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50"/>
  </p:notesMasterIdLst>
  <p:sldIdLst>
    <p:sldId id="641" r:id="rId2"/>
    <p:sldId id="1176" r:id="rId3"/>
    <p:sldId id="333" r:id="rId4"/>
    <p:sldId id="1251" r:id="rId5"/>
    <p:sldId id="1177" r:id="rId6"/>
    <p:sldId id="1178" r:id="rId7"/>
    <p:sldId id="1179" r:id="rId8"/>
    <p:sldId id="1241" r:id="rId9"/>
    <p:sldId id="1242" r:id="rId10"/>
    <p:sldId id="1182" r:id="rId11"/>
    <p:sldId id="1183" r:id="rId12"/>
    <p:sldId id="1184" r:id="rId13"/>
    <p:sldId id="1230" r:id="rId14"/>
    <p:sldId id="1250" r:id="rId15"/>
    <p:sldId id="1185" r:id="rId16"/>
    <p:sldId id="1186" r:id="rId17"/>
    <p:sldId id="1240" r:id="rId18"/>
    <p:sldId id="1188" r:id="rId19"/>
    <p:sldId id="1245" r:id="rId20"/>
    <p:sldId id="1237" r:id="rId21"/>
    <p:sldId id="1227" r:id="rId22"/>
    <p:sldId id="949" r:id="rId23"/>
    <p:sldId id="950" r:id="rId24"/>
    <p:sldId id="1189" r:id="rId25"/>
    <p:sldId id="1239" r:id="rId26"/>
    <p:sldId id="958" r:id="rId27"/>
    <p:sldId id="419" r:id="rId28"/>
    <p:sldId id="1244" r:id="rId29"/>
    <p:sldId id="1192" r:id="rId30"/>
    <p:sldId id="1193" r:id="rId31"/>
    <p:sldId id="1194" r:id="rId32"/>
    <p:sldId id="1195" r:id="rId33"/>
    <p:sldId id="1197" r:id="rId34"/>
    <p:sldId id="1198" r:id="rId35"/>
    <p:sldId id="1199" r:id="rId36"/>
    <p:sldId id="1247" r:id="rId37"/>
    <p:sldId id="1201" r:id="rId38"/>
    <p:sldId id="1202" r:id="rId39"/>
    <p:sldId id="1252" r:id="rId40"/>
    <p:sldId id="1232" r:id="rId41"/>
    <p:sldId id="1234" r:id="rId42"/>
    <p:sldId id="1248" r:id="rId43"/>
    <p:sldId id="1249" r:id="rId44"/>
    <p:sldId id="1212" r:id="rId45"/>
    <p:sldId id="1236" r:id="rId46"/>
    <p:sldId id="1217" r:id="rId47"/>
    <p:sldId id="1231" r:id="rId48"/>
    <p:sldId id="1218" r:id="rId49"/>
  </p:sldIdLst>
  <p:sldSz cx="12192000" cy="6858000"/>
  <p:notesSz cx="6646863" cy="97774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72" autoAdjust="0"/>
    <p:restoredTop sz="92245" autoAdjust="0"/>
  </p:normalViewPr>
  <p:slideViewPr>
    <p:cSldViewPr snapToGrid="0">
      <p:cViewPr varScale="1">
        <p:scale>
          <a:sx n="117" d="100"/>
          <a:sy n="117" d="100"/>
        </p:scale>
        <p:origin x="30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3"/>
            <a:ext cx="2880101" cy="490354"/>
          </a:xfrm>
          <a:prstGeom prst="rect">
            <a:avLst/>
          </a:prstGeom>
        </p:spPr>
        <p:txBody>
          <a:bodyPr vert="horz" lIns="89653" tIns="44828" rIns="89653" bIns="44828" rtlCol="0"/>
          <a:lstStyle>
            <a:lvl1pPr algn="l">
              <a:defRPr sz="1200"/>
            </a:lvl1pPr>
          </a:lstStyle>
          <a:p>
            <a:endParaRPr kumimoji="1" lang="ja-JP" altLang="en-US"/>
          </a:p>
        </p:txBody>
      </p:sp>
      <p:sp>
        <p:nvSpPr>
          <p:cNvPr id="3" name="日付プレースホルダー 2"/>
          <p:cNvSpPr>
            <a:spLocks noGrp="1"/>
          </p:cNvSpPr>
          <p:nvPr>
            <p:ph type="dt" idx="1"/>
          </p:nvPr>
        </p:nvSpPr>
        <p:spPr>
          <a:xfrm>
            <a:off x="3765216" y="3"/>
            <a:ext cx="2880101" cy="490354"/>
          </a:xfrm>
          <a:prstGeom prst="rect">
            <a:avLst/>
          </a:prstGeom>
        </p:spPr>
        <p:txBody>
          <a:bodyPr vert="horz" lIns="89653" tIns="44828" rIns="89653" bIns="44828" rtlCol="0"/>
          <a:lstStyle>
            <a:lvl1pPr algn="r">
              <a:defRPr sz="1200"/>
            </a:lvl1pPr>
          </a:lstStyle>
          <a:p>
            <a:fld id="{F2EA6373-2DC8-4306-A4CC-A5A9EE98E462}" type="datetimeFigureOut">
              <a:rPr kumimoji="1" lang="ja-JP" altLang="en-US" smtClean="0"/>
              <a:t>2025/6/27</a:t>
            </a:fld>
            <a:endParaRPr kumimoji="1" lang="ja-JP" altLang="en-US"/>
          </a:p>
        </p:txBody>
      </p:sp>
      <p:sp>
        <p:nvSpPr>
          <p:cNvPr id="4" name="スライド イメージ プレースホルダー 3"/>
          <p:cNvSpPr>
            <a:spLocks noGrp="1" noRot="1" noChangeAspect="1"/>
          </p:cNvSpPr>
          <p:nvPr>
            <p:ph type="sldImg" idx="2"/>
          </p:nvPr>
        </p:nvSpPr>
        <p:spPr>
          <a:xfrm>
            <a:off x="390525" y="1222375"/>
            <a:ext cx="5865813" cy="3300413"/>
          </a:xfrm>
          <a:prstGeom prst="rect">
            <a:avLst/>
          </a:prstGeom>
          <a:noFill/>
          <a:ln w="12700">
            <a:solidFill>
              <a:prstClr val="black"/>
            </a:solidFill>
          </a:ln>
        </p:spPr>
        <p:txBody>
          <a:bodyPr vert="horz" lIns="89653" tIns="44828" rIns="89653" bIns="44828" rtlCol="0" anchor="ctr"/>
          <a:lstStyle/>
          <a:p>
            <a:endParaRPr lang="ja-JP" altLang="en-US"/>
          </a:p>
        </p:txBody>
      </p:sp>
      <p:sp>
        <p:nvSpPr>
          <p:cNvPr id="5" name="ノート プレースホルダー 4"/>
          <p:cNvSpPr>
            <a:spLocks noGrp="1"/>
          </p:cNvSpPr>
          <p:nvPr>
            <p:ph type="body" sz="quarter" idx="3"/>
          </p:nvPr>
        </p:nvSpPr>
        <p:spPr>
          <a:xfrm>
            <a:off x="664997" y="4705218"/>
            <a:ext cx="5316870" cy="3849436"/>
          </a:xfrm>
          <a:prstGeom prst="rect">
            <a:avLst/>
          </a:prstGeom>
        </p:spPr>
        <p:txBody>
          <a:bodyPr vert="horz" lIns="89653" tIns="44828" rIns="89653" bIns="4482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3" y="9287060"/>
            <a:ext cx="2880101" cy="490354"/>
          </a:xfrm>
          <a:prstGeom prst="rect">
            <a:avLst/>
          </a:prstGeom>
        </p:spPr>
        <p:txBody>
          <a:bodyPr vert="horz" lIns="89653" tIns="44828" rIns="89653" bIns="4482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765216" y="9287060"/>
            <a:ext cx="2880101" cy="490354"/>
          </a:xfrm>
          <a:prstGeom prst="rect">
            <a:avLst/>
          </a:prstGeom>
        </p:spPr>
        <p:txBody>
          <a:bodyPr vert="horz" lIns="89653" tIns="44828" rIns="89653" bIns="44828" rtlCol="0" anchor="b"/>
          <a:lstStyle>
            <a:lvl1pPr algn="r">
              <a:defRPr sz="1200"/>
            </a:lvl1pPr>
          </a:lstStyle>
          <a:p>
            <a:fld id="{B886BA63-3FD8-463C-99D7-0BD885C7C531}" type="slidenum">
              <a:rPr kumimoji="1" lang="ja-JP" altLang="en-US" smtClean="0"/>
              <a:t>‹#›</a:t>
            </a:fld>
            <a:endParaRPr kumimoji="1" lang="ja-JP" altLang="en-US"/>
          </a:p>
        </p:txBody>
      </p:sp>
    </p:spTree>
    <p:extLst>
      <p:ext uri="{BB962C8B-B14F-4D97-AF65-F5344CB8AC3E}">
        <p14:creationId xmlns:p14="http://schemas.microsoft.com/office/powerpoint/2010/main" val="242080179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Rot="1" noChangeAspect="1" noChangeArrowheads="1" noTextEdit="1"/>
          </p:cNvSpPr>
          <p:nvPr>
            <p:ph type="sldImg"/>
          </p:nvPr>
        </p:nvSpPr>
        <p:spPr>
          <a:xfrm>
            <a:off x="-236538" y="800100"/>
            <a:ext cx="7073901" cy="3979863"/>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4017343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5497670" y="6360473"/>
            <a:ext cx="4205296" cy="33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60" tIns="44830" rIns="89660" bIns="44830" anchor="b"/>
          <a:lstStyle>
            <a:lvl1pPr algn="l" defTabSz="906463" eaLnBrk="0" hangingPunct="0">
              <a:spcBef>
                <a:spcPct val="30000"/>
              </a:spcBef>
              <a:defRPr sz="1200">
                <a:solidFill>
                  <a:srgbClr val="000000"/>
                </a:solidFill>
                <a:latin typeface="Times New Roman" pitchFamily="16" charset="0"/>
              </a:defRPr>
            </a:lvl1pPr>
            <a:lvl2pPr algn="l" defTabSz="906463" eaLnBrk="0" hangingPunct="0">
              <a:spcBef>
                <a:spcPct val="30000"/>
              </a:spcBef>
              <a:defRPr sz="1200">
                <a:solidFill>
                  <a:srgbClr val="000000"/>
                </a:solidFill>
                <a:latin typeface="Times New Roman" pitchFamily="16" charset="0"/>
              </a:defRPr>
            </a:lvl2pPr>
            <a:lvl3pPr algn="l" defTabSz="906463" eaLnBrk="0" hangingPunct="0">
              <a:spcBef>
                <a:spcPct val="30000"/>
              </a:spcBef>
              <a:defRPr sz="1200">
                <a:solidFill>
                  <a:srgbClr val="000000"/>
                </a:solidFill>
                <a:latin typeface="Times New Roman" pitchFamily="16" charset="0"/>
              </a:defRPr>
            </a:lvl3pPr>
            <a:lvl4pPr algn="l" defTabSz="906463" eaLnBrk="0" hangingPunct="0">
              <a:spcBef>
                <a:spcPct val="30000"/>
              </a:spcBef>
              <a:defRPr sz="1200">
                <a:solidFill>
                  <a:srgbClr val="000000"/>
                </a:solidFill>
                <a:latin typeface="Times New Roman" pitchFamily="16" charset="0"/>
              </a:defRPr>
            </a:lvl4pPr>
            <a:lvl5pPr algn="l" defTabSz="906463" eaLnBrk="0" hangingPunct="0">
              <a:spcBef>
                <a:spcPct val="30000"/>
              </a:spcBef>
              <a:defRPr sz="1200">
                <a:solidFill>
                  <a:srgbClr val="000000"/>
                </a:solidFill>
                <a:latin typeface="Times New Roman" pitchFamily="16" charset="0"/>
              </a:defRPr>
            </a:lvl5pPr>
            <a:lvl6pPr marL="25146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6pPr>
            <a:lvl7pPr marL="29718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7pPr>
            <a:lvl8pPr marL="34290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8pPr>
            <a:lvl9pPr marL="38862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9pPr>
          </a:lstStyle>
          <a:p>
            <a:pPr algn="r" eaLnBrk="1" hangingPunct="1">
              <a:spcBef>
                <a:spcPct val="0"/>
              </a:spcBef>
            </a:pPr>
            <a:fld id="{D48875C2-A9E5-4665-BF49-3006D396299E}" type="slidenum">
              <a:rPr kumimoji="1" lang="en-US" altLang="ja-JP">
                <a:solidFill>
                  <a:schemeClr val="tx1"/>
                </a:solidFill>
                <a:latin typeface="Arial" charset="0"/>
              </a:rPr>
              <a:pPr algn="r" eaLnBrk="1" hangingPunct="1">
                <a:spcBef>
                  <a:spcPct val="0"/>
                </a:spcBef>
              </a:pPr>
              <a:t>20</a:t>
            </a:fld>
            <a:endParaRPr kumimoji="1" lang="en-US" altLang="ja-JP">
              <a:solidFill>
                <a:schemeClr val="tx1"/>
              </a:solidFill>
              <a:latin typeface="Arial" charset="0"/>
            </a:endParaRPr>
          </a:p>
        </p:txBody>
      </p:sp>
      <p:sp>
        <p:nvSpPr>
          <p:cNvPr id="51203" name="Rectangle 2"/>
          <p:cNvSpPr>
            <a:spLocks noGrp="1" noRot="1" noChangeAspect="1" noChangeArrowheads="1" noTextEdit="1"/>
          </p:cNvSpPr>
          <p:nvPr>
            <p:ph type="sldImg"/>
          </p:nvPr>
        </p:nvSpPr>
        <p:spPr>
          <a:xfrm>
            <a:off x="2627313" y="503238"/>
            <a:ext cx="4460875" cy="2509837"/>
          </a:xfrm>
          <a:ln/>
        </p:spPr>
      </p:sp>
      <p:sp>
        <p:nvSpPr>
          <p:cNvPr id="51204" name="Rectangle 3"/>
          <p:cNvSpPr>
            <a:spLocks noGrp="1" noChangeArrowheads="1"/>
          </p:cNvSpPr>
          <p:nvPr>
            <p:ph type="body" idx="1"/>
          </p:nvPr>
        </p:nvSpPr>
        <p:spPr>
          <a:xfrm>
            <a:off x="973241" y="3180771"/>
            <a:ext cx="7758749" cy="3012855"/>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2117589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5497670" y="6360473"/>
            <a:ext cx="4205296" cy="33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60" tIns="44830" rIns="89660" bIns="44830" anchor="b"/>
          <a:lstStyle>
            <a:lvl1pPr algn="l" defTabSz="906463" eaLnBrk="0" hangingPunct="0">
              <a:spcBef>
                <a:spcPct val="30000"/>
              </a:spcBef>
              <a:defRPr sz="1200">
                <a:solidFill>
                  <a:srgbClr val="000000"/>
                </a:solidFill>
                <a:latin typeface="Times New Roman" pitchFamily="16" charset="0"/>
              </a:defRPr>
            </a:lvl1pPr>
            <a:lvl2pPr algn="l" defTabSz="906463" eaLnBrk="0" hangingPunct="0">
              <a:spcBef>
                <a:spcPct val="30000"/>
              </a:spcBef>
              <a:defRPr sz="1200">
                <a:solidFill>
                  <a:srgbClr val="000000"/>
                </a:solidFill>
                <a:latin typeface="Times New Roman" pitchFamily="16" charset="0"/>
              </a:defRPr>
            </a:lvl2pPr>
            <a:lvl3pPr algn="l" defTabSz="906463" eaLnBrk="0" hangingPunct="0">
              <a:spcBef>
                <a:spcPct val="30000"/>
              </a:spcBef>
              <a:defRPr sz="1200">
                <a:solidFill>
                  <a:srgbClr val="000000"/>
                </a:solidFill>
                <a:latin typeface="Times New Roman" pitchFamily="16" charset="0"/>
              </a:defRPr>
            </a:lvl3pPr>
            <a:lvl4pPr algn="l" defTabSz="906463" eaLnBrk="0" hangingPunct="0">
              <a:spcBef>
                <a:spcPct val="30000"/>
              </a:spcBef>
              <a:defRPr sz="1200">
                <a:solidFill>
                  <a:srgbClr val="000000"/>
                </a:solidFill>
                <a:latin typeface="Times New Roman" pitchFamily="16" charset="0"/>
              </a:defRPr>
            </a:lvl4pPr>
            <a:lvl5pPr algn="l" defTabSz="906463" eaLnBrk="0" hangingPunct="0">
              <a:spcBef>
                <a:spcPct val="30000"/>
              </a:spcBef>
              <a:defRPr sz="1200">
                <a:solidFill>
                  <a:srgbClr val="000000"/>
                </a:solidFill>
                <a:latin typeface="Times New Roman" pitchFamily="16" charset="0"/>
              </a:defRPr>
            </a:lvl5pPr>
            <a:lvl6pPr marL="25146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6pPr>
            <a:lvl7pPr marL="29718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7pPr>
            <a:lvl8pPr marL="34290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8pPr>
            <a:lvl9pPr marL="38862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9pPr>
          </a:lstStyle>
          <a:p>
            <a:pPr algn="r" eaLnBrk="1" hangingPunct="1">
              <a:spcBef>
                <a:spcPct val="0"/>
              </a:spcBef>
            </a:pPr>
            <a:fld id="{D48875C2-A9E5-4665-BF49-3006D396299E}" type="slidenum">
              <a:rPr kumimoji="1" lang="en-US" altLang="ja-JP">
                <a:solidFill>
                  <a:schemeClr val="tx1"/>
                </a:solidFill>
                <a:latin typeface="Arial" charset="0"/>
              </a:rPr>
              <a:pPr algn="r" eaLnBrk="1" hangingPunct="1">
                <a:spcBef>
                  <a:spcPct val="0"/>
                </a:spcBef>
              </a:pPr>
              <a:t>21</a:t>
            </a:fld>
            <a:endParaRPr kumimoji="1" lang="en-US" altLang="ja-JP">
              <a:solidFill>
                <a:schemeClr val="tx1"/>
              </a:solidFill>
              <a:latin typeface="Arial" charset="0"/>
            </a:endParaRPr>
          </a:p>
        </p:txBody>
      </p:sp>
      <p:sp>
        <p:nvSpPr>
          <p:cNvPr id="51203" name="Rectangle 2"/>
          <p:cNvSpPr>
            <a:spLocks noGrp="1" noRot="1" noChangeAspect="1" noChangeArrowheads="1" noTextEdit="1"/>
          </p:cNvSpPr>
          <p:nvPr>
            <p:ph type="sldImg"/>
          </p:nvPr>
        </p:nvSpPr>
        <p:spPr>
          <a:xfrm>
            <a:off x="2627313" y="503238"/>
            <a:ext cx="4460875" cy="2509837"/>
          </a:xfrm>
          <a:ln/>
        </p:spPr>
      </p:sp>
      <p:sp>
        <p:nvSpPr>
          <p:cNvPr id="51204" name="Rectangle 3"/>
          <p:cNvSpPr>
            <a:spLocks noGrp="1" noChangeArrowheads="1"/>
          </p:cNvSpPr>
          <p:nvPr>
            <p:ph type="body" idx="1"/>
          </p:nvPr>
        </p:nvSpPr>
        <p:spPr>
          <a:xfrm>
            <a:off x="973241" y="3180771"/>
            <a:ext cx="7758749" cy="3012855"/>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ea typeface="ＭＳ Ｐ明朝" charset="-128"/>
            </a:endParaRPr>
          </a:p>
        </p:txBody>
      </p:sp>
    </p:spTree>
    <p:extLst>
      <p:ext uri="{BB962C8B-B14F-4D97-AF65-F5344CB8AC3E}">
        <p14:creationId xmlns:p14="http://schemas.microsoft.com/office/powerpoint/2010/main" val="3237637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22</a:t>
            </a:fld>
            <a:endParaRPr kumimoji="1" lang="ja-JP" altLang="en-US" dirty="0"/>
          </a:p>
        </p:txBody>
      </p:sp>
    </p:spTree>
    <p:extLst>
      <p:ext uri="{BB962C8B-B14F-4D97-AF65-F5344CB8AC3E}">
        <p14:creationId xmlns:p14="http://schemas.microsoft.com/office/powerpoint/2010/main" val="1477273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23</a:t>
            </a:fld>
            <a:endParaRPr kumimoji="1" lang="ja-JP" altLang="en-US" dirty="0"/>
          </a:p>
        </p:txBody>
      </p:sp>
    </p:spTree>
    <p:extLst>
      <p:ext uri="{BB962C8B-B14F-4D97-AF65-F5344CB8AC3E}">
        <p14:creationId xmlns:p14="http://schemas.microsoft.com/office/powerpoint/2010/main" val="30381047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7CAB5-E355-8E4C-82E2-2C86D7E3AF48}"/>
            </a:ext>
          </a:extLst>
        </p:cNvPr>
        <p:cNvGrpSpPr/>
        <p:nvPr/>
      </p:nvGrpSpPr>
      <p:grpSpPr>
        <a:xfrm>
          <a:off x="0" y="0"/>
          <a:ext cx="0" cy="0"/>
          <a:chOff x="0" y="0"/>
          <a:chExt cx="0" cy="0"/>
        </a:xfrm>
      </p:grpSpPr>
      <p:sp>
        <p:nvSpPr>
          <p:cNvPr id="50178" name="Rectangle 7">
            <a:extLst>
              <a:ext uri="{FF2B5EF4-FFF2-40B4-BE49-F238E27FC236}">
                <a16:creationId xmlns:a16="http://schemas.microsoft.com/office/drawing/2014/main" id="{62130D7C-8DA9-656B-0815-86ABF664757B}"/>
              </a:ext>
            </a:extLst>
          </p:cNvPr>
          <p:cNvSpPr txBox="1">
            <a:spLocks noGrp="1" noChangeArrowheads="1"/>
          </p:cNvSpPr>
          <p:nvPr/>
        </p:nvSpPr>
        <p:spPr bwMode="auto">
          <a:xfrm>
            <a:off x="3737324" y="10094843"/>
            <a:ext cx="2858766" cy="53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60" tIns="44830" rIns="89660" bIns="44830" anchor="b"/>
          <a:lstStyle>
            <a:lvl1pPr algn="l" defTabSz="906463" eaLnBrk="0" hangingPunct="0">
              <a:spcBef>
                <a:spcPct val="30000"/>
              </a:spcBef>
              <a:defRPr sz="1200">
                <a:solidFill>
                  <a:srgbClr val="000000"/>
                </a:solidFill>
                <a:latin typeface="Times New Roman" pitchFamily="16" charset="0"/>
              </a:defRPr>
            </a:lvl1pPr>
            <a:lvl2pPr algn="l" defTabSz="906463" eaLnBrk="0" hangingPunct="0">
              <a:spcBef>
                <a:spcPct val="30000"/>
              </a:spcBef>
              <a:defRPr sz="1200">
                <a:solidFill>
                  <a:srgbClr val="000000"/>
                </a:solidFill>
                <a:latin typeface="Times New Roman" pitchFamily="16" charset="0"/>
              </a:defRPr>
            </a:lvl2pPr>
            <a:lvl3pPr algn="l" defTabSz="906463" eaLnBrk="0" hangingPunct="0">
              <a:spcBef>
                <a:spcPct val="30000"/>
              </a:spcBef>
              <a:defRPr sz="1200">
                <a:solidFill>
                  <a:srgbClr val="000000"/>
                </a:solidFill>
                <a:latin typeface="Times New Roman" pitchFamily="16" charset="0"/>
              </a:defRPr>
            </a:lvl3pPr>
            <a:lvl4pPr algn="l" defTabSz="906463" eaLnBrk="0" hangingPunct="0">
              <a:spcBef>
                <a:spcPct val="30000"/>
              </a:spcBef>
              <a:defRPr sz="1200">
                <a:solidFill>
                  <a:srgbClr val="000000"/>
                </a:solidFill>
                <a:latin typeface="Times New Roman" pitchFamily="16" charset="0"/>
              </a:defRPr>
            </a:lvl4pPr>
            <a:lvl5pPr algn="l" defTabSz="906463" eaLnBrk="0" hangingPunct="0">
              <a:spcBef>
                <a:spcPct val="30000"/>
              </a:spcBef>
              <a:defRPr sz="1200">
                <a:solidFill>
                  <a:srgbClr val="000000"/>
                </a:solidFill>
                <a:latin typeface="Times New Roman" pitchFamily="16" charset="0"/>
              </a:defRPr>
            </a:lvl5pPr>
            <a:lvl6pPr marL="25146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6pPr>
            <a:lvl7pPr marL="29718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7pPr>
            <a:lvl8pPr marL="34290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8pPr>
            <a:lvl9pPr marL="38862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9pPr>
          </a:lstStyle>
          <a:p>
            <a:pPr algn="r" eaLnBrk="1" hangingPunct="1">
              <a:spcBef>
                <a:spcPct val="0"/>
              </a:spcBef>
            </a:pPr>
            <a:fld id="{A0394F64-0B0F-44FA-96DE-02C82AA58B2D}" type="slidenum">
              <a:rPr kumimoji="1" lang="en-US" altLang="ja-JP">
                <a:solidFill>
                  <a:schemeClr val="tx1"/>
                </a:solidFill>
                <a:latin typeface="Arial" charset="0"/>
              </a:rPr>
              <a:pPr algn="r" eaLnBrk="1" hangingPunct="1">
                <a:spcBef>
                  <a:spcPct val="0"/>
                </a:spcBef>
              </a:pPr>
              <a:t>24</a:t>
            </a:fld>
            <a:endParaRPr kumimoji="1" lang="en-US" altLang="ja-JP" dirty="0">
              <a:solidFill>
                <a:schemeClr val="tx1"/>
              </a:solidFill>
              <a:latin typeface="Arial" charset="0"/>
            </a:endParaRPr>
          </a:p>
        </p:txBody>
      </p:sp>
      <p:sp>
        <p:nvSpPr>
          <p:cNvPr id="50179" name="Rectangle 2">
            <a:extLst>
              <a:ext uri="{FF2B5EF4-FFF2-40B4-BE49-F238E27FC236}">
                <a16:creationId xmlns:a16="http://schemas.microsoft.com/office/drawing/2014/main" id="{122B4551-BA19-1088-87C6-5E4DDF69F1DC}"/>
              </a:ext>
            </a:extLst>
          </p:cNvPr>
          <p:cNvSpPr>
            <a:spLocks noGrp="1" noRot="1" noChangeAspect="1" noChangeArrowheads="1" noTextEdit="1"/>
          </p:cNvSpPr>
          <p:nvPr>
            <p:ph type="sldImg"/>
          </p:nvPr>
        </p:nvSpPr>
        <p:spPr>
          <a:xfrm>
            <a:off x="-236538" y="798513"/>
            <a:ext cx="7078663" cy="3983037"/>
          </a:xfrm>
          <a:ln/>
        </p:spPr>
      </p:sp>
      <p:sp>
        <p:nvSpPr>
          <p:cNvPr id="50180" name="Rectangle 3">
            <a:extLst>
              <a:ext uri="{FF2B5EF4-FFF2-40B4-BE49-F238E27FC236}">
                <a16:creationId xmlns:a16="http://schemas.microsoft.com/office/drawing/2014/main" id="{BFB130FE-4957-7D97-4439-9658ECB103B0}"/>
              </a:ext>
            </a:extLst>
          </p:cNvPr>
          <p:cNvSpPr>
            <a:spLocks noGrp="1" noChangeArrowheads="1"/>
          </p:cNvSpPr>
          <p:nvPr>
            <p:ph type="body" idx="1"/>
          </p:nvPr>
        </p:nvSpPr>
        <p:spPr>
          <a:xfrm>
            <a:off x="661611" y="5048270"/>
            <a:ext cx="5274409" cy="4781767"/>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3883510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59780-81B0-D0FB-5631-A4BB8EA48E0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42A7A80-B9EE-F8E3-0F2D-9BA5221F011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3834B36-6F41-A09B-78DE-210FE19C95AB}"/>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913834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954294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Rot="1" noChangeAspect="1" noChangeArrowheads="1" noTextEdit="1"/>
          </p:cNvSpPr>
          <p:nvPr>
            <p:ph type="sldImg"/>
          </p:nvPr>
        </p:nvSpPr>
        <p:spPr>
          <a:xfrm>
            <a:off x="-569913" y="869950"/>
            <a:ext cx="7688263" cy="4325938"/>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25524210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6DA7E-FCAB-1E47-3CF2-D1942285B91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7AB403D-4A5F-5F21-F370-AF69A6E854B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2CBAE85-8C01-A6CF-C54C-100F96B2AF9A}"/>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558185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79821-B64A-2043-6F07-729683F5083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91961D7-ABEE-4CA3-D692-7E7502E76C6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253AA6D-0B5B-8AC7-920C-2FB5B4381054}"/>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178867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Rot="1" noChangeAspect="1" noChangeArrowheads="1" noTextEdit="1"/>
          </p:cNvSpPr>
          <p:nvPr>
            <p:ph type="sldImg"/>
          </p:nvPr>
        </p:nvSpPr>
        <p:spPr>
          <a:xfrm>
            <a:off x="-236538" y="800100"/>
            <a:ext cx="7073901" cy="3979863"/>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ea typeface="ＭＳ Ｐ明朝" charset="-128"/>
            </a:endParaRPr>
          </a:p>
        </p:txBody>
      </p:sp>
    </p:spTree>
    <p:extLst>
      <p:ext uri="{BB962C8B-B14F-4D97-AF65-F5344CB8AC3E}">
        <p14:creationId xmlns:p14="http://schemas.microsoft.com/office/powerpoint/2010/main" val="1558696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79821-B64A-2043-6F07-729683F5083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91961D7-ABEE-4CA3-D692-7E7502E76C6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253AA6D-0B5B-8AC7-920C-2FB5B4381054}"/>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7065526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ED0FD-4248-3B1F-3B24-69651D5D2E1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3F750CD-4BD5-74FC-949F-18A2D7A58F9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1A9C7CC-D70E-A3FD-636D-6D09BFF21EF5}"/>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1708376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6DA7E-FCAB-1E47-3CF2-D1942285B91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7AB403D-4A5F-5F21-F370-AF69A6E854B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2CBAE85-8C01-A6CF-C54C-100F96B2AF9A}"/>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7136825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6DA7E-FCAB-1E47-3CF2-D1942285B91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7AB403D-4A5F-5F21-F370-AF69A6E854B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2CBAE85-8C01-A6CF-C54C-100F96B2AF9A}"/>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2334983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6DA7E-FCAB-1E47-3CF2-D1942285B91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7AB403D-4A5F-5F21-F370-AF69A6E854B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2CBAE85-8C01-A6CF-C54C-100F96B2AF9A}"/>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259240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6917659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6DA7E-FCAB-1E47-3CF2-D1942285B91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7AB403D-4A5F-5F21-F370-AF69A6E854B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2CBAE85-8C01-A6CF-C54C-100F96B2AF9A}"/>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4792784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6DA7E-FCAB-1E47-3CF2-D1942285B91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7AB403D-4A5F-5F21-F370-AF69A6E854B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2CBAE85-8C01-A6CF-C54C-100F96B2AF9A}"/>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5221357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6DA7E-FCAB-1E47-3CF2-D1942285B91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7AB403D-4A5F-5F21-F370-AF69A6E854B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2CBAE85-8C01-A6CF-C54C-100F96B2AF9A}"/>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9896548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79821-B64A-2043-6F07-729683F5083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91961D7-ABEE-4CA3-D692-7E7502E76C6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253AA6D-0B5B-8AC7-920C-2FB5B4381054}"/>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583503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Rot="1" noChangeAspect="1" noChangeArrowheads="1" noTextEdit="1"/>
          </p:cNvSpPr>
          <p:nvPr>
            <p:ph type="sldImg"/>
          </p:nvPr>
        </p:nvSpPr>
        <p:spPr>
          <a:xfrm>
            <a:off x="-236538" y="800100"/>
            <a:ext cx="7073901" cy="3979863"/>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ea typeface="ＭＳ Ｐ明朝" charset="-128"/>
            </a:endParaRPr>
          </a:p>
        </p:txBody>
      </p:sp>
    </p:spTree>
    <p:extLst>
      <p:ext uri="{BB962C8B-B14F-4D97-AF65-F5344CB8AC3E}">
        <p14:creationId xmlns:p14="http://schemas.microsoft.com/office/powerpoint/2010/main" val="7602209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79821-B64A-2043-6F07-729683F5083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91961D7-ABEE-4CA3-D692-7E7502E76C6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253AA6D-0B5B-8AC7-920C-2FB5B4381054}"/>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9860765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79821-B64A-2043-6F07-729683F5083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91961D7-ABEE-4CA3-D692-7E7502E76C6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253AA6D-0B5B-8AC7-920C-2FB5B4381054}"/>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113637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6DA7E-FCAB-1E47-3CF2-D1942285B91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7AB403D-4A5F-5F21-F370-AF69A6E854B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2CBAE85-8C01-A6CF-C54C-100F96B2AF9A}"/>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7642612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6DA7E-FCAB-1E47-3CF2-D1942285B91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7AB403D-4A5F-5F21-F370-AF69A6E854B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2CBAE85-8C01-A6CF-C54C-100F96B2AF9A}"/>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6068710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6DA7E-FCAB-1E47-3CF2-D1942285B91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7AB403D-4A5F-5F21-F370-AF69A6E854B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2CBAE85-8C01-A6CF-C54C-100F96B2AF9A}"/>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8736748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6DA7E-FCAB-1E47-3CF2-D1942285B91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7AB403D-4A5F-5F21-F370-AF69A6E854B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2CBAE85-8C01-A6CF-C54C-100F96B2AF9A}"/>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0999440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6DA7E-FCAB-1E47-3CF2-D1942285B91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7AB403D-4A5F-5F21-F370-AF69A6E854B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2CBAE85-8C01-A6CF-C54C-100F96B2AF9A}"/>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1582382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5497670" y="6360473"/>
            <a:ext cx="4205296" cy="33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60" tIns="44830" rIns="89660" bIns="44830" anchor="b"/>
          <a:lstStyle>
            <a:lvl1pPr algn="l" defTabSz="906463" eaLnBrk="0" hangingPunct="0">
              <a:spcBef>
                <a:spcPct val="30000"/>
              </a:spcBef>
              <a:defRPr sz="1200">
                <a:solidFill>
                  <a:srgbClr val="000000"/>
                </a:solidFill>
                <a:latin typeface="Times New Roman" pitchFamily="16" charset="0"/>
              </a:defRPr>
            </a:lvl1pPr>
            <a:lvl2pPr algn="l" defTabSz="906463" eaLnBrk="0" hangingPunct="0">
              <a:spcBef>
                <a:spcPct val="30000"/>
              </a:spcBef>
              <a:defRPr sz="1200">
                <a:solidFill>
                  <a:srgbClr val="000000"/>
                </a:solidFill>
                <a:latin typeface="Times New Roman" pitchFamily="16" charset="0"/>
              </a:defRPr>
            </a:lvl2pPr>
            <a:lvl3pPr algn="l" defTabSz="906463" eaLnBrk="0" hangingPunct="0">
              <a:spcBef>
                <a:spcPct val="30000"/>
              </a:spcBef>
              <a:defRPr sz="1200">
                <a:solidFill>
                  <a:srgbClr val="000000"/>
                </a:solidFill>
                <a:latin typeface="Times New Roman" pitchFamily="16" charset="0"/>
              </a:defRPr>
            </a:lvl3pPr>
            <a:lvl4pPr algn="l" defTabSz="906463" eaLnBrk="0" hangingPunct="0">
              <a:spcBef>
                <a:spcPct val="30000"/>
              </a:spcBef>
              <a:defRPr sz="1200">
                <a:solidFill>
                  <a:srgbClr val="000000"/>
                </a:solidFill>
                <a:latin typeface="Times New Roman" pitchFamily="16" charset="0"/>
              </a:defRPr>
            </a:lvl4pPr>
            <a:lvl5pPr algn="l" defTabSz="906463" eaLnBrk="0" hangingPunct="0">
              <a:spcBef>
                <a:spcPct val="30000"/>
              </a:spcBef>
              <a:defRPr sz="1200">
                <a:solidFill>
                  <a:srgbClr val="000000"/>
                </a:solidFill>
                <a:latin typeface="Times New Roman" pitchFamily="16" charset="0"/>
              </a:defRPr>
            </a:lvl5pPr>
            <a:lvl6pPr marL="25146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6pPr>
            <a:lvl7pPr marL="29718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7pPr>
            <a:lvl8pPr marL="34290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8pPr>
            <a:lvl9pPr marL="38862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9pPr>
          </a:lstStyle>
          <a:p>
            <a:pPr algn="r" eaLnBrk="1" hangingPunct="1">
              <a:spcBef>
                <a:spcPct val="0"/>
              </a:spcBef>
            </a:pPr>
            <a:fld id="{D48875C2-A9E5-4665-BF49-3006D396299E}" type="slidenum">
              <a:rPr kumimoji="1" lang="en-US" altLang="ja-JP">
                <a:solidFill>
                  <a:schemeClr val="tx1"/>
                </a:solidFill>
                <a:latin typeface="Arial" charset="0"/>
              </a:rPr>
              <a:pPr algn="r" eaLnBrk="1" hangingPunct="1">
                <a:spcBef>
                  <a:spcPct val="0"/>
                </a:spcBef>
              </a:pPr>
              <a:t>48</a:t>
            </a:fld>
            <a:endParaRPr kumimoji="1" lang="en-US" altLang="ja-JP">
              <a:solidFill>
                <a:schemeClr val="tx1"/>
              </a:solidFill>
              <a:latin typeface="Arial" charset="0"/>
            </a:endParaRPr>
          </a:p>
        </p:txBody>
      </p:sp>
      <p:sp>
        <p:nvSpPr>
          <p:cNvPr id="51203" name="Rectangle 2"/>
          <p:cNvSpPr>
            <a:spLocks noGrp="1" noRot="1" noChangeAspect="1" noChangeArrowheads="1" noTextEdit="1"/>
          </p:cNvSpPr>
          <p:nvPr>
            <p:ph type="sldImg"/>
          </p:nvPr>
        </p:nvSpPr>
        <p:spPr>
          <a:xfrm>
            <a:off x="2627313" y="503238"/>
            <a:ext cx="4460875" cy="2509837"/>
          </a:xfrm>
          <a:ln/>
        </p:spPr>
      </p:sp>
      <p:sp>
        <p:nvSpPr>
          <p:cNvPr id="51204" name="Rectangle 3"/>
          <p:cNvSpPr>
            <a:spLocks noGrp="1" noChangeArrowheads="1"/>
          </p:cNvSpPr>
          <p:nvPr>
            <p:ph type="body" idx="1"/>
          </p:nvPr>
        </p:nvSpPr>
        <p:spPr>
          <a:xfrm>
            <a:off x="973241" y="3180771"/>
            <a:ext cx="7758749" cy="3012855"/>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ea typeface="ＭＳ Ｐ明朝"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Rot="1" noChangeAspect="1" noChangeArrowheads="1" noTextEdit="1"/>
          </p:cNvSpPr>
          <p:nvPr>
            <p:ph type="sldImg"/>
          </p:nvPr>
        </p:nvSpPr>
        <p:spPr>
          <a:xfrm>
            <a:off x="-236538" y="800100"/>
            <a:ext cx="7073901" cy="3979863"/>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ea typeface="ＭＳ Ｐ明朝" charset="-128"/>
            </a:endParaRPr>
          </a:p>
        </p:txBody>
      </p:sp>
    </p:spTree>
    <p:extLst>
      <p:ext uri="{BB962C8B-B14F-4D97-AF65-F5344CB8AC3E}">
        <p14:creationId xmlns:p14="http://schemas.microsoft.com/office/powerpoint/2010/main" val="1876943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Rot="1" noChangeAspect="1" noChangeArrowheads="1" noTextEdit="1"/>
          </p:cNvSpPr>
          <p:nvPr>
            <p:ph type="sldImg"/>
          </p:nvPr>
        </p:nvSpPr>
        <p:spPr>
          <a:xfrm>
            <a:off x="-236538" y="800100"/>
            <a:ext cx="7073901" cy="3979863"/>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ea typeface="ＭＳ Ｐ明朝" charset="-128"/>
            </a:endParaRPr>
          </a:p>
        </p:txBody>
      </p:sp>
    </p:spTree>
    <p:extLst>
      <p:ext uri="{BB962C8B-B14F-4D97-AF65-F5344CB8AC3E}">
        <p14:creationId xmlns:p14="http://schemas.microsoft.com/office/powerpoint/2010/main" val="3300368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Rot="1" noChangeAspect="1" noChangeArrowheads="1" noTextEdit="1"/>
          </p:cNvSpPr>
          <p:nvPr>
            <p:ph type="sldImg"/>
          </p:nvPr>
        </p:nvSpPr>
        <p:spPr>
          <a:xfrm>
            <a:off x="-569913" y="869950"/>
            <a:ext cx="7688263" cy="4325938"/>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2042738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737324" y="10094843"/>
            <a:ext cx="2858766" cy="53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60" tIns="44830" rIns="89660" bIns="44830" anchor="b"/>
          <a:lstStyle>
            <a:lvl1pPr algn="l" defTabSz="906463" eaLnBrk="0" hangingPunct="0">
              <a:spcBef>
                <a:spcPct val="30000"/>
              </a:spcBef>
              <a:defRPr sz="1200">
                <a:solidFill>
                  <a:srgbClr val="000000"/>
                </a:solidFill>
                <a:latin typeface="Times New Roman" pitchFamily="16" charset="0"/>
              </a:defRPr>
            </a:lvl1pPr>
            <a:lvl2pPr algn="l" defTabSz="906463" eaLnBrk="0" hangingPunct="0">
              <a:spcBef>
                <a:spcPct val="30000"/>
              </a:spcBef>
              <a:defRPr sz="1200">
                <a:solidFill>
                  <a:srgbClr val="000000"/>
                </a:solidFill>
                <a:latin typeface="Times New Roman" pitchFamily="16" charset="0"/>
              </a:defRPr>
            </a:lvl2pPr>
            <a:lvl3pPr algn="l" defTabSz="906463" eaLnBrk="0" hangingPunct="0">
              <a:spcBef>
                <a:spcPct val="30000"/>
              </a:spcBef>
              <a:defRPr sz="1200">
                <a:solidFill>
                  <a:srgbClr val="000000"/>
                </a:solidFill>
                <a:latin typeface="Times New Roman" pitchFamily="16" charset="0"/>
              </a:defRPr>
            </a:lvl3pPr>
            <a:lvl4pPr algn="l" defTabSz="906463" eaLnBrk="0" hangingPunct="0">
              <a:spcBef>
                <a:spcPct val="30000"/>
              </a:spcBef>
              <a:defRPr sz="1200">
                <a:solidFill>
                  <a:srgbClr val="000000"/>
                </a:solidFill>
                <a:latin typeface="Times New Roman" pitchFamily="16" charset="0"/>
              </a:defRPr>
            </a:lvl4pPr>
            <a:lvl5pPr algn="l" defTabSz="906463" eaLnBrk="0" hangingPunct="0">
              <a:spcBef>
                <a:spcPct val="30000"/>
              </a:spcBef>
              <a:defRPr sz="1200">
                <a:solidFill>
                  <a:srgbClr val="000000"/>
                </a:solidFill>
                <a:latin typeface="Times New Roman" pitchFamily="16" charset="0"/>
              </a:defRPr>
            </a:lvl5pPr>
            <a:lvl6pPr marL="25146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6pPr>
            <a:lvl7pPr marL="29718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7pPr>
            <a:lvl8pPr marL="34290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8pPr>
            <a:lvl9pPr marL="38862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9pPr>
          </a:lstStyle>
          <a:p>
            <a:pPr algn="r" eaLnBrk="1" hangingPunct="1">
              <a:spcBef>
                <a:spcPct val="0"/>
              </a:spcBef>
            </a:pPr>
            <a:fld id="{A0394F64-0B0F-44FA-96DE-02C82AA58B2D}" type="slidenum">
              <a:rPr kumimoji="1" lang="en-US" altLang="ja-JP">
                <a:solidFill>
                  <a:schemeClr val="tx1"/>
                </a:solidFill>
                <a:latin typeface="Arial" charset="0"/>
              </a:rPr>
              <a:pPr algn="r" eaLnBrk="1" hangingPunct="1">
                <a:spcBef>
                  <a:spcPct val="0"/>
                </a:spcBef>
              </a:pPr>
              <a:t>16</a:t>
            </a:fld>
            <a:endParaRPr kumimoji="1" lang="en-US" altLang="ja-JP" dirty="0">
              <a:solidFill>
                <a:schemeClr val="tx1"/>
              </a:solidFill>
              <a:latin typeface="Arial" charset="0"/>
            </a:endParaRPr>
          </a:p>
        </p:txBody>
      </p:sp>
      <p:sp>
        <p:nvSpPr>
          <p:cNvPr id="50179" name="Rectangle 2"/>
          <p:cNvSpPr>
            <a:spLocks noGrp="1" noRot="1" noChangeAspect="1" noChangeArrowheads="1" noTextEdit="1"/>
          </p:cNvSpPr>
          <p:nvPr>
            <p:ph type="sldImg"/>
          </p:nvPr>
        </p:nvSpPr>
        <p:spPr>
          <a:xfrm>
            <a:off x="-236538" y="798513"/>
            <a:ext cx="7078663" cy="3983037"/>
          </a:xfrm>
          <a:ln/>
        </p:spPr>
      </p:sp>
      <p:sp>
        <p:nvSpPr>
          <p:cNvPr id="50180" name="Rectangle 3"/>
          <p:cNvSpPr>
            <a:spLocks noGrp="1" noChangeArrowheads="1"/>
          </p:cNvSpPr>
          <p:nvPr>
            <p:ph type="body" idx="1"/>
          </p:nvPr>
        </p:nvSpPr>
        <p:spPr>
          <a:xfrm>
            <a:off x="661611" y="5048270"/>
            <a:ext cx="5274409" cy="4781767"/>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2934638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386456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989231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DE557C-268C-4DEC-969E-95CC65BA530A}"/>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5304DF42-5CA2-49CA-9090-D0CEC6A7D3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EF89F2AE-96EC-45B0-9D81-2DFC56007C74}"/>
              </a:ext>
            </a:extLst>
          </p:cNvPr>
          <p:cNvSpPr>
            <a:spLocks noGrp="1"/>
          </p:cNvSpPr>
          <p:nvPr>
            <p:ph type="dt" sz="half" idx="10"/>
          </p:nvPr>
        </p:nvSpPr>
        <p:spPr/>
        <p:txBody>
          <a:bodyPr/>
          <a:lstStyle/>
          <a:p>
            <a:fld id="{42EDEE9F-28ED-48F8-8389-A6813D8FF8D2}" type="datetimeFigureOut">
              <a:rPr kumimoji="1" lang="ja-JP" altLang="en-US" smtClean="0"/>
              <a:t>2025/6/27</a:t>
            </a:fld>
            <a:endParaRPr kumimoji="1" lang="ja-JP" altLang="en-US"/>
          </a:p>
        </p:txBody>
      </p:sp>
      <p:sp>
        <p:nvSpPr>
          <p:cNvPr id="5" name="フッター プレースホルダー 4">
            <a:extLst>
              <a:ext uri="{FF2B5EF4-FFF2-40B4-BE49-F238E27FC236}">
                <a16:creationId xmlns:a16="http://schemas.microsoft.com/office/drawing/2014/main" id="{F91D110D-0699-4B8E-9AE3-9E09685A6C9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1842A94-F8BF-4CE4-BD4D-5D26ACAC0751}"/>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2163991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30B531-BD64-4D31-83C4-F388BFAAAA20}"/>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CA2CF03-AD33-4E2F-BD0A-49AC92D3868F}"/>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A0D60FE-AF9B-4012-9C61-93201F70E207}"/>
              </a:ext>
            </a:extLst>
          </p:cNvPr>
          <p:cNvSpPr>
            <a:spLocks noGrp="1"/>
          </p:cNvSpPr>
          <p:nvPr>
            <p:ph type="dt" sz="half" idx="10"/>
          </p:nvPr>
        </p:nvSpPr>
        <p:spPr/>
        <p:txBody>
          <a:bodyPr/>
          <a:lstStyle/>
          <a:p>
            <a:fld id="{42EDEE9F-28ED-48F8-8389-A6813D8FF8D2}" type="datetimeFigureOut">
              <a:rPr kumimoji="1" lang="ja-JP" altLang="en-US" smtClean="0"/>
              <a:t>2025/6/27</a:t>
            </a:fld>
            <a:endParaRPr kumimoji="1" lang="ja-JP" altLang="en-US"/>
          </a:p>
        </p:txBody>
      </p:sp>
      <p:sp>
        <p:nvSpPr>
          <p:cNvPr id="5" name="フッター プレースホルダー 4">
            <a:extLst>
              <a:ext uri="{FF2B5EF4-FFF2-40B4-BE49-F238E27FC236}">
                <a16:creationId xmlns:a16="http://schemas.microsoft.com/office/drawing/2014/main" id="{05725BE9-4FEC-4D8D-8F6B-5097A10F649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5EED59E-A095-46D2-A2BC-7AD639251E36}"/>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1112146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E8FE8F53-9B2A-484D-9C59-32A5B7EFA69D}"/>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374E6CB-2843-4234-8698-F877B882CCBD}"/>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E37FD18-EDDB-4508-8F09-5D90A0718A41}"/>
              </a:ext>
            </a:extLst>
          </p:cNvPr>
          <p:cNvSpPr>
            <a:spLocks noGrp="1"/>
          </p:cNvSpPr>
          <p:nvPr>
            <p:ph type="dt" sz="half" idx="10"/>
          </p:nvPr>
        </p:nvSpPr>
        <p:spPr/>
        <p:txBody>
          <a:bodyPr/>
          <a:lstStyle/>
          <a:p>
            <a:fld id="{42EDEE9F-28ED-48F8-8389-A6813D8FF8D2}" type="datetimeFigureOut">
              <a:rPr kumimoji="1" lang="ja-JP" altLang="en-US" smtClean="0"/>
              <a:t>2025/6/27</a:t>
            </a:fld>
            <a:endParaRPr kumimoji="1" lang="ja-JP" altLang="en-US"/>
          </a:p>
        </p:txBody>
      </p:sp>
      <p:sp>
        <p:nvSpPr>
          <p:cNvPr id="5" name="フッター プレースホルダー 4">
            <a:extLst>
              <a:ext uri="{FF2B5EF4-FFF2-40B4-BE49-F238E27FC236}">
                <a16:creationId xmlns:a16="http://schemas.microsoft.com/office/drawing/2014/main" id="{1E224F50-3DD8-4FFA-BA5D-D93F3D6AFBA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BADD886-B7AA-4D33-AD18-8570F95A9A7E}"/>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2686165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09600" y="274640"/>
            <a:ext cx="109728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 3"/>
          <p:cNvSpPr>
            <a:spLocks noGrp="1"/>
          </p:cNvSpPr>
          <p:nvPr>
            <p:ph type="dt" sz="half" idx="10"/>
          </p:nvPr>
        </p:nvSpPr>
        <p:spPr>
          <a:xfrm>
            <a:off x="609600" y="6356352"/>
            <a:ext cx="2844800" cy="365125"/>
          </a:xfrm>
          <a:prstGeom prst="rect">
            <a:avLst/>
          </a:prstGeom>
        </p:spPr>
        <p:txBody>
          <a:bodyPr/>
          <a:lstStyle>
            <a:lvl1pPr>
              <a:defRPr/>
            </a:lvl1pPr>
          </a:lstStyle>
          <a:p>
            <a:pPr>
              <a:defRPr/>
            </a:pPr>
            <a:endParaRPr lang="en-US" altLang="ja-JP"/>
          </a:p>
        </p:txBody>
      </p:sp>
      <p:sp>
        <p:nvSpPr>
          <p:cNvPr id="4" name="フッター プレースホルダ 4"/>
          <p:cNvSpPr>
            <a:spLocks noGrp="1"/>
          </p:cNvSpPr>
          <p:nvPr>
            <p:ph type="ftr" sz="quarter" idx="11"/>
          </p:nvPr>
        </p:nvSpPr>
        <p:spPr>
          <a:xfrm>
            <a:off x="4165600" y="6356352"/>
            <a:ext cx="3860800" cy="365125"/>
          </a:xfrm>
          <a:prstGeom prst="rect">
            <a:avLst/>
          </a:prstGeom>
        </p:spPr>
        <p:txBody>
          <a:bodyPr/>
          <a:lstStyle>
            <a:lvl1pPr>
              <a:defRPr/>
            </a:lvl1pPr>
          </a:lstStyle>
          <a:p>
            <a:pPr>
              <a:defRPr/>
            </a:pPr>
            <a:endParaRPr lang="en-US" altLang="ja-JP"/>
          </a:p>
        </p:txBody>
      </p:sp>
      <p:sp>
        <p:nvSpPr>
          <p:cNvPr id="5" name="スライド番号プレースホルダ 5"/>
          <p:cNvSpPr>
            <a:spLocks noGrp="1"/>
          </p:cNvSpPr>
          <p:nvPr>
            <p:ph type="sldNum" sz="quarter" idx="12"/>
          </p:nvPr>
        </p:nvSpPr>
        <p:spPr/>
        <p:txBody>
          <a:bodyPr/>
          <a:lstStyle>
            <a:lvl1pPr>
              <a:defRPr/>
            </a:lvl1pPr>
          </a:lstStyle>
          <a:p>
            <a:pPr>
              <a:defRPr/>
            </a:pPr>
            <a:fld id="{4C4AE124-F07C-4949-85EC-055B3F0DE189}" type="slidenum">
              <a:rPr lang="en-US" altLang="ja-JP"/>
              <a:pPr>
                <a:defRPr/>
              </a:pPr>
              <a:t>‹#›</a:t>
            </a:fld>
            <a:endParaRPr lang="en-US" altLang="ja-JP"/>
          </a:p>
        </p:txBody>
      </p:sp>
    </p:spTree>
    <p:extLst>
      <p:ext uri="{BB962C8B-B14F-4D97-AF65-F5344CB8AC3E}">
        <p14:creationId xmlns:p14="http://schemas.microsoft.com/office/powerpoint/2010/main" val="538200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821F1A-48E4-4172-AE44-F73A51DB347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47DC0FC-BEE2-4E1D-91F3-4C6711F45EC8}"/>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9C6661F-85A6-4460-A04B-F0A6C9F0B43E}"/>
              </a:ext>
            </a:extLst>
          </p:cNvPr>
          <p:cNvSpPr>
            <a:spLocks noGrp="1"/>
          </p:cNvSpPr>
          <p:nvPr>
            <p:ph type="dt" sz="half" idx="10"/>
          </p:nvPr>
        </p:nvSpPr>
        <p:spPr/>
        <p:txBody>
          <a:bodyPr/>
          <a:lstStyle/>
          <a:p>
            <a:fld id="{42EDEE9F-28ED-48F8-8389-A6813D8FF8D2}" type="datetimeFigureOut">
              <a:rPr kumimoji="1" lang="ja-JP" altLang="en-US" smtClean="0"/>
              <a:t>2025/6/27</a:t>
            </a:fld>
            <a:endParaRPr kumimoji="1" lang="ja-JP" altLang="en-US"/>
          </a:p>
        </p:txBody>
      </p:sp>
      <p:sp>
        <p:nvSpPr>
          <p:cNvPr id="5" name="フッター プレースホルダー 4">
            <a:extLst>
              <a:ext uri="{FF2B5EF4-FFF2-40B4-BE49-F238E27FC236}">
                <a16:creationId xmlns:a16="http://schemas.microsoft.com/office/drawing/2014/main" id="{61E4FF5D-F838-4FB9-B386-D6E0E99936B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95C916B-EDAF-4030-BA12-F8C851E6AE81}"/>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946828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2AA106-5CD2-47B0-A2F4-E363E732DE72}"/>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4368EB9-6B10-4A02-881F-245AF37275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29A54866-5F61-4D14-A5D5-FEE10FBE2339}"/>
              </a:ext>
            </a:extLst>
          </p:cNvPr>
          <p:cNvSpPr>
            <a:spLocks noGrp="1"/>
          </p:cNvSpPr>
          <p:nvPr>
            <p:ph type="dt" sz="half" idx="10"/>
          </p:nvPr>
        </p:nvSpPr>
        <p:spPr/>
        <p:txBody>
          <a:bodyPr/>
          <a:lstStyle/>
          <a:p>
            <a:fld id="{42EDEE9F-28ED-48F8-8389-A6813D8FF8D2}" type="datetimeFigureOut">
              <a:rPr kumimoji="1" lang="ja-JP" altLang="en-US" smtClean="0"/>
              <a:t>2025/6/27</a:t>
            </a:fld>
            <a:endParaRPr kumimoji="1" lang="ja-JP" altLang="en-US"/>
          </a:p>
        </p:txBody>
      </p:sp>
      <p:sp>
        <p:nvSpPr>
          <p:cNvPr id="5" name="フッター プレースホルダー 4">
            <a:extLst>
              <a:ext uri="{FF2B5EF4-FFF2-40B4-BE49-F238E27FC236}">
                <a16:creationId xmlns:a16="http://schemas.microsoft.com/office/drawing/2014/main" id="{35631C71-9B4A-49EC-A6BC-7E26275ED07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A9B9656-36FA-41C8-A00C-A813FD188E43}"/>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3554494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7E8897-054D-4851-A7AC-B7B64FEF385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BB89DDB-EDA4-40CF-A222-23D1C8D1C55B}"/>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BB64B410-FFFE-456F-B2B6-BF4D8EC176B2}"/>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67F2885-F84D-4334-8DF6-D8E66B65A5EE}"/>
              </a:ext>
            </a:extLst>
          </p:cNvPr>
          <p:cNvSpPr>
            <a:spLocks noGrp="1"/>
          </p:cNvSpPr>
          <p:nvPr>
            <p:ph type="dt" sz="half" idx="10"/>
          </p:nvPr>
        </p:nvSpPr>
        <p:spPr/>
        <p:txBody>
          <a:bodyPr/>
          <a:lstStyle/>
          <a:p>
            <a:fld id="{42EDEE9F-28ED-48F8-8389-A6813D8FF8D2}" type="datetimeFigureOut">
              <a:rPr kumimoji="1" lang="ja-JP" altLang="en-US" smtClean="0"/>
              <a:t>2025/6/27</a:t>
            </a:fld>
            <a:endParaRPr kumimoji="1" lang="ja-JP" altLang="en-US"/>
          </a:p>
        </p:txBody>
      </p:sp>
      <p:sp>
        <p:nvSpPr>
          <p:cNvPr id="6" name="フッター プレースホルダー 5">
            <a:extLst>
              <a:ext uri="{FF2B5EF4-FFF2-40B4-BE49-F238E27FC236}">
                <a16:creationId xmlns:a16="http://schemas.microsoft.com/office/drawing/2014/main" id="{A0D9B468-C0C4-4730-A21A-A4A6B2B901A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1CFE8C2-E579-4D53-81F7-BC9B5033C949}"/>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2995594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F51D58-D2FB-4B18-924E-A418FA30B281}"/>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0D7355C-DC6D-49E2-B184-785DB80510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EB00537A-ADDF-44CC-A09B-282F01AA3B65}"/>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B7535529-2206-4513-9119-84CA763EAB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9D143762-5837-4892-9911-001B3EA9A460}"/>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ABA9185C-7104-45B7-857F-42957B5FAA77}"/>
              </a:ext>
            </a:extLst>
          </p:cNvPr>
          <p:cNvSpPr>
            <a:spLocks noGrp="1"/>
          </p:cNvSpPr>
          <p:nvPr>
            <p:ph type="dt" sz="half" idx="10"/>
          </p:nvPr>
        </p:nvSpPr>
        <p:spPr/>
        <p:txBody>
          <a:bodyPr/>
          <a:lstStyle/>
          <a:p>
            <a:fld id="{42EDEE9F-28ED-48F8-8389-A6813D8FF8D2}" type="datetimeFigureOut">
              <a:rPr kumimoji="1" lang="ja-JP" altLang="en-US" smtClean="0"/>
              <a:t>2025/6/27</a:t>
            </a:fld>
            <a:endParaRPr kumimoji="1" lang="ja-JP" altLang="en-US"/>
          </a:p>
        </p:txBody>
      </p:sp>
      <p:sp>
        <p:nvSpPr>
          <p:cNvPr id="8" name="フッター プレースホルダー 7">
            <a:extLst>
              <a:ext uri="{FF2B5EF4-FFF2-40B4-BE49-F238E27FC236}">
                <a16:creationId xmlns:a16="http://schemas.microsoft.com/office/drawing/2014/main" id="{B1BAE4D6-98EB-4ADB-B4EE-17AB9EE2ECF9}"/>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34564B26-DC88-4A7C-95DF-07613595BDDA}"/>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2723685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8EF1B4-8F4D-4D05-A296-E8222382650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FF3D6A89-E1B8-4F4D-940F-7F1AF6D6FD56}"/>
              </a:ext>
            </a:extLst>
          </p:cNvPr>
          <p:cNvSpPr>
            <a:spLocks noGrp="1"/>
          </p:cNvSpPr>
          <p:nvPr>
            <p:ph type="dt" sz="half" idx="10"/>
          </p:nvPr>
        </p:nvSpPr>
        <p:spPr/>
        <p:txBody>
          <a:bodyPr/>
          <a:lstStyle/>
          <a:p>
            <a:fld id="{42EDEE9F-28ED-48F8-8389-A6813D8FF8D2}" type="datetimeFigureOut">
              <a:rPr kumimoji="1" lang="ja-JP" altLang="en-US" smtClean="0"/>
              <a:t>2025/6/27</a:t>
            </a:fld>
            <a:endParaRPr kumimoji="1" lang="ja-JP" altLang="en-US"/>
          </a:p>
        </p:txBody>
      </p:sp>
      <p:sp>
        <p:nvSpPr>
          <p:cNvPr id="4" name="フッター プレースホルダー 3">
            <a:extLst>
              <a:ext uri="{FF2B5EF4-FFF2-40B4-BE49-F238E27FC236}">
                <a16:creationId xmlns:a16="http://schemas.microsoft.com/office/drawing/2014/main" id="{F96AEB79-1B47-4FF7-9328-6375228A323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C95F6529-8913-4191-8B29-2E5BDC70BF70}"/>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3115854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0EB5BDEA-E08E-47B5-9EA4-8D26018DF2F7}"/>
              </a:ext>
            </a:extLst>
          </p:cNvPr>
          <p:cNvSpPr>
            <a:spLocks noGrp="1"/>
          </p:cNvSpPr>
          <p:nvPr>
            <p:ph type="dt" sz="half" idx="10"/>
          </p:nvPr>
        </p:nvSpPr>
        <p:spPr/>
        <p:txBody>
          <a:bodyPr/>
          <a:lstStyle/>
          <a:p>
            <a:fld id="{42EDEE9F-28ED-48F8-8389-A6813D8FF8D2}" type="datetimeFigureOut">
              <a:rPr kumimoji="1" lang="ja-JP" altLang="en-US" smtClean="0"/>
              <a:t>2025/6/27</a:t>
            </a:fld>
            <a:endParaRPr kumimoji="1" lang="ja-JP" altLang="en-US"/>
          </a:p>
        </p:txBody>
      </p:sp>
      <p:sp>
        <p:nvSpPr>
          <p:cNvPr id="3" name="フッター プレースホルダー 2">
            <a:extLst>
              <a:ext uri="{FF2B5EF4-FFF2-40B4-BE49-F238E27FC236}">
                <a16:creationId xmlns:a16="http://schemas.microsoft.com/office/drawing/2014/main" id="{F2126008-56E5-4E33-A03B-19D0889D248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E794F1E-4416-4189-91EF-623B036DD701}"/>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340715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1EF9A9-82FD-429F-A49F-253DBA3650B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531BC92-07FA-4F78-BE8B-415532481B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D16D663-25DC-4D4E-A307-80F9E6A45C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02B7ED1-040C-4CA9-9E35-BFE93074FC03}"/>
              </a:ext>
            </a:extLst>
          </p:cNvPr>
          <p:cNvSpPr>
            <a:spLocks noGrp="1"/>
          </p:cNvSpPr>
          <p:nvPr>
            <p:ph type="dt" sz="half" idx="10"/>
          </p:nvPr>
        </p:nvSpPr>
        <p:spPr/>
        <p:txBody>
          <a:bodyPr/>
          <a:lstStyle/>
          <a:p>
            <a:fld id="{42EDEE9F-28ED-48F8-8389-A6813D8FF8D2}" type="datetimeFigureOut">
              <a:rPr kumimoji="1" lang="ja-JP" altLang="en-US" smtClean="0"/>
              <a:t>2025/6/27</a:t>
            </a:fld>
            <a:endParaRPr kumimoji="1" lang="ja-JP" altLang="en-US"/>
          </a:p>
        </p:txBody>
      </p:sp>
      <p:sp>
        <p:nvSpPr>
          <p:cNvPr id="6" name="フッター プレースホルダー 5">
            <a:extLst>
              <a:ext uri="{FF2B5EF4-FFF2-40B4-BE49-F238E27FC236}">
                <a16:creationId xmlns:a16="http://schemas.microsoft.com/office/drawing/2014/main" id="{7CAA6AD6-FDE7-4715-A0C6-494F2BBFC5B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D073288-F1E0-49D2-B090-1621BD638248}"/>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2191257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57DF4D-60DA-49BC-A5F3-C217A730CD2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5FA9BBFC-8C3D-45C5-919B-A3295DD580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C1A6E2AB-AA1A-429E-854A-BBDCDCEA7B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434D7DB-368F-4A87-A9DF-232A90C76D55}"/>
              </a:ext>
            </a:extLst>
          </p:cNvPr>
          <p:cNvSpPr>
            <a:spLocks noGrp="1"/>
          </p:cNvSpPr>
          <p:nvPr>
            <p:ph type="dt" sz="half" idx="10"/>
          </p:nvPr>
        </p:nvSpPr>
        <p:spPr/>
        <p:txBody>
          <a:bodyPr/>
          <a:lstStyle/>
          <a:p>
            <a:fld id="{42EDEE9F-28ED-48F8-8389-A6813D8FF8D2}" type="datetimeFigureOut">
              <a:rPr kumimoji="1" lang="ja-JP" altLang="en-US" smtClean="0"/>
              <a:t>2025/6/27</a:t>
            </a:fld>
            <a:endParaRPr kumimoji="1" lang="ja-JP" altLang="en-US"/>
          </a:p>
        </p:txBody>
      </p:sp>
      <p:sp>
        <p:nvSpPr>
          <p:cNvPr id="6" name="フッター プレースホルダー 5">
            <a:extLst>
              <a:ext uri="{FF2B5EF4-FFF2-40B4-BE49-F238E27FC236}">
                <a16:creationId xmlns:a16="http://schemas.microsoft.com/office/drawing/2014/main" id="{1311AA59-EAF2-4346-B743-A871E08014C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39CF6E3-5498-4505-9DCC-F2F098EE4EF3}"/>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3034878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F927079-E682-4FAF-9746-E0191416DF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62DD731-5752-4A4B-AEFE-7B6474DC80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A48208B-99D8-4C52-9384-9AF44FF6A8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EDEE9F-28ED-48F8-8389-A6813D8FF8D2}" type="datetimeFigureOut">
              <a:rPr kumimoji="1" lang="ja-JP" altLang="en-US" smtClean="0"/>
              <a:t>2025/6/27</a:t>
            </a:fld>
            <a:endParaRPr kumimoji="1" lang="ja-JP" altLang="en-US"/>
          </a:p>
        </p:txBody>
      </p:sp>
      <p:sp>
        <p:nvSpPr>
          <p:cNvPr id="5" name="フッター プレースホルダー 4">
            <a:extLst>
              <a:ext uri="{FF2B5EF4-FFF2-40B4-BE49-F238E27FC236}">
                <a16:creationId xmlns:a16="http://schemas.microsoft.com/office/drawing/2014/main" id="{CEF11C39-9868-441C-9638-D065304B47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F290010D-03C1-48A1-BF07-A959639006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11376219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5.xml"/><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79.emf"/></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2209800"/>
            <a:ext cx="12192000" cy="1435224"/>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2400" b="1" dirty="0">
                <a:solidFill>
                  <a:srgbClr val="000000"/>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今後の住宅・建築政策のあり方 関連データ</a:t>
            </a:r>
          </a:p>
        </p:txBody>
      </p:sp>
      <p:sp>
        <p:nvSpPr>
          <p:cNvPr id="5" name="Rectangle 1">
            <a:extLst>
              <a:ext uri="{FF2B5EF4-FFF2-40B4-BE49-F238E27FC236}">
                <a16:creationId xmlns:a16="http://schemas.microsoft.com/office/drawing/2014/main" id="{8D7066A6-56D1-498D-89DE-2AF4379FEE2D}"/>
              </a:ext>
            </a:extLst>
          </p:cNvPr>
          <p:cNvSpPr>
            <a:spLocks noChangeArrowheads="1"/>
          </p:cNvSpPr>
          <p:nvPr/>
        </p:nvSpPr>
        <p:spPr bwMode="auto">
          <a:xfrm>
            <a:off x="3240794" y="5284111"/>
            <a:ext cx="6048672" cy="792088"/>
          </a:xfrm>
          <a:prstGeom prst="rect">
            <a:avLst/>
          </a:prstGeom>
          <a:noFill/>
          <a:ln>
            <a:noFill/>
          </a:ln>
          <a:effec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ctr" defTabSz="914290" rtl="0" eaLnBrk="1" fontAlgn="auto" latinLnBrk="0" hangingPunct="1">
              <a:lnSpc>
                <a:spcPct val="15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8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令和７年</a:t>
            </a:r>
            <a:r>
              <a:rPr kumimoji="1" lang="ja-JP" altLang="en-US" sz="1800"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rPr>
              <a:t>５</a:t>
            </a:r>
            <a:r>
              <a:rPr kumimoji="1" lang="ja-JP" altLang="en-US" sz="18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月</a:t>
            </a:r>
            <a:r>
              <a:rPr kumimoji="1" lang="ja-JP" altLang="en-US" sz="1800"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rPr>
              <a:t>１９</a:t>
            </a:r>
            <a:r>
              <a:rPr kumimoji="1" lang="ja-JP" altLang="en-US" sz="18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日</a:t>
            </a:r>
            <a:endParaRPr kumimoji="1" lang="en-US" altLang="ja-JP" sz="18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0" marR="0" lvl="0" indent="0" algn="ctr" defTabSz="914290" rtl="0" eaLnBrk="1" fontAlgn="auto" latinLnBrk="0" hangingPunct="1">
              <a:lnSpc>
                <a:spcPct val="15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zh-TW" altLang="en-US" sz="18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令和</a:t>
            </a:r>
            <a:r>
              <a:rPr kumimoji="1" lang="ja-JP" altLang="en-US" sz="18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７</a:t>
            </a:r>
            <a:r>
              <a:rPr kumimoji="1" lang="zh-TW" altLang="en-US" sz="18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年度 第</a:t>
            </a:r>
            <a:r>
              <a:rPr kumimoji="1" lang="ja-JP" altLang="en-US" sz="18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１</a:t>
            </a:r>
            <a:r>
              <a:rPr kumimoji="1" lang="zh-TW" altLang="en-US" sz="18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回 住生活基本計画推進部会 資料</a:t>
            </a:r>
            <a:endParaRPr kumimoji="1" lang="ja-JP" altLang="en-US" sz="18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p:txBody>
      </p:sp>
      <p:sp>
        <p:nvSpPr>
          <p:cNvPr id="6" name="テキスト ボックス 5">
            <a:extLst>
              <a:ext uri="{FF2B5EF4-FFF2-40B4-BE49-F238E27FC236}">
                <a16:creationId xmlns:a16="http://schemas.microsoft.com/office/drawing/2014/main" id="{9316D1C2-A602-4F81-A0A4-5ED488CC37D3}"/>
              </a:ext>
            </a:extLst>
          </p:cNvPr>
          <p:cNvSpPr txBox="1"/>
          <p:nvPr/>
        </p:nvSpPr>
        <p:spPr>
          <a:xfrm>
            <a:off x="10176641" y="196334"/>
            <a:ext cx="1781903" cy="349702"/>
          </a:xfrm>
          <a:prstGeom prst="rect">
            <a:avLst/>
          </a:prstGeom>
          <a:noFill/>
          <a:ln>
            <a:solidFill>
              <a:schemeClr val="tx1"/>
            </a:solidFill>
          </a:ln>
        </p:spPr>
        <p:txBody>
          <a:bodyPr wrap="square" tIns="72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kern="100" dirty="0">
                <a:solidFill>
                  <a:prstClr val="black"/>
                </a:solidFill>
                <a:latin typeface="UD デジタル 教科書体 NP-R" panose="02020400000000000000" pitchFamily="18" charset="-128"/>
                <a:ea typeface="UD デジタル 教科書体 NP-R" panose="02020400000000000000" pitchFamily="18" charset="-128"/>
                <a:cs typeface="Times New Roman" panose="02020603050405020304" pitchFamily="18" charset="0"/>
              </a:rPr>
              <a:t>資料３</a:t>
            </a:r>
            <a:endParaRPr kumimoji="1" lang="ja-JP" altLang="en-US" sz="18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endParaRPr>
          </a:p>
        </p:txBody>
      </p:sp>
      <p:sp>
        <p:nvSpPr>
          <p:cNvPr id="7" name="スライド番号プレースホルダー 1">
            <a:extLst>
              <a:ext uri="{FF2B5EF4-FFF2-40B4-BE49-F238E27FC236}">
                <a16:creationId xmlns:a16="http://schemas.microsoft.com/office/drawing/2014/main" id="{2CEA1D6A-0C1F-46B4-9305-AB2BBBAC9ED8}"/>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1</a:t>
            </a:fld>
            <a:endParaRPr lang="en-US" altLang="ja-JP" dirty="0"/>
          </a:p>
        </p:txBody>
      </p:sp>
    </p:spTree>
    <p:extLst>
      <p:ext uri="{BB962C8B-B14F-4D97-AF65-F5344CB8AC3E}">
        <p14:creationId xmlns:p14="http://schemas.microsoft.com/office/powerpoint/2010/main" val="2793978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E67B2D9-1488-480D-9AF6-FD356E15F817}"/>
              </a:ext>
            </a:extLst>
          </p:cNvPr>
          <p:cNvPicPr>
            <a:picLocks noChangeAspect="1"/>
          </p:cNvPicPr>
          <p:nvPr/>
        </p:nvPicPr>
        <p:blipFill>
          <a:blip r:embed="rId2"/>
          <a:stretch>
            <a:fillRect/>
          </a:stretch>
        </p:blipFill>
        <p:spPr>
          <a:xfrm>
            <a:off x="900030" y="1412841"/>
            <a:ext cx="10217782" cy="4950381"/>
          </a:xfrm>
          <a:prstGeom prst="rect">
            <a:avLst/>
          </a:prstGeom>
        </p:spPr>
      </p:pic>
      <p:sp>
        <p:nvSpPr>
          <p:cNvPr id="12" name="正方形/長方形 11">
            <a:extLst>
              <a:ext uri="{FF2B5EF4-FFF2-40B4-BE49-F238E27FC236}">
                <a16:creationId xmlns:a16="http://schemas.microsoft.com/office/drawing/2014/main" id="{81436C83-D52A-4E08-8F62-15B486875475}"/>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１</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- 6</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大阪府の年齢階級別転出入の状況（令和６年）</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8" name="テキスト ボックス 9"/>
          <p:cNvSpPr txBox="1"/>
          <p:nvPr/>
        </p:nvSpPr>
        <p:spPr>
          <a:xfrm>
            <a:off x="1799400" y="404664"/>
            <a:ext cx="8593200" cy="387414"/>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77800" indent="-177800">
              <a:lnSpc>
                <a:spcPct val="120000"/>
              </a:lnSpc>
            </a:pP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Rectangle 57"/>
          <p:cNvSpPr>
            <a:spLocks noChangeArrowheads="1"/>
          </p:cNvSpPr>
          <p:nvPr/>
        </p:nvSpPr>
        <p:spPr bwMode="auto">
          <a:xfrm>
            <a:off x="360000" y="720000"/>
            <a:ext cx="11520000" cy="432000"/>
          </a:xfrm>
          <a:prstGeom prst="rect">
            <a:avLst/>
          </a:prstGeom>
          <a:solidFill>
            <a:schemeClr val="bg1"/>
          </a:solidFill>
          <a:ln w="9525">
            <a:solidFill>
              <a:schemeClr val="tx1"/>
            </a:solidFill>
            <a:prstDash val="solid"/>
            <a:miter lim="800000"/>
            <a:headEnd/>
            <a:tailEnd/>
          </a:ln>
        </p:spPr>
        <p:txBody>
          <a:bodyPr wrap="square" anchor="ctr">
            <a:sp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800" b="0" i="0" u="none" strike="noStrike" kern="1200" cap="none" normalizeH="0" noProof="0" dirty="0">
                <a:ln>
                  <a:noFill/>
                </a:ln>
                <a:effectLst/>
                <a:uLnTx/>
                <a:uFillTx/>
                <a:latin typeface="メイリオ" panose="020B0604030504040204" pitchFamily="50" charset="-128"/>
                <a:ea typeface="メイリオ" panose="020B0604030504040204" pitchFamily="50" charset="-128"/>
              </a:rPr>
              <a:t>15</a:t>
            </a:r>
            <a:r>
              <a:rPr kumimoji="1" lang="ja-JP" altLang="en-US" sz="1800" b="0" i="0" u="none" strike="noStrike" kern="1200" cap="none" normalizeH="0" noProof="0" dirty="0">
                <a:ln>
                  <a:noFill/>
                </a:ln>
                <a:effectLst/>
                <a:uLnTx/>
                <a:uFillTx/>
                <a:latin typeface="メイリオ" panose="020B0604030504040204" pitchFamily="50" charset="-128"/>
                <a:ea typeface="メイリオ" panose="020B0604030504040204" pitchFamily="50" charset="-128"/>
              </a:rPr>
              <a:t>～</a:t>
            </a:r>
            <a:r>
              <a:rPr kumimoji="1" lang="en-US" altLang="ja-JP" sz="1800" b="0" i="0" u="none" strike="noStrike" kern="1200" cap="none" normalizeH="0" noProof="0" dirty="0">
                <a:ln>
                  <a:noFill/>
                </a:ln>
                <a:effectLst/>
                <a:uLnTx/>
                <a:uFillTx/>
                <a:latin typeface="メイリオ" panose="020B0604030504040204" pitchFamily="50" charset="-128"/>
                <a:ea typeface="メイリオ" panose="020B0604030504040204" pitchFamily="50" charset="-128"/>
              </a:rPr>
              <a:t>29</a:t>
            </a:r>
            <a:r>
              <a:rPr kumimoji="1" lang="ja-JP" altLang="en-US" sz="1800" b="0" i="0" u="none" strike="noStrike" kern="1200" cap="none" normalizeH="0" noProof="0" dirty="0">
                <a:ln>
                  <a:noFill/>
                </a:ln>
                <a:effectLst/>
                <a:uLnTx/>
                <a:uFillTx/>
                <a:latin typeface="メイリオ" panose="020B0604030504040204" pitchFamily="50" charset="-128"/>
                <a:ea typeface="メイリオ" panose="020B0604030504040204" pitchFamily="50" charset="-128"/>
              </a:rPr>
              <a:t>歳の若い世代において多くの転入超過が見られる。</a:t>
            </a:r>
            <a:endParaRPr kumimoji="1" lang="en-US" altLang="ja-JP" sz="1800" b="0" i="0" u="none" strike="noStrike" kern="1200" cap="none" normalizeH="0" noProof="0" dirty="0">
              <a:ln>
                <a:noFill/>
              </a:ln>
              <a:effectLst/>
              <a:uLnTx/>
              <a:uFillTx/>
              <a:latin typeface="メイリオ" panose="020B0604030504040204" pitchFamily="50" charset="-128"/>
              <a:ea typeface="メイリオ" panose="020B0604030504040204" pitchFamily="50" charset="-128"/>
            </a:endParaRPr>
          </a:p>
        </p:txBody>
      </p:sp>
      <p:sp>
        <p:nvSpPr>
          <p:cNvPr id="2" name="スライド番号プレースホルダー 1">
            <a:extLst>
              <a:ext uri="{FF2B5EF4-FFF2-40B4-BE49-F238E27FC236}">
                <a16:creationId xmlns:a16="http://schemas.microsoft.com/office/drawing/2014/main" id="{69A5307A-DFA5-E44F-1A10-C23DB429DD51}"/>
              </a:ext>
            </a:extLst>
          </p:cNvPr>
          <p:cNvSpPr>
            <a:spLocks noGrp="1"/>
          </p:cNvSpPr>
          <p:nvPr>
            <p:ph type="sldNum" sz="quarter" idx="12"/>
          </p:nvPr>
        </p:nvSpPr>
        <p:spPr>
          <a:xfrm>
            <a:off x="9448800" y="6487200"/>
            <a:ext cx="2743200" cy="365125"/>
          </a:xfrm>
        </p:spPr>
        <p:txBody>
          <a:bodyPr/>
          <a:lstStyle/>
          <a:p>
            <a:fld id="{939419F8-C6ED-4129-B08A-7AC8488EBEA0}" type="slidenum">
              <a:rPr kumimoji="1" lang="ja-JP" altLang="en-US" smtClean="0"/>
              <a:t>10</a:t>
            </a:fld>
            <a:endParaRPr kumimoji="1" lang="ja-JP" altLang="en-US" dirty="0"/>
          </a:p>
        </p:txBody>
      </p:sp>
      <p:sp>
        <p:nvSpPr>
          <p:cNvPr id="13" name="テキスト ボックス 12">
            <a:extLst>
              <a:ext uri="{FF2B5EF4-FFF2-40B4-BE49-F238E27FC236}">
                <a16:creationId xmlns:a16="http://schemas.microsoft.com/office/drawing/2014/main" id="{6ADDC69C-7F0E-4BFC-8313-E5B181C90DD5}"/>
              </a:ext>
            </a:extLst>
          </p:cNvPr>
          <p:cNvSpPr txBox="1"/>
          <p:nvPr/>
        </p:nvSpPr>
        <p:spPr>
          <a:xfrm>
            <a:off x="6600825" y="6502528"/>
            <a:ext cx="5279175" cy="253916"/>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「住民基本台帳人口移動報告令和６年結果」（総務省統計局）を基に大阪府作成</a:t>
            </a:r>
          </a:p>
        </p:txBody>
      </p:sp>
      <p:sp>
        <p:nvSpPr>
          <p:cNvPr id="10" name="正方形/長方形 9">
            <a:extLst>
              <a:ext uri="{FF2B5EF4-FFF2-40B4-BE49-F238E27FC236}">
                <a16:creationId xmlns:a16="http://schemas.microsoft.com/office/drawing/2014/main" id="{A4DFAF28-95CE-4F1D-8FDE-35CB2D799153}"/>
              </a:ext>
            </a:extLst>
          </p:cNvPr>
          <p:cNvSpPr/>
          <p:nvPr/>
        </p:nvSpPr>
        <p:spPr>
          <a:xfrm>
            <a:off x="1498075" y="1633809"/>
            <a:ext cx="602650" cy="1949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ja-JP" altLang="en-US" sz="1000" dirty="0">
                <a:solidFill>
                  <a:schemeClr val="tx1"/>
                </a:solidFill>
                <a:latin typeface="Meiryo UI" panose="020B0604030504040204" pitchFamily="50" charset="-128"/>
                <a:ea typeface="Meiryo UI" panose="020B0604030504040204" pitchFamily="50" charset="-128"/>
              </a:rPr>
              <a:t>（人）</a:t>
            </a:r>
            <a:endParaRPr lang="ja-JP" sz="1000" dirty="0">
              <a:solidFill>
                <a:schemeClr val="tx1"/>
              </a:solidFill>
              <a:latin typeface="Meiryo UI" panose="020B0604030504040204" pitchFamily="50" charset="-128"/>
              <a:ea typeface="Meiryo UI" panose="020B0604030504040204" pitchFamily="50" charset="-128"/>
            </a:endParaRPr>
          </a:p>
        </p:txBody>
      </p:sp>
      <p:sp>
        <p:nvSpPr>
          <p:cNvPr id="4" name="正方形/長方形 3">
            <a:extLst>
              <a:ext uri="{FF2B5EF4-FFF2-40B4-BE49-F238E27FC236}">
                <a16:creationId xmlns:a16="http://schemas.microsoft.com/office/drawing/2014/main" id="{9DE5E941-6DCC-3D1B-C23F-383FDD108404}"/>
              </a:ext>
            </a:extLst>
          </p:cNvPr>
          <p:cNvSpPr/>
          <p:nvPr/>
        </p:nvSpPr>
        <p:spPr>
          <a:xfrm>
            <a:off x="3759890" y="2141621"/>
            <a:ext cx="473064" cy="18034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D7A811D5-91B9-3331-E726-E6B4FA7DCAF3}"/>
              </a:ext>
            </a:extLst>
          </p:cNvPr>
          <p:cNvSpPr/>
          <p:nvPr/>
        </p:nvSpPr>
        <p:spPr>
          <a:xfrm>
            <a:off x="4232954" y="2464169"/>
            <a:ext cx="473064" cy="18034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D8089EEA-1350-FE1D-2051-6905894AFEA1}"/>
              </a:ext>
            </a:extLst>
          </p:cNvPr>
          <p:cNvSpPr/>
          <p:nvPr/>
        </p:nvSpPr>
        <p:spPr>
          <a:xfrm>
            <a:off x="3235456" y="4934480"/>
            <a:ext cx="473064" cy="18034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94274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図 41">
            <a:extLst>
              <a:ext uri="{FF2B5EF4-FFF2-40B4-BE49-F238E27FC236}">
                <a16:creationId xmlns:a16="http://schemas.microsoft.com/office/drawing/2014/main" id="{69ADB742-AB81-4CF2-AB42-A7962A594708}"/>
              </a:ext>
            </a:extLst>
          </p:cNvPr>
          <p:cNvPicPr>
            <a:picLocks noChangeAspect="1"/>
          </p:cNvPicPr>
          <p:nvPr/>
        </p:nvPicPr>
        <p:blipFill>
          <a:blip r:embed="rId3"/>
          <a:stretch>
            <a:fillRect/>
          </a:stretch>
        </p:blipFill>
        <p:spPr>
          <a:xfrm>
            <a:off x="7360198" y="5408830"/>
            <a:ext cx="3023878" cy="786452"/>
          </a:xfrm>
          <a:prstGeom prst="rect">
            <a:avLst/>
          </a:prstGeom>
        </p:spPr>
      </p:pic>
      <p:pic>
        <p:nvPicPr>
          <p:cNvPr id="2" name="図 1">
            <a:extLst>
              <a:ext uri="{FF2B5EF4-FFF2-40B4-BE49-F238E27FC236}">
                <a16:creationId xmlns:a16="http://schemas.microsoft.com/office/drawing/2014/main" id="{98EF57DD-125B-410B-ABFC-91854ACD8374}"/>
              </a:ext>
            </a:extLst>
          </p:cNvPr>
          <p:cNvPicPr>
            <a:picLocks noChangeAspect="1"/>
          </p:cNvPicPr>
          <p:nvPr/>
        </p:nvPicPr>
        <p:blipFill>
          <a:blip r:embed="rId4"/>
          <a:stretch>
            <a:fillRect/>
          </a:stretch>
        </p:blipFill>
        <p:spPr>
          <a:xfrm>
            <a:off x="1935764" y="1614126"/>
            <a:ext cx="2877561" cy="786452"/>
          </a:xfrm>
          <a:prstGeom prst="rect">
            <a:avLst/>
          </a:prstGeom>
        </p:spPr>
      </p:pic>
      <p:sp>
        <p:nvSpPr>
          <p:cNvPr id="35" name="正方形/長方形 34">
            <a:extLst>
              <a:ext uri="{FF2B5EF4-FFF2-40B4-BE49-F238E27FC236}">
                <a16:creationId xmlns:a16="http://schemas.microsoft.com/office/drawing/2014/main" id="{F84028A7-D5B6-4B99-BBDA-9A4F5D714E11}"/>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１</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- 7</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大阪府内外への人口移動の状況（令和６年）</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58" name="Rectangle 57"/>
          <p:cNvSpPr>
            <a:spLocks noChangeArrowheads="1"/>
          </p:cNvSpPr>
          <p:nvPr/>
        </p:nvSpPr>
        <p:spPr bwMode="auto">
          <a:xfrm>
            <a:off x="360000" y="720000"/>
            <a:ext cx="11520000" cy="720000"/>
          </a:xfrm>
          <a:prstGeom prst="rect">
            <a:avLst/>
          </a:prstGeom>
          <a:solidFill>
            <a:schemeClr val="bg1"/>
          </a:solidFill>
          <a:ln w="6350">
            <a:solidFill>
              <a:schemeClr val="tx1"/>
            </a:solidFill>
            <a:prstDash val="solid"/>
            <a:miter lim="800000"/>
            <a:headEnd/>
            <a:tailEnd/>
          </a:ln>
        </p:spPr>
        <p:txBody>
          <a:bodyPr wrap="none" anchor="ct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buFont typeface="Wingdings" pitchFamily="2" charset="2"/>
              <a:buNone/>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a:latin typeface="メイリオ" panose="020B0604030504040204" pitchFamily="50" charset="-128"/>
                <a:ea typeface="メイリオ" panose="020B0604030504040204" pitchFamily="50" charset="-128"/>
                <a:cs typeface="Meiryo UI" panose="020B0604030504040204" pitchFamily="50" charset="-128"/>
              </a:rPr>
              <a:t>令和６年の大阪府への日本人の転入超過者数は、</a:t>
            </a:r>
            <a:r>
              <a:rPr lang="en-US" altLang="ja-JP" sz="1800" dirty="0">
                <a:latin typeface="メイリオ" panose="020B0604030504040204" pitchFamily="50" charset="-128"/>
                <a:ea typeface="メイリオ" panose="020B0604030504040204" pitchFamily="50" charset="-128"/>
                <a:cs typeface="Meiryo UI" panose="020B0604030504040204" pitchFamily="50" charset="-128"/>
              </a:rPr>
              <a:t>18,800</a:t>
            </a:r>
            <a:r>
              <a:rPr lang="ja-JP" altLang="en-US" sz="1800" dirty="0">
                <a:latin typeface="メイリオ" panose="020B0604030504040204" pitchFamily="50" charset="-128"/>
                <a:ea typeface="メイリオ" panose="020B0604030504040204" pitchFamily="50" charset="-128"/>
                <a:cs typeface="Meiryo UI" panose="020B0604030504040204" pitchFamily="50" charset="-128"/>
              </a:rPr>
              <a:t>人</a:t>
            </a:r>
            <a:endParaRPr lang="en-US" altLang="ja-JP" sz="1800" dirty="0">
              <a:latin typeface="メイリオ" panose="020B0604030504040204" pitchFamily="50" charset="-128"/>
              <a:ea typeface="メイリオ" panose="020B0604030504040204" pitchFamily="50" charset="-128"/>
              <a:cs typeface="Meiryo UI" panose="020B0604030504040204" pitchFamily="50" charset="-128"/>
            </a:endParaRPr>
          </a:p>
          <a:p>
            <a:pPr eaLnBrk="1" hangingPunct="1">
              <a:buFont typeface="Wingdings" pitchFamily="2" charset="2"/>
              <a:buNone/>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a:latin typeface="メイリオ" panose="020B0604030504040204" pitchFamily="50" charset="-128"/>
                <a:ea typeface="メイリオ" panose="020B0604030504040204" pitchFamily="50" charset="-128"/>
                <a:cs typeface="Meiryo UI" panose="020B0604030504040204" pitchFamily="50" charset="-128"/>
              </a:rPr>
              <a:t>関東圏に対する日本人の転出超過者数は、</a:t>
            </a:r>
            <a:r>
              <a:rPr lang="en-US" altLang="ja-JP" sz="1800" dirty="0">
                <a:latin typeface="メイリオ" panose="020B0604030504040204" pitchFamily="50" charset="-128"/>
                <a:ea typeface="メイリオ" panose="020B0604030504040204" pitchFamily="50" charset="-128"/>
                <a:cs typeface="Meiryo UI" panose="020B0604030504040204" pitchFamily="50" charset="-128"/>
              </a:rPr>
              <a:t>8,568</a:t>
            </a:r>
            <a:r>
              <a:rPr lang="ja-JP" altLang="en-US" sz="1800" dirty="0">
                <a:latin typeface="メイリオ" panose="020B0604030504040204" pitchFamily="50" charset="-128"/>
                <a:ea typeface="メイリオ" panose="020B0604030504040204" pitchFamily="50" charset="-128"/>
                <a:cs typeface="Meiryo UI" panose="020B0604030504040204" pitchFamily="50" charset="-128"/>
              </a:rPr>
              <a:t>人（関東地方以外は全て転入超過）</a:t>
            </a:r>
          </a:p>
        </p:txBody>
      </p:sp>
      <p:pic>
        <p:nvPicPr>
          <p:cNvPr id="4" name="図 3">
            <a:extLst>
              <a:ext uri="{FF2B5EF4-FFF2-40B4-BE49-F238E27FC236}">
                <a16:creationId xmlns:a16="http://schemas.microsoft.com/office/drawing/2014/main" id="{7409CEB3-69BE-22E4-C01E-52DA37FC6A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1734" y="3860620"/>
            <a:ext cx="1356949" cy="765504"/>
          </a:xfrm>
          <a:prstGeom prst="rect">
            <a:avLst/>
          </a:prstGeom>
        </p:spPr>
      </p:pic>
      <p:pic>
        <p:nvPicPr>
          <p:cNvPr id="5" name="図 4">
            <a:extLst>
              <a:ext uri="{FF2B5EF4-FFF2-40B4-BE49-F238E27FC236}">
                <a16:creationId xmlns:a16="http://schemas.microsoft.com/office/drawing/2014/main" id="{DB114B8A-8EF8-000C-BE24-CE04259E2D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4854" y="4626793"/>
            <a:ext cx="1232621" cy="1253934"/>
          </a:xfrm>
          <a:prstGeom prst="rect">
            <a:avLst/>
          </a:prstGeom>
        </p:spPr>
      </p:pic>
      <p:pic>
        <p:nvPicPr>
          <p:cNvPr id="6" name="図 5">
            <a:extLst>
              <a:ext uri="{FF2B5EF4-FFF2-40B4-BE49-F238E27FC236}">
                <a16:creationId xmlns:a16="http://schemas.microsoft.com/office/drawing/2014/main" id="{5B842A2E-8966-BF4B-3039-E72B59A8FE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46341" y="3580893"/>
            <a:ext cx="1115397" cy="1593171"/>
          </a:xfrm>
          <a:prstGeom prst="rect">
            <a:avLst/>
          </a:prstGeom>
        </p:spPr>
      </p:pic>
      <p:pic>
        <p:nvPicPr>
          <p:cNvPr id="7" name="図 6">
            <a:extLst>
              <a:ext uri="{FF2B5EF4-FFF2-40B4-BE49-F238E27FC236}">
                <a16:creationId xmlns:a16="http://schemas.microsoft.com/office/drawing/2014/main" id="{114C4426-DD39-E596-0722-7BA580000A8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67258" y="5719611"/>
            <a:ext cx="1143815" cy="911144"/>
          </a:xfrm>
          <a:prstGeom prst="rect">
            <a:avLst/>
          </a:prstGeom>
        </p:spPr>
      </p:pic>
      <p:pic>
        <p:nvPicPr>
          <p:cNvPr id="8" name="図 7">
            <a:extLst>
              <a:ext uri="{FF2B5EF4-FFF2-40B4-BE49-F238E27FC236}">
                <a16:creationId xmlns:a16="http://schemas.microsoft.com/office/drawing/2014/main" id="{121430CE-05D6-6825-E562-02DA48DA297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16000" y="5030483"/>
            <a:ext cx="921801" cy="1015935"/>
          </a:xfrm>
          <a:prstGeom prst="rect">
            <a:avLst/>
          </a:prstGeom>
        </p:spPr>
      </p:pic>
      <p:pic>
        <p:nvPicPr>
          <p:cNvPr id="10" name="図 9">
            <a:extLst>
              <a:ext uri="{FF2B5EF4-FFF2-40B4-BE49-F238E27FC236}">
                <a16:creationId xmlns:a16="http://schemas.microsoft.com/office/drawing/2014/main" id="{FD51E11B-4175-E956-1101-A86622F7811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11657" y="2535575"/>
            <a:ext cx="1110069" cy="1150919"/>
          </a:xfrm>
          <a:prstGeom prst="rect">
            <a:avLst/>
          </a:prstGeom>
        </p:spPr>
      </p:pic>
      <p:pic>
        <p:nvPicPr>
          <p:cNvPr id="11" name="図 10">
            <a:extLst>
              <a:ext uri="{FF2B5EF4-FFF2-40B4-BE49-F238E27FC236}">
                <a16:creationId xmlns:a16="http://schemas.microsoft.com/office/drawing/2014/main" id="{AF746BE3-ADCD-9E10-41A8-A74AA66846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90834" y="3271437"/>
            <a:ext cx="1209531" cy="1277023"/>
          </a:xfrm>
          <a:prstGeom prst="rect">
            <a:avLst/>
          </a:prstGeom>
        </p:spPr>
      </p:pic>
      <p:pic>
        <p:nvPicPr>
          <p:cNvPr id="12" name="図 11">
            <a:extLst>
              <a:ext uri="{FF2B5EF4-FFF2-40B4-BE49-F238E27FC236}">
                <a16:creationId xmlns:a16="http://schemas.microsoft.com/office/drawing/2014/main" id="{C8221D9A-A67E-1635-5D7F-653871580FD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32587" y="1561282"/>
            <a:ext cx="1090532" cy="1070995"/>
          </a:xfrm>
          <a:prstGeom prst="rect">
            <a:avLst/>
          </a:prstGeom>
        </p:spPr>
      </p:pic>
      <p:pic>
        <p:nvPicPr>
          <p:cNvPr id="13" name="図 12">
            <a:extLst>
              <a:ext uri="{FF2B5EF4-FFF2-40B4-BE49-F238E27FC236}">
                <a16:creationId xmlns:a16="http://schemas.microsoft.com/office/drawing/2014/main" id="{26CCB51D-E605-3AB7-F35A-0A43B5DFA3F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33955" y="1884482"/>
            <a:ext cx="799250" cy="1507918"/>
          </a:xfrm>
          <a:prstGeom prst="rect">
            <a:avLst/>
          </a:prstGeom>
        </p:spPr>
      </p:pic>
      <p:sp>
        <p:nvSpPr>
          <p:cNvPr id="14" name="右矢印 13">
            <a:extLst>
              <a:ext uri="{FF2B5EF4-FFF2-40B4-BE49-F238E27FC236}">
                <a16:creationId xmlns:a16="http://schemas.microsoft.com/office/drawing/2014/main" id="{6DCB2D18-3AA3-AD94-DFB7-B8768D3E89F7}"/>
              </a:ext>
            </a:extLst>
          </p:cNvPr>
          <p:cNvSpPr/>
          <p:nvPr/>
        </p:nvSpPr>
        <p:spPr>
          <a:xfrm rot="2473144">
            <a:off x="5426126" y="3409387"/>
            <a:ext cx="720000" cy="288000"/>
          </a:xfrm>
          <a:prstGeom prst="righ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5" name="右矢印 14">
            <a:extLst>
              <a:ext uri="{FF2B5EF4-FFF2-40B4-BE49-F238E27FC236}">
                <a16:creationId xmlns:a16="http://schemas.microsoft.com/office/drawing/2014/main" id="{56A60175-AF8C-87C3-B022-1D25F39434AD}"/>
              </a:ext>
            </a:extLst>
          </p:cNvPr>
          <p:cNvSpPr/>
          <p:nvPr/>
        </p:nvSpPr>
        <p:spPr>
          <a:xfrm rot="274565">
            <a:off x="5130639" y="4145258"/>
            <a:ext cx="720000" cy="288000"/>
          </a:xfrm>
          <a:prstGeom prst="righ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6" name="右矢印 15">
            <a:extLst>
              <a:ext uri="{FF2B5EF4-FFF2-40B4-BE49-F238E27FC236}">
                <a16:creationId xmlns:a16="http://schemas.microsoft.com/office/drawing/2014/main" id="{D04DD5A4-EC77-A0D8-3C8A-4BCC0BF4575E}"/>
              </a:ext>
            </a:extLst>
          </p:cNvPr>
          <p:cNvSpPr/>
          <p:nvPr/>
        </p:nvSpPr>
        <p:spPr>
          <a:xfrm rot="20650955">
            <a:off x="5288217" y="4904498"/>
            <a:ext cx="585827" cy="288000"/>
          </a:xfrm>
          <a:prstGeom prst="righ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7" name="右矢印 16">
            <a:extLst>
              <a:ext uri="{FF2B5EF4-FFF2-40B4-BE49-F238E27FC236}">
                <a16:creationId xmlns:a16="http://schemas.microsoft.com/office/drawing/2014/main" id="{49AB0774-DEA8-737B-28CF-CF3E7F3A2E2D}"/>
              </a:ext>
            </a:extLst>
          </p:cNvPr>
          <p:cNvSpPr/>
          <p:nvPr/>
        </p:nvSpPr>
        <p:spPr>
          <a:xfrm rot="3097742">
            <a:off x="6673274" y="5220259"/>
            <a:ext cx="720000" cy="288000"/>
          </a:xfrm>
          <a:prstGeom prst="righ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8" name="右矢印 17">
            <a:extLst>
              <a:ext uri="{FF2B5EF4-FFF2-40B4-BE49-F238E27FC236}">
                <a16:creationId xmlns:a16="http://schemas.microsoft.com/office/drawing/2014/main" id="{8ED787A8-F23C-06CB-702D-A582790F9560}"/>
              </a:ext>
            </a:extLst>
          </p:cNvPr>
          <p:cNvSpPr/>
          <p:nvPr/>
        </p:nvSpPr>
        <p:spPr>
          <a:xfrm rot="5010134">
            <a:off x="6013594" y="2866404"/>
            <a:ext cx="720000" cy="288000"/>
          </a:xfrm>
          <a:prstGeom prst="righ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9" name="右矢印 18">
            <a:extLst>
              <a:ext uri="{FF2B5EF4-FFF2-40B4-BE49-F238E27FC236}">
                <a16:creationId xmlns:a16="http://schemas.microsoft.com/office/drawing/2014/main" id="{3E91C4EB-5504-573B-5B0B-0DE246518AE4}"/>
              </a:ext>
            </a:extLst>
          </p:cNvPr>
          <p:cNvSpPr/>
          <p:nvPr/>
        </p:nvSpPr>
        <p:spPr>
          <a:xfrm rot="7973889">
            <a:off x="6882428" y="3248400"/>
            <a:ext cx="751638" cy="288000"/>
          </a:xfrm>
          <a:prstGeom prst="righ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20" name="右矢印 19">
            <a:extLst>
              <a:ext uri="{FF2B5EF4-FFF2-40B4-BE49-F238E27FC236}">
                <a16:creationId xmlns:a16="http://schemas.microsoft.com/office/drawing/2014/main" id="{02DEEAA3-4D33-C1CB-88A7-D99A3734F330}"/>
              </a:ext>
            </a:extLst>
          </p:cNvPr>
          <p:cNvSpPr/>
          <p:nvPr/>
        </p:nvSpPr>
        <p:spPr>
          <a:xfrm rot="18337270">
            <a:off x="5706644" y="5457479"/>
            <a:ext cx="777576" cy="288000"/>
          </a:xfrm>
          <a:prstGeom prst="righ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21" name="右矢印 20">
            <a:extLst>
              <a:ext uri="{FF2B5EF4-FFF2-40B4-BE49-F238E27FC236}">
                <a16:creationId xmlns:a16="http://schemas.microsoft.com/office/drawing/2014/main" id="{135B4B16-097D-E4D8-BE11-15F024C86823}"/>
              </a:ext>
            </a:extLst>
          </p:cNvPr>
          <p:cNvSpPr/>
          <p:nvPr/>
        </p:nvSpPr>
        <p:spPr>
          <a:xfrm rot="10800000">
            <a:off x="7093410" y="4181898"/>
            <a:ext cx="720000" cy="288000"/>
          </a:xfrm>
          <a:prstGeom prst="righ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1" name="正方形/長方形 30">
            <a:extLst>
              <a:ext uri="{FF2B5EF4-FFF2-40B4-BE49-F238E27FC236}">
                <a16:creationId xmlns:a16="http://schemas.microsoft.com/office/drawing/2014/main" id="{3FE8E7D3-8D25-2596-9031-0F3003A55352}"/>
              </a:ext>
            </a:extLst>
          </p:cNvPr>
          <p:cNvSpPr/>
          <p:nvPr/>
        </p:nvSpPr>
        <p:spPr>
          <a:xfrm>
            <a:off x="8193505" y="5946947"/>
            <a:ext cx="720000" cy="18144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2F5EF0CA-53E6-4636-A006-51964FDFF5B4}"/>
              </a:ext>
            </a:extLst>
          </p:cNvPr>
          <p:cNvSpPr/>
          <p:nvPr/>
        </p:nvSpPr>
        <p:spPr>
          <a:xfrm>
            <a:off x="2751073" y="2148776"/>
            <a:ext cx="677927" cy="1764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034D7DE7-40EB-4CE9-9E64-B54667FABF5C}"/>
              </a:ext>
            </a:extLst>
          </p:cNvPr>
          <p:cNvSpPr txBox="1"/>
          <p:nvPr/>
        </p:nvSpPr>
        <p:spPr>
          <a:xfrm>
            <a:off x="6600825" y="6502528"/>
            <a:ext cx="5279175" cy="253916"/>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「住民基本台帳人口移動報告令和６年結果」（総務省統計局）を基に大阪府作成</a:t>
            </a:r>
          </a:p>
        </p:txBody>
      </p:sp>
      <p:sp>
        <p:nvSpPr>
          <p:cNvPr id="34" name="スライド番号プレースホルダー 1">
            <a:extLst>
              <a:ext uri="{FF2B5EF4-FFF2-40B4-BE49-F238E27FC236}">
                <a16:creationId xmlns:a16="http://schemas.microsoft.com/office/drawing/2014/main" id="{13AD2018-87BF-4460-8CE2-3E93E86531B7}"/>
              </a:ext>
            </a:extLst>
          </p:cNvPr>
          <p:cNvSpPr>
            <a:spLocks noGrp="1"/>
          </p:cNvSpPr>
          <p:nvPr>
            <p:ph type="sldNum" sz="quarter" idx="12"/>
          </p:nvPr>
        </p:nvSpPr>
        <p:spPr>
          <a:xfrm>
            <a:off x="9448800" y="6487200"/>
            <a:ext cx="2743200" cy="365125"/>
          </a:xfrm>
        </p:spPr>
        <p:txBody>
          <a:bodyPr/>
          <a:lstStyle/>
          <a:p>
            <a:fld id="{939419F8-C6ED-4129-B08A-7AC8488EBEA0}" type="slidenum">
              <a:rPr kumimoji="1" lang="ja-JP" altLang="en-US" smtClean="0"/>
              <a:t>11</a:t>
            </a:fld>
            <a:endParaRPr kumimoji="1" lang="ja-JP" altLang="en-US" dirty="0"/>
          </a:p>
        </p:txBody>
      </p:sp>
      <p:pic>
        <p:nvPicPr>
          <p:cNvPr id="3" name="図 2">
            <a:extLst>
              <a:ext uri="{FF2B5EF4-FFF2-40B4-BE49-F238E27FC236}">
                <a16:creationId xmlns:a16="http://schemas.microsoft.com/office/drawing/2014/main" id="{9ECE7C19-63E4-49A2-B90A-F4685D13DC7F}"/>
              </a:ext>
            </a:extLst>
          </p:cNvPr>
          <p:cNvPicPr>
            <a:picLocks noChangeAspect="1"/>
          </p:cNvPicPr>
          <p:nvPr/>
        </p:nvPicPr>
        <p:blipFill>
          <a:blip r:embed="rId14"/>
          <a:stretch>
            <a:fillRect/>
          </a:stretch>
        </p:blipFill>
        <p:spPr>
          <a:xfrm>
            <a:off x="5143414" y="1715851"/>
            <a:ext cx="2591025" cy="762066"/>
          </a:xfrm>
          <a:prstGeom prst="rect">
            <a:avLst/>
          </a:prstGeom>
        </p:spPr>
      </p:pic>
      <p:pic>
        <p:nvPicPr>
          <p:cNvPr id="9" name="図 8">
            <a:extLst>
              <a:ext uri="{FF2B5EF4-FFF2-40B4-BE49-F238E27FC236}">
                <a16:creationId xmlns:a16="http://schemas.microsoft.com/office/drawing/2014/main" id="{D7679901-9244-4993-91BB-B3FE9471B264}"/>
              </a:ext>
            </a:extLst>
          </p:cNvPr>
          <p:cNvPicPr>
            <a:picLocks noChangeAspect="1"/>
          </p:cNvPicPr>
          <p:nvPr/>
        </p:nvPicPr>
        <p:blipFill>
          <a:blip r:embed="rId15"/>
          <a:stretch>
            <a:fillRect/>
          </a:stretch>
        </p:blipFill>
        <p:spPr>
          <a:xfrm>
            <a:off x="2468638" y="2653109"/>
            <a:ext cx="2865368" cy="786452"/>
          </a:xfrm>
          <a:prstGeom prst="rect">
            <a:avLst/>
          </a:prstGeom>
        </p:spPr>
      </p:pic>
      <p:pic>
        <p:nvPicPr>
          <p:cNvPr id="32" name="図 31">
            <a:extLst>
              <a:ext uri="{FF2B5EF4-FFF2-40B4-BE49-F238E27FC236}">
                <a16:creationId xmlns:a16="http://schemas.microsoft.com/office/drawing/2014/main" id="{D3560DF7-6D2C-4084-B8D0-B0CE27B34A94}"/>
              </a:ext>
            </a:extLst>
          </p:cNvPr>
          <p:cNvPicPr>
            <a:picLocks noChangeAspect="1"/>
          </p:cNvPicPr>
          <p:nvPr/>
        </p:nvPicPr>
        <p:blipFill>
          <a:blip r:embed="rId16"/>
          <a:stretch>
            <a:fillRect/>
          </a:stretch>
        </p:blipFill>
        <p:spPr>
          <a:xfrm>
            <a:off x="2337963" y="3717516"/>
            <a:ext cx="2651990" cy="786452"/>
          </a:xfrm>
          <a:prstGeom prst="rect">
            <a:avLst/>
          </a:prstGeom>
        </p:spPr>
      </p:pic>
      <p:pic>
        <p:nvPicPr>
          <p:cNvPr id="37" name="図 36">
            <a:extLst>
              <a:ext uri="{FF2B5EF4-FFF2-40B4-BE49-F238E27FC236}">
                <a16:creationId xmlns:a16="http://schemas.microsoft.com/office/drawing/2014/main" id="{6473A361-244D-4322-B26A-647AB7F5938F}"/>
              </a:ext>
            </a:extLst>
          </p:cNvPr>
          <p:cNvPicPr>
            <a:picLocks noChangeAspect="1"/>
          </p:cNvPicPr>
          <p:nvPr/>
        </p:nvPicPr>
        <p:blipFill>
          <a:blip r:embed="rId17"/>
          <a:stretch>
            <a:fillRect/>
          </a:stretch>
        </p:blipFill>
        <p:spPr>
          <a:xfrm>
            <a:off x="2539165" y="4808343"/>
            <a:ext cx="2578832" cy="786452"/>
          </a:xfrm>
          <a:prstGeom prst="rect">
            <a:avLst/>
          </a:prstGeom>
        </p:spPr>
      </p:pic>
      <p:pic>
        <p:nvPicPr>
          <p:cNvPr id="38" name="図 37">
            <a:extLst>
              <a:ext uri="{FF2B5EF4-FFF2-40B4-BE49-F238E27FC236}">
                <a16:creationId xmlns:a16="http://schemas.microsoft.com/office/drawing/2014/main" id="{B1C0A0F2-2FC9-44F7-887A-F70BB8C7F417}"/>
              </a:ext>
            </a:extLst>
          </p:cNvPr>
          <p:cNvPicPr>
            <a:picLocks noChangeAspect="1"/>
          </p:cNvPicPr>
          <p:nvPr/>
        </p:nvPicPr>
        <p:blipFill>
          <a:blip r:embed="rId18"/>
          <a:stretch>
            <a:fillRect/>
          </a:stretch>
        </p:blipFill>
        <p:spPr>
          <a:xfrm>
            <a:off x="3238189" y="5744774"/>
            <a:ext cx="2432515" cy="786452"/>
          </a:xfrm>
          <a:prstGeom prst="rect">
            <a:avLst/>
          </a:prstGeom>
        </p:spPr>
      </p:pic>
      <p:pic>
        <p:nvPicPr>
          <p:cNvPr id="40" name="図 39">
            <a:extLst>
              <a:ext uri="{FF2B5EF4-FFF2-40B4-BE49-F238E27FC236}">
                <a16:creationId xmlns:a16="http://schemas.microsoft.com/office/drawing/2014/main" id="{A163A1DC-E803-4E0A-AB35-731D3E467569}"/>
              </a:ext>
            </a:extLst>
          </p:cNvPr>
          <p:cNvPicPr>
            <a:picLocks noChangeAspect="1"/>
          </p:cNvPicPr>
          <p:nvPr/>
        </p:nvPicPr>
        <p:blipFill>
          <a:blip r:embed="rId19"/>
          <a:stretch>
            <a:fillRect/>
          </a:stretch>
        </p:blipFill>
        <p:spPr>
          <a:xfrm>
            <a:off x="7657450" y="2743495"/>
            <a:ext cx="2438611" cy="786452"/>
          </a:xfrm>
          <a:prstGeom prst="rect">
            <a:avLst/>
          </a:prstGeom>
        </p:spPr>
      </p:pic>
      <p:pic>
        <p:nvPicPr>
          <p:cNvPr id="41" name="図 40">
            <a:extLst>
              <a:ext uri="{FF2B5EF4-FFF2-40B4-BE49-F238E27FC236}">
                <a16:creationId xmlns:a16="http://schemas.microsoft.com/office/drawing/2014/main" id="{CB85239C-C93B-48EB-A1F1-A1C6B65B824D}"/>
              </a:ext>
            </a:extLst>
          </p:cNvPr>
          <p:cNvPicPr>
            <a:picLocks noChangeAspect="1"/>
          </p:cNvPicPr>
          <p:nvPr/>
        </p:nvPicPr>
        <p:blipFill>
          <a:blip r:embed="rId20"/>
          <a:stretch>
            <a:fillRect/>
          </a:stretch>
        </p:blipFill>
        <p:spPr>
          <a:xfrm>
            <a:off x="7838844" y="3932672"/>
            <a:ext cx="2651990" cy="786452"/>
          </a:xfrm>
          <a:prstGeom prst="rect">
            <a:avLst/>
          </a:prstGeom>
        </p:spPr>
      </p:pic>
    </p:spTree>
    <p:extLst>
      <p:ext uri="{BB962C8B-B14F-4D97-AF65-F5344CB8AC3E}">
        <p14:creationId xmlns:p14="http://schemas.microsoft.com/office/powerpoint/2010/main" val="4156783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92DDD783-D8D4-4F6B-9A0B-4F8BA778E8CF}"/>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１</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- 8</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大阪府内の人口移動の状況（令和５年）</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3" name="テキスト ボックス 9"/>
          <p:cNvSpPr txBox="1"/>
          <p:nvPr/>
        </p:nvSpPr>
        <p:spPr>
          <a:xfrm>
            <a:off x="360000" y="720000"/>
            <a:ext cx="11520000" cy="431657"/>
          </a:xfrm>
          <a:prstGeom prst="rect">
            <a:avLst/>
          </a:prstGeom>
          <a:noFill/>
          <a:ln w="6350">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nSpc>
                <a:spcPct val="130000"/>
              </a:lnSpc>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府内市町村別では、大阪市、</a:t>
            </a:r>
            <a:r>
              <a:rPr lang="ja-JP" altLang="en-US" sz="1800" dirty="0">
                <a:latin typeface="メイリオ" panose="020B0604030504040204" pitchFamily="50" charset="-128"/>
                <a:ea typeface="メイリオ" panose="020B0604030504040204" pitchFamily="50" charset="-128"/>
                <a:cs typeface="Meiryo UI" panose="020B0604030504040204" pitchFamily="50" charset="-128"/>
              </a:rPr>
              <a:t>茨木市、吹田市が</a:t>
            </a:r>
            <a:r>
              <a:rPr lang="en-US" altLang="ja-JP" sz="1800" dirty="0">
                <a:latin typeface="メイリオ" panose="020B0604030504040204" pitchFamily="50" charset="-128"/>
                <a:ea typeface="メイリオ" panose="020B0604030504040204" pitchFamily="50" charset="-128"/>
                <a:cs typeface="Meiryo UI" panose="020B0604030504040204" pitchFamily="50" charset="-128"/>
              </a:rPr>
              <a:t>1,000</a:t>
            </a:r>
            <a:r>
              <a:rPr lang="ja-JP" altLang="en-US" sz="1800" dirty="0">
                <a:latin typeface="メイリオ" panose="020B0604030504040204" pitchFamily="50" charset="-128"/>
                <a:ea typeface="メイリオ" panose="020B0604030504040204" pitchFamily="50" charset="-128"/>
                <a:cs typeface="Meiryo UI" panose="020B0604030504040204" pitchFamily="50" charset="-128"/>
              </a:rPr>
              <a:t>人を超える転入超過。</a:t>
            </a:r>
            <a:endParaRPr lang="ja-JP" altLang="en-US" sz="18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3" name="直線コネクタ 12"/>
          <p:cNvCxnSpPr>
            <a:cxnSpLocks/>
          </p:cNvCxnSpPr>
          <p:nvPr/>
        </p:nvCxnSpPr>
        <p:spPr>
          <a:xfrm>
            <a:off x="1253196" y="5728949"/>
            <a:ext cx="4796854"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7" name="直線矢印コネクタ 16"/>
          <p:cNvCxnSpPr/>
          <p:nvPr/>
        </p:nvCxnSpPr>
        <p:spPr>
          <a:xfrm flipV="1">
            <a:off x="1257133" y="5123741"/>
            <a:ext cx="0" cy="619496"/>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8" name="テキスト ボックス 17"/>
          <p:cNvSpPr txBox="1"/>
          <p:nvPr/>
        </p:nvSpPr>
        <p:spPr>
          <a:xfrm>
            <a:off x="1053140" y="4285621"/>
            <a:ext cx="400110" cy="978640"/>
          </a:xfrm>
          <a:prstGeom prst="rect">
            <a:avLst/>
          </a:prstGeom>
          <a:noFill/>
        </p:spPr>
        <p:txBody>
          <a:bodyPr vert="eaVert" wrap="square" rtlCol="0">
            <a:spAutoFit/>
          </a:bodyPr>
          <a:lstStyle/>
          <a:p>
            <a:r>
              <a:rPr lang="ja-JP" altLang="en-US" sz="1400" dirty="0">
                <a:latin typeface="Meiryo UI" panose="020B0604030504040204" pitchFamily="50" charset="-128"/>
                <a:ea typeface="Meiryo UI" panose="020B0604030504040204" pitchFamily="50" charset="-128"/>
              </a:rPr>
              <a:t>転入超過</a:t>
            </a:r>
          </a:p>
        </p:txBody>
      </p:sp>
      <p:sp>
        <p:nvSpPr>
          <p:cNvPr id="2" name="スライド番号プレースホルダー 1">
            <a:extLst>
              <a:ext uri="{FF2B5EF4-FFF2-40B4-BE49-F238E27FC236}">
                <a16:creationId xmlns:a16="http://schemas.microsoft.com/office/drawing/2014/main" id="{F6EB3CC7-3AC8-3D98-C773-760824E1ED8B}"/>
              </a:ext>
            </a:extLst>
          </p:cNvPr>
          <p:cNvSpPr>
            <a:spLocks noGrp="1"/>
          </p:cNvSpPr>
          <p:nvPr>
            <p:ph type="sldNum" sz="quarter" idx="12"/>
          </p:nvPr>
        </p:nvSpPr>
        <p:spPr>
          <a:xfrm>
            <a:off x="9448800" y="6487200"/>
            <a:ext cx="2743200" cy="365125"/>
          </a:xfrm>
        </p:spPr>
        <p:txBody>
          <a:bodyPr/>
          <a:lstStyle/>
          <a:p>
            <a:fld id="{939419F8-C6ED-4129-B08A-7AC8488EBEA0}" type="slidenum">
              <a:rPr kumimoji="1" lang="ja-JP" altLang="en-US" smtClean="0"/>
              <a:t>12</a:t>
            </a:fld>
            <a:endParaRPr kumimoji="1" lang="ja-JP" altLang="en-US" dirty="0"/>
          </a:p>
        </p:txBody>
      </p:sp>
      <p:sp>
        <p:nvSpPr>
          <p:cNvPr id="12" name="テキスト ボックス 11">
            <a:extLst>
              <a:ext uri="{FF2B5EF4-FFF2-40B4-BE49-F238E27FC236}">
                <a16:creationId xmlns:a16="http://schemas.microsoft.com/office/drawing/2014/main" id="{CFCA0BB4-8B5A-4025-B73A-8CF311FC81AC}"/>
              </a:ext>
            </a:extLst>
          </p:cNvPr>
          <p:cNvSpPr txBox="1"/>
          <p:nvPr/>
        </p:nvSpPr>
        <p:spPr>
          <a:xfrm>
            <a:off x="6600825" y="6502528"/>
            <a:ext cx="5279175" cy="253916"/>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「住民基本台帳人口移動報告令和５年結果」（総務省統計局）を基に大阪府作成</a:t>
            </a:r>
          </a:p>
        </p:txBody>
      </p:sp>
      <p:sp>
        <p:nvSpPr>
          <p:cNvPr id="4" name="正方形/長方形 3">
            <a:extLst>
              <a:ext uri="{FF2B5EF4-FFF2-40B4-BE49-F238E27FC236}">
                <a16:creationId xmlns:a16="http://schemas.microsoft.com/office/drawing/2014/main" id="{8FAFA81B-1DE6-B073-E58B-3C76FA156257}"/>
              </a:ext>
            </a:extLst>
          </p:cNvPr>
          <p:cNvSpPr/>
          <p:nvPr/>
        </p:nvSpPr>
        <p:spPr>
          <a:xfrm>
            <a:off x="4946650" y="1987553"/>
            <a:ext cx="1103400" cy="5963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447A5269-66EC-42C4-90F5-7918F9C20BAE}"/>
              </a:ext>
            </a:extLst>
          </p:cNvPr>
          <p:cNvPicPr>
            <a:picLocks noChangeAspect="1"/>
          </p:cNvPicPr>
          <p:nvPr/>
        </p:nvPicPr>
        <p:blipFill>
          <a:blip r:embed="rId2"/>
          <a:stretch>
            <a:fillRect/>
          </a:stretch>
        </p:blipFill>
        <p:spPr>
          <a:xfrm>
            <a:off x="1599584" y="1345224"/>
            <a:ext cx="4450466" cy="5096698"/>
          </a:xfrm>
          <a:prstGeom prst="rect">
            <a:avLst/>
          </a:prstGeom>
        </p:spPr>
      </p:pic>
      <p:pic>
        <p:nvPicPr>
          <p:cNvPr id="9" name="図 8">
            <a:extLst>
              <a:ext uri="{FF2B5EF4-FFF2-40B4-BE49-F238E27FC236}">
                <a16:creationId xmlns:a16="http://schemas.microsoft.com/office/drawing/2014/main" id="{90FE6DCA-EC9E-4D8C-8A28-6AA9145E1CAD}"/>
              </a:ext>
            </a:extLst>
          </p:cNvPr>
          <p:cNvPicPr>
            <a:picLocks noChangeAspect="1"/>
          </p:cNvPicPr>
          <p:nvPr/>
        </p:nvPicPr>
        <p:blipFill>
          <a:blip r:embed="rId3"/>
          <a:stretch>
            <a:fillRect/>
          </a:stretch>
        </p:blipFill>
        <p:spPr>
          <a:xfrm>
            <a:off x="6254043" y="1345224"/>
            <a:ext cx="4450466" cy="5096698"/>
          </a:xfrm>
          <a:prstGeom prst="rect">
            <a:avLst/>
          </a:prstGeom>
        </p:spPr>
      </p:pic>
    </p:spTree>
    <p:extLst>
      <p:ext uri="{BB962C8B-B14F-4D97-AF65-F5344CB8AC3E}">
        <p14:creationId xmlns:p14="http://schemas.microsoft.com/office/powerpoint/2010/main" val="31980366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2996952"/>
            <a:ext cx="12192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2400" b="1"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rPr>
              <a:t>２</a:t>
            </a:r>
            <a:r>
              <a:rPr lang="en-US" altLang="ja-JP" sz="2400" b="1"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rPr>
              <a:t>.</a:t>
            </a:r>
            <a:r>
              <a:rPr lang="ja-JP" altLang="en-US" sz="2400" b="1"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rPr>
              <a:t>住宅ストック</a:t>
            </a:r>
            <a:endParaRPr lang="en-US" altLang="ja-JP" sz="2400" b="1"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p:txBody>
      </p:sp>
      <p:sp>
        <p:nvSpPr>
          <p:cNvPr id="6" name="スライド番号プレースホルダー 1">
            <a:extLst>
              <a:ext uri="{FF2B5EF4-FFF2-40B4-BE49-F238E27FC236}">
                <a16:creationId xmlns:a16="http://schemas.microsoft.com/office/drawing/2014/main" id="{719ED604-32F1-43EA-ACF9-FBC642ACC17F}"/>
              </a:ext>
            </a:extLst>
          </p:cNvPr>
          <p:cNvSpPr>
            <a:spLocks noGrp="1"/>
          </p:cNvSpPr>
          <p:nvPr>
            <p:ph type="sldNum" sz="quarter" idx="12"/>
          </p:nvPr>
        </p:nvSpPr>
        <p:spPr>
          <a:xfrm>
            <a:off x="9448800" y="6487200"/>
            <a:ext cx="2743200" cy="365125"/>
          </a:xfrm>
        </p:spPr>
        <p:txBody>
          <a:bodyPr/>
          <a:lstStyle/>
          <a:p>
            <a:fld id="{939419F8-C6ED-4129-B08A-7AC8488EBEA0}" type="slidenum">
              <a:rPr kumimoji="1" lang="ja-JP" altLang="en-US" smtClean="0"/>
              <a:t>13</a:t>
            </a:fld>
            <a:endParaRPr kumimoji="1" lang="ja-JP" altLang="en-US" dirty="0"/>
          </a:p>
        </p:txBody>
      </p:sp>
    </p:spTree>
    <p:extLst>
      <p:ext uri="{BB962C8B-B14F-4D97-AF65-F5344CB8AC3E}">
        <p14:creationId xmlns:p14="http://schemas.microsoft.com/office/powerpoint/2010/main" val="839342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0503D-B196-B12B-B90A-791A9B4F5414}"/>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272568BB-94CF-96B3-C6BB-FFFE6A481D73}"/>
              </a:ext>
            </a:extLst>
          </p:cNvPr>
          <p:cNvSpPr/>
          <p:nvPr/>
        </p:nvSpPr>
        <p:spPr>
          <a:xfrm>
            <a:off x="1969114" y="326208"/>
            <a:ext cx="8253772" cy="504056"/>
          </a:xfrm>
          <a:prstGeom prst="rect">
            <a:avLst/>
          </a:prstGeom>
          <a:noFill/>
          <a:ln w="12700">
            <a:noFill/>
          </a:ln>
        </p:spPr>
        <p:style>
          <a:lnRef idx="2">
            <a:schemeClr val="dk1"/>
          </a:lnRef>
          <a:fillRef idx="1">
            <a:schemeClr val="lt1"/>
          </a:fillRef>
          <a:effectRef idx="0">
            <a:schemeClr val="dk1"/>
          </a:effectRef>
          <a:fontRef idx="minor">
            <a:schemeClr val="dk1"/>
          </a:fontRef>
        </p:style>
        <p:txBody>
          <a:bodyPr vert="horz" rtlCol="0" anchor="t" anchorCtr="0"/>
          <a:lstStyle/>
          <a:p>
            <a:pPr marL="92075" marR="0" lvl="0" indent="-92075" algn="ctr" defTabSz="914400" rtl="0" eaLnBrk="1" fontAlgn="auto" latinLnBrk="0" hangingPunct="1">
              <a:lnSpc>
                <a:spcPct val="100000"/>
              </a:lnSpc>
              <a:spcBef>
                <a:spcPts val="600"/>
              </a:spcBef>
              <a:spcAft>
                <a:spcPts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rPr>
              <a:t>〇住宅ストック</a:t>
            </a:r>
            <a:endParaRPr kumimoji="1" lang="en-US" altLang="ja-JP" sz="1800" b="1" i="0" u="none" strike="noStrike" kern="1200" cap="none" spc="0" normalizeH="0" baseline="0" noProof="0" dirty="0">
              <a:ln>
                <a:noFill/>
              </a:ln>
              <a:solidFill>
                <a:srgbClr val="000000"/>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a:p>
            <a:pPr marL="92075" marR="0" lvl="0" indent="-92075" algn="ctr" defTabSz="914400" rtl="0" eaLnBrk="1" fontAlgn="auto" latinLnBrk="0" hangingPunct="1">
              <a:lnSpc>
                <a:spcPct val="100000"/>
              </a:lnSpc>
              <a:spcBef>
                <a:spcPts val="60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目　次</a:t>
            </a:r>
            <a:r>
              <a:rPr kumimoji="1" lang="en-US" altLang="ja-JP"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176213"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a:extLst>
              <a:ext uri="{FF2B5EF4-FFF2-40B4-BE49-F238E27FC236}">
                <a16:creationId xmlns:a16="http://schemas.microsoft.com/office/drawing/2014/main" id="{23B5232C-CDB8-5B80-37F2-400B32FDB096}"/>
              </a:ext>
            </a:extLst>
          </p:cNvPr>
          <p:cNvGraphicFramePr>
            <a:graphicFrameLocks noGrp="1"/>
          </p:cNvGraphicFramePr>
          <p:nvPr>
            <p:extLst>
              <p:ext uri="{D42A27DB-BD31-4B8C-83A1-F6EECF244321}">
                <p14:modId xmlns:p14="http://schemas.microsoft.com/office/powerpoint/2010/main" val="4212380454"/>
              </p:ext>
            </p:extLst>
          </p:nvPr>
        </p:nvGraphicFramePr>
        <p:xfrm>
          <a:off x="2531644" y="1117526"/>
          <a:ext cx="7128712" cy="5928805"/>
        </p:xfrm>
        <a:graphic>
          <a:graphicData uri="http://schemas.openxmlformats.org/drawingml/2006/table">
            <a:tbl>
              <a:tblPr firstRow="1" bandRow="1">
                <a:tableStyleId>{5C22544A-7EE6-4342-B048-85BDC9FD1C3A}</a:tableStyleId>
              </a:tblPr>
              <a:tblGrid>
                <a:gridCol w="5875756">
                  <a:extLst>
                    <a:ext uri="{9D8B030D-6E8A-4147-A177-3AD203B41FA5}">
                      <a16:colId xmlns:a16="http://schemas.microsoft.com/office/drawing/2014/main" val="1326004190"/>
                    </a:ext>
                  </a:extLst>
                </a:gridCol>
                <a:gridCol w="309187">
                  <a:extLst>
                    <a:ext uri="{9D8B030D-6E8A-4147-A177-3AD203B41FA5}">
                      <a16:colId xmlns:a16="http://schemas.microsoft.com/office/drawing/2014/main" val="622283939"/>
                    </a:ext>
                  </a:extLst>
                </a:gridCol>
                <a:gridCol w="943769">
                  <a:extLst>
                    <a:ext uri="{9D8B030D-6E8A-4147-A177-3AD203B41FA5}">
                      <a16:colId xmlns:a16="http://schemas.microsoft.com/office/drawing/2014/main" val="172850306"/>
                    </a:ext>
                  </a:extLst>
                </a:gridCol>
              </a:tblGrid>
              <a:tr h="540000">
                <a:tc>
                  <a:txBody>
                    <a:bodyPr/>
                    <a:lstStyle/>
                    <a:p>
                      <a:pP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２</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- 1</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大阪府の所有関係別の住宅ストックの状況</a:t>
                      </a:r>
                    </a:p>
                    <a:p>
                      <a:pP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２</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- 2</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大阪府の所有関係別の新設住宅着工戸数</a:t>
                      </a:r>
                    </a:p>
                    <a:p>
                      <a:pP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２</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- 3</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大阪府内の分譲マンションのストック数推計</a:t>
                      </a:r>
                    </a:p>
                    <a:p>
                      <a:pP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２</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- 4</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大阪府の住宅数・世帯数・空家数の推移</a:t>
                      </a: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p>
                      <a:pP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２</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- 5</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大阪府の空家の種類別内訳の推移</a:t>
                      </a:r>
                    </a:p>
                    <a:p>
                      <a:pPr>
                        <a:lnSpc>
                          <a:spcPct val="120000"/>
                        </a:lnSpc>
                      </a:pPr>
                      <a:r>
                        <a:rPr kumimoji="1" lang="zh-TW" altLang="en-US" sz="1600" b="1" dirty="0">
                          <a:solidFill>
                            <a:schemeClr val="tx1"/>
                          </a:solidFill>
                          <a:latin typeface="UD デジタル 教科書体 NP-R" panose="02020400000000000000" pitchFamily="18" charset="-128"/>
                          <a:ea typeface="UD デジタル 教科書体 NP-R" panose="02020400000000000000" pitchFamily="18" charset="-128"/>
                        </a:rPr>
                        <a:t>２</a:t>
                      </a:r>
                      <a:r>
                        <a:rPr kumimoji="1" lang="en-US" altLang="zh-TW" sz="1600" b="1" dirty="0">
                          <a:solidFill>
                            <a:schemeClr val="tx1"/>
                          </a:solidFill>
                          <a:latin typeface="UD デジタル 教科書体 NP-R" panose="02020400000000000000" pitchFamily="18" charset="-128"/>
                          <a:ea typeface="UD デジタル 教科書体 NP-R" panose="02020400000000000000" pitchFamily="18" charset="-128"/>
                        </a:rPr>
                        <a:t>- 6</a:t>
                      </a:r>
                      <a:r>
                        <a:rPr kumimoji="1" lang="zh-TW" altLang="en-US" sz="1600" b="1" dirty="0">
                          <a:solidFill>
                            <a:schemeClr val="tx1"/>
                          </a:solidFill>
                          <a:latin typeface="UD デジタル 教科書体 NP-R" panose="02020400000000000000" pitchFamily="18" charset="-128"/>
                          <a:ea typeface="UD デジタル 教科書体 NP-R" panose="02020400000000000000" pitchFamily="18" charset="-128"/>
                        </a:rPr>
                        <a:t>　  </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大阪府の建築費の推移</a:t>
                      </a:r>
                      <a:endParaRPr kumimoji="1" lang="zh-TW"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２</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- 7</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大阪府の不動産取引価格の推移</a:t>
                      </a:r>
                    </a:p>
                    <a:p>
                      <a:pP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２</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- 8</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住宅市場　大阪府の地価の動向：</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2023-2024</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２</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- 9</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住宅市場　大阪府の地価の動向：</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2014-2024</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２</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- 10</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大阪府の既存住宅の流通量　</a:t>
                      </a: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p>
                      <a:pPr>
                        <a:lnSpc>
                          <a:spcPct val="120000"/>
                        </a:lnSpc>
                      </a:pPr>
                      <a:r>
                        <a:rPr kumimoji="1" lang="zh-TW" altLang="en-US" sz="1600" b="1" dirty="0">
                          <a:solidFill>
                            <a:schemeClr val="tx1"/>
                          </a:solidFill>
                          <a:latin typeface="UD デジタル 教科書体 NP-R" panose="02020400000000000000" pitchFamily="18" charset="-128"/>
                          <a:ea typeface="UD デジタル 教科書体 NP-R" panose="02020400000000000000" pitchFamily="18" charset="-128"/>
                        </a:rPr>
                        <a:t>２</a:t>
                      </a:r>
                      <a:r>
                        <a:rPr kumimoji="1" lang="en-US" altLang="zh-TW" sz="1600" b="1" dirty="0">
                          <a:solidFill>
                            <a:schemeClr val="tx1"/>
                          </a:solidFill>
                          <a:latin typeface="UD デジタル 教科書体 NP-R" panose="02020400000000000000" pitchFamily="18" charset="-128"/>
                          <a:ea typeface="UD デジタル 教科書体 NP-R" panose="02020400000000000000" pitchFamily="18" charset="-128"/>
                        </a:rPr>
                        <a:t>- 11</a:t>
                      </a:r>
                      <a:r>
                        <a:rPr kumimoji="1" lang="zh-TW" altLang="en-US" sz="1600" b="1" dirty="0">
                          <a:solidFill>
                            <a:schemeClr val="tx1"/>
                          </a:solidFill>
                          <a:latin typeface="UD デジタル 教科書体 NP-R" panose="02020400000000000000" pitchFamily="18" charset="-128"/>
                          <a:ea typeface="UD デジタル 教科書体 NP-R" panose="02020400000000000000" pitchFamily="18" charset="-128"/>
                        </a:rPr>
                        <a:t>　</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大阪府の所有形態別戸数</a:t>
                      </a:r>
                      <a:endParaRPr kumimoji="1" lang="en-US" altLang="zh-TW" sz="1600" b="1" dirty="0">
                        <a:solidFill>
                          <a:schemeClr val="tx1"/>
                        </a:solidFill>
                        <a:latin typeface="UD デジタル 教科書体 NP-R" panose="02020400000000000000" pitchFamily="18" charset="-128"/>
                        <a:ea typeface="UD デジタル 教科書体 NP-R" panose="02020400000000000000" pitchFamily="18" charset="-128"/>
                      </a:endParaRPr>
                    </a:p>
                    <a:p>
                      <a:pP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２</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- 12</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大阪府の年齢別持家率の推移</a:t>
                      </a: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p>
                      <a:pPr>
                        <a:lnSpc>
                          <a:spcPct val="120000"/>
                        </a:lnSpc>
                      </a:pPr>
                      <a:r>
                        <a:rPr kumimoji="1" lang="zh-TW" altLang="en-US" sz="1600" b="1" dirty="0">
                          <a:solidFill>
                            <a:schemeClr val="tx1"/>
                          </a:solidFill>
                          <a:latin typeface="UD デジタル 教科書体 NP-R" panose="02020400000000000000" pitchFamily="18" charset="-128"/>
                          <a:ea typeface="UD デジタル 教科書体 NP-R" panose="02020400000000000000" pitchFamily="18" charset="-128"/>
                        </a:rPr>
                        <a:t>２</a:t>
                      </a:r>
                      <a:r>
                        <a:rPr kumimoji="1" lang="en-US" altLang="zh-TW" sz="1600" b="1" dirty="0">
                          <a:solidFill>
                            <a:schemeClr val="tx1"/>
                          </a:solidFill>
                          <a:latin typeface="UD デジタル 教科書体 NP-R" panose="02020400000000000000" pitchFamily="18" charset="-128"/>
                          <a:ea typeface="UD デジタル 教科書体 NP-R" panose="02020400000000000000" pitchFamily="18" charset="-128"/>
                        </a:rPr>
                        <a:t>- 13</a:t>
                      </a:r>
                      <a:r>
                        <a:rPr kumimoji="1" lang="zh-TW" altLang="en-US" sz="1600" b="1" dirty="0">
                          <a:solidFill>
                            <a:schemeClr val="tx1"/>
                          </a:solidFill>
                          <a:latin typeface="UD デジタル 教科書体 NP-R" panose="02020400000000000000" pitchFamily="18" charset="-128"/>
                          <a:ea typeface="UD デジタル 教科書体 NP-R" panose="02020400000000000000" pitchFamily="18" charset="-128"/>
                        </a:rPr>
                        <a:t>　</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大阪府の賃貸住宅の総量</a:t>
                      </a:r>
                      <a:endParaRPr kumimoji="1" lang="en-US" altLang="zh-TW" sz="1600" b="1" dirty="0">
                        <a:solidFill>
                          <a:schemeClr val="tx1"/>
                        </a:solidFill>
                        <a:latin typeface="UD デジタル 教科書体 NP-R" panose="02020400000000000000" pitchFamily="18" charset="-128"/>
                        <a:ea typeface="UD デジタル 教科書体 NP-R" panose="02020400000000000000" pitchFamily="18" charset="-128"/>
                      </a:endParaRPr>
                    </a:p>
                    <a:p>
                      <a:pPr>
                        <a:lnSpc>
                          <a:spcPct val="120000"/>
                        </a:lnSpc>
                      </a:pPr>
                      <a:r>
                        <a:rPr kumimoji="1" lang="zh-TW" altLang="en-US" sz="1600" b="1" dirty="0">
                          <a:solidFill>
                            <a:schemeClr val="tx1"/>
                          </a:solidFill>
                          <a:latin typeface="UD デジタル 教科書体 NP-R" panose="02020400000000000000" pitchFamily="18" charset="-128"/>
                          <a:ea typeface="UD デジタル 教科書体 NP-R" panose="02020400000000000000" pitchFamily="18" charset="-128"/>
                        </a:rPr>
                        <a:t>２</a:t>
                      </a:r>
                      <a:r>
                        <a:rPr kumimoji="1" lang="en-US" altLang="zh-TW" sz="1600" b="1" dirty="0">
                          <a:solidFill>
                            <a:schemeClr val="tx1"/>
                          </a:solidFill>
                          <a:latin typeface="UD デジタル 教科書体 NP-R" panose="02020400000000000000" pitchFamily="18" charset="-128"/>
                          <a:ea typeface="UD デジタル 教科書体 NP-R" panose="02020400000000000000" pitchFamily="18" charset="-128"/>
                        </a:rPr>
                        <a:t>- 14</a:t>
                      </a:r>
                      <a:r>
                        <a:rPr kumimoji="1" lang="zh-TW" altLang="en-US" sz="1600" b="1" dirty="0">
                          <a:solidFill>
                            <a:schemeClr val="tx1"/>
                          </a:solidFill>
                          <a:latin typeface="UD デジタル 教科書体 NP-R" panose="02020400000000000000" pitchFamily="18" charset="-128"/>
                          <a:ea typeface="UD デジタル 教科書体 NP-R" panose="02020400000000000000" pitchFamily="18" charset="-128"/>
                        </a:rPr>
                        <a:t>　</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大阪府の建て方別戸数</a:t>
                      </a: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p>
                      <a:pP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２</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- 15</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面積</a:t>
                      </a: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p>
                      <a:pP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２</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16</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建設時期</a:t>
                      </a: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p>
                      <a:pP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２</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- 17</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家賃</a:t>
                      </a: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p>
                      <a:pP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２</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- 18</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家族類型</a:t>
                      </a: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p>
                      <a:pP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２</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- 19</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年齢</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15</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16</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17</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18</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19</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20</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21</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22</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23</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24</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25</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26</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27</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28</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29</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32</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35</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39</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45</a:t>
                      </a:r>
                    </a:p>
                    <a:p>
                      <a:pPr algn="r">
                        <a:lnSpc>
                          <a:spcPct val="120000"/>
                        </a:lnSpc>
                      </a:pP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6951872"/>
                  </a:ext>
                </a:extLst>
              </a:tr>
            </a:tbl>
          </a:graphicData>
        </a:graphic>
      </p:graphicFrame>
      <p:sp>
        <p:nvSpPr>
          <p:cNvPr id="7" name="スライド番号プレースホルダー 1">
            <a:extLst>
              <a:ext uri="{FF2B5EF4-FFF2-40B4-BE49-F238E27FC236}">
                <a16:creationId xmlns:a16="http://schemas.microsoft.com/office/drawing/2014/main" id="{7E998A6E-62A1-410A-9913-6F79B50BD7B7}"/>
              </a:ext>
            </a:extLst>
          </p:cNvPr>
          <p:cNvSpPr>
            <a:spLocks noGrp="1"/>
          </p:cNvSpPr>
          <p:nvPr>
            <p:ph type="sldNum" sz="quarter" idx="12"/>
          </p:nvPr>
        </p:nvSpPr>
        <p:spPr>
          <a:xfrm>
            <a:off x="9448800" y="6487200"/>
            <a:ext cx="2743200" cy="365125"/>
          </a:xfrm>
        </p:spPr>
        <p:txBody>
          <a:bodyPr/>
          <a:lstStyle/>
          <a:p>
            <a:fld id="{939419F8-C6ED-4129-B08A-7AC8488EBEA0}" type="slidenum">
              <a:rPr kumimoji="1" lang="ja-JP" altLang="en-US" smtClean="0"/>
              <a:t>14</a:t>
            </a:fld>
            <a:endParaRPr kumimoji="1" lang="ja-JP" altLang="en-US" dirty="0"/>
          </a:p>
        </p:txBody>
      </p:sp>
    </p:spTree>
    <p:extLst>
      <p:ext uri="{BB962C8B-B14F-4D97-AF65-F5344CB8AC3E}">
        <p14:creationId xmlns:p14="http://schemas.microsoft.com/office/powerpoint/2010/main" val="1975261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77479694-A76B-4FC9-B4CD-A7ECE606D67A}"/>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大阪府の所有関係別の住宅ストックの状況</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7" name="テキスト ボックス 9"/>
          <p:cNvSpPr txBox="1"/>
          <p:nvPr/>
        </p:nvSpPr>
        <p:spPr>
          <a:xfrm>
            <a:off x="360000" y="720000"/>
            <a:ext cx="11520000" cy="923330"/>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355600" indent="-355600"/>
            <a:r>
              <a:rPr lang="ja-JP" altLang="en-US" sz="1800" dirty="0">
                <a:latin typeface="Meiryo UI" panose="020B0604030504040204" pitchFamily="50" charset="-128"/>
                <a:ea typeface="Meiryo UI" panose="020B0604030504040204" pitchFamily="50" charset="-128"/>
                <a:cs typeface="Meiryo UI" panose="020B0604030504040204" pitchFamily="50" charset="-128"/>
              </a:rPr>
              <a:t>・　住宅ストックの</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45.6</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225</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万戸）が賃貸住宅と推計され、うち公的賃貸住宅は約</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39</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万戸で、賃貸住宅ストックの約２割を占めている。</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800" dirty="0">
                <a:latin typeface="Meiryo UI" panose="020B0604030504040204" pitchFamily="50" charset="-128"/>
                <a:ea typeface="Meiryo UI" panose="020B0604030504040204" pitchFamily="50" charset="-128"/>
                <a:cs typeface="Meiryo UI" panose="020B0604030504040204" pitchFamily="50" charset="-128"/>
              </a:rPr>
              <a:t>・　住宅全体の約９割を、民間住宅（民間賃貸住宅及び持家）が占めている。</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Text Box 78"/>
          <p:cNvSpPr txBox="1">
            <a:spLocks noChangeArrowheads="1"/>
          </p:cNvSpPr>
          <p:nvPr/>
        </p:nvSpPr>
        <p:spPr bwMode="auto">
          <a:xfrm>
            <a:off x="8426191" y="4854634"/>
            <a:ext cx="2667907" cy="111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wrap="square" lIns="74295" tIns="8890" rIns="74295" bIns="889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lnSpc>
                <a:spcPts val="1200"/>
              </a:lnSpc>
              <a:spcBef>
                <a:spcPct val="50000"/>
              </a:spcBef>
            </a:pP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公的賃貸住宅戸数は</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R6.3.31</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時点</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ts val="1200"/>
              </a:lnSpc>
              <a:spcBef>
                <a:spcPct val="50000"/>
              </a:spcBef>
            </a:pP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公的賃貸住宅以外の住宅数については、</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ts val="1200"/>
              </a:lnSpc>
              <a:spcBef>
                <a:spcPct val="50000"/>
              </a:spcBef>
            </a:pP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R6</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住宅･土地統計調査より推計</a:t>
            </a:r>
          </a:p>
          <a:p>
            <a:pPr eaLnBrk="1" hangingPunct="1">
              <a:lnSpc>
                <a:spcPts val="1200"/>
              </a:lnSpc>
              <a:spcBef>
                <a:spcPct val="50000"/>
              </a:spcBef>
            </a:pP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特定公共賃貸住宅は特優賃として計上</a:t>
            </a:r>
          </a:p>
          <a:p>
            <a:pPr eaLnBrk="1" hangingPunct="1">
              <a:lnSpc>
                <a:spcPts val="1200"/>
              </a:lnSpc>
              <a:spcBef>
                <a:spcPct val="50000"/>
              </a:spcBef>
            </a:pP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高優賃には、公社・ＵＲ分を含む</a:t>
            </a:r>
          </a:p>
        </p:txBody>
      </p:sp>
      <p:sp>
        <p:nvSpPr>
          <p:cNvPr id="35" name="テキスト ボックス 34">
            <a:extLst>
              <a:ext uri="{FF2B5EF4-FFF2-40B4-BE49-F238E27FC236}">
                <a16:creationId xmlns:a16="http://schemas.microsoft.com/office/drawing/2014/main" id="{CA030C37-7C7C-42AC-8D11-DD1A612F5E76}"/>
              </a:ext>
            </a:extLst>
          </p:cNvPr>
          <p:cNvSpPr txBox="1"/>
          <p:nvPr/>
        </p:nvSpPr>
        <p:spPr>
          <a:xfrm>
            <a:off x="6878367" y="6502528"/>
            <a:ext cx="5001634" cy="253916"/>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「令和５年 住宅・土地統計調査」（総務省統計局）、大阪府資料を基に大阪府作成</a:t>
            </a:r>
          </a:p>
        </p:txBody>
      </p:sp>
      <p:sp>
        <p:nvSpPr>
          <p:cNvPr id="26" name="スライド番号プレースホルダー 1">
            <a:extLst>
              <a:ext uri="{FF2B5EF4-FFF2-40B4-BE49-F238E27FC236}">
                <a16:creationId xmlns:a16="http://schemas.microsoft.com/office/drawing/2014/main" id="{87A1C87C-2F33-49DB-91C0-E36DBF17506C}"/>
              </a:ext>
            </a:extLst>
          </p:cNvPr>
          <p:cNvSpPr>
            <a:spLocks noGrp="1"/>
          </p:cNvSpPr>
          <p:nvPr>
            <p:ph type="sldNum" sz="quarter" idx="12"/>
          </p:nvPr>
        </p:nvSpPr>
        <p:spPr>
          <a:xfrm>
            <a:off x="9448800" y="6487200"/>
            <a:ext cx="2743200" cy="365125"/>
          </a:xfrm>
        </p:spPr>
        <p:txBody>
          <a:bodyPr/>
          <a:lstStyle/>
          <a:p>
            <a:fld id="{939419F8-C6ED-4129-B08A-7AC8488EBEA0}" type="slidenum">
              <a:rPr kumimoji="1" lang="ja-JP" altLang="en-US" smtClean="0"/>
              <a:t>15</a:t>
            </a:fld>
            <a:endParaRPr kumimoji="1" lang="ja-JP" altLang="en-US" dirty="0"/>
          </a:p>
        </p:txBody>
      </p:sp>
      <p:pic>
        <p:nvPicPr>
          <p:cNvPr id="2" name="図 1">
            <a:extLst>
              <a:ext uri="{FF2B5EF4-FFF2-40B4-BE49-F238E27FC236}">
                <a16:creationId xmlns:a16="http://schemas.microsoft.com/office/drawing/2014/main" id="{152C0240-FD27-495A-A996-545F9C815CBB}"/>
              </a:ext>
            </a:extLst>
          </p:cNvPr>
          <p:cNvPicPr>
            <a:picLocks noChangeAspect="1"/>
          </p:cNvPicPr>
          <p:nvPr/>
        </p:nvPicPr>
        <p:blipFill>
          <a:blip r:embed="rId3"/>
          <a:stretch>
            <a:fillRect/>
          </a:stretch>
        </p:blipFill>
        <p:spPr>
          <a:xfrm>
            <a:off x="1530636" y="1712530"/>
            <a:ext cx="5035732" cy="5145470"/>
          </a:xfrm>
          <a:prstGeom prst="rect">
            <a:avLst/>
          </a:prstGeom>
        </p:spPr>
      </p:pic>
    </p:spTree>
    <p:extLst>
      <p:ext uri="{BB962C8B-B14F-4D97-AF65-F5344CB8AC3E}">
        <p14:creationId xmlns:p14="http://schemas.microsoft.com/office/powerpoint/2010/main" val="3234087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04B630C-3970-4E69-9BA3-D3516DAA9AF5}"/>
              </a:ext>
            </a:extLst>
          </p:cNvPr>
          <p:cNvPicPr>
            <a:picLocks noChangeAspect="1"/>
          </p:cNvPicPr>
          <p:nvPr/>
        </p:nvPicPr>
        <p:blipFill>
          <a:blip r:embed="rId3"/>
          <a:stretch>
            <a:fillRect/>
          </a:stretch>
        </p:blipFill>
        <p:spPr>
          <a:xfrm>
            <a:off x="951764" y="1368672"/>
            <a:ext cx="9827604" cy="4944285"/>
          </a:xfrm>
          <a:prstGeom prst="rect">
            <a:avLst/>
          </a:prstGeom>
        </p:spPr>
      </p:pic>
      <p:sp>
        <p:nvSpPr>
          <p:cNvPr id="8" name="正方形/長方形 7">
            <a:extLst>
              <a:ext uri="{FF2B5EF4-FFF2-40B4-BE49-F238E27FC236}">
                <a16:creationId xmlns:a16="http://schemas.microsoft.com/office/drawing/2014/main" id="{BC95E6BE-CBEE-4D3A-99BE-6F22F141A948}"/>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- 2</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大阪府の所有関係別の新設住宅着工戸数</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13" name="テキスト ボックス 12"/>
          <p:cNvSpPr txBox="1"/>
          <p:nvPr/>
        </p:nvSpPr>
        <p:spPr>
          <a:xfrm>
            <a:off x="1669217" y="6269998"/>
            <a:ext cx="4306740" cy="584775"/>
          </a:xfrm>
          <a:prstGeom prst="rect">
            <a:avLst/>
          </a:prstGeom>
          <a:noFill/>
        </p:spPr>
        <p:txBody>
          <a:bodyPr wrap="square" rtlCol="0">
            <a:spAutoFit/>
          </a:bodyPr>
          <a:lstStyle/>
          <a:p>
            <a:r>
              <a:rPr lang="ja-JP" altLang="en-US" sz="800" dirty="0">
                <a:latin typeface="Meiryo UI" panose="020B0604030504040204" pitchFamily="50" charset="-128"/>
                <a:ea typeface="Meiryo UI" panose="020B0604030504040204" pitchFamily="50" charset="-128"/>
              </a:rPr>
              <a:t>持家：建築主（個人）が自分で居住する目的で建築するもの。</a:t>
            </a:r>
            <a:endParaRPr lang="en-US" altLang="ja-JP" sz="800" dirty="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貸家：建築主が賃貸する目的で建築するもの。</a:t>
            </a:r>
            <a:endParaRPr lang="en-US" altLang="ja-JP" sz="800" dirty="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給与住宅：会社、官公署、学校等がその社員、職員、教員等を居住させる目的で建築するもの。</a:t>
            </a:r>
            <a:endParaRPr lang="en-US" altLang="ja-JP" sz="800" dirty="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分譲住宅：建て売り又は分譲の目的で建築するもの。</a:t>
            </a:r>
            <a:endParaRPr lang="en-US" altLang="ja-JP" sz="800" dirty="0">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1E195306-F568-4BDD-8A6D-2CB8A263F76F}"/>
              </a:ext>
            </a:extLst>
          </p:cNvPr>
          <p:cNvSpPr txBox="1"/>
          <p:nvPr/>
        </p:nvSpPr>
        <p:spPr>
          <a:xfrm>
            <a:off x="6878367" y="6502528"/>
            <a:ext cx="5001634" cy="253916"/>
          </a:xfrm>
          <a:prstGeom prst="rect">
            <a:avLst/>
          </a:prstGeom>
          <a:noFill/>
        </p:spPr>
        <p:txBody>
          <a:bodyPr wrap="square" rtlCol="0">
            <a:spAutoFit/>
          </a:bodyPr>
          <a:lstStyle/>
          <a:p>
            <a:pPr algn="r" fontAlgn="base">
              <a:spcBef>
                <a:spcPct val="50000"/>
              </a:spcBef>
              <a:spcAft>
                <a:spcPct val="0"/>
              </a:spcAft>
            </a:pP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「建築統計年報」（国土交通省）</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を基に大阪府作成</a:t>
            </a:r>
          </a:p>
        </p:txBody>
      </p:sp>
      <p:sp>
        <p:nvSpPr>
          <p:cNvPr id="21510" name="Rectangle 6"/>
          <p:cNvSpPr>
            <a:spLocks noChangeArrowheads="1"/>
          </p:cNvSpPr>
          <p:nvPr/>
        </p:nvSpPr>
        <p:spPr bwMode="auto">
          <a:xfrm>
            <a:off x="360000" y="720000"/>
            <a:ext cx="11520000" cy="646331"/>
          </a:xfrm>
          <a:prstGeom prst="rect">
            <a:avLst/>
          </a:prstGeom>
          <a:solidFill>
            <a:schemeClr val="bg1"/>
          </a:solidFill>
          <a:ln w="9525">
            <a:solidFill>
              <a:schemeClr val="tx1"/>
            </a:solidFill>
            <a:prstDash val="sysDot"/>
            <a:miter lim="800000"/>
            <a:headEnd/>
            <a:tailEnd/>
          </a:ln>
        </p:spPr>
        <p:txBody>
          <a:bodyPr wrap="square" lIns="72000" rIns="72000" anchor="ctr">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266700" indent="-266700" eaLnBrk="1" hangingPunct="1">
              <a:spcBef>
                <a:spcPct val="0"/>
              </a:spcBef>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800" dirty="0">
                <a:latin typeface="メイリオ" panose="020B0604030504040204" pitchFamily="50" charset="-128"/>
                <a:ea typeface="メイリオ" panose="020B0604030504040204" pitchFamily="50" charset="-128"/>
                <a:cs typeface="Meiryo UI" panose="020B0604030504040204" pitchFamily="50" charset="-128"/>
              </a:rPr>
              <a:t>着工新設住宅戸数は、令和</a:t>
            </a:r>
            <a:r>
              <a:rPr kumimoji="1" lang="en-US" altLang="ja-JP" sz="1800" dirty="0">
                <a:latin typeface="メイリオ" panose="020B0604030504040204" pitchFamily="50" charset="-128"/>
                <a:ea typeface="メイリオ" panose="020B0604030504040204" pitchFamily="50" charset="-128"/>
                <a:cs typeface="Meiryo UI" panose="020B0604030504040204" pitchFamily="50" charset="-128"/>
              </a:rPr>
              <a:t>3</a:t>
            </a:r>
            <a:r>
              <a:rPr kumimoji="1" lang="ja-JP" altLang="en-US" sz="1800" dirty="0">
                <a:latin typeface="メイリオ" panose="020B0604030504040204" pitchFamily="50" charset="-128"/>
                <a:ea typeface="メイリオ" panose="020B0604030504040204" pitchFamily="50" charset="-128"/>
                <a:cs typeface="Meiryo UI" panose="020B0604030504040204" pitchFamily="50" charset="-128"/>
              </a:rPr>
              <a:t>年度以降増加傾向であったが減少に転じている。新設住宅は約６万６千戸（前年度比約</a:t>
            </a:r>
            <a:r>
              <a:rPr kumimoji="1" lang="en-US" altLang="ja-JP" sz="1800" dirty="0">
                <a:latin typeface="メイリオ" panose="020B0604030504040204" pitchFamily="50" charset="-128"/>
                <a:ea typeface="メイリオ" panose="020B0604030504040204" pitchFamily="50" charset="-128"/>
                <a:cs typeface="Meiryo UI" panose="020B0604030504040204" pitchFamily="50" charset="-128"/>
              </a:rPr>
              <a:t>11</a:t>
            </a:r>
            <a:r>
              <a:rPr kumimoji="1" lang="ja-JP" altLang="en-US" sz="1800" dirty="0">
                <a:latin typeface="メイリオ" panose="020B0604030504040204" pitchFamily="50" charset="-128"/>
                <a:ea typeface="メイリオ" panose="020B0604030504040204" pitchFamily="50" charset="-128"/>
                <a:cs typeface="Meiryo UI" panose="020B0604030504040204" pitchFamily="50" charset="-128"/>
              </a:rPr>
              <a:t>％減）であった。</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正方形/長方形 2">
            <a:extLst>
              <a:ext uri="{FF2B5EF4-FFF2-40B4-BE49-F238E27FC236}">
                <a16:creationId xmlns:a16="http://schemas.microsoft.com/office/drawing/2014/main" id="{EB91CEFA-7086-389A-B4FD-6A5B8138849B}"/>
              </a:ext>
            </a:extLst>
          </p:cNvPr>
          <p:cNvSpPr/>
          <p:nvPr/>
        </p:nvSpPr>
        <p:spPr>
          <a:xfrm>
            <a:off x="9842191" y="2306008"/>
            <a:ext cx="514160" cy="20088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直線矢印コネクタ 4">
            <a:extLst>
              <a:ext uri="{FF2B5EF4-FFF2-40B4-BE49-F238E27FC236}">
                <a16:creationId xmlns:a16="http://schemas.microsoft.com/office/drawing/2014/main" id="{369E9E43-4DBA-95EA-9E4D-0AA984D83EC0}"/>
              </a:ext>
            </a:extLst>
          </p:cNvPr>
          <p:cNvCxnSpPr>
            <a:cxnSpLocks/>
          </p:cNvCxnSpPr>
          <p:nvPr/>
        </p:nvCxnSpPr>
        <p:spPr>
          <a:xfrm flipV="1">
            <a:off x="8620018" y="1991794"/>
            <a:ext cx="359596" cy="2274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769A4239-E094-BD96-E4EF-A89B5B8A1D6A}"/>
              </a:ext>
            </a:extLst>
          </p:cNvPr>
          <p:cNvCxnSpPr>
            <a:cxnSpLocks/>
          </p:cNvCxnSpPr>
          <p:nvPr/>
        </p:nvCxnSpPr>
        <p:spPr>
          <a:xfrm>
            <a:off x="9519895" y="1993277"/>
            <a:ext cx="322296" cy="31273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スライド番号プレースホルダー 1">
            <a:extLst>
              <a:ext uri="{FF2B5EF4-FFF2-40B4-BE49-F238E27FC236}">
                <a16:creationId xmlns:a16="http://schemas.microsoft.com/office/drawing/2014/main" id="{E27A58F2-D0C1-4020-960C-5C75AC5925D8}"/>
              </a:ext>
            </a:extLst>
          </p:cNvPr>
          <p:cNvSpPr>
            <a:spLocks noGrp="1"/>
          </p:cNvSpPr>
          <p:nvPr>
            <p:ph type="sldNum" sz="quarter" idx="12"/>
          </p:nvPr>
        </p:nvSpPr>
        <p:spPr>
          <a:xfrm>
            <a:off x="9448800" y="6487200"/>
            <a:ext cx="2743200" cy="365125"/>
          </a:xfrm>
        </p:spPr>
        <p:txBody>
          <a:bodyPr/>
          <a:lstStyle/>
          <a:p>
            <a:fld id="{939419F8-C6ED-4129-B08A-7AC8488EBEA0}" type="slidenum">
              <a:rPr kumimoji="1" lang="ja-JP" altLang="en-US" smtClean="0"/>
              <a:t>16</a:t>
            </a:fld>
            <a:endParaRPr kumimoji="1" lang="ja-JP" altLang="en-US" dirty="0"/>
          </a:p>
        </p:txBody>
      </p:sp>
    </p:spTree>
    <p:extLst>
      <p:ext uri="{BB962C8B-B14F-4D97-AF65-F5344CB8AC3E}">
        <p14:creationId xmlns:p14="http://schemas.microsoft.com/office/powerpoint/2010/main" val="30357491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3F1A81BB-59F6-4CA3-BF17-94A0AA3D2A4F}"/>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- 3</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大阪府内の分譲マンションのストック数推計</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6" name="テキスト ボックス 9"/>
          <p:cNvSpPr txBox="1"/>
          <p:nvPr/>
        </p:nvSpPr>
        <p:spPr>
          <a:xfrm>
            <a:off x="360000" y="720000"/>
            <a:ext cx="11520000" cy="369332"/>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273050" indent="-273050"/>
            <a:r>
              <a:rPr lang="ja-JP" altLang="en-US" sz="1800" dirty="0">
                <a:latin typeface="Meiryo UI" panose="020B0604030504040204" pitchFamily="50" charset="-128"/>
                <a:ea typeface="Meiryo UI" panose="020B0604030504040204" pitchFamily="50" charset="-128"/>
                <a:cs typeface="Meiryo UI" panose="020B0604030504040204" pitchFamily="50" charset="-128"/>
              </a:rPr>
              <a:t>・　大阪府内の分譲マンションストック数は、令和</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年度末で</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83.1</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万戸と増加し続けている。</a:t>
            </a:r>
          </a:p>
        </p:txBody>
      </p:sp>
      <p:sp>
        <p:nvSpPr>
          <p:cNvPr id="7" name="テキスト ボックス 3"/>
          <p:cNvSpPr txBox="1"/>
          <p:nvPr/>
        </p:nvSpPr>
        <p:spPr>
          <a:xfrm>
            <a:off x="669525" y="6064907"/>
            <a:ext cx="7553290" cy="43268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spcBef>
                <a:spcPts val="0"/>
              </a:spcBef>
              <a:spcAft>
                <a:spcPts val="0"/>
              </a:spcAft>
              <a:buClrTx/>
              <a:buSzTx/>
              <a:buFontTx/>
              <a:buNone/>
              <a:tabLst/>
              <a:defRPr/>
            </a:pPr>
            <a:r>
              <a:rPr kumimoji="1" lang="ja-JP" altLang="en-US" sz="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a:rPr>
              <a:t>注１ 新規供給戸数は、建築物着工統計等を基に推計した</a:t>
            </a:r>
          </a:p>
          <a:p>
            <a:pPr marR="0" lvl="0" indent="95250" algn="just" defTabSz="914400" rtl="0" eaLnBrk="1" fontAlgn="auto" latinLnBrk="0" hangingPunct="1">
              <a:spcBef>
                <a:spcPts val="0"/>
              </a:spcBef>
              <a:spcAft>
                <a:spcPts val="0"/>
              </a:spcAft>
              <a:buClrTx/>
              <a:buSzTx/>
              <a:buFontTx/>
              <a:buNone/>
              <a:tabLst/>
              <a:defRPr/>
            </a:pPr>
            <a:r>
              <a:rPr kumimoji="1" lang="ja-JP" altLang="en-US" sz="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a:rPr>
              <a:t>２ ストック戸数は、新規供給戸数の累計等を基に、各年末時点の戸数を推計した</a:t>
            </a:r>
          </a:p>
          <a:p>
            <a:pPr marR="0" lvl="0" indent="95250" algn="just" defTabSz="914400" rtl="0" eaLnBrk="1" fontAlgn="auto" latinLnBrk="0" hangingPunct="1">
              <a:spcBef>
                <a:spcPts val="0"/>
              </a:spcBef>
              <a:spcAft>
                <a:spcPts val="0"/>
              </a:spcAft>
              <a:buClrTx/>
              <a:buSzTx/>
              <a:buFontTx/>
              <a:buNone/>
              <a:tabLst/>
              <a:defRPr/>
            </a:pPr>
            <a:r>
              <a:rPr kumimoji="1" lang="ja-JP" altLang="en-US" sz="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a:rPr>
              <a:t>３ ここでいうマンションとは、中高層（</a:t>
            </a:r>
            <a:r>
              <a:rPr kumimoji="1" lang="en-US" altLang="ja-JP" sz="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a:rPr>
              <a:t>3</a:t>
            </a:r>
            <a:r>
              <a:rPr kumimoji="1" lang="ja-JP" altLang="en-US" sz="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a:rPr>
              <a:t>階建て以上）･分譲･共同建てで、鉄筋コンクリート、鉄骨鉄筋コンクリート又は鉄骨造の住宅をいう</a:t>
            </a:r>
          </a:p>
          <a:p>
            <a:pPr algn="just"/>
            <a:r>
              <a:rPr lang="en-US" sz="800" kern="100" dirty="0">
                <a:solidFill>
                  <a:schemeClr val="tx1"/>
                </a:solidFill>
                <a:ea typeface="ＭＳ 明朝"/>
                <a:cs typeface="Times New Roman"/>
              </a:rPr>
              <a:t> </a:t>
            </a:r>
            <a:endParaRPr lang="ja-JP" altLang="en-US" sz="1050" kern="100" dirty="0">
              <a:solidFill>
                <a:schemeClr val="tx1"/>
              </a:solidFill>
              <a:ea typeface="ＭＳ 明朝"/>
              <a:cs typeface="Times New Roman"/>
            </a:endParaRPr>
          </a:p>
        </p:txBody>
      </p:sp>
      <p:sp>
        <p:nvSpPr>
          <p:cNvPr id="8" name="正方形/長方形 7">
            <a:extLst>
              <a:ext uri="{FF2B5EF4-FFF2-40B4-BE49-F238E27FC236}">
                <a16:creationId xmlns:a16="http://schemas.microsoft.com/office/drawing/2014/main" id="{357C7C5C-F6B6-45C8-A55D-7C3DB584E3C2}"/>
              </a:ext>
            </a:extLst>
          </p:cNvPr>
          <p:cNvSpPr/>
          <p:nvPr/>
        </p:nvSpPr>
        <p:spPr>
          <a:xfrm>
            <a:off x="10820400" y="5734997"/>
            <a:ext cx="652480" cy="3025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ja-JP" altLang="en-US" sz="800" dirty="0">
                <a:solidFill>
                  <a:schemeClr val="tx1"/>
                </a:solidFill>
                <a:latin typeface="Meiryo UI" panose="020B0604030504040204" pitchFamily="50" charset="-128"/>
                <a:ea typeface="Meiryo UI" panose="020B0604030504040204" pitchFamily="50" charset="-128"/>
              </a:rPr>
              <a:t>（年度）</a:t>
            </a:r>
            <a:endParaRPr lang="ja-JP" sz="800" dirty="0">
              <a:solidFill>
                <a:schemeClr val="tx1"/>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F75DB048-1757-414A-8188-F57DFEF565C3}"/>
              </a:ext>
            </a:extLst>
          </p:cNvPr>
          <p:cNvSpPr txBox="1"/>
          <p:nvPr/>
        </p:nvSpPr>
        <p:spPr>
          <a:xfrm>
            <a:off x="6878367" y="6502528"/>
            <a:ext cx="5001634" cy="253916"/>
          </a:xfrm>
          <a:prstGeom prst="rect">
            <a:avLst/>
          </a:prstGeom>
          <a:noFill/>
        </p:spPr>
        <p:txBody>
          <a:bodyPr wrap="square" rtlCol="0">
            <a:spAutoFit/>
          </a:bodyPr>
          <a:lstStyle/>
          <a:p>
            <a:pPr algn="r" fontAlgn="base">
              <a:spcBef>
                <a:spcPct val="50000"/>
              </a:spcBef>
              <a:spcAft>
                <a:spcPct val="0"/>
              </a:spcAft>
            </a:pPr>
            <a:r>
              <a:rPr lang="ja-JP" altLang="en-US" sz="1050" dirty="0">
                <a:latin typeface="メイリオ" panose="020B0604030504040204" pitchFamily="50" charset="-128"/>
                <a:ea typeface="メイリオ" panose="020B0604030504040204" pitchFamily="50" charset="-128"/>
              </a:rPr>
              <a:t>各年「建築物着工統計」及び「住宅着工統計」（国土交通省）</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を基に大阪府作成</a:t>
            </a:r>
          </a:p>
        </p:txBody>
      </p:sp>
      <p:sp>
        <p:nvSpPr>
          <p:cNvPr id="12" name="Rectangle 4">
            <a:extLst>
              <a:ext uri="{FF2B5EF4-FFF2-40B4-BE49-F238E27FC236}">
                <a16:creationId xmlns:a16="http://schemas.microsoft.com/office/drawing/2014/main" id="{5750FC2D-2E7F-40B7-8853-CE3F9AE9EA10}"/>
              </a:ext>
            </a:extLst>
          </p:cNvPr>
          <p:cNvSpPr>
            <a:spLocks noChangeArrowheads="1"/>
          </p:cNvSpPr>
          <p:nvPr/>
        </p:nvSpPr>
        <p:spPr bwMode="auto">
          <a:xfrm>
            <a:off x="10334441" y="1249842"/>
            <a:ext cx="971918" cy="339454"/>
          </a:xfrm>
          <a:prstGeom prst="rect">
            <a:avLst/>
          </a:prstGeom>
          <a:solidFill>
            <a:srgbClr val="FF0000"/>
          </a:solidFill>
          <a:ln w="9525">
            <a:solidFill>
              <a:srgbClr val="FF0000"/>
            </a:solidFill>
            <a:miter lim="800000"/>
            <a:headEnd/>
            <a:tailEnd/>
          </a:ln>
        </p:spPr>
        <p:txBody>
          <a:bodyPr wrap="square" lIns="45720" tIns="2286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000" b="1" dirty="0">
                <a:solidFill>
                  <a:schemeClr val="bg1"/>
                </a:solidFill>
                <a:latin typeface="メイリオ" panose="020B0604030504040204" pitchFamily="50" charset="-128"/>
                <a:ea typeface="メイリオ" panose="020B0604030504040204" pitchFamily="50" charset="-128"/>
              </a:rPr>
              <a:t>令和</a:t>
            </a:r>
            <a:r>
              <a:rPr lang="en-US" altLang="ja-JP" sz="1000" b="1" dirty="0">
                <a:solidFill>
                  <a:schemeClr val="bg1"/>
                </a:solidFill>
                <a:latin typeface="メイリオ" panose="020B0604030504040204" pitchFamily="50" charset="-128"/>
                <a:ea typeface="メイリオ" panose="020B0604030504040204" pitchFamily="50" charset="-128"/>
              </a:rPr>
              <a:t>6</a:t>
            </a:r>
            <a:r>
              <a:rPr lang="ja-JP" altLang="en-US" sz="1000" b="1" dirty="0">
                <a:solidFill>
                  <a:schemeClr val="bg1"/>
                </a:solidFill>
                <a:latin typeface="メイリオ" panose="020B0604030504040204" pitchFamily="50" charset="-128"/>
                <a:ea typeface="メイリオ" panose="020B0604030504040204" pitchFamily="50" charset="-128"/>
              </a:rPr>
              <a:t>年度</a:t>
            </a:r>
            <a:endParaRPr lang="en-US" altLang="ja-JP" sz="1000" b="1" dirty="0">
              <a:solidFill>
                <a:schemeClr val="bg1"/>
              </a:solidFill>
              <a:latin typeface="メイリオ" panose="020B0604030504040204" pitchFamily="50" charset="-128"/>
              <a:ea typeface="メイリオ" panose="020B0604030504040204" pitchFamily="50" charset="-128"/>
            </a:endParaRPr>
          </a:p>
          <a:p>
            <a:pPr algn="ctr" rtl="0">
              <a:defRPr sz="1000"/>
            </a:pPr>
            <a:r>
              <a:rPr lang="en-US" altLang="ja-JP" sz="1000" b="1" dirty="0">
                <a:solidFill>
                  <a:schemeClr val="bg1"/>
                </a:solidFill>
                <a:latin typeface="メイリオ" panose="020B0604030504040204" pitchFamily="50" charset="-128"/>
                <a:ea typeface="メイリオ" panose="020B0604030504040204" pitchFamily="50" charset="-128"/>
              </a:rPr>
              <a:t>83.1</a:t>
            </a:r>
            <a:r>
              <a:rPr lang="ja-JP" altLang="en-US" sz="1000" b="1" dirty="0">
                <a:solidFill>
                  <a:schemeClr val="bg1"/>
                </a:solidFill>
                <a:latin typeface="メイリオ" panose="020B0604030504040204" pitchFamily="50" charset="-128"/>
                <a:ea typeface="メイリオ" panose="020B0604030504040204" pitchFamily="50" charset="-128"/>
              </a:rPr>
              <a:t>万戸</a:t>
            </a:r>
            <a:endParaRPr lang="ja-JP" altLang="en-US" sz="1000" b="1" i="0" u="none" strike="noStrike" baseline="0" dirty="0">
              <a:solidFill>
                <a:schemeClr val="bg1"/>
              </a:solidFill>
              <a:latin typeface="メイリオ" panose="020B0604030504040204" pitchFamily="50" charset="-128"/>
              <a:ea typeface="メイリオ" panose="020B0604030504040204" pitchFamily="50" charset="-128"/>
            </a:endParaRPr>
          </a:p>
        </p:txBody>
      </p:sp>
      <p:sp>
        <p:nvSpPr>
          <p:cNvPr id="14" name="スライド番号プレースホルダー 1">
            <a:extLst>
              <a:ext uri="{FF2B5EF4-FFF2-40B4-BE49-F238E27FC236}">
                <a16:creationId xmlns:a16="http://schemas.microsoft.com/office/drawing/2014/main" id="{50FB6C5A-1BA1-4EEE-B730-66FD64E8D61B}"/>
              </a:ext>
            </a:extLst>
          </p:cNvPr>
          <p:cNvSpPr>
            <a:spLocks noGrp="1"/>
          </p:cNvSpPr>
          <p:nvPr>
            <p:ph type="sldNum" sz="quarter" idx="12"/>
          </p:nvPr>
        </p:nvSpPr>
        <p:spPr>
          <a:xfrm>
            <a:off x="9448800" y="6487200"/>
            <a:ext cx="2743200" cy="365125"/>
          </a:xfrm>
        </p:spPr>
        <p:txBody>
          <a:bodyPr/>
          <a:lstStyle/>
          <a:p>
            <a:fld id="{939419F8-C6ED-4129-B08A-7AC8488EBEA0}" type="slidenum">
              <a:rPr kumimoji="1" lang="ja-JP" altLang="en-US" smtClean="0"/>
              <a:t>17</a:t>
            </a:fld>
            <a:endParaRPr kumimoji="1" lang="ja-JP" altLang="en-US" dirty="0"/>
          </a:p>
        </p:txBody>
      </p:sp>
      <p:pic>
        <p:nvPicPr>
          <p:cNvPr id="2" name="図 1">
            <a:extLst>
              <a:ext uri="{FF2B5EF4-FFF2-40B4-BE49-F238E27FC236}">
                <a16:creationId xmlns:a16="http://schemas.microsoft.com/office/drawing/2014/main" id="{EBF709C3-40BD-4F57-B6AE-4C364AA022D2}"/>
              </a:ext>
            </a:extLst>
          </p:cNvPr>
          <p:cNvPicPr>
            <a:picLocks noChangeAspect="1"/>
          </p:cNvPicPr>
          <p:nvPr/>
        </p:nvPicPr>
        <p:blipFill>
          <a:blip r:embed="rId2"/>
          <a:stretch>
            <a:fillRect/>
          </a:stretch>
        </p:blipFill>
        <p:spPr>
          <a:xfrm>
            <a:off x="95411" y="1384437"/>
            <a:ext cx="11784589" cy="4584589"/>
          </a:xfrm>
          <a:prstGeom prst="rect">
            <a:avLst/>
          </a:prstGeom>
        </p:spPr>
      </p:pic>
    </p:spTree>
    <p:extLst>
      <p:ext uri="{BB962C8B-B14F-4D97-AF65-F5344CB8AC3E}">
        <p14:creationId xmlns:p14="http://schemas.microsoft.com/office/powerpoint/2010/main" val="657776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a:extLst>
              <a:ext uri="{FF2B5EF4-FFF2-40B4-BE49-F238E27FC236}">
                <a16:creationId xmlns:a16="http://schemas.microsoft.com/office/drawing/2014/main" id="{DB557D1F-D3FB-446A-87E4-0A4920919AB4}"/>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- 4</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大阪府の住宅数・世帯数・空家数の推移</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7" name="スライド番号プレースホルダー 6">
            <a:extLst>
              <a:ext uri="{FF2B5EF4-FFF2-40B4-BE49-F238E27FC236}">
                <a16:creationId xmlns:a16="http://schemas.microsoft.com/office/drawing/2014/main" id="{82A1CC59-C51B-FE41-77E1-7C56DA073AC6}"/>
              </a:ext>
            </a:extLst>
          </p:cNvPr>
          <p:cNvSpPr>
            <a:spLocks noGrp="1"/>
          </p:cNvSpPr>
          <p:nvPr>
            <p:ph type="sldNum" sz="quarter" idx="12"/>
          </p:nvPr>
        </p:nvSpPr>
        <p:spPr>
          <a:xfrm>
            <a:off x="9448800" y="6487155"/>
            <a:ext cx="2743200" cy="365125"/>
          </a:xfrm>
        </p:spPr>
        <p:txBody>
          <a:bodyPr/>
          <a:lstStyle/>
          <a:p>
            <a:fld id="{939419F8-C6ED-4129-B08A-7AC8488EBEA0}" type="slidenum">
              <a:rPr kumimoji="1" lang="ja-JP" altLang="en-US" smtClean="0"/>
              <a:t>18</a:t>
            </a:fld>
            <a:endParaRPr kumimoji="1" lang="ja-JP" altLang="en-US" dirty="0"/>
          </a:p>
        </p:txBody>
      </p:sp>
      <p:sp>
        <p:nvSpPr>
          <p:cNvPr id="3" name="正方形/長方形 2"/>
          <p:cNvSpPr/>
          <p:nvPr/>
        </p:nvSpPr>
        <p:spPr>
          <a:xfrm>
            <a:off x="360000" y="720000"/>
            <a:ext cx="11520000" cy="923330"/>
          </a:xfrm>
          <a:prstGeom prst="rect">
            <a:avLst/>
          </a:prstGeom>
          <a:ln cmpd="sng">
            <a:solidFill>
              <a:schemeClr val="tx1"/>
            </a:solidFill>
          </a:ln>
        </p:spPr>
        <p:txBody>
          <a:bodyPr wrap="square">
            <a:spAutoFit/>
          </a:bodyPr>
          <a:lstStyle/>
          <a:p>
            <a:pPr marL="274638" indent="-274638"/>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大阪府の住宅数は、令和</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年では約</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493</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万戸となり、前回調査の平成</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年に比べ、約</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25</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5.3%</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）増加している。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空家数は、年々増加しているが、令和</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年では、空家数約</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70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万戸、空家率が</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14.2%</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となり、平成</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年に比べるとほぼ横ばいである。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a:extLst>
              <a:ext uri="{FF2B5EF4-FFF2-40B4-BE49-F238E27FC236}">
                <a16:creationId xmlns:a16="http://schemas.microsoft.com/office/drawing/2014/main" id="{545A8518-7861-4801-9B88-928E3F9E5CDD}"/>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各年「住宅・土地統計調査」（総務省統計局）より大阪府作成</a:t>
            </a:r>
          </a:p>
        </p:txBody>
      </p:sp>
      <p:pic>
        <p:nvPicPr>
          <p:cNvPr id="6" name="図 5">
            <a:extLst>
              <a:ext uri="{FF2B5EF4-FFF2-40B4-BE49-F238E27FC236}">
                <a16:creationId xmlns:a16="http://schemas.microsoft.com/office/drawing/2014/main" id="{FC626E46-9A65-4D8A-8C3E-BED85D207767}"/>
              </a:ext>
            </a:extLst>
          </p:cNvPr>
          <p:cNvPicPr>
            <a:picLocks noChangeAspect="1"/>
          </p:cNvPicPr>
          <p:nvPr/>
        </p:nvPicPr>
        <p:blipFill>
          <a:blip r:embed="rId3"/>
          <a:stretch>
            <a:fillRect/>
          </a:stretch>
        </p:blipFill>
        <p:spPr>
          <a:xfrm>
            <a:off x="360000" y="2006206"/>
            <a:ext cx="11528535" cy="4133446"/>
          </a:xfrm>
          <a:prstGeom prst="rect">
            <a:avLst/>
          </a:prstGeom>
        </p:spPr>
      </p:pic>
    </p:spTree>
    <p:extLst>
      <p:ext uri="{BB962C8B-B14F-4D97-AF65-F5344CB8AC3E}">
        <p14:creationId xmlns:p14="http://schemas.microsoft.com/office/powerpoint/2010/main" val="28307814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352039E-EA2D-44E9-8E8D-DF2000166FC2}"/>
              </a:ext>
            </a:extLst>
          </p:cNvPr>
          <p:cNvPicPr>
            <a:picLocks noChangeAspect="1"/>
          </p:cNvPicPr>
          <p:nvPr/>
        </p:nvPicPr>
        <p:blipFill>
          <a:blip r:embed="rId3"/>
          <a:stretch>
            <a:fillRect/>
          </a:stretch>
        </p:blipFill>
        <p:spPr>
          <a:xfrm>
            <a:off x="1078912" y="1758468"/>
            <a:ext cx="10022693" cy="4828450"/>
          </a:xfrm>
          <a:prstGeom prst="rect">
            <a:avLst/>
          </a:prstGeom>
        </p:spPr>
      </p:pic>
      <p:sp>
        <p:nvSpPr>
          <p:cNvPr id="3" name="正方形/長方形 2"/>
          <p:cNvSpPr/>
          <p:nvPr/>
        </p:nvSpPr>
        <p:spPr>
          <a:xfrm>
            <a:off x="360000" y="720000"/>
            <a:ext cx="11520000" cy="1052211"/>
          </a:xfrm>
          <a:prstGeom prst="rect">
            <a:avLst/>
          </a:prstGeom>
          <a:ln cmpd="sng">
            <a:solidFill>
              <a:schemeClr val="tx1"/>
            </a:solidFill>
          </a:ln>
        </p:spPr>
        <p:txBody>
          <a:bodyPr wrap="square">
            <a:spAutoFit/>
          </a:bodyPr>
          <a:lstStyle/>
          <a:p>
            <a:pPr marL="274638" indent="-274638">
              <a:lnSpc>
                <a:spcPct val="120000"/>
              </a:lnSpc>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空家数は、この</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年で約</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1.16</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倍</a:t>
            </a:r>
            <a:r>
              <a:rPr lang="ja-JP" altLang="en-US" spc="-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pc="-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603→702</a:t>
            </a:r>
            <a:r>
              <a:rPr lang="ja-JP" altLang="en-US" spc="-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千戸）</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に増加しており、「賃貸用又は売却用の住宅」（</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466</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千戸）等を除いた「賃貸・売却用や二次的住宅（別荘など）を除く空き家」（</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227</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千戸）はこの</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年で約</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1.76</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倍</a:t>
            </a:r>
            <a:r>
              <a:rPr lang="ja-JP" altLang="en-US" spc="-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pc="-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129→227</a:t>
            </a:r>
            <a:r>
              <a:rPr lang="ja-JP" altLang="en-US" spc="-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千戸）</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に増加している。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833FE7AF-5A68-056B-D60D-A0E9002D1427}"/>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19</a:t>
            </a:fld>
            <a:endParaRPr kumimoji="1" lang="ja-JP" altLang="en-US" dirty="0"/>
          </a:p>
        </p:txBody>
      </p:sp>
      <p:sp>
        <p:nvSpPr>
          <p:cNvPr id="11" name="テキスト ボックス 10">
            <a:extLst>
              <a:ext uri="{FF2B5EF4-FFF2-40B4-BE49-F238E27FC236}">
                <a16:creationId xmlns:a16="http://schemas.microsoft.com/office/drawing/2014/main" id="{4D0F9674-A8EA-1DD7-47AA-8875C334D2DC}"/>
              </a:ext>
            </a:extLst>
          </p:cNvPr>
          <p:cNvSpPr txBox="1"/>
          <p:nvPr/>
        </p:nvSpPr>
        <p:spPr>
          <a:xfrm>
            <a:off x="10450573" y="1820438"/>
            <a:ext cx="1002184" cy="276999"/>
          </a:xfrm>
          <a:prstGeom prst="rect">
            <a:avLst/>
          </a:prstGeom>
          <a:noFill/>
        </p:spPr>
        <p:txBody>
          <a:bodyPr wrap="square" rtlCol="0">
            <a:spAutoFit/>
          </a:bodyPr>
          <a:lstStyle/>
          <a:p>
            <a:pPr algn="ctr"/>
            <a:r>
              <a:rPr lang="ja-JP" altLang="en-US" sz="1200" dirty="0">
                <a:latin typeface="+mn-ea"/>
              </a:rPr>
              <a:t>（％）</a:t>
            </a:r>
          </a:p>
        </p:txBody>
      </p:sp>
      <p:sp>
        <p:nvSpPr>
          <p:cNvPr id="17" name="テキスト ボックス 16">
            <a:extLst>
              <a:ext uri="{FF2B5EF4-FFF2-40B4-BE49-F238E27FC236}">
                <a16:creationId xmlns:a16="http://schemas.microsoft.com/office/drawing/2014/main" id="{066B62A7-D0AD-1636-2274-E155C2D38C4F}"/>
              </a:ext>
            </a:extLst>
          </p:cNvPr>
          <p:cNvSpPr txBox="1"/>
          <p:nvPr/>
        </p:nvSpPr>
        <p:spPr>
          <a:xfrm>
            <a:off x="817205" y="1760228"/>
            <a:ext cx="1002184" cy="276999"/>
          </a:xfrm>
          <a:prstGeom prst="rect">
            <a:avLst/>
          </a:prstGeom>
          <a:noFill/>
        </p:spPr>
        <p:txBody>
          <a:bodyPr wrap="square" rtlCol="0">
            <a:spAutoFit/>
          </a:bodyPr>
          <a:lstStyle/>
          <a:p>
            <a:pPr algn="ctr"/>
            <a:r>
              <a:rPr lang="ja-JP" altLang="en-US" sz="1200" dirty="0">
                <a:latin typeface="+mn-ea"/>
              </a:rPr>
              <a:t>（千戸）</a:t>
            </a:r>
          </a:p>
        </p:txBody>
      </p:sp>
      <p:sp>
        <p:nvSpPr>
          <p:cNvPr id="20" name="テキスト ボックス 19">
            <a:extLst>
              <a:ext uri="{FF2B5EF4-FFF2-40B4-BE49-F238E27FC236}">
                <a16:creationId xmlns:a16="http://schemas.microsoft.com/office/drawing/2014/main" id="{F1A3BF17-6D44-089B-E7EC-2CF2EB74832A}"/>
              </a:ext>
            </a:extLst>
          </p:cNvPr>
          <p:cNvSpPr txBox="1"/>
          <p:nvPr/>
        </p:nvSpPr>
        <p:spPr>
          <a:xfrm>
            <a:off x="2316700" y="4036224"/>
            <a:ext cx="454685" cy="276999"/>
          </a:xfrm>
          <a:prstGeom prst="rect">
            <a:avLst/>
          </a:prstGeom>
          <a:solidFill>
            <a:schemeClr val="bg1"/>
          </a:solidFill>
        </p:spPr>
        <p:txBody>
          <a:bodyPr wrap="square" rtlCol="0">
            <a:spAutoFit/>
          </a:bodyPr>
          <a:lstStyle/>
          <a:p>
            <a:r>
              <a:rPr kumimoji="1" lang="en-US" altLang="ja-JP" sz="1200" b="1" u="sng" dirty="0"/>
              <a:t>369</a:t>
            </a:r>
            <a:endParaRPr kumimoji="1" lang="ja-JP" altLang="en-US" sz="1200" b="1" u="sng" dirty="0"/>
          </a:p>
        </p:txBody>
      </p:sp>
      <p:sp>
        <p:nvSpPr>
          <p:cNvPr id="21" name="テキスト ボックス 20">
            <a:extLst>
              <a:ext uri="{FF2B5EF4-FFF2-40B4-BE49-F238E27FC236}">
                <a16:creationId xmlns:a16="http://schemas.microsoft.com/office/drawing/2014/main" id="{65DDCAB8-8811-DB5F-D788-5CF175DD1451}"/>
              </a:ext>
            </a:extLst>
          </p:cNvPr>
          <p:cNvSpPr txBox="1"/>
          <p:nvPr/>
        </p:nvSpPr>
        <p:spPr>
          <a:xfrm>
            <a:off x="3612771" y="3320893"/>
            <a:ext cx="454685" cy="276999"/>
          </a:xfrm>
          <a:prstGeom prst="rect">
            <a:avLst/>
          </a:prstGeom>
          <a:solidFill>
            <a:schemeClr val="bg1"/>
          </a:solidFill>
        </p:spPr>
        <p:txBody>
          <a:bodyPr wrap="square" rtlCol="0">
            <a:spAutoFit/>
          </a:bodyPr>
          <a:lstStyle/>
          <a:p>
            <a:r>
              <a:rPr kumimoji="1" lang="en-US" altLang="ja-JP" sz="1200" b="1" u="sng" dirty="0"/>
              <a:t>501</a:t>
            </a:r>
            <a:endParaRPr kumimoji="1" lang="ja-JP" altLang="en-US" sz="1200" b="1" u="sng" dirty="0"/>
          </a:p>
        </p:txBody>
      </p:sp>
      <p:sp>
        <p:nvSpPr>
          <p:cNvPr id="24" name="テキスト ボックス 23">
            <a:extLst>
              <a:ext uri="{FF2B5EF4-FFF2-40B4-BE49-F238E27FC236}">
                <a16:creationId xmlns:a16="http://schemas.microsoft.com/office/drawing/2014/main" id="{37CF2299-88E8-A5FF-DA48-FA80E0B0E5E7}"/>
              </a:ext>
            </a:extLst>
          </p:cNvPr>
          <p:cNvSpPr txBox="1"/>
          <p:nvPr/>
        </p:nvSpPr>
        <p:spPr>
          <a:xfrm>
            <a:off x="5050555" y="2883571"/>
            <a:ext cx="454685" cy="276999"/>
          </a:xfrm>
          <a:prstGeom prst="rect">
            <a:avLst/>
          </a:prstGeom>
          <a:solidFill>
            <a:schemeClr val="bg1"/>
          </a:solidFill>
        </p:spPr>
        <p:txBody>
          <a:bodyPr wrap="square" rtlCol="0">
            <a:spAutoFit/>
          </a:bodyPr>
          <a:lstStyle/>
          <a:p>
            <a:r>
              <a:rPr kumimoji="1" lang="en-US" altLang="ja-JP" sz="1200" b="1" u="sng" dirty="0"/>
              <a:t>603</a:t>
            </a:r>
            <a:endParaRPr kumimoji="1" lang="ja-JP" altLang="en-US" sz="1200" b="1" u="sng" dirty="0"/>
          </a:p>
        </p:txBody>
      </p:sp>
      <p:sp>
        <p:nvSpPr>
          <p:cNvPr id="25" name="テキスト ボックス 24">
            <a:extLst>
              <a:ext uri="{FF2B5EF4-FFF2-40B4-BE49-F238E27FC236}">
                <a16:creationId xmlns:a16="http://schemas.microsoft.com/office/drawing/2014/main" id="{C567C4B4-49F4-043B-E5A9-30830E0394BC}"/>
              </a:ext>
            </a:extLst>
          </p:cNvPr>
          <p:cNvSpPr txBox="1"/>
          <p:nvPr/>
        </p:nvSpPr>
        <p:spPr>
          <a:xfrm>
            <a:off x="6280929" y="2745072"/>
            <a:ext cx="454685" cy="276999"/>
          </a:xfrm>
          <a:prstGeom prst="rect">
            <a:avLst/>
          </a:prstGeom>
          <a:solidFill>
            <a:schemeClr val="bg1"/>
          </a:solidFill>
        </p:spPr>
        <p:txBody>
          <a:bodyPr wrap="square" rtlCol="0">
            <a:spAutoFit/>
          </a:bodyPr>
          <a:lstStyle/>
          <a:p>
            <a:r>
              <a:rPr kumimoji="1" lang="en-US" altLang="ja-JP" sz="1200" b="1" u="sng" dirty="0"/>
              <a:t>625</a:t>
            </a:r>
            <a:endParaRPr kumimoji="1" lang="ja-JP" altLang="en-US" sz="1200" b="1" u="sng" dirty="0"/>
          </a:p>
        </p:txBody>
      </p:sp>
      <p:sp>
        <p:nvSpPr>
          <p:cNvPr id="26" name="テキスト ボックス 25">
            <a:extLst>
              <a:ext uri="{FF2B5EF4-FFF2-40B4-BE49-F238E27FC236}">
                <a16:creationId xmlns:a16="http://schemas.microsoft.com/office/drawing/2014/main" id="{76BBDF68-AA65-70F6-A44A-131E6A7659F2}"/>
              </a:ext>
            </a:extLst>
          </p:cNvPr>
          <p:cNvSpPr txBox="1"/>
          <p:nvPr/>
        </p:nvSpPr>
        <p:spPr>
          <a:xfrm>
            <a:off x="7630695" y="2560406"/>
            <a:ext cx="277770" cy="184666"/>
          </a:xfrm>
          <a:prstGeom prst="rect">
            <a:avLst/>
          </a:prstGeom>
          <a:solidFill>
            <a:schemeClr val="bg1"/>
          </a:solidFill>
        </p:spPr>
        <p:txBody>
          <a:bodyPr wrap="square" lIns="0" tIns="0" rIns="0" bIns="0" rtlCol="0">
            <a:spAutoFit/>
          </a:bodyPr>
          <a:lstStyle>
            <a:defPPr>
              <a:defRPr lang="ja-JP"/>
            </a:defPPr>
            <a:lvl1pPr>
              <a:defRPr sz="1200" b="1" u="sng"/>
            </a:lvl1pPr>
          </a:lstStyle>
          <a:p>
            <a:r>
              <a:rPr lang="en-US" altLang="ja-JP" dirty="0"/>
              <a:t>679</a:t>
            </a:r>
            <a:endParaRPr lang="ja-JP" altLang="en-US" dirty="0"/>
          </a:p>
        </p:txBody>
      </p:sp>
      <p:sp>
        <p:nvSpPr>
          <p:cNvPr id="27" name="テキスト ボックス 26">
            <a:extLst>
              <a:ext uri="{FF2B5EF4-FFF2-40B4-BE49-F238E27FC236}">
                <a16:creationId xmlns:a16="http://schemas.microsoft.com/office/drawing/2014/main" id="{17A16D53-C173-B694-A24A-62B97C0E6A4C}"/>
              </a:ext>
            </a:extLst>
          </p:cNvPr>
          <p:cNvSpPr txBox="1"/>
          <p:nvPr/>
        </p:nvSpPr>
        <p:spPr>
          <a:xfrm>
            <a:off x="9030888" y="2490945"/>
            <a:ext cx="277769" cy="184666"/>
          </a:xfrm>
          <a:prstGeom prst="rect">
            <a:avLst/>
          </a:prstGeom>
          <a:solidFill>
            <a:schemeClr val="bg1"/>
          </a:solidFill>
        </p:spPr>
        <p:txBody>
          <a:bodyPr wrap="square" lIns="0" tIns="0" rIns="0" bIns="0" rtlCol="0">
            <a:spAutoFit/>
          </a:bodyPr>
          <a:lstStyle/>
          <a:p>
            <a:r>
              <a:rPr kumimoji="1" lang="en-US" altLang="ja-JP" sz="1200" b="1" u="sng" dirty="0"/>
              <a:t>709</a:t>
            </a:r>
            <a:endParaRPr kumimoji="1" lang="ja-JP" altLang="en-US" sz="1200" b="1" u="sng" dirty="0"/>
          </a:p>
        </p:txBody>
      </p:sp>
      <p:sp>
        <p:nvSpPr>
          <p:cNvPr id="28" name="テキスト ボックス 27">
            <a:extLst>
              <a:ext uri="{FF2B5EF4-FFF2-40B4-BE49-F238E27FC236}">
                <a16:creationId xmlns:a16="http://schemas.microsoft.com/office/drawing/2014/main" id="{7ADC8A81-066E-6612-4EFA-553675F166F3}"/>
              </a:ext>
            </a:extLst>
          </p:cNvPr>
          <p:cNvSpPr txBox="1"/>
          <p:nvPr/>
        </p:nvSpPr>
        <p:spPr>
          <a:xfrm>
            <a:off x="10311688" y="2449455"/>
            <a:ext cx="277769" cy="184666"/>
          </a:xfrm>
          <a:prstGeom prst="rect">
            <a:avLst/>
          </a:prstGeom>
          <a:solidFill>
            <a:schemeClr val="bg1"/>
          </a:solidFill>
        </p:spPr>
        <p:txBody>
          <a:bodyPr wrap="square" lIns="0" tIns="0" rIns="0" bIns="0" rtlCol="0">
            <a:spAutoFit/>
          </a:bodyPr>
          <a:lstStyle>
            <a:defPPr>
              <a:defRPr lang="ja-JP"/>
            </a:defPPr>
            <a:lvl1pPr>
              <a:defRPr sz="1200" b="1" u="sng"/>
            </a:lvl1pPr>
          </a:lstStyle>
          <a:p>
            <a:r>
              <a:rPr lang="en-US" altLang="ja-JP" dirty="0"/>
              <a:t>702</a:t>
            </a:r>
            <a:endParaRPr lang="ja-JP" altLang="en-US" dirty="0"/>
          </a:p>
        </p:txBody>
      </p:sp>
      <p:sp>
        <p:nvSpPr>
          <p:cNvPr id="19" name="正方形/長方形 18">
            <a:extLst>
              <a:ext uri="{FF2B5EF4-FFF2-40B4-BE49-F238E27FC236}">
                <a16:creationId xmlns:a16="http://schemas.microsoft.com/office/drawing/2014/main" id="{57DD9C32-156C-4442-932F-CCDAE509E22C}"/>
              </a:ext>
            </a:extLst>
          </p:cNvPr>
          <p:cNvSpPr/>
          <p:nvPr/>
        </p:nvSpPr>
        <p:spPr>
          <a:xfrm>
            <a:off x="10263217" y="6310730"/>
            <a:ext cx="652480" cy="3025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ja-JP" altLang="en-US" sz="800" dirty="0">
                <a:solidFill>
                  <a:schemeClr val="tx1"/>
                </a:solidFill>
                <a:latin typeface="Meiryo UI" panose="020B0604030504040204" pitchFamily="50" charset="-128"/>
                <a:ea typeface="Meiryo UI" panose="020B0604030504040204" pitchFamily="50" charset="-128"/>
              </a:rPr>
              <a:t>（年）</a:t>
            </a:r>
            <a:endParaRPr lang="ja-JP" sz="800" dirty="0">
              <a:solidFill>
                <a:schemeClr val="tx1"/>
              </a:solidFill>
              <a:latin typeface="Meiryo UI" panose="020B0604030504040204" pitchFamily="50" charset="-128"/>
              <a:ea typeface="Meiryo UI" panose="020B0604030504040204" pitchFamily="50" charset="-128"/>
            </a:endParaRPr>
          </a:p>
        </p:txBody>
      </p:sp>
      <p:sp>
        <p:nvSpPr>
          <p:cNvPr id="22" name="正方形/長方形 21">
            <a:extLst>
              <a:ext uri="{FF2B5EF4-FFF2-40B4-BE49-F238E27FC236}">
                <a16:creationId xmlns:a16="http://schemas.microsoft.com/office/drawing/2014/main" id="{B75366C4-2E6A-4EAB-9CAE-BD261690121D}"/>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- 5</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大阪府の空家の種類別内訳の推移</a:t>
            </a:r>
            <a:endPar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23" name="テキスト ボックス 22">
            <a:extLst>
              <a:ext uri="{FF2B5EF4-FFF2-40B4-BE49-F238E27FC236}">
                <a16:creationId xmlns:a16="http://schemas.microsoft.com/office/drawing/2014/main" id="{48593F55-D0D4-49AC-9660-7FDE39B006E4}"/>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各年「住宅・土地統計調査」（総務省統計局）より大阪府作成</a:t>
            </a:r>
          </a:p>
        </p:txBody>
      </p:sp>
    </p:spTree>
    <p:extLst>
      <p:ext uri="{BB962C8B-B14F-4D97-AF65-F5344CB8AC3E}">
        <p14:creationId xmlns:p14="http://schemas.microsoft.com/office/powerpoint/2010/main" val="1937064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E3050-0605-74BA-D728-1823265B489A}"/>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561C9D1D-41CF-4ED4-9108-62238876508D}"/>
              </a:ext>
            </a:extLst>
          </p:cNvPr>
          <p:cNvSpPr/>
          <p:nvPr/>
        </p:nvSpPr>
        <p:spPr>
          <a:xfrm>
            <a:off x="1969114" y="326208"/>
            <a:ext cx="8253772" cy="504056"/>
          </a:xfrm>
          <a:prstGeom prst="rect">
            <a:avLst/>
          </a:prstGeom>
          <a:noFill/>
          <a:ln w="12700">
            <a:noFill/>
          </a:ln>
        </p:spPr>
        <p:style>
          <a:lnRef idx="2">
            <a:schemeClr val="dk1"/>
          </a:lnRef>
          <a:fillRef idx="1">
            <a:schemeClr val="lt1"/>
          </a:fillRef>
          <a:effectRef idx="0">
            <a:schemeClr val="dk1"/>
          </a:effectRef>
          <a:fontRef idx="minor">
            <a:schemeClr val="dk1"/>
          </a:fontRef>
        </p:style>
        <p:txBody>
          <a:bodyPr vert="horz" rtlCol="0" anchor="t" anchorCtr="0"/>
          <a:lstStyle/>
          <a:p>
            <a:pPr marL="92075" indent="-92075" algn="ctr">
              <a:spcBef>
                <a:spcPts val="600"/>
              </a:spcBef>
            </a:pPr>
            <a:r>
              <a:rPr lang="ja-JP" altLang="en-US" sz="1800" b="1" dirty="0">
                <a:solidFill>
                  <a:srgbClr val="000000"/>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〇今後の住宅・建築政策のあり方 関連データ</a:t>
            </a:r>
            <a:endParaRPr lang="en-US" altLang="ja-JP" sz="1800" b="1" dirty="0">
              <a:solidFill>
                <a:srgbClr val="000000"/>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a:p>
            <a:pPr marL="92075" indent="-92075" algn="ctr">
              <a:spcBef>
                <a:spcPts val="600"/>
              </a:spcBef>
            </a:pPr>
            <a:r>
              <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目　次</a:t>
            </a:r>
            <a:r>
              <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176213">
              <a:spcBef>
                <a:spcPts val="600"/>
              </a:spcBef>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a:extLst>
              <a:ext uri="{FF2B5EF4-FFF2-40B4-BE49-F238E27FC236}">
                <a16:creationId xmlns:a16="http://schemas.microsoft.com/office/drawing/2014/main" id="{AEFE579A-22B5-46D8-B7FE-676B8C3F641E}"/>
              </a:ext>
            </a:extLst>
          </p:cNvPr>
          <p:cNvGraphicFramePr>
            <a:graphicFrameLocks noGrp="1"/>
          </p:cNvGraphicFramePr>
          <p:nvPr>
            <p:extLst>
              <p:ext uri="{D42A27DB-BD31-4B8C-83A1-F6EECF244321}">
                <p14:modId xmlns:p14="http://schemas.microsoft.com/office/powerpoint/2010/main" val="857144988"/>
              </p:ext>
            </p:extLst>
          </p:nvPr>
        </p:nvGraphicFramePr>
        <p:xfrm>
          <a:off x="2531644" y="1281420"/>
          <a:ext cx="7128712" cy="2821861"/>
        </p:xfrm>
        <a:graphic>
          <a:graphicData uri="http://schemas.openxmlformats.org/drawingml/2006/table">
            <a:tbl>
              <a:tblPr firstRow="1" bandRow="1">
                <a:tableStyleId>{5C22544A-7EE6-4342-B048-85BDC9FD1C3A}</a:tableStyleId>
              </a:tblPr>
              <a:tblGrid>
                <a:gridCol w="5835979">
                  <a:extLst>
                    <a:ext uri="{9D8B030D-6E8A-4147-A177-3AD203B41FA5}">
                      <a16:colId xmlns:a16="http://schemas.microsoft.com/office/drawing/2014/main" val="1326004190"/>
                    </a:ext>
                  </a:extLst>
                </a:gridCol>
                <a:gridCol w="348964">
                  <a:extLst>
                    <a:ext uri="{9D8B030D-6E8A-4147-A177-3AD203B41FA5}">
                      <a16:colId xmlns:a16="http://schemas.microsoft.com/office/drawing/2014/main" val="622283939"/>
                    </a:ext>
                  </a:extLst>
                </a:gridCol>
                <a:gridCol w="943769">
                  <a:extLst>
                    <a:ext uri="{9D8B030D-6E8A-4147-A177-3AD203B41FA5}">
                      <a16:colId xmlns:a16="http://schemas.microsoft.com/office/drawing/2014/main" val="172850306"/>
                    </a:ext>
                  </a:extLst>
                </a:gridCol>
              </a:tblGrid>
              <a:tr h="540000">
                <a:tc>
                  <a:txBody>
                    <a:bodyPr/>
                    <a:lstStyle/>
                    <a:p>
                      <a:pP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1.</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人口動態</a:t>
                      </a: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p>
                      <a:pP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3</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6951872"/>
                  </a:ext>
                </a:extLst>
              </a:tr>
              <a:tr h="540000">
                <a:tc>
                  <a:txBody>
                    <a:bodyPr/>
                    <a:lstStyle/>
                    <a:p>
                      <a:pPr>
                        <a:lnSpc>
                          <a:spcPct val="120000"/>
                        </a:lnSpc>
                      </a:pPr>
                      <a:endParaRPr kumimoji="1" lang="ja-JP" altLang="en-US" sz="1600"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1" lang="ja-JP" altLang="en-US" sz="1600"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pPr>
                      <a:endParaRPr kumimoji="1" lang="ja-JP" altLang="en-US" sz="1600"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4058418"/>
                  </a:ext>
                </a:extLst>
              </a:tr>
              <a:tr h="540000">
                <a:tc>
                  <a:txBody>
                    <a:bodyPr/>
                    <a:lstStyle/>
                    <a:p>
                      <a:pP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2. </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住宅ストック</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13</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8572204"/>
                  </a:ext>
                </a:extLst>
              </a:tr>
              <a:tr h="540000">
                <a:tc>
                  <a:txBody>
                    <a:bodyPr/>
                    <a:lstStyle/>
                    <a:p>
                      <a:pPr>
                        <a:lnSpc>
                          <a:spcPct val="120000"/>
                        </a:lnSpc>
                      </a:pP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pP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9269820"/>
                  </a:ext>
                </a:extLst>
              </a:tr>
              <a:tr h="540000">
                <a:tc>
                  <a:txBody>
                    <a:bodyPr/>
                    <a:lstStyle/>
                    <a:p>
                      <a:pP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3.</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郊外住宅地の状況</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47</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0721390"/>
                  </a:ext>
                </a:extLst>
              </a:tr>
            </a:tbl>
          </a:graphicData>
        </a:graphic>
      </p:graphicFrame>
      <p:sp>
        <p:nvSpPr>
          <p:cNvPr id="6" name="スライド番号プレースホルダー 1">
            <a:extLst>
              <a:ext uri="{FF2B5EF4-FFF2-40B4-BE49-F238E27FC236}">
                <a16:creationId xmlns:a16="http://schemas.microsoft.com/office/drawing/2014/main" id="{34381A8B-BD65-429A-91CE-F7E4C1A836B7}"/>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2</a:t>
            </a:fld>
            <a:endParaRPr lang="en-US" altLang="ja-JP" dirty="0"/>
          </a:p>
        </p:txBody>
      </p:sp>
    </p:spTree>
    <p:extLst>
      <p:ext uri="{BB962C8B-B14F-4D97-AF65-F5344CB8AC3E}">
        <p14:creationId xmlns:p14="http://schemas.microsoft.com/office/powerpoint/2010/main" val="12572366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3F5295CF-538C-429C-B624-B7192C3E31CB}"/>
              </a:ext>
            </a:extLst>
          </p:cNvPr>
          <p:cNvSpPr>
            <a:spLocks/>
          </p:cNvSpPr>
          <p:nvPr/>
        </p:nvSpPr>
        <p:spPr>
          <a:xfrm>
            <a:off x="-1200" y="0"/>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- 6</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大阪府の建築費の推移</a:t>
            </a:r>
          </a:p>
        </p:txBody>
      </p:sp>
      <p:sp>
        <p:nvSpPr>
          <p:cNvPr id="22533" name="Rectangle 3"/>
          <p:cNvSpPr>
            <a:spLocks noChangeArrowheads="1"/>
          </p:cNvSpPr>
          <p:nvPr/>
        </p:nvSpPr>
        <p:spPr bwMode="auto">
          <a:xfrm>
            <a:off x="360000" y="720000"/>
            <a:ext cx="11520000" cy="432000"/>
          </a:xfrm>
          <a:prstGeom prst="rect">
            <a:avLst/>
          </a:prstGeom>
          <a:solidFill>
            <a:schemeClr val="bg1"/>
          </a:solidFill>
          <a:ln w="9525">
            <a:solidFill>
              <a:schemeClr val="tx1"/>
            </a:solidFill>
            <a:prstDash val="sysDot"/>
            <a:miter lim="800000"/>
            <a:headEnd/>
            <a:tailEnd/>
          </a:ln>
        </p:spPr>
        <p:txBody>
          <a:bodyPr wrap="squar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1800" dirty="0">
                <a:solidFill>
                  <a:schemeClr val="tx1"/>
                </a:solidFill>
                <a:latin typeface="Meiryo UI" panose="020B0604030504040204" pitchFamily="50" charset="-128"/>
                <a:ea typeface="Meiryo UI" panose="020B0604030504040204" pitchFamily="50" charset="-128"/>
              </a:rPr>
              <a:t>・ </a:t>
            </a:r>
            <a:r>
              <a:rPr lang="en-US" altLang="ja-JP" sz="1800" dirty="0">
                <a:solidFill>
                  <a:schemeClr val="tx1"/>
                </a:solidFill>
                <a:latin typeface="Meiryo UI" panose="020B0604030504040204" pitchFamily="50" charset="-128"/>
                <a:ea typeface="Meiryo UI" panose="020B0604030504040204" pitchFamily="50" charset="-128"/>
              </a:rPr>
              <a:t>2015</a:t>
            </a:r>
            <a:r>
              <a:rPr lang="ja-JP" altLang="en-US" sz="1800" dirty="0">
                <a:solidFill>
                  <a:schemeClr val="tx1"/>
                </a:solidFill>
                <a:latin typeface="Meiryo UI" panose="020B0604030504040204" pitchFamily="50" charset="-128"/>
                <a:ea typeface="Meiryo UI" panose="020B0604030504040204" pitchFamily="50" charset="-128"/>
              </a:rPr>
              <a:t>年から</a:t>
            </a:r>
            <a:r>
              <a:rPr lang="en-US" altLang="ja-JP" sz="1800" dirty="0">
                <a:solidFill>
                  <a:schemeClr val="tx1"/>
                </a:solidFill>
                <a:latin typeface="Meiryo UI" panose="020B0604030504040204" pitchFamily="50" charset="-128"/>
                <a:ea typeface="Meiryo UI" panose="020B0604030504040204" pitchFamily="50" charset="-128"/>
              </a:rPr>
              <a:t>2024</a:t>
            </a:r>
            <a:r>
              <a:rPr lang="ja-JP" altLang="en-US" sz="1800" dirty="0">
                <a:solidFill>
                  <a:schemeClr val="tx1"/>
                </a:solidFill>
                <a:latin typeface="Meiryo UI" panose="020B0604030504040204" pitchFamily="50" charset="-128"/>
                <a:ea typeface="Meiryo UI" panose="020B0604030504040204" pitchFamily="50" charset="-128"/>
              </a:rPr>
              <a:t>年にかけて、集合住宅（</a:t>
            </a:r>
            <a:r>
              <a:rPr lang="en-US" altLang="ja-JP" sz="1800" dirty="0">
                <a:solidFill>
                  <a:schemeClr val="tx1"/>
                </a:solidFill>
                <a:latin typeface="Meiryo UI" panose="020B0604030504040204" pitchFamily="50" charset="-128"/>
                <a:ea typeface="Meiryo UI" panose="020B0604030504040204" pitchFamily="50" charset="-128"/>
              </a:rPr>
              <a:t>RC</a:t>
            </a:r>
            <a:r>
              <a:rPr lang="ja-JP" altLang="en-US" sz="1800" dirty="0">
                <a:solidFill>
                  <a:schemeClr val="tx1"/>
                </a:solidFill>
                <a:latin typeface="Meiryo UI" panose="020B0604030504040204" pitchFamily="50" charset="-128"/>
                <a:ea typeface="Meiryo UI" panose="020B0604030504040204" pitchFamily="50" charset="-128"/>
              </a:rPr>
              <a:t>）は</a:t>
            </a:r>
            <a:r>
              <a:rPr lang="en-US" altLang="ja-JP" sz="1800" dirty="0">
                <a:solidFill>
                  <a:schemeClr val="tx1"/>
                </a:solidFill>
                <a:latin typeface="Meiryo UI" panose="020B0604030504040204" pitchFamily="50" charset="-128"/>
                <a:ea typeface="Meiryo UI" panose="020B0604030504040204" pitchFamily="50" charset="-128"/>
              </a:rPr>
              <a:t>1.38</a:t>
            </a:r>
            <a:r>
              <a:rPr lang="ja-JP" altLang="en-US" sz="1800" dirty="0">
                <a:solidFill>
                  <a:schemeClr val="tx1"/>
                </a:solidFill>
                <a:latin typeface="Meiryo UI" panose="020B0604030504040204" pitchFamily="50" charset="-128"/>
                <a:ea typeface="Meiryo UI" panose="020B0604030504040204" pitchFamily="50" charset="-128"/>
              </a:rPr>
              <a:t>倍、住宅（木造）は</a:t>
            </a:r>
            <a:r>
              <a:rPr lang="en-US" altLang="ja-JP" sz="1800" dirty="0">
                <a:solidFill>
                  <a:schemeClr val="tx1"/>
                </a:solidFill>
                <a:latin typeface="Meiryo UI" panose="020B0604030504040204" pitchFamily="50" charset="-128"/>
                <a:ea typeface="Meiryo UI" panose="020B0604030504040204" pitchFamily="50" charset="-128"/>
              </a:rPr>
              <a:t>1.41</a:t>
            </a:r>
            <a:r>
              <a:rPr lang="ja-JP" altLang="en-US" sz="1800" dirty="0">
                <a:solidFill>
                  <a:schemeClr val="tx1"/>
                </a:solidFill>
                <a:latin typeface="Meiryo UI" panose="020B0604030504040204" pitchFamily="50" charset="-128"/>
                <a:ea typeface="Meiryo UI" panose="020B0604030504040204" pitchFamily="50" charset="-128"/>
              </a:rPr>
              <a:t>倍となっており、建築費は上昇傾向。</a:t>
            </a:r>
            <a:endParaRPr lang="en-US" altLang="ja-JP" sz="1800" dirty="0">
              <a:solidFill>
                <a:schemeClr val="tx1"/>
              </a:solidFill>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1A67CE82-2F1C-451E-B387-33C83DFA56FC}"/>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一般財団法人建設物価調査会「建設物価指数月報」</a:t>
            </a:r>
          </a:p>
        </p:txBody>
      </p:sp>
      <p:sp>
        <p:nvSpPr>
          <p:cNvPr id="14" name="テキスト ボックス 13">
            <a:extLst>
              <a:ext uri="{FF2B5EF4-FFF2-40B4-BE49-F238E27FC236}">
                <a16:creationId xmlns:a16="http://schemas.microsoft.com/office/drawing/2014/main" id="{31FE4A09-93F7-4151-A44D-6917887CA927}"/>
              </a:ext>
            </a:extLst>
          </p:cNvPr>
          <p:cNvSpPr txBox="1"/>
          <p:nvPr/>
        </p:nvSpPr>
        <p:spPr>
          <a:xfrm>
            <a:off x="1114425" y="1654303"/>
            <a:ext cx="1657350"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 平均</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cxnSp>
        <p:nvCxnSpPr>
          <p:cNvPr id="2" name="直線矢印コネクタ 1">
            <a:extLst>
              <a:ext uri="{FF2B5EF4-FFF2-40B4-BE49-F238E27FC236}">
                <a16:creationId xmlns:a16="http://schemas.microsoft.com/office/drawing/2014/main" id="{7EC4C6E1-35C9-0132-3704-BB12EE30054E}"/>
              </a:ext>
            </a:extLst>
          </p:cNvPr>
          <p:cNvCxnSpPr>
            <a:cxnSpLocks/>
          </p:cNvCxnSpPr>
          <p:nvPr/>
        </p:nvCxnSpPr>
        <p:spPr>
          <a:xfrm flipV="1">
            <a:off x="1559531" y="1785108"/>
            <a:ext cx="9565669" cy="4093734"/>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 name="直線矢印コネクタ 3">
            <a:extLst>
              <a:ext uri="{FF2B5EF4-FFF2-40B4-BE49-F238E27FC236}">
                <a16:creationId xmlns:a16="http://schemas.microsoft.com/office/drawing/2014/main" id="{7FE2CF00-1B0E-F2E7-146B-2729500A18E0}"/>
              </a:ext>
            </a:extLst>
          </p:cNvPr>
          <p:cNvCxnSpPr>
            <a:cxnSpLocks/>
          </p:cNvCxnSpPr>
          <p:nvPr/>
        </p:nvCxnSpPr>
        <p:spPr>
          <a:xfrm flipV="1">
            <a:off x="1705510" y="2634130"/>
            <a:ext cx="9419690" cy="2431030"/>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3" name="スライド番号プレースホルダー 3">
            <a:extLst>
              <a:ext uri="{FF2B5EF4-FFF2-40B4-BE49-F238E27FC236}">
                <a16:creationId xmlns:a16="http://schemas.microsoft.com/office/drawing/2014/main" id="{9B6D70A9-38BA-432E-83BB-C9A010A8F4DE}"/>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20</a:t>
            </a:fld>
            <a:endParaRPr kumimoji="1" lang="ja-JP" altLang="en-US" dirty="0"/>
          </a:p>
        </p:txBody>
      </p:sp>
      <p:pic>
        <p:nvPicPr>
          <p:cNvPr id="5" name="図 4">
            <a:extLst>
              <a:ext uri="{FF2B5EF4-FFF2-40B4-BE49-F238E27FC236}">
                <a16:creationId xmlns:a16="http://schemas.microsoft.com/office/drawing/2014/main" id="{F3018143-21CB-4E88-B6ED-C66382B935B7}"/>
              </a:ext>
            </a:extLst>
          </p:cNvPr>
          <p:cNvPicPr>
            <a:picLocks noChangeAspect="1"/>
          </p:cNvPicPr>
          <p:nvPr/>
        </p:nvPicPr>
        <p:blipFill>
          <a:blip r:embed="rId3"/>
          <a:stretch>
            <a:fillRect/>
          </a:stretch>
        </p:blipFill>
        <p:spPr>
          <a:xfrm>
            <a:off x="718476" y="1444955"/>
            <a:ext cx="10803048" cy="5041829"/>
          </a:xfrm>
          <a:prstGeom prst="rect">
            <a:avLst/>
          </a:prstGeom>
        </p:spPr>
      </p:pic>
    </p:spTree>
    <p:extLst>
      <p:ext uri="{BB962C8B-B14F-4D97-AF65-F5344CB8AC3E}">
        <p14:creationId xmlns:p14="http://schemas.microsoft.com/office/powerpoint/2010/main" val="3130849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3F5295CF-538C-429C-B624-B7192C3E31CB}"/>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- 7</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大阪府の不動産取引価格の推移</a:t>
            </a:r>
          </a:p>
        </p:txBody>
      </p:sp>
      <p:sp>
        <p:nvSpPr>
          <p:cNvPr id="22533" name="Rectangle 3"/>
          <p:cNvSpPr>
            <a:spLocks noChangeArrowheads="1"/>
          </p:cNvSpPr>
          <p:nvPr/>
        </p:nvSpPr>
        <p:spPr bwMode="auto">
          <a:xfrm>
            <a:off x="360000" y="720000"/>
            <a:ext cx="11520000" cy="684000"/>
          </a:xfrm>
          <a:prstGeom prst="rect">
            <a:avLst/>
          </a:prstGeom>
          <a:solidFill>
            <a:schemeClr val="bg1"/>
          </a:solidFill>
          <a:ln w="9525">
            <a:solidFill>
              <a:schemeClr val="tx1"/>
            </a:solidFill>
            <a:prstDash val="sysDot"/>
            <a:miter lim="800000"/>
            <a:headEnd/>
            <a:tailEnd/>
          </a:ln>
        </p:spPr>
        <p:txBody>
          <a:bodyPr wrap="squar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1800" dirty="0">
                <a:solidFill>
                  <a:schemeClr val="tx1"/>
                </a:solidFill>
                <a:latin typeface="Meiryo UI" panose="020B0604030504040204" pitchFamily="50" charset="-128"/>
                <a:ea typeface="Meiryo UI" panose="020B0604030504040204" pitchFamily="50" charset="-128"/>
              </a:rPr>
              <a:t>・ マンションの不動産取引価格は、</a:t>
            </a:r>
            <a:r>
              <a:rPr lang="en-US" altLang="ja-JP" sz="1800" dirty="0">
                <a:solidFill>
                  <a:schemeClr val="tx1"/>
                </a:solidFill>
                <a:latin typeface="Meiryo UI" panose="020B0604030504040204" pitchFamily="50" charset="-128"/>
                <a:ea typeface="Meiryo UI" panose="020B0604030504040204" pitchFamily="50" charset="-128"/>
              </a:rPr>
              <a:t>2012</a:t>
            </a:r>
            <a:r>
              <a:rPr lang="ja-JP" altLang="en-US" sz="1800" dirty="0">
                <a:solidFill>
                  <a:schemeClr val="tx1"/>
                </a:solidFill>
                <a:latin typeface="Meiryo UI" panose="020B0604030504040204" pitchFamily="50" charset="-128"/>
                <a:ea typeface="Meiryo UI" panose="020B0604030504040204" pitchFamily="50" charset="-128"/>
              </a:rPr>
              <a:t>年以降上昇傾向にある。</a:t>
            </a:r>
            <a:endParaRPr lang="en-US" altLang="ja-JP" sz="1800" dirty="0">
              <a:solidFill>
                <a:schemeClr val="tx1"/>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800" dirty="0">
                <a:solidFill>
                  <a:schemeClr val="tx1"/>
                </a:solidFill>
                <a:latin typeface="Meiryo UI" panose="020B0604030504040204" pitchFamily="50" charset="-128"/>
                <a:ea typeface="Meiryo UI" panose="020B0604030504040204" pitchFamily="50" charset="-128"/>
              </a:rPr>
              <a:t>・ 戸建住宅の不動産取引価格は、</a:t>
            </a:r>
            <a:r>
              <a:rPr lang="en-US" altLang="ja-JP" sz="1800" dirty="0">
                <a:solidFill>
                  <a:schemeClr val="tx1"/>
                </a:solidFill>
                <a:latin typeface="Meiryo UI" panose="020B0604030504040204" pitchFamily="50" charset="-128"/>
                <a:ea typeface="Meiryo UI" panose="020B0604030504040204" pitchFamily="50" charset="-128"/>
              </a:rPr>
              <a:t>2020</a:t>
            </a:r>
            <a:r>
              <a:rPr lang="ja-JP" altLang="en-US" sz="1800" dirty="0">
                <a:solidFill>
                  <a:schemeClr val="tx1"/>
                </a:solidFill>
                <a:latin typeface="Meiryo UI" panose="020B0604030504040204" pitchFamily="50" charset="-128"/>
                <a:ea typeface="Meiryo UI" panose="020B0604030504040204" pitchFamily="50" charset="-128"/>
              </a:rPr>
              <a:t>年以降上昇傾向にある。</a:t>
            </a:r>
          </a:p>
        </p:txBody>
      </p:sp>
      <p:sp>
        <p:nvSpPr>
          <p:cNvPr id="12" name="テキスト ボックス 11">
            <a:extLst>
              <a:ext uri="{FF2B5EF4-FFF2-40B4-BE49-F238E27FC236}">
                <a16:creationId xmlns:a16="http://schemas.microsoft.com/office/drawing/2014/main" id="{1A67CE82-2F1C-451E-B387-33C83DFA56FC}"/>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国土交通省「不動産価格指数」</a:t>
            </a:r>
          </a:p>
        </p:txBody>
      </p:sp>
      <p:sp>
        <p:nvSpPr>
          <p:cNvPr id="14" name="テキスト ボックス 13">
            <a:extLst>
              <a:ext uri="{FF2B5EF4-FFF2-40B4-BE49-F238E27FC236}">
                <a16:creationId xmlns:a16="http://schemas.microsoft.com/office/drawing/2014/main" id="{31FE4A09-93F7-4151-A44D-6917887CA927}"/>
              </a:ext>
            </a:extLst>
          </p:cNvPr>
          <p:cNvSpPr txBox="1"/>
          <p:nvPr/>
        </p:nvSpPr>
        <p:spPr>
          <a:xfrm>
            <a:off x="1114425" y="1654303"/>
            <a:ext cx="1657350"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 平均</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8" name="スライド番号プレースホルダー 3">
            <a:extLst>
              <a:ext uri="{FF2B5EF4-FFF2-40B4-BE49-F238E27FC236}">
                <a16:creationId xmlns:a16="http://schemas.microsoft.com/office/drawing/2014/main" id="{BB30F89A-674C-4C4D-B203-2D3A89FD92BB}"/>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21</a:t>
            </a:fld>
            <a:endParaRPr kumimoji="1" lang="ja-JP" altLang="en-US" dirty="0"/>
          </a:p>
        </p:txBody>
      </p:sp>
      <p:pic>
        <p:nvPicPr>
          <p:cNvPr id="2" name="図 1">
            <a:extLst>
              <a:ext uri="{FF2B5EF4-FFF2-40B4-BE49-F238E27FC236}">
                <a16:creationId xmlns:a16="http://schemas.microsoft.com/office/drawing/2014/main" id="{E10BCA65-7C83-4021-934F-8C49EB6A9E0F}"/>
              </a:ext>
            </a:extLst>
          </p:cNvPr>
          <p:cNvPicPr>
            <a:picLocks noChangeAspect="1"/>
          </p:cNvPicPr>
          <p:nvPr/>
        </p:nvPicPr>
        <p:blipFill>
          <a:blip r:embed="rId3"/>
          <a:stretch>
            <a:fillRect/>
          </a:stretch>
        </p:blipFill>
        <p:spPr>
          <a:xfrm>
            <a:off x="718476" y="1487552"/>
            <a:ext cx="10803048" cy="5041829"/>
          </a:xfrm>
          <a:prstGeom prst="rect">
            <a:avLst/>
          </a:prstGeom>
        </p:spPr>
      </p:pic>
    </p:spTree>
    <p:extLst>
      <p:ext uri="{BB962C8B-B14F-4D97-AF65-F5344CB8AC3E}">
        <p14:creationId xmlns:p14="http://schemas.microsoft.com/office/powerpoint/2010/main" val="4281554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CD2ADA3E-B438-451E-9427-CE1D928051C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5610" t="6835" r="2598" b="8536"/>
          <a:stretch/>
        </p:blipFill>
        <p:spPr>
          <a:xfrm>
            <a:off x="3999408" y="888077"/>
            <a:ext cx="8063053" cy="5256513"/>
          </a:xfrm>
          <a:prstGeom prst="rect">
            <a:avLst/>
          </a:prstGeom>
        </p:spPr>
      </p:pic>
      <p:pic>
        <p:nvPicPr>
          <p:cNvPr id="2" name="図 1"/>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6204007" y="1273826"/>
            <a:ext cx="679393" cy="400357"/>
          </a:xfrm>
          <a:prstGeom prst="rect">
            <a:avLst/>
          </a:prstGeom>
          <a:ln>
            <a:solidFill>
              <a:schemeClr val="tx1"/>
            </a:solidFill>
          </a:ln>
        </p:spPr>
      </p:pic>
      <p:pic>
        <p:nvPicPr>
          <p:cNvPr id="4" name="図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760189" y="2226499"/>
            <a:ext cx="2218829" cy="3139835"/>
          </a:xfrm>
          <a:prstGeom prst="rect">
            <a:avLst/>
          </a:prstGeom>
        </p:spPr>
      </p:pic>
      <p:pic>
        <p:nvPicPr>
          <p:cNvPr id="6" name="図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58839" y="2083875"/>
            <a:ext cx="2421530" cy="3425084"/>
          </a:xfrm>
          <a:prstGeom prst="rect">
            <a:avLst/>
          </a:prstGeom>
        </p:spPr>
      </p:pic>
      <p:pic>
        <p:nvPicPr>
          <p:cNvPr id="16" name="図 1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69854" y="3445178"/>
            <a:ext cx="1547552" cy="2197452"/>
          </a:xfrm>
          <a:prstGeom prst="rect">
            <a:avLst/>
          </a:prstGeom>
        </p:spPr>
      </p:pic>
      <p:sp>
        <p:nvSpPr>
          <p:cNvPr id="13" name="テキスト ボックス 12">
            <a:extLst>
              <a:ext uri="{FF2B5EF4-FFF2-40B4-BE49-F238E27FC236}">
                <a16:creationId xmlns:a16="http://schemas.microsoft.com/office/drawing/2014/main" id="{EDF6F6BB-45B5-BEBC-BA68-EDC2686897C4}"/>
              </a:ext>
            </a:extLst>
          </p:cNvPr>
          <p:cNvSpPr txBox="1"/>
          <p:nvPr/>
        </p:nvSpPr>
        <p:spPr>
          <a:xfrm>
            <a:off x="1899214" y="6103273"/>
            <a:ext cx="9921895" cy="241980"/>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国土交通省「令和６年地価公示」より府作成</a:t>
            </a:r>
            <a:endParaRPr lang="ja-JP" altLang="en-US" sz="900" dirty="0">
              <a:latin typeface="メイリオ" panose="020B0604030504040204" pitchFamily="50" charset="-128"/>
              <a:ea typeface="メイリオ" panose="020B0604030504040204" pitchFamily="50" charset="-128"/>
            </a:endParaRPr>
          </a:p>
        </p:txBody>
      </p:sp>
      <p:sp>
        <p:nvSpPr>
          <p:cNvPr id="12" name="正方形/長方形 11">
            <a:extLst>
              <a:ext uri="{FF2B5EF4-FFF2-40B4-BE49-F238E27FC236}">
                <a16:creationId xmlns:a16="http://schemas.microsoft.com/office/drawing/2014/main" id="{588521E0-5999-0C0E-F9C6-5E2EA2D2370A}"/>
              </a:ext>
            </a:extLst>
          </p:cNvPr>
          <p:cNvSpPr/>
          <p:nvPr/>
        </p:nvSpPr>
        <p:spPr>
          <a:xfrm>
            <a:off x="360000" y="720000"/>
            <a:ext cx="3568188" cy="5705793"/>
          </a:xfrm>
          <a:prstGeom prst="rect">
            <a:avLst/>
          </a:prstGeom>
          <a:ln cmpd="sng">
            <a:solidFill>
              <a:schemeClr val="tx1"/>
            </a:solidFill>
          </a:ln>
        </p:spPr>
        <p:txBody>
          <a:bodyPr wrap="square">
            <a:spAutoFit/>
          </a:bodyPr>
          <a:lstStyle/>
          <a:p>
            <a:pPr marL="177800" indent="-177800" algn="just">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大阪市では </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3.7</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％上昇。市内の全</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区で上昇率が拡大</a:t>
            </a:r>
          </a:p>
          <a:p>
            <a:pPr marL="177800" indent="-177800" algn="just">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堺市では、</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％上昇。全</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区で上昇が継続</a:t>
            </a:r>
          </a:p>
          <a:p>
            <a:pPr marL="177800" indent="-177800" algn="just">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北大阪地域では、各沿線の駅徒歩圏で交通利便性や生活利便性に優れた地域の住宅需要が堅調</a:t>
            </a:r>
          </a:p>
          <a:p>
            <a:pPr marL="177800" indent="-177800" algn="just">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他の北大阪地域に比べやや利便性の劣る豊能町及び能勢町では下落が継続しているものの下落率は縮小</a:t>
            </a:r>
          </a:p>
          <a:p>
            <a:pPr marL="177800" indent="-177800" algn="just">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東大阪及び南大阪地域では、交通利便性に優れ割安感のある地域の住宅需要が堅調</a:t>
            </a:r>
          </a:p>
          <a:p>
            <a:pPr marL="177800" indent="-177800" algn="just">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一方で、都心部から離れ利便性に劣る岬町をはじめとするその他の市町村では下落が継続</a:t>
            </a:r>
          </a:p>
        </p:txBody>
      </p:sp>
      <p:sp>
        <p:nvSpPr>
          <p:cNvPr id="15" name="正方形/長方形 14">
            <a:extLst>
              <a:ext uri="{FF2B5EF4-FFF2-40B4-BE49-F238E27FC236}">
                <a16:creationId xmlns:a16="http://schemas.microsoft.com/office/drawing/2014/main" id="{0670F294-41F6-4777-9D1D-FB0311D9686A}"/>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- 8</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住宅市場　大阪府の地価の動向：</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2023-2024</a:t>
            </a:r>
            <a:endPar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17" name="スライド番号プレースホルダー 3">
            <a:extLst>
              <a:ext uri="{FF2B5EF4-FFF2-40B4-BE49-F238E27FC236}">
                <a16:creationId xmlns:a16="http://schemas.microsoft.com/office/drawing/2014/main" id="{8EA4AE86-E709-4FD9-9B80-B31C56CA3503}"/>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22</a:t>
            </a:fld>
            <a:endParaRPr kumimoji="1" lang="ja-JP" altLang="en-US" dirty="0"/>
          </a:p>
        </p:txBody>
      </p:sp>
    </p:spTree>
    <p:extLst>
      <p:ext uri="{BB962C8B-B14F-4D97-AF65-F5344CB8AC3E}">
        <p14:creationId xmlns:p14="http://schemas.microsoft.com/office/powerpoint/2010/main" val="42093668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二等辺三角形 29"/>
          <p:cNvSpPr/>
          <p:nvPr/>
        </p:nvSpPr>
        <p:spPr>
          <a:xfrm rot="5400000">
            <a:off x="3551636" y="4099670"/>
            <a:ext cx="1260277" cy="286777"/>
          </a:xfrm>
          <a:prstGeom prst="triangle">
            <a:avLst/>
          </a:prstGeom>
          <a:solidFill>
            <a:schemeClr val="bg1">
              <a:lumMod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CBE8A9B8-766F-9E60-3DA1-0386804C6CDE}"/>
              </a:ext>
            </a:extLst>
          </p:cNvPr>
          <p:cNvSpPr txBox="1"/>
          <p:nvPr/>
        </p:nvSpPr>
        <p:spPr>
          <a:xfrm>
            <a:off x="1899214" y="6473673"/>
            <a:ext cx="9921895" cy="241980"/>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出典：</a:t>
            </a:r>
            <a:r>
              <a:rPr lang="zh-CN" altLang="en-US" sz="1050" dirty="0">
                <a:latin typeface="メイリオ" panose="020B0604030504040204" pitchFamily="50" charset="-128"/>
                <a:ea typeface="メイリオ" panose="020B0604030504040204" pitchFamily="50" charset="-128"/>
              </a:rPr>
              <a:t>国土数値情報</a:t>
            </a:r>
            <a:endParaRPr lang="ja-JP" altLang="en-US" sz="900" dirty="0">
              <a:latin typeface="メイリオ" panose="020B0604030504040204" pitchFamily="50" charset="-128"/>
              <a:ea typeface="メイリオ" panose="020B0604030504040204" pitchFamily="50" charset="-128"/>
            </a:endParaRPr>
          </a:p>
        </p:txBody>
      </p:sp>
      <p:grpSp>
        <p:nvGrpSpPr>
          <p:cNvPr id="6" name="グループ化 5">
            <a:extLst>
              <a:ext uri="{FF2B5EF4-FFF2-40B4-BE49-F238E27FC236}">
                <a16:creationId xmlns:a16="http://schemas.microsoft.com/office/drawing/2014/main" id="{DB1A27C9-AAF9-4DBF-B17F-4734FB8CC5ED}"/>
              </a:ext>
            </a:extLst>
          </p:cNvPr>
          <p:cNvGrpSpPr/>
          <p:nvPr/>
        </p:nvGrpSpPr>
        <p:grpSpPr>
          <a:xfrm>
            <a:off x="548855" y="1698171"/>
            <a:ext cx="3214422" cy="4806210"/>
            <a:chOff x="775519" y="2412791"/>
            <a:chExt cx="2867432" cy="4287390"/>
          </a:xfrm>
        </p:grpSpPr>
        <p:pic>
          <p:nvPicPr>
            <p:cNvPr id="9" name="図 8"/>
            <p:cNvPicPr>
              <a:picLocks noChangeAspect="1"/>
            </p:cNvPicPr>
            <p:nvPr/>
          </p:nvPicPr>
          <p:blipFill>
            <a:blip r:embed="rId3"/>
            <a:stretch>
              <a:fillRect/>
            </a:stretch>
          </p:blipFill>
          <p:spPr>
            <a:xfrm>
              <a:off x="775519" y="2421386"/>
              <a:ext cx="2867432" cy="4278795"/>
            </a:xfrm>
            <a:prstGeom prst="rect">
              <a:avLst/>
            </a:prstGeom>
          </p:spPr>
        </p:pic>
        <p:pic>
          <p:nvPicPr>
            <p:cNvPr id="22" name="図 21"/>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75519" y="2412791"/>
              <a:ext cx="2867432" cy="4278795"/>
            </a:xfrm>
            <a:prstGeom prst="rect">
              <a:avLst/>
            </a:prstGeom>
          </p:spPr>
        </p:pic>
        <p:sp>
          <p:nvSpPr>
            <p:cNvPr id="11" name="テキスト ボックス 3"/>
            <p:cNvSpPr txBox="1"/>
            <p:nvPr/>
          </p:nvSpPr>
          <p:spPr>
            <a:xfrm>
              <a:off x="828735" y="3451844"/>
              <a:ext cx="648000" cy="221018"/>
            </a:xfrm>
            <a:prstGeom prst="rect">
              <a:avLst/>
            </a:prstGeom>
            <a:solidFill>
              <a:schemeClr val="accent4">
                <a:lumMod val="20000"/>
                <a:lumOff val="80000"/>
              </a:schemeClr>
            </a:solidFill>
            <a:ln>
              <a:solidFill>
                <a:schemeClr val="tx1"/>
              </a:solidFill>
            </a:ln>
          </p:spPr>
          <p:txBody>
            <a:bodyPr wrap="square" lIns="0" tIns="36000" rIns="0" bIns="0">
              <a:spAutoFit/>
            </a:bodyPr>
            <a:lstStyle>
              <a:defPPr>
                <a:defRPr lang="ja-JP"/>
              </a:defPPr>
              <a:lvl1pPr>
                <a:defRPr sz="1400" b="1">
                  <a:latin typeface="メイリオ" panose="020B0604030504040204" pitchFamily="50" charset="-128"/>
                  <a:ea typeface="メイリオ" panose="020B0604030504040204" pitchFamily="50" charset="-128"/>
                </a:defRPr>
              </a:lvl1pPr>
            </a:lstStyle>
            <a:p>
              <a:pPr algn="ctr"/>
              <a:r>
                <a:rPr lang="en-US" altLang="ja-JP" sz="1200" dirty="0"/>
                <a:t>2014</a:t>
              </a:r>
              <a:r>
                <a:rPr lang="ja-JP" altLang="en-US" sz="1200" dirty="0"/>
                <a:t>年</a:t>
              </a:r>
            </a:p>
          </p:txBody>
        </p:sp>
      </p:grpSp>
      <p:grpSp>
        <p:nvGrpSpPr>
          <p:cNvPr id="7" name="グループ化 6">
            <a:extLst>
              <a:ext uri="{FF2B5EF4-FFF2-40B4-BE49-F238E27FC236}">
                <a16:creationId xmlns:a16="http://schemas.microsoft.com/office/drawing/2014/main" id="{61C33151-96C7-490F-A296-A86B99746309}"/>
              </a:ext>
            </a:extLst>
          </p:cNvPr>
          <p:cNvGrpSpPr/>
          <p:nvPr/>
        </p:nvGrpSpPr>
        <p:grpSpPr>
          <a:xfrm>
            <a:off x="4530376" y="1698006"/>
            <a:ext cx="3262349" cy="4806548"/>
            <a:chOff x="4206127" y="2412791"/>
            <a:chExt cx="2910186" cy="4287692"/>
          </a:xfrm>
        </p:grpSpPr>
        <p:pic>
          <p:nvPicPr>
            <p:cNvPr id="10" name="図 9"/>
            <p:cNvPicPr>
              <a:picLocks noChangeAspect="1"/>
            </p:cNvPicPr>
            <p:nvPr/>
          </p:nvPicPr>
          <p:blipFill rotWithShape="1">
            <a:blip r:embed="rId5"/>
            <a:srcRect b="315"/>
            <a:stretch/>
          </p:blipFill>
          <p:spPr>
            <a:xfrm>
              <a:off x="4206127" y="2412791"/>
              <a:ext cx="2910185" cy="4287692"/>
            </a:xfrm>
            <a:prstGeom prst="rect">
              <a:avLst/>
            </a:prstGeom>
          </p:spPr>
        </p:pic>
        <p:pic>
          <p:nvPicPr>
            <p:cNvPr id="23" name="図 22"/>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a:xfrm>
              <a:off x="4224941" y="2421386"/>
              <a:ext cx="2891372" cy="4278795"/>
            </a:xfrm>
            <a:prstGeom prst="rect">
              <a:avLst/>
            </a:prstGeom>
          </p:spPr>
        </p:pic>
        <p:sp>
          <p:nvSpPr>
            <p:cNvPr id="12" name="テキスト ボックス 4"/>
            <p:cNvSpPr txBox="1"/>
            <p:nvPr/>
          </p:nvSpPr>
          <p:spPr>
            <a:xfrm>
              <a:off x="4271912" y="3451844"/>
              <a:ext cx="648000" cy="221018"/>
            </a:xfrm>
            <a:prstGeom prst="rect">
              <a:avLst/>
            </a:prstGeom>
            <a:solidFill>
              <a:schemeClr val="accent4">
                <a:lumMod val="20000"/>
                <a:lumOff val="80000"/>
              </a:schemeClr>
            </a:solidFill>
            <a:ln>
              <a:solidFill>
                <a:schemeClr val="tx1"/>
              </a:solidFill>
            </a:ln>
          </p:spPr>
          <p:txBody>
            <a:bodyPr wrap="square" lIns="0" tIns="36000" rIns="0" bIns="0">
              <a:spAutoFit/>
            </a:bodyPr>
            <a:lstStyle>
              <a:defPPr>
                <a:defRPr lang="ja-JP"/>
              </a:defPPr>
              <a:lvl1pPr>
                <a:defRPr sz="1400" b="1">
                  <a:latin typeface="メイリオ" panose="020B0604030504040204" pitchFamily="50" charset="-128"/>
                  <a:ea typeface="メイリオ" panose="020B0604030504040204" pitchFamily="50" charset="-128"/>
                </a:defRPr>
              </a:lvl1pPr>
            </a:lstStyle>
            <a:p>
              <a:pPr algn="ctr"/>
              <a:r>
                <a:rPr lang="en-US" altLang="ja-JP" sz="1200" dirty="0"/>
                <a:t>2024</a:t>
              </a:r>
              <a:r>
                <a:rPr lang="ja-JP" altLang="en-US" sz="1200" dirty="0"/>
                <a:t>年</a:t>
              </a:r>
            </a:p>
          </p:txBody>
        </p:sp>
      </p:grpSp>
      <p:grpSp>
        <p:nvGrpSpPr>
          <p:cNvPr id="16" name="グループ化 15">
            <a:extLst>
              <a:ext uri="{FF2B5EF4-FFF2-40B4-BE49-F238E27FC236}">
                <a16:creationId xmlns:a16="http://schemas.microsoft.com/office/drawing/2014/main" id="{387DDEEF-B520-4C83-8EE7-0BA3A23F24C9}"/>
              </a:ext>
            </a:extLst>
          </p:cNvPr>
          <p:cNvGrpSpPr/>
          <p:nvPr/>
        </p:nvGrpSpPr>
        <p:grpSpPr>
          <a:xfrm>
            <a:off x="8357544" y="1494272"/>
            <a:ext cx="3516220" cy="5010434"/>
            <a:chOff x="8252219" y="1202957"/>
            <a:chExt cx="3788121" cy="5397879"/>
          </a:xfrm>
        </p:grpSpPr>
        <p:pic>
          <p:nvPicPr>
            <p:cNvPr id="8" name="図 7"/>
            <p:cNvPicPr>
              <a:picLocks noChangeAspect="1"/>
            </p:cNvPicPr>
            <p:nvPr/>
          </p:nvPicPr>
          <p:blipFill>
            <a:blip r:embed="rId7"/>
            <a:stretch>
              <a:fillRect/>
            </a:stretch>
          </p:blipFill>
          <p:spPr>
            <a:xfrm>
              <a:off x="8252219" y="1202957"/>
              <a:ext cx="3788121" cy="5397879"/>
            </a:xfrm>
            <a:prstGeom prst="rect">
              <a:avLst/>
            </a:prstGeom>
          </p:spPr>
        </p:pic>
        <p:pic>
          <p:nvPicPr>
            <p:cNvPr id="24" name="図 23"/>
            <p:cNvPicPr>
              <a:picLocks noChangeAspect="1"/>
            </p:cNvPicPr>
            <p:nvPr/>
          </p:nvPicPr>
          <p:blipFill rotWithShape="1">
            <a:blip r:embed="rId8" cstate="hqprint">
              <a:extLst>
                <a:ext uri="{28A0092B-C50C-407E-A947-70E740481C1C}">
                  <a14:useLocalDpi xmlns:a14="http://schemas.microsoft.com/office/drawing/2010/main"/>
                </a:ext>
              </a:extLst>
            </a:blip>
            <a:srcRect l="5154" t="5168" r="4972" b="4013"/>
            <a:stretch/>
          </p:blipFill>
          <p:spPr>
            <a:xfrm>
              <a:off x="8267700" y="1219199"/>
              <a:ext cx="3741420" cy="5356861"/>
            </a:xfrm>
            <a:prstGeom prst="rect">
              <a:avLst/>
            </a:prstGeom>
          </p:spPr>
        </p:pic>
        <p:sp>
          <p:nvSpPr>
            <p:cNvPr id="13" name="テキスト ボックス 5"/>
            <p:cNvSpPr txBox="1"/>
            <p:nvPr/>
          </p:nvSpPr>
          <p:spPr>
            <a:xfrm>
              <a:off x="8326440" y="2649765"/>
              <a:ext cx="1141410" cy="344128"/>
            </a:xfrm>
            <a:prstGeom prst="rect">
              <a:avLst/>
            </a:prstGeom>
            <a:solidFill>
              <a:schemeClr val="accent4">
                <a:lumMod val="20000"/>
                <a:lumOff val="80000"/>
              </a:schemeClr>
            </a:solidFill>
            <a:ln>
              <a:solidFill>
                <a:schemeClr val="tx1"/>
              </a:solidFill>
            </a:ln>
          </p:spPr>
          <p:txBody>
            <a:bodyPr wrap="square" lIns="0" tIns="36000" rIns="0" bIns="0">
              <a:spAutoFit/>
            </a:bodyPr>
            <a:lstStyle>
              <a:defPPr>
                <a:defRPr lang="ja-JP"/>
              </a:defPPr>
              <a:lvl1pPr>
                <a:defRPr sz="1400" b="1">
                  <a:latin typeface="メイリオ" panose="020B0604030504040204" pitchFamily="50" charset="-128"/>
                  <a:ea typeface="メイリオ" panose="020B0604030504040204" pitchFamily="50" charset="-128"/>
                </a:defRPr>
              </a:lvl1pPr>
            </a:lstStyle>
            <a:p>
              <a:pPr algn="ctr">
                <a:lnSpc>
                  <a:spcPts val="1200"/>
                </a:lnSpc>
              </a:pPr>
              <a:r>
                <a:rPr lang="ja-JP" altLang="en-US" sz="1100" dirty="0"/>
                <a:t>上昇率</a:t>
              </a:r>
              <a:endParaRPr lang="en-US" altLang="ja-JP" sz="1100" dirty="0"/>
            </a:p>
            <a:p>
              <a:pPr algn="ctr">
                <a:lnSpc>
                  <a:spcPts val="1200"/>
                </a:lnSpc>
              </a:pPr>
              <a:r>
                <a:rPr lang="en-US" altLang="ja-JP" sz="1000" dirty="0"/>
                <a:t>(2014 </a:t>
              </a:r>
              <a:r>
                <a:rPr lang="ja-JP" altLang="en-US" sz="1000" dirty="0"/>
                <a:t>→ </a:t>
              </a:r>
              <a:r>
                <a:rPr lang="en-US" altLang="ja-JP" sz="1000" dirty="0"/>
                <a:t>2024)</a:t>
              </a:r>
              <a:endParaRPr lang="ja-JP" altLang="en-US" sz="1000" dirty="0"/>
            </a:p>
          </p:txBody>
        </p:sp>
      </p:grpSp>
      <p:sp>
        <p:nvSpPr>
          <p:cNvPr id="17" name="正方形/長方形 16">
            <a:extLst>
              <a:ext uri="{FF2B5EF4-FFF2-40B4-BE49-F238E27FC236}">
                <a16:creationId xmlns:a16="http://schemas.microsoft.com/office/drawing/2014/main" id="{7A0A18D4-2706-01B6-2CB4-4A9415CDD623}"/>
              </a:ext>
            </a:extLst>
          </p:cNvPr>
          <p:cNvSpPr/>
          <p:nvPr/>
        </p:nvSpPr>
        <p:spPr>
          <a:xfrm>
            <a:off x="360000" y="720000"/>
            <a:ext cx="11520000" cy="719812"/>
          </a:xfrm>
          <a:prstGeom prst="rect">
            <a:avLst/>
          </a:prstGeom>
          <a:ln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これまでの</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年間で大阪市や北大阪地域の地価は上昇傾向</a:t>
            </a:r>
          </a:p>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各地域の最大上昇率（住宅地）は</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％を超えており、特に大阪市、北大阪地域は</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70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％以上となった地点もある</a:t>
            </a:r>
          </a:p>
        </p:txBody>
      </p:sp>
      <p:sp>
        <p:nvSpPr>
          <p:cNvPr id="21" name="正方形/長方形 20">
            <a:extLst>
              <a:ext uri="{FF2B5EF4-FFF2-40B4-BE49-F238E27FC236}">
                <a16:creationId xmlns:a16="http://schemas.microsoft.com/office/drawing/2014/main" id="{60653CED-B2A6-499B-8D93-AE2A20CCE95A}"/>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- 9</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住宅市場　大阪府の地価の動向：</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2014-2024</a:t>
            </a:r>
            <a:endPar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25" name="スライド番号プレースホルダー 3">
            <a:extLst>
              <a:ext uri="{FF2B5EF4-FFF2-40B4-BE49-F238E27FC236}">
                <a16:creationId xmlns:a16="http://schemas.microsoft.com/office/drawing/2014/main" id="{373D53DA-8F75-4639-BE53-0D34AF0F5B7F}"/>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23</a:t>
            </a:fld>
            <a:endParaRPr kumimoji="1" lang="ja-JP" altLang="en-US" dirty="0"/>
          </a:p>
        </p:txBody>
      </p:sp>
    </p:spTree>
    <p:extLst>
      <p:ext uri="{BB962C8B-B14F-4D97-AF65-F5344CB8AC3E}">
        <p14:creationId xmlns:p14="http://schemas.microsoft.com/office/powerpoint/2010/main" val="20502830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9435D-5B76-D96D-A595-8FC06E9A1024}"/>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DBDDBB92-A057-4FC1-888E-7DCE7F662E53}"/>
              </a:ext>
            </a:extLst>
          </p:cNvPr>
          <p:cNvPicPr>
            <a:picLocks noChangeAspect="1"/>
          </p:cNvPicPr>
          <p:nvPr/>
        </p:nvPicPr>
        <p:blipFill>
          <a:blip r:embed="rId3"/>
          <a:stretch>
            <a:fillRect/>
          </a:stretch>
        </p:blipFill>
        <p:spPr>
          <a:xfrm>
            <a:off x="1018628" y="1440622"/>
            <a:ext cx="10803048" cy="5041829"/>
          </a:xfrm>
          <a:prstGeom prst="rect">
            <a:avLst/>
          </a:prstGeom>
        </p:spPr>
      </p:pic>
      <p:sp>
        <p:nvSpPr>
          <p:cNvPr id="5" name="正方形/長方形 4">
            <a:extLst>
              <a:ext uri="{FF2B5EF4-FFF2-40B4-BE49-F238E27FC236}">
                <a16:creationId xmlns:a16="http://schemas.microsoft.com/office/drawing/2014/main" id="{32E6CABB-6987-478E-BB1E-8072FEC857B9}"/>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- 10</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大阪府の既存住宅の流通量</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21510" name="Rectangle 6">
            <a:extLst>
              <a:ext uri="{FF2B5EF4-FFF2-40B4-BE49-F238E27FC236}">
                <a16:creationId xmlns:a16="http://schemas.microsoft.com/office/drawing/2014/main" id="{1A2291D5-7F60-2388-9464-595986765A22}"/>
              </a:ext>
            </a:extLst>
          </p:cNvPr>
          <p:cNvSpPr>
            <a:spLocks noChangeArrowheads="1"/>
          </p:cNvSpPr>
          <p:nvPr/>
        </p:nvSpPr>
        <p:spPr bwMode="auto">
          <a:xfrm>
            <a:off x="360000" y="720000"/>
            <a:ext cx="11520000" cy="432000"/>
          </a:xfrm>
          <a:prstGeom prst="rect">
            <a:avLst/>
          </a:prstGeom>
          <a:solidFill>
            <a:schemeClr val="bg1"/>
          </a:solidFill>
          <a:ln w="9525">
            <a:solidFill>
              <a:schemeClr val="tx1"/>
            </a:solidFill>
            <a:prstDash val="sysDot"/>
            <a:miter lim="800000"/>
            <a:headEnd/>
            <a:tailEnd/>
          </a:ln>
        </p:spPr>
        <p:txBody>
          <a:bodyPr wrap="square" lIns="72000" rIns="72000" anchor="ctr">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361950" indent="-361950" eaLnBrk="1" hangingPunct="1">
              <a:spcBef>
                <a:spcPct val="0"/>
              </a:spcBef>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既存住宅の流通量は増加傾向にある。　　　</a:t>
            </a:r>
          </a:p>
        </p:txBody>
      </p:sp>
      <p:sp>
        <p:nvSpPr>
          <p:cNvPr id="9" name="テキスト ボックス 8">
            <a:extLst>
              <a:ext uri="{FF2B5EF4-FFF2-40B4-BE49-F238E27FC236}">
                <a16:creationId xmlns:a16="http://schemas.microsoft.com/office/drawing/2014/main" id="{8FEC34C2-3C16-4FA0-BB08-DCD263411D93}"/>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国土交通省「既存住宅販売指数」「住宅着工統計」を基に大阪府作成</a:t>
            </a:r>
          </a:p>
        </p:txBody>
      </p:sp>
      <p:cxnSp>
        <p:nvCxnSpPr>
          <p:cNvPr id="3" name="直線矢印コネクタ 2">
            <a:extLst>
              <a:ext uri="{FF2B5EF4-FFF2-40B4-BE49-F238E27FC236}">
                <a16:creationId xmlns:a16="http://schemas.microsoft.com/office/drawing/2014/main" id="{363B4C0E-7E00-FD85-F43A-D0F7172A5BF9}"/>
              </a:ext>
            </a:extLst>
          </p:cNvPr>
          <p:cNvCxnSpPr>
            <a:cxnSpLocks/>
          </p:cNvCxnSpPr>
          <p:nvPr/>
        </p:nvCxnSpPr>
        <p:spPr>
          <a:xfrm flipV="1">
            <a:off x="8620018" y="4150760"/>
            <a:ext cx="1941816" cy="380143"/>
          </a:xfrm>
          <a:prstGeom prst="straightConnector1">
            <a:avLst/>
          </a:prstGeom>
          <a:ln>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 name="スライド番号プレースホルダー 3">
            <a:extLst>
              <a:ext uri="{FF2B5EF4-FFF2-40B4-BE49-F238E27FC236}">
                <a16:creationId xmlns:a16="http://schemas.microsoft.com/office/drawing/2014/main" id="{82A1B832-F1B2-4678-9191-AC7EDD24DAA6}"/>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24</a:t>
            </a:fld>
            <a:endParaRPr kumimoji="1" lang="ja-JP" altLang="en-US" dirty="0"/>
          </a:p>
        </p:txBody>
      </p:sp>
    </p:spTree>
    <p:extLst>
      <p:ext uri="{BB962C8B-B14F-4D97-AF65-F5344CB8AC3E}">
        <p14:creationId xmlns:p14="http://schemas.microsoft.com/office/powerpoint/2010/main" val="17467673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3154C-0FA2-542C-DD27-E8497B6D79F3}"/>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9077D428-FB01-4E23-8F57-4FE3BCDA0A46}"/>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- 11</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a:t>
            </a:r>
            <a:r>
              <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所有形態</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別戸数</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3" name="正方形/長方形 2">
            <a:extLst>
              <a:ext uri="{FF2B5EF4-FFF2-40B4-BE49-F238E27FC236}">
                <a16:creationId xmlns:a16="http://schemas.microsoft.com/office/drawing/2014/main" id="{60F50FDD-7109-A14D-C277-8BE5A3967B95}"/>
              </a:ext>
            </a:extLst>
          </p:cNvPr>
          <p:cNvSpPr/>
          <p:nvPr/>
        </p:nvSpPr>
        <p:spPr>
          <a:xfrm>
            <a:off x="360000" y="720000"/>
            <a:ext cx="11520000" cy="432000"/>
          </a:xfrm>
          <a:prstGeom prst="rect">
            <a:avLst/>
          </a:prstGeom>
          <a:ln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持ち家、民営借家に居住する世帯数は増えている。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a:extLst>
              <a:ext uri="{FF2B5EF4-FFF2-40B4-BE49-F238E27FC236}">
                <a16:creationId xmlns:a16="http://schemas.microsoft.com/office/drawing/2014/main" id="{241585ED-F56C-4189-868E-4A669445F0D7}"/>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a:t>
            </a:r>
          </a:p>
        </p:txBody>
      </p:sp>
      <p:sp>
        <p:nvSpPr>
          <p:cNvPr id="11" name="テキスト ボックス 2">
            <a:extLst>
              <a:ext uri="{FF2B5EF4-FFF2-40B4-BE49-F238E27FC236}">
                <a16:creationId xmlns:a16="http://schemas.microsoft.com/office/drawing/2014/main" id="{53013407-259D-4633-8799-75C54DE8F8E3}"/>
              </a:ext>
            </a:extLst>
          </p:cNvPr>
          <p:cNvSpPr txBox="1"/>
          <p:nvPr/>
        </p:nvSpPr>
        <p:spPr>
          <a:xfrm>
            <a:off x="1454612" y="1990323"/>
            <a:ext cx="479897" cy="129125"/>
          </a:xfrm>
          <a:prstGeom prst="rect">
            <a:avLst/>
          </a:prstGeom>
          <a:noFill/>
          <a:ln w="9525" cmpd="sng">
            <a:noFill/>
          </a:ln>
          <a:effectLst/>
        </p:spPr>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（千戸）</a:t>
            </a:r>
          </a:p>
        </p:txBody>
      </p:sp>
      <p:sp>
        <p:nvSpPr>
          <p:cNvPr id="8" name="スライド番号プレースホルダー 3">
            <a:extLst>
              <a:ext uri="{FF2B5EF4-FFF2-40B4-BE49-F238E27FC236}">
                <a16:creationId xmlns:a16="http://schemas.microsoft.com/office/drawing/2014/main" id="{F3F68CE7-A634-48AB-B750-2CA8C49F0478}"/>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25</a:t>
            </a:fld>
            <a:endParaRPr kumimoji="1" lang="ja-JP" altLang="en-US" dirty="0"/>
          </a:p>
        </p:txBody>
      </p:sp>
      <p:pic>
        <p:nvPicPr>
          <p:cNvPr id="2" name="図 1">
            <a:extLst>
              <a:ext uri="{FF2B5EF4-FFF2-40B4-BE49-F238E27FC236}">
                <a16:creationId xmlns:a16="http://schemas.microsoft.com/office/drawing/2014/main" id="{913709C6-0D41-4571-B70C-D856EE1C3F92}"/>
              </a:ext>
            </a:extLst>
          </p:cNvPr>
          <p:cNvPicPr>
            <a:picLocks noChangeAspect="1"/>
          </p:cNvPicPr>
          <p:nvPr/>
        </p:nvPicPr>
        <p:blipFill>
          <a:blip r:embed="rId3"/>
          <a:stretch>
            <a:fillRect/>
          </a:stretch>
        </p:blipFill>
        <p:spPr>
          <a:xfrm>
            <a:off x="630588" y="1646953"/>
            <a:ext cx="10522608" cy="4669941"/>
          </a:xfrm>
          <a:prstGeom prst="rect">
            <a:avLst/>
          </a:prstGeom>
        </p:spPr>
      </p:pic>
    </p:spTree>
    <p:extLst>
      <p:ext uri="{BB962C8B-B14F-4D97-AF65-F5344CB8AC3E}">
        <p14:creationId xmlns:p14="http://schemas.microsoft.com/office/powerpoint/2010/main" val="27562735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360000" y="720000"/>
            <a:ext cx="11520000" cy="432000"/>
          </a:xfrm>
          <a:prstGeom prst="rect">
            <a:avLst/>
          </a:prstGeom>
          <a:ln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pc="-40" dirty="0">
                <a:latin typeface="メイリオ" panose="020B0604030504040204" pitchFamily="50" charset="-128"/>
                <a:ea typeface="メイリオ" panose="020B0604030504040204" pitchFamily="50" charset="-128"/>
                <a:cs typeface="Meiryo UI" panose="020B0604030504040204" pitchFamily="50" charset="-128"/>
              </a:rPr>
              <a:t>年齢別の持家率は、</a:t>
            </a:r>
            <a:r>
              <a:rPr lang="en-US" altLang="ja-JP" spc="-40" dirty="0">
                <a:latin typeface="メイリオ" panose="020B0604030504040204" pitchFamily="50" charset="-128"/>
                <a:ea typeface="メイリオ" panose="020B0604030504040204" pitchFamily="50" charset="-128"/>
                <a:cs typeface="Meiryo UI" panose="020B0604030504040204" pitchFamily="50" charset="-128"/>
              </a:rPr>
              <a:t>65</a:t>
            </a:r>
            <a:r>
              <a:rPr lang="ja-JP" altLang="en-US" spc="-40" dirty="0">
                <a:latin typeface="メイリオ" panose="020B0604030504040204" pitchFamily="50" charset="-128"/>
                <a:ea typeface="メイリオ" panose="020B0604030504040204" pitchFamily="50" charset="-128"/>
                <a:cs typeface="Meiryo UI" panose="020B0604030504040204" pitchFamily="50" charset="-128"/>
              </a:rPr>
              <a:t>歳以上を除くと減少傾向にあり、特に</a:t>
            </a:r>
            <a:r>
              <a:rPr lang="en-US" altLang="ja-JP" spc="-40" dirty="0">
                <a:latin typeface="メイリオ" panose="020B0604030504040204" pitchFamily="50" charset="-128"/>
                <a:ea typeface="メイリオ" panose="020B0604030504040204" pitchFamily="50" charset="-128"/>
                <a:cs typeface="Meiryo UI" panose="020B0604030504040204" pitchFamily="50" charset="-128"/>
              </a:rPr>
              <a:t>25</a:t>
            </a:r>
            <a:r>
              <a:rPr lang="ja-JP" altLang="en-US" spc="-40" dirty="0">
                <a:latin typeface="メイリオ" panose="020B0604030504040204" pitchFamily="50" charset="-128"/>
                <a:ea typeface="メイリオ" panose="020B0604030504040204" pitchFamily="50" charset="-128"/>
                <a:cs typeface="Meiryo UI" panose="020B0604030504040204" pitchFamily="50" charset="-128"/>
              </a:rPr>
              <a:t>歳～</a:t>
            </a:r>
            <a:r>
              <a:rPr lang="en-US" altLang="ja-JP" spc="-40" dirty="0">
                <a:latin typeface="メイリオ" panose="020B0604030504040204" pitchFamily="50" charset="-128"/>
                <a:ea typeface="メイリオ" panose="020B0604030504040204" pitchFamily="50" charset="-128"/>
                <a:cs typeface="Meiryo UI" panose="020B0604030504040204" pitchFamily="50" charset="-128"/>
              </a:rPr>
              <a:t>39</a:t>
            </a:r>
            <a:r>
              <a:rPr lang="ja-JP" altLang="en-US" spc="-40" dirty="0">
                <a:latin typeface="メイリオ" panose="020B0604030504040204" pitchFamily="50" charset="-128"/>
                <a:ea typeface="メイリオ" panose="020B0604030504040204" pitchFamily="50" charset="-128"/>
                <a:cs typeface="Meiryo UI" panose="020B0604030504040204" pitchFamily="50" charset="-128"/>
              </a:rPr>
              <a:t>歳の間で持家率が大きく減少している。</a:t>
            </a:r>
          </a:p>
        </p:txBody>
      </p:sp>
      <p:sp>
        <p:nvSpPr>
          <p:cNvPr id="4" name="スライド番号プレースホルダー 3">
            <a:extLst>
              <a:ext uri="{FF2B5EF4-FFF2-40B4-BE49-F238E27FC236}">
                <a16:creationId xmlns:a16="http://schemas.microsoft.com/office/drawing/2014/main" id="{5056193A-25C3-A799-1603-D0ACD6CFCCC9}"/>
              </a:ext>
            </a:extLst>
          </p:cNvPr>
          <p:cNvSpPr>
            <a:spLocks noGrp="1"/>
          </p:cNvSpPr>
          <p:nvPr>
            <p:ph type="sldNum" sz="quarter" idx="12"/>
          </p:nvPr>
        </p:nvSpPr>
        <p:spPr>
          <a:xfrm>
            <a:off x="9435244" y="6492874"/>
            <a:ext cx="2743200" cy="365125"/>
          </a:xfrm>
        </p:spPr>
        <p:txBody>
          <a:bodyPr/>
          <a:lstStyle/>
          <a:p>
            <a:fld id="{939419F8-C6ED-4129-B08A-7AC8488EBEA0}" type="slidenum">
              <a:rPr kumimoji="1" lang="ja-JP" altLang="en-US" smtClean="0"/>
              <a:t>26</a:t>
            </a:fld>
            <a:endParaRPr kumimoji="1" lang="ja-JP" altLang="en-US"/>
          </a:p>
        </p:txBody>
      </p:sp>
      <p:sp>
        <p:nvSpPr>
          <p:cNvPr id="7" name="正方形/長方形 6">
            <a:extLst>
              <a:ext uri="{FF2B5EF4-FFF2-40B4-BE49-F238E27FC236}">
                <a16:creationId xmlns:a16="http://schemas.microsoft.com/office/drawing/2014/main" id="{92F72E6E-7CA2-451E-9A99-1F97D2B4F987}"/>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- 12</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大阪府の年齢別持家率の推移</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8" name="テキスト ボックス 7">
            <a:extLst>
              <a:ext uri="{FF2B5EF4-FFF2-40B4-BE49-F238E27FC236}">
                <a16:creationId xmlns:a16="http://schemas.microsoft.com/office/drawing/2014/main" id="{D2BDDADA-8EFC-4C7C-A60F-1200C95B6D02}"/>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a:t>
            </a:r>
          </a:p>
        </p:txBody>
      </p:sp>
      <p:pic>
        <p:nvPicPr>
          <p:cNvPr id="2" name="図 1">
            <a:extLst>
              <a:ext uri="{FF2B5EF4-FFF2-40B4-BE49-F238E27FC236}">
                <a16:creationId xmlns:a16="http://schemas.microsoft.com/office/drawing/2014/main" id="{2E74869F-AB26-4877-8A70-56B9350387AD}"/>
              </a:ext>
            </a:extLst>
          </p:cNvPr>
          <p:cNvPicPr>
            <a:picLocks noChangeAspect="1"/>
          </p:cNvPicPr>
          <p:nvPr/>
        </p:nvPicPr>
        <p:blipFill>
          <a:blip r:embed="rId3"/>
          <a:stretch>
            <a:fillRect/>
          </a:stretch>
        </p:blipFill>
        <p:spPr>
          <a:xfrm>
            <a:off x="613616" y="1207184"/>
            <a:ext cx="11266384" cy="5285690"/>
          </a:xfrm>
          <a:prstGeom prst="rect">
            <a:avLst/>
          </a:prstGeom>
        </p:spPr>
      </p:pic>
    </p:spTree>
    <p:extLst>
      <p:ext uri="{BB962C8B-B14F-4D97-AF65-F5344CB8AC3E}">
        <p14:creationId xmlns:p14="http://schemas.microsoft.com/office/powerpoint/2010/main" val="38227220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1BB1CC6-A98C-4D88-8515-DAE1DDE8533E}"/>
              </a:ext>
            </a:extLst>
          </p:cNvPr>
          <p:cNvPicPr>
            <a:picLocks noChangeAspect="1"/>
          </p:cNvPicPr>
          <p:nvPr/>
        </p:nvPicPr>
        <p:blipFill>
          <a:blip r:embed="rId3"/>
          <a:stretch>
            <a:fillRect/>
          </a:stretch>
        </p:blipFill>
        <p:spPr>
          <a:xfrm>
            <a:off x="989526" y="4085360"/>
            <a:ext cx="9797121" cy="2438611"/>
          </a:xfrm>
          <a:prstGeom prst="rect">
            <a:avLst/>
          </a:prstGeom>
        </p:spPr>
      </p:pic>
      <p:pic>
        <p:nvPicPr>
          <p:cNvPr id="2" name="図 1">
            <a:extLst>
              <a:ext uri="{FF2B5EF4-FFF2-40B4-BE49-F238E27FC236}">
                <a16:creationId xmlns:a16="http://schemas.microsoft.com/office/drawing/2014/main" id="{9789F564-D254-4937-B66D-D805F737AB29}"/>
              </a:ext>
            </a:extLst>
          </p:cNvPr>
          <p:cNvPicPr>
            <a:picLocks noChangeAspect="1"/>
          </p:cNvPicPr>
          <p:nvPr/>
        </p:nvPicPr>
        <p:blipFill>
          <a:blip r:embed="rId4"/>
          <a:stretch>
            <a:fillRect/>
          </a:stretch>
        </p:blipFill>
        <p:spPr>
          <a:xfrm>
            <a:off x="986878" y="1395425"/>
            <a:ext cx="9797121" cy="2688569"/>
          </a:xfrm>
          <a:prstGeom prst="rect">
            <a:avLst/>
          </a:prstGeom>
        </p:spPr>
      </p:pic>
      <p:sp>
        <p:nvSpPr>
          <p:cNvPr id="7" name="テキスト ボックス 9"/>
          <p:cNvSpPr txBox="1"/>
          <p:nvPr/>
        </p:nvSpPr>
        <p:spPr>
          <a:xfrm>
            <a:off x="360000" y="720000"/>
            <a:ext cx="11520000" cy="719812"/>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355600" indent="-355600">
              <a:lnSpc>
                <a:spcPct val="120000"/>
              </a:lnSpc>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賃貸住宅の総量をみると、令和５年は増加傾向。</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marL="355600" indent="-355600">
              <a:lnSpc>
                <a:spcPct val="120000"/>
              </a:lnSpc>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全国と比較すると、空家率の差に大きな傾向の違いはない。 　</a:t>
            </a:r>
          </a:p>
        </p:txBody>
      </p:sp>
      <p:sp>
        <p:nvSpPr>
          <p:cNvPr id="15" name="テキスト ボックス 14">
            <a:extLst>
              <a:ext uri="{FF2B5EF4-FFF2-40B4-BE49-F238E27FC236}">
                <a16:creationId xmlns:a16="http://schemas.microsoft.com/office/drawing/2014/main" id="{EB0418C4-39D1-2117-2325-CBA4B34C0FFB}"/>
              </a:ext>
            </a:extLst>
          </p:cNvPr>
          <p:cNvSpPr txBox="1"/>
          <p:nvPr/>
        </p:nvSpPr>
        <p:spPr>
          <a:xfrm>
            <a:off x="4419533" y="1675185"/>
            <a:ext cx="1332000" cy="169277"/>
          </a:xfrm>
          <a:prstGeom prst="rect">
            <a:avLst/>
          </a:prstGeom>
          <a:solidFill>
            <a:schemeClr val="bg1"/>
          </a:solidFill>
          <a:ln>
            <a:solidFill>
              <a:schemeClr val="tx1"/>
            </a:solidFill>
          </a:ln>
        </p:spPr>
        <p:txBody>
          <a:bodyPr wrap="square" lIns="0" tIns="0" rIns="0" bIns="0" rtlCol="0">
            <a:spAutoFit/>
          </a:bodyPr>
          <a:lstStyle/>
          <a:p>
            <a:pPr algn="ctr"/>
            <a:r>
              <a:rPr lang="ja-JP" altLang="en-US" sz="1100" dirty="0"/>
              <a:t>居住世帯のある借家</a:t>
            </a:r>
            <a:endParaRPr kumimoji="1" lang="ja-JP" altLang="en-US" sz="1100" dirty="0"/>
          </a:p>
        </p:txBody>
      </p:sp>
      <p:sp>
        <p:nvSpPr>
          <p:cNvPr id="16" name="テキスト ボックス 15">
            <a:extLst>
              <a:ext uri="{FF2B5EF4-FFF2-40B4-BE49-F238E27FC236}">
                <a16:creationId xmlns:a16="http://schemas.microsoft.com/office/drawing/2014/main" id="{59738D7C-E310-E500-20C2-2CD70AEDDA79}"/>
              </a:ext>
            </a:extLst>
          </p:cNvPr>
          <p:cNvSpPr txBox="1"/>
          <p:nvPr/>
        </p:nvSpPr>
        <p:spPr>
          <a:xfrm>
            <a:off x="8334354" y="1709939"/>
            <a:ext cx="1008000" cy="169277"/>
          </a:xfrm>
          <a:prstGeom prst="rect">
            <a:avLst/>
          </a:prstGeom>
          <a:solidFill>
            <a:schemeClr val="bg1"/>
          </a:solidFill>
          <a:ln>
            <a:solidFill>
              <a:schemeClr val="tx1"/>
            </a:solidFill>
          </a:ln>
        </p:spPr>
        <p:txBody>
          <a:bodyPr wrap="square" lIns="0" tIns="0" rIns="0" bIns="0" rtlCol="0">
            <a:spAutoFit/>
          </a:bodyPr>
          <a:lstStyle/>
          <a:p>
            <a:pPr algn="ctr"/>
            <a:r>
              <a:rPr lang="ja-JP" altLang="en-US" sz="1100" dirty="0"/>
              <a:t>賃貸住宅の空家</a:t>
            </a:r>
            <a:endParaRPr kumimoji="1" lang="ja-JP" altLang="en-US" sz="1100" dirty="0"/>
          </a:p>
        </p:txBody>
      </p:sp>
      <p:sp>
        <p:nvSpPr>
          <p:cNvPr id="17" name="テキスト ボックス 16">
            <a:extLst>
              <a:ext uri="{FF2B5EF4-FFF2-40B4-BE49-F238E27FC236}">
                <a16:creationId xmlns:a16="http://schemas.microsoft.com/office/drawing/2014/main" id="{7E4710D4-07C3-D074-353C-41A52C4CA396}"/>
              </a:ext>
            </a:extLst>
          </p:cNvPr>
          <p:cNvSpPr txBox="1"/>
          <p:nvPr/>
        </p:nvSpPr>
        <p:spPr>
          <a:xfrm>
            <a:off x="4229891" y="4381498"/>
            <a:ext cx="1332000" cy="169277"/>
          </a:xfrm>
          <a:prstGeom prst="rect">
            <a:avLst/>
          </a:prstGeom>
          <a:solidFill>
            <a:schemeClr val="bg1"/>
          </a:solidFill>
          <a:ln>
            <a:solidFill>
              <a:schemeClr val="tx1"/>
            </a:solidFill>
          </a:ln>
        </p:spPr>
        <p:txBody>
          <a:bodyPr wrap="square" lIns="0" tIns="0" rIns="0" bIns="0" rtlCol="0">
            <a:spAutoFit/>
          </a:bodyPr>
          <a:lstStyle/>
          <a:p>
            <a:pPr algn="ctr"/>
            <a:r>
              <a:rPr lang="ja-JP" altLang="en-US" sz="1100" dirty="0"/>
              <a:t>居住世帯のある借家</a:t>
            </a:r>
            <a:endParaRPr kumimoji="1" lang="ja-JP" altLang="en-US" sz="1100" dirty="0"/>
          </a:p>
        </p:txBody>
      </p:sp>
      <p:sp>
        <p:nvSpPr>
          <p:cNvPr id="18" name="テキスト ボックス 17">
            <a:extLst>
              <a:ext uri="{FF2B5EF4-FFF2-40B4-BE49-F238E27FC236}">
                <a16:creationId xmlns:a16="http://schemas.microsoft.com/office/drawing/2014/main" id="{9A1F7EA8-B642-B7CA-A2B2-639B92C0ED04}"/>
              </a:ext>
            </a:extLst>
          </p:cNvPr>
          <p:cNvSpPr txBox="1"/>
          <p:nvPr/>
        </p:nvSpPr>
        <p:spPr>
          <a:xfrm>
            <a:off x="7658694" y="4466137"/>
            <a:ext cx="1008000" cy="169277"/>
          </a:xfrm>
          <a:prstGeom prst="rect">
            <a:avLst/>
          </a:prstGeom>
          <a:solidFill>
            <a:schemeClr val="bg1"/>
          </a:solidFill>
          <a:ln>
            <a:solidFill>
              <a:schemeClr val="tx1"/>
            </a:solidFill>
          </a:ln>
        </p:spPr>
        <p:txBody>
          <a:bodyPr wrap="square" lIns="0" tIns="0" rIns="0" bIns="0" rtlCol="0">
            <a:spAutoFit/>
          </a:bodyPr>
          <a:lstStyle/>
          <a:p>
            <a:pPr algn="ctr"/>
            <a:r>
              <a:rPr lang="ja-JP" altLang="en-US" sz="1100" dirty="0"/>
              <a:t>賃貸住宅の空家</a:t>
            </a:r>
            <a:endParaRPr kumimoji="1" lang="ja-JP" altLang="en-US" sz="1100" dirty="0"/>
          </a:p>
        </p:txBody>
      </p:sp>
      <p:sp>
        <p:nvSpPr>
          <p:cNvPr id="9" name="テキスト ボックス 8"/>
          <p:cNvSpPr txBox="1"/>
          <p:nvPr/>
        </p:nvSpPr>
        <p:spPr bwMode="hidden">
          <a:xfrm>
            <a:off x="9957285" y="3855155"/>
            <a:ext cx="826714" cy="261610"/>
          </a:xfrm>
          <a:prstGeom prst="rect">
            <a:avLst/>
          </a:prstGeom>
          <a:solidFill>
            <a:schemeClr val="bg1"/>
          </a:solidFill>
          <a:ln>
            <a:noFill/>
          </a:ln>
        </p:spPr>
        <p:txBody>
          <a:bodyPr wrap="square" rtlCol="0">
            <a:spAutoFit/>
          </a:bodyPr>
          <a:lstStyle/>
          <a:p>
            <a:r>
              <a:rPr lang="ja-JP" altLang="en-US" sz="1100" dirty="0">
                <a:latin typeface="+mn-ea"/>
              </a:rPr>
              <a:t>（万戸）</a:t>
            </a:r>
          </a:p>
        </p:txBody>
      </p:sp>
      <p:sp>
        <p:nvSpPr>
          <p:cNvPr id="19" name="テキスト ボックス 18">
            <a:extLst>
              <a:ext uri="{FF2B5EF4-FFF2-40B4-BE49-F238E27FC236}">
                <a16:creationId xmlns:a16="http://schemas.microsoft.com/office/drawing/2014/main" id="{C53FD60F-9C1E-4DBB-86C2-0A5974580574}"/>
              </a:ext>
            </a:extLst>
          </p:cNvPr>
          <p:cNvSpPr txBox="1"/>
          <p:nvPr/>
        </p:nvSpPr>
        <p:spPr bwMode="hidden">
          <a:xfrm>
            <a:off x="9977788" y="6221237"/>
            <a:ext cx="826714" cy="261610"/>
          </a:xfrm>
          <a:prstGeom prst="rect">
            <a:avLst/>
          </a:prstGeom>
          <a:solidFill>
            <a:schemeClr val="bg1"/>
          </a:solidFill>
          <a:ln>
            <a:noFill/>
          </a:ln>
        </p:spPr>
        <p:txBody>
          <a:bodyPr wrap="square" rtlCol="0">
            <a:spAutoFit/>
          </a:bodyPr>
          <a:lstStyle/>
          <a:p>
            <a:r>
              <a:rPr lang="ja-JP" altLang="en-US" sz="1100" dirty="0">
                <a:latin typeface="+mn-ea"/>
              </a:rPr>
              <a:t>（万戸）</a:t>
            </a:r>
          </a:p>
        </p:txBody>
      </p:sp>
      <p:sp>
        <p:nvSpPr>
          <p:cNvPr id="26" name="正方形/長方形 25">
            <a:extLst>
              <a:ext uri="{FF2B5EF4-FFF2-40B4-BE49-F238E27FC236}">
                <a16:creationId xmlns:a16="http://schemas.microsoft.com/office/drawing/2014/main" id="{708F804B-5195-55DF-FD4B-9F52FFEF1FD5}"/>
              </a:ext>
            </a:extLst>
          </p:cNvPr>
          <p:cNvSpPr/>
          <p:nvPr/>
        </p:nvSpPr>
        <p:spPr>
          <a:xfrm>
            <a:off x="7285564" y="1675185"/>
            <a:ext cx="1013042" cy="213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100" dirty="0">
                <a:solidFill>
                  <a:schemeClr val="tx1"/>
                </a:solidFill>
              </a:rPr>
              <a:t>18.6%</a:t>
            </a:r>
            <a:endParaRPr kumimoji="1" lang="ja-JP" altLang="en-US" sz="1100" dirty="0">
              <a:solidFill>
                <a:schemeClr val="tx1"/>
              </a:solidFill>
            </a:endParaRPr>
          </a:p>
        </p:txBody>
      </p:sp>
      <p:sp>
        <p:nvSpPr>
          <p:cNvPr id="28" name="正方形/長方形 27">
            <a:extLst>
              <a:ext uri="{FF2B5EF4-FFF2-40B4-BE49-F238E27FC236}">
                <a16:creationId xmlns:a16="http://schemas.microsoft.com/office/drawing/2014/main" id="{1510EA07-7E33-4A35-B620-04C60C713896}"/>
              </a:ext>
            </a:extLst>
          </p:cNvPr>
          <p:cNvSpPr/>
          <p:nvPr/>
        </p:nvSpPr>
        <p:spPr>
          <a:xfrm>
            <a:off x="6844907" y="4458940"/>
            <a:ext cx="1001384" cy="1939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100" dirty="0">
                <a:solidFill>
                  <a:schemeClr val="tx1"/>
                </a:solidFill>
              </a:rPr>
              <a:t>20.2%</a:t>
            </a:r>
            <a:endParaRPr kumimoji="1" lang="ja-JP" altLang="en-US" sz="1100" dirty="0">
              <a:solidFill>
                <a:schemeClr val="tx1"/>
              </a:solidFill>
            </a:endParaRPr>
          </a:p>
        </p:txBody>
      </p:sp>
      <p:sp>
        <p:nvSpPr>
          <p:cNvPr id="29" name="正方形/長方形 28">
            <a:extLst>
              <a:ext uri="{FF2B5EF4-FFF2-40B4-BE49-F238E27FC236}">
                <a16:creationId xmlns:a16="http://schemas.microsoft.com/office/drawing/2014/main" id="{33CAEC52-7D26-4067-966B-3C47507EB287}"/>
              </a:ext>
            </a:extLst>
          </p:cNvPr>
          <p:cNvSpPr/>
          <p:nvPr/>
        </p:nvSpPr>
        <p:spPr>
          <a:xfrm>
            <a:off x="9378103" y="1873669"/>
            <a:ext cx="1013042" cy="213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900" dirty="0">
                <a:solidFill>
                  <a:schemeClr val="tx1"/>
                </a:solidFill>
              </a:rPr>
              <a:t>2,390</a:t>
            </a:r>
            <a:endParaRPr kumimoji="1" lang="ja-JP" altLang="en-US" sz="900" dirty="0">
              <a:solidFill>
                <a:schemeClr val="tx1"/>
              </a:solidFill>
            </a:endParaRPr>
          </a:p>
        </p:txBody>
      </p:sp>
      <p:sp>
        <p:nvSpPr>
          <p:cNvPr id="31" name="正方形/長方形 30">
            <a:extLst>
              <a:ext uri="{FF2B5EF4-FFF2-40B4-BE49-F238E27FC236}">
                <a16:creationId xmlns:a16="http://schemas.microsoft.com/office/drawing/2014/main" id="{B31505F1-E680-4458-99C5-5226D8FAE49D}"/>
              </a:ext>
            </a:extLst>
          </p:cNvPr>
          <p:cNvSpPr/>
          <p:nvPr/>
        </p:nvSpPr>
        <p:spPr>
          <a:xfrm>
            <a:off x="9260805" y="2386837"/>
            <a:ext cx="1013042" cy="213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900" dirty="0">
                <a:solidFill>
                  <a:schemeClr val="tx1"/>
                </a:solidFill>
              </a:rPr>
              <a:t>2,339</a:t>
            </a:r>
            <a:endParaRPr kumimoji="1" lang="ja-JP" altLang="en-US" sz="900" dirty="0">
              <a:solidFill>
                <a:schemeClr val="tx1"/>
              </a:solidFill>
            </a:endParaRPr>
          </a:p>
        </p:txBody>
      </p:sp>
      <p:sp>
        <p:nvSpPr>
          <p:cNvPr id="32" name="正方形/長方形 31">
            <a:extLst>
              <a:ext uri="{FF2B5EF4-FFF2-40B4-BE49-F238E27FC236}">
                <a16:creationId xmlns:a16="http://schemas.microsoft.com/office/drawing/2014/main" id="{495C0EA4-2F2E-42FB-8005-36AEF5C0ECD0}"/>
              </a:ext>
            </a:extLst>
          </p:cNvPr>
          <p:cNvSpPr/>
          <p:nvPr/>
        </p:nvSpPr>
        <p:spPr>
          <a:xfrm>
            <a:off x="9080051" y="2827860"/>
            <a:ext cx="1013042" cy="213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900" dirty="0">
                <a:solidFill>
                  <a:schemeClr val="tx1"/>
                </a:solidFill>
              </a:rPr>
              <a:t>2,281</a:t>
            </a:r>
            <a:endParaRPr kumimoji="1" lang="ja-JP" altLang="en-US" sz="900" dirty="0">
              <a:solidFill>
                <a:schemeClr val="tx1"/>
              </a:solidFill>
            </a:endParaRPr>
          </a:p>
        </p:txBody>
      </p:sp>
      <p:sp>
        <p:nvSpPr>
          <p:cNvPr id="33" name="正方形/長方形 32">
            <a:extLst>
              <a:ext uri="{FF2B5EF4-FFF2-40B4-BE49-F238E27FC236}">
                <a16:creationId xmlns:a16="http://schemas.microsoft.com/office/drawing/2014/main" id="{FFE1118F-CD5F-4631-925D-CB4E3816B477}"/>
              </a:ext>
            </a:extLst>
          </p:cNvPr>
          <p:cNvSpPr/>
          <p:nvPr/>
        </p:nvSpPr>
        <p:spPr>
          <a:xfrm>
            <a:off x="9125378" y="3331657"/>
            <a:ext cx="1013042" cy="213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900" dirty="0">
                <a:solidFill>
                  <a:schemeClr val="tx1"/>
                </a:solidFill>
              </a:rPr>
              <a:t>2,190</a:t>
            </a:r>
            <a:endParaRPr kumimoji="1" lang="ja-JP" altLang="en-US" sz="900" dirty="0">
              <a:solidFill>
                <a:schemeClr val="tx1"/>
              </a:solidFill>
            </a:endParaRPr>
          </a:p>
        </p:txBody>
      </p:sp>
      <p:sp>
        <p:nvSpPr>
          <p:cNvPr id="34" name="正方形/長方形 33">
            <a:extLst>
              <a:ext uri="{FF2B5EF4-FFF2-40B4-BE49-F238E27FC236}">
                <a16:creationId xmlns:a16="http://schemas.microsoft.com/office/drawing/2014/main" id="{16314DA8-2445-41DB-B449-D45BCA0F1534}"/>
              </a:ext>
            </a:extLst>
          </p:cNvPr>
          <p:cNvSpPr/>
          <p:nvPr/>
        </p:nvSpPr>
        <p:spPr>
          <a:xfrm>
            <a:off x="8365061" y="4635414"/>
            <a:ext cx="1013042" cy="213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900" dirty="0">
                <a:solidFill>
                  <a:schemeClr val="tx1"/>
                </a:solidFill>
              </a:rPr>
              <a:t>215</a:t>
            </a:r>
            <a:endParaRPr kumimoji="1" lang="ja-JP" altLang="en-US" sz="900" dirty="0">
              <a:solidFill>
                <a:schemeClr val="tx1"/>
              </a:solidFill>
            </a:endParaRPr>
          </a:p>
        </p:txBody>
      </p:sp>
      <p:sp>
        <p:nvSpPr>
          <p:cNvPr id="35" name="正方形/長方形 34">
            <a:extLst>
              <a:ext uri="{FF2B5EF4-FFF2-40B4-BE49-F238E27FC236}">
                <a16:creationId xmlns:a16="http://schemas.microsoft.com/office/drawing/2014/main" id="{EEE01D57-4AF9-4FB0-8562-E194EBC40BAB}"/>
              </a:ext>
            </a:extLst>
          </p:cNvPr>
          <p:cNvSpPr/>
          <p:nvPr/>
        </p:nvSpPr>
        <p:spPr>
          <a:xfrm>
            <a:off x="8208380" y="5107855"/>
            <a:ext cx="1013042" cy="213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900" dirty="0">
                <a:solidFill>
                  <a:schemeClr val="tx1"/>
                </a:solidFill>
              </a:rPr>
              <a:t>208</a:t>
            </a:r>
            <a:endParaRPr kumimoji="1" lang="ja-JP" altLang="en-US" sz="900" dirty="0">
              <a:solidFill>
                <a:schemeClr val="tx1"/>
              </a:solidFill>
            </a:endParaRPr>
          </a:p>
        </p:txBody>
      </p:sp>
      <p:sp>
        <p:nvSpPr>
          <p:cNvPr id="36" name="正方形/長方形 35">
            <a:extLst>
              <a:ext uri="{FF2B5EF4-FFF2-40B4-BE49-F238E27FC236}">
                <a16:creationId xmlns:a16="http://schemas.microsoft.com/office/drawing/2014/main" id="{27BDBBFF-26AF-4894-A1D8-D9DF831A62F7}"/>
              </a:ext>
            </a:extLst>
          </p:cNvPr>
          <p:cNvSpPr/>
          <p:nvPr/>
        </p:nvSpPr>
        <p:spPr>
          <a:xfrm>
            <a:off x="8160173" y="5487972"/>
            <a:ext cx="1013042" cy="213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900" dirty="0">
                <a:solidFill>
                  <a:schemeClr val="tx1"/>
                </a:solidFill>
              </a:rPr>
              <a:t>207</a:t>
            </a:r>
            <a:endParaRPr kumimoji="1" lang="ja-JP" altLang="en-US" sz="900" dirty="0">
              <a:solidFill>
                <a:schemeClr val="tx1"/>
              </a:solidFill>
            </a:endParaRPr>
          </a:p>
        </p:txBody>
      </p:sp>
      <p:sp>
        <p:nvSpPr>
          <p:cNvPr id="37" name="正方形/長方形 36">
            <a:extLst>
              <a:ext uri="{FF2B5EF4-FFF2-40B4-BE49-F238E27FC236}">
                <a16:creationId xmlns:a16="http://schemas.microsoft.com/office/drawing/2014/main" id="{D980135B-A1AA-450B-B1B3-FC9385C2411A}"/>
              </a:ext>
            </a:extLst>
          </p:cNvPr>
          <p:cNvSpPr/>
          <p:nvPr/>
        </p:nvSpPr>
        <p:spPr>
          <a:xfrm>
            <a:off x="7784228" y="5960413"/>
            <a:ext cx="1013042" cy="213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900" dirty="0">
                <a:solidFill>
                  <a:schemeClr val="tx1"/>
                </a:solidFill>
              </a:rPr>
              <a:t>197</a:t>
            </a:r>
            <a:endParaRPr kumimoji="1" lang="ja-JP" altLang="en-US" sz="900" dirty="0">
              <a:solidFill>
                <a:schemeClr val="tx1"/>
              </a:solidFill>
            </a:endParaRPr>
          </a:p>
        </p:txBody>
      </p:sp>
      <p:sp>
        <p:nvSpPr>
          <p:cNvPr id="30" name="正方形/長方形 29">
            <a:extLst>
              <a:ext uri="{FF2B5EF4-FFF2-40B4-BE49-F238E27FC236}">
                <a16:creationId xmlns:a16="http://schemas.microsoft.com/office/drawing/2014/main" id="{529CD0D4-7F8D-49B5-9005-88C3E67DF412}"/>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- 13</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大阪府の賃貸住宅の総量</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39" name="テキスト ボックス 38">
            <a:extLst>
              <a:ext uri="{FF2B5EF4-FFF2-40B4-BE49-F238E27FC236}">
                <a16:creationId xmlns:a16="http://schemas.microsoft.com/office/drawing/2014/main" id="{64C4872A-05A3-4BB4-803F-DCD7E40DA8A7}"/>
              </a:ext>
            </a:extLst>
          </p:cNvPr>
          <p:cNvSpPr txBox="1"/>
          <p:nvPr/>
        </p:nvSpPr>
        <p:spPr>
          <a:xfrm>
            <a:off x="6997959" y="6502528"/>
            <a:ext cx="4882041" cy="253916"/>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　　</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不詳を含まず</a:t>
            </a:r>
          </a:p>
        </p:txBody>
      </p:sp>
      <p:sp>
        <p:nvSpPr>
          <p:cNvPr id="24" name="スライド番号プレースホルダー 3">
            <a:extLst>
              <a:ext uri="{FF2B5EF4-FFF2-40B4-BE49-F238E27FC236}">
                <a16:creationId xmlns:a16="http://schemas.microsoft.com/office/drawing/2014/main" id="{94BE53BC-2C0E-4210-A878-B07B70022114}"/>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27</a:t>
            </a:fld>
            <a:endParaRPr kumimoji="1" lang="ja-JP" altLang="en-US" dirty="0"/>
          </a:p>
        </p:txBody>
      </p:sp>
    </p:spTree>
    <p:extLst>
      <p:ext uri="{BB962C8B-B14F-4D97-AF65-F5344CB8AC3E}">
        <p14:creationId xmlns:p14="http://schemas.microsoft.com/office/powerpoint/2010/main" val="14215122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82981-C9BF-002D-739D-219633A273F5}"/>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250F6739-ADAB-4F4F-B123-62719FB56A42}"/>
              </a:ext>
            </a:extLst>
          </p:cNvPr>
          <p:cNvPicPr>
            <a:picLocks noChangeAspect="1"/>
          </p:cNvPicPr>
          <p:nvPr/>
        </p:nvPicPr>
        <p:blipFill>
          <a:blip r:embed="rId3"/>
          <a:stretch>
            <a:fillRect/>
          </a:stretch>
        </p:blipFill>
        <p:spPr>
          <a:xfrm>
            <a:off x="2390380" y="1566724"/>
            <a:ext cx="7571888" cy="4621169"/>
          </a:xfrm>
          <a:prstGeom prst="rect">
            <a:avLst/>
          </a:prstGeom>
        </p:spPr>
      </p:pic>
      <p:sp>
        <p:nvSpPr>
          <p:cNvPr id="6" name="正方形/長方形 5">
            <a:extLst>
              <a:ext uri="{FF2B5EF4-FFF2-40B4-BE49-F238E27FC236}">
                <a16:creationId xmlns:a16="http://schemas.microsoft.com/office/drawing/2014/main" id="{90F167B9-7730-41DA-803B-295EFADDC6A5}"/>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- 14</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大阪府の建て方別戸数</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13" name="Rectangle 6">
            <a:extLst>
              <a:ext uri="{FF2B5EF4-FFF2-40B4-BE49-F238E27FC236}">
                <a16:creationId xmlns:a16="http://schemas.microsoft.com/office/drawing/2014/main" id="{31E4DC4B-207D-4614-861E-12DAC6AB2FAA}"/>
              </a:ext>
            </a:extLst>
          </p:cNvPr>
          <p:cNvSpPr>
            <a:spLocks noChangeArrowheads="1"/>
          </p:cNvSpPr>
          <p:nvPr/>
        </p:nvSpPr>
        <p:spPr bwMode="auto">
          <a:xfrm>
            <a:off x="360000" y="719999"/>
            <a:ext cx="11520000" cy="720000"/>
          </a:xfrm>
          <a:prstGeom prst="rect">
            <a:avLst/>
          </a:prstGeom>
          <a:solidFill>
            <a:schemeClr val="bg1"/>
          </a:solidFill>
          <a:ln w="9525">
            <a:solidFill>
              <a:schemeClr val="tx1"/>
            </a:solidFill>
            <a:prstDash val="sysDot"/>
            <a:miter lim="800000"/>
            <a:headEnd/>
            <a:tailEnd/>
          </a:ln>
        </p:spPr>
        <p:txBody>
          <a:bodyPr wrap="square" lIns="72000" rIns="72000" anchor="ctr">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361950" indent="-361950" eaLnBrk="1" hangingPunct="1">
              <a:spcBef>
                <a:spcPct val="0"/>
              </a:spcBef>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建て方別に住宅ストック数をみると、一戸建、共同住宅が一貫して増加し、長屋建は減少。</a:t>
            </a:r>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361950" indent="-361950" eaLnBrk="1" hangingPunct="1">
              <a:spcBef>
                <a:spcPct val="0"/>
              </a:spcBef>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令和５年は一戸建が約</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167</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万戸（</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39.9</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％）、長屋建が約</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万戸（</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％）、共同住宅が約</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240</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万戸（</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57.4</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a:extLst>
              <a:ext uri="{FF2B5EF4-FFF2-40B4-BE49-F238E27FC236}">
                <a16:creationId xmlns:a16="http://schemas.microsoft.com/office/drawing/2014/main" id="{CDC93C6B-0270-4056-A50C-4603A25B8802}"/>
              </a:ext>
            </a:extLst>
          </p:cNvPr>
          <p:cNvSpPr txBox="1"/>
          <p:nvPr/>
        </p:nvSpPr>
        <p:spPr>
          <a:xfrm>
            <a:off x="1717250" y="6031081"/>
            <a:ext cx="9265597" cy="507831"/>
          </a:xfrm>
          <a:prstGeom prst="rect">
            <a:avLst/>
          </a:prstGeom>
          <a:noFill/>
        </p:spPr>
        <p:txBody>
          <a:bodyPr wrap="square" rtlCol="0">
            <a:spAutoFit/>
          </a:bodyPr>
          <a:lstStyle/>
          <a:p>
            <a:r>
              <a:rPr lang="ja-JP" altLang="en-US" sz="900" dirty="0">
                <a:latin typeface="Meiryo UI" panose="020B0604030504040204" pitchFamily="50" charset="-128"/>
                <a:ea typeface="Meiryo UI" panose="020B0604030504040204" pitchFamily="50" charset="-128"/>
              </a:rPr>
              <a:t>一戸建：一つの建物が１住宅であるもの。</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長屋建：二つ以上の住宅を一棟に建て連ねたもので，各住宅が壁を共通にし，それぞれ別々に外部への出入口をもっているもの。いわゆる「テラスハウス」と呼ばれる住宅もここに含まれる。</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共同住宅：一棟の中に二つ以上の住宅があり，廊下・階段などを共用しているものや二つ以上の住宅を重ねて建てたもの。１階が商店で，２階以上に二つ以上の住宅がある場合も「共同住宅」とした。</a:t>
            </a:r>
            <a:endParaRPr lang="en-US" altLang="ja-JP" sz="900" dirty="0">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22256F93-C442-4B0E-8B4E-E05340912F79}"/>
              </a:ext>
            </a:extLst>
          </p:cNvPr>
          <p:cNvSpPr txBox="1"/>
          <p:nvPr/>
        </p:nvSpPr>
        <p:spPr>
          <a:xfrm>
            <a:off x="9123383" y="1587963"/>
            <a:ext cx="797971" cy="276999"/>
          </a:xfrm>
          <a:prstGeom prst="rect">
            <a:avLst/>
          </a:prstGeom>
          <a:solidFill>
            <a:schemeClr val="bg1"/>
          </a:solidFill>
          <a:ln>
            <a:solidFill>
              <a:schemeClr val="tx1"/>
            </a:solidFill>
          </a:ln>
        </p:spPr>
        <p:txBody>
          <a:bodyPr wrap="square" rtlCol="0">
            <a:spAutoFit/>
          </a:bodyPr>
          <a:lstStyle/>
          <a:p>
            <a:r>
              <a:rPr kumimoji="1" lang="ja-JP" altLang="en-US" sz="1200" b="1" dirty="0"/>
              <a:t>共同住宅</a:t>
            </a:r>
          </a:p>
        </p:txBody>
      </p:sp>
      <p:sp>
        <p:nvSpPr>
          <p:cNvPr id="20" name="テキスト ボックス 19">
            <a:extLst>
              <a:ext uri="{FF2B5EF4-FFF2-40B4-BE49-F238E27FC236}">
                <a16:creationId xmlns:a16="http://schemas.microsoft.com/office/drawing/2014/main" id="{ABDBEB75-F761-4AB8-AD86-66AAF11454B3}"/>
              </a:ext>
            </a:extLst>
          </p:cNvPr>
          <p:cNvSpPr txBox="1"/>
          <p:nvPr/>
        </p:nvSpPr>
        <p:spPr>
          <a:xfrm>
            <a:off x="8994681" y="4816570"/>
            <a:ext cx="648000" cy="276999"/>
          </a:xfrm>
          <a:prstGeom prst="rect">
            <a:avLst/>
          </a:prstGeom>
          <a:solidFill>
            <a:schemeClr val="bg1"/>
          </a:solidFill>
          <a:ln>
            <a:solidFill>
              <a:schemeClr val="tx1"/>
            </a:solidFill>
          </a:ln>
        </p:spPr>
        <p:txBody>
          <a:bodyPr wrap="square" rtlCol="0">
            <a:spAutoFit/>
          </a:bodyPr>
          <a:lstStyle/>
          <a:p>
            <a:r>
              <a:rPr kumimoji="1" lang="ja-JP" altLang="en-US" sz="1200" b="1" dirty="0"/>
              <a:t>長屋建</a:t>
            </a:r>
          </a:p>
        </p:txBody>
      </p:sp>
      <p:sp>
        <p:nvSpPr>
          <p:cNvPr id="21" name="テキスト ボックス 20">
            <a:extLst>
              <a:ext uri="{FF2B5EF4-FFF2-40B4-BE49-F238E27FC236}">
                <a16:creationId xmlns:a16="http://schemas.microsoft.com/office/drawing/2014/main" id="{9D4B8156-9844-4167-A4CF-F6DD4187451C}"/>
              </a:ext>
            </a:extLst>
          </p:cNvPr>
          <p:cNvSpPr txBox="1"/>
          <p:nvPr/>
        </p:nvSpPr>
        <p:spPr>
          <a:xfrm>
            <a:off x="8784143" y="2641461"/>
            <a:ext cx="648000" cy="276999"/>
          </a:xfrm>
          <a:prstGeom prst="rect">
            <a:avLst/>
          </a:prstGeom>
          <a:solidFill>
            <a:schemeClr val="bg1"/>
          </a:solidFill>
          <a:ln>
            <a:solidFill>
              <a:schemeClr val="tx1"/>
            </a:solidFill>
          </a:ln>
        </p:spPr>
        <p:txBody>
          <a:bodyPr wrap="square" rtlCol="0">
            <a:spAutoFit/>
          </a:bodyPr>
          <a:lstStyle/>
          <a:p>
            <a:r>
              <a:rPr kumimoji="1" lang="ja-JP" altLang="en-US" sz="1200" b="1" dirty="0"/>
              <a:t>一戸建</a:t>
            </a:r>
          </a:p>
        </p:txBody>
      </p:sp>
      <p:sp>
        <p:nvSpPr>
          <p:cNvPr id="22" name="正方形/長方形 21">
            <a:extLst>
              <a:ext uri="{FF2B5EF4-FFF2-40B4-BE49-F238E27FC236}">
                <a16:creationId xmlns:a16="http://schemas.microsoft.com/office/drawing/2014/main" id="{DD6488BF-25C5-437B-A11C-1516EF341B5D}"/>
              </a:ext>
            </a:extLst>
          </p:cNvPr>
          <p:cNvSpPr/>
          <p:nvPr/>
        </p:nvSpPr>
        <p:spPr>
          <a:xfrm>
            <a:off x="9522368" y="5601853"/>
            <a:ext cx="652480" cy="3025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ja-JP" altLang="en-US" sz="800" dirty="0">
                <a:solidFill>
                  <a:schemeClr val="tx1"/>
                </a:solidFill>
                <a:latin typeface="Meiryo UI" panose="020B0604030504040204" pitchFamily="50" charset="-128"/>
                <a:ea typeface="Meiryo UI" panose="020B0604030504040204" pitchFamily="50" charset="-128"/>
              </a:rPr>
              <a:t>（年）</a:t>
            </a:r>
            <a:endParaRPr lang="ja-JP" sz="800" dirty="0">
              <a:solidFill>
                <a:schemeClr val="tx1"/>
              </a:solidFill>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89F5629D-61BB-4094-8AA3-38ED1DA13C49}"/>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a:t>
            </a:r>
          </a:p>
        </p:txBody>
      </p:sp>
      <p:sp>
        <p:nvSpPr>
          <p:cNvPr id="24" name="スライド番号プレースホルダー 3">
            <a:extLst>
              <a:ext uri="{FF2B5EF4-FFF2-40B4-BE49-F238E27FC236}">
                <a16:creationId xmlns:a16="http://schemas.microsoft.com/office/drawing/2014/main" id="{F85AABA2-B930-42E0-A811-722C22725185}"/>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28</a:t>
            </a:fld>
            <a:endParaRPr kumimoji="1" lang="ja-JP" altLang="en-US" dirty="0"/>
          </a:p>
        </p:txBody>
      </p:sp>
    </p:spTree>
    <p:extLst>
      <p:ext uri="{BB962C8B-B14F-4D97-AF65-F5344CB8AC3E}">
        <p14:creationId xmlns:p14="http://schemas.microsoft.com/office/powerpoint/2010/main" val="4232367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144D3-1200-0B30-95A7-41052D1788A2}"/>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2271471C-962C-48D2-90EF-70BE0D0B754E}"/>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- 15</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面積　①大阪府の１住宅あたりの延べ面積別戸数</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5" name="正方形/長方形 4">
            <a:extLst>
              <a:ext uri="{FF2B5EF4-FFF2-40B4-BE49-F238E27FC236}">
                <a16:creationId xmlns:a16="http://schemas.microsoft.com/office/drawing/2014/main" id="{05DCA620-8F1B-4FFC-A2F2-BF424095B5A9}"/>
              </a:ext>
            </a:extLst>
          </p:cNvPr>
          <p:cNvSpPr/>
          <p:nvPr/>
        </p:nvSpPr>
        <p:spPr>
          <a:xfrm>
            <a:off x="360000" y="720000"/>
            <a:ext cx="11520000" cy="387414"/>
          </a:xfrm>
          <a:prstGeom prst="rect">
            <a:avLst/>
          </a:prstGeom>
          <a:ln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住宅ストック全体では、延べ面積が</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70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99</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㎡の住宅が増加し、</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H25</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年以降最も多い。</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2">
            <a:extLst>
              <a:ext uri="{FF2B5EF4-FFF2-40B4-BE49-F238E27FC236}">
                <a16:creationId xmlns:a16="http://schemas.microsoft.com/office/drawing/2014/main" id="{2C9883A1-5D4A-4D53-8552-8432950E5272}"/>
              </a:ext>
            </a:extLst>
          </p:cNvPr>
          <p:cNvSpPr txBox="1"/>
          <p:nvPr/>
        </p:nvSpPr>
        <p:spPr>
          <a:xfrm>
            <a:off x="1282446" y="1856060"/>
            <a:ext cx="479897" cy="129125"/>
          </a:xfrm>
          <a:prstGeom prst="rect">
            <a:avLst/>
          </a:prstGeom>
          <a:noFill/>
          <a:ln w="9525" cmpd="sng">
            <a:noFill/>
          </a:ln>
          <a:effectLst/>
        </p:spPr>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（戸）</a:t>
            </a:r>
          </a:p>
        </p:txBody>
      </p:sp>
      <p:sp>
        <p:nvSpPr>
          <p:cNvPr id="14" name="テキスト ボックス 13">
            <a:extLst>
              <a:ext uri="{FF2B5EF4-FFF2-40B4-BE49-F238E27FC236}">
                <a16:creationId xmlns:a16="http://schemas.microsoft.com/office/drawing/2014/main" id="{E7FC3692-7F5D-49B1-B443-48020E08001B}"/>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a:t>
            </a:r>
          </a:p>
        </p:txBody>
      </p:sp>
      <p:cxnSp>
        <p:nvCxnSpPr>
          <p:cNvPr id="3" name="直線矢印コネクタ 2">
            <a:extLst>
              <a:ext uri="{FF2B5EF4-FFF2-40B4-BE49-F238E27FC236}">
                <a16:creationId xmlns:a16="http://schemas.microsoft.com/office/drawing/2014/main" id="{CDE3EFE5-C94E-5015-AB82-C9BD2E1906D0}"/>
              </a:ext>
            </a:extLst>
          </p:cNvPr>
          <p:cNvCxnSpPr>
            <a:cxnSpLocks/>
          </p:cNvCxnSpPr>
          <p:nvPr/>
        </p:nvCxnSpPr>
        <p:spPr>
          <a:xfrm flipV="1">
            <a:off x="8114763" y="3607445"/>
            <a:ext cx="1057229" cy="641217"/>
          </a:xfrm>
          <a:prstGeom prst="straightConnector1">
            <a:avLst/>
          </a:prstGeom>
          <a:ln>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a:extLst>
              <a:ext uri="{FF2B5EF4-FFF2-40B4-BE49-F238E27FC236}">
                <a16:creationId xmlns:a16="http://schemas.microsoft.com/office/drawing/2014/main" id="{3239F683-021F-A117-F9A8-1D5AC2A1D3A9}"/>
              </a:ext>
            </a:extLst>
          </p:cNvPr>
          <p:cNvCxnSpPr>
            <a:cxnSpLocks/>
          </p:cNvCxnSpPr>
          <p:nvPr/>
        </p:nvCxnSpPr>
        <p:spPr>
          <a:xfrm>
            <a:off x="3120866" y="3607445"/>
            <a:ext cx="1311175" cy="4100"/>
          </a:xfrm>
          <a:prstGeom prst="straightConnector1">
            <a:avLst/>
          </a:prstGeom>
          <a:ln>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620D1C77-2CAC-F52B-F3EE-BA8B6842A693}"/>
              </a:ext>
            </a:extLst>
          </p:cNvPr>
          <p:cNvCxnSpPr>
            <a:cxnSpLocks/>
          </p:cNvCxnSpPr>
          <p:nvPr/>
        </p:nvCxnSpPr>
        <p:spPr>
          <a:xfrm>
            <a:off x="9722711" y="4761852"/>
            <a:ext cx="1203436" cy="0"/>
          </a:xfrm>
          <a:prstGeom prst="straightConnector1">
            <a:avLst/>
          </a:prstGeom>
          <a:ln>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1" name="スライド番号プレースホルダー 3">
            <a:extLst>
              <a:ext uri="{FF2B5EF4-FFF2-40B4-BE49-F238E27FC236}">
                <a16:creationId xmlns:a16="http://schemas.microsoft.com/office/drawing/2014/main" id="{AA3B1C8A-1598-4B57-97B5-D4A947841939}"/>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29</a:t>
            </a:fld>
            <a:endParaRPr kumimoji="1" lang="ja-JP" altLang="en-US" dirty="0"/>
          </a:p>
        </p:txBody>
      </p:sp>
      <p:pic>
        <p:nvPicPr>
          <p:cNvPr id="2" name="図 1">
            <a:extLst>
              <a:ext uri="{FF2B5EF4-FFF2-40B4-BE49-F238E27FC236}">
                <a16:creationId xmlns:a16="http://schemas.microsoft.com/office/drawing/2014/main" id="{E0C15BD8-1F84-429F-98D6-93F8D0613936}"/>
              </a:ext>
            </a:extLst>
          </p:cNvPr>
          <p:cNvPicPr>
            <a:picLocks noChangeAspect="1"/>
          </p:cNvPicPr>
          <p:nvPr/>
        </p:nvPicPr>
        <p:blipFill>
          <a:blip r:embed="rId3"/>
          <a:stretch>
            <a:fillRect/>
          </a:stretch>
        </p:blipFill>
        <p:spPr>
          <a:xfrm>
            <a:off x="359999" y="1478724"/>
            <a:ext cx="11083489" cy="4840644"/>
          </a:xfrm>
          <a:prstGeom prst="rect">
            <a:avLst/>
          </a:prstGeom>
        </p:spPr>
      </p:pic>
    </p:spTree>
    <p:extLst>
      <p:ext uri="{BB962C8B-B14F-4D97-AF65-F5344CB8AC3E}">
        <p14:creationId xmlns:p14="http://schemas.microsoft.com/office/powerpoint/2010/main" val="2624806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2996952"/>
            <a:ext cx="12192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en-US" altLang="ja-JP" sz="2400" b="1"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rPr>
              <a:t>1.</a:t>
            </a:r>
            <a:r>
              <a:rPr lang="ja-JP" altLang="en-US" sz="2400" b="1"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rPr>
              <a:t>人口動態</a:t>
            </a:r>
            <a:endParaRPr lang="en-US" altLang="ja-JP" sz="2400" b="1"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p:txBody>
      </p:sp>
      <p:sp>
        <p:nvSpPr>
          <p:cNvPr id="4" name="スライド番号プレースホルダー 1">
            <a:extLst>
              <a:ext uri="{FF2B5EF4-FFF2-40B4-BE49-F238E27FC236}">
                <a16:creationId xmlns:a16="http://schemas.microsoft.com/office/drawing/2014/main" id="{8DA9BCB4-67A3-4F8C-A039-93601AE8ADFB}"/>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3</a:t>
            </a:fld>
            <a:endParaRPr lang="en-US" altLang="ja-JP" dirty="0"/>
          </a:p>
        </p:txBody>
      </p:sp>
    </p:spTree>
    <p:extLst>
      <p:ext uri="{BB962C8B-B14F-4D97-AF65-F5344CB8AC3E}">
        <p14:creationId xmlns:p14="http://schemas.microsoft.com/office/powerpoint/2010/main" val="6490051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144D3-1200-0B30-95A7-41052D1788A2}"/>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2271471C-962C-48D2-90EF-70BE0D0B754E}"/>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- 15</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面積　②大阪府の</a:t>
            </a:r>
            <a:r>
              <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所有形態</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（持家、民営借家）、延べ</a:t>
            </a:r>
            <a:r>
              <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面積</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別戸数</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5" name="正方形/長方形 4">
            <a:extLst>
              <a:ext uri="{FF2B5EF4-FFF2-40B4-BE49-F238E27FC236}">
                <a16:creationId xmlns:a16="http://schemas.microsoft.com/office/drawing/2014/main" id="{9C5C9CBA-A459-4CE8-8758-FED399C6B456}"/>
              </a:ext>
            </a:extLst>
          </p:cNvPr>
          <p:cNvSpPr/>
          <p:nvPr/>
        </p:nvSpPr>
        <p:spPr>
          <a:xfrm>
            <a:off x="360000" y="720000"/>
            <a:ext cx="11520000" cy="719812"/>
          </a:xfrm>
          <a:prstGeom prst="rect">
            <a:avLst/>
          </a:prstGeom>
          <a:ln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持家では、延べ面積が</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70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149</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㎡の住宅が増加している。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民営借家では、</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69</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㎡以下の住宅が増えており、</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㎡以下の住宅が増加している。</a:t>
            </a:r>
          </a:p>
        </p:txBody>
      </p:sp>
      <p:sp>
        <p:nvSpPr>
          <p:cNvPr id="10" name="テキスト ボックス 2">
            <a:extLst>
              <a:ext uri="{FF2B5EF4-FFF2-40B4-BE49-F238E27FC236}">
                <a16:creationId xmlns:a16="http://schemas.microsoft.com/office/drawing/2014/main" id="{487D2B82-9EFB-4839-9FFF-C1BC1CC13A67}"/>
              </a:ext>
            </a:extLst>
          </p:cNvPr>
          <p:cNvSpPr txBox="1"/>
          <p:nvPr/>
        </p:nvSpPr>
        <p:spPr>
          <a:xfrm>
            <a:off x="1025804" y="2229305"/>
            <a:ext cx="479897" cy="129125"/>
          </a:xfrm>
          <a:prstGeom prst="rect">
            <a:avLst/>
          </a:prstGeom>
          <a:noFill/>
          <a:ln w="9525" cmpd="sng">
            <a:noFill/>
          </a:ln>
          <a:effectLst/>
        </p:spPr>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（戸）</a:t>
            </a:r>
          </a:p>
        </p:txBody>
      </p:sp>
      <p:sp>
        <p:nvSpPr>
          <p:cNvPr id="11" name="テキスト ボックス 2">
            <a:extLst>
              <a:ext uri="{FF2B5EF4-FFF2-40B4-BE49-F238E27FC236}">
                <a16:creationId xmlns:a16="http://schemas.microsoft.com/office/drawing/2014/main" id="{D6D96985-95C4-4D2D-8203-DF017C15D3D7}"/>
              </a:ext>
            </a:extLst>
          </p:cNvPr>
          <p:cNvSpPr txBox="1"/>
          <p:nvPr/>
        </p:nvSpPr>
        <p:spPr>
          <a:xfrm>
            <a:off x="6866374" y="2146813"/>
            <a:ext cx="479897" cy="129125"/>
          </a:xfrm>
          <a:prstGeom prst="rect">
            <a:avLst/>
          </a:prstGeom>
          <a:noFill/>
          <a:ln w="9525" cmpd="sng">
            <a:noFill/>
          </a:ln>
          <a:effectLst/>
        </p:spPr>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（戸）</a:t>
            </a:r>
          </a:p>
        </p:txBody>
      </p:sp>
      <p:sp>
        <p:nvSpPr>
          <p:cNvPr id="12" name="テキスト ボックス 11">
            <a:extLst>
              <a:ext uri="{FF2B5EF4-FFF2-40B4-BE49-F238E27FC236}">
                <a16:creationId xmlns:a16="http://schemas.microsoft.com/office/drawing/2014/main" id="{0E75823F-7485-47F3-A4B7-72F2A1062810}"/>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a:t>
            </a:r>
          </a:p>
        </p:txBody>
      </p:sp>
      <p:sp>
        <p:nvSpPr>
          <p:cNvPr id="13" name="スライド番号プレースホルダー 3">
            <a:extLst>
              <a:ext uri="{FF2B5EF4-FFF2-40B4-BE49-F238E27FC236}">
                <a16:creationId xmlns:a16="http://schemas.microsoft.com/office/drawing/2014/main" id="{572B657F-8AC3-443B-B98C-689FD3B8D376}"/>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30</a:t>
            </a:fld>
            <a:endParaRPr kumimoji="1" lang="ja-JP" altLang="en-US" dirty="0"/>
          </a:p>
        </p:txBody>
      </p:sp>
      <p:pic>
        <p:nvPicPr>
          <p:cNvPr id="2" name="図 1">
            <a:extLst>
              <a:ext uri="{FF2B5EF4-FFF2-40B4-BE49-F238E27FC236}">
                <a16:creationId xmlns:a16="http://schemas.microsoft.com/office/drawing/2014/main" id="{335FE929-8945-477A-B9E8-492D83FD087C}"/>
              </a:ext>
            </a:extLst>
          </p:cNvPr>
          <p:cNvPicPr>
            <a:picLocks noChangeAspect="1"/>
          </p:cNvPicPr>
          <p:nvPr/>
        </p:nvPicPr>
        <p:blipFill>
          <a:blip r:embed="rId3"/>
          <a:stretch>
            <a:fillRect/>
          </a:stretch>
        </p:blipFill>
        <p:spPr>
          <a:xfrm>
            <a:off x="446469" y="1779631"/>
            <a:ext cx="5688061" cy="4682134"/>
          </a:xfrm>
          <a:prstGeom prst="rect">
            <a:avLst/>
          </a:prstGeom>
        </p:spPr>
      </p:pic>
      <p:pic>
        <p:nvPicPr>
          <p:cNvPr id="3" name="図 2">
            <a:extLst>
              <a:ext uri="{FF2B5EF4-FFF2-40B4-BE49-F238E27FC236}">
                <a16:creationId xmlns:a16="http://schemas.microsoft.com/office/drawing/2014/main" id="{7B182F5E-096A-46F3-9EF6-F05B85CC112B}"/>
              </a:ext>
            </a:extLst>
          </p:cNvPr>
          <p:cNvPicPr>
            <a:picLocks noChangeAspect="1"/>
          </p:cNvPicPr>
          <p:nvPr/>
        </p:nvPicPr>
        <p:blipFill>
          <a:blip r:embed="rId4"/>
          <a:stretch>
            <a:fillRect/>
          </a:stretch>
        </p:blipFill>
        <p:spPr>
          <a:xfrm>
            <a:off x="6191939" y="1768056"/>
            <a:ext cx="5688061" cy="4682134"/>
          </a:xfrm>
          <a:prstGeom prst="rect">
            <a:avLst/>
          </a:prstGeom>
        </p:spPr>
      </p:pic>
    </p:spTree>
    <p:extLst>
      <p:ext uri="{BB962C8B-B14F-4D97-AF65-F5344CB8AC3E}">
        <p14:creationId xmlns:p14="http://schemas.microsoft.com/office/powerpoint/2010/main" val="11489902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09335-694F-D9BD-0056-6993E1A494B0}"/>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3C4C5857-FA28-418B-A123-3DCC22694BD7}"/>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- 15</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面積　③大阪府の建て方（一戸建、共同住宅）、延べ面積別戸数</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5" name="正方形/長方形 4">
            <a:extLst>
              <a:ext uri="{FF2B5EF4-FFF2-40B4-BE49-F238E27FC236}">
                <a16:creationId xmlns:a16="http://schemas.microsoft.com/office/drawing/2014/main" id="{F69930A3-0BBD-468D-A2BC-677D54D51B2B}"/>
              </a:ext>
            </a:extLst>
          </p:cNvPr>
          <p:cNvSpPr/>
          <p:nvPr/>
        </p:nvSpPr>
        <p:spPr>
          <a:xfrm>
            <a:off x="360000" y="720000"/>
            <a:ext cx="11520000" cy="719812"/>
          </a:xfrm>
          <a:prstGeom prst="rect">
            <a:avLst/>
          </a:prstGeom>
          <a:ln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一戸建では、</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149</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㎡の住宅が増加し、最も多い。</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共同住宅では、</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㎡以下、</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99</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㎡の住宅が特に増加している。</a:t>
            </a:r>
          </a:p>
        </p:txBody>
      </p:sp>
      <p:sp>
        <p:nvSpPr>
          <p:cNvPr id="10" name="テキスト ボックス 2">
            <a:extLst>
              <a:ext uri="{FF2B5EF4-FFF2-40B4-BE49-F238E27FC236}">
                <a16:creationId xmlns:a16="http://schemas.microsoft.com/office/drawing/2014/main" id="{C0318670-2942-4C04-AF22-76055F74F9EC}"/>
              </a:ext>
            </a:extLst>
          </p:cNvPr>
          <p:cNvSpPr txBox="1"/>
          <p:nvPr/>
        </p:nvSpPr>
        <p:spPr>
          <a:xfrm>
            <a:off x="951159" y="2275938"/>
            <a:ext cx="479897" cy="129125"/>
          </a:xfrm>
          <a:prstGeom prst="rect">
            <a:avLst/>
          </a:prstGeom>
          <a:noFill/>
          <a:ln w="9525" cmpd="sng">
            <a:noFill/>
          </a:ln>
          <a:effectLst/>
        </p:spPr>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（戸）</a:t>
            </a:r>
          </a:p>
        </p:txBody>
      </p:sp>
      <p:sp>
        <p:nvSpPr>
          <p:cNvPr id="11" name="テキスト ボックス 2">
            <a:extLst>
              <a:ext uri="{FF2B5EF4-FFF2-40B4-BE49-F238E27FC236}">
                <a16:creationId xmlns:a16="http://schemas.microsoft.com/office/drawing/2014/main" id="{B1AB6856-57B5-4D38-8DD3-D031BA4FF5E1}"/>
              </a:ext>
            </a:extLst>
          </p:cNvPr>
          <p:cNvSpPr txBox="1"/>
          <p:nvPr/>
        </p:nvSpPr>
        <p:spPr>
          <a:xfrm>
            <a:off x="7034325" y="2275938"/>
            <a:ext cx="479897" cy="129125"/>
          </a:xfrm>
          <a:prstGeom prst="rect">
            <a:avLst/>
          </a:prstGeom>
          <a:noFill/>
          <a:ln w="9525" cmpd="sng">
            <a:noFill/>
          </a:ln>
          <a:effectLst/>
        </p:spPr>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（戸）</a:t>
            </a:r>
          </a:p>
        </p:txBody>
      </p:sp>
      <p:sp>
        <p:nvSpPr>
          <p:cNvPr id="12" name="テキスト ボックス 11">
            <a:extLst>
              <a:ext uri="{FF2B5EF4-FFF2-40B4-BE49-F238E27FC236}">
                <a16:creationId xmlns:a16="http://schemas.microsoft.com/office/drawing/2014/main" id="{D6FD079C-1BEF-4130-968D-5C89FE5F8CF0}"/>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a:t>
            </a:r>
          </a:p>
        </p:txBody>
      </p:sp>
      <p:cxnSp>
        <p:nvCxnSpPr>
          <p:cNvPr id="15" name="直線矢印コネクタ 14">
            <a:extLst>
              <a:ext uri="{FF2B5EF4-FFF2-40B4-BE49-F238E27FC236}">
                <a16:creationId xmlns:a16="http://schemas.microsoft.com/office/drawing/2014/main" id="{1A07687B-AA87-408A-9459-C0819A940B2B}"/>
              </a:ext>
            </a:extLst>
          </p:cNvPr>
          <p:cNvCxnSpPr>
            <a:cxnSpLocks/>
          </p:cNvCxnSpPr>
          <p:nvPr/>
        </p:nvCxnSpPr>
        <p:spPr>
          <a:xfrm flipV="1">
            <a:off x="9480911" y="3682161"/>
            <a:ext cx="577489" cy="915677"/>
          </a:xfrm>
          <a:prstGeom prst="straightConnector1">
            <a:avLst/>
          </a:prstGeom>
          <a:ln>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7" name="スライド番号プレースホルダー 3">
            <a:extLst>
              <a:ext uri="{FF2B5EF4-FFF2-40B4-BE49-F238E27FC236}">
                <a16:creationId xmlns:a16="http://schemas.microsoft.com/office/drawing/2014/main" id="{4A384802-21D9-4AF4-937D-15866AD3DDDB}"/>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31</a:t>
            </a:fld>
            <a:endParaRPr kumimoji="1" lang="ja-JP" altLang="en-US" dirty="0"/>
          </a:p>
        </p:txBody>
      </p:sp>
      <p:pic>
        <p:nvPicPr>
          <p:cNvPr id="2" name="図 1">
            <a:extLst>
              <a:ext uri="{FF2B5EF4-FFF2-40B4-BE49-F238E27FC236}">
                <a16:creationId xmlns:a16="http://schemas.microsoft.com/office/drawing/2014/main" id="{236D9936-0254-4A61-A6C4-5F4EF775576F}"/>
              </a:ext>
            </a:extLst>
          </p:cNvPr>
          <p:cNvPicPr>
            <a:picLocks noChangeAspect="1"/>
          </p:cNvPicPr>
          <p:nvPr/>
        </p:nvPicPr>
        <p:blipFill>
          <a:blip r:embed="rId3"/>
          <a:stretch>
            <a:fillRect/>
          </a:stretch>
        </p:blipFill>
        <p:spPr>
          <a:xfrm>
            <a:off x="398584" y="1823733"/>
            <a:ext cx="5688061" cy="4676037"/>
          </a:xfrm>
          <a:prstGeom prst="rect">
            <a:avLst/>
          </a:prstGeom>
        </p:spPr>
      </p:pic>
      <p:pic>
        <p:nvPicPr>
          <p:cNvPr id="3" name="図 2">
            <a:extLst>
              <a:ext uri="{FF2B5EF4-FFF2-40B4-BE49-F238E27FC236}">
                <a16:creationId xmlns:a16="http://schemas.microsoft.com/office/drawing/2014/main" id="{1F953944-31A8-4E9E-8E22-92899D256D59}"/>
              </a:ext>
            </a:extLst>
          </p:cNvPr>
          <p:cNvPicPr>
            <a:picLocks noChangeAspect="1"/>
          </p:cNvPicPr>
          <p:nvPr/>
        </p:nvPicPr>
        <p:blipFill>
          <a:blip r:embed="rId4"/>
          <a:stretch>
            <a:fillRect/>
          </a:stretch>
        </p:blipFill>
        <p:spPr>
          <a:xfrm>
            <a:off x="6273023" y="1844441"/>
            <a:ext cx="5694158" cy="4676037"/>
          </a:xfrm>
          <a:prstGeom prst="rect">
            <a:avLst/>
          </a:prstGeom>
        </p:spPr>
      </p:pic>
    </p:spTree>
    <p:extLst>
      <p:ext uri="{BB962C8B-B14F-4D97-AF65-F5344CB8AC3E}">
        <p14:creationId xmlns:p14="http://schemas.microsoft.com/office/powerpoint/2010/main" val="2391516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82981-C9BF-002D-739D-219633A273F5}"/>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AAF1E654-0B29-4DC7-9901-E9844CE7201F}"/>
              </a:ext>
            </a:extLst>
          </p:cNvPr>
          <p:cNvPicPr>
            <a:picLocks noChangeAspect="1"/>
          </p:cNvPicPr>
          <p:nvPr/>
        </p:nvPicPr>
        <p:blipFill>
          <a:blip r:embed="rId3"/>
          <a:stretch>
            <a:fillRect/>
          </a:stretch>
        </p:blipFill>
        <p:spPr>
          <a:xfrm>
            <a:off x="6120000" y="1979338"/>
            <a:ext cx="5401524" cy="4316342"/>
          </a:xfrm>
          <a:prstGeom prst="rect">
            <a:avLst/>
          </a:prstGeom>
        </p:spPr>
      </p:pic>
      <p:sp>
        <p:nvSpPr>
          <p:cNvPr id="6" name="正方形/長方形 5">
            <a:extLst>
              <a:ext uri="{FF2B5EF4-FFF2-40B4-BE49-F238E27FC236}">
                <a16:creationId xmlns:a16="http://schemas.microsoft.com/office/drawing/2014/main" id="{90F167B9-7730-41DA-803B-295EFADDC6A5}"/>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- 16</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建築時期　①大阪府の所有形態（持家、民営借家）、建築時期別戸数</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8" name="正方形/長方形 7">
            <a:extLst>
              <a:ext uri="{FF2B5EF4-FFF2-40B4-BE49-F238E27FC236}">
                <a16:creationId xmlns:a16="http://schemas.microsoft.com/office/drawing/2014/main" id="{80E71269-9C0F-4A72-9338-2BB28CC41A0C}"/>
              </a:ext>
            </a:extLst>
          </p:cNvPr>
          <p:cNvSpPr/>
          <p:nvPr/>
        </p:nvSpPr>
        <p:spPr>
          <a:xfrm>
            <a:off x="360000" y="720000"/>
            <a:ext cx="11520000" cy="1080000"/>
          </a:xfrm>
          <a:prstGeom prst="rect">
            <a:avLst/>
          </a:prstGeom>
          <a:ln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1980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年代以前の住宅は、減少し続けている。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持家全体では、</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H10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年からの</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25</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年間で約</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60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万戸増加している。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H15</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年以降、民営借家は増加しており、</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年間で約</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万戸増加している。</a:t>
            </a:r>
          </a:p>
        </p:txBody>
      </p:sp>
      <p:sp>
        <p:nvSpPr>
          <p:cNvPr id="10" name="テキスト ボックス 9">
            <a:extLst>
              <a:ext uri="{FF2B5EF4-FFF2-40B4-BE49-F238E27FC236}">
                <a16:creationId xmlns:a16="http://schemas.microsoft.com/office/drawing/2014/main" id="{4C6A9924-ED2C-4ACB-9A63-ACAE43C9E6D1}"/>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a:t>
            </a:r>
          </a:p>
        </p:txBody>
      </p:sp>
      <p:sp>
        <p:nvSpPr>
          <p:cNvPr id="11" name="テキスト ボックス 2">
            <a:extLst>
              <a:ext uri="{FF2B5EF4-FFF2-40B4-BE49-F238E27FC236}">
                <a16:creationId xmlns:a16="http://schemas.microsoft.com/office/drawing/2014/main" id="{ACAB5534-0E23-46CD-A9C0-E752C8B490CD}"/>
              </a:ext>
            </a:extLst>
          </p:cNvPr>
          <p:cNvSpPr txBox="1"/>
          <p:nvPr/>
        </p:nvSpPr>
        <p:spPr>
          <a:xfrm>
            <a:off x="1039341" y="2275938"/>
            <a:ext cx="479897" cy="129125"/>
          </a:xfrm>
          <a:prstGeom prst="rect">
            <a:avLst/>
          </a:prstGeom>
          <a:noFill/>
          <a:ln w="9525" cmpd="sng">
            <a:noFill/>
          </a:ln>
          <a:effectLst/>
        </p:spPr>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（戸）</a:t>
            </a:r>
          </a:p>
        </p:txBody>
      </p:sp>
      <p:sp>
        <p:nvSpPr>
          <p:cNvPr id="15" name="テキスト ボックス 2">
            <a:extLst>
              <a:ext uri="{FF2B5EF4-FFF2-40B4-BE49-F238E27FC236}">
                <a16:creationId xmlns:a16="http://schemas.microsoft.com/office/drawing/2014/main" id="{6F5374A8-C4E3-4858-AF4F-5C9F38E1AC9A}"/>
              </a:ext>
            </a:extLst>
          </p:cNvPr>
          <p:cNvSpPr txBox="1"/>
          <p:nvPr/>
        </p:nvSpPr>
        <p:spPr>
          <a:xfrm>
            <a:off x="6773512" y="2195805"/>
            <a:ext cx="479897" cy="129125"/>
          </a:xfrm>
          <a:prstGeom prst="rect">
            <a:avLst/>
          </a:prstGeom>
          <a:noFill/>
          <a:ln w="9525" cmpd="sng">
            <a:noFill/>
          </a:ln>
          <a:effectLst/>
        </p:spPr>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（戸）</a:t>
            </a:r>
          </a:p>
        </p:txBody>
      </p:sp>
      <p:cxnSp>
        <p:nvCxnSpPr>
          <p:cNvPr id="16" name="直線矢印コネクタ 15">
            <a:extLst>
              <a:ext uri="{FF2B5EF4-FFF2-40B4-BE49-F238E27FC236}">
                <a16:creationId xmlns:a16="http://schemas.microsoft.com/office/drawing/2014/main" id="{B1EF796D-4757-4FD9-ADA3-6360149D5788}"/>
              </a:ext>
            </a:extLst>
          </p:cNvPr>
          <p:cNvCxnSpPr>
            <a:cxnSpLocks/>
          </p:cNvCxnSpPr>
          <p:nvPr/>
        </p:nvCxnSpPr>
        <p:spPr>
          <a:xfrm>
            <a:off x="7845196" y="4256337"/>
            <a:ext cx="3456474" cy="696852"/>
          </a:xfrm>
          <a:prstGeom prst="straightConnector1">
            <a:avLst/>
          </a:prstGeom>
          <a:ln>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76A092EE-546F-4986-8A01-1C898EADCF40}"/>
              </a:ext>
            </a:extLst>
          </p:cNvPr>
          <p:cNvCxnSpPr>
            <a:cxnSpLocks/>
          </p:cNvCxnSpPr>
          <p:nvPr/>
        </p:nvCxnSpPr>
        <p:spPr>
          <a:xfrm flipV="1">
            <a:off x="8387600" y="2521061"/>
            <a:ext cx="2842151" cy="582213"/>
          </a:xfrm>
          <a:prstGeom prst="straightConnector1">
            <a:avLst/>
          </a:prstGeom>
          <a:ln>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8" name="スライド番号プレースホルダー 3">
            <a:extLst>
              <a:ext uri="{FF2B5EF4-FFF2-40B4-BE49-F238E27FC236}">
                <a16:creationId xmlns:a16="http://schemas.microsoft.com/office/drawing/2014/main" id="{9596F547-220C-44D5-9A92-63689396F876}"/>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32</a:t>
            </a:fld>
            <a:endParaRPr kumimoji="1" lang="ja-JP" altLang="en-US" dirty="0"/>
          </a:p>
        </p:txBody>
      </p:sp>
      <p:pic>
        <p:nvPicPr>
          <p:cNvPr id="2" name="図 1">
            <a:extLst>
              <a:ext uri="{FF2B5EF4-FFF2-40B4-BE49-F238E27FC236}">
                <a16:creationId xmlns:a16="http://schemas.microsoft.com/office/drawing/2014/main" id="{F1DED4E4-A52E-4989-8AE6-7DAED009A99A}"/>
              </a:ext>
            </a:extLst>
          </p:cNvPr>
          <p:cNvPicPr>
            <a:picLocks noChangeAspect="1"/>
          </p:cNvPicPr>
          <p:nvPr/>
        </p:nvPicPr>
        <p:blipFill>
          <a:blip r:embed="rId4"/>
          <a:stretch>
            <a:fillRect/>
          </a:stretch>
        </p:blipFill>
        <p:spPr>
          <a:xfrm>
            <a:off x="428227" y="1979338"/>
            <a:ext cx="5401524" cy="4316342"/>
          </a:xfrm>
          <a:prstGeom prst="rect">
            <a:avLst/>
          </a:prstGeom>
        </p:spPr>
      </p:pic>
    </p:spTree>
    <p:extLst>
      <p:ext uri="{BB962C8B-B14F-4D97-AF65-F5344CB8AC3E}">
        <p14:creationId xmlns:p14="http://schemas.microsoft.com/office/powerpoint/2010/main" val="11877189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82981-C9BF-002D-739D-219633A273F5}"/>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8CEF0F8A-F7AC-4900-9214-951C7F4A081F}"/>
              </a:ext>
            </a:extLst>
          </p:cNvPr>
          <p:cNvPicPr>
            <a:picLocks noChangeAspect="1"/>
          </p:cNvPicPr>
          <p:nvPr/>
        </p:nvPicPr>
        <p:blipFill>
          <a:blip r:embed="rId3"/>
          <a:stretch>
            <a:fillRect/>
          </a:stretch>
        </p:blipFill>
        <p:spPr>
          <a:xfrm>
            <a:off x="335150" y="1589252"/>
            <a:ext cx="11522439" cy="4883319"/>
          </a:xfrm>
          <a:prstGeom prst="rect">
            <a:avLst/>
          </a:prstGeom>
        </p:spPr>
      </p:pic>
      <p:sp>
        <p:nvSpPr>
          <p:cNvPr id="6" name="正方形/長方形 5">
            <a:extLst>
              <a:ext uri="{FF2B5EF4-FFF2-40B4-BE49-F238E27FC236}">
                <a16:creationId xmlns:a16="http://schemas.microsoft.com/office/drawing/2014/main" id="{90F167B9-7730-41DA-803B-295EFADDC6A5}"/>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- 16</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建築時期　②大阪府の持家の建築時期、延べ面積別戸数</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7" name="正方形/長方形 6">
            <a:extLst>
              <a:ext uri="{FF2B5EF4-FFF2-40B4-BE49-F238E27FC236}">
                <a16:creationId xmlns:a16="http://schemas.microsoft.com/office/drawing/2014/main" id="{4182A8C4-7899-462E-9A92-56336837FA9C}"/>
              </a:ext>
            </a:extLst>
          </p:cNvPr>
          <p:cNvSpPr/>
          <p:nvPr/>
        </p:nvSpPr>
        <p:spPr>
          <a:xfrm>
            <a:off x="360000" y="720000"/>
            <a:ext cx="11520000" cy="387414"/>
          </a:xfrm>
          <a:prstGeom prst="rect">
            <a:avLst/>
          </a:prstGeom>
          <a:ln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2000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年以降築の持家では、</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70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㎡以上の住宅が約</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割を占める。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a:extLst>
              <a:ext uri="{FF2B5EF4-FFF2-40B4-BE49-F238E27FC236}">
                <a16:creationId xmlns:a16="http://schemas.microsoft.com/office/drawing/2014/main" id="{D7881021-DE66-4EAE-AFB0-07AFC19C7C7E}"/>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R5 </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住宅・土地統計調査」（総務省統計局）を基に大阪府作成</a:t>
            </a:r>
          </a:p>
        </p:txBody>
      </p:sp>
      <p:sp>
        <p:nvSpPr>
          <p:cNvPr id="10" name="正方形/長方形 9">
            <a:extLst>
              <a:ext uri="{FF2B5EF4-FFF2-40B4-BE49-F238E27FC236}">
                <a16:creationId xmlns:a16="http://schemas.microsoft.com/office/drawing/2014/main" id="{17DAB0A5-B5B7-49D3-810A-D9F3FF87C92A}"/>
              </a:ext>
            </a:extLst>
          </p:cNvPr>
          <p:cNvSpPr/>
          <p:nvPr/>
        </p:nvSpPr>
        <p:spPr>
          <a:xfrm>
            <a:off x="7518467" y="1672473"/>
            <a:ext cx="604023" cy="331007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sp>
        <p:nvSpPr>
          <p:cNvPr id="12" name="正方形/長方形 11">
            <a:extLst>
              <a:ext uri="{FF2B5EF4-FFF2-40B4-BE49-F238E27FC236}">
                <a16:creationId xmlns:a16="http://schemas.microsoft.com/office/drawing/2014/main" id="{BBFC63B7-1E5F-4BB4-90E6-C4DD464327BF}"/>
              </a:ext>
            </a:extLst>
          </p:cNvPr>
          <p:cNvSpPr/>
          <p:nvPr/>
        </p:nvSpPr>
        <p:spPr>
          <a:xfrm>
            <a:off x="9091003" y="1672473"/>
            <a:ext cx="604023" cy="331007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sp>
        <p:nvSpPr>
          <p:cNvPr id="13" name="正方形/長方形 12">
            <a:extLst>
              <a:ext uri="{FF2B5EF4-FFF2-40B4-BE49-F238E27FC236}">
                <a16:creationId xmlns:a16="http://schemas.microsoft.com/office/drawing/2014/main" id="{918BEBE7-BA28-4CE2-A922-DCD0B5546A66}"/>
              </a:ext>
            </a:extLst>
          </p:cNvPr>
          <p:cNvSpPr/>
          <p:nvPr/>
        </p:nvSpPr>
        <p:spPr>
          <a:xfrm>
            <a:off x="10626215" y="1672474"/>
            <a:ext cx="604023" cy="322609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sp>
        <p:nvSpPr>
          <p:cNvPr id="14" name="スライド番号プレースホルダー 3">
            <a:extLst>
              <a:ext uri="{FF2B5EF4-FFF2-40B4-BE49-F238E27FC236}">
                <a16:creationId xmlns:a16="http://schemas.microsoft.com/office/drawing/2014/main" id="{C8ACE48E-424E-44D5-8949-5A4EC78B1230}"/>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33</a:t>
            </a:fld>
            <a:endParaRPr kumimoji="1" lang="ja-JP" altLang="en-US" dirty="0"/>
          </a:p>
        </p:txBody>
      </p:sp>
    </p:spTree>
    <p:extLst>
      <p:ext uri="{BB962C8B-B14F-4D97-AF65-F5344CB8AC3E}">
        <p14:creationId xmlns:p14="http://schemas.microsoft.com/office/powerpoint/2010/main" val="39056272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82981-C9BF-002D-739D-219633A273F5}"/>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90F167B9-7730-41DA-803B-295EFADDC6A5}"/>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- 16</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建築時期　③大阪府の民営借家の建築時期、延べ面積別戸数</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7" name="正方形/長方形 6">
            <a:extLst>
              <a:ext uri="{FF2B5EF4-FFF2-40B4-BE49-F238E27FC236}">
                <a16:creationId xmlns:a16="http://schemas.microsoft.com/office/drawing/2014/main" id="{4182A8C4-7899-462E-9A92-56336837FA9C}"/>
              </a:ext>
            </a:extLst>
          </p:cNvPr>
          <p:cNvSpPr/>
          <p:nvPr/>
        </p:nvSpPr>
        <p:spPr>
          <a:xfrm>
            <a:off x="360000" y="782917"/>
            <a:ext cx="11520000" cy="387414"/>
          </a:xfrm>
          <a:prstGeom prst="rect">
            <a:avLst/>
          </a:prstGeom>
          <a:ln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民営借家の戸数は、</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1981</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年以降、</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㎡以下の住宅が最も多い。</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a:extLst>
              <a:ext uri="{FF2B5EF4-FFF2-40B4-BE49-F238E27FC236}">
                <a16:creationId xmlns:a16="http://schemas.microsoft.com/office/drawing/2014/main" id="{D7881021-DE66-4EAE-AFB0-07AFC19C7C7E}"/>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R5</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住宅・土地統計調査」（総務省統計局）を基に大阪府作成</a:t>
            </a:r>
          </a:p>
        </p:txBody>
      </p:sp>
      <p:sp>
        <p:nvSpPr>
          <p:cNvPr id="10" name="スライド番号プレースホルダー 3">
            <a:extLst>
              <a:ext uri="{FF2B5EF4-FFF2-40B4-BE49-F238E27FC236}">
                <a16:creationId xmlns:a16="http://schemas.microsoft.com/office/drawing/2014/main" id="{02F42C9F-4EA3-4BDA-8E1E-9E89876BD3B2}"/>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34</a:t>
            </a:fld>
            <a:endParaRPr kumimoji="1" lang="ja-JP" altLang="en-US" dirty="0"/>
          </a:p>
        </p:txBody>
      </p:sp>
      <p:pic>
        <p:nvPicPr>
          <p:cNvPr id="2" name="図 1">
            <a:extLst>
              <a:ext uri="{FF2B5EF4-FFF2-40B4-BE49-F238E27FC236}">
                <a16:creationId xmlns:a16="http://schemas.microsoft.com/office/drawing/2014/main" id="{248CF876-44FF-4470-9019-766FA0689E8D}"/>
              </a:ext>
            </a:extLst>
          </p:cNvPr>
          <p:cNvPicPr>
            <a:picLocks noChangeAspect="1"/>
          </p:cNvPicPr>
          <p:nvPr/>
        </p:nvPicPr>
        <p:blipFill>
          <a:blip r:embed="rId3"/>
          <a:stretch>
            <a:fillRect/>
          </a:stretch>
        </p:blipFill>
        <p:spPr>
          <a:xfrm>
            <a:off x="334780" y="1527770"/>
            <a:ext cx="11522439" cy="4682134"/>
          </a:xfrm>
          <a:prstGeom prst="rect">
            <a:avLst/>
          </a:prstGeom>
        </p:spPr>
      </p:pic>
    </p:spTree>
    <p:extLst>
      <p:ext uri="{BB962C8B-B14F-4D97-AF65-F5344CB8AC3E}">
        <p14:creationId xmlns:p14="http://schemas.microsoft.com/office/powerpoint/2010/main" val="42259307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B986877B-E508-433A-9717-1FAC6E3A299C}"/>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- 17</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家賃　①大阪府の民営借家の１か月あたりの家賃別世帯数</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3" name="正方形/長方形 2"/>
          <p:cNvSpPr/>
          <p:nvPr/>
        </p:nvSpPr>
        <p:spPr>
          <a:xfrm>
            <a:off x="360000" y="720000"/>
            <a:ext cx="11520000" cy="719812"/>
          </a:xfrm>
          <a:prstGeom prst="rect">
            <a:avLst/>
          </a:prstGeom>
          <a:ln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民営借家の１か月あたりの家賃について、</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万円未満の借家に居住する世帯は減少している。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６万円台以上で増加しており、</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H30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年以降は６万円台が最も多い家賃区分となっている。</a:t>
            </a:r>
          </a:p>
        </p:txBody>
      </p:sp>
      <p:sp>
        <p:nvSpPr>
          <p:cNvPr id="15" name="テキスト ボックス 14">
            <a:extLst>
              <a:ext uri="{FF2B5EF4-FFF2-40B4-BE49-F238E27FC236}">
                <a16:creationId xmlns:a16="http://schemas.microsoft.com/office/drawing/2014/main" id="{E630BA8C-D045-4CB6-9CC3-7334FECD82B9}"/>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a:t>
            </a:r>
          </a:p>
        </p:txBody>
      </p:sp>
      <p:sp>
        <p:nvSpPr>
          <p:cNvPr id="8" name="テキスト ボックス 2">
            <a:extLst>
              <a:ext uri="{FF2B5EF4-FFF2-40B4-BE49-F238E27FC236}">
                <a16:creationId xmlns:a16="http://schemas.microsoft.com/office/drawing/2014/main" id="{61E77B77-922E-4DDF-871A-ABE18D26AB19}"/>
              </a:ext>
            </a:extLst>
          </p:cNvPr>
          <p:cNvSpPr txBox="1"/>
          <p:nvPr/>
        </p:nvSpPr>
        <p:spPr>
          <a:xfrm>
            <a:off x="1270773" y="1918558"/>
            <a:ext cx="479897" cy="129125"/>
          </a:xfrm>
          <a:prstGeom prst="rect">
            <a:avLst/>
          </a:prstGeom>
          <a:noFill/>
          <a:ln w="9525" cmpd="sng">
            <a:noFill/>
          </a:ln>
          <a:effectLst/>
        </p:spPr>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a:t>
            </a:r>
            <a:r>
              <a:rPr lang="ja-JP" altLang="en-US" sz="900" kern="0" dirty="0">
                <a:solidFill>
                  <a:sysClr val="windowText" lastClr="000000"/>
                </a:solidFill>
                <a:latin typeface="メイリオ" panose="020B0604030504040204" pitchFamily="50" charset="-128"/>
                <a:ea typeface="メイリオ" panose="020B0604030504040204" pitchFamily="50" charset="-128"/>
              </a:rPr>
              <a:t>世帯</a:t>
            </a: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a:t>
            </a:r>
          </a:p>
        </p:txBody>
      </p:sp>
      <p:sp>
        <p:nvSpPr>
          <p:cNvPr id="11" name="スライド番号プレースホルダー 3">
            <a:extLst>
              <a:ext uri="{FF2B5EF4-FFF2-40B4-BE49-F238E27FC236}">
                <a16:creationId xmlns:a16="http://schemas.microsoft.com/office/drawing/2014/main" id="{2EAC523D-4054-4A68-9D6B-DD587758161C}"/>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35</a:t>
            </a:fld>
            <a:endParaRPr kumimoji="1" lang="ja-JP" altLang="en-US" dirty="0"/>
          </a:p>
        </p:txBody>
      </p:sp>
      <p:pic>
        <p:nvPicPr>
          <p:cNvPr id="2" name="図 1">
            <a:extLst>
              <a:ext uri="{FF2B5EF4-FFF2-40B4-BE49-F238E27FC236}">
                <a16:creationId xmlns:a16="http://schemas.microsoft.com/office/drawing/2014/main" id="{BE0E25E1-98D5-4AEB-B7AA-128E4D50AB4A}"/>
              </a:ext>
            </a:extLst>
          </p:cNvPr>
          <p:cNvPicPr>
            <a:picLocks noChangeAspect="1"/>
          </p:cNvPicPr>
          <p:nvPr/>
        </p:nvPicPr>
        <p:blipFill>
          <a:blip r:embed="rId3"/>
          <a:stretch>
            <a:fillRect/>
          </a:stretch>
        </p:blipFill>
        <p:spPr>
          <a:xfrm>
            <a:off x="360000" y="1617408"/>
            <a:ext cx="11522439" cy="4676037"/>
          </a:xfrm>
          <a:prstGeom prst="rect">
            <a:avLst/>
          </a:prstGeom>
        </p:spPr>
      </p:pic>
    </p:spTree>
    <p:extLst>
      <p:ext uri="{BB962C8B-B14F-4D97-AF65-F5344CB8AC3E}">
        <p14:creationId xmlns:p14="http://schemas.microsoft.com/office/powerpoint/2010/main" val="23238951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82981-C9BF-002D-739D-219633A273F5}"/>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90F167B9-7730-41DA-803B-295EFADDC6A5}"/>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- 17</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家賃　②大阪府の建築時期別民営借家の家賃（１畳あたり家賃）</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3" name="正方形/長方形 2">
            <a:extLst>
              <a:ext uri="{FF2B5EF4-FFF2-40B4-BE49-F238E27FC236}">
                <a16:creationId xmlns:a16="http://schemas.microsoft.com/office/drawing/2014/main" id="{0CCAC3AC-0953-FE52-793B-5933ED094736}"/>
              </a:ext>
            </a:extLst>
          </p:cNvPr>
          <p:cNvSpPr/>
          <p:nvPr/>
        </p:nvSpPr>
        <p:spPr>
          <a:xfrm>
            <a:off x="336000" y="779279"/>
            <a:ext cx="11520000" cy="387414"/>
          </a:xfrm>
          <a:prstGeom prst="rect">
            <a:avLst/>
          </a:prstGeom>
          <a:ln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民営借家の１畳あたりの家賃は、</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R5</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年には築年数、構造に関係なく高くなっている。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2">
            <a:extLst>
              <a:ext uri="{FF2B5EF4-FFF2-40B4-BE49-F238E27FC236}">
                <a16:creationId xmlns:a16="http://schemas.microsoft.com/office/drawing/2014/main" id="{9F803FED-8882-44CE-BEA0-6DFA72587561}"/>
              </a:ext>
            </a:extLst>
          </p:cNvPr>
          <p:cNvSpPr txBox="1"/>
          <p:nvPr/>
        </p:nvSpPr>
        <p:spPr>
          <a:xfrm>
            <a:off x="729778" y="2056863"/>
            <a:ext cx="560860" cy="129125"/>
          </a:xfrm>
          <a:prstGeom prst="rect">
            <a:avLst/>
          </a:prstGeom>
          <a:noFill/>
          <a:ln w="9525" cmpd="sng">
            <a:noFill/>
          </a:ln>
          <a:effectLst/>
        </p:spPr>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（円</a:t>
            </a:r>
            <a:r>
              <a:rPr kumimoji="1" lang="en-US" altLang="ja-JP"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a:t>
            </a: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畳）</a:t>
            </a:r>
          </a:p>
        </p:txBody>
      </p:sp>
      <p:sp>
        <p:nvSpPr>
          <p:cNvPr id="10" name="テキスト ボックス 2">
            <a:extLst>
              <a:ext uri="{FF2B5EF4-FFF2-40B4-BE49-F238E27FC236}">
                <a16:creationId xmlns:a16="http://schemas.microsoft.com/office/drawing/2014/main" id="{F4EA6029-7E32-4E11-9A56-07412E3B4A99}"/>
              </a:ext>
            </a:extLst>
          </p:cNvPr>
          <p:cNvSpPr txBox="1"/>
          <p:nvPr/>
        </p:nvSpPr>
        <p:spPr>
          <a:xfrm>
            <a:off x="6848638" y="2056863"/>
            <a:ext cx="535618" cy="129125"/>
          </a:xfrm>
          <a:prstGeom prst="rect">
            <a:avLst/>
          </a:prstGeom>
          <a:noFill/>
          <a:ln w="9525" cmpd="sng">
            <a:noFill/>
          </a:ln>
          <a:effectLst/>
        </p:spPr>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（円</a:t>
            </a:r>
            <a:r>
              <a:rPr kumimoji="1" lang="en-US" altLang="ja-JP"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a:t>
            </a: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畳）</a:t>
            </a:r>
          </a:p>
        </p:txBody>
      </p:sp>
      <p:sp>
        <p:nvSpPr>
          <p:cNvPr id="11" name="テキスト ボックス 10">
            <a:extLst>
              <a:ext uri="{FF2B5EF4-FFF2-40B4-BE49-F238E27FC236}">
                <a16:creationId xmlns:a16="http://schemas.microsoft.com/office/drawing/2014/main" id="{42A8824A-33DB-4C8C-87EA-A35CCCCBDB35}"/>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a:t>
            </a:r>
          </a:p>
        </p:txBody>
      </p:sp>
      <p:sp>
        <p:nvSpPr>
          <p:cNvPr id="13" name="スライド番号プレースホルダー 3">
            <a:extLst>
              <a:ext uri="{FF2B5EF4-FFF2-40B4-BE49-F238E27FC236}">
                <a16:creationId xmlns:a16="http://schemas.microsoft.com/office/drawing/2014/main" id="{12E1F257-1E9F-409D-AB90-881D09690412}"/>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36</a:t>
            </a:fld>
            <a:endParaRPr kumimoji="1" lang="ja-JP" altLang="en-US" dirty="0"/>
          </a:p>
        </p:txBody>
      </p:sp>
      <p:pic>
        <p:nvPicPr>
          <p:cNvPr id="2" name="図 1">
            <a:extLst>
              <a:ext uri="{FF2B5EF4-FFF2-40B4-BE49-F238E27FC236}">
                <a16:creationId xmlns:a16="http://schemas.microsoft.com/office/drawing/2014/main" id="{31F9443F-3D83-4CE8-9FE7-B8C41D1853BA}"/>
              </a:ext>
            </a:extLst>
          </p:cNvPr>
          <p:cNvPicPr>
            <a:picLocks noChangeAspect="1"/>
          </p:cNvPicPr>
          <p:nvPr/>
        </p:nvPicPr>
        <p:blipFill>
          <a:blip r:embed="rId3"/>
          <a:stretch>
            <a:fillRect/>
          </a:stretch>
        </p:blipFill>
        <p:spPr>
          <a:xfrm>
            <a:off x="571014" y="1682983"/>
            <a:ext cx="5401524" cy="4682134"/>
          </a:xfrm>
          <a:prstGeom prst="rect">
            <a:avLst/>
          </a:prstGeom>
        </p:spPr>
      </p:pic>
      <p:pic>
        <p:nvPicPr>
          <p:cNvPr id="4" name="図 3">
            <a:extLst>
              <a:ext uri="{FF2B5EF4-FFF2-40B4-BE49-F238E27FC236}">
                <a16:creationId xmlns:a16="http://schemas.microsoft.com/office/drawing/2014/main" id="{97B2F565-EEEA-468C-AB52-E5B6F6D222F3}"/>
              </a:ext>
            </a:extLst>
          </p:cNvPr>
          <p:cNvPicPr>
            <a:picLocks noChangeAspect="1"/>
          </p:cNvPicPr>
          <p:nvPr/>
        </p:nvPicPr>
        <p:blipFill>
          <a:blip r:embed="rId4"/>
          <a:stretch>
            <a:fillRect/>
          </a:stretch>
        </p:blipFill>
        <p:spPr>
          <a:xfrm>
            <a:off x="6589849" y="1752433"/>
            <a:ext cx="5401524" cy="4682134"/>
          </a:xfrm>
          <a:prstGeom prst="rect">
            <a:avLst/>
          </a:prstGeom>
        </p:spPr>
      </p:pic>
    </p:spTree>
    <p:extLst>
      <p:ext uri="{BB962C8B-B14F-4D97-AF65-F5344CB8AC3E}">
        <p14:creationId xmlns:p14="http://schemas.microsoft.com/office/powerpoint/2010/main" val="2495819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82981-C9BF-002D-739D-219633A273F5}"/>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90F167B9-7730-41DA-803B-295EFADDC6A5}"/>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- 17</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家賃　③大阪府の民営借家の家賃区分、延べ面積別世帯数（７万円未満）</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3" name="正方形/長方形 2">
            <a:extLst>
              <a:ext uri="{FF2B5EF4-FFF2-40B4-BE49-F238E27FC236}">
                <a16:creationId xmlns:a16="http://schemas.microsoft.com/office/drawing/2014/main" id="{0CCAC3AC-0953-FE52-793B-5933ED094736}"/>
              </a:ext>
            </a:extLst>
          </p:cNvPr>
          <p:cNvSpPr/>
          <p:nvPr/>
        </p:nvSpPr>
        <p:spPr>
          <a:xfrm>
            <a:off x="360000" y="720000"/>
            <a:ext cx="11520000" cy="719812"/>
          </a:xfrm>
          <a:prstGeom prst="rect">
            <a:avLst/>
          </a:prstGeom>
          <a:ln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民営借家において、家賃が</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万円未満では、</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㎡以下の借家が大きな割合を占める。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家賃</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万円台では、</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H30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から</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㎡以下の借家が増えている。</a:t>
            </a:r>
          </a:p>
        </p:txBody>
      </p:sp>
      <p:sp>
        <p:nvSpPr>
          <p:cNvPr id="8" name="テキスト ボックス 2">
            <a:extLst>
              <a:ext uri="{FF2B5EF4-FFF2-40B4-BE49-F238E27FC236}">
                <a16:creationId xmlns:a16="http://schemas.microsoft.com/office/drawing/2014/main" id="{9F803FED-8882-44CE-BEA0-6DFA72587561}"/>
              </a:ext>
            </a:extLst>
          </p:cNvPr>
          <p:cNvSpPr txBox="1"/>
          <p:nvPr/>
        </p:nvSpPr>
        <p:spPr>
          <a:xfrm>
            <a:off x="1316217" y="1784749"/>
            <a:ext cx="479897" cy="129125"/>
          </a:xfrm>
          <a:prstGeom prst="rect">
            <a:avLst/>
          </a:prstGeom>
          <a:noFill/>
          <a:ln w="9525" cmpd="sng">
            <a:noFill/>
          </a:ln>
          <a:effectLst/>
        </p:spPr>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a:t>
            </a:r>
            <a:r>
              <a:rPr lang="ja-JP" altLang="en-US" sz="900" kern="0" dirty="0">
                <a:solidFill>
                  <a:sysClr val="windowText" lastClr="000000"/>
                </a:solidFill>
                <a:latin typeface="メイリオ" panose="020B0604030504040204" pitchFamily="50" charset="-128"/>
                <a:ea typeface="メイリオ" panose="020B0604030504040204" pitchFamily="50" charset="-128"/>
              </a:rPr>
              <a:t>世帯</a:t>
            </a: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a:t>
            </a:r>
          </a:p>
        </p:txBody>
      </p:sp>
      <p:sp>
        <p:nvSpPr>
          <p:cNvPr id="11" name="テキスト ボックス 10">
            <a:extLst>
              <a:ext uri="{FF2B5EF4-FFF2-40B4-BE49-F238E27FC236}">
                <a16:creationId xmlns:a16="http://schemas.microsoft.com/office/drawing/2014/main" id="{42A8824A-33DB-4C8C-87EA-A35CCCCBDB35}"/>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a:t>
            </a:r>
          </a:p>
        </p:txBody>
      </p:sp>
      <p:sp>
        <p:nvSpPr>
          <p:cNvPr id="12" name="スライド番号プレースホルダー 3">
            <a:extLst>
              <a:ext uri="{FF2B5EF4-FFF2-40B4-BE49-F238E27FC236}">
                <a16:creationId xmlns:a16="http://schemas.microsoft.com/office/drawing/2014/main" id="{39961836-22DF-4927-A53E-61734A5FF6A1}"/>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37</a:t>
            </a:fld>
            <a:endParaRPr kumimoji="1" lang="ja-JP" altLang="en-US" dirty="0"/>
          </a:p>
        </p:txBody>
      </p:sp>
      <p:pic>
        <p:nvPicPr>
          <p:cNvPr id="2" name="図 1">
            <a:extLst>
              <a:ext uri="{FF2B5EF4-FFF2-40B4-BE49-F238E27FC236}">
                <a16:creationId xmlns:a16="http://schemas.microsoft.com/office/drawing/2014/main" id="{0D806C1C-05C6-4AC5-A47D-39F83B00D22E}"/>
              </a:ext>
            </a:extLst>
          </p:cNvPr>
          <p:cNvPicPr>
            <a:picLocks noChangeAspect="1"/>
          </p:cNvPicPr>
          <p:nvPr/>
        </p:nvPicPr>
        <p:blipFill>
          <a:blip r:embed="rId3"/>
          <a:stretch>
            <a:fillRect/>
          </a:stretch>
        </p:blipFill>
        <p:spPr>
          <a:xfrm>
            <a:off x="718476" y="1357184"/>
            <a:ext cx="10803048" cy="5041829"/>
          </a:xfrm>
          <a:prstGeom prst="rect">
            <a:avLst/>
          </a:prstGeom>
        </p:spPr>
      </p:pic>
    </p:spTree>
    <p:extLst>
      <p:ext uri="{BB962C8B-B14F-4D97-AF65-F5344CB8AC3E}">
        <p14:creationId xmlns:p14="http://schemas.microsoft.com/office/powerpoint/2010/main" val="17762864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82981-C9BF-002D-739D-219633A273F5}"/>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90F167B9-7730-41DA-803B-295EFADDC6A5}"/>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- 17</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家賃　③大阪府の民営借家の家賃区分、延べ面積別世帯数（７万円以上）</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3" name="正方形/長方形 2">
            <a:extLst>
              <a:ext uri="{FF2B5EF4-FFF2-40B4-BE49-F238E27FC236}">
                <a16:creationId xmlns:a16="http://schemas.microsoft.com/office/drawing/2014/main" id="{0CCAC3AC-0953-FE52-793B-5933ED094736}"/>
              </a:ext>
            </a:extLst>
          </p:cNvPr>
          <p:cNvSpPr/>
          <p:nvPr/>
        </p:nvSpPr>
        <p:spPr>
          <a:xfrm>
            <a:off x="360000" y="720000"/>
            <a:ext cx="11520000" cy="719812"/>
          </a:xfrm>
          <a:prstGeom prst="rect">
            <a:avLst/>
          </a:prstGeom>
          <a:ln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家賃</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万円台では、延べ面積が</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49</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㎡の借家の割合が一番大きい。</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家賃</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万円以上では、延べ面積が</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69</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㎡の借家の割合が一番大きい。</a:t>
            </a:r>
          </a:p>
        </p:txBody>
      </p:sp>
      <p:sp>
        <p:nvSpPr>
          <p:cNvPr id="11" name="テキスト ボックス 10">
            <a:extLst>
              <a:ext uri="{FF2B5EF4-FFF2-40B4-BE49-F238E27FC236}">
                <a16:creationId xmlns:a16="http://schemas.microsoft.com/office/drawing/2014/main" id="{42A8824A-33DB-4C8C-87EA-A35CCCCBDB35}"/>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a:t>
            </a:r>
          </a:p>
        </p:txBody>
      </p:sp>
      <p:sp>
        <p:nvSpPr>
          <p:cNvPr id="10" name="テキスト ボックス 2">
            <a:extLst>
              <a:ext uri="{FF2B5EF4-FFF2-40B4-BE49-F238E27FC236}">
                <a16:creationId xmlns:a16="http://schemas.microsoft.com/office/drawing/2014/main" id="{83BD9146-541B-4B66-8F95-74836068D2BB}"/>
              </a:ext>
            </a:extLst>
          </p:cNvPr>
          <p:cNvSpPr txBox="1"/>
          <p:nvPr/>
        </p:nvSpPr>
        <p:spPr>
          <a:xfrm>
            <a:off x="1316217" y="1784749"/>
            <a:ext cx="479897" cy="129125"/>
          </a:xfrm>
          <a:prstGeom prst="rect">
            <a:avLst/>
          </a:prstGeom>
          <a:noFill/>
          <a:ln w="9525" cmpd="sng">
            <a:noFill/>
          </a:ln>
          <a:effectLst/>
        </p:spPr>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a:t>
            </a:r>
            <a:r>
              <a:rPr lang="ja-JP" altLang="en-US" sz="900" kern="0" dirty="0">
                <a:solidFill>
                  <a:sysClr val="windowText" lastClr="000000"/>
                </a:solidFill>
                <a:latin typeface="メイリオ" panose="020B0604030504040204" pitchFamily="50" charset="-128"/>
                <a:ea typeface="メイリオ" panose="020B0604030504040204" pitchFamily="50" charset="-128"/>
              </a:rPr>
              <a:t>世帯</a:t>
            </a: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a:t>
            </a:r>
          </a:p>
        </p:txBody>
      </p:sp>
      <p:sp>
        <p:nvSpPr>
          <p:cNvPr id="8" name="スライド番号プレースホルダー 3">
            <a:extLst>
              <a:ext uri="{FF2B5EF4-FFF2-40B4-BE49-F238E27FC236}">
                <a16:creationId xmlns:a16="http://schemas.microsoft.com/office/drawing/2014/main" id="{7AFA4028-BEB6-44E5-A034-226A3C57C114}"/>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38</a:t>
            </a:fld>
            <a:endParaRPr kumimoji="1" lang="ja-JP" altLang="en-US" dirty="0"/>
          </a:p>
        </p:txBody>
      </p:sp>
      <p:pic>
        <p:nvPicPr>
          <p:cNvPr id="2" name="図 1">
            <a:extLst>
              <a:ext uri="{FF2B5EF4-FFF2-40B4-BE49-F238E27FC236}">
                <a16:creationId xmlns:a16="http://schemas.microsoft.com/office/drawing/2014/main" id="{17034647-0FE0-4162-AB16-33B5A6B531C4}"/>
              </a:ext>
            </a:extLst>
          </p:cNvPr>
          <p:cNvPicPr>
            <a:picLocks noChangeAspect="1"/>
          </p:cNvPicPr>
          <p:nvPr/>
        </p:nvPicPr>
        <p:blipFill>
          <a:blip r:embed="rId3"/>
          <a:stretch>
            <a:fillRect/>
          </a:stretch>
        </p:blipFill>
        <p:spPr>
          <a:xfrm>
            <a:off x="718476" y="1460699"/>
            <a:ext cx="10803048" cy="5041829"/>
          </a:xfrm>
          <a:prstGeom prst="rect">
            <a:avLst/>
          </a:prstGeom>
        </p:spPr>
      </p:pic>
    </p:spTree>
    <p:extLst>
      <p:ext uri="{BB962C8B-B14F-4D97-AF65-F5344CB8AC3E}">
        <p14:creationId xmlns:p14="http://schemas.microsoft.com/office/powerpoint/2010/main" val="27052330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144D3-1200-0B30-95A7-41052D1788A2}"/>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2271471C-962C-48D2-90EF-70BE0D0B754E}"/>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８　家族類型　②大阪府の世帯収入、民間借家の家賃別世帯数と世帯割合</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5" name="正方形/長方形 4">
            <a:extLst>
              <a:ext uri="{FF2B5EF4-FFF2-40B4-BE49-F238E27FC236}">
                <a16:creationId xmlns:a16="http://schemas.microsoft.com/office/drawing/2014/main" id="{38576FA5-DC94-4157-9D56-BC0F6BF03D08}"/>
              </a:ext>
            </a:extLst>
          </p:cNvPr>
          <p:cNvSpPr/>
          <p:nvPr/>
        </p:nvSpPr>
        <p:spPr>
          <a:xfrm>
            <a:off x="360000" y="720000"/>
            <a:ext cx="11520000" cy="719812"/>
          </a:xfrm>
          <a:prstGeom prst="rect">
            <a:avLst/>
          </a:prstGeom>
          <a:ln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総世帯数は減少、増加どちらでも、世帯年収</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400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万円未満の割合は全ての家賃区分で減少している。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世帯年収</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500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万円以上の世帯割合は増加している。　</a:t>
            </a:r>
          </a:p>
        </p:txBody>
      </p:sp>
      <p:sp>
        <p:nvSpPr>
          <p:cNvPr id="10" name="テキスト ボックス 9">
            <a:extLst>
              <a:ext uri="{FF2B5EF4-FFF2-40B4-BE49-F238E27FC236}">
                <a16:creationId xmlns:a16="http://schemas.microsoft.com/office/drawing/2014/main" id="{AF5F9FD6-4EDB-4A66-9683-F71029D84D0B}"/>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a:t>
            </a:r>
          </a:p>
        </p:txBody>
      </p:sp>
      <p:sp>
        <p:nvSpPr>
          <p:cNvPr id="11" name="テキスト ボックス 2">
            <a:extLst>
              <a:ext uri="{FF2B5EF4-FFF2-40B4-BE49-F238E27FC236}">
                <a16:creationId xmlns:a16="http://schemas.microsoft.com/office/drawing/2014/main" id="{AC20AB0F-CE2C-43C7-9799-3A6B145C4FD8}"/>
              </a:ext>
            </a:extLst>
          </p:cNvPr>
          <p:cNvSpPr txBox="1"/>
          <p:nvPr/>
        </p:nvSpPr>
        <p:spPr>
          <a:xfrm>
            <a:off x="392285" y="1483592"/>
            <a:ext cx="479897" cy="129125"/>
          </a:xfrm>
          <a:prstGeom prst="rect">
            <a:avLst/>
          </a:prstGeom>
          <a:noFill/>
          <a:ln w="9525" cmpd="sng">
            <a:noFill/>
          </a:ln>
          <a:effectLst/>
        </p:spPr>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a:t>
            </a:r>
            <a:r>
              <a:rPr lang="ja-JP" altLang="en-US" sz="900" kern="0" dirty="0">
                <a:solidFill>
                  <a:sysClr val="windowText" lastClr="000000"/>
                </a:solidFill>
                <a:latin typeface="メイリオ" panose="020B0604030504040204" pitchFamily="50" charset="-128"/>
                <a:ea typeface="メイリオ" panose="020B0604030504040204" pitchFamily="50" charset="-128"/>
              </a:rPr>
              <a:t>世帯</a:t>
            </a: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a:t>
            </a:r>
          </a:p>
        </p:txBody>
      </p:sp>
      <p:sp>
        <p:nvSpPr>
          <p:cNvPr id="2" name="テキスト ボックス 1">
            <a:extLst>
              <a:ext uri="{FF2B5EF4-FFF2-40B4-BE49-F238E27FC236}">
                <a16:creationId xmlns:a16="http://schemas.microsoft.com/office/drawing/2014/main" id="{158D9EC4-C5B2-437F-9E86-58AE9A21D774}"/>
              </a:ext>
            </a:extLst>
          </p:cNvPr>
          <p:cNvSpPr txBox="1"/>
          <p:nvPr/>
        </p:nvSpPr>
        <p:spPr>
          <a:xfrm>
            <a:off x="693420" y="2776386"/>
            <a:ext cx="505267" cy="200055"/>
          </a:xfrm>
          <a:prstGeom prst="rect">
            <a:avLst/>
          </a:prstGeom>
          <a:noFill/>
        </p:spPr>
        <p:txBody>
          <a:bodyPr wrap="none" rtlCol="0">
            <a:spAutoFit/>
          </a:bodyPr>
          <a:lstStyle/>
          <a:p>
            <a:r>
              <a:rPr kumimoji="1" lang="en-US" altLang="ja-JP" sz="700" dirty="0"/>
              <a:t>181,643</a:t>
            </a:r>
            <a:endParaRPr kumimoji="1" lang="ja-JP" altLang="en-US" sz="700" dirty="0"/>
          </a:p>
        </p:txBody>
      </p:sp>
      <p:sp>
        <p:nvSpPr>
          <p:cNvPr id="12" name="テキスト ボックス 11">
            <a:extLst>
              <a:ext uri="{FF2B5EF4-FFF2-40B4-BE49-F238E27FC236}">
                <a16:creationId xmlns:a16="http://schemas.microsoft.com/office/drawing/2014/main" id="{6394A963-7A10-46FC-A65E-4210B1ED1311}"/>
              </a:ext>
            </a:extLst>
          </p:cNvPr>
          <p:cNvSpPr txBox="1"/>
          <p:nvPr/>
        </p:nvSpPr>
        <p:spPr>
          <a:xfrm>
            <a:off x="1013460" y="2928786"/>
            <a:ext cx="505267" cy="200055"/>
          </a:xfrm>
          <a:prstGeom prst="rect">
            <a:avLst/>
          </a:prstGeom>
          <a:noFill/>
        </p:spPr>
        <p:txBody>
          <a:bodyPr wrap="none" rtlCol="0">
            <a:spAutoFit/>
          </a:bodyPr>
          <a:lstStyle/>
          <a:p>
            <a:r>
              <a:rPr lang="en-US" altLang="ja-JP" sz="700" dirty="0"/>
              <a:t>173,695</a:t>
            </a:r>
            <a:endParaRPr kumimoji="1" lang="ja-JP" altLang="en-US" sz="700" dirty="0"/>
          </a:p>
        </p:txBody>
      </p:sp>
      <p:sp>
        <p:nvSpPr>
          <p:cNvPr id="15" name="テキスト ボックス 14">
            <a:extLst>
              <a:ext uri="{FF2B5EF4-FFF2-40B4-BE49-F238E27FC236}">
                <a16:creationId xmlns:a16="http://schemas.microsoft.com/office/drawing/2014/main" id="{ACF4DF33-0CF7-4803-BA3A-F9AB2FB1B5AA}"/>
              </a:ext>
            </a:extLst>
          </p:cNvPr>
          <p:cNvSpPr txBox="1"/>
          <p:nvPr/>
        </p:nvSpPr>
        <p:spPr>
          <a:xfrm>
            <a:off x="1347901" y="2639163"/>
            <a:ext cx="505267" cy="200055"/>
          </a:xfrm>
          <a:prstGeom prst="rect">
            <a:avLst/>
          </a:prstGeom>
          <a:noFill/>
        </p:spPr>
        <p:txBody>
          <a:bodyPr wrap="none" rtlCol="0">
            <a:spAutoFit/>
          </a:bodyPr>
          <a:lstStyle/>
          <a:p>
            <a:r>
              <a:rPr kumimoji="1" lang="en-US" altLang="ja-JP" sz="700" dirty="0"/>
              <a:t>195,456</a:t>
            </a:r>
            <a:endParaRPr kumimoji="1" lang="ja-JP" altLang="en-US" sz="700" dirty="0"/>
          </a:p>
        </p:txBody>
      </p:sp>
      <p:sp>
        <p:nvSpPr>
          <p:cNvPr id="16" name="テキスト ボックス 15">
            <a:extLst>
              <a:ext uri="{FF2B5EF4-FFF2-40B4-BE49-F238E27FC236}">
                <a16:creationId xmlns:a16="http://schemas.microsoft.com/office/drawing/2014/main" id="{6BC4B7F1-8F96-490E-9BB0-ED35F3DB66C2}"/>
              </a:ext>
            </a:extLst>
          </p:cNvPr>
          <p:cNvSpPr txBox="1"/>
          <p:nvPr/>
        </p:nvSpPr>
        <p:spPr>
          <a:xfrm>
            <a:off x="1683181" y="2479143"/>
            <a:ext cx="505267" cy="200055"/>
          </a:xfrm>
          <a:prstGeom prst="rect">
            <a:avLst/>
          </a:prstGeom>
          <a:noFill/>
        </p:spPr>
        <p:txBody>
          <a:bodyPr wrap="none" rtlCol="0">
            <a:spAutoFit/>
          </a:bodyPr>
          <a:lstStyle/>
          <a:p>
            <a:r>
              <a:rPr lang="en-US" altLang="ja-JP" sz="700" dirty="0"/>
              <a:t>206,676</a:t>
            </a:r>
            <a:endParaRPr kumimoji="1" lang="ja-JP" altLang="en-US" sz="700" dirty="0"/>
          </a:p>
        </p:txBody>
      </p:sp>
      <p:sp>
        <p:nvSpPr>
          <p:cNvPr id="17" name="テキスト ボックス 16">
            <a:extLst>
              <a:ext uri="{FF2B5EF4-FFF2-40B4-BE49-F238E27FC236}">
                <a16:creationId xmlns:a16="http://schemas.microsoft.com/office/drawing/2014/main" id="{98B53773-606E-40E8-B8D3-A683E398EBCE}"/>
              </a:ext>
            </a:extLst>
          </p:cNvPr>
          <p:cNvSpPr txBox="1"/>
          <p:nvPr/>
        </p:nvSpPr>
        <p:spPr>
          <a:xfrm>
            <a:off x="2003221" y="2570583"/>
            <a:ext cx="505267" cy="200055"/>
          </a:xfrm>
          <a:prstGeom prst="rect">
            <a:avLst/>
          </a:prstGeom>
          <a:noFill/>
        </p:spPr>
        <p:txBody>
          <a:bodyPr wrap="none" rtlCol="0">
            <a:spAutoFit/>
          </a:bodyPr>
          <a:lstStyle/>
          <a:p>
            <a:r>
              <a:rPr kumimoji="1" lang="en-US" altLang="ja-JP" sz="700" dirty="0"/>
              <a:t>204,634</a:t>
            </a:r>
            <a:endParaRPr kumimoji="1" lang="ja-JP" altLang="en-US" sz="700" dirty="0"/>
          </a:p>
        </p:txBody>
      </p:sp>
      <p:sp>
        <p:nvSpPr>
          <p:cNvPr id="18" name="テキスト ボックス 17">
            <a:extLst>
              <a:ext uri="{FF2B5EF4-FFF2-40B4-BE49-F238E27FC236}">
                <a16:creationId xmlns:a16="http://schemas.microsoft.com/office/drawing/2014/main" id="{A65962AF-333B-4639-B803-2B5DD84329FE}"/>
              </a:ext>
            </a:extLst>
          </p:cNvPr>
          <p:cNvSpPr txBox="1"/>
          <p:nvPr/>
        </p:nvSpPr>
        <p:spPr>
          <a:xfrm>
            <a:off x="2330881" y="2265783"/>
            <a:ext cx="505267" cy="200055"/>
          </a:xfrm>
          <a:prstGeom prst="rect">
            <a:avLst/>
          </a:prstGeom>
          <a:noFill/>
        </p:spPr>
        <p:txBody>
          <a:bodyPr wrap="none" rtlCol="0">
            <a:spAutoFit/>
          </a:bodyPr>
          <a:lstStyle/>
          <a:p>
            <a:r>
              <a:rPr kumimoji="1" lang="en-US" altLang="ja-JP" sz="700" dirty="0"/>
              <a:t>227,881</a:t>
            </a:r>
            <a:endParaRPr kumimoji="1" lang="ja-JP" altLang="en-US" sz="700" dirty="0"/>
          </a:p>
        </p:txBody>
      </p:sp>
      <p:sp>
        <p:nvSpPr>
          <p:cNvPr id="19" name="テキスト ボックス 18">
            <a:extLst>
              <a:ext uri="{FF2B5EF4-FFF2-40B4-BE49-F238E27FC236}">
                <a16:creationId xmlns:a16="http://schemas.microsoft.com/office/drawing/2014/main" id="{AEB9B577-A616-4896-A120-C7A6D0B3781E}"/>
              </a:ext>
            </a:extLst>
          </p:cNvPr>
          <p:cNvSpPr txBox="1"/>
          <p:nvPr/>
        </p:nvSpPr>
        <p:spPr>
          <a:xfrm>
            <a:off x="2666161" y="2448663"/>
            <a:ext cx="505267" cy="200055"/>
          </a:xfrm>
          <a:prstGeom prst="rect">
            <a:avLst/>
          </a:prstGeom>
          <a:noFill/>
        </p:spPr>
        <p:txBody>
          <a:bodyPr wrap="none" rtlCol="0">
            <a:spAutoFit/>
          </a:bodyPr>
          <a:lstStyle/>
          <a:p>
            <a:r>
              <a:rPr lang="en-US" altLang="ja-JP" sz="700" dirty="0"/>
              <a:t>213,475</a:t>
            </a:r>
            <a:endParaRPr kumimoji="1" lang="ja-JP" altLang="en-US" sz="700" dirty="0"/>
          </a:p>
        </p:txBody>
      </p:sp>
      <p:sp>
        <p:nvSpPr>
          <p:cNvPr id="20" name="テキスト ボックス 19">
            <a:extLst>
              <a:ext uri="{FF2B5EF4-FFF2-40B4-BE49-F238E27FC236}">
                <a16:creationId xmlns:a16="http://schemas.microsoft.com/office/drawing/2014/main" id="{869DE1ED-3AAC-4770-AEC3-3B5D844B3A0F}"/>
              </a:ext>
            </a:extLst>
          </p:cNvPr>
          <p:cNvSpPr txBox="1"/>
          <p:nvPr/>
        </p:nvSpPr>
        <p:spPr>
          <a:xfrm>
            <a:off x="2993821" y="2044803"/>
            <a:ext cx="505267" cy="200055"/>
          </a:xfrm>
          <a:prstGeom prst="rect">
            <a:avLst/>
          </a:prstGeom>
          <a:noFill/>
        </p:spPr>
        <p:txBody>
          <a:bodyPr wrap="none" rtlCol="0">
            <a:spAutoFit/>
          </a:bodyPr>
          <a:lstStyle/>
          <a:p>
            <a:r>
              <a:rPr kumimoji="1" lang="en-US" altLang="ja-JP" sz="700" dirty="0"/>
              <a:t>244,441</a:t>
            </a:r>
            <a:endParaRPr kumimoji="1" lang="ja-JP" altLang="en-US" sz="700" dirty="0"/>
          </a:p>
        </p:txBody>
      </p:sp>
      <p:sp>
        <p:nvSpPr>
          <p:cNvPr id="21" name="テキスト ボックス 20">
            <a:extLst>
              <a:ext uri="{FF2B5EF4-FFF2-40B4-BE49-F238E27FC236}">
                <a16:creationId xmlns:a16="http://schemas.microsoft.com/office/drawing/2014/main" id="{27E31EB8-FD4D-40F6-B4FE-5EC80C1BE23D}"/>
              </a:ext>
            </a:extLst>
          </p:cNvPr>
          <p:cNvSpPr txBox="1"/>
          <p:nvPr/>
        </p:nvSpPr>
        <p:spPr>
          <a:xfrm>
            <a:off x="3321481" y="3279243"/>
            <a:ext cx="505267" cy="200055"/>
          </a:xfrm>
          <a:prstGeom prst="rect">
            <a:avLst/>
          </a:prstGeom>
          <a:noFill/>
        </p:spPr>
        <p:txBody>
          <a:bodyPr wrap="none" rtlCol="0">
            <a:spAutoFit/>
          </a:bodyPr>
          <a:lstStyle/>
          <a:p>
            <a:r>
              <a:rPr lang="en-US" altLang="ja-JP" sz="700" dirty="0"/>
              <a:t>146,170</a:t>
            </a:r>
            <a:endParaRPr kumimoji="1" lang="ja-JP" altLang="en-US" sz="700" dirty="0"/>
          </a:p>
        </p:txBody>
      </p:sp>
      <p:sp>
        <p:nvSpPr>
          <p:cNvPr id="22" name="テキスト ボックス 21">
            <a:extLst>
              <a:ext uri="{FF2B5EF4-FFF2-40B4-BE49-F238E27FC236}">
                <a16:creationId xmlns:a16="http://schemas.microsoft.com/office/drawing/2014/main" id="{767C3485-F2C4-4E0E-B1FE-3CE65DB32C32}"/>
              </a:ext>
            </a:extLst>
          </p:cNvPr>
          <p:cNvSpPr txBox="1"/>
          <p:nvPr/>
        </p:nvSpPr>
        <p:spPr>
          <a:xfrm>
            <a:off x="3649141" y="3027783"/>
            <a:ext cx="505267" cy="200055"/>
          </a:xfrm>
          <a:prstGeom prst="rect">
            <a:avLst/>
          </a:prstGeom>
          <a:noFill/>
        </p:spPr>
        <p:txBody>
          <a:bodyPr wrap="none" rtlCol="0">
            <a:spAutoFit/>
          </a:bodyPr>
          <a:lstStyle/>
          <a:p>
            <a:r>
              <a:rPr lang="en-US" altLang="ja-JP" sz="700" dirty="0"/>
              <a:t>1</a:t>
            </a:r>
            <a:r>
              <a:rPr kumimoji="1" lang="en-US" altLang="ja-JP" sz="700" dirty="0"/>
              <a:t>66,912</a:t>
            </a:r>
            <a:endParaRPr kumimoji="1" lang="ja-JP" altLang="en-US" sz="700" dirty="0"/>
          </a:p>
        </p:txBody>
      </p:sp>
      <p:sp>
        <p:nvSpPr>
          <p:cNvPr id="23" name="テキスト ボックス 22">
            <a:extLst>
              <a:ext uri="{FF2B5EF4-FFF2-40B4-BE49-F238E27FC236}">
                <a16:creationId xmlns:a16="http://schemas.microsoft.com/office/drawing/2014/main" id="{91DE911D-6CB6-4D4B-997F-9FFE5F2DAD48}"/>
              </a:ext>
            </a:extLst>
          </p:cNvPr>
          <p:cNvSpPr txBox="1"/>
          <p:nvPr/>
        </p:nvSpPr>
        <p:spPr>
          <a:xfrm>
            <a:off x="4007281" y="4026003"/>
            <a:ext cx="455574" cy="200055"/>
          </a:xfrm>
          <a:prstGeom prst="rect">
            <a:avLst/>
          </a:prstGeom>
          <a:noFill/>
        </p:spPr>
        <p:txBody>
          <a:bodyPr wrap="none" rtlCol="0">
            <a:spAutoFit/>
          </a:bodyPr>
          <a:lstStyle/>
          <a:p>
            <a:r>
              <a:rPr kumimoji="1" lang="en-US" altLang="ja-JP" sz="700" dirty="0"/>
              <a:t>86,066</a:t>
            </a:r>
            <a:endParaRPr kumimoji="1" lang="ja-JP" altLang="en-US" sz="700" dirty="0"/>
          </a:p>
        </p:txBody>
      </p:sp>
      <p:sp>
        <p:nvSpPr>
          <p:cNvPr id="24" name="テキスト ボックス 23">
            <a:extLst>
              <a:ext uri="{FF2B5EF4-FFF2-40B4-BE49-F238E27FC236}">
                <a16:creationId xmlns:a16="http://schemas.microsoft.com/office/drawing/2014/main" id="{4D7C1A91-74FB-4027-A3AE-85E46714084F}"/>
              </a:ext>
            </a:extLst>
          </p:cNvPr>
          <p:cNvSpPr txBox="1"/>
          <p:nvPr/>
        </p:nvSpPr>
        <p:spPr>
          <a:xfrm>
            <a:off x="4312081" y="3774543"/>
            <a:ext cx="505267" cy="200055"/>
          </a:xfrm>
          <a:prstGeom prst="rect">
            <a:avLst/>
          </a:prstGeom>
          <a:noFill/>
        </p:spPr>
        <p:txBody>
          <a:bodyPr wrap="none" rtlCol="0">
            <a:spAutoFit/>
          </a:bodyPr>
          <a:lstStyle/>
          <a:p>
            <a:r>
              <a:rPr lang="en-US" altLang="ja-JP" sz="700" dirty="0"/>
              <a:t>107,501</a:t>
            </a:r>
            <a:endParaRPr kumimoji="1" lang="ja-JP" altLang="en-US" sz="700" dirty="0"/>
          </a:p>
        </p:txBody>
      </p:sp>
      <p:sp>
        <p:nvSpPr>
          <p:cNvPr id="25" name="テキスト ボックス 24">
            <a:extLst>
              <a:ext uri="{FF2B5EF4-FFF2-40B4-BE49-F238E27FC236}">
                <a16:creationId xmlns:a16="http://schemas.microsoft.com/office/drawing/2014/main" id="{C24B2050-82F3-43C4-8DC7-E3B7945DEA90}"/>
              </a:ext>
            </a:extLst>
          </p:cNvPr>
          <p:cNvSpPr txBox="1"/>
          <p:nvPr/>
        </p:nvSpPr>
        <p:spPr>
          <a:xfrm>
            <a:off x="4662601" y="4612743"/>
            <a:ext cx="455574" cy="200055"/>
          </a:xfrm>
          <a:prstGeom prst="rect">
            <a:avLst/>
          </a:prstGeom>
          <a:noFill/>
        </p:spPr>
        <p:txBody>
          <a:bodyPr wrap="none" rtlCol="0">
            <a:spAutoFit/>
          </a:bodyPr>
          <a:lstStyle/>
          <a:p>
            <a:r>
              <a:rPr kumimoji="1" lang="en-US" altLang="ja-JP" sz="700" dirty="0"/>
              <a:t>39,936</a:t>
            </a:r>
            <a:endParaRPr kumimoji="1" lang="ja-JP" altLang="en-US" sz="700" dirty="0"/>
          </a:p>
        </p:txBody>
      </p:sp>
      <p:sp>
        <p:nvSpPr>
          <p:cNvPr id="26" name="テキスト ボックス 25">
            <a:extLst>
              <a:ext uri="{FF2B5EF4-FFF2-40B4-BE49-F238E27FC236}">
                <a16:creationId xmlns:a16="http://schemas.microsoft.com/office/drawing/2014/main" id="{6091337B-AA4B-44AB-8E7C-97D9D631D990}"/>
              </a:ext>
            </a:extLst>
          </p:cNvPr>
          <p:cNvSpPr txBox="1"/>
          <p:nvPr/>
        </p:nvSpPr>
        <p:spPr>
          <a:xfrm>
            <a:off x="4990261" y="4467963"/>
            <a:ext cx="455574" cy="200055"/>
          </a:xfrm>
          <a:prstGeom prst="rect">
            <a:avLst/>
          </a:prstGeom>
          <a:noFill/>
        </p:spPr>
        <p:txBody>
          <a:bodyPr wrap="none" rtlCol="0">
            <a:spAutoFit/>
          </a:bodyPr>
          <a:lstStyle/>
          <a:p>
            <a:r>
              <a:rPr lang="en-US" altLang="ja-JP" sz="700" dirty="0"/>
              <a:t>51,316</a:t>
            </a:r>
            <a:endParaRPr kumimoji="1" lang="ja-JP" altLang="en-US" sz="700" dirty="0"/>
          </a:p>
        </p:txBody>
      </p:sp>
      <p:sp>
        <p:nvSpPr>
          <p:cNvPr id="27" name="テキスト ボックス 26">
            <a:extLst>
              <a:ext uri="{FF2B5EF4-FFF2-40B4-BE49-F238E27FC236}">
                <a16:creationId xmlns:a16="http://schemas.microsoft.com/office/drawing/2014/main" id="{44F5202E-A963-424D-8F88-E998BDFED743}"/>
              </a:ext>
            </a:extLst>
          </p:cNvPr>
          <p:cNvSpPr txBox="1"/>
          <p:nvPr/>
        </p:nvSpPr>
        <p:spPr>
          <a:xfrm>
            <a:off x="5325541" y="4056483"/>
            <a:ext cx="455574" cy="200055"/>
          </a:xfrm>
          <a:prstGeom prst="rect">
            <a:avLst/>
          </a:prstGeom>
          <a:noFill/>
        </p:spPr>
        <p:txBody>
          <a:bodyPr wrap="none" rtlCol="0">
            <a:spAutoFit/>
          </a:bodyPr>
          <a:lstStyle/>
          <a:p>
            <a:r>
              <a:rPr kumimoji="1" lang="en-US" altLang="ja-JP" sz="700" dirty="0"/>
              <a:t>83,137</a:t>
            </a:r>
            <a:endParaRPr kumimoji="1" lang="ja-JP" altLang="en-US" sz="700" dirty="0"/>
          </a:p>
        </p:txBody>
      </p:sp>
      <p:sp>
        <p:nvSpPr>
          <p:cNvPr id="28" name="テキスト ボックス 27">
            <a:extLst>
              <a:ext uri="{FF2B5EF4-FFF2-40B4-BE49-F238E27FC236}">
                <a16:creationId xmlns:a16="http://schemas.microsoft.com/office/drawing/2014/main" id="{C4F6F2E2-43C3-48C3-A9E1-3CFBFD246B99}"/>
              </a:ext>
            </a:extLst>
          </p:cNvPr>
          <p:cNvSpPr txBox="1"/>
          <p:nvPr/>
        </p:nvSpPr>
        <p:spPr>
          <a:xfrm>
            <a:off x="5622721" y="3614523"/>
            <a:ext cx="505267" cy="200055"/>
          </a:xfrm>
          <a:prstGeom prst="rect">
            <a:avLst/>
          </a:prstGeom>
          <a:noFill/>
        </p:spPr>
        <p:txBody>
          <a:bodyPr wrap="none" rtlCol="0">
            <a:spAutoFit/>
          </a:bodyPr>
          <a:lstStyle/>
          <a:p>
            <a:r>
              <a:rPr lang="en-US" altLang="ja-JP" sz="700" dirty="0"/>
              <a:t>119,228</a:t>
            </a:r>
            <a:endParaRPr kumimoji="1" lang="ja-JP" altLang="en-US" sz="700" dirty="0"/>
          </a:p>
        </p:txBody>
      </p:sp>
      <p:sp>
        <p:nvSpPr>
          <p:cNvPr id="30" name="スライド番号プレースホルダー 3">
            <a:extLst>
              <a:ext uri="{FF2B5EF4-FFF2-40B4-BE49-F238E27FC236}">
                <a16:creationId xmlns:a16="http://schemas.microsoft.com/office/drawing/2014/main" id="{1E72474A-679D-477A-937A-3C9BD866CCC1}"/>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39</a:t>
            </a:fld>
            <a:endParaRPr kumimoji="1" lang="ja-JP" altLang="en-US" dirty="0"/>
          </a:p>
        </p:txBody>
      </p:sp>
      <p:pic>
        <p:nvPicPr>
          <p:cNvPr id="3" name="図 2">
            <a:extLst>
              <a:ext uri="{FF2B5EF4-FFF2-40B4-BE49-F238E27FC236}">
                <a16:creationId xmlns:a16="http://schemas.microsoft.com/office/drawing/2014/main" id="{485C2235-84F1-42E6-AF57-30DE3E7B02AD}"/>
              </a:ext>
            </a:extLst>
          </p:cNvPr>
          <p:cNvPicPr>
            <a:picLocks noChangeAspect="1"/>
          </p:cNvPicPr>
          <p:nvPr/>
        </p:nvPicPr>
        <p:blipFill>
          <a:blip r:embed="rId3"/>
          <a:stretch>
            <a:fillRect/>
          </a:stretch>
        </p:blipFill>
        <p:spPr>
          <a:xfrm>
            <a:off x="150598" y="1556909"/>
            <a:ext cx="6041660" cy="4938188"/>
          </a:xfrm>
          <a:prstGeom prst="rect">
            <a:avLst/>
          </a:prstGeom>
        </p:spPr>
      </p:pic>
      <p:pic>
        <p:nvPicPr>
          <p:cNvPr id="4" name="図 3">
            <a:extLst>
              <a:ext uri="{FF2B5EF4-FFF2-40B4-BE49-F238E27FC236}">
                <a16:creationId xmlns:a16="http://schemas.microsoft.com/office/drawing/2014/main" id="{E1A2DAF5-08F3-4CB3-A0A9-8A6A70B21815}"/>
              </a:ext>
            </a:extLst>
          </p:cNvPr>
          <p:cNvPicPr>
            <a:picLocks noChangeAspect="1"/>
          </p:cNvPicPr>
          <p:nvPr/>
        </p:nvPicPr>
        <p:blipFill>
          <a:blip r:embed="rId4"/>
          <a:stretch>
            <a:fillRect/>
          </a:stretch>
        </p:blipFill>
        <p:spPr>
          <a:xfrm>
            <a:off x="6290883" y="1346719"/>
            <a:ext cx="5444200" cy="5121084"/>
          </a:xfrm>
          <a:prstGeom prst="rect">
            <a:avLst/>
          </a:prstGeom>
        </p:spPr>
      </p:pic>
    </p:spTree>
    <p:extLst>
      <p:ext uri="{BB962C8B-B14F-4D97-AF65-F5344CB8AC3E}">
        <p14:creationId xmlns:p14="http://schemas.microsoft.com/office/powerpoint/2010/main" val="1654219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0503D-B196-B12B-B90A-791A9B4F5414}"/>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272568BB-94CF-96B3-C6BB-FFFE6A481D73}"/>
              </a:ext>
            </a:extLst>
          </p:cNvPr>
          <p:cNvSpPr/>
          <p:nvPr/>
        </p:nvSpPr>
        <p:spPr>
          <a:xfrm>
            <a:off x="1969114" y="326208"/>
            <a:ext cx="8253772" cy="504056"/>
          </a:xfrm>
          <a:prstGeom prst="rect">
            <a:avLst/>
          </a:prstGeom>
          <a:noFill/>
          <a:ln w="12700">
            <a:noFill/>
          </a:ln>
        </p:spPr>
        <p:style>
          <a:lnRef idx="2">
            <a:schemeClr val="dk1"/>
          </a:lnRef>
          <a:fillRef idx="1">
            <a:schemeClr val="lt1"/>
          </a:fillRef>
          <a:effectRef idx="0">
            <a:schemeClr val="dk1"/>
          </a:effectRef>
          <a:fontRef idx="minor">
            <a:schemeClr val="dk1"/>
          </a:fontRef>
        </p:style>
        <p:txBody>
          <a:bodyPr vert="horz" rtlCol="0" anchor="t" anchorCtr="0"/>
          <a:lstStyle/>
          <a:p>
            <a:pPr marL="92075" marR="0" lvl="0" indent="-92075" algn="ctr" defTabSz="914400" rtl="0" eaLnBrk="1" fontAlgn="auto" latinLnBrk="0" hangingPunct="1">
              <a:lnSpc>
                <a:spcPct val="100000"/>
              </a:lnSpc>
              <a:spcBef>
                <a:spcPts val="600"/>
              </a:spcBef>
              <a:spcAft>
                <a:spcPts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rPr>
              <a:t>〇人口動態</a:t>
            </a:r>
            <a:endParaRPr kumimoji="1" lang="en-US" altLang="ja-JP" sz="1800" b="1" i="0" u="none" strike="noStrike" kern="1200" cap="none" spc="0" normalizeH="0" baseline="0" noProof="0" dirty="0">
              <a:ln>
                <a:noFill/>
              </a:ln>
              <a:solidFill>
                <a:srgbClr val="000000"/>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a:p>
            <a:pPr marL="92075" marR="0" lvl="0" indent="-92075" algn="ctr" defTabSz="914400" rtl="0" eaLnBrk="1" fontAlgn="auto" latinLnBrk="0" hangingPunct="1">
              <a:lnSpc>
                <a:spcPct val="100000"/>
              </a:lnSpc>
              <a:spcBef>
                <a:spcPts val="60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目　次</a:t>
            </a:r>
            <a:r>
              <a:rPr kumimoji="1" lang="en-US" altLang="ja-JP"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176213"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a:extLst>
              <a:ext uri="{FF2B5EF4-FFF2-40B4-BE49-F238E27FC236}">
                <a16:creationId xmlns:a16="http://schemas.microsoft.com/office/drawing/2014/main" id="{23B5232C-CDB8-5B80-37F2-400B32FDB096}"/>
              </a:ext>
            </a:extLst>
          </p:cNvPr>
          <p:cNvGraphicFramePr>
            <a:graphicFrameLocks noGrp="1"/>
          </p:cNvGraphicFramePr>
          <p:nvPr>
            <p:extLst>
              <p:ext uri="{D42A27DB-BD31-4B8C-83A1-F6EECF244321}">
                <p14:modId xmlns:p14="http://schemas.microsoft.com/office/powerpoint/2010/main" val="2608413642"/>
              </p:ext>
            </p:extLst>
          </p:nvPr>
        </p:nvGraphicFramePr>
        <p:xfrm>
          <a:off x="2531644" y="1108901"/>
          <a:ext cx="7128712" cy="3880549"/>
        </p:xfrm>
        <a:graphic>
          <a:graphicData uri="http://schemas.openxmlformats.org/drawingml/2006/table">
            <a:tbl>
              <a:tblPr firstRow="1" bandRow="1">
                <a:tableStyleId>{5C22544A-7EE6-4342-B048-85BDC9FD1C3A}</a:tableStyleId>
              </a:tblPr>
              <a:tblGrid>
                <a:gridCol w="5810099">
                  <a:extLst>
                    <a:ext uri="{9D8B030D-6E8A-4147-A177-3AD203B41FA5}">
                      <a16:colId xmlns:a16="http://schemas.microsoft.com/office/drawing/2014/main" val="1326004190"/>
                    </a:ext>
                  </a:extLst>
                </a:gridCol>
                <a:gridCol w="374844">
                  <a:extLst>
                    <a:ext uri="{9D8B030D-6E8A-4147-A177-3AD203B41FA5}">
                      <a16:colId xmlns:a16="http://schemas.microsoft.com/office/drawing/2014/main" val="622283939"/>
                    </a:ext>
                  </a:extLst>
                </a:gridCol>
                <a:gridCol w="943769">
                  <a:extLst>
                    <a:ext uri="{9D8B030D-6E8A-4147-A177-3AD203B41FA5}">
                      <a16:colId xmlns:a16="http://schemas.microsoft.com/office/drawing/2014/main" val="172850306"/>
                    </a:ext>
                  </a:extLst>
                </a:gridCol>
              </a:tblGrid>
              <a:tr h="2520014">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１</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- 1</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大阪府の人口推移（将来推計）</a:t>
                      </a: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１</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- 2</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a:t>
                      </a:r>
                      <a:r>
                        <a:rPr lang="ja-JP" altLang="en-US" sz="1600" b="1" dirty="0">
                          <a:solidFill>
                            <a:schemeClr val="tx1"/>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大阪府の世帯推移（将来推計）</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１</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- 3</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大阪府の年齢別人口推移（将来推計）</a:t>
                      </a: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p>
                      <a:pP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１</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- 4</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大阪府の家族類型別世帯数の推移（将来推計）</a:t>
                      </a: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p>
                      <a:pP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１</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- 5</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大阪府の年収別世帯数</a:t>
                      </a: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１</a:t>
                      </a:r>
                      <a:r>
                        <a:rPr kumimoji="1" lang="en-US" altLang="zh-TW" sz="1600" b="1" dirty="0">
                          <a:solidFill>
                            <a:schemeClr val="tx1"/>
                          </a:solidFill>
                          <a:latin typeface="UD デジタル 教科書体 NP-R" panose="02020400000000000000" pitchFamily="18" charset="-128"/>
                          <a:ea typeface="UD デジタル 教科書体 NP-R" panose="02020400000000000000" pitchFamily="18" charset="-128"/>
                        </a:rPr>
                        <a:t>- 6</a:t>
                      </a:r>
                      <a:r>
                        <a:rPr kumimoji="1" lang="zh-TW" altLang="en-US" sz="1600" b="1" dirty="0">
                          <a:solidFill>
                            <a:schemeClr val="tx1"/>
                          </a:solidFill>
                          <a:latin typeface="UD デジタル 教科書体 NP-R" panose="02020400000000000000" pitchFamily="18" charset="-128"/>
                          <a:ea typeface="UD デジタル 教科書体 NP-R" panose="02020400000000000000" pitchFamily="18" charset="-128"/>
                        </a:rPr>
                        <a:t>　  </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大阪府の年齢階級別転出入の状況（令和６年）</a:t>
                      </a:r>
                      <a:endParaRPr kumimoji="1" lang="zh-TW"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１</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- 7</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大阪府内外への人口移動の状況（令和６年）</a:t>
                      </a: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１</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- 8</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大阪府内の人口移動の状況（令和５年）</a:t>
                      </a:r>
                    </a:p>
                    <a:p>
                      <a:pP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5</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6</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7</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8</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9</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10</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11</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12</a:t>
                      </a:r>
                    </a:p>
                    <a:p>
                      <a:pPr algn="r">
                        <a:lnSpc>
                          <a:spcPct val="120000"/>
                        </a:lnSpc>
                      </a:pP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p>
                      <a:pPr algn="r">
                        <a:lnSpc>
                          <a:spcPct val="120000"/>
                        </a:lnSpc>
                      </a:pP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p>
                      <a:pPr algn="r">
                        <a:lnSpc>
                          <a:spcPct val="120000"/>
                        </a:lnSpc>
                      </a:pP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p>
                      <a:pPr algn="r">
                        <a:lnSpc>
                          <a:spcPct val="120000"/>
                        </a:lnSpc>
                      </a:pP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p>
                      <a:pPr algn="r">
                        <a:lnSpc>
                          <a:spcPct val="120000"/>
                        </a:lnSpc>
                      </a:pP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6951872"/>
                  </a:ext>
                </a:extLst>
              </a:tr>
            </a:tbl>
          </a:graphicData>
        </a:graphic>
      </p:graphicFrame>
      <p:sp>
        <p:nvSpPr>
          <p:cNvPr id="6" name="スライド番号プレースホルダー 1">
            <a:extLst>
              <a:ext uri="{FF2B5EF4-FFF2-40B4-BE49-F238E27FC236}">
                <a16:creationId xmlns:a16="http://schemas.microsoft.com/office/drawing/2014/main" id="{F6EB35F3-B9BC-741A-5683-3F0C34244264}"/>
              </a:ext>
            </a:extLst>
          </p:cNvPr>
          <p:cNvSpPr>
            <a:spLocks noGrp="1"/>
          </p:cNvSpPr>
          <p:nvPr>
            <p:ph type="sldNum" sz="quarter" idx="12"/>
          </p:nvPr>
        </p:nvSpPr>
        <p:spPr>
          <a:xfrm>
            <a:off x="9421015" y="648720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AE124-F07C-4949-85EC-055B3F0DE189}" type="slidenum">
              <a:rPr kumimoji="1" lang="en-US" altLang="ja-JP"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en-US" altLang="ja-JP" sz="1200" b="0" i="0" u="none" strike="noStrike" kern="1200" cap="none" spc="0" normalizeH="0" baseline="0" noProof="0" dirty="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204609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144D3-1200-0B30-95A7-41052D1788A2}"/>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2271471C-962C-48D2-90EF-70BE0D0B754E}"/>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- 18</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家族類型　②大阪府の</a:t>
            </a:r>
            <a:r>
              <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家族類型</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a:t>
            </a:r>
            <a:r>
              <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所有形態</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別世帯数</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5" name="正方形/長方形 4">
            <a:extLst>
              <a:ext uri="{FF2B5EF4-FFF2-40B4-BE49-F238E27FC236}">
                <a16:creationId xmlns:a16="http://schemas.microsoft.com/office/drawing/2014/main" id="{38576FA5-DC94-4157-9D56-BC0F6BF03D08}"/>
              </a:ext>
            </a:extLst>
          </p:cNvPr>
          <p:cNvSpPr/>
          <p:nvPr/>
        </p:nvSpPr>
        <p:spPr>
          <a:xfrm>
            <a:off x="360000" y="720000"/>
            <a:ext cx="11520000" cy="719812"/>
          </a:xfrm>
          <a:prstGeom prst="rect">
            <a:avLst/>
          </a:prstGeom>
          <a:ln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二人以上世帯では、持家に居住する世帯が</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割を占めている。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若年単身では、借家（民間）が</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割以上を占めている。</a:t>
            </a:r>
          </a:p>
        </p:txBody>
      </p:sp>
      <p:sp>
        <p:nvSpPr>
          <p:cNvPr id="10" name="テキスト ボックス 9">
            <a:extLst>
              <a:ext uri="{FF2B5EF4-FFF2-40B4-BE49-F238E27FC236}">
                <a16:creationId xmlns:a16="http://schemas.microsoft.com/office/drawing/2014/main" id="{AF5F9FD6-4EDB-4A66-9683-F71029D84D0B}"/>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a:t>
            </a:r>
          </a:p>
        </p:txBody>
      </p:sp>
      <p:sp>
        <p:nvSpPr>
          <p:cNvPr id="11" name="テキスト ボックス 2">
            <a:extLst>
              <a:ext uri="{FF2B5EF4-FFF2-40B4-BE49-F238E27FC236}">
                <a16:creationId xmlns:a16="http://schemas.microsoft.com/office/drawing/2014/main" id="{AC20AB0F-CE2C-43C7-9799-3A6B145C4FD8}"/>
              </a:ext>
            </a:extLst>
          </p:cNvPr>
          <p:cNvSpPr txBox="1"/>
          <p:nvPr/>
        </p:nvSpPr>
        <p:spPr>
          <a:xfrm>
            <a:off x="973317" y="2337199"/>
            <a:ext cx="479897" cy="129125"/>
          </a:xfrm>
          <a:prstGeom prst="rect">
            <a:avLst/>
          </a:prstGeom>
          <a:noFill/>
          <a:ln w="9525" cmpd="sng">
            <a:noFill/>
          </a:ln>
          <a:effectLst/>
        </p:spPr>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a:t>
            </a:r>
            <a:r>
              <a:rPr lang="ja-JP" altLang="en-US" sz="900" kern="0" dirty="0">
                <a:solidFill>
                  <a:sysClr val="windowText" lastClr="000000"/>
                </a:solidFill>
                <a:latin typeface="メイリオ" panose="020B0604030504040204" pitchFamily="50" charset="-128"/>
                <a:ea typeface="メイリオ" panose="020B0604030504040204" pitchFamily="50" charset="-128"/>
              </a:rPr>
              <a:t>世帯</a:t>
            </a: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a:t>
            </a:r>
          </a:p>
        </p:txBody>
      </p:sp>
      <p:sp>
        <p:nvSpPr>
          <p:cNvPr id="13" name="テキスト ボックス 2">
            <a:extLst>
              <a:ext uri="{FF2B5EF4-FFF2-40B4-BE49-F238E27FC236}">
                <a16:creationId xmlns:a16="http://schemas.microsoft.com/office/drawing/2014/main" id="{3B493272-FCFB-40D4-AE53-EEFAB185A384}"/>
              </a:ext>
            </a:extLst>
          </p:cNvPr>
          <p:cNvSpPr txBox="1"/>
          <p:nvPr/>
        </p:nvSpPr>
        <p:spPr>
          <a:xfrm>
            <a:off x="6373317" y="2320812"/>
            <a:ext cx="479897" cy="129125"/>
          </a:xfrm>
          <a:prstGeom prst="rect">
            <a:avLst/>
          </a:prstGeom>
          <a:noFill/>
          <a:ln w="9525" cmpd="sng">
            <a:noFill/>
          </a:ln>
          <a:effectLst/>
        </p:spPr>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a:t>
            </a:r>
            <a:r>
              <a:rPr lang="ja-JP" altLang="en-US" sz="900" kern="0" dirty="0">
                <a:solidFill>
                  <a:sysClr val="windowText" lastClr="000000"/>
                </a:solidFill>
                <a:latin typeface="メイリオ" panose="020B0604030504040204" pitchFamily="50" charset="-128"/>
                <a:ea typeface="メイリオ" panose="020B0604030504040204" pitchFamily="50" charset="-128"/>
              </a:rPr>
              <a:t>世帯</a:t>
            </a: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a:t>
            </a:r>
          </a:p>
        </p:txBody>
      </p:sp>
      <p:sp>
        <p:nvSpPr>
          <p:cNvPr id="15" name="テキスト ボックス 14">
            <a:extLst>
              <a:ext uri="{FF2B5EF4-FFF2-40B4-BE49-F238E27FC236}">
                <a16:creationId xmlns:a16="http://schemas.microsoft.com/office/drawing/2014/main" id="{1BF113A4-E351-4F8E-A8CC-BD80A5F4C77A}"/>
              </a:ext>
            </a:extLst>
          </p:cNvPr>
          <p:cNvSpPr txBox="1"/>
          <p:nvPr/>
        </p:nvSpPr>
        <p:spPr>
          <a:xfrm>
            <a:off x="437322" y="1455185"/>
            <a:ext cx="11103349" cy="253916"/>
          </a:xfrm>
          <a:prstGeom prst="rect">
            <a:avLst/>
          </a:prstGeom>
          <a:noFill/>
        </p:spPr>
        <p:txBody>
          <a:bodyPr wrap="square" rtlCol="0">
            <a:spAutoFit/>
          </a:bodyPr>
          <a:lstStyle/>
          <a:p>
            <a:r>
              <a:rPr kumimoji="1" lang="en-US" altLang="ja-JP" sz="1050" dirty="0"/>
              <a:t>※</a:t>
            </a:r>
            <a:r>
              <a:rPr kumimoji="1" lang="ja-JP" altLang="en-US" sz="1050" dirty="0"/>
              <a:t>　高齢夫婦：夫</a:t>
            </a:r>
            <a:r>
              <a:rPr kumimoji="1" lang="en-US" altLang="ja-JP" sz="1050" dirty="0"/>
              <a:t>65</a:t>
            </a:r>
            <a:r>
              <a:rPr kumimoji="1" lang="ja-JP" altLang="en-US" sz="1050" dirty="0"/>
              <a:t>歳以上かつ妻</a:t>
            </a:r>
            <a:r>
              <a:rPr kumimoji="1" lang="en-US" altLang="ja-JP" sz="1050" dirty="0"/>
              <a:t>60</a:t>
            </a:r>
            <a:r>
              <a:rPr kumimoji="1" lang="ja-JP" altLang="en-US" sz="1050" dirty="0"/>
              <a:t>歳以上の夫婦のみの世帯、</a:t>
            </a:r>
            <a:r>
              <a:rPr lang="ja-JP" altLang="en-US" sz="1050" dirty="0"/>
              <a:t>子育て世帯 ：夫婦と</a:t>
            </a:r>
            <a:r>
              <a:rPr lang="en-US" altLang="ja-JP" sz="1050" dirty="0"/>
              <a:t>18</a:t>
            </a:r>
            <a:r>
              <a:rPr lang="ja-JP" altLang="en-US" sz="1050" dirty="0"/>
              <a:t>歳未満の者がいる世帯、</a:t>
            </a:r>
            <a:r>
              <a:rPr kumimoji="1" lang="ja-JP" altLang="en-US" sz="1050" dirty="0"/>
              <a:t>高齢単身：</a:t>
            </a:r>
            <a:r>
              <a:rPr kumimoji="1" lang="en-US" altLang="ja-JP" sz="1050" dirty="0"/>
              <a:t>65</a:t>
            </a:r>
            <a:r>
              <a:rPr kumimoji="1" lang="ja-JP" altLang="en-US" sz="1050" dirty="0"/>
              <a:t>歳以上の単身世帯、</a:t>
            </a:r>
            <a:r>
              <a:rPr lang="ja-JP" altLang="en-US" sz="1050" dirty="0"/>
              <a:t>若年単身：</a:t>
            </a:r>
            <a:r>
              <a:rPr lang="en-US" altLang="ja-JP" sz="1050" dirty="0"/>
              <a:t>40</a:t>
            </a:r>
            <a:r>
              <a:rPr lang="ja-JP" altLang="en-US" sz="1050" dirty="0"/>
              <a:t>歳未満の単身世帯</a:t>
            </a:r>
            <a:endParaRPr kumimoji="1" lang="ja-JP" altLang="en-US" sz="1050" dirty="0"/>
          </a:p>
        </p:txBody>
      </p:sp>
      <p:sp>
        <p:nvSpPr>
          <p:cNvPr id="16" name="スライド番号プレースホルダー 3">
            <a:extLst>
              <a:ext uri="{FF2B5EF4-FFF2-40B4-BE49-F238E27FC236}">
                <a16:creationId xmlns:a16="http://schemas.microsoft.com/office/drawing/2014/main" id="{3917008F-5D6E-4E09-A10C-27666727B74A}"/>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40</a:t>
            </a:fld>
            <a:endParaRPr kumimoji="1" lang="ja-JP" altLang="en-US" dirty="0"/>
          </a:p>
        </p:txBody>
      </p:sp>
      <p:pic>
        <p:nvPicPr>
          <p:cNvPr id="2" name="図 1">
            <a:extLst>
              <a:ext uri="{FF2B5EF4-FFF2-40B4-BE49-F238E27FC236}">
                <a16:creationId xmlns:a16="http://schemas.microsoft.com/office/drawing/2014/main" id="{76F5C68E-AC44-4AC1-9833-670E9285AC90}"/>
              </a:ext>
            </a:extLst>
          </p:cNvPr>
          <p:cNvPicPr>
            <a:picLocks noChangeAspect="1"/>
          </p:cNvPicPr>
          <p:nvPr/>
        </p:nvPicPr>
        <p:blipFill>
          <a:blip r:embed="rId3"/>
          <a:stretch>
            <a:fillRect/>
          </a:stretch>
        </p:blipFill>
        <p:spPr>
          <a:xfrm>
            <a:off x="437322" y="1709101"/>
            <a:ext cx="5401524" cy="4590686"/>
          </a:xfrm>
          <a:prstGeom prst="rect">
            <a:avLst/>
          </a:prstGeom>
        </p:spPr>
      </p:pic>
      <p:pic>
        <p:nvPicPr>
          <p:cNvPr id="4" name="図 3">
            <a:extLst>
              <a:ext uri="{FF2B5EF4-FFF2-40B4-BE49-F238E27FC236}">
                <a16:creationId xmlns:a16="http://schemas.microsoft.com/office/drawing/2014/main" id="{E33AC57A-E60F-4E4D-A5F5-C529337391F1}"/>
              </a:ext>
            </a:extLst>
          </p:cNvPr>
          <p:cNvPicPr>
            <a:picLocks noChangeAspect="1"/>
          </p:cNvPicPr>
          <p:nvPr/>
        </p:nvPicPr>
        <p:blipFill>
          <a:blip r:embed="rId4"/>
          <a:stretch>
            <a:fillRect/>
          </a:stretch>
        </p:blipFill>
        <p:spPr>
          <a:xfrm>
            <a:off x="6096000" y="2099279"/>
            <a:ext cx="5401524" cy="4200508"/>
          </a:xfrm>
          <a:prstGeom prst="rect">
            <a:avLst/>
          </a:prstGeom>
        </p:spPr>
      </p:pic>
    </p:spTree>
    <p:extLst>
      <p:ext uri="{BB962C8B-B14F-4D97-AF65-F5344CB8AC3E}">
        <p14:creationId xmlns:p14="http://schemas.microsoft.com/office/powerpoint/2010/main" val="22611215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144D3-1200-0B30-95A7-41052D1788A2}"/>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222F8307-34B9-4E27-BDEF-E69632328A53}"/>
              </a:ext>
            </a:extLst>
          </p:cNvPr>
          <p:cNvPicPr>
            <a:picLocks noChangeAspect="1"/>
          </p:cNvPicPr>
          <p:nvPr/>
        </p:nvPicPr>
        <p:blipFill>
          <a:blip r:embed="rId3"/>
          <a:stretch>
            <a:fillRect/>
          </a:stretch>
        </p:blipFill>
        <p:spPr>
          <a:xfrm>
            <a:off x="6096000" y="1774379"/>
            <a:ext cx="5413717" cy="4505334"/>
          </a:xfrm>
          <a:prstGeom prst="rect">
            <a:avLst/>
          </a:prstGeom>
        </p:spPr>
      </p:pic>
      <p:sp>
        <p:nvSpPr>
          <p:cNvPr id="6" name="正方形/長方形 5">
            <a:extLst>
              <a:ext uri="{FF2B5EF4-FFF2-40B4-BE49-F238E27FC236}">
                <a16:creationId xmlns:a16="http://schemas.microsoft.com/office/drawing/2014/main" id="{2271471C-962C-48D2-90EF-70BE0D0B754E}"/>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- 18</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家族類型　③大阪府の</a:t>
            </a:r>
            <a:r>
              <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家族類型</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、延べ面積別世帯数</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5" name="正方形/長方形 4">
            <a:extLst>
              <a:ext uri="{FF2B5EF4-FFF2-40B4-BE49-F238E27FC236}">
                <a16:creationId xmlns:a16="http://schemas.microsoft.com/office/drawing/2014/main" id="{D0E9BA9D-53F1-444C-8BB9-C0D533D5BED6}"/>
              </a:ext>
            </a:extLst>
          </p:cNvPr>
          <p:cNvSpPr/>
          <p:nvPr/>
        </p:nvSpPr>
        <p:spPr>
          <a:xfrm>
            <a:off x="360000" y="584829"/>
            <a:ext cx="11520000" cy="719812"/>
          </a:xfrm>
          <a:prstGeom prst="rect">
            <a:avLst/>
          </a:prstGeom>
          <a:ln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高齢夫婦と子育て世帯では</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㎡以上の住宅に居住している世帯が９割近くとなる。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単身世帯では</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㎡以下の住宅に居住している世帯が</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割近くとなる。</a:t>
            </a:r>
          </a:p>
        </p:txBody>
      </p:sp>
      <p:sp>
        <p:nvSpPr>
          <p:cNvPr id="10" name="テキスト ボックス 9">
            <a:extLst>
              <a:ext uri="{FF2B5EF4-FFF2-40B4-BE49-F238E27FC236}">
                <a16:creationId xmlns:a16="http://schemas.microsoft.com/office/drawing/2014/main" id="{A23DAD83-D3BB-4023-B31A-82C53EDBDE28}"/>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a:t>
            </a:r>
          </a:p>
        </p:txBody>
      </p:sp>
      <p:sp>
        <p:nvSpPr>
          <p:cNvPr id="11" name="テキスト ボックス 2">
            <a:extLst>
              <a:ext uri="{FF2B5EF4-FFF2-40B4-BE49-F238E27FC236}">
                <a16:creationId xmlns:a16="http://schemas.microsoft.com/office/drawing/2014/main" id="{D4B54466-884F-4176-BC3C-E12E7DEAD448}"/>
              </a:ext>
            </a:extLst>
          </p:cNvPr>
          <p:cNvSpPr txBox="1"/>
          <p:nvPr/>
        </p:nvSpPr>
        <p:spPr>
          <a:xfrm>
            <a:off x="973317" y="2337199"/>
            <a:ext cx="479897" cy="129125"/>
          </a:xfrm>
          <a:prstGeom prst="rect">
            <a:avLst/>
          </a:prstGeom>
          <a:noFill/>
          <a:ln w="9525" cmpd="sng">
            <a:noFill/>
          </a:ln>
          <a:effectLst/>
        </p:spPr>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a:t>
            </a:r>
            <a:r>
              <a:rPr lang="ja-JP" altLang="en-US" sz="900" kern="0" dirty="0">
                <a:solidFill>
                  <a:sysClr val="windowText" lastClr="000000"/>
                </a:solidFill>
                <a:latin typeface="メイリオ" panose="020B0604030504040204" pitchFamily="50" charset="-128"/>
                <a:ea typeface="メイリオ" panose="020B0604030504040204" pitchFamily="50" charset="-128"/>
              </a:rPr>
              <a:t>世帯</a:t>
            </a: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a:t>
            </a:r>
          </a:p>
        </p:txBody>
      </p:sp>
      <p:sp>
        <p:nvSpPr>
          <p:cNvPr id="9" name="正方形/長方形 8">
            <a:extLst>
              <a:ext uri="{FF2B5EF4-FFF2-40B4-BE49-F238E27FC236}">
                <a16:creationId xmlns:a16="http://schemas.microsoft.com/office/drawing/2014/main" id="{9ACC5C1B-509C-4CED-A7E7-9BA789B75CAA}"/>
              </a:ext>
            </a:extLst>
          </p:cNvPr>
          <p:cNvSpPr/>
          <p:nvPr/>
        </p:nvSpPr>
        <p:spPr>
          <a:xfrm>
            <a:off x="10884497" y="2727295"/>
            <a:ext cx="380999" cy="270000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sp>
        <p:nvSpPr>
          <p:cNvPr id="13" name="正方形/長方形 12">
            <a:extLst>
              <a:ext uri="{FF2B5EF4-FFF2-40B4-BE49-F238E27FC236}">
                <a16:creationId xmlns:a16="http://schemas.microsoft.com/office/drawing/2014/main" id="{202DFED6-601D-4600-85C8-D85174563DFC}"/>
              </a:ext>
            </a:extLst>
          </p:cNvPr>
          <p:cNvSpPr/>
          <p:nvPr/>
        </p:nvSpPr>
        <p:spPr>
          <a:xfrm>
            <a:off x="10278055" y="2727297"/>
            <a:ext cx="380999" cy="270000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sp>
        <p:nvSpPr>
          <p:cNvPr id="14" name="正方形/長方形 13">
            <a:extLst>
              <a:ext uri="{FF2B5EF4-FFF2-40B4-BE49-F238E27FC236}">
                <a16:creationId xmlns:a16="http://schemas.microsoft.com/office/drawing/2014/main" id="{8AC94DC1-788F-4311-BFB7-D3E6B562A4C2}"/>
              </a:ext>
            </a:extLst>
          </p:cNvPr>
          <p:cNvSpPr/>
          <p:nvPr/>
        </p:nvSpPr>
        <p:spPr>
          <a:xfrm>
            <a:off x="6702442" y="2331235"/>
            <a:ext cx="380999" cy="2614475"/>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sp>
        <p:nvSpPr>
          <p:cNvPr id="15" name="正方形/長方形 14">
            <a:extLst>
              <a:ext uri="{FF2B5EF4-FFF2-40B4-BE49-F238E27FC236}">
                <a16:creationId xmlns:a16="http://schemas.microsoft.com/office/drawing/2014/main" id="{F7C5307F-9F11-4397-84E5-0BE197577D2C}"/>
              </a:ext>
            </a:extLst>
          </p:cNvPr>
          <p:cNvSpPr/>
          <p:nvPr/>
        </p:nvSpPr>
        <p:spPr>
          <a:xfrm>
            <a:off x="7284263" y="2331234"/>
            <a:ext cx="380999" cy="270000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sp>
        <p:nvSpPr>
          <p:cNvPr id="18" name="テキスト ボックス 17">
            <a:extLst>
              <a:ext uri="{FF2B5EF4-FFF2-40B4-BE49-F238E27FC236}">
                <a16:creationId xmlns:a16="http://schemas.microsoft.com/office/drawing/2014/main" id="{61DF4F9F-25D4-4467-A35B-7FB3EEDAB0F4}"/>
              </a:ext>
            </a:extLst>
          </p:cNvPr>
          <p:cNvSpPr txBox="1"/>
          <p:nvPr/>
        </p:nvSpPr>
        <p:spPr>
          <a:xfrm>
            <a:off x="437322" y="1455185"/>
            <a:ext cx="11103349" cy="253916"/>
          </a:xfrm>
          <a:prstGeom prst="rect">
            <a:avLst/>
          </a:prstGeom>
          <a:noFill/>
        </p:spPr>
        <p:txBody>
          <a:bodyPr wrap="square" rtlCol="0">
            <a:spAutoFit/>
          </a:bodyPr>
          <a:lstStyle/>
          <a:p>
            <a:r>
              <a:rPr kumimoji="1" lang="en-US" altLang="ja-JP" sz="1050" dirty="0"/>
              <a:t>※</a:t>
            </a:r>
            <a:r>
              <a:rPr kumimoji="1" lang="ja-JP" altLang="en-US" sz="1050" dirty="0"/>
              <a:t>　高齢夫婦：夫</a:t>
            </a:r>
            <a:r>
              <a:rPr kumimoji="1" lang="en-US" altLang="ja-JP" sz="1050" dirty="0"/>
              <a:t>65</a:t>
            </a:r>
            <a:r>
              <a:rPr kumimoji="1" lang="ja-JP" altLang="en-US" sz="1050" dirty="0"/>
              <a:t>歳以上かつ妻</a:t>
            </a:r>
            <a:r>
              <a:rPr kumimoji="1" lang="en-US" altLang="ja-JP" sz="1050" dirty="0"/>
              <a:t>60</a:t>
            </a:r>
            <a:r>
              <a:rPr kumimoji="1" lang="ja-JP" altLang="en-US" sz="1050" dirty="0"/>
              <a:t>歳以上の夫婦のみの世帯、</a:t>
            </a:r>
            <a:r>
              <a:rPr lang="ja-JP" altLang="en-US" sz="1050" dirty="0"/>
              <a:t>子育て世帯 ：夫婦と</a:t>
            </a:r>
            <a:r>
              <a:rPr lang="en-US" altLang="ja-JP" sz="1050" dirty="0"/>
              <a:t>18</a:t>
            </a:r>
            <a:r>
              <a:rPr lang="ja-JP" altLang="en-US" sz="1050" dirty="0"/>
              <a:t>歳未満の者がいる世帯、</a:t>
            </a:r>
            <a:r>
              <a:rPr kumimoji="1" lang="ja-JP" altLang="en-US" sz="1050" dirty="0"/>
              <a:t>高齢単身：</a:t>
            </a:r>
            <a:r>
              <a:rPr kumimoji="1" lang="en-US" altLang="ja-JP" sz="1050" dirty="0"/>
              <a:t>65</a:t>
            </a:r>
            <a:r>
              <a:rPr kumimoji="1" lang="ja-JP" altLang="en-US" sz="1050" dirty="0"/>
              <a:t>歳以上の単身世帯、</a:t>
            </a:r>
            <a:r>
              <a:rPr lang="ja-JP" altLang="en-US" sz="1050" dirty="0"/>
              <a:t>若年単身：</a:t>
            </a:r>
            <a:r>
              <a:rPr lang="en-US" altLang="ja-JP" sz="1050" dirty="0"/>
              <a:t>40</a:t>
            </a:r>
            <a:r>
              <a:rPr lang="ja-JP" altLang="en-US" sz="1050" dirty="0"/>
              <a:t>歳未満の単身世帯</a:t>
            </a:r>
            <a:endParaRPr kumimoji="1" lang="ja-JP" altLang="en-US" sz="1050" dirty="0"/>
          </a:p>
        </p:txBody>
      </p:sp>
      <p:sp>
        <p:nvSpPr>
          <p:cNvPr id="19" name="正方形/長方形 18">
            <a:extLst>
              <a:ext uri="{FF2B5EF4-FFF2-40B4-BE49-F238E27FC236}">
                <a16:creationId xmlns:a16="http://schemas.microsoft.com/office/drawing/2014/main" id="{FC935FE2-3AD3-4409-A531-075D77063A7A}"/>
              </a:ext>
            </a:extLst>
          </p:cNvPr>
          <p:cNvSpPr/>
          <p:nvPr/>
        </p:nvSpPr>
        <p:spPr>
          <a:xfrm>
            <a:off x="7890705" y="2331235"/>
            <a:ext cx="380999" cy="282121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sp>
        <p:nvSpPr>
          <p:cNvPr id="20" name="正方形/長方形 19">
            <a:extLst>
              <a:ext uri="{FF2B5EF4-FFF2-40B4-BE49-F238E27FC236}">
                <a16:creationId xmlns:a16="http://schemas.microsoft.com/office/drawing/2014/main" id="{73C21272-4721-4540-B498-0FCCD757B694}"/>
              </a:ext>
            </a:extLst>
          </p:cNvPr>
          <p:cNvSpPr/>
          <p:nvPr/>
        </p:nvSpPr>
        <p:spPr>
          <a:xfrm>
            <a:off x="8472526" y="2331234"/>
            <a:ext cx="380999" cy="284400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sp>
        <p:nvSpPr>
          <p:cNvPr id="17" name="スライド番号プレースホルダー 3">
            <a:extLst>
              <a:ext uri="{FF2B5EF4-FFF2-40B4-BE49-F238E27FC236}">
                <a16:creationId xmlns:a16="http://schemas.microsoft.com/office/drawing/2014/main" id="{969F9519-DCF9-4F55-B551-66E8A6514917}"/>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41</a:t>
            </a:fld>
            <a:endParaRPr kumimoji="1" lang="ja-JP" altLang="en-US" dirty="0"/>
          </a:p>
        </p:txBody>
      </p:sp>
      <p:pic>
        <p:nvPicPr>
          <p:cNvPr id="3" name="図 2">
            <a:extLst>
              <a:ext uri="{FF2B5EF4-FFF2-40B4-BE49-F238E27FC236}">
                <a16:creationId xmlns:a16="http://schemas.microsoft.com/office/drawing/2014/main" id="{BE109F85-93F0-4BC8-AA0B-877E69643F93}"/>
              </a:ext>
            </a:extLst>
          </p:cNvPr>
          <p:cNvPicPr>
            <a:picLocks noChangeAspect="1"/>
          </p:cNvPicPr>
          <p:nvPr/>
        </p:nvPicPr>
        <p:blipFill>
          <a:blip r:embed="rId4"/>
          <a:stretch>
            <a:fillRect/>
          </a:stretch>
        </p:blipFill>
        <p:spPr>
          <a:xfrm>
            <a:off x="360000" y="1789043"/>
            <a:ext cx="5401524" cy="4511431"/>
          </a:xfrm>
          <a:prstGeom prst="rect">
            <a:avLst/>
          </a:prstGeom>
        </p:spPr>
      </p:pic>
    </p:spTree>
    <p:extLst>
      <p:ext uri="{BB962C8B-B14F-4D97-AF65-F5344CB8AC3E}">
        <p14:creationId xmlns:p14="http://schemas.microsoft.com/office/powerpoint/2010/main" val="42656920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82981-C9BF-002D-739D-219633A273F5}"/>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90F167B9-7730-41DA-803B-295EFADDC6A5}"/>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- 18</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家族類型　④大阪府の家族類型、民営借家の家賃別世帯割合</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8" name="正方形/長方形 7">
            <a:extLst>
              <a:ext uri="{FF2B5EF4-FFF2-40B4-BE49-F238E27FC236}">
                <a16:creationId xmlns:a16="http://schemas.microsoft.com/office/drawing/2014/main" id="{39405C15-C2A9-4334-BB85-84467D4E58BB}"/>
              </a:ext>
            </a:extLst>
          </p:cNvPr>
          <p:cNvSpPr/>
          <p:nvPr/>
        </p:nvSpPr>
        <p:spPr>
          <a:xfrm>
            <a:off x="360000" y="720000"/>
            <a:ext cx="11520000" cy="719812"/>
          </a:xfrm>
          <a:prstGeom prst="rect">
            <a:avLst/>
          </a:prstGeom>
          <a:ln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全世帯の割合で、</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万円以上の家賃区分が増加している。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世帯別の家賃割合では、子育て世帯が最も家賃が高く、単身高齢が最も低くなっている。</a:t>
            </a:r>
          </a:p>
        </p:txBody>
      </p:sp>
      <p:sp>
        <p:nvSpPr>
          <p:cNvPr id="10" name="テキスト ボックス 9">
            <a:extLst>
              <a:ext uri="{FF2B5EF4-FFF2-40B4-BE49-F238E27FC236}">
                <a16:creationId xmlns:a16="http://schemas.microsoft.com/office/drawing/2014/main" id="{4B526E29-CBB3-4BF9-ACF7-C3CF09BA6525}"/>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a:t>
            </a:r>
          </a:p>
        </p:txBody>
      </p:sp>
      <p:sp>
        <p:nvSpPr>
          <p:cNvPr id="11" name="テキスト ボックス 10">
            <a:extLst>
              <a:ext uri="{FF2B5EF4-FFF2-40B4-BE49-F238E27FC236}">
                <a16:creationId xmlns:a16="http://schemas.microsoft.com/office/drawing/2014/main" id="{449A5103-B470-4EB5-8FFB-2D51356CCF8F}"/>
              </a:ext>
            </a:extLst>
          </p:cNvPr>
          <p:cNvSpPr txBox="1"/>
          <p:nvPr/>
        </p:nvSpPr>
        <p:spPr>
          <a:xfrm>
            <a:off x="7320374" y="6297453"/>
            <a:ext cx="4511626" cy="253916"/>
          </a:xfrm>
          <a:prstGeom prst="rect">
            <a:avLst/>
          </a:prstGeom>
          <a:noFill/>
        </p:spPr>
        <p:txBody>
          <a:bodyPr wrap="square" rtlCol="0">
            <a:spAutoFit/>
          </a:bodyPr>
          <a:lstStyle/>
          <a:p>
            <a:pPr algn="r" fontAlgn="base">
              <a:spcBef>
                <a:spcPct val="50000"/>
              </a:spcBef>
              <a:spcAft>
                <a:spcPct val="0"/>
              </a:spcAft>
            </a:pP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不詳を含まず</a:t>
            </a:r>
          </a:p>
        </p:txBody>
      </p:sp>
      <p:sp>
        <p:nvSpPr>
          <p:cNvPr id="13" name="テキスト ボックス 12">
            <a:extLst>
              <a:ext uri="{FF2B5EF4-FFF2-40B4-BE49-F238E27FC236}">
                <a16:creationId xmlns:a16="http://schemas.microsoft.com/office/drawing/2014/main" id="{72864C6F-38F9-49C9-B18C-24C9F6E03E70}"/>
              </a:ext>
            </a:extLst>
          </p:cNvPr>
          <p:cNvSpPr txBox="1"/>
          <p:nvPr/>
        </p:nvSpPr>
        <p:spPr>
          <a:xfrm>
            <a:off x="437322" y="1455185"/>
            <a:ext cx="11103349" cy="253916"/>
          </a:xfrm>
          <a:prstGeom prst="rect">
            <a:avLst/>
          </a:prstGeom>
          <a:noFill/>
        </p:spPr>
        <p:txBody>
          <a:bodyPr wrap="square" rtlCol="0">
            <a:spAutoFit/>
          </a:bodyPr>
          <a:lstStyle/>
          <a:p>
            <a:r>
              <a:rPr kumimoji="1" lang="en-US" altLang="ja-JP" sz="1050" dirty="0"/>
              <a:t>※</a:t>
            </a:r>
            <a:r>
              <a:rPr kumimoji="1" lang="ja-JP" altLang="en-US" sz="1050" dirty="0"/>
              <a:t>　高齢夫婦：夫</a:t>
            </a:r>
            <a:r>
              <a:rPr kumimoji="1" lang="en-US" altLang="ja-JP" sz="1050" dirty="0"/>
              <a:t>65</a:t>
            </a:r>
            <a:r>
              <a:rPr kumimoji="1" lang="ja-JP" altLang="en-US" sz="1050" dirty="0"/>
              <a:t>歳以上かつ妻</a:t>
            </a:r>
            <a:r>
              <a:rPr kumimoji="1" lang="en-US" altLang="ja-JP" sz="1050" dirty="0"/>
              <a:t>60</a:t>
            </a:r>
            <a:r>
              <a:rPr kumimoji="1" lang="ja-JP" altLang="en-US" sz="1050" dirty="0"/>
              <a:t>歳以上の夫婦のみの世帯、</a:t>
            </a:r>
            <a:r>
              <a:rPr lang="ja-JP" altLang="en-US" sz="1050" dirty="0"/>
              <a:t>子育て世帯 ：夫婦と</a:t>
            </a:r>
            <a:r>
              <a:rPr lang="en-US" altLang="ja-JP" sz="1050" dirty="0"/>
              <a:t>18</a:t>
            </a:r>
            <a:r>
              <a:rPr lang="ja-JP" altLang="en-US" sz="1050" dirty="0"/>
              <a:t>歳未満の者がいる世帯、</a:t>
            </a:r>
            <a:r>
              <a:rPr kumimoji="1" lang="ja-JP" altLang="en-US" sz="1050" dirty="0"/>
              <a:t>高齢単身：</a:t>
            </a:r>
            <a:r>
              <a:rPr kumimoji="1" lang="en-US" altLang="ja-JP" sz="1050" dirty="0"/>
              <a:t>65</a:t>
            </a:r>
            <a:r>
              <a:rPr kumimoji="1" lang="ja-JP" altLang="en-US" sz="1050" dirty="0"/>
              <a:t>歳以上の単身世帯、</a:t>
            </a:r>
            <a:r>
              <a:rPr lang="ja-JP" altLang="en-US" sz="1050" dirty="0"/>
              <a:t>若年単身：</a:t>
            </a:r>
            <a:r>
              <a:rPr lang="en-US" altLang="ja-JP" sz="1050" dirty="0"/>
              <a:t>40</a:t>
            </a:r>
            <a:r>
              <a:rPr lang="ja-JP" altLang="en-US" sz="1050" dirty="0"/>
              <a:t>歳未満の単身世帯</a:t>
            </a:r>
            <a:endParaRPr kumimoji="1" lang="ja-JP" altLang="en-US" sz="1050" dirty="0"/>
          </a:p>
        </p:txBody>
      </p:sp>
      <p:sp>
        <p:nvSpPr>
          <p:cNvPr id="12" name="スライド番号プレースホルダー 3">
            <a:extLst>
              <a:ext uri="{FF2B5EF4-FFF2-40B4-BE49-F238E27FC236}">
                <a16:creationId xmlns:a16="http://schemas.microsoft.com/office/drawing/2014/main" id="{D1DB4EB0-82E7-4EC2-880B-568557B20FF9}"/>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42</a:t>
            </a:fld>
            <a:endParaRPr kumimoji="1" lang="ja-JP" altLang="en-US" dirty="0"/>
          </a:p>
        </p:txBody>
      </p:sp>
      <p:pic>
        <p:nvPicPr>
          <p:cNvPr id="2" name="図 1">
            <a:extLst>
              <a:ext uri="{FF2B5EF4-FFF2-40B4-BE49-F238E27FC236}">
                <a16:creationId xmlns:a16="http://schemas.microsoft.com/office/drawing/2014/main" id="{1B4F4CCF-3A8E-48A6-A738-3E4FB2B37A2E}"/>
              </a:ext>
            </a:extLst>
          </p:cNvPr>
          <p:cNvPicPr>
            <a:picLocks noChangeAspect="1"/>
          </p:cNvPicPr>
          <p:nvPr/>
        </p:nvPicPr>
        <p:blipFill>
          <a:blip r:embed="rId3"/>
          <a:stretch>
            <a:fillRect/>
          </a:stretch>
        </p:blipFill>
        <p:spPr>
          <a:xfrm>
            <a:off x="437322" y="1754435"/>
            <a:ext cx="11339543" cy="4645555"/>
          </a:xfrm>
          <a:prstGeom prst="rect">
            <a:avLst/>
          </a:prstGeom>
        </p:spPr>
      </p:pic>
    </p:spTree>
    <p:extLst>
      <p:ext uri="{BB962C8B-B14F-4D97-AF65-F5344CB8AC3E}">
        <p14:creationId xmlns:p14="http://schemas.microsoft.com/office/powerpoint/2010/main" val="3056234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82981-C9BF-002D-739D-219633A273F5}"/>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90F167B9-7730-41DA-803B-295EFADDC6A5}"/>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kumimoji="1" lang="en-US" altLang="ja-JP" sz="1800" b="1"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- 18</a:t>
            </a:r>
            <a:r>
              <a:rPr kumimoji="1" lang="ja-JP" altLang="en-US" sz="1800" b="1"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家族類型　</a:t>
            </a:r>
            <a:r>
              <a:rPr lang="ja-JP" altLang="en-US" b="1" dirty="0">
                <a:solidFill>
                  <a:prstClr val="black"/>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⑤</a:t>
            </a:r>
            <a:r>
              <a:rPr kumimoji="1" lang="ja-JP" altLang="en-US" sz="1800" b="1"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rPr>
              <a:t>大阪府の家族類型、民営借家の延べ面積別世帯割合</a:t>
            </a:r>
            <a:endParaRPr kumimoji="1" lang="zh-TW" altLang="en-US" sz="1800" b="1"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3" name="正方形/長方形 2">
            <a:extLst>
              <a:ext uri="{FF2B5EF4-FFF2-40B4-BE49-F238E27FC236}">
                <a16:creationId xmlns:a16="http://schemas.microsoft.com/office/drawing/2014/main" id="{0CCAC3AC-0953-FE52-793B-5933ED094736}"/>
              </a:ext>
            </a:extLst>
          </p:cNvPr>
          <p:cNvSpPr/>
          <p:nvPr/>
        </p:nvSpPr>
        <p:spPr>
          <a:xfrm>
            <a:off x="360000" y="720000"/>
            <a:ext cx="11520000" cy="387414"/>
          </a:xfrm>
          <a:prstGeom prst="rect">
            <a:avLst/>
          </a:prstGeom>
          <a:ln cmpd="sng">
            <a:solidFill>
              <a:schemeClr val="tx1"/>
            </a:solidFill>
          </a:ln>
        </p:spPr>
        <p:txBody>
          <a:bodyPr wrap="square">
            <a:spAutoFit/>
          </a:bodyPr>
          <a:lstStyle/>
          <a:p>
            <a:pPr marL="274638" marR="0" lvl="0" indent="-274638" algn="l" defTabSz="914400" rtl="0" eaLnBrk="1" fontAlgn="auto" latinLnBrk="0" hangingPunct="1">
              <a:lnSpc>
                <a:spcPct val="12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世帯別の延べ面積では、子育て世帯が最も面積が広く、単身高齢が最も狭くなっている。　</a:t>
            </a:r>
          </a:p>
        </p:txBody>
      </p:sp>
      <p:sp>
        <p:nvSpPr>
          <p:cNvPr id="8" name="テキスト ボックス 7">
            <a:extLst>
              <a:ext uri="{FF2B5EF4-FFF2-40B4-BE49-F238E27FC236}">
                <a16:creationId xmlns:a16="http://schemas.microsoft.com/office/drawing/2014/main" id="{6C593180-B1B5-4EB9-9599-87CD81463973}"/>
              </a:ext>
            </a:extLst>
          </p:cNvPr>
          <p:cNvSpPr txBox="1"/>
          <p:nvPr/>
        </p:nvSpPr>
        <p:spPr>
          <a:xfrm>
            <a:off x="7253409" y="6502528"/>
            <a:ext cx="4626591" cy="261610"/>
          </a:xfrm>
          <a:prstGeom prst="rect">
            <a:avLst/>
          </a:prstGeom>
          <a:noFill/>
        </p:spPr>
        <p:txBody>
          <a:bodyPr wrap="square" rtlCol="0">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a:t>
            </a:r>
          </a:p>
        </p:txBody>
      </p:sp>
      <p:sp>
        <p:nvSpPr>
          <p:cNvPr id="11" name="テキスト ボックス 10">
            <a:extLst>
              <a:ext uri="{FF2B5EF4-FFF2-40B4-BE49-F238E27FC236}">
                <a16:creationId xmlns:a16="http://schemas.microsoft.com/office/drawing/2014/main" id="{62FD254F-2979-4F04-9C67-5DAF2CB21DA5}"/>
              </a:ext>
            </a:extLst>
          </p:cNvPr>
          <p:cNvSpPr txBox="1"/>
          <p:nvPr/>
        </p:nvSpPr>
        <p:spPr>
          <a:xfrm>
            <a:off x="7320374" y="6297453"/>
            <a:ext cx="4511626" cy="253916"/>
          </a:xfrm>
          <a:prstGeom prst="rect">
            <a:avLst/>
          </a:prstGeom>
          <a:noFill/>
        </p:spPr>
        <p:txBody>
          <a:bodyPr wrap="square" rtlCol="0">
            <a:spAutoFit/>
          </a:bodyPr>
          <a:lstStyle/>
          <a:p>
            <a:pPr algn="r" fontAlgn="base">
              <a:spcBef>
                <a:spcPct val="50000"/>
              </a:spcBef>
              <a:spcAft>
                <a:spcPct val="0"/>
              </a:spcAft>
            </a:pP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不詳を含まず</a:t>
            </a:r>
          </a:p>
        </p:txBody>
      </p:sp>
      <p:sp>
        <p:nvSpPr>
          <p:cNvPr id="15" name="テキスト ボックス 14">
            <a:extLst>
              <a:ext uri="{FF2B5EF4-FFF2-40B4-BE49-F238E27FC236}">
                <a16:creationId xmlns:a16="http://schemas.microsoft.com/office/drawing/2014/main" id="{956663D8-0E92-446B-823C-0FAD13910D9D}"/>
              </a:ext>
            </a:extLst>
          </p:cNvPr>
          <p:cNvSpPr txBox="1"/>
          <p:nvPr/>
        </p:nvSpPr>
        <p:spPr>
          <a:xfrm>
            <a:off x="437322" y="1455185"/>
            <a:ext cx="11103349" cy="253916"/>
          </a:xfrm>
          <a:prstGeom prst="rect">
            <a:avLst/>
          </a:prstGeom>
          <a:noFill/>
        </p:spPr>
        <p:txBody>
          <a:bodyPr wrap="square" rtlCol="0">
            <a:spAutoFit/>
          </a:bodyPr>
          <a:lstStyle/>
          <a:p>
            <a:r>
              <a:rPr kumimoji="1" lang="en-US" altLang="ja-JP" sz="1050" dirty="0"/>
              <a:t>※</a:t>
            </a:r>
            <a:r>
              <a:rPr kumimoji="1" lang="ja-JP" altLang="en-US" sz="1050" dirty="0"/>
              <a:t>　高齢夫婦：夫</a:t>
            </a:r>
            <a:r>
              <a:rPr kumimoji="1" lang="en-US" altLang="ja-JP" sz="1050" dirty="0"/>
              <a:t>65</a:t>
            </a:r>
            <a:r>
              <a:rPr kumimoji="1" lang="ja-JP" altLang="en-US" sz="1050" dirty="0"/>
              <a:t>歳以上かつ妻</a:t>
            </a:r>
            <a:r>
              <a:rPr kumimoji="1" lang="en-US" altLang="ja-JP" sz="1050" dirty="0"/>
              <a:t>60</a:t>
            </a:r>
            <a:r>
              <a:rPr kumimoji="1" lang="ja-JP" altLang="en-US" sz="1050" dirty="0"/>
              <a:t>歳以上の夫婦のみの世帯、</a:t>
            </a:r>
            <a:r>
              <a:rPr lang="ja-JP" altLang="en-US" sz="1050" dirty="0"/>
              <a:t>子育て世帯 ：夫婦と</a:t>
            </a:r>
            <a:r>
              <a:rPr lang="en-US" altLang="ja-JP" sz="1050" dirty="0"/>
              <a:t>18</a:t>
            </a:r>
            <a:r>
              <a:rPr lang="ja-JP" altLang="en-US" sz="1050" dirty="0"/>
              <a:t>歳未満の者がいる世帯、</a:t>
            </a:r>
            <a:r>
              <a:rPr kumimoji="1" lang="ja-JP" altLang="en-US" sz="1050" dirty="0"/>
              <a:t>高齢単身：</a:t>
            </a:r>
            <a:r>
              <a:rPr kumimoji="1" lang="en-US" altLang="ja-JP" sz="1050" dirty="0"/>
              <a:t>65</a:t>
            </a:r>
            <a:r>
              <a:rPr kumimoji="1" lang="ja-JP" altLang="en-US" sz="1050" dirty="0"/>
              <a:t>歳以上の単身世帯、</a:t>
            </a:r>
            <a:r>
              <a:rPr lang="ja-JP" altLang="en-US" sz="1050" dirty="0"/>
              <a:t>若年単身：</a:t>
            </a:r>
            <a:r>
              <a:rPr lang="en-US" altLang="ja-JP" sz="1050" dirty="0"/>
              <a:t>40</a:t>
            </a:r>
            <a:r>
              <a:rPr lang="ja-JP" altLang="en-US" sz="1050" dirty="0"/>
              <a:t>歳未満の単身世帯</a:t>
            </a:r>
            <a:endParaRPr kumimoji="1" lang="ja-JP" altLang="en-US" sz="1050" dirty="0"/>
          </a:p>
        </p:txBody>
      </p:sp>
      <p:sp>
        <p:nvSpPr>
          <p:cNvPr id="10" name="スライド番号プレースホルダー 3">
            <a:extLst>
              <a:ext uri="{FF2B5EF4-FFF2-40B4-BE49-F238E27FC236}">
                <a16:creationId xmlns:a16="http://schemas.microsoft.com/office/drawing/2014/main" id="{716ADA51-A7D5-4D6E-9D2D-38D79A43B51B}"/>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43</a:t>
            </a:fld>
            <a:endParaRPr kumimoji="1" lang="ja-JP" altLang="en-US" dirty="0"/>
          </a:p>
        </p:txBody>
      </p:sp>
      <p:pic>
        <p:nvPicPr>
          <p:cNvPr id="2" name="図 1">
            <a:extLst>
              <a:ext uri="{FF2B5EF4-FFF2-40B4-BE49-F238E27FC236}">
                <a16:creationId xmlns:a16="http://schemas.microsoft.com/office/drawing/2014/main" id="{C15D4C2C-EFF1-4E4A-91DB-DFDD8311A963}"/>
              </a:ext>
            </a:extLst>
          </p:cNvPr>
          <p:cNvPicPr>
            <a:picLocks noChangeAspect="1"/>
          </p:cNvPicPr>
          <p:nvPr/>
        </p:nvPicPr>
        <p:blipFill>
          <a:blip r:embed="rId3"/>
          <a:stretch>
            <a:fillRect/>
          </a:stretch>
        </p:blipFill>
        <p:spPr>
          <a:xfrm>
            <a:off x="173795" y="1778856"/>
            <a:ext cx="11937003" cy="4645555"/>
          </a:xfrm>
          <a:prstGeom prst="rect">
            <a:avLst/>
          </a:prstGeom>
        </p:spPr>
      </p:pic>
    </p:spTree>
    <p:extLst>
      <p:ext uri="{BB962C8B-B14F-4D97-AF65-F5344CB8AC3E}">
        <p14:creationId xmlns:p14="http://schemas.microsoft.com/office/powerpoint/2010/main" val="2658148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82981-C9BF-002D-739D-219633A273F5}"/>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90F167B9-7730-41DA-803B-295EFADDC6A5}"/>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- 18</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家族類型　⑥大阪府の家族類型、民営借家の建築時期別世帯割合</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5" name="正方形/長方形 4">
            <a:extLst>
              <a:ext uri="{FF2B5EF4-FFF2-40B4-BE49-F238E27FC236}">
                <a16:creationId xmlns:a16="http://schemas.microsoft.com/office/drawing/2014/main" id="{33A03D1B-809E-4C91-ABA2-3BD342E8D831}"/>
              </a:ext>
            </a:extLst>
          </p:cNvPr>
          <p:cNvSpPr/>
          <p:nvPr/>
        </p:nvSpPr>
        <p:spPr>
          <a:xfrm>
            <a:off x="360000" y="720000"/>
            <a:ext cx="11520000" cy="719812"/>
          </a:xfrm>
          <a:prstGeom prst="rect">
            <a:avLst/>
          </a:prstGeom>
          <a:ln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若年単身と子育て世帯は新しい住宅に居住している割合が高く、高齢夫婦と高齢単身は古い住宅に居住している割合が高くなっている。</a:t>
            </a:r>
          </a:p>
        </p:txBody>
      </p:sp>
      <p:sp>
        <p:nvSpPr>
          <p:cNvPr id="12" name="テキスト ボックス 11">
            <a:extLst>
              <a:ext uri="{FF2B5EF4-FFF2-40B4-BE49-F238E27FC236}">
                <a16:creationId xmlns:a16="http://schemas.microsoft.com/office/drawing/2014/main" id="{0895908D-4FE6-4D85-B897-C819081EB961}"/>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a:t>
            </a:r>
          </a:p>
        </p:txBody>
      </p:sp>
      <p:sp>
        <p:nvSpPr>
          <p:cNvPr id="15" name="テキスト ボックス 14">
            <a:extLst>
              <a:ext uri="{FF2B5EF4-FFF2-40B4-BE49-F238E27FC236}">
                <a16:creationId xmlns:a16="http://schemas.microsoft.com/office/drawing/2014/main" id="{2B20D80A-FE28-44A3-B1C7-BEF3E3918DDE}"/>
              </a:ext>
            </a:extLst>
          </p:cNvPr>
          <p:cNvSpPr txBox="1"/>
          <p:nvPr/>
        </p:nvSpPr>
        <p:spPr>
          <a:xfrm>
            <a:off x="7320374" y="6297453"/>
            <a:ext cx="4511626" cy="253916"/>
          </a:xfrm>
          <a:prstGeom prst="rect">
            <a:avLst/>
          </a:prstGeom>
          <a:noFill/>
        </p:spPr>
        <p:txBody>
          <a:bodyPr wrap="square" rtlCol="0">
            <a:spAutoFit/>
          </a:bodyPr>
          <a:lstStyle/>
          <a:p>
            <a:pPr algn="r" fontAlgn="base">
              <a:spcBef>
                <a:spcPct val="50000"/>
              </a:spcBef>
              <a:spcAft>
                <a:spcPct val="0"/>
              </a:spcAft>
            </a:pP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不詳を含まず</a:t>
            </a:r>
          </a:p>
        </p:txBody>
      </p:sp>
      <p:sp>
        <p:nvSpPr>
          <p:cNvPr id="16" name="テキスト ボックス 15">
            <a:extLst>
              <a:ext uri="{FF2B5EF4-FFF2-40B4-BE49-F238E27FC236}">
                <a16:creationId xmlns:a16="http://schemas.microsoft.com/office/drawing/2014/main" id="{C991A21F-879E-40AE-9014-21A4317C54D6}"/>
              </a:ext>
            </a:extLst>
          </p:cNvPr>
          <p:cNvSpPr txBox="1"/>
          <p:nvPr/>
        </p:nvSpPr>
        <p:spPr>
          <a:xfrm>
            <a:off x="437322" y="1455185"/>
            <a:ext cx="11103349" cy="253916"/>
          </a:xfrm>
          <a:prstGeom prst="rect">
            <a:avLst/>
          </a:prstGeom>
          <a:noFill/>
        </p:spPr>
        <p:txBody>
          <a:bodyPr wrap="square" rtlCol="0">
            <a:spAutoFit/>
          </a:bodyPr>
          <a:lstStyle/>
          <a:p>
            <a:r>
              <a:rPr kumimoji="1" lang="en-US" altLang="ja-JP" sz="1050" dirty="0"/>
              <a:t>※</a:t>
            </a:r>
            <a:r>
              <a:rPr kumimoji="1" lang="ja-JP" altLang="en-US" sz="1050" dirty="0"/>
              <a:t>　高齢夫婦：夫</a:t>
            </a:r>
            <a:r>
              <a:rPr kumimoji="1" lang="en-US" altLang="ja-JP" sz="1050" dirty="0"/>
              <a:t>65</a:t>
            </a:r>
            <a:r>
              <a:rPr kumimoji="1" lang="ja-JP" altLang="en-US" sz="1050" dirty="0"/>
              <a:t>歳以上かつ妻</a:t>
            </a:r>
            <a:r>
              <a:rPr kumimoji="1" lang="en-US" altLang="ja-JP" sz="1050" dirty="0"/>
              <a:t>60</a:t>
            </a:r>
            <a:r>
              <a:rPr kumimoji="1" lang="ja-JP" altLang="en-US" sz="1050" dirty="0"/>
              <a:t>歳以上の夫婦のみの世帯、</a:t>
            </a:r>
            <a:r>
              <a:rPr lang="ja-JP" altLang="en-US" sz="1050" dirty="0"/>
              <a:t>子育て世帯 ：夫婦と</a:t>
            </a:r>
            <a:r>
              <a:rPr lang="en-US" altLang="ja-JP" sz="1050" dirty="0"/>
              <a:t>18</a:t>
            </a:r>
            <a:r>
              <a:rPr lang="ja-JP" altLang="en-US" sz="1050" dirty="0"/>
              <a:t>歳未満の者がいる世帯、</a:t>
            </a:r>
            <a:r>
              <a:rPr kumimoji="1" lang="ja-JP" altLang="en-US" sz="1050" dirty="0"/>
              <a:t>高齢単身：</a:t>
            </a:r>
            <a:r>
              <a:rPr kumimoji="1" lang="en-US" altLang="ja-JP" sz="1050" dirty="0"/>
              <a:t>65</a:t>
            </a:r>
            <a:r>
              <a:rPr kumimoji="1" lang="ja-JP" altLang="en-US" sz="1050" dirty="0"/>
              <a:t>歳以上の単身世帯、</a:t>
            </a:r>
            <a:r>
              <a:rPr lang="ja-JP" altLang="en-US" sz="1050" dirty="0"/>
              <a:t>若年単身：</a:t>
            </a:r>
            <a:r>
              <a:rPr lang="en-US" altLang="ja-JP" sz="1050" dirty="0"/>
              <a:t>40</a:t>
            </a:r>
            <a:r>
              <a:rPr lang="ja-JP" altLang="en-US" sz="1050" dirty="0"/>
              <a:t>歳未満の単身世帯</a:t>
            </a:r>
            <a:endParaRPr kumimoji="1" lang="ja-JP" altLang="en-US" sz="1050" dirty="0"/>
          </a:p>
        </p:txBody>
      </p:sp>
      <p:sp>
        <p:nvSpPr>
          <p:cNvPr id="10" name="スライド番号プレースホルダー 3">
            <a:extLst>
              <a:ext uri="{FF2B5EF4-FFF2-40B4-BE49-F238E27FC236}">
                <a16:creationId xmlns:a16="http://schemas.microsoft.com/office/drawing/2014/main" id="{7C3E14F8-39BB-44C4-9BAF-453A4D8D3B89}"/>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44</a:t>
            </a:fld>
            <a:endParaRPr kumimoji="1" lang="ja-JP" altLang="en-US" dirty="0"/>
          </a:p>
        </p:txBody>
      </p:sp>
      <p:pic>
        <p:nvPicPr>
          <p:cNvPr id="2" name="図 1">
            <a:extLst>
              <a:ext uri="{FF2B5EF4-FFF2-40B4-BE49-F238E27FC236}">
                <a16:creationId xmlns:a16="http://schemas.microsoft.com/office/drawing/2014/main" id="{E44DE9D7-63A6-4A13-8645-FB87FE10375F}"/>
              </a:ext>
            </a:extLst>
          </p:cNvPr>
          <p:cNvPicPr>
            <a:picLocks noChangeAspect="1"/>
          </p:cNvPicPr>
          <p:nvPr/>
        </p:nvPicPr>
        <p:blipFill>
          <a:blip r:embed="rId3"/>
          <a:stretch>
            <a:fillRect/>
          </a:stretch>
        </p:blipFill>
        <p:spPr>
          <a:xfrm>
            <a:off x="532437" y="1799720"/>
            <a:ext cx="11339543" cy="4645555"/>
          </a:xfrm>
          <a:prstGeom prst="rect">
            <a:avLst/>
          </a:prstGeom>
        </p:spPr>
      </p:pic>
    </p:spTree>
    <p:extLst>
      <p:ext uri="{BB962C8B-B14F-4D97-AF65-F5344CB8AC3E}">
        <p14:creationId xmlns:p14="http://schemas.microsoft.com/office/powerpoint/2010/main" val="28936131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82981-C9BF-002D-739D-219633A273F5}"/>
            </a:ext>
          </a:extLst>
        </p:cNvPr>
        <p:cNvGrpSpPr/>
        <p:nvPr/>
      </p:nvGrpSpPr>
      <p:grpSpPr>
        <a:xfrm>
          <a:off x="0" y="0"/>
          <a:ext cx="0" cy="0"/>
          <a:chOff x="0" y="0"/>
          <a:chExt cx="0" cy="0"/>
        </a:xfrm>
      </p:grpSpPr>
      <p:pic>
        <p:nvPicPr>
          <p:cNvPr id="7" name="図 6">
            <a:extLst>
              <a:ext uri="{FF2B5EF4-FFF2-40B4-BE49-F238E27FC236}">
                <a16:creationId xmlns:a16="http://schemas.microsoft.com/office/drawing/2014/main" id="{964D671D-6E20-44F5-A9B7-C028C0369E05}"/>
              </a:ext>
            </a:extLst>
          </p:cNvPr>
          <p:cNvPicPr>
            <a:picLocks noChangeAspect="1"/>
          </p:cNvPicPr>
          <p:nvPr/>
        </p:nvPicPr>
        <p:blipFill>
          <a:blip r:embed="rId3"/>
          <a:stretch>
            <a:fillRect/>
          </a:stretch>
        </p:blipFill>
        <p:spPr>
          <a:xfrm>
            <a:off x="6478476" y="2046362"/>
            <a:ext cx="5401524" cy="4316342"/>
          </a:xfrm>
          <a:prstGeom prst="rect">
            <a:avLst/>
          </a:prstGeom>
        </p:spPr>
      </p:pic>
      <p:sp>
        <p:nvSpPr>
          <p:cNvPr id="6" name="正方形/長方形 5">
            <a:extLst>
              <a:ext uri="{FF2B5EF4-FFF2-40B4-BE49-F238E27FC236}">
                <a16:creationId xmlns:a16="http://schemas.microsoft.com/office/drawing/2014/main" id="{90F167B9-7730-41DA-803B-295EFADDC6A5}"/>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- 19</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年齢　①大阪府の年齢、延べ面積別世帯数と割合</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5" name="正方形/長方形 4">
            <a:extLst>
              <a:ext uri="{FF2B5EF4-FFF2-40B4-BE49-F238E27FC236}">
                <a16:creationId xmlns:a16="http://schemas.microsoft.com/office/drawing/2014/main" id="{ACAB9512-2E50-4099-8F27-6117D9C190CD}"/>
              </a:ext>
            </a:extLst>
          </p:cNvPr>
          <p:cNvSpPr/>
          <p:nvPr/>
        </p:nvSpPr>
        <p:spPr>
          <a:xfrm>
            <a:off x="360000" y="720000"/>
            <a:ext cx="11520000" cy="719812"/>
          </a:xfrm>
          <a:prstGeom prst="rect">
            <a:avLst/>
          </a:prstGeom>
          <a:ln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45</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歳以上の世帯では、年齢、延べ面積別の世帯割合が大きな違いは見られない。</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年齢が下がるほど</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以下の住宅に居住している世帯の割合は増加する。</a:t>
            </a:r>
          </a:p>
        </p:txBody>
      </p:sp>
      <p:sp>
        <p:nvSpPr>
          <p:cNvPr id="4" name="テキスト ボックス 3">
            <a:extLst>
              <a:ext uri="{FF2B5EF4-FFF2-40B4-BE49-F238E27FC236}">
                <a16:creationId xmlns:a16="http://schemas.microsoft.com/office/drawing/2014/main" id="{F889CF8B-BD92-CF3D-20D2-275F077B7A00}"/>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a:t>
            </a:r>
          </a:p>
        </p:txBody>
      </p:sp>
      <p:sp>
        <p:nvSpPr>
          <p:cNvPr id="11" name="テキスト ボックス 2">
            <a:extLst>
              <a:ext uri="{FF2B5EF4-FFF2-40B4-BE49-F238E27FC236}">
                <a16:creationId xmlns:a16="http://schemas.microsoft.com/office/drawing/2014/main" id="{B420C879-C8B5-4DE7-B792-731C168A5591}"/>
              </a:ext>
            </a:extLst>
          </p:cNvPr>
          <p:cNvSpPr txBox="1"/>
          <p:nvPr/>
        </p:nvSpPr>
        <p:spPr>
          <a:xfrm>
            <a:off x="941533" y="2361764"/>
            <a:ext cx="479897" cy="129125"/>
          </a:xfrm>
          <a:prstGeom prst="rect">
            <a:avLst/>
          </a:prstGeom>
          <a:noFill/>
          <a:ln w="9525" cmpd="sng">
            <a:noFill/>
          </a:ln>
          <a:effectLst/>
        </p:spPr>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a:t>
            </a:r>
            <a:r>
              <a:rPr lang="ja-JP" altLang="en-US" sz="900" kern="0" dirty="0">
                <a:solidFill>
                  <a:sysClr val="windowText" lastClr="000000"/>
                </a:solidFill>
                <a:latin typeface="メイリオ" panose="020B0604030504040204" pitchFamily="50" charset="-128"/>
                <a:ea typeface="メイリオ" panose="020B0604030504040204" pitchFamily="50" charset="-128"/>
              </a:rPr>
              <a:t>世帯</a:t>
            </a: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a:t>
            </a:r>
          </a:p>
        </p:txBody>
      </p:sp>
      <p:sp>
        <p:nvSpPr>
          <p:cNvPr id="10" name="正方形/長方形 9">
            <a:extLst>
              <a:ext uri="{FF2B5EF4-FFF2-40B4-BE49-F238E27FC236}">
                <a16:creationId xmlns:a16="http://schemas.microsoft.com/office/drawing/2014/main" id="{9A5E4FE3-E748-44C6-8E13-3DA712E42A11}"/>
              </a:ext>
            </a:extLst>
          </p:cNvPr>
          <p:cNvSpPr/>
          <p:nvPr/>
        </p:nvSpPr>
        <p:spPr>
          <a:xfrm>
            <a:off x="9373029" y="2476501"/>
            <a:ext cx="2336480" cy="301942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sp>
        <p:nvSpPr>
          <p:cNvPr id="12" name="正方形/長方形 11">
            <a:extLst>
              <a:ext uri="{FF2B5EF4-FFF2-40B4-BE49-F238E27FC236}">
                <a16:creationId xmlns:a16="http://schemas.microsoft.com/office/drawing/2014/main" id="{4FEF1649-6CF6-4FC5-94BC-76F0DB59017B}"/>
              </a:ext>
            </a:extLst>
          </p:cNvPr>
          <p:cNvSpPr/>
          <p:nvPr/>
        </p:nvSpPr>
        <p:spPr>
          <a:xfrm>
            <a:off x="7374296" y="3309641"/>
            <a:ext cx="385966" cy="2186283"/>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sp>
        <p:nvSpPr>
          <p:cNvPr id="14" name="正方形/長方形 13">
            <a:extLst>
              <a:ext uri="{FF2B5EF4-FFF2-40B4-BE49-F238E27FC236}">
                <a16:creationId xmlns:a16="http://schemas.microsoft.com/office/drawing/2014/main" id="{0C51F85A-E258-465C-AE69-52A5EACCA3A6}"/>
              </a:ext>
            </a:extLst>
          </p:cNvPr>
          <p:cNvSpPr/>
          <p:nvPr/>
        </p:nvSpPr>
        <p:spPr>
          <a:xfrm>
            <a:off x="8164495" y="4264503"/>
            <a:ext cx="385966" cy="123142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sp>
        <p:nvSpPr>
          <p:cNvPr id="15" name="スライド番号プレースホルダー 3">
            <a:extLst>
              <a:ext uri="{FF2B5EF4-FFF2-40B4-BE49-F238E27FC236}">
                <a16:creationId xmlns:a16="http://schemas.microsoft.com/office/drawing/2014/main" id="{A6366D3D-E66E-4108-9E91-8D6392A63B11}"/>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45</a:t>
            </a:fld>
            <a:endParaRPr kumimoji="1" lang="ja-JP" altLang="en-US" dirty="0"/>
          </a:p>
        </p:txBody>
      </p:sp>
      <p:pic>
        <p:nvPicPr>
          <p:cNvPr id="2" name="図 1">
            <a:extLst>
              <a:ext uri="{FF2B5EF4-FFF2-40B4-BE49-F238E27FC236}">
                <a16:creationId xmlns:a16="http://schemas.microsoft.com/office/drawing/2014/main" id="{7111692E-9A6E-42A2-9CD9-C8CCDCB03AB8}"/>
              </a:ext>
            </a:extLst>
          </p:cNvPr>
          <p:cNvPicPr>
            <a:picLocks noChangeAspect="1"/>
          </p:cNvPicPr>
          <p:nvPr/>
        </p:nvPicPr>
        <p:blipFill>
          <a:blip r:embed="rId4"/>
          <a:stretch>
            <a:fillRect/>
          </a:stretch>
        </p:blipFill>
        <p:spPr>
          <a:xfrm>
            <a:off x="464360" y="2041533"/>
            <a:ext cx="5401524" cy="4316342"/>
          </a:xfrm>
          <a:prstGeom prst="rect">
            <a:avLst/>
          </a:prstGeom>
        </p:spPr>
      </p:pic>
    </p:spTree>
    <p:extLst>
      <p:ext uri="{BB962C8B-B14F-4D97-AF65-F5344CB8AC3E}">
        <p14:creationId xmlns:p14="http://schemas.microsoft.com/office/powerpoint/2010/main" val="29360125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82981-C9BF-002D-739D-219633A273F5}"/>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90F167B9-7730-41DA-803B-295EFADDC6A5}"/>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- 19</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年齢　②大阪府の年齢別住宅購入戸数（</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2019</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年以降）</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5" name="正方形/長方形 4">
            <a:extLst>
              <a:ext uri="{FF2B5EF4-FFF2-40B4-BE49-F238E27FC236}">
                <a16:creationId xmlns:a16="http://schemas.microsoft.com/office/drawing/2014/main" id="{91916568-5C8E-4FC1-A62D-E35920B43D18}"/>
              </a:ext>
            </a:extLst>
          </p:cNvPr>
          <p:cNvSpPr/>
          <p:nvPr/>
        </p:nvSpPr>
        <p:spPr>
          <a:xfrm>
            <a:off x="360000" y="720000"/>
            <a:ext cx="11520000" cy="1052211"/>
          </a:xfrm>
          <a:prstGeom prst="rect">
            <a:avLst/>
          </a:prstGeom>
          <a:ln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35</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44</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歳が最も住宅を購入している。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45</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歳以上では、新築分譲よりも既存住宅の購入が多い。</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共同住宅では、全ての年齢区分において新築住宅より既存住宅の方が購入数が多い。</a:t>
            </a:r>
          </a:p>
        </p:txBody>
      </p:sp>
      <p:sp>
        <p:nvSpPr>
          <p:cNvPr id="4" name="テキスト ボックス 3">
            <a:extLst>
              <a:ext uri="{FF2B5EF4-FFF2-40B4-BE49-F238E27FC236}">
                <a16:creationId xmlns:a16="http://schemas.microsoft.com/office/drawing/2014/main" id="{534DCCC0-CB0A-6D9E-22B9-02BD4FBE375B}"/>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a:t>
            </a:r>
          </a:p>
        </p:txBody>
      </p:sp>
      <p:sp>
        <p:nvSpPr>
          <p:cNvPr id="12" name="テキスト ボックス 2">
            <a:extLst>
              <a:ext uri="{FF2B5EF4-FFF2-40B4-BE49-F238E27FC236}">
                <a16:creationId xmlns:a16="http://schemas.microsoft.com/office/drawing/2014/main" id="{FBEC5244-C643-4D83-9147-7641942EE8DF}"/>
              </a:ext>
            </a:extLst>
          </p:cNvPr>
          <p:cNvSpPr txBox="1"/>
          <p:nvPr/>
        </p:nvSpPr>
        <p:spPr>
          <a:xfrm>
            <a:off x="941533" y="2361764"/>
            <a:ext cx="479897" cy="129125"/>
          </a:xfrm>
          <a:prstGeom prst="rect">
            <a:avLst/>
          </a:prstGeom>
          <a:noFill/>
          <a:ln w="9525" cmpd="sng">
            <a:noFill/>
          </a:ln>
          <a:effectLst/>
        </p:spPr>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（戸）</a:t>
            </a:r>
          </a:p>
        </p:txBody>
      </p:sp>
      <p:sp>
        <p:nvSpPr>
          <p:cNvPr id="10" name="スライド番号プレースホルダー 3">
            <a:extLst>
              <a:ext uri="{FF2B5EF4-FFF2-40B4-BE49-F238E27FC236}">
                <a16:creationId xmlns:a16="http://schemas.microsoft.com/office/drawing/2014/main" id="{EFDA03AC-937D-4261-9F50-A05A95F58736}"/>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46</a:t>
            </a:fld>
            <a:endParaRPr kumimoji="1" lang="ja-JP" altLang="en-US" dirty="0"/>
          </a:p>
        </p:txBody>
      </p:sp>
      <p:pic>
        <p:nvPicPr>
          <p:cNvPr id="2" name="図 1">
            <a:extLst>
              <a:ext uri="{FF2B5EF4-FFF2-40B4-BE49-F238E27FC236}">
                <a16:creationId xmlns:a16="http://schemas.microsoft.com/office/drawing/2014/main" id="{604B77AA-2651-43EF-9F15-03E3A5667894}"/>
              </a:ext>
            </a:extLst>
          </p:cNvPr>
          <p:cNvPicPr>
            <a:picLocks noChangeAspect="1"/>
          </p:cNvPicPr>
          <p:nvPr/>
        </p:nvPicPr>
        <p:blipFill>
          <a:blip r:embed="rId3"/>
          <a:stretch>
            <a:fillRect/>
          </a:stretch>
        </p:blipFill>
        <p:spPr>
          <a:xfrm>
            <a:off x="312568" y="2013221"/>
            <a:ext cx="10851821" cy="4316342"/>
          </a:xfrm>
          <a:prstGeom prst="rect">
            <a:avLst/>
          </a:prstGeom>
        </p:spPr>
      </p:pic>
    </p:spTree>
    <p:extLst>
      <p:ext uri="{BB962C8B-B14F-4D97-AF65-F5344CB8AC3E}">
        <p14:creationId xmlns:p14="http://schemas.microsoft.com/office/powerpoint/2010/main" val="24928208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2996952"/>
            <a:ext cx="12192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2400" b="1"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rPr>
              <a:t>３</a:t>
            </a:r>
            <a:r>
              <a:rPr lang="en-US" altLang="ja-JP" sz="2400" b="1"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rPr>
              <a:t>.</a:t>
            </a:r>
            <a:r>
              <a:rPr lang="ja-JP" altLang="en-US" sz="2400" b="1"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rPr>
              <a:t>郊外住宅地の状況</a:t>
            </a:r>
            <a:endParaRPr lang="en-US" altLang="ja-JP" sz="2400" b="1"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p:txBody>
      </p:sp>
      <p:sp>
        <p:nvSpPr>
          <p:cNvPr id="7" name="スライド番号プレースホルダー 3">
            <a:extLst>
              <a:ext uri="{FF2B5EF4-FFF2-40B4-BE49-F238E27FC236}">
                <a16:creationId xmlns:a16="http://schemas.microsoft.com/office/drawing/2014/main" id="{B42BD92E-0B66-4DA5-B18B-0E35DF83E6A8}"/>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47</a:t>
            </a:fld>
            <a:endParaRPr kumimoji="1" lang="ja-JP" altLang="en-US" dirty="0"/>
          </a:p>
        </p:txBody>
      </p:sp>
    </p:spTree>
    <p:extLst>
      <p:ext uri="{BB962C8B-B14F-4D97-AF65-F5344CB8AC3E}">
        <p14:creationId xmlns:p14="http://schemas.microsoft.com/office/powerpoint/2010/main" val="23284492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3F5295CF-538C-429C-B624-B7192C3E31CB}"/>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3- 1</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大阪府内の大規模ニュータウンの分布</a:t>
            </a:r>
          </a:p>
        </p:txBody>
      </p:sp>
      <p:pic>
        <p:nvPicPr>
          <p:cNvPr id="614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1943" y="1025338"/>
            <a:ext cx="4623490" cy="58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Rectangle 3"/>
          <p:cNvSpPr>
            <a:spLocks noChangeArrowheads="1"/>
          </p:cNvSpPr>
          <p:nvPr/>
        </p:nvSpPr>
        <p:spPr bwMode="auto">
          <a:xfrm>
            <a:off x="360000" y="720000"/>
            <a:ext cx="11520000" cy="684000"/>
          </a:xfrm>
          <a:prstGeom prst="rect">
            <a:avLst/>
          </a:prstGeom>
          <a:solidFill>
            <a:schemeClr val="bg1"/>
          </a:solidFill>
          <a:ln w="9525">
            <a:solidFill>
              <a:schemeClr val="tx1"/>
            </a:solidFill>
            <a:prstDash val="sysDot"/>
            <a:miter lim="800000"/>
            <a:headEnd/>
            <a:tailEnd/>
          </a:ln>
        </p:spPr>
        <p:txBody>
          <a:bodyPr wrap="squar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177800" indent="-177800" eaLnBrk="1" hangingPunct="1">
              <a:spcBef>
                <a:spcPct val="0"/>
              </a:spcBef>
              <a:buFontTx/>
              <a:buNone/>
            </a:pPr>
            <a:r>
              <a:rPr lang="ja-JP" altLang="en-US" sz="1800" dirty="0">
                <a:solidFill>
                  <a:schemeClr val="tx1"/>
                </a:solidFill>
                <a:latin typeface="Meiryo UI" panose="020B0604030504040204" pitchFamily="50" charset="-128"/>
                <a:ea typeface="Meiryo UI" panose="020B0604030504040204" pitchFamily="50" charset="-128"/>
              </a:rPr>
              <a:t>・ 高度経済成長期に大都市圏への人口集中を解決するために形成され、人口集中地区の広がりと同様に、大阪市外延部の郊外にまで宅地開発が進展している。</a:t>
            </a: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2893" y="1696063"/>
            <a:ext cx="2785768" cy="5002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6"/>
          <p:cNvSpPr txBox="1">
            <a:spLocks noChangeArrowheads="1"/>
          </p:cNvSpPr>
          <p:nvPr/>
        </p:nvSpPr>
        <p:spPr bwMode="auto">
          <a:xfrm>
            <a:off x="830981" y="1465261"/>
            <a:ext cx="5429250"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t" anchorCtr="0" compatLnSpc="1">
            <a:prstTxWarp prst="textNoShape">
              <a:avLst/>
            </a:prstTxWarp>
          </a:bodyPr>
          <a:lstStyle/>
          <a:p>
            <a:pPr algn="just" fontAlgn="base">
              <a:spcBef>
                <a:spcPct val="0"/>
              </a:spcBef>
              <a:spcAft>
                <a:spcPct val="0"/>
              </a:spcAft>
            </a:pPr>
            <a:r>
              <a:rPr lang="en-US" altLang="ja-JP" sz="1400" dirty="0">
                <a:latin typeface="Meiryo UI" panose="020B0604030504040204" pitchFamily="50" charset="-128"/>
                <a:ea typeface="Meiryo UI" panose="020B0604030504040204" pitchFamily="50" charset="-128"/>
                <a:cs typeface="ＭＳ Ｐゴシック" pitchFamily="50" charset="-128"/>
              </a:rPr>
              <a:t>■</a:t>
            </a:r>
            <a:r>
              <a:rPr lang="ja-JP" altLang="en-US" sz="1400" dirty="0">
                <a:latin typeface="Meiryo UI" panose="020B0604030504040204" pitchFamily="50" charset="-128"/>
                <a:ea typeface="Meiryo UI" panose="020B0604030504040204" pitchFamily="50" charset="-128"/>
                <a:cs typeface="ＭＳ Ｐゴシック" pitchFamily="50" charset="-128"/>
              </a:rPr>
              <a:t>大規模ニュータウン（</a:t>
            </a:r>
            <a:r>
              <a:rPr lang="en-US" altLang="ja-JP" sz="1400" dirty="0">
                <a:latin typeface="Meiryo UI" panose="020B0604030504040204" pitchFamily="50" charset="-128"/>
                <a:ea typeface="Meiryo UI" panose="020B0604030504040204" pitchFamily="50" charset="-128"/>
                <a:cs typeface="ＭＳ Ｐゴシック" pitchFamily="50" charset="-128"/>
              </a:rPr>
              <a:t>50ha</a:t>
            </a:r>
            <a:r>
              <a:rPr lang="ja-JP" altLang="en-US" sz="1400" dirty="0">
                <a:latin typeface="Meiryo UI" panose="020B0604030504040204" pitchFamily="50" charset="-128"/>
                <a:ea typeface="Meiryo UI" panose="020B0604030504040204" pitchFamily="50" charset="-128"/>
                <a:cs typeface="ＭＳ Ｐゴシック" pitchFamily="50" charset="-128"/>
              </a:rPr>
              <a:t>以上。事業完了分）の分布</a:t>
            </a:r>
            <a:endParaRPr lang="ja-JP" altLang="ja-JP" sz="3200" dirty="0">
              <a:latin typeface="Meiryo UI" panose="020B0604030504040204" pitchFamily="50" charset="-128"/>
              <a:ea typeface="Meiryo UI" panose="020B0604030504040204" pitchFamily="50" charset="-128"/>
              <a:cs typeface="ＭＳ Ｐゴシック" pitchFamily="50" charset="-128"/>
            </a:endParaRPr>
          </a:p>
        </p:txBody>
      </p:sp>
      <p:sp>
        <p:nvSpPr>
          <p:cNvPr id="12" name="テキスト ボックス 11">
            <a:extLst>
              <a:ext uri="{FF2B5EF4-FFF2-40B4-BE49-F238E27FC236}">
                <a16:creationId xmlns:a16="http://schemas.microsoft.com/office/drawing/2014/main" id="{1A67CE82-2F1C-451E-B387-33C83DFA56FC}"/>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大阪府住宅・宅地開発状況図</a:t>
            </a:r>
          </a:p>
        </p:txBody>
      </p:sp>
      <p:sp>
        <p:nvSpPr>
          <p:cNvPr id="13" name="スライド番号プレースホルダー 3">
            <a:extLst>
              <a:ext uri="{FF2B5EF4-FFF2-40B4-BE49-F238E27FC236}">
                <a16:creationId xmlns:a16="http://schemas.microsoft.com/office/drawing/2014/main" id="{59A2237F-CE39-4AE9-9830-FCFEF871F156}"/>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48</a:t>
            </a:fld>
            <a:endParaRPr kumimoji="1" lang="ja-JP" altLang="en-US" dirty="0"/>
          </a:p>
        </p:txBody>
      </p:sp>
    </p:spTree>
    <p:extLst>
      <p:ext uri="{BB962C8B-B14F-4D97-AF65-F5344CB8AC3E}">
        <p14:creationId xmlns:p14="http://schemas.microsoft.com/office/powerpoint/2010/main" val="46993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405BE44-1F1B-4DD9-A561-A821686A025D}"/>
              </a:ext>
            </a:extLst>
          </p:cNvPr>
          <p:cNvPicPr>
            <a:picLocks noChangeAspect="1"/>
          </p:cNvPicPr>
          <p:nvPr/>
        </p:nvPicPr>
        <p:blipFill>
          <a:blip r:embed="rId2"/>
          <a:stretch>
            <a:fillRect/>
          </a:stretch>
        </p:blipFill>
        <p:spPr>
          <a:xfrm>
            <a:off x="709575" y="1548025"/>
            <a:ext cx="10071465" cy="4810161"/>
          </a:xfrm>
          <a:prstGeom prst="rect">
            <a:avLst/>
          </a:prstGeom>
        </p:spPr>
      </p:pic>
      <p:sp>
        <p:nvSpPr>
          <p:cNvPr id="13" name="正方形/長方形 12">
            <a:extLst>
              <a:ext uri="{FF2B5EF4-FFF2-40B4-BE49-F238E27FC236}">
                <a16:creationId xmlns:a16="http://schemas.microsoft.com/office/drawing/2014/main" id="{5D0530B3-E31C-40EC-A627-BAA65901E3CD}"/>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a:spcBef>
                <a:spcPct val="0"/>
              </a:spcBef>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１</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大阪府の人口推移（将来推計）</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3" name="正方形/長方形 2"/>
          <p:cNvSpPr/>
          <p:nvPr/>
        </p:nvSpPr>
        <p:spPr>
          <a:xfrm>
            <a:off x="360000" y="720000"/>
            <a:ext cx="11520000" cy="432000"/>
          </a:xfrm>
          <a:prstGeom prst="rect">
            <a:avLst/>
          </a:prstGeom>
          <a:ln w="6350"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大阪府の人口は今後減少に転じ、</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2050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年には約</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726</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万人（</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年比約</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158</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万人（</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17.8</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％）減少）と推計。</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1"/>
          <p:cNvSpPr txBox="1"/>
          <p:nvPr/>
        </p:nvSpPr>
        <p:spPr>
          <a:xfrm>
            <a:off x="6247120" y="6358186"/>
            <a:ext cx="4602269" cy="32493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fontAlgn="base">
              <a:spcBef>
                <a:spcPct val="50000"/>
              </a:spcBef>
              <a:spcAft>
                <a:spcPct val="0"/>
              </a:spcAft>
            </a:pPr>
            <a:r>
              <a:rPr lang="ja-JP" altLang="en-US" sz="1050">
                <a:solidFill>
                  <a:prstClr val="black"/>
                </a:solidFill>
                <a:latin typeface="Meiryo UI" panose="020B0604030504040204" pitchFamily="50" charset="-128"/>
                <a:ea typeface="Meiryo UI" panose="020B0604030504040204" pitchFamily="50" charset="-128"/>
                <a:cs typeface="Meiryo UI" panose="020B0604030504040204" pitchFamily="50" charset="-128"/>
              </a:rPr>
              <a:t>「地域別将来推計」（国立社会保障・人口問題研究所）より大阪府作成</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44"/>
          <p:cNvSpPr txBox="1"/>
          <p:nvPr/>
        </p:nvSpPr>
        <p:spPr>
          <a:xfrm>
            <a:off x="1660627" y="1753938"/>
            <a:ext cx="792088" cy="261610"/>
          </a:xfrm>
          <a:prstGeom prst="rect">
            <a:avLst/>
          </a:prstGeom>
          <a:noFill/>
        </p:spPr>
        <p:txBody>
          <a:bodyPr wrap="square" rtlCol="0">
            <a:spAutoFit/>
          </a:bodyPr>
          <a:lstStyle/>
          <a:p>
            <a:pPr algn="ctr"/>
            <a:r>
              <a:rPr lang="ja-JP" altLang="en-US" sz="1050" dirty="0"/>
              <a:t>（千人）</a:t>
            </a:r>
          </a:p>
        </p:txBody>
      </p:sp>
      <p:grpSp>
        <p:nvGrpSpPr>
          <p:cNvPr id="46" name="グループ化 45"/>
          <p:cNvGrpSpPr/>
          <p:nvPr/>
        </p:nvGrpSpPr>
        <p:grpSpPr>
          <a:xfrm>
            <a:off x="5245212" y="1711794"/>
            <a:ext cx="2561970" cy="531070"/>
            <a:chOff x="3369050" y="3967565"/>
            <a:chExt cx="2956969" cy="591795"/>
          </a:xfrm>
        </p:grpSpPr>
        <p:sp>
          <p:nvSpPr>
            <p:cNvPr id="47" name="直線コネクタ 2"/>
            <p:cNvSpPr>
              <a:spLocks noChangeShapeType="1"/>
            </p:cNvSpPr>
            <p:nvPr/>
          </p:nvSpPr>
          <p:spPr bwMode="auto">
            <a:xfrm flipH="1">
              <a:off x="4835918" y="4083040"/>
              <a:ext cx="0" cy="47632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mj-ea"/>
                <a:ea typeface="+mj-ea"/>
              </a:endParaRPr>
            </a:p>
          </p:txBody>
        </p:sp>
        <p:sp>
          <p:nvSpPr>
            <p:cNvPr id="48" name="直線コネクタ 4"/>
            <p:cNvSpPr>
              <a:spLocks noChangeShapeType="1"/>
            </p:cNvSpPr>
            <p:nvPr/>
          </p:nvSpPr>
          <p:spPr bwMode="auto">
            <a:xfrm>
              <a:off x="4145353" y="4075102"/>
              <a:ext cx="1358899" cy="0"/>
            </a:xfrm>
            <a:prstGeom prst="line">
              <a:avLst/>
            </a:prstGeom>
            <a:noFill/>
            <a:ln w="19050">
              <a:solidFill>
                <a:srgbClr val="000000"/>
              </a:solidFill>
              <a:round/>
              <a:headEnd type="arrow" w="med" len="me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mj-ea"/>
                <a:ea typeface="+mj-ea"/>
              </a:endParaRPr>
            </a:p>
          </p:txBody>
        </p:sp>
        <p:sp>
          <p:nvSpPr>
            <p:cNvPr id="49" name="テキスト ボックス 9"/>
            <p:cNvSpPr txBox="1">
              <a:spLocks noChangeArrowheads="1"/>
            </p:cNvSpPr>
            <p:nvPr/>
          </p:nvSpPr>
          <p:spPr bwMode="auto">
            <a:xfrm>
              <a:off x="3369050" y="3967565"/>
              <a:ext cx="846923"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ja-JP" altLang="ja-JP" sz="1000" dirty="0">
                  <a:solidFill>
                    <a:srgbClr val="000000"/>
                  </a:solidFill>
                  <a:latin typeface="+mj-ea"/>
                  <a:ea typeface="+mj-ea"/>
                  <a:cs typeface="Times New Roman" pitchFamily="18" charset="0"/>
                </a:rPr>
                <a:t>これまで</a:t>
              </a:r>
              <a:endParaRPr lang="ja-JP" altLang="ja-JP" sz="1000" dirty="0">
                <a:solidFill>
                  <a:prstClr val="black"/>
                </a:solidFill>
                <a:latin typeface="+mj-ea"/>
                <a:ea typeface="+mj-ea"/>
                <a:cs typeface="ＭＳ Ｐゴシック" pitchFamily="50" charset="-128"/>
              </a:endParaRPr>
            </a:p>
          </p:txBody>
        </p:sp>
        <p:sp>
          <p:nvSpPr>
            <p:cNvPr id="50" name="テキスト ボックス 10"/>
            <p:cNvSpPr txBox="1">
              <a:spLocks noChangeArrowheads="1"/>
            </p:cNvSpPr>
            <p:nvPr/>
          </p:nvSpPr>
          <p:spPr bwMode="auto">
            <a:xfrm>
              <a:off x="5479096" y="3967565"/>
              <a:ext cx="846923"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ja-JP" altLang="ja-JP" sz="1000" dirty="0">
                  <a:solidFill>
                    <a:srgbClr val="000000"/>
                  </a:solidFill>
                  <a:latin typeface="+mj-ea"/>
                  <a:ea typeface="+mj-ea"/>
                  <a:cs typeface="Times New Roman" pitchFamily="18" charset="0"/>
                </a:rPr>
                <a:t>これから</a:t>
              </a:r>
              <a:endParaRPr lang="ja-JP" altLang="ja-JP" sz="2400" dirty="0">
                <a:solidFill>
                  <a:prstClr val="black"/>
                </a:solidFill>
                <a:latin typeface="+mj-ea"/>
                <a:ea typeface="+mj-ea"/>
                <a:cs typeface="ＭＳ Ｐゴシック" pitchFamily="50" charset="-128"/>
              </a:endParaRPr>
            </a:p>
          </p:txBody>
        </p:sp>
      </p:grpSp>
      <p:sp>
        <p:nvSpPr>
          <p:cNvPr id="14" name="スライド番号プレースホルダー 1">
            <a:extLst>
              <a:ext uri="{FF2B5EF4-FFF2-40B4-BE49-F238E27FC236}">
                <a16:creationId xmlns:a16="http://schemas.microsoft.com/office/drawing/2014/main" id="{3DCEDADC-02B0-4930-A9B4-2E34A29F4FC4}"/>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5</a:t>
            </a:fld>
            <a:endParaRPr lang="en-US" altLang="ja-JP" dirty="0"/>
          </a:p>
        </p:txBody>
      </p:sp>
      <p:sp>
        <p:nvSpPr>
          <p:cNvPr id="2" name="正方形/長方形 1">
            <a:extLst>
              <a:ext uri="{FF2B5EF4-FFF2-40B4-BE49-F238E27FC236}">
                <a16:creationId xmlns:a16="http://schemas.microsoft.com/office/drawing/2014/main" id="{F8888EA1-A110-689F-300D-DE1F4292F50A}"/>
              </a:ext>
            </a:extLst>
          </p:cNvPr>
          <p:cNvSpPr/>
          <p:nvPr/>
        </p:nvSpPr>
        <p:spPr>
          <a:xfrm>
            <a:off x="10017303" y="5188449"/>
            <a:ext cx="462337" cy="24658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53041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C406E243-DFC3-401F-80C9-EA9DF8C62E6A}"/>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１</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- 2</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大阪府の世帯推移（将来推計）</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4" name="テキスト ボックス 3"/>
          <p:cNvSpPr txBox="1"/>
          <p:nvPr/>
        </p:nvSpPr>
        <p:spPr>
          <a:xfrm>
            <a:off x="360000" y="720000"/>
            <a:ext cx="11520000" cy="432000"/>
          </a:xfrm>
          <a:prstGeom prst="rect">
            <a:avLst/>
          </a:prstGeom>
          <a:noFill/>
          <a:ln>
            <a:solidFill>
              <a:schemeClr val="tx1"/>
            </a:solidFill>
          </a:ln>
        </p:spPr>
        <p:txBody>
          <a:bodyPr wrap="square" rtlCol="0">
            <a:spAutoFit/>
          </a:bodyPr>
          <a:lstStyle/>
          <a:p>
            <a:pPr marL="354013" indent="-354013"/>
            <a:r>
              <a:rPr lang="ja-JP" altLang="en-US" dirty="0">
                <a:latin typeface="Meiryo UI" panose="020B0604030504040204" pitchFamily="50" charset="-128"/>
                <a:ea typeface="Meiryo UI" panose="020B0604030504040204" pitchFamily="50" charset="-128"/>
                <a:cs typeface="Meiryo UI" panose="020B0604030504040204" pitchFamily="50" charset="-128"/>
              </a:rPr>
              <a:t>・</a:t>
            </a:r>
            <a:r>
              <a:rPr lang="en-US" altLang="ja-JP"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a:latin typeface="Meiryo UI" panose="020B0604030504040204" pitchFamily="50" charset="-128"/>
                <a:ea typeface="Meiryo UI" panose="020B0604030504040204" pitchFamily="50" charset="-128"/>
                <a:cs typeface="Meiryo UI" panose="020B0604030504040204" pitchFamily="50" charset="-128"/>
              </a:rPr>
              <a:t>国立社会保障人口問題研究所の推計によると、令和</a:t>
            </a:r>
            <a:r>
              <a:rPr lang="en-US" altLang="ja-JP" dirty="0">
                <a:latin typeface="Meiryo UI" panose="020B0604030504040204" pitchFamily="50" charset="-128"/>
                <a:ea typeface="Meiryo UI" panose="020B0604030504040204" pitchFamily="50" charset="-128"/>
                <a:cs typeface="Meiryo UI" panose="020B0604030504040204" pitchFamily="50" charset="-128"/>
              </a:rPr>
              <a:t>32</a:t>
            </a:r>
            <a:r>
              <a:rPr lang="ja-JP" altLang="en-US" dirty="0">
                <a:latin typeface="Meiryo UI" panose="020B0604030504040204" pitchFamily="50" charset="-128"/>
                <a:ea typeface="Meiryo UI" panose="020B0604030504040204" pitchFamily="50" charset="-128"/>
                <a:cs typeface="Meiryo UI" panose="020B0604030504040204" pitchFamily="50" charset="-128"/>
              </a:rPr>
              <a:t>年（</a:t>
            </a:r>
            <a:r>
              <a:rPr lang="en-US" altLang="ja-JP" dirty="0">
                <a:latin typeface="Meiryo UI" panose="020B0604030504040204" pitchFamily="50" charset="-128"/>
                <a:ea typeface="Meiryo UI" panose="020B0604030504040204" pitchFamily="50" charset="-128"/>
                <a:cs typeface="Meiryo UI" panose="020B0604030504040204" pitchFamily="50" charset="-128"/>
              </a:rPr>
              <a:t>2050</a:t>
            </a:r>
            <a:r>
              <a:rPr lang="ja-JP" altLang="en-US" dirty="0">
                <a:latin typeface="Meiryo UI" panose="020B0604030504040204" pitchFamily="50" charset="-128"/>
                <a:ea typeface="Meiryo UI" panose="020B0604030504040204" pitchFamily="50" charset="-128"/>
                <a:cs typeface="Meiryo UI" panose="020B0604030504040204" pitchFamily="50" charset="-128"/>
              </a:rPr>
              <a:t>年）の世帯数は約</a:t>
            </a:r>
            <a:r>
              <a:rPr lang="en-US" altLang="ja-JP" dirty="0">
                <a:latin typeface="Meiryo UI" panose="020B0604030504040204" pitchFamily="50" charset="-128"/>
                <a:ea typeface="Meiryo UI" panose="020B0604030504040204" pitchFamily="50" charset="-128"/>
                <a:cs typeface="Meiryo UI" panose="020B0604030504040204" pitchFamily="50" charset="-128"/>
              </a:rPr>
              <a:t>377</a:t>
            </a:r>
            <a:r>
              <a:rPr lang="ja-JP" altLang="en-US" dirty="0">
                <a:latin typeface="Meiryo UI" panose="020B0604030504040204" pitchFamily="50" charset="-128"/>
                <a:ea typeface="Meiryo UI" panose="020B0604030504040204" pitchFamily="50" charset="-128"/>
                <a:cs typeface="Meiryo UI" panose="020B0604030504040204" pitchFamily="50" charset="-128"/>
              </a:rPr>
              <a:t>万世帯と見込まれる。</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a:extLst>
              <a:ext uri="{FF2B5EF4-FFF2-40B4-BE49-F238E27FC236}">
                <a16:creationId xmlns:a16="http://schemas.microsoft.com/office/drawing/2014/main" id="{E6649160-DAB4-45FD-81BC-42DCB1EE3329}"/>
              </a:ext>
            </a:extLst>
          </p:cNvPr>
          <p:cNvSpPr txBox="1"/>
          <p:nvPr/>
        </p:nvSpPr>
        <p:spPr>
          <a:xfrm>
            <a:off x="6391175" y="6348640"/>
            <a:ext cx="5488825" cy="415498"/>
          </a:xfrm>
          <a:prstGeom prst="rect">
            <a:avLst/>
          </a:prstGeom>
          <a:noFill/>
        </p:spPr>
        <p:txBody>
          <a:bodyPr wrap="square" rtlCol="0">
            <a:spAutoFit/>
          </a:bodyPr>
          <a:lstStyle/>
          <a:p>
            <a:pPr marL="298450" fontAlgn="base">
              <a:spcAft>
                <a:spcPct val="0"/>
              </a:spcAft>
            </a:pP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年以前：「国勢調査」（総務省統計局）</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r" fontAlgn="base">
              <a:spcAft>
                <a:spcPct val="0"/>
              </a:spcAft>
            </a:pP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年以降：「地域別将来推計」（国立社会保障・人口問題研究所）を基に大阪府作成</a:t>
            </a:r>
          </a:p>
        </p:txBody>
      </p:sp>
      <p:sp>
        <p:nvSpPr>
          <p:cNvPr id="10" name="スライド番号プレースホルダー 1">
            <a:extLst>
              <a:ext uri="{FF2B5EF4-FFF2-40B4-BE49-F238E27FC236}">
                <a16:creationId xmlns:a16="http://schemas.microsoft.com/office/drawing/2014/main" id="{05C2E182-EC58-457F-9D82-48078168E27B}"/>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6</a:t>
            </a:fld>
            <a:endParaRPr lang="en-US" altLang="ja-JP" dirty="0"/>
          </a:p>
        </p:txBody>
      </p:sp>
      <p:sp>
        <p:nvSpPr>
          <p:cNvPr id="2" name="正方形/長方形 1">
            <a:extLst>
              <a:ext uri="{FF2B5EF4-FFF2-40B4-BE49-F238E27FC236}">
                <a16:creationId xmlns:a16="http://schemas.microsoft.com/office/drawing/2014/main" id="{B5C88A2F-039A-17FE-5340-9B3C0A35532E}"/>
              </a:ext>
            </a:extLst>
          </p:cNvPr>
          <p:cNvSpPr/>
          <p:nvPr/>
        </p:nvSpPr>
        <p:spPr>
          <a:xfrm>
            <a:off x="9526091" y="2769112"/>
            <a:ext cx="462337" cy="24658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198CA2EE-C48C-4C3F-AE1F-1FF2C6A7A014}"/>
              </a:ext>
            </a:extLst>
          </p:cNvPr>
          <p:cNvPicPr>
            <a:picLocks noChangeAspect="1"/>
          </p:cNvPicPr>
          <p:nvPr/>
        </p:nvPicPr>
        <p:blipFill>
          <a:blip r:embed="rId3"/>
          <a:stretch>
            <a:fillRect/>
          </a:stretch>
        </p:blipFill>
        <p:spPr>
          <a:xfrm>
            <a:off x="1087497" y="1518161"/>
            <a:ext cx="8900931" cy="4602879"/>
          </a:xfrm>
          <a:prstGeom prst="rect">
            <a:avLst/>
          </a:prstGeom>
        </p:spPr>
      </p:pic>
    </p:spTree>
    <p:extLst>
      <p:ext uri="{BB962C8B-B14F-4D97-AF65-F5344CB8AC3E}">
        <p14:creationId xmlns:p14="http://schemas.microsoft.com/office/powerpoint/2010/main" val="49625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FE6A8ED-5721-4495-A4FF-852D1EA11514}"/>
              </a:ext>
            </a:extLst>
          </p:cNvPr>
          <p:cNvPicPr>
            <a:picLocks noChangeAspect="1"/>
          </p:cNvPicPr>
          <p:nvPr/>
        </p:nvPicPr>
        <p:blipFill>
          <a:blip r:embed="rId3"/>
          <a:stretch>
            <a:fillRect/>
          </a:stretch>
        </p:blipFill>
        <p:spPr>
          <a:xfrm>
            <a:off x="142737" y="1990428"/>
            <a:ext cx="10614056" cy="4724809"/>
          </a:xfrm>
          <a:prstGeom prst="rect">
            <a:avLst/>
          </a:prstGeom>
        </p:spPr>
      </p:pic>
      <p:sp>
        <p:nvSpPr>
          <p:cNvPr id="43" name="正方形/長方形 42">
            <a:extLst>
              <a:ext uri="{FF2B5EF4-FFF2-40B4-BE49-F238E27FC236}">
                <a16:creationId xmlns:a16="http://schemas.microsoft.com/office/drawing/2014/main" id="{7DD727BB-7698-4BCB-97F2-D0E49A7F815C}"/>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１</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- 3</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大阪府の年齢別人口推移（将来推計）</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7" name="テキスト ボックス 6"/>
          <p:cNvSpPr txBox="1"/>
          <p:nvPr/>
        </p:nvSpPr>
        <p:spPr>
          <a:xfrm>
            <a:off x="10793374" y="3454582"/>
            <a:ext cx="1135571" cy="276999"/>
          </a:xfrm>
          <a:prstGeom prst="rect">
            <a:avLst/>
          </a:prstGeom>
          <a:solidFill>
            <a:schemeClr val="bg1"/>
          </a:solidFill>
          <a:ln>
            <a:solidFill>
              <a:schemeClr val="tx1"/>
            </a:solidFill>
          </a:ln>
        </p:spPr>
        <p:txBody>
          <a:bodyPr wrap="square" rtlCol="0">
            <a:spAutoFit/>
          </a:bodyPr>
          <a:lstStyle/>
          <a:p>
            <a:pPr algn="ctr"/>
            <a:r>
              <a:rPr lang="ja-JP" altLang="en-US" sz="1200" dirty="0"/>
              <a:t>６５歳以上</a:t>
            </a:r>
          </a:p>
        </p:txBody>
      </p:sp>
      <p:sp>
        <p:nvSpPr>
          <p:cNvPr id="8" name="テキスト ボックス 7"/>
          <p:cNvSpPr txBox="1"/>
          <p:nvPr/>
        </p:nvSpPr>
        <p:spPr>
          <a:xfrm>
            <a:off x="10793374" y="4771014"/>
            <a:ext cx="1135571" cy="276999"/>
          </a:xfrm>
          <a:prstGeom prst="rect">
            <a:avLst/>
          </a:prstGeom>
          <a:solidFill>
            <a:schemeClr val="bg1"/>
          </a:solidFill>
          <a:ln>
            <a:solidFill>
              <a:schemeClr val="tx1"/>
            </a:solidFill>
          </a:ln>
        </p:spPr>
        <p:txBody>
          <a:bodyPr wrap="square" rtlCol="0">
            <a:spAutoFit/>
          </a:bodyPr>
          <a:lstStyle/>
          <a:p>
            <a:pPr algn="ctr"/>
            <a:r>
              <a:rPr lang="ja-JP" altLang="en-US" sz="1200" dirty="0"/>
              <a:t>１５～６４歳</a:t>
            </a:r>
          </a:p>
        </p:txBody>
      </p:sp>
      <p:sp>
        <p:nvSpPr>
          <p:cNvPr id="10" name="テキスト ボックス 9"/>
          <p:cNvSpPr txBox="1"/>
          <p:nvPr/>
        </p:nvSpPr>
        <p:spPr>
          <a:xfrm>
            <a:off x="10791856" y="5810447"/>
            <a:ext cx="1107964" cy="276999"/>
          </a:xfrm>
          <a:prstGeom prst="rect">
            <a:avLst/>
          </a:prstGeom>
          <a:solidFill>
            <a:schemeClr val="bg1"/>
          </a:solidFill>
          <a:ln>
            <a:solidFill>
              <a:schemeClr val="tx1"/>
            </a:solidFill>
          </a:ln>
        </p:spPr>
        <p:txBody>
          <a:bodyPr wrap="square" rtlCol="0">
            <a:spAutoFit/>
          </a:bodyPr>
          <a:lstStyle/>
          <a:p>
            <a:pPr algn="ctr"/>
            <a:r>
              <a:rPr lang="ja-JP" altLang="en-US" sz="1200" dirty="0"/>
              <a:t>０～１４歳</a:t>
            </a:r>
          </a:p>
        </p:txBody>
      </p:sp>
      <p:sp>
        <p:nvSpPr>
          <p:cNvPr id="2" name="スライド番号プレースホルダー 1">
            <a:extLst>
              <a:ext uri="{FF2B5EF4-FFF2-40B4-BE49-F238E27FC236}">
                <a16:creationId xmlns:a16="http://schemas.microsoft.com/office/drawing/2014/main" id="{B29E8A7B-A147-28EF-0D19-1DA67B55BCC2}"/>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7</a:t>
            </a:fld>
            <a:endParaRPr lang="en-US" altLang="ja-JP" dirty="0"/>
          </a:p>
        </p:txBody>
      </p:sp>
      <p:sp>
        <p:nvSpPr>
          <p:cNvPr id="14" name="テキスト ボックス 9">
            <a:extLst>
              <a:ext uri="{FF2B5EF4-FFF2-40B4-BE49-F238E27FC236}">
                <a16:creationId xmlns:a16="http://schemas.microsoft.com/office/drawing/2014/main" id="{F684AF73-1C65-486A-8390-D3A49F0C9543}"/>
              </a:ext>
            </a:extLst>
          </p:cNvPr>
          <p:cNvSpPr txBox="1"/>
          <p:nvPr/>
        </p:nvSpPr>
        <p:spPr>
          <a:xfrm>
            <a:off x="360000" y="720000"/>
            <a:ext cx="11520000" cy="1230785"/>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tIns="10800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80000" marR="0" lvl="0" indent="-180000" algn="just" defTabSz="914400" rtl="0" eaLnBrk="1" fontAlgn="auto" latinLnBrk="0" hangingPunct="1">
              <a:lnSpc>
                <a:spcPct val="100000"/>
              </a:lnSpc>
              <a:spcBef>
                <a:spcPts val="0"/>
              </a:spcBef>
              <a:spcAft>
                <a:spcPts val="0"/>
              </a:spcAft>
              <a:buClrTx/>
              <a:buSzTx/>
              <a:buFontTx/>
              <a:buNone/>
              <a:tabLst/>
              <a:defRPr/>
            </a:pPr>
            <a:r>
              <a:rPr lang="ja-JP" altLang="en-US" sz="1800" dirty="0">
                <a:latin typeface="Meiryo UI" panose="020B0604030504040204" pitchFamily="50" charset="-128"/>
                <a:ea typeface="Meiryo UI" panose="020B0604030504040204" pitchFamily="50" charset="-128"/>
              </a:rPr>
              <a:t>・</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 </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2050</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年には、生産年齢人口（</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15</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64</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歳）は</a:t>
            </a:r>
            <a:r>
              <a:rPr lang="ja-JP" altLang="en-US" sz="1800" dirty="0">
                <a:latin typeface="Meiryo UI" panose="020B0604030504040204" pitchFamily="50" charset="-128"/>
                <a:ea typeface="Meiryo UI" panose="020B0604030504040204" pitchFamily="50" charset="-128"/>
              </a:rPr>
              <a:t>約</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390</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万人（</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2020</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a:t>
            </a:r>
            <a:r>
              <a:rPr lang="ja-JP" altLang="en-US" sz="1800" dirty="0">
                <a:latin typeface="Meiryo UI" panose="020B0604030504040204" pitchFamily="50" charset="-128"/>
                <a:ea typeface="Meiryo UI" panose="020B0604030504040204" pitchFamily="50" charset="-128"/>
              </a:rPr>
              <a:t>比約</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146</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万人（</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27</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％）減少）、年少人口（</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0~14</a:t>
            </a:r>
            <a:r>
              <a:rPr lang="ja-JP" altLang="en-US" sz="1800" dirty="0">
                <a:latin typeface="Meiryo UI" panose="020B0604030504040204" pitchFamily="50" charset="-128"/>
                <a:ea typeface="Meiryo UI" panose="020B0604030504040204" pitchFamily="50" charset="-128"/>
              </a:rPr>
              <a:t>歳</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）は</a:t>
            </a:r>
            <a:r>
              <a:rPr lang="ja-JP" altLang="en-US" sz="1800" dirty="0">
                <a:latin typeface="Meiryo UI" panose="020B0604030504040204" pitchFamily="50" charset="-128"/>
                <a:ea typeface="Meiryo UI" panose="020B0604030504040204" pitchFamily="50" charset="-128"/>
              </a:rPr>
              <a:t>約</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70</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万人（</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2020</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a:t>
            </a:r>
            <a:r>
              <a:rPr lang="ja-JP" altLang="en-US" sz="1800" dirty="0">
                <a:latin typeface="Meiryo UI" panose="020B0604030504040204" pitchFamily="50" charset="-128"/>
                <a:ea typeface="Meiryo UI" panose="020B0604030504040204" pitchFamily="50" charset="-128"/>
              </a:rPr>
              <a:t>比約</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33</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万人（</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32%</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）減少）になるとされている。</a:t>
            </a:r>
          </a:p>
          <a:p>
            <a:pPr marL="180000" marR="0" lvl="0" indent="-180000" algn="just" defTabSz="914400" rtl="0" eaLnBrk="1" fontAlgn="auto" latinLnBrk="0" hangingPunct="1">
              <a:lnSpc>
                <a:spcPct val="100000"/>
              </a:lnSpc>
              <a:spcBef>
                <a:spcPts val="0"/>
              </a:spcBef>
              <a:spcAft>
                <a:spcPts val="0"/>
              </a:spcAft>
              <a:buClrTx/>
              <a:buSzTx/>
              <a:buFontTx/>
              <a:buNone/>
              <a:tabLst/>
              <a:defRPr/>
            </a:pPr>
            <a:r>
              <a:rPr lang="ja-JP" altLang="en-US" sz="1800" dirty="0">
                <a:latin typeface="Meiryo UI" panose="020B0604030504040204" pitchFamily="50" charset="-128"/>
                <a:ea typeface="Meiryo UI" panose="020B0604030504040204" pitchFamily="50" charset="-128"/>
              </a:rPr>
              <a:t>・</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 一</a:t>
            </a:r>
            <a:r>
              <a:rPr lang="ja-JP" altLang="en-US" sz="1800" dirty="0">
                <a:latin typeface="Meiryo UI" panose="020B0604030504040204" pitchFamily="50" charset="-128"/>
                <a:ea typeface="Meiryo UI" panose="020B0604030504040204" pitchFamily="50" charset="-128"/>
              </a:rPr>
              <a:t>方</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で、 </a:t>
            </a:r>
            <a:r>
              <a:rPr lang="ja-JP" altLang="en-US" sz="1800" dirty="0">
                <a:latin typeface="Meiryo UI" panose="020B0604030504040204" pitchFamily="50" charset="-128"/>
                <a:ea typeface="Meiryo UI" panose="020B0604030504040204" pitchFamily="50" charset="-128"/>
              </a:rPr>
              <a:t>高齢者</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人口（</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65</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歳以上）は、</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2050</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年には</a:t>
            </a:r>
            <a:r>
              <a:rPr lang="ja-JP" altLang="en-US" sz="1800" dirty="0">
                <a:latin typeface="Meiryo UI" panose="020B0604030504040204" pitchFamily="50" charset="-128"/>
                <a:ea typeface="Meiryo UI" panose="020B0604030504040204" pitchFamily="50" charset="-128"/>
              </a:rPr>
              <a:t>約</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266</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万人（</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2020</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a:t>
            </a:r>
            <a:r>
              <a:rPr lang="ja-JP" altLang="en-US" sz="1800" dirty="0">
                <a:latin typeface="Meiryo UI" panose="020B0604030504040204" pitchFamily="50" charset="-128"/>
                <a:ea typeface="Meiryo UI" panose="020B0604030504040204" pitchFamily="50" charset="-128"/>
              </a:rPr>
              <a:t>比約</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22</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万人（</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8.9</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％）増加）に</a:t>
            </a:r>
            <a:r>
              <a:rPr lang="ja-JP" altLang="en-US" sz="1800" dirty="0">
                <a:latin typeface="Meiryo UI" panose="020B0604030504040204" pitchFamily="50" charset="-128"/>
                <a:ea typeface="Meiryo UI" panose="020B0604030504040204" pitchFamily="50" charset="-128"/>
              </a:rPr>
              <a:t>な</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るとされている。</a:t>
            </a:r>
            <a:endPar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p:txBody>
      </p:sp>
      <p:sp>
        <p:nvSpPr>
          <p:cNvPr id="24" name="テキスト ボックス 2">
            <a:extLst>
              <a:ext uri="{FF2B5EF4-FFF2-40B4-BE49-F238E27FC236}">
                <a16:creationId xmlns:a16="http://schemas.microsoft.com/office/drawing/2014/main" id="{A4F9C6DD-F8E4-404A-B26D-76291633F2EB}"/>
              </a:ext>
            </a:extLst>
          </p:cNvPr>
          <p:cNvSpPr txBox="1"/>
          <p:nvPr/>
        </p:nvSpPr>
        <p:spPr>
          <a:xfrm>
            <a:off x="10539856" y="6239827"/>
            <a:ext cx="482371" cy="23128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（年）</a:t>
            </a:r>
          </a:p>
        </p:txBody>
      </p:sp>
      <p:grpSp>
        <p:nvGrpSpPr>
          <p:cNvPr id="57" name="グループ化 56">
            <a:extLst>
              <a:ext uri="{FF2B5EF4-FFF2-40B4-BE49-F238E27FC236}">
                <a16:creationId xmlns:a16="http://schemas.microsoft.com/office/drawing/2014/main" id="{BE06D89B-B14C-4F42-AB36-78A333D00274}"/>
              </a:ext>
            </a:extLst>
          </p:cNvPr>
          <p:cNvGrpSpPr/>
          <p:nvPr/>
        </p:nvGrpSpPr>
        <p:grpSpPr>
          <a:xfrm>
            <a:off x="4100424" y="2012351"/>
            <a:ext cx="1824017" cy="4143044"/>
            <a:chOff x="2337338" y="2673667"/>
            <a:chExt cx="1185804" cy="3948894"/>
          </a:xfrm>
        </p:grpSpPr>
        <p:cxnSp>
          <p:nvCxnSpPr>
            <p:cNvPr id="58" name="直線コネクタ 57">
              <a:extLst>
                <a:ext uri="{FF2B5EF4-FFF2-40B4-BE49-F238E27FC236}">
                  <a16:creationId xmlns:a16="http://schemas.microsoft.com/office/drawing/2014/main" id="{C4873A53-C66D-4E1B-8F37-AE1B4DDCB29E}"/>
                </a:ext>
              </a:extLst>
            </p:cNvPr>
            <p:cNvCxnSpPr>
              <a:cxnSpLocks/>
            </p:cNvCxnSpPr>
            <p:nvPr/>
          </p:nvCxnSpPr>
          <p:spPr>
            <a:xfrm>
              <a:off x="2339225" y="2728242"/>
              <a:ext cx="0" cy="3894319"/>
            </a:xfrm>
            <a:prstGeom prst="line">
              <a:avLst/>
            </a:prstGeom>
            <a:noFill/>
            <a:ln w="12700" cap="flat" cmpd="sng" algn="ctr">
              <a:solidFill>
                <a:sysClr val="windowText" lastClr="000000">
                  <a:lumMod val="75000"/>
                  <a:lumOff val="25000"/>
                </a:sysClr>
              </a:solidFill>
              <a:prstDash val="solid"/>
              <a:miter lim="800000"/>
            </a:ln>
            <a:effectLst/>
          </p:spPr>
        </p:cxnSp>
        <p:cxnSp>
          <p:nvCxnSpPr>
            <p:cNvPr id="59" name="直線矢印コネクタ 58">
              <a:extLst>
                <a:ext uri="{FF2B5EF4-FFF2-40B4-BE49-F238E27FC236}">
                  <a16:creationId xmlns:a16="http://schemas.microsoft.com/office/drawing/2014/main" id="{1B48D8F0-E4BF-4A69-9C91-B2856238C3C9}"/>
                </a:ext>
              </a:extLst>
            </p:cNvPr>
            <p:cNvCxnSpPr>
              <a:cxnSpLocks/>
            </p:cNvCxnSpPr>
            <p:nvPr/>
          </p:nvCxnSpPr>
          <p:spPr>
            <a:xfrm>
              <a:off x="2337338" y="2832353"/>
              <a:ext cx="1185804" cy="0"/>
            </a:xfrm>
            <a:prstGeom prst="straightConnector1">
              <a:avLst/>
            </a:prstGeom>
            <a:noFill/>
            <a:ln w="12700" cap="flat" cmpd="sng" algn="ctr">
              <a:solidFill>
                <a:schemeClr val="tx1"/>
              </a:solidFill>
              <a:prstDash val="solid"/>
              <a:miter lim="800000"/>
              <a:tailEnd type="triangle"/>
            </a:ln>
            <a:effectLst/>
          </p:spPr>
        </p:cxnSp>
        <p:sp>
          <p:nvSpPr>
            <p:cNvPr id="60" name="テキスト ボックス 13">
              <a:extLst>
                <a:ext uri="{FF2B5EF4-FFF2-40B4-BE49-F238E27FC236}">
                  <a16:creationId xmlns:a16="http://schemas.microsoft.com/office/drawing/2014/main" id="{2B79C2B5-5FBF-4ACF-B07C-6B0A311C1543}"/>
                </a:ext>
              </a:extLst>
            </p:cNvPr>
            <p:cNvSpPr txBox="1"/>
            <p:nvPr/>
          </p:nvSpPr>
          <p:spPr>
            <a:xfrm>
              <a:off x="2760170" y="2673667"/>
              <a:ext cx="340139" cy="146677"/>
            </a:xfrm>
            <a:prstGeom prst="rect">
              <a:avLst/>
            </a:prstGeom>
            <a:solidFill>
              <a:sysClr val="window" lastClr="FFFFFF"/>
            </a:solidFill>
            <a:ln w="9525" cmpd="sng">
              <a:noFill/>
            </a:ln>
            <a:effectLst/>
          </p:spPr>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推計値</a:t>
              </a:r>
            </a:p>
          </p:txBody>
        </p:sp>
      </p:grpSp>
      <p:sp>
        <p:nvSpPr>
          <p:cNvPr id="64" name="テキスト ボックス 63">
            <a:extLst>
              <a:ext uri="{FF2B5EF4-FFF2-40B4-BE49-F238E27FC236}">
                <a16:creationId xmlns:a16="http://schemas.microsoft.com/office/drawing/2014/main" id="{15E574E3-8178-4307-A741-B16B5237677C}"/>
              </a:ext>
            </a:extLst>
          </p:cNvPr>
          <p:cNvSpPr txBox="1"/>
          <p:nvPr/>
        </p:nvSpPr>
        <p:spPr>
          <a:xfrm>
            <a:off x="1512232" y="5764394"/>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(13.2%)</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65" name="テキスト ボックス 64">
            <a:extLst>
              <a:ext uri="{FF2B5EF4-FFF2-40B4-BE49-F238E27FC236}">
                <a16:creationId xmlns:a16="http://schemas.microsoft.com/office/drawing/2014/main" id="{4AB1239D-7903-4C92-AF63-249C9CB3DFF6}"/>
              </a:ext>
            </a:extLst>
          </p:cNvPr>
          <p:cNvSpPr txBox="1"/>
          <p:nvPr/>
        </p:nvSpPr>
        <p:spPr>
          <a:xfrm>
            <a:off x="2553433" y="5844805"/>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(12.4%)</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66" name="テキスト ボックス 65">
            <a:extLst>
              <a:ext uri="{FF2B5EF4-FFF2-40B4-BE49-F238E27FC236}">
                <a16:creationId xmlns:a16="http://schemas.microsoft.com/office/drawing/2014/main" id="{4AEB5BF5-F7B9-46E8-94CF-412FEFF4781D}"/>
              </a:ext>
            </a:extLst>
          </p:cNvPr>
          <p:cNvSpPr txBox="1"/>
          <p:nvPr/>
        </p:nvSpPr>
        <p:spPr>
          <a:xfrm>
            <a:off x="3661397" y="5790944"/>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(11.7%)</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67" name="テキスト ボックス 66">
            <a:extLst>
              <a:ext uri="{FF2B5EF4-FFF2-40B4-BE49-F238E27FC236}">
                <a16:creationId xmlns:a16="http://schemas.microsoft.com/office/drawing/2014/main" id="{B8D130FC-2194-405F-B871-C9239050488D}"/>
              </a:ext>
            </a:extLst>
          </p:cNvPr>
          <p:cNvSpPr txBox="1"/>
          <p:nvPr/>
        </p:nvSpPr>
        <p:spPr>
          <a:xfrm>
            <a:off x="4757852" y="5872116"/>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(11.2%)</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68" name="テキスト ボックス 67">
            <a:extLst>
              <a:ext uri="{FF2B5EF4-FFF2-40B4-BE49-F238E27FC236}">
                <a16:creationId xmlns:a16="http://schemas.microsoft.com/office/drawing/2014/main" id="{3D96CF42-A20D-436C-9984-50FAE2C1AB33}"/>
              </a:ext>
            </a:extLst>
          </p:cNvPr>
          <p:cNvSpPr txBox="1"/>
          <p:nvPr/>
        </p:nvSpPr>
        <p:spPr>
          <a:xfrm>
            <a:off x="5864605" y="5908599"/>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(10.7%)</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69" name="テキスト ボックス 68">
            <a:extLst>
              <a:ext uri="{FF2B5EF4-FFF2-40B4-BE49-F238E27FC236}">
                <a16:creationId xmlns:a16="http://schemas.microsoft.com/office/drawing/2014/main" id="{45EB1B2D-614C-4D00-88D4-A06A5EF8A219}"/>
              </a:ext>
            </a:extLst>
          </p:cNvPr>
          <p:cNvSpPr txBox="1"/>
          <p:nvPr/>
        </p:nvSpPr>
        <p:spPr>
          <a:xfrm>
            <a:off x="6937717" y="5922454"/>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(10.5%)</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70" name="テキスト ボックス 69">
            <a:extLst>
              <a:ext uri="{FF2B5EF4-FFF2-40B4-BE49-F238E27FC236}">
                <a16:creationId xmlns:a16="http://schemas.microsoft.com/office/drawing/2014/main" id="{792A4DC8-B14C-4027-856A-C8F1EA85BF95}"/>
              </a:ext>
            </a:extLst>
          </p:cNvPr>
          <p:cNvSpPr txBox="1"/>
          <p:nvPr/>
        </p:nvSpPr>
        <p:spPr>
          <a:xfrm>
            <a:off x="8000192" y="5922454"/>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(10.4%)</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71" name="テキスト ボックス 70">
            <a:extLst>
              <a:ext uri="{FF2B5EF4-FFF2-40B4-BE49-F238E27FC236}">
                <a16:creationId xmlns:a16="http://schemas.microsoft.com/office/drawing/2014/main" id="{6DE66085-3286-4CC0-9247-1571EA4E5736}"/>
              </a:ext>
            </a:extLst>
          </p:cNvPr>
          <p:cNvSpPr txBox="1"/>
          <p:nvPr/>
        </p:nvSpPr>
        <p:spPr>
          <a:xfrm>
            <a:off x="9083942" y="5877822"/>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(10.3%)</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72" name="テキスト ボックス 71">
            <a:extLst>
              <a:ext uri="{FF2B5EF4-FFF2-40B4-BE49-F238E27FC236}">
                <a16:creationId xmlns:a16="http://schemas.microsoft.com/office/drawing/2014/main" id="{BE412B24-9715-4DFA-8F5E-57FC8DA976DD}"/>
              </a:ext>
            </a:extLst>
          </p:cNvPr>
          <p:cNvSpPr txBox="1"/>
          <p:nvPr/>
        </p:nvSpPr>
        <p:spPr>
          <a:xfrm>
            <a:off x="10125143" y="5909612"/>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( 9.7%)</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73" name="テキスト ボックス 72">
            <a:extLst>
              <a:ext uri="{FF2B5EF4-FFF2-40B4-BE49-F238E27FC236}">
                <a16:creationId xmlns:a16="http://schemas.microsoft.com/office/drawing/2014/main" id="{698DC07C-F78C-4975-91C0-D50062A7B411}"/>
              </a:ext>
            </a:extLst>
          </p:cNvPr>
          <p:cNvSpPr txBox="1"/>
          <p:nvPr/>
        </p:nvSpPr>
        <p:spPr>
          <a:xfrm>
            <a:off x="1080735" y="4706255"/>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(64.4%)</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74" name="テキスト ボックス 73">
            <a:extLst>
              <a:ext uri="{FF2B5EF4-FFF2-40B4-BE49-F238E27FC236}">
                <a16:creationId xmlns:a16="http://schemas.microsoft.com/office/drawing/2014/main" id="{C06415F4-E3AB-4B00-B7B2-8C27898B168E}"/>
              </a:ext>
            </a:extLst>
          </p:cNvPr>
          <p:cNvSpPr txBox="1"/>
          <p:nvPr/>
        </p:nvSpPr>
        <p:spPr>
          <a:xfrm>
            <a:off x="2163084" y="4760116"/>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(61.4%)</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75" name="テキスト ボックス 74">
            <a:extLst>
              <a:ext uri="{FF2B5EF4-FFF2-40B4-BE49-F238E27FC236}">
                <a16:creationId xmlns:a16="http://schemas.microsoft.com/office/drawing/2014/main" id="{0E27FA9C-5990-4389-ADDE-21D290119DF4}"/>
              </a:ext>
            </a:extLst>
          </p:cNvPr>
          <p:cNvSpPr txBox="1"/>
          <p:nvPr/>
        </p:nvSpPr>
        <p:spPr>
          <a:xfrm>
            <a:off x="3286915" y="4813977"/>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(60.7%)</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76" name="テキスト ボックス 75">
            <a:extLst>
              <a:ext uri="{FF2B5EF4-FFF2-40B4-BE49-F238E27FC236}">
                <a16:creationId xmlns:a16="http://schemas.microsoft.com/office/drawing/2014/main" id="{1010EF3E-0E1E-4293-8400-E2DD609A97F6}"/>
              </a:ext>
            </a:extLst>
          </p:cNvPr>
          <p:cNvSpPr txBox="1"/>
          <p:nvPr/>
        </p:nvSpPr>
        <p:spPr>
          <a:xfrm>
            <a:off x="4343636" y="4854556"/>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(60.5%)</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77" name="テキスト ボックス 76">
            <a:extLst>
              <a:ext uri="{FF2B5EF4-FFF2-40B4-BE49-F238E27FC236}">
                <a16:creationId xmlns:a16="http://schemas.microsoft.com/office/drawing/2014/main" id="{4807E472-4371-4023-9E26-E1FB3F8C9722}"/>
              </a:ext>
            </a:extLst>
          </p:cNvPr>
          <p:cNvSpPr txBox="1"/>
          <p:nvPr/>
        </p:nvSpPr>
        <p:spPr>
          <a:xfrm>
            <a:off x="5449765" y="4916776"/>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(59.8%)</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78" name="テキスト ボックス 77">
            <a:extLst>
              <a:ext uri="{FF2B5EF4-FFF2-40B4-BE49-F238E27FC236}">
                <a16:creationId xmlns:a16="http://schemas.microsoft.com/office/drawing/2014/main" id="{709C2B6D-C991-4DC7-A2B3-BA70B8E4341B}"/>
              </a:ext>
            </a:extLst>
          </p:cNvPr>
          <p:cNvSpPr txBox="1"/>
          <p:nvPr/>
        </p:nvSpPr>
        <p:spPr>
          <a:xfrm>
            <a:off x="6557729" y="4987211"/>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(58.1%)</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79" name="テキスト ボックス 78">
            <a:extLst>
              <a:ext uri="{FF2B5EF4-FFF2-40B4-BE49-F238E27FC236}">
                <a16:creationId xmlns:a16="http://schemas.microsoft.com/office/drawing/2014/main" id="{D334F47C-5566-4BE0-A8F8-44A40662FED9}"/>
              </a:ext>
            </a:extLst>
          </p:cNvPr>
          <p:cNvSpPr txBox="1"/>
          <p:nvPr/>
        </p:nvSpPr>
        <p:spPr>
          <a:xfrm>
            <a:off x="7632467" y="5094933"/>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(55.1%)</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80" name="テキスト ボックス 79">
            <a:extLst>
              <a:ext uri="{FF2B5EF4-FFF2-40B4-BE49-F238E27FC236}">
                <a16:creationId xmlns:a16="http://schemas.microsoft.com/office/drawing/2014/main" id="{4E3D74EF-3498-4664-B9B3-F61900C77FF1}"/>
              </a:ext>
            </a:extLst>
          </p:cNvPr>
          <p:cNvSpPr txBox="1"/>
          <p:nvPr/>
        </p:nvSpPr>
        <p:spPr>
          <a:xfrm>
            <a:off x="8743116" y="5155635"/>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(53.5%)</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81" name="テキスト ボックス 80">
            <a:extLst>
              <a:ext uri="{FF2B5EF4-FFF2-40B4-BE49-F238E27FC236}">
                <a16:creationId xmlns:a16="http://schemas.microsoft.com/office/drawing/2014/main" id="{55B73A3C-917E-4C99-94AD-0A21BA5A125D}"/>
              </a:ext>
            </a:extLst>
          </p:cNvPr>
          <p:cNvSpPr txBox="1"/>
          <p:nvPr/>
        </p:nvSpPr>
        <p:spPr>
          <a:xfrm>
            <a:off x="9816687" y="5222546"/>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(53.7%)</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82" name="テキスト ボックス 81">
            <a:extLst>
              <a:ext uri="{FF2B5EF4-FFF2-40B4-BE49-F238E27FC236}">
                <a16:creationId xmlns:a16="http://schemas.microsoft.com/office/drawing/2014/main" id="{B2D037D7-1AF3-4AD6-9C17-7B6F1DAD1865}"/>
              </a:ext>
            </a:extLst>
          </p:cNvPr>
          <p:cNvSpPr txBox="1"/>
          <p:nvPr/>
        </p:nvSpPr>
        <p:spPr>
          <a:xfrm>
            <a:off x="1080735" y="3217096"/>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(22.4%)</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83" name="テキスト ボックス 82">
            <a:extLst>
              <a:ext uri="{FF2B5EF4-FFF2-40B4-BE49-F238E27FC236}">
                <a16:creationId xmlns:a16="http://schemas.microsoft.com/office/drawing/2014/main" id="{EFC2667D-D148-4A79-9B3E-E81D6371A0C9}"/>
              </a:ext>
            </a:extLst>
          </p:cNvPr>
          <p:cNvSpPr txBox="1"/>
          <p:nvPr/>
        </p:nvSpPr>
        <p:spPr>
          <a:xfrm>
            <a:off x="2163084" y="3260512"/>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(26.2%)</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84" name="テキスト ボックス 83">
            <a:extLst>
              <a:ext uri="{FF2B5EF4-FFF2-40B4-BE49-F238E27FC236}">
                <a16:creationId xmlns:a16="http://schemas.microsoft.com/office/drawing/2014/main" id="{194941AC-11F8-4824-8C87-B0EE4FA08722}"/>
              </a:ext>
            </a:extLst>
          </p:cNvPr>
          <p:cNvSpPr txBox="1"/>
          <p:nvPr/>
        </p:nvSpPr>
        <p:spPr>
          <a:xfrm>
            <a:off x="3255778" y="3287703"/>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(27.6%)</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85" name="テキスト ボックス 84">
            <a:extLst>
              <a:ext uri="{FF2B5EF4-FFF2-40B4-BE49-F238E27FC236}">
                <a16:creationId xmlns:a16="http://schemas.microsoft.com/office/drawing/2014/main" id="{BE943CFB-B6B3-4C4F-A2FE-79E0FED28D1E}"/>
              </a:ext>
            </a:extLst>
          </p:cNvPr>
          <p:cNvSpPr txBox="1"/>
          <p:nvPr/>
        </p:nvSpPr>
        <p:spPr>
          <a:xfrm>
            <a:off x="4349986" y="3352126"/>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(28.3%)</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86" name="テキスト ボックス 85">
            <a:extLst>
              <a:ext uri="{FF2B5EF4-FFF2-40B4-BE49-F238E27FC236}">
                <a16:creationId xmlns:a16="http://schemas.microsoft.com/office/drawing/2014/main" id="{C93C9CF5-1916-48E1-8C3C-0B50F578BD1A}"/>
              </a:ext>
            </a:extLst>
          </p:cNvPr>
          <p:cNvSpPr txBox="1"/>
          <p:nvPr/>
        </p:nvSpPr>
        <p:spPr>
          <a:xfrm>
            <a:off x="5449765" y="3468096"/>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(29.4%)</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87" name="テキスト ボックス 86">
            <a:extLst>
              <a:ext uri="{FF2B5EF4-FFF2-40B4-BE49-F238E27FC236}">
                <a16:creationId xmlns:a16="http://schemas.microsoft.com/office/drawing/2014/main" id="{809369B7-023D-430F-B016-CF4EA0448700}"/>
              </a:ext>
            </a:extLst>
          </p:cNvPr>
          <p:cNvSpPr txBox="1"/>
          <p:nvPr/>
        </p:nvSpPr>
        <p:spPr>
          <a:xfrm>
            <a:off x="6557728" y="3560489"/>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(31.5%)</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88" name="テキスト ボックス 87">
            <a:extLst>
              <a:ext uri="{FF2B5EF4-FFF2-40B4-BE49-F238E27FC236}">
                <a16:creationId xmlns:a16="http://schemas.microsoft.com/office/drawing/2014/main" id="{5AAC7C14-7486-42BA-A23B-8F1A0E22CC57}"/>
              </a:ext>
            </a:extLst>
          </p:cNvPr>
          <p:cNvSpPr txBox="1"/>
          <p:nvPr/>
        </p:nvSpPr>
        <p:spPr>
          <a:xfrm>
            <a:off x="7641892" y="3723749"/>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(34.5%)</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89" name="テキスト ボックス 88">
            <a:extLst>
              <a:ext uri="{FF2B5EF4-FFF2-40B4-BE49-F238E27FC236}">
                <a16:creationId xmlns:a16="http://schemas.microsoft.com/office/drawing/2014/main" id="{EF5C0CA4-BC7D-49C3-8AD4-68EADFA21CA2}"/>
              </a:ext>
            </a:extLst>
          </p:cNvPr>
          <p:cNvSpPr txBox="1"/>
          <p:nvPr/>
        </p:nvSpPr>
        <p:spPr>
          <a:xfrm>
            <a:off x="8708724" y="3850396"/>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(36.2%)</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90" name="テキスト ボックス 89">
            <a:extLst>
              <a:ext uri="{FF2B5EF4-FFF2-40B4-BE49-F238E27FC236}">
                <a16:creationId xmlns:a16="http://schemas.microsoft.com/office/drawing/2014/main" id="{02D0E537-1413-4466-968F-3B32DF6E0DA2}"/>
              </a:ext>
            </a:extLst>
          </p:cNvPr>
          <p:cNvSpPr txBox="1"/>
          <p:nvPr/>
        </p:nvSpPr>
        <p:spPr>
          <a:xfrm>
            <a:off x="9816688" y="3952102"/>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(36.6%)</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45" name="テキスト ボックス 44">
            <a:extLst>
              <a:ext uri="{FF2B5EF4-FFF2-40B4-BE49-F238E27FC236}">
                <a16:creationId xmlns:a16="http://schemas.microsoft.com/office/drawing/2014/main" id="{9A42485C-C1BA-43DB-A602-CDCF068CDAA3}"/>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「地域別将来推計」（国立社会保障・人口問題研究所）を基に大阪府作成</a:t>
            </a:r>
          </a:p>
        </p:txBody>
      </p:sp>
      <p:sp>
        <p:nvSpPr>
          <p:cNvPr id="23" name="テキスト ボックス 2">
            <a:extLst>
              <a:ext uri="{FF2B5EF4-FFF2-40B4-BE49-F238E27FC236}">
                <a16:creationId xmlns:a16="http://schemas.microsoft.com/office/drawing/2014/main" id="{FFF40197-0FC0-4A9C-ADA0-122A51920CA2}"/>
              </a:ext>
            </a:extLst>
          </p:cNvPr>
          <p:cNvSpPr txBox="1"/>
          <p:nvPr/>
        </p:nvSpPr>
        <p:spPr>
          <a:xfrm>
            <a:off x="682153" y="2133063"/>
            <a:ext cx="797164" cy="181235"/>
          </a:xfrm>
          <a:prstGeom prst="rect">
            <a:avLst/>
          </a:prstGeom>
          <a:noFill/>
          <a:ln w="9525" cmpd="sng">
            <a:noFill/>
          </a:ln>
          <a:effectLst/>
        </p:spPr>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（千人）</a:t>
            </a:r>
          </a:p>
        </p:txBody>
      </p:sp>
      <p:sp>
        <p:nvSpPr>
          <p:cNvPr id="3" name="正方形/長方形 2">
            <a:extLst>
              <a:ext uri="{FF2B5EF4-FFF2-40B4-BE49-F238E27FC236}">
                <a16:creationId xmlns:a16="http://schemas.microsoft.com/office/drawing/2014/main" id="{430BF7E9-5689-1200-E076-412B098FD370}"/>
              </a:ext>
            </a:extLst>
          </p:cNvPr>
          <p:cNvSpPr/>
          <p:nvPr/>
        </p:nvSpPr>
        <p:spPr>
          <a:xfrm>
            <a:off x="9811511" y="3048908"/>
            <a:ext cx="726827" cy="332796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88876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5FB8378-E65F-4BAA-95BF-49B350BD6967}"/>
              </a:ext>
            </a:extLst>
          </p:cNvPr>
          <p:cNvPicPr>
            <a:picLocks noChangeAspect="1"/>
          </p:cNvPicPr>
          <p:nvPr/>
        </p:nvPicPr>
        <p:blipFill>
          <a:blip r:embed="rId3"/>
          <a:stretch>
            <a:fillRect/>
          </a:stretch>
        </p:blipFill>
        <p:spPr>
          <a:xfrm>
            <a:off x="867508" y="4925102"/>
            <a:ext cx="10260457" cy="1883827"/>
          </a:xfrm>
          <a:prstGeom prst="rect">
            <a:avLst/>
          </a:prstGeom>
        </p:spPr>
      </p:pic>
      <p:pic>
        <p:nvPicPr>
          <p:cNvPr id="4" name="図 3">
            <a:extLst>
              <a:ext uri="{FF2B5EF4-FFF2-40B4-BE49-F238E27FC236}">
                <a16:creationId xmlns:a16="http://schemas.microsoft.com/office/drawing/2014/main" id="{7E6DA883-B93E-4856-8EF5-54952FBE3DA6}"/>
              </a:ext>
            </a:extLst>
          </p:cNvPr>
          <p:cNvPicPr>
            <a:picLocks noChangeAspect="1"/>
          </p:cNvPicPr>
          <p:nvPr/>
        </p:nvPicPr>
        <p:blipFill>
          <a:blip r:embed="rId4"/>
          <a:stretch>
            <a:fillRect/>
          </a:stretch>
        </p:blipFill>
        <p:spPr>
          <a:xfrm>
            <a:off x="867508" y="1598166"/>
            <a:ext cx="10486029" cy="2987299"/>
          </a:xfrm>
          <a:prstGeom prst="rect">
            <a:avLst/>
          </a:prstGeom>
        </p:spPr>
      </p:pic>
      <p:sp>
        <p:nvSpPr>
          <p:cNvPr id="43" name="正方形/長方形 42">
            <a:extLst>
              <a:ext uri="{FF2B5EF4-FFF2-40B4-BE49-F238E27FC236}">
                <a16:creationId xmlns:a16="http://schemas.microsoft.com/office/drawing/2014/main" id="{7DD727BB-7698-4BCB-97F2-D0E49A7F815C}"/>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１</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- 4</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大阪府の家族類型別世帯数の推移（将来推計）</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2" name="スライド番号プレースホルダー 1">
            <a:extLst>
              <a:ext uri="{FF2B5EF4-FFF2-40B4-BE49-F238E27FC236}">
                <a16:creationId xmlns:a16="http://schemas.microsoft.com/office/drawing/2014/main" id="{B29E8A7B-A147-28EF-0D19-1DA67B55BCC2}"/>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8</a:t>
            </a:fld>
            <a:endParaRPr lang="en-US" altLang="ja-JP" dirty="0"/>
          </a:p>
        </p:txBody>
      </p:sp>
      <p:sp>
        <p:nvSpPr>
          <p:cNvPr id="19" name="テキスト ボックス 18">
            <a:extLst>
              <a:ext uri="{FF2B5EF4-FFF2-40B4-BE49-F238E27FC236}">
                <a16:creationId xmlns:a16="http://schemas.microsoft.com/office/drawing/2014/main" id="{983B8C11-73F5-4369-A131-D87525E3BE69}"/>
              </a:ext>
            </a:extLst>
          </p:cNvPr>
          <p:cNvSpPr txBox="1"/>
          <p:nvPr/>
        </p:nvSpPr>
        <p:spPr>
          <a:xfrm>
            <a:off x="2585641" y="4431618"/>
            <a:ext cx="792088" cy="261610"/>
          </a:xfrm>
          <a:prstGeom prst="rect">
            <a:avLst/>
          </a:prstGeom>
          <a:noFill/>
          <a:ln>
            <a:solidFill>
              <a:schemeClr val="tx1"/>
            </a:solidFill>
          </a:ln>
        </p:spPr>
        <p:txBody>
          <a:bodyPr wrap="square" rtlCol="0">
            <a:spAutoFit/>
          </a:bodyPr>
          <a:lstStyle/>
          <a:p>
            <a:pPr algn="ctr"/>
            <a:r>
              <a:rPr lang="ja-JP" altLang="en-US" sz="1100" dirty="0"/>
              <a:t>夫婦のみ</a:t>
            </a:r>
          </a:p>
        </p:txBody>
      </p:sp>
      <p:sp>
        <p:nvSpPr>
          <p:cNvPr id="20" name="テキスト ボックス 19">
            <a:extLst>
              <a:ext uri="{FF2B5EF4-FFF2-40B4-BE49-F238E27FC236}">
                <a16:creationId xmlns:a16="http://schemas.microsoft.com/office/drawing/2014/main" id="{54CDBF8A-279E-4D3E-8BB7-80E4A35071AC}"/>
              </a:ext>
            </a:extLst>
          </p:cNvPr>
          <p:cNvSpPr txBox="1"/>
          <p:nvPr/>
        </p:nvSpPr>
        <p:spPr>
          <a:xfrm>
            <a:off x="4241824" y="4431618"/>
            <a:ext cx="990079" cy="261610"/>
          </a:xfrm>
          <a:prstGeom prst="rect">
            <a:avLst/>
          </a:prstGeom>
          <a:noFill/>
          <a:ln>
            <a:solidFill>
              <a:schemeClr val="tx1"/>
            </a:solidFill>
          </a:ln>
        </p:spPr>
        <p:txBody>
          <a:bodyPr wrap="square" rtlCol="0">
            <a:spAutoFit/>
          </a:bodyPr>
          <a:lstStyle/>
          <a:p>
            <a:pPr algn="ctr"/>
            <a:r>
              <a:rPr lang="ja-JP" altLang="en-US" sz="1100" dirty="0"/>
              <a:t>夫婦と子供</a:t>
            </a:r>
          </a:p>
        </p:txBody>
      </p:sp>
      <p:sp>
        <p:nvSpPr>
          <p:cNvPr id="21" name="テキスト ボックス 20">
            <a:extLst>
              <a:ext uri="{FF2B5EF4-FFF2-40B4-BE49-F238E27FC236}">
                <a16:creationId xmlns:a16="http://schemas.microsoft.com/office/drawing/2014/main" id="{9996A054-B76C-47FF-BB9B-47A138594D29}"/>
              </a:ext>
            </a:extLst>
          </p:cNvPr>
          <p:cNvSpPr txBox="1"/>
          <p:nvPr/>
        </p:nvSpPr>
        <p:spPr>
          <a:xfrm>
            <a:off x="5914361" y="4431618"/>
            <a:ext cx="900418" cy="261610"/>
          </a:xfrm>
          <a:prstGeom prst="rect">
            <a:avLst/>
          </a:prstGeom>
          <a:noFill/>
          <a:ln>
            <a:solidFill>
              <a:schemeClr val="tx1"/>
            </a:solidFill>
          </a:ln>
        </p:spPr>
        <p:txBody>
          <a:bodyPr wrap="square" rtlCol="0">
            <a:spAutoFit/>
          </a:bodyPr>
          <a:lstStyle/>
          <a:p>
            <a:pPr algn="ctr"/>
            <a:r>
              <a:rPr lang="ja-JP" altLang="en-US" sz="1100" dirty="0"/>
              <a:t>片親と子供</a:t>
            </a:r>
          </a:p>
        </p:txBody>
      </p:sp>
      <p:sp>
        <p:nvSpPr>
          <p:cNvPr id="22" name="テキスト ボックス 21">
            <a:extLst>
              <a:ext uri="{FF2B5EF4-FFF2-40B4-BE49-F238E27FC236}">
                <a16:creationId xmlns:a16="http://schemas.microsoft.com/office/drawing/2014/main" id="{37591072-978D-4F78-9401-47242D06893A}"/>
              </a:ext>
            </a:extLst>
          </p:cNvPr>
          <p:cNvSpPr txBox="1"/>
          <p:nvPr/>
        </p:nvSpPr>
        <p:spPr>
          <a:xfrm>
            <a:off x="8294972" y="4431618"/>
            <a:ext cx="792088" cy="261610"/>
          </a:xfrm>
          <a:prstGeom prst="rect">
            <a:avLst/>
          </a:prstGeom>
          <a:noFill/>
          <a:ln>
            <a:solidFill>
              <a:schemeClr val="tx1"/>
            </a:solidFill>
          </a:ln>
        </p:spPr>
        <p:txBody>
          <a:bodyPr wrap="square" rtlCol="0">
            <a:spAutoFit/>
          </a:bodyPr>
          <a:lstStyle/>
          <a:p>
            <a:pPr algn="ctr"/>
            <a:r>
              <a:rPr lang="ja-JP" altLang="en-US" sz="1100" dirty="0"/>
              <a:t>単独世帯</a:t>
            </a:r>
          </a:p>
        </p:txBody>
      </p:sp>
      <p:sp>
        <p:nvSpPr>
          <p:cNvPr id="23" name="テキスト ボックス 22">
            <a:extLst>
              <a:ext uri="{FF2B5EF4-FFF2-40B4-BE49-F238E27FC236}">
                <a16:creationId xmlns:a16="http://schemas.microsoft.com/office/drawing/2014/main" id="{A13E2F72-9CF3-439D-BC28-4FD2BA0D7E1B}"/>
              </a:ext>
            </a:extLst>
          </p:cNvPr>
          <p:cNvSpPr txBox="1"/>
          <p:nvPr/>
        </p:nvSpPr>
        <p:spPr>
          <a:xfrm>
            <a:off x="10092694" y="4431618"/>
            <a:ext cx="900000" cy="261610"/>
          </a:xfrm>
          <a:prstGeom prst="rect">
            <a:avLst/>
          </a:prstGeom>
          <a:noFill/>
          <a:ln>
            <a:solidFill>
              <a:schemeClr val="tx1"/>
            </a:solidFill>
          </a:ln>
        </p:spPr>
        <p:txBody>
          <a:bodyPr wrap="square" rtlCol="0">
            <a:spAutoFit/>
          </a:bodyPr>
          <a:lstStyle/>
          <a:p>
            <a:pPr algn="ctr"/>
            <a:r>
              <a:rPr lang="ja-JP" altLang="en-US" sz="1100" dirty="0"/>
              <a:t>その他世帯</a:t>
            </a:r>
            <a:endParaRPr lang="ja-JP" altLang="en-US" sz="1600" dirty="0"/>
          </a:p>
        </p:txBody>
      </p:sp>
      <p:sp>
        <p:nvSpPr>
          <p:cNvPr id="24" name="テキスト ボックス 23">
            <a:extLst>
              <a:ext uri="{FF2B5EF4-FFF2-40B4-BE49-F238E27FC236}">
                <a16:creationId xmlns:a16="http://schemas.microsoft.com/office/drawing/2014/main" id="{FA611583-090E-415E-80AC-542082E88545}"/>
              </a:ext>
            </a:extLst>
          </p:cNvPr>
          <p:cNvSpPr txBox="1"/>
          <p:nvPr/>
        </p:nvSpPr>
        <p:spPr>
          <a:xfrm flipH="1">
            <a:off x="564995" y="4707180"/>
            <a:ext cx="8343736" cy="307777"/>
          </a:xfrm>
          <a:prstGeom prst="rect">
            <a:avLst/>
          </a:prstGeom>
          <a:noFill/>
        </p:spPr>
        <p:txBody>
          <a:bodyPr vert="horz" wrap="square" rtlCol="0" anchor="ctr">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参考　国立社会保障人口問題研究所推計値</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8">
            <a:extLst>
              <a:ext uri="{FF2B5EF4-FFF2-40B4-BE49-F238E27FC236}">
                <a16:creationId xmlns:a16="http://schemas.microsoft.com/office/drawing/2014/main" id="{F75A04C7-6E5F-4F07-98B6-5871A190155F}"/>
              </a:ext>
            </a:extLst>
          </p:cNvPr>
          <p:cNvSpPr/>
          <p:nvPr/>
        </p:nvSpPr>
        <p:spPr>
          <a:xfrm>
            <a:off x="6833066" y="4191829"/>
            <a:ext cx="3744000" cy="216024"/>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6" name="Text Box 4">
            <a:extLst>
              <a:ext uri="{FF2B5EF4-FFF2-40B4-BE49-F238E27FC236}">
                <a16:creationId xmlns:a16="http://schemas.microsoft.com/office/drawing/2014/main" id="{3D09F8E3-1B99-4149-966B-19B0C26D4DBC}"/>
              </a:ext>
            </a:extLst>
          </p:cNvPr>
          <p:cNvSpPr txBox="1">
            <a:spLocks noChangeArrowheads="1"/>
          </p:cNvSpPr>
          <p:nvPr/>
        </p:nvSpPr>
        <p:spPr bwMode="auto">
          <a:xfrm>
            <a:off x="2585641" y="6535821"/>
            <a:ext cx="8662029" cy="359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8890" rIns="36000" bIns="8890" numCol="1" anchor="ctr" anchorCtr="0" compatLnSpc="1">
            <a:prstTxWarp prst="textNoShape">
              <a:avLst/>
            </a:prstTxWarp>
          </a:bodyPr>
          <a:lstStyle/>
          <a:p>
            <a:pPr marL="180975" fontAlgn="base">
              <a:lnSpc>
                <a:spcPts val="800"/>
              </a:lnSpc>
              <a:spcBef>
                <a:spcPct val="50000"/>
              </a:spcBef>
              <a:spcAft>
                <a:spcPct val="0"/>
              </a:spcAft>
            </a:pP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年以前：「国勢調査」（総務省統計局）、</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年以降： 「地域別将来推計」国立社会保障人口問題研究所推計（</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R6.11</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）より大阪府作成</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a:extLst>
              <a:ext uri="{FF2B5EF4-FFF2-40B4-BE49-F238E27FC236}">
                <a16:creationId xmlns:a16="http://schemas.microsoft.com/office/drawing/2014/main" id="{FB79A8BE-85AA-48D6-A837-E3F684ADEA74}"/>
              </a:ext>
            </a:extLst>
          </p:cNvPr>
          <p:cNvSpPr/>
          <p:nvPr/>
        </p:nvSpPr>
        <p:spPr>
          <a:xfrm>
            <a:off x="465058" y="519932"/>
            <a:ext cx="11261884" cy="1089529"/>
          </a:xfrm>
          <a:prstGeom prst="rect">
            <a:avLst/>
          </a:prstGeom>
          <a:ln w="6350"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全体に対して「夫婦と子供」「その他の親族世帯」が占める割合が減少する一方、 「単独世帯」 「夫婦のみ」「片親と子供」が占める割合が増加している。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平成</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年以降は「単独世帯」が最も多く、令和２年は全世帯の約</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42</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％を占める。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434391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a:extLst>
              <a:ext uri="{FF2B5EF4-FFF2-40B4-BE49-F238E27FC236}">
                <a16:creationId xmlns:a16="http://schemas.microsoft.com/office/drawing/2014/main" id="{7DD727BB-7698-4BCB-97F2-D0E49A7F815C}"/>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１</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- 5</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大阪府の年収別世帯数</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2" name="スライド番号プレースホルダー 1">
            <a:extLst>
              <a:ext uri="{FF2B5EF4-FFF2-40B4-BE49-F238E27FC236}">
                <a16:creationId xmlns:a16="http://schemas.microsoft.com/office/drawing/2014/main" id="{B29E8A7B-A147-28EF-0D19-1DA67B55BCC2}"/>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9</a:t>
            </a:fld>
            <a:endParaRPr lang="en-US" altLang="ja-JP" dirty="0"/>
          </a:p>
        </p:txBody>
      </p:sp>
      <p:sp>
        <p:nvSpPr>
          <p:cNvPr id="14" name="テキスト ボックス 9">
            <a:extLst>
              <a:ext uri="{FF2B5EF4-FFF2-40B4-BE49-F238E27FC236}">
                <a16:creationId xmlns:a16="http://schemas.microsoft.com/office/drawing/2014/main" id="{F684AF73-1C65-486A-8390-D3A49F0C9543}"/>
              </a:ext>
            </a:extLst>
          </p:cNvPr>
          <p:cNvSpPr txBox="1"/>
          <p:nvPr/>
        </p:nvSpPr>
        <p:spPr>
          <a:xfrm>
            <a:off x="360000" y="720000"/>
            <a:ext cx="11520000" cy="720000"/>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tIns="10800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80000" marR="0" lvl="0" indent="-180000" algn="just"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　</a:t>
            </a:r>
            <a:r>
              <a:rPr lang="ja-JP" altLang="en-US" sz="1800" dirty="0">
                <a:latin typeface="Meiryo UI" panose="020B0604030504040204" pitchFamily="50" charset="-128"/>
                <a:ea typeface="Meiryo UI" panose="020B0604030504040204" pitchFamily="50" charset="-128"/>
              </a:rPr>
              <a:t>年収</a:t>
            </a:r>
            <a:r>
              <a:rPr lang="en-US" altLang="ja-JP" sz="1800" dirty="0">
                <a:latin typeface="Meiryo UI" panose="020B0604030504040204" pitchFamily="50" charset="-128"/>
                <a:ea typeface="Meiryo UI" panose="020B0604030504040204" pitchFamily="50" charset="-128"/>
              </a:rPr>
              <a:t>400</a:t>
            </a:r>
            <a:r>
              <a:rPr lang="ja-JP" altLang="en-US" sz="1800" dirty="0">
                <a:latin typeface="Meiryo UI" panose="020B0604030504040204" pitchFamily="50" charset="-128"/>
                <a:ea typeface="Meiryo UI" panose="020B0604030504040204" pitchFamily="50" charset="-128"/>
              </a:rPr>
              <a:t>万円未満の世帯の割合は</a:t>
            </a:r>
            <a:r>
              <a:rPr lang="en-US" altLang="ja-JP" sz="1800" dirty="0">
                <a:latin typeface="Meiryo UI" panose="020B0604030504040204" pitchFamily="50" charset="-128"/>
                <a:ea typeface="Meiryo UI" panose="020B0604030504040204" pitchFamily="50" charset="-128"/>
              </a:rPr>
              <a:t>H25</a:t>
            </a:r>
            <a:r>
              <a:rPr lang="ja-JP" altLang="en-US" sz="1800" dirty="0">
                <a:latin typeface="Meiryo UI" panose="020B0604030504040204" pitchFamily="50" charset="-128"/>
                <a:ea typeface="Meiryo UI" panose="020B0604030504040204" pitchFamily="50" charset="-128"/>
              </a:rPr>
              <a:t>年をピークに減少傾向。</a:t>
            </a:r>
            <a:endParaRPr lang="en-US" altLang="ja-JP" sz="1800" dirty="0">
              <a:latin typeface="Meiryo UI" panose="020B0604030504040204" pitchFamily="50" charset="-128"/>
              <a:ea typeface="Meiryo UI" panose="020B0604030504040204" pitchFamily="50" charset="-128"/>
            </a:endParaRPr>
          </a:p>
          <a:p>
            <a:pPr marL="180000" marR="0" lvl="0" indent="-180000" algn="just"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　</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H25</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年から</a:t>
            </a:r>
            <a:r>
              <a:rPr lang="ja-JP" altLang="en-US" sz="1800" dirty="0">
                <a:latin typeface="Meiryo UI" panose="020B0604030504040204" pitchFamily="50" charset="-128"/>
                <a:ea typeface="Meiryo UI" panose="020B0604030504040204" pitchFamily="50" charset="-128"/>
              </a:rPr>
              <a:t>年収</a:t>
            </a:r>
            <a:r>
              <a:rPr lang="en-US" altLang="ja-JP" sz="1800" dirty="0">
                <a:latin typeface="Meiryo UI" panose="020B0604030504040204" pitchFamily="50" charset="-128"/>
                <a:ea typeface="Meiryo UI" panose="020B0604030504040204" pitchFamily="50" charset="-128"/>
              </a:rPr>
              <a:t>400</a:t>
            </a:r>
            <a:r>
              <a:rPr lang="ja-JP" altLang="en-US" sz="1800" dirty="0">
                <a:latin typeface="Meiryo UI" panose="020B0604030504040204" pitchFamily="50" charset="-128"/>
                <a:ea typeface="Meiryo UI" panose="020B0604030504040204" pitchFamily="50" charset="-128"/>
              </a:rPr>
              <a:t>万円以上の世帯は増加傾向。</a:t>
            </a:r>
            <a:endPar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FFD4C656-55DD-4C47-93A1-E64D82D30C34}"/>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a:t>
            </a:r>
          </a:p>
        </p:txBody>
      </p:sp>
      <p:sp>
        <p:nvSpPr>
          <p:cNvPr id="8" name="正方形/長方形 7">
            <a:extLst>
              <a:ext uri="{FF2B5EF4-FFF2-40B4-BE49-F238E27FC236}">
                <a16:creationId xmlns:a16="http://schemas.microsoft.com/office/drawing/2014/main" id="{0A76A2FA-01B1-4DA4-AE97-D997F48E9B2A}"/>
              </a:ext>
            </a:extLst>
          </p:cNvPr>
          <p:cNvSpPr/>
          <p:nvPr/>
        </p:nvSpPr>
        <p:spPr>
          <a:xfrm>
            <a:off x="995145" y="2307577"/>
            <a:ext cx="602650" cy="1949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ja-JP" altLang="en-US" sz="1000" dirty="0">
                <a:solidFill>
                  <a:schemeClr val="tx1"/>
                </a:solidFill>
                <a:latin typeface="Meiryo UI" panose="020B0604030504040204" pitchFamily="50" charset="-128"/>
                <a:ea typeface="Meiryo UI" panose="020B0604030504040204" pitchFamily="50" charset="-128"/>
              </a:rPr>
              <a:t>（世帯）</a:t>
            </a:r>
            <a:endParaRPr lang="ja-JP" sz="1000" dirty="0">
              <a:solidFill>
                <a:schemeClr val="tx1"/>
              </a:solidFill>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4CD2E3D8-4888-48DE-8F5D-E2A2574593E9}"/>
              </a:ext>
            </a:extLst>
          </p:cNvPr>
          <p:cNvSpPr/>
          <p:nvPr/>
        </p:nvSpPr>
        <p:spPr>
          <a:xfrm>
            <a:off x="11084095" y="2502568"/>
            <a:ext cx="1080120"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latin typeface="Meiryo UI" panose="020B0604030504040204" pitchFamily="50" charset="-128"/>
                <a:ea typeface="Meiryo UI" panose="020B0604030504040204" pitchFamily="50" charset="-128"/>
              </a:rPr>
              <a:t>(%)</a:t>
            </a:r>
            <a:endParaRPr lang="ja-JP" altLang="en-US" sz="1400" dirty="0">
              <a:solidFill>
                <a:schemeClr val="tx1"/>
              </a:solidFill>
              <a:latin typeface="Meiryo UI" panose="020B0604030504040204" pitchFamily="50" charset="-128"/>
              <a:ea typeface="Meiryo UI" panose="020B0604030504040204" pitchFamily="50" charset="-128"/>
            </a:endParaRPr>
          </a:p>
        </p:txBody>
      </p:sp>
      <p:pic>
        <p:nvPicPr>
          <p:cNvPr id="3" name="図 2">
            <a:extLst>
              <a:ext uri="{FF2B5EF4-FFF2-40B4-BE49-F238E27FC236}">
                <a16:creationId xmlns:a16="http://schemas.microsoft.com/office/drawing/2014/main" id="{04BB4848-FA4C-45E8-AE0E-3BE3D38E275B}"/>
              </a:ext>
            </a:extLst>
          </p:cNvPr>
          <p:cNvPicPr>
            <a:picLocks noChangeAspect="1"/>
          </p:cNvPicPr>
          <p:nvPr/>
        </p:nvPicPr>
        <p:blipFill>
          <a:blip r:embed="rId3"/>
          <a:stretch>
            <a:fillRect/>
          </a:stretch>
        </p:blipFill>
        <p:spPr>
          <a:xfrm>
            <a:off x="461210" y="1891371"/>
            <a:ext cx="5401524" cy="4322439"/>
          </a:xfrm>
          <a:prstGeom prst="rect">
            <a:avLst/>
          </a:prstGeom>
        </p:spPr>
      </p:pic>
      <p:pic>
        <p:nvPicPr>
          <p:cNvPr id="4" name="図 3">
            <a:extLst>
              <a:ext uri="{FF2B5EF4-FFF2-40B4-BE49-F238E27FC236}">
                <a16:creationId xmlns:a16="http://schemas.microsoft.com/office/drawing/2014/main" id="{FFE417A2-ADB0-4BE5-BF0A-4A45F389ADBF}"/>
              </a:ext>
            </a:extLst>
          </p:cNvPr>
          <p:cNvPicPr>
            <a:picLocks noChangeAspect="1"/>
          </p:cNvPicPr>
          <p:nvPr/>
        </p:nvPicPr>
        <p:blipFill>
          <a:blip r:embed="rId4"/>
          <a:stretch>
            <a:fillRect/>
          </a:stretch>
        </p:blipFill>
        <p:spPr>
          <a:xfrm>
            <a:off x="6012818" y="1810096"/>
            <a:ext cx="6151397" cy="4566300"/>
          </a:xfrm>
          <a:prstGeom prst="rect">
            <a:avLst/>
          </a:prstGeom>
        </p:spPr>
      </p:pic>
    </p:spTree>
    <p:extLst>
      <p:ext uri="{BB962C8B-B14F-4D97-AF65-F5344CB8AC3E}">
        <p14:creationId xmlns:p14="http://schemas.microsoft.com/office/powerpoint/2010/main" val="2950949521"/>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4393</Words>
  <Application>Microsoft Office PowerPoint</Application>
  <PresentationFormat>ワイド画面</PresentationFormat>
  <Paragraphs>464</Paragraphs>
  <Slides>48</Slides>
  <Notes>37</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48</vt:i4>
      </vt:variant>
    </vt:vector>
  </HeadingPairs>
  <TitlesOfParts>
    <vt:vector size="57" baseType="lpstr">
      <vt:lpstr>Meiryo UI</vt:lpstr>
      <vt:lpstr>UD デジタル 教科書体 NP-B</vt:lpstr>
      <vt:lpstr>UD デジタル 教科書体 NP-R</vt:lpstr>
      <vt:lpstr>メイリオ</vt:lpstr>
      <vt:lpstr>游ゴシック</vt:lpstr>
      <vt:lpstr>游ゴシック Light</vt:lpstr>
      <vt:lpstr>Arial</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2025-05-16T02:36:49Z</dcterms:created>
  <dcterms:modified xsi:type="dcterms:W3CDTF">2025-06-27T00:22:13Z</dcterms:modified>
</cp:coreProperties>
</file>