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1226" r:id="rId6"/>
    <p:sldId id="1252" r:id="rId7"/>
    <p:sldId id="1211" r:id="rId8"/>
    <p:sldId id="1223" r:id="rId9"/>
    <p:sldId id="1251" r:id="rId10"/>
    <p:sldId id="257" r:id="rId11"/>
    <p:sldId id="259" r:id="rId12"/>
    <p:sldId id="1249" r:id="rId13"/>
    <p:sldId id="1247" r:id="rId14"/>
    <p:sldId id="1253" r:id="rId15"/>
    <p:sldId id="1246" r:id="rId16"/>
    <p:sldId id="1242" r:id="rId17"/>
    <p:sldId id="1237"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079"/>
    <a:srgbClr val="FBC5C9"/>
    <a:srgbClr val="4472C4"/>
    <a:srgbClr val="F14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95" d="100"/>
          <a:sy n="95"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F6BE155-56D9-4BBA-A187-D070AF1770DB}" type="datetimeFigureOut">
              <a:rPr kumimoji="1" lang="ja-JP" altLang="en-US" smtClean="0"/>
              <a:t>2025/6/27</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35ABBAC-F7E4-420A-B394-899C417718A7}" type="slidenum">
              <a:rPr kumimoji="1" lang="ja-JP" altLang="en-US" smtClean="0"/>
              <a:t>‹#›</a:t>
            </a:fld>
            <a:endParaRPr kumimoji="1" lang="ja-JP" altLang="en-US"/>
          </a:p>
        </p:txBody>
      </p:sp>
    </p:spTree>
    <p:extLst>
      <p:ext uri="{BB962C8B-B14F-4D97-AF65-F5344CB8AC3E}">
        <p14:creationId xmlns:p14="http://schemas.microsoft.com/office/powerpoint/2010/main" val="39049840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EE03C-05D7-44FB-AE12-690BC305D7B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F372B9D-582A-4289-B298-2FF6F994C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B764A5-7FB1-4AFB-9BF7-338E4C66515F}"/>
              </a:ext>
            </a:extLst>
          </p:cNvPr>
          <p:cNvSpPr>
            <a:spLocks noGrp="1"/>
          </p:cNvSpPr>
          <p:nvPr>
            <p:ph type="dt" sz="half" idx="10"/>
          </p:nvPr>
        </p:nvSpPr>
        <p:spPr/>
        <p:txBody>
          <a:bodyPr/>
          <a:lstStyle/>
          <a:p>
            <a:fld id="{15A36DA7-9B80-4494-809E-B822EC23F3A8}"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F4A46F86-42EF-4A61-8565-0C2D8E3774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78C13F-2BC6-4C77-8A60-A6CDF2D3658A}"/>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736924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8A29B-2444-4E6E-9BDA-E7B5BD023F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98F6B-0F5F-4899-8CE7-0CF1EAD2189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D9EFE-2A21-41C3-9A6A-77193FC8E6DF}"/>
              </a:ext>
            </a:extLst>
          </p:cNvPr>
          <p:cNvSpPr>
            <a:spLocks noGrp="1"/>
          </p:cNvSpPr>
          <p:nvPr>
            <p:ph type="dt" sz="half" idx="10"/>
          </p:nvPr>
        </p:nvSpPr>
        <p:spPr/>
        <p:txBody>
          <a:bodyPr/>
          <a:lstStyle/>
          <a:p>
            <a:fld id="{6DB8E3ED-B2B2-4555-8955-72BCEE41D8CF}"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DD5FC8B1-1834-4991-B214-642CA9470A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39FF1-9225-4A1E-89B5-ECA2CAECB3E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59871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0FD850-409D-4048-9D81-AF5A5F4F05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3453A1-DA25-420E-9AF4-564A250C4A8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1A3440-83BA-4CF6-8317-4062678CDEDE}"/>
              </a:ext>
            </a:extLst>
          </p:cNvPr>
          <p:cNvSpPr>
            <a:spLocks noGrp="1"/>
          </p:cNvSpPr>
          <p:nvPr>
            <p:ph type="dt" sz="half" idx="10"/>
          </p:nvPr>
        </p:nvSpPr>
        <p:spPr/>
        <p:txBody>
          <a:bodyPr/>
          <a:lstStyle/>
          <a:p>
            <a:fld id="{C7DE1951-6CFA-4FDC-867B-E5B8582B1E09}"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9F0A0929-F5C5-416E-9A32-F5E7FEF5D9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151495-7735-446D-A0FB-E87E2556876E}"/>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70243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0B5ED3-91F0-4425-B568-A42D430143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1CFF10-6A07-48B4-97E1-9B9EEED247B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012568-233A-415E-9E18-F23481A4FF65}"/>
              </a:ext>
            </a:extLst>
          </p:cNvPr>
          <p:cNvSpPr>
            <a:spLocks noGrp="1"/>
          </p:cNvSpPr>
          <p:nvPr>
            <p:ph type="dt" sz="half" idx="10"/>
          </p:nvPr>
        </p:nvSpPr>
        <p:spPr/>
        <p:txBody>
          <a:bodyPr/>
          <a:lstStyle/>
          <a:p>
            <a:fld id="{6C513FB1-0F4E-4B9D-BF45-65FE71ADA76C}"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00AB6022-0F94-4965-8D4C-3B9B3260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82C247-5DF0-4E3F-A4AA-43D615E5C9A8}"/>
              </a:ext>
            </a:extLst>
          </p:cNvPr>
          <p:cNvSpPr>
            <a:spLocks noGrp="1"/>
          </p:cNvSpPr>
          <p:nvPr>
            <p:ph type="sldNum" sz="quarter" idx="12"/>
          </p:nvPr>
        </p:nvSpPr>
        <p:spPr>
          <a:xfrm>
            <a:off x="9448800" y="6492875"/>
            <a:ext cx="2743200" cy="365125"/>
          </a:xfrm>
        </p:spPr>
        <p:txBody>
          <a:bodyPr/>
          <a:lstStyle>
            <a:lvl1pPr>
              <a:defRPr sz="1000" b="1">
                <a:solidFill>
                  <a:schemeClr val="tx1"/>
                </a:solidFill>
                <a:latin typeface="Meiryo UI" panose="020B0604030504040204" pitchFamily="50" charset="-128"/>
                <a:ea typeface="Meiryo UI" panose="020B0604030504040204" pitchFamily="50" charset="-128"/>
              </a:defRPr>
            </a:lvl1pPr>
          </a:lstStyle>
          <a:p>
            <a:fld id="{74A4BBC7-558C-4ECD-8236-0D2AC15A5369}" type="slidenum">
              <a:rPr lang="ja-JP" altLang="en-US" smtClean="0"/>
              <a:pPr/>
              <a:t>‹#›</a:t>
            </a:fld>
            <a:endParaRPr lang="ja-JP" altLang="en-US"/>
          </a:p>
        </p:txBody>
      </p:sp>
    </p:spTree>
    <p:extLst>
      <p:ext uri="{BB962C8B-B14F-4D97-AF65-F5344CB8AC3E}">
        <p14:creationId xmlns:p14="http://schemas.microsoft.com/office/powerpoint/2010/main" val="46767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63BF8-171C-4D24-8089-FC33CE8AB59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CA69A1-7A89-4B2B-8EEA-8E43D7A7B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0A0DA6-292C-4A28-9997-60B45DD79390}"/>
              </a:ext>
            </a:extLst>
          </p:cNvPr>
          <p:cNvSpPr>
            <a:spLocks noGrp="1"/>
          </p:cNvSpPr>
          <p:nvPr>
            <p:ph type="dt" sz="half" idx="10"/>
          </p:nvPr>
        </p:nvSpPr>
        <p:spPr/>
        <p:txBody>
          <a:bodyPr/>
          <a:lstStyle/>
          <a:p>
            <a:fld id="{30E34E4E-4DF6-4498-8A5D-9CA84DA4C62A}"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F15D56D8-5B05-4469-9D7E-7144EF47C0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637BB1-03B3-42C5-97E6-6220A65E7B28}"/>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9699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CC9D0F-C6B9-448C-B061-D7F75D5AEB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1609E6-2C0C-4ED9-852E-6668B694EF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AF32B9-E795-4DF4-B02F-2A9A801F5FF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F18D7BA-84A5-406A-87BA-1629EFA59C78}"/>
              </a:ext>
            </a:extLst>
          </p:cNvPr>
          <p:cNvSpPr>
            <a:spLocks noGrp="1"/>
          </p:cNvSpPr>
          <p:nvPr>
            <p:ph type="dt" sz="half" idx="10"/>
          </p:nvPr>
        </p:nvSpPr>
        <p:spPr/>
        <p:txBody>
          <a:bodyPr/>
          <a:lstStyle/>
          <a:p>
            <a:fld id="{91F48025-F4D0-4E83-A642-94089D9237C3}" type="datetime1">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094BBDDB-410A-4DC3-9243-5100279AF7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3BE045F-C962-459E-9020-5A3E68A88442}"/>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69075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CD761-AB0E-4F17-93F7-AB1F8D98987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8BBFC-AC7D-4E60-BED3-D87C43607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D3459E-1D57-41B0-990F-FB7919BC56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18AB2-23A4-4913-BFE8-423B9C51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87E4BF1-BA1B-48C8-97DA-8D8BB3B1087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4438A8-7C0D-449C-A1CE-6B4F073FFF66}"/>
              </a:ext>
            </a:extLst>
          </p:cNvPr>
          <p:cNvSpPr>
            <a:spLocks noGrp="1"/>
          </p:cNvSpPr>
          <p:nvPr>
            <p:ph type="dt" sz="half" idx="10"/>
          </p:nvPr>
        </p:nvSpPr>
        <p:spPr/>
        <p:txBody>
          <a:bodyPr/>
          <a:lstStyle/>
          <a:p>
            <a:fld id="{5B2B1BBF-0BB6-4254-A9C7-463597E46382}" type="datetime1">
              <a:rPr kumimoji="1" lang="ja-JP" altLang="en-US" smtClean="0"/>
              <a:t>2025/6/27</a:t>
            </a:fld>
            <a:endParaRPr kumimoji="1" lang="ja-JP" altLang="en-US"/>
          </a:p>
        </p:txBody>
      </p:sp>
      <p:sp>
        <p:nvSpPr>
          <p:cNvPr id="8" name="フッター プレースホルダー 7">
            <a:extLst>
              <a:ext uri="{FF2B5EF4-FFF2-40B4-BE49-F238E27FC236}">
                <a16:creationId xmlns:a16="http://schemas.microsoft.com/office/drawing/2014/main" id="{088EDABD-3417-4668-A692-3A27532B3F7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3A45E5C-28F6-4DB7-87F8-8E511255DC21}"/>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34229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0E91E1-DF9B-48AE-B2A3-DBCB83812D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79C9E50-3A97-4D68-B8C1-6D530C8A0331}"/>
              </a:ext>
            </a:extLst>
          </p:cNvPr>
          <p:cNvSpPr>
            <a:spLocks noGrp="1"/>
          </p:cNvSpPr>
          <p:nvPr>
            <p:ph type="dt" sz="half" idx="10"/>
          </p:nvPr>
        </p:nvSpPr>
        <p:spPr/>
        <p:txBody>
          <a:bodyPr/>
          <a:lstStyle/>
          <a:p>
            <a:fld id="{D3D0FC66-4BF0-4BCF-A6F0-6256EBCE9118}" type="datetime1">
              <a:rPr kumimoji="1" lang="ja-JP" altLang="en-US" smtClean="0"/>
              <a:t>2025/6/27</a:t>
            </a:fld>
            <a:endParaRPr kumimoji="1" lang="ja-JP" altLang="en-US"/>
          </a:p>
        </p:txBody>
      </p:sp>
      <p:sp>
        <p:nvSpPr>
          <p:cNvPr id="4" name="フッター プレースホルダー 3">
            <a:extLst>
              <a:ext uri="{FF2B5EF4-FFF2-40B4-BE49-F238E27FC236}">
                <a16:creationId xmlns:a16="http://schemas.microsoft.com/office/drawing/2014/main" id="{C8132032-2261-4704-B226-3E6C5B5C61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B2E850D-1432-4F16-BA04-3F990540279C}"/>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407496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F504DE-0CE2-4FE5-951E-F8D867C81706}"/>
              </a:ext>
            </a:extLst>
          </p:cNvPr>
          <p:cNvSpPr>
            <a:spLocks noGrp="1"/>
          </p:cNvSpPr>
          <p:nvPr>
            <p:ph type="dt" sz="half" idx="10"/>
          </p:nvPr>
        </p:nvSpPr>
        <p:spPr/>
        <p:txBody>
          <a:bodyPr/>
          <a:lstStyle/>
          <a:p>
            <a:fld id="{DBBA3675-43B2-4335-ACCA-4E254CE81A4C}" type="datetime1">
              <a:rPr kumimoji="1" lang="ja-JP" altLang="en-US" smtClean="0"/>
              <a:t>2025/6/27</a:t>
            </a:fld>
            <a:endParaRPr kumimoji="1" lang="ja-JP" altLang="en-US"/>
          </a:p>
        </p:txBody>
      </p:sp>
      <p:sp>
        <p:nvSpPr>
          <p:cNvPr id="3" name="フッター プレースホルダー 2">
            <a:extLst>
              <a:ext uri="{FF2B5EF4-FFF2-40B4-BE49-F238E27FC236}">
                <a16:creationId xmlns:a16="http://schemas.microsoft.com/office/drawing/2014/main" id="{7A4C8A5C-C03C-41DF-AAF9-37284C62F7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E87479-4D4C-4B41-A9ED-E6C6F8E00A4D}"/>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54213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CA8E3-AE65-4C0C-94A7-53F82C0715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E81AF6-9FF8-4507-ACC2-F94599AA8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CA306C-8015-490D-841C-90D736F1C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6AD0B9-4908-473D-B154-2D496C4D89AA}"/>
              </a:ext>
            </a:extLst>
          </p:cNvPr>
          <p:cNvSpPr>
            <a:spLocks noGrp="1"/>
          </p:cNvSpPr>
          <p:nvPr>
            <p:ph type="dt" sz="half" idx="10"/>
          </p:nvPr>
        </p:nvSpPr>
        <p:spPr/>
        <p:txBody>
          <a:bodyPr/>
          <a:lstStyle/>
          <a:p>
            <a:fld id="{C59D02B9-2D33-42E4-A8B3-98069CEDCA35}" type="datetime1">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442F1440-2C51-4325-80CA-741B309CEB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17FE54-7E8C-452D-AC8A-ED2A2F5F72F9}"/>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202998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0197D-9402-4312-8B28-53A9D07C4F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A535B1-5ADB-4241-A4A2-67D3F4B1A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160ED6-2B7E-4711-BF06-6151652F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80417D-1F98-464F-A424-7A54D6EF0996}"/>
              </a:ext>
            </a:extLst>
          </p:cNvPr>
          <p:cNvSpPr>
            <a:spLocks noGrp="1"/>
          </p:cNvSpPr>
          <p:nvPr>
            <p:ph type="dt" sz="half" idx="10"/>
          </p:nvPr>
        </p:nvSpPr>
        <p:spPr/>
        <p:txBody>
          <a:bodyPr/>
          <a:lstStyle/>
          <a:p>
            <a:fld id="{F58486D3-9A5B-403B-804C-12C0A09D1A07}" type="datetime1">
              <a:rPr kumimoji="1" lang="ja-JP" altLang="en-US" smtClean="0"/>
              <a:t>2025/6/27</a:t>
            </a:fld>
            <a:endParaRPr kumimoji="1" lang="ja-JP" altLang="en-US"/>
          </a:p>
        </p:txBody>
      </p:sp>
      <p:sp>
        <p:nvSpPr>
          <p:cNvPr id="6" name="フッター プレースホルダー 5">
            <a:extLst>
              <a:ext uri="{FF2B5EF4-FFF2-40B4-BE49-F238E27FC236}">
                <a16:creationId xmlns:a16="http://schemas.microsoft.com/office/drawing/2014/main" id="{3B8BAF52-4B8F-4A9A-98C3-3AC56F4CAC5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02B3D4-B02E-4D10-879C-93DEAB9A1C17}"/>
              </a:ext>
            </a:extLst>
          </p:cNvPr>
          <p:cNvSpPr>
            <a:spLocks noGrp="1"/>
          </p:cNvSpPr>
          <p:nvPr>
            <p:ph type="sldNum" sz="quarter" idx="12"/>
          </p:nvPr>
        </p:nvSpPr>
        <p:spPr/>
        <p:txBody>
          <a:body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1235417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D63926-4AD3-4378-8E12-CA643E76A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195782-B43D-4B68-9F07-0E52A78BE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455E7F-CD89-4964-838C-A988FA3768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76A87-E7A6-4B63-92C9-FFE2D2D8C87A}" type="datetime1">
              <a:rPr kumimoji="1" lang="ja-JP" altLang="en-US" smtClean="0"/>
              <a:t>2025/6/27</a:t>
            </a:fld>
            <a:endParaRPr kumimoji="1" lang="ja-JP" altLang="en-US"/>
          </a:p>
        </p:txBody>
      </p:sp>
      <p:sp>
        <p:nvSpPr>
          <p:cNvPr id="5" name="フッター プレースホルダー 4">
            <a:extLst>
              <a:ext uri="{FF2B5EF4-FFF2-40B4-BE49-F238E27FC236}">
                <a16:creationId xmlns:a16="http://schemas.microsoft.com/office/drawing/2014/main" id="{71DF0779-94C5-4C8E-8035-E535A390F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C2B82-780D-46DA-BBA9-1B93D926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4BBC7-558C-4ECD-8236-0D2AC15A5369}" type="slidenum">
              <a:rPr kumimoji="1" lang="ja-JP" altLang="en-US" smtClean="0"/>
              <a:t>‹#›</a:t>
            </a:fld>
            <a:endParaRPr kumimoji="1" lang="ja-JP" altLang="en-US"/>
          </a:p>
        </p:txBody>
      </p:sp>
    </p:spTree>
    <p:extLst>
      <p:ext uri="{BB962C8B-B14F-4D97-AF65-F5344CB8AC3E}">
        <p14:creationId xmlns:p14="http://schemas.microsoft.com/office/powerpoint/2010/main" val="356476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B51D844-6A45-4102-9DB6-2062A2AA3AC1}"/>
              </a:ext>
            </a:extLst>
          </p:cNvPr>
          <p:cNvSpPr>
            <a:spLocks noChangeArrowheads="1"/>
          </p:cNvSpPr>
          <p:nvPr/>
        </p:nvSpPr>
        <p:spPr bwMode="auto">
          <a:xfrm>
            <a:off x="0" y="882185"/>
            <a:ext cx="12192000" cy="1272992"/>
          </a:xfrm>
          <a:prstGeom prst="rect">
            <a:avLst/>
          </a:prstGeom>
          <a:solidFill>
            <a:schemeClr val="accent5">
              <a:lumMod val="20000"/>
              <a:lumOff val="8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tabLst>
                <a:tab pos="0" algn="l"/>
                <a:tab pos="914400" algn="l"/>
                <a:tab pos="1828800" algn="l"/>
                <a:tab pos="2743200" algn="l"/>
                <a:tab pos="3657600" algn="l"/>
                <a:tab pos="4122738" algn="l"/>
                <a:tab pos="4572000" algn="l"/>
                <a:tab pos="5486400" algn="l"/>
                <a:tab pos="6400800" algn="l"/>
                <a:tab pos="7315200" algn="l"/>
                <a:tab pos="8229600" algn="l"/>
                <a:tab pos="9144000" algn="l"/>
                <a:tab pos="10058400" algn="l"/>
              </a:tabLst>
            </a:pPr>
            <a:r>
              <a:rPr lang="ja-JP" altLang="en-US" sz="2400" b="1"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今後の住宅・建築政策のあり方の論点</a:t>
            </a:r>
          </a:p>
        </p:txBody>
      </p:sp>
      <p:sp>
        <p:nvSpPr>
          <p:cNvPr id="3" name="正方形/長方形 2">
            <a:extLst>
              <a:ext uri="{FF2B5EF4-FFF2-40B4-BE49-F238E27FC236}">
                <a16:creationId xmlns:a16="http://schemas.microsoft.com/office/drawing/2014/main" id="{E77AAACC-ABF4-4EF3-8E79-D2DE6D34DCEC}"/>
              </a:ext>
            </a:extLst>
          </p:cNvPr>
          <p:cNvSpPr/>
          <p:nvPr/>
        </p:nvSpPr>
        <p:spPr>
          <a:xfrm>
            <a:off x="3071664" y="2612139"/>
            <a:ext cx="7004428" cy="225891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論点①　　基本目標や政策展開の方向性について</a:t>
            </a: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spcBef>
                <a:spcPts val="1000"/>
              </a:spcBef>
            </a:pP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spcBef>
                <a:spcPts val="1000"/>
              </a:spcBef>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論点②　　今後の施策の方向性について　</a:t>
            </a: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spcBef>
                <a:spcPts val="1000"/>
              </a:spcBef>
            </a:pPr>
            <a:endParaRPr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spcBef>
                <a:spcPts val="1000"/>
              </a:spcBef>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論点③　　</a:t>
            </a:r>
            <a:r>
              <a:rPr kumimoji="1" lang="ja-JP" altLang="en-US" sz="20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について</a:t>
            </a:r>
          </a:p>
        </p:txBody>
      </p:sp>
      <p:sp>
        <p:nvSpPr>
          <p:cNvPr id="5" name="テキスト ボックス 4">
            <a:extLst>
              <a:ext uri="{FF2B5EF4-FFF2-40B4-BE49-F238E27FC236}">
                <a16:creationId xmlns:a16="http://schemas.microsoft.com/office/drawing/2014/main" id="{3490B1BD-3C6A-4374-BEC6-9D5640AB6C68}"/>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資料２</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6" name="Rectangle 1">
            <a:extLst>
              <a:ext uri="{FF2B5EF4-FFF2-40B4-BE49-F238E27FC236}">
                <a16:creationId xmlns:a16="http://schemas.microsoft.com/office/drawing/2014/main" id="{53BEC15A-D45A-43BF-B9A7-9BAF4A18C6AA}"/>
              </a:ext>
            </a:extLst>
          </p:cNvPr>
          <p:cNvSpPr>
            <a:spLocks noChangeArrowheads="1"/>
          </p:cNvSpPr>
          <p:nvPr/>
        </p:nvSpPr>
        <p:spPr bwMode="auto">
          <a:xfrm>
            <a:off x="3071664" y="5358794"/>
            <a:ext cx="6048672" cy="792088"/>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５</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月</a:t>
            </a:r>
            <a:r>
              <a:rPr kumimoji="1" lang="ja-JP" altLang="en-US" sz="1800" dirty="0">
                <a:solidFill>
                  <a:srgbClr val="000000"/>
                </a:solidFill>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１９</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日</a:t>
            </a:r>
            <a:endParaRPr kumimoji="1" lang="en-US" altLang="ja-JP"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a:p>
            <a:pPr marL="0" marR="0" lvl="0" indent="0" algn="ctr" defTabSz="914290" rtl="0" eaLnBrk="1" fontAlgn="auto" latinLnBrk="0" hangingPunct="1">
              <a:lnSpc>
                <a:spcPct val="15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７</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年度 第</a:t>
            </a:r>
            <a:r>
              <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１</a:t>
            </a:r>
            <a:r>
              <a:rPr kumimoji="1" lang="zh-TW"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rPr>
              <a:t>回 住生活基本計画推進部会 資料</a:t>
            </a:r>
            <a:endParaRPr kumimoji="1" lang="ja-JP" altLang="en-US" sz="1800" b="0" i="0" u="none" strike="noStrike" kern="1200" cap="none" spc="0" normalizeH="0" baseline="0" noProof="0" dirty="0">
              <a:ln>
                <a:noFill/>
              </a:ln>
              <a:solidFill>
                <a:srgbClr val="000000"/>
              </a:solidFill>
              <a:effectLst/>
              <a:uLnTx/>
              <a:uFillTx/>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spTree>
    <p:extLst>
      <p:ext uri="{BB962C8B-B14F-4D97-AF65-F5344CB8AC3E}">
        <p14:creationId xmlns:p14="http://schemas.microsoft.com/office/powerpoint/2010/main" val="25743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72C-2247-2AB4-B0DA-8866995208AC}"/>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ACCA6581-742B-401A-B636-DE60D4D59D14}"/>
              </a:ext>
            </a:extLst>
          </p:cNvPr>
          <p:cNvPicPr>
            <a:picLocks noChangeAspect="1"/>
          </p:cNvPicPr>
          <p:nvPr/>
        </p:nvPicPr>
        <p:blipFill>
          <a:blip r:embed="rId2"/>
          <a:stretch>
            <a:fillRect/>
          </a:stretch>
        </p:blipFill>
        <p:spPr>
          <a:xfrm>
            <a:off x="5460190" y="2745756"/>
            <a:ext cx="6419644" cy="3938357"/>
          </a:xfrm>
          <a:prstGeom prst="rect">
            <a:avLst/>
          </a:prstGeom>
        </p:spPr>
      </p:pic>
      <p:sp>
        <p:nvSpPr>
          <p:cNvPr id="17" name="正方形/長方形 16">
            <a:extLst>
              <a:ext uri="{FF2B5EF4-FFF2-40B4-BE49-F238E27FC236}">
                <a16:creationId xmlns:a16="http://schemas.microsoft.com/office/drawing/2014/main" id="{C6FF45AB-E476-168B-9FF5-2A7CDF1B5EA6}"/>
              </a:ext>
            </a:extLst>
          </p:cNvPr>
          <p:cNvSpPr/>
          <p:nvPr/>
        </p:nvSpPr>
        <p:spPr>
          <a:xfrm>
            <a:off x="126442" y="576343"/>
            <a:ext cx="11700000" cy="37962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lnSpc>
                <a:spcPts val="1600"/>
              </a:lnSpc>
              <a:spcBef>
                <a:spcPts val="1000"/>
              </a:spcBef>
            </a:pP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0" name="正方形/長方形 9">
            <a:extLst>
              <a:ext uri="{FF2B5EF4-FFF2-40B4-BE49-F238E27FC236}">
                <a16:creationId xmlns:a16="http://schemas.microsoft.com/office/drawing/2014/main" id="{6F5E6619-96D5-46F2-9F89-F42406B7E5CE}"/>
              </a:ext>
            </a:extLst>
          </p:cNvPr>
          <p:cNvSpPr/>
          <p:nvPr/>
        </p:nvSpPr>
        <p:spPr>
          <a:xfrm>
            <a:off x="365558" y="715451"/>
            <a:ext cx="11438848" cy="16043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総住宅数は増加している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今後、世帯数の減少や相続物件の発生などにより、空き家や管理不全の建物の増加が予測される</a:t>
            </a:r>
          </a:p>
          <a:p>
            <a:pPr marL="266700" indent="-174625" algn="just">
              <a:lnSpc>
                <a:spcPts val="20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分譲マンションは増加し続けており、建物の高経年化、世帯主の高齢化が進んでいる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20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p>
          <a:p>
            <a:pPr marL="266700" indent="-174625" algn="just">
              <a:lnSpc>
                <a:spcPts val="2000"/>
              </a:lnSpc>
              <a:spcBef>
                <a:spcPts val="1000"/>
              </a:spcBef>
            </a:pPr>
            <a:endParaRPr lang="ja-JP" altLang="en-US"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a:extLst>
              <a:ext uri="{FF2B5EF4-FFF2-40B4-BE49-F238E27FC236}">
                <a16:creationId xmlns:a16="http://schemas.microsoft.com/office/drawing/2014/main" id="{2A19FEC9-81CE-4DBE-8110-3F4669628CAB}"/>
              </a:ext>
            </a:extLst>
          </p:cNvPr>
          <p:cNvSpPr txBox="1"/>
          <p:nvPr/>
        </p:nvSpPr>
        <p:spPr>
          <a:xfrm>
            <a:off x="5408870" y="2537579"/>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分譲マンションのストック数</a:t>
            </a:r>
          </a:p>
        </p:txBody>
      </p:sp>
      <p:sp>
        <p:nvSpPr>
          <p:cNvPr id="21" name="テキスト ボックス 3">
            <a:extLst>
              <a:ext uri="{FF2B5EF4-FFF2-40B4-BE49-F238E27FC236}">
                <a16:creationId xmlns:a16="http://schemas.microsoft.com/office/drawing/2014/main" id="{947613A8-F2D8-4D79-ADFF-83254F0F8689}"/>
              </a:ext>
            </a:extLst>
          </p:cNvPr>
          <p:cNvSpPr txBox="1"/>
          <p:nvPr/>
        </p:nvSpPr>
        <p:spPr>
          <a:xfrm>
            <a:off x="5605984" y="5958482"/>
            <a:ext cx="6242494" cy="2381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22" name="テキスト ボックス 21">
            <a:extLst>
              <a:ext uri="{FF2B5EF4-FFF2-40B4-BE49-F238E27FC236}">
                <a16:creationId xmlns:a16="http://schemas.microsoft.com/office/drawing/2014/main" id="{B655F404-92B6-44E6-AA90-440E0D988C2D}"/>
              </a:ext>
            </a:extLst>
          </p:cNvPr>
          <p:cNvSpPr txBox="1"/>
          <p:nvPr/>
        </p:nvSpPr>
        <p:spPr>
          <a:xfrm>
            <a:off x="5470283" y="6438640"/>
            <a:ext cx="6242495" cy="138499"/>
          </a:xfrm>
          <a:prstGeom prst="rect">
            <a:avLst/>
          </a:prstGeom>
          <a:noFill/>
        </p:spPr>
        <p:txBody>
          <a:bodyPr wrap="square" lIns="0" tIns="0" rIns="0" bIns="0">
            <a:spAutoFit/>
          </a:bodyPr>
          <a:lstStyle/>
          <a:p>
            <a:pPr algn="r"/>
            <a:r>
              <a:rPr lang="ja-JP" altLang="en-US" sz="900" dirty="0"/>
              <a:t>各年「建築物着工統計」及び「住宅着工統計」（国土交通省）をもとに作成</a:t>
            </a:r>
          </a:p>
        </p:txBody>
      </p:sp>
      <p:sp>
        <p:nvSpPr>
          <p:cNvPr id="11" name="正方形/長方形 10">
            <a:extLst>
              <a:ext uri="{FF2B5EF4-FFF2-40B4-BE49-F238E27FC236}">
                <a16:creationId xmlns:a16="http://schemas.microsoft.com/office/drawing/2014/main" id="{31D4B8F8-6455-4F4D-B629-6F4A060A9C43}"/>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論点③</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住宅ストック・市場等の状況</a:t>
            </a:r>
          </a:p>
        </p:txBody>
      </p:sp>
      <p:sp>
        <p:nvSpPr>
          <p:cNvPr id="2" name="スライド番号プレースホルダー 1">
            <a:extLst>
              <a:ext uri="{FF2B5EF4-FFF2-40B4-BE49-F238E27FC236}">
                <a16:creationId xmlns:a16="http://schemas.microsoft.com/office/drawing/2014/main" id="{87ED6EFE-EF49-4AFB-A86C-5EA88BB7C35B}"/>
              </a:ext>
            </a:extLst>
          </p:cNvPr>
          <p:cNvSpPr>
            <a:spLocks noGrp="1"/>
          </p:cNvSpPr>
          <p:nvPr>
            <p:ph type="sldNum" sz="quarter" idx="12"/>
          </p:nvPr>
        </p:nvSpPr>
        <p:spPr/>
        <p:txBody>
          <a:bodyPr/>
          <a:lstStyle/>
          <a:p>
            <a:r>
              <a:rPr kumimoji="1" lang="en-US" altLang="ja-JP" dirty="0"/>
              <a:t>9</a:t>
            </a:r>
            <a:endParaRPr kumimoji="1" lang="ja-JP" altLang="en-US" dirty="0"/>
          </a:p>
        </p:txBody>
      </p:sp>
      <p:sp>
        <p:nvSpPr>
          <p:cNvPr id="12" name="正方形/長方形 11">
            <a:extLst>
              <a:ext uri="{FF2B5EF4-FFF2-40B4-BE49-F238E27FC236}">
                <a16:creationId xmlns:a16="http://schemas.microsoft.com/office/drawing/2014/main" id="{1FA82733-C7EA-4B2D-8990-DCC044D0B769}"/>
              </a:ext>
            </a:extLst>
          </p:cNvPr>
          <p:cNvSpPr/>
          <p:nvPr/>
        </p:nvSpPr>
        <p:spPr>
          <a:xfrm>
            <a:off x="126442" y="2724780"/>
            <a:ext cx="5168765" cy="393371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E5B22C-036E-4227-99E4-BFF25FA157D4}"/>
              </a:ext>
            </a:extLst>
          </p:cNvPr>
          <p:cNvSpPr txBox="1"/>
          <p:nvPr/>
        </p:nvSpPr>
        <p:spPr>
          <a:xfrm>
            <a:off x="286666" y="2527497"/>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大阪府の住宅数・世帯数・空家数</a:t>
            </a:r>
            <a:r>
              <a:rPr lang="en-US" altLang="ja-JP" sz="1050" b="1" dirty="0">
                <a:latin typeface="UD デジタル 教科書体 NP-R" panose="02020400000000000000" pitchFamily="18" charset="-128"/>
                <a:ea typeface="UD デジタル 教科書体 NP-R" panose="02020400000000000000" pitchFamily="18" charset="-128"/>
              </a:rPr>
              <a:t>(</a:t>
            </a:r>
            <a:r>
              <a:rPr lang="ja-JP" altLang="en-US" sz="1050" b="1" dirty="0">
                <a:latin typeface="UD デジタル 教科書体 NP-R" panose="02020400000000000000" pitchFamily="18" charset="-128"/>
                <a:ea typeface="UD デジタル 教科書体 NP-R" panose="02020400000000000000" pitchFamily="18" charset="-128"/>
              </a:rPr>
              <a:t>空家率</a:t>
            </a:r>
            <a:r>
              <a:rPr lang="en-US" altLang="ja-JP" sz="1050" b="1" dirty="0">
                <a:latin typeface="UD デジタル 教科書体 NP-R" panose="02020400000000000000" pitchFamily="18" charset="-128"/>
                <a:ea typeface="UD デジタル 教科書体 NP-R" panose="02020400000000000000" pitchFamily="18" charset="-128"/>
              </a:rPr>
              <a:t>)</a:t>
            </a:r>
            <a:endParaRPr lang="ja-JP" altLang="en-US" sz="1050" b="1" dirty="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a:extLst>
              <a:ext uri="{FF2B5EF4-FFF2-40B4-BE49-F238E27FC236}">
                <a16:creationId xmlns:a16="http://schemas.microsoft.com/office/drawing/2014/main" id="{AE492AD5-0B97-4DA7-A873-8B494B6BBB25}"/>
              </a:ext>
            </a:extLst>
          </p:cNvPr>
          <p:cNvSpPr txBox="1"/>
          <p:nvPr/>
        </p:nvSpPr>
        <p:spPr>
          <a:xfrm>
            <a:off x="580389" y="6392473"/>
            <a:ext cx="4626591" cy="215444"/>
          </a:xfrm>
          <a:prstGeom prst="rect">
            <a:avLst/>
          </a:prstGeom>
          <a:noFill/>
        </p:spPr>
        <p:txBody>
          <a:bodyPr wrap="square" rtlCol="0">
            <a:spAutoFit/>
          </a:bodyPr>
          <a:lstStyle/>
          <a:p>
            <a:pPr algn="r" fontAlgn="base">
              <a:spcBef>
                <a:spcPct val="50000"/>
              </a:spcBef>
              <a:spcAft>
                <a:spcPct val="0"/>
              </a:spcAft>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各年「住宅・土地統計調査」（総務省統計局）より大阪府作成</a:t>
            </a:r>
          </a:p>
        </p:txBody>
      </p:sp>
      <p:sp>
        <p:nvSpPr>
          <p:cNvPr id="15" name="テキスト ボックス 14">
            <a:extLst>
              <a:ext uri="{FF2B5EF4-FFF2-40B4-BE49-F238E27FC236}">
                <a16:creationId xmlns:a16="http://schemas.microsoft.com/office/drawing/2014/main" id="{06923683-3808-4CE5-A72D-F39EA4EEC9C5}"/>
              </a:ext>
            </a:extLst>
          </p:cNvPr>
          <p:cNvSpPr txBox="1"/>
          <p:nvPr/>
        </p:nvSpPr>
        <p:spPr>
          <a:xfrm>
            <a:off x="2682249" y="3306261"/>
            <a:ext cx="828971" cy="169277"/>
          </a:xfrm>
          <a:prstGeom prst="rect">
            <a:avLst/>
          </a:prstGeom>
          <a:noFill/>
        </p:spPr>
        <p:txBody>
          <a:bodyPr wrap="square" lIns="0" tIns="0" rIns="0" bIns="0" rtlCol="0">
            <a:spAutoFit/>
          </a:bodyPr>
          <a:lstStyle/>
          <a:p>
            <a:r>
              <a:rPr kumimoji="1" lang="ja-JP" altLang="en-US"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空家率）</a:t>
            </a:r>
            <a:endParaRPr kumimoji="1" lang="ja-JP" altLang="en-US" sz="11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1E98CAC-33CF-458B-9E7C-058E95DAF64A}"/>
              </a:ext>
            </a:extLst>
          </p:cNvPr>
          <p:cNvSpPr/>
          <p:nvPr/>
        </p:nvSpPr>
        <p:spPr>
          <a:xfrm>
            <a:off x="5470283" y="2724780"/>
            <a:ext cx="6417572" cy="393371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13DAE28-39A6-499F-A3E5-32631B23A259}"/>
              </a:ext>
            </a:extLst>
          </p:cNvPr>
          <p:cNvPicPr>
            <a:picLocks noChangeAspect="1"/>
          </p:cNvPicPr>
          <p:nvPr/>
        </p:nvPicPr>
        <p:blipFill>
          <a:blip r:embed="rId3"/>
          <a:stretch>
            <a:fillRect/>
          </a:stretch>
        </p:blipFill>
        <p:spPr>
          <a:xfrm>
            <a:off x="165066" y="2897897"/>
            <a:ext cx="5175953" cy="3340898"/>
          </a:xfrm>
          <a:prstGeom prst="rect">
            <a:avLst/>
          </a:prstGeom>
        </p:spPr>
      </p:pic>
    </p:spTree>
    <p:extLst>
      <p:ext uri="{BB962C8B-B14F-4D97-AF65-F5344CB8AC3E}">
        <p14:creationId xmlns:p14="http://schemas.microsoft.com/office/powerpoint/2010/main" val="23874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72C-2247-2AB4-B0DA-8866995208A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F5E6619-96D5-46F2-9F89-F42406B7E5CE}"/>
              </a:ext>
            </a:extLst>
          </p:cNvPr>
          <p:cNvSpPr/>
          <p:nvPr/>
        </p:nvSpPr>
        <p:spPr>
          <a:xfrm>
            <a:off x="402644" y="643239"/>
            <a:ext cx="10981315" cy="14330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物価高騰などにより、住宅の購入価格などは上昇傾向にある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既存住宅の流通量は緩やかに増加している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持ち家率は６５歳以上を除くと減少傾向にある</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民営借家では、６万円以上の物件に居住している世帯が増加傾向にある</a:t>
            </a:r>
          </a:p>
        </p:txBody>
      </p:sp>
      <p:sp>
        <p:nvSpPr>
          <p:cNvPr id="7" name="テキスト ボックス 6">
            <a:extLst>
              <a:ext uri="{FF2B5EF4-FFF2-40B4-BE49-F238E27FC236}">
                <a16:creationId xmlns:a16="http://schemas.microsoft.com/office/drawing/2014/main" id="{84925C01-2E85-43D2-A169-A9DD5B36F636}"/>
              </a:ext>
            </a:extLst>
          </p:cNvPr>
          <p:cNvSpPr txBox="1"/>
          <p:nvPr/>
        </p:nvSpPr>
        <p:spPr>
          <a:xfrm>
            <a:off x="5706070" y="2076304"/>
            <a:ext cx="1127760" cy="261610"/>
          </a:xfrm>
          <a:prstGeom prst="rect">
            <a:avLst/>
          </a:prstGeom>
          <a:noFill/>
        </p:spPr>
        <p:txBody>
          <a:bodyPr wrap="square" rtlCol="0">
            <a:spAutoFit/>
          </a:bodyPr>
          <a:lstStyle/>
          <a:p>
            <a:pPr algn="ctr"/>
            <a:r>
              <a:rPr lang="ja-JP" altLang="en-US" sz="1050" dirty="0">
                <a:latin typeface="+mn-ea"/>
              </a:rPr>
              <a:t>（世帯）</a:t>
            </a:r>
          </a:p>
        </p:txBody>
      </p:sp>
      <p:sp>
        <p:nvSpPr>
          <p:cNvPr id="8" name="テキスト ボックス 7">
            <a:extLst>
              <a:ext uri="{FF2B5EF4-FFF2-40B4-BE49-F238E27FC236}">
                <a16:creationId xmlns:a16="http://schemas.microsoft.com/office/drawing/2014/main" id="{53CBD006-017C-40D2-9F3B-668D0077DEF6}"/>
              </a:ext>
            </a:extLst>
          </p:cNvPr>
          <p:cNvSpPr txBox="1"/>
          <p:nvPr/>
        </p:nvSpPr>
        <p:spPr>
          <a:xfrm>
            <a:off x="7366443" y="6426418"/>
            <a:ext cx="4513557"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各年「住宅・土地統計調査」（総務省統計局）を基に大阪府作成</a:t>
            </a:r>
          </a:p>
        </p:txBody>
      </p:sp>
      <p:cxnSp>
        <p:nvCxnSpPr>
          <p:cNvPr id="9" name="直線矢印コネクタ 8">
            <a:extLst>
              <a:ext uri="{FF2B5EF4-FFF2-40B4-BE49-F238E27FC236}">
                <a16:creationId xmlns:a16="http://schemas.microsoft.com/office/drawing/2014/main" id="{EA7D41BC-3FC4-463C-914E-750A2923236C}"/>
              </a:ext>
            </a:extLst>
          </p:cNvPr>
          <p:cNvCxnSpPr>
            <a:cxnSpLocks/>
          </p:cNvCxnSpPr>
          <p:nvPr/>
        </p:nvCxnSpPr>
        <p:spPr>
          <a:xfrm flipV="1">
            <a:off x="9372500" y="3774492"/>
            <a:ext cx="375327" cy="5054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9208CE2-8D6E-4922-9162-21AE595D682C}"/>
              </a:ext>
            </a:extLst>
          </p:cNvPr>
          <p:cNvSpPr txBox="1"/>
          <p:nvPr/>
        </p:nvSpPr>
        <p:spPr>
          <a:xfrm>
            <a:off x="919440" y="6249104"/>
            <a:ext cx="4626591" cy="253916"/>
          </a:xfrm>
          <a:prstGeom prst="rect">
            <a:avLst/>
          </a:prstGeom>
          <a:noFill/>
        </p:spPr>
        <p:txBody>
          <a:bodyPr wrap="square" rtlCol="0">
            <a:spAutoFit/>
          </a:body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国土交通省「既存住宅販売指数」「住宅着工統計」を基に大阪府作成</a:t>
            </a:r>
          </a:p>
        </p:txBody>
      </p:sp>
      <p:sp>
        <p:nvSpPr>
          <p:cNvPr id="15" name="テキスト ボックス 14">
            <a:extLst>
              <a:ext uri="{FF2B5EF4-FFF2-40B4-BE49-F238E27FC236}">
                <a16:creationId xmlns:a16="http://schemas.microsoft.com/office/drawing/2014/main" id="{DF921B8B-5C8A-45D4-A943-B7B7633824F2}"/>
              </a:ext>
            </a:extLst>
          </p:cNvPr>
          <p:cNvSpPr txBox="1"/>
          <p:nvPr/>
        </p:nvSpPr>
        <p:spPr>
          <a:xfrm>
            <a:off x="1989743" y="2148449"/>
            <a:ext cx="1747542" cy="215444"/>
          </a:xfrm>
          <a:prstGeom prst="rect">
            <a:avLst/>
          </a:prstGeom>
          <a:noFill/>
        </p:spPr>
        <p:txBody>
          <a:bodyPr wrap="square" lIns="0" tIns="0" rIns="0" bIns="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ja-JP" altLang="en-US" sz="1400" dirty="0"/>
              <a:t>既存住宅流通量</a:t>
            </a:r>
            <a:endParaRPr lang="ja-JP" altLang="en-US" sz="2000" dirty="0"/>
          </a:p>
        </p:txBody>
      </p:sp>
      <p:sp>
        <p:nvSpPr>
          <p:cNvPr id="16" name="正方形/長方形 15">
            <a:extLst>
              <a:ext uri="{FF2B5EF4-FFF2-40B4-BE49-F238E27FC236}">
                <a16:creationId xmlns:a16="http://schemas.microsoft.com/office/drawing/2014/main" id="{A323E322-141D-46CC-A8F3-D5CBDB6A9E72}"/>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論点③</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住宅ストック・市場等の状況</a:t>
            </a:r>
          </a:p>
        </p:txBody>
      </p:sp>
      <p:sp>
        <p:nvSpPr>
          <p:cNvPr id="2" name="スライド番号プレースホルダー 1">
            <a:extLst>
              <a:ext uri="{FF2B5EF4-FFF2-40B4-BE49-F238E27FC236}">
                <a16:creationId xmlns:a16="http://schemas.microsoft.com/office/drawing/2014/main" id="{1166089F-0F3C-49B4-B601-CDCB02E69FF5}"/>
              </a:ext>
            </a:extLst>
          </p:cNvPr>
          <p:cNvSpPr>
            <a:spLocks noGrp="1"/>
          </p:cNvSpPr>
          <p:nvPr>
            <p:ph type="sldNum" sz="quarter" idx="12"/>
          </p:nvPr>
        </p:nvSpPr>
        <p:spPr/>
        <p:txBody>
          <a:bodyPr/>
          <a:lstStyle/>
          <a:p>
            <a:r>
              <a:rPr kumimoji="1" lang="en-US" altLang="ja-JP" dirty="0"/>
              <a:t>10</a:t>
            </a:r>
            <a:endParaRPr kumimoji="1" lang="ja-JP" altLang="en-US" dirty="0"/>
          </a:p>
        </p:txBody>
      </p:sp>
      <p:cxnSp>
        <p:nvCxnSpPr>
          <p:cNvPr id="20" name="直線矢印コネクタ 19">
            <a:extLst>
              <a:ext uri="{FF2B5EF4-FFF2-40B4-BE49-F238E27FC236}">
                <a16:creationId xmlns:a16="http://schemas.microsoft.com/office/drawing/2014/main" id="{D268F7AD-05D7-420F-B3CE-46F0A373B98B}"/>
              </a:ext>
            </a:extLst>
          </p:cNvPr>
          <p:cNvCxnSpPr>
            <a:cxnSpLocks/>
          </p:cNvCxnSpPr>
          <p:nvPr/>
        </p:nvCxnSpPr>
        <p:spPr>
          <a:xfrm flipV="1">
            <a:off x="8712679" y="3101589"/>
            <a:ext cx="385140" cy="8113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5D6588F-348E-4CEA-BB25-85E65634DDCF}"/>
              </a:ext>
            </a:extLst>
          </p:cNvPr>
          <p:cNvSpPr txBox="1"/>
          <p:nvPr/>
        </p:nvSpPr>
        <p:spPr>
          <a:xfrm>
            <a:off x="-161636" y="2092208"/>
            <a:ext cx="1127760" cy="261610"/>
          </a:xfrm>
          <a:prstGeom prst="rect">
            <a:avLst/>
          </a:prstGeom>
          <a:noFill/>
        </p:spPr>
        <p:txBody>
          <a:bodyPr wrap="square" rtlCol="0">
            <a:spAutoFit/>
          </a:bodyPr>
          <a:lstStyle/>
          <a:p>
            <a:pPr algn="ctr"/>
            <a:r>
              <a:rPr lang="ja-JP" altLang="en-US" sz="1050" dirty="0">
                <a:latin typeface="+mn-ea"/>
              </a:rPr>
              <a:t>（世帯）</a:t>
            </a:r>
          </a:p>
        </p:txBody>
      </p:sp>
      <p:sp>
        <p:nvSpPr>
          <p:cNvPr id="24" name="テキスト ボックス 23">
            <a:extLst>
              <a:ext uri="{FF2B5EF4-FFF2-40B4-BE49-F238E27FC236}">
                <a16:creationId xmlns:a16="http://schemas.microsoft.com/office/drawing/2014/main" id="{F2131CA2-4F6E-4BA7-A3CD-77957C259EB3}"/>
              </a:ext>
            </a:extLst>
          </p:cNvPr>
          <p:cNvSpPr txBox="1"/>
          <p:nvPr/>
        </p:nvSpPr>
        <p:spPr>
          <a:xfrm>
            <a:off x="8210655" y="2071159"/>
            <a:ext cx="2484834" cy="215444"/>
          </a:xfrm>
          <a:prstGeom prst="rect">
            <a:avLst/>
          </a:prstGeom>
          <a:noFill/>
        </p:spPr>
        <p:txBody>
          <a:bodyPr wrap="square" lIns="0" tIns="0" rIns="0" bIns="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ja-JP" altLang="en-US" sz="1400" dirty="0"/>
              <a:t>民営借家の家賃区分別世帯数</a:t>
            </a:r>
          </a:p>
        </p:txBody>
      </p:sp>
      <p:pic>
        <p:nvPicPr>
          <p:cNvPr id="3" name="図 2">
            <a:extLst>
              <a:ext uri="{FF2B5EF4-FFF2-40B4-BE49-F238E27FC236}">
                <a16:creationId xmlns:a16="http://schemas.microsoft.com/office/drawing/2014/main" id="{06D4F674-C360-45AF-88C2-90DF0A7B3593}"/>
              </a:ext>
            </a:extLst>
          </p:cNvPr>
          <p:cNvPicPr>
            <a:picLocks noChangeAspect="1"/>
          </p:cNvPicPr>
          <p:nvPr/>
        </p:nvPicPr>
        <p:blipFill>
          <a:blip r:embed="rId2"/>
          <a:stretch>
            <a:fillRect/>
          </a:stretch>
        </p:blipFill>
        <p:spPr>
          <a:xfrm>
            <a:off x="218393" y="2352450"/>
            <a:ext cx="5541744" cy="3877392"/>
          </a:xfrm>
          <a:prstGeom prst="rect">
            <a:avLst/>
          </a:prstGeom>
        </p:spPr>
      </p:pic>
      <p:pic>
        <p:nvPicPr>
          <p:cNvPr id="4" name="図 3">
            <a:extLst>
              <a:ext uri="{FF2B5EF4-FFF2-40B4-BE49-F238E27FC236}">
                <a16:creationId xmlns:a16="http://schemas.microsoft.com/office/drawing/2014/main" id="{137DB688-2F62-4543-983C-4CABDB1761E4}"/>
              </a:ext>
            </a:extLst>
          </p:cNvPr>
          <p:cNvPicPr>
            <a:picLocks noChangeAspect="1"/>
          </p:cNvPicPr>
          <p:nvPr/>
        </p:nvPicPr>
        <p:blipFill>
          <a:blip r:embed="rId3"/>
          <a:stretch>
            <a:fillRect/>
          </a:stretch>
        </p:blipFill>
        <p:spPr>
          <a:xfrm>
            <a:off x="5893301" y="2227471"/>
            <a:ext cx="6218459" cy="4127350"/>
          </a:xfrm>
          <a:prstGeom prst="rect">
            <a:avLst/>
          </a:prstGeom>
        </p:spPr>
      </p:pic>
    </p:spTree>
    <p:extLst>
      <p:ext uri="{BB962C8B-B14F-4D97-AF65-F5344CB8AC3E}">
        <p14:creationId xmlns:p14="http://schemas.microsoft.com/office/powerpoint/2010/main" val="172734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7C806F3-EEAB-4462-ABFD-D31B1791EA31}"/>
              </a:ext>
            </a:extLst>
          </p:cNvPr>
          <p:cNvSpPr/>
          <p:nvPr/>
        </p:nvSpPr>
        <p:spPr>
          <a:xfrm>
            <a:off x="292326" y="827436"/>
            <a:ext cx="3602501" cy="2693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論点③　</a:t>
            </a:r>
            <a:r>
              <a:rPr kumimoji="1" lang="en-US" altLang="ja-JP"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法改正や新技術など</a:t>
            </a:r>
          </a:p>
        </p:txBody>
      </p:sp>
      <p:sp>
        <p:nvSpPr>
          <p:cNvPr id="6" name="正方形/長方形 5">
            <a:extLst>
              <a:ext uri="{FF2B5EF4-FFF2-40B4-BE49-F238E27FC236}">
                <a16:creationId xmlns:a16="http://schemas.microsoft.com/office/drawing/2014/main" id="{97915505-F9F2-457F-8FA4-C6216E4E6F82}"/>
              </a:ext>
            </a:extLst>
          </p:cNvPr>
          <p:cNvSpPr/>
          <p:nvPr/>
        </p:nvSpPr>
        <p:spPr>
          <a:xfrm>
            <a:off x="4014121" y="827436"/>
            <a:ext cx="3708712" cy="2643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9EEF0C8-0330-4C82-98E6-7C57D263477C}"/>
              </a:ext>
            </a:extLst>
          </p:cNvPr>
          <p:cNvSpPr/>
          <p:nvPr/>
        </p:nvSpPr>
        <p:spPr>
          <a:xfrm>
            <a:off x="4044216" y="827436"/>
            <a:ext cx="3514900" cy="44951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○就労支援との連携</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1" name="正方形/長方形 10">
            <a:extLst>
              <a:ext uri="{FF2B5EF4-FFF2-40B4-BE49-F238E27FC236}">
                <a16:creationId xmlns:a16="http://schemas.microsoft.com/office/drawing/2014/main" id="{1C7E5E30-F2F8-4CD9-8FDF-9B2FB700FF36}"/>
              </a:ext>
            </a:extLst>
          </p:cNvPr>
          <p:cNvSpPr/>
          <p:nvPr/>
        </p:nvSpPr>
        <p:spPr>
          <a:xfrm>
            <a:off x="390697" y="844063"/>
            <a:ext cx="3425391" cy="68711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○居住サポート住宅</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a:p>
            <a:pPr marL="182563" indent="-180975" algn="just">
              <a:lnSpc>
                <a:spcPts val="1900"/>
              </a:lnSpc>
            </a:pP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   </a:t>
            </a:r>
            <a:r>
              <a:rPr lang="en-US" altLang="ja-JP" sz="16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セーフティネット法改正</a:t>
            </a:r>
            <a:r>
              <a:rPr lang="en-US" altLang="ja-JP" sz="1600" dirty="0">
                <a:solidFill>
                  <a:schemeClr val="tx1"/>
                </a:solidFill>
                <a:latin typeface="UD デジタル 教科書体 NP-B" panose="02020700000000000000" pitchFamily="18" charset="-128"/>
                <a:ea typeface="UD デジタル 教科書体 NP-B" panose="02020700000000000000" pitchFamily="18" charset="-128"/>
              </a:rPr>
              <a:t>)</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正方形/長方形 18">
            <a:extLst>
              <a:ext uri="{FF2B5EF4-FFF2-40B4-BE49-F238E27FC236}">
                <a16:creationId xmlns:a16="http://schemas.microsoft.com/office/drawing/2014/main" id="{0F3DBE61-46DE-43CD-AAB2-51D8C6E38EEB}"/>
              </a:ext>
            </a:extLst>
          </p:cNvPr>
          <p:cNvSpPr/>
          <p:nvPr/>
        </p:nvSpPr>
        <p:spPr>
          <a:xfrm>
            <a:off x="7920866" y="821494"/>
            <a:ext cx="3880438" cy="2649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DC04D07-D24E-4291-9AF5-7D54D9581374}"/>
              </a:ext>
            </a:extLst>
          </p:cNvPr>
          <p:cNvSpPr/>
          <p:nvPr/>
        </p:nvSpPr>
        <p:spPr>
          <a:xfrm>
            <a:off x="7950960" y="827436"/>
            <a:ext cx="3488857" cy="44951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○ペロブスカイト太陽電池</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正方形/長方形 21">
            <a:extLst>
              <a:ext uri="{FF2B5EF4-FFF2-40B4-BE49-F238E27FC236}">
                <a16:creationId xmlns:a16="http://schemas.microsoft.com/office/drawing/2014/main" id="{C4804703-EDF9-4A38-A307-EE3A3DD3D07E}"/>
              </a:ext>
            </a:extLst>
          </p:cNvPr>
          <p:cNvSpPr/>
          <p:nvPr/>
        </p:nvSpPr>
        <p:spPr>
          <a:xfrm>
            <a:off x="292326" y="3650872"/>
            <a:ext cx="3602501" cy="2792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6BF0621-E13C-47E9-83E4-1344CC7159F6}"/>
              </a:ext>
            </a:extLst>
          </p:cNvPr>
          <p:cNvSpPr/>
          <p:nvPr/>
        </p:nvSpPr>
        <p:spPr>
          <a:xfrm>
            <a:off x="4014121" y="3600993"/>
            <a:ext cx="3708712" cy="2842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2C9E5EE-77D2-457B-A0D0-46E0AAD405C1}"/>
              </a:ext>
            </a:extLst>
          </p:cNvPr>
          <p:cNvSpPr/>
          <p:nvPr/>
        </p:nvSpPr>
        <p:spPr>
          <a:xfrm>
            <a:off x="4044216" y="3650872"/>
            <a:ext cx="3514900" cy="44951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○木造建築物</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5" name="正方形/長方形 24">
            <a:extLst>
              <a:ext uri="{FF2B5EF4-FFF2-40B4-BE49-F238E27FC236}">
                <a16:creationId xmlns:a16="http://schemas.microsoft.com/office/drawing/2014/main" id="{C0AB1B12-0DF6-49B5-8253-DF50C2FC55DC}"/>
              </a:ext>
            </a:extLst>
          </p:cNvPr>
          <p:cNvSpPr/>
          <p:nvPr/>
        </p:nvSpPr>
        <p:spPr>
          <a:xfrm>
            <a:off x="390697" y="3667498"/>
            <a:ext cx="2407439" cy="44951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a:t>
            </a: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BIM</a:t>
            </a:r>
          </a:p>
        </p:txBody>
      </p:sp>
      <p:sp>
        <p:nvSpPr>
          <p:cNvPr id="28" name="正方形/長方形 27">
            <a:extLst>
              <a:ext uri="{FF2B5EF4-FFF2-40B4-BE49-F238E27FC236}">
                <a16:creationId xmlns:a16="http://schemas.microsoft.com/office/drawing/2014/main" id="{FFFFF9DE-1B33-436B-86EA-A550D8DF5F84}"/>
              </a:ext>
            </a:extLst>
          </p:cNvPr>
          <p:cNvSpPr/>
          <p:nvPr/>
        </p:nvSpPr>
        <p:spPr>
          <a:xfrm>
            <a:off x="7920866" y="3600994"/>
            <a:ext cx="3880438" cy="284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B3B6065-E922-45DE-9169-B068B068FE21}"/>
              </a:ext>
            </a:extLst>
          </p:cNvPr>
          <p:cNvSpPr/>
          <p:nvPr/>
        </p:nvSpPr>
        <p:spPr>
          <a:xfrm>
            <a:off x="7950961" y="3650872"/>
            <a:ext cx="3287038" cy="44951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○３</a:t>
            </a: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D</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プリンター</a:t>
            </a: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id="{B5F03241-F5E5-4BCA-8EF8-3EC6252EE7AB}"/>
              </a:ext>
            </a:extLst>
          </p:cNvPr>
          <p:cNvSpPr txBox="1"/>
          <p:nvPr/>
        </p:nvSpPr>
        <p:spPr>
          <a:xfrm>
            <a:off x="390696" y="1569884"/>
            <a:ext cx="3166259" cy="1754326"/>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・居住支援法人等が、要配慮者のニーズに応じて、安否確認、見守り、適切な福祉サービスへのつなぎなど入居中サポートを行う賃貸住宅。</a:t>
            </a: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32" name="テキスト ボックス 31">
            <a:extLst>
              <a:ext uri="{FF2B5EF4-FFF2-40B4-BE49-F238E27FC236}">
                <a16:creationId xmlns:a16="http://schemas.microsoft.com/office/drawing/2014/main" id="{4F541FA5-F416-4D05-A924-C84A778233EE}"/>
              </a:ext>
            </a:extLst>
          </p:cNvPr>
          <p:cNvSpPr txBox="1"/>
          <p:nvPr/>
        </p:nvSpPr>
        <p:spPr>
          <a:xfrm>
            <a:off x="5997760" y="1149811"/>
            <a:ext cx="1699181" cy="230832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・府営住宅の空き室を活用した若者等の安定就職と自立支援のための住居や交流拠点。</a:t>
            </a: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33" name="テキスト ボックス 32">
            <a:extLst>
              <a:ext uri="{FF2B5EF4-FFF2-40B4-BE49-F238E27FC236}">
                <a16:creationId xmlns:a16="http://schemas.microsoft.com/office/drawing/2014/main" id="{C76984FE-AF65-4028-A58A-8DF03CD8B9F5}"/>
              </a:ext>
            </a:extLst>
          </p:cNvPr>
          <p:cNvSpPr txBox="1"/>
          <p:nvPr/>
        </p:nvSpPr>
        <p:spPr>
          <a:xfrm>
            <a:off x="2034926" y="3977440"/>
            <a:ext cx="1872275" cy="230832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・企画・計画、設計、施工、維持管理・運用の各段階の情報を</a:t>
            </a:r>
            <a:r>
              <a:rPr kumimoji="1" lang="en-US" altLang="ja-JP"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3</a:t>
            </a: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次元で可視化し、円滑な情報伝達を可能にする。</a:t>
            </a: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34" name="テキスト ボックス 33">
            <a:extLst>
              <a:ext uri="{FF2B5EF4-FFF2-40B4-BE49-F238E27FC236}">
                <a16:creationId xmlns:a16="http://schemas.microsoft.com/office/drawing/2014/main" id="{FF125DAE-F790-4570-A9CC-6F6BAB43CBBC}"/>
              </a:ext>
            </a:extLst>
          </p:cNvPr>
          <p:cNvSpPr txBox="1"/>
          <p:nvPr/>
        </p:nvSpPr>
        <p:spPr>
          <a:xfrm>
            <a:off x="6138183" y="4175874"/>
            <a:ext cx="1558758" cy="1477328"/>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・脱炭素社会の実現</a:t>
            </a:r>
            <a:r>
              <a:rPr lang="ja-JP" altLang="en-US" dirty="0">
                <a:solidFill>
                  <a:prstClr val="black"/>
                </a:solidFill>
                <a:latin typeface="UD デジタル 教科書体 N-R" panose="02020400000000000000" pitchFamily="17" charset="-128"/>
                <a:ea typeface="UD デジタル 教科書体 N-R" panose="02020400000000000000" pitchFamily="17" charset="-128"/>
              </a:rPr>
              <a:t>に向けた</a:t>
            </a: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建築物における木材利用。</a:t>
            </a: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35" name="テキスト ボックス 34">
            <a:extLst>
              <a:ext uri="{FF2B5EF4-FFF2-40B4-BE49-F238E27FC236}">
                <a16:creationId xmlns:a16="http://schemas.microsoft.com/office/drawing/2014/main" id="{B606431D-DACA-4256-A021-3C2D58CD66E6}"/>
              </a:ext>
            </a:extLst>
          </p:cNvPr>
          <p:cNvSpPr txBox="1"/>
          <p:nvPr/>
        </p:nvSpPr>
        <p:spPr>
          <a:xfrm>
            <a:off x="9911504" y="1176589"/>
            <a:ext cx="1889799" cy="2400657"/>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・フィルム型は軽量で柔軟な特長を活かしこれまで設置困難な場所にも導入可能。ガラス型、タンデム型も有。</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sp>
        <p:nvSpPr>
          <p:cNvPr id="36" name="テキスト ボックス 35">
            <a:extLst>
              <a:ext uri="{FF2B5EF4-FFF2-40B4-BE49-F238E27FC236}">
                <a16:creationId xmlns:a16="http://schemas.microsoft.com/office/drawing/2014/main" id="{AC737A65-5EEC-4976-A249-4EF2BE2426B5}"/>
              </a:ext>
            </a:extLst>
          </p:cNvPr>
          <p:cNvSpPr txBox="1"/>
          <p:nvPr/>
        </p:nvSpPr>
        <p:spPr>
          <a:xfrm>
            <a:off x="9988397" y="3965603"/>
            <a:ext cx="1812906" cy="230832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rPr>
              <a:t>・コンクリート構造物を製造するための型枠等の工程を省略することができ省人化、工期短縮が期待される。</a:t>
            </a:r>
            <a:endParaRPr kumimoji="1" lang="en-US" altLang="ja-JP" sz="6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endParaRPr>
          </a:p>
        </p:txBody>
      </p:sp>
      <p:pic>
        <p:nvPicPr>
          <p:cNvPr id="5" name="図 4">
            <a:extLst>
              <a:ext uri="{FF2B5EF4-FFF2-40B4-BE49-F238E27FC236}">
                <a16:creationId xmlns:a16="http://schemas.microsoft.com/office/drawing/2014/main" id="{93EDC884-13A8-4522-90EB-2CF98A4A2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786" y="4370661"/>
            <a:ext cx="2107629" cy="1407896"/>
          </a:xfrm>
          <a:prstGeom prst="rect">
            <a:avLst/>
          </a:prstGeom>
        </p:spPr>
      </p:pic>
      <p:sp>
        <p:nvSpPr>
          <p:cNvPr id="37" name="テキスト ボックス 36">
            <a:extLst>
              <a:ext uri="{FF2B5EF4-FFF2-40B4-BE49-F238E27FC236}">
                <a16:creationId xmlns:a16="http://schemas.microsoft.com/office/drawing/2014/main" id="{13D92E22-5CAA-41AC-AEE6-3513E019BBA0}"/>
              </a:ext>
            </a:extLst>
          </p:cNvPr>
          <p:cNvSpPr txBox="1"/>
          <p:nvPr/>
        </p:nvSpPr>
        <p:spPr>
          <a:xfrm>
            <a:off x="7860658" y="5836450"/>
            <a:ext cx="2454416"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（写真：セレンディクス、ヌーブ）</a:t>
            </a:r>
          </a:p>
        </p:txBody>
      </p:sp>
      <p:pic>
        <p:nvPicPr>
          <p:cNvPr id="15" name="図 14">
            <a:extLst>
              <a:ext uri="{FF2B5EF4-FFF2-40B4-BE49-F238E27FC236}">
                <a16:creationId xmlns:a16="http://schemas.microsoft.com/office/drawing/2014/main" id="{D4E10A5A-0EB2-43BB-AB9D-AF15F36E1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710" y="4485865"/>
            <a:ext cx="2107629" cy="1170097"/>
          </a:xfrm>
          <a:prstGeom prst="rect">
            <a:avLst/>
          </a:prstGeom>
        </p:spPr>
      </p:pic>
      <p:sp>
        <p:nvSpPr>
          <p:cNvPr id="38" name="テキスト ボックス 37">
            <a:extLst>
              <a:ext uri="{FF2B5EF4-FFF2-40B4-BE49-F238E27FC236}">
                <a16:creationId xmlns:a16="http://schemas.microsoft.com/office/drawing/2014/main" id="{5B3E25B9-F37E-4893-B418-1B3B26965648}"/>
              </a:ext>
            </a:extLst>
          </p:cNvPr>
          <p:cNvSpPr txBox="1"/>
          <p:nvPr/>
        </p:nvSpPr>
        <p:spPr>
          <a:xfrm>
            <a:off x="3943781" y="5830118"/>
            <a:ext cx="2633999" cy="400110"/>
          </a:xfrm>
          <a:prstGeom prst="rect">
            <a:avLst/>
          </a:prstGeom>
          <a:noFill/>
        </p:spPr>
        <p:txBody>
          <a:bodyPr wrap="square">
            <a:spAutoFit/>
          </a:bodyPr>
          <a:lstStyle/>
          <a:p>
            <a:r>
              <a:rPr lang="ja-JP" altLang="en-US" sz="1000" dirty="0">
                <a:latin typeface="UD デジタル 教科書体 NP-B" panose="02020700000000000000" pitchFamily="18" charset="-128"/>
                <a:ea typeface="UD デジタル 教科書体 NP-B" panose="02020700000000000000" pitchFamily="18" charset="-128"/>
              </a:rPr>
              <a:t>（写真：公益社団法人</a:t>
            </a:r>
            <a:r>
              <a:rPr lang="en-US" altLang="ja-JP" sz="1000" dirty="0">
                <a:latin typeface="UD デジタル 教科書体 NP-B" panose="02020700000000000000" pitchFamily="18" charset="-128"/>
                <a:ea typeface="UD デジタル 教科書体 NP-B" panose="02020700000000000000" pitchFamily="18" charset="-128"/>
              </a:rPr>
              <a:t>2025</a:t>
            </a:r>
            <a:r>
              <a:rPr lang="ja-JP" altLang="en-US" sz="1000" dirty="0">
                <a:latin typeface="UD デジタル 教科書体 NP-B" panose="02020700000000000000" pitchFamily="18" charset="-128"/>
                <a:ea typeface="UD デジタル 教科書体 NP-B" panose="02020700000000000000" pitchFamily="18" charset="-128"/>
              </a:rPr>
              <a:t>年日本国際博覧会協会</a:t>
            </a:r>
            <a:r>
              <a:rPr lang="en-US" altLang="ja-JP" sz="1000" dirty="0">
                <a:latin typeface="UD デジタル 教科書体 NP-B" panose="02020700000000000000" pitchFamily="18" charset="-128"/>
                <a:ea typeface="UD デジタル 教科書体 NP-B" panose="02020700000000000000" pitchFamily="18" charset="-128"/>
              </a:rPr>
              <a:t>HP</a:t>
            </a:r>
            <a:r>
              <a:rPr lang="ja-JP" altLang="en-US" sz="1000" dirty="0">
                <a:latin typeface="UD デジタル 教科書体 NP-B" panose="02020700000000000000" pitchFamily="18" charset="-128"/>
                <a:ea typeface="UD デジタル 教科書体 NP-B" panose="02020700000000000000" pitchFamily="18" charset="-128"/>
              </a:rPr>
              <a:t>より）</a:t>
            </a:r>
          </a:p>
        </p:txBody>
      </p:sp>
      <p:pic>
        <p:nvPicPr>
          <p:cNvPr id="39" name="図 38">
            <a:extLst>
              <a:ext uri="{FF2B5EF4-FFF2-40B4-BE49-F238E27FC236}">
                <a16:creationId xmlns:a16="http://schemas.microsoft.com/office/drawing/2014/main" id="{8D67DE29-2452-4C41-BCA1-1A6525DBE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0961" y="1621655"/>
            <a:ext cx="2137454" cy="1132850"/>
          </a:xfrm>
          <a:prstGeom prst="rect">
            <a:avLst/>
          </a:prstGeom>
        </p:spPr>
      </p:pic>
      <p:sp>
        <p:nvSpPr>
          <p:cNvPr id="41" name="テキスト ボックス 40">
            <a:extLst>
              <a:ext uri="{FF2B5EF4-FFF2-40B4-BE49-F238E27FC236}">
                <a16:creationId xmlns:a16="http://schemas.microsoft.com/office/drawing/2014/main" id="{36EAD220-3483-49D7-BECD-49BE4B2A57FA}"/>
              </a:ext>
            </a:extLst>
          </p:cNvPr>
          <p:cNvSpPr txBox="1"/>
          <p:nvPr/>
        </p:nvSpPr>
        <p:spPr>
          <a:xfrm>
            <a:off x="7860658" y="2884618"/>
            <a:ext cx="2050845"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（写真：積水化学工業）</a:t>
            </a:r>
          </a:p>
        </p:txBody>
      </p:sp>
      <p:pic>
        <p:nvPicPr>
          <p:cNvPr id="9" name="図 8">
            <a:extLst>
              <a:ext uri="{FF2B5EF4-FFF2-40B4-BE49-F238E27FC236}">
                <a16:creationId xmlns:a16="http://schemas.microsoft.com/office/drawing/2014/main" id="{C69945FD-3620-4A67-A3BC-C0C530567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014" y="4207164"/>
            <a:ext cx="1836031" cy="1727497"/>
          </a:xfrm>
          <a:prstGeom prst="rect">
            <a:avLst/>
          </a:prstGeom>
        </p:spPr>
      </p:pic>
      <p:sp>
        <p:nvSpPr>
          <p:cNvPr id="40" name="テキスト ボックス 39">
            <a:extLst>
              <a:ext uri="{FF2B5EF4-FFF2-40B4-BE49-F238E27FC236}">
                <a16:creationId xmlns:a16="http://schemas.microsoft.com/office/drawing/2014/main" id="{D03930BE-B68A-49B5-8DC5-4F1E858C858B}"/>
              </a:ext>
            </a:extLst>
          </p:cNvPr>
          <p:cNvSpPr txBox="1"/>
          <p:nvPr/>
        </p:nvSpPr>
        <p:spPr>
          <a:xfrm>
            <a:off x="243371" y="6013936"/>
            <a:ext cx="1872275"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（図：国土交通省）</a:t>
            </a:r>
          </a:p>
        </p:txBody>
      </p:sp>
      <p:pic>
        <p:nvPicPr>
          <p:cNvPr id="14" name="図 13">
            <a:extLst>
              <a:ext uri="{FF2B5EF4-FFF2-40B4-BE49-F238E27FC236}">
                <a16:creationId xmlns:a16="http://schemas.microsoft.com/office/drawing/2014/main" id="{A8455504-5AC4-46D3-86E6-774019EF8152}"/>
              </a:ext>
            </a:extLst>
          </p:cNvPr>
          <p:cNvPicPr>
            <a:picLocks noChangeAspect="1"/>
          </p:cNvPicPr>
          <p:nvPr/>
        </p:nvPicPr>
        <p:blipFill>
          <a:blip r:embed="rId6"/>
          <a:stretch>
            <a:fillRect/>
          </a:stretch>
        </p:blipFill>
        <p:spPr>
          <a:xfrm>
            <a:off x="4092860" y="1693221"/>
            <a:ext cx="2003360" cy="1313461"/>
          </a:xfrm>
          <a:prstGeom prst="rect">
            <a:avLst/>
          </a:prstGeom>
        </p:spPr>
      </p:pic>
      <p:sp>
        <p:nvSpPr>
          <p:cNvPr id="3" name="スライド番号プレースホルダー 2">
            <a:extLst>
              <a:ext uri="{FF2B5EF4-FFF2-40B4-BE49-F238E27FC236}">
                <a16:creationId xmlns:a16="http://schemas.microsoft.com/office/drawing/2014/main" id="{F6DC69E2-2676-4294-B520-622CEB52CD01}"/>
              </a:ext>
            </a:extLst>
          </p:cNvPr>
          <p:cNvSpPr>
            <a:spLocks noGrp="1"/>
          </p:cNvSpPr>
          <p:nvPr>
            <p:ph type="sldNum" sz="quarter" idx="12"/>
          </p:nvPr>
        </p:nvSpPr>
        <p:spPr/>
        <p:txBody>
          <a:bodyPr/>
          <a:lstStyle/>
          <a:p>
            <a:r>
              <a:rPr kumimoji="1" lang="en-US" altLang="ja-JP" dirty="0"/>
              <a:t>11</a:t>
            </a:r>
            <a:endParaRPr kumimoji="1" lang="ja-JP" altLang="en-US" dirty="0"/>
          </a:p>
        </p:txBody>
      </p:sp>
      <p:sp>
        <p:nvSpPr>
          <p:cNvPr id="42" name="テキスト ボックス 41">
            <a:extLst>
              <a:ext uri="{FF2B5EF4-FFF2-40B4-BE49-F238E27FC236}">
                <a16:creationId xmlns:a16="http://schemas.microsoft.com/office/drawing/2014/main" id="{1794A663-C55C-4335-B102-9A9954F418EC}"/>
              </a:ext>
            </a:extLst>
          </p:cNvPr>
          <p:cNvSpPr txBox="1"/>
          <p:nvPr/>
        </p:nvSpPr>
        <p:spPr>
          <a:xfrm>
            <a:off x="4014120" y="3085841"/>
            <a:ext cx="1872275" cy="230832"/>
          </a:xfrm>
          <a:prstGeom prst="rect">
            <a:avLst/>
          </a:prstGeom>
          <a:no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（写真：大阪府）</a:t>
            </a:r>
          </a:p>
        </p:txBody>
      </p:sp>
    </p:spTree>
    <p:extLst>
      <p:ext uri="{BB962C8B-B14F-4D97-AF65-F5344CB8AC3E}">
        <p14:creationId xmlns:p14="http://schemas.microsoft.com/office/powerpoint/2010/main" val="193408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E44B40A-217B-428F-A424-9D7DE2A8C519}"/>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論点③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ケーススタディ：マンション施策について</a:t>
            </a:r>
          </a:p>
        </p:txBody>
      </p:sp>
      <p:sp>
        <p:nvSpPr>
          <p:cNvPr id="29" name="正方形/長方形 28">
            <a:extLst>
              <a:ext uri="{FF2B5EF4-FFF2-40B4-BE49-F238E27FC236}">
                <a16:creationId xmlns:a16="http://schemas.microsoft.com/office/drawing/2014/main" id="{C25849EB-62B6-4F29-B305-CF63CA9827E5}"/>
              </a:ext>
            </a:extLst>
          </p:cNvPr>
          <p:cNvSpPr/>
          <p:nvPr/>
        </p:nvSpPr>
        <p:spPr>
          <a:xfrm>
            <a:off x="142208" y="2012810"/>
            <a:ext cx="2386540" cy="581322"/>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各主体の役割</a:t>
            </a: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p>
        </p:txBody>
      </p:sp>
      <p:sp>
        <p:nvSpPr>
          <p:cNvPr id="30" name="正方形/長方形 29">
            <a:extLst>
              <a:ext uri="{FF2B5EF4-FFF2-40B4-BE49-F238E27FC236}">
                <a16:creationId xmlns:a16="http://schemas.microsoft.com/office/drawing/2014/main" id="{C01C73AA-5F1B-44B5-BFA2-5D9AA981B777}"/>
              </a:ext>
            </a:extLst>
          </p:cNvPr>
          <p:cNvSpPr/>
          <p:nvPr/>
        </p:nvSpPr>
        <p:spPr>
          <a:xfrm>
            <a:off x="142208" y="1097466"/>
            <a:ext cx="11378340" cy="786280"/>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lnSpc>
                <a:spcPts val="1800"/>
              </a:lnSpc>
            </a:pP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現在の施策</a:t>
            </a: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「大阪府分譲マンション管理適正化及び再生円滑化基本計画」に基づき、</a:t>
            </a:r>
            <a:endParaRPr lang="en-US" altLang="ja-JP" sz="1600" dirty="0">
              <a:solidFill>
                <a:schemeClr val="tx1"/>
              </a:solidFill>
              <a:latin typeface="UD デジタル 教科書体 NP-B" panose="02020700000000000000" pitchFamily="18" charset="-128"/>
              <a:ea typeface="UD デジタル 教科書体 NP-B" panose="02020700000000000000" pitchFamily="18" charset="-128"/>
            </a:endParaRPr>
          </a:p>
          <a:p>
            <a:pPr marL="2063750" algn="just">
              <a:lnSpc>
                <a:spcPts val="1800"/>
              </a:lnSpc>
              <a:tabLst>
                <a:tab pos="1879600" algn="l"/>
              </a:tabLst>
            </a:pPr>
            <a:r>
              <a:rPr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「実態調査」「分譲時点からの適切な管理の推進」「管理組合の自律的で適切な管理の促進」</a:t>
            </a:r>
            <a:endParaRPr lang="en-US" altLang="ja-JP" sz="1600" dirty="0">
              <a:solidFill>
                <a:schemeClr val="tx1"/>
              </a:solidFill>
              <a:latin typeface="UD デジタル 教科書体 NP-B" panose="02020700000000000000" pitchFamily="18" charset="-128"/>
              <a:ea typeface="UD デジタル 教科書体 NP-B" panose="02020700000000000000" pitchFamily="18" charset="-128"/>
            </a:endParaRPr>
          </a:p>
          <a:p>
            <a:pPr marL="2063750" algn="just">
              <a:lnSpc>
                <a:spcPts val="1800"/>
              </a:lnSpc>
              <a:tabLst>
                <a:tab pos="1879600" algn="l"/>
              </a:tabLst>
            </a:pPr>
            <a:r>
              <a:rPr lang="ja-JP" altLang="en-US" sz="1600" dirty="0">
                <a:solidFill>
                  <a:schemeClr val="tx1"/>
                </a:solidFill>
                <a:latin typeface="UD デジタル 教科書体 NP-B" panose="02020700000000000000" pitchFamily="18" charset="-128"/>
                <a:ea typeface="UD デジタル 教科書体 NP-B" panose="02020700000000000000" pitchFamily="18" charset="-128"/>
              </a:rPr>
              <a:t>「再生の円滑化の推進」の４つのポイントから施策を実施</a:t>
            </a:r>
            <a:endParaRPr lang="en-US" altLang="ja-JP" sz="16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6" name="二等辺三角形 35">
            <a:extLst>
              <a:ext uri="{FF2B5EF4-FFF2-40B4-BE49-F238E27FC236}">
                <a16:creationId xmlns:a16="http://schemas.microsoft.com/office/drawing/2014/main" id="{BAA92100-BF49-497E-BDAD-2473F13666AF}"/>
              </a:ext>
            </a:extLst>
          </p:cNvPr>
          <p:cNvSpPr/>
          <p:nvPr/>
        </p:nvSpPr>
        <p:spPr>
          <a:xfrm rot="5400000">
            <a:off x="5779668" y="3967015"/>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a16="http://schemas.microsoft.com/office/drawing/2014/main" id="{3C24C6A6-278A-4391-A3E5-9A07C5278686}"/>
              </a:ext>
            </a:extLst>
          </p:cNvPr>
          <p:cNvSpPr txBox="1"/>
          <p:nvPr/>
        </p:nvSpPr>
        <p:spPr>
          <a:xfrm>
            <a:off x="6833193" y="4639697"/>
            <a:ext cx="4800699" cy="1892826"/>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町村域での取組</a:t>
            </a:r>
            <a:r>
              <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・実態把握調査</a:t>
            </a: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・管理組合がないなどの管理不全マンションへのプッシュ型支援（専門家派遣）</a:t>
            </a: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UD デジタル 教科書体 N-B" panose="02020700000000000000" pitchFamily="17" charset="-128"/>
              <a:ea typeface="UD デジタル 教科書体 N-B" panose="02020700000000000000" pitchFamily="17"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・区分所有者などへの個別相談会</a:t>
            </a:r>
            <a:endParaRPr kumimoji="1" lang="en-US" altLang="ja-JP" sz="5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0" name="正方形/長方形 39">
            <a:extLst>
              <a:ext uri="{FF2B5EF4-FFF2-40B4-BE49-F238E27FC236}">
                <a16:creationId xmlns:a16="http://schemas.microsoft.com/office/drawing/2014/main" id="{6B176F37-50C7-43DE-9D53-CB745E64E975}"/>
              </a:ext>
            </a:extLst>
          </p:cNvPr>
          <p:cNvSpPr/>
          <p:nvPr/>
        </p:nvSpPr>
        <p:spPr>
          <a:xfrm>
            <a:off x="6716282" y="2052599"/>
            <a:ext cx="3219137"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r>
              <a:rPr lang="ja-JP" altLang="en-US" sz="2000" dirty="0">
                <a:solidFill>
                  <a:schemeClr val="tx1"/>
                </a:solidFill>
                <a:latin typeface="UD デジタル 教科書体 NP-B" panose="02020700000000000000" pitchFamily="18" charset="-128"/>
                <a:ea typeface="UD デジタル 教科書体 NP-B" panose="02020700000000000000" pitchFamily="18" charset="-128"/>
              </a:rPr>
              <a:t>大阪府の現在の取組</a:t>
            </a:r>
            <a:r>
              <a:rPr lang="en-US" altLang="ja-JP" sz="2000" dirty="0">
                <a:solidFill>
                  <a:schemeClr val="tx1"/>
                </a:solidFill>
                <a:latin typeface="UD デジタル 教科書体 NP-B" panose="02020700000000000000" pitchFamily="18" charset="-128"/>
                <a:ea typeface="UD デジタル 教科書体 NP-B" panose="02020700000000000000" pitchFamily="18" charset="-128"/>
              </a:rPr>
              <a:t>】</a:t>
            </a:r>
          </a:p>
        </p:txBody>
      </p:sp>
      <p:sp>
        <p:nvSpPr>
          <p:cNvPr id="43" name="テキスト ボックス 42">
            <a:extLst>
              <a:ext uri="{FF2B5EF4-FFF2-40B4-BE49-F238E27FC236}">
                <a16:creationId xmlns:a16="http://schemas.microsoft.com/office/drawing/2014/main" id="{CF80CA84-128A-4E93-9609-59434911384E}"/>
              </a:ext>
            </a:extLst>
          </p:cNvPr>
          <p:cNvSpPr txBox="1"/>
          <p:nvPr/>
        </p:nvSpPr>
        <p:spPr>
          <a:xfrm>
            <a:off x="6716282" y="2537297"/>
            <a:ext cx="4804267" cy="1323439"/>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（府域全体</a:t>
            </a:r>
            <a:r>
              <a:rPr lang="ja-JP" altLang="en-US" sz="1600" dirty="0">
                <a:latin typeface="UD デジタル 教科書体 N-B" panose="02020700000000000000" pitchFamily="17" charset="-128"/>
                <a:ea typeface="UD デジタル 教科書体 N-B" panose="02020700000000000000" pitchFamily="17" charset="-128"/>
              </a:rPr>
              <a:t>での</a:t>
            </a: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取組）</a:t>
            </a: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・市職員に対する情報提供、技術的助言や研修会の実施</a:t>
            </a: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・管理適正化等に向けたモデル事業の</a:t>
            </a:r>
            <a:r>
              <a:rPr lang="ja-JP" altLang="en-US" sz="1600" dirty="0">
                <a:latin typeface="UD デジタル 教科書体 N-B" panose="02020700000000000000" pitchFamily="17" charset="-128"/>
                <a:ea typeface="UD デジタル 教科書体 N-B" panose="02020700000000000000" pitchFamily="17" charset="-128"/>
              </a:rPr>
              <a:t>実施</a:t>
            </a:r>
            <a:endParaRPr kumimoji="1" lang="en-US" altLang="ja-JP"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4" name="テキスト ボックス 43">
            <a:extLst>
              <a:ext uri="{FF2B5EF4-FFF2-40B4-BE49-F238E27FC236}">
                <a16:creationId xmlns:a16="http://schemas.microsoft.com/office/drawing/2014/main" id="{ADA84F33-9E81-4ACD-B3E8-67AD3C127069}"/>
              </a:ext>
            </a:extLst>
          </p:cNvPr>
          <p:cNvSpPr txBox="1"/>
          <p:nvPr/>
        </p:nvSpPr>
        <p:spPr>
          <a:xfrm>
            <a:off x="6719849" y="3970787"/>
            <a:ext cx="4800699" cy="584775"/>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・市町村や民間団体等と連携した府民向けセミナーの実施</a:t>
            </a:r>
          </a:p>
        </p:txBody>
      </p:sp>
      <p:sp>
        <p:nvSpPr>
          <p:cNvPr id="2" name="スライド番号プレースホルダー 1">
            <a:extLst>
              <a:ext uri="{FF2B5EF4-FFF2-40B4-BE49-F238E27FC236}">
                <a16:creationId xmlns:a16="http://schemas.microsoft.com/office/drawing/2014/main" id="{1D1625E1-B399-440F-A66E-595888AD60BE}"/>
              </a:ext>
            </a:extLst>
          </p:cNvPr>
          <p:cNvSpPr>
            <a:spLocks noGrp="1"/>
          </p:cNvSpPr>
          <p:nvPr>
            <p:ph type="sldNum" sz="quarter" idx="12"/>
          </p:nvPr>
        </p:nvSpPr>
        <p:spPr/>
        <p:txBody>
          <a:bodyPr/>
          <a:lstStyle/>
          <a:p>
            <a:r>
              <a:rPr lang="en-US" altLang="ja-JP" dirty="0"/>
              <a:t>12</a:t>
            </a:r>
            <a:endParaRPr kumimoji="1" lang="ja-JP" altLang="en-US" dirty="0"/>
          </a:p>
        </p:txBody>
      </p:sp>
      <p:graphicFrame>
        <p:nvGraphicFramePr>
          <p:cNvPr id="12" name="表 2">
            <a:extLst>
              <a:ext uri="{FF2B5EF4-FFF2-40B4-BE49-F238E27FC236}">
                <a16:creationId xmlns:a16="http://schemas.microsoft.com/office/drawing/2014/main" id="{5EC62BCE-7ADD-4773-8EE4-5D8E6EC8E86D}"/>
              </a:ext>
            </a:extLst>
          </p:cNvPr>
          <p:cNvGraphicFramePr>
            <a:graphicFrameLocks noGrp="1"/>
          </p:cNvGraphicFramePr>
          <p:nvPr>
            <p:extLst>
              <p:ext uri="{D42A27DB-BD31-4B8C-83A1-F6EECF244321}">
                <p14:modId xmlns:p14="http://schemas.microsoft.com/office/powerpoint/2010/main" val="2247284004"/>
              </p:ext>
            </p:extLst>
          </p:nvPr>
        </p:nvGraphicFramePr>
        <p:xfrm>
          <a:off x="270345" y="2938546"/>
          <a:ext cx="5727332" cy="3352800"/>
        </p:xfrm>
        <a:graphic>
          <a:graphicData uri="http://schemas.openxmlformats.org/drawingml/2006/table">
            <a:tbl>
              <a:tblPr firstRow="1" bandRow="1">
                <a:tableStyleId>{0505E3EF-67EA-436B-97B2-0124C06EBD24}</a:tableStyleId>
              </a:tblPr>
              <a:tblGrid>
                <a:gridCol w="1872978">
                  <a:extLst>
                    <a:ext uri="{9D8B030D-6E8A-4147-A177-3AD203B41FA5}">
                      <a16:colId xmlns:a16="http://schemas.microsoft.com/office/drawing/2014/main" val="1468025177"/>
                    </a:ext>
                  </a:extLst>
                </a:gridCol>
                <a:gridCol w="3854354">
                  <a:extLst>
                    <a:ext uri="{9D8B030D-6E8A-4147-A177-3AD203B41FA5}">
                      <a16:colId xmlns:a16="http://schemas.microsoft.com/office/drawing/2014/main" val="543397539"/>
                    </a:ext>
                  </a:extLst>
                </a:gridCol>
              </a:tblGrid>
              <a:tr h="279298">
                <a:tc>
                  <a:txBody>
                    <a:bodyPr/>
                    <a:lstStyle/>
                    <a:p>
                      <a:pPr algn="ctr"/>
                      <a:endParaRPr kumimoji="1" lang="ja-JP" altLang="en-US" sz="1600" dirty="0">
                        <a:solidFill>
                          <a:schemeClr val="tx1"/>
                        </a:solidFill>
                        <a:latin typeface="UD デジタル 教科書体 N-B" panose="02020700000000000000" pitchFamily="17" charset="-128"/>
                        <a:ea typeface="UD デジタル 教科書体 N-B" panose="02020700000000000000" pitchFamily="17" charset="-128"/>
                      </a:endParaRPr>
                    </a:p>
                  </a:txBody>
                  <a:tcPr>
                    <a:noFill/>
                  </a:tcPr>
                </a:tc>
                <a:tc>
                  <a:txBody>
                    <a:bodyPr/>
                    <a:lstStyle/>
                    <a:p>
                      <a:pPr algn="ctr"/>
                      <a:r>
                        <a:rPr kumimoji="1" lang="ja-JP" altLang="en-US" sz="1600" dirty="0">
                          <a:solidFill>
                            <a:schemeClr val="tx1"/>
                          </a:solidFill>
                          <a:latin typeface="UD デジタル 教科書体 N-B" panose="02020700000000000000" pitchFamily="17" charset="-128"/>
                          <a:ea typeface="UD デジタル 教科書体 N-B" panose="02020700000000000000" pitchFamily="17" charset="-128"/>
                        </a:rPr>
                        <a:t>役割</a:t>
                      </a:r>
                    </a:p>
                  </a:txBody>
                  <a:tcPr>
                    <a:noFill/>
                  </a:tcPr>
                </a:tc>
                <a:extLst>
                  <a:ext uri="{0D108BD9-81ED-4DB2-BD59-A6C34878D82A}">
                    <a16:rowId xmlns:a16="http://schemas.microsoft.com/office/drawing/2014/main" val="1467795515"/>
                  </a:ext>
                </a:extLst>
              </a:tr>
              <a:tr h="513358">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区分所有者・管理組合</a:t>
                      </a:r>
                    </a:p>
                  </a:txBody>
                  <a:tcPr>
                    <a:noFill/>
                  </a:tcPr>
                </a:tc>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適正管理に自ら務める</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4265303942"/>
                  </a:ext>
                </a:extLst>
              </a:tr>
              <a:tr h="513358">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国</a:t>
                      </a:r>
                    </a:p>
                  </a:txBody>
                  <a:tcPr>
                    <a:noFill/>
                  </a:tcPr>
                </a:tc>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法・制度整備</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基本方針・ガイドラインの策定</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513358">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地方公共団体</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管理適正化推進計画の策定と取組の推進</a:t>
                      </a:r>
                    </a:p>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市域は市、町村域は府が実施</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997345062"/>
                  </a:ext>
                </a:extLst>
              </a:tr>
              <a:tr h="504770">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大阪府</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広域自治体として</a:t>
                      </a:r>
                      <a:r>
                        <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rPr>
                        <a:t>)</a:t>
                      </a:r>
                    </a:p>
                  </a:txBody>
                  <a:tcPr>
                    <a:noFill/>
                  </a:tcPr>
                </a:tc>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府全域に関する調整、市へのノウハウ支援、先進的な事例収集、府民への意識啓発、市場環境整備　など</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4202046319"/>
                  </a:ext>
                </a:extLst>
              </a:tr>
              <a:tr h="504770">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民間（マンション管理士会、マンション管理センターなど）</a:t>
                      </a:r>
                    </a:p>
                  </a:txBody>
                  <a:tcPr>
                    <a:noFill/>
                  </a:tcPr>
                </a:tc>
                <a:tc>
                  <a:txBody>
                    <a:bodyPr/>
                    <a:lstStyle/>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区分所有者・管理組合などへの相談対応</a:t>
                      </a:r>
                      <a:endParaRPr kumimoji="1" lang="en-US" altLang="ja-JP" sz="1400" dirty="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1400" dirty="0">
                          <a:solidFill>
                            <a:schemeClr val="tx1"/>
                          </a:solidFill>
                          <a:latin typeface="UD デジタル 教科書体 N-B" panose="02020700000000000000" pitchFamily="17" charset="-128"/>
                          <a:ea typeface="UD デジタル 教科書体 N-B" panose="02020700000000000000" pitchFamily="17" charset="-128"/>
                        </a:rPr>
                        <a:t>地方公共団体と連携した取組みの推進</a:t>
                      </a:r>
                    </a:p>
                  </a:txBody>
                  <a:tcPr>
                    <a:noFill/>
                  </a:tcPr>
                </a:tc>
                <a:extLst>
                  <a:ext uri="{0D108BD9-81ED-4DB2-BD59-A6C34878D82A}">
                    <a16:rowId xmlns:a16="http://schemas.microsoft.com/office/drawing/2014/main" val="3389853764"/>
                  </a:ext>
                </a:extLst>
              </a:tr>
            </a:tbl>
          </a:graphicData>
        </a:graphic>
      </p:graphicFrame>
    </p:spTree>
    <p:extLst>
      <p:ext uri="{BB962C8B-B14F-4D97-AF65-F5344CB8AC3E}">
        <p14:creationId xmlns:p14="http://schemas.microsoft.com/office/powerpoint/2010/main" val="97011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二等辺三角形 35">
            <a:extLst>
              <a:ext uri="{FF2B5EF4-FFF2-40B4-BE49-F238E27FC236}">
                <a16:creationId xmlns:a16="http://schemas.microsoft.com/office/drawing/2014/main" id="{BAA92100-BF49-497E-BDAD-2473F13666AF}"/>
              </a:ext>
            </a:extLst>
          </p:cNvPr>
          <p:cNvSpPr/>
          <p:nvPr/>
        </p:nvSpPr>
        <p:spPr>
          <a:xfrm rot="5400000">
            <a:off x="5332428" y="1639888"/>
            <a:ext cx="834747" cy="24417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a16="http://schemas.microsoft.com/office/drawing/2014/main" id="{3C24C6A6-278A-4391-A3E5-9A07C5278686}"/>
              </a:ext>
            </a:extLst>
          </p:cNvPr>
          <p:cNvSpPr txBox="1"/>
          <p:nvPr/>
        </p:nvSpPr>
        <p:spPr>
          <a:xfrm>
            <a:off x="453621" y="1435408"/>
            <a:ext cx="4991375" cy="64633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・人員の不足</a:t>
            </a:r>
            <a:r>
              <a:rPr lang="ja-JP" altLang="en-US" dirty="0">
                <a:latin typeface="UD デジタル 教科書体 N-R" panose="02020400000000000000" pitchFamily="17" charset="-128"/>
                <a:ea typeface="UD デジタル 教科書体 N-R" panose="02020400000000000000" pitchFamily="17" charset="-128"/>
              </a:rPr>
              <a:t>、</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専門知識を持った人材の不足</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R" panose="02020400000000000000" pitchFamily="17" charset="-128"/>
                <a:ea typeface="UD デジタル 教科書体 N-R" panose="02020400000000000000" pitchFamily="17" charset="-128"/>
              </a:rPr>
              <a:t>・情報不足</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40" name="正方形/長方形 39">
            <a:extLst>
              <a:ext uri="{FF2B5EF4-FFF2-40B4-BE49-F238E27FC236}">
                <a16:creationId xmlns:a16="http://schemas.microsoft.com/office/drawing/2014/main" id="{6B176F37-50C7-43DE-9D53-CB745E64E975}"/>
              </a:ext>
            </a:extLst>
          </p:cNvPr>
          <p:cNvSpPr/>
          <p:nvPr/>
        </p:nvSpPr>
        <p:spPr>
          <a:xfrm>
            <a:off x="181675" y="548881"/>
            <a:ext cx="3071605"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u="sng"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2000" u="sng" dirty="0">
                <a:solidFill>
                  <a:prstClr val="black"/>
                </a:solidFill>
                <a:latin typeface="UD デジタル 教科書体 N-B" panose="02020700000000000000" pitchFamily="17" charset="-128"/>
                <a:ea typeface="UD デジタル 教科書体 N-B" panose="02020700000000000000" pitchFamily="17" charset="-128"/>
              </a:rPr>
              <a:t>市町村支援の強化</a:t>
            </a:r>
            <a:endParaRPr lang="en-US" altLang="ja-JP" sz="2000" u="sng"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42" name="テキスト ボックス 41">
            <a:extLst>
              <a:ext uri="{FF2B5EF4-FFF2-40B4-BE49-F238E27FC236}">
                <a16:creationId xmlns:a16="http://schemas.microsoft.com/office/drawing/2014/main" id="{E32608B2-9C10-4B9E-808D-1AC649800FEE}"/>
              </a:ext>
            </a:extLst>
          </p:cNvPr>
          <p:cNvSpPr txBox="1"/>
          <p:nvPr/>
        </p:nvSpPr>
        <p:spPr>
          <a:xfrm>
            <a:off x="5984017" y="993230"/>
            <a:ext cx="2646635" cy="33855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B" panose="02020700000000000000" pitchFamily="17" charset="-128"/>
                <a:ea typeface="UD デジタル 教科書体 N-B" panose="02020700000000000000" pitchFamily="17" charset="-128"/>
              </a:rPr>
              <a:t>取り組むべき施策（案）</a:t>
            </a: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16" name="正方形/長方形 15">
            <a:extLst>
              <a:ext uri="{FF2B5EF4-FFF2-40B4-BE49-F238E27FC236}">
                <a16:creationId xmlns:a16="http://schemas.microsoft.com/office/drawing/2014/main" id="{0B1EE5C3-16A4-4364-9BB5-834B0E246186}"/>
              </a:ext>
            </a:extLst>
          </p:cNvPr>
          <p:cNvSpPr/>
          <p:nvPr/>
        </p:nvSpPr>
        <p:spPr>
          <a:xfrm>
            <a:off x="261363" y="2552150"/>
            <a:ext cx="2912227"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u="sng" dirty="0">
                <a:solidFill>
                  <a:schemeClr val="tx1"/>
                </a:solidFill>
                <a:latin typeface="UD デジタル 教科書体 N-B" panose="02020700000000000000" pitchFamily="17" charset="-128"/>
                <a:ea typeface="UD デジタル 教科書体 N-B" panose="02020700000000000000" pitchFamily="17" charset="-128"/>
              </a:rPr>
              <a:t>○市場環境整備の推進</a:t>
            </a:r>
            <a:endParaRPr lang="en-US" altLang="ja-JP" sz="2000" u="sng"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正方形/長方形 16">
            <a:extLst>
              <a:ext uri="{FF2B5EF4-FFF2-40B4-BE49-F238E27FC236}">
                <a16:creationId xmlns:a16="http://schemas.microsoft.com/office/drawing/2014/main" id="{3CAF1B25-5B6F-47C4-B2C7-C4E28C36FB29}"/>
              </a:ext>
            </a:extLst>
          </p:cNvPr>
          <p:cNvSpPr/>
          <p:nvPr/>
        </p:nvSpPr>
        <p:spPr>
          <a:xfrm>
            <a:off x="185076" y="5061098"/>
            <a:ext cx="4830007"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ja-JP" altLang="en-US" sz="2000" u="sng" dirty="0">
                <a:solidFill>
                  <a:schemeClr val="tx1"/>
                </a:solidFill>
                <a:latin typeface="UD デジタル 教科書体 N-B" panose="02020700000000000000" pitchFamily="17" charset="-128"/>
                <a:ea typeface="UD デジタル 教科書体 N-B" panose="02020700000000000000" pitchFamily="17" charset="-128"/>
              </a:rPr>
              <a:t>○公的資産を活用した先導的取組の推進</a:t>
            </a:r>
            <a:endParaRPr lang="en-US" altLang="ja-JP" sz="2000" u="sng"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8" name="正方形/長方形 17">
            <a:extLst>
              <a:ext uri="{FF2B5EF4-FFF2-40B4-BE49-F238E27FC236}">
                <a16:creationId xmlns:a16="http://schemas.microsoft.com/office/drawing/2014/main" id="{88E2A7AD-E4F5-4E07-B276-67FEEAD25A71}"/>
              </a:ext>
            </a:extLst>
          </p:cNvPr>
          <p:cNvSpPr/>
          <p:nvPr/>
        </p:nvSpPr>
        <p:spPr>
          <a:xfrm>
            <a:off x="341491" y="1018195"/>
            <a:ext cx="1439369"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課題</a:t>
            </a: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p>
        </p:txBody>
      </p:sp>
      <p:sp>
        <p:nvSpPr>
          <p:cNvPr id="20" name="二等辺三角形 19">
            <a:extLst>
              <a:ext uri="{FF2B5EF4-FFF2-40B4-BE49-F238E27FC236}">
                <a16:creationId xmlns:a16="http://schemas.microsoft.com/office/drawing/2014/main" id="{0FD8957B-DA9D-46D0-8078-B711336DD9D0}"/>
              </a:ext>
            </a:extLst>
          </p:cNvPr>
          <p:cNvSpPr/>
          <p:nvPr/>
        </p:nvSpPr>
        <p:spPr>
          <a:xfrm rot="5400000">
            <a:off x="5327217" y="4045991"/>
            <a:ext cx="834747" cy="24417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二等辺三角形 20">
            <a:extLst>
              <a:ext uri="{FF2B5EF4-FFF2-40B4-BE49-F238E27FC236}">
                <a16:creationId xmlns:a16="http://schemas.microsoft.com/office/drawing/2014/main" id="{D956874B-80C5-4361-ABC1-D9A823563F8D}"/>
              </a:ext>
            </a:extLst>
          </p:cNvPr>
          <p:cNvSpPr/>
          <p:nvPr/>
        </p:nvSpPr>
        <p:spPr>
          <a:xfrm rot="5400000">
            <a:off x="5327217" y="5967617"/>
            <a:ext cx="834747" cy="24417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正方形/長方形 21">
            <a:extLst>
              <a:ext uri="{FF2B5EF4-FFF2-40B4-BE49-F238E27FC236}">
                <a16:creationId xmlns:a16="http://schemas.microsoft.com/office/drawing/2014/main" id="{0B73AF53-9647-433A-B927-943B42CBB980}"/>
              </a:ext>
            </a:extLst>
          </p:cNvPr>
          <p:cNvSpPr/>
          <p:nvPr/>
        </p:nvSpPr>
        <p:spPr>
          <a:xfrm>
            <a:off x="278107" y="2950189"/>
            <a:ext cx="1439369"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課題</a:t>
            </a: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p>
        </p:txBody>
      </p:sp>
      <p:sp>
        <p:nvSpPr>
          <p:cNvPr id="23" name="正方形/長方形 22">
            <a:extLst>
              <a:ext uri="{FF2B5EF4-FFF2-40B4-BE49-F238E27FC236}">
                <a16:creationId xmlns:a16="http://schemas.microsoft.com/office/drawing/2014/main" id="{CEDD4878-CB9D-4CDB-BC9C-206F92023BFD}"/>
              </a:ext>
            </a:extLst>
          </p:cNvPr>
          <p:cNvSpPr/>
          <p:nvPr/>
        </p:nvSpPr>
        <p:spPr>
          <a:xfrm>
            <a:off x="338319" y="5450230"/>
            <a:ext cx="1439369" cy="428259"/>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課題</a:t>
            </a:r>
            <a:r>
              <a:rPr lang="en-US" altLang="ja-JP" sz="1600" dirty="0">
                <a:solidFill>
                  <a:schemeClr val="tx1"/>
                </a:solidFill>
                <a:latin typeface="UD デジタル 教科書体 N-B" panose="02020700000000000000" pitchFamily="17" charset="-128"/>
                <a:ea typeface="UD デジタル 教科書体 N-B" panose="02020700000000000000" pitchFamily="17" charset="-128"/>
              </a:rPr>
              <a:t>】</a:t>
            </a:r>
          </a:p>
        </p:txBody>
      </p:sp>
      <p:sp>
        <p:nvSpPr>
          <p:cNvPr id="24" name="テキスト ボックス 23">
            <a:extLst>
              <a:ext uri="{FF2B5EF4-FFF2-40B4-BE49-F238E27FC236}">
                <a16:creationId xmlns:a16="http://schemas.microsoft.com/office/drawing/2014/main" id="{20E710FC-957B-4359-86D5-46E1A0351734}"/>
              </a:ext>
            </a:extLst>
          </p:cNvPr>
          <p:cNvSpPr txBox="1"/>
          <p:nvPr/>
        </p:nvSpPr>
        <p:spPr>
          <a:xfrm>
            <a:off x="6098079" y="2929775"/>
            <a:ext cx="2476425" cy="33855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B" panose="02020700000000000000" pitchFamily="17" charset="-128"/>
                <a:ea typeface="UD デジタル 教科書体 N-B" panose="02020700000000000000" pitchFamily="17" charset="-128"/>
              </a:rPr>
              <a:t>取り組むべき施策（案）</a:t>
            </a: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25" name="テキスト ボックス 24">
            <a:extLst>
              <a:ext uri="{FF2B5EF4-FFF2-40B4-BE49-F238E27FC236}">
                <a16:creationId xmlns:a16="http://schemas.microsoft.com/office/drawing/2014/main" id="{6A5955B3-DBE1-47A2-9E3A-3FD9CCB651F3}"/>
              </a:ext>
            </a:extLst>
          </p:cNvPr>
          <p:cNvSpPr txBox="1"/>
          <p:nvPr/>
        </p:nvSpPr>
        <p:spPr>
          <a:xfrm>
            <a:off x="6098079" y="5448421"/>
            <a:ext cx="2612783" cy="338554"/>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B" panose="02020700000000000000" pitchFamily="17" charset="-128"/>
                <a:ea typeface="UD デジタル 教科書体 N-B" panose="02020700000000000000" pitchFamily="17" charset="-128"/>
              </a:rPr>
              <a:t>取り組むべき施策（案）</a:t>
            </a:r>
            <a:endParaRPr lang="en-US" altLang="ja-JP" sz="1600" dirty="0">
              <a:latin typeface="UD デジタル 教科書体 N-B" panose="02020700000000000000" pitchFamily="17" charset="-128"/>
              <a:ea typeface="UD デジタル 教科書体 N-B" panose="02020700000000000000" pitchFamily="17" charset="-128"/>
            </a:endParaRPr>
          </a:p>
        </p:txBody>
      </p:sp>
      <p:sp>
        <p:nvSpPr>
          <p:cNvPr id="31" name="テキスト ボックス 30">
            <a:extLst>
              <a:ext uri="{FF2B5EF4-FFF2-40B4-BE49-F238E27FC236}">
                <a16:creationId xmlns:a16="http://schemas.microsoft.com/office/drawing/2014/main" id="{5E390582-B68A-474E-821F-AD613E59B357}"/>
              </a:ext>
            </a:extLst>
          </p:cNvPr>
          <p:cNvSpPr txBox="1"/>
          <p:nvPr/>
        </p:nvSpPr>
        <p:spPr>
          <a:xfrm>
            <a:off x="5984018" y="1322784"/>
            <a:ext cx="5652415" cy="1477328"/>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・他施策（耐震・空き家・居住支援など）と連携した研修会、ブロックごとの研修会などの実施</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dirty="0">
                <a:latin typeface="UD デジタル 教科書体 N-R" panose="02020400000000000000" pitchFamily="17" charset="-128"/>
                <a:ea typeface="UD デジタル 教科書体 N-R" panose="02020400000000000000" pitchFamily="17" charset="-128"/>
              </a:rPr>
              <a:t>・府のノウハウの展開による技術支援の強化</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・マンション</a:t>
            </a:r>
            <a:r>
              <a:rPr lang="ja-JP" altLang="en-US" dirty="0">
                <a:latin typeface="UD デジタル 教科書体 N-R" panose="02020400000000000000" pitchFamily="17" charset="-128"/>
                <a:ea typeface="UD デジタル 教科書体 N-R" panose="02020400000000000000" pitchFamily="17" charset="-128"/>
              </a:rPr>
              <a:t>管理士</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などの民間団体と</a:t>
            </a:r>
            <a:r>
              <a:rPr lang="ja-JP" altLang="en-US" dirty="0">
                <a:latin typeface="UD デジタル 教科書体 N-R" panose="02020400000000000000" pitchFamily="17" charset="-128"/>
                <a:ea typeface="UD デジタル 教科書体 N-R" panose="02020400000000000000" pitchFamily="17" charset="-128"/>
              </a:rPr>
              <a:t>連携した技術支援</a:t>
            </a:r>
            <a:endParaRPr kumimoji="1" lang="en-US" altLang="ja-JP"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26" name="正方形/長方形 25">
            <a:extLst>
              <a:ext uri="{FF2B5EF4-FFF2-40B4-BE49-F238E27FC236}">
                <a16:creationId xmlns:a16="http://schemas.microsoft.com/office/drawing/2014/main" id="{2EA5F42D-0578-4DC8-A13C-42662C5A5396}"/>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論点③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ケーススタディ：マンション施策について</a:t>
            </a:r>
          </a:p>
        </p:txBody>
      </p:sp>
      <p:sp>
        <p:nvSpPr>
          <p:cNvPr id="2" name="スライド番号プレースホルダー 1">
            <a:extLst>
              <a:ext uri="{FF2B5EF4-FFF2-40B4-BE49-F238E27FC236}">
                <a16:creationId xmlns:a16="http://schemas.microsoft.com/office/drawing/2014/main" id="{12D59189-DF27-4E5D-9A5A-88C5E818A89C}"/>
              </a:ext>
            </a:extLst>
          </p:cNvPr>
          <p:cNvSpPr>
            <a:spLocks noGrp="1"/>
          </p:cNvSpPr>
          <p:nvPr>
            <p:ph type="sldNum" sz="quarter" idx="12"/>
          </p:nvPr>
        </p:nvSpPr>
        <p:spPr/>
        <p:txBody>
          <a:bodyPr/>
          <a:lstStyle/>
          <a:p>
            <a:r>
              <a:rPr lang="en-US" altLang="ja-JP" dirty="0"/>
              <a:t>13</a:t>
            </a:r>
            <a:endParaRPr kumimoji="1" lang="ja-JP" altLang="en-US" dirty="0"/>
          </a:p>
        </p:txBody>
      </p:sp>
      <p:sp>
        <p:nvSpPr>
          <p:cNvPr id="27" name="テキスト ボックス 26">
            <a:extLst>
              <a:ext uri="{FF2B5EF4-FFF2-40B4-BE49-F238E27FC236}">
                <a16:creationId xmlns:a16="http://schemas.microsoft.com/office/drawing/2014/main" id="{247E4B7A-DB5E-403C-B322-35CCDCD8B4E2}"/>
              </a:ext>
            </a:extLst>
          </p:cNvPr>
          <p:cNvSpPr txBox="1"/>
          <p:nvPr/>
        </p:nvSpPr>
        <p:spPr>
          <a:xfrm>
            <a:off x="5984018" y="3268329"/>
            <a:ext cx="5778104" cy="1200329"/>
          </a:xfrm>
          <a:prstGeom prst="rect">
            <a:avLst/>
          </a:prstGeom>
          <a:noFill/>
        </p:spPr>
        <p:txBody>
          <a:bodyPr wrap="square" rtlCol="0">
            <a:spAutoFit/>
          </a:bodyPr>
          <a:lstStyle/>
          <a:p>
            <a:pPr marL="182563" indent="-182563">
              <a:defRPr/>
            </a:pPr>
            <a:r>
              <a:rPr lang="ja-JP" altLang="en-US" dirty="0">
                <a:latin typeface="UD デジタル 教科書体 N-R" panose="02020400000000000000" pitchFamily="17" charset="-128"/>
                <a:ea typeface="UD デジタル 教科書体 N-R" panose="02020400000000000000" pitchFamily="17" charset="-128"/>
              </a:rPr>
              <a:t>・新築時からの管理計画認定制度の普及促進</a:t>
            </a:r>
            <a:endParaRPr lang="en-US" altLang="ja-JP" dirty="0">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・管理不全マンションの適正化に関する民間団体の登録制度の</a:t>
            </a:r>
            <a:r>
              <a:rPr lang="ja-JP" altLang="en-US" dirty="0">
                <a:latin typeface="UD デジタル 教科書体 N-R" panose="02020400000000000000" pitchFamily="17" charset="-128"/>
                <a:ea typeface="UD デジタル 教科書体 N-R" panose="02020400000000000000" pitchFamily="17" charset="-128"/>
              </a:rPr>
              <a:t>創設</a:t>
            </a:r>
            <a:endParaRPr lang="en-US" altLang="ja-JP" dirty="0">
              <a:latin typeface="UD デジタル 教科書体 N-R" panose="02020400000000000000" pitchFamily="17" charset="-128"/>
              <a:ea typeface="UD デジタル 教科書体 N-R" panose="02020400000000000000" pitchFamily="17" charset="-128"/>
            </a:endParaRPr>
          </a:p>
          <a:p>
            <a:pPr marL="182563" indent="-182563">
              <a:defRPr/>
            </a:pPr>
            <a:r>
              <a:rPr lang="ja-JP" altLang="en-US" dirty="0">
                <a:latin typeface="UD デジタル 教科書体 N-R" panose="02020400000000000000" pitchFamily="17" charset="-128"/>
                <a:ea typeface="UD デジタル 教科書体 N-R" panose="02020400000000000000" pitchFamily="17" charset="-128"/>
              </a:rPr>
              <a:t>・</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経験あるマンション管理士などの人材育成</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28" name="テキスト ボックス 27">
            <a:extLst>
              <a:ext uri="{FF2B5EF4-FFF2-40B4-BE49-F238E27FC236}">
                <a16:creationId xmlns:a16="http://schemas.microsoft.com/office/drawing/2014/main" id="{6DA2D1E5-BBC0-4DF9-8B4F-2126056BBA5A}"/>
              </a:ext>
            </a:extLst>
          </p:cNvPr>
          <p:cNvSpPr txBox="1"/>
          <p:nvPr/>
        </p:nvSpPr>
        <p:spPr>
          <a:xfrm>
            <a:off x="364866" y="3311895"/>
            <a:ext cx="5257638" cy="1477328"/>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・管理水準が低いマンションや</a:t>
            </a: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修繕積立金不足</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のマンションの未然防止</a:t>
            </a:r>
            <a:endParaRPr kumimoji="1" lang="en-US" altLang="ja-JP" sz="6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endParaRPr>
          </a:p>
          <a:p>
            <a:pPr marL="185738" indent="-185738">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・物価高騰などの影響による工事費用・マンション取得費用の負担の増加</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a:p>
            <a:pPr marL="185738" indent="-185738">
              <a:defRPr/>
            </a:pPr>
            <a:r>
              <a:rPr kumimoji="1" lang="ja-JP" altLang="en-US" sz="18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cs typeface="+mn-cs"/>
              </a:rPr>
              <a:t>・再生事業の事例不足</a:t>
            </a:r>
            <a:endParaRPr kumimoji="1" lang="en-US" altLang="ja-JP" sz="600"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29" name="テキスト ボックス 28">
            <a:extLst>
              <a:ext uri="{FF2B5EF4-FFF2-40B4-BE49-F238E27FC236}">
                <a16:creationId xmlns:a16="http://schemas.microsoft.com/office/drawing/2014/main" id="{83CAB9D3-91A5-43A3-B2C8-0F460491B37B}"/>
              </a:ext>
            </a:extLst>
          </p:cNvPr>
          <p:cNvSpPr txBox="1"/>
          <p:nvPr/>
        </p:nvSpPr>
        <p:spPr>
          <a:xfrm>
            <a:off x="402817" y="5810002"/>
            <a:ext cx="4991375" cy="64633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・マンションストック長寿命化に向けた先導性が高い改修事例等が不足</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
        <p:nvSpPr>
          <p:cNvPr id="30" name="テキスト ボックス 29">
            <a:extLst>
              <a:ext uri="{FF2B5EF4-FFF2-40B4-BE49-F238E27FC236}">
                <a16:creationId xmlns:a16="http://schemas.microsoft.com/office/drawing/2014/main" id="{08F4B390-4ABD-4E8B-8918-21C4BBF7780C}"/>
              </a:ext>
            </a:extLst>
          </p:cNvPr>
          <p:cNvSpPr txBox="1"/>
          <p:nvPr/>
        </p:nvSpPr>
        <p:spPr>
          <a:xfrm>
            <a:off x="6013082" y="5863166"/>
            <a:ext cx="5694194" cy="646331"/>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公的賃貸</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住宅を活用した大規模改修工事等の</a:t>
            </a:r>
            <a:r>
              <a:rPr lang="ja-JP" altLang="en-US" dirty="0">
                <a:latin typeface="UD デジタル 教科書体 N-R" panose="02020400000000000000" pitchFamily="17" charset="-128"/>
                <a:ea typeface="UD デジタル 教科書体 N-R" panose="02020400000000000000" pitchFamily="17" charset="-128"/>
              </a:rPr>
              <a:t>事例研究</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a:t>
            </a:r>
            <a:r>
              <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2</a:t>
            </a:r>
            <a:r>
              <a:rPr kumimoji="1" lang="ja-JP" altLang="en-US"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rPr>
              <a:t>回目の大規模改修工事など）</a:t>
            </a:r>
            <a:endParaRPr kumimoji="1" lang="en-US" altLang="ja-JP" b="0" i="0" u="none" strike="noStrike" kern="1200" cap="none" spc="0" normalizeH="0" baseline="0" noProof="0" dirty="0">
              <a:ln>
                <a:noFill/>
              </a:ln>
              <a:effectLst/>
              <a:uLnTx/>
              <a:uFillTx/>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88888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論点①　基本目標と政策展開の方向性について</a:t>
            </a:r>
          </a:p>
        </p:txBody>
      </p:sp>
      <p:sp>
        <p:nvSpPr>
          <p:cNvPr id="26" name="正方形/長方形 25">
            <a:extLst>
              <a:ext uri="{FF2B5EF4-FFF2-40B4-BE49-F238E27FC236}">
                <a16:creationId xmlns:a16="http://schemas.microsoft.com/office/drawing/2014/main" id="{0CA7D993-497A-407E-9C3E-E923FC3EC5E0}"/>
              </a:ext>
            </a:extLst>
          </p:cNvPr>
          <p:cNvSpPr/>
          <p:nvPr/>
        </p:nvSpPr>
        <p:spPr>
          <a:xfrm>
            <a:off x="385408" y="661266"/>
            <a:ext cx="10526831" cy="494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論点①　　社会状況の変化などを踏まえた基本目標と政策展開の方向性について</a:t>
            </a:r>
          </a:p>
        </p:txBody>
      </p:sp>
      <p:sp>
        <p:nvSpPr>
          <p:cNvPr id="21" name="正方形/長方形 20">
            <a:extLst>
              <a:ext uri="{FF2B5EF4-FFF2-40B4-BE49-F238E27FC236}">
                <a16:creationId xmlns:a16="http://schemas.microsoft.com/office/drawing/2014/main" id="{611B5CFD-68AB-49AC-8455-900DDF0CF40D}"/>
              </a:ext>
            </a:extLst>
          </p:cNvPr>
          <p:cNvSpPr/>
          <p:nvPr/>
        </p:nvSpPr>
        <p:spPr>
          <a:xfrm>
            <a:off x="1772425" y="4930736"/>
            <a:ext cx="9811263" cy="4905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～な大阪　　　○ ～な大阪　　○　～な大阪</a:t>
            </a:r>
          </a:p>
        </p:txBody>
      </p:sp>
      <p:grpSp>
        <p:nvGrpSpPr>
          <p:cNvPr id="4" name="グループ化 3">
            <a:extLst>
              <a:ext uri="{FF2B5EF4-FFF2-40B4-BE49-F238E27FC236}">
                <a16:creationId xmlns:a16="http://schemas.microsoft.com/office/drawing/2014/main" id="{BCB49700-EF4D-44F9-932B-C1261BAFFDC8}"/>
              </a:ext>
            </a:extLst>
          </p:cNvPr>
          <p:cNvGrpSpPr/>
          <p:nvPr/>
        </p:nvGrpSpPr>
        <p:grpSpPr>
          <a:xfrm>
            <a:off x="385408" y="1294753"/>
            <a:ext cx="11198280" cy="2134247"/>
            <a:chOff x="415210" y="1191979"/>
            <a:chExt cx="11198280" cy="1651892"/>
          </a:xfrm>
        </p:grpSpPr>
        <p:sp>
          <p:nvSpPr>
            <p:cNvPr id="2" name="矢印: 五方向 1">
              <a:extLst>
                <a:ext uri="{FF2B5EF4-FFF2-40B4-BE49-F238E27FC236}">
                  <a16:creationId xmlns:a16="http://schemas.microsoft.com/office/drawing/2014/main" id="{A99A37F4-8BBC-4C41-BA49-AD931A5DEB5D}"/>
                </a:ext>
              </a:extLst>
            </p:cNvPr>
            <p:cNvSpPr/>
            <p:nvPr/>
          </p:nvSpPr>
          <p:spPr>
            <a:xfrm rot="5400000">
              <a:off x="5188404" y="-3581215"/>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9BC3D92-7784-49FC-9530-B3BF536E902B}"/>
                </a:ext>
              </a:extLst>
            </p:cNvPr>
            <p:cNvSpPr/>
            <p:nvPr/>
          </p:nvSpPr>
          <p:spPr>
            <a:xfrm>
              <a:off x="697798" y="1485414"/>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○基本目標　　　　　　　　：社会情勢の変化や上位計画等を踏まえ検討</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2152650"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基本目標について、将来像などによりわかりやすく示す必要があるか検討</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○政策展開の方向性：これまでの取組成果や社会情勢の変化を踏まえ検討</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a:extLst>
                <a:ext uri="{FF2B5EF4-FFF2-40B4-BE49-F238E27FC236}">
                  <a16:creationId xmlns:a16="http://schemas.microsoft.com/office/drawing/2014/main" id="{D7356D80-4874-44C5-AE79-077A4D27A260}"/>
                </a:ext>
              </a:extLst>
            </p:cNvPr>
            <p:cNvSpPr/>
            <p:nvPr/>
          </p:nvSpPr>
          <p:spPr>
            <a:xfrm>
              <a:off x="415210" y="1191979"/>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23" name="正方形/長方形 22">
            <a:extLst>
              <a:ext uri="{FF2B5EF4-FFF2-40B4-BE49-F238E27FC236}">
                <a16:creationId xmlns:a16="http://schemas.microsoft.com/office/drawing/2014/main" id="{2BA9ADB5-B3DA-48AE-9CB4-0DE794760783}"/>
              </a:ext>
            </a:extLst>
          </p:cNvPr>
          <p:cNvSpPr>
            <a:spLocks/>
          </p:cNvSpPr>
          <p:nvPr/>
        </p:nvSpPr>
        <p:spPr>
          <a:xfrm>
            <a:off x="1560962" y="3836603"/>
            <a:ext cx="10022726" cy="742501"/>
          </a:xfrm>
          <a:prstGeom prst="rect">
            <a:avLst/>
          </a:prstGeom>
          <a:solidFill>
            <a:srgbClr val="0068B7"/>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多様な人々がいきいきとくらし、誰もが住みたい、訪れたいと感じる、居住魅力あふれる都市の実現</a:t>
            </a:r>
          </a:p>
        </p:txBody>
      </p:sp>
      <p:grpSp>
        <p:nvGrpSpPr>
          <p:cNvPr id="24" name="グループ化 23">
            <a:extLst>
              <a:ext uri="{FF2B5EF4-FFF2-40B4-BE49-F238E27FC236}">
                <a16:creationId xmlns:a16="http://schemas.microsoft.com/office/drawing/2014/main" id="{BB3F14A9-4050-4531-9EDB-C4107B679BFB}"/>
              </a:ext>
            </a:extLst>
          </p:cNvPr>
          <p:cNvGrpSpPr/>
          <p:nvPr/>
        </p:nvGrpSpPr>
        <p:grpSpPr>
          <a:xfrm>
            <a:off x="2740231" y="5736919"/>
            <a:ext cx="8029741" cy="631567"/>
            <a:chOff x="2134057" y="4198471"/>
            <a:chExt cx="8029741" cy="631567"/>
          </a:xfrm>
        </p:grpSpPr>
        <p:sp>
          <p:nvSpPr>
            <p:cNvPr id="25" name="角丸四角形 64">
              <a:extLst>
                <a:ext uri="{FF2B5EF4-FFF2-40B4-BE49-F238E27FC236}">
                  <a16:creationId xmlns:a16="http://schemas.microsoft.com/office/drawing/2014/main" id="{32C6F714-5028-4319-A34E-8F594213D4DA}"/>
                </a:ext>
              </a:extLst>
            </p:cNvPr>
            <p:cNvSpPr/>
            <p:nvPr/>
          </p:nvSpPr>
          <p:spPr>
            <a:xfrm>
              <a:off x="6448771" y="4198471"/>
              <a:ext cx="3715027" cy="519800"/>
            </a:xfrm>
            <a:prstGeom prst="roundRect">
              <a:avLst>
                <a:gd name="adj" fmla="val 7429"/>
              </a:avLst>
            </a:prstGeom>
            <a:solidFill>
              <a:srgbClr val="F40518"/>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eaLnBrk="1" fontAlgn="auto" latinLnBrk="0" hangingPunct="1">
                <a:lnSpc>
                  <a:spcPts val="196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安全</a:t>
              </a:r>
              <a:r>
                <a:rPr lang="ja-JP" altLang="en-US" sz="2000" kern="0" dirty="0">
                  <a:solidFill>
                    <a:schemeClr val="bg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と</a:t>
              </a:r>
              <a:r>
                <a:rPr kumimoji="1" lang="ja-JP" altLang="en-US" sz="2000" b="0"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安心</a:t>
              </a:r>
            </a:p>
          </p:txBody>
        </p:sp>
        <p:sp>
          <p:nvSpPr>
            <p:cNvPr id="28" name="角丸四角形 65">
              <a:extLst>
                <a:ext uri="{FF2B5EF4-FFF2-40B4-BE49-F238E27FC236}">
                  <a16:creationId xmlns:a16="http://schemas.microsoft.com/office/drawing/2014/main" id="{54B70BFF-E3E4-4867-B08B-E94C9AED8360}"/>
                </a:ext>
              </a:extLst>
            </p:cNvPr>
            <p:cNvSpPr/>
            <p:nvPr/>
          </p:nvSpPr>
          <p:spPr>
            <a:xfrm>
              <a:off x="2134057" y="4198471"/>
              <a:ext cx="3418769" cy="519800"/>
            </a:xfrm>
            <a:prstGeom prst="roundRect">
              <a:avLst>
                <a:gd name="adj" fmla="val 7429"/>
              </a:avLst>
            </a:prstGeom>
            <a:solidFill>
              <a:srgbClr val="E60012"/>
            </a:solidFill>
            <a:ln>
              <a:noFill/>
            </a:ln>
            <a:effectLst/>
            <a:scene3d>
              <a:camera prst="orthographicFront">
                <a:rot lat="0" lon="0" rev="0"/>
              </a:camera>
              <a:lightRig rig="threePt" dir="t">
                <a:rot lat="0" lon="0" rev="1200000"/>
              </a:lightRig>
            </a:scene3d>
            <a:sp3d/>
          </p:spPr>
          <p:txBody>
            <a:bodyPr lIns="91430" tIns="45714" rIns="91430" bIns="45714" rtlCol="0" anchor="ctr"/>
            <a:lstStyle/>
            <a:p>
              <a:pPr marL="0" marR="0" lvl="0" indent="0" algn="ctr" defTabSz="914290" eaLnBrk="1" fontAlgn="auto" latinLnBrk="0" hangingPunct="1">
                <a:lnSpc>
                  <a:spcPts val="196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chemeClr val="bg1"/>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活力と魅力</a:t>
              </a:r>
            </a:p>
          </p:txBody>
        </p:sp>
        <p:sp>
          <p:nvSpPr>
            <p:cNvPr id="29" name="下カーブ矢印 82">
              <a:extLst>
                <a:ext uri="{FF2B5EF4-FFF2-40B4-BE49-F238E27FC236}">
                  <a16:creationId xmlns:a16="http://schemas.microsoft.com/office/drawing/2014/main" id="{C8F6F5F7-3D2E-4C11-869A-79A3B0F80A5E}"/>
                </a:ext>
              </a:extLst>
            </p:cNvPr>
            <p:cNvSpPr/>
            <p:nvPr/>
          </p:nvSpPr>
          <p:spPr>
            <a:xfrm>
              <a:off x="5687497" y="4203376"/>
              <a:ext cx="678823" cy="192194"/>
            </a:xfrm>
            <a:prstGeom prst="curvedDownArrow">
              <a:avLst>
                <a:gd name="adj1" fmla="val 25000"/>
                <a:gd name="adj2" fmla="val 50000"/>
                <a:gd name="adj3" fmla="val 43521"/>
              </a:avLst>
            </a:prstGeom>
            <a:solidFill>
              <a:srgbClr val="FF3399"/>
            </a:solidFill>
            <a:ln w="25400" cap="flat" cmpd="sng" algn="ctr">
              <a:noFill/>
              <a:prstDash val="solid"/>
            </a:ln>
            <a:effectLst/>
          </p:spPr>
          <p:txBody>
            <a:bodyPr lIns="128016" tIns="64008" rIns="128016" bIns="64008" rtlCol="0" anchor="ctr"/>
            <a:lstStyle/>
            <a:p>
              <a:pPr marL="0" marR="0" lvl="0" indent="0" algn="ctr" defTabSz="91429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0" name="下カーブ矢印 83">
              <a:extLst>
                <a:ext uri="{FF2B5EF4-FFF2-40B4-BE49-F238E27FC236}">
                  <a16:creationId xmlns:a16="http://schemas.microsoft.com/office/drawing/2014/main" id="{AD774A3E-974D-4A32-8C80-9E256A3D4880}"/>
                </a:ext>
              </a:extLst>
            </p:cNvPr>
            <p:cNvSpPr/>
            <p:nvPr/>
          </p:nvSpPr>
          <p:spPr>
            <a:xfrm flipH="1" flipV="1">
              <a:off x="5653220" y="4637844"/>
              <a:ext cx="678823" cy="192194"/>
            </a:xfrm>
            <a:prstGeom prst="curvedDownArrow">
              <a:avLst>
                <a:gd name="adj1" fmla="val 25000"/>
                <a:gd name="adj2" fmla="val 50000"/>
                <a:gd name="adj3" fmla="val 43521"/>
              </a:avLst>
            </a:prstGeom>
            <a:solidFill>
              <a:srgbClr val="FF3399"/>
            </a:solidFill>
            <a:ln w="25400" cap="flat" cmpd="sng" algn="ctr">
              <a:noFill/>
              <a:prstDash val="solid"/>
            </a:ln>
            <a:effectLst/>
          </p:spPr>
          <p:txBody>
            <a:bodyPr lIns="128016" tIns="64008" rIns="128016" bIns="64008" rtlCol="0" anchor="ctr"/>
            <a:lstStyle/>
            <a:p>
              <a:pPr marL="0" marR="0" lvl="0" indent="0" algn="ctr" defTabSz="91429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1" name="テキスト ボックス 30">
              <a:extLst>
                <a:ext uri="{FF2B5EF4-FFF2-40B4-BE49-F238E27FC236}">
                  <a16:creationId xmlns:a16="http://schemas.microsoft.com/office/drawing/2014/main" id="{9317EB74-873B-4151-980A-434901352A5A}"/>
                </a:ext>
              </a:extLst>
            </p:cNvPr>
            <p:cNvSpPr txBox="1"/>
            <p:nvPr/>
          </p:nvSpPr>
          <p:spPr>
            <a:xfrm>
              <a:off x="5517102" y="4443916"/>
              <a:ext cx="931669" cy="142876"/>
            </a:xfrm>
            <a:prstGeom prst="rect">
              <a:avLst/>
            </a:prstGeom>
            <a:noFill/>
          </p:spPr>
          <p:txBody>
            <a:bodyPr wrap="square" rtlCol="0" anchor="ctr" anchorCtr="0">
              <a:noAutofit/>
            </a:bodyPr>
            <a:lstStyle/>
            <a:p>
              <a:pPr algn="ctr" defTabSz="914290"/>
              <a:r>
                <a:rPr kumimoji="1" lang="ja-JP" altLang="en-US" sz="1400" b="1" dirty="0">
                  <a:solidFill>
                    <a:srgbClr val="C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好循環</a:t>
              </a:r>
              <a:endParaRPr kumimoji="1" lang="en-US" altLang="ja-JP" sz="1400" b="1" dirty="0">
                <a:solidFill>
                  <a:srgbClr val="C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32" name="正方形/長方形 31">
            <a:extLst>
              <a:ext uri="{FF2B5EF4-FFF2-40B4-BE49-F238E27FC236}">
                <a16:creationId xmlns:a16="http://schemas.microsoft.com/office/drawing/2014/main" id="{6B54A270-69C1-4C02-9790-4D6DF321807D}"/>
              </a:ext>
            </a:extLst>
          </p:cNvPr>
          <p:cNvSpPr/>
          <p:nvPr/>
        </p:nvSpPr>
        <p:spPr>
          <a:xfrm>
            <a:off x="256888" y="3809584"/>
            <a:ext cx="1145239" cy="769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ctr">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基本目標</a:t>
            </a:r>
            <a:endParaRPr lang="en-US" altLang="ja-JP" sz="17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ctr">
              <a:spcBef>
                <a:spcPts val="1000"/>
              </a:spcBef>
            </a:pPr>
            <a:r>
              <a:rPr lang="en-US" altLang="ja-JP" sz="17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現計画</a:t>
            </a:r>
            <a:r>
              <a:rPr lang="en-US" altLang="ja-JP" sz="1700" b="1" dirty="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3" name="正方形/長方形 32">
            <a:extLst>
              <a:ext uri="{FF2B5EF4-FFF2-40B4-BE49-F238E27FC236}">
                <a16:creationId xmlns:a16="http://schemas.microsoft.com/office/drawing/2014/main" id="{322F4D05-33F2-425B-8E62-69C97DB71B55}"/>
              </a:ext>
            </a:extLst>
          </p:cNvPr>
          <p:cNvSpPr/>
          <p:nvPr/>
        </p:nvSpPr>
        <p:spPr>
          <a:xfrm>
            <a:off x="385408" y="5677059"/>
            <a:ext cx="2220152" cy="732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ct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政策の方向性</a:t>
            </a:r>
            <a:endParaRPr lang="en-US" altLang="ja-JP" sz="17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ctr"/>
            <a:r>
              <a:rPr lang="en-US" altLang="ja-JP" sz="1700"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現計画）</a:t>
            </a:r>
          </a:p>
        </p:txBody>
      </p:sp>
      <p:sp>
        <p:nvSpPr>
          <p:cNvPr id="5" name="スライド番号プレースホルダー 4">
            <a:extLst>
              <a:ext uri="{FF2B5EF4-FFF2-40B4-BE49-F238E27FC236}">
                <a16:creationId xmlns:a16="http://schemas.microsoft.com/office/drawing/2014/main" id="{70E1EFE3-B4C6-4193-9C78-315692E44514}"/>
              </a:ext>
            </a:extLst>
          </p:cNvPr>
          <p:cNvSpPr>
            <a:spLocks noGrp="1"/>
          </p:cNvSpPr>
          <p:nvPr>
            <p:ph type="sldNum" sz="quarter" idx="12"/>
          </p:nvPr>
        </p:nvSpPr>
        <p:spPr>
          <a:xfrm>
            <a:off x="9448800" y="6492213"/>
            <a:ext cx="2743200" cy="365125"/>
          </a:xfrm>
        </p:spPr>
        <p:txBody>
          <a:bodyPr/>
          <a:lstStyle/>
          <a:p>
            <a:r>
              <a:rPr lang="en-US" altLang="ja-JP" dirty="0"/>
              <a:t>1</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358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2F29B96-F258-44EA-8A0F-77D2C5B3A2B0}"/>
              </a:ext>
            </a:extLst>
          </p:cNvPr>
          <p:cNvSpPr/>
          <p:nvPr/>
        </p:nvSpPr>
        <p:spPr>
          <a:xfrm>
            <a:off x="7172019" y="4931087"/>
            <a:ext cx="4680000" cy="434506"/>
          </a:xfrm>
          <a:prstGeom prst="rect">
            <a:avLst/>
          </a:prstGeom>
          <a:solidFill>
            <a:srgbClr val="FBC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770674A9-A05D-4B7D-80A0-3535A4D875BB}"/>
              </a:ext>
            </a:extLst>
          </p:cNvPr>
          <p:cNvSpPr/>
          <p:nvPr/>
        </p:nvSpPr>
        <p:spPr>
          <a:xfrm>
            <a:off x="7172019" y="1239258"/>
            <a:ext cx="4680000" cy="333745"/>
          </a:xfrm>
          <a:prstGeom prst="rect">
            <a:avLst/>
          </a:prstGeom>
          <a:solidFill>
            <a:srgbClr val="FBC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F65866FD-D121-432F-B66C-EE37B0C6CA86}"/>
              </a:ext>
            </a:extLst>
          </p:cNvPr>
          <p:cNvSpPr/>
          <p:nvPr/>
        </p:nvSpPr>
        <p:spPr>
          <a:xfrm>
            <a:off x="247332" y="4955126"/>
            <a:ext cx="6696000" cy="342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519062E3-DE85-4376-97F1-A7E2EC798A58}"/>
              </a:ext>
            </a:extLst>
          </p:cNvPr>
          <p:cNvSpPr/>
          <p:nvPr/>
        </p:nvSpPr>
        <p:spPr>
          <a:xfrm>
            <a:off x="247332" y="935219"/>
            <a:ext cx="6696000" cy="3420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B05897BC-D323-4404-B6D6-BE029D5264FE}"/>
              </a:ext>
            </a:extLst>
          </p:cNvPr>
          <p:cNvSpPr/>
          <p:nvPr/>
        </p:nvSpPr>
        <p:spPr>
          <a:xfrm>
            <a:off x="1161559" y="2741389"/>
            <a:ext cx="5376014" cy="21388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71482B0F-DCE2-4E9B-9585-7853582E0962}"/>
              </a:ext>
            </a:extLst>
          </p:cNvPr>
          <p:cNvSpPr/>
          <p:nvPr/>
        </p:nvSpPr>
        <p:spPr>
          <a:xfrm>
            <a:off x="82827" y="885001"/>
            <a:ext cx="5510463"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住まうビジョン・大阪</a:t>
            </a:r>
            <a:r>
              <a:rPr kumimoji="1" lang="en-US" altLang="ja-JP"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H28.12</a:t>
            </a:r>
            <a:r>
              <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en-US" altLang="ja-JP"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前回計画</a:t>
            </a:r>
            <a:r>
              <a:rPr kumimoji="1" lang="en-US" altLang="ja-JP"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8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4" name="正方形/長方形 33">
            <a:extLst>
              <a:ext uri="{FF2B5EF4-FFF2-40B4-BE49-F238E27FC236}">
                <a16:creationId xmlns:a16="http://schemas.microsoft.com/office/drawing/2014/main" id="{62310EE3-2295-4A99-8330-2D2294E120AF}"/>
              </a:ext>
            </a:extLst>
          </p:cNvPr>
          <p:cNvSpPr/>
          <p:nvPr/>
        </p:nvSpPr>
        <p:spPr>
          <a:xfrm>
            <a:off x="-8915" y="523319"/>
            <a:ext cx="2834639" cy="44951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20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参考</a:t>
            </a:r>
            <a:r>
              <a:rPr kumimoji="1" lang="en-US" altLang="ja-JP" sz="20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p>
        </p:txBody>
      </p:sp>
      <p:sp>
        <p:nvSpPr>
          <p:cNvPr id="35" name="正方形/長方形 34">
            <a:extLst>
              <a:ext uri="{FF2B5EF4-FFF2-40B4-BE49-F238E27FC236}">
                <a16:creationId xmlns:a16="http://schemas.microsoft.com/office/drawing/2014/main" id="{970C3ECC-FF51-4E6B-B978-AA7FE0487701}"/>
              </a:ext>
            </a:extLst>
          </p:cNvPr>
          <p:cNvSpPr/>
          <p:nvPr/>
        </p:nvSpPr>
        <p:spPr>
          <a:xfrm>
            <a:off x="7073979" y="819293"/>
            <a:ext cx="4912550" cy="5797268"/>
          </a:xfrm>
          <a:prstGeom prst="rect">
            <a:avLst/>
          </a:prstGeom>
          <a:noFill/>
          <a:ln w="12700">
            <a:solidFill>
              <a:srgbClr val="F4707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2" name="正方形/長方形 41">
            <a:extLst>
              <a:ext uri="{FF2B5EF4-FFF2-40B4-BE49-F238E27FC236}">
                <a16:creationId xmlns:a16="http://schemas.microsoft.com/office/drawing/2014/main" id="{7E4E89A3-3B7A-4D01-8769-276DFE7C9D31}"/>
              </a:ext>
            </a:extLst>
          </p:cNvPr>
          <p:cNvSpPr/>
          <p:nvPr/>
        </p:nvSpPr>
        <p:spPr>
          <a:xfrm>
            <a:off x="82827" y="4900333"/>
            <a:ext cx="6145055" cy="32195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大阪のまちづくりグランドデザイン</a:t>
            </a:r>
            <a:r>
              <a:rPr kumimoji="1" lang="en-US" altLang="ja-JP"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R</a:t>
            </a:r>
            <a:r>
              <a:rPr kumimoji="1" lang="ja-JP" altLang="en-US"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４</a:t>
            </a:r>
            <a:r>
              <a:rPr kumimoji="1" lang="en-US" altLang="ja-JP"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.12</a:t>
            </a:r>
            <a:r>
              <a:rPr kumimoji="1" lang="ja-JP" altLang="en-US" sz="16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）（現計画）</a:t>
            </a:r>
          </a:p>
        </p:txBody>
      </p:sp>
      <p:sp>
        <p:nvSpPr>
          <p:cNvPr id="43" name="正方形/長方形 42">
            <a:extLst>
              <a:ext uri="{FF2B5EF4-FFF2-40B4-BE49-F238E27FC236}">
                <a16:creationId xmlns:a16="http://schemas.microsoft.com/office/drawing/2014/main" id="{9D13B69C-E932-4F76-9FD7-4C932432060E}"/>
              </a:ext>
            </a:extLst>
          </p:cNvPr>
          <p:cNvSpPr/>
          <p:nvPr/>
        </p:nvSpPr>
        <p:spPr>
          <a:xfrm>
            <a:off x="7019508" y="1197431"/>
            <a:ext cx="4829421"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住生活基本計画</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国土交通省社会資本審議会住宅宅地分科会</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4" name="正方形/長方形 43">
            <a:extLst>
              <a:ext uri="{FF2B5EF4-FFF2-40B4-BE49-F238E27FC236}">
                <a16:creationId xmlns:a16="http://schemas.microsoft.com/office/drawing/2014/main" id="{ACC11A4F-A985-431C-9F46-8AC67FD9494F}"/>
              </a:ext>
            </a:extLst>
          </p:cNvPr>
          <p:cNvSpPr/>
          <p:nvPr/>
        </p:nvSpPr>
        <p:spPr>
          <a:xfrm>
            <a:off x="7154514" y="881602"/>
            <a:ext cx="4197721" cy="4321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1000"/>
              </a:spcBef>
              <a:spcAft>
                <a:spcPts val="0"/>
              </a:spcAft>
              <a:buClrTx/>
              <a:buSzTx/>
              <a:buFontTx/>
              <a:buNone/>
              <a:tabLst/>
              <a:defRPr/>
            </a:pP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現在審議中</a:t>
            </a:r>
            <a:r>
              <a:rPr lang="en-US" altLang="ja-JP" sz="1400" b="1" dirty="0">
                <a:solidFill>
                  <a:prstClr val="black"/>
                </a:solidFill>
                <a:latin typeface="UD デジタル 教科書体 NP-B" panose="02020700000000000000" pitchFamily="18" charset="-128"/>
                <a:ea typeface="UD デジタル 教科書体 NP-B" panose="02020700000000000000" pitchFamily="18" charset="-128"/>
              </a:rPr>
              <a:t>】</a:t>
            </a:r>
            <a:endParaRPr kumimoji="1" lang="en-US" altLang="ja-JP"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182563" marR="0" lvl="0" indent="-180975" algn="just" defTabSz="914400" rtl="0" eaLnBrk="1" fontAlgn="auto" latinLnBrk="0" hangingPunct="1">
              <a:lnSpc>
                <a:spcPct val="100000"/>
              </a:lnSpc>
              <a:spcBef>
                <a:spcPts val="100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5" name="正方形/長方形 44">
            <a:extLst>
              <a:ext uri="{FF2B5EF4-FFF2-40B4-BE49-F238E27FC236}">
                <a16:creationId xmlns:a16="http://schemas.microsoft.com/office/drawing/2014/main" id="{B051A9F4-E826-4E8C-8BCB-5FACA1148B6B}"/>
              </a:ext>
            </a:extLst>
          </p:cNvPr>
          <p:cNvSpPr/>
          <p:nvPr/>
        </p:nvSpPr>
        <p:spPr>
          <a:xfrm>
            <a:off x="7019508" y="4879404"/>
            <a:ext cx="4798064" cy="4872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『Beyond EXPO 2025</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～万博後の大阪の未来に向けて～</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p>
          <a:p>
            <a:pPr marL="182563" marR="0" lvl="0" indent="-180975"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現状報告</a:t>
            </a:r>
            <a:r>
              <a:rPr kumimoji="1" lang="en-US" altLang="ja-JP"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a:t>
            </a: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7" name="正方形/長方形 46">
            <a:extLst>
              <a:ext uri="{FF2B5EF4-FFF2-40B4-BE49-F238E27FC236}">
                <a16:creationId xmlns:a16="http://schemas.microsoft.com/office/drawing/2014/main" id="{56DAC101-BAF5-477E-A12E-7556D77E404D}"/>
              </a:ext>
            </a:extLst>
          </p:cNvPr>
          <p:cNvSpPr/>
          <p:nvPr/>
        </p:nvSpPr>
        <p:spPr>
          <a:xfrm>
            <a:off x="7223742" y="1531389"/>
            <a:ext cx="4691491" cy="10862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２０５０年を見据え、住生活の望ましい姿を、「住まうヒト」、</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「住まうモノ」、「住まいを支えるプレイヤー」から議論</a:t>
            </a:r>
            <a:endParaRPr kumimoji="1" lang="en-US" altLang="ja-JP" sz="5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住生活を巡る社会課題</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182563"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人生</a:t>
            </a:r>
            <a:r>
              <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100</a:t>
            </a:r>
            <a:r>
              <a:rPr kumimoji="1" lang="ja-JP" altLang="en-US"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年時代、孤独孤立、居住支援、アフォーダビリティ、カーボンニュートラル、住宅ストックの有効活用、安全確保、担い手減少</a:t>
            </a:r>
            <a:endParaRPr kumimoji="1" lang="en-US" altLang="ja-JP" sz="105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4" name="グループ化 3">
            <a:extLst>
              <a:ext uri="{FF2B5EF4-FFF2-40B4-BE49-F238E27FC236}">
                <a16:creationId xmlns:a16="http://schemas.microsoft.com/office/drawing/2014/main" id="{3B6E36A6-81EA-4589-8491-71F17603EDF9}"/>
              </a:ext>
            </a:extLst>
          </p:cNvPr>
          <p:cNvGrpSpPr/>
          <p:nvPr/>
        </p:nvGrpSpPr>
        <p:grpSpPr>
          <a:xfrm>
            <a:off x="373254" y="1239258"/>
            <a:ext cx="6646254" cy="1642207"/>
            <a:chOff x="407791" y="1213268"/>
            <a:chExt cx="6646254" cy="1642207"/>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1442941" y="1619362"/>
              <a:ext cx="4684447" cy="1236113"/>
            </a:xfrm>
            <a:prstGeom prst="rect">
              <a:avLst/>
            </a:prstGeom>
            <a:no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「国内外から多様な人々を惹きつける住まいと都市」</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「活き活きとくらすことができる住まいと都市」</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「環境にやさしく快適にくらすことができる住まいと都市」</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「安全を支える住まいと都市」</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「安心してくらすことができる住まいと都市」</a:t>
              </a:r>
              <a:endParaRPr kumimoji="1" lang="ja-JP" altLang="en-US" sz="14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48" name="正方形/長方形 47">
              <a:extLst>
                <a:ext uri="{FF2B5EF4-FFF2-40B4-BE49-F238E27FC236}">
                  <a16:creationId xmlns:a16="http://schemas.microsoft.com/office/drawing/2014/main" id="{A790A293-8FDE-497E-8F61-3D0764558A0B}"/>
                </a:ext>
              </a:extLst>
            </p:cNvPr>
            <p:cNvSpPr/>
            <p:nvPr/>
          </p:nvSpPr>
          <p:spPr>
            <a:xfrm>
              <a:off x="407791" y="1213268"/>
              <a:ext cx="6646254" cy="13735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163638" marR="0" lvl="0" indent="-1071563" algn="just" defTabSz="914400" rtl="0" eaLnBrk="1" fontAlgn="auto" latinLnBrk="0" hangingPunct="1">
                <a:lnSpc>
                  <a:spcPts val="1500"/>
                </a:lnSpc>
                <a:spcBef>
                  <a:spcPts val="10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基本目標 ： 住まうなら大阪！</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16363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～多様な人々が住まい、訪れる居住魅力あふれる都市の創造～</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施策の柱 ：</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49" name="正方形/長方形 48">
            <a:extLst>
              <a:ext uri="{FF2B5EF4-FFF2-40B4-BE49-F238E27FC236}">
                <a16:creationId xmlns:a16="http://schemas.microsoft.com/office/drawing/2014/main" id="{93C50A80-6AE5-44B8-B1AA-7EB5A9526D10}"/>
              </a:ext>
            </a:extLst>
          </p:cNvPr>
          <p:cNvSpPr/>
          <p:nvPr/>
        </p:nvSpPr>
        <p:spPr>
          <a:xfrm>
            <a:off x="222052" y="5271110"/>
            <a:ext cx="6807769" cy="1797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1000"/>
              </a:spcBef>
              <a:spcAft>
                <a:spcPts val="0"/>
              </a:spcAft>
              <a:buClrTx/>
              <a:buSzTx/>
              <a:buFontTx/>
              <a:buNone/>
              <a:tabLst/>
              <a:defRPr/>
            </a:pPr>
            <a:r>
              <a:rPr kumimoji="1" lang="ja-JP" altLang="en-US" sz="16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めざすべき都市像</a:t>
            </a:r>
            <a:endParaRPr kumimoji="1" lang="en-US" altLang="ja-JP" sz="16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1000"/>
              </a:spcBef>
              <a:spcAft>
                <a:spcPts val="5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まちづくりの</a:t>
            </a: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基本</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目標 ： </a:t>
            </a:r>
            <a:r>
              <a:rPr kumimoji="1" lang="ja-JP" altLang="en-US" sz="1400" b="0" i="0" u="none" strike="noStrike" kern="1200" cap="none" spc="-5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未来社会を支え、新たな価値を創造し続ける、人中心のまちづくり</a:t>
            </a:r>
            <a:endParaRPr kumimoji="1" lang="en-US" altLang="ja-JP" sz="1600" b="0" i="0" u="none" strike="noStrike" kern="1200" cap="none" spc="-50"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5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将来像 ： </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まちづくり推進の視点 </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「多様性の確保」、「共創」、「資源の活用」</a:t>
            </a:r>
            <a:endPar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正方形/長方形 13">
            <a:extLst>
              <a:ext uri="{FF2B5EF4-FFF2-40B4-BE49-F238E27FC236}">
                <a16:creationId xmlns:a16="http://schemas.microsoft.com/office/drawing/2014/main" id="{38136154-9F92-4E11-9D63-C2CF4B18ADD3}"/>
              </a:ext>
            </a:extLst>
          </p:cNvPr>
          <p:cNvSpPr/>
          <p:nvPr/>
        </p:nvSpPr>
        <p:spPr>
          <a:xfrm>
            <a:off x="7339702" y="2634810"/>
            <a:ext cx="4234398" cy="2125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EA5F74D2-3BAD-44CA-B773-A431B5557D90}"/>
              </a:ext>
            </a:extLst>
          </p:cNvPr>
          <p:cNvSpPr/>
          <p:nvPr/>
        </p:nvSpPr>
        <p:spPr>
          <a:xfrm>
            <a:off x="7470306" y="2605692"/>
            <a:ext cx="4414277" cy="21715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現計画</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３つの視点から８つの目標を設定</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①「社会環境の変化」の視点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目標１　新たな日常、</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DX</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の推進等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目標２　安全な住宅・住宅地の形成等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②「居住者・コミュニティ」の視点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目標３　子どもを産み育てやすい住まい</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目標４　高齢者等が安心して暮らせるコミュニティ</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の形成</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目標５　セーフティネット機能の整備</a:t>
            </a: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③「住宅ストック・産業」の視点</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目標６　</a:t>
            </a:r>
            <a:r>
              <a:rPr lang="ja-JP" altLang="en-US" sz="1100" dirty="0">
                <a:solidFill>
                  <a:prstClr val="black"/>
                </a:solidFill>
                <a:latin typeface="UD デジタル 教科書体 NK-R" panose="02020400000000000000" pitchFamily="18" charset="-128"/>
                <a:ea typeface="UD デジタル 教科書体 NK-R" panose="02020400000000000000" pitchFamily="18" charset="-128"/>
              </a:rPr>
              <a:t>住宅循環</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システムの構築等</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目標７　空き家の管理・除却・利活用</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目標８　住生活産業の発展</a:t>
            </a:r>
          </a:p>
          <a:p>
            <a:pPr marL="92075" marR="0" lvl="0" indent="0" algn="just" defTabSz="914400" rtl="0" eaLnBrk="1" fontAlgn="auto" latinLnBrk="0" hangingPunct="1">
              <a:lnSpc>
                <a:spcPts val="15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正方形/長方形 15">
            <a:extLst>
              <a:ext uri="{FF2B5EF4-FFF2-40B4-BE49-F238E27FC236}">
                <a16:creationId xmlns:a16="http://schemas.microsoft.com/office/drawing/2014/main" id="{49C34F55-4A75-4673-BC8E-E4A0B8EDDCA1}"/>
              </a:ext>
            </a:extLst>
          </p:cNvPr>
          <p:cNvSpPr/>
          <p:nvPr/>
        </p:nvSpPr>
        <p:spPr>
          <a:xfrm>
            <a:off x="7180130" y="5456283"/>
            <a:ext cx="4778717" cy="13064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TF4</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まちづくり・都市基盤　</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～大阪の成長を支えるまちづくり、インフラの整備～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163638" marR="0" lvl="0" indent="-1071563"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めざすべき方向：経済・産業活動を支えるまちづくりの推進とインフラ整備</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具体的取組の整理イメージ：ヒト・モノ・投資を呼び込む拠点形成</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878013" marR="0" lvl="0" indent="0" algn="just" defTabSz="914400" rtl="0" eaLnBrk="1" fontAlgn="auto" latinLnBrk="0" hangingPunct="1">
              <a:lnSpc>
                <a:spcPts val="1200"/>
              </a:lnSpc>
              <a:spcBef>
                <a:spcPts val="0"/>
              </a:spcBef>
              <a:spcAft>
                <a:spcPts val="0"/>
              </a:spcAft>
              <a:buClrTx/>
              <a:buSzTx/>
              <a:buFontTx/>
              <a:buNone/>
              <a:tabLst>
                <a:tab pos="1878013" algn="l"/>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成長を支えるインフラ</a:t>
            </a:r>
          </a:p>
        </p:txBody>
      </p:sp>
      <p:sp>
        <p:nvSpPr>
          <p:cNvPr id="18" name="テキスト ボックス 17">
            <a:extLst>
              <a:ext uri="{FF2B5EF4-FFF2-40B4-BE49-F238E27FC236}">
                <a16:creationId xmlns:a16="http://schemas.microsoft.com/office/drawing/2014/main" id="{B6659E67-BD81-4FF3-BBBB-B971B1FC5690}"/>
              </a:ext>
            </a:extLst>
          </p:cNvPr>
          <p:cNvSpPr txBox="1"/>
          <p:nvPr/>
        </p:nvSpPr>
        <p:spPr>
          <a:xfrm>
            <a:off x="1106815" y="2937245"/>
            <a:ext cx="5328341" cy="2019399"/>
          </a:xfrm>
          <a:prstGeom prst="rect">
            <a:avLst/>
          </a:prstGeom>
          <a:noFill/>
        </p:spPr>
        <p:txBody>
          <a:bodyPr wrap="square">
            <a:spAutoFit/>
          </a:bodyPr>
          <a:lstStyle/>
          <a:p>
            <a:pPr marL="357188" marR="0" lvl="0" indent="0" algn="just" defTabSz="914400" rtl="0" eaLnBrk="1" fontAlgn="auto" latinLnBrk="0" hangingPunct="1">
              <a:lnSpc>
                <a:spcPts val="1500"/>
              </a:lnSpc>
              <a:spcBef>
                <a:spcPts val="60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大都市・大阪の圧倒的な魅力を楽しみながら住まう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大都市の魅力を楽しみつつ、落ち着いた住環境で住まう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働く・学ぶ・遊ぶ場充実、子どもいきいき、子育てを楽しみながら住まう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農山漁村で豊かな自然を満喫して住まう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包容力のある大阪で、人のあたたかさに包まれて住まう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環境にやさしく・調和して住まう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歴史・文化・芸術を楽しみながら住まう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モノづくりとともに住まう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学びとともに住まう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57188"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スポーツを楽しみ、健康でいきいきと住まう</a:t>
            </a:r>
            <a:endPar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3" name="テキスト ボックス 22">
            <a:extLst>
              <a:ext uri="{FF2B5EF4-FFF2-40B4-BE49-F238E27FC236}">
                <a16:creationId xmlns:a16="http://schemas.microsoft.com/office/drawing/2014/main" id="{3BCD6C18-34A8-420F-B87B-5FC50B4E0665}"/>
              </a:ext>
            </a:extLst>
          </p:cNvPr>
          <p:cNvSpPr txBox="1"/>
          <p:nvPr/>
        </p:nvSpPr>
        <p:spPr>
          <a:xfrm>
            <a:off x="733440" y="2741390"/>
            <a:ext cx="5625134" cy="288156"/>
          </a:xfrm>
          <a:prstGeom prst="rect">
            <a:avLst/>
          </a:prstGeom>
          <a:noFill/>
        </p:spPr>
        <p:txBody>
          <a:bodyPr wrap="square">
            <a:spAutoFit/>
          </a:bodyPr>
          <a:lstStyle/>
          <a:p>
            <a:pPr marL="92075" marR="0" lvl="0" indent="0" algn="ctr" defTabSz="914400" rtl="0" eaLnBrk="1" fontAlgn="auto" latinLnBrk="0" hangingPunct="1">
              <a:lnSpc>
                <a:spcPts val="1500"/>
              </a:lnSpc>
              <a:spcBef>
                <a:spcPts val="1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居住魅力あふれる大阪での多様な住まい方（将来イメージ）</a:t>
            </a:r>
            <a:endParaRPr kumimoji="1" lang="en-US" altLang="ja-JP"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4" name="正方形/長方形 23">
            <a:extLst>
              <a:ext uri="{FF2B5EF4-FFF2-40B4-BE49-F238E27FC236}">
                <a16:creationId xmlns:a16="http://schemas.microsoft.com/office/drawing/2014/main" id="{BE259429-5D66-48E1-B072-2E9B5E4B74C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論点①　基本目標と政策展開の方向性について</a:t>
            </a:r>
          </a:p>
        </p:txBody>
      </p:sp>
      <p:sp>
        <p:nvSpPr>
          <p:cNvPr id="27" name="テキスト ボックス 26">
            <a:extLst>
              <a:ext uri="{FF2B5EF4-FFF2-40B4-BE49-F238E27FC236}">
                <a16:creationId xmlns:a16="http://schemas.microsoft.com/office/drawing/2014/main" id="{99EDE834-CEF1-4E79-87A1-25FF047F1606}"/>
              </a:ext>
            </a:extLst>
          </p:cNvPr>
          <p:cNvSpPr txBox="1"/>
          <p:nvPr/>
        </p:nvSpPr>
        <p:spPr>
          <a:xfrm>
            <a:off x="972319" y="5816911"/>
            <a:ext cx="6530680" cy="687624"/>
          </a:xfrm>
          <a:prstGeom prst="rect">
            <a:avLst/>
          </a:prstGeom>
          <a:noFill/>
        </p:spPr>
        <p:txBody>
          <a:bodyPr wrap="square">
            <a:spAutoFit/>
          </a:bodyPr>
          <a:lstStyle/>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①魅力的な国際都市として成長する大阪　「イノベーティブな大阪」</a:t>
            </a:r>
            <a:endParaRPr kumimoji="1" lang="en-US"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②健康</a:t>
            </a:r>
            <a:r>
              <a:rPr lang="ja-JP" altLang="en-US" sz="1300" dirty="0">
                <a:solidFill>
                  <a:prstClr val="black"/>
                </a:solidFill>
                <a:latin typeface="UD デジタル 教科書体 NK-R" panose="02020400000000000000" pitchFamily="18" charset="-128"/>
                <a:ea typeface="UD デジタル 教科書体 NK-R" panose="02020400000000000000" pitchFamily="18" charset="-128"/>
              </a:rPr>
              <a:t>長寿</a:t>
            </a:r>
            <a:r>
              <a:rPr kumimoji="1" lang="ja-JP" altLang="en-US"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で誰もが幸せを実感しながら暮らせる大阪　</a:t>
            </a:r>
            <a:r>
              <a:rPr kumimoji="1" lang="en-US"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「ウェルビーイングな大阪」</a:t>
            </a:r>
            <a:endParaRPr kumimoji="1" lang="en-US"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92075" marR="0" lvl="0" indent="0" algn="just" defTabSz="914400" rtl="0" eaLnBrk="1" fontAlgn="auto" latinLnBrk="0" hangingPunct="1">
              <a:lnSpc>
                <a:spcPts val="15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③未来へつながる安全・安心な大阪　「サスティナブルな大阪」</a:t>
            </a:r>
            <a:endParaRPr kumimoji="1" lang="en-US" altLang="ja-JP" sz="13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7CE51E52-477C-4C0A-BEBC-2B7BCCF5F57E}"/>
              </a:ext>
            </a:extLst>
          </p:cNvPr>
          <p:cNvSpPr>
            <a:spLocks noGrp="1"/>
          </p:cNvSpPr>
          <p:nvPr>
            <p:ph type="sldNum" sz="quarter" idx="12"/>
          </p:nvPr>
        </p:nvSpPr>
        <p:spPr/>
        <p:txBody>
          <a:bodyPr/>
          <a:lstStyle/>
          <a:p>
            <a:r>
              <a:rPr lang="en-US" altLang="ja-JP" dirty="0"/>
              <a:t>2</a:t>
            </a:r>
            <a:endParaRPr kumimoji="1" lang="ja-JP" altLang="en-US" dirty="0"/>
          </a:p>
        </p:txBody>
      </p:sp>
    </p:spTree>
    <p:extLst>
      <p:ext uri="{BB962C8B-B14F-4D97-AF65-F5344CB8AC3E}">
        <p14:creationId xmlns:p14="http://schemas.microsoft.com/office/powerpoint/2010/main" val="15830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322F554-11B9-49AD-BD79-B4E9BB57027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論点②　今後の施策の方向性について</a:t>
            </a:r>
          </a:p>
        </p:txBody>
      </p:sp>
      <p:sp>
        <p:nvSpPr>
          <p:cNvPr id="4" name="正方形/長方形 3">
            <a:extLst>
              <a:ext uri="{FF2B5EF4-FFF2-40B4-BE49-F238E27FC236}">
                <a16:creationId xmlns:a16="http://schemas.microsoft.com/office/drawing/2014/main" id="{06B095A0-4EC0-4DA3-A277-7E2EA9AB0D21}"/>
              </a:ext>
            </a:extLst>
          </p:cNvPr>
          <p:cNvSpPr/>
          <p:nvPr/>
        </p:nvSpPr>
        <p:spPr>
          <a:xfrm>
            <a:off x="352953" y="1294917"/>
            <a:ext cx="3158974"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＜推進すべき施策（案）＞</a:t>
            </a:r>
          </a:p>
        </p:txBody>
      </p:sp>
      <p:sp>
        <p:nvSpPr>
          <p:cNvPr id="5" name="正方形/長方形 4">
            <a:extLst>
              <a:ext uri="{FF2B5EF4-FFF2-40B4-BE49-F238E27FC236}">
                <a16:creationId xmlns:a16="http://schemas.microsoft.com/office/drawing/2014/main" id="{D2BF0825-A16D-4C74-97E2-27843A4CFD21}"/>
              </a:ext>
            </a:extLst>
          </p:cNvPr>
          <p:cNvSpPr/>
          <p:nvPr/>
        </p:nvSpPr>
        <p:spPr>
          <a:xfrm>
            <a:off x="427767" y="636362"/>
            <a:ext cx="11492989" cy="725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92075" indent="176213" algn="just">
              <a:spcBef>
                <a:spcPts val="10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正方形/長方形 7">
            <a:extLst>
              <a:ext uri="{FF2B5EF4-FFF2-40B4-BE49-F238E27FC236}">
                <a16:creationId xmlns:a16="http://schemas.microsoft.com/office/drawing/2014/main" id="{A25BE654-F899-430B-9223-829C5A8E44BD}"/>
              </a:ext>
            </a:extLst>
          </p:cNvPr>
          <p:cNvSpPr/>
          <p:nvPr/>
        </p:nvSpPr>
        <p:spPr>
          <a:xfrm>
            <a:off x="427767" y="548073"/>
            <a:ext cx="11288180" cy="7634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lnSpc>
                <a:spcPts val="2000"/>
              </a:lnSpc>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論点②　　基本目標の実現に向け、多様化する住宅・建築政策の課題に対応する</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indent="-6350" algn="just">
              <a:lnSpc>
                <a:spcPts val="2000"/>
              </a:lnSpc>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今後の施策の方向性について</a:t>
            </a:r>
          </a:p>
        </p:txBody>
      </p:sp>
      <p:sp>
        <p:nvSpPr>
          <p:cNvPr id="9" name="正方形/長方形 8">
            <a:extLst>
              <a:ext uri="{FF2B5EF4-FFF2-40B4-BE49-F238E27FC236}">
                <a16:creationId xmlns:a16="http://schemas.microsoft.com/office/drawing/2014/main" id="{3400A08F-BE9B-49E0-B568-2FDEB02EA027}"/>
              </a:ext>
            </a:extLst>
          </p:cNvPr>
          <p:cNvSpPr/>
          <p:nvPr/>
        </p:nvSpPr>
        <p:spPr>
          <a:xfrm>
            <a:off x="685017" y="1699955"/>
            <a:ext cx="11030930" cy="50998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住宅確保要配慮者が安心して住まいを確保できる居住支援体制の構築</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多様な住まい手やくらしにおける利活用ニーズに対応した住まい・住環境の形成</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危険な空家の除却等促進と空家等を活用したまちづくりの推進</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分譲マンションの管理適正化・再生円滑化の推進</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適切な維持管理、既存住宅流通など市場環境整備・活性化</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公的賃貸ストックの有効活用</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建築物の脱炭素化・省エネルギー化の推進</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魅力ある景観形成</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福祉のまちづくりの推進</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健全な住宅関連産業の人材の確保・育成、環境整備</a:t>
            </a: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郊外住宅地の再生、活性化</a:t>
            </a: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密集市街地の整備</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住宅・建築物の耐震化</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多様な住まいを選択できる住情報の提供や住教育の促進</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住まい・くらしに関わる新たな担い手の確保、連携体制の構築</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不動産取引等における差別の解消</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a:p>
            <a:pPr marL="182563" indent="-180975" algn="just">
              <a:lnSpc>
                <a:spcPts val="1300"/>
              </a:lnSpc>
              <a:spcBef>
                <a:spcPts val="1000"/>
              </a:spcBef>
            </a:pP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住まいに関する相談体制の充実</a:t>
            </a:r>
            <a:endPar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F1685F9-2DD2-448E-B7AB-869F7BBF6022}"/>
              </a:ext>
            </a:extLst>
          </p:cNvPr>
          <p:cNvSpPr>
            <a:spLocks noGrp="1"/>
          </p:cNvSpPr>
          <p:nvPr>
            <p:ph type="sldNum" sz="quarter" idx="12"/>
          </p:nvPr>
        </p:nvSpPr>
        <p:spPr/>
        <p:txBody>
          <a:bodyPr/>
          <a:lstStyle/>
          <a:p>
            <a:r>
              <a:rPr lang="en-US" altLang="ja-JP" dirty="0"/>
              <a:t>3</a:t>
            </a:r>
            <a:endParaRPr kumimoji="1" lang="ja-JP" altLang="en-US" dirty="0"/>
          </a:p>
        </p:txBody>
      </p:sp>
    </p:spTree>
    <p:extLst>
      <p:ext uri="{BB962C8B-B14F-4D97-AF65-F5344CB8AC3E}">
        <p14:creationId xmlns:p14="http://schemas.microsoft.com/office/powerpoint/2010/main" val="139411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0395158-24BC-4F0B-BEF1-EF272AF33525}"/>
              </a:ext>
            </a:extLst>
          </p:cNvPr>
          <p:cNvSpPr txBox="1"/>
          <p:nvPr/>
        </p:nvSpPr>
        <p:spPr>
          <a:xfrm>
            <a:off x="8442990" y="4047172"/>
            <a:ext cx="3077991" cy="2204963"/>
          </a:xfrm>
          <a:prstGeom prst="rect">
            <a:avLst/>
          </a:prstGeom>
          <a:noFill/>
        </p:spPr>
        <p:txBody>
          <a:bodyPr wrap="square" rtlCol="0">
            <a:spAutoFit/>
          </a:bodyPr>
          <a:lstStyle/>
          <a:p>
            <a:pPr marL="123601" indent="-123601" defTabSz="326578">
              <a:lnSpc>
                <a:spcPct val="150000"/>
              </a:lnSpc>
              <a:spcBef>
                <a:spcPts val="1200"/>
              </a:spcBef>
            </a:pPr>
            <a:r>
              <a:rPr lang="ja-JP" altLang="en-US" sz="2000" b="1" u="sng" dirty="0">
                <a:solidFill>
                  <a:prstClr val="black"/>
                </a:solidFill>
                <a:latin typeface="UD デジタル 教科書体 NP-R" panose="02020400000000000000" pitchFamily="18" charset="-128"/>
                <a:ea typeface="UD デジタル 教科書体 NP-R" panose="02020400000000000000" pitchFamily="18" charset="-128"/>
              </a:rPr>
              <a:t>○ 市町村支援の強化</a:t>
            </a:r>
            <a:endParaRPr lang="en-US" altLang="ja-JP" sz="20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ct val="150000"/>
              </a:lnSpc>
              <a:spcBef>
                <a:spcPts val="1200"/>
              </a:spcBef>
            </a:pPr>
            <a:r>
              <a:rPr lang="ja-JP" altLang="en-US" sz="2000" b="1" u="sng" dirty="0">
                <a:solidFill>
                  <a:prstClr val="black"/>
                </a:solidFill>
                <a:latin typeface="UD デジタル 教科書体 NP-R" panose="02020400000000000000" pitchFamily="18" charset="-128"/>
                <a:ea typeface="UD デジタル 教科書体 NP-R" panose="02020400000000000000" pitchFamily="18" charset="-128"/>
              </a:rPr>
              <a:t>○ 市場環境整備の推進</a:t>
            </a:r>
            <a:endParaRPr lang="en-US" altLang="ja-JP" sz="20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ct val="150000"/>
              </a:lnSpc>
              <a:spcBef>
                <a:spcPts val="1200"/>
              </a:spcBef>
            </a:pPr>
            <a:r>
              <a:rPr lang="ja-JP" altLang="en-US" sz="2000" b="1" u="sng" dirty="0">
                <a:solidFill>
                  <a:prstClr val="black"/>
                </a:solidFill>
                <a:latin typeface="UD デジタル 教科書体 NP-R" panose="02020400000000000000" pitchFamily="18" charset="-128"/>
                <a:ea typeface="UD デジタル 教科書体 NP-R" panose="02020400000000000000" pitchFamily="18" charset="-128"/>
              </a:rPr>
              <a:t>○ 公的資産を活用した</a:t>
            </a:r>
            <a:endParaRPr lang="en-US" altLang="ja-JP" sz="2000" b="1" u="sng" dirty="0">
              <a:solidFill>
                <a:prstClr val="black"/>
              </a:solidFill>
              <a:latin typeface="UD デジタル 教科書体 NP-R" panose="02020400000000000000" pitchFamily="18" charset="-128"/>
              <a:ea typeface="UD デジタル 教科書体 NP-R" panose="02020400000000000000" pitchFamily="18" charset="-128"/>
            </a:endParaRPr>
          </a:p>
          <a:p>
            <a:pPr marL="123601" indent="-123601" defTabSz="326578">
              <a:lnSpc>
                <a:spcPct val="150000"/>
              </a:lnSpc>
            </a:pP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000" b="1" u="sng" dirty="0">
                <a:solidFill>
                  <a:prstClr val="black"/>
                </a:solidFill>
                <a:latin typeface="UD デジタル 教科書体 NP-R" panose="02020400000000000000" pitchFamily="18" charset="-128"/>
                <a:ea typeface="UD デジタル 教科書体 NP-R" panose="02020400000000000000" pitchFamily="18" charset="-128"/>
              </a:rPr>
              <a:t>先導的取組の推進</a:t>
            </a:r>
            <a:endParaRPr lang="en-US" altLang="ja-JP" sz="9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6CCD02E-3140-4EDF-B91B-FEE9CA78DC2A}"/>
              </a:ext>
            </a:extLst>
          </p:cNvPr>
          <p:cNvSpPr/>
          <p:nvPr/>
        </p:nvSpPr>
        <p:spPr>
          <a:xfrm>
            <a:off x="490828" y="553746"/>
            <a:ext cx="11288180" cy="8843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527175" indent="-1525588"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　論点③　　広域自治体として重点的に取り組むべき施策を検討する上での重視する視点、</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r>
              <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rPr>
              <a:t>具体的な取組について</a:t>
            </a:r>
            <a:endParaRPr lang="en-US" altLang="ja-JP" sz="2000" b="1" dirty="0">
              <a:solidFill>
                <a:schemeClr val="tx1"/>
              </a:solidFill>
              <a:latin typeface="UD デジタル 教科書体 NP-B" panose="02020700000000000000" pitchFamily="18" charset="-128"/>
              <a:ea typeface="UD デジタル 教科書体 NP-B" panose="02020700000000000000" pitchFamily="18" charset="-128"/>
            </a:endParaRPr>
          </a:p>
          <a:p>
            <a:pPr marL="1527175" algn="just">
              <a:spcBef>
                <a:spcPts val="600"/>
              </a:spcBef>
            </a:pPr>
            <a:endParaRPr lang="ja-JP" altLang="en-US" sz="2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7" name="正方形/長方形 6">
            <a:extLst>
              <a:ext uri="{FF2B5EF4-FFF2-40B4-BE49-F238E27FC236}">
                <a16:creationId xmlns:a16="http://schemas.microsoft.com/office/drawing/2014/main" id="{BDD1296F-C3DB-4D88-9F0D-105826688F91}"/>
              </a:ext>
            </a:extLst>
          </p:cNvPr>
          <p:cNvSpPr>
            <a:spLocks/>
          </p:cNvSpPr>
          <p:nvPr/>
        </p:nvSpPr>
        <p:spPr>
          <a:xfrm>
            <a:off x="388430" y="3169392"/>
            <a:ext cx="2600659" cy="540000"/>
          </a:xfrm>
          <a:prstGeom prst="rect">
            <a:avLst/>
          </a:prstGeom>
          <a:solidFill>
            <a:schemeClr val="accent1">
              <a:lumMod val="60000"/>
              <a:lumOff val="40000"/>
            </a:schemeClr>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各主体の役割</a:t>
            </a:r>
          </a:p>
        </p:txBody>
      </p:sp>
      <p:sp>
        <p:nvSpPr>
          <p:cNvPr id="2" name="二等辺三角形 1">
            <a:extLst>
              <a:ext uri="{FF2B5EF4-FFF2-40B4-BE49-F238E27FC236}">
                <a16:creationId xmlns:a16="http://schemas.microsoft.com/office/drawing/2014/main" id="{8F4C0A9C-B902-4758-9753-2A3AA88189B0}"/>
              </a:ext>
            </a:extLst>
          </p:cNvPr>
          <p:cNvSpPr/>
          <p:nvPr/>
        </p:nvSpPr>
        <p:spPr>
          <a:xfrm rot="5400000">
            <a:off x="7265767" y="5033342"/>
            <a:ext cx="1426128" cy="26421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3A83E8-CEEF-4193-9B60-53F00067A710}"/>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論点③　</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広域自治体として重点的に取り組むべき施策</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について</a:t>
            </a:r>
          </a:p>
        </p:txBody>
      </p:sp>
      <p:grpSp>
        <p:nvGrpSpPr>
          <p:cNvPr id="13" name="グループ化 12">
            <a:extLst>
              <a:ext uri="{FF2B5EF4-FFF2-40B4-BE49-F238E27FC236}">
                <a16:creationId xmlns:a16="http://schemas.microsoft.com/office/drawing/2014/main" id="{BFEB4A27-4EF5-4398-A33E-01818BB314BD}"/>
              </a:ext>
            </a:extLst>
          </p:cNvPr>
          <p:cNvGrpSpPr/>
          <p:nvPr/>
        </p:nvGrpSpPr>
        <p:grpSpPr>
          <a:xfrm>
            <a:off x="322701" y="1294262"/>
            <a:ext cx="11198280" cy="1910205"/>
            <a:chOff x="349480" y="1148577"/>
            <a:chExt cx="11198280" cy="1712917"/>
          </a:xfrm>
        </p:grpSpPr>
        <p:sp>
          <p:nvSpPr>
            <p:cNvPr id="14" name="矢印: 五方向 13">
              <a:extLst>
                <a:ext uri="{FF2B5EF4-FFF2-40B4-BE49-F238E27FC236}">
                  <a16:creationId xmlns:a16="http://schemas.microsoft.com/office/drawing/2014/main" id="{125BFBB5-82DE-468A-81A1-DD22B590B5E1}"/>
                </a:ext>
              </a:extLst>
            </p:cNvPr>
            <p:cNvSpPr/>
            <p:nvPr/>
          </p:nvSpPr>
          <p:spPr>
            <a:xfrm rot="5400000">
              <a:off x="5122674" y="-3563592"/>
              <a:ext cx="1651892" cy="11198280"/>
            </a:xfrm>
            <a:prstGeom prst="homePlate">
              <a:avLst>
                <a:gd name="adj" fmla="val 127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912AD3E-74D7-47F4-BD4B-66B08BEE693B}"/>
                </a:ext>
              </a:extLst>
            </p:cNvPr>
            <p:cNvSpPr/>
            <p:nvPr/>
          </p:nvSpPr>
          <p:spPr>
            <a:xfrm>
              <a:off x="576196" y="1435321"/>
              <a:ext cx="10744847" cy="1212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住宅・建築政策に関わる各主体がそれぞれの求められる役割に基づき、連携し施策に取り組むことが重要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indent="1588" algn="just">
                <a:spcBef>
                  <a:spcPts val="10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住宅・建築政策を取り巻く状況として住民に直結する基礎自治体である市町村が重要となるが、人員不足などの課題がある。また、ストックの</a:t>
              </a:r>
              <a:r>
                <a:rPr lang="en-US" altLang="ja-JP" dirty="0">
                  <a:solidFill>
                    <a:schemeClr val="tx1"/>
                  </a:solidFill>
                  <a:latin typeface="UD デジタル 教科書体 NK-R" panose="02020400000000000000" pitchFamily="18" charset="-128"/>
                  <a:ea typeface="UD デジタル 教科書体 NK-R" panose="02020400000000000000" pitchFamily="18" charset="-128"/>
                </a:rPr>
                <a:t>9</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割を占める民間住宅市場では、空き家や老朽マンション等の課題に加え、近年は住宅取得価格が高騰</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6A5651FE-DB62-41B5-A1FB-8709B3869A0B}"/>
                </a:ext>
              </a:extLst>
            </p:cNvPr>
            <p:cNvSpPr/>
            <p:nvPr/>
          </p:nvSpPr>
          <p:spPr>
            <a:xfrm>
              <a:off x="415210" y="1148577"/>
              <a:ext cx="1951598" cy="4315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b="1" dirty="0">
                  <a:solidFill>
                    <a:schemeClr val="tx1"/>
                  </a:solidFill>
                  <a:latin typeface="UD デジタル 教科書体 NK-B" panose="02020700000000000000" pitchFamily="18" charset="-128"/>
                  <a:ea typeface="UD デジタル 教科書体 NK-B" panose="02020700000000000000" pitchFamily="18" charset="-128"/>
                </a:rPr>
                <a:t>　＜考え方＞</a:t>
              </a:r>
            </a:p>
          </p:txBody>
        </p:sp>
      </p:grpSp>
      <p:sp>
        <p:nvSpPr>
          <p:cNvPr id="10" name="正方形/長方形 9">
            <a:extLst>
              <a:ext uri="{FF2B5EF4-FFF2-40B4-BE49-F238E27FC236}">
                <a16:creationId xmlns:a16="http://schemas.microsoft.com/office/drawing/2014/main" id="{36633E2D-6AF8-4DA1-B766-BB360E6E6378}"/>
              </a:ext>
            </a:extLst>
          </p:cNvPr>
          <p:cNvSpPr>
            <a:spLocks/>
          </p:cNvSpPr>
          <p:nvPr/>
        </p:nvSpPr>
        <p:spPr>
          <a:xfrm>
            <a:off x="8219741" y="3186930"/>
            <a:ext cx="2600659" cy="540000"/>
          </a:xfrm>
          <a:prstGeom prst="rect">
            <a:avLst/>
          </a:prstGeom>
          <a:solidFill>
            <a:schemeClr val="accent1"/>
          </a:solidFill>
          <a:ln w="9525" cap="flat" cmpd="dbl"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290" eaLnBrk="1" fontAlgn="auto" latinLnBrk="0" hangingPunct="1">
              <a:lnSpc>
                <a:spcPct val="100000"/>
              </a:lnSpc>
              <a:spcBef>
                <a:spcPts val="0"/>
              </a:spcBef>
              <a:spcAft>
                <a:spcPts val="0"/>
              </a:spcAft>
              <a:buClrTx/>
              <a:buSzTx/>
              <a:buFontTx/>
              <a:buNone/>
              <a:tabLst/>
              <a:defRPr/>
            </a:pPr>
            <a:r>
              <a:rPr lang="ja-JP" altLang="en-US" sz="2000" b="1" kern="100" spc="-150" dirty="0">
                <a:solidFill>
                  <a:prstClr val="white"/>
                </a:solidFill>
                <a:latin typeface="UD デジタル 教科書体 NK-B" panose="02020700000000000000" pitchFamily="18" charset="-128"/>
                <a:ea typeface="UD デジタル 教科書体 NK-B" panose="02020700000000000000" pitchFamily="18" charset="-128"/>
                <a:cs typeface="Times New Roman"/>
              </a:rPr>
              <a:t>重視する視点</a:t>
            </a:r>
          </a:p>
        </p:txBody>
      </p:sp>
      <p:graphicFrame>
        <p:nvGraphicFramePr>
          <p:cNvPr id="17" name="表 2">
            <a:extLst>
              <a:ext uri="{FF2B5EF4-FFF2-40B4-BE49-F238E27FC236}">
                <a16:creationId xmlns:a16="http://schemas.microsoft.com/office/drawing/2014/main" id="{8A9562C3-C645-41ED-B9EE-DC35627EE0DB}"/>
              </a:ext>
            </a:extLst>
          </p:cNvPr>
          <p:cNvGraphicFramePr>
            <a:graphicFrameLocks noGrp="1"/>
          </p:cNvGraphicFramePr>
          <p:nvPr>
            <p:extLst>
              <p:ext uri="{D42A27DB-BD31-4B8C-83A1-F6EECF244321}">
                <p14:modId xmlns:p14="http://schemas.microsoft.com/office/powerpoint/2010/main" val="3940685509"/>
              </p:ext>
            </p:extLst>
          </p:nvPr>
        </p:nvGraphicFramePr>
        <p:xfrm>
          <a:off x="490828" y="3734951"/>
          <a:ext cx="7018210" cy="3054304"/>
        </p:xfrm>
        <a:graphic>
          <a:graphicData uri="http://schemas.openxmlformats.org/drawingml/2006/table">
            <a:tbl>
              <a:tblPr firstRow="1" bandRow="1">
                <a:tableStyleId>{0505E3EF-67EA-436B-97B2-0124C06EBD24}</a:tableStyleId>
              </a:tblPr>
              <a:tblGrid>
                <a:gridCol w="1715673">
                  <a:extLst>
                    <a:ext uri="{9D8B030D-6E8A-4147-A177-3AD203B41FA5}">
                      <a16:colId xmlns:a16="http://schemas.microsoft.com/office/drawing/2014/main" val="1468025177"/>
                    </a:ext>
                  </a:extLst>
                </a:gridCol>
                <a:gridCol w="5302537">
                  <a:extLst>
                    <a:ext uri="{9D8B030D-6E8A-4147-A177-3AD203B41FA5}">
                      <a16:colId xmlns:a16="http://schemas.microsoft.com/office/drawing/2014/main" val="543397539"/>
                    </a:ext>
                  </a:extLst>
                </a:gridCol>
              </a:tblGrid>
              <a:tr h="396165">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府民</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住生活の主役</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自らの住生活の質を高めるなど自立・自律した行動</a:t>
                      </a:r>
                      <a:endParaRPr kumimoji="1" lang="en-US" altLang="ja-JP" sz="1200" dirty="0">
                        <a:latin typeface="UD デジタル 教科書体 N-B" panose="02020700000000000000" pitchFamily="17" charset="-128"/>
                        <a:ea typeface="UD デジタル 教科書体 N-B" panose="02020700000000000000" pitchFamily="17" charset="-128"/>
                      </a:endParaRPr>
                    </a:p>
                  </a:txBody>
                  <a:tcPr>
                    <a:noFill/>
                  </a:tcPr>
                </a:tc>
                <a:extLst>
                  <a:ext uri="{0D108BD9-81ED-4DB2-BD59-A6C34878D82A}">
                    <a16:rowId xmlns:a16="http://schemas.microsoft.com/office/drawing/2014/main" val="3411783557"/>
                  </a:ext>
                </a:extLst>
              </a:tr>
              <a:tr h="400269">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民間事業者</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市場において主要な役割</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府民ニーズに合わせた良質なサービスや居住環境の形成に貢献</a:t>
                      </a:r>
                    </a:p>
                  </a:txBody>
                  <a:tcPr>
                    <a:noFill/>
                  </a:tcPr>
                </a:tc>
                <a:extLst>
                  <a:ext uri="{0D108BD9-81ED-4DB2-BD59-A6C34878D82A}">
                    <a16:rowId xmlns:a16="http://schemas.microsoft.com/office/drawing/2014/main" val="4202046319"/>
                  </a:ext>
                </a:extLst>
              </a:tr>
              <a:tr h="210365">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地域団体や</a:t>
                      </a:r>
                      <a:r>
                        <a:rPr kumimoji="1" lang="en-US" altLang="ja-JP" sz="1400" dirty="0">
                          <a:latin typeface="UD デジタル 教科書体 N-B" panose="02020700000000000000" pitchFamily="17" charset="-128"/>
                          <a:ea typeface="UD デジタル 教科書体 N-B" panose="02020700000000000000" pitchFamily="17" charset="-128"/>
                        </a:rPr>
                        <a:t>NPO</a:t>
                      </a:r>
                      <a:r>
                        <a:rPr kumimoji="1" lang="ja-JP" altLang="en-US" sz="1400" dirty="0">
                          <a:latin typeface="UD デジタル 教科書体 N-B" panose="02020700000000000000" pitchFamily="17" charset="-128"/>
                          <a:ea typeface="UD デジタル 教科書体 N-B" panose="02020700000000000000" pitchFamily="17" charset="-128"/>
                        </a:rPr>
                        <a:t>等</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地域コミュニティの担い手として地域に根ざした活動や行政と府民との協働や共創を進める役割</a:t>
                      </a:r>
                    </a:p>
                  </a:txBody>
                  <a:tcPr>
                    <a:noFill/>
                  </a:tcPr>
                </a:tc>
                <a:extLst>
                  <a:ext uri="{0D108BD9-81ED-4DB2-BD59-A6C34878D82A}">
                    <a16:rowId xmlns:a16="http://schemas.microsoft.com/office/drawing/2014/main" val="644000883"/>
                  </a:ext>
                </a:extLst>
              </a:tr>
              <a:tr h="227440">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国</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住生活などを巡る国全体の課題認識と施策の方向性の提示</a:t>
                      </a:r>
                    </a:p>
                  </a:txBody>
                  <a:tcPr>
                    <a:noFill/>
                  </a:tcPr>
                </a:tc>
                <a:extLst>
                  <a:ext uri="{0D108BD9-81ED-4DB2-BD59-A6C34878D82A}">
                    <a16:rowId xmlns:a16="http://schemas.microsoft.com/office/drawing/2014/main" val="100399491"/>
                  </a:ext>
                </a:extLst>
              </a:tr>
              <a:tr h="435244">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大阪府</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広域的なまちづくりの主体として、目標提示や各主体や各政策との連携する場の提供、指導・助言</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市場機能が適切に発揮されるように市場環境の整備の実施</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府営住宅等のストック活用</a:t>
                      </a:r>
                    </a:p>
                  </a:txBody>
                  <a:tcPr>
                    <a:noFill/>
                  </a:tcPr>
                </a:tc>
                <a:extLst>
                  <a:ext uri="{0D108BD9-81ED-4DB2-BD59-A6C34878D82A}">
                    <a16:rowId xmlns:a16="http://schemas.microsoft.com/office/drawing/2014/main" val="2592455835"/>
                  </a:ext>
                </a:extLst>
              </a:tr>
              <a:tr h="300457">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市町村</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地域のまちづくりの主体</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住民に直結する基礎自治体</a:t>
                      </a:r>
                    </a:p>
                  </a:txBody>
                  <a:tcPr>
                    <a:noFill/>
                  </a:tcPr>
                </a:tc>
                <a:extLst>
                  <a:ext uri="{0D108BD9-81ED-4DB2-BD59-A6C34878D82A}">
                    <a16:rowId xmlns:a16="http://schemas.microsoft.com/office/drawing/2014/main" val="3439059590"/>
                  </a:ext>
                </a:extLst>
              </a:tr>
              <a:tr h="435244">
                <a:tc>
                  <a:txBody>
                    <a:bodyPr/>
                    <a:lstStyle/>
                    <a:p>
                      <a:r>
                        <a:rPr kumimoji="1" lang="ja-JP" altLang="en-US" sz="1400" dirty="0">
                          <a:latin typeface="UD デジタル 教科書体 N-B" panose="02020700000000000000" pitchFamily="17" charset="-128"/>
                          <a:ea typeface="UD デジタル 教科書体 N-B" panose="02020700000000000000" pitchFamily="17" charset="-128"/>
                        </a:rPr>
                        <a:t>公的団体</a:t>
                      </a:r>
                    </a:p>
                  </a:txBody>
                  <a:tcPr>
                    <a:noFill/>
                  </a:tcPr>
                </a:tc>
                <a:tc>
                  <a:txBody>
                    <a:bodyPr/>
                    <a:lstStyle/>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自らの保有するストックを活用した先導的な取組</a:t>
                      </a:r>
                      <a:endParaRPr kumimoji="1" lang="en-US" altLang="ja-JP" sz="1200" dirty="0">
                        <a:latin typeface="UD デジタル 教科書体 N-B" panose="02020700000000000000" pitchFamily="17" charset="-128"/>
                        <a:ea typeface="UD デジタル 教科書体 N-B" panose="02020700000000000000" pitchFamily="17" charset="-128"/>
                      </a:endParaRPr>
                    </a:p>
                    <a:p>
                      <a:pPr>
                        <a:lnSpc>
                          <a:spcPts val="1200"/>
                        </a:lnSpc>
                      </a:pPr>
                      <a:r>
                        <a:rPr kumimoji="1" lang="ja-JP" altLang="en-US" sz="1200" dirty="0">
                          <a:latin typeface="UD デジタル 教科書体 N-B" panose="02020700000000000000" pitchFamily="17" charset="-128"/>
                          <a:ea typeface="UD デジタル 教科書体 N-B" panose="02020700000000000000" pitchFamily="17" charset="-128"/>
                        </a:rPr>
                        <a:t>各団体と連携するなど、自治体や民間団体を補完する事業の展開</a:t>
                      </a:r>
                    </a:p>
                  </a:txBody>
                  <a:tcPr>
                    <a:noFill/>
                  </a:tcPr>
                </a:tc>
                <a:extLst>
                  <a:ext uri="{0D108BD9-81ED-4DB2-BD59-A6C34878D82A}">
                    <a16:rowId xmlns:a16="http://schemas.microsoft.com/office/drawing/2014/main" val="3389853764"/>
                  </a:ext>
                </a:extLst>
              </a:tr>
            </a:tbl>
          </a:graphicData>
        </a:graphic>
      </p:graphicFrame>
      <p:sp>
        <p:nvSpPr>
          <p:cNvPr id="19" name="スライド番号プレースホルダー 1">
            <a:extLst>
              <a:ext uri="{FF2B5EF4-FFF2-40B4-BE49-F238E27FC236}">
                <a16:creationId xmlns:a16="http://schemas.microsoft.com/office/drawing/2014/main" id="{19FF4FA8-B877-4185-B2FE-B979A01DFF0B}"/>
              </a:ext>
            </a:extLst>
          </p:cNvPr>
          <p:cNvSpPr>
            <a:spLocks noGrp="1"/>
          </p:cNvSpPr>
          <p:nvPr>
            <p:ph type="sldNum" sz="quarter" idx="12"/>
          </p:nvPr>
        </p:nvSpPr>
        <p:spPr>
          <a:xfrm>
            <a:off x="9448800" y="6492875"/>
            <a:ext cx="2743200" cy="365125"/>
          </a:xfrm>
        </p:spPr>
        <p:txBody>
          <a:bodyPr/>
          <a:lstStyle/>
          <a:p>
            <a:r>
              <a:rPr lang="en-US" altLang="ja-JP" dirty="0"/>
              <a:t>4</a:t>
            </a:r>
            <a:endParaRPr kumimoji="1" lang="ja-JP" altLang="en-US" dirty="0"/>
          </a:p>
        </p:txBody>
      </p:sp>
    </p:spTree>
    <p:extLst>
      <p:ext uri="{BB962C8B-B14F-4D97-AF65-F5344CB8AC3E}">
        <p14:creationId xmlns:p14="http://schemas.microsoft.com/office/powerpoint/2010/main" val="290056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7A5A2B5-75D1-42C5-8D4D-8E5F32FF78CF}"/>
              </a:ext>
            </a:extLst>
          </p:cNvPr>
          <p:cNvSpPr txBox="1"/>
          <p:nvPr/>
        </p:nvSpPr>
        <p:spPr>
          <a:xfrm>
            <a:off x="-71438" y="669930"/>
            <a:ext cx="6094638" cy="369332"/>
          </a:xfrm>
          <a:prstGeom prst="rect">
            <a:avLst/>
          </a:prstGeom>
          <a:noFill/>
        </p:spPr>
        <p:txBody>
          <a:bodyPr wrap="square">
            <a:spAutoFit/>
          </a:bodyPr>
          <a:lstStyle/>
          <a:p>
            <a:r>
              <a:rPr lang="ja-JP" altLang="en-US" b="1" dirty="0">
                <a:latin typeface="UD デジタル 教科書体 NP-B" panose="02020700000000000000" pitchFamily="18" charset="-128"/>
                <a:ea typeface="UD デジタル 教科書体 NP-B" panose="02020700000000000000" pitchFamily="18" charset="-128"/>
              </a:rPr>
              <a:t>１．住宅マスタープラン・住生活基本計画について</a:t>
            </a:r>
            <a:endParaRPr lang="ja-JP" altLang="en-US" dirty="0"/>
          </a:p>
        </p:txBody>
      </p:sp>
      <p:sp>
        <p:nvSpPr>
          <p:cNvPr id="21" name="正方形/長方形 20">
            <a:extLst>
              <a:ext uri="{FF2B5EF4-FFF2-40B4-BE49-F238E27FC236}">
                <a16:creationId xmlns:a16="http://schemas.microsoft.com/office/drawing/2014/main" id="{6985FBA4-FDE7-4049-BE4F-62FC75A68CF7}"/>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論点③</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市町村の状況　（</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R</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７</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.4</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実施アンケートより）</a:t>
            </a:r>
          </a:p>
        </p:txBody>
      </p:sp>
      <p:sp>
        <p:nvSpPr>
          <p:cNvPr id="24" name="正方形/長方形 23">
            <a:extLst>
              <a:ext uri="{FF2B5EF4-FFF2-40B4-BE49-F238E27FC236}">
                <a16:creationId xmlns:a16="http://schemas.microsoft.com/office/drawing/2014/main" id="{5C25654E-24C4-4265-8C04-ECED81A53652}"/>
              </a:ext>
            </a:extLst>
          </p:cNvPr>
          <p:cNvSpPr/>
          <p:nvPr/>
        </p:nvSpPr>
        <p:spPr>
          <a:xfrm>
            <a:off x="0" y="517024"/>
            <a:ext cx="5933440" cy="449518"/>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182563" indent="-180975" algn="just">
              <a:spcBef>
                <a:spcPts val="1000"/>
              </a:spcBef>
            </a:pPr>
            <a:endParaRPr lang="en-US" altLang="ja-JP" sz="20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5" name="正方形/長方形 24">
            <a:extLst>
              <a:ext uri="{FF2B5EF4-FFF2-40B4-BE49-F238E27FC236}">
                <a16:creationId xmlns:a16="http://schemas.microsoft.com/office/drawing/2014/main" id="{69D8E870-BEF1-425C-B9C0-A91514632AC3}"/>
              </a:ext>
            </a:extLst>
          </p:cNvPr>
          <p:cNvSpPr/>
          <p:nvPr/>
        </p:nvSpPr>
        <p:spPr>
          <a:xfrm>
            <a:off x="187781" y="1217349"/>
            <a:ext cx="3439338" cy="4412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7FF6183F-B021-42B8-8BF6-1B8C98E3FE97}"/>
              </a:ext>
            </a:extLst>
          </p:cNvPr>
          <p:cNvSpPr txBox="1"/>
          <p:nvPr/>
        </p:nvSpPr>
        <p:spPr>
          <a:xfrm>
            <a:off x="159790" y="1268180"/>
            <a:ext cx="3866059" cy="369332"/>
          </a:xfrm>
          <a:prstGeom prst="rect">
            <a:avLst/>
          </a:prstGeom>
          <a:noFill/>
        </p:spPr>
        <p:txBody>
          <a:bodyPr wrap="square">
            <a:spAutoFit/>
          </a:bodyPr>
          <a:lstStyle/>
          <a:p>
            <a:pPr marL="215995" indent="-457189"/>
            <a:r>
              <a:rPr lang="ja-JP" altLang="en-US" dirty="0">
                <a:latin typeface="UD デジタル 教科書体 NP-B" panose="02020700000000000000" pitchFamily="18" charset="-128"/>
                <a:ea typeface="UD デジタル 教科書体 NP-B" panose="02020700000000000000" pitchFamily="18" charset="-128"/>
              </a:rPr>
              <a:t>①住宅・建築施策に割く人員</a:t>
            </a:r>
          </a:p>
        </p:txBody>
      </p:sp>
      <p:sp>
        <p:nvSpPr>
          <p:cNvPr id="27" name="正方形/長方形 26">
            <a:extLst>
              <a:ext uri="{FF2B5EF4-FFF2-40B4-BE49-F238E27FC236}">
                <a16:creationId xmlns:a16="http://schemas.microsoft.com/office/drawing/2014/main" id="{E5B33E65-3C52-4CF8-B267-2F9BD8394C1E}"/>
              </a:ext>
            </a:extLst>
          </p:cNvPr>
          <p:cNvSpPr/>
          <p:nvPr/>
        </p:nvSpPr>
        <p:spPr>
          <a:xfrm>
            <a:off x="187783" y="1769906"/>
            <a:ext cx="5745657" cy="14373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28" name="テキスト ボックス 27">
            <a:extLst>
              <a:ext uri="{FF2B5EF4-FFF2-40B4-BE49-F238E27FC236}">
                <a16:creationId xmlns:a16="http://schemas.microsoft.com/office/drawing/2014/main" id="{0017F273-9DA0-4C05-ABF8-FC423A82968F}"/>
              </a:ext>
            </a:extLst>
          </p:cNvPr>
          <p:cNvSpPr txBox="1"/>
          <p:nvPr/>
        </p:nvSpPr>
        <p:spPr>
          <a:xfrm>
            <a:off x="187781" y="1822300"/>
            <a:ext cx="5837462" cy="1384995"/>
          </a:xfrm>
          <a:prstGeom prst="rect">
            <a:avLst/>
          </a:prstGeom>
          <a:noFill/>
        </p:spPr>
        <p:txBody>
          <a:bodyPr wrap="square">
            <a:spAutoFit/>
          </a:bodyPr>
          <a:lstStyle/>
          <a:p>
            <a:r>
              <a:rPr lang="ja-JP" altLang="en-US" sz="1400" dirty="0">
                <a:latin typeface="UD デジタル 教科書体 NP-B" panose="02020700000000000000" pitchFamily="18" charset="-128"/>
                <a:ea typeface="UD デジタル 教科書体 NP-B" panose="02020700000000000000" pitchFamily="18" charset="-128"/>
              </a:rPr>
              <a:t>計画策定や総合的なとりまとめ、居住支援、マンション、空家施策</a:t>
            </a:r>
            <a:r>
              <a:rPr lang="en-US" altLang="ja-JP" sz="1400" dirty="0">
                <a:latin typeface="UD デジタル 教科書体 NP-B" panose="02020700000000000000" pitchFamily="18" charset="-128"/>
                <a:ea typeface="UD デジタル 教科書体 NP-B" panose="02020700000000000000" pitchFamily="18" charset="-128"/>
              </a:rPr>
              <a:t>(</a:t>
            </a:r>
            <a:r>
              <a:rPr lang="ja-JP" altLang="en-US" sz="1400" dirty="0">
                <a:latin typeface="UD デジタル 教科書体 NP-B" panose="02020700000000000000" pitchFamily="18" charset="-128"/>
                <a:ea typeface="UD デジタル 教科書体 NP-B" panose="02020700000000000000" pitchFamily="18" charset="-128"/>
              </a:rPr>
              <a:t>危険空家・利活用等</a:t>
            </a:r>
            <a:r>
              <a:rPr lang="en-US" altLang="ja-JP" sz="1400" dirty="0">
                <a:latin typeface="UD デジタル 教科書体 NP-B" panose="02020700000000000000" pitchFamily="18" charset="-128"/>
                <a:ea typeface="UD デジタル 教科書体 NP-B" panose="02020700000000000000" pitchFamily="18" charset="-128"/>
              </a:rPr>
              <a:t>)</a:t>
            </a:r>
            <a:r>
              <a:rPr lang="ja-JP" altLang="en-US" sz="1400" dirty="0">
                <a:latin typeface="UD デジタル 教科書体 NP-B" panose="02020700000000000000" pitchFamily="18" charset="-128"/>
                <a:ea typeface="UD デジタル 教科書体 NP-B" panose="02020700000000000000" pitchFamily="18" charset="-128"/>
              </a:rPr>
              <a:t>、耐震施策、密集市街地対策、公営住宅の整備・管理、公共施設等の整備・管理、建築基準法などの指導行政、省エネ施策、景観施策、バリアフリー化施策　など</a:t>
            </a:r>
          </a:p>
          <a:p>
            <a:r>
              <a:rPr lang="ja-JP" altLang="en-US" sz="1400" dirty="0">
                <a:latin typeface="UD デジタル 教科書体 NP-B" panose="02020700000000000000" pitchFamily="18" charset="-128"/>
                <a:ea typeface="UD デジタル 教科書体 NP-B" panose="02020700000000000000" pitchFamily="18" charset="-128"/>
              </a:rPr>
              <a:t>★まちづくり業務を兼ねる場合も計上。まちづくり業務のみの場合は除く。</a:t>
            </a:r>
          </a:p>
        </p:txBody>
      </p:sp>
      <p:sp>
        <p:nvSpPr>
          <p:cNvPr id="29" name="テキスト ボックス 28">
            <a:extLst>
              <a:ext uri="{FF2B5EF4-FFF2-40B4-BE49-F238E27FC236}">
                <a16:creationId xmlns:a16="http://schemas.microsoft.com/office/drawing/2014/main" id="{544A2FDB-2BB7-4AA1-9C93-2D9F1DF9588D}"/>
              </a:ext>
            </a:extLst>
          </p:cNvPr>
          <p:cNvSpPr txBox="1"/>
          <p:nvPr/>
        </p:nvSpPr>
        <p:spPr>
          <a:xfrm>
            <a:off x="6334580" y="769612"/>
            <a:ext cx="5546568" cy="369332"/>
          </a:xfrm>
          <a:prstGeom prst="rect">
            <a:avLst/>
          </a:prstGeom>
          <a:noFill/>
        </p:spPr>
        <p:txBody>
          <a:bodyPr wrap="square">
            <a:spAutoFit/>
          </a:bodyPr>
          <a:lstStyle/>
          <a:p>
            <a:r>
              <a:rPr lang="ja-JP" altLang="en-US" dirty="0">
                <a:latin typeface="UD デジタル 教科書体 NP-B" panose="02020700000000000000" pitchFamily="18" charset="-128"/>
                <a:ea typeface="UD デジタル 教科書体 NP-B" panose="02020700000000000000" pitchFamily="18" charset="-128"/>
              </a:rPr>
              <a:t>②住宅マスタープランや住生活基本計画について</a:t>
            </a:r>
          </a:p>
        </p:txBody>
      </p:sp>
      <p:sp>
        <p:nvSpPr>
          <p:cNvPr id="31" name="正方形/長方形 30">
            <a:extLst>
              <a:ext uri="{FF2B5EF4-FFF2-40B4-BE49-F238E27FC236}">
                <a16:creationId xmlns:a16="http://schemas.microsoft.com/office/drawing/2014/main" id="{97E7BA86-5398-4097-B81B-9457CDC4CD13}"/>
              </a:ext>
            </a:extLst>
          </p:cNvPr>
          <p:cNvSpPr/>
          <p:nvPr/>
        </p:nvSpPr>
        <p:spPr>
          <a:xfrm>
            <a:off x="6334583" y="733630"/>
            <a:ext cx="5278298" cy="4412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5A01D7D2-CCB3-41A4-8D59-6122F09803DA}"/>
              </a:ext>
            </a:extLst>
          </p:cNvPr>
          <p:cNvSpPr txBox="1"/>
          <p:nvPr/>
        </p:nvSpPr>
        <p:spPr>
          <a:xfrm>
            <a:off x="6334580" y="1314734"/>
            <a:ext cx="1494063" cy="369332"/>
          </a:xfrm>
          <a:prstGeom prst="rect">
            <a:avLst/>
          </a:prstGeom>
          <a:noFill/>
        </p:spPr>
        <p:txBody>
          <a:bodyPr wrap="square">
            <a:spAutoFit/>
          </a:bodyPr>
          <a:lstStyle/>
          <a:p>
            <a:r>
              <a:rPr lang="ja-JP" altLang="en-US" dirty="0">
                <a:latin typeface="UD デジタル 教科書体 NP-B" panose="02020700000000000000" pitchFamily="18" charset="-128"/>
                <a:ea typeface="UD デジタル 教科書体 NP-B" panose="02020700000000000000" pitchFamily="18" charset="-128"/>
              </a:rPr>
              <a:t>■策定状況</a:t>
            </a:r>
            <a:endParaRPr lang="ja-JP" altLang="en-US" dirty="0"/>
          </a:p>
        </p:txBody>
      </p:sp>
      <p:sp>
        <p:nvSpPr>
          <p:cNvPr id="43" name="テキスト ボックス 42">
            <a:extLst>
              <a:ext uri="{FF2B5EF4-FFF2-40B4-BE49-F238E27FC236}">
                <a16:creationId xmlns:a16="http://schemas.microsoft.com/office/drawing/2014/main" id="{DD81AFFC-EE4F-4F25-9148-B28B30BD4854}"/>
              </a:ext>
            </a:extLst>
          </p:cNvPr>
          <p:cNvSpPr txBox="1"/>
          <p:nvPr/>
        </p:nvSpPr>
        <p:spPr>
          <a:xfrm>
            <a:off x="4448980" y="3443302"/>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sp>
        <p:nvSpPr>
          <p:cNvPr id="45" name="テキスト ボックス 44">
            <a:extLst>
              <a:ext uri="{FF2B5EF4-FFF2-40B4-BE49-F238E27FC236}">
                <a16:creationId xmlns:a16="http://schemas.microsoft.com/office/drawing/2014/main" id="{864FB009-98E4-4ABE-AD92-3725DD71CCA9}"/>
              </a:ext>
            </a:extLst>
          </p:cNvPr>
          <p:cNvSpPr txBox="1"/>
          <p:nvPr/>
        </p:nvSpPr>
        <p:spPr>
          <a:xfrm>
            <a:off x="10281428" y="1340770"/>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grpSp>
        <p:nvGrpSpPr>
          <p:cNvPr id="5" name="グループ化 4">
            <a:extLst>
              <a:ext uri="{FF2B5EF4-FFF2-40B4-BE49-F238E27FC236}">
                <a16:creationId xmlns:a16="http://schemas.microsoft.com/office/drawing/2014/main" id="{8891C059-E824-4692-ABFC-A33D59933726}"/>
              </a:ext>
            </a:extLst>
          </p:cNvPr>
          <p:cNvGrpSpPr/>
          <p:nvPr/>
        </p:nvGrpSpPr>
        <p:grpSpPr>
          <a:xfrm>
            <a:off x="6334580" y="3397136"/>
            <a:ext cx="5771265" cy="3145523"/>
            <a:chOff x="6334580" y="3397136"/>
            <a:chExt cx="5771265" cy="3145523"/>
          </a:xfrm>
        </p:grpSpPr>
        <p:pic>
          <p:nvPicPr>
            <p:cNvPr id="4" name="図 3">
              <a:extLst>
                <a:ext uri="{FF2B5EF4-FFF2-40B4-BE49-F238E27FC236}">
                  <a16:creationId xmlns:a16="http://schemas.microsoft.com/office/drawing/2014/main" id="{D0AC37FB-FA9E-4967-B2B9-AE2F747C4E76}"/>
                </a:ext>
              </a:extLst>
            </p:cNvPr>
            <p:cNvPicPr>
              <a:picLocks noChangeAspect="1"/>
            </p:cNvPicPr>
            <p:nvPr/>
          </p:nvPicPr>
          <p:blipFill>
            <a:blip r:embed="rId2"/>
            <a:stretch>
              <a:fillRect/>
            </a:stretch>
          </p:blipFill>
          <p:spPr>
            <a:xfrm>
              <a:off x="6356819" y="3750449"/>
              <a:ext cx="5749026" cy="2792210"/>
            </a:xfrm>
            <a:prstGeom prst="rect">
              <a:avLst/>
            </a:prstGeom>
          </p:spPr>
        </p:pic>
        <p:sp>
          <p:nvSpPr>
            <p:cNvPr id="35" name="テキスト ボックス 34">
              <a:extLst>
                <a:ext uri="{FF2B5EF4-FFF2-40B4-BE49-F238E27FC236}">
                  <a16:creationId xmlns:a16="http://schemas.microsoft.com/office/drawing/2014/main" id="{E32F4041-7F4A-4A63-A2A9-71274008814B}"/>
                </a:ext>
              </a:extLst>
            </p:cNvPr>
            <p:cNvSpPr txBox="1"/>
            <p:nvPr/>
          </p:nvSpPr>
          <p:spPr>
            <a:xfrm>
              <a:off x="6334580" y="3397136"/>
              <a:ext cx="4633237" cy="369332"/>
            </a:xfrm>
            <a:prstGeom prst="rect">
              <a:avLst/>
            </a:prstGeom>
            <a:noFill/>
          </p:spPr>
          <p:txBody>
            <a:bodyPr wrap="square">
              <a:spAutoFit/>
            </a:bodyPr>
            <a:lstStyle/>
            <a:p>
              <a:r>
                <a:rPr lang="ja-JP" altLang="en-US" dirty="0">
                  <a:latin typeface="UD デジタル 教科書体 NP-B" panose="02020700000000000000" pitchFamily="18" charset="-128"/>
                  <a:ea typeface="UD デジタル 教科書体 NP-B" panose="02020700000000000000" pitchFamily="18" charset="-128"/>
                </a:rPr>
                <a:t>■策定しない理由（複数回答可）</a:t>
              </a:r>
              <a:endParaRPr lang="ja-JP" altLang="en-US" dirty="0"/>
            </a:p>
          </p:txBody>
        </p:sp>
        <p:sp>
          <p:nvSpPr>
            <p:cNvPr id="36" name="テキスト ボックス 35">
              <a:extLst>
                <a:ext uri="{FF2B5EF4-FFF2-40B4-BE49-F238E27FC236}">
                  <a16:creationId xmlns:a16="http://schemas.microsoft.com/office/drawing/2014/main" id="{17C54692-3652-4FC1-BFBC-C70C44A2C607}"/>
                </a:ext>
              </a:extLst>
            </p:cNvPr>
            <p:cNvSpPr txBox="1"/>
            <p:nvPr/>
          </p:nvSpPr>
          <p:spPr>
            <a:xfrm>
              <a:off x="6442784" y="3878235"/>
              <a:ext cx="2743200" cy="430887"/>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計画策定のためのマンパワーが不足しているため</a:t>
              </a:r>
              <a:endParaRPr lang="ja-JP" altLang="en-US" sz="1100" dirty="0"/>
            </a:p>
          </p:txBody>
        </p:sp>
        <p:sp>
          <p:nvSpPr>
            <p:cNvPr id="37" name="テキスト ボックス 36">
              <a:extLst>
                <a:ext uri="{FF2B5EF4-FFF2-40B4-BE49-F238E27FC236}">
                  <a16:creationId xmlns:a16="http://schemas.microsoft.com/office/drawing/2014/main" id="{60753C78-DCD0-447D-8400-BB7B50EFE302}"/>
                </a:ext>
              </a:extLst>
            </p:cNvPr>
            <p:cNvSpPr txBox="1"/>
            <p:nvPr/>
          </p:nvSpPr>
          <p:spPr>
            <a:xfrm>
              <a:off x="6442784" y="4251787"/>
              <a:ext cx="2743200" cy="430887"/>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予算や体制等の理由から</a:t>
              </a:r>
            </a:p>
            <a:p>
              <a:r>
                <a:rPr lang="ja-JP" altLang="en-US" sz="1100" dirty="0">
                  <a:latin typeface="UD デジタル 教科書体 NP-B" panose="02020700000000000000" pitchFamily="18" charset="-128"/>
                  <a:ea typeface="UD デジタル 教科書体 NP-B" panose="02020700000000000000" pitchFamily="18" charset="-128"/>
                </a:rPr>
                <a:t>住宅施策に取り組むことが困難</a:t>
              </a:r>
            </a:p>
          </p:txBody>
        </p:sp>
        <p:sp>
          <p:nvSpPr>
            <p:cNvPr id="38" name="テキスト ボックス 37">
              <a:extLst>
                <a:ext uri="{FF2B5EF4-FFF2-40B4-BE49-F238E27FC236}">
                  <a16:creationId xmlns:a16="http://schemas.microsoft.com/office/drawing/2014/main" id="{734E5A00-F5BC-4582-8A73-7766BE26E5E1}"/>
                </a:ext>
              </a:extLst>
            </p:cNvPr>
            <p:cNvSpPr txBox="1"/>
            <p:nvPr/>
          </p:nvSpPr>
          <p:spPr>
            <a:xfrm>
              <a:off x="6442784" y="4651824"/>
              <a:ext cx="2734383" cy="261610"/>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総合計画等に定めているため</a:t>
              </a:r>
            </a:p>
          </p:txBody>
        </p:sp>
        <p:sp>
          <p:nvSpPr>
            <p:cNvPr id="39" name="テキスト ボックス 38">
              <a:extLst>
                <a:ext uri="{FF2B5EF4-FFF2-40B4-BE49-F238E27FC236}">
                  <a16:creationId xmlns:a16="http://schemas.microsoft.com/office/drawing/2014/main" id="{D115B249-4A5F-4FDD-BCAD-F5AB3507CBE5}"/>
                </a:ext>
              </a:extLst>
            </p:cNvPr>
            <p:cNvSpPr txBox="1"/>
            <p:nvPr/>
          </p:nvSpPr>
          <p:spPr>
            <a:xfrm>
              <a:off x="6442784" y="4875710"/>
              <a:ext cx="2743200" cy="430887"/>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策定手順が不明など</a:t>
              </a:r>
            </a:p>
            <a:p>
              <a:r>
                <a:rPr lang="ja-JP" altLang="en-US" sz="1100" dirty="0">
                  <a:latin typeface="UD デジタル 教科書体 NP-B" panose="02020700000000000000" pitchFamily="18" charset="-128"/>
                  <a:ea typeface="UD デジタル 教科書体 NP-B" panose="02020700000000000000" pitchFamily="18" charset="-128"/>
                </a:rPr>
                <a:t>技術的なサポートや参考情報の不足</a:t>
              </a:r>
            </a:p>
          </p:txBody>
        </p:sp>
        <p:sp>
          <p:nvSpPr>
            <p:cNvPr id="40" name="テキスト ボックス 39">
              <a:extLst>
                <a:ext uri="{FF2B5EF4-FFF2-40B4-BE49-F238E27FC236}">
                  <a16:creationId xmlns:a16="http://schemas.microsoft.com/office/drawing/2014/main" id="{7A425495-96AB-4D0F-A423-7F230F843E4B}"/>
                </a:ext>
              </a:extLst>
            </p:cNvPr>
            <p:cNvSpPr txBox="1"/>
            <p:nvPr/>
          </p:nvSpPr>
          <p:spPr>
            <a:xfrm>
              <a:off x="6442784" y="5265232"/>
              <a:ext cx="2669132" cy="430887"/>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具体的な住宅施策に取り組んでいないため</a:t>
              </a:r>
            </a:p>
          </p:txBody>
        </p:sp>
        <p:sp>
          <p:nvSpPr>
            <p:cNvPr id="41" name="テキスト ボックス 40">
              <a:extLst>
                <a:ext uri="{FF2B5EF4-FFF2-40B4-BE49-F238E27FC236}">
                  <a16:creationId xmlns:a16="http://schemas.microsoft.com/office/drawing/2014/main" id="{FA0202CE-24A2-4B3C-98DC-84835C824BC5}"/>
                </a:ext>
              </a:extLst>
            </p:cNvPr>
            <p:cNvSpPr txBox="1"/>
            <p:nvPr/>
          </p:nvSpPr>
          <p:spPr>
            <a:xfrm>
              <a:off x="6442784" y="5632967"/>
              <a:ext cx="2743200" cy="430887"/>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担当課が決まっていないなど</a:t>
              </a:r>
            </a:p>
            <a:p>
              <a:r>
                <a:rPr lang="ja-JP" altLang="en-US" sz="1100" dirty="0">
                  <a:latin typeface="UD デジタル 教科書体 NP-B" panose="02020700000000000000" pitchFamily="18" charset="-128"/>
                  <a:ea typeface="UD デジタル 教科書体 NP-B" panose="02020700000000000000" pitchFamily="18" charset="-128"/>
                </a:rPr>
                <a:t>策定体制が未整備</a:t>
              </a:r>
            </a:p>
          </p:txBody>
        </p:sp>
        <p:sp>
          <p:nvSpPr>
            <p:cNvPr id="42" name="テキスト ボックス 41">
              <a:extLst>
                <a:ext uri="{FF2B5EF4-FFF2-40B4-BE49-F238E27FC236}">
                  <a16:creationId xmlns:a16="http://schemas.microsoft.com/office/drawing/2014/main" id="{EBC6E88A-17DB-4CAA-8383-2CCBBA7A6EF7}"/>
                </a:ext>
              </a:extLst>
            </p:cNvPr>
            <p:cNvSpPr txBox="1"/>
            <p:nvPr/>
          </p:nvSpPr>
          <p:spPr>
            <a:xfrm>
              <a:off x="6442784" y="5988678"/>
              <a:ext cx="2743200" cy="261610"/>
            </a:xfrm>
            <a:prstGeom prst="rect">
              <a:avLst/>
            </a:prstGeom>
            <a:solidFill>
              <a:schemeClr val="bg1"/>
            </a:solidFill>
          </p:spPr>
          <p:txBody>
            <a:bodyPr wrap="square">
              <a:spAutoFit/>
            </a:bodyPr>
            <a:lstStyle/>
            <a:p>
              <a:r>
                <a:rPr lang="ja-JP" altLang="en-US" sz="1100" dirty="0">
                  <a:latin typeface="UD デジタル 教科書体 NP-B" panose="02020700000000000000" pitchFamily="18" charset="-128"/>
                  <a:ea typeface="UD デジタル 教科書体 NP-B" panose="02020700000000000000" pitchFamily="18" charset="-128"/>
                </a:rPr>
                <a:t>その他</a:t>
              </a:r>
            </a:p>
          </p:txBody>
        </p:sp>
        <p:sp>
          <p:nvSpPr>
            <p:cNvPr id="46" name="テキスト ボックス 45">
              <a:extLst>
                <a:ext uri="{FF2B5EF4-FFF2-40B4-BE49-F238E27FC236}">
                  <a16:creationId xmlns:a16="http://schemas.microsoft.com/office/drawing/2014/main" id="{E5725BA5-CB0C-499E-9969-95A129B71922}"/>
                </a:ext>
              </a:extLst>
            </p:cNvPr>
            <p:cNvSpPr txBox="1"/>
            <p:nvPr/>
          </p:nvSpPr>
          <p:spPr>
            <a:xfrm>
              <a:off x="9851450" y="3453676"/>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24)</a:t>
              </a:r>
              <a:endParaRPr lang="ja-JP" altLang="en-US" sz="1200" dirty="0"/>
            </a:p>
          </p:txBody>
        </p:sp>
      </p:grpSp>
      <p:sp>
        <p:nvSpPr>
          <p:cNvPr id="33" name="スライド番号プレースホルダー 1">
            <a:extLst>
              <a:ext uri="{FF2B5EF4-FFF2-40B4-BE49-F238E27FC236}">
                <a16:creationId xmlns:a16="http://schemas.microsoft.com/office/drawing/2014/main" id="{5280426C-85EF-43E7-94F8-D4957982B235}"/>
              </a:ext>
            </a:extLst>
          </p:cNvPr>
          <p:cNvSpPr>
            <a:spLocks noGrp="1"/>
          </p:cNvSpPr>
          <p:nvPr>
            <p:ph type="sldNum" sz="quarter" idx="12"/>
          </p:nvPr>
        </p:nvSpPr>
        <p:spPr>
          <a:xfrm>
            <a:off x="9448800" y="6492875"/>
            <a:ext cx="2743200" cy="365125"/>
          </a:xfrm>
        </p:spPr>
        <p:txBody>
          <a:bodyPr/>
          <a:lstStyle/>
          <a:p>
            <a:r>
              <a:rPr lang="en-US" altLang="ja-JP" sz="1000" b="1" dirty="0">
                <a:solidFill>
                  <a:schemeClr val="tx1"/>
                </a:solidFill>
                <a:latin typeface="Meiryo UI" panose="020B0604030504040204" pitchFamily="50" charset="-128"/>
                <a:ea typeface="Meiryo UI" panose="020B0604030504040204" pitchFamily="50" charset="-128"/>
              </a:rPr>
              <a:t>5</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005D67-95E3-4B53-A8E6-448EC09E0208}"/>
              </a:ext>
            </a:extLst>
          </p:cNvPr>
          <p:cNvPicPr>
            <a:picLocks noChangeAspect="1"/>
          </p:cNvPicPr>
          <p:nvPr/>
        </p:nvPicPr>
        <p:blipFill>
          <a:blip r:embed="rId3"/>
          <a:stretch>
            <a:fillRect/>
          </a:stretch>
        </p:blipFill>
        <p:spPr>
          <a:xfrm>
            <a:off x="-359051" y="2514797"/>
            <a:ext cx="6950042" cy="4224894"/>
          </a:xfrm>
          <a:prstGeom prst="rect">
            <a:avLst/>
          </a:prstGeom>
        </p:spPr>
      </p:pic>
      <p:pic>
        <p:nvPicPr>
          <p:cNvPr id="3" name="図 2">
            <a:extLst>
              <a:ext uri="{FF2B5EF4-FFF2-40B4-BE49-F238E27FC236}">
                <a16:creationId xmlns:a16="http://schemas.microsoft.com/office/drawing/2014/main" id="{013961C4-B1E1-4127-97DB-1D8546C04A0E}"/>
              </a:ext>
            </a:extLst>
          </p:cNvPr>
          <p:cNvPicPr>
            <a:picLocks noChangeAspect="1"/>
          </p:cNvPicPr>
          <p:nvPr/>
        </p:nvPicPr>
        <p:blipFill>
          <a:blip r:embed="rId4"/>
          <a:stretch>
            <a:fillRect/>
          </a:stretch>
        </p:blipFill>
        <p:spPr>
          <a:xfrm>
            <a:off x="6869303" y="1039262"/>
            <a:ext cx="4633362" cy="2591025"/>
          </a:xfrm>
          <a:prstGeom prst="rect">
            <a:avLst/>
          </a:prstGeom>
        </p:spPr>
      </p:pic>
    </p:spTree>
    <p:extLst>
      <p:ext uri="{BB962C8B-B14F-4D97-AF65-F5344CB8AC3E}">
        <p14:creationId xmlns:p14="http://schemas.microsoft.com/office/powerpoint/2010/main" val="114980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F95B0A-5DB6-417C-8A98-37B8F24724E8}"/>
              </a:ext>
            </a:extLst>
          </p:cNvPr>
          <p:cNvPicPr>
            <a:picLocks noChangeAspect="1"/>
          </p:cNvPicPr>
          <p:nvPr/>
        </p:nvPicPr>
        <p:blipFill>
          <a:blip r:embed="rId2"/>
          <a:stretch>
            <a:fillRect/>
          </a:stretch>
        </p:blipFill>
        <p:spPr>
          <a:xfrm>
            <a:off x="6260704" y="1666121"/>
            <a:ext cx="5413717" cy="4383404"/>
          </a:xfrm>
          <a:prstGeom prst="rect">
            <a:avLst/>
          </a:prstGeom>
        </p:spPr>
      </p:pic>
      <p:pic>
        <p:nvPicPr>
          <p:cNvPr id="2" name="図 1">
            <a:extLst>
              <a:ext uri="{FF2B5EF4-FFF2-40B4-BE49-F238E27FC236}">
                <a16:creationId xmlns:a16="http://schemas.microsoft.com/office/drawing/2014/main" id="{B3CBCAB2-883A-4FD6-91EF-D9FE12F5648A}"/>
              </a:ext>
            </a:extLst>
          </p:cNvPr>
          <p:cNvPicPr>
            <a:picLocks noChangeAspect="1"/>
          </p:cNvPicPr>
          <p:nvPr/>
        </p:nvPicPr>
        <p:blipFill>
          <a:blip r:embed="rId3"/>
          <a:stretch>
            <a:fillRect/>
          </a:stretch>
        </p:blipFill>
        <p:spPr>
          <a:xfrm>
            <a:off x="399001" y="1678304"/>
            <a:ext cx="5407621" cy="4383404"/>
          </a:xfrm>
          <a:prstGeom prst="rect">
            <a:avLst/>
          </a:prstGeom>
        </p:spPr>
      </p:pic>
      <p:sp>
        <p:nvSpPr>
          <p:cNvPr id="19" name="テキスト ボックス 18">
            <a:extLst>
              <a:ext uri="{FF2B5EF4-FFF2-40B4-BE49-F238E27FC236}">
                <a16:creationId xmlns:a16="http://schemas.microsoft.com/office/drawing/2014/main" id="{DD2F0688-B655-45F6-B65C-8C54C40D7D5C}"/>
              </a:ext>
            </a:extLst>
          </p:cNvPr>
          <p:cNvSpPr txBox="1"/>
          <p:nvPr/>
        </p:nvSpPr>
        <p:spPr>
          <a:xfrm>
            <a:off x="187780" y="922628"/>
            <a:ext cx="5397681" cy="369332"/>
          </a:xfrm>
          <a:prstGeom prst="rect">
            <a:avLst/>
          </a:prstGeom>
          <a:noFill/>
        </p:spPr>
        <p:txBody>
          <a:bodyPr wrap="square">
            <a:spAutoFit/>
          </a:bodyPr>
          <a:lstStyle/>
          <a:p>
            <a:pPr marL="215995" indent="-457189"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①重点的に取り組んでいる施策</a:t>
            </a:r>
            <a:r>
              <a:rPr lang="ja-JP" altLang="en-US" dirty="0">
                <a:latin typeface="UD デジタル 教科書体 NP-B" panose="02020700000000000000" pitchFamily="18" charset="-128"/>
                <a:ea typeface="UD デジタル 教科書体 NP-B" panose="02020700000000000000" pitchFamily="18" charset="-128"/>
              </a:rPr>
              <a:t>（複数回答可）</a:t>
            </a:r>
            <a:endParaRPr lang="ja-JP" altLang="en-US"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a:extLst>
              <a:ext uri="{FF2B5EF4-FFF2-40B4-BE49-F238E27FC236}">
                <a16:creationId xmlns:a16="http://schemas.microsoft.com/office/drawing/2014/main" id="{42133581-3740-47A1-A307-74A39D8C4BD9}"/>
              </a:ext>
            </a:extLst>
          </p:cNvPr>
          <p:cNvSpPr txBox="1"/>
          <p:nvPr/>
        </p:nvSpPr>
        <p:spPr>
          <a:xfrm>
            <a:off x="6268722" y="922628"/>
            <a:ext cx="5054781" cy="646331"/>
          </a:xfrm>
          <a:prstGeom prst="rect">
            <a:avLst/>
          </a:prstGeom>
          <a:noFill/>
        </p:spPr>
        <p:txBody>
          <a:bodyPr wrap="square">
            <a:spAutoFit/>
          </a:bodyPr>
          <a:lstStyle/>
          <a:p>
            <a:pPr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②重点的に取り組む必要があるが、</a:t>
            </a: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   現状取り組めていない施策</a:t>
            </a:r>
            <a:r>
              <a:rPr lang="ja-JP" altLang="en-US" dirty="0">
                <a:latin typeface="UD デジタル 教科書体 NP-B" panose="02020700000000000000" pitchFamily="18" charset="-128"/>
                <a:ea typeface="UD デジタル 教科書体 NP-B" panose="02020700000000000000" pitchFamily="18" charset="-128"/>
              </a:rPr>
              <a:t>（複数回答可）</a:t>
            </a:r>
            <a:endParaRPr lang="ja-JP" altLang="en-US"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26" name="正方形/長方形 25">
            <a:extLst>
              <a:ext uri="{FF2B5EF4-FFF2-40B4-BE49-F238E27FC236}">
                <a16:creationId xmlns:a16="http://schemas.microsoft.com/office/drawing/2014/main" id="{68BD352E-CE03-4998-ABCE-FD4A98178F60}"/>
              </a:ext>
            </a:extLst>
          </p:cNvPr>
          <p:cNvSpPr/>
          <p:nvPr/>
        </p:nvSpPr>
        <p:spPr>
          <a:xfrm>
            <a:off x="187781" y="878624"/>
            <a:ext cx="5735499" cy="4412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正方形/長方形 26">
            <a:extLst>
              <a:ext uri="{FF2B5EF4-FFF2-40B4-BE49-F238E27FC236}">
                <a16:creationId xmlns:a16="http://schemas.microsoft.com/office/drawing/2014/main" id="{68F2B1A9-D105-4CA3-A6E0-A511DFE9AE94}"/>
              </a:ext>
            </a:extLst>
          </p:cNvPr>
          <p:cNvSpPr/>
          <p:nvPr/>
        </p:nvSpPr>
        <p:spPr>
          <a:xfrm>
            <a:off x="6268724" y="878624"/>
            <a:ext cx="5397679" cy="6823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FCFF3BCC-8F1E-4A92-AABB-AE0E6F5A89F6}"/>
              </a:ext>
            </a:extLst>
          </p:cNvPr>
          <p:cNvSpPr txBox="1"/>
          <p:nvPr/>
        </p:nvSpPr>
        <p:spPr>
          <a:xfrm>
            <a:off x="-251963" y="6166891"/>
            <a:ext cx="12664625" cy="584775"/>
          </a:xfrm>
          <a:prstGeom prst="rect">
            <a:avLst/>
          </a:prstGeom>
          <a:noFill/>
        </p:spPr>
        <p:txBody>
          <a:bodyPr wrap="square">
            <a:spAutoFit/>
          </a:bodyPr>
          <a:lstStyle/>
          <a:p>
            <a:pPr marL="455613" indent="-7938" defTabSz="914377"/>
            <a:r>
              <a:rPr lang="en-US" altLang="ja-JP" sz="1600" dirty="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1600" dirty="0">
                <a:solidFill>
                  <a:prstClr val="black"/>
                </a:solidFill>
                <a:latin typeface="UD デジタル 教科書体 NP-B" panose="02020700000000000000" pitchFamily="18" charset="-128"/>
                <a:ea typeface="UD デジタル 教科書体 NP-B" panose="02020700000000000000" pitchFamily="18" charset="-128"/>
              </a:rPr>
              <a:t>住宅・建築施策に割く人員数が多い自治体ほど、重点的に取り組んでいる施策数は多い傾向にある。</a:t>
            </a:r>
            <a:endParaRPr lang="en-US" altLang="ja-JP" sz="1600" dirty="0">
              <a:solidFill>
                <a:prstClr val="black"/>
              </a:solidFill>
              <a:latin typeface="UD デジタル 教科書体 NP-B" panose="02020700000000000000" pitchFamily="18" charset="-128"/>
              <a:ea typeface="UD デジタル 教科書体 NP-B" panose="02020700000000000000" pitchFamily="18" charset="-128"/>
            </a:endParaRPr>
          </a:p>
          <a:p>
            <a:pPr marL="455613" indent="-7938" defTabSz="914377"/>
            <a:r>
              <a:rPr lang="ja-JP" altLang="en-US" sz="1600" dirty="0">
                <a:solidFill>
                  <a:prstClr val="black"/>
                </a:solidFill>
                <a:latin typeface="UD デジタル 教科書体 NP-B" panose="02020700000000000000" pitchFamily="18" charset="-128"/>
                <a:ea typeface="UD デジタル 教科書体 NP-B" panose="02020700000000000000" pitchFamily="18" charset="-128"/>
              </a:rPr>
              <a:t>　対して、人員数が少ない自治体ほど、重点的に取り組む必要があるが、現状取り組めていない施策数は多い傾向にある。</a:t>
            </a:r>
          </a:p>
        </p:txBody>
      </p:sp>
      <p:sp>
        <p:nvSpPr>
          <p:cNvPr id="31" name="テキスト ボックス 30">
            <a:extLst>
              <a:ext uri="{FF2B5EF4-FFF2-40B4-BE49-F238E27FC236}">
                <a16:creationId xmlns:a16="http://schemas.microsoft.com/office/drawing/2014/main" id="{EDB3A872-3C6B-41F8-A4E9-9C475F2F3B97}"/>
              </a:ext>
            </a:extLst>
          </p:cNvPr>
          <p:cNvSpPr txBox="1"/>
          <p:nvPr/>
        </p:nvSpPr>
        <p:spPr>
          <a:xfrm>
            <a:off x="-14288" y="541958"/>
            <a:ext cx="6094638" cy="369332"/>
          </a:xfrm>
          <a:prstGeom prst="rect">
            <a:avLst/>
          </a:prstGeom>
          <a:noFill/>
        </p:spPr>
        <p:txBody>
          <a:bodyPr wrap="square">
            <a:spAutoFit/>
          </a:bodyPr>
          <a:lstStyle/>
          <a:p>
            <a:pPr defTabSz="914377"/>
            <a:r>
              <a:rPr lang="ja-JP" altLang="en-US" b="1" dirty="0">
                <a:solidFill>
                  <a:prstClr val="black"/>
                </a:solidFill>
                <a:latin typeface="UD デジタル 教科書体 NP-B" panose="02020700000000000000" pitchFamily="18" charset="-128"/>
                <a:ea typeface="UD デジタル 教科書体 NP-B" panose="02020700000000000000" pitchFamily="18" charset="-128"/>
              </a:rPr>
              <a:t>２．住宅・建築施策について</a:t>
            </a:r>
            <a:endParaRPr lang="ja-JP" altLang="en-US" dirty="0">
              <a:solidFill>
                <a:prstClr val="black"/>
              </a:solidFill>
              <a:latin typeface="游ゴシック" panose="020F0502020204030204"/>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189A9C6D-5C47-4B40-B35D-7F294F8A5F44}"/>
              </a:ext>
            </a:extLst>
          </p:cNvPr>
          <p:cNvSpPr txBox="1"/>
          <p:nvPr/>
        </p:nvSpPr>
        <p:spPr>
          <a:xfrm>
            <a:off x="4899072" y="1703077"/>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sp>
        <p:nvSpPr>
          <p:cNvPr id="33" name="テキスト ボックス 32">
            <a:extLst>
              <a:ext uri="{FF2B5EF4-FFF2-40B4-BE49-F238E27FC236}">
                <a16:creationId xmlns:a16="http://schemas.microsoft.com/office/drawing/2014/main" id="{EC8E2DF7-A61F-42BA-9BD1-B923FB2D489E}"/>
              </a:ext>
            </a:extLst>
          </p:cNvPr>
          <p:cNvSpPr txBox="1"/>
          <p:nvPr/>
        </p:nvSpPr>
        <p:spPr>
          <a:xfrm>
            <a:off x="10819222" y="1703077"/>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sp>
        <p:nvSpPr>
          <p:cNvPr id="13" name="正方形/長方形 12">
            <a:extLst>
              <a:ext uri="{FF2B5EF4-FFF2-40B4-BE49-F238E27FC236}">
                <a16:creationId xmlns:a16="http://schemas.microsoft.com/office/drawing/2014/main" id="{5BA95FCE-8F89-4240-8726-57841D81C267}"/>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論点③</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市町村の状況　（</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R</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７</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.4</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実施アンケートより）</a:t>
            </a:r>
          </a:p>
        </p:txBody>
      </p:sp>
      <p:sp>
        <p:nvSpPr>
          <p:cNvPr id="14" name="スライド番号プレースホルダー 1">
            <a:extLst>
              <a:ext uri="{FF2B5EF4-FFF2-40B4-BE49-F238E27FC236}">
                <a16:creationId xmlns:a16="http://schemas.microsoft.com/office/drawing/2014/main" id="{8FF75C45-8518-4F53-B328-26549DAFB539}"/>
              </a:ext>
            </a:extLst>
          </p:cNvPr>
          <p:cNvSpPr>
            <a:spLocks noGrp="1"/>
          </p:cNvSpPr>
          <p:nvPr>
            <p:ph type="sldNum" sz="quarter" idx="12"/>
          </p:nvPr>
        </p:nvSpPr>
        <p:spPr>
          <a:xfrm>
            <a:off x="9448800" y="6492875"/>
            <a:ext cx="2743200" cy="365125"/>
          </a:xfrm>
        </p:spPr>
        <p:txBody>
          <a:bodyPr/>
          <a:lstStyle/>
          <a:p>
            <a:r>
              <a:rPr lang="en-US" altLang="ja-JP" sz="1000" b="1" dirty="0">
                <a:solidFill>
                  <a:schemeClr val="tx1"/>
                </a:solidFill>
                <a:latin typeface="Meiryo UI" panose="020B0604030504040204" pitchFamily="50" charset="-128"/>
                <a:ea typeface="Meiryo UI" panose="020B0604030504040204" pitchFamily="50" charset="-128"/>
              </a:rPr>
              <a:t>6</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870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2284E66-922E-4D1B-BB14-9F8E19339DCB}"/>
              </a:ext>
            </a:extLst>
          </p:cNvPr>
          <p:cNvPicPr>
            <a:picLocks noChangeAspect="1"/>
          </p:cNvPicPr>
          <p:nvPr/>
        </p:nvPicPr>
        <p:blipFill>
          <a:blip r:embed="rId2"/>
          <a:stretch>
            <a:fillRect/>
          </a:stretch>
        </p:blipFill>
        <p:spPr>
          <a:xfrm>
            <a:off x="178293" y="1642012"/>
            <a:ext cx="6029467" cy="4505334"/>
          </a:xfrm>
          <a:prstGeom prst="rect">
            <a:avLst/>
          </a:prstGeom>
        </p:spPr>
      </p:pic>
      <p:sp>
        <p:nvSpPr>
          <p:cNvPr id="14" name="テキスト ボックス 13">
            <a:extLst>
              <a:ext uri="{FF2B5EF4-FFF2-40B4-BE49-F238E27FC236}">
                <a16:creationId xmlns:a16="http://schemas.microsoft.com/office/drawing/2014/main" id="{B7E2EDD0-7F98-45E7-9CB8-EB29B745A858}"/>
              </a:ext>
            </a:extLst>
          </p:cNvPr>
          <p:cNvSpPr txBox="1"/>
          <p:nvPr/>
        </p:nvSpPr>
        <p:spPr>
          <a:xfrm>
            <a:off x="-14288" y="541958"/>
            <a:ext cx="6094638" cy="369332"/>
          </a:xfrm>
          <a:prstGeom prst="rect">
            <a:avLst/>
          </a:prstGeom>
          <a:noFill/>
        </p:spPr>
        <p:txBody>
          <a:bodyPr wrap="square">
            <a:spAutoFit/>
          </a:bodyPr>
          <a:lstStyle/>
          <a:p>
            <a:pPr defTabSz="914377"/>
            <a:r>
              <a:rPr lang="ja-JP" altLang="en-US" b="1" dirty="0">
                <a:solidFill>
                  <a:prstClr val="black"/>
                </a:solidFill>
                <a:latin typeface="UD デジタル 教科書体 NP-B" panose="02020700000000000000" pitchFamily="18" charset="-128"/>
                <a:ea typeface="UD デジタル 教科書体 NP-B" panose="02020700000000000000" pitchFamily="18" charset="-128"/>
              </a:rPr>
              <a:t>２．住宅・建築施策について</a:t>
            </a:r>
            <a:endParaRPr lang="ja-JP" altLang="en-US" dirty="0">
              <a:solidFill>
                <a:prstClr val="black"/>
              </a:solidFill>
              <a:latin typeface="游ゴシック" panose="020F0502020204030204"/>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09DD7087-6643-4524-B596-74A08528E92F}"/>
              </a:ext>
            </a:extLst>
          </p:cNvPr>
          <p:cNvSpPr txBox="1"/>
          <p:nvPr/>
        </p:nvSpPr>
        <p:spPr>
          <a:xfrm>
            <a:off x="106499" y="917680"/>
            <a:ext cx="6751501" cy="369332"/>
          </a:xfrm>
          <a:prstGeom prst="rect">
            <a:avLst/>
          </a:prstGeom>
          <a:noFill/>
        </p:spPr>
        <p:txBody>
          <a:bodyPr wrap="square">
            <a:spAutoFit/>
          </a:bodyPr>
          <a:lstStyle/>
          <a:p>
            <a:pPr marL="215995" indent="-457189"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③住宅・建築施策に取り組むに当たっての課題</a:t>
            </a:r>
            <a:r>
              <a:rPr lang="ja-JP" altLang="en-US" dirty="0">
                <a:latin typeface="UD デジタル 教科書体 NP-B" panose="02020700000000000000" pitchFamily="18" charset="-128"/>
                <a:ea typeface="UD デジタル 教科書体 NP-B" panose="02020700000000000000" pitchFamily="18" charset="-128"/>
              </a:rPr>
              <a:t>（複数回答可）</a:t>
            </a:r>
            <a:endParaRPr lang="ja-JP" altLang="en-US"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18" name="正方形/長方形 17">
            <a:extLst>
              <a:ext uri="{FF2B5EF4-FFF2-40B4-BE49-F238E27FC236}">
                <a16:creationId xmlns:a16="http://schemas.microsoft.com/office/drawing/2014/main" id="{EDB14BBE-919B-4145-A88D-085DFA2C7F2F}"/>
              </a:ext>
            </a:extLst>
          </p:cNvPr>
          <p:cNvSpPr/>
          <p:nvPr/>
        </p:nvSpPr>
        <p:spPr>
          <a:xfrm>
            <a:off x="106501" y="881698"/>
            <a:ext cx="6517819" cy="44129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a:extLst>
              <a:ext uri="{FF2B5EF4-FFF2-40B4-BE49-F238E27FC236}">
                <a16:creationId xmlns:a16="http://schemas.microsoft.com/office/drawing/2014/main" id="{E42973B6-BA9F-4BF1-8940-4FD8A10202B5}"/>
              </a:ext>
            </a:extLst>
          </p:cNvPr>
          <p:cNvSpPr/>
          <p:nvPr/>
        </p:nvSpPr>
        <p:spPr>
          <a:xfrm>
            <a:off x="6978789" y="875348"/>
            <a:ext cx="4308971" cy="6823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a:extLst>
              <a:ext uri="{FF2B5EF4-FFF2-40B4-BE49-F238E27FC236}">
                <a16:creationId xmlns:a16="http://schemas.microsoft.com/office/drawing/2014/main" id="{D2D04A5B-D049-4F69-A236-D6A16B8C53CA}"/>
              </a:ext>
            </a:extLst>
          </p:cNvPr>
          <p:cNvSpPr txBox="1"/>
          <p:nvPr/>
        </p:nvSpPr>
        <p:spPr>
          <a:xfrm>
            <a:off x="6978789" y="911331"/>
            <a:ext cx="4603611" cy="646331"/>
          </a:xfrm>
          <a:prstGeom prst="rect">
            <a:avLst/>
          </a:prstGeom>
          <a:noFill/>
        </p:spPr>
        <p:txBody>
          <a:bodyPr wrap="square">
            <a:spAutoFit/>
          </a:bodyPr>
          <a:lstStyle/>
          <a:p>
            <a:pPr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④住宅・建築施策を推進するために</a:t>
            </a:r>
            <a:endParaRPr lang="en-US" altLang="ja-JP" dirty="0">
              <a:solidFill>
                <a:prstClr val="black"/>
              </a:solidFill>
              <a:latin typeface="UD デジタル 教科書体 NP-B" panose="02020700000000000000" pitchFamily="18" charset="-128"/>
              <a:ea typeface="UD デジタル 教科書体 NP-B" panose="02020700000000000000" pitchFamily="18" charset="-128"/>
            </a:endParaRPr>
          </a:p>
          <a:p>
            <a:pPr defTabSz="914377"/>
            <a:r>
              <a:rPr lang="ja-JP" altLang="en-US" dirty="0">
                <a:solidFill>
                  <a:prstClr val="black"/>
                </a:solidFill>
                <a:latin typeface="UD デジタル 教科書体 NP-B" panose="02020700000000000000" pitchFamily="18" charset="-128"/>
                <a:ea typeface="UD デジタル 教科書体 NP-B" panose="02020700000000000000" pitchFamily="18" charset="-128"/>
              </a:rPr>
              <a:t>　必要な大阪府の支援</a:t>
            </a:r>
            <a:r>
              <a:rPr lang="ja-JP" altLang="en-US" dirty="0">
                <a:latin typeface="UD デジタル 教科書体 NP-B" panose="02020700000000000000" pitchFamily="18" charset="-128"/>
                <a:ea typeface="UD デジタル 教科書体 NP-B" panose="02020700000000000000" pitchFamily="18" charset="-128"/>
              </a:rPr>
              <a:t>（複数回答可）</a:t>
            </a:r>
            <a:endParaRPr lang="ja-JP" altLang="en-US"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EE8AF80E-5E10-49D0-8347-5020A02663D3}"/>
              </a:ext>
            </a:extLst>
          </p:cNvPr>
          <p:cNvSpPr txBox="1"/>
          <p:nvPr/>
        </p:nvSpPr>
        <p:spPr>
          <a:xfrm>
            <a:off x="255499" y="2229053"/>
            <a:ext cx="2846930" cy="369332"/>
          </a:xfrm>
          <a:prstGeom prst="rect">
            <a:avLst/>
          </a:prstGeom>
          <a:solidFill>
            <a:schemeClr val="bg1"/>
          </a:solid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専門的知識や先進事例等に関する情報などが不足している</a:t>
            </a:r>
            <a:endParaRPr lang="ja-JP" altLang="en-US" sz="900" dirty="0"/>
          </a:p>
        </p:txBody>
      </p:sp>
      <p:sp>
        <p:nvSpPr>
          <p:cNvPr id="24" name="テキスト ボックス 23">
            <a:extLst>
              <a:ext uri="{FF2B5EF4-FFF2-40B4-BE49-F238E27FC236}">
                <a16:creationId xmlns:a16="http://schemas.microsoft.com/office/drawing/2014/main" id="{0DDA3E08-7EE3-4E17-AB87-C6F1295B00DA}"/>
              </a:ext>
            </a:extLst>
          </p:cNvPr>
          <p:cNvSpPr txBox="1"/>
          <p:nvPr/>
        </p:nvSpPr>
        <p:spPr>
          <a:xfrm>
            <a:off x="202429" y="3824399"/>
            <a:ext cx="2846930" cy="369332"/>
          </a:xfrm>
          <a:prstGeom prst="rect">
            <a:avLst/>
          </a:prstGeom>
          <a:solidFill>
            <a:schemeClr val="bg1"/>
          </a:solid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耐震診断・改修の補助金の申請数、セミナー等の参加率の減少</a:t>
            </a:r>
            <a:endParaRPr lang="ja-JP" altLang="en-US" sz="900" dirty="0"/>
          </a:p>
        </p:txBody>
      </p:sp>
      <p:sp>
        <p:nvSpPr>
          <p:cNvPr id="25" name="テキスト ボックス 24">
            <a:extLst>
              <a:ext uri="{FF2B5EF4-FFF2-40B4-BE49-F238E27FC236}">
                <a16:creationId xmlns:a16="http://schemas.microsoft.com/office/drawing/2014/main" id="{B4A9C078-1CB6-4508-8452-D2481573C014}"/>
              </a:ext>
            </a:extLst>
          </p:cNvPr>
          <p:cNvSpPr txBox="1"/>
          <p:nvPr/>
        </p:nvSpPr>
        <p:spPr>
          <a:xfrm>
            <a:off x="202429" y="4611233"/>
            <a:ext cx="2846930" cy="369332"/>
          </a:xfrm>
          <a:prstGeom prst="rect">
            <a:avLst/>
          </a:prstGeom>
          <a:solidFill>
            <a:schemeClr val="bg1"/>
          </a:solidFill>
        </p:spPr>
        <p:txBody>
          <a:bodyPr wrap="square">
            <a:spAutoFit/>
          </a:bodyPr>
          <a:lstStyle/>
          <a:p>
            <a:r>
              <a:rPr lang="ja-JP" altLang="en-US" sz="900" dirty="0">
                <a:latin typeface="UD デジタル 教科書体 NP-B" panose="02020700000000000000" pitchFamily="18" charset="-128"/>
                <a:ea typeface="UD デジタル 教科書体 NP-B" panose="02020700000000000000" pitchFamily="18" charset="-128"/>
              </a:rPr>
              <a:t>民民トラブルやリフォーム補助などについて市が対応を求められることが多い</a:t>
            </a:r>
            <a:endParaRPr lang="ja-JP" altLang="en-US" sz="900" dirty="0"/>
          </a:p>
        </p:txBody>
      </p:sp>
      <p:sp>
        <p:nvSpPr>
          <p:cNvPr id="26" name="テキスト ボックス 25">
            <a:extLst>
              <a:ext uri="{FF2B5EF4-FFF2-40B4-BE49-F238E27FC236}">
                <a16:creationId xmlns:a16="http://schemas.microsoft.com/office/drawing/2014/main" id="{30395F12-20F1-4730-94A7-A936F22151A2}"/>
              </a:ext>
            </a:extLst>
          </p:cNvPr>
          <p:cNvSpPr txBox="1"/>
          <p:nvPr/>
        </p:nvSpPr>
        <p:spPr>
          <a:xfrm>
            <a:off x="106499" y="6234211"/>
            <a:ext cx="12085501" cy="584775"/>
          </a:xfrm>
          <a:prstGeom prst="rect">
            <a:avLst/>
          </a:prstGeom>
          <a:noFill/>
        </p:spPr>
        <p:txBody>
          <a:bodyPr wrap="square">
            <a:spAutoFit/>
          </a:bodyPr>
          <a:lstStyle/>
          <a:p>
            <a:pPr marL="7938" indent="-7938" defTabSz="914377"/>
            <a:r>
              <a:rPr lang="en-US" altLang="ja-JP" sz="1600" dirty="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1600" dirty="0">
                <a:solidFill>
                  <a:prstClr val="black"/>
                </a:solidFill>
                <a:latin typeface="UD デジタル 教科書体 NP-B" panose="02020700000000000000" pitchFamily="18" charset="-128"/>
                <a:ea typeface="UD デジタル 教科書体 NP-B" panose="02020700000000000000" pitchFamily="18" charset="-128"/>
              </a:rPr>
              <a:t>住宅・建築施策に割く人員数が少ない自治体において、必要な大阪府の支援として、職員派遣や研修会等の実施、照会の簡素化　　</a:t>
            </a:r>
            <a:endParaRPr lang="en-US" altLang="ja-JP" sz="1600" dirty="0">
              <a:solidFill>
                <a:prstClr val="black"/>
              </a:solidFill>
              <a:latin typeface="UD デジタル 教科書体 NP-B" panose="02020700000000000000" pitchFamily="18" charset="-128"/>
              <a:ea typeface="UD デジタル 教科書体 NP-B" panose="02020700000000000000" pitchFamily="18" charset="-128"/>
            </a:endParaRPr>
          </a:p>
          <a:p>
            <a:pPr marL="7938" indent="-7938" defTabSz="914377"/>
            <a:r>
              <a:rPr lang="ja-JP" altLang="en-US" sz="1600" dirty="0">
                <a:solidFill>
                  <a:prstClr val="black"/>
                </a:solidFill>
                <a:latin typeface="UD デジタル 教科書体 NP-B" panose="02020700000000000000" pitchFamily="18" charset="-128"/>
                <a:ea typeface="UD デジタル 教科書体 NP-B" panose="02020700000000000000" pitchFamily="18" charset="-128"/>
              </a:rPr>
              <a:t>　等が求められている</a:t>
            </a:r>
          </a:p>
        </p:txBody>
      </p:sp>
      <p:sp>
        <p:nvSpPr>
          <p:cNvPr id="27" name="テキスト ボックス 26">
            <a:extLst>
              <a:ext uri="{FF2B5EF4-FFF2-40B4-BE49-F238E27FC236}">
                <a16:creationId xmlns:a16="http://schemas.microsoft.com/office/drawing/2014/main" id="{E2958014-EF32-4AF2-AE1B-5CD545C1623A}"/>
              </a:ext>
            </a:extLst>
          </p:cNvPr>
          <p:cNvSpPr txBox="1"/>
          <p:nvPr/>
        </p:nvSpPr>
        <p:spPr>
          <a:xfrm>
            <a:off x="5521371" y="1407344"/>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sp>
        <p:nvSpPr>
          <p:cNvPr id="28" name="テキスト ボックス 27">
            <a:extLst>
              <a:ext uri="{FF2B5EF4-FFF2-40B4-BE49-F238E27FC236}">
                <a16:creationId xmlns:a16="http://schemas.microsoft.com/office/drawing/2014/main" id="{9C81AF39-EF7A-4B87-A096-624932A16ED4}"/>
              </a:ext>
            </a:extLst>
          </p:cNvPr>
          <p:cNvSpPr txBox="1"/>
          <p:nvPr/>
        </p:nvSpPr>
        <p:spPr>
          <a:xfrm>
            <a:off x="11380315" y="1365013"/>
            <a:ext cx="1372778" cy="276999"/>
          </a:xfrm>
          <a:prstGeom prst="rect">
            <a:avLst/>
          </a:prstGeom>
          <a:noFill/>
        </p:spPr>
        <p:txBody>
          <a:bodyPr wrap="square">
            <a:spAutoFit/>
          </a:bodyPr>
          <a:lstStyle/>
          <a:p>
            <a:r>
              <a:rPr lang="en-US" altLang="ja-JP" sz="1200" dirty="0">
                <a:latin typeface="UD デジタル 教科書体 NP-B" panose="02020700000000000000" pitchFamily="18" charset="-128"/>
                <a:ea typeface="UD デジタル 教科書体 NP-B" panose="02020700000000000000" pitchFamily="18" charset="-128"/>
              </a:rPr>
              <a:t>(N</a:t>
            </a:r>
            <a:r>
              <a:rPr lang="ja-JP" altLang="en-US" sz="1200" dirty="0">
                <a:latin typeface="UD デジタル 教科書体 NP-B" panose="02020700000000000000" pitchFamily="18" charset="-128"/>
                <a:ea typeface="UD デジタル 教科書体 NP-B" panose="02020700000000000000" pitchFamily="18" charset="-128"/>
              </a:rPr>
              <a:t>＝</a:t>
            </a:r>
            <a:r>
              <a:rPr lang="en-US" altLang="ja-JP" sz="1200" dirty="0">
                <a:latin typeface="UD デジタル 教科書体 NP-B" panose="02020700000000000000" pitchFamily="18" charset="-128"/>
                <a:ea typeface="UD デジタル 教科書体 NP-B" panose="02020700000000000000" pitchFamily="18" charset="-128"/>
              </a:rPr>
              <a:t>43)</a:t>
            </a:r>
            <a:endParaRPr lang="ja-JP" altLang="en-US" sz="1200" dirty="0"/>
          </a:p>
        </p:txBody>
      </p:sp>
      <p:sp>
        <p:nvSpPr>
          <p:cNvPr id="16" name="正方形/長方形 15">
            <a:extLst>
              <a:ext uri="{FF2B5EF4-FFF2-40B4-BE49-F238E27FC236}">
                <a16:creationId xmlns:a16="http://schemas.microsoft.com/office/drawing/2014/main" id="{C9EE6923-78E7-4B3A-B18F-A79DE9D4DAEF}"/>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論点③</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市町村の状況　（</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R</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７</a:t>
            </a:r>
            <a:r>
              <a:rPr kumimoji="1" lang="en-US" altLang="ja-JP"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.4</a:t>
            </a: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実施アンケートより）</a:t>
            </a:r>
          </a:p>
        </p:txBody>
      </p:sp>
      <p:sp>
        <p:nvSpPr>
          <p:cNvPr id="29" name="スライド番号プレースホルダー 1">
            <a:extLst>
              <a:ext uri="{FF2B5EF4-FFF2-40B4-BE49-F238E27FC236}">
                <a16:creationId xmlns:a16="http://schemas.microsoft.com/office/drawing/2014/main" id="{4F635E08-DD6E-49A0-8A32-4B6B542F0FAB}"/>
              </a:ext>
            </a:extLst>
          </p:cNvPr>
          <p:cNvSpPr>
            <a:spLocks noGrp="1"/>
          </p:cNvSpPr>
          <p:nvPr>
            <p:ph type="sldNum" sz="quarter" idx="12"/>
          </p:nvPr>
        </p:nvSpPr>
        <p:spPr>
          <a:xfrm>
            <a:off x="9448800" y="6492875"/>
            <a:ext cx="2743200" cy="365125"/>
          </a:xfrm>
        </p:spPr>
        <p:txBody>
          <a:bodyPr/>
          <a:lstStyle/>
          <a:p>
            <a:r>
              <a:rPr lang="en-US" altLang="ja-JP" sz="1000" b="1" dirty="0">
                <a:solidFill>
                  <a:schemeClr val="tx1"/>
                </a:solidFill>
                <a:latin typeface="Meiryo UI" panose="020B0604030504040204" pitchFamily="50" charset="-128"/>
                <a:ea typeface="Meiryo UI" panose="020B0604030504040204" pitchFamily="50" charset="-128"/>
              </a:rPr>
              <a:t>7</a:t>
            </a:r>
            <a:endParaRPr lang="ja-JP" altLang="en-US" sz="1000" b="1"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64BCE1B-B8D0-482C-A949-E65E015D7347}"/>
              </a:ext>
            </a:extLst>
          </p:cNvPr>
          <p:cNvPicPr>
            <a:picLocks noChangeAspect="1"/>
          </p:cNvPicPr>
          <p:nvPr/>
        </p:nvPicPr>
        <p:blipFill>
          <a:blip r:embed="rId3"/>
          <a:stretch>
            <a:fillRect/>
          </a:stretch>
        </p:blipFill>
        <p:spPr>
          <a:xfrm>
            <a:off x="6788052" y="1642011"/>
            <a:ext cx="5297883" cy="4505334"/>
          </a:xfrm>
          <a:prstGeom prst="rect">
            <a:avLst/>
          </a:prstGeom>
        </p:spPr>
      </p:pic>
    </p:spTree>
    <p:extLst>
      <p:ext uri="{BB962C8B-B14F-4D97-AF65-F5344CB8AC3E}">
        <p14:creationId xmlns:p14="http://schemas.microsoft.com/office/powerpoint/2010/main" val="130338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ED72C-2247-2AB4-B0DA-8866995208AC}"/>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C1C22E4-91ED-07FD-C168-D33DCC2EFB2C}"/>
              </a:ext>
            </a:extLst>
          </p:cNvPr>
          <p:cNvSpPr>
            <a:spLocks/>
          </p:cNvSpPr>
          <p:nvPr/>
        </p:nvSpPr>
        <p:spPr>
          <a:xfrm>
            <a:off x="0" y="662"/>
            <a:ext cx="12193200" cy="540000"/>
          </a:xfrm>
          <a:prstGeom prst="rect">
            <a:avLst/>
          </a:prstGeom>
          <a:solidFill>
            <a:schemeClr val="accent5">
              <a:lumMod val="20000"/>
              <a:lumOff val="8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　論点③　</a:t>
            </a:r>
            <a:r>
              <a:rPr kumimoji="1" lang="en-US" altLang="ja-JP"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参考</a:t>
            </a:r>
            <a:r>
              <a:rPr kumimoji="1" lang="en-US" altLang="ja-JP"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a:t>
            </a:r>
            <a:r>
              <a:rPr kumimoji="1" lang="ja-JP" altLang="en-US" sz="2800" b="1" i="0" u="none" strike="noStrike" kern="1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cs typeface="Times New Roman"/>
              </a:rPr>
              <a:t>人口・世帯等の状況</a:t>
            </a:r>
          </a:p>
        </p:txBody>
      </p:sp>
      <p:sp>
        <p:nvSpPr>
          <p:cNvPr id="10" name="正方形/長方形 9">
            <a:extLst>
              <a:ext uri="{FF2B5EF4-FFF2-40B4-BE49-F238E27FC236}">
                <a16:creationId xmlns:a16="http://schemas.microsoft.com/office/drawing/2014/main" id="{6F5E6619-96D5-46F2-9F89-F42406B7E5CE}"/>
              </a:ext>
            </a:extLst>
          </p:cNvPr>
          <p:cNvSpPr/>
          <p:nvPr/>
        </p:nvSpPr>
        <p:spPr>
          <a:xfrm>
            <a:off x="366618" y="722414"/>
            <a:ext cx="11745171" cy="11471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人口は既に減少に転じ少子高齢化が進展しており、出生率の低下とともに、高齢化率は上昇している</a:t>
            </a:r>
          </a:p>
          <a:p>
            <a:pPr marL="266700" indent="-174625"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a:p>
            <a:pPr marL="449263" algn="just">
              <a:lnSpc>
                <a:spcPts val="1800"/>
              </a:lnSpc>
              <a:spcBef>
                <a:spcPts val="1000"/>
              </a:spcBef>
            </a:pPr>
            <a:r>
              <a:rPr lang="ja-JP" altLang="en-US" sz="2000" dirty="0">
                <a:solidFill>
                  <a:schemeClr val="tx1"/>
                </a:solidFill>
                <a:latin typeface="UD デジタル 教科書体 NK-R" panose="02020400000000000000" pitchFamily="18" charset="-128"/>
                <a:ea typeface="UD デジタル 教科書体 NK-R" panose="02020400000000000000" pitchFamily="18" charset="-128"/>
              </a:rPr>
              <a:t>世帯が小規模化している　</a:t>
            </a:r>
            <a:endParaRPr lang="en-US" altLang="ja-JP" sz="2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1">
            <a:extLst>
              <a:ext uri="{FF2B5EF4-FFF2-40B4-BE49-F238E27FC236}">
                <a16:creationId xmlns:a16="http://schemas.microsoft.com/office/drawing/2014/main" id="{FD2CC1BE-83A3-421D-B0B7-D69B1D7E0E7E}"/>
              </a:ext>
            </a:extLst>
          </p:cNvPr>
          <p:cNvSpPr txBox="1"/>
          <p:nvPr/>
        </p:nvSpPr>
        <p:spPr>
          <a:xfrm>
            <a:off x="1193390" y="6317166"/>
            <a:ext cx="4438314" cy="2588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base">
              <a:spcBef>
                <a:spcPct val="5000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「地域別将来推計」（国立社会保障・人口問題研究所）より大阪府作成</a:t>
            </a:r>
          </a:p>
        </p:txBody>
      </p:sp>
      <p:sp>
        <p:nvSpPr>
          <p:cNvPr id="16" name="テキスト ボックス 15">
            <a:extLst>
              <a:ext uri="{FF2B5EF4-FFF2-40B4-BE49-F238E27FC236}">
                <a16:creationId xmlns:a16="http://schemas.microsoft.com/office/drawing/2014/main" id="{20C4630D-E77A-4A85-B5A5-F8F06CE4A765}"/>
              </a:ext>
            </a:extLst>
          </p:cNvPr>
          <p:cNvSpPr txBox="1"/>
          <p:nvPr/>
        </p:nvSpPr>
        <p:spPr>
          <a:xfrm>
            <a:off x="6388810" y="6160488"/>
            <a:ext cx="5391490" cy="415498"/>
          </a:xfrm>
          <a:prstGeom prst="rect">
            <a:avLst/>
          </a:prstGeom>
          <a:noFill/>
        </p:spPr>
        <p:txBody>
          <a:bodyPr wrap="square" rtlCol="0">
            <a:spAutoFit/>
          </a:bodyPr>
          <a:lstStyle/>
          <a:p>
            <a:pPr marL="200025"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年以前：「国勢調査」（総務省統計局）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fontAlgn="base">
              <a:spcAft>
                <a:spcPct val="0"/>
              </a:spcAft>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年以降：「地域別将来推計」（国立社会保障・人口問題研究所）を基に大阪府作成</a:t>
            </a:r>
          </a:p>
        </p:txBody>
      </p:sp>
      <p:sp>
        <p:nvSpPr>
          <p:cNvPr id="2" name="スライド番号プレースホルダー 1">
            <a:extLst>
              <a:ext uri="{FF2B5EF4-FFF2-40B4-BE49-F238E27FC236}">
                <a16:creationId xmlns:a16="http://schemas.microsoft.com/office/drawing/2014/main" id="{F667D533-15AC-4F8E-8445-754C9422AC5C}"/>
              </a:ext>
            </a:extLst>
          </p:cNvPr>
          <p:cNvSpPr>
            <a:spLocks noGrp="1"/>
          </p:cNvSpPr>
          <p:nvPr>
            <p:ph type="sldNum" sz="quarter" idx="12"/>
          </p:nvPr>
        </p:nvSpPr>
        <p:spPr/>
        <p:txBody>
          <a:bodyPr/>
          <a:lstStyle/>
          <a:p>
            <a:r>
              <a:rPr lang="en-US" altLang="ja-JP" dirty="0"/>
              <a:t>8</a:t>
            </a:r>
            <a:endParaRPr kumimoji="1" lang="ja-JP" altLang="en-US" dirty="0"/>
          </a:p>
        </p:txBody>
      </p:sp>
      <p:sp>
        <p:nvSpPr>
          <p:cNvPr id="3" name="正方形/長方形 2">
            <a:extLst>
              <a:ext uri="{FF2B5EF4-FFF2-40B4-BE49-F238E27FC236}">
                <a16:creationId xmlns:a16="http://schemas.microsoft.com/office/drawing/2014/main" id="{A3341B8F-10F4-4018-A92F-75CFB0773254}"/>
              </a:ext>
            </a:extLst>
          </p:cNvPr>
          <p:cNvSpPr/>
          <p:nvPr/>
        </p:nvSpPr>
        <p:spPr>
          <a:xfrm>
            <a:off x="149630" y="2123768"/>
            <a:ext cx="5652000" cy="4464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7AE5530-A309-451D-89AC-A29B3611518F}"/>
              </a:ext>
            </a:extLst>
          </p:cNvPr>
          <p:cNvSpPr/>
          <p:nvPr/>
        </p:nvSpPr>
        <p:spPr>
          <a:xfrm>
            <a:off x="5909476" y="2123767"/>
            <a:ext cx="6120000" cy="4464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5117170-CFA8-46A1-BD58-61AB45337AF8}"/>
              </a:ext>
            </a:extLst>
          </p:cNvPr>
          <p:cNvSpPr txBox="1"/>
          <p:nvPr/>
        </p:nvSpPr>
        <p:spPr>
          <a:xfrm>
            <a:off x="222669" y="1938259"/>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大阪府の人口推移（将来推計）</a:t>
            </a:r>
          </a:p>
        </p:txBody>
      </p:sp>
      <p:sp>
        <p:nvSpPr>
          <p:cNvPr id="19" name="テキスト ボックス 18">
            <a:extLst>
              <a:ext uri="{FF2B5EF4-FFF2-40B4-BE49-F238E27FC236}">
                <a16:creationId xmlns:a16="http://schemas.microsoft.com/office/drawing/2014/main" id="{AD4914A8-D259-4B7D-9EEF-BDE9B32DDD20}"/>
              </a:ext>
            </a:extLst>
          </p:cNvPr>
          <p:cNvSpPr txBox="1"/>
          <p:nvPr/>
        </p:nvSpPr>
        <p:spPr>
          <a:xfrm>
            <a:off x="5945405" y="1938259"/>
            <a:ext cx="3410166" cy="161583"/>
          </a:xfrm>
          <a:prstGeom prst="rect">
            <a:avLst/>
          </a:prstGeom>
          <a:noFill/>
        </p:spPr>
        <p:txBody>
          <a:bodyPr wrap="square" lIns="0" tIns="0" rIns="0" bIns="0">
            <a:spAutoFit/>
          </a:bodyPr>
          <a:lstStyle/>
          <a:p>
            <a:r>
              <a:rPr lang="ja-JP" altLang="en-US" sz="1050" b="1" dirty="0">
                <a:latin typeface="UD デジタル 教科書体 NP-R" panose="02020400000000000000" pitchFamily="18" charset="-128"/>
                <a:ea typeface="UD デジタル 教科書体 NP-R" panose="02020400000000000000" pitchFamily="18" charset="-128"/>
              </a:rPr>
              <a:t>大阪府の世帯推移（将来推計）</a:t>
            </a:r>
          </a:p>
        </p:txBody>
      </p:sp>
      <p:pic>
        <p:nvPicPr>
          <p:cNvPr id="20" name="図 19">
            <a:extLst>
              <a:ext uri="{FF2B5EF4-FFF2-40B4-BE49-F238E27FC236}">
                <a16:creationId xmlns:a16="http://schemas.microsoft.com/office/drawing/2014/main" id="{EC8B8657-9B6F-4E5A-A59D-72005D987F10}"/>
              </a:ext>
            </a:extLst>
          </p:cNvPr>
          <p:cNvPicPr>
            <a:picLocks noChangeAspect="1"/>
          </p:cNvPicPr>
          <p:nvPr/>
        </p:nvPicPr>
        <p:blipFill>
          <a:blip r:embed="rId2"/>
          <a:stretch>
            <a:fillRect/>
          </a:stretch>
        </p:blipFill>
        <p:spPr>
          <a:xfrm>
            <a:off x="210854" y="2187602"/>
            <a:ext cx="5529551" cy="4163929"/>
          </a:xfrm>
          <a:prstGeom prst="rect">
            <a:avLst/>
          </a:prstGeom>
        </p:spPr>
      </p:pic>
      <p:grpSp>
        <p:nvGrpSpPr>
          <p:cNvPr id="8" name="グループ化 7">
            <a:extLst>
              <a:ext uri="{FF2B5EF4-FFF2-40B4-BE49-F238E27FC236}">
                <a16:creationId xmlns:a16="http://schemas.microsoft.com/office/drawing/2014/main" id="{9F1E9F09-62C7-47D2-A93E-2A181B217D1E}"/>
              </a:ext>
            </a:extLst>
          </p:cNvPr>
          <p:cNvGrpSpPr/>
          <p:nvPr/>
        </p:nvGrpSpPr>
        <p:grpSpPr>
          <a:xfrm>
            <a:off x="2188671" y="2276189"/>
            <a:ext cx="2447752" cy="423008"/>
            <a:chOff x="3369050" y="3967565"/>
            <a:chExt cx="2956969" cy="591795"/>
          </a:xfrm>
        </p:grpSpPr>
        <p:sp>
          <p:nvSpPr>
            <p:cNvPr id="9" name="直線コネクタ 2">
              <a:extLst>
                <a:ext uri="{FF2B5EF4-FFF2-40B4-BE49-F238E27FC236}">
                  <a16:creationId xmlns:a16="http://schemas.microsoft.com/office/drawing/2014/main" id="{A0FD0A38-8A75-4F96-A7BA-6B13750BFC36}"/>
                </a:ext>
              </a:extLst>
            </p:cNvPr>
            <p:cNvSpPr>
              <a:spLocks noChangeShapeType="1"/>
            </p:cNvSpPr>
            <p:nvPr/>
          </p:nvSpPr>
          <p:spPr bwMode="auto">
            <a:xfrm flipH="1">
              <a:off x="4835918" y="4083040"/>
              <a:ext cx="0" cy="47632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11" name="直線コネクタ 4">
              <a:extLst>
                <a:ext uri="{FF2B5EF4-FFF2-40B4-BE49-F238E27FC236}">
                  <a16:creationId xmlns:a16="http://schemas.microsoft.com/office/drawing/2014/main" id="{314A56B1-9585-40E7-8B6A-DE20991F9B0F}"/>
                </a:ext>
              </a:extLst>
            </p:cNvPr>
            <p:cNvSpPr>
              <a:spLocks noChangeShapeType="1"/>
            </p:cNvSpPr>
            <p:nvPr/>
          </p:nvSpPr>
          <p:spPr bwMode="auto">
            <a:xfrm>
              <a:off x="4145353" y="4075102"/>
              <a:ext cx="1358899"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mj-ea"/>
                <a:ea typeface="+mj-ea"/>
              </a:endParaRPr>
            </a:p>
          </p:txBody>
        </p:sp>
        <p:sp>
          <p:nvSpPr>
            <p:cNvPr id="13" name="テキスト ボックス 9">
              <a:extLst>
                <a:ext uri="{FF2B5EF4-FFF2-40B4-BE49-F238E27FC236}">
                  <a16:creationId xmlns:a16="http://schemas.microsoft.com/office/drawing/2014/main" id="{64447F8E-41AD-4230-8750-D68808D43E35}"/>
                </a:ext>
              </a:extLst>
            </p:cNvPr>
            <p:cNvSpPr txBox="1">
              <a:spLocks noChangeArrowheads="1"/>
            </p:cNvSpPr>
            <p:nvPr/>
          </p:nvSpPr>
          <p:spPr bwMode="auto">
            <a:xfrm>
              <a:off x="3369050"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これまで</a:t>
              </a:r>
              <a:endParaRPr lang="ja-JP" altLang="ja-JP" sz="1000" dirty="0">
                <a:solidFill>
                  <a:prstClr val="black"/>
                </a:solidFill>
                <a:latin typeface="+mj-ea"/>
                <a:ea typeface="+mj-ea"/>
                <a:cs typeface="ＭＳ Ｐゴシック" pitchFamily="50" charset="-128"/>
              </a:endParaRPr>
            </a:p>
          </p:txBody>
        </p:sp>
        <p:sp>
          <p:nvSpPr>
            <p:cNvPr id="14" name="テキスト ボックス 10">
              <a:extLst>
                <a:ext uri="{FF2B5EF4-FFF2-40B4-BE49-F238E27FC236}">
                  <a16:creationId xmlns:a16="http://schemas.microsoft.com/office/drawing/2014/main" id="{4D876823-9660-4C44-8C6C-B2B9CE50853E}"/>
                </a:ext>
              </a:extLst>
            </p:cNvPr>
            <p:cNvSpPr txBox="1">
              <a:spLocks noChangeArrowheads="1"/>
            </p:cNvSpPr>
            <p:nvPr/>
          </p:nvSpPr>
          <p:spPr bwMode="auto">
            <a:xfrm>
              <a:off x="5479096" y="3967565"/>
              <a:ext cx="84692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000" dirty="0">
                  <a:solidFill>
                    <a:srgbClr val="000000"/>
                  </a:solidFill>
                  <a:latin typeface="+mj-ea"/>
                  <a:ea typeface="+mj-ea"/>
                  <a:cs typeface="Times New Roman" pitchFamily="18" charset="0"/>
                </a:rPr>
                <a:t>これから</a:t>
              </a:r>
              <a:endParaRPr lang="ja-JP" altLang="ja-JP" sz="2400" dirty="0">
                <a:solidFill>
                  <a:prstClr val="black"/>
                </a:solidFill>
                <a:latin typeface="+mj-ea"/>
                <a:ea typeface="+mj-ea"/>
                <a:cs typeface="ＭＳ Ｐゴシック" pitchFamily="50" charset="-128"/>
              </a:endParaRPr>
            </a:p>
          </p:txBody>
        </p:sp>
      </p:grpSp>
      <p:sp>
        <p:nvSpPr>
          <p:cNvPr id="7" name="テキスト ボックス 6">
            <a:extLst>
              <a:ext uri="{FF2B5EF4-FFF2-40B4-BE49-F238E27FC236}">
                <a16:creationId xmlns:a16="http://schemas.microsoft.com/office/drawing/2014/main" id="{90E7AAEB-9575-451B-9ED7-C4AA29823D2F}"/>
              </a:ext>
            </a:extLst>
          </p:cNvPr>
          <p:cNvSpPr txBox="1"/>
          <p:nvPr/>
        </p:nvSpPr>
        <p:spPr>
          <a:xfrm>
            <a:off x="642557" y="2360735"/>
            <a:ext cx="783313" cy="253916"/>
          </a:xfrm>
          <a:prstGeom prst="rect">
            <a:avLst/>
          </a:prstGeom>
          <a:noFill/>
        </p:spPr>
        <p:txBody>
          <a:bodyPr wrap="square" rtlCol="0">
            <a:spAutoFit/>
          </a:bodyPr>
          <a:lstStyle/>
          <a:p>
            <a:pPr algn="ctr"/>
            <a:r>
              <a:rPr lang="ja-JP" altLang="en-US" sz="1050" dirty="0"/>
              <a:t>（千人）</a:t>
            </a:r>
          </a:p>
        </p:txBody>
      </p:sp>
      <p:pic>
        <p:nvPicPr>
          <p:cNvPr id="21" name="図 20">
            <a:extLst>
              <a:ext uri="{FF2B5EF4-FFF2-40B4-BE49-F238E27FC236}">
                <a16:creationId xmlns:a16="http://schemas.microsoft.com/office/drawing/2014/main" id="{404C5EDA-07BD-43EA-99C7-2DCB3E3D5B60}"/>
              </a:ext>
            </a:extLst>
          </p:cNvPr>
          <p:cNvPicPr>
            <a:picLocks noChangeAspect="1"/>
          </p:cNvPicPr>
          <p:nvPr/>
        </p:nvPicPr>
        <p:blipFill>
          <a:blip r:embed="rId3"/>
          <a:stretch>
            <a:fillRect/>
          </a:stretch>
        </p:blipFill>
        <p:spPr>
          <a:xfrm>
            <a:off x="6006919" y="2075658"/>
            <a:ext cx="5956308" cy="4438273"/>
          </a:xfrm>
          <a:prstGeom prst="rect">
            <a:avLst/>
          </a:prstGeom>
        </p:spPr>
      </p:pic>
    </p:spTree>
    <p:extLst>
      <p:ext uri="{BB962C8B-B14F-4D97-AF65-F5344CB8AC3E}">
        <p14:creationId xmlns:p14="http://schemas.microsoft.com/office/powerpoint/2010/main" val="1746772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155694F8A812243A29B9B73924DBCCB" ma:contentTypeVersion="14" ma:contentTypeDescription="新しいドキュメントを作成します。" ma:contentTypeScope="" ma:versionID="8c97bb26627a096fe46383c186eb1080">
  <xsd:schema xmlns:xsd="http://www.w3.org/2001/XMLSchema" xmlns:xs="http://www.w3.org/2001/XMLSchema" xmlns:p="http://schemas.microsoft.com/office/2006/metadata/properties" xmlns:ns3="9ab0cc61-bdc6-4e57-b29a-775163e27be2" xmlns:ns4="5725b55b-e595-4d50-97de-ff062face96e" targetNamespace="http://schemas.microsoft.com/office/2006/metadata/properties" ma:root="true" ma:fieldsID="6c49f8c26715469720af974cdaea2d1d" ns3:_="" ns4:_="">
    <xsd:import namespace="9ab0cc61-bdc6-4e57-b29a-775163e27be2"/>
    <xsd:import namespace="5725b55b-e595-4d50-97de-ff062face96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ObjectDetectorVersions" minOccurs="0"/>
                <xsd:element ref="ns3:MediaServiceAutoTags" minOccurs="0"/>
                <xsd:element ref="ns3:MediaLengthInSeconds" minOccurs="0"/>
                <xsd:element ref="ns3:MediaServiceGenerationTime" minOccurs="0"/>
                <xsd:element ref="ns3:MediaServiceEventHashCode"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0cc61-bdc6-4e57-b29a-775163e27be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25b55b-e595-4d50-97de-ff062face96e"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共有相手の詳細情報" ma:internalName="SharedWithDetails" ma:readOnly="true">
      <xsd:simpleType>
        <xsd:restriction base="dms:Note">
          <xsd:maxLength value="255"/>
        </xsd:restriction>
      </xsd:simpleType>
    </xsd:element>
    <xsd:element name="SharingHintHash" ma:index="1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ab0cc61-bdc6-4e57-b29a-775163e27be2" xsi:nil="true"/>
  </documentManagement>
</p:properties>
</file>

<file path=customXml/itemProps1.xml><?xml version="1.0" encoding="utf-8"?>
<ds:datastoreItem xmlns:ds="http://schemas.openxmlformats.org/officeDocument/2006/customXml" ds:itemID="{032436DE-67EC-4E49-B015-9B4D91A5CE81}">
  <ds:schemaRefs>
    <ds:schemaRef ds:uri="http://schemas.microsoft.com/sharepoint/v3/contenttype/forms"/>
  </ds:schemaRefs>
</ds:datastoreItem>
</file>

<file path=customXml/itemProps2.xml><?xml version="1.0" encoding="utf-8"?>
<ds:datastoreItem xmlns:ds="http://schemas.openxmlformats.org/officeDocument/2006/customXml" ds:itemID="{409C3C23-C166-490B-AD14-42E5AF8CC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0cc61-bdc6-4e57-b29a-775163e27be2"/>
    <ds:schemaRef ds:uri="5725b55b-e595-4d50-97de-ff062face9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DBBF9-C988-4524-BE0E-D3D9D86D6E7E}">
  <ds:schemaRefs>
    <ds:schemaRef ds:uri="http://www.w3.org/XML/1998/namespace"/>
    <ds:schemaRef ds:uri="5725b55b-e595-4d50-97de-ff062face96e"/>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9ab0cc61-bdc6-4e57-b29a-775163e27be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8904</TotalTime>
  <Words>3086</Words>
  <Application>Microsoft Office PowerPoint</Application>
  <PresentationFormat>ワイド画面</PresentationFormat>
  <Paragraphs>300</Paragraphs>
  <Slides>14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二反地　帆香</cp:lastModifiedBy>
  <cp:revision>2</cp:revision>
  <cp:lastPrinted>2025-05-15T09:57:44Z</cp:lastPrinted>
  <dcterms:created xsi:type="dcterms:W3CDTF">2025-02-20T00:18:13Z</dcterms:created>
  <dcterms:modified xsi:type="dcterms:W3CDTF">2025-06-27T00:49:40Z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0x0101003155694F8A812243A29B9B73924DBCCB</vt:lpwstr>
  </property>
</Properties>
</file>