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3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385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81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62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85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18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560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14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91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69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92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40FC1-FAC3-4271-9E2C-12F7F423725D}" type="datetimeFigureOut">
              <a:rPr kumimoji="1" lang="ja-JP" altLang="en-US" smtClean="0"/>
              <a:t>2021/11/9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4A9E9-C205-4657-9C7E-C8B0BD039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8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" y="23821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ＭＩＣＥ</a:t>
            </a:r>
            <a:r>
              <a:rPr kumimoji="1" lang="ja-JP" altLang="en-US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戦略スケジュール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225399"/>
              </p:ext>
            </p:extLst>
          </p:nvPr>
        </p:nvGraphicFramePr>
        <p:xfrm>
          <a:off x="2496" y="454932"/>
          <a:ext cx="9903504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8969">
                  <a:extLst>
                    <a:ext uri="{9D8B030D-6E8A-4147-A177-3AD203B41FA5}">
                      <a16:colId xmlns:a16="http://schemas.microsoft.com/office/drawing/2014/main" val="1309128862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1023939235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691192770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3225402774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1965982135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3957328462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429140362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87181697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1260539701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3894486726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3076411286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4152119751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1436551860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4162373500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753645596"/>
                    </a:ext>
                  </a:extLst>
                </a:gridCol>
                <a:gridCol w="618969">
                  <a:extLst>
                    <a:ext uri="{9D8B030D-6E8A-4147-A177-3AD203B41FA5}">
                      <a16:colId xmlns:a16="http://schemas.microsoft.com/office/drawing/2014/main" val="20248883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11</a:t>
                      </a:r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12</a:t>
                      </a:r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</a:t>
                      </a:r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</a:t>
                      </a:r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132017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中旬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下旬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中旬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下旬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中旬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下旬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中旬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下旬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上旬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中旬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下旬</a:t>
                      </a:r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852248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検討会議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vert="eaVert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174668"/>
                  </a:ext>
                </a:extLst>
              </a:tr>
              <a:tr h="11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委託調査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vert="eaVert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17724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議会等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vert="eaVert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4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817279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5368" y="4426126"/>
            <a:ext cx="990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■委託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調査（大阪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MICE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戦略策定に向けた調査・分析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業務）</a:t>
            </a:r>
            <a:r>
              <a:rPr kumimoji="1" lang="ja-JP" altLang="en-US" sz="14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2000" y="4717583"/>
            <a:ext cx="9864000" cy="194400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Bef>
                <a:spcPts val="200"/>
              </a:spcBef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★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戦略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策定の検討に必要となる様々なデータの収集や分析を目的とした調査・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分析業務を委託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200"/>
              </a:spcBef>
            </a:pP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○</a:t>
            </a:r>
            <a:r>
              <a: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MICE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係る国内外の実態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調査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200"/>
              </a:spcBef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・競合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他都市との比較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分析　</a:t>
            </a:r>
            <a:r>
              <a: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…MICE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戦略、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誘致体制、</a:t>
            </a:r>
            <a:r>
              <a: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KPI</a:t>
            </a:r>
            <a:r>
              <a:rPr kumimoji="1" lang="ja-JP" altLang="en-US" sz="1200" dirty="0" err="1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ユニークベニューの活用事例　等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200"/>
              </a:spcBef>
            </a:pP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・主要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な主催者、コア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PCO</a:t>
            </a:r>
            <a:r>
              <a:rPr kumimoji="1" lang="ja-JP" altLang="en-US" sz="1200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インセンティブツアー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企画者等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の意向調査による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分析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200"/>
              </a:spcBef>
            </a:pP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（ヒアリング項目：コロナ後の</a:t>
            </a:r>
            <a:r>
              <a: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MICE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開催形態や需要見込み、開催地としての大阪の評価　等）</a:t>
            </a:r>
            <a:endParaRPr kumimoji="1"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200"/>
              </a:spcBef>
            </a:pP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○大阪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における今後の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MICE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誘致に向けた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分析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spcBef>
                <a:spcPts val="200"/>
              </a:spcBef>
            </a:pP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・大阪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が競合他都市と比べて有する強み・弱みなどの現状分析</a:t>
            </a:r>
          </a:p>
          <a:p>
            <a:pPr>
              <a:spcBef>
                <a:spcPts val="200"/>
              </a:spcBef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・アフターコロナ期における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MICE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の開催形態について将来の見込み</a:t>
            </a:r>
          </a:p>
          <a:p>
            <a:pPr>
              <a:spcBef>
                <a:spcPts val="200"/>
              </a:spcBef>
            </a:pP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○上記調査・分析を根拠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とした</a:t>
            </a:r>
            <a:r>
              <a:rPr kumimoji="1"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MICE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戦略策定に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向けた、事業者による提案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0000000-0008-0000-0000-00005D000000}"/>
              </a:ext>
            </a:extLst>
          </p:cNvPr>
          <p:cNvCxnSpPr/>
          <p:nvPr/>
        </p:nvCxnSpPr>
        <p:spPr>
          <a:xfrm flipV="1">
            <a:off x="6229754" y="3559532"/>
            <a:ext cx="2124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4967333" y="2263133"/>
            <a:ext cx="1152000" cy="2614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●中間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報告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574276" y="1293615"/>
            <a:ext cx="1872000" cy="261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●第</a:t>
            </a:r>
            <a:r>
              <a:rPr kumimoji="1" lang="en-US" altLang="ja-JP" sz="1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回会議（</a:t>
            </a:r>
            <a:r>
              <a:rPr kumimoji="1" lang="en-US" altLang="ja-JP" sz="1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ja-JP" altLang="en-US" sz="140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40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（論点に対する意見聴取</a:t>
            </a:r>
            <a:r>
              <a:rPr kumimoji="1" lang="ja-JP" altLang="en-US" sz="140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ja-JP" altLang="en-US" sz="14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095754" y="1281510"/>
            <a:ext cx="1872000" cy="261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</a:t>
            </a:r>
            <a:r>
              <a:rPr kumimoji="1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（２０日）</a:t>
            </a:r>
            <a:endParaRPr kumimoji="1" lang="en-US" altLang="ja-JP" sz="14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（素案に対する意見聴取）</a:t>
            </a:r>
            <a:endParaRPr kumimoji="1"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993713" y="1293615"/>
            <a:ext cx="2016000" cy="261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sz="140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40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</a:t>
            </a:r>
            <a:r>
              <a:rPr kumimoji="1" lang="ja-JP" altLang="en-US" sz="1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</a:t>
            </a:r>
            <a:r>
              <a:rPr kumimoji="1" lang="ja-JP" altLang="en-US" sz="140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ja-JP" sz="14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</a:t>
            </a:r>
            <a:r>
              <a:rPr kumimoji="1" lang="ja-JP" altLang="en-US" sz="140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日）●</a:t>
            </a:r>
            <a:endParaRPr kumimoji="1" lang="en-US" altLang="ja-JP" sz="140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（最終案に対する意見聴取）</a:t>
            </a:r>
            <a:endParaRPr kumimoji="1" lang="ja-JP" altLang="en-US" sz="120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718813" y="23821"/>
            <a:ext cx="1138071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mtClean="0"/>
              <a:t>資料３</a:t>
            </a:r>
            <a:endParaRPr kumimoji="1" lang="ja-JP" altLang="en-US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00000000-0008-0000-0000-00005D000000}"/>
              </a:ext>
            </a:extLst>
          </p:cNvPr>
          <p:cNvCxnSpPr/>
          <p:nvPr/>
        </p:nvCxnSpPr>
        <p:spPr>
          <a:xfrm flipV="1">
            <a:off x="2211467" y="1851221"/>
            <a:ext cx="2952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00000000-0008-0000-0000-00005D000000}"/>
              </a:ext>
            </a:extLst>
          </p:cNvPr>
          <p:cNvCxnSpPr/>
          <p:nvPr/>
        </p:nvCxnSpPr>
        <p:spPr>
          <a:xfrm rot="5400000" flipV="1">
            <a:off x="4986149" y="1905437"/>
            <a:ext cx="612000" cy="0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00000000-0008-0000-0000-00005D000000}"/>
              </a:ext>
            </a:extLst>
          </p:cNvPr>
          <p:cNvCxnSpPr/>
          <p:nvPr/>
        </p:nvCxnSpPr>
        <p:spPr>
          <a:xfrm flipV="1">
            <a:off x="1436017" y="2580651"/>
            <a:ext cx="7200000" cy="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8687871" y="2265734"/>
            <a:ext cx="1152000" cy="2614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●最終報告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00000000-0008-0000-0000-00005D000000}"/>
              </a:ext>
            </a:extLst>
          </p:cNvPr>
          <p:cNvCxnSpPr/>
          <p:nvPr/>
        </p:nvCxnSpPr>
        <p:spPr>
          <a:xfrm flipV="1">
            <a:off x="5873556" y="1855704"/>
            <a:ext cx="3636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00000000-0008-0000-0000-00005D000000}"/>
              </a:ext>
            </a:extLst>
          </p:cNvPr>
          <p:cNvCxnSpPr/>
          <p:nvPr/>
        </p:nvCxnSpPr>
        <p:spPr>
          <a:xfrm flipV="1">
            <a:off x="676662" y="2580651"/>
            <a:ext cx="864000" cy="0"/>
          </a:xfrm>
          <a:prstGeom prst="straightConnector1">
            <a:avLst/>
          </a:prstGeom>
          <a:ln>
            <a:prstDash val="dash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00000000-0008-0000-0000-00005D000000}"/>
              </a:ext>
            </a:extLst>
          </p:cNvPr>
          <p:cNvCxnSpPr/>
          <p:nvPr/>
        </p:nvCxnSpPr>
        <p:spPr>
          <a:xfrm flipV="1">
            <a:off x="7375442" y="3927085"/>
            <a:ext cx="2124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 bwMode="white">
          <a:xfrm>
            <a:off x="7465442" y="3642418"/>
            <a:ext cx="1944000" cy="2614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府議会・市議会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204430" y="1575271"/>
            <a:ext cx="1152000" cy="261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素案</a:t>
            </a:r>
            <a:r>
              <a:rPr kumimoji="1" lang="ja-JP" altLang="en-US" sz="14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977377" y="1579387"/>
            <a:ext cx="1152000" cy="261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最終</a:t>
            </a:r>
            <a:r>
              <a:rPr kumimoji="1" lang="ja-JP" altLang="en-US" sz="14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案</a:t>
            </a:r>
            <a:r>
              <a:rPr kumimoji="1" lang="ja-JP" altLang="en-US" sz="140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作成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664848" y="2308446"/>
            <a:ext cx="1332000" cy="261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委託調査</a:t>
            </a:r>
            <a:r>
              <a:rPr kumimoji="1" lang="ja-JP" altLang="en-US" sz="14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実施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227720" y="3313467"/>
            <a:ext cx="1908000" cy="261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パブリックコメント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9606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285</Words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UDゴシック</vt:lpstr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2021-11-09T01:32:58Z</cp:lastPrinted>
  <dcterms:created xsi:type="dcterms:W3CDTF">2021-10-01T06:22:19Z</dcterms:created>
  <dcterms:modified xsi:type="dcterms:W3CDTF">2021-11-09T01:33:31Z</dcterms:modified>
</cp:coreProperties>
</file>