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5"/>
  </p:notesMasterIdLst>
  <p:handoutMasterIdLst>
    <p:handoutMasterId r:id="rId26"/>
  </p:handoutMasterIdLst>
  <p:sldIdLst>
    <p:sldId id="275" r:id="rId2"/>
    <p:sldId id="306" r:id="rId3"/>
    <p:sldId id="276" r:id="rId4"/>
    <p:sldId id="283" r:id="rId5"/>
    <p:sldId id="291" r:id="rId6"/>
    <p:sldId id="277" r:id="rId7"/>
    <p:sldId id="295" r:id="rId8"/>
    <p:sldId id="294" r:id="rId9"/>
    <p:sldId id="307" r:id="rId10"/>
    <p:sldId id="310" r:id="rId11"/>
    <p:sldId id="298" r:id="rId12"/>
    <p:sldId id="313" r:id="rId13"/>
    <p:sldId id="312" r:id="rId14"/>
    <p:sldId id="301" r:id="rId15"/>
    <p:sldId id="299" r:id="rId16"/>
    <p:sldId id="300" r:id="rId17"/>
    <p:sldId id="258" r:id="rId18"/>
    <p:sldId id="297" r:id="rId19"/>
    <p:sldId id="280" r:id="rId20"/>
    <p:sldId id="281" r:id="rId21"/>
    <p:sldId id="303" r:id="rId22"/>
    <p:sldId id="309" r:id="rId23"/>
    <p:sldId id="305" r:id="rId24"/>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FF"/>
    <a:srgbClr val="CCFFFF"/>
    <a:srgbClr val="99FFCC"/>
    <a:srgbClr val="FF00FF"/>
    <a:srgbClr val="CC99FF"/>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368" autoAdjust="0"/>
    <p:restoredTop sz="94660"/>
  </p:normalViewPr>
  <p:slideViewPr>
    <p:cSldViewPr snapToGrid="0">
      <p:cViewPr>
        <p:scale>
          <a:sx n="81" d="100"/>
          <a:sy n="81" d="100"/>
        </p:scale>
        <p:origin x="1482" y="-108"/>
      </p:cViewPr>
      <p:guideLst>
        <p:guide orient="horz" pos="2137"/>
        <p:guide pos="2880"/>
      </p:guideLst>
    </p:cSldViewPr>
  </p:slideViewPr>
  <p:notesTextViewPr>
    <p:cViewPr>
      <p:scale>
        <a:sx n="33" d="100"/>
        <a:sy n="33"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file:///\\APZR002C\OA-ga0024$\&#12518;&#12540;&#12470;&#20316;&#26989;&#29992;&#12501;&#12457;&#12523;&#12480;\&#9733;&#20225;&#26989;&#35480;&#33268;&#25285;&#24403;\&#20225;&#26989;&#35480;&#33268;2016&#24180;&#24230;\10%20MICE\&#9733;&#35500;&#26126;&#36039;&#26009;&#65288;&#20316;&#25104;&#20013;&#65289;\MICE&#26041;&#37341;&#22259;&#34920;&#12394;&#12393;&#20803;&#12487;&#12540;&#12479;\&#22269;&#38555;&#20250;&#35696;&#21442;&#21152;&#32773;&#32207;&#25968;&#25512;&#31227;.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areaChart>
        <c:grouping val="stacked"/>
        <c:varyColors val="0"/>
        <c:ser>
          <c:idx val="0"/>
          <c:order val="0"/>
          <c:tx>
            <c:strRef>
              <c:f>'Sheet1 (3)'!$B$18</c:f>
              <c:strCache>
                <c:ptCount val="1"/>
                <c:pt idx="0">
                  <c:v>50～249人</c:v>
                </c:pt>
              </c:strCache>
            </c:strRef>
          </c:tx>
          <c:cat>
            <c:strRef>
              <c:f>'Sheet1 (3)'!$C$17:$L$17</c:f>
              <c:strCache>
                <c:ptCount val="4"/>
                <c:pt idx="0">
                  <c:v>93～97</c:v>
                </c:pt>
                <c:pt idx="1">
                  <c:v>98～02</c:v>
                </c:pt>
                <c:pt idx="2">
                  <c:v>03～07</c:v>
                </c:pt>
                <c:pt idx="3">
                  <c:v>08～12</c:v>
                </c:pt>
              </c:strCache>
            </c:strRef>
          </c:cat>
          <c:val>
            <c:numRef>
              <c:f>'Sheet1 (3)'!$C$18:$L$18</c:f>
              <c:numCache>
                <c:formatCode>#,##0_);[Red]\(#,##0\)</c:formatCode>
                <c:ptCount val="4"/>
                <c:pt idx="0">
                  <c:v>6626.3730000000005</c:v>
                </c:pt>
                <c:pt idx="1">
                  <c:v>11286.47</c:v>
                </c:pt>
                <c:pt idx="2">
                  <c:v>21350.429</c:v>
                </c:pt>
                <c:pt idx="3">
                  <c:v>30877.171999999999</c:v>
                </c:pt>
              </c:numCache>
            </c:numRef>
          </c:val>
          <c:extLst>
            <c:ext xmlns:c16="http://schemas.microsoft.com/office/drawing/2014/chart" uri="{C3380CC4-5D6E-409C-BE32-E72D297353CC}">
              <c16:uniqueId val="{00000000-3E0B-4A46-A8A8-9F38DD19DDBA}"/>
            </c:ext>
          </c:extLst>
        </c:ser>
        <c:ser>
          <c:idx val="1"/>
          <c:order val="1"/>
          <c:tx>
            <c:strRef>
              <c:f>'Sheet1 (3)'!$B$19</c:f>
              <c:strCache>
                <c:ptCount val="1"/>
                <c:pt idx="0">
                  <c:v>500～999人</c:v>
                </c:pt>
              </c:strCache>
            </c:strRef>
          </c:tx>
          <c:cat>
            <c:strRef>
              <c:f>'Sheet1 (3)'!$C$17:$L$17</c:f>
              <c:strCache>
                <c:ptCount val="4"/>
                <c:pt idx="0">
                  <c:v>93～97</c:v>
                </c:pt>
                <c:pt idx="1">
                  <c:v>98～02</c:v>
                </c:pt>
                <c:pt idx="2">
                  <c:v>03～07</c:v>
                </c:pt>
                <c:pt idx="3">
                  <c:v>08～12</c:v>
                </c:pt>
              </c:strCache>
            </c:strRef>
          </c:cat>
          <c:val>
            <c:numRef>
              <c:f>'Sheet1 (3)'!$C$19:$L$19</c:f>
              <c:numCache>
                <c:formatCode>#,##0_);[Red]\(#,##0\)</c:formatCode>
                <c:ptCount val="4"/>
                <c:pt idx="0">
                  <c:v>8110.1409999999996</c:v>
                </c:pt>
                <c:pt idx="1">
                  <c:v>11286.470000000001</c:v>
                </c:pt>
                <c:pt idx="2">
                  <c:v>15757.678</c:v>
                </c:pt>
                <c:pt idx="3">
                  <c:v>19524.464</c:v>
                </c:pt>
              </c:numCache>
            </c:numRef>
          </c:val>
          <c:extLst>
            <c:ext xmlns:c16="http://schemas.microsoft.com/office/drawing/2014/chart" uri="{C3380CC4-5D6E-409C-BE32-E72D297353CC}">
              <c16:uniqueId val="{00000001-3E0B-4A46-A8A8-9F38DD19DDBA}"/>
            </c:ext>
          </c:extLst>
        </c:ser>
        <c:ser>
          <c:idx val="2"/>
          <c:order val="2"/>
          <c:tx>
            <c:strRef>
              <c:f>'Sheet1 (3)'!$B$20</c:f>
              <c:strCache>
                <c:ptCount val="1"/>
                <c:pt idx="0">
                  <c:v>1000人～</c:v>
                </c:pt>
              </c:strCache>
            </c:strRef>
          </c:tx>
          <c:cat>
            <c:strRef>
              <c:f>'Sheet1 (3)'!$C$17:$L$17</c:f>
              <c:strCache>
                <c:ptCount val="4"/>
                <c:pt idx="0">
                  <c:v>93～97</c:v>
                </c:pt>
                <c:pt idx="1">
                  <c:v>98～02</c:v>
                </c:pt>
                <c:pt idx="2">
                  <c:v>03～07</c:v>
                </c:pt>
                <c:pt idx="3">
                  <c:v>08～12</c:v>
                </c:pt>
              </c:strCache>
            </c:strRef>
          </c:cat>
          <c:val>
            <c:numRef>
              <c:f>'Sheet1 (3)'!$C$20:$L$20</c:f>
              <c:numCache>
                <c:formatCode>#,##0_);[Red]\(#,##0\)</c:formatCode>
                <c:ptCount val="4"/>
                <c:pt idx="0">
                  <c:v>2124.4859999999999</c:v>
                </c:pt>
                <c:pt idx="1">
                  <c:v>2962.06</c:v>
                </c:pt>
                <c:pt idx="2">
                  <c:v>3714.8929999999996</c:v>
                </c:pt>
                <c:pt idx="3">
                  <c:v>4442.3639999999996</c:v>
                </c:pt>
              </c:numCache>
            </c:numRef>
          </c:val>
          <c:extLst>
            <c:ext xmlns:c16="http://schemas.microsoft.com/office/drawing/2014/chart" uri="{C3380CC4-5D6E-409C-BE32-E72D297353CC}">
              <c16:uniqueId val="{00000002-3E0B-4A46-A8A8-9F38DD19DDBA}"/>
            </c:ext>
          </c:extLst>
        </c:ser>
        <c:dLbls>
          <c:showLegendKey val="0"/>
          <c:showVal val="0"/>
          <c:showCatName val="0"/>
          <c:showSerName val="0"/>
          <c:showPercent val="0"/>
          <c:showBubbleSize val="0"/>
        </c:dLbls>
        <c:axId val="164361216"/>
        <c:axId val="40901376"/>
      </c:areaChart>
      <c:catAx>
        <c:axId val="164361216"/>
        <c:scaling>
          <c:orientation val="minMax"/>
        </c:scaling>
        <c:delete val="0"/>
        <c:axPos val="b"/>
        <c:numFmt formatCode="General" sourceLinked="0"/>
        <c:majorTickMark val="out"/>
        <c:minorTickMark val="none"/>
        <c:tickLblPos val="nextTo"/>
        <c:crossAx val="40901376"/>
        <c:crosses val="autoZero"/>
        <c:auto val="1"/>
        <c:lblAlgn val="ctr"/>
        <c:lblOffset val="100"/>
        <c:noMultiLvlLbl val="0"/>
      </c:catAx>
      <c:valAx>
        <c:axId val="40901376"/>
        <c:scaling>
          <c:orientation val="minMax"/>
        </c:scaling>
        <c:delete val="0"/>
        <c:axPos val="l"/>
        <c:majorGridlines/>
        <c:numFmt formatCode="#,##0_);[Red]\(#,##0\)" sourceLinked="1"/>
        <c:majorTickMark val="out"/>
        <c:minorTickMark val="none"/>
        <c:tickLblPos val="nextTo"/>
        <c:crossAx val="164361216"/>
        <c:crosses val="autoZero"/>
        <c:crossBetween val="midCat"/>
      </c:valAx>
    </c:plotArea>
    <c:legend>
      <c:legendPos val="r"/>
      <c:overlay val="0"/>
    </c:legend>
    <c:plotVisOnly val="1"/>
    <c:dispBlanksAs val="zero"/>
    <c:showDLblsOverMax val="0"/>
  </c:chart>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4" y="1"/>
            <a:ext cx="2949574" cy="496888"/>
          </a:xfrm>
          <a:prstGeom prst="rect">
            <a:avLst/>
          </a:prstGeom>
        </p:spPr>
        <p:txBody>
          <a:bodyPr vert="horz" lIns="91412" tIns="45706" rIns="91412" bIns="45706" rtlCol="0"/>
          <a:lstStyle>
            <a:lvl1pPr algn="l">
              <a:defRPr sz="1200"/>
            </a:lvl1pPr>
          </a:lstStyle>
          <a:p>
            <a:endParaRPr kumimoji="1" lang="ja-JP" altLang="en-US"/>
          </a:p>
        </p:txBody>
      </p:sp>
      <p:sp>
        <p:nvSpPr>
          <p:cNvPr id="3" name="日付プレースホルダ 2"/>
          <p:cNvSpPr>
            <a:spLocks noGrp="1"/>
          </p:cNvSpPr>
          <p:nvPr>
            <p:ph type="dt" sz="quarter" idx="1"/>
          </p:nvPr>
        </p:nvSpPr>
        <p:spPr>
          <a:xfrm>
            <a:off x="3856041" y="1"/>
            <a:ext cx="2949574" cy="496888"/>
          </a:xfrm>
          <a:prstGeom prst="rect">
            <a:avLst/>
          </a:prstGeom>
        </p:spPr>
        <p:txBody>
          <a:bodyPr vert="horz" lIns="91412" tIns="45706" rIns="91412" bIns="45706" rtlCol="0"/>
          <a:lstStyle>
            <a:lvl1pPr algn="r">
              <a:defRPr sz="1200"/>
            </a:lvl1pPr>
          </a:lstStyle>
          <a:p>
            <a:fld id="{79D58AC3-2C88-4B8F-BA6A-4509DD81B26C}" type="datetimeFigureOut">
              <a:rPr kumimoji="1" lang="ja-JP" altLang="en-US" smtClean="0"/>
              <a:pPr/>
              <a:t>2021/11/9</a:t>
            </a:fld>
            <a:endParaRPr kumimoji="1" lang="ja-JP" altLang="en-US"/>
          </a:p>
        </p:txBody>
      </p:sp>
      <p:sp>
        <p:nvSpPr>
          <p:cNvPr id="4" name="フッター プレースホルダ 3"/>
          <p:cNvSpPr>
            <a:spLocks noGrp="1"/>
          </p:cNvSpPr>
          <p:nvPr>
            <p:ph type="ftr" sz="quarter" idx="2"/>
          </p:nvPr>
        </p:nvSpPr>
        <p:spPr>
          <a:xfrm>
            <a:off x="4" y="9440864"/>
            <a:ext cx="2949574" cy="496887"/>
          </a:xfrm>
          <a:prstGeom prst="rect">
            <a:avLst/>
          </a:prstGeom>
        </p:spPr>
        <p:txBody>
          <a:bodyPr vert="horz" lIns="91412" tIns="45706" rIns="91412" bIns="45706" rtlCol="0" anchor="b"/>
          <a:lstStyle>
            <a:lvl1pPr algn="l">
              <a:defRPr sz="1200"/>
            </a:lvl1pPr>
          </a:lstStyle>
          <a:p>
            <a:endParaRPr kumimoji="1" lang="ja-JP" altLang="en-US"/>
          </a:p>
        </p:txBody>
      </p:sp>
      <p:sp>
        <p:nvSpPr>
          <p:cNvPr id="5" name="スライド番号プレースホルダ 4"/>
          <p:cNvSpPr>
            <a:spLocks noGrp="1"/>
          </p:cNvSpPr>
          <p:nvPr>
            <p:ph type="sldNum" sz="quarter" idx="3"/>
          </p:nvPr>
        </p:nvSpPr>
        <p:spPr>
          <a:xfrm>
            <a:off x="3856041" y="9440864"/>
            <a:ext cx="2949574" cy="496887"/>
          </a:xfrm>
          <a:prstGeom prst="rect">
            <a:avLst/>
          </a:prstGeom>
        </p:spPr>
        <p:txBody>
          <a:bodyPr vert="horz" lIns="91412" tIns="45706" rIns="91412" bIns="45706" rtlCol="0" anchor="b"/>
          <a:lstStyle>
            <a:lvl1pPr algn="r">
              <a:defRPr sz="1200"/>
            </a:lvl1pPr>
          </a:lstStyle>
          <a:p>
            <a:fld id="{3EFDA815-B22D-44B4-AC35-657569353FA3}" type="slidenum">
              <a:rPr kumimoji="1" lang="ja-JP" altLang="en-US" smtClean="0"/>
              <a:pPr/>
              <a:t>‹#›</a:t>
            </a:fld>
            <a:endParaRPr kumimoji="1" lang="ja-JP" altLang="en-US"/>
          </a:p>
        </p:txBody>
      </p:sp>
    </p:spTree>
    <p:extLst>
      <p:ext uri="{BB962C8B-B14F-4D97-AF65-F5344CB8AC3E}">
        <p14:creationId xmlns:p14="http://schemas.microsoft.com/office/powerpoint/2010/main" val="86051490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4" y="1"/>
            <a:ext cx="2949574" cy="496888"/>
          </a:xfrm>
          <a:prstGeom prst="rect">
            <a:avLst/>
          </a:prstGeom>
        </p:spPr>
        <p:txBody>
          <a:bodyPr vert="horz" lIns="91412" tIns="45706" rIns="91412" bIns="45706" rtlCol="0"/>
          <a:lstStyle>
            <a:lvl1pPr algn="l">
              <a:defRPr sz="1200"/>
            </a:lvl1pPr>
          </a:lstStyle>
          <a:p>
            <a:endParaRPr kumimoji="1" lang="ja-JP" altLang="en-US"/>
          </a:p>
        </p:txBody>
      </p:sp>
      <p:sp>
        <p:nvSpPr>
          <p:cNvPr id="3" name="日付プレースホルダ 2"/>
          <p:cNvSpPr>
            <a:spLocks noGrp="1"/>
          </p:cNvSpPr>
          <p:nvPr>
            <p:ph type="dt" idx="1"/>
          </p:nvPr>
        </p:nvSpPr>
        <p:spPr>
          <a:xfrm>
            <a:off x="3856041" y="1"/>
            <a:ext cx="2949574" cy="496888"/>
          </a:xfrm>
          <a:prstGeom prst="rect">
            <a:avLst/>
          </a:prstGeom>
        </p:spPr>
        <p:txBody>
          <a:bodyPr vert="horz" lIns="91412" tIns="45706" rIns="91412" bIns="45706" rtlCol="0"/>
          <a:lstStyle>
            <a:lvl1pPr algn="r">
              <a:defRPr sz="1200"/>
            </a:lvl1pPr>
          </a:lstStyle>
          <a:p>
            <a:fld id="{26964BBB-B102-4146-B25A-81BA7755DF71}" type="datetimeFigureOut">
              <a:rPr kumimoji="1" lang="ja-JP" altLang="en-US" smtClean="0"/>
              <a:pPr/>
              <a:t>2021/11/9</a:t>
            </a:fld>
            <a:endParaRPr kumimoji="1" lang="ja-JP" altLang="en-US"/>
          </a:p>
        </p:txBody>
      </p:sp>
      <p:sp>
        <p:nvSpPr>
          <p:cNvPr id="4" name="スライド イメージ プレースホルダ 3"/>
          <p:cNvSpPr>
            <a:spLocks noGrp="1" noRot="1" noChangeAspect="1"/>
          </p:cNvSpPr>
          <p:nvPr>
            <p:ph type="sldImg" idx="2"/>
          </p:nvPr>
        </p:nvSpPr>
        <p:spPr>
          <a:xfrm>
            <a:off x="920750" y="747713"/>
            <a:ext cx="4965700" cy="3724275"/>
          </a:xfrm>
          <a:prstGeom prst="rect">
            <a:avLst/>
          </a:prstGeom>
          <a:noFill/>
          <a:ln w="12700">
            <a:solidFill>
              <a:prstClr val="black"/>
            </a:solidFill>
          </a:ln>
        </p:spPr>
        <p:txBody>
          <a:bodyPr vert="horz" lIns="91412" tIns="45706" rIns="91412" bIns="45706" rtlCol="0" anchor="ctr"/>
          <a:lstStyle/>
          <a:p>
            <a:endParaRPr lang="ja-JP" altLang="en-US"/>
          </a:p>
        </p:txBody>
      </p:sp>
      <p:sp>
        <p:nvSpPr>
          <p:cNvPr id="5" name="ノート プレースホルダ 4"/>
          <p:cNvSpPr>
            <a:spLocks noGrp="1"/>
          </p:cNvSpPr>
          <p:nvPr>
            <p:ph type="body" sz="quarter" idx="3"/>
          </p:nvPr>
        </p:nvSpPr>
        <p:spPr>
          <a:xfrm>
            <a:off x="681041" y="4721226"/>
            <a:ext cx="5445124" cy="4471988"/>
          </a:xfrm>
          <a:prstGeom prst="rect">
            <a:avLst/>
          </a:prstGeom>
        </p:spPr>
        <p:txBody>
          <a:bodyPr vert="horz" lIns="91412" tIns="45706" rIns="91412" bIns="45706"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4" y="9440864"/>
            <a:ext cx="2949574" cy="496887"/>
          </a:xfrm>
          <a:prstGeom prst="rect">
            <a:avLst/>
          </a:prstGeom>
        </p:spPr>
        <p:txBody>
          <a:bodyPr vert="horz" lIns="91412" tIns="45706" rIns="91412" bIns="45706"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56041" y="9440864"/>
            <a:ext cx="2949574" cy="496887"/>
          </a:xfrm>
          <a:prstGeom prst="rect">
            <a:avLst/>
          </a:prstGeom>
        </p:spPr>
        <p:txBody>
          <a:bodyPr vert="horz" lIns="91412" tIns="45706" rIns="91412" bIns="45706" rtlCol="0" anchor="b"/>
          <a:lstStyle>
            <a:lvl1pPr algn="r">
              <a:defRPr sz="1200"/>
            </a:lvl1pPr>
          </a:lstStyle>
          <a:p>
            <a:fld id="{3B384DB6-E220-44E6-996E-482D9B42D9B1}" type="slidenum">
              <a:rPr kumimoji="1" lang="ja-JP" altLang="en-US" smtClean="0"/>
              <a:pPr/>
              <a:t>‹#›</a:t>
            </a:fld>
            <a:endParaRPr kumimoji="1" lang="ja-JP" altLang="en-US"/>
          </a:p>
        </p:txBody>
      </p:sp>
    </p:spTree>
    <p:extLst>
      <p:ext uri="{BB962C8B-B14F-4D97-AF65-F5344CB8AC3E}">
        <p14:creationId xmlns:p14="http://schemas.microsoft.com/office/powerpoint/2010/main" val="263077662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B384DB6-E220-44E6-996E-482D9B42D9B1}" type="slidenum">
              <a:rPr kumimoji="1" lang="ja-JP" altLang="en-US" smtClean="0"/>
              <a:pPr/>
              <a:t>1</a:t>
            </a:fld>
            <a:endParaRPr kumimoji="1" lang="ja-JP" altLang="en-US"/>
          </a:p>
        </p:txBody>
      </p:sp>
    </p:spTree>
    <p:extLst>
      <p:ext uri="{BB962C8B-B14F-4D97-AF65-F5344CB8AC3E}">
        <p14:creationId xmlns:p14="http://schemas.microsoft.com/office/powerpoint/2010/main" val="381222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B384DB6-E220-44E6-996E-482D9B42D9B1}" type="slidenum">
              <a:rPr kumimoji="1" lang="ja-JP" altLang="en-US" smtClean="0"/>
              <a:pPr/>
              <a:t>2</a:t>
            </a:fld>
            <a:endParaRPr kumimoji="1" lang="ja-JP" altLang="en-US"/>
          </a:p>
        </p:txBody>
      </p:sp>
    </p:spTree>
    <p:extLst>
      <p:ext uri="{BB962C8B-B14F-4D97-AF65-F5344CB8AC3E}">
        <p14:creationId xmlns:p14="http://schemas.microsoft.com/office/powerpoint/2010/main" val="2248656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B384DB6-E220-44E6-996E-482D9B42D9B1}" type="slidenum">
              <a:rPr kumimoji="1" lang="ja-JP" altLang="en-US" smtClean="0"/>
              <a:pPr/>
              <a:t>3</a:t>
            </a:fld>
            <a:endParaRPr kumimoji="1" lang="ja-JP" altLang="en-US"/>
          </a:p>
        </p:txBody>
      </p:sp>
    </p:spTree>
    <p:extLst>
      <p:ext uri="{BB962C8B-B14F-4D97-AF65-F5344CB8AC3E}">
        <p14:creationId xmlns:p14="http://schemas.microsoft.com/office/powerpoint/2010/main" val="29379441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E9F3CB77-E846-4733-905C-0CBF5F034014}" type="datetime1">
              <a:rPr kumimoji="1" lang="ja-JP" altLang="en-US" smtClean="0"/>
              <a:t>2021/11/9</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F763C099-6E55-480C-935E-192F7A6B95A7}" type="slidenum">
              <a:rPr kumimoji="1" lang="ja-JP" altLang="en-US" smtClean="0"/>
              <a:pPr/>
              <a:t>‹#›</a:t>
            </a:fld>
            <a:endParaRPr kumimoji="1" lang="ja-JP"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437922FE-3994-4818-B931-8DD43638AD95}" type="datetime1">
              <a:rPr kumimoji="1" lang="ja-JP" altLang="en-US" smtClean="0"/>
              <a:t>2021/11/9</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F763C099-6E55-480C-935E-192F7A6B95A7}" type="slidenum">
              <a:rPr kumimoji="1" lang="ja-JP" altLang="en-US" smtClean="0"/>
              <a:pPr/>
              <a:t>‹#›</a:t>
            </a:fld>
            <a:endParaRPr kumimoji="1" lang="ja-JP"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1DD6A6A-64E8-4F1D-AD42-5F30CBB2A665}" type="datetime1">
              <a:rPr kumimoji="1" lang="ja-JP" altLang="en-US" smtClean="0"/>
              <a:t>2021/11/9</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F763C099-6E55-480C-935E-192F7A6B95A7}" type="slidenum">
              <a:rPr kumimoji="1" lang="ja-JP" altLang="en-US" smtClean="0"/>
              <a:pPr/>
              <a:t>‹#›</a:t>
            </a:fld>
            <a:endParaRPr kumimoji="1" lang="ja-JP"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AC3DA931-66AC-4080-8F85-666E8810AC5A}" type="datetime1">
              <a:rPr kumimoji="1" lang="ja-JP" altLang="en-US" smtClean="0"/>
              <a:t>2021/11/9</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F763C099-6E55-480C-935E-192F7A6B95A7}" type="slidenum">
              <a:rPr kumimoji="1" lang="ja-JP" altLang="en-US" smtClean="0"/>
              <a:pPr/>
              <a:t>‹#›</a:t>
            </a:fld>
            <a:endParaRPr kumimoji="1" lang="ja-JP"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44290D4C-9082-4C26-9FAD-7254767B010B}" type="datetime1">
              <a:rPr kumimoji="1" lang="ja-JP" altLang="en-US" smtClean="0"/>
              <a:t>2021/11/9</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F763C099-6E55-480C-935E-192F7A6B95A7}" type="slidenum">
              <a:rPr kumimoji="1" lang="ja-JP" altLang="en-US" smtClean="0"/>
              <a:pPr/>
              <a:t>‹#›</a:t>
            </a:fld>
            <a:endParaRPr kumimoji="1" lang="ja-JP"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1043F5A1-B44B-49E7-AAD7-5BB40AADC295}" type="datetime1">
              <a:rPr kumimoji="1" lang="ja-JP" altLang="en-US" smtClean="0"/>
              <a:t>2021/11/9</a:t>
            </a:fld>
            <a:endParaRPr kumimoji="1" lang="ja-JP" altLang="en-US" dirty="0"/>
          </a:p>
        </p:txBody>
      </p:sp>
      <p:sp>
        <p:nvSpPr>
          <p:cNvPr id="6" name="フッター プレースホルダ 5"/>
          <p:cNvSpPr>
            <a:spLocks noGrp="1"/>
          </p:cNvSpPr>
          <p:nvPr>
            <p:ph type="ftr" sz="quarter" idx="11"/>
          </p:nvPr>
        </p:nvSpPr>
        <p:spPr/>
        <p:txBody>
          <a:bodyPr/>
          <a:lstStyle/>
          <a:p>
            <a:endParaRPr kumimoji="1" lang="ja-JP" altLang="en-US" dirty="0"/>
          </a:p>
        </p:txBody>
      </p:sp>
      <p:sp>
        <p:nvSpPr>
          <p:cNvPr id="7" name="スライド番号プレースホルダ 6"/>
          <p:cNvSpPr>
            <a:spLocks noGrp="1"/>
          </p:cNvSpPr>
          <p:nvPr>
            <p:ph type="sldNum" sz="quarter" idx="12"/>
          </p:nvPr>
        </p:nvSpPr>
        <p:spPr/>
        <p:txBody>
          <a:bodyPr/>
          <a:lstStyle/>
          <a:p>
            <a:fld id="{F763C099-6E55-480C-935E-192F7A6B95A7}" type="slidenum">
              <a:rPr kumimoji="1" lang="ja-JP" altLang="en-US" smtClean="0"/>
              <a:pPr/>
              <a:t>‹#›</a:t>
            </a:fld>
            <a:endParaRPr kumimoji="1" lang="ja-JP"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AF100E4B-C2EA-4EAE-8CB8-FD377AACB8E6}" type="datetime1">
              <a:rPr kumimoji="1" lang="ja-JP" altLang="en-US" smtClean="0"/>
              <a:t>2021/11/9</a:t>
            </a:fld>
            <a:endParaRPr kumimoji="1" lang="ja-JP" altLang="en-US" dirty="0"/>
          </a:p>
        </p:txBody>
      </p:sp>
      <p:sp>
        <p:nvSpPr>
          <p:cNvPr id="8" name="フッター プレースホルダ 7"/>
          <p:cNvSpPr>
            <a:spLocks noGrp="1"/>
          </p:cNvSpPr>
          <p:nvPr>
            <p:ph type="ftr" sz="quarter" idx="11"/>
          </p:nvPr>
        </p:nvSpPr>
        <p:spPr/>
        <p:txBody>
          <a:bodyPr/>
          <a:lstStyle/>
          <a:p>
            <a:endParaRPr kumimoji="1" lang="ja-JP" altLang="en-US" dirty="0"/>
          </a:p>
        </p:txBody>
      </p:sp>
      <p:sp>
        <p:nvSpPr>
          <p:cNvPr id="9" name="スライド番号プレースホルダ 8"/>
          <p:cNvSpPr>
            <a:spLocks noGrp="1"/>
          </p:cNvSpPr>
          <p:nvPr>
            <p:ph type="sldNum" sz="quarter" idx="12"/>
          </p:nvPr>
        </p:nvSpPr>
        <p:spPr/>
        <p:txBody>
          <a:bodyPr/>
          <a:lstStyle/>
          <a:p>
            <a:fld id="{F763C099-6E55-480C-935E-192F7A6B95A7}" type="slidenum">
              <a:rPr kumimoji="1" lang="ja-JP" altLang="en-US" smtClean="0"/>
              <a:pPr/>
              <a:t>‹#›</a:t>
            </a:fld>
            <a:endParaRPr kumimoji="1" lang="ja-JP"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5F81285F-5731-46BB-BFB2-69DC751EABD6}" type="datetime1">
              <a:rPr kumimoji="1" lang="ja-JP" altLang="en-US" smtClean="0"/>
              <a:t>2021/11/9</a:t>
            </a:fld>
            <a:endParaRPr kumimoji="1" lang="ja-JP" altLang="en-US" dirty="0"/>
          </a:p>
        </p:txBody>
      </p:sp>
      <p:sp>
        <p:nvSpPr>
          <p:cNvPr id="4" name="フッター プレースホルダ 3"/>
          <p:cNvSpPr>
            <a:spLocks noGrp="1"/>
          </p:cNvSpPr>
          <p:nvPr>
            <p:ph type="ftr" sz="quarter" idx="11"/>
          </p:nvPr>
        </p:nvSpPr>
        <p:spPr/>
        <p:txBody>
          <a:bodyPr/>
          <a:lstStyle/>
          <a:p>
            <a:endParaRPr kumimoji="1" lang="ja-JP" altLang="en-US" dirty="0"/>
          </a:p>
        </p:txBody>
      </p:sp>
      <p:sp>
        <p:nvSpPr>
          <p:cNvPr id="5" name="スライド番号プレースホルダ 4"/>
          <p:cNvSpPr>
            <a:spLocks noGrp="1"/>
          </p:cNvSpPr>
          <p:nvPr>
            <p:ph type="sldNum" sz="quarter" idx="12"/>
          </p:nvPr>
        </p:nvSpPr>
        <p:spPr/>
        <p:txBody>
          <a:bodyPr/>
          <a:lstStyle/>
          <a:p>
            <a:fld id="{F763C099-6E55-480C-935E-192F7A6B95A7}" type="slidenum">
              <a:rPr kumimoji="1" lang="ja-JP" altLang="en-US" smtClean="0"/>
              <a:pPr/>
              <a:t>‹#›</a:t>
            </a:fld>
            <a:endParaRPr kumimoji="1" lang="ja-JP"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0C55C19A-A36A-4961-A4F2-94E76A856D7E}" type="datetime1">
              <a:rPr kumimoji="1" lang="ja-JP" altLang="en-US" smtClean="0"/>
              <a:t>2021/11/9</a:t>
            </a:fld>
            <a:endParaRPr kumimoji="1" lang="ja-JP" altLang="en-US" dirty="0"/>
          </a:p>
        </p:txBody>
      </p:sp>
      <p:sp>
        <p:nvSpPr>
          <p:cNvPr id="3" name="フッター プレースホルダ 2"/>
          <p:cNvSpPr>
            <a:spLocks noGrp="1"/>
          </p:cNvSpPr>
          <p:nvPr>
            <p:ph type="ftr" sz="quarter" idx="11"/>
          </p:nvPr>
        </p:nvSpPr>
        <p:spPr/>
        <p:txBody>
          <a:bodyPr/>
          <a:lstStyle/>
          <a:p>
            <a:endParaRPr kumimoji="1" lang="ja-JP" altLang="en-US" dirty="0"/>
          </a:p>
        </p:txBody>
      </p:sp>
      <p:sp>
        <p:nvSpPr>
          <p:cNvPr id="4" name="スライド番号プレースホルダ 3"/>
          <p:cNvSpPr>
            <a:spLocks noGrp="1"/>
          </p:cNvSpPr>
          <p:nvPr>
            <p:ph type="sldNum" sz="quarter" idx="12"/>
          </p:nvPr>
        </p:nvSpPr>
        <p:spPr/>
        <p:txBody>
          <a:bodyPr/>
          <a:lstStyle/>
          <a:p>
            <a:fld id="{F763C099-6E55-480C-935E-192F7A6B95A7}" type="slidenum">
              <a:rPr kumimoji="1" lang="ja-JP" altLang="en-US" smtClean="0"/>
              <a:pPr/>
              <a:t>‹#›</a:t>
            </a:fld>
            <a:endParaRPr kumimoji="1" lang="ja-JP"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13ACAF58-32E2-480E-B959-7C0B1234C41B}" type="datetime1">
              <a:rPr kumimoji="1" lang="ja-JP" altLang="en-US" smtClean="0"/>
              <a:t>2021/11/9</a:t>
            </a:fld>
            <a:endParaRPr kumimoji="1" lang="ja-JP" altLang="en-US" dirty="0"/>
          </a:p>
        </p:txBody>
      </p:sp>
      <p:sp>
        <p:nvSpPr>
          <p:cNvPr id="6" name="フッター プレースホルダ 5"/>
          <p:cNvSpPr>
            <a:spLocks noGrp="1"/>
          </p:cNvSpPr>
          <p:nvPr>
            <p:ph type="ftr" sz="quarter" idx="11"/>
          </p:nvPr>
        </p:nvSpPr>
        <p:spPr/>
        <p:txBody>
          <a:bodyPr/>
          <a:lstStyle/>
          <a:p>
            <a:endParaRPr kumimoji="1" lang="ja-JP" altLang="en-US" dirty="0"/>
          </a:p>
        </p:txBody>
      </p:sp>
      <p:sp>
        <p:nvSpPr>
          <p:cNvPr id="7" name="スライド番号プレースホルダ 6"/>
          <p:cNvSpPr>
            <a:spLocks noGrp="1"/>
          </p:cNvSpPr>
          <p:nvPr>
            <p:ph type="sldNum" sz="quarter" idx="12"/>
          </p:nvPr>
        </p:nvSpPr>
        <p:spPr/>
        <p:txBody>
          <a:bodyPr/>
          <a:lstStyle/>
          <a:p>
            <a:fld id="{F763C099-6E55-480C-935E-192F7A6B95A7}" type="slidenum">
              <a:rPr kumimoji="1" lang="ja-JP" altLang="en-US" smtClean="0"/>
              <a:pPr/>
              <a:t>‹#›</a:t>
            </a:fld>
            <a:endParaRPr kumimoji="1" lang="ja-JP"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C34E70A4-060D-41E5-8E3E-48F49BDD3078}" type="datetime1">
              <a:rPr kumimoji="1" lang="ja-JP" altLang="en-US" smtClean="0"/>
              <a:t>2021/11/9</a:t>
            </a:fld>
            <a:endParaRPr kumimoji="1" lang="ja-JP" altLang="en-US" dirty="0"/>
          </a:p>
        </p:txBody>
      </p:sp>
      <p:sp>
        <p:nvSpPr>
          <p:cNvPr id="6" name="フッター プレースホルダ 5"/>
          <p:cNvSpPr>
            <a:spLocks noGrp="1"/>
          </p:cNvSpPr>
          <p:nvPr>
            <p:ph type="ftr" sz="quarter" idx="11"/>
          </p:nvPr>
        </p:nvSpPr>
        <p:spPr/>
        <p:txBody>
          <a:bodyPr/>
          <a:lstStyle/>
          <a:p>
            <a:endParaRPr kumimoji="1" lang="ja-JP" altLang="en-US" dirty="0"/>
          </a:p>
        </p:txBody>
      </p:sp>
      <p:sp>
        <p:nvSpPr>
          <p:cNvPr id="7" name="スライド番号プレースホルダ 6"/>
          <p:cNvSpPr>
            <a:spLocks noGrp="1"/>
          </p:cNvSpPr>
          <p:nvPr>
            <p:ph type="sldNum" sz="quarter" idx="12"/>
          </p:nvPr>
        </p:nvSpPr>
        <p:spPr/>
        <p:txBody>
          <a:bodyPr/>
          <a:lstStyle/>
          <a:p>
            <a:fld id="{F763C099-6E55-480C-935E-192F7A6B95A7}" type="slidenum">
              <a:rPr kumimoji="1" lang="ja-JP" altLang="en-US" smtClean="0"/>
              <a:pPr/>
              <a:t>‹#›</a:t>
            </a:fld>
            <a:endParaRPr kumimoji="1" lang="ja-JP"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65CB8C-7149-4747-B790-E3FAEF48F6E1}" type="datetime1">
              <a:rPr kumimoji="1" lang="ja-JP" altLang="en-US" smtClean="0"/>
              <a:t>2021/11/9</a:t>
            </a:fld>
            <a:endParaRPr kumimoji="1" lang="ja-JP" altLang="en-US" dirty="0"/>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63C099-6E55-480C-935E-192F7A6B95A7}" type="slidenum">
              <a:rPr kumimoji="1" lang="ja-JP" altLang="en-US" smtClean="0"/>
              <a:pPr/>
              <a:t>‹#›</a:t>
            </a:fld>
            <a:endParaRPr kumimoji="1" lang="ja-JP"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emf"/></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7.xml"/><Relationship Id="rId4" Type="http://schemas.openxmlformats.org/officeDocument/2006/relationships/image" Target="../media/image7.emf"/></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698169" y="1623041"/>
            <a:ext cx="5849257" cy="1754326"/>
          </a:xfrm>
          <a:prstGeom prst="rect">
            <a:avLst/>
          </a:prstGeom>
          <a:noFill/>
        </p:spPr>
        <p:txBody>
          <a:bodyPr wrap="square" rtlCol="0">
            <a:spAutoFit/>
          </a:bodyPr>
          <a:lstStyle/>
          <a:p>
            <a:pPr algn="ctr">
              <a:lnSpc>
                <a:spcPct val="150000"/>
              </a:lnSpc>
            </a:pPr>
            <a:r>
              <a:rPr lang="ja-JP" altLang="en-US" sz="3600" dirty="0" smtClean="0">
                <a:latin typeface="Meiryo UI" panose="020B0604030504040204" pitchFamily="50" charset="-128"/>
                <a:ea typeface="Meiryo UI" panose="020B0604030504040204" pitchFamily="50" charset="-128"/>
              </a:rPr>
              <a:t>大阪における</a:t>
            </a:r>
            <a:endParaRPr lang="en-US" altLang="ja-JP" sz="3600" dirty="0" smtClean="0">
              <a:latin typeface="Meiryo UI" panose="020B0604030504040204" pitchFamily="50" charset="-128"/>
              <a:ea typeface="Meiryo UI" panose="020B0604030504040204" pitchFamily="50" charset="-128"/>
            </a:endParaRPr>
          </a:p>
          <a:p>
            <a:pPr algn="ctr">
              <a:lnSpc>
                <a:spcPct val="150000"/>
              </a:lnSpc>
            </a:pPr>
            <a:r>
              <a:rPr lang="en-US" altLang="ja-JP" sz="3600" dirty="0" smtClean="0">
                <a:latin typeface="Meiryo UI" panose="020B0604030504040204" pitchFamily="50" charset="-128"/>
                <a:ea typeface="Meiryo UI" panose="020B0604030504040204" pitchFamily="50" charset="-128"/>
              </a:rPr>
              <a:t>MICE</a:t>
            </a:r>
            <a:r>
              <a:rPr lang="ja-JP" altLang="en-US" sz="3600" dirty="0" smtClean="0">
                <a:latin typeface="Meiryo UI" panose="020B0604030504040204" pitchFamily="50" charset="-128"/>
                <a:ea typeface="Meiryo UI" panose="020B0604030504040204" pitchFamily="50" charset="-128"/>
              </a:rPr>
              <a:t>推進方針</a:t>
            </a:r>
            <a:endParaRPr kumimoji="1" lang="ja-JP" altLang="en-US" sz="36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1698170" y="5274596"/>
            <a:ext cx="5849257" cy="646331"/>
          </a:xfrm>
          <a:prstGeom prst="rect">
            <a:avLst/>
          </a:prstGeom>
          <a:noFill/>
        </p:spPr>
        <p:txBody>
          <a:bodyPr wrap="square" rtlCol="0">
            <a:spAutoFit/>
          </a:bodyPr>
          <a:lstStyle/>
          <a:p>
            <a:pPr algn="ctr">
              <a:lnSpc>
                <a:spcPct val="150000"/>
              </a:lnSpc>
            </a:pPr>
            <a:r>
              <a:rPr kumimoji="1" lang="ja-JP" altLang="en-US" sz="2400" dirty="0" smtClean="0">
                <a:latin typeface="Meiryo UI" panose="020B0604030504040204" pitchFamily="50" charset="-128"/>
                <a:ea typeface="Meiryo UI" panose="020B0604030504040204" pitchFamily="50" charset="-128"/>
              </a:rPr>
              <a:t>大阪</a:t>
            </a:r>
            <a:r>
              <a:rPr kumimoji="1" lang="en-US" altLang="ja-JP" sz="2400" dirty="0" smtClean="0">
                <a:latin typeface="Meiryo UI" panose="020B0604030504040204" pitchFamily="50" charset="-128"/>
                <a:ea typeface="Meiryo UI" panose="020B0604030504040204" pitchFamily="50" charset="-128"/>
              </a:rPr>
              <a:t>MICE</a:t>
            </a:r>
            <a:r>
              <a:rPr kumimoji="1" lang="ja-JP" altLang="en-US" sz="2400" dirty="0" smtClean="0">
                <a:latin typeface="Meiryo UI" panose="020B0604030504040204" pitchFamily="50" charset="-128"/>
                <a:ea typeface="Meiryo UI" panose="020B0604030504040204" pitchFamily="50" charset="-128"/>
              </a:rPr>
              <a:t>推進委員会準備会</a:t>
            </a:r>
            <a:endParaRPr kumimoji="1" lang="ja-JP" altLang="en-US" sz="2400" dirty="0">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1698169" y="4246985"/>
            <a:ext cx="5849257" cy="568874"/>
          </a:xfrm>
          <a:prstGeom prst="rect">
            <a:avLst/>
          </a:prstGeom>
          <a:noFill/>
        </p:spPr>
        <p:txBody>
          <a:bodyPr wrap="square" rtlCol="0">
            <a:spAutoFit/>
          </a:bodyPr>
          <a:lstStyle/>
          <a:p>
            <a:pPr algn="ctr">
              <a:lnSpc>
                <a:spcPct val="150000"/>
              </a:lnSpc>
            </a:pPr>
            <a:r>
              <a:rPr lang="ja-JP" altLang="en-US" sz="2400" dirty="0" smtClean="0">
                <a:latin typeface="Meiryo UI" panose="020B0604030504040204" pitchFamily="50" charset="-128"/>
                <a:ea typeface="Meiryo UI" panose="020B0604030504040204" pitchFamily="50" charset="-128"/>
              </a:rPr>
              <a:t>平成</a:t>
            </a:r>
            <a:r>
              <a:rPr lang="en-US" altLang="ja-JP" sz="2400" dirty="0" smtClean="0">
                <a:latin typeface="Meiryo UI" panose="020B0604030504040204" pitchFamily="50" charset="-128"/>
                <a:ea typeface="Meiryo UI" panose="020B0604030504040204" pitchFamily="50" charset="-128"/>
              </a:rPr>
              <a:t>29</a:t>
            </a:r>
            <a:r>
              <a:rPr lang="ja-JP" altLang="en-US" sz="2400" dirty="0" smtClean="0">
                <a:latin typeface="Meiryo UI" panose="020B0604030504040204" pitchFamily="50" charset="-128"/>
                <a:ea typeface="Meiryo UI" panose="020B0604030504040204" pitchFamily="50" charset="-128"/>
              </a:rPr>
              <a:t>年３月</a:t>
            </a:r>
            <a:endParaRPr kumimoji="1" lang="ja-JP" altLang="en-US" sz="2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2853661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3566"/>
            <a:ext cx="9144000" cy="432000"/>
          </a:xfrm>
          <a:prstGeom prst="rect">
            <a:avLst/>
          </a:prstGeom>
          <a:gradFill>
            <a:gsLst>
              <a:gs pos="0">
                <a:srgbClr val="000099"/>
              </a:gs>
              <a:gs pos="85000">
                <a:srgbClr val="0066FF"/>
              </a:gs>
              <a:gs pos="100000">
                <a:schemeClr val="accent1">
                  <a:tint val="23500"/>
                  <a:satMod val="160000"/>
                </a:schemeClr>
              </a:gs>
            </a:gsLst>
            <a:lin ang="5400000" scaled="0"/>
          </a:gradFill>
        </p:spPr>
        <p:txBody>
          <a:bodyPr wrap="square" rtlCol="0" anchor="ctr" anchorCtr="0">
            <a:noAutofit/>
          </a:bodyPr>
          <a:lstStyle/>
          <a:p>
            <a:r>
              <a:rPr lang="ja-JP" altLang="en-US" b="1" dirty="0">
                <a:solidFill>
                  <a:schemeClr val="bg1"/>
                </a:solidFill>
                <a:latin typeface="Meiryo UI" panose="020B0604030504040204" pitchFamily="50" charset="-128"/>
                <a:ea typeface="Meiryo UI" panose="020B0604030504040204" pitchFamily="50" charset="-128"/>
              </a:rPr>
              <a:t>　</a:t>
            </a:r>
            <a:r>
              <a:rPr lang="ja-JP" altLang="en-US" dirty="0" smtClean="0">
                <a:solidFill>
                  <a:schemeClr val="bg1"/>
                </a:solidFill>
                <a:latin typeface="Meiryo UI" panose="020B0604030504040204" pitchFamily="50" charset="-128"/>
                <a:ea typeface="Meiryo UI" panose="020B0604030504040204" pitchFamily="50" charset="-128"/>
              </a:rPr>
              <a:t>大阪における</a:t>
            </a:r>
            <a:r>
              <a:rPr lang="en-US" altLang="ja-JP" dirty="0" smtClean="0">
                <a:solidFill>
                  <a:schemeClr val="bg1"/>
                </a:solidFill>
                <a:latin typeface="Meiryo UI" panose="020B0604030504040204" pitchFamily="50" charset="-128"/>
                <a:ea typeface="Meiryo UI" panose="020B0604030504040204" pitchFamily="50" charset="-128"/>
              </a:rPr>
              <a:t>MICE</a:t>
            </a:r>
            <a:r>
              <a:rPr lang="ja-JP" altLang="en-US" dirty="0" smtClean="0">
                <a:solidFill>
                  <a:schemeClr val="bg1"/>
                </a:solidFill>
                <a:latin typeface="Meiryo UI" panose="020B0604030504040204" pitchFamily="50" charset="-128"/>
                <a:ea typeface="Meiryo UI" panose="020B0604030504040204" pitchFamily="50" charset="-128"/>
              </a:rPr>
              <a:t>の現状と課題　（５－２）世界における</a:t>
            </a:r>
            <a:r>
              <a:rPr lang="en-US" altLang="ja-JP" dirty="0" smtClean="0">
                <a:solidFill>
                  <a:schemeClr val="bg1"/>
                </a:solidFill>
                <a:latin typeface="Meiryo UI" panose="020B0604030504040204" pitchFamily="50" charset="-128"/>
                <a:ea typeface="Meiryo UI" panose="020B0604030504040204" pitchFamily="50" charset="-128"/>
              </a:rPr>
              <a:t>MICE</a:t>
            </a:r>
            <a:r>
              <a:rPr lang="ja-JP" altLang="en-US" dirty="0" smtClean="0">
                <a:solidFill>
                  <a:schemeClr val="bg1"/>
                </a:solidFill>
                <a:latin typeface="Meiryo UI" panose="020B0604030504040204" pitchFamily="50" charset="-128"/>
                <a:ea typeface="Meiryo UI" panose="020B0604030504040204" pitchFamily="50" charset="-128"/>
              </a:rPr>
              <a:t>需要の動向</a:t>
            </a:r>
            <a:endParaRPr kumimoji="1" lang="ja-JP" altLang="en-US" dirty="0">
              <a:solidFill>
                <a:schemeClr val="bg1"/>
              </a:solidFill>
              <a:latin typeface="Meiryo UI" panose="020B0604030504040204" pitchFamily="50" charset="-128"/>
              <a:ea typeface="Meiryo UI" panose="020B0604030504040204" pitchFamily="50" charset="-128"/>
            </a:endParaRPr>
          </a:p>
        </p:txBody>
      </p:sp>
      <p:sp>
        <p:nvSpPr>
          <p:cNvPr id="9" name="正方形/長方形 8"/>
          <p:cNvSpPr/>
          <p:nvPr/>
        </p:nvSpPr>
        <p:spPr>
          <a:xfrm>
            <a:off x="2468815" y="1235859"/>
            <a:ext cx="3546362" cy="253916"/>
          </a:xfrm>
          <a:prstGeom prst="rect">
            <a:avLst/>
          </a:prstGeom>
          <a:solidFill>
            <a:schemeClr val="bg1">
              <a:lumMod val="8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kumimoji="1" lang="ja-JP" altLang="en-US" sz="1050" dirty="0" smtClean="0">
                <a:solidFill>
                  <a:schemeClr val="tx1"/>
                </a:solidFill>
                <a:latin typeface="Meiryo UI" panose="020B0604030504040204" pitchFamily="50" charset="-128"/>
                <a:ea typeface="Meiryo UI" panose="020B0604030504040204" pitchFamily="50" charset="-128"/>
              </a:rPr>
              <a:t>参加者数総数（</a:t>
            </a:r>
            <a:r>
              <a:rPr kumimoji="1" lang="en-US" altLang="ja-JP" sz="1050" dirty="0" smtClean="0">
                <a:solidFill>
                  <a:schemeClr val="tx1"/>
                </a:solidFill>
                <a:latin typeface="Meiryo UI" panose="020B0604030504040204" pitchFamily="50" charset="-128"/>
                <a:ea typeface="Meiryo UI" panose="020B0604030504040204" pitchFamily="50" charset="-128"/>
              </a:rPr>
              <a:t>5</a:t>
            </a:r>
            <a:r>
              <a:rPr kumimoji="1" lang="ja-JP" altLang="en-US" sz="1050" dirty="0" smtClean="0">
                <a:solidFill>
                  <a:schemeClr val="tx1"/>
                </a:solidFill>
                <a:latin typeface="Meiryo UI" panose="020B0604030504040204" pitchFamily="50" charset="-128"/>
                <a:ea typeface="Meiryo UI" panose="020B0604030504040204" pitchFamily="50" charset="-128"/>
              </a:rPr>
              <a:t>か年毎・</a:t>
            </a:r>
            <a:r>
              <a:rPr lang="en-US" altLang="ja-JP" sz="1050" dirty="0">
                <a:solidFill>
                  <a:schemeClr val="tx1"/>
                </a:solidFill>
                <a:latin typeface="Meiryo UI" panose="020B0604030504040204" pitchFamily="50" charset="-128"/>
                <a:ea typeface="Meiryo UI" panose="020B0604030504040204" pitchFamily="50" charset="-128"/>
              </a:rPr>
              <a:t> </a:t>
            </a:r>
            <a:r>
              <a:rPr lang="en-US" altLang="ja-JP" sz="1050" dirty="0" smtClean="0">
                <a:solidFill>
                  <a:schemeClr val="tx1"/>
                </a:solidFill>
                <a:latin typeface="Meiryo UI" panose="020B0604030504040204" pitchFamily="50" charset="-128"/>
                <a:ea typeface="Meiryo UI" panose="020B0604030504040204" pitchFamily="50" charset="-128"/>
              </a:rPr>
              <a:t>1963</a:t>
            </a:r>
            <a:r>
              <a:rPr lang="ja-JP" altLang="en-US" sz="1050" dirty="0" smtClean="0">
                <a:solidFill>
                  <a:schemeClr val="tx1"/>
                </a:solidFill>
                <a:latin typeface="Meiryo UI" panose="020B0604030504040204" pitchFamily="50" charset="-128"/>
                <a:ea typeface="Meiryo UI" panose="020B0604030504040204" pitchFamily="50" charset="-128"/>
              </a:rPr>
              <a:t>～</a:t>
            </a:r>
            <a:r>
              <a:rPr lang="en-US" altLang="ja-JP" sz="1050" dirty="0">
                <a:solidFill>
                  <a:schemeClr val="tx1"/>
                </a:solidFill>
                <a:latin typeface="Meiryo UI" panose="020B0604030504040204" pitchFamily="50" charset="-128"/>
                <a:ea typeface="Meiryo UI" panose="020B0604030504040204" pitchFamily="50" charset="-128"/>
              </a:rPr>
              <a:t>2012 </a:t>
            </a:r>
            <a:r>
              <a:rPr kumimoji="1" lang="ja-JP" altLang="en-US" sz="1050" dirty="0" smtClean="0">
                <a:solidFill>
                  <a:schemeClr val="tx1"/>
                </a:solidFill>
                <a:latin typeface="Meiryo UI" panose="020B0604030504040204" pitchFamily="50" charset="-128"/>
                <a:ea typeface="Meiryo UI" panose="020B0604030504040204" pitchFamily="50" charset="-128"/>
              </a:rPr>
              <a:t>）</a:t>
            </a:r>
            <a:endParaRPr kumimoji="1" lang="ja-JP" altLang="en-US" sz="1050" dirty="0">
              <a:solidFill>
                <a:schemeClr val="tx1"/>
              </a:solidFill>
              <a:latin typeface="Meiryo UI" panose="020B0604030504040204" pitchFamily="50" charset="-128"/>
              <a:ea typeface="Meiryo UI" panose="020B0604030504040204" pitchFamily="50" charset="-128"/>
            </a:endParaRPr>
          </a:p>
        </p:txBody>
      </p:sp>
      <p:sp>
        <p:nvSpPr>
          <p:cNvPr id="12" name="スライド番号プレースホルダー 6"/>
          <p:cNvSpPr txBox="1">
            <a:spLocks/>
          </p:cNvSpPr>
          <p:nvPr/>
        </p:nvSpPr>
        <p:spPr>
          <a:xfrm>
            <a:off x="7010400" y="6492875"/>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dirty="0">
                <a:solidFill>
                  <a:schemeClr val="tx1"/>
                </a:solidFill>
                <a:latin typeface="Meiryo UI" panose="020B0604030504040204" pitchFamily="50" charset="-128"/>
                <a:ea typeface="Meiryo UI" panose="020B0604030504040204" pitchFamily="50" charset="-128"/>
              </a:rPr>
              <a:t>8</a:t>
            </a:r>
            <a:endParaRPr lang="ja-JP" altLang="en-US" dirty="0">
              <a:solidFill>
                <a:schemeClr val="tx1"/>
              </a:solidFill>
              <a:latin typeface="Meiryo UI" panose="020B0604030504040204" pitchFamily="50" charset="-128"/>
              <a:ea typeface="Meiryo UI" panose="020B0604030504040204" pitchFamily="50" charset="-128"/>
            </a:endParaRPr>
          </a:p>
        </p:txBody>
      </p:sp>
      <p:sp>
        <p:nvSpPr>
          <p:cNvPr id="14" name="正方形/長方形 13"/>
          <p:cNvSpPr/>
          <p:nvPr/>
        </p:nvSpPr>
        <p:spPr>
          <a:xfrm>
            <a:off x="76553" y="522258"/>
            <a:ext cx="8964000" cy="464714"/>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chorCtr="0">
            <a:noAutofit/>
          </a:bodyPr>
          <a:lstStyle/>
          <a:p>
            <a:r>
              <a:rPr kumimoji="1" lang="ja-JP" altLang="en-US" sz="1400" dirty="0" smtClean="0">
                <a:solidFill>
                  <a:schemeClr val="tx1"/>
                </a:solidFill>
                <a:latin typeface="Meiryo UI" panose="020B0604030504040204" pitchFamily="50" charset="-128"/>
                <a:ea typeface="Meiryo UI" panose="020B0604030504040204" pitchFamily="50" charset="-128"/>
              </a:rPr>
              <a:t>・国際会議の開催件数は年々増加傾向にある。参加人数別でみると、</a:t>
            </a:r>
            <a:r>
              <a:rPr kumimoji="1" lang="en-US" altLang="ja-JP" sz="1400" dirty="0" smtClean="0">
                <a:solidFill>
                  <a:schemeClr val="tx1"/>
                </a:solidFill>
                <a:latin typeface="Meiryo UI" panose="020B0604030504040204" pitchFamily="50" charset="-128"/>
                <a:ea typeface="Meiryo UI" panose="020B0604030504040204" pitchFamily="50" charset="-128"/>
              </a:rPr>
              <a:t>250</a:t>
            </a:r>
            <a:r>
              <a:rPr kumimoji="1" lang="ja-JP" altLang="en-US" sz="1400" dirty="0" smtClean="0">
                <a:solidFill>
                  <a:schemeClr val="tx1"/>
                </a:solidFill>
                <a:latin typeface="Meiryo UI" panose="020B0604030504040204" pitchFamily="50" charset="-128"/>
                <a:ea typeface="Meiryo UI" panose="020B0604030504040204" pitchFamily="50" charset="-128"/>
              </a:rPr>
              <a:t>人未満の会議が増加傾向にある。</a:t>
            </a:r>
            <a:endParaRPr lang="ja-JP" altLang="en-US" sz="1400" strike="dblStrike" dirty="0">
              <a:solidFill>
                <a:schemeClr val="tx1"/>
              </a:solidFill>
            </a:endParaRPr>
          </a:p>
        </p:txBody>
      </p:sp>
      <p:sp>
        <p:nvSpPr>
          <p:cNvPr id="16" name="タイトル 1"/>
          <p:cNvSpPr>
            <a:spLocks noGrp="1"/>
          </p:cNvSpPr>
          <p:nvPr/>
        </p:nvSpPr>
        <p:spPr>
          <a:xfrm>
            <a:off x="6865277" y="6333342"/>
            <a:ext cx="3829050" cy="258532"/>
          </a:xfrm>
          <a:prstGeom prst="rect">
            <a:avLst/>
          </a:prstGeom>
        </p:spPr>
        <p:txBody>
          <a:bodyPr vert="horz" wrap="square" lIns="91440" tIns="45720" rIns="91440" bIns="45720" rtlCol="0" anchor="ctr">
            <a:spAutoFit/>
          </a:bodyPr>
          <a:lstStyle/>
          <a:p>
            <a:pPr>
              <a:lnSpc>
                <a:spcPct val="90000"/>
              </a:lnSpc>
              <a:spcAft>
                <a:spcPts val="0"/>
              </a:spcAft>
            </a:pPr>
            <a:r>
              <a:rPr lang="ja-JP" altLang="en-US" sz="1200" dirty="0" smtClean="0">
                <a:effectLst/>
                <a:latin typeface="Meiryo UI" panose="020B0604030504040204" pitchFamily="50" charset="-128"/>
                <a:ea typeface="Meiryo UI" panose="020B0604030504040204" pitchFamily="50" charset="-128"/>
                <a:cs typeface="ＭＳ Ｐゴシック" panose="020B0600070205080204" pitchFamily="50" charset="-128"/>
              </a:rPr>
              <a:t>（観光庁資料より作成）</a:t>
            </a:r>
            <a:endParaRPr lang="ja-JP" sz="1200" dirty="0">
              <a:effectLst/>
              <a:latin typeface="Meiryo UI" panose="020B0604030504040204" pitchFamily="50" charset="-128"/>
              <a:ea typeface="Meiryo UI" panose="020B0604030504040204" pitchFamily="50" charset="-128"/>
              <a:cs typeface="ＭＳ Ｐゴシック" panose="020B0600070205080204" pitchFamily="50" charset="-128"/>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672" y="1544163"/>
            <a:ext cx="8843762" cy="1782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正方形/長方形 9"/>
          <p:cNvSpPr/>
          <p:nvPr/>
        </p:nvSpPr>
        <p:spPr>
          <a:xfrm>
            <a:off x="2592186" y="3467716"/>
            <a:ext cx="3546362" cy="253916"/>
          </a:xfrm>
          <a:prstGeom prst="rect">
            <a:avLst/>
          </a:prstGeom>
          <a:solidFill>
            <a:schemeClr val="bg1">
              <a:lumMod val="8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kumimoji="1" lang="ja-JP" altLang="en-US" sz="1050" dirty="0" smtClean="0">
                <a:solidFill>
                  <a:schemeClr val="tx1"/>
                </a:solidFill>
                <a:latin typeface="Meiryo UI" panose="020B0604030504040204" pitchFamily="50" charset="-128"/>
                <a:ea typeface="Meiryo UI" panose="020B0604030504040204" pitchFamily="50" charset="-128"/>
              </a:rPr>
              <a:t>参加人数別会議件数推移（</a:t>
            </a:r>
            <a:r>
              <a:rPr kumimoji="1" lang="en-US" altLang="ja-JP" sz="1050" dirty="0" smtClean="0">
                <a:solidFill>
                  <a:schemeClr val="tx1"/>
                </a:solidFill>
                <a:latin typeface="Meiryo UI" panose="020B0604030504040204" pitchFamily="50" charset="-128"/>
                <a:ea typeface="Meiryo UI" panose="020B0604030504040204" pitchFamily="50" charset="-128"/>
              </a:rPr>
              <a:t>5</a:t>
            </a:r>
            <a:r>
              <a:rPr kumimoji="1" lang="ja-JP" altLang="en-US" sz="1050" dirty="0" smtClean="0">
                <a:solidFill>
                  <a:schemeClr val="tx1"/>
                </a:solidFill>
                <a:latin typeface="Meiryo UI" panose="020B0604030504040204" pitchFamily="50" charset="-128"/>
                <a:ea typeface="Meiryo UI" panose="020B0604030504040204" pitchFamily="50" charset="-128"/>
              </a:rPr>
              <a:t>か年毎・</a:t>
            </a:r>
            <a:r>
              <a:rPr lang="en-US" altLang="ja-JP" sz="1050" dirty="0">
                <a:solidFill>
                  <a:schemeClr val="tx1"/>
                </a:solidFill>
                <a:latin typeface="Meiryo UI" panose="020B0604030504040204" pitchFamily="50" charset="-128"/>
                <a:ea typeface="Meiryo UI" panose="020B0604030504040204" pitchFamily="50" charset="-128"/>
              </a:rPr>
              <a:t> 1993</a:t>
            </a:r>
            <a:r>
              <a:rPr lang="ja-JP" altLang="en-US" sz="1050" dirty="0">
                <a:solidFill>
                  <a:schemeClr val="tx1"/>
                </a:solidFill>
                <a:latin typeface="Meiryo UI" panose="020B0604030504040204" pitchFamily="50" charset="-128"/>
                <a:ea typeface="Meiryo UI" panose="020B0604030504040204" pitchFamily="50" charset="-128"/>
              </a:rPr>
              <a:t>～</a:t>
            </a:r>
            <a:r>
              <a:rPr lang="en-US" altLang="ja-JP" sz="1050" dirty="0">
                <a:solidFill>
                  <a:schemeClr val="tx1"/>
                </a:solidFill>
                <a:latin typeface="Meiryo UI" panose="020B0604030504040204" pitchFamily="50" charset="-128"/>
                <a:ea typeface="Meiryo UI" panose="020B0604030504040204" pitchFamily="50" charset="-128"/>
              </a:rPr>
              <a:t>2012 </a:t>
            </a:r>
            <a:r>
              <a:rPr kumimoji="1" lang="ja-JP" altLang="en-US" sz="1050" dirty="0" smtClean="0">
                <a:solidFill>
                  <a:schemeClr val="tx1"/>
                </a:solidFill>
                <a:latin typeface="Meiryo UI" panose="020B0604030504040204" pitchFamily="50" charset="-128"/>
                <a:ea typeface="Meiryo UI" panose="020B0604030504040204" pitchFamily="50" charset="-128"/>
              </a:rPr>
              <a:t>）</a:t>
            </a:r>
            <a:endParaRPr kumimoji="1" lang="ja-JP" altLang="en-US" sz="1050" dirty="0">
              <a:solidFill>
                <a:schemeClr val="tx1"/>
              </a:solidFill>
              <a:latin typeface="Meiryo UI" panose="020B0604030504040204" pitchFamily="50" charset="-128"/>
              <a:ea typeface="Meiryo UI" panose="020B0604030504040204" pitchFamily="50" charset="-128"/>
            </a:endParaRPr>
          </a:p>
        </p:txBody>
      </p:sp>
      <p:graphicFrame>
        <p:nvGraphicFramePr>
          <p:cNvPr id="13" name="グラフ 12"/>
          <p:cNvGraphicFramePr>
            <a:graphicFrameLocks/>
          </p:cNvGraphicFramePr>
          <p:nvPr>
            <p:extLst>
              <p:ext uri="{D42A27DB-BD31-4B8C-83A1-F6EECF244321}">
                <p14:modId xmlns:p14="http://schemas.microsoft.com/office/powerpoint/2010/main" val="3060153591"/>
              </p:ext>
            </p:extLst>
          </p:nvPr>
        </p:nvGraphicFramePr>
        <p:xfrm>
          <a:off x="2272553" y="3777239"/>
          <a:ext cx="4572000" cy="2762250"/>
        </p:xfrm>
        <a:graphic>
          <a:graphicData uri="http://schemas.openxmlformats.org/drawingml/2006/chart">
            <c:chart xmlns:c="http://schemas.openxmlformats.org/drawingml/2006/chart" xmlns:r="http://schemas.openxmlformats.org/officeDocument/2006/relationships" r:id="rId3"/>
          </a:graphicData>
        </a:graphic>
      </p:graphicFrame>
      <p:sp>
        <p:nvSpPr>
          <p:cNvPr id="17" name="正方形/長方形 16"/>
          <p:cNvSpPr/>
          <p:nvPr/>
        </p:nvSpPr>
        <p:spPr>
          <a:xfrm>
            <a:off x="1702990" y="3594674"/>
            <a:ext cx="1122476" cy="25391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ja-JP" altLang="en-US" sz="1050" dirty="0" smtClean="0">
                <a:solidFill>
                  <a:schemeClr val="tx1"/>
                </a:solidFill>
                <a:latin typeface="Meiryo UI" panose="020B0604030504040204" pitchFamily="50" charset="-128"/>
                <a:ea typeface="Meiryo UI" panose="020B0604030504040204" pitchFamily="50" charset="-128"/>
              </a:rPr>
              <a:t>（件</a:t>
            </a:r>
            <a:r>
              <a:rPr kumimoji="1" lang="ja-JP" altLang="en-US" sz="1050" dirty="0" smtClean="0">
                <a:solidFill>
                  <a:schemeClr val="tx1"/>
                </a:solidFill>
                <a:latin typeface="Meiryo UI" panose="020B0604030504040204" pitchFamily="50" charset="-128"/>
                <a:ea typeface="Meiryo UI" panose="020B0604030504040204" pitchFamily="50" charset="-128"/>
              </a:rPr>
              <a:t>）</a:t>
            </a:r>
            <a:endParaRPr kumimoji="1" lang="ja-JP" altLang="en-US" sz="1050" dirty="0">
              <a:solidFill>
                <a:schemeClr val="tx1"/>
              </a:solidFill>
              <a:latin typeface="Meiryo UI" panose="020B0604030504040204" pitchFamily="50" charset="-128"/>
              <a:ea typeface="Meiryo UI" panose="020B0604030504040204" pitchFamily="50" charset="-128"/>
            </a:endParaRPr>
          </a:p>
        </p:txBody>
      </p:sp>
      <p:sp>
        <p:nvSpPr>
          <p:cNvPr id="18" name="正方形/長方形 17"/>
          <p:cNvSpPr/>
          <p:nvPr/>
        </p:nvSpPr>
        <p:spPr>
          <a:xfrm>
            <a:off x="5453939" y="6238959"/>
            <a:ext cx="1122476" cy="25391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ja-JP" altLang="en-US" sz="1050" dirty="0" smtClean="0">
                <a:solidFill>
                  <a:schemeClr val="tx1"/>
                </a:solidFill>
                <a:latin typeface="Meiryo UI" panose="020B0604030504040204" pitchFamily="50" charset="-128"/>
                <a:ea typeface="Meiryo UI" panose="020B0604030504040204" pitchFamily="50" charset="-128"/>
              </a:rPr>
              <a:t>（年</a:t>
            </a:r>
            <a:r>
              <a:rPr kumimoji="1" lang="ja-JP" altLang="en-US" sz="1050" dirty="0" smtClean="0">
                <a:solidFill>
                  <a:schemeClr val="tx1"/>
                </a:solidFill>
                <a:latin typeface="Meiryo UI" panose="020B0604030504040204" pitchFamily="50" charset="-128"/>
                <a:ea typeface="Meiryo UI" panose="020B0604030504040204" pitchFamily="50" charset="-128"/>
              </a:rPr>
              <a:t>）</a:t>
            </a:r>
            <a:endParaRPr kumimoji="1" lang="ja-JP" altLang="en-US" sz="1050" dirty="0">
              <a:solidFill>
                <a:schemeClr val="tx1"/>
              </a:solidFill>
              <a:latin typeface="Meiryo UI" panose="020B0604030504040204" pitchFamily="50" charset="-128"/>
              <a:ea typeface="Meiryo UI" panose="020B0604030504040204" pitchFamily="50" charset="-128"/>
            </a:endParaRPr>
          </a:p>
        </p:txBody>
      </p:sp>
      <p:sp>
        <p:nvSpPr>
          <p:cNvPr id="15" name="タイトル 1"/>
          <p:cNvSpPr>
            <a:spLocks noGrp="1"/>
          </p:cNvSpPr>
          <p:nvPr/>
        </p:nvSpPr>
        <p:spPr>
          <a:xfrm>
            <a:off x="6865278" y="3109518"/>
            <a:ext cx="3829050" cy="258532"/>
          </a:xfrm>
          <a:prstGeom prst="rect">
            <a:avLst/>
          </a:prstGeom>
        </p:spPr>
        <p:txBody>
          <a:bodyPr vert="horz" wrap="square" lIns="91440" tIns="45720" rIns="91440" bIns="45720" rtlCol="0" anchor="ctr">
            <a:spAutoFit/>
          </a:bodyPr>
          <a:lstStyle/>
          <a:p>
            <a:pPr>
              <a:lnSpc>
                <a:spcPct val="90000"/>
              </a:lnSpc>
              <a:spcAft>
                <a:spcPts val="0"/>
              </a:spcAft>
            </a:pPr>
            <a:r>
              <a:rPr lang="ja-JP" altLang="en-US" sz="1200" dirty="0" smtClean="0">
                <a:effectLst/>
                <a:latin typeface="Meiryo UI" panose="020B0604030504040204" pitchFamily="50" charset="-128"/>
                <a:ea typeface="Meiryo UI" panose="020B0604030504040204" pitchFamily="50" charset="-128"/>
                <a:cs typeface="ＭＳ Ｐゴシック" panose="020B0600070205080204" pitchFamily="50" charset="-128"/>
              </a:rPr>
              <a:t>（観光庁資料より作成）</a:t>
            </a:r>
            <a:endParaRPr lang="ja-JP" sz="1200" dirty="0">
              <a:effectLst/>
              <a:latin typeface="Meiryo UI" panose="020B0604030504040204" pitchFamily="50" charset="-128"/>
              <a:ea typeface="Meiryo UI" panose="020B0604030504040204" pitchFamily="50" charset="-128"/>
              <a:cs typeface="ＭＳ Ｐゴシック" panose="020B0600070205080204" pitchFamily="50" charset="-128"/>
            </a:endParaRPr>
          </a:p>
        </p:txBody>
      </p:sp>
    </p:spTree>
    <p:extLst>
      <p:ext uri="{BB962C8B-B14F-4D97-AF65-F5344CB8AC3E}">
        <p14:creationId xmlns:p14="http://schemas.microsoft.com/office/powerpoint/2010/main" val="3679244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0" y="-3566"/>
            <a:ext cx="9144000" cy="432000"/>
          </a:xfrm>
          <a:prstGeom prst="rect">
            <a:avLst/>
          </a:prstGeom>
          <a:gradFill>
            <a:gsLst>
              <a:gs pos="0">
                <a:srgbClr val="000099"/>
              </a:gs>
              <a:gs pos="85000">
                <a:srgbClr val="0066FF"/>
              </a:gs>
              <a:gs pos="100000">
                <a:schemeClr val="accent1">
                  <a:tint val="23500"/>
                  <a:satMod val="160000"/>
                </a:schemeClr>
              </a:gs>
            </a:gsLst>
            <a:lin ang="5400000" scaled="0"/>
          </a:gradFill>
        </p:spPr>
        <p:txBody>
          <a:bodyPr wrap="square" rtlCol="0" anchor="ctr" anchorCtr="0">
            <a:noAutofit/>
          </a:bodyPr>
          <a:lstStyle/>
          <a:p>
            <a:r>
              <a:rPr lang="ja-JP" altLang="en-US" b="1" dirty="0">
                <a:solidFill>
                  <a:srgbClr val="FFFFFF"/>
                </a:solidFill>
                <a:latin typeface="Meiryo UI" panose="020B0604030504040204" pitchFamily="50" charset="-128"/>
                <a:ea typeface="Meiryo UI" panose="020B0604030504040204" pitchFamily="50" charset="-128"/>
              </a:rPr>
              <a:t>　</a:t>
            </a:r>
            <a:r>
              <a:rPr lang="ja-JP" altLang="en-US" dirty="0" smtClean="0">
                <a:solidFill>
                  <a:schemeClr val="bg1"/>
                </a:solidFill>
                <a:latin typeface="Meiryo UI" panose="020B0604030504040204" pitchFamily="50" charset="-128"/>
                <a:ea typeface="Meiryo UI" panose="020B0604030504040204" pitchFamily="50" charset="-128"/>
              </a:rPr>
              <a:t>大阪における</a:t>
            </a:r>
            <a:r>
              <a:rPr lang="en-US" altLang="ja-JP" dirty="0" smtClean="0">
                <a:solidFill>
                  <a:schemeClr val="bg1"/>
                </a:solidFill>
                <a:latin typeface="Meiryo UI" panose="020B0604030504040204" pitchFamily="50" charset="-128"/>
                <a:ea typeface="Meiryo UI" panose="020B0604030504040204" pitchFamily="50" charset="-128"/>
              </a:rPr>
              <a:t>MICE</a:t>
            </a:r>
            <a:r>
              <a:rPr lang="ja-JP" altLang="en-US" dirty="0" smtClean="0">
                <a:solidFill>
                  <a:schemeClr val="bg1"/>
                </a:solidFill>
                <a:latin typeface="Meiryo UI" panose="020B0604030504040204" pitchFamily="50" charset="-128"/>
                <a:ea typeface="Meiryo UI" panose="020B0604030504040204" pitchFamily="50" charset="-128"/>
              </a:rPr>
              <a:t>の現状と課題　（</a:t>
            </a:r>
            <a:r>
              <a:rPr lang="en-US" altLang="ja-JP" dirty="0" smtClean="0">
                <a:solidFill>
                  <a:schemeClr val="bg1"/>
                </a:solidFill>
                <a:latin typeface="Meiryo UI" panose="020B0604030504040204" pitchFamily="50" charset="-128"/>
                <a:ea typeface="Meiryo UI" panose="020B0604030504040204" pitchFamily="50" charset="-128"/>
              </a:rPr>
              <a:t>6</a:t>
            </a:r>
            <a:r>
              <a:rPr lang="ja-JP" altLang="en-US" dirty="0" smtClean="0">
                <a:solidFill>
                  <a:schemeClr val="bg1"/>
                </a:solidFill>
                <a:latin typeface="Meiryo UI" panose="020B0604030504040204" pitchFamily="50" charset="-128"/>
                <a:ea typeface="Meiryo UI" panose="020B0604030504040204" pitchFamily="50" charset="-128"/>
              </a:rPr>
              <a:t>）大阪</a:t>
            </a:r>
            <a:r>
              <a:rPr lang="en-US" altLang="ja-JP" dirty="0" smtClean="0">
                <a:solidFill>
                  <a:schemeClr val="bg1"/>
                </a:solidFill>
                <a:latin typeface="Meiryo UI" panose="020B0604030504040204" pitchFamily="50" charset="-128"/>
                <a:ea typeface="Meiryo UI" panose="020B0604030504040204" pitchFamily="50" charset="-128"/>
              </a:rPr>
              <a:t>MICE</a:t>
            </a:r>
            <a:r>
              <a:rPr lang="ja-JP" altLang="en-US" dirty="0" smtClean="0">
                <a:solidFill>
                  <a:schemeClr val="bg1"/>
                </a:solidFill>
                <a:latin typeface="Meiryo UI" panose="020B0604030504040204" pitchFamily="50" charset="-128"/>
                <a:ea typeface="Meiryo UI" panose="020B0604030504040204" pitchFamily="50" charset="-128"/>
              </a:rPr>
              <a:t>を取り巻く環境まとめ</a:t>
            </a:r>
            <a:endParaRPr kumimoji="1" lang="ja-JP" altLang="en-US" dirty="0">
              <a:solidFill>
                <a:schemeClr val="bg1"/>
              </a:solidFill>
              <a:latin typeface="Meiryo UI" panose="020B0604030504040204" pitchFamily="50" charset="-128"/>
              <a:ea typeface="Meiryo UI" panose="020B0604030504040204" pitchFamily="50" charset="-128"/>
            </a:endParaRPr>
          </a:p>
        </p:txBody>
      </p:sp>
      <p:sp>
        <p:nvSpPr>
          <p:cNvPr id="8" name="正方形/長方形 7"/>
          <p:cNvSpPr/>
          <p:nvPr/>
        </p:nvSpPr>
        <p:spPr>
          <a:xfrm>
            <a:off x="76553" y="522258"/>
            <a:ext cx="8964000" cy="1169551"/>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chorCtr="0">
            <a:spAutoFit/>
          </a:bodyPr>
          <a:lstStyle/>
          <a:p>
            <a:r>
              <a:rPr lang="ja-JP" altLang="en-US" sz="1400" dirty="0" smtClean="0">
                <a:solidFill>
                  <a:schemeClr val="tx1"/>
                </a:solidFill>
                <a:latin typeface="Meiryo UI" panose="020B0604030504040204" pitchFamily="50" charset="-128"/>
                <a:ea typeface="Meiryo UI" panose="020B0604030504040204" pitchFamily="50" charset="-128"/>
              </a:rPr>
              <a:t>・大阪の</a:t>
            </a:r>
            <a:r>
              <a:rPr lang="en-US" altLang="ja-JP" sz="1400" dirty="0" smtClean="0">
                <a:solidFill>
                  <a:schemeClr val="tx1"/>
                </a:solidFill>
                <a:latin typeface="Meiryo UI" panose="020B0604030504040204" pitchFamily="50" charset="-128"/>
                <a:ea typeface="Meiryo UI" panose="020B0604030504040204" pitchFamily="50" charset="-128"/>
              </a:rPr>
              <a:t>MICE</a:t>
            </a:r>
            <a:r>
              <a:rPr lang="ja-JP" altLang="en-US" sz="1400" dirty="0" smtClean="0">
                <a:solidFill>
                  <a:schemeClr val="tx1"/>
                </a:solidFill>
                <a:latin typeface="Meiryo UI" panose="020B0604030504040204" pitchFamily="50" charset="-128"/>
                <a:ea typeface="Meiryo UI" panose="020B0604030504040204" pitchFamily="50" charset="-128"/>
              </a:rPr>
              <a:t>を取り巻く状況としては、オールインワン型施設の不足や、</a:t>
            </a:r>
            <a:r>
              <a:rPr lang="ja-JP" altLang="en-US" sz="1400" dirty="0">
                <a:solidFill>
                  <a:schemeClr val="tx1"/>
                </a:solidFill>
                <a:latin typeface="Meiryo UI" panose="020B0604030504040204" pitchFamily="50" charset="-128"/>
                <a:ea typeface="Meiryo UI" panose="020B0604030504040204" pitchFamily="50" charset="-128"/>
              </a:rPr>
              <a:t>オール大阪の</a:t>
            </a:r>
            <a:r>
              <a:rPr lang="en-US" altLang="ja-JP" sz="1400" dirty="0">
                <a:solidFill>
                  <a:schemeClr val="tx1"/>
                </a:solidFill>
                <a:latin typeface="Meiryo UI" panose="020B0604030504040204" pitchFamily="50" charset="-128"/>
                <a:ea typeface="Meiryo UI" panose="020B0604030504040204" pitchFamily="50" charset="-128"/>
              </a:rPr>
              <a:t>MICE</a:t>
            </a:r>
            <a:r>
              <a:rPr lang="ja-JP" altLang="en-US" sz="1400" dirty="0">
                <a:solidFill>
                  <a:schemeClr val="tx1"/>
                </a:solidFill>
                <a:latin typeface="Meiryo UI" panose="020B0604030504040204" pitchFamily="50" charset="-128"/>
                <a:ea typeface="Meiryo UI" panose="020B0604030504040204" pitchFamily="50" charset="-128"/>
              </a:rPr>
              <a:t>推進の方向性や</a:t>
            </a:r>
            <a:r>
              <a:rPr lang="ja-JP" altLang="en-US" sz="1400" dirty="0" smtClean="0">
                <a:solidFill>
                  <a:schemeClr val="tx1"/>
                </a:solidFill>
                <a:latin typeface="Meiryo UI" panose="020B0604030504040204" pitchFamily="50" charset="-128"/>
                <a:ea typeface="Meiryo UI" panose="020B0604030504040204" pitchFamily="50" charset="-128"/>
              </a:rPr>
              <a:t>体制の不足、ターゲットの絞り込み不足等が弱みとしてあげられるが、</a:t>
            </a:r>
            <a:r>
              <a:rPr lang="ja-JP" altLang="en-US" sz="1400" dirty="0">
                <a:solidFill>
                  <a:schemeClr val="tx1"/>
                </a:solidFill>
                <a:latin typeface="Meiryo UI" panose="020B0604030504040204" pitchFamily="50" charset="-128"/>
                <a:ea typeface="Meiryo UI" panose="020B0604030504040204" pitchFamily="50" charset="-128"/>
              </a:rPr>
              <a:t>国際空港から都心部や主要</a:t>
            </a:r>
            <a:r>
              <a:rPr lang="en-US" altLang="ja-JP" sz="1400" dirty="0">
                <a:solidFill>
                  <a:schemeClr val="tx1"/>
                </a:solidFill>
                <a:latin typeface="Meiryo UI" panose="020B0604030504040204" pitchFamily="50" charset="-128"/>
                <a:ea typeface="Meiryo UI" panose="020B0604030504040204" pitchFamily="50" charset="-128"/>
              </a:rPr>
              <a:t>MICE</a:t>
            </a:r>
            <a:r>
              <a:rPr lang="ja-JP" altLang="en-US" sz="1400" dirty="0">
                <a:solidFill>
                  <a:schemeClr val="tx1"/>
                </a:solidFill>
                <a:latin typeface="Meiryo UI" panose="020B0604030504040204" pitchFamily="50" charset="-128"/>
                <a:ea typeface="Meiryo UI" panose="020B0604030504040204" pitchFamily="50" charset="-128"/>
              </a:rPr>
              <a:t>施設への交通</a:t>
            </a:r>
            <a:r>
              <a:rPr lang="ja-JP" altLang="en-US" sz="1400" dirty="0" smtClean="0">
                <a:solidFill>
                  <a:schemeClr val="tx1"/>
                </a:solidFill>
                <a:latin typeface="Meiryo UI" panose="020B0604030504040204" pitchFamily="50" charset="-128"/>
                <a:ea typeface="Meiryo UI" panose="020B0604030504040204" pitchFamily="50" charset="-128"/>
              </a:rPr>
              <a:t>アクセスなど充実した都市基盤、先端産業や国内有数の大学・研究機関の集積などが強みとなっている。</a:t>
            </a:r>
            <a:endParaRPr lang="en-US" altLang="ja-JP" sz="1400" dirty="0" smtClean="0">
              <a:solidFill>
                <a:schemeClr val="tx1"/>
              </a:solidFill>
              <a:latin typeface="Meiryo UI" panose="020B0604030504040204" pitchFamily="50" charset="-128"/>
              <a:ea typeface="Meiryo UI" panose="020B0604030504040204" pitchFamily="50" charset="-128"/>
            </a:endParaRPr>
          </a:p>
          <a:p>
            <a:r>
              <a:rPr lang="ja-JP" altLang="en-US" sz="1400" dirty="0" smtClean="0">
                <a:solidFill>
                  <a:schemeClr val="tx1"/>
                </a:solidFill>
                <a:latin typeface="Meiryo UI" panose="020B0604030504040204" pitchFamily="50" charset="-128"/>
                <a:ea typeface="Meiryo UI" panose="020B0604030504040204" pitchFamily="50" charset="-128"/>
              </a:rPr>
              <a:t>・夢</a:t>
            </a:r>
            <a:r>
              <a:rPr lang="ja-JP" altLang="en-US" sz="1400" dirty="0">
                <a:solidFill>
                  <a:schemeClr val="tx1"/>
                </a:solidFill>
                <a:latin typeface="Meiryo UI" panose="020B0604030504040204" pitchFamily="50" charset="-128"/>
                <a:ea typeface="Meiryo UI" panose="020B0604030504040204" pitchFamily="50" charset="-128"/>
              </a:rPr>
              <a:t>洲に</a:t>
            </a:r>
            <a:r>
              <a:rPr lang="ja-JP" altLang="en-US" sz="1400" dirty="0" smtClean="0">
                <a:solidFill>
                  <a:schemeClr val="tx1"/>
                </a:solidFill>
                <a:latin typeface="Meiryo UI" panose="020B0604030504040204" pitchFamily="50" charset="-128"/>
                <a:ea typeface="Meiryo UI" panose="020B0604030504040204" pitchFamily="50" charset="-128"/>
              </a:rPr>
              <a:t>おける統合型リゾート（</a:t>
            </a:r>
            <a:r>
              <a:rPr lang="en-US" altLang="ja-JP" sz="1400" dirty="0" smtClean="0">
                <a:solidFill>
                  <a:schemeClr val="tx1"/>
                </a:solidFill>
                <a:latin typeface="Meiryo UI" panose="020B0604030504040204" pitchFamily="50" charset="-128"/>
                <a:ea typeface="Meiryo UI" panose="020B0604030504040204" pitchFamily="50" charset="-128"/>
              </a:rPr>
              <a:t>IR</a:t>
            </a:r>
            <a:r>
              <a:rPr lang="ja-JP" altLang="en-US" sz="1400" dirty="0" smtClean="0">
                <a:solidFill>
                  <a:schemeClr val="tx1"/>
                </a:solidFill>
                <a:latin typeface="Meiryo UI" panose="020B0604030504040204" pitchFamily="50" charset="-128"/>
                <a:ea typeface="Meiryo UI" panose="020B0604030504040204" pitchFamily="50" charset="-128"/>
              </a:rPr>
              <a:t>）など</a:t>
            </a:r>
            <a:r>
              <a:rPr lang="ja-JP" altLang="en-US" sz="1400" dirty="0">
                <a:solidFill>
                  <a:schemeClr val="tx1"/>
                </a:solidFill>
                <a:latin typeface="Meiryo UI" panose="020B0604030504040204" pitchFamily="50" charset="-128"/>
                <a:ea typeface="Meiryo UI" panose="020B0604030504040204" pitchFamily="50" charset="-128"/>
              </a:rPr>
              <a:t>国際観光拠点の形成や国際博覧会誘致の動きもあり、世界的に大阪が注目され</a:t>
            </a:r>
            <a:r>
              <a:rPr lang="en-US" altLang="ja-JP" sz="1400" dirty="0">
                <a:solidFill>
                  <a:schemeClr val="tx1"/>
                </a:solidFill>
                <a:latin typeface="Meiryo UI" panose="020B0604030504040204" pitchFamily="50" charset="-128"/>
                <a:ea typeface="Meiryo UI" panose="020B0604030504040204" pitchFamily="50" charset="-128"/>
              </a:rPr>
              <a:t>MICE</a:t>
            </a:r>
            <a:r>
              <a:rPr lang="ja-JP" altLang="en-US" sz="1400" dirty="0">
                <a:solidFill>
                  <a:schemeClr val="tx1"/>
                </a:solidFill>
                <a:latin typeface="Meiryo UI" panose="020B0604030504040204" pitchFamily="50" charset="-128"/>
                <a:ea typeface="Meiryo UI" panose="020B0604030504040204" pitchFamily="50" charset="-128"/>
              </a:rPr>
              <a:t>機能が強化されるこの機を</a:t>
            </a:r>
            <a:r>
              <a:rPr lang="ja-JP" altLang="en-US" sz="1400" dirty="0" smtClean="0">
                <a:solidFill>
                  <a:schemeClr val="tx1"/>
                </a:solidFill>
                <a:latin typeface="Meiryo UI" panose="020B0604030504040204" pitchFamily="50" charset="-128"/>
                <a:ea typeface="Meiryo UI" panose="020B0604030504040204" pitchFamily="50" charset="-128"/>
              </a:rPr>
              <a:t>逃さず対応</a:t>
            </a:r>
            <a:r>
              <a:rPr lang="ja-JP" altLang="en-US" sz="1400" dirty="0">
                <a:solidFill>
                  <a:schemeClr val="tx1"/>
                </a:solidFill>
                <a:latin typeface="Meiryo UI" panose="020B0604030504040204" pitchFamily="50" charset="-128"/>
                <a:ea typeface="Meiryo UI" panose="020B0604030504040204" pitchFamily="50" charset="-128"/>
              </a:rPr>
              <a:t>する</a:t>
            </a:r>
            <a:r>
              <a:rPr lang="ja-JP" altLang="en-US" sz="1400" dirty="0" smtClean="0">
                <a:solidFill>
                  <a:schemeClr val="tx1"/>
                </a:solidFill>
                <a:latin typeface="Meiryo UI" panose="020B0604030504040204" pitchFamily="50" charset="-128"/>
                <a:ea typeface="Meiryo UI" panose="020B0604030504040204" pitchFamily="50" charset="-128"/>
              </a:rPr>
              <a:t>ことにより、大阪が</a:t>
            </a:r>
            <a:r>
              <a:rPr lang="ja-JP" altLang="en-US" sz="1400" dirty="0">
                <a:solidFill>
                  <a:schemeClr val="tx1"/>
                </a:solidFill>
                <a:latin typeface="Meiryo UI" panose="020B0604030504040204" pitchFamily="50" charset="-128"/>
                <a:ea typeface="Meiryo UI" panose="020B0604030504040204" pitchFamily="50" charset="-128"/>
              </a:rPr>
              <a:t>世界有数</a:t>
            </a:r>
            <a:r>
              <a:rPr lang="ja-JP" altLang="en-US" sz="1400" dirty="0" smtClean="0">
                <a:solidFill>
                  <a:schemeClr val="tx1"/>
                </a:solidFill>
                <a:latin typeface="Meiryo UI" panose="020B0604030504040204" pitchFamily="50" charset="-128"/>
                <a:ea typeface="Meiryo UI" panose="020B0604030504040204" pitchFamily="50" charset="-128"/>
              </a:rPr>
              <a:t>の</a:t>
            </a:r>
            <a:r>
              <a:rPr lang="en-US" altLang="ja-JP" sz="1400" dirty="0" smtClean="0">
                <a:solidFill>
                  <a:schemeClr val="tx1"/>
                </a:solidFill>
                <a:latin typeface="Meiryo UI" panose="020B0604030504040204" pitchFamily="50" charset="-128"/>
                <a:ea typeface="Meiryo UI" panose="020B0604030504040204" pitchFamily="50" charset="-128"/>
              </a:rPr>
              <a:t>MICE</a:t>
            </a:r>
            <a:r>
              <a:rPr lang="ja-JP" altLang="en-US" sz="1400" dirty="0" smtClean="0">
                <a:solidFill>
                  <a:schemeClr val="tx1"/>
                </a:solidFill>
                <a:latin typeface="Meiryo UI" panose="020B0604030504040204" pitchFamily="50" charset="-128"/>
                <a:ea typeface="Meiryo UI" panose="020B0604030504040204" pitchFamily="50" charset="-128"/>
              </a:rPr>
              <a:t>都市をめざすことが可能となる。</a:t>
            </a:r>
            <a:endParaRPr lang="en-US" altLang="ja-JP" sz="1400" dirty="0" smtClean="0">
              <a:solidFill>
                <a:schemeClr val="tx1"/>
              </a:solidFill>
              <a:latin typeface="Meiryo UI" panose="020B0604030504040204" pitchFamily="50" charset="-128"/>
              <a:ea typeface="Meiryo UI" panose="020B0604030504040204"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2017617625"/>
              </p:ext>
            </p:extLst>
          </p:nvPr>
        </p:nvGraphicFramePr>
        <p:xfrm>
          <a:off x="524435" y="2260989"/>
          <a:ext cx="7799294" cy="4401312"/>
        </p:xfrm>
        <a:graphic>
          <a:graphicData uri="http://schemas.openxmlformats.org/drawingml/2006/table">
            <a:tbl>
              <a:tblPr bandRow="1">
                <a:tableStyleId>{5940675A-B579-460E-94D1-54222C63F5DA}</a:tableStyleId>
              </a:tblPr>
              <a:tblGrid>
                <a:gridCol w="4202111">
                  <a:extLst>
                    <a:ext uri="{9D8B030D-6E8A-4147-A177-3AD203B41FA5}">
                      <a16:colId xmlns:a16="http://schemas.microsoft.com/office/drawing/2014/main" val="20000"/>
                    </a:ext>
                  </a:extLst>
                </a:gridCol>
                <a:gridCol w="3597183">
                  <a:extLst>
                    <a:ext uri="{9D8B030D-6E8A-4147-A177-3AD203B41FA5}">
                      <a16:colId xmlns:a16="http://schemas.microsoft.com/office/drawing/2014/main" val="20001"/>
                    </a:ext>
                  </a:extLst>
                </a:gridCol>
              </a:tblGrid>
              <a:tr h="2491315">
                <a:tc>
                  <a:txBody>
                    <a:bodyPr/>
                    <a:lstStyle/>
                    <a:p>
                      <a:pPr fontAlgn="base">
                        <a:spcBef>
                          <a:spcPct val="0"/>
                        </a:spcBef>
                        <a:spcAft>
                          <a:spcPct val="0"/>
                        </a:spcAft>
                        <a:defRPr/>
                      </a:pPr>
                      <a:r>
                        <a:rPr lang="ja-JP" altLang="ja-JP" sz="1600" u="sng" dirty="0" smtClean="0">
                          <a:solidFill>
                            <a:schemeClr val="tx1"/>
                          </a:solidFill>
                          <a:latin typeface="Meiryo UI" panose="020B0604030504040204" pitchFamily="50" charset="-128"/>
                          <a:ea typeface="Meiryo UI" panose="020B0604030504040204" pitchFamily="50" charset="-128"/>
                        </a:rPr>
                        <a:t>○強み</a:t>
                      </a:r>
                      <a:r>
                        <a:rPr lang="ja-JP" altLang="en-US" sz="1600" u="sng" dirty="0" smtClean="0">
                          <a:solidFill>
                            <a:schemeClr val="tx1"/>
                          </a:solidFill>
                          <a:latin typeface="Meiryo UI" panose="020B0604030504040204" pitchFamily="50" charset="-128"/>
                          <a:ea typeface="Meiryo UI" panose="020B0604030504040204" pitchFamily="50" charset="-128"/>
                        </a:rPr>
                        <a:t>（</a:t>
                      </a:r>
                      <a:r>
                        <a:rPr lang="en-US" altLang="ja-JP" sz="1600" u="sng" dirty="0" smtClean="0">
                          <a:solidFill>
                            <a:schemeClr val="tx1"/>
                          </a:solidFill>
                          <a:latin typeface="Meiryo UI" panose="020B0604030504040204" pitchFamily="50" charset="-128"/>
                          <a:ea typeface="Meiryo UI" panose="020B0604030504040204" pitchFamily="50" charset="-128"/>
                        </a:rPr>
                        <a:t>Strength)</a:t>
                      </a:r>
                      <a:r>
                        <a:rPr lang="ja-JP" altLang="ja-JP" sz="1600" dirty="0" smtClean="0">
                          <a:solidFill>
                            <a:schemeClr val="tx1"/>
                          </a:solidFill>
                          <a:latin typeface="Meiryo UI" panose="020B0604030504040204" pitchFamily="50" charset="-128"/>
                          <a:ea typeface="Meiryo UI" panose="020B0604030504040204" pitchFamily="50" charset="-128"/>
                        </a:rPr>
                        <a:t>　</a:t>
                      </a:r>
                      <a:endParaRPr lang="en-US" altLang="ja-JP" sz="1600" dirty="0" smtClean="0">
                        <a:solidFill>
                          <a:schemeClr val="tx1"/>
                        </a:solidFill>
                        <a:latin typeface="Meiryo UI" panose="020B0604030504040204" pitchFamily="50" charset="-128"/>
                        <a:ea typeface="Meiryo UI" panose="020B0604030504040204" pitchFamily="50" charset="-128"/>
                      </a:endParaRPr>
                    </a:p>
                    <a:p>
                      <a:pPr fontAlgn="base">
                        <a:spcBef>
                          <a:spcPct val="0"/>
                        </a:spcBef>
                        <a:spcAft>
                          <a:spcPct val="0"/>
                        </a:spcAft>
                        <a:defRPr/>
                      </a:pPr>
                      <a:r>
                        <a:rPr lang="ja-JP" altLang="en-US" sz="1200" dirty="0" smtClean="0">
                          <a:solidFill>
                            <a:schemeClr val="tx1"/>
                          </a:solidFill>
                          <a:latin typeface="Meiryo UI" panose="020B0604030504040204" pitchFamily="50" charset="-128"/>
                          <a:ea typeface="Meiryo UI" panose="020B0604030504040204" pitchFamily="50" charset="-128"/>
                        </a:rPr>
                        <a:t>　</a:t>
                      </a:r>
                      <a:r>
                        <a:rPr lang="ja-JP" altLang="ja-JP" sz="1200" dirty="0" smtClean="0">
                          <a:solidFill>
                            <a:schemeClr val="tx1"/>
                          </a:solidFill>
                          <a:latin typeface="Meiryo UI" panose="020B0604030504040204" pitchFamily="50" charset="-128"/>
                          <a:ea typeface="Meiryo UI" panose="020B0604030504040204" pitchFamily="50" charset="-128"/>
                        </a:rPr>
                        <a:t>先端産業の集積</a:t>
                      </a:r>
                      <a:endParaRPr lang="en-US" altLang="ja-JP" sz="1200" dirty="0" smtClean="0">
                        <a:solidFill>
                          <a:schemeClr val="tx1"/>
                        </a:solidFill>
                        <a:latin typeface="Meiryo UI" panose="020B0604030504040204" pitchFamily="50" charset="-128"/>
                        <a:ea typeface="Meiryo UI" panose="020B0604030504040204" pitchFamily="50" charset="-128"/>
                      </a:endParaRPr>
                    </a:p>
                    <a:p>
                      <a:pPr fontAlgn="base">
                        <a:spcBef>
                          <a:spcPct val="0"/>
                        </a:spcBef>
                        <a:spcAft>
                          <a:spcPct val="0"/>
                        </a:spcAft>
                        <a:defRPr/>
                      </a:pPr>
                      <a:r>
                        <a:rPr lang="ja-JP" altLang="en-US" sz="1200" dirty="0" smtClean="0">
                          <a:solidFill>
                            <a:schemeClr val="tx1"/>
                          </a:solidFill>
                          <a:latin typeface="Meiryo UI" panose="020B0604030504040204" pitchFamily="50" charset="-128"/>
                          <a:ea typeface="Meiryo UI" panose="020B0604030504040204" pitchFamily="50" charset="-128"/>
                        </a:rPr>
                        <a:t>　</a:t>
                      </a:r>
                      <a:r>
                        <a:rPr lang="ja-JP" altLang="ja-JP" sz="1200" dirty="0" smtClean="0">
                          <a:solidFill>
                            <a:schemeClr val="tx1"/>
                          </a:solidFill>
                          <a:latin typeface="Meiryo UI" panose="020B0604030504040204" pitchFamily="50" charset="-128"/>
                          <a:ea typeface="Meiryo UI" panose="020B0604030504040204" pitchFamily="50" charset="-128"/>
                        </a:rPr>
                        <a:t>多くの学術機関・企業等の会議主催者の存在</a:t>
                      </a:r>
                    </a:p>
                    <a:p>
                      <a:pPr fontAlgn="base">
                        <a:spcBef>
                          <a:spcPct val="0"/>
                        </a:spcBef>
                        <a:spcAft>
                          <a:spcPct val="0"/>
                        </a:spcAft>
                        <a:defRPr/>
                      </a:pPr>
                      <a:r>
                        <a:rPr lang="ja-JP" altLang="en-US" sz="1200" dirty="0" smtClean="0">
                          <a:solidFill>
                            <a:schemeClr val="tx1"/>
                          </a:solidFill>
                          <a:latin typeface="Meiryo UI" panose="020B0604030504040204" pitchFamily="50" charset="-128"/>
                          <a:ea typeface="Meiryo UI" panose="020B0604030504040204" pitchFamily="50" charset="-128"/>
                        </a:rPr>
                        <a:t>　</a:t>
                      </a:r>
                      <a:r>
                        <a:rPr lang="ja-JP" altLang="ja-JP" sz="1200" dirty="0" smtClean="0">
                          <a:solidFill>
                            <a:schemeClr val="tx1"/>
                          </a:solidFill>
                          <a:latin typeface="Meiryo UI" panose="020B0604030504040204" pitchFamily="50" charset="-128"/>
                          <a:ea typeface="Meiryo UI" panose="020B0604030504040204" pitchFamily="50" charset="-128"/>
                        </a:rPr>
                        <a:t>充実した</a:t>
                      </a:r>
                      <a:r>
                        <a:rPr lang="en-US" altLang="ja-JP" sz="1200" dirty="0" smtClean="0">
                          <a:solidFill>
                            <a:schemeClr val="tx1"/>
                          </a:solidFill>
                          <a:latin typeface="Meiryo UI" panose="020B0604030504040204" pitchFamily="50" charset="-128"/>
                          <a:ea typeface="Meiryo UI" panose="020B0604030504040204" pitchFamily="50" charset="-128"/>
                        </a:rPr>
                        <a:t>MICE</a:t>
                      </a:r>
                      <a:r>
                        <a:rPr lang="ja-JP" altLang="ja-JP" sz="1200" dirty="0" smtClean="0">
                          <a:solidFill>
                            <a:schemeClr val="tx1"/>
                          </a:solidFill>
                          <a:latin typeface="Meiryo UI" panose="020B0604030504040204" pitchFamily="50" charset="-128"/>
                          <a:ea typeface="Meiryo UI" panose="020B0604030504040204" pitchFamily="50" charset="-128"/>
                        </a:rPr>
                        <a:t>施設（西日本最大規模の会議場と展示会</a:t>
                      </a:r>
                      <a:endParaRPr lang="en-US" altLang="ja-JP" sz="1200" dirty="0" smtClean="0">
                        <a:solidFill>
                          <a:schemeClr val="tx1"/>
                        </a:solidFill>
                        <a:latin typeface="Meiryo UI" panose="020B0604030504040204" pitchFamily="50" charset="-128"/>
                        <a:ea typeface="Meiryo UI" panose="020B0604030504040204" pitchFamily="50" charset="-128"/>
                      </a:endParaRPr>
                    </a:p>
                    <a:p>
                      <a:pPr fontAlgn="base">
                        <a:spcBef>
                          <a:spcPct val="0"/>
                        </a:spcBef>
                        <a:spcAft>
                          <a:spcPct val="0"/>
                        </a:spcAft>
                        <a:defRPr/>
                      </a:pPr>
                      <a:r>
                        <a:rPr lang="ja-JP" altLang="en-US" sz="1200" dirty="0" smtClean="0">
                          <a:solidFill>
                            <a:schemeClr val="tx1"/>
                          </a:solidFill>
                          <a:latin typeface="Meiryo UI" panose="020B0604030504040204" pitchFamily="50" charset="-128"/>
                          <a:ea typeface="Meiryo UI" panose="020B0604030504040204" pitchFamily="50" charset="-128"/>
                        </a:rPr>
                        <a:t>　</a:t>
                      </a:r>
                      <a:r>
                        <a:rPr lang="ja-JP" altLang="ja-JP" sz="1200" dirty="0" smtClean="0">
                          <a:solidFill>
                            <a:schemeClr val="tx1"/>
                          </a:solidFill>
                          <a:latin typeface="Meiryo UI" panose="020B0604030504040204" pitchFamily="50" charset="-128"/>
                          <a:ea typeface="Meiryo UI" panose="020B0604030504040204" pitchFamily="50" charset="-128"/>
                        </a:rPr>
                        <a:t>場）</a:t>
                      </a:r>
                      <a:r>
                        <a:rPr lang="ja-JP" altLang="en-US" sz="1200" dirty="0" smtClean="0">
                          <a:solidFill>
                            <a:schemeClr val="tx1"/>
                          </a:solidFill>
                          <a:latin typeface="Meiryo UI" panose="020B0604030504040204" pitchFamily="50" charset="-128"/>
                          <a:ea typeface="Meiryo UI" panose="020B0604030504040204" pitchFamily="50" charset="-128"/>
                        </a:rPr>
                        <a:t>と豊富な開催実績　</a:t>
                      </a:r>
                      <a:endParaRPr lang="en-US" altLang="ja-JP" sz="1200" dirty="0" smtClean="0">
                        <a:solidFill>
                          <a:schemeClr val="tx1"/>
                        </a:solidFill>
                        <a:latin typeface="Meiryo UI" panose="020B0604030504040204" pitchFamily="50" charset="-128"/>
                        <a:ea typeface="Meiryo UI" panose="020B0604030504040204" pitchFamily="50" charset="-128"/>
                      </a:endParaRPr>
                    </a:p>
                    <a:p>
                      <a:pPr fontAlgn="base">
                        <a:spcBef>
                          <a:spcPct val="0"/>
                        </a:spcBef>
                        <a:spcAft>
                          <a:spcPct val="0"/>
                        </a:spcAft>
                        <a:defRPr/>
                      </a:pPr>
                      <a:r>
                        <a:rPr lang="ja-JP" altLang="en-US" sz="1200" dirty="0" smtClean="0">
                          <a:solidFill>
                            <a:schemeClr val="tx1"/>
                          </a:solidFill>
                          <a:latin typeface="Meiryo UI" panose="020B0604030504040204" pitchFamily="50" charset="-128"/>
                          <a:ea typeface="Meiryo UI" panose="020B0604030504040204" pitchFamily="50" charset="-128"/>
                        </a:rPr>
                        <a:t>　陸・海・空の交通ネットワーク</a:t>
                      </a:r>
                      <a:endParaRPr lang="en-US" altLang="ja-JP" sz="1200" dirty="0" smtClean="0">
                        <a:solidFill>
                          <a:schemeClr val="tx1"/>
                        </a:solidFill>
                        <a:latin typeface="Meiryo UI" panose="020B0604030504040204" pitchFamily="50" charset="-128"/>
                        <a:ea typeface="Meiryo UI" panose="020B0604030504040204" pitchFamily="50" charset="-128"/>
                      </a:endParaRPr>
                    </a:p>
                    <a:p>
                      <a:pPr fontAlgn="base">
                        <a:spcBef>
                          <a:spcPct val="0"/>
                        </a:spcBef>
                        <a:spcAft>
                          <a:spcPct val="0"/>
                        </a:spcAft>
                        <a:defRPr/>
                      </a:pPr>
                      <a:r>
                        <a:rPr lang="ja-JP" altLang="en-US" sz="1200" dirty="0" smtClean="0">
                          <a:solidFill>
                            <a:schemeClr val="tx1"/>
                          </a:solidFill>
                          <a:latin typeface="Meiryo UI" panose="020B0604030504040204" pitchFamily="50" charset="-128"/>
                          <a:ea typeface="Meiryo UI" panose="020B0604030504040204" pitchFamily="50" charset="-128"/>
                        </a:rPr>
                        <a:t>　</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n-cs"/>
                        </a:rPr>
                        <a:t>国内外と繫がり、交通利便性を誇る関西国際空港 </a:t>
                      </a:r>
                      <a:r>
                        <a:rPr lang="ja-JP" altLang="en-US" sz="1200" dirty="0" smtClean="0">
                          <a:solidFill>
                            <a:schemeClr val="tx1"/>
                          </a:solidFill>
                          <a:latin typeface="Meiryo UI" panose="020B0604030504040204" pitchFamily="50" charset="-128"/>
                          <a:ea typeface="Meiryo UI" panose="020B0604030504040204" pitchFamily="50" charset="-128"/>
                        </a:rPr>
                        <a:t>　</a:t>
                      </a:r>
                      <a:endParaRPr lang="en-US" altLang="ja-JP" sz="1200" dirty="0" smtClean="0">
                        <a:solidFill>
                          <a:schemeClr val="tx1"/>
                        </a:solidFill>
                        <a:latin typeface="Meiryo UI" panose="020B0604030504040204" pitchFamily="50" charset="-128"/>
                        <a:ea typeface="Meiryo UI" panose="020B0604030504040204" pitchFamily="50" charset="-128"/>
                      </a:endParaRPr>
                    </a:p>
                    <a:p>
                      <a:pPr fontAlgn="base">
                        <a:spcBef>
                          <a:spcPct val="0"/>
                        </a:spcBef>
                        <a:spcAft>
                          <a:spcPct val="0"/>
                        </a:spcAft>
                        <a:defRPr/>
                      </a:pPr>
                      <a:r>
                        <a:rPr lang="ja-JP" altLang="en-US" sz="1200" dirty="0" smtClean="0">
                          <a:solidFill>
                            <a:schemeClr val="tx1"/>
                          </a:solidFill>
                          <a:latin typeface="Meiryo UI" panose="020B0604030504040204" pitchFamily="50" charset="-128"/>
                          <a:ea typeface="Meiryo UI" panose="020B0604030504040204" pitchFamily="50" charset="-128"/>
                        </a:rPr>
                        <a:t>　充実した宿泊施設</a:t>
                      </a:r>
                      <a:endParaRPr lang="en-US" altLang="ja-JP" sz="1200" dirty="0" smtClean="0">
                        <a:solidFill>
                          <a:schemeClr val="tx1"/>
                        </a:solidFill>
                        <a:latin typeface="Meiryo UI" panose="020B0604030504040204" pitchFamily="50" charset="-128"/>
                        <a:ea typeface="Meiryo UI" panose="020B0604030504040204" pitchFamily="50" charset="-128"/>
                      </a:endParaRPr>
                    </a:p>
                    <a:p>
                      <a:pPr fontAlgn="base">
                        <a:spcBef>
                          <a:spcPct val="0"/>
                        </a:spcBef>
                        <a:spcAft>
                          <a:spcPct val="0"/>
                        </a:spcAft>
                        <a:defRPr/>
                      </a:pPr>
                      <a:r>
                        <a:rPr lang="ja-JP" altLang="en-US" sz="1200" dirty="0" smtClean="0">
                          <a:solidFill>
                            <a:schemeClr val="tx1"/>
                          </a:solidFill>
                          <a:latin typeface="Meiryo UI" panose="020B0604030504040204" pitchFamily="50" charset="-128"/>
                          <a:ea typeface="Meiryo UI" panose="020B0604030504040204" pitchFamily="50" charset="-128"/>
                        </a:rPr>
                        <a:t>　観光地としての実績（特にアジアから）</a:t>
                      </a:r>
                      <a:endParaRPr lang="en-US" altLang="ja-JP" sz="1200" dirty="0" smtClean="0">
                        <a:solidFill>
                          <a:schemeClr val="tx1"/>
                        </a:solidFill>
                        <a:latin typeface="Meiryo UI" panose="020B0604030504040204" pitchFamily="50" charset="-128"/>
                        <a:ea typeface="Meiryo UI" panose="020B0604030504040204" pitchFamily="50" charset="-128"/>
                      </a:endParaRPr>
                    </a:p>
                    <a:p>
                      <a:pPr fontAlgn="base">
                        <a:spcBef>
                          <a:spcPct val="0"/>
                        </a:spcBef>
                        <a:spcAft>
                          <a:spcPct val="0"/>
                        </a:spcAft>
                        <a:defRPr/>
                      </a:pPr>
                      <a:r>
                        <a:rPr lang="ja-JP" altLang="en-US" sz="1200" dirty="0" smtClean="0">
                          <a:solidFill>
                            <a:schemeClr val="tx1"/>
                          </a:solidFill>
                          <a:latin typeface="Meiryo UI" panose="020B0604030504040204" pitchFamily="50" charset="-128"/>
                          <a:ea typeface="Meiryo UI" panose="020B0604030504040204" pitchFamily="50" charset="-128"/>
                        </a:rPr>
                        <a:t>　京都・奈良など関西の観光拠点、ハブ機能</a:t>
                      </a:r>
                    </a:p>
                    <a:p>
                      <a:pPr fontAlgn="base">
                        <a:spcBef>
                          <a:spcPct val="0"/>
                        </a:spcBef>
                        <a:spcAft>
                          <a:spcPct val="0"/>
                        </a:spcAft>
                        <a:defRPr/>
                      </a:pPr>
                      <a:r>
                        <a:rPr lang="ja-JP" altLang="en-US" sz="1200" dirty="0" smtClean="0">
                          <a:solidFill>
                            <a:schemeClr val="tx1"/>
                          </a:solidFill>
                          <a:latin typeface="Meiryo UI" panose="020B0604030504040204" pitchFamily="50" charset="-128"/>
                          <a:ea typeface="Meiryo UI" panose="020B0604030504040204" pitchFamily="50" charset="-128"/>
                        </a:rPr>
                        <a:t>　</a:t>
                      </a:r>
                      <a:r>
                        <a:rPr lang="ja-JP" altLang="ja-JP" sz="1200" dirty="0" smtClean="0">
                          <a:solidFill>
                            <a:schemeClr val="tx1"/>
                          </a:solidFill>
                          <a:latin typeface="Meiryo UI" panose="020B0604030504040204" pitchFamily="50" charset="-128"/>
                          <a:ea typeface="Meiryo UI" panose="020B0604030504040204" pitchFamily="50" charset="-128"/>
                        </a:rPr>
                        <a:t>豊</a:t>
                      </a:r>
                      <a:r>
                        <a:rPr lang="ja-JP" altLang="en-US" sz="1200" dirty="0" smtClean="0">
                          <a:solidFill>
                            <a:schemeClr val="tx1"/>
                          </a:solidFill>
                          <a:latin typeface="Meiryo UI" panose="020B0604030504040204" pitchFamily="50" charset="-128"/>
                          <a:ea typeface="Meiryo UI" panose="020B0604030504040204" pitchFamily="50" charset="-128"/>
                        </a:rPr>
                        <a:t>かな観光・商業施設、食文化等</a:t>
                      </a:r>
                      <a:endParaRPr lang="en-US" altLang="ja-JP" sz="1200" dirty="0" smtClean="0">
                        <a:solidFill>
                          <a:schemeClr val="tx1"/>
                        </a:solidFill>
                        <a:latin typeface="Meiryo UI" panose="020B0604030504040204" pitchFamily="50" charset="-128"/>
                        <a:ea typeface="Meiryo UI" panose="020B0604030504040204" pitchFamily="50" charset="-128"/>
                      </a:endParaRPr>
                    </a:p>
                    <a:p>
                      <a:pPr fontAlgn="base">
                        <a:spcBef>
                          <a:spcPct val="0"/>
                        </a:spcBef>
                        <a:spcAft>
                          <a:spcPct val="0"/>
                        </a:spcAft>
                        <a:defRPr/>
                      </a:pPr>
                      <a:r>
                        <a:rPr lang="ja-JP" altLang="en-US" sz="1200" dirty="0" smtClean="0">
                          <a:solidFill>
                            <a:schemeClr val="tx1"/>
                          </a:solidFill>
                          <a:latin typeface="Meiryo UI" panose="020B0604030504040204" pitchFamily="50" charset="-128"/>
                          <a:ea typeface="Meiryo UI" panose="020B0604030504040204" pitchFamily="50" charset="-128"/>
                        </a:rPr>
                        <a:t>　アフターコンベンションの充実</a:t>
                      </a:r>
                      <a:endParaRPr lang="en-US" altLang="ja-JP" sz="1200" dirty="0" smtClean="0">
                        <a:solidFill>
                          <a:schemeClr val="tx1"/>
                        </a:solidFill>
                        <a:latin typeface="Meiryo UI" panose="020B0604030504040204" pitchFamily="50" charset="-128"/>
                        <a:ea typeface="Meiryo UI" panose="020B0604030504040204" pitchFamily="50" charset="-128"/>
                      </a:endParaRPr>
                    </a:p>
                    <a:p>
                      <a:pPr fontAlgn="base">
                        <a:spcBef>
                          <a:spcPct val="0"/>
                        </a:spcBef>
                        <a:spcAft>
                          <a:spcPct val="0"/>
                        </a:spcAft>
                        <a:defRPr/>
                      </a:pPr>
                      <a:r>
                        <a:rPr kumimoji="1" lang="ja-JP" altLang="en-US" sz="1200" dirty="0" smtClean="0">
                          <a:solidFill>
                            <a:schemeClr val="tx1"/>
                          </a:solidFill>
                          <a:latin typeface="Meiryo UI" panose="020B0604030504040204" pitchFamily="50" charset="-128"/>
                          <a:ea typeface="Meiryo UI" panose="020B0604030504040204" pitchFamily="50" charset="-128"/>
                        </a:rPr>
                        <a:t>　</a:t>
                      </a:r>
                      <a:r>
                        <a:rPr kumimoji="1" lang="en-US" altLang="ja-JP" sz="1200" dirty="0" smtClean="0">
                          <a:solidFill>
                            <a:schemeClr val="tx1"/>
                          </a:solidFill>
                          <a:latin typeface="Meiryo UI" panose="020B0604030504040204" pitchFamily="50" charset="-128"/>
                          <a:ea typeface="Meiryo UI" panose="020B0604030504040204" pitchFamily="50" charset="-128"/>
                        </a:rPr>
                        <a:t>APEC</a:t>
                      </a:r>
                      <a:r>
                        <a:rPr kumimoji="1" lang="ja-JP" altLang="en-US" sz="1200" dirty="0" err="1" smtClean="0">
                          <a:solidFill>
                            <a:schemeClr val="tx1"/>
                          </a:solidFill>
                          <a:latin typeface="Meiryo UI" panose="020B0604030504040204" pitchFamily="50" charset="-128"/>
                          <a:ea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rPr>
                        <a:t>SIBOS</a:t>
                      </a:r>
                      <a:r>
                        <a:rPr kumimoji="1" lang="ja-JP" altLang="en-US" sz="1200" dirty="0" smtClean="0">
                          <a:solidFill>
                            <a:schemeClr val="tx1"/>
                          </a:solidFill>
                          <a:latin typeface="Meiryo UI" panose="020B0604030504040204" pitchFamily="50" charset="-128"/>
                          <a:ea typeface="Meiryo UI" panose="020B0604030504040204" pitchFamily="50" charset="-128"/>
                        </a:rPr>
                        <a:t>や世界陸上など多くの国際イベントの開催実績</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pPr fontAlgn="base">
                        <a:spcBef>
                          <a:spcPct val="0"/>
                        </a:spcBef>
                        <a:spcAft>
                          <a:spcPct val="0"/>
                        </a:spcAft>
                        <a:defRPr/>
                      </a:pPr>
                      <a:r>
                        <a:rPr kumimoji="1" lang="ja-JP" altLang="en-US" sz="1200" dirty="0" smtClean="0">
                          <a:solidFill>
                            <a:schemeClr val="tx1"/>
                          </a:solidFill>
                          <a:latin typeface="Meiryo UI" panose="020B0604030504040204" pitchFamily="50" charset="-128"/>
                          <a:ea typeface="Meiryo UI" panose="020B0604030504040204" pitchFamily="50" charset="-128"/>
                        </a:rPr>
                        <a:t>　大阪観光局によるワンストップサービス　</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128016" marR="128016" marT="64008" marB="64008">
                    <a:noFill/>
                  </a:tcPr>
                </a:tc>
                <a:tc>
                  <a:txBody>
                    <a:bodyPr/>
                    <a:lstStyle/>
                    <a:p>
                      <a:r>
                        <a:rPr kumimoji="1" lang="ja-JP" altLang="en-US" sz="1600" u="sng" dirty="0" smtClean="0">
                          <a:solidFill>
                            <a:schemeClr val="tx1"/>
                          </a:solidFill>
                          <a:latin typeface="Meiryo UI" panose="020B0604030504040204" pitchFamily="50" charset="-128"/>
                          <a:ea typeface="Meiryo UI" panose="020B0604030504040204" pitchFamily="50" charset="-128"/>
                        </a:rPr>
                        <a:t>○機会（</a:t>
                      </a:r>
                      <a:r>
                        <a:rPr kumimoji="1" lang="en-US" altLang="ja-JP" sz="1600" u="sng" dirty="0" smtClean="0">
                          <a:solidFill>
                            <a:schemeClr val="tx1"/>
                          </a:solidFill>
                          <a:latin typeface="Meiryo UI" panose="020B0604030504040204" pitchFamily="50" charset="-128"/>
                          <a:ea typeface="Meiryo UI" panose="020B0604030504040204" pitchFamily="50" charset="-128"/>
                        </a:rPr>
                        <a:t>Opportunity)</a:t>
                      </a:r>
                    </a:p>
                    <a:p>
                      <a:r>
                        <a:rPr kumimoji="1" lang="ja-JP" altLang="en-US" sz="1200" dirty="0" smtClean="0">
                          <a:solidFill>
                            <a:schemeClr val="tx1"/>
                          </a:solidFill>
                          <a:latin typeface="Meiryo UI" panose="020B0604030504040204" pitchFamily="50" charset="-128"/>
                          <a:ea typeface="Meiryo UI" panose="020B0604030504040204" pitchFamily="50" charset="-128"/>
                        </a:rPr>
                        <a:t>　海外からのインバウンドの増大</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rPr>
                        <a:t>　世界的に国際会議は増加傾向</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rPr>
                        <a:t>　東京オリンピックによる代替需要</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rPr>
                        <a:t>　国による</a:t>
                      </a:r>
                      <a:r>
                        <a:rPr kumimoji="1" lang="en-US" altLang="ja-JP" sz="1200" dirty="0" smtClean="0">
                          <a:solidFill>
                            <a:schemeClr val="tx1"/>
                          </a:solidFill>
                          <a:latin typeface="Meiryo UI" panose="020B0604030504040204" pitchFamily="50" charset="-128"/>
                          <a:ea typeface="Meiryo UI" panose="020B0604030504040204" pitchFamily="50" charset="-128"/>
                        </a:rPr>
                        <a:t>MICE</a:t>
                      </a:r>
                      <a:r>
                        <a:rPr kumimoji="1" lang="ja-JP" altLang="en-US" sz="1200" dirty="0" smtClean="0">
                          <a:solidFill>
                            <a:schemeClr val="tx1"/>
                          </a:solidFill>
                          <a:latin typeface="Meiryo UI" panose="020B0604030504040204" pitchFamily="50" charset="-128"/>
                          <a:ea typeface="Meiryo UI" panose="020B0604030504040204" pitchFamily="50" charset="-128"/>
                        </a:rPr>
                        <a:t>施策の推進</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128016" marR="128016" marT="64008" marB="64008">
                    <a:noFill/>
                  </a:tcPr>
                </a:tc>
                <a:extLst>
                  <a:ext uri="{0D108BD9-81ED-4DB2-BD59-A6C34878D82A}">
                    <a16:rowId xmlns:a16="http://schemas.microsoft.com/office/drawing/2014/main" val="10000"/>
                  </a:ext>
                </a:extLst>
              </a:tr>
              <a:tr h="1374545">
                <a:tc>
                  <a:txBody>
                    <a:bodyPr/>
                    <a:lstStyle/>
                    <a:p>
                      <a:pPr fontAlgn="base">
                        <a:spcBef>
                          <a:spcPct val="0"/>
                        </a:spcBef>
                        <a:spcAft>
                          <a:spcPct val="0"/>
                        </a:spcAft>
                        <a:defRPr/>
                      </a:pPr>
                      <a:r>
                        <a:rPr lang="ja-JP" altLang="ja-JP" sz="1600" u="sng" dirty="0" smtClean="0">
                          <a:solidFill>
                            <a:schemeClr val="tx1"/>
                          </a:solidFill>
                          <a:latin typeface="Meiryo UI" panose="020B0604030504040204" pitchFamily="50" charset="-128"/>
                          <a:ea typeface="Meiryo UI" panose="020B0604030504040204" pitchFamily="50" charset="-128"/>
                        </a:rPr>
                        <a:t>○弱み</a:t>
                      </a:r>
                      <a:r>
                        <a:rPr lang="ja-JP" altLang="en-US" sz="1600" u="sng" dirty="0" smtClean="0">
                          <a:solidFill>
                            <a:schemeClr val="tx1"/>
                          </a:solidFill>
                          <a:latin typeface="Meiryo UI" panose="020B0604030504040204" pitchFamily="50" charset="-128"/>
                          <a:ea typeface="Meiryo UI" panose="020B0604030504040204" pitchFamily="50" charset="-128"/>
                        </a:rPr>
                        <a:t>（</a:t>
                      </a:r>
                      <a:r>
                        <a:rPr lang="en-US" altLang="ja-JP" sz="1600" u="sng" dirty="0" smtClean="0">
                          <a:solidFill>
                            <a:schemeClr val="tx1"/>
                          </a:solidFill>
                          <a:latin typeface="Meiryo UI" panose="020B0604030504040204" pitchFamily="50" charset="-128"/>
                          <a:ea typeface="Meiryo UI" panose="020B0604030504040204" pitchFamily="50" charset="-128"/>
                        </a:rPr>
                        <a:t>Weakness)  </a:t>
                      </a:r>
                    </a:p>
                    <a:p>
                      <a:pPr fontAlgn="base">
                        <a:spcBef>
                          <a:spcPct val="0"/>
                        </a:spcBef>
                        <a:spcAft>
                          <a:spcPct val="0"/>
                        </a:spcAft>
                        <a:defRPr/>
                      </a:pPr>
                      <a:r>
                        <a:rPr lang="ja-JP" altLang="en-US" sz="1200" dirty="0" smtClean="0">
                          <a:solidFill>
                            <a:schemeClr val="tx1"/>
                          </a:solidFill>
                          <a:latin typeface="Meiryo UI" panose="020B0604030504040204" pitchFamily="50" charset="-128"/>
                          <a:ea typeface="Meiryo UI" panose="020B0604030504040204" pitchFamily="50" charset="-128"/>
                        </a:rPr>
                        <a:t>　会議場と展示場が離れている</a:t>
                      </a:r>
                      <a:endParaRPr lang="en-US" altLang="ja-JP" sz="1200" dirty="0" smtClean="0">
                        <a:solidFill>
                          <a:schemeClr val="tx1"/>
                        </a:solidFill>
                        <a:latin typeface="Meiryo UI" panose="020B0604030504040204" pitchFamily="50" charset="-128"/>
                        <a:ea typeface="Meiryo UI" panose="020B0604030504040204" pitchFamily="50" charset="-128"/>
                      </a:endParaRPr>
                    </a:p>
                    <a:p>
                      <a:pPr fontAlgn="base">
                        <a:spcBef>
                          <a:spcPct val="0"/>
                        </a:spcBef>
                        <a:spcAft>
                          <a:spcPct val="0"/>
                        </a:spcAft>
                        <a:defRPr/>
                      </a:pPr>
                      <a:r>
                        <a:rPr lang="ja-JP" altLang="en-US" sz="1200" dirty="0" smtClean="0">
                          <a:solidFill>
                            <a:schemeClr val="tx1"/>
                          </a:solidFill>
                          <a:latin typeface="Meiryo UI" panose="020B0604030504040204" pitchFamily="50" charset="-128"/>
                          <a:ea typeface="Meiryo UI" panose="020B0604030504040204" pitchFamily="50" charset="-128"/>
                        </a:rPr>
                        <a:t>　展示場の老朽化</a:t>
                      </a:r>
                      <a:endParaRPr lang="en-US" altLang="ja-JP" sz="1200" dirty="0" smtClean="0">
                        <a:solidFill>
                          <a:schemeClr val="tx1"/>
                        </a:solidFill>
                        <a:latin typeface="Meiryo UI" panose="020B0604030504040204" pitchFamily="50" charset="-128"/>
                        <a:ea typeface="Meiryo UI" panose="020B0604030504040204" pitchFamily="50" charset="-128"/>
                      </a:endParaRPr>
                    </a:p>
                    <a:p>
                      <a:pPr fontAlgn="base">
                        <a:spcBef>
                          <a:spcPct val="0"/>
                        </a:spcBef>
                        <a:spcAft>
                          <a:spcPct val="0"/>
                        </a:spcAft>
                        <a:defRPr/>
                      </a:pPr>
                      <a:r>
                        <a:rPr lang="ja-JP" altLang="en-US" sz="1200" dirty="0" smtClean="0">
                          <a:solidFill>
                            <a:schemeClr val="tx1"/>
                          </a:solidFill>
                          <a:latin typeface="Meiryo UI" panose="020B0604030504040204" pitchFamily="50" charset="-128"/>
                          <a:ea typeface="Meiryo UI" panose="020B0604030504040204" pitchFamily="50" charset="-128"/>
                        </a:rPr>
                        <a:t>　会議場の高稼働率による機会損失</a:t>
                      </a:r>
                      <a:endParaRPr lang="en-US" altLang="ja-JP" sz="1200" dirty="0" smtClean="0">
                        <a:solidFill>
                          <a:schemeClr val="tx1"/>
                        </a:solidFill>
                        <a:latin typeface="Meiryo UI" panose="020B0604030504040204" pitchFamily="50" charset="-128"/>
                        <a:ea typeface="Meiryo UI" panose="020B0604030504040204" pitchFamily="50" charset="-128"/>
                      </a:endParaRPr>
                    </a:p>
                    <a:p>
                      <a:pPr fontAlgn="base">
                        <a:spcBef>
                          <a:spcPct val="0"/>
                        </a:spcBef>
                        <a:spcAft>
                          <a:spcPct val="0"/>
                        </a:spcAft>
                        <a:defRPr/>
                      </a:pPr>
                      <a:r>
                        <a:rPr lang="ja-JP" altLang="en-US" sz="1200" dirty="0" smtClean="0">
                          <a:solidFill>
                            <a:schemeClr val="tx1"/>
                          </a:solidFill>
                          <a:latin typeface="Meiryo UI" panose="020B0604030504040204" pitchFamily="50" charset="-128"/>
                          <a:ea typeface="Meiryo UI" panose="020B0604030504040204" pitchFamily="50" charset="-128"/>
                        </a:rPr>
                        <a:t>　海外における都市の知名度の低さ</a:t>
                      </a:r>
                      <a:endParaRPr lang="en-US" altLang="ja-JP" sz="1200" dirty="0" smtClean="0">
                        <a:solidFill>
                          <a:schemeClr val="tx1"/>
                        </a:solidFill>
                        <a:latin typeface="Meiryo UI" panose="020B0604030504040204" pitchFamily="50" charset="-128"/>
                        <a:ea typeface="Meiryo UI" panose="020B0604030504040204" pitchFamily="50" charset="-128"/>
                      </a:endParaRPr>
                    </a:p>
                    <a:p>
                      <a:pPr fontAlgn="base">
                        <a:spcBef>
                          <a:spcPct val="0"/>
                        </a:spcBef>
                        <a:spcAft>
                          <a:spcPct val="0"/>
                        </a:spcAft>
                        <a:defRPr/>
                      </a:pPr>
                      <a:r>
                        <a:rPr lang="ja-JP" altLang="en-US" sz="1200" dirty="0" smtClean="0">
                          <a:solidFill>
                            <a:schemeClr val="tx1"/>
                          </a:solidFill>
                          <a:latin typeface="Meiryo UI" panose="020B0604030504040204" pitchFamily="50" charset="-128"/>
                          <a:ea typeface="Meiryo UI" panose="020B0604030504040204" pitchFamily="50" charset="-128"/>
                        </a:rPr>
                        <a:t>　</a:t>
                      </a:r>
                      <a:r>
                        <a:rPr lang="en-US" altLang="ja-JP" sz="1200" dirty="0" smtClean="0">
                          <a:solidFill>
                            <a:schemeClr val="tx1"/>
                          </a:solidFill>
                          <a:latin typeface="Meiryo UI" panose="020B0604030504040204" pitchFamily="50" charset="-128"/>
                          <a:ea typeface="Meiryo UI" panose="020B0604030504040204" pitchFamily="50" charset="-128"/>
                        </a:rPr>
                        <a:t>MICE</a:t>
                      </a:r>
                      <a:r>
                        <a:rPr lang="ja-JP" altLang="en-US" sz="1200" dirty="0" smtClean="0">
                          <a:solidFill>
                            <a:schemeClr val="tx1"/>
                          </a:solidFill>
                          <a:latin typeface="Meiryo UI" panose="020B0604030504040204" pitchFamily="50" charset="-128"/>
                          <a:ea typeface="Meiryo UI" panose="020B0604030504040204" pitchFamily="50" charset="-128"/>
                        </a:rPr>
                        <a:t>専門の人材・人員が不足</a:t>
                      </a:r>
                      <a:endParaRPr lang="en-US" altLang="ja-JP" sz="1200" dirty="0" smtClean="0">
                        <a:solidFill>
                          <a:schemeClr val="tx1"/>
                        </a:solidFill>
                        <a:latin typeface="Meiryo UI" panose="020B0604030504040204" pitchFamily="50" charset="-128"/>
                        <a:ea typeface="Meiryo UI" panose="020B0604030504040204" pitchFamily="50" charset="-128"/>
                      </a:endParaRPr>
                    </a:p>
                    <a:p>
                      <a:pPr fontAlgn="base">
                        <a:spcBef>
                          <a:spcPct val="0"/>
                        </a:spcBef>
                        <a:spcAft>
                          <a:spcPct val="0"/>
                        </a:spcAft>
                        <a:defRPr/>
                      </a:pPr>
                      <a:r>
                        <a:rPr lang="ja-JP" altLang="en-US" sz="1200" dirty="0" smtClean="0">
                          <a:solidFill>
                            <a:schemeClr val="tx1"/>
                          </a:solidFill>
                          <a:latin typeface="Meiryo UI" panose="020B0604030504040204" pitchFamily="50" charset="-128"/>
                          <a:ea typeface="Meiryo UI" panose="020B0604030504040204" pitchFamily="50" charset="-128"/>
                        </a:rPr>
                        <a:t>　各エリアでの受け入れ体制が不十分</a:t>
                      </a:r>
                      <a:endParaRPr lang="en-US" altLang="ja-JP" sz="1200" dirty="0" smtClean="0">
                        <a:solidFill>
                          <a:schemeClr val="tx1"/>
                        </a:solidFill>
                        <a:latin typeface="Meiryo UI" panose="020B0604030504040204" pitchFamily="50" charset="-128"/>
                        <a:ea typeface="Meiryo UI" panose="020B0604030504040204" pitchFamily="50" charset="-128"/>
                      </a:endParaRPr>
                    </a:p>
                    <a:p>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128016" marR="128016" marT="64008" marB="64008">
                    <a:noFill/>
                  </a:tcPr>
                </a:tc>
                <a:tc>
                  <a:txBody>
                    <a:bodyPr/>
                    <a:lstStyle/>
                    <a:p>
                      <a:r>
                        <a:rPr kumimoji="1" lang="ja-JP" altLang="en-US" sz="1600" u="sng" dirty="0" smtClean="0">
                          <a:solidFill>
                            <a:schemeClr val="tx1"/>
                          </a:solidFill>
                          <a:latin typeface="Meiryo UI" panose="020B0604030504040204" pitchFamily="50" charset="-128"/>
                          <a:ea typeface="Meiryo UI" panose="020B0604030504040204" pitchFamily="50" charset="-128"/>
                        </a:rPr>
                        <a:t>○脅威（</a:t>
                      </a:r>
                      <a:r>
                        <a:rPr kumimoji="1" lang="en-US" altLang="ja-JP" sz="1600" u="sng" dirty="0" smtClean="0">
                          <a:solidFill>
                            <a:schemeClr val="tx1"/>
                          </a:solidFill>
                          <a:latin typeface="Meiryo UI" panose="020B0604030504040204" pitchFamily="50" charset="-128"/>
                          <a:ea typeface="Meiryo UI" panose="020B0604030504040204" pitchFamily="50" charset="-128"/>
                        </a:rPr>
                        <a:t>Threat)</a:t>
                      </a: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solidFill>
                            <a:schemeClr val="tx1"/>
                          </a:solidFill>
                          <a:latin typeface="Meiryo UI" panose="020B0604030504040204" pitchFamily="50" charset="-128"/>
                          <a:ea typeface="Meiryo UI" panose="020B0604030504040204" pitchFamily="50" charset="-128"/>
                        </a:rPr>
                        <a:t>　アジア諸国における</a:t>
                      </a:r>
                      <a:r>
                        <a:rPr lang="en-US" altLang="ja-JP" sz="1200" dirty="0" smtClean="0">
                          <a:solidFill>
                            <a:schemeClr val="tx1"/>
                          </a:solidFill>
                          <a:latin typeface="Meiryo UI" panose="020B0604030504040204" pitchFamily="50" charset="-128"/>
                          <a:ea typeface="Meiryo UI" panose="020B0604030504040204" pitchFamily="50" charset="-128"/>
                        </a:rPr>
                        <a:t>MICE</a:t>
                      </a:r>
                      <a:r>
                        <a:rPr lang="ja-JP" altLang="en-US" sz="1200" dirty="0" smtClean="0">
                          <a:solidFill>
                            <a:schemeClr val="tx1"/>
                          </a:solidFill>
                          <a:latin typeface="Meiryo UI" panose="020B0604030504040204" pitchFamily="50" charset="-128"/>
                          <a:ea typeface="Meiryo UI" panose="020B0604030504040204" pitchFamily="50" charset="-128"/>
                        </a:rPr>
                        <a:t>機能の強化</a:t>
                      </a:r>
                      <a:endParaRPr lang="en-US" altLang="ja-JP" sz="1200" dirty="0" smtClean="0">
                        <a:solidFill>
                          <a:schemeClr val="tx1"/>
                        </a:solidFill>
                        <a:latin typeface="Meiryo UI" panose="020B0604030504040204" pitchFamily="50" charset="-128"/>
                        <a:ea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solidFill>
                            <a:schemeClr val="tx1"/>
                          </a:solidFill>
                          <a:latin typeface="Meiryo UI" panose="020B0604030504040204" pitchFamily="50" charset="-128"/>
                          <a:ea typeface="Meiryo UI" panose="020B0604030504040204" pitchFamily="50" charset="-128"/>
                        </a:rPr>
                        <a:t>　他国の国主導による施設整備、低価格賃料</a:t>
                      </a:r>
                      <a:endParaRPr lang="en-US" altLang="ja-JP" sz="1200" dirty="0" smtClean="0">
                        <a:solidFill>
                          <a:schemeClr val="tx1"/>
                        </a:solidFill>
                        <a:latin typeface="Meiryo UI" panose="020B0604030504040204" pitchFamily="50" charset="-128"/>
                        <a:ea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solidFill>
                            <a:schemeClr val="tx1"/>
                          </a:solidFill>
                          <a:latin typeface="Meiryo UI" panose="020B0604030504040204" pitchFamily="50" charset="-128"/>
                          <a:ea typeface="Meiryo UI" panose="020B0604030504040204" pitchFamily="50" charset="-128"/>
                        </a:rPr>
                        <a:t>　</a:t>
                      </a:r>
                      <a:r>
                        <a:rPr lang="en-US" altLang="ja-JP" sz="1200" dirty="0" smtClean="0">
                          <a:solidFill>
                            <a:schemeClr val="tx1"/>
                          </a:solidFill>
                          <a:latin typeface="Meiryo UI" panose="020B0604030504040204" pitchFamily="50" charset="-128"/>
                          <a:ea typeface="Meiryo UI" panose="020B0604030504040204" pitchFamily="50" charset="-128"/>
                        </a:rPr>
                        <a:t>MICE</a:t>
                      </a:r>
                      <a:r>
                        <a:rPr lang="ja-JP" altLang="en-US" sz="1200" dirty="0" smtClean="0">
                          <a:solidFill>
                            <a:schemeClr val="tx1"/>
                          </a:solidFill>
                          <a:latin typeface="Meiryo UI" panose="020B0604030504040204" pitchFamily="50" charset="-128"/>
                          <a:ea typeface="Meiryo UI" panose="020B0604030504040204" pitchFamily="50" charset="-128"/>
                        </a:rPr>
                        <a:t>誘致について</a:t>
                      </a:r>
                      <a:r>
                        <a:rPr lang="ja-JP" altLang="ja-JP" sz="1200" dirty="0" smtClean="0">
                          <a:solidFill>
                            <a:schemeClr val="tx1"/>
                          </a:solidFill>
                          <a:latin typeface="Meiryo UI" panose="020B0604030504040204" pitchFamily="50" charset="-128"/>
                          <a:ea typeface="Meiryo UI" panose="020B0604030504040204" pitchFamily="50" charset="-128"/>
                        </a:rPr>
                        <a:t>国内外の都市</a:t>
                      </a:r>
                      <a:r>
                        <a:rPr lang="ja-JP" altLang="en-US" sz="1200" dirty="0" smtClean="0">
                          <a:solidFill>
                            <a:schemeClr val="tx1"/>
                          </a:solidFill>
                          <a:latin typeface="Meiryo UI" panose="020B0604030504040204" pitchFamily="50" charset="-128"/>
                          <a:ea typeface="Meiryo UI" panose="020B0604030504040204" pitchFamily="50" charset="-128"/>
                        </a:rPr>
                        <a:t>間</a:t>
                      </a:r>
                      <a:r>
                        <a:rPr lang="ja-JP" altLang="ja-JP" sz="1200" dirty="0" smtClean="0">
                          <a:solidFill>
                            <a:schemeClr val="tx1"/>
                          </a:solidFill>
                          <a:latin typeface="Meiryo UI" panose="020B0604030504040204" pitchFamily="50" charset="-128"/>
                          <a:ea typeface="Meiryo UI" panose="020B0604030504040204" pitchFamily="50" charset="-128"/>
                        </a:rPr>
                        <a:t>競争</a:t>
                      </a:r>
                      <a:r>
                        <a:rPr lang="ja-JP" altLang="en-US" sz="1200" dirty="0" smtClean="0">
                          <a:solidFill>
                            <a:schemeClr val="tx1"/>
                          </a:solidFill>
                          <a:latin typeface="Meiryo UI" panose="020B0604030504040204" pitchFamily="50" charset="-128"/>
                          <a:ea typeface="Meiryo UI" panose="020B0604030504040204" pitchFamily="50" charset="-128"/>
                        </a:rPr>
                        <a:t>激化</a:t>
                      </a:r>
                      <a:endParaRPr lang="en-US" altLang="ja-JP" sz="1200" dirty="0" smtClean="0">
                        <a:solidFill>
                          <a:schemeClr val="tx1"/>
                        </a:solidFill>
                        <a:latin typeface="Meiryo UI" panose="020B0604030504040204" pitchFamily="50" charset="-128"/>
                        <a:ea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solidFill>
                            <a:schemeClr val="tx1"/>
                          </a:solidFill>
                          <a:latin typeface="Meiryo UI" panose="020B0604030504040204" pitchFamily="50" charset="-128"/>
                          <a:ea typeface="Meiryo UI" panose="020B0604030504040204" pitchFamily="50" charset="-128"/>
                        </a:rPr>
                        <a:t>　国内他都市における施設拡充の動き</a:t>
                      </a:r>
                      <a:endParaRPr lang="en-US" altLang="ja-JP" sz="1200" dirty="0" smtClean="0">
                        <a:solidFill>
                          <a:schemeClr val="tx1"/>
                        </a:solidFill>
                        <a:latin typeface="Meiryo UI" panose="020B0604030504040204" pitchFamily="50" charset="-128"/>
                        <a:ea typeface="Meiryo UI" panose="020B0604030504040204" pitchFamily="50" charset="-128"/>
                      </a:endParaRPr>
                    </a:p>
                    <a:p>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128016" marR="128016" marT="64008" marB="64008">
                    <a:noFill/>
                  </a:tcPr>
                </a:tc>
                <a:extLst>
                  <a:ext uri="{0D108BD9-81ED-4DB2-BD59-A6C34878D82A}">
                    <a16:rowId xmlns:a16="http://schemas.microsoft.com/office/drawing/2014/main" val="10001"/>
                  </a:ext>
                </a:extLst>
              </a:tr>
            </a:tbl>
          </a:graphicData>
        </a:graphic>
      </p:graphicFrame>
      <p:sp>
        <p:nvSpPr>
          <p:cNvPr id="10" name="正方形/長方形 9"/>
          <p:cNvSpPr/>
          <p:nvPr/>
        </p:nvSpPr>
        <p:spPr>
          <a:xfrm>
            <a:off x="202054" y="1853774"/>
            <a:ext cx="4069981" cy="338554"/>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nchor="ctr">
            <a:spAutoFit/>
          </a:bodyPr>
          <a:lstStyle/>
          <a:p>
            <a:r>
              <a:rPr kumimoji="1" lang="en-US" altLang="ja-JP" sz="1600" dirty="0" smtClean="0">
                <a:solidFill>
                  <a:schemeClr val="tx1"/>
                </a:solidFill>
                <a:latin typeface="Meiryo UI" panose="020B0604030504040204" pitchFamily="50" charset="-128"/>
                <a:ea typeface="Meiryo UI" panose="020B0604030504040204" pitchFamily="50" charset="-128"/>
              </a:rPr>
              <a:t>【SWOT</a:t>
            </a:r>
            <a:r>
              <a:rPr kumimoji="1" lang="ja-JP" altLang="en-US" sz="1600" dirty="0" smtClean="0">
                <a:solidFill>
                  <a:schemeClr val="tx1"/>
                </a:solidFill>
                <a:latin typeface="Meiryo UI" panose="020B0604030504040204" pitchFamily="50" charset="-128"/>
                <a:ea typeface="Meiryo UI" panose="020B0604030504040204" pitchFamily="50" charset="-128"/>
              </a:rPr>
              <a:t>分析</a:t>
            </a:r>
            <a:r>
              <a:rPr kumimoji="1" lang="en-US" altLang="ja-JP" sz="1600" dirty="0" smtClean="0">
                <a:solidFill>
                  <a:schemeClr val="tx1"/>
                </a:solidFill>
                <a:latin typeface="Meiryo UI" panose="020B0604030504040204" pitchFamily="50" charset="-128"/>
                <a:ea typeface="Meiryo UI" panose="020B0604030504040204" pitchFamily="50" charset="-128"/>
              </a:rPr>
              <a:t>】</a:t>
            </a:r>
            <a:endParaRPr kumimoji="1" lang="ja-JP" altLang="en-US" sz="1600" dirty="0">
              <a:solidFill>
                <a:schemeClr val="tx1"/>
              </a:solidFill>
              <a:latin typeface="Meiryo UI" panose="020B0604030504040204" pitchFamily="50" charset="-128"/>
              <a:ea typeface="Meiryo UI" panose="020B0604030504040204" pitchFamily="50" charset="-128"/>
            </a:endParaRPr>
          </a:p>
        </p:txBody>
      </p:sp>
      <p:sp>
        <p:nvSpPr>
          <p:cNvPr id="11" name="スライド番号プレースホルダー 6"/>
          <p:cNvSpPr txBox="1">
            <a:spLocks/>
          </p:cNvSpPr>
          <p:nvPr/>
        </p:nvSpPr>
        <p:spPr>
          <a:xfrm>
            <a:off x="7010400" y="6492875"/>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dirty="0" smtClean="0">
                <a:latin typeface="Meiryo UI" panose="020B0604030504040204" pitchFamily="50" charset="-128"/>
                <a:ea typeface="Meiryo UI" panose="020B0604030504040204" pitchFamily="50" charset="-128"/>
              </a:rPr>
              <a:t>9</a:t>
            </a:r>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6212119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0" y="-3566"/>
            <a:ext cx="9144000" cy="432000"/>
          </a:xfrm>
          <a:prstGeom prst="rect">
            <a:avLst/>
          </a:prstGeom>
          <a:gradFill>
            <a:gsLst>
              <a:gs pos="0">
                <a:srgbClr val="000099"/>
              </a:gs>
              <a:gs pos="85000">
                <a:srgbClr val="0066FF"/>
              </a:gs>
              <a:gs pos="100000">
                <a:schemeClr val="accent1">
                  <a:tint val="23500"/>
                  <a:satMod val="160000"/>
                </a:schemeClr>
              </a:gs>
            </a:gsLst>
            <a:lin ang="5400000" scaled="0"/>
          </a:gradFill>
        </p:spPr>
        <p:txBody>
          <a:bodyPr wrap="square" rtlCol="0" anchor="ctr" anchorCtr="0">
            <a:noAutofit/>
          </a:bodyPr>
          <a:lstStyle/>
          <a:p>
            <a:r>
              <a:rPr lang="ja-JP" altLang="en-US" b="1" dirty="0">
                <a:solidFill>
                  <a:srgbClr val="FFFFFF"/>
                </a:solidFill>
                <a:latin typeface="Meiryo UI" panose="020B0604030504040204" pitchFamily="50" charset="-128"/>
                <a:ea typeface="Meiryo UI" panose="020B0604030504040204" pitchFamily="50" charset="-128"/>
              </a:rPr>
              <a:t>　</a:t>
            </a:r>
            <a:r>
              <a:rPr lang="ja-JP" altLang="en-US" dirty="0">
                <a:solidFill>
                  <a:srgbClr val="FFFFFF"/>
                </a:solidFill>
                <a:latin typeface="Meiryo UI" panose="020B0604030504040204" pitchFamily="50" charset="-128"/>
                <a:ea typeface="Meiryo UI" panose="020B0604030504040204" pitchFamily="50" charset="-128"/>
              </a:rPr>
              <a:t>大阪における</a:t>
            </a:r>
            <a:r>
              <a:rPr lang="en-US" altLang="ja-JP" dirty="0" smtClean="0">
                <a:solidFill>
                  <a:srgbClr val="FFFFFF"/>
                </a:solidFill>
                <a:latin typeface="Meiryo UI" panose="020B0604030504040204" pitchFamily="50" charset="-128"/>
                <a:ea typeface="Meiryo UI" panose="020B0604030504040204" pitchFamily="50" charset="-128"/>
              </a:rPr>
              <a:t>MICE</a:t>
            </a:r>
            <a:r>
              <a:rPr lang="ja-JP" altLang="en-US" dirty="0" smtClean="0">
                <a:solidFill>
                  <a:srgbClr val="FFFFFF"/>
                </a:solidFill>
                <a:latin typeface="Meiryo UI" panose="020B0604030504040204" pitchFamily="50" charset="-128"/>
                <a:ea typeface="Meiryo UI" panose="020B0604030504040204" pitchFamily="50" charset="-128"/>
              </a:rPr>
              <a:t>推進の基本的な考え方</a:t>
            </a:r>
            <a:endParaRPr kumimoji="1" lang="ja-JP" altLang="en-US" dirty="0">
              <a:solidFill>
                <a:srgbClr val="FFFFFF"/>
              </a:solidFill>
              <a:latin typeface="Meiryo UI" panose="020B0604030504040204" pitchFamily="50" charset="-128"/>
              <a:ea typeface="Meiryo UI" panose="020B0604030504040204" pitchFamily="50" charset="-128"/>
            </a:endParaRPr>
          </a:p>
        </p:txBody>
      </p:sp>
      <p:sp>
        <p:nvSpPr>
          <p:cNvPr id="5" name="正方形/長方形 4"/>
          <p:cNvSpPr/>
          <p:nvPr/>
        </p:nvSpPr>
        <p:spPr>
          <a:xfrm>
            <a:off x="54000" y="637065"/>
            <a:ext cx="9036000" cy="864000"/>
          </a:xfrm>
          <a:prstGeom prst="rect">
            <a:avLst/>
          </a:prstGeom>
          <a:solidFill>
            <a:srgbClr val="66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ja-JP" altLang="en-US" sz="2000" b="1" dirty="0" smtClean="0">
                <a:latin typeface="Meiryo UI" panose="020B0604030504040204" pitchFamily="50" charset="-128"/>
                <a:ea typeface="Meiryo UI" panose="020B0604030504040204" pitchFamily="50" charset="-128"/>
              </a:rPr>
              <a:t>　世界</a:t>
            </a:r>
            <a:r>
              <a:rPr lang="ja-JP" altLang="en-US" sz="2000" b="1" dirty="0">
                <a:latin typeface="Meiryo UI" panose="020B0604030504040204" pitchFamily="50" charset="-128"/>
                <a:ea typeface="Meiryo UI" panose="020B0604030504040204" pitchFamily="50" charset="-128"/>
              </a:rPr>
              <a:t>有数</a:t>
            </a:r>
            <a:r>
              <a:rPr lang="ja-JP" altLang="en-US" sz="2000" b="1" dirty="0" smtClean="0">
                <a:latin typeface="Meiryo UI" panose="020B0604030504040204" pitchFamily="50" charset="-128"/>
                <a:ea typeface="Meiryo UI" panose="020B0604030504040204" pitchFamily="50" charset="-128"/>
              </a:rPr>
              <a:t>の「高付加</a:t>
            </a:r>
            <a:r>
              <a:rPr lang="ja-JP" altLang="en-US" sz="2000" b="1" dirty="0">
                <a:latin typeface="Meiryo UI" panose="020B0604030504040204" pitchFamily="50" charset="-128"/>
                <a:ea typeface="Meiryo UI" panose="020B0604030504040204" pitchFamily="50" charset="-128"/>
              </a:rPr>
              <a:t>価値経済</a:t>
            </a:r>
            <a:r>
              <a:rPr lang="en-US" altLang="ja-JP" sz="2000" b="1" dirty="0">
                <a:latin typeface="Meiryo UI" panose="020B0604030504040204" pitchFamily="50" charset="-128"/>
                <a:ea typeface="Meiryo UI" panose="020B0604030504040204" pitchFamily="50" charset="-128"/>
              </a:rPr>
              <a:t>MICE</a:t>
            </a:r>
            <a:r>
              <a:rPr lang="ja-JP" altLang="en-US" sz="2000" b="1" dirty="0">
                <a:latin typeface="Meiryo UI" panose="020B0604030504040204" pitchFamily="50" charset="-128"/>
                <a:ea typeface="Meiryo UI" panose="020B0604030504040204" pitchFamily="50" charset="-128"/>
              </a:rPr>
              <a:t>戦略</a:t>
            </a:r>
            <a:r>
              <a:rPr lang="ja-JP" altLang="en-US" sz="2000" b="1" dirty="0" smtClean="0">
                <a:latin typeface="Meiryo UI" panose="020B0604030504040204" pitchFamily="50" charset="-128"/>
                <a:ea typeface="Meiryo UI" panose="020B0604030504040204" pitchFamily="50" charset="-128"/>
              </a:rPr>
              <a:t>都市」をめざして</a:t>
            </a:r>
            <a:endParaRPr lang="en-US" altLang="ja-JP" sz="2000" b="1" dirty="0" smtClean="0">
              <a:latin typeface="Meiryo UI" panose="020B0604030504040204" pitchFamily="50" charset="-128"/>
              <a:ea typeface="Meiryo UI" panose="020B0604030504040204" pitchFamily="50" charset="-128"/>
            </a:endParaRPr>
          </a:p>
          <a:p>
            <a:pPr algn="ctr">
              <a:lnSpc>
                <a:spcPct val="150000"/>
              </a:lnSpc>
            </a:pPr>
            <a:r>
              <a:rPr kumimoji="1" lang="ja-JP" altLang="en-US" sz="1600" dirty="0" smtClean="0">
                <a:latin typeface="Meiryo UI" panose="020B0604030504040204" pitchFamily="50" charset="-128"/>
                <a:ea typeface="Meiryo UI" panose="020B0604030504040204" pitchFamily="50" charset="-128"/>
              </a:rPr>
              <a:t>大阪の成長産業振興・経済活性化、</a:t>
            </a:r>
            <a:r>
              <a:rPr kumimoji="1" lang="en-US" altLang="ja-JP" sz="1600" dirty="0" smtClean="0">
                <a:latin typeface="Meiryo UI" panose="020B0604030504040204" pitchFamily="50" charset="-128"/>
                <a:ea typeface="Meiryo UI" panose="020B0604030504040204" pitchFamily="50" charset="-128"/>
              </a:rPr>
              <a:t>MICE</a:t>
            </a:r>
            <a:r>
              <a:rPr kumimoji="1" lang="ja-JP" altLang="en-US" sz="1600" dirty="0" smtClean="0">
                <a:latin typeface="Meiryo UI" panose="020B0604030504040204" pitchFamily="50" charset="-128"/>
                <a:ea typeface="Meiryo UI" panose="020B0604030504040204" pitchFamily="50" charset="-128"/>
              </a:rPr>
              <a:t>都市ブランド向上へ</a:t>
            </a:r>
            <a:endParaRPr kumimoji="1" lang="ja-JP" altLang="en-US" sz="1600" dirty="0">
              <a:latin typeface="Meiryo UI" panose="020B0604030504040204" pitchFamily="50" charset="-128"/>
              <a:ea typeface="Meiryo UI" panose="020B0604030504040204" pitchFamily="50" charset="-128"/>
            </a:endParaRPr>
          </a:p>
        </p:txBody>
      </p:sp>
      <p:sp>
        <p:nvSpPr>
          <p:cNvPr id="8" name="正方形/長方形 7"/>
          <p:cNvSpPr/>
          <p:nvPr/>
        </p:nvSpPr>
        <p:spPr>
          <a:xfrm>
            <a:off x="144831" y="1676909"/>
            <a:ext cx="8784000" cy="4659758"/>
          </a:xfrm>
          <a:prstGeom prst="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tIns="0" rtlCol="0" anchor="ctr" anchorCtr="0"/>
          <a:lstStyle/>
          <a:p>
            <a:pPr>
              <a:lnSpc>
                <a:spcPts val="1800"/>
              </a:lnSpc>
              <a:spcAft>
                <a:spcPts val="600"/>
              </a:spcAft>
            </a:pPr>
            <a:r>
              <a:rPr lang="ja-JP" altLang="en-US" sz="1600" u="sng" dirty="0" smtClean="0">
                <a:solidFill>
                  <a:schemeClr val="tx1"/>
                </a:solidFill>
                <a:latin typeface="Meiryo UI" panose="020B0604030504040204" pitchFamily="50" charset="-128"/>
                <a:ea typeface="Meiryo UI" panose="020B0604030504040204" pitchFamily="50" charset="-128"/>
              </a:rPr>
              <a:t>大阪における</a:t>
            </a:r>
            <a:r>
              <a:rPr lang="en-US" altLang="ja-JP" sz="1600" u="sng" dirty="0" smtClean="0">
                <a:solidFill>
                  <a:schemeClr val="tx1"/>
                </a:solidFill>
                <a:latin typeface="Meiryo UI" panose="020B0604030504040204" pitchFamily="50" charset="-128"/>
                <a:ea typeface="Meiryo UI" panose="020B0604030504040204" pitchFamily="50" charset="-128"/>
              </a:rPr>
              <a:t>MICE</a:t>
            </a:r>
            <a:r>
              <a:rPr lang="ja-JP" altLang="en-US" sz="1600" u="sng" dirty="0" smtClean="0">
                <a:solidFill>
                  <a:schemeClr val="tx1"/>
                </a:solidFill>
                <a:latin typeface="Meiryo UI" panose="020B0604030504040204" pitchFamily="50" charset="-128"/>
                <a:ea typeface="Meiryo UI" panose="020B0604030504040204" pitchFamily="50" charset="-128"/>
              </a:rPr>
              <a:t>推進の基本的な考え方</a:t>
            </a:r>
            <a:endParaRPr lang="en-US" altLang="ja-JP" sz="1600" u="sng" dirty="0" smtClean="0">
              <a:solidFill>
                <a:schemeClr val="tx1"/>
              </a:solidFill>
              <a:latin typeface="Meiryo UI" panose="020B0604030504040204" pitchFamily="50" charset="-128"/>
              <a:ea typeface="Meiryo UI" panose="020B0604030504040204" pitchFamily="50" charset="-128"/>
            </a:endParaRPr>
          </a:p>
          <a:p>
            <a:pPr>
              <a:lnSpc>
                <a:spcPts val="1800"/>
              </a:lnSpc>
              <a:spcAft>
                <a:spcPts val="600"/>
              </a:spcAft>
            </a:pPr>
            <a:r>
              <a:rPr lang="ja-JP" altLang="en-US" sz="1600" dirty="0" smtClean="0">
                <a:solidFill>
                  <a:schemeClr val="tx1"/>
                </a:solidFill>
                <a:latin typeface="Meiryo UI" panose="020B0604030504040204" pitchFamily="50" charset="-128"/>
                <a:ea typeface="Meiryo UI" panose="020B0604030504040204" pitchFamily="50" charset="-128"/>
              </a:rPr>
              <a:t>　</a:t>
            </a:r>
            <a:r>
              <a:rPr lang="en-US" altLang="ja-JP" sz="1400" dirty="0" smtClean="0">
                <a:solidFill>
                  <a:schemeClr val="tx1"/>
                </a:solidFill>
                <a:latin typeface="Meiryo UI" panose="020B0604030504040204" pitchFamily="50" charset="-128"/>
                <a:ea typeface="Meiryo UI" panose="020B0604030504040204" pitchFamily="50" charset="-128"/>
              </a:rPr>
              <a:t>MICE</a:t>
            </a:r>
            <a:r>
              <a:rPr lang="ja-JP" altLang="en-US" sz="1400" dirty="0" smtClean="0">
                <a:solidFill>
                  <a:schemeClr val="tx1"/>
                </a:solidFill>
                <a:latin typeface="Meiryo UI" panose="020B0604030504040204" pitchFamily="50" charset="-128"/>
                <a:ea typeface="Meiryo UI" panose="020B0604030504040204" pitchFamily="50" charset="-128"/>
              </a:rPr>
              <a:t>は今後世界的に需要増が見込まれることから、</a:t>
            </a:r>
            <a:r>
              <a:rPr lang="en-US" altLang="ja-JP" sz="1400" dirty="0" smtClean="0">
                <a:solidFill>
                  <a:schemeClr val="tx1"/>
                </a:solidFill>
                <a:latin typeface="Meiryo UI" panose="020B0604030504040204" pitchFamily="50" charset="-128"/>
                <a:ea typeface="Meiryo UI" panose="020B0604030504040204" pitchFamily="50" charset="-128"/>
              </a:rPr>
              <a:t>MICE</a:t>
            </a:r>
            <a:r>
              <a:rPr lang="ja-JP" altLang="en-US" sz="1400" dirty="0" smtClean="0">
                <a:solidFill>
                  <a:schemeClr val="tx1"/>
                </a:solidFill>
                <a:latin typeface="Meiryo UI" panose="020B0604030504040204" pitchFamily="50" charset="-128"/>
                <a:ea typeface="Meiryo UI" panose="020B0604030504040204" pitchFamily="50" charset="-128"/>
              </a:rPr>
              <a:t>推進を大阪</a:t>
            </a:r>
            <a:r>
              <a:rPr lang="ja-JP" altLang="en-US" sz="1400" dirty="0">
                <a:solidFill>
                  <a:schemeClr val="tx1"/>
                </a:solidFill>
                <a:latin typeface="Meiryo UI" panose="020B0604030504040204" pitchFamily="50" charset="-128"/>
                <a:ea typeface="Meiryo UI" panose="020B0604030504040204" pitchFamily="50" charset="-128"/>
              </a:rPr>
              <a:t>経済の</a:t>
            </a:r>
            <a:r>
              <a:rPr lang="ja-JP" altLang="en-US" sz="1400" dirty="0" smtClean="0">
                <a:solidFill>
                  <a:schemeClr val="tx1"/>
                </a:solidFill>
                <a:latin typeface="Meiryo UI" panose="020B0604030504040204" pitchFamily="50" charset="-128"/>
                <a:ea typeface="Meiryo UI" panose="020B0604030504040204" pitchFamily="50" charset="-128"/>
              </a:rPr>
              <a:t>活性化につなげていくため、府・市・経済</a:t>
            </a:r>
            <a:endParaRPr lang="en-US" altLang="ja-JP" sz="1400" dirty="0" smtClean="0">
              <a:solidFill>
                <a:schemeClr val="tx1"/>
              </a:solidFill>
              <a:latin typeface="Meiryo UI" panose="020B0604030504040204" pitchFamily="50" charset="-128"/>
              <a:ea typeface="Meiryo UI" panose="020B0604030504040204" pitchFamily="50" charset="-128"/>
            </a:endParaRPr>
          </a:p>
          <a:p>
            <a:pPr>
              <a:lnSpc>
                <a:spcPts val="1800"/>
              </a:lnSpc>
              <a:spcAft>
                <a:spcPts val="600"/>
              </a:spcAft>
            </a:pPr>
            <a:r>
              <a:rPr lang="ja-JP" altLang="en-US" sz="1400" dirty="0" smtClean="0">
                <a:solidFill>
                  <a:schemeClr val="tx1"/>
                </a:solidFill>
                <a:latin typeface="Meiryo UI" panose="020B0604030504040204" pitchFamily="50" charset="-128"/>
                <a:ea typeface="Meiryo UI" panose="020B0604030504040204" pitchFamily="50" charset="-128"/>
              </a:rPr>
              <a:t>団体・大阪観光局が緊密に連携し、戦略的に推進する。</a:t>
            </a:r>
            <a:endParaRPr lang="en-US" altLang="ja-JP" sz="1400" dirty="0" smtClean="0">
              <a:solidFill>
                <a:schemeClr val="tx1"/>
              </a:solidFill>
              <a:latin typeface="Meiryo UI" panose="020B0604030504040204" pitchFamily="50" charset="-128"/>
              <a:ea typeface="Meiryo UI" panose="020B0604030504040204" pitchFamily="50" charset="-128"/>
            </a:endParaRPr>
          </a:p>
          <a:p>
            <a:pPr>
              <a:lnSpc>
                <a:spcPts val="1800"/>
              </a:lnSpc>
              <a:spcAft>
                <a:spcPts val="600"/>
              </a:spcAft>
            </a:pPr>
            <a:r>
              <a:rPr lang="ja-JP" altLang="en-US" sz="1400" dirty="0">
                <a:solidFill>
                  <a:schemeClr val="tx1"/>
                </a:solidFill>
                <a:latin typeface="Meiryo UI" panose="020B0604030504040204" pitchFamily="50" charset="-128"/>
                <a:ea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rPr>
              <a:t>関西</a:t>
            </a:r>
            <a:r>
              <a:rPr lang="ja-JP" altLang="en-US" sz="1400" dirty="0">
                <a:solidFill>
                  <a:schemeClr val="tx1"/>
                </a:solidFill>
                <a:latin typeface="Meiryo UI" panose="020B0604030504040204" pitchFamily="50" charset="-128"/>
                <a:ea typeface="Meiryo UI" panose="020B0604030504040204" pitchFamily="50" charset="-128"/>
              </a:rPr>
              <a:t>のゲートウェイで</a:t>
            </a:r>
            <a:r>
              <a:rPr lang="ja-JP" altLang="en-US" sz="1400" dirty="0" smtClean="0">
                <a:solidFill>
                  <a:schemeClr val="tx1"/>
                </a:solidFill>
                <a:latin typeface="Meiryo UI" panose="020B0604030504040204" pitchFamily="50" charset="-128"/>
                <a:ea typeface="Meiryo UI" panose="020B0604030504040204" pitchFamily="50" charset="-128"/>
              </a:rPr>
              <a:t>あり関</a:t>
            </a:r>
            <a:r>
              <a:rPr lang="ja-JP" altLang="en-US" sz="1400" dirty="0">
                <a:solidFill>
                  <a:schemeClr val="tx1"/>
                </a:solidFill>
                <a:latin typeface="Meiryo UI" panose="020B0604030504040204" pitchFamily="50" charset="-128"/>
                <a:ea typeface="Meiryo UI" panose="020B0604030504040204" pitchFamily="50" charset="-128"/>
              </a:rPr>
              <a:t>⻄広域における成⻑拠点として、大阪・関西の経済成長を牽引する</a:t>
            </a:r>
            <a:r>
              <a:rPr lang="en-US" altLang="ja-JP" sz="1400" dirty="0">
                <a:solidFill>
                  <a:schemeClr val="tx1"/>
                </a:solidFill>
                <a:latin typeface="Meiryo UI" panose="020B0604030504040204" pitchFamily="50" charset="-128"/>
                <a:ea typeface="Meiryo UI" panose="020B0604030504040204" pitchFamily="50" charset="-128"/>
              </a:rPr>
              <a:t>MICE</a:t>
            </a:r>
            <a:r>
              <a:rPr lang="ja-JP" altLang="en-US" sz="1400" dirty="0" smtClean="0">
                <a:solidFill>
                  <a:schemeClr val="tx1"/>
                </a:solidFill>
                <a:latin typeface="Meiryo UI" panose="020B0604030504040204" pitchFamily="50" charset="-128"/>
                <a:ea typeface="Meiryo UI" panose="020B0604030504040204" pitchFamily="50" charset="-128"/>
              </a:rPr>
              <a:t>を誘致・開催</a:t>
            </a:r>
            <a:r>
              <a:rPr lang="ja-JP" altLang="en-US" sz="1400" dirty="0">
                <a:solidFill>
                  <a:schemeClr val="tx1"/>
                </a:solidFill>
                <a:latin typeface="Meiryo UI" panose="020B0604030504040204" pitchFamily="50" charset="-128"/>
                <a:ea typeface="Meiryo UI" panose="020B0604030504040204" pitchFamily="50" charset="-128"/>
              </a:rPr>
              <a:t>する</a:t>
            </a:r>
            <a:r>
              <a:rPr lang="ja-JP" altLang="en-US" sz="1400" dirty="0" smtClean="0">
                <a:solidFill>
                  <a:schemeClr val="tx1"/>
                </a:solidFill>
                <a:latin typeface="Meiryo UI" panose="020B0604030504040204" pitchFamily="50" charset="-128"/>
                <a:ea typeface="Meiryo UI" panose="020B0604030504040204" pitchFamily="50" charset="-128"/>
              </a:rPr>
              <a:t>。</a:t>
            </a:r>
            <a:endParaRPr lang="en-US" altLang="ja-JP" sz="1400" dirty="0" smtClean="0">
              <a:solidFill>
                <a:schemeClr val="tx1"/>
              </a:solidFill>
              <a:latin typeface="Meiryo UI" panose="020B0604030504040204" pitchFamily="50" charset="-128"/>
              <a:ea typeface="Meiryo UI" panose="020B0604030504040204" pitchFamily="50" charset="-128"/>
            </a:endParaRPr>
          </a:p>
          <a:p>
            <a:pPr>
              <a:lnSpc>
                <a:spcPts val="1800"/>
              </a:lnSpc>
              <a:spcAft>
                <a:spcPts val="600"/>
              </a:spcAft>
            </a:pPr>
            <a:endParaRPr lang="en-US" altLang="ja-JP" sz="1400" u="sng" dirty="0">
              <a:solidFill>
                <a:schemeClr val="tx1"/>
              </a:solidFill>
              <a:latin typeface="Meiryo UI" panose="020B0604030504040204" pitchFamily="50" charset="-128"/>
              <a:ea typeface="Meiryo UI" panose="020B0604030504040204" pitchFamily="50" charset="-128"/>
            </a:endParaRPr>
          </a:p>
          <a:p>
            <a:pPr>
              <a:lnSpc>
                <a:spcPts val="1800"/>
              </a:lnSpc>
              <a:spcAft>
                <a:spcPts val="600"/>
              </a:spcAft>
            </a:pPr>
            <a:endParaRPr lang="en-US" altLang="ja-JP" sz="1400" u="sng" dirty="0" smtClean="0">
              <a:solidFill>
                <a:schemeClr val="tx1"/>
              </a:solidFill>
              <a:latin typeface="Meiryo UI" panose="020B0604030504040204" pitchFamily="50" charset="-128"/>
              <a:ea typeface="Meiryo UI" panose="020B0604030504040204" pitchFamily="50" charset="-128"/>
            </a:endParaRPr>
          </a:p>
          <a:p>
            <a:pPr>
              <a:lnSpc>
                <a:spcPts val="1800"/>
              </a:lnSpc>
              <a:spcAft>
                <a:spcPts val="600"/>
              </a:spcAft>
            </a:pPr>
            <a:endParaRPr lang="en-US" altLang="ja-JP" sz="1400" u="sng" dirty="0" smtClean="0">
              <a:solidFill>
                <a:schemeClr val="tx1"/>
              </a:solidFill>
              <a:latin typeface="Meiryo UI" panose="020B0604030504040204" pitchFamily="50" charset="-128"/>
              <a:ea typeface="Meiryo UI" panose="020B0604030504040204" pitchFamily="50" charset="-128"/>
            </a:endParaRPr>
          </a:p>
          <a:p>
            <a:pPr>
              <a:lnSpc>
                <a:spcPts val="1800"/>
              </a:lnSpc>
              <a:spcAft>
                <a:spcPts val="600"/>
              </a:spcAft>
            </a:pPr>
            <a:endParaRPr lang="en-US" altLang="ja-JP" sz="1400" u="sng" dirty="0">
              <a:solidFill>
                <a:schemeClr val="tx1"/>
              </a:solidFill>
              <a:latin typeface="Meiryo UI" panose="020B0604030504040204" pitchFamily="50" charset="-128"/>
              <a:ea typeface="Meiryo UI" panose="020B0604030504040204" pitchFamily="50" charset="-128"/>
            </a:endParaRPr>
          </a:p>
          <a:p>
            <a:pPr>
              <a:lnSpc>
                <a:spcPts val="1800"/>
              </a:lnSpc>
              <a:spcAft>
                <a:spcPts val="600"/>
              </a:spcAft>
            </a:pPr>
            <a:endParaRPr lang="en-US" altLang="ja-JP" sz="1400" u="sng" dirty="0" smtClean="0">
              <a:solidFill>
                <a:schemeClr val="tx1"/>
              </a:solidFill>
              <a:latin typeface="Meiryo UI" panose="020B0604030504040204" pitchFamily="50" charset="-128"/>
              <a:ea typeface="Meiryo UI" panose="020B0604030504040204" pitchFamily="50" charset="-128"/>
            </a:endParaRPr>
          </a:p>
          <a:p>
            <a:pPr>
              <a:lnSpc>
                <a:spcPts val="1800"/>
              </a:lnSpc>
              <a:spcAft>
                <a:spcPts val="600"/>
              </a:spcAft>
            </a:pPr>
            <a:endParaRPr lang="en-US" altLang="ja-JP" sz="1400" u="sng" dirty="0">
              <a:solidFill>
                <a:schemeClr val="tx1"/>
              </a:solidFill>
              <a:latin typeface="Meiryo UI" panose="020B0604030504040204" pitchFamily="50" charset="-128"/>
              <a:ea typeface="Meiryo UI" panose="020B0604030504040204" pitchFamily="50" charset="-128"/>
            </a:endParaRPr>
          </a:p>
          <a:p>
            <a:pPr>
              <a:lnSpc>
                <a:spcPts val="1800"/>
              </a:lnSpc>
              <a:spcAft>
                <a:spcPts val="600"/>
              </a:spcAft>
            </a:pPr>
            <a:endParaRPr lang="en-US" altLang="ja-JP" sz="1400" u="sng" dirty="0" smtClean="0">
              <a:solidFill>
                <a:schemeClr val="tx1"/>
              </a:solidFill>
              <a:latin typeface="Meiryo UI" panose="020B0604030504040204" pitchFamily="50" charset="-128"/>
              <a:ea typeface="Meiryo UI" panose="020B0604030504040204" pitchFamily="50" charset="-128"/>
            </a:endParaRPr>
          </a:p>
          <a:p>
            <a:pPr>
              <a:lnSpc>
                <a:spcPts val="1800"/>
              </a:lnSpc>
              <a:spcAft>
                <a:spcPts val="600"/>
              </a:spcAft>
            </a:pPr>
            <a:endParaRPr lang="en-US" altLang="ja-JP" sz="1400" u="sng" dirty="0" smtClean="0">
              <a:solidFill>
                <a:schemeClr val="tx1"/>
              </a:solidFill>
              <a:latin typeface="Meiryo UI" panose="020B0604030504040204" pitchFamily="50" charset="-128"/>
              <a:ea typeface="Meiryo UI" panose="020B0604030504040204" pitchFamily="50" charset="-128"/>
            </a:endParaRPr>
          </a:p>
          <a:p>
            <a:pPr marL="2246313" indent="-2246313">
              <a:lnSpc>
                <a:spcPts val="1800"/>
              </a:lnSpc>
            </a:pPr>
            <a:endParaRPr lang="en-US" altLang="ja-JP" sz="1400" dirty="0" smtClean="0">
              <a:solidFill>
                <a:schemeClr val="tx1"/>
              </a:solidFill>
              <a:latin typeface="Meiryo UI" panose="020B0604030504040204" pitchFamily="50" charset="-128"/>
              <a:ea typeface="Meiryo UI" panose="020B0604030504040204" pitchFamily="50" charset="-128"/>
            </a:endParaRPr>
          </a:p>
          <a:p>
            <a:pPr marL="2246313" indent="-2246313">
              <a:lnSpc>
                <a:spcPts val="1800"/>
              </a:lnSpc>
            </a:pPr>
            <a:r>
              <a:rPr lang="ja-JP" altLang="en-US" sz="1400" dirty="0" smtClean="0">
                <a:solidFill>
                  <a:schemeClr val="tx1"/>
                </a:solidFill>
                <a:latin typeface="Meiryo UI" panose="020B0604030504040204" pitchFamily="50" charset="-128"/>
                <a:ea typeface="Meiryo UI" panose="020B0604030504040204" pitchFamily="50" charset="-128"/>
              </a:rPr>
              <a:t>  </a:t>
            </a:r>
            <a:endParaRPr kumimoji="1" lang="en-US" altLang="ja-JP" sz="1400" dirty="0" smtClean="0">
              <a:solidFill>
                <a:schemeClr val="tx1"/>
              </a:solidFill>
              <a:latin typeface="Meiryo UI" panose="020B0604030504040204" pitchFamily="50" charset="-128"/>
              <a:ea typeface="Meiryo UI" panose="020B0604030504040204" pitchFamily="50" charset="-128"/>
            </a:endParaRPr>
          </a:p>
        </p:txBody>
      </p:sp>
      <p:sp>
        <p:nvSpPr>
          <p:cNvPr id="3" name="角丸四角形 2"/>
          <p:cNvSpPr/>
          <p:nvPr/>
        </p:nvSpPr>
        <p:spPr>
          <a:xfrm>
            <a:off x="381689" y="3293428"/>
            <a:ext cx="8388000" cy="79200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 10"/>
          <p:cNvSpPr/>
          <p:nvPr/>
        </p:nvSpPr>
        <p:spPr>
          <a:xfrm>
            <a:off x="381689" y="4325436"/>
            <a:ext cx="8388000" cy="79200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角丸四角形 11"/>
          <p:cNvSpPr/>
          <p:nvPr/>
        </p:nvSpPr>
        <p:spPr>
          <a:xfrm>
            <a:off x="381689" y="5299206"/>
            <a:ext cx="8388000" cy="79200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スライド番号プレースホルダー 6"/>
          <p:cNvSpPr txBox="1">
            <a:spLocks/>
          </p:cNvSpPr>
          <p:nvPr/>
        </p:nvSpPr>
        <p:spPr>
          <a:xfrm>
            <a:off x="7010400" y="6492875"/>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dirty="0" smtClean="0">
                <a:latin typeface="Meiryo UI" panose="020B0604030504040204" pitchFamily="50" charset="-128"/>
                <a:ea typeface="Meiryo UI" panose="020B0604030504040204" pitchFamily="50" charset="-128"/>
              </a:rPr>
              <a:t>10</a:t>
            </a:r>
            <a:endParaRPr lang="ja-JP" altLang="en-US" dirty="0">
              <a:latin typeface="Meiryo UI" panose="020B0604030504040204" pitchFamily="50" charset="-128"/>
              <a:ea typeface="Meiryo UI" panose="020B0604030504040204" pitchFamily="50" charset="-128"/>
            </a:endParaRPr>
          </a:p>
        </p:txBody>
      </p:sp>
      <p:sp>
        <p:nvSpPr>
          <p:cNvPr id="9" name="正方形/長方形 8"/>
          <p:cNvSpPr/>
          <p:nvPr/>
        </p:nvSpPr>
        <p:spPr>
          <a:xfrm>
            <a:off x="3217641" y="3293428"/>
            <a:ext cx="5629129" cy="784830"/>
          </a:xfrm>
          <a:prstGeom prst="rect">
            <a:avLst/>
          </a:prstGeom>
        </p:spPr>
        <p:txBody>
          <a:bodyPr wrap="square">
            <a:spAutoFit/>
          </a:bodyPr>
          <a:lstStyle/>
          <a:p>
            <a:pPr>
              <a:lnSpc>
                <a:spcPts val="1800"/>
              </a:lnSpc>
            </a:pPr>
            <a:r>
              <a:rPr lang="ja-JP" altLang="en-US" sz="1400" dirty="0" smtClean="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大阪の</a:t>
            </a:r>
            <a:r>
              <a:rPr lang="ja-JP" altLang="en-US" sz="1400" dirty="0" smtClean="0">
                <a:latin typeface="Meiryo UI" panose="020B0604030504040204" pitchFamily="50" charset="-128"/>
                <a:ea typeface="Meiryo UI" panose="020B0604030504040204" pitchFamily="50" charset="-128"/>
              </a:rPr>
              <a:t>成長産業分野や都市格向上につながる</a:t>
            </a:r>
            <a:r>
              <a:rPr lang="en-US" altLang="ja-JP" sz="1400" dirty="0" smtClean="0">
                <a:latin typeface="Meiryo UI" panose="020B0604030504040204" pitchFamily="50" charset="-128"/>
                <a:ea typeface="Meiryo UI" panose="020B0604030504040204" pitchFamily="50" charset="-128"/>
              </a:rPr>
              <a:t>MICE</a:t>
            </a:r>
            <a:r>
              <a:rPr lang="ja-JP" altLang="en-US" sz="1400" dirty="0" smtClean="0">
                <a:latin typeface="Meiryo UI" panose="020B0604030504040204" pitchFamily="50" charset="-128"/>
                <a:ea typeface="Meiryo UI" panose="020B0604030504040204" pitchFamily="50" charset="-128"/>
              </a:rPr>
              <a:t>などを重点的に誘致するとともに、大阪の特色</a:t>
            </a:r>
            <a:r>
              <a:rPr lang="ja-JP" altLang="en-US" sz="1400" dirty="0">
                <a:latin typeface="Meiryo UI" panose="020B0604030504040204" pitchFamily="50" charset="-128"/>
                <a:ea typeface="Meiryo UI" panose="020B0604030504040204" pitchFamily="50" charset="-128"/>
              </a:rPr>
              <a:t>を活かした重点誘致</a:t>
            </a:r>
            <a:r>
              <a:rPr lang="ja-JP" altLang="en-US" sz="1400" dirty="0" smtClean="0">
                <a:latin typeface="Meiryo UI" panose="020B0604030504040204" pitchFamily="50" charset="-128"/>
                <a:ea typeface="Meiryo UI" panose="020B0604030504040204" pitchFamily="50" charset="-128"/>
              </a:rPr>
              <a:t>対象を設定する。</a:t>
            </a:r>
            <a:endParaRPr lang="en-US" altLang="ja-JP" sz="1400" dirty="0" smtClean="0">
              <a:latin typeface="Meiryo UI" panose="020B0604030504040204" pitchFamily="50" charset="-128"/>
              <a:ea typeface="Meiryo UI" panose="020B0604030504040204" pitchFamily="50" charset="-128"/>
            </a:endParaRPr>
          </a:p>
          <a:p>
            <a:pPr>
              <a:lnSpc>
                <a:spcPts val="1800"/>
              </a:lnSpc>
            </a:pPr>
            <a:r>
              <a:rPr lang="ja-JP" altLang="en-US" sz="1400" dirty="0" smtClean="0">
                <a:latin typeface="Meiryo UI" panose="020B0604030504040204" pitchFamily="50" charset="-128"/>
                <a:ea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rPr>
              <a:t>MICE</a:t>
            </a:r>
            <a:r>
              <a:rPr lang="ja-JP" altLang="en-US" sz="1400" dirty="0" smtClean="0">
                <a:latin typeface="Meiryo UI" panose="020B0604030504040204" pitchFamily="50" charset="-128"/>
                <a:ea typeface="Meiryo UI" panose="020B0604030504040204" pitchFamily="50" charset="-128"/>
              </a:rPr>
              <a:t>推進体制の構築、マーケティング・セールス手法強化を推進する。</a:t>
            </a:r>
            <a:endParaRPr lang="en-US" altLang="ja-JP" sz="1400" dirty="0" smtClean="0">
              <a:latin typeface="Meiryo UI" panose="020B0604030504040204" pitchFamily="50" charset="-128"/>
              <a:ea typeface="Meiryo UI" panose="020B0604030504040204" pitchFamily="50" charset="-128"/>
            </a:endParaRPr>
          </a:p>
        </p:txBody>
      </p:sp>
      <p:sp>
        <p:nvSpPr>
          <p:cNvPr id="10" name="正方形/長方形 9"/>
          <p:cNvSpPr/>
          <p:nvPr/>
        </p:nvSpPr>
        <p:spPr>
          <a:xfrm>
            <a:off x="393413" y="3316874"/>
            <a:ext cx="2806988" cy="323165"/>
          </a:xfrm>
          <a:prstGeom prst="rect">
            <a:avLst/>
          </a:prstGeom>
        </p:spPr>
        <p:txBody>
          <a:bodyPr wrap="square">
            <a:spAutoFit/>
          </a:bodyPr>
          <a:lstStyle/>
          <a:p>
            <a:pPr marL="2246313" indent="-2246313">
              <a:lnSpc>
                <a:spcPts val="1800"/>
              </a:lnSpc>
            </a:pPr>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戦略的</a:t>
            </a:r>
            <a:r>
              <a:rPr lang="en-US" altLang="ja-JP" sz="1600" dirty="0" smtClean="0">
                <a:latin typeface="Meiryo UI" panose="020B0604030504040204" pitchFamily="50" charset="-128"/>
                <a:ea typeface="Meiryo UI" panose="020B0604030504040204" pitchFamily="50" charset="-128"/>
              </a:rPr>
              <a:t>MICE</a:t>
            </a:r>
            <a:r>
              <a:rPr lang="ja-JP" altLang="en-US" sz="1600" dirty="0" smtClean="0">
                <a:latin typeface="Meiryo UI" panose="020B0604030504040204" pitchFamily="50" charset="-128"/>
                <a:ea typeface="Meiryo UI" panose="020B0604030504040204" pitchFamily="50" charset="-128"/>
              </a:rPr>
              <a:t>誘致の推進</a:t>
            </a:r>
            <a:endParaRPr lang="en-US" altLang="ja-JP" sz="1600" dirty="0" smtClean="0">
              <a:latin typeface="Meiryo UI" panose="020B0604030504040204" pitchFamily="50" charset="-128"/>
              <a:ea typeface="Meiryo UI" panose="020B0604030504040204" pitchFamily="50" charset="-128"/>
            </a:endParaRPr>
          </a:p>
        </p:txBody>
      </p:sp>
      <p:sp>
        <p:nvSpPr>
          <p:cNvPr id="13" name="正方形/長方形 12"/>
          <p:cNvSpPr/>
          <p:nvPr/>
        </p:nvSpPr>
        <p:spPr>
          <a:xfrm>
            <a:off x="393414" y="4325436"/>
            <a:ext cx="2880000" cy="553998"/>
          </a:xfrm>
          <a:prstGeom prst="rect">
            <a:avLst/>
          </a:prstGeom>
        </p:spPr>
        <p:txBody>
          <a:bodyPr wrap="square">
            <a:spAutoFit/>
          </a:bodyPr>
          <a:lstStyle/>
          <a:p>
            <a:pPr marL="2246313" indent="-2246313">
              <a:lnSpc>
                <a:spcPts val="1800"/>
              </a:lnSpc>
            </a:pPr>
            <a:r>
              <a:rPr lang="ja-JP" altLang="en-US" sz="1600" dirty="0" smtClean="0">
                <a:latin typeface="Meiryo UI" panose="020B0604030504040204" pitchFamily="50" charset="-128"/>
                <a:ea typeface="Meiryo UI" panose="020B0604030504040204" pitchFamily="50" charset="-128"/>
              </a:rPr>
              <a:t>◎ 主要</a:t>
            </a:r>
            <a:r>
              <a:rPr lang="en-US" altLang="ja-JP" sz="1600" dirty="0" smtClean="0">
                <a:latin typeface="Meiryo UI" panose="020B0604030504040204" pitchFamily="50" charset="-128"/>
                <a:ea typeface="Meiryo UI" panose="020B0604030504040204" pitchFamily="50" charset="-128"/>
              </a:rPr>
              <a:t>MICE</a:t>
            </a:r>
            <a:r>
              <a:rPr lang="ja-JP" altLang="en-US" sz="1600" dirty="0" smtClean="0">
                <a:latin typeface="Meiryo UI" panose="020B0604030504040204" pitchFamily="50" charset="-128"/>
                <a:ea typeface="Meiryo UI" panose="020B0604030504040204" pitchFamily="50" charset="-128"/>
              </a:rPr>
              <a:t>拠点の役割分担</a:t>
            </a:r>
            <a:endParaRPr lang="en-US" altLang="ja-JP" sz="1600" dirty="0" smtClean="0">
              <a:latin typeface="Meiryo UI" panose="020B0604030504040204" pitchFamily="50" charset="-128"/>
              <a:ea typeface="Meiryo UI" panose="020B0604030504040204" pitchFamily="50" charset="-128"/>
            </a:endParaRPr>
          </a:p>
          <a:p>
            <a:pPr marL="2246313" indent="-2246313">
              <a:lnSpc>
                <a:spcPts val="1800"/>
              </a:lnSpc>
            </a:pPr>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　・機能強化</a:t>
            </a:r>
            <a:endParaRPr lang="en-US" altLang="ja-JP" sz="1600" dirty="0" smtClean="0">
              <a:latin typeface="Meiryo UI" panose="020B0604030504040204" pitchFamily="50" charset="-128"/>
              <a:ea typeface="Meiryo UI" panose="020B0604030504040204" pitchFamily="50" charset="-128"/>
            </a:endParaRPr>
          </a:p>
        </p:txBody>
      </p:sp>
      <p:sp>
        <p:nvSpPr>
          <p:cNvPr id="14" name="正方形/長方形 13"/>
          <p:cNvSpPr/>
          <p:nvPr/>
        </p:nvSpPr>
        <p:spPr>
          <a:xfrm>
            <a:off x="393413" y="5299206"/>
            <a:ext cx="2420125" cy="323165"/>
          </a:xfrm>
          <a:prstGeom prst="rect">
            <a:avLst/>
          </a:prstGeom>
        </p:spPr>
        <p:txBody>
          <a:bodyPr wrap="square">
            <a:spAutoFit/>
          </a:bodyPr>
          <a:lstStyle/>
          <a:p>
            <a:pPr marL="2246313" indent="-2246313">
              <a:lnSpc>
                <a:spcPts val="1800"/>
              </a:lnSpc>
            </a:pPr>
            <a:r>
              <a:rPr lang="ja-JP" altLang="en-US" sz="1600" dirty="0" smtClean="0">
                <a:latin typeface="Meiryo UI" panose="020B0604030504040204" pitchFamily="50" charset="-128"/>
                <a:ea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rPr>
              <a:t>MICE</a:t>
            </a:r>
            <a:r>
              <a:rPr lang="ja-JP" altLang="en-US" sz="1600" dirty="0" smtClean="0">
                <a:latin typeface="Meiryo UI" panose="020B0604030504040204" pitchFamily="50" charset="-128"/>
                <a:ea typeface="Meiryo UI" panose="020B0604030504040204" pitchFamily="50" charset="-128"/>
              </a:rPr>
              <a:t>クラスターの連携</a:t>
            </a:r>
            <a:endParaRPr lang="en-US" altLang="ja-JP" sz="1600" dirty="0">
              <a:latin typeface="Meiryo UI" panose="020B0604030504040204" pitchFamily="50" charset="-128"/>
              <a:ea typeface="Meiryo UI" panose="020B0604030504040204" pitchFamily="50" charset="-128"/>
            </a:endParaRPr>
          </a:p>
        </p:txBody>
      </p:sp>
      <p:sp>
        <p:nvSpPr>
          <p:cNvPr id="15" name="正方形/長方形 14"/>
          <p:cNvSpPr/>
          <p:nvPr/>
        </p:nvSpPr>
        <p:spPr>
          <a:xfrm>
            <a:off x="3217641" y="4325436"/>
            <a:ext cx="5629129" cy="784830"/>
          </a:xfrm>
          <a:prstGeom prst="rect">
            <a:avLst/>
          </a:prstGeom>
        </p:spPr>
        <p:txBody>
          <a:bodyPr wrap="square">
            <a:spAutoFit/>
          </a:bodyPr>
          <a:lstStyle/>
          <a:p>
            <a:pPr>
              <a:lnSpc>
                <a:spcPts val="1800"/>
              </a:lnSpc>
            </a:pPr>
            <a:r>
              <a:rPr lang="ja-JP" altLang="en-US" sz="1400" dirty="0" smtClean="0">
                <a:latin typeface="Meiryo UI" panose="020B0604030504040204" pitchFamily="50" charset="-128"/>
                <a:ea typeface="Meiryo UI" panose="020B0604030504040204" pitchFamily="50" charset="-128"/>
              </a:rPr>
              <a:t>・国際競争、地域間競争に打ち勝つため、</a:t>
            </a:r>
            <a:r>
              <a:rPr lang="ja-JP" altLang="en-US" sz="1400" dirty="0">
                <a:latin typeface="Meiryo UI" panose="020B0604030504040204" pitchFamily="50" charset="-128"/>
                <a:ea typeface="Meiryo UI" panose="020B0604030504040204" pitchFamily="50" charset="-128"/>
              </a:rPr>
              <a:t>大阪の主要</a:t>
            </a:r>
            <a:r>
              <a:rPr lang="en-US" altLang="ja-JP" sz="1400" dirty="0">
                <a:latin typeface="Meiryo UI" panose="020B0604030504040204" pitchFamily="50" charset="-128"/>
                <a:ea typeface="Meiryo UI" panose="020B0604030504040204" pitchFamily="50" charset="-128"/>
              </a:rPr>
              <a:t>MICE</a:t>
            </a:r>
            <a:r>
              <a:rPr lang="ja-JP" altLang="en-US" sz="1400" dirty="0">
                <a:latin typeface="Meiryo UI" panose="020B0604030504040204" pitchFamily="50" charset="-128"/>
                <a:ea typeface="Meiryo UI" panose="020B0604030504040204" pitchFamily="50" charset="-128"/>
              </a:rPr>
              <a:t>拠点において</a:t>
            </a:r>
            <a:r>
              <a:rPr lang="ja-JP" altLang="en-US" sz="1400" dirty="0" smtClean="0">
                <a:latin typeface="Meiryo UI" panose="020B0604030504040204" pitchFamily="50" charset="-128"/>
                <a:ea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endParaRPr>
          </a:p>
          <a:p>
            <a:pPr>
              <a:lnSpc>
                <a:spcPts val="1800"/>
              </a:lnSpc>
            </a:pPr>
            <a:r>
              <a:rPr lang="ja-JP" altLang="en-US" sz="1400" dirty="0" smtClean="0">
                <a:latin typeface="Meiryo UI" panose="020B0604030504040204" pitchFamily="50" charset="-128"/>
                <a:ea typeface="Meiryo UI" panose="020B0604030504040204" pitchFamily="50" charset="-128"/>
              </a:rPr>
              <a:t>各拠点の役割分担やオールインワン型をはじめとする多様な規模・形態の施設への機能強化の検討を行う。</a:t>
            </a:r>
            <a:endParaRPr lang="en-US" altLang="ja-JP" sz="1400" dirty="0">
              <a:latin typeface="Meiryo UI" panose="020B0604030504040204" pitchFamily="50" charset="-128"/>
              <a:ea typeface="Meiryo UI" panose="020B0604030504040204" pitchFamily="50" charset="-128"/>
            </a:endParaRPr>
          </a:p>
        </p:txBody>
      </p:sp>
      <p:sp>
        <p:nvSpPr>
          <p:cNvPr id="16" name="正方形/長方形 15"/>
          <p:cNvSpPr/>
          <p:nvPr/>
        </p:nvSpPr>
        <p:spPr>
          <a:xfrm>
            <a:off x="3217641" y="5299206"/>
            <a:ext cx="5629129" cy="553998"/>
          </a:xfrm>
          <a:prstGeom prst="rect">
            <a:avLst/>
          </a:prstGeom>
        </p:spPr>
        <p:txBody>
          <a:bodyPr wrap="square">
            <a:spAutoFit/>
          </a:bodyPr>
          <a:lstStyle/>
          <a:p>
            <a:pPr>
              <a:lnSpc>
                <a:spcPts val="1800"/>
              </a:lnSpc>
            </a:pPr>
            <a:r>
              <a:rPr lang="ja-JP" altLang="en-US" sz="1400" dirty="0" smtClean="0">
                <a:latin typeface="Meiryo UI" panose="020B0604030504040204" pitchFamily="50" charset="-128"/>
                <a:ea typeface="Meiryo UI" panose="020B0604030504040204" pitchFamily="50" charset="-128"/>
              </a:rPr>
              <a:t>・複数の</a:t>
            </a:r>
            <a:r>
              <a:rPr lang="en-US" altLang="ja-JP" sz="1400" dirty="0" smtClean="0">
                <a:latin typeface="Meiryo UI" panose="020B0604030504040204" pitchFamily="50" charset="-128"/>
                <a:ea typeface="Meiryo UI" panose="020B0604030504040204" pitchFamily="50" charset="-128"/>
              </a:rPr>
              <a:t>MICE</a:t>
            </a:r>
            <a:r>
              <a:rPr lang="ja-JP" altLang="en-US" sz="1400" dirty="0" smtClean="0">
                <a:latin typeface="Meiryo UI" panose="020B0604030504040204" pitchFamily="50" charset="-128"/>
                <a:ea typeface="Meiryo UI" panose="020B0604030504040204" pitchFamily="50" charset="-128"/>
              </a:rPr>
              <a:t>クラスターを組織化し、施設</a:t>
            </a:r>
            <a:r>
              <a:rPr lang="ja-JP" altLang="en-US" sz="1400" dirty="0">
                <a:latin typeface="Meiryo UI" panose="020B0604030504040204" pitchFamily="50" charset="-128"/>
                <a:ea typeface="Meiryo UI" panose="020B0604030504040204" pitchFamily="50" charset="-128"/>
              </a:rPr>
              <a:t>や地域</a:t>
            </a:r>
            <a:r>
              <a:rPr lang="ja-JP" altLang="en-US" sz="1400" dirty="0" smtClean="0">
                <a:latin typeface="Meiryo UI" panose="020B0604030504040204" pitchFamily="50" charset="-128"/>
                <a:ea typeface="Meiryo UI" panose="020B0604030504040204" pitchFamily="50" charset="-128"/>
              </a:rPr>
              <a:t>の特性に</a:t>
            </a:r>
            <a:r>
              <a:rPr lang="ja-JP" altLang="en-US" sz="1400" dirty="0">
                <a:latin typeface="Meiryo UI" panose="020B0604030504040204" pitchFamily="50" charset="-128"/>
                <a:ea typeface="Meiryo UI" panose="020B0604030504040204" pitchFamily="50" charset="-128"/>
              </a:rPr>
              <a:t>合わせた誘致</a:t>
            </a:r>
            <a:r>
              <a:rPr lang="ja-JP" altLang="en-US" sz="1400" dirty="0" smtClean="0">
                <a:latin typeface="Meiryo UI" panose="020B0604030504040204" pitchFamily="50" charset="-128"/>
                <a:ea typeface="Meiryo UI" panose="020B0604030504040204" pitchFamily="50" charset="-128"/>
              </a:rPr>
              <a:t>対象</a:t>
            </a:r>
            <a:endParaRPr lang="en-US" altLang="ja-JP" sz="1400" dirty="0" smtClean="0">
              <a:latin typeface="Meiryo UI" panose="020B0604030504040204" pitchFamily="50" charset="-128"/>
              <a:ea typeface="Meiryo UI" panose="020B0604030504040204" pitchFamily="50" charset="-128"/>
            </a:endParaRPr>
          </a:p>
          <a:p>
            <a:pPr>
              <a:lnSpc>
                <a:spcPts val="1800"/>
              </a:lnSpc>
            </a:pPr>
            <a:r>
              <a:rPr lang="ja-JP" altLang="en-US" sz="1400" dirty="0" smtClean="0">
                <a:latin typeface="Meiryo UI" panose="020B0604030504040204" pitchFamily="50" charset="-128"/>
                <a:ea typeface="Meiryo UI" panose="020B0604030504040204" pitchFamily="50" charset="-128"/>
              </a:rPr>
              <a:t>などの検討を行う。</a:t>
            </a:r>
            <a:endParaRPr lang="ja-JP" altLang="en-US"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9797908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0" y="-3566"/>
            <a:ext cx="9144000" cy="432000"/>
          </a:xfrm>
          <a:prstGeom prst="rect">
            <a:avLst/>
          </a:prstGeom>
          <a:gradFill>
            <a:gsLst>
              <a:gs pos="0">
                <a:srgbClr val="000099"/>
              </a:gs>
              <a:gs pos="85000">
                <a:srgbClr val="0066FF"/>
              </a:gs>
              <a:gs pos="100000">
                <a:schemeClr val="accent1">
                  <a:tint val="23500"/>
                  <a:satMod val="160000"/>
                </a:schemeClr>
              </a:gs>
            </a:gsLst>
            <a:lin ang="5400000" scaled="0"/>
          </a:gradFill>
        </p:spPr>
        <p:txBody>
          <a:bodyPr wrap="square" rtlCol="0" anchor="ctr" anchorCtr="0">
            <a:noAutofit/>
          </a:bodyPr>
          <a:lstStyle/>
          <a:p>
            <a:r>
              <a:rPr lang="ja-JP" altLang="en-US" b="1" dirty="0">
                <a:solidFill>
                  <a:srgbClr val="FFFFFF"/>
                </a:solidFill>
                <a:latin typeface="Meiryo UI" panose="020B0604030504040204" pitchFamily="50" charset="-128"/>
                <a:ea typeface="Meiryo UI" panose="020B0604030504040204" pitchFamily="50" charset="-128"/>
              </a:rPr>
              <a:t>　</a:t>
            </a:r>
            <a:r>
              <a:rPr lang="en-US" altLang="ja-JP" dirty="0" smtClean="0">
                <a:solidFill>
                  <a:srgbClr val="FFFFFF"/>
                </a:solidFill>
                <a:latin typeface="Meiryo UI" panose="020B0604030504040204" pitchFamily="50" charset="-128"/>
                <a:ea typeface="Meiryo UI" panose="020B0604030504040204" pitchFamily="50" charset="-128"/>
              </a:rPr>
              <a:t>MICE</a:t>
            </a:r>
            <a:r>
              <a:rPr lang="ja-JP" altLang="en-US" dirty="0" smtClean="0">
                <a:solidFill>
                  <a:srgbClr val="FFFFFF"/>
                </a:solidFill>
                <a:latin typeface="Meiryo UI" panose="020B0604030504040204" pitchFamily="50" charset="-128"/>
                <a:ea typeface="Meiryo UI" panose="020B0604030504040204" pitchFamily="50" charset="-128"/>
              </a:rPr>
              <a:t>推進の達成目標</a:t>
            </a:r>
            <a:endParaRPr kumimoji="1" lang="ja-JP" altLang="en-US" dirty="0">
              <a:solidFill>
                <a:srgbClr val="FFFFFF"/>
              </a:solidFill>
              <a:latin typeface="Meiryo UI" panose="020B0604030504040204" pitchFamily="50" charset="-128"/>
              <a:ea typeface="Meiryo UI" panose="020B0604030504040204" pitchFamily="50" charset="-128"/>
            </a:endParaRPr>
          </a:p>
        </p:txBody>
      </p:sp>
      <p:sp>
        <p:nvSpPr>
          <p:cNvPr id="44" name="正方形/長方形 43"/>
          <p:cNvSpPr/>
          <p:nvPr/>
        </p:nvSpPr>
        <p:spPr>
          <a:xfrm>
            <a:off x="90000" y="575924"/>
            <a:ext cx="8964000" cy="1092607"/>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chorCtr="0">
            <a:spAutoFit/>
          </a:bodyPr>
          <a:lstStyle/>
          <a:p>
            <a:pPr>
              <a:lnSpc>
                <a:spcPts val="1800"/>
              </a:lnSpc>
              <a:spcAft>
                <a:spcPts val="600"/>
              </a:spcAft>
            </a:pPr>
            <a:r>
              <a:rPr lang="ja-JP" altLang="en-US" sz="1600" dirty="0">
                <a:solidFill>
                  <a:schemeClr val="tx1"/>
                </a:solidFill>
                <a:latin typeface="Meiryo UI" panose="020B0604030504040204" pitchFamily="50" charset="-128"/>
                <a:ea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rPr>
              <a:t>本</a:t>
            </a:r>
            <a:r>
              <a:rPr lang="en-US" altLang="ja-JP" sz="1400" dirty="0" smtClean="0">
                <a:solidFill>
                  <a:schemeClr val="tx1"/>
                </a:solidFill>
                <a:latin typeface="Meiryo UI" panose="020B0604030504040204" pitchFamily="50" charset="-128"/>
                <a:ea typeface="Meiryo UI" panose="020B0604030504040204" pitchFamily="50" charset="-128"/>
              </a:rPr>
              <a:t>MICE</a:t>
            </a:r>
            <a:r>
              <a:rPr lang="ja-JP" altLang="en-US" sz="1400" dirty="0">
                <a:solidFill>
                  <a:schemeClr val="tx1"/>
                </a:solidFill>
                <a:latin typeface="Meiryo UI" panose="020B0604030504040204" pitchFamily="50" charset="-128"/>
                <a:ea typeface="Meiryo UI" panose="020B0604030504040204" pitchFamily="50" charset="-128"/>
              </a:rPr>
              <a:t>推進の基本方針の達成</a:t>
            </a:r>
            <a:r>
              <a:rPr lang="ja-JP" altLang="en-US" sz="1400" dirty="0" smtClean="0">
                <a:solidFill>
                  <a:schemeClr val="tx1"/>
                </a:solidFill>
                <a:latin typeface="Meiryo UI" panose="020B0604030504040204" pitchFamily="50" charset="-128"/>
                <a:ea typeface="Meiryo UI" panose="020B0604030504040204" pitchFamily="50" charset="-128"/>
              </a:rPr>
              <a:t>目標年度は、平成</a:t>
            </a:r>
            <a:r>
              <a:rPr lang="en-US" altLang="ja-JP" sz="1400" dirty="0" smtClean="0">
                <a:solidFill>
                  <a:schemeClr val="tx1"/>
                </a:solidFill>
                <a:latin typeface="Meiryo UI" panose="020B0604030504040204" pitchFamily="50" charset="-128"/>
                <a:ea typeface="Meiryo UI" panose="020B0604030504040204" pitchFamily="50" charset="-128"/>
              </a:rPr>
              <a:t>37</a:t>
            </a:r>
            <a:r>
              <a:rPr lang="ja-JP" altLang="en-US" sz="1400" dirty="0" smtClean="0">
                <a:solidFill>
                  <a:schemeClr val="tx1"/>
                </a:solidFill>
                <a:latin typeface="Meiryo UI" panose="020B0604030504040204" pitchFamily="50" charset="-128"/>
                <a:ea typeface="Meiryo UI" panose="020B0604030504040204" pitchFamily="50" charset="-128"/>
              </a:rPr>
              <a:t>年度（</a:t>
            </a:r>
            <a:r>
              <a:rPr lang="en-US" altLang="ja-JP" sz="1400" dirty="0" smtClean="0">
                <a:solidFill>
                  <a:schemeClr val="tx1"/>
                </a:solidFill>
                <a:latin typeface="Meiryo UI" panose="020B0604030504040204" pitchFamily="50" charset="-128"/>
                <a:ea typeface="Meiryo UI" panose="020B0604030504040204" pitchFamily="50" charset="-128"/>
              </a:rPr>
              <a:t>2025</a:t>
            </a:r>
            <a:r>
              <a:rPr lang="ja-JP" altLang="en-US" sz="1400" dirty="0" smtClean="0">
                <a:solidFill>
                  <a:schemeClr val="tx1"/>
                </a:solidFill>
                <a:latin typeface="Meiryo UI" panose="020B0604030504040204" pitchFamily="50" charset="-128"/>
                <a:ea typeface="Meiryo UI" panose="020B0604030504040204" pitchFamily="50" charset="-128"/>
              </a:rPr>
              <a:t>年度）</a:t>
            </a:r>
            <a:r>
              <a:rPr lang="ja-JP" altLang="en-US" sz="1400" dirty="0">
                <a:solidFill>
                  <a:schemeClr val="tx1"/>
                </a:solidFill>
                <a:latin typeface="Meiryo UI" panose="020B0604030504040204" pitchFamily="50" charset="-128"/>
                <a:ea typeface="Meiryo UI" panose="020B0604030504040204" pitchFamily="50" charset="-128"/>
              </a:rPr>
              <a:t>に設定する</a:t>
            </a:r>
            <a:r>
              <a:rPr lang="ja-JP" altLang="en-US" sz="1400" dirty="0" smtClean="0">
                <a:solidFill>
                  <a:schemeClr val="tx1"/>
                </a:solidFill>
                <a:latin typeface="Meiryo UI" panose="020B0604030504040204" pitchFamily="50" charset="-128"/>
                <a:ea typeface="Meiryo UI" panose="020B0604030504040204" pitchFamily="50" charset="-128"/>
              </a:rPr>
              <a:t>。</a:t>
            </a:r>
            <a:endParaRPr lang="en-US" altLang="ja-JP" sz="1400" dirty="0" smtClean="0">
              <a:solidFill>
                <a:schemeClr val="tx1"/>
              </a:solidFill>
              <a:latin typeface="Meiryo UI" panose="020B0604030504040204" pitchFamily="50" charset="-128"/>
              <a:ea typeface="Meiryo UI" panose="020B0604030504040204" pitchFamily="50" charset="-128"/>
            </a:endParaRPr>
          </a:p>
          <a:p>
            <a:pPr>
              <a:lnSpc>
                <a:spcPts val="1800"/>
              </a:lnSpc>
              <a:spcAft>
                <a:spcPts val="600"/>
              </a:spcAft>
            </a:pPr>
            <a:r>
              <a:rPr lang="ja-JP" altLang="en-US" sz="1400" dirty="0" smtClean="0">
                <a:solidFill>
                  <a:schemeClr val="tx1"/>
                </a:solidFill>
                <a:latin typeface="Meiryo UI" panose="020B0604030504040204" pitchFamily="50" charset="-128"/>
                <a:ea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rPr>
              <a:t>達成目標数値の設定にあたっては</a:t>
            </a:r>
            <a:r>
              <a:rPr lang="ja-JP" altLang="en-US" sz="1400" dirty="0" smtClean="0">
                <a:solidFill>
                  <a:schemeClr val="tx1"/>
                </a:solidFill>
                <a:latin typeface="Meiryo UI" panose="020B0604030504040204" pitchFamily="50" charset="-128"/>
                <a:ea typeface="Meiryo UI" panose="020B0604030504040204" pitchFamily="50" charset="-128"/>
              </a:rPr>
              <a:t>、大阪の経済活性化をめざした</a:t>
            </a:r>
            <a:r>
              <a:rPr lang="en-US" altLang="ja-JP" sz="1400" dirty="0" smtClean="0">
                <a:solidFill>
                  <a:schemeClr val="tx1"/>
                </a:solidFill>
                <a:latin typeface="Meiryo UI" panose="020B0604030504040204" pitchFamily="50" charset="-128"/>
                <a:ea typeface="Meiryo UI" panose="020B0604030504040204" pitchFamily="50" charset="-128"/>
              </a:rPr>
              <a:t>MICE</a:t>
            </a:r>
            <a:r>
              <a:rPr lang="ja-JP" altLang="en-US" sz="1400" dirty="0" smtClean="0">
                <a:solidFill>
                  <a:schemeClr val="tx1"/>
                </a:solidFill>
                <a:latin typeface="Meiryo UI" panose="020B0604030504040204" pitchFamily="50" charset="-128"/>
                <a:ea typeface="Meiryo UI" panose="020B0604030504040204" pitchFamily="50" charset="-128"/>
              </a:rPr>
              <a:t>推進の目的に鑑み、従来の国際会議開催件数だけでなく、開催内容（</a:t>
            </a:r>
            <a:r>
              <a:rPr lang="ja-JP" altLang="en-US" sz="1400" dirty="0">
                <a:solidFill>
                  <a:schemeClr val="tx1"/>
                </a:solidFill>
                <a:latin typeface="Meiryo UI" panose="020B0604030504040204" pitchFamily="50" charset="-128"/>
                <a:ea typeface="Meiryo UI" panose="020B0604030504040204" pitchFamily="50" charset="-128"/>
              </a:rPr>
              <a:t>経済効果、学術研究、社会的影響力等</a:t>
            </a:r>
            <a:r>
              <a:rPr lang="ja-JP" altLang="en-US" sz="1400" dirty="0" smtClean="0">
                <a:solidFill>
                  <a:schemeClr val="tx1"/>
                </a:solidFill>
                <a:latin typeface="Meiryo UI" panose="020B0604030504040204" pitchFamily="50" charset="-128"/>
                <a:ea typeface="Meiryo UI" panose="020B0604030504040204" pitchFamily="50" charset="-128"/>
              </a:rPr>
              <a:t>）が大阪経済に資するかどうかの評価を</a:t>
            </a:r>
            <a:r>
              <a:rPr lang="ja-JP" altLang="en-US" sz="1400" dirty="0">
                <a:solidFill>
                  <a:schemeClr val="tx1"/>
                </a:solidFill>
                <a:latin typeface="Meiryo UI" panose="020B0604030504040204" pitchFamily="50" charset="-128"/>
                <a:ea typeface="Meiryo UI" panose="020B0604030504040204" pitchFamily="50" charset="-128"/>
              </a:rPr>
              <a:t>重視したもの</a:t>
            </a:r>
            <a:r>
              <a:rPr lang="ja-JP" altLang="en-US" sz="1400" dirty="0" smtClean="0">
                <a:solidFill>
                  <a:schemeClr val="tx1"/>
                </a:solidFill>
                <a:latin typeface="Meiryo UI" panose="020B0604030504040204" pitchFamily="50" charset="-128"/>
                <a:ea typeface="Meiryo UI" panose="020B0604030504040204" pitchFamily="50" charset="-128"/>
              </a:rPr>
              <a:t>のとし、その中から数値による把握</a:t>
            </a:r>
            <a:r>
              <a:rPr lang="ja-JP" altLang="en-US" sz="1400" dirty="0">
                <a:solidFill>
                  <a:schemeClr val="tx1"/>
                </a:solidFill>
                <a:latin typeface="Meiryo UI" panose="020B0604030504040204" pitchFamily="50" charset="-128"/>
                <a:ea typeface="Meiryo UI" panose="020B0604030504040204" pitchFamily="50" charset="-128"/>
              </a:rPr>
              <a:t>が可能なものとする。</a:t>
            </a:r>
            <a:endParaRPr lang="en-US" altLang="ja-JP" sz="1400" dirty="0">
              <a:solidFill>
                <a:schemeClr val="tx1"/>
              </a:solidFill>
              <a:latin typeface="Meiryo UI" panose="020B0604030504040204" pitchFamily="50" charset="-128"/>
              <a:ea typeface="Meiryo UI" panose="020B0604030504040204" pitchFamily="50" charset="-128"/>
            </a:endParaRPr>
          </a:p>
        </p:txBody>
      </p:sp>
      <p:sp>
        <p:nvSpPr>
          <p:cNvPr id="7" name="二等辺三角形 6"/>
          <p:cNvSpPr/>
          <p:nvPr/>
        </p:nvSpPr>
        <p:spPr>
          <a:xfrm rot="10800000">
            <a:off x="2412001" y="5472898"/>
            <a:ext cx="4320000" cy="21600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133410" y="2386895"/>
            <a:ext cx="9036000" cy="181104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lstStyle/>
          <a:p>
            <a:r>
              <a:rPr lang="ja-JP" altLang="en-US" sz="1600" b="1" dirty="0">
                <a:solidFill>
                  <a:schemeClr val="tx1"/>
                </a:solidFill>
                <a:latin typeface="Meiryo UI" panose="020B0604030504040204" pitchFamily="50" charset="-128"/>
                <a:ea typeface="Meiryo UI" panose="020B0604030504040204" pitchFamily="50" charset="-128"/>
              </a:rPr>
              <a:t>都市別国際会議開催ランキング　　世界</a:t>
            </a:r>
            <a:r>
              <a:rPr lang="en-US" altLang="ja-JP" sz="1600" b="1" dirty="0">
                <a:solidFill>
                  <a:schemeClr val="tx1"/>
                </a:solidFill>
                <a:latin typeface="Meiryo UI" panose="020B0604030504040204" pitchFamily="50" charset="-128"/>
                <a:ea typeface="Meiryo UI" panose="020B0604030504040204" pitchFamily="50" charset="-128"/>
              </a:rPr>
              <a:t>30</a:t>
            </a:r>
            <a:r>
              <a:rPr lang="ja-JP" altLang="en-US" sz="1600" b="1" dirty="0">
                <a:solidFill>
                  <a:schemeClr val="tx1"/>
                </a:solidFill>
                <a:latin typeface="Meiryo UI" panose="020B0604030504040204" pitchFamily="50" charset="-128"/>
                <a:ea typeface="Meiryo UI" panose="020B0604030504040204" pitchFamily="50" charset="-128"/>
              </a:rPr>
              <a:t>位以内（アジア・大洋州・中東地域</a:t>
            </a:r>
            <a:r>
              <a:rPr lang="en-US" altLang="ja-JP" sz="1600" b="1" dirty="0">
                <a:solidFill>
                  <a:schemeClr val="tx1"/>
                </a:solidFill>
                <a:latin typeface="Meiryo UI" panose="020B0604030504040204" pitchFamily="50" charset="-128"/>
                <a:ea typeface="Meiryo UI" panose="020B0604030504040204" pitchFamily="50" charset="-128"/>
              </a:rPr>
              <a:t>10</a:t>
            </a:r>
            <a:r>
              <a:rPr lang="ja-JP" altLang="en-US" sz="1600" b="1" dirty="0">
                <a:solidFill>
                  <a:schemeClr val="tx1"/>
                </a:solidFill>
                <a:latin typeface="Meiryo UI" panose="020B0604030504040204" pitchFamily="50" charset="-128"/>
                <a:ea typeface="Meiryo UI" panose="020B0604030504040204" pitchFamily="50" charset="-128"/>
              </a:rPr>
              <a:t>位以内）</a:t>
            </a:r>
            <a:r>
              <a:rPr lang="ja-JP" altLang="en-US" sz="1200" dirty="0">
                <a:solidFill>
                  <a:schemeClr val="tx1"/>
                </a:solidFill>
                <a:latin typeface="Meiryo UI" panose="020B0604030504040204" pitchFamily="50" charset="-128"/>
                <a:ea typeface="Meiryo UI" panose="020B0604030504040204" pitchFamily="50" charset="-128"/>
              </a:rPr>
              <a:t>（</a:t>
            </a:r>
            <a:r>
              <a:rPr lang="en-US" altLang="ja-JP" sz="1200" dirty="0">
                <a:solidFill>
                  <a:schemeClr val="tx1"/>
                </a:solidFill>
                <a:latin typeface="Meiryo UI" panose="020B0604030504040204" pitchFamily="50" charset="-128"/>
                <a:ea typeface="Meiryo UI" panose="020B0604030504040204" pitchFamily="50" charset="-128"/>
              </a:rPr>
              <a:t>ICCA</a:t>
            </a:r>
            <a:r>
              <a:rPr lang="ja-JP" altLang="en-US" sz="1200" dirty="0">
                <a:solidFill>
                  <a:schemeClr val="tx1"/>
                </a:solidFill>
                <a:latin typeface="Meiryo UI" panose="020B0604030504040204" pitchFamily="50" charset="-128"/>
                <a:ea typeface="Meiryo UI" panose="020B0604030504040204" pitchFamily="50" charset="-128"/>
              </a:rPr>
              <a:t>基準）</a:t>
            </a:r>
            <a:r>
              <a:rPr lang="ja-JP" altLang="en-US" sz="1600" dirty="0">
                <a:solidFill>
                  <a:schemeClr val="tx1"/>
                </a:solidFill>
                <a:latin typeface="Meiryo UI" panose="020B0604030504040204" pitchFamily="50" charset="-128"/>
                <a:ea typeface="Meiryo UI" panose="020B0604030504040204" pitchFamily="50" charset="-128"/>
              </a:rPr>
              <a:t>　　　　　</a:t>
            </a:r>
            <a:endParaRPr lang="en-US" altLang="ja-JP" sz="1600" dirty="0">
              <a:solidFill>
                <a:schemeClr val="tx1"/>
              </a:solidFill>
              <a:latin typeface="Meiryo UI" panose="020B0604030504040204" pitchFamily="50" charset="-128"/>
              <a:ea typeface="Meiryo UI" panose="020B0604030504040204" pitchFamily="50" charset="-128"/>
            </a:endParaRPr>
          </a:p>
          <a:p>
            <a:r>
              <a:rPr lang="ja-JP" altLang="en-US" sz="1600" dirty="0">
                <a:solidFill>
                  <a:schemeClr val="tx1"/>
                </a:solidFill>
                <a:latin typeface="Meiryo UI" panose="020B0604030504040204" pitchFamily="50" charset="-128"/>
                <a:ea typeface="Meiryo UI" panose="020B0604030504040204" pitchFamily="50" charset="-128"/>
              </a:rPr>
              <a:t>　　　　　　　　　　　　　　　　　　　　　　　　　　　　　　　　　　　　　（</a:t>
            </a:r>
            <a:r>
              <a:rPr lang="en-US" altLang="ja-JP" sz="1600" dirty="0">
                <a:solidFill>
                  <a:schemeClr val="tx1"/>
                </a:solidFill>
                <a:latin typeface="Meiryo UI" panose="020B0604030504040204" pitchFamily="50" charset="-128"/>
                <a:ea typeface="Meiryo UI" panose="020B0604030504040204" pitchFamily="50" charset="-128"/>
              </a:rPr>
              <a:t>H27</a:t>
            </a:r>
            <a:r>
              <a:rPr lang="ja-JP" altLang="en-US" sz="1600" dirty="0">
                <a:solidFill>
                  <a:schemeClr val="tx1"/>
                </a:solidFill>
                <a:latin typeface="Meiryo UI" panose="020B0604030504040204" pitchFamily="50" charset="-128"/>
                <a:ea typeface="Meiryo UI" panose="020B0604030504040204" pitchFamily="50" charset="-128"/>
              </a:rPr>
              <a:t>（</a:t>
            </a:r>
            <a:r>
              <a:rPr lang="en-US" altLang="ja-JP" sz="1600" dirty="0">
                <a:solidFill>
                  <a:schemeClr val="tx1"/>
                </a:solidFill>
                <a:latin typeface="Meiryo UI" panose="020B0604030504040204" pitchFamily="50" charset="-128"/>
                <a:ea typeface="Meiryo UI" panose="020B0604030504040204" pitchFamily="50" charset="-128"/>
              </a:rPr>
              <a:t>2015</a:t>
            </a:r>
            <a:r>
              <a:rPr lang="ja-JP" altLang="en-US" sz="1600" dirty="0">
                <a:solidFill>
                  <a:schemeClr val="tx1"/>
                </a:solidFill>
                <a:latin typeface="Meiryo UI" panose="020B0604030504040204" pitchFamily="50" charset="-128"/>
                <a:ea typeface="Meiryo UI" panose="020B0604030504040204" pitchFamily="50" charset="-128"/>
              </a:rPr>
              <a:t>） 世界</a:t>
            </a:r>
            <a:r>
              <a:rPr lang="en-US" altLang="ja-JP" sz="1600" dirty="0">
                <a:solidFill>
                  <a:schemeClr val="tx1"/>
                </a:solidFill>
                <a:latin typeface="Meiryo UI" panose="020B0604030504040204" pitchFamily="50" charset="-128"/>
                <a:ea typeface="Meiryo UI" panose="020B0604030504040204" pitchFamily="50" charset="-128"/>
              </a:rPr>
              <a:t>115</a:t>
            </a:r>
            <a:r>
              <a:rPr lang="ja-JP" altLang="en-US" sz="1600" dirty="0">
                <a:solidFill>
                  <a:schemeClr val="tx1"/>
                </a:solidFill>
                <a:latin typeface="Meiryo UI" panose="020B0604030504040204" pitchFamily="50" charset="-128"/>
                <a:ea typeface="Meiryo UI" panose="020B0604030504040204" pitchFamily="50" charset="-128"/>
              </a:rPr>
              <a:t>位、アジア</a:t>
            </a:r>
            <a:r>
              <a:rPr lang="en-US" altLang="ja-JP" sz="1600" dirty="0">
                <a:solidFill>
                  <a:schemeClr val="tx1"/>
                </a:solidFill>
                <a:latin typeface="Meiryo UI" panose="020B0604030504040204" pitchFamily="50" charset="-128"/>
                <a:ea typeface="Meiryo UI" panose="020B0604030504040204" pitchFamily="50" charset="-128"/>
              </a:rPr>
              <a:t>25</a:t>
            </a:r>
            <a:r>
              <a:rPr lang="ja-JP" altLang="en-US" sz="1600" dirty="0">
                <a:solidFill>
                  <a:schemeClr val="tx1"/>
                </a:solidFill>
                <a:latin typeface="Meiryo UI" panose="020B0604030504040204" pitchFamily="50" charset="-128"/>
                <a:ea typeface="Meiryo UI" panose="020B0604030504040204" pitchFamily="50" charset="-128"/>
              </a:rPr>
              <a:t>位）</a:t>
            </a:r>
            <a:endParaRPr lang="en-US" altLang="ja-JP" sz="1600" dirty="0">
              <a:solidFill>
                <a:schemeClr val="tx1"/>
              </a:solidFill>
              <a:latin typeface="Meiryo UI" panose="020B0604030504040204" pitchFamily="50" charset="-128"/>
              <a:ea typeface="Meiryo UI" panose="020B0604030504040204" pitchFamily="50" charset="-128"/>
            </a:endParaRPr>
          </a:p>
          <a:p>
            <a:endParaRPr lang="en-US" altLang="ja-JP" sz="1600" b="1" dirty="0">
              <a:solidFill>
                <a:schemeClr val="tx1"/>
              </a:solidFill>
              <a:latin typeface="Meiryo UI" panose="020B0604030504040204" pitchFamily="50" charset="-128"/>
              <a:ea typeface="Meiryo UI" panose="020B0604030504040204" pitchFamily="50" charset="-128"/>
            </a:endParaRPr>
          </a:p>
          <a:p>
            <a:r>
              <a:rPr lang="ja-JP" altLang="en-US" sz="1600" b="1" dirty="0" smtClean="0">
                <a:solidFill>
                  <a:schemeClr val="tx1"/>
                </a:solidFill>
                <a:latin typeface="Meiryo UI" panose="020B0604030504040204" pitchFamily="50" charset="-128"/>
                <a:ea typeface="Meiryo UI" panose="020B0604030504040204" pitchFamily="50" charset="-128"/>
              </a:rPr>
              <a:t>大阪府域</a:t>
            </a:r>
            <a:r>
              <a:rPr lang="ja-JP" altLang="en-US" sz="1600" b="1" dirty="0">
                <a:solidFill>
                  <a:schemeClr val="tx1"/>
                </a:solidFill>
                <a:latin typeface="Meiryo UI" panose="020B0604030504040204" pitchFamily="50" charset="-128"/>
                <a:ea typeface="Meiryo UI" panose="020B0604030504040204" pitchFamily="50" charset="-128"/>
              </a:rPr>
              <a:t>の国際会議開催件数　　</a:t>
            </a:r>
            <a:r>
              <a:rPr lang="en-US" altLang="ja-JP" sz="1600" b="1" dirty="0">
                <a:solidFill>
                  <a:schemeClr val="tx1"/>
                </a:solidFill>
                <a:latin typeface="Meiryo UI" panose="020B0604030504040204" pitchFamily="50" charset="-128"/>
                <a:ea typeface="Meiryo UI" panose="020B0604030504040204" pitchFamily="50" charset="-128"/>
              </a:rPr>
              <a:t>600</a:t>
            </a:r>
            <a:r>
              <a:rPr lang="ja-JP" altLang="en-US" sz="1600" b="1" dirty="0" smtClean="0">
                <a:solidFill>
                  <a:schemeClr val="tx1"/>
                </a:solidFill>
                <a:latin typeface="Meiryo UI" panose="020B0604030504040204" pitchFamily="50" charset="-128"/>
                <a:ea typeface="Meiryo UI" panose="020B0604030504040204" pitchFamily="50" charset="-128"/>
              </a:rPr>
              <a:t>件以上</a:t>
            </a:r>
            <a:r>
              <a:rPr lang="ja-JP" altLang="en-US" sz="1200" dirty="0" smtClean="0">
                <a:solidFill>
                  <a:schemeClr val="tx1"/>
                </a:solidFill>
                <a:latin typeface="Meiryo UI" panose="020B0604030504040204" pitchFamily="50" charset="-128"/>
                <a:ea typeface="Meiryo UI" panose="020B0604030504040204" pitchFamily="50" charset="-128"/>
              </a:rPr>
              <a:t>（</a:t>
            </a:r>
            <a:r>
              <a:rPr lang="en-US" altLang="ja-JP" sz="1200" dirty="0">
                <a:solidFill>
                  <a:schemeClr val="tx1"/>
                </a:solidFill>
                <a:latin typeface="Meiryo UI" panose="020B0604030504040204" pitchFamily="50" charset="-128"/>
                <a:ea typeface="Meiryo UI" panose="020B0604030504040204" pitchFamily="50" charset="-128"/>
              </a:rPr>
              <a:t>JNTO</a:t>
            </a:r>
            <a:r>
              <a:rPr lang="ja-JP" altLang="en-US" sz="1200" dirty="0">
                <a:solidFill>
                  <a:schemeClr val="tx1"/>
                </a:solidFill>
                <a:latin typeface="Meiryo UI" panose="020B0604030504040204" pitchFamily="50" charset="-128"/>
                <a:ea typeface="Meiryo UI" panose="020B0604030504040204" pitchFamily="50" charset="-128"/>
              </a:rPr>
              <a:t>基準）</a:t>
            </a:r>
            <a:r>
              <a:rPr lang="ja-JP" altLang="en-US" sz="1600" b="1" dirty="0">
                <a:solidFill>
                  <a:schemeClr val="tx1"/>
                </a:solidFill>
                <a:latin typeface="Meiryo UI" panose="020B0604030504040204" pitchFamily="50" charset="-128"/>
                <a:ea typeface="Meiryo UI" panose="020B0604030504040204" pitchFamily="50" charset="-128"/>
              </a:rPr>
              <a:t>　</a:t>
            </a:r>
            <a:r>
              <a:rPr lang="ja-JP" altLang="en-US" sz="1600" dirty="0" smtClean="0">
                <a:solidFill>
                  <a:schemeClr val="tx1"/>
                </a:solidFill>
                <a:latin typeface="Meiryo UI" panose="020B0604030504040204" pitchFamily="50" charset="-128"/>
                <a:ea typeface="Meiryo UI" panose="020B0604030504040204" pitchFamily="50" charset="-128"/>
              </a:rPr>
              <a:t>（</a:t>
            </a:r>
            <a:r>
              <a:rPr lang="en-US" altLang="ja-JP" sz="1600" dirty="0" smtClean="0">
                <a:solidFill>
                  <a:schemeClr val="tx1"/>
                </a:solidFill>
                <a:latin typeface="Meiryo UI" panose="020B0604030504040204" pitchFamily="50" charset="-128"/>
                <a:ea typeface="Meiryo UI" panose="020B0604030504040204" pitchFamily="50" charset="-128"/>
              </a:rPr>
              <a:t>H27</a:t>
            </a:r>
            <a:r>
              <a:rPr lang="ja-JP" altLang="en-US" sz="1600" dirty="0" smtClean="0">
                <a:solidFill>
                  <a:schemeClr val="tx1"/>
                </a:solidFill>
                <a:latin typeface="Meiryo UI" panose="020B0604030504040204" pitchFamily="50" charset="-128"/>
                <a:ea typeface="Meiryo UI" panose="020B0604030504040204" pitchFamily="50" charset="-128"/>
              </a:rPr>
              <a:t>（</a:t>
            </a:r>
            <a:r>
              <a:rPr lang="en-US" altLang="ja-JP" sz="1600" dirty="0" smtClean="0">
                <a:solidFill>
                  <a:schemeClr val="tx1"/>
                </a:solidFill>
                <a:latin typeface="Meiryo UI" panose="020B0604030504040204" pitchFamily="50" charset="-128"/>
                <a:ea typeface="Meiryo UI" panose="020B0604030504040204" pitchFamily="50" charset="-128"/>
              </a:rPr>
              <a:t>2015</a:t>
            </a:r>
            <a:r>
              <a:rPr lang="ja-JP" altLang="en-US" sz="1600" dirty="0" smtClean="0">
                <a:solidFill>
                  <a:schemeClr val="tx1"/>
                </a:solidFill>
                <a:latin typeface="Meiryo UI" panose="020B0604030504040204" pitchFamily="50" charset="-128"/>
                <a:ea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rPr>
              <a:t>　</a:t>
            </a:r>
            <a:r>
              <a:rPr lang="en-US" altLang="ja-JP" sz="1600" dirty="0">
                <a:solidFill>
                  <a:schemeClr val="tx1"/>
                </a:solidFill>
                <a:latin typeface="Meiryo UI" panose="020B0604030504040204" pitchFamily="50" charset="-128"/>
                <a:ea typeface="Meiryo UI" panose="020B0604030504040204" pitchFamily="50" charset="-128"/>
              </a:rPr>
              <a:t>242</a:t>
            </a:r>
            <a:r>
              <a:rPr lang="ja-JP" altLang="en-US" sz="1600" dirty="0">
                <a:solidFill>
                  <a:schemeClr val="tx1"/>
                </a:solidFill>
                <a:latin typeface="Meiryo UI" panose="020B0604030504040204" pitchFamily="50" charset="-128"/>
                <a:ea typeface="Meiryo UI" panose="020B0604030504040204" pitchFamily="50" charset="-128"/>
              </a:rPr>
              <a:t>件</a:t>
            </a:r>
            <a:r>
              <a:rPr lang="ja-JP" altLang="en-US" sz="1600" dirty="0" smtClean="0">
                <a:solidFill>
                  <a:schemeClr val="tx1"/>
                </a:solidFill>
                <a:latin typeface="Meiryo UI" panose="020B0604030504040204" pitchFamily="50" charset="-128"/>
                <a:ea typeface="Meiryo UI" panose="020B0604030504040204" pitchFamily="50" charset="-128"/>
              </a:rPr>
              <a:t>）</a:t>
            </a:r>
            <a:endParaRPr lang="en-US" altLang="ja-JP" sz="1600" dirty="0" smtClean="0">
              <a:solidFill>
                <a:schemeClr val="tx1"/>
              </a:solidFill>
              <a:latin typeface="Meiryo UI" panose="020B0604030504040204" pitchFamily="50" charset="-128"/>
              <a:ea typeface="Meiryo UI" panose="020B0604030504040204" pitchFamily="50" charset="-128"/>
            </a:endParaRPr>
          </a:p>
          <a:p>
            <a:endParaRPr lang="en-US" altLang="ja-JP" sz="1600" b="1" dirty="0">
              <a:solidFill>
                <a:schemeClr val="tx1"/>
              </a:solidFill>
              <a:latin typeface="Meiryo UI" panose="020B0604030504040204" pitchFamily="50" charset="-128"/>
              <a:ea typeface="Meiryo UI" panose="020B0604030504040204" pitchFamily="50" charset="-128"/>
            </a:endParaRPr>
          </a:p>
          <a:p>
            <a:r>
              <a:rPr lang="ja-JP" altLang="en-US" sz="1600" b="1" dirty="0" smtClean="0">
                <a:solidFill>
                  <a:schemeClr val="tx1"/>
                </a:solidFill>
                <a:latin typeface="Meiryo UI" panose="020B0604030504040204" pitchFamily="50" charset="-128"/>
                <a:ea typeface="Meiryo UI" panose="020B0604030504040204" pitchFamily="50" charset="-128"/>
              </a:rPr>
              <a:t>経済波及効果</a:t>
            </a:r>
            <a:r>
              <a:rPr lang="en-US" altLang="ja-JP" sz="1000" b="1" dirty="0">
                <a:solidFill>
                  <a:schemeClr val="tx1"/>
                </a:solidFill>
                <a:latin typeface="Meiryo UI" panose="020B0604030504040204" pitchFamily="50" charset="-128"/>
                <a:ea typeface="Meiryo UI" panose="020B0604030504040204" pitchFamily="50" charset="-128"/>
              </a:rPr>
              <a:t>※</a:t>
            </a:r>
            <a:r>
              <a:rPr lang="ja-JP" altLang="en-US" sz="1600" b="1" dirty="0" smtClean="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　　　　　</a:t>
            </a:r>
            <a:r>
              <a:rPr lang="ja-JP" altLang="en-US" sz="1600" b="1" dirty="0">
                <a:solidFill>
                  <a:schemeClr val="tx1"/>
                </a:solidFill>
                <a:latin typeface="Meiryo UI" panose="020B0604030504040204" pitchFamily="50" charset="-128"/>
                <a:ea typeface="Meiryo UI" panose="020B0604030504040204" pitchFamily="50" charset="-128"/>
              </a:rPr>
              <a:t>　</a:t>
            </a:r>
            <a:r>
              <a:rPr lang="en-US" altLang="ja-JP" sz="1600" b="1" dirty="0" smtClean="0">
                <a:solidFill>
                  <a:schemeClr val="tx1"/>
                </a:solidFill>
                <a:latin typeface="Meiryo UI" panose="020B0604030504040204" pitchFamily="50" charset="-128"/>
                <a:ea typeface="Meiryo UI" panose="020B0604030504040204" pitchFamily="50" charset="-128"/>
              </a:rPr>
              <a:t>400</a:t>
            </a:r>
            <a:r>
              <a:rPr lang="ja-JP" altLang="en-US" sz="1600" b="1" dirty="0" smtClean="0">
                <a:solidFill>
                  <a:schemeClr val="tx1"/>
                </a:solidFill>
                <a:latin typeface="Meiryo UI" panose="020B0604030504040204" pitchFamily="50" charset="-128"/>
                <a:ea typeface="Meiryo UI" panose="020B0604030504040204" pitchFamily="50" charset="-128"/>
              </a:rPr>
              <a:t>億円以上</a:t>
            </a:r>
            <a:r>
              <a:rPr lang="ja-JP" altLang="en-US" sz="1600" dirty="0" smtClean="0">
                <a:solidFill>
                  <a:schemeClr val="tx1"/>
                </a:solidFill>
                <a:latin typeface="Meiryo UI" panose="020B0604030504040204" pitchFamily="50" charset="-128"/>
                <a:ea typeface="Meiryo UI" panose="020B0604030504040204" pitchFamily="50" charset="-128"/>
              </a:rPr>
              <a:t>　（国際会議、インセンティブツアーのみ）</a:t>
            </a:r>
            <a:endParaRPr lang="en-US" altLang="ja-JP" sz="1600" dirty="0" smtClean="0">
              <a:solidFill>
                <a:schemeClr val="tx1"/>
              </a:solidFill>
              <a:latin typeface="Meiryo UI" panose="020B0604030504040204" pitchFamily="50" charset="-128"/>
              <a:ea typeface="Meiryo UI" panose="020B0604030504040204" pitchFamily="50" charset="-128"/>
            </a:endParaRPr>
          </a:p>
          <a:p>
            <a:r>
              <a:rPr lang="ja-JP" altLang="en-US" sz="1600" dirty="0">
                <a:solidFill>
                  <a:schemeClr val="tx1"/>
                </a:solidFill>
                <a:latin typeface="Meiryo UI" panose="020B0604030504040204" pitchFamily="50" charset="-128"/>
                <a:ea typeface="Meiryo UI" panose="020B0604030504040204" pitchFamily="50" charset="-128"/>
              </a:rPr>
              <a:t>　</a:t>
            </a:r>
            <a:r>
              <a:rPr lang="ja-JP" altLang="en-US" sz="1600" dirty="0" smtClean="0">
                <a:solidFill>
                  <a:schemeClr val="tx1"/>
                </a:solidFill>
                <a:latin typeface="Meiryo UI" panose="020B0604030504040204" pitchFamily="50" charset="-128"/>
                <a:ea typeface="Meiryo UI" panose="020B0604030504040204" pitchFamily="50" charset="-128"/>
              </a:rPr>
              <a:t>　　　　　　　　　　　　　　　　　　　　　　　　　　　　　　　　　　　　　（</a:t>
            </a:r>
            <a:r>
              <a:rPr lang="en-US" altLang="ja-JP" sz="1600" dirty="0" smtClean="0">
                <a:solidFill>
                  <a:schemeClr val="tx1"/>
                </a:solidFill>
                <a:latin typeface="Meiryo UI" panose="020B0604030504040204" pitchFamily="50" charset="-128"/>
                <a:ea typeface="Meiryo UI" panose="020B0604030504040204" pitchFamily="50" charset="-128"/>
              </a:rPr>
              <a:t>H27</a:t>
            </a:r>
            <a:r>
              <a:rPr lang="ja-JP" altLang="en-US" sz="1600" dirty="0" smtClean="0">
                <a:solidFill>
                  <a:schemeClr val="tx1"/>
                </a:solidFill>
                <a:latin typeface="Meiryo UI" panose="020B0604030504040204" pitchFamily="50" charset="-128"/>
                <a:ea typeface="Meiryo UI" panose="020B0604030504040204" pitchFamily="50" charset="-128"/>
              </a:rPr>
              <a:t>（</a:t>
            </a:r>
            <a:r>
              <a:rPr lang="en-US" altLang="ja-JP" sz="1600" dirty="0" smtClean="0">
                <a:solidFill>
                  <a:schemeClr val="tx1"/>
                </a:solidFill>
                <a:latin typeface="Meiryo UI" panose="020B0604030504040204" pitchFamily="50" charset="-128"/>
                <a:ea typeface="Meiryo UI" panose="020B0604030504040204" pitchFamily="50" charset="-128"/>
              </a:rPr>
              <a:t>2015</a:t>
            </a:r>
            <a:r>
              <a:rPr lang="ja-JP" altLang="en-US" sz="1600" dirty="0" smtClean="0">
                <a:solidFill>
                  <a:schemeClr val="tx1"/>
                </a:solidFill>
                <a:latin typeface="Meiryo UI" panose="020B0604030504040204" pitchFamily="50" charset="-128"/>
                <a:ea typeface="Meiryo UI" panose="020B0604030504040204" pitchFamily="50" charset="-128"/>
              </a:rPr>
              <a:t>） </a:t>
            </a:r>
            <a:r>
              <a:rPr lang="en-US" altLang="ja-JP" sz="1600" dirty="0" smtClean="0">
                <a:solidFill>
                  <a:schemeClr val="tx1"/>
                </a:solidFill>
                <a:latin typeface="Meiryo UI" panose="020B0604030504040204" pitchFamily="50" charset="-128"/>
                <a:ea typeface="Meiryo UI" panose="020B0604030504040204" pitchFamily="50" charset="-128"/>
              </a:rPr>
              <a:t>164</a:t>
            </a:r>
            <a:r>
              <a:rPr lang="ja-JP" altLang="en-US" sz="1600" dirty="0" smtClean="0">
                <a:solidFill>
                  <a:schemeClr val="tx1"/>
                </a:solidFill>
                <a:latin typeface="Meiryo UI" panose="020B0604030504040204" pitchFamily="50" charset="-128"/>
                <a:ea typeface="Meiryo UI" panose="020B0604030504040204" pitchFamily="50" charset="-128"/>
              </a:rPr>
              <a:t>億円）</a:t>
            </a:r>
            <a:endParaRPr lang="en-US" altLang="ja-JP" sz="1600" dirty="0" smtClean="0">
              <a:solidFill>
                <a:schemeClr val="tx1"/>
              </a:solidFill>
              <a:latin typeface="Meiryo UI" panose="020B0604030504040204" pitchFamily="50" charset="-128"/>
              <a:ea typeface="Meiryo UI" panose="020B0604030504040204" pitchFamily="50" charset="-128"/>
            </a:endParaRPr>
          </a:p>
          <a:p>
            <a:endParaRPr lang="en-US" altLang="ja-JP" sz="1400" dirty="0" smtClean="0">
              <a:solidFill>
                <a:schemeClr val="tx1"/>
              </a:solidFill>
              <a:latin typeface="Meiryo UI" panose="020B0604030504040204" pitchFamily="50" charset="-128"/>
              <a:ea typeface="Meiryo UI" panose="020B0604030504040204" pitchFamily="50" charset="-128"/>
            </a:endParaRPr>
          </a:p>
        </p:txBody>
      </p:sp>
      <p:sp>
        <p:nvSpPr>
          <p:cNvPr id="10" name="正方形/長方形 9"/>
          <p:cNvSpPr/>
          <p:nvPr/>
        </p:nvSpPr>
        <p:spPr>
          <a:xfrm>
            <a:off x="0" y="1995304"/>
            <a:ext cx="7803074" cy="369332"/>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nchor="ctr">
            <a:spAutoFit/>
          </a:bodyPr>
          <a:lstStyle/>
          <a:p>
            <a:r>
              <a:rPr kumimoji="1" lang="ja-JP" altLang="en-US" b="1" u="sng" dirty="0" smtClean="0">
                <a:latin typeface="Meiryo UI" panose="020B0604030504040204" pitchFamily="50" charset="-128"/>
                <a:ea typeface="Meiryo UI" panose="020B0604030504040204" pitchFamily="50" charset="-128"/>
              </a:rPr>
              <a:t>達成目標（</a:t>
            </a:r>
            <a:r>
              <a:rPr kumimoji="1" lang="en-US" altLang="ja-JP" b="1" u="sng" dirty="0" smtClean="0">
                <a:latin typeface="Meiryo UI" panose="020B0604030504040204" pitchFamily="50" charset="-128"/>
                <a:ea typeface="Meiryo UI" panose="020B0604030504040204" pitchFamily="50" charset="-128"/>
              </a:rPr>
              <a:t>KPI)</a:t>
            </a:r>
            <a:r>
              <a:rPr kumimoji="1" lang="ja-JP" altLang="en-US" b="1" u="sng" dirty="0" smtClean="0">
                <a:latin typeface="Meiryo UI" panose="020B0604030504040204" pitchFamily="50" charset="-128"/>
                <a:ea typeface="Meiryo UI" panose="020B0604030504040204" pitchFamily="50" charset="-128"/>
              </a:rPr>
              <a:t>　　平成</a:t>
            </a:r>
            <a:r>
              <a:rPr kumimoji="1" lang="en-US" altLang="ja-JP" b="1" u="sng" dirty="0" smtClean="0">
                <a:solidFill>
                  <a:schemeClr val="tx1"/>
                </a:solidFill>
                <a:latin typeface="Meiryo UI" panose="020B0604030504040204" pitchFamily="50" charset="-128"/>
                <a:ea typeface="Meiryo UI" panose="020B0604030504040204" pitchFamily="50" charset="-128"/>
              </a:rPr>
              <a:t>37</a:t>
            </a:r>
            <a:r>
              <a:rPr kumimoji="1" lang="ja-JP" altLang="en-US" b="1" u="sng" dirty="0" smtClean="0">
                <a:solidFill>
                  <a:schemeClr val="tx1"/>
                </a:solidFill>
                <a:latin typeface="Meiryo UI" panose="020B0604030504040204" pitchFamily="50" charset="-128"/>
                <a:ea typeface="Meiryo UI" panose="020B0604030504040204" pitchFamily="50" charset="-128"/>
              </a:rPr>
              <a:t>年（</a:t>
            </a:r>
            <a:r>
              <a:rPr kumimoji="1" lang="en-US" altLang="ja-JP" b="1" u="sng" dirty="0" smtClean="0">
                <a:solidFill>
                  <a:schemeClr val="tx1"/>
                </a:solidFill>
                <a:latin typeface="Meiryo UI" panose="020B0604030504040204" pitchFamily="50" charset="-128"/>
                <a:ea typeface="Meiryo UI" panose="020B0604030504040204" pitchFamily="50" charset="-128"/>
              </a:rPr>
              <a:t>2025</a:t>
            </a:r>
            <a:r>
              <a:rPr kumimoji="1" lang="ja-JP" altLang="en-US" b="1" u="sng" dirty="0" smtClean="0">
                <a:latin typeface="Meiryo UI" panose="020B0604030504040204" pitchFamily="50" charset="-128"/>
                <a:ea typeface="Meiryo UI" panose="020B0604030504040204" pitchFamily="50" charset="-128"/>
              </a:rPr>
              <a:t>年）</a:t>
            </a:r>
            <a:r>
              <a:rPr kumimoji="1" lang="ja-JP" altLang="en-US" sz="1600" b="1" dirty="0" smtClean="0">
                <a:latin typeface="Meiryo UI" panose="020B0604030504040204" pitchFamily="50" charset="-128"/>
                <a:ea typeface="Meiryo UI" panose="020B0604030504040204" pitchFamily="50" charset="-128"/>
              </a:rPr>
              <a:t>　　　　　　　　</a:t>
            </a:r>
            <a:r>
              <a:rPr lang="ja-JP" altLang="en-US" sz="1600" b="1" dirty="0" smtClean="0">
                <a:latin typeface="Meiryo UI" panose="020B0604030504040204" pitchFamily="50" charset="-128"/>
                <a:ea typeface="Meiryo UI" panose="020B0604030504040204" pitchFamily="50" charset="-128"/>
              </a:rPr>
              <a:t>　　　　　　　　　　　　　　　　　　　　　　　　　　　　　　　　　　　　　　　　　　　　　</a:t>
            </a:r>
            <a:endParaRPr kumimoji="1" lang="ja-JP" altLang="en-US" sz="1600" b="1" dirty="0">
              <a:latin typeface="Meiryo UI" panose="020B0604030504040204" pitchFamily="50" charset="-128"/>
              <a:ea typeface="Meiryo UI" panose="020B0604030504040204" pitchFamily="50" charset="-128"/>
            </a:endParaRPr>
          </a:p>
        </p:txBody>
      </p:sp>
      <p:sp>
        <p:nvSpPr>
          <p:cNvPr id="3" name="大かっこ 2"/>
          <p:cNvSpPr/>
          <p:nvPr/>
        </p:nvSpPr>
        <p:spPr>
          <a:xfrm>
            <a:off x="1098000" y="4664113"/>
            <a:ext cx="6948000" cy="540000"/>
          </a:xfrm>
          <a:prstGeom prst="bracketPair">
            <a:avLst>
              <a:gd name="adj" fmla="val 10110"/>
            </a:avLst>
          </a:prstGeom>
          <a:ln>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r>
              <a:rPr lang="ja-JP" altLang="en-US" sz="1200" dirty="0" smtClean="0">
                <a:latin typeface="Meiryo UI" panose="020B0604030504040204" pitchFamily="50" charset="-128"/>
                <a:ea typeface="Meiryo UI" panose="020B0604030504040204" pitchFamily="50" charset="-128"/>
              </a:rPr>
              <a:t>上記以外にも、</a:t>
            </a:r>
            <a:r>
              <a:rPr lang="en-US" altLang="ja-JP" sz="1200" dirty="0" smtClean="0">
                <a:latin typeface="Meiryo UI" panose="020B0604030504040204" pitchFamily="50" charset="-128"/>
                <a:ea typeface="Meiryo UI" panose="020B0604030504040204" pitchFamily="50" charset="-128"/>
              </a:rPr>
              <a:t>MICE</a:t>
            </a:r>
            <a:r>
              <a:rPr lang="ja-JP" altLang="en-US" sz="1200" dirty="0" smtClean="0">
                <a:latin typeface="Meiryo UI" panose="020B0604030504040204" pitchFamily="50" charset="-128"/>
                <a:ea typeface="Meiryo UI" panose="020B0604030504040204" pitchFamily="50" charset="-128"/>
              </a:rPr>
              <a:t>施設等関係者の協力を得ながら、</a:t>
            </a:r>
            <a:r>
              <a:rPr lang="en-US" altLang="ja-JP" sz="1200" dirty="0" smtClean="0">
                <a:latin typeface="Meiryo UI" panose="020B0604030504040204" pitchFamily="50" charset="-128"/>
                <a:ea typeface="Meiryo UI" panose="020B0604030504040204" pitchFamily="50" charset="-128"/>
              </a:rPr>
              <a:t>M/I/C/E</a:t>
            </a:r>
            <a:r>
              <a:rPr lang="ja-JP" altLang="en-US" sz="1200" dirty="0">
                <a:latin typeface="Meiryo UI" panose="020B0604030504040204" pitchFamily="50" charset="-128"/>
                <a:ea typeface="Meiryo UI" panose="020B0604030504040204" pitchFamily="50" charset="-128"/>
              </a:rPr>
              <a:t>毎に開催件数</a:t>
            </a:r>
            <a:r>
              <a:rPr lang="ja-JP" altLang="en-US" sz="1200" dirty="0" smtClean="0">
                <a:latin typeface="Meiryo UI" panose="020B0604030504040204" pitchFamily="50" charset="-128"/>
                <a:ea typeface="Meiryo UI" panose="020B0604030504040204" pitchFamily="50" charset="-128"/>
              </a:rPr>
              <a:t>、規模、参加者数</a:t>
            </a:r>
            <a:r>
              <a:rPr lang="ja-JP" altLang="en-US" sz="1200" dirty="0">
                <a:latin typeface="Meiryo UI" panose="020B0604030504040204" pitchFamily="50" charset="-128"/>
                <a:ea typeface="Meiryo UI" panose="020B0604030504040204" pitchFamily="50" charset="-128"/>
              </a:rPr>
              <a:t>（うち</a:t>
            </a:r>
            <a:r>
              <a:rPr lang="ja-JP" altLang="en-US" sz="1200" dirty="0" smtClean="0">
                <a:latin typeface="Meiryo UI" panose="020B0604030504040204" pitchFamily="50" charset="-128"/>
                <a:ea typeface="Meiryo UI" panose="020B0604030504040204" pitchFamily="50" charset="-128"/>
              </a:rPr>
              <a:t>海外からの参加者数）等実績データを収集し、毎年振り返りを行う。</a:t>
            </a:r>
            <a:r>
              <a:rPr lang="ja-JP" altLang="en-US" sz="1200" dirty="0">
                <a:solidFill>
                  <a:srgbClr val="FF0000"/>
                </a:solidFill>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　　</a:t>
            </a:r>
            <a:endParaRPr kumimoji="1" lang="ja-JP" altLang="en-US" sz="1600" dirty="0"/>
          </a:p>
        </p:txBody>
      </p:sp>
      <p:sp>
        <p:nvSpPr>
          <p:cNvPr id="12" name="スライド番号プレースホルダー 6"/>
          <p:cNvSpPr txBox="1">
            <a:spLocks/>
          </p:cNvSpPr>
          <p:nvPr/>
        </p:nvSpPr>
        <p:spPr>
          <a:xfrm>
            <a:off x="7010400" y="6492875"/>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dirty="0" smtClean="0">
                <a:latin typeface="Meiryo UI" panose="020B0604030504040204" pitchFamily="50" charset="-128"/>
                <a:ea typeface="Meiryo UI" panose="020B0604030504040204" pitchFamily="50" charset="-128"/>
              </a:rPr>
              <a:t>11</a:t>
            </a:r>
            <a:endParaRPr lang="ja-JP" altLang="en-US" dirty="0">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4495064" y="4184764"/>
            <a:ext cx="4680000" cy="400110"/>
          </a:xfrm>
          <a:prstGeom prst="rect">
            <a:avLst/>
          </a:prstGeom>
          <a:noFill/>
        </p:spPr>
        <p:txBody>
          <a:bodyPr wrap="square" rtlCol="0">
            <a:spAutoFit/>
          </a:bodyPr>
          <a:lstStyle/>
          <a:p>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観光庁の「</a:t>
            </a:r>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MICE</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開催による経済波及効果測定のための簡易測定モデル」を用い</a:t>
            </a:r>
            <a:endPar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大阪市内で開催されたものについて算出。</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96985" y="5898478"/>
            <a:ext cx="2520000" cy="648000"/>
          </a:xfrm>
          <a:prstGeom prst="roundRect">
            <a:avLst/>
          </a:prstGeom>
          <a:solidFill>
            <a:srgbClr val="CCFFFF"/>
          </a:solidFill>
          <a:ln w="38100">
            <a:solidFill>
              <a:srgbClr val="0070C0"/>
            </a:solidFill>
          </a:ln>
        </p:spPr>
        <p:txBody>
          <a:bodyPr wrap="square" rtlCol="0" anchor="ctr" anchorCtr="0">
            <a:noAutofit/>
          </a:bodyPr>
          <a:lstStyle/>
          <a:p>
            <a:pPr algn="ctr"/>
            <a:r>
              <a:rPr lang="ja-JP" altLang="en-US" sz="1600" b="1" dirty="0" smtClean="0">
                <a:latin typeface="Meiryo UI" panose="020B0604030504040204" pitchFamily="50" charset="-128"/>
                <a:ea typeface="Meiryo UI" panose="020B0604030504040204" pitchFamily="50" charset="-128"/>
              </a:rPr>
              <a:t>戦略的</a:t>
            </a:r>
            <a:r>
              <a:rPr lang="en-US" altLang="ja-JP" sz="1600" b="1" dirty="0" smtClean="0">
                <a:latin typeface="Meiryo UI" panose="020B0604030504040204" pitchFamily="50" charset="-128"/>
                <a:ea typeface="Meiryo UI" panose="020B0604030504040204" pitchFamily="50" charset="-128"/>
              </a:rPr>
              <a:t>MICE</a:t>
            </a:r>
            <a:r>
              <a:rPr lang="ja-JP" altLang="en-US" sz="1600" b="1" dirty="0">
                <a:latin typeface="Meiryo UI" panose="020B0604030504040204" pitchFamily="50" charset="-128"/>
                <a:ea typeface="Meiryo UI" panose="020B0604030504040204" pitchFamily="50" charset="-128"/>
              </a:rPr>
              <a:t>誘致</a:t>
            </a:r>
            <a:r>
              <a:rPr lang="ja-JP" altLang="en-US" sz="1600" b="1" dirty="0" smtClean="0">
                <a:latin typeface="Meiryo UI" panose="020B0604030504040204" pitchFamily="50" charset="-128"/>
                <a:ea typeface="Meiryo UI" panose="020B0604030504040204" pitchFamily="50" charset="-128"/>
              </a:rPr>
              <a:t>の推進</a:t>
            </a:r>
            <a:endParaRPr kumimoji="1" lang="ja-JP" altLang="en-US" sz="1600" b="1" dirty="0">
              <a:latin typeface="Meiryo UI" panose="020B0604030504040204" pitchFamily="50" charset="-128"/>
              <a:ea typeface="Meiryo UI" panose="020B0604030504040204" pitchFamily="50" charset="-128"/>
            </a:endParaRPr>
          </a:p>
        </p:txBody>
      </p:sp>
      <p:sp>
        <p:nvSpPr>
          <p:cNvPr id="16" name="テキスト ボックス 15"/>
          <p:cNvSpPr txBox="1"/>
          <p:nvPr/>
        </p:nvSpPr>
        <p:spPr>
          <a:xfrm>
            <a:off x="2753564" y="5898478"/>
            <a:ext cx="3600000" cy="648000"/>
          </a:xfrm>
          <a:prstGeom prst="roundRect">
            <a:avLst/>
          </a:prstGeom>
          <a:solidFill>
            <a:srgbClr val="CCFFFF"/>
          </a:solidFill>
          <a:ln w="38100">
            <a:solidFill>
              <a:srgbClr val="0070C0"/>
            </a:solidFill>
          </a:ln>
        </p:spPr>
        <p:txBody>
          <a:bodyPr wrap="square" rtlCol="0" anchor="ctr" anchorCtr="0">
            <a:noAutofit/>
          </a:bodyPr>
          <a:lstStyle>
            <a:defPPr>
              <a:defRPr lang="ja-JP"/>
            </a:defPPr>
            <a:lvl1pPr algn="ctr">
              <a:defRPr sz="1600">
                <a:solidFill>
                  <a:srgbClr val="FFFFFF"/>
                </a:solidFill>
                <a:latin typeface="Meiryo UI" panose="020B0604030504040204" pitchFamily="50" charset="-128"/>
                <a:ea typeface="Meiryo UI" panose="020B0604030504040204" pitchFamily="50" charset="-128"/>
              </a:defRPr>
            </a:lvl1pPr>
          </a:lstStyle>
          <a:p>
            <a:r>
              <a:rPr lang="ja-JP" altLang="en-US" b="1" dirty="0" smtClean="0">
                <a:solidFill>
                  <a:schemeClr val="tx1"/>
                </a:solidFill>
              </a:rPr>
              <a:t>主要</a:t>
            </a:r>
            <a:r>
              <a:rPr lang="en-US" altLang="ja-JP" b="1" dirty="0">
                <a:solidFill>
                  <a:schemeClr val="tx1"/>
                </a:solidFill>
              </a:rPr>
              <a:t>MICE</a:t>
            </a:r>
            <a:r>
              <a:rPr lang="ja-JP" altLang="en-US" b="1" dirty="0">
                <a:solidFill>
                  <a:schemeClr val="tx1"/>
                </a:solidFill>
              </a:rPr>
              <a:t>拠点の役割分担・機能強化</a:t>
            </a:r>
          </a:p>
        </p:txBody>
      </p:sp>
      <p:sp>
        <p:nvSpPr>
          <p:cNvPr id="17" name="テキスト ボックス 16"/>
          <p:cNvSpPr txBox="1"/>
          <p:nvPr/>
        </p:nvSpPr>
        <p:spPr>
          <a:xfrm>
            <a:off x="6499305" y="5898478"/>
            <a:ext cx="2520000" cy="648000"/>
          </a:xfrm>
          <a:prstGeom prst="roundRect">
            <a:avLst/>
          </a:prstGeom>
          <a:solidFill>
            <a:srgbClr val="CCFFFF"/>
          </a:solidFill>
          <a:ln w="38100">
            <a:solidFill>
              <a:srgbClr val="0070C0"/>
            </a:solidFill>
          </a:ln>
        </p:spPr>
        <p:txBody>
          <a:bodyPr wrap="square" rtlCol="0" anchor="ctr" anchorCtr="0">
            <a:noAutofit/>
          </a:bodyPr>
          <a:lstStyle>
            <a:defPPr>
              <a:defRPr lang="ja-JP"/>
            </a:defPPr>
            <a:lvl1pPr algn="ctr">
              <a:defRPr sz="1600">
                <a:solidFill>
                  <a:srgbClr val="FFFFFF"/>
                </a:solidFill>
                <a:latin typeface="Meiryo UI" panose="020B0604030504040204" pitchFamily="50" charset="-128"/>
                <a:ea typeface="Meiryo UI" panose="020B0604030504040204" pitchFamily="50" charset="-128"/>
              </a:defRPr>
            </a:lvl1pPr>
          </a:lstStyle>
          <a:p>
            <a:r>
              <a:rPr lang="en-US" altLang="ja-JP" b="1" dirty="0" smtClean="0">
                <a:solidFill>
                  <a:schemeClr val="tx1"/>
                </a:solidFill>
              </a:rPr>
              <a:t>MICE</a:t>
            </a:r>
            <a:r>
              <a:rPr lang="ja-JP" altLang="en-US" b="1" dirty="0">
                <a:solidFill>
                  <a:schemeClr val="tx1"/>
                </a:solidFill>
              </a:rPr>
              <a:t>クラスターの連携</a:t>
            </a:r>
          </a:p>
        </p:txBody>
      </p:sp>
    </p:spTree>
    <p:extLst>
      <p:ext uri="{BB962C8B-B14F-4D97-AF65-F5344CB8AC3E}">
        <p14:creationId xmlns:p14="http://schemas.microsoft.com/office/powerpoint/2010/main" val="10242250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0" y="-3566"/>
            <a:ext cx="9144000" cy="432000"/>
          </a:xfrm>
          <a:prstGeom prst="rect">
            <a:avLst/>
          </a:prstGeom>
          <a:gradFill>
            <a:gsLst>
              <a:gs pos="0">
                <a:srgbClr val="000099"/>
              </a:gs>
              <a:gs pos="85000">
                <a:srgbClr val="0066FF"/>
              </a:gs>
              <a:gs pos="100000">
                <a:schemeClr val="accent1">
                  <a:tint val="23500"/>
                  <a:satMod val="160000"/>
                </a:schemeClr>
              </a:gs>
            </a:gsLst>
            <a:lin ang="5400000" scaled="0"/>
          </a:gradFill>
        </p:spPr>
        <p:txBody>
          <a:bodyPr wrap="square" rtlCol="0" anchor="ctr" anchorCtr="0">
            <a:noAutofit/>
          </a:bodyPr>
          <a:lstStyle/>
          <a:p>
            <a:r>
              <a:rPr lang="ja-JP" altLang="en-US" b="1" dirty="0">
                <a:solidFill>
                  <a:srgbClr val="FFFFFF"/>
                </a:solidFill>
                <a:latin typeface="Meiryo UI" panose="020B0604030504040204" pitchFamily="50" charset="-128"/>
                <a:ea typeface="Meiryo UI" panose="020B0604030504040204" pitchFamily="50" charset="-128"/>
              </a:rPr>
              <a:t>　</a:t>
            </a:r>
            <a:r>
              <a:rPr lang="ja-JP" altLang="en-US" dirty="0" smtClean="0">
                <a:solidFill>
                  <a:srgbClr val="FFFFFF"/>
                </a:solidFill>
                <a:latin typeface="Meiryo UI" panose="020B0604030504040204" pitchFamily="50" charset="-128"/>
                <a:ea typeface="Meiryo UI" panose="020B0604030504040204" pitchFamily="50" charset="-128"/>
              </a:rPr>
              <a:t>戦略的</a:t>
            </a:r>
            <a:r>
              <a:rPr lang="en-US" altLang="ja-JP" dirty="0" smtClean="0">
                <a:solidFill>
                  <a:srgbClr val="FFFFFF"/>
                </a:solidFill>
                <a:latin typeface="Meiryo UI" panose="020B0604030504040204" pitchFamily="50" charset="-128"/>
                <a:ea typeface="Meiryo UI" panose="020B0604030504040204" pitchFamily="50" charset="-128"/>
              </a:rPr>
              <a:t>MICE</a:t>
            </a:r>
            <a:r>
              <a:rPr lang="ja-JP" altLang="en-US" dirty="0" smtClean="0">
                <a:solidFill>
                  <a:schemeClr val="bg1"/>
                </a:solidFill>
                <a:latin typeface="Meiryo UI" panose="020B0604030504040204" pitchFamily="50" charset="-128"/>
                <a:ea typeface="Meiryo UI" panose="020B0604030504040204" pitchFamily="50" charset="-128"/>
              </a:rPr>
              <a:t>誘致の</a:t>
            </a:r>
            <a:r>
              <a:rPr lang="ja-JP" altLang="en-US" dirty="0" smtClean="0">
                <a:solidFill>
                  <a:srgbClr val="FFFFFF"/>
                </a:solidFill>
                <a:latin typeface="Meiryo UI" panose="020B0604030504040204" pitchFamily="50" charset="-128"/>
                <a:ea typeface="Meiryo UI" panose="020B0604030504040204" pitchFamily="50" charset="-128"/>
              </a:rPr>
              <a:t>推進（</a:t>
            </a:r>
            <a:r>
              <a:rPr lang="en-US" altLang="ja-JP" dirty="0" smtClean="0">
                <a:solidFill>
                  <a:srgbClr val="FFFFFF"/>
                </a:solidFill>
                <a:latin typeface="Meiryo UI" panose="020B0604030504040204" pitchFamily="50" charset="-128"/>
                <a:ea typeface="Meiryo UI" panose="020B0604030504040204" pitchFamily="50" charset="-128"/>
              </a:rPr>
              <a:t>1</a:t>
            </a:r>
            <a:r>
              <a:rPr lang="ja-JP" altLang="en-US" dirty="0" smtClean="0">
                <a:solidFill>
                  <a:srgbClr val="FFFFFF"/>
                </a:solidFill>
                <a:latin typeface="Meiryo UI" panose="020B0604030504040204" pitchFamily="50" charset="-128"/>
                <a:ea typeface="Meiryo UI" panose="020B0604030504040204" pitchFamily="50" charset="-128"/>
              </a:rPr>
              <a:t>）</a:t>
            </a:r>
            <a:endParaRPr kumimoji="1" lang="ja-JP" altLang="en-US" dirty="0">
              <a:solidFill>
                <a:srgbClr val="FFFFFF"/>
              </a:solidFill>
              <a:latin typeface="Meiryo UI" panose="020B0604030504040204" pitchFamily="50" charset="-128"/>
              <a:ea typeface="Meiryo UI" panose="020B0604030504040204" pitchFamily="50" charset="-128"/>
            </a:endParaRPr>
          </a:p>
        </p:txBody>
      </p:sp>
      <p:sp>
        <p:nvSpPr>
          <p:cNvPr id="51" name="正方形/長方形 50"/>
          <p:cNvSpPr/>
          <p:nvPr/>
        </p:nvSpPr>
        <p:spPr>
          <a:xfrm>
            <a:off x="277346" y="569303"/>
            <a:ext cx="5372281" cy="307777"/>
          </a:xfrm>
          <a:prstGeom prst="rect">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wrap="square" rtlCol="0" anchor="ctr">
            <a:spAutoFit/>
          </a:bodyPr>
          <a:lstStyle/>
          <a:p>
            <a:r>
              <a:rPr kumimoji="1" lang="ja-JP" altLang="en-US" sz="1400" dirty="0" smtClean="0">
                <a:latin typeface="Meiryo UI" panose="020B0604030504040204" pitchFamily="50" charset="-128"/>
                <a:ea typeface="Meiryo UI" panose="020B0604030504040204" pitchFamily="50" charset="-128"/>
              </a:rPr>
              <a:t>（１</a:t>
            </a:r>
            <a:r>
              <a:rPr lang="ja-JP" altLang="en-US" sz="1400" dirty="0" smtClean="0">
                <a:latin typeface="Meiryo UI" panose="020B0604030504040204" pitchFamily="50" charset="-128"/>
                <a:ea typeface="Meiryo UI" panose="020B0604030504040204" pitchFamily="50" charset="-128"/>
              </a:rPr>
              <a:t>）重点誘致対象（誘致ターゲット）の設定</a:t>
            </a:r>
            <a:endParaRPr kumimoji="1" lang="en-US" altLang="ja-JP" sz="1200" dirty="0" smtClean="0">
              <a:latin typeface="Meiryo UI" panose="020B0604030504040204" pitchFamily="50" charset="-128"/>
              <a:ea typeface="Meiryo UI" panose="020B0604030504040204"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2573563284"/>
              </p:ext>
            </p:extLst>
          </p:nvPr>
        </p:nvGraphicFramePr>
        <p:xfrm>
          <a:off x="277346" y="3353783"/>
          <a:ext cx="8763207" cy="2519680"/>
        </p:xfrm>
        <a:graphic>
          <a:graphicData uri="http://schemas.openxmlformats.org/drawingml/2006/table">
            <a:tbl>
              <a:tblPr firstRow="1" bandRow="1">
                <a:tableStyleId>{5C22544A-7EE6-4342-B048-85BDC9FD1C3A}</a:tableStyleId>
              </a:tblPr>
              <a:tblGrid>
                <a:gridCol w="1552974">
                  <a:extLst>
                    <a:ext uri="{9D8B030D-6E8A-4147-A177-3AD203B41FA5}">
                      <a16:colId xmlns:a16="http://schemas.microsoft.com/office/drawing/2014/main" val="20000"/>
                    </a:ext>
                  </a:extLst>
                </a:gridCol>
                <a:gridCol w="3152743">
                  <a:extLst>
                    <a:ext uri="{9D8B030D-6E8A-4147-A177-3AD203B41FA5}">
                      <a16:colId xmlns:a16="http://schemas.microsoft.com/office/drawing/2014/main" val="20001"/>
                    </a:ext>
                  </a:extLst>
                </a:gridCol>
                <a:gridCol w="4057490">
                  <a:extLst>
                    <a:ext uri="{9D8B030D-6E8A-4147-A177-3AD203B41FA5}">
                      <a16:colId xmlns:a16="http://schemas.microsoft.com/office/drawing/2014/main" val="20002"/>
                    </a:ext>
                  </a:extLst>
                </a:gridCol>
              </a:tblGrid>
              <a:tr h="370840">
                <a:tc>
                  <a:txBody>
                    <a:bodyPr/>
                    <a:lstStyle/>
                    <a:p>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400" dirty="0" smtClean="0">
                          <a:latin typeface="Meiryo UI" panose="020B0604030504040204" pitchFamily="50" charset="-128"/>
                          <a:ea typeface="Meiryo UI" panose="020B0604030504040204" pitchFamily="50" charset="-128"/>
                        </a:rPr>
                        <a:t>重点誘致対象</a:t>
                      </a:r>
                      <a:endParaRPr kumimoji="1" lang="ja-JP" altLang="en-US" sz="1400" dirty="0">
                        <a:solidFill>
                          <a:srgbClr val="FF00FF"/>
                        </a:solidFill>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400" dirty="0" smtClean="0">
                          <a:latin typeface="Meiryo UI" panose="020B0604030504040204" pitchFamily="50" charset="-128"/>
                          <a:ea typeface="Meiryo UI" panose="020B0604030504040204" pitchFamily="50" charset="-128"/>
                        </a:rPr>
                        <a:t>考え方</a:t>
                      </a:r>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0000"/>
                  </a:ext>
                </a:extLst>
              </a:tr>
              <a:tr h="370840">
                <a:tc>
                  <a:txBody>
                    <a:bodyPr/>
                    <a:lstStyle/>
                    <a:p>
                      <a:pPr algn="ctr"/>
                      <a:r>
                        <a:rPr kumimoji="1" lang="en-US" altLang="ja-JP" sz="1400" dirty="0" smtClean="0">
                          <a:latin typeface="Meiryo UI" panose="020B0604030504040204" pitchFamily="50" charset="-128"/>
                          <a:ea typeface="Meiryo UI" panose="020B0604030504040204" pitchFamily="50" charset="-128"/>
                        </a:rPr>
                        <a:t>M</a:t>
                      </a:r>
                      <a:r>
                        <a:rPr kumimoji="1" lang="ja-JP" altLang="en-US" sz="1200" dirty="0" smtClean="0">
                          <a:latin typeface="Meiryo UI" panose="020B0604030504040204" pitchFamily="50" charset="-128"/>
                          <a:ea typeface="Meiryo UI" panose="020B0604030504040204" pitchFamily="50" charset="-128"/>
                        </a:rPr>
                        <a:t>（会議）</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1400" dirty="0" smtClean="0">
                          <a:latin typeface="Meiryo UI" panose="020B0604030504040204" pitchFamily="50" charset="-128"/>
                          <a:ea typeface="Meiryo UI" panose="020B0604030504040204" pitchFamily="50" charset="-128"/>
                        </a:rPr>
                        <a:t>（</a:t>
                      </a:r>
                      <a:r>
                        <a:rPr kumimoji="1" lang="en-US" altLang="ja-JP" sz="1400" dirty="0" smtClean="0">
                          <a:latin typeface="Meiryo UI" panose="020B0604030504040204" pitchFamily="50" charset="-128"/>
                          <a:ea typeface="Meiryo UI" panose="020B0604030504040204" pitchFamily="50" charset="-128"/>
                        </a:rPr>
                        <a:t>Meeting</a:t>
                      </a:r>
                      <a:r>
                        <a:rPr kumimoji="1" lang="ja-JP" altLang="en-US" sz="1400" dirty="0" smtClean="0">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rPr>
                        <a:t>環境・新エネルギー、ライフサイエンス、情報通信等に関連する会議</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nchor="ctr"/>
                </a:tc>
                <a:tc>
                  <a:txBody>
                    <a:bodyPr/>
                    <a:lstStyle/>
                    <a:p>
                      <a:r>
                        <a:rPr kumimoji="1" lang="ja-JP" altLang="en-US" sz="1200" dirty="0" smtClean="0">
                          <a:latin typeface="Meiryo UI" panose="020B0604030504040204" pitchFamily="50" charset="-128"/>
                          <a:ea typeface="Meiryo UI" panose="020B0604030504040204" pitchFamily="50" charset="-128"/>
                        </a:rPr>
                        <a:t>成長分野に関連しイノベーション創出に資する企業の中小会議や、アジア太平洋地域で周回型の業界団体の大会を誘致</a:t>
                      </a:r>
                      <a:endParaRPr kumimoji="1" lang="ja-JP" altLang="en-US" sz="12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0001"/>
                  </a:ext>
                </a:extLst>
              </a:tr>
              <a:tr h="370840">
                <a:tc>
                  <a:txBody>
                    <a:bodyPr/>
                    <a:lstStyle/>
                    <a:p>
                      <a:pPr algn="ctr"/>
                      <a:r>
                        <a:rPr kumimoji="1" lang="en-US" altLang="ja-JP" sz="1400" dirty="0" smtClean="0">
                          <a:latin typeface="Meiryo UI" panose="020B0604030504040204" pitchFamily="50" charset="-128"/>
                          <a:ea typeface="Meiryo UI" panose="020B0604030504040204" pitchFamily="50" charset="-128"/>
                        </a:rPr>
                        <a:t>I</a:t>
                      </a:r>
                      <a:r>
                        <a:rPr kumimoji="1" lang="ja-JP" altLang="en-US" sz="1200" dirty="0" smtClean="0">
                          <a:latin typeface="Meiryo UI" panose="020B0604030504040204" pitchFamily="50" charset="-128"/>
                          <a:ea typeface="Meiryo UI" panose="020B0604030504040204" pitchFamily="50" charset="-128"/>
                        </a:rPr>
                        <a:t>（インセンティブ）</a:t>
                      </a:r>
                      <a:endParaRPr kumimoji="1" lang="en-US" altLang="ja-JP" sz="1200" dirty="0" smtClean="0">
                        <a:latin typeface="Meiryo UI" panose="020B0604030504040204" pitchFamily="50" charset="-128"/>
                        <a:ea typeface="Meiryo UI" panose="020B0604030504040204" pitchFamily="50" charset="-128"/>
                      </a:endParaRPr>
                    </a:p>
                    <a:p>
                      <a:pPr algn="ctr"/>
                      <a:r>
                        <a:rPr kumimoji="1" lang="en-US" altLang="ja-JP" sz="1400" dirty="0" smtClean="0">
                          <a:latin typeface="Meiryo UI" panose="020B0604030504040204" pitchFamily="50" charset="-128"/>
                          <a:ea typeface="Meiryo UI" panose="020B0604030504040204" pitchFamily="50" charset="-128"/>
                        </a:rPr>
                        <a:t>(Incentive)</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rPr>
                        <a:t>近隣アジア諸国からの大型インセンティブツアー</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nchor="ctr"/>
                </a:tc>
                <a:tc>
                  <a:txBody>
                    <a:bodyPr/>
                    <a:lstStyle/>
                    <a:p>
                      <a:r>
                        <a:rPr kumimoji="1" lang="ja-JP" altLang="en-US" sz="1200" dirty="0" smtClean="0">
                          <a:latin typeface="Meiryo UI" panose="020B0604030504040204" pitchFamily="50" charset="-128"/>
                          <a:ea typeface="Meiryo UI" panose="020B0604030504040204" pitchFamily="50" charset="-128"/>
                        </a:rPr>
                        <a:t>特に外資系企業が主催するものを誘致</a:t>
                      </a:r>
                      <a:endParaRPr kumimoji="1" lang="ja-JP" altLang="en-US" sz="12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0002"/>
                  </a:ext>
                </a:extLst>
              </a:tr>
              <a:tr h="370840">
                <a:tc>
                  <a:txBody>
                    <a:bodyPr/>
                    <a:lstStyle/>
                    <a:p>
                      <a:pPr algn="ctr"/>
                      <a:r>
                        <a:rPr kumimoji="1" lang="en-US" altLang="ja-JP" sz="1400" dirty="0" smtClean="0">
                          <a:latin typeface="Meiryo UI" panose="020B0604030504040204" pitchFamily="50" charset="-128"/>
                          <a:ea typeface="Meiryo UI" panose="020B0604030504040204" pitchFamily="50" charset="-128"/>
                        </a:rPr>
                        <a:t>C</a:t>
                      </a:r>
                      <a:r>
                        <a:rPr kumimoji="1" lang="ja-JP" altLang="en-US" sz="1200" dirty="0" smtClean="0">
                          <a:latin typeface="Meiryo UI" panose="020B0604030504040204" pitchFamily="50" charset="-128"/>
                          <a:ea typeface="Meiryo UI" panose="020B0604030504040204" pitchFamily="50" charset="-128"/>
                        </a:rPr>
                        <a:t>（国際会議）</a:t>
                      </a:r>
                      <a:endParaRPr kumimoji="1" lang="en-US" altLang="ja-JP" sz="1200" dirty="0" smtClean="0">
                        <a:latin typeface="Meiryo UI" panose="020B0604030504040204" pitchFamily="50" charset="-128"/>
                        <a:ea typeface="Meiryo UI" panose="020B0604030504040204" pitchFamily="50" charset="-128"/>
                      </a:endParaRPr>
                    </a:p>
                    <a:p>
                      <a:pPr algn="ctr"/>
                      <a:r>
                        <a:rPr kumimoji="1" lang="en-US" altLang="ja-JP" sz="1400" dirty="0" smtClean="0">
                          <a:latin typeface="Meiryo UI" panose="020B0604030504040204" pitchFamily="50" charset="-128"/>
                          <a:ea typeface="Meiryo UI" panose="020B0604030504040204" pitchFamily="50" charset="-128"/>
                        </a:rPr>
                        <a:t>(Convention)</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rPr>
                        <a:t>環境・新エネルギー、ライフサイエンス、情報通信等に関連する学術会議、国連等政府系会議</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nchor="ctr"/>
                </a:tc>
                <a:tc>
                  <a:txBody>
                    <a:bodyPr/>
                    <a:lstStyle/>
                    <a:p>
                      <a:r>
                        <a:rPr kumimoji="1" lang="ja-JP" altLang="en-US" sz="1200" dirty="0" smtClean="0">
                          <a:latin typeface="Meiryo UI" panose="020B0604030504040204" pitchFamily="50" charset="-128"/>
                          <a:ea typeface="Meiryo UI" panose="020B0604030504040204" pitchFamily="50" charset="-128"/>
                        </a:rPr>
                        <a:t>成長分野に関連しイノベーション創出に</a:t>
                      </a:r>
                      <a:r>
                        <a:rPr kumimoji="1" lang="ja-JP" altLang="en-US" sz="1200" dirty="0" smtClean="0">
                          <a:solidFill>
                            <a:schemeClr val="tx1"/>
                          </a:solidFill>
                          <a:latin typeface="Meiryo UI" panose="020B0604030504040204" pitchFamily="50" charset="-128"/>
                          <a:ea typeface="Meiryo UI" panose="020B0604030504040204" pitchFamily="50" charset="-128"/>
                        </a:rPr>
                        <a:t>資する学会・協会等主催の学術会議や、国や国連等国際団体が関連する政府系</a:t>
                      </a:r>
                      <a:r>
                        <a:rPr kumimoji="1" lang="ja-JP" altLang="en-US" sz="1200" dirty="0" smtClean="0">
                          <a:latin typeface="Meiryo UI" panose="020B0604030504040204" pitchFamily="50" charset="-128"/>
                          <a:ea typeface="Meiryo UI" panose="020B0604030504040204" pitchFamily="50" charset="-128"/>
                        </a:rPr>
                        <a:t>会議を誘致</a:t>
                      </a:r>
                      <a:endParaRPr kumimoji="1" lang="ja-JP" altLang="en-US" sz="12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0003"/>
                  </a:ext>
                </a:extLst>
              </a:tr>
              <a:tr h="370840">
                <a:tc>
                  <a:txBody>
                    <a:bodyPr/>
                    <a:lstStyle/>
                    <a:p>
                      <a:pPr algn="ctr"/>
                      <a:r>
                        <a:rPr kumimoji="1" lang="en-US" altLang="ja-JP" sz="1400" dirty="0" smtClean="0">
                          <a:latin typeface="Meiryo UI" panose="020B0604030504040204" pitchFamily="50" charset="-128"/>
                          <a:ea typeface="Meiryo UI" panose="020B0604030504040204" pitchFamily="50" charset="-128"/>
                        </a:rPr>
                        <a:t>E</a:t>
                      </a:r>
                      <a:r>
                        <a:rPr kumimoji="1" lang="ja-JP" altLang="en-US" sz="1100" dirty="0" smtClean="0">
                          <a:latin typeface="Meiryo UI" panose="020B0604030504040204" pitchFamily="50" charset="-128"/>
                          <a:ea typeface="Meiryo UI" panose="020B0604030504040204" pitchFamily="50" charset="-128"/>
                        </a:rPr>
                        <a:t>（展示会・イベント）</a:t>
                      </a:r>
                      <a:endParaRPr kumimoji="1" lang="en-US" altLang="ja-JP" sz="1100" dirty="0" smtClean="0">
                        <a:latin typeface="Meiryo UI" panose="020B0604030504040204" pitchFamily="50" charset="-128"/>
                        <a:ea typeface="Meiryo UI" panose="020B0604030504040204" pitchFamily="50" charset="-128"/>
                      </a:endParaRPr>
                    </a:p>
                    <a:p>
                      <a:pPr algn="ctr"/>
                      <a:r>
                        <a:rPr kumimoji="1" lang="en-US" altLang="ja-JP" sz="1100" dirty="0" smtClean="0">
                          <a:latin typeface="Meiryo UI" panose="020B0604030504040204" pitchFamily="50" charset="-128"/>
                          <a:ea typeface="Meiryo UI" panose="020B0604030504040204" pitchFamily="50" charset="-128"/>
                        </a:rPr>
                        <a:t>(Exhibition/Event)</a:t>
                      </a:r>
                      <a:endParaRPr kumimoji="1" lang="ja-JP" altLang="en-US" sz="1100" dirty="0">
                        <a:latin typeface="Meiryo UI" panose="020B0604030504040204" pitchFamily="50" charset="-128"/>
                        <a:ea typeface="Meiryo UI" panose="020B0604030504040204" pitchFamily="50" charset="-128"/>
                      </a:endParaRPr>
                    </a:p>
                  </a:txBody>
                  <a:tcPr/>
                </a:tc>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rPr>
                        <a:t>環境・新エネルギー、ライフサイエンス、情報通信、食、スポーツ等に関連する展示会</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nchor="ctr"/>
                </a:tc>
                <a:tc>
                  <a:txBody>
                    <a:bodyPr/>
                    <a:lstStyle/>
                    <a:p>
                      <a:r>
                        <a:rPr kumimoji="1" lang="ja-JP" altLang="en-US" sz="1200" dirty="0" smtClean="0">
                          <a:latin typeface="Meiryo UI" panose="020B0604030504040204" pitchFamily="50" charset="-128"/>
                          <a:ea typeface="Meiryo UI" panose="020B0604030504040204" pitchFamily="50" charset="-128"/>
                        </a:rPr>
                        <a:t>成長分野や地域経済に関連する展示会や、国内外から集客を見込める大規模イベントを誘致</a:t>
                      </a:r>
                      <a:endParaRPr kumimoji="1" lang="ja-JP" altLang="en-US" sz="12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0004"/>
                  </a:ext>
                </a:extLst>
              </a:tr>
            </a:tbl>
          </a:graphicData>
        </a:graphic>
      </p:graphicFrame>
      <p:sp>
        <p:nvSpPr>
          <p:cNvPr id="9" name="額縁 8"/>
          <p:cNvSpPr/>
          <p:nvPr/>
        </p:nvSpPr>
        <p:spPr>
          <a:xfrm>
            <a:off x="514155" y="1189472"/>
            <a:ext cx="8172000" cy="1764000"/>
          </a:xfrm>
          <a:prstGeom prst="bevel">
            <a:avLst>
              <a:gd name="adj" fmla="val 454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nSpc>
                <a:spcPts val="1800"/>
              </a:lnSpc>
              <a:spcAft>
                <a:spcPts val="600"/>
              </a:spcAft>
            </a:pPr>
            <a:r>
              <a:rPr lang="ja-JP" altLang="en-US" sz="1600" u="sng" dirty="0" smtClean="0">
                <a:solidFill>
                  <a:schemeClr val="tx1"/>
                </a:solidFill>
                <a:latin typeface="Meiryo UI" panose="020B0604030504040204" pitchFamily="50" charset="-128"/>
                <a:ea typeface="Meiryo UI" panose="020B0604030504040204" pitchFamily="50" charset="-128"/>
              </a:rPr>
              <a:t>重点誘致対象（誘致ターゲット）</a:t>
            </a:r>
            <a:endParaRPr lang="en-US" altLang="ja-JP" sz="1600" dirty="0" smtClean="0">
              <a:solidFill>
                <a:schemeClr val="tx1"/>
              </a:solidFill>
              <a:latin typeface="Meiryo UI" panose="020B0604030504040204" pitchFamily="50" charset="-128"/>
              <a:ea typeface="Meiryo UI" panose="020B0604030504040204" pitchFamily="50" charset="-128"/>
            </a:endParaRPr>
          </a:p>
          <a:p>
            <a:pPr>
              <a:lnSpc>
                <a:spcPts val="1800"/>
              </a:lnSpc>
            </a:pPr>
            <a:r>
              <a:rPr lang="ja-JP" altLang="en-US" sz="1400" dirty="0">
                <a:solidFill>
                  <a:schemeClr val="tx1"/>
                </a:solidFill>
                <a:latin typeface="Meiryo UI" panose="020B0604030504040204" pitchFamily="50" charset="-128"/>
                <a:ea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rPr>
              <a:t>大阪の強みであり今後成長が期待される環境・新エネルギー分野、ライフサイエンス分野、情報通信分野等の産業分野に加え、都市格の向上にもつながる国連等政府系会議に関連するものを最優先としつつ、金融関係、インセンティブツアーなど、大阪経済への波及効果が高く見込まれるものについて</a:t>
            </a:r>
            <a:r>
              <a:rPr lang="en-US" altLang="ja-JP" sz="1400" dirty="0" smtClean="0">
                <a:solidFill>
                  <a:schemeClr val="tx1"/>
                </a:solidFill>
                <a:latin typeface="Meiryo UI" panose="020B0604030504040204" pitchFamily="50" charset="-128"/>
                <a:ea typeface="Meiryo UI" panose="020B0604030504040204" pitchFamily="50" charset="-128"/>
              </a:rPr>
              <a:t>MICE</a:t>
            </a:r>
            <a:r>
              <a:rPr lang="ja-JP" altLang="en-US" sz="1400" dirty="0" smtClean="0">
                <a:solidFill>
                  <a:schemeClr val="tx1"/>
                </a:solidFill>
                <a:latin typeface="Meiryo UI" panose="020B0604030504040204" pitchFamily="50" charset="-128"/>
                <a:ea typeface="Meiryo UI" panose="020B0604030504040204" pitchFamily="50" charset="-128"/>
              </a:rPr>
              <a:t>毎にターゲットを設定し国内外から戦略的に誘致する。さらに、食・スポーツなど、大阪の特色を活かした分野に加え、特に、</a:t>
            </a:r>
            <a:r>
              <a:rPr lang="ja-JP" altLang="en-US" sz="1400" dirty="0">
                <a:solidFill>
                  <a:schemeClr val="tx1"/>
                </a:solidFill>
                <a:latin typeface="Meiryo UI" panose="020B0604030504040204" pitchFamily="50" charset="-128"/>
                <a:ea typeface="Meiryo UI" panose="020B0604030504040204" pitchFamily="50" charset="-128"/>
              </a:rPr>
              <a:t>平成</a:t>
            </a:r>
            <a:r>
              <a:rPr lang="en-US" altLang="ja-JP" sz="1400" dirty="0" smtClean="0">
                <a:solidFill>
                  <a:schemeClr val="tx1"/>
                </a:solidFill>
                <a:latin typeface="Meiryo UI" panose="020B0604030504040204" pitchFamily="50" charset="-128"/>
                <a:ea typeface="Meiryo UI" panose="020B0604030504040204" pitchFamily="50" charset="-128"/>
              </a:rPr>
              <a:t>37</a:t>
            </a:r>
            <a:r>
              <a:rPr lang="ja-JP" altLang="en-US" sz="1400" dirty="0" smtClean="0">
                <a:solidFill>
                  <a:schemeClr val="tx1"/>
                </a:solidFill>
                <a:latin typeface="Meiryo UI" panose="020B0604030504040204" pitchFamily="50" charset="-128"/>
                <a:ea typeface="Meiryo UI" panose="020B0604030504040204" pitchFamily="50" charset="-128"/>
              </a:rPr>
              <a:t>年（</a:t>
            </a:r>
            <a:r>
              <a:rPr lang="en-US" altLang="ja-JP" sz="1400" dirty="0" smtClean="0">
                <a:solidFill>
                  <a:schemeClr val="tx1"/>
                </a:solidFill>
                <a:latin typeface="Meiryo UI" panose="020B0604030504040204" pitchFamily="50" charset="-128"/>
                <a:ea typeface="Meiryo UI" panose="020B0604030504040204" pitchFamily="50" charset="-128"/>
              </a:rPr>
              <a:t>2025</a:t>
            </a:r>
            <a:r>
              <a:rPr lang="ja-JP" altLang="en-US" sz="1400" dirty="0" smtClean="0">
                <a:solidFill>
                  <a:schemeClr val="tx1"/>
                </a:solidFill>
                <a:latin typeface="Meiryo UI" panose="020B0604030504040204" pitchFamily="50" charset="-128"/>
                <a:ea typeface="Meiryo UI" panose="020B0604030504040204" pitchFamily="50" charset="-128"/>
              </a:rPr>
              <a:t>年）に誘致をめざしている国際博覧会のテーマにつながるものに注力する。</a:t>
            </a:r>
            <a:endParaRPr lang="en-US" altLang="ja-JP" sz="1400" dirty="0">
              <a:solidFill>
                <a:schemeClr val="tx1"/>
              </a:solidFill>
              <a:latin typeface="Meiryo UI" panose="020B0604030504040204" pitchFamily="50" charset="-128"/>
              <a:ea typeface="Meiryo UI" panose="020B0604030504040204" pitchFamily="50" charset="-128"/>
            </a:endParaRPr>
          </a:p>
        </p:txBody>
      </p:sp>
      <p:sp>
        <p:nvSpPr>
          <p:cNvPr id="10" name="スライド番号プレースホルダー 6"/>
          <p:cNvSpPr txBox="1">
            <a:spLocks/>
          </p:cNvSpPr>
          <p:nvPr/>
        </p:nvSpPr>
        <p:spPr>
          <a:xfrm>
            <a:off x="7010400" y="6492875"/>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dirty="0">
                <a:latin typeface="Meiryo UI" panose="020B0604030504040204" pitchFamily="50" charset="-128"/>
                <a:ea typeface="Meiryo UI" panose="020B0604030504040204" pitchFamily="50" charset="-128"/>
              </a:rPr>
              <a:t>12</a:t>
            </a:r>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6367102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0" y="-3566"/>
            <a:ext cx="9144000" cy="432000"/>
          </a:xfrm>
          <a:prstGeom prst="rect">
            <a:avLst/>
          </a:prstGeom>
          <a:gradFill>
            <a:gsLst>
              <a:gs pos="0">
                <a:srgbClr val="000099"/>
              </a:gs>
              <a:gs pos="85000">
                <a:srgbClr val="0066FF"/>
              </a:gs>
              <a:gs pos="100000">
                <a:schemeClr val="accent1">
                  <a:tint val="23500"/>
                  <a:satMod val="160000"/>
                </a:schemeClr>
              </a:gs>
            </a:gsLst>
            <a:lin ang="5400000" scaled="0"/>
          </a:gradFill>
        </p:spPr>
        <p:txBody>
          <a:bodyPr wrap="square" rtlCol="0" anchor="ctr" anchorCtr="0">
            <a:noAutofit/>
          </a:bodyPr>
          <a:lstStyle/>
          <a:p>
            <a:r>
              <a:rPr lang="ja-JP" altLang="en-US" b="1" dirty="0">
                <a:solidFill>
                  <a:srgbClr val="FFFFFF"/>
                </a:solidFill>
                <a:latin typeface="Meiryo UI" panose="020B0604030504040204" pitchFamily="50" charset="-128"/>
                <a:ea typeface="Meiryo UI" panose="020B0604030504040204" pitchFamily="50" charset="-128"/>
              </a:rPr>
              <a:t>　</a:t>
            </a:r>
            <a:r>
              <a:rPr lang="ja-JP" altLang="en-US" dirty="0" smtClean="0">
                <a:solidFill>
                  <a:srgbClr val="FFFFFF"/>
                </a:solidFill>
                <a:latin typeface="Meiryo UI" panose="020B0604030504040204" pitchFamily="50" charset="-128"/>
                <a:ea typeface="Meiryo UI" panose="020B0604030504040204" pitchFamily="50" charset="-128"/>
              </a:rPr>
              <a:t>戦略的</a:t>
            </a:r>
            <a:r>
              <a:rPr lang="en-US" altLang="ja-JP" dirty="0" smtClean="0">
                <a:solidFill>
                  <a:srgbClr val="FFFFFF"/>
                </a:solidFill>
                <a:latin typeface="Meiryo UI" panose="020B0604030504040204" pitchFamily="50" charset="-128"/>
                <a:ea typeface="Meiryo UI" panose="020B0604030504040204" pitchFamily="50" charset="-128"/>
              </a:rPr>
              <a:t>MICE</a:t>
            </a:r>
            <a:r>
              <a:rPr lang="ja-JP" altLang="en-US" dirty="0">
                <a:solidFill>
                  <a:schemeClr val="bg1"/>
                </a:solidFill>
                <a:latin typeface="Meiryo UI" panose="020B0604030504040204" pitchFamily="50" charset="-128"/>
                <a:ea typeface="Meiryo UI" panose="020B0604030504040204" pitchFamily="50" charset="-128"/>
              </a:rPr>
              <a:t>誘致</a:t>
            </a:r>
            <a:r>
              <a:rPr lang="ja-JP" altLang="en-US" dirty="0" smtClean="0">
                <a:solidFill>
                  <a:srgbClr val="FFFFFF"/>
                </a:solidFill>
                <a:latin typeface="Meiryo UI" panose="020B0604030504040204" pitchFamily="50" charset="-128"/>
                <a:ea typeface="Meiryo UI" panose="020B0604030504040204" pitchFamily="50" charset="-128"/>
              </a:rPr>
              <a:t>の推進（</a:t>
            </a:r>
            <a:r>
              <a:rPr lang="en-US" altLang="ja-JP" dirty="0" smtClean="0">
                <a:solidFill>
                  <a:srgbClr val="FFFFFF"/>
                </a:solidFill>
                <a:latin typeface="Meiryo UI" panose="020B0604030504040204" pitchFamily="50" charset="-128"/>
                <a:ea typeface="Meiryo UI" panose="020B0604030504040204" pitchFamily="50" charset="-128"/>
              </a:rPr>
              <a:t>2</a:t>
            </a:r>
            <a:r>
              <a:rPr lang="ja-JP" altLang="en-US" dirty="0" smtClean="0">
                <a:solidFill>
                  <a:srgbClr val="FFFFFF"/>
                </a:solidFill>
                <a:latin typeface="Meiryo UI" panose="020B0604030504040204" pitchFamily="50" charset="-128"/>
                <a:ea typeface="Meiryo UI" panose="020B0604030504040204" pitchFamily="50" charset="-128"/>
              </a:rPr>
              <a:t>）</a:t>
            </a:r>
            <a:endParaRPr kumimoji="1" lang="ja-JP" altLang="en-US" dirty="0">
              <a:solidFill>
                <a:srgbClr val="FFFFFF"/>
              </a:solidFill>
              <a:latin typeface="Meiryo UI" panose="020B0604030504040204" pitchFamily="50" charset="-128"/>
              <a:ea typeface="Meiryo UI" panose="020B0604030504040204" pitchFamily="50" charset="-128"/>
            </a:endParaRPr>
          </a:p>
        </p:txBody>
      </p:sp>
      <p:sp>
        <p:nvSpPr>
          <p:cNvPr id="44" name="正方形/長方形 43"/>
          <p:cNvSpPr/>
          <p:nvPr/>
        </p:nvSpPr>
        <p:spPr>
          <a:xfrm>
            <a:off x="180000" y="1017949"/>
            <a:ext cx="8964000" cy="1246495"/>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chorCtr="0">
            <a:spAutoFit/>
          </a:bodyPr>
          <a:lstStyle/>
          <a:p>
            <a:pPr>
              <a:lnSpc>
                <a:spcPts val="1800"/>
              </a:lnSpc>
            </a:pPr>
            <a:r>
              <a:rPr kumimoji="1" lang="ja-JP" altLang="en-US" sz="1400" dirty="0" smtClean="0">
                <a:solidFill>
                  <a:schemeClr val="tx1"/>
                </a:solidFill>
                <a:latin typeface="Meiryo UI" panose="020B0604030504040204" pitchFamily="50" charset="-128"/>
                <a:ea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rPr>
              <a:t>大阪の経済成長に資する</a:t>
            </a:r>
            <a:r>
              <a:rPr lang="en-US" altLang="ja-JP" sz="1400" dirty="0">
                <a:solidFill>
                  <a:schemeClr val="tx1"/>
                </a:solidFill>
                <a:latin typeface="Meiryo UI" panose="020B0604030504040204" pitchFamily="50" charset="-128"/>
                <a:ea typeface="Meiryo UI" panose="020B0604030504040204" pitchFamily="50" charset="-128"/>
              </a:rPr>
              <a:t>MICE</a:t>
            </a:r>
            <a:r>
              <a:rPr lang="ja-JP" altLang="en-US" sz="1400" dirty="0">
                <a:solidFill>
                  <a:schemeClr val="tx1"/>
                </a:solidFill>
                <a:latin typeface="Meiryo UI" panose="020B0604030504040204" pitchFamily="50" charset="-128"/>
                <a:ea typeface="Meiryo UI" panose="020B0604030504040204" pitchFamily="50" charset="-128"/>
              </a:rPr>
              <a:t>誘致や</a:t>
            </a:r>
            <a:r>
              <a:rPr lang="ja-JP" altLang="en-US" sz="1400" dirty="0" smtClean="0">
                <a:solidFill>
                  <a:schemeClr val="tx1"/>
                </a:solidFill>
                <a:latin typeface="Meiryo UI" panose="020B0604030504040204" pitchFamily="50" charset="-128"/>
                <a:ea typeface="Meiryo UI" panose="020B0604030504040204" pitchFamily="50" charset="-128"/>
              </a:rPr>
              <a:t>、誘致した</a:t>
            </a:r>
            <a:r>
              <a:rPr lang="en-US" altLang="ja-JP" sz="1400" dirty="0" smtClean="0">
                <a:solidFill>
                  <a:schemeClr val="tx1"/>
                </a:solidFill>
                <a:latin typeface="Meiryo UI" panose="020B0604030504040204" pitchFamily="50" charset="-128"/>
                <a:ea typeface="Meiryo UI" panose="020B0604030504040204" pitchFamily="50" charset="-128"/>
              </a:rPr>
              <a:t>MICE</a:t>
            </a:r>
            <a:r>
              <a:rPr lang="ja-JP" altLang="en-US" sz="1400" dirty="0" smtClean="0">
                <a:solidFill>
                  <a:schemeClr val="tx1"/>
                </a:solidFill>
                <a:latin typeface="Meiryo UI" panose="020B0604030504040204" pitchFamily="50" charset="-128"/>
                <a:ea typeface="Meiryo UI" panose="020B0604030504040204" pitchFamily="50" charset="-128"/>
              </a:rPr>
              <a:t>の地元への経済効果を最大限に引き出すとともに開催</a:t>
            </a:r>
            <a:r>
              <a:rPr lang="ja-JP" altLang="en-US" sz="1400" dirty="0">
                <a:solidFill>
                  <a:schemeClr val="tx1"/>
                </a:solidFill>
                <a:latin typeface="Meiryo UI" panose="020B0604030504040204" pitchFamily="50" charset="-128"/>
                <a:ea typeface="Meiryo UI" panose="020B0604030504040204" pitchFamily="50" charset="-128"/>
              </a:rPr>
              <a:t>に</a:t>
            </a:r>
            <a:r>
              <a:rPr lang="ja-JP" altLang="en-US" sz="1400" dirty="0" smtClean="0">
                <a:solidFill>
                  <a:schemeClr val="tx1"/>
                </a:solidFill>
                <a:latin typeface="Meiryo UI" panose="020B0604030504040204" pitchFamily="50" charset="-128"/>
                <a:ea typeface="Meiryo UI" panose="020B0604030504040204" pitchFamily="50" charset="-128"/>
              </a:rPr>
              <a:t>あたっての支援</a:t>
            </a:r>
            <a:r>
              <a:rPr lang="ja-JP" altLang="en-US" sz="1400" dirty="0">
                <a:solidFill>
                  <a:schemeClr val="tx1"/>
                </a:solidFill>
                <a:latin typeface="Meiryo UI" panose="020B0604030504040204" pitchFamily="50" charset="-128"/>
                <a:ea typeface="Meiryo UI" panose="020B0604030504040204" pitchFamily="50" charset="-128"/>
              </a:rPr>
              <a:t>等を</a:t>
            </a:r>
            <a:r>
              <a:rPr lang="ja-JP" altLang="en-US" sz="1400" dirty="0" smtClean="0">
                <a:solidFill>
                  <a:schemeClr val="tx1"/>
                </a:solidFill>
                <a:latin typeface="Meiryo UI" panose="020B0604030504040204" pitchFamily="50" charset="-128"/>
                <a:ea typeface="Meiryo UI" panose="020B0604030504040204" pitchFamily="50" charset="-128"/>
              </a:rPr>
              <a:t>実施していくため、</a:t>
            </a:r>
            <a:r>
              <a:rPr kumimoji="1" lang="ja-JP" altLang="en-US" sz="1400" dirty="0" smtClean="0">
                <a:solidFill>
                  <a:schemeClr val="tx1"/>
                </a:solidFill>
                <a:latin typeface="Meiryo UI" panose="020B0604030504040204" pitchFamily="50" charset="-128"/>
                <a:ea typeface="Meiryo UI" panose="020B0604030504040204" pitchFamily="50" charset="-128"/>
              </a:rPr>
              <a:t>大阪観光局を中心に、府・市・経済団体が一体となって</a:t>
            </a:r>
            <a:r>
              <a:rPr kumimoji="1" lang="en-US" altLang="ja-JP" sz="1400" dirty="0" smtClean="0">
                <a:solidFill>
                  <a:schemeClr val="tx1"/>
                </a:solidFill>
                <a:latin typeface="Meiryo UI" panose="020B0604030504040204" pitchFamily="50" charset="-128"/>
                <a:ea typeface="Meiryo UI" panose="020B0604030504040204" pitchFamily="50" charset="-128"/>
              </a:rPr>
              <a:t>MICE</a:t>
            </a:r>
            <a:r>
              <a:rPr kumimoji="1" lang="ja-JP" altLang="en-US" sz="1400" dirty="0" smtClean="0">
                <a:solidFill>
                  <a:schemeClr val="tx1"/>
                </a:solidFill>
                <a:latin typeface="Meiryo UI" panose="020B0604030504040204" pitchFamily="50" charset="-128"/>
                <a:ea typeface="Meiryo UI" panose="020B0604030504040204" pitchFamily="50" charset="-128"/>
              </a:rPr>
              <a:t>誘致を推進する。</a:t>
            </a:r>
            <a:endParaRPr lang="en-US" altLang="ja-JP" sz="1400" dirty="0" smtClean="0">
              <a:solidFill>
                <a:schemeClr val="tx1"/>
              </a:solidFill>
              <a:latin typeface="Meiryo UI" panose="020B0604030504040204" pitchFamily="50" charset="-128"/>
              <a:ea typeface="Meiryo UI" panose="020B0604030504040204" pitchFamily="50" charset="-128"/>
            </a:endParaRPr>
          </a:p>
          <a:p>
            <a:pPr>
              <a:lnSpc>
                <a:spcPts val="1800"/>
              </a:lnSpc>
            </a:pPr>
            <a:r>
              <a:rPr lang="ja-JP" altLang="en-US" sz="1400" dirty="0" smtClean="0">
                <a:solidFill>
                  <a:schemeClr val="tx1"/>
                </a:solidFill>
                <a:latin typeface="Meiryo UI" panose="020B0604030504040204" pitchFamily="50" charset="-128"/>
                <a:ea typeface="Meiryo UI" panose="020B0604030504040204" pitchFamily="50" charset="-128"/>
              </a:rPr>
              <a:t>・実働部隊として、府・市・経済団体に加え、</a:t>
            </a:r>
            <a:r>
              <a:rPr lang="en-US" altLang="ja-JP" sz="1400" dirty="0" smtClean="0">
                <a:solidFill>
                  <a:schemeClr val="tx1"/>
                </a:solidFill>
                <a:latin typeface="Meiryo UI" panose="020B0604030504040204" pitchFamily="50" charset="-128"/>
                <a:ea typeface="Meiryo UI" panose="020B0604030504040204" pitchFamily="50" charset="-128"/>
              </a:rPr>
              <a:t>MICE</a:t>
            </a:r>
            <a:r>
              <a:rPr lang="ja-JP" altLang="en-US" sz="1400" dirty="0" smtClean="0">
                <a:solidFill>
                  <a:schemeClr val="tx1"/>
                </a:solidFill>
                <a:latin typeface="Meiryo UI" panose="020B0604030504040204" pitchFamily="50" charset="-128"/>
                <a:ea typeface="Meiryo UI" panose="020B0604030504040204" pitchFamily="50" charset="-128"/>
              </a:rPr>
              <a:t>施設等も参画した会議を立ち上げ、適宜情報共有を行うとともに、主要</a:t>
            </a:r>
            <a:r>
              <a:rPr lang="ja-JP" altLang="en-US" sz="1400" dirty="0">
                <a:solidFill>
                  <a:schemeClr val="tx1"/>
                </a:solidFill>
                <a:latin typeface="Meiryo UI" panose="020B0604030504040204" pitchFamily="50" charset="-128"/>
                <a:ea typeface="Meiryo UI" panose="020B0604030504040204" pitchFamily="50" charset="-128"/>
              </a:rPr>
              <a:t>施設を最大限</a:t>
            </a:r>
            <a:r>
              <a:rPr lang="ja-JP" altLang="en-US" sz="1400" dirty="0" smtClean="0">
                <a:solidFill>
                  <a:schemeClr val="tx1"/>
                </a:solidFill>
                <a:latin typeface="Meiryo UI" panose="020B0604030504040204" pitchFamily="50" charset="-128"/>
                <a:ea typeface="Meiryo UI" panose="020B0604030504040204" pitchFamily="50" charset="-128"/>
              </a:rPr>
              <a:t>活用した誘致活動を行う。</a:t>
            </a:r>
            <a:endParaRPr lang="en-US" altLang="ja-JP" sz="1400" dirty="0" smtClean="0">
              <a:solidFill>
                <a:schemeClr val="tx1"/>
              </a:solidFill>
              <a:latin typeface="Meiryo UI" panose="020B0604030504040204" pitchFamily="50" charset="-128"/>
              <a:ea typeface="Meiryo UI" panose="020B0604030504040204" pitchFamily="50" charset="-128"/>
            </a:endParaRPr>
          </a:p>
          <a:p>
            <a:pPr>
              <a:lnSpc>
                <a:spcPts val="1800"/>
              </a:lnSpc>
            </a:pPr>
            <a:r>
              <a:rPr lang="ja-JP" altLang="en-US" sz="1400" dirty="0" smtClean="0">
                <a:solidFill>
                  <a:schemeClr val="tx1"/>
                </a:solidFill>
                <a:latin typeface="Meiryo UI" panose="020B0604030504040204" pitchFamily="50" charset="-128"/>
                <a:ea typeface="Meiryo UI" panose="020B0604030504040204" pitchFamily="50" charset="-128"/>
              </a:rPr>
              <a:t>・各</a:t>
            </a:r>
            <a:r>
              <a:rPr lang="en-US" altLang="ja-JP" sz="1400" dirty="0" smtClean="0">
                <a:solidFill>
                  <a:schemeClr val="tx1"/>
                </a:solidFill>
                <a:latin typeface="Meiryo UI" panose="020B0604030504040204" pitchFamily="50" charset="-128"/>
                <a:ea typeface="Meiryo UI" panose="020B0604030504040204" pitchFamily="50" charset="-128"/>
              </a:rPr>
              <a:t>MICE</a:t>
            </a:r>
            <a:r>
              <a:rPr lang="ja-JP" altLang="en-US" sz="1400" dirty="0" smtClean="0">
                <a:solidFill>
                  <a:schemeClr val="tx1"/>
                </a:solidFill>
                <a:latin typeface="Meiryo UI" panose="020B0604030504040204" pitchFamily="50" charset="-128"/>
                <a:ea typeface="Meiryo UI" panose="020B0604030504040204" pitchFamily="50" charset="-128"/>
              </a:rPr>
              <a:t>クラスターと情報共有等連携を行い、大阪全体での誘致活動を実施する。</a:t>
            </a:r>
            <a:endParaRPr kumimoji="1" lang="en-US" altLang="ja-JP" sz="1400" dirty="0" smtClean="0">
              <a:solidFill>
                <a:schemeClr val="tx1"/>
              </a:solidFill>
              <a:latin typeface="Meiryo UI" panose="020B0604030504040204" pitchFamily="50" charset="-128"/>
              <a:ea typeface="Meiryo UI" panose="020B0604030504040204" pitchFamily="50" charset="-128"/>
            </a:endParaRPr>
          </a:p>
        </p:txBody>
      </p:sp>
      <p:sp>
        <p:nvSpPr>
          <p:cNvPr id="50" name="正方形/長方形 49"/>
          <p:cNvSpPr/>
          <p:nvPr/>
        </p:nvSpPr>
        <p:spPr>
          <a:xfrm>
            <a:off x="180000" y="2353151"/>
            <a:ext cx="8710504" cy="400319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nchor="ctr">
            <a:noAutofit/>
          </a:bodyPr>
          <a:lstStyle/>
          <a:p>
            <a:r>
              <a:rPr kumimoji="1" lang="ja-JP" altLang="en-US" sz="1400" dirty="0" smtClean="0">
                <a:latin typeface="Meiryo UI" panose="020B0604030504040204" pitchFamily="50" charset="-128"/>
                <a:ea typeface="Meiryo UI" panose="020B0604030504040204" pitchFamily="50" charset="-128"/>
              </a:rPr>
              <a:t>①</a:t>
            </a:r>
            <a:r>
              <a:rPr kumimoji="1" lang="en-US" altLang="ja-JP" sz="1400" dirty="0" smtClean="0">
                <a:latin typeface="Meiryo UI" panose="020B0604030504040204" pitchFamily="50" charset="-128"/>
                <a:ea typeface="Meiryo UI" panose="020B0604030504040204" pitchFamily="50" charset="-128"/>
              </a:rPr>
              <a:t>MICE</a:t>
            </a:r>
            <a:r>
              <a:rPr kumimoji="1" lang="ja-JP" altLang="en-US" sz="1400" dirty="0" smtClean="0">
                <a:latin typeface="Meiryo UI" panose="020B0604030504040204" pitchFamily="50" charset="-128"/>
                <a:ea typeface="Meiryo UI" panose="020B0604030504040204" pitchFamily="50" charset="-128"/>
              </a:rPr>
              <a:t>推進体制の構築</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p>
            <a:r>
              <a:rPr lang="ja-JP" altLang="en-US" sz="1400" dirty="0" smtClean="0">
                <a:solidFill>
                  <a:schemeClr val="tx1"/>
                </a:solidFill>
                <a:latin typeface="Meiryo UI" panose="020B0604030504040204" pitchFamily="50" charset="-128"/>
                <a:ea typeface="Meiryo UI" panose="020B0604030504040204" pitchFamily="50" charset="-128"/>
              </a:rPr>
              <a:t>・</a:t>
            </a:r>
            <a:r>
              <a:rPr lang="en-US" altLang="ja-JP" sz="1400" dirty="0" smtClean="0">
                <a:solidFill>
                  <a:schemeClr val="tx1"/>
                </a:solidFill>
                <a:latin typeface="Meiryo UI" panose="020B0604030504040204" pitchFamily="50" charset="-128"/>
                <a:ea typeface="Meiryo UI" panose="020B0604030504040204" pitchFamily="50" charset="-128"/>
              </a:rPr>
              <a:t>MICE</a:t>
            </a:r>
            <a:r>
              <a:rPr lang="ja-JP" altLang="en-US" sz="1400" dirty="0" smtClean="0">
                <a:solidFill>
                  <a:schemeClr val="tx1"/>
                </a:solidFill>
                <a:latin typeface="Meiryo UI" panose="020B0604030504040204" pitchFamily="50" charset="-128"/>
                <a:ea typeface="Meiryo UI" panose="020B0604030504040204" pitchFamily="50" charset="-128"/>
              </a:rPr>
              <a:t>推進に向け、府・市・経済団体・大阪観光局により「大阪</a:t>
            </a:r>
            <a:r>
              <a:rPr lang="en-US" altLang="ja-JP" sz="1400" dirty="0" smtClean="0">
                <a:solidFill>
                  <a:schemeClr val="tx1"/>
                </a:solidFill>
                <a:latin typeface="Meiryo UI" panose="020B0604030504040204" pitchFamily="50" charset="-128"/>
                <a:ea typeface="Meiryo UI" panose="020B0604030504040204" pitchFamily="50" charset="-128"/>
              </a:rPr>
              <a:t>MICE</a:t>
            </a:r>
            <a:r>
              <a:rPr lang="ja-JP" altLang="en-US" sz="1400" dirty="0" smtClean="0">
                <a:solidFill>
                  <a:schemeClr val="tx1"/>
                </a:solidFill>
                <a:latin typeface="Meiryo UI" panose="020B0604030504040204" pitchFamily="50" charset="-128"/>
                <a:ea typeface="Meiryo UI" panose="020B0604030504040204" pitchFamily="50" charset="-128"/>
              </a:rPr>
              <a:t>推進委員会」を立ち上げ、主要施設を最大限活用し、大阪の経済成長及び都市格向上に資する国内外からの</a:t>
            </a:r>
            <a:r>
              <a:rPr lang="en-US" altLang="ja-JP" sz="1400" dirty="0" smtClean="0">
                <a:solidFill>
                  <a:schemeClr val="tx1"/>
                </a:solidFill>
                <a:latin typeface="Meiryo UI" panose="020B0604030504040204" pitchFamily="50" charset="-128"/>
                <a:ea typeface="Meiryo UI" panose="020B0604030504040204" pitchFamily="50" charset="-128"/>
              </a:rPr>
              <a:t>MICE</a:t>
            </a:r>
            <a:r>
              <a:rPr lang="ja-JP" altLang="en-US" sz="1400" dirty="0" smtClean="0">
                <a:solidFill>
                  <a:schemeClr val="tx1"/>
                </a:solidFill>
                <a:latin typeface="Meiryo UI" panose="020B0604030504040204" pitchFamily="50" charset="-128"/>
                <a:ea typeface="Meiryo UI" panose="020B0604030504040204" pitchFamily="50" charset="-128"/>
              </a:rPr>
              <a:t>誘致を戦略的に行う。また、委員会のもとに実務者会議を設置し、</a:t>
            </a:r>
            <a:r>
              <a:rPr lang="en-US" altLang="ja-JP" sz="1400" dirty="0" smtClean="0">
                <a:solidFill>
                  <a:schemeClr val="tx1"/>
                </a:solidFill>
                <a:latin typeface="Meiryo UI" panose="020B0604030504040204" pitchFamily="50" charset="-128"/>
                <a:ea typeface="Meiryo UI" panose="020B0604030504040204" pitchFamily="50" charset="-128"/>
              </a:rPr>
              <a:t>MICE</a:t>
            </a:r>
            <a:r>
              <a:rPr lang="ja-JP" altLang="en-US" sz="1400" dirty="0">
                <a:solidFill>
                  <a:schemeClr val="tx1"/>
                </a:solidFill>
                <a:latin typeface="Meiryo UI" panose="020B0604030504040204" pitchFamily="50" charset="-128"/>
                <a:ea typeface="Meiryo UI" panose="020B0604030504040204" pitchFamily="50" charset="-128"/>
              </a:rPr>
              <a:t>施設等も</a:t>
            </a:r>
            <a:r>
              <a:rPr lang="ja-JP" altLang="en-US" sz="1400" dirty="0" smtClean="0">
                <a:solidFill>
                  <a:schemeClr val="tx1"/>
                </a:solidFill>
                <a:latin typeface="Meiryo UI" panose="020B0604030504040204" pitchFamily="50" charset="-128"/>
                <a:ea typeface="Meiryo UI" panose="020B0604030504040204" pitchFamily="50" charset="-128"/>
              </a:rPr>
              <a:t>交えて、</a:t>
            </a:r>
            <a:r>
              <a:rPr lang="en-US" altLang="ja-JP" sz="1400" dirty="0" smtClean="0">
                <a:solidFill>
                  <a:schemeClr val="tx1"/>
                </a:solidFill>
                <a:latin typeface="Meiryo UI" panose="020B0604030504040204" pitchFamily="50" charset="-128"/>
                <a:ea typeface="Meiryo UI" panose="020B0604030504040204" pitchFamily="50" charset="-128"/>
              </a:rPr>
              <a:t>MICE</a:t>
            </a:r>
            <a:r>
              <a:rPr lang="ja-JP" altLang="en-US" sz="1400" dirty="0" smtClean="0">
                <a:solidFill>
                  <a:schemeClr val="tx1"/>
                </a:solidFill>
                <a:latin typeface="Meiryo UI" panose="020B0604030504040204" pitchFamily="50" charset="-128"/>
                <a:ea typeface="Meiryo UI" panose="020B0604030504040204" pitchFamily="50" charset="-128"/>
              </a:rPr>
              <a:t>の誘致に向けた具体的な手法の検討や情報の共有等に努める。</a:t>
            </a:r>
            <a:endParaRPr lang="en-US" altLang="ja-JP" sz="1400" dirty="0" smtClean="0">
              <a:solidFill>
                <a:schemeClr val="tx1"/>
              </a:solidFill>
              <a:latin typeface="Meiryo UI" panose="020B0604030504040204" pitchFamily="50" charset="-128"/>
              <a:ea typeface="Meiryo UI" panose="020B0604030504040204" pitchFamily="50" charset="-128"/>
            </a:endParaRPr>
          </a:p>
          <a:p>
            <a:r>
              <a:rPr lang="ja-JP" altLang="en-US" sz="1400" dirty="0" smtClean="0">
                <a:solidFill>
                  <a:schemeClr val="tx1"/>
                </a:solidFill>
                <a:latin typeface="Meiryo UI" panose="020B0604030504040204" pitchFamily="50" charset="-128"/>
                <a:ea typeface="Meiryo UI" panose="020B0604030504040204" pitchFamily="50" charset="-128"/>
              </a:rPr>
              <a:t>・個別の国際会議、展示会等案件が出てきた場合、必要に応じて誘致委員会等を立ち上げ、首長や関連団体の長の誘致レターの作成などの誘致活動を行う。</a:t>
            </a:r>
            <a:endParaRPr lang="en-US" altLang="ja-JP" sz="1400" dirty="0" smtClean="0">
              <a:solidFill>
                <a:schemeClr val="tx1"/>
              </a:solidFill>
              <a:latin typeface="Meiryo UI" panose="020B0604030504040204" pitchFamily="50" charset="-128"/>
              <a:ea typeface="Meiryo UI" panose="020B0604030504040204" pitchFamily="50" charset="-128"/>
            </a:endParaRPr>
          </a:p>
          <a:p>
            <a:r>
              <a:rPr lang="ja-JP" altLang="en-US" sz="1400" dirty="0" smtClean="0">
                <a:solidFill>
                  <a:schemeClr val="tx1"/>
                </a:solidFill>
                <a:latin typeface="Meiryo UI" panose="020B0604030504040204" pitchFamily="50" charset="-128"/>
                <a:ea typeface="Meiryo UI" panose="020B0604030504040204" pitchFamily="50" charset="-128"/>
              </a:rPr>
              <a:t>・各</a:t>
            </a:r>
            <a:r>
              <a:rPr lang="en-US" altLang="ja-JP" sz="1400" dirty="0" smtClean="0">
                <a:solidFill>
                  <a:schemeClr val="tx1"/>
                </a:solidFill>
                <a:latin typeface="Meiryo UI" panose="020B0604030504040204" pitchFamily="50" charset="-128"/>
                <a:ea typeface="Meiryo UI" panose="020B0604030504040204" pitchFamily="50" charset="-128"/>
              </a:rPr>
              <a:t>MICE</a:t>
            </a:r>
            <a:r>
              <a:rPr lang="ja-JP" altLang="en-US" sz="1400" dirty="0" smtClean="0">
                <a:solidFill>
                  <a:schemeClr val="tx1"/>
                </a:solidFill>
                <a:latin typeface="Meiryo UI" panose="020B0604030504040204" pitchFamily="50" charset="-128"/>
                <a:ea typeface="Meiryo UI" panose="020B0604030504040204" pitchFamily="50" charset="-128"/>
              </a:rPr>
              <a:t>開催にあたっては、</a:t>
            </a:r>
            <a:r>
              <a:rPr lang="ja-JP" altLang="en-US" sz="1400" dirty="0">
                <a:solidFill>
                  <a:schemeClr val="tx1"/>
                </a:solidFill>
                <a:latin typeface="Meiryo UI" panose="020B0604030504040204" pitchFamily="50" charset="-128"/>
                <a:ea typeface="Meiryo UI" panose="020B0604030504040204" pitchFamily="50" charset="-128"/>
              </a:rPr>
              <a:t>開催時の首長や関連団体の長のオープニングへの参加</a:t>
            </a:r>
            <a:r>
              <a:rPr lang="ja-JP" altLang="en-US" sz="1400" dirty="0" smtClean="0">
                <a:solidFill>
                  <a:schemeClr val="tx1"/>
                </a:solidFill>
                <a:latin typeface="Meiryo UI" panose="020B0604030504040204" pitchFamily="50" charset="-128"/>
                <a:ea typeface="Meiryo UI" panose="020B0604030504040204" pitchFamily="50" charset="-128"/>
              </a:rPr>
              <a:t>などの歓迎行事の協力を行うとともに、各種開催支援（広報</a:t>
            </a:r>
            <a:r>
              <a:rPr lang="en-US" altLang="ja-JP" sz="1400" dirty="0" smtClean="0">
                <a:solidFill>
                  <a:schemeClr val="tx1"/>
                </a:solidFill>
                <a:latin typeface="Meiryo UI" panose="020B0604030504040204" pitchFamily="50" charset="-128"/>
                <a:ea typeface="Meiryo UI" panose="020B0604030504040204" pitchFamily="50" charset="-128"/>
              </a:rPr>
              <a:t>PR</a:t>
            </a:r>
            <a:r>
              <a:rPr lang="ja-JP" altLang="en-US" sz="1400" dirty="0" err="1" smtClean="0">
                <a:solidFill>
                  <a:schemeClr val="tx1"/>
                </a:solidFill>
                <a:latin typeface="Meiryo UI" panose="020B0604030504040204" pitchFamily="50" charset="-128"/>
                <a:ea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rPr>
              <a:t>公共地活用にかかる規制緩和等）を行う。</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p>
            <a:r>
              <a:rPr kumimoji="1" lang="ja-JP" altLang="en-US" sz="1400" dirty="0" smtClean="0">
                <a:solidFill>
                  <a:schemeClr val="tx1"/>
                </a:solidFill>
                <a:latin typeface="Meiryo UI" panose="020B0604030504040204" pitchFamily="50" charset="-128"/>
                <a:ea typeface="Meiryo UI" panose="020B0604030504040204" pitchFamily="50" charset="-128"/>
              </a:rPr>
              <a:t>・</a:t>
            </a:r>
            <a:r>
              <a:rPr kumimoji="1" lang="en-US" altLang="ja-JP" sz="1400" dirty="0" smtClean="0">
                <a:solidFill>
                  <a:schemeClr val="tx1"/>
                </a:solidFill>
                <a:latin typeface="Meiryo UI" panose="020B0604030504040204" pitchFamily="50" charset="-128"/>
                <a:ea typeface="Meiryo UI" panose="020B0604030504040204" pitchFamily="50" charset="-128"/>
              </a:rPr>
              <a:t>MICE</a:t>
            </a:r>
            <a:r>
              <a:rPr kumimoji="1" lang="ja-JP" altLang="en-US" sz="1400" dirty="0" smtClean="0">
                <a:solidFill>
                  <a:schemeClr val="tx1"/>
                </a:solidFill>
                <a:latin typeface="Meiryo UI" panose="020B0604030504040204" pitchFamily="50" charset="-128"/>
                <a:ea typeface="Meiryo UI" panose="020B0604030504040204" pitchFamily="50" charset="-128"/>
              </a:rPr>
              <a:t>推進に関する取り組みについては、府・市・</a:t>
            </a:r>
            <a:r>
              <a:rPr lang="ja-JP" altLang="en-US" sz="1400" dirty="0" smtClean="0">
                <a:solidFill>
                  <a:schemeClr val="tx1"/>
                </a:solidFill>
                <a:latin typeface="Meiryo UI" panose="020B0604030504040204" pitchFamily="50" charset="-128"/>
                <a:ea typeface="Meiryo UI" panose="020B0604030504040204" pitchFamily="50" charset="-128"/>
              </a:rPr>
              <a:t>経済団体のトップが会する場において、定期的に報告を行う。</a:t>
            </a:r>
            <a:endParaRPr lang="en-US" altLang="ja-JP" sz="1400" dirty="0" smtClean="0">
              <a:solidFill>
                <a:schemeClr val="tx1"/>
              </a:solidFill>
              <a:latin typeface="Meiryo UI" panose="020B0604030504040204" pitchFamily="50" charset="-128"/>
              <a:ea typeface="Meiryo UI" panose="020B0604030504040204" pitchFamily="50" charset="-128"/>
            </a:endParaRPr>
          </a:p>
          <a:p>
            <a:endParaRPr kumimoji="1" lang="en-US" altLang="ja-JP" sz="1400" dirty="0" smtClean="0">
              <a:solidFill>
                <a:schemeClr val="tx1"/>
              </a:solidFill>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②大阪</a:t>
            </a:r>
            <a:r>
              <a:rPr lang="en-US" altLang="ja-JP" sz="1400" dirty="0" smtClean="0">
                <a:latin typeface="Meiryo UI" panose="020B0604030504040204" pitchFamily="50" charset="-128"/>
                <a:ea typeface="Meiryo UI" panose="020B0604030504040204" pitchFamily="50" charset="-128"/>
              </a:rPr>
              <a:t>MICE</a:t>
            </a:r>
            <a:r>
              <a:rPr lang="ja-JP" altLang="en-US" sz="1400" dirty="0" smtClean="0">
                <a:latin typeface="Meiryo UI" panose="020B0604030504040204" pitchFamily="50" charset="-128"/>
                <a:ea typeface="Meiryo UI" panose="020B0604030504040204" pitchFamily="50" charset="-128"/>
              </a:rPr>
              <a:t>ビジネス・アライアンスとの連携</a:t>
            </a:r>
            <a:endParaRPr lang="en-US" altLang="ja-JP" sz="1400" dirty="0" smtClean="0">
              <a:latin typeface="Meiryo UI" panose="020B0604030504040204" pitchFamily="50" charset="-128"/>
              <a:ea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rPr>
              <a:t>・民間主体の</a:t>
            </a:r>
            <a:r>
              <a:rPr kumimoji="1" lang="en-US" altLang="ja-JP" sz="1400" dirty="0" smtClean="0">
                <a:latin typeface="Meiryo UI" panose="020B0604030504040204" pitchFamily="50" charset="-128"/>
                <a:ea typeface="Meiryo UI" panose="020B0604030504040204" pitchFamily="50" charset="-128"/>
              </a:rPr>
              <a:t>MICE</a:t>
            </a:r>
            <a:r>
              <a:rPr lang="ja-JP" altLang="en-US" sz="1400" dirty="0" smtClean="0">
                <a:latin typeface="Meiryo UI" panose="020B0604030504040204" pitchFamily="50" charset="-128"/>
                <a:ea typeface="Meiryo UI" panose="020B0604030504040204" pitchFamily="50" charset="-128"/>
              </a:rPr>
              <a:t>誘致・支援のネットワーク組織である「大阪</a:t>
            </a:r>
            <a:r>
              <a:rPr lang="en-US" altLang="ja-JP" sz="1400" dirty="0" smtClean="0">
                <a:latin typeface="Meiryo UI" panose="020B0604030504040204" pitchFamily="50" charset="-128"/>
                <a:ea typeface="Meiryo UI" panose="020B0604030504040204" pitchFamily="50" charset="-128"/>
              </a:rPr>
              <a:t>MICE</a:t>
            </a:r>
            <a:r>
              <a:rPr lang="ja-JP" altLang="en-US" sz="1400" dirty="0" smtClean="0">
                <a:latin typeface="Meiryo UI" panose="020B0604030504040204" pitchFamily="50" charset="-128"/>
                <a:ea typeface="Meiryo UI" panose="020B0604030504040204" pitchFamily="50" charset="-128"/>
              </a:rPr>
              <a:t>ビジネス・アライアンス」と連携し、</a:t>
            </a:r>
            <a:r>
              <a:rPr kumimoji="1" lang="ja-JP" altLang="en-US" sz="1400" dirty="0" smtClean="0">
                <a:latin typeface="Meiryo UI" panose="020B0604030504040204" pitchFamily="50" charset="-128"/>
                <a:ea typeface="Meiryo UI" panose="020B0604030504040204" pitchFamily="50" charset="-128"/>
              </a:rPr>
              <a:t>開催地としてのプロモーション等を行う。</a:t>
            </a:r>
            <a:endParaRPr kumimoji="1" lang="en-US" altLang="ja-JP" sz="1400" dirty="0" smtClean="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③各</a:t>
            </a:r>
            <a:r>
              <a:rPr lang="en-US" altLang="ja-JP" sz="1400" dirty="0" smtClean="0">
                <a:latin typeface="Meiryo UI" panose="020B0604030504040204" pitchFamily="50" charset="-128"/>
                <a:ea typeface="Meiryo UI" panose="020B0604030504040204" pitchFamily="50" charset="-128"/>
              </a:rPr>
              <a:t>MICE</a:t>
            </a:r>
            <a:r>
              <a:rPr lang="ja-JP" altLang="en-US" sz="1400" dirty="0" smtClean="0">
                <a:latin typeface="Meiryo UI" panose="020B0604030504040204" pitchFamily="50" charset="-128"/>
                <a:ea typeface="Meiryo UI" panose="020B0604030504040204" pitchFamily="50" charset="-128"/>
              </a:rPr>
              <a:t>クラスターとの連携</a:t>
            </a:r>
            <a:endParaRPr lang="en-US" altLang="ja-JP" sz="1400" dirty="0" smtClean="0">
              <a:latin typeface="Meiryo UI" panose="020B0604030504040204" pitchFamily="50" charset="-128"/>
              <a:ea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rPr>
              <a:t>・各</a:t>
            </a:r>
            <a:r>
              <a:rPr kumimoji="1" lang="en-US" altLang="ja-JP" sz="1400" dirty="0" smtClean="0">
                <a:latin typeface="Meiryo UI" panose="020B0604030504040204" pitchFamily="50" charset="-128"/>
                <a:ea typeface="Meiryo UI" panose="020B0604030504040204" pitchFamily="50" charset="-128"/>
              </a:rPr>
              <a:t>MICE</a:t>
            </a:r>
            <a:r>
              <a:rPr kumimoji="1" lang="ja-JP" altLang="en-US" sz="1400" dirty="0" smtClean="0">
                <a:latin typeface="Meiryo UI" panose="020B0604030504040204" pitchFamily="50" charset="-128"/>
                <a:ea typeface="Meiryo UI" panose="020B0604030504040204" pitchFamily="50" charset="-128"/>
              </a:rPr>
              <a:t>クラスターと連携し、エリアの特性に応じた</a:t>
            </a:r>
            <a:r>
              <a:rPr kumimoji="1" lang="en-US" altLang="ja-JP" sz="1400" dirty="0" smtClean="0">
                <a:latin typeface="Meiryo UI" panose="020B0604030504040204" pitchFamily="50" charset="-128"/>
                <a:ea typeface="Meiryo UI" panose="020B0604030504040204" pitchFamily="50" charset="-128"/>
              </a:rPr>
              <a:t>MICE</a:t>
            </a:r>
            <a:r>
              <a:rPr kumimoji="1" lang="ja-JP" altLang="en-US" sz="1400" dirty="0" smtClean="0">
                <a:latin typeface="Meiryo UI" panose="020B0604030504040204" pitchFamily="50" charset="-128"/>
                <a:ea typeface="Meiryo UI" panose="020B0604030504040204" pitchFamily="50" charset="-128"/>
              </a:rPr>
              <a:t>誘致など、</a:t>
            </a:r>
            <a:r>
              <a:rPr kumimoji="1" lang="en-US" altLang="ja-JP" sz="1400" dirty="0" smtClean="0">
                <a:latin typeface="Meiryo UI" panose="020B0604030504040204" pitchFamily="50" charset="-128"/>
                <a:ea typeface="Meiryo UI" panose="020B0604030504040204" pitchFamily="50" charset="-128"/>
              </a:rPr>
              <a:t>MICE</a:t>
            </a:r>
            <a:r>
              <a:rPr kumimoji="1" lang="ja-JP" altLang="en-US" sz="1400" dirty="0" smtClean="0">
                <a:latin typeface="Meiryo UI" panose="020B0604030504040204" pitchFamily="50" charset="-128"/>
                <a:ea typeface="Meiryo UI" panose="020B0604030504040204" pitchFamily="50" charset="-128"/>
              </a:rPr>
              <a:t>ブランド構築に向け、情報共有・意見交換を行う。</a:t>
            </a:r>
            <a:endParaRPr kumimoji="1" lang="en-US" altLang="ja-JP" sz="1400" dirty="0" smtClean="0">
              <a:latin typeface="Meiryo UI" panose="020B0604030504040204" pitchFamily="50" charset="-128"/>
              <a:ea typeface="Meiryo UI" panose="020B0604030504040204" pitchFamily="50" charset="-128"/>
            </a:endParaRPr>
          </a:p>
        </p:txBody>
      </p:sp>
      <p:sp>
        <p:nvSpPr>
          <p:cNvPr id="51" name="正方形/長方形 50"/>
          <p:cNvSpPr/>
          <p:nvPr/>
        </p:nvSpPr>
        <p:spPr>
          <a:xfrm>
            <a:off x="277346" y="569303"/>
            <a:ext cx="5372281" cy="307777"/>
          </a:xfrm>
          <a:prstGeom prst="rect">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wrap="square" rtlCol="0" anchor="ctr">
            <a:spAutoFit/>
          </a:bodyPr>
          <a:lstStyle/>
          <a:p>
            <a:r>
              <a:rPr kumimoji="1" lang="ja-JP" altLang="en-US" sz="1400" dirty="0" smtClean="0">
                <a:latin typeface="Meiryo UI" panose="020B0604030504040204" pitchFamily="50" charset="-128"/>
                <a:ea typeface="Meiryo UI" panose="020B0604030504040204" pitchFamily="50" charset="-128"/>
              </a:rPr>
              <a:t>（２）</a:t>
            </a:r>
            <a:r>
              <a:rPr kumimoji="1" lang="en-US" altLang="ja-JP" sz="1400" dirty="0" smtClean="0">
                <a:latin typeface="Meiryo UI" panose="020B0604030504040204" pitchFamily="50" charset="-128"/>
                <a:ea typeface="Meiryo UI" panose="020B0604030504040204" pitchFamily="50" charset="-128"/>
              </a:rPr>
              <a:t>MICE</a:t>
            </a:r>
            <a:r>
              <a:rPr kumimoji="1" lang="ja-JP" altLang="en-US" sz="1400" dirty="0" smtClean="0">
                <a:latin typeface="Meiryo UI" panose="020B0604030504040204" pitchFamily="50" charset="-128"/>
                <a:ea typeface="Meiryo UI" panose="020B0604030504040204" pitchFamily="50" charset="-128"/>
              </a:rPr>
              <a:t>事業推進のための体制作り</a:t>
            </a:r>
            <a:endParaRPr kumimoji="1" lang="en-US" altLang="ja-JP" sz="1200" dirty="0" smtClean="0">
              <a:latin typeface="Meiryo UI" panose="020B0604030504040204" pitchFamily="50" charset="-128"/>
              <a:ea typeface="Meiryo UI" panose="020B0604030504040204" pitchFamily="50" charset="-128"/>
            </a:endParaRPr>
          </a:p>
        </p:txBody>
      </p:sp>
      <p:sp>
        <p:nvSpPr>
          <p:cNvPr id="8" name="スライド番号プレースホルダー 6"/>
          <p:cNvSpPr txBox="1">
            <a:spLocks/>
          </p:cNvSpPr>
          <p:nvPr/>
        </p:nvSpPr>
        <p:spPr>
          <a:xfrm>
            <a:off x="7010400" y="6492875"/>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dirty="0" smtClean="0">
                <a:latin typeface="Meiryo UI" panose="020B0604030504040204" pitchFamily="50" charset="-128"/>
                <a:ea typeface="Meiryo UI" panose="020B0604030504040204" pitchFamily="50" charset="-128"/>
              </a:rPr>
              <a:t>13</a:t>
            </a:r>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613255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0" y="-3566"/>
            <a:ext cx="9144000" cy="432000"/>
          </a:xfrm>
          <a:prstGeom prst="rect">
            <a:avLst/>
          </a:prstGeom>
          <a:gradFill>
            <a:gsLst>
              <a:gs pos="0">
                <a:srgbClr val="000099"/>
              </a:gs>
              <a:gs pos="85000">
                <a:srgbClr val="0066FF"/>
              </a:gs>
              <a:gs pos="100000">
                <a:schemeClr val="accent1">
                  <a:tint val="23500"/>
                  <a:satMod val="160000"/>
                </a:schemeClr>
              </a:gs>
            </a:gsLst>
            <a:lin ang="5400000" scaled="0"/>
          </a:gradFill>
        </p:spPr>
        <p:txBody>
          <a:bodyPr wrap="square" rtlCol="0" anchor="ctr" anchorCtr="0">
            <a:noAutofit/>
          </a:bodyPr>
          <a:lstStyle/>
          <a:p>
            <a:r>
              <a:rPr lang="ja-JP" altLang="en-US" b="1" dirty="0">
                <a:solidFill>
                  <a:srgbClr val="FFFFFF"/>
                </a:solidFill>
                <a:latin typeface="Meiryo UI" panose="020B0604030504040204" pitchFamily="50" charset="-128"/>
                <a:ea typeface="Meiryo UI" panose="020B0604030504040204" pitchFamily="50" charset="-128"/>
              </a:rPr>
              <a:t>　</a:t>
            </a:r>
            <a:r>
              <a:rPr lang="ja-JP" altLang="en-US" dirty="0" smtClean="0">
                <a:solidFill>
                  <a:srgbClr val="FFFFFF"/>
                </a:solidFill>
                <a:latin typeface="Meiryo UI" panose="020B0604030504040204" pitchFamily="50" charset="-128"/>
                <a:ea typeface="Meiryo UI" panose="020B0604030504040204" pitchFamily="50" charset="-128"/>
              </a:rPr>
              <a:t>戦略的</a:t>
            </a:r>
            <a:r>
              <a:rPr lang="en-US" altLang="ja-JP" dirty="0" smtClean="0">
                <a:solidFill>
                  <a:srgbClr val="FFFFFF"/>
                </a:solidFill>
                <a:latin typeface="Meiryo UI" panose="020B0604030504040204" pitchFamily="50" charset="-128"/>
                <a:ea typeface="Meiryo UI" panose="020B0604030504040204" pitchFamily="50" charset="-128"/>
              </a:rPr>
              <a:t>MICE</a:t>
            </a:r>
            <a:r>
              <a:rPr lang="ja-JP" altLang="en-US" dirty="0" smtClean="0">
                <a:solidFill>
                  <a:schemeClr val="bg1"/>
                </a:solidFill>
                <a:latin typeface="Meiryo UI" panose="020B0604030504040204" pitchFamily="50" charset="-128"/>
                <a:ea typeface="Meiryo UI" panose="020B0604030504040204" pitchFamily="50" charset="-128"/>
              </a:rPr>
              <a:t>誘致</a:t>
            </a:r>
            <a:r>
              <a:rPr lang="ja-JP" altLang="en-US" dirty="0" smtClean="0">
                <a:solidFill>
                  <a:srgbClr val="FFFFFF"/>
                </a:solidFill>
                <a:latin typeface="Meiryo UI" panose="020B0604030504040204" pitchFamily="50" charset="-128"/>
                <a:ea typeface="Meiryo UI" panose="020B0604030504040204" pitchFamily="50" charset="-128"/>
              </a:rPr>
              <a:t>の推進（</a:t>
            </a:r>
            <a:r>
              <a:rPr lang="en-US" altLang="ja-JP" dirty="0">
                <a:solidFill>
                  <a:srgbClr val="FFFFFF"/>
                </a:solidFill>
                <a:latin typeface="Meiryo UI" panose="020B0604030504040204" pitchFamily="50" charset="-128"/>
                <a:ea typeface="Meiryo UI" panose="020B0604030504040204" pitchFamily="50" charset="-128"/>
              </a:rPr>
              <a:t>3</a:t>
            </a:r>
            <a:r>
              <a:rPr lang="ja-JP" altLang="en-US" dirty="0" smtClean="0">
                <a:solidFill>
                  <a:srgbClr val="FFFFFF"/>
                </a:solidFill>
                <a:latin typeface="Meiryo UI" panose="020B0604030504040204" pitchFamily="50" charset="-128"/>
                <a:ea typeface="Meiryo UI" panose="020B0604030504040204" pitchFamily="50" charset="-128"/>
              </a:rPr>
              <a:t>）</a:t>
            </a:r>
            <a:endParaRPr kumimoji="1" lang="ja-JP" altLang="en-US" dirty="0">
              <a:solidFill>
                <a:srgbClr val="FFFFFF"/>
              </a:solidFill>
              <a:latin typeface="Meiryo UI" panose="020B0604030504040204" pitchFamily="50" charset="-128"/>
              <a:ea typeface="Meiryo UI" panose="020B0604030504040204" pitchFamily="50" charset="-128"/>
            </a:endParaRPr>
          </a:p>
        </p:txBody>
      </p:sp>
      <p:sp>
        <p:nvSpPr>
          <p:cNvPr id="44" name="正方形/長方形 43"/>
          <p:cNvSpPr/>
          <p:nvPr/>
        </p:nvSpPr>
        <p:spPr>
          <a:xfrm>
            <a:off x="156302" y="940217"/>
            <a:ext cx="8964000" cy="778062"/>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chorCtr="0">
            <a:noAutofit/>
          </a:bodyPr>
          <a:lstStyle/>
          <a:p>
            <a:pPr>
              <a:lnSpc>
                <a:spcPts val="1800"/>
              </a:lnSpc>
            </a:pPr>
            <a:r>
              <a:rPr kumimoji="1" lang="ja-JP" altLang="en-US" sz="1400" dirty="0" smtClean="0">
                <a:solidFill>
                  <a:schemeClr val="tx1"/>
                </a:solidFill>
                <a:latin typeface="Meiryo UI" panose="020B0604030504040204" pitchFamily="50" charset="-128"/>
                <a:ea typeface="Meiryo UI" panose="020B0604030504040204" pitchFamily="50" charset="-128"/>
              </a:rPr>
              <a:t>・重点誘致対象の誘致に向けて、</a:t>
            </a:r>
            <a:r>
              <a:rPr lang="ja-JP" altLang="en-US" sz="1400" dirty="0" smtClean="0">
                <a:solidFill>
                  <a:schemeClr val="tx1"/>
                </a:solidFill>
                <a:latin typeface="Meiryo UI" panose="020B0604030504040204" pitchFamily="50" charset="-128"/>
                <a:ea typeface="Meiryo UI" panose="020B0604030504040204" pitchFamily="50" charset="-128"/>
              </a:rPr>
              <a:t>マーケティング・セールス手法を強化す</a:t>
            </a:r>
            <a:r>
              <a:rPr lang="ja-JP" altLang="en-US" sz="1400" dirty="0">
                <a:solidFill>
                  <a:schemeClr val="tx1"/>
                </a:solidFill>
                <a:latin typeface="Meiryo UI" panose="020B0604030504040204" pitchFamily="50" charset="-128"/>
                <a:ea typeface="Meiryo UI" panose="020B0604030504040204" pitchFamily="50" charset="-128"/>
              </a:rPr>
              <a:t>る</a:t>
            </a:r>
            <a:r>
              <a:rPr lang="ja-JP" altLang="en-US" sz="1400" dirty="0" smtClean="0">
                <a:solidFill>
                  <a:schemeClr val="tx1"/>
                </a:solidFill>
                <a:latin typeface="Meiryo UI" panose="020B0604030504040204" pitchFamily="50" charset="-128"/>
                <a:ea typeface="Meiryo UI" panose="020B0604030504040204" pitchFamily="50" charset="-128"/>
              </a:rPr>
              <a:t>。特に、学会・協会等関係者や関連企業との連携を強化する。</a:t>
            </a:r>
            <a:endParaRPr lang="en-US" altLang="ja-JP" sz="1400" dirty="0" smtClean="0">
              <a:solidFill>
                <a:schemeClr val="tx1"/>
              </a:solidFill>
              <a:latin typeface="Meiryo UI" panose="020B0604030504040204" pitchFamily="50" charset="-128"/>
              <a:ea typeface="Meiryo UI" panose="020B0604030504040204" pitchFamily="50" charset="-128"/>
            </a:endParaRPr>
          </a:p>
          <a:p>
            <a:pPr>
              <a:lnSpc>
                <a:spcPts val="1800"/>
              </a:lnSpc>
            </a:pPr>
            <a:r>
              <a:rPr kumimoji="1" lang="ja-JP" altLang="en-US" sz="1400" dirty="0" smtClean="0">
                <a:solidFill>
                  <a:schemeClr val="tx1"/>
                </a:solidFill>
                <a:latin typeface="Meiryo UI" panose="020B0604030504040204" pitchFamily="50" charset="-128"/>
                <a:ea typeface="Meiryo UI" panose="020B0604030504040204" pitchFamily="50" charset="-128"/>
              </a:rPr>
              <a:t>・大阪観光局の</a:t>
            </a:r>
            <a:r>
              <a:rPr kumimoji="1" lang="en-US" altLang="ja-JP" sz="1400" dirty="0" smtClean="0">
                <a:solidFill>
                  <a:schemeClr val="tx1"/>
                </a:solidFill>
                <a:latin typeface="Meiryo UI" panose="020B0604030504040204" pitchFamily="50" charset="-128"/>
                <a:ea typeface="Meiryo UI" panose="020B0604030504040204" pitchFamily="50" charset="-128"/>
              </a:rPr>
              <a:t>MICE</a:t>
            </a:r>
            <a:r>
              <a:rPr kumimoji="1" lang="ja-JP" altLang="en-US" sz="1400" dirty="0" smtClean="0">
                <a:solidFill>
                  <a:schemeClr val="tx1"/>
                </a:solidFill>
                <a:latin typeface="Meiryo UI" panose="020B0604030504040204" pitchFamily="50" charset="-128"/>
                <a:ea typeface="Meiryo UI" panose="020B0604030504040204" pitchFamily="50" charset="-128"/>
              </a:rPr>
              <a:t>推進部の体制強化に努める。</a:t>
            </a:r>
            <a:endParaRPr kumimoji="1" lang="en-US" altLang="ja-JP" sz="1400" dirty="0" smtClean="0">
              <a:solidFill>
                <a:schemeClr val="tx1"/>
              </a:solidFill>
              <a:latin typeface="Meiryo UI" panose="020B0604030504040204" pitchFamily="50" charset="-128"/>
              <a:ea typeface="Meiryo UI" panose="020B0604030504040204" pitchFamily="50" charset="-128"/>
            </a:endParaRPr>
          </a:p>
        </p:txBody>
      </p:sp>
      <p:sp>
        <p:nvSpPr>
          <p:cNvPr id="5" name="正方形/長方形 4"/>
          <p:cNvSpPr/>
          <p:nvPr/>
        </p:nvSpPr>
        <p:spPr>
          <a:xfrm>
            <a:off x="245706" y="1707543"/>
            <a:ext cx="8652587" cy="267765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nchor="ctr">
            <a:spAutoFit/>
          </a:bodyPr>
          <a:lstStyle/>
          <a:p>
            <a:r>
              <a:rPr lang="ja-JP" altLang="en-US" sz="1400" dirty="0" smtClean="0">
                <a:solidFill>
                  <a:schemeClr val="tx1"/>
                </a:solidFill>
                <a:latin typeface="Meiryo UI" panose="020B0604030504040204" pitchFamily="50" charset="-128"/>
                <a:ea typeface="Meiryo UI" panose="020B0604030504040204" pitchFamily="50" charset="-128"/>
              </a:rPr>
              <a:t>・重点誘致対象を確実に誘致するため、国内外の</a:t>
            </a:r>
            <a:r>
              <a:rPr lang="en-US" altLang="ja-JP" sz="1400" dirty="0" smtClean="0">
                <a:solidFill>
                  <a:schemeClr val="tx1"/>
                </a:solidFill>
                <a:latin typeface="Meiryo UI" panose="020B0604030504040204" pitchFamily="50" charset="-128"/>
                <a:ea typeface="Meiryo UI" panose="020B0604030504040204" pitchFamily="50" charset="-128"/>
              </a:rPr>
              <a:t>MICE</a:t>
            </a:r>
            <a:r>
              <a:rPr lang="ja-JP" altLang="en-US" sz="1400" dirty="0" smtClean="0">
                <a:solidFill>
                  <a:schemeClr val="tx1"/>
                </a:solidFill>
                <a:latin typeface="Meiryo UI" panose="020B0604030504040204" pitchFamily="50" charset="-128"/>
                <a:ea typeface="Meiryo UI" panose="020B0604030504040204" pitchFamily="50" charset="-128"/>
              </a:rPr>
              <a:t>事業にかかるマーケティングを適切に行うとともに、海外も含めて積極的にセールス活動を行う。特に、国際会議や展示会開催にかかる意思決定権を有している学会・協会等関係者や重点誘致対象分野に関連する企業との連携を強化する。</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a:t>
            </a:r>
            <a:r>
              <a:rPr lang="en-US" altLang="ja-JP" sz="1400" dirty="0">
                <a:solidFill>
                  <a:schemeClr val="tx1"/>
                </a:solidFill>
                <a:latin typeface="Meiryo UI" panose="020B0604030504040204" pitchFamily="50" charset="-128"/>
                <a:ea typeface="Meiryo UI" panose="020B0604030504040204" pitchFamily="50" charset="-128"/>
              </a:rPr>
              <a:t>MICE</a:t>
            </a:r>
            <a:r>
              <a:rPr lang="ja-JP" altLang="en-US" sz="1400" dirty="0">
                <a:solidFill>
                  <a:schemeClr val="tx1"/>
                </a:solidFill>
                <a:latin typeface="Meiryo UI" panose="020B0604030504040204" pitchFamily="50" charset="-128"/>
                <a:ea typeface="Meiryo UI" panose="020B0604030504040204" pitchFamily="50" charset="-128"/>
              </a:rPr>
              <a:t>誘致にあたっては、専門人材を擁する大阪</a:t>
            </a:r>
            <a:r>
              <a:rPr lang="ja-JP" altLang="en-US" sz="1400" dirty="0" smtClean="0">
                <a:solidFill>
                  <a:schemeClr val="tx1"/>
                </a:solidFill>
                <a:latin typeface="Meiryo UI" panose="020B0604030504040204" pitchFamily="50" charset="-128"/>
                <a:ea typeface="Meiryo UI" panose="020B0604030504040204" pitchFamily="50" charset="-128"/>
              </a:rPr>
              <a:t>観光局を中心に、大阪版</a:t>
            </a:r>
            <a:r>
              <a:rPr lang="en-US" altLang="ja-JP" sz="1400" dirty="0" smtClean="0">
                <a:solidFill>
                  <a:schemeClr val="tx1"/>
                </a:solidFill>
                <a:latin typeface="Meiryo UI" panose="020B0604030504040204" pitchFamily="50" charset="-128"/>
                <a:ea typeface="Meiryo UI" panose="020B0604030504040204" pitchFamily="50" charset="-128"/>
              </a:rPr>
              <a:t>DMO</a:t>
            </a:r>
            <a:r>
              <a:rPr lang="ja-JP" altLang="en-US" sz="1400" dirty="0" smtClean="0">
                <a:solidFill>
                  <a:schemeClr val="tx1"/>
                </a:solidFill>
                <a:latin typeface="Meiryo UI" panose="020B0604030504040204" pitchFamily="50" charset="-128"/>
                <a:ea typeface="Meiryo UI" panose="020B0604030504040204" pitchFamily="50" charset="-128"/>
              </a:rPr>
              <a:t>として国の交付金</a:t>
            </a:r>
            <a:r>
              <a:rPr lang="en-US" altLang="ja-JP" sz="1400" dirty="0" smtClean="0">
                <a:solidFill>
                  <a:schemeClr val="tx1"/>
                </a:solidFill>
                <a:latin typeface="Meiryo UI" panose="020B0604030504040204" pitchFamily="50" charset="-128"/>
                <a:ea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rPr>
              <a:t>平成</a:t>
            </a:r>
            <a:r>
              <a:rPr lang="en-US" altLang="ja-JP" sz="1400" dirty="0" smtClean="0">
                <a:solidFill>
                  <a:schemeClr val="tx1"/>
                </a:solidFill>
                <a:latin typeface="Meiryo UI" panose="020B0604030504040204" pitchFamily="50" charset="-128"/>
                <a:ea typeface="Meiryo UI" panose="020B0604030504040204" pitchFamily="50" charset="-128"/>
              </a:rPr>
              <a:t>32</a:t>
            </a:r>
            <a:r>
              <a:rPr lang="ja-JP" altLang="en-US" sz="1400" dirty="0" smtClean="0">
                <a:solidFill>
                  <a:schemeClr val="tx1"/>
                </a:solidFill>
                <a:latin typeface="Meiryo UI" panose="020B0604030504040204" pitchFamily="50" charset="-128"/>
                <a:ea typeface="Meiryo UI" panose="020B0604030504040204" pitchFamily="50" charset="-128"/>
              </a:rPr>
              <a:t>年（</a:t>
            </a:r>
            <a:r>
              <a:rPr lang="en-US" altLang="ja-JP" sz="1400" dirty="0" smtClean="0">
                <a:solidFill>
                  <a:schemeClr val="tx1"/>
                </a:solidFill>
                <a:latin typeface="Meiryo UI" panose="020B0604030504040204" pitchFamily="50" charset="-128"/>
                <a:ea typeface="Meiryo UI" panose="020B0604030504040204" pitchFamily="50" charset="-128"/>
              </a:rPr>
              <a:t>2020</a:t>
            </a:r>
            <a:r>
              <a:rPr lang="ja-JP" altLang="en-US" sz="1400" dirty="0" smtClean="0">
                <a:solidFill>
                  <a:schemeClr val="tx1"/>
                </a:solidFill>
                <a:latin typeface="Meiryo UI" panose="020B0604030504040204" pitchFamily="50" charset="-128"/>
                <a:ea typeface="Meiryo UI" panose="020B0604030504040204" pitchFamily="50" charset="-128"/>
              </a:rPr>
              <a:t>年）までの措置</a:t>
            </a:r>
            <a:r>
              <a:rPr lang="en-US" altLang="ja-JP" sz="1400" dirty="0" smtClean="0">
                <a:solidFill>
                  <a:schemeClr val="tx1"/>
                </a:solidFill>
                <a:latin typeface="Meiryo UI" panose="020B0604030504040204" pitchFamily="50" charset="-128"/>
                <a:ea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rPr>
              <a:t>を活用しながら行う。通常、</a:t>
            </a:r>
            <a:r>
              <a:rPr lang="en-US" altLang="ja-JP" sz="1400" dirty="0" smtClean="0">
                <a:solidFill>
                  <a:schemeClr val="tx1"/>
                </a:solidFill>
                <a:latin typeface="Meiryo UI" panose="020B0604030504040204" pitchFamily="50" charset="-128"/>
                <a:ea typeface="Meiryo UI" panose="020B0604030504040204" pitchFamily="50" charset="-128"/>
              </a:rPr>
              <a:t>MICE</a:t>
            </a:r>
            <a:r>
              <a:rPr lang="ja-JP" altLang="en-US" sz="1400" dirty="0" smtClean="0">
                <a:solidFill>
                  <a:schemeClr val="tx1"/>
                </a:solidFill>
                <a:latin typeface="Meiryo UI" panose="020B0604030504040204" pitchFamily="50" charset="-128"/>
                <a:ea typeface="Meiryo UI" panose="020B0604030504040204" pitchFamily="50" charset="-128"/>
              </a:rPr>
              <a:t>は開催の</a:t>
            </a:r>
            <a:r>
              <a:rPr lang="en-US" altLang="ja-JP" sz="1400" dirty="0" smtClean="0">
                <a:solidFill>
                  <a:schemeClr val="tx1"/>
                </a:solidFill>
                <a:latin typeface="Meiryo UI" panose="020B0604030504040204" pitchFamily="50" charset="-128"/>
                <a:ea typeface="Meiryo UI" panose="020B0604030504040204" pitchFamily="50" charset="-128"/>
              </a:rPr>
              <a:t>4~5</a:t>
            </a:r>
            <a:r>
              <a:rPr lang="ja-JP" altLang="en-US" sz="1400" dirty="0" smtClean="0">
                <a:solidFill>
                  <a:schemeClr val="tx1"/>
                </a:solidFill>
                <a:latin typeface="Meiryo UI" panose="020B0604030504040204" pitchFamily="50" charset="-128"/>
                <a:ea typeface="Meiryo UI" panose="020B0604030504040204" pitchFamily="50" charset="-128"/>
              </a:rPr>
              <a:t>年前から誘致活動が行われるため、</a:t>
            </a:r>
            <a:r>
              <a:rPr lang="en-US" altLang="ja-JP" sz="1400" dirty="0" smtClean="0">
                <a:solidFill>
                  <a:schemeClr val="tx1"/>
                </a:solidFill>
                <a:latin typeface="Meiryo UI" panose="020B0604030504040204" pitchFamily="50" charset="-128"/>
                <a:ea typeface="Meiryo UI" panose="020B0604030504040204" pitchFamily="50" charset="-128"/>
              </a:rPr>
              <a:t>MICE</a:t>
            </a:r>
            <a:r>
              <a:rPr lang="ja-JP" altLang="en-US" sz="1400" dirty="0" smtClean="0">
                <a:solidFill>
                  <a:schemeClr val="tx1"/>
                </a:solidFill>
                <a:latin typeface="Meiryo UI" panose="020B0604030504040204" pitchFamily="50" charset="-128"/>
                <a:ea typeface="Meiryo UI" panose="020B0604030504040204" pitchFamily="50" charset="-128"/>
              </a:rPr>
              <a:t>施設の機能が強化される時期を見越して、戦略的な</a:t>
            </a:r>
            <a:r>
              <a:rPr lang="en-US" altLang="ja-JP" sz="1400" dirty="0" smtClean="0">
                <a:solidFill>
                  <a:schemeClr val="tx1"/>
                </a:solidFill>
                <a:latin typeface="Meiryo UI" panose="020B0604030504040204" pitchFamily="50" charset="-128"/>
                <a:ea typeface="Meiryo UI" panose="020B0604030504040204" pitchFamily="50" charset="-128"/>
              </a:rPr>
              <a:t>MICE</a:t>
            </a:r>
            <a:r>
              <a:rPr lang="ja-JP" altLang="en-US" sz="1400" dirty="0" smtClean="0">
                <a:solidFill>
                  <a:schemeClr val="tx1"/>
                </a:solidFill>
                <a:latin typeface="Meiryo UI" panose="020B0604030504040204" pitchFamily="50" charset="-128"/>
                <a:ea typeface="Meiryo UI" panose="020B0604030504040204" pitchFamily="50" charset="-128"/>
              </a:rPr>
              <a:t>誘致に必要な体制強化に努める。夢洲で事業を行う統合型リゾート（</a:t>
            </a:r>
            <a:r>
              <a:rPr lang="en-US" altLang="ja-JP" sz="1400" dirty="0" smtClean="0">
                <a:solidFill>
                  <a:schemeClr val="tx1"/>
                </a:solidFill>
                <a:latin typeface="Meiryo UI" panose="020B0604030504040204" pitchFamily="50" charset="-128"/>
                <a:ea typeface="Meiryo UI" panose="020B0604030504040204" pitchFamily="50" charset="-128"/>
              </a:rPr>
              <a:t>IR</a:t>
            </a:r>
            <a:r>
              <a:rPr lang="ja-JP" altLang="en-US" sz="1400" dirty="0" smtClean="0">
                <a:solidFill>
                  <a:schemeClr val="tx1"/>
                </a:solidFill>
                <a:latin typeface="Meiryo UI" panose="020B0604030504040204" pitchFamily="50" charset="-128"/>
                <a:ea typeface="Meiryo UI" panose="020B0604030504040204" pitchFamily="50" charset="-128"/>
              </a:rPr>
              <a:t>）事業者等が決定した際は、当該統合型リゾート（</a:t>
            </a:r>
            <a:r>
              <a:rPr lang="en-US" altLang="ja-JP" sz="1400" dirty="0" smtClean="0">
                <a:solidFill>
                  <a:schemeClr val="tx1"/>
                </a:solidFill>
                <a:latin typeface="Meiryo UI" panose="020B0604030504040204" pitchFamily="50" charset="-128"/>
                <a:ea typeface="Meiryo UI" panose="020B0604030504040204" pitchFamily="50" charset="-128"/>
              </a:rPr>
              <a:t>IR</a:t>
            </a:r>
            <a:r>
              <a:rPr lang="ja-JP" altLang="en-US" sz="1400" dirty="0" smtClean="0">
                <a:solidFill>
                  <a:schemeClr val="tx1"/>
                </a:solidFill>
                <a:latin typeface="Meiryo UI" panose="020B0604030504040204" pitchFamily="50" charset="-128"/>
                <a:ea typeface="Meiryo UI" panose="020B0604030504040204" pitchFamily="50" charset="-128"/>
              </a:rPr>
              <a:t>）事業者とも緊密に連携し、</a:t>
            </a:r>
            <a:r>
              <a:rPr lang="en-US" altLang="ja-JP" sz="1400" dirty="0" smtClean="0">
                <a:solidFill>
                  <a:schemeClr val="tx1"/>
                </a:solidFill>
                <a:latin typeface="Meiryo UI" panose="020B0604030504040204" pitchFamily="50" charset="-128"/>
                <a:ea typeface="Meiryo UI" panose="020B0604030504040204" pitchFamily="50" charset="-128"/>
              </a:rPr>
              <a:t>MICE</a:t>
            </a:r>
            <a:r>
              <a:rPr lang="ja-JP" altLang="en-US" sz="1400" dirty="0" smtClean="0">
                <a:solidFill>
                  <a:schemeClr val="tx1"/>
                </a:solidFill>
                <a:latin typeface="Meiryo UI" panose="020B0604030504040204" pitchFamily="50" charset="-128"/>
                <a:ea typeface="Meiryo UI" panose="020B0604030504040204" pitchFamily="50" charset="-128"/>
              </a:rPr>
              <a:t>誘致を行う。</a:t>
            </a:r>
            <a:endParaRPr lang="en-US" altLang="ja-JP" sz="1400" dirty="0" smtClean="0">
              <a:solidFill>
                <a:schemeClr val="tx1"/>
              </a:solidFill>
              <a:latin typeface="Meiryo UI" panose="020B0604030504040204" pitchFamily="50" charset="-128"/>
              <a:ea typeface="Meiryo UI" panose="020B0604030504040204" pitchFamily="50" charset="-128"/>
            </a:endParaRPr>
          </a:p>
          <a:p>
            <a:r>
              <a:rPr lang="ja-JP" altLang="en-US" sz="1400" dirty="0" smtClean="0">
                <a:solidFill>
                  <a:schemeClr val="tx1"/>
                </a:solidFill>
                <a:latin typeface="Meiryo UI" panose="020B0604030504040204" pitchFamily="50" charset="-128"/>
                <a:ea typeface="Meiryo UI" panose="020B0604030504040204" pitchFamily="50" charset="-128"/>
              </a:rPr>
              <a:t>・また、</a:t>
            </a:r>
            <a:r>
              <a:rPr lang="en-US" altLang="ja-JP" sz="1400" dirty="0" smtClean="0">
                <a:solidFill>
                  <a:schemeClr val="tx1"/>
                </a:solidFill>
                <a:latin typeface="Meiryo UI" panose="020B0604030504040204" pitchFamily="50" charset="-128"/>
                <a:ea typeface="Meiryo UI" panose="020B0604030504040204" pitchFamily="50" charset="-128"/>
              </a:rPr>
              <a:t>MICE</a:t>
            </a:r>
            <a:r>
              <a:rPr lang="ja-JP" altLang="en-US" sz="1400" dirty="0" smtClean="0">
                <a:solidFill>
                  <a:schemeClr val="tx1"/>
                </a:solidFill>
                <a:latin typeface="Meiryo UI" panose="020B0604030504040204" pitchFamily="50" charset="-128"/>
                <a:ea typeface="Meiryo UI" panose="020B0604030504040204" pitchFamily="50" charset="-128"/>
              </a:rPr>
              <a:t>誘致・開催には高度に専門的なスキル・ノウハウが必要となるため、このような能力を持つ人材の育成に努める。</a:t>
            </a:r>
            <a:endParaRPr lang="en-US" altLang="ja-JP" sz="1400" dirty="0" smtClean="0">
              <a:solidFill>
                <a:schemeClr val="tx1"/>
              </a:solidFill>
              <a:latin typeface="Meiryo UI" panose="020B0604030504040204" pitchFamily="50" charset="-128"/>
              <a:ea typeface="Meiryo UI" panose="020B0604030504040204" pitchFamily="50" charset="-128"/>
            </a:endParaRPr>
          </a:p>
          <a:p>
            <a:r>
              <a:rPr lang="ja-JP" altLang="en-US" sz="1400" dirty="0" smtClean="0">
                <a:solidFill>
                  <a:schemeClr val="tx1"/>
                </a:solidFill>
                <a:latin typeface="Meiryo UI" panose="020B0604030504040204" pitchFamily="50" charset="-128"/>
                <a:ea typeface="Meiryo UI" panose="020B0604030504040204" pitchFamily="50" charset="-128"/>
              </a:rPr>
              <a:t>・大阪に集積</a:t>
            </a:r>
            <a:r>
              <a:rPr lang="ja-JP" altLang="en-US" sz="1400" dirty="0">
                <a:solidFill>
                  <a:schemeClr val="tx1"/>
                </a:solidFill>
                <a:latin typeface="Meiryo UI" panose="020B0604030504040204" pitchFamily="50" charset="-128"/>
                <a:ea typeface="Meiryo UI" panose="020B0604030504040204" pitchFamily="50" charset="-128"/>
              </a:rPr>
              <a:t>する産業分野等を中心とした</a:t>
            </a:r>
            <a:r>
              <a:rPr lang="en-US" altLang="ja-JP" sz="1400" dirty="0">
                <a:solidFill>
                  <a:schemeClr val="tx1"/>
                </a:solidFill>
                <a:latin typeface="Meiryo UI" panose="020B0604030504040204" pitchFamily="50" charset="-128"/>
                <a:ea typeface="Meiryo UI" panose="020B0604030504040204" pitchFamily="50" charset="-128"/>
              </a:rPr>
              <a:t>MICE</a:t>
            </a:r>
            <a:r>
              <a:rPr lang="ja-JP" altLang="en-US" sz="1400" dirty="0">
                <a:solidFill>
                  <a:schemeClr val="tx1"/>
                </a:solidFill>
                <a:latin typeface="Meiryo UI" panose="020B0604030504040204" pitchFamily="50" charset="-128"/>
                <a:ea typeface="Meiryo UI" panose="020B0604030504040204" pitchFamily="50" charset="-128"/>
              </a:rPr>
              <a:t>を誘致するため、経済団体等の推薦を受け</a:t>
            </a:r>
            <a:r>
              <a:rPr lang="ja-JP" altLang="en-US" sz="1400" dirty="0" smtClean="0">
                <a:solidFill>
                  <a:schemeClr val="tx1"/>
                </a:solidFill>
                <a:latin typeface="Meiryo UI" panose="020B0604030504040204" pitchFamily="50" charset="-128"/>
                <a:ea typeface="Meiryo UI" panose="020B0604030504040204" pitchFamily="50" charset="-128"/>
              </a:rPr>
              <a:t>、大阪</a:t>
            </a:r>
            <a:r>
              <a:rPr lang="en-US" altLang="ja-JP" sz="1400" dirty="0">
                <a:solidFill>
                  <a:schemeClr val="tx1"/>
                </a:solidFill>
                <a:latin typeface="Meiryo UI" panose="020B0604030504040204" pitchFamily="50" charset="-128"/>
                <a:ea typeface="Meiryo UI" panose="020B0604030504040204" pitchFamily="50" charset="-128"/>
              </a:rPr>
              <a:t>MICE</a:t>
            </a:r>
            <a:r>
              <a:rPr lang="ja-JP" altLang="en-US" sz="1400" dirty="0">
                <a:solidFill>
                  <a:schemeClr val="tx1"/>
                </a:solidFill>
                <a:latin typeface="Meiryo UI" panose="020B0604030504040204" pitchFamily="50" charset="-128"/>
                <a:ea typeface="Meiryo UI" panose="020B0604030504040204" pitchFamily="50" charset="-128"/>
              </a:rPr>
              <a:t>推進委員会が任命した方</a:t>
            </a:r>
            <a:r>
              <a:rPr lang="ja-JP" altLang="en-US" sz="1400" dirty="0" smtClean="0">
                <a:solidFill>
                  <a:schemeClr val="tx1"/>
                </a:solidFill>
                <a:latin typeface="Meiryo UI" panose="020B0604030504040204" pitchFamily="50" charset="-128"/>
                <a:ea typeface="Meiryo UI" panose="020B0604030504040204" pitchFamily="50" charset="-128"/>
              </a:rPr>
              <a:t>に大阪版</a:t>
            </a:r>
            <a:r>
              <a:rPr lang="en-US" altLang="ja-JP" sz="1400" dirty="0" smtClean="0">
                <a:solidFill>
                  <a:schemeClr val="tx1"/>
                </a:solidFill>
                <a:latin typeface="Meiryo UI" panose="020B0604030504040204" pitchFamily="50" charset="-128"/>
                <a:ea typeface="Meiryo UI" panose="020B0604030504040204" pitchFamily="50" charset="-128"/>
              </a:rPr>
              <a:t>MICE</a:t>
            </a:r>
            <a:r>
              <a:rPr lang="ja-JP" altLang="en-US" sz="1400" dirty="0" smtClean="0">
                <a:solidFill>
                  <a:schemeClr val="tx1"/>
                </a:solidFill>
                <a:latin typeface="Meiryo UI" panose="020B0604030504040204" pitchFamily="50" charset="-128"/>
                <a:ea typeface="Meiryo UI" panose="020B0604030504040204" pitchFamily="50" charset="-128"/>
              </a:rPr>
              <a:t>アンバサダー</a:t>
            </a:r>
            <a:r>
              <a:rPr lang="en-US" altLang="ja-JP" sz="1400" dirty="0">
                <a:solidFill>
                  <a:schemeClr val="tx1"/>
                </a:solidFill>
                <a:latin typeface="Meiryo UI" panose="020B0604030504040204" pitchFamily="50" charset="-128"/>
                <a:ea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rPr>
              <a:t>仮称）に就任いただき誘致活動を行っていただく。</a:t>
            </a:r>
            <a:endParaRPr lang="en-US" altLang="ja-JP" sz="1400" dirty="0">
              <a:solidFill>
                <a:schemeClr val="tx1"/>
              </a:solidFill>
              <a:latin typeface="Meiryo UI" panose="020B0604030504040204" pitchFamily="50" charset="-128"/>
              <a:ea typeface="Meiryo UI" panose="020B0604030504040204" pitchFamily="50" charset="-128"/>
            </a:endParaRPr>
          </a:p>
          <a:p>
            <a:endParaRPr lang="en-US" altLang="ja-JP" sz="1400" dirty="0" smtClean="0">
              <a:solidFill>
                <a:schemeClr val="tx1"/>
              </a:solidFill>
              <a:latin typeface="Meiryo UI" panose="020B0604030504040204" pitchFamily="50" charset="-128"/>
              <a:ea typeface="Meiryo UI" panose="020B0604030504040204" pitchFamily="50" charset="-128"/>
            </a:endParaRPr>
          </a:p>
        </p:txBody>
      </p:sp>
      <p:sp>
        <p:nvSpPr>
          <p:cNvPr id="6" name="正方形/長方形 5"/>
          <p:cNvSpPr/>
          <p:nvPr/>
        </p:nvSpPr>
        <p:spPr>
          <a:xfrm>
            <a:off x="277346" y="569303"/>
            <a:ext cx="5372281" cy="307777"/>
          </a:xfrm>
          <a:prstGeom prst="rect">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wrap="square" rtlCol="0" anchor="ctr">
            <a:spAutoFit/>
          </a:bodyPr>
          <a:lstStyle/>
          <a:p>
            <a:r>
              <a:rPr kumimoji="1" lang="ja-JP" altLang="en-US" sz="1400" dirty="0" smtClean="0">
                <a:latin typeface="Meiryo UI" panose="020B0604030504040204" pitchFamily="50" charset="-128"/>
                <a:ea typeface="Meiryo UI" panose="020B0604030504040204" pitchFamily="50" charset="-128"/>
              </a:rPr>
              <a:t>（３）</a:t>
            </a:r>
            <a:r>
              <a:rPr kumimoji="1" lang="en-US" altLang="ja-JP" sz="1400" dirty="0" smtClean="0">
                <a:latin typeface="Meiryo UI" panose="020B0604030504040204" pitchFamily="50" charset="-128"/>
                <a:ea typeface="Meiryo UI" panose="020B0604030504040204" pitchFamily="50" charset="-128"/>
              </a:rPr>
              <a:t>MICE</a:t>
            </a:r>
            <a:r>
              <a:rPr kumimoji="1" lang="ja-JP" altLang="en-US" sz="1400" dirty="0" smtClean="0">
                <a:latin typeface="Meiryo UI" panose="020B0604030504040204" pitchFamily="50" charset="-128"/>
                <a:ea typeface="Meiryo UI" panose="020B0604030504040204" pitchFamily="50" charset="-128"/>
              </a:rPr>
              <a:t>誘致手法の検討</a:t>
            </a:r>
            <a:endParaRPr kumimoji="1" lang="en-US" altLang="ja-JP" sz="1200" dirty="0" smtClean="0">
              <a:latin typeface="Meiryo UI" panose="020B0604030504040204" pitchFamily="50" charset="-128"/>
              <a:ea typeface="Meiryo UI" panose="020B0604030504040204" pitchFamily="50" charset="-128"/>
            </a:endParaRPr>
          </a:p>
        </p:txBody>
      </p:sp>
      <p:sp>
        <p:nvSpPr>
          <p:cNvPr id="7" name="正方形/長方形 6"/>
          <p:cNvSpPr/>
          <p:nvPr/>
        </p:nvSpPr>
        <p:spPr>
          <a:xfrm>
            <a:off x="222472" y="4616255"/>
            <a:ext cx="5372281" cy="307777"/>
          </a:xfrm>
          <a:prstGeom prst="rect">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wrap="square" rtlCol="0" anchor="ctr">
            <a:spAutoFit/>
          </a:bodyPr>
          <a:lstStyle/>
          <a:p>
            <a:r>
              <a:rPr kumimoji="1" lang="ja-JP" altLang="en-US" sz="1400" dirty="0" smtClean="0">
                <a:latin typeface="Meiryo UI" panose="020B0604030504040204" pitchFamily="50" charset="-128"/>
                <a:ea typeface="Meiryo UI" panose="020B0604030504040204" pitchFamily="50" charset="-128"/>
              </a:rPr>
              <a:t>（４）関西</a:t>
            </a:r>
            <a:r>
              <a:rPr lang="ja-JP" altLang="en-US" sz="1400" dirty="0" smtClean="0">
                <a:solidFill>
                  <a:schemeClr val="tx1"/>
                </a:solidFill>
                <a:latin typeface="Meiryo UI" panose="020B0604030504040204" pitchFamily="50" charset="-128"/>
                <a:ea typeface="Meiryo UI" panose="020B0604030504040204" pitchFamily="50" charset="-128"/>
              </a:rPr>
              <a:t>一体とな</a:t>
            </a:r>
            <a:r>
              <a:rPr lang="ja-JP" altLang="en-US" sz="1400" dirty="0">
                <a:solidFill>
                  <a:schemeClr val="tx1"/>
                </a:solidFill>
                <a:latin typeface="Meiryo UI" panose="020B0604030504040204" pitchFamily="50" charset="-128"/>
                <a:ea typeface="Meiryo UI" panose="020B0604030504040204" pitchFamily="50" charset="-128"/>
              </a:rPr>
              <a:t>った</a:t>
            </a:r>
            <a:r>
              <a:rPr lang="ja-JP" altLang="en-US" sz="1400" dirty="0" smtClean="0">
                <a:solidFill>
                  <a:schemeClr val="tx1"/>
                </a:solidFill>
                <a:latin typeface="Meiryo UI" panose="020B0604030504040204" pitchFamily="50" charset="-128"/>
                <a:ea typeface="Meiryo UI" panose="020B0604030504040204" pitchFamily="50" charset="-128"/>
              </a:rPr>
              <a:t>連携協力の</a:t>
            </a:r>
            <a:r>
              <a:rPr lang="ja-JP" altLang="en-US" sz="1400" dirty="0">
                <a:solidFill>
                  <a:schemeClr val="tx1"/>
                </a:solidFill>
                <a:latin typeface="Meiryo UI" panose="020B0604030504040204" pitchFamily="50" charset="-128"/>
                <a:ea typeface="Meiryo UI" panose="020B0604030504040204" pitchFamily="50" charset="-128"/>
              </a:rPr>
              <a:t>ハブ</a:t>
            </a:r>
            <a:r>
              <a:rPr lang="ja-JP" altLang="en-US" sz="1400" dirty="0" smtClean="0">
                <a:solidFill>
                  <a:schemeClr val="tx1"/>
                </a:solidFill>
                <a:latin typeface="Meiryo UI" panose="020B0604030504040204" pitchFamily="50" charset="-128"/>
                <a:ea typeface="Meiryo UI" panose="020B0604030504040204" pitchFamily="50" charset="-128"/>
              </a:rPr>
              <a:t>機能の検討</a:t>
            </a:r>
            <a:endParaRPr kumimoji="1" lang="en-US" altLang="ja-JP" sz="1400" dirty="0" smtClean="0">
              <a:solidFill>
                <a:schemeClr val="tx1"/>
              </a:solidFill>
              <a:latin typeface="Meiryo UI" panose="020B0604030504040204" pitchFamily="50" charset="-128"/>
              <a:ea typeface="Meiryo UI" panose="020B0604030504040204" pitchFamily="50" charset="-128"/>
            </a:endParaRPr>
          </a:p>
        </p:txBody>
      </p:sp>
      <p:sp>
        <p:nvSpPr>
          <p:cNvPr id="8" name="正方形/長方形 7"/>
          <p:cNvSpPr/>
          <p:nvPr/>
        </p:nvSpPr>
        <p:spPr>
          <a:xfrm>
            <a:off x="156302" y="5041586"/>
            <a:ext cx="8964000" cy="78483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chorCtr="0">
            <a:spAutoFit/>
          </a:bodyPr>
          <a:lstStyle/>
          <a:p>
            <a:pPr>
              <a:lnSpc>
                <a:spcPts val="1800"/>
              </a:lnSpc>
            </a:pPr>
            <a:r>
              <a:rPr lang="ja-JP" altLang="en-US" sz="1400" dirty="0" smtClean="0">
                <a:solidFill>
                  <a:schemeClr val="tx1"/>
                </a:solidFill>
                <a:latin typeface="Meiryo UI" panose="020B0604030504040204" pitchFamily="50" charset="-128"/>
                <a:ea typeface="Meiryo UI" panose="020B0604030504040204" pitchFamily="50" charset="-128"/>
              </a:rPr>
              <a:t>　・関西広域及び中四国等の都市と情報共有等を通じて緩やかな連携を図り、関西圏の各団体等との一体となった連携協力による広域での</a:t>
            </a:r>
            <a:r>
              <a:rPr lang="en-US" altLang="ja-JP" sz="1400" dirty="0" smtClean="0">
                <a:solidFill>
                  <a:schemeClr val="tx1"/>
                </a:solidFill>
                <a:latin typeface="Meiryo UI" panose="020B0604030504040204" pitchFamily="50" charset="-128"/>
                <a:ea typeface="Meiryo UI" panose="020B0604030504040204" pitchFamily="50" charset="-128"/>
              </a:rPr>
              <a:t>MICE</a:t>
            </a:r>
            <a:r>
              <a:rPr lang="ja-JP" altLang="en-US" sz="1400" dirty="0" smtClean="0">
                <a:solidFill>
                  <a:schemeClr val="tx1"/>
                </a:solidFill>
                <a:latin typeface="Meiryo UI" panose="020B0604030504040204" pitchFamily="50" charset="-128"/>
                <a:ea typeface="Meiryo UI" panose="020B0604030504040204" pitchFamily="50" charset="-128"/>
              </a:rPr>
              <a:t>推進のハブ機能を担うとともに、大阪の</a:t>
            </a:r>
            <a:r>
              <a:rPr lang="en-US" altLang="ja-JP" sz="1400" dirty="0" smtClean="0">
                <a:solidFill>
                  <a:schemeClr val="tx1"/>
                </a:solidFill>
                <a:latin typeface="Meiryo UI" panose="020B0604030504040204" pitchFamily="50" charset="-128"/>
                <a:ea typeface="Meiryo UI" panose="020B0604030504040204" pitchFamily="50" charset="-128"/>
              </a:rPr>
              <a:t>MICE</a:t>
            </a:r>
            <a:r>
              <a:rPr lang="ja-JP" altLang="en-US" sz="1400" dirty="0" smtClean="0">
                <a:solidFill>
                  <a:schemeClr val="tx1"/>
                </a:solidFill>
                <a:latin typeface="Meiryo UI" panose="020B0604030504040204" pitchFamily="50" charset="-128"/>
                <a:ea typeface="Meiryo UI" panose="020B0604030504040204" pitchFamily="50" charset="-128"/>
              </a:rPr>
              <a:t>関連産業の活性化につなげる。</a:t>
            </a:r>
            <a:endParaRPr lang="en-US" altLang="ja-JP" sz="1400" dirty="0" smtClean="0">
              <a:solidFill>
                <a:schemeClr val="tx1"/>
              </a:solidFill>
              <a:latin typeface="Meiryo UI" panose="020B0604030504040204" pitchFamily="50" charset="-128"/>
              <a:ea typeface="Meiryo UI" panose="020B0604030504040204" pitchFamily="50" charset="-128"/>
            </a:endParaRPr>
          </a:p>
          <a:p>
            <a:pPr>
              <a:lnSpc>
                <a:spcPts val="1800"/>
              </a:lnSpc>
            </a:pPr>
            <a:r>
              <a:rPr lang="ja-JP" altLang="en-US" sz="1400" dirty="0">
                <a:solidFill>
                  <a:schemeClr val="tx1"/>
                </a:solidFill>
                <a:latin typeface="Meiryo UI" panose="020B0604030504040204" pitchFamily="50" charset="-128"/>
                <a:ea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rPr>
              <a:t>また</a:t>
            </a:r>
            <a:r>
              <a:rPr lang="ja-JP" altLang="en-US" sz="1400" dirty="0">
                <a:solidFill>
                  <a:schemeClr val="tx1"/>
                </a:solidFill>
                <a:latin typeface="Meiryo UI" panose="020B0604030504040204" pitchFamily="50" charset="-128"/>
                <a:ea typeface="Meiryo UI" panose="020B0604030504040204" pitchFamily="50" charset="-128"/>
              </a:rPr>
              <a:t>、関西・中四国で開催される様々な</a:t>
            </a:r>
            <a:r>
              <a:rPr lang="en-US" altLang="ja-JP" sz="1400" dirty="0">
                <a:solidFill>
                  <a:schemeClr val="tx1"/>
                </a:solidFill>
                <a:latin typeface="Meiryo UI" panose="020B0604030504040204" pitchFamily="50" charset="-128"/>
                <a:ea typeface="Meiryo UI" panose="020B0604030504040204" pitchFamily="50" charset="-128"/>
              </a:rPr>
              <a:t>MICE</a:t>
            </a:r>
            <a:r>
              <a:rPr lang="ja-JP" altLang="en-US" sz="1400" dirty="0">
                <a:solidFill>
                  <a:schemeClr val="tx1"/>
                </a:solidFill>
                <a:latin typeface="Meiryo UI" panose="020B0604030504040204" pitchFamily="50" charset="-128"/>
                <a:ea typeface="Meiryo UI" panose="020B0604030504040204" pitchFamily="50" charset="-128"/>
              </a:rPr>
              <a:t>と棲み分けを図る。</a:t>
            </a:r>
            <a:endParaRPr lang="en-US" altLang="ja-JP" sz="1400" dirty="0">
              <a:solidFill>
                <a:schemeClr val="tx1"/>
              </a:solidFill>
              <a:latin typeface="Meiryo UI" panose="020B0604030504040204" pitchFamily="50" charset="-128"/>
              <a:ea typeface="Meiryo UI" panose="020B0604030504040204" pitchFamily="50" charset="-128"/>
            </a:endParaRPr>
          </a:p>
        </p:txBody>
      </p:sp>
      <p:sp>
        <p:nvSpPr>
          <p:cNvPr id="9" name="正方形/長方形 8"/>
          <p:cNvSpPr/>
          <p:nvPr/>
        </p:nvSpPr>
        <p:spPr>
          <a:xfrm>
            <a:off x="222472" y="5911088"/>
            <a:ext cx="8746716" cy="73866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nchor="ctr">
            <a:spAutoFit/>
          </a:bodyPr>
          <a:lstStyle/>
          <a:p>
            <a:r>
              <a:rPr lang="ja-JP" altLang="en-US" sz="1400" dirty="0" smtClean="0">
                <a:latin typeface="Meiryo UI" panose="020B0604030504040204" pitchFamily="50" charset="-128"/>
                <a:ea typeface="Meiryo UI" panose="020B0604030504040204" pitchFamily="50" charset="-128"/>
              </a:rPr>
              <a:t>・関西観光本部等と連携し、行政区を超えた情報共有・意見交換・連携を行い、関西全体の</a:t>
            </a:r>
            <a:r>
              <a:rPr lang="en-US" altLang="ja-JP" sz="1400" dirty="0" smtClean="0">
                <a:latin typeface="Meiryo UI" panose="020B0604030504040204" pitchFamily="50" charset="-128"/>
                <a:ea typeface="Meiryo UI" panose="020B0604030504040204" pitchFamily="50" charset="-128"/>
              </a:rPr>
              <a:t>MICE</a:t>
            </a:r>
            <a:r>
              <a:rPr lang="ja-JP" altLang="en-US" sz="1400" dirty="0" smtClean="0">
                <a:latin typeface="Meiryo UI" panose="020B0604030504040204" pitchFamily="50" charset="-128"/>
                <a:ea typeface="Meiryo UI" panose="020B0604030504040204" pitchFamily="50" charset="-128"/>
              </a:rPr>
              <a:t>市場全体を増やす取り組みを進める。</a:t>
            </a:r>
            <a:endParaRPr lang="en-US" altLang="ja-JP" sz="1400" dirty="0" smtClean="0">
              <a:latin typeface="Meiryo UI" panose="020B0604030504040204" pitchFamily="50" charset="-128"/>
              <a:ea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rPr>
              <a:t>・また、近隣他都市にはない大阪ならではの</a:t>
            </a:r>
            <a:r>
              <a:rPr kumimoji="1" lang="en-US" altLang="ja-JP" sz="1400" dirty="0" smtClean="0">
                <a:latin typeface="Meiryo UI" panose="020B0604030504040204" pitchFamily="50" charset="-128"/>
                <a:ea typeface="Meiryo UI" panose="020B0604030504040204" pitchFamily="50" charset="-128"/>
              </a:rPr>
              <a:t>MICE</a:t>
            </a:r>
            <a:r>
              <a:rPr kumimoji="1" lang="ja-JP" altLang="en-US" sz="1400" dirty="0" smtClean="0">
                <a:latin typeface="Meiryo UI" panose="020B0604030504040204" pitchFamily="50" charset="-128"/>
                <a:ea typeface="Meiryo UI" panose="020B0604030504040204" pitchFamily="50" charset="-128"/>
              </a:rPr>
              <a:t>誘致に努め、他都市との棲み分けを図る。</a:t>
            </a:r>
            <a:endParaRPr kumimoji="1" lang="en-US" altLang="ja-JP" sz="1400" dirty="0" smtClean="0">
              <a:latin typeface="Meiryo UI" panose="020B0604030504040204" pitchFamily="50" charset="-128"/>
              <a:ea typeface="Meiryo UI" panose="020B0604030504040204" pitchFamily="50" charset="-128"/>
            </a:endParaRPr>
          </a:p>
        </p:txBody>
      </p:sp>
      <p:sp>
        <p:nvSpPr>
          <p:cNvPr id="11" name="スライド番号プレースホルダー 6"/>
          <p:cNvSpPr txBox="1">
            <a:spLocks/>
          </p:cNvSpPr>
          <p:nvPr/>
        </p:nvSpPr>
        <p:spPr>
          <a:xfrm>
            <a:off x="7010400" y="6492875"/>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dirty="0" smtClean="0">
                <a:latin typeface="Meiryo UI" panose="020B0604030504040204" pitchFamily="50" charset="-128"/>
                <a:ea typeface="Meiryo UI" panose="020B0604030504040204" pitchFamily="50" charset="-128"/>
              </a:rPr>
              <a:t>14</a:t>
            </a:r>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869284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0" y="-3566"/>
            <a:ext cx="9144000" cy="432000"/>
          </a:xfrm>
          <a:prstGeom prst="rect">
            <a:avLst/>
          </a:prstGeom>
          <a:gradFill>
            <a:gsLst>
              <a:gs pos="0">
                <a:srgbClr val="000099"/>
              </a:gs>
              <a:gs pos="85000">
                <a:srgbClr val="0066FF"/>
              </a:gs>
              <a:gs pos="100000">
                <a:schemeClr val="accent1">
                  <a:tint val="23500"/>
                  <a:satMod val="160000"/>
                </a:schemeClr>
              </a:gs>
            </a:gsLst>
            <a:lin ang="5400000" scaled="0"/>
          </a:gradFill>
        </p:spPr>
        <p:txBody>
          <a:bodyPr wrap="square" rtlCol="0" anchor="ctr" anchorCtr="0">
            <a:noAutofit/>
          </a:bodyPr>
          <a:lstStyle/>
          <a:p>
            <a:r>
              <a:rPr lang="ja-JP" altLang="en-US" b="1" dirty="0">
                <a:solidFill>
                  <a:srgbClr val="FFFFFF"/>
                </a:solidFill>
                <a:latin typeface="Meiryo UI" panose="020B0604030504040204" pitchFamily="50" charset="-128"/>
                <a:ea typeface="Meiryo UI" panose="020B0604030504040204" pitchFamily="50" charset="-128"/>
              </a:rPr>
              <a:t>　</a:t>
            </a:r>
            <a:r>
              <a:rPr lang="ja-JP" altLang="en-US" dirty="0" smtClean="0">
                <a:solidFill>
                  <a:srgbClr val="FFFFFF"/>
                </a:solidFill>
                <a:latin typeface="Meiryo UI" panose="020B0604030504040204" pitchFamily="50" charset="-128"/>
                <a:ea typeface="Meiryo UI" panose="020B0604030504040204" pitchFamily="50" charset="-128"/>
              </a:rPr>
              <a:t>主要</a:t>
            </a:r>
            <a:r>
              <a:rPr lang="en-US" altLang="ja-JP" dirty="0" smtClean="0">
                <a:solidFill>
                  <a:srgbClr val="FFFFFF"/>
                </a:solidFill>
                <a:latin typeface="Meiryo UI" panose="020B0604030504040204" pitchFamily="50" charset="-128"/>
                <a:ea typeface="Meiryo UI" panose="020B0604030504040204" pitchFamily="50" charset="-128"/>
              </a:rPr>
              <a:t>MICE</a:t>
            </a:r>
            <a:r>
              <a:rPr lang="ja-JP" altLang="en-US" dirty="0" smtClean="0">
                <a:solidFill>
                  <a:srgbClr val="FFFFFF"/>
                </a:solidFill>
                <a:latin typeface="Meiryo UI" panose="020B0604030504040204" pitchFamily="50" charset="-128"/>
                <a:ea typeface="Meiryo UI" panose="020B0604030504040204" pitchFamily="50" charset="-128"/>
              </a:rPr>
              <a:t>拠点の役割分担・機能強化</a:t>
            </a:r>
            <a:endParaRPr kumimoji="1" lang="ja-JP" altLang="en-US" dirty="0">
              <a:solidFill>
                <a:srgbClr val="FFFFFF"/>
              </a:solidFill>
              <a:latin typeface="Meiryo UI" panose="020B0604030504040204" pitchFamily="50" charset="-128"/>
              <a:ea typeface="Meiryo UI" panose="020B0604030504040204" pitchFamily="50" charset="-128"/>
            </a:endParaRPr>
          </a:p>
        </p:txBody>
      </p:sp>
      <p:sp>
        <p:nvSpPr>
          <p:cNvPr id="44" name="正方形/長方形 43"/>
          <p:cNvSpPr/>
          <p:nvPr/>
        </p:nvSpPr>
        <p:spPr>
          <a:xfrm>
            <a:off x="76553" y="530132"/>
            <a:ext cx="8964000" cy="2769989"/>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chorCtr="0">
            <a:spAutoFit/>
          </a:bodyPr>
          <a:lstStyle/>
          <a:p>
            <a:pPr>
              <a:lnSpc>
                <a:spcPts val="1800"/>
              </a:lnSpc>
            </a:pPr>
            <a:r>
              <a:rPr kumimoji="1" lang="ja-JP" altLang="en-US" sz="1400" dirty="0" smtClean="0">
                <a:solidFill>
                  <a:schemeClr val="tx1"/>
                </a:solidFill>
                <a:latin typeface="Meiryo UI" panose="020B0604030504040204" pitchFamily="50" charset="-128"/>
                <a:ea typeface="Meiryo UI" panose="020B0604030504040204" pitchFamily="50" charset="-128"/>
              </a:rPr>
              <a:t>・</a:t>
            </a:r>
            <a:r>
              <a:rPr kumimoji="1" lang="en-US" altLang="ja-JP" sz="1400" dirty="0" smtClean="0">
                <a:solidFill>
                  <a:schemeClr val="tx1"/>
                </a:solidFill>
                <a:latin typeface="Meiryo UI" panose="020B0604030504040204" pitchFamily="50" charset="-128"/>
                <a:ea typeface="Meiryo UI" panose="020B0604030504040204" pitchFamily="50" charset="-128"/>
              </a:rPr>
              <a:t>MICE</a:t>
            </a:r>
            <a:r>
              <a:rPr kumimoji="1" lang="ja-JP" altLang="en-US" sz="1400" dirty="0" smtClean="0">
                <a:solidFill>
                  <a:schemeClr val="tx1"/>
                </a:solidFill>
                <a:latin typeface="Meiryo UI" panose="020B0604030504040204" pitchFamily="50" charset="-128"/>
                <a:ea typeface="Meiryo UI" panose="020B0604030504040204" pitchFamily="50" charset="-128"/>
              </a:rPr>
              <a:t>は都市の経済活性化、ブランド向上に重要な役割を果たす。</a:t>
            </a:r>
            <a:r>
              <a:rPr lang="ja-JP" altLang="en-US" sz="1400" dirty="0" smtClean="0">
                <a:solidFill>
                  <a:schemeClr val="tx1"/>
                </a:solidFill>
                <a:latin typeface="Meiryo UI" panose="020B0604030504040204" pitchFamily="50" charset="-128"/>
                <a:ea typeface="Meiryo UI" panose="020B0604030504040204" pitchFamily="50" charset="-128"/>
              </a:rPr>
              <a:t>そのため、</a:t>
            </a:r>
            <a:r>
              <a:rPr lang="en-US" altLang="ja-JP" sz="1400" dirty="0" smtClean="0">
                <a:solidFill>
                  <a:schemeClr val="tx1"/>
                </a:solidFill>
                <a:latin typeface="Meiryo UI" panose="020B0604030504040204" pitchFamily="50" charset="-128"/>
                <a:ea typeface="Meiryo UI" panose="020B0604030504040204" pitchFamily="50" charset="-128"/>
              </a:rPr>
              <a:t>MICE</a:t>
            </a:r>
            <a:r>
              <a:rPr kumimoji="1" lang="ja-JP" altLang="en-US" sz="1400" dirty="0" smtClean="0">
                <a:solidFill>
                  <a:schemeClr val="tx1"/>
                </a:solidFill>
                <a:latin typeface="Meiryo UI" panose="020B0604030504040204" pitchFamily="50" charset="-128"/>
                <a:ea typeface="Meiryo UI" panose="020B0604030504040204" pitchFamily="50" charset="-128"/>
              </a:rPr>
              <a:t>施設は都市の発展に重要なインフラのようなものと言える。</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p>
            <a:pPr>
              <a:lnSpc>
                <a:spcPts val="1800"/>
              </a:lnSpc>
            </a:pPr>
            <a:r>
              <a:rPr lang="ja-JP" altLang="en-US" sz="1400" dirty="0" smtClean="0">
                <a:solidFill>
                  <a:schemeClr val="tx1"/>
                </a:solidFill>
                <a:latin typeface="Meiryo UI" panose="020B0604030504040204" pitchFamily="50" charset="-128"/>
                <a:ea typeface="Meiryo UI" panose="020B0604030504040204" pitchFamily="50" charset="-128"/>
              </a:rPr>
              <a:t>・</a:t>
            </a:r>
            <a:r>
              <a:rPr lang="ja-JP" altLang="ja-JP" sz="1400" dirty="0" smtClean="0">
                <a:solidFill>
                  <a:schemeClr val="tx1"/>
                </a:solidFill>
                <a:latin typeface="Meiryo UI" panose="020B0604030504040204" pitchFamily="50" charset="-128"/>
                <a:ea typeface="Meiryo UI" panose="020B0604030504040204" pitchFamily="50" charset="-128"/>
              </a:rPr>
              <a:t>近年</a:t>
            </a:r>
            <a:r>
              <a:rPr lang="ja-JP" altLang="en-US" sz="1400" dirty="0" smtClean="0">
                <a:solidFill>
                  <a:schemeClr val="tx1"/>
                </a:solidFill>
                <a:latin typeface="Meiryo UI" panose="020B0604030504040204" pitchFamily="50" charset="-128"/>
                <a:ea typeface="Meiryo UI" panose="020B0604030504040204" pitchFamily="50" charset="-128"/>
              </a:rPr>
              <a:t>、世界的に</a:t>
            </a:r>
            <a:r>
              <a:rPr lang="ja-JP" altLang="ja-JP" sz="1400" dirty="0" smtClean="0">
                <a:solidFill>
                  <a:schemeClr val="tx1"/>
                </a:solidFill>
                <a:latin typeface="Meiryo UI" panose="020B0604030504040204" pitchFamily="50" charset="-128"/>
                <a:ea typeface="Meiryo UI" panose="020B0604030504040204" pitchFamily="50" charset="-128"/>
              </a:rPr>
              <a:t>国際</a:t>
            </a:r>
            <a:r>
              <a:rPr lang="ja-JP" altLang="ja-JP" sz="1400" dirty="0">
                <a:solidFill>
                  <a:schemeClr val="tx1"/>
                </a:solidFill>
                <a:latin typeface="Meiryo UI" panose="020B0604030504040204" pitchFamily="50" charset="-128"/>
                <a:ea typeface="Meiryo UI" panose="020B0604030504040204" pitchFamily="50" charset="-128"/>
              </a:rPr>
              <a:t>会議や展示会の開催</a:t>
            </a:r>
            <a:r>
              <a:rPr lang="ja-JP" altLang="ja-JP" sz="1400" dirty="0" smtClean="0">
                <a:solidFill>
                  <a:schemeClr val="tx1"/>
                </a:solidFill>
                <a:latin typeface="Meiryo UI" panose="020B0604030504040204" pitchFamily="50" charset="-128"/>
                <a:ea typeface="Meiryo UI" panose="020B0604030504040204" pitchFamily="50" charset="-128"/>
              </a:rPr>
              <a:t>態様</a:t>
            </a:r>
            <a:r>
              <a:rPr lang="ja-JP" altLang="en-US" sz="1400" dirty="0" smtClean="0">
                <a:solidFill>
                  <a:schemeClr val="tx1"/>
                </a:solidFill>
                <a:latin typeface="Meiryo UI" panose="020B0604030504040204" pitchFamily="50" charset="-128"/>
                <a:ea typeface="Meiryo UI" panose="020B0604030504040204" pitchFamily="50" charset="-128"/>
              </a:rPr>
              <a:t>が</a:t>
            </a:r>
            <a:r>
              <a:rPr lang="ja-JP" altLang="ja-JP" sz="1400" dirty="0" smtClean="0">
                <a:solidFill>
                  <a:schemeClr val="tx1"/>
                </a:solidFill>
                <a:latin typeface="Meiryo UI" panose="020B0604030504040204" pitchFamily="50" charset="-128"/>
                <a:ea typeface="Meiryo UI" panose="020B0604030504040204" pitchFamily="50" charset="-128"/>
              </a:rPr>
              <a:t>変化</a:t>
            </a:r>
            <a:r>
              <a:rPr lang="ja-JP" altLang="en-US" sz="1400" dirty="0" smtClean="0">
                <a:solidFill>
                  <a:schemeClr val="tx1"/>
                </a:solidFill>
                <a:latin typeface="Meiryo UI" panose="020B0604030504040204" pitchFamily="50" charset="-128"/>
                <a:ea typeface="Meiryo UI" panose="020B0604030504040204" pitchFamily="50" charset="-128"/>
              </a:rPr>
              <a:t>しており、</a:t>
            </a:r>
            <a:r>
              <a:rPr lang="ja-JP" altLang="ja-JP" sz="1400" dirty="0" smtClean="0">
                <a:solidFill>
                  <a:schemeClr val="tx1"/>
                </a:solidFill>
                <a:latin typeface="Meiryo UI" panose="020B0604030504040204" pitchFamily="50" charset="-128"/>
                <a:ea typeface="Meiryo UI" panose="020B0604030504040204" pitchFamily="50" charset="-128"/>
              </a:rPr>
              <a:t>一定</a:t>
            </a:r>
            <a:r>
              <a:rPr lang="ja-JP" altLang="ja-JP" sz="1400" dirty="0">
                <a:solidFill>
                  <a:schemeClr val="tx1"/>
                </a:solidFill>
                <a:latin typeface="Meiryo UI" panose="020B0604030504040204" pitchFamily="50" charset="-128"/>
                <a:ea typeface="Meiryo UI" panose="020B0604030504040204" pitchFamily="50" charset="-128"/>
              </a:rPr>
              <a:t>規模の</a:t>
            </a:r>
            <a:r>
              <a:rPr lang="ja-JP" altLang="ja-JP" sz="1400" dirty="0" smtClean="0">
                <a:solidFill>
                  <a:schemeClr val="tx1"/>
                </a:solidFill>
                <a:latin typeface="Meiryo UI" panose="020B0604030504040204" pitchFamily="50" charset="-128"/>
                <a:ea typeface="Meiryo UI" panose="020B0604030504040204" pitchFamily="50" charset="-128"/>
              </a:rPr>
              <a:t>会議</a:t>
            </a:r>
            <a:r>
              <a:rPr lang="ja-JP" altLang="en-US" sz="1400" dirty="0" smtClean="0">
                <a:solidFill>
                  <a:schemeClr val="tx1"/>
                </a:solidFill>
                <a:latin typeface="Meiryo UI" panose="020B0604030504040204" pitchFamily="50" charset="-128"/>
                <a:ea typeface="Meiryo UI" panose="020B0604030504040204" pitchFamily="50" charset="-128"/>
              </a:rPr>
              <a:t>場</a:t>
            </a:r>
            <a:r>
              <a:rPr lang="ja-JP" altLang="ja-JP" sz="1400" dirty="0" smtClean="0">
                <a:solidFill>
                  <a:schemeClr val="tx1"/>
                </a:solidFill>
                <a:latin typeface="Meiryo UI" panose="020B0604030504040204" pitchFamily="50" charset="-128"/>
                <a:ea typeface="Meiryo UI" panose="020B0604030504040204" pitchFamily="50" charset="-128"/>
              </a:rPr>
              <a:t>・</a:t>
            </a:r>
            <a:r>
              <a:rPr lang="ja-JP" altLang="ja-JP" sz="1400" dirty="0">
                <a:solidFill>
                  <a:schemeClr val="tx1"/>
                </a:solidFill>
                <a:latin typeface="Meiryo UI" panose="020B0604030504040204" pitchFamily="50" charset="-128"/>
                <a:ea typeface="Meiryo UI" panose="020B0604030504040204" pitchFamily="50" charset="-128"/>
              </a:rPr>
              <a:t>展示場が一体的に整備・運営</a:t>
            </a:r>
            <a:r>
              <a:rPr lang="ja-JP" altLang="ja-JP" sz="1400" dirty="0" smtClean="0">
                <a:solidFill>
                  <a:schemeClr val="tx1"/>
                </a:solidFill>
                <a:latin typeface="Meiryo UI" panose="020B0604030504040204" pitchFamily="50" charset="-128"/>
                <a:ea typeface="Meiryo UI" panose="020B0604030504040204" pitchFamily="50" charset="-128"/>
              </a:rPr>
              <a:t>され</a:t>
            </a:r>
            <a:r>
              <a:rPr lang="ja-JP" altLang="en-US" sz="1400" dirty="0" smtClean="0">
                <a:solidFill>
                  <a:schemeClr val="tx1"/>
                </a:solidFill>
                <a:latin typeface="Meiryo UI" panose="020B0604030504040204" pitchFamily="50" charset="-128"/>
                <a:ea typeface="Meiryo UI" panose="020B0604030504040204" pitchFamily="50" charset="-128"/>
              </a:rPr>
              <a:t>、宿泊、飲食、物販、エンターテイメントなどの機能が集約されたオールインワン型の</a:t>
            </a:r>
            <a:r>
              <a:rPr lang="en-US" altLang="ja-JP" sz="1400" dirty="0" smtClean="0">
                <a:solidFill>
                  <a:schemeClr val="tx1"/>
                </a:solidFill>
                <a:latin typeface="Meiryo UI" panose="020B0604030504040204" pitchFamily="50" charset="-128"/>
                <a:ea typeface="Meiryo UI" panose="020B0604030504040204" pitchFamily="50" charset="-128"/>
              </a:rPr>
              <a:t>MICE</a:t>
            </a:r>
            <a:r>
              <a:rPr lang="ja-JP" altLang="ja-JP" sz="1400" dirty="0" smtClean="0">
                <a:solidFill>
                  <a:schemeClr val="tx1"/>
                </a:solidFill>
                <a:latin typeface="Meiryo UI" panose="020B0604030504040204" pitchFamily="50" charset="-128"/>
                <a:ea typeface="Meiryo UI" panose="020B0604030504040204" pitchFamily="50" charset="-128"/>
              </a:rPr>
              <a:t>施設が</a:t>
            </a:r>
            <a:r>
              <a:rPr lang="ja-JP" altLang="en-US" sz="1400" dirty="0" smtClean="0">
                <a:solidFill>
                  <a:schemeClr val="tx1"/>
                </a:solidFill>
                <a:latin typeface="Meiryo UI" panose="020B0604030504040204" pitchFamily="50" charset="-128"/>
                <a:ea typeface="Meiryo UI" panose="020B0604030504040204" pitchFamily="50" charset="-128"/>
              </a:rPr>
              <a:t>求められており、施設がないことを理由に</a:t>
            </a:r>
            <a:r>
              <a:rPr lang="en-US" altLang="ja-JP" sz="1400" dirty="0" smtClean="0">
                <a:solidFill>
                  <a:schemeClr val="tx1"/>
                </a:solidFill>
                <a:latin typeface="Meiryo UI" panose="020B0604030504040204" pitchFamily="50" charset="-128"/>
                <a:ea typeface="Meiryo UI" panose="020B0604030504040204" pitchFamily="50" charset="-128"/>
              </a:rPr>
              <a:t>MICE</a:t>
            </a:r>
            <a:r>
              <a:rPr lang="ja-JP" altLang="en-US" sz="1400" dirty="0" smtClean="0">
                <a:solidFill>
                  <a:schemeClr val="tx1"/>
                </a:solidFill>
                <a:latin typeface="Meiryo UI" panose="020B0604030504040204" pitchFamily="50" charset="-128"/>
                <a:ea typeface="Meiryo UI" panose="020B0604030504040204" pitchFamily="50" charset="-128"/>
              </a:rPr>
              <a:t>開催都市として選定されなくなってきている状況にある。</a:t>
            </a:r>
            <a:endParaRPr lang="en-US" altLang="ja-JP" sz="1400" dirty="0" smtClean="0">
              <a:solidFill>
                <a:schemeClr val="tx1"/>
              </a:solidFill>
              <a:latin typeface="Meiryo UI" panose="020B0604030504040204" pitchFamily="50" charset="-128"/>
              <a:ea typeface="Meiryo UI" panose="020B0604030504040204" pitchFamily="50" charset="-128"/>
            </a:endParaRPr>
          </a:p>
          <a:p>
            <a:pPr>
              <a:lnSpc>
                <a:spcPts val="1800"/>
              </a:lnSpc>
            </a:pPr>
            <a:r>
              <a:rPr lang="ja-JP" altLang="en-US" sz="1400" dirty="0" smtClean="0">
                <a:solidFill>
                  <a:schemeClr val="tx1"/>
                </a:solidFill>
                <a:latin typeface="Meiryo UI" panose="020B0604030504040204" pitchFamily="50" charset="-128"/>
                <a:ea typeface="Meiryo UI" panose="020B0604030504040204" pitchFamily="50" charset="-128"/>
              </a:rPr>
              <a:t>・</a:t>
            </a:r>
            <a:r>
              <a:rPr lang="en-US" altLang="ja-JP" sz="1400" dirty="0" smtClean="0">
                <a:solidFill>
                  <a:schemeClr val="tx1"/>
                </a:solidFill>
                <a:latin typeface="Meiryo UI" panose="020B0604030504040204" pitchFamily="50" charset="-128"/>
                <a:ea typeface="Meiryo UI" panose="020B0604030504040204" pitchFamily="50" charset="-128"/>
              </a:rPr>
              <a:t>MICE</a:t>
            </a:r>
            <a:r>
              <a:rPr lang="ja-JP" altLang="en-US" sz="1400" dirty="0" smtClean="0">
                <a:solidFill>
                  <a:schemeClr val="tx1"/>
                </a:solidFill>
                <a:latin typeface="Meiryo UI" panose="020B0604030504040204" pitchFamily="50" charset="-128"/>
                <a:ea typeface="Meiryo UI" panose="020B0604030504040204" pitchFamily="50" charset="-128"/>
              </a:rPr>
              <a:t>推進においてアジアのトップをめざしていくためには、海外他都市にも比肩する</a:t>
            </a:r>
            <a:r>
              <a:rPr lang="en-US" altLang="ja-JP" sz="1400" dirty="0" smtClean="0">
                <a:solidFill>
                  <a:schemeClr val="tx1"/>
                </a:solidFill>
                <a:latin typeface="Meiryo UI" panose="020B0604030504040204" pitchFamily="50" charset="-128"/>
                <a:ea typeface="Meiryo UI" panose="020B0604030504040204" pitchFamily="50" charset="-128"/>
              </a:rPr>
              <a:t>MICE</a:t>
            </a:r>
            <a:r>
              <a:rPr lang="ja-JP" altLang="en-US" sz="1400" dirty="0" smtClean="0">
                <a:solidFill>
                  <a:schemeClr val="tx1"/>
                </a:solidFill>
                <a:latin typeface="Meiryo UI" panose="020B0604030504040204" pitchFamily="50" charset="-128"/>
                <a:ea typeface="Meiryo UI" panose="020B0604030504040204" pitchFamily="50" charset="-128"/>
              </a:rPr>
              <a:t>施設が必要である。</a:t>
            </a:r>
            <a:endParaRPr lang="en-US" altLang="ja-JP" sz="1400" dirty="0" smtClean="0">
              <a:solidFill>
                <a:schemeClr val="tx1"/>
              </a:solidFill>
              <a:latin typeface="Meiryo UI" panose="020B0604030504040204" pitchFamily="50" charset="-128"/>
              <a:ea typeface="Meiryo UI" panose="020B0604030504040204" pitchFamily="50" charset="-128"/>
            </a:endParaRPr>
          </a:p>
          <a:p>
            <a:r>
              <a:rPr kumimoji="1" lang="ja-JP" altLang="en-US" sz="1400" dirty="0" smtClean="0">
                <a:solidFill>
                  <a:schemeClr val="tx1"/>
                </a:solidFill>
                <a:latin typeface="Meiryo UI" panose="020B0604030504040204" pitchFamily="50" charset="-128"/>
                <a:ea typeface="Meiryo UI" panose="020B0604030504040204" pitchFamily="50" charset="-128"/>
              </a:rPr>
              <a:t>・大規模用地を確保可能な夢洲に</a:t>
            </a:r>
            <a:r>
              <a:rPr lang="ja-JP" altLang="en-US" sz="1400" dirty="0" smtClean="0">
                <a:solidFill>
                  <a:schemeClr val="tx1"/>
                </a:solidFill>
                <a:latin typeface="Meiryo UI" panose="020B0604030504040204" pitchFamily="50" charset="-128"/>
                <a:ea typeface="Meiryo UI" panose="020B0604030504040204" pitchFamily="50" charset="-128"/>
              </a:rPr>
              <a:t>世界第一級の</a:t>
            </a:r>
            <a:r>
              <a:rPr kumimoji="1" lang="en-US" altLang="ja-JP" sz="1400" dirty="0" smtClean="0">
                <a:solidFill>
                  <a:schemeClr val="tx1"/>
                </a:solidFill>
                <a:latin typeface="Meiryo UI" panose="020B0604030504040204" pitchFamily="50" charset="-128"/>
                <a:ea typeface="Meiryo UI" panose="020B0604030504040204" pitchFamily="50" charset="-128"/>
              </a:rPr>
              <a:t>MICE</a:t>
            </a:r>
            <a:r>
              <a:rPr kumimoji="1" lang="ja-JP" altLang="en-US" sz="1400" dirty="0" smtClean="0">
                <a:solidFill>
                  <a:schemeClr val="tx1"/>
                </a:solidFill>
                <a:latin typeface="Meiryo UI" panose="020B0604030504040204" pitchFamily="50" charset="-128"/>
                <a:ea typeface="Meiryo UI" panose="020B0604030504040204" pitchFamily="50" charset="-128"/>
              </a:rPr>
              <a:t>施設を整備するとともに、既存の</a:t>
            </a:r>
            <a:r>
              <a:rPr kumimoji="1" lang="en-US" altLang="ja-JP" sz="1400" dirty="0" smtClean="0">
                <a:solidFill>
                  <a:schemeClr val="tx1"/>
                </a:solidFill>
                <a:latin typeface="Meiryo UI" panose="020B0604030504040204" pitchFamily="50" charset="-128"/>
                <a:ea typeface="Meiryo UI" panose="020B0604030504040204" pitchFamily="50" charset="-128"/>
              </a:rPr>
              <a:t>MICE</a:t>
            </a:r>
            <a:r>
              <a:rPr kumimoji="1" lang="ja-JP" altLang="en-US" sz="1400" dirty="0" smtClean="0">
                <a:solidFill>
                  <a:schemeClr val="tx1"/>
                </a:solidFill>
                <a:latin typeface="Meiryo UI" panose="020B0604030504040204" pitchFamily="50" charset="-128"/>
                <a:ea typeface="Meiryo UI" panose="020B0604030504040204" pitchFamily="50" charset="-128"/>
              </a:rPr>
              <a:t>施設が立地し今後さらなる</a:t>
            </a:r>
            <a:r>
              <a:rPr lang="ja-JP" altLang="en-US" sz="1400" dirty="0" smtClean="0">
                <a:solidFill>
                  <a:schemeClr val="tx1"/>
                </a:solidFill>
                <a:latin typeface="Meiryo UI" panose="020B0604030504040204" pitchFamily="50" charset="-128"/>
                <a:ea typeface="Meiryo UI" panose="020B0604030504040204" pitchFamily="50" charset="-128"/>
              </a:rPr>
              <a:t>まちづく</a:t>
            </a:r>
            <a:r>
              <a:rPr lang="ja-JP" altLang="en-US" sz="1400" dirty="0">
                <a:solidFill>
                  <a:schemeClr val="tx1"/>
                </a:solidFill>
                <a:latin typeface="Meiryo UI" panose="020B0604030504040204" pitchFamily="50" charset="-128"/>
                <a:ea typeface="Meiryo UI" panose="020B0604030504040204" pitchFamily="50" charset="-128"/>
              </a:rPr>
              <a:t>り</a:t>
            </a:r>
            <a:r>
              <a:rPr kumimoji="1" lang="ja-JP" altLang="en-US" sz="1400" dirty="0" smtClean="0">
                <a:solidFill>
                  <a:schemeClr val="tx1"/>
                </a:solidFill>
                <a:latin typeface="Meiryo UI" panose="020B0604030504040204" pitchFamily="50" charset="-128"/>
                <a:ea typeface="Meiryo UI" panose="020B0604030504040204" pitchFamily="50" charset="-128"/>
              </a:rPr>
              <a:t>が予定されている</a:t>
            </a:r>
            <a:r>
              <a:rPr lang="ja-JP" altLang="en-US" sz="1400" dirty="0" smtClean="0">
                <a:solidFill>
                  <a:schemeClr val="tx1"/>
                </a:solidFill>
                <a:latin typeface="Meiryo UI" panose="020B0604030504040204" pitchFamily="50" charset="-128"/>
                <a:ea typeface="Meiryo UI" panose="020B0604030504040204" pitchFamily="50" charset="-128"/>
              </a:rPr>
              <a:t>大阪駅周辺</a:t>
            </a:r>
            <a:r>
              <a:rPr kumimoji="1" lang="ja-JP" altLang="en-US" sz="1400" dirty="0" smtClean="0">
                <a:solidFill>
                  <a:schemeClr val="tx1"/>
                </a:solidFill>
                <a:latin typeface="Meiryo UI" panose="020B0604030504040204" pitchFamily="50" charset="-128"/>
                <a:ea typeface="Meiryo UI" panose="020B0604030504040204" pitchFamily="50" charset="-128"/>
              </a:rPr>
              <a:t>、中之島を中心に、各</a:t>
            </a:r>
            <a:r>
              <a:rPr lang="ja-JP" altLang="en-US" sz="1400" dirty="0" smtClean="0">
                <a:solidFill>
                  <a:schemeClr val="tx1"/>
                </a:solidFill>
                <a:latin typeface="Meiryo UI" panose="020B0604030504040204" pitchFamily="50" charset="-128"/>
                <a:ea typeface="Meiryo UI" panose="020B0604030504040204" pitchFamily="50" charset="-128"/>
              </a:rPr>
              <a:t>拠点</a:t>
            </a:r>
            <a:r>
              <a:rPr lang="ja-JP" altLang="en-US" sz="1400" dirty="0">
                <a:solidFill>
                  <a:schemeClr val="tx1"/>
                </a:solidFill>
                <a:latin typeface="Meiryo UI" panose="020B0604030504040204" pitchFamily="50" charset="-128"/>
                <a:ea typeface="Meiryo UI" panose="020B0604030504040204" pitchFamily="50" charset="-128"/>
              </a:rPr>
              <a:t>の役割分担や機能強化</a:t>
            </a:r>
            <a:r>
              <a:rPr lang="ja-JP" altLang="en-US" sz="1400" dirty="0" smtClean="0">
                <a:solidFill>
                  <a:schemeClr val="tx1"/>
                </a:solidFill>
                <a:latin typeface="Meiryo UI" panose="020B0604030504040204" pitchFamily="50" charset="-128"/>
                <a:ea typeface="Meiryo UI" panose="020B0604030504040204" pitchFamily="50" charset="-128"/>
              </a:rPr>
              <a:t>を図る。</a:t>
            </a:r>
            <a:r>
              <a:rPr lang="en-US" altLang="ja-JP" sz="1400" dirty="0" smtClean="0">
                <a:solidFill>
                  <a:schemeClr val="tx1"/>
                </a:solidFill>
                <a:latin typeface="Meiryo UI" panose="020B0604030504040204" pitchFamily="50" charset="-128"/>
                <a:ea typeface="Meiryo UI" panose="020B0604030504040204" pitchFamily="50" charset="-128"/>
              </a:rPr>
              <a:t>MICE</a:t>
            </a:r>
            <a:r>
              <a:rPr lang="ja-JP" altLang="en-US" sz="1400" dirty="0">
                <a:solidFill>
                  <a:schemeClr val="tx1"/>
                </a:solidFill>
                <a:latin typeface="Meiryo UI" panose="020B0604030504040204" pitchFamily="50" charset="-128"/>
                <a:ea typeface="Meiryo UI" panose="020B0604030504040204" pitchFamily="50" charset="-128"/>
              </a:rPr>
              <a:t>施設の整備運営にあたっては</a:t>
            </a:r>
            <a:r>
              <a:rPr lang="ja-JP" altLang="en-US" sz="1400" dirty="0" smtClean="0">
                <a:solidFill>
                  <a:schemeClr val="tx1"/>
                </a:solidFill>
                <a:latin typeface="Meiryo UI" panose="020B0604030504040204" pitchFamily="50" charset="-128"/>
                <a:ea typeface="Meiryo UI" panose="020B0604030504040204" pitchFamily="50" charset="-128"/>
              </a:rPr>
              <a:t>、公民</a:t>
            </a:r>
            <a:r>
              <a:rPr lang="ja-JP" altLang="en-US" sz="1400" dirty="0">
                <a:solidFill>
                  <a:schemeClr val="tx1"/>
                </a:solidFill>
                <a:latin typeface="Meiryo UI" panose="020B0604030504040204" pitchFamily="50" charset="-128"/>
                <a:ea typeface="Meiryo UI" panose="020B0604030504040204" pitchFamily="50" charset="-128"/>
              </a:rPr>
              <a:t>の役割分担及び緊密な連携が</a:t>
            </a:r>
            <a:r>
              <a:rPr lang="ja-JP" altLang="en-US" sz="1400" dirty="0" smtClean="0">
                <a:solidFill>
                  <a:schemeClr val="tx1"/>
                </a:solidFill>
                <a:latin typeface="Meiryo UI" panose="020B0604030504040204" pitchFamily="50" charset="-128"/>
                <a:ea typeface="Meiryo UI" panose="020B0604030504040204" pitchFamily="50" charset="-128"/>
              </a:rPr>
              <a:t>必要である。</a:t>
            </a:r>
            <a:r>
              <a:rPr kumimoji="1" lang="ja-JP" altLang="en-US" sz="1400" dirty="0" smtClean="0">
                <a:solidFill>
                  <a:schemeClr val="tx1"/>
                </a:solidFill>
                <a:latin typeface="Meiryo UI" panose="020B0604030504040204" pitchFamily="50" charset="-128"/>
                <a:ea typeface="Meiryo UI" panose="020B0604030504040204" pitchFamily="50" charset="-128"/>
              </a:rPr>
              <a:t>加えて、大阪府域各所に立地する</a:t>
            </a:r>
            <a:r>
              <a:rPr kumimoji="1" lang="en-US" altLang="ja-JP" sz="1400" dirty="0" smtClean="0">
                <a:solidFill>
                  <a:schemeClr val="tx1"/>
                </a:solidFill>
                <a:latin typeface="Meiryo UI" panose="020B0604030504040204" pitchFamily="50" charset="-128"/>
                <a:ea typeface="Meiryo UI" panose="020B0604030504040204" pitchFamily="50" charset="-128"/>
              </a:rPr>
              <a:t>MICE</a:t>
            </a:r>
            <a:r>
              <a:rPr kumimoji="1" lang="ja-JP" altLang="en-US" sz="1400" dirty="0" smtClean="0">
                <a:solidFill>
                  <a:schemeClr val="tx1"/>
                </a:solidFill>
                <a:latin typeface="Meiryo UI" panose="020B0604030504040204" pitchFamily="50" charset="-128"/>
                <a:ea typeface="Meiryo UI" panose="020B0604030504040204" pitchFamily="50" charset="-128"/>
              </a:rPr>
              <a:t>クラスターとの連携が重要である。</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p>
            <a:r>
              <a:rPr lang="ja-JP" altLang="en-US" sz="1400" dirty="0" smtClean="0">
                <a:solidFill>
                  <a:schemeClr val="tx1"/>
                </a:solidFill>
                <a:latin typeface="Meiryo UI" panose="020B0604030504040204" pitchFamily="50" charset="-128"/>
                <a:ea typeface="Meiryo UI" panose="020B0604030504040204" pitchFamily="50" charset="-128"/>
              </a:rPr>
              <a:t>・一部</a:t>
            </a:r>
            <a:r>
              <a:rPr lang="ja-JP" altLang="en-US" sz="1400" dirty="0">
                <a:solidFill>
                  <a:schemeClr val="tx1"/>
                </a:solidFill>
                <a:latin typeface="Meiryo UI" panose="020B0604030504040204" pitchFamily="50" charset="-128"/>
                <a:ea typeface="Meiryo UI" panose="020B0604030504040204" pitchFamily="50" charset="-128"/>
              </a:rPr>
              <a:t>の国際会議等については、独自のレギュレーション（運営基準）により</a:t>
            </a:r>
            <a:r>
              <a:rPr lang="ja-JP" altLang="en-US" sz="1400" dirty="0" smtClean="0">
                <a:solidFill>
                  <a:schemeClr val="tx1"/>
                </a:solidFill>
                <a:latin typeface="Meiryo UI" panose="020B0604030504040204" pitchFamily="50" charset="-128"/>
                <a:ea typeface="Meiryo UI" panose="020B0604030504040204" pitchFamily="50" charset="-128"/>
              </a:rPr>
              <a:t>、統合型リゾート（</a:t>
            </a:r>
            <a:r>
              <a:rPr lang="en-US" altLang="ja-JP" sz="1400" dirty="0" smtClean="0">
                <a:solidFill>
                  <a:schemeClr val="tx1"/>
                </a:solidFill>
                <a:latin typeface="Meiryo UI" panose="020B0604030504040204" pitchFamily="50" charset="-128"/>
                <a:ea typeface="Meiryo UI" panose="020B0604030504040204" pitchFamily="50" charset="-128"/>
              </a:rPr>
              <a:t>IR</a:t>
            </a:r>
            <a:r>
              <a:rPr lang="ja-JP" altLang="en-US" sz="1400" dirty="0" smtClean="0">
                <a:solidFill>
                  <a:schemeClr val="tx1"/>
                </a:solidFill>
                <a:latin typeface="Meiryo UI" panose="020B0604030504040204" pitchFamily="50" charset="-128"/>
                <a:ea typeface="Meiryo UI" panose="020B0604030504040204" pitchFamily="50" charset="-128"/>
              </a:rPr>
              <a:t>）に隣接しない</a:t>
            </a:r>
            <a:r>
              <a:rPr lang="ja-JP" altLang="en-US" sz="1400" dirty="0">
                <a:solidFill>
                  <a:schemeClr val="tx1"/>
                </a:solidFill>
                <a:latin typeface="Meiryo UI" panose="020B0604030504040204" pitchFamily="50" charset="-128"/>
                <a:ea typeface="Meiryo UI" panose="020B0604030504040204" pitchFamily="50" charset="-128"/>
              </a:rPr>
              <a:t>会場</a:t>
            </a:r>
            <a:r>
              <a:rPr lang="ja-JP" altLang="en-US" sz="1400" dirty="0" smtClean="0">
                <a:solidFill>
                  <a:schemeClr val="tx1"/>
                </a:solidFill>
                <a:latin typeface="Meiryo UI" panose="020B0604030504040204" pitchFamily="50" charset="-128"/>
                <a:ea typeface="Meiryo UI" panose="020B0604030504040204" pitchFamily="50" charset="-128"/>
              </a:rPr>
              <a:t>で</a:t>
            </a:r>
            <a:r>
              <a:rPr lang="ja-JP" altLang="en-US" sz="1400" dirty="0">
                <a:solidFill>
                  <a:schemeClr val="tx1"/>
                </a:solidFill>
                <a:latin typeface="Meiryo UI" panose="020B0604030504040204" pitchFamily="50" charset="-128"/>
                <a:ea typeface="Meiryo UI" panose="020B0604030504040204" pitchFamily="50" charset="-128"/>
              </a:rPr>
              <a:t>の開催を推奨していることなどにも留意した上で、役割分担や連携の検討が</a:t>
            </a:r>
            <a:r>
              <a:rPr lang="ja-JP" altLang="en-US" sz="1400" dirty="0" smtClean="0">
                <a:solidFill>
                  <a:schemeClr val="tx1"/>
                </a:solidFill>
                <a:latin typeface="Meiryo UI" panose="020B0604030504040204" pitchFamily="50" charset="-128"/>
                <a:ea typeface="Meiryo UI" panose="020B0604030504040204" pitchFamily="50" charset="-128"/>
              </a:rPr>
              <a:t>必要である。</a:t>
            </a:r>
            <a:endParaRPr lang="en-US" altLang="ja-JP" sz="1400" dirty="0">
              <a:solidFill>
                <a:schemeClr val="tx1"/>
              </a:solidFill>
              <a:latin typeface="Meiryo UI" panose="020B0604030504040204" pitchFamily="50" charset="-128"/>
              <a:ea typeface="Meiryo UI" panose="020B0604030504040204" pitchFamily="50" charset="-128"/>
            </a:endParaRPr>
          </a:p>
        </p:txBody>
      </p:sp>
      <p:sp>
        <p:nvSpPr>
          <p:cNvPr id="47" name="テキスト ボックス 46"/>
          <p:cNvSpPr txBox="1"/>
          <p:nvPr/>
        </p:nvSpPr>
        <p:spPr>
          <a:xfrm>
            <a:off x="234847" y="3421772"/>
            <a:ext cx="3275256" cy="307777"/>
          </a:xfrm>
          <a:prstGeom prst="rect">
            <a:avLst/>
          </a:prstGeom>
          <a:solidFill>
            <a:schemeClr val="bg1"/>
          </a:solidFill>
          <a:ln w="19050" cmpd="sng">
            <a:solidFill>
              <a:schemeClr val="tx1"/>
            </a:solidFill>
          </a:ln>
        </p:spPr>
        <p:txBody>
          <a:bodyPr wrap="none" rtlCol="0" anchor="ctr" anchorCtr="1">
            <a:spAutoFit/>
          </a:bodyPr>
          <a:lstStyle/>
          <a:p>
            <a:r>
              <a:rPr kumimoji="1" lang="ja-JP" altLang="en-US" sz="1400" dirty="0" smtClean="0">
                <a:latin typeface="Meiryo UI" panose="020B0604030504040204" pitchFamily="50" charset="-128"/>
                <a:ea typeface="Meiryo UI" panose="020B0604030504040204" pitchFamily="50" charset="-128"/>
              </a:rPr>
              <a:t>主要エリアの役割分担・機能強化の方向性</a:t>
            </a:r>
            <a:endParaRPr kumimoji="1" lang="ja-JP" altLang="en-US" sz="1400" dirty="0">
              <a:latin typeface="Meiryo UI" panose="020B0604030504040204" pitchFamily="50" charset="-128"/>
              <a:ea typeface="Meiryo UI" panose="020B0604030504040204" pitchFamily="50" charset="-128"/>
            </a:endParaRPr>
          </a:p>
        </p:txBody>
      </p:sp>
      <p:graphicFrame>
        <p:nvGraphicFramePr>
          <p:cNvPr id="4" name="表 3"/>
          <p:cNvGraphicFramePr>
            <a:graphicFrameLocks noGrp="1"/>
          </p:cNvGraphicFramePr>
          <p:nvPr>
            <p:extLst>
              <p:ext uri="{D42A27DB-BD31-4B8C-83A1-F6EECF244321}">
                <p14:modId xmlns:p14="http://schemas.microsoft.com/office/powerpoint/2010/main" val="2544347551"/>
              </p:ext>
            </p:extLst>
          </p:nvPr>
        </p:nvGraphicFramePr>
        <p:xfrm>
          <a:off x="90000" y="3829483"/>
          <a:ext cx="8825399" cy="2656840"/>
        </p:xfrm>
        <a:graphic>
          <a:graphicData uri="http://schemas.openxmlformats.org/drawingml/2006/table">
            <a:tbl>
              <a:tblPr firstRow="1" bandRow="1">
                <a:tableStyleId>{5C22544A-7EE6-4342-B048-85BDC9FD1C3A}</a:tableStyleId>
              </a:tblPr>
              <a:tblGrid>
                <a:gridCol w="1010667">
                  <a:extLst>
                    <a:ext uri="{9D8B030D-6E8A-4147-A177-3AD203B41FA5}">
                      <a16:colId xmlns:a16="http://schemas.microsoft.com/office/drawing/2014/main" val="20000"/>
                    </a:ext>
                  </a:extLst>
                </a:gridCol>
                <a:gridCol w="2036345">
                  <a:extLst>
                    <a:ext uri="{9D8B030D-6E8A-4147-A177-3AD203B41FA5}">
                      <a16:colId xmlns:a16="http://schemas.microsoft.com/office/drawing/2014/main" val="20001"/>
                    </a:ext>
                  </a:extLst>
                </a:gridCol>
                <a:gridCol w="2261109">
                  <a:extLst>
                    <a:ext uri="{9D8B030D-6E8A-4147-A177-3AD203B41FA5}">
                      <a16:colId xmlns:a16="http://schemas.microsoft.com/office/drawing/2014/main" val="20002"/>
                    </a:ext>
                  </a:extLst>
                </a:gridCol>
                <a:gridCol w="1758639">
                  <a:extLst>
                    <a:ext uri="{9D8B030D-6E8A-4147-A177-3AD203B41FA5}">
                      <a16:colId xmlns:a16="http://schemas.microsoft.com/office/drawing/2014/main" val="20003"/>
                    </a:ext>
                  </a:extLst>
                </a:gridCol>
                <a:gridCol w="1758639">
                  <a:extLst>
                    <a:ext uri="{9D8B030D-6E8A-4147-A177-3AD203B41FA5}">
                      <a16:colId xmlns:a16="http://schemas.microsoft.com/office/drawing/2014/main" val="20004"/>
                    </a:ext>
                  </a:extLst>
                </a:gridCol>
              </a:tblGrid>
              <a:tr h="370840">
                <a:tc>
                  <a:txBody>
                    <a:bodyPr/>
                    <a:lstStyle/>
                    <a:p>
                      <a:pPr algn="ctr"/>
                      <a:r>
                        <a:rPr kumimoji="1" lang="ja-JP" altLang="en-US" sz="1200" dirty="0" smtClean="0">
                          <a:latin typeface="Meiryo UI" panose="020B0604030504040204" pitchFamily="50" charset="-128"/>
                          <a:ea typeface="Meiryo UI" panose="020B0604030504040204" pitchFamily="50" charset="-128"/>
                        </a:rPr>
                        <a:t>主要エリア</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smtClean="0">
                          <a:latin typeface="Meiryo UI" panose="020B0604030504040204" pitchFamily="50" charset="-128"/>
                          <a:ea typeface="Meiryo UI" panose="020B0604030504040204" pitchFamily="50" charset="-128"/>
                        </a:rPr>
                        <a:t>エリアの特徴</a:t>
                      </a:r>
                      <a:endParaRPr kumimoji="1" lang="en-US" altLang="ja-JP" sz="1200" dirty="0" smtClean="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smtClean="0">
                          <a:latin typeface="Meiryo UI" panose="020B0604030504040204" pitchFamily="50" charset="-128"/>
                          <a:ea typeface="Meiryo UI" panose="020B0604030504040204" pitchFamily="50" charset="-128"/>
                        </a:rPr>
                        <a:t>まちづくりの方向性</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smtClean="0">
                          <a:latin typeface="Meiryo UI" panose="020B0604030504040204" pitchFamily="50" charset="-128"/>
                          <a:ea typeface="Meiryo UI" panose="020B0604030504040204" pitchFamily="50" charset="-128"/>
                        </a:rPr>
                        <a:t>役割分担</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smtClean="0">
                          <a:latin typeface="Meiryo UI" panose="020B0604030504040204" pitchFamily="50" charset="-128"/>
                          <a:ea typeface="Meiryo UI" panose="020B0604030504040204" pitchFamily="50" charset="-128"/>
                        </a:rPr>
                        <a:t>機能強化</a:t>
                      </a:r>
                      <a:endParaRPr kumimoji="1" lang="ja-JP" altLang="en-US" sz="1200" dirty="0">
                        <a:solidFill>
                          <a:srgbClr val="FF0000"/>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0000"/>
                  </a:ext>
                </a:extLst>
              </a:tr>
              <a:tr h="370840">
                <a:tc>
                  <a:txBody>
                    <a:bodyP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rPr>
                        <a:t>大阪駅</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200" dirty="0" smtClean="0">
                          <a:solidFill>
                            <a:schemeClr val="tx1"/>
                          </a:solidFill>
                          <a:latin typeface="Meiryo UI" panose="020B0604030504040204" pitchFamily="50" charset="-128"/>
                          <a:ea typeface="Meiryo UI" panose="020B0604030504040204" pitchFamily="50" charset="-128"/>
                        </a:rPr>
                        <a:t>周辺</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txBody>
                  <a:tcPr anchor="ctr"/>
                </a:tc>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rPr>
                        <a:t>西日本随一のターミナル</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rPr>
                        <a:t>うめきた</a:t>
                      </a:r>
                      <a:r>
                        <a:rPr kumimoji="1" lang="en-US" altLang="ja-JP" sz="1200" dirty="0" smtClean="0">
                          <a:solidFill>
                            <a:schemeClr val="tx1"/>
                          </a:solidFill>
                          <a:latin typeface="Meiryo UI" panose="020B0604030504040204" pitchFamily="50" charset="-128"/>
                          <a:ea typeface="Meiryo UI" panose="020B0604030504040204" pitchFamily="50" charset="-128"/>
                        </a:rPr>
                        <a:t>2</a:t>
                      </a:r>
                      <a:r>
                        <a:rPr kumimoji="1" lang="ja-JP" altLang="en-US" sz="1200" dirty="0" smtClean="0">
                          <a:solidFill>
                            <a:schemeClr val="tx1"/>
                          </a:solidFill>
                          <a:latin typeface="Meiryo UI" panose="020B0604030504040204" pitchFamily="50" charset="-128"/>
                          <a:ea typeface="Meiryo UI" panose="020B0604030504040204" pitchFamily="50" charset="-128"/>
                        </a:rPr>
                        <a:t>期のまちづくりが進行中</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nchor="ctr"/>
                </a:tc>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rPr>
                        <a:t>国際競争力を有する都市機能を高度に集積、国際競争に必要なイノベーション創出に取り組む</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Meiryo UI" panose="020B0604030504040204" pitchFamily="50" charset="-128"/>
                          <a:ea typeface="Meiryo UI" panose="020B0604030504040204" pitchFamily="50" charset="-128"/>
                        </a:rPr>
                        <a:t>アクセスの良さを活かした中小規模</a:t>
                      </a:r>
                      <a:r>
                        <a:rPr kumimoji="1" lang="en-US" altLang="ja-JP" sz="1200" dirty="0" smtClean="0">
                          <a:solidFill>
                            <a:schemeClr val="tx1"/>
                          </a:solidFill>
                          <a:latin typeface="Meiryo UI" panose="020B0604030504040204" pitchFamily="50" charset="-128"/>
                          <a:ea typeface="Meiryo UI" panose="020B0604030504040204" pitchFamily="50" charset="-128"/>
                        </a:rPr>
                        <a:t>MICE</a:t>
                      </a:r>
                      <a:r>
                        <a:rPr kumimoji="1" lang="ja-JP" altLang="en-US" sz="1200" dirty="0" smtClean="0">
                          <a:solidFill>
                            <a:schemeClr val="tx1"/>
                          </a:solidFill>
                          <a:latin typeface="Meiryo UI" panose="020B0604030504040204" pitchFamily="50" charset="-128"/>
                          <a:ea typeface="Meiryo UI" panose="020B0604030504040204" pitchFamily="50" charset="-128"/>
                        </a:rPr>
                        <a:t>の実施</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Meiryo UI" panose="020B0604030504040204" pitchFamily="50" charset="-128"/>
                          <a:ea typeface="Meiryo UI" panose="020B0604030504040204" pitchFamily="50" charset="-128"/>
                        </a:rPr>
                        <a:t>民間主導によるカンファレンス・展示機能等の充実</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0001"/>
                  </a:ext>
                </a:extLst>
              </a:tr>
              <a:tr h="370840">
                <a:tc>
                  <a:txBody>
                    <a:bodyP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rPr>
                        <a:t>中之島</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nchor="ctr"/>
                </a:tc>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rPr>
                        <a:t>水都大阪のシンボルアイランド</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rPr>
                        <a:t>大阪を代表する大阪府立国際会議場が立地</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nchor="ctr"/>
                </a:tc>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rPr>
                        <a:t>歴史・文化と水辺の都市環境を活かしたまちづくりを推進するとともに、国際的な業務・文化・学術・交流拠点の形成を図る</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nchor="ctr"/>
                </a:tc>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rPr>
                        <a:t>医学会等の学術系の中規模</a:t>
                      </a:r>
                      <a:r>
                        <a:rPr kumimoji="1" lang="en-US" altLang="ja-JP" sz="1200" dirty="0" smtClean="0">
                          <a:solidFill>
                            <a:schemeClr val="tx1"/>
                          </a:solidFill>
                          <a:latin typeface="Meiryo UI" panose="020B0604030504040204" pitchFamily="50" charset="-128"/>
                          <a:ea typeface="Meiryo UI" panose="020B0604030504040204" pitchFamily="50" charset="-128"/>
                        </a:rPr>
                        <a:t>MICE</a:t>
                      </a:r>
                      <a:r>
                        <a:rPr kumimoji="1" lang="ja-JP" altLang="en-US" sz="1200" dirty="0" smtClean="0">
                          <a:solidFill>
                            <a:schemeClr val="tx1"/>
                          </a:solidFill>
                          <a:latin typeface="Meiryo UI" panose="020B0604030504040204" pitchFamily="50" charset="-128"/>
                          <a:ea typeface="Meiryo UI" panose="020B0604030504040204" pitchFamily="50" charset="-128"/>
                        </a:rPr>
                        <a:t>の実施</a:t>
                      </a:r>
                    </a:p>
                  </a:txBody>
                  <a:tcPr anchor="ctr"/>
                </a:tc>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rPr>
                        <a:t>会議場・展示場一体型</a:t>
                      </a:r>
                      <a:r>
                        <a:rPr kumimoji="1" lang="en-US" altLang="ja-JP" sz="1200" dirty="0" smtClean="0">
                          <a:solidFill>
                            <a:schemeClr val="tx1"/>
                          </a:solidFill>
                          <a:latin typeface="Meiryo UI" panose="020B0604030504040204" pitchFamily="50" charset="-128"/>
                          <a:ea typeface="Meiryo UI" panose="020B0604030504040204" pitchFamily="50" charset="-128"/>
                        </a:rPr>
                        <a:t>MICE</a:t>
                      </a:r>
                      <a:r>
                        <a:rPr kumimoji="1" lang="ja-JP" altLang="en-US" sz="1200" dirty="0" smtClean="0">
                          <a:solidFill>
                            <a:schemeClr val="tx1"/>
                          </a:solidFill>
                          <a:latin typeface="Meiryo UI" panose="020B0604030504040204" pitchFamily="50" charset="-128"/>
                          <a:ea typeface="Meiryo UI" panose="020B0604030504040204" pitchFamily="50" charset="-128"/>
                        </a:rPr>
                        <a:t>機能の検討</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0002"/>
                  </a:ext>
                </a:extLst>
              </a:tr>
              <a:tr h="370840">
                <a:tc>
                  <a:txBody>
                    <a:bodyP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rPr>
                        <a:t>ベイエリア</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200" dirty="0" smtClean="0">
                          <a:solidFill>
                            <a:schemeClr val="tx1"/>
                          </a:solidFill>
                          <a:latin typeface="Meiryo UI" panose="020B0604030504040204" pitchFamily="50" charset="-128"/>
                          <a:ea typeface="Meiryo UI" panose="020B0604030504040204" pitchFamily="50" charset="-128"/>
                        </a:rPr>
                        <a:t>（咲洲・</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200" dirty="0" smtClean="0">
                          <a:solidFill>
                            <a:schemeClr val="tx1"/>
                          </a:solidFill>
                          <a:latin typeface="Meiryo UI" panose="020B0604030504040204" pitchFamily="50" charset="-128"/>
                          <a:ea typeface="Meiryo UI" panose="020B0604030504040204" pitchFamily="50" charset="-128"/>
                        </a:rPr>
                        <a:t>夢洲）</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txBody>
                  <a:tcPr anchor="ctr"/>
                </a:tc>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rPr>
                        <a:t>咲洲に大規模展示場（インテックス大阪）が立地</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rPr>
                        <a:t>夢洲では国際観光拠点形成をめざす</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nchor="ctr"/>
                </a:tc>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rPr>
                        <a:t>夢洲の大規模用地を活用し、大阪・関西のネットワークの拠点となる国際観光拠点を形成</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nchor="ctr"/>
                </a:tc>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rPr>
                        <a:t>これまで国内で開催されてこなかった世界規模</a:t>
                      </a:r>
                      <a:r>
                        <a:rPr kumimoji="1" lang="en-US" altLang="ja-JP" sz="1200" dirty="0" smtClean="0">
                          <a:solidFill>
                            <a:schemeClr val="tx1"/>
                          </a:solidFill>
                          <a:latin typeface="Meiryo UI" panose="020B0604030504040204" pitchFamily="50" charset="-128"/>
                          <a:ea typeface="Meiryo UI" panose="020B0604030504040204" pitchFamily="50" charset="-128"/>
                        </a:rPr>
                        <a:t>MICE</a:t>
                      </a:r>
                      <a:r>
                        <a:rPr kumimoji="1" lang="ja-JP" altLang="en-US" sz="1200" dirty="0" smtClean="0">
                          <a:solidFill>
                            <a:schemeClr val="tx1"/>
                          </a:solidFill>
                          <a:latin typeface="Meiryo UI" panose="020B0604030504040204" pitchFamily="50" charset="-128"/>
                          <a:ea typeface="Meiryo UI" panose="020B0604030504040204" pitchFamily="50" charset="-128"/>
                        </a:rPr>
                        <a:t>の実施</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Meiryo UI" panose="020B0604030504040204" pitchFamily="50" charset="-128"/>
                          <a:ea typeface="Meiryo UI" panose="020B0604030504040204" pitchFamily="50" charset="-128"/>
                        </a:rPr>
                        <a:t>夢洲に世界第一級のオールインワン型</a:t>
                      </a:r>
                      <a:r>
                        <a:rPr kumimoji="1" lang="en-US" altLang="ja-JP" sz="1200" dirty="0" smtClean="0">
                          <a:solidFill>
                            <a:schemeClr val="tx1"/>
                          </a:solidFill>
                          <a:latin typeface="Meiryo UI" panose="020B0604030504040204" pitchFamily="50" charset="-128"/>
                          <a:ea typeface="Meiryo UI" panose="020B0604030504040204" pitchFamily="50" charset="-128"/>
                        </a:rPr>
                        <a:t>MICE</a:t>
                      </a:r>
                      <a:r>
                        <a:rPr kumimoji="1" lang="ja-JP" altLang="en-US" sz="1200" dirty="0" smtClean="0">
                          <a:solidFill>
                            <a:schemeClr val="tx1"/>
                          </a:solidFill>
                          <a:latin typeface="Meiryo UI" panose="020B0604030504040204" pitchFamily="50" charset="-128"/>
                          <a:ea typeface="Meiryo UI" panose="020B0604030504040204" pitchFamily="50" charset="-128"/>
                        </a:rPr>
                        <a:t>機能の整備</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0003"/>
                  </a:ext>
                </a:extLst>
              </a:tr>
            </a:tbl>
          </a:graphicData>
        </a:graphic>
      </p:graphicFrame>
      <p:sp>
        <p:nvSpPr>
          <p:cNvPr id="10" name="スライド番号プレースホルダー 6"/>
          <p:cNvSpPr txBox="1">
            <a:spLocks/>
          </p:cNvSpPr>
          <p:nvPr/>
        </p:nvSpPr>
        <p:spPr>
          <a:xfrm>
            <a:off x="7010400" y="6492875"/>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dirty="0" smtClean="0">
                <a:latin typeface="Meiryo UI" panose="020B0604030504040204" pitchFamily="50" charset="-128"/>
                <a:ea typeface="Meiryo UI" panose="020B0604030504040204" pitchFamily="50" charset="-128"/>
              </a:rPr>
              <a:t>15</a:t>
            </a:r>
            <a:endParaRPr lang="ja-JP" altLang="en-US" dirty="0">
              <a:latin typeface="Meiryo UI" panose="020B0604030504040204" pitchFamily="50" charset="-128"/>
              <a:ea typeface="Meiryo UI" panose="020B0604030504040204" pitchFamily="50" charset="-128"/>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0" y="-3566"/>
            <a:ext cx="9144000" cy="432000"/>
          </a:xfrm>
          <a:prstGeom prst="rect">
            <a:avLst/>
          </a:prstGeom>
          <a:gradFill>
            <a:gsLst>
              <a:gs pos="0">
                <a:srgbClr val="000099"/>
              </a:gs>
              <a:gs pos="85000">
                <a:srgbClr val="0066FF"/>
              </a:gs>
              <a:gs pos="100000">
                <a:schemeClr val="accent1">
                  <a:tint val="23500"/>
                  <a:satMod val="160000"/>
                </a:schemeClr>
              </a:gs>
            </a:gsLst>
            <a:lin ang="5400000" scaled="0"/>
          </a:gradFill>
        </p:spPr>
        <p:txBody>
          <a:bodyPr wrap="square" rtlCol="0" anchor="ctr" anchorCtr="0">
            <a:noAutofit/>
          </a:bodyPr>
          <a:lstStyle/>
          <a:p>
            <a:r>
              <a:rPr lang="ja-JP" altLang="en-US" b="1" dirty="0">
                <a:solidFill>
                  <a:srgbClr val="FFFFFF"/>
                </a:solidFill>
                <a:latin typeface="Meiryo UI" panose="020B0604030504040204" pitchFamily="50" charset="-128"/>
                <a:ea typeface="Meiryo UI" panose="020B0604030504040204" pitchFamily="50" charset="-128"/>
              </a:rPr>
              <a:t>　</a:t>
            </a:r>
            <a:r>
              <a:rPr lang="ja-JP" altLang="en-US" dirty="0">
                <a:solidFill>
                  <a:srgbClr val="FFFFFF"/>
                </a:solidFill>
                <a:latin typeface="Meiryo UI" panose="020B0604030504040204" pitchFamily="50" charset="-128"/>
                <a:ea typeface="Meiryo UI" panose="020B0604030504040204" pitchFamily="50" charset="-128"/>
              </a:rPr>
              <a:t>主要</a:t>
            </a:r>
            <a:r>
              <a:rPr lang="en-US" altLang="ja-JP" dirty="0" smtClean="0">
                <a:solidFill>
                  <a:srgbClr val="FFFFFF"/>
                </a:solidFill>
                <a:latin typeface="Meiryo UI" panose="020B0604030504040204" pitchFamily="50" charset="-128"/>
                <a:ea typeface="Meiryo UI" panose="020B0604030504040204" pitchFamily="50" charset="-128"/>
              </a:rPr>
              <a:t>MICE</a:t>
            </a:r>
            <a:r>
              <a:rPr lang="ja-JP" altLang="en-US" dirty="0" smtClean="0">
                <a:solidFill>
                  <a:srgbClr val="FFFFFF"/>
                </a:solidFill>
                <a:latin typeface="Meiryo UI" panose="020B0604030504040204" pitchFamily="50" charset="-128"/>
                <a:ea typeface="Meiryo UI" panose="020B0604030504040204" pitchFamily="50" charset="-128"/>
              </a:rPr>
              <a:t>拠点の役割分担・機能強化（</a:t>
            </a:r>
            <a:r>
              <a:rPr lang="ja-JP" altLang="en-US" dirty="0" smtClean="0">
                <a:solidFill>
                  <a:schemeClr val="bg1"/>
                </a:solidFill>
                <a:latin typeface="Meiryo UI" panose="020B0604030504040204" pitchFamily="50" charset="-128"/>
                <a:ea typeface="Meiryo UI" panose="020B0604030504040204" pitchFamily="50" charset="-128"/>
              </a:rPr>
              <a:t>大阪駅周辺</a:t>
            </a:r>
            <a:r>
              <a:rPr lang="ja-JP" altLang="en-US" dirty="0" smtClean="0">
                <a:solidFill>
                  <a:srgbClr val="FFFFFF"/>
                </a:solidFill>
                <a:latin typeface="Meiryo UI" panose="020B0604030504040204" pitchFamily="50" charset="-128"/>
                <a:ea typeface="Meiryo UI" panose="020B0604030504040204" pitchFamily="50" charset="-128"/>
              </a:rPr>
              <a:t>エリア）</a:t>
            </a:r>
            <a:endParaRPr kumimoji="1" lang="ja-JP" altLang="en-US" dirty="0">
              <a:solidFill>
                <a:srgbClr val="FFFFFF"/>
              </a:solidFill>
              <a:latin typeface="Meiryo UI" panose="020B0604030504040204" pitchFamily="50" charset="-128"/>
              <a:ea typeface="Meiryo UI" panose="020B0604030504040204" pitchFamily="50" charset="-128"/>
            </a:endParaRPr>
          </a:p>
        </p:txBody>
      </p:sp>
      <p:sp>
        <p:nvSpPr>
          <p:cNvPr id="44" name="正方形/長方形 43"/>
          <p:cNvSpPr/>
          <p:nvPr/>
        </p:nvSpPr>
        <p:spPr>
          <a:xfrm>
            <a:off x="140737" y="871072"/>
            <a:ext cx="8735400" cy="1384995"/>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chorCtr="0">
            <a:spAutoFit/>
          </a:bodyPr>
          <a:lstStyle/>
          <a:p>
            <a:r>
              <a:rPr kumimoji="1" lang="ja-JP" altLang="en-US" sz="1400" dirty="0" smtClean="0">
                <a:solidFill>
                  <a:schemeClr val="tx1"/>
                </a:solidFill>
                <a:latin typeface="Meiryo UI" panose="020B0604030504040204" pitchFamily="50" charset="-128"/>
                <a:ea typeface="Meiryo UI" panose="020B0604030504040204" pitchFamily="50" charset="-128"/>
              </a:rPr>
              <a:t>・西日本随一かつ関西国際空港と</a:t>
            </a:r>
            <a:r>
              <a:rPr lang="ja-JP" altLang="en-US" sz="1400" dirty="0" smtClean="0">
                <a:solidFill>
                  <a:schemeClr val="tx1"/>
                </a:solidFill>
                <a:latin typeface="Meiryo UI" panose="020B0604030504040204" pitchFamily="50" charset="-128"/>
                <a:ea typeface="Meiryo UI" panose="020B0604030504040204" pitchFamily="50" charset="-128"/>
              </a:rPr>
              <a:t>直結するターミナル</a:t>
            </a:r>
            <a:r>
              <a:rPr lang="ja-JP" altLang="en-US" sz="1400" dirty="0">
                <a:solidFill>
                  <a:schemeClr val="tx1"/>
                </a:solidFill>
                <a:latin typeface="Meiryo UI" panose="020B0604030504040204" pitchFamily="50" charset="-128"/>
                <a:ea typeface="Meiryo UI" panose="020B0604030504040204" pitchFamily="50" charset="-128"/>
              </a:rPr>
              <a:t>を有し</a:t>
            </a:r>
            <a:r>
              <a:rPr lang="ja-JP" altLang="en-US" sz="1400" dirty="0" smtClean="0">
                <a:solidFill>
                  <a:schemeClr val="tx1"/>
                </a:solidFill>
                <a:latin typeface="Meiryo UI" panose="020B0604030504040204" pitchFamily="50" charset="-128"/>
                <a:ea typeface="Meiryo UI" panose="020B0604030504040204" pitchFamily="50" charset="-128"/>
              </a:rPr>
              <a:t>、多様な層をターゲットとした宿泊施設、商業・飲食施設、エンターテイメント施設等都市</a:t>
            </a:r>
            <a:r>
              <a:rPr lang="ja-JP" altLang="en-US" sz="1400" dirty="0">
                <a:solidFill>
                  <a:schemeClr val="tx1"/>
                </a:solidFill>
                <a:latin typeface="Meiryo UI" panose="020B0604030504040204" pitchFamily="50" charset="-128"/>
                <a:ea typeface="Meiryo UI" panose="020B0604030504040204" pitchFamily="50" charset="-128"/>
              </a:rPr>
              <a:t>機能が高度に</a:t>
            </a:r>
            <a:r>
              <a:rPr lang="ja-JP" altLang="en-US" sz="1400" dirty="0" smtClean="0">
                <a:solidFill>
                  <a:schemeClr val="tx1"/>
                </a:solidFill>
                <a:latin typeface="Meiryo UI" panose="020B0604030504040204" pitchFamily="50" charset="-128"/>
                <a:ea typeface="Meiryo UI" panose="020B0604030504040204" pitchFamily="50" charset="-128"/>
              </a:rPr>
              <a:t>集積しており</a:t>
            </a:r>
            <a:r>
              <a:rPr lang="ja-JP" altLang="en-US" sz="1400" dirty="0">
                <a:solidFill>
                  <a:schemeClr val="tx1"/>
                </a:solidFill>
                <a:latin typeface="Meiryo UI" panose="020B0604030504040204" pitchFamily="50" charset="-128"/>
                <a:ea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rPr>
              <a:t>大阪</a:t>
            </a:r>
            <a:r>
              <a:rPr lang="ja-JP" altLang="en-US" sz="1400" dirty="0">
                <a:solidFill>
                  <a:schemeClr val="tx1"/>
                </a:solidFill>
                <a:latin typeface="Meiryo UI" panose="020B0604030504040204" pitchFamily="50" charset="-128"/>
                <a:ea typeface="Meiryo UI" panose="020B0604030504040204" pitchFamily="50" charset="-128"/>
              </a:rPr>
              <a:t>、関西のみならず</a:t>
            </a:r>
            <a:r>
              <a:rPr lang="ja-JP" altLang="en-US" sz="1400" dirty="0" smtClean="0">
                <a:solidFill>
                  <a:schemeClr val="tx1"/>
                </a:solidFill>
                <a:latin typeface="Meiryo UI" panose="020B0604030504040204" pitchFamily="50" charset="-128"/>
                <a:ea typeface="Meiryo UI" panose="020B0604030504040204" pitchFamily="50" charset="-128"/>
              </a:rPr>
              <a:t>国の成長</a:t>
            </a:r>
            <a:r>
              <a:rPr lang="ja-JP" altLang="en-US" sz="1400" dirty="0">
                <a:solidFill>
                  <a:schemeClr val="tx1"/>
                </a:solidFill>
                <a:latin typeface="Meiryo UI" panose="020B0604030504040204" pitchFamily="50" charset="-128"/>
                <a:ea typeface="Meiryo UI" panose="020B0604030504040204" pitchFamily="50" charset="-128"/>
              </a:rPr>
              <a:t>をけん引する国際競争力を</a:t>
            </a:r>
            <a:r>
              <a:rPr lang="ja-JP" altLang="en-US" sz="1400" dirty="0" smtClean="0">
                <a:solidFill>
                  <a:schemeClr val="tx1"/>
                </a:solidFill>
                <a:latin typeface="Meiryo UI" panose="020B0604030504040204" pitchFamily="50" charset="-128"/>
                <a:ea typeface="Meiryo UI" panose="020B0604030504040204" pitchFamily="50" charset="-128"/>
              </a:rPr>
              <a:t>備えたエリアである。国際</a:t>
            </a:r>
            <a:r>
              <a:rPr lang="ja-JP" altLang="en-US" sz="1400" dirty="0">
                <a:solidFill>
                  <a:schemeClr val="tx1"/>
                </a:solidFill>
                <a:latin typeface="Meiryo UI" panose="020B0604030504040204" pitchFamily="50" charset="-128"/>
                <a:ea typeface="Meiryo UI" panose="020B0604030504040204" pitchFamily="50" charset="-128"/>
              </a:rPr>
              <a:t>レベルの人材・企業の活動の受け皿となり、これを支える空間・基盤を整備するとともに、この地域に集まる多様な人々の交流を通じ、新たな価値・情報・文化等を創出する知的創造拠点機能を</a:t>
            </a:r>
            <a:r>
              <a:rPr lang="ja-JP" altLang="en-US" sz="1400" dirty="0" smtClean="0">
                <a:solidFill>
                  <a:schemeClr val="tx1"/>
                </a:solidFill>
                <a:latin typeface="Meiryo UI" panose="020B0604030504040204" pitchFamily="50" charset="-128"/>
                <a:ea typeface="Meiryo UI" panose="020B0604030504040204" pitchFamily="50" charset="-128"/>
              </a:rPr>
              <a:t>強化する。</a:t>
            </a:r>
            <a:r>
              <a:rPr lang="ja-JP" altLang="en-US" sz="1400" dirty="0">
                <a:solidFill>
                  <a:schemeClr val="tx1"/>
                </a:solidFill>
                <a:latin typeface="Meiryo UI" panose="020B0604030504040204" pitchFamily="50" charset="-128"/>
                <a:ea typeface="Meiryo UI" panose="020B0604030504040204" pitchFamily="50" charset="-128"/>
              </a:rPr>
              <a:t/>
            </a:r>
            <a:br>
              <a:rPr lang="ja-JP" altLang="en-US" sz="1400" dirty="0">
                <a:solidFill>
                  <a:schemeClr val="tx1"/>
                </a:solidFill>
                <a:latin typeface="Meiryo UI" panose="020B0604030504040204" pitchFamily="50" charset="-128"/>
                <a:ea typeface="Meiryo UI" panose="020B0604030504040204" pitchFamily="50" charset="-128"/>
              </a:rPr>
            </a:br>
            <a:r>
              <a:rPr lang="ja-JP" altLang="en-US" sz="1400" dirty="0" smtClean="0">
                <a:solidFill>
                  <a:schemeClr val="tx1"/>
                </a:solidFill>
                <a:latin typeface="Meiryo UI" panose="020B0604030504040204" pitchFamily="50" charset="-128"/>
                <a:ea typeface="Meiryo UI" panose="020B0604030504040204" pitchFamily="50" charset="-128"/>
              </a:rPr>
              <a:t>・特に、</a:t>
            </a:r>
            <a:r>
              <a:rPr lang="ja-JP" altLang="en-US" sz="1400" dirty="0">
                <a:solidFill>
                  <a:schemeClr val="tx1"/>
                </a:solidFill>
                <a:latin typeface="Meiryo UI" panose="020B0604030504040204" pitchFamily="50" charset="-128"/>
                <a:ea typeface="Meiryo UI" panose="020B0604030504040204" pitchFamily="50" charset="-128"/>
              </a:rPr>
              <a:t>うめきた</a:t>
            </a:r>
            <a:r>
              <a:rPr lang="en-US" altLang="ja-JP" sz="1400" dirty="0">
                <a:solidFill>
                  <a:schemeClr val="tx1"/>
                </a:solidFill>
                <a:latin typeface="Meiryo UI" panose="020B0604030504040204" pitchFamily="50" charset="-128"/>
                <a:ea typeface="Meiryo UI" panose="020B0604030504040204" pitchFamily="50" charset="-128"/>
              </a:rPr>
              <a:t>2</a:t>
            </a:r>
            <a:r>
              <a:rPr lang="ja-JP" altLang="en-US" sz="1400" dirty="0">
                <a:solidFill>
                  <a:schemeClr val="tx1"/>
                </a:solidFill>
                <a:latin typeface="Meiryo UI" panose="020B0604030504040204" pitchFamily="50" charset="-128"/>
                <a:ea typeface="Meiryo UI" panose="020B0604030504040204" pitchFamily="50" charset="-128"/>
              </a:rPr>
              <a:t>期では、世界の人々を惹きつける比類なき魅力を備えた「みどり」と、新たな国際競争力を獲得し、世界をリードする「イノベーション」とが融合するまちづくりを推進し、</a:t>
            </a:r>
            <a:r>
              <a:rPr lang="ja-JP" altLang="en-US" sz="1400" dirty="0" smtClean="0">
                <a:solidFill>
                  <a:schemeClr val="tx1"/>
                </a:solidFill>
                <a:latin typeface="Meiryo UI" panose="020B0604030504040204" pitchFamily="50" charset="-128"/>
                <a:ea typeface="Meiryo UI" panose="020B0604030504040204" pitchFamily="50" charset="-128"/>
              </a:rPr>
              <a:t>大阪</a:t>
            </a:r>
            <a:r>
              <a:rPr lang="ja-JP" altLang="en-US" sz="1400" dirty="0">
                <a:solidFill>
                  <a:schemeClr val="tx1"/>
                </a:solidFill>
                <a:latin typeface="Meiryo UI" panose="020B0604030504040204" pitchFamily="50" charset="-128"/>
                <a:ea typeface="Meiryo UI" panose="020B0604030504040204" pitchFamily="50" charset="-128"/>
              </a:rPr>
              <a:t>・関西の発展を牽引し、国の成長に</a:t>
            </a:r>
            <a:r>
              <a:rPr lang="ja-JP" altLang="en-US" sz="1400" dirty="0" smtClean="0">
                <a:solidFill>
                  <a:schemeClr val="tx1"/>
                </a:solidFill>
                <a:latin typeface="Meiryo UI" panose="020B0604030504040204" pitchFamily="50" charset="-128"/>
                <a:ea typeface="Meiryo UI" panose="020B0604030504040204" pitchFamily="50" charset="-128"/>
              </a:rPr>
              <a:t>寄与する。</a:t>
            </a:r>
            <a:endParaRPr kumimoji="1" lang="en-US" altLang="ja-JP" sz="1400" dirty="0" smtClean="0">
              <a:solidFill>
                <a:schemeClr val="tx1"/>
              </a:solidFill>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284845" y="514899"/>
            <a:ext cx="2613216" cy="307777"/>
          </a:xfrm>
          <a:prstGeom prst="rect">
            <a:avLst/>
          </a:prstGeom>
          <a:solidFill>
            <a:schemeClr val="bg1"/>
          </a:solidFill>
          <a:ln w="19050" cmpd="sng">
            <a:solidFill>
              <a:schemeClr val="tx1"/>
            </a:solidFill>
          </a:ln>
        </p:spPr>
        <p:txBody>
          <a:bodyPr wrap="none" rtlCol="0" anchor="ctr" anchorCtr="1">
            <a:spAutoFit/>
          </a:bodyPr>
          <a:lstStyle/>
          <a:p>
            <a:r>
              <a:rPr lang="ja-JP" altLang="en-US" sz="1400" dirty="0" smtClean="0">
                <a:latin typeface="Meiryo UI" panose="020B0604030504040204" pitchFamily="50" charset="-128"/>
                <a:ea typeface="Meiryo UI" panose="020B0604030504040204" pitchFamily="50" charset="-128"/>
              </a:rPr>
              <a:t>大阪駅</a:t>
            </a:r>
            <a:r>
              <a:rPr lang="ja-JP" altLang="en-US" sz="1400" dirty="0">
                <a:latin typeface="Meiryo UI" panose="020B0604030504040204" pitchFamily="50" charset="-128"/>
                <a:ea typeface="Meiryo UI" panose="020B0604030504040204" pitchFamily="50" charset="-128"/>
              </a:rPr>
              <a:t>周辺</a:t>
            </a:r>
            <a:r>
              <a:rPr lang="ja-JP" altLang="en-US" sz="1400" dirty="0" smtClean="0">
                <a:latin typeface="Meiryo UI" panose="020B0604030504040204" pitchFamily="50" charset="-128"/>
                <a:ea typeface="Meiryo UI" panose="020B0604030504040204" pitchFamily="50" charset="-128"/>
              </a:rPr>
              <a:t>エリアの特徴と方向性</a:t>
            </a:r>
            <a:endParaRPr kumimoji="1" lang="ja-JP" altLang="en-US" sz="1400" dirty="0">
              <a:latin typeface="Meiryo UI" panose="020B0604030504040204" pitchFamily="50" charset="-128"/>
              <a:ea typeface="Meiryo UI" panose="020B0604030504040204" pitchFamily="50" charset="-128"/>
            </a:endParaRPr>
          </a:p>
        </p:txBody>
      </p:sp>
      <p:sp>
        <p:nvSpPr>
          <p:cNvPr id="16" name="正方形/長方形 15"/>
          <p:cNvSpPr/>
          <p:nvPr/>
        </p:nvSpPr>
        <p:spPr>
          <a:xfrm>
            <a:off x="3389342" y="3631890"/>
            <a:ext cx="1557108" cy="276999"/>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nchor="ctr">
            <a:spAutoFit/>
          </a:bodyPr>
          <a:lstStyle/>
          <a:p>
            <a:r>
              <a:rPr kumimoji="1" lang="ja-JP" altLang="en-US" sz="1200" dirty="0" smtClean="0">
                <a:latin typeface="Meiryo UI" panose="020B0604030504040204" pitchFamily="50" charset="-128"/>
                <a:ea typeface="Meiryo UI" panose="020B0604030504040204" pitchFamily="50" charset="-128"/>
              </a:rPr>
              <a:t>主な会議施設</a:t>
            </a:r>
            <a:endParaRPr kumimoji="1" lang="ja-JP" altLang="en-US" sz="1200" dirty="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252721" y="2340059"/>
            <a:ext cx="3132589" cy="307777"/>
          </a:xfrm>
          <a:prstGeom prst="rect">
            <a:avLst/>
          </a:prstGeom>
          <a:solidFill>
            <a:schemeClr val="bg1"/>
          </a:solidFill>
          <a:ln w="19050" cmpd="sng">
            <a:solidFill>
              <a:schemeClr val="tx1"/>
            </a:solidFill>
          </a:ln>
        </p:spPr>
        <p:txBody>
          <a:bodyPr wrap="none" rtlCol="0" anchor="ctr" anchorCtr="1">
            <a:spAutoFit/>
          </a:bodyPr>
          <a:lstStyle/>
          <a:p>
            <a:r>
              <a:rPr lang="ja-JP" altLang="en-US" sz="1400" dirty="0" smtClean="0">
                <a:latin typeface="Meiryo UI" panose="020B0604030504040204" pitchFamily="50" charset="-128"/>
                <a:ea typeface="Meiryo UI" panose="020B0604030504040204" pitchFamily="50" charset="-128"/>
              </a:rPr>
              <a:t>大阪駅周辺エリアの</a:t>
            </a:r>
            <a:r>
              <a:rPr lang="en-US" altLang="ja-JP" sz="1400" dirty="0" smtClean="0">
                <a:latin typeface="Meiryo UI" panose="020B0604030504040204" pitchFamily="50" charset="-128"/>
                <a:ea typeface="Meiryo UI" panose="020B0604030504040204" pitchFamily="50" charset="-128"/>
              </a:rPr>
              <a:t>MICE</a:t>
            </a:r>
            <a:r>
              <a:rPr lang="ja-JP" altLang="en-US" sz="1400" dirty="0" smtClean="0">
                <a:latin typeface="Meiryo UI" panose="020B0604030504040204" pitchFamily="50" charset="-128"/>
                <a:ea typeface="Meiryo UI" panose="020B0604030504040204" pitchFamily="50" charset="-128"/>
              </a:rPr>
              <a:t>機能</a:t>
            </a:r>
            <a:r>
              <a:rPr lang="ja-JP" altLang="en-US" sz="1400" dirty="0">
                <a:latin typeface="Meiryo UI" panose="020B0604030504040204" pitchFamily="50" charset="-128"/>
                <a:ea typeface="Meiryo UI" panose="020B0604030504040204" pitchFamily="50" charset="-128"/>
              </a:rPr>
              <a:t>強化</a:t>
            </a:r>
            <a:r>
              <a:rPr lang="ja-JP" altLang="en-US" sz="1400" dirty="0" smtClean="0">
                <a:latin typeface="Meiryo UI" panose="020B0604030504040204" pitchFamily="50" charset="-128"/>
                <a:ea typeface="Meiryo UI" panose="020B0604030504040204" pitchFamily="50" charset="-128"/>
              </a:rPr>
              <a:t>方針</a:t>
            </a:r>
            <a:endParaRPr lang="en-US" altLang="ja-JP" sz="1400" dirty="0" smtClean="0">
              <a:latin typeface="Meiryo UI" panose="020B0604030504040204" pitchFamily="50" charset="-128"/>
              <a:ea typeface="Meiryo UI" panose="020B0604030504040204" pitchFamily="50" charset="-128"/>
            </a:endParaRPr>
          </a:p>
        </p:txBody>
      </p:sp>
      <p:sp>
        <p:nvSpPr>
          <p:cNvPr id="21" name="正方形/長方形 20"/>
          <p:cNvSpPr/>
          <p:nvPr/>
        </p:nvSpPr>
        <p:spPr>
          <a:xfrm>
            <a:off x="5221916" y="3577532"/>
            <a:ext cx="3305906" cy="261610"/>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nchor="ctr">
            <a:spAutoFit/>
          </a:bodyPr>
          <a:lstStyle/>
          <a:p>
            <a:r>
              <a:rPr lang="en-US" altLang="ja-JP" sz="1100" dirty="0" smtClean="0">
                <a:latin typeface="Meiryo UI" panose="020B0604030504040204" pitchFamily="50" charset="-128"/>
                <a:ea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rPr>
              <a:t>各施設における最大規模の会場の収容人数</a:t>
            </a:r>
            <a:endParaRPr kumimoji="1" lang="ja-JP" altLang="en-US" sz="1100" dirty="0">
              <a:latin typeface="Meiryo UI" panose="020B0604030504040204" pitchFamily="50" charset="-128"/>
              <a:ea typeface="Meiryo UI" panose="020B0604030504040204" pitchFamily="50" charset="-128"/>
            </a:endParaRPr>
          </a:p>
        </p:txBody>
      </p:sp>
      <p:pic>
        <p:nvPicPr>
          <p:cNvPr id="5" name="図 4"/>
          <p:cNvPicPr>
            <a:picLocks noChangeAspect="1"/>
          </p:cNvPicPr>
          <p:nvPr/>
        </p:nvPicPr>
        <p:blipFill>
          <a:blip r:embed="rId2"/>
          <a:stretch>
            <a:fillRect/>
          </a:stretch>
        </p:blipFill>
        <p:spPr>
          <a:xfrm>
            <a:off x="208300" y="3429157"/>
            <a:ext cx="2655644" cy="3292318"/>
          </a:xfrm>
          <a:prstGeom prst="rect">
            <a:avLst/>
          </a:prstGeom>
        </p:spPr>
      </p:pic>
      <p:sp>
        <p:nvSpPr>
          <p:cNvPr id="10" name="Text Box 4"/>
          <p:cNvSpPr txBox="1">
            <a:spLocks noChangeArrowheads="1"/>
          </p:cNvSpPr>
          <p:nvPr/>
        </p:nvSpPr>
        <p:spPr bwMode="auto">
          <a:xfrm>
            <a:off x="1694113" y="4377119"/>
            <a:ext cx="1045752" cy="356508"/>
          </a:xfrm>
          <a:prstGeom prst="rect">
            <a:avLst/>
          </a:prstGeom>
          <a:solidFill>
            <a:schemeClr val="bg1"/>
          </a:solidFill>
          <a:ln w="9525">
            <a:solidFill>
              <a:schemeClr val="accent1">
                <a:shade val="50000"/>
              </a:schemeClr>
            </a:solidFill>
            <a:miter lim="800000"/>
            <a:headEnd/>
            <a:tailEnd/>
          </a:ln>
        </p:spPr>
        <p:txBody>
          <a:bodyPr wrap="square" lIns="74295" tIns="8890" rIns="74295" bIns="8890" anchor="ctr" anchorCtr="0">
            <a:spAutoFit/>
          </a:bodyPr>
          <a:lstStyle/>
          <a:p>
            <a:pPr algn="ctr"/>
            <a:r>
              <a:rPr lang="ja-JP" altLang="en-US" sz="1100" dirty="0" smtClean="0">
                <a:latin typeface="Meiryo UI" panose="020B0604030504040204" pitchFamily="50" charset="-128"/>
                <a:ea typeface="Meiryo UI" panose="020B0604030504040204" pitchFamily="50" charset="-128"/>
              </a:rPr>
              <a:t>うめきた</a:t>
            </a:r>
            <a:r>
              <a:rPr lang="en-US" altLang="ja-JP" sz="1100" dirty="0" smtClean="0">
                <a:latin typeface="Meiryo UI" panose="020B0604030504040204" pitchFamily="50" charset="-128"/>
                <a:ea typeface="Meiryo UI" panose="020B0604030504040204" pitchFamily="50" charset="-128"/>
              </a:rPr>
              <a:t>1</a:t>
            </a:r>
            <a:r>
              <a:rPr lang="ja-JP" altLang="en-US" sz="1100" dirty="0" smtClean="0">
                <a:latin typeface="Meiryo UI" panose="020B0604030504040204" pitchFamily="50" charset="-128"/>
                <a:ea typeface="Meiryo UI" panose="020B0604030504040204" pitchFamily="50" charset="-128"/>
              </a:rPr>
              <a:t>期</a:t>
            </a:r>
            <a:endParaRPr lang="en-US" altLang="ja-JP" sz="1100" dirty="0" smtClean="0">
              <a:latin typeface="Meiryo UI" panose="020B0604030504040204" pitchFamily="50" charset="-128"/>
              <a:ea typeface="Meiryo UI" panose="020B0604030504040204" pitchFamily="50" charset="-128"/>
            </a:endParaRPr>
          </a:p>
          <a:p>
            <a:pPr algn="ctr"/>
            <a:r>
              <a:rPr lang="ja-JP" altLang="en-US" sz="1100" dirty="0" smtClean="0">
                <a:latin typeface="Meiryo UI" panose="020B0604030504040204" pitchFamily="50" charset="-128"/>
                <a:ea typeface="Meiryo UI" panose="020B0604030504040204" pitchFamily="50" charset="-128"/>
              </a:rPr>
              <a:t>エリア</a:t>
            </a:r>
            <a:endParaRPr lang="ja-JP" altLang="en-US" sz="1100" dirty="0">
              <a:latin typeface="Meiryo UI" panose="020B0604030504040204" pitchFamily="50" charset="-128"/>
              <a:ea typeface="Meiryo UI" panose="020B0604030504040204" pitchFamily="50" charset="-128"/>
            </a:endParaRPr>
          </a:p>
        </p:txBody>
      </p:sp>
      <p:sp>
        <p:nvSpPr>
          <p:cNvPr id="11" name="Text Box 4"/>
          <p:cNvSpPr txBox="1">
            <a:spLocks noChangeArrowheads="1"/>
          </p:cNvSpPr>
          <p:nvPr/>
        </p:nvSpPr>
        <p:spPr bwMode="auto">
          <a:xfrm>
            <a:off x="1840085" y="5497833"/>
            <a:ext cx="842045" cy="356508"/>
          </a:xfrm>
          <a:prstGeom prst="rect">
            <a:avLst/>
          </a:prstGeom>
          <a:solidFill>
            <a:schemeClr val="bg1"/>
          </a:solidFill>
          <a:ln w="9525">
            <a:solidFill>
              <a:schemeClr val="accent1">
                <a:shade val="50000"/>
              </a:schemeClr>
            </a:solidFill>
            <a:miter lim="800000"/>
            <a:headEnd/>
            <a:tailEnd/>
          </a:ln>
        </p:spPr>
        <p:txBody>
          <a:bodyPr wrap="square" lIns="74295" tIns="8890" rIns="74295" bIns="8890" anchor="ctr" anchorCtr="0">
            <a:spAutoFit/>
          </a:bodyPr>
          <a:lstStyle/>
          <a:p>
            <a:pPr algn="ctr"/>
            <a:r>
              <a:rPr lang="en-US" altLang="ja-JP" sz="1100" dirty="0" smtClean="0">
                <a:latin typeface="Meiryo UI" panose="020B0604030504040204" pitchFamily="50" charset="-128"/>
                <a:ea typeface="Meiryo UI" panose="020B0604030504040204" pitchFamily="50" charset="-128"/>
              </a:rPr>
              <a:t>JR</a:t>
            </a:r>
            <a:r>
              <a:rPr lang="ja-JP" altLang="en-US" sz="1100" dirty="0" smtClean="0">
                <a:latin typeface="Meiryo UI" panose="020B0604030504040204" pitchFamily="50" charset="-128"/>
                <a:ea typeface="Meiryo UI" panose="020B0604030504040204" pitchFamily="50" charset="-128"/>
              </a:rPr>
              <a:t>大阪駅</a:t>
            </a:r>
            <a:endParaRPr lang="en-US" altLang="ja-JP" sz="1100" dirty="0" smtClean="0">
              <a:latin typeface="Meiryo UI" panose="020B0604030504040204" pitchFamily="50" charset="-128"/>
              <a:ea typeface="Meiryo UI" panose="020B0604030504040204" pitchFamily="50" charset="-128"/>
            </a:endParaRPr>
          </a:p>
          <a:p>
            <a:pPr algn="ctr"/>
            <a:r>
              <a:rPr lang="ja-JP" altLang="en-US" sz="1100" dirty="0" smtClean="0">
                <a:latin typeface="Meiryo UI" panose="020B0604030504040204" pitchFamily="50" charset="-128"/>
                <a:ea typeface="Meiryo UI" panose="020B0604030504040204" pitchFamily="50" charset="-128"/>
              </a:rPr>
              <a:t>エリア</a:t>
            </a:r>
            <a:endParaRPr lang="ja-JP" altLang="en-US" sz="1100" dirty="0">
              <a:latin typeface="Meiryo UI" panose="020B0604030504040204" pitchFamily="50" charset="-128"/>
              <a:ea typeface="Meiryo UI" panose="020B0604030504040204" pitchFamily="50" charset="-128"/>
            </a:endParaRPr>
          </a:p>
        </p:txBody>
      </p:sp>
      <p:sp>
        <p:nvSpPr>
          <p:cNvPr id="12" name="Text Box 4"/>
          <p:cNvSpPr txBox="1">
            <a:spLocks noChangeArrowheads="1"/>
          </p:cNvSpPr>
          <p:nvPr/>
        </p:nvSpPr>
        <p:spPr bwMode="auto">
          <a:xfrm>
            <a:off x="1353008" y="5899370"/>
            <a:ext cx="908099" cy="356509"/>
          </a:xfrm>
          <a:prstGeom prst="rect">
            <a:avLst/>
          </a:prstGeom>
          <a:solidFill>
            <a:schemeClr val="bg1"/>
          </a:solidFill>
          <a:ln w="9525">
            <a:solidFill>
              <a:schemeClr val="accent1">
                <a:shade val="50000"/>
              </a:schemeClr>
            </a:solidFill>
            <a:miter lim="800000"/>
            <a:headEnd/>
            <a:tailEnd/>
          </a:ln>
        </p:spPr>
        <p:txBody>
          <a:bodyPr wrap="square" lIns="74295" tIns="8890" rIns="74295" bIns="8890" anchor="ctr" anchorCtr="0">
            <a:spAutoFit/>
          </a:bodyPr>
          <a:lstStyle/>
          <a:p>
            <a:pPr algn="ctr"/>
            <a:r>
              <a:rPr lang="en-US" altLang="ja-JP" sz="1100" dirty="0" smtClean="0">
                <a:latin typeface="Meiryo UI" panose="020B0604030504040204" pitchFamily="50" charset="-128"/>
                <a:ea typeface="Meiryo UI" panose="020B0604030504040204" pitchFamily="50" charset="-128"/>
              </a:rPr>
              <a:t>JR</a:t>
            </a:r>
            <a:r>
              <a:rPr lang="ja-JP" altLang="en-US" sz="1100" dirty="0" smtClean="0">
                <a:latin typeface="Meiryo UI" panose="020B0604030504040204" pitchFamily="50" charset="-128"/>
                <a:ea typeface="Meiryo UI" panose="020B0604030504040204" pitchFamily="50" charset="-128"/>
              </a:rPr>
              <a:t>大阪駅</a:t>
            </a:r>
            <a:endParaRPr lang="en-US" altLang="ja-JP" sz="1100" dirty="0" smtClean="0">
              <a:latin typeface="Meiryo UI" panose="020B0604030504040204" pitchFamily="50" charset="-128"/>
              <a:ea typeface="Meiryo UI" panose="020B0604030504040204" pitchFamily="50" charset="-128"/>
            </a:endParaRPr>
          </a:p>
          <a:p>
            <a:pPr algn="ctr"/>
            <a:r>
              <a:rPr lang="ja-JP" altLang="en-US" sz="1100" dirty="0" smtClean="0">
                <a:latin typeface="Meiryo UI" panose="020B0604030504040204" pitchFamily="50" charset="-128"/>
                <a:ea typeface="Meiryo UI" panose="020B0604030504040204" pitchFamily="50" charset="-128"/>
              </a:rPr>
              <a:t>南エリア</a:t>
            </a:r>
            <a:endParaRPr lang="ja-JP" altLang="en-US" sz="1100" dirty="0">
              <a:latin typeface="Meiryo UI" panose="020B0604030504040204" pitchFamily="50" charset="-128"/>
              <a:ea typeface="Meiryo UI" panose="020B0604030504040204" pitchFamily="50" charset="-128"/>
            </a:endParaRPr>
          </a:p>
        </p:txBody>
      </p:sp>
      <p:sp>
        <p:nvSpPr>
          <p:cNvPr id="13" name="Text Box 4"/>
          <p:cNvSpPr txBox="1">
            <a:spLocks noChangeArrowheads="1"/>
          </p:cNvSpPr>
          <p:nvPr/>
        </p:nvSpPr>
        <p:spPr bwMode="auto">
          <a:xfrm>
            <a:off x="480757" y="6151872"/>
            <a:ext cx="740347" cy="356508"/>
          </a:xfrm>
          <a:prstGeom prst="rect">
            <a:avLst/>
          </a:prstGeom>
          <a:solidFill>
            <a:schemeClr val="bg1"/>
          </a:solidFill>
          <a:ln w="9525">
            <a:solidFill>
              <a:schemeClr val="accent1">
                <a:shade val="50000"/>
              </a:schemeClr>
            </a:solidFill>
            <a:miter lim="800000"/>
            <a:headEnd/>
            <a:tailEnd/>
          </a:ln>
        </p:spPr>
        <p:txBody>
          <a:bodyPr wrap="square" lIns="74295" tIns="8890" rIns="74295" bIns="8890" anchor="ctr" anchorCtr="0">
            <a:spAutoFit/>
          </a:bodyPr>
          <a:lstStyle/>
          <a:p>
            <a:pPr algn="ctr"/>
            <a:r>
              <a:rPr lang="ja-JP" altLang="en-US" sz="1100" dirty="0" smtClean="0">
                <a:latin typeface="Meiryo UI" panose="020B0604030504040204" pitchFamily="50" charset="-128"/>
                <a:ea typeface="Meiryo UI" panose="020B0604030504040204" pitchFamily="50" charset="-128"/>
              </a:rPr>
              <a:t>西梅田</a:t>
            </a:r>
            <a:endParaRPr lang="en-US" altLang="ja-JP" sz="1100" dirty="0" smtClean="0">
              <a:latin typeface="Meiryo UI" panose="020B0604030504040204" pitchFamily="50" charset="-128"/>
              <a:ea typeface="Meiryo UI" panose="020B0604030504040204" pitchFamily="50" charset="-128"/>
            </a:endParaRPr>
          </a:p>
          <a:p>
            <a:pPr algn="ctr"/>
            <a:r>
              <a:rPr lang="ja-JP" altLang="en-US" sz="1100" dirty="0" smtClean="0">
                <a:latin typeface="Meiryo UI" panose="020B0604030504040204" pitchFamily="50" charset="-128"/>
                <a:ea typeface="Meiryo UI" panose="020B0604030504040204" pitchFamily="50" charset="-128"/>
              </a:rPr>
              <a:t>エリア</a:t>
            </a:r>
            <a:endParaRPr lang="ja-JP" altLang="en-US" sz="1100" dirty="0">
              <a:latin typeface="Meiryo UI" panose="020B0604030504040204" pitchFamily="50" charset="-128"/>
              <a:ea typeface="Meiryo UI" panose="020B0604030504040204" pitchFamily="50" charset="-128"/>
            </a:endParaRPr>
          </a:p>
        </p:txBody>
      </p:sp>
      <p:sp>
        <p:nvSpPr>
          <p:cNvPr id="14" name="Text Box 4"/>
          <p:cNvSpPr txBox="1">
            <a:spLocks noChangeArrowheads="1"/>
          </p:cNvSpPr>
          <p:nvPr/>
        </p:nvSpPr>
        <p:spPr bwMode="auto">
          <a:xfrm>
            <a:off x="2040874" y="3730635"/>
            <a:ext cx="1073002" cy="356508"/>
          </a:xfrm>
          <a:prstGeom prst="rect">
            <a:avLst/>
          </a:prstGeom>
          <a:solidFill>
            <a:schemeClr val="bg1"/>
          </a:solidFill>
          <a:ln w="9525">
            <a:solidFill>
              <a:schemeClr val="accent1">
                <a:shade val="50000"/>
              </a:schemeClr>
            </a:solidFill>
            <a:miter lim="800000"/>
            <a:headEnd/>
            <a:tailEnd/>
          </a:ln>
        </p:spPr>
        <p:txBody>
          <a:bodyPr wrap="square" lIns="74295" tIns="8890" rIns="74295" bIns="8890" anchor="ctr" anchorCtr="0">
            <a:spAutoFit/>
          </a:bodyPr>
          <a:lstStyle/>
          <a:p>
            <a:pPr algn="ctr"/>
            <a:r>
              <a:rPr lang="ja-JP" altLang="en-US" sz="1100" dirty="0" smtClean="0">
                <a:latin typeface="Meiryo UI" panose="020B0604030504040204" pitchFamily="50" charset="-128"/>
                <a:ea typeface="Meiryo UI" panose="020B0604030504040204" pitchFamily="50" charset="-128"/>
              </a:rPr>
              <a:t>阪急梅田駅・</a:t>
            </a:r>
            <a:endParaRPr lang="en-US" altLang="ja-JP" sz="1100" dirty="0" smtClean="0">
              <a:latin typeface="Meiryo UI" panose="020B0604030504040204" pitchFamily="50" charset="-128"/>
              <a:ea typeface="Meiryo UI" panose="020B0604030504040204" pitchFamily="50" charset="-128"/>
            </a:endParaRPr>
          </a:p>
          <a:p>
            <a:pPr algn="ctr"/>
            <a:r>
              <a:rPr lang="ja-JP" altLang="en-US" sz="1100" dirty="0" smtClean="0">
                <a:latin typeface="Meiryo UI" panose="020B0604030504040204" pitchFamily="50" charset="-128"/>
                <a:ea typeface="Meiryo UI" panose="020B0604030504040204" pitchFamily="50" charset="-128"/>
              </a:rPr>
              <a:t>茶屋町</a:t>
            </a:r>
            <a:r>
              <a:rPr lang="ja-JP" altLang="en-US" sz="1100" dirty="0">
                <a:latin typeface="Meiryo UI" panose="020B0604030504040204" pitchFamily="50" charset="-128"/>
                <a:ea typeface="Meiryo UI" panose="020B0604030504040204" pitchFamily="50" charset="-128"/>
              </a:rPr>
              <a:t>エリア</a:t>
            </a:r>
          </a:p>
        </p:txBody>
      </p:sp>
      <p:sp>
        <p:nvSpPr>
          <p:cNvPr id="15" name="Text Box 4"/>
          <p:cNvSpPr txBox="1">
            <a:spLocks noChangeArrowheads="1"/>
          </p:cNvSpPr>
          <p:nvPr/>
        </p:nvSpPr>
        <p:spPr bwMode="auto">
          <a:xfrm>
            <a:off x="443706" y="4342095"/>
            <a:ext cx="1045752" cy="356508"/>
          </a:xfrm>
          <a:prstGeom prst="rect">
            <a:avLst/>
          </a:prstGeom>
          <a:solidFill>
            <a:schemeClr val="bg1"/>
          </a:solidFill>
          <a:ln w="9525">
            <a:solidFill>
              <a:schemeClr val="accent1">
                <a:shade val="50000"/>
              </a:schemeClr>
            </a:solidFill>
            <a:miter lim="800000"/>
            <a:headEnd/>
            <a:tailEnd/>
          </a:ln>
        </p:spPr>
        <p:txBody>
          <a:bodyPr wrap="square" lIns="74295" tIns="8890" rIns="74295" bIns="8890" anchor="ctr" anchorCtr="0">
            <a:spAutoFit/>
          </a:bodyPr>
          <a:lstStyle/>
          <a:p>
            <a:pPr algn="ctr"/>
            <a:r>
              <a:rPr lang="ja-JP" altLang="en-US" sz="1100" dirty="0" smtClean="0">
                <a:latin typeface="Meiryo UI" panose="020B0604030504040204" pitchFamily="50" charset="-128"/>
                <a:ea typeface="Meiryo UI" panose="020B0604030504040204" pitchFamily="50" charset="-128"/>
              </a:rPr>
              <a:t>うめきた</a:t>
            </a:r>
            <a:r>
              <a:rPr lang="en-US" altLang="ja-JP" sz="1100" dirty="0" smtClean="0">
                <a:latin typeface="Meiryo UI" panose="020B0604030504040204" pitchFamily="50" charset="-128"/>
                <a:ea typeface="Meiryo UI" panose="020B0604030504040204" pitchFamily="50" charset="-128"/>
              </a:rPr>
              <a:t>2</a:t>
            </a:r>
            <a:r>
              <a:rPr lang="ja-JP" altLang="en-US" sz="1100" dirty="0" smtClean="0">
                <a:latin typeface="Meiryo UI" panose="020B0604030504040204" pitchFamily="50" charset="-128"/>
                <a:ea typeface="Meiryo UI" panose="020B0604030504040204" pitchFamily="50" charset="-128"/>
              </a:rPr>
              <a:t>期</a:t>
            </a:r>
            <a:endParaRPr lang="en-US" altLang="ja-JP" sz="1100" dirty="0" smtClean="0">
              <a:latin typeface="Meiryo UI" panose="020B0604030504040204" pitchFamily="50" charset="-128"/>
              <a:ea typeface="Meiryo UI" panose="020B0604030504040204" pitchFamily="50" charset="-128"/>
            </a:endParaRPr>
          </a:p>
          <a:p>
            <a:pPr algn="ctr"/>
            <a:r>
              <a:rPr lang="ja-JP" altLang="en-US" sz="1100" dirty="0" smtClean="0">
                <a:latin typeface="Meiryo UI" panose="020B0604030504040204" pitchFamily="50" charset="-128"/>
                <a:ea typeface="Meiryo UI" panose="020B0604030504040204" pitchFamily="50" charset="-128"/>
              </a:rPr>
              <a:t>エリア</a:t>
            </a:r>
            <a:endParaRPr lang="ja-JP" altLang="en-US" sz="1100" dirty="0">
              <a:latin typeface="Meiryo UI" panose="020B0604030504040204" pitchFamily="50" charset="-128"/>
              <a:ea typeface="Meiryo UI" panose="020B0604030504040204" pitchFamily="50" charset="-128"/>
            </a:endParaRPr>
          </a:p>
        </p:txBody>
      </p:sp>
      <p:sp>
        <p:nvSpPr>
          <p:cNvPr id="18" name="正方形/長方形 17"/>
          <p:cNvSpPr/>
          <p:nvPr/>
        </p:nvSpPr>
        <p:spPr>
          <a:xfrm>
            <a:off x="98794" y="2713146"/>
            <a:ext cx="8735400" cy="738664"/>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chorCtr="0">
            <a:spAutoFit/>
          </a:bodyPr>
          <a:lstStyle/>
          <a:p>
            <a:r>
              <a:rPr lang="ja-JP" altLang="en-US" sz="1400" dirty="0" smtClean="0">
                <a:solidFill>
                  <a:schemeClr val="tx1"/>
                </a:solidFill>
                <a:latin typeface="Meiryo UI" panose="020B0604030504040204" pitchFamily="50" charset="-128"/>
                <a:ea typeface="Meiryo UI" panose="020B0604030504040204" pitchFamily="50" charset="-128"/>
              </a:rPr>
              <a:t>・大阪駅周辺エリア</a:t>
            </a:r>
            <a:r>
              <a:rPr lang="ja-JP" altLang="en-US" sz="1400" dirty="0">
                <a:solidFill>
                  <a:schemeClr val="tx1"/>
                </a:solidFill>
                <a:latin typeface="Meiryo UI" panose="020B0604030504040204" pitchFamily="50" charset="-128"/>
                <a:ea typeface="Meiryo UI" panose="020B0604030504040204" pitchFamily="50" charset="-128"/>
              </a:rPr>
              <a:t>では、エリアの特徴を活かし、都市型カンファレンス・展示機能</a:t>
            </a:r>
            <a:r>
              <a:rPr lang="ja-JP" altLang="en-US" sz="1400" dirty="0" smtClean="0">
                <a:solidFill>
                  <a:schemeClr val="tx1"/>
                </a:solidFill>
                <a:latin typeface="Meiryo UI" panose="020B0604030504040204" pitchFamily="50" charset="-128"/>
                <a:ea typeface="Meiryo UI" panose="020B0604030504040204" pitchFamily="50" charset="-128"/>
              </a:rPr>
              <a:t>等の</a:t>
            </a:r>
            <a:r>
              <a:rPr lang="ja-JP" altLang="en-US" sz="1400" dirty="0">
                <a:solidFill>
                  <a:schemeClr val="tx1"/>
                </a:solidFill>
                <a:latin typeface="Meiryo UI" panose="020B0604030504040204" pitchFamily="50" charset="-128"/>
                <a:ea typeface="Meiryo UI" panose="020B0604030504040204" pitchFamily="50" charset="-128"/>
              </a:rPr>
              <a:t>充実を図る。また、多様な施設が相互に連携すること</a:t>
            </a:r>
            <a:r>
              <a:rPr lang="ja-JP" altLang="en-US" sz="1400" dirty="0" smtClean="0">
                <a:solidFill>
                  <a:schemeClr val="tx1"/>
                </a:solidFill>
                <a:latin typeface="Meiryo UI" panose="020B0604030504040204" pitchFamily="50" charset="-128"/>
                <a:ea typeface="Meiryo UI" panose="020B0604030504040204" pitchFamily="50" charset="-128"/>
              </a:rPr>
              <a:t>でエリア</a:t>
            </a:r>
            <a:r>
              <a:rPr lang="ja-JP" altLang="en-US" sz="1400" dirty="0">
                <a:solidFill>
                  <a:schemeClr val="tx1"/>
                </a:solidFill>
                <a:latin typeface="Meiryo UI" panose="020B0604030504040204" pitchFamily="50" charset="-128"/>
                <a:ea typeface="Meiryo UI" panose="020B0604030504040204" pitchFamily="50" charset="-128"/>
              </a:rPr>
              <a:t>全体で</a:t>
            </a:r>
            <a:r>
              <a:rPr lang="en-US" altLang="ja-JP" sz="1400" dirty="0">
                <a:solidFill>
                  <a:schemeClr val="tx1"/>
                </a:solidFill>
                <a:latin typeface="Meiryo UI" panose="020B0604030504040204" pitchFamily="50" charset="-128"/>
                <a:ea typeface="Meiryo UI" panose="020B0604030504040204" pitchFamily="50" charset="-128"/>
              </a:rPr>
              <a:t>MICE</a:t>
            </a:r>
            <a:r>
              <a:rPr lang="ja-JP" altLang="en-US" sz="1400" dirty="0">
                <a:solidFill>
                  <a:schemeClr val="tx1"/>
                </a:solidFill>
                <a:latin typeface="Meiryo UI" panose="020B0604030504040204" pitchFamily="50" charset="-128"/>
                <a:ea typeface="Meiryo UI" panose="020B0604030504040204" pitchFamily="50" charset="-128"/>
              </a:rPr>
              <a:t>機能の充実を図り、中小規模の会議や小規模のインセンティブツアーを中心とした</a:t>
            </a:r>
            <a:r>
              <a:rPr lang="ja-JP" altLang="en-US" sz="1400" dirty="0" smtClean="0">
                <a:solidFill>
                  <a:schemeClr val="tx1"/>
                </a:solidFill>
                <a:latin typeface="Meiryo UI" panose="020B0604030504040204" pitchFamily="50" charset="-128"/>
                <a:ea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rPr>
              <a:t>都市型</a:t>
            </a:r>
            <a:r>
              <a:rPr lang="en-US" altLang="ja-JP" sz="1400" dirty="0" smtClean="0">
                <a:solidFill>
                  <a:schemeClr val="tx1"/>
                </a:solidFill>
                <a:latin typeface="Meiryo UI" panose="020B0604030504040204" pitchFamily="50" charset="-128"/>
                <a:ea typeface="Meiryo UI" panose="020B0604030504040204" pitchFamily="50" charset="-128"/>
              </a:rPr>
              <a:t>MICE</a:t>
            </a:r>
            <a:r>
              <a:rPr lang="ja-JP" altLang="en-US" sz="1400" dirty="0">
                <a:solidFill>
                  <a:schemeClr val="tx1"/>
                </a:solidFill>
                <a:latin typeface="Meiryo UI" panose="020B0604030504040204" pitchFamily="50" charset="-128"/>
                <a:ea typeface="Meiryo UI" panose="020B0604030504040204" pitchFamily="50" charset="-128"/>
              </a:rPr>
              <a:t>の拠点を形成する</a:t>
            </a:r>
            <a:r>
              <a:rPr lang="ja-JP" altLang="en-US" sz="1400" dirty="0" smtClean="0">
                <a:solidFill>
                  <a:schemeClr val="tx1"/>
                </a:solidFill>
                <a:latin typeface="Meiryo UI" panose="020B0604030504040204" pitchFamily="50" charset="-128"/>
                <a:ea typeface="Meiryo UI" panose="020B0604030504040204" pitchFamily="50" charset="-128"/>
              </a:rPr>
              <a:t>。</a:t>
            </a:r>
            <a:endParaRPr kumimoji="1" lang="en-US" altLang="ja-JP" sz="1400" dirty="0" smtClean="0">
              <a:solidFill>
                <a:schemeClr val="tx1"/>
              </a:solidFill>
              <a:latin typeface="Meiryo UI" panose="020B0604030504040204" pitchFamily="50" charset="-128"/>
              <a:ea typeface="Meiryo UI" panose="020B0604030504040204" pitchFamily="50" charset="-128"/>
            </a:endParaRPr>
          </a:p>
        </p:txBody>
      </p:sp>
      <p:sp>
        <p:nvSpPr>
          <p:cNvPr id="22" name="スライド番号プレースホルダー 6"/>
          <p:cNvSpPr txBox="1">
            <a:spLocks/>
          </p:cNvSpPr>
          <p:nvPr/>
        </p:nvSpPr>
        <p:spPr>
          <a:xfrm>
            <a:off x="7010400" y="6492875"/>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dirty="0" smtClean="0">
                <a:latin typeface="Meiryo UI" panose="020B0604030504040204" pitchFamily="50" charset="-128"/>
                <a:ea typeface="Meiryo UI" panose="020B0604030504040204" pitchFamily="50" charset="-128"/>
              </a:rPr>
              <a:t>16</a:t>
            </a:r>
            <a:endParaRPr lang="ja-JP" altLang="en-US" dirty="0">
              <a:latin typeface="Meiryo UI" panose="020B0604030504040204" pitchFamily="50" charset="-128"/>
              <a:ea typeface="Meiryo UI" panose="020B0604030504040204" pitchFamily="50" charset="-128"/>
            </a:endParaRPr>
          </a:p>
        </p:txBody>
      </p:sp>
      <p:graphicFrame>
        <p:nvGraphicFramePr>
          <p:cNvPr id="20" name="表 19"/>
          <p:cNvGraphicFramePr>
            <a:graphicFrameLocks noGrp="1"/>
          </p:cNvGraphicFramePr>
          <p:nvPr>
            <p:extLst>
              <p:ext uri="{D42A27DB-BD31-4B8C-83A1-F6EECF244321}">
                <p14:modId xmlns:p14="http://schemas.microsoft.com/office/powerpoint/2010/main" val="1486572686"/>
              </p:ext>
            </p:extLst>
          </p:nvPr>
        </p:nvGraphicFramePr>
        <p:xfrm>
          <a:off x="3586237" y="3917403"/>
          <a:ext cx="4579453" cy="1920240"/>
        </p:xfrm>
        <a:graphic>
          <a:graphicData uri="http://schemas.openxmlformats.org/drawingml/2006/table">
            <a:tbl>
              <a:tblPr firstRow="1" bandRow="1">
                <a:tableStyleId>{5940675A-B579-460E-94D1-54222C63F5DA}</a:tableStyleId>
              </a:tblPr>
              <a:tblGrid>
                <a:gridCol w="3409559">
                  <a:extLst>
                    <a:ext uri="{9D8B030D-6E8A-4147-A177-3AD203B41FA5}">
                      <a16:colId xmlns:a16="http://schemas.microsoft.com/office/drawing/2014/main" val="20000"/>
                    </a:ext>
                  </a:extLst>
                </a:gridCol>
                <a:gridCol w="1169894">
                  <a:extLst>
                    <a:ext uri="{9D8B030D-6E8A-4147-A177-3AD203B41FA5}">
                      <a16:colId xmlns:a16="http://schemas.microsoft.com/office/drawing/2014/main" val="20001"/>
                    </a:ext>
                  </a:extLst>
                </a:gridCol>
              </a:tblGrid>
              <a:tr h="258298">
                <a:tc>
                  <a:txBody>
                    <a:bodyPr/>
                    <a:lstStyle/>
                    <a:p>
                      <a:pPr algn="ctr"/>
                      <a:r>
                        <a:rPr kumimoji="1" lang="ja-JP" altLang="en-US" sz="1200" dirty="0" smtClean="0">
                          <a:latin typeface="Meiryo UI" panose="020B0604030504040204" pitchFamily="50" charset="-128"/>
                          <a:ea typeface="Meiryo UI" panose="020B0604030504040204" pitchFamily="50" charset="-128"/>
                        </a:rPr>
                        <a:t>施設名</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200" dirty="0" smtClean="0">
                          <a:latin typeface="Meiryo UI" panose="020B0604030504040204" pitchFamily="50" charset="-128"/>
                          <a:ea typeface="Meiryo UI" panose="020B0604030504040204" pitchFamily="50" charset="-128"/>
                        </a:rPr>
                        <a:t>収容人数</a:t>
                      </a:r>
                      <a:r>
                        <a:rPr kumimoji="1" lang="ja-JP" altLang="en-US" sz="900" dirty="0" smtClean="0">
                          <a:latin typeface="Meiryo UI" panose="020B0604030504040204" pitchFamily="50" charset="-128"/>
                          <a:ea typeface="Meiryo UI" panose="020B0604030504040204" pitchFamily="50" charset="-128"/>
                        </a:rPr>
                        <a:t>（</a:t>
                      </a:r>
                      <a:r>
                        <a:rPr kumimoji="1" lang="en-US" altLang="ja-JP" sz="900" dirty="0" smtClean="0">
                          <a:latin typeface="Meiryo UI" panose="020B0604030504040204" pitchFamily="50" charset="-128"/>
                          <a:ea typeface="Meiryo UI" panose="020B0604030504040204" pitchFamily="50" charset="-128"/>
                        </a:rPr>
                        <a:t>※</a:t>
                      </a:r>
                      <a:r>
                        <a:rPr kumimoji="1" lang="ja-JP" altLang="en-US" sz="900" dirty="0" smtClean="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0"/>
                  </a:ext>
                </a:extLst>
              </a:tr>
              <a:tr h="258298">
                <a:tc>
                  <a:txBody>
                    <a:bodyPr/>
                    <a:lstStyle/>
                    <a:p>
                      <a:r>
                        <a:rPr kumimoji="1" lang="ja-JP" altLang="en-US" sz="1200" dirty="0" smtClean="0">
                          <a:latin typeface="Meiryo UI" panose="020B0604030504040204" pitchFamily="50" charset="-128"/>
                          <a:ea typeface="Meiryo UI" panose="020B0604030504040204" pitchFamily="50" charset="-128"/>
                        </a:rPr>
                        <a:t>ナレッジキャピタルコングレコンベンションセンター</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200" dirty="0" smtClean="0">
                          <a:latin typeface="Meiryo UI" panose="020B0604030504040204" pitchFamily="50" charset="-128"/>
                          <a:ea typeface="Meiryo UI" panose="020B0604030504040204" pitchFamily="50" charset="-128"/>
                        </a:rPr>
                        <a:t>1,750</a:t>
                      </a:r>
                      <a:endParaRPr kumimoji="1" lang="ja-JP" altLang="en-US"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1"/>
                  </a:ext>
                </a:extLst>
              </a:tr>
              <a:tr h="258298">
                <a:tc>
                  <a:txBody>
                    <a:bodyPr/>
                    <a:lstStyle/>
                    <a:p>
                      <a:r>
                        <a:rPr kumimoji="1" lang="ja-JP" altLang="en-US" sz="1200" dirty="0" smtClean="0">
                          <a:latin typeface="Meiryo UI" panose="020B0604030504040204" pitchFamily="50" charset="-128"/>
                          <a:ea typeface="Meiryo UI" panose="020B0604030504040204" pitchFamily="50" charset="-128"/>
                        </a:rPr>
                        <a:t>ハービス</a:t>
                      </a:r>
                      <a:r>
                        <a:rPr kumimoji="1" lang="en-US" altLang="ja-JP" sz="1200" dirty="0" smtClean="0">
                          <a:latin typeface="Meiryo UI" panose="020B0604030504040204" pitchFamily="50" charset="-128"/>
                          <a:ea typeface="Meiryo UI" panose="020B0604030504040204" pitchFamily="50" charset="-128"/>
                        </a:rPr>
                        <a:t>HALL</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200" dirty="0" smtClean="0">
                          <a:latin typeface="Meiryo UI" panose="020B0604030504040204" pitchFamily="50" charset="-128"/>
                          <a:ea typeface="Meiryo UI" panose="020B0604030504040204" pitchFamily="50" charset="-128"/>
                        </a:rPr>
                        <a:t>1,000</a:t>
                      </a:r>
                      <a:endParaRPr kumimoji="1" lang="ja-JP" altLang="en-US"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2"/>
                  </a:ext>
                </a:extLst>
              </a:tr>
              <a:tr h="258298">
                <a:tc>
                  <a:txBody>
                    <a:bodyPr/>
                    <a:lstStyle/>
                    <a:p>
                      <a:r>
                        <a:rPr kumimoji="1" lang="ja-JP" altLang="en-US" sz="1200" dirty="0" smtClean="0">
                          <a:latin typeface="Meiryo UI" panose="020B0604030504040204" pitchFamily="50" charset="-128"/>
                          <a:ea typeface="Meiryo UI" panose="020B0604030504040204" pitchFamily="50" charset="-128"/>
                        </a:rPr>
                        <a:t>梅田スカイビルイベントホール</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200" dirty="0" smtClean="0">
                          <a:latin typeface="Meiryo UI" panose="020B0604030504040204" pitchFamily="50" charset="-128"/>
                          <a:ea typeface="Meiryo UI" panose="020B0604030504040204" pitchFamily="50" charset="-128"/>
                        </a:rPr>
                        <a:t>1,000</a:t>
                      </a:r>
                      <a:endParaRPr kumimoji="1" lang="ja-JP" altLang="en-US"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3"/>
                  </a:ext>
                </a:extLst>
              </a:tr>
              <a:tr h="258298">
                <a:tc>
                  <a:txBody>
                    <a:bodyPr/>
                    <a:lstStyle/>
                    <a:p>
                      <a:r>
                        <a:rPr kumimoji="1" lang="ja-JP" altLang="en-US" sz="1200" dirty="0" smtClean="0">
                          <a:latin typeface="Meiryo UI" panose="020B0604030504040204" pitchFamily="50" charset="-128"/>
                          <a:ea typeface="Meiryo UI" panose="020B0604030504040204" pitchFamily="50" charset="-128"/>
                        </a:rPr>
                        <a:t>サンケイホールブリーゼ・ブリーゼプラザ</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200" dirty="0" smtClean="0">
                          <a:latin typeface="Meiryo UI" panose="020B0604030504040204" pitchFamily="50" charset="-128"/>
                          <a:ea typeface="Meiryo UI" panose="020B0604030504040204" pitchFamily="50" charset="-128"/>
                        </a:rPr>
                        <a:t>912</a:t>
                      </a:r>
                      <a:endParaRPr kumimoji="1" lang="ja-JP" altLang="en-US"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4"/>
                  </a:ext>
                </a:extLst>
              </a:tr>
              <a:tr h="258298">
                <a:tc>
                  <a:txBody>
                    <a:bodyPr/>
                    <a:lstStyle/>
                    <a:p>
                      <a:r>
                        <a:rPr kumimoji="1" lang="ja-JP" altLang="en-US" sz="1200" dirty="0" smtClean="0">
                          <a:latin typeface="Meiryo UI" panose="020B0604030504040204" pitchFamily="50" charset="-128"/>
                          <a:ea typeface="Meiryo UI" panose="020B0604030504040204" pitchFamily="50" charset="-128"/>
                        </a:rPr>
                        <a:t>梅田センタービルクリスタルホール</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200" dirty="0" smtClean="0">
                          <a:latin typeface="Meiryo UI" panose="020B0604030504040204" pitchFamily="50" charset="-128"/>
                          <a:ea typeface="Meiryo UI" panose="020B0604030504040204" pitchFamily="50" charset="-128"/>
                        </a:rPr>
                        <a:t>700</a:t>
                      </a:r>
                      <a:endParaRPr kumimoji="1" lang="ja-JP" altLang="en-US"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5"/>
                  </a:ext>
                </a:extLst>
              </a:tr>
              <a:tr h="258298">
                <a:tc>
                  <a:txBody>
                    <a:bodyPr/>
                    <a:lstStyle/>
                    <a:p>
                      <a:r>
                        <a:rPr kumimoji="1" lang="ja-JP" altLang="en-US" sz="1200" dirty="0" smtClean="0">
                          <a:latin typeface="Meiryo UI" panose="020B0604030504040204" pitchFamily="50" charset="-128"/>
                          <a:ea typeface="Meiryo UI" panose="020B0604030504040204" pitchFamily="50" charset="-128"/>
                        </a:rPr>
                        <a:t>ナレッジキャピタルイベントラボ</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200" dirty="0" smtClean="0">
                          <a:latin typeface="Meiryo UI" panose="020B0604030504040204" pitchFamily="50" charset="-128"/>
                          <a:ea typeface="Meiryo UI" panose="020B0604030504040204" pitchFamily="50" charset="-128"/>
                        </a:rPr>
                        <a:t>500</a:t>
                      </a:r>
                      <a:endParaRPr kumimoji="1" lang="ja-JP" altLang="en-US"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0406780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568203" y="2519196"/>
            <a:ext cx="7412755" cy="3507613"/>
          </a:xfrm>
          <a:prstGeom prst="rect">
            <a:avLst/>
          </a:prstGeom>
        </p:spPr>
      </p:pic>
      <p:sp>
        <p:nvSpPr>
          <p:cNvPr id="2" name="テキスト ボックス 1"/>
          <p:cNvSpPr txBox="1"/>
          <p:nvPr/>
        </p:nvSpPr>
        <p:spPr>
          <a:xfrm>
            <a:off x="0" y="-3566"/>
            <a:ext cx="9144000" cy="432000"/>
          </a:xfrm>
          <a:prstGeom prst="rect">
            <a:avLst/>
          </a:prstGeom>
          <a:gradFill>
            <a:gsLst>
              <a:gs pos="0">
                <a:srgbClr val="000099"/>
              </a:gs>
              <a:gs pos="85000">
                <a:srgbClr val="0066FF"/>
              </a:gs>
              <a:gs pos="100000">
                <a:schemeClr val="accent1">
                  <a:tint val="23500"/>
                  <a:satMod val="160000"/>
                </a:schemeClr>
              </a:gs>
            </a:gsLst>
            <a:lin ang="5400000" scaled="0"/>
          </a:gradFill>
        </p:spPr>
        <p:txBody>
          <a:bodyPr wrap="square" rtlCol="0" anchor="ctr" anchorCtr="0">
            <a:noAutofit/>
          </a:bodyPr>
          <a:lstStyle/>
          <a:p>
            <a:r>
              <a:rPr lang="ja-JP" altLang="en-US" b="1" dirty="0">
                <a:solidFill>
                  <a:srgbClr val="FFFFFF"/>
                </a:solidFill>
                <a:latin typeface="Meiryo UI" panose="020B0604030504040204" pitchFamily="50" charset="-128"/>
                <a:ea typeface="Meiryo UI" panose="020B0604030504040204" pitchFamily="50" charset="-128"/>
              </a:rPr>
              <a:t>　</a:t>
            </a:r>
            <a:r>
              <a:rPr lang="ja-JP" altLang="en-US" dirty="0" smtClean="0">
                <a:solidFill>
                  <a:srgbClr val="FFFFFF"/>
                </a:solidFill>
                <a:latin typeface="Meiryo UI" panose="020B0604030504040204" pitchFamily="50" charset="-128"/>
                <a:ea typeface="Meiryo UI" panose="020B0604030504040204" pitchFamily="50" charset="-128"/>
              </a:rPr>
              <a:t>主要</a:t>
            </a:r>
            <a:r>
              <a:rPr lang="en-US" altLang="ja-JP" dirty="0" smtClean="0">
                <a:solidFill>
                  <a:srgbClr val="FFFFFF"/>
                </a:solidFill>
                <a:latin typeface="Meiryo UI" panose="020B0604030504040204" pitchFamily="50" charset="-128"/>
                <a:ea typeface="Meiryo UI" panose="020B0604030504040204" pitchFamily="50" charset="-128"/>
              </a:rPr>
              <a:t>MICE</a:t>
            </a:r>
            <a:r>
              <a:rPr lang="ja-JP" altLang="en-US" dirty="0" smtClean="0">
                <a:solidFill>
                  <a:srgbClr val="FFFFFF"/>
                </a:solidFill>
                <a:latin typeface="Meiryo UI" panose="020B0604030504040204" pitchFamily="50" charset="-128"/>
                <a:ea typeface="Meiryo UI" panose="020B0604030504040204" pitchFamily="50" charset="-128"/>
              </a:rPr>
              <a:t>拠点の役割分担・機能強化（中之島エリア）</a:t>
            </a:r>
            <a:endParaRPr kumimoji="1" lang="ja-JP" altLang="en-US" dirty="0">
              <a:solidFill>
                <a:srgbClr val="FFFFFF"/>
              </a:solidFill>
              <a:latin typeface="Meiryo UI" panose="020B0604030504040204" pitchFamily="50" charset="-128"/>
              <a:ea typeface="Meiryo UI" panose="020B0604030504040204" pitchFamily="50" charset="-128"/>
            </a:endParaRPr>
          </a:p>
        </p:txBody>
      </p:sp>
      <p:sp>
        <p:nvSpPr>
          <p:cNvPr id="44" name="正方形/長方形 43"/>
          <p:cNvSpPr/>
          <p:nvPr/>
        </p:nvSpPr>
        <p:spPr>
          <a:xfrm>
            <a:off x="90000" y="831158"/>
            <a:ext cx="8964000" cy="1169551"/>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chorCtr="0">
            <a:spAutoFit/>
          </a:bodyPr>
          <a:lstStyle/>
          <a:p>
            <a:r>
              <a:rPr lang="ja-JP" altLang="en-US" sz="1400" dirty="0">
                <a:solidFill>
                  <a:schemeClr val="tx1"/>
                </a:solidFill>
                <a:latin typeface="Meiryo UI" panose="020B0604030504040204" pitchFamily="50" charset="-128"/>
                <a:ea typeface="Meiryo UI" panose="020B0604030504040204" pitchFamily="50" charset="-128"/>
              </a:rPr>
              <a:t>・古くからの経済・文化・行政の中心地であり、現在でも、業務の中枢機能などが集積、芸術・文化の発信拠点としての役割も担い、大阪の中心業務地区を</a:t>
            </a:r>
            <a:r>
              <a:rPr lang="ja-JP" altLang="en-US" sz="1400" dirty="0" smtClean="0">
                <a:solidFill>
                  <a:schemeClr val="tx1"/>
                </a:solidFill>
                <a:latin typeface="Meiryo UI" panose="020B0604030504040204" pitchFamily="50" charset="-128"/>
                <a:ea typeface="Meiryo UI" panose="020B0604030504040204" pitchFamily="50" charset="-128"/>
              </a:rPr>
              <a:t>形成している。</a:t>
            </a:r>
            <a:r>
              <a:rPr lang="ja-JP" altLang="en-US" sz="1400" dirty="0">
                <a:solidFill>
                  <a:schemeClr val="tx1"/>
                </a:solidFill>
                <a:latin typeface="Meiryo UI" panose="020B0604030504040204" pitchFamily="50" charset="-128"/>
                <a:ea typeface="Meiryo UI" panose="020B0604030504040204" pitchFamily="50" charset="-128"/>
              </a:rPr>
              <a:t>堂島川と土佐堀川に挟まれた水都大阪のシンボルアイランドとなっている。</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・こういった地区の特性を活かし、これまでの業務・文化・</a:t>
            </a:r>
            <a:r>
              <a:rPr lang="en-US" altLang="ja-JP" sz="1400" dirty="0">
                <a:solidFill>
                  <a:schemeClr val="tx1"/>
                </a:solidFill>
                <a:latin typeface="Meiryo UI" panose="020B0604030504040204" pitchFamily="50" charset="-128"/>
                <a:ea typeface="Meiryo UI" panose="020B0604030504040204" pitchFamily="50" charset="-128"/>
              </a:rPr>
              <a:t>MICE</a:t>
            </a:r>
            <a:r>
              <a:rPr lang="ja-JP" altLang="en-US" sz="1400" dirty="0">
                <a:solidFill>
                  <a:schemeClr val="tx1"/>
                </a:solidFill>
                <a:latin typeface="Meiryo UI" panose="020B0604030504040204" pitchFamily="50" charset="-128"/>
                <a:ea typeface="Meiryo UI" panose="020B0604030504040204" pitchFamily="50" charset="-128"/>
              </a:rPr>
              <a:t>機能の集積に加え、新しい美術館の整備とともに、産学・社学連携拠点や再生医療国際拠点の形成、都市型</a:t>
            </a:r>
            <a:r>
              <a:rPr lang="en-US" altLang="ja-JP" sz="1400" dirty="0">
                <a:solidFill>
                  <a:schemeClr val="tx1"/>
                </a:solidFill>
                <a:latin typeface="Meiryo UI" panose="020B0604030504040204" pitchFamily="50" charset="-128"/>
                <a:ea typeface="Meiryo UI" panose="020B0604030504040204" pitchFamily="50" charset="-128"/>
              </a:rPr>
              <a:t>MICE</a:t>
            </a:r>
            <a:r>
              <a:rPr lang="ja-JP" altLang="en-US" sz="1400" dirty="0">
                <a:solidFill>
                  <a:schemeClr val="tx1"/>
                </a:solidFill>
                <a:latin typeface="Meiryo UI" panose="020B0604030504040204" pitchFamily="50" charset="-128"/>
                <a:ea typeface="Meiryo UI" panose="020B0604030504040204" pitchFamily="50" charset="-128"/>
              </a:rPr>
              <a:t>機能など国際ビジネスサポート機能の拡充につながる都市開発の促進などにより、国際的な業務・文化・学術・交流拠点の形成を図っている</a:t>
            </a:r>
            <a:r>
              <a:rPr lang="ja-JP" altLang="en-US" sz="1400" dirty="0" smtClean="0">
                <a:solidFill>
                  <a:schemeClr val="tx1"/>
                </a:solidFill>
                <a:latin typeface="Meiryo UI" panose="020B0604030504040204" pitchFamily="50" charset="-128"/>
                <a:ea typeface="Meiryo UI" panose="020B0604030504040204" pitchFamily="50" charset="-128"/>
              </a:rPr>
              <a:t>。</a:t>
            </a:r>
            <a:endParaRPr lang="ja-JP" altLang="en-US" sz="1400" dirty="0">
              <a:solidFill>
                <a:schemeClr val="tx1"/>
              </a:solidFill>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305154" y="471976"/>
            <a:ext cx="2254143" cy="307777"/>
          </a:xfrm>
          <a:prstGeom prst="rect">
            <a:avLst/>
          </a:prstGeom>
          <a:solidFill>
            <a:schemeClr val="bg1"/>
          </a:solidFill>
          <a:ln w="19050" cmpd="sng">
            <a:solidFill>
              <a:schemeClr val="tx1"/>
            </a:solidFill>
          </a:ln>
        </p:spPr>
        <p:txBody>
          <a:bodyPr wrap="none" rtlCol="0" anchor="ctr" anchorCtr="1">
            <a:spAutoFit/>
          </a:bodyPr>
          <a:lstStyle/>
          <a:p>
            <a:r>
              <a:rPr lang="ja-JP" altLang="en-US" sz="1400" dirty="0">
                <a:latin typeface="Meiryo UI" panose="020B0604030504040204" pitchFamily="50" charset="-128"/>
                <a:ea typeface="Meiryo UI" panose="020B0604030504040204" pitchFamily="50" charset="-128"/>
              </a:rPr>
              <a:t>中之島</a:t>
            </a:r>
            <a:r>
              <a:rPr lang="ja-JP" altLang="en-US" sz="1400" dirty="0" smtClean="0">
                <a:latin typeface="Meiryo UI" panose="020B0604030504040204" pitchFamily="50" charset="-128"/>
                <a:ea typeface="Meiryo UI" panose="020B0604030504040204" pitchFamily="50" charset="-128"/>
              </a:rPr>
              <a:t>エリアの特徴</a:t>
            </a:r>
            <a:r>
              <a:rPr lang="ja-JP" altLang="en-US" sz="1400" dirty="0">
                <a:latin typeface="Meiryo UI" panose="020B0604030504040204" pitchFamily="50" charset="-128"/>
                <a:ea typeface="Meiryo UI" panose="020B0604030504040204" pitchFamily="50" charset="-128"/>
              </a:rPr>
              <a:t>と方向性</a:t>
            </a:r>
            <a:endParaRPr kumimoji="1" lang="ja-JP" altLang="en-US" sz="1400" dirty="0">
              <a:latin typeface="Meiryo UI" panose="020B0604030504040204" pitchFamily="50" charset="-128"/>
              <a:ea typeface="Meiryo UI" panose="020B0604030504040204" pitchFamily="50" charset="-128"/>
            </a:endParaRPr>
          </a:p>
        </p:txBody>
      </p:sp>
      <p:sp>
        <p:nvSpPr>
          <p:cNvPr id="7" name="正方形/長方形 6"/>
          <p:cNvSpPr/>
          <p:nvPr/>
        </p:nvSpPr>
        <p:spPr>
          <a:xfrm>
            <a:off x="114991" y="2457783"/>
            <a:ext cx="8914018" cy="52322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r>
              <a:rPr lang="ja-JP" altLang="en-US" sz="1400" dirty="0" smtClean="0">
                <a:solidFill>
                  <a:schemeClr val="tx1"/>
                </a:solidFill>
                <a:latin typeface="Meiryo UI" panose="020B0604030504040204" pitchFamily="50" charset="-128"/>
                <a:ea typeface="Meiryo UI" panose="020B0604030504040204" pitchFamily="50" charset="-128"/>
              </a:rPr>
              <a:t>・</a:t>
            </a:r>
            <a:r>
              <a:rPr lang="ja-JP" altLang="ja-JP" sz="1400" dirty="0" smtClean="0">
                <a:solidFill>
                  <a:schemeClr val="tx1"/>
                </a:solidFill>
                <a:latin typeface="Meiryo UI" panose="020B0604030504040204" pitchFamily="50" charset="-128"/>
                <a:ea typeface="Meiryo UI" panose="020B0604030504040204" pitchFamily="50" charset="-128"/>
              </a:rPr>
              <a:t>これ</a:t>
            </a:r>
            <a:r>
              <a:rPr lang="ja-JP" altLang="ja-JP" sz="1400" dirty="0">
                <a:solidFill>
                  <a:schemeClr val="tx1"/>
                </a:solidFill>
                <a:latin typeface="Meiryo UI" panose="020B0604030504040204" pitchFamily="50" charset="-128"/>
                <a:ea typeface="Meiryo UI" panose="020B0604030504040204" pitchFamily="50" charset="-128"/>
              </a:rPr>
              <a:t>まで多数の国内外の国際会議が開催されてきた</a:t>
            </a:r>
            <a:r>
              <a:rPr lang="ja-JP" altLang="ja-JP" sz="1400" dirty="0" smtClean="0">
                <a:solidFill>
                  <a:schemeClr val="tx1"/>
                </a:solidFill>
                <a:latin typeface="Meiryo UI" panose="020B0604030504040204" pitchFamily="50" charset="-128"/>
                <a:ea typeface="Meiryo UI" panose="020B0604030504040204" pitchFamily="50" charset="-128"/>
              </a:rPr>
              <a:t>大阪</a:t>
            </a:r>
            <a:r>
              <a:rPr lang="ja-JP" altLang="en-US" sz="1400" dirty="0" smtClean="0">
                <a:solidFill>
                  <a:schemeClr val="tx1"/>
                </a:solidFill>
                <a:latin typeface="Meiryo UI" panose="020B0604030504040204" pitchFamily="50" charset="-128"/>
                <a:ea typeface="Meiryo UI" panose="020B0604030504040204" pitchFamily="50" charset="-128"/>
              </a:rPr>
              <a:t>府立</a:t>
            </a:r>
            <a:r>
              <a:rPr lang="ja-JP" altLang="ja-JP" sz="1400" dirty="0" smtClean="0">
                <a:solidFill>
                  <a:schemeClr val="tx1"/>
                </a:solidFill>
                <a:latin typeface="Meiryo UI" panose="020B0604030504040204" pitchFamily="50" charset="-128"/>
                <a:ea typeface="Meiryo UI" panose="020B0604030504040204" pitchFamily="50" charset="-128"/>
              </a:rPr>
              <a:t>国際</a:t>
            </a:r>
            <a:r>
              <a:rPr lang="ja-JP" altLang="en-US" sz="1400" dirty="0" smtClean="0">
                <a:solidFill>
                  <a:schemeClr val="tx1"/>
                </a:solidFill>
                <a:latin typeface="Meiryo UI" panose="020B0604030504040204" pitchFamily="50" charset="-128"/>
                <a:ea typeface="Meiryo UI" panose="020B0604030504040204" pitchFamily="50" charset="-128"/>
              </a:rPr>
              <a:t>会</a:t>
            </a:r>
            <a:r>
              <a:rPr lang="ja-JP" altLang="ja-JP" sz="1400" dirty="0" smtClean="0">
                <a:solidFill>
                  <a:schemeClr val="tx1"/>
                </a:solidFill>
                <a:latin typeface="Meiryo UI" panose="020B0604030504040204" pitchFamily="50" charset="-128"/>
                <a:ea typeface="Meiryo UI" panose="020B0604030504040204" pitchFamily="50" charset="-128"/>
              </a:rPr>
              <a:t>議場</a:t>
            </a:r>
            <a:r>
              <a:rPr lang="ja-JP" altLang="ja-JP" sz="1400" dirty="0">
                <a:solidFill>
                  <a:schemeClr val="tx1"/>
                </a:solidFill>
                <a:latin typeface="Meiryo UI" panose="020B0604030504040204" pitchFamily="50" charset="-128"/>
                <a:ea typeface="Meiryo UI" panose="020B0604030504040204" pitchFamily="50" charset="-128"/>
              </a:rPr>
              <a:t>を中心に</a:t>
            </a:r>
            <a:r>
              <a:rPr lang="ja-JP" altLang="ja-JP" sz="1400" dirty="0" smtClean="0">
                <a:solidFill>
                  <a:schemeClr val="tx1"/>
                </a:solidFill>
                <a:latin typeface="Meiryo UI" panose="020B0604030504040204" pitchFamily="50" charset="-128"/>
                <a:ea typeface="Meiryo UI" panose="020B0604030504040204" pitchFamily="50" charset="-128"/>
              </a:rPr>
              <a:t>、中之島</a:t>
            </a:r>
            <a:r>
              <a:rPr lang="ja-JP" altLang="ja-JP" sz="1400" dirty="0">
                <a:solidFill>
                  <a:schemeClr val="tx1"/>
                </a:solidFill>
                <a:latin typeface="Meiryo UI" panose="020B0604030504040204" pitchFamily="50" charset="-128"/>
                <a:ea typeface="Meiryo UI" panose="020B0604030504040204" pitchFamily="50" charset="-128"/>
              </a:rPr>
              <a:t>エリアの開発に合わせて、会議場・展示場一体型</a:t>
            </a:r>
            <a:r>
              <a:rPr lang="en-US" altLang="ja-JP" sz="1400" dirty="0">
                <a:solidFill>
                  <a:schemeClr val="tx1"/>
                </a:solidFill>
                <a:latin typeface="Meiryo UI" panose="020B0604030504040204" pitchFamily="50" charset="-128"/>
                <a:ea typeface="Meiryo UI" panose="020B0604030504040204" pitchFamily="50" charset="-128"/>
              </a:rPr>
              <a:t>MICE</a:t>
            </a:r>
            <a:r>
              <a:rPr lang="ja-JP" altLang="ja-JP" sz="1400" dirty="0">
                <a:solidFill>
                  <a:schemeClr val="tx1"/>
                </a:solidFill>
                <a:latin typeface="Meiryo UI" panose="020B0604030504040204" pitchFamily="50" charset="-128"/>
                <a:ea typeface="Meiryo UI" panose="020B0604030504040204" pitchFamily="50" charset="-128"/>
              </a:rPr>
              <a:t>機能の確保について検討</a:t>
            </a:r>
            <a:r>
              <a:rPr lang="ja-JP" altLang="ja-JP" sz="1400" dirty="0" smtClean="0">
                <a:solidFill>
                  <a:schemeClr val="tx1"/>
                </a:solidFill>
                <a:latin typeface="Meiryo UI" panose="020B0604030504040204" pitchFamily="50" charset="-128"/>
                <a:ea typeface="Meiryo UI" panose="020B0604030504040204" pitchFamily="50" charset="-128"/>
              </a:rPr>
              <a:t>する</a:t>
            </a:r>
            <a:r>
              <a:rPr lang="ja-JP" altLang="en-US" sz="1400" dirty="0" smtClean="0">
                <a:solidFill>
                  <a:schemeClr val="tx1"/>
                </a:solidFill>
                <a:latin typeface="Meiryo UI" panose="020B0604030504040204" pitchFamily="50" charset="-128"/>
                <a:ea typeface="Meiryo UI" panose="020B0604030504040204" pitchFamily="50" charset="-128"/>
              </a:rPr>
              <a:t>。</a:t>
            </a:r>
            <a:endParaRPr lang="ja-JP" altLang="ja-JP" sz="1400" dirty="0">
              <a:solidFill>
                <a:schemeClr val="tx1"/>
              </a:solidFill>
              <a:latin typeface="Meiryo UI" panose="020B0604030504040204" pitchFamily="50" charset="-128"/>
              <a:ea typeface="Meiryo UI" panose="020B0604030504040204" pitchFamily="50" charset="-128"/>
            </a:endParaRPr>
          </a:p>
        </p:txBody>
      </p:sp>
      <p:sp>
        <p:nvSpPr>
          <p:cNvPr id="8" name="テキスト ボックス 7"/>
          <p:cNvSpPr txBox="1"/>
          <p:nvPr/>
        </p:nvSpPr>
        <p:spPr>
          <a:xfrm>
            <a:off x="221292" y="2053382"/>
            <a:ext cx="2773516" cy="307777"/>
          </a:xfrm>
          <a:prstGeom prst="rect">
            <a:avLst/>
          </a:prstGeom>
          <a:solidFill>
            <a:schemeClr val="bg1"/>
          </a:solidFill>
          <a:ln w="19050" cmpd="sng">
            <a:solidFill>
              <a:schemeClr val="tx1"/>
            </a:solidFill>
          </a:ln>
        </p:spPr>
        <p:txBody>
          <a:bodyPr wrap="none" rtlCol="0" anchor="ctr" anchorCtr="1">
            <a:spAutoFit/>
          </a:bodyPr>
          <a:lstStyle/>
          <a:p>
            <a:r>
              <a:rPr lang="ja-JP" altLang="en-US" sz="1400" dirty="0">
                <a:latin typeface="Meiryo UI" panose="020B0604030504040204" pitchFamily="50" charset="-128"/>
                <a:ea typeface="Meiryo UI" panose="020B0604030504040204" pitchFamily="50" charset="-128"/>
              </a:rPr>
              <a:t>中之島</a:t>
            </a:r>
            <a:r>
              <a:rPr lang="ja-JP" altLang="en-US" sz="1400" dirty="0" smtClean="0">
                <a:latin typeface="Meiryo UI" panose="020B0604030504040204" pitchFamily="50" charset="-128"/>
                <a:ea typeface="Meiryo UI" panose="020B0604030504040204" pitchFamily="50" charset="-128"/>
              </a:rPr>
              <a:t>エリアの</a:t>
            </a:r>
            <a:r>
              <a:rPr lang="en-US" altLang="ja-JP" sz="1400" dirty="0" smtClean="0">
                <a:latin typeface="Meiryo UI" panose="020B0604030504040204" pitchFamily="50" charset="-128"/>
                <a:ea typeface="Meiryo UI" panose="020B0604030504040204" pitchFamily="50" charset="-128"/>
              </a:rPr>
              <a:t>MICE</a:t>
            </a:r>
            <a:r>
              <a:rPr lang="ja-JP" altLang="en-US" sz="1400" dirty="0" smtClean="0">
                <a:latin typeface="Meiryo UI" panose="020B0604030504040204" pitchFamily="50" charset="-128"/>
                <a:ea typeface="Meiryo UI" panose="020B0604030504040204" pitchFamily="50" charset="-128"/>
              </a:rPr>
              <a:t>機能強化方針</a:t>
            </a:r>
            <a:endParaRPr lang="en-US" altLang="ja-JP" sz="1400" dirty="0" smtClean="0">
              <a:latin typeface="Meiryo UI" panose="020B0604030504040204" pitchFamily="50" charset="-128"/>
              <a:ea typeface="Meiryo UI" panose="020B0604030504040204" pitchFamily="50" charset="-128"/>
            </a:endParaRPr>
          </a:p>
        </p:txBody>
      </p:sp>
      <p:sp>
        <p:nvSpPr>
          <p:cNvPr id="12" name="正方形/長方形 11"/>
          <p:cNvSpPr/>
          <p:nvPr/>
        </p:nvSpPr>
        <p:spPr>
          <a:xfrm>
            <a:off x="5046406" y="4840768"/>
            <a:ext cx="1557108" cy="276999"/>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nchor="ctr">
            <a:spAutoFit/>
          </a:bodyPr>
          <a:lstStyle/>
          <a:p>
            <a:r>
              <a:rPr kumimoji="1" lang="ja-JP" altLang="en-US" sz="1200" dirty="0" smtClean="0">
                <a:latin typeface="Meiryo UI" panose="020B0604030504040204" pitchFamily="50" charset="-128"/>
                <a:ea typeface="Meiryo UI" panose="020B0604030504040204" pitchFamily="50" charset="-128"/>
              </a:rPr>
              <a:t>主な会議施設</a:t>
            </a:r>
            <a:endParaRPr kumimoji="1" lang="ja-JP" altLang="en-US" sz="1200" dirty="0">
              <a:latin typeface="Meiryo UI" panose="020B0604030504040204" pitchFamily="50" charset="-128"/>
              <a:ea typeface="Meiryo UI" panose="020B0604030504040204" pitchFamily="50" charset="-128"/>
            </a:endParaRPr>
          </a:p>
        </p:txBody>
      </p:sp>
      <p:sp>
        <p:nvSpPr>
          <p:cNvPr id="14" name="正方形/長方形 13"/>
          <p:cNvSpPr/>
          <p:nvPr/>
        </p:nvSpPr>
        <p:spPr>
          <a:xfrm>
            <a:off x="6316239" y="4845069"/>
            <a:ext cx="2880000" cy="261610"/>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nchor="ctr">
            <a:spAutoFit/>
          </a:bodyPr>
          <a:lstStyle/>
          <a:p>
            <a:r>
              <a:rPr lang="en-US" altLang="ja-JP" sz="1100" dirty="0" smtClean="0">
                <a:latin typeface="Meiryo UI" panose="020B0604030504040204" pitchFamily="50" charset="-128"/>
                <a:ea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rPr>
              <a:t>各施設における最大規模の会場の収容人数</a:t>
            </a:r>
            <a:endParaRPr kumimoji="1" lang="ja-JP" altLang="en-US" sz="1100" dirty="0">
              <a:latin typeface="Meiryo UI" panose="020B0604030504040204" pitchFamily="50" charset="-128"/>
              <a:ea typeface="Meiryo UI" panose="020B0604030504040204" pitchFamily="50" charset="-128"/>
            </a:endParaRPr>
          </a:p>
        </p:txBody>
      </p:sp>
      <p:sp>
        <p:nvSpPr>
          <p:cNvPr id="15" name="スライド番号プレースホルダー 6"/>
          <p:cNvSpPr txBox="1">
            <a:spLocks/>
          </p:cNvSpPr>
          <p:nvPr/>
        </p:nvSpPr>
        <p:spPr>
          <a:xfrm>
            <a:off x="7010400" y="6492875"/>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dirty="0" smtClean="0">
                <a:latin typeface="Meiryo UI" panose="020B0604030504040204" pitchFamily="50" charset="-128"/>
                <a:ea typeface="Meiryo UI" panose="020B0604030504040204" pitchFamily="50" charset="-128"/>
              </a:rPr>
              <a:t>17</a:t>
            </a:r>
            <a:endParaRPr lang="ja-JP" altLang="en-US" dirty="0">
              <a:latin typeface="Meiryo UI" panose="020B0604030504040204" pitchFamily="50" charset="-128"/>
              <a:ea typeface="Meiryo UI" panose="020B0604030504040204" pitchFamily="50" charset="-128"/>
            </a:endParaRPr>
          </a:p>
        </p:txBody>
      </p:sp>
      <p:graphicFrame>
        <p:nvGraphicFramePr>
          <p:cNvPr id="16" name="表 15"/>
          <p:cNvGraphicFramePr>
            <a:graphicFrameLocks noGrp="1"/>
          </p:cNvGraphicFramePr>
          <p:nvPr>
            <p:extLst>
              <p:ext uri="{D42A27DB-BD31-4B8C-83A1-F6EECF244321}">
                <p14:modId xmlns:p14="http://schemas.microsoft.com/office/powerpoint/2010/main" val="801673353"/>
              </p:ext>
            </p:extLst>
          </p:nvPr>
        </p:nvGraphicFramePr>
        <p:xfrm>
          <a:off x="5140413" y="5133034"/>
          <a:ext cx="3752758" cy="1097280"/>
        </p:xfrm>
        <a:graphic>
          <a:graphicData uri="http://schemas.openxmlformats.org/drawingml/2006/table">
            <a:tbl>
              <a:tblPr firstRow="1" bandRow="1">
                <a:tableStyleId>{5940675A-B579-460E-94D1-54222C63F5DA}</a:tableStyleId>
              </a:tblPr>
              <a:tblGrid>
                <a:gridCol w="2582864">
                  <a:extLst>
                    <a:ext uri="{9D8B030D-6E8A-4147-A177-3AD203B41FA5}">
                      <a16:colId xmlns:a16="http://schemas.microsoft.com/office/drawing/2014/main" val="20000"/>
                    </a:ext>
                  </a:extLst>
                </a:gridCol>
                <a:gridCol w="1169894">
                  <a:extLst>
                    <a:ext uri="{9D8B030D-6E8A-4147-A177-3AD203B41FA5}">
                      <a16:colId xmlns:a16="http://schemas.microsoft.com/office/drawing/2014/main" val="20001"/>
                    </a:ext>
                  </a:extLst>
                </a:gridCol>
              </a:tblGrid>
              <a:tr h="258298">
                <a:tc>
                  <a:txBody>
                    <a:bodyP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rPr>
                        <a:t>施設名</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rPr>
                        <a:t>収容人数</a:t>
                      </a:r>
                      <a:r>
                        <a:rPr kumimoji="1" lang="ja-JP" altLang="en-US" sz="900" dirty="0" smtClean="0">
                          <a:solidFill>
                            <a:schemeClr val="tx1"/>
                          </a:solidFill>
                          <a:latin typeface="Meiryo UI" panose="020B0604030504040204" pitchFamily="50" charset="-128"/>
                          <a:ea typeface="Meiryo UI" panose="020B0604030504040204" pitchFamily="50" charset="-128"/>
                        </a:rPr>
                        <a:t>（</a:t>
                      </a:r>
                      <a:r>
                        <a:rPr kumimoji="1" lang="en-US" altLang="ja-JP" sz="900" dirty="0" smtClean="0">
                          <a:solidFill>
                            <a:schemeClr val="tx1"/>
                          </a:solidFill>
                          <a:latin typeface="Meiryo UI" panose="020B0604030504040204" pitchFamily="50" charset="-128"/>
                          <a:ea typeface="Meiryo UI" panose="020B0604030504040204" pitchFamily="50" charset="-128"/>
                        </a:rPr>
                        <a:t>※</a:t>
                      </a:r>
                      <a:r>
                        <a:rPr kumimoji="1" lang="ja-JP" altLang="en-US" sz="900" dirty="0" smtClean="0">
                          <a:solidFill>
                            <a:schemeClr val="tx1"/>
                          </a:solidFill>
                          <a:latin typeface="Meiryo UI" panose="020B0604030504040204" pitchFamily="50" charset="-128"/>
                          <a:ea typeface="Meiryo UI" panose="020B0604030504040204" pitchFamily="50" charset="-128"/>
                        </a:rPr>
                        <a:t>）</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0"/>
                  </a:ext>
                </a:extLst>
              </a:tr>
              <a:tr h="258298">
                <a:tc>
                  <a:txBody>
                    <a:bodyPr/>
                    <a:lstStyle/>
                    <a:p>
                      <a:r>
                        <a:rPr kumimoji="1" lang="ja-JP" altLang="en-US" sz="1200" baseline="0" dirty="0" smtClean="0">
                          <a:solidFill>
                            <a:schemeClr val="tx1"/>
                          </a:solidFill>
                          <a:latin typeface="Meiryo UI" panose="020B0604030504040204" pitchFamily="50" charset="-128"/>
                          <a:ea typeface="Meiryo UI" panose="020B0604030504040204" pitchFamily="50" charset="-128"/>
                        </a:rPr>
                        <a:t>大阪府立国際会議場</a:t>
                      </a:r>
                      <a:endParaRPr kumimoji="1" lang="en-US" altLang="ja-JP" sz="1200" baseline="0" dirty="0" smtClean="0">
                        <a:solidFill>
                          <a:schemeClr val="tx1"/>
                        </a:solidFill>
                        <a:latin typeface="Meiryo UI" panose="020B0604030504040204" pitchFamily="50" charset="-128"/>
                        <a:ea typeface="Meiryo UI" panose="020B0604030504040204" pitchFamily="50" charset="-128"/>
                      </a:endParaRPr>
                    </a:p>
                  </a:txBody>
                  <a:tcPr/>
                </a:tc>
                <a:tc>
                  <a:txBody>
                    <a:bodyPr/>
                    <a:lstStyle/>
                    <a:p>
                      <a:pPr algn="r"/>
                      <a:r>
                        <a:rPr kumimoji="1" lang="en-US" altLang="ja-JP" sz="1200" dirty="0" smtClean="0">
                          <a:solidFill>
                            <a:schemeClr val="tx1"/>
                          </a:solidFill>
                          <a:latin typeface="Meiryo UI" panose="020B0604030504040204" pitchFamily="50" charset="-128"/>
                          <a:ea typeface="Meiryo UI" panose="020B0604030504040204" pitchFamily="50" charset="-128"/>
                        </a:rPr>
                        <a:t>2,754</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1"/>
                  </a:ext>
                </a:extLst>
              </a:tr>
              <a:tr h="258298">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rPr>
                        <a:t>堂島リバーフォーラム</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tc>
                  <a:txBody>
                    <a:bodyPr/>
                    <a:lstStyle/>
                    <a:p>
                      <a:pPr algn="r"/>
                      <a:r>
                        <a:rPr kumimoji="1" lang="en-US" altLang="ja-JP" sz="1200" dirty="0" smtClean="0">
                          <a:solidFill>
                            <a:schemeClr val="tx1"/>
                          </a:solidFill>
                          <a:latin typeface="Meiryo UI" panose="020B0604030504040204" pitchFamily="50" charset="-128"/>
                          <a:ea typeface="Meiryo UI" panose="020B0604030504040204" pitchFamily="50" charset="-128"/>
                        </a:rPr>
                        <a:t>1,200</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2"/>
                  </a:ext>
                </a:extLst>
              </a:tr>
              <a:tr h="258298">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rPr>
                        <a:t>大阪市中央公会堂</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tc>
                  <a:txBody>
                    <a:bodyPr/>
                    <a:lstStyle/>
                    <a:p>
                      <a:pPr algn="r"/>
                      <a:r>
                        <a:rPr kumimoji="1" lang="en-US" altLang="ja-JP" sz="1200" dirty="0" smtClean="0">
                          <a:solidFill>
                            <a:schemeClr val="tx1"/>
                          </a:solidFill>
                          <a:latin typeface="Meiryo UI" panose="020B0604030504040204" pitchFamily="50" charset="-128"/>
                          <a:ea typeface="Meiryo UI" panose="020B0604030504040204" pitchFamily="50" charset="-128"/>
                        </a:rPr>
                        <a:t>1,161</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4202739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856342" y="1418460"/>
            <a:ext cx="6876266" cy="4524315"/>
          </a:xfrm>
          <a:prstGeom prst="rect">
            <a:avLst/>
          </a:prstGeom>
          <a:noFill/>
        </p:spPr>
        <p:txBody>
          <a:bodyPr wrap="square" rtlCol="0">
            <a:spAutoFit/>
          </a:bodyPr>
          <a:lstStyle/>
          <a:p>
            <a:pPr>
              <a:lnSpc>
                <a:spcPct val="200000"/>
              </a:lnSpc>
            </a:pPr>
            <a:r>
              <a:rPr lang="ja-JP" altLang="en-US" sz="1600" dirty="0" smtClean="0">
                <a:latin typeface="Meiryo UI" panose="020B0604030504040204" pitchFamily="50" charset="-128"/>
                <a:ea typeface="Meiryo UI" panose="020B0604030504040204" pitchFamily="50" charset="-128"/>
              </a:rPr>
              <a:t>○ 大阪における</a:t>
            </a:r>
            <a:r>
              <a:rPr lang="en-US" altLang="ja-JP" sz="1600" dirty="0" smtClean="0">
                <a:latin typeface="Meiryo UI" panose="020B0604030504040204" pitchFamily="50" charset="-128"/>
                <a:ea typeface="Meiryo UI" panose="020B0604030504040204" pitchFamily="50" charset="-128"/>
              </a:rPr>
              <a:t>MICE</a:t>
            </a:r>
            <a:r>
              <a:rPr lang="ja-JP" altLang="en-US" sz="1600" dirty="0" smtClean="0">
                <a:latin typeface="Meiryo UI" panose="020B0604030504040204" pitchFamily="50" charset="-128"/>
                <a:ea typeface="Meiryo UI" panose="020B0604030504040204" pitchFamily="50" charset="-128"/>
              </a:rPr>
              <a:t>推進方針の目的</a:t>
            </a:r>
            <a:endParaRPr lang="en-US" altLang="ja-JP" sz="1600" dirty="0" smtClean="0">
              <a:latin typeface="Meiryo UI" panose="020B0604030504040204" pitchFamily="50" charset="-128"/>
              <a:ea typeface="Meiryo UI" panose="020B0604030504040204" pitchFamily="50" charset="-128"/>
            </a:endParaRPr>
          </a:p>
          <a:p>
            <a:pPr>
              <a:lnSpc>
                <a:spcPct val="200000"/>
              </a:lnSpc>
            </a:pPr>
            <a:r>
              <a:rPr lang="ja-JP" altLang="en-US" sz="1600" dirty="0" smtClean="0">
                <a:latin typeface="Meiryo UI" panose="020B0604030504040204" pitchFamily="50" charset="-128"/>
                <a:ea typeface="Meiryo UI" panose="020B0604030504040204" pitchFamily="50" charset="-128"/>
              </a:rPr>
              <a:t>○大阪における</a:t>
            </a:r>
            <a:r>
              <a:rPr lang="en-US" altLang="ja-JP" sz="1600" dirty="0" smtClean="0">
                <a:latin typeface="Meiryo UI" panose="020B0604030504040204" pitchFamily="50" charset="-128"/>
                <a:ea typeface="Meiryo UI" panose="020B0604030504040204" pitchFamily="50" charset="-128"/>
              </a:rPr>
              <a:t>MICE</a:t>
            </a:r>
            <a:r>
              <a:rPr lang="ja-JP" altLang="en-US" sz="1600" dirty="0" smtClean="0">
                <a:latin typeface="Meiryo UI" panose="020B0604030504040204" pitchFamily="50" charset="-128"/>
                <a:ea typeface="Meiryo UI" panose="020B0604030504040204" pitchFamily="50" charset="-128"/>
              </a:rPr>
              <a:t>推進方針の位置づけ</a:t>
            </a:r>
            <a:endParaRPr lang="en-US" altLang="ja-JP" sz="1600" dirty="0" smtClean="0">
              <a:latin typeface="Meiryo UI" panose="020B0604030504040204" pitchFamily="50" charset="-128"/>
              <a:ea typeface="Meiryo UI" panose="020B0604030504040204" pitchFamily="50" charset="-128"/>
            </a:endParaRPr>
          </a:p>
          <a:p>
            <a:pPr>
              <a:lnSpc>
                <a:spcPct val="200000"/>
              </a:lnSpc>
            </a:pPr>
            <a:r>
              <a:rPr kumimoji="1" lang="ja-JP" altLang="en-US" sz="1600" dirty="0" smtClean="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大阪における</a:t>
            </a:r>
            <a:r>
              <a:rPr lang="en-US" altLang="ja-JP" sz="1600" dirty="0" smtClean="0">
                <a:latin typeface="Meiryo UI" panose="020B0604030504040204" pitchFamily="50" charset="-128"/>
                <a:ea typeface="Meiryo UI" panose="020B0604030504040204" pitchFamily="50" charset="-128"/>
              </a:rPr>
              <a:t>MICE</a:t>
            </a:r>
            <a:r>
              <a:rPr lang="ja-JP" altLang="en-US" sz="1600" dirty="0" smtClean="0">
                <a:latin typeface="Meiryo UI" panose="020B0604030504040204" pitchFamily="50" charset="-128"/>
                <a:ea typeface="Meiryo UI" panose="020B0604030504040204" pitchFamily="50" charset="-128"/>
              </a:rPr>
              <a:t>の現状と課題</a:t>
            </a:r>
            <a:endParaRPr kumimoji="1" lang="en-US" altLang="ja-JP" sz="1600" dirty="0" smtClean="0">
              <a:latin typeface="Meiryo UI" panose="020B0604030504040204" pitchFamily="50" charset="-128"/>
              <a:ea typeface="Meiryo UI" panose="020B0604030504040204" pitchFamily="50" charset="-128"/>
            </a:endParaRPr>
          </a:p>
          <a:p>
            <a:pPr>
              <a:lnSpc>
                <a:spcPct val="200000"/>
              </a:lnSpc>
            </a:pPr>
            <a:r>
              <a:rPr kumimoji="1" lang="ja-JP" altLang="en-US" sz="1600" dirty="0" smtClean="0">
                <a:latin typeface="Meiryo UI" panose="020B0604030504040204" pitchFamily="50" charset="-128"/>
                <a:ea typeface="Meiryo UI" panose="020B0604030504040204" pitchFamily="50" charset="-128"/>
              </a:rPr>
              <a:t>○</a:t>
            </a:r>
            <a:r>
              <a:rPr kumimoji="1" lang="ja-JP" altLang="en-US" sz="1600" dirty="0" smtClean="0">
                <a:solidFill>
                  <a:srgbClr val="FF0000"/>
                </a:solidFill>
                <a:latin typeface="Meiryo UI" panose="020B0604030504040204" pitchFamily="50" charset="-128"/>
                <a:ea typeface="Meiryo UI" panose="020B0604030504040204" pitchFamily="50" charset="-128"/>
              </a:rPr>
              <a:t> </a:t>
            </a:r>
            <a:r>
              <a:rPr kumimoji="1" lang="ja-JP" altLang="en-US" sz="1600" dirty="0" smtClean="0">
                <a:latin typeface="Meiryo UI" panose="020B0604030504040204" pitchFamily="50" charset="-128"/>
                <a:ea typeface="Meiryo UI" panose="020B0604030504040204" pitchFamily="50" charset="-128"/>
              </a:rPr>
              <a:t>大阪における</a:t>
            </a:r>
            <a:r>
              <a:rPr lang="en-US" altLang="ja-JP" sz="1600" dirty="0" smtClean="0">
                <a:latin typeface="Meiryo UI" panose="020B0604030504040204" pitchFamily="50" charset="-128"/>
                <a:ea typeface="Meiryo UI" panose="020B0604030504040204" pitchFamily="50" charset="-128"/>
              </a:rPr>
              <a:t>MICE</a:t>
            </a:r>
            <a:r>
              <a:rPr lang="ja-JP" altLang="en-US" sz="1600" dirty="0" smtClean="0">
                <a:latin typeface="Meiryo UI" panose="020B0604030504040204" pitchFamily="50" charset="-128"/>
                <a:ea typeface="Meiryo UI" panose="020B0604030504040204" pitchFamily="50" charset="-128"/>
              </a:rPr>
              <a:t>推進の基本的な考え方</a:t>
            </a:r>
            <a:endParaRPr lang="en-US" altLang="ja-JP" sz="1600" dirty="0" smtClean="0">
              <a:latin typeface="Meiryo UI" panose="020B0604030504040204" pitchFamily="50" charset="-128"/>
              <a:ea typeface="Meiryo UI" panose="020B0604030504040204" pitchFamily="50" charset="-128"/>
            </a:endParaRPr>
          </a:p>
          <a:p>
            <a:pPr>
              <a:lnSpc>
                <a:spcPct val="200000"/>
              </a:lnSpc>
            </a:pPr>
            <a:r>
              <a:rPr lang="ja-JP" altLang="en-US" sz="1600" dirty="0" smtClean="0">
                <a:latin typeface="Meiryo UI" panose="020B0604030504040204" pitchFamily="50" charset="-128"/>
                <a:ea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rPr>
              <a:t>MICE</a:t>
            </a:r>
            <a:r>
              <a:rPr lang="ja-JP" altLang="en-US" sz="1600" dirty="0" smtClean="0">
                <a:latin typeface="Meiryo UI" panose="020B0604030504040204" pitchFamily="50" charset="-128"/>
                <a:ea typeface="Meiryo UI" panose="020B0604030504040204" pitchFamily="50" charset="-128"/>
              </a:rPr>
              <a:t>推進の達成目標</a:t>
            </a:r>
            <a:endParaRPr lang="en-US" altLang="ja-JP" sz="1600" dirty="0" smtClean="0">
              <a:latin typeface="Meiryo UI" panose="020B0604030504040204" pitchFamily="50" charset="-128"/>
              <a:ea typeface="Meiryo UI" panose="020B0604030504040204" pitchFamily="50" charset="-128"/>
            </a:endParaRPr>
          </a:p>
          <a:p>
            <a:pPr>
              <a:lnSpc>
                <a:spcPct val="200000"/>
              </a:lnSpc>
            </a:pPr>
            <a:r>
              <a:rPr lang="ja-JP" altLang="en-US" sz="1600" dirty="0" smtClean="0">
                <a:latin typeface="Meiryo UI" panose="020B0604030504040204" pitchFamily="50" charset="-128"/>
                <a:ea typeface="Meiryo UI" panose="020B0604030504040204" pitchFamily="50" charset="-128"/>
              </a:rPr>
              <a:t>○ 戦略的</a:t>
            </a:r>
            <a:r>
              <a:rPr lang="en-US" altLang="ja-JP" sz="1600" dirty="0" smtClean="0">
                <a:latin typeface="Meiryo UI" panose="020B0604030504040204" pitchFamily="50" charset="-128"/>
                <a:ea typeface="Meiryo UI" panose="020B0604030504040204" pitchFamily="50" charset="-128"/>
              </a:rPr>
              <a:t>MICE</a:t>
            </a:r>
            <a:r>
              <a:rPr lang="ja-JP" altLang="en-US" sz="1600" dirty="0" smtClean="0">
                <a:latin typeface="Meiryo UI" panose="020B0604030504040204" pitchFamily="50" charset="-128"/>
                <a:ea typeface="Meiryo UI" panose="020B0604030504040204" pitchFamily="50" charset="-128"/>
              </a:rPr>
              <a:t>誘致の推進</a:t>
            </a:r>
            <a:endParaRPr lang="en-US" altLang="ja-JP" sz="1600" dirty="0" smtClean="0">
              <a:latin typeface="Meiryo UI" panose="020B0604030504040204" pitchFamily="50" charset="-128"/>
              <a:ea typeface="Meiryo UI" panose="020B0604030504040204" pitchFamily="50" charset="-128"/>
            </a:endParaRPr>
          </a:p>
          <a:p>
            <a:pPr>
              <a:lnSpc>
                <a:spcPct val="200000"/>
              </a:lnSpc>
            </a:pPr>
            <a:r>
              <a:rPr lang="ja-JP" altLang="en-US" sz="1600" dirty="0" smtClean="0">
                <a:latin typeface="Meiryo UI" panose="020B0604030504040204" pitchFamily="50" charset="-128"/>
                <a:ea typeface="Meiryo UI" panose="020B0604030504040204" pitchFamily="50" charset="-128"/>
              </a:rPr>
              <a:t>○ 主要</a:t>
            </a:r>
            <a:r>
              <a:rPr lang="en-US" altLang="ja-JP" sz="1600" dirty="0" smtClean="0">
                <a:latin typeface="Meiryo UI" panose="020B0604030504040204" pitchFamily="50" charset="-128"/>
                <a:ea typeface="Meiryo UI" panose="020B0604030504040204" pitchFamily="50" charset="-128"/>
              </a:rPr>
              <a:t>MICE</a:t>
            </a:r>
            <a:r>
              <a:rPr lang="ja-JP" altLang="en-US" sz="1600" dirty="0" smtClean="0">
                <a:latin typeface="Meiryo UI" panose="020B0604030504040204" pitchFamily="50" charset="-128"/>
                <a:ea typeface="Meiryo UI" panose="020B0604030504040204" pitchFamily="50" charset="-128"/>
              </a:rPr>
              <a:t>拠点の役割分担・機能強化</a:t>
            </a:r>
            <a:endParaRPr lang="en-US" altLang="ja-JP" sz="1600" dirty="0" smtClean="0">
              <a:latin typeface="Meiryo UI" panose="020B0604030504040204" pitchFamily="50" charset="-128"/>
              <a:ea typeface="Meiryo UI" panose="020B0604030504040204" pitchFamily="50" charset="-128"/>
            </a:endParaRPr>
          </a:p>
          <a:p>
            <a:pPr>
              <a:lnSpc>
                <a:spcPct val="200000"/>
              </a:lnSpc>
            </a:pPr>
            <a:r>
              <a:rPr lang="ja-JP" altLang="en-US" sz="1600" dirty="0" smtClean="0">
                <a:latin typeface="Meiryo UI" panose="020B0604030504040204" pitchFamily="50" charset="-128"/>
                <a:ea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rPr>
              <a:t>MICE</a:t>
            </a:r>
            <a:r>
              <a:rPr lang="ja-JP" altLang="en-US" sz="1600" dirty="0" smtClean="0">
                <a:latin typeface="Meiryo UI" panose="020B0604030504040204" pitchFamily="50" charset="-128"/>
                <a:ea typeface="Meiryo UI" panose="020B0604030504040204" pitchFamily="50" charset="-128"/>
              </a:rPr>
              <a:t>クラスターの連携</a:t>
            </a:r>
            <a:endParaRPr lang="en-US" altLang="ja-JP" sz="1600" dirty="0" smtClean="0">
              <a:latin typeface="Meiryo UI" panose="020B0604030504040204" pitchFamily="50" charset="-128"/>
              <a:ea typeface="Meiryo UI" panose="020B0604030504040204" pitchFamily="50" charset="-128"/>
            </a:endParaRPr>
          </a:p>
          <a:p>
            <a:pPr>
              <a:lnSpc>
                <a:spcPct val="200000"/>
              </a:lnSpc>
            </a:pPr>
            <a:r>
              <a:rPr kumimoji="1" lang="ja-JP" altLang="en-US" sz="1600" dirty="0" smtClean="0">
                <a:latin typeface="Meiryo UI" panose="020B0604030504040204" pitchFamily="50" charset="-128"/>
                <a:ea typeface="Meiryo UI" panose="020B0604030504040204" pitchFamily="50" charset="-128"/>
              </a:rPr>
              <a:t>○ </a:t>
            </a:r>
            <a:r>
              <a:rPr kumimoji="1" lang="en-US" altLang="ja-JP" sz="1600" dirty="0" smtClean="0">
                <a:latin typeface="Meiryo UI" panose="020B0604030504040204" pitchFamily="50" charset="-128"/>
                <a:ea typeface="Meiryo UI" panose="020B0604030504040204" pitchFamily="50" charset="-128"/>
              </a:rPr>
              <a:t>MICE</a:t>
            </a:r>
            <a:r>
              <a:rPr kumimoji="1" lang="ja-JP" altLang="en-US" sz="1600" dirty="0" smtClean="0">
                <a:latin typeface="Meiryo UI" panose="020B0604030504040204" pitchFamily="50" charset="-128"/>
                <a:ea typeface="Meiryo UI" panose="020B0604030504040204" pitchFamily="50" charset="-128"/>
              </a:rPr>
              <a:t>関係想定スケジュール</a:t>
            </a:r>
            <a:endParaRPr kumimoji="1" lang="en-US" altLang="ja-JP" sz="1600" dirty="0" smtClean="0">
              <a:latin typeface="Meiryo UI" panose="020B0604030504040204" pitchFamily="50" charset="-128"/>
              <a:ea typeface="Meiryo UI" panose="020B0604030504040204" pitchFamily="50" charset="-128"/>
            </a:endParaRPr>
          </a:p>
        </p:txBody>
      </p:sp>
      <p:sp>
        <p:nvSpPr>
          <p:cNvPr id="3" name="正方形/長方形 2"/>
          <p:cNvSpPr/>
          <p:nvPr/>
        </p:nvSpPr>
        <p:spPr>
          <a:xfrm>
            <a:off x="3629982" y="569206"/>
            <a:ext cx="2313617" cy="553613"/>
          </a:xfrm>
          <a:prstGeom prst="rect">
            <a:avLst/>
          </a:prstGeom>
        </p:spPr>
        <p:txBody>
          <a:bodyPr wrap="square">
            <a:spAutoFit/>
          </a:bodyPr>
          <a:lstStyle/>
          <a:p>
            <a:pPr algn="dist">
              <a:lnSpc>
                <a:spcPct val="200000"/>
              </a:lnSpc>
            </a:pPr>
            <a:r>
              <a:rPr lang="ja-JP" altLang="en-US" dirty="0">
                <a:latin typeface="Meiryo UI" panose="020B0604030504040204" pitchFamily="50" charset="-128"/>
                <a:ea typeface="Meiryo UI" panose="020B0604030504040204" pitchFamily="50" charset="-128"/>
              </a:rPr>
              <a:t>＜目次＞</a:t>
            </a:r>
            <a:endParaRPr lang="en-US" altLang="ja-JP" dirty="0">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4904520" y="1418460"/>
            <a:ext cx="3857649" cy="4585871"/>
          </a:xfrm>
          <a:prstGeom prst="rect">
            <a:avLst/>
          </a:prstGeom>
          <a:noFill/>
        </p:spPr>
        <p:txBody>
          <a:bodyPr wrap="square" rtlCol="0">
            <a:spAutoFit/>
          </a:bodyPr>
          <a:lstStyle/>
          <a:p>
            <a:pPr>
              <a:lnSpc>
                <a:spcPct val="200000"/>
              </a:lnSpc>
            </a:pPr>
            <a:r>
              <a:rPr lang="ja-JP" altLang="en-US" sz="1600" dirty="0" smtClean="0">
                <a:latin typeface="Meiryo UI" panose="020B0604030504040204" pitchFamily="50" charset="-128"/>
                <a:ea typeface="Meiryo UI" panose="020B0604030504040204" pitchFamily="50" charset="-128"/>
              </a:rPr>
              <a:t>・・・・・・・・・・・・・・・・・・・・・・・　Ｐ１</a:t>
            </a:r>
            <a:endParaRPr lang="en-US" altLang="ja-JP" sz="1600" dirty="0" smtClean="0">
              <a:latin typeface="Meiryo UI" panose="020B0604030504040204" pitchFamily="50" charset="-128"/>
              <a:ea typeface="Meiryo UI" panose="020B0604030504040204" pitchFamily="50" charset="-128"/>
            </a:endParaRPr>
          </a:p>
          <a:p>
            <a:pPr>
              <a:lnSpc>
                <a:spcPct val="200000"/>
              </a:lnSpc>
            </a:pPr>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Ｐ２</a:t>
            </a:r>
            <a:endParaRPr lang="en-US" altLang="ja-JP" sz="1600" dirty="0">
              <a:latin typeface="Meiryo UI" panose="020B0604030504040204" pitchFamily="50" charset="-128"/>
              <a:ea typeface="Meiryo UI" panose="020B0604030504040204" pitchFamily="50" charset="-128"/>
            </a:endParaRPr>
          </a:p>
          <a:p>
            <a:pPr>
              <a:lnSpc>
                <a:spcPct val="200000"/>
              </a:lnSpc>
            </a:pPr>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Ｐ３</a:t>
            </a:r>
            <a:endParaRPr lang="en-US" altLang="ja-JP" sz="1600" dirty="0">
              <a:latin typeface="Meiryo UI" panose="020B0604030504040204" pitchFamily="50" charset="-128"/>
              <a:ea typeface="Meiryo UI" panose="020B0604030504040204" pitchFamily="50" charset="-128"/>
            </a:endParaRPr>
          </a:p>
          <a:p>
            <a:pPr>
              <a:lnSpc>
                <a:spcPct val="200000"/>
              </a:lnSpc>
            </a:pPr>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Ｐ１</a:t>
            </a:r>
            <a:r>
              <a:rPr lang="ja-JP" altLang="en-US" sz="1600" dirty="0">
                <a:latin typeface="Meiryo UI" panose="020B0604030504040204" pitchFamily="50" charset="-128"/>
                <a:ea typeface="Meiryo UI" panose="020B0604030504040204" pitchFamily="50" charset="-128"/>
              </a:rPr>
              <a:t>０</a:t>
            </a:r>
            <a:endParaRPr lang="en-US" altLang="ja-JP" sz="1600" dirty="0">
              <a:latin typeface="Meiryo UI" panose="020B0604030504040204" pitchFamily="50" charset="-128"/>
              <a:ea typeface="Meiryo UI" panose="020B0604030504040204" pitchFamily="50" charset="-128"/>
            </a:endParaRPr>
          </a:p>
          <a:p>
            <a:pPr>
              <a:lnSpc>
                <a:spcPct val="200000"/>
              </a:lnSpc>
            </a:pPr>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Ｐ１１</a:t>
            </a:r>
            <a:endParaRPr lang="en-US" altLang="ja-JP" sz="1600" dirty="0">
              <a:latin typeface="Meiryo UI" panose="020B0604030504040204" pitchFamily="50" charset="-128"/>
              <a:ea typeface="Meiryo UI" panose="020B0604030504040204" pitchFamily="50" charset="-128"/>
            </a:endParaRPr>
          </a:p>
          <a:p>
            <a:pPr>
              <a:lnSpc>
                <a:spcPct val="200000"/>
              </a:lnSpc>
            </a:pPr>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Ｐ１２</a:t>
            </a:r>
            <a:endParaRPr lang="en-US" altLang="ja-JP" sz="1600" dirty="0">
              <a:latin typeface="Meiryo UI" panose="020B0604030504040204" pitchFamily="50" charset="-128"/>
              <a:ea typeface="Meiryo UI" panose="020B0604030504040204" pitchFamily="50" charset="-128"/>
            </a:endParaRPr>
          </a:p>
          <a:p>
            <a:pPr>
              <a:lnSpc>
                <a:spcPct val="200000"/>
              </a:lnSpc>
            </a:pPr>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Ｐ１５</a:t>
            </a:r>
            <a:endParaRPr lang="en-US" altLang="ja-JP" sz="1600" dirty="0" smtClean="0">
              <a:latin typeface="Meiryo UI" panose="020B0604030504040204" pitchFamily="50" charset="-128"/>
              <a:ea typeface="Meiryo UI" panose="020B0604030504040204" pitchFamily="50" charset="-128"/>
            </a:endParaRPr>
          </a:p>
          <a:p>
            <a:pPr>
              <a:lnSpc>
                <a:spcPct val="200000"/>
              </a:lnSpc>
            </a:pPr>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Ｐ１９</a:t>
            </a:r>
            <a:endParaRPr lang="en-US" altLang="ja-JP" sz="1600" dirty="0" smtClean="0">
              <a:latin typeface="Meiryo UI" panose="020B0604030504040204" pitchFamily="50" charset="-128"/>
              <a:ea typeface="Meiryo UI" panose="020B0604030504040204" pitchFamily="50" charset="-128"/>
            </a:endParaRPr>
          </a:p>
          <a:p>
            <a:pPr>
              <a:lnSpc>
                <a:spcPct val="200000"/>
              </a:lnSpc>
            </a:pPr>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Ｐ２０</a:t>
            </a:r>
            <a:endParaRPr lang="en-US" altLang="ja-JP"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7934884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0" y="-3566"/>
            <a:ext cx="9144000" cy="432000"/>
          </a:xfrm>
          <a:prstGeom prst="rect">
            <a:avLst/>
          </a:prstGeom>
          <a:gradFill>
            <a:gsLst>
              <a:gs pos="0">
                <a:srgbClr val="000099"/>
              </a:gs>
              <a:gs pos="85000">
                <a:srgbClr val="0066FF"/>
              </a:gs>
              <a:gs pos="100000">
                <a:schemeClr val="accent1">
                  <a:tint val="23500"/>
                  <a:satMod val="160000"/>
                </a:schemeClr>
              </a:gs>
            </a:gsLst>
            <a:lin ang="5400000" scaled="0"/>
          </a:gradFill>
        </p:spPr>
        <p:txBody>
          <a:bodyPr wrap="square" rtlCol="0" anchor="ctr" anchorCtr="0">
            <a:noAutofit/>
          </a:bodyPr>
          <a:lstStyle/>
          <a:p>
            <a:r>
              <a:rPr lang="ja-JP" altLang="en-US" b="1" dirty="0">
                <a:solidFill>
                  <a:srgbClr val="FFFFFF"/>
                </a:solidFill>
                <a:latin typeface="Meiryo UI" panose="020B0604030504040204" pitchFamily="50" charset="-128"/>
                <a:ea typeface="Meiryo UI" panose="020B0604030504040204" pitchFamily="50" charset="-128"/>
              </a:rPr>
              <a:t>　</a:t>
            </a:r>
            <a:r>
              <a:rPr lang="ja-JP" altLang="en-US" dirty="0" smtClean="0">
                <a:solidFill>
                  <a:srgbClr val="FFFFFF"/>
                </a:solidFill>
                <a:latin typeface="Meiryo UI" panose="020B0604030504040204" pitchFamily="50" charset="-128"/>
                <a:ea typeface="Meiryo UI" panose="020B0604030504040204" pitchFamily="50" charset="-128"/>
              </a:rPr>
              <a:t>主要</a:t>
            </a:r>
            <a:r>
              <a:rPr lang="en-US" altLang="ja-JP" dirty="0" smtClean="0">
                <a:solidFill>
                  <a:srgbClr val="FFFFFF"/>
                </a:solidFill>
                <a:latin typeface="Meiryo UI" panose="020B0604030504040204" pitchFamily="50" charset="-128"/>
                <a:ea typeface="Meiryo UI" panose="020B0604030504040204" pitchFamily="50" charset="-128"/>
              </a:rPr>
              <a:t>MICE</a:t>
            </a:r>
            <a:r>
              <a:rPr lang="ja-JP" altLang="en-US" dirty="0" smtClean="0">
                <a:solidFill>
                  <a:srgbClr val="FFFFFF"/>
                </a:solidFill>
                <a:latin typeface="Meiryo UI" panose="020B0604030504040204" pitchFamily="50" charset="-128"/>
                <a:ea typeface="Meiryo UI" panose="020B0604030504040204" pitchFamily="50" charset="-128"/>
              </a:rPr>
              <a:t>拠点の役割分担・機能強化（ベイエリア）</a:t>
            </a:r>
            <a:endParaRPr kumimoji="1" lang="ja-JP" altLang="en-US" dirty="0">
              <a:solidFill>
                <a:srgbClr val="FFFFFF"/>
              </a:solidFill>
              <a:latin typeface="Meiryo UI" panose="020B0604030504040204" pitchFamily="50" charset="-128"/>
              <a:ea typeface="Meiryo UI" panose="020B0604030504040204" pitchFamily="50" charset="-128"/>
            </a:endParaRPr>
          </a:p>
        </p:txBody>
      </p:sp>
      <p:sp>
        <p:nvSpPr>
          <p:cNvPr id="44" name="正方形/長方形 43"/>
          <p:cNvSpPr/>
          <p:nvPr/>
        </p:nvSpPr>
        <p:spPr>
          <a:xfrm>
            <a:off x="85339" y="914180"/>
            <a:ext cx="8964000" cy="1015663"/>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chorCtr="0">
            <a:spAutoFit/>
          </a:bodyPr>
          <a:lstStyle/>
          <a:p>
            <a:pPr>
              <a:lnSpc>
                <a:spcPts val="1800"/>
              </a:lnSpc>
            </a:pPr>
            <a:r>
              <a:rPr lang="ja-JP" altLang="en-US" sz="1400" dirty="0" smtClean="0">
                <a:solidFill>
                  <a:schemeClr val="tx1"/>
                </a:solidFill>
                <a:latin typeface="Meiryo UI" panose="020B0604030504040204" pitchFamily="50" charset="-128"/>
                <a:ea typeface="Meiryo UI" panose="020B0604030504040204" pitchFamily="50" charset="-128"/>
              </a:rPr>
              <a:t>・臨海部では、港湾・物流機能が充実集積しているとともに、工場などの生産機能を主とした土地利用が行われている。夢洲・咲洲地区及び阪神港地区では、関西が強みをもつ環境・エネルギー産業の生産拠点の集積と、こうした産業を下支えする国際物流機能の強化をめざしている。特に、夢洲では、立地ポテンシャルを活かし、訴求力の高い国際観光拠点を形成し、大阪経済の活性化に寄与するとともに、ネットワーク形成により拠点形成の効果を広く波及させ、西日本の活性化に寄与する。</a:t>
            </a:r>
            <a:endParaRPr kumimoji="1" lang="en-US" altLang="ja-JP" sz="1400" dirty="0" smtClean="0">
              <a:solidFill>
                <a:schemeClr val="tx1"/>
              </a:solidFill>
              <a:latin typeface="Meiryo UI" panose="020B0604030504040204" pitchFamily="50" charset="-128"/>
              <a:ea typeface="Meiryo UI" panose="020B0604030504040204" pitchFamily="50" charset="-128"/>
            </a:endParaRPr>
          </a:p>
        </p:txBody>
      </p:sp>
      <p:sp>
        <p:nvSpPr>
          <p:cNvPr id="8" name="正方形/長方形 7"/>
          <p:cNvSpPr/>
          <p:nvPr/>
        </p:nvSpPr>
        <p:spPr>
          <a:xfrm>
            <a:off x="277347" y="537583"/>
            <a:ext cx="2169131" cy="307777"/>
          </a:xfrm>
          <a:prstGeom prst="rect">
            <a:avLst/>
          </a:prstGeom>
          <a:ln w="12700" cmpd="sng">
            <a:solidFill>
              <a:schemeClr val="tx1"/>
            </a:solidFill>
          </a:ln>
        </p:spPr>
        <p:style>
          <a:lnRef idx="2">
            <a:schemeClr val="accent6"/>
          </a:lnRef>
          <a:fillRef idx="1">
            <a:schemeClr val="lt1"/>
          </a:fillRef>
          <a:effectRef idx="0">
            <a:schemeClr val="accent6"/>
          </a:effectRef>
          <a:fontRef idx="minor">
            <a:schemeClr val="dk1"/>
          </a:fontRef>
        </p:style>
        <p:txBody>
          <a:bodyPr wrap="square" rtlCol="0" anchor="ctr">
            <a:spAutoFit/>
          </a:bodyPr>
          <a:lstStyle/>
          <a:p>
            <a:pPr algn="ctr"/>
            <a:r>
              <a:rPr lang="ja-JP" altLang="en-US" sz="1400" dirty="0" smtClean="0">
                <a:solidFill>
                  <a:schemeClr val="tx1"/>
                </a:solidFill>
                <a:latin typeface="Meiryo UI" panose="020B0604030504040204" pitchFamily="50" charset="-128"/>
                <a:ea typeface="Meiryo UI" panose="020B0604030504040204" pitchFamily="50" charset="-128"/>
              </a:rPr>
              <a:t>ベイエリアの特徴</a:t>
            </a:r>
            <a:r>
              <a:rPr lang="ja-JP" altLang="en-US" sz="1400" dirty="0">
                <a:solidFill>
                  <a:schemeClr val="tx1"/>
                </a:solidFill>
                <a:latin typeface="Meiryo UI" panose="020B0604030504040204" pitchFamily="50" charset="-128"/>
                <a:ea typeface="Meiryo UI" panose="020B0604030504040204" pitchFamily="50" charset="-128"/>
              </a:rPr>
              <a:t>と方向性</a:t>
            </a:r>
            <a:endParaRPr kumimoji="1" lang="en-US" altLang="ja-JP" sz="1400" dirty="0" smtClean="0">
              <a:solidFill>
                <a:schemeClr val="tx1"/>
              </a:solidFill>
              <a:latin typeface="Meiryo UI" panose="020B0604030504040204" pitchFamily="50" charset="-128"/>
              <a:ea typeface="Meiryo UI" panose="020B0604030504040204" pitchFamily="50" charset="-128"/>
            </a:endParaRPr>
          </a:p>
        </p:txBody>
      </p:sp>
      <p:sp>
        <p:nvSpPr>
          <p:cNvPr id="34" name="正方形/長方形 33"/>
          <p:cNvSpPr/>
          <p:nvPr/>
        </p:nvSpPr>
        <p:spPr>
          <a:xfrm>
            <a:off x="85339" y="2462605"/>
            <a:ext cx="8964000" cy="1406134"/>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chorCtr="0">
            <a:noAutofit/>
          </a:bodyPr>
          <a:lstStyle/>
          <a:p>
            <a:pPr>
              <a:lnSpc>
                <a:spcPts val="1800"/>
              </a:lnSpc>
            </a:pPr>
            <a:r>
              <a:rPr lang="ja-JP" altLang="en-US" sz="1400" dirty="0" smtClean="0">
                <a:solidFill>
                  <a:schemeClr val="tx1"/>
                </a:solidFill>
                <a:latin typeface="Meiryo UI" panose="020B0604030504040204" pitchFamily="50" charset="-128"/>
                <a:ea typeface="Meiryo UI" panose="020B0604030504040204" pitchFamily="50" charset="-128"/>
              </a:rPr>
              <a:t>・夢洲</a:t>
            </a:r>
            <a:r>
              <a:rPr lang="ja-JP" altLang="en-US" sz="1400" dirty="0">
                <a:solidFill>
                  <a:schemeClr val="tx1"/>
                </a:solidFill>
                <a:latin typeface="Meiryo UI" panose="020B0604030504040204" pitchFamily="50" charset="-128"/>
                <a:ea typeface="Meiryo UI" panose="020B0604030504040204" pitchFamily="50" charset="-128"/>
              </a:rPr>
              <a:t>に</a:t>
            </a:r>
            <a:r>
              <a:rPr lang="ja-JP" altLang="en-US" sz="1400" dirty="0" smtClean="0">
                <a:solidFill>
                  <a:schemeClr val="tx1"/>
                </a:solidFill>
                <a:latin typeface="Meiryo UI" panose="020B0604030504040204" pitchFamily="50" charset="-128"/>
                <a:ea typeface="Meiryo UI" panose="020B0604030504040204" pitchFamily="50" charset="-128"/>
              </a:rPr>
              <a:t>、統合型リゾート（</a:t>
            </a:r>
            <a:r>
              <a:rPr lang="en-US" altLang="ja-JP" sz="1400" dirty="0" smtClean="0">
                <a:solidFill>
                  <a:schemeClr val="tx1"/>
                </a:solidFill>
                <a:latin typeface="Meiryo UI" panose="020B0604030504040204" pitchFamily="50" charset="-128"/>
                <a:ea typeface="Meiryo UI" panose="020B0604030504040204" pitchFamily="50" charset="-128"/>
              </a:rPr>
              <a:t>IR</a:t>
            </a:r>
            <a:r>
              <a:rPr lang="ja-JP" altLang="en-US" sz="1400" dirty="0" smtClean="0">
                <a:solidFill>
                  <a:schemeClr val="tx1"/>
                </a:solidFill>
                <a:latin typeface="Meiryo UI" panose="020B0604030504040204" pitchFamily="50" charset="-128"/>
                <a:ea typeface="Meiryo UI" panose="020B0604030504040204" pitchFamily="50" charset="-128"/>
              </a:rPr>
              <a:t>）を核として世界に訴求力を持つオールインワン</a:t>
            </a:r>
            <a:r>
              <a:rPr lang="en-US" altLang="ja-JP" sz="1400" dirty="0" smtClean="0">
                <a:solidFill>
                  <a:schemeClr val="tx1"/>
                </a:solidFill>
                <a:latin typeface="Meiryo UI" panose="020B0604030504040204" pitchFamily="50" charset="-128"/>
                <a:ea typeface="Meiryo UI" panose="020B0604030504040204" pitchFamily="50" charset="-128"/>
              </a:rPr>
              <a:t>MICE</a:t>
            </a:r>
            <a:r>
              <a:rPr lang="ja-JP" altLang="en-US" sz="1400" dirty="0" smtClean="0">
                <a:solidFill>
                  <a:schemeClr val="tx1"/>
                </a:solidFill>
                <a:latin typeface="Meiryo UI" panose="020B0604030504040204" pitchFamily="50" charset="-128"/>
                <a:ea typeface="Meiryo UI" panose="020B0604030504040204" pitchFamily="50" charset="-128"/>
              </a:rPr>
              <a:t>拠点を形成し、都市力向上・産業振興に資する大規模展示会や国際会議等への対応力を強化する。</a:t>
            </a:r>
            <a:endParaRPr lang="en-US" altLang="ja-JP" sz="1400" dirty="0" smtClean="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世界水準の質・規模の展示施設、会議場等を備えた複合施設（展示面積</a:t>
            </a:r>
            <a:r>
              <a:rPr lang="en-US" altLang="ja-JP" sz="1400" dirty="0">
                <a:solidFill>
                  <a:schemeClr val="tx1"/>
                </a:solidFill>
                <a:latin typeface="Meiryo UI" panose="020B0604030504040204" pitchFamily="50" charset="-128"/>
                <a:ea typeface="Meiryo UI" panose="020B0604030504040204" pitchFamily="50" charset="-128"/>
              </a:rPr>
              <a:t>10</a:t>
            </a:r>
            <a:r>
              <a:rPr lang="ja-JP" altLang="en-US" sz="1400" dirty="0">
                <a:solidFill>
                  <a:schemeClr val="tx1"/>
                </a:solidFill>
                <a:latin typeface="Meiryo UI" panose="020B0604030504040204" pitchFamily="50" charset="-128"/>
                <a:ea typeface="Meiryo UI" panose="020B0604030504040204" pitchFamily="50" charset="-128"/>
              </a:rPr>
              <a:t>万～</a:t>
            </a:r>
            <a:r>
              <a:rPr lang="en-US" altLang="ja-JP" sz="1400" dirty="0">
                <a:solidFill>
                  <a:schemeClr val="tx1"/>
                </a:solidFill>
                <a:latin typeface="Meiryo UI" panose="020B0604030504040204" pitchFamily="50" charset="-128"/>
                <a:ea typeface="Meiryo UI" panose="020B0604030504040204" pitchFamily="50" charset="-128"/>
              </a:rPr>
              <a:t>20</a:t>
            </a:r>
            <a:r>
              <a:rPr lang="ja-JP" altLang="en-US" sz="1400" dirty="0">
                <a:solidFill>
                  <a:schemeClr val="tx1"/>
                </a:solidFill>
                <a:latin typeface="Meiryo UI" panose="020B0604030504040204" pitchFamily="50" charset="-128"/>
                <a:ea typeface="Meiryo UI" panose="020B0604030504040204" pitchFamily="50" charset="-128"/>
              </a:rPr>
              <a:t>万㎡の日本最大級の展示施設、</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a:t>
            </a:r>
            <a:r>
              <a:rPr lang="en-US" altLang="ja-JP" sz="1400" dirty="0">
                <a:solidFill>
                  <a:schemeClr val="tx1"/>
                </a:solidFill>
                <a:latin typeface="Meiryo UI" panose="020B0604030504040204" pitchFamily="50" charset="-128"/>
                <a:ea typeface="Meiryo UI" panose="020B0604030504040204" pitchFamily="50" charset="-128"/>
              </a:rPr>
              <a:t>1</a:t>
            </a:r>
            <a:r>
              <a:rPr lang="ja-JP" altLang="en-US" sz="1400" dirty="0">
                <a:solidFill>
                  <a:schemeClr val="tx1"/>
                </a:solidFill>
                <a:latin typeface="Meiryo UI" panose="020B0604030504040204" pitchFamily="50" charset="-128"/>
                <a:ea typeface="Meiryo UI" panose="020B0604030504040204" pitchFamily="50" charset="-128"/>
              </a:rPr>
              <a:t>万人規模の会議に対応できる会議場を併設）をめざす。</a:t>
            </a:r>
            <a:endParaRPr lang="en-US" altLang="ja-JP" sz="1400" dirty="0">
              <a:solidFill>
                <a:schemeClr val="tx1"/>
              </a:solidFill>
              <a:latin typeface="Meiryo UI" panose="020B0604030504040204" pitchFamily="50" charset="-128"/>
              <a:ea typeface="Meiryo UI" panose="020B0604030504040204" pitchFamily="50" charset="-128"/>
            </a:endParaRPr>
          </a:p>
          <a:p>
            <a:pPr>
              <a:lnSpc>
                <a:spcPts val="1800"/>
              </a:lnSpc>
            </a:pPr>
            <a:r>
              <a:rPr lang="ja-JP" altLang="en-US" sz="1400" dirty="0">
                <a:solidFill>
                  <a:schemeClr val="tx1"/>
                </a:solidFill>
                <a:latin typeface="Meiryo UI" panose="020B0604030504040204" pitchFamily="50" charset="-128"/>
                <a:ea typeface="Meiryo UI" panose="020B0604030504040204" pitchFamily="50" charset="-128"/>
              </a:rPr>
              <a:t>・</a:t>
            </a:r>
            <a:r>
              <a:rPr kumimoji="1" lang="ja-JP" altLang="en-US" sz="1400" dirty="0" smtClean="0">
                <a:solidFill>
                  <a:schemeClr val="tx1"/>
                </a:solidFill>
                <a:latin typeface="Meiryo UI" panose="020B0604030504040204" pitchFamily="50" charset="-128"/>
                <a:ea typeface="Meiryo UI" panose="020B0604030504040204" pitchFamily="50" charset="-128"/>
              </a:rPr>
              <a:t>国際観光拠点の集客と最先端技術の実証・実践の取り組みとの相乗効果により、夢洲全体で次の成長産業につながる新たなイノベーションが誘発されるまちをめざす。</a:t>
            </a:r>
            <a:endParaRPr kumimoji="1" lang="en-US" altLang="ja-JP" sz="1400" dirty="0" smtClean="0">
              <a:solidFill>
                <a:schemeClr val="tx1"/>
              </a:solidFill>
              <a:latin typeface="Meiryo UI" panose="020B0604030504040204" pitchFamily="50" charset="-128"/>
              <a:ea typeface="Meiryo UI" panose="020B0604030504040204" pitchFamily="50" charset="-128"/>
            </a:endParaRPr>
          </a:p>
        </p:txBody>
      </p:sp>
      <p:sp>
        <p:nvSpPr>
          <p:cNvPr id="35" name="テキスト ボックス 34"/>
          <p:cNvSpPr txBox="1"/>
          <p:nvPr/>
        </p:nvSpPr>
        <p:spPr>
          <a:xfrm>
            <a:off x="277347" y="2082778"/>
            <a:ext cx="2510624" cy="307777"/>
          </a:xfrm>
          <a:prstGeom prst="rect">
            <a:avLst/>
          </a:prstGeom>
          <a:solidFill>
            <a:schemeClr val="bg1"/>
          </a:solidFill>
          <a:ln w="19050" cmpd="sng">
            <a:solidFill>
              <a:schemeClr val="tx1"/>
            </a:solidFill>
          </a:ln>
        </p:spPr>
        <p:txBody>
          <a:bodyPr wrap="none" rtlCol="0" anchor="ctr" anchorCtr="1">
            <a:spAutoFit/>
          </a:bodyPr>
          <a:lstStyle/>
          <a:p>
            <a:r>
              <a:rPr lang="ja-JP" altLang="en-US" sz="1400" dirty="0" smtClean="0">
                <a:latin typeface="Meiryo UI" panose="020B0604030504040204" pitchFamily="50" charset="-128"/>
                <a:ea typeface="Meiryo UI" panose="020B0604030504040204" pitchFamily="50" charset="-128"/>
              </a:rPr>
              <a:t>ベイエリアの</a:t>
            </a:r>
            <a:r>
              <a:rPr lang="en-US" altLang="ja-JP" sz="1400" dirty="0" smtClean="0">
                <a:latin typeface="Meiryo UI" panose="020B0604030504040204" pitchFamily="50" charset="-128"/>
                <a:ea typeface="Meiryo UI" panose="020B0604030504040204" pitchFamily="50" charset="-128"/>
              </a:rPr>
              <a:t>MICE</a:t>
            </a:r>
            <a:r>
              <a:rPr lang="ja-JP" altLang="en-US" sz="1400" dirty="0" smtClean="0">
                <a:latin typeface="Meiryo UI" panose="020B0604030504040204" pitchFamily="50" charset="-128"/>
                <a:ea typeface="Meiryo UI" panose="020B0604030504040204" pitchFamily="50" charset="-128"/>
              </a:rPr>
              <a:t>機能強化方針</a:t>
            </a:r>
            <a:endParaRPr kumimoji="1" lang="ja-JP" altLang="en-US" sz="1400" dirty="0">
              <a:latin typeface="Meiryo UI" panose="020B0604030504040204" pitchFamily="50" charset="-128"/>
              <a:ea typeface="Meiryo UI" panose="020B0604030504040204" pitchFamily="50" charset="-128"/>
            </a:endParaRPr>
          </a:p>
        </p:txBody>
      </p:sp>
      <p:pic>
        <p:nvPicPr>
          <p:cNvPr id="3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2192" y="3912336"/>
            <a:ext cx="3445453" cy="24901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 name="円/楕円 40"/>
          <p:cNvSpPr/>
          <p:nvPr/>
        </p:nvSpPr>
        <p:spPr>
          <a:xfrm>
            <a:off x="2446478" y="5676326"/>
            <a:ext cx="922326" cy="295837"/>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pic>
        <p:nvPicPr>
          <p:cNvPr id="42" name="図 41"/>
          <p:cNvPicPr>
            <a:picLocks noChangeAspect="1"/>
          </p:cNvPicPr>
          <p:nvPr/>
        </p:nvPicPr>
        <p:blipFill>
          <a:blip r:embed="rId3"/>
          <a:stretch>
            <a:fillRect/>
          </a:stretch>
        </p:blipFill>
        <p:spPr>
          <a:xfrm rot="1711260">
            <a:off x="817051" y="4674996"/>
            <a:ext cx="405949" cy="740516"/>
          </a:xfrm>
          <a:prstGeom prst="rect">
            <a:avLst/>
          </a:prstGeom>
        </p:spPr>
      </p:pic>
      <p:sp>
        <p:nvSpPr>
          <p:cNvPr id="43" name="正方形/長方形 42"/>
          <p:cNvSpPr/>
          <p:nvPr/>
        </p:nvSpPr>
        <p:spPr>
          <a:xfrm>
            <a:off x="312192" y="5485080"/>
            <a:ext cx="1062967" cy="335733"/>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wrap="square" rtlCol="0" anchor="ctr">
            <a:noAutofit/>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rPr>
              <a:t>夢洲</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100" dirty="0" smtClean="0">
                <a:solidFill>
                  <a:schemeClr val="tx1"/>
                </a:solidFill>
                <a:latin typeface="Meiryo UI" panose="020B0604030504040204" pitchFamily="50" charset="-128"/>
                <a:ea typeface="Meiryo UI" panose="020B0604030504040204" pitchFamily="50" charset="-128"/>
              </a:rPr>
              <a:t>国際観光拠点</a:t>
            </a:r>
            <a:endParaRPr kumimoji="1" lang="en-US" altLang="ja-JP" sz="1100" dirty="0" smtClean="0">
              <a:solidFill>
                <a:schemeClr val="tx1"/>
              </a:solidFill>
              <a:latin typeface="Meiryo UI" panose="020B0604030504040204" pitchFamily="50" charset="-128"/>
              <a:ea typeface="Meiryo UI" panose="020B0604030504040204" pitchFamily="50" charset="-128"/>
            </a:endParaRPr>
          </a:p>
        </p:txBody>
      </p:sp>
      <p:cxnSp>
        <p:nvCxnSpPr>
          <p:cNvPr id="45" name="直線矢印コネクタ 44"/>
          <p:cNvCxnSpPr/>
          <p:nvPr/>
        </p:nvCxnSpPr>
        <p:spPr>
          <a:xfrm flipV="1">
            <a:off x="837786" y="4958745"/>
            <a:ext cx="204677" cy="545218"/>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円/楕円 17"/>
          <p:cNvSpPr/>
          <p:nvPr/>
        </p:nvSpPr>
        <p:spPr>
          <a:xfrm>
            <a:off x="1607757" y="5584539"/>
            <a:ext cx="734589" cy="279396"/>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0" name="正方形/長方形 19"/>
          <p:cNvSpPr/>
          <p:nvPr/>
        </p:nvSpPr>
        <p:spPr>
          <a:xfrm>
            <a:off x="3990243" y="4315236"/>
            <a:ext cx="2419314" cy="307777"/>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nchor="ctr">
            <a:spAutoFit/>
          </a:bodyPr>
          <a:lstStyle/>
          <a:p>
            <a:r>
              <a:rPr kumimoji="1" lang="ja-JP" altLang="en-US" sz="1400" dirty="0" smtClean="0">
                <a:solidFill>
                  <a:schemeClr val="tx1"/>
                </a:solidFill>
                <a:latin typeface="Meiryo UI" panose="020B0604030504040204" pitchFamily="50" charset="-128"/>
                <a:ea typeface="Meiryo UI" panose="020B0604030504040204" pitchFamily="50" charset="-128"/>
              </a:rPr>
              <a:t>咲洲における主な</a:t>
            </a:r>
            <a:r>
              <a:rPr lang="ja-JP" altLang="en-US" sz="1400" dirty="0">
                <a:solidFill>
                  <a:schemeClr val="tx1"/>
                </a:solidFill>
                <a:latin typeface="Meiryo UI" panose="020B0604030504040204" pitchFamily="50" charset="-128"/>
                <a:ea typeface="Meiryo UI" panose="020B0604030504040204" pitchFamily="50" charset="-128"/>
              </a:rPr>
              <a:t>展示</a:t>
            </a:r>
            <a:r>
              <a:rPr kumimoji="1" lang="ja-JP" altLang="en-US" sz="1400" dirty="0" smtClean="0">
                <a:solidFill>
                  <a:schemeClr val="tx1"/>
                </a:solidFill>
                <a:latin typeface="Meiryo UI" panose="020B0604030504040204" pitchFamily="50" charset="-128"/>
                <a:ea typeface="Meiryo UI" panose="020B0604030504040204" pitchFamily="50" charset="-128"/>
              </a:rPr>
              <a:t>施設</a:t>
            </a:r>
            <a:endParaRPr kumimoji="1" lang="ja-JP" altLang="en-US" sz="1400" dirty="0">
              <a:solidFill>
                <a:schemeClr val="tx1"/>
              </a:solidFill>
              <a:latin typeface="Meiryo UI" panose="020B0604030504040204" pitchFamily="50" charset="-128"/>
              <a:ea typeface="Meiryo UI" panose="020B0604030504040204" pitchFamily="50" charset="-128"/>
            </a:endParaRPr>
          </a:p>
        </p:txBody>
      </p:sp>
      <p:graphicFrame>
        <p:nvGraphicFramePr>
          <p:cNvPr id="21" name="表 20"/>
          <p:cNvGraphicFramePr>
            <a:graphicFrameLocks noGrp="1"/>
          </p:cNvGraphicFramePr>
          <p:nvPr>
            <p:extLst>
              <p:ext uri="{D42A27DB-BD31-4B8C-83A1-F6EECF244321}">
                <p14:modId xmlns:p14="http://schemas.microsoft.com/office/powerpoint/2010/main" val="2609419859"/>
              </p:ext>
            </p:extLst>
          </p:nvPr>
        </p:nvGraphicFramePr>
        <p:xfrm>
          <a:off x="4202340" y="4622891"/>
          <a:ext cx="3375463" cy="822960"/>
        </p:xfrm>
        <a:graphic>
          <a:graphicData uri="http://schemas.openxmlformats.org/drawingml/2006/table">
            <a:tbl>
              <a:tblPr firstRow="1" bandRow="1">
                <a:tableStyleId>{5940675A-B579-460E-94D1-54222C63F5DA}</a:tableStyleId>
              </a:tblPr>
              <a:tblGrid>
                <a:gridCol w="1964674">
                  <a:extLst>
                    <a:ext uri="{9D8B030D-6E8A-4147-A177-3AD203B41FA5}">
                      <a16:colId xmlns:a16="http://schemas.microsoft.com/office/drawing/2014/main" val="20000"/>
                    </a:ext>
                  </a:extLst>
                </a:gridCol>
                <a:gridCol w="1410789">
                  <a:extLst>
                    <a:ext uri="{9D8B030D-6E8A-4147-A177-3AD203B41FA5}">
                      <a16:colId xmlns:a16="http://schemas.microsoft.com/office/drawing/2014/main" val="20001"/>
                    </a:ext>
                  </a:extLst>
                </a:gridCol>
              </a:tblGrid>
              <a:tr h="258298">
                <a:tc>
                  <a:txBody>
                    <a:bodyP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rPr>
                        <a:t>施設名</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rPr>
                        <a:t>展示面積（㎡）</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0"/>
                  </a:ext>
                </a:extLst>
              </a:tr>
              <a:tr h="258298">
                <a:tc>
                  <a:txBody>
                    <a:bodyPr/>
                    <a:lstStyle/>
                    <a:p>
                      <a:r>
                        <a:rPr kumimoji="1" lang="ja-JP" altLang="en-US" sz="1200" baseline="0" dirty="0" smtClean="0">
                          <a:solidFill>
                            <a:schemeClr val="tx1"/>
                          </a:solidFill>
                          <a:latin typeface="Meiryo UI" panose="020B0604030504040204" pitchFamily="50" charset="-128"/>
                          <a:ea typeface="Meiryo UI" panose="020B0604030504040204" pitchFamily="50" charset="-128"/>
                        </a:rPr>
                        <a:t>インテックス大阪</a:t>
                      </a:r>
                      <a:endParaRPr kumimoji="1" lang="en-US" altLang="ja-JP" sz="1200" baseline="0" dirty="0" smtClean="0">
                        <a:solidFill>
                          <a:schemeClr val="tx1"/>
                        </a:solidFill>
                        <a:latin typeface="Meiryo UI" panose="020B0604030504040204" pitchFamily="50" charset="-128"/>
                        <a:ea typeface="Meiryo UI" panose="020B0604030504040204" pitchFamily="50" charset="-128"/>
                      </a:endParaRPr>
                    </a:p>
                  </a:txBody>
                  <a:tcPr/>
                </a:tc>
                <a:tc>
                  <a:txBody>
                    <a:bodyPr/>
                    <a:lstStyle/>
                    <a:p>
                      <a:pPr algn="r"/>
                      <a:r>
                        <a:rPr kumimoji="1" lang="en-US" altLang="zh-TW"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0,078</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extLst>
                  <a:ext uri="{0D108BD9-81ED-4DB2-BD59-A6C34878D82A}">
                    <a16:rowId xmlns:a16="http://schemas.microsoft.com/office/drawing/2014/main" val="10001"/>
                  </a:ext>
                </a:extLst>
              </a:tr>
              <a:tr h="258298">
                <a:tc>
                  <a:txBody>
                    <a:bodyPr/>
                    <a:lstStyle/>
                    <a:p>
                      <a:r>
                        <a:rPr kumimoji="1" lang="en-US" altLang="ja-JP" sz="1200" dirty="0" smtClean="0">
                          <a:solidFill>
                            <a:schemeClr val="tx1"/>
                          </a:solidFill>
                          <a:latin typeface="Meiryo UI" panose="020B0604030504040204" pitchFamily="50" charset="-128"/>
                          <a:ea typeface="Meiryo UI" panose="020B0604030504040204" pitchFamily="50" charset="-128"/>
                        </a:rPr>
                        <a:t>ATC</a:t>
                      </a:r>
                      <a:r>
                        <a:rPr kumimoji="1" lang="ja-JP" altLang="en-US" sz="1200" dirty="0" smtClean="0">
                          <a:solidFill>
                            <a:schemeClr val="tx1"/>
                          </a:solidFill>
                          <a:latin typeface="Meiryo UI" panose="020B0604030504040204" pitchFamily="50" charset="-128"/>
                          <a:ea typeface="Meiryo UI" panose="020B0604030504040204" pitchFamily="50" charset="-128"/>
                        </a:rPr>
                        <a:t>ホール</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tc>
                  <a:txBody>
                    <a:bodyPr/>
                    <a:lstStyle/>
                    <a:p>
                      <a:pPr algn="r"/>
                      <a:r>
                        <a:rPr kumimoji="1" lang="en-US" altLang="ja-JP" sz="1200" dirty="0" smtClean="0">
                          <a:solidFill>
                            <a:schemeClr val="tx1"/>
                          </a:solidFill>
                          <a:latin typeface="Meiryo UI" panose="020B0604030504040204" pitchFamily="50" charset="-128"/>
                          <a:ea typeface="Meiryo UI" panose="020B0604030504040204" pitchFamily="50" charset="-128"/>
                        </a:rPr>
                        <a:t>7,000</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2"/>
                  </a:ext>
                </a:extLst>
              </a:tr>
            </a:tbl>
          </a:graphicData>
        </a:graphic>
      </p:graphicFrame>
      <p:sp>
        <p:nvSpPr>
          <p:cNvPr id="22" name="スライド番号プレースホルダー 6"/>
          <p:cNvSpPr txBox="1">
            <a:spLocks/>
          </p:cNvSpPr>
          <p:nvPr/>
        </p:nvSpPr>
        <p:spPr>
          <a:xfrm>
            <a:off x="7010400" y="6492875"/>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dirty="0" smtClean="0">
                <a:latin typeface="Meiryo UI" panose="020B0604030504040204" pitchFamily="50" charset="-128"/>
                <a:ea typeface="Meiryo UI" panose="020B0604030504040204" pitchFamily="50" charset="-128"/>
              </a:rPr>
              <a:t>18</a:t>
            </a:r>
            <a:endParaRPr lang="ja-JP" altLang="en-US" dirty="0">
              <a:latin typeface="Meiryo UI" panose="020B0604030504040204" pitchFamily="50" charset="-128"/>
              <a:ea typeface="Meiryo UI" panose="020B0604030504040204" pitchFamily="50" charset="-128"/>
            </a:endParaRPr>
          </a:p>
        </p:txBody>
      </p:sp>
      <p:sp>
        <p:nvSpPr>
          <p:cNvPr id="24" name="大かっこ 23"/>
          <p:cNvSpPr/>
          <p:nvPr/>
        </p:nvSpPr>
        <p:spPr>
          <a:xfrm>
            <a:off x="141368" y="2933198"/>
            <a:ext cx="8693350" cy="397481"/>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3" name="正方形/長方形 22"/>
          <p:cNvSpPr/>
          <p:nvPr/>
        </p:nvSpPr>
        <p:spPr>
          <a:xfrm>
            <a:off x="4142642" y="5652946"/>
            <a:ext cx="4064191" cy="523220"/>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nchor="ctr">
            <a:spAutoFit/>
          </a:bodyPr>
          <a:lstStyle/>
          <a:p>
            <a:r>
              <a:rPr kumimoji="1" lang="en-US" altLang="ja-JP" sz="1400" dirty="0" smtClean="0">
                <a:solidFill>
                  <a:schemeClr val="tx1"/>
                </a:solidFill>
                <a:latin typeface="Meiryo UI" panose="020B0604030504040204" pitchFamily="50" charset="-128"/>
                <a:ea typeface="Meiryo UI" panose="020B0604030504040204" pitchFamily="50" charset="-128"/>
              </a:rPr>
              <a:t>※</a:t>
            </a:r>
            <a:r>
              <a:rPr kumimoji="1" lang="ja-JP" altLang="en-US" sz="1400" dirty="0" smtClean="0">
                <a:solidFill>
                  <a:schemeClr val="tx1"/>
                </a:solidFill>
                <a:latin typeface="Meiryo UI" panose="020B0604030504040204" pitchFamily="50" charset="-128"/>
                <a:ea typeface="Meiryo UI" panose="020B0604030504040204" pitchFamily="50" charset="-128"/>
              </a:rPr>
              <a:t>夢洲</a:t>
            </a:r>
            <a:r>
              <a:rPr lang="ja-JP" altLang="en-US" sz="1400" dirty="0" smtClean="0">
                <a:solidFill>
                  <a:schemeClr val="tx1"/>
                </a:solidFill>
                <a:latin typeface="Meiryo UI" panose="020B0604030504040204" pitchFamily="50" charset="-128"/>
                <a:ea typeface="Meiryo UI" panose="020B0604030504040204" pitchFamily="50" charset="-128"/>
              </a:rPr>
              <a:t>の国際観光拠点形成の検討の中で、改めて</a:t>
            </a:r>
            <a:endParaRPr lang="en-US" altLang="ja-JP" sz="1400" dirty="0" smtClean="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rPr>
              <a:t>インテックス大阪の方向性につい</a:t>
            </a:r>
            <a:r>
              <a:rPr lang="ja-JP" altLang="en-US" sz="1400" dirty="0">
                <a:solidFill>
                  <a:schemeClr val="tx1"/>
                </a:solidFill>
                <a:latin typeface="Meiryo UI" panose="020B0604030504040204" pitchFamily="50" charset="-128"/>
                <a:ea typeface="Meiryo UI" panose="020B0604030504040204" pitchFamily="50" charset="-128"/>
              </a:rPr>
              <a:t>て</a:t>
            </a:r>
            <a:r>
              <a:rPr lang="ja-JP" altLang="en-US" sz="1400" dirty="0" smtClean="0">
                <a:solidFill>
                  <a:schemeClr val="tx1"/>
                </a:solidFill>
                <a:latin typeface="Meiryo UI" panose="020B0604030504040204" pitchFamily="50" charset="-128"/>
                <a:ea typeface="Meiryo UI" panose="020B0604030504040204" pitchFamily="50" charset="-128"/>
              </a:rPr>
              <a:t>も検討</a:t>
            </a:r>
            <a:endParaRPr kumimoji="1" lang="ja-JP" altLang="en-US" sz="14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83470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http://www.ne.jp/asahi/history/castle/kinki/osaka/osaka/ken.gif"/>
          <p:cNvPicPr>
            <a:picLocks noChangeAspect="1" noChangeArrowheads="1"/>
          </p:cNvPicPr>
          <p:nvPr/>
        </p:nvPicPr>
        <p:blipFill rotWithShape="1">
          <a:blip r:embed="rId2">
            <a:extLst>
              <a:ext uri="{28A0092B-C50C-407E-A947-70E740481C1C}">
                <a14:useLocalDpi xmlns:a14="http://schemas.microsoft.com/office/drawing/2010/main" val="0"/>
              </a:ext>
            </a:extLst>
          </a:blip>
          <a:srcRect t="2340" b="2199"/>
          <a:stretch/>
        </p:blipFill>
        <p:spPr bwMode="auto">
          <a:xfrm>
            <a:off x="2669073" y="1975124"/>
            <a:ext cx="3564341" cy="4896000"/>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p:cNvSpPr txBox="1"/>
          <p:nvPr/>
        </p:nvSpPr>
        <p:spPr>
          <a:xfrm>
            <a:off x="0" y="-3566"/>
            <a:ext cx="9144000" cy="432000"/>
          </a:xfrm>
          <a:prstGeom prst="rect">
            <a:avLst/>
          </a:prstGeom>
          <a:gradFill>
            <a:gsLst>
              <a:gs pos="0">
                <a:srgbClr val="000099"/>
              </a:gs>
              <a:gs pos="85000">
                <a:srgbClr val="0066FF"/>
              </a:gs>
              <a:gs pos="100000">
                <a:schemeClr val="accent1">
                  <a:tint val="23500"/>
                  <a:satMod val="160000"/>
                </a:schemeClr>
              </a:gs>
            </a:gsLst>
            <a:lin ang="5400000" scaled="0"/>
          </a:gradFill>
        </p:spPr>
        <p:txBody>
          <a:bodyPr wrap="square" rtlCol="0" anchor="ctr" anchorCtr="0">
            <a:noAutofit/>
          </a:bodyPr>
          <a:lstStyle/>
          <a:p>
            <a:r>
              <a:rPr lang="ja-JP" altLang="en-US" b="1" dirty="0">
                <a:solidFill>
                  <a:srgbClr val="FFFFFF"/>
                </a:solidFill>
                <a:latin typeface="Meiryo UI" panose="020B0604030504040204" pitchFamily="50" charset="-128"/>
                <a:ea typeface="Meiryo UI" panose="020B0604030504040204" pitchFamily="50" charset="-128"/>
              </a:rPr>
              <a:t>　</a:t>
            </a:r>
            <a:r>
              <a:rPr lang="en-US" altLang="ja-JP" dirty="0" smtClean="0">
                <a:solidFill>
                  <a:srgbClr val="FFFFFF"/>
                </a:solidFill>
                <a:latin typeface="Meiryo UI" panose="020B0604030504040204" pitchFamily="50" charset="-128"/>
                <a:ea typeface="Meiryo UI" panose="020B0604030504040204" pitchFamily="50" charset="-128"/>
              </a:rPr>
              <a:t>MICE</a:t>
            </a:r>
            <a:r>
              <a:rPr lang="ja-JP" altLang="en-US" dirty="0" smtClean="0">
                <a:solidFill>
                  <a:srgbClr val="FFFFFF"/>
                </a:solidFill>
                <a:latin typeface="Meiryo UI" panose="020B0604030504040204" pitchFamily="50" charset="-128"/>
                <a:ea typeface="Meiryo UI" panose="020B0604030504040204" pitchFamily="50" charset="-128"/>
              </a:rPr>
              <a:t>クラスターの連携</a:t>
            </a:r>
            <a:endParaRPr kumimoji="1" lang="ja-JP" altLang="en-US" dirty="0">
              <a:solidFill>
                <a:srgbClr val="FFFFFF"/>
              </a:solidFill>
              <a:latin typeface="Meiryo UI" panose="020B0604030504040204" pitchFamily="50" charset="-128"/>
              <a:ea typeface="Meiryo UI" panose="020B0604030504040204" pitchFamily="50" charset="-128"/>
            </a:endParaRPr>
          </a:p>
        </p:txBody>
      </p:sp>
      <p:sp>
        <p:nvSpPr>
          <p:cNvPr id="44" name="正方形/長方形 43"/>
          <p:cNvSpPr/>
          <p:nvPr/>
        </p:nvSpPr>
        <p:spPr>
          <a:xfrm>
            <a:off x="90000" y="476392"/>
            <a:ext cx="8964000" cy="1482764"/>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nSpc>
                <a:spcPts val="1800"/>
              </a:lnSpc>
            </a:pPr>
            <a:r>
              <a:rPr lang="ja-JP" altLang="en-US" sz="1400" dirty="0">
                <a:solidFill>
                  <a:schemeClr val="tx1"/>
                </a:solidFill>
                <a:latin typeface="Meiryo UI" panose="020B0604030504040204" pitchFamily="50" charset="-128"/>
                <a:ea typeface="Meiryo UI" panose="020B0604030504040204" pitchFamily="50" charset="-128"/>
              </a:rPr>
              <a:t>・大阪観光局を中心に、</a:t>
            </a:r>
            <a:r>
              <a:rPr kumimoji="1" lang="ja-JP" altLang="en-US" sz="1400" dirty="0" smtClean="0">
                <a:solidFill>
                  <a:schemeClr val="tx1"/>
                </a:solidFill>
                <a:latin typeface="Meiryo UI" panose="020B0604030504040204" pitchFamily="50" charset="-128"/>
                <a:ea typeface="Meiryo UI" panose="020B0604030504040204" pitchFamily="50" charset="-128"/>
              </a:rPr>
              <a:t>大阪府域各所に立地する</a:t>
            </a:r>
            <a:r>
              <a:rPr kumimoji="1" lang="en-US" altLang="ja-JP" sz="1400" dirty="0" smtClean="0">
                <a:solidFill>
                  <a:schemeClr val="tx1"/>
                </a:solidFill>
                <a:latin typeface="Meiryo UI" panose="020B0604030504040204" pitchFamily="50" charset="-128"/>
                <a:ea typeface="Meiryo UI" panose="020B0604030504040204" pitchFamily="50" charset="-128"/>
              </a:rPr>
              <a:t>MICE</a:t>
            </a:r>
            <a:r>
              <a:rPr kumimoji="1" lang="ja-JP" altLang="en-US" sz="1400" dirty="0" smtClean="0">
                <a:solidFill>
                  <a:schemeClr val="tx1"/>
                </a:solidFill>
                <a:latin typeface="Meiryo UI" panose="020B0604030504040204" pitchFamily="50" charset="-128"/>
                <a:ea typeface="Meiryo UI" panose="020B0604030504040204" pitchFamily="50" charset="-128"/>
              </a:rPr>
              <a:t>クラスター毎に、緩やかに組織化。受け入れ可能な施設や地域の特性に合わせ</a:t>
            </a:r>
            <a:r>
              <a:rPr lang="ja-JP" altLang="en-US" sz="1400" dirty="0" smtClean="0">
                <a:solidFill>
                  <a:schemeClr val="tx1"/>
                </a:solidFill>
                <a:latin typeface="Meiryo UI" panose="020B0604030504040204" pitchFamily="50" charset="-128"/>
                <a:ea typeface="Meiryo UI" panose="020B0604030504040204" pitchFamily="50" charset="-128"/>
              </a:rPr>
              <a:t>た</a:t>
            </a:r>
            <a:r>
              <a:rPr kumimoji="1" lang="ja-JP" altLang="en-US" sz="1400" dirty="0" smtClean="0">
                <a:solidFill>
                  <a:schemeClr val="tx1"/>
                </a:solidFill>
                <a:latin typeface="Meiryo UI" panose="020B0604030504040204" pitchFamily="50" charset="-128"/>
                <a:ea typeface="Meiryo UI" panose="020B0604030504040204" pitchFamily="50" charset="-128"/>
              </a:rPr>
              <a:t>誘致対象を検討し、</a:t>
            </a:r>
            <a:r>
              <a:rPr kumimoji="1" lang="en-US" altLang="ja-JP" sz="1400" dirty="0" smtClean="0">
                <a:solidFill>
                  <a:schemeClr val="tx1"/>
                </a:solidFill>
                <a:latin typeface="Meiryo UI" panose="020B0604030504040204" pitchFamily="50" charset="-128"/>
                <a:ea typeface="Meiryo UI" panose="020B0604030504040204" pitchFamily="50" charset="-128"/>
              </a:rPr>
              <a:t>MICE</a:t>
            </a:r>
            <a:r>
              <a:rPr kumimoji="1" lang="ja-JP" altLang="en-US" sz="1400" dirty="0" smtClean="0">
                <a:solidFill>
                  <a:schemeClr val="tx1"/>
                </a:solidFill>
                <a:latin typeface="Meiryo UI" panose="020B0604030504040204" pitchFamily="50" charset="-128"/>
                <a:ea typeface="Meiryo UI" panose="020B0604030504040204" pitchFamily="50" charset="-128"/>
              </a:rPr>
              <a:t>クラスター毎の</a:t>
            </a:r>
            <a:r>
              <a:rPr lang="ja-JP" altLang="en-US" sz="1400" dirty="0">
                <a:solidFill>
                  <a:schemeClr val="tx1"/>
                </a:solidFill>
                <a:latin typeface="Meiryo UI" panose="020B0604030504040204" pitchFamily="50" charset="-128"/>
                <a:ea typeface="Meiryo UI" panose="020B0604030504040204" pitchFamily="50" charset="-128"/>
              </a:rPr>
              <a:t>棲み分</a:t>
            </a:r>
            <a:r>
              <a:rPr lang="ja-JP" altLang="en-US" sz="1400" dirty="0" smtClean="0">
                <a:solidFill>
                  <a:schemeClr val="tx1"/>
                </a:solidFill>
                <a:latin typeface="Meiryo UI" panose="020B0604030504040204" pitchFamily="50" charset="-128"/>
                <a:ea typeface="Meiryo UI" panose="020B0604030504040204" pitchFamily="50" charset="-128"/>
              </a:rPr>
              <a:t>け</a:t>
            </a:r>
            <a:r>
              <a:rPr kumimoji="1" lang="ja-JP" altLang="en-US" sz="1400" dirty="0" smtClean="0">
                <a:solidFill>
                  <a:schemeClr val="tx1"/>
                </a:solidFill>
                <a:latin typeface="Meiryo UI" panose="020B0604030504040204" pitchFamily="50" charset="-128"/>
                <a:ea typeface="Meiryo UI" panose="020B0604030504040204" pitchFamily="50" charset="-128"/>
              </a:rPr>
              <a:t>を</a:t>
            </a:r>
            <a:r>
              <a:rPr lang="ja-JP" altLang="en-US" sz="1400" dirty="0" smtClean="0">
                <a:solidFill>
                  <a:schemeClr val="tx1"/>
                </a:solidFill>
                <a:latin typeface="Meiryo UI" panose="020B0604030504040204" pitchFamily="50" charset="-128"/>
                <a:ea typeface="Meiryo UI" panose="020B0604030504040204" pitchFamily="50" charset="-128"/>
              </a:rPr>
              <a:t>図る。</a:t>
            </a:r>
            <a:endParaRPr lang="en-US" altLang="ja-JP" sz="1400" dirty="0" smtClean="0">
              <a:solidFill>
                <a:schemeClr val="tx1"/>
              </a:solidFill>
              <a:latin typeface="Meiryo UI" panose="020B0604030504040204" pitchFamily="50" charset="-128"/>
              <a:ea typeface="Meiryo UI" panose="020B0604030504040204" pitchFamily="50" charset="-128"/>
            </a:endParaRPr>
          </a:p>
          <a:p>
            <a:pPr>
              <a:lnSpc>
                <a:spcPts val="1800"/>
              </a:lnSpc>
            </a:pPr>
            <a:r>
              <a:rPr lang="ja-JP" altLang="en-US" sz="1400" dirty="0" smtClean="0">
                <a:solidFill>
                  <a:schemeClr val="tx1"/>
                </a:solidFill>
                <a:latin typeface="Meiryo UI" panose="020B0604030504040204" pitchFamily="50" charset="-128"/>
                <a:ea typeface="Meiryo UI" panose="020B0604030504040204" pitchFamily="50" charset="-128"/>
              </a:rPr>
              <a:t>・</a:t>
            </a:r>
            <a:r>
              <a:rPr lang="en-US" altLang="ja-JP" sz="1400" dirty="0" smtClean="0">
                <a:solidFill>
                  <a:schemeClr val="tx1"/>
                </a:solidFill>
                <a:latin typeface="Meiryo UI" panose="020B0604030504040204" pitchFamily="50" charset="-128"/>
                <a:ea typeface="Meiryo UI" panose="020B0604030504040204" pitchFamily="50" charset="-128"/>
              </a:rPr>
              <a:t>MICE</a:t>
            </a:r>
            <a:r>
              <a:rPr lang="ja-JP" altLang="en-US" sz="1400" dirty="0" smtClean="0">
                <a:solidFill>
                  <a:schemeClr val="tx1"/>
                </a:solidFill>
                <a:latin typeface="Meiryo UI" panose="020B0604030504040204" pitchFamily="50" charset="-128"/>
                <a:ea typeface="Meiryo UI" panose="020B0604030504040204" pitchFamily="50" charset="-128"/>
              </a:rPr>
              <a:t>誘致にあたって、各</a:t>
            </a:r>
            <a:r>
              <a:rPr lang="en-US" altLang="ja-JP" sz="1400" dirty="0" smtClean="0">
                <a:solidFill>
                  <a:schemeClr val="tx1"/>
                </a:solidFill>
                <a:latin typeface="Meiryo UI" panose="020B0604030504040204" pitchFamily="50" charset="-128"/>
                <a:ea typeface="Meiryo UI" panose="020B0604030504040204" pitchFamily="50" charset="-128"/>
              </a:rPr>
              <a:t>MICE</a:t>
            </a:r>
            <a:r>
              <a:rPr lang="ja-JP" altLang="en-US" sz="1400" dirty="0" smtClean="0">
                <a:solidFill>
                  <a:schemeClr val="tx1"/>
                </a:solidFill>
                <a:latin typeface="Meiryo UI" panose="020B0604030504040204" pitchFamily="50" charset="-128"/>
                <a:ea typeface="Meiryo UI" panose="020B0604030504040204" pitchFamily="50" charset="-128"/>
              </a:rPr>
              <a:t>クラスターが緩やかに連携を行う（情報共有・</a:t>
            </a:r>
            <a:r>
              <a:rPr lang="en-US" altLang="ja-JP" sz="1400" dirty="0" smtClean="0">
                <a:solidFill>
                  <a:schemeClr val="tx1"/>
                </a:solidFill>
                <a:latin typeface="Meiryo UI" panose="020B0604030504040204" pitchFamily="50" charset="-128"/>
                <a:ea typeface="Meiryo UI" panose="020B0604030504040204" pitchFamily="50" charset="-128"/>
              </a:rPr>
              <a:t>PR</a:t>
            </a:r>
            <a:r>
              <a:rPr lang="ja-JP" altLang="en-US" sz="1400" dirty="0" smtClean="0">
                <a:solidFill>
                  <a:schemeClr val="tx1"/>
                </a:solidFill>
                <a:latin typeface="Meiryo UI" panose="020B0604030504040204" pitchFamily="50" charset="-128"/>
                <a:ea typeface="Meiryo UI" panose="020B0604030504040204" pitchFamily="50" charset="-128"/>
              </a:rPr>
              <a:t>活動の実施等）。</a:t>
            </a:r>
            <a:endParaRPr lang="en-US" altLang="ja-JP" sz="1400" dirty="0" smtClean="0">
              <a:solidFill>
                <a:schemeClr val="tx1"/>
              </a:solidFill>
              <a:latin typeface="Meiryo UI" panose="020B0604030504040204" pitchFamily="50" charset="-128"/>
              <a:ea typeface="Meiryo UI" panose="020B0604030504040204" pitchFamily="50" charset="-128"/>
            </a:endParaRPr>
          </a:p>
          <a:p>
            <a:pPr>
              <a:lnSpc>
                <a:spcPts val="1800"/>
              </a:lnSpc>
            </a:pPr>
            <a:r>
              <a:rPr lang="ja-JP" altLang="en-US" sz="1400" dirty="0">
                <a:solidFill>
                  <a:schemeClr val="tx1"/>
                </a:solidFill>
                <a:latin typeface="Meiryo UI" panose="020B0604030504040204" pitchFamily="50" charset="-128"/>
                <a:ea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rPr>
              <a:t>大阪全体で受け入れる必要がある</a:t>
            </a:r>
            <a:r>
              <a:rPr lang="en-US" altLang="ja-JP" sz="1400" dirty="0" smtClean="0">
                <a:solidFill>
                  <a:schemeClr val="tx1"/>
                </a:solidFill>
                <a:latin typeface="Meiryo UI" panose="020B0604030504040204" pitchFamily="50" charset="-128"/>
                <a:ea typeface="Meiryo UI" panose="020B0604030504040204" pitchFamily="50" charset="-128"/>
              </a:rPr>
              <a:t>MICE</a:t>
            </a:r>
            <a:r>
              <a:rPr lang="ja-JP" altLang="en-US" sz="1400" dirty="0" smtClean="0">
                <a:solidFill>
                  <a:schemeClr val="tx1"/>
                </a:solidFill>
                <a:latin typeface="Meiryo UI" panose="020B0604030504040204" pitchFamily="50" charset="-128"/>
                <a:ea typeface="Meiryo UI" panose="020B0604030504040204" pitchFamily="50" charset="-128"/>
              </a:rPr>
              <a:t>があれば、各</a:t>
            </a:r>
            <a:r>
              <a:rPr lang="en-US" altLang="ja-JP" sz="1400" dirty="0" smtClean="0">
                <a:solidFill>
                  <a:schemeClr val="tx1"/>
                </a:solidFill>
                <a:latin typeface="Meiryo UI" panose="020B0604030504040204" pitchFamily="50" charset="-128"/>
                <a:ea typeface="Meiryo UI" panose="020B0604030504040204" pitchFamily="50" charset="-128"/>
              </a:rPr>
              <a:t>MICE</a:t>
            </a:r>
            <a:r>
              <a:rPr lang="ja-JP" altLang="en-US" sz="1400" dirty="0" smtClean="0">
                <a:solidFill>
                  <a:schemeClr val="tx1"/>
                </a:solidFill>
                <a:latin typeface="Meiryo UI" panose="020B0604030504040204" pitchFamily="50" charset="-128"/>
                <a:ea typeface="Meiryo UI" panose="020B0604030504040204" pitchFamily="50" charset="-128"/>
              </a:rPr>
              <a:t>クラスターが連携する。必要に応じて、大阪駅周辺（中小規模の企業会議、インセンティブツアー</a:t>
            </a:r>
            <a:r>
              <a:rPr lang="ja-JP" altLang="en-US" sz="1400" dirty="0">
                <a:solidFill>
                  <a:schemeClr val="tx1"/>
                </a:solidFill>
                <a:latin typeface="Meiryo UI" panose="020B0604030504040204" pitchFamily="50" charset="-128"/>
                <a:ea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rPr>
              <a:t>、中之島（国際会議）、ベイエリア（咲洲・夢洲）（展示会、大規模インセンティブ、イベント）と連携する。</a:t>
            </a:r>
            <a:endParaRPr kumimoji="1" lang="en-US" altLang="ja-JP" sz="1400" dirty="0" smtClean="0">
              <a:solidFill>
                <a:schemeClr val="tx1"/>
              </a:solidFill>
              <a:latin typeface="Meiryo UI" panose="020B0604030504040204" pitchFamily="50" charset="-128"/>
              <a:ea typeface="Meiryo UI" panose="020B0604030504040204" pitchFamily="50" charset="-128"/>
            </a:endParaRPr>
          </a:p>
        </p:txBody>
      </p:sp>
      <p:sp>
        <p:nvSpPr>
          <p:cNvPr id="16" name="テキスト ボックス 15"/>
          <p:cNvSpPr txBox="1"/>
          <p:nvPr/>
        </p:nvSpPr>
        <p:spPr>
          <a:xfrm>
            <a:off x="4857866" y="4148965"/>
            <a:ext cx="1189749" cy="430887"/>
          </a:xfrm>
          <a:prstGeom prst="rect">
            <a:avLst/>
          </a:prstGeom>
          <a:noFill/>
          <a:ln w="19050" cmpd="dbl">
            <a:noFill/>
          </a:ln>
        </p:spPr>
        <p:txBody>
          <a:bodyPr wrap="none" rtlCol="0" anchor="ctr" anchorCtr="1">
            <a:spAutoFit/>
          </a:bodyPr>
          <a:lstStyle/>
          <a:p>
            <a:r>
              <a:rPr lang="ja-JP" altLang="en-US" sz="1100" dirty="0" smtClean="0">
                <a:solidFill>
                  <a:schemeClr val="bg1"/>
                </a:solidFill>
                <a:latin typeface="Meiryo UI" panose="020B0604030504040204" pitchFamily="50" charset="-128"/>
                <a:ea typeface="Meiryo UI" panose="020B0604030504040204" pitchFamily="50" charset="-128"/>
              </a:rPr>
              <a:t>企業ミーティング</a:t>
            </a:r>
            <a:endParaRPr lang="en-US" altLang="ja-JP" sz="1100" dirty="0" smtClean="0">
              <a:solidFill>
                <a:schemeClr val="bg1"/>
              </a:solidFill>
              <a:latin typeface="Meiryo UI" panose="020B0604030504040204" pitchFamily="50" charset="-128"/>
              <a:ea typeface="Meiryo UI" panose="020B0604030504040204" pitchFamily="50" charset="-128"/>
            </a:endParaRPr>
          </a:p>
          <a:p>
            <a:r>
              <a:rPr kumimoji="1" lang="ja-JP" altLang="en-US" sz="1100" dirty="0" smtClean="0">
                <a:solidFill>
                  <a:schemeClr val="bg1"/>
                </a:solidFill>
                <a:latin typeface="Meiryo UI" panose="020B0604030504040204" pitchFamily="50" charset="-128"/>
                <a:ea typeface="Meiryo UI" panose="020B0604030504040204" pitchFamily="50" charset="-128"/>
              </a:rPr>
              <a:t>中小インセンティブ</a:t>
            </a:r>
            <a:endParaRPr kumimoji="1" lang="ja-JP" altLang="en-US" sz="1100" dirty="0">
              <a:solidFill>
                <a:schemeClr val="bg1"/>
              </a:solidFill>
              <a:latin typeface="Meiryo UI" panose="020B0604030504040204" pitchFamily="50" charset="-128"/>
              <a:ea typeface="Meiryo UI" panose="020B0604030504040204" pitchFamily="50" charset="-128"/>
            </a:endParaRPr>
          </a:p>
        </p:txBody>
      </p:sp>
      <p:sp>
        <p:nvSpPr>
          <p:cNvPr id="17" name="テキスト ボックス 16"/>
          <p:cNvSpPr txBox="1"/>
          <p:nvPr/>
        </p:nvSpPr>
        <p:spPr>
          <a:xfrm>
            <a:off x="3267725" y="4633561"/>
            <a:ext cx="889987" cy="430887"/>
          </a:xfrm>
          <a:prstGeom prst="rect">
            <a:avLst/>
          </a:prstGeom>
          <a:noFill/>
          <a:ln w="19050" cmpd="dbl">
            <a:noFill/>
          </a:ln>
        </p:spPr>
        <p:txBody>
          <a:bodyPr wrap="none" rtlCol="0" anchor="ctr" anchorCtr="1">
            <a:spAutoFit/>
          </a:bodyPr>
          <a:lstStyle/>
          <a:p>
            <a:r>
              <a:rPr kumimoji="1" lang="ja-JP" altLang="en-US" sz="1100" dirty="0" smtClean="0">
                <a:solidFill>
                  <a:schemeClr val="bg1"/>
                </a:solidFill>
                <a:latin typeface="Meiryo UI" panose="020B0604030504040204" pitchFamily="50" charset="-128"/>
                <a:ea typeface="Meiryo UI" panose="020B0604030504040204" pitchFamily="50" charset="-128"/>
              </a:rPr>
              <a:t>学術会議</a:t>
            </a:r>
            <a:endParaRPr kumimoji="1" lang="en-US" altLang="ja-JP" sz="1100" dirty="0" smtClean="0">
              <a:solidFill>
                <a:schemeClr val="bg1"/>
              </a:solidFill>
              <a:latin typeface="Meiryo UI" panose="020B0604030504040204" pitchFamily="50" charset="-128"/>
              <a:ea typeface="Meiryo UI" panose="020B0604030504040204" pitchFamily="50" charset="-128"/>
            </a:endParaRPr>
          </a:p>
          <a:p>
            <a:r>
              <a:rPr kumimoji="1" lang="ja-JP" altLang="en-US" sz="1100" dirty="0" smtClean="0">
                <a:solidFill>
                  <a:schemeClr val="bg1"/>
                </a:solidFill>
                <a:latin typeface="Meiryo UI" panose="020B0604030504040204" pitchFamily="50" charset="-128"/>
                <a:ea typeface="Meiryo UI" panose="020B0604030504040204" pitchFamily="50" charset="-128"/>
              </a:rPr>
              <a:t>政府系会議</a:t>
            </a:r>
            <a:endParaRPr kumimoji="1" lang="ja-JP" altLang="en-US" sz="1100" dirty="0">
              <a:solidFill>
                <a:schemeClr val="bg1"/>
              </a:solidFill>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938901" y="5771294"/>
            <a:ext cx="1524776" cy="430887"/>
          </a:xfrm>
          <a:prstGeom prst="rect">
            <a:avLst/>
          </a:prstGeom>
          <a:noFill/>
          <a:ln w="19050" cmpd="dbl">
            <a:noFill/>
          </a:ln>
        </p:spPr>
        <p:txBody>
          <a:bodyPr wrap="none" rtlCol="0" anchor="ctr" anchorCtr="1">
            <a:spAutoFit/>
          </a:bodyPr>
          <a:lstStyle/>
          <a:p>
            <a:r>
              <a:rPr kumimoji="1" lang="ja-JP" altLang="en-US" sz="1100" dirty="0" smtClean="0">
                <a:solidFill>
                  <a:schemeClr val="bg1"/>
                </a:solidFill>
                <a:latin typeface="Meiryo UI" panose="020B0604030504040204" pitchFamily="50" charset="-128"/>
                <a:ea typeface="Meiryo UI" panose="020B0604030504040204" pitchFamily="50" charset="-128"/>
              </a:rPr>
              <a:t>大規模展示会・</a:t>
            </a:r>
            <a:r>
              <a:rPr lang="ja-JP" altLang="en-US" sz="1100" dirty="0" smtClean="0">
                <a:solidFill>
                  <a:schemeClr val="bg1"/>
                </a:solidFill>
                <a:latin typeface="Meiryo UI" panose="020B0604030504040204" pitchFamily="50" charset="-128"/>
                <a:ea typeface="Meiryo UI" panose="020B0604030504040204" pitchFamily="50" charset="-128"/>
              </a:rPr>
              <a:t>イベント</a:t>
            </a:r>
            <a:endParaRPr lang="en-US" altLang="ja-JP" sz="1100" dirty="0">
              <a:solidFill>
                <a:schemeClr val="bg1"/>
              </a:solidFill>
              <a:latin typeface="Meiryo UI" panose="020B0604030504040204" pitchFamily="50" charset="-128"/>
              <a:ea typeface="Meiryo UI" panose="020B0604030504040204" pitchFamily="50" charset="-128"/>
            </a:endParaRPr>
          </a:p>
          <a:p>
            <a:r>
              <a:rPr kumimoji="1" lang="ja-JP" altLang="en-US" sz="1100" dirty="0" smtClean="0">
                <a:solidFill>
                  <a:schemeClr val="bg1"/>
                </a:solidFill>
                <a:latin typeface="Meiryo UI" panose="020B0604030504040204" pitchFamily="50" charset="-128"/>
                <a:ea typeface="Meiryo UI" panose="020B0604030504040204" pitchFamily="50" charset="-128"/>
              </a:rPr>
              <a:t>大規模インセンティブ</a:t>
            </a:r>
            <a:endParaRPr kumimoji="1" lang="ja-JP" altLang="en-US" sz="1100" dirty="0">
              <a:solidFill>
                <a:schemeClr val="bg1"/>
              </a:solidFill>
              <a:latin typeface="Meiryo UI" panose="020B0604030504040204" pitchFamily="50" charset="-128"/>
              <a:ea typeface="Meiryo UI" panose="020B0604030504040204" pitchFamily="50" charset="-128"/>
            </a:endParaRPr>
          </a:p>
        </p:txBody>
      </p:sp>
      <p:sp>
        <p:nvSpPr>
          <p:cNvPr id="30" name="右カーブ矢印 29"/>
          <p:cNvSpPr/>
          <p:nvPr/>
        </p:nvSpPr>
        <p:spPr>
          <a:xfrm rot="10800000">
            <a:off x="5280746" y="3179348"/>
            <a:ext cx="3323991" cy="2932964"/>
          </a:xfrm>
          <a:prstGeom prst="curvedRightArrow">
            <a:avLst>
              <a:gd name="adj1" fmla="val 19312"/>
              <a:gd name="adj2" fmla="val 37345"/>
              <a:gd name="adj3" fmla="val 45632"/>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1" name="右カーブ矢印 30"/>
          <p:cNvSpPr/>
          <p:nvPr/>
        </p:nvSpPr>
        <p:spPr>
          <a:xfrm>
            <a:off x="1043292" y="3432902"/>
            <a:ext cx="3323991" cy="2932964"/>
          </a:xfrm>
          <a:prstGeom prst="curvedRightArrow">
            <a:avLst>
              <a:gd name="adj1" fmla="val 19312"/>
              <a:gd name="adj2" fmla="val 37345"/>
              <a:gd name="adj3" fmla="val 45632"/>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3" name="円/楕円 32"/>
          <p:cNvSpPr/>
          <p:nvPr/>
        </p:nvSpPr>
        <p:spPr>
          <a:xfrm>
            <a:off x="762475" y="4888917"/>
            <a:ext cx="1872000" cy="147694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80000" rtlCol="0" anchor="ctr"/>
          <a:lstStyle/>
          <a:p>
            <a:pPr algn="ctr"/>
            <a:r>
              <a:rPr lang="ja-JP" altLang="en-US" sz="1600" dirty="0">
                <a:latin typeface="Meiryo UI" panose="020B0604030504040204" pitchFamily="50" charset="-128"/>
                <a:ea typeface="Meiryo UI" panose="020B0604030504040204" pitchFamily="50" charset="-128"/>
              </a:rPr>
              <a:t>ベイエリア</a:t>
            </a:r>
            <a:endParaRPr lang="en-US" altLang="ja-JP" sz="1600" dirty="0">
              <a:latin typeface="Meiryo UI" panose="020B0604030504040204" pitchFamily="50" charset="-128"/>
              <a:ea typeface="Meiryo UI" panose="020B0604030504040204" pitchFamily="50" charset="-128"/>
            </a:endParaRPr>
          </a:p>
          <a:p>
            <a:pPr algn="ctr"/>
            <a:r>
              <a:rPr lang="ja-JP" altLang="en-US" sz="1600" dirty="0">
                <a:latin typeface="Meiryo UI" panose="020B0604030504040204" pitchFamily="50" charset="-128"/>
                <a:ea typeface="Meiryo UI" panose="020B0604030504040204" pitchFamily="50" charset="-128"/>
              </a:rPr>
              <a:t>（咲洲・夢洲）</a:t>
            </a:r>
          </a:p>
        </p:txBody>
      </p:sp>
      <p:sp>
        <p:nvSpPr>
          <p:cNvPr id="34" name="円/楕円 33"/>
          <p:cNvSpPr/>
          <p:nvPr/>
        </p:nvSpPr>
        <p:spPr>
          <a:xfrm>
            <a:off x="2682777" y="3939355"/>
            <a:ext cx="1800000" cy="1224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bIns="180000" rtlCol="0" anchor="ctr"/>
          <a:lstStyle/>
          <a:p>
            <a:pPr algn="ctr"/>
            <a:r>
              <a:rPr lang="ja-JP" altLang="en-US" sz="1600" dirty="0">
                <a:latin typeface="Meiryo UI" panose="020B0604030504040204" pitchFamily="50" charset="-128"/>
                <a:ea typeface="Meiryo UI" panose="020B0604030504040204" pitchFamily="50" charset="-128"/>
              </a:rPr>
              <a:t>中之島</a:t>
            </a:r>
            <a:endParaRPr kumimoji="1" lang="ja-JP" altLang="en-US" sz="1600" dirty="0">
              <a:latin typeface="Meiryo UI" panose="020B0604030504040204" pitchFamily="50" charset="-128"/>
              <a:ea typeface="Meiryo UI" panose="020B0604030504040204" pitchFamily="50" charset="-128"/>
            </a:endParaRPr>
          </a:p>
        </p:txBody>
      </p:sp>
      <p:sp>
        <p:nvSpPr>
          <p:cNvPr id="37" name="円/楕円 36"/>
          <p:cNvSpPr/>
          <p:nvPr/>
        </p:nvSpPr>
        <p:spPr>
          <a:xfrm>
            <a:off x="6147670" y="4494975"/>
            <a:ext cx="1071285" cy="5625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rPr>
              <a:t>堺筋</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400" dirty="0" smtClean="0">
                <a:solidFill>
                  <a:schemeClr val="tx1"/>
                </a:solidFill>
                <a:latin typeface="Meiryo UI" panose="020B0604030504040204" pitchFamily="50" charset="-128"/>
                <a:ea typeface="Meiryo UI" panose="020B0604030504040204" pitchFamily="50" charset="-128"/>
              </a:rPr>
              <a:t>本町</a:t>
            </a:r>
            <a:endParaRPr kumimoji="1" lang="ja-JP" altLang="en-US" sz="1400" dirty="0">
              <a:solidFill>
                <a:schemeClr val="tx1"/>
              </a:solidFill>
              <a:latin typeface="Meiryo UI" panose="020B0604030504040204" pitchFamily="50" charset="-128"/>
              <a:ea typeface="Meiryo UI" panose="020B0604030504040204" pitchFamily="50" charset="-128"/>
            </a:endParaRPr>
          </a:p>
        </p:txBody>
      </p:sp>
      <p:sp>
        <p:nvSpPr>
          <p:cNvPr id="38" name="円/楕円 37"/>
          <p:cNvSpPr/>
          <p:nvPr/>
        </p:nvSpPr>
        <p:spPr>
          <a:xfrm>
            <a:off x="7389280" y="4484720"/>
            <a:ext cx="1071285" cy="5625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rPr>
              <a:t>大阪城周辺</a:t>
            </a:r>
            <a:endParaRPr kumimoji="1" lang="ja-JP" altLang="en-US" sz="1400" dirty="0">
              <a:solidFill>
                <a:schemeClr val="tx1"/>
              </a:solidFill>
              <a:latin typeface="Meiryo UI" panose="020B0604030504040204" pitchFamily="50" charset="-128"/>
              <a:ea typeface="Meiryo UI" panose="020B0604030504040204" pitchFamily="50" charset="-128"/>
            </a:endParaRPr>
          </a:p>
        </p:txBody>
      </p:sp>
      <p:sp>
        <p:nvSpPr>
          <p:cNvPr id="39" name="円/楕円 38"/>
          <p:cNvSpPr/>
          <p:nvPr/>
        </p:nvSpPr>
        <p:spPr>
          <a:xfrm>
            <a:off x="4976330" y="5364788"/>
            <a:ext cx="1071285" cy="5625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rPr>
              <a:t>天王寺</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p>
            <a:pPr algn="ctr"/>
            <a:r>
              <a:rPr lang="ja-JP" altLang="en-US" sz="1400" dirty="0">
                <a:solidFill>
                  <a:schemeClr val="tx1"/>
                </a:solidFill>
                <a:latin typeface="Meiryo UI" panose="020B0604030504040204" pitchFamily="50" charset="-128"/>
                <a:ea typeface="Meiryo UI" panose="020B0604030504040204" pitchFamily="50" charset="-128"/>
              </a:rPr>
              <a:t>上本町</a:t>
            </a:r>
            <a:endParaRPr kumimoji="1" lang="ja-JP" altLang="en-US" sz="1400" dirty="0">
              <a:solidFill>
                <a:schemeClr val="tx1"/>
              </a:solidFill>
              <a:latin typeface="Meiryo UI" panose="020B0604030504040204" pitchFamily="50" charset="-128"/>
              <a:ea typeface="Meiryo UI" panose="020B0604030504040204" pitchFamily="50" charset="-128"/>
            </a:endParaRPr>
          </a:p>
        </p:txBody>
      </p:sp>
      <p:sp>
        <p:nvSpPr>
          <p:cNvPr id="41" name="テキスト ボックス 40"/>
          <p:cNvSpPr txBox="1"/>
          <p:nvPr/>
        </p:nvSpPr>
        <p:spPr>
          <a:xfrm>
            <a:off x="3153815" y="4633561"/>
            <a:ext cx="889987" cy="430887"/>
          </a:xfrm>
          <a:prstGeom prst="rect">
            <a:avLst/>
          </a:prstGeom>
          <a:noFill/>
          <a:ln w="19050" cmpd="dbl">
            <a:noFill/>
          </a:ln>
        </p:spPr>
        <p:txBody>
          <a:bodyPr wrap="none" rtlCol="0" anchor="ctr" anchorCtr="1">
            <a:spAutoFit/>
          </a:bodyPr>
          <a:lstStyle/>
          <a:p>
            <a:r>
              <a:rPr kumimoji="1" lang="ja-JP" altLang="en-US" sz="1100" dirty="0" smtClean="0">
                <a:solidFill>
                  <a:schemeClr val="bg1"/>
                </a:solidFill>
                <a:latin typeface="Meiryo UI" panose="020B0604030504040204" pitchFamily="50" charset="-128"/>
                <a:ea typeface="Meiryo UI" panose="020B0604030504040204" pitchFamily="50" charset="-128"/>
              </a:rPr>
              <a:t>学術会議</a:t>
            </a:r>
            <a:endParaRPr kumimoji="1" lang="en-US" altLang="ja-JP" sz="1100" dirty="0" smtClean="0">
              <a:solidFill>
                <a:schemeClr val="bg1"/>
              </a:solidFill>
              <a:latin typeface="Meiryo UI" panose="020B0604030504040204" pitchFamily="50" charset="-128"/>
              <a:ea typeface="Meiryo UI" panose="020B0604030504040204" pitchFamily="50" charset="-128"/>
            </a:endParaRPr>
          </a:p>
          <a:p>
            <a:r>
              <a:rPr kumimoji="1" lang="ja-JP" altLang="en-US" sz="1100" dirty="0" smtClean="0">
                <a:solidFill>
                  <a:schemeClr val="bg1"/>
                </a:solidFill>
                <a:latin typeface="Meiryo UI" panose="020B0604030504040204" pitchFamily="50" charset="-128"/>
                <a:ea typeface="Meiryo UI" panose="020B0604030504040204" pitchFamily="50" charset="-128"/>
              </a:rPr>
              <a:t>政府系会議</a:t>
            </a:r>
            <a:endParaRPr kumimoji="1" lang="ja-JP" altLang="en-US" sz="1100" dirty="0">
              <a:solidFill>
                <a:schemeClr val="bg1"/>
              </a:solidFill>
              <a:latin typeface="Meiryo UI" panose="020B0604030504040204" pitchFamily="50" charset="-128"/>
              <a:ea typeface="Meiryo UI" panose="020B0604030504040204" pitchFamily="50" charset="-128"/>
            </a:endParaRPr>
          </a:p>
        </p:txBody>
      </p:sp>
      <p:sp>
        <p:nvSpPr>
          <p:cNvPr id="42" name="テキスト ボックス 41"/>
          <p:cNvSpPr txBox="1"/>
          <p:nvPr/>
        </p:nvSpPr>
        <p:spPr>
          <a:xfrm>
            <a:off x="966611" y="5785149"/>
            <a:ext cx="1524776" cy="430887"/>
          </a:xfrm>
          <a:prstGeom prst="rect">
            <a:avLst/>
          </a:prstGeom>
          <a:noFill/>
          <a:ln w="19050" cmpd="dbl">
            <a:noFill/>
          </a:ln>
        </p:spPr>
        <p:txBody>
          <a:bodyPr wrap="none" rtlCol="0" anchor="ctr" anchorCtr="1">
            <a:spAutoFit/>
          </a:bodyPr>
          <a:lstStyle/>
          <a:p>
            <a:r>
              <a:rPr kumimoji="1" lang="ja-JP" altLang="en-US" sz="1100" dirty="0" smtClean="0">
                <a:solidFill>
                  <a:schemeClr val="bg1"/>
                </a:solidFill>
                <a:latin typeface="Meiryo UI" panose="020B0604030504040204" pitchFamily="50" charset="-128"/>
                <a:ea typeface="Meiryo UI" panose="020B0604030504040204" pitchFamily="50" charset="-128"/>
              </a:rPr>
              <a:t>大規模展示会・</a:t>
            </a:r>
            <a:r>
              <a:rPr lang="ja-JP" altLang="en-US" sz="1100" dirty="0" smtClean="0">
                <a:solidFill>
                  <a:schemeClr val="bg1"/>
                </a:solidFill>
                <a:latin typeface="Meiryo UI" panose="020B0604030504040204" pitchFamily="50" charset="-128"/>
                <a:ea typeface="Meiryo UI" panose="020B0604030504040204" pitchFamily="50" charset="-128"/>
              </a:rPr>
              <a:t>イベント</a:t>
            </a:r>
            <a:endParaRPr lang="en-US" altLang="ja-JP" sz="1100" dirty="0">
              <a:solidFill>
                <a:schemeClr val="bg1"/>
              </a:solidFill>
              <a:latin typeface="Meiryo UI" panose="020B0604030504040204" pitchFamily="50" charset="-128"/>
              <a:ea typeface="Meiryo UI" panose="020B0604030504040204" pitchFamily="50" charset="-128"/>
            </a:endParaRPr>
          </a:p>
          <a:p>
            <a:r>
              <a:rPr kumimoji="1" lang="ja-JP" altLang="en-US" sz="1100" dirty="0" smtClean="0">
                <a:solidFill>
                  <a:schemeClr val="bg1"/>
                </a:solidFill>
                <a:latin typeface="Meiryo UI" panose="020B0604030504040204" pitchFamily="50" charset="-128"/>
                <a:ea typeface="Meiryo UI" panose="020B0604030504040204" pitchFamily="50" charset="-128"/>
              </a:rPr>
              <a:t>大規模インセンティブ</a:t>
            </a:r>
            <a:endParaRPr kumimoji="1" lang="ja-JP" altLang="en-US" sz="1100" dirty="0">
              <a:solidFill>
                <a:schemeClr val="bg1"/>
              </a:solidFill>
              <a:latin typeface="Meiryo UI" panose="020B0604030504040204" pitchFamily="50" charset="-128"/>
              <a:ea typeface="Meiryo UI" panose="020B0604030504040204" pitchFamily="50" charset="-128"/>
            </a:endParaRPr>
          </a:p>
        </p:txBody>
      </p:sp>
      <p:sp>
        <p:nvSpPr>
          <p:cNvPr id="43" name="テキスト ボックス 42"/>
          <p:cNvSpPr txBox="1"/>
          <p:nvPr/>
        </p:nvSpPr>
        <p:spPr>
          <a:xfrm>
            <a:off x="254247" y="2690310"/>
            <a:ext cx="3034549" cy="738664"/>
          </a:xfrm>
          <a:prstGeom prst="rect">
            <a:avLst/>
          </a:prstGeom>
          <a:solidFill>
            <a:schemeClr val="bg1"/>
          </a:solidFill>
          <a:ln w="19050" cmpd="sng">
            <a:solidFill>
              <a:schemeClr val="tx1"/>
            </a:solidFill>
          </a:ln>
        </p:spPr>
        <p:txBody>
          <a:bodyPr wrap="square" rtlCol="0" anchor="ctr" anchorCtr="1">
            <a:spAutoFit/>
          </a:bodyPr>
          <a:lstStyle/>
          <a:p>
            <a:r>
              <a:rPr lang="ja-JP" altLang="en-US" sz="1400" dirty="0" smtClean="0">
                <a:latin typeface="Meiryo UI" panose="020B0604030504040204" pitchFamily="50" charset="-128"/>
                <a:ea typeface="Meiryo UI" panose="020B0604030504040204" pitchFamily="50" charset="-128"/>
              </a:rPr>
              <a:t>大阪駅周辺</a:t>
            </a:r>
            <a:r>
              <a:rPr kumimoji="1" lang="ja-JP" altLang="en-US" sz="1400" dirty="0" smtClean="0">
                <a:latin typeface="Meiryo UI" panose="020B0604030504040204" pitchFamily="50" charset="-128"/>
                <a:ea typeface="Meiryo UI" panose="020B0604030504040204" pitchFamily="50" charset="-128"/>
              </a:rPr>
              <a:t>・中之島・ベイエリアを中心に</a:t>
            </a:r>
            <a:r>
              <a:rPr lang="ja-JP" altLang="en-US" sz="1400" dirty="0" smtClean="0">
                <a:latin typeface="Meiryo UI" panose="020B0604030504040204" pitchFamily="50" charset="-128"/>
                <a:ea typeface="Meiryo UI" panose="020B0604030504040204" pitchFamily="50" charset="-128"/>
              </a:rPr>
              <a:t>エリア毎に誘致対象を棲み分け、ゆるやかに連携し大阪全体で</a:t>
            </a:r>
            <a:r>
              <a:rPr lang="en-US" altLang="ja-JP" sz="1400" dirty="0" smtClean="0">
                <a:latin typeface="Meiryo UI" panose="020B0604030504040204" pitchFamily="50" charset="-128"/>
                <a:ea typeface="Meiryo UI" panose="020B0604030504040204" pitchFamily="50" charset="-128"/>
              </a:rPr>
              <a:t>MICE</a:t>
            </a:r>
            <a:r>
              <a:rPr lang="ja-JP" altLang="en-US" sz="1400" dirty="0" smtClean="0">
                <a:latin typeface="Meiryo UI" panose="020B0604030504040204" pitchFamily="50" charset="-128"/>
                <a:ea typeface="Meiryo UI" panose="020B0604030504040204" pitchFamily="50" charset="-128"/>
              </a:rPr>
              <a:t>を推進</a:t>
            </a:r>
            <a:endParaRPr kumimoji="1" lang="ja-JP" altLang="en-US" sz="1400" dirty="0">
              <a:latin typeface="Meiryo UI" panose="020B0604030504040204" pitchFamily="50" charset="-128"/>
              <a:ea typeface="Meiryo UI" panose="020B0604030504040204" pitchFamily="50" charset="-128"/>
            </a:endParaRPr>
          </a:p>
        </p:txBody>
      </p:sp>
      <p:sp>
        <p:nvSpPr>
          <p:cNvPr id="28" name="スライド番号プレースホルダー 6"/>
          <p:cNvSpPr txBox="1">
            <a:spLocks/>
          </p:cNvSpPr>
          <p:nvPr/>
        </p:nvSpPr>
        <p:spPr>
          <a:xfrm>
            <a:off x="7010400" y="6492875"/>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dirty="0" smtClean="0">
                <a:latin typeface="Meiryo UI" panose="020B0604030504040204" pitchFamily="50" charset="-128"/>
                <a:ea typeface="Meiryo UI" panose="020B0604030504040204" pitchFamily="50" charset="-128"/>
              </a:rPr>
              <a:t>19</a:t>
            </a:r>
            <a:endParaRPr lang="ja-JP" altLang="en-US" dirty="0">
              <a:latin typeface="Meiryo UI" panose="020B0604030504040204" pitchFamily="50" charset="-128"/>
              <a:ea typeface="Meiryo UI" panose="020B0604030504040204" pitchFamily="50" charset="-128"/>
            </a:endParaRPr>
          </a:p>
        </p:txBody>
      </p:sp>
      <p:sp>
        <p:nvSpPr>
          <p:cNvPr id="48" name="円/楕円 47"/>
          <p:cNvSpPr/>
          <p:nvPr/>
        </p:nvSpPr>
        <p:spPr>
          <a:xfrm>
            <a:off x="4913546" y="2828472"/>
            <a:ext cx="1071284" cy="5625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Meiryo UI" panose="020B0604030504040204" pitchFamily="50" charset="-128"/>
                <a:ea typeface="Meiryo UI" panose="020B0604030504040204" pitchFamily="50" charset="-128"/>
              </a:rPr>
              <a:t>千里</a:t>
            </a:r>
            <a:endParaRPr kumimoji="1" lang="ja-JP" altLang="en-US" sz="1400" dirty="0">
              <a:solidFill>
                <a:schemeClr val="tx1"/>
              </a:solidFill>
              <a:latin typeface="Meiryo UI" panose="020B0604030504040204" pitchFamily="50" charset="-128"/>
              <a:ea typeface="Meiryo UI" panose="020B0604030504040204" pitchFamily="50" charset="-128"/>
            </a:endParaRPr>
          </a:p>
        </p:txBody>
      </p:sp>
      <p:sp>
        <p:nvSpPr>
          <p:cNvPr id="49" name="円/楕円 48"/>
          <p:cNvSpPr/>
          <p:nvPr/>
        </p:nvSpPr>
        <p:spPr>
          <a:xfrm>
            <a:off x="4093968" y="5941227"/>
            <a:ext cx="1071284" cy="5625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Meiryo UI" panose="020B0604030504040204" pitchFamily="50" charset="-128"/>
                <a:ea typeface="Meiryo UI" panose="020B0604030504040204" pitchFamily="50" charset="-128"/>
              </a:rPr>
              <a:t>堺</a:t>
            </a:r>
            <a:endParaRPr kumimoji="1" lang="ja-JP" altLang="en-US" sz="1400" dirty="0">
              <a:solidFill>
                <a:schemeClr val="tx1"/>
              </a:solidFill>
              <a:latin typeface="Meiryo UI" panose="020B0604030504040204" pitchFamily="50" charset="-128"/>
              <a:ea typeface="Meiryo UI" panose="020B0604030504040204" pitchFamily="50" charset="-128"/>
            </a:endParaRPr>
          </a:p>
        </p:txBody>
      </p:sp>
      <p:sp>
        <p:nvSpPr>
          <p:cNvPr id="3" name="正方形/長方形 2"/>
          <p:cNvSpPr/>
          <p:nvPr/>
        </p:nvSpPr>
        <p:spPr>
          <a:xfrm>
            <a:off x="4820795" y="4579852"/>
            <a:ext cx="307386" cy="1963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円/楕円 35"/>
          <p:cNvSpPr/>
          <p:nvPr/>
        </p:nvSpPr>
        <p:spPr>
          <a:xfrm>
            <a:off x="4913546" y="4710119"/>
            <a:ext cx="1071284" cy="5625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rPr>
              <a:t>なんば</a:t>
            </a:r>
            <a:endParaRPr kumimoji="1" lang="ja-JP" altLang="en-US" sz="1400" dirty="0">
              <a:solidFill>
                <a:schemeClr val="tx1"/>
              </a:solidFill>
              <a:latin typeface="Meiryo UI" panose="020B0604030504040204" pitchFamily="50" charset="-128"/>
              <a:ea typeface="Meiryo UI" panose="020B0604030504040204" pitchFamily="50" charset="-128"/>
            </a:endParaRPr>
          </a:p>
        </p:txBody>
      </p:sp>
      <p:sp>
        <p:nvSpPr>
          <p:cNvPr id="32" name="円/楕円 31"/>
          <p:cNvSpPr/>
          <p:nvPr/>
        </p:nvSpPr>
        <p:spPr>
          <a:xfrm>
            <a:off x="4573332" y="3461552"/>
            <a:ext cx="1800000" cy="1224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rIns="0" bIns="180000" rtlCol="0" anchor="ctr"/>
          <a:lstStyle/>
          <a:p>
            <a:pPr algn="ctr"/>
            <a:r>
              <a:rPr lang="ja-JP" altLang="en-US" sz="1600" dirty="0">
                <a:solidFill>
                  <a:schemeClr val="bg1"/>
                </a:solidFill>
                <a:latin typeface="Meiryo UI" panose="020B0604030504040204" pitchFamily="50" charset="-128"/>
                <a:ea typeface="Meiryo UI" panose="020B0604030504040204" pitchFamily="50" charset="-128"/>
              </a:rPr>
              <a:t>大阪駅</a:t>
            </a:r>
            <a:r>
              <a:rPr lang="ja-JP" altLang="en-US" sz="1600" dirty="0" smtClean="0">
                <a:solidFill>
                  <a:schemeClr val="bg1"/>
                </a:solidFill>
                <a:latin typeface="Meiryo UI" panose="020B0604030504040204" pitchFamily="50" charset="-128"/>
                <a:ea typeface="Meiryo UI" panose="020B0604030504040204" pitchFamily="50" charset="-128"/>
              </a:rPr>
              <a:t>周辺</a:t>
            </a:r>
            <a:endParaRPr lang="en-US" altLang="ja-JP" sz="1600" dirty="0" smtClean="0">
              <a:solidFill>
                <a:schemeClr val="bg1"/>
              </a:solidFill>
              <a:latin typeface="Meiryo UI" panose="020B0604030504040204" pitchFamily="50" charset="-128"/>
              <a:ea typeface="Meiryo UI" panose="020B0604030504040204" pitchFamily="50" charset="-128"/>
            </a:endParaRPr>
          </a:p>
          <a:p>
            <a:pPr algn="ctr"/>
            <a:endParaRPr lang="en-US" altLang="ja-JP" sz="1600" dirty="0" smtClean="0">
              <a:solidFill>
                <a:schemeClr val="bg1"/>
              </a:solidFill>
              <a:latin typeface="Meiryo UI" panose="020B0604030504040204" pitchFamily="50" charset="-128"/>
              <a:ea typeface="Meiryo UI" panose="020B0604030504040204" pitchFamily="50" charset="-128"/>
            </a:endParaRPr>
          </a:p>
        </p:txBody>
      </p:sp>
      <p:sp>
        <p:nvSpPr>
          <p:cNvPr id="40" name="テキスト ボックス 39"/>
          <p:cNvSpPr txBox="1"/>
          <p:nvPr/>
        </p:nvSpPr>
        <p:spPr>
          <a:xfrm>
            <a:off x="4891732" y="4098166"/>
            <a:ext cx="1189749" cy="430887"/>
          </a:xfrm>
          <a:prstGeom prst="rect">
            <a:avLst/>
          </a:prstGeom>
          <a:noFill/>
          <a:ln w="19050" cmpd="dbl">
            <a:noFill/>
          </a:ln>
        </p:spPr>
        <p:txBody>
          <a:bodyPr wrap="none" rtlCol="0" anchor="ctr" anchorCtr="1">
            <a:spAutoFit/>
          </a:bodyPr>
          <a:lstStyle/>
          <a:p>
            <a:r>
              <a:rPr lang="ja-JP" altLang="en-US" sz="1100" dirty="0" smtClean="0">
                <a:solidFill>
                  <a:schemeClr val="bg1"/>
                </a:solidFill>
                <a:latin typeface="Meiryo UI" panose="020B0604030504040204" pitchFamily="50" charset="-128"/>
                <a:ea typeface="Meiryo UI" panose="020B0604030504040204" pitchFamily="50" charset="-128"/>
              </a:rPr>
              <a:t>企業ミーティング</a:t>
            </a:r>
            <a:endParaRPr lang="en-US" altLang="ja-JP" sz="1100" dirty="0" smtClean="0">
              <a:solidFill>
                <a:schemeClr val="bg1"/>
              </a:solidFill>
              <a:latin typeface="Meiryo UI" panose="020B0604030504040204" pitchFamily="50" charset="-128"/>
              <a:ea typeface="Meiryo UI" panose="020B0604030504040204" pitchFamily="50" charset="-128"/>
            </a:endParaRPr>
          </a:p>
          <a:p>
            <a:r>
              <a:rPr kumimoji="1" lang="ja-JP" altLang="en-US" sz="1100" dirty="0" smtClean="0">
                <a:solidFill>
                  <a:schemeClr val="bg1"/>
                </a:solidFill>
                <a:latin typeface="Meiryo UI" panose="020B0604030504040204" pitchFamily="50" charset="-128"/>
                <a:ea typeface="Meiryo UI" panose="020B0604030504040204" pitchFamily="50" charset="-128"/>
              </a:rPr>
              <a:t>中小インセンティブ</a:t>
            </a:r>
            <a:endParaRPr kumimoji="1" lang="ja-JP" altLang="en-US" sz="1100"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4879605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0" y="-3566"/>
            <a:ext cx="9144000" cy="432000"/>
          </a:xfrm>
          <a:prstGeom prst="rect">
            <a:avLst/>
          </a:prstGeom>
          <a:gradFill>
            <a:gsLst>
              <a:gs pos="0">
                <a:srgbClr val="000099"/>
              </a:gs>
              <a:gs pos="85000">
                <a:srgbClr val="0066FF"/>
              </a:gs>
              <a:gs pos="100000">
                <a:schemeClr val="accent1">
                  <a:tint val="23500"/>
                  <a:satMod val="160000"/>
                </a:schemeClr>
              </a:gs>
            </a:gsLst>
            <a:lin ang="5400000" scaled="0"/>
          </a:gradFill>
        </p:spPr>
        <p:txBody>
          <a:bodyPr wrap="square" rtlCol="0" anchor="ctr" anchorCtr="0">
            <a:noAutofit/>
          </a:bodyPr>
          <a:lstStyle/>
          <a:p>
            <a:r>
              <a:rPr lang="ja-JP" altLang="en-US" b="1" dirty="0">
                <a:solidFill>
                  <a:srgbClr val="FFFFFF"/>
                </a:solidFill>
                <a:latin typeface="Meiryo UI" panose="020B0604030504040204" pitchFamily="50" charset="-128"/>
                <a:ea typeface="Meiryo UI" panose="020B0604030504040204" pitchFamily="50" charset="-128"/>
              </a:rPr>
              <a:t>　</a:t>
            </a:r>
            <a:r>
              <a:rPr lang="en-US" altLang="ja-JP" dirty="0" smtClean="0">
                <a:solidFill>
                  <a:srgbClr val="FFFFFF"/>
                </a:solidFill>
                <a:latin typeface="Meiryo UI" panose="020B0604030504040204" pitchFamily="50" charset="-128"/>
                <a:ea typeface="Meiryo UI" panose="020B0604030504040204" pitchFamily="50" charset="-128"/>
              </a:rPr>
              <a:t>MICE</a:t>
            </a:r>
            <a:r>
              <a:rPr lang="ja-JP" altLang="en-US" dirty="0" smtClean="0">
                <a:solidFill>
                  <a:srgbClr val="FFFFFF"/>
                </a:solidFill>
                <a:latin typeface="Meiryo UI" panose="020B0604030504040204" pitchFamily="50" charset="-128"/>
                <a:ea typeface="Meiryo UI" panose="020B0604030504040204" pitchFamily="50" charset="-128"/>
              </a:rPr>
              <a:t>関係</a:t>
            </a:r>
            <a:r>
              <a:rPr lang="ja-JP" altLang="en-US" dirty="0" smtClean="0">
                <a:solidFill>
                  <a:schemeClr val="bg1"/>
                </a:solidFill>
                <a:latin typeface="Meiryo UI" panose="020B0604030504040204" pitchFamily="50" charset="-128"/>
                <a:ea typeface="Meiryo UI" panose="020B0604030504040204" pitchFamily="50" charset="-128"/>
              </a:rPr>
              <a:t>想定</a:t>
            </a:r>
            <a:r>
              <a:rPr lang="ja-JP" altLang="en-US" dirty="0" smtClean="0">
                <a:solidFill>
                  <a:srgbClr val="FFFFFF"/>
                </a:solidFill>
                <a:latin typeface="Meiryo UI" panose="020B0604030504040204" pitchFamily="50" charset="-128"/>
                <a:ea typeface="Meiryo UI" panose="020B0604030504040204" pitchFamily="50" charset="-128"/>
              </a:rPr>
              <a:t>スケジュール</a:t>
            </a:r>
            <a:endParaRPr kumimoji="1" lang="ja-JP" altLang="en-US" dirty="0">
              <a:solidFill>
                <a:srgbClr val="FFFFFF"/>
              </a:solidFill>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r>
              <a:rPr kumimoji="1" lang="en-US" altLang="ja-JP" dirty="0" smtClean="0"/>
              <a:t>19</a:t>
            </a:r>
            <a:endParaRPr kumimoji="1" lang="ja-JP" altLang="en-US" dirty="0"/>
          </a:p>
        </p:txBody>
      </p:sp>
      <p:graphicFrame>
        <p:nvGraphicFramePr>
          <p:cNvPr id="11" name="表 10"/>
          <p:cNvGraphicFramePr>
            <a:graphicFrameLocks noGrp="1"/>
          </p:cNvGraphicFramePr>
          <p:nvPr>
            <p:extLst>
              <p:ext uri="{D42A27DB-BD31-4B8C-83A1-F6EECF244321}">
                <p14:modId xmlns:p14="http://schemas.microsoft.com/office/powerpoint/2010/main" val="1420770868"/>
              </p:ext>
            </p:extLst>
          </p:nvPr>
        </p:nvGraphicFramePr>
        <p:xfrm>
          <a:off x="169957" y="506631"/>
          <a:ext cx="8724899" cy="6214844"/>
        </p:xfrm>
        <a:graphic>
          <a:graphicData uri="http://schemas.openxmlformats.org/drawingml/2006/table">
            <a:tbl>
              <a:tblPr firstRow="1" firstCol="1" bandRow="1">
                <a:tableStyleId>{5C22544A-7EE6-4342-B048-85BDC9FD1C3A}</a:tableStyleId>
              </a:tblPr>
              <a:tblGrid>
                <a:gridCol w="792779">
                  <a:extLst>
                    <a:ext uri="{9D8B030D-6E8A-4147-A177-3AD203B41FA5}">
                      <a16:colId xmlns:a16="http://schemas.microsoft.com/office/drawing/2014/main" val="20000"/>
                    </a:ext>
                  </a:extLst>
                </a:gridCol>
                <a:gridCol w="793212">
                  <a:extLst>
                    <a:ext uri="{9D8B030D-6E8A-4147-A177-3AD203B41FA5}">
                      <a16:colId xmlns:a16="http://schemas.microsoft.com/office/drawing/2014/main" val="20001"/>
                    </a:ext>
                  </a:extLst>
                </a:gridCol>
                <a:gridCol w="793212">
                  <a:extLst>
                    <a:ext uri="{9D8B030D-6E8A-4147-A177-3AD203B41FA5}">
                      <a16:colId xmlns:a16="http://schemas.microsoft.com/office/drawing/2014/main" val="20002"/>
                    </a:ext>
                  </a:extLst>
                </a:gridCol>
                <a:gridCol w="793212">
                  <a:extLst>
                    <a:ext uri="{9D8B030D-6E8A-4147-A177-3AD203B41FA5}">
                      <a16:colId xmlns:a16="http://schemas.microsoft.com/office/drawing/2014/main" val="20003"/>
                    </a:ext>
                  </a:extLst>
                </a:gridCol>
                <a:gridCol w="793212">
                  <a:extLst>
                    <a:ext uri="{9D8B030D-6E8A-4147-A177-3AD203B41FA5}">
                      <a16:colId xmlns:a16="http://schemas.microsoft.com/office/drawing/2014/main" val="20004"/>
                    </a:ext>
                  </a:extLst>
                </a:gridCol>
                <a:gridCol w="793212">
                  <a:extLst>
                    <a:ext uri="{9D8B030D-6E8A-4147-A177-3AD203B41FA5}">
                      <a16:colId xmlns:a16="http://schemas.microsoft.com/office/drawing/2014/main" val="20005"/>
                    </a:ext>
                  </a:extLst>
                </a:gridCol>
                <a:gridCol w="793212">
                  <a:extLst>
                    <a:ext uri="{9D8B030D-6E8A-4147-A177-3AD203B41FA5}">
                      <a16:colId xmlns:a16="http://schemas.microsoft.com/office/drawing/2014/main" val="20006"/>
                    </a:ext>
                  </a:extLst>
                </a:gridCol>
                <a:gridCol w="793212">
                  <a:extLst>
                    <a:ext uri="{9D8B030D-6E8A-4147-A177-3AD203B41FA5}">
                      <a16:colId xmlns:a16="http://schemas.microsoft.com/office/drawing/2014/main" val="20007"/>
                    </a:ext>
                  </a:extLst>
                </a:gridCol>
                <a:gridCol w="793212">
                  <a:extLst>
                    <a:ext uri="{9D8B030D-6E8A-4147-A177-3AD203B41FA5}">
                      <a16:colId xmlns:a16="http://schemas.microsoft.com/office/drawing/2014/main" val="20008"/>
                    </a:ext>
                  </a:extLst>
                </a:gridCol>
                <a:gridCol w="793212">
                  <a:extLst>
                    <a:ext uri="{9D8B030D-6E8A-4147-A177-3AD203B41FA5}">
                      <a16:colId xmlns:a16="http://schemas.microsoft.com/office/drawing/2014/main" val="20009"/>
                    </a:ext>
                  </a:extLst>
                </a:gridCol>
                <a:gridCol w="793212">
                  <a:extLst>
                    <a:ext uri="{9D8B030D-6E8A-4147-A177-3AD203B41FA5}">
                      <a16:colId xmlns:a16="http://schemas.microsoft.com/office/drawing/2014/main" val="20010"/>
                    </a:ext>
                  </a:extLst>
                </a:gridCol>
              </a:tblGrid>
              <a:tr h="512861">
                <a:tc>
                  <a:txBody>
                    <a:bodyPr/>
                    <a:lstStyle/>
                    <a:p>
                      <a:pPr algn="ctr">
                        <a:spcAft>
                          <a:spcPts val="0"/>
                        </a:spcAft>
                      </a:pPr>
                      <a:r>
                        <a:rPr lang="ja-JP" altLang="en-US" sz="1100" kern="100" dirty="0" smtClean="0">
                          <a:effectLst/>
                          <a:latin typeface="Meiryo UI" panose="020B0604030504040204" pitchFamily="50" charset="-128"/>
                          <a:ea typeface="Meiryo UI" panose="020B0604030504040204" pitchFamily="50" charset="-128"/>
                          <a:cs typeface="Times New Roman" panose="02020603050405020304" pitchFamily="18" charset="0"/>
                        </a:rPr>
                        <a:t>年　度</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2338" marR="42338" marT="0" marB="0" anchor="ctr">
                    <a:solidFill>
                      <a:schemeClr val="accent1"/>
                    </a:solidFill>
                  </a:tcPr>
                </a:tc>
                <a:tc>
                  <a:txBody>
                    <a:bodyPr/>
                    <a:lstStyle/>
                    <a:p>
                      <a:pPr algn="ctr">
                        <a:spcAft>
                          <a:spcPts val="0"/>
                        </a:spcAft>
                      </a:pPr>
                      <a:r>
                        <a:rPr lang="en-US" sz="1100" kern="100" dirty="0" smtClean="0">
                          <a:effectLst/>
                          <a:latin typeface="Meiryo UI" panose="020B0604030504040204" pitchFamily="50" charset="-128"/>
                          <a:ea typeface="Meiryo UI" panose="020B0604030504040204" pitchFamily="50" charset="-128"/>
                        </a:rPr>
                        <a:t>2016</a:t>
                      </a:r>
                    </a:p>
                    <a:p>
                      <a:pPr algn="ctr">
                        <a:spcAft>
                          <a:spcPts val="0"/>
                        </a:spcAft>
                      </a:pPr>
                      <a:r>
                        <a:rPr lang="ja-JP" sz="1000" kern="100" dirty="0" smtClean="0">
                          <a:effectLst/>
                          <a:latin typeface="Meiryo UI" panose="020B0604030504040204" pitchFamily="50" charset="-128"/>
                          <a:ea typeface="Meiryo UI" panose="020B0604030504040204" pitchFamily="50" charset="-128"/>
                        </a:rPr>
                        <a:t>（</a:t>
                      </a:r>
                      <a:r>
                        <a:rPr lang="ja-JP" sz="1000" kern="100" dirty="0">
                          <a:effectLst/>
                          <a:latin typeface="Meiryo UI" panose="020B0604030504040204" pitchFamily="50" charset="-128"/>
                          <a:ea typeface="Meiryo UI" panose="020B0604030504040204" pitchFamily="50" charset="-128"/>
                        </a:rPr>
                        <a:t>平成</a:t>
                      </a:r>
                      <a:r>
                        <a:rPr lang="en-US" sz="1000" kern="100" dirty="0">
                          <a:effectLst/>
                          <a:latin typeface="Meiryo UI" panose="020B0604030504040204" pitchFamily="50" charset="-128"/>
                          <a:ea typeface="Meiryo UI" panose="020B0604030504040204" pitchFamily="50" charset="-128"/>
                        </a:rPr>
                        <a:t>28</a:t>
                      </a:r>
                      <a:r>
                        <a:rPr lang="ja-JP" sz="1000" kern="100" dirty="0">
                          <a:effectLst/>
                          <a:latin typeface="Meiryo UI" panose="020B0604030504040204" pitchFamily="50" charset="-128"/>
                          <a:ea typeface="Meiryo UI" panose="020B0604030504040204" pitchFamily="50" charset="-128"/>
                        </a:rPr>
                        <a:t>）</a:t>
                      </a:r>
                      <a:endParaRPr lang="ja-JP" sz="1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2338" marR="42338" marT="0" marB="0" anchor="ctr">
                    <a:solidFill>
                      <a:schemeClr val="accent1"/>
                    </a:solidFill>
                  </a:tcPr>
                </a:tc>
                <a:tc>
                  <a:txBody>
                    <a:bodyPr/>
                    <a:lstStyle/>
                    <a:p>
                      <a:pPr algn="ctr">
                        <a:spcAft>
                          <a:spcPts val="0"/>
                        </a:spcAft>
                      </a:pPr>
                      <a:r>
                        <a:rPr lang="en-US" sz="1100" kern="100" dirty="0" smtClean="0">
                          <a:effectLst/>
                          <a:latin typeface="Meiryo UI" panose="020B0604030504040204" pitchFamily="50" charset="-128"/>
                          <a:ea typeface="Meiryo UI" panose="020B0604030504040204" pitchFamily="50" charset="-128"/>
                        </a:rPr>
                        <a:t>2017</a:t>
                      </a:r>
                    </a:p>
                    <a:p>
                      <a:pPr algn="ctr">
                        <a:spcAft>
                          <a:spcPts val="0"/>
                        </a:spcAft>
                      </a:pPr>
                      <a:r>
                        <a:rPr lang="ja-JP" sz="1000" kern="100" dirty="0" smtClean="0">
                          <a:effectLst/>
                          <a:latin typeface="Meiryo UI" panose="020B0604030504040204" pitchFamily="50" charset="-128"/>
                          <a:ea typeface="Meiryo UI" panose="020B0604030504040204" pitchFamily="50" charset="-128"/>
                        </a:rPr>
                        <a:t>（</a:t>
                      </a:r>
                      <a:r>
                        <a:rPr lang="ja-JP" sz="1000" kern="100" dirty="0">
                          <a:effectLst/>
                          <a:latin typeface="Meiryo UI" panose="020B0604030504040204" pitchFamily="50" charset="-128"/>
                          <a:ea typeface="Meiryo UI" panose="020B0604030504040204" pitchFamily="50" charset="-128"/>
                        </a:rPr>
                        <a:t>平成</a:t>
                      </a:r>
                      <a:r>
                        <a:rPr lang="en-US" sz="1000" kern="100" dirty="0">
                          <a:effectLst/>
                          <a:latin typeface="Meiryo UI" panose="020B0604030504040204" pitchFamily="50" charset="-128"/>
                          <a:ea typeface="Meiryo UI" panose="020B0604030504040204" pitchFamily="50" charset="-128"/>
                        </a:rPr>
                        <a:t>29</a:t>
                      </a:r>
                      <a:r>
                        <a:rPr lang="ja-JP" sz="1000" kern="100" dirty="0">
                          <a:effectLst/>
                          <a:latin typeface="Meiryo UI" panose="020B0604030504040204" pitchFamily="50" charset="-128"/>
                          <a:ea typeface="Meiryo UI" panose="020B0604030504040204" pitchFamily="50" charset="-128"/>
                        </a:rPr>
                        <a:t>）</a:t>
                      </a:r>
                      <a:endParaRPr lang="ja-JP" sz="1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2338" marR="42338" marT="0" marB="0" anchor="ctr">
                    <a:solidFill>
                      <a:schemeClr val="accent1"/>
                    </a:solidFill>
                  </a:tcPr>
                </a:tc>
                <a:tc>
                  <a:txBody>
                    <a:bodyPr/>
                    <a:lstStyle/>
                    <a:p>
                      <a:pPr algn="ctr">
                        <a:spcAft>
                          <a:spcPts val="0"/>
                        </a:spcAft>
                      </a:pPr>
                      <a:r>
                        <a:rPr lang="en-US" sz="1100" kern="100" dirty="0" smtClean="0">
                          <a:effectLst/>
                          <a:latin typeface="Meiryo UI" panose="020B0604030504040204" pitchFamily="50" charset="-128"/>
                          <a:ea typeface="Meiryo UI" panose="020B0604030504040204" pitchFamily="50" charset="-128"/>
                        </a:rPr>
                        <a:t>2018</a:t>
                      </a:r>
                    </a:p>
                    <a:p>
                      <a:pPr algn="ctr">
                        <a:spcAft>
                          <a:spcPts val="0"/>
                        </a:spcAft>
                      </a:pPr>
                      <a:r>
                        <a:rPr lang="ja-JP" sz="1000" kern="100" dirty="0" smtClean="0">
                          <a:effectLst/>
                          <a:latin typeface="Meiryo UI" panose="020B0604030504040204" pitchFamily="50" charset="-128"/>
                          <a:ea typeface="Meiryo UI" panose="020B0604030504040204" pitchFamily="50" charset="-128"/>
                        </a:rPr>
                        <a:t>（</a:t>
                      </a:r>
                      <a:r>
                        <a:rPr lang="ja-JP" sz="1000" kern="100" dirty="0">
                          <a:effectLst/>
                          <a:latin typeface="Meiryo UI" panose="020B0604030504040204" pitchFamily="50" charset="-128"/>
                          <a:ea typeface="Meiryo UI" panose="020B0604030504040204" pitchFamily="50" charset="-128"/>
                        </a:rPr>
                        <a:t>平成</a:t>
                      </a:r>
                      <a:r>
                        <a:rPr lang="en-US" sz="1000" kern="100" dirty="0">
                          <a:effectLst/>
                          <a:latin typeface="Meiryo UI" panose="020B0604030504040204" pitchFamily="50" charset="-128"/>
                          <a:ea typeface="Meiryo UI" panose="020B0604030504040204" pitchFamily="50" charset="-128"/>
                        </a:rPr>
                        <a:t>30</a:t>
                      </a:r>
                      <a:r>
                        <a:rPr lang="ja-JP" sz="1000" kern="100" dirty="0">
                          <a:effectLst/>
                          <a:latin typeface="Meiryo UI" panose="020B0604030504040204" pitchFamily="50" charset="-128"/>
                          <a:ea typeface="Meiryo UI" panose="020B0604030504040204" pitchFamily="50" charset="-128"/>
                        </a:rPr>
                        <a:t>）</a:t>
                      </a:r>
                      <a:endParaRPr lang="ja-JP" sz="1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2338" marR="42338" marT="0" marB="0" anchor="ctr">
                    <a:solidFill>
                      <a:schemeClr val="accent1"/>
                    </a:solidFill>
                  </a:tcPr>
                </a:tc>
                <a:tc>
                  <a:txBody>
                    <a:bodyPr/>
                    <a:lstStyle/>
                    <a:p>
                      <a:pPr algn="ctr">
                        <a:spcAft>
                          <a:spcPts val="0"/>
                        </a:spcAft>
                      </a:pPr>
                      <a:r>
                        <a:rPr lang="en-US" sz="1100" kern="100" dirty="0" smtClean="0">
                          <a:effectLst/>
                          <a:latin typeface="Meiryo UI" panose="020B0604030504040204" pitchFamily="50" charset="-128"/>
                          <a:ea typeface="Meiryo UI" panose="020B0604030504040204" pitchFamily="50" charset="-128"/>
                        </a:rPr>
                        <a:t>2019</a:t>
                      </a:r>
                    </a:p>
                    <a:p>
                      <a:pPr algn="ctr">
                        <a:spcAft>
                          <a:spcPts val="0"/>
                        </a:spcAft>
                      </a:pPr>
                      <a:r>
                        <a:rPr lang="ja-JP" sz="1000" kern="100" dirty="0" smtClean="0">
                          <a:effectLst/>
                          <a:latin typeface="Meiryo UI" panose="020B0604030504040204" pitchFamily="50" charset="-128"/>
                          <a:ea typeface="Meiryo UI" panose="020B0604030504040204" pitchFamily="50" charset="-128"/>
                        </a:rPr>
                        <a:t>（</a:t>
                      </a:r>
                      <a:r>
                        <a:rPr lang="ja-JP" sz="1000" kern="100" dirty="0">
                          <a:effectLst/>
                          <a:latin typeface="Meiryo UI" panose="020B0604030504040204" pitchFamily="50" charset="-128"/>
                          <a:ea typeface="Meiryo UI" panose="020B0604030504040204" pitchFamily="50" charset="-128"/>
                        </a:rPr>
                        <a:t>平成</a:t>
                      </a:r>
                      <a:r>
                        <a:rPr lang="en-US" sz="1000" kern="100" dirty="0">
                          <a:effectLst/>
                          <a:latin typeface="Meiryo UI" panose="020B0604030504040204" pitchFamily="50" charset="-128"/>
                          <a:ea typeface="Meiryo UI" panose="020B0604030504040204" pitchFamily="50" charset="-128"/>
                        </a:rPr>
                        <a:t>31</a:t>
                      </a:r>
                      <a:r>
                        <a:rPr lang="ja-JP" sz="1000" kern="100" dirty="0">
                          <a:effectLst/>
                          <a:latin typeface="Meiryo UI" panose="020B0604030504040204" pitchFamily="50" charset="-128"/>
                          <a:ea typeface="Meiryo UI" panose="020B0604030504040204" pitchFamily="50" charset="-128"/>
                        </a:rPr>
                        <a:t>）</a:t>
                      </a:r>
                      <a:endParaRPr lang="ja-JP" sz="1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2338" marR="42338" marT="0" marB="0" anchor="ctr">
                    <a:solidFill>
                      <a:schemeClr val="accent1"/>
                    </a:solidFill>
                  </a:tcPr>
                </a:tc>
                <a:tc>
                  <a:txBody>
                    <a:bodyPr/>
                    <a:lstStyle/>
                    <a:p>
                      <a:pPr algn="ctr">
                        <a:spcAft>
                          <a:spcPts val="0"/>
                        </a:spcAft>
                      </a:pPr>
                      <a:r>
                        <a:rPr lang="en-US" sz="1100" kern="100" dirty="0" smtClean="0">
                          <a:effectLst/>
                          <a:latin typeface="Meiryo UI" panose="020B0604030504040204" pitchFamily="50" charset="-128"/>
                          <a:ea typeface="Meiryo UI" panose="020B0604030504040204" pitchFamily="50" charset="-128"/>
                        </a:rPr>
                        <a:t>2020</a:t>
                      </a:r>
                    </a:p>
                    <a:p>
                      <a:pPr algn="ctr">
                        <a:spcAft>
                          <a:spcPts val="0"/>
                        </a:spcAft>
                      </a:pPr>
                      <a:r>
                        <a:rPr lang="ja-JP" sz="1000" kern="100" dirty="0" smtClean="0">
                          <a:effectLst/>
                          <a:latin typeface="Meiryo UI" panose="020B0604030504040204" pitchFamily="50" charset="-128"/>
                          <a:ea typeface="Meiryo UI" panose="020B0604030504040204" pitchFamily="50" charset="-128"/>
                        </a:rPr>
                        <a:t>（</a:t>
                      </a:r>
                      <a:r>
                        <a:rPr lang="ja-JP" sz="1000" kern="100" dirty="0">
                          <a:effectLst/>
                          <a:latin typeface="Meiryo UI" panose="020B0604030504040204" pitchFamily="50" charset="-128"/>
                          <a:ea typeface="Meiryo UI" panose="020B0604030504040204" pitchFamily="50" charset="-128"/>
                        </a:rPr>
                        <a:t>平成</a:t>
                      </a:r>
                      <a:r>
                        <a:rPr lang="en-US" sz="1000" kern="100" dirty="0">
                          <a:effectLst/>
                          <a:latin typeface="Meiryo UI" panose="020B0604030504040204" pitchFamily="50" charset="-128"/>
                          <a:ea typeface="Meiryo UI" panose="020B0604030504040204" pitchFamily="50" charset="-128"/>
                        </a:rPr>
                        <a:t>32</a:t>
                      </a:r>
                      <a:r>
                        <a:rPr lang="ja-JP" sz="1000" kern="100" dirty="0">
                          <a:effectLst/>
                          <a:latin typeface="Meiryo UI" panose="020B0604030504040204" pitchFamily="50" charset="-128"/>
                          <a:ea typeface="Meiryo UI" panose="020B0604030504040204" pitchFamily="50" charset="-128"/>
                        </a:rPr>
                        <a:t>）</a:t>
                      </a:r>
                      <a:endParaRPr lang="ja-JP" sz="1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2338" marR="42338" marT="0" marB="0" anchor="ctr">
                    <a:solidFill>
                      <a:schemeClr val="accent1"/>
                    </a:solidFill>
                  </a:tcPr>
                </a:tc>
                <a:tc>
                  <a:txBody>
                    <a:bodyPr/>
                    <a:lstStyle/>
                    <a:p>
                      <a:pPr algn="ctr">
                        <a:spcAft>
                          <a:spcPts val="0"/>
                        </a:spcAft>
                      </a:pPr>
                      <a:r>
                        <a:rPr lang="en-US" sz="1100" kern="100" dirty="0" smtClean="0">
                          <a:effectLst/>
                          <a:latin typeface="Meiryo UI" panose="020B0604030504040204" pitchFamily="50" charset="-128"/>
                          <a:ea typeface="Meiryo UI" panose="020B0604030504040204" pitchFamily="50" charset="-128"/>
                        </a:rPr>
                        <a:t>2021</a:t>
                      </a:r>
                    </a:p>
                    <a:p>
                      <a:pPr algn="ctr">
                        <a:spcAft>
                          <a:spcPts val="0"/>
                        </a:spcAft>
                      </a:pPr>
                      <a:r>
                        <a:rPr lang="ja-JP" sz="1000" kern="100" dirty="0" smtClean="0">
                          <a:effectLst/>
                          <a:latin typeface="Meiryo UI" panose="020B0604030504040204" pitchFamily="50" charset="-128"/>
                          <a:ea typeface="Meiryo UI" panose="020B0604030504040204" pitchFamily="50" charset="-128"/>
                        </a:rPr>
                        <a:t>（</a:t>
                      </a:r>
                      <a:r>
                        <a:rPr lang="ja-JP" sz="1000" kern="100" dirty="0">
                          <a:effectLst/>
                          <a:latin typeface="Meiryo UI" panose="020B0604030504040204" pitchFamily="50" charset="-128"/>
                          <a:ea typeface="Meiryo UI" panose="020B0604030504040204" pitchFamily="50" charset="-128"/>
                        </a:rPr>
                        <a:t>平成</a:t>
                      </a:r>
                      <a:r>
                        <a:rPr lang="en-US" sz="1000" kern="100" dirty="0">
                          <a:effectLst/>
                          <a:latin typeface="Meiryo UI" panose="020B0604030504040204" pitchFamily="50" charset="-128"/>
                          <a:ea typeface="Meiryo UI" panose="020B0604030504040204" pitchFamily="50" charset="-128"/>
                        </a:rPr>
                        <a:t>33</a:t>
                      </a:r>
                      <a:r>
                        <a:rPr lang="ja-JP" sz="1000" kern="100" dirty="0">
                          <a:effectLst/>
                          <a:latin typeface="Meiryo UI" panose="020B0604030504040204" pitchFamily="50" charset="-128"/>
                          <a:ea typeface="Meiryo UI" panose="020B0604030504040204" pitchFamily="50" charset="-128"/>
                        </a:rPr>
                        <a:t>）</a:t>
                      </a:r>
                      <a:endParaRPr lang="ja-JP" sz="1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2338" marR="42338" marT="0" marB="0" anchor="ctr">
                    <a:solidFill>
                      <a:schemeClr val="accent1"/>
                    </a:solidFill>
                  </a:tcPr>
                </a:tc>
                <a:tc>
                  <a:txBody>
                    <a:bodyPr/>
                    <a:lstStyle/>
                    <a:p>
                      <a:pPr algn="ctr">
                        <a:spcAft>
                          <a:spcPts val="0"/>
                        </a:spcAft>
                      </a:pPr>
                      <a:r>
                        <a:rPr lang="en-US" sz="1100" kern="100" dirty="0" smtClean="0">
                          <a:effectLst/>
                          <a:latin typeface="Meiryo UI" panose="020B0604030504040204" pitchFamily="50" charset="-128"/>
                          <a:ea typeface="Meiryo UI" panose="020B0604030504040204" pitchFamily="50" charset="-128"/>
                        </a:rPr>
                        <a:t>2022</a:t>
                      </a:r>
                    </a:p>
                    <a:p>
                      <a:pPr algn="ctr">
                        <a:spcAft>
                          <a:spcPts val="0"/>
                        </a:spcAft>
                      </a:pPr>
                      <a:r>
                        <a:rPr lang="ja-JP" sz="1000" kern="100" dirty="0" smtClean="0">
                          <a:effectLst/>
                          <a:latin typeface="Meiryo UI" panose="020B0604030504040204" pitchFamily="50" charset="-128"/>
                          <a:ea typeface="Meiryo UI" panose="020B0604030504040204" pitchFamily="50" charset="-128"/>
                        </a:rPr>
                        <a:t>（</a:t>
                      </a:r>
                      <a:r>
                        <a:rPr lang="ja-JP" sz="1000" kern="100" dirty="0">
                          <a:effectLst/>
                          <a:latin typeface="Meiryo UI" panose="020B0604030504040204" pitchFamily="50" charset="-128"/>
                          <a:ea typeface="Meiryo UI" panose="020B0604030504040204" pitchFamily="50" charset="-128"/>
                        </a:rPr>
                        <a:t>平成</a:t>
                      </a:r>
                      <a:r>
                        <a:rPr lang="en-US" sz="1000" kern="100" dirty="0">
                          <a:effectLst/>
                          <a:latin typeface="Meiryo UI" panose="020B0604030504040204" pitchFamily="50" charset="-128"/>
                          <a:ea typeface="Meiryo UI" panose="020B0604030504040204" pitchFamily="50" charset="-128"/>
                        </a:rPr>
                        <a:t>34</a:t>
                      </a:r>
                      <a:r>
                        <a:rPr lang="ja-JP" sz="1000" kern="100" dirty="0">
                          <a:effectLst/>
                          <a:latin typeface="Meiryo UI" panose="020B0604030504040204" pitchFamily="50" charset="-128"/>
                          <a:ea typeface="Meiryo UI" panose="020B0604030504040204" pitchFamily="50" charset="-128"/>
                        </a:rPr>
                        <a:t>）</a:t>
                      </a:r>
                      <a:endParaRPr lang="ja-JP" sz="1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2338" marR="42338" marT="0" marB="0" anchor="ctr">
                    <a:solidFill>
                      <a:schemeClr val="accent1"/>
                    </a:solidFill>
                  </a:tcPr>
                </a:tc>
                <a:tc>
                  <a:txBody>
                    <a:bodyPr/>
                    <a:lstStyle/>
                    <a:p>
                      <a:pPr algn="ctr">
                        <a:spcAft>
                          <a:spcPts val="0"/>
                        </a:spcAft>
                      </a:pPr>
                      <a:r>
                        <a:rPr lang="en-US" sz="1100" kern="100" dirty="0" smtClean="0">
                          <a:effectLst/>
                          <a:latin typeface="Meiryo UI" panose="020B0604030504040204" pitchFamily="50" charset="-128"/>
                          <a:ea typeface="Meiryo UI" panose="020B0604030504040204" pitchFamily="50" charset="-128"/>
                        </a:rPr>
                        <a:t>2023</a:t>
                      </a:r>
                    </a:p>
                    <a:p>
                      <a:pPr algn="ctr">
                        <a:spcAft>
                          <a:spcPts val="0"/>
                        </a:spcAft>
                      </a:pPr>
                      <a:r>
                        <a:rPr lang="ja-JP" sz="1000" kern="100" dirty="0" smtClean="0">
                          <a:effectLst/>
                          <a:latin typeface="Meiryo UI" panose="020B0604030504040204" pitchFamily="50" charset="-128"/>
                          <a:ea typeface="Meiryo UI" panose="020B0604030504040204" pitchFamily="50" charset="-128"/>
                        </a:rPr>
                        <a:t>（</a:t>
                      </a:r>
                      <a:r>
                        <a:rPr lang="ja-JP" sz="1000" kern="100" dirty="0">
                          <a:effectLst/>
                          <a:latin typeface="Meiryo UI" panose="020B0604030504040204" pitchFamily="50" charset="-128"/>
                          <a:ea typeface="Meiryo UI" panose="020B0604030504040204" pitchFamily="50" charset="-128"/>
                        </a:rPr>
                        <a:t>平成</a:t>
                      </a:r>
                      <a:r>
                        <a:rPr lang="en-US" sz="1000" kern="100" dirty="0">
                          <a:effectLst/>
                          <a:latin typeface="Meiryo UI" panose="020B0604030504040204" pitchFamily="50" charset="-128"/>
                          <a:ea typeface="Meiryo UI" panose="020B0604030504040204" pitchFamily="50" charset="-128"/>
                        </a:rPr>
                        <a:t>35</a:t>
                      </a:r>
                      <a:r>
                        <a:rPr lang="ja-JP" sz="1000" kern="100" dirty="0">
                          <a:effectLst/>
                          <a:latin typeface="Meiryo UI" panose="020B0604030504040204" pitchFamily="50" charset="-128"/>
                          <a:ea typeface="Meiryo UI" panose="020B0604030504040204" pitchFamily="50" charset="-128"/>
                        </a:rPr>
                        <a:t>）</a:t>
                      </a:r>
                      <a:endParaRPr lang="ja-JP" sz="1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2338" marR="42338" marT="0" marB="0" anchor="ctr">
                    <a:solidFill>
                      <a:schemeClr val="accent1"/>
                    </a:solidFill>
                  </a:tcPr>
                </a:tc>
                <a:tc>
                  <a:txBody>
                    <a:bodyPr/>
                    <a:lstStyle/>
                    <a:p>
                      <a:pPr algn="ctr">
                        <a:spcAft>
                          <a:spcPts val="0"/>
                        </a:spcAft>
                      </a:pPr>
                      <a:r>
                        <a:rPr lang="en-US" sz="1100" kern="100" dirty="0" smtClean="0">
                          <a:effectLst/>
                          <a:latin typeface="Meiryo UI" panose="020B0604030504040204" pitchFamily="50" charset="-128"/>
                          <a:ea typeface="Meiryo UI" panose="020B0604030504040204" pitchFamily="50" charset="-128"/>
                        </a:rPr>
                        <a:t>2024</a:t>
                      </a:r>
                    </a:p>
                    <a:p>
                      <a:pPr algn="ctr">
                        <a:spcAft>
                          <a:spcPts val="0"/>
                        </a:spcAft>
                      </a:pPr>
                      <a:r>
                        <a:rPr lang="ja-JP" sz="1000" kern="100" dirty="0" smtClean="0">
                          <a:effectLst/>
                          <a:latin typeface="Meiryo UI" panose="020B0604030504040204" pitchFamily="50" charset="-128"/>
                          <a:ea typeface="Meiryo UI" panose="020B0604030504040204" pitchFamily="50" charset="-128"/>
                        </a:rPr>
                        <a:t>（</a:t>
                      </a:r>
                      <a:r>
                        <a:rPr lang="ja-JP" sz="1000" kern="100" dirty="0">
                          <a:effectLst/>
                          <a:latin typeface="Meiryo UI" panose="020B0604030504040204" pitchFamily="50" charset="-128"/>
                          <a:ea typeface="Meiryo UI" panose="020B0604030504040204" pitchFamily="50" charset="-128"/>
                        </a:rPr>
                        <a:t>平成</a:t>
                      </a:r>
                      <a:r>
                        <a:rPr lang="en-US" sz="1000" kern="100" dirty="0">
                          <a:effectLst/>
                          <a:latin typeface="Meiryo UI" panose="020B0604030504040204" pitchFamily="50" charset="-128"/>
                          <a:ea typeface="Meiryo UI" panose="020B0604030504040204" pitchFamily="50" charset="-128"/>
                        </a:rPr>
                        <a:t>36</a:t>
                      </a:r>
                      <a:r>
                        <a:rPr lang="ja-JP" sz="1000" kern="100" dirty="0">
                          <a:effectLst/>
                          <a:latin typeface="Meiryo UI" panose="020B0604030504040204" pitchFamily="50" charset="-128"/>
                          <a:ea typeface="Meiryo UI" panose="020B0604030504040204" pitchFamily="50" charset="-128"/>
                        </a:rPr>
                        <a:t>）</a:t>
                      </a:r>
                      <a:endParaRPr lang="ja-JP" sz="1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2338" marR="42338" marT="0" marB="0" anchor="ctr">
                    <a:solidFill>
                      <a:schemeClr val="accent1"/>
                    </a:solidFill>
                  </a:tcPr>
                </a:tc>
                <a:tc>
                  <a:txBody>
                    <a:bodyPr/>
                    <a:lstStyle/>
                    <a:p>
                      <a:pPr algn="ctr">
                        <a:spcAft>
                          <a:spcPts val="0"/>
                        </a:spcAft>
                      </a:pPr>
                      <a:r>
                        <a:rPr lang="en-US" sz="1100" kern="100" dirty="0" smtClean="0">
                          <a:effectLst/>
                          <a:latin typeface="Meiryo UI" panose="020B0604030504040204" pitchFamily="50" charset="-128"/>
                          <a:ea typeface="Meiryo UI" panose="020B0604030504040204" pitchFamily="50" charset="-128"/>
                        </a:rPr>
                        <a:t>2025</a:t>
                      </a:r>
                    </a:p>
                    <a:p>
                      <a:pPr algn="ctr">
                        <a:spcAft>
                          <a:spcPts val="0"/>
                        </a:spcAft>
                      </a:pPr>
                      <a:r>
                        <a:rPr lang="ja-JP" sz="1000" kern="100" dirty="0" smtClean="0">
                          <a:effectLst/>
                          <a:latin typeface="Meiryo UI" panose="020B0604030504040204" pitchFamily="50" charset="-128"/>
                          <a:ea typeface="Meiryo UI" panose="020B0604030504040204" pitchFamily="50" charset="-128"/>
                        </a:rPr>
                        <a:t>（</a:t>
                      </a:r>
                      <a:r>
                        <a:rPr lang="ja-JP" sz="1000" kern="100" dirty="0">
                          <a:effectLst/>
                          <a:latin typeface="Meiryo UI" panose="020B0604030504040204" pitchFamily="50" charset="-128"/>
                          <a:ea typeface="Meiryo UI" panose="020B0604030504040204" pitchFamily="50" charset="-128"/>
                        </a:rPr>
                        <a:t>平成</a:t>
                      </a:r>
                      <a:r>
                        <a:rPr lang="en-US" sz="1000" kern="100" dirty="0">
                          <a:effectLst/>
                          <a:latin typeface="Meiryo UI" panose="020B0604030504040204" pitchFamily="50" charset="-128"/>
                          <a:ea typeface="Meiryo UI" panose="020B0604030504040204" pitchFamily="50" charset="-128"/>
                        </a:rPr>
                        <a:t>37</a:t>
                      </a:r>
                      <a:r>
                        <a:rPr lang="ja-JP" sz="1000" kern="100" dirty="0">
                          <a:effectLst/>
                          <a:latin typeface="Meiryo UI" panose="020B0604030504040204" pitchFamily="50" charset="-128"/>
                          <a:ea typeface="Meiryo UI" panose="020B0604030504040204" pitchFamily="50" charset="-128"/>
                        </a:rPr>
                        <a:t>）</a:t>
                      </a:r>
                      <a:endParaRPr lang="ja-JP" sz="1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2338" marR="42338" marT="0" marB="0" anchor="ctr">
                    <a:solidFill>
                      <a:schemeClr val="accent1"/>
                    </a:solidFill>
                  </a:tcPr>
                </a:tc>
                <a:extLst>
                  <a:ext uri="{0D108BD9-81ED-4DB2-BD59-A6C34878D82A}">
                    <a16:rowId xmlns:a16="http://schemas.microsoft.com/office/drawing/2014/main" val="10000"/>
                  </a:ext>
                </a:extLst>
              </a:tr>
              <a:tr h="677010">
                <a:tc>
                  <a:txBody>
                    <a:bodyPr/>
                    <a:lstStyle/>
                    <a:p>
                      <a:pPr algn="ctr">
                        <a:spcAft>
                          <a:spcPts val="0"/>
                        </a:spcAft>
                      </a:pPr>
                      <a:r>
                        <a:rPr lang="en-US" altLang="ja-JP" sz="1100" kern="100" dirty="0" smtClean="0">
                          <a:effectLst/>
                          <a:latin typeface="Meiryo UI" panose="020B0604030504040204" pitchFamily="50" charset="-128"/>
                          <a:ea typeface="Meiryo UI" panose="020B0604030504040204" pitchFamily="50" charset="-128"/>
                          <a:cs typeface="Times New Roman" panose="02020603050405020304" pitchFamily="18" charset="0"/>
                        </a:rPr>
                        <a:t>MICE</a:t>
                      </a:r>
                      <a:endParaRPr lang="en-US" altLang="ja-JP" sz="1100" strike="dblStrike" kern="100" baseline="0" dirty="0" smtClean="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p>
                      <a:pPr algn="ctr">
                        <a:spcAft>
                          <a:spcPts val="0"/>
                        </a:spcAft>
                      </a:pPr>
                      <a:r>
                        <a:rPr lang="ja-JP" altLang="en-US" sz="1100" kern="100" dirty="0" smtClean="0">
                          <a:effectLst/>
                          <a:latin typeface="Meiryo UI" panose="020B0604030504040204" pitchFamily="50" charset="-128"/>
                          <a:ea typeface="Meiryo UI" panose="020B0604030504040204" pitchFamily="50" charset="-128"/>
                          <a:cs typeface="Times New Roman" panose="02020603050405020304" pitchFamily="18" charset="0"/>
                        </a:rPr>
                        <a:t>推進方針</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2338" marR="42338" marT="0" marB="0" anchor="ctr">
                    <a:solidFill>
                      <a:schemeClr val="accent1"/>
                    </a:solidFill>
                  </a:tcPr>
                </a:tc>
                <a:tc>
                  <a:txBody>
                    <a:bodyPr/>
                    <a:lstStyle/>
                    <a:p>
                      <a:pPr algn="l">
                        <a:spcAft>
                          <a:spcPts val="0"/>
                        </a:spcAft>
                      </a:pPr>
                      <a:endParaRPr lang="ja-JP" sz="1100" kern="100" dirty="0">
                        <a:effectLst/>
                        <a:latin typeface="Meiryo UI" panose="020B0604030504040204" pitchFamily="50" charset="-128"/>
                        <a:ea typeface="Meiryo UI" panose="020B0604030504040204" pitchFamily="50" charset="-128"/>
                        <a:cs typeface="メイリオ" panose="020B0604030504040204" pitchFamily="50" charset="-128"/>
                      </a:endParaRPr>
                    </a:p>
                  </a:txBody>
                  <a:tcPr marL="42338" marR="42338" marT="0" marB="0">
                    <a:solidFill>
                      <a:schemeClr val="tx2">
                        <a:lumMod val="20000"/>
                        <a:lumOff val="80000"/>
                      </a:schemeClr>
                    </a:solidFill>
                  </a:tcPr>
                </a:tc>
                <a:tc>
                  <a:txBody>
                    <a:bodyPr/>
                    <a:lstStyle/>
                    <a:p>
                      <a:pPr algn="just">
                        <a:spcAft>
                          <a:spcPts val="0"/>
                        </a:spcAft>
                      </a:pPr>
                      <a:endParaRPr lang="ja-JP" sz="1100" kern="100" dirty="0">
                        <a:effectLst/>
                        <a:latin typeface="Meiryo UI" panose="020B0604030504040204" pitchFamily="50" charset="-128"/>
                        <a:ea typeface="Meiryo UI" panose="020B0604030504040204" pitchFamily="50" charset="-128"/>
                        <a:cs typeface="メイリオ" panose="020B0604030504040204" pitchFamily="50" charset="-128"/>
                      </a:endParaRPr>
                    </a:p>
                  </a:txBody>
                  <a:tcPr marL="42338" marR="42338" marT="0" marB="0">
                    <a:solidFill>
                      <a:schemeClr val="tx2">
                        <a:lumMod val="20000"/>
                        <a:lumOff val="80000"/>
                      </a:schemeClr>
                    </a:solidFill>
                  </a:tcPr>
                </a:tc>
                <a:tc>
                  <a:txBody>
                    <a:bodyPr/>
                    <a:lstStyle/>
                    <a:p>
                      <a:pPr algn="just">
                        <a:spcAft>
                          <a:spcPts val="0"/>
                        </a:spcAft>
                      </a:pPr>
                      <a:r>
                        <a:rPr lang="en-US" sz="1100" kern="100" dirty="0">
                          <a:effectLst/>
                          <a:latin typeface="Meiryo UI" panose="020B0604030504040204" pitchFamily="50" charset="-128"/>
                          <a:ea typeface="Meiryo UI" panose="020B0604030504040204" pitchFamily="50" charset="-128"/>
                          <a:cs typeface="メイリオ" panose="020B0604030504040204" pitchFamily="50" charset="-128"/>
                        </a:rPr>
                        <a:t> </a:t>
                      </a:r>
                      <a:endParaRPr lang="ja-JP" sz="1100" kern="100" dirty="0">
                        <a:effectLst/>
                        <a:latin typeface="Meiryo UI" panose="020B0604030504040204" pitchFamily="50" charset="-128"/>
                        <a:ea typeface="Meiryo UI" panose="020B0604030504040204" pitchFamily="50" charset="-128"/>
                        <a:cs typeface="メイリオ" panose="020B0604030504040204" pitchFamily="50" charset="-128"/>
                      </a:endParaRPr>
                    </a:p>
                  </a:txBody>
                  <a:tcPr marL="42338" marR="42338" marT="0" marB="0">
                    <a:solidFill>
                      <a:schemeClr val="tx2">
                        <a:lumMod val="20000"/>
                        <a:lumOff val="80000"/>
                      </a:schemeClr>
                    </a:solidFill>
                  </a:tcPr>
                </a:tc>
                <a:tc>
                  <a:txBody>
                    <a:bodyPr/>
                    <a:lstStyle/>
                    <a:p>
                      <a:pPr algn="l">
                        <a:spcAft>
                          <a:spcPts val="0"/>
                        </a:spcAft>
                      </a:pPr>
                      <a:endParaRPr lang="ja-JP" sz="1100" kern="100" dirty="0">
                        <a:effectLst/>
                        <a:latin typeface="Meiryo UI" panose="020B0604030504040204" pitchFamily="50" charset="-128"/>
                        <a:ea typeface="Meiryo UI" panose="020B0604030504040204" pitchFamily="50" charset="-128"/>
                        <a:cs typeface="メイリオ" panose="020B0604030504040204" pitchFamily="50" charset="-128"/>
                      </a:endParaRPr>
                    </a:p>
                  </a:txBody>
                  <a:tcPr marL="42338" marR="42338" marT="0" marB="0">
                    <a:solidFill>
                      <a:schemeClr val="tx2">
                        <a:lumMod val="20000"/>
                        <a:lumOff val="80000"/>
                      </a:schemeClr>
                    </a:solidFill>
                  </a:tcPr>
                </a:tc>
                <a:tc>
                  <a:txBody>
                    <a:bodyPr/>
                    <a:lstStyle/>
                    <a:p>
                      <a:pPr algn="just">
                        <a:spcAft>
                          <a:spcPts val="0"/>
                        </a:spcAft>
                      </a:pPr>
                      <a:endParaRPr lang="ja-JP" sz="1100" kern="100" dirty="0">
                        <a:effectLst/>
                        <a:latin typeface="Meiryo UI" panose="020B0604030504040204" pitchFamily="50" charset="-128"/>
                        <a:ea typeface="Meiryo UI" panose="020B0604030504040204" pitchFamily="50" charset="-128"/>
                        <a:cs typeface="メイリオ" panose="020B0604030504040204" pitchFamily="50" charset="-128"/>
                      </a:endParaRPr>
                    </a:p>
                  </a:txBody>
                  <a:tcPr marL="42338" marR="42338" marT="0" marB="0">
                    <a:solidFill>
                      <a:schemeClr val="tx2">
                        <a:lumMod val="20000"/>
                        <a:lumOff val="80000"/>
                      </a:schemeClr>
                    </a:solidFill>
                  </a:tcPr>
                </a:tc>
                <a:tc>
                  <a:txBody>
                    <a:bodyPr/>
                    <a:lstStyle/>
                    <a:p>
                      <a:pPr algn="l">
                        <a:spcAft>
                          <a:spcPts val="0"/>
                        </a:spcAft>
                      </a:pPr>
                      <a:endParaRPr lang="ja-JP" sz="1100" kern="100" dirty="0">
                        <a:effectLst/>
                        <a:latin typeface="Meiryo UI" panose="020B0604030504040204" pitchFamily="50" charset="-128"/>
                        <a:ea typeface="Meiryo UI" panose="020B0604030504040204" pitchFamily="50" charset="-128"/>
                        <a:cs typeface="メイリオ" panose="020B0604030504040204" pitchFamily="50" charset="-128"/>
                      </a:endParaRPr>
                    </a:p>
                  </a:txBody>
                  <a:tcPr marL="42338" marR="42338" marT="0" marB="0">
                    <a:solidFill>
                      <a:schemeClr val="tx2">
                        <a:lumMod val="20000"/>
                        <a:lumOff val="80000"/>
                      </a:schemeClr>
                    </a:solidFill>
                  </a:tcPr>
                </a:tc>
                <a:tc>
                  <a:txBody>
                    <a:bodyPr/>
                    <a:lstStyle/>
                    <a:p>
                      <a:pPr algn="just">
                        <a:spcAft>
                          <a:spcPts val="0"/>
                        </a:spcAft>
                      </a:pPr>
                      <a:r>
                        <a:rPr lang="en-US" sz="1100" kern="100" dirty="0">
                          <a:effectLst/>
                          <a:latin typeface="Meiryo UI" panose="020B0604030504040204" pitchFamily="50" charset="-128"/>
                          <a:ea typeface="Meiryo UI" panose="020B0604030504040204" pitchFamily="50" charset="-128"/>
                          <a:cs typeface="メイリオ" panose="020B0604030504040204" pitchFamily="50" charset="-128"/>
                        </a:rPr>
                        <a:t> </a:t>
                      </a:r>
                      <a:endParaRPr lang="ja-JP" sz="1100" kern="100" dirty="0">
                        <a:effectLst/>
                        <a:latin typeface="Meiryo UI" panose="020B0604030504040204" pitchFamily="50" charset="-128"/>
                        <a:ea typeface="Meiryo UI" panose="020B0604030504040204" pitchFamily="50" charset="-128"/>
                        <a:cs typeface="メイリオ" panose="020B0604030504040204" pitchFamily="50" charset="-128"/>
                      </a:endParaRPr>
                    </a:p>
                  </a:txBody>
                  <a:tcPr marL="42338" marR="42338" marT="0" marB="0">
                    <a:solidFill>
                      <a:schemeClr val="tx2">
                        <a:lumMod val="20000"/>
                        <a:lumOff val="80000"/>
                      </a:schemeClr>
                    </a:solidFill>
                  </a:tcPr>
                </a:tc>
                <a:tc>
                  <a:txBody>
                    <a:bodyPr/>
                    <a:lstStyle/>
                    <a:p>
                      <a:pPr algn="l">
                        <a:spcAft>
                          <a:spcPts val="0"/>
                        </a:spcAft>
                      </a:pPr>
                      <a:endParaRPr lang="ja-JP" sz="1100" kern="100" dirty="0">
                        <a:effectLst/>
                        <a:latin typeface="Meiryo UI" panose="020B0604030504040204" pitchFamily="50" charset="-128"/>
                        <a:ea typeface="Meiryo UI" panose="020B0604030504040204" pitchFamily="50" charset="-128"/>
                        <a:cs typeface="メイリオ" panose="020B0604030504040204" pitchFamily="50" charset="-128"/>
                      </a:endParaRPr>
                    </a:p>
                  </a:txBody>
                  <a:tcPr marL="42338" marR="42338" marT="0" marB="0">
                    <a:solidFill>
                      <a:schemeClr val="tx2">
                        <a:lumMod val="20000"/>
                        <a:lumOff val="80000"/>
                      </a:schemeClr>
                    </a:solidFill>
                  </a:tcPr>
                </a:tc>
                <a:tc>
                  <a:txBody>
                    <a:bodyPr/>
                    <a:lstStyle/>
                    <a:p>
                      <a:pPr algn="just">
                        <a:spcAft>
                          <a:spcPts val="0"/>
                        </a:spcAft>
                      </a:pPr>
                      <a:r>
                        <a:rPr lang="en-US" sz="1100" kern="100" dirty="0">
                          <a:effectLst/>
                          <a:latin typeface="Meiryo UI" panose="020B0604030504040204" pitchFamily="50" charset="-128"/>
                          <a:ea typeface="Meiryo UI" panose="020B0604030504040204" pitchFamily="50" charset="-128"/>
                          <a:cs typeface="メイリオ" panose="020B0604030504040204" pitchFamily="50" charset="-128"/>
                        </a:rPr>
                        <a:t> </a:t>
                      </a:r>
                      <a:endParaRPr lang="ja-JP" sz="1100" kern="100" dirty="0">
                        <a:effectLst/>
                        <a:latin typeface="Meiryo UI" panose="020B0604030504040204" pitchFamily="50" charset="-128"/>
                        <a:ea typeface="Meiryo UI" panose="020B0604030504040204" pitchFamily="50" charset="-128"/>
                        <a:cs typeface="メイリオ" panose="020B0604030504040204" pitchFamily="50" charset="-128"/>
                      </a:endParaRPr>
                    </a:p>
                  </a:txBody>
                  <a:tcPr marL="42338" marR="42338" marT="0" marB="0">
                    <a:solidFill>
                      <a:schemeClr val="tx2">
                        <a:lumMod val="20000"/>
                        <a:lumOff val="80000"/>
                      </a:schemeClr>
                    </a:solidFill>
                  </a:tcPr>
                </a:tc>
                <a:tc>
                  <a:txBody>
                    <a:bodyPr/>
                    <a:lstStyle/>
                    <a:p>
                      <a:pPr algn="just">
                        <a:spcAft>
                          <a:spcPts val="0"/>
                        </a:spcAft>
                      </a:pPr>
                      <a:r>
                        <a:rPr lang="en-US" sz="1100" kern="100" dirty="0">
                          <a:effectLst/>
                          <a:latin typeface="Meiryo UI" panose="020B0604030504040204" pitchFamily="50" charset="-128"/>
                          <a:ea typeface="Meiryo UI" panose="020B0604030504040204" pitchFamily="50" charset="-128"/>
                          <a:cs typeface="メイリオ" panose="020B0604030504040204" pitchFamily="50" charset="-128"/>
                        </a:rPr>
                        <a:t> </a:t>
                      </a:r>
                      <a:endParaRPr lang="ja-JP" sz="1100" kern="100" dirty="0">
                        <a:effectLst/>
                        <a:latin typeface="Meiryo UI" panose="020B0604030504040204" pitchFamily="50" charset="-128"/>
                        <a:ea typeface="Meiryo UI" panose="020B0604030504040204" pitchFamily="50" charset="-128"/>
                        <a:cs typeface="メイリオ" panose="020B0604030504040204" pitchFamily="50" charset="-128"/>
                      </a:endParaRPr>
                    </a:p>
                  </a:txBody>
                  <a:tcPr marL="42338" marR="42338" marT="0" marB="0">
                    <a:solidFill>
                      <a:schemeClr val="tx2">
                        <a:lumMod val="20000"/>
                        <a:lumOff val="80000"/>
                      </a:schemeClr>
                    </a:solidFill>
                  </a:tcPr>
                </a:tc>
                <a:extLst>
                  <a:ext uri="{0D108BD9-81ED-4DB2-BD59-A6C34878D82A}">
                    <a16:rowId xmlns:a16="http://schemas.microsoft.com/office/drawing/2014/main" val="10001"/>
                  </a:ext>
                </a:extLst>
              </a:tr>
              <a:tr h="742871">
                <a:tc>
                  <a:txBody>
                    <a:bodyPr/>
                    <a:lstStyle/>
                    <a:p>
                      <a:pPr algn="ctr">
                        <a:spcAft>
                          <a:spcPts val="0"/>
                        </a:spcAft>
                      </a:pPr>
                      <a:r>
                        <a:rPr lang="ja-JP" altLang="en-US" sz="1100" kern="100" dirty="0" smtClean="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推進体制の構築</a:t>
                      </a:r>
                      <a:endParaRPr lang="ja-JP" sz="1100"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2338" marR="42338" marT="0" marB="0" anchor="ctr">
                    <a:solidFill>
                      <a:schemeClr val="accent1"/>
                    </a:solidFill>
                  </a:tcPr>
                </a:tc>
                <a:tc>
                  <a:txBody>
                    <a:bodyPr/>
                    <a:lstStyle/>
                    <a:p>
                      <a:pPr algn="just">
                        <a:spcAft>
                          <a:spcPts val="0"/>
                        </a:spcAft>
                      </a:pPr>
                      <a:endParaRPr lang="ja-JP" sz="1100" kern="100" dirty="0">
                        <a:effectLst/>
                        <a:latin typeface="Meiryo UI" panose="020B0604030504040204" pitchFamily="50" charset="-128"/>
                        <a:ea typeface="Meiryo UI" panose="020B0604030504040204" pitchFamily="50" charset="-128"/>
                        <a:cs typeface="メイリオ" panose="020B0604030504040204" pitchFamily="50" charset="-128"/>
                      </a:endParaRPr>
                    </a:p>
                  </a:txBody>
                  <a:tcPr marL="42338" marR="42338" marT="0" marB="0">
                    <a:solidFill>
                      <a:schemeClr val="tx2">
                        <a:lumMod val="20000"/>
                        <a:lumOff val="80000"/>
                      </a:schemeClr>
                    </a:solidFill>
                  </a:tcPr>
                </a:tc>
                <a:tc>
                  <a:txBody>
                    <a:bodyPr/>
                    <a:lstStyle/>
                    <a:p>
                      <a:pPr algn="just">
                        <a:spcAft>
                          <a:spcPts val="0"/>
                        </a:spcAft>
                      </a:pPr>
                      <a:endParaRPr lang="ja-JP" sz="1100" kern="100" dirty="0">
                        <a:effectLst/>
                        <a:latin typeface="Meiryo UI" panose="020B0604030504040204" pitchFamily="50" charset="-128"/>
                        <a:ea typeface="Meiryo UI" panose="020B0604030504040204" pitchFamily="50" charset="-128"/>
                        <a:cs typeface="メイリオ" panose="020B0604030504040204" pitchFamily="50" charset="-128"/>
                      </a:endParaRPr>
                    </a:p>
                  </a:txBody>
                  <a:tcPr marL="42338" marR="42338" marT="0" marB="0">
                    <a:solidFill>
                      <a:schemeClr val="tx2">
                        <a:lumMod val="20000"/>
                        <a:lumOff val="80000"/>
                      </a:schemeClr>
                    </a:solidFill>
                  </a:tcPr>
                </a:tc>
                <a:tc>
                  <a:txBody>
                    <a:bodyPr/>
                    <a:lstStyle/>
                    <a:p>
                      <a:pPr algn="just">
                        <a:spcAft>
                          <a:spcPts val="0"/>
                        </a:spcAft>
                      </a:pPr>
                      <a:endParaRPr lang="ja-JP" sz="1100" kern="100" dirty="0">
                        <a:effectLst/>
                        <a:latin typeface="Meiryo UI" panose="020B0604030504040204" pitchFamily="50" charset="-128"/>
                        <a:ea typeface="Meiryo UI" panose="020B0604030504040204" pitchFamily="50" charset="-128"/>
                        <a:cs typeface="メイリオ" panose="020B0604030504040204" pitchFamily="50" charset="-128"/>
                      </a:endParaRPr>
                    </a:p>
                  </a:txBody>
                  <a:tcPr marL="42338" marR="42338" marT="0" marB="0">
                    <a:solidFill>
                      <a:schemeClr val="tx2">
                        <a:lumMod val="20000"/>
                        <a:lumOff val="80000"/>
                      </a:schemeClr>
                    </a:solidFill>
                  </a:tcPr>
                </a:tc>
                <a:tc>
                  <a:txBody>
                    <a:bodyPr/>
                    <a:lstStyle/>
                    <a:p>
                      <a:pPr algn="just">
                        <a:spcAft>
                          <a:spcPts val="0"/>
                        </a:spcAft>
                      </a:pPr>
                      <a:endParaRPr lang="ja-JP" sz="1100" kern="100" dirty="0">
                        <a:effectLst/>
                        <a:latin typeface="Meiryo UI" panose="020B0604030504040204" pitchFamily="50" charset="-128"/>
                        <a:ea typeface="Meiryo UI" panose="020B0604030504040204" pitchFamily="50" charset="-128"/>
                        <a:cs typeface="メイリオ" panose="020B0604030504040204" pitchFamily="50" charset="-128"/>
                      </a:endParaRPr>
                    </a:p>
                  </a:txBody>
                  <a:tcPr marL="42338" marR="42338" marT="0" marB="0">
                    <a:solidFill>
                      <a:schemeClr val="tx2">
                        <a:lumMod val="20000"/>
                        <a:lumOff val="80000"/>
                      </a:schemeClr>
                    </a:solidFill>
                  </a:tcPr>
                </a:tc>
                <a:tc>
                  <a:txBody>
                    <a:bodyPr/>
                    <a:lstStyle/>
                    <a:p>
                      <a:pPr algn="just">
                        <a:spcAft>
                          <a:spcPts val="0"/>
                        </a:spcAft>
                      </a:pPr>
                      <a:endParaRPr lang="ja-JP" sz="1100" kern="100" dirty="0">
                        <a:effectLst/>
                        <a:latin typeface="Meiryo UI" panose="020B0604030504040204" pitchFamily="50" charset="-128"/>
                        <a:ea typeface="Meiryo UI" panose="020B0604030504040204" pitchFamily="50" charset="-128"/>
                        <a:cs typeface="メイリオ" panose="020B0604030504040204" pitchFamily="50" charset="-128"/>
                      </a:endParaRPr>
                    </a:p>
                  </a:txBody>
                  <a:tcPr marL="42338" marR="42338" marT="0" marB="0">
                    <a:solidFill>
                      <a:schemeClr val="tx2">
                        <a:lumMod val="20000"/>
                        <a:lumOff val="80000"/>
                      </a:schemeClr>
                    </a:solidFill>
                  </a:tcPr>
                </a:tc>
                <a:tc>
                  <a:txBody>
                    <a:bodyPr/>
                    <a:lstStyle/>
                    <a:p>
                      <a:pPr algn="just">
                        <a:spcAft>
                          <a:spcPts val="0"/>
                        </a:spcAft>
                      </a:pPr>
                      <a:endParaRPr lang="ja-JP" sz="1100" kern="100" dirty="0">
                        <a:effectLst/>
                        <a:latin typeface="Meiryo UI" panose="020B0604030504040204" pitchFamily="50" charset="-128"/>
                        <a:ea typeface="Meiryo UI" panose="020B0604030504040204" pitchFamily="50" charset="-128"/>
                        <a:cs typeface="メイリオ" panose="020B0604030504040204" pitchFamily="50" charset="-128"/>
                      </a:endParaRPr>
                    </a:p>
                  </a:txBody>
                  <a:tcPr marL="42338" marR="42338" marT="0" marB="0">
                    <a:solidFill>
                      <a:schemeClr val="tx2">
                        <a:lumMod val="20000"/>
                        <a:lumOff val="80000"/>
                      </a:schemeClr>
                    </a:solidFill>
                  </a:tcPr>
                </a:tc>
                <a:tc>
                  <a:txBody>
                    <a:bodyPr/>
                    <a:lstStyle/>
                    <a:p>
                      <a:pPr algn="just">
                        <a:spcAft>
                          <a:spcPts val="0"/>
                        </a:spcAft>
                      </a:pPr>
                      <a:endParaRPr lang="ja-JP" sz="1100" kern="100" dirty="0">
                        <a:effectLst/>
                        <a:latin typeface="Meiryo UI" panose="020B0604030504040204" pitchFamily="50" charset="-128"/>
                        <a:ea typeface="Meiryo UI" panose="020B0604030504040204" pitchFamily="50" charset="-128"/>
                        <a:cs typeface="メイリオ" panose="020B0604030504040204" pitchFamily="50" charset="-128"/>
                      </a:endParaRPr>
                    </a:p>
                  </a:txBody>
                  <a:tcPr marL="42338" marR="42338" marT="0" marB="0">
                    <a:solidFill>
                      <a:schemeClr val="tx2">
                        <a:lumMod val="20000"/>
                        <a:lumOff val="80000"/>
                      </a:schemeClr>
                    </a:solidFill>
                  </a:tcPr>
                </a:tc>
                <a:tc>
                  <a:txBody>
                    <a:bodyPr/>
                    <a:lstStyle/>
                    <a:p>
                      <a:pPr algn="just">
                        <a:spcAft>
                          <a:spcPts val="0"/>
                        </a:spcAft>
                      </a:pPr>
                      <a:endParaRPr lang="ja-JP" sz="1100" kern="100" dirty="0">
                        <a:effectLst/>
                        <a:latin typeface="Meiryo UI" panose="020B0604030504040204" pitchFamily="50" charset="-128"/>
                        <a:ea typeface="Meiryo UI" panose="020B0604030504040204" pitchFamily="50" charset="-128"/>
                        <a:cs typeface="メイリオ" panose="020B0604030504040204" pitchFamily="50" charset="-128"/>
                      </a:endParaRPr>
                    </a:p>
                  </a:txBody>
                  <a:tcPr marL="42338" marR="42338" marT="0" marB="0">
                    <a:solidFill>
                      <a:schemeClr val="tx2">
                        <a:lumMod val="20000"/>
                        <a:lumOff val="80000"/>
                      </a:schemeClr>
                    </a:solidFill>
                  </a:tcPr>
                </a:tc>
                <a:tc>
                  <a:txBody>
                    <a:bodyPr/>
                    <a:lstStyle/>
                    <a:p>
                      <a:pPr algn="just">
                        <a:spcAft>
                          <a:spcPts val="0"/>
                        </a:spcAft>
                      </a:pPr>
                      <a:endParaRPr lang="ja-JP" sz="1100" kern="100" dirty="0">
                        <a:effectLst/>
                        <a:latin typeface="Meiryo UI" panose="020B0604030504040204" pitchFamily="50" charset="-128"/>
                        <a:ea typeface="Meiryo UI" panose="020B0604030504040204" pitchFamily="50" charset="-128"/>
                        <a:cs typeface="メイリオ" panose="020B0604030504040204" pitchFamily="50" charset="-128"/>
                      </a:endParaRPr>
                    </a:p>
                  </a:txBody>
                  <a:tcPr marL="42338" marR="42338" marT="0" marB="0">
                    <a:solidFill>
                      <a:schemeClr val="tx2">
                        <a:lumMod val="20000"/>
                        <a:lumOff val="80000"/>
                      </a:schemeClr>
                    </a:solidFill>
                  </a:tcPr>
                </a:tc>
                <a:tc>
                  <a:txBody>
                    <a:bodyPr/>
                    <a:lstStyle/>
                    <a:p>
                      <a:pPr algn="just">
                        <a:spcAft>
                          <a:spcPts val="0"/>
                        </a:spcAft>
                      </a:pPr>
                      <a:endParaRPr lang="ja-JP" sz="1100" kern="100" dirty="0">
                        <a:effectLst/>
                        <a:latin typeface="Meiryo UI" panose="020B0604030504040204" pitchFamily="50" charset="-128"/>
                        <a:ea typeface="Meiryo UI" panose="020B0604030504040204" pitchFamily="50" charset="-128"/>
                        <a:cs typeface="メイリオ" panose="020B0604030504040204" pitchFamily="50" charset="-128"/>
                      </a:endParaRPr>
                    </a:p>
                  </a:txBody>
                  <a:tcPr marL="42338" marR="42338" marT="0" marB="0">
                    <a:solidFill>
                      <a:schemeClr val="tx2">
                        <a:lumMod val="20000"/>
                        <a:lumOff val="80000"/>
                      </a:schemeClr>
                    </a:solidFill>
                  </a:tcPr>
                </a:tc>
                <a:extLst>
                  <a:ext uri="{0D108BD9-81ED-4DB2-BD59-A6C34878D82A}">
                    <a16:rowId xmlns:a16="http://schemas.microsoft.com/office/drawing/2014/main" val="10002"/>
                  </a:ext>
                </a:extLst>
              </a:tr>
              <a:tr h="669044">
                <a:tc>
                  <a:txBody>
                    <a:bodyPr/>
                    <a:lstStyle/>
                    <a:p>
                      <a:pPr algn="ctr">
                        <a:spcAft>
                          <a:spcPts val="0"/>
                        </a:spcAft>
                      </a:pPr>
                      <a:r>
                        <a:rPr lang="ja-JP" altLang="en-US" sz="1100" kern="100" dirty="0" smtClean="0">
                          <a:effectLst/>
                          <a:latin typeface="Meiryo UI" panose="020B0604030504040204" pitchFamily="50" charset="-128"/>
                          <a:ea typeface="Meiryo UI" panose="020B0604030504040204" pitchFamily="50" charset="-128"/>
                          <a:cs typeface="+mn-cs"/>
                        </a:rPr>
                        <a:t>うめきた</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2338" marR="42338" marT="0" marB="0" anchor="ctr">
                    <a:solidFill>
                      <a:schemeClr val="accent1"/>
                    </a:solidFill>
                  </a:tcPr>
                </a:tc>
                <a:tc>
                  <a:txBody>
                    <a:bodyPr/>
                    <a:lstStyle/>
                    <a:p>
                      <a:pPr algn="just">
                        <a:spcAft>
                          <a:spcPts val="0"/>
                        </a:spcAft>
                      </a:pPr>
                      <a:endParaRPr lang="ja-JP" sz="1100" kern="100" dirty="0">
                        <a:effectLst/>
                        <a:latin typeface="Meiryo UI" panose="020B0604030504040204" pitchFamily="50" charset="-128"/>
                        <a:ea typeface="Meiryo UI" panose="020B0604030504040204" pitchFamily="50" charset="-128"/>
                        <a:cs typeface="メイリオ" panose="020B0604030504040204" pitchFamily="50" charset="-128"/>
                      </a:endParaRPr>
                    </a:p>
                  </a:txBody>
                  <a:tcPr marL="42338" marR="42338" marT="0" marB="0">
                    <a:solidFill>
                      <a:schemeClr val="tx2">
                        <a:lumMod val="20000"/>
                        <a:lumOff val="80000"/>
                      </a:schemeClr>
                    </a:solidFill>
                  </a:tcPr>
                </a:tc>
                <a:tc>
                  <a:txBody>
                    <a:bodyPr/>
                    <a:lstStyle/>
                    <a:p>
                      <a:pPr algn="l">
                        <a:spcAft>
                          <a:spcPts val="0"/>
                        </a:spcAft>
                      </a:pPr>
                      <a:endParaRPr lang="ja-JP" sz="1100" kern="100" dirty="0">
                        <a:effectLst/>
                        <a:latin typeface="Meiryo UI" panose="020B0604030504040204" pitchFamily="50" charset="-128"/>
                        <a:ea typeface="Meiryo UI" panose="020B0604030504040204" pitchFamily="50" charset="-128"/>
                        <a:cs typeface="メイリオ" panose="020B0604030504040204" pitchFamily="50" charset="-128"/>
                      </a:endParaRPr>
                    </a:p>
                  </a:txBody>
                  <a:tcPr marL="42338" marR="42338" marT="0" marB="0">
                    <a:solidFill>
                      <a:schemeClr val="tx2">
                        <a:lumMod val="20000"/>
                        <a:lumOff val="80000"/>
                      </a:schemeClr>
                    </a:solidFill>
                  </a:tcPr>
                </a:tc>
                <a:tc>
                  <a:txBody>
                    <a:bodyPr/>
                    <a:lstStyle/>
                    <a:p>
                      <a:pPr algn="just">
                        <a:spcAft>
                          <a:spcPts val="0"/>
                        </a:spcAft>
                      </a:pPr>
                      <a:endParaRPr lang="ja-JP" sz="1100" kern="100" dirty="0">
                        <a:effectLst/>
                        <a:latin typeface="Meiryo UI" panose="020B0604030504040204" pitchFamily="50" charset="-128"/>
                        <a:ea typeface="Meiryo UI" panose="020B0604030504040204" pitchFamily="50" charset="-128"/>
                        <a:cs typeface="メイリオ" panose="020B0604030504040204" pitchFamily="50" charset="-128"/>
                      </a:endParaRPr>
                    </a:p>
                  </a:txBody>
                  <a:tcPr marL="42338" marR="42338" marT="0" marB="0">
                    <a:solidFill>
                      <a:schemeClr val="tx2">
                        <a:lumMod val="20000"/>
                        <a:lumOff val="80000"/>
                      </a:schemeClr>
                    </a:solidFill>
                  </a:tcPr>
                </a:tc>
                <a:tc>
                  <a:txBody>
                    <a:bodyPr/>
                    <a:lstStyle/>
                    <a:p>
                      <a:pPr algn="just">
                        <a:spcAft>
                          <a:spcPts val="0"/>
                        </a:spcAft>
                      </a:pPr>
                      <a:r>
                        <a:rPr lang="en-US" sz="1100" kern="100" dirty="0">
                          <a:effectLst/>
                          <a:latin typeface="Meiryo UI" panose="020B0604030504040204" pitchFamily="50" charset="-128"/>
                          <a:ea typeface="Meiryo UI" panose="020B0604030504040204" pitchFamily="50" charset="-128"/>
                          <a:cs typeface="メイリオ" panose="020B0604030504040204" pitchFamily="50" charset="-128"/>
                        </a:rPr>
                        <a:t> </a:t>
                      </a:r>
                      <a:endParaRPr lang="ja-JP" sz="1100" kern="100" dirty="0">
                        <a:effectLst/>
                        <a:latin typeface="Meiryo UI" panose="020B0604030504040204" pitchFamily="50" charset="-128"/>
                        <a:ea typeface="Meiryo UI" panose="020B0604030504040204" pitchFamily="50" charset="-128"/>
                        <a:cs typeface="メイリオ" panose="020B0604030504040204" pitchFamily="50" charset="-128"/>
                      </a:endParaRPr>
                    </a:p>
                  </a:txBody>
                  <a:tcPr marL="42338" marR="42338" marT="0" marB="0">
                    <a:solidFill>
                      <a:schemeClr val="tx2">
                        <a:lumMod val="20000"/>
                        <a:lumOff val="80000"/>
                      </a:schemeClr>
                    </a:solidFill>
                  </a:tcPr>
                </a:tc>
                <a:tc>
                  <a:txBody>
                    <a:bodyPr/>
                    <a:lstStyle/>
                    <a:p>
                      <a:pPr algn="just">
                        <a:spcAft>
                          <a:spcPts val="0"/>
                        </a:spcAft>
                      </a:pPr>
                      <a:endParaRPr lang="ja-JP" sz="1100" kern="100" dirty="0">
                        <a:effectLst/>
                        <a:latin typeface="Meiryo UI" panose="020B0604030504040204" pitchFamily="50" charset="-128"/>
                        <a:ea typeface="Meiryo UI" panose="020B0604030504040204" pitchFamily="50" charset="-128"/>
                        <a:cs typeface="メイリオ" panose="020B0604030504040204" pitchFamily="50" charset="-128"/>
                      </a:endParaRPr>
                    </a:p>
                  </a:txBody>
                  <a:tcPr marL="42338" marR="42338" marT="0" marB="0">
                    <a:solidFill>
                      <a:schemeClr val="tx2">
                        <a:lumMod val="20000"/>
                        <a:lumOff val="80000"/>
                      </a:schemeClr>
                    </a:solidFill>
                  </a:tcPr>
                </a:tc>
                <a:tc>
                  <a:txBody>
                    <a:bodyPr/>
                    <a:lstStyle/>
                    <a:p>
                      <a:pPr algn="just">
                        <a:spcAft>
                          <a:spcPts val="0"/>
                        </a:spcAft>
                      </a:pPr>
                      <a:r>
                        <a:rPr lang="en-US" sz="1100" kern="100" dirty="0">
                          <a:effectLst/>
                          <a:latin typeface="Meiryo UI" panose="020B0604030504040204" pitchFamily="50" charset="-128"/>
                          <a:ea typeface="Meiryo UI" panose="020B0604030504040204" pitchFamily="50" charset="-128"/>
                          <a:cs typeface="メイリオ" panose="020B0604030504040204" pitchFamily="50" charset="-128"/>
                        </a:rPr>
                        <a:t> </a:t>
                      </a:r>
                      <a:endParaRPr lang="ja-JP" sz="1100" kern="100" dirty="0">
                        <a:effectLst/>
                        <a:latin typeface="Meiryo UI" panose="020B0604030504040204" pitchFamily="50" charset="-128"/>
                        <a:ea typeface="Meiryo UI" panose="020B0604030504040204" pitchFamily="50" charset="-128"/>
                        <a:cs typeface="メイリオ" panose="020B0604030504040204" pitchFamily="50" charset="-128"/>
                      </a:endParaRPr>
                    </a:p>
                  </a:txBody>
                  <a:tcPr marL="42338" marR="42338" marT="0" marB="0">
                    <a:solidFill>
                      <a:schemeClr val="tx2">
                        <a:lumMod val="20000"/>
                        <a:lumOff val="80000"/>
                      </a:schemeClr>
                    </a:solidFill>
                  </a:tcPr>
                </a:tc>
                <a:tc>
                  <a:txBody>
                    <a:bodyPr/>
                    <a:lstStyle/>
                    <a:p>
                      <a:pPr algn="l">
                        <a:spcAft>
                          <a:spcPts val="0"/>
                        </a:spcAft>
                      </a:pPr>
                      <a:endParaRPr lang="ja-JP" sz="1100" kern="100" dirty="0">
                        <a:effectLst/>
                        <a:latin typeface="Meiryo UI" panose="020B0604030504040204" pitchFamily="50" charset="-128"/>
                        <a:ea typeface="Meiryo UI" panose="020B0604030504040204" pitchFamily="50" charset="-128"/>
                        <a:cs typeface="メイリオ" panose="020B0604030504040204" pitchFamily="50" charset="-128"/>
                      </a:endParaRPr>
                    </a:p>
                  </a:txBody>
                  <a:tcPr marL="42338" marR="42338" marT="0" marB="0">
                    <a:solidFill>
                      <a:schemeClr val="tx2">
                        <a:lumMod val="20000"/>
                        <a:lumOff val="80000"/>
                      </a:schemeClr>
                    </a:solidFill>
                  </a:tcPr>
                </a:tc>
                <a:tc>
                  <a:txBody>
                    <a:bodyPr/>
                    <a:lstStyle/>
                    <a:p>
                      <a:pPr algn="just">
                        <a:spcAft>
                          <a:spcPts val="0"/>
                        </a:spcAft>
                      </a:pPr>
                      <a:r>
                        <a:rPr lang="en-US" sz="1100" kern="100" dirty="0">
                          <a:effectLst/>
                          <a:latin typeface="Meiryo UI" panose="020B0604030504040204" pitchFamily="50" charset="-128"/>
                          <a:ea typeface="Meiryo UI" panose="020B0604030504040204" pitchFamily="50" charset="-128"/>
                          <a:cs typeface="メイリオ" panose="020B0604030504040204" pitchFamily="50" charset="-128"/>
                        </a:rPr>
                        <a:t> </a:t>
                      </a:r>
                      <a:endParaRPr lang="ja-JP" sz="1100" kern="100" dirty="0">
                        <a:effectLst/>
                        <a:latin typeface="Meiryo UI" panose="020B0604030504040204" pitchFamily="50" charset="-128"/>
                        <a:ea typeface="Meiryo UI" panose="020B0604030504040204" pitchFamily="50" charset="-128"/>
                        <a:cs typeface="メイリオ" panose="020B0604030504040204" pitchFamily="50" charset="-128"/>
                      </a:endParaRPr>
                    </a:p>
                  </a:txBody>
                  <a:tcPr marL="42338" marR="42338" marT="0" marB="0">
                    <a:solidFill>
                      <a:schemeClr val="tx2">
                        <a:lumMod val="20000"/>
                        <a:lumOff val="80000"/>
                      </a:schemeClr>
                    </a:solidFill>
                  </a:tcPr>
                </a:tc>
                <a:tc>
                  <a:txBody>
                    <a:bodyPr/>
                    <a:lstStyle/>
                    <a:p>
                      <a:pPr algn="just">
                        <a:spcAft>
                          <a:spcPts val="0"/>
                        </a:spcAft>
                      </a:pPr>
                      <a:r>
                        <a:rPr lang="en-US" sz="1100" kern="100" dirty="0">
                          <a:effectLst/>
                          <a:latin typeface="Meiryo UI" panose="020B0604030504040204" pitchFamily="50" charset="-128"/>
                          <a:ea typeface="Meiryo UI" panose="020B0604030504040204" pitchFamily="50" charset="-128"/>
                          <a:cs typeface="メイリオ" panose="020B0604030504040204" pitchFamily="50" charset="-128"/>
                        </a:rPr>
                        <a:t> </a:t>
                      </a:r>
                      <a:endParaRPr lang="ja-JP" sz="1100" kern="100" dirty="0">
                        <a:effectLst/>
                        <a:latin typeface="Meiryo UI" panose="020B0604030504040204" pitchFamily="50" charset="-128"/>
                        <a:ea typeface="Meiryo UI" panose="020B0604030504040204" pitchFamily="50" charset="-128"/>
                        <a:cs typeface="メイリオ" panose="020B0604030504040204" pitchFamily="50" charset="-128"/>
                      </a:endParaRPr>
                    </a:p>
                  </a:txBody>
                  <a:tcPr marL="42338" marR="42338" marT="0" marB="0">
                    <a:solidFill>
                      <a:schemeClr val="tx2">
                        <a:lumMod val="20000"/>
                        <a:lumOff val="80000"/>
                      </a:schemeClr>
                    </a:solidFill>
                  </a:tcPr>
                </a:tc>
                <a:tc>
                  <a:txBody>
                    <a:bodyPr/>
                    <a:lstStyle/>
                    <a:p>
                      <a:pPr algn="just">
                        <a:spcAft>
                          <a:spcPts val="0"/>
                        </a:spcAft>
                      </a:pPr>
                      <a:r>
                        <a:rPr lang="en-US" sz="1100" kern="100" dirty="0">
                          <a:effectLst/>
                          <a:latin typeface="Meiryo UI" panose="020B0604030504040204" pitchFamily="50" charset="-128"/>
                          <a:ea typeface="Meiryo UI" panose="020B0604030504040204" pitchFamily="50" charset="-128"/>
                          <a:cs typeface="メイリオ" panose="020B0604030504040204" pitchFamily="50" charset="-128"/>
                        </a:rPr>
                        <a:t> </a:t>
                      </a:r>
                      <a:endParaRPr lang="ja-JP" sz="1100" kern="100" dirty="0">
                        <a:effectLst/>
                        <a:latin typeface="Meiryo UI" panose="020B0604030504040204" pitchFamily="50" charset="-128"/>
                        <a:ea typeface="Meiryo UI" panose="020B0604030504040204" pitchFamily="50" charset="-128"/>
                        <a:cs typeface="メイリオ" panose="020B0604030504040204" pitchFamily="50" charset="-128"/>
                      </a:endParaRPr>
                    </a:p>
                  </a:txBody>
                  <a:tcPr marL="42338" marR="42338" marT="0" marB="0">
                    <a:solidFill>
                      <a:schemeClr val="tx2">
                        <a:lumMod val="20000"/>
                        <a:lumOff val="80000"/>
                      </a:schemeClr>
                    </a:solidFill>
                  </a:tcPr>
                </a:tc>
                <a:extLst>
                  <a:ext uri="{0D108BD9-81ED-4DB2-BD59-A6C34878D82A}">
                    <a16:rowId xmlns:a16="http://schemas.microsoft.com/office/drawing/2014/main" val="10003"/>
                  </a:ext>
                </a:extLst>
              </a:tr>
              <a:tr h="823788">
                <a:tc>
                  <a:txBody>
                    <a:bodyPr/>
                    <a:lstStyle/>
                    <a:p>
                      <a:pPr algn="ctr">
                        <a:spcAft>
                          <a:spcPts val="0"/>
                        </a:spcAft>
                      </a:pPr>
                      <a:r>
                        <a:rPr lang="ja-JP" altLang="en-US" sz="1100" kern="100" dirty="0" smtClean="0">
                          <a:effectLst/>
                          <a:latin typeface="Meiryo UI" panose="020B0604030504040204" pitchFamily="50" charset="-128"/>
                          <a:ea typeface="Meiryo UI" panose="020B0604030504040204" pitchFamily="50" charset="-128"/>
                        </a:rPr>
                        <a:t>中之島</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2338" marR="42338" marT="0" marB="0" anchor="ctr">
                    <a:solidFill>
                      <a:schemeClr val="accent1"/>
                    </a:solidFill>
                  </a:tcPr>
                </a:tc>
                <a:tc>
                  <a:txBody>
                    <a:bodyPr/>
                    <a:lstStyle/>
                    <a:p>
                      <a:pPr algn="just">
                        <a:spcAft>
                          <a:spcPts val="0"/>
                        </a:spcAft>
                      </a:pPr>
                      <a:endParaRPr lang="ja-JP" sz="1100" kern="100" dirty="0">
                        <a:effectLst/>
                        <a:latin typeface="Meiryo UI" panose="020B0604030504040204" pitchFamily="50" charset="-128"/>
                        <a:ea typeface="Meiryo UI" panose="020B0604030504040204" pitchFamily="50" charset="-128"/>
                        <a:cs typeface="メイリオ" panose="020B0604030504040204" pitchFamily="50" charset="-128"/>
                      </a:endParaRPr>
                    </a:p>
                    <a:p>
                      <a:pPr algn="just">
                        <a:spcAft>
                          <a:spcPts val="0"/>
                        </a:spcAft>
                      </a:pPr>
                      <a:endParaRPr lang="ja-JP" sz="1100" kern="100" dirty="0">
                        <a:effectLst/>
                        <a:latin typeface="Meiryo UI" panose="020B0604030504040204" pitchFamily="50" charset="-128"/>
                        <a:ea typeface="Meiryo UI" panose="020B0604030504040204" pitchFamily="50" charset="-128"/>
                        <a:cs typeface="メイリオ" panose="020B0604030504040204" pitchFamily="50" charset="-128"/>
                      </a:endParaRPr>
                    </a:p>
                  </a:txBody>
                  <a:tcPr marL="42338" marR="42338" marT="0" marB="0">
                    <a:solidFill>
                      <a:schemeClr val="tx2">
                        <a:lumMod val="20000"/>
                        <a:lumOff val="80000"/>
                      </a:schemeClr>
                    </a:solidFill>
                  </a:tcPr>
                </a:tc>
                <a:tc>
                  <a:txBody>
                    <a:bodyPr/>
                    <a:lstStyle/>
                    <a:p>
                      <a:pPr algn="just">
                        <a:spcAft>
                          <a:spcPts val="0"/>
                        </a:spcAft>
                      </a:pPr>
                      <a:endParaRPr lang="ja-JP" sz="1100" kern="100" dirty="0">
                        <a:effectLst/>
                        <a:latin typeface="Meiryo UI" panose="020B0604030504040204" pitchFamily="50" charset="-128"/>
                        <a:ea typeface="Meiryo UI" panose="020B0604030504040204" pitchFamily="50" charset="-128"/>
                        <a:cs typeface="メイリオ" panose="020B0604030504040204" pitchFamily="50" charset="-128"/>
                      </a:endParaRPr>
                    </a:p>
                  </a:txBody>
                  <a:tcPr marL="42338" marR="42338" marT="0" marB="0">
                    <a:solidFill>
                      <a:schemeClr val="tx2">
                        <a:lumMod val="20000"/>
                        <a:lumOff val="80000"/>
                      </a:schemeClr>
                    </a:solidFill>
                  </a:tcPr>
                </a:tc>
                <a:tc>
                  <a:txBody>
                    <a:bodyPr/>
                    <a:lstStyle/>
                    <a:p>
                      <a:pPr algn="just">
                        <a:spcAft>
                          <a:spcPts val="0"/>
                        </a:spcAft>
                      </a:pPr>
                      <a:endParaRPr lang="ja-JP" sz="1100" kern="100" dirty="0">
                        <a:effectLst/>
                        <a:latin typeface="Meiryo UI" panose="020B0604030504040204" pitchFamily="50" charset="-128"/>
                        <a:ea typeface="Meiryo UI" panose="020B0604030504040204" pitchFamily="50" charset="-128"/>
                        <a:cs typeface="メイリオ" panose="020B0604030504040204" pitchFamily="50" charset="-128"/>
                      </a:endParaRPr>
                    </a:p>
                  </a:txBody>
                  <a:tcPr marL="42338" marR="42338" marT="0" marB="0">
                    <a:solidFill>
                      <a:schemeClr val="tx2">
                        <a:lumMod val="20000"/>
                        <a:lumOff val="80000"/>
                      </a:schemeClr>
                    </a:solidFill>
                  </a:tcPr>
                </a:tc>
                <a:tc>
                  <a:txBody>
                    <a:bodyPr/>
                    <a:lstStyle/>
                    <a:p>
                      <a:pPr algn="just">
                        <a:spcAft>
                          <a:spcPts val="0"/>
                        </a:spcAft>
                      </a:pPr>
                      <a:endParaRPr lang="ja-JP" sz="1100" kern="100" dirty="0">
                        <a:effectLst/>
                        <a:latin typeface="Meiryo UI" panose="020B0604030504040204" pitchFamily="50" charset="-128"/>
                        <a:ea typeface="Meiryo UI" panose="020B0604030504040204" pitchFamily="50" charset="-128"/>
                        <a:cs typeface="メイリオ" panose="020B0604030504040204" pitchFamily="50" charset="-128"/>
                      </a:endParaRPr>
                    </a:p>
                  </a:txBody>
                  <a:tcPr marL="42338" marR="42338" marT="0" marB="0">
                    <a:solidFill>
                      <a:schemeClr val="tx2">
                        <a:lumMod val="20000"/>
                        <a:lumOff val="80000"/>
                      </a:schemeClr>
                    </a:solidFill>
                  </a:tcPr>
                </a:tc>
                <a:tc>
                  <a:txBody>
                    <a:bodyPr/>
                    <a:lstStyle/>
                    <a:p>
                      <a:pPr algn="just">
                        <a:spcAft>
                          <a:spcPts val="0"/>
                        </a:spcAft>
                      </a:pPr>
                      <a:r>
                        <a:rPr lang="en-US" sz="1100" kern="100" dirty="0">
                          <a:effectLst/>
                          <a:latin typeface="Meiryo UI" panose="020B0604030504040204" pitchFamily="50" charset="-128"/>
                          <a:ea typeface="Meiryo UI" panose="020B0604030504040204" pitchFamily="50" charset="-128"/>
                          <a:cs typeface="メイリオ" panose="020B0604030504040204" pitchFamily="50" charset="-128"/>
                        </a:rPr>
                        <a:t> </a:t>
                      </a:r>
                      <a:endParaRPr lang="ja-JP" sz="1100" kern="100" dirty="0">
                        <a:effectLst/>
                        <a:latin typeface="Meiryo UI" panose="020B0604030504040204" pitchFamily="50" charset="-128"/>
                        <a:ea typeface="Meiryo UI" panose="020B0604030504040204" pitchFamily="50" charset="-128"/>
                        <a:cs typeface="メイリオ" panose="020B0604030504040204" pitchFamily="50" charset="-128"/>
                      </a:endParaRPr>
                    </a:p>
                  </a:txBody>
                  <a:tcPr marL="42338" marR="42338" marT="0" marB="0">
                    <a:solidFill>
                      <a:schemeClr val="tx2">
                        <a:lumMod val="20000"/>
                        <a:lumOff val="80000"/>
                      </a:schemeClr>
                    </a:solidFill>
                  </a:tcPr>
                </a:tc>
                <a:tc>
                  <a:txBody>
                    <a:bodyPr/>
                    <a:lstStyle/>
                    <a:p>
                      <a:pPr algn="just">
                        <a:spcAft>
                          <a:spcPts val="0"/>
                        </a:spcAft>
                      </a:pPr>
                      <a:r>
                        <a:rPr lang="en-US" sz="1100" kern="100">
                          <a:effectLst/>
                          <a:latin typeface="Meiryo UI" panose="020B0604030504040204" pitchFamily="50" charset="-128"/>
                          <a:ea typeface="Meiryo UI" panose="020B0604030504040204" pitchFamily="50" charset="-128"/>
                          <a:cs typeface="メイリオ" panose="020B0604030504040204" pitchFamily="50" charset="-128"/>
                        </a:rPr>
                        <a:t> </a:t>
                      </a:r>
                      <a:endParaRPr lang="ja-JP" sz="1100" kern="100">
                        <a:effectLst/>
                        <a:latin typeface="Meiryo UI" panose="020B0604030504040204" pitchFamily="50" charset="-128"/>
                        <a:ea typeface="Meiryo UI" panose="020B0604030504040204" pitchFamily="50" charset="-128"/>
                        <a:cs typeface="メイリオ" panose="020B0604030504040204" pitchFamily="50" charset="-128"/>
                      </a:endParaRPr>
                    </a:p>
                  </a:txBody>
                  <a:tcPr marL="42338" marR="42338" marT="0" marB="0">
                    <a:solidFill>
                      <a:schemeClr val="tx2">
                        <a:lumMod val="20000"/>
                        <a:lumOff val="80000"/>
                      </a:schemeClr>
                    </a:solidFill>
                  </a:tcPr>
                </a:tc>
                <a:tc>
                  <a:txBody>
                    <a:bodyPr/>
                    <a:lstStyle/>
                    <a:p>
                      <a:pPr algn="just">
                        <a:spcAft>
                          <a:spcPts val="0"/>
                        </a:spcAft>
                      </a:pPr>
                      <a:r>
                        <a:rPr lang="en-US" sz="1100" kern="100" dirty="0">
                          <a:effectLst/>
                          <a:latin typeface="Meiryo UI" panose="020B0604030504040204" pitchFamily="50" charset="-128"/>
                          <a:ea typeface="Meiryo UI" panose="020B0604030504040204" pitchFamily="50" charset="-128"/>
                          <a:cs typeface="メイリオ" panose="020B0604030504040204" pitchFamily="50" charset="-128"/>
                        </a:rPr>
                        <a:t> </a:t>
                      </a:r>
                      <a:endParaRPr lang="ja-JP" sz="1100" kern="100" dirty="0">
                        <a:effectLst/>
                        <a:latin typeface="Meiryo UI" panose="020B0604030504040204" pitchFamily="50" charset="-128"/>
                        <a:ea typeface="Meiryo UI" panose="020B0604030504040204" pitchFamily="50" charset="-128"/>
                        <a:cs typeface="メイリオ" panose="020B0604030504040204" pitchFamily="50" charset="-128"/>
                      </a:endParaRPr>
                    </a:p>
                  </a:txBody>
                  <a:tcPr marL="42338" marR="42338" marT="0" marB="0">
                    <a:solidFill>
                      <a:schemeClr val="tx2">
                        <a:lumMod val="20000"/>
                        <a:lumOff val="80000"/>
                      </a:schemeClr>
                    </a:solidFill>
                  </a:tcPr>
                </a:tc>
                <a:tc>
                  <a:txBody>
                    <a:bodyPr/>
                    <a:lstStyle/>
                    <a:p>
                      <a:pPr algn="just">
                        <a:spcAft>
                          <a:spcPts val="0"/>
                        </a:spcAft>
                      </a:pPr>
                      <a:r>
                        <a:rPr lang="en-US" sz="1100" kern="100" dirty="0">
                          <a:effectLst/>
                          <a:latin typeface="Meiryo UI" panose="020B0604030504040204" pitchFamily="50" charset="-128"/>
                          <a:ea typeface="Meiryo UI" panose="020B0604030504040204" pitchFamily="50" charset="-128"/>
                          <a:cs typeface="メイリオ" panose="020B0604030504040204" pitchFamily="50" charset="-128"/>
                        </a:rPr>
                        <a:t> </a:t>
                      </a:r>
                      <a:endParaRPr lang="ja-JP" sz="1100" kern="100" dirty="0">
                        <a:effectLst/>
                        <a:latin typeface="Meiryo UI" panose="020B0604030504040204" pitchFamily="50" charset="-128"/>
                        <a:ea typeface="Meiryo UI" panose="020B0604030504040204" pitchFamily="50" charset="-128"/>
                        <a:cs typeface="メイリオ" panose="020B0604030504040204" pitchFamily="50" charset="-128"/>
                      </a:endParaRPr>
                    </a:p>
                  </a:txBody>
                  <a:tcPr marL="42338" marR="42338" marT="0" marB="0">
                    <a:solidFill>
                      <a:schemeClr val="tx2">
                        <a:lumMod val="20000"/>
                        <a:lumOff val="80000"/>
                      </a:schemeClr>
                    </a:solidFill>
                  </a:tcPr>
                </a:tc>
                <a:tc>
                  <a:txBody>
                    <a:bodyPr/>
                    <a:lstStyle/>
                    <a:p>
                      <a:pPr algn="just">
                        <a:spcAft>
                          <a:spcPts val="0"/>
                        </a:spcAft>
                      </a:pPr>
                      <a:r>
                        <a:rPr lang="en-US" sz="1100" kern="100" dirty="0">
                          <a:effectLst/>
                          <a:latin typeface="Meiryo UI" panose="020B0604030504040204" pitchFamily="50" charset="-128"/>
                          <a:ea typeface="Meiryo UI" panose="020B0604030504040204" pitchFamily="50" charset="-128"/>
                          <a:cs typeface="メイリオ" panose="020B0604030504040204" pitchFamily="50" charset="-128"/>
                        </a:rPr>
                        <a:t> </a:t>
                      </a:r>
                      <a:endParaRPr lang="ja-JP" sz="1100" kern="100" dirty="0">
                        <a:effectLst/>
                        <a:latin typeface="Meiryo UI" panose="020B0604030504040204" pitchFamily="50" charset="-128"/>
                        <a:ea typeface="Meiryo UI" panose="020B0604030504040204" pitchFamily="50" charset="-128"/>
                        <a:cs typeface="メイリオ" panose="020B0604030504040204" pitchFamily="50" charset="-128"/>
                      </a:endParaRPr>
                    </a:p>
                  </a:txBody>
                  <a:tcPr marL="42338" marR="42338" marT="0" marB="0">
                    <a:solidFill>
                      <a:schemeClr val="tx2">
                        <a:lumMod val="20000"/>
                        <a:lumOff val="80000"/>
                      </a:schemeClr>
                    </a:solidFill>
                  </a:tcPr>
                </a:tc>
                <a:tc>
                  <a:txBody>
                    <a:bodyPr/>
                    <a:lstStyle/>
                    <a:p>
                      <a:pPr algn="just">
                        <a:spcAft>
                          <a:spcPts val="0"/>
                        </a:spcAft>
                      </a:pPr>
                      <a:endParaRPr lang="ja-JP" sz="1100" kern="100" dirty="0">
                        <a:effectLst/>
                        <a:latin typeface="Meiryo UI" panose="020B0604030504040204" pitchFamily="50" charset="-128"/>
                        <a:ea typeface="Meiryo UI" panose="020B0604030504040204" pitchFamily="50" charset="-128"/>
                        <a:cs typeface="メイリオ" panose="020B0604030504040204" pitchFamily="50" charset="-128"/>
                      </a:endParaRPr>
                    </a:p>
                  </a:txBody>
                  <a:tcPr marL="42338" marR="42338" marT="0" marB="0">
                    <a:solidFill>
                      <a:schemeClr val="tx2">
                        <a:lumMod val="20000"/>
                        <a:lumOff val="80000"/>
                      </a:schemeClr>
                    </a:solidFill>
                  </a:tcPr>
                </a:tc>
                <a:extLst>
                  <a:ext uri="{0D108BD9-81ED-4DB2-BD59-A6C34878D82A}">
                    <a16:rowId xmlns:a16="http://schemas.microsoft.com/office/drawing/2014/main" val="10004"/>
                  </a:ext>
                </a:extLst>
              </a:tr>
              <a:tr h="817216">
                <a:tc>
                  <a:txBody>
                    <a:bodyPr/>
                    <a:lstStyle/>
                    <a:p>
                      <a:pPr algn="ctr">
                        <a:spcAft>
                          <a:spcPts val="0"/>
                        </a:spcAft>
                      </a:pPr>
                      <a:r>
                        <a:rPr lang="ja-JP" altLang="en-US" sz="1100" kern="100" smtClean="0">
                          <a:effectLst/>
                          <a:latin typeface="Meiryo UI" panose="020B0604030504040204" pitchFamily="50" charset="-128"/>
                          <a:ea typeface="Meiryo UI" panose="020B0604030504040204" pitchFamily="50" charset="-128"/>
                          <a:cs typeface="Times New Roman" panose="02020603050405020304" pitchFamily="18" charset="0"/>
                        </a:rPr>
                        <a:t>夢　洲</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2338" marR="42338" marT="0" marB="0" anchor="ctr">
                    <a:solidFill>
                      <a:schemeClr val="accent1"/>
                    </a:solidFill>
                  </a:tcPr>
                </a:tc>
                <a:tc>
                  <a:txBody>
                    <a:bodyPr/>
                    <a:lstStyle/>
                    <a:p>
                      <a:pPr algn="just">
                        <a:spcAft>
                          <a:spcPts val="0"/>
                        </a:spcAft>
                      </a:pPr>
                      <a:endParaRPr lang="ja-JP" sz="1100" kern="100" dirty="0">
                        <a:effectLst/>
                        <a:latin typeface="Meiryo UI" panose="020B0604030504040204" pitchFamily="50" charset="-128"/>
                        <a:ea typeface="Meiryo UI" panose="020B0604030504040204" pitchFamily="50" charset="-128"/>
                        <a:cs typeface="メイリオ" panose="020B0604030504040204" pitchFamily="50" charset="-128"/>
                      </a:endParaRPr>
                    </a:p>
                  </a:txBody>
                  <a:tcPr marL="42338" marR="42338" marT="0" marB="0">
                    <a:solidFill>
                      <a:schemeClr val="tx2">
                        <a:lumMod val="20000"/>
                        <a:lumOff val="80000"/>
                      </a:schemeClr>
                    </a:solidFill>
                  </a:tcPr>
                </a:tc>
                <a:tc>
                  <a:txBody>
                    <a:bodyPr/>
                    <a:lstStyle/>
                    <a:p>
                      <a:pPr algn="just">
                        <a:spcAft>
                          <a:spcPts val="0"/>
                        </a:spcAft>
                      </a:pPr>
                      <a:endParaRPr lang="ja-JP" sz="1100" kern="100" dirty="0">
                        <a:effectLst/>
                        <a:latin typeface="Meiryo UI" panose="020B0604030504040204" pitchFamily="50" charset="-128"/>
                        <a:ea typeface="Meiryo UI" panose="020B0604030504040204" pitchFamily="50" charset="-128"/>
                        <a:cs typeface="メイリオ" panose="020B0604030504040204" pitchFamily="50" charset="-128"/>
                      </a:endParaRPr>
                    </a:p>
                  </a:txBody>
                  <a:tcPr marL="42338" marR="42338" marT="0" marB="0">
                    <a:solidFill>
                      <a:schemeClr val="tx2">
                        <a:lumMod val="20000"/>
                        <a:lumOff val="80000"/>
                      </a:schemeClr>
                    </a:solidFill>
                  </a:tcPr>
                </a:tc>
                <a:tc>
                  <a:txBody>
                    <a:bodyPr/>
                    <a:lstStyle/>
                    <a:p>
                      <a:pPr algn="just">
                        <a:spcAft>
                          <a:spcPts val="0"/>
                        </a:spcAft>
                      </a:pPr>
                      <a:r>
                        <a:rPr lang="en-US" sz="1100" kern="100" dirty="0">
                          <a:effectLst/>
                          <a:latin typeface="Meiryo UI" panose="020B0604030504040204" pitchFamily="50" charset="-128"/>
                          <a:ea typeface="Meiryo UI" panose="020B0604030504040204" pitchFamily="50" charset="-128"/>
                          <a:cs typeface="メイリオ" panose="020B0604030504040204" pitchFamily="50" charset="-128"/>
                        </a:rPr>
                        <a:t> </a:t>
                      </a:r>
                      <a:endParaRPr lang="ja-JP" sz="1100" kern="100" dirty="0">
                        <a:effectLst/>
                        <a:latin typeface="Meiryo UI" panose="020B0604030504040204" pitchFamily="50" charset="-128"/>
                        <a:ea typeface="Meiryo UI" panose="020B0604030504040204" pitchFamily="50" charset="-128"/>
                        <a:cs typeface="メイリオ" panose="020B0604030504040204" pitchFamily="50" charset="-128"/>
                      </a:endParaRPr>
                    </a:p>
                  </a:txBody>
                  <a:tcPr marL="42338" marR="42338" marT="0" marB="0">
                    <a:solidFill>
                      <a:schemeClr val="tx2">
                        <a:lumMod val="20000"/>
                        <a:lumOff val="80000"/>
                      </a:schemeClr>
                    </a:solidFill>
                  </a:tcPr>
                </a:tc>
                <a:tc>
                  <a:txBody>
                    <a:bodyPr/>
                    <a:lstStyle/>
                    <a:p>
                      <a:pPr algn="just">
                        <a:spcAft>
                          <a:spcPts val="0"/>
                        </a:spcAft>
                      </a:pPr>
                      <a:r>
                        <a:rPr lang="en-US" sz="1100" kern="100" dirty="0">
                          <a:effectLst/>
                          <a:latin typeface="Meiryo UI" panose="020B0604030504040204" pitchFamily="50" charset="-128"/>
                          <a:ea typeface="Meiryo UI" panose="020B0604030504040204" pitchFamily="50" charset="-128"/>
                          <a:cs typeface="メイリオ" panose="020B0604030504040204" pitchFamily="50" charset="-128"/>
                        </a:rPr>
                        <a:t> </a:t>
                      </a:r>
                      <a:endParaRPr lang="ja-JP" sz="1100" kern="100" dirty="0">
                        <a:effectLst/>
                        <a:latin typeface="Meiryo UI" panose="020B0604030504040204" pitchFamily="50" charset="-128"/>
                        <a:ea typeface="Meiryo UI" panose="020B0604030504040204" pitchFamily="50" charset="-128"/>
                        <a:cs typeface="メイリオ" panose="020B0604030504040204" pitchFamily="50" charset="-128"/>
                      </a:endParaRPr>
                    </a:p>
                  </a:txBody>
                  <a:tcPr marL="42338" marR="42338" marT="0" marB="0">
                    <a:solidFill>
                      <a:schemeClr val="tx2">
                        <a:lumMod val="20000"/>
                        <a:lumOff val="80000"/>
                      </a:schemeClr>
                    </a:solidFill>
                  </a:tcPr>
                </a:tc>
                <a:tc>
                  <a:txBody>
                    <a:bodyPr/>
                    <a:lstStyle/>
                    <a:p>
                      <a:pPr algn="just">
                        <a:spcAft>
                          <a:spcPts val="0"/>
                        </a:spcAft>
                      </a:pPr>
                      <a:r>
                        <a:rPr lang="en-US" sz="1100" kern="100" dirty="0">
                          <a:effectLst/>
                          <a:latin typeface="Meiryo UI" panose="020B0604030504040204" pitchFamily="50" charset="-128"/>
                          <a:ea typeface="Meiryo UI" panose="020B0604030504040204" pitchFamily="50" charset="-128"/>
                          <a:cs typeface="メイリオ" panose="020B0604030504040204" pitchFamily="50" charset="-128"/>
                        </a:rPr>
                        <a:t> </a:t>
                      </a:r>
                      <a:endParaRPr lang="ja-JP" sz="1100" kern="100" dirty="0">
                        <a:effectLst/>
                        <a:latin typeface="Meiryo UI" panose="020B0604030504040204" pitchFamily="50" charset="-128"/>
                        <a:ea typeface="Meiryo UI" panose="020B0604030504040204" pitchFamily="50" charset="-128"/>
                        <a:cs typeface="メイリオ" panose="020B0604030504040204" pitchFamily="50" charset="-128"/>
                      </a:endParaRPr>
                    </a:p>
                  </a:txBody>
                  <a:tcPr marL="42338" marR="42338" marT="0" marB="0">
                    <a:solidFill>
                      <a:schemeClr val="tx2">
                        <a:lumMod val="20000"/>
                        <a:lumOff val="80000"/>
                      </a:schemeClr>
                    </a:solidFill>
                  </a:tcPr>
                </a:tc>
                <a:tc>
                  <a:txBody>
                    <a:bodyPr/>
                    <a:lstStyle/>
                    <a:p>
                      <a:pPr algn="just">
                        <a:spcAft>
                          <a:spcPts val="0"/>
                        </a:spcAft>
                      </a:pPr>
                      <a:r>
                        <a:rPr lang="en-US" sz="1100" kern="100" dirty="0">
                          <a:effectLst/>
                          <a:latin typeface="Meiryo UI" panose="020B0604030504040204" pitchFamily="50" charset="-128"/>
                          <a:ea typeface="Meiryo UI" panose="020B0604030504040204" pitchFamily="50" charset="-128"/>
                          <a:cs typeface="メイリオ" panose="020B0604030504040204" pitchFamily="50" charset="-128"/>
                        </a:rPr>
                        <a:t> </a:t>
                      </a:r>
                      <a:endParaRPr lang="ja-JP" sz="1100" kern="100" dirty="0">
                        <a:effectLst/>
                        <a:latin typeface="Meiryo UI" panose="020B0604030504040204" pitchFamily="50" charset="-128"/>
                        <a:ea typeface="Meiryo UI" panose="020B0604030504040204" pitchFamily="50" charset="-128"/>
                        <a:cs typeface="メイリオ" panose="020B0604030504040204" pitchFamily="50" charset="-128"/>
                      </a:endParaRPr>
                    </a:p>
                  </a:txBody>
                  <a:tcPr marL="42338" marR="42338" marT="0" marB="0">
                    <a:solidFill>
                      <a:schemeClr val="tx2">
                        <a:lumMod val="20000"/>
                        <a:lumOff val="80000"/>
                      </a:schemeClr>
                    </a:solidFill>
                  </a:tcPr>
                </a:tc>
                <a:tc>
                  <a:txBody>
                    <a:bodyPr/>
                    <a:lstStyle/>
                    <a:p>
                      <a:pPr algn="r">
                        <a:spcAft>
                          <a:spcPts val="0"/>
                        </a:spcAft>
                      </a:pPr>
                      <a:endParaRPr lang="ja-JP" sz="900" kern="100" dirty="0">
                        <a:effectLst/>
                        <a:latin typeface="Meiryo UI" panose="020B0604030504040204" pitchFamily="50" charset="-128"/>
                        <a:ea typeface="Meiryo UI" panose="020B0604030504040204" pitchFamily="50" charset="-128"/>
                        <a:cs typeface="メイリオ" panose="020B0604030504040204" pitchFamily="50" charset="-128"/>
                      </a:endParaRPr>
                    </a:p>
                  </a:txBody>
                  <a:tcPr marL="42338" marR="42338" marT="0" marB="0" anchor="b">
                    <a:solidFill>
                      <a:schemeClr val="tx2">
                        <a:lumMod val="20000"/>
                        <a:lumOff val="80000"/>
                      </a:schemeClr>
                    </a:solidFill>
                  </a:tcPr>
                </a:tc>
                <a:tc>
                  <a:txBody>
                    <a:bodyPr/>
                    <a:lstStyle/>
                    <a:p>
                      <a:pPr algn="just">
                        <a:spcAft>
                          <a:spcPts val="0"/>
                        </a:spcAft>
                      </a:pPr>
                      <a:r>
                        <a:rPr lang="en-US" sz="1100" kern="100" dirty="0">
                          <a:effectLst/>
                          <a:latin typeface="Meiryo UI" panose="020B0604030504040204" pitchFamily="50" charset="-128"/>
                          <a:ea typeface="Meiryo UI" panose="020B0604030504040204" pitchFamily="50" charset="-128"/>
                          <a:cs typeface="メイリオ" panose="020B0604030504040204" pitchFamily="50" charset="-128"/>
                        </a:rPr>
                        <a:t> </a:t>
                      </a:r>
                      <a:endParaRPr lang="ja-JP" sz="1100" kern="100" dirty="0">
                        <a:effectLst/>
                        <a:latin typeface="Meiryo UI" panose="020B0604030504040204" pitchFamily="50" charset="-128"/>
                        <a:ea typeface="Meiryo UI" panose="020B0604030504040204" pitchFamily="50" charset="-128"/>
                        <a:cs typeface="メイリオ" panose="020B0604030504040204" pitchFamily="50" charset="-128"/>
                      </a:endParaRPr>
                    </a:p>
                  </a:txBody>
                  <a:tcPr marL="42338" marR="42338" marT="0" marB="0">
                    <a:solidFill>
                      <a:schemeClr val="tx2">
                        <a:lumMod val="20000"/>
                        <a:lumOff val="80000"/>
                      </a:schemeClr>
                    </a:solidFill>
                  </a:tcPr>
                </a:tc>
                <a:tc>
                  <a:txBody>
                    <a:bodyPr/>
                    <a:lstStyle/>
                    <a:p>
                      <a:pPr algn="just">
                        <a:spcAft>
                          <a:spcPts val="0"/>
                        </a:spcAft>
                      </a:pPr>
                      <a:r>
                        <a:rPr lang="en-US" sz="1100" kern="100" dirty="0">
                          <a:effectLst/>
                          <a:latin typeface="Meiryo UI" panose="020B0604030504040204" pitchFamily="50" charset="-128"/>
                          <a:ea typeface="Meiryo UI" panose="020B0604030504040204" pitchFamily="50" charset="-128"/>
                          <a:cs typeface="メイリオ" panose="020B0604030504040204" pitchFamily="50" charset="-128"/>
                        </a:rPr>
                        <a:t> </a:t>
                      </a:r>
                      <a:endParaRPr lang="ja-JP" sz="1100" kern="100" dirty="0">
                        <a:effectLst/>
                        <a:latin typeface="Meiryo UI" panose="020B0604030504040204" pitchFamily="50" charset="-128"/>
                        <a:ea typeface="Meiryo UI" panose="020B0604030504040204" pitchFamily="50" charset="-128"/>
                        <a:cs typeface="メイリオ" panose="020B0604030504040204" pitchFamily="50" charset="-128"/>
                      </a:endParaRPr>
                    </a:p>
                  </a:txBody>
                  <a:tcPr marL="42338" marR="42338" marT="0" marB="0">
                    <a:solidFill>
                      <a:schemeClr val="tx2">
                        <a:lumMod val="20000"/>
                        <a:lumOff val="80000"/>
                      </a:schemeClr>
                    </a:solidFill>
                  </a:tcPr>
                </a:tc>
                <a:tc>
                  <a:txBody>
                    <a:bodyPr/>
                    <a:lstStyle/>
                    <a:p>
                      <a:pPr algn="just">
                        <a:spcAft>
                          <a:spcPts val="0"/>
                        </a:spcAft>
                      </a:pPr>
                      <a:r>
                        <a:rPr lang="en-US" sz="1100" kern="100" dirty="0">
                          <a:effectLst/>
                          <a:latin typeface="Meiryo UI" panose="020B0604030504040204" pitchFamily="50" charset="-128"/>
                          <a:ea typeface="Meiryo UI" panose="020B0604030504040204" pitchFamily="50" charset="-128"/>
                          <a:cs typeface="メイリオ" panose="020B0604030504040204" pitchFamily="50" charset="-128"/>
                        </a:rPr>
                        <a:t> </a:t>
                      </a:r>
                      <a:endParaRPr lang="ja-JP" sz="1100" kern="100" dirty="0">
                        <a:effectLst/>
                        <a:latin typeface="Meiryo UI" panose="020B0604030504040204" pitchFamily="50" charset="-128"/>
                        <a:ea typeface="Meiryo UI" panose="020B0604030504040204" pitchFamily="50" charset="-128"/>
                        <a:cs typeface="メイリオ" panose="020B0604030504040204" pitchFamily="50" charset="-128"/>
                      </a:endParaRPr>
                    </a:p>
                  </a:txBody>
                  <a:tcPr marL="42338" marR="42338" marT="0" marB="0">
                    <a:solidFill>
                      <a:schemeClr val="tx2">
                        <a:lumMod val="20000"/>
                        <a:lumOff val="80000"/>
                      </a:schemeClr>
                    </a:solidFill>
                  </a:tcPr>
                </a:tc>
                <a:extLst>
                  <a:ext uri="{0D108BD9-81ED-4DB2-BD59-A6C34878D82A}">
                    <a16:rowId xmlns:a16="http://schemas.microsoft.com/office/drawing/2014/main" val="10005"/>
                  </a:ext>
                </a:extLst>
              </a:tr>
              <a:tr h="784534">
                <a:tc>
                  <a:txBody>
                    <a:bodyPr/>
                    <a:lstStyle/>
                    <a:p>
                      <a:pPr algn="ctr">
                        <a:spcAft>
                          <a:spcPts val="0"/>
                        </a:spcAft>
                      </a:pPr>
                      <a:r>
                        <a:rPr lang="ja-JP" altLang="en-US" sz="1100" kern="100" dirty="0" smtClean="0">
                          <a:effectLst/>
                          <a:latin typeface="Meiryo UI" panose="020B0604030504040204" pitchFamily="50" charset="-128"/>
                          <a:ea typeface="Meiryo UI" panose="020B0604030504040204" pitchFamily="50" charset="-128"/>
                        </a:rPr>
                        <a:t>国際博覧会</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2338" marR="42338" marT="0" marB="0" anchor="ctr">
                    <a:solidFill>
                      <a:schemeClr val="accent1"/>
                    </a:solidFill>
                  </a:tcPr>
                </a:tc>
                <a:tc>
                  <a:txBody>
                    <a:bodyPr/>
                    <a:lstStyle/>
                    <a:p>
                      <a:pPr algn="just">
                        <a:spcAft>
                          <a:spcPts val="0"/>
                        </a:spcAft>
                      </a:pPr>
                      <a:endParaRPr lang="ja-JP" sz="1100" kern="100" dirty="0">
                        <a:effectLst/>
                        <a:latin typeface="Meiryo UI" panose="020B0604030504040204" pitchFamily="50" charset="-128"/>
                        <a:ea typeface="Meiryo UI" panose="020B0604030504040204" pitchFamily="50" charset="-128"/>
                        <a:cs typeface="メイリオ" panose="020B0604030504040204" pitchFamily="50" charset="-128"/>
                      </a:endParaRPr>
                    </a:p>
                  </a:txBody>
                  <a:tcPr marL="42338" marR="42338" marT="0" marB="0">
                    <a:solidFill>
                      <a:schemeClr val="tx2">
                        <a:lumMod val="20000"/>
                        <a:lumOff val="80000"/>
                      </a:schemeClr>
                    </a:solidFill>
                  </a:tcPr>
                </a:tc>
                <a:tc>
                  <a:txBody>
                    <a:bodyPr/>
                    <a:lstStyle/>
                    <a:p>
                      <a:pPr algn="just">
                        <a:spcAft>
                          <a:spcPts val="0"/>
                        </a:spcAft>
                      </a:pPr>
                      <a:r>
                        <a:rPr lang="en-US" sz="1100" kern="100" dirty="0">
                          <a:effectLst/>
                          <a:latin typeface="Meiryo UI" panose="020B0604030504040204" pitchFamily="50" charset="-128"/>
                          <a:ea typeface="Meiryo UI" panose="020B0604030504040204" pitchFamily="50" charset="-128"/>
                          <a:cs typeface="メイリオ" panose="020B0604030504040204" pitchFamily="50" charset="-128"/>
                        </a:rPr>
                        <a:t> </a:t>
                      </a:r>
                      <a:endParaRPr lang="ja-JP" sz="1100" kern="100" dirty="0">
                        <a:effectLst/>
                        <a:latin typeface="Meiryo UI" panose="020B0604030504040204" pitchFamily="50" charset="-128"/>
                        <a:ea typeface="Meiryo UI" panose="020B0604030504040204" pitchFamily="50" charset="-128"/>
                        <a:cs typeface="メイリオ" panose="020B0604030504040204" pitchFamily="50" charset="-128"/>
                      </a:endParaRPr>
                    </a:p>
                  </a:txBody>
                  <a:tcPr marL="42338" marR="42338" marT="0" marB="0">
                    <a:solidFill>
                      <a:schemeClr val="tx2">
                        <a:lumMod val="20000"/>
                        <a:lumOff val="80000"/>
                      </a:schemeClr>
                    </a:solidFill>
                  </a:tcPr>
                </a:tc>
                <a:tc>
                  <a:txBody>
                    <a:bodyPr/>
                    <a:lstStyle/>
                    <a:p>
                      <a:pPr algn="just">
                        <a:spcAft>
                          <a:spcPts val="0"/>
                        </a:spcAft>
                      </a:pPr>
                      <a:r>
                        <a:rPr lang="en-US" sz="1100" kern="100" dirty="0">
                          <a:effectLst/>
                          <a:latin typeface="Meiryo UI" panose="020B0604030504040204" pitchFamily="50" charset="-128"/>
                          <a:ea typeface="Meiryo UI" panose="020B0604030504040204" pitchFamily="50" charset="-128"/>
                          <a:cs typeface="メイリオ" panose="020B0604030504040204" pitchFamily="50" charset="-128"/>
                        </a:rPr>
                        <a:t> </a:t>
                      </a:r>
                      <a:endParaRPr lang="ja-JP" sz="1100" kern="100" dirty="0">
                        <a:effectLst/>
                        <a:latin typeface="Meiryo UI" panose="020B0604030504040204" pitchFamily="50" charset="-128"/>
                        <a:ea typeface="Meiryo UI" panose="020B0604030504040204" pitchFamily="50" charset="-128"/>
                        <a:cs typeface="メイリオ" panose="020B0604030504040204" pitchFamily="50" charset="-128"/>
                      </a:endParaRPr>
                    </a:p>
                  </a:txBody>
                  <a:tcPr marL="42338" marR="42338" marT="0" marB="0">
                    <a:solidFill>
                      <a:schemeClr val="tx2">
                        <a:lumMod val="20000"/>
                        <a:lumOff val="80000"/>
                      </a:schemeClr>
                    </a:solidFill>
                  </a:tcPr>
                </a:tc>
                <a:tc>
                  <a:txBody>
                    <a:bodyPr/>
                    <a:lstStyle/>
                    <a:p>
                      <a:pPr algn="just">
                        <a:spcAft>
                          <a:spcPts val="0"/>
                        </a:spcAft>
                      </a:pPr>
                      <a:r>
                        <a:rPr lang="en-US" sz="1100" kern="100" dirty="0">
                          <a:effectLst/>
                          <a:latin typeface="Meiryo UI" panose="020B0604030504040204" pitchFamily="50" charset="-128"/>
                          <a:ea typeface="Meiryo UI" panose="020B0604030504040204" pitchFamily="50" charset="-128"/>
                          <a:cs typeface="メイリオ" panose="020B0604030504040204" pitchFamily="50" charset="-128"/>
                        </a:rPr>
                        <a:t> </a:t>
                      </a:r>
                      <a:endParaRPr lang="ja-JP" sz="1100" kern="100" dirty="0">
                        <a:effectLst/>
                        <a:latin typeface="Meiryo UI" panose="020B0604030504040204" pitchFamily="50" charset="-128"/>
                        <a:ea typeface="Meiryo UI" panose="020B0604030504040204" pitchFamily="50" charset="-128"/>
                        <a:cs typeface="メイリオ" panose="020B0604030504040204" pitchFamily="50" charset="-128"/>
                      </a:endParaRPr>
                    </a:p>
                  </a:txBody>
                  <a:tcPr marL="42338" marR="42338" marT="0" marB="0">
                    <a:solidFill>
                      <a:schemeClr val="tx2">
                        <a:lumMod val="20000"/>
                        <a:lumOff val="80000"/>
                      </a:schemeClr>
                    </a:solidFill>
                  </a:tcPr>
                </a:tc>
                <a:tc>
                  <a:txBody>
                    <a:bodyPr/>
                    <a:lstStyle/>
                    <a:p>
                      <a:pPr algn="just">
                        <a:spcAft>
                          <a:spcPts val="0"/>
                        </a:spcAft>
                      </a:pPr>
                      <a:endParaRPr lang="ja-JP" sz="1100" kern="100" dirty="0">
                        <a:effectLst/>
                        <a:latin typeface="Meiryo UI" panose="020B0604030504040204" pitchFamily="50" charset="-128"/>
                        <a:ea typeface="Meiryo UI" panose="020B0604030504040204" pitchFamily="50" charset="-128"/>
                        <a:cs typeface="メイリオ" panose="020B0604030504040204" pitchFamily="50" charset="-128"/>
                      </a:endParaRPr>
                    </a:p>
                  </a:txBody>
                  <a:tcPr marL="42338" marR="42338" marT="0" marB="0">
                    <a:solidFill>
                      <a:schemeClr val="tx2">
                        <a:lumMod val="20000"/>
                        <a:lumOff val="80000"/>
                      </a:schemeClr>
                    </a:solidFill>
                  </a:tcPr>
                </a:tc>
                <a:tc>
                  <a:txBody>
                    <a:bodyPr/>
                    <a:lstStyle/>
                    <a:p>
                      <a:pPr algn="just">
                        <a:spcAft>
                          <a:spcPts val="0"/>
                        </a:spcAft>
                      </a:pPr>
                      <a:r>
                        <a:rPr lang="en-US" sz="1100" kern="100" dirty="0">
                          <a:effectLst/>
                          <a:latin typeface="Meiryo UI" panose="020B0604030504040204" pitchFamily="50" charset="-128"/>
                          <a:ea typeface="Meiryo UI" panose="020B0604030504040204" pitchFamily="50" charset="-128"/>
                          <a:cs typeface="メイリオ" panose="020B0604030504040204" pitchFamily="50" charset="-128"/>
                        </a:rPr>
                        <a:t> </a:t>
                      </a:r>
                      <a:endParaRPr lang="ja-JP" sz="1100" kern="100" dirty="0">
                        <a:effectLst/>
                        <a:latin typeface="Meiryo UI" panose="020B0604030504040204" pitchFamily="50" charset="-128"/>
                        <a:ea typeface="Meiryo UI" panose="020B0604030504040204" pitchFamily="50" charset="-128"/>
                        <a:cs typeface="メイリオ" panose="020B0604030504040204" pitchFamily="50" charset="-128"/>
                      </a:endParaRPr>
                    </a:p>
                  </a:txBody>
                  <a:tcPr marL="42338" marR="42338" marT="0" marB="0">
                    <a:solidFill>
                      <a:schemeClr val="tx2">
                        <a:lumMod val="20000"/>
                        <a:lumOff val="80000"/>
                      </a:schemeClr>
                    </a:solidFill>
                  </a:tcPr>
                </a:tc>
                <a:tc>
                  <a:txBody>
                    <a:bodyPr/>
                    <a:lstStyle/>
                    <a:p>
                      <a:pPr algn="just">
                        <a:spcAft>
                          <a:spcPts val="0"/>
                        </a:spcAft>
                      </a:pPr>
                      <a:r>
                        <a:rPr lang="en-US" sz="1100" kern="100" dirty="0">
                          <a:effectLst/>
                          <a:latin typeface="Meiryo UI" panose="020B0604030504040204" pitchFamily="50" charset="-128"/>
                          <a:ea typeface="Meiryo UI" panose="020B0604030504040204" pitchFamily="50" charset="-128"/>
                          <a:cs typeface="メイリオ" panose="020B0604030504040204" pitchFamily="50" charset="-128"/>
                        </a:rPr>
                        <a:t> </a:t>
                      </a:r>
                      <a:endParaRPr lang="ja-JP" sz="1100" kern="100" dirty="0">
                        <a:effectLst/>
                        <a:latin typeface="Meiryo UI" panose="020B0604030504040204" pitchFamily="50" charset="-128"/>
                        <a:ea typeface="Meiryo UI" panose="020B0604030504040204" pitchFamily="50" charset="-128"/>
                        <a:cs typeface="メイリオ" panose="020B0604030504040204" pitchFamily="50" charset="-128"/>
                      </a:endParaRPr>
                    </a:p>
                  </a:txBody>
                  <a:tcPr marL="42338" marR="42338" marT="0" marB="0">
                    <a:solidFill>
                      <a:schemeClr val="tx2">
                        <a:lumMod val="20000"/>
                        <a:lumOff val="80000"/>
                      </a:schemeClr>
                    </a:solidFill>
                  </a:tcPr>
                </a:tc>
                <a:tc>
                  <a:txBody>
                    <a:bodyPr/>
                    <a:lstStyle/>
                    <a:p>
                      <a:pPr algn="just">
                        <a:spcAft>
                          <a:spcPts val="0"/>
                        </a:spcAft>
                      </a:pPr>
                      <a:r>
                        <a:rPr lang="en-US" sz="1100" kern="100" dirty="0">
                          <a:effectLst/>
                          <a:latin typeface="Meiryo UI" panose="020B0604030504040204" pitchFamily="50" charset="-128"/>
                          <a:ea typeface="Meiryo UI" panose="020B0604030504040204" pitchFamily="50" charset="-128"/>
                          <a:cs typeface="メイリオ" panose="020B0604030504040204" pitchFamily="50" charset="-128"/>
                        </a:rPr>
                        <a:t> </a:t>
                      </a:r>
                      <a:endParaRPr lang="ja-JP" sz="1100" kern="100" dirty="0">
                        <a:effectLst/>
                        <a:latin typeface="Meiryo UI" panose="020B0604030504040204" pitchFamily="50" charset="-128"/>
                        <a:ea typeface="Meiryo UI" panose="020B0604030504040204" pitchFamily="50" charset="-128"/>
                        <a:cs typeface="メイリオ" panose="020B0604030504040204" pitchFamily="50" charset="-128"/>
                      </a:endParaRPr>
                    </a:p>
                  </a:txBody>
                  <a:tcPr marL="42338" marR="42338" marT="0" marB="0">
                    <a:solidFill>
                      <a:schemeClr val="tx2">
                        <a:lumMod val="20000"/>
                        <a:lumOff val="80000"/>
                      </a:schemeClr>
                    </a:solidFill>
                  </a:tcPr>
                </a:tc>
                <a:tc>
                  <a:txBody>
                    <a:bodyPr/>
                    <a:lstStyle/>
                    <a:p>
                      <a:pPr algn="just">
                        <a:spcAft>
                          <a:spcPts val="0"/>
                        </a:spcAft>
                      </a:pPr>
                      <a:r>
                        <a:rPr lang="en-US" sz="1100" kern="100" dirty="0">
                          <a:effectLst/>
                          <a:latin typeface="Meiryo UI" panose="020B0604030504040204" pitchFamily="50" charset="-128"/>
                          <a:ea typeface="Meiryo UI" panose="020B0604030504040204" pitchFamily="50" charset="-128"/>
                          <a:cs typeface="メイリオ" panose="020B0604030504040204" pitchFamily="50" charset="-128"/>
                        </a:rPr>
                        <a:t> </a:t>
                      </a:r>
                      <a:endParaRPr lang="ja-JP" sz="1100" kern="100" dirty="0">
                        <a:effectLst/>
                        <a:latin typeface="Meiryo UI" panose="020B0604030504040204" pitchFamily="50" charset="-128"/>
                        <a:ea typeface="Meiryo UI" panose="020B0604030504040204" pitchFamily="50" charset="-128"/>
                        <a:cs typeface="メイリオ" panose="020B0604030504040204" pitchFamily="50" charset="-128"/>
                      </a:endParaRPr>
                    </a:p>
                  </a:txBody>
                  <a:tcPr marL="42338" marR="42338" marT="0" marB="0">
                    <a:solidFill>
                      <a:schemeClr val="tx2">
                        <a:lumMod val="20000"/>
                        <a:lumOff val="80000"/>
                      </a:schemeClr>
                    </a:solidFill>
                  </a:tcPr>
                </a:tc>
                <a:tc>
                  <a:txBody>
                    <a:bodyPr/>
                    <a:lstStyle/>
                    <a:p>
                      <a:pPr algn="just">
                        <a:spcAft>
                          <a:spcPts val="0"/>
                        </a:spcAft>
                      </a:pPr>
                      <a:r>
                        <a:rPr lang="en-US" sz="1100" kern="100" dirty="0">
                          <a:effectLst/>
                          <a:latin typeface="Meiryo UI" panose="020B0604030504040204" pitchFamily="50" charset="-128"/>
                          <a:ea typeface="Meiryo UI" panose="020B0604030504040204" pitchFamily="50" charset="-128"/>
                          <a:cs typeface="メイリオ" panose="020B0604030504040204" pitchFamily="50" charset="-128"/>
                        </a:rPr>
                        <a:t> </a:t>
                      </a:r>
                      <a:endParaRPr lang="ja-JP" sz="1100" kern="100" dirty="0">
                        <a:effectLst/>
                        <a:latin typeface="Meiryo UI" panose="020B0604030504040204" pitchFamily="50" charset="-128"/>
                        <a:ea typeface="Meiryo UI" panose="020B0604030504040204" pitchFamily="50" charset="-128"/>
                        <a:cs typeface="メイリオ" panose="020B0604030504040204" pitchFamily="50" charset="-128"/>
                      </a:endParaRPr>
                    </a:p>
                  </a:txBody>
                  <a:tcPr marL="42338" marR="42338" marT="0" marB="0">
                    <a:solidFill>
                      <a:schemeClr val="tx2">
                        <a:lumMod val="20000"/>
                        <a:lumOff val="80000"/>
                      </a:schemeClr>
                    </a:solidFill>
                  </a:tcPr>
                </a:tc>
                <a:extLst>
                  <a:ext uri="{0D108BD9-81ED-4DB2-BD59-A6C34878D82A}">
                    <a16:rowId xmlns:a16="http://schemas.microsoft.com/office/drawing/2014/main" val="10006"/>
                  </a:ext>
                </a:extLst>
              </a:tr>
              <a:tr h="1187520">
                <a:tc>
                  <a:txBody>
                    <a:bodyPr/>
                    <a:lstStyle/>
                    <a:p>
                      <a:pPr algn="ctr">
                        <a:spcAft>
                          <a:spcPts val="0"/>
                        </a:spcAft>
                      </a:pPr>
                      <a:r>
                        <a:rPr lang="ja-JP" altLang="en-US" sz="1100" kern="100" dirty="0" smtClean="0">
                          <a:effectLst/>
                          <a:latin typeface="Meiryo UI" panose="020B0604030504040204" pitchFamily="50" charset="-128"/>
                          <a:ea typeface="Meiryo UI" panose="020B0604030504040204" pitchFamily="50" charset="-128"/>
                          <a:cs typeface="Times New Roman" panose="02020603050405020304" pitchFamily="18" charset="0"/>
                        </a:rPr>
                        <a:t>国際会議等の誘致</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2338" marR="42338" marT="0" marB="0" anchor="ctr">
                    <a:solidFill>
                      <a:schemeClr val="accent1"/>
                    </a:solidFill>
                  </a:tcPr>
                </a:tc>
                <a:tc>
                  <a:txBody>
                    <a:bodyPr/>
                    <a:lstStyle/>
                    <a:p>
                      <a:pPr algn="just">
                        <a:spcAft>
                          <a:spcPts val="0"/>
                        </a:spcAft>
                      </a:pPr>
                      <a:endParaRPr lang="ja-JP" sz="1100" kern="100" dirty="0">
                        <a:effectLst/>
                        <a:latin typeface="Meiryo UI" panose="020B0604030504040204" pitchFamily="50" charset="-128"/>
                        <a:ea typeface="Meiryo UI" panose="020B0604030504040204" pitchFamily="50" charset="-128"/>
                        <a:cs typeface="メイリオ" panose="020B0604030504040204" pitchFamily="50" charset="-128"/>
                      </a:endParaRPr>
                    </a:p>
                  </a:txBody>
                  <a:tcPr marL="42338" marR="42338" marT="0" marB="0">
                    <a:solidFill>
                      <a:schemeClr val="tx2">
                        <a:lumMod val="20000"/>
                        <a:lumOff val="80000"/>
                      </a:schemeClr>
                    </a:solidFill>
                  </a:tcPr>
                </a:tc>
                <a:tc>
                  <a:txBody>
                    <a:bodyPr/>
                    <a:lstStyle/>
                    <a:p>
                      <a:pPr algn="just">
                        <a:spcAft>
                          <a:spcPts val="0"/>
                        </a:spcAft>
                      </a:pPr>
                      <a:endParaRPr lang="ja-JP" sz="1100" kern="100" dirty="0">
                        <a:effectLst/>
                        <a:latin typeface="Meiryo UI" panose="020B0604030504040204" pitchFamily="50" charset="-128"/>
                        <a:ea typeface="Meiryo UI" panose="020B0604030504040204" pitchFamily="50" charset="-128"/>
                        <a:cs typeface="メイリオ" panose="020B0604030504040204" pitchFamily="50" charset="-128"/>
                      </a:endParaRPr>
                    </a:p>
                  </a:txBody>
                  <a:tcPr marL="42338" marR="42338" marT="0" marB="0">
                    <a:solidFill>
                      <a:schemeClr val="tx2">
                        <a:lumMod val="20000"/>
                        <a:lumOff val="80000"/>
                      </a:schemeClr>
                    </a:solidFill>
                  </a:tcPr>
                </a:tc>
                <a:tc>
                  <a:txBody>
                    <a:bodyPr/>
                    <a:lstStyle/>
                    <a:p>
                      <a:pPr algn="just">
                        <a:spcAft>
                          <a:spcPts val="0"/>
                        </a:spcAft>
                      </a:pPr>
                      <a:endParaRPr lang="ja-JP" sz="1100" kern="100" dirty="0">
                        <a:effectLst/>
                        <a:latin typeface="Meiryo UI" panose="020B0604030504040204" pitchFamily="50" charset="-128"/>
                        <a:ea typeface="Meiryo UI" panose="020B0604030504040204" pitchFamily="50" charset="-128"/>
                        <a:cs typeface="メイリオ" panose="020B0604030504040204" pitchFamily="50" charset="-128"/>
                      </a:endParaRPr>
                    </a:p>
                  </a:txBody>
                  <a:tcPr marL="42338" marR="42338" marT="0" marB="0">
                    <a:solidFill>
                      <a:schemeClr val="tx2">
                        <a:lumMod val="20000"/>
                        <a:lumOff val="80000"/>
                      </a:schemeClr>
                    </a:solidFill>
                  </a:tcPr>
                </a:tc>
                <a:tc>
                  <a:txBody>
                    <a:bodyPr/>
                    <a:lstStyle/>
                    <a:p>
                      <a:pPr algn="just">
                        <a:spcAft>
                          <a:spcPts val="0"/>
                        </a:spcAft>
                      </a:pPr>
                      <a:endParaRPr lang="ja-JP" sz="1100" kern="100" dirty="0">
                        <a:effectLst/>
                        <a:latin typeface="Meiryo UI" panose="020B0604030504040204" pitchFamily="50" charset="-128"/>
                        <a:ea typeface="Meiryo UI" panose="020B0604030504040204" pitchFamily="50" charset="-128"/>
                        <a:cs typeface="メイリオ" panose="020B0604030504040204" pitchFamily="50" charset="-128"/>
                      </a:endParaRPr>
                    </a:p>
                  </a:txBody>
                  <a:tcPr marL="42338" marR="42338" marT="0" marB="0">
                    <a:solidFill>
                      <a:schemeClr val="tx2">
                        <a:lumMod val="20000"/>
                        <a:lumOff val="80000"/>
                      </a:schemeClr>
                    </a:solidFill>
                  </a:tcPr>
                </a:tc>
                <a:tc>
                  <a:txBody>
                    <a:bodyPr/>
                    <a:lstStyle/>
                    <a:p>
                      <a:pPr algn="just">
                        <a:spcAft>
                          <a:spcPts val="0"/>
                        </a:spcAft>
                      </a:pPr>
                      <a:endParaRPr lang="ja-JP" sz="1100" kern="100" dirty="0">
                        <a:effectLst/>
                        <a:latin typeface="Meiryo UI" panose="020B0604030504040204" pitchFamily="50" charset="-128"/>
                        <a:ea typeface="Meiryo UI" panose="020B0604030504040204" pitchFamily="50" charset="-128"/>
                        <a:cs typeface="メイリオ" panose="020B0604030504040204" pitchFamily="50" charset="-128"/>
                      </a:endParaRPr>
                    </a:p>
                  </a:txBody>
                  <a:tcPr marL="42338" marR="42338" marT="0" marB="0">
                    <a:solidFill>
                      <a:schemeClr val="tx2">
                        <a:lumMod val="20000"/>
                        <a:lumOff val="80000"/>
                      </a:schemeClr>
                    </a:solidFill>
                  </a:tcPr>
                </a:tc>
                <a:tc>
                  <a:txBody>
                    <a:bodyPr/>
                    <a:lstStyle/>
                    <a:p>
                      <a:pPr algn="just">
                        <a:spcAft>
                          <a:spcPts val="0"/>
                        </a:spcAft>
                      </a:pPr>
                      <a:endParaRPr lang="ja-JP" sz="1100" kern="100" dirty="0">
                        <a:effectLst/>
                        <a:latin typeface="Meiryo UI" panose="020B0604030504040204" pitchFamily="50" charset="-128"/>
                        <a:ea typeface="Meiryo UI" panose="020B0604030504040204" pitchFamily="50" charset="-128"/>
                        <a:cs typeface="メイリオ" panose="020B0604030504040204" pitchFamily="50" charset="-128"/>
                      </a:endParaRPr>
                    </a:p>
                  </a:txBody>
                  <a:tcPr marL="42338" marR="42338" marT="0" marB="0">
                    <a:solidFill>
                      <a:schemeClr val="tx2">
                        <a:lumMod val="20000"/>
                        <a:lumOff val="80000"/>
                      </a:schemeClr>
                    </a:solidFill>
                  </a:tcPr>
                </a:tc>
                <a:tc>
                  <a:txBody>
                    <a:bodyPr/>
                    <a:lstStyle/>
                    <a:p>
                      <a:pPr algn="just">
                        <a:spcAft>
                          <a:spcPts val="0"/>
                        </a:spcAft>
                      </a:pPr>
                      <a:endParaRPr lang="ja-JP" sz="1100" kern="100" dirty="0">
                        <a:effectLst/>
                        <a:latin typeface="Meiryo UI" panose="020B0604030504040204" pitchFamily="50" charset="-128"/>
                        <a:ea typeface="Meiryo UI" panose="020B0604030504040204" pitchFamily="50" charset="-128"/>
                        <a:cs typeface="メイリオ" panose="020B0604030504040204" pitchFamily="50" charset="-128"/>
                      </a:endParaRPr>
                    </a:p>
                  </a:txBody>
                  <a:tcPr marL="42338" marR="42338" marT="0" marB="0">
                    <a:solidFill>
                      <a:schemeClr val="tx2">
                        <a:lumMod val="20000"/>
                        <a:lumOff val="80000"/>
                      </a:schemeClr>
                    </a:solidFill>
                  </a:tcPr>
                </a:tc>
                <a:tc>
                  <a:txBody>
                    <a:bodyPr/>
                    <a:lstStyle/>
                    <a:p>
                      <a:pPr algn="just">
                        <a:spcAft>
                          <a:spcPts val="0"/>
                        </a:spcAft>
                      </a:pPr>
                      <a:endParaRPr lang="ja-JP" sz="1100" kern="100" dirty="0">
                        <a:effectLst/>
                        <a:latin typeface="Meiryo UI" panose="020B0604030504040204" pitchFamily="50" charset="-128"/>
                        <a:ea typeface="Meiryo UI" panose="020B0604030504040204" pitchFamily="50" charset="-128"/>
                        <a:cs typeface="メイリオ" panose="020B0604030504040204" pitchFamily="50" charset="-128"/>
                      </a:endParaRPr>
                    </a:p>
                  </a:txBody>
                  <a:tcPr marL="42338" marR="42338" marT="0" marB="0">
                    <a:solidFill>
                      <a:schemeClr val="tx2">
                        <a:lumMod val="20000"/>
                        <a:lumOff val="80000"/>
                      </a:schemeClr>
                    </a:solidFill>
                  </a:tcPr>
                </a:tc>
                <a:tc>
                  <a:txBody>
                    <a:bodyPr/>
                    <a:lstStyle/>
                    <a:p>
                      <a:pPr algn="just">
                        <a:spcAft>
                          <a:spcPts val="0"/>
                        </a:spcAft>
                      </a:pPr>
                      <a:endParaRPr lang="ja-JP" sz="1100" kern="100" dirty="0">
                        <a:effectLst/>
                        <a:latin typeface="Meiryo UI" panose="020B0604030504040204" pitchFamily="50" charset="-128"/>
                        <a:ea typeface="Meiryo UI" panose="020B0604030504040204" pitchFamily="50" charset="-128"/>
                        <a:cs typeface="メイリオ" panose="020B0604030504040204" pitchFamily="50" charset="-128"/>
                      </a:endParaRPr>
                    </a:p>
                  </a:txBody>
                  <a:tcPr marL="42338" marR="42338" marT="0" marB="0">
                    <a:solidFill>
                      <a:schemeClr val="tx2">
                        <a:lumMod val="20000"/>
                        <a:lumOff val="80000"/>
                      </a:schemeClr>
                    </a:solidFill>
                  </a:tcPr>
                </a:tc>
                <a:tc>
                  <a:txBody>
                    <a:bodyPr/>
                    <a:lstStyle/>
                    <a:p>
                      <a:pPr algn="just">
                        <a:spcAft>
                          <a:spcPts val="0"/>
                        </a:spcAft>
                      </a:pPr>
                      <a:endParaRPr lang="ja-JP" sz="1100" kern="100" dirty="0">
                        <a:effectLst/>
                        <a:latin typeface="Meiryo UI" panose="020B0604030504040204" pitchFamily="50" charset="-128"/>
                        <a:ea typeface="Meiryo UI" panose="020B0604030504040204" pitchFamily="50" charset="-128"/>
                        <a:cs typeface="メイリオ" panose="020B0604030504040204" pitchFamily="50" charset="-128"/>
                      </a:endParaRPr>
                    </a:p>
                  </a:txBody>
                  <a:tcPr marL="42338" marR="42338" marT="0" marB="0">
                    <a:solidFill>
                      <a:schemeClr val="tx2">
                        <a:lumMod val="20000"/>
                        <a:lumOff val="80000"/>
                      </a:schemeClr>
                    </a:solidFill>
                  </a:tcPr>
                </a:tc>
                <a:extLst>
                  <a:ext uri="{0D108BD9-81ED-4DB2-BD59-A6C34878D82A}">
                    <a16:rowId xmlns:a16="http://schemas.microsoft.com/office/drawing/2014/main" val="10007"/>
                  </a:ext>
                </a:extLst>
              </a:tr>
            </a:tbl>
          </a:graphicData>
        </a:graphic>
      </p:graphicFrame>
      <p:sp>
        <p:nvSpPr>
          <p:cNvPr id="14" name="テキスト ボックス 13"/>
          <p:cNvSpPr txBox="1"/>
          <p:nvPr/>
        </p:nvSpPr>
        <p:spPr>
          <a:xfrm>
            <a:off x="2210217" y="2676472"/>
            <a:ext cx="4126951" cy="252413"/>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algn="just"/>
            <a:r>
              <a:rPr lang="ja-JP" altLang="en-US" sz="1050" kern="100" dirty="0" smtClean="0">
                <a:latin typeface="Meiryo UI" panose="020B0604030504040204" pitchFamily="50" charset="-128"/>
                <a:ea typeface="Meiryo UI" panose="020B0604030504040204" pitchFamily="50" charset="-128"/>
                <a:cs typeface="Meiryo UI" panose="020B0604030504040204" pitchFamily="50" charset="-128"/>
              </a:rPr>
              <a:t>民間事業者の募集・決定、道路等の基盤整備工事、民間開発着手など</a:t>
            </a:r>
            <a:endParaRPr lang="ja-JP" altLang="en-US" sz="1050" kern="1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5" name="直線矢印コネクタ 14"/>
          <p:cNvCxnSpPr/>
          <p:nvPr/>
        </p:nvCxnSpPr>
        <p:spPr>
          <a:xfrm>
            <a:off x="1158132" y="3214661"/>
            <a:ext cx="764452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角丸四角形 15"/>
          <p:cNvSpPr/>
          <p:nvPr/>
        </p:nvSpPr>
        <p:spPr>
          <a:xfrm>
            <a:off x="4977524" y="3584906"/>
            <a:ext cx="720000" cy="319770"/>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r>
              <a:rPr lang="ja-JP" altLang="en-US" sz="1050" kern="100" spc="-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新美術館</a:t>
            </a:r>
            <a:endParaRPr lang="en-US" altLang="ja-JP" sz="1050" kern="100" spc="-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gn="ctr"/>
            <a:r>
              <a:rPr lang="ja-JP" altLang="en-US" sz="1050" kern="100" spc="-1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オープン</a:t>
            </a:r>
          </a:p>
        </p:txBody>
      </p:sp>
      <p:sp>
        <p:nvSpPr>
          <p:cNvPr id="17" name="右矢印 16"/>
          <p:cNvSpPr/>
          <p:nvPr/>
        </p:nvSpPr>
        <p:spPr>
          <a:xfrm>
            <a:off x="1807086" y="1383136"/>
            <a:ext cx="7060876" cy="231924"/>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2330988" y="1103093"/>
            <a:ext cx="1338859" cy="251826"/>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algn="ctr"/>
            <a:r>
              <a:rPr lang="en-US" altLang="ja-JP" sz="1050" kern="100" dirty="0" smtClean="0">
                <a:latin typeface="Meiryo UI" panose="020B0604030504040204" pitchFamily="50" charset="-128"/>
                <a:ea typeface="Meiryo UI" panose="020B0604030504040204" pitchFamily="50" charset="-128"/>
                <a:cs typeface="Meiryo UI" panose="020B0604030504040204" pitchFamily="50" charset="-128"/>
              </a:rPr>
              <a:t>MICE</a:t>
            </a:r>
            <a:r>
              <a:rPr lang="ja-JP" altLang="en-US" sz="1050" kern="100" dirty="0" smtClean="0">
                <a:latin typeface="Meiryo UI" panose="020B0604030504040204" pitchFamily="50" charset="-128"/>
                <a:ea typeface="Meiryo UI" panose="020B0604030504040204" pitchFamily="50" charset="-128"/>
                <a:cs typeface="Meiryo UI" panose="020B0604030504040204" pitchFamily="50" charset="-128"/>
              </a:rPr>
              <a:t>推進方針</a:t>
            </a:r>
            <a:endParaRPr lang="ja-JP" altLang="en-US" sz="1050" kern="1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0" name="直線矢印コネクタ 29"/>
          <p:cNvCxnSpPr/>
          <p:nvPr/>
        </p:nvCxnSpPr>
        <p:spPr>
          <a:xfrm>
            <a:off x="3372641" y="5125082"/>
            <a:ext cx="46080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角丸四角形 30"/>
          <p:cNvSpPr/>
          <p:nvPr/>
        </p:nvSpPr>
        <p:spPr>
          <a:xfrm>
            <a:off x="2193685" y="4805050"/>
            <a:ext cx="720000" cy="324000"/>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r>
              <a:rPr lang="en-US" altLang="ja-JP" sz="1050" kern="100" spc="-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BIE</a:t>
            </a:r>
            <a:r>
              <a:rPr lang="ja-JP" altLang="en-US" sz="1050" kern="100" spc="-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の調査、</a:t>
            </a:r>
            <a:endParaRPr lang="en-US" altLang="ja-JP" sz="1050" kern="100" spc="-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gn="ctr"/>
            <a:r>
              <a:rPr lang="ja-JP" altLang="en-US" sz="1050" kern="100" spc="-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ヒアリング</a:t>
            </a:r>
            <a:endParaRPr lang="ja-JP" altLang="en-US" sz="1050" kern="100" spc="-1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角丸四角形 33"/>
          <p:cNvSpPr/>
          <p:nvPr/>
        </p:nvSpPr>
        <p:spPr>
          <a:xfrm>
            <a:off x="2575202" y="5154701"/>
            <a:ext cx="720000" cy="343789"/>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r>
              <a:rPr lang="en-US" altLang="ja-JP" sz="1050" kern="100" spc="-1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BIE</a:t>
            </a:r>
            <a:r>
              <a:rPr lang="ja-JP" altLang="en-US" sz="1050" kern="100" spc="-1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総会での開催地決定</a:t>
            </a:r>
          </a:p>
        </p:txBody>
      </p:sp>
      <p:sp>
        <p:nvSpPr>
          <p:cNvPr id="35" name="角丸四角形 34"/>
          <p:cNvSpPr/>
          <p:nvPr/>
        </p:nvSpPr>
        <p:spPr>
          <a:xfrm>
            <a:off x="8129307" y="4963082"/>
            <a:ext cx="720000" cy="324000"/>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r>
              <a:rPr lang="ja-JP" altLang="en-US" sz="1050" kern="100" spc="-1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開催</a:t>
            </a:r>
            <a:endParaRPr lang="ja-JP" altLang="en-US" sz="1050" kern="100" spc="-1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角丸四角形 37"/>
          <p:cNvSpPr/>
          <p:nvPr/>
        </p:nvSpPr>
        <p:spPr>
          <a:xfrm>
            <a:off x="1009414" y="4005860"/>
            <a:ext cx="684000" cy="267777"/>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r>
              <a:rPr lang="ja-JP" altLang="en-US" sz="900" kern="100" spc="-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事業アイデア募集</a:t>
            </a:r>
            <a:endParaRPr lang="ja-JP" altLang="en-US" sz="900" kern="100" spc="-1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角丸四角形 38"/>
          <p:cNvSpPr/>
          <p:nvPr/>
        </p:nvSpPr>
        <p:spPr>
          <a:xfrm>
            <a:off x="1037585" y="4300153"/>
            <a:ext cx="648000" cy="381864"/>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r>
              <a:rPr lang="ja-JP" altLang="en-US" sz="800" kern="100" spc="-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夢洲まちづくり構想（案）とりまとめ</a:t>
            </a:r>
            <a:endParaRPr lang="ja-JP" altLang="en-US" sz="800" kern="100" spc="-1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テキスト ボックス 40"/>
          <p:cNvSpPr txBox="1"/>
          <p:nvPr/>
        </p:nvSpPr>
        <p:spPr>
          <a:xfrm>
            <a:off x="2210217" y="4123837"/>
            <a:ext cx="3060072" cy="246457"/>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algn="just"/>
            <a:r>
              <a:rPr lang="ja-JP" altLang="en-US" sz="105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r>
              <a:rPr lang="en-US" altLang="ja-JP" sz="105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105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構想策定、国際観光拠点形成推進</a:t>
            </a:r>
            <a:endParaRPr lang="ja-JP" altLang="en-US" sz="105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角丸四角形 45"/>
          <p:cNvSpPr/>
          <p:nvPr/>
        </p:nvSpPr>
        <p:spPr>
          <a:xfrm>
            <a:off x="6743350" y="4118115"/>
            <a:ext cx="1179235" cy="485963"/>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r>
              <a:rPr lang="ja-JP" altLang="en-US" sz="1050" kern="100" spc="-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夢洲（</a:t>
            </a:r>
            <a:r>
              <a:rPr lang="en-US" altLang="ja-JP" sz="1050" kern="100" spc="-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1050" kern="100" spc="-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等）開業</a:t>
            </a:r>
            <a:endParaRPr lang="ja-JP" altLang="en-US" sz="1050" kern="100" spc="-1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テキスト ボックス 28"/>
          <p:cNvSpPr txBox="1"/>
          <p:nvPr/>
        </p:nvSpPr>
        <p:spPr>
          <a:xfrm>
            <a:off x="1685585" y="5575106"/>
            <a:ext cx="7117072" cy="409399"/>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algn="just"/>
            <a:r>
              <a:rPr lang="ja-JP" altLang="en-US" sz="1050" kern="100" dirty="0" smtClean="0">
                <a:latin typeface="Meiryo UI" panose="020B0604030504040204" pitchFamily="50" charset="-128"/>
                <a:ea typeface="Meiryo UI" panose="020B0604030504040204" pitchFamily="50" charset="-128"/>
                <a:cs typeface="Meiryo UI" panose="020B0604030504040204" pitchFamily="50" charset="-128"/>
              </a:rPr>
              <a:t>　方針に基づき、重点誘致対象を中心に</a:t>
            </a:r>
            <a:endParaRPr lang="en-US" altLang="ja-JP" sz="1050" kern="100" dirty="0" smtClean="0">
              <a:latin typeface="Meiryo UI" panose="020B0604030504040204" pitchFamily="50" charset="-128"/>
              <a:ea typeface="Meiryo UI" panose="020B0604030504040204" pitchFamily="50" charset="-128"/>
              <a:cs typeface="Meiryo UI" panose="020B0604030504040204" pitchFamily="50" charset="-128"/>
            </a:endParaRPr>
          </a:p>
          <a:p>
            <a:pPr algn="just"/>
            <a:r>
              <a:rPr lang="ja-JP" altLang="en-US" sz="1050" kern="100" dirty="0" smtClean="0">
                <a:latin typeface="Meiryo UI" panose="020B0604030504040204" pitchFamily="50" charset="-128"/>
                <a:ea typeface="Meiryo UI" panose="020B0604030504040204" pitchFamily="50" charset="-128"/>
                <a:cs typeface="Meiryo UI" panose="020B0604030504040204" pitchFamily="50" charset="-128"/>
              </a:rPr>
              <a:t>　戦略的な誘致活動の展開</a:t>
            </a:r>
            <a:endParaRPr lang="ja-JP" altLang="en-US" sz="1050" kern="1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2" name="直線矢印コネクタ 41"/>
          <p:cNvCxnSpPr/>
          <p:nvPr/>
        </p:nvCxnSpPr>
        <p:spPr>
          <a:xfrm flipV="1">
            <a:off x="1166616" y="1815921"/>
            <a:ext cx="2143254" cy="7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3" name="テキスト ボックス 42"/>
          <p:cNvSpPr txBox="1"/>
          <p:nvPr/>
        </p:nvSpPr>
        <p:spPr>
          <a:xfrm>
            <a:off x="1078867" y="1902215"/>
            <a:ext cx="2229636" cy="235966"/>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algn="just"/>
            <a:r>
              <a:rPr lang="ja-JP" altLang="en-US" sz="1050" kern="100" dirty="0" smtClean="0">
                <a:latin typeface="Meiryo UI" panose="020B0604030504040204" pitchFamily="50" charset="-128"/>
                <a:ea typeface="Meiryo UI" panose="020B0604030504040204" pitchFamily="50" charset="-128"/>
                <a:cs typeface="Meiryo UI" panose="020B0604030504040204" pitchFamily="50" charset="-128"/>
              </a:rPr>
              <a:t>既存施設を活用した誘致活動の実施</a:t>
            </a:r>
            <a:endParaRPr lang="ja-JP" altLang="en-US" sz="1050" kern="1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4" name="直線矢印コネクタ 43"/>
          <p:cNvCxnSpPr/>
          <p:nvPr/>
        </p:nvCxnSpPr>
        <p:spPr>
          <a:xfrm>
            <a:off x="3457602" y="1810077"/>
            <a:ext cx="534505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5" name="テキスト ボックス 44"/>
          <p:cNvSpPr txBox="1"/>
          <p:nvPr/>
        </p:nvSpPr>
        <p:spPr>
          <a:xfrm>
            <a:off x="3676173" y="1880732"/>
            <a:ext cx="5126483" cy="232291"/>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algn="just"/>
            <a:r>
              <a:rPr lang="ja-JP" altLang="en-US" sz="105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既存施設及び夢洲新施設の誘致活動の実施</a:t>
            </a:r>
            <a:endParaRPr lang="ja-JP" altLang="en-US" sz="105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テキスト ボックス 46"/>
          <p:cNvSpPr txBox="1"/>
          <p:nvPr/>
        </p:nvSpPr>
        <p:spPr>
          <a:xfrm>
            <a:off x="1511169" y="2118941"/>
            <a:ext cx="5398302" cy="26911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algn="just"/>
            <a:r>
              <a:rPr lang="en-US" altLang="ja-JP" sz="105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※MICE</a:t>
            </a:r>
            <a:r>
              <a:rPr lang="ja-JP" altLang="en-US" sz="105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は、通常開催の</a:t>
            </a:r>
            <a:r>
              <a:rPr lang="en-US" altLang="ja-JP" sz="105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05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05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年前から誘致活動が行われる。</a:t>
            </a:r>
            <a:endParaRPr lang="ja-JP" altLang="en-US" sz="105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テキスト ボックス 47"/>
          <p:cNvSpPr txBox="1"/>
          <p:nvPr/>
        </p:nvSpPr>
        <p:spPr>
          <a:xfrm>
            <a:off x="2210217" y="3308659"/>
            <a:ext cx="4387122" cy="252413"/>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algn="just"/>
            <a:r>
              <a:rPr lang="en-US" altLang="ja-JP" sz="105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MICE</a:t>
            </a:r>
            <a:r>
              <a:rPr lang="ja-JP" altLang="en-US" sz="105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機能の充実、民間開発の推進、社学・産学連携拠点の形成推進など</a:t>
            </a:r>
            <a:endParaRPr lang="ja-JP" altLang="en-US" sz="105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角丸四角形 35"/>
          <p:cNvSpPr/>
          <p:nvPr/>
        </p:nvSpPr>
        <p:spPr>
          <a:xfrm>
            <a:off x="3372641" y="6404909"/>
            <a:ext cx="1490514" cy="287863"/>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r>
              <a:rPr lang="ja-JP" altLang="en-US" sz="800" dirty="0" smtClean="0">
                <a:solidFill>
                  <a:schemeClr val="tx1"/>
                </a:solidFill>
                <a:latin typeface="Meiryo UI" panose="020B0604030504040204" pitchFamily="50" charset="-128"/>
                <a:ea typeface="Meiryo UI" panose="020B0604030504040204" pitchFamily="50" charset="-128"/>
              </a:rPr>
              <a:t>ツーリズム</a:t>
            </a:r>
            <a:r>
              <a:rPr lang="en-US" altLang="ja-JP" sz="800" dirty="0" smtClean="0">
                <a:solidFill>
                  <a:schemeClr val="tx1"/>
                </a:solidFill>
                <a:latin typeface="Meiryo UI" panose="020B0604030504040204" pitchFamily="50" charset="-128"/>
                <a:ea typeface="Meiryo UI" panose="020B0604030504040204" pitchFamily="50" charset="-128"/>
              </a:rPr>
              <a:t>EXPO2019</a:t>
            </a:r>
            <a:r>
              <a:rPr lang="ja-JP" altLang="en-US" sz="800" dirty="0" smtClean="0">
                <a:solidFill>
                  <a:schemeClr val="tx1"/>
                </a:solidFill>
                <a:latin typeface="Meiryo UI" panose="020B0604030504040204" pitchFamily="50" charset="-128"/>
                <a:ea typeface="Meiryo UI" panose="020B0604030504040204" pitchFamily="50" charset="-128"/>
              </a:rPr>
              <a:t>・</a:t>
            </a:r>
            <a:r>
              <a:rPr lang="en-US" altLang="ja-JP" sz="800" dirty="0" smtClean="0">
                <a:solidFill>
                  <a:schemeClr val="tx1"/>
                </a:solidFill>
                <a:latin typeface="Meiryo UI" panose="020B0604030504040204" pitchFamily="50" charset="-128"/>
                <a:ea typeface="Meiryo UI" panose="020B0604030504040204" pitchFamily="50" charset="-128"/>
              </a:rPr>
              <a:t>2020</a:t>
            </a:r>
          </a:p>
          <a:p>
            <a:pPr lvl="0" algn="ctr"/>
            <a:r>
              <a:rPr lang="ja-JP" altLang="en-US" sz="800" dirty="0" smtClean="0">
                <a:solidFill>
                  <a:schemeClr val="tx1"/>
                </a:solidFill>
                <a:latin typeface="Meiryo UI" panose="020B0604030504040204" pitchFamily="50" charset="-128"/>
                <a:ea typeface="Meiryo UI" panose="020B0604030504040204" pitchFamily="50" charset="-128"/>
              </a:rPr>
              <a:t>（誘致中）</a:t>
            </a:r>
            <a:endParaRPr lang="en-US" altLang="ja-JP" sz="800" dirty="0" smtClean="0">
              <a:solidFill>
                <a:schemeClr val="tx1"/>
              </a:solidFill>
              <a:latin typeface="Meiryo UI" panose="020B0604030504040204" pitchFamily="50" charset="-128"/>
              <a:ea typeface="Meiryo UI" panose="020B0604030504040204" pitchFamily="50" charset="-128"/>
            </a:endParaRPr>
          </a:p>
        </p:txBody>
      </p:sp>
      <p:sp>
        <p:nvSpPr>
          <p:cNvPr id="26" name="角丸四角形 25"/>
          <p:cNvSpPr/>
          <p:nvPr/>
        </p:nvSpPr>
        <p:spPr>
          <a:xfrm>
            <a:off x="4169624" y="5665053"/>
            <a:ext cx="720000" cy="704176"/>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r>
              <a:rPr lang="ja-JP" altLang="en-US" sz="800" dirty="0">
                <a:solidFill>
                  <a:schemeClr val="tx1"/>
                </a:solidFill>
                <a:latin typeface="Meiryo UI" panose="020B0604030504040204" pitchFamily="50" charset="-128"/>
                <a:ea typeface="Meiryo UI" panose="020B0604030504040204" pitchFamily="50" charset="-128"/>
              </a:rPr>
              <a:t>国連犯罪防止・刑事司法</a:t>
            </a:r>
            <a:r>
              <a:rPr lang="ja-JP" altLang="en-US" sz="800" dirty="0" smtClean="0">
                <a:solidFill>
                  <a:schemeClr val="tx1"/>
                </a:solidFill>
                <a:latin typeface="Meiryo UI" panose="020B0604030504040204" pitchFamily="50" charset="-128"/>
                <a:ea typeface="Meiryo UI" panose="020B0604030504040204" pitchFamily="50" charset="-128"/>
              </a:rPr>
              <a:t>会議</a:t>
            </a:r>
            <a:endParaRPr lang="en-US" altLang="ja-JP" sz="800" dirty="0" smtClean="0">
              <a:solidFill>
                <a:schemeClr val="tx1"/>
              </a:solidFill>
              <a:latin typeface="Meiryo UI" panose="020B0604030504040204" pitchFamily="50" charset="-128"/>
              <a:ea typeface="Meiryo UI" panose="020B0604030504040204" pitchFamily="50" charset="-128"/>
            </a:endParaRPr>
          </a:p>
          <a:p>
            <a:pPr lvl="0" algn="ctr"/>
            <a:r>
              <a:rPr lang="ja-JP" altLang="en-US" sz="800" dirty="0" smtClean="0">
                <a:solidFill>
                  <a:schemeClr val="tx1"/>
                </a:solidFill>
                <a:latin typeface="Meiryo UI" panose="020B0604030504040204" pitchFamily="50" charset="-128"/>
                <a:ea typeface="Meiryo UI" panose="020B0604030504040204" pitchFamily="50" charset="-128"/>
              </a:rPr>
              <a:t>（コングレス）</a:t>
            </a:r>
            <a:endParaRPr lang="en-US" altLang="ja-JP" sz="800" dirty="0" smtClean="0">
              <a:solidFill>
                <a:schemeClr val="tx1"/>
              </a:solidFill>
              <a:latin typeface="Meiryo UI" panose="020B0604030504040204" pitchFamily="50" charset="-128"/>
              <a:ea typeface="Meiryo UI" panose="020B0604030504040204" pitchFamily="50" charset="-128"/>
            </a:endParaRPr>
          </a:p>
          <a:p>
            <a:pPr lvl="0" algn="ctr"/>
            <a:r>
              <a:rPr lang="ja-JP" altLang="en-US" sz="800" dirty="0" smtClean="0">
                <a:solidFill>
                  <a:schemeClr val="tx1"/>
                </a:solidFill>
                <a:latin typeface="Meiryo UI" panose="020B0604030504040204" pitchFamily="50" charset="-128"/>
                <a:ea typeface="Meiryo UI" panose="020B0604030504040204" pitchFamily="50" charset="-128"/>
              </a:rPr>
              <a:t>（誘致中）</a:t>
            </a:r>
            <a:endParaRPr lang="en-US" altLang="ja-JP" sz="800" dirty="0" smtClean="0">
              <a:solidFill>
                <a:schemeClr val="tx1"/>
              </a:solidFill>
              <a:latin typeface="Meiryo UI" panose="020B0604030504040204" pitchFamily="50" charset="-128"/>
              <a:ea typeface="Meiryo UI" panose="020B0604030504040204" pitchFamily="50" charset="-128"/>
            </a:endParaRPr>
          </a:p>
        </p:txBody>
      </p:sp>
      <p:sp>
        <p:nvSpPr>
          <p:cNvPr id="50" name="角丸四角形 49"/>
          <p:cNvSpPr/>
          <p:nvPr/>
        </p:nvSpPr>
        <p:spPr>
          <a:xfrm>
            <a:off x="3372641" y="6017140"/>
            <a:ext cx="720000" cy="363833"/>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r>
              <a:rPr lang="ja-JP" altLang="en-US" sz="800" dirty="0" smtClean="0">
                <a:solidFill>
                  <a:schemeClr val="tx1"/>
                </a:solidFill>
                <a:latin typeface="Meiryo UI" panose="020B0604030504040204" pitchFamily="50" charset="-128"/>
                <a:ea typeface="Meiryo UI" panose="020B0604030504040204" pitchFamily="50" charset="-128"/>
              </a:rPr>
              <a:t>日本外科学会定期学術集会</a:t>
            </a:r>
            <a:endParaRPr lang="en-US" altLang="ja-JP" sz="800" dirty="0" smtClean="0">
              <a:solidFill>
                <a:schemeClr val="tx1"/>
              </a:solidFill>
              <a:latin typeface="Meiryo UI" panose="020B0604030504040204" pitchFamily="50" charset="-128"/>
              <a:ea typeface="Meiryo UI" panose="020B0604030504040204" pitchFamily="50" charset="-128"/>
            </a:endParaRPr>
          </a:p>
        </p:txBody>
      </p:sp>
      <p:sp>
        <p:nvSpPr>
          <p:cNvPr id="52" name="角丸四角形 51"/>
          <p:cNvSpPr/>
          <p:nvPr/>
        </p:nvSpPr>
        <p:spPr>
          <a:xfrm>
            <a:off x="1776526" y="6085472"/>
            <a:ext cx="720000" cy="439329"/>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r>
              <a:rPr lang="ja-JP" altLang="en-US" sz="800" dirty="0" smtClean="0">
                <a:solidFill>
                  <a:schemeClr val="tx1"/>
                </a:solidFill>
                <a:latin typeface="Meiryo UI" panose="020B0604030504040204" pitchFamily="50" charset="-128"/>
                <a:ea typeface="Meiryo UI" panose="020B0604030504040204" pitchFamily="50" charset="-128"/>
              </a:rPr>
              <a:t>日本臨床</a:t>
            </a:r>
            <a:endParaRPr lang="en-US" altLang="ja-JP" sz="800" dirty="0" smtClean="0">
              <a:solidFill>
                <a:schemeClr val="tx1"/>
              </a:solidFill>
              <a:latin typeface="Meiryo UI" panose="020B0604030504040204" pitchFamily="50" charset="-128"/>
              <a:ea typeface="Meiryo UI" panose="020B0604030504040204" pitchFamily="50" charset="-128"/>
            </a:endParaRPr>
          </a:p>
          <a:p>
            <a:pPr lvl="0" algn="ctr"/>
            <a:r>
              <a:rPr lang="ja-JP" altLang="en-US" sz="800" dirty="0" smtClean="0">
                <a:solidFill>
                  <a:schemeClr val="tx1"/>
                </a:solidFill>
                <a:latin typeface="Meiryo UI" panose="020B0604030504040204" pitchFamily="50" charset="-128"/>
                <a:ea typeface="Meiryo UI" panose="020B0604030504040204" pitchFamily="50" charset="-128"/>
              </a:rPr>
              <a:t>細胞学会</a:t>
            </a:r>
            <a:endParaRPr lang="en-US" altLang="ja-JP" sz="800" dirty="0" smtClean="0">
              <a:solidFill>
                <a:schemeClr val="tx1"/>
              </a:solidFill>
              <a:latin typeface="Meiryo UI" panose="020B0604030504040204" pitchFamily="50" charset="-128"/>
              <a:ea typeface="Meiryo UI" panose="020B0604030504040204" pitchFamily="50" charset="-128"/>
            </a:endParaRPr>
          </a:p>
        </p:txBody>
      </p:sp>
      <p:sp>
        <p:nvSpPr>
          <p:cNvPr id="53" name="角丸四角形 52"/>
          <p:cNvSpPr/>
          <p:nvPr/>
        </p:nvSpPr>
        <p:spPr>
          <a:xfrm>
            <a:off x="2575202" y="6356350"/>
            <a:ext cx="720000" cy="235864"/>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r>
              <a:rPr lang="ja-JP" altLang="en-US" sz="800" dirty="0" smtClean="0">
                <a:solidFill>
                  <a:schemeClr val="tx1"/>
                </a:solidFill>
                <a:latin typeface="Meiryo UI" panose="020B0604030504040204" pitchFamily="50" charset="-128"/>
                <a:ea typeface="Meiryo UI" panose="020B0604030504040204" pitchFamily="50" charset="-128"/>
              </a:rPr>
              <a:t>日本癌学会</a:t>
            </a:r>
            <a:endParaRPr lang="en-US" altLang="ja-JP" sz="800" dirty="0" smtClean="0">
              <a:solidFill>
                <a:schemeClr val="tx1"/>
              </a:solidFill>
              <a:latin typeface="Meiryo UI" panose="020B0604030504040204" pitchFamily="50" charset="-128"/>
              <a:ea typeface="Meiryo UI" panose="020B0604030504040204" pitchFamily="50" charset="-128"/>
            </a:endParaRPr>
          </a:p>
        </p:txBody>
      </p:sp>
      <p:sp>
        <p:nvSpPr>
          <p:cNvPr id="54" name="角丸四角形 53"/>
          <p:cNvSpPr/>
          <p:nvPr/>
        </p:nvSpPr>
        <p:spPr>
          <a:xfrm>
            <a:off x="2575202" y="6046698"/>
            <a:ext cx="720000" cy="235864"/>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r>
              <a:rPr lang="ja-JP" altLang="en-US" sz="800" dirty="0" smtClean="0">
                <a:solidFill>
                  <a:schemeClr val="tx1"/>
                </a:solidFill>
                <a:latin typeface="Meiryo UI" panose="020B0604030504040204" pitchFamily="50" charset="-128"/>
                <a:ea typeface="Meiryo UI" panose="020B0604030504040204" pitchFamily="50" charset="-128"/>
              </a:rPr>
              <a:t>日本口腔</a:t>
            </a:r>
            <a:endParaRPr lang="en-US" altLang="ja-JP" sz="800" dirty="0" smtClean="0">
              <a:solidFill>
                <a:schemeClr val="tx1"/>
              </a:solidFill>
              <a:latin typeface="Meiryo UI" panose="020B0604030504040204" pitchFamily="50" charset="-128"/>
              <a:ea typeface="Meiryo UI" panose="020B0604030504040204" pitchFamily="50" charset="-128"/>
            </a:endParaRPr>
          </a:p>
          <a:p>
            <a:pPr lvl="0" algn="ctr"/>
            <a:r>
              <a:rPr lang="ja-JP" altLang="en-US" sz="800" dirty="0" smtClean="0">
                <a:solidFill>
                  <a:schemeClr val="tx1"/>
                </a:solidFill>
                <a:latin typeface="Meiryo UI" panose="020B0604030504040204" pitchFamily="50" charset="-128"/>
                <a:ea typeface="Meiryo UI" panose="020B0604030504040204" pitchFamily="50" charset="-128"/>
              </a:rPr>
              <a:t>インプラント</a:t>
            </a:r>
            <a:endParaRPr lang="en-US" altLang="ja-JP" sz="800" dirty="0" smtClean="0">
              <a:solidFill>
                <a:schemeClr val="tx1"/>
              </a:solidFill>
              <a:latin typeface="Meiryo UI" panose="020B0604030504040204" pitchFamily="50" charset="-128"/>
              <a:ea typeface="Meiryo UI" panose="020B0604030504040204" pitchFamily="50" charset="-128"/>
            </a:endParaRPr>
          </a:p>
        </p:txBody>
      </p:sp>
      <p:sp>
        <p:nvSpPr>
          <p:cNvPr id="55" name="角丸四角形 54"/>
          <p:cNvSpPr/>
          <p:nvPr/>
        </p:nvSpPr>
        <p:spPr>
          <a:xfrm>
            <a:off x="4980394" y="6318286"/>
            <a:ext cx="720000" cy="311991"/>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r>
              <a:rPr lang="ja-JP" altLang="en-US" sz="800" dirty="0" smtClean="0">
                <a:solidFill>
                  <a:schemeClr val="tx1"/>
                </a:solidFill>
                <a:latin typeface="Meiryo UI" panose="020B0604030504040204" pitchFamily="50" charset="-128"/>
                <a:ea typeface="Meiryo UI" panose="020B0604030504040204" pitchFamily="50" charset="-128"/>
              </a:rPr>
              <a:t>日本臨床</a:t>
            </a:r>
            <a:endParaRPr lang="en-US" altLang="ja-JP" sz="800" dirty="0" smtClean="0">
              <a:solidFill>
                <a:schemeClr val="tx1"/>
              </a:solidFill>
              <a:latin typeface="Meiryo UI" panose="020B0604030504040204" pitchFamily="50" charset="-128"/>
              <a:ea typeface="Meiryo UI" panose="020B0604030504040204" pitchFamily="50" charset="-128"/>
            </a:endParaRPr>
          </a:p>
          <a:p>
            <a:pPr lvl="0" algn="ctr"/>
            <a:r>
              <a:rPr lang="ja-JP" altLang="en-US" sz="800" dirty="0" smtClean="0">
                <a:solidFill>
                  <a:schemeClr val="tx1"/>
                </a:solidFill>
                <a:latin typeface="Meiryo UI" panose="020B0604030504040204" pitchFamily="50" charset="-128"/>
                <a:ea typeface="Meiryo UI" panose="020B0604030504040204" pitchFamily="50" charset="-128"/>
              </a:rPr>
              <a:t>腫瘍学会</a:t>
            </a:r>
            <a:endParaRPr lang="en-US" altLang="ja-JP" sz="800" dirty="0" smtClean="0">
              <a:solidFill>
                <a:schemeClr val="tx1"/>
              </a:solidFill>
              <a:latin typeface="Meiryo UI" panose="020B0604030504040204" pitchFamily="50" charset="-128"/>
              <a:ea typeface="Meiryo UI" panose="020B0604030504040204" pitchFamily="50" charset="-128"/>
            </a:endParaRPr>
          </a:p>
        </p:txBody>
      </p:sp>
      <p:sp>
        <p:nvSpPr>
          <p:cNvPr id="56" name="角丸四角形 55"/>
          <p:cNvSpPr/>
          <p:nvPr/>
        </p:nvSpPr>
        <p:spPr>
          <a:xfrm>
            <a:off x="1812526" y="4402156"/>
            <a:ext cx="648000" cy="270850"/>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r>
              <a:rPr lang="ja-JP" altLang="en-US" sz="800" kern="100" spc="-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夢洲まちづくり</a:t>
            </a:r>
            <a:endParaRPr lang="en-US" altLang="ja-JP" sz="800" kern="100" spc="-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gn="ctr"/>
            <a:r>
              <a:rPr lang="ja-JP" altLang="en-US" sz="800" kern="100" spc="-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構想策定</a:t>
            </a:r>
            <a:endParaRPr lang="ja-JP" altLang="en-US" sz="800" kern="100" spc="-1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角丸四角形 48"/>
          <p:cNvSpPr/>
          <p:nvPr/>
        </p:nvSpPr>
        <p:spPr>
          <a:xfrm>
            <a:off x="1360724" y="4859194"/>
            <a:ext cx="796823" cy="565422"/>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r>
              <a:rPr lang="ja-JP" altLang="en-US" sz="1050" kern="100" spc="-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閣議了解</a:t>
            </a:r>
            <a:endParaRPr lang="en-US" altLang="ja-JP" sz="1050" kern="100" spc="-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050" kern="100" spc="-1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開催希望</a:t>
            </a:r>
            <a:r>
              <a:rPr lang="ja-JP" altLang="en-US" sz="1050" kern="100" spc="-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通告</a:t>
            </a:r>
            <a:endParaRPr lang="en-US" altLang="ja-JP" sz="1050" kern="100" spc="-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050" kern="100" spc="-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kern="100" spc="-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国による実施</a:t>
            </a:r>
            <a:r>
              <a:rPr lang="en-US" altLang="ja-JP" sz="1050" kern="100" spc="-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50" kern="100" spc="-1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スライド番号プレースホルダー 6"/>
          <p:cNvSpPr txBox="1">
            <a:spLocks/>
          </p:cNvSpPr>
          <p:nvPr/>
        </p:nvSpPr>
        <p:spPr>
          <a:xfrm>
            <a:off x="7010400" y="6492875"/>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dirty="0">
                <a:latin typeface="Meiryo UI" panose="020B0604030504040204" pitchFamily="50" charset="-128"/>
                <a:ea typeface="Meiryo UI" panose="020B0604030504040204" pitchFamily="50" charset="-128"/>
              </a:rPr>
              <a:t>20</a:t>
            </a:r>
            <a:endParaRPr lang="ja-JP" altLang="en-US" dirty="0">
              <a:latin typeface="Meiryo UI" panose="020B0604030504040204" pitchFamily="50" charset="-128"/>
              <a:ea typeface="Meiryo UI" panose="020B0604030504040204" pitchFamily="50" charset="-128"/>
            </a:endParaRPr>
          </a:p>
        </p:txBody>
      </p:sp>
      <p:cxnSp>
        <p:nvCxnSpPr>
          <p:cNvPr id="18" name="直線矢印コネクタ 17"/>
          <p:cNvCxnSpPr/>
          <p:nvPr/>
        </p:nvCxnSpPr>
        <p:spPr>
          <a:xfrm>
            <a:off x="1870397" y="4032537"/>
            <a:ext cx="48960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直線矢印コネクタ 39"/>
          <p:cNvCxnSpPr/>
          <p:nvPr/>
        </p:nvCxnSpPr>
        <p:spPr>
          <a:xfrm>
            <a:off x="1175754" y="2560106"/>
            <a:ext cx="764452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8" name="角丸四角形 57"/>
          <p:cNvSpPr/>
          <p:nvPr/>
        </p:nvSpPr>
        <p:spPr>
          <a:xfrm>
            <a:off x="6670780" y="2596524"/>
            <a:ext cx="1117911" cy="485963"/>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9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地下化・新駅</a:t>
            </a:r>
            <a:r>
              <a:rPr lang="ja-JP" altLang="en-US" sz="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開業</a:t>
            </a:r>
            <a:endParaRPr lang="en-US" altLang="ja-JP" sz="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以降順次</a:t>
            </a:r>
            <a:r>
              <a:rPr lang="ja-JP" altLang="en-US" sz="900" kern="1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ま</a:t>
            </a:r>
            <a:r>
              <a:rPr lang="ja-JP" altLang="en-US" sz="9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ちびら</a:t>
            </a:r>
            <a:r>
              <a:rPr lang="ja-JP" altLang="en-US" sz="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き</a:t>
            </a:r>
            <a:endParaRPr lang="ja-JP" altLang="en-US" sz="900" kern="100" spc="-1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2191758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649574" y="5214852"/>
            <a:ext cx="4320000" cy="151200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4649574" y="5214852"/>
            <a:ext cx="4320000" cy="360000"/>
          </a:xfrm>
          <a:prstGeom prst="rect">
            <a:avLst/>
          </a:prstGeom>
          <a:gradFill>
            <a:gsLst>
              <a:gs pos="0">
                <a:srgbClr val="000099"/>
              </a:gs>
              <a:gs pos="85000">
                <a:srgbClr val="0066FF"/>
              </a:gs>
              <a:gs pos="100000">
                <a:schemeClr val="accent1">
                  <a:tint val="23500"/>
                  <a:satMod val="160000"/>
                </a:schemeClr>
              </a:gs>
            </a:gsLst>
            <a:lin ang="5400000" scaled="0"/>
          </a:gradFill>
        </p:spPr>
        <p:txBody>
          <a:bodyPr wrap="square" rtlCol="0" anchor="ctr" anchorCtr="0">
            <a:noAutofit/>
          </a:bodyPr>
          <a:lstStyle>
            <a:defPPr>
              <a:defRPr lang="ja-JP"/>
            </a:defPPr>
            <a:lvl1pPr>
              <a:defRPr b="1">
                <a:solidFill>
                  <a:srgbClr val="FFFFFF"/>
                </a:solidFill>
                <a:latin typeface="Meiryo UI" panose="020B0604030504040204" pitchFamily="50" charset="-128"/>
                <a:ea typeface="Meiryo UI" panose="020B0604030504040204" pitchFamily="50" charset="-128"/>
              </a:defRPr>
            </a:lvl1pPr>
          </a:lstStyle>
          <a:p>
            <a:r>
              <a:rPr lang="ja-JP" altLang="en-US" b="0" dirty="0">
                <a:solidFill>
                  <a:schemeClr val="bg1"/>
                </a:solidFill>
              </a:rPr>
              <a:t>　</a:t>
            </a:r>
            <a:r>
              <a:rPr lang="ja-JP" altLang="ja-JP" b="0" dirty="0">
                <a:solidFill>
                  <a:schemeClr val="bg1"/>
                </a:solidFill>
              </a:rPr>
              <a:t>大阪</a:t>
            </a:r>
            <a:r>
              <a:rPr lang="en-US" altLang="ja-JP" b="0" dirty="0">
                <a:solidFill>
                  <a:schemeClr val="bg1"/>
                </a:solidFill>
              </a:rPr>
              <a:t>MICE</a:t>
            </a:r>
            <a:r>
              <a:rPr lang="ja-JP" altLang="ja-JP" b="0" dirty="0">
                <a:solidFill>
                  <a:schemeClr val="bg1"/>
                </a:solidFill>
              </a:rPr>
              <a:t>推進委員会</a:t>
            </a:r>
            <a:r>
              <a:rPr lang="ja-JP" altLang="ja-JP" b="0" dirty="0" smtClean="0">
                <a:solidFill>
                  <a:schemeClr val="bg1"/>
                </a:solidFill>
              </a:rPr>
              <a:t>準備会</a:t>
            </a:r>
            <a:endParaRPr lang="ja-JP" altLang="en-US" b="0" dirty="0">
              <a:solidFill>
                <a:schemeClr val="bg1"/>
              </a:solidFill>
            </a:endParaRPr>
          </a:p>
        </p:txBody>
      </p:sp>
      <p:sp>
        <p:nvSpPr>
          <p:cNvPr id="12" name="テキスト ボックス 11"/>
          <p:cNvSpPr txBox="1"/>
          <p:nvPr/>
        </p:nvSpPr>
        <p:spPr>
          <a:xfrm>
            <a:off x="4774857" y="5611914"/>
            <a:ext cx="4072583" cy="1077218"/>
          </a:xfrm>
          <a:prstGeom prst="rect">
            <a:avLst/>
          </a:prstGeom>
          <a:noFill/>
        </p:spPr>
        <p:txBody>
          <a:bodyPr wrap="square" rtlCol="0">
            <a:spAutoFit/>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大阪府、</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大阪市、</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大阪商工会議所</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公益社団法人関西経済連合会</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一般社団法人関西経済同友会</a:t>
            </a: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公益財団法人大阪観光局（事務局）</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7831288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0" y="-3566"/>
            <a:ext cx="9144000" cy="432000"/>
          </a:xfrm>
          <a:prstGeom prst="rect">
            <a:avLst/>
          </a:prstGeom>
          <a:gradFill>
            <a:gsLst>
              <a:gs pos="0">
                <a:srgbClr val="000099"/>
              </a:gs>
              <a:gs pos="85000">
                <a:srgbClr val="0066FF"/>
              </a:gs>
              <a:gs pos="100000">
                <a:schemeClr val="accent1">
                  <a:tint val="23500"/>
                  <a:satMod val="160000"/>
                </a:schemeClr>
              </a:gs>
            </a:gsLst>
            <a:lin ang="5400000" scaled="0"/>
          </a:gradFill>
        </p:spPr>
        <p:txBody>
          <a:bodyPr wrap="square" rtlCol="0" anchor="ctr" anchorCtr="0">
            <a:noAutofit/>
          </a:bodyPr>
          <a:lstStyle/>
          <a:p>
            <a:r>
              <a:rPr lang="ja-JP" altLang="en-US" b="1" dirty="0">
                <a:solidFill>
                  <a:srgbClr val="FFFFFF"/>
                </a:solidFill>
                <a:latin typeface="Meiryo UI" panose="020B0604030504040204" pitchFamily="50" charset="-128"/>
                <a:ea typeface="Meiryo UI" panose="020B0604030504040204" pitchFamily="50" charset="-128"/>
              </a:rPr>
              <a:t>　</a:t>
            </a:r>
            <a:r>
              <a:rPr lang="ja-JP" altLang="en-US" dirty="0" smtClean="0">
                <a:solidFill>
                  <a:srgbClr val="FFFFFF"/>
                </a:solidFill>
                <a:latin typeface="Meiryo UI" panose="020B0604030504040204" pitchFamily="50" charset="-128"/>
                <a:ea typeface="Meiryo UI" panose="020B0604030504040204" pitchFamily="50" charset="-128"/>
              </a:rPr>
              <a:t>大阪における</a:t>
            </a:r>
            <a:r>
              <a:rPr lang="en-US" altLang="ja-JP" dirty="0" smtClean="0">
                <a:solidFill>
                  <a:srgbClr val="FFFFFF"/>
                </a:solidFill>
                <a:latin typeface="Meiryo UI" panose="020B0604030504040204" pitchFamily="50" charset="-128"/>
                <a:ea typeface="Meiryo UI" panose="020B0604030504040204" pitchFamily="50" charset="-128"/>
              </a:rPr>
              <a:t>MICE</a:t>
            </a:r>
            <a:r>
              <a:rPr lang="ja-JP" altLang="en-US" dirty="0" smtClean="0">
                <a:solidFill>
                  <a:srgbClr val="FFFFFF"/>
                </a:solidFill>
                <a:latin typeface="Meiryo UI" panose="020B0604030504040204" pitchFamily="50" charset="-128"/>
                <a:ea typeface="Meiryo UI" panose="020B0604030504040204" pitchFamily="50" charset="-128"/>
              </a:rPr>
              <a:t>推進方針の目的</a:t>
            </a:r>
            <a:endParaRPr kumimoji="1" lang="ja-JP" altLang="en-US" dirty="0">
              <a:solidFill>
                <a:srgbClr val="FFFFFF"/>
              </a:solidFill>
              <a:latin typeface="Meiryo UI" panose="020B0604030504040204" pitchFamily="50" charset="-128"/>
              <a:ea typeface="Meiryo UI" panose="020B0604030504040204" pitchFamily="50" charset="-128"/>
            </a:endParaRPr>
          </a:p>
        </p:txBody>
      </p:sp>
      <p:sp>
        <p:nvSpPr>
          <p:cNvPr id="44" name="正方形/長方形 43"/>
          <p:cNvSpPr/>
          <p:nvPr/>
        </p:nvSpPr>
        <p:spPr>
          <a:xfrm>
            <a:off x="90000" y="505103"/>
            <a:ext cx="8964000" cy="37080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chorCtr="0">
            <a:noAutofit/>
          </a:bodyPr>
          <a:lstStyle/>
          <a:p>
            <a:pPr>
              <a:lnSpc>
                <a:spcPts val="1800"/>
              </a:lnSpc>
            </a:pPr>
            <a:r>
              <a:rPr kumimoji="1" lang="ja-JP" altLang="en-US" sz="1400" dirty="0" smtClean="0">
                <a:solidFill>
                  <a:sysClr val="windowText" lastClr="000000"/>
                </a:solidFill>
                <a:latin typeface="Meiryo UI" panose="020B0604030504040204" pitchFamily="50" charset="-128"/>
                <a:ea typeface="Meiryo UI" panose="020B0604030504040204" pitchFamily="50" charset="-128"/>
              </a:rPr>
              <a:t>・</a:t>
            </a:r>
            <a:r>
              <a:rPr kumimoji="1" lang="en-US" altLang="ja-JP" sz="1400" dirty="0" smtClean="0">
                <a:solidFill>
                  <a:sysClr val="windowText" lastClr="000000"/>
                </a:solidFill>
                <a:latin typeface="Meiryo UI" panose="020B0604030504040204" pitchFamily="50" charset="-128"/>
                <a:ea typeface="Meiryo UI" panose="020B0604030504040204" pitchFamily="50" charset="-128"/>
              </a:rPr>
              <a:t>MICE</a:t>
            </a:r>
            <a:r>
              <a:rPr kumimoji="1" lang="ja-JP" altLang="en-US" sz="1400" dirty="0" smtClean="0">
                <a:solidFill>
                  <a:sysClr val="windowText" lastClr="000000"/>
                </a:solidFill>
                <a:latin typeface="Meiryo UI" panose="020B0604030504040204" pitchFamily="50" charset="-128"/>
                <a:ea typeface="Meiryo UI" panose="020B0604030504040204" pitchFamily="50" charset="-128"/>
              </a:rPr>
              <a:t>は、交流人口増だけでなく</a:t>
            </a:r>
            <a:r>
              <a:rPr kumimoji="1" lang="en-US" altLang="ja-JP" sz="1400" dirty="0" smtClean="0">
                <a:solidFill>
                  <a:sysClr val="windowText" lastClr="000000"/>
                </a:solidFill>
                <a:latin typeface="Meiryo UI" panose="020B0604030504040204" pitchFamily="50" charset="-128"/>
                <a:ea typeface="Meiryo UI" panose="020B0604030504040204" pitchFamily="50" charset="-128"/>
              </a:rPr>
              <a:t>MICE</a:t>
            </a:r>
            <a:r>
              <a:rPr kumimoji="1" lang="ja-JP" altLang="en-US" sz="1400" dirty="0" smtClean="0">
                <a:solidFill>
                  <a:sysClr val="windowText" lastClr="000000"/>
                </a:solidFill>
                <a:latin typeface="Meiryo UI" panose="020B0604030504040204" pitchFamily="50" charset="-128"/>
                <a:ea typeface="Meiryo UI" panose="020B0604030504040204" pitchFamily="50" charset="-128"/>
              </a:rPr>
              <a:t>に参加する</a:t>
            </a:r>
            <a:r>
              <a:rPr lang="ja-JP" altLang="en-US" sz="1400" dirty="0" smtClean="0">
                <a:solidFill>
                  <a:sysClr val="windowText" lastClr="000000"/>
                </a:solidFill>
                <a:latin typeface="Meiryo UI" panose="020B0604030504040204" pitchFamily="50" charset="-128"/>
                <a:ea typeface="Meiryo UI" panose="020B0604030504040204" pitchFamily="50" charset="-128"/>
              </a:rPr>
              <a:t>国際</a:t>
            </a:r>
            <a:r>
              <a:rPr lang="ja-JP" altLang="en-US" sz="1400" dirty="0">
                <a:solidFill>
                  <a:sysClr val="windowText" lastClr="000000"/>
                </a:solidFill>
                <a:latin typeface="Meiryo UI" panose="020B0604030504040204" pitchFamily="50" charset="-128"/>
                <a:ea typeface="Meiryo UI" panose="020B0604030504040204" pitchFamily="50" charset="-128"/>
              </a:rPr>
              <a:t>人材や企業・学会等とのネットワーク構築に</a:t>
            </a:r>
            <a:r>
              <a:rPr lang="ja-JP" altLang="en-US" sz="1400" dirty="0" smtClean="0">
                <a:solidFill>
                  <a:sysClr val="windowText" lastClr="000000"/>
                </a:solidFill>
                <a:latin typeface="Meiryo UI" panose="020B0604030504040204" pitchFamily="50" charset="-128"/>
                <a:ea typeface="Meiryo UI" panose="020B0604030504040204" pitchFamily="50" charset="-128"/>
              </a:rPr>
              <a:t>より開催地のビジネス</a:t>
            </a:r>
            <a:r>
              <a:rPr lang="ja-JP" altLang="en-US" sz="1400" dirty="0">
                <a:solidFill>
                  <a:sysClr val="windowText" lastClr="000000"/>
                </a:solidFill>
                <a:latin typeface="Meiryo UI" panose="020B0604030504040204" pitchFamily="50" charset="-128"/>
                <a:ea typeface="Meiryo UI" panose="020B0604030504040204" pitchFamily="50" charset="-128"/>
              </a:rPr>
              <a:t>・イノベーションの</a:t>
            </a:r>
            <a:r>
              <a:rPr lang="ja-JP" altLang="en-US" sz="1400" dirty="0" smtClean="0">
                <a:solidFill>
                  <a:sysClr val="windowText" lastClr="000000"/>
                </a:solidFill>
                <a:latin typeface="Meiryo UI" panose="020B0604030504040204" pitchFamily="50" charset="-128"/>
                <a:ea typeface="Meiryo UI" panose="020B0604030504040204" pitchFamily="50" charset="-128"/>
              </a:rPr>
              <a:t>機会を創造するものである。また、</a:t>
            </a:r>
            <a:r>
              <a:rPr lang="en-US" altLang="ja-JP" sz="1400" dirty="0" smtClean="0">
                <a:solidFill>
                  <a:sysClr val="windowText" lastClr="000000"/>
                </a:solidFill>
                <a:latin typeface="Meiryo UI" panose="020B0604030504040204" pitchFamily="50" charset="-128"/>
                <a:ea typeface="Meiryo UI" panose="020B0604030504040204" pitchFamily="50" charset="-128"/>
              </a:rPr>
              <a:t>MICE</a:t>
            </a:r>
            <a:r>
              <a:rPr lang="ja-JP" altLang="en-US" sz="1400" dirty="0" smtClean="0">
                <a:solidFill>
                  <a:sysClr val="windowText" lastClr="000000"/>
                </a:solidFill>
                <a:latin typeface="Meiryo UI" panose="020B0604030504040204" pitchFamily="50" charset="-128"/>
                <a:ea typeface="Meiryo UI" panose="020B0604030504040204" pitchFamily="50" charset="-128"/>
              </a:rPr>
              <a:t>参加者の消費額・宿泊数は一般観光客のそれよりも多いため地域</a:t>
            </a:r>
            <a:r>
              <a:rPr lang="ja-JP" altLang="en-US" sz="1400" dirty="0">
                <a:solidFill>
                  <a:sysClr val="windowText" lastClr="000000"/>
                </a:solidFill>
                <a:latin typeface="Meiryo UI" panose="020B0604030504040204" pitchFamily="50" charset="-128"/>
                <a:ea typeface="Meiryo UI" panose="020B0604030504040204" pitchFamily="50" charset="-128"/>
              </a:rPr>
              <a:t>へ</a:t>
            </a:r>
            <a:r>
              <a:rPr lang="ja-JP" altLang="en-US" sz="1400" dirty="0" smtClean="0">
                <a:solidFill>
                  <a:sysClr val="windowText" lastClr="000000"/>
                </a:solidFill>
                <a:latin typeface="Meiryo UI" panose="020B0604030504040204" pitchFamily="50" charset="-128"/>
                <a:ea typeface="Meiryo UI" panose="020B0604030504040204" pitchFamily="50" charset="-128"/>
              </a:rPr>
              <a:t>の経済効果が高く、かつ開催都市の国際的認知度やブランド力向上に資するものである。</a:t>
            </a:r>
            <a:endParaRPr lang="en-US" altLang="ja-JP" sz="1400" dirty="0" smtClean="0">
              <a:solidFill>
                <a:sysClr val="windowText" lastClr="000000"/>
              </a:solidFill>
              <a:latin typeface="Meiryo UI" panose="020B0604030504040204" pitchFamily="50" charset="-128"/>
              <a:ea typeface="Meiryo UI" panose="020B0604030504040204" pitchFamily="50" charset="-128"/>
            </a:endParaRPr>
          </a:p>
          <a:p>
            <a:pPr>
              <a:lnSpc>
                <a:spcPts val="1800"/>
              </a:lnSpc>
            </a:pPr>
            <a:r>
              <a:rPr lang="ja-JP" altLang="en-US" sz="1400" dirty="0" smtClean="0">
                <a:solidFill>
                  <a:sysClr val="windowText" lastClr="000000"/>
                </a:solidFill>
                <a:latin typeface="Meiryo UI" panose="020B0604030504040204" pitchFamily="50" charset="-128"/>
                <a:ea typeface="Meiryo UI" panose="020B0604030504040204" pitchFamily="50" charset="-128"/>
              </a:rPr>
              <a:t>・さらに</a:t>
            </a:r>
            <a:r>
              <a:rPr lang="ja-JP" altLang="en-US" sz="1400" dirty="0">
                <a:solidFill>
                  <a:sysClr val="windowText" lastClr="000000"/>
                </a:solidFill>
                <a:latin typeface="Meiryo UI" panose="020B0604030504040204" pitchFamily="50" charset="-128"/>
                <a:ea typeface="Meiryo UI" panose="020B0604030504040204" pitchFamily="50" charset="-128"/>
              </a:rPr>
              <a:t>、</a:t>
            </a:r>
            <a:r>
              <a:rPr lang="en-US" altLang="ja-JP" sz="1400" dirty="0" smtClean="0">
                <a:solidFill>
                  <a:sysClr val="windowText" lastClr="000000"/>
                </a:solidFill>
                <a:latin typeface="Meiryo UI" panose="020B0604030504040204" pitchFamily="50" charset="-128"/>
                <a:ea typeface="Meiryo UI" panose="020B0604030504040204" pitchFamily="50" charset="-128"/>
              </a:rPr>
              <a:t>MICE</a:t>
            </a:r>
            <a:r>
              <a:rPr lang="ja-JP" altLang="en-US" sz="1400" dirty="0" smtClean="0">
                <a:solidFill>
                  <a:sysClr val="windowText" lastClr="000000"/>
                </a:solidFill>
                <a:latin typeface="Meiryo UI" panose="020B0604030504040204" pitchFamily="50" charset="-128"/>
                <a:ea typeface="Meiryo UI" panose="020B0604030504040204" pitchFamily="50" charset="-128"/>
              </a:rPr>
              <a:t>開催に関連する産業は</a:t>
            </a:r>
            <a:r>
              <a:rPr lang="ja-JP" altLang="en-US" sz="1400" dirty="0">
                <a:solidFill>
                  <a:sysClr val="windowText" lastClr="000000"/>
                </a:solidFill>
                <a:latin typeface="Meiryo UI" panose="020B0604030504040204" pitchFamily="50" charset="-128"/>
                <a:ea typeface="Meiryo UI" panose="020B0604030504040204" pitchFamily="50" charset="-128"/>
              </a:rPr>
              <a:t>多岐</a:t>
            </a:r>
            <a:r>
              <a:rPr lang="ja-JP" altLang="en-US" sz="1400" dirty="0" smtClean="0">
                <a:solidFill>
                  <a:sysClr val="windowText" lastClr="000000"/>
                </a:solidFill>
                <a:latin typeface="Meiryo UI" panose="020B0604030504040204" pitchFamily="50" charset="-128"/>
                <a:ea typeface="Meiryo UI" panose="020B0604030504040204" pitchFamily="50" charset="-128"/>
              </a:rPr>
              <a:t>に渡っており、施設事業者、会議・展示会運営事業者はもとより、宿泊</a:t>
            </a:r>
            <a:r>
              <a:rPr lang="ja-JP" altLang="en-US" sz="1400" dirty="0">
                <a:solidFill>
                  <a:sysClr val="windowText" lastClr="000000"/>
                </a:solidFill>
                <a:latin typeface="Meiryo UI" panose="020B0604030504040204" pitchFamily="50" charset="-128"/>
                <a:ea typeface="Meiryo UI" panose="020B0604030504040204" pitchFamily="50" charset="-128"/>
              </a:rPr>
              <a:t>業</a:t>
            </a:r>
            <a:r>
              <a:rPr lang="ja-JP" altLang="en-US" sz="1400" dirty="0" smtClean="0">
                <a:solidFill>
                  <a:sysClr val="windowText" lastClr="000000"/>
                </a:solidFill>
                <a:latin typeface="Meiryo UI" panose="020B0604030504040204" pitchFamily="50" charset="-128"/>
                <a:ea typeface="Meiryo UI" panose="020B0604030504040204" pitchFamily="50" charset="-128"/>
              </a:rPr>
              <a:t>、旅行業、運輸業、飲食業、その他地域の経済活動を支える多様な企業との関連が高い。</a:t>
            </a:r>
            <a:endParaRPr lang="en-US" altLang="ja-JP" sz="1400" dirty="0" smtClean="0">
              <a:solidFill>
                <a:sysClr val="windowText" lastClr="000000"/>
              </a:solidFill>
              <a:latin typeface="Meiryo UI" panose="020B0604030504040204" pitchFamily="50" charset="-128"/>
              <a:ea typeface="Meiryo UI" panose="020B0604030504040204" pitchFamily="50" charset="-128"/>
            </a:endParaRPr>
          </a:p>
          <a:p>
            <a:pPr>
              <a:lnSpc>
                <a:spcPts val="1800"/>
              </a:lnSpc>
            </a:pPr>
            <a:r>
              <a:rPr lang="ja-JP" altLang="en-US" sz="1400" dirty="0" smtClean="0">
                <a:solidFill>
                  <a:sysClr val="windowText" lastClr="000000"/>
                </a:solidFill>
                <a:latin typeface="Meiryo UI" panose="020B0604030504040204" pitchFamily="50" charset="-128"/>
                <a:ea typeface="Meiryo UI" panose="020B0604030504040204" pitchFamily="50" charset="-128"/>
              </a:rPr>
              <a:t>・そのため、世界的に</a:t>
            </a:r>
            <a:r>
              <a:rPr lang="en-US" altLang="ja-JP" sz="1400" dirty="0" smtClean="0">
                <a:solidFill>
                  <a:sysClr val="windowText" lastClr="000000"/>
                </a:solidFill>
                <a:latin typeface="Meiryo UI" panose="020B0604030504040204" pitchFamily="50" charset="-128"/>
                <a:ea typeface="Meiryo UI" panose="020B0604030504040204" pitchFamily="50" charset="-128"/>
              </a:rPr>
              <a:t>MICE</a:t>
            </a:r>
            <a:r>
              <a:rPr lang="ja-JP" altLang="en-US" sz="1400" dirty="0" smtClean="0">
                <a:solidFill>
                  <a:sysClr val="windowText" lastClr="000000"/>
                </a:solidFill>
                <a:latin typeface="Meiryo UI" panose="020B0604030504040204" pitchFamily="50" charset="-128"/>
                <a:ea typeface="Meiryo UI" panose="020B0604030504040204" pitchFamily="50" charset="-128"/>
              </a:rPr>
              <a:t>誘致が経済活性化の有効な手法として注目されてきており</a:t>
            </a:r>
            <a:r>
              <a:rPr lang="ja-JP" altLang="ja-JP" sz="1400" dirty="0" smtClean="0">
                <a:solidFill>
                  <a:sysClr val="windowText" lastClr="000000"/>
                </a:solidFill>
                <a:latin typeface="Meiryo UI" panose="020B0604030504040204" pitchFamily="50" charset="-128"/>
                <a:ea typeface="Meiryo UI" panose="020B0604030504040204" pitchFamily="50" charset="-128"/>
              </a:rPr>
              <a:t>、誘致競争</a:t>
            </a:r>
            <a:r>
              <a:rPr lang="ja-JP" altLang="en-US" sz="1400" dirty="0" smtClean="0">
                <a:solidFill>
                  <a:sysClr val="windowText" lastClr="000000"/>
                </a:solidFill>
                <a:latin typeface="Meiryo UI" panose="020B0604030504040204" pitchFamily="50" charset="-128"/>
                <a:ea typeface="Meiryo UI" panose="020B0604030504040204" pitchFamily="50" charset="-128"/>
              </a:rPr>
              <a:t>は年々</a:t>
            </a:r>
            <a:r>
              <a:rPr lang="ja-JP" altLang="ja-JP" sz="1400" dirty="0" smtClean="0">
                <a:solidFill>
                  <a:sysClr val="windowText" lastClr="000000"/>
                </a:solidFill>
                <a:latin typeface="Meiryo UI" panose="020B0604030504040204" pitchFamily="50" charset="-128"/>
                <a:ea typeface="Meiryo UI" panose="020B0604030504040204" pitchFamily="50" charset="-128"/>
              </a:rPr>
              <a:t>激化</a:t>
            </a:r>
            <a:r>
              <a:rPr lang="ja-JP" altLang="ja-JP" sz="1400" dirty="0">
                <a:solidFill>
                  <a:sysClr val="windowText" lastClr="000000"/>
                </a:solidFill>
                <a:latin typeface="Meiryo UI" panose="020B0604030504040204" pitchFamily="50" charset="-128"/>
                <a:ea typeface="Meiryo UI" panose="020B0604030504040204" pitchFamily="50" charset="-128"/>
              </a:rPr>
              <a:t>してきている</a:t>
            </a:r>
            <a:r>
              <a:rPr lang="ja-JP" altLang="ja-JP" sz="1400" dirty="0" smtClean="0">
                <a:solidFill>
                  <a:sysClr val="windowText" lastClr="000000"/>
                </a:solidFill>
                <a:latin typeface="Meiryo UI" panose="020B0604030504040204" pitchFamily="50" charset="-128"/>
                <a:ea typeface="Meiryo UI" panose="020B0604030504040204" pitchFamily="50" charset="-128"/>
              </a:rPr>
              <a:t>。</a:t>
            </a:r>
            <a:endParaRPr lang="en-US" altLang="ja-JP" sz="1400" dirty="0" smtClean="0">
              <a:solidFill>
                <a:sysClr val="windowText" lastClr="000000"/>
              </a:solidFill>
              <a:latin typeface="Meiryo UI" panose="020B0604030504040204" pitchFamily="50" charset="-128"/>
              <a:ea typeface="Meiryo UI" panose="020B0604030504040204" pitchFamily="50" charset="-128"/>
            </a:endParaRPr>
          </a:p>
          <a:p>
            <a:r>
              <a:rPr lang="ja-JP" altLang="en-US" sz="1400" dirty="0" smtClean="0">
                <a:solidFill>
                  <a:sysClr val="windowText" lastClr="000000"/>
                </a:solidFill>
                <a:latin typeface="Meiryo UI" panose="020B0604030504040204" pitchFamily="50" charset="-128"/>
                <a:ea typeface="Meiryo UI" panose="020B0604030504040204" pitchFamily="50" charset="-128"/>
              </a:rPr>
              <a:t>・大阪における国際会議開催件数は増加の傾向にあるものの、都市経済規模やインフラの整備状況を鑑みると世界的・国内的にも少ない状況となっている（</a:t>
            </a:r>
            <a:r>
              <a:rPr lang="ja-JP" altLang="en-US" sz="1400" dirty="0">
                <a:solidFill>
                  <a:sysClr val="windowText" lastClr="000000"/>
                </a:solidFill>
                <a:latin typeface="Meiryo UI" panose="020B0604030504040204" pitchFamily="50" charset="-128"/>
                <a:ea typeface="Meiryo UI" panose="020B0604030504040204" pitchFamily="50" charset="-128"/>
              </a:rPr>
              <a:t>国際会議開催件数（平成</a:t>
            </a:r>
            <a:r>
              <a:rPr lang="en-US" altLang="ja-JP" sz="1400" dirty="0">
                <a:solidFill>
                  <a:sysClr val="windowText" lastClr="000000"/>
                </a:solidFill>
                <a:latin typeface="Meiryo UI" panose="020B0604030504040204" pitchFamily="50" charset="-128"/>
                <a:ea typeface="Meiryo UI" panose="020B0604030504040204" pitchFamily="50" charset="-128"/>
              </a:rPr>
              <a:t>27</a:t>
            </a:r>
            <a:r>
              <a:rPr lang="ja-JP" altLang="en-US" sz="1400" dirty="0" smtClean="0">
                <a:solidFill>
                  <a:sysClr val="windowText" lastClr="000000"/>
                </a:solidFill>
                <a:latin typeface="Meiryo UI" panose="020B0604030504040204" pitchFamily="50" charset="-128"/>
                <a:ea typeface="Meiryo UI" panose="020B0604030504040204" pitchFamily="50" charset="-128"/>
              </a:rPr>
              <a:t>年（</a:t>
            </a:r>
            <a:r>
              <a:rPr lang="en-US" altLang="ja-JP" sz="1400" dirty="0" smtClean="0">
                <a:solidFill>
                  <a:sysClr val="windowText" lastClr="000000"/>
                </a:solidFill>
                <a:latin typeface="Meiryo UI" panose="020B0604030504040204" pitchFamily="50" charset="-128"/>
                <a:ea typeface="Meiryo UI" panose="020B0604030504040204" pitchFamily="50" charset="-128"/>
              </a:rPr>
              <a:t>2015</a:t>
            </a:r>
            <a:r>
              <a:rPr lang="ja-JP" altLang="en-US" sz="1400" dirty="0" smtClean="0">
                <a:solidFill>
                  <a:sysClr val="windowText" lastClr="000000"/>
                </a:solidFill>
                <a:latin typeface="Meiryo UI" panose="020B0604030504040204" pitchFamily="50" charset="-128"/>
                <a:ea typeface="Meiryo UI" panose="020B0604030504040204" pitchFamily="50" charset="-128"/>
              </a:rPr>
              <a:t>年））</a:t>
            </a:r>
            <a:r>
              <a:rPr lang="en-US" altLang="ja-JP" sz="1400" dirty="0">
                <a:solidFill>
                  <a:sysClr val="windowText" lastClr="000000"/>
                </a:solidFill>
                <a:latin typeface="Meiryo UI" panose="020B0604030504040204" pitchFamily="50" charset="-128"/>
                <a:ea typeface="Meiryo UI" panose="020B0604030504040204" pitchFamily="50" charset="-128"/>
              </a:rPr>
              <a:t>23</a:t>
            </a:r>
            <a:r>
              <a:rPr lang="ja-JP" altLang="en-US" sz="1400" dirty="0">
                <a:solidFill>
                  <a:sysClr val="windowText" lastClr="000000"/>
                </a:solidFill>
                <a:latin typeface="Meiryo UI" panose="020B0604030504040204" pitchFamily="50" charset="-128"/>
                <a:ea typeface="Meiryo UI" panose="020B0604030504040204" pitchFamily="50" charset="-128"/>
              </a:rPr>
              <a:t>件 世界</a:t>
            </a:r>
            <a:r>
              <a:rPr lang="en-US" altLang="ja-JP" sz="1400" dirty="0">
                <a:solidFill>
                  <a:sysClr val="windowText" lastClr="000000"/>
                </a:solidFill>
                <a:latin typeface="Meiryo UI" panose="020B0604030504040204" pitchFamily="50" charset="-128"/>
                <a:ea typeface="Meiryo UI" panose="020B0604030504040204" pitchFamily="50" charset="-128"/>
              </a:rPr>
              <a:t>115</a:t>
            </a:r>
            <a:r>
              <a:rPr lang="ja-JP" altLang="en-US" sz="1400" dirty="0">
                <a:solidFill>
                  <a:sysClr val="windowText" lastClr="000000"/>
                </a:solidFill>
                <a:latin typeface="Meiryo UI" panose="020B0604030504040204" pitchFamily="50" charset="-128"/>
                <a:ea typeface="Meiryo UI" panose="020B0604030504040204" pitchFamily="50" charset="-128"/>
              </a:rPr>
              <a:t>位 国内</a:t>
            </a:r>
            <a:r>
              <a:rPr lang="en-US" altLang="ja-JP" sz="1400" dirty="0">
                <a:solidFill>
                  <a:sysClr val="windowText" lastClr="000000"/>
                </a:solidFill>
                <a:latin typeface="Meiryo UI" panose="020B0604030504040204" pitchFamily="50" charset="-128"/>
                <a:ea typeface="Meiryo UI" panose="020B0604030504040204" pitchFamily="50" charset="-128"/>
              </a:rPr>
              <a:t>4</a:t>
            </a:r>
            <a:r>
              <a:rPr lang="ja-JP" altLang="en-US" sz="1400" dirty="0">
                <a:solidFill>
                  <a:sysClr val="windowText" lastClr="000000"/>
                </a:solidFill>
                <a:latin typeface="Meiryo UI" panose="020B0604030504040204" pitchFamily="50" charset="-128"/>
                <a:ea typeface="Meiryo UI" panose="020B0604030504040204" pitchFamily="50" charset="-128"/>
              </a:rPr>
              <a:t>位（</a:t>
            </a:r>
            <a:r>
              <a:rPr lang="en-US" altLang="ja-JP" sz="1400" dirty="0">
                <a:solidFill>
                  <a:sysClr val="windowText" lastClr="000000"/>
                </a:solidFill>
                <a:latin typeface="Meiryo UI" panose="020B0604030504040204" pitchFamily="50" charset="-128"/>
                <a:ea typeface="Meiryo UI" panose="020B0604030504040204" pitchFamily="50" charset="-128"/>
              </a:rPr>
              <a:t>ICCA</a:t>
            </a:r>
            <a:r>
              <a:rPr lang="ja-JP" altLang="en-US" sz="1400" dirty="0">
                <a:solidFill>
                  <a:sysClr val="windowText" lastClr="000000"/>
                </a:solidFill>
                <a:latin typeface="Meiryo UI" panose="020B0604030504040204" pitchFamily="50" charset="-128"/>
                <a:ea typeface="Meiryo UI" panose="020B0604030504040204" pitchFamily="50" charset="-128"/>
              </a:rPr>
              <a:t>（国際</a:t>
            </a:r>
            <a:r>
              <a:rPr lang="ja-JP" altLang="en-US" sz="1400" dirty="0" smtClean="0">
                <a:solidFill>
                  <a:sysClr val="windowText" lastClr="000000"/>
                </a:solidFill>
                <a:latin typeface="Meiryo UI" panose="020B0604030504040204" pitchFamily="50" charset="-128"/>
                <a:ea typeface="Meiryo UI" panose="020B0604030504040204" pitchFamily="50" charset="-128"/>
              </a:rPr>
              <a:t>会議協会）</a:t>
            </a:r>
            <a:r>
              <a:rPr lang="ja-JP" altLang="en-US" sz="1400" dirty="0">
                <a:solidFill>
                  <a:sysClr val="windowText" lastClr="000000"/>
                </a:solidFill>
                <a:latin typeface="Meiryo UI" panose="020B0604030504040204" pitchFamily="50" charset="-128"/>
                <a:ea typeface="Meiryo UI" panose="020B0604030504040204" pitchFamily="50" charset="-128"/>
              </a:rPr>
              <a:t>統計より））</a:t>
            </a:r>
            <a:r>
              <a:rPr lang="ja-JP" altLang="en-US" sz="1400" dirty="0" smtClean="0">
                <a:solidFill>
                  <a:sysClr val="windowText" lastClr="000000"/>
                </a:solidFill>
                <a:latin typeface="Meiryo UI" panose="020B0604030504040204" pitchFamily="50" charset="-128"/>
                <a:ea typeface="Meiryo UI" panose="020B0604030504040204" pitchFamily="50" charset="-128"/>
              </a:rPr>
              <a:t>。</a:t>
            </a:r>
            <a:endParaRPr lang="en-US" altLang="ja-JP" sz="1400" dirty="0">
              <a:solidFill>
                <a:sysClr val="windowText" lastClr="000000"/>
              </a:solidFill>
              <a:latin typeface="Meiryo UI" panose="020B0604030504040204" pitchFamily="50" charset="-128"/>
              <a:ea typeface="Meiryo UI" panose="020B0604030504040204" pitchFamily="50" charset="-128"/>
            </a:endParaRPr>
          </a:p>
          <a:p>
            <a:r>
              <a:rPr lang="ja-JP" altLang="en-US" sz="1400" dirty="0" smtClean="0">
                <a:solidFill>
                  <a:sysClr val="windowText" lastClr="000000"/>
                </a:solidFill>
                <a:latin typeface="Meiryo UI" panose="020B0604030504040204" pitchFamily="50" charset="-128"/>
                <a:ea typeface="Meiryo UI" panose="020B0604030504040204" pitchFamily="50" charset="-128"/>
              </a:rPr>
              <a:t>・その要因として、大阪には、</a:t>
            </a:r>
            <a:r>
              <a:rPr lang="ja-JP" altLang="ja-JP" sz="1400" dirty="0">
                <a:solidFill>
                  <a:sysClr val="windowText" lastClr="000000"/>
                </a:solidFill>
                <a:latin typeface="Meiryo UI" panose="020B0604030504040204" pitchFamily="50" charset="-128"/>
                <a:ea typeface="Meiryo UI" panose="020B0604030504040204" pitchFamily="50" charset="-128"/>
              </a:rPr>
              <a:t>近年の国際会議や展示会の開催態様の変化に対応した、</a:t>
            </a:r>
            <a:r>
              <a:rPr lang="ja-JP" altLang="en-US" sz="1400" dirty="0" smtClean="0">
                <a:solidFill>
                  <a:sysClr val="windowText" lastClr="000000"/>
                </a:solidFill>
                <a:latin typeface="Meiryo UI" panose="020B0604030504040204" pitchFamily="50" charset="-128"/>
                <a:ea typeface="Meiryo UI" panose="020B0604030504040204" pitchFamily="50" charset="-128"/>
              </a:rPr>
              <a:t>会議場・</a:t>
            </a:r>
            <a:r>
              <a:rPr lang="ja-JP" altLang="en-US" sz="1400" dirty="0">
                <a:solidFill>
                  <a:sysClr val="windowText" lastClr="000000"/>
                </a:solidFill>
                <a:latin typeface="Meiryo UI" panose="020B0604030504040204" pitchFamily="50" charset="-128"/>
                <a:ea typeface="Meiryo UI" panose="020B0604030504040204" pitchFamily="50" charset="-128"/>
              </a:rPr>
              <a:t>展示場</a:t>
            </a:r>
            <a:r>
              <a:rPr lang="ja-JP" altLang="en-US" sz="1400" dirty="0" smtClean="0">
                <a:solidFill>
                  <a:sysClr val="windowText" lastClr="000000"/>
                </a:solidFill>
                <a:latin typeface="Meiryo UI" panose="020B0604030504040204" pitchFamily="50" charset="-128"/>
                <a:ea typeface="Meiryo UI" panose="020B0604030504040204" pitchFamily="50" charset="-128"/>
              </a:rPr>
              <a:t>などが一体的に整備</a:t>
            </a:r>
            <a:r>
              <a:rPr lang="ja-JP" altLang="en-US" sz="1400" dirty="0">
                <a:solidFill>
                  <a:sysClr val="windowText" lastClr="000000"/>
                </a:solidFill>
                <a:latin typeface="Meiryo UI" panose="020B0604030504040204" pitchFamily="50" charset="-128"/>
                <a:ea typeface="Meiryo UI" panose="020B0604030504040204" pitchFamily="50" charset="-128"/>
              </a:rPr>
              <a:t>・運営される</a:t>
            </a:r>
            <a:r>
              <a:rPr lang="en-US" altLang="ja-JP" sz="1400" dirty="0">
                <a:solidFill>
                  <a:sysClr val="windowText" lastClr="000000"/>
                </a:solidFill>
                <a:latin typeface="Meiryo UI" panose="020B0604030504040204" pitchFamily="50" charset="-128"/>
                <a:ea typeface="Meiryo UI" panose="020B0604030504040204" pitchFamily="50" charset="-128"/>
              </a:rPr>
              <a:t>MICE</a:t>
            </a:r>
            <a:r>
              <a:rPr lang="ja-JP" altLang="en-US" sz="1400" dirty="0">
                <a:solidFill>
                  <a:sysClr val="windowText" lastClr="000000"/>
                </a:solidFill>
                <a:latin typeface="Meiryo UI" panose="020B0604030504040204" pitchFamily="50" charset="-128"/>
                <a:ea typeface="Meiryo UI" panose="020B0604030504040204" pitchFamily="50" charset="-128"/>
              </a:rPr>
              <a:t>施設が</a:t>
            </a:r>
            <a:r>
              <a:rPr lang="ja-JP" altLang="en-US" sz="1400" dirty="0" smtClean="0">
                <a:solidFill>
                  <a:sysClr val="windowText" lastClr="000000"/>
                </a:solidFill>
                <a:latin typeface="Meiryo UI" panose="020B0604030504040204" pitchFamily="50" charset="-128"/>
                <a:ea typeface="Meiryo UI" panose="020B0604030504040204" pitchFamily="50" charset="-128"/>
              </a:rPr>
              <a:t>不足していることと併せて、オール</a:t>
            </a:r>
            <a:r>
              <a:rPr lang="ja-JP" altLang="en-US" sz="1400" dirty="0">
                <a:solidFill>
                  <a:sysClr val="windowText" lastClr="000000"/>
                </a:solidFill>
                <a:latin typeface="Meiryo UI" panose="020B0604030504040204" pitchFamily="50" charset="-128"/>
                <a:ea typeface="Meiryo UI" panose="020B0604030504040204" pitchFamily="50" charset="-128"/>
              </a:rPr>
              <a:t>大阪の</a:t>
            </a:r>
            <a:r>
              <a:rPr lang="en-US" altLang="ja-JP" sz="1400" dirty="0">
                <a:solidFill>
                  <a:sysClr val="windowText" lastClr="000000"/>
                </a:solidFill>
                <a:latin typeface="Meiryo UI" panose="020B0604030504040204" pitchFamily="50" charset="-128"/>
                <a:ea typeface="Meiryo UI" panose="020B0604030504040204" pitchFamily="50" charset="-128"/>
              </a:rPr>
              <a:t>MICE</a:t>
            </a:r>
            <a:r>
              <a:rPr lang="ja-JP" altLang="en-US" sz="1400" dirty="0">
                <a:solidFill>
                  <a:sysClr val="windowText" lastClr="000000"/>
                </a:solidFill>
                <a:latin typeface="Meiryo UI" panose="020B0604030504040204" pitchFamily="50" charset="-128"/>
                <a:ea typeface="Meiryo UI" panose="020B0604030504040204" pitchFamily="50" charset="-128"/>
              </a:rPr>
              <a:t>推進の方向性や体制が</a:t>
            </a:r>
            <a:r>
              <a:rPr lang="ja-JP" altLang="en-US" sz="1400" dirty="0" smtClean="0">
                <a:solidFill>
                  <a:sysClr val="windowText" lastClr="000000"/>
                </a:solidFill>
                <a:latin typeface="Meiryo UI" panose="020B0604030504040204" pitchFamily="50" charset="-128"/>
                <a:ea typeface="Meiryo UI" panose="020B0604030504040204" pitchFamily="50" charset="-128"/>
              </a:rPr>
              <a:t>ないことが考え</a:t>
            </a:r>
            <a:r>
              <a:rPr lang="ja-JP" altLang="en-US" sz="1400" dirty="0" smtClean="0">
                <a:solidFill>
                  <a:schemeClr val="tx1"/>
                </a:solidFill>
                <a:latin typeface="Meiryo UI" panose="020B0604030504040204" pitchFamily="50" charset="-128"/>
                <a:ea typeface="Meiryo UI" panose="020B0604030504040204" pitchFamily="50" charset="-128"/>
              </a:rPr>
              <a:t>られる</a:t>
            </a:r>
            <a:r>
              <a:rPr lang="ja-JP" altLang="en-US" sz="1400" dirty="0" smtClean="0">
                <a:solidFill>
                  <a:sysClr val="windowText" lastClr="000000"/>
                </a:solidFill>
                <a:latin typeface="Meiryo UI" panose="020B0604030504040204" pitchFamily="50" charset="-128"/>
                <a:ea typeface="Meiryo UI" panose="020B0604030504040204" pitchFamily="50" charset="-128"/>
              </a:rPr>
              <a:t>。</a:t>
            </a:r>
            <a:endParaRPr lang="en-US" altLang="ja-JP" sz="1400" dirty="0" smtClean="0">
              <a:solidFill>
                <a:sysClr val="windowText" lastClr="000000"/>
              </a:solidFill>
              <a:latin typeface="Meiryo UI" panose="020B0604030504040204" pitchFamily="50" charset="-128"/>
              <a:ea typeface="Meiryo UI" panose="020B0604030504040204" pitchFamily="50" charset="-128"/>
            </a:endParaRPr>
          </a:p>
          <a:p>
            <a:r>
              <a:rPr lang="ja-JP" altLang="en-US" sz="1400" dirty="0" smtClean="0">
                <a:solidFill>
                  <a:sysClr val="windowText" lastClr="000000"/>
                </a:solidFill>
                <a:latin typeface="Meiryo UI" panose="020B0604030504040204" pitchFamily="50" charset="-128"/>
                <a:ea typeface="Meiryo UI" panose="020B0604030504040204" pitchFamily="50" charset="-128"/>
              </a:rPr>
              <a:t>・また、夢洲における統合型リゾー</a:t>
            </a:r>
            <a:r>
              <a:rPr lang="ja-JP" altLang="en-US" sz="1400" dirty="0">
                <a:solidFill>
                  <a:sysClr val="windowText" lastClr="000000"/>
                </a:solidFill>
                <a:latin typeface="Meiryo UI" panose="020B0604030504040204" pitchFamily="50" charset="-128"/>
                <a:ea typeface="Meiryo UI" panose="020B0604030504040204" pitchFamily="50" charset="-128"/>
              </a:rPr>
              <a:t>ト</a:t>
            </a:r>
            <a:r>
              <a:rPr lang="ja-JP" altLang="en-US" sz="1400" dirty="0" smtClean="0">
                <a:solidFill>
                  <a:sysClr val="windowText" lastClr="000000"/>
                </a:solidFill>
                <a:latin typeface="Meiryo UI" panose="020B0604030504040204" pitchFamily="50" charset="-128"/>
                <a:ea typeface="Meiryo UI" panose="020B0604030504040204" pitchFamily="50" charset="-128"/>
              </a:rPr>
              <a:t>（</a:t>
            </a:r>
            <a:r>
              <a:rPr lang="en-US" altLang="ja-JP" sz="1400" dirty="0" smtClean="0">
                <a:solidFill>
                  <a:sysClr val="windowText" lastClr="000000"/>
                </a:solidFill>
                <a:latin typeface="Meiryo UI" panose="020B0604030504040204" pitchFamily="50" charset="-128"/>
                <a:ea typeface="Meiryo UI" panose="020B0604030504040204" pitchFamily="50" charset="-128"/>
              </a:rPr>
              <a:t>IR</a:t>
            </a:r>
            <a:r>
              <a:rPr lang="ja-JP" altLang="en-US" sz="1400" dirty="0" smtClean="0">
                <a:solidFill>
                  <a:sysClr val="windowText" lastClr="000000"/>
                </a:solidFill>
                <a:latin typeface="Meiryo UI" panose="020B0604030504040204" pitchFamily="50" charset="-128"/>
                <a:ea typeface="Meiryo UI" panose="020B0604030504040204" pitchFamily="50" charset="-128"/>
              </a:rPr>
              <a:t>）など国際観光拠点の形成や国際博覧会誘致の動きもあり、世界的に大阪が注目され</a:t>
            </a:r>
            <a:r>
              <a:rPr lang="en-US" altLang="ja-JP" sz="1400" dirty="0" smtClean="0">
                <a:solidFill>
                  <a:sysClr val="windowText" lastClr="000000"/>
                </a:solidFill>
                <a:latin typeface="Meiryo UI" panose="020B0604030504040204" pitchFamily="50" charset="-128"/>
                <a:ea typeface="Meiryo UI" panose="020B0604030504040204" pitchFamily="50" charset="-128"/>
              </a:rPr>
              <a:t>MICE</a:t>
            </a:r>
            <a:r>
              <a:rPr lang="ja-JP" altLang="en-US" sz="1400" dirty="0" smtClean="0">
                <a:solidFill>
                  <a:sysClr val="windowText" lastClr="000000"/>
                </a:solidFill>
                <a:latin typeface="Meiryo UI" panose="020B0604030504040204" pitchFamily="50" charset="-128"/>
                <a:ea typeface="Meiryo UI" panose="020B0604030504040204" pitchFamily="50" charset="-128"/>
              </a:rPr>
              <a:t>機能が強化されるこの機を逃さず対応することが重要である。</a:t>
            </a:r>
            <a:endParaRPr lang="en-US" altLang="ja-JP" sz="1400" dirty="0" smtClean="0">
              <a:solidFill>
                <a:sysClr val="windowText" lastClr="000000"/>
              </a:solidFill>
              <a:latin typeface="Meiryo UI" panose="020B0604030504040204" pitchFamily="50" charset="-128"/>
              <a:ea typeface="Meiryo UI" panose="020B0604030504040204" pitchFamily="50" charset="-128"/>
            </a:endParaRPr>
          </a:p>
          <a:p>
            <a:r>
              <a:rPr lang="ja-JP" altLang="en-US" sz="1400" dirty="0" smtClean="0">
                <a:solidFill>
                  <a:sysClr val="windowText" lastClr="000000"/>
                </a:solidFill>
                <a:latin typeface="Meiryo UI" panose="020B0604030504040204" pitchFamily="50" charset="-128"/>
                <a:ea typeface="Meiryo UI" panose="020B0604030504040204" pitchFamily="50" charset="-128"/>
              </a:rPr>
              <a:t>・そのため、</a:t>
            </a:r>
            <a:r>
              <a:rPr lang="ja-JP" altLang="ja-JP" sz="1400" dirty="0" smtClean="0">
                <a:solidFill>
                  <a:sysClr val="windowText" lastClr="000000"/>
                </a:solidFill>
                <a:latin typeface="Meiryo UI" panose="020B0604030504040204" pitchFamily="50" charset="-128"/>
                <a:ea typeface="Meiryo UI" panose="020B0604030504040204" pitchFamily="50" charset="-128"/>
              </a:rPr>
              <a:t>今後</a:t>
            </a:r>
            <a:r>
              <a:rPr lang="ja-JP" altLang="en-US" sz="1400" dirty="0" smtClean="0">
                <a:solidFill>
                  <a:sysClr val="windowText" lastClr="000000"/>
                </a:solidFill>
                <a:latin typeface="Meiryo UI" panose="020B0604030504040204" pitchFamily="50" charset="-128"/>
                <a:ea typeface="Meiryo UI" panose="020B0604030504040204" pitchFamily="50" charset="-128"/>
              </a:rPr>
              <a:t>、府</a:t>
            </a:r>
            <a:r>
              <a:rPr lang="ja-JP" altLang="en-US" sz="1400" dirty="0">
                <a:solidFill>
                  <a:sysClr val="windowText" lastClr="000000"/>
                </a:solidFill>
                <a:latin typeface="Meiryo UI" panose="020B0604030504040204" pitchFamily="50" charset="-128"/>
                <a:ea typeface="Meiryo UI" panose="020B0604030504040204" pitchFamily="50" charset="-128"/>
              </a:rPr>
              <a:t>・市・</a:t>
            </a:r>
            <a:r>
              <a:rPr lang="ja-JP" altLang="en-US" sz="1400" dirty="0" smtClean="0">
                <a:solidFill>
                  <a:sysClr val="windowText" lastClr="000000"/>
                </a:solidFill>
                <a:latin typeface="Meiryo UI" panose="020B0604030504040204" pitchFamily="50" charset="-128"/>
                <a:ea typeface="Meiryo UI" panose="020B0604030504040204" pitchFamily="50" charset="-128"/>
              </a:rPr>
              <a:t>経済</a:t>
            </a:r>
            <a:r>
              <a:rPr lang="ja-JP" altLang="en-US" sz="1400" dirty="0">
                <a:solidFill>
                  <a:sysClr val="windowText" lastClr="000000"/>
                </a:solidFill>
                <a:latin typeface="Meiryo UI" panose="020B0604030504040204" pitchFamily="50" charset="-128"/>
                <a:ea typeface="Meiryo UI" panose="020B0604030504040204" pitchFamily="50" charset="-128"/>
              </a:rPr>
              <a:t>団体</a:t>
            </a:r>
            <a:r>
              <a:rPr lang="ja-JP" altLang="en-US" sz="1400" dirty="0" smtClean="0">
                <a:solidFill>
                  <a:sysClr val="windowText" lastClr="000000"/>
                </a:solidFill>
                <a:latin typeface="Meiryo UI" panose="020B0604030504040204" pitchFamily="50" charset="-128"/>
                <a:ea typeface="Meiryo UI" panose="020B0604030504040204" pitchFamily="50" charset="-128"/>
              </a:rPr>
              <a:t>・</a:t>
            </a:r>
            <a:r>
              <a:rPr lang="ja-JP" altLang="en-US" sz="1400" dirty="0">
                <a:solidFill>
                  <a:sysClr val="windowText" lastClr="000000"/>
                </a:solidFill>
                <a:latin typeface="Meiryo UI" panose="020B0604030504040204" pitchFamily="50" charset="-128"/>
                <a:ea typeface="Meiryo UI" panose="020B0604030504040204" pitchFamily="50" charset="-128"/>
              </a:rPr>
              <a:t>大阪観光局等が一体と</a:t>
            </a:r>
            <a:r>
              <a:rPr lang="ja-JP" altLang="en-US" sz="1400" dirty="0" smtClean="0">
                <a:solidFill>
                  <a:schemeClr val="tx1"/>
                </a:solidFill>
                <a:latin typeface="Meiryo UI" panose="020B0604030504040204" pitchFamily="50" charset="-128"/>
                <a:ea typeface="Meiryo UI" panose="020B0604030504040204" pitchFamily="50" charset="-128"/>
              </a:rPr>
              <a:t>なって行う</a:t>
            </a:r>
            <a:r>
              <a:rPr lang="en-US" altLang="ja-JP" sz="1400" dirty="0" smtClean="0">
                <a:solidFill>
                  <a:schemeClr val="tx1"/>
                </a:solidFill>
                <a:latin typeface="Meiryo UI" panose="020B0604030504040204" pitchFamily="50" charset="-128"/>
                <a:ea typeface="Meiryo UI" panose="020B0604030504040204" pitchFamily="50" charset="-128"/>
              </a:rPr>
              <a:t>MICE</a:t>
            </a:r>
            <a:r>
              <a:rPr lang="ja-JP" altLang="en-US" sz="1400" dirty="0">
                <a:solidFill>
                  <a:sysClr val="windowText" lastClr="000000"/>
                </a:solidFill>
                <a:latin typeface="Meiryo UI" panose="020B0604030504040204" pitchFamily="50" charset="-128"/>
                <a:ea typeface="Meiryo UI" panose="020B0604030504040204" pitchFamily="50" charset="-128"/>
              </a:rPr>
              <a:t>推進体制の構築や誘致活動の方向性を定めるとともに、大阪の</a:t>
            </a:r>
            <a:r>
              <a:rPr lang="en-US" altLang="ja-JP" sz="1400" dirty="0">
                <a:solidFill>
                  <a:sysClr val="windowText" lastClr="000000"/>
                </a:solidFill>
                <a:latin typeface="Meiryo UI" panose="020B0604030504040204" pitchFamily="50" charset="-128"/>
                <a:ea typeface="Meiryo UI" panose="020B0604030504040204" pitchFamily="50" charset="-128"/>
              </a:rPr>
              <a:t>MICE</a:t>
            </a:r>
            <a:r>
              <a:rPr lang="ja-JP" altLang="en-US" sz="1400" dirty="0">
                <a:solidFill>
                  <a:sysClr val="windowText" lastClr="000000"/>
                </a:solidFill>
                <a:latin typeface="Meiryo UI" panose="020B0604030504040204" pitchFamily="50" charset="-128"/>
                <a:ea typeface="Meiryo UI" panose="020B0604030504040204" pitchFamily="50" charset="-128"/>
              </a:rPr>
              <a:t>拠点の役割分担・機能強化の方向性を定め</a:t>
            </a:r>
            <a:r>
              <a:rPr lang="ja-JP" altLang="en-US" sz="1400" dirty="0" smtClean="0">
                <a:solidFill>
                  <a:sysClr val="windowText" lastClr="000000"/>
                </a:solidFill>
                <a:latin typeface="Meiryo UI" panose="020B0604030504040204" pitchFamily="50" charset="-128"/>
                <a:ea typeface="Meiryo UI" panose="020B0604030504040204" pitchFamily="50" charset="-128"/>
              </a:rPr>
              <a:t>、</a:t>
            </a:r>
            <a:r>
              <a:rPr lang="ja-JP" altLang="ja-JP" sz="1400" dirty="0" smtClean="0">
                <a:solidFill>
                  <a:sysClr val="windowText" lastClr="000000"/>
                </a:solidFill>
                <a:latin typeface="Meiryo UI" panose="020B0604030504040204" pitchFamily="50" charset="-128"/>
                <a:ea typeface="Meiryo UI" panose="020B0604030504040204" pitchFamily="50" charset="-128"/>
              </a:rPr>
              <a:t>大阪</a:t>
            </a:r>
            <a:r>
              <a:rPr lang="ja-JP" altLang="ja-JP" sz="1400" dirty="0">
                <a:solidFill>
                  <a:sysClr val="windowText" lastClr="000000"/>
                </a:solidFill>
                <a:latin typeface="Meiryo UI" panose="020B0604030504040204" pitchFamily="50" charset="-128"/>
                <a:ea typeface="Meiryo UI" panose="020B0604030504040204" pitchFamily="50" charset="-128"/>
              </a:rPr>
              <a:t>の経済活性化や都市魅力の向上を</a:t>
            </a:r>
            <a:r>
              <a:rPr lang="ja-JP" altLang="ja-JP" sz="1400" dirty="0" smtClean="0">
                <a:solidFill>
                  <a:sysClr val="windowText" lastClr="000000"/>
                </a:solidFill>
                <a:latin typeface="Meiryo UI" panose="020B0604030504040204" pitchFamily="50" charset="-128"/>
                <a:ea typeface="Meiryo UI" panose="020B0604030504040204" pitchFamily="50" charset="-128"/>
              </a:rPr>
              <a:t>図る</a:t>
            </a:r>
            <a:r>
              <a:rPr lang="ja-JP" altLang="en-US" sz="1400" dirty="0" smtClean="0">
                <a:solidFill>
                  <a:sysClr val="windowText" lastClr="000000"/>
                </a:solidFill>
                <a:latin typeface="Meiryo UI" panose="020B0604030504040204" pitchFamily="50" charset="-128"/>
                <a:ea typeface="Meiryo UI" panose="020B0604030504040204" pitchFamily="50" charset="-128"/>
              </a:rPr>
              <a:t>。</a:t>
            </a:r>
            <a:endParaRPr lang="en-US" altLang="ja-JP" sz="1400" dirty="0" smtClean="0">
              <a:solidFill>
                <a:sysClr val="windowText" lastClr="000000"/>
              </a:solidFill>
              <a:latin typeface="Meiryo UI" panose="020B0604030504040204" pitchFamily="50" charset="-128"/>
              <a:ea typeface="Meiryo UI" panose="020B0604030504040204" pitchFamily="50" charset="-128"/>
            </a:endParaRPr>
          </a:p>
          <a:p>
            <a:r>
              <a:rPr kumimoji="1" lang="ja-JP" altLang="en-US" sz="1400" dirty="0" smtClean="0">
                <a:solidFill>
                  <a:sysClr val="windowText" lastClr="000000"/>
                </a:solidFill>
                <a:latin typeface="Meiryo UI" panose="020B0604030504040204" pitchFamily="50" charset="-128"/>
                <a:ea typeface="Meiryo UI" panose="020B0604030504040204" pitchFamily="50" charset="-128"/>
              </a:rPr>
              <a:t>　　</a:t>
            </a:r>
            <a:r>
              <a:rPr lang="ja-JP" altLang="ja-JP" sz="1400" kern="100" dirty="0" smtClean="0">
                <a:solidFill>
                  <a:sysClr val="windowText" lastClr="000000"/>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400" kern="100" dirty="0">
                <a:solidFill>
                  <a:sysClr val="windowText" lastClr="000000"/>
                </a:solidFill>
                <a:latin typeface="Meiryo UI" panose="020B0604030504040204" pitchFamily="50" charset="-128"/>
                <a:ea typeface="Meiryo UI" panose="020B0604030504040204" pitchFamily="50" charset="-128"/>
                <a:cs typeface="Times New Roman" panose="02020603050405020304" pitchFamily="18" charset="0"/>
              </a:rPr>
              <a:t>対象</a:t>
            </a:r>
            <a:r>
              <a:rPr lang="ja-JP" altLang="en-US" sz="1400" kern="100" dirty="0" smtClean="0">
                <a:solidFill>
                  <a:sysClr val="windowText" lastClr="000000"/>
                </a:solidFill>
                <a:latin typeface="Meiryo UI" panose="020B0604030504040204" pitchFamily="50" charset="-128"/>
                <a:ea typeface="Meiryo UI" panose="020B0604030504040204" pitchFamily="50" charset="-128"/>
                <a:cs typeface="Times New Roman" panose="02020603050405020304" pitchFamily="18" charset="0"/>
              </a:rPr>
              <a:t>期</a:t>
            </a:r>
            <a:r>
              <a:rPr lang="ja-JP" altLang="ja-JP" sz="1400" kern="100" dirty="0" smtClean="0">
                <a:solidFill>
                  <a:sysClr val="windowText" lastClr="000000"/>
                </a:solidFill>
                <a:latin typeface="Meiryo UI" panose="020B0604030504040204" pitchFamily="50" charset="-128"/>
                <a:ea typeface="Meiryo UI" panose="020B0604030504040204" pitchFamily="50" charset="-128"/>
                <a:cs typeface="Times New Roman" panose="02020603050405020304" pitchFamily="18" charset="0"/>
              </a:rPr>
              <a:t>間</a:t>
            </a:r>
            <a:r>
              <a:rPr lang="ja-JP" altLang="en-US" sz="1400" kern="100" dirty="0" smtClean="0">
                <a:solidFill>
                  <a:sysClr val="windowText" lastClr="000000"/>
                </a:solidFill>
                <a:latin typeface="Meiryo UI" panose="020B0604030504040204" pitchFamily="50" charset="-128"/>
                <a:ea typeface="Meiryo UI" panose="020B0604030504040204" pitchFamily="50" charset="-128"/>
                <a:cs typeface="Times New Roman" panose="02020603050405020304" pitchFamily="18" charset="0"/>
              </a:rPr>
              <a:t>：</a:t>
            </a:r>
            <a:r>
              <a:rPr lang="ja-JP" altLang="ja-JP" sz="1400" kern="100" dirty="0" smtClean="0">
                <a:solidFill>
                  <a:sysClr val="windowText" lastClr="000000"/>
                </a:solidFill>
                <a:latin typeface="Meiryo UI" panose="020B0604030504040204" pitchFamily="50" charset="-128"/>
                <a:ea typeface="Meiryo UI" panose="020B0604030504040204" pitchFamily="50" charset="-128"/>
                <a:cs typeface="Times New Roman" panose="02020603050405020304" pitchFamily="18" charset="0"/>
              </a:rPr>
              <a:t>平成</a:t>
            </a:r>
            <a:r>
              <a:rPr lang="en-US" altLang="ja-JP" sz="1400" kern="100" dirty="0" smtClean="0">
                <a:solidFill>
                  <a:sysClr val="windowText" lastClr="000000"/>
                </a:solidFill>
                <a:latin typeface="Meiryo UI" panose="020B0604030504040204" pitchFamily="50" charset="-128"/>
                <a:ea typeface="Meiryo UI" panose="020B0604030504040204" pitchFamily="50" charset="-128"/>
                <a:cs typeface="Times New Roman" panose="02020603050405020304" pitchFamily="18" charset="0"/>
              </a:rPr>
              <a:t>29</a:t>
            </a:r>
            <a:r>
              <a:rPr lang="ja-JP" altLang="en-US" sz="1400" kern="100" dirty="0" smtClean="0">
                <a:solidFill>
                  <a:sysClr val="windowText" lastClr="000000"/>
                </a:solidFill>
                <a:latin typeface="Meiryo UI" panose="020B0604030504040204" pitchFamily="50" charset="-128"/>
                <a:ea typeface="Meiryo UI" panose="020B0604030504040204" pitchFamily="50" charset="-128"/>
                <a:cs typeface="Times New Roman" panose="02020603050405020304" pitchFamily="18" charset="0"/>
              </a:rPr>
              <a:t>年度</a:t>
            </a:r>
            <a:r>
              <a:rPr lang="en-US" altLang="ja-JP" sz="1400" kern="100" dirty="0" smtClean="0">
                <a:solidFill>
                  <a:sysClr val="windowText" lastClr="000000"/>
                </a:solidFill>
                <a:latin typeface="Meiryo UI" panose="020B0604030504040204" pitchFamily="50" charset="-128"/>
                <a:ea typeface="Meiryo UI" panose="020B0604030504040204" pitchFamily="50" charset="-128"/>
                <a:cs typeface="Times New Roman" panose="02020603050405020304" pitchFamily="18" charset="0"/>
              </a:rPr>
              <a:t>(2017</a:t>
            </a:r>
            <a:r>
              <a:rPr lang="ja-JP" altLang="en-US" sz="1400" kern="100" dirty="0" smtClean="0">
                <a:solidFill>
                  <a:sysClr val="windowText" lastClr="000000"/>
                </a:solidFill>
                <a:latin typeface="Meiryo UI" panose="020B0604030504040204" pitchFamily="50" charset="-128"/>
                <a:ea typeface="Meiryo UI" panose="020B0604030504040204" pitchFamily="50" charset="-128"/>
                <a:cs typeface="Times New Roman" panose="02020603050405020304" pitchFamily="18" charset="0"/>
              </a:rPr>
              <a:t>年度</a:t>
            </a:r>
            <a:r>
              <a:rPr lang="en-US" altLang="ja-JP" sz="1400" kern="100" dirty="0" smtClean="0">
                <a:solidFill>
                  <a:sysClr val="windowText" lastClr="000000"/>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400" kern="100" dirty="0">
                <a:solidFill>
                  <a:sysClr val="windowText" lastClr="000000"/>
                </a:solidFill>
                <a:latin typeface="Meiryo UI" panose="020B0604030504040204" pitchFamily="50" charset="-128"/>
                <a:ea typeface="Meiryo UI" panose="020B0604030504040204" pitchFamily="50" charset="-128"/>
                <a:cs typeface="Times New Roman" panose="02020603050405020304" pitchFamily="18" charset="0"/>
              </a:rPr>
              <a:t>から</a:t>
            </a:r>
            <a:r>
              <a:rPr lang="ja-JP" altLang="ja-JP" sz="1400" kern="100" dirty="0" smtClean="0">
                <a:solidFill>
                  <a:sysClr val="windowText" lastClr="000000"/>
                </a:solidFill>
                <a:latin typeface="Meiryo UI" panose="020B0604030504040204" pitchFamily="50" charset="-128"/>
                <a:ea typeface="Meiryo UI" panose="020B0604030504040204" pitchFamily="50" charset="-128"/>
                <a:cs typeface="Times New Roman" panose="02020603050405020304" pitchFamily="18" charset="0"/>
              </a:rPr>
              <a:t>平成</a:t>
            </a:r>
            <a:r>
              <a:rPr lang="en-US" altLang="ja-JP" sz="1400" kern="100" dirty="0" smtClean="0">
                <a:solidFill>
                  <a:sysClr val="windowText" lastClr="000000"/>
                </a:solidFill>
                <a:latin typeface="Meiryo UI" panose="020B0604030504040204" pitchFamily="50" charset="-128"/>
                <a:ea typeface="Meiryo UI" panose="020B0604030504040204" pitchFamily="50" charset="-128"/>
                <a:cs typeface="Times New Roman" panose="02020603050405020304" pitchFamily="18" charset="0"/>
              </a:rPr>
              <a:t>37</a:t>
            </a:r>
            <a:r>
              <a:rPr lang="ja-JP" altLang="ja-JP" sz="1400" kern="100" dirty="0" smtClean="0">
                <a:solidFill>
                  <a:sysClr val="windowText" lastClr="000000"/>
                </a:solidFill>
                <a:latin typeface="Meiryo UI" panose="020B0604030504040204" pitchFamily="50" charset="-128"/>
                <a:ea typeface="Meiryo UI" panose="020B0604030504040204" pitchFamily="50" charset="-128"/>
                <a:cs typeface="Times New Roman" panose="02020603050405020304" pitchFamily="18" charset="0"/>
              </a:rPr>
              <a:t>年</a:t>
            </a:r>
            <a:r>
              <a:rPr lang="ja-JP" altLang="en-US" sz="1400" kern="100" dirty="0">
                <a:solidFill>
                  <a:sysClr val="windowText" lastClr="000000"/>
                </a:solidFill>
                <a:latin typeface="Meiryo UI" panose="020B0604030504040204" pitchFamily="50" charset="-128"/>
                <a:ea typeface="Meiryo UI" panose="020B0604030504040204" pitchFamily="50" charset="-128"/>
                <a:cs typeface="Times New Roman" panose="02020603050405020304" pitchFamily="18" charset="0"/>
              </a:rPr>
              <a:t>度</a:t>
            </a:r>
            <a:r>
              <a:rPr lang="ja-JP" altLang="ja-JP" sz="1400" kern="100" dirty="0" smtClean="0">
                <a:solidFill>
                  <a:sysClr val="windowText" lastClr="000000"/>
                </a:solidFill>
                <a:latin typeface="Meiryo UI" panose="020B0604030504040204" pitchFamily="50" charset="-128"/>
                <a:ea typeface="Meiryo UI" panose="020B0604030504040204" pitchFamily="50" charset="-128"/>
                <a:cs typeface="Times New Roman" panose="02020603050405020304" pitchFamily="18" charset="0"/>
              </a:rPr>
              <a:t>（</a:t>
            </a:r>
            <a:r>
              <a:rPr lang="en-US" altLang="ja-JP" sz="1400" kern="100" dirty="0" smtClean="0">
                <a:solidFill>
                  <a:sysClr val="windowText" lastClr="000000"/>
                </a:solidFill>
                <a:latin typeface="Meiryo UI" panose="020B0604030504040204" pitchFamily="50" charset="-128"/>
                <a:ea typeface="Meiryo UI" panose="020B0604030504040204" pitchFamily="50" charset="-128"/>
                <a:cs typeface="Times New Roman" panose="02020603050405020304" pitchFamily="18" charset="0"/>
              </a:rPr>
              <a:t>2025</a:t>
            </a:r>
            <a:r>
              <a:rPr lang="ja-JP" altLang="en-US" sz="1400" kern="100" dirty="0" smtClean="0">
                <a:solidFill>
                  <a:sysClr val="windowText" lastClr="000000"/>
                </a:solidFill>
                <a:latin typeface="Meiryo UI" panose="020B0604030504040204" pitchFamily="50" charset="-128"/>
                <a:ea typeface="Meiryo UI" panose="020B0604030504040204" pitchFamily="50" charset="-128"/>
                <a:cs typeface="Times New Roman" panose="02020603050405020304" pitchFamily="18" charset="0"/>
              </a:rPr>
              <a:t>年度</a:t>
            </a:r>
            <a:r>
              <a:rPr lang="ja-JP" altLang="ja-JP" sz="1400" kern="100" dirty="0" smtClean="0">
                <a:solidFill>
                  <a:sysClr val="windowText" lastClr="000000"/>
                </a:solidFill>
                <a:latin typeface="Meiryo UI" panose="020B0604030504040204" pitchFamily="50" charset="-128"/>
                <a:ea typeface="Meiryo UI" panose="020B0604030504040204" pitchFamily="50" charset="-128"/>
                <a:cs typeface="Times New Roman" panose="02020603050405020304" pitchFamily="18" charset="0"/>
              </a:rPr>
              <a:t>）</a:t>
            </a:r>
            <a:endParaRPr kumimoji="1" lang="en-US" altLang="ja-JP" sz="1400" dirty="0" smtClean="0">
              <a:solidFill>
                <a:sysClr val="windowText" lastClr="000000"/>
              </a:solidFill>
              <a:latin typeface="Meiryo UI" panose="020B0604030504040204" pitchFamily="50" charset="-128"/>
              <a:ea typeface="Meiryo UI" panose="020B0604030504040204" pitchFamily="50" charset="-128"/>
            </a:endParaRPr>
          </a:p>
        </p:txBody>
      </p:sp>
      <p:pic>
        <p:nvPicPr>
          <p:cNvPr id="17" name="Picture 2" descr="賛助会員制度"/>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296" y="4822365"/>
            <a:ext cx="2062049" cy="1960303"/>
          </a:xfrm>
          <a:prstGeom prst="rect">
            <a:avLst/>
          </a:prstGeom>
          <a:noFill/>
          <a:extLst>
            <a:ext uri="{909E8E84-426E-40DD-AFC4-6F175D3DCCD1}">
              <a14:hiddenFill xmlns:a14="http://schemas.microsoft.com/office/drawing/2010/main">
                <a:solidFill>
                  <a:srgbClr val="FFFFFF"/>
                </a:solidFill>
              </a14:hiddenFill>
            </a:ext>
          </a:extLst>
        </p:spPr>
      </p:pic>
      <p:sp>
        <p:nvSpPr>
          <p:cNvPr id="18" name="角丸四角形 17"/>
          <p:cNvSpPr/>
          <p:nvPr/>
        </p:nvSpPr>
        <p:spPr>
          <a:xfrm>
            <a:off x="372365" y="4461173"/>
            <a:ext cx="2248032" cy="306467"/>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多岐</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に渡る</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MICE</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関連</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産業</a:t>
            </a:r>
            <a:endPar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円/楕円 20"/>
          <p:cNvSpPr/>
          <p:nvPr/>
        </p:nvSpPr>
        <p:spPr>
          <a:xfrm>
            <a:off x="4398734" y="4913556"/>
            <a:ext cx="3306628" cy="806844"/>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06" tIns="45703" rIns="91406" bIns="45703" rtlCol="0" anchor="ctr"/>
          <a:lstStyle/>
          <a:p>
            <a:pPr algn="ctr"/>
            <a:endParaRPr kumimoji="1" lang="ja-JP" altLang="en-US" sz="140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22" name="正方形/長方形 21"/>
          <p:cNvSpPr/>
          <p:nvPr/>
        </p:nvSpPr>
        <p:spPr>
          <a:xfrm>
            <a:off x="5058919" y="5153896"/>
            <a:ext cx="2174517" cy="307742"/>
          </a:xfrm>
          <a:prstGeom prst="rect">
            <a:avLst/>
          </a:prstGeom>
          <a:solidFill>
            <a:schemeClr val="accent5">
              <a:lumMod val="60000"/>
              <a:lumOff val="40000"/>
            </a:schemeClr>
          </a:solidFill>
          <a:ln>
            <a:noFill/>
          </a:ln>
          <a:effectLst>
            <a:outerShdw blurRad="50800" dist="38100" dir="13500000" algn="br" rotWithShape="0">
              <a:prstClr val="black">
                <a:alpha val="40000"/>
              </a:prstClr>
            </a:outerShdw>
          </a:effectLst>
        </p:spPr>
        <p:txBody>
          <a:bodyPr wrap="square" lIns="91406" tIns="45703" rIns="91406" bIns="45703" anchor="ctr" anchorCtr="0">
            <a:spAutoFit/>
          </a:bodyPr>
          <a:lstStyle/>
          <a:p>
            <a:pPr algn="ctr"/>
            <a:r>
              <a:rPr lang="en-US" altLang="ja-JP" sz="1400" dirty="0" smtClean="0">
                <a:latin typeface="Meiryo UI" panose="020B0604030504040204" pitchFamily="50" charset="-128"/>
                <a:ea typeface="Meiryo UI" panose="020B0604030504040204" pitchFamily="50" charset="-128"/>
                <a:cs typeface="メイリオ" panose="020B0604030504040204" pitchFamily="50" charset="-128"/>
              </a:rPr>
              <a:t>MICE</a:t>
            </a:r>
            <a:r>
              <a:rPr lang="ja-JP" altLang="en-US" sz="1400" dirty="0" smtClean="0">
                <a:latin typeface="Meiryo UI" panose="020B0604030504040204" pitchFamily="50" charset="-128"/>
                <a:ea typeface="Meiryo UI" panose="020B0604030504040204" pitchFamily="50" charset="-128"/>
                <a:cs typeface="メイリオ" panose="020B0604030504040204" pitchFamily="50" charset="-128"/>
              </a:rPr>
              <a:t>推進の意義</a:t>
            </a:r>
            <a:endParaRPr lang="en-US" altLang="ja-JP" sz="1400" dirty="0">
              <a:latin typeface="Meiryo UI" panose="020B0604030504040204" pitchFamily="50" charset="-128"/>
              <a:ea typeface="Meiryo UI" panose="020B0604030504040204" pitchFamily="50" charset="-128"/>
              <a:cs typeface="メイリオ" panose="020B0604030504040204" pitchFamily="50" charset="-128"/>
            </a:endParaRPr>
          </a:p>
        </p:txBody>
      </p:sp>
      <p:sp>
        <p:nvSpPr>
          <p:cNvPr id="29" name="正方形/長方形 28"/>
          <p:cNvSpPr/>
          <p:nvPr/>
        </p:nvSpPr>
        <p:spPr>
          <a:xfrm>
            <a:off x="3754378" y="4591550"/>
            <a:ext cx="1934697" cy="461631"/>
          </a:xfrm>
          <a:prstGeom prst="rect">
            <a:avLst/>
          </a:prstGeom>
          <a:solidFill>
            <a:schemeClr val="accent6">
              <a:lumMod val="40000"/>
              <a:lumOff val="60000"/>
            </a:schemeClr>
          </a:solidFill>
          <a:ln w="28575">
            <a:solidFill>
              <a:schemeClr val="accent6">
                <a:lumMod val="50000"/>
              </a:schemeClr>
            </a:solidFill>
          </a:ln>
        </p:spPr>
        <p:txBody>
          <a:bodyPr wrap="square" lIns="91406" tIns="45703" rIns="91406" bIns="45703">
            <a:spAutoFit/>
          </a:bodyPr>
          <a:lstStyle/>
          <a:p>
            <a:pPr algn="ctr"/>
            <a:r>
              <a:rPr lang="ja-JP" altLang="en-US" sz="1200" dirty="0" smtClean="0">
                <a:latin typeface="Meiryo UI" panose="020B0604030504040204" pitchFamily="50" charset="-128"/>
                <a:ea typeface="Meiryo UI" panose="020B0604030504040204" pitchFamily="50" charset="-128"/>
              </a:rPr>
              <a:t>ビジネス</a:t>
            </a:r>
            <a:r>
              <a:rPr lang="ja-JP" altLang="en-US" sz="1200" dirty="0">
                <a:latin typeface="Meiryo UI" panose="020B0604030504040204" pitchFamily="50" charset="-128"/>
                <a:ea typeface="Meiryo UI" panose="020B0604030504040204" pitchFamily="50" charset="-128"/>
              </a:rPr>
              <a:t>・イノベーション</a:t>
            </a:r>
            <a:r>
              <a:rPr lang="ja-JP" altLang="en-US" sz="1200" dirty="0" smtClean="0">
                <a:latin typeface="Meiryo UI" panose="020B0604030504040204" pitchFamily="50" charset="-128"/>
                <a:ea typeface="Meiryo UI" panose="020B0604030504040204" pitchFamily="50" charset="-128"/>
              </a:rPr>
              <a:t>の</a:t>
            </a:r>
            <a:endParaRPr lang="en-US" altLang="ja-JP" sz="1200" dirty="0" smtClean="0">
              <a:latin typeface="Meiryo UI" panose="020B0604030504040204" pitchFamily="50" charset="-128"/>
              <a:ea typeface="Meiryo UI" panose="020B0604030504040204" pitchFamily="50" charset="-128"/>
            </a:endParaRPr>
          </a:p>
          <a:p>
            <a:pPr algn="ctr"/>
            <a:r>
              <a:rPr lang="ja-JP" altLang="en-US" sz="1200" dirty="0" smtClean="0">
                <a:latin typeface="Meiryo UI" panose="020B0604030504040204" pitchFamily="50" charset="-128"/>
                <a:ea typeface="Meiryo UI" panose="020B0604030504040204" pitchFamily="50" charset="-128"/>
              </a:rPr>
              <a:t>機会</a:t>
            </a:r>
            <a:r>
              <a:rPr lang="ja-JP" altLang="en-US" sz="1200" dirty="0">
                <a:latin typeface="Meiryo UI" panose="020B0604030504040204" pitchFamily="50" charset="-128"/>
                <a:ea typeface="Meiryo UI" panose="020B0604030504040204" pitchFamily="50" charset="-128"/>
              </a:rPr>
              <a:t>の</a:t>
            </a:r>
            <a:r>
              <a:rPr lang="ja-JP" altLang="en-US" sz="1200" dirty="0" smtClean="0">
                <a:latin typeface="Meiryo UI" panose="020B0604030504040204" pitchFamily="50" charset="-128"/>
                <a:ea typeface="Meiryo UI" panose="020B0604030504040204" pitchFamily="50" charset="-128"/>
              </a:rPr>
              <a:t>創造</a:t>
            </a:r>
            <a:endParaRPr lang="en-US" altLang="ja-JP" sz="1200" dirty="0">
              <a:latin typeface="Meiryo UI" panose="020B0604030504040204" pitchFamily="50" charset="-128"/>
              <a:ea typeface="Meiryo UI" panose="020B0604030504040204" pitchFamily="50" charset="-128"/>
              <a:cs typeface="メイリオ" panose="020B0604030504040204" pitchFamily="50" charset="-128"/>
            </a:endParaRPr>
          </a:p>
        </p:txBody>
      </p:sp>
      <p:sp>
        <p:nvSpPr>
          <p:cNvPr id="30" name="正方形/長方形 29"/>
          <p:cNvSpPr/>
          <p:nvPr/>
        </p:nvSpPr>
        <p:spPr>
          <a:xfrm>
            <a:off x="6849772" y="4767640"/>
            <a:ext cx="1513955" cy="276965"/>
          </a:xfrm>
          <a:prstGeom prst="rect">
            <a:avLst/>
          </a:prstGeom>
          <a:solidFill>
            <a:schemeClr val="accent6">
              <a:lumMod val="40000"/>
              <a:lumOff val="60000"/>
            </a:schemeClr>
          </a:solidFill>
          <a:ln w="28575">
            <a:solidFill>
              <a:schemeClr val="accent6">
                <a:lumMod val="50000"/>
              </a:schemeClr>
            </a:solidFill>
          </a:ln>
        </p:spPr>
        <p:txBody>
          <a:bodyPr wrap="square" lIns="91406" tIns="45703" rIns="91406" bIns="45703">
            <a:spAutoFit/>
          </a:bodyPr>
          <a:lstStyle/>
          <a:p>
            <a:pPr algn="ctr"/>
            <a:r>
              <a:rPr lang="ja-JP" altLang="en-US" sz="1200" dirty="0" smtClean="0">
                <a:latin typeface="Meiryo UI" panose="020B0604030504040204" pitchFamily="50" charset="-128"/>
                <a:ea typeface="Meiryo UI" panose="020B0604030504040204" pitchFamily="50" charset="-128"/>
              </a:rPr>
              <a:t>地域</a:t>
            </a:r>
            <a:r>
              <a:rPr lang="ja-JP" altLang="en-US" sz="1200" dirty="0">
                <a:latin typeface="Meiryo UI" panose="020B0604030504040204" pitchFamily="50" charset="-128"/>
                <a:ea typeface="Meiryo UI" panose="020B0604030504040204" pitchFamily="50" charset="-128"/>
              </a:rPr>
              <a:t>への経済効果</a:t>
            </a:r>
            <a:endParaRPr lang="en-US" altLang="ja-JP" sz="1200" dirty="0">
              <a:latin typeface="Meiryo UI" panose="020B0604030504040204" pitchFamily="50" charset="-128"/>
              <a:ea typeface="Meiryo UI" panose="020B0604030504040204" pitchFamily="50" charset="-128"/>
              <a:cs typeface="メイリオ" panose="020B0604030504040204" pitchFamily="50" charset="-128"/>
            </a:endParaRPr>
          </a:p>
        </p:txBody>
      </p:sp>
      <p:sp>
        <p:nvSpPr>
          <p:cNvPr id="32" name="正方形/長方形 31"/>
          <p:cNvSpPr/>
          <p:nvPr/>
        </p:nvSpPr>
        <p:spPr>
          <a:xfrm>
            <a:off x="5006828" y="5562353"/>
            <a:ext cx="2278698" cy="276965"/>
          </a:xfrm>
          <a:prstGeom prst="rect">
            <a:avLst/>
          </a:prstGeom>
          <a:solidFill>
            <a:schemeClr val="accent6">
              <a:lumMod val="40000"/>
              <a:lumOff val="60000"/>
            </a:schemeClr>
          </a:solidFill>
          <a:ln w="28575">
            <a:solidFill>
              <a:schemeClr val="accent6">
                <a:lumMod val="50000"/>
              </a:schemeClr>
            </a:solidFill>
          </a:ln>
        </p:spPr>
        <p:txBody>
          <a:bodyPr wrap="square" lIns="91406" tIns="45703" rIns="91406" bIns="45703">
            <a:spAutoFit/>
          </a:bodyPr>
          <a:lstStyle/>
          <a:p>
            <a:pPr algn="ctr"/>
            <a:r>
              <a:rPr lang="ja-JP" altLang="en-US" sz="1200" dirty="0">
                <a:latin typeface="Meiryo UI" panose="020B0604030504040204" pitchFamily="50" charset="-128"/>
                <a:ea typeface="Meiryo UI" panose="020B0604030504040204" pitchFamily="50" charset="-128"/>
              </a:rPr>
              <a:t>都市の競争力・ブランド力向上</a:t>
            </a:r>
            <a:endParaRPr lang="en-US" altLang="ja-JP" sz="1200" dirty="0">
              <a:latin typeface="Meiryo UI" panose="020B0604030504040204" pitchFamily="50" charset="-128"/>
              <a:ea typeface="Meiryo UI" panose="020B0604030504040204" pitchFamily="50" charset="-128"/>
              <a:cs typeface="メイリオ" panose="020B0604030504040204" pitchFamily="50" charset="-128"/>
            </a:endParaRPr>
          </a:p>
        </p:txBody>
      </p:sp>
      <p:sp>
        <p:nvSpPr>
          <p:cNvPr id="13" name="テキスト ボックス 12"/>
          <p:cNvSpPr txBox="1"/>
          <p:nvPr/>
        </p:nvSpPr>
        <p:spPr>
          <a:xfrm>
            <a:off x="3168844" y="5844851"/>
            <a:ext cx="5766407" cy="769441"/>
          </a:xfrm>
          <a:prstGeom prst="rect">
            <a:avLst/>
          </a:prstGeom>
          <a:noFill/>
        </p:spPr>
        <p:txBody>
          <a:bodyPr wrap="square" rtlCol="0">
            <a:spAutoFit/>
          </a:bodyPr>
          <a:lstStyle/>
          <a:p>
            <a:r>
              <a:rPr lang="en-US" altLang="ja-JP" sz="1100" dirty="0" smtClean="0">
                <a:latin typeface="Meiryo UI" panose="020B0604030504040204" pitchFamily="50" charset="-128"/>
                <a:ea typeface="Meiryo UI" panose="020B0604030504040204" pitchFamily="50" charset="-128"/>
              </a:rPr>
              <a:t>※</a:t>
            </a:r>
            <a:r>
              <a:rPr lang="ja-JP" altLang="ja-JP" sz="1100" dirty="0" smtClean="0">
                <a:latin typeface="Meiryo UI" panose="020B0604030504040204" pitchFamily="50" charset="-128"/>
                <a:ea typeface="Meiryo UI" panose="020B0604030504040204" pitchFamily="50" charset="-128"/>
              </a:rPr>
              <a:t>MICE</a:t>
            </a:r>
            <a:r>
              <a:rPr lang="ja-JP" altLang="ja-JP" sz="1100" dirty="0">
                <a:latin typeface="Meiryo UI" panose="020B0604030504040204" pitchFamily="50" charset="-128"/>
                <a:ea typeface="Meiryo UI" panose="020B0604030504040204" pitchFamily="50" charset="-128"/>
              </a:rPr>
              <a:t>（マイス</a:t>
            </a:r>
            <a:r>
              <a:rPr lang="ja-JP" altLang="ja-JP" sz="1100" dirty="0" smtClean="0">
                <a:latin typeface="Meiryo UI" panose="020B0604030504040204" pitchFamily="50" charset="-128"/>
                <a:ea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rPr>
              <a:t>と</a:t>
            </a:r>
            <a:r>
              <a:rPr lang="ja-JP" altLang="ja-JP" sz="1100" dirty="0" smtClean="0">
                <a:latin typeface="Meiryo UI" panose="020B0604030504040204" pitchFamily="50" charset="-128"/>
                <a:ea typeface="Meiryo UI" panose="020B0604030504040204" pitchFamily="50" charset="-128"/>
              </a:rPr>
              <a:t>は、</a:t>
            </a:r>
            <a:r>
              <a:rPr lang="ja-JP" altLang="en-US" sz="1100" dirty="0" smtClean="0">
                <a:latin typeface="Meiryo UI" panose="020B0604030504040204" pitchFamily="50" charset="-128"/>
                <a:ea typeface="Meiryo UI" panose="020B0604030504040204" pitchFamily="50" charset="-128"/>
              </a:rPr>
              <a:t>企業</a:t>
            </a:r>
            <a:r>
              <a:rPr lang="ja-JP" altLang="en-US" sz="1100" dirty="0">
                <a:latin typeface="Meiryo UI" panose="020B0604030504040204" pitchFamily="50" charset="-128"/>
                <a:ea typeface="Meiryo UI" panose="020B0604030504040204" pitchFamily="50" charset="-128"/>
              </a:rPr>
              <a:t>等の会議（</a:t>
            </a:r>
            <a:r>
              <a:rPr lang="en-US" altLang="ja-JP" sz="1100" dirty="0">
                <a:latin typeface="Meiryo UI" panose="020B0604030504040204" pitchFamily="50" charset="-128"/>
                <a:ea typeface="Meiryo UI" panose="020B0604030504040204" pitchFamily="50" charset="-128"/>
              </a:rPr>
              <a:t>Meeting</a:t>
            </a:r>
            <a:r>
              <a:rPr lang="ja-JP" altLang="en-US" sz="1100" dirty="0">
                <a:latin typeface="Meiryo UI" panose="020B0604030504040204" pitchFamily="50" charset="-128"/>
                <a:ea typeface="Meiryo UI" panose="020B0604030504040204" pitchFamily="50" charset="-128"/>
              </a:rPr>
              <a:t>）、企業等の行う報奨・研修旅行（インセンティブ旅行）（</a:t>
            </a:r>
            <a:r>
              <a:rPr lang="en-US" altLang="ja-JP" sz="1100" dirty="0">
                <a:latin typeface="Meiryo UI" panose="020B0604030504040204" pitchFamily="50" charset="-128"/>
                <a:ea typeface="Meiryo UI" panose="020B0604030504040204" pitchFamily="50" charset="-128"/>
              </a:rPr>
              <a:t>Incentive Travel</a:t>
            </a:r>
            <a:r>
              <a:rPr lang="ja-JP" altLang="en-US" sz="1100" dirty="0">
                <a:latin typeface="Meiryo UI" panose="020B0604030504040204" pitchFamily="50" charset="-128"/>
                <a:ea typeface="Meiryo UI" panose="020B0604030504040204" pitchFamily="50" charset="-128"/>
              </a:rPr>
              <a:t>）、国際機関・団体、学会等が行う国際会議（</a:t>
            </a:r>
            <a:r>
              <a:rPr lang="en-US" altLang="ja-JP" sz="1100" dirty="0">
                <a:latin typeface="Meiryo UI" panose="020B0604030504040204" pitchFamily="50" charset="-128"/>
                <a:ea typeface="Meiryo UI" panose="020B0604030504040204" pitchFamily="50" charset="-128"/>
              </a:rPr>
              <a:t>Convention</a:t>
            </a:r>
            <a:r>
              <a:rPr lang="ja-JP" altLang="en-US" sz="1100" dirty="0">
                <a:latin typeface="Meiryo UI" panose="020B0604030504040204" pitchFamily="50" charset="-128"/>
                <a:ea typeface="Meiryo UI" panose="020B0604030504040204" pitchFamily="50" charset="-128"/>
              </a:rPr>
              <a:t>）、展示会・見本市、イベント（</a:t>
            </a:r>
            <a:r>
              <a:rPr lang="en-US" altLang="ja-JP" sz="1100" dirty="0">
                <a:latin typeface="Meiryo UI" panose="020B0604030504040204" pitchFamily="50" charset="-128"/>
                <a:ea typeface="Meiryo UI" panose="020B0604030504040204" pitchFamily="50" charset="-128"/>
              </a:rPr>
              <a:t>Exhibition/Event</a:t>
            </a:r>
            <a:r>
              <a:rPr lang="ja-JP" altLang="en-US" sz="1100" dirty="0">
                <a:latin typeface="Meiryo UI" panose="020B0604030504040204" pitchFamily="50" charset="-128"/>
                <a:ea typeface="Meiryo UI" panose="020B0604030504040204" pitchFamily="50" charset="-128"/>
              </a:rPr>
              <a:t>）の頭文字のことであり、多くの集客交流が見込まれるビジネスイベントなどの総称</a:t>
            </a:r>
            <a:endPar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スライド番号プレースホルダー 3"/>
          <p:cNvSpPr>
            <a:spLocks noGrp="1"/>
          </p:cNvSpPr>
          <p:nvPr>
            <p:ph type="sldNum" sz="quarter" idx="12"/>
          </p:nvPr>
        </p:nvSpPr>
        <p:spPr>
          <a:xfrm>
            <a:off x="7010400" y="6492875"/>
            <a:ext cx="2133600" cy="365125"/>
          </a:xfrm>
        </p:spPr>
        <p:txBody>
          <a:bodyPr/>
          <a:lstStyle/>
          <a:p>
            <a:r>
              <a:rPr lang="en-US" altLang="ja-JP" dirty="0" smtClean="0">
                <a:latin typeface="Meiryo UI" panose="020B0604030504040204" pitchFamily="50" charset="-128"/>
                <a:ea typeface="Meiryo UI" panose="020B0604030504040204" pitchFamily="50" charset="-128"/>
              </a:rPr>
              <a:t>1</a:t>
            </a:r>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014772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0" y="-3566"/>
            <a:ext cx="9144000" cy="432000"/>
          </a:xfrm>
          <a:prstGeom prst="rect">
            <a:avLst/>
          </a:prstGeom>
          <a:gradFill>
            <a:gsLst>
              <a:gs pos="0">
                <a:srgbClr val="000099"/>
              </a:gs>
              <a:gs pos="85000">
                <a:srgbClr val="0066FF"/>
              </a:gs>
              <a:gs pos="100000">
                <a:schemeClr val="accent1">
                  <a:tint val="23500"/>
                  <a:satMod val="160000"/>
                </a:schemeClr>
              </a:gs>
            </a:gsLst>
            <a:lin ang="5400000" scaled="0"/>
          </a:gradFill>
        </p:spPr>
        <p:txBody>
          <a:bodyPr wrap="square" rtlCol="0" anchor="ctr" anchorCtr="0">
            <a:noAutofit/>
          </a:bodyPr>
          <a:lstStyle/>
          <a:p>
            <a:r>
              <a:rPr lang="ja-JP" altLang="en-US" b="1" dirty="0">
                <a:solidFill>
                  <a:srgbClr val="FFFFFF"/>
                </a:solidFill>
                <a:latin typeface="Meiryo UI" panose="020B0604030504040204" pitchFamily="50" charset="-128"/>
                <a:ea typeface="Meiryo UI" panose="020B0604030504040204" pitchFamily="50" charset="-128"/>
              </a:rPr>
              <a:t>　</a:t>
            </a:r>
            <a:r>
              <a:rPr lang="ja-JP" altLang="en-US" dirty="0" smtClean="0">
                <a:solidFill>
                  <a:srgbClr val="FFFFFF"/>
                </a:solidFill>
                <a:latin typeface="Meiryo UI" panose="020B0604030504040204" pitchFamily="50" charset="-128"/>
                <a:ea typeface="Meiryo UI" panose="020B0604030504040204" pitchFamily="50" charset="-128"/>
              </a:rPr>
              <a:t>大阪における</a:t>
            </a:r>
            <a:r>
              <a:rPr lang="en-US" altLang="ja-JP" dirty="0" smtClean="0">
                <a:solidFill>
                  <a:srgbClr val="FFFFFF"/>
                </a:solidFill>
                <a:latin typeface="Meiryo UI" panose="020B0604030504040204" pitchFamily="50" charset="-128"/>
                <a:ea typeface="Meiryo UI" panose="020B0604030504040204" pitchFamily="50" charset="-128"/>
              </a:rPr>
              <a:t>MICE</a:t>
            </a:r>
            <a:r>
              <a:rPr lang="ja-JP" altLang="en-US" dirty="0" smtClean="0">
                <a:solidFill>
                  <a:srgbClr val="FFFFFF"/>
                </a:solidFill>
                <a:latin typeface="Meiryo UI" panose="020B0604030504040204" pitchFamily="50" charset="-128"/>
                <a:ea typeface="Meiryo UI" panose="020B0604030504040204" pitchFamily="50" charset="-128"/>
              </a:rPr>
              <a:t>推進方針の</a:t>
            </a:r>
            <a:r>
              <a:rPr lang="ja-JP" altLang="en-US" dirty="0">
                <a:solidFill>
                  <a:srgbClr val="FFFFFF"/>
                </a:solidFill>
                <a:latin typeface="Meiryo UI" panose="020B0604030504040204" pitchFamily="50" charset="-128"/>
                <a:ea typeface="Meiryo UI" panose="020B0604030504040204" pitchFamily="50" charset="-128"/>
              </a:rPr>
              <a:t>位置づけ　</a:t>
            </a:r>
            <a:r>
              <a:rPr lang="ja-JP" altLang="en-US" dirty="0" smtClean="0">
                <a:solidFill>
                  <a:srgbClr val="FFFFFF"/>
                </a:solidFill>
                <a:latin typeface="Meiryo UI" panose="020B0604030504040204" pitchFamily="50" charset="-128"/>
                <a:ea typeface="Meiryo UI" panose="020B0604030504040204" pitchFamily="50" charset="-128"/>
              </a:rPr>
              <a:t>　</a:t>
            </a:r>
            <a:r>
              <a:rPr lang="ja-JP" altLang="en-US" sz="1400" dirty="0" smtClean="0">
                <a:solidFill>
                  <a:srgbClr val="FFFFFF"/>
                </a:solidFill>
                <a:latin typeface="Meiryo UI" panose="020B0604030504040204" pitchFamily="50" charset="-128"/>
                <a:ea typeface="Meiryo UI" panose="020B0604030504040204" pitchFamily="50" charset="-128"/>
              </a:rPr>
              <a:t>～</a:t>
            </a:r>
            <a:r>
              <a:rPr lang="ja-JP" altLang="en-US" sz="1400" dirty="0">
                <a:solidFill>
                  <a:srgbClr val="FFFFFF"/>
                </a:solidFill>
                <a:latin typeface="Meiryo UI" panose="020B0604030504040204" pitchFamily="50" charset="-128"/>
                <a:ea typeface="Meiryo UI" panose="020B0604030504040204" pitchFamily="50" charset="-128"/>
              </a:rPr>
              <a:t>大阪都市魅力創造戦略</a:t>
            </a:r>
            <a:r>
              <a:rPr lang="en-US" altLang="ja-JP" sz="1400" dirty="0">
                <a:solidFill>
                  <a:srgbClr val="FFFFFF"/>
                </a:solidFill>
                <a:latin typeface="Meiryo UI" panose="020B0604030504040204" pitchFamily="50" charset="-128"/>
                <a:ea typeface="Meiryo UI" panose="020B0604030504040204" pitchFamily="50" charset="-128"/>
              </a:rPr>
              <a:t>2020</a:t>
            </a:r>
            <a:r>
              <a:rPr lang="ja-JP" altLang="en-US" sz="1400" dirty="0">
                <a:solidFill>
                  <a:srgbClr val="FFFFFF"/>
                </a:solidFill>
                <a:latin typeface="Meiryo UI" panose="020B0604030504040204" pitchFamily="50" charset="-128"/>
                <a:ea typeface="Meiryo UI" panose="020B0604030504040204" pitchFamily="50" charset="-128"/>
              </a:rPr>
              <a:t>との関係～　</a:t>
            </a:r>
          </a:p>
        </p:txBody>
      </p:sp>
      <p:sp>
        <p:nvSpPr>
          <p:cNvPr id="4" name="二等辺三角形 3"/>
          <p:cNvSpPr/>
          <p:nvPr/>
        </p:nvSpPr>
        <p:spPr>
          <a:xfrm rot="10800000">
            <a:off x="2592001" y="5654550"/>
            <a:ext cx="3960000" cy="251567"/>
          </a:xfrm>
          <a:prstGeom prst="triangle">
            <a:avLst>
              <a:gd name="adj" fmla="val 4800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8" name="正方形/長方形 17"/>
          <p:cNvSpPr/>
          <p:nvPr/>
        </p:nvSpPr>
        <p:spPr>
          <a:xfrm>
            <a:off x="2052000" y="6130416"/>
            <a:ext cx="5040000" cy="57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latin typeface="Meiryo UI" panose="020B0604030504040204" pitchFamily="50" charset="-128"/>
                <a:ea typeface="Meiryo UI" panose="020B0604030504040204" pitchFamily="50" charset="-128"/>
              </a:rPr>
              <a:t>大阪における</a:t>
            </a:r>
            <a:r>
              <a:rPr kumimoji="1" lang="en-US" altLang="ja-JP" sz="1600" dirty="0" smtClean="0">
                <a:latin typeface="Meiryo UI" panose="020B0604030504040204" pitchFamily="50" charset="-128"/>
                <a:ea typeface="Meiryo UI" panose="020B0604030504040204" pitchFamily="50" charset="-128"/>
              </a:rPr>
              <a:t>MICE</a:t>
            </a:r>
            <a:r>
              <a:rPr kumimoji="1" lang="ja-JP" altLang="en-US" sz="1600" dirty="0" smtClean="0">
                <a:latin typeface="Meiryo UI" panose="020B0604030504040204" pitchFamily="50" charset="-128"/>
                <a:ea typeface="Meiryo UI" panose="020B0604030504040204" pitchFamily="50" charset="-128"/>
              </a:rPr>
              <a:t>推進方針</a:t>
            </a:r>
            <a:endParaRPr kumimoji="1" lang="en-US" altLang="ja-JP" sz="1600" dirty="0" smtClean="0">
              <a:latin typeface="Meiryo UI" panose="020B0604030504040204" pitchFamily="50" charset="-128"/>
              <a:ea typeface="Meiryo UI" panose="020B0604030504040204" pitchFamily="50" charset="-128"/>
            </a:endParaRPr>
          </a:p>
        </p:txBody>
      </p:sp>
      <p:sp>
        <p:nvSpPr>
          <p:cNvPr id="19" name="コンテンツ プレースホルダ 2"/>
          <p:cNvSpPr txBox="1">
            <a:spLocks/>
          </p:cNvSpPr>
          <p:nvPr/>
        </p:nvSpPr>
        <p:spPr>
          <a:xfrm>
            <a:off x="344846" y="553015"/>
            <a:ext cx="8462978" cy="1596360"/>
          </a:xfrm>
          <a:prstGeom prst="rect">
            <a:avLst/>
          </a:prstGeom>
          <a:ln w="12700">
            <a:prstDash val="dash"/>
          </a:ln>
        </p:spPr>
        <p:style>
          <a:lnRef idx="2">
            <a:schemeClr val="accent4"/>
          </a:lnRef>
          <a:fillRef idx="1">
            <a:schemeClr val="lt1"/>
          </a:fillRef>
          <a:effectRef idx="0">
            <a:schemeClr val="accent4"/>
          </a:effectRef>
          <a:fontRef idx="minor">
            <a:schemeClr val="dk1"/>
          </a:fontRef>
        </p:style>
        <p:txBody>
          <a:bodyPr vert="horz" lIns="128001" tIns="64001" rIns="128001" bIns="64001" rtlCol="0">
            <a:noAutofit/>
          </a:bodyPr>
          <a:lstStyle>
            <a:lvl1pPr marL="480003" indent="-480003" algn="l" defTabSz="1280006" rtl="0" eaLnBrk="1" latinLnBrk="0" hangingPunct="1">
              <a:spcBef>
                <a:spcPct val="20000"/>
              </a:spcBef>
              <a:buFont typeface="Arial" pitchFamily="34" charset="0"/>
              <a:buChar char="•"/>
              <a:defRPr kumimoji="1" sz="4500" kern="1200">
                <a:solidFill>
                  <a:schemeClr val="tx1"/>
                </a:solidFill>
                <a:latin typeface="+mn-lt"/>
                <a:ea typeface="+mn-ea"/>
                <a:cs typeface="+mn-cs"/>
              </a:defRPr>
            </a:lvl1pPr>
            <a:lvl2pPr marL="1040005" indent="-400002" algn="l" defTabSz="1280006" rtl="0" eaLnBrk="1" latinLnBrk="0" hangingPunct="1">
              <a:spcBef>
                <a:spcPct val="20000"/>
              </a:spcBef>
              <a:buFont typeface="Arial" pitchFamily="34" charset="0"/>
              <a:buChar char="–"/>
              <a:defRPr kumimoji="1" sz="3900" kern="1200">
                <a:solidFill>
                  <a:schemeClr val="tx1"/>
                </a:solidFill>
                <a:latin typeface="+mn-lt"/>
                <a:ea typeface="+mn-ea"/>
                <a:cs typeface="+mn-cs"/>
              </a:defRPr>
            </a:lvl2pPr>
            <a:lvl3pPr marL="1600008" indent="-320002" algn="l" defTabSz="1280006" rtl="0" eaLnBrk="1" latinLnBrk="0" hangingPunct="1">
              <a:spcBef>
                <a:spcPct val="20000"/>
              </a:spcBef>
              <a:buFont typeface="Arial" pitchFamily="34" charset="0"/>
              <a:buChar char="•"/>
              <a:defRPr kumimoji="1" sz="3400" kern="1200">
                <a:solidFill>
                  <a:schemeClr val="tx1"/>
                </a:solidFill>
                <a:latin typeface="+mn-lt"/>
                <a:ea typeface="+mn-ea"/>
                <a:cs typeface="+mn-cs"/>
              </a:defRPr>
            </a:lvl3pPr>
            <a:lvl4pPr marL="2240011" indent="-320002" algn="l" defTabSz="1280006" rtl="0" eaLnBrk="1" latinLnBrk="0" hangingPunct="1">
              <a:spcBef>
                <a:spcPct val="20000"/>
              </a:spcBef>
              <a:buFont typeface="Arial" pitchFamily="34" charset="0"/>
              <a:buChar char="–"/>
              <a:defRPr kumimoji="1" sz="2800" kern="1200">
                <a:solidFill>
                  <a:schemeClr val="tx1"/>
                </a:solidFill>
                <a:latin typeface="+mn-lt"/>
                <a:ea typeface="+mn-ea"/>
                <a:cs typeface="+mn-cs"/>
              </a:defRPr>
            </a:lvl4pPr>
            <a:lvl5pPr marL="2880014" indent="-320002" algn="l" defTabSz="1280006" rtl="0" eaLnBrk="1" latinLnBrk="0" hangingPunct="1">
              <a:spcBef>
                <a:spcPct val="20000"/>
              </a:spcBef>
              <a:buFont typeface="Arial" pitchFamily="34" charset="0"/>
              <a:buChar char="»"/>
              <a:defRPr kumimoji="1" sz="2800" kern="1200">
                <a:solidFill>
                  <a:schemeClr val="tx1"/>
                </a:solidFill>
                <a:latin typeface="+mn-lt"/>
                <a:ea typeface="+mn-ea"/>
                <a:cs typeface="+mn-cs"/>
              </a:defRPr>
            </a:lvl5pPr>
            <a:lvl6pPr marL="3520017" indent="-320002" algn="l" defTabSz="1280006" rtl="0" eaLnBrk="1" latinLnBrk="0" hangingPunct="1">
              <a:spcBef>
                <a:spcPct val="20000"/>
              </a:spcBef>
              <a:buFont typeface="Arial" pitchFamily="34" charset="0"/>
              <a:buChar char="•"/>
              <a:defRPr kumimoji="1" sz="2800" kern="1200">
                <a:solidFill>
                  <a:schemeClr val="tx1"/>
                </a:solidFill>
                <a:latin typeface="+mn-lt"/>
                <a:ea typeface="+mn-ea"/>
                <a:cs typeface="+mn-cs"/>
              </a:defRPr>
            </a:lvl6pPr>
            <a:lvl7pPr marL="4160020" indent="-320002" algn="l" defTabSz="1280006" rtl="0" eaLnBrk="1" latinLnBrk="0" hangingPunct="1">
              <a:spcBef>
                <a:spcPct val="20000"/>
              </a:spcBef>
              <a:buFont typeface="Arial" pitchFamily="34" charset="0"/>
              <a:buChar char="•"/>
              <a:defRPr kumimoji="1" sz="2800" kern="1200">
                <a:solidFill>
                  <a:schemeClr val="tx1"/>
                </a:solidFill>
                <a:latin typeface="+mn-lt"/>
                <a:ea typeface="+mn-ea"/>
                <a:cs typeface="+mn-cs"/>
              </a:defRPr>
            </a:lvl7pPr>
            <a:lvl8pPr marL="4800025" indent="-320002" algn="l" defTabSz="1280006" rtl="0" eaLnBrk="1" latinLnBrk="0" hangingPunct="1">
              <a:spcBef>
                <a:spcPct val="20000"/>
              </a:spcBef>
              <a:buFont typeface="Arial" pitchFamily="34" charset="0"/>
              <a:buChar char="•"/>
              <a:defRPr kumimoji="1" sz="2800" kern="1200">
                <a:solidFill>
                  <a:schemeClr val="tx1"/>
                </a:solidFill>
                <a:latin typeface="+mn-lt"/>
                <a:ea typeface="+mn-ea"/>
                <a:cs typeface="+mn-cs"/>
              </a:defRPr>
            </a:lvl8pPr>
            <a:lvl9pPr marL="5440028" indent="-320002" algn="l" defTabSz="1280006" rtl="0" eaLnBrk="1" latinLnBrk="0" hangingPunct="1">
              <a:spcBef>
                <a:spcPct val="20000"/>
              </a:spcBef>
              <a:buFont typeface="Arial" pitchFamily="34" charset="0"/>
              <a:buChar char="•"/>
              <a:defRPr kumimoji="1" sz="2800" kern="1200">
                <a:solidFill>
                  <a:schemeClr val="tx1"/>
                </a:solidFill>
                <a:latin typeface="+mn-lt"/>
                <a:ea typeface="+mn-ea"/>
                <a:cs typeface="+mn-cs"/>
              </a:defRPr>
            </a:lvl9pPr>
          </a:lstStyle>
          <a:p>
            <a:pPr>
              <a:buFont typeface="Arial" pitchFamily="34" charset="0"/>
              <a:buNone/>
            </a:pPr>
            <a:r>
              <a:rPr lang="en-US" altLang="ja-JP"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国での取り組み</a:t>
            </a:r>
            <a:r>
              <a:rPr lang="en-US" altLang="ja-JP" sz="1200" dirty="0" smtClean="0">
                <a:latin typeface="Meiryo UI" panose="020B0604030504040204" pitchFamily="50" charset="-128"/>
                <a:ea typeface="Meiryo UI" panose="020B0604030504040204" pitchFamily="50" charset="-128"/>
              </a:rPr>
              <a:t>】</a:t>
            </a:r>
          </a:p>
          <a:p>
            <a:pPr marL="0" indent="0">
              <a:buNone/>
            </a:pPr>
            <a:r>
              <a:rPr lang="ja-JP" altLang="en-US" sz="1200" dirty="0" smtClean="0">
                <a:latin typeface="Meiryo UI" panose="020B0604030504040204" pitchFamily="50" charset="-128"/>
                <a:ea typeface="Meiryo UI" panose="020B0604030504040204" pitchFamily="50" charset="-128"/>
              </a:rPr>
              <a:t>・平成</a:t>
            </a:r>
            <a:r>
              <a:rPr lang="en-US" altLang="ja-JP" sz="1200" dirty="0" smtClean="0">
                <a:latin typeface="Meiryo UI" panose="020B0604030504040204" pitchFamily="50" charset="-128"/>
                <a:ea typeface="Meiryo UI" panose="020B0604030504040204" pitchFamily="50" charset="-128"/>
              </a:rPr>
              <a:t>21</a:t>
            </a:r>
            <a:r>
              <a:rPr lang="ja-JP" altLang="en-US" sz="1200" dirty="0" smtClean="0">
                <a:latin typeface="Meiryo UI" panose="020B0604030504040204" pitchFamily="50" charset="-128"/>
                <a:ea typeface="Meiryo UI" panose="020B0604030504040204" pitchFamily="50" charset="-128"/>
              </a:rPr>
              <a:t>年（</a:t>
            </a:r>
            <a:r>
              <a:rPr lang="en-US" altLang="ja-JP" sz="1200" dirty="0" smtClean="0">
                <a:latin typeface="Meiryo UI" panose="020B0604030504040204" pitchFamily="50" charset="-128"/>
                <a:ea typeface="Meiryo UI" panose="020B0604030504040204" pitchFamily="50" charset="-128"/>
              </a:rPr>
              <a:t>2009</a:t>
            </a:r>
            <a:r>
              <a:rPr lang="ja-JP" altLang="en-US" sz="1200" dirty="0" smtClean="0">
                <a:latin typeface="Meiryo UI" panose="020B0604030504040204" pitchFamily="50" charset="-128"/>
                <a:ea typeface="Meiryo UI" panose="020B0604030504040204" pitchFamily="50" charset="-128"/>
              </a:rPr>
              <a:t>年）に観光庁が「</a:t>
            </a:r>
            <a:r>
              <a:rPr lang="en-US" altLang="ja-JP" sz="1200" dirty="0" smtClean="0">
                <a:latin typeface="Meiryo UI" panose="020B0604030504040204" pitchFamily="50" charset="-128"/>
                <a:ea typeface="Meiryo UI" panose="020B0604030504040204" pitchFamily="50" charset="-128"/>
              </a:rPr>
              <a:t>MICE</a:t>
            </a:r>
            <a:r>
              <a:rPr lang="ja-JP" altLang="en-US" sz="1200" dirty="0" smtClean="0">
                <a:latin typeface="Meiryo UI" panose="020B0604030504040204" pitchFamily="50" charset="-128"/>
                <a:ea typeface="Meiryo UI" panose="020B0604030504040204" pitchFamily="50" charset="-128"/>
              </a:rPr>
              <a:t>推進アクションプラン」を策定した。</a:t>
            </a:r>
            <a:endParaRPr lang="en-US" altLang="ja-JP" sz="1200" dirty="0" smtClean="0">
              <a:latin typeface="Meiryo UI" panose="020B0604030504040204" pitchFamily="50" charset="-128"/>
              <a:ea typeface="Meiryo UI" panose="020B0604030504040204" pitchFamily="50" charset="-128"/>
            </a:endParaRPr>
          </a:p>
          <a:p>
            <a:pPr marL="0" indent="0">
              <a:buNone/>
            </a:pPr>
            <a:r>
              <a:rPr lang="ja-JP" altLang="en-US" sz="1200" dirty="0">
                <a:latin typeface="Meiryo UI" panose="020B0604030504040204" pitchFamily="50" charset="-128"/>
                <a:ea typeface="Meiryo UI" panose="020B0604030504040204" pitchFamily="50" charset="-128"/>
              </a:rPr>
              <a:t>・平成</a:t>
            </a:r>
            <a:r>
              <a:rPr lang="en-US" altLang="ja-JP" sz="1200" dirty="0" smtClean="0">
                <a:latin typeface="Meiryo UI" panose="020B0604030504040204" pitchFamily="50" charset="-128"/>
                <a:ea typeface="Meiryo UI" panose="020B0604030504040204" pitchFamily="50" charset="-128"/>
              </a:rPr>
              <a:t>26</a:t>
            </a:r>
            <a:r>
              <a:rPr lang="ja-JP" altLang="en-US" sz="1200" dirty="0" smtClean="0">
                <a:latin typeface="Meiryo UI" panose="020B0604030504040204" pitchFamily="50" charset="-128"/>
                <a:ea typeface="Meiryo UI" panose="020B0604030504040204" pitchFamily="50" charset="-128"/>
              </a:rPr>
              <a:t>年度</a:t>
            </a:r>
            <a:r>
              <a:rPr lang="en-US" altLang="ja-JP" sz="1200" dirty="0" smtClean="0">
                <a:latin typeface="Meiryo UI" panose="020B0604030504040204" pitchFamily="50" charset="-128"/>
                <a:ea typeface="Meiryo UI" panose="020B0604030504040204" pitchFamily="50" charset="-128"/>
              </a:rPr>
              <a:t>(2014</a:t>
            </a:r>
            <a:r>
              <a:rPr lang="ja-JP" altLang="en-US" sz="1200" dirty="0" smtClean="0">
                <a:latin typeface="Meiryo UI" panose="020B0604030504040204" pitchFamily="50" charset="-128"/>
                <a:ea typeface="Meiryo UI" panose="020B0604030504040204" pitchFamily="50" charset="-128"/>
              </a:rPr>
              <a:t>年度</a:t>
            </a:r>
            <a:r>
              <a:rPr lang="en-US" altLang="ja-JP"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～平成</a:t>
            </a:r>
            <a:r>
              <a:rPr lang="en-US" altLang="ja-JP" sz="1200" dirty="0" smtClean="0">
                <a:latin typeface="Meiryo UI" panose="020B0604030504040204" pitchFamily="50" charset="-128"/>
                <a:ea typeface="Meiryo UI" panose="020B0604030504040204" pitchFamily="50" charset="-128"/>
              </a:rPr>
              <a:t>27</a:t>
            </a:r>
            <a:r>
              <a:rPr lang="ja-JP" altLang="en-US" sz="1200" dirty="0">
                <a:latin typeface="Meiryo UI" panose="020B0604030504040204" pitchFamily="50" charset="-128"/>
                <a:ea typeface="Meiryo UI" panose="020B0604030504040204" pitchFamily="50" charset="-128"/>
              </a:rPr>
              <a:t>年度</a:t>
            </a:r>
            <a:r>
              <a:rPr lang="ja-JP" altLang="en-US" sz="1200" dirty="0" smtClean="0">
                <a:latin typeface="Meiryo UI" panose="020B0604030504040204" pitchFamily="50" charset="-128"/>
                <a:ea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rPr>
              <a:t>2015</a:t>
            </a:r>
            <a:r>
              <a:rPr lang="ja-JP" altLang="en-US" sz="1200" dirty="0">
                <a:latin typeface="Meiryo UI" panose="020B0604030504040204" pitchFamily="50" charset="-128"/>
                <a:ea typeface="Meiryo UI" panose="020B0604030504040204" pitchFamily="50" charset="-128"/>
              </a:rPr>
              <a:t>年度）に、国が日本の</a:t>
            </a:r>
            <a:r>
              <a:rPr lang="en-US" altLang="ja-JP" sz="1200" dirty="0">
                <a:latin typeface="Meiryo UI" panose="020B0604030504040204" pitchFamily="50" charset="-128"/>
                <a:ea typeface="Meiryo UI" panose="020B0604030504040204" pitchFamily="50" charset="-128"/>
              </a:rPr>
              <a:t>MICE</a:t>
            </a:r>
            <a:r>
              <a:rPr lang="ja-JP" altLang="en-US" sz="1200" dirty="0">
                <a:latin typeface="Meiryo UI" panose="020B0604030504040204" pitchFamily="50" charset="-128"/>
                <a:ea typeface="Meiryo UI" panose="020B0604030504040204" pitchFamily="50" charset="-128"/>
              </a:rPr>
              <a:t>誘致競争を牽引できる実力ある都市の育成を狙う「グローバル</a:t>
            </a:r>
            <a:r>
              <a:rPr lang="en-US" altLang="ja-JP" sz="1200" dirty="0">
                <a:latin typeface="Meiryo UI" panose="020B0604030504040204" pitchFamily="50" charset="-128"/>
                <a:ea typeface="Meiryo UI" panose="020B0604030504040204" pitchFamily="50" charset="-128"/>
              </a:rPr>
              <a:t>MICE</a:t>
            </a:r>
            <a:r>
              <a:rPr lang="ja-JP" altLang="en-US" sz="1200" dirty="0">
                <a:latin typeface="Meiryo UI" panose="020B0604030504040204" pitchFamily="50" charset="-128"/>
                <a:ea typeface="Meiryo UI" panose="020B0604030504040204" pitchFamily="50" charset="-128"/>
              </a:rPr>
              <a:t>都市」の一つとして、大阪府・市が選定された。</a:t>
            </a:r>
          </a:p>
          <a:p>
            <a:pPr marL="0" indent="0">
              <a:buNone/>
            </a:pPr>
            <a:r>
              <a:rPr lang="ja-JP" altLang="en-US" sz="1200" dirty="0" smtClean="0">
                <a:latin typeface="Meiryo UI" panose="020B0604030504040204" pitchFamily="50" charset="-128"/>
                <a:ea typeface="Meiryo UI" panose="020B0604030504040204" pitchFamily="50" charset="-128"/>
              </a:rPr>
              <a:t>・平成</a:t>
            </a:r>
            <a:r>
              <a:rPr lang="en-US" altLang="ja-JP" sz="1200" dirty="0" smtClean="0">
                <a:latin typeface="Meiryo UI" panose="020B0604030504040204" pitchFamily="50" charset="-128"/>
                <a:ea typeface="Meiryo UI" panose="020B0604030504040204" pitchFamily="50" charset="-128"/>
              </a:rPr>
              <a:t>28</a:t>
            </a:r>
            <a:r>
              <a:rPr lang="ja-JP" altLang="en-US" sz="1200" dirty="0" smtClean="0">
                <a:latin typeface="Meiryo UI" panose="020B0604030504040204" pitchFamily="50" charset="-128"/>
                <a:ea typeface="Meiryo UI" panose="020B0604030504040204" pitchFamily="50" charset="-128"/>
              </a:rPr>
              <a:t>年（</a:t>
            </a:r>
            <a:r>
              <a:rPr lang="en-US" altLang="ja-JP" sz="1200" dirty="0" smtClean="0">
                <a:latin typeface="Meiryo UI" panose="020B0604030504040204" pitchFamily="50" charset="-128"/>
                <a:ea typeface="Meiryo UI" panose="020B0604030504040204" pitchFamily="50" charset="-128"/>
              </a:rPr>
              <a:t>2016</a:t>
            </a:r>
            <a:r>
              <a:rPr lang="ja-JP" altLang="en-US" sz="1200" dirty="0" smtClean="0">
                <a:latin typeface="Meiryo UI" panose="020B0604030504040204" pitchFamily="50" charset="-128"/>
                <a:ea typeface="Meiryo UI" panose="020B0604030504040204" pitchFamily="50" charset="-128"/>
              </a:rPr>
              <a:t>年）の「日本再興戦略の鍵となる施策」の一つに「観光立国」が掲げられ、「</a:t>
            </a:r>
            <a:r>
              <a:rPr lang="en-US" altLang="ja-JP" sz="1200" dirty="0" smtClean="0">
                <a:latin typeface="Meiryo UI" panose="020B0604030504040204" pitchFamily="50" charset="-128"/>
                <a:ea typeface="Meiryo UI" panose="020B0604030504040204" pitchFamily="50" charset="-128"/>
              </a:rPr>
              <a:t>MICE</a:t>
            </a:r>
            <a:r>
              <a:rPr lang="ja-JP" altLang="en-US" sz="1200" dirty="0" smtClean="0">
                <a:latin typeface="Meiryo UI" panose="020B0604030504040204" pitchFamily="50" charset="-128"/>
                <a:ea typeface="Meiryo UI" panose="020B0604030504040204" pitchFamily="50" charset="-128"/>
              </a:rPr>
              <a:t>誘致の促進」を進めることとされた。</a:t>
            </a:r>
            <a:endParaRPr lang="en-US" altLang="ja-JP" sz="1200" dirty="0" smtClean="0">
              <a:latin typeface="Meiryo UI" panose="020B0604030504040204" pitchFamily="50" charset="-128"/>
              <a:ea typeface="Meiryo UI" panose="020B0604030504040204" pitchFamily="50" charset="-128"/>
            </a:endParaRPr>
          </a:p>
          <a:p>
            <a:pPr marL="0" indent="0">
              <a:buNone/>
            </a:pPr>
            <a:r>
              <a:rPr lang="ja-JP" altLang="en-US" sz="1200" dirty="0" smtClean="0">
                <a:latin typeface="Meiryo UI" panose="020B0604030504040204" pitchFamily="50" charset="-128"/>
                <a:ea typeface="Meiryo UI" panose="020B0604030504040204" pitchFamily="50" charset="-128"/>
              </a:rPr>
              <a:t>・「観光ビジョン実現プログラム」（平成</a:t>
            </a:r>
            <a:r>
              <a:rPr lang="en-US" altLang="ja-JP" sz="1200" dirty="0">
                <a:latin typeface="Meiryo UI" panose="020B0604030504040204" pitchFamily="50" charset="-128"/>
                <a:ea typeface="Meiryo UI" panose="020B0604030504040204" pitchFamily="50" charset="-128"/>
              </a:rPr>
              <a:t>28</a:t>
            </a:r>
            <a:r>
              <a:rPr lang="ja-JP" altLang="en-US" sz="1200" dirty="0">
                <a:latin typeface="Meiryo UI" panose="020B0604030504040204" pitchFamily="50" charset="-128"/>
                <a:ea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rPr>
              <a:t>2016</a:t>
            </a:r>
            <a:r>
              <a:rPr lang="ja-JP" altLang="en-US" sz="1200" dirty="0">
                <a:latin typeface="Meiryo UI" panose="020B0604030504040204" pitchFamily="50" charset="-128"/>
                <a:ea typeface="Meiryo UI" panose="020B0604030504040204" pitchFamily="50" charset="-128"/>
              </a:rPr>
              <a:t>年</a:t>
            </a:r>
            <a:r>
              <a:rPr lang="ja-JP" altLang="en-US" sz="1200" dirty="0" smtClean="0">
                <a:latin typeface="Meiryo UI" panose="020B0604030504040204" pitchFamily="50" charset="-128"/>
                <a:ea typeface="Meiryo UI" panose="020B0604030504040204" pitchFamily="50" charset="-128"/>
              </a:rPr>
              <a:t>）策定）において、観光立国実現に向けた主要な柱の一つとして「</a:t>
            </a:r>
            <a:r>
              <a:rPr lang="en-US" altLang="ja-JP" sz="1200" dirty="0" smtClean="0">
                <a:latin typeface="Meiryo UI" panose="020B0604030504040204" pitchFamily="50" charset="-128"/>
                <a:ea typeface="Meiryo UI" panose="020B0604030504040204" pitchFamily="50" charset="-128"/>
              </a:rPr>
              <a:t>MICE</a:t>
            </a:r>
            <a:r>
              <a:rPr lang="ja-JP" altLang="en-US" sz="1200" dirty="0" smtClean="0">
                <a:latin typeface="Meiryo UI" panose="020B0604030504040204" pitchFamily="50" charset="-128"/>
                <a:ea typeface="Meiryo UI" panose="020B0604030504040204" pitchFamily="50" charset="-128"/>
              </a:rPr>
              <a:t>誘致の促進」が位置付けられた。</a:t>
            </a:r>
            <a:endParaRPr lang="en-US" altLang="ja-JP" sz="1200" dirty="0" smtClean="0">
              <a:latin typeface="Meiryo UI" panose="020B0604030504040204" pitchFamily="50" charset="-128"/>
              <a:ea typeface="Meiryo UI" panose="020B0604030504040204" pitchFamily="50" charset="-128"/>
            </a:endParaRPr>
          </a:p>
        </p:txBody>
      </p:sp>
      <p:sp>
        <p:nvSpPr>
          <p:cNvPr id="17" name="角丸四角形 16"/>
          <p:cNvSpPr/>
          <p:nvPr/>
        </p:nvSpPr>
        <p:spPr>
          <a:xfrm>
            <a:off x="1692000" y="2606773"/>
            <a:ext cx="5760000" cy="2880000"/>
          </a:xfrm>
          <a:prstGeom prst="roundRect">
            <a:avLst>
              <a:gd name="adj" fmla="val 6588"/>
            </a:avLst>
          </a:prstGeom>
          <a:solidFill>
            <a:schemeClr val="bg1">
              <a:lumMod val="95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3267797" y="2631833"/>
            <a:ext cx="2608406" cy="307777"/>
          </a:xfrm>
          <a:prstGeom prst="rect">
            <a:avLst/>
          </a:prstGeom>
          <a:noFill/>
        </p:spPr>
        <p:txBody>
          <a:bodyPr wrap="none" rtlCol="0">
            <a:spAutoFit/>
          </a:bodyPr>
          <a:lstStyle/>
          <a:p>
            <a:pPr algn="ctr"/>
            <a:r>
              <a:rPr kumimoji="1" lang="en-US" altLang="ja-JP" sz="1400" dirty="0" smtClean="0">
                <a:latin typeface="Meiryo UI" panose="020B0604030504040204" pitchFamily="50" charset="-128"/>
                <a:ea typeface="Meiryo UI" panose="020B0604030504040204" pitchFamily="50" charset="-128"/>
              </a:rPr>
              <a:t>【</a:t>
            </a:r>
            <a:r>
              <a:rPr kumimoji="1" lang="ja-JP" altLang="en-US" sz="1400" dirty="0" smtClean="0">
                <a:latin typeface="Meiryo UI" panose="020B0604030504040204" pitchFamily="50" charset="-128"/>
                <a:ea typeface="Meiryo UI" panose="020B0604030504040204" pitchFamily="50" charset="-128"/>
              </a:rPr>
              <a:t>大阪</a:t>
            </a:r>
            <a:r>
              <a:rPr lang="ja-JP" altLang="en-US" sz="1400" dirty="0" smtClean="0">
                <a:latin typeface="Meiryo UI" panose="020B0604030504040204" pitchFamily="50" charset="-128"/>
                <a:ea typeface="Meiryo UI" panose="020B0604030504040204" pitchFamily="50" charset="-128"/>
              </a:rPr>
              <a:t>都市魅力創造戦略</a:t>
            </a:r>
            <a:r>
              <a:rPr lang="en-US" altLang="ja-JP" sz="1400" dirty="0" smtClean="0">
                <a:latin typeface="Meiryo UI" panose="020B0604030504040204" pitchFamily="50" charset="-128"/>
                <a:ea typeface="Meiryo UI" panose="020B0604030504040204" pitchFamily="50" charset="-128"/>
              </a:rPr>
              <a:t>2020</a:t>
            </a:r>
            <a:r>
              <a:rPr kumimoji="1" lang="en-US" altLang="ja-JP" sz="1400" dirty="0" smtClean="0">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2458970" y="3243516"/>
            <a:ext cx="3610284" cy="276999"/>
          </a:xfrm>
          <a:prstGeom prst="rect">
            <a:avLst/>
          </a:prstGeom>
          <a:solidFill>
            <a:schemeClr val="bg1"/>
          </a:solidFill>
          <a:ln w="19050" cmpd="dbl">
            <a:solidFill>
              <a:schemeClr val="tx1"/>
            </a:solidFill>
          </a:ln>
        </p:spPr>
        <p:txBody>
          <a:bodyPr wrap="none" rtlCol="0" anchor="ctr" anchorCtr="1">
            <a:spAutoFit/>
          </a:bodyPr>
          <a:lstStyle/>
          <a:p>
            <a:r>
              <a:rPr lang="ja-JP" altLang="en-US" sz="1200" dirty="0" smtClean="0">
                <a:latin typeface="Meiryo UI" panose="020B0604030504040204" pitchFamily="50" charset="-128"/>
                <a:ea typeface="Meiryo UI" panose="020B0604030504040204" pitchFamily="50" charset="-128"/>
              </a:rPr>
              <a:t>内外から人、モノ</a:t>
            </a:r>
            <a:r>
              <a:rPr lang="ja-JP" altLang="en-US" sz="1200" dirty="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投資等を呼び込む</a:t>
            </a:r>
            <a:r>
              <a:rPr kumimoji="1" lang="ja-JP" altLang="en-US" sz="1200" dirty="0" smtClean="0">
                <a:latin typeface="Meiryo UI" panose="020B0604030504040204" pitchFamily="50" charset="-128"/>
                <a:ea typeface="Meiryo UI" panose="020B0604030504040204" pitchFamily="50" charset="-128"/>
              </a:rPr>
              <a:t>「強い大阪」の実現</a:t>
            </a:r>
            <a:endParaRPr kumimoji="1" lang="ja-JP" altLang="en-US" sz="1200" dirty="0">
              <a:latin typeface="Meiryo UI" panose="020B0604030504040204" pitchFamily="50" charset="-128"/>
              <a:ea typeface="Meiryo UI" panose="020B0604030504040204" pitchFamily="50" charset="-128"/>
            </a:endParaRPr>
          </a:p>
        </p:txBody>
      </p:sp>
      <p:sp>
        <p:nvSpPr>
          <p:cNvPr id="23" name="テキスト ボックス 22"/>
          <p:cNvSpPr txBox="1"/>
          <p:nvPr/>
        </p:nvSpPr>
        <p:spPr>
          <a:xfrm>
            <a:off x="2458970" y="4074726"/>
            <a:ext cx="4334841" cy="492443"/>
          </a:xfrm>
          <a:prstGeom prst="rect">
            <a:avLst/>
          </a:prstGeom>
          <a:noFill/>
        </p:spPr>
        <p:txBody>
          <a:bodyPr wrap="none" rtlCol="0">
            <a:spAutoFit/>
          </a:bodyPr>
          <a:lstStyle/>
          <a:p>
            <a:r>
              <a:rPr lang="ja-JP" altLang="en-US" sz="1200" u="sng" dirty="0">
                <a:latin typeface="Meiryo UI" panose="020B0604030504040204" pitchFamily="50" charset="-128"/>
                <a:ea typeface="Meiryo UI" panose="020B0604030504040204" pitchFamily="50" charset="-128"/>
              </a:rPr>
              <a:t>多様</a:t>
            </a:r>
            <a:r>
              <a:rPr lang="ja-JP" altLang="en-US" sz="1200" u="sng" dirty="0" smtClean="0">
                <a:latin typeface="Meiryo UI" panose="020B0604030504040204" pitchFamily="50" charset="-128"/>
                <a:ea typeface="Meiryo UI" panose="020B0604030504040204" pitchFamily="50" charset="-128"/>
              </a:rPr>
              <a:t>な人材が集う</a:t>
            </a:r>
            <a:r>
              <a:rPr lang="ja-JP" altLang="en-US" sz="1400" b="1" u="sng" dirty="0" smtClean="0">
                <a:latin typeface="Meiryo UI" panose="020B0604030504040204" pitchFamily="50" charset="-128"/>
                <a:ea typeface="Meiryo UI" panose="020B0604030504040204" pitchFamily="50" charset="-128"/>
              </a:rPr>
              <a:t>観光・</a:t>
            </a:r>
            <a:r>
              <a:rPr lang="en-US" altLang="ja-JP" sz="1400" b="1" u="sng" dirty="0" smtClean="0">
                <a:latin typeface="Meiryo UI" panose="020B0604030504040204" pitchFamily="50" charset="-128"/>
                <a:ea typeface="Meiryo UI" panose="020B0604030504040204" pitchFamily="50" charset="-128"/>
              </a:rPr>
              <a:t>MICE</a:t>
            </a:r>
            <a:r>
              <a:rPr lang="ja-JP" altLang="en-US" sz="1400" b="1" u="sng" dirty="0" smtClean="0">
                <a:latin typeface="Meiryo UI" panose="020B0604030504040204" pitchFamily="50" charset="-128"/>
                <a:ea typeface="Meiryo UI" panose="020B0604030504040204" pitchFamily="50" charset="-128"/>
              </a:rPr>
              <a:t>都市</a:t>
            </a:r>
            <a:endParaRPr lang="en-US" altLang="ja-JP" sz="1400" b="1" u="sng" dirty="0" smtClean="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rPr>
              <a:t>多彩な人が訪れ、集い、交流する活気あふれる都市を目指します。</a:t>
            </a:r>
            <a:endParaRPr kumimoji="1" lang="ja-JP" altLang="en-US" sz="1200" dirty="0">
              <a:latin typeface="Meiryo UI" panose="020B0604030504040204" pitchFamily="50" charset="-128"/>
              <a:ea typeface="Meiryo UI" panose="020B0604030504040204" pitchFamily="50" charset="-128"/>
            </a:endParaRPr>
          </a:p>
        </p:txBody>
      </p:sp>
      <p:sp>
        <p:nvSpPr>
          <p:cNvPr id="28" name="テキスト ボックス 27"/>
          <p:cNvSpPr txBox="1"/>
          <p:nvPr/>
        </p:nvSpPr>
        <p:spPr>
          <a:xfrm>
            <a:off x="2184905" y="3867963"/>
            <a:ext cx="1949573" cy="276999"/>
          </a:xfrm>
          <a:prstGeom prst="rect">
            <a:avLst/>
          </a:prstGeom>
          <a:noFill/>
        </p:spPr>
        <p:txBody>
          <a:bodyPr wrap="none" rtlCol="0">
            <a:spAutoFit/>
          </a:bodyPr>
          <a:lstStyle/>
          <a:p>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10</a:t>
            </a:r>
            <a:r>
              <a:rPr kumimoji="1" lang="ja-JP" altLang="en-US" sz="1200" dirty="0" smtClean="0">
                <a:latin typeface="Meiryo UI" panose="020B0604030504040204" pitchFamily="50" charset="-128"/>
                <a:ea typeface="Meiryo UI" panose="020B0604030504040204" pitchFamily="50" charset="-128"/>
              </a:rPr>
              <a:t>の目指すべき都市像）</a:t>
            </a:r>
            <a:endParaRPr kumimoji="1" lang="ja-JP" altLang="en-US" sz="1200" dirty="0">
              <a:latin typeface="Meiryo UI" panose="020B0604030504040204" pitchFamily="50" charset="-128"/>
              <a:ea typeface="Meiryo UI" panose="020B0604030504040204" pitchFamily="50" charset="-128"/>
            </a:endParaRPr>
          </a:p>
        </p:txBody>
      </p:sp>
      <p:sp>
        <p:nvSpPr>
          <p:cNvPr id="29" name="テキスト ボックス 28"/>
          <p:cNvSpPr txBox="1"/>
          <p:nvPr/>
        </p:nvSpPr>
        <p:spPr>
          <a:xfrm>
            <a:off x="2458970" y="3568245"/>
            <a:ext cx="2454518" cy="276999"/>
          </a:xfrm>
          <a:prstGeom prst="rect">
            <a:avLst/>
          </a:prstGeom>
          <a:solidFill>
            <a:schemeClr val="bg1"/>
          </a:solidFill>
          <a:ln w="19050" cmpd="dbl">
            <a:solidFill>
              <a:schemeClr val="tx1"/>
            </a:solidFill>
          </a:ln>
        </p:spPr>
        <p:txBody>
          <a:bodyPr wrap="none" rtlCol="0" anchor="ctr" anchorCtr="1">
            <a:spAutoFit/>
          </a:bodyPr>
          <a:lstStyle/>
          <a:p>
            <a:r>
              <a:rPr lang="ja-JP" altLang="en-US" sz="1200" dirty="0" smtClean="0">
                <a:latin typeface="Meiryo UI" panose="020B0604030504040204" pitchFamily="50" charset="-128"/>
                <a:ea typeface="Meiryo UI" panose="020B0604030504040204" pitchFamily="50" charset="-128"/>
              </a:rPr>
              <a:t>世界に存在感を示す「大阪」の実現</a:t>
            </a:r>
            <a:endParaRPr kumimoji="1" lang="ja-JP" altLang="en-US" sz="1200" dirty="0">
              <a:latin typeface="Meiryo UI" panose="020B0604030504040204" pitchFamily="50" charset="-128"/>
              <a:ea typeface="Meiryo UI" panose="020B0604030504040204" pitchFamily="50" charset="-128"/>
            </a:endParaRPr>
          </a:p>
        </p:txBody>
      </p:sp>
      <p:sp>
        <p:nvSpPr>
          <p:cNvPr id="30" name="テキスト ボックス 29"/>
          <p:cNvSpPr txBox="1"/>
          <p:nvPr/>
        </p:nvSpPr>
        <p:spPr>
          <a:xfrm>
            <a:off x="2161068" y="3005154"/>
            <a:ext cx="1107996" cy="276999"/>
          </a:xfrm>
          <a:prstGeom prst="rect">
            <a:avLst/>
          </a:prstGeom>
          <a:noFill/>
        </p:spPr>
        <p:txBody>
          <a:bodyPr wrap="none" rtlCol="0">
            <a:spAutoFit/>
          </a:bodyPr>
          <a:lstStyle/>
          <a:p>
            <a:r>
              <a:rPr kumimoji="1" lang="ja-JP" altLang="en-US" sz="1200" dirty="0" smtClean="0">
                <a:latin typeface="Meiryo UI" panose="020B0604030504040204" pitchFamily="50" charset="-128"/>
                <a:ea typeface="Meiryo UI" panose="020B0604030504040204" pitchFamily="50" charset="-128"/>
              </a:rPr>
              <a:t>（戦略目標）</a:t>
            </a:r>
            <a:endParaRPr kumimoji="1" lang="ja-JP" altLang="en-US" sz="1200" dirty="0">
              <a:latin typeface="Meiryo UI" panose="020B0604030504040204" pitchFamily="50" charset="-128"/>
              <a:ea typeface="Meiryo UI" panose="020B0604030504040204" pitchFamily="50" charset="-128"/>
            </a:endParaRPr>
          </a:p>
        </p:txBody>
      </p:sp>
      <p:sp>
        <p:nvSpPr>
          <p:cNvPr id="31" name="テキスト ボックス 30"/>
          <p:cNvSpPr txBox="1"/>
          <p:nvPr/>
        </p:nvSpPr>
        <p:spPr>
          <a:xfrm>
            <a:off x="2177689" y="4492410"/>
            <a:ext cx="747320" cy="276999"/>
          </a:xfrm>
          <a:prstGeom prst="rect">
            <a:avLst/>
          </a:prstGeom>
          <a:noFill/>
        </p:spPr>
        <p:txBody>
          <a:bodyPr wrap="none" rtlCol="0">
            <a:spAutoFit/>
          </a:bodyPr>
          <a:lstStyle/>
          <a:p>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KPI</a:t>
            </a:r>
            <a:r>
              <a:rPr kumimoji="1" lang="ja-JP" altLang="en-US" sz="1200" dirty="0" smtClean="0">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p:txBody>
      </p:sp>
      <p:sp>
        <p:nvSpPr>
          <p:cNvPr id="32" name="テキスト ボックス 31"/>
          <p:cNvSpPr txBox="1"/>
          <p:nvPr/>
        </p:nvSpPr>
        <p:spPr>
          <a:xfrm>
            <a:off x="2701369" y="4523858"/>
            <a:ext cx="3959738" cy="830997"/>
          </a:xfrm>
          <a:prstGeom prst="rect">
            <a:avLst/>
          </a:prstGeom>
          <a:noFill/>
        </p:spPr>
        <p:txBody>
          <a:bodyPr wrap="none" rtlCol="0">
            <a:spAutoFit/>
          </a:bodyPr>
          <a:lstStyle/>
          <a:p>
            <a:r>
              <a:rPr lang="ja-JP" altLang="en-US" sz="1200" dirty="0" smtClean="0">
                <a:latin typeface="Meiryo UI" panose="020B0604030504040204" pitchFamily="50" charset="-128"/>
                <a:ea typeface="Meiryo UI" panose="020B0604030504040204" pitchFamily="50" charset="-128"/>
              </a:rPr>
              <a:t>◎主指標　国際会議開催件数　</a:t>
            </a:r>
            <a:r>
              <a:rPr lang="en-US" altLang="ja-JP" sz="1200" dirty="0" smtClean="0">
                <a:latin typeface="Meiryo UI" panose="020B0604030504040204" pitchFamily="50" charset="-128"/>
                <a:ea typeface="Meiryo UI" panose="020B0604030504040204" pitchFamily="50" charset="-128"/>
              </a:rPr>
              <a:t>340</a:t>
            </a:r>
            <a:r>
              <a:rPr lang="ja-JP" altLang="en-US" sz="1200" dirty="0" smtClean="0">
                <a:latin typeface="Meiryo UI" panose="020B0604030504040204" pitchFamily="50" charset="-128"/>
                <a:ea typeface="Meiryo UI" panose="020B0604030504040204" pitchFamily="50" charset="-128"/>
              </a:rPr>
              <a:t>件（</a:t>
            </a:r>
            <a:r>
              <a:rPr lang="en-US" altLang="ja-JP" sz="1200" dirty="0" smtClean="0">
                <a:latin typeface="Meiryo UI" panose="020B0604030504040204" pitchFamily="50" charset="-128"/>
                <a:ea typeface="Meiryo UI" panose="020B0604030504040204" pitchFamily="50" charset="-128"/>
              </a:rPr>
              <a:t>H32</a:t>
            </a:r>
            <a:r>
              <a:rPr lang="ja-JP" altLang="en-US" sz="1200" dirty="0" smtClean="0">
                <a:latin typeface="Meiryo UI" panose="020B0604030504040204" pitchFamily="50" charset="-128"/>
                <a:ea typeface="Meiryo UI" panose="020B0604030504040204" pitchFamily="50" charset="-128"/>
              </a:rPr>
              <a:t>） 　</a:t>
            </a:r>
            <a:endParaRPr lang="en-US" altLang="ja-JP" sz="1200" strike="dblStrike" dirty="0" smtClean="0">
              <a:solidFill>
                <a:srgbClr val="FF0000"/>
              </a:solidFill>
              <a:latin typeface="Meiryo UI" panose="020B0604030504040204" pitchFamily="50" charset="-128"/>
              <a:ea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rPr>
              <a:t>○副指標　・</a:t>
            </a:r>
            <a:r>
              <a:rPr lang="en-US" altLang="ja-JP" sz="1200" dirty="0" smtClean="0">
                <a:latin typeface="Meiryo UI" panose="020B0604030504040204" pitchFamily="50" charset="-128"/>
                <a:ea typeface="Meiryo UI" panose="020B0604030504040204" pitchFamily="50" charset="-128"/>
              </a:rPr>
              <a:t>MICE</a:t>
            </a:r>
            <a:r>
              <a:rPr lang="ja-JP" altLang="en-US" sz="1200" dirty="0" smtClean="0">
                <a:latin typeface="Meiryo UI" panose="020B0604030504040204" pitchFamily="50" charset="-128"/>
                <a:ea typeface="Meiryo UI" panose="020B0604030504040204" pitchFamily="50" charset="-128"/>
              </a:rPr>
              <a:t>外国人参加者数　　　　　　　　　　</a:t>
            </a:r>
            <a:endParaRPr lang="en-US" altLang="ja-JP" sz="1200" strike="dblStrike" dirty="0">
              <a:solidFill>
                <a:srgbClr val="FF0000"/>
              </a:solidFill>
              <a:latin typeface="Meiryo UI" panose="020B0604030504040204" pitchFamily="50" charset="-128"/>
              <a:ea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rPr>
              <a:t>　　　　　　　・インセンティブツアーの誘致・開催件数　　</a:t>
            </a:r>
            <a:endParaRPr lang="en-US" altLang="ja-JP" sz="1200" dirty="0" smtClean="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rPr>
              <a:t>　　　　　　・インテックス大阪における展示会延べ使用面積　</a:t>
            </a:r>
            <a:endParaRPr lang="ja-JP" altLang="en-US" sz="1200" strike="dblStrike" dirty="0">
              <a:solidFill>
                <a:srgbClr val="FF0000"/>
              </a:solidFill>
              <a:latin typeface="Meiryo UI" panose="020B0604030504040204" pitchFamily="50" charset="-128"/>
              <a:ea typeface="Meiryo UI" panose="020B0604030504040204" pitchFamily="50" charset="-128"/>
            </a:endParaRPr>
          </a:p>
        </p:txBody>
      </p:sp>
      <p:sp>
        <p:nvSpPr>
          <p:cNvPr id="24" name="スライド番号プレースホルダー 3"/>
          <p:cNvSpPr txBox="1">
            <a:spLocks/>
          </p:cNvSpPr>
          <p:nvPr/>
        </p:nvSpPr>
        <p:spPr>
          <a:xfrm>
            <a:off x="7010400" y="6492875"/>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dirty="0" smtClean="0">
                <a:latin typeface="Meiryo UI" panose="020B0604030504040204" pitchFamily="50" charset="-128"/>
                <a:ea typeface="Meiryo UI" panose="020B0604030504040204" pitchFamily="50" charset="-128"/>
              </a:rPr>
              <a:t>２</a:t>
            </a:r>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9815905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0" y="-3566"/>
            <a:ext cx="9144000" cy="432000"/>
          </a:xfrm>
          <a:prstGeom prst="rect">
            <a:avLst/>
          </a:prstGeom>
          <a:gradFill>
            <a:gsLst>
              <a:gs pos="0">
                <a:srgbClr val="000099"/>
              </a:gs>
              <a:gs pos="85000">
                <a:srgbClr val="0066FF"/>
              </a:gs>
              <a:gs pos="100000">
                <a:schemeClr val="accent1">
                  <a:tint val="23500"/>
                  <a:satMod val="160000"/>
                </a:schemeClr>
              </a:gs>
            </a:gsLst>
            <a:lin ang="5400000" scaled="0"/>
          </a:gradFill>
        </p:spPr>
        <p:txBody>
          <a:bodyPr wrap="square" rtlCol="0" anchor="ctr" anchorCtr="0">
            <a:noAutofit/>
          </a:bodyPr>
          <a:lstStyle/>
          <a:p>
            <a:r>
              <a:rPr lang="ja-JP" altLang="en-US" b="1" dirty="0">
                <a:solidFill>
                  <a:srgbClr val="FFFFFF"/>
                </a:solidFill>
                <a:latin typeface="Meiryo UI" panose="020B0604030504040204" pitchFamily="50" charset="-128"/>
                <a:ea typeface="Meiryo UI" panose="020B0604030504040204" pitchFamily="50" charset="-128"/>
              </a:rPr>
              <a:t>　</a:t>
            </a:r>
            <a:r>
              <a:rPr lang="ja-JP" altLang="en-US" dirty="0" smtClean="0">
                <a:solidFill>
                  <a:srgbClr val="FFFFFF"/>
                </a:solidFill>
                <a:latin typeface="Meiryo UI" panose="020B0604030504040204" pitchFamily="50" charset="-128"/>
                <a:ea typeface="Meiryo UI" panose="020B0604030504040204" pitchFamily="50" charset="-128"/>
              </a:rPr>
              <a:t>大阪における</a:t>
            </a:r>
            <a:r>
              <a:rPr lang="en-US" altLang="ja-JP" dirty="0" smtClean="0">
                <a:solidFill>
                  <a:srgbClr val="FFFFFF"/>
                </a:solidFill>
                <a:latin typeface="Meiryo UI" panose="020B0604030504040204" pitchFamily="50" charset="-128"/>
                <a:ea typeface="Meiryo UI" panose="020B0604030504040204" pitchFamily="50" charset="-128"/>
              </a:rPr>
              <a:t>MICE</a:t>
            </a:r>
            <a:r>
              <a:rPr lang="ja-JP" altLang="en-US" dirty="0" smtClean="0">
                <a:solidFill>
                  <a:srgbClr val="FFFFFF"/>
                </a:solidFill>
                <a:latin typeface="Meiryo UI" panose="020B0604030504040204" pitchFamily="50" charset="-128"/>
                <a:ea typeface="Meiryo UI" panose="020B0604030504040204" pitchFamily="50" charset="-128"/>
              </a:rPr>
              <a:t>の現状と課題　（</a:t>
            </a:r>
            <a:r>
              <a:rPr lang="en-US" altLang="ja-JP" dirty="0" smtClean="0">
                <a:solidFill>
                  <a:srgbClr val="FFFFFF"/>
                </a:solidFill>
                <a:latin typeface="Meiryo UI" panose="020B0604030504040204" pitchFamily="50" charset="-128"/>
                <a:ea typeface="Meiryo UI" panose="020B0604030504040204" pitchFamily="50" charset="-128"/>
              </a:rPr>
              <a:t>1</a:t>
            </a:r>
            <a:r>
              <a:rPr lang="ja-JP" altLang="en-US" dirty="0" smtClean="0">
                <a:solidFill>
                  <a:srgbClr val="FFFFFF"/>
                </a:solidFill>
                <a:latin typeface="Meiryo UI" panose="020B0604030504040204" pitchFamily="50" charset="-128"/>
                <a:ea typeface="Meiryo UI" panose="020B0604030504040204" pitchFamily="50" charset="-128"/>
              </a:rPr>
              <a:t>）大阪における</a:t>
            </a:r>
            <a:r>
              <a:rPr lang="en-US" altLang="ja-JP" dirty="0" smtClean="0">
                <a:solidFill>
                  <a:srgbClr val="FFFFFF"/>
                </a:solidFill>
                <a:latin typeface="Meiryo UI" panose="020B0604030504040204" pitchFamily="50" charset="-128"/>
                <a:ea typeface="Meiryo UI" panose="020B0604030504040204" pitchFamily="50" charset="-128"/>
              </a:rPr>
              <a:t>MICE</a:t>
            </a:r>
            <a:r>
              <a:rPr lang="ja-JP" altLang="en-US" dirty="0" smtClean="0">
                <a:solidFill>
                  <a:srgbClr val="FFFFFF"/>
                </a:solidFill>
                <a:latin typeface="Meiryo UI" panose="020B0604030504040204" pitchFamily="50" charset="-128"/>
                <a:ea typeface="Meiryo UI" panose="020B0604030504040204" pitchFamily="50" charset="-128"/>
              </a:rPr>
              <a:t>施設と開催状況</a:t>
            </a:r>
            <a:endParaRPr kumimoji="1" lang="ja-JP" altLang="en-US" dirty="0">
              <a:solidFill>
                <a:srgbClr val="FFFFFF"/>
              </a:solidFill>
              <a:latin typeface="Meiryo UI" panose="020B0604030504040204" pitchFamily="50" charset="-128"/>
              <a:ea typeface="Meiryo UI" panose="020B0604030504040204" pitchFamily="50" charset="-128"/>
            </a:endParaRPr>
          </a:p>
        </p:txBody>
      </p:sp>
      <p:sp>
        <p:nvSpPr>
          <p:cNvPr id="9" name="正方形/長方形 8"/>
          <p:cNvSpPr/>
          <p:nvPr/>
        </p:nvSpPr>
        <p:spPr>
          <a:xfrm>
            <a:off x="90000" y="498703"/>
            <a:ext cx="8964000" cy="1015663"/>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chorCtr="0">
            <a:spAutoFit/>
          </a:bodyPr>
          <a:lstStyle/>
          <a:p>
            <a:pPr>
              <a:lnSpc>
                <a:spcPts val="1800"/>
              </a:lnSpc>
              <a:spcAft>
                <a:spcPts val="600"/>
              </a:spcAft>
            </a:pPr>
            <a:r>
              <a:rPr kumimoji="1" lang="ja-JP" altLang="en-US" sz="1400" dirty="0" smtClean="0">
                <a:solidFill>
                  <a:schemeClr val="tx1"/>
                </a:solidFill>
                <a:latin typeface="Meiryo UI" panose="020B0604030504040204" pitchFamily="50" charset="-128"/>
                <a:ea typeface="Meiryo UI" panose="020B0604030504040204" pitchFamily="50" charset="-128"/>
              </a:rPr>
              <a:t>・</a:t>
            </a:r>
            <a:r>
              <a:rPr lang="ja-JP" altLang="ja-JP" sz="1400" dirty="0">
                <a:solidFill>
                  <a:schemeClr val="tx1"/>
                </a:solidFill>
                <a:latin typeface="Meiryo UI" panose="020B0604030504040204" pitchFamily="50" charset="-128"/>
                <a:ea typeface="Meiryo UI" panose="020B0604030504040204" pitchFamily="50" charset="-128"/>
              </a:rPr>
              <a:t>インテックス大阪</a:t>
            </a:r>
            <a:r>
              <a:rPr lang="ja-JP" altLang="en-US" sz="1400" dirty="0" smtClean="0">
                <a:solidFill>
                  <a:schemeClr val="tx1"/>
                </a:solidFill>
                <a:latin typeface="Meiryo UI" panose="020B0604030504040204" pitchFamily="50" charset="-128"/>
                <a:ea typeface="Meiryo UI" panose="020B0604030504040204" pitchFamily="50" charset="-128"/>
              </a:rPr>
              <a:t>は国内</a:t>
            </a:r>
            <a:r>
              <a:rPr lang="en-US" altLang="ja-JP" sz="1400" dirty="0" smtClean="0">
                <a:solidFill>
                  <a:schemeClr val="tx1"/>
                </a:solidFill>
                <a:latin typeface="Meiryo UI" panose="020B0604030504040204" pitchFamily="50" charset="-128"/>
                <a:ea typeface="Meiryo UI" panose="020B0604030504040204" pitchFamily="50" charset="-128"/>
              </a:rPr>
              <a:t>3</a:t>
            </a:r>
            <a:r>
              <a:rPr lang="ja-JP" altLang="en-US" sz="1400" dirty="0" smtClean="0">
                <a:solidFill>
                  <a:schemeClr val="tx1"/>
                </a:solidFill>
                <a:latin typeface="Meiryo UI" panose="020B0604030504040204" pitchFamily="50" charset="-128"/>
                <a:ea typeface="Meiryo UI" panose="020B0604030504040204" pitchFamily="50" charset="-128"/>
              </a:rPr>
              <a:t>位の規模を誇る大規模展示会・見本市の</a:t>
            </a:r>
            <a:r>
              <a:rPr lang="ja-JP" altLang="en-US" sz="1400" dirty="0">
                <a:solidFill>
                  <a:schemeClr val="tx1"/>
                </a:solidFill>
                <a:latin typeface="Meiryo UI" panose="020B0604030504040204" pitchFamily="50" charset="-128"/>
                <a:ea typeface="Meiryo UI" panose="020B0604030504040204" pitchFamily="50" charset="-128"/>
              </a:rPr>
              <a:t>会場として、</a:t>
            </a:r>
            <a:r>
              <a:rPr lang="ja-JP" altLang="en-US" sz="1400" dirty="0" smtClean="0">
                <a:solidFill>
                  <a:schemeClr val="tx1"/>
                </a:solidFill>
                <a:latin typeface="Meiryo UI" panose="020B0604030504040204" pitchFamily="50" charset="-128"/>
                <a:ea typeface="Meiryo UI" panose="020B0604030504040204" pitchFamily="50" charset="-128"/>
              </a:rPr>
              <a:t>大阪府立国際</a:t>
            </a:r>
            <a:r>
              <a:rPr lang="ja-JP" altLang="en-US" sz="1400" dirty="0">
                <a:solidFill>
                  <a:schemeClr val="tx1"/>
                </a:solidFill>
                <a:latin typeface="Meiryo UI" panose="020B0604030504040204" pitchFamily="50" charset="-128"/>
                <a:ea typeface="Meiryo UI" panose="020B0604030504040204" pitchFamily="50" charset="-128"/>
              </a:rPr>
              <a:t>会議場は大阪を代表する国際会議場として大阪経済の発展や国際化を牽引してきた</a:t>
            </a:r>
            <a:r>
              <a:rPr lang="ja-JP" altLang="en-US" sz="1400" dirty="0" smtClean="0">
                <a:solidFill>
                  <a:schemeClr val="tx1"/>
                </a:solidFill>
                <a:latin typeface="Meiryo UI" panose="020B0604030504040204" pitchFamily="50" charset="-128"/>
                <a:ea typeface="Meiryo UI" panose="020B0604030504040204" pitchFamily="50" charset="-128"/>
              </a:rPr>
              <a:t>。その他</a:t>
            </a:r>
            <a:r>
              <a:rPr kumimoji="1" lang="ja-JP" altLang="en-US" sz="1400" dirty="0" smtClean="0">
                <a:solidFill>
                  <a:schemeClr val="tx1"/>
                </a:solidFill>
                <a:latin typeface="Meiryo UI" panose="020B0604030504040204" pitchFamily="50" charset="-128"/>
                <a:ea typeface="Meiryo UI" panose="020B0604030504040204" pitchFamily="50" charset="-128"/>
              </a:rPr>
              <a:t>様々な規模・機能を持つ</a:t>
            </a:r>
            <a:r>
              <a:rPr kumimoji="1" lang="en-US" altLang="ja-JP" sz="1400" dirty="0" smtClean="0">
                <a:solidFill>
                  <a:schemeClr val="tx1"/>
                </a:solidFill>
                <a:latin typeface="Meiryo UI" panose="020B0604030504040204" pitchFamily="50" charset="-128"/>
                <a:ea typeface="Meiryo UI" panose="020B0604030504040204" pitchFamily="50" charset="-128"/>
              </a:rPr>
              <a:t>MICE</a:t>
            </a:r>
            <a:r>
              <a:rPr kumimoji="1" lang="ja-JP" altLang="en-US" sz="1400" dirty="0" smtClean="0">
                <a:solidFill>
                  <a:schemeClr val="tx1"/>
                </a:solidFill>
                <a:latin typeface="Meiryo UI" panose="020B0604030504040204" pitchFamily="50" charset="-128"/>
                <a:ea typeface="Meiryo UI" panose="020B0604030504040204" pitchFamily="50" charset="-128"/>
              </a:rPr>
              <a:t>施設を府内各所に有し、国内外の展示会・見本市や国際会議等を開催している。</a:t>
            </a:r>
            <a:r>
              <a:rPr lang="ja-JP" altLang="en-US" sz="1400" dirty="0" smtClean="0">
                <a:solidFill>
                  <a:schemeClr val="tx1"/>
                </a:solidFill>
                <a:latin typeface="Meiryo UI" panose="020B0604030504040204" pitchFamily="50" charset="-128"/>
                <a:ea typeface="Meiryo UI" panose="020B0604030504040204" pitchFamily="50" charset="-128"/>
              </a:rPr>
              <a:t>しかし、世界的な潮流となっている大規模</a:t>
            </a:r>
            <a:r>
              <a:rPr lang="en-US" altLang="ja-JP" sz="1400" dirty="0" smtClean="0">
                <a:solidFill>
                  <a:schemeClr val="tx1"/>
                </a:solidFill>
                <a:latin typeface="Meiryo UI" panose="020B0604030504040204" pitchFamily="50" charset="-128"/>
                <a:ea typeface="Meiryo UI" panose="020B0604030504040204" pitchFamily="50" charset="-128"/>
              </a:rPr>
              <a:t>MICE</a:t>
            </a:r>
            <a:r>
              <a:rPr lang="ja-JP" altLang="en-US" sz="1400" dirty="0" smtClean="0">
                <a:solidFill>
                  <a:schemeClr val="tx1"/>
                </a:solidFill>
                <a:latin typeface="Meiryo UI" panose="020B0604030504040204" pitchFamily="50" charset="-128"/>
                <a:ea typeface="Meiryo UI" panose="020B0604030504040204" pitchFamily="50" charset="-128"/>
              </a:rPr>
              <a:t>開催に対応可能な一定規模の展示場・会議場が一体的に整備・運営されている</a:t>
            </a:r>
            <a:r>
              <a:rPr lang="en-US" altLang="ja-JP" sz="1400" dirty="0" smtClean="0">
                <a:solidFill>
                  <a:schemeClr val="tx1"/>
                </a:solidFill>
                <a:latin typeface="Meiryo UI" panose="020B0604030504040204" pitchFamily="50" charset="-128"/>
                <a:ea typeface="Meiryo UI" panose="020B0604030504040204" pitchFamily="50" charset="-128"/>
              </a:rPr>
              <a:t>MICE</a:t>
            </a:r>
            <a:r>
              <a:rPr lang="ja-JP" altLang="en-US" sz="1400" dirty="0" smtClean="0">
                <a:solidFill>
                  <a:schemeClr val="tx1"/>
                </a:solidFill>
                <a:latin typeface="Meiryo UI" panose="020B0604030504040204" pitchFamily="50" charset="-128"/>
                <a:ea typeface="Meiryo UI" panose="020B0604030504040204" pitchFamily="50" charset="-128"/>
              </a:rPr>
              <a:t>施設は不足している。</a:t>
            </a:r>
            <a:endParaRPr kumimoji="1" lang="en-US" altLang="ja-JP" sz="1400" dirty="0" smtClean="0">
              <a:solidFill>
                <a:schemeClr val="tx1"/>
              </a:solidFill>
              <a:latin typeface="Meiryo UI" panose="020B0604030504040204" pitchFamily="50" charset="-128"/>
              <a:ea typeface="Meiryo UI" panose="020B0604030504040204" pitchFamily="50" charset="-128"/>
            </a:endParaRPr>
          </a:p>
        </p:txBody>
      </p:sp>
      <p:sp>
        <p:nvSpPr>
          <p:cNvPr id="10" name="正方形/長方形 9"/>
          <p:cNvSpPr/>
          <p:nvPr/>
        </p:nvSpPr>
        <p:spPr>
          <a:xfrm>
            <a:off x="1535205" y="1568900"/>
            <a:ext cx="1600118" cy="276999"/>
          </a:xfrm>
          <a:prstGeom prst="rect">
            <a:avLst/>
          </a:prstGeom>
        </p:spPr>
        <p:txBody>
          <a:bodyPr wrap="none">
            <a:spAutoFit/>
          </a:bodyPr>
          <a:lstStyle/>
          <a:p>
            <a:pPr algn="ct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大阪の主な</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MICE</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施設</a:t>
            </a:r>
            <a:endParaRPr lang="ja-JP" altLang="en-US" sz="1200" dirty="0">
              <a:latin typeface="Meiryo UI" panose="020B0604030504040204" pitchFamily="50" charset="-128"/>
              <a:ea typeface="Meiryo UI" panose="020B0604030504040204" pitchFamily="50" charset="-128"/>
            </a:endParaRPr>
          </a:p>
        </p:txBody>
      </p:sp>
      <p:sp>
        <p:nvSpPr>
          <p:cNvPr id="11" name="タイトル 1"/>
          <p:cNvSpPr txBox="1">
            <a:spLocks/>
          </p:cNvSpPr>
          <p:nvPr/>
        </p:nvSpPr>
        <p:spPr>
          <a:xfrm>
            <a:off x="4769784" y="3707362"/>
            <a:ext cx="4481232" cy="276999"/>
          </a:xfrm>
          <a:prstGeom prst="rect">
            <a:avLst/>
          </a:prstGeom>
        </p:spPr>
        <p:txBody>
          <a:bodyPr wrap="square">
            <a:sp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大阪における</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MICE</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参加外客数の推移</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394884" y="4453284"/>
            <a:ext cx="3992912" cy="276999"/>
          </a:xfrm>
          <a:prstGeom prst="rect">
            <a:avLst/>
          </a:prstGeom>
        </p:spPr>
        <p:txBody>
          <a:bodyPr wrap="square">
            <a:spAutoFit/>
          </a:bodyPr>
          <a:lstStyle/>
          <a:p>
            <a:pPr algn="ct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大阪における国際会議開催状況</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27</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2015</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200" dirty="0">
              <a:latin typeface="Meiryo UI" panose="020B0604030504040204" pitchFamily="50" charset="-128"/>
              <a:ea typeface="Meiryo UI" panose="020B0604030504040204" pitchFamily="50" charset="-128"/>
            </a:endParaRPr>
          </a:p>
        </p:txBody>
      </p:sp>
      <p:sp>
        <p:nvSpPr>
          <p:cNvPr id="15" name="正方形/長方形 14"/>
          <p:cNvSpPr/>
          <p:nvPr/>
        </p:nvSpPr>
        <p:spPr>
          <a:xfrm>
            <a:off x="1917127" y="6528177"/>
            <a:ext cx="3260577" cy="261610"/>
          </a:xfrm>
          <a:prstGeom prst="rect">
            <a:avLst/>
          </a:prstGeom>
        </p:spPr>
        <p:txBody>
          <a:bodyPr wrap="square">
            <a:spAutoFit/>
          </a:bodyPr>
          <a:lstStyle/>
          <a:p>
            <a:pPr fontAlgn="base">
              <a:spcBef>
                <a:spcPct val="0"/>
              </a:spcBef>
              <a:spcAft>
                <a:spcPct val="0"/>
              </a:spcAft>
            </a:pPr>
            <a:r>
              <a:rPr lang="ja-JP" altLang="en-US" sz="1100" dirty="0">
                <a:solidFill>
                  <a:prstClr val="black"/>
                </a:solidFill>
                <a:latin typeface="Meiryo UI" panose="020B0604030504040204" pitchFamily="50" charset="-128"/>
                <a:ea typeface="Meiryo UI" panose="020B0604030504040204" pitchFamily="50" charset="-128"/>
              </a:rPr>
              <a:t>（</a:t>
            </a:r>
            <a:r>
              <a:rPr lang="en-US" altLang="ja-JP" sz="1100" dirty="0" smtClean="0">
                <a:solidFill>
                  <a:prstClr val="black"/>
                </a:solidFill>
                <a:latin typeface="Meiryo UI" panose="020B0604030504040204" pitchFamily="50" charset="-128"/>
                <a:ea typeface="Meiryo UI" panose="020B0604030504040204" pitchFamily="50" charset="-128"/>
              </a:rPr>
              <a:t>JNTO</a:t>
            </a:r>
            <a:r>
              <a:rPr lang="ja-JP" altLang="en-US" sz="1100" dirty="0" smtClean="0">
                <a:solidFill>
                  <a:prstClr val="black"/>
                </a:solidFill>
                <a:latin typeface="Meiryo UI" panose="020B0604030504040204" pitchFamily="50" charset="-128"/>
                <a:ea typeface="Meiryo UI" panose="020B0604030504040204" pitchFamily="50" charset="-128"/>
              </a:rPr>
              <a:t>作成</a:t>
            </a:r>
            <a:r>
              <a:rPr lang="en-US" altLang="ja-JP" sz="1100" dirty="0" smtClean="0">
                <a:solidFill>
                  <a:prstClr val="black"/>
                </a:solidFill>
                <a:latin typeface="Meiryo UI" panose="020B0604030504040204" pitchFamily="50" charset="-128"/>
                <a:ea typeface="Meiryo UI" panose="020B0604030504040204" pitchFamily="50" charset="-128"/>
              </a:rPr>
              <a:t>2015</a:t>
            </a:r>
            <a:r>
              <a:rPr lang="ja-JP" altLang="en-US" sz="1100" dirty="0" smtClean="0">
                <a:solidFill>
                  <a:prstClr val="black"/>
                </a:solidFill>
                <a:latin typeface="Meiryo UI" panose="020B0604030504040204" pitchFamily="50" charset="-128"/>
                <a:ea typeface="Meiryo UI" panose="020B0604030504040204" pitchFamily="50" charset="-128"/>
              </a:rPr>
              <a:t>年国際会議統計より抽出</a:t>
            </a:r>
            <a:r>
              <a:rPr lang="ja-JP" altLang="en-US" sz="1100" dirty="0">
                <a:solidFill>
                  <a:prstClr val="black"/>
                </a:solidFill>
                <a:latin typeface="Meiryo UI" panose="020B0604030504040204" pitchFamily="50" charset="-128"/>
                <a:ea typeface="Meiryo UI" panose="020B0604030504040204" pitchFamily="50" charset="-128"/>
              </a:rPr>
              <a:t>）</a:t>
            </a:r>
          </a:p>
        </p:txBody>
      </p:sp>
      <p:pic>
        <p:nvPicPr>
          <p:cNvPr id="16" name="図 15"/>
          <p:cNvPicPr>
            <a:picLocks noChangeAspect="1"/>
          </p:cNvPicPr>
          <p:nvPr/>
        </p:nvPicPr>
        <p:blipFill>
          <a:blip r:embed="rId2"/>
          <a:stretch>
            <a:fillRect/>
          </a:stretch>
        </p:blipFill>
        <p:spPr>
          <a:xfrm>
            <a:off x="4854397" y="3984361"/>
            <a:ext cx="4127885" cy="2826902"/>
          </a:xfrm>
          <a:prstGeom prst="rect">
            <a:avLst/>
          </a:prstGeom>
        </p:spPr>
      </p:pic>
      <p:sp>
        <p:nvSpPr>
          <p:cNvPr id="13" name="スライド番号プレースホルダー 3"/>
          <p:cNvSpPr txBox="1">
            <a:spLocks/>
          </p:cNvSpPr>
          <p:nvPr/>
        </p:nvSpPr>
        <p:spPr>
          <a:xfrm>
            <a:off x="7010400" y="6492875"/>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dirty="0" smtClean="0">
                <a:latin typeface="Meiryo UI" panose="020B0604030504040204" pitchFamily="50" charset="-128"/>
                <a:ea typeface="Meiryo UI" panose="020B0604030504040204" pitchFamily="50" charset="-128"/>
              </a:rPr>
              <a:t>３</a:t>
            </a:r>
            <a:endParaRPr lang="ja-JP" altLang="en-US" dirty="0">
              <a:latin typeface="Meiryo UI" panose="020B0604030504040204" pitchFamily="50" charset="-128"/>
              <a:ea typeface="Meiryo UI" panose="020B0604030504040204" pitchFamily="50" charset="-128"/>
            </a:endParaRPr>
          </a:p>
        </p:txBody>
      </p:sp>
      <p:pic>
        <p:nvPicPr>
          <p:cNvPr id="6" name="図 5"/>
          <p:cNvPicPr>
            <a:picLocks noChangeAspect="1"/>
          </p:cNvPicPr>
          <p:nvPr/>
        </p:nvPicPr>
        <p:blipFill>
          <a:blip r:embed="rId3"/>
          <a:stretch>
            <a:fillRect/>
          </a:stretch>
        </p:blipFill>
        <p:spPr>
          <a:xfrm>
            <a:off x="162442" y="1800763"/>
            <a:ext cx="5100747" cy="2346188"/>
          </a:xfrm>
          <a:prstGeom prst="rect">
            <a:avLst/>
          </a:prstGeom>
        </p:spPr>
      </p:pic>
      <p:pic>
        <p:nvPicPr>
          <p:cNvPr id="7" name="図 6"/>
          <p:cNvPicPr>
            <a:picLocks noChangeAspect="1"/>
          </p:cNvPicPr>
          <p:nvPr/>
        </p:nvPicPr>
        <p:blipFill>
          <a:blip r:embed="rId4"/>
          <a:stretch>
            <a:fillRect/>
          </a:stretch>
        </p:blipFill>
        <p:spPr>
          <a:xfrm>
            <a:off x="244176" y="4728687"/>
            <a:ext cx="4291538" cy="1764188"/>
          </a:xfrm>
          <a:prstGeom prst="rect">
            <a:avLst/>
          </a:prstGeom>
        </p:spPr>
      </p:pic>
    </p:spTree>
    <p:extLst>
      <p:ext uri="{BB962C8B-B14F-4D97-AF65-F5344CB8AC3E}">
        <p14:creationId xmlns:p14="http://schemas.microsoft.com/office/powerpoint/2010/main" val="7108449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0" y="-3566"/>
            <a:ext cx="9144000" cy="432000"/>
          </a:xfrm>
          <a:prstGeom prst="rect">
            <a:avLst/>
          </a:prstGeom>
          <a:gradFill>
            <a:gsLst>
              <a:gs pos="0">
                <a:srgbClr val="000099"/>
              </a:gs>
              <a:gs pos="85000">
                <a:srgbClr val="0066FF"/>
              </a:gs>
              <a:gs pos="100000">
                <a:schemeClr val="accent1">
                  <a:tint val="23500"/>
                  <a:satMod val="160000"/>
                </a:schemeClr>
              </a:gs>
            </a:gsLst>
            <a:lin ang="5400000" scaled="0"/>
          </a:gradFill>
        </p:spPr>
        <p:txBody>
          <a:bodyPr wrap="square" rtlCol="0" anchor="ctr" anchorCtr="0">
            <a:noAutofit/>
          </a:bodyPr>
          <a:lstStyle/>
          <a:p>
            <a:r>
              <a:rPr lang="ja-JP" altLang="en-US" b="1" dirty="0">
                <a:solidFill>
                  <a:srgbClr val="FFFFFF"/>
                </a:solidFill>
                <a:latin typeface="Meiryo UI" panose="020B0604030504040204" pitchFamily="50" charset="-128"/>
                <a:ea typeface="Meiryo UI" panose="020B0604030504040204" pitchFamily="50" charset="-128"/>
              </a:rPr>
              <a:t>　</a:t>
            </a:r>
            <a:r>
              <a:rPr lang="ja-JP" altLang="en-US" dirty="0" smtClean="0">
                <a:solidFill>
                  <a:srgbClr val="FFFFFF"/>
                </a:solidFill>
                <a:latin typeface="Meiryo UI" panose="020B0604030504040204" pitchFamily="50" charset="-128"/>
                <a:ea typeface="Meiryo UI" panose="020B0604030504040204" pitchFamily="50" charset="-128"/>
              </a:rPr>
              <a:t>大阪における</a:t>
            </a:r>
            <a:r>
              <a:rPr lang="en-US" altLang="ja-JP" dirty="0" smtClean="0">
                <a:solidFill>
                  <a:srgbClr val="FFFFFF"/>
                </a:solidFill>
                <a:latin typeface="Meiryo UI" panose="020B0604030504040204" pitchFamily="50" charset="-128"/>
                <a:ea typeface="Meiryo UI" panose="020B0604030504040204" pitchFamily="50" charset="-128"/>
              </a:rPr>
              <a:t>MICE</a:t>
            </a:r>
            <a:r>
              <a:rPr lang="ja-JP" altLang="en-US" dirty="0" smtClean="0">
                <a:solidFill>
                  <a:srgbClr val="FFFFFF"/>
                </a:solidFill>
                <a:latin typeface="Meiryo UI" panose="020B0604030504040204" pitchFamily="50" charset="-128"/>
                <a:ea typeface="Meiryo UI" panose="020B0604030504040204" pitchFamily="50" charset="-128"/>
              </a:rPr>
              <a:t>の現状と課題　（２）他都市の</a:t>
            </a:r>
            <a:r>
              <a:rPr lang="en-US" altLang="ja-JP" dirty="0" smtClean="0">
                <a:solidFill>
                  <a:srgbClr val="FFFFFF"/>
                </a:solidFill>
                <a:latin typeface="Meiryo UI" panose="020B0604030504040204" pitchFamily="50" charset="-128"/>
                <a:ea typeface="Meiryo UI" panose="020B0604030504040204" pitchFamily="50" charset="-128"/>
              </a:rPr>
              <a:t>MICE</a:t>
            </a:r>
            <a:r>
              <a:rPr lang="ja-JP" altLang="en-US" dirty="0" smtClean="0">
                <a:solidFill>
                  <a:srgbClr val="FFFFFF"/>
                </a:solidFill>
                <a:latin typeface="Meiryo UI" panose="020B0604030504040204" pitchFamily="50" charset="-128"/>
                <a:ea typeface="Meiryo UI" panose="020B0604030504040204" pitchFamily="50" charset="-128"/>
              </a:rPr>
              <a:t>施設状況</a:t>
            </a:r>
            <a:endParaRPr kumimoji="1" lang="ja-JP" altLang="en-US" dirty="0">
              <a:solidFill>
                <a:srgbClr val="FFFFFF"/>
              </a:solidFill>
              <a:latin typeface="Meiryo UI" panose="020B0604030504040204" pitchFamily="50" charset="-128"/>
              <a:ea typeface="Meiryo UI" panose="020B0604030504040204" pitchFamily="50" charset="-128"/>
            </a:endParaRPr>
          </a:p>
        </p:txBody>
      </p:sp>
      <p:sp>
        <p:nvSpPr>
          <p:cNvPr id="6" name="正方形/長方形 5"/>
          <p:cNvSpPr/>
          <p:nvPr/>
        </p:nvSpPr>
        <p:spPr>
          <a:xfrm>
            <a:off x="90000" y="583607"/>
            <a:ext cx="8964000" cy="553998"/>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chorCtr="0">
            <a:spAutoFit/>
          </a:bodyPr>
          <a:lstStyle/>
          <a:p>
            <a:pPr>
              <a:lnSpc>
                <a:spcPts val="1800"/>
              </a:lnSpc>
              <a:spcAft>
                <a:spcPts val="600"/>
              </a:spcAft>
            </a:pPr>
            <a:r>
              <a:rPr kumimoji="1" lang="ja-JP" altLang="en-US" sz="1400" dirty="0" smtClean="0">
                <a:solidFill>
                  <a:schemeClr val="tx1"/>
                </a:solidFill>
                <a:latin typeface="Meiryo UI" panose="020B0604030504040204" pitchFamily="50" charset="-128"/>
                <a:ea typeface="Meiryo UI" panose="020B0604030504040204" pitchFamily="50" charset="-128"/>
              </a:rPr>
              <a:t>・国内には、東京・横浜・名古屋・京都・神戸・福岡をはじめ各都市に</a:t>
            </a:r>
            <a:r>
              <a:rPr kumimoji="1" lang="en-US" altLang="ja-JP" sz="1400" dirty="0" smtClean="0">
                <a:solidFill>
                  <a:schemeClr val="tx1"/>
                </a:solidFill>
                <a:latin typeface="Meiryo UI" panose="020B0604030504040204" pitchFamily="50" charset="-128"/>
                <a:ea typeface="Meiryo UI" panose="020B0604030504040204" pitchFamily="50" charset="-128"/>
              </a:rPr>
              <a:t>MICE</a:t>
            </a:r>
            <a:r>
              <a:rPr kumimoji="1" lang="ja-JP" altLang="en-US" sz="1400" dirty="0" smtClean="0">
                <a:solidFill>
                  <a:schemeClr val="tx1"/>
                </a:solidFill>
                <a:latin typeface="Meiryo UI" panose="020B0604030504040204" pitchFamily="50" charset="-128"/>
                <a:ea typeface="Meiryo UI" panose="020B0604030504040204" pitchFamily="50" charset="-128"/>
              </a:rPr>
              <a:t>施設が設置されているとともに、多くの施設において新設・拡張が予定されている。</a:t>
            </a:r>
            <a:endParaRPr kumimoji="1" lang="en-US" altLang="ja-JP" sz="1400" dirty="0" smtClean="0">
              <a:solidFill>
                <a:schemeClr val="tx1"/>
              </a:solidFill>
              <a:latin typeface="Meiryo UI" panose="020B0604030504040204" pitchFamily="50" charset="-128"/>
              <a:ea typeface="Meiryo UI" panose="020B0604030504040204" pitchFamily="50" charset="-128"/>
            </a:endParaRPr>
          </a:p>
        </p:txBody>
      </p:sp>
      <p:sp>
        <p:nvSpPr>
          <p:cNvPr id="8" name="タイトル 1"/>
          <p:cNvSpPr txBox="1">
            <a:spLocks/>
          </p:cNvSpPr>
          <p:nvPr/>
        </p:nvSpPr>
        <p:spPr>
          <a:xfrm>
            <a:off x="539265" y="1173648"/>
            <a:ext cx="3459256" cy="258532"/>
          </a:xfrm>
          <a:prstGeom prst="rect">
            <a:avLst/>
          </a:prstGeom>
        </p:spPr>
        <p:txBody>
          <a:bodyPr wrap="square" anchor="ctr">
            <a:sp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1200" dirty="0">
                <a:latin typeface="Meiryo UI" panose="020B0604030504040204" pitchFamily="50" charset="-128"/>
                <a:ea typeface="Meiryo UI" panose="020B0604030504040204" pitchFamily="50" charset="-128"/>
                <a:cs typeface="Meiryo UI" panose="020B0604030504040204" pitchFamily="50" charset="-128"/>
              </a:rPr>
              <a:t>国内</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の主な</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MICE</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施設</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コンテンツ プレースホルダー 2"/>
          <p:cNvSpPr txBox="1">
            <a:spLocks/>
          </p:cNvSpPr>
          <p:nvPr/>
        </p:nvSpPr>
        <p:spPr>
          <a:xfrm>
            <a:off x="396801" y="5687432"/>
            <a:ext cx="3771476" cy="1169551"/>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仙台（仙台国際センターの拡張・</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千㎡）</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高崎、長崎、熊本（</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MICE</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複合施設の新設）</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愛知　</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新たな国際展示場の建設・</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6</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万㎡</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p>
          <a:p>
            <a:pPr marL="0" indent="0">
              <a:buNone/>
            </a:pP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奈良（</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2000</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名収容規模の国際会議場の建設）</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姫路（新たな国際会議場の建設）</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沖縄（</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MICE</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複合施設の新設・</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4</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万㎡、</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万人収容規模）</a:t>
            </a:r>
            <a:endParaRPr lang="ja-JP" altLang="en-US" sz="1000" dirty="0"/>
          </a:p>
        </p:txBody>
      </p:sp>
      <p:sp>
        <p:nvSpPr>
          <p:cNvPr id="15" name="正方形/長方形 14"/>
          <p:cNvSpPr/>
          <p:nvPr/>
        </p:nvSpPr>
        <p:spPr>
          <a:xfrm>
            <a:off x="83339" y="5508044"/>
            <a:ext cx="6026731" cy="231490"/>
          </a:xfrm>
          <a:prstGeom prst="rect">
            <a:avLst/>
          </a:prstGeom>
        </p:spPr>
        <p:txBody>
          <a:bodyPr wrap="square">
            <a:noAutofit/>
          </a:bodyPr>
          <a:lstStyle/>
          <a:p>
            <a:r>
              <a:rPr lang="ja-JP" altLang="en-US" sz="1050" dirty="0">
                <a:latin typeface="Meiryo UI" panose="020B0604030504040204" pitchFamily="50" charset="-128"/>
                <a:ea typeface="Meiryo UI" panose="020B0604030504040204" pitchFamily="50" charset="-128"/>
                <a:cs typeface="Meiryo UI" panose="020B0604030504040204" pitchFamily="50" charset="-128"/>
              </a:rPr>
              <a:t>各都市</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では今後の</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MICE</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需要を予測して施設の新設、拡張が始まっている</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タイトル 1"/>
          <p:cNvSpPr txBox="1">
            <a:spLocks/>
          </p:cNvSpPr>
          <p:nvPr/>
        </p:nvSpPr>
        <p:spPr>
          <a:xfrm>
            <a:off x="5124066" y="1172312"/>
            <a:ext cx="2897246" cy="276999"/>
          </a:xfrm>
          <a:prstGeom prst="rect">
            <a:avLst/>
          </a:prstGeom>
        </p:spPr>
        <p:txBody>
          <a:bodyPr wrap="square">
            <a:sp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defRPr/>
            </a:pPr>
            <a:r>
              <a:rPr lang="ja-JP" altLang="en-US" sz="1200" dirty="0" smtClean="0">
                <a:latin typeface="Meiryo UI" panose="020B0604030504040204" pitchFamily="50" charset="-128"/>
                <a:ea typeface="Meiryo UI" panose="020B0604030504040204" pitchFamily="50" charset="-128"/>
              </a:rPr>
              <a:t>都道府県別国際会議開催件数</a:t>
            </a:r>
            <a:endParaRPr lang="ja-JP" altLang="en-US" sz="2700" dirty="0">
              <a:latin typeface="HG丸ｺﾞｼｯｸM-PRO" pitchFamily="50" charset="-128"/>
              <a:ea typeface="HG丸ｺﾞｼｯｸM-PRO" pitchFamily="50" charset="-128"/>
            </a:endParaRPr>
          </a:p>
        </p:txBody>
      </p:sp>
      <p:sp>
        <p:nvSpPr>
          <p:cNvPr id="12" name="正方形/長方形 2"/>
          <p:cNvSpPr>
            <a:spLocks noChangeArrowheads="1"/>
          </p:cNvSpPr>
          <p:nvPr/>
        </p:nvSpPr>
        <p:spPr bwMode="auto">
          <a:xfrm>
            <a:off x="7678010" y="1195758"/>
            <a:ext cx="14970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fontAlgn="base" hangingPunct="1">
              <a:spcBef>
                <a:spcPct val="0"/>
              </a:spcBef>
              <a:spcAft>
                <a:spcPct val="0"/>
              </a:spcAft>
              <a:buFontTx/>
              <a:buNone/>
            </a:pPr>
            <a:r>
              <a:rPr lang="en-US" altLang="ja-JP" sz="1200" dirty="0" smtClean="0">
                <a:solidFill>
                  <a:prstClr val="black"/>
                </a:solidFill>
                <a:latin typeface="Meiryo UI" panose="020B0604030504040204" pitchFamily="50" charset="-128"/>
                <a:ea typeface="Meiryo UI" panose="020B0604030504040204" pitchFamily="50" charset="-128"/>
              </a:rPr>
              <a:t>(JNTO</a:t>
            </a:r>
            <a:r>
              <a:rPr lang="ja-JP" altLang="en-US" sz="1200" dirty="0" smtClean="0">
                <a:solidFill>
                  <a:prstClr val="black"/>
                </a:solidFill>
                <a:latin typeface="Meiryo UI" panose="020B0604030504040204" pitchFamily="50" charset="-128"/>
                <a:ea typeface="Meiryo UI" panose="020B0604030504040204" pitchFamily="50" charset="-128"/>
              </a:rPr>
              <a:t>統計</a:t>
            </a:r>
            <a:r>
              <a:rPr lang="en-US" altLang="ja-JP" sz="1200" dirty="0" smtClean="0">
                <a:solidFill>
                  <a:prstClr val="black"/>
                </a:solidFill>
                <a:latin typeface="Meiryo UI" panose="020B0604030504040204" pitchFamily="50" charset="-128"/>
                <a:ea typeface="Meiryo UI" panose="020B0604030504040204" pitchFamily="50" charset="-128"/>
              </a:rPr>
              <a:t>)</a:t>
            </a:r>
            <a:endParaRPr lang="ja-JP" altLang="en-US" sz="1200" dirty="0" smtClean="0">
              <a:solidFill>
                <a:prstClr val="black"/>
              </a:solidFill>
              <a:latin typeface="Meiryo UI" panose="020B0604030504040204" pitchFamily="50" charset="-128"/>
              <a:ea typeface="Meiryo UI" panose="020B0604030504040204" pitchFamily="50" charset="-128"/>
            </a:endParaRPr>
          </a:p>
        </p:txBody>
      </p:sp>
      <p:sp>
        <p:nvSpPr>
          <p:cNvPr id="13" name="タイトル 1"/>
          <p:cNvSpPr txBox="1">
            <a:spLocks/>
          </p:cNvSpPr>
          <p:nvPr/>
        </p:nvSpPr>
        <p:spPr>
          <a:xfrm>
            <a:off x="4951068" y="4107015"/>
            <a:ext cx="4015392" cy="276999"/>
          </a:xfrm>
          <a:prstGeom prst="rect">
            <a:avLst/>
          </a:prstGeom>
        </p:spPr>
        <p:txBody>
          <a:bodyPr wrap="square">
            <a:sp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200" dirty="0" smtClean="0">
                <a:latin typeface="Meiryo UI" panose="020B0604030504040204" pitchFamily="50" charset="-128"/>
                <a:ea typeface="Meiryo UI" panose="020B0604030504040204" pitchFamily="50" charset="-128"/>
              </a:rPr>
              <a:t>国内地域別展示会開催件数　平成</a:t>
            </a:r>
            <a:r>
              <a:rPr lang="en-US" altLang="ja-JP" sz="1200" dirty="0" smtClean="0">
                <a:latin typeface="Meiryo UI" panose="020B0604030504040204" pitchFamily="50" charset="-128"/>
                <a:ea typeface="Meiryo UI" panose="020B0604030504040204" pitchFamily="50" charset="-128"/>
              </a:rPr>
              <a:t>26</a:t>
            </a:r>
            <a:r>
              <a:rPr lang="ja-JP" altLang="en-US" sz="1200" dirty="0" smtClean="0">
                <a:latin typeface="Meiryo UI" panose="020B0604030504040204" pitchFamily="50" charset="-128"/>
                <a:ea typeface="Meiryo UI" panose="020B0604030504040204" pitchFamily="50" charset="-128"/>
              </a:rPr>
              <a:t>年度（</a:t>
            </a:r>
            <a:r>
              <a:rPr lang="en-US" altLang="ja-JP" sz="1200" dirty="0" smtClean="0">
                <a:latin typeface="Meiryo UI" panose="020B0604030504040204" pitchFamily="50" charset="-128"/>
                <a:ea typeface="Meiryo UI" panose="020B0604030504040204" pitchFamily="50" charset="-128"/>
              </a:rPr>
              <a:t>2014</a:t>
            </a:r>
            <a:r>
              <a:rPr lang="ja-JP" altLang="en-US" sz="1200" dirty="0" smtClean="0">
                <a:latin typeface="Meiryo UI" panose="020B0604030504040204" pitchFamily="50" charset="-128"/>
                <a:ea typeface="Meiryo UI" panose="020B0604030504040204" pitchFamily="50" charset="-128"/>
              </a:rPr>
              <a:t>）年度</a:t>
            </a:r>
            <a:endParaRPr lang="ja-JP" altLang="en-US" sz="1200" dirty="0">
              <a:latin typeface="Meiryo UI" panose="020B0604030504040204" pitchFamily="50" charset="-128"/>
              <a:ea typeface="Meiryo UI" panose="020B0604030504040204" pitchFamily="50" charset="-128"/>
            </a:endParaRPr>
          </a:p>
        </p:txBody>
      </p:sp>
      <p:sp>
        <p:nvSpPr>
          <p:cNvPr id="17" name="正方形/長方形 16"/>
          <p:cNvSpPr/>
          <p:nvPr/>
        </p:nvSpPr>
        <p:spPr>
          <a:xfrm>
            <a:off x="4932297" y="4302778"/>
            <a:ext cx="5376358" cy="276999"/>
          </a:xfrm>
          <a:prstGeom prst="rect">
            <a:avLst/>
          </a:prstGeom>
        </p:spPr>
        <p:txBody>
          <a:bodyPr wrap="square">
            <a:spAutoFit/>
          </a:bodyPr>
          <a:lstStyle/>
          <a:p>
            <a:r>
              <a:rPr lang="ja-JP" altLang="en-US" sz="1200" dirty="0">
                <a:solidFill>
                  <a:srgbClr val="000000"/>
                </a:solidFill>
                <a:latin typeface="Meiryo UI" panose="020B0604030504040204" pitchFamily="50" charset="-128"/>
                <a:ea typeface="Meiryo UI" panose="020B0604030504040204" pitchFamily="50" charset="-128"/>
              </a:rPr>
              <a:t>（</a:t>
            </a:r>
            <a:r>
              <a:rPr lang="ja-JP" altLang="en-US" sz="1200" dirty="0" smtClean="0">
                <a:solidFill>
                  <a:srgbClr val="000000"/>
                </a:solidFill>
                <a:latin typeface="Meiryo UI" panose="020B0604030504040204" pitchFamily="50" charset="-128"/>
                <a:ea typeface="Meiryo UI" panose="020B0604030504040204" pitchFamily="50" charset="-128"/>
              </a:rPr>
              <a:t>展示会データベース（ピーオーピー）による）</a:t>
            </a:r>
            <a:endParaRPr lang="ja-JP" altLang="en-US" sz="1200" dirty="0">
              <a:solidFill>
                <a:prstClr val="black"/>
              </a:solidFill>
            </a:endParaRPr>
          </a:p>
        </p:txBody>
      </p:sp>
      <p:sp>
        <p:nvSpPr>
          <p:cNvPr id="16" name="スライド番号プレースホルダー 6"/>
          <p:cNvSpPr>
            <a:spLocks noGrp="1"/>
          </p:cNvSpPr>
          <p:nvPr>
            <p:ph type="sldNum" sz="quarter" idx="12"/>
          </p:nvPr>
        </p:nvSpPr>
        <p:spPr>
          <a:xfrm>
            <a:off x="7010400" y="6492875"/>
            <a:ext cx="2133600" cy="365125"/>
          </a:xfrm>
        </p:spPr>
        <p:txBody>
          <a:bodyPr/>
          <a:lstStyle/>
          <a:p>
            <a:r>
              <a:rPr kumimoji="1" lang="ja-JP" altLang="en-US" dirty="0" smtClean="0">
                <a:latin typeface="Meiryo UI" panose="020B0604030504040204" pitchFamily="50" charset="-128"/>
                <a:ea typeface="Meiryo UI" panose="020B0604030504040204" pitchFamily="50" charset="-128"/>
              </a:rPr>
              <a:t>４</a:t>
            </a:r>
            <a:endParaRPr kumimoji="1" lang="ja-JP" altLang="en-US" dirty="0">
              <a:latin typeface="Meiryo UI" panose="020B0604030504040204" pitchFamily="50" charset="-128"/>
              <a:ea typeface="Meiryo UI" panose="020B0604030504040204" pitchFamily="50" charset="-128"/>
            </a:endParaRPr>
          </a:p>
        </p:txBody>
      </p:sp>
      <p:pic>
        <p:nvPicPr>
          <p:cNvPr id="22" name="図 21"/>
          <p:cNvPicPr>
            <a:picLocks noChangeAspect="1"/>
          </p:cNvPicPr>
          <p:nvPr/>
        </p:nvPicPr>
        <p:blipFill>
          <a:blip r:embed="rId2"/>
          <a:stretch>
            <a:fillRect/>
          </a:stretch>
        </p:blipFill>
        <p:spPr>
          <a:xfrm>
            <a:off x="4927738" y="4576883"/>
            <a:ext cx="1932044" cy="2228026"/>
          </a:xfrm>
          <a:prstGeom prst="rect">
            <a:avLst/>
          </a:prstGeom>
        </p:spPr>
      </p:pic>
      <p:pic>
        <p:nvPicPr>
          <p:cNvPr id="4" name="図 3"/>
          <p:cNvPicPr>
            <a:picLocks noChangeAspect="1"/>
          </p:cNvPicPr>
          <p:nvPr/>
        </p:nvPicPr>
        <p:blipFill>
          <a:blip r:embed="rId3"/>
          <a:stretch>
            <a:fillRect/>
          </a:stretch>
        </p:blipFill>
        <p:spPr>
          <a:xfrm>
            <a:off x="4857400" y="1443903"/>
            <a:ext cx="4109060" cy="2511770"/>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227" y="1392872"/>
            <a:ext cx="3991696" cy="4162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40450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0" y="-3566"/>
            <a:ext cx="9144000" cy="432000"/>
          </a:xfrm>
          <a:prstGeom prst="rect">
            <a:avLst/>
          </a:prstGeom>
          <a:gradFill>
            <a:gsLst>
              <a:gs pos="0">
                <a:srgbClr val="000099"/>
              </a:gs>
              <a:gs pos="85000">
                <a:srgbClr val="0066FF"/>
              </a:gs>
              <a:gs pos="100000">
                <a:schemeClr val="accent1">
                  <a:tint val="23500"/>
                  <a:satMod val="160000"/>
                </a:schemeClr>
              </a:gs>
            </a:gsLst>
            <a:lin ang="5400000" scaled="0"/>
          </a:gradFill>
        </p:spPr>
        <p:txBody>
          <a:bodyPr wrap="square" rtlCol="0" anchor="ctr" anchorCtr="0">
            <a:noAutofit/>
          </a:bodyPr>
          <a:lstStyle/>
          <a:p>
            <a:r>
              <a:rPr lang="ja-JP" altLang="en-US" b="1" dirty="0">
                <a:solidFill>
                  <a:srgbClr val="FFFFFF"/>
                </a:solidFill>
                <a:latin typeface="Meiryo UI" panose="020B0604030504040204" pitchFamily="50" charset="-128"/>
                <a:ea typeface="Meiryo UI" panose="020B0604030504040204" pitchFamily="50" charset="-128"/>
              </a:rPr>
              <a:t>　</a:t>
            </a:r>
            <a:r>
              <a:rPr lang="ja-JP" altLang="en-US" dirty="0" smtClean="0">
                <a:solidFill>
                  <a:srgbClr val="FFFFFF"/>
                </a:solidFill>
                <a:latin typeface="Meiryo UI" panose="020B0604030504040204" pitchFamily="50" charset="-128"/>
                <a:ea typeface="Meiryo UI" panose="020B0604030504040204" pitchFamily="50" charset="-128"/>
              </a:rPr>
              <a:t>大阪における</a:t>
            </a:r>
            <a:r>
              <a:rPr lang="en-US" altLang="ja-JP" dirty="0" smtClean="0">
                <a:solidFill>
                  <a:srgbClr val="FFFFFF"/>
                </a:solidFill>
                <a:latin typeface="Meiryo UI" panose="020B0604030504040204" pitchFamily="50" charset="-128"/>
                <a:ea typeface="Meiryo UI" panose="020B0604030504040204" pitchFamily="50" charset="-128"/>
              </a:rPr>
              <a:t>MICE</a:t>
            </a:r>
            <a:r>
              <a:rPr lang="ja-JP" altLang="en-US" dirty="0" smtClean="0">
                <a:solidFill>
                  <a:srgbClr val="FFFFFF"/>
                </a:solidFill>
                <a:latin typeface="Meiryo UI" panose="020B0604030504040204" pitchFamily="50" charset="-128"/>
                <a:ea typeface="Meiryo UI" panose="020B0604030504040204" pitchFamily="50" charset="-128"/>
              </a:rPr>
              <a:t>の現状と課題　（</a:t>
            </a:r>
            <a:r>
              <a:rPr lang="en-US" altLang="ja-JP" dirty="0" smtClean="0">
                <a:solidFill>
                  <a:srgbClr val="FFFFFF"/>
                </a:solidFill>
                <a:latin typeface="Meiryo UI" panose="020B0604030504040204" pitchFamily="50" charset="-128"/>
                <a:ea typeface="Meiryo UI" panose="020B0604030504040204" pitchFamily="50" charset="-128"/>
              </a:rPr>
              <a:t>3</a:t>
            </a:r>
            <a:r>
              <a:rPr lang="ja-JP" altLang="en-US" dirty="0" smtClean="0">
                <a:solidFill>
                  <a:srgbClr val="FFFFFF"/>
                </a:solidFill>
                <a:latin typeface="Meiryo UI" panose="020B0604030504040204" pitchFamily="50" charset="-128"/>
                <a:ea typeface="Meiryo UI" panose="020B0604030504040204" pitchFamily="50" charset="-128"/>
              </a:rPr>
              <a:t>）海外都市の</a:t>
            </a:r>
            <a:r>
              <a:rPr lang="en-US" altLang="ja-JP" dirty="0" smtClean="0">
                <a:solidFill>
                  <a:srgbClr val="FFFFFF"/>
                </a:solidFill>
                <a:latin typeface="Meiryo UI" panose="020B0604030504040204" pitchFamily="50" charset="-128"/>
                <a:ea typeface="Meiryo UI" panose="020B0604030504040204" pitchFamily="50" charset="-128"/>
              </a:rPr>
              <a:t>MICE</a:t>
            </a:r>
            <a:r>
              <a:rPr lang="ja-JP" altLang="en-US" dirty="0" smtClean="0">
                <a:solidFill>
                  <a:srgbClr val="FFFFFF"/>
                </a:solidFill>
                <a:latin typeface="Meiryo UI" panose="020B0604030504040204" pitchFamily="50" charset="-128"/>
                <a:ea typeface="Meiryo UI" panose="020B0604030504040204" pitchFamily="50" charset="-128"/>
              </a:rPr>
              <a:t>施設状況</a:t>
            </a:r>
            <a:endParaRPr kumimoji="1" lang="ja-JP" altLang="en-US" dirty="0">
              <a:solidFill>
                <a:srgbClr val="FFFFFF"/>
              </a:solidFill>
              <a:latin typeface="Meiryo UI" panose="020B0604030504040204" pitchFamily="50" charset="-128"/>
              <a:ea typeface="Meiryo UI" panose="020B0604030504040204" pitchFamily="50" charset="-128"/>
            </a:endParaRPr>
          </a:p>
        </p:txBody>
      </p:sp>
      <p:sp>
        <p:nvSpPr>
          <p:cNvPr id="6" name="正方形/長方形 5"/>
          <p:cNvSpPr/>
          <p:nvPr/>
        </p:nvSpPr>
        <p:spPr>
          <a:xfrm>
            <a:off x="90000" y="468006"/>
            <a:ext cx="8964000" cy="12600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chorCtr="0">
            <a:noAutofit/>
          </a:bodyPr>
          <a:lstStyle/>
          <a:p>
            <a:pPr>
              <a:lnSpc>
                <a:spcPts val="1800"/>
              </a:lnSpc>
              <a:spcAft>
                <a:spcPts val="600"/>
              </a:spcAft>
            </a:pPr>
            <a:r>
              <a:rPr kumimoji="1" lang="ja-JP" altLang="en-US" sz="1400" dirty="0" smtClean="0">
                <a:solidFill>
                  <a:schemeClr val="tx1"/>
                </a:solidFill>
                <a:latin typeface="Meiryo UI" panose="020B0604030504040204" pitchFamily="50" charset="-128"/>
                <a:ea typeface="Meiryo UI" panose="020B0604030504040204" pitchFamily="50" charset="-128"/>
              </a:rPr>
              <a:t>・海外では</a:t>
            </a:r>
            <a:r>
              <a:rPr lang="ja-JP" altLang="en-US" sz="1400" dirty="0">
                <a:solidFill>
                  <a:schemeClr val="tx1"/>
                </a:solidFill>
                <a:latin typeface="Meiryo UI" panose="020B0604030504040204" pitchFamily="50" charset="-128"/>
                <a:ea typeface="Meiryo UI" panose="020B0604030504040204" pitchFamily="50" charset="-128"/>
              </a:rPr>
              <a:t>会議場・展示場が一体的に整備・</a:t>
            </a:r>
            <a:r>
              <a:rPr lang="ja-JP" altLang="en-US" sz="1400" dirty="0" smtClean="0">
                <a:solidFill>
                  <a:schemeClr val="tx1"/>
                </a:solidFill>
                <a:latin typeface="Meiryo UI" panose="020B0604030504040204" pitchFamily="50" charset="-128"/>
                <a:ea typeface="Meiryo UI" panose="020B0604030504040204" pitchFamily="50" charset="-128"/>
              </a:rPr>
              <a:t>運営され、周辺にホテル、飲食・物販、エンターテイメント等が近接して立地するいわゆるオールインワン型で、かつ大規模な施設が多い。</a:t>
            </a:r>
            <a:endParaRPr lang="en-US" altLang="ja-JP" sz="1400" dirty="0" smtClean="0">
              <a:solidFill>
                <a:schemeClr val="tx1"/>
              </a:solidFill>
              <a:latin typeface="Meiryo UI" panose="020B0604030504040204" pitchFamily="50" charset="-128"/>
              <a:ea typeface="Meiryo UI" panose="020B0604030504040204" pitchFamily="50" charset="-128"/>
            </a:endParaRPr>
          </a:p>
          <a:p>
            <a:pPr>
              <a:lnSpc>
                <a:spcPts val="1800"/>
              </a:lnSpc>
              <a:spcAft>
                <a:spcPts val="600"/>
              </a:spcAft>
            </a:pPr>
            <a:r>
              <a:rPr lang="ja-JP" altLang="en-US" sz="1400" dirty="0" smtClean="0">
                <a:solidFill>
                  <a:schemeClr val="tx1"/>
                </a:solidFill>
                <a:latin typeface="Meiryo UI" panose="020B0604030504040204" pitchFamily="50" charset="-128"/>
                <a:ea typeface="Meiryo UI" panose="020B0604030504040204" pitchFamily="50" charset="-128"/>
              </a:rPr>
              <a:t>・特に、シンガポールにおいては、公民がそれぞれ</a:t>
            </a:r>
            <a:r>
              <a:rPr lang="en-US" altLang="ja-JP" sz="1400" dirty="0" smtClean="0">
                <a:solidFill>
                  <a:schemeClr val="tx1"/>
                </a:solidFill>
                <a:latin typeface="Meiryo UI" panose="020B0604030504040204" pitchFamily="50" charset="-128"/>
                <a:ea typeface="Meiryo UI" panose="020B0604030504040204" pitchFamily="50" charset="-128"/>
              </a:rPr>
              <a:t>M</a:t>
            </a:r>
            <a:r>
              <a:rPr lang="en-US" altLang="ja-JP" sz="1400" dirty="0">
                <a:solidFill>
                  <a:schemeClr val="tx1"/>
                </a:solidFill>
                <a:latin typeface="Meiryo UI" panose="020B0604030504040204" pitchFamily="50" charset="-128"/>
                <a:ea typeface="Meiryo UI" panose="020B0604030504040204" pitchFamily="50" charset="-128"/>
              </a:rPr>
              <a:t>ICE</a:t>
            </a:r>
            <a:r>
              <a:rPr lang="ja-JP" altLang="en-US" sz="1400" dirty="0" smtClean="0">
                <a:solidFill>
                  <a:schemeClr val="tx1"/>
                </a:solidFill>
                <a:latin typeface="Meiryo UI" panose="020B0604030504040204" pitchFamily="50" charset="-128"/>
                <a:ea typeface="Meiryo UI" panose="020B0604030504040204" pitchFamily="50" charset="-128"/>
              </a:rPr>
              <a:t>施設を建設・運営し、統合型リゾート（</a:t>
            </a:r>
            <a:r>
              <a:rPr lang="en-US" altLang="ja-JP" sz="1400" dirty="0" smtClean="0">
                <a:solidFill>
                  <a:schemeClr val="tx1"/>
                </a:solidFill>
                <a:latin typeface="Meiryo UI" panose="020B0604030504040204" pitchFamily="50" charset="-128"/>
                <a:ea typeface="Meiryo UI" panose="020B0604030504040204" pitchFamily="50" charset="-128"/>
              </a:rPr>
              <a:t>IR</a:t>
            </a:r>
            <a:r>
              <a:rPr lang="ja-JP" altLang="en-US" sz="1400" dirty="0" smtClean="0">
                <a:solidFill>
                  <a:schemeClr val="tx1"/>
                </a:solidFill>
                <a:latin typeface="Meiryo UI" panose="020B0604030504040204" pitchFamily="50" charset="-128"/>
                <a:ea typeface="Meiryo UI" panose="020B0604030504040204" pitchFamily="50" charset="-128"/>
              </a:rPr>
              <a:t>）施設との相乗効果を図り役割分担及び棲み分けを行いながら様々な</a:t>
            </a:r>
            <a:r>
              <a:rPr lang="en-US" altLang="ja-JP" sz="1400" dirty="0" smtClean="0">
                <a:solidFill>
                  <a:schemeClr val="tx1"/>
                </a:solidFill>
                <a:latin typeface="Meiryo UI" panose="020B0604030504040204" pitchFamily="50" charset="-128"/>
                <a:ea typeface="Meiryo UI" panose="020B0604030504040204" pitchFamily="50" charset="-128"/>
              </a:rPr>
              <a:t>MICE</a:t>
            </a:r>
            <a:r>
              <a:rPr lang="ja-JP" altLang="en-US" sz="1400" dirty="0" smtClean="0">
                <a:solidFill>
                  <a:schemeClr val="tx1"/>
                </a:solidFill>
                <a:latin typeface="Meiryo UI" panose="020B0604030504040204" pitchFamily="50" charset="-128"/>
                <a:ea typeface="Meiryo UI" panose="020B0604030504040204" pitchFamily="50" charset="-128"/>
              </a:rPr>
              <a:t>を受け入れ、シンガポール全体の</a:t>
            </a:r>
            <a:r>
              <a:rPr lang="en-US" altLang="ja-JP" sz="1400" dirty="0" smtClean="0">
                <a:solidFill>
                  <a:schemeClr val="tx1"/>
                </a:solidFill>
                <a:latin typeface="Meiryo UI" panose="020B0604030504040204" pitchFamily="50" charset="-128"/>
                <a:ea typeface="Meiryo UI" panose="020B0604030504040204" pitchFamily="50" charset="-128"/>
              </a:rPr>
              <a:t>MICE</a:t>
            </a:r>
            <a:r>
              <a:rPr lang="ja-JP" altLang="en-US" sz="1400" dirty="0" smtClean="0">
                <a:solidFill>
                  <a:schemeClr val="tx1"/>
                </a:solidFill>
                <a:latin typeface="Meiryo UI" panose="020B0604030504040204" pitchFamily="50" charset="-128"/>
                <a:ea typeface="Meiryo UI" panose="020B0604030504040204" pitchFamily="50" charset="-128"/>
              </a:rPr>
              <a:t>ひいては経済活性化につなげている。</a:t>
            </a:r>
            <a:endParaRPr lang="en-US" altLang="ja-JP" sz="1400" dirty="0" smtClean="0">
              <a:solidFill>
                <a:schemeClr val="tx1"/>
              </a:solidFill>
              <a:latin typeface="Meiryo UI" panose="020B0604030504040204" pitchFamily="50" charset="-128"/>
              <a:ea typeface="Meiryo UI" panose="020B0604030504040204" pitchFamily="50" charset="-128"/>
            </a:endParaRPr>
          </a:p>
        </p:txBody>
      </p:sp>
      <p:sp>
        <p:nvSpPr>
          <p:cNvPr id="16" name="タイトル 1"/>
          <p:cNvSpPr txBox="1">
            <a:spLocks/>
          </p:cNvSpPr>
          <p:nvPr/>
        </p:nvSpPr>
        <p:spPr>
          <a:xfrm>
            <a:off x="1516770" y="1707727"/>
            <a:ext cx="3176868" cy="276999"/>
          </a:xfrm>
          <a:prstGeom prst="rect">
            <a:avLst/>
          </a:prstGeom>
        </p:spPr>
        <p:txBody>
          <a:bodyPr wrap="square">
            <a:sp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200" dirty="0">
                <a:latin typeface="Meiryo UI" panose="020B0604030504040204" pitchFamily="50" charset="-128"/>
                <a:ea typeface="Meiryo UI" panose="020B0604030504040204" pitchFamily="50" charset="-128"/>
                <a:cs typeface="Meiryo UI" panose="020B0604030504040204" pitchFamily="50" charset="-128"/>
              </a:rPr>
              <a:t>大規模</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な</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MICE</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施設の状況</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タイトル 1"/>
          <p:cNvSpPr txBox="1">
            <a:spLocks/>
          </p:cNvSpPr>
          <p:nvPr/>
        </p:nvSpPr>
        <p:spPr>
          <a:xfrm>
            <a:off x="1516770" y="5039453"/>
            <a:ext cx="3934697" cy="276999"/>
          </a:xfrm>
          <a:prstGeom prst="rect">
            <a:avLst/>
          </a:prstGeom>
        </p:spPr>
        <p:txBody>
          <a:bodyPr wrap="square">
            <a:sp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シンガポールの主要</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MICE</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施設</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5433088" y="5952606"/>
            <a:ext cx="3348000" cy="646331"/>
          </a:xfrm>
          <a:prstGeom prst="rect">
            <a:avLst/>
          </a:prstGeom>
        </p:spPr>
        <p:txBody>
          <a:bodyPr wrap="square">
            <a:spAutoFit/>
          </a:bodyPr>
          <a:lstStyle/>
          <a:p>
            <a:r>
              <a:rPr lang="en-US" altLang="ja-JP" sz="1200" dirty="0" smtClean="0">
                <a:latin typeface="Meiryo UI" panose="020B0604030504040204" pitchFamily="50" charset="-128"/>
                <a:ea typeface="Meiryo UI" panose="020B0604030504040204" pitchFamily="50" charset="-128"/>
              </a:rPr>
              <a:t>MICE</a:t>
            </a:r>
            <a:r>
              <a:rPr lang="ja-JP" altLang="ja-JP" sz="1200" dirty="0">
                <a:latin typeface="Meiryo UI" panose="020B0604030504040204" pitchFamily="50" charset="-128"/>
                <a:ea typeface="Meiryo UI" panose="020B0604030504040204" pitchFamily="50" charset="-128"/>
              </a:rPr>
              <a:t>先進都市シンガポールの強さの要因の一つ</a:t>
            </a:r>
            <a:r>
              <a:rPr lang="ja-JP" altLang="ja-JP" sz="1200" dirty="0" smtClean="0">
                <a:latin typeface="Meiryo UI" panose="020B0604030504040204" pitchFamily="50" charset="-128"/>
                <a:ea typeface="Meiryo UI" panose="020B0604030504040204" pitchFamily="50" charset="-128"/>
              </a:rPr>
              <a:t>は</a:t>
            </a:r>
            <a:r>
              <a:rPr lang="ja-JP" altLang="en-US" sz="1200" dirty="0" smtClean="0">
                <a:latin typeface="Meiryo UI" panose="020B0604030504040204" pitchFamily="50" charset="-128"/>
                <a:ea typeface="Meiryo UI" panose="020B0604030504040204" pitchFamily="50" charset="-128"/>
              </a:rPr>
              <a:t>、統合型リゾート（</a:t>
            </a:r>
            <a:r>
              <a:rPr lang="en-US" altLang="ja-JP" sz="1200" dirty="0" smtClean="0">
                <a:latin typeface="Meiryo UI" panose="020B0604030504040204" pitchFamily="50" charset="-128"/>
                <a:ea typeface="Meiryo UI" panose="020B0604030504040204" pitchFamily="50" charset="-128"/>
              </a:rPr>
              <a:t>IR</a:t>
            </a:r>
            <a:r>
              <a:rPr lang="ja-JP" altLang="en-US" sz="1200" dirty="0" smtClean="0">
                <a:latin typeface="Meiryo UI" panose="020B0604030504040204" pitchFamily="50" charset="-128"/>
                <a:ea typeface="Meiryo UI" panose="020B0604030504040204" pitchFamily="50" charset="-128"/>
              </a:rPr>
              <a:t>）事業者と公共が</a:t>
            </a:r>
            <a:r>
              <a:rPr lang="ja-JP" altLang="ja-JP" sz="1200" dirty="0" smtClean="0">
                <a:latin typeface="Meiryo UI" panose="020B0604030504040204" pitchFamily="50" charset="-128"/>
                <a:ea typeface="Meiryo UI" panose="020B0604030504040204" pitchFamily="50" charset="-128"/>
              </a:rPr>
              <a:t>役割</a:t>
            </a:r>
            <a:r>
              <a:rPr lang="ja-JP" altLang="ja-JP" sz="1200" dirty="0">
                <a:latin typeface="Meiryo UI" panose="020B0604030504040204" pitchFamily="50" charset="-128"/>
                <a:ea typeface="Meiryo UI" panose="020B0604030504040204" pitchFamily="50" charset="-128"/>
              </a:rPr>
              <a:t>分担をしていることにある。</a:t>
            </a:r>
          </a:p>
        </p:txBody>
      </p:sp>
      <p:sp>
        <p:nvSpPr>
          <p:cNvPr id="12" name="スライド番号プレースホルダー 6"/>
          <p:cNvSpPr txBox="1">
            <a:spLocks/>
          </p:cNvSpPr>
          <p:nvPr/>
        </p:nvSpPr>
        <p:spPr>
          <a:xfrm>
            <a:off x="7010400" y="6492875"/>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dirty="0" smtClean="0">
                <a:latin typeface="Meiryo UI" panose="020B0604030504040204" pitchFamily="50" charset="-128"/>
                <a:ea typeface="Meiryo UI" panose="020B0604030504040204" pitchFamily="50" charset="-128"/>
              </a:rPr>
              <a:t>５</a:t>
            </a:r>
            <a:endParaRPr lang="ja-JP" altLang="en-US" dirty="0">
              <a:latin typeface="Meiryo UI" panose="020B0604030504040204" pitchFamily="50" charset="-128"/>
              <a:ea typeface="Meiryo UI" panose="020B0604030504040204" pitchFamily="50" charset="-128"/>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218" y="5276850"/>
            <a:ext cx="4972050" cy="158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573" y="1994384"/>
            <a:ext cx="6111012" cy="3045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81615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0" y="-3566"/>
            <a:ext cx="9144000" cy="432000"/>
          </a:xfrm>
          <a:prstGeom prst="rect">
            <a:avLst/>
          </a:prstGeom>
          <a:gradFill>
            <a:gsLst>
              <a:gs pos="0">
                <a:srgbClr val="000099"/>
              </a:gs>
              <a:gs pos="85000">
                <a:srgbClr val="0066FF"/>
              </a:gs>
              <a:gs pos="100000">
                <a:schemeClr val="accent1">
                  <a:tint val="23500"/>
                  <a:satMod val="160000"/>
                </a:schemeClr>
              </a:gs>
            </a:gsLst>
            <a:lin ang="5400000" scaled="0"/>
          </a:gradFill>
        </p:spPr>
        <p:txBody>
          <a:bodyPr wrap="square" rtlCol="0" anchor="ctr" anchorCtr="0">
            <a:noAutofit/>
          </a:bodyPr>
          <a:lstStyle/>
          <a:p>
            <a:r>
              <a:rPr lang="ja-JP" altLang="en-US" b="1" dirty="0">
                <a:solidFill>
                  <a:srgbClr val="FFFFFF"/>
                </a:solidFill>
                <a:latin typeface="Meiryo UI" panose="020B0604030504040204" pitchFamily="50" charset="-128"/>
                <a:ea typeface="Meiryo UI" panose="020B0604030504040204" pitchFamily="50" charset="-128"/>
              </a:rPr>
              <a:t>　</a:t>
            </a:r>
            <a:r>
              <a:rPr lang="ja-JP" altLang="en-US" dirty="0" smtClean="0">
                <a:solidFill>
                  <a:srgbClr val="FFFFFF"/>
                </a:solidFill>
                <a:latin typeface="Meiryo UI" panose="020B0604030504040204" pitchFamily="50" charset="-128"/>
                <a:ea typeface="Meiryo UI" panose="020B0604030504040204" pitchFamily="50" charset="-128"/>
              </a:rPr>
              <a:t>大阪における</a:t>
            </a:r>
            <a:r>
              <a:rPr lang="en-US" altLang="ja-JP" dirty="0" smtClean="0">
                <a:solidFill>
                  <a:srgbClr val="FFFFFF"/>
                </a:solidFill>
                <a:latin typeface="Meiryo UI" panose="020B0604030504040204" pitchFamily="50" charset="-128"/>
                <a:ea typeface="Meiryo UI" panose="020B0604030504040204" pitchFamily="50" charset="-128"/>
              </a:rPr>
              <a:t>MICE</a:t>
            </a:r>
            <a:r>
              <a:rPr lang="ja-JP" altLang="en-US" dirty="0" smtClean="0">
                <a:solidFill>
                  <a:srgbClr val="FFFFFF"/>
                </a:solidFill>
                <a:latin typeface="Meiryo UI" panose="020B0604030504040204" pitchFamily="50" charset="-128"/>
                <a:ea typeface="Meiryo UI" panose="020B0604030504040204" pitchFamily="50" charset="-128"/>
              </a:rPr>
              <a:t>の現状と課題　（４）世界の中での日本・大阪の位置</a:t>
            </a:r>
            <a:endParaRPr kumimoji="1" lang="ja-JP" altLang="en-US" dirty="0">
              <a:solidFill>
                <a:srgbClr val="FFFFFF"/>
              </a:solidFill>
              <a:latin typeface="Meiryo UI" panose="020B0604030504040204" pitchFamily="50" charset="-128"/>
              <a:ea typeface="Meiryo UI" panose="020B0604030504040204" pitchFamily="50" charset="-128"/>
            </a:endParaRPr>
          </a:p>
        </p:txBody>
      </p:sp>
      <p:sp>
        <p:nvSpPr>
          <p:cNvPr id="8" name="正方形/長方形 7"/>
          <p:cNvSpPr/>
          <p:nvPr/>
        </p:nvSpPr>
        <p:spPr>
          <a:xfrm>
            <a:off x="76553" y="522259"/>
            <a:ext cx="9000000" cy="10800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chorCtr="0">
            <a:noAutofit/>
          </a:bodyPr>
          <a:lstStyle/>
          <a:p>
            <a:pPr>
              <a:lnSpc>
                <a:spcPts val="1800"/>
              </a:lnSpc>
              <a:spcAft>
                <a:spcPts val="600"/>
              </a:spcAft>
            </a:pPr>
            <a:r>
              <a:rPr kumimoji="1" lang="ja-JP" altLang="en-US" sz="1400" dirty="0" smtClean="0">
                <a:solidFill>
                  <a:schemeClr val="tx1"/>
                </a:solidFill>
                <a:latin typeface="Meiryo UI" panose="020B0604030504040204" pitchFamily="50" charset="-128"/>
                <a:ea typeface="Meiryo UI" panose="020B0604030504040204" pitchFamily="50" charset="-128"/>
              </a:rPr>
              <a:t>・日本で開催された国際会議件数は対前年</a:t>
            </a:r>
            <a:r>
              <a:rPr kumimoji="1" lang="en-US" altLang="ja-JP" sz="1400" dirty="0" smtClean="0">
                <a:solidFill>
                  <a:schemeClr val="tx1"/>
                </a:solidFill>
                <a:latin typeface="Meiryo UI" panose="020B0604030504040204" pitchFamily="50" charset="-128"/>
                <a:ea typeface="Meiryo UI" panose="020B0604030504040204" pitchFamily="50" charset="-128"/>
              </a:rPr>
              <a:t>18</a:t>
            </a:r>
            <a:r>
              <a:rPr kumimoji="1" lang="ja-JP" altLang="en-US" sz="1400" dirty="0" smtClean="0">
                <a:solidFill>
                  <a:schemeClr val="tx1"/>
                </a:solidFill>
                <a:latin typeface="Meiryo UI" panose="020B0604030504040204" pitchFamily="50" charset="-128"/>
                <a:ea typeface="Meiryo UI" panose="020B0604030504040204" pitchFamily="50" charset="-128"/>
              </a:rPr>
              <a:t>件増の</a:t>
            </a:r>
            <a:r>
              <a:rPr kumimoji="1" lang="en-US" altLang="ja-JP" sz="1400" dirty="0" smtClean="0">
                <a:solidFill>
                  <a:schemeClr val="tx1"/>
                </a:solidFill>
                <a:latin typeface="Meiryo UI" panose="020B0604030504040204" pitchFamily="50" charset="-128"/>
                <a:ea typeface="Meiryo UI" panose="020B0604030504040204" pitchFamily="50" charset="-128"/>
              </a:rPr>
              <a:t>355</a:t>
            </a:r>
            <a:r>
              <a:rPr kumimoji="1" lang="ja-JP" altLang="en-US" sz="1400" dirty="0" smtClean="0">
                <a:solidFill>
                  <a:schemeClr val="tx1"/>
                </a:solidFill>
                <a:latin typeface="Meiryo UI" panose="020B0604030504040204" pitchFamily="50" charset="-128"/>
                <a:ea typeface="Meiryo UI" panose="020B0604030504040204" pitchFamily="50" charset="-128"/>
              </a:rPr>
              <a:t>件（世界順位：</a:t>
            </a:r>
            <a:r>
              <a:rPr kumimoji="1" lang="en-US" altLang="ja-JP" sz="1400" dirty="0" smtClean="0">
                <a:solidFill>
                  <a:schemeClr val="tx1"/>
                </a:solidFill>
                <a:latin typeface="Meiryo UI" panose="020B0604030504040204" pitchFamily="50" charset="-128"/>
                <a:ea typeface="Meiryo UI" panose="020B0604030504040204" pitchFamily="50" charset="-128"/>
              </a:rPr>
              <a:t>7</a:t>
            </a:r>
            <a:r>
              <a:rPr kumimoji="1" lang="ja-JP" altLang="en-US" sz="1400" dirty="0" smtClean="0">
                <a:solidFill>
                  <a:schemeClr val="tx1"/>
                </a:solidFill>
                <a:latin typeface="Meiryo UI" panose="020B0604030504040204" pitchFamily="50" charset="-128"/>
                <a:ea typeface="Meiryo UI" panose="020B0604030504040204" pitchFamily="50" charset="-128"/>
              </a:rPr>
              <a:t>位、アジア・大洋州・中東地域順位：</a:t>
            </a:r>
            <a:r>
              <a:rPr kumimoji="1" lang="en-US" altLang="ja-JP" sz="1400" dirty="0" smtClean="0">
                <a:solidFill>
                  <a:schemeClr val="tx1"/>
                </a:solidFill>
                <a:latin typeface="Meiryo UI" panose="020B0604030504040204" pitchFamily="50" charset="-128"/>
                <a:ea typeface="Meiryo UI" panose="020B0604030504040204" pitchFamily="50" charset="-128"/>
              </a:rPr>
              <a:t>1</a:t>
            </a:r>
            <a:r>
              <a:rPr kumimoji="1" lang="ja-JP" altLang="en-US" sz="1400" dirty="0" smtClean="0">
                <a:solidFill>
                  <a:schemeClr val="tx1"/>
                </a:solidFill>
                <a:latin typeface="Meiryo UI" panose="020B0604030504040204" pitchFamily="50" charset="-128"/>
                <a:ea typeface="Meiryo UI" panose="020B0604030504040204" pitchFamily="50" charset="-128"/>
              </a:rPr>
              <a:t>位）となっている。しかし、アジア主要</a:t>
            </a:r>
            <a:r>
              <a:rPr kumimoji="1" lang="en-US" altLang="ja-JP" sz="1400" dirty="0" smtClean="0">
                <a:solidFill>
                  <a:schemeClr val="tx1"/>
                </a:solidFill>
                <a:latin typeface="Meiryo UI" panose="020B0604030504040204" pitchFamily="50" charset="-128"/>
                <a:ea typeface="Meiryo UI" panose="020B0604030504040204" pitchFamily="50" charset="-128"/>
              </a:rPr>
              <a:t>5</a:t>
            </a:r>
            <a:r>
              <a:rPr kumimoji="1" lang="ja-JP" altLang="en-US" sz="1400" dirty="0" smtClean="0">
                <a:solidFill>
                  <a:schemeClr val="tx1"/>
                </a:solidFill>
                <a:latin typeface="Meiryo UI" panose="020B0604030504040204" pitchFamily="50" charset="-128"/>
                <a:ea typeface="Meiryo UI" panose="020B0604030504040204" pitchFamily="50" charset="-128"/>
              </a:rPr>
              <a:t>か国（日本、中国、韓国、シンガポール、豪州）の</a:t>
            </a:r>
            <a:r>
              <a:rPr lang="ja-JP" altLang="en-US" sz="1400" dirty="0">
                <a:solidFill>
                  <a:schemeClr val="tx1"/>
                </a:solidFill>
                <a:latin typeface="Meiryo UI" panose="020B0604030504040204" pitchFamily="50" charset="-128"/>
                <a:ea typeface="Meiryo UI" panose="020B0604030504040204" pitchFamily="50" charset="-128"/>
              </a:rPr>
              <a:t>総</a:t>
            </a:r>
            <a:r>
              <a:rPr kumimoji="1" lang="ja-JP" altLang="en-US" sz="1400" dirty="0" smtClean="0">
                <a:solidFill>
                  <a:schemeClr val="tx1"/>
                </a:solidFill>
                <a:latin typeface="Meiryo UI" panose="020B0604030504040204" pitchFamily="50" charset="-128"/>
                <a:ea typeface="Meiryo UI" panose="020B0604030504040204" pitchFamily="50" charset="-128"/>
              </a:rPr>
              <a:t>開催件数に占める日本のシェアは一貫して低下傾向にある</a:t>
            </a:r>
            <a:r>
              <a:rPr lang="ja-JP" altLang="en-US" sz="1400" dirty="0" smtClean="0">
                <a:solidFill>
                  <a:schemeClr val="tx1"/>
                </a:solidFill>
                <a:latin typeface="Meiryo UI" panose="020B0604030504040204" pitchFamily="50" charset="-128"/>
                <a:ea typeface="Meiryo UI" panose="020B0604030504040204" pitchFamily="50" charset="-128"/>
              </a:rPr>
              <a:t>（</a:t>
            </a:r>
            <a:r>
              <a:rPr lang="en-US" altLang="ja-JP" sz="1400" dirty="0">
                <a:solidFill>
                  <a:schemeClr val="tx1"/>
                </a:solidFill>
                <a:latin typeface="Meiryo UI" panose="020B0604030504040204" pitchFamily="50" charset="-128"/>
                <a:ea typeface="Meiryo UI" panose="020B0604030504040204" pitchFamily="50" charset="-128"/>
              </a:rPr>
              <a:t>ICCA</a:t>
            </a:r>
            <a:r>
              <a:rPr lang="ja-JP" altLang="en-US" sz="1400" dirty="0">
                <a:solidFill>
                  <a:schemeClr val="tx1"/>
                </a:solidFill>
                <a:latin typeface="Meiryo UI" panose="020B0604030504040204" pitchFamily="50" charset="-128"/>
                <a:ea typeface="Meiryo UI" panose="020B0604030504040204" pitchFamily="50" charset="-128"/>
              </a:rPr>
              <a:t>（国際</a:t>
            </a:r>
            <a:r>
              <a:rPr lang="ja-JP" altLang="en-US" sz="1400" dirty="0" smtClean="0">
                <a:solidFill>
                  <a:schemeClr val="tx1"/>
                </a:solidFill>
                <a:latin typeface="Meiryo UI" panose="020B0604030504040204" pitchFamily="50" charset="-128"/>
                <a:ea typeface="Meiryo UI" panose="020B0604030504040204" pitchFamily="50" charset="-128"/>
              </a:rPr>
              <a:t>会議協会）</a:t>
            </a:r>
            <a:r>
              <a:rPr lang="ja-JP" altLang="en-US" sz="1400" dirty="0">
                <a:solidFill>
                  <a:schemeClr val="tx1"/>
                </a:solidFill>
                <a:latin typeface="Meiryo UI" panose="020B0604030504040204" pitchFamily="50" charset="-128"/>
                <a:ea typeface="Meiryo UI" panose="020B0604030504040204" pitchFamily="50" charset="-128"/>
              </a:rPr>
              <a:t>統計より））。</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p>
            <a:pPr>
              <a:lnSpc>
                <a:spcPts val="1800"/>
              </a:lnSpc>
              <a:spcAft>
                <a:spcPts val="600"/>
              </a:spcAft>
            </a:pPr>
            <a:r>
              <a:rPr lang="ja-JP" altLang="en-US" sz="1400" dirty="0" smtClean="0">
                <a:solidFill>
                  <a:schemeClr val="tx1"/>
                </a:solidFill>
                <a:latin typeface="Meiryo UI" panose="020B0604030504040204" pitchFamily="50" charset="-128"/>
                <a:ea typeface="Meiryo UI" panose="020B0604030504040204" pitchFamily="50" charset="-128"/>
              </a:rPr>
              <a:t>・大阪</a:t>
            </a:r>
            <a:r>
              <a:rPr lang="ja-JP" altLang="en-US" sz="1400" dirty="0">
                <a:solidFill>
                  <a:schemeClr val="tx1"/>
                </a:solidFill>
                <a:latin typeface="Meiryo UI" panose="020B0604030504040204" pitchFamily="50" charset="-128"/>
                <a:ea typeface="Meiryo UI" panose="020B0604030504040204" pitchFamily="50" charset="-128"/>
              </a:rPr>
              <a:t>の</a:t>
            </a:r>
            <a:r>
              <a:rPr lang="ja-JP" altLang="en-US" sz="1400" dirty="0" smtClean="0">
                <a:solidFill>
                  <a:schemeClr val="tx1"/>
                </a:solidFill>
                <a:latin typeface="Meiryo UI" panose="020B0604030504040204" pitchFamily="50" charset="-128"/>
                <a:ea typeface="Meiryo UI" panose="020B0604030504040204" pitchFamily="50" charset="-128"/>
              </a:rPr>
              <a:t>国際会議開催件数は国内</a:t>
            </a:r>
            <a:r>
              <a:rPr lang="en-US" altLang="ja-JP" sz="1400" dirty="0" smtClean="0">
                <a:solidFill>
                  <a:schemeClr val="tx1"/>
                </a:solidFill>
                <a:latin typeface="Meiryo UI" panose="020B0604030504040204" pitchFamily="50" charset="-128"/>
                <a:ea typeface="Meiryo UI" panose="020B0604030504040204" pitchFamily="50" charset="-128"/>
              </a:rPr>
              <a:t>4</a:t>
            </a:r>
            <a:r>
              <a:rPr lang="ja-JP" altLang="en-US" sz="1400" dirty="0" smtClean="0">
                <a:solidFill>
                  <a:schemeClr val="tx1"/>
                </a:solidFill>
                <a:latin typeface="Meiryo UI" panose="020B0604030504040204" pitchFamily="50" charset="-128"/>
                <a:ea typeface="Meiryo UI" panose="020B0604030504040204" pitchFamily="50" charset="-128"/>
              </a:rPr>
              <a:t>位（世界順位：</a:t>
            </a:r>
            <a:r>
              <a:rPr lang="en-US" altLang="ja-JP" sz="1400" dirty="0">
                <a:solidFill>
                  <a:schemeClr val="tx1"/>
                </a:solidFill>
                <a:latin typeface="Meiryo UI" panose="020B0604030504040204" pitchFamily="50" charset="-128"/>
                <a:ea typeface="Meiryo UI" panose="020B0604030504040204" pitchFamily="50" charset="-128"/>
              </a:rPr>
              <a:t>115</a:t>
            </a:r>
            <a:r>
              <a:rPr lang="ja-JP" altLang="en-US" sz="1400" dirty="0" smtClean="0">
                <a:solidFill>
                  <a:schemeClr val="tx1"/>
                </a:solidFill>
                <a:latin typeface="Meiryo UI" panose="020B0604030504040204" pitchFamily="50" charset="-128"/>
                <a:ea typeface="Meiryo UI" panose="020B0604030504040204" pitchFamily="50" charset="-128"/>
              </a:rPr>
              <a:t>位、アジア・大洋州・中東地域順位：</a:t>
            </a:r>
            <a:r>
              <a:rPr lang="en-US" altLang="ja-JP" sz="1400" dirty="0" smtClean="0">
                <a:solidFill>
                  <a:schemeClr val="tx1"/>
                </a:solidFill>
                <a:latin typeface="Meiryo UI" panose="020B0604030504040204" pitchFamily="50" charset="-128"/>
                <a:ea typeface="Meiryo UI" panose="020B0604030504040204" pitchFamily="50" charset="-128"/>
              </a:rPr>
              <a:t>25</a:t>
            </a:r>
            <a:r>
              <a:rPr lang="ja-JP" altLang="en-US" sz="1400" dirty="0" smtClean="0">
                <a:solidFill>
                  <a:schemeClr val="tx1"/>
                </a:solidFill>
                <a:latin typeface="Meiryo UI" panose="020B0604030504040204" pitchFamily="50" charset="-128"/>
                <a:ea typeface="Meiryo UI" panose="020B0604030504040204" pitchFamily="50" charset="-128"/>
              </a:rPr>
              <a:t>位）にとどまっている。</a:t>
            </a:r>
            <a:endParaRPr lang="en-US" altLang="ja-JP" sz="1400" dirty="0" smtClean="0">
              <a:solidFill>
                <a:schemeClr val="tx1"/>
              </a:solidFill>
              <a:latin typeface="Meiryo UI" panose="020B0604030504040204" pitchFamily="50" charset="-128"/>
              <a:ea typeface="Meiryo UI" panose="020B0604030504040204" pitchFamily="50" charset="-128"/>
            </a:endParaRPr>
          </a:p>
        </p:txBody>
      </p:sp>
      <p:sp>
        <p:nvSpPr>
          <p:cNvPr id="14" name="タイトル 1"/>
          <p:cNvSpPr>
            <a:spLocks noGrp="1"/>
          </p:cNvSpPr>
          <p:nvPr/>
        </p:nvSpPr>
        <p:spPr>
          <a:xfrm>
            <a:off x="4922343" y="1623392"/>
            <a:ext cx="3829050" cy="244682"/>
          </a:xfrm>
          <a:prstGeom prst="rect">
            <a:avLst/>
          </a:prstGeom>
        </p:spPr>
        <p:txBody>
          <a:bodyPr vert="horz" wrap="square" lIns="91440" tIns="45720" rIns="91440" bIns="45720" rtlCol="0" anchor="ctr">
            <a:spAutoFit/>
          </a:bodyPr>
          <a:lstStyle/>
          <a:p>
            <a:pPr algn="ctr">
              <a:lnSpc>
                <a:spcPct val="90000"/>
              </a:lnSpc>
              <a:spcAft>
                <a:spcPts val="0"/>
              </a:spcAft>
            </a:pPr>
            <a:r>
              <a:rPr lang="ja-JP" sz="1100" kern="1200" dirty="0" smtClean="0">
                <a:effectLst/>
                <a:latin typeface="Meiryo UI" panose="020B0604030504040204" pitchFamily="50" charset="-128"/>
                <a:ea typeface="Meiryo UI" panose="020B0604030504040204" pitchFamily="50" charset="-128"/>
                <a:cs typeface="Meiryo UI" panose="020B0604030504040204" pitchFamily="50" charset="-128"/>
              </a:rPr>
              <a:t>アジア</a:t>
            </a:r>
            <a:r>
              <a:rPr lang="ja-JP" altLang="en-US" sz="1100" kern="1200" dirty="0" smtClean="0">
                <a:effectLst/>
                <a:latin typeface="Meiryo UI" panose="020B0604030504040204" pitchFamily="50" charset="-128"/>
                <a:ea typeface="Meiryo UI" panose="020B0604030504040204" pitchFamily="50" charset="-128"/>
                <a:cs typeface="Meiryo UI" panose="020B0604030504040204" pitchFamily="50" charset="-128"/>
              </a:rPr>
              <a:t>・大洋州</a:t>
            </a:r>
            <a:r>
              <a:rPr lang="ja-JP" sz="1100" kern="12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sz="1100" kern="1200" dirty="0">
                <a:effectLst/>
                <a:latin typeface="Meiryo UI" panose="020B0604030504040204" pitchFamily="50" charset="-128"/>
                <a:ea typeface="Meiryo UI" panose="020B0604030504040204" pitchFamily="50" charset="-128"/>
                <a:cs typeface="Meiryo UI" panose="020B0604030504040204" pitchFamily="50" charset="-128"/>
              </a:rPr>
              <a:t>中東地域の都市別国際会議ランキング</a:t>
            </a:r>
            <a:endParaRPr lang="ja-JP" sz="1100" dirty="0">
              <a:effectLst/>
              <a:latin typeface="Meiryo UI" panose="020B0604030504040204" pitchFamily="50" charset="-128"/>
              <a:ea typeface="Meiryo UI" panose="020B0604030504040204" pitchFamily="50" charset="-128"/>
              <a:cs typeface="ＭＳ Ｐゴシック" panose="020B0600070205080204" pitchFamily="50" charset="-128"/>
            </a:endParaRPr>
          </a:p>
        </p:txBody>
      </p:sp>
      <p:sp>
        <p:nvSpPr>
          <p:cNvPr id="15" name="テキスト ボックス 11"/>
          <p:cNvSpPr txBox="1">
            <a:spLocks noChangeArrowheads="1"/>
          </p:cNvSpPr>
          <p:nvPr/>
        </p:nvSpPr>
        <p:spPr bwMode="auto">
          <a:xfrm>
            <a:off x="6289589" y="6614940"/>
            <a:ext cx="251686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Aft>
                <a:spcPts val="0"/>
              </a:spcAft>
            </a:pPr>
            <a:r>
              <a:rPr lang="ja-JP" altLang="en-US" sz="10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a:t>
            </a:r>
            <a:r>
              <a:rPr lang="en-US" sz="1000" kern="1200" dirty="0" smtClean="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ICCA</a:t>
            </a:r>
            <a:r>
              <a:rPr lang="ja-JP" sz="10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（国際会議協会）統計より</a:t>
            </a:r>
            <a:r>
              <a:rPr lang="ja-JP" sz="1000" kern="1200" dirty="0" smtClean="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作成</a:t>
            </a:r>
            <a:r>
              <a:rPr lang="ja-JP" altLang="en-US" sz="1000" kern="1200" dirty="0" smtClean="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a:t>
            </a:r>
            <a:endParaRPr lang="ja-JP" sz="1600" dirty="0">
              <a:effectLst/>
              <a:latin typeface="Meiryo UI" panose="020B0604030504040204" pitchFamily="50" charset="-128"/>
              <a:ea typeface="Meiryo UI" panose="020B0604030504040204" pitchFamily="50" charset="-128"/>
              <a:cs typeface="ＭＳ Ｐゴシック" panose="020B0600070205080204" pitchFamily="50" charset="-128"/>
            </a:endParaRPr>
          </a:p>
        </p:txBody>
      </p:sp>
      <p:sp>
        <p:nvSpPr>
          <p:cNvPr id="13" name="テキスト ボックス 11"/>
          <p:cNvSpPr txBox="1">
            <a:spLocks noChangeArrowheads="1"/>
          </p:cNvSpPr>
          <p:nvPr/>
        </p:nvSpPr>
        <p:spPr bwMode="auto">
          <a:xfrm>
            <a:off x="2868273" y="6585586"/>
            <a:ext cx="228727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Aft>
                <a:spcPts val="0"/>
              </a:spcAft>
            </a:pPr>
            <a:r>
              <a:rPr lang="ja-JP" altLang="en-US" sz="1100" dirty="0" smtClean="0">
                <a:solidFill>
                  <a:srgbClr val="000000"/>
                </a:solidFill>
                <a:latin typeface="Meiryo UI" panose="020B0604030504040204" pitchFamily="50" charset="-128"/>
                <a:ea typeface="Meiryo UI" panose="020B0604030504040204" pitchFamily="50" charset="-128"/>
                <a:cs typeface="Times New Roman" panose="02020603050405020304" pitchFamily="18" charset="0"/>
              </a:rPr>
              <a:t>（観光庁資料より）</a:t>
            </a:r>
            <a:endParaRPr lang="ja-JP" sz="1100" dirty="0">
              <a:effectLst/>
              <a:latin typeface="Meiryo UI" panose="020B0604030504040204" pitchFamily="50" charset="-128"/>
              <a:ea typeface="Meiryo UI" panose="020B0604030504040204" pitchFamily="50" charset="-128"/>
              <a:cs typeface="ＭＳ Ｐゴシック" panose="020B0600070205080204" pitchFamily="50" charset="-128"/>
            </a:endParaRPr>
          </a:p>
        </p:txBody>
      </p:sp>
      <p:sp>
        <p:nvSpPr>
          <p:cNvPr id="16" name="スライド番号プレースホルダー 6"/>
          <p:cNvSpPr txBox="1">
            <a:spLocks/>
          </p:cNvSpPr>
          <p:nvPr/>
        </p:nvSpPr>
        <p:spPr>
          <a:xfrm>
            <a:off x="7010400" y="6492875"/>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dirty="0" smtClean="0">
                <a:latin typeface="Meiryo UI" panose="020B0604030504040204" pitchFamily="50" charset="-128"/>
                <a:ea typeface="Meiryo UI" panose="020B0604030504040204" pitchFamily="50" charset="-128"/>
              </a:rPr>
              <a:t>６</a:t>
            </a:r>
            <a:endParaRPr lang="ja-JP" altLang="en-US" dirty="0">
              <a:latin typeface="Meiryo UI" panose="020B0604030504040204" pitchFamily="50" charset="-128"/>
              <a:ea typeface="Meiryo UI" panose="020B0604030504040204" pitchFamily="50" charset="-128"/>
            </a:endParaRPr>
          </a:p>
        </p:txBody>
      </p:sp>
      <p:sp>
        <p:nvSpPr>
          <p:cNvPr id="4" name="正方形/長方形 3"/>
          <p:cNvSpPr/>
          <p:nvPr/>
        </p:nvSpPr>
        <p:spPr>
          <a:xfrm>
            <a:off x="873110" y="1699764"/>
            <a:ext cx="3115811" cy="415498"/>
          </a:xfrm>
          <a:prstGeom prst="rect">
            <a:avLst/>
          </a:prstGeom>
          <a:solidFill>
            <a:schemeClr val="bg1">
              <a:lumMod val="8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kumimoji="1" lang="ja-JP" altLang="en-US" sz="1050" dirty="0" smtClean="0">
                <a:solidFill>
                  <a:schemeClr val="tx1"/>
                </a:solidFill>
                <a:latin typeface="Meiryo UI" panose="020B0604030504040204" pitchFamily="50" charset="-128"/>
                <a:ea typeface="Meiryo UI" panose="020B0604030504040204" pitchFamily="50" charset="-128"/>
              </a:rPr>
              <a:t>アジア・</a:t>
            </a:r>
            <a:r>
              <a:rPr lang="ja-JP" altLang="en-US" sz="1050" dirty="0" smtClean="0">
                <a:solidFill>
                  <a:schemeClr val="tx1"/>
                </a:solidFill>
                <a:latin typeface="Meiryo UI" panose="020B0604030504040204" pitchFamily="50" charset="-128"/>
                <a:ea typeface="Meiryo UI" panose="020B0604030504040204" pitchFamily="50" charset="-128"/>
              </a:rPr>
              <a:t>大洋州</a:t>
            </a:r>
            <a:r>
              <a:rPr kumimoji="1" lang="ja-JP" altLang="en-US" sz="1050" dirty="0" smtClean="0">
                <a:solidFill>
                  <a:schemeClr val="tx1"/>
                </a:solidFill>
                <a:latin typeface="Meiryo UI" panose="020B0604030504040204" pitchFamily="50" charset="-128"/>
                <a:ea typeface="Meiryo UI" panose="020B0604030504040204" pitchFamily="50" charset="-128"/>
              </a:rPr>
              <a:t>地域の主要国の国際会議開催件数に対する日本のシェア推移（</a:t>
            </a:r>
            <a:r>
              <a:rPr kumimoji="1" lang="en-US" altLang="ja-JP" sz="1050" dirty="0" smtClean="0">
                <a:solidFill>
                  <a:schemeClr val="tx1"/>
                </a:solidFill>
                <a:latin typeface="Meiryo UI" panose="020B0604030504040204" pitchFamily="50" charset="-128"/>
                <a:ea typeface="Meiryo UI" panose="020B0604030504040204" pitchFamily="50" charset="-128"/>
              </a:rPr>
              <a:t>1991</a:t>
            </a:r>
            <a:r>
              <a:rPr kumimoji="1" lang="ja-JP" altLang="en-US" sz="1050" dirty="0" smtClean="0">
                <a:solidFill>
                  <a:schemeClr val="tx1"/>
                </a:solidFill>
                <a:latin typeface="Meiryo UI" panose="020B0604030504040204" pitchFamily="50" charset="-128"/>
                <a:ea typeface="Meiryo UI" panose="020B0604030504040204" pitchFamily="50" charset="-128"/>
              </a:rPr>
              <a:t>～</a:t>
            </a:r>
            <a:r>
              <a:rPr kumimoji="1" lang="en-US" altLang="ja-JP" sz="1050" dirty="0" smtClean="0">
                <a:solidFill>
                  <a:schemeClr val="tx1"/>
                </a:solidFill>
                <a:latin typeface="Meiryo UI" panose="020B0604030504040204" pitchFamily="50" charset="-128"/>
                <a:ea typeface="Meiryo UI" panose="020B0604030504040204" pitchFamily="50" charset="-128"/>
              </a:rPr>
              <a:t>2015</a:t>
            </a:r>
            <a:r>
              <a:rPr kumimoji="1" lang="ja-JP" altLang="en-US" sz="1050" dirty="0" smtClean="0">
                <a:solidFill>
                  <a:schemeClr val="tx1"/>
                </a:solidFill>
                <a:latin typeface="Meiryo UI" panose="020B0604030504040204" pitchFamily="50" charset="-128"/>
                <a:ea typeface="Meiryo UI" panose="020B0604030504040204" pitchFamily="50" charset="-128"/>
              </a:rPr>
              <a:t>）</a:t>
            </a:r>
            <a:endParaRPr kumimoji="1" lang="ja-JP" altLang="en-US" sz="1050" dirty="0">
              <a:solidFill>
                <a:schemeClr val="tx1"/>
              </a:solidFill>
              <a:latin typeface="Meiryo UI" panose="020B0604030504040204" pitchFamily="50" charset="-128"/>
              <a:ea typeface="Meiryo UI" panose="020B0604030504040204" pitchFamily="50" charset="-128"/>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2075" t="34280" r="16040" b="13132"/>
          <a:stretch/>
        </p:blipFill>
        <p:spPr bwMode="auto">
          <a:xfrm>
            <a:off x="76553" y="2133686"/>
            <a:ext cx="4845790" cy="45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3953" y="1919236"/>
            <a:ext cx="3736068" cy="4726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94814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0" y="-3566"/>
            <a:ext cx="9144000" cy="432000"/>
          </a:xfrm>
          <a:prstGeom prst="rect">
            <a:avLst/>
          </a:prstGeom>
          <a:gradFill>
            <a:gsLst>
              <a:gs pos="0">
                <a:srgbClr val="000099"/>
              </a:gs>
              <a:gs pos="85000">
                <a:srgbClr val="0066FF"/>
              </a:gs>
              <a:gs pos="100000">
                <a:schemeClr val="accent1">
                  <a:tint val="23500"/>
                  <a:satMod val="160000"/>
                </a:schemeClr>
              </a:gs>
            </a:gsLst>
            <a:lin ang="5400000" scaled="0"/>
          </a:gradFill>
        </p:spPr>
        <p:txBody>
          <a:bodyPr wrap="square" rtlCol="0" anchor="ctr" anchorCtr="0">
            <a:noAutofit/>
          </a:bodyPr>
          <a:lstStyle/>
          <a:p>
            <a:r>
              <a:rPr lang="ja-JP" altLang="en-US" b="1" dirty="0">
                <a:solidFill>
                  <a:schemeClr val="bg1"/>
                </a:solidFill>
                <a:latin typeface="Meiryo UI" panose="020B0604030504040204" pitchFamily="50" charset="-128"/>
                <a:ea typeface="Meiryo UI" panose="020B0604030504040204" pitchFamily="50" charset="-128"/>
              </a:rPr>
              <a:t>　</a:t>
            </a:r>
            <a:r>
              <a:rPr lang="ja-JP" altLang="en-US" dirty="0" smtClean="0">
                <a:solidFill>
                  <a:schemeClr val="bg1"/>
                </a:solidFill>
                <a:latin typeface="Meiryo UI" panose="020B0604030504040204" pitchFamily="50" charset="-128"/>
                <a:ea typeface="Meiryo UI" panose="020B0604030504040204" pitchFamily="50" charset="-128"/>
              </a:rPr>
              <a:t>大阪における</a:t>
            </a:r>
            <a:r>
              <a:rPr lang="en-US" altLang="ja-JP" dirty="0" smtClean="0">
                <a:solidFill>
                  <a:schemeClr val="bg1"/>
                </a:solidFill>
                <a:latin typeface="Meiryo UI" panose="020B0604030504040204" pitchFamily="50" charset="-128"/>
                <a:ea typeface="Meiryo UI" panose="020B0604030504040204" pitchFamily="50" charset="-128"/>
              </a:rPr>
              <a:t>MICE</a:t>
            </a:r>
            <a:r>
              <a:rPr lang="ja-JP" altLang="en-US" dirty="0" smtClean="0">
                <a:solidFill>
                  <a:schemeClr val="bg1"/>
                </a:solidFill>
                <a:latin typeface="Meiryo UI" panose="020B0604030504040204" pitchFamily="50" charset="-128"/>
                <a:ea typeface="Meiryo UI" panose="020B0604030504040204" pitchFamily="50" charset="-128"/>
              </a:rPr>
              <a:t>の現状と課題　（５－１）世界における</a:t>
            </a:r>
            <a:r>
              <a:rPr lang="en-US" altLang="ja-JP" dirty="0" smtClean="0">
                <a:solidFill>
                  <a:schemeClr val="bg1"/>
                </a:solidFill>
                <a:latin typeface="Meiryo UI" panose="020B0604030504040204" pitchFamily="50" charset="-128"/>
                <a:ea typeface="Meiryo UI" panose="020B0604030504040204" pitchFamily="50" charset="-128"/>
              </a:rPr>
              <a:t>MICE</a:t>
            </a:r>
            <a:r>
              <a:rPr lang="ja-JP" altLang="en-US" dirty="0" smtClean="0">
                <a:solidFill>
                  <a:schemeClr val="bg1"/>
                </a:solidFill>
                <a:latin typeface="Meiryo UI" panose="020B0604030504040204" pitchFamily="50" charset="-128"/>
                <a:ea typeface="Meiryo UI" panose="020B0604030504040204" pitchFamily="50" charset="-128"/>
              </a:rPr>
              <a:t>需要の動向</a:t>
            </a:r>
            <a:endParaRPr kumimoji="1" lang="ja-JP" altLang="en-US" dirty="0">
              <a:solidFill>
                <a:schemeClr val="bg1"/>
              </a:solidFill>
              <a:latin typeface="Meiryo UI" panose="020B0604030504040204" pitchFamily="50" charset="-128"/>
              <a:ea typeface="Meiryo UI" panose="020B0604030504040204" pitchFamily="50" charset="-128"/>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973" y="2623729"/>
            <a:ext cx="4391839" cy="342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正方形/長方形 7"/>
          <p:cNvSpPr/>
          <p:nvPr/>
        </p:nvSpPr>
        <p:spPr>
          <a:xfrm>
            <a:off x="94140" y="673931"/>
            <a:ext cx="8964000" cy="138882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chorCtr="0">
            <a:noAutofit/>
          </a:bodyPr>
          <a:lstStyle/>
          <a:p>
            <a:r>
              <a:rPr kumimoji="1" lang="ja-JP" altLang="en-US" sz="1400" dirty="0" smtClean="0">
                <a:solidFill>
                  <a:schemeClr val="tx1"/>
                </a:solidFill>
                <a:latin typeface="Meiryo UI" panose="020B0604030504040204" pitchFamily="50" charset="-128"/>
                <a:ea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rPr>
              <a:t>世界</a:t>
            </a:r>
            <a:r>
              <a:rPr lang="ja-JP" altLang="en-US" sz="1400" dirty="0">
                <a:solidFill>
                  <a:schemeClr val="tx1"/>
                </a:solidFill>
                <a:latin typeface="Meiryo UI" panose="020B0604030504040204" pitchFamily="50" charset="-128"/>
                <a:ea typeface="Meiryo UI" panose="020B0604030504040204" pitchFamily="50" charset="-128"/>
              </a:rPr>
              <a:t>に</a:t>
            </a:r>
            <a:r>
              <a:rPr lang="ja-JP" altLang="en-US" sz="1400" dirty="0" smtClean="0">
                <a:solidFill>
                  <a:schemeClr val="tx1"/>
                </a:solidFill>
                <a:latin typeface="Meiryo UI" panose="020B0604030504040204" pitchFamily="50" charset="-128"/>
                <a:ea typeface="Meiryo UI" panose="020B0604030504040204" pitchFamily="50" charset="-128"/>
              </a:rPr>
              <a:t>おける</a:t>
            </a:r>
            <a:r>
              <a:rPr lang="ja-JP" altLang="en-US" sz="1400" dirty="0">
                <a:solidFill>
                  <a:schemeClr val="tx1"/>
                </a:solidFill>
                <a:latin typeface="Meiryo UI" panose="020B0604030504040204" pitchFamily="50" charset="-128"/>
                <a:ea typeface="Meiryo UI" panose="020B0604030504040204" pitchFamily="50" charset="-128"/>
              </a:rPr>
              <a:t>国際会議の</a:t>
            </a:r>
            <a:r>
              <a:rPr lang="ja-JP" altLang="en-US" sz="1400" dirty="0" smtClean="0">
                <a:solidFill>
                  <a:schemeClr val="tx1"/>
                </a:solidFill>
                <a:latin typeface="Meiryo UI" panose="020B0604030504040204" pitchFamily="50" charset="-128"/>
                <a:ea typeface="Meiryo UI" panose="020B0604030504040204" pitchFamily="50" charset="-128"/>
              </a:rPr>
              <a:t>需要動向</a:t>
            </a:r>
            <a:r>
              <a:rPr lang="ja-JP" altLang="en-US" sz="1400" dirty="0">
                <a:solidFill>
                  <a:schemeClr val="tx1"/>
                </a:solidFill>
                <a:latin typeface="Meiryo UI" panose="020B0604030504040204" pitchFamily="50" charset="-128"/>
                <a:ea typeface="Meiryo UI" panose="020B0604030504040204" pitchFamily="50" charset="-128"/>
              </a:rPr>
              <a:t>に</a:t>
            </a:r>
            <a:r>
              <a:rPr lang="ja-JP" altLang="en-US" sz="1400" dirty="0" smtClean="0">
                <a:solidFill>
                  <a:schemeClr val="tx1"/>
                </a:solidFill>
                <a:latin typeface="Meiryo UI" panose="020B0604030504040204" pitchFamily="50" charset="-128"/>
                <a:ea typeface="Meiryo UI" panose="020B0604030504040204" pitchFamily="50" charset="-128"/>
              </a:rPr>
              <a:t>ついて、</a:t>
            </a:r>
            <a:r>
              <a:rPr kumimoji="1" lang="ja-JP" altLang="en-US" sz="1400" dirty="0" smtClean="0">
                <a:solidFill>
                  <a:schemeClr val="tx1"/>
                </a:solidFill>
                <a:latin typeface="Meiryo UI" panose="020B0604030504040204" pitchFamily="50" charset="-128"/>
                <a:ea typeface="Meiryo UI" panose="020B0604030504040204" pitchFamily="50" charset="-128"/>
              </a:rPr>
              <a:t>国際会議開催件数は</a:t>
            </a:r>
            <a:r>
              <a:rPr kumimoji="1" lang="en-US" altLang="ja-JP" sz="1400" dirty="0" smtClean="0">
                <a:solidFill>
                  <a:schemeClr val="tx1"/>
                </a:solidFill>
                <a:latin typeface="Meiryo UI" panose="020B0604030504040204" pitchFamily="50" charset="-128"/>
                <a:ea typeface="Meiryo UI" panose="020B0604030504040204" pitchFamily="50" charset="-128"/>
              </a:rPr>
              <a:t>10</a:t>
            </a:r>
            <a:r>
              <a:rPr kumimoji="1" lang="ja-JP" altLang="en-US" sz="1400" dirty="0" smtClean="0">
                <a:solidFill>
                  <a:schemeClr val="tx1"/>
                </a:solidFill>
                <a:latin typeface="Meiryo UI" panose="020B0604030504040204" pitchFamily="50" charset="-128"/>
                <a:ea typeface="Meiryo UI" panose="020B0604030504040204" pitchFamily="50" charset="-128"/>
              </a:rPr>
              <a:t>年間で</a:t>
            </a:r>
            <a:r>
              <a:rPr kumimoji="1" lang="en-US" altLang="ja-JP" sz="1400" dirty="0" smtClean="0">
                <a:solidFill>
                  <a:schemeClr val="tx1"/>
                </a:solidFill>
                <a:latin typeface="Meiryo UI" panose="020B0604030504040204" pitchFamily="50" charset="-128"/>
                <a:ea typeface="Meiryo UI" panose="020B0604030504040204" pitchFamily="50" charset="-128"/>
              </a:rPr>
              <a:t>36</a:t>
            </a:r>
            <a:r>
              <a:rPr kumimoji="1" lang="ja-JP" altLang="en-US" sz="1400" dirty="0" smtClean="0">
                <a:solidFill>
                  <a:schemeClr val="tx1"/>
                </a:solidFill>
                <a:latin typeface="Meiryo UI" panose="020B0604030504040204" pitchFamily="50" charset="-128"/>
                <a:ea typeface="Meiryo UI" panose="020B0604030504040204" pitchFamily="50" charset="-128"/>
              </a:rPr>
              <a:t>％増加している（</a:t>
            </a:r>
            <a:r>
              <a:rPr kumimoji="1" lang="en-US" altLang="ja-JP" sz="1400" dirty="0" smtClean="0">
                <a:solidFill>
                  <a:schemeClr val="tx1"/>
                </a:solidFill>
                <a:latin typeface="Meiryo UI" panose="020B0604030504040204" pitchFamily="50" charset="-128"/>
                <a:ea typeface="Meiryo UI" panose="020B0604030504040204" pitchFamily="50" charset="-128"/>
              </a:rPr>
              <a:t>ICCA</a:t>
            </a:r>
            <a:r>
              <a:rPr kumimoji="1" lang="ja-JP" altLang="en-US" sz="1400" dirty="0" smtClean="0">
                <a:solidFill>
                  <a:schemeClr val="tx1"/>
                </a:solidFill>
                <a:latin typeface="Meiryo UI" panose="020B0604030504040204" pitchFamily="50" charset="-128"/>
                <a:ea typeface="Meiryo UI" panose="020B0604030504040204" pitchFamily="50" charset="-128"/>
              </a:rPr>
              <a:t>（国際会議協会）統計より）。</a:t>
            </a:r>
            <a:endParaRPr lang="en-US" altLang="ja-JP" sz="1400" strike="dblStrike" dirty="0" smtClean="0">
              <a:solidFill>
                <a:schemeClr val="tx1"/>
              </a:solidFill>
              <a:latin typeface="Meiryo UI" panose="020B0604030504040204" pitchFamily="50" charset="-128"/>
              <a:ea typeface="Meiryo UI" panose="020B0604030504040204" pitchFamily="50" charset="-128"/>
            </a:endParaRPr>
          </a:p>
          <a:p>
            <a:r>
              <a:rPr kumimoji="1" lang="ja-JP" altLang="en-US" sz="1400" dirty="0" smtClean="0">
                <a:solidFill>
                  <a:schemeClr val="tx1"/>
                </a:solidFill>
                <a:latin typeface="Meiryo UI" panose="020B0604030504040204" pitchFamily="50" charset="-128"/>
                <a:ea typeface="Meiryo UI" panose="020B0604030504040204" pitchFamily="50" charset="-128"/>
              </a:rPr>
              <a:t>・また、展示会についても、世界における開催件数は増加の傾向にあり、販売</a:t>
            </a:r>
            <a:r>
              <a:rPr lang="ja-JP" altLang="en-US" sz="1400" dirty="0" smtClean="0">
                <a:solidFill>
                  <a:schemeClr val="tx1"/>
                </a:solidFill>
                <a:latin typeface="Meiryo UI" panose="020B0604030504040204" pitchFamily="50" charset="-128"/>
                <a:ea typeface="Meiryo UI" panose="020B0604030504040204" pitchFamily="50" charset="-128"/>
              </a:rPr>
              <a:t>面積</a:t>
            </a:r>
            <a:r>
              <a:rPr lang="ja-JP" altLang="en-US" sz="1400" dirty="0">
                <a:solidFill>
                  <a:schemeClr val="tx1"/>
                </a:solidFill>
                <a:latin typeface="Meiryo UI" panose="020B0604030504040204" pitchFamily="50" charset="-128"/>
                <a:ea typeface="Meiryo UI" panose="020B0604030504040204" pitchFamily="50" charset="-128"/>
              </a:rPr>
              <a:t>は</a:t>
            </a:r>
            <a:r>
              <a:rPr lang="en-US" altLang="ja-JP" sz="1400" dirty="0">
                <a:solidFill>
                  <a:schemeClr val="tx1"/>
                </a:solidFill>
                <a:latin typeface="Meiryo UI" panose="020B0604030504040204" pitchFamily="50" charset="-128"/>
                <a:ea typeface="Meiryo UI" panose="020B0604030504040204" pitchFamily="50" charset="-128"/>
              </a:rPr>
              <a:t>4</a:t>
            </a:r>
            <a:r>
              <a:rPr lang="ja-JP" altLang="en-US" sz="1400" dirty="0">
                <a:solidFill>
                  <a:schemeClr val="tx1"/>
                </a:solidFill>
                <a:latin typeface="Meiryo UI" panose="020B0604030504040204" pitchFamily="50" charset="-128"/>
                <a:ea typeface="Meiryo UI" panose="020B0604030504040204" pitchFamily="50" charset="-128"/>
              </a:rPr>
              <a:t>年間で</a:t>
            </a:r>
            <a:r>
              <a:rPr lang="en-US" altLang="ja-JP" sz="1400" dirty="0">
                <a:solidFill>
                  <a:schemeClr val="tx1"/>
                </a:solidFill>
                <a:latin typeface="Meiryo UI" panose="020B0604030504040204" pitchFamily="50" charset="-128"/>
                <a:ea typeface="Meiryo UI" panose="020B0604030504040204" pitchFamily="50" charset="-128"/>
              </a:rPr>
              <a:t>13</a:t>
            </a:r>
            <a:r>
              <a:rPr lang="ja-JP" altLang="en-US" sz="1400" dirty="0">
                <a:solidFill>
                  <a:schemeClr val="tx1"/>
                </a:solidFill>
                <a:latin typeface="Meiryo UI" panose="020B0604030504040204" pitchFamily="50" charset="-128"/>
                <a:ea typeface="Meiryo UI" panose="020B0604030504040204" pitchFamily="50" charset="-128"/>
              </a:rPr>
              <a:t>％増加している</a:t>
            </a:r>
            <a:r>
              <a:rPr lang="ja-JP" altLang="en-US" sz="1400" dirty="0" smtClean="0">
                <a:solidFill>
                  <a:schemeClr val="tx1"/>
                </a:solidFill>
                <a:latin typeface="Meiryo UI" panose="020B0604030504040204" pitchFamily="50" charset="-128"/>
                <a:ea typeface="Meiryo UI" panose="020B0604030504040204" pitchFamily="50" charset="-128"/>
              </a:rPr>
              <a:t>。特に、アジア</a:t>
            </a:r>
            <a:r>
              <a:rPr lang="ja-JP" altLang="en-US" sz="1400" dirty="0">
                <a:solidFill>
                  <a:schemeClr val="tx1"/>
                </a:solidFill>
                <a:latin typeface="Meiryo UI" panose="020B0604030504040204" pitchFamily="50" charset="-128"/>
                <a:ea typeface="Meiryo UI" panose="020B0604030504040204" pitchFamily="50" charset="-128"/>
              </a:rPr>
              <a:t>太平洋地域</a:t>
            </a:r>
            <a:r>
              <a:rPr lang="ja-JP" altLang="en-US" sz="1400" dirty="0" smtClean="0">
                <a:solidFill>
                  <a:schemeClr val="tx1"/>
                </a:solidFill>
                <a:latin typeface="Meiryo UI" panose="020B0604030504040204" pitchFamily="50" charset="-128"/>
                <a:ea typeface="Meiryo UI" panose="020B0604030504040204" pitchFamily="50" charset="-128"/>
              </a:rPr>
              <a:t>では</a:t>
            </a:r>
            <a:r>
              <a:rPr lang="en-US" altLang="ja-JP" sz="1400" dirty="0" smtClean="0">
                <a:solidFill>
                  <a:schemeClr val="tx1"/>
                </a:solidFill>
                <a:latin typeface="Meiryo UI" panose="020B0604030504040204" pitchFamily="50" charset="-128"/>
                <a:ea typeface="Meiryo UI" panose="020B0604030504040204" pitchFamily="50" charset="-128"/>
              </a:rPr>
              <a:t>4</a:t>
            </a:r>
            <a:r>
              <a:rPr lang="ja-JP" altLang="en-US" sz="1400" dirty="0" smtClean="0">
                <a:solidFill>
                  <a:schemeClr val="tx1"/>
                </a:solidFill>
                <a:latin typeface="Meiryo UI" panose="020B0604030504040204" pitchFamily="50" charset="-128"/>
                <a:ea typeface="Meiryo UI" panose="020B0604030504040204" pitchFamily="50" charset="-128"/>
              </a:rPr>
              <a:t>年間で</a:t>
            </a:r>
            <a:r>
              <a:rPr lang="en-US" altLang="ja-JP" sz="1400" dirty="0">
                <a:solidFill>
                  <a:schemeClr val="tx1"/>
                </a:solidFill>
                <a:latin typeface="Meiryo UI" panose="020B0604030504040204" pitchFamily="50" charset="-128"/>
                <a:ea typeface="Meiryo UI" panose="020B0604030504040204" pitchFamily="50" charset="-128"/>
              </a:rPr>
              <a:t>30</a:t>
            </a:r>
            <a:r>
              <a:rPr lang="ja-JP" altLang="en-US" sz="1400" dirty="0" smtClean="0">
                <a:solidFill>
                  <a:schemeClr val="tx1"/>
                </a:solidFill>
                <a:latin typeface="Meiryo UI" panose="020B0604030504040204" pitchFamily="50" charset="-128"/>
                <a:ea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rPr>
              <a:t>以上</a:t>
            </a:r>
            <a:r>
              <a:rPr lang="ja-JP" altLang="en-US" sz="1400" dirty="0" smtClean="0">
                <a:solidFill>
                  <a:schemeClr val="tx1"/>
                </a:solidFill>
                <a:latin typeface="Meiryo UI" panose="020B0604030504040204" pitchFamily="50" charset="-128"/>
                <a:ea typeface="Meiryo UI" panose="020B0604030504040204" pitchFamily="50" charset="-128"/>
              </a:rPr>
              <a:t>増加して</a:t>
            </a:r>
            <a:r>
              <a:rPr lang="ja-JP" altLang="en-US" sz="1400" dirty="0">
                <a:solidFill>
                  <a:schemeClr val="tx1"/>
                </a:solidFill>
                <a:latin typeface="Meiryo UI" panose="020B0604030504040204" pitchFamily="50" charset="-128"/>
                <a:ea typeface="Meiryo UI" panose="020B0604030504040204" pitchFamily="50" charset="-128"/>
              </a:rPr>
              <a:t>いる。 </a:t>
            </a:r>
            <a:r>
              <a:rPr lang="ja-JP" altLang="en-US" sz="1400" dirty="0" smtClean="0">
                <a:solidFill>
                  <a:schemeClr val="tx1"/>
                </a:solidFill>
                <a:latin typeface="Meiryo UI" panose="020B0604030504040204" pitchFamily="50" charset="-128"/>
                <a:ea typeface="Meiryo UI" panose="020B0604030504040204" pitchFamily="50" charset="-128"/>
              </a:rPr>
              <a:t>また、</a:t>
            </a:r>
            <a:r>
              <a:rPr kumimoji="1" lang="ja-JP" altLang="en-US" sz="1400" dirty="0" smtClean="0">
                <a:solidFill>
                  <a:schemeClr val="tx1"/>
                </a:solidFill>
                <a:latin typeface="Meiryo UI" panose="020B0604030504040204" pitchFamily="50" charset="-128"/>
                <a:ea typeface="Meiryo UI" panose="020B0604030504040204" pitchFamily="50" charset="-128"/>
              </a:rPr>
              <a:t>展示会については、供給が需要を創出する傾向が見られ、大規模展示場を整備すれば展示会開催件数の増加が見込まれる。</a:t>
            </a:r>
            <a:endParaRPr lang="ja-JP" altLang="en-US" sz="1400" dirty="0">
              <a:solidFill>
                <a:schemeClr val="tx1"/>
              </a:solidFill>
            </a:endParaRPr>
          </a:p>
        </p:txBody>
      </p:sp>
      <p:pic>
        <p:nvPicPr>
          <p:cNvPr id="3" name="図 2"/>
          <p:cNvPicPr>
            <a:picLocks noChangeAspect="1"/>
          </p:cNvPicPr>
          <p:nvPr/>
        </p:nvPicPr>
        <p:blipFill>
          <a:blip r:embed="rId3"/>
          <a:stretch>
            <a:fillRect/>
          </a:stretch>
        </p:blipFill>
        <p:spPr>
          <a:xfrm>
            <a:off x="4312838" y="2623729"/>
            <a:ext cx="4851428" cy="3672000"/>
          </a:xfrm>
          <a:prstGeom prst="rect">
            <a:avLst/>
          </a:prstGeom>
        </p:spPr>
      </p:pic>
      <p:sp>
        <p:nvSpPr>
          <p:cNvPr id="9" name="タイトル 1"/>
          <p:cNvSpPr>
            <a:spLocks noGrp="1"/>
          </p:cNvSpPr>
          <p:nvPr/>
        </p:nvSpPr>
        <p:spPr>
          <a:xfrm>
            <a:off x="2221113" y="6213395"/>
            <a:ext cx="3829050" cy="258532"/>
          </a:xfrm>
          <a:prstGeom prst="rect">
            <a:avLst/>
          </a:prstGeom>
        </p:spPr>
        <p:txBody>
          <a:bodyPr vert="horz" wrap="square" lIns="91440" tIns="45720" rIns="91440" bIns="45720" rtlCol="0" anchor="ctr">
            <a:spAutoFit/>
          </a:bodyPr>
          <a:lstStyle/>
          <a:p>
            <a:pPr>
              <a:lnSpc>
                <a:spcPct val="90000"/>
              </a:lnSpc>
              <a:spcAft>
                <a:spcPts val="0"/>
              </a:spcAft>
            </a:pPr>
            <a:r>
              <a:rPr lang="ja-JP" altLang="en-US" sz="1200" dirty="0" smtClean="0">
                <a:effectLst/>
                <a:latin typeface="Meiryo UI" panose="020B0604030504040204" pitchFamily="50" charset="-128"/>
                <a:ea typeface="Meiryo UI" panose="020B0604030504040204" pitchFamily="50" charset="-128"/>
                <a:cs typeface="ＭＳ Ｐゴシック" panose="020B0600070205080204" pitchFamily="50" charset="-128"/>
              </a:rPr>
              <a:t>（観光庁報道発表資料より）</a:t>
            </a:r>
            <a:endParaRPr lang="ja-JP" sz="1200" dirty="0">
              <a:effectLst/>
              <a:latin typeface="Meiryo UI" panose="020B0604030504040204" pitchFamily="50" charset="-128"/>
              <a:ea typeface="Meiryo UI" panose="020B0604030504040204" pitchFamily="50" charset="-128"/>
              <a:cs typeface="ＭＳ Ｐゴシック" panose="020B0600070205080204" pitchFamily="50" charset="-128"/>
            </a:endParaRPr>
          </a:p>
        </p:txBody>
      </p:sp>
      <p:sp>
        <p:nvSpPr>
          <p:cNvPr id="11" name="タイトル 1"/>
          <p:cNvSpPr>
            <a:spLocks noGrp="1"/>
          </p:cNvSpPr>
          <p:nvPr/>
        </p:nvSpPr>
        <p:spPr>
          <a:xfrm>
            <a:off x="6292309" y="6421483"/>
            <a:ext cx="3829050" cy="258532"/>
          </a:xfrm>
          <a:prstGeom prst="rect">
            <a:avLst/>
          </a:prstGeom>
        </p:spPr>
        <p:txBody>
          <a:bodyPr vert="horz" wrap="square" lIns="91440" tIns="45720" rIns="91440" bIns="45720" rtlCol="0" anchor="ctr">
            <a:spAutoFit/>
          </a:bodyPr>
          <a:lstStyle/>
          <a:p>
            <a:pPr>
              <a:lnSpc>
                <a:spcPct val="90000"/>
              </a:lnSpc>
              <a:spcAft>
                <a:spcPts val="0"/>
              </a:spcAft>
            </a:pPr>
            <a:r>
              <a:rPr lang="ja-JP" altLang="en-US" sz="1200" dirty="0" smtClean="0">
                <a:effectLst/>
                <a:latin typeface="Meiryo UI" panose="020B0604030504040204" pitchFamily="50" charset="-128"/>
                <a:ea typeface="Meiryo UI" panose="020B0604030504040204" pitchFamily="50" charset="-128"/>
                <a:cs typeface="ＭＳ Ｐゴシック" panose="020B0600070205080204" pitchFamily="50" charset="-128"/>
              </a:rPr>
              <a:t>（</a:t>
            </a:r>
            <a:r>
              <a:rPr lang="en-US" altLang="ja-JP" sz="1200" dirty="0" smtClean="0">
                <a:effectLst/>
                <a:latin typeface="Meiryo UI" panose="020B0604030504040204" pitchFamily="50" charset="-128"/>
                <a:ea typeface="Meiryo UI" panose="020B0604030504040204" pitchFamily="50" charset="-128"/>
                <a:cs typeface="ＭＳ Ｐゴシック" panose="020B0600070205080204" pitchFamily="50" charset="-128"/>
              </a:rPr>
              <a:t>UFI</a:t>
            </a:r>
            <a:r>
              <a:rPr lang="ja-JP" altLang="en-US" sz="1200" dirty="0" smtClean="0">
                <a:effectLst/>
                <a:latin typeface="Meiryo UI" panose="020B0604030504040204" pitchFamily="50" charset="-128"/>
                <a:ea typeface="Meiryo UI" panose="020B0604030504040204" pitchFamily="50" charset="-128"/>
                <a:cs typeface="ＭＳ Ｐゴシック" panose="020B0600070205080204" pitchFamily="50" charset="-128"/>
              </a:rPr>
              <a:t>（国際見本市連盟）資料より）</a:t>
            </a:r>
            <a:endParaRPr lang="ja-JP" sz="1200" dirty="0">
              <a:effectLst/>
              <a:latin typeface="Meiryo UI" panose="020B0604030504040204" pitchFamily="50" charset="-128"/>
              <a:ea typeface="Meiryo UI" panose="020B0604030504040204" pitchFamily="50" charset="-128"/>
              <a:cs typeface="ＭＳ Ｐゴシック" panose="020B0600070205080204" pitchFamily="50" charset="-128"/>
            </a:endParaRPr>
          </a:p>
        </p:txBody>
      </p:sp>
      <p:sp>
        <p:nvSpPr>
          <p:cNvPr id="12" name="スライド番号プレースホルダー 6"/>
          <p:cNvSpPr txBox="1">
            <a:spLocks/>
          </p:cNvSpPr>
          <p:nvPr/>
        </p:nvSpPr>
        <p:spPr>
          <a:xfrm>
            <a:off x="7010400" y="6492875"/>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dirty="0">
                <a:latin typeface="Meiryo UI" panose="020B0604030504040204" pitchFamily="50" charset="-128"/>
                <a:ea typeface="Meiryo UI" panose="020B0604030504040204" pitchFamily="50" charset="-128"/>
              </a:rPr>
              <a:t>７</a:t>
            </a:r>
          </a:p>
        </p:txBody>
      </p:sp>
      <p:cxnSp>
        <p:nvCxnSpPr>
          <p:cNvPr id="17" name="直線コネクタ 16"/>
          <p:cNvCxnSpPr/>
          <p:nvPr/>
        </p:nvCxnSpPr>
        <p:spPr>
          <a:xfrm flipV="1">
            <a:off x="5586695" y="5335600"/>
            <a:ext cx="3456000" cy="54000"/>
          </a:xfrm>
          <a:prstGeom prst="line">
            <a:avLst/>
          </a:prstGeom>
          <a:ln w="19050">
            <a:solidFill>
              <a:srgbClr val="FF5050"/>
            </a:solidFill>
            <a:prstDash val="sysDot"/>
          </a:ln>
        </p:spPr>
        <p:style>
          <a:lnRef idx="1">
            <a:schemeClr val="accent1"/>
          </a:lnRef>
          <a:fillRef idx="0">
            <a:schemeClr val="accent1"/>
          </a:fillRef>
          <a:effectRef idx="0">
            <a:schemeClr val="accent1"/>
          </a:effectRef>
          <a:fontRef idx="minor">
            <a:schemeClr val="tx1"/>
          </a:fontRef>
        </p:style>
      </p:cxnSp>
      <p:sp>
        <p:nvSpPr>
          <p:cNvPr id="19" name="円/楕円 18"/>
          <p:cNvSpPr/>
          <p:nvPr/>
        </p:nvSpPr>
        <p:spPr>
          <a:xfrm>
            <a:off x="6106334" y="6110273"/>
            <a:ext cx="468000" cy="144000"/>
          </a:xfrm>
          <a:prstGeom prst="ellipse">
            <a:avLst/>
          </a:prstGeom>
          <a:ln w="19050">
            <a:solidFill>
              <a:srgbClr val="FF505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 name="正方形/長方形 3"/>
          <p:cNvSpPr/>
          <p:nvPr/>
        </p:nvSpPr>
        <p:spPr>
          <a:xfrm>
            <a:off x="4831320" y="2623729"/>
            <a:ext cx="3792373" cy="3607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347365" y="2740684"/>
            <a:ext cx="3672000" cy="28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右矢印 12"/>
          <p:cNvSpPr/>
          <p:nvPr/>
        </p:nvSpPr>
        <p:spPr>
          <a:xfrm rot="21240000">
            <a:off x="5412347" y="3069141"/>
            <a:ext cx="3096000" cy="288000"/>
          </a:xfrm>
          <a:prstGeom prst="rightArrow">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13</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％増</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タイトル 1"/>
          <p:cNvSpPr>
            <a:spLocks noGrp="1"/>
          </p:cNvSpPr>
          <p:nvPr/>
        </p:nvSpPr>
        <p:spPr>
          <a:xfrm>
            <a:off x="4831320" y="2444740"/>
            <a:ext cx="3829050" cy="286232"/>
          </a:xfrm>
          <a:prstGeom prst="rect">
            <a:avLst/>
          </a:prstGeom>
          <a:solidFill>
            <a:schemeClr val="bg1"/>
          </a:solidFill>
        </p:spPr>
        <p:txBody>
          <a:bodyPr vert="horz" wrap="square" lIns="91440" tIns="45720" rIns="91440" bIns="45720" rtlCol="0" anchor="ctr">
            <a:spAutoFit/>
          </a:bodyPr>
          <a:lstStyle/>
          <a:p>
            <a:pPr algn="ctr">
              <a:lnSpc>
                <a:spcPct val="90000"/>
              </a:lnSpc>
              <a:spcAft>
                <a:spcPts val="0"/>
              </a:spcAft>
            </a:pPr>
            <a:r>
              <a:rPr lang="ja-JP" altLang="en-US" sz="1400" dirty="0" smtClean="0">
                <a:latin typeface="Meiryo UI" panose="020B0604030504040204" pitchFamily="50" charset="-128"/>
                <a:ea typeface="Meiryo UI" panose="020B0604030504040204" pitchFamily="50" charset="-128"/>
                <a:cs typeface="ＭＳ Ｐゴシック" panose="020B0600070205080204" pitchFamily="50" charset="-128"/>
              </a:rPr>
              <a:t>展示会販売面積の推移（</a:t>
            </a:r>
            <a:r>
              <a:rPr lang="en-US" altLang="ja-JP" sz="1400" dirty="0" smtClean="0">
                <a:latin typeface="Meiryo UI" panose="020B0604030504040204" pitchFamily="50" charset="-128"/>
                <a:ea typeface="Meiryo UI" panose="020B0604030504040204" pitchFamily="50" charset="-128"/>
                <a:cs typeface="ＭＳ Ｐゴシック" panose="020B0600070205080204" pitchFamily="50" charset="-128"/>
              </a:rPr>
              <a:t>2010</a:t>
            </a:r>
            <a:r>
              <a:rPr lang="ja-JP" altLang="en-US" sz="1400" dirty="0" smtClean="0">
                <a:latin typeface="Meiryo UI" panose="020B0604030504040204" pitchFamily="50" charset="-128"/>
                <a:ea typeface="Meiryo UI" panose="020B0604030504040204" pitchFamily="50" charset="-128"/>
                <a:cs typeface="ＭＳ Ｐゴシック" panose="020B0600070205080204" pitchFamily="50" charset="-128"/>
              </a:rPr>
              <a:t>～</a:t>
            </a:r>
            <a:r>
              <a:rPr lang="en-US" altLang="ja-JP" sz="1400" dirty="0" smtClean="0">
                <a:latin typeface="Meiryo UI" panose="020B0604030504040204" pitchFamily="50" charset="-128"/>
                <a:ea typeface="Meiryo UI" panose="020B0604030504040204" pitchFamily="50" charset="-128"/>
                <a:cs typeface="ＭＳ Ｐゴシック" panose="020B0600070205080204" pitchFamily="50" charset="-128"/>
              </a:rPr>
              <a:t>2014</a:t>
            </a:r>
            <a:r>
              <a:rPr lang="ja-JP" altLang="en-US" sz="1400" dirty="0" smtClean="0">
                <a:latin typeface="Meiryo UI" panose="020B0604030504040204" pitchFamily="50" charset="-128"/>
                <a:ea typeface="Meiryo UI" panose="020B0604030504040204" pitchFamily="50" charset="-128"/>
                <a:cs typeface="ＭＳ Ｐゴシック" panose="020B0600070205080204" pitchFamily="50" charset="-128"/>
              </a:rPr>
              <a:t>）</a:t>
            </a:r>
            <a:endParaRPr lang="ja-JP" sz="1400" dirty="0">
              <a:effectLst/>
              <a:latin typeface="Meiryo UI" panose="020B0604030504040204" pitchFamily="50" charset="-128"/>
              <a:ea typeface="Meiryo UI" panose="020B0604030504040204" pitchFamily="50" charset="-128"/>
              <a:cs typeface="ＭＳ Ｐゴシック" panose="020B0600070205080204" pitchFamily="50" charset="-128"/>
            </a:endParaRPr>
          </a:p>
        </p:txBody>
      </p:sp>
      <p:sp>
        <p:nvSpPr>
          <p:cNvPr id="18" name="タイトル 1"/>
          <p:cNvSpPr>
            <a:spLocks noGrp="1"/>
          </p:cNvSpPr>
          <p:nvPr/>
        </p:nvSpPr>
        <p:spPr>
          <a:xfrm>
            <a:off x="321965" y="2444740"/>
            <a:ext cx="4056833" cy="286232"/>
          </a:xfrm>
          <a:prstGeom prst="rect">
            <a:avLst/>
          </a:prstGeom>
          <a:solidFill>
            <a:schemeClr val="bg1"/>
          </a:solidFill>
        </p:spPr>
        <p:txBody>
          <a:bodyPr vert="horz" wrap="square" lIns="91440" tIns="45720" rIns="91440" bIns="45720" rtlCol="0" anchor="ctr">
            <a:spAutoFit/>
          </a:bodyPr>
          <a:lstStyle/>
          <a:p>
            <a:pPr algn="ctr">
              <a:lnSpc>
                <a:spcPct val="90000"/>
              </a:lnSpc>
              <a:spcAft>
                <a:spcPts val="0"/>
              </a:spcAft>
            </a:pPr>
            <a:r>
              <a:rPr lang="ja-JP" altLang="en-US" sz="1400" dirty="0" smtClean="0">
                <a:effectLst/>
                <a:latin typeface="Meiryo UI" panose="020B0604030504040204" pitchFamily="50" charset="-128"/>
                <a:ea typeface="Meiryo UI" panose="020B0604030504040204" pitchFamily="50" charset="-128"/>
                <a:cs typeface="ＭＳ Ｐゴシック" panose="020B0600070205080204" pitchFamily="50" charset="-128"/>
              </a:rPr>
              <a:t>世界の国際会議開催件数の推移（</a:t>
            </a:r>
            <a:r>
              <a:rPr lang="en-US" altLang="ja-JP" sz="1400" dirty="0" smtClean="0">
                <a:effectLst/>
                <a:latin typeface="Meiryo UI" panose="020B0604030504040204" pitchFamily="50" charset="-128"/>
                <a:ea typeface="Meiryo UI" panose="020B0604030504040204" pitchFamily="50" charset="-128"/>
                <a:cs typeface="ＭＳ Ｐゴシック" panose="020B0600070205080204" pitchFamily="50" charset="-128"/>
              </a:rPr>
              <a:t>2006</a:t>
            </a:r>
            <a:r>
              <a:rPr lang="ja-JP" altLang="en-US" sz="1400" dirty="0" smtClean="0">
                <a:effectLst/>
                <a:latin typeface="Meiryo UI" panose="020B0604030504040204" pitchFamily="50" charset="-128"/>
                <a:ea typeface="Meiryo UI" panose="020B0604030504040204" pitchFamily="50" charset="-128"/>
                <a:cs typeface="ＭＳ Ｐゴシック" panose="020B0600070205080204" pitchFamily="50" charset="-128"/>
              </a:rPr>
              <a:t>～</a:t>
            </a:r>
            <a:r>
              <a:rPr lang="en-US" altLang="ja-JP" sz="1400" dirty="0" smtClean="0">
                <a:effectLst/>
                <a:latin typeface="Meiryo UI" panose="020B0604030504040204" pitchFamily="50" charset="-128"/>
                <a:ea typeface="Meiryo UI" panose="020B0604030504040204" pitchFamily="50" charset="-128"/>
                <a:cs typeface="ＭＳ Ｐゴシック" panose="020B0600070205080204" pitchFamily="50" charset="-128"/>
              </a:rPr>
              <a:t>2015</a:t>
            </a:r>
            <a:r>
              <a:rPr lang="ja-JP" altLang="en-US" sz="1400" dirty="0" smtClean="0">
                <a:effectLst/>
                <a:latin typeface="Meiryo UI" panose="020B0604030504040204" pitchFamily="50" charset="-128"/>
                <a:ea typeface="Meiryo UI" panose="020B0604030504040204" pitchFamily="50" charset="-128"/>
                <a:cs typeface="ＭＳ Ｐゴシック" panose="020B0600070205080204" pitchFamily="50" charset="-128"/>
              </a:rPr>
              <a:t>）</a:t>
            </a:r>
            <a:endParaRPr lang="ja-JP" sz="1400" dirty="0">
              <a:effectLst/>
              <a:latin typeface="Meiryo UI" panose="020B0604030504040204" pitchFamily="50" charset="-128"/>
              <a:ea typeface="Meiryo UI" panose="020B0604030504040204" pitchFamily="50" charset="-128"/>
              <a:cs typeface="ＭＳ Ｐゴシック" panose="020B0600070205080204" pitchFamily="50" charset="-128"/>
            </a:endParaRPr>
          </a:p>
        </p:txBody>
      </p:sp>
      <p:sp>
        <p:nvSpPr>
          <p:cNvPr id="16" name="右矢印 15"/>
          <p:cNvSpPr/>
          <p:nvPr/>
        </p:nvSpPr>
        <p:spPr>
          <a:xfrm rot="20760000">
            <a:off x="614982" y="3100665"/>
            <a:ext cx="2880000" cy="288000"/>
          </a:xfrm>
          <a:prstGeom prst="rightArrow">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36</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％増</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p:cNvSpPr/>
          <p:nvPr/>
        </p:nvSpPr>
        <p:spPr>
          <a:xfrm>
            <a:off x="7710421" y="5053915"/>
            <a:ext cx="1224000" cy="180000"/>
          </a:xfrm>
          <a:prstGeom prst="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日本</a:t>
            </a:r>
            <a:r>
              <a:rPr lang="ja-JP" altLang="en-US" sz="1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はほぼ横ばい</a:t>
            </a:r>
            <a:endParaRPr kumimoji="1" lang="ja-JP" altLang="en-US" sz="11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02545487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12392</TotalTime>
  <Words>6606</Words>
  <PresentationFormat>画面に合わせる (4:3)</PresentationFormat>
  <Paragraphs>495</Paragraphs>
  <Slides>23</Slides>
  <Notes>3</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23</vt:i4>
      </vt:variant>
    </vt:vector>
  </HeadingPairs>
  <TitlesOfParts>
    <vt:vector size="31" baseType="lpstr">
      <vt:lpstr>HG丸ｺﾞｼｯｸM-PRO</vt:lpstr>
      <vt:lpstr>Meiryo UI</vt:lpstr>
      <vt:lpstr>ＭＳ Ｐゴシック</vt:lpstr>
      <vt:lpstr>メイリオ</vt:lpstr>
      <vt:lpstr>Arial</vt:lpstr>
      <vt:lpstr>Calibri</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2017-03-24T09:58:58Z</cp:lastPrinted>
  <dcterms:created xsi:type="dcterms:W3CDTF">2015-11-09T02:07:54Z</dcterms:created>
  <dcterms:modified xsi:type="dcterms:W3CDTF">2021-11-09T03:22:15Z</dcterms:modified>
</cp:coreProperties>
</file>