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11"/>
  </p:notesMasterIdLst>
  <p:handoutMasterIdLst>
    <p:handoutMasterId r:id="rId12"/>
  </p:handoutMasterIdLst>
  <p:sldIdLst>
    <p:sldId id="304" r:id="rId2"/>
    <p:sldId id="305" r:id="rId3"/>
    <p:sldId id="300" r:id="rId4"/>
    <p:sldId id="301" r:id="rId5"/>
    <p:sldId id="306" r:id="rId6"/>
    <p:sldId id="282" r:id="rId7"/>
    <p:sldId id="296" r:id="rId8"/>
    <p:sldId id="297" r:id="rId9"/>
    <p:sldId id="298" r:id="rId10"/>
  </p:sldIdLst>
  <p:sldSz cx="12192000" cy="6858000"/>
  <p:notesSz cx="9926638" cy="67976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C4F93A-64D9-4CFD-B3DD-F35B567A51A4}">
          <p14:sldIdLst>
            <p14:sldId id="304"/>
            <p14:sldId id="305"/>
            <p14:sldId id="300"/>
            <p14:sldId id="301"/>
            <p14:sldId id="306"/>
            <p14:sldId id="282"/>
            <p14:sldId id="296"/>
            <p14:sldId id="297"/>
            <p14:sldId id="29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38" autoAdjust="0"/>
    <p:restoredTop sz="94660"/>
  </p:normalViewPr>
  <p:slideViewPr>
    <p:cSldViewPr snapToGrid="0">
      <p:cViewPr varScale="1">
        <p:scale>
          <a:sx n="46" d="100"/>
          <a:sy n="46" d="100"/>
        </p:scale>
        <p:origin x="54" y="7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301234" cy="340915"/>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3090" y="1"/>
            <a:ext cx="4301234" cy="340915"/>
          </a:xfrm>
          <a:prstGeom prst="rect">
            <a:avLst/>
          </a:prstGeom>
        </p:spPr>
        <p:txBody>
          <a:bodyPr vert="horz" lIns="91312" tIns="45656" rIns="91312" bIns="45656" rtlCol="0"/>
          <a:lstStyle>
            <a:lvl1pPr algn="r">
              <a:defRPr sz="1200"/>
            </a:lvl1pPr>
          </a:lstStyle>
          <a:p>
            <a:fld id="{0AD433E4-7AD0-4DC5-AFC0-B0221BD47AB4}" type="datetimeFigureOut">
              <a:rPr kumimoji="1" lang="ja-JP" altLang="en-US" smtClean="0"/>
              <a:t>2022/5/30</a:t>
            </a:fld>
            <a:endParaRPr kumimoji="1" lang="ja-JP" altLang="en-US"/>
          </a:p>
        </p:txBody>
      </p:sp>
      <p:sp>
        <p:nvSpPr>
          <p:cNvPr id="4" name="フッター プレースホルダー 3"/>
          <p:cNvSpPr>
            <a:spLocks noGrp="1"/>
          </p:cNvSpPr>
          <p:nvPr>
            <p:ph type="ftr" sz="quarter" idx="2"/>
          </p:nvPr>
        </p:nvSpPr>
        <p:spPr>
          <a:xfrm>
            <a:off x="2" y="6456760"/>
            <a:ext cx="4301234" cy="340915"/>
          </a:xfrm>
          <a:prstGeom prst="rect">
            <a:avLst/>
          </a:prstGeom>
        </p:spPr>
        <p:txBody>
          <a:bodyPr vert="horz" lIns="91312" tIns="45656" rIns="91312" bIns="4565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3090" y="6456760"/>
            <a:ext cx="4301234" cy="340915"/>
          </a:xfrm>
          <a:prstGeom prst="rect">
            <a:avLst/>
          </a:prstGeom>
        </p:spPr>
        <p:txBody>
          <a:bodyPr vert="horz" lIns="91312" tIns="45656" rIns="91312" bIns="45656" rtlCol="0" anchor="b"/>
          <a:lstStyle>
            <a:lvl1pPr algn="r">
              <a:defRPr sz="1200"/>
            </a:lvl1pPr>
          </a:lstStyle>
          <a:p>
            <a:fld id="{86EC4581-6AAC-4A4C-8170-6FBD43B28AF3}" type="slidenum">
              <a:rPr kumimoji="1" lang="ja-JP" altLang="en-US" smtClean="0"/>
              <a:t>‹#›</a:t>
            </a:fld>
            <a:endParaRPr kumimoji="1" lang="ja-JP" altLang="en-US"/>
          </a:p>
        </p:txBody>
      </p:sp>
    </p:spTree>
    <p:extLst>
      <p:ext uri="{BB962C8B-B14F-4D97-AF65-F5344CB8AC3E}">
        <p14:creationId xmlns:p14="http://schemas.microsoft.com/office/powerpoint/2010/main" val="2738255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1544" cy="341064"/>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799" y="0"/>
            <a:ext cx="4301544" cy="341064"/>
          </a:xfrm>
          <a:prstGeom prst="rect">
            <a:avLst/>
          </a:prstGeom>
        </p:spPr>
        <p:txBody>
          <a:bodyPr vert="horz" lIns="91312" tIns="45656" rIns="91312" bIns="45656" rtlCol="0"/>
          <a:lstStyle>
            <a:lvl1pPr algn="r">
              <a:defRPr sz="1200"/>
            </a:lvl1pPr>
          </a:lstStyle>
          <a:p>
            <a:fld id="{E021F913-8BB6-4242-8035-39883CA03D68}" type="datetimeFigureOut">
              <a:rPr kumimoji="1" lang="ja-JP" altLang="en-US" smtClean="0"/>
              <a:t>2022/5/30</a:t>
            </a:fld>
            <a:endParaRPr kumimoji="1" lang="ja-JP" altLang="en-US"/>
          </a:p>
        </p:txBody>
      </p:sp>
      <p:sp>
        <p:nvSpPr>
          <p:cNvPr id="4" name="スライド イメージ プレースホルダー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992664" y="3271381"/>
            <a:ext cx="7941310" cy="2676585"/>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56612"/>
            <a:ext cx="4301544" cy="341063"/>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799" y="6456612"/>
            <a:ext cx="4301544" cy="341063"/>
          </a:xfrm>
          <a:prstGeom prst="rect">
            <a:avLst/>
          </a:prstGeom>
        </p:spPr>
        <p:txBody>
          <a:bodyPr vert="horz" lIns="91312" tIns="45656" rIns="91312" bIns="45656" rtlCol="0" anchor="b"/>
          <a:lstStyle>
            <a:lvl1pPr algn="r">
              <a:defRPr sz="1200"/>
            </a:lvl1pPr>
          </a:lstStyle>
          <a:p>
            <a:fld id="{AFB89118-0EE4-4C2A-8CBF-716B99A22935}" type="slidenum">
              <a:rPr kumimoji="1" lang="ja-JP" altLang="en-US" smtClean="0"/>
              <a:t>‹#›</a:t>
            </a:fld>
            <a:endParaRPr kumimoji="1" lang="ja-JP" altLang="en-US"/>
          </a:p>
        </p:txBody>
      </p:sp>
    </p:spTree>
    <p:extLst>
      <p:ext uri="{BB962C8B-B14F-4D97-AF65-F5344CB8AC3E}">
        <p14:creationId xmlns:p14="http://schemas.microsoft.com/office/powerpoint/2010/main" val="710252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2DEC932-E525-45EF-B7D0-A922C06C7B84}" type="slidenum">
              <a:rPr lang="ja-JP" altLang="en-US" smtClean="0"/>
              <a:pPr>
                <a:defRPr/>
              </a:pPr>
              <a:t>3</a:t>
            </a:fld>
            <a:endParaRPr lang="ja-JP" altLang="en-US"/>
          </a:p>
        </p:txBody>
      </p:sp>
    </p:spTree>
    <p:extLst>
      <p:ext uri="{BB962C8B-B14F-4D97-AF65-F5344CB8AC3E}">
        <p14:creationId xmlns:p14="http://schemas.microsoft.com/office/powerpoint/2010/main" val="1570067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2DEC932-E525-45EF-B7D0-A922C06C7B84}" type="slidenum">
              <a:rPr lang="ja-JP" altLang="en-US" smtClean="0"/>
              <a:pPr>
                <a:defRPr/>
              </a:pPr>
              <a:t>4</a:t>
            </a:fld>
            <a:endParaRPr lang="ja-JP" altLang="en-US"/>
          </a:p>
        </p:txBody>
      </p:sp>
    </p:spTree>
    <p:extLst>
      <p:ext uri="{BB962C8B-B14F-4D97-AF65-F5344CB8AC3E}">
        <p14:creationId xmlns:p14="http://schemas.microsoft.com/office/powerpoint/2010/main" val="2762198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2DEC932-E525-45EF-B7D0-A922C06C7B84}" type="slidenum">
              <a:rPr lang="ja-JP" altLang="en-US" smtClean="0"/>
              <a:pPr>
                <a:defRPr/>
              </a:pPr>
              <a:t>5</a:t>
            </a:fld>
            <a:endParaRPr lang="ja-JP" altLang="en-US"/>
          </a:p>
        </p:txBody>
      </p:sp>
    </p:spTree>
    <p:extLst>
      <p:ext uri="{BB962C8B-B14F-4D97-AF65-F5344CB8AC3E}">
        <p14:creationId xmlns:p14="http://schemas.microsoft.com/office/powerpoint/2010/main" val="1973985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2DEC932-E525-45EF-B7D0-A922C06C7B84}" type="slidenum">
              <a:rPr lang="ja-JP" altLang="en-US" smtClean="0"/>
              <a:pPr>
                <a:defRPr/>
              </a:pPr>
              <a:t>6</a:t>
            </a:fld>
            <a:endParaRPr lang="ja-JP" altLang="en-US"/>
          </a:p>
        </p:txBody>
      </p:sp>
    </p:spTree>
    <p:extLst>
      <p:ext uri="{BB962C8B-B14F-4D97-AF65-F5344CB8AC3E}">
        <p14:creationId xmlns:p14="http://schemas.microsoft.com/office/powerpoint/2010/main" val="404634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2DEC932-E525-45EF-B7D0-A922C06C7B84}" type="slidenum">
              <a:rPr lang="ja-JP" altLang="en-US" smtClean="0"/>
              <a:pPr>
                <a:defRPr/>
              </a:pPr>
              <a:t>7</a:t>
            </a:fld>
            <a:endParaRPr lang="ja-JP" altLang="en-US"/>
          </a:p>
        </p:txBody>
      </p:sp>
    </p:spTree>
    <p:extLst>
      <p:ext uri="{BB962C8B-B14F-4D97-AF65-F5344CB8AC3E}">
        <p14:creationId xmlns:p14="http://schemas.microsoft.com/office/powerpoint/2010/main" val="3858014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2DEC932-E525-45EF-B7D0-A922C06C7B84}" type="slidenum">
              <a:rPr lang="ja-JP" altLang="en-US" smtClean="0"/>
              <a:pPr>
                <a:defRPr/>
              </a:pPr>
              <a:t>8</a:t>
            </a:fld>
            <a:endParaRPr lang="ja-JP" altLang="en-US"/>
          </a:p>
        </p:txBody>
      </p:sp>
    </p:spTree>
    <p:extLst>
      <p:ext uri="{BB962C8B-B14F-4D97-AF65-F5344CB8AC3E}">
        <p14:creationId xmlns:p14="http://schemas.microsoft.com/office/powerpoint/2010/main" val="2016524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2DEC932-E525-45EF-B7D0-A922C06C7B84}" type="slidenum">
              <a:rPr lang="ja-JP" altLang="en-US" smtClean="0"/>
              <a:pPr>
                <a:defRPr/>
              </a:pPr>
              <a:t>9</a:t>
            </a:fld>
            <a:endParaRPr lang="ja-JP" altLang="en-US"/>
          </a:p>
        </p:txBody>
      </p:sp>
    </p:spTree>
    <p:extLst>
      <p:ext uri="{BB962C8B-B14F-4D97-AF65-F5344CB8AC3E}">
        <p14:creationId xmlns:p14="http://schemas.microsoft.com/office/powerpoint/2010/main" val="30630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3880419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B0D90B4-D04F-4123-9322-20DA88B0B1B5}" type="datetime1">
              <a:rPr kumimoji="1" lang="ja-JP" altLang="en-US" smtClean="0"/>
              <a:t>2022/5/30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4189761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E64C6-DAB0-4F52-8194-EA74C1C95A36}" type="datetime1">
              <a:rPr kumimoji="1" lang="ja-JP" altLang="en-US" smtClean="0"/>
              <a:t>2022/5/30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1650653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E970540-AB66-49A1-91D3-3BE83C9833E4}" type="datetime1">
              <a:rPr kumimoji="1" lang="ja-JP" altLang="en-US" smtClean="0"/>
              <a:t>2022/5/30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9398000" y="6356350"/>
            <a:ext cx="2743200" cy="365125"/>
          </a:xfrm>
        </p:spPr>
        <p:txBody>
          <a:bodyPr/>
          <a:lstStyle>
            <a:lvl1pPr>
              <a:defRPr sz="1600">
                <a:latin typeface="UD デジタル 教科書体 NK-R"/>
              </a:defRPr>
            </a:lvl1pPr>
          </a:lstStyle>
          <a:p>
            <a:fld id="{CE05A53C-7F38-4E18-9A19-0E38884CBBD7}" type="slidenum">
              <a:rPr lang="ja-JP" altLang="en-US" smtClean="0"/>
              <a:pPr/>
              <a:t>‹#›</a:t>
            </a:fld>
            <a:endParaRPr lang="ja-JP" altLang="en-US"/>
          </a:p>
        </p:txBody>
      </p:sp>
      <p:sp>
        <p:nvSpPr>
          <p:cNvPr id="7" name="タイトル 6"/>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30151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EAE17B-917B-4AAC-937C-FD1FA5A54F1C}" type="datetime1">
              <a:rPr kumimoji="1" lang="ja-JP" altLang="en-US" smtClean="0"/>
              <a:t>2022/5/30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390215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F1CFB3B-9AB8-441B-B73B-6F62A63E16D1}" type="datetime1">
              <a:rPr kumimoji="1" lang="ja-JP" altLang="en-US" smtClean="0"/>
              <a:t>2022/5/30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2859359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DAEF6F8-FDDC-4440-8678-E834A7D9AAC6}" type="datetime1">
              <a:rPr kumimoji="1" lang="ja-JP" altLang="en-US" smtClean="0"/>
              <a:t>2022/5/30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2386319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38B8A68-894E-4753-9070-B599B0CD0D74}" type="datetime1">
              <a:rPr kumimoji="1" lang="ja-JP" altLang="en-US" smtClean="0"/>
              <a:t>2022/5/30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3990310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178A27-3C55-4426-ABA6-C6620034CC76}" type="datetime1">
              <a:rPr kumimoji="1" lang="ja-JP" altLang="en-US" smtClean="0"/>
              <a:t>2022/5/30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1120402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2BA7714-2AD7-44FB-83E2-CE979457830E}" type="datetime1">
              <a:rPr kumimoji="1" lang="ja-JP" altLang="en-US" smtClean="0"/>
              <a:t>2022/5/30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2980027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CC24BE0-EC26-46A0-8803-08D7EEDC4430}" type="datetime1">
              <a:rPr kumimoji="1" lang="ja-JP" altLang="en-US" smtClean="0"/>
              <a:t>2022/5/30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4228556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84D430-94EA-4F5E-A8ED-6E6E0D60647A}" type="datetime1">
              <a:rPr kumimoji="1" lang="ja-JP" altLang="en-US" smtClean="0"/>
              <a:t>2022/5/30</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05A53C-7F38-4E18-9A19-0E38884CBBD7}" type="slidenum">
              <a:rPr kumimoji="1" lang="ja-JP" altLang="en-US" smtClean="0"/>
              <a:t>‹#›</a:t>
            </a:fld>
            <a:endParaRPr kumimoji="1" lang="ja-JP" altLang="en-US"/>
          </a:p>
        </p:txBody>
      </p:sp>
    </p:spTree>
    <p:extLst>
      <p:ext uri="{BB962C8B-B14F-4D97-AF65-F5344CB8AC3E}">
        <p14:creationId xmlns:p14="http://schemas.microsoft.com/office/powerpoint/2010/main" val="1306958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035424" y="1815353"/>
            <a:ext cx="10071847" cy="1446550"/>
          </a:xfrm>
          <a:prstGeom prst="rect">
            <a:avLst/>
          </a:prstGeom>
          <a:noFill/>
        </p:spPr>
        <p:txBody>
          <a:bodyPr wrap="square" rtlCol="0">
            <a:spAutoFit/>
          </a:bodyPr>
          <a:lstStyle/>
          <a:p>
            <a:pPr algn="ctr"/>
            <a:r>
              <a:rPr kumimoji="1" lang="ja-JP" altLang="en-US" sz="4400" dirty="0"/>
              <a:t>大阪ＭＩＣＥ戦略（仮称）</a:t>
            </a:r>
            <a:endParaRPr kumimoji="1" lang="en-US" altLang="ja-JP" sz="4400" dirty="0"/>
          </a:p>
          <a:p>
            <a:pPr algn="ctr"/>
            <a:r>
              <a:rPr lang="ja-JP" altLang="en-US" sz="4400" dirty="0"/>
              <a:t>＜たたき台＞</a:t>
            </a:r>
            <a:endParaRPr kumimoji="1" lang="ja-JP" altLang="en-US" sz="4400" dirty="0"/>
          </a:p>
        </p:txBody>
      </p:sp>
      <p:sp>
        <p:nvSpPr>
          <p:cNvPr id="9" name="テキスト ボックス 8"/>
          <p:cNvSpPr txBox="1"/>
          <p:nvPr/>
        </p:nvSpPr>
        <p:spPr>
          <a:xfrm>
            <a:off x="1067186" y="4993439"/>
            <a:ext cx="10071847" cy="1077218"/>
          </a:xfrm>
          <a:prstGeom prst="rect">
            <a:avLst/>
          </a:prstGeom>
          <a:noFill/>
        </p:spPr>
        <p:txBody>
          <a:bodyPr wrap="square" rtlCol="0">
            <a:spAutoFit/>
          </a:bodyPr>
          <a:lstStyle/>
          <a:p>
            <a:pPr algn="ctr"/>
            <a:r>
              <a:rPr lang="ja-JP" altLang="en-US" sz="3200" dirty="0"/>
              <a:t>令和３年</a:t>
            </a:r>
            <a:r>
              <a:rPr lang="en-US" altLang="ja-JP" sz="3200" dirty="0"/>
              <a:t>11</a:t>
            </a:r>
            <a:r>
              <a:rPr lang="ja-JP" altLang="en-US" sz="3200" dirty="0"/>
              <a:t>月</a:t>
            </a:r>
            <a:endParaRPr lang="en-US" altLang="ja-JP" sz="3200" dirty="0"/>
          </a:p>
          <a:p>
            <a:pPr algn="ctr"/>
            <a:endParaRPr kumimoji="1" lang="ja-JP" altLang="en-US" sz="3200" dirty="0"/>
          </a:p>
        </p:txBody>
      </p:sp>
      <p:sp>
        <p:nvSpPr>
          <p:cNvPr id="10" name="正方形/長方形 9"/>
          <p:cNvSpPr/>
          <p:nvPr/>
        </p:nvSpPr>
        <p:spPr>
          <a:xfrm>
            <a:off x="10602097" y="23821"/>
            <a:ext cx="1540791" cy="369332"/>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ja-JP" altLang="en-US" dirty="0"/>
              <a:t>参考</a:t>
            </a:r>
            <a:r>
              <a:rPr lang="ja-JP" altLang="en-US" dirty="0" smtClean="0"/>
              <a:t>資料２</a:t>
            </a:r>
            <a:endParaRPr kumimoji="1" lang="ja-JP" altLang="en-US" dirty="0"/>
          </a:p>
        </p:txBody>
      </p:sp>
    </p:spTree>
    <p:extLst>
      <p:ext uri="{BB962C8B-B14F-4D97-AF65-F5344CB8AC3E}">
        <p14:creationId xmlns:p14="http://schemas.microsoft.com/office/powerpoint/2010/main" val="3647826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82388" y="510988"/>
            <a:ext cx="3119718" cy="584775"/>
          </a:xfrm>
          <a:prstGeom prst="rect">
            <a:avLst/>
          </a:prstGeom>
          <a:noFill/>
        </p:spPr>
        <p:txBody>
          <a:bodyPr wrap="square" rtlCol="0">
            <a:spAutoFit/>
          </a:bodyPr>
          <a:lstStyle/>
          <a:p>
            <a:r>
              <a:rPr kumimoji="1" lang="ja-JP" altLang="en-US" sz="3200" b="1" dirty="0"/>
              <a:t>目次</a:t>
            </a:r>
          </a:p>
        </p:txBody>
      </p:sp>
      <p:graphicFrame>
        <p:nvGraphicFramePr>
          <p:cNvPr id="3" name="表 5">
            <a:extLst>
              <a:ext uri="{FF2B5EF4-FFF2-40B4-BE49-F238E27FC236}">
                <a16:creationId xmlns:a16="http://schemas.microsoft.com/office/drawing/2014/main" id="{826E89EF-C374-4DB2-B52D-CBCD6A59FB61}"/>
              </a:ext>
            </a:extLst>
          </p:cNvPr>
          <p:cNvGraphicFramePr>
            <a:graphicFrameLocks noGrp="1"/>
          </p:cNvGraphicFramePr>
          <p:nvPr>
            <p:extLst>
              <p:ext uri="{D42A27DB-BD31-4B8C-83A1-F6EECF244321}">
                <p14:modId xmlns:p14="http://schemas.microsoft.com/office/powerpoint/2010/main" val="1265119164"/>
              </p:ext>
            </p:extLst>
          </p:nvPr>
        </p:nvGraphicFramePr>
        <p:xfrm>
          <a:off x="417884" y="1538650"/>
          <a:ext cx="11580634" cy="4808364"/>
        </p:xfrm>
        <a:graphic>
          <a:graphicData uri="http://schemas.openxmlformats.org/drawingml/2006/table">
            <a:tbl>
              <a:tblPr firstRow="1" bandRow="1">
                <a:tableStyleId>{5940675A-B579-460E-94D1-54222C63F5DA}</a:tableStyleId>
              </a:tblPr>
              <a:tblGrid>
                <a:gridCol w="9044168">
                  <a:extLst>
                    <a:ext uri="{9D8B030D-6E8A-4147-A177-3AD203B41FA5}">
                      <a16:colId xmlns:a16="http://schemas.microsoft.com/office/drawing/2014/main" val="3529159641"/>
                    </a:ext>
                  </a:extLst>
                </a:gridCol>
                <a:gridCol w="2536466">
                  <a:extLst>
                    <a:ext uri="{9D8B030D-6E8A-4147-A177-3AD203B41FA5}">
                      <a16:colId xmlns:a16="http://schemas.microsoft.com/office/drawing/2014/main" val="4031648820"/>
                    </a:ext>
                  </a:extLst>
                </a:gridCol>
              </a:tblGrid>
              <a:tr h="801394">
                <a:tc>
                  <a:txBody>
                    <a:bodyPr/>
                    <a:lstStyle/>
                    <a:p>
                      <a:r>
                        <a:rPr kumimoji="1" lang="ja-JP" altLang="en-US" sz="2800" dirty="0"/>
                        <a:t>・</a:t>
                      </a:r>
                      <a:r>
                        <a:rPr kumimoji="1" lang="ja-JP" altLang="en-US" sz="2800"/>
                        <a:t>大阪</a:t>
                      </a:r>
                      <a:r>
                        <a:rPr kumimoji="1" lang="en-US" altLang="ja-JP" sz="2800"/>
                        <a:t>MICE</a:t>
                      </a:r>
                      <a:r>
                        <a:rPr kumimoji="1" lang="ja-JP" altLang="en-US" sz="2800"/>
                        <a:t>戦略</a:t>
                      </a:r>
                      <a:r>
                        <a:rPr kumimoji="1" lang="ja-JP" altLang="en-US" sz="2800" dirty="0"/>
                        <a:t>（仮称）について</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　２</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16351765"/>
                  </a:ext>
                </a:extLst>
              </a:tr>
              <a:tr h="801394">
                <a:tc>
                  <a:txBody>
                    <a:bodyPr/>
                    <a:lstStyle/>
                    <a:p>
                      <a:r>
                        <a:rPr kumimoji="1" lang="ja-JP" altLang="en-US" sz="2800" dirty="0"/>
                        <a:t>・大阪の現状・課題</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　３</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82484231"/>
                  </a:ext>
                </a:extLst>
              </a:tr>
              <a:tr h="801394">
                <a:tc>
                  <a:txBody>
                    <a:bodyPr/>
                    <a:lstStyle/>
                    <a:p>
                      <a:r>
                        <a:rPr kumimoji="1" lang="ja-JP" altLang="en-US" sz="2800" dirty="0"/>
                        <a:t>・今後の見通し</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　４</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66265864"/>
                  </a:ext>
                </a:extLst>
              </a:tr>
              <a:tr h="801394">
                <a:tc>
                  <a:txBody>
                    <a:bodyPr/>
                    <a:lstStyle/>
                    <a:p>
                      <a:r>
                        <a:rPr kumimoji="1" lang="ja-JP" altLang="en-US" sz="2800" dirty="0"/>
                        <a:t>・</a:t>
                      </a:r>
                      <a:r>
                        <a:rPr kumimoji="1" lang="en-US" altLang="ja-JP" sz="2800" dirty="0"/>
                        <a:t>MICE</a:t>
                      </a:r>
                      <a:r>
                        <a:rPr lang="ja-JP" altLang="en-US" sz="2800" dirty="0"/>
                        <a:t>開催により期待される効果</a:t>
                      </a:r>
                      <a:endParaRPr kumimoji="1" lang="ja-JP" altLang="en-US" sz="2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　５</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509666"/>
                  </a:ext>
                </a:extLst>
              </a:tr>
              <a:tr h="801394">
                <a:tc>
                  <a:txBody>
                    <a:bodyPr/>
                    <a:lstStyle/>
                    <a:p>
                      <a:r>
                        <a:rPr lang="ja-JP" altLang="en-US" sz="2800" dirty="0"/>
                        <a:t>・取組方針</a:t>
                      </a:r>
                      <a:endParaRPr kumimoji="1" lang="ja-JP" altLang="en-US" sz="2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　７</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61015653"/>
                  </a:ext>
                </a:extLst>
              </a:tr>
              <a:tr h="801394">
                <a:tc>
                  <a:txBody>
                    <a:bodyPr/>
                    <a:lstStyle/>
                    <a:p>
                      <a:r>
                        <a:rPr lang="ja-JP" altLang="en-US" sz="2800" dirty="0"/>
                        <a:t>・具体的な取組み項目</a:t>
                      </a:r>
                      <a:endParaRPr kumimoji="1" lang="ja-JP" altLang="en-US" sz="2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kumimoji="1" lang="ja-JP" altLang="en-US" sz="2800" dirty="0"/>
                        <a:t>・・・　８</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25915805"/>
                  </a:ext>
                </a:extLst>
              </a:tr>
            </a:tbl>
          </a:graphicData>
        </a:graphic>
      </p:graphicFrame>
    </p:spTree>
    <p:extLst>
      <p:ext uri="{BB962C8B-B14F-4D97-AF65-F5344CB8AC3E}">
        <p14:creationId xmlns:p14="http://schemas.microsoft.com/office/powerpoint/2010/main" val="328244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0" y="13018"/>
            <a:ext cx="12192000" cy="486750"/>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82896" tIns="41448" rIns="82896" bIns="41448" anchor="ctr"/>
          <a:lstStyle/>
          <a:p>
            <a:pPr defTabSz="914418">
              <a:defRPr/>
            </a:pPr>
            <a:r>
              <a:rPr lang="ja-JP" altLang="en-US" sz="2000" b="1">
                <a:solidFill>
                  <a:srgbClr val="FFFFFF"/>
                </a:solidFill>
                <a:effectLst>
                  <a:outerShdw blurRad="38100" dist="38100" dir="2700000" algn="tl">
                    <a:srgbClr val="000000">
                      <a:alpha val="43137"/>
                    </a:srgbClr>
                  </a:outerShdw>
                </a:effectLst>
                <a:latin typeface="+mn-ea"/>
              </a:rPr>
              <a:t>大阪</a:t>
            </a:r>
            <a:r>
              <a:rPr lang="en-US" altLang="ja-JP" sz="2000" b="1">
                <a:solidFill>
                  <a:srgbClr val="FFFFFF"/>
                </a:solidFill>
                <a:effectLst>
                  <a:outerShdw blurRad="38100" dist="38100" dir="2700000" algn="tl">
                    <a:srgbClr val="000000">
                      <a:alpha val="43137"/>
                    </a:srgbClr>
                  </a:outerShdw>
                </a:effectLst>
                <a:latin typeface="+mn-ea"/>
              </a:rPr>
              <a:t>MICE</a:t>
            </a:r>
            <a:r>
              <a:rPr lang="ja-JP" altLang="en-US" sz="2000" b="1">
                <a:solidFill>
                  <a:srgbClr val="FFFFFF"/>
                </a:solidFill>
                <a:effectLst>
                  <a:outerShdw blurRad="38100" dist="38100" dir="2700000" algn="tl">
                    <a:srgbClr val="000000">
                      <a:alpha val="43137"/>
                    </a:srgbClr>
                  </a:outerShdw>
                </a:effectLst>
                <a:latin typeface="+mn-ea"/>
              </a:rPr>
              <a:t>戦略</a:t>
            </a:r>
            <a:r>
              <a:rPr lang="ja-JP" altLang="en-US" sz="2000" b="1" dirty="0">
                <a:solidFill>
                  <a:srgbClr val="FFFFFF"/>
                </a:solidFill>
                <a:effectLst>
                  <a:outerShdw blurRad="38100" dist="38100" dir="2700000" algn="tl">
                    <a:srgbClr val="000000">
                      <a:alpha val="43137"/>
                    </a:srgbClr>
                  </a:outerShdw>
                </a:effectLst>
                <a:latin typeface="+mn-ea"/>
              </a:rPr>
              <a:t>（仮称）について</a:t>
            </a:r>
          </a:p>
        </p:txBody>
      </p:sp>
      <p:sp>
        <p:nvSpPr>
          <p:cNvPr id="3" name="スライド番号プレースホルダー 2"/>
          <p:cNvSpPr>
            <a:spLocks noGrp="1"/>
          </p:cNvSpPr>
          <p:nvPr>
            <p:ph type="sldNum" sz="quarter" idx="12"/>
          </p:nvPr>
        </p:nvSpPr>
        <p:spPr/>
        <p:txBody>
          <a:bodyPr/>
          <a:lstStyle/>
          <a:p>
            <a:r>
              <a:rPr kumimoji="1" lang="en-US" altLang="ja-JP" dirty="0"/>
              <a:t>2</a:t>
            </a:r>
            <a:endParaRPr kumimoji="1" lang="ja-JP" altLang="en-US" dirty="0"/>
          </a:p>
        </p:txBody>
      </p:sp>
      <p:sp>
        <p:nvSpPr>
          <p:cNvPr id="8" name="正方形/長方形 7">
            <a:extLst>
              <a:ext uri="{FF2B5EF4-FFF2-40B4-BE49-F238E27FC236}">
                <a16:creationId xmlns:a16="http://schemas.microsoft.com/office/drawing/2014/main" id="{9807783B-0943-4601-974D-79FB55BC0664}"/>
              </a:ext>
            </a:extLst>
          </p:cNvPr>
          <p:cNvSpPr/>
          <p:nvPr/>
        </p:nvSpPr>
        <p:spPr>
          <a:xfrm>
            <a:off x="388142" y="1101530"/>
            <a:ext cx="11415713" cy="2762132"/>
          </a:xfrm>
          <a:prstGeom prst="rect">
            <a:avLst/>
          </a:prstGeom>
        </p:spPr>
        <p:style>
          <a:lnRef idx="2">
            <a:schemeClr val="accent3"/>
          </a:lnRef>
          <a:fillRef idx="1">
            <a:schemeClr val="lt1"/>
          </a:fillRef>
          <a:effectRef idx="0">
            <a:schemeClr val="accent3"/>
          </a:effectRef>
          <a:fontRef idx="minor">
            <a:schemeClr val="dk1"/>
          </a:fontRef>
        </p:style>
        <p:txBody>
          <a:bodyPr rtlCol="0" anchor="t" anchorCtr="0"/>
          <a:lstStyle/>
          <a:p>
            <a:pPr marL="277813" indent="-555625">
              <a:lnSpc>
                <a:spcPts val="2600"/>
              </a:lnSpc>
              <a:defRPr/>
            </a:pPr>
            <a:r>
              <a:rPr lang="ja-JP" altLang="en-US" dirty="0">
                <a:solidFill>
                  <a:schemeClr val="tx1"/>
                </a:solidFill>
                <a:latin typeface="+mn-ea"/>
              </a:rPr>
              <a:t>・「</a:t>
            </a:r>
            <a:r>
              <a:rPr kumimoji="1" lang="ja-JP" altLang="en-US" b="0" i="0" strike="noStrike" kern="1200" cap="none" spc="0" normalizeH="0" baseline="0" noProof="0" dirty="0">
                <a:ln>
                  <a:noFill/>
                </a:ln>
                <a:solidFill>
                  <a:schemeClr val="tx1"/>
                </a:solidFill>
                <a:effectLst/>
                <a:uLnTx/>
                <a:uFillTx/>
                <a:latin typeface="+mn-ea"/>
              </a:rPr>
              <a:t>大阪都市魅力創造戦略２０２５」において、めざすべき都市像の１つに</a:t>
            </a:r>
            <a:r>
              <a:rPr kumimoji="1" lang="ja-JP" altLang="en-US" b="1" i="0" strike="noStrike" kern="1200" cap="none" spc="0" normalizeH="0" baseline="0" noProof="0" dirty="0">
                <a:ln>
                  <a:noFill/>
                </a:ln>
                <a:solidFill>
                  <a:schemeClr val="tx1"/>
                </a:solidFill>
                <a:effectLst/>
                <a:uLnTx/>
                <a:uFillTx/>
                <a:latin typeface="+mn-ea"/>
              </a:rPr>
              <a:t>「世界水準の</a:t>
            </a:r>
            <a:r>
              <a:rPr kumimoji="1" lang="en-US" altLang="ja-JP" b="1" i="0" strike="noStrike" kern="1200" cap="none" spc="0" normalizeH="0" baseline="0" noProof="0" dirty="0">
                <a:ln>
                  <a:noFill/>
                </a:ln>
                <a:solidFill>
                  <a:schemeClr val="tx1"/>
                </a:solidFill>
                <a:effectLst/>
                <a:uLnTx/>
                <a:uFillTx/>
                <a:latin typeface="+mn-ea"/>
              </a:rPr>
              <a:t>MICE</a:t>
            </a:r>
            <a:r>
              <a:rPr kumimoji="1" lang="ja-JP" altLang="en-US" b="1" i="0" strike="noStrike" kern="1200" cap="none" spc="0" normalizeH="0" baseline="0" noProof="0" dirty="0">
                <a:ln>
                  <a:noFill/>
                </a:ln>
                <a:solidFill>
                  <a:schemeClr val="tx1"/>
                </a:solidFill>
                <a:effectLst/>
                <a:uLnTx/>
                <a:uFillTx/>
                <a:latin typeface="+mn-ea"/>
              </a:rPr>
              <a:t>都市」</a:t>
            </a:r>
            <a:r>
              <a:rPr kumimoji="1" lang="ja-JP" altLang="en-US" b="0" i="0" strike="noStrike" kern="1200" cap="none" spc="0" normalizeH="0" baseline="0" noProof="0" dirty="0">
                <a:ln>
                  <a:noFill/>
                </a:ln>
                <a:solidFill>
                  <a:schemeClr val="tx1"/>
                </a:solidFill>
                <a:effectLst/>
                <a:uLnTx/>
                <a:uFillTx/>
                <a:latin typeface="+mn-ea"/>
              </a:rPr>
              <a:t>を掲げ、国内外の都市に伍する競争力を備えた</a:t>
            </a:r>
            <a:r>
              <a:rPr kumimoji="1" lang="en-US" altLang="ja-JP" b="0" i="0" strike="noStrike" kern="1200" cap="none" spc="0" normalizeH="0" baseline="0" noProof="0" dirty="0">
                <a:ln>
                  <a:noFill/>
                </a:ln>
                <a:solidFill>
                  <a:schemeClr val="tx1"/>
                </a:solidFill>
                <a:effectLst/>
                <a:uLnTx/>
                <a:uFillTx/>
                <a:latin typeface="+mn-ea"/>
              </a:rPr>
              <a:t>MICE</a:t>
            </a:r>
            <a:r>
              <a:rPr kumimoji="1" lang="ja-JP" altLang="en-US" b="0" i="0" strike="noStrike" kern="1200" cap="none" spc="0" normalizeH="0" baseline="0" noProof="0" dirty="0">
                <a:ln>
                  <a:noFill/>
                </a:ln>
                <a:solidFill>
                  <a:schemeClr val="tx1"/>
                </a:solidFill>
                <a:effectLst/>
                <a:uLnTx/>
                <a:uFillTx/>
                <a:latin typeface="+mn-ea"/>
              </a:rPr>
              <a:t>都市をめざすこととしている。</a:t>
            </a:r>
            <a:endParaRPr lang="ja-JP" altLang="en-US" dirty="0">
              <a:solidFill>
                <a:schemeClr val="tx1"/>
              </a:solidFill>
              <a:latin typeface="+mn-ea"/>
            </a:endParaRPr>
          </a:p>
          <a:p>
            <a:pPr marL="277813" indent="-555625">
              <a:lnSpc>
                <a:spcPts val="2600"/>
              </a:lnSpc>
              <a:defRPr/>
            </a:pPr>
            <a:r>
              <a:rPr lang="ja-JP" altLang="en-US" dirty="0">
                <a:solidFill>
                  <a:schemeClr val="tx1"/>
                </a:solidFill>
                <a:latin typeface="+mn-ea"/>
              </a:rPr>
              <a:t>・</a:t>
            </a:r>
            <a:r>
              <a:rPr lang="en-US" altLang="ja-JP" dirty="0">
                <a:solidFill>
                  <a:schemeClr val="tx1"/>
                </a:solidFill>
                <a:latin typeface="+mn-ea"/>
              </a:rPr>
              <a:t>MICE</a:t>
            </a:r>
            <a:r>
              <a:rPr lang="ja-JP" altLang="en-US" dirty="0">
                <a:solidFill>
                  <a:schemeClr val="tx1"/>
                </a:solidFill>
                <a:latin typeface="+mn-ea"/>
              </a:rPr>
              <a:t>の開催により、人々の交流が増え、</a:t>
            </a:r>
            <a:r>
              <a:rPr lang="ja-JP" altLang="en-US" dirty="0">
                <a:solidFill>
                  <a:schemeClr val="tx1"/>
                </a:solidFill>
              </a:rPr>
              <a:t>企業や大学などの活動も活発になり、街が賑い、経済の好循環が生まれ、都市の成長へとつながっていく。また、国際会議等の開催は、</a:t>
            </a:r>
            <a:r>
              <a:rPr lang="ja-JP" altLang="en-US" dirty="0">
                <a:solidFill>
                  <a:schemeClr val="tx1"/>
                </a:solidFill>
                <a:latin typeface="+mn-ea"/>
              </a:rPr>
              <a:t>住民の都市への関心が向上し、まちへの愛着と誇りの醸成にもつながる</a:t>
            </a:r>
            <a:r>
              <a:rPr lang="ja-JP" altLang="en-US" dirty="0">
                <a:solidFill>
                  <a:schemeClr val="tx1"/>
                </a:solidFill>
              </a:rPr>
              <a:t>。</a:t>
            </a:r>
            <a:endParaRPr lang="en-US" altLang="ja-JP" dirty="0">
              <a:solidFill>
                <a:schemeClr val="tx1"/>
              </a:solidFill>
            </a:endParaRPr>
          </a:p>
          <a:p>
            <a:pPr marL="277813" indent="-555625">
              <a:lnSpc>
                <a:spcPts val="2600"/>
              </a:lnSpc>
              <a:defRPr/>
            </a:pPr>
            <a:r>
              <a:rPr lang="ja-JP" altLang="en-US" b="1" dirty="0">
                <a:solidFill>
                  <a:schemeClr val="tx1"/>
                </a:solidFill>
              </a:rPr>
              <a:t>・</a:t>
            </a:r>
            <a:r>
              <a:rPr lang="ja-JP" altLang="en-US" dirty="0">
                <a:solidFill>
                  <a:schemeClr val="tx1"/>
                </a:solidFill>
              </a:rPr>
              <a:t>大阪ならではの魅力や強みを活かし、大阪が</a:t>
            </a:r>
            <a:r>
              <a:rPr lang="ja-JP" altLang="en-US" dirty="0">
                <a:solidFill>
                  <a:schemeClr val="tx1"/>
                </a:solidFill>
                <a:latin typeface="+mn-ea"/>
              </a:rPr>
              <a:t>世界中の</a:t>
            </a:r>
            <a:r>
              <a:rPr lang="en-US" altLang="ja-JP" dirty="0">
                <a:solidFill>
                  <a:schemeClr val="tx1"/>
                </a:solidFill>
                <a:latin typeface="+mn-ea"/>
              </a:rPr>
              <a:t>MICE</a:t>
            </a:r>
            <a:r>
              <a:rPr lang="ja-JP" altLang="en-US" dirty="0">
                <a:solidFill>
                  <a:schemeClr val="tx1"/>
                </a:solidFill>
                <a:latin typeface="+mn-ea"/>
              </a:rPr>
              <a:t>主催者から積極的に選ばれ、数多くの</a:t>
            </a:r>
            <a:r>
              <a:rPr lang="en-US" altLang="ja-JP" dirty="0">
                <a:solidFill>
                  <a:schemeClr val="tx1"/>
                </a:solidFill>
                <a:latin typeface="+mn-ea"/>
              </a:rPr>
              <a:t>MICE</a:t>
            </a:r>
            <a:r>
              <a:rPr lang="ja-JP" altLang="en-US" dirty="0">
                <a:solidFill>
                  <a:schemeClr val="tx1"/>
                </a:solidFill>
                <a:latin typeface="+mn-ea"/>
              </a:rPr>
              <a:t>が開催される都市となるよう、</a:t>
            </a:r>
            <a:r>
              <a:rPr lang="ja-JP" altLang="en-US" dirty="0">
                <a:solidFill>
                  <a:schemeClr val="tx1"/>
                </a:solidFill>
              </a:rPr>
              <a:t>新たに「</a:t>
            </a:r>
            <a:r>
              <a:rPr lang="ja-JP" altLang="en-US">
                <a:solidFill>
                  <a:schemeClr val="tx1"/>
                </a:solidFill>
              </a:rPr>
              <a:t>大阪</a:t>
            </a:r>
            <a:r>
              <a:rPr lang="en-US" altLang="ja-JP">
                <a:solidFill>
                  <a:schemeClr val="tx1"/>
                </a:solidFill>
              </a:rPr>
              <a:t>MICE</a:t>
            </a:r>
            <a:r>
              <a:rPr lang="ja-JP" altLang="en-US">
                <a:solidFill>
                  <a:schemeClr val="tx1"/>
                </a:solidFill>
              </a:rPr>
              <a:t>戦略（仮称）」</a:t>
            </a:r>
            <a:r>
              <a:rPr lang="ja-JP" altLang="en-US" dirty="0">
                <a:solidFill>
                  <a:schemeClr val="tx1"/>
                </a:solidFill>
              </a:rPr>
              <a:t>を定め、まずは、アジア地域でのナンバーワン</a:t>
            </a:r>
            <a:r>
              <a:rPr lang="en-US" altLang="ja-JP" dirty="0">
                <a:solidFill>
                  <a:schemeClr val="tx1"/>
                </a:solidFill>
              </a:rPr>
              <a:t>MICE</a:t>
            </a:r>
            <a:r>
              <a:rPr lang="ja-JP" altLang="en-US" dirty="0">
                <a:solidFill>
                  <a:schemeClr val="tx1"/>
                </a:solidFill>
              </a:rPr>
              <a:t>都市を目指し、府、市、経済界が一体となって取組みを進めていく。</a:t>
            </a:r>
            <a:endParaRPr lang="en-US" altLang="ja-JP" dirty="0">
              <a:solidFill>
                <a:schemeClr val="tx1"/>
              </a:solidFill>
            </a:endParaRPr>
          </a:p>
        </p:txBody>
      </p:sp>
      <p:sp>
        <p:nvSpPr>
          <p:cNvPr id="4" name="テキスト ボックス 3"/>
          <p:cNvSpPr txBox="1"/>
          <p:nvPr/>
        </p:nvSpPr>
        <p:spPr>
          <a:xfrm>
            <a:off x="0" y="615983"/>
            <a:ext cx="3314674" cy="369332"/>
          </a:xfrm>
          <a:prstGeom prst="rect">
            <a:avLst/>
          </a:prstGeom>
          <a:noFill/>
        </p:spPr>
        <p:txBody>
          <a:bodyPr wrap="square" rtlCol="0">
            <a:spAutoFit/>
          </a:bodyPr>
          <a:lstStyle/>
          <a:p>
            <a:r>
              <a:rPr lang="en-US" altLang="ja-JP" b="1" dirty="0"/>
              <a:t>【</a:t>
            </a:r>
            <a:r>
              <a:rPr lang="ja-JP" altLang="en-US" b="1" dirty="0"/>
              <a:t>目的</a:t>
            </a:r>
            <a:r>
              <a:rPr lang="en-US" altLang="ja-JP" b="1" dirty="0"/>
              <a:t>】</a:t>
            </a:r>
            <a:endParaRPr kumimoji="1" lang="ja-JP" altLang="en-US" b="1" dirty="0"/>
          </a:p>
        </p:txBody>
      </p:sp>
      <p:sp>
        <p:nvSpPr>
          <p:cNvPr id="16" name="テキスト ボックス 15"/>
          <p:cNvSpPr txBox="1"/>
          <p:nvPr/>
        </p:nvSpPr>
        <p:spPr>
          <a:xfrm>
            <a:off x="0" y="4146548"/>
            <a:ext cx="3314674" cy="369332"/>
          </a:xfrm>
          <a:prstGeom prst="rect">
            <a:avLst/>
          </a:prstGeom>
          <a:noFill/>
        </p:spPr>
        <p:txBody>
          <a:bodyPr wrap="square" rtlCol="0">
            <a:spAutoFit/>
          </a:bodyPr>
          <a:lstStyle/>
          <a:p>
            <a:r>
              <a:rPr lang="en-US" altLang="ja-JP" b="1" dirty="0"/>
              <a:t>【</a:t>
            </a:r>
            <a:r>
              <a:rPr lang="ja-JP" altLang="en-US" b="1" dirty="0"/>
              <a:t>戦略の期間</a:t>
            </a:r>
            <a:r>
              <a:rPr lang="en-US" altLang="ja-JP" b="1" dirty="0"/>
              <a:t>】</a:t>
            </a:r>
            <a:endParaRPr kumimoji="1" lang="ja-JP" altLang="en-US" b="1" dirty="0"/>
          </a:p>
        </p:txBody>
      </p:sp>
      <p:sp>
        <p:nvSpPr>
          <p:cNvPr id="18" name="正方形/長方形 17">
            <a:extLst>
              <a:ext uri="{FF2B5EF4-FFF2-40B4-BE49-F238E27FC236}">
                <a16:creationId xmlns:a16="http://schemas.microsoft.com/office/drawing/2014/main" id="{9807783B-0943-4601-974D-79FB55BC0664}"/>
              </a:ext>
            </a:extLst>
          </p:cNvPr>
          <p:cNvSpPr/>
          <p:nvPr/>
        </p:nvSpPr>
        <p:spPr>
          <a:xfrm>
            <a:off x="388143" y="4644144"/>
            <a:ext cx="11415713" cy="2029415"/>
          </a:xfrm>
          <a:prstGeom prst="rect">
            <a:avLst/>
          </a:prstGeom>
        </p:spPr>
        <p:style>
          <a:lnRef idx="2">
            <a:schemeClr val="accent3"/>
          </a:lnRef>
          <a:fillRef idx="1">
            <a:schemeClr val="lt1"/>
          </a:fillRef>
          <a:effectRef idx="0">
            <a:schemeClr val="accent3"/>
          </a:effectRef>
          <a:fontRef idx="minor">
            <a:schemeClr val="dk1"/>
          </a:fontRef>
        </p:style>
        <p:txBody>
          <a:bodyPr rtlCol="0" anchor="t"/>
          <a:lstStyle/>
          <a:p>
            <a:pPr lvl="0">
              <a:lnSpc>
                <a:spcPts val="2600"/>
              </a:lnSpc>
              <a:defRPr/>
            </a:pPr>
            <a:r>
              <a:rPr lang="ja-JP" altLang="en-US" dirty="0">
                <a:solidFill>
                  <a:schemeClr val="tx1"/>
                </a:solidFill>
                <a:latin typeface="+mn-ea"/>
              </a:rPr>
              <a:t>・「世界水準の</a:t>
            </a:r>
            <a:r>
              <a:rPr lang="en-US" altLang="ja-JP" dirty="0">
                <a:solidFill>
                  <a:schemeClr val="tx1"/>
                </a:solidFill>
                <a:latin typeface="+mn-ea"/>
              </a:rPr>
              <a:t>MICE</a:t>
            </a:r>
            <a:r>
              <a:rPr lang="ja-JP" altLang="en-US" dirty="0">
                <a:solidFill>
                  <a:schemeClr val="tx1"/>
                </a:solidFill>
                <a:latin typeface="+mn-ea"/>
              </a:rPr>
              <a:t>都市」を実現するための指針として、</a:t>
            </a:r>
            <a:r>
              <a:rPr lang="en-US" altLang="ja-JP" dirty="0">
                <a:solidFill>
                  <a:schemeClr val="tx1"/>
                </a:solidFill>
                <a:latin typeface="+mn-ea"/>
              </a:rPr>
              <a:t>2022</a:t>
            </a:r>
            <a:r>
              <a:rPr lang="ja-JP" altLang="en-US" dirty="0">
                <a:solidFill>
                  <a:schemeClr val="tx1"/>
                </a:solidFill>
                <a:latin typeface="+mn-ea"/>
              </a:rPr>
              <a:t>年度から</a:t>
            </a:r>
            <a:r>
              <a:rPr lang="ja-JP" altLang="en-US" b="1" dirty="0">
                <a:solidFill>
                  <a:schemeClr val="tx1"/>
                </a:solidFill>
                <a:latin typeface="+mn-ea"/>
              </a:rPr>
              <a:t>今後</a:t>
            </a:r>
            <a:r>
              <a:rPr lang="en-US" altLang="ja-JP" b="1" dirty="0">
                <a:solidFill>
                  <a:schemeClr val="tx1"/>
                </a:solidFill>
                <a:latin typeface="+mn-ea"/>
              </a:rPr>
              <a:t>10</a:t>
            </a:r>
            <a:r>
              <a:rPr lang="ja-JP" altLang="en-US" b="1" dirty="0">
                <a:solidFill>
                  <a:schemeClr val="tx1"/>
                </a:solidFill>
                <a:latin typeface="+mn-ea"/>
              </a:rPr>
              <a:t>年を見据えた</a:t>
            </a:r>
            <a:r>
              <a:rPr lang="ja-JP" altLang="en-US" dirty="0">
                <a:solidFill>
                  <a:schemeClr val="tx1"/>
                </a:solidFill>
                <a:latin typeface="+mn-ea"/>
              </a:rPr>
              <a:t>方向性を示す。</a:t>
            </a:r>
            <a:endParaRPr lang="en-US" altLang="ja-JP" dirty="0">
              <a:solidFill>
                <a:schemeClr val="tx1"/>
              </a:solidFill>
              <a:latin typeface="+mn-ea"/>
            </a:endParaRPr>
          </a:p>
          <a:p>
            <a:pPr marL="180000" lvl="0" indent="-457200">
              <a:lnSpc>
                <a:spcPts val="2600"/>
              </a:lnSpc>
              <a:defRPr/>
            </a:pPr>
            <a:r>
              <a:rPr lang="ja-JP" altLang="en-US" dirty="0">
                <a:solidFill>
                  <a:schemeClr val="tx1"/>
                </a:solidFill>
                <a:latin typeface="+mn-ea"/>
              </a:rPr>
              <a:t>・特に、</a:t>
            </a:r>
            <a:r>
              <a:rPr lang="en-US" altLang="ja-JP" dirty="0">
                <a:solidFill>
                  <a:schemeClr val="tx1"/>
                </a:solidFill>
                <a:latin typeface="+mn-ea"/>
              </a:rPr>
              <a:t>2025</a:t>
            </a:r>
            <a:r>
              <a:rPr lang="ja-JP" altLang="en-US" dirty="0">
                <a:solidFill>
                  <a:schemeClr val="tx1"/>
                </a:solidFill>
                <a:latin typeface="+mn-ea"/>
              </a:rPr>
              <a:t>年大阪・関西万博を見据え、</a:t>
            </a:r>
            <a:r>
              <a:rPr lang="en-US" altLang="ja-JP" b="1" dirty="0">
                <a:solidFill>
                  <a:schemeClr val="tx1"/>
                </a:solidFill>
                <a:latin typeface="+mn-ea"/>
              </a:rPr>
              <a:t> 2022</a:t>
            </a:r>
            <a:r>
              <a:rPr lang="ja-JP" altLang="en-US" b="1" dirty="0">
                <a:solidFill>
                  <a:schemeClr val="tx1"/>
                </a:solidFill>
                <a:latin typeface="+mn-ea"/>
              </a:rPr>
              <a:t>年度～</a:t>
            </a:r>
            <a:r>
              <a:rPr lang="en-US" altLang="ja-JP" b="1" dirty="0">
                <a:solidFill>
                  <a:schemeClr val="tx1"/>
                </a:solidFill>
                <a:latin typeface="+mn-ea"/>
              </a:rPr>
              <a:t>2026</a:t>
            </a:r>
            <a:r>
              <a:rPr lang="ja-JP" altLang="en-US" b="1" dirty="0">
                <a:solidFill>
                  <a:schemeClr val="tx1"/>
                </a:solidFill>
                <a:latin typeface="+mn-ea"/>
              </a:rPr>
              <a:t>年度（</a:t>
            </a:r>
            <a:r>
              <a:rPr lang="en-US" altLang="ja-JP" b="1" dirty="0">
                <a:solidFill>
                  <a:schemeClr val="tx1"/>
                </a:solidFill>
                <a:latin typeface="+mn-ea"/>
              </a:rPr>
              <a:t>5</a:t>
            </a:r>
            <a:r>
              <a:rPr lang="ja-JP" altLang="en-US" b="1" dirty="0">
                <a:solidFill>
                  <a:schemeClr val="tx1"/>
                </a:solidFill>
                <a:latin typeface="+mn-ea"/>
              </a:rPr>
              <a:t>年間）</a:t>
            </a:r>
            <a:r>
              <a:rPr lang="ja-JP" altLang="en-US" dirty="0">
                <a:solidFill>
                  <a:schemeClr val="tx1"/>
                </a:solidFill>
                <a:latin typeface="+mn-ea"/>
              </a:rPr>
              <a:t>を</a:t>
            </a:r>
            <a:r>
              <a:rPr lang="ja-JP" altLang="en-US" b="1" dirty="0">
                <a:solidFill>
                  <a:schemeClr val="tx1"/>
                </a:solidFill>
                <a:latin typeface="+mn-ea"/>
              </a:rPr>
              <a:t>アクションプラン推進期間</a:t>
            </a:r>
            <a:r>
              <a:rPr lang="ja-JP" altLang="en-US" dirty="0">
                <a:solidFill>
                  <a:schemeClr val="tx1"/>
                </a:solidFill>
                <a:latin typeface="+mn-ea"/>
              </a:rPr>
              <a:t>とし、</a:t>
            </a:r>
            <a:r>
              <a:rPr lang="ja-JP" altLang="en-US" dirty="0">
                <a:solidFill>
                  <a:schemeClr val="tx1"/>
                </a:solidFill>
              </a:rPr>
              <a:t>「世界水準の</a:t>
            </a:r>
            <a:r>
              <a:rPr lang="en-US" altLang="ja-JP" dirty="0">
                <a:solidFill>
                  <a:schemeClr val="tx1"/>
                </a:solidFill>
              </a:rPr>
              <a:t>MICE</a:t>
            </a:r>
            <a:r>
              <a:rPr lang="ja-JP" altLang="en-US" dirty="0">
                <a:solidFill>
                  <a:schemeClr val="tx1"/>
                </a:solidFill>
              </a:rPr>
              <a:t>都市」の実現に向けた</a:t>
            </a:r>
            <a:r>
              <a:rPr lang="ja-JP" altLang="en-US" dirty="0">
                <a:solidFill>
                  <a:schemeClr val="tx1"/>
                </a:solidFill>
                <a:latin typeface="+mn-ea"/>
              </a:rPr>
              <a:t>具体的な取組</a:t>
            </a:r>
            <a:r>
              <a:rPr lang="ja-JP" altLang="en-US" dirty="0"/>
              <a:t>み</a:t>
            </a:r>
            <a:r>
              <a:rPr lang="ja-JP" altLang="en-US" dirty="0">
                <a:solidFill>
                  <a:schemeClr val="tx1"/>
                </a:solidFill>
                <a:latin typeface="+mn-ea"/>
              </a:rPr>
              <a:t>を明確化。</a:t>
            </a:r>
            <a:endParaRPr lang="en-US" altLang="ja-JP" dirty="0">
              <a:solidFill>
                <a:schemeClr val="tx1"/>
              </a:solidFill>
              <a:latin typeface="+mn-ea"/>
            </a:endParaRPr>
          </a:p>
          <a:p>
            <a:pPr marL="180000" indent="-457200">
              <a:lnSpc>
                <a:spcPts val="2600"/>
              </a:lnSpc>
              <a:defRPr/>
            </a:pPr>
            <a:r>
              <a:rPr lang="ja-JP" altLang="en-US" dirty="0">
                <a:solidFill>
                  <a:schemeClr val="tx1"/>
                </a:solidFill>
                <a:latin typeface="+mn-ea"/>
              </a:rPr>
              <a:t>・</a:t>
            </a:r>
            <a:r>
              <a:rPr lang="en-US" altLang="ja-JP" dirty="0">
                <a:solidFill>
                  <a:schemeClr val="tx1"/>
                </a:solidFill>
                <a:latin typeface="+mn-ea"/>
              </a:rPr>
              <a:t>2027</a:t>
            </a:r>
            <a:r>
              <a:rPr lang="ja-JP" altLang="en-US" dirty="0">
                <a:solidFill>
                  <a:schemeClr val="tx1"/>
                </a:solidFill>
                <a:latin typeface="+mn-ea"/>
              </a:rPr>
              <a:t>年度以降の取組みについては、万博開催のレガシーや</a:t>
            </a:r>
            <a:r>
              <a:rPr lang="en-US" altLang="ja-JP" dirty="0">
                <a:solidFill>
                  <a:schemeClr val="tx1"/>
                </a:solidFill>
                <a:latin typeface="+mn-ea"/>
              </a:rPr>
              <a:t>IR</a:t>
            </a:r>
            <a:r>
              <a:rPr lang="ja-JP" altLang="en-US" dirty="0">
                <a:solidFill>
                  <a:schemeClr val="tx1"/>
                </a:solidFill>
                <a:latin typeface="+mn-ea"/>
              </a:rPr>
              <a:t>の誘致、ポストコロナの姿を踏まえて、あらためて検討。</a:t>
            </a:r>
            <a:endParaRPr lang="en-US" altLang="ja-JP" dirty="0">
              <a:solidFill>
                <a:schemeClr val="tx1"/>
              </a:solidFill>
              <a:latin typeface="+mn-ea"/>
            </a:endParaRPr>
          </a:p>
          <a:p>
            <a:pPr lvl="0">
              <a:lnSpc>
                <a:spcPts val="2600"/>
              </a:lnSpc>
              <a:defRPr/>
            </a:pPr>
            <a:r>
              <a:rPr lang="ja-JP" altLang="en-US" dirty="0">
                <a:solidFill>
                  <a:schemeClr val="tx1"/>
                </a:solidFill>
                <a:latin typeface="+mn-ea"/>
              </a:rPr>
              <a:t>・アクションプラン推進期間中においても、</a:t>
            </a:r>
            <a:r>
              <a:rPr lang="ja-JP" altLang="en-US" b="1" dirty="0">
                <a:solidFill>
                  <a:schemeClr val="tx1"/>
                </a:solidFill>
                <a:latin typeface="+mn-ea"/>
              </a:rPr>
              <a:t>コロナウイルス感染症の状況の変化等を踏まえ、随時見直し</a:t>
            </a:r>
            <a:r>
              <a:rPr lang="ja-JP" altLang="en-US" dirty="0">
                <a:solidFill>
                  <a:schemeClr val="tx1"/>
                </a:solidFill>
                <a:latin typeface="+mn-ea"/>
              </a:rPr>
              <a:t>。</a:t>
            </a:r>
            <a:endParaRPr lang="en-US" altLang="ja-JP" dirty="0">
              <a:solidFill>
                <a:schemeClr val="tx1"/>
              </a:solidFill>
              <a:latin typeface="+mn-ea"/>
            </a:endParaRPr>
          </a:p>
        </p:txBody>
      </p:sp>
    </p:spTree>
    <p:extLst>
      <p:ext uri="{BB962C8B-B14F-4D97-AF65-F5344CB8AC3E}">
        <p14:creationId xmlns:p14="http://schemas.microsoft.com/office/powerpoint/2010/main" val="1448870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0" y="13018"/>
            <a:ext cx="12192000" cy="499144"/>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82896" tIns="41448" rIns="82896" bIns="41448" anchor="ctr"/>
          <a:lstStyle/>
          <a:p>
            <a:pPr defTabSz="914418">
              <a:defRPr/>
            </a:pPr>
            <a:r>
              <a:rPr lang="ja-JP" altLang="en-US" sz="2000" b="1" dirty="0">
                <a:solidFill>
                  <a:srgbClr val="FFFFFF"/>
                </a:solidFill>
                <a:effectLst>
                  <a:outerShdw blurRad="38100" dist="38100" dir="2700000" algn="tl">
                    <a:srgbClr val="000000">
                      <a:alpha val="43137"/>
                    </a:srgbClr>
                  </a:outerShdw>
                </a:effectLst>
                <a:latin typeface="+mn-ea"/>
              </a:rPr>
              <a:t>大阪の現</a:t>
            </a:r>
            <a:r>
              <a:rPr lang="ja-JP" altLang="en-US" sz="2000" b="1" dirty="0">
                <a:solidFill>
                  <a:schemeClr val="bg1"/>
                </a:solidFill>
                <a:effectLst>
                  <a:outerShdw blurRad="38100" dist="38100" dir="2700000" algn="tl">
                    <a:srgbClr val="000000">
                      <a:alpha val="43137"/>
                    </a:srgbClr>
                  </a:outerShdw>
                </a:effectLst>
                <a:latin typeface="+mn-ea"/>
              </a:rPr>
              <a:t>状・課題</a:t>
            </a:r>
            <a:endParaRPr lang="en-US" altLang="ja-JP" sz="2000" b="1" dirty="0">
              <a:solidFill>
                <a:schemeClr val="bg1"/>
              </a:solidFill>
              <a:effectLst>
                <a:outerShdw blurRad="38100" dist="38100" dir="2700000" algn="tl">
                  <a:srgbClr val="000000">
                    <a:alpha val="43137"/>
                  </a:srgbClr>
                </a:outerShdw>
              </a:effectLst>
              <a:latin typeface="+mn-ea"/>
            </a:endParaRPr>
          </a:p>
        </p:txBody>
      </p:sp>
      <p:sp>
        <p:nvSpPr>
          <p:cNvPr id="3" name="スライド番号プレースホルダー 2"/>
          <p:cNvSpPr>
            <a:spLocks noGrp="1"/>
          </p:cNvSpPr>
          <p:nvPr>
            <p:ph type="sldNum" sz="quarter" idx="12"/>
          </p:nvPr>
        </p:nvSpPr>
        <p:spPr>
          <a:xfrm>
            <a:off x="9442970" y="6356350"/>
            <a:ext cx="2743200" cy="365125"/>
          </a:xfrm>
        </p:spPr>
        <p:txBody>
          <a:bodyPr/>
          <a:lstStyle/>
          <a:p>
            <a:r>
              <a:rPr lang="en-US" altLang="ja-JP" dirty="0"/>
              <a:t>3</a:t>
            </a:r>
            <a:endParaRPr kumimoji="1" lang="ja-JP" altLang="en-US" dirty="0"/>
          </a:p>
        </p:txBody>
      </p:sp>
      <p:sp>
        <p:nvSpPr>
          <p:cNvPr id="12" name="テキスト ボックス 11"/>
          <p:cNvSpPr txBox="1"/>
          <p:nvPr/>
        </p:nvSpPr>
        <p:spPr>
          <a:xfrm>
            <a:off x="85349" y="579781"/>
            <a:ext cx="3314674" cy="369332"/>
          </a:xfrm>
          <a:prstGeom prst="rect">
            <a:avLst/>
          </a:prstGeom>
          <a:noFill/>
        </p:spPr>
        <p:txBody>
          <a:bodyPr wrap="square" rtlCol="0">
            <a:spAutoFit/>
          </a:bodyPr>
          <a:lstStyle/>
          <a:p>
            <a:r>
              <a:rPr lang="en-US" altLang="ja-JP" b="1" dirty="0"/>
              <a:t>【</a:t>
            </a:r>
            <a:r>
              <a:rPr lang="ja-JP" altLang="en-US" b="1" dirty="0"/>
              <a:t>現状（実績）</a:t>
            </a:r>
            <a:r>
              <a:rPr lang="en-US" altLang="ja-JP" b="1" dirty="0"/>
              <a:t>】</a:t>
            </a:r>
            <a:endParaRPr kumimoji="1" lang="ja-JP" altLang="en-US" b="1" dirty="0"/>
          </a:p>
        </p:txBody>
      </p:sp>
      <p:sp>
        <p:nvSpPr>
          <p:cNvPr id="14" name="テキスト ボックス 13">
            <a:extLst>
              <a:ext uri="{FF2B5EF4-FFF2-40B4-BE49-F238E27FC236}">
                <a16:creationId xmlns:a16="http://schemas.microsoft.com/office/drawing/2014/main" id="{4B959F69-638E-4383-BC75-EBC632109264}"/>
              </a:ext>
            </a:extLst>
          </p:cNvPr>
          <p:cNvSpPr txBox="1"/>
          <p:nvPr/>
        </p:nvSpPr>
        <p:spPr>
          <a:xfrm>
            <a:off x="261200" y="949114"/>
            <a:ext cx="11666341" cy="979324"/>
          </a:xfrm>
          <a:prstGeom prst="rect">
            <a:avLst/>
          </a:prstGeom>
          <a:ln w="6350"/>
        </p:spPr>
        <p:style>
          <a:lnRef idx="2">
            <a:schemeClr val="dk1"/>
          </a:lnRef>
          <a:fillRef idx="1">
            <a:schemeClr val="lt1"/>
          </a:fillRef>
          <a:effectRef idx="0">
            <a:schemeClr val="dk1"/>
          </a:effectRef>
          <a:fontRef idx="minor">
            <a:schemeClr val="dk1"/>
          </a:fontRef>
        </p:style>
        <p:txBody>
          <a:bodyPr anchor="ctr"/>
          <a:lstStyle/>
          <a:p>
            <a:r>
              <a:rPr lang="ja-JP" altLang="en-US" dirty="0">
                <a:solidFill>
                  <a:schemeClr val="tx1"/>
                </a:solidFill>
                <a:latin typeface="+mn-ea"/>
              </a:rPr>
              <a:t>都市別国際会議開催ランキング（</a:t>
            </a:r>
            <a:r>
              <a:rPr lang="en-US" altLang="ja-JP" dirty="0">
                <a:solidFill>
                  <a:schemeClr val="tx1"/>
                </a:solidFill>
                <a:latin typeface="+mn-ea"/>
              </a:rPr>
              <a:t>ICCA</a:t>
            </a:r>
            <a:r>
              <a:rPr lang="ja-JP" altLang="en-US" dirty="0">
                <a:solidFill>
                  <a:schemeClr val="tx1"/>
                </a:solidFill>
                <a:latin typeface="+mn-ea"/>
              </a:rPr>
              <a:t>基準）</a:t>
            </a:r>
            <a:r>
              <a:rPr lang="en-US" altLang="ja-JP" dirty="0">
                <a:solidFill>
                  <a:schemeClr val="tx1"/>
                </a:solidFill>
                <a:latin typeface="+mn-ea"/>
              </a:rPr>
              <a:t>(2019</a:t>
            </a:r>
            <a:r>
              <a:rPr lang="ja-JP" altLang="en-US" dirty="0">
                <a:solidFill>
                  <a:schemeClr val="tx1"/>
                </a:solidFill>
                <a:latin typeface="+mn-ea"/>
              </a:rPr>
              <a:t>年</a:t>
            </a:r>
            <a:r>
              <a:rPr lang="en-US" altLang="ja-JP" dirty="0">
                <a:solidFill>
                  <a:schemeClr val="tx1"/>
                </a:solidFill>
                <a:latin typeface="+mn-ea"/>
              </a:rPr>
              <a:t>) : </a:t>
            </a:r>
            <a:r>
              <a:rPr lang="ja-JP" altLang="en-US" dirty="0">
                <a:solidFill>
                  <a:schemeClr val="tx1"/>
                </a:solidFill>
              </a:rPr>
              <a:t>大阪府は世界第</a:t>
            </a:r>
            <a:r>
              <a:rPr lang="en-US" altLang="ja-JP" dirty="0">
                <a:solidFill>
                  <a:schemeClr val="tx1"/>
                </a:solidFill>
              </a:rPr>
              <a:t>95</a:t>
            </a:r>
            <a:r>
              <a:rPr lang="ja-JP" altLang="en-US" dirty="0">
                <a:solidFill>
                  <a:schemeClr val="tx1"/>
                </a:solidFill>
              </a:rPr>
              <a:t>位</a:t>
            </a:r>
            <a:r>
              <a:rPr lang="en-US" altLang="ja-JP" dirty="0">
                <a:solidFill>
                  <a:schemeClr val="tx1"/>
                </a:solidFill>
              </a:rPr>
              <a:t>(</a:t>
            </a:r>
            <a:r>
              <a:rPr lang="ja-JP" altLang="en-US" dirty="0">
                <a:solidFill>
                  <a:schemeClr val="tx1"/>
                </a:solidFill>
              </a:rPr>
              <a:t>ｱｼﾞｱ・大洋州地域</a:t>
            </a:r>
            <a:r>
              <a:rPr lang="en-US" altLang="ja-JP" dirty="0">
                <a:solidFill>
                  <a:schemeClr val="tx1"/>
                </a:solidFill>
              </a:rPr>
              <a:t>22</a:t>
            </a:r>
            <a:r>
              <a:rPr lang="ja-JP" altLang="en-US" dirty="0">
                <a:solidFill>
                  <a:schemeClr val="tx1"/>
                </a:solidFill>
              </a:rPr>
              <a:t>位</a:t>
            </a:r>
            <a:r>
              <a:rPr lang="en-US" altLang="ja-JP" dirty="0">
                <a:solidFill>
                  <a:schemeClr val="tx1"/>
                </a:solidFill>
              </a:rPr>
              <a:t>)</a:t>
            </a:r>
            <a:r>
              <a:rPr lang="ja-JP" altLang="en-US" dirty="0">
                <a:solidFill>
                  <a:schemeClr val="tx1"/>
                </a:solidFill>
              </a:rPr>
              <a:t>相当</a:t>
            </a:r>
            <a:endParaRPr lang="en-US" altLang="ja-JP" dirty="0">
              <a:solidFill>
                <a:schemeClr val="tx1"/>
              </a:solidFill>
              <a:highlight>
                <a:srgbClr val="FFFF00"/>
              </a:highlight>
              <a:latin typeface="+mn-ea"/>
            </a:endParaRPr>
          </a:p>
          <a:p>
            <a:r>
              <a:rPr lang="ja-JP" altLang="en-US" dirty="0">
                <a:solidFill>
                  <a:schemeClr val="tx1"/>
                </a:solidFill>
                <a:latin typeface="+mn-ea"/>
              </a:rPr>
              <a:t>府内国際会議開催件数　（</a:t>
            </a:r>
            <a:r>
              <a:rPr lang="en-US" altLang="ja-JP" dirty="0">
                <a:solidFill>
                  <a:schemeClr val="tx1"/>
                </a:solidFill>
                <a:latin typeface="+mn-ea"/>
              </a:rPr>
              <a:t>JNTO</a:t>
            </a:r>
            <a:r>
              <a:rPr lang="ja-JP" altLang="en-US" dirty="0">
                <a:solidFill>
                  <a:schemeClr val="tx1"/>
                </a:solidFill>
                <a:latin typeface="+mn-ea"/>
              </a:rPr>
              <a:t>基準</a:t>
            </a:r>
            <a:r>
              <a:rPr lang="en-US" altLang="ja-JP" dirty="0">
                <a:solidFill>
                  <a:schemeClr val="tx1"/>
                </a:solidFill>
                <a:latin typeface="+mn-ea"/>
              </a:rPr>
              <a:t>) (2019</a:t>
            </a:r>
            <a:r>
              <a:rPr lang="ja-JP" altLang="en-US" dirty="0">
                <a:solidFill>
                  <a:schemeClr val="tx1"/>
                </a:solidFill>
                <a:latin typeface="+mn-ea"/>
              </a:rPr>
              <a:t>年</a:t>
            </a:r>
            <a:r>
              <a:rPr lang="en-US" altLang="ja-JP" dirty="0">
                <a:solidFill>
                  <a:schemeClr val="tx1"/>
                </a:solidFill>
                <a:latin typeface="+mn-ea"/>
              </a:rPr>
              <a:t>) : 300</a:t>
            </a:r>
            <a:r>
              <a:rPr lang="ja-JP" altLang="en-US" dirty="0">
                <a:solidFill>
                  <a:schemeClr val="tx1"/>
                </a:solidFill>
                <a:latin typeface="+mn-ea"/>
              </a:rPr>
              <a:t>件（前年比</a:t>
            </a:r>
            <a:r>
              <a:rPr lang="en-US" altLang="ja-JP" dirty="0">
                <a:solidFill>
                  <a:schemeClr val="tx1"/>
                </a:solidFill>
                <a:latin typeface="+mn-ea"/>
              </a:rPr>
              <a:t>+60</a:t>
            </a:r>
            <a:r>
              <a:rPr lang="ja-JP" altLang="en-US" dirty="0">
                <a:solidFill>
                  <a:schemeClr val="tx1"/>
                </a:solidFill>
                <a:latin typeface="+mn-ea"/>
              </a:rPr>
              <a:t>件）</a:t>
            </a:r>
            <a:endParaRPr lang="en-US" altLang="ja-JP" dirty="0">
              <a:solidFill>
                <a:schemeClr val="tx1"/>
              </a:solidFill>
              <a:latin typeface="+mn-ea"/>
            </a:endParaRPr>
          </a:p>
          <a:p>
            <a:pPr algn="r"/>
            <a:r>
              <a:rPr lang="en-US" altLang="ja-JP" sz="1600" dirty="0">
                <a:solidFill>
                  <a:schemeClr val="tx1"/>
                </a:solidFill>
                <a:latin typeface="+mn-ea"/>
              </a:rPr>
              <a:t>(</a:t>
            </a:r>
            <a:r>
              <a:rPr lang="ja-JP" altLang="en-US" sz="1600" dirty="0">
                <a:solidFill>
                  <a:schemeClr val="tx1"/>
                </a:solidFill>
                <a:latin typeface="+mn-ea"/>
              </a:rPr>
              <a:t>東京都（</a:t>
            </a:r>
            <a:r>
              <a:rPr lang="en-US" altLang="ja-JP" sz="1600" dirty="0">
                <a:solidFill>
                  <a:schemeClr val="tx1"/>
                </a:solidFill>
                <a:latin typeface="+mn-ea"/>
              </a:rPr>
              <a:t>581</a:t>
            </a:r>
            <a:r>
              <a:rPr lang="ja-JP" altLang="en-US" sz="1600" dirty="0">
                <a:solidFill>
                  <a:schemeClr val="tx1"/>
                </a:solidFill>
                <a:latin typeface="+mn-ea"/>
              </a:rPr>
              <a:t>件）、福岡県（</a:t>
            </a:r>
            <a:r>
              <a:rPr lang="en-US" altLang="ja-JP" sz="1600" dirty="0">
                <a:solidFill>
                  <a:schemeClr val="tx1"/>
                </a:solidFill>
                <a:latin typeface="+mn-ea"/>
              </a:rPr>
              <a:t>464</a:t>
            </a:r>
            <a:r>
              <a:rPr lang="ja-JP" altLang="en-US" sz="1600" dirty="0">
                <a:solidFill>
                  <a:schemeClr val="tx1"/>
                </a:solidFill>
                <a:latin typeface="+mn-ea"/>
              </a:rPr>
              <a:t>件）、兵庫県（</a:t>
            </a:r>
            <a:r>
              <a:rPr lang="en-US" altLang="ja-JP" sz="1600" dirty="0">
                <a:solidFill>
                  <a:schemeClr val="tx1"/>
                </a:solidFill>
                <a:latin typeface="+mn-ea"/>
              </a:rPr>
              <a:t>461</a:t>
            </a:r>
            <a:r>
              <a:rPr lang="ja-JP" altLang="en-US" sz="1600" dirty="0">
                <a:solidFill>
                  <a:schemeClr val="tx1"/>
                </a:solidFill>
                <a:latin typeface="+mn-ea"/>
              </a:rPr>
              <a:t>件）、京都府（</a:t>
            </a:r>
            <a:r>
              <a:rPr lang="en-US" altLang="ja-JP" sz="1600" dirty="0">
                <a:solidFill>
                  <a:schemeClr val="tx1"/>
                </a:solidFill>
                <a:latin typeface="+mn-ea"/>
              </a:rPr>
              <a:t>398</a:t>
            </a:r>
            <a:r>
              <a:rPr lang="ja-JP" altLang="en-US" sz="1600" dirty="0">
                <a:solidFill>
                  <a:schemeClr val="tx1"/>
                </a:solidFill>
                <a:latin typeface="+mn-ea"/>
              </a:rPr>
              <a:t>件）を下回る</a:t>
            </a:r>
            <a:r>
              <a:rPr lang="en-US" altLang="ja-JP" sz="1600" dirty="0">
                <a:solidFill>
                  <a:schemeClr val="tx1"/>
                </a:solidFill>
                <a:latin typeface="+mn-ea"/>
              </a:rPr>
              <a:t>)</a:t>
            </a:r>
          </a:p>
        </p:txBody>
      </p:sp>
      <p:sp>
        <p:nvSpPr>
          <p:cNvPr id="15" name="テキスト ボックス 14"/>
          <p:cNvSpPr txBox="1"/>
          <p:nvPr/>
        </p:nvSpPr>
        <p:spPr>
          <a:xfrm>
            <a:off x="86978" y="3712941"/>
            <a:ext cx="6589261" cy="369332"/>
          </a:xfrm>
          <a:prstGeom prst="rect">
            <a:avLst/>
          </a:prstGeom>
          <a:noFill/>
        </p:spPr>
        <p:txBody>
          <a:bodyPr wrap="square" rtlCol="0">
            <a:spAutoFit/>
          </a:bodyPr>
          <a:lstStyle/>
          <a:p>
            <a:r>
              <a:rPr lang="en-US" altLang="ja-JP" b="1" dirty="0"/>
              <a:t>【</a:t>
            </a:r>
            <a:r>
              <a:rPr lang="ja-JP" altLang="en-US" b="1" dirty="0"/>
              <a:t>課題（</a:t>
            </a:r>
            <a:r>
              <a:rPr lang="en-US" altLang="ja-JP" b="1" dirty="0"/>
              <a:t>MICE</a:t>
            </a:r>
            <a:r>
              <a:rPr lang="ja-JP" altLang="en-US" b="1" dirty="0"/>
              <a:t>施設の状況や開催支援状況など）</a:t>
            </a:r>
            <a:r>
              <a:rPr lang="en-US" altLang="ja-JP" b="1" dirty="0"/>
              <a:t>】</a:t>
            </a:r>
            <a:endParaRPr lang="ja-JP" altLang="en-US" b="1" dirty="0"/>
          </a:p>
        </p:txBody>
      </p:sp>
      <p:sp>
        <p:nvSpPr>
          <p:cNvPr id="16" name="テキスト ボックス 15">
            <a:extLst>
              <a:ext uri="{FF2B5EF4-FFF2-40B4-BE49-F238E27FC236}">
                <a16:creationId xmlns:a16="http://schemas.microsoft.com/office/drawing/2014/main" id="{4B959F69-638E-4383-BC75-EBC632109264}"/>
              </a:ext>
            </a:extLst>
          </p:cNvPr>
          <p:cNvSpPr txBox="1"/>
          <p:nvPr/>
        </p:nvSpPr>
        <p:spPr>
          <a:xfrm>
            <a:off x="262829" y="4082274"/>
            <a:ext cx="11666341" cy="2032704"/>
          </a:xfrm>
          <a:prstGeom prst="rect">
            <a:avLst/>
          </a:prstGeom>
          <a:ln w="6350"/>
        </p:spPr>
        <p:style>
          <a:lnRef idx="2">
            <a:schemeClr val="dk1"/>
          </a:lnRef>
          <a:fillRef idx="1">
            <a:schemeClr val="lt1"/>
          </a:fillRef>
          <a:effectRef idx="0">
            <a:schemeClr val="dk1"/>
          </a:effectRef>
          <a:fontRef idx="minor">
            <a:schemeClr val="dk1"/>
          </a:fontRef>
        </p:style>
        <p:txBody>
          <a:bodyPr anchor="ctr"/>
          <a:lstStyle/>
          <a:p>
            <a:pPr marL="268288" indent="-187325"/>
            <a:r>
              <a:rPr lang="ja-JP" altLang="en-US" dirty="0">
                <a:solidFill>
                  <a:schemeClr val="tx1"/>
                </a:solidFill>
                <a:latin typeface="+mn-ea"/>
              </a:rPr>
              <a:t>・府内各地には、大小さまざまな規模の施設が数多く立地。</a:t>
            </a:r>
            <a:endParaRPr lang="en-US" altLang="ja-JP" dirty="0">
              <a:solidFill>
                <a:schemeClr val="tx1"/>
              </a:solidFill>
              <a:latin typeface="+mn-ea"/>
            </a:endParaRPr>
          </a:p>
          <a:p>
            <a:pPr marL="268288" indent="-187325">
              <a:spcBef>
                <a:spcPts val="600"/>
              </a:spcBef>
            </a:pPr>
            <a:r>
              <a:rPr lang="ja-JP" altLang="en-US" dirty="0">
                <a:solidFill>
                  <a:schemeClr val="tx1"/>
                </a:solidFill>
                <a:latin typeface="+mn-ea"/>
              </a:rPr>
              <a:t>・コロナ前は様々な種類・規模の催事が多数行われており、主要施設である大阪府立国際会議場の稼働率は</a:t>
            </a:r>
            <a:r>
              <a:rPr lang="en-US" altLang="ja-JP" dirty="0">
                <a:solidFill>
                  <a:schemeClr val="tx1"/>
                </a:solidFill>
                <a:latin typeface="+mn-ea"/>
              </a:rPr>
              <a:t>80</a:t>
            </a:r>
            <a:r>
              <a:rPr lang="ja-JP" altLang="en-US" dirty="0">
                <a:solidFill>
                  <a:schemeClr val="tx1"/>
                </a:solidFill>
                <a:latin typeface="+mn-ea"/>
              </a:rPr>
              <a:t>％を超えるなど、</a:t>
            </a:r>
            <a:r>
              <a:rPr lang="ja-JP" altLang="en-US" dirty="0">
                <a:solidFill>
                  <a:schemeClr val="tx1"/>
                </a:solidFill>
              </a:rPr>
              <a:t>主催者が開催を希望する時期に</a:t>
            </a:r>
            <a:r>
              <a:rPr lang="ja-JP" altLang="en-US" dirty="0">
                <a:solidFill>
                  <a:schemeClr val="tx1"/>
                </a:solidFill>
                <a:latin typeface="+mn-ea"/>
              </a:rPr>
              <a:t>予約が取りづらい状況。</a:t>
            </a:r>
            <a:endParaRPr lang="en-US" altLang="ja-JP" dirty="0">
              <a:solidFill>
                <a:schemeClr val="tx1"/>
              </a:solidFill>
              <a:latin typeface="+mn-ea"/>
            </a:endParaRPr>
          </a:p>
          <a:p>
            <a:pPr marL="268288" indent="-187325">
              <a:spcBef>
                <a:spcPts val="600"/>
              </a:spcBef>
            </a:pPr>
            <a:r>
              <a:rPr lang="ja-JP" altLang="en-US" dirty="0">
                <a:solidFill>
                  <a:schemeClr val="tx1"/>
                </a:solidFill>
                <a:latin typeface="+mn-ea"/>
              </a:rPr>
              <a:t>・一定規模以上の展示場と会議場が一体的に整備された</a:t>
            </a:r>
            <a:r>
              <a:rPr lang="en-US" altLang="ja-JP" dirty="0">
                <a:solidFill>
                  <a:schemeClr val="tx1"/>
                </a:solidFill>
                <a:latin typeface="+mn-ea"/>
              </a:rPr>
              <a:t>MICE</a:t>
            </a:r>
            <a:r>
              <a:rPr lang="ja-JP" altLang="en-US" dirty="0">
                <a:solidFill>
                  <a:schemeClr val="tx1"/>
                </a:solidFill>
                <a:latin typeface="+mn-ea"/>
              </a:rPr>
              <a:t>施設が不足。</a:t>
            </a:r>
            <a:endParaRPr lang="en-US" altLang="ja-JP" dirty="0">
              <a:solidFill>
                <a:schemeClr val="tx1"/>
              </a:solidFill>
              <a:latin typeface="+mn-ea"/>
            </a:endParaRPr>
          </a:p>
          <a:p>
            <a:pPr marL="268288" indent="-187325">
              <a:spcBef>
                <a:spcPts val="600"/>
              </a:spcBef>
            </a:pPr>
            <a:r>
              <a:rPr lang="ja-JP" altLang="en-US" dirty="0">
                <a:solidFill>
                  <a:schemeClr val="tx1"/>
                </a:solidFill>
                <a:latin typeface="+mn-ea"/>
              </a:rPr>
              <a:t>・特に都心部において</a:t>
            </a:r>
            <a:r>
              <a:rPr lang="en-US" altLang="ja-JP" dirty="0">
                <a:solidFill>
                  <a:schemeClr val="tx1"/>
                </a:solidFill>
                <a:latin typeface="+mn-ea"/>
              </a:rPr>
              <a:t>MICE</a:t>
            </a:r>
            <a:r>
              <a:rPr lang="ja-JP" altLang="en-US" dirty="0">
                <a:solidFill>
                  <a:schemeClr val="tx1"/>
                </a:solidFill>
                <a:latin typeface="+mn-ea"/>
              </a:rPr>
              <a:t>施設の新設・増床を行えるスペースが限られている。</a:t>
            </a:r>
            <a:endParaRPr lang="en-US" altLang="ja-JP" dirty="0">
              <a:solidFill>
                <a:schemeClr val="tx1"/>
              </a:solidFill>
              <a:latin typeface="+mn-ea"/>
            </a:endParaRPr>
          </a:p>
          <a:p>
            <a:pPr marL="268288" indent="-187325">
              <a:spcBef>
                <a:spcPts val="600"/>
              </a:spcBef>
            </a:pPr>
            <a:r>
              <a:rPr lang="ja-JP" altLang="en-US" dirty="0">
                <a:solidFill>
                  <a:schemeClr val="tx1"/>
                </a:solidFill>
                <a:latin typeface="+mn-ea"/>
              </a:rPr>
              <a:t>・エリア</a:t>
            </a:r>
            <a:r>
              <a:rPr lang="en-US" altLang="ja-JP" dirty="0">
                <a:solidFill>
                  <a:schemeClr val="tx1"/>
                </a:solidFill>
                <a:latin typeface="+mn-ea"/>
              </a:rPr>
              <a:t>MICE(※)</a:t>
            </a:r>
            <a:r>
              <a:rPr lang="ja-JP" altLang="en-US" dirty="0">
                <a:solidFill>
                  <a:schemeClr val="tx1"/>
                </a:solidFill>
                <a:latin typeface="+mn-ea"/>
              </a:rPr>
              <a:t>については、エリアによって施設間の連携状況に差があり、取組みは途上。</a:t>
            </a:r>
            <a:endParaRPr lang="en-US" altLang="ja-JP" dirty="0">
              <a:solidFill>
                <a:schemeClr val="tx1"/>
              </a:solidFill>
              <a:latin typeface="+mn-ea"/>
            </a:endParaRPr>
          </a:p>
        </p:txBody>
      </p:sp>
      <p:sp>
        <p:nvSpPr>
          <p:cNvPr id="9" name="テキスト ボックス 8">
            <a:extLst>
              <a:ext uri="{FF2B5EF4-FFF2-40B4-BE49-F238E27FC236}">
                <a16:creationId xmlns:a16="http://schemas.microsoft.com/office/drawing/2014/main" id="{A5D5E6C1-1E6F-49AC-9265-B2370E27A6CD}"/>
              </a:ext>
            </a:extLst>
          </p:cNvPr>
          <p:cNvSpPr txBox="1"/>
          <p:nvPr/>
        </p:nvSpPr>
        <p:spPr>
          <a:xfrm>
            <a:off x="261200" y="2364840"/>
            <a:ext cx="11666341" cy="1196359"/>
          </a:xfrm>
          <a:prstGeom prst="rect">
            <a:avLst/>
          </a:prstGeom>
          <a:ln w="6350"/>
        </p:spPr>
        <p:style>
          <a:lnRef idx="2">
            <a:schemeClr val="dk1"/>
          </a:lnRef>
          <a:fillRef idx="1">
            <a:schemeClr val="lt1"/>
          </a:fillRef>
          <a:effectRef idx="0">
            <a:schemeClr val="dk1"/>
          </a:effectRef>
          <a:fontRef idx="minor">
            <a:schemeClr val="dk1"/>
          </a:fontRef>
        </p:style>
        <p:txBody>
          <a:bodyPr anchor="ctr"/>
          <a:lstStyle/>
          <a:p>
            <a:r>
              <a:rPr lang="ja-JP" altLang="en-US" dirty="0">
                <a:solidFill>
                  <a:schemeClr val="tx1"/>
                </a:solidFill>
                <a:latin typeface="+mn-ea"/>
              </a:rPr>
              <a:t>・大規模施設でなくても開催できる</a:t>
            </a:r>
            <a:r>
              <a:rPr lang="en-US" altLang="ja-JP" dirty="0">
                <a:solidFill>
                  <a:schemeClr val="tx1"/>
                </a:solidFill>
                <a:latin typeface="+mn-ea"/>
              </a:rPr>
              <a:t>300</a:t>
            </a:r>
            <a:r>
              <a:rPr lang="ja-JP" altLang="en-US" dirty="0">
                <a:solidFill>
                  <a:schemeClr val="tx1"/>
                </a:solidFill>
                <a:latin typeface="+mn-ea"/>
              </a:rPr>
              <a:t>～</a:t>
            </a:r>
            <a:r>
              <a:rPr lang="en-US" altLang="ja-JP" dirty="0">
                <a:solidFill>
                  <a:schemeClr val="tx1"/>
                </a:solidFill>
                <a:latin typeface="+mn-ea"/>
              </a:rPr>
              <a:t>500</a:t>
            </a:r>
            <a:r>
              <a:rPr lang="ja-JP" altLang="en-US" dirty="0">
                <a:solidFill>
                  <a:schemeClr val="tx1"/>
                </a:solidFill>
                <a:latin typeface="+mn-ea"/>
              </a:rPr>
              <a:t>名規模の工学系国際会議を主要ターゲットとした誘致　　　　　</a:t>
            </a:r>
            <a:endParaRPr lang="en-US" altLang="ja-JP" strike="sngStrike" dirty="0">
              <a:solidFill>
                <a:schemeClr val="tx1"/>
              </a:solidFill>
              <a:latin typeface="+mn-ea"/>
            </a:endParaRPr>
          </a:p>
          <a:p>
            <a:pPr>
              <a:spcBef>
                <a:spcPts val="600"/>
              </a:spcBef>
            </a:pPr>
            <a:r>
              <a:rPr lang="ja-JP" altLang="en-US" dirty="0">
                <a:solidFill>
                  <a:schemeClr val="tx1"/>
                </a:solidFill>
                <a:latin typeface="+mn-ea"/>
              </a:rPr>
              <a:t>・一定の</a:t>
            </a:r>
            <a:r>
              <a:rPr lang="en-US" altLang="ja-JP" dirty="0">
                <a:solidFill>
                  <a:schemeClr val="tx1"/>
                </a:solidFill>
                <a:latin typeface="+mn-ea"/>
              </a:rPr>
              <a:t>MICE</a:t>
            </a:r>
            <a:r>
              <a:rPr lang="ja-JP" altLang="en-US" dirty="0">
                <a:solidFill>
                  <a:schemeClr val="tx1"/>
                </a:solidFill>
                <a:latin typeface="+mn-ea"/>
              </a:rPr>
              <a:t>施設が集まっているエリア（</a:t>
            </a:r>
            <a:r>
              <a:rPr lang="en-US" altLang="ja-JP" dirty="0">
                <a:solidFill>
                  <a:schemeClr val="tx1"/>
                </a:solidFill>
                <a:latin typeface="+mn-ea"/>
              </a:rPr>
              <a:t>MICE</a:t>
            </a:r>
            <a:r>
              <a:rPr lang="ja-JP" altLang="en-US" dirty="0">
                <a:solidFill>
                  <a:schemeClr val="tx1"/>
                </a:solidFill>
                <a:latin typeface="+mn-ea"/>
              </a:rPr>
              <a:t>クラスター）での施設間連携や情報交換</a:t>
            </a:r>
            <a:endParaRPr lang="en-US" altLang="ja-JP" dirty="0">
              <a:solidFill>
                <a:schemeClr val="tx1"/>
              </a:solidFill>
              <a:latin typeface="+mn-ea"/>
            </a:endParaRPr>
          </a:p>
          <a:p>
            <a:pPr>
              <a:spcBef>
                <a:spcPts val="600"/>
              </a:spcBef>
            </a:pPr>
            <a:r>
              <a:rPr lang="ja-JP" altLang="en-US" dirty="0">
                <a:solidFill>
                  <a:schemeClr val="tx1"/>
                </a:solidFill>
                <a:latin typeface="+mn-ea"/>
              </a:rPr>
              <a:t>・新型コロナウイルス感染症拡大後、全国に先駆けて大規模展示会の再開に向けて取組み　　ほか</a:t>
            </a:r>
          </a:p>
        </p:txBody>
      </p:sp>
      <p:sp>
        <p:nvSpPr>
          <p:cNvPr id="10" name="テキスト ボックス 9">
            <a:extLst>
              <a:ext uri="{FF2B5EF4-FFF2-40B4-BE49-F238E27FC236}">
                <a16:creationId xmlns:a16="http://schemas.microsoft.com/office/drawing/2014/main" id="{AFEE1EC0-E4EC-49AA-97E2-2B8F192DD135}"/>
              </a:ext>
            </a:extLst>
          </p:cNvPr>
          <p:cNvSpPr txBox="1"/>
          <p:nvPr/>
        </p:nvSpPr>
        <p:spPr>
          <a:xfrm>
            <a:off x="85349" y="2028432"/>
            <a:ext cx="5788677" cy="369332"/>
          </a:xfrm>
          <a:prstGeom prst="rect">
            <a:avLst/>
          </a:prstGeom>
          <a:noFill/>
        </p:spPr>
        <p:txBody>
          <a:bodyPr wrap="square" rtlCol="0">
            <a:spAutoFit/>
          </a:bodyPr>
          <a:lstStyle/>
          <a:p>
            <a:r>
              <a:rPr lang="en-US" altLang="ja-JP" b="1" dirty="0"/>
              <a:t>【</a:t>
            </a:r>
            <a:r>
              <a:rPr lang="ja-JP" altLang="en-US" b="1" dirty="0"/>
              <a:t>現状（これまでの主な取り組み）</a:t>
            </a:r>
            <a:r>
              <a:rPr lang="en-US" altLang="ja-JP" b="1" dirty="0"/>
              <a:t>】</a:t>
            </a:r>
            <a:endParaRPr kumimoji="1" lang="ja-JP" altLang="en-US" b="1" dirty="0"/>
          </a:p>
        </p:txBody>
      </p:sp>
      <p:sp>
        <p:nvSpPr>
          <p:cNvPr id="4" name="テキスト ボックス 3">
            <a:extLst>
              <a:ext uri="{FF2B5EF4-FFF2-40B4-BE49-F238E27FC236}">
                <a16:creationId xmlns:a16="http://schemas.microsoft.com/office/drawing/2014/main" id="{78A4539B-C561-47BC-9576-E08F32AA9421}"/>
              </a:ext>
            </a:extLst>
          </p:cNvPr>
          <p:cNvSpPr txBox="1"/>
          <p:nvPr/>
        </p:nvSpPr>
        <p:spPr>
          <a:xfrm>
            <a:off x="247986" y="6153861"/>
            <a:ext cx="11700000" cy="738664"/>
          </a:xfrm>
          <a:prstGeom prst="rect">
            <a:avLst/>
          </a:prstGeom>
          <a:noFill/>
        </p:spPr>
        <p:txBody>
          <a:bodyPr wrap="square" rtlCol="0">
            <a:spAutoFit/>
          </a:bodyPr>
          <a:lstStyle/>
          <a:p>
            <a:pPr marL="1332000" indent="-1440000"/>
            <a:r>
              <a:rPr kumimoji="1" lang="en-US" altLang="ja-JP" sz="1400" dirty="0">
                <a:solidFill>
                  <a:sysClr val="windowText" lastClr="000000"/>
                </a:solidFill>
              </a:rPr>
              <a:t>※</a:t>
            </a:r>
            <a:r>
              <a:rPr kumimoji="1" lang="ja-JP" altLang="en-US" sz="1400" dirty="0">
                <a:solidFill>
                  <a:sysClr val="windowText" lastClr="000000"/>
                </a:solidFill>
              </a:rPr>
              <a:t>エリア</a:t>
            </a:r>
            <a:r>
              <a:rPr kumimoji="1" lang="en-US" altLang="ja-JP" sz="1400">
                <a:solidFill>
                  <a:sysClr val="windowText" lastClr="000000"/>
                </a:solidFill>
              </a:rPr>
              <a:t>MICE</a:t>
            </a:r>
            <a:r>
              <a:rPr lang="ja-JP" altLang="en-US" sz="1400">
                <a:solidFill>
                  <a:sysClr val="windowText" lastClr="000000"/>
                </a:solidFill>
              </a:rPr>
              <a:t>：「大阪における</a:t>
            </a:r>
            <a:r>
              <a:rPr lang="en-US" altLang="ja-JP" sz="1400">
                <a:solidFill>
                  <a:sysClr val="windowText" lastClr="000000"/>
                </a:solidFill>
              </a:rPr>
              <a:t>MICE</a:t>
            </a:r>
            <a:r>
              <a:rPr lang="ja-JP" altLang="en-US" sz="1400">
                <a:solidFill>
                  <a:sysClr val="windowText" lastClr="000000"/>
                </a:solidFill>
              </a:rPr>
              <a:t>推進方針」（</a:t>
            </a:r>
            <a:r>
              <a:rPr lang="en-US" altLang="ja-JP" sz="1400">
                <a:solidFill>
                  <a:sysClr val="windowText" lastClr="000000"/>
                </a:solidFill>
              </a:rPr>
              <a:t>H29.3</a:t>
            </a:r>
            <a:r>
              <a:rPr lang="ja-JP" altLang="en-US" sz="1400">
                <a:solidFill>
                  <a:sysClr val="windowText" lastClr="000000"/>
                </a:solidFill>
              </a:rPr>
              <a:t>）において「</a:t>
            </a:r>
            <a:r>
              <a:rPr lang="en-US" altLang="ja-JP" sz="1400">
                <a:solidFill>
                  <a:sysClr val="windowText" lastClr="000000"/>
                </a:solidFill>
              </a:rPr>
              <a:t>MICE</a:t>
            </a:r>
            <a:r>
              <a:rPr lang="ja-JP" altLang="en-US" sz="1400">
                <a:solidFill>
                  <a:sysClr val="windowText" lastClr="000000"/>
                </a:solidFill>
              </a:rPr>
              <a:t>クラスター」として記された取組みの後継であり、府内の主要会場を中心に</a:t>
            </a:r>
            <a:r>
              <a:rPr lang="en-US" altLang="ja-JP" sz="1400">
                <a:solidFill>
                  <a:sysClr val="windowText" lastClr="000000"/>
                </a:solidFill>
              </a:rPr>
              <a:t>8</a:t>
            </a:r>
            <a:r>
              <a:rPr lang="ja-JP" altLang="en-US" sz="1400">
                <a:solidFill>
                  <a:sysClr val="windowText" lastClr="000000"/>
                </a:solidFill>
              </a:rPr>
              <a:t>つのエリア（北摂、梅田、中之島、堺筋本町、ミナミ、ベイエリア、堺、</a:t>
            </a:r>
            <a:r>
              <a:rPr lang="en-US" altLang="ja-JP" sz="1400">
                <a:solidFill>
                  <a:sysClr val="windowText" lastClr="000000"/>
                </a:solidFill>
              </a:rPr>
              <a:t>KIX</a:t>
            </a:r>
            <a:r>
              <a:rPr lang="ja-JP" altLang="en-US" sz="1400">
                <a:solidFill>
                  <a:sysClr val="windowText" lastClr="000000"/>
                </a:solidFill>
              </a:rPr>
              <a:t>泉州）を設定し、エリア内の施設間やエリア間の連携・協力を図る仕組み。</a:t>
            </a:r>
            <a:endParaRPr lang="en-US" altLang="ja-JP" sz="1400">
              <a:solidFill>
                <a:sysClr val="windowText" lastClr="000000"/>
              </a:solidFill>
            </a:endParaRPr>
          </a:p>
        </p:txBody>
      </p:sp>
    </p:spTree>
    <p:extLst>
      <p:ext uri="{BB962C8B-B14F-4D97-AF65-F5344CB8AC3E}">
        <p14:creationId xmlns:p14="http://schemas.microsoft.com/office/powerpoint/2010/main" val="3285609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242C7DA6-78FC-4962-80F5-96C0A0C95991}"/>
              </a:ext>
            </a:extLst>
          </p:cNvPr>
          <p:cNvSpPr txBox="1"/>
          <p:nvPr/>
        </p:nvSpPr>
        <p:spPr>
          <a:xfrm>
            <a:off x="67348" y="5525228"/>
            <a:ext cx="11916000" cy="876499"/>
          </a:xfrm>
          <a:prstGeom prst="rect">
            <a:avLst/>
          </a:prstGeom>
          <a:ln w="6350"/>
        </p:spPr>
        <p:style>
          <a:lnRef idx="2">
            <a:schemeClr val="dk1"/>
          </a:lnRef>
          <a:fillRef idx="1">
            <a:schemeClr val="lt1"/>
          </a:fillRef>
          <a:effectRef idx="0">
            <a:schemeClr val="dk1"/>
          </a:effectRef>
          <a:fontRef idx="minor">
            <a:schemeClr val="dk1"/>
          </a:fontRef>
        </p:style>
        <p:txBody>
          <a:bodyPr/>
          <a:lstStyle/>
          <a:p>
            <a:pPr marL="180000" indent="-457200"/>
            <a:r>
              <a:rPr lang="ja-JP" altLang="en-US" sz="1600" dirty="0">
                <a:solidFill>
                  <a:schemeClr val="tx1"/>
                </a:solidFill>
                <a:latin typeface="+mn-ea"/>
              </a:rPr>
              <a:t>・</a:t>
            </a:r>
            <a:r>
              <a:rPr lang="ja-JP" altLang="en-US" dirty="0">
                <a:solidFill>
                  <a:schemeClr val="tx1"/>
                </a:solidFill>
                <a:latin typeface="+mn-ea"/>
              </a:rPr>
              <a:t>国際会議については延期・中止となっていたが、オンラインによる開催から再開。</a:t>
            </a:r>
            <a:r>
              <a:rPr lang="en-US" altLang="ja-JP" dirty="0">
                <a:solidFill>
                  <a:schemeClr val="tx1"/>
                </a:solidFill>
                <a:latin typeface="+mn-ea"/>
              </a:rPr>
              <a:t>2020</a:t>
            </a:r>
            <a:r>
              <a:rPr lang="ja-JP" altLang="en-US" dirty="0">
                <a:solidFill>
                  <a:schemeClr val="tx1"/>
                </a:solidFill>
                <a:latin typeface="+mn-ea"/>
              </a:rPr>
              <a:t>年夏以降はリアルとオンラインを併用するハイブリッド型の開催が徐々に増加。</a:t>
            </a:r>
            <a:endParaRPr lang="en-US" altLang="ja-JP" dirty="0">
              <a:solidFill>
                <a:schemeClr val="tx1"/>
              </a:solidFill>
              <a:latin typeface="+mn-ea"/>
            </a:endParaRPr>
          </a:p>
          <a:p>
            <a:r>
              <a:rPr lang="ja-JP" altLang="en-US" dirty="0">
                <a:solidFill>
                  <a:schemeClr val="tx1"/>
                </a:solidFill>
                <a:latin typeface="+mn-ea"/>
              </a:rPr>
              <a:t>・展示会については、</a:t>
            </a:r>
            <a:r>
              <a:rPr lang="ja-JP" altLang="en-US" dirty="0">
                <a:solidFill>
                  <a:schemeClr val="tx1"/>
                </a:solidFill>
              </a:rPr>
              <a:t>国内は大阪から再開の動き。欧米でも</a:t>
            </a:r>
            <a:r>
              <a:rPr lang="ja-JP" altLang="en-US" dirty="0">
                <a:solidFill>
                  <a:schemeClr val="tx1"/>
                </a:solidFill>
                <a:latin typeface="+mn-ea"/>
              </a:rPr>
              <a:t>リアルでの開催が進む</a:t>
            </a:r>
            <a:r>
              <a:rPr lang="ja-JP" altLang="en-US" sz="1600" dirty="0">
                <a:solidFill>
                  <a:schemeClr val="tx1"/>
                </a:solidFill>
                <a:latin typeface="+mn-ea"/>
              </a:rPr>
              <a:t>。</a:t>
            </a:r>
            <a:endParaRPr lang="en-US" altLang="ja-JP" sz="1600" dirty="0">
              <a:solidFill>
                <a:schemeClr val="tx1"/>
              </a:solidFill>
              <a:highlight>
                <a:srgbClr val="FFFF00"/>
              </a:highlight>
              <a:latin typeface="+mn-ea"/>
            </a:endParaRPr>
          </a:p>
        </p:txBody>
      </p:sp>
      <p:sp>
        <p:nvSpPr>
          <p:cNvPr id="13" name="テキスト ボックス 12">
            <a:extLst>
              <a:ext uri="{FF2B5EF4-FFF2-40B4-BE49-F238E27FC236}">
                <a16:creationId xmlns:a16="http://schemas.microsoft.com/office/drawing/2014/main" id="{83F695D8-F6B3-47F9-9926-B4B7633F9238}"/>
              </a:ext>
            </a:extLst>
          </p:cNvPr>
          <p:cNvSpPr txBox="1"/>
          <p:nvPr/>
        </p:nvSpPr>
        <p:spPr>
          <a:xfrm>
            <a:off x="76348" y="6437621"/>
            <a:ext cx="11898001" cy="369332"/>
          </a:xfrm>
          <a:prstGeom prst="rect">
            <a:avLst/>
          </a:prstGeom>
          <a:solidFill>
            <a:srgbClr val="66FFFF"/>
          </a:solidFill>
          <a:ln>
            <a:solidFill>
              <a:schemeClr val="accent1"/>
            </a:solidFill>
          </a:ln>
        </p:spPr>
        <p:txBody>
          <a:bodyPr wrap="square" rtlCol="0">
            <a:spAutoFit/>
          </a:bodyPr>
          <a:lstStyle/>
          <a:p>
            <a:r>
              <a:rPr lang="ja-JP" altLang="en-US" dirty="0">
                <a:latin typeface="+mn-ea"/>
              </a:rPr>
              <a:t>（</a:t>
            </a:r>
            <a:r>
              <a:rPr lang="ja-JP" altLang="en-US">
                <a:latin typeface="+mn-ea"/>
              </a:rPr>
              <a:t>論点）</a:t>
            </a:r>
            <a:r>
              <a:rPr kumimoji="1" lang="ja-JP" altLang="en-US">
                <a:latin typeface="+mn-ea"/>
              </a:rPr>
              <a:t>・</a:t>
            </a:r>
            <a:r>
              <a:rPr kumimoji="1" lang="ja-JP" altLang="en-US" dirty="0">
                <a:latin typeface="+mn-ea"/>
              </a:rPr>
              <a:t>コロナ禍を踏まえた</a:t>
            </a:r>
            <a:r>
              <a:rPr kumimoji="1" lang="en-US" altLang="ja-JP" dirty="0">
                <a:latin typeface="+mn-ea"/>
              </a:rPr>
              <a:t>MICE</a:t>
            </a:r>
            <a:r>
              <a:rPr kumimoji="1" lang="ja-JP" altLang="en-US" dirty="0">
                <a:latin typeface="+mn-ea"/>
              </a:rPr>
              <a:t>の今後の展望</a:t>
            </a:r>
          </a:p>
        </p:txBody>
      </p:sp>
      <p:sp>
        <p:nvSpPr>
          <p:cNvPr id="14" name="テキスト ボックス 13">
            <a:extLst>
              <a:ext uri="{FF2B5EF4-FFF2-40B4-BE49-F238E27FC236}">
                <a16:creationId xmlns:a16="http://schemas.microsoft.com/office/drawing/2014/main" id="{242C7DA6-78FC-4962-80F5-96C0A0C95991}"/>
              </a:ext>
            </a:extLst>
          </p:cNvPr>
          <p:cNvSpPr txBox="1"/>
          <p:nvPr/>
        </p:nvSpPr>
        <p:spPr>
          <a:xfrm>
            <a:off x="78747" y="3863546"/>
            <a:ext cx="11916000" cy="1059009"/>
          </a:xfrm>
          <a:prstGeom prst="rect">
            <a:avLst/>
          </a:prstGeom>
          <a:ln w="6350"/>
        </p:spPr>
        <p:style>
          <a:lnRef idx="2">
            <a:schemeClr val="dk1"/>
          </a:lnRef>
          <a:fillRef idx="1">
            <a:schemeClr val="lt1"/>
          </a:fillRef>
          <a:effectRef idx="0">
            <a:schemeClr val="dk1"/>
          </a:effectRef>
          <a:fontRef idx="minor">
            <a:schemeClr val="dk1"/>
          </a:fontRef>
        </p:style>
        <p:txBody>
          <a:bodyPr wrap="none"/>
          <a:lstStyle/>
          <a:p>
            <a:pPr marL="180000" indent="-457200"/>
            <a:r>
              <a:rPr lang="ja-JP" altLang="en-US" dirty="0">
                <a:solidFill>
                  <a:schemeClr val="tx1"/>
                </a:solidFill>
                <a:latin typeface="+mn-ea"/>
              </a:rPr>
              <a:t>・国内競合都市では、近年新たな</a:t>
            </a:r>
            <a:r>
              <a:rPr lang="en-US" altLang="ja-JP" dirty="0">
                <a:solidFill>
                  <a:schemeClr val="tx1"/>
                </a:solidFill>
                <a:latin typeface="+mn-ea"/>
              </a:rPr>
              <a:t>MICE</a:t>
            </a:r>
            <a:r>
              <a:rPr lang="ja-JP" altLang="en-US" dirty="0">
                <a:solidFill>
                  <a:schemeClr val="tx1"/>
                </a:solidFill>
                <a:latin typeface="+mn-ea"/>
              </a:rPr>
              <a:t>施設の設置や、既存施設の増改築・機能強化が進む。</a:t>
            </a:r>
            <a:endParaRPr lang="en-US" altLang="ja-JP" dirty="0">
              <a:solidFill>
                <a:schemeClr val="tx1"/>
              </a:solidFill>
              <a:latin typeface="+mn-ea"/>
            </a:endParaRPr>
          </a:p>
          <a:p>
            <a:pPr marL="180000" indent="-457200"/>
            <a:r>
              <a:rPr lang="ja-JP" altLang="en-US" sz="1600" dirty="0">
                <a:solidFill>
                  <a:schemeClr val="tx1"/>
                </a:solidFill>
                <a:latin typeface="+mn-ea"/>
              </a:rPr>
              <a:t> 　　</a:t>
            </a:r>
            <a:r>
              <a:rPr lang="ja-JP" altLang="en-US" sz="1400" dirty="0">
                <a:solidFill>
                  <a:schemeClr val="tx1"/>
                </a:solidFill>
              </a:rPr>
              <a:t>実  施  済：京都国際会館（</a:t>
            </a:r>
            <a:r>
              <a:rPr lang="en-US" altLang="ja-JP" sz="1400" dirty="0">
                <a:solidFill>
                  <a:schemeClr val="tx1"/>
                </a:solidFill>
              </a:rPr>
              <a:t>2018</a:t>
            </a:r>
            <a:r>
              <a:rPr lang="ja-JP" altLang="en-US" sz="1400" dirty="0">
                <a:solidFill>
                  <a:schemeClr val="tx1"/>
                </a:solidFill>
              </a:rPr>
              <a:t>）、東京ビックサイト・愛知県国際展示場（</a:t>
            </a:r>
            <a:r>
              <a:rPr lang="en-US" altLang="ja-JP" sz="1400" dirty="0">
                <a:solidFill>
                  <a:schemeClr val="tx1"/>
                </a:solidFill>
              </a:rPr>
              <a:t>2019</a:t>
            </a:r>
            <a:r>
              <a:rPr lang="ja-JP" altLang="en-US" sz="1400" dirty="0">
                <a:solidFill>
                  <a:schemeClr val="tx1"/>
                </a:solidFill>
              </a:rPr>
              <a:t>）、パシフィコ横浜（</a:t>
            </a:r>
            <a:r>
              <a:rPr lang="en-US" altLang="ja-JP" sz="1400" dirty="0">
                <a:solidFill>
                  <a:schemeClr val="tx1"/>
                </a:solidFill>
              </a:rPr>
              <a:t>2020</a:t>
            </a:r>
            <a:r>
              <a:rPr lang="ja-JP" altLang="en-US" sz="1400" dirty="0">
                <a:solidFill>
                  <a:schemeClr val="tx1"/>
                </a:solidFill>
              </a:rPr>
              <a:t>）、マリンメッセ福岡（</a:t>
            </a:r>
            <a:r>
              <a:rPr lang="en-US" altLang="ja-JP" sz="1400" dirty="0">
                <a:solidFill>
                  <a:schemeClr val="tx1"/>
                </a:solidFill>
              </a:rPr>
              <a:t>2021</a:t>
            </a:r>
            <a:r>
              <a:rPr lang="ja-JP" altLang="en-US" sz="1400" dirty="0">
                <a:solidFill>
                  <a:schemeClr val="tx1"/>
                </a:solidFill>
              </a:rPr>
              <a:t>）</a:t>
            </a:r>
            <a:endParaRPr lang="en-US" altLang="ja-JP" sz="1400" dirty="0">
              <a:solidFill>
                <a:schemeClr val="tx1"/>
              </a:solidFill>
            </a:endParaRPr>
          </a:p>
          <a:p>
            <a:pPr marL="180000" indent="-457200"/>
            <a:r>
              <a:rPr lang="ja-JP" altLang="en-US" sz="1400" dirty="0">
                <a:solidFill>
                  <a:schemeClr val="tx1"/>
                </a:solidFill>
              </a:rPr>
              <a:t> 　 　実施予定：ポートメッセなごや（</a:t>
            </a:r>
            <a:r>
              <a:rPr lang="en-US" altLang="ja-JP" sz="1400" dirty="0">
                <a:solidFill>
                  <a:schemeClr val="tx1"/>
                </a:solidFill>
              </a:rPr>
              <a:t>2022</a:t>
            </a:r>
            <a:r>
              <a:rPr lang="ja-JP" altLang="en-US" sz="1400" dirty="0" err="1">
                <a:solidFill>
                  <a:schemeClr val="tx1"/>
                </a:solidFill>
              </a:rPr>
              <a:t>、</a:t>
            </a:r>
            <a:r>
              <a:rPr lang="en-US" altLang="ja-JP" sz="1400" dirty="0">
                <a:solidFill>
                  <a:schemeClr val="tx1"/>
                </a:solidFill>
              </a:rPr>
              <a:t>2026</a:t>
            </a:r>
            <a:r>
              <a:rPr lang="ja-JP" altLang="en-US" sz="1400" dirty="0">
                <a:solidFill>
                  <a:schemeClr val="tx1"/>
                </a:solidFill>
              </a:rPr>
              <a:t>）</a:t>
            </a:r>
            <a:r>
              <a:rPr lang="ja-JP" altLang="en-US" sz="1600" dirty="0">
                <a:solidFill>
                  <a:schemeClr val="tx1"/>
                </a:solidFill>
                <a:latin typeface="+mn-ea"/>
              </a:rPr>
              <a:t>　</a:t>
            </a:r>
            <a:endParaRPr lang="en-US" altLang="ja-JP" sz="1600" dirty="0">
              <a:solidFill>
                <a:schemeClr val="tx1"/>
              </a:solidFill>
              <a:latin typeface="+mn-ea"/>
            </a:endParaRPr>
          </a:p>
          <a:p>
            <a:pPr marL="180000" indent="-457200"/>
            <a:r>
              <a:rPr lang="ja-JP" altLang="en-US" sz="1600" dirty="0">
                <a:solidFill>
                  <a:schemeClr val="tx1"/>
                </a:solidFill>
                <a:latin typeface="+mn-ea"/>
              </a:rPr>
              <a:t>　　 このほか、</a:t>
            </a:r>
            <a:r>
              <a:rPr lang="ja-JP" altLang="en-US" sz="1400" dirty="0">
                <a:solidFill>
                  <a:schemeClr val="tx1"/>
                </a:solidFill>
                <a:latin typeface="+mn-ea"/>
              </a:rPr>
              <a:t>常設の保税展示場（</a:t>
            </a:r>
            <a:r>
              <a:rPr lang="en-US" altLang="ja-JP" sz="1400" dirty="0">
                <a:solidFill>
                  <a:schemeClr val="tx1"/>
                </a:solidFill>
                <a:latin typeface="+mn-ea"/>
              </a:rPr>
              <a:t>※</a:t>
            </a:r>
            <a:r>
              <a:rPr lang="ja-JP" altLang="en-US" sz="1400" dirty="0">
                <a:solidFill>
                  <a:schemeClr val="tx1"/>
                </a:solidFill>
                <a:latin typeface="+mn-ea"/>
              </a:rPr>
              <a:t>）の設置や（愛知県国際展示場）、誘致助成金の強化を行う都市（京都市等）もある。</a:t>
            </a:r>
            <a:endParaRPr lang="en-US" altLang="ja-JP" sz="1400" dirty="0">
              <a:solidFill>
                <a:schemeClr val="tx1"/>
              </a:solidFill>
              <a:latin typeface="+mn-ea"/>
            </a:endParaRPr>
          </a:p>
        </p:txBody>
      </p:sp>
      <p:sp>
        <p:nvSpPr>
          <p:cNvPr id="7" name="大かっこ 6"/>
          <p:cNvSpPr/>
          <p:nvPr/>
        </p:nvSpPr>
        <p:spPr>
          <a:xfrm>
            <a:off x="457200" y="4179577"/>
            <a:ext cx="11340000" cy="43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a:xfrm>
            <a:off x="9475274" y="6451600"/>
            <a:ext cx="2743200" cy="365125"/>
          </a:xfrm>
        </p:spPr>
        <p:txBody>
          <a:bodyPr/>
          <a:lstStyle/>
          <a:p>
            <a:r>
              <a:rPr lang="en-US" altLang="ja-JP" dirty="0"/>
              <a:t>4</a:t>
            </a:r>
            <a:endParaRPr kumimoji="1" lang="ja-JP" altLang="en-US" dirty="0"/>
          </a:p>
        </p:txBody>
      </p:sp>
      <p:sp>
        <p:nvSpPr>
          <p:cNvPr id="8" name="正方形/長方形 7"/>
          <p:cNvSpPr/>
          <p:nvPr/>
        </p:nvSpPr>
        <p:spPr>
          <a:xfrm>
            <a:off x="4536116" y="4893291"/>
            <a:ext cx="7460337" cy="396000"/>
          </a:xfrm>
          <a:prstGeom prst="rect">
            <a:avLst/>
          </a:prstGeom>
          <a:noFill/>
          <a:ln>
            <a:noFill/>
            <a:prstDash val="dash"/>
          </a:ln>
        </p:spPr>
        <p:style>
          <a:lnRef idx="2">
            <a:schemeClr val="accent6"/>
          </a:lnRef>
          <a:fillRef idx="1">
            <a:schemeClr val="lt1"/>
          </a:fillRef>
          <a:effectRef idx="0">
            <a:schemeClr val="accent6"/>
          </a:effectRef>
          <a:fontRef idx="minor">
            <a:schemeClr val="dk1"/>
          </a:fontRef>
        </p:style>
        <p:txBody>
          <a:bodyPr rtlCol="0" anchor="t"/>
          <a:lstStyle/>
          <a:p>
            <a:r>
              <a:rPr lang="en-US" altLang="ja-JP" sz="1000" dirty="0">
                <a:solidFill>
                  <a:schemeClr val="tx1"/>
                </a:solidFill>
                <a:latin typeface="ＭＳ Ｐ明朝" panose="02020600040205080304" pitchFamily="18" charset="-128"/>
                <a:ea typeface="ＭＳ Ｐ明朝" panose="02020600040205080304" pitchFamily="18" charset="-128"/>
              </a:rPr>
              <a:t>※</a:t>
            </a:r>
            <a:r>
              <a:rPr lang="ja-JP" altLang="en-US" sz="1000" dirty="0">
                <a:solidFill>
                  <a:schemeClr val="tx1"/>
                </a:solidFill>
                <a:latin typeface="ＭＳ Ｐ明朝" panose="02020600040205080304" pitchFamily="18" charset="-128"/>
                <a:ea typeface="ＭＳ Ｐ明朝" panose="02020600040205080304" pitchFamily="18" charset="-128"/>
              </a:rPr>
              <a:t>保税展示場：特定の国際展示会・見本市など、外国貨物を展示する会場に使用する場所と</a:t>
            </a:r>
            <a:r>
              <a:rPr lang="ja-JP" altLang="en-US" sz="1000">
                <a:solidFill>
                  <a:schemeClr val="tx1"/>
                </a:solidFill>
                <a:latin typeface="ＭＳ Ｐ明朝" panose="02020600040205080304" pitchFamily="18" charset="-128"/>
                <a:ea typeface="ＭＳ Ｐ明朝" panose="02020600040205080304" pitchFamily="18" charset="-128"/>
              </a:rPr>
              <a:t>して、税関</a:t>
            </a:r>
            <a:r>
              <a:rPr lang="ja-JP" altLang="en-US" sz="1000" dirty="0">
                <a:solidFill>
                  <a:schemeClr val="tx1"/>
                </a:solidFill>
                <a:latin typeface="ＭＳ Ｐ明朝" panose="02020600040205080304" pitchFamily="18" charset="-128"/>
                <a:ea typeface="ＭＳ Ｐ明朝" panose="02020600040205080304" pitchFamily="18" charset="-128"/>
              </a:rPr>
              <a:t>長が保税を許可した展示場の</a:t>
            </a:r>
            <a:r>
              <a:rPr lang="ja-JP" altLang="en-US" sz="1000">
                <a:solidFill>
                  <a:schemeClr val="tx1"/>
                </a:solidFill>
                <a:latin typeface="ＭＳ Ｐ明朝" panose="02020600040205080304" pitchFamily="18" charset="-128"/>
                <a:ea typeface="ＭＳ Ｐ明朝" panose="02020600040205080304" pitchFamily="18" charset="-128"/>
              </a:rPr>
              <a:t>こと。</a:t>
            </a:r>
            <a:endParaRPr lang="en-US" altLang="ja-JP" sz="1000">
              <a:solidFill>
                <a:schemeClr val="tx1"/>
              </a:solidFill>
              <a:latin typeface="ＭＳ Ｐ明朝" panose="02020600040205080304" pitchFamily="18" charset="-128"/>
              <a:ea typeface="ＭＳ Ｐ明朝" panose="02020600040205080304" pitchFamily="18" charset="-128"/>
            </a:endParaRPr>
          </a:p>
          <a:p>
            <a:r>
              <a:rPr lang="ja-JP" altLang="en-US" sz="1000">
                <a:solidFill>
                  <a:schemeClr val="tx1"/>
                </a:solidFill>
                <a:latin typeface="ＭＳ Ｐ明朝" panose="02020600040205080304" pitchFamily="18" charset="-128"/>
                <a:ea typeface="ＭＳ Ｐ明朝" panose="02020600040205080304" pitchFamily="18" charset="-128"/>
              </a:rPr>
              <a:t>　　海外</a:t>
            </a:r>
            <a:r>
              <a:rPr lang="ja-JP" altLang="en-US" sz="1000" dirty="0">
                <a:solidFill>
                  <a:schemeClr val="tx1"/>
                </a:solidFill>
                <a:latin typeface="ＭＳ Ｐ明朝" panose="02020600040205080304" pitchFamily="18" charset="-128"/>
                <a:ea typeface="ＭＳ Ｐ明朝" panose="02020600040205080304" pitchFamily="18" charset="-128"/>
              </a:rPr>
              <a:t>から到着した貨物に関税をかけることなく簡易的な手続き</a:t>
            </a:r>
            <a:r>
              <a:rPr lang="ja-JP" altLang="en-US" sz="1000">
                <a:solidFill>
                  <a:schemeClr val="tx1"/>
                </a:solidFill>
                <a:latin typeface="ＭＳ Ｐ明朝" panose="02020600040205080304" pitchFamily="18" charset="-128"/>
                <a:ea typeface="ＭＳ Ｐ明朝" panose="02020600040205080304" pitchFamily="18" charset="-128"/>
              </a:rPr>
              <a:t>のみで展示</a:t>
            </a:r>
            <a:r>
              <a:rPr lang="ja-JP" altLang="en-US" sz="1000" dirty="0">
                <a:solidFill>
                  <a:schemeClr val="tx1"/>
                </a:solidFill>
                <a:latin typeface="ＭＳ Ｐ明朝" panose="02020600040205080304" pitchFamily="18" charset="-128"/>
                <a:ea typeface="ＭＳ Ｐ明朝" panose="02020600040205080304" pitchFamily="18" charset="-128"/>
              </a:rPr>
              <a:t>できる。</a:t>
            </a:r>
            <a:endParaRPr kumimoji="1" lang="ja-JP" altLang="en-US" sz="1000" dirty="0">
              <a:solidFill>
                <a:schemeClr val="tx1"/>
              </a:solidFill>
              <a:latin typeface="ＭＳ Ｐ明朝" panose="02020600040205080304" pitchFamily="18" charset="-128"/>
              <a:ea typeface="ＭＳ Ｐ明朝" panose="02020600040205080304" pitchFamily="18" charset="-128"/>
            </a:endParaRPr>
          </a:p>
        </p:txBody>
      </p:sp>
      <p:sp>
        <p:nvSpPr>
          <p:cNvPr id="16" name="角丸四角形 15"/>
          <p:cNvSpPr/>
          <p:nvPr/>
        </p:nvSpPr>
        <p:spPr>
          <a:xfrm>
            <a:off x="0" y="13017"/>
            <a:ext cx="12192000" cy="450023"/>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82896" tIns="41448" rIns="82896" bIns="41448" anchor="ctr"/>
          <a:lstStyle/>
          <a:p>
            <a:pPr defTabSz="914418">
              <a:defRPr/>
            </a:pPr>
            <a:r>
              <a:rPr lang="ja-JP" altLang="en-US" sz="2000" b="1" dirty="0">
                <a:solidFill>
                  <a:srgbClr val="FFFFFF"/>
                </a:solidFill>
                <a:effectLst>
                  <a:outerShdw blurRad="38100" dist="38100" dir="2700000" algn="tl">
                    <a:srgbClr val="000000">
                      <a:alpha val="43137"/>
                    </a:srgbClr>
                  </a:outerShdw>
                </a:effectLst>
                <a:latin typeface="+mn-ea"/>
              </a:rPr>
              <a:t>今後の見通し</a:t>
            </a:r>
          </a:p>
        </p:txBody>
      </p:sp>
      <p:sp>
        <p:nvSpPr>
          <p:cNvPr id="12" name="テキスト ボックス 11">
            <a:extLst>
              <a:ext uri="{FF2B5EF4-FFF2-40B4-BE49-F238E27FC236}">
                <a16:creationId xmlns:a16="http://schemas.microsoft.com/office/drawing/2014/main" id="{30C676AD-2D65-4102-AB09-4DA183DC4347}"/>
              </a:ext>
            </a:extLst>
          </p:cNvPr>
          <p:cNvSpPr txBox="1"/>
          <p:nvPr/>
        </p:nvSpPr>
        <p:spPr>
          <a:xfrm>
            <a:off x="78747" y="856343"/>
            <a:ext cx="11916000" cy="2572657"/>
          </a:xfrm>
          <a:prstGeom prst="rect">
            <a:avLst/>
          </a:prstGeom>
          <a:ln w="6350"/>
        </p:spPr>
        <p:style>
          <a:lnRef idx="2">
            <a:schemeClr val="dk1"/>
          </a:lnRef>
          <a:fillRef idx="1">
            <a:schemeClr val="lt1"/>
          </a:fillRef>
          <a:effectRef idx="0">
            <a:schemeClr val="dk1"/>
          </a:effectRef>
          <a:fontRef idx="minor">
            <a:schemeClr val="dk1"/>
          </a:fontRef>
        </p:style>
        <p:txBody>
          <a:bodyPr wrap="none"/>
          <a:lstStyle/>
          <a:p>
            <a:endParaRPr lang="en-US" altLang="ja-JP" sz="1600" b="1" dirty="0">
              <a:solidFill>
                <a:schemeClr val="tx1"/>
              </a:solidFill>
              <a:latin typeface="+mn-ea"/>
            </a:endParaRPr>
          </a:p>
        </p:txBody>
      </p:sp>
      <p:graphicFrame>
        <p:nvGraphicFramePr>
          <p:cNvPr id="2" name="表 5">
            <a:extLst>
              <a:ext uri="{FF2B5EF4-FFF2-40B4-BE49-F238E27FC236}">
                <a16:creationId xmlns:a16="http://schemas.microsoft.com/office/drawing/2014/main" id="{75C56930-C6DD-492F-A4A7-38F9DDC5DB9B}"/>
              </a:ext>
            </a:extLst>
          </p:cNvPr>
          <p:cNvGraphicFramePr>
            <a:graphicFrameLocks noGrp="1"/>
          </p:cNvGraphicFramePr>
          <p:nvPr>
            <p:extLst>
              <p:ext uri="{D42A27DB-BD31-4B8C-83A1-F6EECF244321}">
                <p14:modId xmlns:p14="http://schemas.microsoft.com/office/powerpoint/2010/main" val="1127185603"/>
              </p:ext>
            </p:extLst>
          </p:nvPr>
        </p:nvGraphicFramePr>
        <p:xfrm>
          <a:off x="263690" y="924190"/>
          <a:ext cx="11546114" cy="1483360"/>
        </p:xfrm>
        <a:graphic>
          <a:graphicData uri="http://schemas.openxmlformats.org/drawingml/2006/table">
            <a:tbl>
              <a:tblPr firstRow="1" bandRow="1">
                <a:tableStyleId>{0505E3EF-67EA-436B-97B2-0124C06EBD24}</a:tableStyleId>
              </a:tblPr>
              <a:tblGrid>
                <a:gridCol w="1037771">
                  <a:extLst>
                    <a:ext uri="{9D8B030D-6E8A-4147-A177-3AD203B41FA5}">
                      <a16:colId xmlns:a16="http://schemas.microsoft.com/office/drawing/2014/main" val="248908460"/>
                    </a:ext>
                  </a:extLst>
                </a:gridCol>
                <a:gridCol w="10508343">
                  <a:extLst>
                    <a:ext uri="{9D8B030D-6E8A-4147-A177-3AD203B41FA5}">
                      <a16:colId xmlns:a16="http://schemas.microsoft.com/office/drawing/2014/main" val="3931417246"/>
                    </a:ext>
                  </a:extLst>
                </a:gridCol>
              </a:tblGrid>
              <a:tr h="370840">
                <a:tc>
                  <a:txBody>
                    <a:bodyPr/>
                    <a:lstStyle/>
                    <a:p>
                      <a:pPr algn="ctr"/>
                      <a:r>
                        <a:rPr kumimoji="1" lang="en-US" altLang="ja-JP" b="0" dirty="0"/>
                        <a:t>2022</a:t>
                      </a:r>
                      <a:r>
                        <a:rPr kumimoji="1" lang="ja-JP" altLang="en-US" b="0" dirty="0"/>
                        <a:t>年</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spc="-100" baseline="0" dirty="0">
                          <a:solidFill>
                            <a:schemeClr val="tx1"/>
                          </a:solidFill>
                        </a:rPr>
                        <a:t>府市大学統合による新大学「大阪公立大学」開設</a:t>
                      </a:r>
                    </a:p>
                  </a:txBody>
                  <a:tcPr/>
                </a:tc>
                <a:extLst>
                  <a:ext uri="{0D108BD9-81ED-4DB2-BD59-A6C34878D82A}">
                    <a16:rowId xmlns:a16="http://schemas.microsoft.com/office/drawing/2014/main" val="441118979"/>
                  </a:ext>
                </a:extLst>
              </a:tr>
              <a:tr h="370840">
                <a:tc>
                  <a:txBody>
                    <a:bodyPr/>
                    <a:lstStyle/>
                    <a:p>
                      <a:pPr algn="ctr"/>
                      <a:r>
                        <a:rPr kumimoji="1" lang="en-US" altLang="ja-JP" dirty="0"/>
                        <a:t>2024</a:t>
                      </a:r>
                      <a:r>
                        <a:rPr kumimoji="1" lang="ja-JP" altLang="en-US" dirty="0"/>
                        <a:t>年</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b="0" dirty="0">
                          <a:solidFill>
                            <a:schemeClr val="tx1"/>
                          </a:solidFill>
                          <a:latin typeface="+mn-ea"/>
                        </a:rPr>
                        <a:t>うめきた</a:t>
                      </a:r>
                      <a:r>
                        <a:rPr lang="en-US" altLang="ja-JP" sz="1800" b="0" dirty="0">
                          <a:solidFill>
                            <a:schemeClr val="tx1"/>
                          </a:solidFill>
                          <a:latin typeface="+mn-ea"/>
                        </a:rPr>
                        <a:t>2</a:t>
                      </a:r>
                      <a:r>
                        <a:rPr lang="ja-JP" altLang="en-US" sz="1800" b="0" dirty="0">
                          <a:solidFill>
                            <a:schemeClr val="tx1"/>
                          </a:solidFill>
                          <a:latin typeface="+mn-ea"/>
                        </a:rPr>
                        <a:t>期まちびらき、中之島未来医療国際拠点開業</a:t>
                      </a:r>
                      <a:r>
                        <a:rPr lang="ja-JP" altLang="en-US" sz="1800" b="0" spc="-100" baseline="0" dirty="0">
                          <a:solidFill>
                            <a:schemeClr val="tx1"/>
                          </a:solidFill>
                          <a:latin typeface="+mn-ea"/>
                        </a:rPr>
                        <a:t>（いずれも一定規模の会議室等の設置予定有）</a:t>
                      </a:r>
                      <a:endParaRPr kumimoji="1" lang="ja-JP" altLang="en-US" b="0" spc="-100" baseline="0" dirty="0">
                        <a:solidFill>
                          <a:schemeClr val="tx1"/>
                        </a:solidFill>
                      </a:endParaRPr>
                    </a:p>
                  </a:txBody>
                  <a:tcPr/>
                </a:tc>
                <a:extLst>
                  <a:ext uri="{0D108BD9-81ED-4DB2-BD59-A6C34878D82A}">
                    <a16:rowId xmlns:a16="http://schemas.microsoft.com/office/drawing/2014/main" val="632679565"/>
                  </a:ext>
                </a:extLst>
              </a:tr>
              <a:tr h="370840">
                <a:tc>
                  <a:txBody>
                    <a:bodyPr/>
                    <a:lstStyle/>
                    <a:p>
                      <a:pPr algn="ctr"/>
                      <a:r>
                        <a:rPr kumimoji="1" lang="en-US" altLang="ja-JP" dirty="0"/>
                        <a:t>2025</a:t>
                      </a:r>
                      <a:r>
                        <a:rPr kumimoji="1" lang="ja-JP" altLang="en-US" dirty="0"/>
                        <a:t>年</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a:solidFill>
                            <a:schemeClr val="tx1"/>
                          </a:solidFill>
                          <a:latin typeface="+mn-ea"/>
                        </a:rPr>
                        <a:t>大阪・関西万博開催、大阪公立大学</a:t>
                      </a:r>
                      <a:r>
                        <a:rPr kumimoji="1" lang="ja-JP" altLang="en-US" dirty="0">
                          <a:solidFill>
                            <a:schemeClr val="tx1"/>
                          </a:solidFill>
                        </a:rPr>
                        <a:t>森之宮キャンパス開設</a:t>
                      </a:r>
                    </a:p>
                  </a:txBody>
                  <a:tcPr/>
                </a:tc>
                <a:extLst>
                  <a:ext uri="{0D108BD9-81ED-4DB2-BD59-A6C34878D82A}">
                    <a16:rowId xmlns:a16="http://schemas.microsoft.com/office/drawing/2014/main" val="347868063"/>
                  </a:ext>
                </a:extLst>
              </a:tr>
              <a:tr h="370840">
                <a:tc>
                  <a:txBody>
                    <a:bodyPr/>
                    <a:lstStyle/>
                    <a:p>
                      <a:pPr algn="ctr"/>
                      <a:r>
                        <a:rPr kumimoji="1" lang="en-US" altLang="ja-JP" dirty="0"/>
                        <a:t>2027</a:t>
                      </a:r>
                      <a:r>
                        <a:rPr kumimoji="1" lang="ja-JP" altLang="en-US" dirty="0"/>
                        <a:t>年</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万博記念公園にアリーナ開業（事業予定者提案：収容人数</a:t>
                      </a:r>
                      <a:r>
                        <a:rPr kumimoji="1" lang="en-US" altLang="ja-JP" dirty="0">
                          <a:solidFill>
                            <a:schemeClr val="tx1"/>
                          </a:solidFill>
                        </a:rPr>
                        <a:t>18,000</a:t>
                      </a:r>
                      <a:r>
                        <a:rPr kumimoji="1" lang="ja-JP" altLang="en-US" dirty="0">
                          <a:solidFill>
                            <a:schemeClr val="tx1"/>
                          </a:solidFill>
                        </a:rPr>
                        <a:t>人、延床面積</a:t>
                      </a:r>
                      <a:r>
                        <a:rPr kumimoji="1" lang="en-US" altLang="ja-JP" dirty="0">
                          <a:solidFill>
                            <a:schemeClr val="tx1"/>
                          </a:solidFill>
                        </a:rPr>
                        <a:t>69,550㎡</a:t>
                      </a:r>
                      <a:r>
                        <a:rPr kumimoji="1" lang="ja-JP" altLang="en-US" dirty="0">
                          <a:solidFill>
                            <a:schemeClr val="tx1"/>
                          </a:solidFill>
                        </a:rPr>
                        <a:t>）</a:t>
                      </a:r>
                    </a:p>
                  </a:txBody>
                  <a:tcPr/>
                </a:tc>
                <a:extLst>
                  <a:ext uri="{0D108BD9-81ED-4DB2-BD59-A6C34878D82A}">
                    <a16:rowId xmlns:a16="http://schemas.microsoft.com/office/drawing/2014/main" val="2421036051"/>
                  </a:ext>
                </a:extLst>
              </a:tr>
            </a:tbl>
          </a:graphicData>
        </a:graphic>
      </p:graphicFrame>
      <p:sp>
        <p:nvSpPr>
          <p:cNvPr id="6" name="テキスト ボックス 5">
            <a:extLst>
              <a:ext uri="{FF2B5EF4-FFF2-40B4-BE49-F238E27FC236}">
                <a16:creationId xmlns:a16="http://schemas.microsoft.com/office/drawing/2014/main" id="{F5ECCEE4-C2AF-4776-BAE4-510BD68CE214}"/>
              </a:ext>
            </a:extLst>
          </p:cNvPr>
          <p:cNvSpPr txBox="1"/>
          <p:nvPr/>
        </p:nvSpPr>
        <p:spPr>
          <a:xfrm>
            <a:off x="263690" y="2449514"/>
            <a:ext cx="11882375" cy="1066959"/>
          </a:xfrm>
          <a:prstGeom prst="rect">
            <a:avLst/>
          </a:prstGeom>
          <a:noFill/>
        </p:spPr>
        <p:txBody>
          <a:bodyPr wrap="square" rtlCol="0">
            <a:spAutoFit/>
          </a:bodyPr>
          <a:lstStyle/>
          <a:p>
            <a:pPr marL="1588" indent="-1588">
              <a:lnSpc>
                <a:spcPts val="2000"/>
              </a:lnSpc>
              <a:spcBef>
                <a:spcPts val="1200"/>
              </a:spcBef>
            </a:pPr>
            <a:r>
              <a:rPr lang="ja-JP" altLang="en-US" sz="1700" dirty="0">
                <a:latin typeface="+mn-ea"/>
              </a:rPr>
              <a:t>・夢洲へ誘致を進めている</a:t>
            </a:r>
            <a:r>
              <a:rPr lang="en-US" altLang="ja-JP" sz="1700" dirty="0">
                <a:latin typeface="+mn-ea"/>
              </a:rPr>
              <a:t>IR</a:t>
            </a:r>
            <a:r>
              <a:rPr lang="ja-JP" altLang="en-US" sz="1700" dirty="0">
                <a:latin typeface="+mn-ea"/>
              </a:rPr>
              <a:t>に、世界水準の競争力を備えたオールインワン</a:t>
            </a:r>
            <a:r>
              <a:rPr lang="en-US" altLang="ja-JP" sz="1700" dirty="0">
                <a:latin typeface="+mn-ea"/>
              </a:rPr>
              <a:t>MICE</a:t>
            </a:r>
            <a:r>
              <a:rPr lang="ja-JP" altLang="en-US" sz="1700" dirty="0">
                <a:latin typeface="+mn-ea"/>
              </a:rPr>
              <a:t>拠点の形成をめざしている</a:t>
            </a:r>
            <a:endParaRPr lang="en-US" altLang="ja-JP" sz="1700" dirty="0">
              <a:latin typeface="+mn-ea"/>
            </a:endParaRPr>
          </a:p>
          <a:p>
            <a:pPr marL="268288" indent="-187325">
              <a:lnSpc>
                <a:spcPts val="2000"/>
              </a:lnSpc>
            </a:pPr>
            <a:r>
              <a:rPr lang="ja-JP" altLang="en-US" sz="1600" dirty="0">
                <a:latin typeface="+mn-ea"/>
              </a:rPr>
              <a:t>    </a:t>
            </a:r>
            <a:r>
              <a:rPr lang="en-US" altLang="ja-JP" sz="1600" dirty="0">
                <a:latin typeface="+mn-ea"/>
              </a:rPr>
              <a:t>&lt;</a:t>
            </a:r>
            <a:r>
              <a:rPr lang="ja-JP" altLang="en-US" sz="1500" dirty="0">
                <a:latin typeface="+mn-ea"/>
              </a:rPr>
              <a:t>施設規模（事業者提案）</a:t>
            </a:r>
            <a:r>
              <a:rPr lang="en-US" altLang="ja-JP" sz="1500" dirty="0">
                <a:latin typeface="+mn-ea"/>
              </a:rPr>
              <a:t>&gt;</a:t>
            </a:r>
            <a:r>
              <a:rPr lang="ja-JP" altLang="en-US" sz="1500" dirty="0">
                <a:latin typeface="+mn-ea"/>
              </a:rPr>
              <a:t>       ・国際会議場</a:t>
            </a:r>
            <a:r>
              <a:rPr lang="en-US" altLang="ja-JP" sz="1500" dirty="0">
                <a:latin typeface="+mn-ea"/>
              </a:rPr>
              <a:t>…</a:t>
            </a:r>
            <a:r>
              <a:rPr lang="ja-JP" altLang="en-US" sz="1500" dirty="0">
                <a:latin typeface="+mn-ea"/>
              </a:rPr>
              <a:t>最大会議室</a:t>
            </a:r>
            <a:r>
              <a:rPr lang="en-US" altLang="ja-JP" sz="1500" dirty="0">
                <a:latin typeface="+mn-ea"/>
              </a:rPr>
              <a:t>6,000</a:t>
            </a:r>
            <a:r>
              <a:rPr lang="ja-JP" altLang="en-US" sz="1500" dirty="0">
                <a:latin typeface="+mn-ea"/>
              </a:rPr>
              <a:t>人超収容、及び同数以上が収容可能な中小会議室群</a:t>
            </a:r>
            <a:endParaRPr lang="en-US" altLang="ja-JP" sz="1500" dirty="0">
              <a:latin typeface="+mn-ea"/>
            </a:endParaRPr>
          </a:p>
          <a:p>
            <a:pPr marL="268288" indent="-187325">
              <a:lnSpc>
                <a:spcPts val="2000"/>
              </a:lnSpc>
            </a:pPr>
            <a:r>
              <a:rPr lang="ja-JP" altLang="en-US" sz="1500" dirty="0">
                <a:latin typeface="+mn-ea"/>
              </a:rPr>
              <a:t>　　　　　                            　 　  ・展示場</a:t>
            </a:r>
            <a:r>
              <a:rPr lang="en-US" altLang="ja-JP" sz="1500" dirty="0">
                <a:latin typeface="+mn-ea"/>
              </a:rPr>
              <a:t>…</a:t>
            </a:r>
            <a:r>
              <a:rPr lang="ja-JP" altLang="en-US" sz="1500" dirty="0">
                <a:latin typeface="+mn-ea"/>
              </a:rPr>
              <a:t>２万㎡</a:t>
            </a:r>
            <a:endParaRPr lang="en-US" altLang="ja-JP" sz="1500" dirty="0">
              <a:latin typeface="+mn-ea"/>
            </a:endParaRPr>
          </a:p>
          <a:p>
            <a:pPr marL="268288" indent="-187325">
              <a:lnSpc>
                <a:spcPts val="1600"/>
              </a:lnSpc>
            </a:pPr>
            <a:r>
              <a:rPr lang="ja-JP" altLang="en-US" sz="1100" dirty="0">
                <a:latin typeface="+mn-ea"/>
              </a:rPr>
              <a:t>      </a:t>
            </a:r>
            <a:r>
              <a:rPr lang="ja-JP" altLang="en-US" sz="1200" dirty="0">
                <a:latin typeface="+mn-ea"/>
              </a:rPr>
              <a:t>  </a:t>
            </a:r>
            <a:r>
              <a:rPr lang="en-US" altLang="ja-JP" sz="1200" dirty="0">
                <a:latin typeface="+mn-ea"/>
              </a:rPr>
              <a:t>※</a:t>
            </a:r>
            <a:r>
              <a:rPr lang="ja-JP" altLang="en-US" sz="1200" dirty="0">
                <a:latin typeface="+mn-ea"/>
              </a:rPr>
              <a:t>展示等施設の段階整備</a:t>
            </a:r>
            <a:r>
              <a:rPr lang="en-US" altLang="ja-JP" sz="1200" dirty="0">
                <a:latin typeface="+mn-ea"/>
              </a:rPr>
              <a:t>…</a:t>
            </a:r>
            <a:r>
              <a:rPr lang="ja-JP" altLang="en-US" sz="1200" dirty="0">
                <a:latin typeface="+mn-ea"/>
              </a:rPr>
              <a:t>開業後</a:t>
            </a:r>
            <a:r>
              <a:rPr lang="en-US" altLang="ja-JP" sz="1200" dirty="0">
                <a:latin typeface="+mn-ea"/>
              </a:rPr>
              <a:t>15</a:t>
            </a:r>
            <a:r>
              <a:rPr lang="ja-JP" altLang="en-US" sz="1200" dirty="0">
                <a:latin typeface="+mn-ea"/>
              </a:rPr>
              <a:t>年以内に６万㎡以上、事業期間内に</a:t>
            </a:r>
            <a:r>
              <a:rPr lang="en-US" altLang="ja-JP" sz="1200" dirty="0">
                <a:latin typeface="+mn-ea"/>
              </a:rPr>
              <a:t>10</a:t>
            </a:r>
            <a:r>
              <a:rPr lang="ja-JP" altLang="en-US" sz="1200" dirty="0">
                <a:latin typeface="+mn-ea"/>
              </a:rPr>
              <a:t>万㎡以上の計画を事業条件　　 段階整備の時期・規模等については必要に応じて見直し</a:t>
            </a:r>
            <a:endParaRPr kumimoji="1" lang="ja-JP" altLang="en-US" sz="1300" dirty="0"/>
          </a:p>
        </p:txBody>
      </p:sp>
      <p:sp>
        <p:nvSpPr>
          <p:cNvPr id="11" name="大かっこ 10">
            <a:extLst>
              <a:ext uri="{FF2B5EF4-FFF2-40B4-BE49-F238E27FC236}">
                <a16:creationId xmlns:a16="http://schemas.microsoft.com/office/drawing/2014/main" id="{D6063AD2-3B6A-4817-B204-7EFCBEAFFCE3}"/>
              </a:ext>
            </a:extLst>
          </p:cNvPr>
          <p:cNvSpPr/>
          <p:nvPr/>
        </p:nvSpPr>
        <p:spPr>
          <a:xfrm>
            <a:off x="3313216" y="2718977"/>
            <a:ext cx="7600207" cy="439859"/>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005C5C73-2B67-4E2B-BC85-374FAD59C798}"/>
              </a:ext>
            </a:extLst>
          </p:cNvPr>
          <p:cNvSpPr txBox="1"/>
          <p:nvPr/>
        </p:nvSpPr>
        <p:spPr>
          <a:xfrm>
            <a:off x="-72571" y="509074"/>
            <a:ext cx="6451601" cy="369332"/>
          </a:xfrm>
          <a:prstGeom prst="rect">
            <a:avLst/>
          </a:prstGeom>
          <a:noFill/>
        </p:spPr>
        <p:txBody>
          <a:bodyPr wrap="square" rtlCol="0">
            <a:spAutoFit/>
          </a:bodyPr>
          <a:lstStyle/>
          <a:p>
            <a:r>
              <a:rPr lang="en-US" altLang="ja-JP" b="1" dirty="0">
                <a:latin typeface="+mn-ea"/>
              </a:rPr>
              <a:t>【</a:t>
            </a:r>
            <a:r>
              <a:rPr lang="ja-JP" altLang="en-US" b="1" dirty="0">
                <a:latin typeface="+mn-ea"/>
              </a:rPr>
              <a:t>大阪における</a:t>
            </a:r>
            <a:r>
              <a:rPr lang="en-US" altLang="ja-JP" b="1" dirty="0">
                <a:latin typeface="+mn-ea"/>
              </a:rPr>
              <a:t>MICE</a:t>
            </a:r>
            <a:r>
              <a:rPr lang="ja-JP" altLang="en-US" b="1" dirty="0">
                <a:latin typeface="+mn-ea"/>
              </a:rPr>
              <a:t>関連の動き（予定）</a:t>
            </a:r>
            <a:r>
              <a:rPr lang="en-US" altLang="ja-JP" b="1" dirty="0">
                <a:latin typeface="+mn-ea"/>
              </a:rPr>
              <a:t>】</a:t>
            </a:r>
            <a:endParaRPr kumimoji="1" lang="ja-JP" altLang="en-US" b="1" dirty="0"/>
          </a:p>
        </p:txBody>
      </p:sp>
      <p:sp>
        <p:nvSpPr>
          <p:cNvPr id="17" name="テキスト ボックス 16">
            <a:extLst>
              <a:ext uri="{FF2B5EF4-FFF2-40B4-BE49-F238E27FC236}">
                <a16:creationId xmlns:a16="http://schemas.microsoft.com/office/drawing/2014/main" id="{3C1A93A3-9F84-4F7B-9085-E01456311F26}"/>
              </a:ext>
            </a:extLst>
          </p:cNvPr>
          <p:cNvSpPr txBox="1"/>
          <p:nvPr/>
        </p:nvSpPr>
        <p:spPr>
          <a:xfrm>
            <a:off x="1" y="3508522"/>
            <a:ext cx="5834742" cy="369332"/>
          </a:xfrm>
          <a:prstGeom prst="rect">
            <a:avLst/>
          </a:prstGeom>
          <a:noFill/>
        </p:spPr>
        <p:txBody>
          <a:bodyPr wrap="square" rtlCol="0">
            <a:spAutoFit/>
          </a:bodyPr>
          <a:lstStyle/>
          <a:p>
            <a:r>
              <a:rPr lang="en-US" altLang="ja-JP" b="1" dirty="0">
                <a:latin typeface="+mn-ea"/>
              </a:rPr>
              <a:t>【</a:t>
            </a:r>
            <a:r>
              <a:rPr lang="ja-JP" altLang="en-US" b="1" dirty="0"/>
              <a:t>国内</a:t>
            </a:r>
            <a:r>
              <a:rPr lang="ja-JP" altLang="en-US" b="1" dirty="0">
                <a:latin typeface="+mn-ea"/>
              </a:rPr>
              <a:t>他都市における</a:t>
            </a:r>
            <a:r>
              <a:rPr lang="en-US" altLang="ja-JP" b="1" dirty="0">
                <a:latin typeface="+mn-ea"/>
              </a:rPr>
              <a:t>MICE</a:t>
            </a:r>
            <a:r>
              <a:rPr lang="ja-JP" altLang="en-US" b="1" dirty="0">
                <a:latin typeface="+mn-ea"/>
              </a:rPr>
              <a:t>関連の動き</a:t>
            </a:r>
            <a:r>
              <a:rPr lang="en-US" altLang="ja-JP" b="1" dirty="0">
                <a:latin typeface="+mn-ea"/>
              </a:rPr>
              <a:t>】</a:t>
            </a:r>
          </a:p>
        </p:txBody>
      </p:sp>
      <p:sp>
        <p:nvSpPr>
          <p:cNvPr id="18" name="テキスト ボックス 17">
            <a:extLst>
              <a:ext uri="{FF2B5EF4-FFF2-40B4-BE49-F238E27FC236}">
                <a16:creationId xmlns:a16="http://schemas.microsoft.com/office/drawing/2014/main" id="{9A9E72C1-8D93-4655-8AE4-81ED8617F422}"/>
              </a:ext>
            </a:extLst>
          </p:cNvPr>
          <p:cNvSpPr txBox="1"/>
          <p:nvPr/>
        </p:nvSpPr>
        <p:spPr>
          <a:xfrm>
            <a:off x="0" y="5170205"/>
            <a:ext cx="5457371" cy="369332"/>
          </a:xfrm>
          <a:prstGeom prst="rect">
            <a:avLst/>
          </a:prstGeom>
          <a:noFill/>
        </p:spPr>
        <p:txBody>
          <a:bodyPr wrap="square" rtlCol="0">
            <a:spAutoFit/>
          </a:bodyPr>
          <a:lstStyle/>
          <a:p>
            <a:r>
              <a:rPr lang="en-US" altLang="ja-JP" b="1" dirty="0">
                <a:latin typeface="+mn-ea"/>
              </a:rPr>
              <a:t>【</a:t>
            </a:r>
            <a:r>
              <a:rPr lang="ja-JP" altLang="en-US" b="1" dirty="0">
                <a:latin typeface="+mn-ea"/>
              </a:rPr>
              <a:t>新型コロナウイルス感染症の影響</a:t>
            </a:r>
            <a:r>
              <a:rPr lang="en-US" altLang="ja-JP" b="1" dirty="0">
                <a:latin typeface="+mn-ea"/>
              </a:rPr>
              <a:t>】</a:t>
            </a:r>
          </a:p>
        </p:txBody>
      </p:sp>
    </p:spTree>
    <p:extLst>
      <p:ext uri="{BB962C8B-B14F-4D97-AF65-F5344CB8AC3E}">
        <p14:creationId xmlns:p14="http://schemas.microsoft.com/office/powerpoint/2010/main" val="1612713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r>
              <a:rPr lang="en-US" altLang="ja-JP" dirty="0"/>
              <a:t>5</a:t>
            </a:r>
            <a:endParaRPr kumimoji="1" lang="ja-JP" altLang="en-US" dirty="0"/>
          </a:p>
        </p:txBody>
      </p:sp>
      <p:sp>
        <p:nvSpPr>
          <p:cNvPr id="9" name="テキスト ボックス 8"/>
          <p:cNvSpPr txBox="1"/>
          <p:nvPr/>
        </p:nvSpPr>
        <p:spPr>
          <a:xfrm>
            <a:off x="189852" y="542120"/>
            <a:ext cx="2239840" cy="369332"/>
          </a:xfrm>
          <a:prstGeom prst="rect">
            <a:avLst/>
          </a:prstGeom>
          <a:solidFill>
            <a:schemeClr val="accent5">
              <a:lumMod val="40000"/>
              <a:lumOff val="60000"/>
            </a:schemeClr>
          </a:solidFill>
        </p:spPr>
        <p:txBody>
          <a:bodyPr wrap="square" rtlCol="0">
            <a:spAutoFit/>
          </a:bodyPr>
          <a:lstStyle/>
          <a:p>
            <a:pPr algn="ctr"/>
            <a:r>
              <a:rPr lang="ja-JP" altLang="en-US" b="1" dirty="0"/>
              <a:t>産業競争力の強化</a:t>
            </a:r>
            <a:endParaRPr kumimoji="1" lang="ja-JP" altLang="en-US" b="1" dirty="0"/>
          </a:p>
        </p:txBody>
      </p:sp>
      <p:sp>
        <p:nvSpPr>
          <p:cNvPr id="4" name="テキスト ボックス 3"/>
          <p:cNvSpPr txBox="1"/>
          <p:nvPr/>
        </p:nvSpPr>
        <p:spPr>
          <a:xfrm>
            <a:off x="324322" y="1029459"/>
            <a:ext cx="11479122" cy="2862322"/>
          </a:xfrm>
          <a:prstGeom prst="rect">
            <a:avLst/>
          </a:prstGeom>
          <a:ln w="6350"/>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dirty="0">
                <a:solidFill>
                  <a:schemeClr val="tx1"/>
                </a:solidFill>
                <a:latin typeface="+mn-ea"/>
              </a:rPr>
              <a:t>・</a:t>
            </a:r>
            <a:r>
              <a:rPr lang="ja-JP" altLang="en-US" b="1" dirty="0">
                <a:solidFill>
                  <a:schemeClr val="tx1"/>
                </a:solidFill>
                <a:latin typeface="+mn-ea"/>
              </a:rPr>
              <a:t>イノベーションの創出と、ビジネスマッチングの促進</a:t>
            </a:r>
            <a:endParaRPr lang="en-US" altLang="ja-JP" b="1" dirty="0">
              <a:solidFill>
                <a:schemeClr val="tx1"/>
              </a:solidFill>
              <a:latin typeface="+mn-ea"/>
            </a:endParaRPr>
          </a:p>
          <a:p>
            <a:pPr marL="360000"/>
            <a:r>
              <a:rPr lang="en-US" altLang="ja-JP">
                <a:solidFill>
                  <a:schemeClr val="tx1"/>
                </a:solidFill>
                <a:latin typeface="+mn-ea"/>
              </a:rPr>
              <a:t>MICE</a:t>
            </a:r>
            <a:r>
              <a:rPr lang="ja-JP" altLang="en-US" dirty="0">
                <a:solidFill>
                  <a:schemeClr val="tx1"/>
                </a:solidFill>
                <a:latin typeface="+mn-ea"/>
              </a:rPr>
              <a:t>を通じて得られる新たな知見や参加者・企業・大学・学会等の間で新たに構築されるネットワークを通じて、ビジネスや研究の環境が向上し、新たな価値創造につながるとともに、参加者のビジネスマッチングが促進され、商談金額が増加する。</a:t>
            </a:r>
            <a:endParaRPr lang="en-US" altLang="ja-JP" dirty="0">
              <a:solidFill>
                <a:schemeClr val="tx1"/>
              </a:solidFill>
              <a:latin typeface="+mn-ea"/>
            </a:endParaRPr>
          </a:p>
          <a:p>
            <a:r>
              <a:rPr lang="ja-JP" altLang="en-US" dirty="0">
                <a:solidFill>
                  <a:schemeClr val="tx1"/>
                </a:solidFill>
                <a:latin typeface="+mn-ea"/>
              </a:rPr>
              <a:t>・</a:t>
            </a:r>
            <a:r>
              <a:rPr lang="ja-JP" altLang="en-US" b="1" dirty="0">
                <a:solidFill>
                  <a:schemeClr val="tx1"/>
                </a:solidFill>
                <a:latin typeface="+mn-ea"/>
              </a:rPr>
              <a:t>産業活性化の起爆剤</a:t>
            </a:r>
          </a:p>
          <a:p>
            <a:pPr marL="360000"/>
            <a:r>
              <a:rPr lang="ja-JP" altLang="en-US">
                <a:solidFill>
                  <a:schemeClr val="tx1"/>
                </a:solidFill>
                <a:latin typeface="+mn-ea"/>
              </a:rPr>
              <a:t>大阪</a:t>
            </a:r>
            <a:r>
              <a:rPr lang="ja-JP" altLang="en-US" dirty="0">
                <a:solidFill>
                  <a:schemeClr val="tx1"/>
                </a:solidFill>
                <a:latin typeface="+mn-ea"/>
              </a:rPr>
              <a:t>が戦略的に強化したい分野の</a:t>
            </a:r>
            <a:r>
              <a:rPr lang="en-US" altLang="ja-JP" dirty="0">
                <a:solidFill>
                  <a:schemeClr val="tx1"/>
                </a:solidFill>
                <a:latin typeface="+mn-ea"/>
              </a:rPr>
              <a:t>MICE</a:t>
            </a:r>
            <a:r>
              <a:rPr lang="ja-JP" altLang="en-US" dirty="0">
                <a:solidFill>
                  <a:schemeClr val="tx1"/>
                </a:solidFill>
                <a:latin typeface="+mn-ea"/>
              </a:rPr>
              <a:t>を開催することで、その分野の活性化や、その分野</a:t>
            </a:r>
            <a:r>
              <a:rPr lang="ja-JP" altLang="en-US">
                <a:solidFill>
                  <a:schemeClr val="tx1"/>
                </a:solidFill>
                <a:latin typeface="+mn-ea"/>
              </a:rPr>
              <a:t>における</a:t>
            </a:r>
            <a:r>
              <a:rPr lang="ja-JP" altLang="en-US">
                <a:solidFill>
                  <a:schemeClr val="tx1"/>
                </a:solidFill>
              </a:rPr>
              <a:t>世界</a:t>
            </a:r>
            <a:r>
              <a:rPr lang="ja-JP" altLang="en-US" dirty="0">
                <a:solidFill>
                  <a:schemeClr val="tx1"/>
                </a:solidFill>
              </a:rPr>
              <a:t>の</a:t>
            </a:r>
            <a:r>
              <a:rPr lang="ja-JP" altLang="en-US" dirty="0">
                <a:solidFill>
                  <a:schemeClr val="tx1"/>
                </a:solidFill>
                <a:latin typeface="+mn-ea"/>
              </a:rPr>
              <a:t>主導的な拠点となることができる。　</a:t>
            </a:r>
            <a:endParaRPr lang="en-US" altLang="ja-JP" dirty="0">
              <a:solidFill>
                <a:schemeClr val="tx1"/>
              </a:solidFill>
              <a:latin typeface="+mn-ea"/>
            </a:endParaRPr>
          </a:p>
          <a:p>
            <a:r>
              <a:rPr lang="ja-JP" altLang="en-US" dirty="0">
                <a:solidFill>
                  <a:schemeClr val="tx1"/>
                </a:solidFill>
                <a:latin typeface="+mn-ea"/>
              </a:rPr>
              <a:t>・</a:t>
            </a:r>
            <a:r>
              <a:rPr lang="ja-JP" altLang="en-US" b="1" dirty="0">
                <a:solidFill>
                  <a:schemeClr val="tx1"/>
                </a:solidFill>
                <a:latin typeface="+mn-ea"/>
              </a:rPr>
              <a:t>幅広い分野への経済波及効果（観光消費の増大など）</a:t>
            </a:r>
          </a:p>
          <a:p>
            <a:pPr marL="360000"/>
            <a:r>
              <a:rPr lang="ja-JP" altLang="en-US">
                <a:solidFill>
                  <a:schemeClr val="tx1"/>
                </a:solidFill>
                <a:latin typeface="+mn-ea"/>
              </a:rPr>
              <a:t>会議</a:t>
            </a:r>
            <a:r>
              <a:rPr lang="ja-JP" altLang="en-US" dirty="0">
                <a:solidFill>
                  <a:schemeClr val="tx1"/>
                </a:solidFill>
                <a:latin typeface="+mn-ea"/>
              </a:rPr>
              <a:t>等の設営・運営など開催そのものに関わる対応や国内外からの来訪者による宿泊、飲食、観光</a:t>
            </a:r>
            <a:r>
              <a:rPr lang="ja-JP" altLang="en-US">
                <a:solidFill>
                  <a:schemeClr val="tx1"/>
                </a:solidFill>
                <a:latin typeface="+mn-ea"/>
              </a:rPr>
              <a:t>等の活動</a:t>
            </a:r>
            <a:r>
              <a:rPr lang="ja-JP" altLang="en-US" dirty="0">
                <a:solidFill>
                  <a:schemeClr val="tx1"/>
                </a:solidFill>
                <a:latin typeface="+mn-ea"/>
              </a:rPr>
              <a:t>を通じた消費など裾野の広い効果が生まれる。</a:t>
            </a:r>
            <a:endParaRPr lang="en-US" altLang="ja-JP" dirty="0">
              <a:solidFill>
                <a:schemeClr val="tx1"/>
              </a:solidFill>
              <a:latin typeface="+mn-ea"/>
            </a:endParaRPr>
          </a:p>
        </p:txBody>
      </p:sp>
      <p:sp>
        <p:nvSpPr>
          <p:cNvPr id="11" name="テキスト ボックス 10"/>
          <p:cNvSpPr txBox="1"/>
          <p:nvPr/>
        </p:nvSpPr>
        <p:spPr>
          <a:xfrm>
            <a:off x="189852" y="4009788"/>
            <a:ext cx="2239840" cy="369332"/>
          </a:xfrm>
          <a:prstGeom prst="rect">
            <a:avLst/>
          </a:prstGeom>
          <a:solidFill>
            <a:schemeClr val="accent5">
              <a:lumMod val="40000"/>
              <a:lumOff val="60000"/>
            </a:schemeClr>
          </a:solidFill>
        </p:spPr>
        <p:txBody>
          <a:bodyPr wrap="square" rtlCol="0">
            <a:spAutoFit/>
          </a:bodyPr>
          <a:lstStyle/>
          <a:p>
            <a:pPr algn="ctr"/>
            <a:r>
              <a:rPr lang="ja-JP" altLang="en-US" b="1" dirty="0"/>
              <a:t>都市格の向上</a:t>
            </a:r>
            <a:endParaRPr kumimoji="1" lang="ja-JP" altLang="en-US" b="1" dirty="0"/>
          </a:p>
        </p:txBody>
      </p:sp>
      <p:sp>
        <p:nvSpPr>
          <p:cNvPr id="7" name="テキスト ボックス 6"/>
          <p:cNvSpPr txBox="1"/>
          <p:nvPr/>
        </p:nvSpPr>
        <p:spPr>
          <a:xfrm>
            <a:off x="324322" y="4441143"/>
            <a:ext cx="11376212" cy="2308324"/>
          </a:xfrm>
          <a:prstGeom prst="rect">
            <a:avLst/>
          </a:prstGeom>
          <a:ln w="6350"/>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b="1" dirty="0">
                <a:solidFill>
                  <a:schemeClr val="tx1"/>
                </a:solidFill>
                <a:latin typeface="+mn-ea"/>
              </a:rPr>
              <a:t>・都市の魅力向上</a:t>
            </a:r>
            <a:endParaRPr lang="en-US" altLang="ja-JP" b="1" dirty="0">
              <a:solidFill>
                <a:schemeClr val="tx1"/>
              </a:solidFill>
              <a:latin typeface="+mn-ea"/>
            </a:endParaRPr>
          </a:p>
          <a:p>
            <a:pPr marL="360000"/>
            <a:r>
              <a:rPr lang="en-US" altLang="ja-JP">
                <a:solidFill>
                  <a:schemeClr val="tx1"/>
                </a:solidFill>
                <a:latin typeface="+mn-ea"/>
              </a:rPr>
              <a:t>MICE</a:t>
            </a:r>
            <a:r>
              <a:rPr lang="ja-JP" altLang="en-US" dirty="0">
                <a:solidFill>
                  <a:schemeClr val="tx1"/>
                </a:solidFill>
                <a:latin typeface="+mn-ea"/>
              </a:rPr>
              <a:t>の誘致に向け</a:t>
            </a:r>
            <a:r>
              <a:rPr lang="ja-JP" altLang="en-US" dirty="0"/>
              <a:t>、</a:t>
            </a:r>
            <a:r>
              <a:rPr lang="ja-JP" altLang="en-US" dirty="0">
                <a:solidFill>
                  <a:schemeClr val="tx1"/>
                </a:solidFill>
                <a:latin typeface="+mn-ea"/>
              </a:rPr>
              <a:t>関連する施設やその周辺にある資源の魅力を再確認し、必要な整備や情報発信を行うことで、都市の魅力が向上する。</a:t>
            </a:r>
            <a:endParaRPr lang="en-US" altLang="ja-JP" dirty="0">
              <a:solidFill>
                <a:schemeClr val="tx1"/>
              </a:solidFill>
              <a:latin typeface="+mn-ea"/>
            </a:endParaRPr>
          </a:p>
          <a:p>
            <a:r>
              <a:rPr lang="ja-JP" altLang="en-US" b="1" dirty="0">
                <a:solidFill>
                  <a:schemeClr val="tx1"/>
                </a:solidFill>
                <a:latin typeface="+mn-ea"/>
              </a:rPr>
              <a:t>・都市の国際的認知度やブランド力の向上</a:t>
            </a:r>
            <a:endParaRPr lang="en-US" altLang="ja-JP" b="1" dirty="0">
              <a:solidFill>
                <a:schemeClr val="tx1"/>
              </a:solidFill>
              <a:latin typeface="+mn-ea"/>
            </a:endParaRPr>
          </a:p>
          <a:p>
            <a:pPr marL="360000"/>
            <a:r>
              <a:rPr lang="en-US" altLang="ja-JP">
                <a:solidFill>
                  <a:schemeClr val="tx1"/>
                </a:solidFill>
                <a:latin typeface="+mn-ea"/>
              </a:rPr>
              <a:t>MICE</a:t>
            </a:r>
            <a:r>
              <a:rPr lang="ja-JP" altLang="en-US" dirty="0">
                <a:solidFill>
                  <a:schemeClr val="tx1"/>
                </a:solidFill>
                <a:latin typeface="+mn-ea"/>
              </a:rPr>
              <a:t>の誘致・開催を通じた情報発信や、国内外から</a:t>
            </a:r>
            <a:r>
              <a:rPr lang="ja-JP" altLang="en-US" dirty="0"/>
              <a:t>多くの参加者・関係者が来訪し開催都市・大阪を</a:t>
            </a:r>
            <a:r>
              <a:rPr lang="ja-JP" altLang="en-US" dirty="0">
                <a:solidFill>
                  <a:schemeClr val="tx1"/>
                </a:solidFill>
                <a:latin typeface="+mn-ea"/>
              </a:rPr>
              <a:t>体感することを通じて、開催都市の国際的な認知度が高まるとともに、</a:t>
            </a:r>
            <a:r>
              <a:rPr lang="en-US" altLang="ja-JP" dirty="0">
                <a:solidFill>
                  <a:schemeClr val="tx1"/>
                </a:solidFill>
                <a:latin typeface="+mn-ea"/>
              </a:rPr>
              <a:t>MICE</a:t>
            </a:r>
            <a:r>
              <a:rPr lang="ja-JP" altLang="en-US" dirty="0">
                <a:solidFill>
                  <a:schemeClr val="tx1"/>
                </a:solidFill>
                <a:latin typeface="+mn-ea"/>
              </a:rPr>
              <a:t>の開催・成功を通じてさらに多くの</a:t>
            </a:r>
            <a:r>
              <a:rPr lang="en-US" altLang="ja-JP" dirty="0">
                <a:solidFill>
                  <a:schemeClr val="tx1"/>
                </a:solidFill>
                <a:latin typeface="+mn-ea"/>
              </a:rPr>
              <a:t>MICE</a:t>
            </a:r>
            <a:r>
              <a:rPr lang="ja-JP" altLang="en-US" dirty="0" err="1">
                <a:solidFill>
                  <a:schemeClr val="tx1"/>
                </a:solidFill>
                <a:latin typeface="+mn-ea"/>
              </a:rPr>
              <a:t>が開</a:t>
            </a:r>
            <a:r>
              <a:rPr lang="ja-JP" altLang="en-US" dirty="0">
                <a:solidFill>
                  <a:schemeClr val="tx1"/>
                </a:solidFill>
                <a:latin typeface="+mn-ea"/>
              </a:rPr>
              <a:t>催される循環が生まれ、</a:t>
            </a:r>
            <a:r>
              <a:rPr lang="en-US" altLang="ja-JP" dirty="0">
                <a:solidFill>
                  <a:schemeClr val="tx1"/>
                </a:solidFill>
                <a:latin typeface="+mn-ea"/>
              </a:rPr>
              <a:t>MICE</a:t>
            </a:r>
            <a:r>
              <a:rPr lang="ja-JP" altLang="en-US" dirty="0">
                <a:solidFill>
                  <a:schemeClr val="tx1"/>
                </a:solidFill>
                <a:latin typeface="+mn-ea"/>
              </a:rPr>
              <a:t>開催都市として、また重点分野の学術・産業等に秀でた都市としてのブランド力が向上する。</a:t>
            </a:r>
            <a:endParaRPr lang="en-US" altLang="ja-JP" dirty="0">
              <a:solidFill>
                <a:schemeClr val="tx1"/>
              </a:solidFill>
              <a:latin typeface="+mn-ea"/>
            </a:endParaRPr>
          </a:p>
        </p:txBody>
      </p:sp>
      <p:sp>
        <p:nvSpPr>
          <p:cNvPr id="10" name="角丸四角形 9"/>
          <p:cNvSpPr/>
          <p:nvPr/>
        </p:nvSpPr>
        <p:spPr>
          <a:xfrm>
            <a:off x="0" y="13017"/>
            <a:ext cx="12192000" cy="439087"/>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82896" tIns="41448" rIns="82896" bIns="41448" anchor="ctr"/>
          <a:lstStyle/>
          <a:p>
            <a:pPr defTabSz="914418">
              <a:defRPr/>
            </a:pPr>
            <a:r>
              <a:rPr lang="en-US" altLang="ja-JP" sz="2000" b="1" dirty="0">
                <a:latin typeface="+mn-ea"/>
              </a:rPr>
              <a:t>MICE</a:t>
            </a:r>
            <a:r>
              <a:rPr lang="ja-JP" altLang="en-US" sz="2000" b="1" dirty="0">
                <a:latin typeface="+mn-ea"/>
              </a:rPr>
              <a:t>開催により期待される効果</a:t>
            </a:r>
            <a:endParaRPr lang="ja-JP" altLang="en-US" sz="2000" b="1" dirty="0">
              <a:solidFill>
                <a:srgbClr val="FFFFFF"/>
              </a:solidFill>
              <a:effectLst>
                <a:outerShdw blurRad="38100" dist="38100" dir="2700000" algn="tl">
                  <a:srgbClr val="000000">
                    <a:alpha val="43137"/>
                  </a:srgbClr>
                </a:outerShdw>
              </a:effectLst>
              <a:latin typeface="+mn-ea"/>
            </a:endParaRPr>
          </a:p>
        </p:txBody>
      </p:sp>
    </p:spTree>
    <p:extLst>
      <p:ext uri="{BB962C8B-B14F-4D97-AF65-F5344CB8AC3E}">
        <p14:creationId xmlns:p14="http://schemas.microsoft.com/office/powerpoint/2010/main" val="2872900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r>
              <a:rPr lang="en-US" altLang="ja-JP" dirty="0"/>
              <a:t>6</a:t>
            </a:r>
            <a:endParaRPr kumimoji="1" lang="en-US" altLang="ja-JP" dirty="0"/>
          </a:p>
        </p:txBody>
      </p:sp>
      <p:sp>
        <p:nvSpPr>
          <p:cNvPr id="7" name="テキスト ボックス 6"/>
          <p:cNvSpPr txBox="1"/>
          <p:nvPr/>
        </p:nvSpPr>
        <p:spPr>
          <a:xfrm>
            <a:off x="198633" y="824342"/>
            <a:ext cx="5839097" cy="369332"/>
          </a:xfrm>
          <a:prstGeom prst="rect">
            <a:avLst/>
          </a:prstGeom>
          <a:solidFill>
            <a:schemeClr val="accent5">
              <a:lumMod val="40000"/>
              <a:lumOff val="60000"/>
            </a:schemeClr>
          </a:solidFill>
        </p:spPr>
        <p:txBody>
          <a:bodyPr wrap="square" rtlCol="0">
            <a:spAutoFit/>
          </a:bodyPr>
          <a:lstStyle/>
          <a:p>
            <a:r>
              <a:rPr lang="ja-JP" altLang="en-US" b="1" dirty="0">
                <a:latin typeface="+mn-ea"/>
              </a:rPr>
              <a:t>住民の関心向上、わがまちへの愛着と誇りの醸成</a:t>
            </a:r>
            <a:endParaRPr kumimoji="1" lang="ja-JP" altLang="en-US" b="1" dirty="0">
              <a:latin typeface="+mn-ea"/>
            </a:endParaRPr>
          </a:p>
        </p:txBody>
      </p:sp>
      <p:sp>
        <p:nvSpPr>
          <p:cNvPr id="8" name="テキスト ボックス 7"/>
          <p:cNvSpPr txBox="1"/>
          <p:nvPr/>
        </p:nvSpPr>
        <p:spPr>
          <a:xfrm>
            <a:off x="349624" y="1437941"/>
            <a:ext cx="11376212" cy="1554272"/>
          </a:xfrm>
          <a:prstGeom prst="rect">
            <a:avLst/>
          </a:prstGeom>
          <a:ln w="6350"/>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b="1" dirty="0">
                <a:solidFill>
                  <a:schemeClr val="tx1"/>
                </a:solidFill>
                <a:latin typeface="+mn-ea"/>
              </a:rPr>
              <a:t>・住民の「わがまち」への愛着と誇りの醸成</a:t>
            </a:r>
            <a:endParaRPr lang="en-US" altLang="ja-JP" b="1" dirty="0">
              <a:solidFill>
                <a:schemeClr val="tx1"/>
              </a:solidFill>
              <a:latin typeface="+mn-ea"/>
            </a:endParaRPr>
          </a:p>
          <a:p>
            <a:r>
              <a:rPr lang="ja-JP" altLang="en-US" dirty="0">
                <a:solidFill>
                  <a:schemeClr val="tx1"/>
                </a:solidFill>
                <a:latin typeface="+mn-ea"/>
              </a:rPr>
              <a:t>　　都市魅力の向上や、</a:t>
            </a:r>
            <a:r>
              <a:rPr lang="en-US" altLang="ja-JP" dirty="0">
                <a:solidFill>
                  <a:schemeClr val="tx1"/>
                </a:solidFill>
                <a:latin typeface="+mn-ea"/>
              </a:rPr>
              <a:t>MICE</a:t>
            </a:r>
            <a:r>
              <a:rPr lang="ja-JP" altLang="en-US" dirty="0">
                <a:solidFill>
                  <a:schemeClr val="tx1"/>
                </a:solidFill>
                <a:latin typeface="+mn-ea"/>
              </a:rPr>
              <a:t>開催による都市の知名度の向上などにより、大阪に住み、働き、訪れる全ての</a:t>
            </a:r>
            <a:endParaRPr lang="en-US" altLang="ja-JP" dirty="0">
              <a:solidFill>
                <a:schemeClr val="tx1"/>
              </a:solidFill>
              <a:latin typeface="+mn-ea"/>
            </a:endParaRPr>
          </a:p>
          <a:p>
            <a:r>
              <a:rPr lang="ja-JP" altLang="en-US" dirty="0">
                <a:solidFill>
                  <a:schemeClr val="tx1"/>
                </a:solidFill>
                <a:latin typeface="+mn-ea"/>
              </a:rPr>
              <a:t>　　人が感動を共有し、誇れるまちとなる。</a:t>
            </a:r>
            <a:endParaRPr lang="en-US" altLang="ja-JP" dirty="0">
              <a:solidFill>
                <a:schemeClr val="tx1"/>
              </a:solidFill>
              <a:latin typeface="+mn-ea"/>
            </a:endParaRPr>
          </a:p>
          <a:p>
            <a:pPr>
              <a:spcBef>
                <a:spcPts val="600"/>
              </a:spcBef>
            </a:pPr>
            <a:r>
              <a:rPr lang="ja-JP" altLang="en-US" b="1" dirty="0">
                <a:solidFill>
                  <a:schemeClr val="tx1"/>
                </a:solidFill>
                <a:latin typeface="+mn-ea"/>
              </a:rPr>
              <a:t>・住民への啓発、機運醸成の起爆剤</a:t>
            </a:r>
            <a:endParaRPr lang="en-US" altLang="ja-JP" b="1" dirty="0">
              <a:solidFill>
                <a:schemeClr val="tx1"/>
              </a:solidFill>
              <a:latin typeface="+mn-ea"/>
            </a:endParaRPr>
          </a:p>
          <a:p>
            <a:r>
              <a:rPr lang="ja-JP" altLang="en-US" dirty="0">
                <a:solidFill>
                  <a:schemeClr val="tx1"/>
                </a:solidFill>
                <a:latin typeface="+mn-ea"/>
              </a:rPr>
              <a:t>　　</a:t>
            </a:r>
            <a:r>
              <a:rPr lang="en-US" altLang="ja-JP" dirty="0">
                <a:solidFill>
                  <a:schemeClr val="tx1"/>
                </a:solidFill>
                <a:latin typeface="+mn-ea"/>
              </a:rPr>
              <a:t>MICE</a:t>
            </a:r>
            <a:r>
              <a:rPr lang="ja-JP" altLang="en-US" dirty="0">
                <a:solidFill>
                  <a:schemeClr val="tx1"/>
                </a:solidFill>
                <a:latin typeface="+mn-ea"/>
              </a:rPr>
              <a:t>の開催、</a:t>
            </a:r>
            <a:r>
              <a:rPr lang="en-US" altLang="ja-JP" dirty="0">
                <a:solidFill>
                  <a:schemeClr val="tx1"/>
                </a:solidFill>
                <a:latin typeface="+mn-ea"/>
              </a:rPr>
              <a:t>PR</a:t>
            </a:r>
            <a:r>
              <a:rPr lang="ja-JP" altLang="en-US" dirty="0">
                <a:solidFill>
                  <a:schemeClr val="tx1"/>
                </a:solidFill>
                <a:latin typeface="+mn-ea"/>
              </a:rPr>
              <a:t>などが入り口となって、住民の</a:t>
            </a:r>
            <a:r>
              <a:rPr lang="en-US" altLang="ja-JP" dirty="0">
                <a:solidFill>
                  <a:schemeClr val="tx1"/>
                </a:solidFill>
                <a:latin typeface="+mn-ea"/>
              </a:rPr>
              <a:t>MICE</a:t>
            </a:r>
            <a:r>
              <a:rPr lang="ja-JP" altLang="en-US" dirty="0">
                <a:solidFill>
                  <a:schemeClr val="tx1"/>
                </a:solidFill>
                <a:latin typeface="+mn-ea"/>
              </a:rPr>
              <a:t>開催関連分野への関心や理解が高まる。</a:t>
            </a:r>
            <a:endParaRPr lang="en-US" altLang="ja-JP" dirty="0">
              <a:solidFill>
                <a:schemeClr val="tx1"/>
              </a:solidFill>
              <a:latin typeface="+mn-ea"/>
            </a:endParaRPr>
          </a:p>
        </p:txBody>
      </p:sp>
      <p:sp>
        <p:nvSpPr>
          <p:cNvPr id="10" name="テキスト ボックス 9">
            <a:extLst>
              <a:ext uri="{FF2B5EF4-FFF2-40B4-BE49-F238E27FC236}">
                <a16:creationId xmlns:a16="http://schemas.microsoft.com/office/drawing/2014/main" id="{83F695D8-F6B3-47F9-9926-B4B7633F9238}"/>
              </a:ext>
            </a:extLst>
          </p:cNvPr>
          <p:cNvSpPr txBox="1"/>
          <p:nvPr/>
        </p:nvSpPr>
        <p:spPr>
          <a:xfrm>
            <a:off x="394967" y="4990315"/>
            <a:ext cx="11402066" cy="1477328"/>
          </a:xfrm>
          <a:prstGeom prst="rect">
            <a:avLst/>
          </a:prstGeom>
          <a:solidFill>
            <a:srgbClr val="66FFFF"/>
          </a:solidFill>
          <a:ln>
            <a:solidFill>
              <a:schemeClr val="accent1"/>
            </a:solidFill>
          </a:ln>
        </p:spPr>
        <p:txBody>
          <a:bodyPr wrap="square" rtlCol="0">
            <a:spAutoFit/>
          </a:bodyPr>
          <a:lstStyle/>
          <a:p>
            <a:r>
              <a:rPr lang="ja-JP" altLang="en-US" dirty="0">
                <a:latin typeface="+mn-ea"/>
              </a:rPr>
              <a:t>（論点）</a:t>
            </a:r>
            <a:endParaRPr lang="en-US" altLang="ja-JP" dirty="0">
              <a:latin typeface="+mn-ea"/>
            </a:endParaRPr>
          </a:p>
          <a:p>
            <a:r>
              <a:rPr lang="ja-JP" altLang="en-US" dirty="0">
                <a:latin typeface="+mn-ea"/>
              </a:rPr>
              <a:t>・</a:t>
            </a:r>
            <a:r>
              <a:rPr lang="en-US" altLang="ja-JP" dirty="0">
                <a:latin typeface="+mn-ea"/>
              </a:rPr>
              <a:t>MICE</a:t>
            </a:r>
            <a:r>
              <a:rPr lang="ja-JP" altLang="en-US" dirty="0">
                <a:latin typeface="+mn-ea"/>
              </a:rPr>
              <a:t>を開催することにより期待される効果の内容</a:t>
            </a:r>
            <a:r>
              <a:rPr lang="ja-JP" altLang="en-US" dirty="0"/>
              <a:t>（総論及び</a:t>
            </a:r>
            <a:r>
              <a:rPr lang="en-US" altLang="ja-JP" dirty="0"/>
              <a:t>M/I/C/E</a:t>
            </a:r>
            <a:r>
              <a:rPr lang="ja-JP" altLang="en-US" dirty="0"/>
              <a:t>それぞれの特徴について）</a:t>
            </a:r>
            <a:endParaRPr lang="en-US" altLang="ja-JP" dirty="0">
              <a:highlight>
                <a:srgbClr val="FF00FF"/>
              </a:highlight>
              <a:latin typeface="+mn-ea"/>
            </a:endParaRPr>
          </a:p>
          <a:p>
            <a:r>
              <a:rPr lang="ja-JP" altLang="en-US" dirty="0">
                <a:latin typeface="+mn-ea"/>
              </a:rPr>
              <a:t>・大阪において特に期待される効果、大阪が追求すべき効果</a:t>
            </a:r>
            <a:endParaRPr lang="en-US" altLang="ja-JP" dirty="0">
              <a:latin typeface="+mn-ea"/>
            </a:endParaRPr>
          </a:p>
          <a:p>
            <a:pPr marL="252000" indent="-457200"/>
            <a:r>
              <a:rPr kumimoji="1" lang="ja-JP" altLang="en-US" dirty="0">
                <a:latin typeface="+mn-ea"/>
              </a:rPr>
              <a:t>・</a:t>
            </a:r>
            <a:r>
              <a:rPr lang="ja-JP" altLang="en-US" dirty="0">
                <a:latin typeface="+mn-ea"/>
              </a:rPr>
              <a:t>水都、食、歴史・文化などの魅力に加え、</a:t>
            </a:r>
            <a:r>
              <a:rPr kumimoji="1" lang="ja-JP" altLang="en-US" dirty="0">
                <a:latin typeface="+mn-ea"/>
              </a:rPr>
              <a:t>万博の開催、大阪公立大学のオープン、</a:t>
            </a:r>
            <a:r>
              <a:rPr kumimoji="1" lang="en-US" altLang="ja-JP" dirty="0">
                <a:latin typeface="+mn-ea"/>
              </a:rPr>
              <a:t>IR</a:t>
            </a:r>
            <a:r>
              <a:rPr kumimoji="1" lang="ja-JP" altLang="en-US" dirty="0">
                <a:latin typeface="+mn-ea"/>
              </a:rPr>
              <a:t>の誘致などのビッグイベントが続く大阪の強みを、</a:t>
            </a:r>
            <a:r>
              <a:rPr lang="ja-JP" altLang="en-US" dirty="0">
                <a:latin typeface="+mn-ea"/>
              </a:rPr>
              <a:t>今後の</a:t>
            </a:r>
            <a:r>
              <a:rPr lang="en-US" altLang="ja-JP" dirty="0">
                <a:latin typeface="+mn-ea"/>
              </a:rPr>
              <a:t>MICE</a:t>
            </a:r>
            <a:r>
              <a:rPr lang="ja-JP" altLang="en-US" dirty="0">
                <a:latin typeface="+mn-ea"/>
              </a:rPr>
              <a:t>誘致においてどう生かしていくべきか</a:t>
            </a:r>
            <a:endParaRPr kumimoji="1" lang="ja-JP" altLang="en-US" dirty="0">
              <a:latin typeface="+mn-ea"/>
            </a:endParaRPr>
          </a:p>
        </p:txBody>
      </p:sp>
      <p:sp>
        <p:nvSpPr>
          <p:cNvPr id="9" name="角丸四角形 8"/>
          <p:cNvSpPr/>
          <p:nvPr/>
        </p:nvSpPr>
        <p:spPr>
          <a:xfrm>
            <a:off x="0" y="13018"/>
            <a:ext cx="12192000" cy="466469"/>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82896" tIns="41448" rIns="82896" bIns="41448" anchor="ctr"/>
          <a:lstStyle/>
          <a:p>
            <a:pPr defTabSz="914418">
              <a:defRPr/>
            </a:pPr>
            <a:r>
              <a:rPr lang="en-US" altLang="ja-JP" sz="2000" b="1" dirty="0">
                <a:latin typeface="+mn-ea"/>
              </a:rPr>
              <a:t>MICE</a:t>
            </a:r>
            <a:r>
              <a:rPr lang="ja-JP" altLang="en-US" sz="2000" b="1" dirty="0">
                <a:latin typeface="+mn-ea"/>
              </a:rPr>
              <a:t>開催により期待される効果</a:t>
            </a:r>
            <a:endParaRPr lang="ja-JP" altLang="en-US" sz="2000" b="1" dirty="0">
              <a:solidFill>
                <a:srgbClr val="FFFFFF"/>
              </a:solidFill>
              <a:effectLst>
                <a:outerShdw blurRad="38100" dist="38100" dir="2700000" algn="tl">
                  <a:srgbClr val="000000">
                    <a:alpha val="43137"/>
                  </a:srgbClr>
                </a:outerShdw>
              </a:effectLst>
              <a:latin typeface="+mn-ea"/>
            </a:endParaRPr>
          </a:p>
        </p:txBody>
      </p:sp>
    </p:spTree>
    <p:extLst>
      <p:ext uri="{BB962C8B-B14F-4D97-AF65-F5344CB8AC3E}">
        <p14:creationId xmlns:p14="http://schemas.microsoft.com/office/powerpoint/2010/main" val="155199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0" y="13017"/>
            <a:ext cx="12192000" cy="454735"/>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82896" tIns="41448" rIns="82896" bIns="41448" anchor="ctr"/>
          <a:lstStyle/>
          <a:p>
            <a:pPr defTabSz="914418">
              <a:defRPr/>
            </a:pPr>
            <a:r>
              <a:rPr lang="ja-JP" altLang="en-US" sz="2000" b="1" dirty="0">
                <a:solidFill>
                  <a:srgbClr val="FFFFFF"/>
                </a:solidFill>
                <a:effectLst>
                  <a:outerShdw blurRad="38100" dist="38100" dir="2700000" algn="tl">
                    <a:srgbClr val="000000">
                      <a:alpha val="43137"/>
                    </a:srgbClr>
                  </a:outerShdw>
                </a:effectLst>
                <a:latin typeface="+mn-ea"/>
              </a:rPr>
              <a:t>取組み方針</a:t>
            </a:r>
          </a:p>
        </p:txBody>
      </p:sp>
      <p:sp>
        <p:nvSpPr>
          <p:cNvPr id="3" name="スライド番号プレースホルダー 2"/>
          <p:cNvSpPr>
            <a:spLocks noGrp="1"/>
          </p:cNvSpPr>
          <p:nvPr>
            <p:ph type="sldNum" sz="quarter" idx="12"/>
          </p:nvPr>
        </p:nvSpPr>
        <p:spPr/>
        <p:txBody>
          <a:bodyPr/>
          <a:lstStyle/>
          <a:p>
            <a:fld id="{CE05A53C-7F38-4E18-9A19-0E38884CBBD7}" type="slidenum">
              <a:rPr kumimoji="1" lang="ja-JP" altLang="en-US" smtClean="0"/>
              <a:t>8</a:t>
            </a:fld>
            <a:endParaRPr kumimoji="1" lang="ja-JP" altLang="en-US"/>
          </a:p>
        </p:txBody>
      </p:sp>
      <p:sp>
        <p:nvSpPr>
          <p:cNvPr id="8" name="テキスト ボックス 7"/>
          <p:cNvSpPr txBox="1"/>
          <p:nvPr/>
        </p:nvSpPr>
        <p:spPr>
          <a:xfrm>
            <a:off x="0" y="506294"/>
            <a:ext cx="6651628" cy="369332"/>
          </a:xfrm>
          <a:prstGeom prst="rect">
            <a:avLst/>
          </a:prstGeom>
          <a:noFill/>
        </p:spPr>
        <p:txBody>
          <a:bodyPr wrap="square" rtlCol="0">
            <a:spAutoFit/>
          </a:bodyPr>
          <a:lstStyle/>
          <a:p>
            <a:r>
              <a:rPr lang="en-US" altLang="ja-JP" b="1" dirty="0">
                <a:latin typeface="+mn-ea"/>
              </a:rPr>
              <a:t>【</a:t>
            </a:r>
            <a:r>
              <a:rPr lang="ja-JP" altLang="en-US" b="1" dirty="0">
                <a:latin typeface="+mn-ea"/>
              </a:rPr>
              <a:t>基本的な考え方</a:t>
            </a:r>
            <a:r>
              <a:rPr lang="en-US" altLang="ja-JP" b="1" dirty="0">
                <a:latin typeface="+mn-ea"/>
              </a:rPr>
              <a:t>】</a:t>
            </a:r>
            <a:endParaRPr kumimoji="1" lang="ja-JP" altLang="en-US" b="1" dirty="0">
              <a:latin typeface="+mn-ea"/>
            </a:endParaRPr>
          </a:p>
        </p:txBody>
      </p:sp>
      <p:sp>
        <p:nvSpPr>
          <p:cNvPr id="4" name="正方形/長方形 3"/>
          <p:cNvSpPr/>
          <p:nvPr/>
        </p:nvSpPr>
        <p:spPr>
          <a:xfrm>
            <a:off x="298029" y="852243"/>
            <a:ext cx="11595939" cy="718402"/>
          </a:xfrm>
          <a:prstGeom prst="rect">
            <a:avLst/>
          </a:prstGeom>
          <a:ln w="6350"/>
        </p:spPr>
        <p:style>
          <a:lnRef idx="2">
            <a:schemeClr val="dk1"/>
          </a:lnRef>
          <a:fillRef idx="1">
            <a:schemeClr val="lt1"/>
          </a:fillRef>
          <a:effectRef idx="0">
            <a:schemeClr val="dk1"/>
          </a:effectRef>
          <a:fontRef idx="minor">
            <a:schemeClr val="dk1"/>
          </a:fontRef>
        </p:style>
        <p:txBody>
          <a:bodyPr wrap="square">
            <a:spAutoFit/>
          </a:bodyPr>
          <a:lstStyle/>
          <a:p>
            <a:pPr>
              <a:lnSpc>
                <a:spcPts val="2500"/>
              </a:lnSpc>
            </a:pPr>
            <a:r>
              <a:rPr lang="ja-JP" altLang="en-US" dirty="0">
                <a:solidFill>
                  <a:schemeClr val="tx1"/>
                </a:solidFill>
                <a:latin typeface="+mn-ea"/>
              </a:rPr>
              <a:t>戦略では、次の３つの方針（視点）に基づき、大阪における</a:t>
            </a:r>
            <a:r>
              <a:rPr lang="en-US" altLang="ja-JP" dirty="0">
                <a:solidFill>
                  <a:schemeClr val="tx1"/>
                </a:solidFill>
                <a:latin typeface="+mn-ea"/>
              </a:rPr>
              <a:t>MICE</a:t>
            </a:r>
            <a:r>
              <a:rPr lang="ja-JP" altLang="en-US" dirty="0">
                <a:solidFill>
                  <a:schemeClr val="tx1"/>
                </a:solidFill>
                <a:latin typeface="+mn-ea"/>
              </a:rPr>
              <a:t>機能の強化を進めていく。</a:t>
            </a:r>
            <a:endParaRPr lang="en-US" altLang="ja-JP" dirty="0">
              <a:solidFill>
                <a:schemeClr val="tx1"/>
              </a:solidFill>
              <a:latin typeface="+mn-ea"/>
            </a:endParaRPr>
          </a:p>
          <a:p>
            <a:pPr>
              <a:lnSpc>
                <a:spcPts val="2500"/>
              </a:lnSpc>
            </a:pPr>
            <a:r>
              <a:rPr lang="en-US" altLang="ja-JP" dirty="0">
                <a:solidFill>
                  <a:schemeClr val="tx1"/>
                </a:solidFill>
                <a:latin typeface="+mn-ea"/>
              </a:rPr>
              <a:t>SDGs</a:t>
            </a:r>
            <a:r>
              <a:rPr lang="ja-JP" altLang="en-US" dirty="0">
                <a:solidFill>
                  <a:schemeClr val="tx1"/>
                </a:solidFill>
                <a:latin typeface="+mn-ea"/>
              </a:rPr>
              <a:t>の達成、</a:t>
            </a:r>
            <a:r>
              <a:rPr lang="en-US" altLang="ja-JP" dirty="0">
                <a:solidFill>
                  <a:schemeClr val="tx1"/>
                </a:solidFill>
                <a:latin typeface="+mn-ea"/>
              </a:rPr>
              <a:t>ICT</a:t>
            </a:r>
            <a:r>
              <a:rPr lang="ja-JP" altLang="en-US" dirty="0">
                <a:solidFill>
                  <a:schemeClr val="tx1"/>
                </a:solidFill>
                <a:latin typeface="+mn-ea"/>
              </a:rPr>
              <a:t>など新たな技術の積極的活用も視野に入れて取り組んでいく。</a:t>
            </a:r>
            <a:endParaRPr lang="en-US" altLang="ja-JP" dirty="0">
              <a:solidFill>
                <a:schemeClr val="tx1"/>
              </a:solidFill>
              <a:latin typeface="+mn-ea"/>
            </a:endParaRPr>
          </a:p>
        </p:txBody>
      </p:sp>
      <p:sp>
        <p:nvSpPr>
          <p:cNvPr id="10" name="角丸四角形 9"/>
          <p:cNvSpPr/>
          <p:nvPr/>
        </p:nvSpPr>
        <p:spPr>
          <a:xfrm>
            <a:off x="140569" y="2370936"/>
            <a:ext cx="3669286" cy="2304000"/>
          </a:xfrm>
          <a:prstGeom prst="roundRect">
            <a:avLst>
              <a:gd name="adj" fmla="val 638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80000" indent="-288000"/>
            <a:r>
              <a:rPr lang="ja-JP" altLang="en-US" sz="1600" dirty="0">
                <a:solidFill>
                  <a:schemeClr val="tx1"/>
                </a:solidFill>
              </a:rPr>
              <a:t>・人々が実際に会い、会話や情報交換をすることによって生まれる新たな発想が重要。</a:t>
            </a:r>
            <a:endParaRPr lang="en-US" altLang="ja-JP" sz="1600" dirty="0">
              <a:solidFill>
                <a:schemeClr val="tx1"/>
              </a:solidFill>
            </a:endParaRPr>
          </a:p>
          <a:p>
            <a:pPr marL="176213" indent="-176213"/>
            <a:r>
              <a:rPr lang="ja-JP" altLang="en-US" sz="1600" dirty="0">
                <a:solidFill>
                  <a:schemeClr val="tx1"/>
                </a:solidFill>
              </a:rPr>
              <a:t>・人々が現地に集い交流し、新たなつながりや創造の促進、都市魅力の体感が可能である、リアル</a:t>
            </a:r>
            <a:r>
              <a:rPr lang="en-US" altLang="ja-JP" sz="1600" dirty="0">
                <a:solidFill>
                  <a:schemeClr val="tx1"/>
                </a:solidFill>
              </a:rPr>
              <a:t>MICE</a:t>
            </a:r>
            <a:r>
              <a:rPr lang="ja-JP" altLang="en-US" sz="1600" dirty="0">
                <a:solidFill>
                  <a:schemeClr val="tx1"/>
                </a:solidFill>
              </a:rPr>
              <a:t>を基本としつつ、需要が高まっているハイブリッド型開催もめざす。</a:t>
            </a:r>
            <a:endParaRPr lang="en-US" altLang="ja-JP" sz="1600" dirty="0">
              <a:solidFill>
                <a:schemeClr val="tx1"/>
              </a:solidFill>
              <a:ea typeface="UD Digi Kyokasho NK-R" panose="02020400000000000000" pitchFamily="18" charset="-128"/>
            </a:endParaRPr>
          </a:p>
        </p:txBody>
      </p:sp>
      <p:sp>
        <p:nvSpPr>
          <p:cNvPr id="11" name="角丸四角形 10"/>
          <p:cNvSpPr/>
          <p:nvPr/>
        </p:nvSpPr>
        <p:spPr>
          <a:xfrm>
            <a:off x="3993776" y="2370936"/>
            <a:ext cx="3862052" cy="2304000"/>
          </a:xfrm>
          <a:prstGeom prst="roundRect">
            <a:avLst>
              <a:gd name="adj" fmla="val 638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6213" indent="-176213"/>
            <a:r>
              <a:rPr lang="ja-JP" altLang="en-US" sz="1600" dirty="0">
                <a:solidFill>
                  <a:schemeClr val="tx1"/>
                </a:solidFill>
                <a:latin typeface="+mn-ea"/>
              </a:rPr>
              <a:t>・</a:t>
            </a:r>
            <a:r>
              <a:rPr lang="en-US" altLang="ja-JP" sz="1600" dirty="0">
                <a:solidFill>
                  <a:schemeClr val="tx1"/>
                </a:solidFill>
                <a:latin typeface="+mn-ea"/>
              </a:rPr>
              <a:t>MICE</a:t>
            </a:r>
            <a:r>
              <a:rPr lang="ja-JP" altLang="en-US" sz="1600" dirty="0">
                <a:solidFill>
                  <a:schemeClr val="tx1"/>
                </a:solidFill>
                <a:latin typeface="+mn-ea"/>
              </a:rPr>
              <a:t>の開催は、商談の機会やイノベーションの創出、高度人材の集積などの持続的な好循環につながる。</a:t>
            </a:r>
            <a:endParaRPr lang="en-US" altLang="ja-JP" sz="1600" dirty="0">
              <a:solidFill>
                <a:schemeClr val="tx1"/>
              </a:solidFill>
              <a:latin typeface="+mn-ea"/>
            </a:endParaRPr>
          </a:p>
          <a:p>
            <a:pPr marL="176213" indent="-176213"/>
            <a:r>
              <a:rPr lang="ja-JP" altLang="en-US" sz="1600" dirty="0">
                <a:solidFill>
                  <a:schemeClr val="tx1"/>
                </a:solidFill>
                <a:latin typeface="+mn-ea"/>
              </a:rPr>
              <a:t>・エリア</a:t>
            </a:r>
            <a:r>
              <a:rPr lang="en-US" altLang="ja-JP" sz="1600" dirty="0">
                <a:solidFill>
                  <a:schemeClr val="tx1"/>
                </a:solidFill>
                <a:latin typeface="+mn-ea"/>
              </a:rPr>
              <a:t>MICE</a:t>
            </a:r>
            <a:r>
              <a:rPr lang="ja-JP" altLang="en-US" sz="1600" dirty="0">
                <a:solidFill>
                  <a:schemeClr val="tx1"/>
                </a:solidFill>
                <a:latin typeface="+mn-ea"/>
              </a:rPr>
              <a:t>の活動強化などによる誘致件数の増加の取組みや、大阪の持続的成長につながる重点分野の</a:t>
            </a:r>
            <a:r>
              <a:rPr lang="en-US" altLang="ja-JP" sz="1600" dirty="0">
                <a:solidFill>
                  <a:schemeClr val="tx1"/>
                </a:solidFill>
                <a:latin typeface="+mn-ea"/>
              </a:rPr>
              <a:t>MICE</a:t>
            </a:r>
            <a:r>
              <a:rPr lang="ja-JP" altLang="en-US" sz="1600" dirty="0">
                <a:solidFill>
                  <a:schemeClr val="tx1"/>
                </a:solidFill>
                <a:latin typeface="+mn-ea"/>
              </a:rPr>
              <a:t>の誘致・創出に注力するなどにより、長期にわたって経済波及効果が増大するような仕組みをつくる。</a:t>
            </a:r>
          </a:p>
        </p:txBody>
      </p:sp>
      <p:sp>
        <p:nvSpPr>
          <p:cNvPr id="12" name="角丸四角形 11"/>
          <p:cNvSpPr/>
          <p:nvPr/>
        </p:nvSpPr>
        <p:spPr>
          <a:xfrm>
            <a:off x="8030809" y="2370936"/>
            <a:ext cx="3863159" cy="2304000"/>
          </a:xfrm>
          <a:prstGeom prst="roundRect">
            <a:avLst>
              <a:gd name="adj" fmla="val 638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6213" indent="-176213"/>
            <a:r>
              <a:rPr lang="ja-JP" altLang="en-US" sz="1600" dirty="0">
                <a:solidFill>
                  <a:schemeClr val="tx1"/>
                </a:solidFill>
                <a:latin typeface="+mn-ea"/>
              </a:rPr>
              <a:t>・</a:t>
            </a:r>
            <a:r>
              <a:rPr lang="en-US" altLang="ja-JP" sz="1600" dirty="0">
                <a:solidFill>
                  <a:schemeClr val="tx1"/>
                </a:solidFill>
                <a:latin typeface="+mn-ea"/>
              </a:rPr>
              <a:t>MICE</a:t>
            </a:r>
            <a:r>
              <a:rPr lang="ja-JP" altLang="en-US" sz="1600" dirty="0">
                <a:solidFill>
                  <a:schemeClr val="tx1"/>
                </a:solidFill>
                <a:latin typeface="+mn-ea"/>
              </a:rPr>
              <a:t>の開催・成功を通じて開催都市としての国際的な認知度を高める。</a:t>
            </a:r>
            <a:endParaRPr lang="en-US" altLang="ja-JP" sz="1600" dirty="0">
              <a:solidFill>
                <a:schemeClr val="tx1"/>
              </a:solidFill>
              <a:latin typeface="+mn-ea"/>
            </a:endParaRPr>
          </a:p>
          <a:p>
            <a:pPr marL="176213" indent="-176213"/>
            <a:r>
              <a:rPr lang="ja-JP" altLang="en-US" sz="1600" dirty="0">
                <a:solidFill>
                  <a:schemeClr val="tx1"/>
                </a:solidFill>
                <a:latin typeface="+mn-ea"/>
              </a:rPr>
              <a:t>・重点分野の学術・産業等に秀でた都市としてのブランド力の向上を図る</a:t>
            </a:r>
            <a:endParaRPr lang="en-US" altLang="ja-JP" sz="1600" dirty="0">
              <a:solidFill>
                <a:schemeClr val="tx1"/>
              </a:solidFill>
              <a:latin typeface="+mn-ea"/>
            </a:endParaRPr>
          </a:p>
          <a:p>
            <a:pPr marL="176213" indent="-176213"/>
            <a:r>
              <a:rPr lang="ja-JP" altLang="en-US" sz="1600" dirty="0">
                <a:solidFill>
                  <a:schemeClr val="tx1"/>
                </a:solidFill>
                <a:latin typeface="+mn-ea"/>
              </a:rPr>
              <a:t>・府民の</a:t>
            </a:r>
            <a:r>
              <a:rPr lang="en-US" altLang="ja-JP" sz="1600" dirty="0">
                <a:solidFill>
                  <a:schemeClr val="tx1"/>
                </a:solidFill>
                <a:latin typeface="+mn-ea"/>
              </a:rPr>
              <a:t>MICE</a:t>
            </a:r>
            <a:r>
              <a:rPr lang="ja-JP" altLang="en-US" sz="1600" dirty="0">
                <a:solidFill>
                  <a:schemeClr val="tx1"/>
                </a:solidFill>
                <a:latin typeface="+mn-ea"/>
              </a:rPr>
              <a:t>開催関連分野への関心や理解が高まるよう、国内外で関心の高い分野や、注目を集めるテーマに関する</a:t>
            </a:r>
            <a:r>
              <a:rPr lang="en-US" altLang="ja-JP" sz="1600" dirty="0">
                <a:solidFill>
                  <a:schemeClr val="tx1"/>
                </a:solidFill>
                <a:latin typeface="+mn-ea"/>
              </a:rPr>
              <a:t>MICE</a:t>
            </a:r>
            <a:r>
              <a:rPr lang="ja-JP" altLang="en-US" sz="1600" dirty="0">
                <a:solidFill>
                  <a:schemeClr val="tx1"/>
                </a:solidFill>
                <a:latin typeface="+mn-ea"/>
              </a:rPr>
              <a:t>を誘致・創出する。</a:t>
            </a:r>
            <a:endParaRPr lang="en-US" altLang="ja-JP" sz="1600" dirty="0">
              <a:solidFill>
                <a:schemeClr val="tx1"/>
              </a:solidFill>
              <a:latin typeface="+mn-ea"/>
            </a:endParaRPr>
          </a:p>
        </p:txBody>
      </p:sp>
      <p:sp>
        <p:nvSpPr>
          <p:cNvPr id="13" name="テキスト ボックス 12">
            <a:extLst>
              <a:ext uri="{FF2B5EF4-FFF2-40B4-BE49-F238E27FC236}">
                <a16:creationId xmlns:a16="http://schemas.microsoft.com/office/drawing/2014/main" id="{83F695D8-F6B3-47F9-9926-B4B7633F9238}"/>
              </a:ext>
            </a:extLst>
          </p:cNvPr>
          <p:cNvSpPr txBox="1"/>
          <p:nvPr/>
        </p:nvSpPr>
        <p:spPr>
          <a:xfrm>
            <a:off x="140569" y="4719915"/>
            <a:ext cx="12000632" cy="2031325"/>
          </a:xfrm>
          <a:prstGeom prst="rect">
            <a:avLst/>
          </a:prstGeom>
          <a:solidFill>
            <a:srgbClr val="66FFFF"/>
          </a:solidFill>
          <a:ln>
            <a:solidFill>
              <a:schemeClr val="accent1"/>
            </a:solidFill>
          </a:ln>
        </p:spPr>
        <p:txBody>
          <a:bodyPr wrap="square" rtlCol="0">
            <a:spAutoFit/>
          </a:bodyPr>
          <a:lstStyle/>
          <a:p>
            <a:r>
              <a:rPr lang="ja-JP" altLang="en-US" dirty="0">
                <a:latin typeface="+mn-ea"/>
              </a:rPr>
              <a:t>（論点）</a:t>
            </a:r>
            <a:endParaRPr lang="en-US" altLang="ja-JP" dirty="0">
              <a:latin typeface="+mn-ea"/>
            </a:endParaRPr>
          </a:p>
          <a:p>
            <a:r>
              <a:rPr lang="ja-JP" altLang="en-US" dirty="0"/>
              <a:t>・大阪ならではの</a:t>
            </a:r>
            <a:r>
              <a:rPr lang="en-US" altLang="ja-JP" dirty="0"/>
              <a:t>MICE</a:t>
            </a:r>
            <a:r>
              <a:rPr lang="ja-JP" altLang="en-US" dirty="0"/>
              <a:t>戦略として必要な「基本的な考え方」の内容や、特に力を入れるべき点など</a:t>
            </a:r>
            <a:endParaRPr lang="en-US" altLang="ja-JP" dirty="0"/>
          </a:p>
          <a:p>
            <a:r>
              <a:rPr lang="ja-JP" altLang="en-US" dirty="0">
                <a:latin typeface="+mn-ea"/>
              </a:rPr>
              <a:t>　➡　</a:t>
            </a:r>
            <a:r>
              <a:rPr lang="en-US" altLang="ja-JP" dirty="0">
                <a:latin typeface="+mn-ea"/>
              </a:rPr>
              <a:t>M/I/C/E</a:t>
            </a:r>
            <a:r>
              <a:rPr lang="ja-JP" altLang="en-US" dirty="0">
                <a:latin typeface="+mn-ea"/>
              </a:rPr>
              <a:t>のうち重視すべきもの、大阪が</a:t>
            </a:r>
            <a:r>
              <a:rPr lang="en-US" altLang="ja-JP" dirty="0">
                <a:latin typeface="+mn-ea"/>
              </a:rPr>
              <a:t>MICE</a:t>
            </a:r>
            <a:r>
              <a:rPr lang="ja-JP" altLang="en-US" dirty="0">
                <a:latin typeface="+mn-ea"/>
              </a:rPr>
              <a:t>誘致で狙うべき効果</a:t>
            </a:r>
            <a:endParaRPr lang="en-US" altLang="ja-JP" dirty="0">
              <a:latin typeface="+mn-ea"/>
            </a:endParaRPr>
          </a:p>
          <a:p>
            <a:r>
              <a:rPr lang="ja-JP" altLang="en-US" dirty="0">
                <a:latin typeface="+mn-ea"/>
              </a:rPr>
              <a:t>　➡　あらゆる産業分野や大学がそろう「何でもあり」の大阪が設定すべき重点分野</a:t>
            </a:r>
            <a:r>
              <a:rPr lang="ja-JP" altLang="en-US" dirty="0"/>
              <a:t>や誘致すべき</a:t>
            </a:r>
            <a:r>
              <a:rPr lang="en-US" altLang="ja-JP" dirty="0"/>
              <a:t>MICE</a:t>
            </a:r>
            <a:r>
              <a:rPr lang="ja-JP" altLang="en-US" dirty="0"/>
              <a:t>の条件</a:t>
            </a:r>
            <a:endParaRPr lang="en-US" altLang="ja-JP" dirty="0"/>
          </a:p>
          <a:p>
            <a:pPr algn="r"/>
            <a:r>
              <a:rPr lang="ja-JP" altLang="en-US" dirty="0">
                <a:latin typeface="+mn-ea"/>
              </a:rPr>
              <a:t>　など</a:t>
            </a:r>
            <a:endParaRPr lang="en-US" altLang="ja-JP" dirty="0">
              <a:latin typeface="+mn-ea"/>
            </a:endParaRPr>
          </a:p>
          <a:p>
            <a:r>
              <a:rPr lang="ja-JP" altLang="en-US" dirty="0">
                <a:latin typeface="+mn-ea"/>
              </a:rPr>
              <a:t>・</a:t>
            </a:r>
            <a:r>
              <a:rPr lang="en-US" altLang="ja-JP" dirty="0">
                <a:latin typeface="+mn-ea"/>
              </a:rPr>
              <a:t>KPI/KGI</a:t>
            </a:r>
            <a:r>
              <a:rPr lang="ja-JP" altLang="en-US" dirty="0">
                <a:latin typeface="+mn-ea"/>
              </a:rPr>
              <a:t>の設定と活用　</a:t>
            </a:r>
            <a:r>
              <a:rPr lang="en-US" altLang="ja-JP" dirty="0">
                <a:latin typeface="+mn-ea"/>
              </a:rPr>
              <a:t>(</a:t>
            </a:r>
            <a:r>
              <a:rPr lang="ja-JP" altLang="en-US" dirty="0">
                <a:latin typeface="+mn-ea"/>
              </a:rPr>
              <a:t>指標、５年後・１０年後の到達点（目標）</a:t>
            </a:r>
            <a:r>
              <a:rPr lang="en-US" altLang="ja-JP" dirty="0">
                <a:latin typeface="+mn-ea"/>
              </a:rPr>
              <a:t>)</a:t>
            </a:r>
          </a:p>
          <a:p>
            <a:r>
              <a:rPr lang="ja-JP" altLang="en-US" dirty="0">
                <a:latin typeface="+mn-ea"/>
              </a:rPr>
              <a:t>・取組みの評価に当たっての個々の指標の活用方法</a:t>
            </a:r>
            <a:r>
              <a:rPr lang="en-US" altLang="ja-JP" dirty="0">
                <a:latin typeface="+mn-ea"/>
              </a:rPr>
              <a:t>(</a:t>
            </a:r>
            <a:r>
              <a:rPr lang="ja-JP" altLang="en-US" dirty="0">
                <a:latin typeface="+mn-ea"/>
              </a:rPr>
              <a:t>他都市との比較、大阪の経年比較など</a:t>
            </a:r>
            <a:r>
              <a:rPr lang="en-US" altLang="ja-JP" dirty="0">
                <a:latin typeface="+mn-ea"/>
              </a:rPr>
              <a:t>)</a:t>
            </a:r>
            <a:endParaRPr kumimoji="1" lang="ja-JP" altLang="en-US" dirty="0">
              <a:latin typeface="+mn-ea"/>
            </a:endParaRPr>
          </a:p>
        </p:txBody>
      </p:sp>
      <p:sp>
        <p:nvSpPr>
          <p:cNvPr id="7" name="正方形/長方形 6"/>
          <p:cNvSpPr/>
          <p:nvPr/>
        </p:nvSpPr>
        <p:spPr>
          <a:xfrm>
            <a:off x="97705" y="1688802"/>
            <a:ext cx="3744000" cy="647798"/>
          </a:xfrm>
          <a:prstGeom prst="rect">
            <a:avLst/>
          </a:prstGeom>
          <a:solidFill>
            <a:schemeClr val="accent5">
              <a:lumMod val="60000"/>
              <a:lumOff val="40000"/>
            </a:schemeClr>
          </a:solidFill>
        </p:spPr>
        <p:style>
          <a:lnRef idx="3">
            <a:schemeClr val="lt1"/>
          </a:lnRef>
          <a:fillRef idx="1">
            <a:schemeClr val="accent2"/>
          </a:fillRef>
          <a:effectRef idx="1">
            <a:schemeClr val="accent2"/>
          </a:effectRef>
          <a:fontRef idx="minor">
            <a:schemeClr val="lt1"/>
          </a:fontRef>
        </p:style>
        <p:txBody>
          <a:bodyPr wrap="none" lIns="0" rIns="72000" rtlCol="0" anchor="ctr"/>
          <a:lstStyle/>
          <a:p>
            <a:pPr algn="ctr"/>
            <a:r>
              <a:rPr lang="en-US" altLang="ja-JP" sz="2000" b="1" spc="-150">
                <a:latin typeface="+mn-ea"/>
              </a:rPr>
              <a:t>Ⅰ.</a:t>
            </a:r>
            <a:r>
              <a:rPr lang="ja-JP" altLang="en-US" sz="2000" b="1" spc="-150">
                <a:latin typeface="+mn-ea"/>
              </a:rPr>
              <a:t>大阪</a:t>
            </a:r>
            <a:r>
              <a:rPr lang="ja-JP" altLang="en-US" sz="2000" b="1" spc="-150" dirty="0">
                <a:latin typeface="+mn-ea"/>
              </a:rPr>
              <a:t>で集い交流する</a:t>
            </a:r>
            <a:r>
              <a:rPr lang="en-US" altLang="ja-JP" sz="2000" b="1" spc="-150" dirty="0">
                <a:latin typeface="+mn-ea"/>
              </a:rPr>
              <a:t>MICE</a:t>
            </a:r>
            <a:r>
              <a:rPr lang="ja-JP" altLang="en-US" sz="2000" b="1" spc="-150" dirty="0">
                <a:latin typeface="+mn-ea"/>
              </a:rPr>
              <a:t>の実現</a:t>
            </a:r>
            <a:endParaRPr lang="en-US" altLang="ja-JP" sz="2000" b="1" spc="-150" dirty="0">
              <a:latin typeface="+mn-ea"/>
            </a:endParaRPr>
          </a:p>
        </p:txBody>
      </p:sp>
      <p:sp>
        <p:nvSpPr>
          <p:cNvPr id="14" name="正方形/長方形 13"/>
          <p:cNvSpPr/>
          <p:nvPr/>
        </p:nvSpPr>
        <p:spPr>
          <a:xfrm>
            <a:off x="3993776" y="1691325"/>
            <a:ext cx="3862052" cy="642752"/>
          </a:xfrm>
          <a:prstGeom prst="rect">
            <a:avLst/>
          </a:prstGeom>
          <a:solidFill>
            <a:schemeClr val="accent5">
              <a:lumMod val="60000"/>
              <a:lumOff val="40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ja-JP" sz="2000" b="1">
                <a:latin typeface="+mn-ea"/>
              </a:rPr>
              <a:t>Ⅱ.</a:t>
            </a:r>
            <a:r>
              <a:rPr lang="ja-JP" altLang="en-US" sz="2000" b="1">
                <a:latin typeface="+mn-ea"/>
              </a:rPr>
              <a:t>地元</a:t>
            </a:r>
            <a:r>
              <a:rPr lang="ja-JP" altLang="en-US" sz="2000" b="1" dirty="0">
                <a:latin typeface="+mn-ea"/>
              </a:rPr>
              <a:t>への経済波及効果の増大</a:t>
            </a:r>
          </a:p>
        </p:txBody>
      </p:sp>
      <p:sp>
        <p:nvSpPr>
          <p:cNvPr id="15" name="正方形/長方形 14"/>
          <p:cNvSpPr/>
          <p:nvPr/>
        </p:nvSpPr>
        <p:spPr>
          <a:xfrm>
            <a:off x="8031916" y="1689752"/>
            <a:ext cx="3862052" cy="645898"/>
          </a:xfrm>
          <a:prstGeom prst="rect">
            <a:avLst/>
          </a:prstGeom>
          <a:solidFill>
            <a:schemeClr val="accent5">
              <a:lumMod val="60000"/>
              <a:lumOff val="40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ja-JP" sz="2000" b="1">
                <a:latin typeface="+mn-ea"/>
              </a:rPr>
              <a:t>Ⅲ.</a:t>
            </a:r>
            <a:r>
              <a:rPr lang="ja-JP" altLang="en-US" sz="2000" b="1">
                <a:latin typeface="+mn-ea"/>
              </a:rPr>
              <a:t>都市</a:t>
            </a:r>
            <a:r>
              <a:rPr lang="ja-JP" altLang="en-US" sz="2000" b="1" dirty="0">
                <a:latin typeface="+mn-ea"/>
              </a:rPr>
              <a:t>格の向上につながる</a:t>
            </a:r>
            <a:endParaRPr lang="en-US" altLang="ja-JP" sz="2000" b="1" dirty="0">
              <a:latin typeface="+mn-ea"/>
            </a:endParaRPr>
          </a:p>
          <a:p>
            <a:pPr algn="ctr"/>
            <a:r>
              <a:rPr lang="en-US" altLang="ja-JP" sz="2000" b="1" dirty="0">
                <a:latin typeface="+mn-ea"/>
              </a:rPr>
              <a:t>MICE</a:t>
            </a:r>
            <a:r>
              <a:rPr lang="ja-JP" altLang="en-US" sz="2000" b="1" dirty="0">
                <a:latin typeface="+mn-ea"/>
              </a:rPr>
              <a:t>の誘致・創出</a:t>
            </a:r>
          </a:p>
        </p:txBody>
      </p:sp>
      <p:sp>
        <p:nvSpPr>
          <p:cNvPr id="16" name="スライド番号プレースホルダー 2"/>
          <p:cNvSpPr txBox="1">
            <a:spLocks/>
          </p:cNvSpPr>
          <p:nvPr/>
        </p:nvSpPr>
        <p:spPr>
          <a:xfrm>
            <a:off x="9475450" y="650875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600" kern="1200">
                <a:solidFill>
                  <a:schemeClr val="tx1">
                    <a:tint val="75000"/>
                  </a:schemeClr>
                </a:solidFill>
                <a:latin typeface="UD デジタル 教科書体 NK-R"/>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7</a:t>
            </a:r>
            <a:endParaRPr lang="ja-JP" altLang="en-US" dirty="0"/>
          </a:p>
        </p:txBody>
      </p:sp>
    </p:spTree>
    <p:extLst>
      <p:ext uri="{BB962C8B-B14F-4D97-AF65-F5344CB8AC3E}">
        <p14:creationId xmlns:p14="http://schemas.microsoft.com/office/powerpoint/2010/main" val="1102935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0" y="13018"/>
            <a:ext cx="12192000" cy="488427"/>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82896" tIns="41448" rIns="82896" bIns="41448" anchor="ctr"/>
          <a:lstStyle/>
          <a:p>
            <a:pPr defTabSz="914418">
              <a:defRPr/>
            </a:pPr>
            <a:r>
              <a:rPr lang="ja-JP" altLang="en-US" b="1" dirty="0">
                <a:solidFill>
                  <a:srgbClr val="FFFFFF"/>
                </a:solidFill>
                <a:effectLst>
                  <a:outerShdw blurRad="38100" dist="38100" dir="2700000" algn="tl">
                    <a:srgbClr val="000000">
                      <a:alpha val="43137"/>
                    </a:srgbClr>
                  </a:outerShdw>
                </a:effectLst>
                <a:latin typeface="+mn-ea"/>
              </a:rPr>
              <a:t>具体的な取り組み項目</a:t>
            </a:r>
          </a:p>
        </p:txBody>
      </p:sp>
      <p:sp>
        <p:nvSpPr>
          <p:cNvPr id="3" name="スライド番号プレースホルダー 2"/>
          <p:cNvSpPr>
            <a:spLocks noGrp="1"/>
          </p:cNvSpPr>
          <p:nvPr>
            <p:ph type="sldNum" sz="quarter" idx="12"/>
          </p:nvPr>
        </p:nvSpPr>
        <p:spPr/>
        <p:txBody>
          <a:bodyPr/>
          <a:lstStyle/>
          <a:p>
            <a:r>
              <a:rPr kumimoji="1" lang="en-US" altLang="ja-JP" dirty="0"/>
              <a:t>8</a:t>
            </a:r>
            <a:endParaRPr kumimoji="1" lang="ja-JP" altLang="en-US" dirty="0"/>
          </a:p>
        </p:txBody>
      </p:sp>
      <p:sp>
        <p:nvSpPr>
          <p:cNvPr id="7" name="角丸四角形 6"/>
          <p:cNvSpPr/>
          <p:nvPr/>
        </p:nvSpPr>
        <p:spPr>
          <a:xfrm>
            <a:off x="12808" y="1023675"/>
            <a:ext cx="4284000" cy="1368000"/>
          </a:xfrm>
          <a:prstGeom prst="roundRect">
            <a:avLst>
              <a:gd name="adj" fmla="val 10616"/>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1400" dirty="0">
                <a:solidFill>
                  <a:schemeClr val="tx1"/>
                </a:solidFill>
                <a:latin typeface="+mn-ea"/>
              </a:rPr>
              <a:t>&lt;</a:t>
            </a:r>
            <a:r>
              <a:rPr lang="ja-JP" altLang="en-US" sz="1400" dirty="0">
                <a:solidFill>
                  <a:schemeClr val="tx1"/>
                </a:solidFill>
                <a:latin typeface="+mn-ea"/>
              </a:rPr>
              <a:t>１－１受け入れ態勢の強化</a:t>
            </a:r>
            <a:r>
              <a:rPr lang="en-US" altLang="ja-JP" sz="1400" dirty="0">
                <a:solidFill>
                  <a:schemeClr val="tx1"/>
                </a:solidFill>
                <a:latin typeface="+mn-ea"/>
              </a:rPr>
              <a:t>&gt;</a:t>
            </a:r>
          </a:p>
          <a:p>
            <a:pPr>
              <a:spcBef>
                <a:spcPts val="600"/>
              </a:spcBef>
            </a:pPr>
            <a:r>
              <a:rPr lang="en-US" altLang="ja-JP" sz="1400" dirty="0">
                <a:solidFill>
                  <a:schemeClr val="tx1"/>
                </a:solidFill>
                <a:latin typeface="+mn-ea"/>
              </a:rPr>
              <a:t>&lt;</a:t>
            </a:r>
            <a:r>
              <a:rPr lang="ja-JP" altLang="en-US" sz="1400" dirty="0">
                <a:solidFill>
                  <a:schemeClr val="tx1"/>
                </a:solidFill>
                <a:latin typeface="+mn-ea"/>
              </a:rPr>
              <a:t>１－２アフターコンベンションの充実・強化</a:t>
            </a:r>
            <a:r>
              <a:rPr lang="en-US" altLang="ja-JP" sz="1400" dirty="0">
                <a:solidFill>
                  <a:schemeClr val="tx1"/>
                </a:solidFill>
                <a:latin typeface="+mn-ea"/>
              </a:rPr>
              <a:t>&gt;</a:t>
            </a:r>
          </a:p>
          <a:p>
            <a:pPr>
              <a:spcBef>
                <a:spcPts val="600"/>
              </a:spcBef>
            </a:pPr>
            <a:r>
              <a:rPr lang="en-US" altLang="ja-JP" sz="1400" dirty="0">
                <a:solidFill>
                  <a:schemeClr val="tx1"/>
                </a:solidFill>
                <a:latin typeface="+mn-ea"/>
              </a:rPr>
              <a:t>&lt;</a:t>
            </a:r>
            <a:r>
              <a:rPr lang="ja-JP" altLang="en-US" sz="1400" dirty="0">
                <a:solidFill>
                  <a:schemeClr val="tx1"/>
                </a:solidFill>
                <a:latin typeface="+mn-ea"/>
              </a:rPr>
              <a:t>１－３施設等の連携による環境の整備</a:t>
            </a:r>
            <a:r>
              <a:rPr lang="en-US" altLang="ja-JP" sz="1400" dirty="0">
                <a:solidFill>
                  <a:schemeClr val="tx1"/>
                </a:solidFill>
                <a:latin typeface="+mn-ea"/>
              </a:rPr>
              <a:t>&gt;</a:t>
            </a:r>
          </a:p>
          <a:p>
            <a:pPr>
              <a:spcBef>
                <a:spcPts val="600"/>
              </a:spcBef>
            </a:pPr>
            <a:r>
              <a:rPr lang="en-US" altLang="ja-JP" sz="1400" dirty="0">
                <a:solidFill>
                  <a:schemeClr val="tx1"/>
                </a:solidFill>
                <a:latin typeface="+mn-ea"/>
              </a:rPr>
              <a:t>&lt;</a:t>
            </a:r>
            <a:r>
              <a:rPr lang="ja-JP" altLang="en-US" sz="1400" dirty="0">
                <a:solidFill>
                  <a:schemeClr val="tx1"/>
                </a:solidFill>
                <a:latin typeface="+mn-ea"/>
              </a:rPr>
              <a:t>１－４</a:t>
            </a:r>
            <a:r>
              <a:rPr lang="en-US" altLang="ja-JP" sz="1400" dirty="0">
                <a:solidFill>
                  <a:schemeClr val="tx1"/>
                </a:solidFill>
                <a:latin typeface="+mn-ea"/>
              </a:rPr>
              <a:t>MICE</a:t>
            </a:r>
            <a:r>
              <a:rPr lang="ja-JP" altLang="en-US" sz="1400" dirty="0">
                <a:solidFill>
                  <a:schemeClr val="tx1"/>
                </a:solidFill>
                <a:latin typeface="+mn-ea"/>
              </a:rPr>
              <a:t>効果の府民への波及・還元</a:t>
            </a:r>
            <a:r>
              <a:rPr lang="en-US" altLang="ja-JP" sz="1400" dirty="0">
                <a:solidFill>
                  <a:schemeClr val="tx1"/>
                </a:solidFill>
                <a:latin typeface="+mn-ea"/>
              </a:rPr>
              <a:t>&gt;</a:t>
            </a:r>
          </a:p>
        </p:txBody>
      </p:sp>
      <p:sp>
        <p:nvSpPr>
          <p:cNvPr id="8" name="テキスト ボックス 7">
            <a:extLst>
              <a:ext uri="{FF2B5EF4-FFF2-40B4-BE49-F238E27FC236}">
                <a16:creationId xmlns:a16="http://schemas.microsoft.com/office/drawing/2014/main" id="{83F695D8-F6B3-47F9-9926-B4B7633F9238}"/>
              </a:ext>
            </a:extLst>
          </p:cNvPr>
          <p:cNvSpPr txBox="1"/>
          <p:nvPr/>
        </p:nvSpPr>
        <p:spPr>
          <a:xfrm>
            <a:off x="4379748" y="1023675"/>
            <a:ext cx="7560000" cy="1853328"/>
          </a:xfrm>
          <a:prstGeom prst="rect">
            <a:avLst/>
          </a:prstGeom>
          <a:solidFill>
            <a:srgbClr val="66FFFF"/>
          </a:solidFill>
          <a:ln>
            <a:solidFill>
              <a:schemeClr val="accent1"/>
            </a:solidFill>
          </a:ln>
        </p:spPr>
        <p:txBody>
          <a:bodyPr wrap="square" rtlCol="0">
            <a:spAutoFit/>
          </a:bodyPr>
          <a:lstStyle/>
          <a:p>
            <a:pPr>
              <a:lnSpc>
                <a:spcPts val="2300"/>
              </a:lnSpc>
            </a:pPr>
            <a:r>
              <a:rPr lang="ja-JP" altLang="en-US" dirty="0"/>
              <a:t>（論点）</a:t>
            </a:r>
            <a:endParaRPr lang="en-US" altLang="ja-JP" dirty="0"/>
          </a:p>
          <a:p>
            <a:pPr>
              <a:lnSpc>
                <a:spcPts val="2300"/>
              </a:lnSpc>
            </a:pPr>
            <a:r>
              <a:rPr lang="ja-JP" altLang="en-US" dirty="0"/>
              <a:t>・会議の開催地として選ばれるために必要な要素</a:t>
            </a:r>
          </a:p>
          <a:p>
            <a:pPr>
              <a:lnSpc>
                <a:spcPts val="2300"/>
              </a:lnSpc>
            </a:pPr>
            <a:r>
              <a:rPr lang="ja-JP" altLang="en-US" dirty="0"/>
              <a:t>・多くの人に</a:t>
            </a:r>
            <a:r>
              <a:rPr lang="en-US" altLang="ja-JP" dirty="0"/>
              <a:t>MICE</a:t>
            </a:r>
            <a:r>
              <a:rPr lang="ja-JP" altLang="en-US" dirty="0"/>
              <a:t>都市として認識されるために必要な事項</a:t>
            </a:r>
          </a:p>
          <a:p>
            <a:pPr marL="180000" indent="-457200">
              <a:lnSpc>
                <a:spcPts val="2300"/>
              </a:lnSpc>
            </a:pPr>
            <a:r>
              <a:rPr lang="ja-JP" altLang="en-US" dirty="0"/>
              <a:t>・（他都市のオールインワン化の中で）府内の既存の主要展示施設・</a:t>
            </a:r>
            <a:endParaRPr lang="en-US" altLang="ja-JP" dirty="0"/>
          </a:p>
          <a:p>
            <a:pPr marL="180000" indent="-457200">
              <a:lnSpc>
                <a:spcPts val="2300"/>
              </a:lnSpc>
            </a:pPr>
            <a:r>
              <a:rPr lang="ja-JP" altLang="en-US" dirty="0"/>
              <a:t>　　会議施設に求められる機能</a:t>
            </a:r>
            <a:endParaRPr lang="en-US" altLang="ja-JP" dirty="0"/>
          </a:p>
          <a:p>
            <a:pPr marL="180000" indent="-457200">
              <a:lnSpc>
                <a:spcPts val="2300"/>
              </a:lnSpc>
            </a:pPr>
            <a:r>
              <a:rPr lang="ja-JP" altLang="en-US" dirty="0"/>
              <a:t>・</a:t>
            </a:r>
            <a:r>
              <a:rPr lang="en-US" altLang="ja-JP" dirty="0"/>
              <a:t>MICE</a:t>
            </a:r>
            <a:r>
              <a:rPr lang="ja-JP" altLang="en-US" dirty="0"/>
              <a:t>主催者が開催地に求める支援</a:t>
            </a:r>
          </a:p>
        </p:txBody>
      </p:sp>
      <p:sp>
        <p:nvSpPr>
          <p:cNvPr id="10" name="正方形/長方形 9"/>
          <p:cNvSpPr/>
          <p:nvPr/>
        </p:nvSpPr>
        <p:spPr>
          <a:xfrm>
            <a:off x="-89940" y="621240"/>
            <a:ext cx="5610831" cy="369332"/>
          </a:xfrm>
          <a:prstGeom prst="rect">
            <a:avLst/>
          </a:prstGeom>
        </p:spPr>
        <p:txBody>
          <a:bodyPr wrap="none">
            <a:spAutoFit/>
          </a:bodyPr>
          <a:lstStyle/>
          <a:p>
            <a:r>
              <a:rPr lang="en-US" altLang="ja-JP" b="1" dirty="0">
                <a:latin typeface="+mn-ea"/>
              </a:rPr>
              <a:t>【</a:t>
            </a:r>
            <a:r>
              <a:rPr lang="ja-JP" altLang="en-US" b="1" dirty="0">
                <a:latin typeface="+mn-ea"/>
              </a:rPr>
              <a:t>１　</a:t>
            </a:r>
            <a:r>
              <a:rPr lang="en-US" altLang="ja-JP" b="1" dirty="0">
                <a:latin typeface="+mn-ea"/>
              </a:rPr>
              <a:t>MICE</a:t>
            </a:r>
            <a:r>
              <a:rPr lang="ja-JP" altLang="en-US" b="1" dirty="0">
                <a:latin typeface="+mn-ea"/>
              </a:rPr>
              <a:t>開催地として選ばれるための環境整備</a:t>
            </a:r>
            <a:r>
              <a:rPr lang="en-US" altLang="ja-JP" b="1" dirty="0">
                <a:latin typeface="+mn-ea"/>
              </a:rPr>
              <a:t>】</a:t>
            </a:r>
          </a:p>
        </p:txBody>
      </p:sp>
      <p:sp>
        <p:nvSpPr>
          <p:cNvPr id="11" name="正方形/長方形 10"/>
          <p:cNvSpPr/>
          <p:nvPr/>
        </p:nvSpPr>
        <p:spPr>
          <a:xfrm>
            <a:off x="-89940" y="2787780"/>
            <a:ext cx="3533340" cy="369332"/>
          </a:xfrm>
          <a:prstGeom prst="rect">
            <a:avLst/>
          </a:prstGeom>
        </p:spPr>
        <p:txBody>
          <a:bodyPr wrap="none">
            <a:spAutoFit/>
          </a:bodyPr>
          <a:lstStyle/>
          <a:p>
            <a:r>
              <a:rPr lang="en-US" altLang="ja-JP" b="1" dirty="0">
                <a:latin typeface="+mn-ea"/>
              </a:rPr>
              <a:t>【</a:t>
            </a:r>
            <a:r>
              <a:rPr lang="ja-JP" altLang="en-US" b="1" dirty="0">
                <a:latin typeface="+mn-ea"/>
              </a:rPr>
              <a:t>２　</a:t>
            </a:r>
            <a:r>
              <a:rPr lang="en-US" altLang="ja-JP" b="1" dirty="0">
                <a:latin typeface="+mn-ea"/>
              </a:rPr>
              <a:t>MICE</a:t>
            </a:r>
            <a:r>
              <a:rPr lang="ja-JP" altLang="en-US" b="1" dirty="0">
                <a:latin typeface="+mn-ea"/>
              </a:rPr>
              <a:t>誘致・創出の促進</a:t>
            </a:r>
            <a:r>
              <a:rPr lang="en-US" altLang="ja-JP" b="1" dirty="0">
                <a:latin typeface="+mn-ea"/>
              </a:rPr>
              <a:t>】</a:t>
            </a:r>
            <a:endParaRPr lang="ja-JP" altLang="en-US" b="1" dirty="0">
              <a:latin typeface="+mn-ea"/>
            </a:endParaRPr>
          </a:p>
        </p:txBody>
      </p:sp>
      <p:sp>
        <p:nvSpPr>
          <p:cNvPr id="12" name="角丸四角形 11"/>
          <p:cNvSpPr/>
          <p:nvPr/>
        </p:nvSpPr>
        <p:spPr>
          <a:xfrm>
            <a:off x="29980" y="3223318"/>
            <a:ext cx="4284000" cy="1368000"/>
          </a:xfrm>
          <a:prstGeom prst="roundRect">
            <a:avLst>
              <a:gd name="adj" fmla="val 9302"/>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latin typeface="+mn-ea"/>
              </a:rPr>
              <a:t>＜２－１重点取組み分野の設定＞</a:t>
            </a:r>
            <a:endParaRPr lang="en-US" altLang="ja-JP" sz="1400" dirty="0">
              <a:latin typeface="+mn-ea"/>
            </a:endParaRPr>
          </a:p>
          <a:p>
            <a:pPr>
              <a:spcBef>
                <a:spcPts val="600"/>
              </a:spcBef>
            </a:pPr>
            <a:r>
              <a:rPr lang="ja-JP" altLang="en-US" sz="1400" dirty="0">
                <a:latin typeface="+mn-ea"/>
                <a:cs typeface="Leelawadee UI Semilight" panose="020B0402040204020203" pitchFamily="34" charset="-34"/>
              </a:rPr>
              <a:t>＜２－２世界的な大型イベントの誘致・創出＞</a:t>
            </a:r>
            <a:endParaRPr lang="en-US" altLang="ja-JP" sz="1400" dirty="0">
              <a:latin typeface="+mn-ea"/>
              <a:cs typeface="Leelawadee UI Semilight" panose="020B0402040204020203" pitchFamily="34" charset="-34"/>
            </a:endParaRPr>
          </a:p>
          <a:p>
            <a:pPr>
              <a:spcBef>
                <a:spcPts val="600"/>
              </a:spcBef>
            </a:pPr>
            <a:r>
              <a:rPr lang="ja-JP" altLang="en-US" sz="1400" dirty="0">
                <a:latin typeface="+mn-ea"/>
              </a:rPr>
              <a:t>＜２－３各分野での誘致・創出に向けた手法＞　　</a:t>
            </a:r>
            <a:endParaRPr lang="en-US" altLang="ja-JP" sz="1400" dirty="0">
              <a:latin typeface="+mn-ea"/>
            </a:endParaRPr>
          </a:p>
        </p:txBody>
      </p:sp>
      <p:sp>
        <p:nvSpPr>
          <p:cNvPr id="13" name="テキスト ボックス 12">
            <a:extLst>
              <a:ext uri="{FF2B5EF4-FFF2-40B4-BE49-F238E27FC236}">
                <a16:creationId xmlns:a16="http://schemas.microsoft.com/office/drawing/2014/main" id="{83F695D8-F6B3-47F9-9926-B4B7633F9238}"/>
              </a:ext>
            </a:extLst>
          </p:cNvPr>
          <p:cNvSpPr txBox="1"/>
          <p:nvPr/>
        </p:nvSpPr>
        <p:spPr>
          <a:xfrm>
            <a:off x="4433900" y="3223318"/>
            <a:ext cx="7560000" cy="1263423"/>
          </a:xfrm>
          <a:prstGeom prst="rect">
            <a:avLst/>
          </a:prstGeom>
          <a:solidFill>
            <a:srgbClr val="66FFFF"/>
          </a:solidFill>
          <a:ln>
            <a:solidFill>
              <a:schemeClr val="accent1"/>
            </a:solidFill>
          </a:ln>
        </p:spPr>
        <p:txBody>
          <a:bodyPr wrap="square" rtlCol="0">
            <a:spAutoFit/>
          </a:bodyPr>
          <a:lstStyle/>
          <a:p>
            <a:pPr>
              <a:lnSpc>
                <a:spcPts val="2300"/>
              </a:lnSpc>
            </a:pPr>
            <a:r>
              <a:rPr lang="ja-JP" altLang="en-US" dirty="0"/>
              <a:t>（論点）</a:t>
            </a:r>
            <a:endParaRPr lang="en-US" altLang="ja-JP" dirty="0"/>
          </a:p>
          <a:p>
            <a:pPr>
              <a:lnSpc>
                <a:spcPts val="2300"/>
              </a:lnSpc>
            </a:pPr>
            <a:r>
              <a:rPr lang="ja-JP" altLang="en-US" dirty="0"/>
              <a:t>・各分野の</a:t>
            </a:r>
            <a:r>
              <a:rPr lang="en-US" altLang="ja-JP" dirty="0"/>
              <a:t>MICE</a:t>
            </a:r>
            <a:r>
              <a:rPr lang="ja-JP" altLang="en-US" dirty="0"/>
              <a:t>を誘致・創出するための方法</a:t>
            </a:r>
            <a:endParaRPr lang="en-US" altLang="ja-JP" dirty="0"/>
          </a:p>
          <a:p>
            <a:pPr marL="180000" indent="-457200">
              <a:lnSpc>
                <a:spcPts val="2300"/>
              </a:lnSpc>
            </a:pPr>
            <a:r>
              <a:rPr lang="ja-JP" altLang="en-US" dirty="0"/>
              <a:t>・（重点取組分野を設定する場合）当該分野の</a:t>
            </a:r>
            <a:r>
              <a:rPr lang="en-US" altLang="ja-JP" dirty="0"/>
              <a:t>MICE</a:t>
            </a:r>
            <a:r>
              <a:rPr lang="ja-JP" altLang="en-US" dirty="0"/>
              <a:t>誘致にあたって特に求められる支援</a:t>
            </a:r>
            <a:endParaRPr lang="en-US" altLang="ja-JP" dirty="0"/>
          </a:p>
        </p:txBody>
      </p:sp>
      <p:sp>
        <p:nvSpPr>
          <p:cNvPr id="17" name="正方形/長方形 16"/>
          <p:cNvSpPr/>
          <p:nvPr/>
        </p:nvSpPr>
        <p:spPr>
          <a:xfrm>
            <a:off x="-89940" y="4769654"/>
            <a:ext cx="2723823" cy="369332"/>
          </a:xfrm>
          <a:prstGeom prst="rect">
            <a:avLst/>
          </a:prstGeom>
        </p:spPr>
        <p:txBody>
          <a:bodyPr wrap="none">
            <a:spAutoFit/>
          </a:bodyPr>
          <a:lstStyle/>
          <a:p>
            <a:r>
              <a:rPr lang="en-US" altLang="ja-JP" b="1" dirty="0">
                <a:latin typeface="+mn-ea"/>
              </a:rPr>
              <a:t>【</a:t>
            </a:r>
            <a:r>
              <a:rPr lang="ja-JP" altLang="en-US" b="1" dirty="0">
                <a:latin typeface="+mn-ea"/>
              </a:rPr>
              <a:t>３　推進体制の構築</a:t>
            </a:r>
            <a:r>
              <a:rPr lang="en-US" altLang="ja-JP" b="1" dirty="0">
                <a:latin typeface="+mn-ea"/>
              </a:rPr>
              <a:t>】</a:t>
            </a:r>
            <a:endParaRPr lang="ja-JP" altLang="en-US" b="1" dirty="0">
              <a:latin typeface="+mn-ea"/>
            </a:endParaRPr>
          </a:p>
        </p:txBody>
      </p:sp>
      <p:sp>
        <p:nvSpPr>
          <p:cNvPr id="18" name="角丸四角形 17"/>
          <p:cNvSpPr/>
          <p:nvPr/>
        </p:nvSpPr>
        <p:spPr>
          <a:xfrm>
            <a:off x="12808" y="5163100"/>
            <a:ext cx="4284000" cy="1368000"/>
          </a:xfrm>
          <a:prstGeom prst="roundRect">
            <a:avLst>
              <a:gd name="adj" fmla="val 9302"/>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lvl="0">
              <a:defRPr/>
            </a:pPr>
            <a:r>
              <a:rPr lang="en-US" altLang="ja-JP" sz="1400" dirty="0">
                <a:solidFill>
                  <a:prstClr val="black"/>
                </a:solidFill>
                <a:latin typeface="+mn-ea"/>
              </a:rPr>
              <a:t>&lt;</a:t>
            </a:r>
            <a:r>
              <a:rPr lang="ja-JP" altLang="en-US" sz="1400" dirty="0">
                <a:solidFill>
                  <a:prstClr val="black"/>
                </a:solidFill>
                <a:latin typeface="+mn-ea"/>
              </a:rPr>
              <a:t>３－１誘致推進体制の再構築・強化＞</a:t>
            </a:r>
            <a:endParaRPr lang="en-US" altLang="ja-JP" sz="1400" dirty="0">
              <a:solidFill>
                <a:prstClr val="black"/>
              </a:solidFill>
              <a:latin typeface="+mn-ea"/>
            </a:endParaRPr>
          </a:p>
          <a:p>
            <a:endParaRPr lang="en-US" altLang="ja-JP" sz="1400" dirty="0">
              <a:solidFill>
                <a:prstClr val="black"/>
              </a:solidFill>
              <a:latin typeface="+mn-ea"/>
            </a:endParaRPr>
          </a:p>
          <a:p>
            <a:r>
              <a:rPr lang="en-US" altLang="ja-JP" sz="1400" dirty="0">
                <a:solidFill>
                  <a:prstClr val="black"/>
                </a:solidFill>
                <a:latin typeface="+mn-ea"/>
              </a:rPr>
              <a:t>&lt;</a:t>
            </a:r>
            <a:r>
              <a:rPr lang="ja-JP" altLang="en-US" sz="1400" dirty="0">
                <a:solidFill>
                  <a:prstClr val="black"/>
                </a:solidFill>
                <a:latin typeface="+mn-ea"/>
              </a:rPr>
              <a:t>３－２進捗管理・</a:t>
            </a:r>
            <a:r>
              <a:rPr lang="en-US" altLang="ja-JP" sz="1400" dirty="0">
                <a:solidFill>
                  <a:prstClr val="black"/>
                </a:solidFill>
                <a:latin typeface="+mn-ea"/>
              </a:rPr>
              <a:t>PDCA</a:t>
            </a:r>
            <a:r>
              <a:rPr lang="ja-JP" altLang="en-US" sz="1400" dirty="0">
                <a:solidFill>
                  <a:prstClr val="black"/>
                </a:solidFill>
                <a:latin typeface="+mn-ea"/>
              </a:rPr>
              <a:t>の仕組み＞</a:t>
            </a:r>
            <a:endParaRPr lang="en-US" altLang="ja-JP" sz="1400" dirty="0">
              <a:solidFill>
                <a:prstClr val="black"/>
              </a:solidFill>
              <a:latin typeface="+mn-ea"/>
            </a:endParaRPr>
          </a:p>
        </p:txBody>
      </p:sp>
      <p:sp>
        <p:nvSpPr>
          <p:cNvPr id="19" name="テキスト ボックス 18">
            <a:extLst>
              <a:ext uri="{FF2B5EF4-FFF2-40B4-BE49-F238E27FC236}">
                <a16:creationId xmlns:a16="http://schemas.microsoft.com/office/drawing/2014/main" id="{83F695D8-F6B3-47F9-9926-B4B7633F9238}"/>
              </a:ext>
            </a:extLst>
          </p:cNvPr>
          <p:cNvSpPr txBox="1"/>
          <p:nvPr/>
        </p:nvSpPr>
        <p:spPr>
          <a:xfrm>
            <a:off x="4379748" y="5163100"/>
            <a:ext cx="7560000" cy="1558375"/>
          </a:xfrm>
          <a:prstGeom prst="rect">
            <a:avLst/>
          </a:prstGeom>
          <a:solidFill>
            <a:srgbClr val="66FFFF"/>
          </a:solidFill>
          <a:ln>
            <a:solidFill>
              <a:schemeClr val="accent1"/>
            </a:solidFill>
          </a:ln>
        </p:spPr>
        <p:txBody>
          <a:bodyPr wrap="square" rtlCol="0">
            <a:spAutoFit/>
          </a:bodyPr>
          <a:lstStyle/>
          <a:p>
            <a:pPr>
              <a:lnSpc>
                <a:spcPts val="2300"/>
              </a:lnSpc>
            </a:pPr>
            <a:r>
              <a:rPr lang="ja-JP" altLang="en-US" dirty="0">
                <a:latin typeface="+mn-ea"/>
              </a:rPr>
              <a:t>（論点）</a:t>
            </a:r>
            <a:endParaRPr lang="en-US" altLang="ja-JP" dirty="0">
              <a:latin typeface="+mn-ea"/>
            </a:endParaRPr>
          </a:p>
          <a:p>
            <a:pPr lvl="0">
              <a:lnSpc>
                <a:spcPts val="2300"/>
              </a:lnSpc>
              <a:defRPr/>
            </a:pPr>
            <a:r>
              <a:rPr lang="ja-JP" altLang="en-US" dirty="0">
                <a:latin typeface="+mn-ea"/>
              </a:rPr>
              <a:t>・行政やビューローに求められる役割と誘致体制、</a:t>
            </a:r>
            <a:r>
              <a:rPr lang="ja-JP" altLang="en-US" dirty="0"/>
              <a:t>開催支援スキーム</a:t>
            </a:r>
            <a:endParaRPr lang="en-US" altLang="ja-JP" dirty="0">
              <a:latin typeface="+mn-ea"/>
            </a:endParaRPr>
          </a:p>
          <a:p>
            <a:pPr marL="180000" lvl="0" indent="-457200">
              <a:lnSpc>
                <a:spcPts val="2300"/>
              </a:lnSpc>
              <a:defRPr/>
            </a:pPr>
            <a:r>
              <a:rPr lang="ja-JP" altLang="en-US" dirty="0">
                <a:latin typeface="+mn-ea"/>
              </a:rPr>
              <a:t>・（</a:t>
            </a:r>
            <a:r>
              <a:rPr lang="en-US" altLang="ja-JP" dirty="0">
                <a:latin typeface="+mn-ea"/>
              </a:rPr>
              <a:t>JNTO</a:t>
            </a:r>
            <a:r>
              <a:rPr lang="ja-JP" altLang="en-US" dirty="0">
                <a:latin typeface="+mn-ea"/>
              </a:rPr>
              <a:t>や</a:t>
            </a:r>
            <a:r>
              <a:rPr lang="en-US" altLang="ja-JP" dirty="0">
                <a:latin typeface="+mn-ea"/>
              </a:rPr>
              <a:t>ICCA</a:t>
            </a:r>
            <a:r>
              <a:rPr lang="ja-JP" altLang="en-US" dirty="0">
                <a:latin typeface="+mn-ea"/>
              </a:rPr>
              <a:t>基準による国際会議開催件数のほか、）関係者に対し、大阪で</a:t>
            </a:r>
            <a:r>
              <a:rPr lang="en-US" altLang="ja-JP" dirty="0">
                <a:latin typeface="+mn-ea"/>
              </a:rPr>
              <a:t>MICE</a:t>
            </a:r>
            <a:r>
              <a:rPr lang="ja-JP" altLang="en-US" dirty="0">
                <a:latin typeface="+mn-ea"/>
              </a:rPr>
              <a:t>を開催することの効果やメリットを示すことができる</a:t>
            </a:r>
            <a:r>
              <a:rPr lang="en-US" altLang="ja-JP" dirty="0">
                <a:latin typeface="+mn-ea"/>
              </a:rPr>
              <a:t>KPI</a:t>
            </a:r>
            <a:r>
              <a:rPr lang="ja-JP" altLang="en-US" dirty="0">
                <a:latin typeface="+mn-ea"/>
              </a:rPr>
              <a:t>・</a:t>
            </a:r>
            <a:r>
              <a:rPr lang="en-US" altLang="ja-JP" dirty="0">
                <a:latin typeface="+mn-ea"/>
              </a:rPr>
              <a:t>KGI</a:t>
            </a:r>
            <a:r>
              <a:rPr lang="ja-JP" altLang="en-US" dirty="0">
                <a:latin typeface="+mn-ea"/>
              </a:rPr>
              <a:t>の項目例</a:t>
            </a:r>
            <a:endParaRPr lang="en-US" altLang="ja-JP" dirty="0">
              <a:latin typeface="+mn-ea"/>
            </a:endParaRPr>
          </a:p>
        </p:txBody>
      </p:sp>
    </p:spTree>
    <p:extLst>
      <p:ext uri="{BB962C8B-B14F-4D97-AF65-F5344CB8AC3E}">
        <p14:creationId xmlns:p14="http://schemas.microsoft.com/office/powerpoint/2010/main" val="338955777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2523</Words>
  <Application>Microsoft Office PowerPoint</Application>
  <PresentationFormat>ワイド画面</PresentationFormat>
  <Paragraphs>155</Paragraphs>
  <Slides>9</Slides>
  <Notes>7</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ＭＳ Ｐ明朝</vt:lpstr>
      <vt:lpstr>UD Digi Kyokasho NK-R</vt:lpstr>
      <vt:lpstr>UD デジタル 教科書体 NK-R</vt:lpstr>
      <vt:lpstr>游ゴシック</vt:lpstr>
      <vt:lpstr>游ゴシック Light</vt:lpstr>
      <vt:lpstr>Arial</vt:lpstr>
      <vt:lpstr>Leelawadee UI Semilight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2022-05-30T11:58:49Z</dcterms:created>
  <dcterms:modified xsi:type="dcterms:W3CDTF">2022-05-30T11:58:55Z</dcterms:modified>
</cp:coreProperties>
</file>