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56" r:id="rId2"/>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4" autoAdjust="0"/>
  </p:normalViewPr>
  <p:slideViewPr>
    <p:cSldViewPr snapToGrid="0">
      <p:cViewPr varScale="1">
        <p:scale>
          <a:sx n="74" d="100"/>
          <a:sy n="74" d="100"/>
        </p:scale>
        <p:origin x="9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EF51740-8A48-466A-AA3B-142B254CF931}" type="datetimeFigureOut">
              <a:rPr kumimoji="1" lang="ja-JP" altLang="en-US" smtClean="0"/>
              <a:t>2022/5/30</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18F82CD-D51F-4454-A4E5-AB626CC192CC}" type="slidenum">
              <a:rPr kumimoji="1" lang="ja-JP" altLang="en-US" smtClean="0"/>
              <a:t>‹#›</a:t>
            </a:fld>
            <a:endParaRPr kumimoji="1" lang="ja-JP" altLang="en-US"/>
          </a:p>
        </p:txBody>
      </p:sp>
    </p:spTree>
    <p:extLst>
      <p:ext uri="{BB962C8B-B14F-4D97-AF65-F5344CB8AC3E}">
        <p14:creationId xmlns:p14="http://schemas.microsoft.com/office/powerpoint/2010/main" val="1166269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8F82CD-D51F-4454-A4E5-AB626CC192CC}" type="slidenum">
              <a:rPr kumimoji="1" lang="ja-JP" altLang="en-US" smtClean="0"/>
              <a:t>1</a:t>
            </a:fld>
            <a:endParaRPr kumimoji="1" lang="ja-JP" altLang="en-US"/>
          </a:p>
        </p:txBody>
      </p:sp>
    </p:spTree>
    <p:extLst>
      <p:ext uri="{BB962C8B-B14F-4D97-AF65-F5344CB8AC3E}">
        <p14:creationId xmlns:p14="http://schemas.microsoft.com/office/powerpoint/2010/main" val="3085609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271430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63602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671142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2204270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55071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414474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39066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3752847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191704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1808641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4CB9DE-79B9-44B2-AB00-6A4B1D82FD2F}" type="datetimeFigureOut">
              <a:rPr kumimoji="1" lang="ja-JP" altLang="en-US" smtClean="0"/>
              <a:t>2022/5/30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45005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9E4CB9DE-79B9-44B2-AB00-6A4B1D82FD2F}" type="datetimeFigureOut">
              <a:rPr kumimoji="1" lang="ja-JP" altLang="en-US" smtClean="0"/>
              <a:t>2022/5/30</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20625976-57AA-44D7-AD94-DCC614F184C7}" type="slidenum">
              <a:rPr kumimoji="1" lang="ja-JP" altLang="en-US" smtClean="0"/>
              <a:t>‹#›</a:t>
            </a:fld>
            <a:endParaRPr kumimoji="1" lang="ja-JP" altLang="en-US"/>
          </a:p>
        </p:txBody>
      </p:sp>
    </p:spTree>
    <p:extLst>
      <p:ext uri="{BB962C8B-B14F-4D97-AF65-F5344CB8AC3E}">
        <p14:creationId xmlns:p14="http://schemas.microsoft.com/office/powerpoint/2010/main" val="8042950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4505"/>
            <a:ext cx="9906000" cy="288000"/>
          </a:xfrm>
          <a:prstGeom prst="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67353" tIns="33677" rIns="67353" bIns="33677" anchor="ctr"/>
          <a:lstStyle/>
          <a:p>
            <a:pPr defTabSz="742965">
              <a:defRPr/>
            </a:pPr>
            <a:r>
              <a:rPr lang="ja-JP" altLang="en-US" sz="1600" b="1" dirty="0" smtClean="0">
                <a:solidFill>
                  <a:schemeClr val="bg1"/>
                </a:solidFill>
                <a:effectLst>
                  <a:outerShdw blurRad="38100" dist="38100" dir="2700000" algn="tl">
                    <a:srgbClr val="000000">
                      <a:alpha val="43137"/>
                    </a:srgbClr>
                  </a:outerShdw>
                </a:effectLst>
                <a:latin typeface="+mn-ea"/>
              </a:rPr>
              <a:t>第１回大阪ＭＩＣＥ戦略検討会議における主な委員意見</a:t>
            </a:r>
            <a:endParaRPr lang="ja-JP" altLang="en-US" sz="1600" b="1" dirty="0">
              <a:solidFill>
                <a:schemeClr val="bg1"/>
              </a:solidFill>
              <a:effectLst>
                <a:outerShdw blurRad="38100" dist="38100" dir="2700000" algn="tl">
                  <a:srgbClr val="000000">
                    <a:alpha val="43137"/>
                  </a:srgbClr>
                </a:outerShdw>
              </a:effectLst>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997980610"/>
              </p:ext>
            </p:extLst>
          </p:nvPr>
        </p:nvGraphicFramePr>
        <p:xfrm>
          <a:off x="95250" y="442308"/>
          <a:ext cx="9715500" cy="5978843"/>
        </p:xfrm>
        <a:graphic>
          <a:graphicData uri="http://schemas.openxmlformats.org/drawingml/2006/table">
            <a:tbl>
              <a:tblPr firstRow="1" bandRow="1">
                <a:tableStyleId>{5C22544A-7EE6-4342-B048-85BDC9FD1C3A}</a:tableStyleId>
              </a:tblPr>
              <a:tblGrid>
                <a:gridCol w="1835594">
                  <a:extLst>
                    <a:ext uri="{9D8B030D-6E8A-4147-A177-3AD203B41FA5}">
                      <a16:colId xmlns:a16="http://schemas.microsoft.com/office/drawing/2014/main" val="639222258"/>
                    </a:ext>
                  </a:extLst>
                </a:gridCol>
                <a:gridCol w="7879906">
                  <a:extLst>
                    <a:ext uri="{9D8B030D-6E8A-4147-A177-3AD203B41FA5}">
                      <a16:colId xmlns:a16="http://schemas.microsoft.com/office/drawing/2014/main" val="2986563219"/>
                    </a:ext>
                  </a:extLst>
                </a:gridCol>
              </a:tblGrid>
              <a:tr h="304920">
                <a:tc>
                  <a:txBody>
                    <a:bodyPr/>
                    <a:lstStyle/>
                    <a:p>
                      <a:pPr algn="ctr"/>
                      <a:r>
                        <a:rPr kumimoji="1" lang="ja-JP" altLang="en-US" dirty="0" smtClean="0"/>
                        <a:t>論点</a:t>
                      </a:r>
                      <a:endParaRPr kumimoji="1" lang="ja-JP" altLang="en-US" dirty="0"/>
                    </a:p>
                  </a:txBody>
                  <a:tcPr/>
                </a:tc>
                <a:tc>
                  <a:txBody>
                    <a:bodyPr/>
                    <a:lstStyle/>
                    <a:p>
                      <a:pPr algn="ctr"/>
                      <a:r>
                        <a:rPr kumimoji="1" lang="ja-JP" altLang="en-US" dirty="0" smtClean="0"/>
                        <a:t>意見</a:t>
                      </a:r>
                      <a:endParaRPr kumimoji="1" lang="ja-JP" altLang="en-US" dirty="0"/>
                    </a:p>
                  </a:txBody>
                  <a:tcPr/>
                </a:tc>
                <a:extLst>
                  <a:ext uri="{0D108BD9-81ED-4DB2-BD59-A6C34878D82A}">
                    <a16:rowId xmlns:a16="http://schemas.microsoft.com/office/drawing/2014/main" val="1757348819"/>
                  </a:ext>
                </a:extLst>
              </a:tr>
              <a:tr h="863600">
                <a:tc>
                  <a:txBody>
                    <a:bodyPr/>
                    <a:lstStyle/>
                    <a:p>
                      <a:r>
                        <a:rPr kumimoji="1" lang="en-US" altLang="ja-JP" dirty="0" smtClean="0"/>
                        <a:t>MICE</a:t>
                      </a:r>
                      <a:r>
                        <a:rPr kumimoji="1" lang="ja-JP" altLang="en-US" dirty="0" smtClean="0"/>
                        <a:t>戦略として必要な、力を入れるべき点</a:t>
                      </a:r>
                      <a:endParaRPr kumimoji="1" lang="ja-JP" altLang="en-US" dirty="0"/>
                    </a:p>
                  </a:txBody>
                  <a:tcPr anchor="ctr"/>
                </a:tc>
                <a:tc>
                  <a:txBody>
                    <a:bodyPr/>
                    <a:lstStyle/>
                    <a:p>
                      <a:r>
                        <a:rPr kumimoji="1" lang="ja-JP" altLang="en-US" sz="1100" dirty="0" smtClean="0">
                          <a:latin typeface="+mn-ea"/>
                          <a:ea typeface="+mn-ea"/>
                        </a:rPr>
                        <a:t>○感染症対策や防災対応など、「安心・安全」への対応は必須であり、さらにプラスアルファの価値としてＳＤＧｓへの取</a:t>
                      </a:r>
                      <a:endParaRPr kumimoji="1" lang="en-US" altLang="ja-JP" sz="1100" dirty="0" smtClean="0">
                        <a:latin typeface="+mn-ea"/>
                        <a:ea typeface="+mn-ea"/>
                      </a:endParaRPr>
                    </a:p>
                    <a:p>
                      <a:r>
                        <a:rPr kumimoji="1" lang="ja-JP" altLang="en-US" sz="1100" dirty="0" smtClean="0">
                          <a:latin typeface="+mn-ea"/>
                          <a:ea typeface="+mn-ea"/>
                        </a:rPr>
                        <a:t>　組が重要視される。</a:t>
                      </a:r>
                      <a:endParaRPr kumimoji="1" lang="en-US" altLang="ja-JP" sz="1100" dirty="0" smtClean="0">
                        <a:latin typeface="+mn-ea"/>
                        <a:ea typeface="+mn-ea"/>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○ＳＤＧｓへの取組はどこでも行われている。企業の工夫やエネルギー対策に関するアピールなど、積極的に発信していく</a:t>
                      </a:r>
                      <a:endParaRPr kumimoji="1" lang="en-US" altLang="ja-JP" sz="1100" dirty="0" smtClean="0">
                        <a:latin typeface="+mn-ea"/>
                        <a:ea typeface="+mn-ea"/>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ことが重要。</a:t>
                      </a:r>
                      <a:endParaRPr kumimoji="1" lang="en-US" altLang="ja-JP" sz="1100" dirty="0" smtClean="0">
                        <a:latin typeface="+mn-ea"/>
                        <a:ea typeface="+mn-ea"/>
                      </a:endParaRPr>
                    </a:p>
                    <a:p>
                      <a:r>
                        <a:rPr kumimoji="1" lang="ja-JP" altLang="en-US" sz="1100" dirty="0" smtClean="0">
                          <a:latin typeface="+mn-ea"/>
                          <a:ea typeface="+mn-ea"/>
                        </a:rPr>
                        <a:t>○主催者だけでなく、参加者に積極的に来訪したいと思わせる大阪全体の魅力を作り、発信することが必要。</a:t>
                      </a:r>
                      <a:endParaRPr kumimoji="1" lang="en-US" altLang="ja-JP" sz="1100" dirty="0" smtClean="0">
                        <a:latin typeface="+mn-ea"/>
                        <a:ea typeface="+mn-ea"/>
                      </a:endParaRPr>
                    </a:p>
                    <a:p>
                      <a:r>
                        <a:rPr kumimoji="1" lang="ja-JP" altLang="en-US" sz="1100" dirty="0" smtClean="0">
                          <a:latin typeface="+mn-ea"/>
                          <a:ea typeface="+mn-ea"/>
                        </a:rPr>
                        <a:t>○</a:t>
                      </a:r>
                      <a:r>
                        <a:rPr kumimoji="1" lang="en-US" altLang="ja-JP" sz="1100" dirty="0" smtClean="0">
                          <a:latin typeface="+mn-ea"/>
                          <a:ea typeface="+mn-ea"/>
                        </a:rPr>
                        <a:t>MICE</a:t>
                      </a:r>
                      <a:r>
                        <a:rPr kumimoji="1" lang="ja-JP" altLang="en-US" sz="1100" dirty="0" smtClean="0">
                          <a:latin typeface="+mn-ea"/>
                          <a:ea typeface="+mn-ea"/>
                        </a:rPr>
                        <a:t>の誘致に向け、大阪の知名度向上のために、周辺資源の魅力の再開発が必要。</a:t>
                      </a:r>
                      <a:endParaRPr kumimoji="1" lang="en-US" altLang="ja-JP" sz="1100" dirty="0" smtClean="0">
                        <a:latin typeface="+mn-ea"/>
                        <a:ea typeface="+mn-ea"/>
                      </a:endParaRPr>
                    </a:p>
                  </a:txBody>
                  <a:tcPr anchor="ctr"/>
                </a:tc>
                <a:extLst>
                  <a:ext uri="{0D108BD9-81ED-4DB2-BD59-A6C34878D82A}">
                    <a16:rowId xmlns:a16="http://schemas.microsoft.com/office/drawing/2014/main" val="247528971"/>
                  </a:ext>
                </a:extLst>
              </a:tr>
              <a:tr h="1130300">
                <a:tc>
                  <a:txBody>
                    <a:bodyPr/>
                    <a:lstStyle/>
                    <a:p>
                      <a:r>
                        <a:rPr kumimoji="1" lang="en-US" altLang="ja-JP" dirty="0" smtClean="0"/>
                        <a:t>M/I/C/E</a:t>
                      </a:r>
                      <a:r>
                        <a:rPr kumimoji="1" lang="ja-JP" altLang="en-US" dirty="0" smtClean="0"/>
                        <a:t>のうち</a:t>
                      </a:r>
                      <a:endParaRPr kumimoji="1" lang="en-US" altLang="ja-JP" dirty="0" smtClean="0"/>
                    </a:p>
                    <a:p>
                      <a:r>
                        <a:rPr kumimoji="1" lang="ja-JP" altLang="en-US" dirty="0" smtClean="0"/>
                        <a:t>重視すべきもの</a:t>
                      </a:r>
                      <a:endParaRPr kumimoji="1" lang="ja-JP" altLang="en-US" dirty="0"/>
                    </a:p>
                  </a:txBody>
                  <a:tcPr anchor="ctr"/>
                </a:tc>
                <a:tc>
                  <a:txBody>
                    <a:bodyPr/>
                    <a:lstStyle/>
                    <a:p>
                      <a:r>
                        <a:rPr kumimoji="1" lang="ja-JP" altLang="en-US" sz="1100" dirty="0" smtClean="0">
                          <a:latin typeface="+mn-ea"/>
                          <a:ea typeface="+mn-ea"/>
                        </a:rPr>
                        <a:t>○</a:t>
                      </a:r>
                      <a:r>
                        <a:rPr kumimoji="1" lang="en-US" altLang="ja-JP" sz="1100" dirty="0" smtClean="0">
                          <a:latin typeface="+mn-ea"/>
                          <a:ea typeface="+mn-ea"/>
                        </a:rPr>
                        <a:t>C/E</a:t>
                      </a:r>
                      <a:r>
                        <a:rPr kumimoji="1" lang="ja-JP" altLang="en-US" sz="1100" dirty="0" smtClean="0">
                          <a:latin typeface="+mn-ea"/>
                          <a:ea typeface="+mn-ea"/>
                        </a:rPr>
                        <a:t>を両輪で走らせる体制が重要。</a:t>
                      </a:r>
                      <a:r>
                        <a:rPr kumimoji="1" lang="en-US" altLang="ja-JP" sz="1100" dirty="0" smtClean="0">
                          <a:latin typeface="+mn-ea"/>
                          <a:ea typeface="+mn-ea"/>
                        </a:rPr>
                        <a:t>C/E</a:t>
                      </a:r>
                      <a:r>
                        <a:rPr kumimoji="1" lang="ja-JP" altLang="en-US" sz="1100" dirty="0" smtClean="0">
                          <a:latin typeface="+mn-ea"/>
                          <a:ea typeface="+mn-ea"/>
                        </a:rPr>
                        <a:t>は規模が大きく、開催期間も長く、経済効果が大きい。また、パブリック性が高</a:t>
                      </a:r>
                      <a:endParaRPr kumimoji="1" lang="en-US" altLang="ja-JP" sz="1100" dirty="0" smtClean="0">
                        <a:latin typeface="+mn-ea"/>
                        <a:ea typeface="+mn-ea"/>
                      </a:endParaRPr>
                    </a:p>
                    <a:p>
                      <a:r>
                        <a:rPr kumimoji="1" lang="ja-JP" altLang="en-US" sz="1100" dirty="0" smtClean="0">
                          <a:latin typeface="+mn-ea"/>
                          <a:ea typeface="+mn-ea"/>
                        </a:rPr>
                        <a:t>　く、住民へ訴求し、産学官を巻き込みやすく、効果がわかりやすい。学校等への関連シンポジウムの開催等教育効果も期</a:t>
                      </a:r>
                      <a:endParaRPr kumimoji="1" lang="en-US" altLang="ja-JP" sz="1100" dirty="0" smtClean="0">
                        <a:latin typeface="+mn-ea"/>
                        <a:ea typeface="+mn-ea"/>
                      </a:endParaRPr>
                    </a:p>
                    <a:p>
                      <a:r>
                        <a:rPr kumimoji="1" lang="ja-JP" altLang="en-US" sz="1100" dirty="0" smtClean="0">
                          <a:latin typeface="+mn-ea"/>
                          <a:ea typeface="+mn-ea"/>
                        </a:rPr>
                        <a:t>　待でき、</a:t>
                      </a:r>
                      <a:r>
                        <a:rPr kumimoji="1" lang="en-US" altLang="ja-JP" sz="1100" dirty="0" smtClean="0">
                          <a:latin typeface="+mn-ea"/>
                          <a:ea typeface="+mn-ea"/>
                        </a:rPr>
                        <a:t>M/I</a:t>
                      </a:r>
                      <a:r>
                        <a:rPr kumimoji="1" lang="ja-JP" altLang="en-US" sz="1100" dirty="0" smtClean="0">
                          <a:latin typeface="+mn-ea"/>
                          <a:ea typeface="+mn-ea"/>
                        </a:rPr>
                        <a:t>へも波及効果がある。</a:t>
                      </a:r>
                      <a:endParaRPr kumimoji="1" lang="en-US" altLang="ja-JP" sz="1100" dirty="0" smtClean="0">
                        <a:latin typeface="+mn-ea"/>
                        <a:ea typeface="+mn-ea"/>
                      </a:endParaRPr>
                    </a:p>
                    <a:p>
                      <a:r>
                        <a:rPr kumimoji="1" lang="ja-JP" altLang="en-US" sz="1100" dirty="0" smtClean="0">
                          <a:latin typeface="+mn-ea"/>
                          <a:ea typeface="+mn-ea"/>
                        </a:rPr>
                        <a:t>○グローバルな課題や医療、ライフサイエンスなどの重点分野の</a:t>
                      </a:r>
                      <a:r>
                        <a:rPr kumimoji="1" lang="en-US" altLang="ja-JP" sz="1100" dirty="0" smtClean="0">
                          <a:latin typeface="+mn-ea"/>
                          <a:ea typeface="+mn-ea"/>
                        </a:rPr>
                        <a:t>MICE</a:t>
                      </a:r>
                      <a:r>
                        <a:rPr kumimoji="1" lang="ja-JP" altLang="en-US" sz="1100" dirty="0" smtClean="0">
                          <a:latin typeface="+mn-ea"/>
                          <a:ea typeface="+mn-ea"/>
                        </a:rPr>
                        <a:t>を開催することで、産業の発展と結びつき、観光に</a:t>
                      </a:r>
                      <a:endParaRPr kumimoji="1" lang="en-US" altLang="ja-JP" sz="1100" dirty="0" smtClean="0">
                        <a:latin typeface="+mn-ea"/>
                        <a:ea typeface="+mn-ea"/>
                      </a:endParaRPr>
                    </a:p>
                    <a:p>
                      <a:r>
                        <a:rPr kumimoji="1" lang="ja-JP" altLang="en-US" sz="1100" dirty="0" smtClean="0">
                          <a:latin typeface="+mn-ea"/>
                          <a:ea typeface="+mn-ea"/>
                        </a:rPr>
                        <a:t>　おいてもよい影響を及ぼし、結果として経済の活性化に繋がる。</a:t>
                      </a:r>
                      <a:endParaRPr kumimoji="1" lang="ja-JP" altLang="en-US" sz="1100" dirty="0">
                        <a:latin typeface="+mn-ea"/>
                        <a:ea typeface="+mn-ea"/>
                      </a:endParaRPr>
                    </a:p>
                  </a:txBody>
                  <a:tcPr anchor="ctr"/>
                </a:tc>
                <a:extLst>
                  <a:ext uri="{0D108BD9-81ED-4DB2-BD59-A6C34878D82A}">
                    <a16:rowId xmlns:a16="http://schemas.microsoft.com/office/drawing/2014/main" val="2990865506"/>
                  </a:ext>
                </a:extLst>
              </a:tr>
              <a:tr h="469900">
                <a:tc>
                  <a:txBody>
                    <a:bodyPr/>
                    <a:lstStyle/>
                    <a:p>
                      <a:r>
                        <a:rPr kumimoji="1" lang="en-US" altLang="ja-JP" dirty="0" smtClean="0"/>
                        <a:t>KPI</a:t>
                      </a:r>
                      <a:r>
                        <a:rPr kumimoji="1" lang="ja-JP" altLang="en-US" dirty="0" smtClean="0"/>
                        <a:t>・</a:t>
                      </a:r>
                      <a:r>
                        <a:rPr kumimoji="1" lang="en-US" altLang="ja-JP" dirty="0" smtClean="0"/>
                        <a:t>KGI</a:t>
                      </a:r>
                      <a:r>
                        <a:rPr kumimoji="1" lang="ja-JP" altLang="en-US" dirty="0" smtClean="0"/>
                        <a:t>の設定と活用</a:t>
                      </a:r>
                      <a:endParaRPr kumimoji="1" lang="ja-JP" altLang="en-US" dirty="0"/>
                    </a:p>
                  </a:txBody>
                  <a:tcPr anchor="ctr"/>
                </a:tc>
                <a:tc>
                  <a:txBody>
                    <a:bodyPr/>
                    <a:lstStyle/>
                    <a:p>
                      <a:r>
                        <a:rPr kumimoji="1" lang="ja-JP" altLang="en-US" sz="1100" dirty="0" smtClean="0">
                          <a:latin typeface="+mn-ea"/>
                          <a:ea typeface="+mn-ea"/>
                        </a:rPr>
                        <a:t>○イベントや展示会に関する国等の</a:t>
                      </a:r>
                      <a:r>
                        <a:rPr kumimoji="1" lang="en-US" altLang="ja-JP" sz="1100" dirty="0" smtClean="0">
                          <a:latin typeface="+mn-ea"/>
                          <a:ea typeface="+mn-ea"/>
                        </a:rPr>
                        <a:t>KPI</a:t>
                      </a:r>
                      <a:r>
                        <a:rPr kumimoji="1" lang="ja-JP" altLang="en-US" sz="1100" dirty="0" smtClean="0">
                          <a:latin typeface="+mn-ea"/>
                          <a:ea typeface="+mn-ea"/>
                        </a:rPr>
                        <a:t>・</a:t>
                      </a:r>
                      <a:r>
                        <a:rPr kumimoji="1" lang="en-US" altLang="ja-JP" sz="1100" dirty="0" smtClean="0">
                          <a:latin typeface="+mn-ea"/>
                          <a:ea typeface="+mn-ea"/>
                        </a:rPr>
                        <a:t>KGI</a:t>
                      </a:r>
                      <a:r>
                        <a:rPr kumimoji="1" lang="ja-JP" altLang="en-US" sz="1100" dirty="0" smtClean="0">
                          <a:latin typeface="+mn-ea"/>
                          <a:ea typeface="+mn-ea"/>
                        </a:rPr>
                        <a:t>がないため、大阪モデルを作るべき。</a:t>
                      </a:r>
                      <a:endParaRPr kumimoji="1" lang="en-US" altLang="ja-JP" sz="1100" dirty="0" smtClean="0">
                        <a:latin typeface="+mn-ea"/>
                        <a:ea typeface="+mn-ea"/>
                      </a:endParaRPr>
                    </a:p>
                    <a:p>
                      <a:r>
                        <a:rPr kumimoji="1" lang="ja-JP" altLang="en-US" sz="1100" dirty="0" smtClean="0">
                          <a:latin typeface="+mn-ea"/>
                          <a:ea typeface="+mn-ea"/>
                        </a:rPr>
                        <a:t>○大阪の魅力や住民の愛着という観点から、</a:t>
                      </a:r>
                      <a:r>
                        <a:rPr kumimoji="1" lang="en-US" altLang="ja-JP" sz="1100" dirty="0" smtClean="0">
                          <a:latin typeface="+mn-ea"/>
                          <a:ea typeface="+mn-ea"/>
                        </a:rPr>
                        <a:t>KPI</a:t>
                      </a:r>
                      <a:r>
                        <a:rPr kumimoji="1" lang="ja-JP" altLang="en-US" sz="1100" dirty="0" smtClean="0">
                          <a:latin typeface="+mn-ea"/>
                          <a:ea typeface="+mn-ea"/>
                        </a:rPr>
                        <a:t>・</a:t>
                      </a:r>
                      <a:r>
                        <a:rPr kumimoji="1" lang="en-US" altLang="ja-JP" sz="1100" dirty="0" smtClean="0">
                          <a:latin typeface="+mn-ea"/>
                          <a:ea typeface="+mn-ea"/>
                        </a:rPr>
                        <a:t>KGI</a:t>
                      </a:r>
                      <a:r>
                        <a:rPr kumimoji="1" lang="ja-JP" altLang="en-US" sz="1100" dirty="0" smtClean="0">
                          <a:latin typeface="+mn-ea"/>
                          <a:ea typeface="+mn-ea"/>
                        </a:rPr>
                        <a:t>に関して、住民の意識を設定すべき。</a:t>
                      </a:r>
                      <a:endParaRPr kumimoji="1" lang="en-US" altLang="ja-JP" sz="1100" dirty="0" smtClean="0">
                        <a:latin typeface="+mn-ea"/>
                        <a:ea typeface="+mn-ea"/>
                      </a:endParaRPr>
                    </a:p>
                  </a:txBody>
                  <a:tcPr anchor="ctr"/>
                </a:tc>
                <a:extLst>
                  <a:ext uri="{0D108BD9-81ED-4DB2-BD59-A6C34878D82A}">
                    <a16:rowId xmlns:a16="http://schemas.microsoft.com/office/drawing/2014/main" val="1700206462"/>
                  </a:ext>
                </a:extLst>
              </a:tr>
              <a:tr h="444500">
                <a:tc>
                  <a:txBody>
                    <a:bodyPr/>
                    <a:lstStyle/>
                    <a:p>
                      <a:r>
                        <a:rPr kumimoji="1" lang="ja-JP" altLang="en-US" dirty="0" smtClean="0"/>
                        <a:t>主催者が開催地に求める支援</a:t>
                      </a:r>
                      <a:endParaRPr kumimoji="1" lang="ja-JP" altLang="en-US" dirty="0"/>
                    </a:p>
                  </a:txBody>
                  <a:tcPr anchor="ctr"/>
                </a:tc>
                <a:tc>
                  <a:txBody>
                    <a:bodyPr/>
                    <a:lstStyle/>
                    <a:p>
                      <a:r>
                        <a:rPr kumimoji="1" lang="ja-JP" altLang="en-US" sz="1100" dirty="0" smtClean="0">
                          <a:latin typeface="+mn-ea"/>
                          <a:ea typeface="+mn-ea"/>
                        </a:rPr>
                        <a:t>○対面とオンラインを併用するなど、多様な</a:t>
                      </a:r>
                      <a:r>
                        <a:rPr kumimoji="1" lang="en-US" altLang="ja-JP" sz="1100" dirty="0" smtClean="0">
                          <a:latin typeface="+mn-ea"/>
                          <a:ea typeface="+mn-ea"/>
                        </a:rPr>
                        <a:t>MICE</a:t>
                      </a:r>
                      <a:r>
                        <a:rPr kumimoji="1" lang="ja-JP" altLang="en-US" sz="1100" dirty="0" smtClean="0">
                          <a:latin typeface="+mn-ea"/>
                          <a:ea typeface="+mn-ea"/>
                        </a:rPr>
                        <a:t>開催手法が用いられるようになり、主催者のニーズに対して、自治体や</a:t>
                      </a:r>
                      <a:endParaRPr kumimoji="1" lang="en-US" altLang="ja-JP" sz="1100" dirty="0" smtClean="0">
                        <a:latin typeface="+mn-ea"/>
                        <a:ea typeface="+mn-ea"/>
                      </a:endParaRPr>
                    </a:p>
                    <a:p>
                      <a:r>
                        <a:rPr kumimoji="1" lang="ja-JP" altLang="en-US" sz="1100" dirty="0" smtClean="0">
                          <a:latin typeface="+mn-ea"/>
                          <a:ea typeface="+mn-ea"/>
                        </a:rPr>
                        <a:t>　ビューロによる臨機応変かつ柔軟な対応や支援、地域の住民との連携によるサポートが重要となる。</a:t>
                      </a:r>
                      <a:endParaRPr kumimoji="1" lang="ja-JP" altLang="en-US" sz="1100" dirty="0">
                        <a:latin typeface="+mn-ea"/>
                        <a:ea typeface="+mn-ea"/>
                      </a:endParaRPr>
                    </a:p>
                  </a:txBody>
                  <a:tcPr anchor="ctr"/>
                </a:tc>
                <a:extLst>
                  <a:ext uri="{0D108BD9-81ED-4DB2-BD59-A6C34878D82A}">
                    <a16:rowId xmlns:a16="http://schemas.microsoft.com/office/drawing/2014/main" val="2052798484"/>
                  </a:ext>
                </a:extLst>
              </a:tr>
              <a:tr h="444500">
                <a:tc>
                  <a:txBody>
                    <a:bodyPr/>
                    <a:lstStyle/>
                    <a:p>
                      <a:r>
                        <a:rPr kumimoji="1" lang="ja-JP" altLang="en-US" dirty="0" smtClean="0"/>
                        <a:t>わがまちへの愛着と誇りの醸成</a:t>
                      </a:r>
                      <a:endParaRPr kumimoji="1" lang="ja-JP" altLang="en-US" dirty="0"/>
                    </a:p>
                  </a:txBody>
                  <a:tcPr anchor="ctr"/>
                </a:tc>
                <a:tc>
                  <a:txBody>
                    <a:bodyPr/>
                    <a:lstStyle/>
                    <a:p>
                      <a:r>
                        <a:rPr kumimoji="1" lang="ja-JP" altLang="en-US" sz="1100" dirty="0" smtClean="0">
                          <a:latin typeface="+mn-ea"/>
                          <a:ea typeface="+mn-ea"/>
                        </a:rPr>
                        <a:t>○多くの人が関心を寄せ、住民が</a:t>
                      </a:r>
                      <a:r>
                        <a:rPr kumimoji="1" lang="en-US" altLang="ja-JP" sz="1100" dirty="0" smtClean="0">
                          <a:latin typeface="+mn-ea"/>
                          <a:ea typeface="+mn-ea"/>
                        </a:rPr>
                        <a:t>MICE</a:t>
                      </a:r>
                      <a:r>
                        <a:rPr kumimoji="1" lang="ja-JP" altLang="en-US" sz="1100" dirty="0" smtClean="0">
                          <a:latin typeface="+mn-ea"/>
                          <a:ea typeface="+mn-ea"/>
                        </a:rPr>
                        <a:t>開催を心から歓迎する気風を作ることが重要。</a:t>
                      </a:r>
                      <a:endParaRPr kumimoji="1" lang="en-US" altLang="ja-JP" sz="1100" dirty="0" smtClean="0">
                        <a:latin typeface="+mn-ea"/>
                        <a:ea typeface="+mn-ea"/>
                      </a:endParaRPr>
                    </a:p>
                    <a:p>
                      <a:r>
                        <a:rPr kumimoji="1" lang="ja-JP" altLang="en-US" sz="1100" dirty="0" smtClean="0">
                          <a:latin typeface="+mn-ea"/>
                          <a:ea typeface="+mn-ea"/>
                        </a:rPr>
                        <a:t>○</a:t>
                      </a:r>
                      <a:r>
                        <a:rPr kumimoji="1" lang="en-US" altLang="ja-JP" sz="1100" dirty="0" smtClean="0">
                          <a:latin typeface="+mn-ea"/>
                          <a:ea typeface="+mn-ea"/>
                        </a:rPr>
                        <a:t>MICE</a:t>
                      </a:r>
                      <a:r>
                        <a:rPr kumimoji="1" lang="ja-JP" altLang="en-US" sz="1100" dirty="0" smtClean="0">
                          <a:latin typeface="+mn-ea"/>
                          <a:ea typeface="+mn-ea"/>
                        </a:rPr>
                        <a:t>が住民にもメリットがあると感じてもらえるような情報発信が必要。</a:t>
                      </a:r>
                      <a:endParaRPr kumimoji="1" lang="en-US" altLang="ja-JP" sz="1100" dirty="0" smtClean="0">
                        <a:latin typeface="+mn-ea"/>
                        <a:ea typeface="+mn-ea"/>
                      </a:endParaRPr>
                    </a:p>
                    <a:p>
                      <a:r>
                        <a:rPr kumimoji="1" lang="ja-JP" altLang="en-US" sz="1100" dirty="0" smtClean="0">
                          <a:latin typeface="+mn-ea"/>
                          <a:ea typeface="+mn-ea"/>
                        </a:rPr>
                        <a:t>○歴史面や機能面での魅力のみならず、地元では当たり前と思っていることを見つめなおし、魅力として具体化することが</a:t>
                      </a:r>
                      <a:endParaRPr kumimoji="1" lang="en-US" altLang="ja-JP" sz="1100" dirty="0" smtClean="0">
                        <a:latin typeface="+mn-ea"/>
                        <a:ea typeface="+mn-ea"/>
                      </a:endParaRPr>
                    </a:p>
                    <a:p>
                      <a:r>
                        <a:rPr kumimoji="1" lang="ja-JP" altLang="en-US" sz="1100" dirty="0" smtClean="0">
                          <a:latin typeface="+mn-ea"/>
                          <a:ea typeface="+mn-ea"/>
                        </a:rPr>
                        <a:t>　</a:t>
                      </a:r>
                      <a:r>
                        <a:rPr kumimoji="1" lang="en-US" altLang="ja-JP" sz="1100" dirty="0" smtClean="0">
                          <a:latin typeface="+mn-ea"/>
                          <a:ea typeface="+mn-ea"/>
                        </a:rPr>
                        <a:t>MICE</a:t>
                      </a:r>
                      <a:r>
                        <a:rPr kumimoji="1" lang="ja-JP" altLang="en-US" sz="1100" dirty="0" smtClean="0">
                          <a:latin typeface="+mn-ea"/>
                          <a:ea typeface="+mn-ea"/>
                        </a:rPr>
                        <a:t>誘致のきっかけとなる。</a:t>
                      </a:r>
                      <a:endParaRPr kumimoji="1" lang="en-US" altLang="ja-JP" sz="1100" dirty="0" smtClean="0">
                        <a:latin typeface="+mn-ea"/>
                        <a:ea typeface="+mn-ea"/>
                      </a:endParaRPr>
                    </a:p>
                  </a:txBody>
                  <a:tcPr anchor="ctr"/>
                </a:tc>
                <a:extLst>
                  <a:ext uri="{0D108BD9-81ED-4DB2-BD59-A6C34878D82A}">
                    <a16:rowId xmlns:a16="http://schemas.microsoft.com/office/drawing/2014/main" val="2585215257"/>
                  </a:ext>
                </a:extLst>
              </a:tr>
              <a:tr h="444500">
                <a:tc>
                  <a:txBody>
                    <a:bodyPr/>
                    <a:lstStyle/>
                    <a:p>
                      <a:r>
                        <a:rPr kumimoji="1" lang="ja-JP" altLang="en-US" dirty="0" smtClean="0"/>
                        <a:t>その他</a:t>
                      </a:r>
                      <a:endParaRPr kumimoji="1" lang="ja-JP" altLang="en-US" dirty="0"/>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○リアル</a:t>
                      </a:r>
                      <a:r>
                        <a:rPr kumimoji="1" lang="en-US" altLang="ja-JP" sz="1100" dirty="0" smtClean="0">
                          <a:latin typeface="+mn-ea"/>
                          <a:ea typeface="+mn-ea"/>
                        </a:rPr>
                        <a:t>MICE</a:t>
                      </a:r>
                      <a:r>
                        <a:rPr kumimoji="1" lang="ja-JP" altLang="en-US" sz="1100" dirty="0" smtClean="0">
                          <a:latin typeface="+mn-ea"/>
                          <a:ea typeface="+mn-ea"/>
                        </a:rPr>
                        <a:t>は、偶然の出会いから経済効果を生み出し新たなビジネスやイノベーションの創出をもたらす。観光を伴っ</a:t>
                      </a:r>
                      <a:endParaRPr kumimoji="1" lang="en-US" altLang="ja-JP" sz="1100" dirty="0" smtClean="0">
                        <a:latin typeface="+mn-ea"/>
                        <a:ea typeface="+mn-ea"/>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た訴求力も生み出す機会となるため、実際に「行ってみる、会える」というところ強調、誘致が必要。</a:t>
                      </a:r>
                      <a:endParaRPr kumimoji="1" lang="en-US" altLang="ja-JP" sz="1100" dirty="0" smtClean="0">
                        <a:latin typeface="+mn-ea"/>
                        <a:ea typeface="+mn-ea"/>
                      </a:endParaRPr>
                    </a:p>
                    <a:p>
                      <a:r>
                        <a:rPr kumimoji="1" lang="ja-JP" altLang="en-US" sz="1100" dirty="0" smtClean="0">
                          <a:latin typeface="+mn-ea"/>
                          <a:ea typeface="+mn-ea"/>
                        </a:rPr>
                        <a:t>○大阪は企業の集積や横の連携があり、産業分野の強みがある。また、学術・研究機関が多く、医学、スポーツ、ライフ</a:t>
                      </a:r>
                      <a:endParaRPr kumimoji="1" lang="en-US" altLang="ja-JP" sz="1100" dirty="0" smtClean="0">
                        <a:latin typeface="+mn-ea"/>
                        <a:ea typeface="+mn-ea"/>
                      </a:endParaRPr>
                    </a:p>
                    <a:p>
                      <a:r>
                        <a:rPr kumimoji="1" lang="ja-JP" altLang="en-US" sz="1100" dirty="0" smtClean="0">
                          <a:latin typeface="+mn-ea"/>
                          <a:ea typeface="+mn-ea"/>
                        </a:rPr>
                        <a:t>　サイエンスなどの分野の強みもある。これらのテーマは大阪・関西万博のテーマと親和性があり、</a:t>
                      </a:r>
                      <a:r>
                        <a:rPr kumimoji="1" lang="en-US" altLang="ja-JP" sz="1100" dirty="0" smtClean="0">
                          <a:latin typeface="+mn-ea"/>
                          <a:ea typeface="+mn-ea"/>
                        </a:rPr>
                        <a:t>MICE</a:t>
                      </a:r>
                      <a:r>
                        <a:rPr kumimoji="1" lang="ja-JP" altLang="en-US" sz="1100" dirty="0" err="1" smtClean="0">
                          <a:latin typeface="+mn-ea"/>
                          <a:ea typeface="+mn-ea"/>
                        </a:rPr>
                        <a:t>の訴</a:t>
                      </a:r>
                      <a:r>
                        <a:rPr kumimoji="1" lang="ja-JP" altLang="en-US" sz="1100" dirty="0" smtClean="0">
                          <a:latin typeface="+mn-ea"/>
                          <a:ea typeface="+mn-ea"/>
                        </a:rPr>
                        <a:t>求力になる。</a:t>
                      </a:r>
                      <a:endParaRPr kumimoji="1" lang="en-US" altLang="ja-JP" sz="1100" dirty="0" smtClean="0">
                        <a:latin typeface="+mn-ea"/>
                        <a:ea typeface="+mn-ea"/>
                      </a:endParaRPr>
                    </a:p>
                    <a:p>
                      <a:r>
                        <a:rPr kumimoji="1" lang="ja-JP" altLang="en-US" sz="1100" dirty="0" smtClean="0">
                          <a:latin typeface="+mn-ea"/>
                          <a:ea typeface="+mn-ea"/>
                        </a:rPr>
                        <a:t>○大阪のような歓迎ムードが出せる国内の大都市は少ない。</a:t>
                      </a:r>
                      <a:endParaRPr kumimoji="1" lang="en-US" altLang="ja-JP" sz="1100" dirty="0" smtClean="0">
                        <a:latin typeface="+mn-ea"/>
                        <a:ea typeface="+mn-ea"/>
                      </a:endParaRPr>
                    </a:p>
                    <a:p>
                      <a:r>
                        <a:rPr kumimoji="1" lang="ja-JP" altLang="en-US" sz="1100" dirty="0" smtClean="0">
                          <a:latin typeface="+mn-ea"/>
                          <a:ea typeface="+mn-ea"/>
                        </a:rPr>
                        <a:t>○大阪はあらゆるコンテンツがそろっており、</a:t>
                      </a:r>
                      <a:r>
                        <a:rPr kumimoji="1" lang="en-US" altLang="ja-JP" sz="1100" dirty="0" smtClean="0">
                          <a:latin typeface="+mn-ea"/>
                          <a:ea typeface="+mn-ea"/>
                        </a:rPr>
                        <a:t>M/I/C/E</a:t>
                      </a:r>
                      <a:r>
                        <a:rPr kumimoji="1" lang="ja-JP" altLang="en-US" sz="1100" dirty="0" smtClean="0">
                          <a:latin typeface="+mn-ea"/>
                          <a:ea typeface="+mn-ea"/>
                        </a:rPr>
                        <a:t>すべてに対応が可能。</a:t>
                      </a:r>
                      <a:endParaRPr kumimoji="1" lang="en-US" altLang="ja-JP" sz="1100" dirty="0" smtClean="0">
                        <a:latin typeface="+mn-ea"/>
                        <a:ea typeface="+mn-ea"/>
                      </a:endParaRPr>
                    </a:p>
                    <a:p>
                      <a:r>
                        <a:rPr kumimoji="1" lang="ja-JP" altLang="en-US" sz="1100" dirty="0" smtClean="0">
                          <a:latin typeface="+mn-ea"/>
                          <a:ea typeface="+mn-ea"/>
                        </a:rPr>
                        <a:t>○</a:t>
                      </a:r>
                      <a:r>
                        <a:rPr kumimoji="1" lang="en-US" altLang="ja-JP" sz="1100" dirty="0" smtClean="0">
                          <a:latin typeface="+mn-ea"/>
                          <a:ea typeface="+mn-ea"/>
                        </a:rPr>
                        <a:t>MICE</a:t>
                      </a:r>
                      <a:r>
                        <a:rPr kumimoji="1" lang="ja-JP" altLang="en-US" sz="1100" dirty="0" smtClean="0">
                          <a:latin typeface="+mn-ea"/>
                          <a:ea typeface="+mn-ea"/>
                        </a:rPr>
                        <a:t>誘致、開催に対して様々な状況に対応すべく、長期にわたるネットワークや知見、ノウハウを持つ人材が必要。</a:t>
                      </a:r>
                      <a:endParaRPr kumimoji="1" lang="en-US" altLang="ja-JP" sz="1100" dirty="0" smtClean="0">
                        <a:latin typeface="+mn-ea"/>
                        <a:ea typeface="+mn-ea"/>
                      </a:endParaRPr>
                    </a:p>
                    <a:p>
                      <a:r>
                        <a:rPr kumimoji="1" lang="ja-JP" altLang="en-US" sz="1100" dirty="0" smtClean="0">
                          <a:latin typeface="+mn-ea"/>
                          <a:ea typeface="+mn-ea"/>
                        </a:rPr>
                        <a:t>○地元民間企業の力を活用し、</a:t>
                      </a:r>
                      <a:r>
                        <a:rPr kumimoji="1" lang="en-US" altLang="ja-JP" sz="1100" dirty="0" smtClean="0">
                          <a:latin typeface="+mn-ea"/>
                          <a:ea typeface="+mn-ea"/>
                        </a:rPr>
                        <a:t>MICE</a:t>
                      </a:r>
                      <a:r>
                        <a:rPr kumimoji="1" lang="ja-JP" altLang="en-US" sz="1100" dirty="0" smtClean="0">
                          <a:latin typeface="+mn-ea"/>
                          <a:ea typeface="+mn-ea"/>
                        </a:rPr>
                        <a:t>都市として取り組んでいくことが重要。</a:t>
                      </a:r>
                    </a:p>
                    <a:p>
                      <a:endParaRPr kumimoji="1" lang="en-US" altLang="ja-JP" sz="1100" dirty="0" smtClean="0">
                        <a:latin typeface="+mn-ea"/>
                        <a:ea typeface="+mn-ea"/>
                      </a:endParaRPr>
                    </a:p>
                  </a:txBody>
                  <a:tcPr anchor="ctr"/>
                </a:tc>
                <a:extLst>
                  <a:ext uri="{0D108BD9-81ED-4DB2-BD59-A6C34878D82A}">
                    <a16:rowId xmlns:a16="http://schemas.microsoft.com/office/drawing/2014/main" val="586988007"/>
                  </a:ext>
                </a:extLst>
              </a:tr>
            </a:tbl>
          </a:graphicData>
        </a:graphic>
      </p:graphicFrame>
      <p:sp>
        <p:nvSpPr>
          <p:cNvPr id="2" name="テキスト ボックス 1"/>
          <p:cNvSpPr txBox="1"/>
          <p:nvPr/>
        </p:nvSpPr>
        <p:spPr>
          <a:xfrm>
            <a:off x="8471347" y="33853"/>
            <a:ext cx="1339403"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参考資料１</a:t>
            </a:r>
            <a:endParaRPr kumimoji="1" lang="ja-JP" altLang="en-US" dirty="0"/>
          </a:p>
        </p:txBody>
      </p:sp>
    </p:spTree>
    <p:extLst>
      <p:ext uri="{BB962C8B-B14F-4D97-AF65-F5344CB8AC3E}">
        <p14:creationId xmlns:p14="http://schemas.microsoft.com/office/powerpoint/2010/main" val="622937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680</Words>
  <Application>Microsoft Office PowerPoint</Application>
  <PresentationFormat>A4 210 x 297 mm</PresentationFormat>
  <Paragraphs>39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2022-05-30T12:05:11Z</dcterms:created>
  <dcterms:modified xsi:type="dcterms:W3CDTF">2022-05-30T12:05:16Z</dcterms:modified>
</cp:coreProperties>
</file>