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4"/>
  </p:notesMasterIdLst>
  <p:sldIdLst>
    <p:sldId id="263" r:id="rId2"/>
    <p:sldId id="260" r:id="rId3"/>
  </p:sldIdLst>
  <p:sldSz cx="12801600" cy="9601200" type="A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タイトルなしのセクション" id="{42A4BD9E-1CDB-4544-88E4-BFDA288FB2CE}">
          <p14:sldIdLst>
            <p14:sldId id="263"/>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3972" autoAdjust="0"/>
  </p:normalViewPr>
  <p:slideViewPr>
    <p:cSldViewPr snapToGrid="0">
      <p:cViewPr varScale="1">
        <p:scale>
          <a:sx n="53" d="100"/>
          <a:sy n="53" d="100"/>
        </p:scale>
        <p:origin x="115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6400" cy="496888"/>
          </a:xfrm>
          <a:prstGeom prst="rect">
            <a:avLst/>
          </a:prstGeom>
        </p:spPr>
        <p:txBody>
          <a:bodyPr vert="horz" lIns="91433" tIns="45717" rIns="91433"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89" y="0"/>
            <a:ext cx="2946400" cy="496888"/>
          </a:xfrm>
          <a:prstGeom prst="rect">
            <a:avLst/>
          </a:prstGeom>
        </p:spPr>
        <p:txBody>
          <a:bodyPr vert="horz" lIns="91433" tIns="45717" rIns="91433" bIns="45717" rtlCol="0"/>
          <a:lstStyle>
            <a:lvl1pPr algn="r">
              <a:defRPr sz="1200"/>
            </a:lvl1pPr>
          </a:lstStyle>
          <a:p>
            <a:fld id="{1172C127-54F9-43E6-9711-639DB2535BA6}" type="datetimeFigureOut">
              <a:rPr kumimoji="1" lang="ja-JP" altLang="en-US" smtClean="0"/>
              <a:t>2022/5/30</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33" tIns="45717" rIns="91433" bIns="45717" rtlCol="0" anchor="ctr"/>
          <a:lstStyle/>
          <a:p>
            <a:endParaRPr lang="ja-JP" altLang="en-US"/>
          </a:p>
        </p:txBody>
      </p:sp>
      <p:sp>
        <p:nvSpPr>
          <p:cNvPr id="5" name="ノート プレースホルダー 4"/>
          <p:cNvSpPr>
            <a:spLocks noGrp="1"/>
          </p:cNvSpPr>
          <p:nvPr>
            <p:ph type="body" sz="quarter" idx="3"/>
          </p:nvPr>
        </p:nvSpPr>
        <p:spPr>
          <a:xfrm>
            <a:off x="679451" y="4776789"/>
            <a:ext cx="5438775" cy="3908425"/>
          </a:xfrm>
          <a:prstGeom prst="rect">
            <a:avLst/>
          </a:prstGeom>
        </p:spPr>
        <p:txBody>
          <a:bodyPr vert="horz" lIns="91433" tIns="45717" rIns="91433" bIns="4571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750"/>
            <a:ext cx="2946400" cy="496888"/>
          </a:xfrm>
          <a:prstGeom prst="rect">
            <a:avLst/>
          </a:prstGeom>
        </p:spPr>
        <p:txBody>
          <a:bodyPr vert="horz" lIns="91433" tIns="45717" rIns="91433"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89" y="9429750"/>
            <a:ext cx="2946400" cy="496888"/>
          </a:xfrm>
          <a:prstGeom prst="rect">
            <a:avLst/>
          </a:prstGeom>
        </p:spPr>
        <p:txBody>
          <a:bodyPr vert="horz" lIns="91433" tIns="45717" rIns="91433" bIns="45717" rtlCol="0" anchor="b"/>
          <a:lstStyle>
            <a:lvl1pPr algn="r">
              <a:defRPr sz="1200"/>
            </a:lvl1pPr>
          </a:lstStyle>
          <a:p>
            <a:fld id="{EB483AAF-67D7-4BCD-B89A-69BD12C45854}" type="slidenum">
              <a:rPr kumimoji="1" lang="ja-JP" altLang="en-US" smtClean="0"/>
              <a:t>‹#›</a:t>
            </a:fld>
            <a:endParaRPr kumimoji="1" lang="ja-JP" altLang="en-US"/>
          </a:p>
        </p:txBody>
      </p:sp>
    </p:spTree>
    <p:extLst>
      <p:ext uri="{BB962C8B-B14F-4D97-AF65-F5344CB8AC3E}">
        <p14:creationId xmlns:p14="http://schemas.microsoft.com/office/powerpoint/2010/main" val="13949090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ja-JP" altLang="en-US"/>
              <a:t>マスター タイトルの書式設定</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11D2F9A-4978-40A1-80C5-8947F005A895}" type="datetime1">
              <a:rPr kumimoji="1" lang="ja-JP" altLang="en-US" smtClean="0"/>
              <a:t>2022/5/30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3422199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0273B76-6514-40B6-B4CE-666A2AD1CAC0}" type="datetime1">
              <a:rPr kumimoji="1" lang="ja-JP" altLang="en-US" smtClean="0"/>
              <a:t>2022/5/30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807920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A69980-8277-4D53-8136-0C63759976ED}" type="datetime1">
              <a:rPr kumimoji="1" lang="ja-JP" altLang="en-US" smtClean="0"/>
              <a:t>2022/5/30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2693295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DB3A44-B95A-4D7A-ACC5-AA9B0A19BE9A}" type="datetime1">
              <a:rPr kumimoji="1" lang="ja-JP" altLang="en-US" smtClean="0"/>
              <a:t>2022/5/30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1612981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3507869-AED5-4938-A8A3-383CE1CC3470}" type="datetime1">
              <a:rPr kumimoji="1" lang="ja-JP" altLang="en-US" smtClean="0"/>
              <a:t>2022/5/30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3433735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AA566A8-5550-4EB5-9510-3811856A7D2B}" type="datetime1">
              <a:rPr kumimoji="1" lang="ja-JP" altLang="en-US" smtClean="0"/>
              <a:t>2022/5/30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3744387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4" name="Content Placeholder 3"/>
          <p:cNvSpPr>
            <a:spLocks noGrp="1"/>
          </p:cNvSpPr>
          <p:nvPr>
            <p:ph sz="half" idx="2"/>
          </p:nvPr>
        </p:nvSpPr>
        <p:spPr>
          <a:xfrm>
            <a:off x="881779" y="3507105"/>
            <a:ext cx="5415676"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ja-JP" altLang="en-US"/>
              <a:t>マスター テキストの書式設定</a:t>
            </a:r>
          </a:p>
        </p:txBody>
      </p:sp>
      <p:sp>
        <p:nvSpPr>
          <p:cNvPr id="6" name="Content Placeholder 5"/>
          <p:cNvSpPr>
            <a:spLocks noGrp="1"/>
          </p:cNvSpPr>
          <p:nvPr>
            <p:ph sz="quarter" idx="4"/>
          </p:nvPr>
        </p:nvSpPr>
        <p:spPr>
          <a:xfrm>
            <a:off x="6480811" y="3507105"/>
            <a:ext cx="544234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B36EA7F-D9B5-4285-9E57-CE6FEAAFD603}" type="datetime1">
              <a:rPr kumimoji="1" lang="ja-JP" altLang="en-US" smtClean="0"/>
              <a:t>2022/5/30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1413506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ECEBC33-B90F-4137-859F-9C6FC27D8619}" type="datetime1">
              <a:rPr kumimoji="1" lang="ja-JP" altLang="en-US" smtClean="0"/>
              <a:t>2022/5/30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1626270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9A6E24-0F09-451F-9238-8813FD48E44D}" type="datetime1">
              <a:rPr kumimoji="1" lang="ja-JP" altLang="en-US" smtClean="0"/>
              <a:t>2022/5/30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3003426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A5C8458-A683-4EEC-BC64-B6144782E4B4}" type="datetime1">
              <a:rPr kumimoji="1" lang="ja-JP" altLang="en-US" smtClean="0"/>
              <a:t>2022/5/30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3514429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ja-JP" altLang="en-US"/>
              <a:t>図を追加</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D4B9DD1-AD4C-4FCB-BF23-A0E1868BEEE6}" type="datetime1">
              <a:rPr kumimoji="1" lang="ja-JP" altLang="en-US" smtClean="0"/>
              <a:t>2022/5/30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2648013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DC291EB1-57AA-4693-A933-D797E3DA4F54}" type="datetime1">
              <a:rPr kumimoji="1" lang="ja-JP" altLang="en-US" smtClean="0"/>
              <a:t>2022/5/30</a:t>
            </a:fld>
            <a:endParaRPr kumimoji="1" lang="ja-JP" altLang="en-US"/>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7D3A8F39-DEBF-4F08-80A0-47FB17FB04C1}" type="slidenum">
              <a:rPr kumimoji="1" lang="ja-JP" altLang="en-US" smtClean="0"/>
              <a:t>‹#›</a:t>
            </a:fld>
            <a:endParaRPr kumimoji="1" lang="ja-JP" altLang="en-US"/>
          </a:p>
        </p:txBody>
      </p:sp>
    </p:spTree>
    <p:extLst>
      <p:ext uri="{BB962C8B-B14F-4D97-AF65-F5344CB8AC3E}">
        <p14:creationId xmlns:p14="http://schemas.microsoft.com/office/powerpoint/2010/main" val="34860504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1280160" rtl="0" eaLnBrk="1" latinLnBrk="0" hangingPunct="1">
        <a:lnSpc>
          <a:spcPct val="90000"/>
        </a:lnSpc>
        <a:spcBef>
          <a:spcPct val="0"/>
        </a:spcBef>
        <a:buNone/>
        <a:defRPr kumimoji="1"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kumimoji="1"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kumimoji="1"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kumimoji="1"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kumimoji="1" sz="2520" kern="1200">
          <a:solidFill>
            <a:schemeClr val="tx1"/>
          </a:solidFill>
          <a:latin typeface="+mn-lt"/>
          <a:ea typeface="+mn-ea"/>
          <a:cs typeface="+mn-cs"/>
        </a:defRPr>
      </a:lvl9pPr>
    </p:bodyStyle>
    <p:otherStyle>
      <a:defPPr>
        <a:defRPr lang="en-US"/>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555177915"/>
              </p:ext>
            </p:extLst>
          </p:nvPr>
        </p:nvGraphicFramePr>
        <p:xfrm>
          <a:off x="10800" y="298680"/>
          <a:ext cx="12780000" cy="9164320"/>
        </p:xfrm>
        <a:graphic>
          <a:graphicData uri="http://schemas.openxmlformats.org/drawingml/2006/table">
            <a:tbl>
              <a:tblPr firstRow="1" bandRow="1">
                <a:tableStyleId>{5940675A-B579-460E-94D1-54222C63F5DA}</a:tableStyleId>
              </a:tblPr>
              <a:tblGrid>
                <a:gridCol w="1404000">
                  <a:extLst>
                    <a:ext uri="{9D8B030D-6E8A-4147-A177-3AD203B41FA5}">
                      <a16:colId xmlns:a16="http://schemas.microsoft.com/office/drawing/2014/main" val="2680498993"/>
                    </a:ext>
                  </a:extLst>
                </a:gridCol>
                <a:gridCol w="2232000">
                  <a:extLst>
                    <a:ext uri="{9D8B030D-6E8A-4147-A177-3AD203B41FA5}">
                      <a16:colId xmlns:a16="http://schemas.microsoft.com/office/drawing/2014/main" val="1101213956"/>
                    </a:ext>
                  </a:extLst>
                </a:gridCol>
                <a:gridCol w="2268000">
                  <a:extLst>
                    <a:ext uri="{9D8B030D-6E8A-4147-A177-3AD203B41FA5}">
                      <a16:colId xmlns:a16="http://schemas.microsoft.com/office/drawing/2014/main" val="3468937471"/>
                    </a:ext>
                  </a:extLst>
                </a:gridCol>
                <a:gridCol w="2340000">
                  <a:extLst>
                    <a:ext uri="{9D8B030D-6E8A-4147-A177-3AD203B41FA5}">
                      <a16:colId xmlns:a16="http://schemas.microsoft.com/office/drawing/2014/main" val="3129923607"/>
                    </a:ext>
                  </a:extLst>
                </a:gridCol>
                <a:gridCol w="2268000">
                  <a:extLst>
                    <a:ext uri="{9D8B030D-6E8A-4147-A177-3AD203B41FA5}">
                      <a16:colId xmlns:a16="http://schemas.microsoft.com/office/drawing/2014/main" val="1082106457"/>
                    </a:ext>
                  </a:extLst>
                </a:gridCol>
                <a:gridCol w="2268000">
                  <a:extLst>
                    <a:ext uri="{9D8B030D-6E8A-4147-A177-3AD203B41FA5}">
                      <a16:colId xmlns:a16="http://schemas.microsoft.com/office/drawing/2014/main" val="1866289420"/>
                    </a:ext>
                  </a:extLst>
                </a:gridCol>
              </a:tblGrid>
              <a:tr h="252000">
                <a:tc>
                  <a:txBody>
                    <a:bodyPr/>
                    <a:lstStyle/>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東京</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京都</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大阪</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神戸</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福岡</a:t>
                      </a:r>
                    </a:p>
                  </a:txBody>
                  <a:tcPr anchor="ctr"/>
                </a:tc>
                <a:extLst>
                  <a:ext uri="{0D108BD9-81ED-4DB2-BD59-A6C34878D82A}">
                    <a16:rowId xmlns:a16="http://schemas.microsoft.com/office/drawing/2014/main" val="3070941483"/>
                  </a:ext>
                </a:extLst>
              </a:tr>
              <a:tr h="216000">
                <a:tc>
                  <a:txBody>
                    <a:bodyPr/>
                    <a:lstStyle/>
                    <a:p>
                      <a:r>
                        <a:rPr kumimoji="1" lang="en-US"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 MICE</a:t>
                      </a:r>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開催件</a:t>
                      </a:r>
                      <a:r>
                        <a:rPr kumimoji="1" lang="ja-JP" altLang="en-US" sz="1100" kern="1200" dirty="0">
                          <a:solidFill>
                            <a:schemeClr val="tx1"/>
                          </a:solidFill>
                          <a:effectLst/>
                          <a:latin typeface="BIZ UDゴシック" panose="020B0400000000000000" pitchFamily="49" charset="-128"/>
                          <a:ea typeface="BIZ UDゴシック" panose="020B0400000000000000" pitchFamily="49" charset="-128"/>
                          <a:cs typeface="+mn-cs"/>
                        </a:rPr>
                        <a:t>数</a:t>
                      </a:r>
                      <a:endParaRPr kumimoji="1" lang="en-US" altLang="ja-JP" sz="1100" kern="1200" dirty="0">
                        <a:solidFill>
                          <a:schemeClr val="tx1"/>
                        </a:solidFill>
                        <a:effectLst/>
                        <a:latin typeface="BIZ UDゴシック" panose="020B0400000000000000" pitchFamily="49" charset="-128"/>
                        <a:ea typeface="BIZ UDゴシック" panose="020B0400000000000000" pitchFamily="49" charset="-128"/>
                        <a:cs typeface="+mn-cs"/>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ICCA</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a:t>
                      </a:r>
                      <a:r>
                        <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2019</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年）</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：131件 (10位)</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ICCA</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a:t>
                      </a:r>
                      <a:r>
                        <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2019</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年）</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：67件 (35位)</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ICCA</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a:t>
                      </a:r>
                      <a:r>
                        <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2019</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年）</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：21件 (143位)</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ICCA</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a:t>
                      </a:r>
                      <a:r>
                        <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2019</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年）</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：35件 (20位)</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ICCA</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a:t>
                      </a:r>
                      <a:r>
                        <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2019</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年）</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：28件 (25位)</a:t>
                      </a:r>
                      <a:endParaRPr kumimoji="1" lang="ja-JP" altLang="en-US" sz="8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673125932"/>
                  </a:ext>
                </a:extLst>
              </a:tr>
              <a:tr h="370840">
                <a:tc>
                  <a:txBody>
                    <a:bodyPr/>
                    <a:lstStyle/>
                    <a:p>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経済効果算出結果</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毎年算出しているが非公開。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観光庁簡易測定モデルベースでは市内への経済波及効果が年間約</a:t>
                      </a:r>
                      <a:r>
                        <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235</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億円と試算（Ｒ元年度）</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大阪市で年間に開かれた国際会議など</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の経済波及効果が</a:t>
                      </a:r>
                      <a:r>
                        <a:rPr kumimoji="1" lang="en-US" altLang="ja-JP" sz="800" dirty="0">
                          <a:latin typeface="BIZ UDゴシック" panose="020B0400000000000000" pitchFamily="49" charset="-128"/>
                          <a:ea typeface="BIZ UDゴシック" panose="020B0400000000000000" pitchFamily="49" charset="-128"/>
                        </a:rPr>
                        <a:t>164</a:t>
                      </a:r>
                      <a:r>
                        <a:rPr kumimoji="1" lang="ja-JP" altLang="en-US" sz="800" dirty="0">
                          <a:latin typeface="BIZ UDゴシック" panose="020B0400000000000000" pitchFamily="49" charset="-128"/>
                          <a:ea typeface="BIZ UDゴシック" panose="020B0400000000000000" pitchFamily="49" charset="-128"/>
                        </a:rPr>
                        <a:t>億円と発表（</a:t>
                      </a:r>
                      <a:r>
                        <a:rPr kumimoji="1" lang="en-US" altLang="ja-JP" sz="800" dirty="0">
                          <a:latin typeface="BIZ UDゴシック" panose="020B0400000000000000" pitchFamily="49" charset="-128"/>
                          <a:ea typeface="BIZ UDゴシック" panose="020B0400000000000000" pitchFamily="49" charset="-128"/>
                        </a:rPr>
                        <a:t>H27</a:t>
                      </a:r>
                      <a:r>
                        <a:rPr kumimoji="1" lang="ja-JP" altLang="en-US" sz="800" dirty="0">
                          <a:latin typeface="BIZ UDゴシック" panose="020B0400000000000000" pitchFamily="49" charset="-128"/>
                          <a:ea typeface="BIZ UDゴシック" panose="020B0400000000000000" pitchFamily="49" charset="-128"/>
                        </a:rPr>
                        <a:t>年度）</a:t>
                      </a:r>
                    </a:p>
                  </a:txBody>
                  <a:tcPr/>
                </a:tc>
                <a:tc>
                  <a:txBody>
                    <a:bodyPr/>
                    <a:lstStyle/>
                    <a:p>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観光庁簡易測定モデルベースでは</a:t>
                      </a:r>
                      <a:r>
                        <a:rPr kumimoji="1" lang="ja-JP" altLang="en-US" sz="800" dirty="0">
                          <a:latin typeface="BIZ UDゴシック" panose="020B0400000000000000" pitchFamily="49" charset="-128"/>
                          <a:ea typeface="BIZ UDゴシック" panose="020B0400000000000000" pitchFamily="49" charset="-128"/>
                        </a:rPr>
                        <a:t>市内で開かれた主要な</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の経済波及効果が</a:t>
                      </a:r>
                      <a:r>
                        <a:rPr kumimoji="1" lang="en-US" altLang="ja-JP" sz="800" dirty="0">
                          <a:latin typeface="BIZ UDゴシック" panose="020B0400000000000000" pitchFamily="49" charset="-128"/>
                          <a:ea typeface="BIZ UDゴシック" panose="020B0400000000000000" pitchFamily="49" charset="-128"/>
                        </a:rPr>
                        <a:t>791</a:t>
                      </a:r>
                      <a:r>
                        <a:rPr kumimoji="1" lang="ja-JP" altLang="en-US" sz="800" dirty="0">
                          <a:latin typeface="BIZ UDゴシック" panose="020B0400000000000000" pitchFamily="49" charset="-128"/>
                          <a:ea typeface="BIZ UDゴシック" panose="020B0400000000000000" pitchFamily="49" charset="-128"/>
                        </a:rPr>
                        <a:t>億円と発表（</a:t>
                      </a:r>
                      <a:r>
                        <a:rPr kumimoji="1" lang="en-US" altLang="ja-JP" sz="800" dirty="0">
                          <a:latin typeface="BIZ UDゴシック" panose="020B0400000000000000" pitchFamily="49" charset="-128"/>
                          <a:ea typeface="BIZ UDゴシック" panose="020B0400000000000000" pitchFamily="49" charset="-128"/>
                        </a:rPr>
                        <a:t>H30</a:t>
                      </a:r>
                      <a:r>
                        <a:rPr kumimoji="1" lang="ja-JP" altLang="en-US" sz="800" dirty="0">
                          <a:latin typeface="BIZ UDゴシック" panose="020B0400000000000000" pitchFamily="49" charset="-128"/>
                          <a:ea typeface="BIZ UDゴシック" panose="020B0400000000000000" pitchFamily="49" charset="-128"/>
                        </a:rPr>
                        <a:t>年度）</a:t>
                      </a:r>
                    </a:p>
                  </a:txBody>
                  <a:tcPr/>
                </a:tc>
                <a:tc>
                  <a:txBody>
                    <a:bodyPr/>
                    <a:lstStyle/>
                    <a:p>
                      <a:r>
                        <a:rPr kumimoji="1" lang="en-US" altLang="ja-JP" sz="800" dirty="0">
                          <a:latin typeface="BIZ UDゴシック" panose="020B0400000000000000" pitchFamily="49" charset="-128"/>
                          <a:ea typeface="BIZ UDゴシック" panose="020B0400000000000000" pitchFamily="49" charset="-128"/>
                        </a:rPr>
                        <a:t>H27</a:t>
                      </a:r>
                      <a:r>
                        <a:rPr kumimoji="1" lang="ja-JP" altLang="en-US" sz="800" dirty="0">
                          <a:latin typeface="BIZ UDゴシック" panose="020B0400000000000000" pitchFamily="49" charset="-128"/>
                          <a:ea typeface="BIZ UDゴシック" panose="020B0400000000000000" pitchFamily="49" charset="-128"/>
                        </a:rPr>
                        <a:t>年産業連関表を使用した観光客の消費構成から経済波及効果を</a:t>
                      </a:r>
                      <a:r>
                        <a:rPr kumimoji="1" lang="en-US" altLang="ja-JP" sz="800" dirty="0">
                          <a:latin typeface="BIZ UDゴシック" panose="020B0400000000000000" pitchFamily="49" charset="-128"/>
                          <a:ea typeface="BIZ UDゴシック" panose="020B0400000000000000" pitchFamily="49" charset="-128"/>
                        </a:rPr>
                        <a:t>6,106</a:t>
                      </a:r>
                      <a:r>
                        <a:rPr kumimoji="1" lang="ja-JP" altLang="en-US" sz="800" dirty="0">
                          <a:latin typeface="BIZ UDゴシック" panose="020B0400000000000000" pitchFamily="49" charset="-128"/>
                          <a:ea typeface="BIZ UDゴシック" panose="020B0400000000000000" pitchFamily="49" charset="-128"/>
                        </a:rPr>
                        <a:t>億円と算出（</a:t>
                      </a:r>
                      <a:r>
                        <a:rPr kumimoji="1" lang="en-US" altLang="ja-JP" sz="800" dirty="0">
                          <a:latin typeface="BIZ UDゴシック" panose="020B0400000000000000" pitchFamily="49" charset="-128"/>
                          <a:ea typeface="BIZ UDゴシック" panose="020B0400000000000000" pitchFamily="49" charset="-128"/>
                        </a:rPr>
                        <a:t>R</a:t>
                      </a:r>
                      <a:r>
                        <a:rPr kumimoji="1" lang="ja-JP" altLang="en-US" sz="800" dirty="0">
                          <a:latin typeface="BIZ UDゴシック" panose="020B0400000000000000" pitchFamily="49" charset="-128"/>
                          <a:ea typeface="BIZ UDゴシック" panose="020B0400000000000000" pitchFamily="49" charset="-128"/>
                        </a:rPr>
                        <a:t>元年度）</a:t>
                      </a:r>
                    </a:p>
                  </a:txBody>
                  <a:tcPr/>
                </a:tc>
                <a:extLst>
                  <a:ext uri="{0D108BD9-81ED-4DB2-BD59-A6C34878D82A}">
                    <a16:rowId xmlns:a16="http://schemas.microsoft.com/office/drawing/2014/main" val="1898138856"/>
                  </a:ext>
                </a:extLst>
              </a:tr>
              <a:tr h="1044000">
                <a:tc>
                  <a:txBody>
                    <a:bodyPr/>
                    <a:lstStyle/>
                    <a:p>
                      <a:r>
                        <a:rPr kumimoji="1" lang="en-US"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MICE</a:t>
                      </a:r>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戦略の概要と特徴</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800" dirty="0" smtClean="0">
                          <a:latin typeface="BIZ UDゴシック" panose="020B0400000000000000" pitchFamily="49" charset="-128"/>
                          <a:ea typeface="BIZ UDゴシック" panose="020B0400000000000000" pitchFamily="49" charset="-128"/>
                        </a:rPr>
                        <a:t>　ウィズ</a:t>
                      </a:r>
                      <a:r>
                        <a:rPr kumimoji="1" lang="ja-JP" altLang="en-US" sz="800" dirty="0">
                          <a:latin typeface="BIZ UDゴシック" panose="020B0400000000000000" pitchFamily="49" charset="-128"/>
                          <a:ea typeface="BIZ UDゴシック" panose="020B0400000000000000" pitchFamily="49" charset="-128"/>
                        </a:rPr>
                        <a:t>・コロナではオンライン</a:t>
                      </a:r>
                      <a:r>
                        <a:rPr kumimoji="1" lang="en-US" altLang="ja-JP" sz="800" dirty="0">
                          <a:latin typeface="BIZ UDゴシック" panose="020B0400000000000000" pitchFamily="49" charset="-128"/>
                          <a:ea typeface="BIZ UDゴシック" panose="020B0400000000000000" pitchFamily="49" charset="-128"/>
                        </a:rPr>
                        <a:t>PR</a:t>
                      </a:r>
                      <a:r>
                        <a:rPr kumimoji="1" lang="ja-JP" altLang="en-US" sz="800" dirty="0">
                          <a:latin typeface="BIZ UDゴシック" panose="020B0400000000000000" pitchFamily="49" charset="-128"/>
                          <a:ea typeface="BIZ UDゴシック" panose="020B0400000000000000" pitchFamily="49" charset="-128"/>
                        </a:rPr>
                        <a:t>推進により海外の主催者等の東京への関心を繋ぎとめ、ポスト・コロナで対面営業を一気に展開する。また、誘致中の国際会議ではデジタル化等新たな競争条件を踏まえた提案により誘致強化を図る（東京観光財団経営改革プラン）</a:t>
                      </a:r>
                    </a:p>
                  </a:txBody>
                  <a:tcPr/>
                </a:tc>
                <a:tc>
                  <a:txBody>
                    <a:bodyPr/>
                    <a:lstStyle/>
                    <a:p>
                      <a:r>
                        <a:rPr kumimoji="1" lang="ja-JP" altLang="en-US" sz="800" dirty="0" smtClean="0">
                          <a:latin typeface="BIZ UDゴシック" panose="020B0400000000000000" pitchFamily="49" charset="-128"/>
                          <a:ea typeface="BIZ UDゴシック" panose="020B0400000000000000" pitchFamily="49" charset="-128"/>
                        </a:rPr>
                        <a:t>　</a:t>
                      </a:r>
                      <a:r>
                        <a:rPr kumimoji="1" lang="en-US" altLang="ja-JP" sz="800" dirty="0" smtClean="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主催者や参加者、地域の方々の安心・安全を確保するとともに京都らしい満足度の高い</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の誘致・開催を目指し、その指針となる「ウィズコロナ社会における</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京都モデル」の策定や、補助金の拡充・新設など</a:t>
                      </a:r>
                      <a:r>
                        <a:rPr kumimoji="1" lang="ja-JP" altLang="en-US" sz="800" b="1" u="sng" dirty="0">
                          <a:latin typeface="BIZ UDゴシック" panose="020B0400000000000000" pitchFamily="49" charset="-128"/>
                          <a:ea typeface="BIZ UDゴシック" panose="020B0400000000000000" pitchFamily="49" charset="-128"/>
                        </a:rPr>
                        <a:t>、安心・安全で地域に貢献できる、京都らしい</a:t>
                      </a:r>
                      <a:r>
                        <a:rPr kumimoji="1" lang="en-US" altLang="ja-JP" sz="800" b="1" u="sng" dirty="0">
                          <a:latin typeface="BIZ UDゴシック" panose="020B0400000000000000" pitchFamily="49" charset="-128"/>
                          <a:ea typeface="BIZ UDゴシック" panose="020B0400000000000000" pitchFamily="49" charset="-128"/>
                        </a:rPr>
                        <a:t>MICE</a:t>
                      </a:r>
                      <a:r>
                        <a:rPr kumimoji="1" lang="ja-JP" altLang="en-US" sz="800" b="1" u="sng" dirty="0">
                          <a:latin typeface="BIZ UDゴシック" panose="020B0400000000000000" pitchFamily="49" charset="-128"/>
                          <a:ea typeface="BIZ UDゴシック" panose="020B0400000000000000" pitchFamily="49" charset="-128"/>
                        </a:rPr>
                        <a:t>を開催いただけるよう努めている</a:t>
                      </a: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「大阪における</a:t>
                      </a:r>
                      <a:r>
                        <a:rPr kumimoji="1" lang="en-US" altLang="ja-JP" sz="800" dirty="0" smtClean="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推進方針」（平成</a:t>
                      </a:r>
                      <a:r>
                        <a:rPr kumimoji="1" lang="en-US" altLang="ja-JP" sz="800" dirty="0">
                          <a:latin typeface="BIZ UDゴシック" panose="020B0400000000000000" pitchFamily="49" charset="-128"/>
                          <a:ea typeface="BIZ UDゴシック" panose="020B0400000000000000" pitchFamily="49" charset="-128"/>
                        </a:rPr>
                        <a:t>29</a:t>
                      </a:r>
                      <a:r>
                        <a:rPr kumimoji="1" lang="ja-JP" altLang="en-US" sz="800" dirty="0">
                          <a:latin typeface="BIZ UDゴシック" panose="020B0400000000000000" pitchFamily="49" charset="-128"/>
                          <a:ea typeface="BIZ UDゴシック" panose="020B0400000000000000" pitchFamily="49" charset="-128"/>
                        </a:rPr>
                        <a:t>年</a:t>
                      </a:r>
                      <a:r>
                        <a:rPr kumimoji="1" lang="en-US" altLang="ja-JP" sz="800" dirty="0">
                          <a:latin typeface="BIZ UDゴシック" panose="020B0400000000000000" pitchFamily="49" charset="-128"/>
                          <a:ea typeface="BIZ UDゴシック" panose="020B0400000000000000" pitchFamily="49" charset="-128"/>
                        </a:rPr>
                        <a:t>3</a:t>
                      </a:r>
                      <a:r>
                        <a:rPr kumimoji="1" lang="ja-JP" altLang="en-US" sz="800" dirty="0">
                          <a:latin typeface="BIZ UDゴシック" panose="020B0400000000000000" pitchFamily="49" charset="-128"/>
                          <a:ea typeface="BIZ UDゴシック" panose="020B0400000000000000" pitchFamily="49" charset="-128"/>
                        </a:rPr>
                        <a:t>月策定）に基づき、大阪の経済成長及び都市格向上に資する国内外からの</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誘致を戦略的に進めている。</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smtClean="0">
                          <a:latin typeface="BIZ UDゴシック" panose="020B0400000000000000" pitchFamily="49" charset="-128"/>
                          <a:ea typeface="BIZ UDゴシック" panose="020B0400000000000000" pitchFamily="49" charset="-128"/>
                        </a:rPr>
                        <a:t>　また</a:t>
                      </a:r>
                      <a:r>
                        <a:rPr kumimoji="1" lang="ja-JP" altLang="en-US" sz="800" dirty="0">
                          <a:latin typeface="BIZ UDゴシック" panose="020B0400000000000000" pitchFamily="49" charset="-128"/>
                          <a:ea typeface="BIZ UDゴシック" panose="020B0400000000000000" pitchFamily="49" charset="-128"/>
                        </a:rPr>
                        <a:t>、誘致だけでなく主催者への企画提案による展示会の新規立ち上げを行っていることが大きな特徴</a:t>
                      </a:r>
                    </a:p>
                  </a:txBody>
                  <a:tcPr/>
                </a:tc>
                <a:tc>
                  <a:txBody>
                    <a:bodyPr/>
                    <a:lstStyle/>
                    <a:p>
                      <a:r>
                        <a:rPr kumimoji="1" lang="ja-JP" altLang="en-US" sz="800" dirty="0" smtClean="0">
                          <a:latin typeface="BIZ UDゴシック" panose="020B0400000000000000" pitchFamily="49" charset="-128"/>
                          <a:ea typeface="BIZ UDゴシック" panose="020B0400000000000000" pitchFamily="49" charset="-128"/>
                        </a:rPr>
                        <a:t>　</a:t>
                      </a:r>
                      <a:r>
                        <a:rPr kumimoji="1" lang="en-US" altLang="ja-JP" sz="800" dirty="0" smtClean="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関連分野においては、</a:t>
                      </a:r>
                      <a:r>
                        <a:rPr kumimoji="1" lang="ja-JP" altLang="en-US" sz="800" b="1" u="sng" dirty="0">
                          <a:latin typeface="BIZ UDゴシック" panose="020B0400000000000000" pitchFamily="49" charset="-128"/>
                          <a:ea typeface="BIZ UDゴシック" panose="020B0400000000000000" pitchFamily="49" charset="-128"/>
                        </a:rPr>
                        <a:t>オンライン中心から対面</a:t>
                      </a:r>
                      <a:r>
                        <a:rPr kumimoji="1" lang="en-US" altLang="ja-JP" sz="800" b="1" u="sng" dirty="0">
                          <a:latin typeface="BIZ UDゴシック" panose="020B0400000000000000" pitchFamily="49" charset="-128"/>
                          <a:ea typeface="BIZ UDゴシック" panose="020B0400000000000000" pitchFamily="49" charset="-128"/>
                        </a:rPr>
                        <a:t>(</a:t>
                      </a:r>
                      <a:r>
                        <a:rPr kumimoji="1" lang="ja-JP" altLang="en-US" sz="800" b="1" u="sng" dirty="0">
                          <a:latin typeface="BIZ UDゴシック" panose="020B0400000000000000" pitchFamily="49" charset="-128"/>
                          <a:ea typeface="BIZ UDゴシック" panose="020B0400000000000000" pitchFamily="49" charset="-128"/>
                        </a:rPr>
                        <a:t>リアル</a:t>
                      </a:r>
                      <a:r>
                        <a:rPr kumimoji="1" lang="en-US" altLang="ja-JP" sz="800" b="1" u="sng" dirty="0">
                          <a:latin typeface="BIZ UDゴシック" panose="020B0400000000000000" pitchFamily="49" charset="-128"/>
                          <a:ea typeface="BIZ UDゴシック" panose="020B0400000000000000" pitchFamily="49" charset="-128"/>
                        </a:rPr>
                        <a:t>)</a:t>
                      </a:r>
                      <a:r>
                        <a:rPr kumimoji="1" lang="ja-JP" altLang="en-US" sz="800" b="1" u="sng" dirty="0">
                          <a:latin typeface="BIZ UDゴシック" panose="020B0400000000000000" pitchFamily="49" charset="-128"/>
                          <a:ea typeface="BIZ UDゴシック" panose="020B0400000000000000" pitchFamily="49" charset="-128"/>
                        </a:rPr>
                        <a:t>を重視した開催への回帰</a:t>
                      </a:r>
                      <a:r>
                        <a:rPr kumimoji="1" lang="ja-JP" altLang="en-US" sz="800" dirty="0">
                          <a:latin typeface="BIZ UDゴシック" panose="020B0400000000000000" pitchFamily="49" charset="-128"/>
                          <a:ea typeface="BIZ UDゴシック" panose="020B0400000000000000" pitchFamily="49" charset="-128"/>
                        </a:rPr>
                        <a:t>に向けて、神戸</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ブランドの認知と価値向上に向けた取り組みを進める。あわせて、継ぎ目なくアフターコロナにつなげていくために、世界的な移動の再開に備えた取り組みも継続して進め、「滞在型国際観光都市の実現」「グローバル</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都市の推進」を目指す</a:t>
                      </a:r>
                    </a:p>
                  </a:txBody>
                  <a:tcPr/>
                </a:tc>
                <a:tc>
                  <a:txBody>
                    <a:bodyPr/>
                    <a:lstStyle/>
                    <a:p>
                      <a:r>
                        <a:rPr kumimoji="1" lang="ja-JP" altLang="en-US" sz="800" dirty="0" smtClean="0">
                          <a:latin typeface="BIZ UDゴシック" panose="020B0400000000000000" pitchFamily="49" charset="-128"/>
                          <a:ea typeface="BIZ UDゴシック" panose="020B0400000000000000" pitchFamily="49" charset="-128"/>
                        </a:rPr>
                        <a:t>　コロナ</a:t>
                      </a:r>
                      <a:r>
                        <a:rPr kumimoji="1" lang="ja-JP" altLang="en-US" sz="800" dirty="0">
                          <a:latin typeface="BIZ UDゴシック" panose="020B0400000000000000" pitchFamily="49" charset="-128"/>
                          <a:ea typeface="BIZ UDゴシック" panose="020B0400000000000000" pitchFamily="49" charset="-128"/>
                        </a:rPr>
                        <a:t>の感染状況を踏まえながら、新しい生活様式や価値観の変化を見据えた、地域資源を活用した魅力の再発見・磨き上げ、新たな観光コンテンツの発掘など</a:t>
                      </a:r>
                      <a:r>
                        <a:rPr kumimoji="1" lang="ja-JP" altLang="en-US" sz="800" b="1" u="sng" dirty="0">
                          <a:latin typeface="BIZ UDゴシック" panose="020B0400000000000000" pitchFamily="49" charset="-128"/>
                          <a:ea typeface="BIZ UDゴシック" panose="020B0400000000000000" pitchFamily="49" charset="-128"/>
                        </a:rPr>
                        <a:t>福岡ならではの観光スタイルを創出・推進</a:t>
                      </a:r>
                      <a:r>
                        <a:rPr kumimoji="1" lang="ja-JP" altLang="en-US" sz="800" dirty="0">
                          <a:latin typeface="BIZ UDゴシック" panose="020B0400000000000000" pitchFamily="49" charset="-128"/>
                          <a:ea typeface="BIZ UDゴシック" panose="020B0400000000000000" pitchFamily="49" charset="-128"/>
                        </a:rPr>
                        <a:t>し、地域経済の回復・活性化に向けて取り組んで</a:t>
                      </a:r>
                      <a:r>
                        <a:rPr kumimoji="1" lang="ja-JP" altLang="en-US" sz="800" dirty="0" smtClean="0">
                          <a:latin typeface="BIZ UDゴシック" panose="020B0400000000000000" pitchFamily="49" charset="-128"/>
                          <a:ea typeface="BIZ UDゴシック" panose="020B0400000000000000" pitchFamily="49" charset="-128"/>
                        </a:rPr>
                        <a:t>いる</a:t>
                      </a:r>
                      <a:endParaRPr kumimoji="1" lang="ja-JP" altLang="en-US" sz="8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8895243"/>
                  </a:ext>
                </a:extLst>
              </a:tr>
              <a:tr h="370840">
                <a:tc>
                  <a:txBody>
                    <a:bodyPr/>
                    <a:lstStyle/>
                    <a:p>
                      <a:r>
                        <a:rPr kumimoji="1" lang="en-US"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KPI</a:t>
                      </a:r>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en-US"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KGI</a:t>
                      </a:r>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を</a:t>
                      </a:r>
                      <a:r>
                        <a:rPr kumimoji="1" lang="ja-JP"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rPr>
                        <a:t>どう</a:t>
                      </a:r>
                      <a:endParaRPr kumimoji="1" lang="en-US"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rPr>
                        <a:t>設定</a:t>
                      </a:r>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しているか</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開催件数、主催者満足度、参加者アンケート、</a:t>
                      </a:r>
                      <a:r>
                        <a:rPr kumimoji="0" lang="ja-JP" altLang="en-US"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企業系ビジネスイベンツのプロモーション活動などを幅広く定点観測</a:t>
                      </a:r>
                      <a:endParaRPr kumimoji="0" lang="ja-JP" altLang="ja-JP" sz="800" b="1" i="0" u="sng"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非公開</a:t>
                      </a:r>
                    </a:p>
                  </a:txBody>
                  <a:tcPr/>
                </a:tc>
                <a:tc>
                  <a:txBody>
                    <a:bodyPr/>
                    <a:lstStyle/>
                    <a:p>
                      <a:r>
                        <a:rPr kumimoji="1" lang="ja-JP" altLang="en-US" sz="800" dirty="0" smtClean="0">
                          <a:latin typeface="BIZ UDゴシック" panose="020B0400000000000000" pitchFamily="49" charset="-128"/>
                          <a:ea typeface="BIZ UDゴシック" panose="020B0400000000000000" pitchFamily="49" charset="-128"/>
                        </a:rPr>
                        <a:t>都市</a:t>
                      </a:r>
                      <a:r>
                        <a:rPr kumimoji="1" lang="ja-JP" altLang="en-US" sz="800" dirty="0">
                          <a:latin typeface="BIZ UDゴシック" panose="020B0400000000000000" pitchFamily="49" charset="-128"/>
                          <a:ea typeface="BIZ UDゴシック" panose="020B0400000000000000" pitchFamily="49" charset="-128"/>
                        </a:rPr>
                        <a:t>別国際会議開催ランキング世界</a:t>
                      </a:r>
                      <a:r>
                        <a:rPr kumimoji="1" lang="en-US" altLang="ja-JP" sz="800" dirty="0">
                          <a:latin typeface="BIZ UDゴシック" panose="020B0400000000000000" pitchFamily="49" charset="-128"/>
                          <a:ea typeface="BIZ UDゴシック" panose="020B0400000000000000" pitchFamily="49" charset="-128"/>
                        </a:rPr>
                        <a:t>30</a:t>
                      </a:r>
                      <a:r>
                        <a:rPr kumimoji="1" lang="ja-JP" altLang="en-US" sz="800" dirty="0">
                          <a:latin typeface="BIZ UDゴシック" panose="020B0400000000000000" pitchFamily="49" charset="-128"/>
                          <a:ea typeface="BIZ UDゴシック" panose="020B0400000000000000" pitchFamily="49" charset="-128"/>
                        </a:rPr>
                        <a:t>位以内</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smtClean="0">
                          <a:latin typeface="BIZ UDゴシック" panose="020B0400000000000000" pitchFamily="49" charset="-128"/>
                          <a:ea typeface="BIZ UDゴシック" panose="020B0400000000000000" pitchFamily="49" charset="-128"/>
                        </a:rPr>
                        <a:t>府内</a:t>
                      </a:r>
                      <a:r>
                        <a:rPr kumimoji="1" lang="ja-JP" altLang="en-US" sz="800" dirty="0">
                          <a:latin typeface="BIZ UDゴシック" panose="020B0400000000000000" pitchFamily="49" charset="-128"/>
                          <a:ea typeface="BIZ UDゴシック" panose="020B0400000000000000" pitchFamily="49" charset="-128"/>
                        </a:rPr>
                        <a:t>国際会議開催件数 </a:t>
                      </a:r>
                      <a:r>
                        <a:rPr kumimoji="1" lang="en-US" altLang="ja-JP" sz="800" dirty="0">
                          <a:latin typeface="BIZ UDゴシック" panose="020B0400000000000000" pitchFamily="49" charset="-128"/>
                          <a:ea typeface="BIZ UDゴシック" panose="020B0400000000000000" pitchFamily="49" charset="-128"/>
                        </a:rPr>
                        <a:t>600</a:t>
                      </a:r>
                      <a:r>
                        <a:rPr kumimoji="1" lang="ja-JP" altLang="en-US" sz="800" dirty="0">
                          <a:latin typeface="BIZ UDゴシック" panose="020B0400000000000000" pitchFamily="49" charset="-128"/>
                          <a:ea typeface="BIZ UDゴシック" panose="020B0400000000000000" pitchFamily="49" charset="-128"/>
                        </a:rPr>
                        <a:t>件以上</a:t>
                      </a:r>
                      <a:r>
                        <a:rPr kumimoji="1" lang="en-US" altLang="ja-JP" sz="800" dirty="0">
                          <a:latin typeface="BIZ UDゴシック" panose="020B0400000000000000" pitchFamily="49" charset="-128"/>
                          <a:ea typeface="BIZ UDゴシック" panose="020B0400000000000000" pitchFamily="49" charset="-128"/>
                        </a:rPr>
                        <a:t>(JNTO</a:t>
                      </a:r>
                      <a:r>
                        <a:rPr kumimoji="1" lang="ja-JP" altLang="en-US" sz="800" dirty="0">
                          <a:latin typeface="BIZ UDゴシック" panose="020B0400000000000000" pitchFamily="49" charset="-128"/>
                          <a:ea typeface="BIZ UDゴシック" panose="020B0400000000000000" pitchFamily="49" charset="-128"/>
                        </a:rPr>
                        <a:t>基準</a:t>
                      </a:r>
                      <a:r>
                        <a:rPr kumimoji="1" lang="en-US" altLang="ja-JP" sz="800" dirty="0">
                          <a:latin typeface="BIZ UDゴシック" panose="020B0400000000000000" pitchFamily="49" charset="-128"/>
                          <a:ea typeface="BIZ UDゴシック" panose="020B0400000000000000" pitchFamily="49" charset="-128"/>
                        </a:rPr>
                        <a:t>) </a:t>
                      </a:r>
                    </a:p>
                    <a:p>
                      <a:r>
                        <a:rPr kumimoji="1" lang="ja-JP" altLang="en-US" sz="800" dirty="0" smtClean="0">
                          <a:latin typeface="BIZ UDゴシック" panose="020B0400000000000000" pitchFamily="49" charset="-128"/>
                          <a:ea typeface="BIZ UDゴシック" panose="020B0400000000000000" pitchFamily="49" charset="-128"/>
                        </a:rPr>
                        <a:t>経済</a:t>
                      </a:r>
                      <a:r>
                        <a:rPr kumimoji="1" lang="ja-JP" altLang="en-US" sz="800" dirty="0">
                          <a:latin typeface="BIZ UDゴシック" panose="020B0400000000000000" pitchFamily="49" charset="-128"/>
                          <a:ea typeface="BIZ UDゴシック" panose="020B0400000000000000" pitchFamily="49" charset="-128"/>
                        </a:rPr>
                        <a:t>波及効果 </a:t>
                      </a:r>
                      <a:r>
                        <a:rPr kumimoji="1" lang="en-US" altLang="ja-JP" sz="800" dirty="0">
                          <a:latin typeface="BIZ UDゴシック" panose="020B0400000000000000" pitchFamily="49" charset="-128"/>
                          <a:ea typeface="BIZ UDゴシック" panose="020B0400000000000000" pitchFamily="49" charset="-128"/>
                        </a:rPr>
                        <a:t>400</a:t>
                      </a:r>
                      <a:r>
                        <a:rPr kumimoji="1" lang="ja-JP" altLang="en-US" sz="800" dirty="0">
                          <a:latin typeface="BIZ UDゴシック" panose="020B0400000000000000" pitchFamily="49" charset="-128"/>
                          <a:ea typeface="BIZ UDゴシック" panose="020B0400000000000000" pitchFamily="49" charset="-128"/>
                        </a:rPr>
                        <a:t>億円以上</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国際会議、インセンティブツアーのみ</a:t>
                      </a:r>
                      <a:r>
                        <a:rPr kumimoji="1" lang="en-US" altLang="ja-JP" sz="800" dirty="0">
                          <a:latin typeface="BIZ UDゴシック" panose="020B0400000000000000" pitchFamily="49" charset="-128"/>
                          <a:ea typeface="BIZ UDゴシック" panose="020B0400000000000000" pitchFamily="49" charset="-128"/>
                        </a:rPr>
                        <a:t>)</a:t>
                      </a:r>
                    </a:p>
                  </a:txBody>
                  <a:tcPr/>
                </a:tc>
                <a:tc>
                  <a:txBody>
                    <a:bodyPr/>
                    <a:lstStyle/>
                    <a:p>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の推進の</a:t>
                      </a:r>
                      <a:r>
                        <a:rPr kumimoji="1" lang="en-US" altLang="ja-JP" sz="800" dirty="0">
                          <a:latin typeface="BIZ UDゴシック" panose="020B0400000000000000" pitchFamily="49" charset="-128"/>
                          <a:ea typeface="BIZ UDゴシック" panose="020B0400000000000000" pitchFamily="49" charset="-128"/>
                        </a:rPr>
                        <a:t>KPI</a:t>
                      </a:r>
                      <a:r>
                        <a:rPr kumimoji="1" lang="ja-JP" altLang="en-US" sz="800" dirty="0">
                          <a:latin typeface="BIZ UDゴシック" panose="020B0400000000000000" pitchFamily="49" charset="-128"/>
                          <a:ea typeface="BIZ UDゴシック" panose="020B0400000000000000" pitchFamily="49" charset="-128"/>
                        </a:rPr>
                        <a:t>として国際会議開催件数を</a:t>
                      </a:r>
                      <a:r>
                        <a:rPr kumimoji="1" lang="en-US" altLang="ja-JP" sz="800" dirty="0">
                          <a:latin typeface="BIZ UDゴシック" panose="020B0400000000000000" pitchFamily="49" charset="-128"/>
                          <a:ea typeface="BIZ UDゴシック" panose="020B0400000000000000" pitchFamily="49" charset="-128"/>
                        </a:rPr>
                        <a:t>420 </a:t>
                      </a:r>
                      <a:r>
                        <a:rPr kumimoji="1" lang="ja-JP" altLang="en-US" sz="800" dirty="0">
                          <a:latin typeface="BIZ UDゴシック" panose="020B0400000000000000" pitchFamily="49" charset="-128"/>
                          <a:ea typeface="BIZ UDゴシック" panose="020B0400000000000000" pitchFamily="49" charset="-128"/>
                        </a:rPr>
                        <a:t>件としている</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令和</a:t>
                      </a:r>
                      <a:r>
                        <a:rPr kumimoji="1" lang="en-US" altLang="ja-JP" sz="800" dirty="0">
                          <a:latin typeface="BIZ UDゴシック" panose="020B0400000000000000" pitchFamily="49" charset="-128"/>
                          <a:ea typeface="BIZ UDゴシック" panose="020B0400000000000000" pitchFamily="49" charset="-128"/>
                        </a:rPr>
                        <a:t>7</a:t>
                      </a:r>
                      <a:r>
                        <a:rPr kumimoji="1" lang="ja-JP" altLang="en-US" sz="800" dirty="0">
                          <a:latin typeface="BIZ UDゴシック" panose="020B0400000000000000" pitchFamily="49" charset="-128"/>
                          <a:ea typeface="BIZ UDゴシック" panose="020B0400000000000000" pitchFamily="49" charset="-128"/>
                        </a:rPr>
                        <a:t>年</a:t>
                      </a:r>
                      <a:r>
                        <a:rPr kumimoji="1" lang="en-US" altLang="ja-JP" sz="800" dirty="0" smtClean="0">
                          <a:latin typeface="BIZ UDゴシック" panose="020B0400000000000000" pitchFamily="49" charset="-128"/>
                          <a:ea typeface="BIZ UDゴシック" panose="020B0400000000000000" pitchFamily="49" charset="-128"/>
                        </a:rPr>
                        <a:t>)</a:t>
                      </a:r>
                    </a:p>
                    <a:p>
                      <a:r>
                        <a:rPr kumimoji="1" lang="ja-JP" altLang="en-US" sz="800" dirty="0" smtClean="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2021</a:t>
                      </a:r>
                      <a:r>
                        <a:rPr kumimoji="1" lang="ja-JP" altLang="en-US" sz="800" dirty="0">
                          <a:latin typeface="BIZ UDゴシック" panose="020B0400000000000000" pitchFamily="49" charset="-128"/>
                          <a:ea typeface="BIZ UDゴシック" panose="020B0400000000000000" pitchFamily="49" charset="-128"/>
                        </a:rPr>
                        <a:t>年</a:t>
                      </a:r>
                      <a:r>
                        <a:rPr kumimoji="1" lang="en-US" altLang="ja-JP" sz="800" dirty="0">
                          <a:latin typeface="BIZ UDゴシック" panose="020B0400000000000000" pitchFamily="49" charset="-128"/>
                          <a:ea typeface="BIZ UDゴシック" panose="020B0400000000000000" pitchFamily="49" charset="-128"/>
                        </a:rPr>
                        <a:t>4</a:t>
                      </a:r>
                      <a:r>
                        <a:rPr kumimoji="1" lang="ja-JP" altLang="en-US" sz="800" dirty="0">
                          <a:latin typeface="BIZ UDゴシック" panose="020B0400000000000000" pitchFamily="49" charset="-128"/>
                          <a:ea typeface="BIZ UDゴシック" panose="020B0400000000000000" pitchFamily="49" charset="-128"/>
                        </a:rPr>
                        <a:t>月「</a:t>
                      </a:r>
                      <a:r>
                        <a:rPr kumimoji="1" lang="en-US" altLang="ja-JP" sz="800" dirty="0">
                          <a:latin typeface="BIZ UDゴシック" panose="020B0400000000000000" pitchFamily="49" charset="-128"/>
                          <a:ea typeface="BIZ UDゴシック" panose="020B0400000000000000" pitchFamily="49" charset="-128"/>
                        </a:rPr>
                        <a:t>KOBE</a:t>
                      </a:r>
                      <a:r>
                        <a:rPr kumimoji="1" lang="ja-JP" altLang="en-US" sz="800" dirty="0">
                          <a:latin typeface="BIZ UDゴシック" panose="020B0400000000000000" pitchFamily="49" charset="-128"/>
                          <a:ea typeface="BIZ UDゴシック" panose="020B0400000000000000" pitchFamily="49" charset="-128"/>
                        </a:rPr>
                        <a:t>ビジョン」）</a:t>
                      </a: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MICE開催件数</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シンボリックな大型MICEの誘致</a:t>
                      </a:r>
                      <a:endParaRPr kumimoji="0" lang="en-US"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総消費額、参加者数、1人当たり消費額</a:t>
                      </a:r>
                      <a:endParaRPr kumimoji="0" lang="ja-JP" altLang="ja-JP" sz="800" b="1" i="0" u="sng"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新規ビジネス誘発額</a:t>
                      </a:r>
                      <a:endParaRPr kumimoji="1" lang="ja-JP" altLang="en-US" sz="800" b="1" u="sng"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197068280"/>
                  </a:ext>
                </a:extLst>
              </a:tr>
              <a:tr h="370840">
                <a:tc>
                  <a:txBody>
                    <a:bodyPr/>
                    <a:lstStyle/>
                    <a:p>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誘致目的、コロナ後のビジョン</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再掲</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ウィズ・コロナではオンライン</a:t>
                      </a:r>
                      <a:r>
                        <a:rPr kumimoji="1" lang="en-US" altLang="ja-JP" sz="800" dirty="0">
                          <a:latin typeface="BIZ UDゴシック" panose="020B0400000000000000" pitchFamily="49" charset="-128"/>
                          <a:ea typeface="BIZ UDゴシック" panose="020B0400000000000000" pitchFamily="49" charset="-128"/>
                        </a:rPr>
                        <a:t>PR</a:t>
                      </a:r>
                      <a:r>
                        <a:rPr kumimoji="1" lang="ja-JP" altLang="en-US" sz="800" dirty="0">
                          <a:latin typeface="BIZ UDゴシック" panose="020B0400000000000000" pitchFamily="49" charset="-128"/>
                          <a:ea typeface="BIZ UDゴシック" panose="020B0400000000000000" pitchFamily="49" charset="-128"/>
                        </a:rPr>
                        <a:t>推進により海外の主催者等の東京への関心を繋ぎとめ、ポスト・コロナで対面営業を一気に展開する。また、誘致中の国際会議ではデジタル化等新たな競争条件を踏まえた提案により誘致強化を図る</a:t>
                      </a:r>
                    </a:p>
                  </a:txBody>
                  <a:tcPr/>
                </a:tc>
                <a:tc>
                  <a:txBody>
                    <a:bodyPr/>
                    <a:lstStyle/>
                    <a:p>
                      <a:pPr marL="0" indent="0">
                        <a:buNone/>
                      </a:pPr>
                      <a:r>
                        <a:rPr kumimoji="1" lang="ja-JP" altLang="en-US" sz="800" dirty="0">
                          <a:latin typeface="BIZ UDゴシック" panose="020B0400000000000000" pitchFamily="49" charset="-128"/>
                          <a:ea typeface="BIZ UDゴシック" panose="020B0400000000000000" pitchFamily="49" charset="-128"/>
                        </a:rPr>
                        <a:t>・ウイズコロナ社会における安心・安全な</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の徹底と開催スタイルの変容への対応</a:t>
                      </a:r>
                      <a:endParaRPr kumimoji="1" lang="en-US" altLang="ja-JP" sz="800" dirty="0">
                        <a:latin typeface="BIZ UDゴシック" panose="020B0400000000000000" pitchFamily="49" charset="-128"/>
                        <a:ea typeface="BIZ UDゴシック" panose="020B0400000000000000" pitchFamily="49" charset="-128"/>
                      </a:endParaRPr>
                    </a:p>
                    <a:p>
                      <a:pPr marL="0" indent="0">
                        <a:buNone/>
                      </a:pPr>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京都ブランドの一層の磨き上げと競争力強化</a:t>
                      </a:r>
                      <a:endParaRPr kumimoji="1" lang="en-US" altLang="ja-JP" sz="800" dirty="0">
                        <a:latin typeface="BIZ UDゴシック" panose="020B0400000000000000" pitchFamily="49" charset="-128"/>
                        <a:ea typeface="BIZ UDゴシック" panose="020B0400000000000000" pitchFamily="49" charset="-128"/>
                      </a:endParaRPr>
                    </a:p>
                    <a:p>
                      <a:pPr marL="0" indent="0">
                        <a:buNone/>
                      </a:pPr>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による地域への貢献や、</a:t>
                      </a:r>
                      <a:r>
                        <a:rPr kumimoji="1" lang="ja-JP" altLang="en-US" sz="800" b="1" u="sng" dirty="0">
                          <a:latin typeface="BIZ UDゴシック" panose="020B0400000000000000" pitchFamily="49" charset="-128"/>
                          <a:ea typeface="BIZ UDゴシック" panose="020B0400000000000000" pitchFamily="49" charset="-128"/>
                        </a:rPr>
                        <a:t>産業・学術・文化・スポーツ等の振興の促進</a:t>
                      </a:r>
                      <a:endParaRPr kumimoji="1" lang="en-US" altLang="ja-JP" sz="800" b="1" u="sng" dirty="0">
                        <a:latin typeface="BIZ UDゴシック" panose="020B0400000000000000" pitchFamily="49" charset="-128"/>
                        <a:ea typeface="BIZ UDゴシック" panose="020B0400000000000000" pitchFamily="49" charset="-128"/>
                      </a:endParaRPr>
                    </a:p>
                    <a:p>
                      <a:pPr marL="0" indent="0">
                        <a:buNone/>
                      </a:pPr>
                      <a:r>
                        <a:rPr kumimoji="1" lang="ja-JP" altLang="en-US" sz="800" dirty="0">
                          <a:latin typeface="BIZ UDゴシック" panose="020B0400000000000000" pitchFamily="49" charset="-128"/>
                          <a:ea typeface="BIZ UDゴシック" panose="020B0400000000000000" pitchFamily="49" charset="-128"/>
                        </a:rPr>
                        <a:t>・オール京都の</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誘致・開催に向けた担い手の育成と環境整備</a:t>
                      </a: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主催者に選ばれるための環境整備</a:t>
                      </a:r>
                    </a:p>
                    <a:p>
                      <a:r>
                        <a:rPr kumimoji="1" lang="ja-JP" altLang="en-US" sz="800" dirty="0">
                          <a:latin typeface="BIZ UDゴシック" panose="020B0400000000000000" pitchFamily="49" charset="-128"/>
                          <a:ea typeface="BIZ UDゴシック" panose="020B0400000000000000" pitchFamily="49" charset="-128"/>
                        </a:rPr>
                        <a:t>・「安心・安全・清潔と </a:t>
                      </a:r>
                      <a:r>
                        <a:rPr kumimoji="1" lang="en-US" altLang="ja-JP" sz="800" dirty="0">
                          <a:latin typeface="BIZ UDゴシック" panose="020B0400000000000000" pitchFamily="49" charset="-128"/>
                          <a:ea typeface="BIZ UDゴシック" panose="020B0400000000000000" pitchFamily="49" charset="-128"/>
                        </a:rPr>
                        <a:t>SDGs </a:t>
                      </a:r>
                      <a:r>
                        <a:rPr kumimoji="1" lang="ja-JP" altLang="en-US" sz="800" dirty="0">
                          <a:latin typeface="BIZ UDゴシック" panose="020B0400000000000000" pitchFamily="49" charset="-128"/>
                          <a:ea typeface="BIZ UDゴシック" panose="020B0400000000000000" pitchFamily="49" charset="-128"/>
                        </a:rPr>
                        <a:t>対応 </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a:t>
                      </a:r>
                      <a:r>
                        <a:rPr kumimoji="1" lang="ja-JP" altLang="en-US" sz="800" dirty="0" smtClean="0">
                          <a:latin typeface="BIZ UDゴシック" panose="020B0400000000000000" pitchFamily="49" charset="-128"/>
                          <a:ea typeface="BIZ UDゴシック" panose="020B0400000000000000" pitchFamily="49" charset="-128"/>
                        </a:rPr>
                        <a:t>を　</a:t>
                      </a:r>
                      <a:endParaRPr kumimoji="1" lang="en-US" altLang="ja-JP" sz="800" dirty="0" smtClean="0">
                        <a:latin typeface="BIZ UDゴシック" panose="020B0400000000000000" pitchFamily="49" charset="-128"/>
                        <a:ea typeface="BIZ UDゴシック" panose="020B0400000000000000" pitchFamily="49" charset="-128"/>
                      </a:endParaRPr>
                    </a:p>
                    <a:p>
                      <a:r>
                        <a:rPr kumimoji="1" lang="ja-JP" altLang="en-US" sz="800" dirty="0" smtClean="0">
                          <a:latin typeface="BIZ UDゴシック" panose="020B0400000000000000" pitchFamily="49" charset="-128"/>
                          <a:ea typeface="BIZ UDゴシック" panose="020B0400000000000000" pitchFamily="49" charset="-128"/>
                        </a:rPr>
                        <a:t>　目指す</a:t>
                      </a:r>
                      <a:r>
                        <a:rPr kumimoji="1" lang="ja-JP" altLang="en-US" sz="800" dirty="0">
                          <a:latin typeface="BIZ UDゴシック" panose="020B0400000000000000" pitchFamily="49" charset="-128"/>
                          <a:ea typeface="BIZ UDゴシック" panose="020B0400000000000000" pitchFamily="49" charset="-128"/>
                        </a:rPr>
                        <a:t>施策立案</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会場の機能強化案の策定</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・ユニーク・ベニューの開発強化、</a:t>
                      </a:r>
                      <a:r>
                        <a:rPr kumimoji="1" lang="ja-JP" altLang="en-US" sz="800" dirty="0" smtClean="0">
                          <a:latin typeface="BIZ UDゴシック" panose="020B0400000000000000" pitchFamily="49" charset="-128"/>
                          <a:ea typeface="BIZ UDゴシック" panose="020B0400000000000000" pitchFamily="49" charset="-128"/>
                        </a:rPr>
                        <a:t>アフター</a:t>
                      </a:r>
                      <a:endParaRPr kumimoji="1" lang="en-US" altLang="ja-JP" sz="800" dirty="0" smtClean="0">
                        <a:latin typeface="BIZ UDゴシック" panose="020B0400000000000000" pitchFamily="49" charset="-128"/>
                        <a:ea typeface="BIZ UDゴシック" panose="020B0400000000000000" pitchFamily="49" charset="-128"/>
                      </a:endParaRPr>
                    </a:p>
                    <a:p>
                      <a:r>
                        <a:rPr kumimoji="1" lang="ja-JP" altLang="en-US" sz="800" dirty="0" smtClean="0">
                          <a:latin typeface="BIZ UDゴシック" panose="020B0400000000000000" pitchFamily="49" charset="-128"/>
                          <a:ea typeface="BIZ UDゴシック" panose="020B0400000000000000" pitchFamily="49" charset="-128"/>
                        </a:rPr>
                        <a:t>　</a:t>
                      </a:r>
                      <a:r>
                        <a:rPr kumimoji="1" lang="en-US" altLang="ja-JP" sz="800" dirty="0" smtClean="0">
                          <a:latin typeface="BIZ UDゴシック" panose="020B0400000000000000" pitchFamily="49" charset="-128"/>
                          <a:ea typeface="BIZ UDゴシック" panose="020B0400000000000000" pitchFamily="49" charset="-128"/>
                        </a:rPr>
                        <a:t>MICE </a:t>
                      </a:r>
                      <a:r>
                        <a:rPr kumimoji="1" lang="ja-JP" altLang="en-US" sz="800" dirty="0">
                          <a:latin typeface="BIZ UDゴシック" panose="020B0400000000000000" pitchFamily="49" charset="-128"/>
                          <a:ea typeface="BIZ UDゴシック" panose="020B0400000000000000" pitchFamily="49" charset="-128"/>
                        </a:rPr>
                        <a:t>プログラム充実</a:t>
                      </a:r>
                    </a:p>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smtClean="0">
                          <a:latin typeface="BIZ UDゴシック" panose="020B0400000000000000" pitchFamily="49" charset="-128"/>
                          <a:ea typeface="BIZ UDゴシック" panose="020B0400000000000000" pitchFamily="49" charset="-128"/>
                        </a:rPr>
                        <a:t>　海外</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の再開に備えて、リニューアルした神戸</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のブランドを積極的に活用し、統一的なプロモーションを行い、</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都市・神戸のブランド認知・向上を図る。あわせて、海外</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見本市へのオンライン出展や他都市ビューローとの情報交換等を行い、時代に沿ったプロモーションを推進する</a:t>
                      </a:r>
                    </a:p>
                  </a:txBody>
                  <a:tcPr/>
                </a:tc>
                <a:tc>
                  <a:txBody>
                    <a:bodyPr/>
                    <a:lstStyle/>
                    <a:p>
                      <a:r>
                        <a:rPr kumimoji="1" lang="ja-JP" altLang="en-US" sz="800" dirty="0" smtClean="0">
                          <a:latin typeface="BIZ UDゴシック" panose="020B0400000000000000" pitchFamily="49" charset="-128"/>
                          <a:ea typeface="BIZ UDゴシック" panose="020B0400000000000000" pitchFamily="49" charset="-128"/>
                        </a:rPr>
                        <a:t>　</a:t>
                      </a:r>
                      <a:r>
                        <a:rPr kumimoji="1" lang="en-US" altLang="ja-JP" sz="800" dirty="0" smtClean="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業界の回復に向けて、デジタル技術を活用したハイブリッド開催など、新たな開催方法の実現に向けた支援を提供していく。</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smtClean="0">
                          <a:latin typeface="BIZ UDゴシック" panose="020B0400000000000000" pitchFamily="49" charset="-128"/>
                          <a:ea typeface="BIZ UDゴシック" panose="020B0400000000000000" pitchFamily="49" charset="-128"/>
                        </a:rPr>
                        <a:t>・</a:t>
                      </a:r>
                      <a:r>
                        <a:rPr kumimoji="1" lang="en-US" altLang="ja-JP" sz="800" dirty="0" smtClean="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のハイブリッド開催支援事業</a:t>
                      </a:r>
                    </a:p>
                    <a:p>
                      <a:r>
                        <a:rPr kumimoji="1" lang="ja-JP" altLang="en-US" sz="800" dirty="0" smtClean="0">
                          <a:latin typeface="BIZ UDゴシック" panose="020B0400000000000000" pitchFamily="49" charset="-128"/>
                          <a:ea typeface="BIZ UDゴシック" panose="020B0400000000000000" pitchFamily="49" charset="-128"/>
                        </a:rPr>
                        <a:t>　</a:t>
                      </a:r>
                      <a:r>
                        <a:rPr kumimoji="1" lang="en-US" altLang="ja-JP" sz="800" dirty="0" smtClean="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主催者にリアルとオンラインを併用したハイブリッド開催に係る経費や安全対策費、</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施設にオンライン配信に係る機器購入費等を助成し、安全な</a:t>
                      </a:r>
                      <a:r>
                        <a:rPr kumimoji="1" lang="en-US" altLang="ja-JP" sz="800" dirty="0">
                          <a:latin typeface="BIZ UDゴシック" panose="020B0400000000000000" pitchFamily="49" charset="-128"/>
                          <a:ea typeface="BIZ UDゴシック" panose="020B0400000000000000" pitchFamily="49" charset="-128"/>
                        </a:rPr>
                        <a:t>MICE </a:t>
                      </a:r>
                      <a:r>
                        <a:rPr kumimoji="1" lang="ja-JP" altLang="en-US" sz="800" dirty="0">
                          <a:latin typeface="BIZ UDゴシック" panose="020B0400000000000000" pitchFamily="49" charset="-128"/>
                          <a:ea typeface="BIZ UDゴシック" panose="020B0400000000000000" pitchFamily="49" charset="-128"/>
                        </a:rPr>
                        <a:t>開催を支援する</a:t>
                      </a:r>
                    </a:p>
                  </a:txBody>
                  <a:tcPr/>
                </a:tc>
                <a:extLst>
                  <a:ext uri="{0D108BD9-81ED-4DB2-BD59-A6C34878D82A}">
                    <a16:rowId xmlns:a16="http://schemas.microsoft.com/office/drawing/2014/main" val="872951492"/>
                  </a:ext>
                </a:extLst>
              </a:tr>
              <a:tr h="370840">
                <a:tc>
                  <a:txBody>
                    <a:bodyPr/>
                    <a:lstStyle/>
                    <a:p>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主要</a:t>
                      </a:r>
                      <a:r>
                        <a:rPr kumimoji="1" lang="en-US"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MICE</a:t>
                      </a:r>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施設</a:t>
                      </a:r>
                      <a:r>
                        <a:rPr kumimoji="1" lang="ja-JP"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rPr>
                        <a:t>と</a:t>
                      </a:r>
                      <a:endParaRPr kumimoji="1" lang="en-US"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rPr>
                        <a:t>その</a:t>
                      </a:r>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稼働状況</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800" dirty="0">
                          <a:latin typeface="BIZ UDゴシック" panose="020B0400000000000000" pitchFamily="49" charset="-128"/>
                          <a:ea typeface="BIZ UDゴシック" panose="020B0400000000000000" pitchFamily="49" charset="-128"/>
                        </a:rPr>
                        <a:t>東京国際フォーラム（各会場稼働率）</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2019</a:t>
                      </a:r>
                      <a:r>
                        <a:rPr kumimoji="1" lang="ja-JP" altLang="en-US" sz="800" dirty="0">
                          <a:latin typeface="BIZ UDゴシック" panose="020B0400000000000000" pitchFamily="49" charset="-128"/>
                          <a:ea typeface="BIZ UDゴシック" panose="020B0400000000000000" pitchFamily="49" charset="-128"/>
                        </a:rPr>
                        <a:t>年度　</a:t>
                      </a:r>
                      <a:r>
                        <a:rPr kumimoji="1" lang="en-US" altLang="ja-JP" sz="800" dirty="0">
                          <a:latin typeface="BIZ UDゴシック" panose="020B0400000000000000" pitchFamily="49" charset="-128"/>
                          <a:ea typeface="BIZ UDゴシック" panose="020B0400000000000000" pitchFamily="49" charset="-128"/>
                        </a:rPr>
                        <a:t>46.5%〜78.4%</a:t>
                      </a: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2020</a:t>
                      </a:r>
                      <a:r>
                        <a:rPr kumimoji="1" lang="ja-JP" altLang="en-US" sz="800" dirty="0">
                          <a:latin typeface="BIZ UDゴシック" panose="020B0400000000000000" pitchFamily="49" charset="-128"/>
                          <a:ea typeface="BIZ UDゴシック" panose="020B0400000000000000" pitchFamily="49" charset="-128"/>
                        </a:rPr>
                        <a:t>年度　</a:t>
                      </a:r>
                      <a:r>
                        <a:rPr kumimoji="1" lang="en-US" altLang="ja-JP" sz="800" dirty="0">
                          <a:latin typeface="BIZ UDゴシック" panose="020B0400000000000000" pitchFamily="49" charset="-128"/>
                          <a:ea typeface="BIZ UDゴシック" panose="020B0400000000000000" pitchFamily="49" charset="-128"/>
                        </a:rPr>
                        <a:t>11.7%〜47.5%</a:t>
                      </a:r>
                    </a:p>
                    <a:p>
                      <a:r>
                        <a:rPr kumimoji="1" lang="ja-JP" altLang="en-US" sz="800" dirty="0">
                          <a:latin typeface="BIZ UDゴシック" panose="020B0400000000000000" pitchFamily="49" charset="-128"/>
                          <a:ea typeface="BIZ UDゴシック" panose="020B0400000000000000" pitchFamily="49" charset="-128"/>
                        </a:rPr>
                        <a:t>東京ビッグサイト（展示ホール稼働率）</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2019</a:t>
                      </a:r>
                      <a:r>
                        <a:rPr kumimoji="1" lang="ja-JP" altLang="en-US" sz="800" dirty="0">
                          <a:latin typeface="BIZ UDゴシック" panose="020B0400000000000000" pitchFamily="49" charset="-128"/>
                          <a:ea typeface="BIZ UDゴシック" panose="020B0400000000000000" pitchFamily="49" charset="-128"/>
                        </a:rPr>
                        <a:t>年度　</a:t>
                      </a:r>
                      <a:r>
                        <a:rPr kumimoji="1" lang="en-US" altLang="ja-JP" sz="800" dirty="0">
                          <a:latin typeface="BIZ UDゴシック" panose="020B0400000000000000" pitchFamily="49" charset="-128"/>
                          <a:ea typeface="BIZ UDゴシック" panose="020B0400000000000000" pitchFamily="49" charset="-128"/>
                        </a:rPr>
                        <a:t>69.5%</a:t>
                      </a: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2020</a:t>
                      </a:r>
                      <a:r>
                        <a:rPr kumimoji="1" lang="ja-JP" altLang="en-US" sz="800" dirty="0">
                          <a:latin typeface="BIZ UDゴシック" panose="020B0400000000000000" pitchFamily="49" charset="-128"/>
                          <a:ea typeface="BIZ UDゴシック" panose="020B0400000000000000" pitchFamily="49" charset="-128"/>
                        </a:rPr>
                        <a:t>年度　</a:t>
                      </a:r>
                      <a:r>
                        <a:rPr kumimoji="1" lang="en-US" altLang="ja-JP" sz="800" dirty="0">
                          <a:latin typeface="BIZ UDゴシック" panose="020B0400000000000000" pitchFamily="49" charset="-128"/>
                          <a:ea typeface="BIZ UDゴシック" panose="020B0400000000000000" pitchFamily="49" charset="-128"/>
                        </a:rPr>
                        <a:t>22.7%</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r>
                        <a:rPr kumimoji="1" lang="en-US" altLang="ja-JP" sz="800" dirty="0">
                          <a:latin typeface="BIZ UDゴシック" panose="020B0400000000000000" pitchFamily="49" charset="-128"/>
                          <a:ea typeface="BIZ UDゴシック" panose="020B0400000000000000" pitchFamily="49" charset="-128"/>
                        </a:rPr>
                        <a:t>2019</a:t>
                      </a:r>
                      <a:r>
                        <a:rPr kumimoji="1" lang="ja-JP" altLang="en-US" sz="800" dirty="0">
                          <a:latin typeface="BIZ UDゴシック" panose="020B0400000000000000" pitchFamily="49" charset="-128"/>
                          <a:ea typeface="BIZ UDゴシック" panose="020B0400000000000000" pitchFamily="49" charset="-128"/>
                        </a:rPr>
                        <a:t>年の主な会場の稼働率は下記の通り。</a:t>
                      </a:r>
                    </a:p>
                    <a:p>
                      <a:r>
                        <a:rPr kumimoji="1" lang="ja-JP" altLang="en-US" sz="800" dirty="0">
                          <a:latin typeface="BIZ UDゴシック" panose="020B0400000000000000" pitchFamily="49" charset="-128"/>
                          <a:ea typeface="BIZ UDゴシック" panose="020B0400000000000000" pitchFamily="49" charset="-128"/>
                        </a:rPr>
                        <a:t>メインホール　</a:t>
                      </a:r>
                      <a:r>
                        <a:rPr kumimoji="1" lang="en-US" altLang="ja-JP" sz="800" dirty="0">
                          <a:latin typeface="BIZ UDゴシック" panose="020B0400000000000000" pitchFamily="49" charset="-128"/>
                          <a:ea typeface="BIZ UDゴシック" panose="020B0400000000000000" pitchFamily="49" charset="-128"/>
                        </a:rPr>
                        <a:t>57</a:t>
                      </a:r>
                      <a:r>
                        <a:rPr kumimoji="1" lang="ja-JP" altLang="en-US" sz="800" dirty="0">
                          <a:latin typeface="BIZ UDゴシック" panose="020B0400000000000000" pitchFamily="49" charset="-128"/>
                          <a:ea typeface="BIZ UDゴシック" panose="020B0400000000000000" pitchFamily="49" charset="-128"/>
                        </a:rPr>
                        <a:t>％</a:t>
                      </a:r>
                    </a:p>
                    <a:p>
                      <a:r>
                        <a:rPr kumimoji="1" lang="ja-JP" altLang="en-US" sz="800" dirty="0">
                          <a:latin typeface="BIZ UDゴシック" panose="020B0400000000000000" pitchFamily="49" charset="-128"/>
                          <a:ea typeface="BIZ UDゴシック" panose="020B0400000000000000" pitchFamily="49" charset="-128"/>
                        </a:rPr>
                        <a:t>アネックスホール　</a:t>
                      </a:r>
                      <a:r>
                        <a:rPr kumimoji="1" lang="en-US" altLang="ja-JP" sz="800" dirty="0">
                          <a:latin typeface="BIZ UDゴシック" panose="020B0400000000000000" pitchFamily="49" charset="-128"/>
                          <a:ea typeface="BIZ UDゴシック" panose="020B0400000000000000" pitchFamily="49" charset="-128"/>
                        </a:rPr>
                        <a:t>50</a:t>
                      </a:r>
                      <a:r>
                        <a:rPr kumimoji="1" lang="ja-JP" altLang="en-US" sz="800" dirty="0">
                          <a:latin typeface="BIZ UDゴシック" panose="020B0400000000000000" pitchFamily="49" charset="-128"/>
                          <a:ea typeface="BIZ UDゴシック" panose="020B0400000000000000" pitchFamily="49" charset="-128"/>
                        </a:rPr>
                        <a:t>％</a:t>
                      </a:r>
                    </a:p>
                    <a:p>
                      <a:r>
                        <a:rPr kumimoji="1" lang="ja-JP" altLang="en-US" sz="800" dirty="0">
                          <a:latin typeface="BIZ UDゴシック" panose="020B0400000000000000" pitchFamily="49" charset="-128"/>
                          <a:ea typeface="BIZ UDゴシック" panose="020B0400000000000000" pitchFamily="49" charset="-128"/>
                        </a:rPr>
                        <a:t>イベントホール　</a:t>
                      </a:r>
                      <a:r>
                        <a:rPr kumimoji="1" lang="en-US" altLang="ja-JP" sz="800" dirty="0">
                          <a:latin typeface="BIZ UDゴシック" panose="020B0400000000000000" pitchFamily="49" charset="-128"/>
                          <a:ea typeface="BIZ UDゴシック" panose="020B0400000000000000" pitchFamily="49" charset="-128"/>
                        </a:rPr>
                        <a:t>53</a:t>
                      </a:r>
                      <a:r>
                        <a:rPr kumimoji="1" lang="ja-JP" altLang="en-US" sz="800" dirty="0">
                          <a:latin typeface="BIZ UDゴシック" panose="020B0400000000000000" pitchFamily="49" charset="-128"/>
                          <a:ea typeface="BIZ UDゴシック" panose="020B0400000000000000" pitchFamily="49" charset="-128"/>
                        </a:rPr>
                        <a:t>％</a:t>
                      </a:r>
                    </a:p>
                    <a:p>
                      <a:r>
                        <a:rPr kumimoji="1" lang="ja-JP" altLang="en-US" sz="800" dirty="0">
                          <a:latin typeface="BIZ UDゴシック" panose="020B0400000000000000" pitchFamily="49" charset="-128"/>
                          <a:ea typeface="BIZ UDゴシック" panose="020B0400000000000000" pitchFamily="49" charset="-128"/>
                        </a:rPr>
                        <a:t>ニューホール　</a:t>
                      </a:r>
                      <a:r>
                        <a:rPr kumimoji="1" lang="en-US" altLang="ja-JP" sz="800" dirty="0">
                          <a:latin typeface="BIZ UDゴシック" panose="020B0400000000000000" pitchFamily="49" charset="-128"/>
                          <a:ea typeface="BIZ UDゴシック" panose="020B0400000000000000" pitchFamily="49" charset="-128"/>
                        </a:rPr>
                        <a:t>42</a:t>
                      </a:r>
                      <a:r>
                        <a:rPr kumimoji="1" lang="ja-JP" altLang="en-US" sz="800" dirty="0">
                          <a:latin typeface="BIZ UDゴシック" panose="020B0400000000000000" pitchFamily="49" charset="-128"/>
                          <a:ea typeface="BIZ UDゴシック" panose="020B0400000000000000" pitchFamily="49" charset="-128"/>
                        </a:rPr>
                        <a:t>％</a:t>
                      </a:r>
                    </a:p>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r>
                        <a:rPr kumimoji="1" lang="en-US" altLang="ja-JP" sz="800" dirty="0">
                          <a:latin typeface="BIZ UDゴシック" panose="020B0400000000000000" pitchFamily="49" charset="-128"/>
                          <a:ea typeface="BIZ UDゴシック" panose="020B0400000000000000" pitchFamily="49" charset="-128"/>
                        </a:rPr>
                        <a:t>2019</a:t>
                      </a:r>
                      <a:r>
                        <a:rPr kumimoji="1" lang="ja-JP" altLang="en-US" sz="800" dirty="0">
                          <a:latin typeface="BIZ UDゴシック" panose="020B0400000000000000" pitchFamily="49" charset="-128"/>
                          <a:ea typeface="BIZ UDゴシック" panose="020B0400000000000000" pitchFamily="49" charset="-128"/>
                        </a:rPr>
                        <a:t>年度の全館平均稼働率は、</a:t>
                      </a:r>
                      <a:r>
                        <a:rPr kumimoji="1" lang="en-US" altLang="ja-JP" sz="800" dirty="0">
                          <a:latin typeface="BIZ UDゴシック" panose="020B0400000000000000" pitchFamily="49" charset="-128"/>
                          <a:ea typeface="BIZ UDゴシック" panose="020B0400000000000000" pitchFamily="49" charset="-128"/>
                        </a:rPr>
                        <a:t>2016</a:t>
                      </a:r>
                      <a:r>
                        <a:rPr kumimoji="1" lang="ja-JP" altLang="en-US" sz="800" dirty="0">
                          <a:latin typeface="BIZ UDゴシック" panose="020B0400000000000000" pitchFamily="49" charset="-128"/>
                          <a:ea typeface="BIZ UDゴシック" panose="020B0400000000000000" pitchFamily="49" charset="-128"/>
                        </a:rPr>
                        <a:t>年度から</a:t>
                      </a:r>
                      <a:r>
                        <a:rPr kumimoji="1" lang="en-US" altLang="ja-JP" sz="800" dirty="0">
                          <a:latin typeface="BIZ UDゴシック" panose="020B0400000000000000" pitchFamily="49" charset="-128"/>
                          <a:ea typeface="BIZ UDゴシック" panose="020B0400000000000000" pitchFamily="49" charset="-128"/>
                        </a:rPr>
                        <a:t>2019</a:t>
                      </a:r>
                      <a:r>
                        <a:rPr kumimoji="1" lang="ja-JP" altLang="en-US" sz="800" dirty="0">
                          <a:latin typeface="BIZ UDゴシック" panose="020B0400000000000000" pitchFamily="49" charset="-128"/>
                          <a:ea typeface="BIZ UDゴシック" panose="020B0400000000000000" pitchFamily="49" charset="-128"/>
                        </a:rPr>
                        <a:t>年度は</a:t>
                      </a:r>
                      <a:r>
                        <a:rPr kumimoji="1" lang="en-US" altLang="ja-JP" sz="800" dirty="0">
                          <a:latin typeface="BIZ UDゴシック" panose="020B0400000000000000" pitchFamily="49" charset="-128"/>
                          <a:ea typeface="BIZ UDゴシック" panose="020B0400000000000000" pitchFamily="49" charset="-128"/>
                        </a:rPr>
                        <a:t>63.3%〜83.1%</a:t>
                      </a:r>
                      <a:r>
                        <a:rPr kumimoji="1" lang="ja-JP" altLang="en-US" sz="800" dirty="0">
                          <a:latin typeface="BIZ UDゴシック" panose="020B0400000000000000" pitchFamily="49" charset="-128"/>
                          <a:ea typeface="BIZ UDゴシック" panose="020B0400000000000000" pitchFamily="49" charset="-128"/>
                        </a:rPr>
                        <a:t>であったが、</a:t>
                      </a:r>
                      <a:r>
                        <a:rPr kumimoji="1" lang="en-US" altLang="ja-JP" sz="800" dirty="0">
                          <a:latin typeface="BIZ UDゴシック" panose="020B0400000000000000" pitchFamily="49" charset="-128"/>
                          <a:ea typeface="BIZ UDゴシック" panose="020B0400000000000000" pitchFamily="49" charset="-128"/>
                        </a:rPr>
                        <a:t>2020</a:t>
                      </a:r>
                      <a:r>
                        <a:rPr kumimoji="1" lang="ja-JP" altLang="en-US" sz="800" dirty="0">
                          <a:latin typeface="BIZ UDゴシック" panose="020B0400000000000000" pitchFamily="49" charset="-128"/>
                          <a:ea typeface="BIZ UDゴシック" panose="020B0400000000000000" pitchFamily="49" charset="-128"/>
                        </a:rPr>
                        <a:t>年度には</a:t>
                      </a:r>
                      <a:r>
                        <a:rPr kumimoji="1" lang="en-US" altLang="ja-JP" sz="800" dirty="0">
                          <a:latin typeface="BIZ UDゴシック" panose="020B0400000000000000" pitchFamily="49" charset="-128"/>
                          <a:ea typeface="BIZ UDゴシック" panose="020B0400000000000000" pitchFamily="49" charset="-128"/>
                        </a:rPr>
                        <a:t>29.5%</a:t>
                      </a:r>
                      <a:r>
                        <a:rPr kumimoji="1" lang="ja-JP" altLang="en-US" sz="800" dirty="0" err="1">
                          <a:latin typeface="BIZ UDゴシック" panose="020B0400000000000000" pitchFamily="49" charset="-128"/>
                          <a:ea typeface="BIZ UDゴシック" panose="020B0400000000000000" pitchFamily="49" charset="-128"/>
                        </a:rPr>
                        <a:t>にまで激</a:t>
                      </a:r>
                      <a:r>
                        <a:rPr kumimoji="1" lang="ja-JP" altLang="en-US" sz="800" dirty="0">
                          <a:latin typeface="BIZ UDゴシック" panose="020B0400000000000000" pitchFamily="49" charset="-128"/>
                          <a:ea typeface="BIZ UDゴシック" panose="020B0400000000000000" pitchFamily="49" charset="-128"/>
                        </a:rPr>
                        <a:t>減している</a:t>
                      </a:r>
                    </a:p>
                  </a:txBody>
                  <a:tcPr/>
                </a:tc>
                <a:tc>
                  <a:txBody>
                    <a:bodyPr/>
                    <a:lstStyle/>
                    <a:p>
                      <a:r>
                        <a:rPr kumimoji="1" lang="zh-TW" altLang="en-US" sz="800" dirty="0">
                          <a:latin typeface="BIZ UDゴシック" panose="020B0400000000000000" pitchFamily="49" charset="-128"/>
                          <a:ea typeface="BIZ UDゴシック" panose="020B0400000000000000" pitchFamily="49" charset="-128"/>
                        </a:rPr>
                        <a:t>神戸国際会議場</a:t>
                      </a:r>
                      <a:endParaRPr kumimoji="1" lang="en-US" altLang="zh-TW"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会議室（日数稼働率</a:t>
                      </a:r>
                      <a:r>
                        <a:rPr kumimoji="1" lang="en-US" altLang="ja-JP" sz="800" dirty="0">
                          <a:latin typeface="BIZ UDゴシック" panose="020B0400000000000000" pitchFamily="49" charset="-128"/>
                          <a:ea typeface="BIZ UDゴシック" panose="020B0400000000000000" pitchFamily="49" charset="-128"/>
                        </a:rPr>
                        <a:t>)</a:t>
                      </a:r>
                      <a:endParaRPr kumimoji="1" lang="zh-TW" altLang="en-US"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2020</a:t>
                      </a:r>
                      <a:r>
                        <a:rPr kumimoji="1" lang="ja-JP" altLang="en-US" sz="800" dirty="0">
                          <a:latin typeface="BIZ UDゴシック" panose="020B0400000000000000" pitchFamily="49" charset="-128"/>
                          <a:ea typeface="BIZ UDゴシック" panose="020B0400000000000000" pitchFamily="49" charset="-128"/>
                        </a:rPr>
                        <a:t>年度　</a:t>
                      </a:r>
                      <a:r>
                        <a:rPr kumimoji="1" lang="en-US" altLang="ja-JP" sz="800" dirty="0">
                          <a:latin typeface="BIZ UDゴシック" panose="020B0400000000000000" pitchFamily="49" charset="-128"/>
                          <a:ea typeface="BIZ UDゴシック" panose="020B0400000000000000" pitchFamily="49" charset="-128"/>
                        </a:rPr>
                        <a:t>63.4%</a:t>
                      </a: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2019</a:t>
                      </a:r>
                      <a:r>
                        <a:rPr kumimoji="1" lang="ja-JP" altLang="en-US" sz="800" dirty="0">
                          <a:latin typeface="BIZ UDゴシック" panose="020B0400000000000000" pitchFamily="49" charset="-128"/>
                          <a:ea typeface="BIZ UDゴシック" panose="020B0400000000000000" pitchFamily="49" charset="-128"/>
                        </a:rPr>
                        <a:t>年度　</a:t>
                      </a:r>
                      <a:r>
                        <a:rPr kumimoji="1" lang="en-US" altLang="ja-JP" sz="800" dirty="0">
                          <a:latin typeface="BIZ UDゴシック" panose="020B0400000000000000" pitchFamily="49" charset="-128"/>
                          <a:ea typeface="BIZ UDゴシック" panose="020B0400000000000000" pitchFamily="49" charset="-128"/>
                        </a:rPr>
                        <a:t>72.1%</a:t>
                      </a:r>
                    </a:p>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福岡国際会議場</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2020</a:t>
                      </a:r>
                      <a:r>
                        <a:rPr kumimoji="1" lang="ja-JP" altLang="en-US" sz="800" dirty="0">
                          <a:latin typeface="BIZ UDゴシック" panose="020B0400000000000000" pitchFamily="49" charset="-128"/>
                          <a:ea typeface="BIZ UDゴシック" panose="020B0400000000000000" pitchFamily="49" charset="-128"/>
                        </a:rPr>
                        <a:t>年 </a:t>
                      </a:r>
                      <a:r>
                        <a:rPr kumimoji="1" lang="en-US" altLang="ja-JP" sz="800" dirty="0">
                          <a:latin typeface="BIZ UDゴシック" panose="020B0400000000000000" pitchFamily="49" charset="-128"/>
                          <a:ea typeface="BIZ UDゴシック" panose="020B0400000000000000" pitchFamily="49" charset="-128"/>
                        </a:rPr>
                        <a:t>31.8%</a:t>
                      </a:r>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2019</a:t>
                      </a:r>
                      <a:r>
                        <a:rPr kumimoji="1" lang="ja-JP" altLang="en-US" sz="800" dirty="0">
                          <a:latin typeface="BIZ UDゴシック" panose="020B0400000000000000" pitchFamily="49" charset="-128"/>
                          <a:ea typeface="BIZ UDゴシック" panose="020B0400000000000000" pitchFamily="49" charset="-128"/>
                        </a:rPr>
                        <a:t>年</a:t>
                      </a:r>
                      <a:r>
                        <a:rPr kumimoji="1" lang="en-US" altLang="ja-JP" sz="800" dirty="0">
                          <a:latin typeface="BIZ UDゴシック" panose="020B0400000000000000" pitchFamily="49" charset="-128"/>
                          <a:ea typeface="BIZ UDゴシック" panose="020B0400000000000000" pitchFamily="49" charset="-128"/>
                        </a:rPr>
                        <a:t>77.7%</a:t>
                      </a:r>
                    </a:p>
                    <a:p>
                      <a:r>
                        <a:rPr kumimoji="1" lang="ja-JP" altLang="en-US" sz="800" dirty="0">
                          <a:latin typeface="BIZ UDゴシック" panose="020B0400000000000000" pitchFamily="49" charset="-128"/>
                          <a:ea typeface="BIZ UDゴシック" panose="020B0400000000000000" pitchFamily="49" charset="-128"/>
                        </a:rPr>
                        <a:t>マリンメッセ福岡</a:t>
                      </a:r>
                      <a:r>
                        <a:rPr kumimoji="1" lang="en-US" altLang="ja-JP" sz="800" dirty="0">
                          <a:latin typeface="BIZ UDゴシック" panose="020B0400000000000000" pitchFamily="49" charset="-128"/>
                          <a:ea typeface="BIZ UDゴシック" panose="020B0400000000000000" pitchFamily="49" charset="-128"/>
                        </a:rPr>
                        <a:t>A</a:t>
                      </a:r>
                      <a:r>
                        <a:rPr kumimoji="1" lang="ja-JP" altLang="en-US" sz="800" dirty="0">
                          <a:latin typeface="BIZ UDゴシック" panose="020B0400000000000000" pitchFamily="49" charset="-128"/>
                          <a:ea typeface="BIZ UDゴシック" panose="020B0400000000000000" pitchFamily="49" charset="-128"/>
                        </a:rPr>
                        <a:t>館</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2020</a:t>
                      </a:r>
                      <a:r>
                        <a:rPr kumimoji="1" lang="ja-JP" altLang="en-US" sz="800" dirty="0">
                          <a:latin typeface="BIZ UDゴシック" panose="020B0400000000000000" pitchFamily="49" charset="-128"/>
                          <a:ea typeface="BIZ UDゴシック" panose="020B0400000000000000" pitchFamily="49" charset="-128"/>
                        </a:rPr>
                        <a:t>年　</a:t>
                      </a:r>
                      <a:r>
                        <a:rPr kumimoji="1" lang="en-US" altLang="ja-JP" sz="800" dirty="0">
                          <a:latin typeface="BIZ UDゴシック" panose="020B0400000000000000" pitchFamily="49" charset="-128"/>
                          <a:ea typeface="BIZ UDゴシック" panose="020B0400000000000000" pitchFamily="49" charset="-128"/>
                        </a:rPr>
                        <a:t>14.7%</a:t>
                      </a:r>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2019</a:t>
                      </a:r>
                      <a:r>
                        <a:rPr kumimoji="1" lang="ja-JP" altLang="en-US" sz="800" dirty="0">
                          <a:latin typeface="BIZ UDゴシック" panose="020B0400000000000000" pitchFamily="49" charset="-128"/>
                          <a:ea typeface="BIZ UDゴシック" panose="020B0400000000000000" pitchFamily="49" charset="-128"/>
                        </a:rPr>
                        <a:t>年</a:t>
                      </a:r>
                      <a:r>
                        <a:rPr kumimoji="1" lang="en-US" altLang="ja-JP" sz="800" dirty="0">
                          <a:latin typeface="BIZ UDゴシック" panose="020B0400000000000000" pitchFamily="49" charset="-128"/>
                          <a:ea typeface="BIZ UDゴシック" panose="020B0400000000000000" pitchFamily="49" charset="-128"/>
                        </a:rPr>
                        <a:t>83.3%</a:t>
                      </a:r>
                    </a:p>
                    <a:p>
                      <a:r>
                        <a:rPr kumimoji="1" lang="ja-JP" altLang="en-US" sz="800" dirty="0">
                          <a:latin typeface="BIZ UDゴシック" panose="020B0400000000000000" pitchFamily="49" charset="-128"/>
                          <a:ea typeface="BIZ UDゴシック" panose="020B0400000000000000" pitchFamily="49" charset="-128"/>
                        </a:rPr>
                        <a:t>福岡国際センター</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2020</a:t>
                      </a:r>
                      <a:r>
                        <a:rPr kumimoji="1" lang="ja-JP" altLang="en-US" sz="800" dirty="0">
                          <a:latin typeface="BIZ UDゴシック" panose="020B0400000000000000" pitchFamily="49" charset="-128"/>
                          <a:ea typeface="BIZ UDゴシック" panose="020B0400000000000000" pitchFamily="49" charset="-128"/>
                        </a:rPr>
                        <a:t>年</a:t>
                      </a:r>
                      <a:r>
                        <a:rPr kumimoji="1" lang="en-US" altLang="ja-JP" sz="800" dirty="0">
                          <a:latin typeface="BIZ UDゴシック" panose="020B0400000000000000" pitchFamily="49" charset="-128"/>
                          <a:ea typeface="BIZ UDゴシック" panose="020B0400000000000000" pitchFamily="49" charset="-128"/>
                        </a:rPr>
                        <a:t>20.3%</a:t>
                      </a:r>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2019</a:t>
                      </a:r>
                      <a:r>
                        <a:rPr kumimoji="1" lang="ja-JP" altLang="en-US" sz="800" dirty="0">
                          <a:latin typeface="BIZ UDゴシック" panose="020B0400000000000000" pitchFamily="49" charset="-128"/>
                          <a:ea typeface="BIZ UDゴシック" panose="020B0400000000000000" pitchFamily="49" charset="-128"/>
                        </a:rPr>
                        <a:t>年</a:t>
                      </a:r>
                      <a:r>
                        <a:rPr kumimoji="1" lang="en-US" altLang="ja-JP" sz="800" dirty="0">
                          <a:latin typeface="BIZ UDゴシック" panose="020B0400000000000000" pitchFamily="49" charset="-128"/>
                          <a:ea typeface="BIZ UDゴシック" panose="020B0400000000000000" pitchFamily="49" charset="-128"/>
                        </a:rPr>
                        <a:t>80.7%</a:t>
                      </a:r>
                      <a:endParaRPr kumimoji="1" lang="ja-JP" altLang="en-US" sz="8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384160817"/>
                  </a:ext>
                </a:extLst>
              </a:tr>
              <a:tr h="370840">
                <a:tc>
                  <a:txBody>
                    <a:bodyPr/>
                    <a:lstStyle/>
                    <a:p>
                      <a:r>
                        <a:rPr kumimoji="1" lang="ja-JP"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rPr>
                        <a:t>マーケティング</a:t>
                      </a:r>
                      <a:endParaRPr kumimoji="1" lang="en-US"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rPr>
                        <a:t>手法</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800" dirty="0">
                          <a:latin typeface="BIZ UDゴシック" panose="020B0400000000000000" pitchFamily="49" charset="-128"/>
                          <a:ea typeface="BIZ UDゴシック" panose="020B0400000000000000" pitchFamily="49" charset="-128"/>
                        </a:rPr>
                        <a:t>・開催意向調査の実施</a:t>
                      </a:r>
                    </a:p>
                    <a:p>
                      <a:r>
                        <a:rPr kumimoji="1" lang="ja-JP" altLang="en-US" sz="800" dirty="0">
                          <a:latin typeface="BIZ UDゴシック" panose="020B0400000000000000" pitchFamily="49" charset="-128"/>
                          <a:ea typeface="BIZ UDゴシック" panose="020B0400000000000000" pitchFamily="49" charset="-128"/>
                        </a:rPr>
                        <a:t>・会議主催者への誘致活動</a:t>
                      </a:r>
                    </a:p>
                    <a:p>
                      <a:r>
                        <a:rPr kumimoji="1" lang="ja-JP" altLang="en-US" sz="800" dirty="0">
                          <a:latin typeface="BIZ UDゴシック" panose="020B0400000000000000" pitchFamily="49" charset="-128"/>
                          <a:ea typeface="BIZ UDゴシック" panose="020B0400000000000000" pitchFamily="49" charset="-128"/>
                        </a:rPr>
                        <a:t>・国内見本市への出展 </a:t>
                      </a:r>
                    </a:p>
                    <a:p>
                      <a:r>
                        <a:rPr kumimoji="1" lang="ja-JP" altLang="en-US" sz="800" dirty="0">
                          <a:latin typeface="BIZ UDゴシック" panose="020B0400000000000000" pitchFamily="49" charset="-128"/>
                          <a:ea typeface="BIZ UDゴシック" panose="020B0400000000000000" pitchFamily="49" charset="-128"/>
                        </a:rPr>
                        <a:t>・国内都市選定時の誘致活動 </a:t>
                      </a:r>
                    </a:p>
                  </a:txBody>
                  <a:tcPr/>
                </a:tc>
                <a:tc>
                  <a:txBody>
                    <a:bodyPr/>
                    <a:lstStyle/>
                    <a:p>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主催者等とのネットワーク強化による情報収集や</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関連データの調査・分析等により、効果的・効率的</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誘致に向けたマーケティング能力の向上を促進する</a:t>
                      </a: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リアル開催の価値を実感しやすい展示会・イベントの誘致強化・大阪の都市ブランドを高める</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を誘致</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食、スポーツ、</a:t>
                      </a:r>
                      <a:r>
                        <a:rPr kumimoji="1" lang="en-US" altLang="ja-JP" sz="800" dirty="0">
                          <a:latin typeface="BIZ UDゴシック" panose="020B0400000000000000" pitchFamily="49" charset="-128"/>
                          <a:ea typeface="BIZ UDゴシック" panose="020B0400000000000000" pitchFamily="49" charset="-128"/>
                        </a:rPr>
                        <a:t>LGBTQ </a:t>
                      </a:r>
                      <a:r>
                        <a:rPr kumimoji="1" lang="ja-JP" altLang="en-US" sz="800" dirty="0">
                          <a:latin typeface="BIZ UDゴシック" panose="020B0400000000000000" pitchFamily="49" charset="-128"/>
                          <a:ea typeface="BIZ UDゴシック" panose="020B0400000000000000" pitchFamily="49" charset="-128"/>
                        </a:rPr>
                        <a:t>など</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　</a:t>
                      </a: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これまで海外インセンティブツアーを組んでいた企業・団体が、行き先を国内へ変更する流れとなっている機会を捉え、新たに「国内インセンティブツアー誘致補助金」を設けた</a:t>
                      </a:r>
                    </a:p>
                  </a:txBody>
                  <a:tcPr/>
                </a:tc>
                <a:tc>
                  <a:txBody>
                    <a:bodyPr/>
                    <a:lstStyle/>
                    <a:p>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アンバサダーとの連携や、海外及び首都圏とのネットワークを活用する。 </a:t>
                      </a:r>
                    </a:p>
                  </a:txBody>
                  <a:tcPr/>
                </a:tc>
                <a:extLst>
                  <a:ext uri="{0D108BD9-81ED-4DB2-BD59-A6C34878D82A}">
                    <a16:rowId xmlns:a16="http://schemas.microsoft.com/office/drawing/2014/main" val="3297697535"/>
                  </a:ext>
                </a:extLst>
              </a:tr>
              <a:tr h="370840">
                <a:tc>
                  <a:txBody>
                    <a:bodyPr/>
                    <a:lstStyle/>
                    <a:p>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開催</a:t>
                      </a:r>
                      <a:r>
                        <a:rPr kumimoji="1" lang="ja-JP"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rPr>
                        <a:t>支援</a:t>
                      </a:r>
                      <a:endParaRPr kumimoji="1" lang="en-US"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endParaRPr>
                    </a:p>
                    <a:p>
                      <a:r>
                        <a:rPr kumimoji="1" lang="ja-JP" altLang="ja-JP" sz="1100" kern="1200" dirty="0" smtClean="0">
                          <a:solidFill>
                            <a:schemeClr val="tx1"/>
                          </a:solidFill>
                          <a:effectLst/>
                          <a:latin typeface="BIZ UDゴシック" panose="020B0400000000000000" pitchFamily="49" charset="-128"/>
                          <a:ea typeface="BIZ UDゴシック" panose="020B0400000000000000" pitchFamily="49" charset="-128"/>
                          <a:cs typeface="+mn-cs"/>
                        </a:rPr>
                        <a:t>・</a:t>
                      </a:r>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助成金制度</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ja-JP" altLang="en-US" sz="800" dirty="0">
                          <a:latin typeface="BIZ UDゴシック" panose="020B0400000000000000" pitchFamily="49" charset="-128"/>
                          <a:ea typeface="BIZ UDゴシック" panose="020B0400000000000000" pitchFamily="49" charset="-128"/>
                        </a:rPr>
                        <a:t>国際会議</a:t>
                      </a:r>
                      <a:r>
                        <a:rPr kumimoji="1" lang="en-US" altLang="ja-JP" sz="800" dirty="0">
                          <a:latin typeface="BIZ UDゴシック" panose="020B0400000000000000" pitchFamily="49" charset="-128"/>
                          <a:ea typeface="BIZ UDゴシック" panose="020B0400000000000000" pitchFamily="49" charset="-128"/>
                        </a:rPr>
                        <a:t>1</a:t>
                      </a:r>
                      <a:r>
                        <a:rPr kumimoji="1" lang="ja-JP" altLang="en-US" sz="800" dirty="0">
                          <a:latin typeface="BIZ UDゴシック" panose="020B0400000000000000" pitchFamily="49" charset="-128"/>
                          <a:ea typeface="BIZ UDゴシック" panose="020B0400000000000000" pitchFamily="49" charset="-128"/>
                        </a:rPr>
                        <a:t>件あたりの限度額</a:t>
                      </a:r>
                    </a:p>
                    <a:p>
                      <a:r>
                        <a:rPr kumimoji="1" lang="ja-JP" altLang="en-US" sz="800" dirty="0">
                          <a:latin typeface="BIZ UDゴシック" panose="020B0400000000000000" pitchFamily="49" charset="-128"/>
                          <a:ea typeface="BIZ UDゴシック" panose="020B0400000000000000" pitchFamily="49" charset="-128"/>
                        </a:rPr>
                        <a:t>ア </a:t>
                      </a:r>
                      <a:r>
                        <a:rPr kumimoji="1" lang="en-US" altLang="ja-JP" sz="800" dirty="0">
                          <a:latin typeface="BIZ UDゴシック" panose="020B0400000000000000" pitchFamily="49" charset="-128"/>
                          <a:ea typeface="BIZ UDゴシック" panose="020B0400000000000000" pitchFamily="49" charset="-128"/>
                        </a:rPr>
                        <a:t>9,600</a:t>
                      </a:r>
                      <a:r>
                        <a:rPr kumimoji="1" lang="ja-JP" altLang="en-US" sz="800" dirty="0">
                          <a:latin typeface="BIZ UDゴシック" panose="020B0400000000000000" pitchFamily="49" charset="-128"/>
                          <a:ea typeface="BIZ UDゴシック" panose="020B0400000000000000" pitchFamily="49" charset="-128"/>
                        </a:rPr>
                        <a:t>泊</a:t>
                      </a:r>
                      <a:r>
                        <a:rPr kumimoji="1" lang="ja-JP" altLang="en-US" sz="800" dirty="0" smtClean="0">
                          <a:latin typeface="BIZ UDゴシック" panose="020B0400000000000000" pitchFamily="49" charset="-128"/>
                          <a:ea typeface="BIZ UDゴシック" panose="020B0400000000000000" pitchFamily="49" charset="-128"/>
                        </a:rPr>
                        <a:t>以上　　　　　　</a:t>
                      </a:r>
                      <a:r>
                        <a:rPr kumimoji="1" lang="en-US" altLang="ja-JP" sz="800" dirty="0" smtClean="0">
                          <a:latin typeface="BIZ UDゴシック" panose="020B0400000000000000" pitchFamily="49" charset="-128"/>
                          <a:ea typeface="BIZ UDゴシック" panose="020B0400000000000000" pitchFamily="49" charset="-128"/>
                        </a:rPr>
                        <a:t>8,000,000</a:t>
                      </a:r>
                      <a:r>
                        <a:rPr kumimoji="1" lang="ja-JP" altLang="en-US" sz="800" dirty="0">
                          <a:latin typeface="BIZ UDゴシック" panose="020B0400000000000000" pitchFamily="49" charset="-128"/>
                          <a:ea typeface="BIZ UDゴシック" panose="020B0400000000000000" pitchFamily="49" charset="-128"/>
                        </a:rPr>
                        <a:t>円</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イ </a:t>
                      </a:r>
                      <a:r>
                        <a:rPr kumimoji="1" lang="en-US" altLang="ja-JP" sz="800" dirty="0">
                          <a:latin typeface="BIZ UDゴシック" panose="020B0400000000000000" pitchFamily="49" charset="-128"/>
                          <a:ea typeface="BIZ UDゴシック" panose="020B0400000000000000" pitchFamily="49" charset="-128"/>
                        </a:rPr>
                        <a:t>3,200</a:t>
                      </a:r>
                      <a:r>
                        <a:rPr kumimoji="1" lang="ja-JP" altLang="en-US" sz="800" dirty="0">
                          <a:latin typeface="BIZ UDゴシック" panose="020B0400000000000000" pitchFamily="49" charset="-128"/>
                          <a:ea typeface="BIZ UDゴシック" panose="020B0400000000000000" pitchFamily="49" charset="-128"/>
                        </a:rPr>
                        <a:t>泊以上</a:t>
                      </a:r>
                      <a:r>
                        <a:rPr kumimoji="1" lang="en-US" altLang="ja-JP" sz="800" dirty="0">
                          <a:latin typeface="BIZ UDゴシック" panose="020B0400000000000000" pitchFamily="49" charset="-128"/>
                          <a:ea typeface="BIZ UDゴシック" panose="020B0400000000000000" pitchFamily="49" charset="-128"/>
                        </a:rPr>
                        <a:t>9,600</a:t>
                      </a:r>
                      <a:r>
                        <a:rPr kumimoji="1" lang="ja-JP" altLang="en-US" sz="800" dirty="0">
                          <a:latin typeface="BIZ UDゴシック" panose="020B0400000000000000" pitchFamily="49" charset="-128"/>
                          <a:ea typeface="BIZ UDゴシック" panose="020B0400000000000000" pitchFamily="49" charset="-128"/>
                        </a:rPr>
                        <a:t>泊未満 </a:t>
                      </a:r>
                      <a:r>
                        <a:rPr kumimoji="1" lang="en-US" altLang="ja-JP" sz="800" dirty="0">
                          <a:latin typeface="BIZ UDゴシック" panose="020B0400000000000000" pitchFamily="49" charset="-128"/>
                          <a:ea typeface="BIZ UDゴシック" panose="020B0400000000000000" pitchFamily="49" charset="-128"/>
                        </a:rPr>
                        <a:t>6,000,000</a:t>
                      </a:r>
                      <a:r>
                        <a:rPr kumimoji="1" lang="ja-JP" altLang="en-US" sz="800" dirty="0">
                          <a:latin typeface="BIZ UDゴシック" panose="020B0400000000000000" pitchFamily="49" charset="-128"/>
                          <a:ea typeface="BIZ UDゴシック" panose="020B0400000000000000" pitchFamily="49" charset="-128"/>
                        </a:rPr>
                        <a:t>円</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ウ </a:t>
                      </a:r>
                      <a:r>
                        <a:rPr kumimoji="1" lang="en-US" altLang="ja-JP" sz="800" dirty="0">
                          <a:latin typeface="BIZ UDゴシック" panose="020B0400000000000000" pitchFamily="49" charset="-128"/>
                          <a:ea typeface="BIZ UDゴシック" panose="020B0400000000000000" pitchFamily="49" charset="-128"/>
                        </a:rPr>
                        <a:t>800</a:t>
                      </a:r>
                      <a:r>
                        <a:rPr kumimoji="1" lang="ja-JP" altLang="en-US" sz="800" dirty="0">
                          <a:latin typeface="BIZ UDゴシック" panose="020B0400000000000000" pitchFamily="49" charset="-128"/>
                          <a:ea typeface="BIZ UDゴシック" panose="020B0400000000000000" pitchFamily="49" charset="-128"/>
                        </a:rPr>
                        <a:t>泊以上</a:t>
                      </a:r>
                      <a:r>
                        <a:rPr kumimoji="1" lang="en-US" altLang="ja-JP" sz="800" dirty="0">
                          <a:latin typeface="BIZ UDゴシック" panose="020B0400000000000000" pitchFamily="49" charset="-128"/>
                          <a:ea typeface="BIZ UDゴシック" panose="020B0400000000000000" pitchFamily="49" charset="-128"/>
                        </a:rPr>
                        <a:t>3,200</a:t>
                      </a:r>
                      <a:r>
                        <a:rPr kumimoji="1" lang="ja-JP" altLang="en-US" sz="800" dirty="0">
                          <a:latin typeface="BIZ UDゴシック" panose="020B0400000000000000" pitchFamily="49" charset="-128"/>
                          <a:ea typeface="BIZ UDゴシック" panose="020B0400000000000000" pitchFamily="49" charset="-128"/>
                        </a:rPr>
                        <a:t>泊未満 </a:t>
                      </a:r>
                      <a:r>
                        <a:rPr kumimoji="1" lang="ja-JP" altLang="en-US" sz="800" dirty="0" smtClean="0">
                          <a:latin typeface="BIZ UDゴシック" panose="020B0400000000000000" pitchFamily="49" charset="-128"/>
                          <a:ea typeface="BIZ UDゴシック" panose="020B0400000000000000" pitchFamily="49" charset="-128"/>
                        </a:rPr>
                        <a:t>　</a:t>
                      </a:r>
                      <a:r>
                        <a:rPr kumimoji="1" lang="en-US" altLang="ja-JP" sz="800" dirty="0" smtClean="0">
                          <a:latin typeface="BIZ UDゴシック" panose="020B0400000000000000" pitchFamily="49" charset="-128"/>
                          <a:ea typeface="BIZ UDゴシック" panose="020B0400000000000000" pitchFamily="49" charset="-128"/>
                        </a:rPr>
                        <a:t>4,000,000</a:t>
                      </a:r>
                      <a:r>
                        <a:rPr kumimoji="1" lang="ja-JP" altLang="en-US" sz="800" dirty="0">
                          <a:latin typeface="BIZ UDゴシック" panose="020B0400000000000000" pitchFamily="49" charset="-128"/>
                          <a:ea typeface="BIZ UDゴシック" panose="020B0400000000000000" pitchFamily="49" charset="-128"/>
                        </a:rPr>
                        <a:t>円</a:t>
                      </a:r>
                    </a:p>
                    <a:p>
                      <a:r>
                        <a:rPr kumimoji="1" lang="ja-JP" altLang="en-US" sz="800" dirty="0">
                          <a:latin typeface="BIZ UDゴシック" panose="020B0400000000000000" pitchFamily="49" charset="-128"/>
                          <a:ea typeface="BIZ UDゴシック" panose="020B0400000000000000" pitchFamily="49" charset="-128"/>
                        </a:rPr>
                        <a:t>エ </a:t>
                      </a:r>
                      <a:r>
                        <a:rPr kumimoji="1" lang="en-US" altLang="ja-JP" sz="800" dirty="0">
                          <a:latin typeface="BIZ UDゴシック" panose="020B0400000000000000" pitchFamily="49" charset="-128"/>
                          <a:ea typeface="BIZ UDゴシック" panose="020B0400000000000000" pitchFamily="49" charset="-128"/>
                        </a:rPr>
                        <a:t>400</a:t>
                      </a:r>
                      <a:r>
                        <a:rPr kumimoji="1" lang="ja-JP" altLang="en-US" sz="800" dirty="0">
                          <a:latin typeface="BIZ UDゴシック" panose="020B0400000000000000" pitchFamily="49" charset="-128"/>
                          <a:ea typeface="BIZ UDゴシック" panose="020B0400000000000000" pitchFamily="49" charset="-128"/>
                        </a:rPr>
                        <a:t>泊以上</a:t>
                      </a:r>
                      <a:r>
                        <a:rPr kumimoji="1" lang="en-US" altLang="ja-JP" sz="800" dirty="0">
                          <a:latin typeface="BIZ UDゴシック" panose="020B0400000000000000" pitchFamily="49" charset="-128"/>
                          <a:ea typeface="BIZ UDゴシック" panose="020B0400000000000000" pitchFamily="49" charset="-128"/>
                        </a:rPr>
                        <a:t>800</a:t>
                      </a:r>
                      <a:r>
                        <a:rPr kumimoji="1" lang="ja-JP" altLang="en-US" sz="800" dirty="0">
                          <a:latin typeface="BIZ UDゴシック" panose="020B0400000000000000" pitchFamily="49" charset="-128"/>
                          <a:ea typeface="BIZ UDゴシック" panose="020B0400000000000000" pitchFamily="49" charset="-128"/>
                        </a:rPr>
                        <a:t>泊未満 </a:t>
                      </a:r>
                      <a:r>
                        <a:rPr kumimoji="1" lang="ja-JP" altLang="en-US" sz="800" dirty="0" smtClean="0">
                          <a:latin typeface="BIZ UDゴシック" panose="020B0400000000000000" pitchFamily="49" charset="-128"/>
                          <a:ea typeface="BIZ UDゴシック" panose="020B0400000000000000" pitchFamily="49" charset="-128"/>
                        </a:rPr>
                        <a:t>　　</a:t>
                      </a:r>
                      <a:r>
                        <a:rPr kumimoji="1" lang="en-US" altLang="ja-JP" sz="800" dirty="0" smtClean="0">
                          <a:latin typeface="BIZ UDゴシック" panose="020B0400000000000000" pitchFamily="49" charset="-128"/>
                          <a:ea typeface="BIZ UDゴシック" panose="020B0400000000000000" pitchFamily="49" charset="-128"/>
                        </a:rPr>
                        <a:t>2,000,000</a:t>
                      </a:r>
                      <a:r>
                        <a:rPr kumimoji="1" lang="ja-JP" altLang="en-US" sz="800" dirty="0">
                          <a:latin typeface="BIZ UDゴシック" panose="020B0400000000000000" pitchFamily="49" charset="-128"/>
                          <a:ea typeface="BIZ UDゴシック" panose="020B0400000000000000" pitchFamily="49" charset="-128"/>
                        </a:rPr>
                        <a:t>円</a:t>
                      </a: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●大規模国際コンベンション開催支援助</a:t>
                      </a:r>
                      <a:r>
                        <a:rPr kumimoji="1" lang="ja-JP" altLang="en-US" sz="800" dirty="0" smtClean="0">
                          <a:latin typeface="BIZ UDゴシック" panose="020B0400000000000000" pitchFamily="49" charset="-128"/>
                          <a:ea typeface="BIZ UDゴシック" panose="020B0400000000000000" pitchFamily="49" charset="-128"/>
                        </a:rPr>
                        <a:t>成金</a:t>
                      </a:r>
                      <a:endParaRPr kumimoji="1" lang="en-US" altLang="ja-JP" sz="800" dirty="0" smtClean="0">
                        <a:latin typeface="BIZ UDゴシック" panose="020B0400000000000000" pitchFamily="49" charset="-128"/>
                        <a:ea typeface="BIZ UDゴシック" panose="020B0400000000000000" pitchFamily="49" charset="-128"/>
                      </a:endParaRPr>
                    </a:p>
                    <a:p>
                      <a:r>
                        <a:rPr kumimoji="1" lang="ja-JP" altLang="en-US" sz="800" dirty="0" smtClean="0">
                          <a:latin typeface="BIZ UDゴシック" panose="020B0400000000000000" pitchFamily="49" charset="-128"/>
                          <a:ea typeface="BIZ UDゴシック" panose="020B0400000000000000" pitchFamily="49" charset="-128"/>
                        </a:rPr>
                        <a:t>　</a:t>
                      </a:r>
                      <a:r>
                        <a:rPr kumimoji="1" lang="en-US" altLang="ja-JP" sz="800" dirty="0" smtClean="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最大</a:t>
                      </a:r>
                      <a:r>
                        <a:rPr kumimoji="1" lang="en-US" altLang="ja-JP" sz="800" dirty="0">
                          <a:latin typeface="BIZ UDゴシック" panose="020B0400000000000000" pitchFamily="49" charset="-128"/>
                          <a:ea typeface="BIZ UDゴシック" panose="020B0400000000000000" pitchFamily="49" charset="-128"/>
                        </a:rPr>
                        <a:t>1,000</a:t>
                      </a:r>
                      <a:r>
                        <a:rPr kumimoji="1" lang="ja-JP" altLang="en-US" sz="800" dirty="0">
                          <a:latin typeface="BIZ UDゴシック" panose="020B0400000000000000" pitchFamily="49" charset="-128"/>
                          <a:ea typeface="BIZ UDゴシック" panose="020B0400000000000000" pitchFamily="49" charset="-128"/>
                        </a:rPr>
                        <a:t>万円</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●小規模</a:t>
                      </a:r>
                      <a:r>
                        <a:rPr kumimoji="1" lang="en-US" altLang="ja-JP" sz="800" dirty="0">
                          <a:latin typeface="BIZ UDゴシック" panose="020B0400000000000000" pitchFamily="49" charset="-128"/>
                          <a:ea typeface="BIZ UDゴシック" panose="020B0400000000000000" pitchFamily="49" charset="-128"/>
                        </a:rPr>
                        <a:t>M I C E</a:t>
                      </a:r>
                      <a:r>
                        <a:rPr kumimoji="1" lang="ja-JP" altLang="en-US" sz="800" dirty="0">
                          <a:latin typeface="BIZ UDゴシック" panose="020B0400000000000000" pitchFamily="49" charset="-128"/>
                          <a:ea typeface="BIZ UDゴシック" panose="020B0400000000000000" pitchFamily="49" charset="-128"/>
                        </a:rPr>
                        <a:t>開催支援補助金</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最大</a:t>
                      </a:r>
                      <a:r>
                        <a:rPr kumimoji="1" lang="en-US" altLang="ja-JP" sz="800" dirty="0">
                          <a:latin typeface="BIZ UDゴシック" panose="020B0400000000000000" pitchFamily="49" charset="-128"/>
                          <a:ea typeface="BIZ UDゴシック" panose="020B0400000000000000" pitchFamily="49" charset="-128"/>
                        </a:rPr>
                        <a:t>20</a:t>
                      </a:r>
                      <a:r>
                        <a:rPr kumimoji="1" lang="ja-JP" altLang="en-US" sz="800" dirty="0">
                          <a:latin typeface="BIZ UDゴシック" panose="020B0400000000000000" pitchFamily="49" charset="-128"/>
                          <a:ea typeface="BIZ UDゴシック" panose="020B0400000000000000" pitchFamily="49" charset="-128"/>
                        </a:rPr>
                        <a:t>万円</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●中規模</a:t>
                      </a:r>
                      <a:r>
                        <a:rPr kumimoji="1" lang="en-US" altLang="ja-JP" sz="800" dirty="0">
                          <a:latin typeface="BIZ UDゴシック" panose="020B0400000000000000" pitchFamily="49" charset="-128"/>
                          <a:ea typeface="BIZ UDゴシック" panose="020B0400000000000000" pitchFamily="49" charset="-128"/>
                        </a:rPr>
                        <a:t>M I C E</a:t>
                      </a:r>
                      <a:r>
                        <a:rPr kumimoji="1" lang="ja-JP" altLang="en-US" sz="800" dirty="0">
                          <a:latin typeface="BIZ UDゴシック" panose="020B0400000000000000" pitchFamily="49" charset="-128"/>
                          <a:ea typeface="BIZ UDゴシック" panose="020B0400000000000000" pitchFamily="49" charset="-128"/>
                        </a:rPr>
                        <a:t>開催支援補助金</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　</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最大</a:t>
                      </a:r>
                      <a:r>
                        <a:rPr kumimoji="1" lang="en-US" altLang="ja-JP" sz="800" dirty="0">
                          <a:latin typeface="BIZ UDゴシック" panose="020B0400000000000000" pitchFamily="49" charset="-128"/>
                          <a:ea typeface="BIZ UDゴシック" panose="020B0400000000000000" pitchFamily="49" charset="-128"/>
                        </a:rPr>
                        <a:t>60</a:t>
                      </a:r>
                      <a:r>
                        <a:rPr kumimoji="1" lang="ja-JP" altLang="en-US" sz="800" dirty="0">
                          <a:latin typeface="BIZ UDゴシック" panose="020B0400000000000000" pitchFamily="49" charset="-128"/>
                          <a:ea typeface="BIZ UDゴシック" panose="020B0400000000000000" pitchFamily="49" charset="-128"/>
                        </a:rPr>
                        <a:t>万円</a:t>
                      </a:r>
                    </a:p>
                  </a:txBody>
                  <a:tcPr/>
                </a:tc>
                <a:tc>
                  <a:txBody>
                    <a:bodyPr/>
                    <a:lstStyle/>
                    <a:p>
                      <a:r>
                        <a:rPr kumimoji="1" lang="zh-TW" altLang="en-US" sz="800" dirty="0">
                          <a:latin typeface="BIZ UDゴシック" panose="020B0400000000000000" pitchFamily="49" charset="-128"/>
                          <a:ea typeface="BIZ UDゴシック" panose="020B0400000000000000" pitchFamily="49" charset="-128"/>
                        </a:rPr>
                        <a:t>（</a:t>
                      </a:r>
                      <a:r>
                        <a:rPr kumimoji="1" lang="en-US" altLang="zh-TW" sz="800" dirty="0">
                          <a:latin typeface="BIZ UDゴシック" panose="020B0400000000000000" pitchFamily="49" charset="-128"/>
                          <a:ea typeface="BIZ UDゴシック" panose="020B0400000000000000" pitchFamily="49" charset="-128"/>
                        </a:rPr>
                        <a:t>1</a:t>
                      </a:r>
                      <a:r>
                        <a:rPr kumimoji="1" lang="zh-TW" altLang="en-US" sz="800" dirty="0">
                          <a:latin typeface="BIZ UDゴシック" panose="020B0400000000000000" pitchFamily="49" charset="-128"/>
                          <a:ea typeface="BIZ UDゴシック" panose="020B0400000000000000" pitchFamily="49" charset="-128"/>
                        </a:rPr>
                        <a:t>）国際会議誘致開催助成金</a:t>
                      </a:r>
                    </a:p>
                    <a:p>
                      <a:r>
                        <a:rPr kumimoji="1" lang="zh-TW" altLang="en-US" sz="800" dirty="0">
                          <a:latin typeface="BIZ UDゴシック" panose="020B0400000000000000" pitchFamily="49" charset="-128"/>
                          <a:ea typeface="BIZ UDゴシック" panose="020B0400000000000000" pitchFamily="49" charset="-128"/>
                        </a:rPr>
                        <a:t>（</a:t>
                      </a:r>
                      <a:r>
                        <a:rPr kumimoji="1" lang="en-US" altLang="zh-TW" sz="800" dirty="0">
                          <a:latin typeface="BIZ UDゴシック" panose="020B0400000000000000" pitchFamily="49" charset="-128"/>
                          <a:ea typeface="BIZ UDゴシック" panose="020B0400000000000000" pitchFamily="49" charset="-128"/>
                        </a:rPr>
                        <a:t>2</a:t>
                      </a:r>
                      <a:r>
                        <a:rPr kumimoji="1" lang="zh-TW" altLang="en-US" sz="800" dirty="0">
                          <a:latin typeface="BIZ UDゴシック" panose="020B0400000000000000" pitchFamily="49" charset="-128"/>
                          <a:ea typeface="BIZ UDゴシック" panose="020B0400000000000000" pitchFamily="49" charset="-128"/>
                        </a:rPr>
                        <a:t>）開催支援制度</a:t>
                      </a:r>
                    </a:p>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●ハイブリッド会議開催支援助成金</a:t>
                      </a:r>
                      <a:endParaRPr kumimoji="1" lang="en-US" altLang="ja-JP" sz="800" dirty="0">
                        <a:latin typeface="BIZ UDゴシック" panose="020B0400000000000000" pitchFamily="49" charset="-128"/>
                        <a:ea typeface="BIZ UDゴシック" panose="020B0400000000000000" pitchFamily="49" charset="-128"/>
                      </a:endParaRPr>
                    </a:p>
                    <a:p>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対象経費の</a:t>
                      </a:r>
                      <a:r>
                        <a:rPr kumimoji="1" lang="en-US" altLang="ja-JP" sz="800" dirty="0">
                          <a:latin typeface="BIZ UDゴシック" panose="020B0400000000000000" pitchFamily="49" charset="-128"/>
                          <a:ea typeface="BIZ UDゴシック" panose="020B0400000000000000" pitchFamily="49" charset="-128"/>
                        </a:rPr>
                        <a:t>50%(</a:t>
                      </a:r>
                      <a:r>
                        <a:rPr kumimoji="1" lang="ja-JP" altLang="en-US" sz="800" dirty="0">
                          <a:latin typeface="BIZ UDゴシック" panose="020B0400000000000000" pitchFamily="49" charset="-128"/>
                          <a:ea typeface="BIZ UDゴシック" panose="020B0400000000000000" pitchFamily="49" charset="-128"/>
                        </a:rPr>
                        <a:t>上限</a:t>
                      </a:r>
                      <a:r>
                        <a:rPr kumimoji="1" lang="en-US" altLang="ja-JP" sz="800" dirty="0">
                          <a:latin typeface="BIZ UDゴシック" panose="020B0400000000000000" pitchFamily="49" charset="-128"/>
                          <a:ea typeface="BIZ UDゴシック" panose="020B0400000000000000" pitchFamily="49" charset="-128"/>
                        </a:rPr>
                        <a:t>300</a:t>
                      </a:r>
                      <a:r>
                        <a:rPr kumimoji="1" lang="ja-JP" altLang="en-US" sz="800" dirty="0">
                          <a:latin typeface="BIZ UDゴシック" panose="020B0400000000000000" pitchFamily="49" charset="-128"/>
                          <a:ea typeface="BIZ UDゴシック" panose="020B0400000000000000" pitchFamily="49" charset="-128"/>
                        </a:rPr>
                        <a:t>万円</a:t>
                      </a:r>
                      <a:r>
                        <a:rPr kumimoji="1" lang="en-US" altLang="ja-JP" sz="800" dirty="0">
                          <a:latin typeface="BIZ UDゴシック" panose="020B0400000000000000" pitchFamily="49" charset="-128"/>
                          <a:ea typeface="BIZ UDゴシック" panose="020B0400000000000000" pitchFamily="49" charset="-128"/>
                        </a:rPr>
                        <a:t>)</a:t>
                      </a:r>
                      <a:endParaRPr kumimoji="1" lang="ja-JP" altLang="en-US"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●国内インセンティブツアー誘致補助金</a:t>
                      </a:r>
                      <a:endParaRPr kumimoji="1" lang="en-US" altLang="ja-JP" sz="800" dirty="0">
                        <a:latin typeface="BIZ UDゴシック" panose="020B0400000000000000" pitchFamily="49" charset="-128"/>
                        <a:ea typeface="BIZ UDゴシック" panose="020B0400000000000000" pitchFamily="49" charset="-128"/>
                      </a:endParaRPr>
                    </a:p>
                    <a:p>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ツアー参加者</a:t>
                      </a:r>
                      <a:r>
                        <a:rPr kumimoji="1" lang="en-US" altLang="ja-JP" sz="800" dirty="0">
                          <a:latin typeface="BIZ UDゴシック" panose="020B0400000000000000" pitchFamily="49" charset="-128"/>
                          <a:ea typeface="BIZ UDゴシック" panose="020B0400000000000000" pitchFamily="49" charset="-128"/>
                        </a:rPr>
                        <a:t>1</a:t>
                      </a:r>
                      <a:r>
                        <a:rPr kumimoji="1" lang="ja-JP" altLang="en-US" sz="800" dirty="0">
                          <a:latin typeface="BIZ UDゴシック" panose="020B0400000000000000" pitchFamily="49" charset="-128"/>
                          <a:ea typeface="BIZ UDゴシック" panose="020B0400000000000000" pitchFamily="49" charset="-128"/>
                        </a:rPr>
                        <a:t>名につき </a:t>
                      </a:r>
                      <a:r>
                        <a:rPr kumimoji="1" lang="en-US" altLang="ja-JP" sz="800" dirty="0">
                          <a:latin typeface="BIZ UDゴシック" panose="020B0400000000000000" pitchFamily="49" charset="-128"/>
                          <a:ea typeface="BIZ UDゴシック" panose="020B0400000000000000" pitchFamily="49" charset="-128"/>
                        </a:rPr>
                        <a:t>3,000</a:t>
                      </a:r>
                      <a:r>
                        <a:rPr kumimoji="1" lang="ja-JP" altLang="en-US" sz="800" dirty="0">
                          <a:latin typeface="BIZ UDゴシック" panose="020B0400000000000000" pitchFamily="49" charset="-128"/>
                          <a:ea typeface="BIZ UDゴシック" panose="020B0400000000000000" pitchFamily="49" charset="-128"/>
                        </a:rPr>
                        <a:t>円</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上限</a:t>
                      </a:r>
                      <a:r>
                        <a:rPr kumimoji="1" lang="en-US" altLang="ja-JP" sz="800" dirty="0">
                          <a:latin typeface="BIZ UDゴシック" panose="020B0400000000000000" pitchFamily="49" charset="-128"/>
                          <a:ea typeface="BIZ UDゴシック" panose="020B0400000000000000" pitchFamily="49" charset="-128"/>
                        </a:rPr>
                        <a:t>100</a:t>
                      </a:r>
                      <a:r>
                        <a:rPr kumimoji="1" lang="ja-JP" altLang="en-US" sz="800" dirty="0">
                          <a:latin typeface="BIZ UDゴシック" panose="020B0400000000000000" pitchFamily="49" charset="-128"/>
                          <a:ea typeface="BIZ UDゴシック" panose="020B0400000000000000" pitchFamily="49" charset="-128"/>
                        </a:rPr>
                        <a:t>万円迄</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を補助</a:t>
                      </a:r>
                    </a:p>
                    <a:p>
                      <a:r>
                        <a:rPr kumimoji="1" lang="ja-JP" altLang="en-US" sz="800" dirty="0">
                          <a:latin typeface="BIZ UDゴシック" panose="020B0400000000000000" pitchFamily="49" charset="-128"/>
                          <a:ea typeface="BIZ UDゴシック" panose="020B0400000000000000" pitchFamily="49" charset="-128"/>
                        </a:rPr>
                        <a:t>●ポートピア‘</a:t>
                      </a:r>
                      <a:r>
                        <a:rPr kumimoji="1" lang="en-US" altLang="ja-JP" sz="800" dirty="0">
                          <a:latin typeface="BIZ UDゴシック" panose="020B0400000000000000" pitchFamily="49" charset="-128"/>
                          <a:ea typeface="BIZ UDゴシック" panose="020B0400000000000000" pitchFamily="49" charset="-128"/>
                        </a:rPr>
                        <a:t>81</a:t>
                      </a:r>
                      <a:r>
                        <a:rPr kumimoji="1" lang="ja-JP" altLang="en-US" sz="800" dirty="0">
                          <a:latin typeface="BIZ UDゴシック" panose="020B0400000000000000" pitchFamily="49" charset="-128"/>
                          <a:ea typeface="BIZ UDゴシック" panose="020B0400000000000000" pitchFamily="49" charset="-128"/>
                        </a:rPr>
                        <a:t>記念基金補助</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最高</a:t>
                      </a:r>
                      <a:r>
                        <a:rPr kumimoji="1" lang="en-US" altLang="ja-JP" sz="800" dirty="0">
                          <a:latin typeface="BIZ UDゴシック" panose="020B0400000000000000" pitchFamily="49" charset="-128"/>
                          <a:ea typeface="BIZ UDゴシック" panose="020B0400000000000000" pitchFamily="49" charset="-128"/>
                        </a:rPr>
                        <a:t>500</a:t>
                      </a:r>
                      <a:r>
                        <a:rPr kumimoji="1" lang="ja-JP" altLang="en-US" sz="800" dirty="0">
                          <a:latin typeface="BIZ UDゴシック" panose="020B0400000000000000" pitchFamily="49" charset="-128"/>
                          <a:ea typeface="BIZ UDゴシック" panose="020B0400000000000000" pitchFamily="49" charset="-128"/>
                        </a:rPr>
                        <a:t>万円：会議開催総事業費の</a:t>
                      </a:r>
                      <a:r>
                        <a:rPr kumimoji="1" lang="en-US" altLang="ja-JP" sz="800" dirty="0">
                          <a:latin typeface="BIZ UDゴシック" panose="020B0400000000000000" pitchFamily="49" charset="-128"/>
                          <a:ea typeface="BIZ UDゴシック" panose="020B0400000000000000" pitchFamily="49" charset="-128"/>
                        </a:rPr>
                        <a:t>5%</a:t>
                      </a:r>
                      <a:r>
                        <a:rPr kumimoji="1" lang="ja-JP" altLang="en-US" sz="800" dirty="0">
                          <a:latin typeface="BIZ UDゴシック" panose="020B0400000000000000" pitchFamily="49" charset="-128"/>
                          <a:ea typeface="BIZ UDゴシック" panose="020B0400000000000000" pitchFamily="49" charset="-128"/>
                        </a:rPr>
                        <a:t>　など</a:t>
                      </a: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●国際コンベンション開催助成金</a:t>
                      </a:r>
                      <a:endParaRPr kumimoji="1" lang="en-US" altLang="ja-JP" sz="800" dirty="0">
                        <a:latin typeface="BIZ UDゴシック" panose="020B0400000000000000" pitchFamily="49" charset="-128"/>
                        <a:ea typeface="BIZ UDゴシック" panose="020B0400000000000000" pitchFamily="49" charset="-128"/>
                      </a:endParaRPr>
                    </a:p>
                    <a:p>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最大</a:t>
                      </a:r>
                      <a:r>
                        <a:rPr kumimoji="1" lang="en-US" altLang="ja-JP" sz="800" dirty="0">
                          <a:latin typeface="BIZ UDゴシック" panose="020B0400000000000000" pitchFamily="49" charset="-128"/>
                          <a:ea typeface="BIZ UDゴシック" panose="020B0400000000000000" pitchFamily="49" charset="-128"/>
                        </a:rPr>
                        <a:t>1,000</a:t>
                      </a:r>
                      <a:r>
                        <a:rPr kumimoji="1" lang="ja-JP" altLang="en-US" sz="800" dirty="0">
                          <a:latin typeface="BIZ UDゴシック" panose="020B0400000000000000" pitchFamily="49" charset="-128"/>
                          <a:ea typeface="BIZ UDゴシック" panose="020B0400000000000000" pitchFamily="49" charset="-128"/>
                        </a:rPr>
                        <a:t>万円</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●国内コンベンション開催助成金</a:t>
                      </a:r>
                      <a:endParaRPr kumimoji="1" lang="en-US" altLang="ja-JP" sz="800" dirty="0">
                        <a:latin typeface="BIZ UDゴシック" panose="020B0400000000000000" pitchFamily="49" charset="-128"/>
                        <a:ea typeface="BIZ UDゴシック" panose="020B0400000000000000" pitchFamily="49" charset="-128"/>
                      </a:endParaRPr>
                    </a:p>
                    <a:p>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最大</a:t>
                      </a:r>
                      <a:r>
                        <a:rPr kumimoji="1" lang="en-US" altLang="ja-JP" sz="800" dirty="0">
                          <a:latin typeface="BIZ UDゴシック" panose="020B0400000000000000" pitchFamily="49" charset="-128"/>
                          <a:ea typeface="BIZ UDゴシック" panose="020B0400000000000000" pitchFamily="49" charset="-128"/>
                        </a:rPr>
                        <a:t>300</a:t>
                      </a:r>
                      <a:r>
                        <a:rPr kumimoji="1" lang="ja-JP" altLang="en-US" sz="800" dirty="0">
                          <a:latin typeface="BIZ UDゴシック" panose="020B0400000000000000" pitchFamily="49" charset="-128"/>
                          <a:ea typeface="BIZ UDゴシック" panose="020B0400000000000000" pitchFamily="49" charset="-128"/>
                        </a:rPr>
                        <a:t>万円</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主催者向けＭＩＣＥハイブリッド開催支援・安全対策支援助成金</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上限</a:t>
                      </a:r>
                      <a:r>
                        <a:rPr kumimoji="1" lang="en-US" altLang="ja-JP" sz="800" dirty="0">
                          <a:latin typeface="BIZ UDゴシック" panose="020B0400000000000000" pitchFamily="49" charset="-128"/>
                          <a:ea typeface="BIZ UDゴシック" panose="020B0400000000000000" pitchFamily="49" charset="-128"/>
                        </a:rPr>
                        <a:t>50</a:t>
                      </a:r>
                      <a:r>
                        <a:rPr kumimoji="1" lang="ja-JP" altLang="en-US" sz="800" dirty="0">
                          <a:latin typeface="BIZ UDゴシック" panose="020B0400000000000000" pitchFamily="49" charset="-128"/>
                          <a:ea typeface="BIZ UDゴシック" panose="020B0400000000000000" pitchFamily="49" charset="-128"/>
                        </a:rPr>
                        <a:t>万円</a:t>
                      </a:r>
                    </a:p>
                  </a:txBody>
                  <a:tcPr/>
                </a:tc>
                <a:extLst>
                  <a:ext uri="{0D108BD9-81ED-4DB2-BD59-A6C34878D82A}">
                    <a16:rowId xmlns:a16="http://schemas.microsoft.com/office/drawing/2014/main" val="3531409104"/>
                  </a:ext>
                </a:extLst>
              </a:tr>
              <a:tr h="370840">
                <a:tc>
                  <a:txBody>
                    <a:bodyPr/>
                    <a:lstStyle/>
                    <a:p>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誘致組織</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zh-TW" altLang="en-US" sz="800" dirty="0">
                          <a:latin typeface="BIZ UDゴシック" panose="020B0400000000000000" pitchFamily="49" charset="-128"/>
                          <a:ea typeface="BIZ UDゴシック" panose="020B0400000000000000" pitchFamily="49" charset="-128"/>
                        </a:rPr>
                        <a:t>（公財）東京観光財団</a:t>
                      </a:r>
                    </a:p>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（公財）京都文化交流コンベンションビューロー</a:t>
                      </a:r>
                    </a:p>
                  </a:txBody>
                  <a:tcPr/>
                </a:tc>
                <a:tc>
                  <a:txBody>
                    <a:bodyPr/>
                    <a:lstStyle/>
                    <a:p>
                      <a:r>
                        <a:rPr kumimoji="1" lang="zh-TW" altLang="en-US" sz="800" dirty="0">
                          <a:latin typeface="BIZ UDゴシック" panose="020B0400000000000000" pitchFamily="49" charset="-128"/>
                          <a:ea typeface="BIZ UDゴシック" panose="020B0400000000000000" pitchFamily="49" charset="-128"/>
                        </a:rPr>
                        <a:t>（公財）大阪観光局</a:t>
                      </a:r>
                    </a:p>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r>
                        <a:rPr kumimoji="1" lang="zh-TW" altLang="en-US" sz="800" dirty="0">
                          <a:latin typeface="BIZ UDゴシック" panose="020B0400000000000000" pitchFamily="49" charset="-128"/>
                          <a:ea typeface="BIZ UDゴシック" panose="020B0400000000000000" pitchFamily="49" charset="-128"/>
                        </a:rPr>
                        <a:t>（公財）神戸観光局</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（公財）福岡観光コンベンションビューロー</a:t>
                      </a:r>
                    </a:p>
                  </a:txBody>
                  <a:tcPr/>
                </a:tc>
                <a:extLst>
                  <a:ext uri="{0D108BD9-81ED-4DB2-BD59-A6C34878D82A}">
                    <a16:rowId xmlns:a16="http://schemas.microsoft.com/office/drawing/2014/main" val="264017411"/>
                  </a:ext>
                </a:extLst>
              </a:tr>
              <a:tr h="370840">
                <a:tc>
                  <a:txBody>
                    <a:bodyPr/>
                    <a:lstStyle/>
                    <a:p>
                      <a:r>
                        <a:rPr kumimoji="1" lang="ja-JP" altLang="ja-JP" sz="1100" kern="1200" dirty="0">
                          <a:solidFill>
                            <a:schemeClr val="tx1"/>
                          </a:solidFill>
                          <a:effectLst/>
                          <a:latin typeface="BIZ UDゴシック" panose="020B0400000000000000" pitchFamily="49" charset="-128"/>
                          <a:ea typeface="BIZ UDゴシック" panose="020B0400000000000000" pitchFamily="49" charset="-128"/>
                          <a:cs typeface="+mn-cs"/>
                        </a:rPr>
                        <a:t>人材育成の枠組み</a:t>
                      </a:r>
                      <a:endParaRPr kumimoji="1" lang="ja-JP" altLang="en-US" sz="1100" dirty="0">
                        <a:latin typeface="BIZ UDゴシック" panose="020B0400000000000000" pitchFamily="49" charset="-128"/>
                        <a:ea typeface="BIZ UDゴシック" panose="020B0400000000000000" pitchFamily="49" charset="-128"/>
                      </a:endParaRPr>
                    </a:p>
                  </a:txBody>
                  <a:tcPr anchor="ctr"/>
                </a:tc>
                <a:tc>
                  <a:txBody>
                    <a:bodyPr/>
                    <a:lstStyle/>
                    <a:p>
                      <a:r>
                        <a:rPr kumimoji="1" lang="en-US" altLang="ja-JP" sz="800" dirty="0">
                          <a:latin typeface="BIZ UDゴシック" panose="020B0400000000000000" pitchFamily="49" charset="-128"/>
                          <a:ea typeface="BIZ UDゴシック" panose="020B0400000000000000" pitchFamily="49" charset="-128"/>
                        </a:rPr>
                        <a:t>MICE </a:t>
                      </a:r>
                      <a:r>
                        <a:rPr kumimoji="1" lang="ja-JP" altLang="en-US" sz="800" dirty="0">
                          <a:latin typeface="BIZ UDゴシック" panose="020B0400000000000000" pitchFamily="49" charset="-128"/>
                          <a:ea typeface="BIZ UDゴシック" panose="020B0400000000000000" pitchFamily="49" charset="-128"/>
                        </a:rPr>
                        <a:t>専門人材育成事業</a:t>
                      </a:r>
                      <a:endParaRPr kumimoji="1" lang="en-US" altLang="ja-JP" sz="800" dirty="0">
                        <a:latin typeface="BIZ UDゴシック" panose="020B0400000000000000" pitchFamily="49" charset="-128"/>
                        <a:ea typeface="BIZ UDゴシック" panose="020B0400000000000000" pitchFamily="49" charset="-128"/>
                      </a:endParaRPr>
                    </a:p>
                    <a:p>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ア</a:t>
                      </a:r>
                      <a:r>
                        <a:rPr kumimoji="1" lang="en-US" altLang="ja-JP" sz="800" dirty="0">
                          <a:latin typeface="BIZ UDゴシック" panose="020B0400000000000000" pitchFamily="49" charset="-128"/>
                          <a:ea typeface="BIZ UDゴシック" panose="020B0400000000000000" pitchFamily="49" charset="-128"/>
                        </a:rPr>
                        <a:t>) MICE </a:t>
                      </a:r>
                      <a:r>
                        <a:rPr kumimoji="1" lang="ja-JP" altLang="en-US" sz="800" dirty="0">
                          <a:latin typeface="BIZ UDゴシック" panose="020B0400000000000000" pitchFamily="49" charset="-128"/>
                          <a:ea typeface="BIZ UDゴシック" panose="020B0400000000000000" pitchFamily="49" charset="-128"/>
                        </a:rPr>
                        <a:t>専門人材育成講座</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基礎</a:t>
                      </a:r>
                      <a:r>
                        <a:rPr kumimoji="1" lang="en-US" altLang="ja-JP" sz="800" dirty="0">
                          <a:latin typeface="BIZ UDゴシック" panose="020B0400000000000000" pitchFamily="49" charset="-128"/>
                          <a:ea typeface="BIZ UDゴシック" panose="020B0400000000000000" pitchFamily="49" charset="-128"/>
                        </a:rPr>
                        <a:t>)</a:t>
                      </a:r>
                    </a:p>
                    <a:p>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イ</a:t>
                      </a:r>
                      <a:r>
                        <a:rPr kumimoji="1" lang="en-US" altLang="ja-JP" sz="800" dirty="0">
                          <a:latin typeface="BIZ UDゴシック" panose="020B0400000000000000" pitchFamily="49" charset="-128"/>
                          <a:ea typeface="BIZ UDゴシック" panose="020B0400000000000000" pitchFamily="49" charset="-128"/>
                        </a:rPr>
                        <a:t>) MICE </a:t>
                      </a:r>
                      <a:r>
                        <a:rPr kumimoji="1" lang="ja-JP" altLang="en-US" sz="800" dirty="0">
                          <a:latin typeface="BIZ UDゴシック" panose="020B0400000000000000" pitchFamily="49" charset="-128"/>
                          <a:ea typeface="BIZ UDゴシック" panose="020B0400000000000000" pitchFamily="49" charset="-128"/>
                        </a:rPr>
                        <a:t>専門人材育成講座</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実践</a:t>
                      </a:r>
                      <a:r>
                        <a:rPr kumimoji="1" lang="en-US" altLang="ja-JP" sz="800" dirty="0">
                          <a:latin typeface="BIZ UDゴシック" panose="020B0400000000000000" pitchFamily="49" charset="-128"/>
                          <a:ea typeface="BIZ UDゴシック" panose="020B0400000000000000" pitchFamily="49" charset="-128"/>
                        </a:rPr>
                        <a:t>)</a:t>
                      </a:r>
                    </a:p>
                    <a:p>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ウ</a:t>
                      </a:r>
                      <a:r>
                        <a:rPr kumimoji="1" lang="en-US" altLang="ja-JP" sz="800" dirty="0">
                          <a:latin typeface="BIZ UDゴシック" panose="020B0400000000000000" pitchFamily="49" charset="-128"/>
                          <a:ea typeface="BIZ UDゴシック" panose="020B0400000000000000" pitchFamily="49" charset="-128"/>
                        </a:rPr>
                        <a:t>) MICE</a:t>
                      </a:r>
                      <a:r>
                        <a:rPr kumimoji="1" lang="ja-JP" altLang="en-US" sz="800" dirty="0">
                          <a:latin typeface="BIZ UDゴシック" panose="020B0400000000000000" pitchFamily="49" charset="-128"/>
                          <a:ea typeface="BIZ UDゴシック" panose="020B0400000000000000" pitchFamily="49" charset="-128"/>
                        </a:rPr>
                        <a:t>プロフェッショナル人材育成</a:t>
                      </a:r>
                      <a:r>
                        <a:rPr kumimoji="1" lang="en-US" altLang="ja-JP" sz="800" dirty="0">
                          <a:latin typeface="BIZ UDゴシック" panose="020B0400000000000000" pitchFamily="49" charset="-128"/>
                          <a:ea typeface="BIZ UDゴシック" panose="020B0400000000000000" pitchFamily="49" charset="-128"/>
                        </a:rPr>
                        <a:t> </a:t>
                      </a:r>
                      <a:r>
                        <a:rPr kumimoji="1" lang="ja-JP" altLang="en-US" sz="800" dirty="0">
                          <a:latin typeface="BIZ UDゴシック" panose="020B0400000000000000" pitchFamily="49" charset="-128"/>
                          <a:ea typeface="BIZ UDゴシック" panose="020B0400000000000000" pitchFamily="49" charset="-128"/>
                        </a:rPr>
                        <a:t>　</a:t>
                      </a:r>
                      <a:endParaRPr kumimoji="1" lang="en-US" altLang="ja-JP" sz="800" dirty="0">
                        <a:latin typeface="BIZ UDゴシック" panose="020B0400000000000000" pitchFamily="49" charset="-128"/>
                        <a:ea typeface="BIZ UDゴシック" panose="020B0400000000000000" pitchFamily="49" charset="-128"/>
                      </a:endParaRPr>
                    </a:p>
                    <a:p>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エ</a:t>
                      </a:r>
                      <a:r>
                        <a:rPr kumimoji="1" lang="en-US" altLang="ja-JP" sz="800" dirty="0">
                          <a:latin typeface="BIZ UDゴシック" panose="020B0400000000000000" pitchFamily="49" charset="-128"/>
                          <a:ea typeface="BIZ UDゴシック" panose="020B0400000000000000" pitchFamily="49" charset="-128"/>
                        </a:rPr>
                        <a:t>) </a:t>
                      </a:r>
                      <a:r>
                        <a:rPr kumimoji="1" lang="ja-JP" altLang="en-US" sz="800" dirty="0">
                          <a:latin typeface="BIZ UDゴシック" panose="020B0400000000000000" pitchFamily="49" charset="-128"/>
                          <a:ea typeface="BIZ UDゴシック" panose="020B0400000000000000" pitchFamily="49" charset="-128"/>
                        </a:rPr>
                        <a:t>国際会議主催者向け会議誘致に係る東京都 </a:t>
                      </a:r>
                      <a:r>
                        <a:rPr kumimoji="1" lang="en-US" altLang="ja-JP" sz="800" dirty="0">
                          <a:latin typeface="BIZ UDゴシック" panose="020B0400000000000000" pitchFamily="49" charset="-128"/>
                          <a:ea typeface="BIZ UDゴシック" panose="020B0400000000000000" pitchFamily="49" charset="-128"/>
                        </a:rPr>
                        <a:t>MICE </a:t>
                      </a:r>
                      <a:r>
                        <a:rPr kumimoji="1" lang="ja-JP" altLang="en-US" sz="800" dirty="0">
                          <a:latin typeface="BIZ UDゴシック" panose="020B0400000000000000" pitchFamily="49" charset="-128"/>
                          <a:ea typeface="BIZ UDゴシック" panose="020B0400000000000000" pitchFamily="49" charset="-128"/>
                        </a:rPr>
                        <a:t>施策の普及啓発</a:t>
                      </a:r>
                    </a:p>
                  </a:txBody>
                  <a:tcPr/>
                </a:tc>
                <a:tc>
                  <a:txBody>
                    <a:bodyPr/>
                    <a:lstStyle/>
                    <a:p>
                      <a:r>
                        <a:rPr kumimoji="1" lang="ja-JP" altLang="en-US" sz="800" b="1" u="sng" dirty="0">
                          <a:latin typeface="BIZ UDゴシック" panose="020B0400000000000000" pitchFamily="49" charset="-128"/>
                          <a:ea typeface="BIZ UDゴシック" panose="020B0400000000000000" pitchFamily="49" charset="-128"/>
                        </a:rPr>
                        <a:t>大学や</a:t>
                      </a:r>
                      <a:r>
                        <a:rPr kumimoji="1" lang="en-US" altLang="ja-JP" sz="800" b="1" u="sng" dirty="0">
                          <a:latin typeface="BIZ UDゴシック" panose="020B0400000000000000" pitchFamily="49" charset="-128"/>
                          <a:ea typeface="BIZ UDゴシック" panose="020B0400000000000000" pitchFamily="49" charset="-128"/>
                        </a:rPr>
                        <a:t>MICE</a:t>
                      </a:r>
                      <a:r>
                        <a:rPr kumimoji="1" lang="ja-JP" altLang="en-US" sz="800" b="1" u="sng" dirty="0">
                          <a:latin typeface="BIZ UDゴシック" panose="020B0400000000000000" pitchFamily="49" charset="-128"/>
                          <a:ea typeface="BIZ UDゴシック" panose="020B0400000000000000" pitchFamily="49" charset="-128"/>
                        </a:rPr>
                        <a:t>主催者等と連携し、学生等の</a:t>
                      </a:r>
                      <a:r>
                        <a:rPr kumimoji="1" lang="en-US" altLang="ja-JP" sz="800" b="1" u="sng" dirty="0">
                          <a:latin typeface="BIZ UDゴシック" panose="020B0400000000000000" pitchFamily="49" charset="-128"/>
                          <a:ea typeface="BIZ UDゴシック" panose="020B0400000000000000" pitchFamily="49" charset="-128"/>
                        </a:rPr>
                        <a:t>MICE</a:t>
                      </a:r>
                      <a:r>
                        <a:rPr kumimoji="1" lang="ja-JP" altLang="en-US" sz="800" b="1" u="sng" dirty="0" err="1">
                          <a:latin typeface="BIZ UDゴシック" panose="020B0400000000000000" pitchFamily="49" charset="-128"/>
                          <a:ea typeface="BIZ UDゴシック" panose="020B0400000000000000" pitchFamily="49" charset="-128"/>
                        </a:rPr>
                        <a:t>への</a:t>
                      </a:r>
                      <a:r>
                        <a:rPr kumimoji="1" lang="ja-JP" altLang="en-US" sz="800" b="1" u="sng" dirty="0">
                          <a:latin typeface="BIZ UDゴシック" panose="020B0400000000000000" pitchFamily="49" charset="-128"/>
                          <a:ea typeface="BIZ UDゴシック" panose="020B0400000000000000" pitchFamily="49" charset="-128"/>
                        </a:rPr>
                        <a:t>ボランティア参加を推進し、</a:t>
                      </a:r>
                      <a:r>
                        <a:rPr kumimoji="1" lang="en-US" altLang="ja-JP" sz="800" b="1" u="sng" dirty="0">
                          <a:latin typeface="BIZ UDゴシック" panose="020B0400000000000000" pitchFamily="49" charset="-128"/>
                          <a:ea typeface="BIZ UDゴシック" panose="020B0400000000000000" pitchFamily="49" charset="-128"/>
                        </a:rPr>
                        <a:t>MICE</a:t>
                      </a:r>
                      <a:r>
                        <a:rPr kumimoji="1" lang="ja-JP" altLang="en-US" sz="800" b="1" u="sng" dirty="0" err="1">
                          <a:latin typeface="BIZ UDゴシック" panose="020B0400000000000000" pitchFamily="49" charset="-128"/>
                          <a:ea typeface="BIZ UDゴシック" panose="020B0400000000000000" pitchFamily="49" charset="-128"/>
                        </a:rPr>
                        <a:t>への</a:t>
                      </a:r>
                      <a:r>
                        <a:rPr kumimoji="1" lang="ja-JP" altLang="en-US" sz="800" b="1" u="sng" dirty="0">
                          <a:latin typeface="BIZ UDゴシック" panose="020B0400000000000000" pitchFamily="49" charset="-128"/>
                          <a:ea typeface="BIZ UDゴシック" panose="020B0400000000000000" pitchFamily="49" charset="-128"/>
                        </a:rPr>
                        <a:t>関心を高めることにより、将来の担い手育成を図る</a:t>
                      </a:r>
                    </a:p>
                  </a:txBody>
                  <a:tcPr/>
                </a:tc>
                <a:tc>
                  <a:txBody>
                    <a:bodyPr/>
                    <a:lstStyle/>
                    <a:p>
                      <a:r>
                        <a:rPr kumimoji="1" lang="ja-JP" altLang="en-US" sz="800" dirty="0" smtClean="0">
                          <a:latin typeface="BIZ UDゴシック" panose="020B0400000000000000" pitchFamily="49" charset="-128"/>
                          <a:ea typeface="BIZ UDゴシック" panose="020B0400000000000000" pitchFamily="49" charset="-128"/>
                        </a:rPr>
                        <a:t>　将来</a:t>
                      </a:r>
                      <a:r>
                        <a:rPr kumimoji="1" lang="ja-JP" altLang="en-US" sz="800" dirty="0">
                          <a:latin typeface="BIZ UDゴシック" panose="020B0400000000000000" pitchFamily="49" charset="-128"/>
                          <a:ea typeface="BIZ UDゴシック" panose="020B0400000000000000" pitchFamily="49" charset="-128"/>
                        </a:rPr>
                        <a:t>にわたって大規模な展示会や国際会議を誘致・開催する</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ビジネス人材の育成を目的に、大阪観光局など</a:t>
                      </a:r>
                      <a:r>
                        <a:rPr kumimoji="1" lang="en-US" altLang="ja-JP" sz="800" dirty="0">
                          <a:latin typeface="BIZ UDゴシック" panose="020B0400000000000000" pitchFamily="49" charset="-128"/>
                          <a:ea typeface="BIZ UDゴシック" panose="020B0400000000000000" pitchFamily="49" charset="-128"/>
                        </a:rPr>
                        <a:t>18</a:t>
                      </a:r>
                      <a:r>
                        <a:rPr kumimoji="1" lang="ja-JP" altLang="en-US" sz="800" dirty="0">
                          <a:latin typeface="BIZ UDゴシック" panose="020B0400000000000000" pitchFamily="49" charset="-128"/>
                          <a:ea typeface="BIZ UDゴシック" panose="020B0400000000000000" pitchFamily="49" charset="-128"/>
                        </a:rPr>
                        <a:t>企業・団体が「大阪</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アカデミー」を発足。</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smtClean="0">
                          <a:latin typeface="BIZ UDゴシック" panose="020B0400000000000000" pitchFamily="49" charset="-128"/>
                          <a:ea typeface="BIZ UDゴシック" panose="020B0400000000000000" pitchFamily="49" charset="-128"/>
                        </a:rPr>
                        <a:t>　各企業</a:t>
                      </a:r>
                      <a:r>
                        <a:rPr kumimoji="1" lang="ja-JP" altLang="en-US" sz="800" dirty="0">
                          <a:latin typeface="BIZ UDゴシック" panose="020B0400000000000000" pitchFamily="49" charset="-128"/>
                          <a:ea typeface="BIZ UDゴシック" panose="020B0400000000000000" pitchFamily="49" charset="-128"/>
                        </a:rPr>
                        <a:t>・団体から選抜した約５０人を対象に勉強会やワークショップを開くなどして、</a:t>
                      </a:r>
                      <a:r>
                        <a:rPr kumimoji="1" lang="en-US" altLang="ja-JP" sz="800" dirty="0" smtClean="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事業の実務を担う人材確保やネットワーク構築を進める</a:t>
                      </a:r>
                    </a:p>
                  </a:txBody>
                  <a:tcPr/>
                </a:tc>
                <a:tc>
                  <a:txBody>
                    <a:bodyPr/>
                    <a:lstStyle/>
                    <a:p>
                      <a:r>
                        <a:rPr kumimoji="1" lang="ja-JP" altLang="en-US" sz="800" b="1" u="sng" dirty="0">
                          <a:latin typeface="BIZ UDゴシック" panose="020B0400000000000000" pitchFamily="49" charset="-128"/>
                          <a:ea typeface="BIZ UDゴシック" panose="020B0400000000000000" pitchFamily="49" charset="-128"/>
                        </a:rPr>
                        <a:t>関西学院大学が実施する</a:t>
                      </a:r>
                      <a:r>
                        <a:rPr kumimoji="1" lang="en-US" altLang="ja-JP" sz="800" b="1" u="sng" dirty="0">
                          <a:latin typeface="BIZ UDゴシック" panose="020B0400000000000000" pitchFamily="49" charset="-128"/>
                          <a:ea typeface="BIZ UDゴシック" panose="020B0400000000000000" pitchFamily="49" charset="-128"/>
                        </a:rPr>
                        <a:t>MICE</a:t>
                      </a:r>
                      <a:r>
                        <a:rPr kumimoji="1" lang="ja-JP" altLang="en-US" sz="800" b="1" u="sng" dirty="0">
                          <a:latin typeface="BIZ UDゴシック" panose="020B0400000000000000" pitchFamily="49" charset="-128"/>
                          <a:ea typeface="BIZ UDゴシック" panose="020B0400000000000000" pitchFamily="49" charset="-128"/>
                        </a:rPr>
                        <a:t>・地方観光人材育成プログラムにケース教材の提供やインターンシップなどで協力</a:t>
                      </a: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福岡観光コンベンションビューローは福岡市と共催で、福岡のＭＩＣＥ振興を担う人材の育成を目的とした福岡グローバルＭＩＣＥオンラインスクールを開講している。学生のみならず、一般参加者（オンラインプログラムのみ）も受講可能</a:t>
                      </a:r>
                    </a:p>
                  </a:txBody>
                  <a:tcPr/>
                </a:tc>
                <a:extLst>
                  <a:ext uri="{0D108BD9-81ED-4DB2-BD59-A6C34878D82A}">
                    <a16:rowId xmlns:a16="http://schemas.microsoft.com/office/drawing/2014/main" val="3415167058"/>
                  </a:ext>
                </a:extLst>
              </a:tr>
              <a:tr h="370840">
                <a:tc>
                  <a:txBody>
                    <a:bodyPr/>
                    <a:lstStyle/>
                    <a:p>
                      <a:r>
                        <a:rPr kumimoji="1" lang="ja-JP" altLang="en-US" sz="1100" dirty="0">
                          <a:latin typeface="BIZ UDゴシック" panose="020B0400000000000000" pitchFamily="49" charset="-128"/>
                          <a:ea typeface="BIZ UDゴシック" panose="020B0400000000000000" pitchFamily="49" charset="-128"/>
                        </a:rPr>
                        <a:t>ユニークベニュー活用事例</a:t>
                      </a:r>
                    </a:p>
                  </a:txBody>
                  <a:tcPr anchor="ctr"/>
                </a:tc>
                <a:tc>
                  <a:txBody>
                    <a:bodyPr/>
                    <a:lstStyle/>
                    <a:p>
                      <a:r>
                        <a:rPr kumimoji="1" lang="ja-JP" altLang="en-US" sz="800" dirty="0">
                          <a:latin typeface="BIZ UDゴシック" panose="020B0400000000000000" pitchFamily="49" charset="-128"/>
                          <a:ea typeface="BIZ UDゴシック" panose="020B0400000000000000" pitchFamily="49" charset="-128"/>
                        </a:rPr>
                        <a:t>海外都市との誘致競争を有利に進めるため、ビジネスイベンツの開催都市として不可欠な要素であるユニークベニューを都内においても利用しやすくし、ユニークベニューを利用したレセプション等を行う主催者に対しての支援を行っている。</a:t>
                      </a:r>
                      <a:endParaRPr kumimoji="1" lang="en-US" altLang="ja-JP" sz="800" dirty="0">
                        <a:latin typeface="BIZ UDゴシック" panose="020B0400000000000000" pitchFamily="49" charset="-128"/>
                        <a:ea typeface="BIZ UDゴシック" panose="020B0400000000000000" pitchFamily="49" charset="-128"/>
                      </a:endParaRPr>
                    </a:p>
                    <a:p>
                      <a:endParaRPr kumimoji="1" lang="en-US" altLang="ja-JP" sz="800" dirty="0" smtClean="0">
                        <a:latin typeface="BIZ UDゴシック" panose="020B0400000000000000" pitchFamily="49" charset="-128"/>
                        <a:ea typeface="BIZ UDゴシック" panose="020B0400000000000000" pitchFamily="49" charset="-128"/>
                      </a:endParaRPr>
                    </a:p>
                    <a:p>
                      <a:r>
                        <a:rPr kumimoji="1" lang="ja-JP" altLang="en-US" sz="800" dirty="0" smtClean="0">
                          <a:latin typeface="BIZ UDゴシック" panose="020B0400000000000000" pitchFamily="49" charset="-128"/>
                          <a:ea typeface="BIZ UDゴシック" panose="020B0400000000000000" pitchFamily="49" charset="-128"/>
                        </a:rPr>
                        <a:t>テレコムセンタービル</a:t>
                      </a:r>
                      <a:r>
                        <a:rPr kumimoji="1" lang="ja-JP" altLang="en-US" sz="800" dirty="0">
                          <a:latin typeface="BIZ UDゴシック" panose="020B0400000000000000" pitchFamily="49" charset="-128"/>
                          <a:ea typeface="BIZ UDゴシック" panose="020B0400000000000000" pitchFamily="49" charset="-128"/>
                        </a:rPr>
                        <a:t>　アトリウム</a:t>
                      </a:r>
                    </a:p>
                    <a:p>
                      <a:r>
                        <a:rPr kumimoji="1" lang="ja-JP" altLang="en-US" sz="800" dirty="0" smtClean="0">
                          <a:latin typeface="BIZ UDゴシック" panose="020B0400000000000000" pitchFamily="49" charset="-128"/>
                          <a:ea typeface="BIZ UDゴシック" panose="020B0400000000000000" pitchFamily="49" charset="-128"/>
                        </a:rPr>
                        <a:t>　</a:t>
                      </a:r>
                      <a:r>
                        <a:rPr kumimoji="1" lang="zh-CN" altLang="en-US" sz="800" dirty="0" smtClean="0">
                          <a:latin typeface="BIZ UDゴシック" panose="020B0400000000000000" pitchFamily="49" charset="-128"/>
                          <a:ea typeface="BIZ UDゴシック" panose="020B0400000000000000" pitchFamily="49" charset="-128"/>
                        </a:rPr>
                        <a:t>第</a:t>
                      </a:r>
                      <a:r>
                        <a:rPr kumimoji="1" lang="en-US" altLang="zh-CN" sz="800" dirty="0" smtClean="0">
                          <a:latin typeface="BIZ UDゴシック" panose="020B0400000000000000" pitchFamily="49" charset="-128"/>
                          <a:ea typeface="BIZ UDゴシック" panose="020B0400000000000000" pitchFamily="49" charset="-128"/>
                        </a:rPr>
                        <a:t>29</a:t>
                      </a:r>
                      <a:r>
                        <a:rPr kumimoji="1" lang="zh-CN" altLang="en-US" sz="800" dirty="0" smtClean="0">
                          <a:latin typeface="BIZ UDゴシック" panose="020B0400000000000000" pitchFamily="49" charset="-128"/>
                          <a:ea typeface="BIZ UDゴシック" panose="020B0400000000000000" pitchFamily="49" charset="-128"/>
                        </a:rPr>
                        <a:t>回</a:t>
                      </a:r>
                      <a:r>
                        <a:rPr kumimoji="1" lang="zh-CN" altLang="en-US" sz="800" dirty="0">
                          <a:latin typeface="BIZ UDゴシック" panose="020B0400000000000000" pitchFamily="49" charset="-128"/>
                          <a:ea typeface="BIZ UDゴシック" panose="020B0400000000000000" pitchFamily="49" charset="-128"/>
                        </a:rPr>
                        <a:t>国際地図学会議（</a:t>
                      </a:r>
                      <a:r>
                        <a:rPr kumimoji="1" lang="en-US" altLang="zh-CN" sz="800" dirty="0">
                          <a:latin typeface="BIZ UDゴシック" panose="020B0400000000000000" pitchFamily="49" charset="-128"/>
                          <a:ea typeface="BIZ UDゴシック" panose="020B0400000000000000" pitchFamily="49" charset="-128"/>
                        </a:rPr>
                        <a:t>ICC2019)</a:t>
                      </a:r>
                      <a:r>
                        <a:rPr kumimoji="1" lang="zh-CN" altLang="en-US" sz="800" dirty="0">
                          <a:latin typeface="BIZ UDゴシック" panose="020B0400000000000000" pitchFamily="49" charset="-128"/>
                          <a:ea typeface="BIZ UDゴシック" panose="020B0400000000000000" pitchFamily="49" charset="-128"/>
                        </a:rPr>
                        <a:t>　地図展</a:t>
                      </a:r>
                    </a:p>
                    <a:p>
                      <a:r>
                        <a:rPr kumimoji="1" lang="zh-TW" altLang="en-US" sz="800" dirty="0">
                          <a:latin typeface="BIZ UDゴシック" panose="020B0400000000000000" pitchFamily="49" charset="-128"/>
                          <a:ea typeface="BIZ UDゴシック" panose="020B0400000000000000" pitchFamily="49" charset="-128"/>
                        </a:rPr>
                        <a:t>葛西臨海水族園</a:t>
                      </a:r>
                    </a:p>
                    <a:p>
                      <a:r>
                        <a:rPr kumimoji="1" lang="ja-JP" altLang="en-US" sz="800" dirty="0" smtClean="0">
                          <a:latin typeface="BIZ UDゴシック" panose="020B0400000000000000" pitchFamily="49" charset="-128"/>
                          <a:ea typeface="BIZ UDゴシック" panose="020B0400000000000000" pitchFamily="49" charset="-128"/>
                        </a:rPr>
                        <a:t>　第</a:t>
                      </a:r>
                      <a:r>
                        <a:rPr kumimoji="1" lang="en-US" altLang="ja-JP" sz="800" dirty="0" smtClean="0">
                          <a:latin typeface="BIZ UDゴシック" panose="020B0400000000000000" pitchFamily="49" charset="-128"/>
                          <a:ea typeface="BIZ UDゴシック" panose="020B0400000000000000" pitchFamily="49" charset="-128"/>
                        </a:rPr>
                        <a:t>10</a:t>
                      </a:r>
                      <a:r>
                        <a:rPr kumimoji="1" lang="ja-JP" altLang="en-US" sz="800" dirty="0">
                          <a:latin typeface="BIZ UDゴシック" panose="020B0400000000000000" pitchFamily="49" charset="-128"/>
                          <a:ea typeface="BIZ UDゴシック" panose="020B0400000000000000" pitchFamily="49" charset="-128"/>
                        </a:rPr>
                        <a:t>回世界水族館会議プレイベント・</a:t>
                      </a:r>
                      <a:r>
                        <a:rPr kumimoji="1" lang="ja-JP" altLang="en-US" sz="800" dirty="0" smtClean="0">
                          <a:latin typeface="BIZ UDゴシック" panose="020B0400000000000000" pitchFamily="49" charset="-128"/>
                          <a:ea typeface="BIZ UDゴシック" panose="020B0400000000000000" pitchFamily="49" charset="-128"/>
                        </a:rPr>
                        <a:t>アイ</a:t>
                      </a:r>
                      <a:endParaRPr kumimoji="1" lang="en-US" altLang="ja-JP" sz="800" dirty="0" smtClean="0">
                        <a:latin typeface="BIZ UDゴシック" panose="020B0400000000000000" pitchFamily="49" charset="-128"/>
                        <a:ea typeface="BIZ UDゴシック" panose="020B0400000000000000" pitchFamily="49" charset="-128"/>
                      </a:endParaRPr>
                    </a:p>
                    <a:p>
                      <a:r>
                        <a:rPr kumimoji="1" lang="ja-JP" altLang="en-US" sz="800" dirty="0" smtClean="0">
                          <a:latin typeface="BIZ UDゴシック" panose="020B0400000000000000" pitchFamily="49" charset="-128"/>
                          <a:ea typeface="BIZ UDゴシック" panose="020B0400000000000000" pitchFamily="49" charset="-128"/>
                        </a:rPr>
                        <a:t>　スブレイク</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京都迎賓館</a:t>
                      </a:r>
                    </a:p>
                    <a:p>
                      <a:pPr marL="108000"/>
                      <a:r>
                        <a:rPr kumimoji="1" lang="ja-JP" altLang="en-US" sz="800" dirty="0">
                          <a:latin typeface="BIZ UDゴシック" panose="020B0400000000000000" pitchFamily="49" charset="-128"/>
                          <a:ea typeface="BIZ UDゴシック" panose="020B0400000000000000" pitchFamily="49" charset="-128"/>
                        </a:rPr>
                        <a:t>各国の国公賓等を接遇するため、我が国の伝統技能と現代の建築技術を融合した「現代和風」建築として平成</a:t>
                      </a:r>
                      <a:r>
                        <a:rPr kumimoji="1" lang="en-US" altLang="ja-JP" sz="800" dirty="0">
                          <a:latin typeface="BIZ UDゴシック" panose="020B0400000000000000" pitchFamily="49" charset="-128"/>
                          <a:ea typeface="BIZ UDゴシック" panose="020B0400000000000000" pitchFamily="49" charset="-128"/>
                        </a:rPr>
                        <a:t>17</a:t>
                      </a:r>
                      <a:r>
                        <a:rPr kumimoji="1" lang="ja-JP" altLang="en-US" sz="800" dirty="0">
                          <a:latin typeface="BIZ UDゴシック" panose="020B0400000000000000" pitchFamily="49" charset="-128"/>
                          <a:ea typeface="BIZ UDゴシック" panose="020B0400000000000000" pitchFamily="49" charset="-128"/>
                        </a:rPr>
                        <a:t>年に建設。国の迎賓施設としての品格を損なわず一定の公益性を有する行事について、ユニークベニューとして利用されている。</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元離宮 二条城（世界文化遺産）</a:t>
                      </a:r>
                    </a:p>
                    <a:p>
                      <a:pPr marL="108000"/>
                      <a:r>
                        <a:rPr kumimoji="1" lang="ja-JP" altLang="en-US" sz="800" dirty="0">
                          <a:latin typeface="BIZ UDゴシック" panose="020B0400000000000000" pitchFamily="49" charset="-128"/>
                          <a:ea typeface="BIZ UDゴシック" panose="020B0400000000000000" pitchFamily="49" charset="-128"/>
                        </a:rPr>
                        <a:t>二条城の歴史的価値や格式を最大限に活用した「世界遺産・二条城</a:t>
                      </a:r>
                      <a:r>
                        <a:rPr kumimoji="1" lang="en-US" altLang="ja-JP" sz="800" dirty="0">
                          <a:latin typeface="BIZ UDゴシック" panose="020B0400000000000000" pitchFamily="49" charset="-128"/>
                          <a:ea typeface="BIZ UDゴシック" panose="020B0400000000000000" pitchFamily="49" charset="-128"/>
                        </a:rPr>
                        <a:t>MICE</a:t>
                      </a:r>
                      <a:r>
                        <a:rPr kumimoji="1" lang="ja-JP" altLang="en-US" sz="800" dirty="0">
                          <a:latin typeface="BIZ UDゴシック" panose="020B0400000000000000" pitchFamily="49" charset="-128"/>
                          <a:ea typeface="BIZ UDゴシック" panose="020B0400000000000000" pitchFamily="49" charset="-128"/>
                        </a:rPr>
                        <a:t>プラン」を実施</a:t>
                      </a: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大阪は、個性豊かなユニークベニューを持つ都市でもある</a:t>
                      </a:r>
                      <a:r>
                        <a:rPr kumimoji="1" lang="ja-JP" altLang="en-US" sz="800" dirty="0" smtClean="0">
                          <a:latin typeface="BIZ UDゴシック" panose="020B0400000000000000" pitchFamily="49" charset="-128"/>
                          <a:ea typeface="BIZ UDゴシック" panose="020B0400000000000000" pitchFamily="49" charset="-128"/>
                        </a:rPr>
                        <a:t>。</a:t>
                      </a:r>
                      <a:endParaRPr kumimoji="1" lang="en-US" altLang="ja-JP" sz="800" dirty="0" smtClean="0">
                        <a:latin typeface="BIZ UDゴシック" panose="020B0400000000000000" pitchFamily="49" charset="-128"/>
                        <a:ea typeface="BIZ UDゴシック" panose="020B0400000000000000" pitchFamily="49" charset="-128"/>
                      </a:endParaRPr>
                    </a:p>
                    <a:p>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山本能楽堂</a:t>
                      </a:r>
                      <a:endParaRPr kumimoji="1" lang="en-US" altLang="ja-JP" sz="800" dirty="0">
                        <a:latin typeface="BIZ UDゴシック" panose="020B0400000000000000" pitchFamily="49" charset="-128"/>
                        <a:ea typeface="BIZ UDゴシック" panose="020B0400000000000000" pitchFamily="49" charset="-128"/>
                      </a:endParaRPr>
                    </a:p>
                    <a:p>
                      <a:pPr marL="108000"/>
                      <a:r>
                        <a:rPr kumimoji="1" lang="ja-JP" altLang="en-US" sz="800" dirty="0">
                          <a:latin typeface="BIZ UDゴシック" panose="020B0400000000000000" pitchFamily="49" charset="-128"/>
                          <a:ea typeface="BIZ UDゴシック" panose="020B0400000000000000" pitchFamily="49" charset="-128"/>
                        </a:rPr>
                        <a:t>国際イノベーション会議</a:t>
                      </a:r>
                      <a:r>
                        <a:rPr kumimoji="1" lang="en-US" altLang="ja-JP" sz="800" dirty="0">
                          <a:latin typeface="BIZ UDゴシック" panose="020B0400000000000000" pitchFamily="49" charset="-128"/>
                          <a:ea typeface="BIZ UDゴシック" panose="020B0400000000000000" pitchFamily="49" charset="-128"/>
                        </a:rPr>
                        <a:t>Hack Osaka 2015 </a:t>
                      </a:r>
                      <a:r>
                        <a:rPr kumimoji="1" lang="ja-JP" altLang="en-US" sz="800" dirty="0">
                          <a:latin typeface="BIZ UDゴシック" panose="020B0400000000000000" pitchFamily="49" charset="-128"/>
                          <a:ea typeface="BIZ UDゴシック" panose="020B0400000000000000" pitchFamily="49" charset="-128"/>
                        </a:rPr>
                        <a:t>前夜祭</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大阪城西の丸庭園 大阪迎賓館</a:t>
                      </a:r>
                    </a:p>
                    <a:p>
                      <a:pPr marL="108000"/>
                      <a:r>
                        <a:rPr kumimoji="1" lang="en-US" altLang="ja-JP" sz="800" dirty="0">
                          <a:latin typeface="BIZ UDゴシック" panose="020B0400000000000000" pitchFamily="49" charset="-128"/>
                          <a:ea typeface="BIZ UDゴシック" panose="020B0400000000000000" pitchFamily="49" charset="-128"/>
                        </a:rPr>
                        <a:t>1995</a:t>
                      </a:r>
                      <a:r>
                        <a:rPr kumimoji="1" lang="ja-JP" altLang="en-US" sz="800" dirty="0">
                          <a:latin typeface="BIZ UDゴシック" panose="020B0400000000000000" pitchFamily="49" charset="-128"/>
                          <a:ea typeface="BIZ UDゴシック" panose="020B0400000000000000" pitchFamily="49" charset="-128"/>
                        </a:rPr>
                        <a:t>年に国際会議</a:t>
                      </a:r>
                      <a:r>
                        <a:rPr kumimoji="1" lang="en-US" altLang="ja-JP" sz="800" dirty="0">
                          <a:latin typeface="BIZ UDゴシック" panose="020B0400000000000000" pitchFamily="49" charset="-128"/>
                          <a:ea typeface="BIZ UDゴシック" panose="020B0400000000000000" pitchFamily="49" charset="-128"/>
                        </a:rPr>
                        <a:t>『APEC‘95』</a:t>
                      </a:r>
                      <a:r>
                        <a:rPr kumimoji="1" lang="ja-JP" altLang="en-US" sz="800" dirty="0">
                          <a:latin typeface="BIZ UDゴシック" panose="020B0400000000000000" pitchFamily="49" charset="-128"/>
                          <a:ea typeface="BIZ UDゴシック" panose="020B0400000000000000" pitchFamily="49" charset="-128"/>
                        </a:rPr>
                        <a:t>の舞台として各国の要人をもてなす場所として創建され、</a:t>
                      </a:r>
                      <a:r>
                        <a:rPr kumimoji="1" lang="en-US" altLang="ja-JP" sz="800" dirty="0">
                          <a:latin typeface="BIZ UDゴシック" panose="020B0400000000000000" pitchFamily="49" charset="-128"/>
                          <a:ea typeface="BIZ UDゴシック" panose="020B0400000000000000" pitchFamily="49" charset="-128"/>
                        </a:rPr>
                        <a:t>2019</a:t>
                      </a:r>
                      <a:r>
                        <a:rPr kumimoji="1" lang="ja-JP" altLang="en-US" sz="800" dirty="0">
                          <a:latin typeface="BIZ UDゴシック" panose="020B0400000000000000" pitchFamily="49" charset="-128"/>
                          <a:ea typeface="BIZ UDゴシック" panose="020B0400000000000000" pitchFamily="49" charset="-128"/>
                        </a:rPr>
                        <a:t>年の</a:t>
                      </a:r>
                      <a:r>
                        <a:rPr kumimoji="1" lang="en-US" altLang="ja-JP" sz="800" dirty="0">
                          <a:latin typeface="BIZ UDゴシック" panose="020B0400000000000000" pitchFamily="49" charset="-128"/>
                          <a:ea typeface="BIZ UDゴシック" panose="020B0400000000000000" pitchFamily="49" charset="-128"/>
                        </a:rPr>
                        <a:t>『G20</a:t>
                      </a:r>
                      <a:r>
                        <a:rPr kumimoji="1" lang="ja-JP" altLang="en-US" sz="800" dirty="0">
                          <a:latin typeface="BIZ UDゴシック" panose="020B0400000000000000" pitchFamily="49" charset="-128"/>
                          <a:ea typeface="BIZ UDゴシック" panose="020B0400000000000000" pitchFamily="49" charset="-128"/>
                        </a:rPr>
                        <a:t>大阪サミット</a:t>
                      </a:r>
                      <a:r>
                        <a:rPr kumimoji="1" lang="en-US" altLang="ja-JP" sz="800" dirty="0">
                          <a:latin typeface="BIZ UDゴシック" panose="020B0400000000000000" pitchFamily="49" charset="-128"/>
                          <a:ea typeface="BIZ UDゴシック" panose="020B0400000000000000" pitchFamily="49" charset="-128"/>
                        </a:rPr>
                        <a:t>』</a:t>
                      </a:r>
                      <a:r>
                        <a:rPr kumimoji="1" lang="ja-JP" altLang="en-US" sz="800" dirty="0">
                          <a:latin typeface="BIZ UDゴシック" panose="020B0400000000000000" pitchFamily="49" charset="-128"/>
                          <a:ea typeface="BIZ UDゴシック" panose="020B0400000000000000" pitchFamily="49" charset="-128"/>
                        </a:rPr>
                        <a:t>の夕食会場にもなった会場。約</a:t>
                      </a:r>
                      <a:r>
                        <a:rPr kumimoji="1" lang="en-US" altLang="ja-JP" sz="800" dirty="0">
                          <a:latin typeface="BIZ UDゴシック" panose="020B0400000000000000" pitchFamily="49" charset="-128"/>
                          <a:ea typeface="BIZ UDゴシック" panose="020B0400000000000000" pitchFamily="49" charset="-128"/>
                        </a:rPr>
                        <a:t>2</a:t>
                      </a:r>
                      <a:r>
                        <a:rPr kumimoji="1" lang="ja-JP" altLang="en-US" sz="800" dirty="0">
                          <a:latin typeface="BIZ UDゴシック" panose="020B0400000000000000" pitchFamily="49" charset="-128"/>
                          <a:ea typeface="BIZ UDゴシック" panose="020B0400000000000000" pitchFamily="49" charset="-128"/>
                        </a:rPr>
                        <a:t>万坪の広大な庭園の中にあり、そこから大阪城を一望できる非日常な場所である</a:t>
                      </a:r>
                    </a:p>
                  </a:txBody>
                  <a:tcPr/>
                </a:tc>
                <a:tc>
                  <a:txBody>
                    <a:bodyPr/>
                    <a:lstStyle/>
                    <a:p>
                      <a:pPr marL="108000"/>
                      <a:r>
                        <a:rPr kumimoji="1" lang="ja-JP" altLang="en-US" sz="800" dirty="0">
                          <a:latin typeface="BIZ UDゴシック" panose="020B0400000000000000" pitchFamily="49" charset="-128"/>
                          <a:ea typeface="BIZ UDゴシック" panose="020B0400000000000000" pitchFamily="49" charset="-128"/>
                        </a:rPr>
                        <a:t>神戸では、六甲山や神戸港から望む</a:t>
                      </a:r>
                      <a:r>
                        <a:rPr kumimoji="1" lang="en-US" altLang="ja-JP" sz="800" dirty="0">
                          <a:latin typeface="BIZ UDゴシック" panose="020B0400000000000000" pitchFamily="49" charset="-128"/>
                          <a:ea typeface="BIZ UDゴシック" panose="020B0400000000000000" pitchFamily="49" charset="-128"/>
                        </a:rPr>
                        <a:t>1,000</a:t>
                      </a:r>
                      <a:r>
                        <a:rPr kumimoji="1" lang="ja-JP" altLang="en-US" sz="800" dirty="0">
                          <a:latin typeface="BIZ UDゴシック" panose="020B0400000000000000" pitchFamily="49" charset="-128"/>
                          <a:ea typeface="BIZ UDゴシック" panose="020B0400000000000000" pitchFamily="49" charset="-128"/>
                        </a:rPr>
                        <a:t>万ドルの夜景を楽しみながらのバンケット、日本一の酒どころ「灘五郷」、日本三古泉の有馬温泉、北野異人館など神戸ならではのプログラム、ユニークベニューが楽しめる</a:t>
                      </a:r>
                      <a:endParaRPr kumimoji="1" lang="en-US" altLang="ja-JP" sz="800"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北野異人館 旧レイン邸</a:t>
                      </a:r>
                    </a:p>
                    <a:p>
                      <a:r>
                        <a:rPr kumimoji="1" lang="ja-JP" altLang="en-US" sz="800" dirty="0">
                          <a:latin typeface="BIZ UDゴシック" panose="020B0400000000000000" pitchFamily="49" charset="-128"/>
                          <a:ea typeface="BIZ UDゴシック" panose="020B0400000000000000" pitchFamily="49" charset="-128"/>
                        </a:rPr>
                        <a:t>ルミナス神戸２</a:t>
                      </a: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川端商店街</a:t>
                      </a:r>
                      <a:endParaRPr kumimoji="1" lang="en-US" altLang="ja-JP" sz="800" dirty="0">
                        <a:latin typeface="BIZ UDゴシック" panose="020B0400000000000000" pitchFamily="49" charset="-128"/>
                        <a:ea typeface="BIZ UDゴシック" panose="020B0400000000000000" pitchFamily="49" charset="-128"/>
                      </a:endParaRPr>
                    </a:p>
                    <a:p>
                      <a:pPr marL="108000"/>
                      <a:r>
                        <a:rPr kumimoji="1" lang="ja-JP" altLang="en-US" sz="800" dirty="0">
                          <a:latin typeface="BIZ UDゴシック" panose="020B0400000000000000" pitchFamily="49" charset="-128"/>
                          <a:ea typeface="BIZ UDゴシック" panose="020B0400000000000000" pitchFamily="49" charset="-128"/>
                        </a:rPr>
                        <a:t>アーケードで覆われた全長約</a:t>
                      </a:r>
                      <a:r>
                        <a:rPr kumimoji="1" lang="en-US" altLang="ja-JP" sz="800" dirty="0">
                          <a:latin typeface="BIZ UDゴシック" panose="020B0400000000000000" pitchFamily="49" charset="-128"/>
                          <a:ea typeface="BIZ UDゴシック" panose="020B0400000000000000" pitchFamily="49" charset="-128"/>
                        </a:rPr>
                        <a:t>400m</a:t>
                      </a:r>
                      <a:r>
                        <a:rPr kumimoji="1" lang="ja-JP" altLang="en-US" sz="800" dirty="0">
                          <a:latin typeface="BIZ UDゴシック" panose="020B0400000000000000" pitchFamily="49" charset="-128"/>
                          <a:ea typeface="BIZ UDゴシック" panose="020B0400000000000000" pitchFamily="49" charset="-128"/>
                        </a:rPr>
                        <a:t>の商店街。福岡でもっとも歴史の古い商店街で、伝統工芸品や和菓子を扱う老舗が立ち並んでいる。この長い商店街を会場として、パーティー等を開催することができる。</a:t>
                      </a:r>
                      <a:r>
                        <a:rPr kumimoji="1" lang="ja-JP" altLang="en-US" sz="800" b="1" u="sng" dirty="0">
                          <a:latin typeface="BIZ UDゴシック" panose="020B0400000000000000" pitchFamily="49" charset="-128"/>
                          <a:ea typeface="BIZ UDゴシック" panose="020B0400000000000000" pitchFamily="49" charset="-128"/>
                        </a:rPr>
                        <a:t>商店街の協力店舗による飲食提供や伝統芸能体験イベントなど、商店街と一緒にパーティーを盛り上げることができる</a:t>
                      </a:r>
                      <a:endParaRPr kumimoji="1" lang="en-US" altLang="ja-JP" sz="800" b="1" u="sng" dirty="0">
                        <a:latin typeface="BIZ UDゴシック" panose="020B0400000000000000" pitchFamily="49" charset="-128"/>
                        <a:ea typeface="BIZ UDゴシック" panose="020B0400000000000000" pitchFamily="49" charset="-128"/>
                      </a:endParaRPr>
                    </a:p>
                    <a:p>
                      <a:r>
                        <a:rPr kumimoji="1" lang="ja-JP" altLang="en-US" sz="800" dirty="0">
                          <a:latin typeface="BIZ UDゴシック" panose="020B0400000000000000" pitchFamily="49" charset="-128"/>
                          <a:ea typeface="BIZ UDゴシック" panose="020B0400000000000000" pitchFamily="49" charset="-128"/>
                        </a:rPr>
                        <a:t>ベイサイドプレイス博多</a:t>
                      </a:r>
                    </a:p>
                    <a:p>
                      <a:pPr marL="108000"/>
                      <a:r>
                        <a:rPr kumimoji="1" lang="ja-JP" altLang="en-US" sz="800" dirty="0">
                          <a:latin typeface="BIZ UDゴシック" panose="020B0400000000000000" pitchFamily="49" charset="-128"/>
                          <a:ea typeface="BIZ UDゴシック" panose="020B0400000000000000" pitchFamily="49" charset="-128"/>
                        </a:rPr>
                        <a:t>“ベイサイドジャック”と称し、ベイサイド一帯を会場としたオープンエアーの懇親会を実施した実績あり</a:t>
                      </a:r>
                    </a:p>
                  </a:txBody>
                  <a:tcPr/>
                </a:tc>
                <a:extLst>
                  <a:ext uri="{0D108BD9-81ED-4DB2-BD59-A6C34878D82A}">
                    <a16:rowId xmlns:a16="http://schemas.microsoft.com/office/drawing/2014/main" val="4023298050"/>
                  </a:ext>
                </a:extLst>
              </a:tr>
            </a:tbl>
          </a:graphicData>
        </a:graphic>
      </p:graphicFrame>
      <p:sp>
        <p:nvSpPr>
          <p:cNvPr id="2" name="テキスト ボックス 1"/>
          <p:cNvSpPr txBox="1"/>
          <p:nvPr/>
        </p:nvSpPr>
        <p:spPr>
          <a:xfrm>
            <a:off x="4270248" y="-36576"/>
            <a:ext cx="4261104" cy="338554"/>
          </a:xfrm>
          <a:prstGeom prst="rect">
            <a:avLst/>
          </a:prstGeom>
          <a:noFill/>
        </p:spPr>
        <p:txBody>
          <a:bodyPr wrap="square" rtlCol="0">
            <a:spAutoFit/>
          </a:bodyPr>
          <a:lstStyle/>
          <a:p>
            <a:pPr algn="ctr"/>
            <a:r>
              <a:rPr kumimoji="1" lang="ja-JP" altLang="en-US" sz="1600" dirty="0" smtClean="0">
                <a:latin typeface="BIZ UDゴシック" panose="020B0400000000000000" pitchFamily="49" charset="-128"/>
                <a:ea typeface="BIZ UDゴシック" panose="020B0400000000000000" pitchFamily="49" charset="-128"/>
              </a:rPr>
              <a:t>国内各都市の状況</a:t>
            </a:r>
            <a:endParaRPr kumimoji="1" lang="ja-JP" altLang="en-US" sz="1600" dirty="0">
              <a:latin typeface="BIZ UDゴシック" panose="020B0400000000000000" pitchFamily="49" charset="-128"/>
              <a:ea typeface="BIZ UDゴシック" panose="020B0400000000000000" pitchFamily="49" charset="-128"/>
            </a:endParaRPr>
          </a:p>
        </p:txBody>
      </p:sp>
      <p:sp>
        <p:nvSpPr>
          <p:cNvPr id="3" name="テキスト ボックス 2"/>
          <p:cNvSpPr txBox="1"/>
          <p:nvPr/>
        </p:nvSpPr>
        <p:spPr>
          <a:xfrm>
            <a:off x="11277600" y="7620"/>
            <a:ext cx="1421130" cy="276999"/>
          </a:xfrm>
          <a:prstGeom prst="rect">
            <a:avLst/>
          </a:prstGeom>
          <a:noFill/>
          <a:ln>
            <a:solidFill>
              <a:schemeClr val="tx1"/>
            </a:solidFill>
          </a:ln>
        </p:spPr>
        <p:txBody>
          <a:bodyPr wrap="square" rtlCol="0">
            <a:spAutoFit/>
          </a:bodyPr>
          <a:lstStyle/>
          <a:p>
            <a:pPr algn="ctr"/>
            <a:r>
              <a:rPr kumimoji="1" lang="ja-JP" altLang="en-US" sz="1200" dirty="0" smtClean="0">
                <a:latin typeface="BIZ UDPゴシック" panose="020B0400000000000000" pitchFamily="50" charset="-128"/>
                <a:ea typeface="BIZ UDPゴシック" panose="020B0400000000000000" pitchFamily="50" charset="-128"/>
              </a:rPr>
              <a:t>別表</a:t>
            </a:r>
            <a:endParaRPr kumimoji="1" lang="ja-JP" altLang="en-US" sz="1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335409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2658627529"/>
              </p:ext>
            </p:extLst>
          </p:nvPr>
        </p:nvGraphicFramePr>
        <p:xfrm>
          <a:off x="4875" y="238125"/>
          <a:ext cx="12780000" cy="9362440"/>
        </p:xfrm>
        <a:graphic>
          <a:graphicData uri="http://schemas.openxmlformats.org/drawingml/2006/table">
            <a:tbl>
              <a:tblPr firstRow="1" bandRow="1">
                <a:tableStyleId>{5940675A-B579-460E-94D1-54222C63F5DA}</a:tableStyleId>
              </a:tblPr>
              <a:tblGrid>
                <a:gridCol w="1188000">
                  <a:extLst>
                    <a:ext uri="{9D8B030D-6E8A-4147-A177-3AD203B41FA5}">
                      <a16:colId xmlns:a16="http://schemas.microsoft.com/office/drawing/2014/main" val="446470960"/>
                    </a:ext>
                  </a:extLst>
                </a:gridCol>
                <a:gridCol w="1936800">
                  <a:extLst>
                    <a:ext uri="{9D8B030D-6E8A-4147-A177-3AD203B41FA5}">
                      <a16:colId xmlns:a16="http://schemas.microsoft.com/office/drawing/2014/main" val="3431355920"/>
                    </a:ext>
                  </a:extLst>
                </a:gridCol>
                <a:gridCol w="1936800">
                  <a:extLst>
                    <a:ext uri="{9D8B030D-6E8A-4147-A177-3AD203B41FA5}">
                      <a16:colId xmlns:a16="http://schemas.microsoft.com/office/drawing/2014/main" val="781162328"/>
                    </a:ext>
                  </a:extLst>
                </a:gridCol>
                <a:gridCol w="1936800">
                  <a:extLst>
                    <a:ext uri="{9D8B030D-6E8A-4147-A177-3AD203B41FA5}">
                      <a16:colId xmlns:a16="http://schemas.microsoft.com/office/drawing/2014/main" val="279744553"/>
                    </a:ext>
                  </a:extLst>
                </a:gridCol>
                <a:gridCol w="1936800">
                  <a:extLst>
                    <a:ext uri="{9D8B030D-6E8A-4147-A177-3AD203B41FA5}">
                      <a16:colId xmlns:a16="http://schemas.microsoft.com/office/drawing/2014/main" val="3128719947"/>
                    </a:ext>
                  </a:extLst>
                </a:gridCol>
                <a:gridCol w="1936800">
                  <a:extLst>
                    <a:ext uri="{9D8B030D-6E8A-4147-A177-3AD203B41FA5}">
                      <a16:colId xmlns:a16="http://schemas.microsoft.com/office/drawing/2014/main" val="1695386506"/>
                    </a:ext>
                  </a:extLst>
                </a:gridCol>
                <a:gridCol w="1908000">
                  <a:extLst>
                    <a:ext uri="{9D8B030D-6E8A-4147-A177-3AD203B41FA5}">
                      <a16:colId xmlns:a16="http://schemas.microsoft.com/office/drawing/2014/main" val="3517568068"/>
                    </a:ext>
                  </a:extLst>
                </a:gridCol>
              </a:tblGrid>
              <a:tr h="252000">
                <a:tc>
                  <a:txBody>
                    <a:bodyPr/>
                    <a:lstStyle/>
                    <a:p>
                      <a:endParaRPr kumimoji="1" lang="ja-JP" altLang="en-US" sz="1050" dirty="0">
                        <a:latin typeface="BIZ UDゴシック" panose="020B0400000000000000" pitchFamily="49" charset="-128"/>
                        <a:ea typeface="BIZ UDゴシック" panose="020B0400000000000000" pitchFamily="49" charset="-128"/>
                      </a:endParaRPr>
                    </a:p>
                  </a:txBody>
                  <a:tcP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ソウル</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シンガポール</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バルセロナ</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パリ</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ラスベガス</a:t>
                      </a:r>
                    </a:p>
                  </a:txBody>
                  <a:tcPr anchor="ctr"/>
                </a:tc>
                <a:tc>
                  <a:txBody>
                    <a:bodyPr/>
                    <a:lstStyle/>
                    <a:p>
                      <a:pPr algn="ctr"/>
                      <a:r>
                        <a:rPr kumimoji="1" lang="ja-JP" altLang="en-US" sz="1200" dirty="0">
                          <a:latin typeface="BIZ UDゴシック" panose="020B0400000000000000" pitchFamily="49" charset="-128"/>
                          <a:ea typeface="BIZ UDゴシック" panose="020B0400000000000000" pitchFamily="49" charset="-128"/>
                        </a:rPr>
                        <a:t>フランクフルト</a:t>
                      </a:r>
                    </a:p>
                  </a:txBody>
                  <a:tcPr anchor="ctr"/>
                </a:tc>
                <a:extLst>
                  <a:ext uri="{0D108BD9-81ED-4DB2-BD59-A6C34878D82A}">
                    <a16:rowId xmlns:a16="http://schemas.microsoft.com/office/drawing/2014/main" val="3645427115"/>
                  </a:ext>
                </a:extLst>
              </a:tr>
              <a:tr h="324000">
                <a:tc>
                  <a:txBody>
                    <a:bodyPr/>
                    <a:lstStyle/>
                    <a:p>
                      <a:pPr algn="l"/>
                      <a:r>
                        <a:rPr kumimoji="1" lang="en-US" altLang="ja-JP" sz="1200" dirty="0">
                          <a:latin typeface="BIZ UDゴシック" panose="020B0400000000000000" pitchFamily="49" charset="-128"/>
                          <a:ea typeface="BIZ UDゴシック" panose="020B0400000000000000" pitchFamily="49" charset="-128"/>
                        </a:rPr>
                        <a:t>MICE</a:t>
                      </a:r>
                      <a:r>
                        <a:rPr kumimoji="1" lang="ja-JP" altLang="en-US" sz="1200" dirty="0">
                          <a:latin typeface="BIZ UDゴシック" panose="020B0400000000000000" pitchFamily="49" charset="-128"/>
                          <a:ea typeface="BIZ UDゴシック" panose="020B0400000000000000" pitchFamily="49" charset="-128"/>
                        </a:rPr>
                        <a:t>開催件数</a:t>
                      </a:r>
                    </a:p>
                  </a:txBody>
                  <a:tcPr anchor="ctr"/>
                </a:tc>
                <a:tc>
                  <a:txBody>
                    <a:bodyPr/>
                    <a:lstStyle/>
                    <a:p>
                      <a:r>
                        <a:rPr kumimoji="1" lang="en-US" altLang="ja-JP" sz="800" dirty="0">
                          <a:latin typeface="BIZ UDゴシック" panose="020B0400000000000000" pitchFamily="49" charset="-128"/>
                          <a:ea typeface="BIZ UDゴシック" panose="020B0400000000000000" pitchFamily="49" charset="-128"/>
                        </a:rPr>
                        <a:t>UIA</a:t>
                      </a:r>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609</a:t>
                      </a:r>
                      <a:r>
                        <a:rPr kumimoji="1" lang="ja-JP" altLang="en-US" sz="800" dirty="0">
                          <a:latin typeface="BIZ UDゴシック" panose="020B0400000000000000" pitchFamily="49" charset="-128"/>
                          <a:ea typeface="BIZ UDゴシック" panose="020B0400000000000000" pitchFamily="49" charset="-128"/>
                        </a:rPr>
                        <a:t>件 </a:t>
                      </a:r>
                      <a:r>
                        <a:rPr kumimoji="1" lang="en-US" altLang="ja-JP" sz="800" dirty="0">
                          <a:latin typeface="BIZ UDゴシック" panose="020B0400000000000000" pitchFamily="49" charset="-128"/>
                          <a:ea typeface="BIZ UDゴシック" panose="020B0400000000000000" pitchFamily="49" charset="-128"/>
                        </a:rPr>
                        <a:t>(3</a:t>
                      </a:r>
                      <a:r>
                        <a:rPr kumimoji="1" lang="ja-JP" altLang="en-US" sz="800" dirty="0">
                          <a:latin typeface="BIZ UDゴシック" panose="020B0400000000000000" pitchFamily="49" charset="-128"/>
                          <a:ea typeface="BIZ UDゴシック" panose="020B0400000000000000" pitchFamily="49" charset="-128"/>
                        </a:rPr>
                        <a:t>位</a:t>
                      </a:r>
                      <a:r>
                        <a:rPr kumimoji="1" lang="en-US" altLang="ja-JP" sz="800" dirty="0">
                          <a:latin typeface="BIZ UDゴシック" panose="020B0400000000000000" pitchFamily="49" charset="-128"/>
                          <a:ea typeface="BIZ UDゴシック" panose="020B0400000000000000" pitchFamily="49" charset="-128"/>
                        </a:rPr>
                        <a:t>)</a:t>
                      </a:r>
                    </a:p>
                    <a:p>
                      <a:r>
                        <a:rPr kumimoji="1" lang="en-US" altLang="ja-JP" sz="800" dirty="0">
                          <a:latin typeface="BIZ UDゴシック" panose="020B0400000000000000" pitchFamily="49" charset="-128"/>
                          <a:ea typeface="BIZ UDゴシック" panose="020B0400000000000000" pitchFamily="49" charset="-128"/>
                        </a:rPr>
                        <a:t>ICCA</a:t>
                      </a:r>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114</a:t>
                      </a:r>
                      <a:r>
                        <a:rPr kumimoji="1" lang="ja-JP" altLang="en-US" sz="800" dirty="0">
                          <a:latin typeface="BIZ UDゴシック" panose="020B0400000000000000" pitchFamily="49" charset="-128"/>
                          <a:ea typeface="BIZ UDゴシック" panose="020B0400000000000000" pitchFamily="49" charset="-128"/>
                        </a:rPr>
                        <a:t>件 </a:t>
                      </a:r>
                      <a:r>
                        <a:rPr kumimoji="1" lang="en-US" altLang="ja-JP" sz="800" dirty="0">
                          <a:latin typeface="BIZ UDゴシック" panose="020B0400000000000000" pitchFamily="49" charset="-128"/>
                          <a:ea typeface="BIZ UDゴシック" panose="020B0400000000000000" pitchFamily="49" charset="-128"/>
                        </a:rPr>
                        <a:t>(15</a:t>
                      </a:r>
                      <a:r>
                        <a:rPr kumimoji="1" lang="ja-JP" altLang="en-US" sz="800" dirty="0">
                          <a:latin typeface="BIZ UDゴシック" panose="020B0400000000000000" pitchFamily="49" charset="-128"/>
                          <a:ea typeface="BIZ UDゴシック" panose="020B0400000000000000" pitchFamily="49" charset="-128"/>
                        </a:rPr>
                        <a:t>位</a:t>
                      </a:r>
                      <a:r>
                        <a:rPr kumimoji="1" lang="en-US" altLang="ja-JP" sz="800" dirty="0">
                          <a:latin typeface="BIZ UDゴシック" panose="020B0400000000000000" pitchFamily="49" charset="-128"/>
                          <a:ea typeface="BIZ UDゴシック" panose="020B0400000000000000" pitchFamily="49" charset="-128"/>
                        </a:rPr>
                        <a:t>)</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UIA</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1205</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件</a:t>
                      </a: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 (1</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位</a:t>
                      </a: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a:t>
                      </a:r>
                      <a:endPar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en-US" altLang="ja-JP" sz="800" dirty="0">
                          <a:latin typeface="BIZ UDゴシック" panose="020B0400000000000000" pitchFamily="49" charset="-128"/>
                          <a:ea typeface="BIZ UDゴシック" panose="020B0400000000000000" pitchFamily="49" charset="-128"/>
                        </a:rPr>
                        <a:t>ICCA</a:t>
                      </a:r>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148</a:t>
                      </a:r>
                      <a:r>
                        <a:rPr kumimoji="1" lang="ja-JP" altLang="en-US" sz="800" dirty="0">
                          <a:latin typeface="BIZ UDゴシック" panose="020B0400000000000000" pitchFamily="49" charset="-128"/>
                          <a:ea typeface="BIZ UDゴシック" panose="020B0400000000000000" pitchFamily="49" charset="-128"/>
                        </a:rPr>
                        <a:t>件 </a:t>
                      </a:r>
                      <a:r>
                        <a:rPr kumimoji="1" lang="en-US" altLang="ja-JP" sz="800" dirty="0">
                          <a:latin typeface="BIZ UDゴシック" panose="020B0400000000000000" pitchFamily="49" charset="-128"/>
                          <a:ea typeface="BIZ UDゴシック" panose="020B0400000000000000" pitchFamily="49" charset="-128"/>
                        </a:rPr>
                        <a:t>(7</a:t>
                      </a:r>
                      <a:r>
                        <a:rPr kumimoji="1" lang="ja-JP" altLang="en-US" sz="800" dirty="0">
                          <a:latin typeface="BIZ UDゴシック" panose="020B0400000000000000" pitchFamily="49" charset="-128"/>
                          <a:ea typeface="BIZ UDゴシック" panose="020B0400000000000000" pitchFamily="49" charset="-128"/>
                        </a:rPr>
                        <a:t>位</a:t>
                      </a:r>
                      <a:r>
                        <a:rPr kumimoji="1" lang="en-US" altLang="ja-JP" sz="800" dirty="0">
                          <a:latin typeface="BIZ UDゴシック" panose="020B0400000000000000" pitchFamily="49" charset="-128"/>
                          <a:ea typeface="BIZ UDゴシック" panose="020B0400000000000000" pitchFamily="49" charset="-128"/>
                        </a:rPr>
                        <a:t>)</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UIA</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a:t>
                      </a: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160</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件</a:t>
                      </a: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 (10</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位</a:t>
                      </a: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a:t>
                      </a:r>
                      <a:endPar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endParaRPr>
                    </a:p>
                    <a:p>
                      <a:r>
                        <a:rPr kumimoji="1" lang="en-US" altLang="ja-JP" sz="800" dirty="0">
                          <a:latin typeface="BIZ UDゴシック" panose="020B0400000000000000" pitchFamily="49" charset="-128"/>
                          <a:ea typeface="BIZ UDゴシック" panose="020B0400000000000000" pitchFamily="49" charset="-128"/>
                        </a:rPr>
                        <a:t>ICCA</a:t>
                      </a:r>
                      <a:r>
                        <a:rPr kumimoji="1" lang="ja-JP" altLang="en-US" sz="800" dirty="0">
                          <a:latin typeface="BIZ UDゴシック" panose="020B0400000000000000" pitchFamily="49" charset="-128"/>
                          <a:ea typeface="BIZ UDゴシック" panose="020B0400000000000000" pitchFamily="49" charset="-128"/>
                        </a:rPr>
                        <a:t>：</a:t>
                      </a:r>
                      <a:r>
                        <a:rPr kumimoji="1" lang="en-US" altLang="ja-JP" sz="800" dirty="0">
                          <a:latin typeface="BIZ UDゴシック" panose="020B0400000000000000" pitchFamily="49" charset="-128"/>
                          <a:ea typeface="BIZ UDゴシック" panose="020B0400000000000000" pitchFamily="49" charset="-128"/>
                        </a:rPr>
                        <a:t>156</a:t>
                      </a:r>
                      <a:r>
                        <a:rPr kumimoji="1" lang="ja-JP" altLang="en-US" sz="800" dirty="0">
                          <a:latin typeface="BIZ UDゴシック" panose="020B0400000000000000" pitchFamily="49" charset="-128"/>
                          <a:ea typeface="BIZ UDゴシック" panose="020B0400000000000000" pitchFamily="49" charset="-128"/>
                        </a:rPr>
                        <a:t>件 </a:t>
                      </a:r>
                      <a:r>
                        <a:rPr kumimoji="1" lang="en-US" altLang="ja-JP" sz="800" dirty="0">
                          <a:latin typeface="BIZ UDゴシック" panose="020B0400000000000000" pitchFamily="49" charset="-128"/>
                          <a:ea typeface="BIZ UDゴシック" panose="020B0400000000000000" pitchFamily="49" charset="-128"/>
                        </a:rPr>
                        <a:t>(4</a:t>
                      </a:r>
                      <a:r>
                        <a:rPr kumimoji="1" lang="ja-JP" altLang="en-US" sz="800" dirty="0">
                          <a:latin typeface="BIZ UDゴシック" panose="020B0400000000000000" pitchFamily="49" charset="-128"/>
                          <a:ea typeface="BIZ UDゴシック" panose="020B0400000000000000" pitchFamily="49" charset="-128"/>
                        </a:rPr>
                        <a:t>位</a:t>
                      </a:r>
                      <a:r>
                        <a:rPr kumimoji="1" lang="en-US" altLang="ja-JP" sz="800" dirty="0">
                          <a:latin typeface="BIZ UDゴシック" panose="020B0400000000000000" pitchFamily="49" charset="-128"/>
                          <a:ea typeface="BIZ UDゴシック" panose="020B0400000000000000" pitchFamily="49" charset="-128"/>
                        </a:rPr>
                        <a:t>)</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UIA</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405</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件</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 (4</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位</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endParaRPr lang="ja-JP" altLang="ja-JP" sz="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ICCA</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237</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件</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 (1</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位</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UIA</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ja-JP" sz="800" kern="0" dirty="0" err="1">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ー</a:t>
                      </a:r>
                      <a:endParaRPr lang="ja-JP" altLang="ja-JP" sz="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ICCA</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10</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件</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 (267</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位</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UIA</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ja-JP" sz="800" kern="0" dirty="0" err="1">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ー</a:t>
                      </a:r>
                      <a:endParaRPr lang="ja-JP" altLang="ja-JP" sz="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1280160" rtl="0" eaLnBrk="1" fontAlgn="auto" latinLnBrk="0" hangingPunct="1">
                        <a:lnSpc>
                          <a:spcPct val="100000"/>
                        </a:lnSpc>
                        <a:spcBef>
                          <a:spcPts val="0"/>
                        </a:spcBef>
                        <a:spcAft>
                          <a:spcPts val="0"/>
                        </a:spcAft>
                        <a:buClrTx/>
                        <a:buSzTx/>
                        <a:buFontTx/>
                        <a:buNone/>
                        <a:tabLst/>
                        <a:defRPr/>
                      </a:pP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ICCA</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31</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件</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 (98</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位</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endParaRPr kumimoji="1" lang="ja-JP" altLang="en-US" sz="8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424615186"/>
                  </a:ext>
                </a:extLst>
              </a:tr>
              <a:tr h="441491">
                <a:tc>
                  <a:txBody>
                    <a:bodyPr/>
                    <a:lstStyle/>
                    <a:p>
                      <a:pPr algn="l"/>
                      <a:r>
                        <a:rPr kumimoji="1" lang="ja-JP" altLang="en-US" sz="1200" dirty="0">
                          <a:latin typeface="BIZ UDゴシック" panose="020B0400000000000000" pitchFamily="49" charset="-128"/>
                          <a:ea typeface="BIZ UDゴシック" panose="020B0400000000000000" pitchFamily="49" charset="-128"/>
                        </a:rPr>
                        <a:t>経済効果</a:t>
                      </a:r>
                    </a:p>
                  </a:txBody>
                  <a:tcPr anchor="ctr"/>
                </a:tc>
                <a:tc>
                  <a:txBody>
                    <a:bodyPr/>
                    <a:lstStyle/>
                    <a:p>
                      <a:r>
                        <a:rPr kumimoji="1" lang="ja-JP" altLang="en-US" sz="800" dirty="0">
                          <a:latin typeface="BIZ UDゴシック" panose="020B0400000000000000" pitchFamily="49" charset="-128"/>
                          <a:ea typeface="BIZ UDゴシック" panose="020B0400000000000000" pitchFamily="49" charset="-128"/>
                        </a:rPr>
                        <a:t>－</a:t>
                      </a: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ja-JP" sz="800" kern="1200" dirty="0" smtClean="0">
                          <a:solidFill>
                            <a:schemeClr val="tx1"/>
                          </a:solidFill>
                          <a:effectLst/>
                          <a:latin typeface="BIZ UDゴシック" panose="020B0400000000000000" pitchFamily="49" charset="-128"/>
                          <a:ea typeface="BIZ UDゴシック" panose="020B0400000000000000" pitchFamily="49" charset="-128"/>
                          <a:cs typeface="+mn-cs"/>
                        </a:rPr>
                        <a:t>シンガポール</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の</a:t>
                      </a: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GDP</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の約</a:t>
                      </a: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1</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％を占め、</a:t>
                      </a: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34,000</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人以上の雇用を支え、</a:t>
                      </a:r>
                      <a:r>
                        <a:rPr kumimoji="1" lang="en-US" altLang="ja-JP" sz="800" kern="1200" dirty="0">
                          <a:solidFill>
                            <a:schemeClr val="tx1"/>
                          </a:solidFill>
                          <a:effectLst/>
                          <a:latin typeface="BIZ UDゴシック" panose="020B0400000000000000" pitchFamily="49" charset="-128"/>
                          <a:ea typeface="BIZ UDゴシック" panose="020B0400000000000000" pitchFamily="49" charset="-128"/>
                          <a:cs typeface="+mn-cs"/>
                        </a:rPr>
                        <a:t>38</a:t>
                      </a:r>
                      <a:r>
                        <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rPr>
                        <a:t>億ドルの</a:t>
                      </a:r>
                      <a:r>
                        <a:rPr kumimoji="1" lang="ja-JP" altLang="ja-JP" sz="800" kern="1200" dirty="0" smtClean="0">
                          <a:solidFill>
                            <a:schemeClr val="tx1"/>
                          </a:solidFill>
                          <a:effectLst/>
                          <a:latin typeface="BIZ UDゴシック" panose="020B0400000000000000" pitchFamily="49" charset="-128"/>
                          <a:ea typeface="BIZ UDゴシック" panose="020B0400000000000000" pitchFamily="49" charset="-128"/>
                          <a:cs typeface="+mn-cs"/>
                        </a:rPr>
                        <a:t>経済的</a:t>
                      </a:r>
                      <a:r>
                        <a:rPr kumimoji="1" lang="ja-JP" altLang="en-US" sz="800" kern="1200" dirty="0" smtClean="0">
                          <a:solidFill>
                            <a:schemeClr val="tx1"/>
                          </a:solidFill>
                          <a:effectLst/>
                          <a:latin typeface="BIZ UDゴシック" panose="020B0400000000000000" pitchFamily="49" charset="-128"/>
                          <a:ea typeface="BIZ UDゴシック" panose="020B0400000000000000" pitchFamily="49" charset="-128"/>
                          <a:cs typeface="+mn-cs"/>
                        </a:rPr>
                        <a:t>付加価値を算出</a:t>
                      </a:r>
                      <a:r>
                        <a:rPr kumimoji="1" lang="en-US" altLang="ja-JP" sz="800" kern="1200" dirty="0" smtClean="0">
                          <a:solidFill>
                            <a:schemeClr val="tx1"/>
                          </a:solidFill>
                          <a:effectLst/>
                          <a:latin typeface="BIZ UDゴシック" panose="020B0400000000000000" pitchFamily="49" charset="-128"/>
                          <a:ea typeface="BIZ UDゴシック" panose="020B0400000000000000" pitchFamily="49" charset="-128"/>
                          <a:cs typeface="+mn-cs"/>
                        </a:rPr>
                        <a:t>(2019</a:t>
                      </a:r>
                      <a:r>
                        <a:rPr kumimoji="1" lang="ja-JP" altLang="en-US" sz="800" kern="1200" dirty="0" smtClean="0">
                          <a:solidFill>
                            <a:schemeClr val="tx1"/>
                          </a:solidFill>
                          <a:effectLst/>
                          <a:latin typeface="BIZ UDゴシック" panose="020B0400000000000000" pitchFamily="49" charset="-128"/>
                          <a:ea typeface="BIZ UDゴシック" panose="020B0400000000000000" pitchFamily="49" charset="-128"/>
                          <a:cs typeface="+mn-cs"/>
                        </a:rPr>
                        <a:t>年</a:t>
                      </a:r>
                      <a:r>
                        <a:rPr kumimoji="1" lang="en-US" altLang="ja-JP" sz="800" kern="1200" dirty="0" smtClean="0">
                          <a:solidFill>
                            <a:schemeClr val="tx1"/>
                          </a:solidFill>
                          <a:effectLst/>
                          <a:latin typeface="BIZ UDゴシック" panose="020B0400000000000000" pitchFamily="49" charset="-128"/>
                          <a:ea typeface="BIZ UDゴシック" panose="020B0400000000000000" pitchFamily="49" charset="-128"/>
                          <a:cs typeface="+mn-cs"/>
                        </a:rPr>
                        <a:t>)</a:t>
                      </a:r>
                      <a:endParaRPr kumimoji="1" lang="ja-JP" altLang="ja-JP" sz="800" kern="1200" dirty="0">
                        <a:solidFill>
                          <a:schemeClr val="tx1"/>
                        </a:solidFill>
                        <a:effectLst/>
                        <a:latin typeface="BIZ UDゴシック" panose="020B0400000000000000" pitchFamily="49" charset="-128"/>
                        <a:ea typeface="BIZ UDゴシック" panose="020B0400000000000000" pitchFamily="49" charset="-128"/>
                        <a:cs typeface="+mn-cs"/>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a:t>
                      </a: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経済</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効果は、</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13</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億</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4,000</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万ユーロ</a:t>
                      </a:r>
                      <a:r>
                        <a:rPr lang="ja-JP"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と</a:t>
                      </a:r>
                      <a:r>
                        <a:rPr lang="ja-JP" altLang="en-US"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推定</a:t>
                      </a:r>
                      <a:r>
                        <a:rPr lang="en-US"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(2018</a:t>
                      </a:r>
                      <a:r>
                        <a:rPr lang="ja-JP" altLang="en-US"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年</a:t>
                      </a:r>
                      <a:r>
                        <a:rPr lang="en-US"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r>
                        <a:rPr lang="ja-JP"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誘導</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効果、地方自治体や地域の財政的・</a:t>
                      </a:r>
                      <a:r>
                        <a:rPr lang="ja-JP"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社会的誘導</a:t>
                      </a:r>
                      <a:r>
                        <a:rPr lang="ja-JP" altLang="en-US"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効果除く</a:t>
                      </a:r>
                      <a:r>
                        <a:rPr lang="en-US"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a:t>
                      </a:r>
                      <a:endParaRPr lang="ja-JP" altLang="ja-JP" sz="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a:tc>
                <a:tc>
                  <a:txBody>
                    <a:bodyPr/>
                    <a:lstStyle/>
                    <a:p>
                      <a:pPr marL="0" marR="0" lvl="0" indent="0" algn="just" defTabSz="1280160" rtl="0" eaLnBrk="1" fontAlgn="auto" latinLnBrk="0" hangingPunct="1">
                        <a:lnSpc>
                          <a:spcPct val="100000"/>
                        </a:lnSpc>
                        <a:spcBef>
                          <a:spcPts val="0"/>
                        </a:spcBef>
                        <a:spcAft>
                          <a:spcPts val="0"/>
                        </a:spcAft>
                        <a:buClrTx/>
                        <a:buSzTx/>
                        <a:buFontTx/>
                        <a:buNone/>
                        <a:tabLst/>
                        <a:defRPr/>
                      </a:pPr>
                      <a:r>
                        <a:rPr lang="ja-JP"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訪問者</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の消費に関連する経済生産高は総額</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636</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億</a:t>
                      </a:r>
                      <a:r>
                        <a:rPr lang="ja-JP"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ドル</a:t>
                      </a:r>
                      <a:r>
                        <a:rPr lang="ja-JP" altLang="en-US"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と発表（</a:t>
                      </a:r>
                      <a:r>
                        <a:rPr lang="en-US"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2019</a:t>
                      </a:r>
                      <a:r>
                        <a:rPr lang="ja-JP" altLang="en-US"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年）</a:t>
                      </a:r>
                      <a:endParaRPr lang="en-US"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ビジネスイベント</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によって生み出された総売上高は</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9</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億</a:t>
                      </a:r>
                      <a:r>
                        <a:rPr lang="en-US"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8730</a:t>
                      </a:r>
                      <a:r>
                        <a:rPr lang="ja-JP" altLang="ja-JP" sz="800" kern="0" dirty="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万</a:t>
                      </a:r>
                      <a:r>
                        <a:rPr lang="ja-JP"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ユーロ</a:t>
                      </a:r>
                      <a:r>
                        <a:rPr lang="ja-JP" altLang="en-US"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と発表（</a:t>
                      </a:r>
                      <a:r>
                        <a:rPr lang="en-US" altLang="ja-JP"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2018</a:t>
                      </a:r>
                      <a:r>
                        <a:rPr lang="ja-JP" altLang="en-US" sz="800" kern="0" dirty="0" smtClean="0">
                          <a:solidFill>
                            <a:srgbClr val="262626"/>
                          </a:solidFill>
                          <a:effectLst/>
                          <a:latin typeface="BIZ UDゴシック" panose="020B0400000000000000" pitchFamily="49" charset="-128"/>
                          <a:ea typeface="BIZ UDゴシック" panose="020B0400000000000000" pitchFamily="49" charset="-128"/>
                          <a:cs typeface="メイリオ" panose="020B0604030504040204" pitchFamily="50" charset="-128"/>
                        </a:rPr>
                        <a:t>年）</a:t>
                      </a:r>
                      <a:endParaRPr lang="ja-JP" altLang="ja-JP" sz="8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a:tc>
                <a:extLst>
                  <a:ext uri="{0D108BD9-81ED-4DB2-BD59-A6C34878D82A}">
                    <a16:rowId xmlns:a16="http://schemas.microsoft.com/office/drawing/2014/main" val="298903559"/>
                  </a:ext>
                </a:extLst>
              </a:tr>
              <a:tr h="1512000">
                <a:tc>
                  <a:txBody>
                    <a:bodyPr/>
                    <a:lstStyle/>
                    <a:p>
                      <a:pPr algn="l"/>
                      <a:r>
                        <a:rPr kumimoji="1" lang="en-US" altLang="ja-JP" sz="1200" dirty="0">
                          <a:latin typeface="BIZ UDゴシック" panose="020B0400000000000000" pitchFamily="49" charset="-128"/>
                          <a:ea typeface="BIZ UDゴシック" panose="020B0400000000000000" pitchFamily="49" charset="-128"/>
                        </a:rPr>
                        <a:t>MICE</a:t>
                      </a:r>
                      <a:r>
                        <a:rPr kumimoji="1" lang="ja-JP" altLang="en-US" sz="1200" dirty="0">
                          <a:latin typeface="BIZ UDゴシック" panose="020B0400000000000000" pitchFamily="49" charset="-128"/>
                          <a:ea typeface="BIZ UDゴシック" panose="020B0400000000000000" pitchFamily="49" charset="-128"/>
                        </a:rPr>
                        <a:t>戦略の概要と特徴</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コンベンション分野の戦略的育成を目的として</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国際会議産業育成基本計画</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(2006</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年</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展示産業発展法</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2008</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年）</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を規定</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MICE </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を国の戦略的分野に掲げ、法律等で支援している。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MICE産業を高付加価値な未来成長動力産業であると位置付け</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、MICE</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産業を育成するために『2019年ソウルMICE産業育成基本計画』を発表し</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た。</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国の重点分野の</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再生</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可能エネルギーや鉱物資源、林業、漁業等の自然資源分野のMICEを積極的に誘致</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している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海外からの民間投資の呼び込みを国家的課題と</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し</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て掲げている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特に、</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金融、バイオメディカル・ヘルスケア、環境・エネルギー等の国の重点分野の MICE の積極的誘致に</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取り</a:t>
                      </a:r>
                      <a:r>
                        <a:rPr kumimoji="0" lang="ja-JP" altLang="en-US"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組み</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、MICEを</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通じた戦略的な産業振興を</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標榜</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する。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豊富なMICE誘致予算を背景とした高額な開催支援金を主催団体に支給（金額非公開）しているほか、機能性の高い大型 MICE施設があり、空港からのアクセスもよく、ソフトとハード一体的に施策を</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推進</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している。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古き良き時代の魅力と大都市のスピード感あるライフスタイルの融合を表現し、芸術、美食、スポーツ、過ごしやすい</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天候</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等</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で</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差別化を</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図</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『Tourism Marketing Strategy for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Destination</a:t>
                      </a:r>
                      <a:r>
                        <a:rPr kumimoji="0" lang="ja-JP" altLang="en-US"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Barcelona 』で</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は、</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持続可能性</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保証、</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投資に対する社会的リターンを最大限に確保しながら活動の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競争力</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を促進</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戦略的経済部門における観光の乗数</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効果</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の向上、</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統合的管理</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の奨励</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デスティネーションを構成する様々</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な</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声の取入を目標とする。</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欧州最大の経済圏として、航空・宇宙・防衛、</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自動車</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、ICT、ヘルスケア等、多様な産業が集積してお</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り、</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研究機関（CNRS, Insern）の大半が立地していることから、特に</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医療分野の学会やIT分野の企業ミーティングを優先的な誘致対象催事と位置付け</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ている。</a:t>
                      </a:r>
                      <a:endPar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大規模MICE施設、地理的優位性を強みとし、欧州内で開催される国際会議を積極的に誘致・開催している。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コンベンション施設の総床面積 100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万㎡以上を有し</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IR</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運営事業者等と連携してMICE </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誘致を進める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MICE 施設をカジノホテルに併設させることにより、ビジネス客を</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ターゲット</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するとともに、</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総合</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エンターテイメントを強みにレジャー客の誘致にも成功して</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おり</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エンターテイメント</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やカジノ</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、グルメ</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、ショッピングモールなどをホテルに兼ね備えた巨大な複合施設が集まる世界最大級の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エンターテイメント</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都市としてPRしている。</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優れた</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インフラと世界の交通・輸送ネットワークへの理想的な接続のため</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、化学/医薬品/ライフサイエンス、金融サービス、IT/通信、クリエイティブ産業、物流/モビリティ</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を主とした</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多く</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の重要な企業、</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団体、科学研究機関が</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拠点を置く。</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主催者</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は</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、会議インフラだけで</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なく、関連する多くのビジネスセクターの本拠地であり、既存の業界固有のネットワークを活用することが可能であることに注目している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2352388964"/>
                  </a:ext>
                </a:extLst>
              </a:tr>
              <a:tr h="441491">
                <a:tc>
                  <a:txBody>
                    <a:bodyPr/>
                    <a:lstStyle/>
                    <a:p>
                      <a:pPr algn="l"/>
                      <a:r>
                        <a:rPr kumimoji="1" lang="en-US" altLang="ja-JP" sz="1100" dirty="0">
                          <a:latin typeface="BIZ UDゴシック" panose="020B0400000000000000" pitchFamily="49" charset="-128"/>
                          <a:ea typeface="BIZ UDゴシック" panose="020B0400000000000000" pitchFamily="49" charset="-128"/>
                        </a:rPr>
                        <a:t>KPI</a:t>
                      </a:r>
                      <a:r>
                        <a:rPr kumimoji="1" lang="ja-JP" altLang="en-US" sz="1100" dirty="0">
                          <a:latin typeface="BIZ UDゴシック" panose="020B0400000000000000" pitchFamily="49" charset="-128"/>
                          <a:ea typeface="BIZ UDゴシック" panose="020B0400000000000000" pitchFamily="49" charset="-128"/>
                        </a:rPr>
                        <a:t>・</a:t>
                      </a:r>
                      <a:r>
                        <a:rPr kumimoji="1" lang="en-US" altLang="ja-JP" sz="1100" dirty="0">
                          <a:latin typeface="BIZ UDゴシック" panose="020B0400000000000000" pitchFamily="49" charset="-128"/>
                          <a:ea typeface="BIZ UDゴシック" panose="020B0400000000000000" pitchFamily="49" charset="-128"/>
                        </a:rPr>
                        <a:t>KGI</a:t>
                      </a:r>
                      <a:r>
                        <a:rPr kumimoji="1" lang="ja-JP" altLang="en-US" sz="1100" dirty="0">
                          <a:latin typeface="BIZ UDゴシック" panose="020B0400000000000000" pitchFamily="49" charset="-128"/>
                          <a:ea typeface="BIZ UDゴシック" panose="020B0400000000000000" pitchFamily="49" charset="-128"/>
                        </a:rPr>
                        <a:t>をどう設定しているか</a:t>
                      </a:r>
                    </a:p>
                  </a:txBody>
                  <a:tcPr anchor="ctr"/>
                </a:tc>
                <a:tc>
                  <a:txBody>
                    <a:bodyPr/>
                    <a:lstStyle/>
                    <a:p>
                      <a:r>
                        <a:rPr kumimoji="1" lang="ja-JP" altLang="en-US" sz="800" dirty="0">
                          <a:latin typeface="BIZ UDゴシック" panose="020B0400000000000000" pitchFamily="49" charset="-128"/>
                          <a:ea typeface="BIZ UDゴシック" panose="020B0400000000000000" pitchFamily="49" charset="-128"/>
                        </a:rPr>
                        <a:t>－</a:t>
                      </a: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KPIは、主</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に観光収入と外国人参加者の数であったが、国境規制が導入されたことでKPIを調整する動きがある。</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a:t>
                      </a: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a:latin typeface="BIZ UDゴシック" panose="020B0400000000000000" pitchFamily="49" charset="-128"/>
                          <a:ea typeface="BIZ UDゴシック" panose="020B0400000000000000" pitchFamily="49" charset="-128"/>
                        </a:rPr>
                        <a:t>－</a:t>
                      </a:r>
                    </a:p>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a:latin typeface="BIZ UDゴシック" panose="020B0400000000000000" pitchFamily="49" charset="-128"/>
                          <a:ea typeface="BIZ UDゴシック" panose="020B0400000000000000" pitchFamily="49" charset="-128"/>
                        </a:rPr>
                        <a:t>－</a:t>
                      </a:r>
                    </a:p>
                    <a:p>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a:latin typeface="BIZ UDゴシック" panose="020B0400000000000000" pitchFamily="49" charset="-128"/>
                          <a:ea typeface="BIZ UDゴシック" panose="020B0400000000000000" pitchFamily="49" charset="-128"/>
                        </a:rPr>
                        <a:t>－</a:t>
                      </a:r>
                    </a:p>
                    <a:p>
                      <a:endParaRPr kumimoji="1" lang="ja-JP" altLang="en-US" sz="800" dirty="0">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38259974"/>
                  </a:ext>
                </a:extLst>
              </a:tr>
              <a:tr h="1383339">
                <a:tc>
                  <a:txBody>
                    <a:bodyPr/>
                    <a:lstStyle/>
                    <a:p>
                      <a:pPr algn="l"/>
                      <a:r>
                        <a:rPr kumimoji="1" lang="ja-JP" altLang="en-US" sz="1200" dirty="0">
                          <a:latin typeface="BIZ UDゴシック" panose="020B0400000000000000" pitchFamily="49" charset="-128"/>
                          <a:ea typeface="BIZ UDゴシック" panose="020B0400000000000000" pitchFamily="49" charset="-128"/>
                        </a:rPr>
                        <a:t>誘致目的、コロナ後のビジョン</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ポストコロナ</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時代に対応し、MICE市場</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に最適化</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した環境を迅速に構築すべく『2021年</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ソウルMICE</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産業育成計画』</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と『</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ソウルMICE業界危機克服プロジェクト』、</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イベント</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会場防疫支援及び安心保険の提供、360°3Dで</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実装された</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『バーチャル</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ソウル</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』プラットフォーム</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の構築など、</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新型コロナウイルス感染症</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発生</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の初期段階からMICE業界との協力により</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ソウルMICE</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の持続可能性を</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高め</a:t>
                      </a:r>
                      <a:r>
                        <a:rPr kumimoji="0" lang="ja-JP" altLang="en-US"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、世界的に</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評価されている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国土が小さく</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内需</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も</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小さ</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いため外需獲得の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手段</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として MICE を</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戦略的に</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活用。</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COVID</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-19リカバリー・プラン</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の一環</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で</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あるマーケティング・パートナーシップ・プログラム（MPP）</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にて、</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MICE</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イベント</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主催者を対象</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に、</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国際的</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なマーケティング</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活動</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支援</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国際的</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な</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プレゼンス</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維持、ビジネスイベント</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の目的地としてシンガポールを選び、復興期の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観光客</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の需要を喚起することを目的としている。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第42回</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UNWTO加盟国総会にて、『HOTELS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SALUT</a:t>
                      </a:r>
                      <a:r>
                        <a:rPr kumimoji="0" lang="ja-JP" altLang="en-US"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PROJECT</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』、『BARCELONA, SAFE CITY』、</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『Biosphere Commitment to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Sustainable</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Tourism</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』、『Safe Travels Label (WTTC)』を取り</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あげている。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2022年</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の会議において、会議</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主催者</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への支援の表明として、「Welcome back」</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のメッセージ</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と、対面式の活動に戻ることの重要性を</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述べて</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a:t>
                      </a: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1869年</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に賭博を合法化。1970年代後半から80年代</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前半</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にかけて業界の浄化が進展</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し</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、大</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規模</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なリゾート施</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設が</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ち並ぶ</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現在の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ラスベガス</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となる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。1990年代</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以降、カジノ施設やホテル、</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エンターテインメント施設</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に加え、MICE施設が併設されたIR施設が次々</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と誕生</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した歴史がある。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1" lang="ja-JP" altLang="en-US" sz="800" dirty="0">
                          <a:latin typeface="BIZ UDゴシック" panose="020B0400000000000000" pitchFamily="49" charset="-128"/>
                          <a:ea typeface="BIZ UDゴシック" panose="020B0400000000000000" pitchFamily="49" charset="-128"/>
                        </a:rPr>
                        <a:t>－</a:t>
                      </a:r>
                    </a:p>
                  </a:txBody>
                  <a:tcPr/>
                </a:tc>
                <a:extLst>
                  <a:ext uri="{0D108BD9-81ED-4DB2-BD59-A6C34878D82A}">
                    <a16:rowId xmlns:a16="http://schemas.microsoft.com/office/drawing/2014/main" val="3034053329"/>
                  </a:ext>
                </a:extLst>
              </a:tr>
              <a:tr h="794684">
                <a:tc>
                  <a:txBody>
                    <a:bodyPr/>
                    <a:lstStyle/>
                    <a:p>
                      <a:pPr algn="l"/>
                      <a:r>
                        <a:rPr kumimoji="1" lang="ja-JP" altLang="en-US" sz="1200" dirty="0">
                          <a:latin typeface="BIZ UDゴシック" panose="020B0400000000000000" pitchFamily="49" charset="-128"/>
                          <a:ea typeface="BIZ UDゴシック" panose="020B0400000000000000" pitchFamily="49" charset="-128"/>
                        </a:rPr>
                        <a:t>主要</a:t>
                      </a:r>
                      <a:r>
                        <a:rPr kumimoji="1" lang="en-US" altLang="ja-JP" sz="1200" dirty="0">
                          <a:latin typeface="BIZ UDゴシック" panose="020B0400000000000000" pitchFamily="49" charset="-128"/>
                          <a:ea typeface="BIZ UDゴシック" panose="020B0400000000000000" pitchFamily="49" charset="-128"/>
                        </a:rPr>
                        <a:t>MICE</a:t>
                      </a:r>
                      <a:r>
                        <a:rPr kumimoji="1" lang="ja-JP" altLang="en-US" sz="1200" dirty="0" smtClean="0">
                          <a:latin typeface="BIZ UDゴシック" panose="020B0400000000000000" pitchFamily="49" charset="-128"/>
                          <a:ea typeface="BIZ UDゴシック" panose="020B0400000000000000" pitchFamily="49" charset="-128"/>
                        </a:rPr>
                        <a:t>施設</a:t>
                      </a:r>
                      <a:endParaRPr kumimoji="1" lang="ja-JP" altLang="en-US" sz="1200" dirty="0">
                        <a:latin typeface="BIZ UDゴシック" panose="020B0400000000000000" pitchFamily="49" charset="-128"/>
                        <a:ea typeface="BIZ UDゴシック" panose="020B0400000000000000" pitchFamily="49"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・KINTEX</a:t>
                      </a:r>
                      <a:r>
                        <a:rPr kumimoji="0" lang="ja-JP" altLang="en-US" sz="800" b="0" i="0" u="none"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1" i="0" u="sng"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108,</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049m</a:t>
                      </a:r>
                      <a:r>
                        <a:rPr kumimoji="0" lang="en-US" altLang="ja-JP" sz="800" b="1" i="0" u="sng"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spc="0" normalizeH="0" baseline="3000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COEX</a:t>
                      </a:r>
                      <a:r>
                        <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36,</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027m</a:t>
                      </a:r>
                      <a:r>
                        <a:rPr kumimoji="0" lang="en-US" altLang="ja-JP" sz="800" b="0" i="0" u="none"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ソウル世界貿易センター</a:t>
                      </a:r>
                      <a:r>
                        <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(SETEC</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(7,948m</a:t>
                      </a:r>
                      <a:r>
                        <a:rPr kumimoji="0" lang="en-US" altLang="ja-JP" sz="800" b="0" i="0" u="none"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en-US" altLang="ja-JP" sz="800" b="0" i="0" u="none"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0" lang="ja-JP" altLang="ja-JP" sz="900" b="0" i="0" u="none"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シンガポール</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E</a:t>
                      </a:r>
                      <a:r>
                        <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XPO</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1" i="0" u="sng"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100,</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000m</a:t>
                      </a:r>
                      <a:r>
                        <a:rPr kumimoji="0" lang="en-US" altLang="ja-JP" sz="800" b="1" i="0" u="sng"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サンズ・エキスポ＆コンベンション</a:t>
                      </a:r>
                      <a:endPar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センター</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41,</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000m</a:t>
                      </a:r>
                      <a:r>
                        <a:rPr kumimoji="0" lang="en-US" altLang="ja-JP" sz="800" b="0" i="0" u="none"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サンテック･シンガポール国際会議</a:t>
                      </a:r>
                      <a:endPar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展示場</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(38,970m</a:t>
                      </a:r>
                      <a:r>
                        <a:rPr kumimoji="0" lang="en-US" altLang="ja-JP" sz="800" b="0" i="0" u="none"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フィラ・デ・バルセロナ</a:t>
                      </a:r>
                      <a:endPar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en-US" sz="800" b="0" i="0" u="none" strike="noStrike" cap="none" spc="0" normalizeH="0" baseline="0" dirty="0" smtClean="0">
                          <a:ln>
                            <a:noFill/>
                          </a:ln>
                          <a:solidFill>
                            <a:schemeClr val="tx1"/>
                          </a:solidFill>
                          <a:effectLst/>
                          <a:latin typeface="BIZ UDゴシック" panose="020B0400000000000000" pitchFamily="49" charset="-128"/>
                          <a:ea typeface="BIZ UDゴシック" panose="020B0400000000000000" pitchFamily="49" charset="-128"/>
                        </a:rPr>
                        <a:t>グランビーアセンター</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1" i="0" u="sng"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203,</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106m</a:t>
                      </a:r>
                      <a:r>
                        <a:rPr kumimoji="0" lang="en-US" altLang="ja-JP" sz="800" b="1" i="0" u="sng"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1" i="0" u="sng"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ムンジュイックセンター　　</a:t>
                      </a:r>
                      <a:endPar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1" i="0" u="sng"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118,</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011m</a:t>
                      </a:r>
                      <a:r>
                        <a:rPr kumimoji="0" lang="en-US" altLang="ja-JP" sz="800" b="1" i="0" u="sng"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1" i="0" u="sng"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パリ ノール ヴィルパント見本市会</a:t>
                      </a:r>
                      <a:endPar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場</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(246,312m</a:t>
                      </a:r>
                      <a:r>
                        <a:rPr kumimoji="0" lang="en-US" altLang="ja-JP" sz="800" b="1" i="0" u="sng"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1"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spc="0" normalizeH="0" baseline="0" dirty="0" smtClean="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ポルト・ド・ベルサイユ・エキシビ</a:t>
                      </a:r>
                      <a:endPar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ションセンター</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1" i="0" u="sng"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202,</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036m</a:t>
                      </a:r>
                      <a:r>
                        <a:rPr kumimoji="0" lang="en-US" altLang="ja-JP" sz="800" b="1" i="0" u="sng"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1" i="0" u="sng"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パリ　ル・ブルジェ</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(79,</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692m</a:t>
                      </a:r>
                      <a:r>
                        <a:rPr kumimoji="0" lang="en-US" altLang="ja-JP" sz="800" b="0" i="0" u="none"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・ラスベガスコンベンションセンター</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180,290</a:t>
                      </a:r>
                      <a:r>
                        <a:rPr kumimoji="0" lang="en-US"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a:t>
                      </a:r>
                      <a:r>
                        <a:rPr kumimoji="0" lang="en-US" altLang="ja-JP" sz="800" b="1" i="0" u="sng"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・サンズエクスポ＆コンベンションセ</a:t>
                      </a:r>
                      <a:endPar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ンター</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1" i="0" u="sng"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115,</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689</a:t>
                      </a:r>
                      <a:r>
                        <a:rPr kumimoji="0" lang="en-US"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a:t>
                      </a:r>
                      <a:r>
                        <a:rPr kumimoji="0" lang="en-US" altLang="ja-JP" sz="800" b="1" i="0" u="sng"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・マンダレイ ベイ リゾート アンド </a:t>
                      </a:r>
                      <a:endPar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カジノ</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spc="0" normalizeH="0" baseline="0" dirty="0">
                          <a:ln>
                            <a:noFill/>
                          </a:ln>
                          <a:solidFill>
                            <a:srgbClr val="262626"/>
                          </a:solidFill>
                          <a:effectLst/>
                          <a:latin typeface="BIZ UDゴシック" panose="020B0400000000000000" pitchFamily="49" charset="-128"/>
                          <a:ea typeface="BIZ UDゴシック" panose="020B0400000000000000" pitchFamily="49" charset="-128"/>
                        </a:rPr>
                        <a:t>96,</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901</a:t>
                      </a:r>
                      <a:r>
                        <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a:t>
                      </a:r>
                      <a:r>
                        <a:rPr kumimoji="0" lang="en-US" altLang="ja-JP" sz="800" b="0" i="0" u="none"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spc="0" normalizeH="0" baseline="0" dirty="0" smtClean="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メッセ　フランクフルト</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endParaRPr kumimoji="0" lang="en-US"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366,637</a:t>
                      </a:r>
                      <a:r>
                        <a:rPr kumimoji="0" lang="en-US" altLang="ja-JP" sz="800" b="1" i="0" u="sng"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a:t>
                      </a:r>
                      <a:r>
                        <a:rPr kumimoji="0" lang="en-US" altLang="ja-JP" sz="800" b="1" i="0" u="sng" strike="noStrike" cap="none" spc="0" normalizeH="0" baseline="30000" dirty="0" smtClean="0">
                          <a:ln>
                            <a:noFill/>
                          </a:ln>
                          <a:solidFill>
                            <a:srgbClr val="262626"/>
                          </a:solidFill>
                          <a:effectLst/>
                          <a:latin typeface="BIZ UDゴシック" panose="020B0400000000000000" pitchFamily="49" charset="-128"/>
                          <a:ea typeface="BIZ UDゴシック" panose="020B0400000000000000" pitchFamily="49" charset="-128"/>
                        </a:rPr>
                        <a:t>2</a:t>
                      </a:r>
                      <a:r>
                        <a:rPr kumimoji="0" lang="ja-JP" altLang="en-US" sz="800" b="0" i="0" u="none" strike="noStrike" cap="none" spc="0"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spc="0" normalizeH="0" baseline="0" dirty="0" smtClean="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0" lang="ja-JP" altLang="ja-JP" sz="800" b="0" i="0" u="none" strike="noStrike" cap="none" spc="0"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656093"/>
                  </a:ext>
                </a:extLst>
              </a:tr>
              <a:tr h="1282981">
                <a:tc>
                  <a:txBody>
                    <a:bodyPr/>
                    <a:lstStyle/>
                    <a:p>
                      <a:pPr algn="l"/>
                      <a:r>
                        <a:rPr kumimoji="1" lang="ja-JP" altLang="en-US" sz="1200" dirty="0">
                          <a:latin typeface="BIZ UDゴシック" panose="020B0400000000000000" pitchFamily="49" charset="-128"/>
                          <a:ea typeface="BIZ UDゴシック" panose="020B0400000000000000" pitchFamily="49" charset="-128"/>
                        </a:rPr>
                        <a:t>マーケティング手法</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ビジネス</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とレジャー活動を楽しむのに最適な</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「ブレジャー(Bleisure)」都市と</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し</a:t>
                      </a:r>
                      <a:r>
                        <a:rPr kumimoji="0" lang="ja-JP" altLang="en-US"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てのソウルを全世界に発信</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ソウル</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市は、他の都市との共同プロモーションを行うことで、ソウル市のMICE産業の波及効果を他の都市にも広げている。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公</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民</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が</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それぞ</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れ役割分担し</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様々なMICEを受け入れ</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、IR施設</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も</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活用。</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豊富</a:t>
                      </a:r>
                      <a:r>
                        <a:rPr kumimoji="0" lang="ja-JP" altLang="en-US"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な</a:t>
                      </a:r>
                      <a:r>
                        <a:rPr kumimoji="0" lang="en-US"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MICE</a:t>
                      </a:r>
                      <a:r>
                        <a:rPr kumimoji="0" lang="ja-JP" altLang="en-US"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予</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算</a:t>
                      </a:r>
                      <a:r>
                        <a:rPr kumimoji="0" lang="ja-JP" altLang="en-US"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からなる</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高額</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な開催</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支援金</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、政府</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系</a:t>
                      </a:r>
                      <a:r>
                        <a:rPr kumimoji="0" lang="en-US"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WEB</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ページ上</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でのイベント広告掲載と</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いっ</a:t>
                      </a:r>
                      <a:r>
                        <a:rPr kumimoji="0" lang="ja-JP" altLang="en-US"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た支援を行う</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空港</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からの優れた利便性、カジノやホテル、飲食・物販、エンターテイメントといったアフターコンベンション機能が充実していることもMICE開催地としての魅力として伝えている。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2021年</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10月</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にBCB</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は、</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サステナ</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ビリティ、</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DX</a:t>
                      </a:r>
                      <a:r>
                        <a:rPr kumimoji="0" lang="ja-JP" altLang="ja-JP" sz="800" b="0" i="0" u="none" strike="noStrike" cap="none" normalizeH="0" baseline="0" dirty="0" err="1"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テクノロジーの分野で進化している業界</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要求に適応するために邁進してきたことが評価され</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&amp;ITブロンズ</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賞を</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受賞</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初</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の広告キャンペーンとして、ミーティング分野に</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おける</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デスティネーション</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価値（創造性、持続可能性、テクノロジー、革新性など）をアピールする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ビデ</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オ</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を発表</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パリ市観光局は、パートナー（イル・ド・フランス地方観光委員会</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、フランス観光開発機構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）とともに、国内およびヨーロッパのターゲットグループにリーチするために、デジタルコミュニケーションに焦点をあてて</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おり、</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デスティネーションのプロモーションと同時に、最高の条件でイベントを開催</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参加することが可能であることを示すこと</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を目的とする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ラスベガス</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観光局は、世界各地でマーケティング活動を行うほか、IR運営事業者と協力してMICEの開催に取り組んでいる。</a:t>
                      </a:r>
                      <a:endPar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ビデオコンテンツ</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を作成し、SNSを通じて全世界に公開したり、業界イベントへ出向き、見本市や会議をラスベガスに誘致することに成功して</a:t>
                      </a: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世界最大級MICE専門見本市「IMEX フランクフルト」が毎年</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開催。</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2003年から始まった同イベントには、MICEに特化したトラベルカンファレンスとして、世界中のMICE産業のあらゆる分野から数千社ものサプライヤーが集まる。</a:t>
                      </a:r>
                      <a:endParaRPr kumimoji="0" lang="ja-JP" altLang="ja-JP" sz="800" b="0" i="0" u="none" strike="noStrike" cap="none" normalizeH="0" baseline="0" dirty="0" smtClean="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371646240"/>
                  </a:ext>
                </a:extLst>
              </a:tr>
              <a:tr h="703861">
                <a:tc>
                  <a:txBody>
                    <a:bodyPr/>
                    <a:lstStyle/>
                    <a:p>
                      <a:r>
                        <a:rPr kumimoji="1" lang="ja-JP" altLang="en-US" sz="1400" dirty="0">
                          <a:latin typeface="BIZ UDゴシック" panose="020B0400000000000000" pitchFamily="49" charset="-128"/>
                          <a:ea typeface="BIZ UDゴシック" panose="020B0400000000000000" pitchFamily="49" charset="-128"/>
                        </a:rPr>
                        <a:t>開催支援</a:t>
                      </a:r>
                      <a:r>
                        <a:rPr kumimoji="1" lang="ja-JP" altLang="en-US" sz="1400" dirty="0" smtClean="0">
                          <a:latin typeface="BIZ UDゴシック" panose="020B0400000000000000" pitchFamily="49" charset="-128"/>
                          <a:ea typeface="BIZ UDゴシック" panose="020B0400000000000000" pitchFamily="49" charset="-128"/>
                        </a:rPr>
                        <a:t>・</a:t>
                      </a:r>
                      <a:endParaRPr kumimoji="1" lang="en-US" altLang="ja-JP" sz="1400" dirty="0" smtClean="0">
                        <a:latin typeface="BIZ UDゴシック" panose="020B0400000000000000" pitchFamily="49" charset="-128"/>
                        <a:ea typeface="BIZ UDゴシック" panose="020B0400000000000000" pitchFamily="49" charset="-128"/>
                      </a:endParaRPr>
                    </a:p>
                    <a:p>
                      <a:r>
                        <a:rPr kumimoji="1" lang="ja-JP" altLang="en-US" sz="1400" dirty="0" smtClean="0">
                          <a:latin typeface="BIZ UDゴシック" panose="020B0400000000000000" pitchFamily="49" charset="-128"/>
                          <a:ea typeface="BIZ UDゴシック" panose="020B0400000000000000" pitchFamily="49" charset="-128"/>
                        </a:rPr>
                        <a:t>助成金</a:t>
                      </a:r>
                      <a:r>
                        <a:rPr kumimoji="1" lang="ja-JP" altLang="en-US" sz="1400" dirty="0">
                          <a:latin typeface="BIZ UDゴシック" panose="020B0400000000000000" pitchFamily="49" charset="-128"/>
                          <a:ea typeface="BIZ UDゴシック" panose="020B0400000000000000" pitchFamily="49" charset="-128"/>
                        </a:rPr>
                        <a:t>制度</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PLUS Seoul</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サポートプログラ</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ム</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を</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提供</a:t>
                      </a:r>
                      <a:endPar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ソウル</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で国際会議を開催・誘致</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し</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た</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団体</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に</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基金を支給</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専門的</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な観光プログラムや</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ユニーク</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な</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会場の利用を</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バックアップ。</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1"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1"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Business</a:t>
                      </a:r>
                      <a:r>
                        <a:rPr kumimoji="0" lang="ja-JP" altLang="en-US" sz="800" b="1"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1"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Events</a:t>
                      </a:r>
                      <a:r>
                        <a:rPr kumimoji="0" lang="en-US" altLang="ja-JP" sz="800" b="1"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1"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in</a:t>
                      </a:r>
                      <a:r>
                        <a:rPr kumimoji="0" lang="en-US" altLang="ja-JP" sz="800" b="1"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1"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Singapore</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MICE</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誘致・運営事業者</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対する</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補助</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金</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1"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1"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Approved International </a:t>
                      </a:r>
                      <a:r>
                        <a:rPr kumimoji="0" lang="ja-JP" altLang="ja-JP" sz="800" b="1"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Fair</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認定国際展示会に対する税金控除</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制度</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1"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1"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Singapore MICE Advantage Program</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主催者</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・参加者</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に</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対する財政</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支援</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以下のサービスを無償提供</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・会議の企画・開催に</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関する</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提案</a:t>
                      </a:r>
                      <a:endPar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・目的地であるバルセロナでの会議</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開</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催</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を促進するため</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ＰＲ</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活動</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・会議の立候補に対する後方支援</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及び</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経済的支援</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イベント</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の開催</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や滞在</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に</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関する</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質問</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対応</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入札書</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作成</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サービスプロバイダー</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との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連携</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現地</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視察の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手配</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コングレス</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プロモーション</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ラスベガス観光局はMICE施設を保有する民間事業者に対して、MICE施設の建設費や運営費などの財政的な支援は行っていない。</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イベント</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会場の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手配</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ホテル</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の部屋割りを無料で照会</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管理</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、予約優先制度</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代表者</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のための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ソー</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シ</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ャルプログ</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ラム</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配偶者</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のための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プログラム</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現場</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視察の個別手配</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605655068"/>
                  </a:ext>
                </a:extLst>
              </a:tr>
              <a:tr h="676953">
                <a:tc>
                  <a:txBody>
                    <a:bodyPr/>
                    <a:lstStyle/>
                    <a:p>
                      <a:r>
                        <a:rPr kumimoji="1" lang="ja-JP" altLang="en-US" sz="1400" dirty="0">
                          <a:latin typeface="BIZ UDゴシック" panose="020B0400000000000000" pitchFamily="49" charset="-128"/>
                          <a:ea typeface="BIZ UDゴシック" panose="020B0400000000000000" pitchFamily="49" charset="-128"/>
                        </a:rPr>
                        <a:t>誘致組織</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ソウル観光</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公社の</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一部門であるソウル・コンベンション・</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ビューロー</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ソウル</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特別市内のMICE施設やホテル等で構成されるSEOUL MICE ALLIANCE </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を</a:t>
                      </a:r>
                      <a:r>
                        <a:rPr kumimoji="0" lang="ja-JP" altLang="en-US"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構築し、地域一体で誘致を行う</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シンガポール政府</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観光</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局内</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「Singapore </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Exhibition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and</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Covention Bureau</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1974</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年設立）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SECB</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は</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政府機関</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及び</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業界団体「SACEOS」</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と</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連携</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し基盤強化に取組む。</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バルセロナ観光局（Turisme</a:t>
                      </a:r>
                      <a:endParaRPr kumimoji="0" lang="ja-JP" altLang="ja-JP" sz="800" b="0" i="0" u="none" strike="noStrike" cap="none" normalizeH="0" baseline="0" dirty="0" smtClean="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de Barcelona）の一部門で</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ある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バルセロナ</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・コンベンション・ビューロー（BCB</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1983</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年設立）</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パリ</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観光局</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1971年</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設立</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非営利団体</a:t>
                      </a:r>
                      <a:r>
                        <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パリ</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首都圏が都市・地域のマーケティングを行う場合、</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地方投資促進開発局がパリ商工会議所、MICE関連団体、政府観光局と連携</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している。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ラスベガス</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観光局は</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地域の観光を促進し、リゾート地や産業界のパートナーのマーケティング、販売、広告活動を強化するために設立された公的機関で</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ある。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フランクフルト観光会議局の一部門である「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Frankfurt </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Convention </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Bureau</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」がノウハウと創造性の両面から支援している。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3162229317"/>
                  </a:ext>
                </a:extLst>
              </a:tr>
              <a:tr h="810541">
                <a:tc>
                  <a:txBody>
                    <a:bodyPr/>
                    <a:lstStyle/>
                    <a:p>
                      <a:r>
                        <a:rPr kumimoji="1" lang="ja-JP" altLang="en-US" sz="1400" dirty="0">
                          <a:latin typeface="BIZ UDゴシック" panose="020B0400000000000000" pitchFamily="49" charset="-128"/>
                          <a:ea typeface="BIZ UDゴシック" panose="020B0400000000000000" pitchFamily="49" charset="-128"/>
                        </a:rPr>
                        <a:t>人材育成の枠組み</a:t>
                      </a:r>
                    </a:p>
                  </a:txBody>
                  <a:tcPr anchor="ctr"/>
                </a:tc>
                <a:tc>
                  <a:txBody>
                    <a:bodyPr/>
                    <a:lstStyle/>
                    <a:p>
                      <a:pPr marL="108000" marR="0" lvl="0" indent="-45720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初級者向け</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の研修プログラムとして、『MICE Supporters</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無償</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ボランティア</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制度</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提供。</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108000" marR="0" lvl="0" indent="-45720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MICE</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企業への就職を希望する優秀な人材を育成する機関である『ソウルMICE人材バンク</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の設置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108000" marR="0" lvl="0" indent="-45720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シンガポール</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政府</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とSACEOS</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が連携し、人材育成プログラムを</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実施。独自</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の人材育成</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プログラムを</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実施している</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108000" marR="0" lvl="0" indent="-45720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バルセロナ大学観光</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学部において、観光やホテルに関するホスピタリティ・</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マネジメント</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の学習が可能</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endParaRPr>
                    </a:p>
                    <a:p>
                      <a:pPr marL="108000" marR="0" lvl="0" indent="-45720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修士</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課程</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では、専門的</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にイベント・マネジメントについて</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学習</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が可能。</a:t>
                      </a:r>
                      <a:endParaRPr kumimoji="1" lang="ja-JP" altLang="en-US" sz="800" dirty="0">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French Event Booster</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での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MICE</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ビジネスに関連</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した</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企業の</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支援</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として、</a:t>
                      </a: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1,000</a:t>
                      </a: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平米の</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インキュベーションセンターを立ち上げ</a:t>
                      </a:r>
                      <a:r>
                        <a:rPr kumimoji="0" lang="ja-JP" altLang="ja-JP" sz="800" b="1" i="0" u="sng"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、イベント主催者とのビジネスマッチングや</a:t>
                      </a:r>
                      <a:r>
                        <a:rPr kumimoji="0" lang="ja-JP" altLang="ja-JP"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実証</a:t>
                      </a:r>
                      <a:r>
                        <a:rPr kumimoji="0" lang="ja-JP" altLang="en-US" sz="800" b="1" i="0" u="sng"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実験が可能</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rPr>
                        <a:t>大学におけるMICE教育の整備として、ネバダ州立大学ラスベガス校 ホテル管理カレッジ 観光コンベンション管理学部がある。</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r>
                        <a:rPr kumimoji="1" lang="ja-JP" altLang="en-US" sz="800" dirty="0">
                          <a:latin typeface="BIZ UDゴシック" panose="020B0400000000000000" pitchFamily="49" charset="-128"/>
                          <a:ea typeface="BIZ UDゴシック" panose="020B0400000000000000" pitchFamily="49" charset="-128"/>
                        </a:rPr>
                        <a:t>－</a:t>
                      </a:r>
                    </a:p>
                  </a:txBody>
                  <a:tcPr/>
                </a:tc>
                <a:extLst>
                  <a:ext uri="{0D108BD9-81ED-4DB2-BD59-A6C34878D82A}">
                    <a16:rowId xmlns:a16="http://schemas.microsoft.com/office/drawing/2014/main" val="1530206891"/>
                  </a:ext>
                </a:extLst>
              </a:tr>
              <a:tr h="212371">
                <a:tc>
                  <a:txBody>
                    <a:bodyPr/>
                    <a:lstStyle/>
                    <a:p>
                      <a:pPr>
                        <a:lnSpc>
                          <a:spcPts val="1100"/>
                        </a:lnSpc>
                      </a:pPr>
                      <a:r>
                        <a:rPr kumimoji="1" lang="ja-JP" altLang="en-US" sz="1000" dirty="0" smtClean="0">
                          <a:latin typeface="BIZ UDゴシック" panose="020B0400000000000000" pitchFamily="49" charset="-128"/>
                          <a:ea typeface="BIZ UDゴシック" panose="020B0400000000000000" pitchFamily="49" charset="-128"/>
                        </a:rPr>
                        <a:t>ユニークベニュー活用事例</a:t>
                      </a:r>
                      <a:endParaRPr kumimoji="1" lang="ja-JP" altLang="en-US" sz="1000" dirty="0">
                        <a:latin typeface="BIZ UDゴシック" panose="020B0400000000000000" pitchFamily="49" charset="-128"/>
                        <a:ea typeface="BIZ UDゴシック" panose="020B0400000000000000" pitchFamily="49" charset="-128"/>
                      </a:endParaRP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ノドゥル島</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・文化備蓄基地</a:t>
                      </a:r>
                      <a:endParaRPr kumimoji="0" lang="en-US" altLang="ja-JP" sz="800" b="0" i="0" u="none" strike="noStrike" cap="none" normalizeH="0" baseline="0" dirty="0">
                        <a:ln>
                          <a:noFill/>
                        </a:ln>
                        <a:solidFill>
                          <a:srgbClr val="262626"/>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チャイムス</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ｴｽﾌﾟﾗﾈｰﾄﾞ･ｼｱﾀｰｽﾞ･ｵﾝ･ｻﾞ･ﾍﾞｲ</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バルセロナ王立造船所</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ホテル サロモン ド ロスチャイル</a:t>
                      </a:r>
                      <a:endParaRPr kumimoji="0" lang="en-US"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　ド</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chemeClr val="tx1"/>
                          </a:solidFill>
                          <a:effectLst/>
                          <a:latin typeface="BIZ UDゴシック" panose="020B0400000000000000" pitchFamily="49" charset="-128"/>
                          <a:ea typeface="BIZ UDゴシック" panose="020B0400000000000000" pitchFamily="49" charset="-128"/>
                        </a:rPr>
                        <a:t>・ザ　モブ　ミュージアム</a:t>
                      </a:r>
                      <a:endParaRPr kumimoji="0" lang="en-US"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・ジ　エアクラフト</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p>
                      <a:pPr marL="0" marR="0" lvl="0" indent="0" algn="l" defTabSz="1280160" rtl="0" eaLnBrk="1" fontAlgn="auto" latinLnBrk="0" hangingPunct="1">
                        <a:lnSpc>
                          <a:spcPct val="100000"/>
                        </a:lnSpc>
                        <a:spcBef>
                          <a:spcPts val="0"/>
                        </a:spcBef>
                        <a:spcAft>
                          <a:spcPts val="0"/>
                        </a:spcAft>
                        <a:buClrTx/>
                        <a:buSzTx/>
                        <a:buFontTx/>
                        <a:buNone/>
                        <a:tabLst/>
                        <a:defRPr/>
                      </a:pPr>
                      <a:r>
                        <a:rPr kumimoji="0" lang="ja-JP" altLang="ja-JP"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a:t>
                      </a:r>
                      <a:r>
                        <a:rPr kumimoji="0" lang="ja-JP" altLang="en-US" sz="800" b="0" i="0" u="none" strike="noStrike" cap="none" normalizeH="0" baseline="0" dirty="0" smtClean="0">
                          <a:ln>
                            <a:noFill/>
                          </a:ln>
                          <a:solidFill>
                            <a:srgbClr val="262626"/>
                          </a:solidFill>
                          <a:effectLst/>
                          <a:latin typeface="BIZ UDゴシック" panose="020B0400000000000000" pitchFamily="49" charset="-128"/>
                          <a:ea typeface="BIZ UDゴシック" panose="020B0400000000000000" pitchFamily="49" charset="-128"/>
                        </a:rPr>
                        <a:t>ディナー　イン　ザ　スカイ</a:t>
                      </a:r>
                      <a:endParaRPr kumimoji="0" lang="ja-JP" altLang="ja-JP" sz="800" b="0" i="0" u="none" strike="noStrike" cap="none" normalizeH="0" baseline="0" dirty="0">
                        <a:ln>
                          <a:noFill/>
                        </a:ln>
                        <a:solidFill>
                          <a:schemeClr val="tx1"/>
                        </a:solidFill>
                        <a:effectLst/>
                        <a:latin typeface="BIZ UDゴシック" panose="020B0400000000000000" pitchFamily="49" charset="-128"/>
                        <a:ea typeface="BIZ UDゴシック" panose="020B0400000000000000" pitchFamily="49" charset="-128"/>
                      </a:endParaRPr>
                    </a:p>
                  </a:txBody>
                  <a:tcPr/>
                </a:tc>
                <a:extLst>
                  <a:ext uri="{0D108BD9-81ED-4DB2-BD59-A6C34878D82A}">
                    <a16:rowId xmlns:a16="http://schemas.microsoft.com/office/drawing/2014/main" val="1123886198"/>
                  </a:ext>
                </a:extLst>
              </a:tr>
            </a:tbl>
          </a:graphicData>
        </a:graphic>
      </p:graphicFrame>
      <p:sp>
        <p:nvSpPr>
          <p:cNvPr id="3" name="テキスト ボックス 2">
            <a:extLst>
              <a:ext uri="{FF2B5EF4-FFF2-40B4-BE49-F238E27FC236}">
                <a16:creationId xmlns:a16="http://schemas.microsoft.com/office/drawing/2014/main" id="{7DB77BB3-6177-4A73-9520-24B559B03F02}"/>
              </a:ext>
            </a:extLst>
          </p:cNvPr>
          <p:cNvSpPr txBox="1"/>
          <p:nvPr/>
        </p:nvSpPr>
        <p:spPr>
          <a:xfrm>
            <a:off x="4288248" y="-74675"/>
            <a:ext cx="4261104" cy="338554"/>
          </a:xfrm>
          <a:prstGeom prst="rect">
            <a:avLst/>
          </a:prstGeom>
          <a:noFill/>
        </p:spPr>
        <p:txBody>
          <a:bodyPr wrap="square" rtlCol="0">
            <a:spAutoFit/>
          </a:bodyPr>
          <a:lstStyle/>
          <a:p>
            <a:pPr algn="ctr"/>
            <a:r>
              <a:rPr kumimoji="1" lang="ja-JP" altLang="en-US" sz="1600" dirty="0" smtClean="0">
                <a:latin typeface="BIZ UDゴシック" panose="020B0400000000000000" pitchFamily="49" charset="-128"/>
                <a:ea typeface="BIZ UDゴシック" panose="020B0400000000000000" pitchFamily="49" charset="-128"/>
              </a:rPr>
              <a:t>海外各都市の状況</a:t>
            </a:r>
            <a:endParaRPr kumimoji="1" lang="ja-JP" altLang="en-US" sz="16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372670104"/>
      </p:ext>
    </p:extLst>
  </p:cSld>
  <p:clrMapOvr>
    <a:masterClrMapping/>
  </p:clrMapOvr>
</p:sld>
</file>

<file path=ppt/theme/theme1.xml><?xml version="1.0" encoding="utf-8"?>
<a:theme xmlns:a="http://schemas.openxmlformats.org/drawingml/2006/main" name="1_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4576</Words>
  <Application>Microsoft Office PowerPoint</Application>
  <PresentationFormat>A3 297x420 mm</PresentationFormat>
  <Paragraphs>319</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UDPゴシック</vt:lpstr>
      <vt:lpstr>BIZ UDゴシック</vt:lpstr>
      <vt:lpstr>メイリオ</vt:lpstr>
      <vt:lpstr>游ゴシック</vt:lpstr>
      <vt:lpstr>游ゴシック Light</vt:lpstr>
      <vt:lpstr>Arial</vt:lpstr>
      <vt:lpstr>Calibri</vt:lpstr>
      <vt:lpstr>Calibri Light</vt:lpstr>
      <vt:lpstr>Times New Roman</vt:lpstr>
      <vt:lpstr>1_Office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2022-05-30T12:04:19Z</dcterms:created>
  <dcterms:modified xsi:type="dcterms:W3CDTF">2022-05-30T12:04:23Z</dcterms:modified>
</cp:coreProperties>
</file>