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4"/>
  </p:notesMasterIdLst>
  <p:sldIdLst>
    <p:sldId id="262" r:id="rId2"/>
    <p:sldId id="260" r:id="rId3"/>
  </p:sldIdLst>
  <p:sldSz cx="12801600" cy="9601200" type="A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345163-5E5C-471A-9707-ADFA27496C46}" v="3" dt="2023-01-22T01:05:33.6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62" autoAdjust="0"/>
    <p:restoredTop sz="93174" autoAdjust="0"/>
  </p:normalViewPr>
  <p:slideViewPr>
    <p:cSldViewPr snapToGrid="0">
      <p:cViewPr varScale="1">
        <p:scale>
          <a:sx n="44" d="100"/>
          <a:sy n="44" d="100"/>
        </p:scale>
        <p:origin x="155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oleObject" Target="file:///\\G0000SV0NS101\D10939w$\&#20316;&#26989;&#29992;\S37A\LIB\02_&#35251;&#20809;&#25391;&#33288;&#65319;\07_MICE\&#65325;&#65321;&#65315;&#65317;&#25126;&#30053;\221017&#25126;&#30053;&#32032;&#26696;\&#12464;&#12521;&#12501;&#20803;&#12487;&#12540;&#12479;\&#22269;&#38555;&#20250;&#35696;&#38283;&#20652;&#20214;&#25968;%20(&#33258;&#21205;&#20445;&#23384;&#28168;&#12415;).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61684131266418"/>
          <c:y val="9.205557589458295E-2"/>
          <c:w val="0.78876699369840864"/>
          <c:h val="0.6659852381330309"/>
        </c:manualLayout>
      </c:layout>
      <c:barChart>
        <c:barDir val="col"/>
        <c:grouping val="clustered"/>
        <c:varyColors val="0"/>
        <c:ser>
          <c:idx val="0"/>
          <c:order val="0"/>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8751-49EE-B7BA-D5EC56DEF7C5}"/>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3-8751-49EE-B7BA-D5EC56DEF7C5}"/>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5-8751-49EE-B7BA-D5EC56DEF7C5}"/>
              </c:ext>
            </c:extLst>
          </c:dPt>
          <c:dPt>
            <c:idx val="4"/>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7-8751-49EE-B7BA-D5EC56DEF7C5}"/>
              </c:ext>
            </c:extLst>
          </c:dPt>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751-49EE-B7BA-D5EC56DEF7C5}"/>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751-49EE-B7BA-D5EC56DEF7C5}"/>
                </c:ext>
              </c:extLst>
            </c:dLbl>
            <c:dLbl>
              <c:idx val="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751-49EE-B7BA-D5EC56DEF7C5}"/>
                </c:ext>
              </c:extLst>
            </c:dLbl>
            <c:dLbl>
              <c:idx val="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751-49EE-B7BA-D5EC56DEF7C5}"/>
                </c:ext>
              </c:extLst>
            </c:dLbl>
            <c:dLbl>
              <c:idx val="4"/>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751-49EE-B7BA-D5EC56DEF7C5}"/>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Sheet1!$F$19:$F$24</c:f>
              <c:numCache>
                <c:formatCode>General</c:formatCode>
                <c:ptCount val="6"/>
                <c:pt idx="0">
                  <c:v>2016</c:v>
                </c:pt>
                <c:pt idx="1">
                  <c:v>2017</c:v>
                </c:pt>
                <c:pt idx="2">
                  <c:v>2018</c:v>
                </c:pt>
                <c:pt idx="3">
                  <c:v>2019</c:v>
                </c:pt>
                <c:pt idx="4">
                  <c:v>2020</c:v>
                </c:pt>
                <c:pt idx="5">
                  <c:v>2021</c:v>
                </c:pt>
              </c:numCache>
            </c:numRef>
          </c:cat>
          <c:val>
            <c:numRef>
              <c:f>Sheet1!$G$19:$G$24</c:f>
              <c:numCache>
                <c:formatCode>General</c:formatCode>
                <c:ptCount val="6"/>
                <c:pt idx="0">
                  <c:v>280</c:v>
                </c:pt>
                <c:pt idx="1">
                  <c:v>251</c:v>
                </c:pt>
                <c:pt idx="2">
                  <c:v>240</c:v>
                </c:pt>
                <c:pt idx="3">
                  <c:v>300</c:v>
                </c:pt>
                <c:pt idx="4">
                  <c:v>23</c:v>
                </c:pt>
                <c:pt idx="5">
                  <c:v>0</c:v>
                </c:pt>
              </c:numCache>
            </c:numRef>
          </c:val>
          <c:extLst>
            <c:ext xmlns:c16="http://schemas.microsoft.com/office/drawing/2014/chart" uri="{C3380CC4-5D6E-409C-BE32-E72D297353CC}">
              <c16:uniqueId val="{00000009-8751-49EE-B7BA-D5EC56DEF7C5}"/>
            </c:ext>
          </c:extLst>
        </c:ser>
        <c:dLbls>
          <c:showLegendKey val="0"/>
          <c:showVal val="0"/>
          <c:showCatName val="0"/>
          <c:showSerName val="0"/>
          <c:showPercent val="0"/>
          <c:showBubbleSize val="0"/>
        </c:dLbls>
        <c:gapWidth val="45"/>
        <c:overlap val="-61"/>
        <c:axId val="1353945264"/>
        <c:axId val="1353939856"/>
      </c:barChart>
      <c:catAx>
        <c:axId val="1353945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1353939856"/>
        <c:crosses val="autoZero"/>
        <c:auto val="1"/>
        <c:lblAlgn val="ctr"/>
        <c:lblOffset val="100"/>
        <c:noMultiLvlLbl val="0"/>
      </c:catAx>
      <c:valAx>
        <c:axId val="1353939856"/>
        <c:scaling>
          <c:orientation val="minMax"/>
        </c:scaling>
        <c:delete val="0"/>
        <c:axPos val="l"/>
        <c:majorGridlines>
          <c:spPr>
            <a:ln w="9525" cap="flat" cmpd="sng" algn="ctr">
              <a:noFill/>
              <a:round/>
            </a:ln>
            <a:effectLst/>
          </c:spPr>
        </c:majorGridlines>
        <c:numFmt formatCode="General" sourceLinked="1"/>
        <c:majorTickMark val="none"/>
        <c:minorTickMark val="none"/>
        <c:tickLblPos val="nextTo"/>
        <c:spPr>
          <a:noFill/>
          <a:ln>
            <a:solidFill>
              <a:schemeClr val="accent1"/>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1353945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0.8479</cdr:x>
      <cdr:y>0.59443</cdr:y>
    </cdr:from>
    <cdr:to>
      <cdr:x>0.91413</cdr:x>
      <cdr:y>0.71871</cdr:y>
    </cdr:to>
    <cdr:sp macro="" textlink="">
      <cdr:nvSpPr>
        <cdr:cNvPr id="2" name="テキスト ボックス 1"/>
        <cdr:cNvSpPr txBox="1"/>
      </cdr:nvSpPr>
      <cdr:spPr>
        <a:xfrm xmlns:a="http://schemas.openxmlformats.org/drawingml/2006/main">
          <a:off x="2389524" y="928732"/>
          <a:ext cx="186648" cy="19419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100" dirty="0"/>
            <a:t>0</a:t>
          </a:r>
          <a:endParaRPr lang="ja-JP" alt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5660" cy="498056"/>
          </a:xfrm>
          <a:prstGeom prst="rect">
            <a:avLst/>
          </a:prstGeom>
        </p:spPr>
        <p:txBody>
          <a:bodyPr vert="horz" lIns="91293" tIns="45646" rIns="91293" bIns="4564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4" y="1"/>
            <a:ext cx="2945660" cy="498056"/>
          </a:xfrm>
          <a:prstGeom prst="rect">
            <a:avLst/>
          </a:prstGeom>
        </p:spPr>
        <p:txBody>
          <a:bodyPr vert="horz" lIns="91293" tIns="45646" rIns="91293" bIns="45646" rtlCol="0"/>
          <a:lstStyle>
            <a:lvl1pPr algn="r">
              <a:defRPr sz="1200"/>
            </a:lvl1pPr>
          </a:lstStyle>
          <a:p>
            <a:fld id="{5CAA55CF-86A1-4CF6-9317-53C02C65E349}" type="datetimeFigureOut">
              <a:rPr kumimoji="1" lang="ja-JP" altLang="en-US" smtClean="0"/>
              <a:t>2023/2/12</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293" tIns="45646" rIns="91293" bIns="45646" rtlCol="0" anchor="ctr"/>
          <a:lstStyle/>
          <a:p>
            <a:endParaRPr lang="ja-JP" altLang="en-US"/>
          </a:p>
        </p:txBody>
      </p:sp>
      <p:sp>
        <p:nvSpPr>
          <p:cNvPr id="5" name="ノート プレースホルダー 4"/>
          <p:cNvSpPr>
            <a:spLocks noGrp="1"/>
          </p:cNvSpPr>
          <p:nvPr>
            <p:ph type="body" sz="quarter" idx="3"/>
          </p:nvPr>
        </p:nvSpPr>
        <p:spPr>
          <a:xfrm>
            <a:off x="679768" y="4777198"/>
            <a:ext cx="5438140" cy="3908613"/>
          </a:xfrm>
          <a:prstGeom prst="rect">
            <a:avLst/>
          </a:prstGeom>
        </p:spPr>
        <p:txBody>
          <a:bodyPr vert="horz" lIns="91293" tIns="45646" rIns="91293" bIns="4564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584"/>
            <a:ext cx="2945660" cy="498055"/>
          </a:xfrm>
          <a:prstGeom prst="rect">
            <a:avLst/>
          </a:prstGeom>
        </p:spPr>
        <p:txBody>
          <a:bodyPr vert="horz" lIns="91293" tIns="45646" rIns="91293" bIns="4564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4" y="9428584"/>
            <a:ext cx="2945660" cy="498055"/>
          </a:xfrm>
          <a:prstGeom prst="rect">
            <a:avLst/>
          </a:prstGeom>
        </p:spPr>
        <p:txBody>
          <a:bodyPr vert="horz" lIns="91293" tIns="45646" rIns="91293" bIns="45646" rtlCol="0" anchor="b"/>
          <a:lstStyle>
            <a:lvl1pPr algn="r">
              <a:defRPr sz="1200"/>
            </a:lvl1pPr>
          </a:lstStyle>
          <a:p>
            <a:fld id="{C178EC64-0B4B-4BC6-B6EE-EB8326A0C4D1}" type="slidenum">
              <a:rPr kumimoji="1" lang="ja-JP" altLang="en-US" smtClean="0"/>
              <a:t>‹#›</a:t>
            </a:fld>
            <a:endParaRPr kumimoji="1" lang="ja-JP" altLang="en-US"/>
          </a:p>
        </p:txBody>
      </p:sp>
    </p:spTree>
    <p:extLst>
      <p:ext uri="{BB962C8B-B14F-4D97-AF65-F5344CB8AC3E}">
        <p14:creationId xmlns:p14="http://schemas.microsoft.com/office/powerpoint/2010/main" val="17333134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78EC64-0B4B-4BC6-B6EE-EB8326A0C4D1}" type="slidenum">
              <a:rPr kumimoji="1" lang="ja-JP" altLang="en-US" smtClean="0"/>
              <a:t>1</a:t>
            </a:fld>
            <a:endParaRPr kumimoji="1" lang="ja-JP" altLang="en-US"/>
          </a:p>
        </p:txBody>
      </p:sp>
    </p:spTree>
    <p:extLst>
      <p:ext uri="{BB962C8B-B14F-4D97-AF65-F5344CB8AC3E}">
        <p14:creationId xmlns:p14="http://schemas.microsoft.com/office/powerpoint/2010/main" val="3492267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78EC64-0B4B-4BC6-B6EE-EB8326A0C4D1}" type="slidenum">
              <a:rPr kumimoji="1" lang="ja-JP" altLang="en-US" smtClean="0"/>
              <a:t>2</a:t>
            </a:fld>
            <a:endParaRPr kumimoji="1" lang="ja-JP" altLang="en-US"/>
          </a:p>
        </p:txBody>
      </p:sp>
    </p:spTree>
    <p:extLst>
      <p:ext uri="{BB962C8B-B14F-4D97-AF65-F5344CB8AC3E}">
        <p14:creationId xmlns:p14="http://schemas.microsoft.com/office/powerpoint/2010/main" val="2838324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D0CA405-F199-464A-A32D-F1500BAB0A89}" type="datetimeFigureOut">
              <a:rPr kumimoji="1" lang="ja-JP" altLang="en-US" smtClean="0"/>
              <a:t>2023/2/12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254247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D0CA405-F199-464A-A32D-F1500BAB0A89}" type="datetimeFigureOut">
              <a:rPr kumimoji="1" lang="ja-JP" altLang="en-US" smtClean="0"/>
              <a:t>2023/2/12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2730337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D0CA405-F199-464A-A32D-F1500BAB0A89}" type="datetimeFigureOut">
              <a:rPr kumimoji="1" lang="ja-JP" altLang="en-US" smtClean="0"/>
              <a:t>2023/2/12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427471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D0CA405-F199-464A-A32D-F1500BAB0A89}" type="datetimeFigureOut">
              <a:rPr kumimoji="1" lang="ja-JP" altLang="en-US" smtClean="0"/>
              <a:t>2023/2/12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279004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D0CA405-F199-464A-A32D-F1500BAB0A89}" type="datetimeFigureOut">
              <a:rPr kumimoji="1" lang="ja-JP" altLang="en-US" smtClean="0"/>
              <a:t>2023/2/12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3913874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D0CA405-F199-464A-A32D-F1500BAB0A89}" type="datetimeFigureOut">
              <a:rPr kumimoji="1" lang="ja-JP" altLang="en-US" smtClean="0"/>
              <a:t>2023/2/12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1819788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D0CA405-F199-464A-A32D-F1500BAB0A89}" type="datetimeFigureOut">
              <a:rPr kumimoji="1" lang="ja-JP" altLang="en-US" smtClean="0"/>
              <a:t>2023/2/12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623104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D0CA405-F199-464A-A32D-F1500BAB0A89}" type="datetimeFigureOut">
              <a:rPr kumimoji="1" lang="ja-JP" altLang="en-US" smtClean="0"/>
              <a:t>2023/2/12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2030899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0CA405-F199-464A-A32D-F1500BAB0A89}" type="datetimeFigureOut">
              <a:rPr kumimoji="1" lang="ja-JP" altLang="en-US" smtClean="0"/>
              <a:t>2023/2/12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2040888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D0CA405-F199-464A-A32D-F1500BAB0A89}" type="datetimeFigureOut">
              <a:rPr kumimoji="1" lang="ja-JP" altLang="en-US" smtClean="0"/>
              <a:t>2023/2/12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323358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D0CA405-F199-464A-A32D-F1500BAB0A89}" type="datetimeFigureOut">
              <a:rPr kumimoji="1" lang="ja-JP" altLang="en-US" smtClean="0"/>
              <a:t>2023/2/12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4106607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D0CA405-F199-464A-A32D-F1500BAB0A89}" type="datetimeFigureOut">
              <a:rPr kumimoji="1" lang="ja-JP" altLang="en-US" smtClean="0"/>
              <a:t>2023/2/12</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7A66AAE4-CCD3-4956-BFA8-297297DAA102}" type="slidenum">
              <a:rPr kumimoji="1" lang="ja-JP" altLang="en-US" smtClean="0"/>
              <a:t>‹#›</a:t>
            </a:fld>
            <a:endParaRPr kumimoji="1" lang="ja-JP" altLang="en-US"/>
          </a:p>
        </p:txBody>
      </p:sp>
    </p:spTree>
    <p:extLst>
      <p:ext uri="{BB962C8B-B14F-4D97-AF65-F5344CB8AC3E}">
        <p14:creationId xmlns:p14="http://schemas.microsoft.com/office/powerpoint/2010/main" val="33403224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
            <a:ext cx="12801600" cy="38792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latin typeface="BIZ UDゴシック" panose="020B0400000000000000" pitchFamily="49" charset="-128"/>
                <a:ea typeface="BIZ UDゴシック" panose="020B0400000000000000" pitchFamily="49" charset="-128"/>
              </a:rPr>
              <a:t>　　　　　　　    　　　</a:t>
            </a:r>
            <a:r>
              <a:rPr kumimoji="1" lang="ja-JP" altLang="en-US" b="1" dirty="0">
                <a:latin typeface="BIZ UDPゴシック" panose="020B0400000000000000" pitchFamily="50" charset="-128"/>
                <a:ea typeface="BIZ UDPゴシック" panose="020B0400000000000000" pitchFamily="50" charset="-128"/>
              </a:rPr>
              <a:t>大阪ＭＩＣＥ誘致戦略（素案）　</a:t>
            </a:r>
            <a:r>
              <a:rPr kumimoji="1" lang="ja-JP" altLang="en-US" sz="1400" b="1" dirty="0">
                <a:latin typeface="BIZ UDPゴシック" panose="020B0400000000000000" pitchFamily="50" charset="-128"/>
                <a:ea typeface="BIZ UDPゴシック" panose="020B0400000000000000" pitchFamily="50" charset="-128"/>
              </a:rPr>
              <a:t>～アジア・</a:t>
            </a:r>
            <a:r>
              <a:rPr kumimoji="1" lang="ja-JP" altLang="en-US" sz="1400" b="1" dirty="0">
                <a:solidFill>
                  <a:schemeClr val="bg1"/>
                </a:solidFill>
                <a:latin typeface="BIZ UDPゴシック" panose="020B0400000000000000" pitchFamily="50" charset="-128"/>
                <a:ea typeface="BIZ UDPゴシック" panose="020B0400000000000000" pitchFamily="50" charset="-128"/>
              </a:rPr>
              <a:t>大洋州地</a:t>
            </a:r>
            <a:r>
              <a:rPr kumimoji="1" lang="ja-JP" altLang="en-US" sz="1400" b="1" dirty="0">
                <a:latin typeface="BIZ UDPゴシック" panose="020B0400000000000000" pitchFamily="50" charset="-128"/>
                <a:ea typeface="BIZ UDPゴシック" panose="020B0400000000000000" pitchFamily="50" charset="-128"/>
              </a:rPr>
              <a:t>域でのナンバーワンＭＩＣＥ都市をめざして～</a:t>
            </a:r>
          </a:p>
        </p:txBody>
      </p:sp>
      <p:sp>
        <p:nvSpPr>
          <p:cNvPr id="5" name="角丸四角形 4"/>
          <p:cNvSpPr/>
          <p:nvPr/>
        </p:nvSpPr>
        <p:spPr>
          <a:xfrm>
            <a:off x="73817" y="694767"/>
            <a:ext cx="12650603" cy="773086"/>
          </a:xfrm>
          <a:prstGeom prst="roundRect">
            <a:avLst>
              <a:gd name="adj" fmla="val 339"/>
            </a:avLst>
          </a:prstGeom>
          <a:solidFill>
            <a:schemeClr val="bg1"/>
          </a:solidFill>
          <a:ln>
            <a:solidFill>
              <a:schemeClr val="accent5">
                <a:lumMod val="50000"/>
              </a:schemeClr>
            </a:solidFill>
          </a:ln>
          <a:effectLst>
            <a:outerShdw blurRad="50800" dist="38100" dir="2700000" algn="tl"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t" anchorCtr="0"/>
          <a:lstStyle/>
          <a:p>
            <a:pPr>
              <a:lnSpc>
                <a:spcPts val="400"/>
              </a:lnSpc>
            </a:pPr>
            <a:endParaRPr kumimoji="1" lang="en-US" altLang="ja-JP" sz="1200" dirty="0">
              <a:latin typeface="BIZ UD明朝 Medium" panose="02020500000000000000" pitchFamily="17" charset="-128"/>
              <a:ea typeface="BIZ UD明朝 Medium" panose="02020500000000000000" pitchFamily="17" charset="-128"/>
            </a:endParaRPr>
          </a:p>
          <a:p>
            <a:pPr>
              <a:lnSpc>
                <a:spcPts val="1700"/>
              </a:lnSpc>
            </a:pPr>
            <a:r>
              <a:rPr kumimoji="1" lang="ja-JP" altLang="en-US" sz="1200" dirty="0">
                <a:latin typeface="BIZ UD明朝 Medium" panose="02020500000000000000" pitchFamily="17" charset="-128"/>
                <a:ea typeface="BIZ UD明朝 Medium" panose="02020500000000000000" pitchFamily="17" charset="-128"/>
              </a:rPr>
              <a:t>   これからの</a:t>
            </a:r>
            <a:r>
              <a:rPr lang="en-US" altLang="ja-JP" sz="1200" dirty="0">
                <a:solidFill>
                  <a:schemeClr val="tx1"/>
                </a:solidFill>
                <a:latin typeface="BIZ UD明朝 Medium" panose="02020500000000000000" pitchFamily="17" charset="-128"/>
                <a:ea typeface="BIZ UD明朝 Medium" panose="02020500000000000000" pitchFamily="17" charset="-128"/>
              </a:rPr>
              <a:t>MICE</a:t>
            </a:r>
            <a:r>
              <a:rPr lang="ja-JP" altLang="en-US" sz="1200" dirty="0">
                <a:solidFill>
                  <a:schemeClr val="tx1"/>
                </a:solidFill>
                <a:latin typeface="BIZ UD明朝 Medium" panose="02020500000000000000" pitchFamily="17" charset="-128"/>
                <a:ea typeface="BIZ UD明朝 Medium" panose="02020500000000000000" pitchFamily="17" charset="-128"/>
              </a:rPr>
              <a:t>需要の本格的な回復を見通し、大阪がグローバルな</a:t>
            </a:r>
            <a:r>
              <a:rPr lang="en-US" altLang="ja-JP" sz="1200" dirty="0">
                <a:solidFill>
                  <a:schemeClr val="tx1"/>
                </a:solidFill>
                <a:latin typeface="BIZ UD明朝 Medium" panose="02020500000000000000" pitchFamily="17" charset="-128"/>
                <a:ea typeface="BIZ UD明朝 Medium" panose="02020500000000000000" pitchFamily="17" charset="-128"/>
              </a:rPr>
              <a:t>MICE</a:t>
            </a:r>
            <a:r>
              <a:rPr lang="ja-JP" altLang="en-US" sz="1200" dirty="0">
                <a:solidFill>
                  <a:schemeClr val="tx1"/>
                </a:solidFill>
                <a:latin typeface="BIZ UD明朝 Medium" panose="02020500000000000000" pitchFamily="17" charset="-128"/>
                <a:ea typeface="BIZ UD明朝 Medium" panose="02020500000000000000" pitchFamily="17" charset="-128"/>
              </a:rPr>
              <a:t>誘致競争に打ち勝つためには、持てる強みや優位性を活かして積極的な誘致活動を進めていくことが不可欠  </a:t>
            </a:r>
            <a:endParaRPr lang="en-US" altLang="ja-JP" sz="1200" dirty="0">
              <a:solidFill>
                <a:schemeClr val="tx1"/>
              </a:solidFill>
              <a:latin typeface="BIZ UD明朝 Medium" panose="02020500000000000000" pitchFamily="17" charset="-128"/>
              <a:ea typeface="BIZ UD明朝 Medium" panose="02020500000000000000" pitchFamily="17" charset="-128"/>
            </a:endParaRPr>
          </a:p>
          <a:p>
            <a:pPr>
              <a:lnSpc>
                <a:spcPts val="1700"/>
              </a:lnSpc>
            </a:pPr>
            <a:r>
              <a:rPr kumimoji="1" lang="en-US" altLang="ja-JP" sz="1200" dirty="0">
                <a:solidFill>
                  <a:schemeClr val="tx1"/>
                </a:solidFill>
                <a:latin typeface="BIZ UD明朝 Medium" panose="02020500000000000000" pitchFamily="17" charset="-128"/>
                <a:ea typeface="BIZ UD明朝 Medium" panose="02020500000000000000" pitchFamily="17" charset="-128"/>
              </a:rPr>
              <a:t>  </a:t>
            </a:r>
            <a:r>
              <a:rPr kumimoji="1" lang="ja-JP" altLang="en-US" sz="1200" spc="-50" dirty="0">
                <a:solidFill>
                  <a:schemeClr val="tx1"/>
                </a:solidFill>
                <a:latin typeface="BIZ UD明朝 Medium" panose="02020500000000000000" pitchFamily="17" charset="-128"/>
                <a:ea typeface="BIZ UD明朝 Medium" panose="02020500000000000000" pitchFamily="17" charset="-128"/>
              </a:rPr>
              <a:t>「大阪・関西万博」や「統合型リゾート（</a:t>
            </a:r>
            <a:r>
              <a:rPr kumimoji="1" lang="en-US" altLang="ja-JP" sz="1200" spc="-50" dirty="0">
                <a:solidFill>
                  <a:schemeClr val="tx1"/>
                </a:solidFill>
                <a:latin typeface="BIZ UD明朝 Medium" panose="02020500000000000000" pitchFamily="17" charset="-128"/>
                <a:ea typeface="BIZ UD明朝 Medium" panose="02020500000000000000" pitchFamily="17" charset="-128"/>
              </a:rPr>
              <a:t>IR)</a:t>
            </a:r>
            <a:r>
              <a:rPr kumimoji="1" lang="ja-JP" altLang="en-US" sz="1200" spc="-50" dirty="0">
                <a:solidFill>
                  <a:schemeClr val="tx1"/>
                </a:solidFill>
                <a:latin typeface="BIZ UD明朝 Medium" panose="02020500000000000000" pitchFamily="17" charset="-128"/>
                <a:ea typeface="BIZ UD明朝 Medium" panose="02020500000000000000" pitchFamily="17" charset="-128"/>
              </a:rPr>
              <a:t>」をインパクトとし、これからの</a:t>
            </a:r>
            <a:r>
              <a:rPr kumimoji="1" lang="en-US" altLang="ja-JP" sz="1200" spc="-50" dirty="0">
                <a:solidFill>
                  <a:schemeClr val="tx1"/>
                </a:solidFill>
                <a:latin typeface="BIZ UD明朝 Medium" panose="02020500000000000000" pitchFamily="17" charset="-128"/>
                <a:ea typeface="BIZ UD明朝 Medium" panose="02020500000000000000" pitchFamily="17" charset="-128"/>
              </a:rPr>
              <a:t>10</a:t>
            </a:r>
            <a:r>
              <a:rPr kumimoji="1" lang="ja-JP" altLang="en-US" sz="1200" spc="-50" dirty="0">
                <a:solidFill>
                  <a:schemeClr val="tx1"/>
                </a:solidFill>
                <a:latin typeface="BIZ UD明朝 Medium" panose="02020500000000000000" pitchFamily="17" charset="-128"/>
                <a:ea typeface="BIZ UD明朝 Medium" panose="02020500000000000000" pitchFamily="17" charset="-128"/>
              </a:rPr>
              <a:t>年は大阪のさらなる成長につなげる</a:t>
            </a:r>
            <a:r>
              <a:rPr kumimoji="1" lang="en-US" altLang="ja-JP" sz="1200" spc="-50" dirty="0">
                <a:solidFill>
                  <a:schemeClr val="tx1"/>
                </a:solidFill>
                <a:latin typeface="BIZ UD明朝 Medium" panose="02020500000000000000" pitchFamily="17" charset="-128"/>
                <a:ea typeface="BIZ UD明朝 Medium" panose="02020500000000000000" pitchFamily="17" charset="-128"/>
              </a:rPr>
              <a:t>10</a:t>
            </a:r>
            <a:r>
              <a:rPr kumimoji="1" lang="ja-JP" altLang="en-US" sz="1200" spc="-50" dirty="0">
                <a:solidFill>
                  <a:schemeClr val="tx1"/>
                </a:solidFill>
                <a:latin typeface="BIZ UD明朝 Medium" panose="02020500000000000000" pitchFamily="17" charset="-128"/>
                <a:ea typeface="BIZ UD明朝 Medium" panose="02020500000000000000" pitchFamily="17" charset="-128"/>
              </a:rPr>
              <a:t>年であり、世界水準の</a:t>
            </a:r>
            <a:r>
              <a:rPr kumimoji="1" lang="en-US" altLang="ja-JP" sz="1200" spc="-50" dirty="0">
                <a:solidFill>
                  <a:schemeClr val="tx1"/>
                </a:solidFill>
                <a:latin typeface="BIZ UD明朝 Medium" panose="02020500000000000000" pitchFamily="17" charset="-128"/>
                <a:ea typeface="BIZ UD明朝 Medium" panose="02020500000000000000" pitchFamily="17" charset="-128"/>
              </a:rPr>
              <a:t>MICE</a:t>
            </a:r>
            <a:r>
              <a:rPr kumimoji="1" lang="ja-JP" altLang="en-US" sz="1200" spc="-50" dirty="0">
                <a:solidFill>
                  <a:schemeClr val="tx1"/>
                </a:solidFill>
                <a:latin typeface="BIZ UD明朝 Medium" panose="02020500000000000000" pitchFamily="17" charset="-128"/>
                <a:ea typeface="BIZ UD明朝 Medium" panose="02020500000000000000" pitchFamily="17" charset="-128"/>
              </a:rPr>
              <a:t>都市を実現するチャンス</a:t>
            </a:r>
            <a:endParaRPr kumimoji="1" lang="en-US" altLang="ja-JP" sz="1200" spc="-50" dirty="0">
              <a:solidFill>
                <a:schemeClr val="tx1"/>
              </a:solidFill>
              <a:latin typeface="BIZ UD明朝 Medium" panose="02020500000000000000" pitchFamily="17" charset="-128"/>
              <a:ea typeface="BIZ UD明朝 Medium" panose="02020500000000000000" pitchFamily="17" charset="-128"/>
            </a:endParaRPr>
          </a:p>
          <a:p>
            <a:pPr>
              <a:lnSpc>
                <a:spcPts val="1700"/>
              </a:lnSpc>
            </a:pPr>
            <a:r>
              <a:rPr kumimoji="1" lang="ja-JP" altLang="en-US" sz="1200" dirty="0">
                <a:solidFill>
                  <a:schemeClr val="tx1"/>
                </a:solidFill>
                <a:latin typeface="BIZ UD明朝 Medium" panose="02020500000000000000" pitchFamily="17" charset="-128"/>
                <a:ea typeface="BIZ UD明朝 Medium" panose="02020500000000000000" pitchFamily="17" charset="-128"/>
              </a:rPr>
              <a:t>   そのために</a:t>
            </a:r>
            <a:r>
              <a:rPr kumimoji="1" lang="en-US" altLang="ja-JP" sz="1200" dirty="0">
                <a:solidFill>
                  <a:schemeClr val="tx1"/>
                </a:solidFill>
                <a:latin typeface="BIZ UD明朝 Medium" panose="02020500000000000000" pitchFamily="17" charset="-128"/>
                <a:ea typeface="BIZ UD明朝 Medium" panose="02020500000000000000" pitchFamily="17" charset="-128"/>
              </a:rPr>
              <a:t>『</a:t>
            </a:r>
            <a:r>
              <a:rPr kumimoji="1" lang="ja-JP" altLang="en-US" sz="1200" dirty="0">
                <a:solidFill>
                  <a:schemeClr val="tx1"/>
                </a:solidFill>
                <a:latin typeface="BIZ UD明朝 Medium" panose="02020500000000000000" pitchFamily="17" charset="-128"/>
                <a:ea typeface="BIZ UD明朝 Medium" panose="02020500000000000000" pitchFamily="17" charset="-128"/>
              </a:rPr>
              <a:t>大阪</a:t>
            </a:r>
            <a:r>
              <a:rPr lang="en-US" altLang="ja-JP" sz="1200" dirty="0">
                <a:solidFill>
                  <a:schemeClr val="tx1"/>
                </a:solidFill>
                <a:latin typeface="BIZ UD明朝 Medium" panose="02020500000000000000" pitchFamily="17" charset="-128"/>
                <a:ea typeface="BIZ UD明朝 Medium" panose="02020500000000000000" pitchFamily="17" charset="-128"/>
              </a:rPr>
              <a:t>MICE</a:t>
            </a:r>
            <a:r>
              <a:rPr kumimoji="1" lang="ja-JP" altLang="en-US" sz="1200" dirty="0">
                <a:solidFill>
                  <a:schemeClr val="tx1"/>
                </a:solidFill>
                <a:latin typeface="BIZ UD明朝 Medium" panose="02020500000000000000" pitchFamily="17" charset="-128"/>
                <a:ea typeface="BIZ UD明朝 Medium" panose="02020500000000000000" pitchFamily="17" charset="-128"/>
              </a:rPr>
              <a:t>誘致戦略</a:t>
            </a:r>
            <a:r>
              <a:rPr kumimoji="1" lang="en-US" altLang="ja-JP" sz="1200" dirty="0">
                <a:solidFill>
                  <a:prstClr val="black"/>
                </a:solidFill>
                <a:latin typeface="BIZ UD明朝 Medium" panose="02020500000000000000" pitchFamily="17" charset="-128"/>
                <a:ea typeface="BIZ UD明朝 Medium" panose="02020500000000000000" pitchFamily="17" charset="-128"/>
              </a:rPr>
              <a:t>』</a:t>
            </a:r>
            <a:r>
              <a:rPr kumimoji="1" lang="ja-JP" altLang="en-US" sz="1200" dirty="0">
                <a:solidFill>
                  <a:prstClr val="black"/>
                </a:solidFill>
                <a:latin typeface="BIZ UD明朝 Medium" panose="02020500000000000000" pitchFamily="17" charset="-128"/>
                <a:ea typeface="BIZ UD明朝 Medium" panose="02020500000000000000" pitchFamily="17" charset="-128"/>
              </a:rPr>
              <a:t>を策定し、大阪府・市、大阪観光局、経済界等の連携強化のもと、“オール大阪による戦略的な取組み”を加速させていく</a:t>
            </a:r>
            <a:endParaRPr kumimoji="1" lang="en-US" altLang="ja-JP" sz="1200" dirty="0">
              <a:solidFill>
                <a:prstClr val="black"/>
              </a:solidFill>
              <a:latin typeface="BIZ UD明朝 Medium" panose="02020500000000000000" pitchFamily="17" charset="-128"/>
              <a:ea typeface="BIZ UD明朝 Medium" panose="02020500000000000000" pitchFamily="17" charset="-128"/>
            </a:endParaRPr>
          </a:p>
          <a:p>
            <a:pPr>
              <a:lnSpc>
                <a:spcPts val="1600"/>
              </a:lnSpc>
            </a:pPr>
            <a:endParaRPr kumimoji="1" lang="ja-JP" altLang="en-US" sz="1200" dirty="0">
              <a:latin typeface="BIZ UD明朝 Medium" panose="02020500000000000000" pitchFamily="17" charset="-128"/>
              <a:ea typeface="BIZ UD明朝 Medium" panose="02020500000000000000" pitchFamily="17" charset="-128"/>
            </a:endParaRPr>
          </a:p>
        </p:txBody>
      </p:sp>
      <p:sp>
        <p:nvSpPr>
          <p:cNvPr id="12" name="正方形/長方形 11"/>
          <p:cNvSpPr/>
          <p:nvPr/>
        </p:nvSpPr>
        <p:spPr>
          <a:xfrm>
            <a:off x="88022" y="4158050"/>
            <a:ext cx="6027408" cy="5364000"/>
          </a:xfrm>
          <a:prstGeom prst="rect">
            <a:avLst/>
          </a:prstGeom>
          <a:ln>
            <a:solidFill>
              <a:schemeClr val="accent5">
                <a:lumMod val="50000"/>
              </a:schemeClr>
            </a:solid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t" anchorCtr="0"/>
          <a:lstStyle/>
          <a:p>
            <a:pPr>
              <a:lnSpc>
                <a:spcPts val="700"/>
              </a:lnSpc>
            </a:pP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spc="-10" dirty="0">
                <a:solidFill>
                  <a:schemeClr val="tx1"/>
                </a:solidFill>
                <a:latin typeface="BIZ UD明朝 Medium" panose="02020500000000000000" pitchFamily="17" charset="-128"/>
                <a:ea typeface="BIZ UD明朝 Medium" panose="02020500000000000000" pitchFamily="17" charset="-128"/>
              </a:rPr>
              <a:t>□　</a:t>
            </a:r>
            <a:r>
              <a:rPr lang="ja-JP" altLang="ja-JP" sz="1100" spc="-10" dirty="0">
                <a:solidFill>
                  <a:schemeClr val="tx1"/>
                </a:solidFill>
                <a:latin typeface="BIZ UD明朝 Medium" panose="02020500000000000000" pitchFamily="17" charset="-128"/>
                <a:ea typeface="BIZ UD明朝 Medium" panose="02020500000000000000" pitchFamily="17" charset="-128"/>
              </a:rPr>
              <a:t>国際会議の件数は</a:t>
            </a:r>
            <a:r>
              <a:rPr lang="ja-JP" altLang="en-US" sz="1100" spc="-10" dirty="0">
                <a:solidFill>
                  <a:schemeClr val="tx1"/>
                </a:solidFill>
                <a:latin typeface="BIZ UD明朝 Medium" panose="02020500000000000000" pitchFamily="17" charset="-128"/>
                <a:ea typeface="BIZ UD明朝 Medium" panose="02020500000000000000" pitchFamily="17" charset="-128"/>
              </a:rPr>
              <a:t>「</a:t>
            </a:r>
            <a:r>
              <a:rPr lang="en-US" altLang="ja-JP" sz="1100" spc="-10" dirty="0">
                <a:solidFill>
                  <a:schemeClr val="tx1"/>
                </a:solidFill>
                <a:latin typeface="BIZ UD明朝 Medium" panose="02020500000000000000" pitchFamily="17" charset="-128"/>
                <a:ea typeface="BIZ UD明朝 Medium" panose="02020500000000000000" pitchFamily="17" charset="-128"/>
              </a:rPr>
              <a:t>G20</a:t>
            </a:r>
            <a:r>
              <a:rPr lang="ja-JP" altLang="en-US" sz="1100" spc="-10" dirty="0">
                <a:solidFill>
                  <a:schemeClr val="tx1"/>
                </a:solidFill>
                <a:latin typeface="BIZ UD明朝 Medium" panose="02020500000000000000" pitchFamily="17" charset="-128"/>
                <a:ea typeface="BIZ UD明朝 Medium" panose="02020500000000000000" pitchFamily="17" charset="-128"/>
              </a:rPr>
              <a:t>大阪サミット」等が開かれた</a:t>
            </a:r>
            <a:r>
              <a:rPr lang="en-US" altLang="ja-JP" sz="1100" spc="-10" dirty="0">
                <a:solidFill>
                  <a:schemeClr val="tx1"/>
                </a:solidFill>
                <a:latin typeface="BIZ UD明朝 Medium" panose="02020500000000000000" pitchFamily="17" charset="-128"/>
                <a:ea typeface="BIZ UD明朝 Medium" panose="02020500000000000000" pitchFamily="17" charset="-128"/>
              </a:rPr>
              <a:t>2019</a:t>
            </a:r>
            <a:r>
              <a:rPr lang="ja-JP" altLang="en-US" sz="1100" spc="-10" dirty="0">
                <a:solidFill>
                  <a:schemeClr val="tx1"/>
                </a:solidFill>
                <a:latin typeface="BIZ UD明朝 Medium" panose="02020500000000000000" pitchFamily="17" charset="-128"/>
                <a:ea typeface="BIZ UD明朝 Medium" panose="02020500000000000000" pitchFamily="17" charset="-128"/>
              </a:rPr>
              <a:t>年に過去最高の開催件数（</a:t>
            </a:r>
            <a:r>
              <a:rPr lang="en-US" altLang="ja-JP" sz="1100" spc="-10" dirty="0">
                <a:solidFill>
                  <a:schemeClr val="tx1"/>
                </a:solidFill>
                <a:latin typeface="BIZ UD明朝 Medium" panose="02020500000000000000" pitchFamily="17" charset="-128"/>
                <a:ea typeface="BIZ UD明朝 Medium" panose="02020500000000000000" pitchFamily="17" charset="-128"/>
              </a:rPr>
              <a:t>300</a:t>
            </a:r>
          </a:p>
          <a:p>
            <a:pPr>
              <a:lnSpc>
                <a:spcPts val="1500"/>
              </a:lnSpc>
            </a:pPr>
            <a:r>
              <a:rPr lang="ja-JP" altLang="en-US" sz="1100" spc="-10" dirty="0">
                <a:solidFill>
                  <a:schemeClr val="tx1"/>
                </a:solidFill>
                <a:latin typeface="BIZ UD明朝 Medium" panose="02020500000000000000" pitchFamily="17" charset="-128"/>
                <a:ea typeface="BIZ UD明朝 Medium" panose="02020500000000000000" pitchFamily="17" charset="-128"/>
              </a:rPr>
              <a:t>　件）であるが、都道府県比較では５位にとどまった（東京都</a:t>
            </a:r>
            <a:r>
              <a:rPr lang="en-US" altLang="ja-JP" sz="1100" spc="-10" dirty="0">
                <a:solidFill>
                  <a:schemeClr val="tx1"/>
                </a:solidFill>
                <a:latin typeface="BIZ UD明朝 Medium" panose="02020500000000000000" pitchFamily="17" charset="-128"/>
                <a:ea typeface="BIZ UD明朝 Medium" panose="02020500000000000000" pitchFamily="17" charset="-128"/>
              </a:rPr>
              <a:t>581</a:t>
            </a:r>
            <a:r>
              <a:rPr lang="ja-JP" altLang="en-US" sz="1100" spc="-10" dirty="0">
                <a:solidFill>
                  <a:schemeClr val="tx1"/>
                </a:solidFill>
                <a:latin typeface="BIZ UD明朝 Medium" panose="02020500000000000000" pitchFamily="17" charset="-128"/>
                <a:ea typeface="BIZ UD明朝 Medium" panose="02020500000000000000" pitchFamily="17" charset="-128"/>
              </a:rPr>
              <a:t>件</a:t>
            </a:r>
            <a:r>
              <a:rPr lang="en-US" altLang="ja-JP" sz="1100" spc="-10" dirty="0">
                <a:solidFill>
                  <a:schemeClr val="tx1"/>
                </a:solidFill>
                <a:latin typeface="BIZ UD明朝 Medium" panose="02020500000000000000" pitchFamily="17" charset="-128"/>
                <a:ea typeface="BIZ UD明朝 Medium" panose="02020500000000000000" pitchFamily="17" charset="-128"/>
              </a:rPr>
              <a:t>/</a:t>
            </a:r>
            <a:r>
              <a:rPr lang="ja-JP" altLang="en-US" sz="1100" spc="-10" dirty="0">
                <a:solidFill>
                  <a:schemeClr val="tx1"/>
                </a:solidFill>
                <a:latin typeface="BIZ UD明朝 Medium" panose="02020500000000000000" pitchFamily="17" charset="-128"/>
                <a:ea typeface="BIZ UD明朝 Medium" panose="02020500000000000000" pitchFamily="17" charset="-128"/>
              </a:rPr>
              <a:t>全国１位）。</a:t>
            </a:r>
            <a:endParaRPr lang="en-US" altLang="ja-JP" sz="1100" spc="-10" dirty="0">
              <a:solidFill>
                <a:schemeClr val="tx1"/>
              </a:solidFill>
              <a:latin typeface="BIZ UD明朝 Medium" panose="02020500000000000000" pitchFamily="17" charset="-128"/>
              <a:ea typeface="BIZ UD明朝 Medium" panose="02020500000000000000" pitchFamily="17" charset="-128"/>
            </a:endParaRPr>
          </a:p>
          <a:p>
            <a:pPr>
              <a:lnSpc>
                <a:spcPts val="500"/>
              </a:lnSpc>
            </a:pP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　感染症拡大前の</a:t>
            </a:r>
            <a:r>
              <a:rPr lang="en-US" altLang="ja-JP" sz="1100" dirty="0">
                <a:solidFill>
                  <a:schemeClr val="tx1"/>
                </a:solidFill>
                <a:latin typeface="BIZ UD明朝 Medium" panose="02020500000000000000" pitchFamily="17" charset="-128"/>
                <a:ea typeface="BIZ UD明朝 Medium" panose="02020500000000000000" pitchFamily="17" charset="-128"/>
              </a:rPr>
              <a:t>2020</a:t>
            </a:r>
            <a:r>
              <a:rPr lang="ja-JP" altLang="en-US" sz="1100" dirty="0">
                <a:solidFill>
                  <a:schemeClr val="tx1"/>
                </a:solidFill>
                <a:latin typeface="BIZ UD明朝 Medium" panose="02020500000000000000" pitchFamily="17" charset="-128"/>
                <a:ea typeface="BIZ UD明朝 Medium" panose="02020500000000000000" pitchFamily="17" charset="-128"/>
              </a:rPr>
              <a:t>年は前年比で約９割減。</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　以降もその影響は続くが、オンライン開催が</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　増加。</a:t>
            </a:r>
            <a:r>
              <a:rPr lang="en-US" altLang="ja-JP" sz="1100" dirty="0">
                <a:solidFill>
                  <a:schemeClr val="tx1"/>
                </a:solidFill>
                <a:latin typeface="BIZ UD明朝 Medium" panose="02020500000000000000" pitchFamily="17" charset="-128"/>
                <a:ea typeface="BIZ UD明朝 Medium" panose="02020500000000000000" pitchFamily="17" charset="-128"/>
              </a:rPr>
              <a:t>2022</a:t>
            </a:r>
            <a:r>
              <a:rPr lang="ja-JP" altLang="en-US" sz="1100" dirty="0">
                <a:solidFill>
                  <a:schemeClr val="tx1"/>
                </a:solidFill>
                <a:latin typeface="BIZ UD明朝 Medium" panose="02020500000000000000" pitchFamily="17" charset="-128"/>
                <a:ea typeface="BIZ UD明朝 Medium" panose="02020500000000000000" pitchFamily="17" charset="-128"/>
              </a:rPr>
              <a:t>年は入国制限の緩和等により実地</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　開催も増加傾向にある。</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500"/>
              </a:lnSpc>
            </a:pP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　インテックス大阪や府立国際会議場等、大阪</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　市内を中心に</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施設が集積。今後、総合型リ</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　ゾート（</a:t>
            </a:r>
            <a:r>
              <a:rPr lang="en-US" altLang="ja-JP" sz="1100" dirty="0">
                <a:solidFill>
                  <a:schemeClr val="tx1"/>
                </a:solidFill>
                <a:latin typeface="BIZ UD明朝 Medium" panose="02020500000000000000" pitchFamily="17" charset="-128"/>
                <a:ea typeface="BIZ UD明朝 Medium" panose="02020500000000000000" pitchFamily="17" charset="-128"/>
              </a:rPr>
              <a:t>IR</a:t>
            </a:r>
            <a:r>
              <a:rPr lang="ja-JP" altLang="en-US" sz="1100" dirty="0">
                <a:solidFill>
                  <a:schemeClr val="tx1"/>
                </a:solidFill>
                <a:latin typeface="BIZ UD明朝 Medium" panose="02020500000000000000" pitchFamily="17" charset="-128"/>
                <a:ea typeface="BIZ UD明朝 Medium" panose="02020500000000000000" pitchFamily="17" charset="-128"/>
              </a:rPr>
              <a:t>）等、競争力を有する</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施設の整</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　備が予定される。</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500"/>
              </a:lnSpc>
            </a:pP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　</a:t>
            </a:r>
            <a:r>
              <a:rPr lang="ja-JP" altLang="en-US" sz="1100" spc="-50" dirty="0">
                <a:solidFill>
                  <a:schemeClr val="tx1"/>
                </a:solidFill>
                <a:latin typeface="BIZ UD明朝 Medium" panose="02020500000000000000" pitchFamily="17" charset="-128"/>
                <a:ea typeface="BIZ UD明朝 Medium" panose="02020500000000000000" pitchFamily="17" charset="-128"/>
              </a:rPr>
              <a:t>大阪観光局や</a:t>
            </a:r>
            <a:r>
              <a:rPr lang="en-US" altLang="ja-JP" sz="1100" spc="-50" dirty="0">
                <a:solidFill>
                  <a:schemeClr val="tx1"/>
                </a:solidFill>
                <a:latin typeface="BIZ UD明朝 Medium" panose="02020500000000000000" pitchFamily="17" charset="-128"/>
                <a:ea typeface="BIZ UD明朝 Medium" panose="02020500000000000000" pitchFamily="17" charset="-128"/>
              </a:rPr>
              <a:t>MICE</a:t>
            </a:r>
            <a:r>
              <a:rPr lang="ja-JP" altLang="en-US" sz="1100" spc="-50" dirty="0">
                <a:solidFill>
                  <a:schemeClr val="tx1"/>
                </a:solidFill>
                <a:latin typeface="BIZ UD明朝 Medium" panose="02020500000000000000" pitchFamily="17" charset="-128"/>
                <a:ea typeface="BIZ UD明朝 Medium" panose="02020500000000000000" pitchFamily="17" charset="-128"/>
              </a:rPr>
              <a:t>施設運営者等による助成等</a:t>
            </a:r>
            <a:r>
              <a:rPr lang="ja-JP" altLang="en-US" sz="1100" spc="-50" dirty="0">
                <a:solidFill>
                  <a:prstClr val="black"/>
                </a:solidFill>
                <a:latin typeface="BIZ UD明朝 Medium" panose="02020500000000000000" pitchFamily="17" charset="-128"/>
                <a:ea typeface="BIZ UD明朝 Medium" panose="02020500000000000000" pitchFamily="17" charset="-128"/>
              </a:rPr>
              <a:t>の</a:t>
            </a:r>
            <a:endParaRPr lang="en-US" altLang="ja-JP" sz="1100" spc="-50" dirty="0">
              <a:solidFill>
                <a:prstClr val="black"/>
              </a:solidFill>
              <a:latin typeface="BIZ UD明朝 Medium" panose="02020500000000000000" pitchFamily="17" charset="-128"/>
              <a:ea typeface="BIZ UD明朝 Medium" panose="02020500000000000000" pitchFamily="17" charset="-128"/>
            </a:endParaRPr>
          </a:p>
          <a:p>
            <a:pPr>
              <a:lnSpc>
                <a:spcPts val="1500"/>
              </a:lnSpc>
            </a:pPr>
            <a:r>
              <a:rPr lang="ja-JP" altLang="en-US" sz="1100" spc="-50" dirty="0">
                <a:solidFill>
                  <a:prstClr val="black"/>
                </a:solidFill>
                <a:latin typeface="BIZ UD明朝 Medium" panose="02020500000000000000" pitchFamily="17" charset="-128"/>
                <a:ea typeface="BIZ UD明朝 Medium" panose="02020500000000000000" pitchFamily="17" charset="-128"/>
              </a:rPr>
              <a:t>　誘致インセンティブが用意されている。</a:t>
            </a:r>
            <a:endParaRPr lang="en-US" altLang="ja-JP" sz="1100" spc="-50" dirty="0">
              <a:solidFill>
                <a:prstClr val="black"/>
              </a:solidFill>
              <a:latin typeface="BIZ UD明朝 Medium" panose="02020500000000000000" pitchFamily="17" charset="-128"/>
              <a:ea typeface="BIZ UD明朝 Medium" panose="02020500000000000000" pitchFamily="17" charset="-128"/>
            </a:endParaRPr>
          </a:p>
          <a:p>
            <a:pPr>
              <a:lnSpc>
                <a:spcPts val="800"/>
              </a:lnSpc>
            </a:pPr>
            <a:endParaRPr lang="en-US" altLang="ja-JP" sz="1100" dirty="0">
              <a:solidFill>
                <a:prstClr val="black"/>
              </a:solidFill>
              <a:latin typeface="BIZ UD明朝 Medium" panose="02020500000000000000" pitchFamily="17" charset="-128"/>
              <a:ea typeface="BIZ UD明朝 Medium" panose="02020500000000000000" pitchFamily="17" charset="-128"/>
            </a:endParaRPr>
          </a:p>
          <a:p>
            <a:pPr>
              <a:lnSpc>
                <a:spcPts val="800"/>
              </a:lnSpc>
            </a:pPr>
            <a:endParaRPr lang="en-US" altLang="ja-JP" sz="1100" dirty="0">
              <a:solidFill>
                <a:prstClr val="black"/>
              </a:solidFill>
              <a:latin typeface="BIZ UD明朝 Medium" panose="02020500000000000000" pitchFamily="17" charset="-128"/>
              <a:ea typeface="BIZ UD明朝 Medium" panose="02020500000000000000" pitchFamily="17" charset="-128"/>
            </a:endParaRPr>
          </a:p>
          <a:p>
            <a:pPr>
              <a:lnSpc>
                <a:spcPts val="1500"/>
              </a:lnSpc>
            </a:pPr>
            <a:endParaRPr lang="en-US" altLang="ja-JP" sz="1100" dirty="0">
              <a:solidFill>
                <a:prstClr val="black"/>
              </a:solidFill>
              <a:latin typeface="BIZ UD明朝 Medium" panose="02020500000000000000" pitchFamily="17" charset="-128"/>
              <a:ea typeface="BIZ UD明朝 Medium" panose="02020500000000000000" pitchFamily="17" charset="-128"/>
            </a:endParaRPr>
          </a:p>
          <a:p>
            <a:pPr>
              <a:lnSpc>
                <a:spcPts val="1500"/>
              </a:lnSpc>
            </a:pPr>
            <a:endParaRPr lang="en-US" altLang="ja-JP" sz="1100" dirty="0">
              <a:solidFill>
                <a:prstClr val="black"/>
              </a:solidFill>
              <a:latin typeface="BIZ UD明朝 Medium" panose="02020500000000000000" pitchFamily="17" charset="-128"/>
              <a:ea typeface="BIZ UD明朝 Medium" panose="02020500000000000000" pitchFamily="17" charset="-128"/>
            </a:endParaRPr>
          </a:p>
          <a:p>
            <a:pPr>
              <a:lnSpc>
                <a:spcPts val="1500"/>
              </a:lnSpc>
            </a:pPr>
            <a:endParaRPr lang="en-US" altLang="ja-JP" sz="1100" dirty="0">
              <a:solidFill>
                <a:prstClr val="black"/>
              </a:solidFill>
              <a:latin typeface="BIZ UD明朝 Medium" panose="02020500000000000000" pitchFamily="17" charset="-128"/>
              <a:ea typeface="BIZ UD明朝 Medium" panose="02020500000000000000" pitchFamily="17" charset="-128"/>
            </a:endParaRPr>
          </a:p>
        </p:txBody>
      </p:sp>
      <p:sp>
        <p:nvSpPr>
          <p:cNvPr id="16" name="二等辺三角形 15"/>
          <p:cNvSpPr/>
          <p:nvPr/>
        </p:nvSpPr>
        <p:spPr>
          <a:xfrm flipV="1">
            <a:off x="1916594" y="6795225"/>
            <a:ext cx="2367419" cy="144000"/>
          </a:xfrm>
          <a:prstGeom prs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p:cNvSpPr/>
          <p:nvPr/>
        </p:nvSpPr>
        <p:spPr>
          <a:xfrm>
            <a:off x="3177420" y="7487319"/>
            <a:ext cx="2700000" cy="1980000"/>
          </a:xfrm>
          <a:prstGeom prst="roundRect">
            <a:avLst>
              <a:gd name="adj" fmla="val 103"/>
            </a:avLst>
          </a:prstGeom>
          <a:ln>
            <a:prstDash val="dash"/>
          </a:ln>
        </p:spPr>
        <p:style>
          <a:lnRef idx="2">
            <a:schemeClr val="accent2"/>
          </a:lnRef>
          <a:fillRef idx="1">
            <a:schemeClr val="lt1"/>
          </a:fillRef>
          <a:effectRef idx="0">
            <a:schemeClr val="accent2"/>
          </a:effectRef>
          <a:fontRef idx="minor">
            <a:schemeClr val="dk1"/>
          </a:fontRef>
        </p:style>
        <p:txBody>
          <a:bodyPr rtlCol="0" anchor="t" anchorCtr="0"/>
          <a:lstStyle/>
          <a:p>
            <a:pPr>
              <a:lnSpc>
                <a:spcPts val="1500"/>
              </a:lnSpc>
            </a:pPr>
            <a:endParaRPr kumimoji="1" lang="en-US" altLang="ja-JP" sz="1100" dirty="0">
              <a:solidFill>
                <a:schemeClr val="tx1"/>
              </a:solidFill>
            </a:endParaRPr>
          </a:p>
          <a:p>
            <a:pPr>
              <a:lnSpc>
                <a:spcPts val="1500"/>
              </a:lnSpc>
            </a:pPr>
            <a:r>
              <a:rPr kumimoji="1" lang="ja-JP" altLang="en-US" sz="1050" dirty="0">
                <a:solidFill>
                  <a:schemeClr val="tx1"/>
                </a:solidFill>
                <a:latin typeface="BIZ UDゴシック" panose="020B0400000000000000" pitchFamily="49" charset="-128"/>
                <a:ea typeface="BIZ UDゴシック" panose="020B0400000000000000" pitchFamily="49" charset="-128"/>
              </a:rPr>
              <a:t>△</a:t>
            </a:r>
            <a:r>
              <a:rPr kumimoji="1" lang="en-US" altLang="ja-JP" sz="1050" dirty="0">
                <a:solidFill>
                  <a:schemeClr val="tx1"/>
                </a:solidFill>
                <a:latin typeface="BIZ UDゴシック" panose="020B0400000000000000" pitchFamily="49" charset="-128"/>
                <a:ea typeface="BIZ UDゴシック" panose="020B0400000000000000" pitchFamily="49" charset="-128"/>
              </a:rPr>
              <a:t>MICE</a:t>
            </a:r>
            <a:r>
              <a:rPr kumimoji="1" lang="ja-JP" altLang="en-US" sz="1050" dirty="0">
                <a:solidFill>
                  <a:schemeClr val="tx1"/>
                </a:solidFill>
                <a:latin typeface="BIZ UDゴシック" panose="020B0400000000000000" pitchFamily="49" charset="-128"/>
                <a:ea typeface="BIZ UDゴシック" panose="020B0400000000000000" pitchFamily="49" charset="-128"/>
              </a:rPr>
              <a:t>施設の機能強化（老朽化対応、大</a:t>
            </a:r>
            <a:endParaRPr kumimoji="1" lang="en-US" altLang="ja-JP" sz="1050" dirty="0">
              <a:solidFill>
                <a:schemeClr val="tx1"/>
              </a:solidFill>
              <a:latin typeface="BIZ UDゴシック" panose="020B0400000000000000" pitchFamily="49" charset="-128"/>
              <a:ea typeface="BIZ UDゴシック" panose="020B0400000000000000" pitchFamily="49" charset="-128"/>
            </a:endParaRPr>
          </a:p>
          <a:p>
            <a:pPr>
              <a:lnSpc>
                <a:spcPts val="1500"/>
              </a:lnSpc>
            </a:pPr>
            <a:r>
              <a:rPr kumimoji="1" lang="en-US" altLang="ja-JP" sz="1050" dirty="0">
                <a:solidFill>
                  <a:schemeClr val="tx1"/>
                </a:solidFill>
                <a:latin typeface="BIZ UDゴシック" panose="020B0400000000000000" pitchFamily="49" charset="-128"/>
                <a:ea typeface="BIZ UDゴシック" panose="020B0400000000000000" pitchFamily="49" charset="-128"/>
              </a:rPr>
              <a:t>  </a:t>
            </a:r>
            <a:r>
              <a:rPr kumimoji="1" lang="ja-JP" altLang="en-US" sz="1050" dirty="0">
                <a:solidFill>
                  <a:schemeClr val="tx1"/>
                </a:solidFill>
                <a:latin typeface="BIZ UDゴシック" panose="020B0400000000000000" pitchFamily="49" charset="-128"/>
                <a:ea typeface="BIZ UDゴシック" panose="020B0400000000000000" pitchFamily="49" charset="-128"/>
              </a:rPr>
              <a:t>規模会議対応、</a:t>
            </a:r>
            <a:r>
              <a:rPr kumimoji="1" lang="en-US" altLang="ja-JP" sz="1050" dirty="0">
                <a:solidFill>
                  <a:schemeClr val="tx1"/>
                </a:solidFill>
                <a:latin typeface="BIZ UDゴシック" panose="020B0400000000000000" pitchFamily="49" charset="-128"/>
                <a:ea typeface="BIZ UDゴシック" panose="020B0400000000000000" pitchFamily="49" charset="-128"/>
              </a:rPr>
              <a:t>ICT</a:t>
            </a:r>
            <a:r>
              <a:rPr kumimoji="1" lang="ja-JP" altLang="en-US" sz="1050" dirty="0">
                <a:solidFill>
                  <a:schemeClr val="tx1"/>
                </a:solidFill>
                <a:latin typeface="BIZ UDゴシック" panose="020B0400000000000000" pitchFamily="49" charset="-128"/>
                <a:ea typeface="BIZ UDゴシック" panose="020B0400000000000000" pitchFamily="49" charset="-128"/>
              </a:rPr>
              <a:t>環境整備等）</a:t>
            </a:r>
            <a:endParaRPr kumimoji="1" lang="en-US" altLang="ja-JP" sz="1050" dirty="0">
              <a:solidFill>
                <a:schemeClr val="tx1"/>
              </a:solidFill>
              <a:latin typeface="BIZ UDゴシック" panose="020B0400000000000000" pitchFamily="49" charset="-128"/>
              <a:ea typeface="BIZ UDゴシック" panose="020B0400000000000000" pitchFamily="49" charset="-128"/>
            </a:endParaRPr>
          </a:p>
          <a:p>
            <a:pPr>
              <a:lnSpc>
                <a:spcPts val="1500"/>
              </a:lnSpc>
            </a:pPr>
            <a:r>
              <a:rPr kumimoji="1" lang="ja-JP" altLang="en-US" sz="1050" dirty="0">
                <a:solidFill>
                  <a:schemeClr val="tx1"/>
                </a:solidFill>
                <a:latin typeface="BIZ UDゴシック" panose="020B0400000000000000" pitchFamily="49" charset="-128"/>
                <a:ea typeface="BIZ UDゴシック" panose="020B0400000000000000" pitchFamily="49" charset="-128"/>
              </a:rPr>
              <a:t>△誘致のための支援制度の充実</a:t>
            </a:r>
            <a:endParaRPr kumimoji="1" lang="en-US" altLang="ja-JP" sz="1050" dirty="0">
              <a:solidFill>
                <a:schemeClr val="tx1"/>
              </a:solidFill>
              <a:latin typeface="BIZ UDゴシック" panose="020B0400000000000000" pitchFamily="49" charset="-128"/>
              <a:ea typeface="BIZ UDゴシック" panose="020B0400000000000000" pitchFamily="49" charset="-128"/>
            </a:endParaRPr>
          </a:p>
          <a:p>
            <a:pPr>
              <a:lnSpc>
                <a:spcPts val="1500"/>
              </a:lnSpc>
            </a:pPr>
            <a:r>
              <a:rPr kumimoji="1" lang="ja-JP" altLang="en-US" sz="1050" dirty="0">
                <a:solidFill>
                  <a:schemeClr val="tx1"/>
                </a:solidFill>
                <a:latin typeface="BIZ UDゴシック" panose="020B0400000000000000" pitchFamily="49" charset="-128"/>
                <a:ea typeface="BIZ UDゴシック" panose="020B0400000000000000" pitchFamily="49" charset="-128"/>
              </a:rPr>
              <a:t>△国内外に向けた情報発信・マーケティ</a:t>
            </a:r>
            <a:endParaRPr kumimoji="1" lang="en-US" altLang="ja-JP" sz="1050" dirty="0">
              <a:solidFill>
                <a:schemeClr val="tx1"/>
              </a:solidFill>
              <a:latin typeface="BIZ UDゴシック" panose="020B0400000000000000" pitchFamily="49" charset="-128"/>
              <a:ea typeface="BIZ UDゴシック" panose="020B0400000000000000" pitchFamily="49" charset="-128"/>
            </a:endParaRPr>
          </a:p>
          <a:p>
            <a:pPr>
              <a:lnSpc>
                <a:spcPts val="1500"/>
              </a:lnSpc>
            </a:pPr>
            <a:r>
              <a:rPr kumimoji="1" lang="en-US" altLang="ja-JP" sz="1050" dirty="0">
                <a:solidFill>
                  <a:schemeClr val="tx1"/>
                </a:solidFill>
                <a:latin typeface="BIZ UDゴシック" panose="020B0400000000000000" pitchFamily="49" charset="-128"/>
                <a:ea typeface="BIZ UDゴシック" panose="020B0400000000000000" pitchFamily="49" charset="-128"/>
              </a:rPr>
              <a:t>  </a:t>
            </a:r>
            <a:r>
              <a:rPr kumimoji="1" lang="ja-JP" altLang="en-US" sz="1050" dirty="0">
                <a:solidFill>
                  <a:schemeClr val="tx1"/>
                </a:solidFill>
                <a:latin typeface="BIZ UDゴシック" panose="020B0400000000000000" pitchFamily="49" charset="-128"/>
                <a:ea typeface="BIZ UDゴシック" panose="020B0400000000000000" pitchFamily="49" charset="-128"/>
              </a:rPr>
              <a:t>ングの強化（都市プロモーション、国</a:t>
            </a:r>
            <a:endParaRPr kumimoji="1" lang="en-US" altLang="ja-JP" sz="1050" dirty="0">
              <a:solidFill>
                <a:schemeClr val="tx1"/>
              </a:solidFill>
              <a:latin typeface="BIZ UDゴシック" panose="020B0400000000000000" pitchFamily="49" charset="-128"/>
              <a:ea typeface="BIZ UDゴシック" panose="020B0400000000000000" pitchFamily="49" charset="-128"/>
            </a:endParaRPr>
          </a:p>
          <a:p>
            <a:pPr>
              <a:lnSpc>
                <a:spcPts val="1500"/>
              </a:lnSpc>
            </a:pPr>
            <a:r>
              <a:rPr kumimoji="1" lang="en-US" altLang="ja-JP" sz="1050" dirty="0">
                <a:solidFill>
                  <a:schemeClr val="tx1"/>
                </a:solidFill>
                <a:latin typeface="BIZ UDゴシック" panose="020B0400000000000000" pitchFamily="49" charset="-128"/>
                <a:ea typeface="BIZ UDゴシック" panose="020B0400000000000000" pitchFamily="49" charset="-128"/>
              </a:rPr>
              <a:t>  </a:t>
            </a:r>
            <a:r>
              <a:rPr kumimoji="1" lang="ja-JP" altLang="en-US" sz="1050" dirty="0">
                <a:solidFill>
                  <a:schemeClr val="tx1"/>
                </a:solidFill>
                <a:latin typeface="BIZ UDゴシック" panose="020B0400000000000000" pitchFamily="49" charset="-128"/>
                <a:ea typeface="BIZ UDゴシック" panose="020B0400000000000000" pitchFamily="49" charset="-128"/>
              </a:rPr>
              <a:t>際的なネットワーク等</a:t>
            </a:r>
            <a:r>
              <a:rPr kumimoji="1" lang="en-US" altLang="ja-JP" sz="1050" dirty="0">
                <a:solidFill>
                  <a:schemeClr val="tx1"/>
                </a:solidFill>
                <a:latin typeface="BIZ UDゴシック" panose="020B0400000000000000" pitchFamily="49" charset="-128"/>
                <a:ea typeface="BIZ UDゴシック" panose="020B0400000000000000" pitchFamily="49" charset="-128"/>
              </a:rPr>
              <a:t>)</a:t>
            </a:r>
          </a:p>
          <a:p>
            <a:pPr>
              <a:lnSpc>
                <a:spcPts val="1500"/>
              </a:lnSpc>
            </a:pPr>
            <a:r>
              <a:rPr kumimoji="1" lang="ja-JP" altLang="en-US" sz="1050" dirty="0">
                <a:solidFill>
                  <a:schemeClr val="tx1"/>
                </a:solidFill>
                <a:latin typeface="BIZ UDゴシック" panose="020B0400000000000000" pitchFamily="49" charset="-128"/>
                <a:ea typeface="BIZ UDゴシック" panose="020B0400000000000000" pitchFamily="49" charset="-128"/>
              </a:rPr>
              <a:t>△</a:t>
            </a:r>
            <a:r>
              <a:rPr kumimoji="1" lang="en-US" altLang="ja-JP" sz="1050" dirty="0">
                <a:solidFill>
                  <a:schemeClr val="tx1"/>
                </a:solidFill>
                <a:latin typeface="BIZ UDゴシック" panose="020B0400000000000000" pitchFamily="49" charset="-128"/>
                <a:ea typeface="BIZ UDゴシック" panose="020B0400000000000000" pitchFamily="49" charset="-128"/>
              </a:rPr>
              <a:t>MICE</a:t>
            </a:r>
            <a:r>
              <a:rPr kumimoji="1" lang="ja-JP" altLang="en-US" sz="1050" dirty="0">
                <a:solidFill>
                  <a:schemeClr val="tx1"/>
                </a:solidFill>
                <a:latin typeface="BIZ UDゴシック" panose="020B0400000000000000" pitchFamily="49" charset="-128"/>
                <a:ea typeface="BIZ UDゴシック" panose="020B0400000000000000" pitchFamily="49" charset="-128"/>
              </a:rPr>
              <a:t>専門人材の確保・育成</a:t>
            </a:r>
            <a:endParaRPr kumimoji="1" lang="en-US" altLang="ja-JP" sz="1050" dirty="0">
              <a:solidFill>
                <a:schemeClr val="tx1"/>
              </a:solidFill>
              <a:latin typeface="BIZ UDゴシック" panose="020B0400000000000000" pitchFamily="49" charset="-128"/>
              <a:ea typeface="BIZ UDゴシック" panose="020B0400000000000000" pitchFamily="49" charset="-128"/>
            </a:endParaRPr>
          </a:p>
          <a:p>
            <a:pPr>
              <a:lnSpc>
                <a:spcPts val="1500"/>
              </a:lnSpc>
            </a:pPr>
            <a:r>
              <a:rPr kumimoji="1" lang="ja-JP" altLang="en-US" sz="1050" dirty="0">
                <a:solidFill>
                  <a:schemeClr val="tx1"/>
                </a:solidFill>
                <a:latin typeface="BIZ UDゴシック" panose="020B0400000000000000" pitchFamily="49" charset="-128"/>
                <a:ea typeface="BIZ UDゴシック" panose="020B0400000000000000" pitchFamily="49" charset="-128"/>
              </a:rPr>
              <a:t>△</a:t>
            </a:r>
            <a:r>
              <a:rPr kumimoji="1" lang="en-US" altLang="ja-JP" sz="1050" dirty="0">
                <a:solidFill>
                  <a:schemeClr val="tx1"/>
                </a:solidFill>
                <a:latin typeface="BIZ UDゴシック" panose="020B0400000000000000" pitchFamily="49" charset="-128"/>
                <a:ea typeface="BIZ UDゴシック" panose="020B0400000000000000" pitchFamily="49" charset="-128"/>
              </a:rPr>
              <a:t>MICE</a:t>
            </a:r>
            <a:r>
              <a:rPr kumimoji="1" lang="ja-JP" altLang="en-US" sz="1050" dirty="0">
                <a:solidFill>
                  <a:schemeClr val="tx1"/>
                </a:solidFill>
                <a:latin typeface="BIZ UDゴシック" panose="020B0400000000000000" pitchFamily="49" charset="-128"/>
                <a:ea typeface="BIZ UDゴシック" panose="020B0400000000000000" pitchFamily="49" charset="-128"/>
              </a:rPr>
              <a:t>誘致・推進体制の強化</a:t>
            </a:r>
            <a:endParaRPr kumimoji="1" lang="ja-JP" altLang="en-US" sz="1050" dirty="0">
              <a:solidFill>
                <a:srgbClr val="FF0000"/>
              </a:solidFill>
              <a:latin typeface="BIZ UDゴシック" panose="020B0400000000000000" pitchFamily="49" charset="-128"/>
              <a:ea typeface="BIZ UDゴシック" panose="020B0400000000000000" pitchFamily="49" charset="-128"/>
            </a:endParaRPr>
          </a:p>
        </p:txBody>
      </p:sp>
      <p:sp>
        <p:nvSpPr>
          <p:cNvPr id="21" name="角丸四角形 20"/>
          <p:cNvSpPr/>
          <p:nvPr/>
        </p:nvSpPr>
        <p:spPr>
          <a:xfrm>
            <a:off x="3562255" y="7409364"/>
            <a:ext cx="1955369" cy="219147"/>
          </a:xfrm>
          <a:prstGeom prst="roundRect">
            <a:avLst>
              <a:gd name="adj" fmla="val 40667"/>
            </a:avLst>
          </a:prstGeom>
          <a:solidFill>
            <a:srgbClr val="FF0000"/>
          </a:solidFill>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100" b="1" dirty="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解決すべき課題</a:t>
            </a:r>
          </a:p>
        </p:txBody>
      </p:sp>
      <p:sp>
        <p:nvSpPr>
          <p:cNvPr id="27" name="角丸四角形 26"/>
          <p:cNvSpPr/>
          <p:nvPr/>
        </p:nvSpPr>
        <p:spPr>
          <a:xfrm>
            <a:off x="256753" y="7486651"/>
            <a:ext cx="2700000" cy="1980000"/>
          </a:xfrm>
          <a:prstGeom prst="roundRect">
            <a:avLst>
              <a:gd name="adj" fmla="val 103"/>
            </a:avLst>
          </a:prstGeom>
          <a:noFill/>
          <a:ln>
            <a:prstDash val="dash"/>
          </a:ln>
        </p:spPr>
        <p:style>
          <a:lnRef idx="2">
            <a:schemeClr val="accent2"/>
          </a:lnRef>
          <a:fillRef idx="1">
            <a:schemeClr val="lt1"/>
          </a:fillRef>
          <a:effectRef idx="0">
            <a:schemeClr val="accent2"/>
          </a:effectRef>
          <a:fontRef idx="minor">
            <a:schemeClr val="dk1"/>
          </a:fontRef>
        </p:style>
        <p:txBody>
          <a:bodyPr rtlCol="0" anchor="t" anchorCtr="0"/>
          <a:lstStyle/>
          <a:p>
            <a:pPr>
              <a:lnSpc>
                <a:spcPts val="1500"/>
              </a:lnSpc>
            </a:pPr>
            <a:endParaRPr kumimoji="1"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kumimoji="1" lang="ja-JP" altLang="en-US" sz="1050" dirty="0">
                <a:solidFill>
                  <a:schemeClr val="tx1"/>
                </a:solidFill>
                <a:latin typeface="BIZ UDゴシック" panose="020B0400000000000000" pitchFamily="49" charset="-128"/>
                <a:ea typeface="BIZ UDゴシック" panose="020B0400000000000000" pitchFamily="49" charset="-128"/>
              </a:rPr>
              <a:t>◎先進国一国並の経済規模、国内外から</a:t>
            </a:r>
            <a:endParaRPr kumimoji="1" lang="en-US" altLang="ja-JP" sz="1050" dirty="0">
              <a:solidFill>
                <a:schemeClr val="tx1"/>
              </a:solidFill>
              <a:latin typeface="BIZ UDゴシック" panose="020B0400000000000000" pitchFamily="49" charset="-128"/>
              <a:ea typeface="BIZ UDゴシック" panose="020B0400000000000000" pitchFamily="49" charset="-128"/>
            </a:endParaRPr>
          </a:p>
          <a:p>
            <a:pPr>
              <a:lnSpc>
                <a:spcPts val="1500"/>
              </a:lnSpc>
            </a:pPr>
            <a:r>
              <a:rPr kumimoji="1" lang="en-US" altLang="ja-JP" sz="1050" dirty="0">
                <a:solidFill>
                  <a:schemeClr val="tx1"/>
                </a:solidFill>
                <a:latin typeface="BIZ UDゴシック" panose="020B0400000000000000" pitchFamily="49" charset="-128"/>
                <a:ea typeface="BIZ UDゴシック" panose="020B0400000000000000" pitchFamily="49" charset="-128"/>
              </a:rPr>
              <a:t>  </a:t>
            </a:r>
            <a:r>
              <a:rPr kumimoji="1" lang="ja-JP" altLang="en-US" sz="1050" dirty="0">
                <a:solidFill>
                  <a:schemeClr val="tx1"/>
                </a:solidFill>
                <a:latin typeface="BIZ UDゴシック" panose="020B0400000000000000" pitchFamily="49" charset="-128"/>
                <a:ea typeface="BIZ UDゴシック" panose="020B0400000000000000" pitchFamily="49" charset="-128"/>
              </a:rPr>
              <a:t>の交通アクセスが充実</a:t>
            </a:r>
            <a:endParaRPr kumimoji="1" lang="en-US" altLang="ja-JP" sz="1050" dirty="0">
              <a:solidFill>
                <a:schemeClr val="tx1"/>
              </a:solidFill>
              <a:latin typeface="BIZ UDゴシック" panose="020B0400000000000000" pitchFamily="49" charset="-128"/>
              <a:ea typeface="BIZ UDゴシック" panose="020B0400000000000000" pitchFamily="49" charset="-128"/>
            </a:endParaRPr>
          </a:p>
          <a:p>
            <a:pPr>
              <a:lnSpc>
                <a:spcPts val="1500"/>
              </a:lnSpc>
            </a:pPr>
            <a:r>
              <a:rPr kumimoji="1" lang="ja-JP" altLang="en-US" sz="1050" dirty="0">
                <a:solidFill>
                  <a:schemeClr val="tx1"/>
                </a:solidFill>
                <a:latin typeface="BIZ UDゴシック" panose="020B0400000000000000" pitchFamily="49" charset="-128"/>
                <a:ea typeface="BIZ UDゴシック" panose="020B0400000000000000" pitchFamily="49" charset="-128"/>
              </a:rPr>
              <a:t>◎優れたものづくりから最先端分野まで</a:t>
            </a:r>
            <a:endParaRPr kumimoji="1" lang="en-US" altLang="ja-JP" sz="1050" dirty="0">
              <a:solidFill>
                <a:schemeClr val="tx1"/>
              </a:solidFill>
              <a:latin typeface="BIZ UDゴシック" panose="020B0400000000000000" pitchFamily="49" charset="-128"/>
              <a:ea typeface="BIZ UDゴシック" panose="020B0400000000000000" pitchFamily="49" charset="-128"/>
            </a:endParaRPr>
          </a:p>
          <a:p>
            <a:pPr>
              <a:lnSpc>
                <a:spcPts val="1500"/>
              </a:lnSpc>
            </a:pPr>
            <a:r>
              <a:rPr kumimoji="1" lang="ja-JP" altLang="en-US" sz="1050" dirty="0">
                <a:solidFill>
                  <a:schemeClr val="tx1"/>
                </a:solidFill>
                <a:latin typeface="BIZ UDゴシック" panose="020B0400000000000000" pitchFamily="49" charset="-128"/>
                <a:ea typeface="BIZ UDゴシック" panose="020B0400000000000000" pitchFamily="49" charset="-128"/>
              </a:rPr>
              <a:t>　の層の厚い産業と学術の集積</a:t>
            </a:r>
            <a:endParaRPr kumimoji="1" lang="en-US" altLang="ja-JP" sz="1050" dirty="0">
              <a:solidFill>
                <a:schemeClr val="tx1"/>
              </a:solidFill>
              <a:latin typeface="BIZ UDゴシック" panose="020B0400000000000000" pitchFamily="49" charset="-128"/>
              <a:ea typeface="BIZ UDゴシック" panose="020B0400000000000000" pitchFamily="49" charset="-128"/>
            </a:endParaRPr>
          </a:p>
          <a:p>
            <a:pPr>
              <a:lnSpc>
                <a:spcPts val="1500"/>
              </a:lnSpc>
            </a:pPr>
            <a:r>
              <a:rPr kumimoji="1" lang="ja-JP" altLang="en-US" sz="1050" spc="-40" dirty="0">
                <a:solidFill>
                  <a:schemeClr val="tx1"/>
                </a:solidFill>
                <a:latin typeface="BIZ UDゴシック" panose="020B0400000000000000" pitchFamily="49" charset="-128"/>
                <a:ea typeface="BIZ UDゴシック" panose="020B0400000000000000" pitchFamily="49" charset="-128"/>
              </a:rPr>
              <a:t>◎国際イベント等に対応できる</a:t>
            </a:r>
            <a:r>
              <a:rPr kumimoji="1" lang="en-US" altLang="ja-JP" sz="1050" spc="-40" dirty="0">
                <a:solidFill>
                  <a:schemeClr val="tx1"/>
                </a:solidFill>
                <a:latin typeface="BIZ UDゴシック" panose="020B0400000000000000" pitchFamily="49" charset="-128"/>
                <a:ea typeface="BIZ UDゴシック" panose="020B0400000000000000" pitchFamily="49" charset="-128"/>
              </a:rPr>
              <a:t>MICE</a:t>
            </a:r>
            <a:r>
              <a:rPr kumimoji="1" lang="ja-JP" altLang="en-US" sz="1050" spc="-40" dirty="0">
                <a:solidFill>
                  <a:schemeClr val="tx1"/>
                </a:solidFill>
                <a:latin typeface="BIZ UDゴシック" panose="020B0400000000000000" pitchFamily="49" charset="-128"/>
                <a:ea typeface="BIZ UDゴシック" panose="020B0400000000000000" pitchFamily="49" charset="-128"/>
              </a:rPr>
              <a:t>施設と</a:t>
            </a:r>
            <a:endParaRPr kumimoji="1" lang="en-US" altLang="ja-JP" sz="1050" spc="-40" dirty="0">
              <a:solidFill>
                <a:schemeClr val="tx1"/>
              </a:solidFill>
              <a:latin typeface="BIZ UDゴシック" panose="020B0400000000000000" pitchFamily="49" charset="-128"/>
              <a:ea typeface="BIZ UDゴシック" panose="020B0400000000000000" pitchFamily="49" charset="-128"/>
            </a:endParaRPr>
          </a:p>
          <a:p>
            <a:pPr>
              <a:lnSpc>
                <a:spcPts val="1500"/>
              </a:lnSpc>
            </a:pPr>
            <a:r>
              <a:rPr kumimoji="1" lang="en-US" altLang="ja-JP" sz="1050" spc="-40" dirty="0">
                <a:solidFill>
                  <a:schemeClr val="tx1"/>
                </a:solidFill>
                <a:latin typeface="BIZ UDゴシック" panose="020B0400000000000000" pitchFamily="49" charset="-128"/>
                <a:ea typeface="BIZ UDゴシック" panose="020B0400000000000000" pitchFamily="49" charset="-128"/>
              </a:rPr>
              <a:t>  </a:t>
            </a:r>
            <a:r>
              <a:rPr kumimoji="1" lang="ja-JP" altLang="en-US" sz="1050" spc="-40" dirty="0">
                <a:solidFill>
                  <a:schemeClr val="tx1"/>
                </a:solidFill>
                <a:latin typeface="BIZ UDゴシック" panose="020B0400000000000000" pitchFamily="49" charset="-128"/>
                <a:ea typeface="BIZ UDゴシック" panose="020B0400000000000000" pitchFamily="49" charset="-128"/>
              </a:rPr>
              <a:t>豊富な開催実績</a:t>
            </a:r>
            <a:r>
              <a:rPr kumimoji="1" lang="en-US" altLang="ja-JP" sz="1050" spc="-40" dirty="0">
                <a:solidFill>
                  <a:schemeClr val="tx1"/>
                </a:solidFill>
                <a:latin typeface="BIZ UDゴシック" panose="020B0400000000000000" pitchFamily="49" charset="-128"/>
                <a:ea typeface="BIZ UDゴシック" panose="020B0400000000000000" pitchFamily="49" charset="-128"/>
              </a:rPr>
              <a:t>(</a:t>
            </a:r>
            <a:r>
              <a:rPr kumimoji="1" lang="ja-JP" altLang="en-US" sz="1050" spc="-40" dirty="0">
                <a:solidFill>
                  <a:schemeClr val="tx1"/>
                </a:solidFill>
                <a:latin typeface="BIZ UDゴシック" panose="020B0400000000000000" pitchFamily="49" charset="-128"/>
                <a:ea typeface="BIZ UDゴシック" panose="020B0400000000000000" pitchFamily="49" charset="-128"/>
              </a:rPr>
              <a:t>地域の賑わいづくり等</a:t>
            </a:r>
            <a:r>
              <a:rPr kumimoji="1" lang="en-US" altLang="ja-JP" sz="1050" spc="-40" dirty="0">
                <a:solidFill>
                  <a:schemeClr val="tx1"/>
                </a:solidFill>
                <a:latin typeface="BIZ UDゴシック" panose="020B0400000000000000" pitchFamily="49" charset="-128"/>
                <a:ea typeface="BIZ UDゴシック" panose="020B0400000000000000" pitchFamily="49" charset="-128"/>
              </a:rPr>
              <a:t>)</a:t>
            </a:r>
          </a:p>
          <a:p>
            <a:pPr>
              <a:lnSpc>
                <a:spcPts val="1500"/>
              </a:lnSpc>
            </a:pPr>
            <a:r>
              <a:rPr kumimoji="1" lang="ja-JP" altLang="en-US" sz="1050" spc="-20" dirty="0">
                <a:solidFill>
                  <a:schemeClr val="tx1"/>
                </a:solidFill>
                <a:latin typeface="BIZ UDゴシック" panose="020B0400000000000000" pitchFamily="49" charset="-128"/>
                <a:ea typeface="BIZ UDゴシック" panose="020B0400000000000000" pitchFamily="49" charset="-128"/>
              </a:rPr>
              <a:t>◎大阪・関西万博の開催、統合型リゾー</a:t>
            </a:r>
            <a:endParaRPr kumimoji="1" lang="en-US" altLang="ja-JP" sz="1050" spc="-20" dirty="0">
              <a:solidFill>
                <a:schemeClr val="tx1"/>
              </a:solidFill>
              <a:latin typeface="BIZ UDゴシック" panose="020B0400000000000000" pitchFamily="49" charset="-128"/>
              <a:ea typeface="BIZ UDゴシック" panose="020B0400000000000000" pitchFamily="49" charset="-128"/>
            </a:endParaRPr>
          </a:p>
          <a:p>
            <a:pPr>
              <a:lnSpc>
                <a:spcPts val="1500"/>
              </a:lnSpc>
            </a:pPr>
            <a:r>
              <a:rPr kumimoji="1" lang="ja-JP" altLang="en-US" sz="1050" spc="-20" dirty="0">
                <a:solidFill>
                  <a:schemeClr val="tx1"/>
                </a:solidFill>
                <a:latin typeface="BIZ UDゴシック" panose="020B0400000000000000" pitchFamily="49" charset="-128"/>
                <a:ea typeface="BIZ UDゴシック" panose="020B0400000000000000" pitchFamily="49" charset="-128"/>
              </a:rPr>
              <a:t>  ト</a:t>
            </a:r>
            <a:r>
              <a:rPr kumimoji="1" lang="en-US" altLang="ja-JP" sz="900" spc="-20" dirty="0">
                <a:solidFill>
                  <a:schemeClr val="tx1"/>
                </a:solidFill>
                <a:latin typeface="BIZ UDゴシック" panose="020B0400000000000000" pitchFamily="49" charset="-128"/>
                <a:ea typeface="BIZ UDゴシック" panose="020B0400000000000000" pitchFamily="49" charset="-128"/>
              </a:rPr>
              <a:t>(IR)</a:t>
            </a:r>
            <a:r>
              <a:rPr kumimoji="1" lang="ja-JP" altLang="en-US" sz="1050" spc="-20" dirty="0">
                <a:solidFill>
                  <a:schemeClr val="tx1"/>
                </a:solidFill>
                <a:latin typeface="BIZ UDゴシック" panose="020B0400000000000000" pitchFamily="49" charset="-128"/>
                <a:ea typeface="BIZ UDゴシック" panose="020B0400000000000000" pitchFamily="49" charset="-128"/>
              </a:rPr>
              <a:t>の開業等による</a:t>
            </a:r>
            <a:r>
              <a:rPr kumimoji="1" lang="en-US" altLang="ja-JP" sz="1050" spc="-20" dirty="0">
                <a:solidFill>
                  <a:schemeClr val="tx1"/>
                </a:solidFill>
                <a:latin typeface="BIZ UDゴシック" panose="020B0400000000000000" pitchFamily="49" charset="-128"/>
                <a:ea typeface="BIZ UDゴシック" panose="020B0400000000000000" pitchFamily="49" charset="-128"/>
              </a:rPr>
              <a:t>MICE</a:t>
            </a:r>
            <a:r>
              <a:rPr kumimoji="1" lang="ja-JP" altLang="en-US" sz="1050" spc="-20" dirty="0">
                <a:solidFill>
                  <a:schemeClr val="tx1"/>
                </a:solidFill>
                <a:latin typeface="BIZ UDゴシック" panose="020B0400000000000000" pitchFamily="49" charset="-128"/>
                <a:ea typeface="BIZ UDゴシック" panose="020B0400000000000000" pitchFamily="49" charset="-128"/>
              </a:rPr>
              <a:t>需要の高まり</a:t>
            </a:r>
            <a:endParaRPr kumimoji="1" lang="en-US" altLang="ja-JP" sz="1050" spc="-20" dirty="0">
              <a:solidFill>
                <a:schemeClr val="tx1"/>
              </a:solidFill>
              <a:latin typeface="BIZ UDゴシック" panose="020B0400000000000000" pitchFamily="49" charset="-128"/>
              <a:ea typeface="BIZ UDゴシック" panose="020B0400000000000000" pitchFamily="49" charset="-128"/>
            </a:endParaRPr>
          </a:p>
          <a:p>
            <a:pPr>
              <a:lnSpc>
                <a:spcPts val="1500"/>
              </a:lnSpc>
            </a:pPr>
            <a:r>
              <a:rPr kumimoji="1" lang="ja-JP" altLang="en-US" sz="1050" dirty="0">
                <a:solidFill>
                  <a:schemeClr val="tx1"/>
                </a:solidFill>
                <a:latin typeface="BIZ UDゴシック" panose="020B0400000000000000" pitchFamily="49" charset="-128"/>
                <a:ea typeface="BIZ UDゴシック" panose="020B0400000000000000" pitchFamily="49" charset="-128"/>
              </a:rPr>
              <a:t>◎豊かな都市魅力</a:t>
            </a:r>
            <a:r>
              <a:rPr kumimoji="1" lang="en-US" altLang="ja-JP" sz="1050" dirty="0">
                <a:solidFill>
                  <a:schemeClr val="tx1"/>
                </a:solidFill>
                <a:latin typeface="BIZ UDゴシック" panose="020B0400000000000000" pitchFamily="49" charset="-128"/>
                <a:ea typeface="BIZ UDゴシック" panose="020B0400000000000000" pitchFamily="49" charset="-128"/>
              </a:rPr>
              <a:t>(</a:t>
            </a:r>
            <a:r>
              <a:rPr kumimoji="1" lang="ja-JP" altLang="en-US" sz="1050" dirty="0">
                <a:solidFill>
                  <a:schemeClr val="tx1"/>
                </a:solidFill>
                <a:latin typeface="BIZ UDゴシック" panose="020B0400000000000000" pitchFamily="49" charset="-128"/>
                <a:ea typeface="BIZ UDゴシック" panose="020B0400000000000000" pitchFamily="49" charset="-128"/>
              </a:rPr>
              <a:t>文化・観光等）</a:t>
            </a:r>
            <a:endParaRPr kumimoji="1" lang="en-US" altLang="ja-JP" sz="1050" dirty="0">
              <a:solidFill>
                <a:schemeClr val="tx1"/>
              </a:solidFill>
              <a:latin typeface="BIZ UDゴシック" panose="020B0400000000000000" pitchFamily="49" charset="-128"/>
              <a:ea typeface="BIZ UDゴシック" panose="020B0400000000000000" pitchFamily="49" charset="-128"/>
            </a:endParaRPr>
          </a:p>
          <a:p>
            <a:pPr>
              <a:lnSpc>
                <a:spcPts val="1500"/>
              </a:lnSpc>
            </a:pPr>
            <a:endParaRPr kumimoji="1" lang="ja-JP" altLang="en-US" sz="1050" dirty="0">
              <a:solidFill>
                <a:schemeClr val="tx1"/>
              </a:solidFill>
            </a:endParaRPr>
          </a:p>
        </p:txBody>
      </p:sp>
      <p:sp>
        <p:nvSpPr>
          <p:cNvPr id="28" name="角丸四角形 27"/>
          <p:cNvSpPr/>
          <p:nvPr/>
        </p:nvSpPr>
        <p:spPr>
          <a:xfrm>
            <a:off x="727094" y="7428529"/>
            <a:ext cx="1797193" cy="193956"/>
          </a:xfrm>
          <a:prstGeom prst="roundRect">
            <a:avLst>
              <a:gd name="adj" fmla="val 40667"/>
            </a:avLst>
          </a:prstGeom>
          <a:solidFill>
            <a:schemeClr val="accent6">
              <a:lumMod val="75000"/>
            </a:schemeClr>
          </a:solidFill>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100" b="1" dirty="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活用すべき優位性</a:t>
            </a:r>
          </a:p>
        </p:txBody>
      </p:sp>
      <p:sp>
        <p:nvSpPr>
          <p:cNvPr id="18" name="テキスト ボックス 17"/>
          <p:cNvSpPr txBox="1"/>
          <p:nvPr/>
        </p:nvSpPr>
        <p:spPr>
          <a:xfrm>
            <a:off x="6243932" y="1825533"/>
            <a:ext cx="6480000" cy="7693200"/>
          </a:xfrm>
          <a:prstGeom prst="rect">
            <a:avLst/>
          </a:prstGeom>
          <a:ln w="12700">
            <a:solidFill>
              <a:schemeClr val="accent5">
                <a:lumMod val="50000"/>
              </a:schemeClr>
            </a:solid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nSpc>
                <a:spcPts val="1000"/>
              </a:lnSpc>
            </a:pPr>
            <a:endParaRPr lang="en-US" altLang="ja-JP" sz="1100" b="1" dirty="0">
              <a:solidFill>
                <a:schemeClr val="tx1"/>
              </a:solidFill>
              <a:latin typeface="BIZ UDゴシック" panose="020B0400000000000000" pitchFamily="49" charset="-128"/>
              <a:ea typeface="BIZ UDゴシック" panose="020B0400000000000000" pitchFamily="49" charset="-128"/>
            </a:endParaRPr>
          </a:p>
          <a:p>
            <a:pPr>
              <a:lnSpc>
                <a:spcPts val="200"/>
              </a:lnSpc>
            </a:pPr>
            <a:endParaRPr lang="en-US" altLang="ja-JP" sz="1100" b="1" dirty="0">
              <a:solidFill>
                <a:schemeClr val="tx1"/>
              </a:solidFill>
              <a:latin typeface="BIZ UDゴシック" panose="020B0400000000000000" pitchFamily="49" charset="-128"/>
              <a:ea typeface="BIZ UDゴシック" panose="020B0400000000000000" pitchFamily="49" charset="-128"/>
            </a:endParaRPr>
          </a:p>
          <a:p>
            <a:pPr>
              <a:lnSpc>
                <a:spcPts val="1500"/>
              </a:lnSpc>
            </a:pPr>
            <a:r>
              <a:rPr lang="en-US" altLang="ja-JP" sz="1100" b="1" dirty="0">
                <a:solidFill>
                  <a:schemeClr val="tx1"/>
                </a:solidFill>
                <a:latin typeface="BIZ UDPゴシック" panose="020B0400000000000000" pitchFamily="50" charset="-128"/>
                <a:ea typeface="BIZ UDPゴシック" panose="020B0400000000000000" pitchFamily="50" charset="-128"/>
              </a:rPr>
              <a:t>【</a:t>
            </a:r>
            <a:r>
              <a:rPr lang="ja-JP" altLang="en-US" sz="1100" b="1" dirty="0">
                <a:solidFill>
                  <a:schemeClr val="tx1"/>
                </a:solidFill>
                <a:latin typeface="BIZ UDPゴシック" panose="020B0400000000000000" pitchFamily="50" charset="-128"/>
                <a:ea typeface="BIZ UDPゴシック" panose="020B0400000000000000" pitchFamily="50" charset="-128"/>
              </a:rPr>
              <a:t>基本的な考え方</a:t>
            </a:r>
            <a:r>
              <a:rPr lang="en-US" altLang="ja-JP" sz="1100" b="1" dirty="0">
                <a:solidFill>
                  <a:schemeClr val="tx1"/>
                </a:solidFill>
                <a:latin typeface="BIZ UDゴシック" panose="020B0400000000000000" pitchFamily="49" charset="-128"/>
                <a:ea typeface="BIZ UDゴシック" panose="020B0400000000000000" pitchFamily="49" charset="-128"/>
              </a:rPr>
              <a:t>】</a:t>
            </a:r>
          </a:p>
          <a:p>
            <a:pPr>
              <a:lnSpc>
                <a:spcPts val="1500"/>
              </a:lnSpc>
            </a:pPr>
            <a:r>
              <a:rPr lang="ja-JP" altLang="en-US" sz="1100" b="1" dirty="0">
                <a:solidFill>
                  <a:schemeClr val="tx1"/>
                </a:solidFill>
                <a:latin typeface="BIZ UD明朝 Medium" panose="02020500000000000000" pitchFamily="17" charset="-128"/>
                <a:ea typeface="BIZ UD明朝 Medium" panose="02020500000000000000" pitchFamily="17" charset="-128"/>
              </a:rPr>
              <a:t>●　</a:t>
            </a:r>
            <a:r>
              <a:rPr lang="en"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開催地として大阪が世界から選択されるためには、万博や統合型リゾート</a:t>
            </a:r>
            <a:r>
              <a:rPr lang="en-US" altLang="ja-JP" sz="1100" dirty="0">
                <a:solidFill>
                  <a:schemeClr val="tx1"/>
                </a:solidFill>
                <a:latin typeface="BIZ UD明朝 Medium" panose="02020500000000000000" pitchFamily="17" charset="-128"/>
                <a:ea typeface="BIZ UD明朝 Medium" panose="02020500000000000000" pitchFamily="17" charset="-128"/>
              </a:rPr>
              <a:t>(IR)</a:t>
            </a:r>
            <a:r>
              <a:rPr lang="ja-JP" altLang="en-US" sz="1100" dirty="0">
                <a:solidFill>
                  <a:schemeClr val="tx1"/>
                </a:solidFill>
                <a:latin typeface="BIZ UD明朝 Medium" panose="02020500000000000000" pitchFamily="17" charset="-128"/>
                <a:ea typeface="BIZ UD明朝 Medium" panose="02020500000000000000" pitchFamily="17" charset="-128"/>
              </a:rPr>
              <a:t>の効果を活か</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　し、付加価値の高い交流・体験の機会提供や大阪の都市魅力を活かした取組みなど、</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主催者や</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　国内外のユーザーを惹きつけるオンリーワンの取組みと情報発信が不可欠。こうした観点からグ</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　ローバルな競合都市に先んじて、国内外からの</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誘致を進め、大阪の成長・発展に取り組んで</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　いく。</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500"/>
              </a:lnSpc>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ゴシック" panose="020B0400000000000000" pitchFamily="49" charset="-128"/>
                <a:ea typeface="BIZ UDゴシック" panose="020B0400000000000000" pitchFamily="49" charset="-128"/>
              </a:rPr>
              <a:t>　  ［概ね</a:t>
            </a:r>
            <a:r>
              <a:rPr lang="en-US" altLang="ja-JP" sz="1100" dirty="0">
                <a:solidFill>
                  <a:schemeClr val="tx1"/>
                </a:solidFill>
                <a:latin typeface="BIZ UDゴシック" panose="020B0400000000000000" pitchFamily="49" charset="-128"/>
                <a:ea typeface="BIZ UDゴシック" panose="020B0400000000000000" pitchFamily="49" charset="-128"/>
              </a:rPr>
              <a:t>10</a:t>
            </a:r>
            <a:r>
              <a:rPr lang="ja-JP" altLang="en-US" sz="1100" dirty="0">
                <a:solidFill>
                  <a:schemeClr val="tx1"/>
                </a:solidFill>
                <a:latin typeface="BIZ UDゴシック" panose="020B0400000000000000" pitchFamily="49" charset="-128"/>
                <a:ea typeface="BIZ UDゴシック" panose="020B0400000000000000" pitchFamily="49" charset="-128"/>
              </a:rPr>
              <a:t>年後にめざす姿］</a:t>
            </a:r>
            <a:endParaRPr lang="en-US" altLang="ja-JP" sz="1100" dirty="0">
              <a:solidFill>
                <a:schemeClr val="tx1"/>
              </a:solidFill>
              <a:latin typeface="BIZ UDゴシック" panose="020B0400000000000000" pitchFamily="49" charset="-128"/>
              <a:ea typeface="BIZ UDゴシック" panose="020B0400000000000000" pitchFamily="49" charset="-128"/>
            </a:endParaRPr>
          </a:p>
          <a:p>
            <a:pPr>
              <a:lnSpc>
                <a:spcPts val="1500"/>
              </a:lnSpc>
            </a:pPr>
            <a:r>
              <a:rPr lang="ja-JP" altLang="en-US" sz="1100" dirty="0">
                <a:solidFill>
                  <a:schemeClr val="tx1"/>
                </a:solidFill>
                <a:latin typeface="BIZ UDゴシック" panose="020B0400000000000000" pitchFamily="49" charset="-128"/>
                <a:ea typeface="BIZ UDゴシック" panose="020B0400000000000000" pitchFamily="49" charset="-128"/>
              </a:rPr>
              <a:t>　　　 </a:t>
            </a:r>
            <a:r>
              <a:rPr lang="ja-JP" altLang="en-US" sz="1100" u="sng" dirty="0">
                <a:solidFill>
                  <a:schemeClr val="tx1"/>
                </a:solidFill>
                <a:latin typeface="BIZ UDゴシック" panose="020B0400000000000000" pitchFamily="49" charset="-128"/>
                <a:ea typeface="BIZ UDゴシック" panose="020B0400000000000000" pitchFamily="49" charset="-128"/>
              </a:rPr>
              <a:t>アジア・大洋州地域でナンバーワンとなる世界水準の</a:t>
            </a:r>
            <a:r>
              <a:rPr lang="en-US" altLang="ja-JP" sz="1100" u="sng" dirty="0">
                <a:solidFill>
                  <a:schemeClr val="tx1"/>
                </a:solidFill>
                <a:latin typeface="BIZ UDゴシック" panose="020B0400000000000000" pitchFamily="49" charset="-128"/>
                <a:ea typeface="BIZ UDゴシック" panose="020B0400000000000000" pitchFamily="49" charset="-128"/>
              </a:rPr>
              <a:t>MICE</a:t>
            </a:r>
            <a:r>
              <a:rPr lang="ja-JP" altLang="en-US" sz="1100" u="sng" dirty="0">
                <a:solidFill>
                  <a:schemeClr val="tx1"/>
                </a:solidFill>
                <a:latin typeface="BIZ UDゴシック" panose="020B0400000000000000" pitchFamily="49" charset="-128"/>
                <a:ea typeface="BIZ UDゴシック" panose="020B0400000000000000" pitchFamily="49" charset="-128"/>
              </a:rPr>
              <a:t>都市</a:t>
            </a:r>
            <a:r>
              <a:rPr lang="ja-JP" altLang="en-US" sz="1100" dirty="0">
                <a:solidFill>
                  <a:schemeClr val="tx1"/>
                </a:solidFill>
                <a:latin typeface="BIZ UDゴシック" panose="020B0400000000000000" pitchFamily="49" charset="-128"/>
                <a:ea typeface="BIZ UDゴシック" panose="020B0400000000000000" pitchFamily="49" charset="-128"/>
              </a:rPr>
              <a:t>　　 </a:t>
            </a:r>
            <a:endParaRPr lang="en-US" altLang="ja-JP" sz="1100" dirty="0">
              <a:solidFill>
                <a:schemeClr val="tx1"/>
              </a:solidFill>
              <a:latin typeface="BIZ UDゴシック" panose="020B0400000000000000" pitchFamily="49" charset="-128"/>
              <a:ea typeface="BIZ UDゴシック" panose="020B0400000000000000" pitchFamily="49" charset="-128"/>
            </a:endParaRPr>
          </a:p>
          <a:p>
            <a:pPr>
              <a:lnSpc>
                <a:spcPts val="1500"/>
              </a:lnSpc>
            </a:pPr>
            <a:r>
              <a:rPr lang="ja-JP" altLang="en-US" sz="1100" dirty="0">
                <a:solidFill>
                  <a:schemeClr val="tx1"/>
                </a:solidFill>
                <a:latin typeface="BIZ UDゴシック" panose="020B0400000000000000" pitchFamily="49" charset="-128"/>
                <a:ea typeface="BIZ UDゴシック" panose="020B0400000000000000" pitchFamily="49" charset="-128"/>
              </a:rPr>
              <a:t>　  ［取組期間］　</a:t>
            </a:r>
            <a:endParaRPr lang="en-US" altLang="ja-JP" sz="1100" dirty="0">
              <a:solidFill>
                <a:schemeClr val="tx1"/>
              </a:solidFill>
              <a:latin typeface="BIZ UDゴシック" panose="020B0400000000000000" pitchFamily="49" charset="-128"/>
              <a:ea typeface="BIZ UDゴシック" panose="020B0400000000000000" pitchFamily="49" charset="-128"/>
            </a:endParaRPr>
          </a:p>
          <a:p>
            <a:pPr>
              <a:lnSpc>
                <a:spcPts val="1500"/>
              </a:lnSpc>
              <a:defRPr/>
            </a:pPr>
            <a:r>
              <a:rPr lang="en-US" altLang="ja-JP" sz="1100" dirty="0">
                <a:solidFill>
                  <a:schemeClr val="tx1"/>
                </a:solidFill>
                <a:latin typeface="BIZ UDゴシック" panose="020B0400000000000000" pitchFamily="49" charset="-128"/>
                <a:ea typeface="BIZ UDゴシック" panose="020B0400000000000000" pitchFamily="49" charset="-128"/>
              </a:rPr>
              <a:t>  </a:t>
            </a:r>
            <a:r>
              <a:rPr lang="ja-JP" altLang="en-US" sz="1100" dirty="0">
                <a:solidFill>
                  <a:schemeClr val="tx1"/>
                </a:solidFill>
                <a:latin typeface="BIZ UDゴシック" panose="020B0400000000000000" pitchFamily="49" charset="-128"/>
                <a:ea typeface="BIZ UDゴシック" panose="020B0400000000000000" pitchFamily="49" charset="-128"/>
              </a:rPr>
              <a:t>　　 </a:t>
            </a:r>
            <a:r>
              <a:rPr lang="en-US" altLang="ja-JP" sz="1100" u="sng" dirty="0">
                <a:solidFill>
                  <a:schemeClr val="tx1"/>
                </a:solidFill>
                <a:latin typeface="BIZ UDゴシック" panose="020B0400000000000000" pitchFamily="49" charset="-128"/>
                <a:ea typeface="BIZ UDゴシック" panose="020B0400000000000000" pitchFamily="49" charset="-128"/>
              </a:rPr>
              <a:t>2023</a:t>
            </a:r>
            <a:r>
              <a:rPr lang="ja-JP" altLang="en-US" sz="1100" u="sng" dirty="0">
                <a:solidFill>
                  <a:schemeClr val="tx1"/>
                </a:solidFill>
                <a:latin typeface="BIZ UDゴシック" panose="020B0400000000000000" pitchFamily="49" charset="-128"/>
                <a:ea typeface="BIZ UDゴシック" panose="020B0400000000000000" pitchFamily="49" charset="-128"/>
              </a:rPr>
              <a:t>年度（令和</a:t>
            </a:r>
            <a:r>
              <a:rPr lang="en-US" altLang="ja-JP" sz="1100" u="sng" dirty="0">
                <a:solidFill>
                  <a:schemeClr val="tx1"/>
                </a:solidFill>
                <a:latin typeface="BIZ UDゴシック" panose="020B0400000000000000" pitchFamily="49" charset="-128"/>
                <a:ea typeface="BIZ UDゴシック" panose="020B0400000000000000" pitchFamily="49" charset="-128"/>
              </a:rPr>
              <a:t>5</a:t>
            </a:r>
            <a:r>
              <a:rPr lang="ja-JP" altLang="en-US" sz="1100" u="sng" dirty="0">
                <a:solidFill>
                  <a:schemeClr val="tx1"/>
                </a:solidFill>
                <a:latin typeface="BIZ UDゴシック" panose="020B0400000000000000" pitchFamily="49" charset="-128"/>
                <a:ea typeface="BIZ UDゴシック" panose="020B0400000000000000" pitchFamily="49" charset="-128"/>
              </a:rPr>
              <a:t>年度）から</a:t>
            </a:r>
            <a:r>
              <a:rPr lang="en-US" altLang="ja-JP" sz="1100" u="sng" dirty="0">
                <a:solidFill>
                  <a:schemeClr val="tx1"/>
                </a:solidFill>
                <a:latin typeface="BIZ UDゴシック" panose="020B0400000000000000" pitchFamily="49" charset="-128"/>
                <a:ea typeface="BIZ UDゴシック" panose="020B0400000000000000" pitchFamily="49" charset="-128"/>
              </a:rPr>
              <a:t>2032</a:t>
            </a:r>
            <a:r>
              <a:rPr lang="ja-JP" altLang="en-US" sz="1100" u="sng" dirty="0">
                <a:solidFill>
                  <a:schemeClr val="tx1"/>
                </a:solidFill>
                <a:latin typeface="BIZ UDゴシック" panose="020B0400000000000000" pitchFamily="49" charset="-128"/>
                <a:ea typeface="BIZ UDゴシック" panose="020B0400000000000000" pitchFamily="49" charset="-128"/>
              </a:rPr>
              <a:t>年度（令和</a:t>
            </a:r>
            <a:r>
              <a:rPr lang="en-US" altLang="ja-JP" sz="1100" u="sng" dirty="0">
                <a:solidFill>
                  <a:schemeClr val="tx1"/>
                </a:solidFill>
                <a:latin typeface="BIZ UDゴシック" panose="020B0400000000000000" pitchFamily="49" charset="-128"/>
                <a:ea typeface="BIZ UDゴシック" panose="020B0400000000000000" pitchFamily="49" charset="-128"/>
              </a:rPr>
              <a:t>14</a:t>
            </a:r>
            <a:r>
              <a:rPr lang="ja-JP" altLang="en-US" sz="1100" u="sng" dirty="0">
                <a:solidFill>
                  <a:schemeClr val="tx1"/>
                </a:solidFill>
                <a:latin typeface="BIZ UDゴシック" panose="020B0400000000000000" pitchFamily="49" charset="-128"/>
                <a:ea typeface="BIZ UDゴシック" panose="020B0400000000000000" pitchFamily="49" charset="-128"/>
              </a:rPr>
              <a:t>年度）までの</a:t>
            </a:r>
            <a:r>
              <a:rPr lang="en-US" altLang="ja-JP" sz="1100" u="sng" dirty="0">
                <a:solidFill>
                  <a:schemeClr val="tx1"/>
                </a:solidFill>
                <a:latin typeface="BIZ UDゴシック" panose="020B0400000000000000" pitchFamily="49" charset="-128"/>
                <a:ea typeface="BIZ UDゴシック" panose="020B0400000000000000" pitchFamily="49" charset="-128"/>
              </a:rPr>
              <a:t>10</a:t>
            </a:r>
            <a:r>
              <a:rPr lang="ja-JP" altLang="en-US" sz="1100" u="sng" dirty="0">
                <a:solidFill>
                  <a:schemeClr val="tx1"/>
                </a:solidFill>
                <a:latin typeface="BIZ UDゴシック" panose="020B0400000000000000" pitchFamily="49" charset="-128"/>
                <a:ea typeface="BIZ UDゴシック" panose="020B0400000000000000" pitchFamily="49" charset="-128"/>
              </a:rPr>
              <a:t>年間</a:t>
            </a:r>
            <a:endParaRPr lang="en-US" altLang="ja-JP" sz="1100" u="sng" dirty="0">
              <a:solidFill>
                <a:schemeClr val="tx1"/>
              </a:solidFill>
              <a:latin typeface="BIZ UDゴシック" panose="020B0400000000000000" pitchFamily="49" charset="-128"/>
              <a:ea typeface="BIZ UDゴシック" panose="020B0400000000000000" pitchFamily="49" charset="-128"/>
            </a:endParaRPr>
          </a:p>
          <a:p>
            <a:pPr>
              <a:lnSpc>
                <a:spcPts val="500"/>
              </a:lnSpc>
              <a:defRPr/>
            </a:pPr>
            <a:endParaRPr lang="en-US" altLang="ja-JP" sz="1050" dirty="0">
              <a:solidFill>
                <a:schemeClr val="tx1"/>
              </a:solidFill>
              <a:latin typeface="BIZ UDPゴシック" panose="020B0400000000000000" pitchFamily="50" charset="-128"/>
              <a:ea typeface="BIZ UDPゴシック" panose="020B0400000000000000" pitchFamily="50" charset="-128"/>
            </a:endParaRPr>
          </a:p>
          <a:p>
            <a:pPr>
              <a:lnSpc>
                <a:spcPts val="500"/>
              </a:lnSpc>
              <a:defRPr/>
            </a:pPr>
            <a:endParaRPr lang="en-US" altLang="ja-JP" sz="1050" dirty="0">
              <a:solidFill>
                <a:schemeClr val="tx1"/>
              </a:solidFill>
              <a:latin typeface="BIZ UDPゴシック" panose="020B0400000000000000" pitchFamily="50" charset="-128"/>
              <a:ea typeface="BIZ UDPゴシック" panose="020B0400000000000000" pitchFamily="50" charset="-128"/>
            </a:endParaRPr>
          </a:p>
          <a:p>
            <a:pPr>
              <a:lnSpc>
                <a:spcPts val="1500"/>
              </a:lnSpc>
              <a:defRPr/>
            </a:pPr>
            <a:r>
              <a:rPr lang="en-US" altLang="ja-JP" sz="1100" b="1" dirty="0">
                <a:solidFill>
                  <a:schemeClr val="tx1"/>
                </a:solidFill>
                <a:latin typeface="BIZ UDPゴシック" panose="020B0400000000000000" pitchFamily="50" charset="-128"/>
                <a:ea typeface="BIZ UDPゴシック" panose="020B0400000000000000" pitchFamily="50" charset="-128"/>
              </a:rPr>
              <a:t>【</a:t>
            </a:r>
            <a:r>
              <a:rPr lang="ja-JP" altLang="en-US" sz="1100" b="1" dirty="0">
                <a:solidFill>
                  <a:schemeClr val="tx1"/>
                </a:solidFill>
                <a:latin typeface="BIZ UDPゴシック" panose="020B0400000000000000" pitchFamily="50" charset="-128"/>
                <a:ea typeface="BIZ UDPゴシック" panose="020B0400000000000000" pitchFamily="50" charset="-128"/>
              </a:rPr>
              <a:t>取組みの方向性</a:t>
            </a:r>
            <a:r>
              <a:rPr lang="en-US" altLang="ja-JP" sz="1100" b="1" dirty="0">
                <a:solidFill>
                  <a:schemeClr val="tx1"/>
                </a:solidFill>
                <a:latin typeface="BIZ UDPゴシック" panose="020B0400000000000000" pitchFamily="50" charset="-128"/>
                <a:ea typeface="BIZ UDPゴシック" panose="020B0400000000000000" pitchFamily="50" charset="-128"/>
              </a:rPr>
              <a:t>】</a:t>
            </a:r>
          </a:p>
          <a:p>
            <a:pPr>
              <a:lnSpc>
                <a:spcPts val="1500"/>
              </a:lnSpc>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ts val="1500"/>
              </a:lnSpc>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ts val="1500"/>
              </a:lnSpc>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ts val="1500"/>
              </a:lnSpc>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ts val="1500"/>
              </a:lnSpc>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ts val="1500"/>
              </a:lnSpc>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ts val="500"/>
              </a:lnSpc>
              <a:defRPr/>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ts val="1500"/>
              </a:lnSpc>
              <a:defRPr/>
            </a:pPr>
            <a:r>
              <a:rPr lang="en-US" altLang="ja-JP" sz="1100" b="1" dirty="0">
                <a:solidFill>
                  <a:schemeClr val="tx1"/>
                </a:solidFill>
                <a:latin typeface="BIZ UDPゴシック" panose="020B0400000000000000" pitchFamily="50" charset="-128"/>
                <a:ea typeface="BIZ UDPゴシック" panose="020B0400000000000000" pitchFamily="50" charset="-128"/>
              </a:rPr>
              <a:t>【</a:t>
            </a:r>
            <a:r>
              <a:rPr lang="ja-JP" altLang="en-US" sz="1100" b="1" dirty="0">
                <a:solidFill>
                  <a:schemeClr val="tx1"/>
                </a:solidFill>
                <a:latin typeface="BIZ UDPゴシック" panose="020B0400000000000000" pitchFamily="50" charset="-128"/>
                <a:ea typeface="BIZ UDPゴシック" panose="020B0400000000000000" pitchFamily="50" charset="-128"/>
              </a:rPr>
              <a:t>重点分野</a:t>
            </a:r>
            <a:r>
              <a:rPr lang="en-US" altLang="ja-JP" sz="1100" b="1" dirty="0">
                <a:solidFill>
                  <a:schemeClr val="tx1"/>
                </a:solidFill>
                <a:latin typeface="BIZ UDPゴシック" panose="020B0400000000000000" pitchFamily="50" charset="-128"/>
                <a:ea typeface="BIZ UDPゴシック" panose="020B0400000000000000" pitchFamily="50" charset="-128"/>
              </a:rPr>
              <a:t>】</a:t>
            </a: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 </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の誘致効果を最大化するため、大阪が強みを有する５つの分野を「重点分野」とし、政策資</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　源（誘致インセンティブ、人的・技術支援、情報ネットワークの提供等）を重点的に投入する。</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　</a:t>
            </a:r>
            <a:r>
              <a:rPr lang="ja-JP" altLang="en-US" sz="1100" spc="-20" dirty="0">
                <a:solidFill>
                  <a:schemeClr val="tx1"/>
                </a:solidFill>
                <a:latin typeface="BIZ UD明朝 Medium" panose="02020500000000000000" pitchFamily="17" charset="-128"/>
                <a:ea typeface="BIZ UD明朝 Medium" panose="02020500000000000000" pitchFamily="17" charset="-128"/>
              </a:rPr>
              <a:t>⇒</a:t>
            </a:r>
            <a:r>
              <a:rPr lang="ja-JP" altLang="en-US" sz="1100" spc="-20" dirty="0">
                <a:solidFill>
                  <a:schemeClr val="tx1"/>
                </a:solidFill>
                <a:latin typeface="BIZ UDゴシック" panose="020B0400000000000000" pitchFamily="49" charset="-128"/>
                <a:ea typeface="BIZ UDゴシック" panose="020B0400000000000000" pitchFamily="49" charset="-128"/>
              </a:rPr>
              <a:t>重点</a:t>
            </a:r>
            <a:r>
              <a:rPr lang="en-US" altLang="ja-JP" sz="1100" spc="-20" dirty="0">
                <a:solidFill>
                  <a:schemeClr val="tx1"/>
                </a:solidFill>
                <a:latin typeface="BIZ UDゴシック" panose="020B0400000000000000" pitchFamily="49" charset="-128"/>
                <a:ea typeface="BIZ UDゴシック" panose="020B0400000000000000" pitchFamily="49" charset="-128"/>
              </a:rPr>
              <a:t>5</a:t>
            </a:r>
            <a:r>
              <a:rPr lang="ja-JP" altLang="en-US" sz="1100" spc="-20" dirty="0">
                <a:solidFill>
                  <a:schemeClr val="tx1"/>
                </a:solidFill>
                <a:latin typeface="BIZ UDゴシック" panose="020B0400000000000000" pitchFamily="49" charset="-128"/>
                <a:ea typeface="BIZ UDゴシック" panose="020B0400000000000000" pitchFamily="49" charset="-128"/>
              </a:rPr>
              <a:t>分野：「</a:t>
            </a:r>
            <a:r>
              <a:rPr lang="ja-JP" altLang="en-US" sz="1100" u="sng" spc="-20" dirty="0">
                <a:solidFill>
                  <a:schemeClr val="tx1"/>
                </a:solidFill>
                <a:latin typeface="BIZ UDゴシック" panose="020B0400000000000000" pitchFamily="49" charset="-128"/>
                <a:ea typeface="BIZ UDゴシック" panose="020B0400000000000000" pitchFamily="49" charset="-128"/>
              </a:rPr>
              <a:t>ライフサイエンス</a:t>
            </a:r>
            <a:r>
              <a:rPr lang="ja-JP" altLang="en-US" sz="1100" spc="-20" dirty="0">
                <a:solidFill>
                  <a:schemeClr val="tx1"/>
                </a:solidFill>
                <a:latin typeface="BIZ UDゴシック" panose="020B0400000000000000" pitchFamily="49" charset="-128"/>
                <a:ea typeface="BIZ UDゴシック" panose="020B0400000000000000" pitchFamily="49" charset="-128"/>
              </a:rPr>
              <a:t>」「</a:t>
            </a:r>
            <a:r>
              <a:rPr lang="ja-JP" altLang="en-US" sz="1100" u="sng" spc="-20" dirty="0">
                <a:solidFill>
                  <a:schemeClr val="tx1"/>
                </a:solidFill>
                <a:latin typeface="BIZ UDゴシック" panose="020B0400000000000000" pitchFamily="49" charset="-128"/>
                <a:ea typeface="BIZ UDゴシック" panose="020B0400000000000000" pitchFamily="49" charset="-128"/>
              </a:rPr>
              <a:t>ものづくり</a:t>
            </a:r>
            <a:r>
              <a:rPr lang="ja-JP" altLang="en-US" sz="1100" spc="-20" dirty="0">
                <a:solidFill>
                  <a:schemeClr val="tx1"/>
                </a:solidFill>
                <a:latin typeface="BIZ UDゴシック" panose="020B0400000000000000" pitchFamily="49" charset="-128"/>
                <a:ea typeface="BIZ UDゴシック" panose="020B0400000000000000" pitchFamily="49" charset="-128"/>
              </a:rPr>
              <a:t>」「</a:t>
            </a:r>
            <a:r>
              <a:rPr lang="ja-JP" altLang="en-US" sz="1100" u="sng" spc="-20" dirty="0">
                <a:solidFill>
                  <a:schemeClr val="tx1"/>
                </a:solidFill>
                <a:latin typeface="BIZ UDゴシック" panose="020B0400000000000000" pitchFamily="49" charset="-128"/>
                <a:ea typeface="BIZ UDゴシック" panose="020B0400000000000000" pitchFamily="49" charset="-128"/>
              </a:rPr>
              <a:t>環境・エネルギー</a:t>
            </a:r>
            <a:r>
              <a:rPr lang="ja-JP" altLang="en-US" sz="1100" spc="-20" dirty="0">
                <a:solidFill>
                  <a:schemeClr val="tx1"/>
                </a:solidFill>
                <a:latin typeface="BIZ UDゴシック" panose="020B0400000000000000" pitchFamily="49" charset="-128"/>
                <a:ea typeface="BIZ UDゴシック" panose="020B0400000000000000" pitchFamily="49" charset="-128"/>
              </a:rPr>
              <a:t>」「</a:t>
            </a:r>
            <a:r>
              <a:rPr lang="ja-JP" altLang="en-US" sz="1100" u="sng" spc="-20" dirty="0">
                <a:solidFill>
                  <a:schemeClr val="tx1"/>
                </a:solidFill>
                <a:latin typeface="BIZ UDゴシック" panose="020B0400000000000000" pitchFamily="49" charset="-128"/>
                <a:ea typeface="BIZ UDゴシック" panose="020B0400000000000000" pitchFamily="49" charset="-128"/>
              </a:rPr>
              <a:t>国際金融都市</a:t>
            </a:r>
            <a:r>
              <a:rPr lang="ja-JP" altLang="en-US" sz="1100" spc="-20" dirty="0">
                <a:solidFill>
                  <a:schemeClr val="tx1"/>
                </a:solidFill>
                <a:latin typeface="BIZ UDゴシック" panose="020B0400000000000000" pitchFamily="49" charset="-128"/>
                <a:ea typeface="BIZ UDゴシック" panose="020B0400000000000000" pitchFamily="49" charset="-128"/>
              </a:rPr>
              <a:t>」</a:t>
            </a:r>
            <a:endParaRPr lang="en-US" altLang="ja-JP" sz="1100" spc="-20" dirty="0">
              <a:solidFill>
                <a:schemeClr val="tx1"/>
              </a:solidFill>
              <a:latin typeface="BIZ UDゴシック" panose="020B0400000000000000" pitchFamily="49" charset="-128"/>
              <a:ea typeface="BIZ UDゴシック" panose="020B0400000000000000" pitchFamily="49" charset="-128"/>
            </a:endParaRPr>
          </a:p>
          <a:p>
            <a:pPr>
              <a:lnSpc>
                <a:spcPts val="1500"/>
              </a:lnSpc>
            </a:pPr>
            <a:r>
              <a:rPr lang="ja-JP" altLang="en-US" sz="1100" dirty="0">
                <a:solidFill>
                  <a:schemeClr val="tx1"/>
                </a:solidFill>
                <a:latin typeface="BIZ UDゴシック" panose="020B0400000000000000" pitchFamily="49" charset="-128"/>
                <a:ea typeface="BIZ UDゴシック" panose="020B0400000000000000" pitchFamily="49" charset="-128"/>
              </a:rPr>
              <a:t>　　　　　　   「</a:t>
            </a:r>
            <a:r>
              <a:rPr lang="ja-JP" altLang="en-US" sz="1100" u="sng" dirty="0">
                <a:solidFill>
                  <a:schemeClr val="tx1"/>
                </a:solidFill>
                <a:latin typeface="BIZ UDゴシック" panose="020B0400000000000000" pitchFamily="49" charset="-128"/>
                <a:ea typeface="BIZ UDゴシック" panose="020B0400000000000000" pitchFamily="49" charset="-128"/>
              </a:rPr>
              <a:t>スポーツ・食文化・エンターテイメント</a:t>
            </a:r>
            <a:r>
              <a:rPr lang="ja-JP" altLang="en-US" sz="1100" dirty="0">
                <a:solidFill>
                  <a:schemeClr val="tx1"/>
                </a:solidFill>
                <a:latin typeface="BIZ UDゴシック" panose="020B0400000000000000" pitchFamily="49" charset="-128"/>
                <a:ea typeface="BIZ UDゴシック" panose="020B0400000000000000" pitchFamily="49" charset="-128"/>
              </a:rPr>
              <a:t>」</a:t>
            </a:r>
            <a:endParaRPr lang="en-US" altLang="ja-JP" sz="1100" dirty="0">
              <a:solidFill>
                <a:schemeClr val="tx1"/>
              </a:solidFill>
              <a:latin typeface="BIZ UDゴシック" panose="020B0400000000000000" pitchFamily="49" charset="-128"/>
              <a:ea typeface="BIZ UDゴシック" panose="020B0400000000000000" pitchFamily="49" charset="-128"/>
            </a:endParaRPr>
          </a:p>
          <a:p>
            <a:pPr>
              <a:lnSpc>
                <a:spcPts val="500"/>
              </a:lnSpc>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ts val="500"/>
              </a:lnSpc>
            </a:pP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a:lnSpc>
                <a:spcPts val="1500"/>
              </a:lnSpc>
            </a:pPr>
            <a:r>
              <a:rPr lang="en-US" altLang="ja-JP" sz="1100" b="1" dirty="0">
                <a:solidFill>
                  <a:schemeClr val="tx1"/>
                </a:solidFill>
                <a:latin typeface="BIZ UDPゴシック" panose="020B0400000000000000" pitchFamily="50" charset="-128"/>
                <a:ea typeface="BIZ UDPゴシック" panose="020B0400000000000000" pitchFamily="50" charset="-128"/>
              </a:rPr>
              <a:t>【</a:t>
            </a:r>
            <a:r>
              <a:rPr lang="ja-JP" altLang="en-US" sz="1100" b="1" dirty="0">
                <a:solidFill>
                  <a:schemeClr val="tx1"/>
                </a:solidFill>
                <a:latin typeface="BIZ UDPゴシック" panose="020B0400000000000000" pitchFamily="50" charset="-128"/>
                <a:ea typeface="BIZ UDPゴシック" panose="020B0400000000000000" pitchFamily="50" charset="-128"/>
              </a:rPr>
              <a:t>誘致のメインターゲット</a:t>
            </a:r>
            <a:r>
              <a:rPr lang="en-US" altLang="ja-JP" sz="1100" b="1" dirty="0">
                <a:solidFill>
                  <a:schemeClr val="tx1"/>
                </a:solidFill>
                <a:latin typeface="BIZ UDPゴシック" panose="020B0400000000000000" pitchFamily="50" charset="-128"/>
                <a:ea typeface="BIZ UDPゴシック" panose="020B0400000000000000" pitchFamily="50" charset="-128"/>
              </a:rPr>
              <a:t>】</a:t>
            </a:r>
          </a:p>
          <a:p>
            <a:pPr>
              <a:lnSpc>
                <a:spcPts val="1500"/>
              </a:lnSpc>
            </a:pPr>
            <a:r>
              <a:rPr lang="ja-JP" altLang="en-US" sz="1100" b="1" dirty="0">
                <a:solidFill>
                  <a:schemeClr val="tx1"/>
                </a:solidFill>
                <a:latin typeface="BIZ UDPゴシック" panose="020B0400000000000000" pitchFamily="50" charset="-128"/>
                <a:ea typeface="BIZ UDPゴシック" panose="020B0400000000000000" pitchFamily="50" charset="-128"/>
              </a:rPr>
              <a:t>● </a:t>
            </a:r>
            <a:r>
              <a:rPr lang="ja-JP" altLang="en-US" sz="1100" dirty="0">
                <a:solidFill>
                  <a:schemeClr val="tx1"/>
                </a:solidFill>
                <a:latin typeface="BIZ UD明朝 Medium" panose="02020500000000000000" pitchFamily="17" charset="-128"/>
                <a:ea typeface="BIZ UD明朝 Medium" panose="02020500000000000000" pitchFamily="17" charset="-128"/>
              </a:rPr>
              <a:t>重点分野を中心とした効果的な誘致活動を展開するため、経済波及効果が大きく、開催に伴う交</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　流体験の機会や知的・人的ネットワークの創出、ビジネスチャンス等において、特に期待される</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　</a:t>
            </a:r>
            <a:r>
              <a:rPr lang="ja-JP" altLang="en-US" sz="1100" dirty="0">
                <a:solidFill>
                  <a:schemeClr val="tx1"/>
                </a:solidFill>
                <a:latin typeface="BIZ UDゴシック" panose="020B0400000000000000" pitchFamily="49" charset="-128"/>
                <a:ea typeface="BIZ UDゴシック" panose="020B0400000000000000" pitchFamily="49" charset="-128"/>
              </a:rPr>
              <a:t>「</a:t>
            </a:r>
            <a:r>
              <a:rPr lang="ja-JP" altLang="en-US" sz="1100" u="sng" dirty="0">
                <a:solidFill>
                  <a:schemeClr val="tx1"/>
                </a:solidFill>
                <a:latin typeface="BIZ UDゴシック" panose="020B0400000000000000" pitchFamily="49" charset="-128"/>
                <a:ea typeface="BIZ UDゴシック" panose="020B0400000000000000" pitchFamily="49" charset="-128"/>
              </a:rPr>
              <a:t>（</a:t>
            </a:r>
            <a:r>
              <a:rPr lang="en-US" altLang="ja-JP" sz="1100" u="sng" dirty="0">
                <a:solidFill>
                  <a:schemeClr val="tx1"/>
                </a:solidFill>
                <a:latin typeface="BIZ UDゴシック" panose="020B0400000000000000" pitchFamily="49" charset="-128"/>
                <a:ea typeface="BIZ UDゴシック" panose="020B0400000000000000" pitchFamily="49" charset="-128"/>
              </a:rPr>
              <a:t>C</a:t>
            </a:r>
            <a:r>
              <a:rPr lang="ja-JP" altLang="en-US" sz="1100" u="sng" dirty="0">
                <a:solidFill>
                  <a:schemeClr val="tx1"/>
                </a:solidFill>
                <a:latin typeface="BIZ UDゴシック" panose="020B0400000000000000" pitchFamily="49" charset="-128"/>
                <a:ea typeface="BIZ UDゴシック" panose="020B0400000000000000" pitchFamily="49" charset="-128"/>
              </a:rPr>
              <a:t>）国際会議</a:t>
            </a:r>
            <a:r>
              <a:rPr lang="ja-JP" altLang="en-US" sz="1100" dirty="0">
                <a:solidFill>
                  <a:schemeClr val="tx1"/>
                </a:solidFill>
                <a:latin typeface="BIZ UDゴシック" panose="020B0400000000000000" pitchFamily="49" charset="-128"/>
                <a:ea typeface="BIZ UDゴシック" panose="020B0400000000000000" pitchFamily="49" charset="-128"/>
              </a:rPr>
              <a:t>」及び「</a:t>
            </a:r>
            <a:r>
              <a:rPr lang="ja-JP" altLang="en-US" sz="1100" b="1" u="sng" dirty="0">
                <a:solidFill>
                  <a:schemeClr val="tx1"/>
                </a:solidFill>
                <a:latin typeface="BIZ UDゴシック" panose="020B0400000000000000" pitchFamily="49" charset="-128"/>
                <a:ea typeface="BIZ UDゴシック" panose="020B0400000000000000" pitchFamily="49" charset="-128"/>
              </a:rPr>
              <a:t>（</a:t>
            </a:r>
            <a:r>
              <a:rPr lang="en-US" altLang="ja-JP" sz="1100" b="1" u="sng" dirty="0">
                <a:solidFill>
                  <a:schemeClr val="tx1"/>
                </a:solidFill>
                <a:latin typeface="BIZ UDゴシック" panose="020B0400000000000000" pitchFamily="49" charset="-128"/>
                <a:ea typeface="BIZ UDゴシック" panose="020B0400000000000000" pitchFamily="49" charset="-128"/>
              </a:rPr>
              <a:t>E</a:t>
            </a:r>
            <a:r>
              <a:rPr lang="ja-JP" altLang="en-US" sz="1100" b="1" u="sng" dirty="0">
                <a:solidFill>
                  <a:schemeClr val="tx1"/>
                </a:solidFill>
                <a:latin typeface="BIZ UDゴシック" panose="020B0400000000000000" pitchFamily="49" charset="-128"/>
                <a:ea typeface="BIZ UDゴシック" panose="020B0400000000000000" pitchFamily="49" charset="-128"/>
              </a:rPr>
              <a:t>）展示会・イベント</a:t>
            </a:r>
            <a:r>
              <a:rPr lang="ja-JP" altLang="en-US" sz="1100" dirty="0">
                <a:solidFill>
                  <a:schemeClr val="tx1"/>
                </a:solidFill>
                <a:latin typeface="BIZ UDゴシック" panose="020B0400000000000000" pitchFamily="49" charset="-128"/>
                <a:ea typeface="BIZ UDゴシック" panose="020B0400000000000000" pitchFamily="49" charset="-128"/>
              </a:rPr>
              <a:t>」</a:t>
            </a:r>
            <a:r>
              <a:rPr lang="ja-JP" altLang="en-US" sz="1100" dirty="0">
                <a:solidFill>
                  <a:schemeClr val="tx1"/>
                </a:solidFill>
                <a:latin typeface="BIZ UD明朝 Medium" panose="02020500000000000000" pitchFamily="17" charset="-128"/>
                <a:ea typeface="BIZ UD明朝 Medium" panose="02020500000000000000" pitchFamily="17" charset="-128"/>
              </a:rPr>
              <a:t>を誘致のメインターゲットとする。</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500"/>
              </a:lnSpc>
            </a:pP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500"/>
              </a:lnSpc>
            </a:pP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en-US" altLang="ja-JP" sz="1100" b="1" dirty="0">
                <a:solidFill>
                  <a:schemeClr val="tx1"/>
                </a:solidFill>
                <a:latin typeface="BIZ UDPゴシック" panose="020B0400000000000000" pitchFamily="50" charset="-128"/>
                <a:ea typeface="BIZ UDPゴシック" panose="020B0400000000000000" pitchFamily="50" charset="-128"/>
              </a:rPr>
              <a:t>【</a:t>
            </a:r>
            <a:r>
              <a:rPr lang="ja-JP" altLang="en-US" sz="1100" b="1" dirty="0">
                <a:solidFill>
                  <a:schemeClr val="tx1"/>
                </a:solidFill>
                <a:latin typeface="BIZ UDPゴシック" panose="020B0400000000000000" pitchFamily="50" charset="-128"/>
                <a:ea typeface="BIZ UDPゴシック" panose="020B0400000000000000" pitchFamily="50" charset="-128"/>
              </a:rPr>
              <a:t>数値目標（</a:t>
            </a:r>
            <a:r>
              <a:rPr lang="en-US" altLang="ja-JP" sz="1100" b="1" dirty="0">
                <a:solidFill>
                  <a:schemeClr val="tx1"/>
                </a:solidFill>
                <a:latin typeface="BIZ UDPゴシック" panose="020B0400000000000000" pitchFamily="50" charset="-128"/>
                <a:ea typeface="BIZ UDPゴシック" panose="020B0400000000000000" pitchFamily="50" charset="-128"/>
              </a:rPr>
              <a:t>KPI</a:t>
            </a:r>
            <a:r>
              <a:rPr lang="ja-JP" altLang="en-US" sz="1100" b="1" dirty="0">
                <a:solidFill>
                  <a:schemeClr val="tx1"/>
                </a:solidFill>
                <a:latin typeface="BIZ UDPゴシック" panose="020B0400000000000000" pitchFamily="50" charset="-128"/>
                <a:ea typeface="BIZ UDPゴシック" panose="020B0400000000000000" pitchFamily="50" charset="-128"/>
              </a:rPr>
              <a:t>）</a:t>
            </a:r>
            <a:r>
              <a:rPr lang="en-US" altLang="ja-JP" sz="1100" b="1" dirty="0">
                <a:solidFill>
                  <a:schemeClr val="tx1"/>
                </a:solidFill>
                <a:latin typeface="BIZ UDPゴシック" panose="020B0400000000000000" pitchFamily="50" charset="-128"/>
                <a:ea typeface="BIZ UDPゴシック" panose="020B0400000000000000" pitchFamily="50" charset="-128"/>
              </a:rPr>
              <a:t>】</a:t>
            </a:r>
          </a:p>
          <a:p>
            <a:pPr>
              <a:lnSpc>
                <a:spcPts val="1500"/>
              </a:lnSpc>
              <a:defRPr/>
            </a:pPr>
            <a:r>
              <a:rPr lang="ja-JP" altLang="en-US" sz="1100" b="1" dirty="0">
                <a:latin typeface="BIZ UD明朝 Medium" panose="02020500000000000000" pitchFamily="17" charset="-128"/>
                <a:ea typeface="BIZ UD明朝 Medium" panose="02020500000000000000" pitchFamily="17" charset="-128"/>
              </a:rPr>
              <a:t>● </a:t>
            </a:r>
            <a:r>
              <a:rPr lang="ja-JP" altLang="en-US" sz="1100" dirty="0">
                <a:solidFill>
                  <a:schemeClr val="tx1"/>
                </a:solidFill>
                <a:latin typeface="BIZ UD明朝 Medium" panose="02020500000000000000" pitchFamily="17" charset="-128"/>
                <a:ea typeface="BIZ UD明朝 Medium" panose="02020500000000000000" pitchFamily="17" charset="-128"/>
              </a:rPr>
              <a:t>取組期間の</a:t>
            </a:r>
            <a:r>
              <a:rPr lang="en-US" altLang="ja-JP" sz="1100" dirty="0">
                <a:solidFill>
                  <a:schemeClr val="tx1"/>
                </a:solidFill>
                <a:latin typeface="BIZ UD明朝 Medium" panose="02020500000000000000" pitchFamily="17" charset="-128"/>
                <a:ea typeface="BIZ UD明朝 Medium" panose="02020500000000000000" pitchFamily="17" charset="-128"/>
              </a:rPr>
              <a:t>10</a:t>
            </a:r>
            <a:r>
              <a:rPr lang="ja-JP" altLang="en-US" sz="1100" dirty="0">
                <a:solidFill>
                  <a:schemeClr val="tx1"/>
                </a:solidFill>
                <a:latin typeface="BIZ UD明朝 Medium" panose="02020500000000000000" pitchFamily="17" charset="-128"/>
                <a:ea typeface="BIZ UD明朝 Medium" panose="02020500000000000000" pitchFamily="17" charset="-128"/>
              </a:rPr>
              <a:t>年を２つのステージ［第</a:t>
            </a:r>
            <a:r>
              <a:rPr lang="en-US" altLang="ja-JP" sz="1100" dirty="0">
                <a:solidFill>
                  <a:schemeClr val="tx1"/>
                </a:solidFill>
                <a:latin typeface="BIZ UD明朝 Medium" panose="02020500000000000000" pitchFamily="17" charset="-128"/>
                <a:ea typeface="BIZ UD明朝 Medium" panose="02020500000000000000" pitchFamily="17" charset="-128"/>
              </a:rPr>
              <a:t>1</a:t>
            </a:r>
            <a:r>
              <a:rPr lang="ja-JP" altLang="en-US" sz="1100" dirty="0">
                <a:solidFill>
                  <a:schemeClr val="tx1"/>
                </a:solidFill>
                <a:latin typeface="BIZ UD明朝 Medium" panose="02020500000000000000" pitchFamily="17" charset="-128"/>
                <a:ea typeface="BIZ UD明朝 Medium" panose="02020500000000000000" pitchFamily="17" charset="-128"/>
              </a:rPr>
              <a:t>期（</a:t>
            </a:r>
            <a:r>
              <a:rPr lang="en-US" altLang="ja-JP" sz="1100" dirty="0">
                <a:solidFill>
                  <a:schemeClr val="tx1"/>
                </a:solidFill>
                <a:latin typeface="BIZ UD明朝 Medium" panose="02020500000000000000" pitchFamily="17" charset="-128"/>
                <a:ea typeface="BIZ UD明朝 Medium" panose="02020500000000000000" pitchFamily="17" charset="-128"/>
              </a:rPr>
              <a:t>2023</a:t>
            </a:r>
            <a:r>
              <a:rPr lang="ja-JP" altLang="en-US" sz="1100" dirty="0">
                <a:solidFill>
                  <a:schemeClr val="tx1"/>
                </a:solidFill>
                <a:latin typeface="BIZ UD明朝 Medium" panose="02020500000000000000" pitchFamily="17" charset="-128"/>
                <a:ea typeface="BIZ UD明朝 Medium" panose="02020500000000000000" pitchFamily="17" charset="-128"/>
              </a:rPr>
              <a:t>～</a:t>
            </a:r>
            <a:r>
              <a:rPr lang="en-US" altLang="ja-JP" sz="1100" dirty="0">
                <a:solidFill>
                  <a:schemeClr val="tx1"/>
                </a:solidFill>
                <a:latin typeface="BIZ UD明朝 Medium" panose="02020500000000000000" pitchFamily="17" charset="-128"/>
                <a:ea typeface="BIZ UD明朝 Medium" panose="02020500000000000000" pitchFamily="17" charset="-128"/>
              </a:rPr>
              <a:t>27</a:t>
            </a:r>
            <a:r>
              <a:rPr lang="ja-JP" altLang="en-US" sz="1100" dirty="0">
                <a:solidFill>
                  <a:schemeClr val="tx1"/>
                </a:solidFill>
                <a:latin typeface="BIZ UD明朝 Medium" panose="02020500000000000000" pitchFamily="17" charset="-128"/>
                <a:ea typeface="BIZ UD明朝 Medium" panose="02020500000000000000" pitchFamily="17" charset="-128"/>
              </a:rPr>
              <a:t>年度）、第２期（</a:t>
            </a:r>
            <a:r>
              <a:rPr lang="en-US" altLang="ja-JP" sz="1100" dirty="0">
                <a:solidFill>
                  <a:schemeClr val="tx1"/>
                </a:solidFill>
                <a:latin typeface="BIZ UD明朝 Medium" panose="02020500000000000000" pitchFamily="17" charset="-128"/>
                <a:ea typeface="BIZ UD明朝 Medium" panose="02020500000000000000" pitchFamily="17" charset="-128"/>
              </a:rPr>
              <a:t>2028</a:t>
            </a:r>
            <a:r>
              <a:rPr lang="ja-JP" altLang="en-US" sz="1100" dirty="0">
                <a:solidFill>
                  <a:schemeClr val="tx1"/>
                </a:solidFill>
                <a:latin typeface="BIZ UD明朝 Medium" panose="02020500000000000000" pitchFamily="17" charset="-128"/>
                <a:ea typeface="BIZ UD明朝 Medium" panose="02020500000000000000" pitchFamily="17" charset="-128"/>
              </a:rPr>
              <a:t>～</a:t>
            </a:r>
            <a:r>
              <a:rPr lang="en-US" altLang="ja-JP" sz="1100" dirty="0">
                <a:solidFill>
                  <a:schemeClr val="tx1"/>
                </a:solidFill>
                <a:latin typeface="BIZ UD明朝 Medium" panose="02020500000000000000" pitchFamily="17" charset="-128"/>
                <a:ea typeface="BIZ UD明朝 Medium" panose="02020500000000000000" pitchFamily="17" charset="-128"/>
              </a:rPr>
              <a:t>32</a:t>
            </a:r>
            <a:r>
              <a:rPr lang="ja-JP" altLang="en-US" sz="1100" dirty="0">
                <a:solidFill>
                  <a:schemeClr val="tx1"/>
                </a:solidFill>
                <a:latin typeface="BIZ UD明朝 Medium" panose="02020500000000000000" pitchFamily="17" charset="-128"/>
                <a:ea typeface="BIZ UD明朝 Medium" panose="02020500000000000000" pitchFamily="17" charset="-128"/>
              </a:rPr>
              <a:t>年度）］に分け、</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defRPr/>
            </a:pPr>
            <a:r>
              <a:rPr lang="ja-JP" altLang="en-US" sz="1100" dirty="0">
                <a:solidFill>
                  <a:schemeClr val="tx1"/>
                </a:solidFill>
                <a:latin typeface="BIZ UD明朝 Medium" panose="02020500000000000000" pitchFamily="17" charset="-128"/>
                <a:ea typeface="BIZ UD明朝 Medium" panose="02020500000000000000" pitchFamily="17" charset="-128"/>
              </a:rPr>
              <a:t>　それぞれ目標数値（</a:t>
            </a:r>
            <a:r>
              <a:rPr lang="en-US" altLang="ja-JP" sz="1100" dirty="0">
                <a:solidFill>
                  <a:schemeClr val="tx1"/>
                </a:solidFill>
                <a:latin typeface="BIZ UD明朝 Medium" panose="02020500000000000000" pitchFamily="17" charset="-128"/>
                <a:ea typeface="BIZ UD明朝 Medium" panose="02020500000000000000" pitchFamily="17" charset="-128"/>
              </a:rPr>
              <a:t>KPI</a:t>
            </a:r>
            <a:r>
              <a:rPr lang="ja-JP" altLang="en-US" sz="1100" dirty="0">
                <a:solidFill>
                  <a:schemeClr val="tx1"/>
                </a:solidFill>
                <a:latin typeface="BIZ UD明朝 Medium" panose="02020500000000000000" pitchFamily="17" charset="-128"/>
                <a:ea typeface="BIZ UD明朝 Medium" panose="02020500000000000000" pitchFamily="17" charset="-128"/>
              </a:rPr>
              <a:t>「国際会議ランキング」「経済波及効果」）を設定し、計画的な取組みの　</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defRPr/>
            </a:pPr>
            <a:r>
              <a:rPr lang="ja-JP" altLang="en-US" sz="1100" dirty="0">
                <a:solidFill>
                  <a:schemeClr val="tx1"/>
                </a:solidFill>
                <a:latin typeface="BIZ UD明朝 Medium" panose="02020500000000000000" pitchFamily="17" charset="-128"/>
                <a:ea typeface="BIZ UD明朝 Medium" panose="02020500000000000000" pitchFamily="17" charset="-128"/>
              </a:rPr>
              <a:t>　進捗を図る。</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defRPr/>
            </a:pP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defRPr/>
            </a:pP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defRPr/>
            </a:pP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defRPr/>
            </a:pP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defRPr/>
            </a:pP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defRPr/>
            </a:pPr>
            <a:endParaRPr lang="en-US" altLang="ja-JP" sz="1100" dirty="0">
              <a:solidFill>
                <a:schemeClr val="tx1"/>
              </a:solidFill>
              <a:latin typeface="BIZ UD明朝 Medium" panose="02020500000000000000" pitchFamily="17" charset="-128"/>
              <a:ea typeface="BIZ UD明朝 Medium" panose="02020500000000000000" pitchFamily="17" charset="-128"/>
            </a:endParaRPr>
          </a:p>
        </p:txBody>
      </p:sp>
      <p:grpSp>
        <p:nvGrpSpPr>
          <p:cNvPr id="7" name="グループ化 6"/>
          <p:cNvGrpSpPr/>
          <p:nvPr/>
        </p:nvGrpSpPr>
        <p:grpSpPr>
          <a:xfrm>
            <a:off x="6445374" y="4390282"/>
            <a:ext cx="6050500" cy="987011"/>
            <a:chOff x="6495823" y="4470636"/>
            <a:chExt cx="6050500" cy="987011"/>
          </a:xfrm>
          <a:solidFill>
            <a:schemeClr val="bg2"/>
          </a:solidFill>
        </p:grpSpPr>
        <p:sp>
          <p:nvSpPr>
            <p:cNvPr id="44" name="テキスト ボックス 43"/>
            <p:cNvSpPr txBox="1"/>
            <p:nvPr/>
          </p:nvSpPr>
          <p:spPr>
            <a:xfrm>
              <a:off x="6495823" y="4470636"/>
              <a:ext cx="6048157" cy="289441"/>
            </a:xfrm>
            <a:prstGeom prst="roundRect">
              <a:avLst/>
            </a:prstGeom>
            <a:grpFill/>
            <a:ln>
              <a:solidFill>
                <a:schemeClr val="accent2">
                  <a:lumMod val="20000"/>
                  <a:lumOff val="80000"/>
                </a:schemeClr>
              </a:solidFill>
            </a:ln>
          </p:spPr>
          <p:txBody>
            <a:bodyPr wrap="square" rtlCol="0" anchor="ctr">
              <a:spAutoFit/>
            </a:bodyPr>
            <a:lstStyle/>
            <a:p>
              <a:r>
                <a:rPr lang="ja-JP" altLang="en-US" sz="1100" b="1" dirty="0">
                  <a:latin typeface="BIZ UD明朝 Medium" panose="02020500000000000000" pitchFamily="17" charset="-128"/>
                  <a:ea typeface="BIZ UD明朝 Medium" panose="02020500000000000000" pitchFamily="17" charset="-128"/>
                </a:rPr>
                <a:t>＜方向性</a:t>
              </a:r>
              <a:r>
                <a:rPr lang="en-US" altLang="ja-JP" sz="1100" b="1" dirty="0">
                  <a:latin typeface="BIZ UD明朝 Medium" panose="02020500000000000000" pitchFamily="17" charset="-128"/>
                  <a:ea typeface="BIZ UD明朝 Medium" panose="02020500000000000000" pitchFamily="17" charset="-128"/>
                </a:rPr>
                <a:t>Ⅰ</a:t>
              </a:r>
              <a:r>
                <a:rPr lang="ja-JP" altLang="en-US" sz="1100" b="1" dirty="0">
                  <a:latin typeface="BIZ UD明朝 Medium" panose="02020500000000000000" pitchFamily="17" charset="-128"/>
                  <a:ea typeface="BIZ UD明朝 Medium" panose="02020500000000000000" pitchFamily="17" charset="-128"/>
                </a:rPr>
                <a:t>＞「大阪・関西万博」「統合型リゾート</a:t>
              </a:r>
              <a:r>
                <a:rPr lang="en-US" altLang="ja-JP" sz="1100" dirty="0">
                  <a:latin typeface="BIZ UD明朝 Medium" panose="02020500000000000000" pitchFamily="17" charset="-128"/>
                  <a:ea typeface="BIZ UD明朝 Medium" panose="02020500000000000000" pitchFamily="17" charset="-128"/>
                </a:rPr>
                <a:t>(IR)</a:t>
              </a:r>
              <a:r>
                <a:rPr lang="ja-JP" altLang="en-US" sz="1100" b="1" dirty="0">
                  <a:latin typeface="BIZ UD明朝 Medium" panose="02020500000000000000" pitchFamily="17" charset="-128"/>
                  <a:ea typeface="BIZ UD明朝 Medium" panose="02020500000000000000" pitchFamily="17" charset="-128"/>
                </a:rPr>
                <a:t>」のインパクトを最大限に活用する　　　　　　　　</a:t>
              </a:r>
            </a:p>
          </p:txBody>
        </p:sp>
        <p:sp>
          <p:nvSpPr>
            <p:cNvPr id="45" name="テキスト ボックス 44"/>
            <p:cNvSpPr txBox="1"/>
            <p:nvPr/>
          </p:nvSpPr>
          <p:spPr>
            <a:xfrm>
              <a:off x="6498323" y="4817583"/>
              <a:ext cx="6048000" cy="289441"/>
            </a:xfrm>
            <a:prstGeom prst="roundRect">
              <a:avLst/>
            </a:prstGeom>
            <a:grpFill/>
            <a:ln>
              <a:solidFill>
                <a:schemeClr val="accent2">
                  <a:lumMod val="20000"/>
                  <a:lumOff val="80000"/>
                </a:schemeClr>
              </a:solidFill>
            </a:ln>
          </p:spPr>
          <p:txBody>
            <a:bodyPr wrap="square" rtlCol="0" anchor="ctr">
              <a:spAutoFit/>
            </a:bodyPr>
            <a:lstStyle/>
            <a:p>
              <a:r>
                <a:rPr lang="ja-JP" altLang="en-US" sz="1100" b="1" dirty="0">
                  <a:latin typeface="BIZ UD明朝 Medium" panose="02020500000000000000" pitchFamily="17" charset="-128"/>
                  <a:ea typeface="BIZ UD明朝 Medium" panose="02020500000000000000" pitchFamily="17" charset="-128"/>
                </a:rPr>
                <a:t>＜方向性</a:t>
              </a:r>
              <a:r>
                <a:rPr lang="en-US" altLang="ja-JP" sz="1100" b="1" dirty="0">
                  <a:latin typeface="BIZ UD明朝 Medium" panose="02020500000000000000" pitchFamily="17" charset="-128"/>
                  <a:ea typeface="BIZ UD明朝 Medium" panose="02020500000000000000" pitchFamily="17" charset="-128"/>
                </a:rPr>
                <a:t>Ⅱ</a:t>
              </a:r>
              <a:r>
                <a:rPr lang="ja-JP" altLang="en-US" sz="1100" b="1" dirty="0">
                  <a:latin typeface="BIZ UD明朝 Medium" panose="02020500000000000000" pitchFamily="17" charset="-128"/>
                  <a:ea typeface="BIZ UD明朝 Medium" panose="02020500000000000000" pitchFamily="17" charset="-128"/>
                </a:rPr>
                <a:t>＞</a:t>
              </a:r>
              <a:r>
                <a:rPr lang="en-US" altLang="ja-JP" sz="1100" b="1" dirty="0">
                  <a:latin typeface="BIZ UD明朝 Medium" panose="02020500000000000000" pitchFamily="17" charset="-128"/>
                  <a:ea typeface="BIZ UD明朝 Medium" panose="02020500000000000000" pitchFamily="17" charset="-128"/>
                </a:rPr>
                <a:t>  </a:t>
              </a:r>
              <a:r>
                <a:rPr lang="ja-JP" altLang="en-US" sz="1100" b="1" dirty="0">
                  <a:latin typeface="BIZ UD明朝 Medium" panose="02020500000000000000" pitchFamily="17" charset="-128"/>
                  <a:ea typeface="BIZ UD明朝 Medium" panose="02020500000000000000" pitchFamily="17" charset="-128"/>
                </a:rPr>
                <a:t>世界水準の</a:t>
              </a:r>
              <a:r>
                <a:rPr lang="en-US" altLang="ja-JP" sz="1100" b="1" dirty="0">
                  <a:latin typeface="BIZ UD明朝 Medium" panose="02020500000000000000" pitchFamily="17" charset="-128"/>
                  <a:ea typeface="BIZ UD明朝 Medium" panose="02020500000000000000" pitchFamily="17" charset="-128"/>
                </a:rPr>
                <a:t>MICE</a:t>
              </a:r>
              <a:r>
                <a:rPr lang="ja-JP" altLang="en-US" sz="1100" b="1" dirty="0">
                  <a:latin typeface="BIZ UD明朝 Medium" panose="02020500000000000000" pitchFamily="17" charset="-128"/>
                  <a:ea typeface="BIZ UD明朝 Medium" panose="02020500000000000000" pitchFamily="17" charset="-128"/>
                </a:rPr>
                <a:t>受入れ環境を整備する</a:t>
              </a:r>
            </a:p>
          </p:txBody>
        </p:sp>
        <p:sp>
          <p:nvSpPr>
            <p:cNvPr id="46" name="テキスト ボックス 45"/>
            <p:cNvSpPr txBox="1"/>
            <p:nvPr/>
          </p:nvSpPr>
          <p:spPr>
            <a:xfrm>
              <a:off x="6495823" y="5168206"/>
              <a:ext cx="6046715" cy="289441"/>
            </a:xfrm>
            <a:prstGeom prst="roundRect">
              <a:avLst/>
            </a:prstGeom>
            <a:grpFill/>
            <a:ln>
              <a:solidFill>
                <a:schemeClr val="accent2">
                  <a:lumMod val="20000"/>
                  <a:lumOff val="80000"/>
                </a:schemeClr>
              </a:solidFill>
            </a:ln>
          </p:spPr>
          <p:txBody>
            <a:bodyPr wrap="square" rtlCol="0" anchor="ctr">
              <a:spAutoFit/>
            </a:bodyPr>
            <a:lstStyle/>
            <a:p>
              <a:r>
                <a:rPr lang="ja-JP" altLang="en-US" sz="1100" b="1" dirty="0">
                  <a:latin typeface="BIZ UD明朝 Medium" panose="02020500000000000000" pitchFamily="17" charset="-128"/>
                  <a:ea typeface="BIZ UD明朝 Medium" panose="02020500000000000000" pitchFamily="17" charset="-128"/>
                </a:rPr>
                <a:t>＜方向性</a:t>
              </a:r>
              <a:r>
                <a:rPr lang="en-US" altLang="ja-JP" sz="1100" b="1" dirty="0">
                  <a:latin typeface="BIZ UD明朝 Medium" panose="02020500000000000000" pitchFamily="17" charset="-128"/>
                  <a:ea typeface="BIZ UD明朝 Medium" panose="02020500000000000000" pitchFamily="17" charset="-128"/>
                </a:rPr>
                <a:t>Ⅲ</a:t>
              </a:r>
              <a:r>
                <a:rPr lang="ja-JP" altLang="en-US" sz="1100" b="1" dirty="0">
                  <a:latin typeface="BIZ UD明朝 Medium" panose="02020500000000000000" pitchFamily="17" charset="-128"/>
                  <a:ea typeface="BIZ UD明朝 Medium" panose="02020500000000000000" pitchFamily="17" charset="-128"/>
                </a:rPr>
                <a:t>＞　大阪の新たなまちづくり</a:t>
              </a:r>
              <a:r>
                <a:rPr lang="en-US" altLang="ja-JP" sz="1100" b="1" dirty="0">
                  <a:latin typeface="BIZ UD明朝 Medium" panose="02020500000000000000" pitchFamily="17" charset="-128"/>
                  <a:ea typeface="BIZ UD明朝 Medium" panose="02020500000000000000" pitchFamily="17" charset="-128"/>
                </a:rPr>
                <a:t>(</a:t>
              </a:r>
              <a:r>
                <a:rPr lang="ja-JP" altLang="en-US" sz="1100" b="1" dirty="0">
                  <a:latin typeface="BIZ UD明朝 Medium" panose="02020500000000000000" pitchFamily="17" charset="-128"/>
                  <a:ea typeface="BIZ UD明朝 Medium" panose="02020500000000000000" pitchFamily="17" charset="-128"/>
                </a:rPr>
                <a:t>コミュニティ・ブランディング</a:t>
              </a:r>
              <a:r>
                <a:rPr lang="en-US" altLang="ja-JP" sz="1100" b="1" dirty="0">
                  <a:latin typeface="BIZ UD明朝 Medium" panose="02020500000000000000" pitchFamily="17" charset="-128"/>
                  <a:ea typeface="BIZ UD明朝 Medium" panose="02020500000000000000" pitchFamily="17" charset="-128"/>
                </a:rPr>
                <a:t>) </a:t>
              </a:r>
              <a:r>
                <a:rPr lang="ja-JP" altLang="en-US" sz="1100" b="1" dirty="0">
                  <a:latin typeface="BIZ UD明朝 Medium" panose="02020500000000000000" pitchFamily="17" charset="-128"/>
                  <a:ea typeface="BIZ UD明朝 Medium" panose="02020500000000000000" pitchFamily="17" charset="-128"/>
                </a:rPr>
                <a:t>をけん引する</a:t>
              </a:r>
            </a:p>
          </p:txBody>
        </p:sp>
      </p:grpSp>
      <p:grpSp>
        <p:nvGrpSpPr>
          <p:cNvPr id="47" name="グループ化 46"/>
          <p:cNvGrpSpPr/>
          <p:nvPr/>
        </p:nvGrpSpPr>
        <p:grpSpPr>
          <a:xfrm>
            <a:off x="6437102" y="8356598"/>
            <a:ext cx="5999188" cy="1072521"/>
            <a:chOff x="2040034" y="7391401"/>
            <a:chExt cx="8813939" cy="1425558"/>
          </a:xfrm>
        </p:grpSpPr>
        <p:grpSp>
          <p:nvGrpSpPr>
            <p:cNvPr id="48" name="グループ化 47"/>
            <p:cNvGrpSpPr/>
            <p:nvPr/>
          </p:nvGrpSpPr>
          <p:grpSpPr>
            <a:xfrm>
              <a:off x="2040034" y="7391401"/>
              <a:ext cx="8813939" cy="1425558"/>
              <a:chOff x="614306" y="4938057"/>
              <a:chExt cx="8813939" cy="1612103"/>
            </a:xfrm>
          </p:grpSpPr>
          <p:grpSp>
            <p:nvGrpSpPr>
              <p:cNvPr id="51" name="グループ化 50"/>
              <p:cNvGrpSpPr/>
              <p:nvPr/>
            </p:nvGrpSpPr>
            <p:grpSpPr>
              <a:xfrm>
                <a:off x="768818" y="5334424"/>
                <a:ext cx="8418756" cy="1215736"/>
                <a:chOff x="255259" y="4605130"/>
                <a:chExt cx="8418756" cy="1215736"/>
              </a:xfrm>
            </p:grpSpPr>
            <p:sp>
              <p:nvSpPr>
                <p:cNvPr id="57" name="山形 56"/>
                <p:cNvSpPr/>
                <p:nvPr/>
              </p:nvSpPr>
              <p:spPr>
                <a:xfrm>
                  <a:off x="4102015" y="4605130"/>
                  <a:ext cx="4572000" cy="1195865"/>
                </a:xfrm>
                <a:prstGeom prst="chevron">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latin typeface="BIZ UDP明朝 Medium" panose="02020500000000000000" pitchFamily="18" charset="-128"/>
                    <a:ea typeface="BIZ UDP明朝 Medium" panose="02020500000000000000" pitchFamily="18" charset="-128"/>
                  </a:endParaRPr>
                </a:p>
              </p:txBody>
            </p:sp>
            <p:sp>
              <p:nvSpPr>
                <p:cNvPr id="58" name="ホームベース 57"/>
                <p:cNvSpPr/>
                <p:nvPr/>
              </p:nvSpPr>
              <p:spPr>
                <a:xfrm>
                  <a:off x="255259" y="4622648"/>
                  <a:ext cx="4248000" cy="1198218"/>
                </a:xfrm>
                <a:prstGeom prst="homePlate">
                  <a:avLst/>
                </a:prstGeom>
                <a:solidFill>
                  <a:schemeClr val="accent4">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tlCol="0" anchor="t"/>
                <a:lstStyle/>
                <a:p>
                  <a:endParaRPr kumimoji="1" lang="ja-JP" altLang="en-US" sz="1050" dirty="0">
                    <a:latin typeface="BIZ UDP明朝 Medium" panose="02020500000000000000" pitchFamily="18" charset="-128"/>
                    <a:ea typeface="BIZ UDP明朝 Medium" panose="02020500000000000000" pitchFamily="18" charset="-128"/>
                  </a:endParaRPr>
                </a:p>
              </p:txBody>
            </p:sp>
          </p:grpSp>
          <p:grpSp>
            <p:nvGrpSpPr>
              <p:cNvPr id="52" name="グループ化 51"/>
              <p:cNvGrpSpPr/>
              <p:nvPr/>
            </p:nvGrpSpPr>
            <p:grpSpPr>
              <a:xfrm>
                <a:off x="614306" y="4938057"/>
                <a:ext cx="8813939" cy="1555778"/>
                <a:chOff x="431092" y="3974437"/>
                <a:chExt cx="8813939" cy="1555778"/>
              </a:xfrm>
            </p:grpSpPr>
            <p:sp>
              <p:nvSpPr>
                <p:cNvPr id="53" name="正方形/長方形 52"/>
                <p:cNvSpPr/>
                <p:nvPr/>
              </p:nvSpPr>
              <p:spPr>
                <a:xfrm>
                  <a:off x="565790" y="3974437"/>
                  <a:ext cx="3744000" cy="288061"/>
                </a:xfrm>
                <a:prstGeom prst="rect">
                  <a:avLst/>
                </a:prstGeom>
                <a:solidFill>
                  <a:schemeClr val="bg2"/>
                </a:solidFill>
                <a:ln w="19050">
                  <a:solidFill>
                    <a:schemeClr val="accent4">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b="1" dirty="0">
                      <a:latin typeface="BIZ UDP明朝 Medium" panose="02020500000000000000" pitchFamily="18" charset="-128"/>
                      <a:ea typeface="BIZ UDP明朝 Medium" panose="02020500000000000000" pitchFamily="18" charset="-128"/>
                    </a:rPr>
                    <a:t>第</a:t>
                  </a:r>
                  <a:r>
                    <a:rPr kumimoji="1" lang="en-US" altLang="ja-JP" sz="1000" b="1" dirty="0">
                      <a:latin typeface="BIZ UDP明朝 Medium" panose="02020500000000000000" pitchFamily="18" charset="-128"/>
                      <a:ea typeface="BIZ UDP明朝 Medium" panose="02020500000000000000" pitchFamily="18" charset="-128"/>
                    </a:rPr>
                    <a:t>1</a:t>
                  </a:r>
                  <a:r>
                    <a:rPr kumimoji="1" lang="ja-JP" altLang="en-US" sz="1000" b="1" dirty="0">
                      <a:latin typeface="BIZ UDP明朝 Medium" panose="02020500000000000000" pitchFamily="18" charset="-128"/>
                      <a:ea typeface="BIZ UDP明朝 Medium" panose="02020500000000000000" pitchFamily="18" charset="-128"/>
                    </a:rPr>
                    <a:t>期（</a:t>
                  </a:r>
                  <a:r>
                    <a:rPr kumimoji="1" lang="en-US" altLang="ja-JP" sz="1000" b="1" dirty="0">
                      <a:latin typeface="BIZ UDP明朝 Medium" panose="02020500000000000000" pitchFamily="18" charset="-128"/>
                      <a:ea typeface="BIZ UDP明朝 Medium" panose="02020500000000000000" pitchFamily="18" charset="-128"/>
                    </a:rPr>
                    <a:t>2023</a:t>
                  </a:r>
                  <a:r>
                    <a:rPr kumimoji="1" lang="ja-JP" altLang="en-US" sz="1000" b="1" dirty="0">
                      <a:latin typeface="BIZ UDP明朝 Medium" panose="02020500000000000000" pitchFamily="18" charset="-128"/>
                      <a:ea typeface="BIZ UDP明朝 Medium" panose="02020500000000000000" pitchFamily="18" charset="-128"/>
                    </a:rPr>
                    <a:t>～</a:t>
                  </a:r>
                  <a:r>
                    <a:rPr kumimoji="1" lang="en-US" altLang="ja-JP" sz="1000" b="1" dirty="0">
                      <a:latin typeface="BIZ UDP明朝 Medium" panose="02020500000000000000" pitchFamily="18" charset="-128"/>
                      <a:ea typeface="BIZ UDP明朝 Medium" panose="02020500000000000000" pitchFamily="18" charset="-128"/>
                    </a:rPr>
                    <a:t>202</a:t>
                  </a:r>
                  <a:r>
                    <a:rPr kumimoji="1" lang="ja-JP" altLang="en-US" sz="1000" b="1" dirty="0">
                      <a:latin typeface="BIZ UDP明朝 Medium" panose="02020500000000000000" pitchFamily="18" charset="-128"/>
                      <a:ea typeface="BIZ UDP明朝 Medium" panose="02020500000000000000" pitchFamily="18" charset="-128"/>
                    </a:rPr>
                    <a:t>７年度</a:t>
                  </a:r>
                  <a:r>
                    <a:rPr kumimoji="1" lang="ja-JP" altLang="en-US" sz="1000" dirty="0">
                      <a:latin typeface="BIZ UDP明朝 Medium" panose="02020500000000000000" pitchFamily="18" charset="-128"/>
                      <a:ea typeface="BIZ UDP明朝 Medium" panose="02020500000000000000" pitchFamily="18" charset="-128"/>
                    </a:rPr>
                    <a:t>）</a:t>
                  </a:r>
                </a:p>
              </p:txBody>
            </p:sp>
            <p:sp>
              <p:nvSpPr>
                <p:cNvPr id="54" name="正方形/長方形 53"/>
                <p:cNvSpPr/>
                <p:nvPr/>
              </p:nvSpPr>
              <p:spPr>
                <a:xfrm>
                  <a:off x="4478711" y="3975682"/>
                  <a:ext cx="3996001" cy="297053"/>
                </a:xfrm>
                <a:prstGeom prst="rect">
                  <a:avLst/>
                </a:prstGeom>
                <a:solidFill>
                  <a:schemeClr val="bg2"/>
                </a:solidFill>
                <a:ln w="19050">
                  <a:solidFill>
                    <a:schemeClr val="accent4">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b="1" dirty="0">
                      <a:latin typeface="BIZ UDP明朝 Medium" panose="02020500000000000000" pitchFamily="18" charset="-128"/>
                      <a:ea typeface="BIZ UDP明朝 Medium" panose="02020500000000000000" pitchFamily="18" charset="-128"/>
                    </a:rPr>
                    <a:t>第２期（</a:t>
                  </a:r>
                  <a:r>
                    <a:rPr kumimoji="1" lang="en-US" altLang="ja-JP" sz="1000" b="1" dirty="0">
                      <a:latin typeface="BIZ UDP明朝 Medium" panose="02020500000000000000" pitchFamily="18" charset="-128"/>
                      <a:ea typeface="BIZ UDP明朝 Medium" panose="02020500000000000000" pitchFamily="18" charset="-128"/>
                    </a:rPr>
                    <a:t>202</a:t>
                  </a:r>
                  <a:r>
                    <a:rPr kumimoji="1" lang="ja-JP" altLang="en-US" sz="1000" b="1" dirty="0">
                      <a:latin typeface="BIZ UDP明朝 Medium" panose="02020500000000000000" pitchFamily="18" charset="-128"/>
                      <a:ea typeface="BIZ UDP明朝 Medium" panose="02020500000000000000" pitchFamily="18" charset="-128"/>
                    </a:rPr>
                    <a:t>８～</a:t>
                  </a:r>
                  <a:r>
                    <a:rPr kumimoji="1" lang="en-US" altLang="ja-JP" sz="1000" b="1" dirty="0">
                      <a:latin typeface="BIZ UDP明朝 Medium" panose="02020500000000000000" pitchFamily="18" charset="-128"/>
                      <a:ea typeface="BIZ UDP明朝 Medium" panose="02020500000000000000" pitchFamily="18" charset="-128"/>
                    </a:rPr>
                    <a:t>20</a:t>
                  </a:r>
                  <a:r>
                    <a:rPr kumimoji="1" lang="ja-JP" altLang="en-US" sz="1000" b="1" dirty="0">
                      <a:latin typeface="BIZ UDP明朝 Medium" panose="02020500000000000000" pitchFamily="18" charset="-128"/>
                      <a:ea typeface="BIZ UDP明朝 Medium" panose="02020500000000000000" pitchFamily="18" charset="-128"/>
                    </a:rPr>
                    <a:t>３２年度）</a:t>
                  </a:r>
                </a:p>
              </p:txBody>
            </p:sp>
            <p:sp>
              <p:nvSpPr>
                <p:cNvPr id="55" name="テキスト ボックス 54">
                  <a:extLst>
                    <a:ext uri="{FF2B5EF4-FFF2-40B4-BE49-F238E27FC236}">
                      <a16:creationId xmlns:a16="http://schemas.microsoft.com/office/drawing/2014/main" id="{1BE7917F-92D1-4E35-9FD9-ACD114F057DE}"/>
                    </a:ext>
                  </a:extLst>
                </p:cNvPr>
                <p:cNvSpPr txBox="1"/>
                <p:nvPr/>
              </p:nvSpPr>
              <p:spPr>
                <a:xfrm>
                  <a:off x="431092" y="5156507"/>
                  <a:ext cx="4243537" cy="373708"/>
                </a:xfrm>
                <a:prstGeom prst="rect">
                  <a:avLst/>
                </a:prstGeom>
                <a:noFill/>
                <a:ln>
                  <a:noFill/>
                </a:ln>
              </p:spPr>
              <p:txBody>
                <a:bodyPr wrap="square" rtlCol="0">
                  <a:spAutoFit/>
                </a:bodyPr>
                <a:lstStyle/>
                <a:p>
                  <a:r>
                    <a:rPr lang="ja-JP" altLang="en-US" sz="1000" b="1" dirty="0">
                      <a:latin typeface="BIZ UDP明朝 Medium" panose="02020500000000000000" pitchFamily="18" charset="-128"/>
                      <a:ea typeface="BIZ UDP明朝 Medium" panose="02020500000000000000" pitchFamily="18" charset="-128"/>
                    </a:rPr>
                    <a:t>　 </a:t>
                  </a:r>
                  <a:r>
                    <a:rPr lang="ja-JP" altLang="en-US" sz="1000" b="1" u="sng" dirty="0">
                      <a:effectLst>
                        <a:outerShdw blurRad="38100" dist="38100" dir="2700000" algn="tl">
                          <a:srgbClr val="000000">
                            <a:alpha val="43137"/>
                          </a:srgbClr>
                        </a:outerShdw>
                      </a:effectLst>
                      <a:latin typeface="BIZ UDP明朝 Medium" panose="02020500000000000000" pitchFamily="18" charset="-128"/>
                      <a:ea typeface="BIZ UDP明朝 Medium" panose="02020500000000000000" pitchFamily="18" charset="-128"/>
                    </a:rPr>
                    <a:t>アジア・太洋州地域　トップ１０</a:t>
                  </a:r>
                  <a:r>
                    <a:rPr lang="en-US" altLang="ja-JP" sz="1000" b="1" u="sng" dirty="0">
                      <a:effectLst>
                        <a:outerShdw blurRad="38100" dist="38100" dir="2700000" algn="tl">
                          <a:srgbClr val="000000">
                            <a:alpha val="43137"/>
                          </a:srgbClr>
                        </a:outerShdw>
                      </a:effectLst>
                      <a:latin typeface="BIZ UDP明朝 Medium" panose="02020500000000000000" pitchFamily="18" charset="-128"/>
                      <a:ea typeface="BIZ UDP明朝 Medium" panose="02020500000000000000" pitchFamily="18" charset="-128"/>
                    </a:rPr>
                    <a:t>(</a:t>
                  </a:r>
                  <a:r>
                    <a:rPr lang="ja-JP" altLang="en-US" sz="1000" b="1" u="sng" dirty="0">
                      <a:effectLst>
                        <a:outerShdw blurRad="38100" dist="38100" dir="2700000" algn="tl">
                          <a:srgbClr val="000000">
                            <a:alpha val="43137"/>
                          </a:srgbClr>
                        </a:outerShdw>
                      </a:effectLst>
                      <a:latin typeface="BIZ UDP明朝 Medium" panose="02020500000000000000" pitchFamily="18" charset="-128"/>
                      <a:ea typeface="BIZ UDP明朝 Medium" panose="02020500000000000000" pitchFamily="18" charset="-128"/>
                    </a:rPr>
                    <a:t>世界</a:t>
                  </a:r>
                  <a:r>
                    <a:rPr lang="en-US" altLang="ja-JP" sz="1000" b="1" u="sng" dirty="0">
                      <a:effectLst>
                        <a:outerShdw blurRad="38100" dist="38100" dir="2700000" algn="tl">
                          <a:srgbClr val="000000">
                            <a:alpha val="43137"/>
                          </a:srgbClr>
                        </a:outerShdw>
                      </a:effectLst>
                      <a:latin typeface="BIZ UDP明朝 Medium" panose="02020500000000000000" pitchFamily="18" charset="-128"/>
                      <a:ea typeface="BIZ UDP明朝 Medium" panose="02020500000000000000" pitchFamily="18" charset="-128"/>
                    </a:rPr>
                    <a:t>30</a:t>
                  </a:r>
                  <a:r>
                    <a:rPr lang="ja-JP" altLang="en-US" sz="1000" b="1" u="sng" dirty="0">
                      <a:effectLst>
                        <a:outerShdw blurRad="38100" dist="38100" dir="2700000" algn="tl">
                          <a:srgbClr val="000000">
                            <a:alpha val="43137"/>
                          </a:srgbClr>
                        </a:outerShdw>
                      </a:effectLst>
                      <a:latin typeface="BIZ UDP明朝 Medium" panose="02020500000000000000" pitchFamily="18" charset="-128"/>
                      <a:ea typeface="BIZ UDP明朝 Medium" panose="02020500000000000000" pitchFamily="18" charset="-128"/>
                    </a:rPr>
                    <a:t>位以内</a:t>
                  </a:r>
                  <a:r>
                    <a:rPr lang="ja-JP" altLang="en-US" sz="1000" b="1" dirty="0">
                      <a:effectLst>
                        <a:outerShdw blurRad="38100" dist="38100" dir="2700000" algn="tl">
                          <a:srgbClr val="000000">
                            <a:alpha val="43137"/>
                          </a:srgbClr>
                        </a:outerShdw>
                      </a:effectLst>
                      <a:latin typeface="BIZ UDP明朝 Medium" panose="02020500000000000000" pitchFamily="18" charset="-128"/>
                      <a:ea typeface="BIZ UDP明朝 Medium" panose="02020500000000000000" pitchFamily="18" charset="-128"/>
                    </a:rPr>
                    <a:t>）</a:t>
                  </a:r>
                  <a:endParaRPr kumimoji="1" lang="ja-JP" altLang="en-US"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56" name="テキスト ボックス 55">
                  <a:extLst>
                    <a:ext uri="{FF2B5EF4-FFF2-40B4-BE49-F238E27FC236}">
                      <a16:creationId xmlns:a16="http://schemas.microsoft.com/office/drawing/2014/main" id="{709BC26F-DB7C-4EAE-9082-713F03C738E5}"/>
                    </a:ext>
                  </a:extLst>
                </p:cNvPr>
                <p:cNvSpPr txBox="1"/>
                <p:nvPr/>
              </p:nvSpPr>
              <p:spPr>
                <a:xfrm>
                  <a:off x="4887908" y="5156507"/>
                  <a:ext cx="4357123" cy="287143"/>
                </a:xfrm>
                <a:prstGeom prst="rect">
                  <a:avLst/>
                </a:prstGeom>
                <a:noFill/>
                <a:ln>
                  <a:noFill/>
                </a:ln>
              </p:spPr>
              <p:txBody>
                <a:bodyPr wrap="square" rtlCol="0">
                  <a:spAutoFit/>
                </a:bodyPr>
                <a:lstStyle/>
                <a:p>
                  <a:r>
                    <a:rPr lang="ja-JP" altLang="en-US" sz="1000" b="1" u="sng" dirty="0">
                      <a:latin typeface="BIZ UDP明朝 Medium" panose="02020500000000000000" pitchFamily="18" charset="-128"/>
                      <a:ea typeface="BIZ UDP明朝 Medium" panose="02020500000000000000" pitchFamily="18" charset="-128"/>
                    </a:rPr>
                    <a:t>アジア</a:t>
                  </a:r>
                  <a:r>
                    <a:rPr lang="ja-JP" altLang="en-US" sz="1000" b="1" u="sng" dirty="0">
                      <a:effectLst>
                        <a:outerShdw blurRad="38100" dist="38100" dir="2700000" algn="tl">
                          <a:srgbClr val="000000">
                            <a:alpha val="43137"/>
                          </a:srgbClr>
                        </a:outerShdw>
                      </a:effectLst>
                      <a:latin typeface="BIZ UDP明朝 Medium" panose="02020500000000000000" pitchFamily="18" charset="-128"/>
                      <a:ea typeface="BIZ UDP明朝 Medium" panose="02020500000000000000" pitchFamily="18" charset="-128"/>
                    </a:rPr>
                    <a:t>・太洋州地域ナンバーワン</a:t>
                  </a:r>
                  <a:r>
                    <a:rPr lang="en-US" altLang="ja-JP" sz="1000" b="1" u="sng" dirty="0">
                      <a:effectLst>
                        <a:outerShdw blurRad="38100" dist="38100" dir="2700000" algn="tl">
                          <a:srgbClr val="000000">
                            <a:alpha val="43137"/>
                          </a:srgbClr>
                        </a:outerShdw>
                      </a:effectLst>
                      <a:latin typeface="BIZ UDP明朝 Medium" panose="02020500000000000000" pitchFamily="18" charset="-128"/>
                      <a:ea typeface="BIZ UDP明朝 Medium" panose="02020500000000000000" pitchFamily="18" charset="-128"/>
                    </a:rPr>
                    <a:t> (</a:t>
                  </a:r>
                  <a:r>
                    <a:rPr lang="ja-JP" altLang="en-US" sz="1000" b="1" u="sng" dirty="0">
                      <a:effectLst>
                        <a:outerShdw blurRad="38100" dist="38100" dir="2700000" algn="tl">
                          <a:srgbClr val="000000">
                            <a:alpha val="43137"/>
                          </a:srgbClr>
                        </a:outerShdw>
                      </a:effectLst>
                      <a:latin typeface="BIZ UDP明朝 Medium" panose="02020500000000000000" pitchFamily="18" charset="-128"/>
                      <a:ea typeface="BIZ UDP明朝 Medium" panose="02020500000000000000" pitchFamily="18" charset="-128"/>
                    </a:rPr>
                    <a:t>世界</a:t>
                  </a:r>
                  <a:r>
                    <a:rPr lang="en-US" altLang="ja-JP" sz="1000" b="1" u="sng" dirty="0">
                      <a:effectLst>
                        <a:outerShdw blurRad="38100" dist="38100" dir="2700000" algn="tl">
                          <a:srgbClr val="000000">
                            <a:alpha val="43137"/>
                          </a:srgbClr>
                        </a:outerShdw>
                      </a:effectLst>
                      <a:latin typeface="BIZ UDP明朝 Medium" panose="02020500000000000000" pitchFamily="18" charset="-128"/>
                      <a:ea typeface="BIZ UDP明朝 Medium" panose="02020500000000000000" pitchFamily="18" charset="-128"/>
                    </a:rPr>
                    <a:t>10</a:t>
                  </a:r>
                  <a:r>
                    <a:rPr lang="ja-JP" altLang="en-US" sz="1000" b="1" u="sng" dirty="0">
                      <a:effectLst>
                        <a:outerShdw blurRad="38100" dist="38100" dir="2700000" algn="tl">
                          <a:srgbClr val="000000">
                            <a:alpha val="43137"/>
                          </a:srgbClr>
                        </a:outerShdw>
                      </a:effectLst>
                      <a:latin typeface="BIZ UDP明朝 Medium" panose="02020500000000000000" pitchFamily="18" charset="-128"/>
                      <a:ea typeface="BIZ UDP明朝 Medium" panose="02020500000000000000" pitchFamily="18" charset="-128"/>
                    </a:rPr>
                    <a:t>位以内</a:t>
                  </a:r>
                  <a:r>
                    <a:rPr lang="ja-JP" altLang="en-US" sz="1000" b="1" dirty="0">
                      <a:effectLst>
                        <a:outerShdw blurRad="38100" dist="38100" dir="2700000" algn="tl">
                          <a:srgbClr val="000000">
                            <a:alpha val="43137"/>
                          </a:srgbClr>
                        </a:outerShdw>
                      </a:effectLst>
                      <a:latin typeface="BIZ UDP明朝 Medium" panose="02020500000000000000" pitchFamily="18" charset="-128"/>
                      <a:ea typeface="BIZ UDP明朝 Medium" panose="02020500000000000000" pitchFamily="18" charset="-128"/>
                    </a:rPr>
                    <a:t>）</a:t>
                  </a:r>
                  <a:endParaRPr kumimoji="1" lang="ja-JP" altLang="en-US"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grpSp>
        </p:grpSp>
        <p:sp>
          <p:nvSpPr>
            <p:cNvPr id="49" name="四角形: 角を丸くする 11">
              <a:extLst>
                <a:ext uri="{FF2B5EF4-FFF2-40B4-BE49-F238E27FC236}">
                  <a16:creationId xmlns:a16="http://schemas.microsoft.com/office/drawing/2014/main" id="{93D48034-1334-FFF1-FE66-0F5D4BF503EA}"/>
                </a:ext>
              </a:extLst>
            </p:cNvPr>
            <p:cNvSpPr/>
            <p:nvPr/>
          </p:nvSpPr>
          <p:spPr>
            <a:xfrm>
              <a:off x="2467497" y="7851892"/>
              <a:ext cx="3419293" cy="539999"/>
            </a:xfrm>
            <a:prstGeom prst="roundRect">
              <a:avLst/>
            </a:prstGeom>
            <a:solidFill>
              <a:schemeClr val="bg1"/>
            </a:solidFill>
            <a:ln w="190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BIZ UDP明朝 Medium" panose="02020500000000000000" pitchFamily="18" charset="-128"/>
                  <a:ea typeface="BIZ UDP明朝 Medium" panose="02020500000000000000" pitchFamily="18" charset="-128"/>
                </a:rPr>
                <a:t>大阪・関西万博のインパクトを活用し、</a:t>
              </a:r>
              <a:endParaRPr kumimoji="1" lang="en-US" altLang="ja-JP" sz="1000" b="1" dirty="0">
                <a:solidFill>
                  <a:schemeClr val="tx1"/>
                </a:solidFill>
                <a:latin typeface="BIZ UDP明朝 Medium" panose="02020500000000000000" pitchFamily="18" charset="-128"/>
                <a:ea typeface="BIZ UDP明朝 Medium" panose="02020500000000000000" pitchFamily="18" charset="-128"/>
              </a:endParaRPr>
            </a:p>
            <a:p>
              <a:pPr algn="ctr"/>
              <a:r>
                <a:rPr kumimoji="1" lang="ja-JP" altLang="en-US" sz="1000" b="1" dirty="0">
                  <a:solidFill>
                    <a:schemeClr val="tx1"/>
                  </a:solidFill>
                  <a:latin typeface="BIZ UDP明朝 Medium" panose="02020500000000000000" pitchFamily="18" charset="-128"/>
                  <a:ea typeface="BIZ UDP明朝 Medium" panose="02020500000000000000" pitchFamily="18" charset="-128"/>
                </a:rPr>
                <a:t>世界中から</a:t>
              </a:r>
              <a:r>
                <a:rPr kumimoji="1" lang="en-US" altLang="ja-JP" sz="1000" b="1" dirty="0">
                  <a:solidFill>
                    <a:schemeClr val="tx1"/>
                  </a:solidFill>
                  <a:latin typeface="BIZ UDP明朝 Medium" panose="02020500000000000000" pitchFamily="18" charset="-128"/>
                  <a:ea typeface="BIZ UDP明朝 Medium" panose="02020500000000000000" pitchFamily="18" charset="-128"/>
                </a:rPr>
                <a:t>MICE</a:t>
              </a:r>
              <a:r>
                <a:rPr kumimoji="1" lang="ja-JP" altLang="en-US" sz="1000" b="1" dirty="0">
                  <a:solidFill>
                    <a:schemeClr val="tx1"/>
                  </a:solidFill>
                  <a:latin typeface="BIZ UDP明朝 Medium" panose="02020500000000000000" pitchFamily="18" charset="-128"/>
                  <a:ea typeface="BIZ UDP明朝 Medium" panose="02020500000000000000" pitchFamily="18" charset="-128"/>
                </a:rPr>
                <a:t>誘致をめざす</a:t>
              </a:r>
            </a:p>
          </p:txBody>
        </p:sp>
        <p:sp>
          <p:nvSpPr>
            <p:cNvPr id="50" name="四角形: 角を丸くする 12">
              <a:extLst>
                <a:ext uri="{FF2B5EF4-FFF2-40B4-BE49-F238E27FC236}">
                  <a16:creationId xmlns:a16="http://schemas.microsoft.com/office/drawing/2014/main" id="{277B9D1D-5F08-08D1-3916-3C2A417B3013}"/>
                </a:ext>
              </a:extLst>
            </p:cNvPr>
            <p:cNvSpPr/>
            <p:nvPr/>
          </p:nvSpPr>
          <p:spPr>
            <a:xfrm>
              <a:off x="6761300" y="7851892"/>
              <a:ext cx="3132000" cy="540001"/>
            </a:xfrm>
            <a:prstGeom prst="roundRect">
              <a:avLst/>
            </a:prstGeom>
            <a:solidFill>
              <a:schemeClr val="bg1"/>
            </a:solidFill>
            <a:ln w="190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BIZ UDP明朝 Medium" panose="02020500000000000000" pitchFamily="18" charset="-128"/>
                  <a:ea typeface="BIZ UDP明朝 Medium" panose="02020500000000000000" pitchFamily="18" charset="-128"/>
                </a:rPr>
                <a:t>万博のレガシー、ＩＲ開業を活用し、</a:t>
              </a:r>
              <a:r>
                <a:rPr kumimoji="1" lang="en-US" altLang="ja-JP" sz="1000" b="1" dirty="0">
                  <a:solidFill>
                    <a:schemeClr val="tx1"/>
                  </a:solidFill>
                  <a:latin typeface="BIZ UDP明朝 Medium" panose="02020500000000000000" pitchFamily="18" charset="-128"/>
                  <a:ea typeface="BIZ UDP明朝 Medium" panose="02020500000000000000" pitchFamily="18" charset="-128"/>
                </a:rPr>
                <a:t>MICE</a:t>
              </a:r>
              <a:r>
                <a:rPr kumimoji="1" lang="ja-JP" altLang="en-US" sz="1000" b="1" dirty="0">
                  <a:solidFill>
                    <a:schemeClr val="tx1"/>
                  </a:solidFill>
                  <a:latin typeface="BIZ UDP明朝 Medium" panose="02020500000000000000" pitchFamily="18" charset="-128"/>
                  <a:ea typeface="BIZ UDP明朝 Medium" panose="02020500000000000000" pitchFamily="18" charset="-128"/>
                </a:rPr>
                <a:t>誘致をさらに加速させる</a:t>
              </a:r>
            </a:p>
          </p:txBody>
        </p:sp>
      </p:grpSp>
      <p:sp>
        <p:nvSpPr>
          <p:cNvPr id="2" name="正方形/長方形 1"/>
          <p:cNvSpPr/>
          <p:nvPr/>
        </p:nvSpPr>
        <p:spPr>
          <a:xfrm>
            <a:off x="11827235" y="70399"/>
            <a:ext cx="864000" cy="25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BIZ UDPゴシック" panose="020B0400000000000000" pitchFamily="50" charset="-128"/>
                <a:ea typeface="BIZ UDPゴシック" panose="020B0400000000000000" pitchFamily="50" charset="-128"/>
              </a:rPr>
              <a:t>資料２</a:t>
            </a:r>
          </a:p>
        </p:txBody>
      </p:sp>
      <p:sp>
        <p:nvSpPr>
          <p:cNvPr id="36" name="ホームベース 35"/>
          <p:cNvSpPr/>
          <p:nvPr/>
        </p:nvSpPr>
        <p:spPr>
          <a:xfrm>
            <a:off x="73817" y="492791"/>
            <a:ext cx="2550695" cy="288757"/>
          </a:xfrm>
          <a:prstGeom prst="homePlate">
            <a:avLst/>
          </a:prstGeom>
          <a:solidFill>
            <a:schemeClr val="accent5">
              <a:lumMod val="75000"/>
            </a:schemeClr>
          </a:solidFill>
          <a:ln>
            <a:noFill/>
          </a:ln>
          <a:scene3d>
            <a:camera prst="orthographicFront"/>
            <a:lightRig rig="threePt" dir="t"/>
          </a:scene3d>
          <a:sp3d>
            <a:bevelT prst="relaxedInset"/>
          </a:sp3d>
        </p:spPr>
        <p:style>
          <a:lnRef idx="2">
            <a:schemeClr val="accent4"/>
          </a:lnRef>
          <a:fillRef idx="1">
            <a:schemeClr val="lt1"/>
          </a:fillRef>
          <a:effectRef idx="0">
            <a:schemeClr val="accent4"/>
          </a:effectRef>
          <a:fontRef idx="minor">
            <a:schemeClr val="dk1"/>
          </a:fontRef>
        </p:style>
        <p:txBody>
          <a:bodyPr rtlCol="0" anchor="ctr"/>
          <a:lstStyle/>
          <a:p>
            <a:r>
              <a:rPr kumimoji="1" lang="en-US" altLang="ja-JP" sz="1200" b="1" dirty="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200" b="1" dirty="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１</a:t>
            </a:r>
            <a:r>
              <a:rPr kumimoji="1" lang="en-US" altLang="ja-JP" sz="1200" b="1" dirty="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200" b="1" dirty="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戦略策定にあたって</a:t>
            </a:r>
          </a:p>
        </p:txBody>
      </p:sp>
      <p:sp>
        <p:nvSpPr>
          <p:cNvPr id="9" name="正方形/長方形 8"/>
          <p:cNvSpPr/>
          <p:nvPr/>
        </p:nvSpPr>
        <p:spPr>
          <a:xfrm>
            <a:off x="73817" y="1832137"/>
            <a:ext cx="6026400" cy="1969203"/>
          </a:xfrm>
          <a:prstGeom prst="rect">
            <a:avLst/>
          </a:prstGeom>
          <a:ln>
            <a:solidFill>
              <a:schemeClr val="accent5">
                <a:lumMod val="50000"/>
              </a:schemeClr>
            </a:solidFill>
          </a:ln>
          <a:effectLst>
            <a:outerShdw blurRad="50800" dist="38100" dir="2700000" algn="tl"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t" anchorCtr="0"/>
          <a:lstStyle/>
          <a:p>
            <a:pPr>
              <a:lnSpc>
                <a:spcPts val="700"/>
              </a:lnSpc>
            </a:pP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　</a:t>
            </a:r>
            <a:r>
              <a:rPr lang="en-US" altLang="ja-JP" sz="1100" dirty="0">
                <a:latin typeface="BIZ UD明朝 Medium" panose="02020500000000000000" pitchFamily="17" charset="-128"/>
                <a:ea typeface="BIZ UD明朝 Medium" panose="02020500000000000000" pitchFamily="17" charset="-128"/>
              </a:rPr>
              <a:t>MICE</a:t>
            </a:r>
            <a:r>
              <a:rPr lang="ja-JP" altLang="en-US" sz="1100" dirty="0">
                <a:latin typeface="BIZ UD明朝 Medium" panose="02020500000000000000" pitchFamily="17" charset="-128"/>
                <a:ea typeface="BIZ UD明朝 Medium" panose="02020500000000000000" pitchFamily="17" charset="-128"/>
              </a:rPr>
              <a:t>の開催</a:t>
            </a:r>
            <a:r>
              <a:rPr lang="ja-JP" altLang="en-US" sz="1100" dirty="0">
                <a:solidFill>
                  <a:schemeClr val="tx1"/>
                </a:solidFill>
                <a:latin typeface="BIZ UD明朝 Medium" panose="02020500000000000000" pitchFamily="17" charset="-128"/>
                <a:ea typeface="BIZ UD明朝 Medium" panose="02020500000000000000" pitchFamily="17" charset="-128"/>
              </a:rPr>
              <a:t>状況は、新型</a:t>
            </a:r>
            <a:r>
              <a:rPr lang="ja-JP" altLang="ja-JP" sz="1100" dirty="0">
                <a:solidFill>
                  <a:schemeClr val="tx1"/>
                </a:solidFill>
                <a:latin typeface="BIZ UD明朝 Medium" panose="02020500000000000000" pitchFamily="17" charset="-128"/>
                <a:ea typeface="BIZ UD明朝 Medium" panose="02020500000000000000" pitchFamily="17" charset="-128"/>
              </a:rPr>
              <a:t>コロナ</a:t>
            </a:r>
            <a:r>
              <a:rPr lang="ja-JP" altLang="en-US" sz="1100" dirty="0">
                <a:solidFill>
                  <a:schemeClr val="tx1"/>
                </a:solidFill>
                <a:latin typeface="BIZ UD明朝 Medium" panose="02020500000000000000" pitchFamily="17" charset="-128"/>
                <a:ea typeface="BIZ UD明朝 Medium" panose="02020500000000000000" pitchFamily="17" charset="-128"/>
              </a:rPr>
              <a:t>ウイルス感染症の影響を受けて</a:t>
            </a:r>
            <a:r>
              <a:rPr lang="en-US" altLang="ja-JP" sz="1100" dirty="0">
                <a:solidFill>
                  <a:schemeClr val="tx1"/>
                </a:solidFill>
                <a:latin typeface="BIZ UD明朝 Medium" panose="02020500000000000000" pitchFamily="17" charset="-128"/>
                <a:ea typeface="BIZ UD明朝 Medium" panose="02020500000000000000" pitchFamily="17" charset="-128"/>
              </a:rPr>
              <a:t>2020</a:t>
            </a:r>
            <a:r>
              <a:rPr lang="ja-JP" altLang="en-US" sz="1100" dirty="0">
                <a:solidFill>
                  <a:schemeClr val="tx1"/>
                </a:solidFill>
                <a:latin typeface="BIZ UD明朝 Medium" panose="02020500000000000000" pitchFamily="17" charset="-128"/>
                <a:ea typeface="BIZ UD明朝 Medium" panose="02020500000000000000" pitchFamily="17" charset="-128"/>
              </a:rPr>
              <a:t>年以降、国内外に</a:t>
            </a:r>
            <a:r>
              <a:rPr lang="ja-JP" altLang="en-US" sz="1100" dirty="0" err="1">
                <a:solidFill>
                  <a:schemeClr val="tx1"/>
                </a:solidFill>
                <a:latin typeface="BIZ UD明朝 Medium" panose="02020500000000000000" pitchFamily="17" charset="-128"/>
                <a:ea typeface="BIZ UD明朝 Medium" panose="02020500000000000000" pitchFamily="17" charset="-128"/>
              </a:rPr>
              <a:t>お</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　いて中止や延期が相次いだが、</a:t>
            </a:r>
            <a:r>
              <a:rPr lang="en-US" altLang="ja-JP" sz="1100" dirty="0">
                <a:solidFill>
                  <a:schemeClr val="tx1"/>
                </a:solidFill>
                <a:latin typeface="BIZ UD明朝 Medium" panose="02020500000000000000" pitchFamily="17" charset="-128"/>
                <a:ea typeface="BIZ UD明朝 Medium" panose="02020500000000000000" pitchFamily="17" charset="-128"/>
              </a:rPr>
              <a:t>2022</a:t>
            </a:r>
            <a:r>
              <a:rPr lang="ja-JP" altLang="en-US" sz="1100" dirty="0">
                <a:solidFill>
                  <a:schemeClr val="tx1"/>
                </a:solidFill>
                <a:latin typeface="BIZ UD明朝 Medium" panose="02020500000000000000" pitchFamily="17" charset="-128"/>
                <a:ea typeface="BIZ UD明朝 Medium" panose="02020500000000000000" pitchFamily="17" charset="-128"/>
              </a:rPr>
              <a:t>年以降、各国の入国制限の緩和等により実地開催が増</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　加傾向にある。</a:t>
            </a:r>
            <a:r>
              <a:rPr lang="en-US" altLang="ja-JP" sz="1100" dirty="0">
                <a:solidFill>
                  <a:schemeClr val="tx1"/>
                </a:solidFill>
                <a:latin typeface="BIZ UD明朝 Medium" panose="02020500000000000000" pitchFamily="17" charset="-128"/>
                <a:ea typeface="BIZ UD明朝 Medium" panose="02020500000000000000" pitchFamily="17" charset="-128"/>
              </a:rPr>
              <a:t>ICT</a:t>
            </a:r>
            <a:r>
              <a:rPr lang="ja-JP" altLang="en-US" sz="1100" dirty="0">
                <a:solidFill>
                  <a:schemeClr val="tx1"/>
                </a:solidFill>
                <a:latin typeface="BIZ UD明朝 Medium" panose="02020500000000000000" pitchFamily="17" charset="-128"/>
                <a:ea typeface="BIZ UD明朝 Medium" panose="02020500000000000000" pitchFamily="17" charset="-128"/>
              </a:rPr>
              <a:t>を活用したオンラインと実施開催を融合したハイブリッド開催も定着。</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500"/>
              </a:lnSpc>
            </a:pP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spc="-50" dirty="0">
                <a:solidFill>
                  <a:schemeClr val="tx1"/>
                </a:solidFill>
                <a:latin typeface="BIZ UD明朝 Medium" panose="02020500000000000000" pitchFamily="17" charset="-128"/>
                <a:ea typeface="BIZ UD明朝 Medium" panose="02020500000000000000" pitchFamily="17" charset="-128"/>
              </a:rPr>
              <a:t>□　国内の</a:t>
            </a:r>
            <a:r>
              <a:rPr lang="en-US" altLang="ja-JP" sz="1100" spc="-50" dirty="0">
                <a:solidFill>
                  <a:schemeClr val="tx1"/>
                </a:solidFill>
                <a:latin typeface="BIZ UD明朝 Medium" panose="02020500000000000000" pitchFamily="17" charset="-128"/>
                <a:ea typeface="BIZ UD明朝 Medium" panose="02020500000000000000" pitchFamily="17" charset="-128"/>
              </a:rPr>
              <a:t>MICE</a:t>
            </a:r>
            <a:r>
              <a:rPr lang="ja-JP" altLang="en-US" sz="1100" spc="-50" dirty="0">
                <a:solidFill>
                  <a:schemeClr val="tx1"/>
                </a:solidFill>
                <a:latin typeface="BIZ UD明朝 Medium" panose="02020500000000000000" pitchFamily="17" charset="-128"/>
                <a:ea typeface="BIZ UD明朝 Medium" panose="02020500000000000000" pitchFamily="17" charset="-128"/>
              </a:rPr>
              <a:t>施設は、首都圏や中京圏等において増改築や新設等、整備が進む（東京ビッグサ　</a:t>
            </a:r>
            <a:endParaRPr lang="en-US" altLang="ja-JP" sz="1100" spc="-5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spc="-50" dirty="0">
                <a:solidFill>
                  <a:schemeClr val="tx1"/>
                </a:solidFill>
                <a:latin typeface="BIZ UD明朝 Medium" panose="02020500000000000000" pitchFamily="17" charset="-128"/>
                <a:ea typeface="BIZ UD明朝 Medium" panose="02020500000000000000" pitchFamily="17" charset="-128"/>
              </a:rPr>
              <a:t>　イト、パシフィコ横浜、愛知県国際展示場等）。</a:t>
            </a:r>
            <a:r>
              <a:rPr lang="en-US" altLang="ja-JP" sz="1100" spc="-50" dirty="0">
                <a:solidFill>
                  <a:schemeClr val="tx1"/>
                </a:solidFill>
                <a:latin typeface="BIZ UD明朝 Medium" panose="02020500000000000000" pitchFamily="17" charset="-128"/>
                <a:ea typeface="BIZ UD明朝 Medium" panose="02020500000000000000" pitchFamily="17" charset="-128"/>
              </a:rPr>
              <a:t>DMO</a:t>
            </a:r>
            <a:r>
              <a:rPr lang="ja-JP" altLang="en-US" sz="1100" spc="-50" dirty="0">
                <a:solidFill>
                  <a:schemeClr val="tx1"/>
                </a:solidFill>
                <a:latin typeface="BIZ UD明朝 Medium" panose="02020500000000000000" pitchFamily="17" charset="-128"/>
                <a:ea typeface="BIZ UD明朝 Medium" panose="02020500000000000000" pitchFamily="17" charset="-128"/>
              </a:rPr>
              <a:t>による国際会議への助成等、様々なイン</a:t>
            </a:r>
            <a:endParaRPr lang="en-US" altLang="ja-JP" sz="1100" spc="-5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spc="-50" dirty="0">
                <a:solidFill>
                  <a:schemeClr val="tx1"/>
                </a:solidFill>
                <a:latin typeface="BIZ UD明朝 Medium" panose="02020500000000000000" pitchFamily="17" charset="-128"/>
                <a:ea typeface="BIZ UD明朝 Medium" panose="02020500000000000000" pitchFamily="17" charset="-128"/>
              </a:rPr>
              <a:t>　センティブを用意。また、国外では、韓国やシンガポール等において</a:t>
            </a:r>
            <a:r>
              <a:rPr lang="en-US" altLang="ja-JP" sz="1100" spc="-50" dirty="0">
                <a:solidFill>
                  <a:schemeClr val="tx1"/>
                </a:solidFill>
                <a:latin typeface="BIZ UD明朝 Medium" panose="02020500000000000000" pitchFamily="17" charset="-128"/>
                <a:ea typeface="BIZ UD明朝 Medium" panose="02020500000000000000" pitchFamily="17" charset="-128"/>
              </a:rPr>
              <a:t>10</a:t>
            </a:r>
            <a:r>
              <a:rPr lang="ja-JP" altLang="en-US" sz="1100" spc="-50" dirty="0">
                <a:solidFill>
                  <a:schemeClr val="tx1"/>
                </a:solidFill>
                <a:latin typeface="BIZ UD明朝 Medium" panose="02020500000000000000" pitchFamily="17" charset="-128"/>
                <a:ea typeface="BIZ UD明朝 Medium" panose="02020500000000000000" pitchFamily="17" charset="-128"/>
              </a:rPr>
              <a:t>万</a:t>
            </a:r>
            <a:r>
              <a:rPr lang="en-US" altLang="ja-JP" sz="1100" spc="-50" dirty="0">
                <a:solidFill>
                  <a:schemeClr val="tx1"/>
                </a:solidFill>
                <a:latin typeface="BIZ UD明朝 Medium" panose="02020500000000000000" pitchFamily="17" charset="-128"/>
                <a:ea typeface="BIZ UD明朝 Medium" panose="02020500000000000000" pitchFamily="17" charset="-128"/>
              </a:rPr>
              <a:t>㎡</a:t>
            </a:r>
            <a:r>
              <a:rPr lang="ja-JP" altLang="en-US" sz="1100" spc="-50" dirty="0">
                <a:solidFill>
                  <a:schemeClr val="tx1"/>
                </a:solidFill>
                <a:latin typeface="BIZ UD明朝 Medium" panose="02020500000000000000" pitchFamily="17" charset="-128"/>
                <a:ea typeface="BIZ UD明朝 Medium" panose="02020500000000000000" pitchFamily="17" charset="-128"/>
              </a:rPr>
              <a:t>を超える</a:t>
            </a:r>
            <a:r>
              <a:rPr lang="en-US" altLang="ja-JP" sz="1100" spc="-50" dirty="0">
                <a:solidFill>
                  <a:schemeClr val="tx1"/>
                </a:solidFill>
                <a:latin typeface="BIZ UD明朝 Medium" panose="02020500000000000000" pitchFamily="17" charset="-128"/>
                <a:ea typeface="BIZ UD明朝 Medium" panose="02020500000000000000" pitchFamily="17" charset="-128"/>
              </a:rPr>
              <a:t>MICE</a:t>
            </a:r>
            <a:r>
              <a:rPr lang="ja-JP" altLang="en-US" sz="1100" spc="-50" dirty="0">
                <a:solidFill>
                  <a:schemeClr val="tx1"/>
                </a:solidFill>
                <a:latin typeface="BIZ UD明朝 Medium" panose="02020500000000000000" pitchFamily="17" charset="-128"/>
                <a:ea typeface="BIZ UD明朝 Medium" panose="02020500000000000000" pitchFamily="17" charset="-128"/>
              </a:rPr>
              <a:t>施設</a:t>
            </a:r>
            <a:endParaRPr lang="en-US" altLang="ja-JP" sz="1100" spc="-5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spc="-50" dirty="0">
                <a:solidFill>
                  <a:schemeClr val="tx1"/>
                </a:solidFill>
                <a:latin typeface="BIZ UD明朝 Medium" panose="02020500000000000000" pitchFamily="17" charset="-128"/>
                <a:ea typeface="BIZ UD明朝 Medium" panose="02020500000000000000" pitchFamily="17" charset="-128"/>
              </a:rPr>
              <a:t>　整備が進んでおり、</a:t>
            </a:r>
            <a:r>
              <a:rPr lang="en-US" altLang="ja-JP" sz="1100" spc="-50" dirty="0">
                <a:solidFill>
                  <a:schemeClr val="tx1"/>
                </a:solidFill>
                <a:latin typeface="BIZ UD明朝 Medium" panose="02020500000000000000" pitchFamily="17" charset="-128"/>
                <a:ea typeface="BIZ UD明朝 Medium" panose="02020500000000000000" pitchFamily="17" charset="-128"/>
              </a:rPr>
              <a:t> MICE</a:t>
            </a:r>
            <a:r>
              <a:rPr lang="ja-JP" altLang="en-US" sz="1100" spc="-50" dirty="0">
                <a:solidFill>
                  <a:schemeClr val="tx1"/>
                </a:solidFill>
                <a:latin typeface="BIZ UD明朝 Medium" panose="02020500000000000000" pitchFamily="17" charset="-128"/>
                <a:ea typeface="BIZ UD明朝 Medium" panose="02020500000000000000" pitchFamily="17" charset="-128"/>
              </a:rPr>
              <a:t>の開催が増加するなど、グローバルな競争力を有するに至っている。</a:t>
            </a:r>
            <a:endParaRPr lang="en-US" altLang="ja-JP" sz="1100" spc="-50" dirty="0">
              <a:solidFill>
                <a:schemeClr val="tx1"/>
              </a:solidFill>
              <a:latin typeface="BIZ UD明朝 Medium" panose="02020500000000000000" pitchFamily="17" charset="-128"/>
              <a:ea typeface="BIZ UD明朝 Medium" panose="02020500000000000000" pitchFamily="17" charset="-128"/>
            </a:endParaRPr>
          </a:p>
          <a:p>
            <a:pPr>
              <a:lnSpc>
                <a:spcPts val="500"/>
              </a:lnSpc>
            </a:pP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　</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は、産業競争力の強化や幅広い分野への経済波及効果等が期待されるため、今後、　</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　</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需要の回復が進む中で、</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誘致にかかる都市間競争のさらなる激化</a:t>
            </a:r>
            <a:r>
              <a:rPr lang="ja-JP" altLang="en-US" sz="1100" dirty="0">
                <a:solidFill>
                  <a:prstClr val="black"/>
                </a:solidFill>
                <a:latin typeface="BIZ UD明朝 Medium" panose="02020500000000000000" pitchFamily="17" charset="-128"/>
                <a:ea typeface="BIZ UD明朝 Medium" panose="02020500000000000000" pitchFamily="17" charset="-128"/>
              </a:rPr>
              <a:t>が見込まれる。</a:t>
            </a:r>
            <a:endParaRPr lang="en-US" altLang="ja-JP" sz="1100" dirty="0">
              <a:solidFill>
                <a:prstClr val="black"/>
              </a:solidFill>
              <a:latin typeface="BIZ UD明朝 Medium" panose="02020500000000000000" pitchFamily="17" charset="-128"/>
              <a:ea typeface="BIZ UD明朝 Medium" panose="02020500000000000000" pitchFamily="17" charset="-128"/>
            </a:endParaRPr>
          </a:p>
          <a:p>
            <a:pPr>
              <a:lnSpc>
                <a:spcPts val="1500"/>
              </a:lnSpc>
            </a:pPr>
            <a:endParaRPr lang="en-US" altLang="ja-JP" sz="1100" dirty="0">
              <a:solidFill>
                <a:prstClr val="black"/>
              </a:solidFill>
              <a:latin typeface="BIZ UD明朝 Medium" panose="02020500000000000000" pitchFamily="17" charset="-128"/>
              <a:ea typeface="BIZ UD明朝 Medium" panose="02020500000000000000" pitchFamily="17" charset="-128"/>
            </a:endParaRPr>
          </a:p>
        </p:txBody>
      </p:sp>
      <p:sp>
        <p:nvSpPr>
          <p:cNvPr id="39" name="ホームベース 38"/>
          <p:cNvSpPr/>
          <p:nvPr/>
        </p:nvSpPr>
        <p:spPr>
          <a:xfrm>
            <a:off x="73158" y="1627788"/>
            <a:ext cx="2847550" cy="288000"/>
          </a:xfrm>
          <a:prstGeom prst="homePlate">
            <a:avLst/>
          </a:prstGeom>
          <a:solidFill>
            <a:schemeClr val="accent5">
              <a:lumMod val="75000"/>
            </a:schemeClr>
          </a:solidFill>
          <a:ln>
            <a:noFill/>
          </a:ln>
          <a:scene3d>
            <a:camera prst="orthographicFront"/>
            <a:lightRig rig="threePt" dir="t"/>
          </a:scene3d>
          <a:sp3d>
            <a:bevelT prst="relaxedInset"/>
          </a:sp3d>
        </p:spPr>
        <p:style>
          <a:lnRef idx="2">
            <a:schemeClr val="accent4"/>
          </a:lnRef>
          <a:fillRef idx="1">
            <a:schemeClr val="lt1"/>
          </a:fillRef>
          <a:effectRef idx="0">
            <a:schemeClr val="accent4"/>
          </a:effectRef>
          <a:fontRef idx="minor">
            <a:schemeClr val="dk1"/>
          </a:fontRef>
        </p:style>
        <p:txBody>
          <a:bodyPr rtlCol="0" anchor="ctr"/>
          <a:lstStyle/>
          <a:p>
            <a:r>
              <a:rPr kumimoji="1" lang="en-US" altLang="ja-JP" sz="1200" b="1" dirty="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200" b="1" dirty="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２</a:t>
            </a:r>
            <a:r>
              <a:rPr kumimoji="1" lang="en-US" altLang="ja-JP" sz="1200" b="1" dirty="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】MICE</a:t>
            </a:r>
            <a:r>
              <a:rPr kumimoji="1" lang="ja-JP" altLang="en-US" sz="1200" b="1" dirty="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を取り巻く環境の変化</a:t>
            </a:r>
          </a:p>
        </p:txBody>
      </p:sp>
      <p:sp>
        <p:nvSpPr>
          <p:cNvPr id="40" name="ホームベース 39"/>
          <p:cNvSpPr/>
          <p:nvPr/>
        </p:nvSpPr>
        <p:spPr>
          <a:xfrm>
            <a:off x="88022" y="3948062"/>
            <a:ext cx="2550695" cy="288757"/>
          </a:xfrm>
          <a:prstGeom prst="homePlate">
            <a:avLst/>
          </a:prstGeom>
          <a:solidFill>
            <a:schemeClr val="accent5">
              <a:lumMod val="75000"/>
            </a:schemeClr>
          </a:solidFill>
          <a:ln>
            <a:noFill/>
          </a:ln>
          <a:scene3d>
            <a:camera prst="orthographicFront"/>
            <a:lightRig rig="threePt" dir="t"/>
          </a:scene3d>
          <a:sp3d>
            <a:bevelT prst="relaxedInset"/>
          </a:sp3d>
        </p:spPr>
        <p:style>
          <a:lnRef idx="2">
            <a:schemeClr val="accent4"/>
          </a:lnRef>
          <a:fillRef idx="1">
            <a:schemeClr val="lt1"/>
          </a:fillRef>
          <a:effectRef idx="0">
            <a:schemeClr val="accent4"/>
          </a:effectRef>
          <a:fontRef idx="minor">
            <a:schemeClr val="dk1"/>
          </a:fontRef>
        </p:style>
        <p:txBody>
          <a:bodyPr rtlCol="0" anchor="ctr"/>
          <a:lstStyle/>
          <a:p>
            <a:r>
              <a:rPr kumimoji="1" lang="en-US" altLang="ja-JP" sz="1200" b="1" dirty="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200" b="1" dirty="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３</a:t>
            </a:r>
            <a:r>
              <a:rPr kumimoji="1" lang="en-US" altLang="ja-JP" sz="1200" b="1" dirty="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200" b="1" dirty="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大阪の現状と課題</a:t>
            </a:r>
          </a:p>
        </p:txBody>
      </p:sp>
      <p:sp>
        <p:nvSpPr>
          <p:cNvPr id="41" name="ホームベース 40"/>
          <p:cNvSpPr/>
          <p:nvPr/>
        </p:nvSpPr>
        <p:spPr>
          <a:xfrm>
            <a:off x="6233616" y="1644801"/>
            <a:ext cx="3553327" cy="288000"/>
          </a:xfrm>
          <a:prstGeom prst="homePlate">
            <a:avLst/>
          </a:prstGeom>
          <a:solidFill>
            <a:schemeClr val="accent5">
              <a:lumMod val="75000"/>
            </a:schemeClr>
          </a:solidFill>
          <a:ln>
            <a:noFill/>
          </a:ln>
          <a:scene3d>
            <a:camera prst="orthographicFront"/>
            <a:lightRig rig="threePt" dir="t"/>
          </a:scene3d>
          <a:sp3d>
            <a:bevelT prst="relaxedInset"/>
          </a:sp3d>
        </p:spPr>
        <p:style>
          <a:lnRef idx="2">
            <a:schemeClr val="accent4"/>
          </a:lnRef>
          <a:fillRef idx="1">
            <a:schemeClr val="lt1"/>
          </a:fillRef>
          <a:effectRef idx="0">
            <a:schemeClr val="accent4"/>
          </a:effectRef>
          <a:fontRef idx="minor">
            <a:schemeClr val="dk1"/>
          </a:fontRef>
        </p:style>
        <p:txBody>
          <a:bodyPr rtlCol="0" anchor="ctr"/>
          <a:lstStyle/>
          <a:p>
            <a:r>
              <a:rPr kumimoji="1" lang="en-US" altLang="ja-JP" sz="1200" b="1" dirty="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200" b="1" dirty="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４</a:t>
            </a:r>
            <a:r>
              <a:rPr kumimoji="1" lang="en-US" altLang="ja-JP" sz="1200" b="1" dirty="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200" b="1" dirty="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戦略の基本的な考え方と取組みの方向性</a:t>
            </a:r>
          </a:p>
        </p:txBody>
      </p:sp>
      <p:sp>
        <p:nvSpPr>
          <p:cNvPr id="15" name="テキスト ボックス 14"/>
          <p:cNvSpPr txBox="1"/>
          <p:nvPr/>
        </p:nvSpPr>
        <p:spPr>
          <a:xfrm>
            <a:off x="3735462" y="4794823"/>
            <a:ext cx="2304000" cy="230832"/>
          </a:xfrm>
          <a:prstGeom prst="rect">
            <a:avLst/>
          </a:prstGeom>
          <a:noFill/>
        </p:spPr>
        <p:txBody>
          <a:bodyPr wrap="square" rtlCol="0">
            <a:spAutoFit/>
          </a:bodyPr>
          <a:lstStyle/>
          <a:p>
            <a:r>
              <a:rPr kumimoji="1" lang="ja-JP" altLang="en-US" sz="900" dirty="0">
                <a:latin typeface="BIZ UDPゴシック" panose="020B0400000000000000" pitchFamily="50" charset="-128"/>
                <a:ea typeface="BIZ UDPゴシック" panose="020B0400000000000000" pitchFamily="50" charset="-128"/>
              </a:rPr>
              <a:t>［大阪の国際会議開催件数（</a:t>
            </a:r>
            <a:r>
              <a:rPr kumimoji="1" lang="en-US" altLang="ja-JP" sz="900" dirty="0">
                <a:latin typeface="BIZ UDPゴシック" panose="020B0400000000000000" pitchFamily="50" charset="-128"/>
                <a:ea typeface="BIZ UDPゴシック" panose="020B0400000000000000" pitchFamily="50" charset="-128"/>
              </a:rPr>
              <a:t>JNTO</a:t>
            </a:r>
            <a:r>
              <a:rPr kumimoji="1" lang="ja-JP" altLang="en-US" sz="900" dirty="0">
                <a:latin typeface="BIZ UDPゴシック" panose="020B0400000000000000" pitchFamily="50" charset="-128"/>
                <a:ea typeface="BIZ UDPゴシック" panose="020B0400000000000000" pitchFamily="50" charset="-128"/>
              </a:rPr>
              <a:t>基準）］</a:t>
            </a:r>
          </a:p>
        </p:txBody>
      </p:sp>
      <p:sp>
        <p:nvSpPr>
          <p:cNvPr id="42" name="フローチャート: 結合子 41">
            <a:extLst>
              <a:ext uri="{FF2B5EF4-FFF2-40B4-BE49-F238E27FC236}">
                <a16:creationId xmlns:a16="http://schemas.microsoft.com/office/drawing/2014/main" id="{9DCBE222-7E48-CD8D-4344-FA873ABAB6D4}"/>
              </a:ext>
            </a:extLst>
          </p:cNvPr>
          <p:cNvSpPr/>
          <p:nvPr/>
        </p:nvSpPr>
        <p:spPr>
          <a:xfrm>
            <a:off x="148923" y="821847"/>
            <a:ext cx="157110" cy="146992"/>
          </a:xfrm>
          <a:prstGeom prst="flowChartConnector">
            <a:avLst/>
          </a:prstGeom>
          <a:solidFill>
            <a:schemeClr val="accent5">
              <a:lumMod val="5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3" name="フローチャート: 結合子 42">
            <a:extLst>
              <a:ext uri="{FF2B5EF4-FFF2-40B4-BE49-F238E27FC236}">
                <a16:creationId xmlns:a16="http://schemas.microsoft.com/office/drawing/2014/main" id="{9DCBE222-7E48-CD8D-4344-FA873ABAB6D4}"/>
              </a:ext>
            </a:extLst>
          </p:cNvPr>
          <p:cNvSpPr/>
          <p:nvPr/>
        </p:nvSpPr>
        <p:spPr>
          <a:xfrm>
            <a:off x="156505" y="1043236"/>
            <a:ext cx="157110" cy="146992"/>
          </a:xfrm>
          <a:prstGeom prst="flowChartConnector">
            <a:avLst/>
          </a:prstGeom>
          <a:solidFill>
            <a:schemeClr val="accent5">
              <a:lumMod val="5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3" name="フローチャート: 結合子 62">
            <a:extLst>
              <a:ext uri="{FF2B5EF4-FFF2-40B4-BE49-F238E27FC236}">
                <a16:creationId xmlns:a16="http://schemas.microsoft.com/office/drawing/2014/main" id="{9DCBE222-7E48-CD8D-4344-FA873ABAB6D4}"/>
              </a:ext>
            </a:extLst>
          </p:cNvPr>
          <p:cNvSpPr/>
          <p:nvPr/>
        </p:nvSpPr>
        <p:spPr>
          <a:xfrm>
            <a:off x="156505" y="1261007"/>
            <a:ext cx="157110" cy="146992"/>
          </a:xfrm>
          <a:prstGeom prst="flowChartConnector">
            <a:avLst/>
          </a:prstGeom>
          <a:solidFill>
            <a:schemeClr val="accent5">
              <a:lumMod val="5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38" name="グラフ 37"/>
          <p:cNvGraphicFramePr>
            <a:graphicFrameLocks/>
          </p:cNvGraphicFramePr>
          <p:nvPr/>
        </p:nvGraphicFramePr>
        <p:xfrm>
          <a:off x="3431753" y="5022474"/>
          <a:ext cx="2700000" cy="1512000"/>
        </p:xfrm>
        <a:graphic>
          <a:graphicData uri="http://schemas.openxmlformats.org/drawingml/2006/chart">
            <c:chart xmlns:c="http://schemas.openxmlformats.org/drawingml/2006/chart" xmlns:r="http://schemas.openxmlformats.org/officeDocument/2006/relationships" r:id="rId3"/>
          </a:graphicData>
        </a:graphic>
      </p:graphicFrame>
      <p:sp>
        <p:nvSpPr>
          <p:cNvPr id="6" name="テキスト ボックス 5">
            <a:extLst>
              <a:ext uri="{FF2B5EF4-FFF2-40B4-BE49-F238E27FC236}">
                <a16:creationId xmlns:a16="http://schemas.microsoft.com/office/drawing/2014/main" id="{8D4E814A-4D58-B354-20F7-B264E34FA25B}"/>
              </a:ext>
            </a:extLst>
          </p:cNvPr>
          <p:cNvSpPr txBox="1"/>
          <p:nvPr/>
        </p:nvSpPr>
        <p:spPr>
          <a:xfrm>
            <a:off x="99092" y="6962578"/>
            <a:ext cx="5980478" cy="449290"/>
          </a:xfrm>
          <a:prstGeom prst="rect">
            <a:avLst/>
          </a:prstGeom>
          <a:noFill/>
        </p:spPr>
        <p:txBody>
          <a:bodyPr wrap="square" rtlCol="0">
            <a:spAutoFit/>
          </a:bodyPr>
          <a:lstStyle/>
          <a:p>
            <a:pPr>
              <a:lnSpc>
                <a:spcPts val="1500"/>
              </a:lnSpc>
            </a:pPr>
            <a:r>
              <a:rPr kumimoji="1" lang="ja-JP" altLang="en-US" sz="1100" dirty="0">
                <a:latin typeface="BIZ UD明朝 Medium" panose="02020500000000000000" pitchFamily="17" charset="-128"/>
                <a:ea typeface="BIZ UD明朝 Medium" panose="02020500000000000000" pitchFamily="17" charset="-128"/>
              </a:rPr>
              <a:t> </a:t>
            </a:r>
            <a:r>
              <a:rPr kumimoji="1" lang="en-US" altLang="ja-JP" sz="1100" dirty="0">
                <a:latin typeface="BIZ UD明朝 Medium" panose="02020500000000000000" pitchFamily="17" charset="-128"/>
                <a:ea typeface="BIZ UD明朝 Medium" panose="02020500000000000000" pitchFamily="17" charset="-128"/>
              </a:rPr>
              <a:t>MICE</a:t>
            </a:r>
            <a:r>
              <a:rPr kumimoji="1" lang="ja-JP" altLang="en-US" sz="1100" dirty="0">
                <a:latin typeface="BIZ UD明朝 Medium" panose="02020500000000000000" pitchFamily="17" charset="-128"/>
                <a:ea typeface="BIZ UD明朝 Medium" panose="02020500000000000000" pitchFamily="17" charset="-128"/>
              </a:rPr>
              <a:t>の誘致促進に向けて、</a:t>
            </a:r>
            <a:r>
              <a:rPr kumimoji="1" lang="ja-JP" altLang="en-US" sz="1100" b="1" u="sng" dirty="0">
                <a:latin typeface="BIZ UD明朝 Medium" panose="02020500000000000000" pitchFamily="17" charset="-128"/>
                <a:ea typeface="BIZ UD明朝 Medium" panose="02020500000000000000" pitchFamily="17" charset="-128"/>
              </a:rPr>
              <a:t>大阪の持つ優位性を活かし、大阪が抱える課題を解決する取組み</a:t>
            </a:r>
            <a:r>
              <a:rPr kumimoji="1" lang="ja-JP" altLang="en-US" sz="1100" dirty="0">
                <a:latin typeface="BIZ UD明朝 Medium" panose="02020500000000000000" pitchFamily="17" charset="-128"/>
                <a:ea typeface="BIZ UD明朝 Medium" panose="02020500000000000000" pitchFamily="17" charset="-128"/>
              </a:rPr>
              <a:t>が不可欠［</a:t>
            </a:r>
            <a:r>
              <a:rPr kumimoji="1" lang="en-US" altLang="ja-JP" sz="1100" dirty="0">
                <a:latin typeface="BIZ UD明朝 Medium" panose="02020500000000000000" pitchFamily="17" charset="-128"/>
                <a:ea typeface="BIZ UD明朝 Medium" panose="02020500000000000000" pitchFamily="17" charset="-128"/>
              </a:rPr>
              <a:t>※MICE</a:t>
            </a:r>
            <a:r>
              <a:rPr kumimoji="1" lang="ja-JP" altLang="en-US" sz="1100" dirty="0">
                <a:latin typeface="BIZ UD明朝 Medium" panose="02020500000000000000" pitchFamily="17" charset="-128"/>
                <a:ea typeface="BIZ UD明朝 Medium" panose="02020500000000000000" pitchFamily="17" charset="-128"/>
              </a:rPr>
              <a:t>関連事業者へのヒアリング調査等から課題等を抽出・整理］</a:t>
            </a:r>
          </a:p>
        </p:txBody>
      </p:sp>
    </p:spTree>
    <p:extLst>
      <p:ext uri="{BB962C8B-B14F-4D97-AF65-F5344CB8AC3E}">
        <p14:creationId xmlns:p14="http://schemas.microsoft.com/office/powerpoint/2010/main" val="3529543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p:cNvSpPr/>
          <p:nvPr/>
        </p:nvSpPr>
        <p:spPr>
          <a:xfrm>
            <a:off x="51948" y="7805739"/>
            <a:ext cx="12603600" cy="1764000"/>
          </a:xfrm>
          <a:prstGeom prst="rect">
            <a:avLst/>
          </a:prstGeom>
          <a:ln>
            <a:solidFill>
              <a:schemeClr val="accent5">
                <a:lumMod val="75000"/>
              </a:schemeClr>
            </a:solid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t" anchorCtr="0"/>
          <a:lstStyle/>
          <a:p>
            <a:pPr>
              <a:lnSpc>
                <a:spcPts val="400"/>
              </a:lnSpc>
            </a:pPr>
            <a:endParaRPr lang="en-US" altLang="ja-JP" sz="1100" dirty="0">
              <a:solidFill>
                <a:prstClr val="black"/>
              </a:solidFill>
              <a:latin typeface="BIZ UD明朝 Medium" panose="02020500000000000000" pitchFamily="17" charset="-128"/>
              <a:ea typeface="BIZ UD明朝 Medium" panose="02020500000000000000" pitchFamily="17" charset="-128"/>
            </a:endParaRPr>
          </a:p>
          <a:p>
            <a:pPr>
              <a:lnSpc>
                <a:spcPts val="1500"/>
              </a:lnSpc>
            </a:pPr>
            <a:endParaRPr lang="en-US" altLang="ja-JP" sz="1100" dirty="0">
              <a:solidFill>
                <a:prstClr val="black"/>
              </a:solidFill>
              <a:latin typeface="BIZ UD明朝 Medium" panose="02020500000000000000" pitchFamily="17" charset="-128"/>
              <a:ea typeface="BIZ UD明朝 Medium" panose="02020500000000000000" pitchFamily="17" charset="-128"/>
            </a:endParaRPr>
          </a:p>
        </p:txBody>
      </p:sp>
      <p:sp>
        <p:nvSpPr>
          <p:cNvPr id="3" name="正方形/長方形 2"/>
          <p:cNvSpPr/>
          <p:nvPr/>
        </p:nvSpPr>
        <p:spPr>
          <a:xfrm>
            <a:off x="49544" y="699247"/>
            <a:ext cx="12603579" cy="6733525"/>
          </a:xfrm>
          <a:prstGeom prst="rect">
            <a:avLst/>
          </a:prstGeom>
          <a:noFill/>
          <a:ln>
            <a:solidFill>
              <a:schemeClr val="accent5">
                <a:lumMod val="75000"/>
              </a:schemeClr>
            </a:solidFill>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accent2"/>
          </a:fontRef>
        </p:style>
        <p:txBody>
          <a:bodyPr rtlCol="0" anchor="t" anchorCtr="0"/>
          <a:lstStyle/>
          <a:p>
            <a:pPr>
              <a:lnSpc>
                <a:spcPts val="1500"/>
              </a:lnSpc>
            </a:pPr>
            <a:endParaRPr lang="en-US" altLang="ja-JP" sz="1100" dirty="0">
              <a:solidFill>
                <a:prstClr val="black"/>
              </a:solidFill>
              <a:latin typeface="BIZ UD明朝 Medium" panose="02020500000000000000" pitchFamily="17" charset="-128"/>
              <a:ea typeface="BIZ UD明朝 Medium" panose="02020500000000000000" pitchFamily="17" charset="-128"/>
            </a:endParaRPr>
          </a:p>
        </p:txBody>
      </p:sp>
      <p:grpSp>
        <p:nvGrpSpPr>
          <p:cNvPr id="11" name="グループ化 10"/>
          <p:cNvGrpSpPr/>
          <p:nvPr/>
        </p:nvGrpSpPr>
        <p:grpSpPr>
          <a:xfrm>
            <a:off x="114705" y="851426"/>
            <a:ext cx="6357024" cy="1418105"/>
            <a:chOff x="140284" y="937716"/>
            <a:chExt cx="6357024" cy="1418105"/>
          </a:xfrm>
        </p:grpSpPr>
        <p:sp>
          <p:nvSpPr>
            <p:cNvPr id="8" name="テキスト ボックス 7"/>
            <p:cNvSpPr txBox="1"/>
            <p:nvPr/>
          </p:nvSpPr>
          <p:spPr>
            <a:xfrm>
              <a:off x="140284" y="937716"/>
              <a:ext cx="6357024" cy="289441"/>
            </a:xfrm>
            <a:prstGeom prst="roundRect">
              <a:avLst/>
            </a:prstGeom>
            <a:noFill/>
            <a:ln>
              <a:noFill/>
            </a:ln>
          </p:spPr>
          <p:txBody>
            <a:bodyPr wrap="square" rtlCol="0" anchor="ctr">
              <a:spAutoFit/>
            </a:bodyPr>
            <a:lstStyle/>
            <a:p>
              <a:r>
                <a:rPr lang="ja-JP" altLang="en-US" sz="1100" b="1" dirty="0">
                  <a:latin typeface="BIZ UDPゴシック" panose="020B0400000000000000" pitchFamily="50" charset="-128"/>
                  <a:ea typeface="BIZ UDPゴシック" panose="020B0400000000000000" pitchFamily="50" charset="-128"/>
                </a:rPr>
                <a:t>＜施策①＞</a:t>
              </a:r>
              <a:r>
                <a:rPr lang="en-US" altLang="ja-JP" sz="1100" b="1" dirty="0">
                  <a:latin typeface="BIZ UDPゴシック" panose="020B0400000000000000" pitchFamily="50" charset="-128"/>
                  <a:ea typeface="BIZ UDPゴシック" panose="020B0400000000000000" pitchFamily="50" charset="-128"/>
                </a:rPr>
                <a:t> MICE</a:t>
              </a:r>
              <a:r>
                <a:rPr lang="ja-JP" altLang="en-US" sz="1100" b="1" dirty="0">
                  <a:latin typeface="BIZ UDPゴシック" panose="020B0400000000000000" pitchFamily="50" charset="-128"/>
                  <a:ea typeface="BIZ UDPゴシック" panose="020B0400000000000000" pitchFamily="50" charset="-128"/>
                </a:rPr>
                <a:t>誘致・開催支援の強化</a:t>
              </a:r>
              <a:r>
                <a:rPr lang="ja-JP" altLang="en-US" sz="11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en-US" altLang="ja-JP" sz="11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endParaRPr lang="ja-JP" altLang="en-US" sz="11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9" name="テキスト ボックス 8"/>
            <p:cNvSpPr txBox="1"/>
            <p:nvPr/>
          </p:nvSpPr>
          <p:spPr>
            <a:xfrm>
              <a:off x="176839" y="1301686"/>
              <a:ext cx="6162091" cy="1054135"/>
            </a:xfrm>
            <a:prstGeom prst="rect">
              <a:avLst/>
            </a:prstGeom>
            <a:noFill/>
            <a:ln w="6350">
              <a:noFill/>
            </a:ln>
          </p:spPr>
          <p:style>
            <a:lnRef idx="2">
              <a:schemeClr val="dk1"/>
            </a:lnRef>
            <a:fillRef idx="1">
              <a:schemeClr val="lt1"/>
            </a:fillRef>
            <a:effectRef idx="0">
              <a:schemeClr val="dk1"/>
            </a:effectRef>
            <a:fontRef idx="minor">
              <a:schemeClr val="dk1"/>
            </a:fontRef>
          </p:style>
          <p:txBody>
            <a:bodyPr wrap="square" rtlCol="0">
              <a:spAutoFit/>
            </a:bodyPr>
            <a:lstStyle/>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にかかる開催経費等の助成制度の拡充</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●オンライン・ハイブリッド方式等、主催者ニーズの多様化に対応できる支援メニューの充実</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★重点分野や万博・</a:t>
              </a:r>
              <a:r>
                <a:rPr lang="en-US" altLang="ja-JP" sz="1100" dirty="0">
                  <a:solidFill>
                    <a:schemeClr val="tx1"/>
                  </a:solidFill>
                  <a:latin typeface="BIZ UD明朝 Medium" panose="02020500000000000000" pitchFamily="17" charset="-128"/>
                  <a:ea typeface="BIZ UD明朝 Medium" panose="02020500000000000000" pitchFamily="17" charset="-128"/>
                </a:rPr>
                <a:t>SDGs</a:t>
              </a:r>
              <a:r>
                <a:rPr lang="ja-JP" altLang="en-US" sz="1100" dirty="0">
                  <a:solidFill>
                    <a:schemeClr val="tx1"/>
                  </a:solidFill>
                  <a:latin typeface="BIZ UD明朝 Medium" panose="02020500000000000000" pitchFamily="17" charset="-128"/>
                  <a:ea typeface="BIZ UD明朝 Medium" panose="02020500000000000000" pitchFamily="17" charset="-128"/>
                </a:rPr>
                <a:t>をテーマとする国際会議等への新たなインセンティブの創設</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★大阪・関西万博の視察等をパッケージにした国際会議やインセンティブツアーの創出支援</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spc="-60" dirty="0">
                  <a:solidFill>
                    <a:schemeClr val="tx1"/>
                  </a:solidFill>
                  <a:latin typeface="BIZ UD明朝 Medium" panose="02020500000000000000" pitchFamily="17" charset="-128"/>
                  <a:ea typeface="BIZ UD明朝 Medium" panose="02020500000000000000" pitchFamily="17" charset="-128"/>
                </a:rPr>
                <a:t>★国際展示会の展示販売品等にかかる関税や消費税の免除等、税制優遇措置や規制緩和への働きかけ</a:t>
              </a:r>
              <a:endParaRPr lang="en-US" altLang="ja-JP" sz="1100" spc="-60" dirty="0">
                <a:solidFill>
                  <a:schemeClr val="tx1"/>
                </a:solidFill>
                <a:latin typeface="BIZ UD明朝 Medium" panose="02020500000000000000" pitchFamily="17" charset="-128"/>
                <a:ea typeface="BIZ UD明朝 Medium" panose="02020500000000000000" pitchFamily="17" charset="-128"/>
              </a:endParaRPr>
            </a:p>
          </p:txBody>
        </p:sp>
        <p:cxnSp>
          <p:nvCxnSpPr>
            <p:cNvPr id="10" name="直線コネクタ 9"/>
            <p:cNvCxnSpPr/>
            <p:nvPr/>
          </p:nvCxnSpPr>
          <p:spPr>
            <a:xfrm flipV="1">
              <a:off x="252127" y="1234716"/>
              <a:ext cx="5976000" cy="21789"/>
            </a:xfrm>
            <a:prstGeom prst="line">
              <a:avLst/>
            </a:prstGeom>
            <a:ln w="57150">
              <a:solidFill>
                <a:schemeClr val="accent2">
                  <a:alpha val="60000"/>
                </a:schemeClr>
              </a:solidFill>
            </a:ln>
          </p:spPr>
          <p:style>
            <a:lnRef idx="3">
              <a:schemeClr val="accent2"/>
            </a:lnRef>
            <a:fillRef idx="0">
              <a:schemeClr val="accent2"/>
            </a:fillRef>
            <a:effectRef idx="2">
              <a:schemeClr val="accent2"/>
            </a:effectRef>
            <a:fontRef idx="minor">
              <a:schemeClr val="tx1"/>
            </a:fontRef>
          </p:style>
        </p:cxnSp>
      </p:grpSp>
      <p:sp>
        <p:nvSpPr>
          <p:cNvPr id="21" name="角丸四角形 6">
            <a:extLst>
              <a:ext uri="{FF2B5EF4-FFF2-40B4-BE49-F238E27FC236}">
                <a16:creationId xmlns:a16="http://schemas.microsoft.com/office/drawing/2014/main" id="{BBA23E75-E07C-482F-BF8F-889803611D8E}"/>
              </a:ext>
            </a:extLst>
          </p:cNvPr>
          <p:cNvSpPr/>
          <p:nvPr/>
        </p:nvSpPr>
        <p:spPr>
          <a:xfrm>
            <a:off x="-330152" y="2679988"/>
            <a:ext cx="6674216" cy="1221689"/>
          </a:xfrm>
          <a:prstGeom prst="roundRect">
            <a:avLst>
              <a:gd name="adj" fmla="val 4114"/>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lvl="1">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情報を一元化した多言語によるウェブサイトの充実、ワンストップ情報窓口の整備</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lvl="1">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●知事・市長・経済団体幹部による海外へのトップセールス（重点分野等</a:t>
            </a:r>
            <a:r>
              <a:rPr lang="en-US" altLang="ja-JP" sz="1100" dirty="0">
                <a:solidFill>
                  <a:schemeClr val="tx1"/>
                </a:solidFill>
                <a:latin typeface="BIZ UD明朝 Medium" panose="02020500000000000000" pitchFamily="17" charset="-128"/>
                <a:ea typeface="BIZ UD明朝 Medium" panose="02020500000000000000" pitchFamily="17" charset="-128"/>
              </a:rPr>
              <a:t>)</a:t>
            </a:r>
          </a:p>
          <a:p>
            <a:pPr lvl="1">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●大阪の強みを活かした先進的なユニークべニューの開発・情報発信の強化</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lvl="1">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●コンベンション施設ガイドや大阪</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カタログ等、</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誘致ツールの充実・強化</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lvl="1">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●大阪が持つ都市魅力や産業集積等、国内外へ情報発信・プロモーションの充実</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lvl="1">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関連事業者と連携した</a:t>
            </a:r>
            <a:r>
              <a:rPr lang="en-US" altLang="ja-JP" sz="1100" dirty="0">
                <a:solidFill>
                  <a:schemeClr val="tx1"/>
                </a:solidFill>
                <a:latin typeface="BIZ UD明朝 Medium" panose="02020500000000000000" pitchFamily="17" charset="-128"/>
                <a:ea typeface="BIZ UD明朝 Medium" panose="02020500000000000000" pitchFamily="17" charset="-128"/>
              </a:rPr>
              <a:t>SDGs</a:t>
            </a:r>
            <a:r>
              <a:rPr lang="ja-JP" altLang="en-US" sz="1100" dirty="0">
                <a:solidFill>
                  <a:schemeClr val="tx1"/>
                </a:solidFill>
                <a:latin typeface="BIZ UD明朝 Medium" panose="02020500000000000000" pitchFamily="17" charset="-128"/>
                <a:ea typeface="BIZ UD明朝 Medium" panose="02020500000000000000" pitchFamily="17" charset="-128"/>
              </a:rPr>
              <a:t>運営にかかる取組みを情報発信</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lvl="1">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★大阪に立地する外資系企業等へのインセンティブツアー等を働きかけ</a:t>
            </a:r>
            <a:endParaRPr lang="en-US" altLang="ja-JP" sz="1100" dirty="0">
              <a:solidFill>
                <a:schemeClr val="tx1"/>
              </a:solidFill>
              <a:latin typeface="BIZ UD明朝 Medium" panose="02020500000000000000" pitchFamily="17" charset="-128"/>
              <a:ea typeface="BIZ UD明朝 Medium" panose="02020500000000000000" pitchFamily="17" charset="-128"/>
            </a:endParaRPr>
          </a:p>
        </p:txBody>
      </p:sp>
      <p:grpSp>
        <p:nvGrpSpPr>
          <p:cNvPr id="22" name="グループ化 21"/>
          <p:cNvGrpSpPr/>
          <p:nvPr/>
        </p:nvGrpSpPr>
        <p:grpSpPr>
          <a:xfrm>
            <a:off x="114704" y="2349492"/>
            <a:ext cx="8847438" cy="306556"/>
            <a:chOff x="474441" y="3452888"/>
            <a:chExt cx="9186079" cy="306556"/>
          </a:xfrm>
        </p:grpSpPr>
        <p:sp>
          <p:nvSpPr>
            <p:cNvPr id="23" name="テキスト ボックス 22"/>
            <p:cNvSpPr txBox="1"/>
            <p:nvPr/>
          </p:nvSpPr>
          <p:spPr>
            <a:xfrm>
              <a:off x="474441" y="3452888"/>
              <a:ext cx="9186079" cy="289441"/>
            </a:xfrm>
            <a:prstGeom prst="roundRect">
              <a:avLst/>
            </a:prstGeom>
            <a:noFill/>
            <a:ln>
              <a:noFill/>
            </a:ln>
          </p:spPr>
          <p:txBody>
            <a:bodyPr wrap="square" rtlCol="0" anchor="ctr">
              <a:spAutoFit/>
            </a:bodyPr>
            <a:lstStyle/>
            <a:p>
              <a:pPr>
                <a:lnSpc>
                  <a:spcPts val="1500"/>
                </a:lnSpc>
              </a:pPr>
              <a:r>
                <a:rPr lang="ja-JP" altLang="en-US" sz="1100" b="1" dirty="0">
                  <a:latin typeface="BIZ UDPゴシック" panose="020B0400000000000000" pitchFamily="50" charset="-128"/>
                  <a:ea typeface="BIZ UDPゴシック" panose="020B0400000000000000" pitchFamily="50" charset="-128"/>
                </a:rPr>
                <a:t>＜施策②＞</a:t>
              </a:r>
              <a:r>
                <a:rPr lang="en-US" altLang="ja-JP" sz="1100" b="1" dirty="0">
                  <a:latin typeface="BIZ UDPゴシック" panose="020B0400000000000000" pitchFamily="50" charset="-128"/>
                  <a:ea typeface="BIZ UDPゴシック" panose="020B0400000000000000" pitchFamily="50" charset="-128"/>
                </a:rPr>
                <a:t> </a:t>
              </a:r>
              <a:r>
                <a:rPr lang="ja-JP" altLang="en-US" sz="1100" b="1" dirty="0">
                  <a:latin typeface="BIZ UDPゴシック" panose="020B0400000000000000" pitchFamily="50" charset="-128"/>
                  <a:ea typeface="BIZ UDPゴシック" panose="020B0400000000000000" pitchFamily="50" charset="-128"/>
                </a:rPr>
                <a:t>情報発信・誘致プロモーションの強化</a:t>
              </a:r>
              <a:r>
                <a:rPr lang="ja-JP" altLang="en-US" sz="11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en-US" altLang="ja-JP" sz="11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endParaRPr lang="ja-JP" altLang="en-US" sz="11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cxnSp>
          <p:nvCxnSpPr>
            <p:cNvPr id="24" name="直線コネクタ 23"/>
            <p:cNvCxnSpPr>
              <a:cxnSpLocks/>
            </p:cNvCxnSpPr>
            <p:nvPr/>
          </p:nvCxnSpPr>
          <p:spPr>
            <a:xfrm flipV="1">
              <a:off x="589648" y="3738226"/>
              <a:ext cx="6204735" cy="21218"/>
            </a:xfrm>
            <a:prstGeom prst="line">
              <a:avLst/>
            </a:prstGeom>
            <a:ln w="57150">
              <a:solidFill>
                <a:schemeClr val="accent2">
                  <a:alpha val="60000"/>
                </a:schemeClr>
              </a:solidFill>
            </a:ln>
          </p:spPr>
          <p:style>
            <a:lnRef idx="3">
              <a:schemeClr val="accent2"/>
            </a:lnRef>
            <a:fillRef idx="0">
              <a:schemeClr val="accent2"/>
            </a:fillRef>
            <a:effectRef idx="2">
              <a:schemeClr val="accent2"/>
            </a:effectRef>
            <a:fontRef idx="minor">
              <a:schemeClr val="tx1"/>
            </a:fontRef>
          </p:style>
        </p:cxnSp>
      </p:grpSp>
      <p:sp>
        <p:nvSpPr>
          <p:cNvPr id="25" name="テキスト ボックス 24"/>
          <p:cNvSpPr txBox="1"/>
          <p:nvPr/>
        </p:nvSpPr>
        <p:spPr>
          <a:xfrm>
            <a:off x="146860" y="4530752"/>
            <a:ext cx="6162091" cy="1246495"/>
          </a:xfrm>
          <a:prstGeom prst="rect">
            <a:avLst/>
          </a:prstGeom>
          <a:noFill/>
          <a:ln w="6350">
            <a:noFill/>
          </a:ln>
        </p:spPr>
        <p:style>
          <a:lnRef idx="2">
            <a:schemeClr val="dk1"/>
          </a:lnRef>
          <a:fillRef idx="1">
            <a:schemeClr val="lt1"/>
          </a:fillRef>
          <a:effectRef idx="0">
            <a:schemeClr val="dk1"/>
          </a:effectRef>
          <a:fontRef idx="minor">
            <a:schemeClr val="dk1"/>
          </a:fontRef>
        </p:style>
        <p:txBody>
          <a:bodyPr wrap="square" rtlCol="0">
            <a:spAutoFit/>
          </a:bodyPr>
          <a:lstStyle/>
          <a:p>
            <a:pPr marL="0" lvl="1">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●オンラインやハイブリッド開催に対応した施設の機能強化（</a:t>
            </a:r>
            <a:r>
              <a:rPr lang="en-US" altLang="ja-JP" sz="1100" dirty="0">
                <a:solidFill>
                  <a:schemeClr val="tx1"/>
                </a:solidFill>
                <a:latin typeface="BIZ UD明朝 Medium" panose="02020500000000000000" pitchFamily="17" charset="-128"/>
                <a:ea typeface="BIZ UD明朝 Medium" panose="02020500000000000000" pitchFamily="17" charset="-128"/>
              </a:rPr>
              <a:t>ICT</a:t>
            </a:r>
            <a:r>
              <a:rPr lang="ja-JP" altLang="en-US" sz="1100" dirty="0">
                <a:solidFill>
                  <a:schemeClr val="tx1"/>
                </a:solidFill>
                <a:latin typeface="BIZ UD明朝 Medium" panose="02020500000000000000" pitchFamily="17" charset="-128"/>
                <a:ea typeface="BIZ UD明朝 Medium" panose="02020500000000000000" pitchFamily="17" charset="-128"/>
              </a:rPr>
              <a:t>環境等）</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marL="0" lvl="1">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●インテックス大阪、大阪国際会議場等、府内</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施設の計画的な維持補修、</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主催者等の</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marL="0" lvl="1">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　ニーズに対応した機能強化</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marL="0" lvl="1">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★統合型リゾート</a:t>
            </a:r>
            <a:r>
              <a:rPr lang="en-US" altLang="ja-JP" sz="1100" dirty="0">
                <a:solidFill>
                  <a:schemeClr val="tx1"/>
                </a:solidFill>
                <a:latin typeface="BIZ UD明朝 Medium" panose="02020500000000000000" pitchFamily="17" charset="-128"/>
                <a:ea typeface="BIZ UD明朝 Medium" panose="02020500000000000000" pitchFamily="17" charset="-128"/>
              </a:rPr>
              <a:t>(IR)</a:t>
            </a:r>
            <a:r>
              <a:rPr lang="ja-JP" altLang="en-US" sz="1100" dirty="0">
                <a:solidFill>
                  <a:schemeClr val="tx1"/>
                </a:solidFill>
                <a:latin typeface="BIZ UD明朝 Medium" panose="02020500000000000000" pitchFamily="17" charset="-128"/>
                <a:ea typeface="BIZ UD明朝 Medium" panose="02020500000000000000" pitchFamily="17" charset="-128"/>
              </a:rPr>
              <a:t>の誘致、</a:t>
            </a:r>
            <a:r>
              <a:rPr lang="ja-JP" altLang="ja-JP" sz="1100" dirty="0">
                <a:solidFill>
                  <a:schemeClr val="tx1"/>
                </a:solidFill>
                <a:latin typeface="BIZ UD明朝 Medium" panose="02020500000000000000" pitchFamily="17" charset="-128"/>
                <a:ea typeface="BIZ UD明朝 Medium" panose="02020500000000000000" pitchFamily="17" charset="-128"/>
              </a:rPr>
              <a:t>世界に訴求</a:t>
            </a:r>
            <a:r>
              <a:rPr lang="ja-JP" altLang="en-US" sz="1100" dirty="0">
                <a:solidFill>
                  <a:schemeClr val="tx1"/>
                </a:solidFill>
                <a:latin typeface="BIZ UD明朝 Medium" panose="02020500000000000000" pitchFamily="17" charset="-128"/>
                <a:ea typeface="BIZ UD明朝 Medium" panose="02020500000000000000" pitchFamily="17" charset="-128"/>
              </a:rPr>
              <a:t>力</a:t>
            </a:r>
            <a:r>
              <a:rPr lang="ja-JP" altLang="ja-JP" sz="1100" dirty="0">
                <a:solidFill>
                  <a:schemeClr val="tx1"/>
                </a:solidFill>
                <a:latin typeface="BIZ UD明朝 Medium" panose="02020500000000000000" pitchFamily="17" charset="-128"/>
                <a:ea typeface="BIZ UD明朝 Medium" panose="02020500000000000000" pitchFamily="17" charset="-128"/>
              </a:rPr>
              <a:t>をもつ</a:t>
            </a:r>
            <a:r>
              <a:rPr lang="ja-JP" altLang="en-US" sz="1100" dirty="0">
                <a:solidFill>
                  <a:schemeClr val="tx1"/>
                </a:solidFill>
                <a:latin typeface="BIZ UD明朝 Medium" panose="02020500000000000000" pitchFamily="17" charset="-128"/>
                <a:ea typeface="BIZ UD明朝 Medium" panose="02020500000000000000" pitchFamily="17" charset="-128"/>
              </a:rPr>
              <a:t>大阪発</a:t>
            </a:r>
            <a:r>
              <a:rPr lang="ja-JP" altLang="ja-JP" sz="1100" dirty="0">
                <a:solidFill>
                  <a:schemeClr val="tx1"/>
                </a:solidFill>
                <a:latin typeface="BIZ UD明朝 Medium" panose="02020500000000000000" pitchFamily="17" charset="-128"/>
                <a:ea typeface="BIZ UD明朝 Medium" panose="02020500000000000000" pitchFamily="17" charset="-128"/>
              </a:rPr>
              <a:t>オールインワン</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ja-JP" sz="1100" dirty="0">
                <a:solidFill>
                  <a:schemeClr val="tx1"/>
                </a:solidFill>
                <a:latin typeface="BIZ UD明朝 Medium" panose="02020500000000000000" pitchFamily="17" charset="-128"/>
                <a:ea typeface="BIZ UD明朝 Medium" panose="02020500000000000000" pitchFamily="17" charset="-128"/>
              </a:rPr>
              <a:t>拠点</a:t>
            </a:r>
            <a:r>
              <a:rPr lang="ja-JP" altLang="en-US" sz="1100" dirty="0">
                <a:solidFill>
                  <a:schemeClr val="tx1"/>
                </a:solidFill>
                <a:latin typeface="BIZ UD明朝 Medium" panose="02020500000000000000" pitchFamily="17" charset="-128"/>
                <a:ea typeface="BIZ UD明朝 Medium" panose="02020500000000000000" pitchFamily="17" charset="-128"/>
              </a:rPr>
              <a:t>として開業</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marL="0" lvl="1">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★セティア泉佐野シティセンター（</a:t>
            </a:r>
            <a:r>
              <a:rPr lang="en-US" altLang="ja-JP" sz="1100" dirty="0">
                <a:solidFill>
                  <a:schemeClr val="tx1"/>
                </a:solidFill>
                <a:latin typeface="BIZ UD明朝 Medium" panose="02020500000000000000" pitchFamily="17" charset="-128"/>
                <a:ea typeface="BIZ UD明朝 Medium" panose="02020500000000000000" pitchFamily="17" charset="-128"/>
              </a:rPr>
              <a:t>2027</a:t>
            </a:r>
            <a:r>
              <a:rPr lang="ja-JP" altLang="en-US" sz="1100" dirty="0">
                <a:solidFill>
                  <a:schemeClr val="tx1"/>
                </a:solidFill>
                <a:latin typeface="BIZ UD明朝 Medium" panose="02020500000000000000" pitchFamily="17" charset="-128"/>
                <a:ea typeface="BIZ UD明朝 Medium" panose="02020500000000000000" pitchFamily="17" charset="-128"/>
              </a:rPr>
              <a:t>年予定</a:t>
            </a:r>
            <a:r>
              <a:rPr lang="en-US" altLang="ja-JP" sz="1100" dirty="0">
                <a:solidFill>
                  <a:schemeClr val="tx1"/>
                </a:solidFill>
                <a:latin typeface="BIZ UD明朝 Medium" panose="02020500000000000000" pitchFamily="17" charset="-128"/>
                <a:ea typeface="BIZ UD明朝 Medium" panose="02020500000000000000" pitchFamily="17" charset="-128"/>
              </a:rPr>
              <a:t>/</a:t>
            </a:r>
            <a:r>
              <a:rPr lang="ja-JP" altLang="en-US" sz="1100" dirty="0">
                <a:solidFill>
                  <a:schemeClr val="tx1"/>
                </a:solidFill>
                <a:latin typeface="BIZ UD明朝 Medium" panose="02020500000000000000" pitchFamily="17" charset="-128"/>
                <a:ea typeface="BIZ UD明朝 Medium" panose="02020500000000000000" pitchFamily="17" charset="-128"/>
              </a:rPr>
              <a:t>泉佐野市</a:t>
            </a:r>
            <a:r>
              <a:rPr lang="en-US" altLang="ja-JP" sz="1100" dirty="0">
                <a:solidFill>
                  <a:schemeClr val="tx1"/>
                </a:solidFill>
                <a:latin typeface="BIZ UD明朝 Medium" panose="02020500000000000000" pitchFamily="17" charset="-128"/>
                <a:ea typeface="BIZ UD明朝 Medium" panose="02020500000000000000" pitchFamily="17" charset="-128"/>
              </a:rPr>
              <a:t>)</a:t>
            </a:r>
            <a:r>
              <a:rPr lang="ja-JP" altLang="en-US" sz="1100" dirty="0">
                <a:solidFill>
                  <a:schemeClr val="tx1"/>
                </a:solidFill>
                <a:latin typeface="BIZ UD明朝 Medium" panose="02020500000000000000" pitchFamily="17" charset="-128"/>
                <a:ea typeface="BIZ UD明朝 Medium" panose="02020500000000000000" pitchFamily="17" charset="-128"/>
              </a:rPr>
              <a:t>をはじめとした</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施設のムスリム</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marL="0" lvl="1">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　対応サービスを強化</a:t>
            </a:r>
            <a:endParaRPr lang="en-US" altLang="ja-JP" sz="1100" dirty="0">
              <a:solidFill>
                <a:schemeClr val="tx1"/>
              </a:solidFill>
              <a:latin typeface="BIZ UD明朝 Medium" panose="02020500000000000000" pitchFamily="17" charset="-128"/>
              <a:ea typeface="BIZ UD明朝 Medium" panose="02020500000000000000" pitchFamily="17" charset="-128"/>
            </a:endParaRPr>
          </a:p>
        </p:txBody>
      </p:sp>
      <p:grpSp>
        <p:nvGrpSpPr>
          <p:cNvPr id="26" name="グループ化 25"/>
          <p:cNvGrpSpPr/>
          <p:nvPr/>
        </p:nvGrpSpPr>
        <p:grpSpPr>
          <a:xfrm>
            <a:off x="93031" y="4151305"/>
            <a:ext cx="8526486" cy="314980"/>
            <a:chOff x="345258" y="607512"/>
            <a:chExt cx="9186079" cy="314980"/>
          </a:xfrm>
        </p:grpSpPr>
        <p:sp>
          <p:nvSpPr>
            <p:cNvPr id="27" name="テキスト ボックス 26"/>
            <p:cNvSpPr txBox="1"/>
            <p:nvPr/>
          </p:nvSpPr>
          <p:spPr>
            <a:xfrm>
              <a:off x="345258" y="607512"/>
              <a:ext cx="9186079" cy="314980"/>
            </a:xfrm>
            <a:prstGeom prst="roundRect">
              <a:avLst/>
            </a:prstGeom>
            <a:noFill/>
            <a:ln>
              <a:noFill/>
            </a:ln>
          </p:spPr>
          <p:txBody>
            <a:bodyPr wrap="square" rtlCol="0" anchor="ctr">
              <a:spAutoFit/>
            </a:bodyPr>
            <a:lstStyle/>
            <a:p>
              <a:pPr>
                <a:lnSpc>
                  <a:spcPts val="1500"/>
                </a:lnSpc>
              </a:pPr>
              <a:r>
                <a:rPr lang="ja-JP" altLang="en-US" sz="1100" b="1" dirty="0">
                  <a:latin typeface="BIZ UDPゴシック" panose="020B0400000000000000" pitchFamily="50" charset="-128"/>
                  <a:ea typeface="BIZ UDPゴシック" panose="020B0400000000000000" pitchFamily="50" charset="-128"/>
                </a:rPr>
                <a:t>＜施策③＞</a:t>
              </a:r>
              <a:r>
                <a:rPr lang="en-US" altLang="ja-JP" sz="1100" b="1" dirty="0">
                  <a:latin typeface="BIZ UDPゴシック" panose="020B0400000000000000" pitchFamily="50" charset="-128"/>
                  <a:ea typeface="BIZ UDPゴシック" panose="020B0400000000000000" pitchFamily="50" charset="-128"/>
                </a:rPr>
                <a:t> MICE</a:t>
              </a:r>
              <a:r>
                <a:rPr lang="ja-JP" altLang="en-US" sz="1100" b="1" dirty="0">
                  <a:latin typeface="BIZ UDPゴシック" panose="020B0400000000000000" pitchFamily="50" charset="-128"/>
                  <a:ea typeface="BIZ UDPゴシック" panose="020B0400000000000000" pitchFamily="50" charset="-128"/>
                </a:rPr>
                <a:t>施設の競争力強化</a:t>
              </a:r>
              <a:r>
                <a:rPr lang="ja-JP" altLang="en-US" sz="11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en-US" altLang="ja-JP" sz="11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endParaRPr lang="ja-JP" altLang="en-US" sz="11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cxnSp>
          <p:nvCxnSpPr>
            <p:cNvPr id="28" name="直線コネクタ 27"/>
            <p:cNvCxnSpPr/>
            <p:nvPr/>
          </p:nvCxnSpPr>
          <p:spPr>
            <a:xfrm flipV="1">
              <a:off x="481405" y="904593"/>
              <a:ext cx="6438292" cy="14977"/>
            </a:xfrm>
            <a:prstGeom prst="line">
              <a:avLst/>
            </a:prstGeom>
            <a:ln w="57150">
              <a:solidFill>
                <a:schemeClr val="accent2">
                  <a:alpha val="60000"/>
                </a:schemeClr>
              </a:solidFill>
            </a:ln>
          </p:spPr>
          <p:style>
            <a:lnRef idx="3">
              <a:schemeClr val="accent2"/>
            </a:lnRef>
            <a:fillRef idx="0">
              <a:schemeClr val="accent2"/>
            </a:fillRef>
            <a:effectRef idx="2">
              <a:schemeClr val="accent2"/>
            </a:effectRef>
            <a:fontRef idx="minor">
              <a:schemeClr val="tx1"/>
            </a:fontRef>
          </p:style>
        </p:cxnSp>
      </p:grpSp>
      <p:sp>
        <p:nvSpPr>
          <p:cNvPr id="29" name="テキスト ボックス 28"/>
          <p:cNvSpPr txBox="1"/>
          <p:nvPr/>
        </p:nvSpPr>
        <p:spPr>
          <a:xfrm>
            <a:off x="149482" y="6197203"/>
            <a:ext cx="6333403" cy="1054135"/>
          </a:xfrm>
          <a:prstGeom prst="rect">
            <a:avLst/>
          </a:prstGeom>
          <a:noFill/>
          <a:ln w="6350">
            <a:noFill/>
          </a:ln>
        </p:spPr>
        <p:style>
          <a:lnRef idx="2">
            <a:schemeClr val="dk1"/>
          </a:lnRef>
          <a:fillRef idx="1">
            <a:schemeClr val="lt1"/>
          </a:fillRef>
          <a:effectRef idx="0">
            <a:schemeClr val="dk1"/>
          </a:effectRef>
          <a:fontRef idx="minor">
            <a:schemeClr val="dk1"/>
          </a:fontRef>
        </p:style>
        <p:txBody>
          <a:bodyPr wrap="square" rtlCol="0">
            <a:spAutoFit/>
          </a:bodyPr>
          <a:lstStyle/>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市場のグローバルな動向把握・分析（国内外の競合都市の取組み他）</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の種別・規模、開催地、主催者ニーズ等に応じたマーケティングの推進</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★重点分野における案件発掘に向けたリサーチ機能や国際的なネットワークの強化</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a:t>
            </a:r>
            <a:r>
              <a:rPr lang="en-US" altLang="ja-JP" sz="1100" dirty="0">
                <a:solidFill>
                  <a:schemeClr val="tx1"/>
                </a:solidFill>
                <a:latin typeface="BIZ UD明朝 Medium" panose="02020500000000000000" pitchFamily="17" charset="-128"/>
                <a:ea typeface="BIZ UD明朝 Medium" panose="02020500000000000000" pitchFamily="17" charset="-128"/>
              </a:rPr>
              <a:t>SNS</a:t>
            </a:r>
            <a:r>
              <a:rPr lang="ja-JP" altLang="en-US" sz="1100" dirty="0">
                <a:solidFill>
                  <a:schemeClr val="tx1"/>
                </a:solidFill>
                <a:latin typeface="BIZ UD明朝 Medium" panose="02020500000000000000" pitchFamily="17" charset="-128"/>
                <a:ea typeface="BIZ UD明朝 Medium" panose="02020500000000000000" pitchFamily="17" charset="-128"/>
              </a:rPr>
              <a:t>や</a:t>
            </a:r>
            <a:r>
              <a:rPr lang="en-US" altLang="ja-JP" sz="1100" dirty="0">
                <a:solidFill>
                  <a:schemeClr val="tx1"/>
                </a:solidFill>
                <a:latin typeface="BIZ UD明朝 Medium" panose="02020500000000000000" pitchFamily="17" charset="-128"/>
                <a:ea typeface="BIZ UD明朝 Medium" panose="02020500000000000000" pitchFamily="17" charset="-128"/>
              </a:rPr>
              <a:t>WEB</a:t>
            </a:r>
            <a:r>
              <a:rPr lang="ja-JP" altLang="en-US" sz="1100" dirty="0">
                <a:solidFill>
                  <a:schemeClr val="tx1"/>
                </a:solidFill>
                <a:latin typeface="BIZ UD明朝 Medium" panose="02020500000000000000" pitchFamily="17" charset="-128"/>
                <a:ea typeface="BIZ UD明朝 Medium" panose="02020500000000000000" pitchFamily="17" charset="-128"/>
              </a:rPr>
              <a:t>を活用したデジタルマーケティングの強化</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a:t>
            </a:r>
            <a:r>
              <a:rPr lang="en-US" altLang="ja-JP" sz="1100" dirty="0">
                <a:solidFill>
                  <a:schemeClr val="tx1"/>
                </a:solidFill>
                <a:latin typeface="BIZ UD明朝 Medium" panose="02020500000000000000" pitchFamily="17" charset="-128"/>
                <a:ea typeface="BIZ UD明朝 Medium" panose="02020500000000000000" pitchFamily="17" charset="-128"/>
              </a:rPr>
              <a:t>SDGs</a:t>
            </a:r>
            <a:r>
              <a:rPr lang="ja-JP" altLang="en-US" sz="1100" dirty="0">
                <a:solidFill>
                  <a:schemeClr val="tx1"/>
                </a:solidFill>
                <a:latin typeface="BIZ UD明朝 Medium" panose="02020500000000000000" pitchFamily="17" charset="-128"/>
                <a:ea typeface="BIZ UD明朝 Medium" panose="02020500000000000000" pitchFamily="17" charset="-128"/>
              </a:rPr>
              <a:t>対応の</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運営に係る先進事例調査の実施</a:t>
            </a:r>
            <a:endParaRPr lang="en-US" altLang="ja-JP" sz="1100" dirty="0">
              <a:solidFill>
                <a:schemeClr val="tx1"/>
              </a:solidFill>
              <a:latin typeface="BIZ UD明朝 Medium" panose="02020500000000000000" pitchFamily="17" charset="-128"/>
              <a:ea typeface="BIZ UD明朝 Medium" panose="02020500000000000000" pitchFamily="17" charset="-128"/>
            </a:endParaRPr>
          </a:p>
        </p:txBody>
      </p:sp>
      <p:grpSp>
        <p:nvGrpSpPr>
          <p:cNvPr id="30" name="グループ化 29"/>
          <p:cNvGrpSpPr/>
          <p:nvPr/>
        </p:nvGrpSpPr>
        <p:grpSpPr>
          <a:xfrm>
            <a:off x="81606" y="5794204"/>
            <a:ext cx="7477172" cy="314980"/>
            <a:chOff x="365632" y="637982"/>
            <a:chExt cx="9186079" cy="314980"/>
          </a:xfrm>
        </p:grpSpPr>
        <p:sp>
          <p:nvSpPr>
            <p:cNvPr id="31" name="テキスト ボックス 30"/>
            <p:cNvSpPr txBox="1"/>
            <p:nvPr/>
          </p:nvSpPr>
          <p:spPr>
            <a:xfrm>
              <a:off x="365632" y="637982"/>
              <a:ext cx="9186079" cy="314980"/>
            </a:xfrm>
            <a:prstGeom prst="roundRect">
              <a:avLst/>
            </a:prstGeom>
            <a:noFill/>
            <a:ln>
              <a:noFill/>
            </a:ln>
          </p:spPr>
          <p:txBody>
            <a:bodyPr wrap="square" rtlCol="0" anchor="ctr">
              <a:spAutoFit/>
            </a:bodyPr>
            <a:lstStyle/>
            <a:p>
              <a:pPr>
                <a:lnSpc>
                  <a:spcPts val="1500"/>
                </a:lnSpc>
              </a:pPr>
              <a:r>
                <a:rPr lang="ja-JP" altLang="en-US" sz="1100" b="1" dirty="0">
                  <a:latin typeface="BIZ UDPゴシック" panose="020B0400000000000000" pitchFamily="50" charset="-128"/>
                  <a:ea typeface="BIZ UDPゴシック" panose="020B0400000000000000" pitchFamily="50" charset="-128"/>
                </a:rPr>
                <a:t>＜施策④＞</a:t>
              </a:r>
              <a:r>
                <a:rPr lang="en-US" altLang="ja-JP" sz="1100" b="1" dirty="0">
                  <a:latin typeface="BIZ UDPゴシック" panose="020B0400000000000000" pitchFamily="50" charset="-128"/>
                  <a:ea typeface="BIZ UDPゴシック" panose="020B0400000000000000" pitchFamily="50" charset="-128"/>
                </a:rPr>
                <a:t> </a:t>
              </a:r>
              <a:r>
                <a:rPr lang="ja-JP" altLang="en-US" sz="1100" b="1" dirty="0">
                  <a:latin typeface="BIZ UDPゴシック" panose="020B0400000000000000" pitchFamily="50" charset="-128"/>
                  <a:ea typeface="BIZ UDPゴシック" panose="020B0400000000000000" pitchFamily="50" charset="-128"/>
                </a:rPr>
                <a:t>マーケティング・リサーチ機能の強化</a:t>
              </a:r>
              <a:r>
                <a:rPr lang="ja-JP" altLang="en-US" sz="11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en-US" altLang="ja-JP" sz="11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endParaRPr lang="ja-JP" altLang="en-US" sz="11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cxnSp>
          <p:nvCxnSpPr>
            <p:cNvPr id="32" name="直線コネクタ 31"/>
            <p:cNvCxnSpPr/>
            <p:nvPr/>
          </p:nvCxnSpPr>
          <p:spPr>
            <a:xfrm flipV="1">
              <a:off x="503935" y="923753"/>
              <a:ext cx="7341814" cy="22791"/>
            </a:xfrm>
            <a:prstGeom prst="line">
              <a:avLst/>
            </a:prstGeom>
            <a:ln w="57150">
              <a:solidFill>
                <a:schemeClr val="accent2">
                  <a:alpha val="60000"/>
                </a:schemeClr>
              </a:solidFill>
            </a:ln>
          </p:spPr>
          <p:style>
            <a:lnRef idx="3">
              <a:schemeClr val="accent2"/>
            </a:lnRef>
            <a:fillRef idx="0">
              <a:schemeClr val="accent2"/>
            </a:fillRef>
            <a:effectRef idx="2">
              <a:schemeClr val="accent2"/>
            </a:effectRef>
            <a:fontRef idx="minor">
              <a:schemeClr val="tx1"/>
            </a:fontRef>
          </p:style>
        </p:cxnSp>
      </p:grpSp>
      <p:grpSp>
        <p:nvGrpSpPr>
          <p:cNvPr id="36" name="グループ化 35"/>
          <p:cNvGrpSpPr/>
          <p:nvPr/>
        </p:nvGrpSpPr>
        <p:grpSpPr>
          <a:xfrm>
            <a:off x="6442679" y="835071"/>
            <a:ext cx="6269257" cy="309910"/>
            <a:chOff x="319616" y="3433838"/>
            <a:chExt cx="6269257" cy="309910"/>
          </a:xfrm>
        </p:grpSpPr>
        <p:sp>
          <p:nvSpPr>
            <p:cNvPr id="37" name="テキスト ボックス 36"/>
            <p:cNvSpPr txBox="1"/>
            <p:nvPr/>
          </p:nvSpPr>
          <p:spPr>
            <a:xfrm>
              <a:off x="319616" y="3433838"/>
              <a:ext cx="6269257" cy="289441"/>
            </a:xfrm>
            <a:prstGeom prst="roundRect">
              <a:avLst/>
            </a:prstGeom>
            <a:noFill/>
            <a:ln>
              <a:noFill/>
            </a:ln>
          </p:spPr>
          <p:txBody>
            <a:bodyPr wrap="square" rtlCol="0" anchor="ctr">
              <a:spAutoFit/>
            </a:bodyPr>
            <a:lstStyle/>
            <a:p>
              <a:pPr>
                <a:lnSpc>
                  <a:spcPts val="1500"/>
                </a:lnSpc>
              </a:pPr>
              <a:r>
                <a:rPr lang="ja-JP" altLang="en-US" sz="1100" b="1" dirty="0">
                  <a:latin typeface="BIZ UDPゴシック" panose="020B0400000000000000" pitchFamily="50" charset="-128"/>
                  <a:ea typeface="BIZ UDPゴシック" panose="020B0400000000000000" pitchFamily="50" charset="-128"/>
                </a:rPr>
                <a:t>＜施策⑤＞</a:t>
              </a:r>
              <a:r>
                <a:rPr lang="en-US" altLang="ja-JP" sz="1100" b="1" dirty="0">
                  <a:latin typeface="BIZ UDPゴシック" panose="020B0400000000000000" pitchFamily="50" charset="-128"/>
                  <a:ea typeface="BIZ UDPゴシック" panose="020B0400000000000000" pitchFamily="50" charset="-128"/>
                </a:rPr>
                <a:t> </a:t>
              </a:r>
              <a:r>
                <a:rPr lang="ja-JP" altLang="en-US" sz="1100" b="1" dirty="0">
                  <a:latin typeface="BIZ UDPゴシック" panose="020B0400000000000000" pitchFamily="50" charset="-128"/>
                  <a:ea typeface="BIZ UDPゴシック" panose="020B0400000000000000" pitchFamily="50" charset="-128"/>
                </a:rPr>
                <a:t>「エリア</a:t>
              </a:r>
              <a:r>
                <a:rPr lang="en-US" altLang="ja-JP" sz="1100" b="1" dirty="0">
                  <a:latin typeface="BIZ UDPゴシック" panose="020B0400000000000000" pitchFamily="50" charset="-128"/>
                  <a:ea typeface="BIZ UDPゴシック" panose="020B0400000000000000" pitchFamily="50" charset="-128"/>
                </a:rPr>
                <a:t>MICE</a:t>
              </a:r>
              <a:r>
                <a:rPr lang="ja-JP" altLang="en-US" sz="1100" b="1" dirty="0">
                  <a:latin typeface="BIZ UDPゴシック" panose="020B0400000000000000" pitchFamily="50" charset="-128"/>
                  <a:ea typeface="BIZ UDPゴシック" panose="020B0400000000000000" pitchFamily="50" charset="-128"/>
                </a:rPr>
                <a:t>」による受入れ環境整備、施設連携の強化</a:t>
              </a:r>
              <a:r>
                <a:rPr lang="ja-JP" altLang="en-US" sz="11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en-US" altLang="ja-JP" sz="11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endParaRPr lang="ja-JP" altLang="en-US" sz="11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cxnSp>
          <p:nvCxnSpPr>
            <p:cNvPr id="38" name="直線コネクタ 37"/>
            <p:cNvCxnSpPr/>
            <p:nvPr/>
          </p:nvCxnSpPr>
          <p:spPr>
            <a:xfrm flipV="1">
              <a:off x="448353" y="3728602"/>
              <a:ext cx="5976000" cy="15146"/>
            </a:xfrm>
            <a:prstGeom prst="line">
              <a:avLst/>
            </a:prstGeom>
            <a:ln w="57150">
              <a:solidFill>
                <a:schemeClr val="accent2">
                  <a:alpha val="60000"/>
                </a:schemeClr>
              </a:solidFill>
            </a:ln>
          </p:spPr>
          <p:style>
            <a:lnRef idx="3">
              <a:schemeClr val="accent2"/>
            </a:lnRef>
            <a:fillRef idx="0">
              <a:schemeClr val="accent2"/>
            </a:fillRef>
            <a:effectRef idx="2">
              <a:schemeClr val="accent2"/>
            </a:effectRef>
            <a:fontRef idx="minor">
              <a:schemeClr val="tx1"/>
            </a:fontRef>
          </p:style>
        </p:cxnSp>
      </p:grpSp>
      <p:sp>
        <p:nvSpPr>
          <p:cNvPr id="39" name="テキスト ボックス 38"/>
          <p:cNvSpPr txBox="1"/>
          <p:nvPr/>
        </p:nvSpPr>
        <p:spPr>
          <a:xfrm>
            <a:off x="6497702" y="1165788"/>
            <a:ext cx="6385128" cy="1054135"/>
          </a:xfrm>
          <a:prstGeom prst="rect">
            <a:avLst/>
          </a:prstGeom>
          <a:noFill/>
        </p:spPr>
        <p:txBody>
          <a:bodyPr wrap="square" rtlCol="0">
            <a:spAutoFit/>
          </a:bodyPr>
          <a:lstStyle/>
          <a:p>
            <a:pPr>
              <a:lnSpc>
                <a:spcPts val="1500"/>
              </a:lnSpc>
            </a:pPr>
            <a:r>
              <a:rPr lang="ja-JP" altLang="en-US" sz="1100" dirty="0">
                <a:latin typeface="BIZ UD明朝 Medium" panose="02020500000000000000" pitchFamily="17" charset="-128"/>
                <a:ea typeface="BIZ UD明朝 Medium" panose="02020500000000000000" pitchFamily="17" charset="-128"/>
              </a:rPr>
              <a:t>●</a:t>
            </a:r>
            <a:r>
              <a:rPr lang="en-US" altLang="ja-JP" sz="1100" dirty="0">
                <a:latin typeface="BIZ UD明朝 Medium" panose="02020500000000000000" pitchFamily="17" charset="-128"/>
                <a:ea typeface="BIZ UD明朝 Medium" panose="02020500000000000000" pitchFamily="17" charset="-128"/>
              </a:rPr>
              <a:t>MICE</a:t>
            </a:r>
            <a:r>
              <a:rPr lang="ja-JP" altLang="en-US" sz="1100" dirty="0">
                <a:latin typeface="BIZ UD明朝 Medium" panose="02020500000000000000" pitchFamily="17" charset="-128"/>
                <a:ea typeface="BIZ UD明朝 Medium" panose="02020500000000000000" pitchFamily="17" charset="-128"/>
              </a:rPr>
              <a:t>施設の連携による施設の一体的利用や相互案内（空き情報共有等）のシステムづくり</a:t>
            </a:r>
          </a:p>
          <a:p>
            <a:pPr>
              <a:lnSpc>
                <a:spcPts val="1500"/>
              </a:lnSpc>
            </a:pPr>
            <a:r>
              <a:rPr lang="ja-JP" altLang="en-US" sz="1100" dirty="0">
                <a:latin typeface="BIZ UD明朝 Medium" panose="02020500000000000000" pitchFamily="17" charset="-128"/>
                <a:ea typeface="BIZ UD明朝 Medium" panose="02020500000000000000" pitchFamily="17" charset="-128"/>
              </a:rPr>
              <a:t>●</a:t>
            </a:r>
            <a:r>
              <a:rPr lang="en-US" altLang="ja-JP" sz="1100" dirty="0">
                <a:latin typeface="BIZ UD明朝 Medium" panose="02020500000000000000" pitchFamily="17" charset="-128"/>
                <a:ea typeface="BIZ UD明朝 Medium" panose="02020500000000000000" pitchFamily="17" charset="-128"/>
              </a:rPr>
              <a:t>MICE</a:t>
            </a:r>
            <a:r>
              <a:rPr lang="ja-JP" altLang="en-US" sz="1100" dirty="0">
                <a:latin typeface="BIZ UD明朝 Medium" panose="02020500000000000000" pitchFamily="17" charset="-128"/>
                <a:ea typeface="BIZ UD明朝 Medium" panose="02020500000000000000" pitchFamily="17" charset="-128"/>
              </a:rPr>
              <a:t>施設周辺の飲食・宿泊、交通、観光等の事業者連携による滞在者サービスの質的向上</a:t>
            </a:r>
            <a:endParaRPr lang="en-US" altLang="ja-JP" sz="1100" dirty="0">
              <a:latin typeface="BIZ UD明朝 Medium" panose="02020500000000000000" pitchFamily="17" charset="-128"/>
              <a:ea typeface="BIZ UD明朝 Medium" panose="02020500000000000000" pitchFamily="17" charset="-128"/>
            </a:endParaRPr>
          </a:p>
          <a:p>
            <a:pPr>
              <a:lnSpc>
                <a:spcPts val="1500"/>
              </a:lnSpc>
            </a:pPr>
            <a:r>
              <a:rPr lang="ja-JP" altLang="en-US" sz="1100" dirty="0">
                <a:latin typeface="BIZ UD明朝 Medium" panose="02020500000000000000" pitchFamily="17" charset="-128"/>
                <a:ea typeface="BIZ UD明朝 Medium" panose="02020500000000000000" pitchFamily="17" charset="-128"/>
              </a:rPr>
              <a:t>★重点分野や万博・</a:t>
            </a:r>
            <a:r>
              <a:rPr lang="en-US" altLang="ja-JP" sz="1100" dirty="0">
                <a:latin typeface="BIZ UD明朝 Medium" panose="02020500000000000000" pitchFamily="17" charset="-128"/>
                <a:ea typeface="BIZ UD明朝 Medium" panose="02020500000000000000" pitchFamily="17" charset="-128"/>
              </a:rPr>
              <a:t>SDGs</a:t>
            </a:r>
            <a:r>
              <a:rPr lang="ja-JP" altLang="en-US" sz="1100" dirty="0">
                <a:latin typeface="BIZ UD明朝 Medium" panose="02020500000000000000" pitchFamily="17" charset="-128"/>
                <a:ea typeface="BIZ UD明朝 Medium" panose="02020500000000000000" pitchFamily="17" charset="-128"/>
              </a:rPr>
              <a:t>と連動した</a:t>
            </a:r>
            <a:r>
              <a:rPr lang="en-US" altLang="ja-JP" sz="1100" dirty="0">
                <a:latin typeface="BIZ UD明朝 Medium" panose="02020500000000000000" pitchFamily="17" charset="-128"/>
                <a:ea typeface="BIZ UD明朝 Medium" panose="02020500000000000000" pitchFamily="17" charset="-128"/>
              </a:rPr>
              <a:t>MICE</a:t>
            </a:r>
            <a:r>
              <a:rPr lang="ja-JP" altLang="en-US" sz="1100" dirty="0">
                <a:latin typeface="BIZ UD明朝 Medium" panose="02020500000000000000" pitchFamily="17" charset="-128"/>
                <a:ea typeface="BIZ UD明朝 Medium" panose="02020500000000000000" pitchFamily="17" charset="-128"/>
              </a:rPr>
              <a:t>の誘致・創出に向けたエリア</a:t>
            </a:r>
            <a:r>
              <a:rPr lang="en-US" altLang="ja-JP" sz="1100" dirty="0">
                <a:latin typeface="BIZ UD明朝 Medium" panose="02020500000000000000" pitchFamily="17" charset="-128"/>
                <a:ea typeface="BIZ UD明朝 Medium" panose="02020500000000000000" pitchFamily="17" charset="-128"/>
              </a:rPr>
              <a:t>MICE</a:t>
            </a:r>
            <a:r>
              <a:rPr lang="ja-JP" altLang="en-US" sz="1100" dirty="0">
                <a:latin typeface="BIZ UD明朝 Medium" panose="02020500000000000000" pitchFamily="17" charset="-128"/>
                <a:ea typeface="BIZ UD明朝 Medium" panose="02020500000000000000" pitchFamily="17" charset="-128"/>
              </a:rPr>
              <a:t>の連携強化</a:t>
            </a:r>
          </a:p>
          <a:p>
            <a:pPr>
              <a:lnSpc>
                <a:spcPts val="1500"/>
              </a:lnSpc>
            </a:pPr>
            <a:r>
              <a:rPr lang="ja-JP" altLang="en-US" sz="1100" dirty="0">
                <a:latin typeface="BIZ UD明朝 Medium" panose="02020500000000000000" pitchFamily="17" charset="-128"/>
                <a:ea typeface="BIZ UD明朝 Medium" panose="02020500000000000000" pitchFamily="17" charset="-128"/>
              </a:rPr>
              <a:t>★</a:t>
            </a:r>
            <a:r>
              <a:rPr lang="en-US" altLang="ja-JP" sz="1100" dirty="0">
                <a:latin typeface="BIZ UD明朝 Medium" panose="02020500000000000000" pitchFamily="17" charset="-128"/>
                <a:ea typeface="BIZ UD明朝 Medium" panose="02020500000000000000" pitchFamily="17" charset="-128"/>
              </a:rPr>
              <a:t>Maas</a:t>
            </a:r>
            <a:r>
              <a:rPr lang="ja-JP" altLang="en-US" sz="1100" dirty="0">
                <a:latin typeface="BIZ UD明朝 Medium" panose="02020500000000000000" pitchFamily="17" charset="-128"/>
                <a:ea typeface="BIZ UD明朝 Medium" panose="02020500000000000000" pitchFamily="17" charset="-128"/>
              </a:rPr>
              <a:t>やスマートモビリティ等、分散立地する施設間移動の円滑化に向けた新技術の実証・活用</a:t>
            </a:r>
          </a:p>
          <a:p>
            <a:pPr>
              <a:lnSpc>
                <a:spcPts val="1500"/>
              </a:lnSpc>
            </a:pPr>
            <a:r>
              <a:rPr lang="ja-JP" altLang="en-US" sz="1100" dirty="0">
                <a:latin typeface="BIZ UD明朝 Medium" panose="02020500000000000000" pitchFamily="17" charset="-128"/>
                <a:ea typeface="BIZ UD明朝 Medium" panose="02020500000000000000" pitchFamily="17" charset="-128"/>
              </a:rPr>
              <a:t>★エリアにおける安全で快適な</a:t>
            </a:r>
            <a:r>
              <a:rPr lang="en-US" altLang="ja-JP" sz="1100" dirty="0">
                <a:latin typeface="BIZ UD明朝 Medium" panose="02020500000000000000" pitchFamily="17" charset="-128"/>
                <a:ea typeface="BIZ UD明朝 Medium" panose="02020500000000000000" pitchFamily="17" charset="-128"/>
              </a:rPr>
              <a:t>MICE</a:t>
            </a:r>
            <a:r>
              <a:rPr lang="ja-JP" altLang="en-US" sz="1100" dirty="0">
                <a:latin typeface="BIZ UD明朝 Medium" panose="02020500000000000000" pitchFamily="17" charset="-128"/>
                <a:ea typeface="BIZ UD明朝 Medium" panose="02020500000000000000" pitchFamily="17" charset="-128"/>
              </a:rPr>
              <a:t>環境の確保（</a:t>
            </a:r>
            <a:r>
              <a:rPr lang="en-US" altLang="ja-JP" sz="1100" dirty="0">
                <a:latin typeface="BIZ UD明朝 Medium" panose="02020500000000000000" pitchFamily="17" charset="-128"/>
                <a:ea typeface="BIZ UD明朝 Medium" panose="02020500000000000000" pitchFamily="17" charset="-128"/>
              </a:rPr>
              <a:t>MICE</a:t>
            </a:r>
            <a:r>
              <a:rPr lang="ja-JP" altLang="en-US" sz="1100" dirty="0">
                <a:latin typeface="BIZ UD明朝 Medium" panose="02020500000000000000" pitchFamily="17" charset="-128"/>
                <a:ea typeface="BIZ UD明朝 Medium" panose="02020500000000000000" pitchFamily="17" charset="-128"/>
              </a:rPr>
              <a:t>関連事業者の国際認証取得等）</a:t>
            </a:r>
            <a:endParaRPr lang="en-US" altLang="ja-JP" sz="1100" dirty="0">
              <a:latin typeface="BIZ UD明朝 Medium" panose="02020500000000000000" pitchFamily="17" charset="-128"/>
              <a:ea typeface="BIZ UD明朝 Medium" panose="02020500000000000000" pitchFamily="17" charset="-128"/>
            </a:endParaRPr>
          </a:p>
        </p:txBody>
      </p:sp>
      <p:sp>
        <p:nvSpPr>
          <p:cNvPr id="40" name="テキスト ボックス 39"/>
          <p:cNvSpPr txBox="1"/>
          <p:nvPr/>
        </p:nvSpPr>
        <p:spPr>
          <a:xfrm>
            <a:off x="6487591" y="2726988"/>
            <a:ext cx="6345871" cy="1079783"/>
          </a:xfrm>
          <a:prstGeom prst="rect">
            <a:avLst/>
          </a:prstGeom>
          <a:noFill/>
          <a:ln w="6350">
            <a:noFill/>
          </a:ln>
        </p:spPr>
        <p:style>
          <a:lnRef idx="2">
            <a:schemeClr val="dk1"/>
          </a:lnRef>
          <a:fillRef idx="1">
            <a:schemeClr val="lt1"/>
          </a:fillRef>
          <a:effectRef idx="0">
            <a:schemeClr val="dk1"/>
          </a:effectRef>
          <a:fontRef idx="minor">
            <a:schemeClr val="dk1"/>
          </a:fontRef>
        </p:style>
        <p:txBody>
          <a:bodyPr wrap="square" rtlCol="0">
            <a:spAutoFit/>
          </a:bodyPr>
          <a:lstStyle/>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参加者への大阪の都市魅力（食、文化芸術、スポーツ、エンタメ等）の情報提供の強化</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700"/>
              </a:lnSpc>
            </a:pPr>
            <a:r>
              <a:rPr lang="ja-JP" altLang="en-US" sz="1100" dirty="0">
                <a:solidFill>
                  <a:schemeClr val="tx1"/>
                </a:solidFill>
                <a:latin typeface="BIZ UD明朝 Medium" panose="02020500000000000000" pitchFamily="17" charset="-128"/>
                <a:ea typeface="BIZ UD明朝 Medium" panose="02020500000000000000" pitchFamily="17" charset="-128"/>
              </a:rPr>
              <a:t>●地域交流や社会貢献等、通常の観光旅行とは異なる体験・滞在型ツアーの開発・提供</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●大阪の都市魅力を体感できる「ナイトツアー」プログラムの開発・提供</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★大阪・関西万博の視察等をパッケージにした滞在プログラムの開発・提供</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★近隣府県や中国・四国等の自治体・</a:t>
            </a:r>
            <a:r>
              <a:rPr lang="en-US" altLang="ja-JP" sz="1100" dirty="0">
                <a:solidFill>
                  <a:schemeClr val="tx1"/>
                </a:solidFill>
                <a:latin typeface="BIZ UD明朝 Medium" panose="02020500000000000000" pitchFamily="17" charset="-128"/>
                <a:ea typeface="BIZ UD明朝 Medium" panose="02020500000000000000" pitchFamily="17" charset="-128"/>
              </a:rPr>
              <a:t>DMO</a:t>
            </a:r>
            <a:r>
              <a:rPr lang="ja-JP" altLang="en-US" sz="1100" dirty="0">
                <a:solidFill>
                  <a:schemeClr val="tx1"/>
                </a:solidFill>
                <a:latin typeface="BIZ UD明朝 Medium" panose="02020500000000000000" pitchFamily="17" charset="-128"/>
                <a:ea typeface="BIZ UD明朝 Medium" panose="02020500000000000000" pitchFamily="17" charset="-128"/>
              </a:rPr>
              <a:t>との連携による広域的なアフター</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の開発・提供</a:t>
            </a:r>
            <a:endParaRPr lang="en-US" altLang="ja-JP" sz="1100" dirty="0">
              <a:solidFill>
                <a:schemeClr val="tx1"/>
              </a:solidFill>
              <a:latin typeface="BIZ UD明朝 Medium" panose="02020500000000000000" pitchFamily="17" charset="-128"/>
              <a:ea typeface="BIZ UD明朝 Medium" panose="02020500000000000000" pitchFamily="17" charset="-128"/>
            </a:endParaRPr>
          </a:p>
        </p:txBody>
      </p:sp>
      <p:grpSp>
        <p:nvGrpSpPr>
          <p:cNvPr id="41" name="グループ化 40"/>
          <p:cNvGrpSpPr/>
          <p:nvPr/>
        </p:nvGrpSpPr>
        <p:grpSpPr>
          <a:xfrm>
            <a:off x="6441885" y="2338483"/>
            <a:ext cx="6445563" cy="314980"/>
            <a:chOff x="402602" y="626562"/>
            <a:chExt cx="9186079" cy="314980"/>
          </a:xfrm>
        </p:grpSpPr>
        <p:sp>
          <p:nvSpPr>
            <p:cNvPr id="42" name="テキスト ボックス 41"/>
            <p:cNvSpPr txBox="1"/>
            <p:nvPr/>
          </p:nvSpPr>
          <p:spPr>
            <a:xfrm>
              <a:off x="402602" y="626562"/>
              <a:ext cx="9186079" cy="314980"/>
            </a:xfrm>
            <a:prstGeom prst="roundRect">
              <a:avLst/>
            </a:prstGeom>
            <a:noFill/>
            <a:ln>
              <a:noFill/>
            </a:ln>
          </p:spPr>
          <p:txBody>
            <a:bodyPr wrap="square" rtlCol="0" anchor="ctr">
              <a:spAutoFit/>
            </a:bodyPr>
            <a:lstStyle/>
            <a:p>
              <a:pPr>
                <a:lnSpc>
                  <a:spcPts val="1500"/>
                </a:lnSpc>
              </a:pPr>
              <a:r>
                <a:rPr lang="ja-JP" altLang="en-US" sz="1100" b="1" dirty="0">
                  <a:latin typeface="BIZ UDPゴシック" panose="020B0400000000000000" pitchFamily="50" charset="-128"/>
                  <a:ea typeface="BIZ UDPゴシック" panose="020B0400000000000000" pitchFamily="50" charset="-128"/>
                </a:rPr>
                <a:t>＜施策⑥＞</a:t>
              </a:r>
              <a:r>
                <a:rPr lang="en-US" altLang="ja-JP" sz="1100" b="1" dirty="0">
                  <a:latin typeface="BIZ UDPゴシック" panose="020B0400000000000000" pitchFamily="50" charset="-128"/>
                  <a:ea typeface="BIZ UDPゴシック" panose="020B0400000000000000" pitchFamily="50" charset="-128"/>
                </a:rPr>
                <a:t> </a:t>
              </a:r>
              <a:r>
                <a:rPr lang="ja-JP" altLang="en-US" sz="1100" b="1" dirty="0">
                  <a:latin typeface="BIZ UDPゴシック" panose="020B0400000000000000" pitchFamily="50" charset="-128"/>
                  <a:ea typeface="BIZ UDPゴシック" panose="020B0400000000000000" pitchFamily="50" charset="-128"/>
                </a:rPr>
                <a:t>アフター</a:t>
              </a:r>
              <a:r>
                <a:rPr lang="en-US" altLang="ja-JP" sz="1100" b="1" dirty="0">
                  <a:latin typeface="BIZ UDPゴシック" panose="020B0400000000000000" pitchFamily="50" charset="-128"/>
                  <a:ea typeface="BIZ UDPゴシック" panose="020B0400000000000000" pitchFamily="50" charset="-128"/>
                </a:rPr>
                <a:t>MICE</a:t>
              </a:r>
              <a:r>
                <a:rPr lang="ja-JP" altLang="en-US" sz="1100" b="1" dirty="0">
                  <a:latin typeface="BIZ UDPゴシック" panose="020B0400000000000000" pitchFamily="50" charset="-128"/>
                  <a:ea typeface="BIZ UDPゴシック" panose="020B0400000000000000" pitchFamily="50" charset="-128"/>
                </a:rPr>
                <a:t>の充実</a:t>
              </a:r>
              <a:r>
                <a:rPr lang="ja-JP" altLang="en-US" sz="11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en-US" altLang="ja-JP" sz="11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endParaRPr lang="ja-JP" altLang="en-US" sz="11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cxnSp>
          <p:nvCxnSpPr>
            <p:cNvPr id="43" name="直線コネクタ 42"/>
            <p:cNvCxnSpPr/>
            <p:nvPr/>
          </p:nvCxnSpPr>
          <p:spPr>
            <a:xfrm flipV="1">
              <a:off x="596898" y="892805"/>
              <a:ext cx="8516868" cy="26766"/>
            </a:xfrm>
            <a:prstGeom prst="line">
              <a:avLst/>
            </a:prstGeom>
            <a:ln w="57150">
              <a:solidFill>
                <a:schemeClr val="accent2">
                  <a:alpha val="60000"/>
                </a:schemeClr>
              </a:solidFill>
            </a:ln>
          </p:spPr>
          <p:style>
            <a:lnRef idx="3">
              <a:schemeClr val="accent2"/>
            </a:lnRef>
            <a:fillRef idx="0">
              <a:schemeClr val="accent2"/>
            </a:fillRef>
            <a:effectRef idx="2">
              <a:schemeClr val="accent2"/>
            </a:effectRef>
            <a:fontRef idx="minor">
              <a:schemeClr val="tx1"/>
            </a:fontRef>
          </p:style>
        </p:cxnSp>
      </p:grpSp>
      <p:sp>
        <p:nvSpPr>
          <p:cNvPr id="47" name="テキスト ボックス 46"/>
          <p:cNvSpPr txBox="1"/>
          <p:nvPr/>
        </p:nvSpPr>
        <p:spPr>
          <a:xfrm>
            <a:off x="6011914" y="4580912"/>
            <a:ext cx="6641209" cy="861774"/>
          </a:xfrm>
          <a:prstGeom prst="rect">
            <a:avLst/>
          </a:prstGeom>
          <a:noFill/>
          <a:ln w="6350">
            <a:noFill/>
          </a:ln>
        </p:spPr>
        <p:style>
          <a:lnRef idx="2">
            <a:schemeClr val="dk1"/>
          </a:lnRef>
          <a:fillRef idx="1">
            <a:schemeClr val="lt1"/>
          </a:fillRef>
          <a:effectRef idx="0">
            <a:schemeClr val="dk1"/>
          </a:effectRef>
          <a:fontRef idx="minor">
            <a:schemeClr val="dk1"/>
          </a:fontRef>
        </p:style>
        <p:txBody>
          <a:bodyPr wrap="square" rtlCol="0">
            <a:spAutoFit/>
          </a:bodyPr>
          <a:lstStyle/>
          <a:p>
            <a:pPr lvl="1">
              <a:lnSpc>
                <a:spcPts val="1500"/>
              </a:lnSpc>
              <a:defRPr/>
            </a:pPr>
            <a:r>
              <a:rPr lang="ja-JP" altLang="en-US" sz="1100" dirty="0">
                <a:solidFill>
                  <a:schemeClr val="tx1"/>
                </a:solidFill>
                <a:latin typeface="BIZ UD明朝 Medium" panose="02020500000000000000" pitchFamily="17" charset="-128"/>
                <a:ea typeface="BIZ UD明朝 Medium" panose="02020500000000000000" pitchFamily="17" charset="-128"/>
              </a:rPr>
              <a:t>●国内外の</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主催者や関連事業者等に対して交渉・提案ができる専門人材の確保・育成</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lvl="1">
              <a:lnSpc>
                <a:spcPts val="1500"/>
              </a:lnSpc>
              <a:defRPr/>
            </a:pPr>
            <a:r>
              <a:rPr lang="ja-JP" altLang="en-US" sz="1100" dirty="0">
                <a:solidFill>
                  <a:schemeClr val="tx1"/>
                </a:solidFill>
                <a:latin typeface="BIZ UD明朝 Medium" panose="02020500000000000000" pitchFamily="17" charset="-128"/>
                <a:ea typeface="BIZ UD明朝 Medium" panose="02020500000000000000" pitchFamily="17" charset="-128"/>
              </a:rPr>
              <a:t>●ハイブリッド開催等、</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のデジタルシフトに対応できる人材の確保・育成</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lvl="1">
              <a:lnSpc>
                <a:spcPts val="1500"/>
              </a:lnSpc>
              <a:defRPr/>
            </a:pPr>
            <a:r>
              <a:rPr lang="ja-JP" altLang="en-US" sz="1100" dirty="0">
                <a:solidFill>
                  <a:schemeClr val="tx1"/>
                </a:solidFill>
                <a:latin typeface="BIZ UD明朝 Medium" panose="02020500000000000000" pitchFamily="17" charset="-128"/>
                <a:ea typeface="BIZ UD明朝 Medium" panose="02020500000000000000" pitchFamily="17" charset="-128"/>
              </a:rPr>
              <a:t>★統合型リゾート</a:t>
            </a:r>
            <a:r>
              <a:rPr lang="en-US" altLang="ja-JP" sz="1100" dirty="0">
                <a:solidFill>
                  <a:schemeClr val="tx1"/>
                </a:solidFill>
                <a:latin typeface="BIZ UD明朝 Medium" panose="02020500000000000000" pitchFamily="17" charset="-128"/>
                <a:ea typeface="BIZ UD明朝 Medium" panose="02020500000000000000" pitchFamily="17" charset="-128"/>
              </a:rPr>
              <a:t>(IR)</a:t>
            </a:r>
            <a:r>
              <a:rPr lang="ja-JP" altLang="en-US" sz="1100" dirty="0">
                <a:solidFill>
                  <a:schemeClr val="tx1"/>
                </a:solidFill>
                <a:latin typeface="BIZ UD明朝 Medium" panose="02020500000000000000" pitchFamily="17" charset="-128"/>
                <a:ea typeface="BIZ UD明朝 Medium" panose="02020500000000000000" pitchFamily="17" charset="-128"/>
              </a:rPr>
              <a:t>の開業を見据え、国際的商習慣に精通した人材の確保・育成</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lvl="1">
              <a:lnSpc>
                <a:spcPts val="1500"/>
              </a:lnSpc>
              <a:defRPr/>
            </a:pPr>
            <a:r>
              <a:rPr lang="ja-JP" altLang="en-US" sz="1100" dirty="0">
                <a:solidFill>
                  <a:schemeClr val="tx1"/>
                </a:solidFill>
                <a:latin typeface="BIZ UD明朝 Medium" panose="02020500000000000000" pitchFamily="17" charset="-128"/>
                <a:ea typeface="BIZ UD明朝 Medium" panose="02020500000000000000" pitchFamily="17" charset="-128"/>
              </a:rPr>
              <a:t>★大学等と連携し、学生の</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へのボランティア参加促進による</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の将来の担い手の育成</a:t>
            </a:r>
            <a:endParaRPr lang="en-US" altLang="ja-JP" sz="1100" dirty="0">
              <a:solidFill>
                <a:schemeClr val="tx1"/>
              </a:solidFill>
              <a:latin typeface="BIZ UD明朝 Medium" panose="02020500000000000000" pitchFamily="17" charset="-128"/>
              <a:ea typeface="BIZ UD明朝 Medium" panose="02020500000000000000" pitchFamily="17" charset="-128"/>
            </a:endParaRPr>
          </a:p>
        </p:txBody>
      </p:sp>
      <p:grpSp>
        <p:nvGrpSpPr>
          <p:cNvPr id="48" name="グループ化 47"/>
          <p:cNvGrpSpPr/>
          <p:nvPr/>
        </p:nvGrpSpPr>
        <p:grpSpPr>
          <a:xfrm>
            <a:off x="6443388" y="4129188"/>
            <a:ext cx="6729769" cy="320023"/>
            <a:chOff x="362651" y="607512"/>
            <a:chExt cx="9186079" cy="320023"/>
          </a:xfrm>
        </p:grpSpPr>
        <p:sp>
          <p:nvSpPr>
            <p:cNvPr id="49" name="テキスト ボックス 48"/>
            <p:cNvSpPr txBox="1"/>
            <p:nvPr/>
          </p:nvSpPr>
          <p:spPr>
            <a:xfrm>
              <a:off x="362651" y="607512"/>
              <a:ext cx="9186079" cy="314980"/>
            </a:xfrm>
            <a:prstGeom prst="roundRect">
              <a:avLst/>
            </a:prstGeom>
            <a:noFill/>
            <a:ln>
              <a:noFill/>
            </a:ln>
          </p:spPr>
          <p:txBody>
            <a:bodyPr wrap="square" rtlCol="0" anchor="ctr">
              <a:spAutoFit/>
            </a:bodyPr>
            <a:lstStyle/>
            <a:p>
              <a:pPr>
                <a:lnSpc>
                  <a:spcPts val="1500"/>
                </a:lnSpc>
              </a:pPr>
              <a:r>
                <a:rPr lang="ja-JP" altLang="en-US" sz="1100" b="1" dirty="0">
                  <a:latin typeface="BIZ UDPゴシック" panose="020B0400000000000000" pitchFamily="50" charset="-128"/>
                  <a:ea typeface="BIZ UDPゴシック" panose="020B0400000000000000" pitchFamily="50" charset="-128"/>
                </a:rPr>
                <a:t>＜施策⑦＞</a:t>
              </a:r>
              <a:r>
                <a:rPr lang="en-US" altLang="ja-JP" sz="1100" b="1" dirty="0">
                  <a:latin typeface="BIZ UDPゴシック" panose="020B0400000000000000" pitchFamily="50" charset="-128"/>
                  <a:ea typeface="BIZ UDPゴシック" panose="020B0400000000000000" pitchFamily="50" charset="-128"/>
                </a:rPr>
                <a:t> MICE</a:t>
              </a:r>
              <a:r>
                <a:rPr lang="ja-JP" altLang="en-US" sz="1100" b="1" dirty="0">
                  <a:latin typeface="BIZ UDPゴシック" panose="020B0400000000000000" pitchFamily="50" charset="-128"/>
                  <a:ea typeface="BIZ UDPゴシック" panose="020B0400000000000000" pitchFamily="50" charset="-128"/>
                </a:rPr>
                <a:t>専門人材の確保・育成</a:t>
              </a:r>
              <a:r>
                <a:rPr lang="ja-JP" altLang="en-US" sz="11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en-US" altLang="ja-JP" sz="11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endParaRPr lang="ja-JP" altLang="en-US" sz="11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cxnSp>
          <p:nvCxnSpPr>
            <p:cNvPr id="50" name="直線コネクタ 49"/>
            <p:cNvCxnSpPr/>
            <p:nvPr/>
          </p:nvCxnSpPr>
          <p:spPr>
            <a:xfrm flipV="1">
              <a:off x="530856" y="920206"/>
              <a:ext cx="8157191" cy="7329"/>
            </a:xfrm>
            <a:prstGeom prst="line">
              <a:avLst/>
            </a:prstGeom>
            <a:ln w="57150">
              <a:solidFill>
                <a:schemeClr val="accent2">
                  <a:alpha val="60000"/>
                </a:schemeClr>
              </a:solidFill>
            </a:ln>
          </p:spPr>
          <p:style>
            <a:lnRef idx="3">
              <a:schemeClr val="accent2"/>
            </a:lnRef>
            <a:fillRef idx="0">
              <a:schemeClr val="accent2"/>
            </a:fillRef>
            <a:effectRef idx="2">
              <a:schemeClr val="accent2"/>
            </a:effectRef>
            <a:fontRef idx="minor">
              <a:schemeClr val="tx1"/>
            </a:fontRef>
          </p:style>
        </p:cxnSp>
      </p:grpSp>
      <p:grpSp>
        <p:nvGrpSpPr>
          <p:cNvPr id="52" name="グループ化 51"/>
          <p:cNvGrpSpPr/>
          <p:nvPr/>
        </p:nvGrpSpPr>
        <p:grpSpPr>
          <a:xfrm>
            <a:off x="6388516" y="5763610"/>
            <a:ext cx="6484976" cy="314980"/>
            <a:chOff x="364037" y="625442"/>
            <a:chExt cx="9186079" cy="314980"/>
          </a:xfrm>
        </p:grpSpPr>
        <p:sp>
          <p:nvSpPr>
            <p:cNvPr id="53" name="テキスト ボックス 52"/>
            <p:cNvSpPr txBox="1"/>
            <p:nvPr/>
          </p:nvSpPr>
          <p:spPr>
            <a:xfrm>
              <a:off x="364037" y="625442"/>
              <a:ext cx="9186079" cy="314980"/>
            </a:xfrm>
            <a:prstGeom prst="roundRect">
              <a:avLst/>
            </a:prstGeom>
            <a:noFill/>
            <a:ln>
              <a:noFill/>
            </a:ln>
          </p:spPr>
          <p:txBody>
            <a:bodyPr wrap="square" rtlCol="0" anchor="ctr">
              <a:spAutoFit/>
            </a:bodyPr>
            <a:lstStyle/>
            <a:p>
              <a:pPr>
                <a:lnSpc>
                  <a:spcPts val="1500"/>
                </a:lnSpc>
              </a:pPr>
              <a:r>
                <a:rPr lang="ja-JP" altLang="en-US" sz="1100" b="1" dirty="0">
                  <a:latin typeface="BIZ UDPゴシック" panose="020B0400000000000000" pitchFamily="50" charset="-128"/>
                  <a:ea typeface="BIZ UDPゴシック" panose="020B0400000000000000" pitchFamily="50" charset="-128"/>
                </a:rPr>
                <a:t>＜施策⑧＞</a:t>
              </a:r>
              <a:r>
                <a:rPr lang="en-US" altLang="ja-JP" sz="1100" b="1" dirty="0">
                  <a:latin typeface="BIZ UDPゴシック" panose="020B0400000000000000" pitchFamily="50" charset="-128"/>
                  <a:ea typeface="BIZ UDPゴシック" panose="020B0400000000000000" pitchFamily="50" charset="-128"/>
                </a:rPr>
                <a:t> MICE</a:t>
              </a:r>
              <a:r>
                <a:rPr lang="ja-JP" altLang="en-US" sz="1100" b="1" dirty="0">
                  <a:latin typeface="BIZ UDPゴシック" panose="020B0400000000000000" pitchFamily="50" charset="-128"/>
                  <a:ea typeface="BIZ UDPゴシック" panose="020B0400000000000000" pitchFamily="50" charset="-128"/>
                </a:rPr>
                <a:t>効果の地域への波及、還元</a:t>
              </a:r>
              <a:r>
                <a:rPr lang="en-US" altLang="ja-JP" sz="11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endParaRPr lang="ja-JP" altLang="en-US" sz="11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cxnSp>
          <p:nvCxnSpPr>
            <p:cNvPr id="54" name="直線コネクタ 53"/>
            <p:cNvCxnSpPr/>
            <p:nvPr/>
          </p:nvCxnSpPr>
          <p:spPr>
            <a:xfrm flipV="1">
              <a:off x="545404" y="925063"/>
              <a:ext cx="8465106" cy="12632"/>
            </a:xfrm>
            <a:prstGeom prst="line">
              <a:avLst/>
            </a:prstGeom>
            <a:ln w="57150">
              <a:solidFill>
                <a:schemeClr val="accent2">
                  <a:alpha val="60000"/>
                </a:schemeClr>
              </a:solidFill>
            </a:ln>
          </p:spPr>
          <p:style>
            <a:lnRef idx="3">
              <a:schemeClr val="accent2"/>
            </a:lnRef>
            <a:fillRef idx="0">
              <a:schemeClr val="accent2"/>
            </a:fillRef>
            <a:effectRef idx="2">
              <a:schemeClr val="accent2"/>
            </a:effectRef>
            <a:fontRef idx="minor">
              <a:schemeClr val="tx1"/>
            </a:fontRef>
          </p:style>
        </p:cxnSp>
      </p:grpSp>
      <p:sp>
        <p:nvSpPr>
          <p:cNvPr id="55" name="テキスト ボックス 54"/>
          <p:cNvSpPr txBox="1"/>
          <p:nvPr/>
        </p:nvSpPr>
        <p:spPr>
          <a:xfrm>
            <a:off x="5998454" y="6175814"/>
            <a:ext cx="6713482" cy="1054135"/>
          </a:xfrm>
          <a:prstGeom prst="rect">
            <a:avLst/>
          </a:prstGeom>
          <a:noFill/>
          <a:ln w="6350">
            <a:noFill/>
          </a:ln>
        </p:spPr>
        <p:style>
          <a:lnRef idx="2">
            <a:schemeClr val="dk1"/>
          </a:lnRef>
          <a:fillRef idx="1">
            <a:schemeClr val="lt1"/>
          </a:fillRef>
          <a:effectRef idx="0">
            <a:schemeClr val="dk1"/>
          </a:effectRef>
          <a:fontRef idx="minor">
            <a:schemeClr val="dk1"/>
          </a:fontRef>
        </p:style>
        <p:txBody>
          <a:bodyPr wrap="square" rtlCol="0">
            <a:spAutoFit/>
          </a:bodyPr>
          <a:lstStyle/>
          <a:p>
            <a:pPr lvl="1">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開催が研究開発の促進につながる産学官連携の仕組みの構築</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lvl="1">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開催・テーマにあわせて、地域の児童・生徒・学生を対象とした教育プログラム等を提供</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lvl="1">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開催地の飲食店や商店街等の利用促進につながる参加者向け優待キャンペーンの実施</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lvl="1">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開催を契機とした住民参加による地域コミュニティづくり、賑わいづくりを進めるため、</a:t>
            </a:r>
            <a:endParaRPr lang="en-US" altLang="ja-JP" sz="1100" dirty="0">
              <a:solidFill>
                <a:schemeClr val="tx1"/>
              </a:solidFill>
              <a:latin typeface="BIZ UD明朝 Medium" panose="02020500000000000000" pitchFamily="17" charset="-128"/>
              <a:ea typeface="BIZ UD明朝 Medium" panose="02020500000000000000" pitchFamily="17" charset="-128"/>
            </a:endParaRPr>
          </a:p>
          <a:p>
            <a:pPr lvl="1">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　エリア</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活動等による住民への周知・啓発等を実施</a:t>
            </a:r>
            <a:endParaRPr lang="en-US" altLang="ja-JP" sz="1100" dirty="0">
              <a:solidFill>
                <a:schemeClr val="tx1"/>
              </a:solidFill>
              <a:latin typeface="BIZ UD明朝 Medium" panose="02020500000000000000" pitchFamily="17" charset="-128"/>
              <a:ea typeface="BIZ UD明朝 Medium" panose="02020500000000000000" pitchFamily="17" charset="-128"/>
            </a:endParaRPr>
          </a:p>
        </p:txBody>
      </p:sp>
      <p:sp>
        <p:nvSpPr>
          <p:cNvPr id="45" name="ホームベース 44"/>
          <p:cNvSpPr/>
          <p:nvPr/>
        </p:nvSpPr>
        <p:spPr>
          <a:xfrm>
            <a:off x="49544" y="494766"/>
            <a:ext cx="2550695" cy="288757"/>
          </a:xfrm>
          <a:prstGeom prst="homePlate">
            <a:avLst/>
          </a:prstGeom>
          <a:solidFill>
            <a:schemeClr val="accent5">
              <a:lumMod val="75000"/>
            </a:schemeClr>
          </a:solidFill>
          <a:ln>
            <a:noFill/>
          </a:ln>
          <a:scene3d>
            <a:camera prst="orthographicFront"/>
            <a:lightRig rig="threePt" dir="t"/>
          </a:scene3d>
          <a:sp3d>
            <a:bevelT prst="relaxedInset"/>
          </a:sp3d>
        </p:spPr>
        <p:style>
          <a:lnRef idx="2">
            <a:schemeClr val="accent4"/>
          </a:lnRef>
          <a:fillRef idx="1">
            <a:schemeClr val="lt1"/>
          </a:fillRef>
          <a:effectRef idx="0">
            <a:schemeClr val="accent4"/>
          </a:effectRef>
          <a:fontRef idx="minor">
            <a:schemeClr val="dk1"/>
          </a:fontRef>
        </p:style>
        <p:txBody>
          <a:bodyPr rtlCol="0" anchor="ctr"/>
          <a:lstStyle/>
          <a:p>
            <a:r>
              <a:rPr kumimoji="1" lang="en-US" altLang="ja-JP" sz="1200" b="1" dirty="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200" b="1" dirty="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５</a:t>
            </a:r>
            <a:r>
              <a:rPr kumimoji="1" lang="en-US" altLang="ja-JP" sz="1200" b="1" dirty="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200" b="1" dirty="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具体的な施策展開</a:t>
            </a:r>
          </a:p>
        </p:txBody>
      </p:sp>
      <p:sp>
        <p:nvSpPr>
          <p:cNvPr id="51" name="ホームベース 50"/>
          <p:cNvSpPr/>
          <p:nvPr/>
        </p:nvSpPr>
        <p:spPr>
          <a:xfrm>
            <a:off x="60914" y="7586064"/>
            <a:ext cx="3553327" cy="288000"/>
          </a:xfrm>
          <a:prstGeom prst="homePlate">
            <a:avLst/>
          </a:prstGeom>
          <a:solidFill>
            <a:schemeClr val="accent5">
              <a:lumMod val="75000"/>
            </a:schemeClr>
          </a:solidFill>
          <a:ln>
            <a:noFill/>
          </a:ln>
          <a:scene3d>
            <a:camera prst="orthographicFront"/>
            <a:lightRig rig="threePt" dir="t"/>
          </a:scene3d>
          <a:sp3d>
            <a:bevelT prst="relaxedInset"/>
          </a:sp3d>
        </p:spPr>
        <p:style>
          <a:lnRef idx="2">
            <a:schemeClr val="accent4"/>
          </a:lnRef>
          <a:fillRef idx="1">
            <a:schemeClr val="lt1"/>
          </a:fillRef>
          <a:effectRef idx="0">
            <a:schemeClr val="accent4"/>
          </a:effectRef>
          <a:fontRef idx="minor">
            <a:schemeClr val="dk1"/>
          </a:fontRef>
        </p:style>
        <p:txBody>
          <a:bodyPr rtlCol="0" anchor="ctr"/>
          <a:lstStyle/>
          <a:p>
            <a:r>
              <a:rPr kumimoji="1" lang="en-US" altLang="ja-JP" sz="1200" b="1" dirty="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200" b="1" dirty="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６</a:t>
            </a:r>
            <a:r>
              <a:rPr kumimoji="1" lang="en-US" altLang="ja-JP" sz="1200" b="1" dirty="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a:t>
            </a:r>
            <a:r>
              <a:rPr kumimoji="1" lang="ja-JP" altLang="en-US" sz="1200" b="1" dirty="0">
                <a:solidFill>
                  <a:schemeClr val="bg1"/>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オール大阪による推進体制の構築</a:t>
            </a:r>
          </a:p>
        </p:txBody>
      </p:sp>
      <p:sp>
        <p:nvSpPr>
          <p:cNvPr id="58" name="テキスト ボックス 57"/>
          <p:cNvSpPr txBox="1"/>
          <p:nvPr/>
        </p:nvSpPr>
        <p:spPr>
          <a:xfrm>
            <a:off x="10861443" y="421400"/>
            <a:ext cx="1940158" cy="284263"/>
          </a:xfrm>
          <a:prstGeom prst="roundRect">
            <a:avLst/>
          </a:prstGeom>
          <a:noFill/>
          <a:ln>
            <a:noFill/>
          </a:ln>
        </p:spPr>
        <p:txBody>
          <a:bodyPr wrap="square" rtlCol="0" anchor="ctr">
            <a:spAutoFit/>
          </a:bodyPr>
          <a:lstStyle/>
          <a:p>
            <a:pPr>
              <a:lnSpc>
                <a:spcPts val="1500"/>
              </a:lnSpc>
            </a:pPr>
            <a:r>
              <a:rPr lang="ja-JP" altLang="en-US" sz="1100" b="1" dirty="0">
                <a:latin typeface="BIZ UDPゴシック" panose="020B0400000000000000" pitchFamily="50" charset="-128"/>
                <a:ea typeface="BIZ UDPゴシック" panose="020B0400000000000000" pitchFamily="50" charset="-128"/>
              </a:rPr>
              <a:t>［●：拡充・強化　★：新規］</a:t>
            </a:r>
            <a:r>
              <a:rPr lang="en-US" altLang="ja-JP" sz="11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endParaRPr lang="ja-JP" altLang="en-US" sz="1100" b="1" dirty="0">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5D50611D-C0C2-1057-CEC9-3FAB1C21B0DB}"/>
              </a:ext>
            </a:extLst>
          </p:cNvPr>
          <p:cNvSpPr/>
          <p:nvPr/>
        </p:nvSpPr>
        <p:spPr>
          <a:xfrm>
            <a:off x="6443156" y="8032376"/>
            <a:ext cx="6063887" cy="1479180"/>
          </a:xfrm>
          <a:prstGeom prst="rect">
            <a:avLst/>
          </a:prstGeom>
          <a:solidFill>
            <a:srgbClr val="FFFFFF"/>
          </a:solidFill>
          <a:ln>
            <a:solidFill>
              <a:schemeClr val="accent5">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5DFC2F68-BE9D-6C55-2DD6-835E9C2AAF23}"/>
              </a:ext>
            </a:extLst>
          </p:cNvPr>
          <p:cNvSpPr txBox="1"/>
          <p:nvPr/>
        </p:nvSpPr>
        <p:spPr>
          <a:xfrm>
            <a:off x="6497532" y="8173515"/>
            <a:ext cx="6104037" cy="641651"/>
          </a:xfrm>
          <a:prstGeom prst="rect">
            <a:avLst/>
          </a:prstGeom>
          <a:noFill/>
          <a:ln w="6350">
            <a:noFill/>
          </a:ln>
        </p:spPr>
        <p:style>
          <a:lnRef idx="2">
            <a:schemeClr val="dk1"/>
          </a:lnRef>
          <a:fillRef idx="1">
            <a:schemeClr val="lt1"/>
          </a:fillRef>
          <a:effectRef idx="0">
            <a:schemeClr val="dk1"/>
          </a:effectRef>
          <a:fontRef idx="minor">
            <a:schemeClr val="dk1"/>
          </a:fontRef>
        </p:style>
        <p:txBody>
          <a:bodyPr wrap="square" rtlCol="0">
            <a:spAutoFit/>
          </a:bodyPr>
          <a:lstStyle/>
          <a:p>
            <a:pPr>
              <a:lnSpc>
                <a:spcPts val="1500"/>
              </a:lnSpc>
            </a:pP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参画メンバー</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a:t>
            </a: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a:t>
            </a:r>
            <a:r>
              <a:rPr lang="en-US" altLang="ja-JP" sz="1100" dirty="0">
                <a:solidFill>
                  <a:schemeClr val="tx1"/>
                </a:solidFill>
                <a:latin typeface="BIZ UDPゴシック" panose="020B0400000000000000" pitchFamily="50" charset="-128"/>
                <a:ea typeface="BIZ UDPゴシック" panose="020B0400000000000000" pitchFamily="50" charset="-128"/>
              </a:rPr>
              <a:t>PCO/PEO</a:t>
            </a:r>
            <a:r>
              <a:rPr lang="ja-JP" altLang="en-US" sz="1100" dirty="0">
                <a:solidFill>
                  <a:schemeClr val="tx1"/>
                </a:solidFill>
                <a:latin typeface="BIZ UDPゴシック" panose="020B0400000000000000" pitchFamily="50" charset="-128"/>
                <a:ea typeface="BIZ UDPゴシック" panose="020B0400000000000000" pitchFamily="50" charset="-128"/>
              </a:rPr>
              <a:t>　・ホテル・旅行団体　・</a:t>
            </a:r>
            <a:r>
              <a:rPr lang="en-US" altLang="ja-JP" sz="1100" dirty="0">
                <a:solidFill>
                  <a:schemeClr val="tx1"/>
                </a:solidFill>
                <a:latin typeface="BIZ UDPゴシック" panose="020B0400000000000000" pitchFamily="50" charset="-128"/>
                <a:ea typeface="BIZ UDPゴシック" panose="020B0400000000000000" pitchFamily="50" charset="-128"/>
              </a:rPr>
              <a:t>MICE</a:t>
            </a:r>
            <a:r>
              <a:rPr lang="ja-JP" altLang="en-US" sz="1100" dirty="0">
                <a:solidFill>
                  <a:schemeClr val="tx1"/>
                </a:solidFill>
                <a:latin typeface="BIZ UDPゴシック" panose="020B0400000000000000" pitchFamily="50" charset="-128"/>
                <a:ea typeface="BIZ UDPゴシック" panose="020B0400000000000000" pitchFamily="50" charset="-128"/>
              </a:rPr>
              <a:t>施設　・大学　・経済団体　・大阪府　・大阪市　</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a:lnSpc>
                <a:spcPts val="1500"/>
              </a:lnSpc>
            </a:pPr>
            <a:r>
              <a:rPr lang="ja-JP" altLang="en-US" sz="110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大阪観光局　等</a:t>
            </a:r>
          </a:p>
        </p:txBody>
      </p:sp>
      <p:sp>
        <p:nvSpPr>
          <p:cNvPr id="5" name="テキスト ボックス 4">
            <a:extLst>
              <a:ext uri="{FF2B5EF4-FFF2-40B4-BE49-F238E27FC236}">
                <a16:creationId xmlns:a16="http://schemas.microsoft.com/office/drawing/2014/main" id="{B29983D0-755D-9207-56FA-FC04F2C1ED5E}"/>
              </a:ext>
            </a:extLst>
          </p:cNvPr>
          <p:cNvSpPr txBox="1"/>
          <p:nvPr/>
        </p:nvSpPr>
        <p:spPr>
          <a:xfrm>
            <a:off x="6515462" y="8829811"/>
            <a:ext cx="6158413" cy="641651"/>
          </a:xfrm>
          <a:prstGeom prst="rect">
            <a:avLst/>
          </a:prstGeom>
          <a:noFill/>
          <a:ln w="6350">
            <a:noFill/>
          </a:ln>
        </p:spPr>
        <p:style>
          <a:lnRef idx="2">
            <a:schemeClr val="dk1"/>
          </a:lnRef>
          <a:fillRef idx="1">
            <a:schemeClr val="lt1"/>
          </a:fillRef>
          <a:effectRef idx="0">
            <a:schemeClr val="dk1"/>
          </a:effectRef>
          <a:fontRef idx="minor">
            <a:schemeClr val="dk1"/>
          </a:fontRef>
        </p:style>
        <p:txBody>
          <a:bodyPr wrap="square" rtlCol="0">
            <a:spAutoFit/>
          </a:bodyPr>
          <a:lstStyle/>
          <a:p>
            <a:pPr>
              <a:lnSpc>
                <a:spcPts val="1500"/>
              </a:lnSpc>
            </a:pP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役割</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＊オール大阪の推進体制</a:t>
            </a: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◎本戦略を着実に実行するため、</a:t>
            </a:r>
            <a:r>
              <a:rPr lang="en-US" altLang="ja-JP" sz="1100" dirty="0">
                <a:solidFill>
                  <a:schemeClr val="tx1"/>
                </a:solidFill>
                <a:latin typeface="BIZ UDPゴシック" panose="020B0400000000000000" pitchFamily="50" charset="-128"/>
                <a:ea typeface="BIZ UDPゴシック" panose="020B0400000000000000" pitchFamily="50" charset="-128"/>
              </a:rPr>
              <a:t>MICE</a:t>
            </a:r>
            <a:r>
              <a:rPr lang="ja-JP" altLang="en-US" sz="1100" dirty="0">
                <a:solidFill>
                  <a:schemeClr val="tx1"/>
                </a:solidFill>
                <a:latin typeface="BIZ UDPゴシック" panose="020B0400000000000000" pitchFamily="50" charset="-128"/>
                <a:ea typeface="BIZ UDPゴシック" panose="020B0400000000000000" pitchFamily="50" charset="-128"/>
              </a:rPr>
              <a:t>誘致に関わる各主体の役割に応じた誘致活動を実施</a:t>
            </a: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◎各主体が連携強化を図り、オール大阪体制で</a:t>
            </a:r>
            <a:r>
              <a:rPr lang="en-US" altLang="ja-JP" sz="1100" dirty="0">
                <a:solidFill>
                  <a:schemeClr val="tx1"/>
                </a:solidFill>
                <a:latin typeface="BIZ UDPゴシック" panose="020B0400000000000000" pitchFamily="50" charset="-128"/>
                <a:ea typeface="BIZ UDPゴシック" panose="020B0400000000000000" pitchFamily="50" charset="-128"/>
              </a:rPr>
              <a:t>MICE</a:t>
            </a:r>
            <a:r>
              <a:rPr lang="ja-JP" altLang="en-US" sz="1100" dirty="0">
                <a:solidFill>
                  <a:schemeClr val="tx1"/>
                </a:solidFill>
                <a:latin typeface="BIZ UDPゴシック" panose="020B0400000000000000" pitchFamily="50" charset="-128"/>
                <a:ea typeface="BIZ UDPゴシック" panose="020B0400000000000000" pitchFamily="50" charset="-128"/>
              </a:rPr>
              <a:t>誘致を展開</a:t>
            </a:r>
          </a:p>
        </p:txBody>
      </p:sp>
      <p:sp>
        <p:nvSpPr>
          <p:cNvPr id="67" name="四角形: 角を丸くする 18">
            <a:extLst>
              <a:ext uri="{FF2B5EF4-FFF2-40B4-BE49-F238E27FC236}">
                <a16:creationId xmlns:a16="http://schemas.microsoft.com/office/drawing/2014/main" id="{9DCEB11F-8F64-68F6-7862-C3F244B78FEF}"/>
              </a:ext>
            </a:extLst>
          </p:cNvPr>
          <p:cNvSpPr/>
          <p:nvPr/>
        </p:nvSpPr>
        <p:spPr>
          <a:xfrm>
            <a:off x="7541394" y="7931395"/>
            <a:ext cx="3914608" cy="256476"/>
          </a:xfrm>
          <a:prstGeom prst="roundRect">
            <a:avLst>
              <a:gd name="adj" fmla="val 9683"/>
            </a:avLst>
          </a:prstGeom>
          <a:solidFill>
            <a:schemeClr val="accent2">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r>
              <a:rPr kumimoji="1" lang="ja-JP" altLang="en-US" sz="1100" b="1" dirty="0">
                <a:latin typeface="BIZ UDPゴシック" panose="020B0400000000000000" pitchFamily="50" charset="-128"/>
                <a:ea typeface="BIZ UDPゴシック" panose="020B0400000000000000" pitchFamily="50" charset="-128"/>
              </a:rPr>
              <a:t>大阪</a:t>
            </a:r>
            <a:r>
              <a:rPr kumimoji="1" lang="en-US" altLang="ja-JP" sz="1100" b="1" dirty="0">
                <a:latin typeface="BIZ UDPゴシック" panose="020B0400000000000000" pitchFamily="50" charset="-128"/>
                <a:ea typeface="BIZ UDPゴシック" panose="020B0400000000000000" pitchFamily="50" charset="-128"/>
              </a:rPr>
              <a:t>MICE</a:t>
            </a:r>
            <a:r>
              <a:rPr kumimoji="1" lang="ja-JP" altLang="en-US" sz="1100" b="1" dirty="0">
                <a:latin typeface="BIZ UDPゴシック" panose="020B0400000000000000" pitchFamily="50" charset="-128"/>
                <a:ea typeface="BIZ UDPゴシック" panose="020B0400000000000000" pitchFamily="50" charset="-128"/>
              </a:rPr>
              <a:t>誘致タスクフォース（仮称）</a:t>
            </a:r>
            <a:r>
              <a:rPr lang="en-US" altLang="ja-JP" sz="1100" b="1" dirty="0">
                <a:latin typeface="BIZ UDPゴシック" panose="020B0400000000000000" pitchFamily="50" charset="-128"/>
                <a:ea typeface="BIZ UDPゴシック" panose="020B0400000000000000" pitchFamily="50" charset="-128"/>
              </a:rPr>
              <a:t>[2023</a:t>
            </a:r>
            <a:r>
              <a:rPr lang="ja-JP" altLang="en-US" sz="1100" b="1" dirty="0">
                <a:latin typeface="BIZ UDPゴシック" panose="020B0400000000000000" pitchFamily="50" charset="-128"/>
                <a:ea typeface="BIZ UDPゴシック" panose="020B0400000000000000" pitchFamily="50" charset="-128"/>
              </a:rPr>
              <a:t>年度～</a:t>
            </a:r>
            <a:r>
              <a:rPr lang="en-US" altLang="ja-JP" sz="1100" b="1" dirty="0">
                <a:latin typeface="BIZ UDPゴシック" panose="020B0400000000000000" pitchFamily="50" charset="-128"/>
                <a:ea typeface="BIZ UDPゴシック" panose="020B0400000000000000" pitchFamily="50" charset="-128"/>
              </a:rPr>
              <a:t>]</a:t>
            </a:r>
            <a:endParaRPr kumimoji="1" lang="ja-JP" altLang="en-US" sz="1100" b="1" dirty="0">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ACC75674-776A-97EB-23FB-A738B9DD4AFB}"/>
              </a:ext>
            </a:extLst>
          </p:cNvPr>
          <p:cNvSpPr txBox="1"/>
          <p:nvPr/>
        </p:nvSpPr>
        <p:spPr>
          <a:xfrm>
            <a:off x="176250" y="7947400"/>
            <a:ext cx="6167814" cy="1475212"/>
          </a:xfrm>
          <a:prstGeom prst="rect">
            <a:avLst/>
          </a:prstGeom>
          <a:noFill/>
          <a:ln w="6350">
            <a:noFill/>
          </a:ln>
        </p:spPr>
        <p:style>
          <a:lnRef idx="2">
            <a:schemeClr val="dk1"/>
          </a:lnRef>
          <a:fillRef idx="1">
            <a:schemeClr val="lt1"/>
          </a:fillRef>
          <a:effectRef idx="0">
            <a:schemeClr val="dk1"/>
          </a:effectRef>
          <a:fontRef idx="minor">
            <a:schemeClr val="dk1"/>
          </a:fontRef>
        </p:style>
        <p:txBody>
          <a:bodyPr wrap="square" rtlCol="0">
            <a:spAutoFit/>
          </a:bodyPr>
          <a:lstStyle/>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●大阪・関西万博や統合型リゾート</a:t>
            </a:r>
            <a:r>
              <a:rPr lang="en-US" altLang="ja-JP" sz="1100" dirty="0">
                <a:solidFill>
                  <a:schemeClr val="tx1"/>
                </a:solidFill>
                <a:latin typeface="BIZ UD明朝 Medium" panose="02020500000000000000" pitchFamily="17" charset="-128"/>
                <a:ea typeface="BIZ UD明朝 Medium" panose="02020500000000000000" pitchFamily="17" charset="-128"/>
              </a:rPr>
              <a:t>(IR)</a:t>
            </a:r>
            <a:r>
              <a:rPr lang="ja-JP" altLang="en-US" sz="1100" dirty="0">
                <a:solidFill>
                  <a:schemeClr val="tx1"/>
                </a:solidFill>
                <a:latin typeface="BIZ UD明朝 Medium" panose="02020500000000000000" pitchFamily="17" charset="-128"/>
                <a:ea typeface="BIZ UD明朝 Medium" panose="02020500000000000000" pitchFamily="17" charset="-128"/>
              </a:rPr>
              <a:t>の開業に向けて、本戦略に基づく</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誘致・創出の</a:t>
            </a: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　加速化を図るため、これまでの大阪</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推進委員会メンバーに加え、大学や</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関連事業</a:t>
            </a: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　者（</a:t>
            </a:r>
            <a:r>
              <a:rPr lang="en-US" altLang="ja-JP" sz="1100" dirty="0">
                <a:solidFill>
                  <a:schemeClr val="tx1"/>
                </a:solidFill>
                <a:latin typeface="BIZ UD明朝 Medium" panose="02020500000000000000" pitchFamily="17" charset="-128"/>
                <a:ea typeface="BIZ UD明朝 Medium" panose="02020500000000000000" pitchFamily="17" charset="-128"/>
              </a:rPr>
              <a:t>PCO</a:t>
            </a:r>
            <a:r>
              <a:rPr lang="ja-JP" altLang="en-US" sz="1100" dirty="0">
                <a:solidFill>
                  <a:schemeClr val="tx1"/>
                </a:solidFill>
                <a:latin typeface="BIZ UD明朝 Medium" panose="02020500000000000000" pitchFamily="17" charset="-128"/>
                <a:ea typeface="BIZ UD明朝 Medium" panose="02020500000000000000" pitchFamily="17" charset="-128"/>
              </a:rPr>
              <a:t>、</a:t>
            </a:r>
            <a:r>
              <a:rPr lang="en-US" altLang="ja-JP" sz="1100" dirty="0">
                <a:solidFill>
                  <a:schemeClr val="tx1"/>
                </a:solidFill>
                <a:latin typeface="BIZ UD明朝 Medium" panose="02020500000000000000" pitchFamily="17" charset="-128"/>
                <a:ea typeface="BIZ UD明朝 Medium" panose="02020500000000000000" pitchFamily="17" charset="-128"/>
              </a:rPr>
              <a:t>PEO</a:t>
            </a:r>
            <a:r>
              <a:rPr lang="ja-JP" altLang="en-US" sz="1100" dirty="0">
                <a:solidFill>
                  <a:schemeClr val="tx1"/>
                </a:solidFill>
                <a:latin typeface="BIZ UD明朝 Medium" panose="02020500000000000000" pitchFamily="17" charset="-128"/>
                <a:ea typeface="BIZ UD明朝 Medium" panose="02020500000000000000" pitchFamily="17" charset="-128"/>
              </a:rPr>
              <a:t>、ホテル・旅行団体、</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施設等）等、産学官連携によるオール大阪体制の</a:t>
            </a: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　「大阪</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誘致タスクフォース（仮称）」を新たに構築する。</a:t>
            </a:r>
          </a:p>
          <a:p>
            <a:pPr>
              <a:lnSpc>
                <a:spcPts val="500"/>
              </a:lnSpc>
            </a:pPr>
            <a:endParaRPr lang="ja-JP" altLang="en-US" sz="1100" dirty="0">
              <a:solidFill>
                <a:schemeClr val="tx1"/>
              </a:solidFill>
              <a:latin typeface="BIZ UD明朝 Medium" panose="02020500000000000000" pitchFamily="17" charset="-128"/>
              <a:ea typeface="BIZ UD明朝 Medium" panose="02020500000000000000" pitchFamily="17" charset="-128"/>
            </a:endParaRP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●目標や施策について、毎年度、「大阪</a:t>
            </a:r>
            <a:r>
              <a:rPr lang="en-US" altLang="ja-JP" sz="1100" dirty="0">
                <a:solidFill>
                  <a:schemeClr val="tx1"/>
                </a:solidFill>
                <a:latin typeface="BIZ UD明朝 Medium" panose="02020500000000000000" pitchFamily="17" charset="-128"/>
                <a:ea typeface="BIZ UD明朝 Medium" panose="02020500000000000000" pitchFamily="17" charset="-128"/>
              </a:rPr>
              <a:t>MICE</a:t>
            </a:r>
            <a:r>
              <a:rPr lang="ja-JP" altLang="en-US" sz="1100" dirty="0">
                <a:solidFill>
                  <a:schemeClr val="tx1"/>
                </a:solidFill>
                <a:latin typeface="BIZ UD明朝 Medium" panose="02020500000000000000" pitchFamily="17" charset="-128"/>
                <a:ea typeface="BIZ UD明朝 Medium" panose="02020500000000000000" pitchFamily="17" charset="-128"/>
              </a:rPr>
              <a:t>誘致タスクフォース（仮称）」において、点検・</a:t>
            </a: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  検証を行い、戦略の適切な進捗管理を行うとともに、新たな課題への対応など、必要に応</a:t>
            </a:r>
          </a:p>
          <a:p>
            <a:pPr>
              <a:lnSpc>
                <a:spcPts val="1500"/>
              </a:lnSpc>
            </a:pPr>
            <a:r>
              <a:rPr lang="ja-JP" altLang="en-US" sz="1100" dirty="0">
                <a:solidFill>
                  <a:schemeClr val="tx1"/>
                </a:solidFill>
                <a:latin typeface="BIZ UD明朝 Medium" panose="02020500000000000000" pitchFamily="17" charset="-128"/>
                <a:ea typeface="BIZ UD明朝 Medium" panose="02020500000000000000" pitchFamily="17" charset="-128"/>
              </a:rPr>
              <a:t>  じて施策の見直し、改善に取り組んでいく。</a:t>
            </a:r>
          </a:p>
        </p:txBody>
      </p:sp>
      <p:sp>
        <p:nvSpPr>
          <p:cNvPr id="46" name="正方形/長方形 45"/>
          <p:cNvSpPr/>
          <p:nvPr/>
        </p:nvSpPr>
        <p:spPr>
          <a:xfrm>
            <a:off x="0" y="-1"/>
            <a:ext cx="12801600" cy="38792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latin typeface="BIZ UDゴシック" panose="020B0400000000000000" pitchFamily="49" charset="-128"/>
                <a:ea typeface="BIZ UDゴシック" panose="020B0400000000000000" pitchFamily="49" charset="-128"/>
              </a:rPr>
              <a:t>　　　　　　　    　　　</a:t>
            </a:r>
            <a:r>
              <a:rPr kumimoji="1" lang="ja-JP" altLang="en-US" b="1" dirty="0">
                <a:latin typeface="BIZ UDPゴシック" panose="020B0400000000000000" pitchFamily="50" charset="-128"/>
                <a:ea typeface="BIZ UDPゴシック" panose="020B0400000000000000" pitchFamily="50" charset="-128"/>
              </a:rPr>
              <a:t>大阪ＭＩＣＥ誘致戦略（素案）　</a:t>
            </a:r>
            <a:r>
              <a:rPr kumimoji="1" lang="ja-JP" altLang="en-US" sz="1400" b="1" dirty="0">
                <a:latin typeface="BIZ UDPゴシック" panose="020B0400000000000000" pitchFamily="50" charset="-128"/>
                <a:ea typeface="BIZ UDPゴシック" panose="020B0400000000000000" pitchFamily="50" charset="-128"/>
              </a:rPr>
              <a:t>～アジア・</a:t>
            </a:r>
            <a:r>
              <a:rPr kumimoji="1" lang="ja-JP" altLang="en-US" sz="1400" b="1" dirty="0">
                <a:solidFill>
                  <a:schemeClr val="bg1"/>
                </a:solidFill>
                <a:latin typeface="BIZ UDPゴシック" panose="020B0400000000000000" pitchFamily="50" charset="-128"/>
                <a:ea typeface="BIZ UDPゴシック" panose="020B0400000000000000" pitchFamily="50" charset="-128"/>
              </a:rPr>
              <a:t>大洋州地</a:t>
            </a:r>
            <a:r>
              <a:rPr kumimoji="1" lang="ja-JP" altLang="en-US" sz="1400" b="1" dirty="0">
                <a:latin typeface="BIZ UDPゴシック" panose="020B0400000000000000" pitchFamily="50" charset="-128"/>
                <a:ea typeface="BIZ UDPゴシック" panose="020B0400000000000000" pitchFamily="50" charset="-128"/>
              </a:rPr>
              <a:t>域でのナンバーワンＭＩＣＥ都市をめざして～</a:t>
            </a:r>
          </a:p>
        </p:txBody>
      </p:sp>
    </p:spTree>
    <p:extLst>
      <p:ext uri="{BB962C8B-B14F-4D97-AF65-F5344CB8AC3E}">
        <p14:creationId xmlns:p14="http://schemas.microsoft.com/office/powerpoint/2010/main" val="373281667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2454</Words>
  <Application>Microsoft Office PowerPoint</Application>
  <PresentationFormat>A3 297x420 mm</PresentationFormat>
  <Paragraphs>195</Paragraphs>
  <Slides>2</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BIZ UDPゴシック</vt:lpstr>
      <vt:lpstr>BIZ UDP明朝 Medium</vt:lpstr>
      <vt:lpstr>BIZ UDゴシック</vt:lpstr>
      <vt:lpstr>BIZ UD明朝 Medium</vt:lpstr>
      <vt:lpstr>Meiryo UI</vt: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2023-01-26T10:23:27Z</dcterms:created>
  <dcterms:modified xsi:type="dcterms:W3CDTF">2023-02-11T21:57:54Z</dcterms:modified>
</cp:coreProperties>
</file>