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7"/>
  </p:notesMasterIdLst>
  <p:sldIdLst>
    <p:sldId id="272" r:id="rId2"/>
    <p:sldId id="292" r:id="rId3"/>
    <p:sldId id="294" r:id="rId4"/>
    <p:sldId id="287" r:id="rId5"/>
    <p:sldId id="291" r:id="rId6"/>
    <p:sldId id="289" r:id="rId7"/>
    <p:sldId id="290" r:id="rId8"/>
    <p:sldId id="303" r:id="rId9"/>
    <p:sldId id="304" r:id="rId10"/>
    <p:sldId id="298" r:id="rId11"/>
    <p:sldId id="305" r:id="rId12"/>
    <p:sldId id="306" r:id="rId13"/>
    <p:sldId id="307" r:id="rId14"/>
    <p:sldId id="301" r:id="rId15"/>
    <p:sldId id="302" r:id="rId16"/>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0F16BCD-E84C-4D66-8353-5E403267F6EF}">
          <p14:sldIdLst>
            <p14:sldId id="272"/>
            <p14:sldId id="292"/>
            <p14:sldId id="294"/>
            <p14:sldId id="287"/>
            <p14:sldId id="291"/>
            <p14:sldId id="289"/>
            <p14:sldId id="290"/>
            <p14:sldId id="303"/>
            <p14:sldId id="304"/>
            <p14:sldId id="298"/>
            <p14:sldId id="305"/>
            <p14:sldId id="306"/>
            <p14:sldId id="307"/>
            <p14:sldId id="301"/>
            <p14:sldId id="302"/>
          </p14:sldIdLst>
        </p14:section>
        <p14:section name="タイトルなしのセクション" id="{981AEDFA-DB1D-49CC-891C-525551CE345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8" d="100"/>
          <a:sy n="78" d="100"/>
        </p:scale>
        <p:origin x="8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62CE107-C99D-4E3B-BF54-B5E3BF0DB414}" type="datetimeFigureOut">
              <a:rPr kumimoji="1" lang="ja-JP" altLang="en-US" smtClean="0"/>
              <a:t>2022/5/30</a:t>
            </a:fld>
            <a:endParaRPr kumimoji="1" lang="ja-JP" altLang="en-US"/>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9EDBA2F-32BF-4F0B-A658-F2D3E1C8352E}" type="slidenum">
              <a:rPr kumimoji="1" lang="ja-JP" altLang="en-US" smtClean="0"/>
              <a:t>‹#›</a:t>
            </a:fld>
            <a:endParaRPr kumimoji="1" lang="ja-JP" altLang="en-US"/>
          </a:p>
        </p:txBody>
      </p:sp>
    </p:spTree>
    <p:extLst>
      <p:ext uri="{BB962C8B-B14F-4D97-AF65-F5344CB8AC3E}">
        <p14:creationId xmlns:p14="http://schemas.microsoft.com/office/powerpoint/2010/main" val="37444079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0384B55-2E3C-4300-BC2F-14CCE06D6FF0}" type="slidenum">
              <a:rPr kumimoji="1" lang="ja-JP" altLang="en-US" smtClean="0"/>
              <a:t>‹#›</a:t>
            </a:fld>
            <a:endParaRPr kumimoji="1" lang="ja-JP" altLang="en-US"/>
          </a:p>
        </p:txBody>
      </p:sp>
      <p:sp>
        <p:nvSpPr>
          <p:cNvPr id="7" name="正方形/長方形 6"/>
          <p:cNvSpPr/>
          <p:nvPr userDrawn="1"/>
        </p:nvSpPr>
        <p:spPr>
          <a:xfrm>
            <a:off x="96520" y="0"/>
            <a:ext cx="9712960" cy="468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ja-JP" sz="1600" kern="100" dirty="0" smtClean="0">
                <a:effectLst/>
                <a:latin typeface="BIZ UDゴシック" panose="020B0400000000000000" pitchFamily="49" charset="-128"/>
                <a:ea typeface="BIZ UDゴシック" panose="020B0400000000000000" pitchFamily="49" charset="-128"/>
                <a:cs typeface="Times New Roman" panose="02020603050405020304" pitchFamily="18" charset="0"/>
              </a:rPr>
              <a:t>令和</a:t>
            </a:r>
            <a:r>
              <a:rPr lang="en-US" altLang="ja-JP" sz="1600" kern="100" dirty="0" smtClean="0">
                <a:effectLst/>
                <a:latin typeface="BIZ UDゴシック" panose="020B0400000000000000" pitchFamily="49" charset="-128"/>
                <a:ea typeface="BIZ UDゴシック" panose="020B0400000000000000" pitchFamily="49" charset="-128"/>
                <a:cs typeface="Times New Roman" panose="02020603050405020304" pitchFamily="18" charset="0"/>
              </a:rPr>
              <a:t>3</a:t>
            </a:r>
            <a:r>
              <a:rPr lang="ja-JP" altLang="ja-JP" sz="1600" kern="100" dirty="0" smtClean="0">
                <a:effectLst/>
                <a:latin typeface="BIZ UDゴシック" panose="020B0400000000000000" pitchFamily="49" charset="-128"/>
                <a:ea typeface="BIZ UDゴシック" panose="020B0400000000000000" pitchFamily="49" charset="-128"/>
                <a:cs typeface="Times New Roman" panose="02020603050405020304" pitchFamily="18" charset="0"/>
              </a:rPr>
              <a:t>年度大阪における</a:t>
            </a:r>
            <a:r>
              <a:rPr lang="en-US" altLang="ja-JP" sz="1600" kern="100" dirty="0" smtClean="0">
                <a:effectLst/>
                <a:latin typeface="BIZ UDゴシック" panose="020B0400000000000000" pitchFamily="49" charset="-128"/>
                <a:ea typeface="BIZ UDゴシック" panose="020B0400000000000000" pitchFamily="49" charset="-128"/>
                <a:cs typeface="Times New Roman" panose="02020603050405020304" pitchFamily="18" charset="0"/>
              </a:rPr>
              <a:t>MICE</a:t>
            </a:r>
            <a:r>
              <a:rPr lang="ja-JP" altLang="ja-JP" sz="1600" kern="100" dirty="0" smtClean="0">
                <a:effectLst/>
                <a:latin typeface="BIZ UDゴシック" panose="020B0400000000000000" pitchFamily="49" charset="-128"/>
                <a:ea typeface="BIZ UDゴシック" panose="020B0400000000000000" pitchFamily="49" charset="-128"/>
                <a:cs typeface="Times New Roman" panose="02020603050405020304" pitchFamily="18" charset="0"/>
              </a:rPr>
              <a:t>戦略策定に向けた調査・分析業務報告書（要約版）</a:t>
            </a:r>
            <a:endParaRPr kumimoji="1" lang="ja-JP" altLang="en-US" sz="16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82878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384B55-2E3C-4300-BC2F-14CCE06D6FF0}" type="slidenum">
              <a:rPr kumimoji="1" lang="ja-JP" altLang="en-US" smtClean="0"/>
              <a:t>‹#›</a:t>
            </a:fld>
            <a:endParaRPr kumimoji="1" lang="ja-JP" altLang="en-US"/>
          </a:p>
        </p:txBody>
      </p:sp>
    </p:spTree>
    <p:extLst>
      <p:ext uri="{BB962C8B-B14F-4D97-AF65-F5344CB8AC3E}">
        <p14:creationId xmlns:p14="http://schemas.microsoft.com/office/powerpoint/2010/main" val="779500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384B55-2E3C-4300-BC2F-14CCE06D6FF0}" type="slidenum">
              <a:rPr kumimoji="1" lang="ja-JP" altLang="en-US" smtClean="0"/>
              <a:t>‹#›</a:t>
            </a:fld>
            <a:endParaRPr kumimoji="1" lang="ja-JP" altLang="en-US"/>
          </a:p>
        </p:txBody>
      </p:sp>
    </p:spTree>
    <p:extLst>
      <p:ext uri="{BB962C8B-B14F-4D97-AF65-F5344CB8AC3E}">
        <p14:creationId xmlns:p14="http://schemas.microsoft.com/office/powerpoint/2010/main" val="15204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384B55-2E3C-4300-BC2F-14CCE06D6FF0}" type="slidenum">
              <a:rPr kumimoji="1" lang="ja-JP" altLang="en-US" smtClean="0"/>
              <a:t>‹#›</a:t>
            </a:fld>
            <a:endParaRPr kumimoji="1" lang="ja-JP" altLang="en-US"/>
          </a:p>
        </p:txBody>
      </p:sp>
    </p:spTree>
    <p:extLst>
      <p:ext uri="{BB962C8B-B14F-4D97-AF65-F5344CB8AC3E}">
        <p14:creationId xmlns:p14="http://schemas.microsoft.com/office/powerpoint/2010/main" val="3271805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384B55-2E3C-4300-BC2F-14CCE06D6FF0}" type="slidenum">
              <a:rPr kumimoji="1" lang="ja-JP" altLang="en-US" smtClean="0"/>
              <a:t>‹#›</a:t>
            </a:fld>
            <a:endParaRPr kumimoji="1" lang="ja-JP" altLang="en-US"/>
          </a:p>
        </p:txBody>
      </p:sp>
    </p:spTree>
    <p:extLst>
      <p:ext uri="{BB962C8B-B14F-4D97-AF65-F5344CB8AC3E}">
        <p14:creationId xmlns:p14="http://schemas.microsoft.com/office/powerpoint/2010/main" val="3128803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384B55-2E3C-4300-BC2F-14CCE06D6FF0}" type="slidenum">
              <a:rPr kumimoji="1" lang="ja-JP" altLang="en-US" smtClean="0"/>
              <a:t>‹#›</a:t>
            </a:fld>
            <a:endParaRPr kumimoji="1" lang="ja-JP" altLang="en-US"/>
          </a:p>
        </p:txBody>
      </p:sp>
    </p:spTree>
    <p:extLst>
      <p:ext uri="{BB962C8B-B14F-4D97-AF65-F5344CB8AC3E}">
        <p14:creationId xmlns:p14="http://schemas.microsoft.com/office/powerpoint/2010/main" val="138500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0384B55-2E3C-4300-BC2F-14CCE06D6FF0}" type="slidenum">
              <a:rPr kumimoji="1" lang="ja-JP" altLang="en-US" smtClean="0"/>
              <a:t>‹#›</a:t>
            </a:fld>
            <a:endParaRPr kumimoji="1" lang="ja-JP" altLang="en-US"/>
          </a:p>
        </p:txBody>
      </p:sp>
    </p:spTree>
    <p:extLst>
      <p:ext uri="{BB962C8B-B14F-4D97-AF65-F5344CB8AC3E}">
        <p14:creationId xmlns:p14="http://schemas.microsoft.com/office/powerpoint/2010/main" val="2282137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0384B55-2E3C-4300-BC2F-14CCE06D6FF0}" type="slidenum">
              <a:rPr kumimoji="1" lang="ja-JP" altLang="en-US" smtClean="0"/>
              <a:t>‹#›</a:t>
            </a:fld>
            <a:endParaRPr kumimoji="1" lang="ja-JP" altLang="en-US"/>
          </a:p>
        </p:txBody>
      </p:sp>
    </p:spTree>
    <p:extLst>
      <p:ext uri="{BB962C8B-B14F-4D97-AF65-F5344CB8AC3E}">
        <p14:creationId xmlns:p14="http://schemas.microsoft.com/office/powerpoint/2010/main" val="426686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0384B55-2E3C-4300-BC2F-14CCE06D6FF0}" type="slidenum">
              <a:rPr kumimoji="1" lang="ja-JP" altLang="en-US" smtClean="0"/>
              <a:t>‹#›</a:t>
            </a:fld>
            <a:endParaRPr kumimoji="1" lang="ja-JP" altLang="en-US"/>
          </a:p>
        </p:txBody>
      </p:sp>
    </p:spTree>
    <p:extLst>
      <p:ext uri="{BB962C8B-B14F-4D97-AF65-F5344CB8AC3E}">
        <p14:creationId xmlns:p14="http://schemas.microsoft.com/office/powerpoint/2010/main" val="524107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384B55-2E3C-4300-BC2F-14CCE06D6FF0}" type="slidenum">
              <a:rPr kumimoji="1" lang="ja-JP" altLang="en-US" smtClean="0"/>
              <a:t>‹#›</a:t>
            </a:fld>
            <a:endParaRPr kumimoji="1" lang="ja-JP" altLang="en-US"/>
          </a:p>
        </p:txBody>
      </p:sp>
    </p:spTree>
    <p:extLst>
      <p:ext uri="{BB962C8B-B14F-4D97-AF65-F5344CB8AC3E}">
        <p14:creationId xmlns:p14="http://schemas.microsoft.com/office/powerpoint/2010/main" val="1520775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384B55-2E3C-4300-BC2F-14CCE06D6FF0}" type="slidenum">
              <a:rPr kumimoji="1" lang="ja-JP" altLang="en-US" smtClean="0"/>
              <a:t>‹#›</a:t>
            </a:fld>
            <a:endParaRPr kumimoji="1" lang="ja-JP" altLang="en-US"/>
          </a:p>
        </p:txBody>
      </p:sp>
    </p:spTree>
    <p:extLst>
      <p:ext uri="{BB962C8B-B14F-4D97-AF65-F5344CB8AC3E}">
        <p14:creationId xmlns:p14="http://schemas.microsoft.com/office/powerpoint/2010/main" val="2421444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60327"/>
            <a:ext cx="8543925" cy="324000"/>
          </a:xfrm>
          <a:prstGeom prst="rect">
            <a:avLst/>
          </a:prstGeom>
        </p:spPr>
        <p:txBody>
          <a:bodyPr vert="horz" lIns="91440" tIns="45720" rIns="91440" bIns="45720" rtlCol="0" anchor="ctr">
            <a:noAutofit/>
          </a:bodyPr>
          <a:lstStyle/>
          <a:p>
            <a:r>
              <a:rPr lang="ja-JP" altLang="en-US" dirty="0" smtClean="0"/>
              <a:t>令和</a:t>
            </a:r>
            <a:r>
              <a:rPr lang="en-US" altLang="ja-JP" dirty="0" smtClean="0"/>
              <a:t>3</a:t>
            </a:r>
            <a:r>
              <a:rPr lang="ja-JP" altLang="en-US" dirty="0" smtClean="0"/>
              <a:t>年度大阪における</a:t>
            </a:r>
            <a:r>
              <a:rPr lang="en-US" altLang="ja-JP" dirty="0" smtClean="0"/>
              <a:t>MICE</a:t>
            </a:r>
            <a:r>
              <a:rPr lang="ja-JP" altLang="en-US" dirty="0" smtClean="0"/>
              <a:t>戦略策定に向けた調査・分析業務報告書（要約版）</a:t>
            </a:r>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384B55-2E3C-4300-BC2F-14CCE06D6FF0}" type="slidenum">
              <a:rPr kumimoji="1" lang="ja-JP" altLang="en-US" smtClean="0"/>
              <a:t>‹#›</a:t>
            </a:fld>
            <a:endParaRPr kumimoji="1" lang="ja-JP" altLang="en-US"/>
          </a:p>
        </p:txBody>
      </p:sp>
    </p:spTree>
    <p:extLst>
      <p:ext uri="{BB962C8B-B14F-4D97-AF65-F5344CB8AC3E}">
        <p14:creationId xmlns:p14="http://schemas.microsoft.com/office/powerpoint/2010/main" val="27459706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ct val="90000"/>
        </a:lnSpc>
        <a:spcBef>
          <a:spcPct val="0"/>
        </a:spcBef>
        <a:buNone/>
        <a:defRPr kumimoji="1" sz="1600" kern="1200">
          <a:solidFill>
            <a:schemeClr val="tx1"/>
          </a:solidFill>
          <a:latin typeface="BIZ UDゴシック" panose="020B0400000000000000" pitchFamily="49" charset="-128"/>
          <a:ea typeface="BIZ UDゴシック" panose="020B0400000000000000" pitchFamily="49"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643944" y="2846232"/>
            <a:ext cx="8500056" cy="528350"/>
          </a:xfrm>
          <a:prstGeom prst="rect">
            <a:avLst/>
          </a:prstGeom>
          <a:noFill/>
        </p:spPr>
        <p:txBody>
          <a:bodyPr wrap="square" rtlCol="0">
            <a:spAutoFit/>
          </a:bodyPr>
          <a:lstStyle/>
          <a:p>
            <a:pPr algn="ctr">
              <a:lnSpc>
                <a:spcPts val="3400"/>
              </a:lnSpc>
            </a:pPr>
            <a:r>
              <a:rPr kumimoji="1" lang="ja-JP" altLang="en-US" sz="2400" b="1" dirty="0" smtClean="0">
                <a:latin typeface="BIZ UDPゴシック" panose="020B0400000000000000" pitchFamily="50" charset="-128"/>
                <a:ea typeface="BIZ UDPゴシック" panose="020B0400000000000000" pitchFamily="50" charset="-128"/>
              </a:rPr>
              <a:t>大阪における</a:t>
            </a:r>
            <a:r>
              <a:rPr kumimoji="1" lang="en-US" altLang="ja-JP" sz="2400" b="1" dirty="0" smtClean="0">
                <a:latin typeface="BIZ UDPゴシック" panose="020B0400000000000000" pitchFamily="50" charset="-128"/>
                <a:ea typeface="BIZ UDPゴシック" panose="020B0400000000000000" pitchFamily="50" charset="-128"/>
              </a:rPr>
              <a:t>MICE</a:t>
            </a:r>
            <a:r>
              <a:rPr kumimoji="1" lang="ja-JP" altLang="en-US" sz="2400" b="1" dirty="0" smtClean="0">
                <a:latin typeface="BIZ UDPゴシック" panose="020B0400000000000000" pitchFamily="50" charset="-128"/>
                <a:ea typeface="BIZ UDPゴシック" panose="020B0400000000000000" pitchFamily="50" charset="-128"/>
              </a:rPr>
              <a:t>戦略の策定に向けた調査等について</a:t>
            </a:r>
            <a:endParaRPr kumimoji="1" lang="ja-JP" altLang="en-US" sz="2400" b="1" dirty="0">
              <a:latin typeface="BIZ UDPゴシック" panose="020B0400000000000000" pitchFamily="50" charset="-128"/>
              <a:ea typeface="BIZ UDPゴシック" panose="020B0400000000000000" pitchFamily="50" charset="-128"/>
            </a:endParaRPr>
          </a:p>
        </p:txBody>
      </p:sp>
      <p:sp>
        <p:nvSpPr>
          <p:cNvPr id="2" name="テキスト ボックス 1"/>
          <p:cNvSpPr txBox="1"/>
          <p:nvPr/>
        </p:nvSpPr>
        <p:spPr>
          <a:xfrm>
            <a:off x="8525815" y="300217"/>
            <a:ext cx="894200" cy="307777"/>
          </a:xfrm>
          <a:prstGeom prst="rect">
            <a:avLst/>
          </a:prstGeom>
          <a:noFill/>
          <a:ln>
            <a:solidFill>
              <a:schemeClr val="tx1"/>
            </a:solidFill>
          </a:ln>
        </p:spPr>
        <p:txBody>
          <a:bodyPr wrap="square" rtlCol="0">
            <a:spAutoFit/>
          </a:bodyPr>
          <a:lstStyle/>
          <a:p>
            <a:pPr algn="ctr"/>
            <a:r>
              <a:rPr kumimoji="1" lang="ja-JP" altLang="en-US" sz="1400" dirty="0" smtClean="0">
                <a:latin typeface="BIZ UDPゴシック" panose="020B0400000000000000" pitchFamily="50" charset="-128"/>
                <a:ea typeface="BIZ UDPゴシック" panose="020B0400000000000000" pitchFamily="50" charset="-128"/>
              </a:rPr>
              <a:t>資料</a:t>
            </a:r>
            <a:endParaRPr kumimoji="1" lang="ja-JP" altLang="en-US"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236482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433998" y="6356352"/>
            <a:ext cx="2228850" cy="365125"/>
          </a:xfrm>
        </p:spPr>
        <p:txBody>
          <a:bodyPr/>
          <a:lstStyle/>
          <a:p>
            <a:fld id="{10384B55-2E3C-4300-BC2F-14CCE06D6FF0}" type="slidenum">
              <a:rPr kumimoji="1" lang="ja-JP" altLang="en-US" smtClean="0"/>
              <a:t>10</a:t>
            </a:fld>
            <a:endParaRPr kumimoji="1" lang="ja-JP" altLang="en-US"/>
          </a:p>
        </p:txBody>
      </p:sp>
      <p:sp>
        <p:nvSpPr>
          <p:cNvPr id="5" name="正方形/長方形 4"/>
          <p:cNvSpPr/>
          <p:nvPr/>
        </p:nvSpPr>
        <p:spPr>
          <a:xfrm>
            <a:off x="-12879" y="0"/>
            <a:ext cx="9936000" cy="43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a:latin typeface="BIZ UDPゴシック" panose="020B0400000000000000" pitchFamily="50" charset="-128"/>
                <a:ea typeface="BIZ UDPゴシック" panose="020B0400000000000000" pitchFamily="50" charset="-128"/>
              </a:rPr>
              <a:t>Ⅴ</a:t>
            </a:r>
            <a:r>
              <a:rPr kumimoji="1" lang="ja-JP" altLang="en-US" sz="1600" b="1" dirty="0" smtClean="0">
                <a:latin typeface="BIZ UDPゴシック" panose="020B0400000000000000" pitchFamily="50" charset="-128"/>
                <a:ea typeface="BIZ UDPゴシック" panose="020B0400000000000000" pitchFamily="50" charset="-128"/>
              </a:rPr>
              <a:t>　大阪の課題</a:t>
            </a:r>
            <a:r>
              <a:rPr kumimoji="1" lang="en-US" altLang="ja-JP" sz="1600" b="1" dirty="0" smtClean="0">
                <a:latin typeface="BIZ UDPゴシック" panose="020B0400000000000000" pitchFamily="50" charset="-128"/>
                <a:ea typeface="BIZ UDPゴシック" panose="020B0400000000000000" pitchFamily="50" charset="-128"/>
              </a:rPr>
              <a:t>/</a:t>
            </a:r>
            <a:r>
              <a:rPr kumimoji="1" lang="ja-JP" altLang="en-US" sz="1600" b="1" dirty="0" smtClean="0">
                <a:latin typeface="BIZ UDPゴシック" panose="020B0400000000000000" pitchFamily="50" charset="-128"/>
                <a:ea typeface="BIZ UDPゴシック" panose="020B0400000000000000" pitchFamily="50" charset="-128"/>
              </a:rPr>
              <a:t>対応策</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6" name="ホームベース 5"/>
          <p:cNvSpPr/>
          <p:nvPr/>
        </p:nvSpPr>
        <p:spPr>
          <a:xfrm>
            <a:off x="200343" y="672653"/>
            <a:ext cx="6336000" cy="288000"/>
          </a:xfrm>
          <a:prstGeom prst="homePlate">
            <a:avLst/>
          </a:prstGeom>
          <a:solidFill>
            <a:schemeClr val="accent5">
              <a:lumMod val="75000"/>
            </a:schemeClr>
          </a:solidFill>
          <a:ln w="1270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　（</a:t>
            </a:r>
            <a:r>
              <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１</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　企業イベント（</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M/I</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）の観点から</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9" name="角丸四角形 8"/>
          <p:cNvSpPr/>
          <p:nvPr/>
        </p:nvSpPr>
        <p:spPr>
          <a:xfrm>
            <a:off x="412121" y="1483310"/>
            <a:ext cx="8950817" cy="1457105"/>
          </a:xfrm>
          <a:prstGeom prst="roundRect">
            <a:avLst/>
          </a:prstGeom>
          <a:solidFill>
            <a:schemeClr val="accent2"/>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594930" y="1694269"/>
            <a:ext cx="1955085" cy="1017431"/>
          </a:xfrm>
          <a:prstGeom prst="roundRect">
            <a:avLst/>
          </a:prstGeom>
          <a:solidFill>
            <a:schemeClr val="accent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マーケティングデータ</a:t>
            </a: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の整備</a:t>
            </a:r>
            <a:endPar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1" name="テキスト ボックス 10"/>
          <p:cNvSpPr txBox="1"/>
          <p:nvPr/>
        </p:nvSpPr>
        <p:spPr>
          <a:xfrm>
            <a:off x="2498498" y="1611697"/>
            <a:ext cx="6864439" cy="1277273"/>
          </a:xfrm>
          <a:prstGeom prst="rect">
            <a:avLst/>
          </a:prstGeom>
          <a:noFill/>
        </p:spPr>
        <p:txBody>
          <a:bodyPr wrap="square" rtlCol="0">
            <a:spAutoFit/>
          </a:bodyPr>
          <a:lstStyle/>
          <a:p>
            <a:pPr marL="180000">
              <a:spcBef>
                <a:spcPts val="600"/>
              </a:spcBef>
            </a:pP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a:t>
            </a:r>
            <a:r>
              <a:rPr lang="ja-JP" altLang="ja-JP" sz="1200" dirty="0">
                <a:solidFill>
                  <a:schemeClr val="bg1"/>
                </a:solidFill>
                <a:latin typeface="UD デジタル 教科書体 NK-R" panose="02020400000000000000" pitchFamily="18" charset="-128"/>
                <a:ea typeface="UD デジタル 教科書体 NK-R" panose="02020400000000000000" pitchFamily="18" charset="-128"/>
              </a:rPr>
              <a:t>企業イベント専門家によると、大阪は東京に次ぐ日本</a:t>
            </a:r>
            <a:r>
              <a:rPr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2</a:t>
            </a:r>
            <a:r>
              <a:rPr lang="ja-JP" altLang="ja-JP" sz="1200" dirty="0">
                <a:solidFill>
                  <a:schemeClr val="bg1"/>
                </a:solidFill>
                <a:latin typeface="UD デジタル 教科書体 NK-R" panose="02020400000000000000" pitchFamily="18" charset="-128"/>
                <a:ea typeface="UD デジタル 教科書体 NK-R" panose="02020400000000000000" pitchFamily="18" charset="-128"/>
              </a:rPr>
              <a:t>位の開催ポテンシャルを持っている、との指摘があった。ただし、</a:t>
            </a:r>
            <a:r>
              <a:rPr lang="ja-JP" altLang="ja-JP" sz="1200" u="sng" dirty="0">
                <a:solidFill>
                  <a:schemeClr val="bg1"/>
                </a:solidFill>
                <a:latin typeface="UD デジタル 教科書体 NK-R" panose="02020400000000000000" pitchFamily="18" charset="-128"/>
                <a:ea typeface="UD デジタル 教科書体 NK-R" panose="02020400000000000000" pitchFamily="18" charset="-128"/>
              </a:rPr>
              <a:t>企業イベントは</a:t>
            </a:r>
            <a:r>
              <a:rPr lang="ja-JP" altLang="ja-JP" sz="1200" dirty="0">
                <a:solidFill>
                  <a:schemeClr val="bg1"/>
                </a:solidFill>
                <a:latin typeface="UD デジタル 教科書体 NK-R" panose="02020400000000000000" pitchFamily="18" charset="-128"/>
                <a:ea typeface="UD デジタル 教科書体 NK-R" panose="02020400000000000000" pitchFamily="18" charset="-128"/>
              </a:rPr>
              <a:t>企業がその経営戦略上で実施するものであるため（例：役員会議、営業会議）、その</a:t>
            </a:r>
            <a:r>
              <a:rPr lang="ja-JP" altLang="ja-JP" sz="1200" u="sng" dirty="0">
                <a:solidFill>
                  <a:schemeClr val="bg1"/>
                </a:solidFill>
                <a:latin typeface="UD デジタル 教科書体 NK-R" panose="02020400000000000000" pitchFamily="18" charset="-128"/>
                <a:ea typeface="UD デジタル 教科書体 NK-R" panose="02020400000000000000" pitchFamily="18" charset="-128"/>
              </a:rPr>
              <a:t>開催状況は積極的に明らかにはされず、統計データが乏しい</a:t>
            </a:r>
            <a:r>
              <a:rPr lang="ja-JP" altLang="ja-JP" sz="1200" dirty="0" smtClean="0">
                <a:solidFill>
                  <a:schemeClr val="bg1"/>
                </a:solidFill>
                <a:latin typeface="UD デジタル 教科書体 NK-R" panose="02020400000000000000" pitchFamily="18" charset="-128"/>
                <a:ea typeface="UD デジタル 教科書体 NK-R" panose="02020400000000000000" pitchFamily="18" charset="-128"/>
              </a:rPr>
              <a:t>。</a:t>
            </a:r>
            <a:endParaRPr lang="en-US" altLang="ja-JP" sz="1200" dirty="0">
              <a:solidFill>
                <a:schemeClr val="bg1"/>
              </a:solidFill>
              <a:latin typeface="UD デジタル 教科書体 NK-R" panose="02020400000000000000" pitchFamily="18" charset="-128"/>
              <a:ea typeface="UD デジタル 教科書体 NK-R" panose="02020400000000000000" pitchFamily="18" charset="-128"/>
            </a:endParaRPr>
          </a:p>
          <a:p>
            <a:pPr marL="180000">
              <a:spcBef>
                <a:spcPts val="600"/>
              </a:spcBef>
            </a:pPr>
            <a:r>
              <a:rPr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a:t>
            </a:r>
            <a:r>
              <a:rPr lang="ja-JP" altLang="ja-JP" sz="1200" dirty="0" smtClean="0">
                <a:solidFill>
                  <a:schemeClr val="bg1"/>
                </a:solidFill>
                <a:latin typeface="UD デジタル 教科書体 NK-R" panose="02020400000000000000" pitchFamily="18" charset="-128"/>
                <a:ea typeface="UD デジタル 教科書体 NK-R" panose="02020400000000000000" pitchFamily="18" charset="-128"/>
              </a:rPr>
              <a:t>企業</a:t>
            </a:r>
            <a:r>
              <a:rPr lang="ja-JP" altLang="ja-JP" sz="1200" dirty="0">
                <a:solidFill>
                  <a:schemeClr val="bg1"/>
                </a:solidFill>
                <a:latin typeface="UD デジタル 教科書体 NK-R" panose="02020400000000000000" pitchFamily="18" charset="-128"/>
                <a:ea typeface="UD デジタル 教科書体 NK-R" panose="02020400000000000000" pitchFamily="18" charset="-128"/>
              </a:rPr>
              <a:t>イベントの開催状況を定点観測するためには、</a:t>
            </a:r>
            <a:r>
              <a:rPr lang="ja-JP" altLang="ja-JP" sz="1200" u="sng" dirty="0">
                <a:solidFill>
                  <a:schemeClr val="bg1"/>
                </a:solidFill>
                <a:latin typeface="UD デジタル 教科書体 NK-R" panose="02020400000000000000" pitchFamily="18" charset="-128"/>
                <a:ea typeface="UD デジタル 教科書体 NK-R" panose="02020400000000000000" pitchFamily="18" charset="-128"/>
              </a:rPr>
              <a:t>独自の</a:t>
            </a:r>
            <a:r>
              <a:rPr lang="en-US" altLang="ja-JP" sz="1200" u="sng" dirty="0">
                <a:solidFill>
                  <a:schemeClr val="bg1"/>
                </a:solidFill>
                <a:latin typeface="UD デジタル 教科書体 NK-R" panose="02020400000000000000" pitchFamily="18" charset="-128"/>
                <a:ea typeface="UD デジタル 教科書体 NK-R" panose="02020400000000000000" pitchFamily="18" charset="-128"/>
              </a:rPr>
              <a:t>KPI</a:t>
            </a:r>
            <a:r>
              <a:rPr lang="ja-JP" altLang="ja-JP" sz="1200" u="sng" dirty="0">
                <a:solidFill>
                  <a:schemeClr val="bg1"/>
                </a:solidFill>
                <a:latin typeface="UD デジタル 教科書体 NK-R" panose="02020400000000000000" pitchFamily="18" charset="-128"/>
                <a:ea typeface="UD デジタル 教科書体 NK-R" panose="02020400000000000000" pitchFamily="18" charset="-128"/>
              </a:rPr>
              <a:t>を定めたうえで、継続的な測定事業を実施する</a:t>
            </a:r>
            <a:r>
              <a:rPr lang="ja-JP" altLang="ja-JP" sz="1200" dirty="0">
                <a:solidFill>
                  <a:schemeClr val="bg1"/>
                </a:solidFill>
                <a:latin typeface="UD デジタル 教科書体 NK-R" panose="02020400000000000000" pitchFamily="18" charset="-128"/>
                <a:ea typeface="UD デジタル 教科書体 NK-R" panose="02020400000000000000" pitchFamily="18" charset="-128"/>
              </a:rPr>
              <a:t>、という事例（東京）がある。また、こうしたデータを管理・分析するための</a:t>
            </a:r>
            <a:r>
              <a:rPr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PhD</a:t>
            </a:r>
            <a:r>
              <a:rPr lang="ja-JP" altLang="ja-JP" sz="1200" dirty="0">
                <a:solidFill>
                  <a:schemeClr val="bg1"/>
                </a:solidFill>
                <a:latin typeface="UD デジタル 教科書体 NK-R" panose="02020400000000000000" pitchFamily="18" charset="-128"/>
                <a:ea typeface="UD デジタル 教科書体 NK-R" panose="02020400000000000000" pitchFamily="18" charset="-128"/>
              </a:rPr>
              <a:t>専門官をビューロー内部に置く事例（ウィーン）や、地元の大学と連携する事例（名古屋）もある</a:t>
            </a:r>
            <a:r>
              <a:rPr lang="ja-JP" altLang="ja-JP" sz="1200" dirty="0" smtClean="0">
                <a:solidFill>
                  <a:schemeClr val="bg1"/>
                </a:solidFill>
                <a:latin typeface="UD デジタル 教科書体 NK-R" panose="02020400000000000000" pitchFamily="18" charset="-128"/>
                <a:ea typeface="UD デジタル 教科書体 NK-R" panose="02020400000000000000" pitchFamily="18" charset="-128"/>
              </a:rPr>
              <a:t>。</a:t>
            </a:r>
            <a:endPar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2" name="角丸四角形 11"/>
          <p:cNvSpPr/>
          <p:nvPr/>
        </p:nvSpPr>
        <p:spPr>
          <a:xfrm>
            <a:off x="412121" y="3174619"/>
            <a:ext cx="8950817" cy="1872000"/>
          </a:xfrm>
          <a:prstGeom prst="roundRect">
            <a:avLst/>
          </a:prstGeom>
          <a:solidFill>
            <a:schemeClr val="bg1">
              <a:lumMod val="6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594930" y="3402809"/>
            <a:ext cx="1955085" cy="1362373"/>
          </a:xfrm>
          <a:prstGeom prst="round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営業力の強化</a:t>
            </a: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4" name="テキスト ボックス 13"/>
          <p:cNvSpPr txBox="1"/>
          <p:nvPr/>
        </p:nvSpPr>
        <p:spPr>
          <a:xfrm>
            <a:off x="2498497" y="3233405"/>
            <a:ext cx="6864439" cy="1831271"/>
          </a:xfrm>
          <a:prstGeom prst="rect">
            <a:avLst/>
          </a:prstGeom>
          <a:noFill/>
        </p:spPr>
        <p:txBody>
          <a:bodyPr wrap="square" rtlCol="0">
            <a:spAutoFit/>
          </a:bodyPr>
          <a:lstStyle/>
          <a:p>
            <a:pPr marL="180000">
              <a:spcBef>
                <a:spcPts val="600"/>
              </a:spcBef>
            </a:pP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●国際的な企業イベント（ミーティング、インセンティブ）は、海外のプランナーから商談会などを通じて直接大阪観光局に引き合いが入るパターンと、国内</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DMC</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が海外プランナーに開催地を提案するパターンがある</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a:t>
            </a:r>
            <a:endParaRPr kumimoji="1" lang="en-US" altLang="ja-JP" sz="1200" dirty="0" smtClean="0">
              <a:solidFill>
                <a:schemeClr val="bg1"/>
              </a:solidFill>
              <a:latin typeface="UD デジタル 教科書体 NK-R" panose="02020400000000000000" pitchFamily="18" charset="-128"/>
              <a:ea typeface="UD デジタル 教科書体 NK-R" panose="02020400000000000000" pitchFamily="18" charset="-128"/>
            </a:endParaRPr>
          </a:p>
          <a:p>
            <a:pPr marL="180000">
              <a:spcBef>
                <a:spcPts val="600"/>
              </a:spcBef>
            </a:pP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●前者</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についてはこれまでの「同一人物による継続的な商談会参加」という戦略的蓄積により、</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大阪観光局では日本トップレベルの営業力と海外ネットワークを持つ職員が育っている</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。コロナ収束後も、この</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取組み</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を継続することが望ましい</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一方、後者</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のパターンにおける</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大阪の誘致力を強化するためには、（１）国内</a:t>
            </a:r>
            <a:r>
              <a:rPr kumimoji="1" lang="en-US" altLang="ja-JP" sz="1200" u="sng" dirty="0">
                <a:solidFill>
                  <a:schemeClr val="bg1"/>
                </a:solidFill>
                <a:latin typeface="UD デジタル 教科書体 NK-R" panose="02020400000000000000" pitchFamily="18" charset="-128"/>
                <a:ea typeface="UD デジタル 教科書体 NK-R" panose="02020400000000000000" pitchFamily="18" charset="-128"/>
              </a:rPr>
              <a:t>DMC</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との連携強化、（２）国内</a:t>
            </a:r>
            <a:r>
              <a:rPr kumimoji="1" lang="en-US" altLang="ja-JP" sz="1200" u="sng" dirty="0">
                <a:solidFill>
                  <a:schemeClr val="bg1"/>
                </a:solidFill>
                <a:latin typeface="UD デジタル 教科書体 NK-R" panose="02020400000000000000" pitchFamily="18" charset="-128"/>
                <a:ea typeface="UD デジタル 教科書体 NK-R" panose="02020400000000000000" pitchFamily="18" charset="-128"/>
              </a:rPr>
              <a:t>DMC</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の企画提案力強化といった方策</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が考えられる</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。具体的</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には、「企業イベントの参加者として大阪での経験を追体験できるような模擬プログラム」</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の実施が有効である、との示唆があった。</a:t>
            </a:r>
            <a:endPar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5" name="角丸四角形 14"/>
          <p:cNvSpPr/>
          <p:nvPr/>
        </p:nvSpPr>
        <p:spPr>
          <a:xfrm>
            <a:off x="412119" y="5253765"/>
            <a:ext cx="8950817" cy="1457105"/>
          </a:xfrm>
          <a:prstGeom prst="roundRect">
            <a:avLst/>
          </a:prstGeom>
          <a:solidFill>
            <a:schemeClr val="accent4">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620686" y="5477603"/>
            <a:ext cx="1955085" cy="1017431"/>
          </a:xfrm>
          <a:prstGeom prst="roundRect">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統合型リゾート</a:t>
            </a:r>
            <a:endPar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7" name="テキスト ボックス 16"/>
          <p:cNvSpPr txBox="1"/>
          <p:nvPr/>
        </p:nvSpPr>
        <p:spPr>
          <a:xfrm>
            <a:off x="2498496" y="5407910"/>
            <a:ext cx="6864439" cy="1200329"/>
          </a:xfrm>
          <a:prstGeom prst="rect">
            <a:avLst/>
          </a:prstGeom>
          <a:noFill/>
        </p:spPr>
        <p:txBody>
          <a:bodyPr wrap="square" rtlCol="0">
            <a:spAutoFit/>
          </a:bodyPr>
          <a:lstStyle/>
          <a:p>
            <a:pPr marL="180000">
              <a:spcBef>
                <a:spcPts val="600"/>
              </a:spcBef>
            </a:pP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2029</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年の開業を目指して</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いる統合型リゾートは、インセンティブをはじめとした</a:t>
            </a:r>
            <a:r>
              <a:rPr kumimoji="1" lang="en-US" altLang="ja-JP" sz="1200" dirty="0" smtClean="0">
                <a:solidFill>
                  <a:schemeClr val="bg1"/>
                </a:solidFill>
                <a:latin typeface="UD デジタル 教科書体 NK-R" panose="02020400000000000000" pitchFamily="18" charset="-128"/>
                <a:ea typeface="UD デジタル 教科書体 NK-R" panose="02020400000000000000" pitchFamily="18" charset="-128"/>
              </a:rPr>
              <a:t>MICE</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誘致を強力に後押しする存在で</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ある。</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しかしながら、</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既存の国内ホスピタリティ産業と米国ホスピタリティ産業との間には大きな商習慣のギャップがある</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ため、すでに同社では「ホスピタリティ教育は大阪から」をスローガンとして、関西圏の主要大学を対象とした国際ホスピタリティ人材育成への</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取組み</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を始めている</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a:t>
            </a:r>
            <a:r>
              <a:rPr kumimoji="1" lang="ja-JP" altLang="en-US" sz="1200" u="sng" dirty="0" smtClean="0">
                <a:solidFill>
                  <a:schemeClr val="bg1"/>
                </a:solidFill>
                <a:latin typeface="UD デジタル 教科書体 NK-R" panose="02020400000000000000" pitchFamily="18" charset="-128"/>
                <a:ea typeface="UD デジタル 教科書体 NK-R" panose="02020400000000000000" pitchFamily="18" charset="-128"/>
              </a:rPr>
              <a:t>大阪</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が「世界水準の</a:t>
            </a:r>
            <a:r>
              <a:rPr kumimoji="1" lang="en-US" altLang="ja-JP" sz="1200" u="sng" dirty="0">
                <a:solidFill>
                  <a:schemeClr val="bg1"/>
                </a:solidFill>
                <a:latin typeface="UD デジタル 教科書体 NK-R" panose="02020400000000000000" pitchFamily="18" charset="-128"/>
                <a:ea typeface="UD デジタル 教科書体 NK-R" panose="02020400000000000000" pitchFamily="18" charset="-128"/>
              </a:rPr>
              <a:t>MICE</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都市」となるためには国際的商習慣への対応が必須</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であり、また</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現時点の国内</a:t>
            </a:r>
            <a:r>
              <a:rPr kumimoji="1" lang="en-US" altLang="ja-JP" sz="1200" u="sng" dirty="0">
                <a:solidFill>
                  <a:schemeClr val="bg1"/>
                </a:solidFill>
                <a:latin typeface="UD デジタル 教科書体 NK-R" panose="02020400000000000000" pitchFamily="18" charset="-128"/>
                <a:ea typeface="UD デジタル 教科書体 NK-R" panose="02020400000000000000" pitchFamily="18" charset="-128"/>
              </a:rPr>
              <a:t>MICE</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業界はその水準を満たしていないことを理解したうえで、</a:t>
            </a:r>
            <a:r>
              <a:rPr kumimoji="1" lang="en-US" altLang="ja-JP" sz="1200" u="sng" dirty="0">
                <a:solidFill>
                  <a:schemeClr val="bg1"/>
                </a:solidFill>
                <a:latin typeface="UD デジタル 教科書体 NK-R" panose="02020400000000000000" pitchFamily="18" charset="-128"/>
                <a:ea typeface="UD デジタル 教科書体 NK-R" panose="02020400000000000000" pitchFamily="18" charset="-128"/>
              </a:rPr>
              <a:t>MICE</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施策を立案・推進する必要</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が</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ある。</a:t>
            </a:r>
            <a:endPar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318910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0384B55-2E3C-4300-BC2F-14CCE06D6FF0}" type="slidenum">
              <a:rPr kumimoji="1" lang="ja-JP" altLang="en-US" smtClean="0"/>
              <a:t>11</a:t>
            </a:fld>
            <a:endParaRPr kumimoji="1" lang="ja-JP" altLang="en-US" dirty="0"/>
          </a:p>
        </p:txBody>
      </p:sp>
      <p:sp>
        <p:nvSpPr>
          <p:cNvPr id="5" name="正方形/長方形 4"/>
          <p:cNvSpPr/>
          <p:nvPr/>
        </p:nvSpPr>
        <p:spPr>
          <a:xfrm>
            <a:off x="-12879" y="0"/>
            <a:ext cx="9936000" cy="43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a:latin typeface="BIZ UDPゴシック" panose="020B0400000000000000" pitchFamily="50" charset="-128"/>
                <a:ea typeface="BIZ UDPゴシック" panose="020B0400000000000000" pitchFamily="50" charset="-128"/>
              </a:rPr>
              <a:t>Ⅴ</a:t>
            </a:r>
            <a:r>
              <a:rPr kumimoji="1" lang="ja-JP" altLang="en-US" sz="1600" b="1" dirty="0" smtClean="0">
                <a:latin typeface="BIZ UDPゴシック" panose="020B0400000000000000" pitchFamily="50" charset="-128"/>
                <a:ea typeface="BIZ UDPゴシック" panose="020B0400000000000000" pitchFamily="50" charset="-128"/>
              </a:rPr>
              <a:t>　大阪の課題</a:t>
            </a:r>
            <a:r>
              <a:rPr kumimoji="1" lang="en-US" altLang="ja-JP" sz="1600" b="1" dirty="0" smtClean="0">
                <a:latin typeface="BIZ UDPゴシック" panose="020B0400000000000000" pitchFamily="50" charset="-128"/>
                <a:ea typeface="BIZ UDPゴシック" panose="020B0400000000000000" pitchFamily="50" charset="-128"/>
              </a:rPr>
              <a:t>/</a:t>
            </a:r>
            <a:r>
              <a:rPr kumimoji="1" lang="ja-JP" altLang="en-US" sz="1600" b="1" dirty="0" smtClean="0">
                <a:latin typeface="BIZ UDPゴシック" panose="020B0400000000000000" pitchFamily="50" charset="-128"/>
                <a:ea typeface="BIZ UDPゴシック" panose="020B0400000000000000" pitchFamily="50" charset="-128"/>
              </a:rPr>
              <a:t>対応策</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6" name="ホームベース 5"/>
          <p:cNvSpPr/>
          <p:nvPr/>
        </p:nvSpPr>
        <p:spPr>
          <a:xfrm>
            <a:off x="200343" y="672653"/>
            <a:ext cx="6336000" cy="288000"/>
          </a:xfrm>
          <a:prstGeom prst="homePlate">
            <a:avLst/>
          </a:prstGeom>
          <a:solidFill>
            <a:schemeClr val="accent5">
              <a:lumMod val="75000"/>
            </a:schemeClr>
          </a:solidFill>
          <a:ln w="1270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　（２）　コンベンション（</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C</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）の観点から</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9" name="角丸四角形 8"/>
          <p:cNvSpPr/>
          <p:nvPr/>
        </p:nvSpPr>
        <p:spPr>
          <a:xfrm>
            <a:off x="399242" y="1406036"/>
            <a:ext cx="8950817" cy="2107677"/>
          </a:xfrm>
          <a:prstGeom prst="roundRect">
            <a:avLst/>
          </a:prstGeom>
          <a:solidFill>
            <a:schemeClr val="accent2"/>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582047" y="1682772"/>
            <a:ext cx="1955085" cy="1554200"/>
          </a:xfrm>
          <a:prstGeom prst="roundRect">
            <a:avLst/>
          </a:prstGeom>
          <a:solidFill>
            <a:schemeClr val="accent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大型コンベンション</a:t>
            </a: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受け入れ</a:t>
            </a:r>
            <a:endPar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1" name="テキスト ボックス 10"/>
          <p:cNvSpPr txBox="1"/>
          <p:nvPr/>
        </p:nvSpPr>
        <p:spPr>
          <a:xfrm>
            <a:off x="2459861" y="1544236"/>
            <a:ext cx="6864439" cy="1831271"/>
          </a:xfrm>
          <a:prstGeom prst="rect">
            <a:avLst/>
          </a:prstGeom>
          <a:noFill/>
        </p:spPr>
        <p:txBody>
          <a:bodyPr wrap="square" rtlCol="0">
            <a:spAutoFit/>
          </a:bodyPr>
          <a:lstStyle/>
          <a:p>
            <a:pPr marL="180000">
              <a:spcBef>
                <a:spcPts val="600"/>
              </a:spcBef>
            </a:pP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大阪でのコンベンション開催地としては、ファーストチョイスは大阪国際会議場である。大型コンベンションの場合は隣接するリーガロイヤルホテル・</a:t>
            </a:r>
            <a:r>
              <a:rPr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NCB</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と一体利用することになるが、この場合の会場費</a:t>
            </a:r>
            <a:r>
              <a:rPr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が高額</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であることから、開催検討の初期段階で候補都市リストから除外されやすい。このため、</a:t>
            </a:r>
            <a:r>
              <a:rPr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一体利用時のパッケージ料金</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や、</a:t>
            </a:r>
            <a:r>
              <a:rPr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大型案件向けの会場費助成制度</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が導入できるとよい。</a:t>
            </a:r>
          </a:p>
          <a:p>
            <a:pPr marL="180000">
              <a:spcBef>
                <a:spcPts val="600"/>
              </a:spcBef>
            </a:pP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●大阪国際会議場以外の選択肢として、「</a:t>
            </a:r>
            <a:r>
              <a:rPr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インテックス大阪での大規模コンベンション開催</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a:t>
            </a:r>
            <a:r>
              <a:rPr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中規模施設でのハイブリッド特化型コンベンション開催</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」などといった開催スキームの工夫を行い、再現可能とすることが望ましい。前者ではヨーロッパ心臓病学会（バルセロナの大規模展示会場などで開催される世界最大規模の学会）、後者では韓国</a:t>
            </a:r>
            <a:r>
              <a:rPr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COEX</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が運用しているハイブリッドスタジオなどが海外事例として参考になりうる。</a:t>
            </a:r>
          </a:p>
        </p:txBody>
      </p:sp>
      <p:sp>
        <p:nvSpPr>
          <p:cNvPr id="12" name="角丸四角形 11"/>
          <p:cNvSpPr/>
          <p:nvPr/>
        </p:nvSpPr>
        <p:spPr>
          <a:xfrm>
            <a:off x="399242" y="3728477"/>
            <a:ext cx="8950817" cy="993611"/>
          </a:xfrm>
          <a:prstGeom prst="roundRect">
            <a:avLst/>
          </a:prstGeom>
          <a:solidFill>
            <a:schemeClr val="bg1">
              <a:lumMod val="6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582047" y="3933958"/>
            <a:ext cx="1955085" cy="586408"/>
          </a:xfrm>
          <a:prstGeom prst="round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rPr>
              <a:t>MICE</a:t>
            </a: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の推進体制</a:t>
            </a: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の強化</a:t>
            </a: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4" name="テキスト ボックス 13"/>
          <p:cNvSpPr txBox="1"/>
          <p:nvPr/>
        </p:nvSpPr>
        <p:spPr>
          <a:xfrm>
            <a:off x="2485617" y="3902116"/>
            <a:ext cx="6864439" cy="646331"/>
          </a:xfrm>
          <a:prstGeom prst="rect">
            <a:avLst/>
          </a:prstGeom>
          <a:noFill/>
        </p:spPr>
        <p:txBody>
          <a:bodyPr wrap="square" rtlCol="0">
            <a:spAutoFit/>
          </a:bodyPr>
          <a:lstStyle/>
          <a:p>
            <a:pPr marL="180000">
              <a:spcBef>
                <a:spcPts val="600"/>
              </a:spcBef>
            </a:pP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●大阪観光局では</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MICE</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誘致・受け入れを担当する職員数が他の都市に比べて少ない。大阪・関西万博や大型施設の開業といった好機に向けて、</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マンパワー不足は機会損失につながるため、</a:t>
            </a:r>
            <a:r>
              <a:rPr kumimoji="1" lang="en-US" altLang="ja-JP" sz="1200" u="sng" dirty="0">
                <a:solidFill>
                  <a:schemeClr val="bg1"/>
                </a:solidFill>
                <a:latin typeface="UD デジタル 教科書体 NK-R" panose="02020400000000000000" pitchFamily="18" charset="-128"/>
                <a:ea typeface="UD デジタル 教科書体 NK-R" panose="02020400000000000000" pitchFamily="18" charset="-128"/>
              </a:rPr>
              <a:t>MICE</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部門の人員体制を充実させる</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ことが望ましい。</a:t>
            </a:r>
          </a:p>
        </p:txBody>
      </p:sp>
      <p:sp>
        <p:nvSpPr>
          <p:cNvPr id="15" name="角丸四角形 14"/>
          <p:cNvSpPr/>
          <p:nvPr/>
        </p:nvSpPr>
        <p:spPr>
          <a:xfrm>
            <a:off x="399242" y="4940961"/>
            <a:ext cx="8950817" cy="1266658"/>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530532" y="5070418"/>
            <a:ext cx="1955085" cy="1007744"/>
          </a:xfrm>
          <a:prstGeom prst="roundRect">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大阪国際</a:t>
            </a: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会議場</a:t>
            </a: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の誘致体制</a:t>
            </a:r>
            <a:endPar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7" name="テキスト ボックス 16"/>
          <p:cNvSpPr txBox="1"/>
          <p:nvPr/>
        </p:nvSpPr>
        <p:spPr>
          <a:xfrm>
            <a:off x="2459861" y="5313974"/>
            <a:ext cx="6864439" cy="646331"/>
          </a:xfrm>
          <a:prstGeom prst="rect">
            <a:avLst/>
          </a:prstGeom>
          <a:noFill/>
        </p:spPr>
        <p:txBody>
          <a:bodyPr wrap="square" rtlCol="0">
            <a:spAutoFit/>
          </a:bodyPr>
          <a:lstStyle/>
          <a:p>
            <a:pPr marL="180000">
              <a:spcBef>
                <a:spcPts val="600"/>
              </a:spcBef>
            </a:pP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●国際会議は原則として世界持ち回りのため、効率的に誘致を進めるためには国内外の</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MICE</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都市・事業者からの情報収集を行うための国際的ネットワークが</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重要</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であること</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から、こうした場で活躍できる</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　</a:t>
            </a:r>
            <a:r>
              <a:rPr kumimoji="1" lang="ja-JP" altLang="en-US" sz="1200" u="sng" dirty="0" smtClean="0">
                <a:solidFill>
                  <a:schemeClr val="bg1"/>
                </a:solidFill>
                <a:latin typeface="UD デジタル 教科書体 NK-R" panose="02020400000000000000" pitchFamily="18" charset="-128"/>
                <a:ea typeface="UD デジタル 教科書体 NK-R" panose="02020400000000000000" pitchFamily="18" charset="-128"/>
              </a:rPr>
              <a:t>人材を確保・育成する必要</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がある。</a:t>
            </a:r>
            <a:endPar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770052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0384B55-2E3C-4300-BC2F-14CCE06D6FF0}" type="slidenum">
              <a:rPr kumimoji="1" lang="ja-JP" altLang="en-US" smtClean="0"/>
              <a:t>12</a:t>
            </a:fld>
            <a:endParaRPr kumimoji="1" lang="ja-JP" altLang="en-US"/>
          </a:p>
        </p:txBody>
      </p:sp>
      <p:sp>
        <p:nvSpPr>
          <p:cNvPr id="5" name="正方形/長方形 4"/>
          <p:cNvSpPr/>
          <p:nvPr/>
        </p:nvSpPr>
        <p:spPr>
          <a:xfrm>
            <a:off x="-12879" y="0"/>
            <a:ext cx="9936000" cy="43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a:latin typeface="BIZ UDPゴシック" panose="020B0400000000000000" pitchFamily="50" charset="-128"/>
                <a:ea typeface="BIZ UDPゴシック" panose="020B0400000000000000" pitchFamily="50" charset="-128"/>
              </a:rPr>
              <a:t>Ⅴ</a:t>
            </a:r>
            <a:r>
              <a:rPr kumimoji="1" lang="ja-JP" altLang="en-US" sz="1600" b="1" dirty="0" smtClean="0">
                <a:latin typeface="BIZ UDPゴシック" panose="020B0400000000000000" pitchFamily="50" charset="-128"/>
                <a:ea typeface="BIZ UDPゴシック" panose="020B0400000000000000" pitchFamily="50" charset="-128"/>
              </a:rPr>
              <a:t>　大阪の課題</a:t>
            </a:r>
            <a:r>
              <a:rPr kumimoji="1" lang="en-US" altLang="ja-JP" sz="1600" b="1" dirty="0" smtClean="0">
                <a:latin typeface="BIZ UDPゴシック" panose="020B0400000000000000" pitchFamily="50" charset="-128"/>
                <a:ea typeface="BIZ UDPゴシック" panose="020B0400000000000000" pitchFamily="50" charset="-128"/>
              </a:rPr>
              <a:t>/</a:t>
            </a:r>
            <a:r>
              <a:rPr kumimoji="1" lang="ja-JP" altLang="en-US" sz="1600" b="1" dirty="0" smtClean="0">
                <a:latin typeface="BIZ UDPゴシック" panose="020B0400000000000000" pitchFamily="50" charset="-128"/>
                <a:ea typeface="BIZ UDPゴシック" panose="020B0400000000000000" pitchFamily="50" charset="-128"/>
              </a:rPr>
              <a:t>対応策</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6" name="ホームベース 5"/>
          <p:cNvSpPr/>
          <p:nvPr/>
        </p:nvSpPr>
        <p:spPr>
          <a:xfrm>
            <a:off x="200343" y="672653"/>
            <a:ext cx="6336000" cy="288000"/>
          </a:xfrm>
          <a:prstGeom prst="homePlate">
            <a:avLst/>
          </a:prstGeom>
          <a:solidFill>
            <a:schemeClr val="accent5">
              <a:lumMod val="75000"/>
            </a:schemeClr>
          </a:solidFill>
          <a:ln w="1270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　（２）　コンベンション（</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C</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）の観点から</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9" name="角丸四角形 8"/>
          <p:cNvSpPr/>
          <p:nvPr/>
        </p:nvSpPr>
        <p:spPr>
          <a:xfrm>
            <a:off x="399242" y="1406036"/>
            <a:ext cx="8950817" cy="1337163"/>
          </a:xfrm>
          <a:prstGeom prst="roundRect">
            <a:avLst/>
          </a:prstGeom>
          <a:solidFill>
            <a:schemeClr val="accent2"/>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582047" y="1666613"/>
            <a:ext cx="1955085" cy="822583"/>
          </a:xfrm>
          <a:prstGeom prst="roundRect">
            <a:avLst/>
          </a:prstGeom>
          <a:solidFill>
            <a:schemeClr val="accent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事業者連携</a:t>
            </a:r>
            <a:endPar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1" name="テキスト ボックス 10"/>
          <p:cNvSpPr txBox="1"/>
          <p:nvPr/>
        </p:nvSpPr>
        <p:spPr>
          <a:xfrm>
            <a:off x="2459860" y="1641957"/>
            <a:ext cx="6864439" cy="964367"/>
          </a:xfrm>
          <a:prstGeom prst="rect">
            <a:avLst/>
          </a:prstGeom>
          <a:noFill/>
        </p:spPr>
        <p:txBody>
          <a:bodyPr wrap="square" rtlCol="0">
            <a:spAutoFit/>
          </a:bodyPr>
          <a:lstStyle/>
          <a:p>
            <a:pPr marL="180000">
              <a:lnSpc>
                <a:spcPts val="1700"/>
              </a:lnSpc>
              <a:spcBef>
                <a:spcPts val="600"/>
              </a:spcBef>
            </a:pP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大阪観光局・大阪国際会議場ともに</a:t>
            </a:r>
            <a:r>
              <a:rPr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会議運営会社（</a:t>
            </a:r>
            <a:r>
              <a:rPr lang="en-US" altLang="ja-JP" sz="1200" u="sng" dirty="0">
                <a:solidFill>
                  <a:schemeClr val="bg1"/>
                </a:solidFill>
                <a:latin typeface="UD デジタル 教科書体 NK-R" panose="02020400000000000000" pitchFamily="18" charset="-128"/>
                <a:ea typeface="UD デジタル 教科書体 NK-R" panose="02020400000000000000" pitchFamily="18" charset="-128"/>
              </a:rPr>
              <a:t>PCO</a:t>
            </a:r>
            <a:r>
              <a:rPr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）との協力体制が他都市に比べて希薄</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であるとの指摘が複数の</a:t>
            </a:r>
            <a:r>
              <a:rPr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PCO</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からあった。国際会議誘致に関する最新情報は各社とも東京本社に集約される傾向があることから、</a:t>
            </a:r>
            <a:r>
              <a:rPr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定期的に</a:t>
            </a:r>
            <a:r>
              <a:rPr lang="en-US" altLang="ja-JP" sz="1200" u="sng" dirty="0">
                <a:solidFill>
                  <a:schemeClr val="bg1"/>
                </a:solidFill>
                <a:latin typeface="UD デジタル 教科書体 NK-R" panose="02020400000000000000" pitchFamily="18" charset="-128"/>
                <a:ea typeface="UD デジタル 教科書体 NK-R" panose="02020400000000000000" pitchFamily="18" charset="-128"/>
              </a:rPr>
              <a:t>PCO</a:t>
            </a:r>
            <a:r>
              <a:rPr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各社の東京本社（国際会議部門）と情報交換することが望ましい</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。また、</a:t>
            </a:r>
            <a:r>
              <a:rPr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PCO</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との連携スキームを構築することによって職員不足をカバーできる側面もある。</a:t>
            </a:r>
          </a:p>
        </p:txBody>
      </p:sp>
      <p:sp>
        <p:nvSpPr>
          <p:cNvPr id="12" name="角丸四角形 11"/>
          <p:cNvSpPr/>
          <p:nvPr/>
        </p:nvSpPr>
        <p:spPr>
          <a:xfrm>
            <a:off x="399242" y="3014784"/>
            <a:ext cx="8950817" cy="1562434"/>
          </a:xfrm>
          <a:prstGeom prst="roundRect">
            <a:avLst/>
          </a:prstGeom>
          <a:solidFill>
            <a:schemeClr val="bg1">
              <a:lumMod val="6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582048" y="3229070"/>
            <a:ext cx="1955085" cy="1151877"/>
          </a:xfrm>
          <a:prstGeom prst="round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デジタルイベント人材の育成</a:t>
            </a: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4" name="テキスト ボックス 13"/>
          <p:cNvSpPr txBox="1"/>
          <p:nvPr/>
        </p:nvSpPr>
        <p:spPr>
          <a:xfrm>
            <a:off x="2459860" y="3275290"/>
            <a:ext cx="6864439" cy="1172052"/>
          </a:xfrm>
          <a:prstGeom prst="rect">
            <a:avLst/>
          </a:prstGeom>
          <a:noFill/>
        </p:spPr>
        <p:txBody>
          <a:bodyPr wrap="square" rtlCol="0">
            <a:spAutoFit/>
          </a:bodyPr>
          <a:lstStyle/>
          <a:p>
            <a:pPr marL="180000">
              <a:lnSpc>
                <a:spcPts val="1700"/>
              </a:lnSpc>
              <a:spcBef>
                <a:spcPts val="600"/>
              </a:spcBef>
            </a:pP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●ハイブリッド開催が主流となる中で、</a:t>
            </a:r>
            <a:r>
              <a:rPr kumimoji="1" lang="en-US" altLang="ja-JP" sz="1200" u="sng" dirty="0">
                <a:solidFill>
                  <a:schemeClr val="bg1"/>
                </a:solidFill>
                <a:latin typeface="UD デジタル 教科書体 NK-R" panose="02020400000000000000" pitchFamily="18" charset="-128"/>
                <a:ea typeface="UD デジタル 教科書体 NK-R" panose="02020400000000000000" pitchFamily="18" charset="-128"/>
              </a:rPr>
              <a:t>MI</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a:t>
            </a:r>
            <a:r>
              <a:rPr kumimoji="1" lang="en-US" altLang="ja-JP" sz="1200" u="sng" dirty="0">
                <a:solidFill>
                  <a:schemeClr val="bg1"/>
                </a:solidFill>
                <a:latin typeface="UD デジタル 教科書体 NK-R" panose="02020400000000000000" pitchFamily="18" charset="-128"/>
                <a:ea typeface="UD デジタル 教科書体 NK-R" panose="02020400000000000000" pitchFamily="18" charset="-128"/>
              </a:rPr>
              <a:t>C</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a:t>
            </a:r>
            <a:r>
              <a:rPr kumimoji="1" lang="en-US" altLang="ja-JP" sz="1200" u="sng" dirty="0">
                <a:solidFill>
                  <a:schemeClr val="bg1"/>
                </a:solidFill>
                <a:latin typeface="UD デジタル 教科書体 NK-R" panose="02020400000000000000" pitchFamily="18" charset="-128"/>
                <a:ea typeface="UD デジタル 教科書体 NK-R" panose="02020400000000000000" pitchFamily="18" charset="-128"/>
              </a:rPr>
              <a:t>E</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全分野でデジタルイベントに対応できる人材を育成することが喫緊の課題</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となっている。韓国</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MICE</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協会では業界団体</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PCMA</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との提携により、年間</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30</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名の</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DES (Digital Event Strategist)</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資格保有者を生み出している。原資は韓国政府。パシフィコ横浜、東京観光財団などでも職員に</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DES</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を取得させる動きがある。このため大阪でも、大阪観光局の職員や域内事業者への</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DES</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取得支援を行う、といった施策が考えられる。</a:t>
            </a:r>
          </a:p>
        </p:txBody>
      </p:sp>
      <p:sp>
        <p:nvSpPr>
          <p:cNvPr id="15" name="角丸四角形 14"/>
          <p:cNvSpPr/>
          <p:nvPr/>
        </p:nvSpPr>
        <p:spPr>
          <a:xfrm>
            <a:off x="399242" y="4839494"/>
            <a:ext cx="8950817" cy="1240901"/>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582047" y="5138155"/>
            <a:ext cx="1955085" cy="643577"/>
          </a:xfrm>
          <a:prstGeom prst="roundRect">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ムスリム対応</a:t>
            </a: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による</a:t>
            </a: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誘致力強化</a:t>
            </a: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7" name="テキスト ボックス 16"/>
          <p:cNvSpPr txBox="1"/>
          <p:nvPr/>
        </p:nvSpPr>
        <p:spPr>
          <a:xfrm>
            <a:off x="2459860" y="5176792"/>
            <a:ext cx="6864439" cy="528350"/>
          </a:xfrm>
          <a:prstGeom prst="rect">
            <a:avLst/>
          </a:prstGeom>
          <a:noFill/>
        </p:spPr>
        <p:txBody>
          <a:bodyPr wrap="square" rtlCol="0">
            <a:spAutoFit/>
          </a:bodyPr>
          <a:lstStyle/>
          <a:p>
            <a:pPr marL="180000">
              <a:lnSpc>
                <a:spcPts val="1700"/>
              </a:lnSpc>
              <a:spcBef>
                <a:spcPts val="600"/>
              </a:spcBef>
            </a:pP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●泉佐野市に</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マレーシア・セティア社の</a:t>
            </a:r>
            <a:r>
              <a:rPr kumimoji="1" lang="en-US" altLang="ja-JP" sz="1200" dirty="0" smtClean="0">
                <a:solidFill>
                  <a:schemeClr val="bg1"/>
                </a:solidFill>
                <a:latin typeface="UD デジタル 教科書体 NK-R" panose="02020400000000000000" pitchFamily="18" charset="-128"/>
                <a:ea typeface="UD デジタル 教科書体 NK-R" panose="02020400000000000000" pitchFamily="18" charset="-128"/>
              </a:rPr>
              <a:t>MICE</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施設</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が設置</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される</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a:t>
            </a:r>
            <a:r>
              <a:rPr kumimoji="1" lang="ja-JP" altLang="en-US" sz="1200" u="sng" dirty="0" smtClean="0">
                <a:solidFill>
                  <a:schemeClr val="bg1"/>
                </a:solidFill>
                <a:latin typeface="UD デジタル 教科書体 NK-R" panose="02020400000000000000" pitchFamily="18" charset="-128"/>
                <a:ea typeface="UD デジタル 教科書体 NK-R" panose="02020400000000000000" pitchFamily="18" charset="-128"/>
              </a:rPr>
              <a:t>日本</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で唯一の「ムスリム対応ができる</a:t>
            </a:r>
            <a:r>
              <a:rPr kumimoji="1" lang="en-US" altLang="ja-JP" sz="1200" u="sng" dirty="0">
                <a:solidFill>
                  <a:schemeClr val="bg1"/>
                </a:solidFill>
                <a:latin typeface="UD デジタル 教科書体 NK-R" panose="02020400000000000000" pitchFamily="18" charset="-128"/>
                <a:ea typeface="UD デジタル 教科書体 NK-R" panose="02020400000000000000" pitchFamily="18" charset="-128"/>
              </a:rPr>
              <a:t>MICE</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施設」として打ち出すことができれば、大阪独自の強みとなる</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a:t>
            </a:r>
          </a:p>
        </p:txBody>
      </p:sp>
    </p:spTree>
    <p:extLst>
      <p:ext uri="{BB962C8B-B14F-4D97-AF65-F5344CB8AC3E}">
        <p14:creationId xmlns:p14="http://schemas.microsoft.com/office/powerpoint/2010/main" val="2767631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0384B55-2E3C-4300-BC2F-14CCE06D6FF0}" type="slidenum">
              <a:rPr kumimoji="1" lang="ja-JP" altLang="en-US" smtClean="0"/>
              <a:t>13</a:t>
            </a:fld>
            <a:endParaRPr kumimoji="1" lang="ja-JP" altLang="en-US"/>
          </a:p>
        </p:txBody>
      </p:sp>
      <p:sp>
        <p:nvSpPr>
          <p:cNvPr id="5" name="正方形/長方形 4"/>
          <p:cNvSpPr/>
          <p:nvPr/>
        </p:nvSpPr>
        <p:spPr>
          <a:xfrm>
            <a:off x="-12879" y="0"/>
            <a:ext cx="9936000" cy="43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a:latin typeface="BIZ UDPゴシック" panose="020B0400000000000000" pitchFamily="50" charset="-128"/>
                <a:ea typeface="BIZ UDPゴシック" panose="020B0400000000000000" pitchFamily="50" charset="-128"/>
              </a:rPr>
              <a:t>Ⅴ</a:t>
            </a:r>
            <a:r>
              <a:rPr kumimoji="1" lang="ja-JP" altLang="en-US" sz="1600" b="1" dirty="0" smtClean="0">
                <a:latin typeface="BIZ UDPゴシック" panose="020B0400000000000000" pitchFamily="50" charset="-128"/>
                <a:ea typeface="BIZ UDPゴシック" panose="020B0400000000000000" pitchFamily="50" charset="-128"/>
              </a:rPr>
              <a:t>　大阪の課題</a:t>
            </a:r>
            <a:r>
              <a:rPr kumimoji="1" lang="en-US" altLang="ja-JP" sz="1600" b="1" dirty="0" smtClean="0">
                <a:latin typeface="BIZ UDPゴシック" panose="020B0400000000000000" pitchFamily="50" charset="-128"/>
                <a:ea typeface="BIZ UDPゴシック" panose="020B0400000000000000" pitchFamily="50" charset="-128"/>
              </a:rPr>
              <a:t>/</a:t>
            </a:r>
            <a:r>
              <a:rPr kumimoji="1" lang="ja-JP" altLang="en-US" sz="1600" b="1" dirty="0" smtClean="0">
                <a:latin typeface="BIZ UDPゴシック" panose="020B0400000000000000" pitchFamily="50" charset="-128"/>
                <a:ea typeface="BIZ UDPゴシック" panose="020B0400000000000000" pitchFamily="50" charset="-128"/>
              </a:rPr>
              <a:t>対応策</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6" name="ホームベース 5"/>
          <p:cNvSpPr/>
          <p:nvPr/>
        </p:nvSpPr>
        <p:spPr>
          <a:xfrm>
            <a:off x="200343" y="672653"/>
            <a:ext cx="6336000" cy="288000"/>
          </a:xfrm>
          <a:prstGeom prst="homePlate">
            <a:avLst/>
          </a:prstGeom>
          <a:solidFill>
            <a:schemeClr val="accent5">
              <a:lumMod val="75000"/>
            </a:schemeClr>
          </a:solidFill>
          <a:ln w="1270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　（３）　展示会（</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E</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）の観点から</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9" name="角丸四角形 8"/>
          <p:cNvSpPr/>
          <p:nvPr/>
        </p:nvSpPr>
        <p:spPr>
          <a:xfrm>
            <a:off x="412121" y="1354520"/>
            <a:ext cx="8950817" cy="1457105"/>
          </a:xfrm>
          <a:prstGeom prst="roundRect">
            <a:avLst/>
          </a:prstGeom>
          <a:solidFill>
            <a:schemeClr val="accent2"/>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594930" y="1565479"/>
            <a:ext cx="1955085" cy="1017431"/>
          </a:xfrm>
          <a:prstGeom prst="roundRect">
            <a:avLst/>
          </a:prstGeom>
          <a:solidFill>
            <a:schemeClr val="accent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展示会へ</a:t>
            </a: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の注力</a:t>
            </a: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1" name="テキスト ボックス 10"/>
          <p:cNvSpPr txBox="1"/>
          <p:nvPr/>
        </p:nvSpPr>
        <p:spPr>
          <a:xfrm>
            <a:off x="2498498" y="1560181"/>
            <a:ext cx="6864439" cy="1092607"/>
          </a:xfrm>
          <a:prstGeom prst="rect">
            <a:avLst/>
          </a:prstGeom>
          <a:noFill/>
        </p:spPr>
        <p:txBody>
          <a:bodyPr wrap="square" rtlCol="0">
            <a:spAutoFit/>
          </a:bodyPr>
          <a:lstStyle/>
          <a:p>
            <a:pPr marL="180000">
              <a:spcBef>
                <a:spcPts val="600"/>
              </a:spcBef>
            </a:pP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a:t>
            </a:r>
            <a:r>
              <a:rPr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展示会は</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持ち回り開催の国際会議と異なり、いったん大阪での開催が決まると、基本的には</a:t>
            </a:r>
            <a:r>
              <a:rPr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同じ開催地で継続して開催される</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a:t>
            </a:r>
          </a:p>
          <a:p>
            <a:pPr marL="180000">
              <a:spcBef>
                <a:spcPts val="600"/>
              </a:spcBef>
            </a:pP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a:t>
            </a:r>
            <a:r>
              <a:rPr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コンベンション</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よりも対面志向が強いことから経済効果につながりやすく、開催を重ねるたびに成長して規模拡大するため、</a:t>
            </a:r>
            <a:r>
              <a:rPr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経済成長ツールとして展示会の創出・誘致に取り組むことは極めて合理的であり、大阪の特色</a:t>
            </a:r>
            <a:r>
              <a:rPr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と言える。</a:t>
            </a:r>
          </a:p>
        </p:txBody>
      </p:sp>
      <p:sp>
        <p:nvSpPr>
          <p:cNvPr id="12" name="角丸四角形 11"/>
          <p:cNvSpPr/>
          <p:nvPr/>
        </p:nvSpPr>
        <p:spPr>
          <a:xfrm>
            <a:off x="412118" y="3032817"/>
            <a:ext cx="8950817" cy="1511856"/>
          </a:xfrm>
          <a:prstGeom prst="roundRect">
            <a:avLst/>
          </a:prstGeom>
          <a:solidFill>
            <a:schemeClr val="bg1">
              <a:lumMod val="6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594925" y="3221381"/>
            <a:ext cx="1955085" cy="1120748"/>
          </a:xfrm>
          <a:prstGeom prst="round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インテックス</a:t>
            </a: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大阪</a:t>
            </a: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の整備</a:t>
            </a: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4" name="テキスト ボックス 13"/>
          <p:cNvSpPr txBox="1"/>
          <p:nvPr/>
        </p:nvSpPr>
        <p:spPr>
          <a:xfrm>
            <a:off x="2498493" y="3253140"/>
            <a:ext cx="6864439" cy="1092607"/>
          </a:xfrm>
          <a:prstGeom prst="rect">
            <a:avLst/>
          </a:prstGeom>
          <a:noFill/>
        </p:spPr>
        <p:txBody>
          <a:bodyPr wrap="square" rtlCol="0">
            <a:spAutoFit/>
          </a:bodyPr>
          <a:lstStyle/>
          <a:p>
            <a:pPr marL="180000">
              <a:spcBef>
                <a:spcPts val="600"/>
              </a:spcBef>
            </a:pP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●展示会を開催するためにはキャパシティの大きな展示会場が必要であり、</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供給が需要を生むといった側面がある</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a:t>
            </a:r>
          </a:p>
          <a:p>
            <a:pPr marL="180000">
              <a:spcBef>
                <a:spcPts val="600"/>
              </a:spcBef>
            </a:pP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●一方、</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2029</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年頃の開業を見込んでいる</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IR</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の</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MICE</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施設についてはスモールスタートとなることが</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決定</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万博アリーナ</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も</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民営</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の施設であり行政側でのコントロールは難しいため、少なくとも</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大型</a:t>
            </a:r>
            <a:r>
              <a:rPr kumimoji="1" lang="en-US" altLang="ja-JP" sz="1200" u="sng" dirty="0">
                <a:solidFill>
                  <a:schemeClr val="bg1"/>
                </a:solidFill>
                <a:latin typeface="UD デジタル 教科書体 NK-R" panose="02020400000000000000" pitchFamily="18" charset="-128"/>
                <a:ea typeface="UD デジタル 教科書体 NK-R" panose="02020400000000000000" pitchFamily="18" charset="-128"/>
              </a:rPr>
              <a:t>MICE</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施設が開業するまでの間、そしてそれ以降もインテックス大阪を計画的に整備・使用していくことが望ましい</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a:t>
            </a:r>
          </a:p>
        </p:txBody>
      </p:sp>
      <p:sp>
        <p:nvSpPr>
          <p:cNvPr id="15" name="角丸四角形 14"/>
          <p:cNvSpPr/>
          <p:nvPr/>
        </p:nvSpPr>
        <p:spPr>
          <a:xfrm>
            <a:off x="412118" y="4727494"/>
            <a:ext cx="8950817" cy="1695509"/>
          </a:xfrm>
          <a:prstGeom prst="roundRect">
            <a:avLst/>
          </a:prstGeom>
          <a:solidFill>
            <a:srgbClr val="FFC00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594924" y="4935560"/>
            <a:ext cx="1955085" cy="1279376"/>
          </a:xfrm>
          <a:prstGeom prst="roundRect">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事</a:t>
            </a: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業者連携</a:t>
            </a:r>
            <a:endPar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7" name="テキスト ボックス 16"/>
          <p:cNvSpPr txBox="1"/>
          <p:nvPr/>
        </p:nvSpPr>
        <p:spPr>
          <a:xfrm>
            <a:off x="2472739" y="4866758"/>
            <a:ext cx="6864439" cy="1461939"/>
          </a:xfrm>
          <a:prstGeom prst="rect">
            <a:avLst/>
          </a:prstGeom>
          <a:noFill/>
        </p:spPr>
        <p:txBody>
          <a:bodyPr wrap="square" rtlCol="0">
            <a:spAutoFit/>
          </a:bodyPr>
          <a:lstStyle/>
          <a:p>
            <a:pPr marL="180000">
              <a:spcBef>
                <a:spcPts val="600"/>
              </a:spcBef>
            </a:pP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●大阪観光局が主体的に重点成長分野の展示会を立ち上げる動きは、国内外の</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DMO</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が手本とすべき先進事例である</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。一方で、</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展示産業全体を面としてとらえるための事業者との連携も重要</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である。</a:t>
            </a:r>
          </a:p>
          <a:p>
            <a:pPr marL="180000">
              <a:spcBef>
                <a:spcPts val="600"/>
              </a:spcBef>
            </a:pP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schemeClr val="bg1"/>
                </a:solidFill>
                <a:latin typeface="UD デジタル 教科書体 NK-R" panose="02020400000000000000" pitchFamily="18" charset="-128"/>
                <a:ea typeface="UD デジタル 教科書体 NK-R" panose="02020400000000000000" pitchFamily="18" charset="-128"/>
              </a:rPr>
              <a:t>2018</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年版展示会データベース（ピーオーピー）を基にした集計データによると、展示会件数ベースでは</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RX Japan</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社（旧リードエグジビションジャパン）が市場全体の</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21.8%</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を占めている</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。なお、来場者数</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ベースでは</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5,736</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万人のうち</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1,664</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万人（</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29.0%</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）、出展者数ベースでは</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557,092</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社のうち</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311,927</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社（</a:t>
            </a:r>
            <a:r>
              <a:rPr kumimoji="1" lang="en-US" altLang="ja-JP" sz="1200" dirty="0">
                <a:solidFill>
                  <a:schemeClr val="bg1"/>
                </a:solidFill>
                <a:latin typeface="UD デジタル 教科書体 NK-R" panose="02020400000000000000" pitchFamily="18" charset="-128"/>
                <a:ea typeface="UD デジタル 教科書体 NK-R" panose="02020400000000000000" pitchFamily="18" charset="-128"/>
              </a:rPr>
              <a:t>56.0</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％）と、傑出したパフォーマンスを挙げている</a:t>
            </a:r>
            <a:r>
              <a:rPr kumimoji="1" lang="ja-JP" altLang="en-US" sz="1200" dirty="0" smtClean="0">
                <a:solidFill>
                  <a:schemeClr val="bg1"/>
                </a:solidFill>
                <a:latin typeface="UD デジタル 教科書体 NK-R" panose="02020400000000000000" pitchFamily="18" charset="-128"/>
                <a:ea typeface="UD デジタル 教科書体 NK-R" panose="02020400000000000000" pitchFamily="18" charset="-128"/>
              </a:rPr>
              <a:t>。こう</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した</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強い展示会社を</a:t>
            </a:r>
            <a:r>
              <a:rPr kumimoji="1" lang="en-US" altLang="ja-JP" sz="1200" u="sng" dirty="0">
                <a:solidFill>
                  <a:schemeClr val="bg1"/>
                </a:solidFill>
                <a:latin typeface="UD デジタル 教科書体 NK-R" panose="02020400000000000000" pitchFamily="18" charset="-128"/>
                <a:ea typeface="UD デジタル 教科書体 NK-R" panose="02020400000000000000" pitchFamily="18" charset="-128"/>
              </a:rPr>
              <a:t>MICE</a:t>
            </a:r>
            <a:r>
              <a:rPr kumimoji="1" lang="ja-JP" altLang="en-US" sz="1200" u="sng" dirty="0">
                <a:solidFill>
                  <a:schemeClr val="bg1"/>
                </a:solidFill>
                <a:latin typeface="UD デジタル 教科書体 NK-R" panose="02020400000000000000" pitchFamily="18" charset="-128"/>
                <a:ea typeface="UD デジタル 教科書体 NK-R" panose="02020400000000000000" pitchFamily="18" charset="-128"/>
              </a:rPr>
              <a:t>アンバサダーとして扱い、大阪での展示会創出機運につなげていく</a:t>
            </a: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ような取り組みも考えられる。</a:t>
            </a:r>
          </a:p>
        </p:txBody>
      </p:sp>
    </p:spTree>
    <p:extLst>
      <p:ext uri="{BB962C8B-B14F-4D97-AF65-F5344CB8AC3E}">
        <p14:creationId xmlns:p14="http://schemas.microsoft.com/office/powerpoint/2010/main" val="2218533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0384B55-2E3C-4300-BC2F-14CCE06D6FF0}" type="slidenum">
              <a:rPr kumimoji="1" lang="ja-JP" altLang="en-US" smtClean="0"/>
              <a:t>14</a:t>
            </a:fld>
            <a:endParaRPr kumimoji="1" lang="ja-JP" altLang="en-US"/>
          </a:p>
        </p:txBody>
      </p:sp>
      <p:sp>
        <p:nvSpPr>
          <p:cNvPr id="5" name="正方形/長方形 4"/>
          <p:cNvSpPr/>
          <p:nvPr/>
        </p:nvSpPr>
        <p:spPr>
          <a:xfrm>
            <a:off x="-12879" y="0"/>
            <a:ext cx="9936000" cy="43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smtClean="0">
                <a:latin typeface="BIZ UDPゴシック" panose="020B0400000000000000" pitchFamily="50" charset="-128"/>
                <a:ea typeface="BIZ UDPゴシック" panose="020B0400000000000000" pitchFamily="50" charset="-128"/>
              </a:rPr>
              <a:t>Ⅵ</a:t>
            </a:r>
            <a:r>
              <a:rPr kumimoji="1" lang="ja-JP" altLang="en-US" sz="1600" b="1" dirty="0" smtClean="0">
                <a:latin typeface="BIZ UDPゴシック" panose="020B0400000000000000" pitchFamily="50" charset="-128"/>
                <a:ea typeface="BIZ UDPゴシック" panose="020B0400000000000000" pitchFamily="50" charset="-128"/>
              </a:rPr>
              <a:t>　その他考察（受託事業者の視点から）</a:t>
            </a:r>
            <a:endParaRPr kumimoji="1" lang="en-US" altLang="ja-JP" sz="1600" dirty="0">
              <a:latin typeface="BIZ UDゴシック" panose="020B0400000000000000" pitchFamily="49" charset="-128"/>
              <a:ea typeface="BIZ UDゴシック" panose="020B0400000000000000" pitchFamily="49" charset="-128"/>
            </a:endParaRPr>
          </a:p>
        </p:txBody>
      </p:sp>
      <p:graphicFrame>
        <p:nvGraphicFramePr>
          <p:cNvPr id="6" name="表 5"/>
          <p:cNvGraphicFramePr>
            <a:graphicFrameLocks noGrp="1"/>
          </p:cNvGraphicFramePr>
          <p:nvPr>
            <p:extLst>
              <p:ext uri="{D42A27DB-BD31-4B8C-83A1-F6EECF244321}">
                <p14:modId xmlns:p14="http://schemas.microsoft.com/office/powerpoint/2010/main" val="989483683"/>
              </p:ext>
            </p:extLst>
          </p:nvPr>
        </p:nvGraphicFramePr>
        <p:xfrm>
          <a:off x="267211" y="776902"/>
          <a:ext cx="9350061" cy="5448300"/>
        </p:xfrm>
        <a:graphic>
          <a:graphicData uri="http://schemas.openxmlformats.org/drawingml/2006/table">
            <a:tbl>
              <a:tblPr firstRow="1" bandRow="1">
                <a:tableStyleId>{5940675A-B579-460E-94D1-54222C63F5DA}</a:tableStyleId>
              </a:tblPr>
              <a:tblGrid>
                <a:gridCol w="9350061">
                  <a:extLst>
                    <a:ext uri="{9D8B030D-6E8A-4147-A177-3AD203B41FA5}">
                      <a16:colId xmlns:a16="http://schemas.microsoft.com/office/drawing/2014/main" val="3728698972"/>
                    </a:ext>
                  </a:extLst>
                </a:gridCol>
              </a:tblGrid>
              <a:tr h="370840">
                <a:tc>
                  <a:txBody>
                    <a:bodyPr/>
                    <a:lstStyle/>
                    <a:p>
                      <a:pPr>
                        <a:lnSpc>
                          <a:spcPts val="1900"/>
                        </a:lnSpc>
                      </a:pP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●大阪への世界規模の大型イベントの誘致可能性</a:t>
                      </a:r>
                      <a:endPar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endParaRPr>
                    </a:p>
                  </a:txBody>
                  <a:tcPr>
                    <a:solidFill>
                      <a:srgbClr val="0070C0"/>
                    </a:solidFill>
                  </a:tcPr>
                </a:tc>
                <a:extLst>
                  <a:ext uri="{0D108BD9-81ED-4DB2-BD59-A6C34878D82A}">
                    <a16:rowId xmlns:a16="http://schemas.microsoft.com/office/drawing/2014/main" val="726707499"/>
                  </a:ext>
                </a:extLst>
              </a:tr>
              <a:tr h="370840">
                <a:tc>
                  <a:txBody>
                    <a:bodyPr/>
                    <a:lstStyle/>
                    <a:p>
                      <a:pPr>
                        <a:lnSpc>
                          <a:spcPts val="19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G20</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や</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SIBOS</a:t>
                      </a:r>
                      <a:r>
                        <a:rPr kumimoji="1" lang="ja-JP" altLang="en-US" sz="1200" dirty="0" err="1"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大阪・関西万博といった大型イベントの誘致に成功してきたのは、</a:t>
                      </a:r>
                      <a:r>
                        <a:rPr kumimoji="1"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rPr>
                        <a:t>官民一体となって重要</a:t>
                      </a:r>
                      <a:r>
                        <a:rPr kumimoji="1" lang="en-US" altLang="ja-JP" sz="1200" u="sng" dirty="0" smtClean="0">
                          <a:solidFill>
                            <a:schemeClr val="tx1"/>
                          </a:solidFill>
                          <a:latin typeface="UD デジタル 教科書体 NK-R" panose="02020400000000000000" pitchFamily="18" charset="-128"/>
                          <a:ea typeface="UD デジタル 教科書体 NK-R" panose="02020400000000000000" pitchFamily="18" charset="-128"/>
                        </a:rPr>
                        <a:t>MICE</a:t>
                      </a:r>
                      <a:r>
                        <a:rPr kumimoji="1"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rPr>
                        <a:t>案件の誘致に取り組んできた</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結果。</a:t>
                      </a:r>
                    </a:p>
                    <a:p>
                      <a:pPr>
                        <a:lnSpc>
                          <a:spcPts val="19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▶今後、ＩＲの開業により、北米および全世界に商圏をもつ</a:t>
                      </a:r>
                      <a:r>
                        <a:rPr kumimoji="1" lang="en-US" altLang="ja-JP" sz="1200" u="sng" dirty="0" smtClean="0">
                          <a:solidFill>
                            <a:schemeClr val="tx1"/>
                          </a:solidFill>
                          <a:latin typeface="UD デジタル 教科書体 NK-R" panose="02020400000000000000" pitchFamily="18" charset="-128"/>
                          <a:ea typeface="UD デジタル 教科書体 NK-R" panose="02020400000000000000" pitchFamily="18" charset="-128"/>
                        </a:rPr>
                        <a:t>IR</a:t>
                      </a:r>
                      <a:r>
                        <a:rPr kumimoji="1"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rPr>
                        <a:t>事業者との共同マーケティングを通じて、誘致情報量が増える可能性</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が考えられる。</a:t>
                      </a:r>
                    </a:p>
                  </a:txBody>
                  <a:tcPr>
                    <a:solidFill>
                      <a:schemeClr val="bg1"/>
                    </a:solidFill>
                  </a:tcPr>
                </a:tc>
                <a:extLst>
                  <a:ext uri="{0D108BD9-81ED-4DB2-BD59-A6C34878D82A}">
                    <a16:rowId xmlns:a16="http://schemas.microsoft.com/office/drawing/2014/main" val="2305905091"/>
                  </a:ext>
                </a:extLst>
              </a:tr>
              <a:tr h="370840">
                <a:tc>
                  <a:txBody>
                    <a:bodyPr/>
                    <a:lstStyle/>
                    <a:p>
                      <a:pPr>
                        <a:lnSpc>
                          <a:spcPts val="1900"/>
                        </a:lnSpc>
                      </a:pP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●競合他都市にて開催されている</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MICE</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の大阪への誘致可能性</a:t>
                      </a:r>
                      <a:endPar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endParaRPr>
                    </a:p>
                  </a:txBody>
                  <a:tcPr>
                    <a:solidFill>
                      <a:srgbClr val="0070C0"/>
                    </a:solidFill>
                  </a:tcPr>
                </a:tc>
                <a:extLst>
                  <a:ext uri="{0D108BD9-81ED-4DB2-BD59-A6C34878D82A}">
                    <a16:rowId xmlns:a16="http://schemas.microsoft.com/office/drawing/2014/main" val="2192457568"/>
                  </a:ext>
                </a:extLst>
              </a:tr>
              <a:tr h="370840">
                <a:tc>
                  <a:txBody>
                    <a:bodyPr/>
                    <a:lstStyle/>
                    <a:p>
                      <a:pPr>
                        <a:lnSpc>
                          <a:spcPts val="19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▶東京で立ち上げた展示会の規模が成長すると、他の都市でも同じ分野の展示会を立ち上げるケースがある。こうした動きをとらえて展示会を大阪</a:t>
                      </a:r>
                      <a:endPar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9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に誘致するためには、</a:t>
                      </a:r>
                      <a:r>
                        <a:rPr kumimoji="1"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rPr>
                        <a:t>大手の展示会社を中心とした展示会業界との連携</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が重要。</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solidFill>
                      <a:schemeClr val="bg1"/>
                    </a:solidFill>
                  </a:tcPr>
                </a:tc>
                <a:extLst>
                  <a:ext uri="{0D108BD9-81ED-4DB2-BD59-A6C34878D82A}">
                    <a16:rowId xmlns:a16="http://schemas.microsoft.com/office/drawing/2014/main" val="1129575307"/>
                  </a:ext>
                </a:extLst>
              </a:tr>
              <a:tr h="370840">
                <a:tc>
                  <a:txBody>
                    <a:bodyPr/>
                    <a:lstStyle/>
                    <a:p>
                      <a:pPr>
                        <a:lnSpc>
                          <a:spcPts val="1900"/>
                        </a:lnSpc>
                      </a:pP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●関係者間における役割分担、連携のあり方</a:t>
                      </a:r>
                      <a:endPar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endParaRPr>
                    </a:p>
                  </a:txBody>
                  <a:tcPr>
                    <a:solidFill>
                      <a:srgbClr val="0070C0"/>
                    </a:solidFill>
                  </a:tcPr>
                </a:tc>
                <a:extLst>
                  <a:ext uri="{0D108BD9-81ED-4DB2-BD59-A6C34878D82A}">
                    <a16:rowId xmlns:a16="http://schemas.microsoft.com/office/drawing/2014/main" val="1568242686"/>
                  </a:ext>
                </a:extLst>
              </a:tr>
              <a:tr h="370840">
                <a:tc>
                  <a:txBody>
                    <a:bodyPr/>
                    <a:lstStyle/>
                    <a:p>
                      <a:pPr>
                        <a:lnSpc>
                          <a:spcPts val="19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▶府・市・経済団体・大阪観光局による「大阪</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MICE</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推進委員会」をはじめ、</a:t>
                      </a:r>
                      <a:r>
                        <a:rPr kumimoji="1" lang="en-US" altLang="ja-JP" sz="1200" u="none" dirty="0" smtClean="0">
                          <a:solidFill>
                            <a:schemeClr val="tx1"/>
                          </a:solidFill>
                          <a:latin typeface="UD デジタル 教科書体 NK-R" panose="02020400000000000000" pitchFamily="18" charset="-128"/>
                          <a:ea typeface="UD デジタル 教科書体 NK-R" panose="02020400000000000000" pitchFamily="18" charset="-128"/>
                        </a:rPr>
                        <a:t>MICE</a:t>
                      </a:r>
                      <a:r>
                        <a:rPr kumimoji="1" lang="ja-JP" altLang="en-US" sz="1200" u="none" dirty="0" smtClean="0">
                          <a:solidFill>
                            <a:schemeClr val="tx1"/>
                          </a:solidFill>
                          <a:latin typeface="UD デジタル 教科書体 NK-R" panose="02020400000000000000" pitchFamily="18" charset="-128"/>
                          <a:ea typeface="UD デジタル 教科書体 NK-R" panose="02020400000000000000" pitchFamily="18" charset="-128"/>
                        </a:rPr>
                        <a:t>事業推進のための体制づくり</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が進んでいる。</a:t>
                      </a:r>
                    </a:p>
                    <a:p>
                      <a:pPr>
                        <a:lnSpc>
                          <a:spcPts val="19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▶今後はさらに</a:t>
                      </a:r>
                      <a:r>
                        <a:rPr kumimoji="1"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rPr>
                        <a:t>外資系</a:t>
                      </a:r>
                      <a:r>
                        <a:rPr kumimoji="1" lang="en-US" altLang="ja-JP" sz="1200" u="sng" dirty="0" smtClean="0">
                          <a:solidFill>
                            <a:schemeClr val="tx1"/>
                          </a:solidFill>
                          <a:latin typeface="UD デジタル 教科書体 NK-R" panose="02020400000000000000" pitchFamily="18" charset="-128"/>
                          <a:ea typeface="UD デジタル 教科書体 NK-R" panose="02020400000000000000" pitchFamily="18" charset="-128"/>
                        </a:rPr>
                        <a:t>IR</a:t>
                      </a:r>
                      <a:r>
                        <a:rPr kumimoji="1"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rPr>
                        <a:t>企業や大学なども加えて、体制を広げていく</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ことが望ましい。</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solidFill>
                      <a:schemeClr val="bg1"/>
                    </a:solidFill>
                  </a:tcPr>
                </a:tc>
                <a:extLst>
                  <a:ext uri="{0D108BD9-81ED-4DB2-BD59-A6C34878D82A}">
                    <a16:rowId xmlns:a16="http://schemas.microsoft.com/office/drawing/2014/main" val="1491087478"/>
                  </a:ext>
                </a:extLst>
              </a:tr>
              <a:tr h="370840">
                <a:tc>
                  <a:txBody>
                    <a:bodyPr/>
                    <a:lstStyle/>
                    <a:p>
                      <a:pPr>
                        <a:lnSpc>
                          <a:spcPts val="1900"/>
                        </a:lnSpc>
                      </a:pP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IR</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展示施設整備に伴う府内の既存</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MICE</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施設のあり方</a:t>
                      </a:r>
                      <a:endPar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endParaRPr>
                    </a:p>
                  </a:txBody>
                  <a:tcPr>
                    <a:solidFill>
                      <a:srgbClr val="0070C0"/>
                    </a:solidFill>
                  </a:tcPr>
                </a:tc>
                <a:extLst>
                  <a:ext uri="{0D108BD9-81ED-4DB2-BD59-A6C34878D82A}">
                    <a16:rowId xmlns:a16="http://schemas.microsoft.com/office/drawing/2014/main" val="632672538"/>
                  </a:ext>
                </a:extLst>
              </a:tr>
              <a:tr h="370840">
                <a:tc>
                  <a:txBody>
                    <a:bodyPr/>
                    <a:lstStyle/>
                    <a:p>
                      <a:pPr>
                        <a:lnSpc>
                          <a:spcPts val="19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IR</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内に設けられる展示施設は</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2</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万平米程度から徐々に増設予定（増設規模等については、企業判断に委ねられる）。</a:t>
                      </a:r>
                    </a:p>
                    <a:p>
                      <a:pPr>
                        <a:lnSpc>
                          <a:spcPts val="19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▶展示会社からは、「大阪での継続的な大規模展示会開催のためには</a:t>
                      </a:r>
                      <a:r>
                        <a:rPr kumimoji="1"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rPr>
                        <a:t>インテックス大阪を計画的に整備する必要があり、</a:t>
                      </a:r>
                      <a:r>
                        <a:rPr kumimoji="1" lang="en-US" altLang="ja-JP" sz="1200" u="sng" dirty="0" smtClean="0">
                          <a:solidFill>
                            <a:schemeClr val="tx1"/>
                          </a:solidFill>
                          <a:latin typeface="UD デジタル 教科書体 NK-R" panose="02020400000000000000" pitchFamily="18" charset="-128"/>
                          <a:ea typeface="UD デジタル 教科書体 NK-R" panose="02020400000000000000" pitchFamily="18" charset="-128"/>
                        </a:rPr>
                        <a:t>IR</a:t>
                      </a:r>
                      <a:r>
                        <a:rPr kumimoji="1"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rPr>
                        <a:t>展示施設の開業後も </a:t>
                      </a:r>
                      <a:endParaRPr kumimoji="1" lang="en-US" altLang="ja-JP" sz="1200" u="sng"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900"/>
                        </a:lnSpc>
                      </a:pPr>
                      <a:r>
                        <a:rPr kumimoji="1" lang="ja-JP" altLang="en-US" sz="120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rPr>
                        <a:t>継続稼働させるべき」との要望が多くみられる</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solidFill>
                      <a:schemeClr val="bg1"/>
                    </a:solidFill>
                  </a:tcPr>
                </a:tc>
                <a:extLst>
                  <a:ext uri="{0D108BD9-81ED-4DB2-BD59-A6C34878D82A}">
                    <a16:rowId xmlns:a16="http://schemas.microsoft.com/office/drawing/2014/main" val="3955950255"/>
                  </a:ext>
                </a:extLst>
              </a:tr>
              <a:tr h="370840">
                <a:tc>
                  <a:txBody>
                    <a:bodyPr/>
                    <a:lstStyle/>
                    <a:p>
                      <a:pPr>
                        <a:lnSpc>
                          <a:spcPts val="1900"/>
                        </a:lnSpc>
                      </a:pP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●大阪の</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MICE</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誘致に係る取組みを評価・分析する手法</a:t>
                      </a:r>
                      <a:endPar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endParaRPr>
                    </a:p>
                  </a:txBody>
                  <a:tcPr>
                    <a:solidFill>
                      <a:srgbClr val="0070C0"/>
                    </a:solidFill>
                  </a:tcPr>
                </a:tc>
                <a:extLst>
                  <a:ext uri="{0D108BD9-81ED-4DB2-BD59-A6C34878D82A}">
                    <a16:rowId xmlns:a16="http://schemas.microsoft.com/office/drawing/2014/main" val="4018567519"/>
                  </a:ext>
                </a:extLst>
              </a:tr>
              <a:tr h="370840">
                <a:tc>
                  <a:txBody>
                    <a:bodyPr/>
                    <a:lstStyle/>
                    <a:p>
                      <a:pPr>
                        <a:lnSpc>
                          <a:spcPts val="19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▶従来は「誘致（開催）件数」「参加者数」「外国人参加者数」「参加者の延べ宿泊数」といった経済効果に関連する数値が</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KPI</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の中心。</a:t>
                      </a:r>
                    </a:p>
                    <a:p>
                      <a:pPr>
                        <a:lnSpc>
                          <a:spcPts val="19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▶ハイブリッド開催への移行に伴い、オンライン参加者は開催地の経済に直接関与しないことから、</a:t>
                      </a:r>
                      <a:r>
                        <a:rPr kumimoji="1"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rPr>
                        <a:t>ブランディングの面から見た数値目標を置くこと</a:t>
                      </a:r>
                      <a:endParaRPr kumimoji="1" lang="en-US" altLang="ja-JP" sz="1200" u="sng"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900"/>
                        </a:lnSpc>
                      </a:pPr>
                      <a:r>
                        <a:rPr kumimoji="1" lang="ja-JP" altLang="en-US" sz="120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rPr>
                        <a:t>も考えられる。</a:t>
                      </a:r>
                    </a:p>
                    <a:p>
                      <a:pPr>
                        <a:lnSpc>
                          <a:spcPts val="19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▶大阪の場合は、「</a:t>
                      </a:r>
                      <a:r>
                        <a:rPr kumimoji="1"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rPr>
                        <a:t>展示会創出件数</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」や「</a:t>
                      </a:r>
                      <a:r>
                        <a:rPr kumimoji="1"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rPr>
                        <a:t>サステナビリティ推進</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」を</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KPI</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KGI</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に盛り込むことで、</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MICE</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誘致の取組みを評価することが可能。</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solidFill>
                      <a:schemeClr val="bg1"/>
                    </a:solidFill>
                  </a:tcPr>
                </a:tc>
                <a:extLst>
                  <a:ext uri="{0D108BD9-81ED-4DB2-BD59-A6C34878D82A}">
                    <a16:rowId xmlns:a16="http://schemas.microsoft.com/office/drawing/2014/main" val="2833436120"/>
                  </a:ext>
                </a:extLst>
              </a:tr>
            </a:tbl>
          </a:graphicData>
        </a:graphic>
      </p:graphicFrame>
    </p:spTree>
    <p:extLst>
      <p:ext uri="{BB962C8B-B14F-4D97-AF65-F5344CB8AC3E}">
        <p14:creationId xmlns:p14="http://schemas.microsoft.com/office/powerpoint/2010/main" val="863131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0384B55-2E3C-4300-BC2F-14CCE06D6FF0}" type="slidenum">
              <a:rPr kumimoji="1" lang="ja-JP" altLang="en-US" smtClean="0"/>
              <a:t>15</a:t>
            </a:fld>
            <a:endParaRPr kumimoji="1" lang="ja-JP" altLang="en-US"/>
          </a:p>
        </p:txBody>
      </p:sp>
      <p:sp>
        <p:nvSpPr>
          <p:cNvPr id="5" name="正方形/長方形 4"/>
          <p:cNvSpPr/>
          <p:nvPr/>
        </p:nvSpPr>
        <p:spPr>
          <a:xfrm>
            <a:off x="-12879" y="0"/>
            <a:ext cx="9936000" cy="43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a:latin typeface="BIZ UDPゴシック" panose="020B0400000000000000" pitchFamily="50" charset="-128"/>
                <a:ea typeface="BIZ UDPゴシック" panose="020B0400000000000000" pitchFamily="50" charset="-128"/>
              </a:rPr>
              <a:t>Ⅶ</a:t>
            </a:r>
            <a:r>
              <a:rPr kumimoji="1" lang="ja-JP" altLang="en-US" sz="1600" b="1" dirty="0" smtClean="0">
                <a:latin typeface="BIZ UDPゴシック" panose="020B0400000000000000" pitchFamily="50" charset="-128"/>
                <a:ea typeface="BIZ UDPゴシック" panose="020B0400000000000000" pitchFamily="50" charset="-128"/>
              </a:rPr>
              <a:t>　調査結果に基づく提案（受託事業者の視点から）</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3" name="角丸四角形 2"/>
          <p:cNvSpPr/>
          <p:nvPr/>
        </p:nvSpPr>
        <p:spPr>
          <a:xfrm>
            <a:off x="360607" y="1063099"/>
            <a:ext cx="4314423" cy="2292440"/>
          </a:xfrm>
          <a:prstGeom prst="roundRect">
            <a:avLst/>
          </a:prstGeom>
          <a:solidFill>
            <a:schemeClr val="accent2"/>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34094" y="1313645"/>
            <a:ext cx="3541690" cy="338554"/>
          </a:xfrm>
          <a:prstGeom prst="rect">
            <a:avLst/>
          </a:prstGeom>
          <a:noFill/>
        </p:spPr>
        <p:txBody>
          <a:bodyPr wrap="square" rtlCol="0">
            <a:spAutoFit/>
          </a:bodyPr>
          <a:lstStyle/>
          <a:p>
            <a:pPr algn="ctr"/>
            <a:r>
              <a:rPr kumimoji="1" lang="ja-JP" altLang="en-US" sz="1600" dirty="0" smtClean="0">
                <a:solidFill>
                  <a:schemeClr val="bg1"/>
                </a:solidFill>
                <a:latin typeface="UD デジタル 教科書体 NK-B" panose="02020700000000000000" pitchFamily="18" charset="-128"/>
                <a:ea typeface="UD デジタル 教科書体 NK-B" panose="02020700000000000000" pitchFamily="18" charset="-128"/>
              </a:rPr>
              <a:t>①　</a:t>
            </a:r>
            <a:r>
              <a:rPr kumimoji="1" lang="en-US" altLang="ja-JP" sz="1600" dirty="0" smtClean="0">
                <a:solidFill>
                  <a:schemeClr val="bg1"/>
                </a:solidFill>
                <a:latin typeface="UD デジタル 教科書体 NK-B" panose="02020700000000000000" pitchFamily="18" charset="-128"/>
                <a:ea typeface="UD デジタル 教科書体 NK-B" panose="02020700000000000000" pitchFamily="18" charset="-128"/>
              </a:rPr>
              <a:t>MICE</a:t>
            </a:r>
            <a:r>
              <a:rPr kumimoji="1" lang="ja-JP" altLang="en-US" sz="1600" dirty="0" smtClean="0">
                <a:solidFill>
                  <a:schemeClr val="bg1"/>
                </a:solidFill>
                <a:latin typeface="UD デジタル 教科書体 NK-B" panose="02020700000000000000" pitchFamily="18" charset="-128"/>
                <a:ea typeface="UD デジタル 教科書体 NK-B" panose="02020700000000000000" pitchFamily="18" charset="-128"/>
              </a:rPr>
              <a:t>施設の競争力強化</a:t>
            </a:r>
            <a:endPar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endParaRPr>
          </a:p>
        </p:txBody>
      </p:sp>
      <p:cxnSp>
        <p:nvCxnSpPr>
          <p:cNvPr id="9" name="直線コネクタ 8"/>
          <p:cNvCxnSpPr/>
          <p:nvPr/>
        </p:nvCxnSpPr>
        <p:spPr>
          <a:xfrm flipV="1">
            <a:off x="824246" y="1622737"/>
            <a:ext cx="342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31064" y="1864107"/>
            <a:ext cx="3780000" cy="1301254"/>
          </a:xfrm>
          <a:prstGeom prst="rect">
            <a:avLst/>
          </a:prstGeom>
          <a:solidFill>
            <a:schemeClr val="bg1"/>
          </a:solidFill>
        </p:spPr>
        <p:txBody>
          <a:bodyPr wrap="square" rtlCol="0">
            <a:spAutoFit/>
          </a:bodyPr>
          <a:lstStyle/>
          <a:p>
            <a:pPr>
              <a:lnSpc>
                <a:spcPts val="1900"/>
              </a:lnSpc>
            </a:pPr>
            <a:r>
              <a:rPr kumimoji="1" lang="ja-JP" altLang="en-US" sz="1400" dirty="0" smtClean="0">
                <a:latin typeface="UD デジタル 教科書体 NK-R" panose="02020400000000000000" pitchFamily="18" charset="-128"/>
                <a:ea typeface="UD デジタル 教科書体 NK-R" panose="02020400000000000000" pitchFamily="18" charset="-128"/>
              </a:rPr>
              <a:t>●インテックス</a:t>
            </a:r>
            <a:r>
              <a:rPr kumimoji="1" lang="ja-JP" altLang="en-US" sz="1400" dirty="0">
                <a:latin typeface="UD デジタル 教科書体 NK-R" panose="02020400000000000000" pitchFamily="18" charset="-128"/>
                <a:ea typeface="UD デジタル 教科書体 NK-R" panose="02020400000000000000" pitchFamily="18" charset="-128"/>
              </a:rPr>
              <a:t>大阪の改修</a:t>
            </a:r>
          </a:p>
          <a:p>
            <a:pPr>
              <a:lnSpc>
                <a:spcPts val="1900"/>
              </a:lnSpc>
            </a:pPr>
            <a:r>
              <a:rPr kumimoji="1" lang="ja-JP" altLang="en-US" sz="1400" dirty="0" smtClean="0">
                <a:latin typeface="UD デジタル 教科書体 NK-R" panose="02020400000000000000" pitchFamily="18" charset="-128"/>
                <a:ea typeface="UD デジタル 教科書体 NK-R" panose="02020400000000000000" pitchFamily="18" charset="-128"/>
              </a:rPr>
              <a:t>●大型</a:t>
            </a:r>
            <a:r>
              <a:rPr kumimoji="1" lang="ja-JP" altLang="en-US" sz="1400" dirty="0">
                <a:latin typeface="UD デジタル 教科書体 NK-R" panose="02020400000000000000" pitchFamily="18" charset="-128"/>
                <a:ea typeface="UD デジタル 教科書体 NK-R" panose="02020400000000000000" pitchFamily="18" charset="-128"/>
              </a:rPr>
              <a:t>コンベンションに対応した料金制度の検討（中之島エリア）</a:t>
            </a:r>
          </a:p>
          <a:p>
            <a:pPr>
              <a:lnSpc>
                <a:spcPts val="1900"/>
              </a:lnSpc>
            </a:pPr>
            <a:r>
              <a:rPr kumimoji="1" lang="ja-JP" altLang="en-US" sz="1400" dirty="0" smtClean="0">
                <a:latin typeface="UD デジタル 教科書体 NK-R" panose="02020400000000000000" pitchFamily="18" charset="-128"/>
                <a:ea typeface="UD デジタル 教科書体 NK-R" panose="02020400000000000000" pitchFamily="18" charset="-128"/>
              </a:rPr>
              <a:t>●大阪</a:t>
            </a:r>
            <a:r>
              <a:rPr kumimoji="1" lang="ja-JP" altLang="en-US" sz="1400" dirty="0">
                <a:latin typeface="UD デジタル 教科書体 NK-R" panose="02020400000000000000" pitchFamily="18" charset="-128"/>
                <a:ea typeface="UD デジタル 教科書体 NK-R" panose="02020400000000000000" pitchFamily="18" charset="-128"/>
              </a:rPr>
              <a:t>としての独自性を打ち出す</a:t>
            </a:r>
            <a:r>
              <a:rPr kumimoji="1" lang="ja-JP" altLang="en-US" sz="1400" dirty="0" smtClean="0">
                <a:latin typeface="UD デジタル 教科書体 NK-R" panose="02020400000000000000" pitchFamily="18" charset="-128"/>
                <a:ea typeface="UD デジタル 教科書体 NK-R" panose="02020400000000000000" pitchFamily="18" charset="-128"/>
              </a:rPr>
              <a:t>ため、ムスリム</a:t>
            </a:r>
            <a:r>
              <a:rPr kumimoji="1" lang="ja-JP" altLang="en-US" sz="1400" dirty="0">
                <a:latin typeface="UD デジタル 教科書体 NK-R" panose="02020400000000000000" pitchFamily="18" charset="-128"/>
                <a:ea typeface="UD デジタル 教科書体 NK-R" panose="02020400000000000000" pitchFamily="18" charset="-128"/>
              </a:rPr>
              <a:t>対応可能な施設へ</a:t>
            </a:r>
            <a:r>
              <a:rPr kumimoji="1" lang="ja-JP" altLang="en-US" sz="1400" dirty="0" smtClean="0">
                <a:latin typeface="UD デジタル 教科書体 NK-R" panose="02020400000000000000" pitchFamily="18" charset="-128"/>
                <a:ea typeface="UD デジタル 教科書体 NK-R" panose="02020400000000000000" pitchFamily="18" charset="-128"/>
              </a:rPr>
              <a:t>の検討（泉佐野市）</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11" name="角丸四角形 10"/>
          <p:cNvSpPr/>
          <p:nvPr/>
        </p:nvSpPr>
        <p:spPr>
          <a:xfrm>
            <a:off x="5061396" y="1063099"/>
            <a:ext cx="4314423" cy="2292440"/>
          </a:xfrm>
          <a:prstGeom prst="roundRect">
            <a:avLst/>
          </a:prstGeom>
          <a:solidFill>
            <a:schemeClr val="tx1">
              <a:lumMod val="50000"/>
              <a:lumOff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5434883" y="1313645"/>
            <a:ext cx="3541690" cy="338554"/>
          </a:xfrm>
          <a:prstGeom prst="rect">
            <a:avLst/>
          </a:prstGeom>
          <a:noFill/>
        </p:spPr>
        <p:txBody>
          <a:bodyPr wrap="square" rtlCol="0">
            <a:spAutoFit/>
          </a:bodyPr>
          <a:lstStyle/>
          <a:p>
            <a:pPr algn="ctr"/>
            <a:r>
              <a:rPr kumimoji="1" lang="ja-JP" altLang="en-US" sz="1600" dirty="0" smtClean="0">
                <a:solidFill>
                  <a:schemeClr val="bg1"/>
                </a:solidFill>
                <a:latin typeface="UD デジタル 教科書体 NK-B" panose="02020700000000000000" pitchFamily="18" charset="-128"/>
                <a:ea typeface="UD デジタル 教科書体 NK-B" panose="02020700000000000000" pitchFamily="18" charset="-128"/>
              </a:rPr>
              <a:t>②　展示会誘致・創出機能の強化</a:t>
            </a:r>
            <a:endPar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endParaRPr>
          </a:p>
        </p:txBody>
      </p:sp>
      <p:cxnSp>
        <p:nvCxnSpPr>
          <p:cNvPr id="13" name="直線コネクタ 12"/>
          <p:cNvCxnSpPr/>
          <p:nvPr/>
        </p:nvCxnSpPr>
        <p:spPr>
          <a:xfrm flipV="1">
            <a:off x="5525035" y="1622737"/>
            <a:ext cx="342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5331853" y="1864107"/>
            <a:ext cx="3780000" cy="326628"/>
          </a:xfrm>
          <a:prstGeom prst="rect">
            <a:avLst/>
          </a:prstGeom>
          <a:solidFill>
            <a:schemeClr val="bg1"/>
          </a:solidFill>
        </p:spPr>
        <p:txBody>
          <a:bodyPr wrap="square" rtlCol="0">
            <a:spAutoFit/>
          </a:bodyPr>
          <a:lstStyle/>
          <a:p>
            <a:pPr>
              <a:lnSpc>
                <a:spcPts val="1900"/>
              </a:lnSpc>
            </a:pPr>
            <a:r>
              <a:rPr kumimoji="1" lang="ja-JP" altLang="en-US" sz="1400" dirty="0" smtClean="0">
                <a:latin typeface="UD デジタル 教科書体 NK-R" panose="02020400000000000000" pitchFamily="18" charset="-128"/>
                <a:ea typeface="UD デジタル 教科書体 NK-R" panose="02020400000000000000" pitchFamily="18" charset="-128"/>
              </a:rPr>
              <a:t>●行政と</a:t>
            </a:r>
            <a:r>
              <a:rPr kumimoji="1" lang="en-US" altLang="ja-JP" sz="1400" dirty="0" smtClean="0">
                <a:latin typeface="UD デジタル 教科書体 NK-R" panose="02020400000000000000" pitchFamily="18" charset="-128"/>
                <a:ea typeface="UD デジタル 教科書体 NK-R" panose="02020400000000000000" pitchFamily="18" charset="-128"/>
              </a:rPr>
              <a:t>MICE</a:t>
            </a:r>
            <a:r>
              <a:rPr kumimoji="1" lang="ja-JP" altLang="en-US" sz="1400" dirty="0" smtClean="0">
                <a:latin typeface="UD デジタル 教科書体 NK-R" panose="02020400000000000000" pitchFamily="18" charset="-128"/>
                <a:ea typeface="UD デジタル 教科書体 NK-R" panose="02020400000000000000" pitchFamily="18" charset="-128"/>
              </a:rPr>
              <a:t>企業のトップ会談等</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15" name="角丸四角形 14"/>
          <p:cNvSpPr/>
          <p:nvPr/>
        </p:nvSpPr>
        <p:spPr>
          <a:xfrm>
            <a:off x="373485" y="3853115"/>
            <a:ext cx="4314423" cy="2292440"/>
          </a:xfrm>
          <a:prstGeom prst="roundRect">
            <a:avLst/>
          </a:prstGeom>
          <a:solidFill>
            <a:schemeClr val="accent4"/>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18182" y="4103661"/>
            <a:ext cx="3541690" cy="338554"/>
          </a:xfrm>
          <a:prstGeom prst="rect">
            <a:avLst/>
          </a:prstGeom>
          <a:noFill/>
        </p:spPr>
        <p:txBody>
          <a:bodyPr wrap="square" rtlCol="0">
            <a:spAutoFit/>
          </a:bodyPr>
          <a:lstStyle/>
          <a:p>
            <a:pPr algn="ctr"/>
            <a:r>
              <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rPr>
              <a:t>③</a:t>
            </a:r>
            <a:r>
              <a:rPr kumimoji="1" lang="ja-JP" altLang="en-US" sz="1600" dirty="0" smtClean="0">
                <a:solidFill>
                  <a:schemeClr val="bg1"/>
                </a:solidFill>
                <a:latin typeface="UD デジタル 教科書体 NK-B" panose="02020700000000000000" pitchFamily="18" charset="-128"/>
                <a:ea typeface="UD デジタル 教科書体 NK-B" panose="02020700000000000000" pitchFamily="18" charset="-128"/>
              </a:rPr>
              <a:t>　事業者連携</a:t>
            </a:r>
            <a:endPar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endParaRPr>
          </a:p>
        </p:txBody>
      </p:sp>
      <p:cxnSp>
        <p:nvCxnSpPr>
          <p:cNvPr id="17" name="直線コネクタ 16"/>
          <p:cNvCxnSpPr/>
          <p:nvPr/>
        </p:nvCxnSpPr>
        <p:spPr>
          <a:xfrm flipV="1">
            <a:off x="837124" y="4412753"/>
            <a:ext cx="342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643942" y="4654123"/>
            <a:ext cx="3780000" cy="1066959"/>
          </a:xfrm>
          <a:prstGeom prst="rect">
            <a:avLst/>
          </a:prstGeom>
          <a:solidFill>
            <a:schemeClr val="bg1"/>
          </a:solidFill>
        </p:spPr>
        <p:txBody>
          <a:bodyPr wrap="square" rtlCol="0">
            <a:spAutoFit/>
          </a:bodyPr>
          <a:lstStyle/>
          <a:p>
            <a:pPr>
              <a:lnSpc>
                <a:spcPts val="1900"/>
              </a:lnSpc>
            </a:pPr>
            <a:r>
              <a:rPr kumimoji="1" lang="ja-JP" altLang="en-US" sz="1400" dirty="0" smtClean="0">
                <a:latin typeface="UD デジタル 教科書体 NK-R" panose="02020400000000000000" pitchFamily="18" charset="-128"/>
                <a:ea typeface="UD デジタル 教科書体 NK-R" panose="02020400000000000000" pitchFamily="18" charset="-128"/>
              </a:rPr>
              <a:t>●</a:t>
            </a:r>
            <a:r>
              <a:rPr kumimoji="1" lang="en-US" altLang="ja-JP" sz="1400" dirty="0" smtClean="0">
                <a:latin typeface="UD デジタル 教科書体 NK-R" panose="02020400000000000000" pitchFamily="18" charset="-128"/>
                <a:ea typeface="UD デジタル 教科書体 NK-R" panose="02020400000000000000" pitchFamily="18" charset="-128"/>
              </a:rPr>
              <a:t>PCO</a:t>
            </a:r>
            <a:r>
              <a:rPr kumimoji="1" lang="ja-JP" altLang="en-US" sz="1400" dirty="0" smtClean="0">
                <a:latin typeface="UD デジタル 教科書体 NK-R" panose="02020400000000000000" pitchFamily="18" charset="-128"/>
                <a:ea typeface="UD デジタル 教科書体 NK-R" panose="02020400000000000000" pitchFamily="18" charset="-128"/>
              </a:rPr>
              <a:t>（会議運営会社）東京本社等との連携による誘致力</a:t>
            </a:r>
            <a:r>
              <a:rPr kumimoji="1" lang="en-US" altLang="ja-JP"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smtClean="0">
                <a:latin typeface="UD デジタル 教科書体 NK-R" panose="02020400000000000000" pitchFamily="18" charset="-128"/>
                <a:ea typeface="UD デジタル 教科書体 NK-R" panose="02020400000000000000" pitchFamily="18" charset="-128"/>
              </a:rPr>
              <a:t>営業強化</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pPr>
              <a:lnSpc>
                <a:spcPts val="1900"/>
              </a:lnSpc>
            </a:pPr>
            <a:r>
              <a:rPr kumimoji="1" lang="ja-JP" altLang="en-US" sz="1400" dirty="0" smtClean="0">
                <a:latin typeface="UD デジタル 教科書体 NK-R" panose="02020400000000000000" pitchFamily="18" charset="-128"/>
                <a:ea typeface="UD デジタル 教科書体 NK-R" panose="02020400000000000000" pitchFamily="18" charset="-128"/>
              </a:rPr>
              <a:t>●地元</a:t>
            </a:r>
            <a:r>
              <a:rPr kumimoji="1" lang="en-US" altLang="ja-JP" sz="1400" dirty="0" smtClean="0">
                <a:latin typeface="UD デジタル 教科書体 NK-R" panose="02020400000000000000" pitchFamily="18" charset="-128"/>
                <a:ea typeface="UD デジタル 教科書体 NK-R" panose="02020400000000000000" pitchFamily="18" charset="-128"/>
              </a:rPr>
              <a:t>DMC</a:t>
            </a:r>
            <a:r>
              <a:rPr kumimoji="1" lang="ja-JP" altLang="en-US" sz="1400" dirty="0" smtClean="0">
                <a:latin typeface="UD デジタル 教科書体 NK-R" panose="02020400000000000000" pitchFamily="18" charset="-128"/>
                <a:ea typeface="UD デジタル 教科書体 NK-R" panose="02020400000000000000" pitchFamily="18" charset="-128"/>
              </a:rPr>
              <a:t>の提案力強化を図るための模擬開催の実施</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19" name="角丸四角形 18"/>
          <p:cNvSpPr/>
          <p:nvPr/>
        </p:nvSpPr>
        <p:spPr>
          <a:xfrm>
            <a:off x="5061396" y="3853115"/>
            <a:ext cx="4314423" cy="2292440"/>
          </a:xfrm>
          <a:prstGeom prst="roundRect">
            <a:avLst/>
          </a:prstGeom>
          <a:solidFill>
            <a:srgbClr val="0070C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5306093" y="4103661"/>
            <a:ext cx="3541690" cy="338554"/>
          </a:xfrm>
          <a:prstGeom prst="rect">
            <a:avLst/>
          </a:prstGeom>
          <a:noFill/>
        </p:spPr>
        <p:txBody>
          <a:bodyPr wrap="square" rtlCol="0">
            <a:spAutoFit/>
          </a:bodyPr>
          <a:lstStyle/>
          <a:p>
            <a:pPr algn="ctr"/>
            <a:r>
              <a:rPr kumimoji="1" lang="ja-JP" altLang="en-US" sz="1600" dirty="0" smtClean="0">
                <a:solidFill>
                  <a:schemeClr val="bg1"/>
                </a:solidFill>
                <a:latin typeface="UD デジタル 教科書体 NK-B" panose="02020700000000000000" pitchFamily="18" charset="-128"/>
                <a:ea typeface="UD デジタル 教科書体 NK-B" panose="02020700000000000000" pitchFamily="18" charset="-128"/>
              </a:rPr>
              <a:t>④　人材育成</a:t>
            </a:r>
            <a:endPar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endParaRPr>
          </a:p>
        </p:txBody>
      </p:sp>
      <p:cxnSp>
        <p:nvCxnSpPr>
          <p:cNvPr id="21" name="直線コネクタ 20"/>
          <p:cNvCxnSpPr/>
          <p:nvPr/>
        </p:nvCxnSpPr>
        <p:spPr>
          <a:xfrm flipV="1">
            <a:off x="5525035" y="4412753"/>
            <a:ext cx="342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5331853" y="4654123"/>
            <a:ext cx="3780000" cy="1057597"/>
          </a:xfrm>
          <a:prstGeom prst="rect">
            <a:avLst/>
          </a:prstGeom>
          <a:solidFill>
            <a:schemeClr val="bg1"/>
          </a:solidFill>
        </p:spPr>
        <p:txBody>
          <a:bodyPr wrap="square" rtlCol="0">
            <a:spAutoFit/>
          </a:bodyPr>
          <a:lstStyle/>
          <a:p>
            <a:pPr>
              <a:lnSpc>
                <a:spcPts val="1900"/>
              </a:lnSpc>
            </a:pPr>
            <a:r>
              <a:rPr kumimoji="1" lang="ja-JP" altLang="en-US" sz="1400" dirty="0" smtClean="0">
                <a:latin typeface="UD デジタル 教科書体 NK-R" panose="02020400000000000000" pitchFamily="18" charset="-128"/>
                <a:ea typeface="UD デジタル 教科書体 NK-R" panose="02020400000000000000" pitchFamily="18" charset="-128"/>
              </a:rPr>
              <a:t>●大阪観光局・大阪国際会議場における</a:t>
            </a:r>
            <a:r>
              <a:rPr kumimoji="1" lang="en-US" altLang="ja-JP" sz="1400" dirty="0" smtClean="0">
                <a:latin typeface="UD デジタル 教科書体 NK-R" panose="02020400000000000000" pitchFamily="18" charset="-128"/>
                <a:ea typeface="UD デジタル 教科書体 NK-R" panose="02020400000000000000" pitchFamily="18" charset="-128"/>
              </a:rPr>
              <a:t>MICE</a:t>
            </a:r>
            <a:r>
              <a:rPr kumimoji="1" lang="ja-JP" altLang="en-US" sz="1400" dirty="0" smtClean="0">
                <a:latin typeface="UD デジタル 教科書体 NK-R" panose="02020400000000000000" pitchFamily="18" charset="-128"/>
                <a:ea typeface="UD デジタル 教科書体 NK-R" panose="02020400000000000000" pitchFamily="18" charset="-128"/>
              </a:rPr>
              <a:t>専門人材の確保と育成</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pPr>
              <a:lnSpc>
                <a:spcPts val="1900"/>
              </a:lnSpc>
            </a:pPr>
            <a:r>
              <a:rPr kumimoji="1" lang="ja-JP" altLang="en-US" sz="1400" dirty="0" smtClean="0">
                <a:latin typeface="UD デジタル 教科書体 NK-R" panose="02020400000000000000" pitchFamily="18" charset="-128"/>
                <a:ea typeface="UD デジタル 教科書体 NK-R" panose="02020400000000000000" pitchFamily="18" charset="-128"/>
              </a:rPr>
              <a:t>●ハイブリッドが主流となる中でのデジタルイベント人材の育成支援</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884772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2879" y="0"/>
            <a:ext cx="9936000" cy="43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smtClean="0">
                <a:latin typeface="BIZ UDPゴシック" panose="020B0400000000000000" pitchFamily="50" charset="-128"/>
                <a:ea typeface="BIZ UDPゴシック" panose="020B0400000000000000" pitchFamily="50" charset="-128"/>
              </a:rPr>
              <a:t>Ⅰ</a:t>
            </a:r>
            <a:r>
              <a:rPr kumimoji="1" lang="ja-JP" altLang="en-US" sz="1600" b="1" dirty="0" smtClean="0">
                <a:latin typeface="BIZ UDPゴシック" panose="020B0400000000000000" pitchFamily="50" charset="-128"/>
                <a:ea typeface="BIZ UDPゴシック" panose="020B0400000000000000" pitchFamily="50" charset="-128"/>
              </a:rPr>
              <a:t>　調査概要</a:t>
            </a:r>
            <a:endParaRPr kumimoji="1" lang="ja-JP" altLang="en-US" sz="1600" b="1" dirty="0">
              <a:latin typeface="BIZ UDPゴシック" panose="020B0400000000000000" pitchFamily="50" charset="-128"/>
              <a:ea typeface="BIZ UDPゴシック" panose="020B0400000000000000" pitchFamily="50" charset="-128"/>
            </a:endParaRPr>
          </a:p>
        </p:txBody>
      </p:sp>
      <p:graphicFrame>
        <p:nvGraphicFramePr>
          <p:cNvPr id="7" name="表 6"/>
          <p:cNvGraphicFramePr>
            <a:graphicFrameLocks noGrp="1"/>
          </p:cNvGraphicFramePr>
          <p:nvPr>
            <p:extLst/>
          </p:nvPr>
        </p:nvGraphicFramePr>
        <p:xfrm>
          <a:off x="353887" y="2265145"/>
          <a:ext cx="9202468" cy="533792"/>
        </p:xfrm>
        <a:graphic>
          <a:graphicData uri="http://schemas.openxmlformats.org/drawingml/2006/table">
            <a:tbl>
              <a:tblPr firstRow="1" firstCol="1" bandRow="1">
                <a:tableStyleId>{69CF1AB2-1976-4502-BF36-3FF5EA218861}</a:tableStyleId>
              </a:tblPr>
              <a:tblGrid>
                <a:gridCol w="368581">
                  <a:extLst>
                    <a:ext uri="{9D8B030D-6E8A-4147-A177-3AD203B41FA5}">
                      <a16:colId xmlns:a16="http://schemas.microsoft.com/office/drawing/2014/main" val="1034898150"/>
                    </a:ext>
                  </a:extLst>
                </a:gridCol>
                <a:gridCol w="2427500">
                  <a:extLst>
                    <a:ext uri="{9D8B030D-6E8A-4147-A177-3AD203B41FA5}">
                      <a16:colId xmlns:a16="http://schemas.microsoft.com/office/drawing/2014/main" val="3427753982"/>
                    </a:ext>
                  </a:extLst>
                </a:gridCol>
                <a:gridCol w="6406387">
                  <a:extLst>
                    <a:ext uri="{9D8B030D-6E8A-4147-A177-3AD203B41FA5}">
                      <a16:colId xmlns:a16="http://schemas.microsoft.com/office/drawing/2014/main" val="1183637121"/>
                    </a:ext>
                  </a:extLst>
                </a:gridCol>
              </a:tblGrid>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４</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世界水準の</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ＭＩＣＥ都市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en-US" sz="1200" u="none" kern="100" dirty="0">
                          <a:solidFill>
                            <a:schemeClr val="tx1"/>
                          </a:solidFill>
                          <a:effectLst/>
                          <a:latin typeface="Meiryo UI" panose="020B0604030504040204" pitchFamily="50" charset="-128"/>
                          <a:ea typeface="Meiryo UI" panose="020B0604030504040204" pitchFamily="50" charset="-128"/>
                        </a:rPr>
                        <a:t>IR</a:t>
                      </a:r>
                      <a:r>
                        <a:rPr lang="ja-JP" sz="1200" u="none" kern="100" dirty="0">
                          <a:solidFill>
                            <a:schemeClr val="tx1"/>
                          </a:solidFill>
                          <a:effectLst/>
                          <a:latin typeface="Meiryo UI" panose="020B0604030504040204" pitchFamily="50" charset="-128"/>
                          <a:ea typeface="Meiryo UI" panose="020B0604030504040204" pitchFamily="50" charset="-128"/>
                        </a:rPr>
                        <a:t>誘致に伴う世界水準の</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施設の整備を見据え、</a:t>
                      </a:r>
                      <a:r>
                        <a:rPr lang="ja-JP" altLang="en-US" sz="1200" u="none" kern="100" dirty="0">
                          <a:solidFill>
                            <a:schemeClr val="tx1"/>
                          </a:solidFill>
                          <a:effectLst/>
                          <a:latin typeface="Meiryo UI" panose="020B0604030504040204" pitchFamily="50" charset="-128"/>
                          <a:ea typeface="Meiryo UI" panose="020B0604030504040204" pitchFamily="50" charset="-128"/>
                        </a:rPr>
                        <a:t>国内外の都市に伍する</a:t>
                      </a:r>
                      <a:r>
                        <a:rPr lang="ja-JP" sz="1200" u="none" kern="100" dirty="0">
                          <a:solidFill>
                            <a:schemeClr val="tx1"/>
                          </a:solidFill>
                          <a:effectLst/>
                          <a:latin typeface="Meiryo UI" panose="020B0604030504040204" pitchFamily="50" charset="-128"/>
                          <a:ea typeface="Meiryo UI" panose="020B0604030504040204" pitchFamily="50" charset="-128"/>
                        </a:rPr>
                        <a:t>競争力を備えた</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844233874"/>
                  </a:ext>
                </a:extLst>
              </a:tr>
            </a:tbl>
          </a:graphicData>
        </a:graphic>
      </p:graphicFrame>
      <p:sp>
        <p:nvSpPr>
          <p:cNvPr id="10" name="テキスト ボックス 9"/>
          <p:cNvSpPr txBox="1"/>
          <p:nvPr/>
        </p:nvSpPr>
        <p:spPr>
          <a:xfrm>
            <a:off x="128788" y="1045233"/>
            <a:ext cx="9906000" cy="1169551"/>
          </a:xfrm>
          <a:prstGeom prst="rect">
            <a:avLst/>
          </a:prstGeom>
          <a:noFill/>
        </p:spPr>
        <p:txBody>
          <a:bodyPr wrap="square" rtlCol="0">
            <a:spAutoFit/>
          </a:bodyPr>
          <a:lstStyle/>
          <a:p>
            <a:pPr>
              <a:lnSpc>
                <a:spcPts val="2100"/>
              </a:lnSpc>
            </a:pPr>
            <a:r>
              <a:rPr lang="ja-JP" altLang="en-US" sz="1300" dirty="0" smtClean="0">
                <a:latin typeface="BIZ UDP明朝 Medium" panose="02020500000000000000" pitchFamily="18" charset="-128"/>
                <a:ea typeface="BIZ UDP明朝 Medium" panose="02020500000000000000" pitchFamily="18" charset="-128"/>
              </a:rPr>
              <a:t>▽　「大阪都市魅力創造戦略</a:t>
            </a:r>
            <a:r>
              <a:rPr lang="en-US" altLang="ja-JP" sz="1300" dirty="0" smtClean="0">
                <a:latin typeface="BIZ UDP明朝 Medium" panose="02020500000000000000" pitchFamily="18" charset="-128"/>
                <a:ea typeface="BIZ UDP明朝 Medium" panose="02020500000000000000" pitchFamily="18" charset="-128"/>
              </a:rPr>
              <a:t>2025</a:t>
            </a:r>
            <a:r>
              <a:rPr lang="ja-JP" altLang="en-US" sz="1300" dirty="0" smtClean="0">
                <a:latin typeface="BIZ UDP明朝 Medium" panose="02020500000000000000" pitchFamily="18" charset="-128"/>
                <a:ea typeface="BIZ UDP明朝 Medium" panose="02020500000000000000" pitchFamily="18" charset="-128"/>
              </a:rPr>
              <a:t>（</a:t>
            </a:r>
            <a:r>
              <a:rPr lang="en-US" altLang="ja-JP" sz="1300" dirty="0" smtClean="0">
                <a:latin typeface="BIZ UDP明朝 Medium" panose="02020500000000000000" pitchFamily="18" charset="-128"/>
                <a:ea typeface="BIZ UDP明朝 Medium" panose="02020500000000000000" pitchFamily="18" charset="-128"/>
              </a:rPr>
              <a:t>R3.3</a:t>
            </a:r>
            <a:r>
              <a:rPr lang="ja-JP" altLang="en-US" sz="1300" dirty="0" smtClean="0">
                <a:latin typeface="BIZ UDP明朝 Medium" panose="02020500000000000000" pitchFamily="18" charset="-128"/>
                <a:ea typeface="BIZ UDP明朝 Medium" panose="02020500000000000000" pitchFamily="18" charset="-128"/>
              </a:rPr>
              <a:t>）」に掲げる「</a:t>
            </a:r>
            <a:r>
              <a:rPr lang="ja-JP" altLang="ja-JP" sz="1300" dirty="0" smtClean="0">
                <a:latin typeface="BIZ UDP明朝 Medium" panose="02020500000000000000" pitchFamily="18" charset="-128"/>
                <a:ea typeface="BIZ UDP明朝 Medium" panose="02020500000000000000" pitchFamily="18" charset="-128"/>
              </a:rPr>
              <a:t>世界</a:t>
            </a:r>
            <a:r>
              <a:rPr lang="ja-JP" altLang="ja-JP" sz="1300" dirty="0">
                <a:latin typeface="BIZ UDP明朝 Medium" panose="02020500000000000000" pitchFamily="18" charset="-128"/>
                <a:ea typeface="BIZ UDP明朝 Medium" panose="02020500000000000000" pitchFamily="18" charset="-128"/>
              </a:rPr>
              <a:t>水準の</a:t>
            </a:r>
            <a:r>
              <a:rPr lang="en-US" altLang="ja-JP" sz="1300" dirty="0">
                <a:latin typeface="BIZ UDP明朝 Medium" panose="02020500000000000000" pitchFamily="18" charset="-128"/>
                <a:ea typeface="BIZ UDP明朝 Medium" panose="02020500000000000000" pitchFamily="18" charset="-128"/>
              </a:rPr>
              <a:t>MICE</a:t>
            </a:r>
            <a:r>
              <a:rPr lang="ja-JP" altLang="ja-JP" sz="1300" dirty="0">
                <a:latin typeface="BIZ UDP明朝 Medium" panose="02020500000000000000" pitchFamily="18" charset="-128"/>
                <a:ea typeface="BIZ UDP明朝 Medium" panose="02020500000000000000" pitchFamily="18" charset="-128"/>
              </a:rPr>
              <a:t>都市</a:t>
            </a:r>
            <a:r>
              <a:rPr lang="ja-JP" altLang="en-US" sz="1300" dirty="0">
                <a:latin typeface="BIZ UDP明朝 Medium" panose="02020500000000000000" pitchFamily="18" charset="-128"/>
                <a:ea typeface="BIZ UDP明朝 Medium" panose="02020500000000000000" pitchFamily="18" charset="-128"/>
              </a:rPr>
              <a:t>」</a:t>
            </a:r>
            <a:r>
              <a:rPr lang="ja-JP" altLang="ja-JP" sz="1300" dirty="0" smtClean="0">
                <a:latin typeface="BIZ UDP明朝 Medium" panose="02020500000000000000" pitchFamily="18" charset="-128"/>
                <a:ea typeface="BIZ UDP明朝 Medium" panose="02020500000000000000" pitchFamily="18" charset="-128"/>
              </a:rPr>
              <a:t>を</a:t>
            </a:r>
            <a:r>
              <a:rPr lang="ja-JP" altLang="en-US" sz="1300" dirty="0" smtClean="0">
                <a:latin typeface="BIZ UDP明朝 Medium" panose="02020500000000000000" pitchFamily="18" charset="-128"/>
                <a:ea typeface="BIZ UDP明朝 Medium" panose="02020500000000000000" pitchFamily="18" charset="-128"/>
              </a:rPr>
              <a:t>めざすため、調査を実施（調査期間：</a:t>
            </a:r>
            <a:r>
              <a:rPr lang="en-US" altLang="ja-JP" sz="1300" dirty="0" smtClean="0">
                <a:latin typeface="BIZ UDP明朝 Medium" panose="02020500000000000000" pitchFamily="18" charset="-128"/>
                <a:ea typeface="BIZ UDP明朝 Medium" panose="02020500000000000000" pitchFamily="18" charset="-128"/>
              </a:rPr>
              <a:t>R3/11</a:t>
            </a:r>
            <a:r>
              <a:rPr lang="ja-JP" altLang="en-US" sz="1300" dirty="0" smtClean="0">
                <a:latin typeface="BIZ UDP明朝 Medium" panose="02020500000000000000" pitchFamily="18" charset="-128"/>
                <a:ea typeface="BIZ UDP明朝 Medium" panose="02020500000000000000" pitchFamily="18" charset="-128"/>
              </a:rPr>
              <a:t>～</a:t>
            </a:r>
            <a:r>
              <a:rPr lang="en-US" altLang="ja-JP" sz="1300" dirty="0" smtClean="0">
                <a:latin typeface="BIZ UDP明朝 Medium" panose="02020500000000000000" pitchFamily="18" charset="-128"/>
                <a:ea typeface="BIZ UDP明朝 Medium" panose="02020500000000000000" pitchFamily="18" charset="-128"/>
              </a:rPr>
              <a:t>R4/3</a:t>
            </a:r>
            <a:r>
              <a:rPr lang="ja-JP" altLang="en-US" sz="1300" dirty="0" smtClean="0">
                <a:latin typeface="BIZ UDP明朝 Medium" panose="02020500000000000000" pitchFamily="18" charset="-128"/>
                <a:ea typeface="BIZ UDP明朝 Medium" panose="02020500000000000000" pitchFamily="18" charset="-128"/>
              </a:rPr>
              <a:t>）</a:t>
            </a:r>
            <a:endParaRPr lang="en-US" altLang="ja-JP" sz="1300" dirty="0" smtClean="0">
              <a:latin typeface="BIZ UDP明朝 Medium" panose="02020500000000000000" pitchFamily="18" charset="-128"/>
              <a:ea typeface="BIZ UDP明朝 Medium" panose="02020500000000000000" pitchFamily="18" charset="-128"/>
            </a:endParaRPr>
          </a:p>
          <a:p>
            <a:pPr>
              <a:lnSpc>
                <a:spcPts val="2100"/>
              </a:lnSpc>
            </a:pPr>
            <a:r>
              <a:rPr lang="ja-JP" altLang="en-US" sz="1300" dirty="0">
                <a:latin typeface="BIZ UDP明朝 Medium" panose="02020500000000000000" pitchFamily="18" charset="-128"/>
                <a:ea typeface="BIZ UDP明朝 Medium" panose="02020500000000000000" pitchFamily="18" charset="-128"/>
              </a:rPr>
              <a:t>　</a:t>
            </a:r>
            <a:r>
              <a:rPr lang="ja-JP" altLang="en-US" sz="1300" dirty="0" smtClean="0">
                <a:latin typeface="BIZ UDP明朝 Medium" panose="02020500000000000000" pitchFamily="18" charset="-128"/>
                <a:ea typeface="BIZ UDP明朝 Medium" panose="02020500000000000000" pitchFamily="18" charset="-128"/>
              </a:rPr>
              <a:t>→</a:t>
            </a:r>
            <a:r>
              <a:rPr lang="en-US" altLang="ja-JP" sz="1300" dirty="0" smtClean="0">
                <a:latin typeface="BIZ UDP明朝 Medium" panose="02020500000000000000" pitchFamily="18" charset="-128"/>
                <a:ea typeface="BIZ UDP明朝 Medium" panose="02020500000000000000" pitchFamily="18" charset="-128"/>
              </a:rPr>
              <a:t>MICE</a:t>
            </a:r>
            <a:r>
              <a:rPr lang="ja-JP" altLang="ja-JP" sz="1300" dirty="0">
                <a:latin typeface="BIZ UDP明朝 Medium" panose="02020500000000000000" pitchFamily="18" charset="-128"/>
                <a:ea typeface="BIZ UDP明朝 Medium" panose="02020500000000000000" pitchFamily="18" charset="-128"/>
              </a:rPr>
              <a:t>戦略を策定するに</a:t>
            </a:r>
            <a:r>
              <a:rPr lang="ja-JP" altLang="ja-JP" sz="1300" dirty="0" smtClean="0">
                <a:latin typeface="BIZ UDP明朝 Medium" panose="02020500000000000000" pitchFamily="18" charset="-128"/>
                <a:ea typeface="BIZ UDP明朝 Medium" panose="02020500000000000000" pitchFamily="18" charset="-128"/>
              </a:rPr>
              <a:t>あた</a:t>
            </a:r>
            <a:r>
              <a:rPr lang="ja-JP" altLang="en-US" sz="1300" dirty="0" smtClean="0">
                <a:latin typeface="BIZ UDP明朝 Medium" panose="02020500000000000000" pitchFamily="18" charset="-128"/>
                <a:ea typeface="BIZ UDP明朝 Medium" panose="02020500000000000000" pitchFamily="18" charset="-128"/>
              </a:rPr>
              <a:t>っては</a:t>
            </a:r>
            <a:r>
              <a:rPr lang="ja-JP" altLang="ja-JP" sz="1300" dirty="0" smtClean="0">
                <a:latin typeface="BIZ UDP明朝 Medium" panose="02020500000000000000" pitchFamily="18" charset="-128"/>
                <a:ea typeface="BIZ UDP明朝 Medium" panose="02020500000000000000" pitchFamily="18" charset="-128"/>
              </a:rPr>
              <a:t>、</a:t>
            </a:r>
            <a:r>
              <a:rPr lang="ja-JP" altLang="ja-JP" sz="1300" dirty="0">
                <a:latin typeface="BIZ UDP明朝 Medium" panose="02020500000000000000" pitchFamily="18" charset="-128"/>
                <a:ea typeface="BIZ UDP明朝 Medium" panose="02020500000000000000" pitchFamily="18" charset="-128"/>
              </a:rPr>
              <a:t>府内及び競合他都市に</a:t>
            </a:r>
            <a:r>
              <a:rPr lang="ja-JP" altLang="ja-JP" sz="1300" dirty="0" smtClean="0">
                <a:latin typeface="BIZ UDP明朝 Medium" panose="02020500000000000000" pitchFamily="18" charset="-128"/>
                <a:ea typeface="BIZ UDP明朝 Medium" panose="02020500000000000000" pitchFamily="18" charset="-128"/>
              </a:rPr>
              <a:t>おける</a:t>
            </a:r>
            <a:r>
              <a:rPr lang="en-US" altLang="ja-JP" sz="1300" dirty="0" smtClean="0">
                <a:latin typeface="BIZ UDP明朝 Medium" panose="02020500000000000000" pitchFamily="18" charset="-128"/>
                <a:ea typeface="BIZ UDP明朝 Medium" panose="02020500000000000000" pitchFamily="18" charset="-128"/>
              </a:rPr>
              <a:t>MICE</a:t>
            </a:r>
            <a:r>
              <a:rPr lang="ja-JP" altLang="ja-JP" sz="1300" dirty="0">
                <a:latin typeface="BIZ UDP明朝 Medium" panose="02020500000000000000" pitchFamily="18" charset="-128"/>
                <a:ea typeface="BIZ UDP明朝 Medium" panose="02020500000000000000" pitchFamily="18" charset="-128"/>
              </a:rPr>
              <a:t>の開催実態を</a:t>
            </a:r>
            <a:r>
              <a:rPr lang="ja-JP" altLang="ja-JP" sz="1300" dirty="0" smtClean="0">
                <a:latin typeface="BIZ UDP明朝 Medium" panose="02020500000000000000" pitchFamily="18" charset="-128"/>
                <a:ea typeface="BIZ UDP明朝 Medium" panose="02020500000000000000" pitchFamily="18" charset="-128"/>
              </a:rPr>
              <a:t>把握</a:t>
            </a:r>
            <a:endParaRPr lang="ja-JP" altLang="ja-JP" sz="1300" dirty="0">
              <a:latin typeface="BIZ UDP明朝 Medium" panose="02020500000000000000" pitchFamily="18" charset="-128"/>
              <a:ea typeface="BIZ UDP明朝 Medium" panose="02020500000000000000" pitchFamily="18" charset="-128"/>
            </a:endParaRPr>
          </a:p>
          <a:p>
            <a:pPr>
              <a:lnSpc>
                <a:spcPts val="2100"/>
              </a:lnSpc>
            </a:pPr>
            <a:r>
              <a:rPr lang="ja-JP" altLang="en-US" sz="1300" dirty="0">
                <a:latin typeface="BIZ UDP明朝 Medium" panose="02020500000000000000" pitchFamily="18" charset="-128"/>
                <a:ea typeface="BIZ UDP明朝 Medium" panose="02020500000000000000" pitchFamily="18" charset="-128"/>
              </a:rPr>
              <a:t>　→</a:t>
            </a:r>
            <a:r>
              <a:rPr lang="ja-JP" altLang="ja-JP" sz="1300" dirty="0" smtClean="0">
                <a:latin typeface="BIZ UDP明朝 Medium" panose="02020500000000000000" pitchFamily="18" charset="-128"/>
                <a:ea typeface="BIZ UDP明朝 Medium" panose="02020500000000000000" pitchFamily="18" charset="-128"/>
              </a:rPr>
              <a:t>世界中</a:t>
            </a:r>
            <a:r>
              <a:rPr lang="ja-JP" altLang="ja-JP" sz="1300" dirty="0">
                <a:latin typeface="BIZ UDP明朝 Medium" panose="02020500000000000000" pitchFamily="18" charset="-128"/>
                <a:ea typeface="BIZ UDP明朝 Medium" panose="02020500000000000000" pitchFamily="18" charset="-128"/>
              </a:rPr>
              <a:t>の</a:t>
            </a:r>
            <a:r>
              <a:rPr lang="en-US" altLang="ja-JP" sz="1300" dirty="0">
                <a:latin typeface="BIZ UDP明朝 Medium" panose="02020500000000000000" pitchFamily="18" charset="-128"/>
                <a:ea typeface="BIZ UDP明朝 Medium" panose="02020500000000000000" pitchFamily="18" charset="-128"/>
              </a:rPr>
              <a:t>MICE</a:t>
            </a:r>
            <a:r>
              <a:rPr lang="ja-JP" altLang="ja-JP" sz="1300" dirty="0">
                <a:latin typeface="BIZ UDP明朝 Medium" panose="02020500000000000000" pitchFamily="18" charset="-128"/>
                <a:ea typeface="BIZ UDP明朝 Medium" panose="02020500000000000000" pitchFamily="18" charset="-128"/>
              </a:rPr>
              <a:t>主催者の意向（特</a:t>
            </a:r>
            <a:r>
              <a:rPr lang="ja-JP" altLang="ja-JP" sz="1300" dirty="0" smtClean="0">
                <a:latin typeface="BIZ UDP明朝 Medium" panose="02020500000000000000" pitchFamily="18" charset="-128"/>
                <a:ea typeface="BIZ UDP明朝 Medium" panose="02020500000000000000" pitchFamily="18" charset="-128"/>
              </a:rPr>
              <a:t>にコロナ</a:t>
            </a:r>
            <a:r>
              <a:rPr lang="ja-JP" altLang="ja-JP" sz="1300" dirty="0">
                <a:latin typeface="BIZ UDP明朝 Medium" panose="02020500000000000000" pitchFamily="18" charset="-128"/>
                <a:ea typeface="BIZ UDP明朝 Medium" panose="02020500000000000000" pitchFamily="18" charset="-128"/>
              </a:rPr>
              <a:t>禍を受け、今後の事業モデルをどのように描いているか</a:t>
            </a:r>
            <a:r>
              <a:rPr lang="ja-JP" altLang="ja-JP" sz="1300" dirty="0" smtClean="0">
                <a:latin typeface="BIZ UDP明朝 Medium" panose="02020500000000000000" pitchFamily="18" charset="-128"/>
                <a:ea typeface="BIZ UDP明朝 Medium" panose="02020500000000000000" pitchFamily="18" charset="-128"/>
              </a:rPr>
              <a:t>、開催地</a:t>
            </a:r>
            <a:r>
              <a:rPr lang="ja-JP" altLang="ja-JP" sz="1300" dirty="0">
                <a:latin typeface="BIZ UDP明朝 Medium" panose="02020500000000000000" pitchFamily="18" charset="-128"/>
                <a:ea typeface="BIZ UDP明朝 Medium" panose="02020500000000000000" pitchFamily="18" charset="-128"/>
              </a:rPr>
              <a:t>に求める</a:t>
            </a:r>
            <a:r>
              <a:rPr lang="ja-JP" altLang="ja-JP" sz="1300" dirty="0" smtClean="0">
                <a:latin typeface="BIZ UDP明朝 Medium" panose="02020500000000000000" pitchFamily="18" charset="-128"/>
                <a:ea typeface="BIZ UDP明朝 Medium" panose="02020500000000000000" pitchFamily="18" charset="-128"/>
              </a:rPr>
              <a:t>条件は</a:t>
            </a:r>
            <a:r>
              <a:rPr lang="ja-JP" altLang="ja-JP" sz="1300" dirty="0">
                <a:latin typeface="BIZ UDP明朝 Medium" panose="02020500000000000000" pitchFamily="18" charset="-128"/>
                <a:ea typeface="BIZ UDP明朝 Medium" panose="02020500000000000000" pitchFamily="18" charset="-128"/>
              </a:rPr>
              <a:t>何か</a:t>
            </a:r>
            <a:r>
              <a:rPr lang="ja-JP" altLang="ja-JP" sz="1300" dirty="0" smtClean="0">
                <a:latin typeface="BIZ UDP明朝 Medium" panose="02020500000000000000" pitchFamily="18" charset="-128"/>
                <a:ea typeface="BIZ UDP明朝 Medium" panose="02020500000000000000" pitchFamily="18" charset="-128"/>
              </a:rPr>
              <a:t>）</a:t>
            </a:r>
            <a:endParaRPr lang="en-US" altLang="ja-JP" sz="1300" dirty="0" smtClean="0">
              <a:latin typeface="BIZ UDP明朝 Medium" panose="02020500000000000000" pitchFamily="18" charset="-128"/>
              <a:ea typeface="BIZ UDP明朝 Medium" panose="02020500000000000000" pitchFamily="18" charset="-128"/>
            </a:endParaRPr>
          </a:p>
          <a:p>
            <a:pPr>
              <a:lnSpc>
                <a:spcPts val="2100"/>
              </a:lnSpc>
            </a:pPr>
            <a:r>
              <a:rPr lang="ja-JP" altLang="en-US" sz="1300" dirty="0">
                <a:latin typeface="BIZ UDP明朝 Medium" panose="02020500000000000000" pitchFamily="18" charset="-128"/>
                <a:ea typeface="BIZ UDP明朝 Medium" panose="02020500000000000000" pitchFamily="18" charset="-128"/>
              </a:rPr>
              <a:t>　</a:t>
            </a:r>
            <a:r>
              <a:rPr lang="ja-JP" altLang="en-US" sz="1300" dirty="0" smtClean="0">
                <a:latin typeface="BIZ UDP明朝 Medium" panose="02020500000000000000" pitchFamily="18" charset="-128"/>
                <a:ea typeface="BIZ UDP明朝 Medium" panose="02020500000000000000" pitchFamily="18" charset="-128"/>
              </a:rPr>
              <a:t>　 </a:t>
            </a:r>
            <a:r>
              <a:rPr lang="ja-JP" altLang="ja-JP" sz="1300" dirty="0" smtClean="0">
                <a:latin typeface="BIZ UDP明朝 Medium" panose="02020500000000000000" pitchFamily="18" charset="-128"/>
                <a:ea typeface="BIZ UDP明朝 Medium" panose="02020500000000000000" pitchFamily="18" charset="-128"/>
              </a:rPr>
              <a:t>を</a:t>
            </a:r>
            <a:r>
              <a:rPr lang="ja-JP" altLang="ja-JP" sz="1300" dirty="0">
                <a:latin typeface="BIZ UDP明朝 Medium" panose="02020500000000000000" pitchFamily="18" charset="-128"/>
                <a:ea typeface="BIZ UDP明朝 Medium" panose="02020500000000000000" pitchFamily="18" charset="-128"/>
              </a:rPr>
              <a:t>把握し、主催者の今後の動向をできるだけ正確</a:t>
            </a:r>
            <a:r>
              <a:rPr lang="ja-JP" altLang="ja-JP" sz="1300" dirty="0" smtClean="0">
                <a:latin typeface="BIZ UDP明朝 Medium" panose="02020500000000000000" pitchFamily="18" charset="-128"/>
                <a:ea typeface="BIZ UDP明朝 Medium" panose="02020500000000000000" pitchFamily="18" charset="-128"/>
              </a:rPr>
              <a:t>に</a:t>
            </a:r>
            <a:r>
              <a:rPr lang="ja-JP" altLang="en-US" sz="1300" dirty="0">
                <a:latin typeface="BIZ UDP明朝 Medium" panose="02020500000000000000" pitchFamily="18" charset="-128"/>
                <a:ea typeface="BIZ UDP明朝 Medium" panose="02020500000000000000" pitchFamily="18" charset="-128"/>
              </a:rPr>
              <a:t>把握</a:t>
            </a:r>
            <a:endParaRPr kumimoji="1" lang="ja-JP" altLang="en-US" sz="1300" dirty="0">
              <a:latin typeface="BIZ UDP明朝 Medium" panose="02020500000000000000" pitchFamily="18" charset="-128"/>
              <a:ea typeface="BIZ UDP明朝 Medium" panose="02020500000000000000" pitchFamily="18" charset="-128"/>
            </a:endParaRPr>
          </a:p>
        </p:txBody>
      </p:sp>
      <p:sp>
        <p:nvSpPr>
          <p:cNvPr id="13" name="ホームベース 12"/>
          <p:cNvSpPr/>
          <p:nvPr/>
        </p:nvSpPr>
        <p:spPr>
          <a:xfrm>
            <a:off x="103031" y="600773"/>
            <a:ext cx="2550017" cy="288000"/>
          </a:xfrm>
          <a:prstGeom prst="homePlate">
            <a:avLst/>
          </a:prstGeom>
          <a:solidFill>
            <a:schemeClr val="accent5">
              <a:lumMod val="75000"/>
            </a:schemeClr>
          </a:solidFill>
          <a:ln w="1270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趣旨・目的</a:t>
            </a:r>
            <a:endPar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ホームベース 13"/>
          <p:cNvSpPr/>
          <p:nvPr/>
        </p:nvSpPr>
        <p:spPr>
          <a:xfrm>
            <a:off x="141667" y="3032728"/>
            <a:ext cx="2550017" cy="288000"/>
          </a:xfrm>
          <a:prstGeom prst="homePlate">
            <a:avLst/>
          </a:prstGeom>
          <a:solidFill>
            <a:schemeClr val="accent5">
              <a:lumMod val="75000"/>
            </a:schemeClr>
          </a:solidFill>
          <a:ln w="1270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調査項目</a:t>
            </a:r>
            <a:endPar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6" name="正方形/長方形 15"/>
          <p:cNvSpPr/>
          <p:nvPr/>
        </p:nvSpPr>
        <p:spPr>
          <a:xfrm>
            <a:off x="171669" y="3494313"/>
            <a:ext cx="4182607" cy="3240000"/>
          </a:xfrm>
          <a:prstGeom prst="rect">
            <a:avLst/>
          </a:prstGeom>
          <a:ln w="3175">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100" dirty="0" smtClean="0">
                <a:latin typeface="BIZ UDゴシック" panose="020B0400000000000000" pitchFamily="49" charset="-128"/>
                <a:ea typeface="BIZ UDゴシック" panose="020B0400000000000000" pitchFamily="49" charset="-128"/>
              </a:rPr>
              <a:t>●</a:t>
            </a:r>
            <a:r>
              <a:rPr kumimoji="1" lang="ja-JP" altLang="en-US" sz="1100" u="sng" dirty="0" smtClean="0">
                <a:latin typeface="BIZ UDゴシック" panose="020B0400000000000000" pitchFamily="49" charset="-128"/>
                <a:ea typeface="BIZ UDゴシック" panose="020B0400000000000000" pitchFamily="49" charset="-128"/>
              </a:rPr>
              <a:t>他</a:t>
            </a:r>
            <a:r>
              <a:rPr kumimoji="1" lang="ja-JP" altLang="en-US" sz="1100" u="sng" dirty="0">
                <a:latin typeface="BIZ UDゴシック" panose="020B0400000000000000" pitchFamily="49" charset="-128"/>
                <a:ea typeface="BIZ UDゴシック" panose="020B0400000000000000" pitchFamily="49" charset="-128"/>
              </a:rPr>
              <a:t>都市との</a:t>
            </a:r>
            <a:r>
              <a:rPr kumimoji="1" lang="ja-JP" altLang="en-US" sz="1100" u="sng" dirty="0" smtClean="0">
                <a:latin typeface="BIZ UDゴシック" panose="020B0400000000000000" pitchFamily="49" charset="-128"/>
                <a:ea typeface="BIZ UDゴシック" panose="020B0400000000000000" pitchFamily="49" charset="-128"/>
              </a:rPr>
              <a:t>比較分析</a:t>
            </a:r>
            <a:endParaRPr kumimoji="1" lang="ja-JP" altLang="en-US" sz="1100" dirty="0">
              <a:latin typeface="BIZ UDゴシック" panose="020B0400000000000000" pitchFamily="49" charset="-128"/>
              <a:ea typeface="BIZ UDゴシック" panose="020B0400000000000000" pitchFamily="49" charset="-128"/>
            </a:endParaRPr>
          </a:p>
          <a:p>
            <a:endParaRPr kumimoji="1" lang="ja-JP" altLang="en-US" sz="1100" dirty="0">
              <a:latin typeface="BIZ UDゴシック" panose="020B0400000000000000" pitchFamily="49" charset="-128"/>
              <a:ea typeface="BIZ UDゴシック" panose="020B0400000000000000" pitchFamily="49" charset="-128"/>
            </a:endParaRPr>
          </a:p>
          <a:p>
            <a:r>
              <a:rPr kumimoji="1" lang="en-US" altLang="ja-JP" sz="1100" dirty="0">
                <a:latin typeface="BIZ UDゴシック" panose="020B0400000000000000" pitchFamily="49" charset="-128"/>
                <a:ea typeface="BIZ UDゴシック" panose="020B0400000000000000" pitchFamily="49" charset="-128"/>
              </a:rPr>
              <a:t>【</a:t>
            </a:r>
            <a:r>
              <a:rPr kumimoji="1" lang="ja-JP" altLang="en-US" sz="1100" dirty="0">
                <a:latin typeface="BIZ UDゴシック" panose="020B0400000000000000" pitchFamily="49" charset="-128"/>
                <a:ea typeface="BIZ UDゴシック" panose="020B0400000000000000" pitchFamily="49" charset="-128"/>
              </a:rPr>
              <a:t>調査</a:t>
            </a:r>
            <a:r>
              <a:rPr kumimoji="1" lang="ja-JP" altLang="en-US" sz="1100" dirty="0" smtClean="0">
                <a:latin typeface="BIZ UDゴシック" panose="020B0400000000000000" pitchFamily="49" charset="-128"/>
                <a:ea typeface="BIZ UDゴシック" panose="020B0400000000000000" pitchFamily="49" charset="-128"/>
              </a:rPr>
              <a:t>対象</a:t>
            </a:r>
            <a:r>
              <a:rPr kumimoji="1" lang="en-US" altLang="ja-JP" sz="1100" dirty="0" smtClean="0">
                <a:latin typeface="BIZ UDゴシック" panose="020B0400000000000000" pitchFamily="49" charset="-128"/>
                <a:ea typeface="BIZ UDゴシック" panose="020B0400000000000000" pitchFamily="49" charset="-128"/>
              </a:rPr>
              <a:t>】</a:t>
            </a:r>
          </a:p>
          <a:p>
            <a:r>
              <a:rPr kumimoji="1" lang="ja-JP" altLang="en-US" sz="1100" dirty="0" smtClean="0">
                <a:latin typeface="BIZ UDゴシック" panose="020B0400000000000000" pitchFamily="49" charset="-128"/>
                <a:ea typeface="BIZ UDゴシック" panose="020B0400000000000000" pitchFamily="49" charset="-128"/>
              </a:rPr>
              <a:t>　　国内</a:t>
            </a:r>
            <a:r>
              <a:rPr kumimoji="1" lang="ja-JP" altLang="en-US" sz="1100" dirty="0">
                <a:latin typeface="BIZ UDゴシック" panose="020B0400000000000000" pitchFamily="49" charset="-128"/>
                <a:ea typeface="BIZ UDゴシック" panose="020B0400000000000000" pitchFamily="49" charset="-128"/>
              </a:rPr>
              <a:t>：東京・京都・大阪・神戸・福岡</a:t>
            </a:r>
          </a:p>
          <a:p>
            <a:r>
              <a:rPr kumimoji="1" lang="ja-JP" altLang="en-US" sz="1100" dirty="0" smtClean="0">
                <a:latin typeface="BIZ UDゴシック" panose="020B0400000000000000" pitchFamily="49" charset="-128"/>
                <a:ea typeface="BIZ UDゴシック" panose="020B0400000000000000" pitchFamily="49" charset="-128"/>
              </a:rPr>
              <a:t>　　海外</a:t>
            </a:r>
            <a:r>
              <a:rPr kumimoji="1" lang="ja-JP" altLang="en-US" sz="1100" dirty="0">
                <a:latin typeface="BIZ UDゴシック" panose="020B0400000000000000" pitchFamily="49" charset="-128"/>
                <a:ea typeface="BIZ UDゴシック" panose="020B0400000000000000" pitchFamily="49" charset="-128"/>
              </a:rPr>
              <a:t>：ソウル・シンガポール・バルセロナ</a:t>
            </a:r>
            <a:r>
              <a:rPr kumimoji="1" lang="ja-JP" altLang="en-US" sz="1100" dirty="0" smtClean="0">
                <a:latin typeface="BIZ UDゴシック" panose="020B0400000000000000" pitchFamily="49" charset="-128"/>
                <a:ea typeface="BIZ UDゴシック" panose="020B0400000000000000" pitchFamily="49" charset="-128"/>
              </a:rPr>
              <a:t>・</a:t>
            </a:r>
            <a:endParaRPr kumimoji="1" lang="en-US" altLang="ja-JP" sz="1100" dirty="0" smtClean="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a:t>
            </a:r>
            <a:r>
              <a:rPr kumimoji="1" lang="ja-JP" altLang="en-US" sz="1100" dirty="0" smtClean="0">
                <a:latin typeface="BIZ UDゴシック" panose="020B0400000000000000" pitchFamily="49" charset="-128"/>
                <a:ea typeface="BIZ UDゴシック" panose="020B0400000000000000" pitchFamily="49" charset="-128"/>
              </a:rPr>
              <a:t>　　　　パリ</a:t>
            </a:r>
            <a:r>
              <a:rPr kumimoji="1" lang="ja-JP" altLang="en-US" sz="1100" dirty="0">
                <a:latin typeface="BIZ UDゴシック" panose="020B0400000000000000" pitchFamily="49" charset="-128"/>
                <a:ea typeface="BIZ UDゴシック" panose="020B0400000000000000" pitchFamily="49" charset="-128"/>
              </a:rPr>
              <a:t>・ラスベガス・</a:t>
            </a:r>
            <a:r>
              <a:rPr kumimoji="1" lang="ja-JP" altLang="en-US" sz="1100" dirty="0" smtClean="0">
                <a:latin typeface="BIZ UDゴシック" panose="020B0400000000000000" pitchFamily="49" charset="-128"/>
                <a:ea typeface="BIZ UDゴシック" panose="020B0400000000000000" pitchFamily="49" charset="-128"/>
              </a:rPr>
              <a:t>フランクフルト</a:t>
            </a:r>
            <a:endParaRPr kumimoji="1" lang="ja-JP" altLang="en-US" sz="1100" dirty="0">
              <a:latin typeface="BIZ UDゴシック" panose="020B0400000000000000" pitchFamily="49" charset="-128"/>
              <a:ea typeface="BIZ UDゴシック" panose="020B0400000000000000" pitchFamily="49" charset="-128"/>
            </a:endParaRPr>
          </a:p>
          <a:p>
            <a:r>
              <a:rPr kumimoji="1" lang="en-US" altLang="ja-JP" sz="1100" dirty="0" smtClean="0">
                <a:latin typeface="BIZ UDゴシック" panose="020B0400000000000000" pitchFamily="49" charset="-128"/>
                <a:ea typeface="BIZ UDゴシック" panose="020B0400000000000000" pitchFamily="49" charset="-128"/>
              </a:rPr>
              <a:t>【</a:t>
            </a:r>
            <a:r>
              <a:rPr kumimoji="1" lang="ja-JP" altLang="en-US" sz="1100" dirty="0">
                <a:latin typeface="BIZ UDゴシック" panose="020B0400000000000000" pitchFamily="49" charset="-128"/>
                <a:ea typeface="BIZ UDゴシック" panose="020B0400000000000000" pitchFamily="49" charset="-128"/>
              </a:rPr>
              <a:t>調査項目</a:t>
            </a:r>
            <a:r>
              <a:rPr kumimoji="1" lang="en-US" altLang="ja-JP" sz="1100" dirty="0">
                <a:latin typeface="BIZ UDゴシック" panose="020B0400000000000000" pitchFamily="49" charset="-128"/>
                <a:ea typeface="BIZ UDゴシック" panose="020B0400000000000000" pitchFamily="49" charset="-128"/>
              </a:rPr>
              <a:t>】</a:t>
            </a:r>
          </a:p>
          <a:p>
            <a:r>
              <a:rPr kumimoji="1" lang="ja-JP" altLang="en-US" sz="1100" dirty="0" smtClean="0">
                <a:latin typeface="BIZ UDゴシック" panose="020B0400000000000000" pitchFamily="49" charset="-128"/>
                <a:ea typeface="BIZ UDゴシック" panose="020B0400000000000000" pitchFamily="49" charset="-128"/>
              </a:rPr>
              <a:t>　　（１） </a:t>
            </a:r>
            <a:r>
              <a:rPr kumimoji="1" lang="en-US" altLang="ja-JP" sz="1100" dirty="0" smtClean="0">
                <a:latin typeface="BIZ UDゴシック" panose="020B0400000000000000" pitchFamily="49" charset="-128"/>
                <a:ea typeface="BIZ UDゴシック" panose="020B0400000000000000" pitchFamily="49" charset="-128"/>
              </a:rPr>
              <a:t>MICE</a:t>
            </a:r>
            <a:r>
              <a:rPr kumimoji="1" lang="ja-JP" altLang="en-US" sz="1100" dirty="0">
                <a:latin typeface="BIZ UDゴシック" panose="020B0400000000000000" pitchFamily="49" charset="-128"/>
                <a:ea typeface="BIZ UDゴシック" panose="020B0400000000000000" pitchFamily="49" charset="-128"/>
              </a:rPr>
              <a:t>開催件数・構成比・経済効果算出結果</a:t>
            </a:r>
          </a:p>
          <a:p>
            <a:r>
              <a:rPr kumimoji="1" lang="ja-JP" altLang="en-US" sz="1100" dirty="0" smtClean="0">
                <a:latin typeface="BIZ UDゴシック" panose="020B0400000000000000" pitchFamily="49" charset="-128"/>
                <a:ea typeface="BIZ UDゴシック" panose="020B0400000000000000" pitchFamily="49" charset="-128"/>
              </a:rPr>
              <a:t>　　（２）</a:t>
            </a:r>
            <a:r>
              <a:rPr kumimoji="1" lang="en-US" altLang="ja-JP" sz="1100" dirty="0" smtClean="0">
                <a:latin typeface="BIZ UDゴシック" panose="020B0400000000000000" pitchFamily="49" charset="-128"/>
                <a:ea typeface="BIZ UDゴシック" panose="020B0400000000000000" pitchFamily="49" charset="-128"/>
              </a:rPr>
              <a:t> MICE</a:t>
            </a:r>
            <a:r>
              <a:rPr kumimoji="1" lang="ja-JP" altLang="en-US" sz="1100" dirty="0">
                <a:latin typeface="BIZ UDゴシック" panose="020B0400000000000000" pitchFamily="49" charset="-128"/>
                <a:ea typeface="BIZ UDゴシック" panose="020B0400000000000000" pitchFamily="49" charset="-128"/>
              </a:rPr>
              <a:t>戦略の概要と特徴</a:t>
            </a:r>
          </a:p>
          <a:p>
            <a:r>
              <a:rPr kumimoji="1" lang="ja-JP" altLang="en-US" sz="1100" dirty="0" smtClean="0">
                <a:latin typeface="BIZ UDゴシック" panose="020B0400000000000000" pitchFamily="49" charset="-128"/>
                <a:ea typeface="BIZ UDゴシック" panose="020B0400000000000000" pitchFamily="49" charset="-128"/>
              </a:rPr>
              <a:t>　　（３）</a:t>
            </a:r>
            <a:r>
              <a:rPr kumimoji="1" lang="en-US" altLang="ja-JP" sz="1100" dirty="0" smtClean="0">
                <a:latin typeface="BIZ UDゴシック" panose="020B0400000000000000" pitchFamily="49" charset="-128"/>
                <a:ea typeface="BIZ UDゴシック" panose="020B0400000000000000" pitchFamily="49" charset="-128"/>
              </a:rPr>
              <a:t> KPI</a:t>
            </a:r>
            <a:r>
              <a:rPr kumimoji="1" lang="ja-JP" altLang="en-US" sz="1100" dirty="0">
                <a:latin typeface="BIZ UDゴシック" panose="020B0400000000000000" pitchFamily="49" charset="-128"/>
                <a:ea typeface="BIZ UDゴシック" panose="020B0400000000000000" pitchFamily="49" charset="-128"/>
              </a:rPr>
              <a:t>・</a:t>
            </a:r>
            <a:r>
              <a:rPr kumimoji="1" lang="en-US" altLang="ja-JP" sz="1100" dirty="0">
                <a:latin typeface="BIZ UDゴシック" panose="020B0400000000000000" pitchFamily="49" charset="-128"/>
                <a:ea typeface="BIZ UDゴシック" panose="020B0400000000000000" pitchFamily="49" charset="-128"/>
              </a:rPr>
              <a:t>KGI</a:t>
            </a:r>
            <a:r>
              <a:rPr kumimoji="1" lang="ja-JP" altLang="en-US" sz="1100" dirty="0">
                <a:latin typeface="BIZ UDゴシック" panose="020B0400000000000000" pitchFamily="49" charset="-128"/>
                <a:ea typeface="BIZ UDゴシック" panose="020B0400000000000000" pitchFamily="49" charset="-128"/>
              </a:rPr>
              <a:t>をどう設定しているか</a:t>
            </a:r>
          </a:p>
          <a:p>
            <a:r>
              <a:rPr kumimoji="1" lang="ja-JP" altLang="en-US" sz="1100" dirty="0" smtClean="0">
                <a:latin typeface="BIZ UDゴシック" panose="020B0400000000000000" pitchFamily="49" charset="-128"/>
                <a:ea typeface="BIZ UDゴシック" panose="020B0400000000000000" pitchFamily="49" charset="-128"/>
              </a:rPr>
              <a:t>　　（４）</a:t>
            </a:r>
            <a:r>
              <a:rPr kumimoji="1" lang="en-US" altLang="ja-JP" sz="1100" dirty="0" smtClean="0">
                <a:latin typeface="BIZ UDゴシック" panose="020B0400000000000000" pitchFamily="49" charset="-128"/>
                <a:ea typeface="BIZ UDゴシック" panose="020B0400000000000000" pitchFamily="49" charset="-128"/>
              </a:rPr>
              <a:t> </a:t>
            </a:r>
            <a:r>
              <a:rPr kumimoji="1" lang="ja-JP" altLang="en-US" sz="1100" dirty="0" smtClean="0">
                <a:latin typeface="BIZ UDゴシック" panose="020B0400000000000000" pitchFamily="49" charset="-128"/>
                <a:ea typeface="BIZ UDゴシック" panose="020B0400000000000000" pitchFamily="49" charset="-128"/>
              </a:rPr>
              <a:t>誘致</a:t>
            </a:r>
            <a:r>
              <a:rPr kumimoji="1" lang="ja-JP" altLang="en-US" sz="1100" dirty="0">
                <a:latin typeface="BIZ UDゴシック" panose="020B0400000000000000" pitchFamily="49" charset="-128"/>
                <a:ea typeface="BIZ UDゴシック" panose="020B0400000000000000" pitchFamily="49" charset="-128"/>
              </a:rPr>
              <a:t>目的、コロナ後のビジョン</a:t>
            </a:r>
          </a:p>
          <a:p>
            <a:r>
              <a:rPr kumimoji="1" lang="ja-JP" altLang="en-US" sz="1100" dirty="0" smtClean="0">
                <a:latin typeface="BIZ UDゴシック" panose="020B0400000000000000" pitchFamily="49" charset="-128"/>
                <a:ea typeface="BIZ UDゴシック" panose="020B0400000000000000" pitchFamily="49" charset="-128"/>
              </a:rPr>
              <a:t>　　（５）</a:t>
            </a:r>
            <a:r>
              <a:rPr kumimoji="1" lang="en-US" altLang="ja-JP" sz="1100" dirty="0" smtClean="0">
                <a:latin typeface="BIZ UDゴシック" panose="020B0400000000000000" pitchFamily="49" charset="-128"/>
                <a:ea typeface="BIZ UDゴシック" panose="020B0400000000000000" pitchFamily="49" charset="-128"/>
              </a:rPr>
              <a:t> </a:t>
            </a:r>
            <a:r>
              <a:rPr kumimoji="1" lang="ja-JP" altLang="en-US" sz="1100" dirty="0" smtClean="0">
                <a:latin typeface="BIZ UDゴシック" panose="020B0400000000000000" pitchFamily="49" charset="-128"/>
                <a:ea typeface="BIZ UDゴシック" panose="020B0400000000000000" pitchFamily="49" charset="-128"/>
              </a:rPr>
              <a:t>主要</a:t>
            </a:r>
            <a:r>
              <a:rPr kumimoji="1" lang="en-US" altLang="ja-JP" sz="1100" dirty="0">
                <a:latin typeface="BIZ UDゴシック" panose="020B0400000000000000" pitchFamily="49" charset="-128"/>
                <a:ea typeface="BIZ UDゴシック" panose="020B0400000000000000" pitchFamily="49" charset="-128"/>
              </a:rPr>
              <a:t>MICE</a:t>
            </a:r>
            <a:r>
              <a:rPr kumimoji="1" lang="ja-JP" altLang="en-US" sz="1100" dirty="0">
                <a:latin typeface="BIZ UDゴシック" panose="020B0400000000000000" pitchFamily="49" charset="-128"/>
                <a:ea typeface="BIZ UDゴシック" panose="020B0400000000000000" pitchFamily="49" charset="-128"/>
              </a:rPr>
              <a:t>施設とその稼働状況</a:t>
            </a:r>
          </a:p>
          <a:p>
            <a:r>
              <a:rPr kumimoji="1" lang="ja-JP" altLang="en-US" sz="1100" dirty="0" smtClean="0">
                <a:latin typeface="BIZ UDゴシック" panose="020B0400000000000000" pitchFamily="49" charset="-128"/>
                <a:ea typeface="BIZ UDゴシック" panose="020B0400000000000000" pitchFamily="49" charset="-128"/>
              </a:rPr>
              <a:t>　　（６）</a:t>
            </a:r>
            <a:r>
              <a:rPr kumimoji="1" lang="en-US" altLang="ja-JP" sz="1100" dirty="0" smtClean="0">
                <a:latin typeface="BIZ UDゴシック" panose="020B0400000000000000" pitchFamily="49" charset="-128"/>
                <a:ea typeface="BIZ UDゴシック" panose="020B0400000000000000" pitchFamily="49" charset="-128"/>
              </a:rPr>
              <a:t> </a:t>
            </a:r>
            <a:r>
              <a:rPr kumimoji="1" lang="ja-JP" altLang="en-US" sz="1100" dirty="0" smtClean="0">
                <a:latin typeface="BIZ UDゴシック" panose="020B0400000000000000" pitchFamily="49" charset="-128"/>
                <a:ea typeface="BIZ UDゴシック" panose="020B0400000000000000" pitchFamily="49" charset="-128"/>
              </a:rPr>
              <a:t>マーケティング</a:t>
            </a:r>
            <a:r>
              <a:rPr kumimoji="1" lang="ja-JP" altLang="en-US" sz="1100" dirty="0">
                <a:latin typeface="BIZ UDゴシック" panose="020B0400000000000000" pitchFamily="49" charset="-128"/>
                <a:ea typeface="BIZ UDゴシック" panose="020B0400000000000000" pitchFamily="49" charset="-128"/>
              </a:rPr>
              <a:t>手法</a:t>
            </a:r>
          </a:p>
          <a:p>
            <a:r>
              <a:rPr kumimoji="1" lang="ja-JP" altLang="en-US" sz="1100" dirty="0" smtClean="0">
                <a:latin typeface="BIZ UDゴシック" panose="020B0400000000000000" pitchFamily="49" charset="-128"/>
                <a:ea typeface="BIZ UDゴシック" panose="020B0400000000000000" pitchFamily="49" charset="-128"/>
              </a:rPr>
              <a:t>　　（７）</a:t>
            </a:r>
            <a:r>
              <a:rPr kumimoji="1" lang="en-US" altLang="ja-JP" sz="1100" dirty="0" smtClean="0">
                <a:latin typeface="BIZ UDゴシック" panose="020B0400000000000000" pitchFamily="49" charset="-128"/>
                <a:ea typeface="BIZ UDゴシック" panose="020B0400000000000000" pitchFamily="49" charset="-128"/>
              </a:rPr>
              <a:t> </a:t>
            </a:r>
            <a:r>
              <a:rPr kumimoji="1" lang="ja-JP" altLang="en-US" sz="1100" dirty="0" smtClean="0">
                <a:latin typeface="BIZ UDゴシック" panose="020B0400000000000000" pitchFamily="49" charset="-128"/>
                <a:ea typeface="BIZ UDゴシック" panose="020B0400000000000000" pitchFamily="49" charset="-128"/>
              </a:rPr>
              <a:t>開催</a:t>
            </a:r>
            <a:r>
              <a:rPr kumimoji="1" lang="ja-JP" altLang="en-US" sz="1100" dirty="0">
                <a:latin typeface="BIZ UDゴシック" panose="020B0400000000000000" pitchFamily="49" charset="-128"/>
                <a:ea typeface="BIZ UDゴシック" panose="020B0400000000000000" pitchFamily="49" charset="-128"/>
              </a:rPr>
              <a:t>支援・助成金制度　支援一覧表</a:t>
            </a:r>
          </a:p>
          <a:p>
            <a:r>
              <a:rPr kumimoji="1" lang="ja-JP" altLang="en-US" sz="1100" dirty="0" smtClean="0">
                <a:latin typeface="BIZ UDゴシック" panose="020B0400000000000000" pitchFamily="49" charset="-128"/>
                <a:ea typeface="BIZ UDゴシック" panose="020B0400000000000000" pitchFamily="49" charset="-128"/>
              </a:rPr>
              <a:t>　　（８）</a:t>
            </a:r>
            <a:r>
              <a:rPr kumimoji="1" lang="en-US" altLang="ja-JP" sz="1100" dirty="0" smtClean="0">
                <a:latin typeface="BIZ UDゴシック" panose="020B0400000000000000" pitchFamily="49" charset="-128"/>
                <a:ea typeface="BIZ UDゴシック" panose="020B0400000000000000" pitchFamily="49" charset="-128"/>
              </a:rPr>
              <a:t> </a:t>
            </a:r>
            <a:r>
              <a:rPr kumimoji="1" lang="ja-JP" altLang="en-US" sz="1100" dirty="0" smtClean="0">
                <a:latin typeface="BIZ UDゴシック" panose="020B0400000000000000" pitchFamily="49" charset="-128"/>
                <a:ea typeface="BIZ UDゴシック" panose="020B0400000000000000" pitchFamily="49" charset="-128"/>
              </a:rPr>
              <a:t>誘致</a:t>
            </a:r>
            <a:r>
              <a:rPr kumimoji="1" lang="ja-JP" altLang="en-US" sz="1100" dirty="0">
                <a:latin typeface="BIZ UDゴシック" panose="020B0400000000000000" pitchFamily="49" charset="-128"/>
                <a:ea typeface="BIZ UDゴシック" panose="020B0400000000000000" pitchFamily="49" charset="-128"/>
              </a:rPr>
              <a:t>組織</a:t>
            </a:r>
          </a:p>
          <a:p>
            <a:r>
              <a:rPr kumimoji="1" lang="ja-JP" altLang="en-US" sz="1100" dirty="0" smtClean="0">
                <a:latin typeface="BIZ UDゴシック" panose="020B0400000000000000" pitchFamily="49" charset="-128"/>
                <a:ea typeface="BIZ UDゴシック" panose="020B0400000000000000" pitchFamily="49" charset="-128"/>
              </a:rPr>
              <a:t>　　（９）</a:t>
            </a:r>
            <a:r>
              <a:rPr kumimoji="1" lang="en-US" altLang="ja-JP" sz="1100" dirty="0" smtClean="0">
                <a:latin typeface="BIZ UDゴシック" panose="020B0400000000000000" pitchFamily="49" charset="-128"/>
                <a:ea typeface="BIZ UDゴシック" panose="020B0400000000000000" pitchFamily="49" charset="-128"/>
              </a:rPr>
              <a:t> </a:t>
            </a:r>
            <a:r>
              <a:rPr kumimoji="1" lang="ja-JP" altLang="en-US" sz="1100" dirty="0" smtClean="0">
                <a:latin typeface="BIZ UDゴシック" panose="020B0400000000000000" pitchFamily="49" charset="-128"/>
                <a:ea typeface="BIZ UDゴシック" panose="020B0400000000000000" pitchFamily="49" charset="-128"/>
              </a:rPr>
              <a:t>人材</a:t>
            </a:r>
            <a:r>
              <a:rPr kumimoji="1" lang="ja-JP" altLang="en-US" sz="1100" dirty="0">
                <a:latin typeface="BIZ UDゴシック" panose="020B0400000000000000" pitchFamily="49" charset="-128"/>
                <a:ea typeface="BIZ UDゴシック" panose="020B0400000000000000" pitchFamily="49" charset="-128"/>
              </a:rPr>
              <a:t>育成の枠組み</a:t>
            </a:r>
          </a:p>
          <a:p>
            <a:r>
              <a:rPr kumimoji="1" lang="ja-JP" altLang="en-US" sz="1100" dirty="0" smtClean="0">
                <a:latin typeface="BIZ UDゴシック" panose="020B0400000000000000" pitchFamily="49" charset="-128"/>
                <a:ea typeface="BIZ UDゴシック" panose="020B0400000000000000" pitchFamily="49" charset="-128"/>
              </a:rPr>
              <a:t>　　（</a:t>
            </a:r>
            <a:r>
              <a:rPr kumimoji="1" lang="en-US" altLang="ja-JP" sz="1100" dirty="0" smtClean="0">
                <a:latin typeface="BIZ UDゴシック" panose="020B0400000000000000" pitchFamily="49" charset="-128"/>
                <a:ea typeface="BIZ UDゴシック" panose="020B0400000000000000" pitchFamily="49" charset="-128"/>
              </a:rPr>
              <a:t>10</a:t>
            </a:r>
            <a:r>
              <a:rPr kumimoji="1" lang="ja-JP" altLang="en-US" sz="1100" dirty="0" smtClean="0">
                <a:latin typeface="BIZ UDゴシック" panose="020B0400000000000000" pitchFamily="49" charset="-128"/>
                <a:ea typeface="BIZ UDゴシック" panose="020B0400000000000000" pitchFamily="49" charset="-128"/>
              </a:rPr>
              <a:t>）</a:t>
            </a:r>
            <a:r>
              <a:rPr kumimoji="1" lang="en-US" altLang="ja-JP" sz="1100" dirty="0" smtClean="0">
                <a:latin typeface="BIZ UDゴシック" panose="020B0400000000000000" pitchFamily="49" charset="-128"/>
                <a:ea typeface="BIZ UDゴシック" panose="020B0400000000000000" pitchFamily="49" charset="-128"/>
              </a:rPr>
              <a:t> </a:t>
            </a:r>
            <a:r>
              <a:rPr kumimoji="1" lang="ja-JP" altLang="en-US" sz="1100" dirty="0" smtClean="0">
                <a:latin typeface="BIZ UDゴシック" panose="020B0400000000000000" pitchFamily="49" charset="-128"/>
                <a:ea typeface="BIZ UDゴシック" panose="020B0400000000000000" pitchFamily="49" charset="-128"/>
              </a:rPr>
              <a:t>ユニークベニュー</a:t>
            </a:r>
            <a:r>
              <a:rPr kumimoji="1" lang="ja-JP" altLang="en-US" sz="1100" dirty="0">
                <a:latin typeface="BIZ UDゴシック" panose="020B0400000000000000" pitchFamily="49" charset="-128"/>
                <a:ea typeface="BIZ UDゴシック" panose="020B0400000000000000" pitchFamily="49" charset="-128"/>
              </a:rPr>
              <a:t>活用事例</a:t>
            </a:r>
          </a:p>
        </p:txBody>
      </p:sp>
      <p:sp>
        <p:nvSpPr>
          <p:cNvPr id="17" name="正方形/長方形 16"/>
          <p:cNvSpPr/>
          <p:nvPr/>
        </p:nvSpPr>
        <p:spPr>
          <a:xfrm>
            <a:off x="4543451" y="3481434"/>
            <a:ext cx="5099105" cy="1944000"/>
          </a:xfrm>
          <a:prstGeom prst="rect">
            <a:avLst/>
          </a:prstGeom>
          <a:ln w="3175">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100" dirty="0" smtClean="0">
                <a:latin typeface="BIZ UDゴシック" panose="020B0400000000000000" pitchFamily="49" charset="-128"/>
                <a:ea typeface="BIZ UDゴシック" panose="020B0400000000000000" pitchFamily="49" charset="-128"/>
              </a:rPr>
              <a:t>●</a:t>
            </a:r>
            <a:r>
              <a:rPr kumimoji="1" lang="en-US" altLang="ja-JP" sz="1100" u="sng" dirty="0" smtClean="0">
                <a:latin typeface="BIZ UDゴシック" panose="020B0400000000000000" pitchFamily="49" charset="-128"/>
                <a:ea typeface="BIZ UDゴシック" panose="020B0400000000000000" pitchFamily="49" charset="-128"/>
              </a:rPr>
              <a:t>MICE</a:t>
            </a:r>
            <a:r>
              <a:rPr kumimoji="1" lang="ja-JP" altLang="en-US" sz="1100" u="sng" dirty="0">
                <a:latin typeface="BIZ UDゴシック" panose="020B0400000000000000" pitchFamily="49" charset="-128"/>
                <a:ea typeface="BIZ UDゴシック" panose="020B0400000000000000" pitchFamily="49" charset="-128"/>
              </a:rPr>
              <a:t>主催者・企画者等の意向</a:t>
            </a:r>
            <a:r>
              <a:rPr kumimoji="1" lang="ja-JP" altLang="en-US" sz="1100" u="sng" dirty="0" smtClean="0">
                <a:latin typeface="BIZ UDゴシック" panose="020B0400000000000000" pitchFamily="49" charset="-128"/>
                <a:ea typeface="BIZ UDゴシック" panose="020B0400000000000000" pitchFamily="49" charset="-128"/>
              </a:rPr>
              <a:t>調査</a:t>
            </a:r>
            <a:endParaRPr kumimoji="1" lang="en-US" altLang="ja-JP" sz="1100" u="sng" dirty="0" smtClean="0">
              <a:latin typeface="BIZ UDゴシック" panose="020B0400000000000000" pitchFamily="49" charset="-128"/>
              <a:ea typeface="BIZ UDゴシック" panose="020B0400000000000000" pitchFamily="49" charset="-128"/>
            </a:endParaRPr>
          </a:p>
          <a:p>
            <a:endParaRPr kumimoji="1" lang="en-US" altLang="ja-JP" sz="1100" dirty="0" smtClean="0">
              <a:latin typeface="BIZ UDゴシック" panose="020B0400000000000000" pitchFamily="49" charset="-128"/>
              <a:ea typeface="BIZ UDゴシック" panose="020B0400000000000000" pitchFamily="49" charset="-128"/>
            </a:endParaRPr>
          </a:p>
          <a:p>
            <a:r>
              <a:rPr kumimoji="1" lang="en-US" altLang="ja-JP" sz="1100" dirty="0" smtClean="0">
                <a:latin typeface="BIZ UDゴシック" panose="020B0400000000000000" pitchFamily="49" charset="-128"/>
                <a:ea typeface="BIZ UDゴシック" panose="020B0400000000000000" pitchFamily="49" charset="-128"/>
              </a:rPr>
              <a:t>【</a:t>
            </a:r>
            <a:r>
              <a:rPr kumimoji="1" lang="ja-JP" altLang="en-US" sz="1100" dirty="0" smtClean="0">
                <a:latin typeface="BIZ UDゴシック" panose="020B0400000000000000" pitchFamily="49" charset="-128"/>
                <a:ea typeface="BIZ UDゴシック" panose="020B0400000000000000" pitchFamily="49" charset="-128"/>
              </a:rPr>
              <a:t>調査対象</a:t>
            </a:r>
            <a:r>
              <a:rPr kumimoji="1" lang="en-US" altLang="ja-JP" sz="1100" dirty="0" smtClean="0">
                <a:latin typeface="BIZ UDゴシック" panose="020B0400000000000000" pitchFamily="49" charset="-128"/>
                <a:ea typeface="BIZ UDゴシック" panose="020B0400000000000000" pitchFamily="49" charset="-128"/>
              </a:rPr>
              <a:t>】</a:t>
            </a:r>
          </a:p>
          <a:p>
            <a:r>
              <a:rPr kumimoji="1" lang="ja-JP" altLang="en-US" sz="1100" dirty="0">
                <a:latin typeface="BIZ UDゴシック" panose="020B0400000000000000" pitchFamily="49" charset="-128"/>
                <a:ea typeface="BIZ UDゴシック" panose="020B0400000000000000" pitchFamily="49" charset="-128"/>
              </a:rPr>
              <a:t>　</a:t>
            </a:r>
            <a:r>
              <a:rPr kumimoji="1" lang="ja-JP" altLang="en-US" sz="1100" dirty="0" smtClean="0">
                <a:latin typeface="BIZ UDゴシック" panose="020B0400000000000000" pitchFamily="49" charset="-128"/>
                <a:ea typeface="BIZ UDゴシック" panose="020B0400000000000000" pitchFamily="49" charset="-128"/>
              </a:rPr>
              <a:t>　企業系ビジネスイベント（</a:t>
            </a:r>
            <a:r>
              <a:rPr kumimoji="1" lang="en-US" altLang="ja-JP" sz="1100" dirty="0" smtClean="0">
                <a:latin typeface="BIZ UDゴシック" panose="020B0400000000000000" pitchFamily="49" charset="-128"/>
                <a:ea typeface="BIZ UDゴシック" panose="020B0400000000000000" pitchFamily="49" charset="-128"/>
              </a:rPr>
              <a:t>M/I</a:t>
            </a:r>
            <a:r>
              <a:rPr kumimoji="1" lang="ja-JP" altLang="en-US" sz="1100" dirty="0" smtClean="0">
                <a:latin typeface="BIZ UDゴシック" panose="020B0400000000000000" pitchFamily="49" charset="-128"/>
                <a:ea typeface="BIZ UDゴシック" panose="020B0400000000000000" pitchFamily="49" charset="-128"/>
              </a:rPr>
              <a:t>）、コンベンション（</a:t>
            </a:r>
            <a:r>
              <a:rPr kumimoji="1" lang="en-US" altLang="ja-JP" sz="1100" dirty="0" smtClean="0">
                <a:latin typeface="BIZ UDゴシック" panose="020B0400000000000000" pitchFamily="49" charset="-128"/>
                <a:ea typeface="BIZ UDゴシック" panose="020B0400000000000000" pitchFamily="49" charset="-128"/>
              </a:rPr>
              <a:t>C</a:t>
            </a:r>
            <a:r>
              <a:rPr kumimoji="1" lang="ja-JP" altLang="en-US" sz="1100" dirty="0" smtClean="0">
                <a:latin typeface="BIZ UDゴシック" panose="020B0400000000000000" pitchFamily="49" charset="-128"/>
                <a:ea typeface="BIZ UDゴシック" panose="020B0400000000000000" pitchFamily="49" charset="-128"/>
              </a:rPr>
              <a:t>）、展示会等（</a:t>
            </a:r>
            <a:r>
              <a:rPr kumimoji="1" lang="en-US" altLang="ja-JP" sz="1100" dirty="0" smtClean="0">
                <a:latin typeface="BIZ UDゴシック" panose="020B0400000000000000" pitchFamily="49" charset="-128"/>
                <a:ea typeface="BIZ UDゴシック" panose="020B0400000000000000" pitchFamily="49" charset="-128"/>
              </a:rPr>
              <a:t>E</a:t>
            </a:r>
            <a:r>
              <a:rPr kumimoji="1" lang="ja-JP" altLang="en-US" sz="1100" dirty="0" smtClean="0">
                <a:latin typeface="BIZ UDゴシック" panose="020B0400000000000000" pitchFamily="49" charset="-128"/>
                <a:ea typeface="BIZ UDゴシック" panose="020B0400000000000000" pitchFamily="49" charset="-128"/>
              </a:rPr>
              <a:t>）</a:t>
            </a:r>
            <a:endParaRPr kumimoji="1" lang="en-US" altLang="ja-JP" sz="1100" dirty="0" smtClean="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a:t>
            </a:r>
            <a:r>
              <a:rPr kumimoji="1" lang="ja-JP" altLang="en-US" sz="1100" dirty="0" smtClean="0">
                <a:latin typeface="BIZ UDゴシック" panose="020B0400000000000000" pitchFamily="49" charset="-128"/>
                <a:ea typeface="BIZ UDゴシック" panose="020B0400000000000000" pitchFamily="49" charset="-128"/>
              </a:rPr>
              <a:t>　の国内外主催者へヒアリングまたはアンケートを実施</a:t>
            </a:r>
            <a:endParaRPr kumimoji="1" lang="en-US" altLang="ja-JP" sz="1100" dirty="0">
              <a:latin typeface="BIZ UDゴシック" panose="020B0400000000000000" pitchFamily="49" charset="-128"/>
              <a:ea typeface="BIZ UDゴシック" panose="020B0400000000000000" pitchFamily="49" charset="-128"/>
            </a:endParaRPr>
          </a:p>
          <a:p>
            <a:r>
              <a:rPr kumimoji="1" lang="en-US" altLang="ja-JP" sz="1100" dirty="0" smtClean="0">
                <a:latin typeface="BIZ UDゴシック" panose="020B0400000000000000" pitchFamily="49" charset="-128"/>
                <a:ea typeface="BIZ UDゴシック" panose="020B0400000000000000" pitchFamily="49" charset="-128"/>
              </a:rPr>
              <a:t>【</a:t>
            </a:r>
            <a:r>
              <a:rPr kumimoji="1" lang="ja-JP" altLang="en-US" sz="1100" dirty="0" smtClean="0">
                <a:latin typeface="BIZ UDゴシック" panose="020B0400000000000000" pitchFamily="49" charset="-128"/>
                <a:ea typeface="BIZ UDゴシック" panose="020B0400000000000000" pitchFamily="49" charset="-128"/>
              </a:rPr>
              <a:t>調査項目</a:t>
            </a:r>
            <a:r>
              <a:rPr kumimoji="1" lang="en-US" altLang="ja-JP" sz="1100" dirty="0" smtClean="0">
                <a:latin typeface="BIZ UDゴシック" panose="020B0400000000000000" pitchFamily="49" charset="-128"/>
                <a:ea typeface="BIZ UDゴシック" panose="020B0400000000000000" pitchFamily="49" charset="-128"/>
              </a:rPr>
              <a:t>】</a:t>
            </a:r>
          </a:p>
          <a:p>
            <a:r>
              <a:rPr kumimoji="1" lang="ja-JP" altLang="en-US" sz="1100" dirty="0" smtClean="0">
                <a:latin typeface="BIZ UDゴシック" panose="020B0400000000000000" pitchFamily="49" charset="-128"/>
                <a:ea typeface="BIZ UDゴシック" panose="020B0400000000000000" pitchFamily="49" charset="-128"/>
              </a:rPr>
              <a:t>　（</a:t>
            </a:r>
            <a:r>
              <a:rPr kumimoji="1" lang="ja-JP" altLang="en-US" sz="1100" dirty="0">
                <a:latin typeface="BIZ UDゴシック" panose="020B0400000000000000" pitchFamily="49" charset="-128"/>
                <a:ea typeface="BIZ UDゴシック" panose="020B0400000000000000" pitchFamily="49" charset="-128"/>
              </a:rPr>
              <a:t>１）企業イベント開催地を決定する際に主催者が重視している点</a:t>
            </a:r>
          </a:p>
          <a:p>
            <a:r>
              <a:rPr kumimoji="1" lang="ja-JP" altLang="en-US" sz="1100" dirty="0" smtClean="0">
                <a:latin typeface="BIZ UDゴシック" panose="020B0400000000000000" pitchFamily="49" charset="-128"/>
                <a:ea typeface="BIZ UDゴシック" panose="020B0400000000000000" pitchFamily="49" charset="-128"/>
              </a:rPr>
              <a:t>　（</a:t>
            </a:r>
            <a:r>
              <a:rPr kumimoji="1" lang="ja-JP" altLang="en-US" sz="1100" dirty="0">
                <a:latin typeface="BIZ UDゴシック" panose="020B0400000000000000" pitchFamily="49" charset="-128"/>
                <a:ea typeface="BIZ UDゴシック" panose="020B0400000000000000" pitchFamily="49" charset="-128"/>
              </a:rPr>
              <a:t>２）コロナ後に主流となる開催形態・開催規模</a:t>
            </a:r>
          </a:p>
          <a:p>
            <a:r>
              <a:rPr kumimoji="1" lang="ja-JP" altLang="en-US" sz="1100" dirty="0" smtClean="0">
                <a:latin typeface="BIZ UDゴシック" panose="020B0400000000000000" pitchFamily="49" charset="-128"/>
                <a:ea typeface="BIZ UDゴシック" panose="020B0400000000000000" pitchFamily="49" charset="-128"/>
              </a:rPr>
              <a:t>　（</a:t>
            </a:r>
            <a:r>
              <a:rPr kumimoji="1" lang="ja-JP" altLang="en-US" sz="1100" dirty="0">
                <a:latin typeface="BIZ UDゴシック" panose="020B0400000000000000" pitchFamily="49" charset="-128"/>
                <a:ea typeface="BIZ UDゴシック" panose="020B0400000000000000" pitchFamily="49" charset="-128"/>
              </a:rPr>
              <a:t>３）コロナ後の国内外におけるＭＩＣＥ開催需要見込み</a:t>
            </a:r>
          </a:p>
          <a:p>
            <a:r>
              <a:rPr kumimoji="1" lang="ja-JP" altLang="en-US" sz="1100" dirty="0" smtClean="0">
                <a:latin typeface="BIZ UDゴシック" panose="020B0400000000000000" pitchFamily="49" charset="-128"/>
                <a:ea typeface="BIZ UDゴシック" panose="020B0400000000000000" pitchFamily="49" charset="-128"/>
              </a:rPr>
              <a:t>　（</a:t>
            </a:r>
            <a:r>
              <a:rPr kumimoji="1" lang="ja-JP" altLang="en-US" sz="1100" dirty="0">
                <a:latin typeface="BIZ UDゴシック" panose="020B0400000000000000" pitchFamily="49" charset="-128"/>
                <a:ea typeface="BIZ UDゴシック" panose="020B0400000000000000" pitchFamily="49" charset="-128"/>
              </a:rPr>
              <a:t>４）開催地としての大阪の評価</a:t>
            </a:r>
          </a:p>
          <a:p>
            <a:r>
              <a:rPr kumimoji="1" lang="ja-JP" altLang="en-US" sz="1100" dirty="0" smtClean="0">
                <a:latin typeface="BIZ UDゴシック" panose="020B0400000000000000" pitchFamily="49" charset="-128"/>
                <a:ea typeface="BIZ UDゴシック" panose="020B0400000000000000" pitchFamily="49" charset="-128"/>
              </a:rPr>
              <a:t>　（</a:t>
            </a:r>
            <a:r>
              <a:rPr kumimoji="1" lang="ja-JP" altLang="en-US" sz="1100" dirty="0">
                <a:latin typeface="BIZ UDゴシック" panose="020B0400000000000000" pitchFamily="49" charset="-128"/>
                <a:ea typeface="BIZ UDゴシック" panose="020B0400000000000000" pitchFamily="49" charset="-128"/>
              </a:rPr>
              <a:t>５）開催都市に期待する支援施策等</a:t>
            </a:r>
          </a:p>
          <a:p>
            <a:endParaRPr kumimoji="1" lang="en-US" altLang="ja-JP" sz="1100" dirty="0" smtClean="0">
              <a:latin typeface="BIZ UDゴシック" panose="020B0400000000000000" pitchFamily="49" charset="-128"/>
              <a:ea typeface="BIZ UDゴシック" panose="020B0400000000000000" pitchFamily="49" charset="-128"/>
            </a:endParaRPr>
          </a:p>
          <a:p>
            <a:endParaRPr kumimoji="1" lang="ja-JP" altLang="en-US" sz="1100" dirty="0">
              <a:latin typeface="BIZ UDゴシック" panose="020B0400000000000000" pitchFamily="49" charset="-128"/>
              <a:ea typeface="BIZ UDゴシック" panose="020B0400000000000000" pitchFamily="49" charset="-128"/>
            </a:endParaRPr>
          </a:p>
        </p:txBody>
      </p:sp>
      <p:sp>
        <p:nvSpPr>
          <p:cNvPr id="18" name="正方形/長方形 17"/>
          <p:cNvSpPr/>
          <p:nvPr/>
        </p:nvSpPr>
        <p:spPr>
          <a:xfrm>
            <a:off x="4543451" y="5487057"/>
            <a:ext cx="5099105" cy="1260000"/>
          </a:xfrm>
          <a:prstGeom prst="rect">
            <a:avLst/>
          </a:prstGeom>
          <a:ln w="3175">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100" dirty="0">
                <a:latin typeface="BIZ UDゴシック" panose="020B0400000000000000" pitchFamily="49" charset="-128"/>
                <a:ea typeface="BIZ UDゴシック" panose="020B0400000000000000" pitchFamily="49" charset="-128"/>
              </a:rPr>
              <a:t>●</a:t>
            </a:r>
            <a:r>
              <a:rPr kumimoji="1" lang="ja-JP" altLang="en-US" sz="1100" u="sng" dirty="0" smtClean="0">
                <a:latin typeface="BIZ UDゴシック" panose="020B0400000000000000" pitchFamily="49" charset="-128"/>
                <a:ea typeface="BIZ UDゴシック" panose="020B0400000000000000" pitchFamily="49" charset="-128"/>
              </a:rPr>
              <a:t>その他考察</a:t>
            </a:r>
            <a:endParaRPr kumimoji="1" lang="ja-JP" altLang="en-US" sz="1100" u="sng" dirty="0">
              <a:latin typeface="BIZ UDゴシック" panose="020B0400000000000000" pitchFamily="49" charset="-128"/>
              <a:ea typeface="BIZ UDゴシック" panose="020B0400000000000000" pitchFamily="49" charset="-128"/>
            </a:endParaRPr>
          </a:p>
          <a:p>
            <a:r>
              <a:rPr lang="ja-JP" altLang="en-US" sz="1100" dirty="0" smtClean="0">
                <a:latin typeface="BIZ UDゴシック" panose="020B0400000000000000" pitchFamily="49" charset="-128"/>
                <a:ea typeface="BIZ UDゴシック" panose="020B0400000000000000" pitchFamily="49" charset="-128"/>
              </a:rPr>
              <a:t>　</a:t>
            </a:r>
            <a:endParaRPr lang="en-US" altLang="ja-JP" sz="1100" dirty="0" smtClean="0">
              <a:latin typeface="BIZ UDゴシック" panose="020B0400000000000000" pitchFamily="49" charset="-128"/>
              <a:ea typeface="BIZ UDゴシック" panose="020B0400000000000000" pitchFamily="49" charset="-128"/>
            </a:endParaRPr>
          </a:p>
          <a:p>
            <a:r>
              <a:rPr lang="ja-JP" altLang="en-US" sz="1100" dirty="0">
                <a:latin typeface="BIZ UDゴシック" panose="020B0400000000000000" pitchFamily="49" charset="-128"/>
                <a:ea typeface="BIZ UDゴシック" panose="020B0400000000000000" pitchFamily="49" charset="-128"/>
              </a:rPr>
              <a:t>　</a:t>
            </a:r>
            <a:r>
              <a:rPr lang="ja-JP" altLang="ja-JP" sz="1100" dirty="0" smtClean="0">
                <a:latin typeface="BIZ UDゴシック" panose="020B0400000000000000" pitchFamily="49" charset="-128"/>
                <a:ea typeface="BIZ UDゴシック" panose="020B0400000000000000" pitchFamily="49" charset="-128"/>
              </a:rPr>
              <a:t>（</a:t>
            </a:r>
            <a:r>
              <a:rPr lang="ja-JP" altLang="ja-JP" sz="1100" dirty="0">
                <a:latin typeface="BIZ UDゴシック" panose="020B0400000000000000" pitchFamily="49" charset="-128"/>
                <a:ea typeface="BIZ UDゴシック" panose="020B0400000000000000" pitchFamily="49" charset="-128"/>
              </a:rPr>
              <a:t>１）世界規模の大型イベント誘致可能性</a:t>
            </a:r>
          </a:p>
          <a:p>
            <a:r>
              <a:rPr lang="ja-JP" altLang="en-US" sz="1100" dirty="0" smtClean="0">
                <a:latin typeface="BIZ UDゴシック" panose="020B0400000000000000" pitchFamily="49" charset="-128"/>
                <a:ea typeface="BIZ UDゴシック" panose="020B0400000000000000" pitchFamily="49" charset="-128"/>
              </a:rPr>
              <a:t>　</a:t>
            </a:r>
            <a:r>
              <a:rPr lang="ja-JP" altLang="ja-JP" sz="1100" dirty="0" smtClean="0">
                <a:latin typeface="BIZ UDゴシック" panose="020B0400000000000000" pitchFamily="49" charset="-128"/>
                <a:ea typeface="BIZ UDゴシック" panose="020B0400000000000000" pitchFamily="49" charset="-128"/>
              </a:rPr>
              <a:t>（</a:t>
            </a:r>
            <a:r>
              <a:rPr lang="ja-JP" altLang="ja-JP" sz="1100" dirty="0">
                <a:latin typeface="BIZ UDゴシック" panose="020B0400000000000000" pitchFamily="49" charset="-128"/>
                <a:ea typeface="BIZ UDゴシック" panose="020B0400000000000000" pitchFamily="49" charset="-128"/>
              </a:rPr>
              <a:t>２）競合他都市で開催されている</a:t>
            </a:r>
            <a:r>
              <a:rPr lang="en-US" altLang="ja-JP" sz="1100" dirty="0">
                <a:latin typeface="BIZ UDゴシック" panose="020B0400000000000000" pitchFamily="49" charset="-128"/>
                <a:ea typeface="BIZ UDゴシック" panose="020B0400000000000000" pitchFamily="49" charset="-128"/>
              </a:rPr>
              <a:t>MICE</a:t>
            </a:r>
            <a:r>
              <a:rPr lang="ja-JP" altLang="ja-JP" sz="1100" dirty="0">
                <a:latin typeface="BIZ UDゴシック" panose="020B0400000000000000" pitchFamily="49" charset="-128"/>
                <a:ea typeface="BIZ UDゴシック" panose="020B0400000000000000" pitchFamily="49" charset="-128"/>
              </a:rPr>
              <a:t>の大阪への誘致</a:t>
            </a:r>
          </a:p>
          <a:p>
            <a:r>
              <a:rPr lang="ja-JP" altLang="en-US" sz="1100" dirty="0" smtClean="0">
                <a:latin typeface="BIZ UDゴシック" panose="020B0400000000000000" pitchFamily="49" charset="-128"/>
                <a:ea typeface="BIZ UDゴシック" panose="020B0400000000000000" pitchFamily="49" charset="-128"/>
              </a:rPr>
              <a:t>　</a:t>
            </a:r>
            <a:r>
              <a:rPr lang="ja-JP" altLang="ja-JP" sz="1100" dirty="0" smtClean="0">
                <a:latin typeface="BIZ UDゴシック" panose="020B0400000000000000" pitchFamily="49" charset="-128"/>
                <a:ea typeface="BIZ UDゴシック" panose="020B0400000000000000" pitchFamily="49" charset="-128"/>
              </a:rPr>
              <a:t>（</a:t>
            </a:r>
            <a:r>
              <a:rPr lang="ja-JP" altLang="ja-JP" sz="1100" dirty="0">
                <a:latin typeface="BIZ UDゴシック" panose="020B0400000000000000" pitchFamily="49" charset="-128"/>
                <a:ea typeface="BIZ UDゴシック" panose="020B0400000000000000" pitchFamily="49" charset="-128"/>
              </a:rPr>
              <a:t>３）関係者間における役割分担、連携のあり方</a:t>
            </a:r>
          </a:p>
          <a:p>
            <a:r>
              <a:rPr lang="ja-JP" altLang="en-US" sz="1100" dirty="0" smtClean="0">
                <a:latin typeface="BIZ UDゴシック" panose="020B0400000000000000" pitchFamily="49" charset="-128"/>
                <a:ea typeface="BIZ UDゴシック" panose="020B0400000000000000" pitchFamily="49" charset="-128"/>
              </a:rPr>
              <a:t>　</a:t>
            </a:r>
            <a:r>
              <a:rPr lang="ja-JP" altLang="ja-JP" sz="1100" dirty="0" smtClean="0">
                <a:latin typeface="BIZ UDゴシック" panose="020B0400000000000000" pitchFamily="49" charset="-128"/>
                <a:ea typeface="BIZ UDゴシック" panose="020B0400000000000000" pitchFamily="49" charset="-128"/>
              </a:rPr>
              <a:t>（</a:t>
            </a:r>
            <a:r>
              <a:rPr lang="ja-JP" altLang="ja-JP" sz="1100" dirty="0">
                <a:latin typeface="BIZ UDゴシック" panose="020B0400000000000000" pitchFamily="49" charset="-128"/>
                <a:ea typeface="BIZ UDゴシック" panose="020B0400000000000000" pitchFamily="49" charset="-128"/>
              </a:rPr>
              <a:t>４）</a:t>
            </a:r>
            <a:r>
              <a:rPr lang="en-US" altLang="ja-JP" sz="1100" dirty="0">
                <a:latin typeface="BIZ UDゴシック" panose="020B0400000000000000" pitchFamily="49" charset="-128"/>
                <a:ea typeface="BIZ UDゴシック" panose="020B0400000000000000" pitchFamily="49" charset="-128"/>
              </a:rPr>
              <a:t>IR</a:t>
            </a:r>
            <a:r>
              <a:rPr lang="ja-JP" altLang="ja-JP" sz="1100" dirty="0">
                <a:latin typeface="BIZ UDゴシック" panose="020B0400000000000000" pitchFamily="49" charset="-128"/>
                <a:ea typeface="BIZ UDゴシック" panose="020B0400000000000000" pitchFamily="49" charset="-128"/>
              </a:rPr>
              <a:t>展示施設の整備に伴う府内の既存</a:t>
            </a:r>
            <a:r>
              <a:rPr lang="en-US" altLang="ja-JP" sz="1100" dirty="0">
                <a:latin typeface="BIZ UDゴシック" panose="020B0400000000000000" pitchFamily="49" charset="-128"/>
                <a:ea typeface="BIZ UDゴシック" panose="020B0400000000000000" pitchFamily="49" charset="-128"/>
              </a:rPr>
              <a:t>MICE</a:t>
            </a:r>
            <a:r>
              <a:rPr lang="ja-JP" altLang="ja-JP" sz="1100" dirty="0">
                <a:latin typeface="BIZ UDゴシック" panose="020B0400000000000000" pitchFamily="49" charset="-128"/>
                <a:ea typeface="BIZ UDゴシック" panose="020B0400000000000000" pitchFamily="49" charset="-128"/>
              </a:rPr>
              <a:t>施設のあり方</a:t>
            </a:r>
          </a:p>
          <a:p>
            <a:r>
              <a:rPr lang="ja-JP" altLang="en-US" sz="1100" dirty="0" smtClean="0">
                <a:latin typeface="BIZ UDゴシック" panose="020B0400000000000000" pitchFamily="49" charset="-128"/>
                <a:ea typeface="BIZ UDゴシック" panose="020B0400000000000000" pitchFamily="49" charset="-128"/>
              </a:rPr>
              <a:t>　</a:t>
            </a:r>
            <a:r>
              <a:rPr lang="ja-JP" altLang="ja-JP" sz="1100" dirty="0" smtClean="0">
                <a:latin typeface="BIZ UDゴシック" panose="020B0400000000000000" pitchFamily="49" charset="-128"/>
                <a:ea typeface="BIZ UDゴシック" panose="020B0400000000000000" pitchFamily="49" charset="-128"/>
              </a:rPr>
              <a:t>（</a:t>
            </a:r>
            <a:r>
              <a:rPr lang="ja-JP" altLang="ja-JP" sz="1100" dirty="0">
                <a:latin typeface="BIZ UDゴシック" panose="020B0400000000000000" pitchFamily="49" charset="-128"/>
                <a:ea typeface="BIZ UDゴシック" panose="020B0400000000000000" pitchFamily="49" charset="-128"/>
              </a:rPr>
              <a:t>５）大阪の</a:t>
            </a:r>
            <a:r>
              <a:rPr lang="en-US" altLang="ja-JP" sz="1100" dirty="0">
                <a:latin typeface="BIZ UDゴシック" panose="020B0400000000000000" pitchFamily="49" charset="-128"/>
                <a:ea typeface="BIZ UDゴシック" panose="020B0400000000000000" pitchFamily="49" charset="-128"/>
              </a:rPr>
              <a:t>MICE</a:t>
            </a:r>
            <a:r>
              <a:rPr lang="ja-JP" altLang="ja-JP" sz="1100" dirty="0">
                <a:latin typeface="BIZ UDゴシック" panose="020B0400000000000000" pitchFamily="49" charset="-128"/>
                <a:ea typeface="BIZ UDゴシック" panose="020B0400000000000000" pitchFamily="49" charset="-128"/>
              </a:rPr>
              <a:t>誘致の取り組みの進捗状況を評価し、分析する</a:t>
            </a:r>
            <a:r>
              <a:rPr lang="ja-JP" altLang="ja-JP" sz="1100" dirty="0" smtClean="0">
                <a:latin typeface="BIZ UDゴシック" panose="020B0400000000000000" pitchFamily="49" charset="-128"/>
                <a:ea typeface="BIZ UDゴシック" panose="020B0400000000000000" pitchFamily="49" charset="-128"/>
              </a:rPr>
              <a:t>手法</a:t>
            </a:r>
            <a:endParaRPr lang="ja-JP" altLang="ja-JP" sz="11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145581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0384B55-2E3C-4300-BC2F-14CCE06D6FF0}" type="slidenum">
              <a:rPr kumimoji="1" lang="ja-JP" altLang="en-US" smtClean="0"/>
              <a:t>3</a:t>
            </a:fld>
            <a:endParaRPr kumimoji="1" lang="ja-JP" altLang="en-US"/>
          </a:p>
        </p:txBody>
      </p:sp>
      <p:sp>
        <p:nvSpPr>
          <p:cNvPr id="5" name="正方形/長方形 4"/>
          <p:cNvSpPr/>
          <p:nvPr/>
        </p:nvSpPr>
        <p:spPr>
          <a:xfrm>
            <a:off x="-12879" y="0"/>
            <a:ext cx="9936000" cy="43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a:latin typeface="BIZ UDPゴシック" panose="020B0400000000000000" pitchFamily="50" charset="-128"/>
                <a:ea typeface="BIZ UDPゴシック" panose="020B0400000000000000" pitchFamily="50" charset="-128"/>
              </a:rPr>
              <a:t>Ⅱ</a:t>
            </a:r>
            <a:r>
              <a:rPr kumimoji="1" lang="ja-JP" altLang="en-US" sz="1600" b="1" dirty="0" smtClean="0">
                <a:latin typeface="BIZ UDPゴシック" panose="020B0400000000000000" pitchFamily="50" charset="-128"/>
                <a:ea typeface="BIZ UDPゴシック" panose="020B0400000000000000" pitchFamily="50" charset="-128"/>
              </a:rPr>
              <a:t>　</a:t>
            </a:r>
            <a:r>
              <a:rPr kumimoji="1" lang="en-US" altLang="ja-JP" sz="1600" dirty="0">
                <a:latin typeface="BIZ UDゴシック" panose="020B0400000000000000" pitchFamily="49" charset="-128"/>
                <a:ea typeface="BIZ UDゴシック" panose="020B0400000000000000" pitchFamily="49" charset="-128"/>
              </a:rPr>
              <a:t>MICE</a:t>
            </a:r>
            <a:r>
              <a:rPr kumimoji="1" lang="ja-JP" altLang="en-US" sz="1600" dirty="0">
                <a:latin typeface="BIZ UDゴシック" panose="020B0400000000000000" pitchFamily="49" charset="-128"/>
                <a:ea typeface="BIZ UDゴシック" panose="020B0400000000000000" pitchFamily="49" charset="-128"/>
              </a:rPr>
              <a:t>主催者・企画者等の意向</a:t>
            </a:r>
            <a:r>
              <a:rPr kumimoji="1" lang="ja-JP" altLang="en-US" sz="1600" dirty="0" smtClean="0">
                <a:latin typeface="BIZ UDゴシック" panose="020B0400000000000000" pitchFamily="49" charset="-128"/>
                <a:ea typeface="BIZ UDゴシック" panose="020B0400000000000000" pitchFamily="49" charset="-128"/>
              </a:rPr>
              <a:t>調査</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7" name="テキスト ボックス 6"/>
          <p:cNvSpPr txBox="1"/>
          <p:nvPr/>
        </p:nvSpPr>
        <p:spPr>
          <a:xfrm>
            <a:off x="110190" y="605188"/>
            <a:ext cx="9626237" cy="292388"/>
          </a:xfrm>
          <a:prstGeom prst="rect">
            <a:avLst/>
          </a:prstGeom>
          <a:noFill/>
          <a:ln>
            <a:solidFill>
              <a:schemeClr val="tx1"/>
            </a:solidFill>
            <a:prstDash val="dash"/>
          </a:ln>
        </p:spPr>
        <p:txBody>
          <a:bodyPr wrap="square" rtlCol="0">
            <a:spAutoFit/>
          </a:bodyPr>
          <a:lstStyle/>
          <a:p>
            <a:pPr algn="just">
              <a:spcAft>
                <a:spcPts val="0"/>
              </a:spcAft>
            </a:pPr>
            <a:r>
              <a:rPr lang="ja-JP" altLang="en-US" sz="1300" kern="100" dirty="0" smtClean="0">
                <a:latin typeface="BIZ UDP明朝 Medium" panose="02020500000000000000" pitchFamily="18" charset="-128"/>
                <a:ea typeface="BIZ UDP明朝 Medium" panose="02020500000000000000" pitchFamily="18" charset="-128"/>
                <a:cs typeface="Times New Roman" panose="02020603050405020304" pitchFamily="18" charset="0"/>
              </a:rPr>
              <a:t>▽　コロナ</a:t>
            </a:r>
            <a:r>
              <a:rPr lang="ja-JP" altLang="en-US" sz="1300" kern="100" dirty="0">
                <a:latin typeface="BIZ UDP明朝 Medium" panose="02020500000000000000" pitchFamily="18" charset="-128"/>
                <a:ea typeface="BIZ UDP明朝 Medium" panose="02020500000000000000" pitchFamily="18" charset="-128"/>
                <a:cs typeface="Times New Roman" panose="02020603050405020304" pitchFamily="18" charset="0"/>
              </a:rPr>
              <a:t>禍における</a:t>
            </a:r>
            <a:r>
              <a:rPr lang="en-US" altLang="ja-JP" sz="1300" kern="100" dirty="0">
                <a:latin typeface="BIZ UDP明朝 Medium" panose="02020500000000000000" pitchFamily="18" charset="-128"/>
                <a:ea typeface="BIZ UDP明朝 Medium" panose="02020500000000000000" pitchFamily="18" charset="-128"/>
                <a:cs typeface="Times New Roman" panose="02020603050405020304" pitchFamily="18" charset="0"/>
              </a:rPr>
              <a:t>MICE</a:t>
            </a:r>
            <a:r>
              <a:rPr lang="ja-JP" altLang="en-US" sz="1300" kern="100" dirty="0">
                <a:latin typeface="BIZ UDP明朝 Medium" panose="02020500000000000000" pitchFamily="18" charset="-128"/>
                <a:ea typeface="BIZ UDP明朝 Medium" panose="02020500000000000000" pitchFamily="18" charset="-128"/>
                <a:cs typeface="Times New Roman" panose="02020603050405020304" pitchFamily="18" charset="0"/>
              </a:rPr>
              <a:t>ビジネスの現状や動向を把握するために、</a:t>
            </a:r>
            <a:r>
              <a:rPr lang="en-US" altLang="ja-JP" sz="1300" kern="100" dirty="0">
                <a:latin typeface="BIZ UDP明朝 Medium" panose="02020500000000000000" pitchFamily="18" charset="-128"/>
                <a:ea typeface="BIZ UDP明朝 Medium" panose="02020500000000000000" pitchFamily="18" charset="-128"/>
                <a:cs typeface="Times New Roman" panose="02020603050405020304" pitchFamily="18" charset="0"/>
              </a:rPr>
              <a:t>MICE</a:t>
            </a:r>
            <a:r>
              <a:rPr lang="ja-JP" altLang="en-US" sz="1300" kern="100" dirty="0">
                <a:latin typeface="BIZ UDP明朝 Medium" panose="02020500000000000000" pitchFamily="18" charset="-128"/>
                <a:ea typeface="BIZ UDP明朝 Medium" panose="02020500000000000000" pitchFamily="18" charset="-128"/>
                <a:cs typeface="Times New Roman" panose="02020603050405020304" pitchFamily="18" charset="0"/>
              </a:rPr>
              <a:t>主催者・企画者に対するインタビュー</a:t>
            </a:r>
            <a:r>
              <a:rPr lang="ja-JP" altLang="en-US" sz="1300" kern="100" dirty="0" smtClean="0">
                <a:latin typeface="BIZ UDP明朝 Medium" panose="02020500000000000000" pitchFamily="18" charset="-128"/>
                <a:ea typeface="BIZ UDP明朝 Medium" panose="02020500000000000000" pitchFamily="18" charset="-128"/>
                <a:cs typeface="Times New Roman" panose="02020603050405020304" pitchFamily="18" charset="0"/>
              </a:rPr>
              <a:t>調査等を実施。</a:t>
            </a:r>
            <a:endParaRPr lang="en-US" altLang="ja-JP" sz="1300" kern="100" dirty="0">
              <a:latin typeface="BIZ UDP明朝 Medium" panose="02020500000000000000" pitchFamily="18" charset="-128"/>
              <a:ea typeface="BIZ UDP明朝 Medium" panose="02020500000000000000" pitchFamily="18" charset="-128"/>
              <a:cs typeface="Times New Roman" panose="02020603050405020304" pitchFamily="18" charset="0"/>
            </a:endParaRPr>
          </a:p>
        </p:txBody>
      </p:sp>
      <p:sp>
        <p:nvSpPr>
          <p:cNvPr id="8" name="ホームベース 7"/>
          <p:cNvSpPr/>
          <p:nvPr/>
        </p:nvSpPr>
        <p:spPr>
          <a:xfrm>
            <a:off x="200343" y="1152903"/>
            <a:ext cx="6336000" cy="288000"/>
          </a:xfrm>
          <a:prstGeom prst="homePlate">
            <a:avLst/>
          </a:prstGeom>
          <a:solidFill>
            <a:schemeClr val="accent5">
              <a:lumMod val="75000"/>
            </a:schemeClr>
          </a:solidFill>
          <a:ln w="1270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　（</a:t>
            </a:r>
            <a:r>
              <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１</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）企業イベント開催地を決定する際に主催者が重視している点</a:t>
            </a:r>
            <a:endPar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767169192"/>
              </p:ext>
            </p:extLst>
          </p:nvPr>
        </p:nvGraphicFramePr>
        <p:xfrm>
          <a:off x="470743" y="1561085"/>
          <a:ext cx="8754220" cy="4658360"/>
        </p:xfrm>
        <a:graphic>
          <a:graphicData uri="http://schemas.openxmlformats.org/drawingml/2006/table">
            <a:tbl>
              <a:tblPr firstRow="1" bandRow="1">
                <a:tableStyleId>{5940675A-B579-460E-94D1-54222C63F5DA}</a:tableStyleId>
              </a:tblPr>
              <a:tblGrid>
                <a:gridCol w="8754220">
                  <a:extLst>
                    <a:ext uri="{9D8B030D-6E8A-4147-A177-3AD203B41FA5}">
                      <a16:colId xmlns:a16="http://schemas.microsoft.com/office/drawing/2014/main" val="3200106367"/>
                    </a:ext>
                  </a:extLst>
                </a:gridCol>
              </a:tblGrid>
              <a:tr h="0">
                <a:tc>
                  <a:txBody>
                    <a:bodyPr/>
                    <a:lstStyle/>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開催地へのアクセス</a:t>
                      </a:r>
                      <a:endParaRPr kumimoji="1" lang="ja-JP" altLang="en-US" sz="1400" b="1"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58358563"/>
                  </a:ext>
                </a:extLst>
              </a:tr>
              <a:tr h="0">
                <a:tc>
                  <a:txBody>
                    <a:bodyPr/>
                    <a:lstStyle/>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開催地で来場が見込めるバイヤーの量と質、開催地に市場、需要があるか</a:t>
                      </a:r>
                      <a:endParaRPr kumimoji="1" lang="ja-JP" altLang="en-US" sz="1400" b="1"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635271183"/>
                  </a:ext>
                </a:extLst>
              </a:tr>
              <a:tr h="0">
                <a:tc>
                  <a:txBody>
                    <a:bodyPr/>
                    <a:lstStyle/>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市場の大きい東京で開催することを第一に勧める</a:t>
                      </a:r>
                      <a:endParaRPr kumimoji="1" lang="ja-JP" altLang="en-US" sz="1400" b="1"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993130611"/>
                  </a:ext>
                </a:extLst>
              </a:tr>
              <a:tr h="0">
                <a:tc>
                  <a:txBody>
                    <a:bodyPr/>
                    <a:lstStyle/>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施設（</a:t>
                      </a:r>
                      <a:r>
                        <a:rPr kumimoji="1" lang="en-US" altLang="ja-JP" sz="1400" b="1" dirty="0" smtClean="0">
                          <a:latin typeface="BIZ UDP明朝 Medium" panose="02020500000000000000" pitchFamily="18" charset="-128"/>
                          <a:ea typeface="BIZ UDP明朝 Medium" panose="02020500000000000000" pitchFamily="18" charset="-128"/>
                        </a:rPr>
                        <a:t>MICE</a:t>
                      </a:r>
                      <a:r>
                        <a:rPr kumimoji="1" lang="ja-JP" altLang="en-US" sz="1400" b="1" dirty="0" smtClean="0">
                          <a:latin typeface="BIZ UDP明朝 Medium" panose="02020500000000000000" pitchFamily="18" charset="-128"/>
                          <a:ea typeface="BIZ UDP明朝 Medium" panose="02020500000000000000" pitchFamily="18" charset="-128"/>
                        </a:rPr>
                        <a:t>施設）の規模や費用</a:t>
                      </a:r>
                      <a:endParaRPr kumimoji="1" lang="ja-JP" altLang="en-US" sz="1400" b="1"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3127347939"/>
                  </a:ext>
                </a:extLst>
              </a:tr>
              <a:tr h="118878">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周辺宿泊施設の規模や費用（ラグジュアリーホテルがあるか）</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4110947520"/>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コロナ禍後における感染予防対策</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4014150566"/>
                  </a:ext>
                </a:extLst>
              </a:tr>
              <a:tr h="0">
                <a:tc>
                  <a:txBody>
                    <a:bodyPr/>
                    <a:lstStyle/>
                    <a:p>
                      <a:pPr>
                        <a:lnSpc>
                          <a:spcPts val="1900"/>
                        </a:lnSpc>
                      </a:pPr>
                      <a:r>
                        <a:rPr kumimoji="1" lang="en-US" altLang="ja-JP" sz="1400" dirty="0" smtClean="0">
                          <a:latin typeface="BIZ UDP明朝 Medium" panose="02020500000000000000" pitchFamily="18" charset="-128"/>
                          <a:ea typeface="BIZ UDP明朝 Medium" panose="02020500000000000000" pitchFamily="18" charset="-128"/>
                        </a:rPr>
                        <a:t>SDGs</a:t>
                      </a:r>
                      <a:r>
                        <a:rPr kumimoji="1" lang="ja-JP" altLang="en-US" sz="1400" dirty="0" err="1" smtClean="0">
                          <a:latin typeface="BIZ UDP明朝 Medium" panose="02020500000000000000" pitchFamily="18" charset="-128"/>
                          <a:ea typeface="BIZ UDP明朝 Medium" panose="02020500000000000000" pitchFamily="18" charset="-128"/>
                        </a:rPr>
                        <a:t>、</a:t>
                      </a:r>
                      <a:r>
                        <a:rPr kumimoji="1" lang="ja-JP" altLang="en-US" sz="1400" dirty="0" smtClean="0">
                          <a:latin typeface="BIZ UDP明朝 Medium" panose="02020500000000000000" pitchFamily="18" charset="-128"/>
                          <a:ea typeface="BIZ UDP明朝 Medium" panose="02020500000000000000" pitchFamily="18" charset="-128"/>
                        </a:rPr>
                        <a:t>サスティナビリティへの取組み</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2471099178"/>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地域の魅力、リアル開催としての魅力</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739942975"/>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都市政策・地元産業との親和性（鯖江市：眼鏡産業展等）</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502146099"/>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自治体、観光局、展示施設の企画・提案力</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09695481"/>
                  </a:ext>
                </a:extLst>
              </a:tr>
              <a:tr h="224069">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現地での英語対応</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847797906"/>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施設のネットワーク回線の充実</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55983390"/>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キャンセルや開催形式の変更への柔軟な対応</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2824762344"/>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出展者が出展しやすいか（会場認知度、展示会の併設）　　等</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09382616"/>
                  </a:ext>
                </a:extLst>
              </a:tr>
            </a:tbl>
          </a:graphicData>
        </a:graphic>
      </p:graphicFrame>
      <p:sp>
        <p:nvSpPr>
          <p:cNvPr id="11" name="山形 10"/>
          <p:cNvSpPr/>
          <p:nvPr/>
        </p:nvSpPr>
        <p:spPr>
          <a:xfrm>
            <a:off x="470743" y="6427087"/>
            <a:ext cx="396000" cy="25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山形 11"/>
          <p:cNvSpPr/>
          <p:nvPr/>
        </p:nvSpPr>
        <p:spPr>
          <a:xfrm>
            <a:off x="866743" y="6427087"/>
            <a:ext cx="396000" cy="25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山形 12"/>
          <p:cNvSpPr/>
          <p:nvPr/>
        </p:nvSpPr>
        <p:spPr>
          <a:xfrm>
            <a:off x="1247927" y="6427087"/>
            <a:ext cx="396000" cy="25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テキスト ボックス 13"/>
          <p:cNvSpPr txBox="1"/>
          <p:nvPr/>
        </p:nvSpPr>
        <p:spPr>
          <a:xfrm>
            <a:off x="1658743" y="6270508"/>
            <a:ext cx="7841241" cy="584775"/>
          </a:xfrm>
          <a:prstGeom prst="rect">
            <a:avLst/>
          </a:prstGeom>
          <a:noFill/>
        </p:spPr>
        <p:txBody>
          <a:bodyPr wrap="square" rtlCol="0">
            <a:spAutoFit/>
          </a:bodyPr>
          <a:lstStyle/>
          <a:p>
            <a:r>
              <a:rPr kumimoji="1" lang="ja-JP" altLang="en-US" sz="1600" dirty="0" smtClean="0">
                <a:latin typeface="BIZ UDP明朝 Medium" panose="02020500000000000000" pitchFamily="18" charset="-128"/>
                <a:ea typeface="BIZ UDP明朝 Medium" panose="02020500000000000000" pitchFamily="18" charset="-128"/>
              </a:rPr>
              <a:t>利便性や市場規模、</a:t>
            </a:r>
            <a:r>
              <a:rPr kumimoji="1" lang="en-US" altLang="ja-JP" sz="1600" dirty="0" smtClean="0">
                <a:latin typeface="BIZ UDP明朝 Medium" panose="02020500000000000000" pitchFamily="18" charset="-128"/>
                <a:ea typeface="BIZ UDP明朝 Medium" panose="02020500000000000000" pitchFamily="18" charset="-128"/>
              </a:rPr>
              <a:t>MICE</a:t>
            </a:r>
            <a:r>
              <a:rPr kumimoji="1" lang="ja-JP" altLang="en-US" sz="1600" dirty="0" smtClean="0">
                <a:latin typeface="BIZ UDP明朝 Medium" panose="02020500000000000000" pitchFamily="18" charset="-128"/>
                <a:ea typeface="BIZ UDP明朝 Medium" panose="02020500000000000000" pitchFamily="18" charset="-128"/>
              </a:rPr>
              <a:t>施設の充実、環境整備等の幅広い意見がある中、地域の</a:t>
            </a:r>
            <a:endParaRPr kumimoji="1" lang="en-US" altLang="ja-JP" sz="1600" dirty="0" smtClean="0">
              <a:latin typeface="BIZ UDP明朝 Medium" panose="02020500000000000000" pitchFamily="18" charset="-128"/>
              <a:ea typeface="BIZ UDP明朝 Medium" panose="02020500000000000000" pitchFamily="18" charset="-128"/>
            </a:endParaRPr>
          </a:p>
          <a:p>
            <a:r>
              <a:rPr kumimoji="1" lang="ja-JP" altLang="en-US" sz="1600" dirty="0" smtClean="0">
                <a:latin typeface="BIZ UDP明朝 Medium" panose="02020500000000000000" pitchFamily="18" charset="-128"/>
                <a:ea typeface="BIZ UDP明朝 Medium" panose="02020500000000000000" pitchFamily="18" charset="-128"/>
              </a:rPr>
              <a:t>魅力向上や地元産業との連携など、地元自治体に期待する声も高い</a:t>
            </a:r>
            <a:endParaRPr kumimoji="1" lang="ja-JP" altLang="en-US" sz="1600" dirty="0">
              <a:latin typeface="BIZ UDP明朝 Medium" panose="02020500000000000000" pitchFamily="18" charset="-128"/>
              <a:ea typeface="BIZ UDP明朝 Medium" panose="02020500000000000000" pitchFamily="18" charset="-128"/>
            </a:endParaRPr>
          </a:p>
        </p:txBody>
      </p:sp>
    </p:spTree>
    <p:extLst>
      <p:ext uri="{BB962C8B-B14F-4D97-AF65-F5344CB8AC3E}">
        <p14:creationId xmlns:p14="http://schemas.microsoft.com/office/powerpoint/2010/main" val="869722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0384B55-2E3C-4300-BC2F-14CCE06D6FF0}" type="slidenum">
              <a:rPr kumimoji="1" lang="ja-JP" altLang="en-US" smtClean="0"/>
              <a:t>4</a:t>
            </a:fld>
            <a:endParaRPr kumimoji="1" lang="ja-JP" altLang="en-US"/>
          </a:p>
        </p:txBody>
      </p:sp>
      <p:sp>
        <p:nvSpPr>
          <p:cNvPr id="5" name="正方形/長方形 4"/>
          <p:cNvSpPr/>
          <p:nvPr/>
        </p:nvSpPr>
        <p:spPr>
          <a:xfrm>
            <a:off x="-12879" y="0"/>
            <a:ext cx="9936000" cy="43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a:latin typeface="BIZ UDPゴシック" panose="020B0400000000000000" pitchFamily="50" charset="-128"/>
                <a:ea typeface="BIZ UDPゴシック" panose="020B0400000000000000" pitchFamily="50" charset="-128"/>
              </a:rPr>
              <a:t>Ⅱ</a:t>
            </a:r>
            <a:r>
              <a:rPr kumimoji="1" lang="ja-JP" altLang="en-US" sz="1600" b="1" dirty="0" smtClean="0">
                <a:latin typeface="BIZ UDPゴシック" panose="020B0400000000000000" pitchFamily="50" charset="-128"/>
                <a:ea typeface="BIZ UDPゴシック" panose="020B0400000000000000" pitchFamily="50" charset="-128"/>
              </a:rPr>
              <a:t>　</a:t>
            </a:r>
            <a:r>
              <a:rPr kumimoji="1" lang="en-US" altLang="ja-JP" sz="1600" dirty="0">
                <a:latin typeface="BIZ UDゴシック" panose="020B0400000000000000" pitchFamily="49" charset="-128"/>
                <a:ea typeface="BIZ UDゴシック" panose="020B0400000000000000" pitchFamily="49" charset="-128"/>
              </a:rPr>
              <a:t>MICE</a:t>
            </a:r>
            <a:r>
              <a:rPr kumimoji="1" lang="ja-JP" altLang="en-US" sz="1600" dirty="0">
                <a:latin typeface="BIZ UDゴシック" panose="020B0400000000000000" pitchFamily="49" charset="-128"/>
                <a:ea typeface="BIZ UDゴシック" panose="020B0400000000000000" pitchFamily="49" charset="-128"/>
              </a:rPr>
              <a:t>主催者・企画者等の意向</a:t>
            </a:r>
            <a:r>
              <a:rPr kumimoji="1" lang="ja-JP" altLang="en-US" sz="1600" dirty="0" smtClean="0">
                <a:latin typeface="BIZ UDゴシック" panose="020B0400000000000000" pitchFamily="49" charset="-128"/>
                <a:ea typeface="BIZ UDゴシック" panose="020B0400000000000000" pitchFamily="49" charset="-128"/>
              </a:rPr>
              <a:t>調査</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8" name="ホームベース 7"/>
          <p:cNvSpPr/>
          <p:nvPr/>
        </p:nvSpPr>
        <p:spPr>
          <a:xfrm>
            <a:off x="200343" y="672653"/>
            <a:ext cx="6336000" cy="288000"/>
          </a:xfrm>
          <a:prstGeom prst="homePlate">
            <a:avLst/>
          </a:prstGeom>
          <a:solidFill>
            <a:schemeClr val="accent5">
              <a:lumMod val="75000"/>
            </a:schemeClr>
          </a:solidFill>
          <a:ln w="1270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　（２）コロナ後に主流となる開催形態・開催規模</a:t>
            </a:r>
            <a:endPar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30838179"/>
              </p:ext>
            </p:extLst>
          </p:nvPr>
        </p:nvGraphicFramePr>
        <p:xfrm>
          <a:off x="200344" y="1143000"/>
          <a:ext cx="9433053" cy="4115378"/>
        </p:xfrm>
        <a:graphic>
          <a:graphicData uri="http://schemas.openxmlformats.org/drawingml/2006/table">
            <a:tbl>
              <a:tblPr firstRow="1" bandRow="1">
                <a:tableStyleId>{5940675A-B579-460E-94D1-54222C63F5DA}</a:tableStyleId>
              </a:tblPr>
              <a:tblGrid>
                <a:gridCol w="9433053">
                  <a:extLst>
                    <a:ext uri="{9D8B030D-6E8A-4147-A177-3AD203B41FA5}">
                      <a16:colId xmlns:a16="http://schemas.microsoft.com/office/drawing/2014/main" val="3200106367"/>
                    </a:ext>
                  </a:extLst>
                </a:gridCol>
              </a:tblGrid>
              <a:tr h="0">
                <a:tc>
                  <a:txBody>
                    <a:bodyPr/>
                    <a:lstStyle/>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コロナ収束後においても、学会等ではオンライン開催の需要あり（海外のセミナー講師が呼べるなどメリットが大きい）</a:t>
                      </a:r>
                      <a:endParaRPr kumimoji="1" lang="ja-JP" altLang="en-US" sz="1400" b="1"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58358563"/>
                  </a:ext>
                </a:extLst>
              </a:tr>
              <a:tr h="0">
                <a:tc>
                  <a:txBody>
                    <a:bodyPr/>
                    <a:lstStyle/>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現地交流を重視するもの（営業、交渉、調整が目的のコンベンション）においては、ウィズコロナでも現地参加率高い</a:t>
                      </a:r>
                      <a:r>
                        <a:rPr kumimoji="1" lang="en-US" altLang="ja-JP" sz="1400" b="1" dirty="0" smtClean="0">
                          <a:latin typeface="BIZ UDP明朝 Medium" panose="02020500000000000000" pitchFamily="18" charset="-128"/>
                          <a:ea typeface="BIZ UDP明朝 Medium" panose="02020500000000000000" pitchFamily="18" charset="-128"/>
                        </a:rPr>
                        <a:t>/</a:t>
                      </a:r>
                    </a:p>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「実際に会う意義」の認識向上</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635271183"/>
                  </a:ext>
                </a:extLst>
              </a:tr>
              <a:tr h="0">
                <a:tc>
                  <a:txBody>
                    <a:bodyPr/>
                    <a:lstStyle/>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展示会はリアル開催志向</a:t>
                      </a:r>
                      <a:r>
                        <a:rPr kumimoji="1" lang="en-US" altLang="ja-JP" sz="1400" b="1" dirty="0" smtClean="0">
                          <a:latin typeface="BIZ UDP明朝 Medium" panose="02020500000000000000" pitchFamily="18" charset="-128"/>
                          <a:ea typeface="BIZ UDP明朝 Medium" panose="02020500000000000000" pitchFamily="18" charset="-128"/>
                        </a:rPr>
                        <a:t>/</a:t>
                      </a:r>
                      <a:r>
                        <a:rPr kumimoji="1" lang="ja-JP" altLang="en-US" sz="1400" b="1" dirty="0" smtClean="0">
                          <a:latin typeface="BIZ UDP明朝 Medium" panose="02020500000000000000" pitchFamily="18" charset="-128"/>
                          <a:ea typeface="BIZ UDP明朝 Medium" panose="02020500000000000000" pitchFamily="18" charset="-128"/>
                        </a:rPr>
                        <a:t>地方や小型の会議はリアル開催志向</a:t>
                      </a:r>
                      <a:endParaRPr kumimoji="1" lang="ja-JP" altLang="en-US" sz="1400" b="1"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993130611"/>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これから３年間は開催規模を縮小</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127347939"/>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オンライン開催の波及により全体の参加者は増える一方、現地参加者は減る</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4110947520"/>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頻繁な長距離移動よりも、長期滞在型へシフト</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471099178"/>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ＭＩＣＥ施設の多様な活用（貸館機能だけでなく、テレワーク対応、地元コミュニティ機能等が求められる）</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739942975"/>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国際会議場運営会社によるコンテンツ制作　</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502146099"/>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大型・予算規模の大きいＭＩＣＥはハイブリッドが主流</a:t>
                      </a:r>
                      <a:r>
                        <a:rPr kumimoji="1" lang="en-US" altLang="ja-JP" sz="1400" dirty="0" smtClean="0">
                          <a:latin typeface="BIZ UDP明朝 Medium" panose="02020500000000000000" pitchFamily="18" charset="-128"/>
                          <a:ea typeface="BIZ UDP明朝 Medium" panose="02020500000000000000" pitchFamily="18" charset="-128"/>
                        </a:rPr>
                        <a:t>/</a:t>
                      </a:r>
                      <a:r>
                        <a:rPr kumimoji="1" lang="ja-JP" altLang="en-US" sz="1400" dirty="0" smtClean="0">
                          <a:latin typeface="BIZ UDP明朝 Medium" panose="02020500000000000000" pitchFamily="18" charset="-128"/>
                          <a:ea typeface="BIZ UDP明朝 Medium" panose="02020500000000000000" pitchFamily="18" charset="-128"/>
                        </a:rPr>
                        <a:t>ハイブリッド開催比率が増加傾向</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9695481"/>
                  </a:ext>
                </a:extLst>
              </a:tr>
              <a:tr h="224069">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中小事業者はオンライン特化又は現地特化型</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847797906"/>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展示会において、最終的にはオンラインは使用されなくなると予想</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55983390"/>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新たなデジタル技術（メタバース）の活用（オンラインは対面開催で得られるような、偶発的な出会いが乏しい）</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13366413"/>
                  </a:ext>
                </a:extLst>
              </a:tr>
              <a:tr h="0">
                <a:tc>
                  <a:txBody>
                    <a:bodyPr/>
                    <a:lstStyle/>
                    <a:p>
                      <a:pPr>
                        <a:lnSpc>
                          <a:spcPts val="1900"/>
                        </a:lnSpc>
                      </a:pPr>
                      <a:r>
                        <a:rPr kumimoji="1" lang="ja-JP" altLang="en-US" sz="1400" spc="-20" dirty="0" smtClean="0">
                          <a:latin typeface="BIZ UDP明朝 Medium" panose="02020500000000000000" pitchFamily="18" charset="-128"/>
                          <a:ea typeface="BIZ UDP明朝 Medium" panose="02020500000000000000" pitchFamily="18" charset="-128"/>
                        </a:rPr>
                        <a:t>来場者減少による個別展示会の規模縮小（来場者の減少）する一方、施設キャパに余裕が生まれ、展示会件数は増加予想</a:t>
                      </a:r>
                      <a:r>
                        <a:rPr kumimoji="1" lang="ja-JP" altLang="en-US" sz="1400" spc="-20" baseline="0" dirty="0" smtClean="0">
                          <a:latin typeface="BIZ UDP明朝 Medium" panose="02020500000000000000" pitchFamily="18" charset="-128"/>
                          <a:ea typeface="BIZ UDP明朝 Medium" panose="02020500000000000000" pitchFamily="18" charset="-128"/>
                        </a:rPr>
                        <a:t> </a:t>
                      </a:r>
                      <a:r>
                        <a:rPr kumimoji="1" lang="ja-JP" altLang="en-US" sz="1400" spc="-20" dirty="0" smtClean="0">
                          <a:latin typeface="BIZ UDP明朝 Medium" panose="02020500000000000000" pitchFamily="18" charset="-128"/>
                          <a:ea typeface="BIZ UDP明朝 Medium" panose="02020500000000000000" pitchFamily="18" charset="-128"/>
                        </a:rPr>
                        <a:t>等</a:t>
                      </a:r>
                      <a:endParaRPr kumimoji="1" lang="ja-JP" altLang="en-US" sz="1400" spc="-2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09382616"/>
                  </a:ext>
                </a:extLst>
              </a:tr>
            </a:tbl>
          </a:graphicData>
        </a:graphic>
      </p:graphicFrame>
      <p:sp>
        <p:nvSpPr>
          <p:cNvPr id="6" name="山形 5"/>
          <p:cNvSpPr/>
          <p:nvPr/>
        </p:nvSpPr>
        <p:spPr>
          <a:xfrm>
            <a:off x="303316" y="5963443"/>
            <a:ext cx="396000" cy="25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山形 6"/>
          <p:cNvSpPr/>
          <p:nvPr/>
        </p:nvSpPr>
        <p:spPr>
          <a:xfrm>
            <a:off x="699316" y="5963443"/>
            <a:ext cx="396000" cy="25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山形 8"/>
          <p:cNvSpPr/>
          <p:nvPr/>
        </p:nvSpPr>
        <p:spPr>
          <a:xfrm>
            <a:off x="1080500" y="5963443"/>
            <a:ext cx="396000" cy="25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テキスト ボックス 10"/>
          <p:cNvSpPr txBox="1"/>
          <p:nvPr/>
        </p:nvSpPr>
        <p:spPr>
          <a:xfrm>
            <a:off x="1529953" y="5819743"/>
            <a:ext cx="7841241" cy="584775"/>
          </a:xfrm>
          <a:prstGeom prst="rect">
            <a:avLst/>
          </a:prstGeom>
          <a:noFill/>
        </p:spPr>
        <p:txBody>
          <a:bodyPr wrap="square" rtlCol="0">
            <a:spAutoFit/>
          </a:bodyPr>
          <a:lstStyle/>
          <a:p>
            <a:r>
              <a:rPr kumimoji="1" lang="ja-JP" altLang="en-US" sz="1600" dirty="0" smtClean="0">
                <a:latin typeface="BIZ UDP明朝 Medium" panose="02020500000000000000" pitchFamily="18" charset="-128"/>
                <a:ea typeface="BIZ UDP明朝 Medium" panose="02020500000000000000" pitchFamily="18" charset="-128"/>
              </a:rPr>
              <a:t>オンラインやリアル開催志向、新たなデジタル技術の活用など、コロナ前に比べ、用途に応じた多様な形態での</a:t>
            </a:r>
            <a:r>
              <a:rPr kumimoji="1" lang="en-US" altLang="ja-JP" sz="1600" dirty="0" smtClean="0">
                <a:latin typeface="BIZ UDP明朝 Medium" panose="02020500000000000000" pitchFamily="18" charset="-128"/>
                <a:ea typeface="BIZ UDP明朝 Medium" panose="02020500000000000000" pitchFamily="18" charset="-128"/>
              </a:rPr>
              <a:t>MICE</a:t>
            </a:r>
            <a:r>
              <a:rPr kumimoji="1" lang="ja-JP" altLang="en-US" sz="1600" dirty="0" smtClean="0">
                <a:latin typeface="BIZ UDP明朝 Medium" panose="02020500000000000000" pitchFamily="18" charset="-128"/>
                <a:ea typeface="BIZ UDP明朝 Medium" panose="02020500000000000000" pitchFamily="18" charset="-128"/>
              </a:rPr>
              <a:t>開催が予想される</a:t>
            </a:r>
            <a:endParaRPr kumimoji="1" lang="ja-JP" altLang="en-US" sz="1600" dirty="0">
              <a:latin typeface="BIZ UDP明朝 Medium" panose="02020500000000000000" pitchFamily="18" charset="-128"/>
              <a:ea typeface="BIZ UDP明朝 Medium" panose="02020500000000000000" pitchFamily="18" charset="-128"/>
            </a:endParaRPr>
          </a:p>
        </p:txBody>
      </p:sp>
    </p:spTree>
    <p:extLst>
      <p:ext uri="{BB962C8B-B14F-4D97-AF65-F5344CB8AC3E}">
        <p14:creationId xmlns:p14="http://schemas.microsoft.com/office/powerpoint/2010/main" val="2038944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0384B55-2E3C-4300-BC2F-14CCE06D6FF0}" type="slidenum">
              <a:rPr kumimoji="1" lang="ja-JP" altLang="en-US" smtClean="0"/>
              <a:t>5</a:t>
            </a:fld>
            <a:endParaRPr kumimoji="1" lang="ja-JP" altLang="en-US"/>
          </a:p>
        </p:txBody>
      </p:sp>
      <p:sp>
        <p:nvSpPr>
          <p:cNvPr id="5" name="正方形/長方形 4"/>
          <p:cNvSpPr/>
          <p:nvPr/>
        </p:nvSpPr>
        <p:spPr>
          <a:xfrm>
            <a:off x="-12879" y="0"/>
            <a:ext cx="9936000" cy="43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a:latin typeface="BIZ UDPゴシック" panose="020B0400000000000000" pitchFamily="50" charset="-128"/>
                <a:ea typeface="BIZ UDPゴシック" panose="020B0400000000000000" pitchFamily="50" charset="-128"/>
              </a:rPr>
              <a:t>Ⅱ</a:t>
            </a:r>
            <a:r>
              <a:rPr kumimoji="1" lang="ja-JP" altLang="en-US" sz="1600" b="1" dirty="0" smtClean="0">
                <a:latin typeface="BIZ UDPゴシック" panose="020B0400000000000000" pitchFamily="50" charset="-128"/>
                <a:ea typeface="BIZ UDPゴシック" panose="020B0400000000000000" pitchFamily="50" charset="-128"/>
              </a:rPr>
              <a:t>　</a:t>
            </a:r>
            <a:r>
              <a:rPr kumimoji="1" lang="en-US" altLang="ja-JP" sz="1600" dirty="0">
                <a:latin typeface="BIZ UDゴシック" panose="020B0400000000000000" pitchFamily="49" charset="-128"/>
                <a:ea typeface="BIZ UDゴシック" panose="020B0400000000000000" pitchFamily="49" charset="-128"/>
              </a:rPr>
              <a:t>MICE</a:t>
            </a:r>
            <a:r>
              <a:rPr kumimoji="1" lang="ja-JP" altLang="en-US" sz="1600" dirty="0">
                <a:latin typeface="BIZ UDゴシック" panose="020B0400000000000000" pitchFamily="49" charset="-128"/>
                <a:ea typeface="BIZ UDゴシック" panose="020B0400000000000000" pitchFamily="49" charset="-128"/>
              </a:rPr>
              <a:t>主催者・企画者等の意向</a:t>
            </a:r>
            <a:r>
              <a:rPr kumimoji="1" lang="ja-JP" altLang="en-US" sz="1600" dirty="0" smtClean="0">
                <a:latin typeface="BIZ UDゴシック" panose="020B0400000000000000" pitchFamily="49" charset="-128"/>
                <a:ea typeface="BIZ UDゴシック" panose="020B0400000000000000" pitchFamily="49" charset="-128"/>
              </a:rPr>
              <a:t>調査</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8" name="ホームベース 7"/>
          <p:cNvSpPr/>
          <p:nvPr/>
        </p:nvSpPr>
        <p:spPr>
          <a:xfrm>
            <a:off x="200343" y="672653"/>
            <a:ext cx="6336000" cy="288000"/>
          </a:xfrm>
          <a:prstGeom prst="homePlate">
            <a:avLst/>
          </a:prstGeom>
          <a:solidFill>
            <a:schemeClr val="accent5">
              <a:lumMod val="75000"/>
            </a:schemeClr>
          </a:solidFill>
          <a:ln w="1270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　（</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3</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）コロナ後の国内外における</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MICE</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開催需要見込み</a:t>
            </a:r>
            <a:endPar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915378651"/>
              </p:ext>
            </p:extLst>
          </p:nvPr>
        </p:nvGraphicFramePr>
        <p:xfrm>
          <a:off x="238979" y="1361997"/>
          <a:ext cx="9330023" cy="2086042"/>
        </p:xfrm>
        <a:graphic>
          <a:graphicData uri="http://schemas.openxmlformats.org/drawingml/2006/table">
            <a:tbl>
              <a:tblPr firstRow="1" bandRow="1">
                <a:tableStyleId>{5940675A-B579-460E-94D1-54222C63F5DA}</a:tableStyleId>
              </a:tblPr>
              <a:tblGrid>
                <a:gridCol w="9330023">
                  <a:extLst>
                    <a:ext uri="{9D8B030D-6E8A-4147-A177-3AD203B41FA5}">
                      <a16:colId xmlns:a16="http://schemas.microsoft.com/office/drawing/2014/main" val="3200106367"/>
                    </a:ext>
                  </a:extLst>
                </a:gridCol>
              </a:tblGrid>
              <a:tr h="0">
                <a:tc>
                  <a:txBody>
                    <a:bodyPr/>
                    <a:lstStyle/>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数年間は先行き不明</a:t>
                      </a:r>
                      <a:endParaRPr kumimoji="1" lang="ja-JP" altLang="en-US" sz="1400" b="1"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58358563"/>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報奨としての旅行ニーズ高く、完全復活すると見込む</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4110947520"/>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政府方針が朝令暮改のため、安心して企画立案ができない</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322961852"/>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オンラインの活用により、開催ハードルが下がっているため、開催需要は伸びる</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4014150566"/>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国際会議はコロナ回復の見通しが立ってから誘致が始まるため、復活までタイムラグが生じる</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502146099"/>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来場動員を見通すことができないが、開催需要は、コンテンツ力次第</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55983390"/>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受入れ側の取組み次第で、需要回復はかなり変化　等</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4762344"/>
                  </a:ext>
                </a:extLst>
              </a:tr>
            </a:tbl>
          </a:graphicData>
        </a:graphic>
      </p:graphicFrame>
      <p:sp>
        <p:nvSpPr>
          <p:cNvPr id="6" name="山形 5"/>
          <p:cNvSpPr/>
          <p:nvPr/>
        </p:nvSpPr>
        <p:spPr>
          <a:xfrm>
            <a:off x="238979" y="4180099"/>
            <a:ext cx="396000" cy="25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山形 6"/>
          <p:cNvSpPr/>
          <p:nvPr/>
        </p:nvSpPr>
        <p:spPr>
          <a:xfrm>
            <a:off x="634979" y="4180099"/>
            <a:ext cx="396000" cy="25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山形 8"/>
          <p:cNvSpPr/>
          <p:nvPr/>
        </p:nvSpPr>
        <p:spPr>
          <a:xfrm>
            <a:off x="1016163" y="4180099"/>
            <a:ext cx="396000" cy="25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テキスト ボックス 10"/>
          <p:cNvSpPr txBox="1"/>
          <p:nvPr/>
        </p:nvSpPr>
        <p:spPr>
          <a:xfrm>
            <a:off x="1478495" y="4132182"/>
            <a:ext cx="8090507" cy="584775"/>
          </a:xfrm>
          <a:prstGeom prst="rect">
            <a:avLst/>
          </a:prstGeom>
          <a:noFill/>
        </p:spPr>
        <p:txBody>
          <a:bodyPr wrap="square" rtlCol="0">
            <a:spAutoFit/>
          </a:bodyPr>
          <a:lstStyle/>
          <a:p>
            <a:r>
              <a:rPr kumimoji="1" lang="ja-JP" altLang="en-US" sz="1600" dirty="0" smtClean="0">
                <a:latin typeface="BIZ UDP明朝 Medium" panose="02020500000000000000" pitchFamily="18" charset="-128"/>
                <a:ea typeface="BIZ UDP明朝 Medium" panose="02020500000000000000" pitchFamily="18" charset="-128"/>
              </a:rPr>
              <a:t>「完全復活」を挙げる事業者がいる一方、「先行き不明」「復活までタイムラグがある」など、意見が分かれており、事業者自身、見通しがつかない状況</a:t>
            </a:r>
            <a:endParaRPr kumimoji="1" lang="ja-JP" altLang="en-US" sz="1600" dirty="0">
              <a:latin typeface="BIZ UDP明朝 Medium" panose="02020500000000000000" pitchFamily="18" charset="-128"/>
              <a:ea typeface="BIZ UDP明朝 Medium" panose="02020500000000000000" pitchFamily="18" charset="-128"/>
            </a:endParaRPr>
          </a:p>
        </p:txBody>
      </p:sp>
    </p:spTree>
    <p:extLst>
      <p:ext uri="{BB962C8B-B14F-4D97-AF65-F5344CB8AC3E}">
        <p14:creationId xmlns:p14="http://schemas.microsoft.com/office/powerpoint/2010/main" val="4042805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0384B55-2E3C-4300-BC2F-14CCE06D6FF0}" type="slidenum">
              <a:rPr kumimoji="1" lang="ja-JP" altLang="en-US" smtClean="0"/>
              <a:t>6</a:t>
            </a:fld>
            <a:endParaRPr kumimoji="1" lang="ja-JP" altLang="en-US"/>
          </a:p>
        </p:txBody>
      </p:sp>
      <p:sp>
        <p:nvSpPr>
          <p:cNvPr id="5" name="正方形/長方形 4"/>
          <p:cNvSpPr/>
          <p:nvPr/>
        </p:nvSpPr>
        <p:spPr>
          <a:xfrm>
            <a:off x="-12879" y="0"/>
            <a:ext cx="9936000" cy="43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a:latin typeface="BIZ UDPゴシック" panose="020B0400000000000000" pitchFamily="50" charset="-128"/>
                <a:ea typeface="BIZ UDPゴシック" panose="020B0400000000000000" pitchFamily="50" charset="-128"/>
              </a:rPr>
              <a:t>Ⅱ</a:t>
            </a:r>
            <a:r>
              <a:rPr kumimoji="1" lang="ja-JP" altLang="en-US" sz="1600" b="1" dirty="0" smtClean="0">
                <a:latin typeface="BIZ UDPゴシック" panose="020B0400000000000000" pitchFamily="50" charset="-128"/>
                <a:ea typeface="BIZ UDPゴシック" panose="020B0400000000000000" pitchFamily="50" charset="-128"/>
              </a:rPr>
              <a:t>　</a:t>
            </a:r>
            <a:r>
              <a:rPr kumimoji="1" lang="en-US" altLang="ja-JP" sz="1600" dirty="0">
                <a:latin typeface="BIZ UDゴシック" panose="020B0400000000000000" pitchFamily="49" charset="-128"/>
                <a:ea typeface="BIZ UDゴシック" panose="020B0400000000000000" pitchFamily="49" charset="-128"/>
              </a:rPr>
              <a:t>MICE</a:t>
            </a:r>
            <a:r>
              <a:rPr kumimoji="1" lang="ja-JP" altLang="en-US" sz="1600" dirty="0">
                <a:latin typeface="BIZ UDゴシック" panose="020B0400000000000000" pitchFamily="49" charset="-128"/>
                <a:ea typeface="BIZ UDゴシック" panose="020B0400000000000000" pitchFamily="49" charset="-128"/>
              </a:rPr>
              <a:t>主催者・企画者等の意向</a:t>
            </a:r>
            <a:r>
              <a:rPr kumimoji="1" lang="ja-JP" altLang="en-US" sz="1600" dirty="0" smtClean="0">
                <a:latin typeface="BIZ UDゴシック" panose="020B0400000000000000" pitchFamily="49" charset="-128"/>
                <a:ea typeface="BIZ UDゴシック" panose="020B0400000000000000" pitchFamily="49" charset="-128"/>
              </a:rPr>
              <a:t>調査</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8" name="ホームベース 7"/>
          <p:cNvSpPr/>
          <p:nvPr/>
        </p:nvSpPr>
        <p:spPr>
          <a:xfrm>
            <a:off x="200343" y="672653"/>
            <a:ext cx="6336000" cy="288000"/>
          </a:xfrm>
          <a:prstGeom prst="homePlate">
            <a:avLst/>
          </a:prstGeom>
          <a:solidFill>
            <a:schemeClr val="accent5">
              <a:lumMod val="75000"/>
            </a:schemeClr>
          </a:solidFill>
          <a:ln w="1270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　（４）開催地としての大阪の評価</a:t>
            </a:r>
          </a:p>
        </p:txBody>
      </p:sp>
      <p:graphicFrame>
        <p:nvGraphicFramePr>
          <p:cNvPr id="10" name="表 9"/>
          <p:cNvGraphicFramePr>
            <a:graphicFrameLocks noGrp="1"/>
          </p:cNvGraphicFramePr>
          <p:nvPr>
            <p:extLst>
              <p:ext uri="{D42A27DB-BD31-4B8C-83A1-F6EECF244321}">
                <p14:modId xmlns:p14="http://schemas.microsoft.com/office/powerpoint/2010/main" val="3632671298"/>
              </p:ext>
            </p:extLst>
          </p:nvPr>
        </p:nvGraphicFramePr>
        <p:xfrm>
          <a:off x="445044" y="1168812"/>
          <a:ext cx="8930776" cy="4768096"/>
        </p:xfrm>
        <a:graphic>
          <a:graphicData uri="http://schemas.openxmlformats.org/drawingml/2006/table">
            <a:tbl>
              <a:tblPr firstRow="1" bandRow="1">
                <a:tableStyleId>{5940675A-B579-460E-94D1-54222C63F5DA}</a:tableStyleId>
              </a:tblPr>
              <a:tblGrid>
                <a:gridCol w="8930776">
                  <a:extLst>
                    <a:ext uri="{9D8B030D-6E8A-4147-A177-3AD203B41FA5}">
                      <a16:colId xmlns:a16="http://schemas.microsoft.com/office/drawing/2014/main" val="3200106367"/>
                    </a:ext>
                  </a:extLst>
                </a:gridCol>
              </a:tblGrid>
              <a:tr h="0">
                <a:tc>
                  <a:txBody>
                    <a:bodyPr/>
                    <a:lstStyle/>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インテックス大阪は老朽化や会議室の数が少ない等の問題あり。構造も複雑。大規模な空間にするなど整備が必要</a:t>
                      </a:r>
                      <a:endParaRPr kumimoji="1" lang="ja-JP" altLang="en-US" sz="1400" b="1"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58358563"/>
                  </a:ext>
                </a:extLst>
              </a:tr>
              <a:tr h="0">
                <a:tc>
                  <a:txBody>
                    <a:bodyPr/>
                    <a:lstStyle/>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都市的な魅力、エンタメ性もあり、東京に次いで人気のある都市</a:t>
                      </a:r>
                      <a:endParaRPr kumimoji="1" lang="ja-JP" altLang="en-US" sz="1400" b="1"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635271183"/>
                  </a:ext>
                </a:extLst>
              </a:tr>
              <a:tr h="0">
                <a:tc>
                  <a:txBody>
                    <a:bodyPr/>
                    <a:lstStyle/>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東京に政府機関・企業本社が集中するため、大阪（地方）での開催は参加促進に苦心する</a:t>
                      </a:r>
                      <a:endParaRPr kumimoji="1" lang="ja-JP" altLang="en-US" sz="1400" b="1"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993130611"/>
                  </a:ext>
                </a:extLst>
              </a:tr>
              <a:tr h="0">
                <a:tc>
                  <a:txBody>
                    <a:bodyPr/>
                    <a:lstStyle/>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国際会議場（中之島）やインテックス大阪へのアクセスがあまりよくない</a:t>
                      </a:r>
                      <a:endParaRPr kumimoji="1" lang="ja-JP" altLang="en-US" sz="1400" b="1"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127347939"/>
                  </a:ext>
                </a:extLst>
              </a:tr>
              <a:tr h="0">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400" b="1" dirty="0" smtClean="0">
                          <a:latin typeface="BIZ UDP明朝 Medium" panose="02020500000000000000" pitchFamily="18" charset="-128"/>
                          <a:ea typeface="BIZ UDP明朝 Medium" panose="02020500000000000000" pitchFamily="18" charset="-128"/>
                        </a:rPr>
                        <a:t>ＤＭＯや行政による大阪の魅力の発掘と発信（伝統文化、芸能、歴史などの魅力、アカデミアの充実等）</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254280659"/>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陸路、空路が整っており、アクセスがいい／東京よりも物価が安い</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4110947520"/>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ＤＭＯのセールス力が弱い</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4014150566"/>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オープンな気風はＭＩＣＥ受入れ地として理想的</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739942975"/>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国際会議では京都、国内会議では神戸と、競争が激しく他都市が選ばれやすい</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502146099"/>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「人」など独自の魅力をもっと打ち出すべき</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9695481"/>
                  </a:ext>
                </a:extLst>
              </a:tr>
              <a:tr h="224069">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アクセスのよいＭＩＣＥ施設の規模が中規模</a:t>
                      </a:r>
                      <a:r>
                        <a:rPr kumimoji="1" lang="ja-JP" altLang="en-US" sz="1400" dirty="0" err="1" smtClean="0">
                          <a:latin typeface="BIZ UDP明朝 Medium" panose="02020500000000000000" pitchFamily="18" charset="-128"/>
                          <a:ea typeface="BIZ UDP明朝 Medium" panose="02020500000000000000" pitchFamily="18" charset="-128"/>
                        </a:rPr>
                        <a:t>どまり</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847797906"/>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会場費、助成金、展示会面積など、全体収支に直結する数値を他都市と比較した際、候補から外れる</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55983390"/>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開催支援プログラムが他都市と比べて見劣りする</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824762344"/>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戦略的ターゲットとなる産業は、食・ものづくり・医学・スポーツ</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31693756"/>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ＩＲなどの大型施設が整備後もインテックス大阪の存続を希望</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413908450"/>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宿泊施設と展示会場が離れていることが難点　等</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09382616"/>
                  </a:ext>
                </a:extLst>
              </a:tr>
            </a:tbl>
          </a:graphicData>
        </a:graphic>
      </p:graphicFrame>
      <p:sp>
        <p:nvSpPr>
          <p:cNvPr id="6" name="山形 5"/>
          <p:cNvSpPr/>
          <p:nvPr/>
        </p:nvSpPr>
        <p:spPr>
          <a:xfrm>
            <a:off x="445044" y="6536255"/>
            <a:ext cx="396000" cy="25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山形 6"/>
          <p:cNvSpPr/>
          <p:nvPr/>
        </p:nvSpPr>
        <p:spPr>
          <a:xfrm>
            <a:off x="841044" y="6536255"/>
            <a:ext cx="396000" cy="25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山形 8"/>
          <p:cNvSpPr/>
          <p:nvPr/>
        </p:nvSpPr>
        <p:spPr>
          <a:xfrm>
            <a:off x="1222228" y="6536255"/>
            <a:ext cx="396000" cy="25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テキスト ボックス 10"/>
          <p:cNvSpPr txBox="1"/>
          <p:nvPr/>
        </p:nvSpPr>
        <p:spPr>
          <a:xfrm>
            <a:off x="1684560" y="6488338"/>
            <a:ext cx="8090507" cy="338554"/>
          </a:xfrm>
          <a:prstGeom prst="rect">
            <a:avLst/>
          </a:prstGeom>
          <a:noFill/>
        </p:spPr>
        <p:txBody>
          <a:bodyPr wrap="square" rtlCol="0">
            <a:spAutoFit/>
          </a:bodyPr>
          <a:lstStyle/>
          <a:p>
            <a:r>
              <a:rPr kumimoji="1" lang="ja-JP" altLang="en-US" sz="1600" dirty="0" smtClean="0">
                <a:latin typeface="BIZ UDP明朝 Medium" panose="02020500000000000000" pitchFamily="18" charset="-128"/>
                <a:ea typeface="BIZ UDP明朝 Medium" panose="02020500000000000000" pitchFamily="18" charset="-128"/>
              </a:rPr>
              <a:t>施設整備や利便性、都市基盤の整備、地域特性など、多様な意見あり</a:t>
            </a:r>
            <a:endParaRPr kumimoji="1" lang="en-US" altLang="ja-JP" sz="1600" dirty="0" smtClean="0">
              <a:latin typeface="BIZ UDP明朝 Medium" panose="02020500000000000000" pitchFamily="18" charset="-128"/>
              <a:ea typeface="BIZ UDP明朝 Medium" panose="02020500000000000000" pitchFamily="18" charset="-128"/>
            </a:endParaRPr>
          </a:p>
        </p:txBody>
      </p:sp>
    </p:spTree>
    <p:extLst>
      <p:ext uri="{BB962C8B-B14F-4D97-AF65-F5344CB8AC3E}">
        <p14:creationId xmlns:p14="http://schemas.microsoft.com/office/powerpoint/2010/main" val="136720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0384B55-2E3C-4300-BC2F-14CCE06D6FF0}" type="slidenum">
              <a:rPr kumimoji="1" lang="ja-JP" altLang="en-US" smtClean="0"/>
              <a:t>7</a:t>
            </a:fld>
            <a:endParaRPr kumimoji="1" lang="ja-JP" altLang="en-US"/>
          </a:p>
        </p:txBody>
      </p:sp>
      <p:sp>
        <p:nvSpPr>
          <p:cNvPr id="5" name="正方形/長方形 4"/>
          <p:cNvSpPr/>
          <p:nvPr/>
        </p:nvSpPr>
        <p:spPr>
          <a:xfrm>
            <a:off x="-12879" y="0"/>
            <a:ext cx="9936000" cy="43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a:latin typeface="BIZ UDPゴシック" panose="020B0400000000000000" pitchFamily="50" charset="-128"/>
                <a:ea typeface="BIZ UDPゴシック" panose="020B0400000000000000" pitchFamily="50" charset="-128"/>
              </a:rPr>
              <a:t>Ⅱ</a:t>
            </a:r>
            <a:r>
              <a:rPr kumimoji="1" lang="ja-JP" altLang="en-US" sz="1600" b="1" dirty="0" smtClean="0">
                <a:latin typeface="BIZ UDPゴシック" panose="020B0400000000000000" pitchFamily="50" charset="-128"/>
                <a:ea typeface="BIZ UDPゴシック" panose="020B0400000000000000" pitchFamily="50" charset="-128"/>
              </a:rPr>
              <a:t>　</a:t>
            </a:r>
            <a:r>
              <a:rPr kumimoji="1" lang="en-US" altLang="ja-JP" sz="1600" dirty="0">
                <a:latin typeface="BIZ UDゴシック" panose="020B0400000000000000" pitchFamily="49" charset="-128"/>
                <a:ea typeface="BIZ UDゴシック" panose="020B0400000000000000" pitchFamily="49" charset="-128"/>
              </a:rPr>
              <a:t>MICE</a:t>
            </a:r>
            <a:r>
              <a:rPr kumimoji="1" lang="ja-JP" altLang="en-US" sz="1600" dirty="0">
                <a:latin typeface="BIZ UDゴシック" panose="020B0400000000000000" pitchFamily="49" charset="-128"/>
                <a:ea typeface="BIZ UDゴシック" panose="020B0400000000000000" pitchFamily="49" charset="-128"/>
              </a:rPr>
              <a:t>主催者・企画者等の意向</a:t>
            </a:r>
            <a:r>
              <a:rPr kumimoji="1" lang="ja-JP" altLang="en-US" sz="1600" dirty="0" smtClean="0">
                <a:latin typeface="BIZ UDゴシック" panose="020B0400000000000000" pitchFamily="49" charset="-128"/>
                <a:ea typeface="BIZ UDゴシック" panose="020B0400000000000000" pitchFamily="49" charset="-128"/>
              </a:rPr>
              <a:t>調査</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8" name="ホームベース 7"/>
          <p:cNvSpPr/>
          <p:nvPr/>
        </p:nvSpPr>
        <p:spPr>
          <a:xfrm>
            <a:off x="200343" y="672653"/>
            <a:ext cx="6336000" cy="288000"/>
          </a:xfrm>
          <a:prstGeom prst="homePlate">
            <a:avLst/>
          </a:prstGeom>
          <a:solidFill>
            <a:schemeClr val="accent5">
              <a:lumMod val="75000"/>
            </a:schemeClr>
          </a:solidFill>
          <a:ln w="1270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　（</a:t>
            </a:r>
            <a:r>
              <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５</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a:t>
            </a:r>
            <a:r>
              <a:rPr kumimoji="1" lang="ja-JP" altLang="en-US" sz="1400" dirty="0">
                <a:latin typeface="UD デジタル 教科書体 NK-B" panose="02020700000000000000" pitchFamily="18" charset="-128"/>
                <a:ea typeface="UD デジタル 教科書体 NK-B" panose="02020700000000000000" pitchFamily="18" charset="-128"/>
              </a:rPr>
              <a:t>開催都市に期待する支援施策等</a:t>
            </a:r>
          </a:p>
        </p:txBody>
      </p:sp>
      <p:graphicFrame>
        <p:nvGraphicFramePr>
          <p:cNvPr id="10" name="表 9"/>
          <p:cNvGraphicFramePr>
            <a:graphicFrameLocks noGrp="1"/>
          </p:cNvGraphicFramePr>
          <p:nvPr>
            <p:extLst>
              <p:ext uri="{D42A27DB-BD31-4B8C-83A1-F6EECF244321}">
                <p14:modId xmlns:p14="http://schemas.microsoft.com/office/powerpoint/2010/main" val="1099079807"/>
              </p:ext>
            </p:extLst>
          </p:nvPr>
        </p:nvGraphicFramePr>
        <p:xfrm>
          <a:off x="238980" y="1374876"/>
          <a:ext cx="9445933" cy="2329180"/>
        </p:xfrm>
        <a:graphic>
          <a:graphicData uri="http://schemas.openxmlformats.org/drawingml/2006/table">
            <a:tbl>
              <a:tblPr firstRow="1" bandRow="1">
                <a:tableStyleId>{5940675A-B579-460E-94D1-54222C63F5DA}</a:tableStyleId>
              </a:tblPr>
              <a:tblGrid>
                <a:gridCol w="9445933">
                  <a:extLst>
                    <a:ext uri="{9D8B030D-6E8A-4147-A177-3AD203B41FA5}">
                      <a16:colId xmlns:a16="http://schemas.microsoft.com/office/drawing/2014/main" val="3200106367"/>
                    </a:ext>
                  </a:extLst>
                </a:gridCol>
              </a:tblGrid>
              <a:tr h="0">
                <a:tc>
                  <a:txBody>
                    <a:bodyPr/>
                    <a:lstStyle/>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開催地への助成制度（資金または物的支援、キャンセル料補償、会場費、シャトルバスなどアクセスに対する支援等）</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58358563"/>
                  </a:ext>
                </a:extLst>
              </a:tr>
              <a:tr h="0">
                <a:tc>
                  <a:txBody>
                    <a:bodyPr/>
                    <a:lstStyle/>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ＤＭＯや行政による大阪の魅力の発掘と発信（伝統文化、芸能、歴史などの魅力、アカデミアの充実等）</a:t>
                      </a:r>
                      <a:endParaRPr kumimoji="1" lang="ja-JP" altLang="en-US" sz="1400" b="1"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635271183"/>
                  </a:ext>
                </a:extLst>
              </a:tr>
              <a:tr h="0">
                <a:tc>
                  <a:txBody>
                    <a:bodyPr/>
                    <a:lstStyle/>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誘致にあたり重要視される</a:t>
                      </a:r>
                      <a:r>
                        <a:rPr kumimoji="1" lang="en-US" altLang="ja-JP" sz="1400" b="1" dirty="0" smtClean="0">
                          <a:latin typeface="BIZ UDP明朝 Medium" panose="02020500000000000000" pitchFamily="18" charset="-128"/>
                          <a:ea typeface="BIZ UDP明朝 Medium" panose="02020500000000000000" pitchFamily="18" charset="-128"/>
                        </a:rPr>
                        <a:t>DMC</a:t>
                      </a:r>
                      <a:r>
                        <a:rPr kumimoji="1" lang="ja-JP" altLang="en-US" sz="1400" b="1" dirty="0" smtClean="0">
                          <a:latin typeface="BIZ UDP明朝 Medium" panose="02020500000000000000" pitchFamily="18" charset="-128"/>
                          <a:ea typeface="BIZ UDP明朝 Medium" panose="02020500000000000000" pitchFamily="18" charset="-128"/>
                        </a:rPr>
                        <a:t>の養成制度</a:t>
                      </a:r>
                      <a:endParaRPr kumimoji="1" lang="ja-JP" altLang="en-US" sz="1400" b="1"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993130611"/>
                  </a:ext>
                </a:extLst>
              </a:tr>
              <a:tr h="0">
                <a:tc>
                  <a:txBody>
                    <a:bodyPr/>
                    <a:lstStyle/>
                    <a:p>
                      <a:pPr>
                        <a:lnSpc>
                          <a:spcPts val="1900"/>
                        </a:lnSpc>
                      </a:pPr>
                      <a:r>
                        <a:rPr kumimoji="1" lang="ja-JP" altLang="en-US" sz="1400" b="1" dirty="0" smtClean="0">
                          <a:latin typeface="BIZ UDP明朝 Medium" panose="02020500000000000000" pitchFamily="18" charset="-128"/>
                          <a:ea typeface="BIZ UDP明朝 Medium" panose="02020500000000000000" pitchFamily="18" charset="-128"/>
                        </a:rPr>
                        <a:t>後援名義や政府要人のセレモニー出席、広報など来場者誘致への協力、集客支援</a:t>
                      </a:r>
                      <a:endParaRPr kumimoji="1" lang="ja-JP" altLang="en-US" sz="1400" b="1"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127347939"/>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ユニークベニューの開発と利用時のサポート</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4014150566"/>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インテックス大阪において大型展示会を優先予約できる仕組みの構築</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471099178"/>
                  </a:ext>
                </a:extLst>
              </a:tr>
              <a:tr h="0">
                <a:tc>
                  <a:txBody>
                    <a:bodyPr/>
                    <a:lstStyle/>
                    <a:p>
                      <a:pPr>
                        <a:lnSpc>
                          <a:spcPts val="1900"/>
                        </a:lnSpc>
                      </a:pPr>
                      <a:r>
                        <a:rPr kumimoji="1" lang="ja-JP" altLang="en-US" sz="1400" dirty="0" smtClean="0">
                          <a:latin typeface="BIZ UDP明朝 Medium" panose="02020500000000000000" pitchFamily="18" charset="-128"/>
                          <a:ea typeface="BIZ UDP明朝 Medium" panose="02020500000000000000" pitchFamily="18" charset="-128"/>
                        </a:rPr>
                        <a:t>宿泊施設の拡充、展示会場の設備拡充　等</a:t>
                      </a:r>
                      <a:endParaRPr kumimoji="1" lang="ja-JP" altLang="en-US" sz="1400" dirty="0">
                        <a:latin typeface="BIZ UDP明朝 Medium" panose="02020500000000000000" pitchFamily="18" charset="-128"/>
                        <a:ea typeface="BIZ UDP明朝 Medium" panose="02020500000000000000"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9942975"/>
                  </a:ext>
                </a:extLst>
              </a:tr>
            </a:tbl>
          </a:graphicData>
        </a:graphic>
      </p:graphicFrame>
      <p:sp>
        <p:nvSpPr>
          <p:cNvPr id="6" name="山形 5"/>
          <p:cNvSpPr/>
          <p:nvPr/>
        </p:nvSpPr>
        <p:spPr>
          <a:xfrm>
            <a:off x="238980" y="3993837"/>
            <a:ext cx="396000" cy="25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山形 6"/>
          <p:cNvSpPr/>
          <p:nvPr/>
        </p:nvSpPr>
        <p:spPr>
          <a:xfrm>
            <a:off x="634980" y="3993837"/>
            <a:ext cx="396000" cy="25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山形 8"/>
          <p:cNvSpPr/>
          <p:nvPr/>
        </p:nvSpPr>
        <p:spPr>
          <a:xfrm>
            <a:off x="1016164" y="3993837"/>
            <a:ext cx="396000" cy="25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テキスト ボックス 10"/>
          <p:cNvSpPr txBox="1"/>
          <p:nvPr/>
        </p:nvSpPr>
        <p:spPr>
          <a:xfrm>
            <a:off x="1478496" y="3881525"/>
            <a:ext cx="8090507" cy="584775"/>
          </a:xfrm>
          <a:prstGeom prst="rect">
            <a:avLst/>
          </a:prstGeom>
          <a:noFill/>
        </p:spPr>
        <p:txBody>
          <a:bodyPr wrap="square" rtlCol="0">
            <a:spAutoFit/>
          </a:bodyPr>
          <a:lstStyle/>
          <a:p>
            <a:r>
              <a:rPr kumimoji="1" lang="ja-JP" altLang="en-US" sz="1600" dirty="0" smtClean="0">
                <a:latin typeface="BIZ UDP明朝 Medium" panose="02020500000000000000" pitchFamily="18" charset="-128"/>
                <a:ea typeface="BIZ UDP明朝 Medium" panose="02020500000000000000" pitchFamily="18" charset="-128"/>
              </a:rPr>
              <a:t>財政支援や人的支援等の直接支援とともに、魅力発信、集客支援、利便性向上など、ソフト面の充実を求める声も挙がっている</a:t>
            </a:r>
            <a:endParaRPr kumimoji="1" lang="ja-JP" altLang="en-US" sz="1600" dirty="0">
              <a:latin typeface="BIZ UDP明朝 Medium" panose="02020500000000000000" pitchFamily="18" charset="-128"/>
              <a:ea typeface="BIZ UDP明朝 Medium" panose="02020500000000000000" pitchFamily="18" charset="-128"/>
            </a:endParaRPr>
          </a:p>
        </p:txBody>
      </p:sp>
    </p:spTree>
    <p:extLst>
      <p:ext uri="{BB962C8B-B14F-4D97-AF65-F5344CB8AC3E}">
        <p14:creationId xmlns:p14="http://schemas.microsoft.com/office/powerpoint/2010/main" val="1252633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0384B55-2E3C-4300-BC2F-14CCE06D6FF0}" type="slidenum">
              <a:rPr kumimoji="1" lang="ja-JP" altLang="en-US" smtClean="0"/>
              <a:t>8</a:t>
            </a:fld>
            <a:endParaRPr kumimoji="1" lang="ja-JP" altLang="en-US"/>
          </a:p>
        </p:txBody>
      </p:sp>
      <p:sp>
        <p:nvSpPr>
          <p:cNvPr id="5" name="正方形/長方形 4"/>
          <p:cNvSpPr/>
          <p:nvPr/>
        </p:nvSpPr>
        <p:spPr>
          <a:xfrm>
            <a:off x="-12879" y="0"/>
            <a:ext cx="9936000" cy="43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a:latin typeface="BIZ UDPゴシック" panose="020B0400000000000000" pitchFamily="50" charset="-128"/>
                <a:ea typeface="BIZ UDPゴシック" panose="020B0400000000000000" pitchFamily="50" charset="-128"/>
              </a:rPr>
              <a:t>Ⅲ</a:t>
            </a:r>
            <a:r>
              <a:rPr kumimoji="1" lang="ja-JP" altLang="en-US" sz="1600" b="1" dirty="0" smtClean="0">
                <a:latin typeface="BIZ UDPゴシック" panose="020B0400000000000000" pitchFamily="50" charset="-128"/>
                <a:ea typeface="BIZ UDPゴシック" panose="020B0400000000000000" pitchFamily="50" charset="-128"/>
              </a:rPr>
              <a:t>　大阪における</a:t>
            </a:r>
            <a:r>
              <a:rPr kumimoji="1" lang="en-US" altLang="ja-JP" sz="1600" b="1" dirty="0" smtClean="0">
                <a:latin typeface="BIZ UDPゴシック" panose="020B0400000000000000" pitchFamily="50" charset="-128"/>
                <a:ea typeface="BIZ UDPゴシック" panose="020B0400000000000000" pitchFamily="50" charset="-128"/>
              </a:rPr>
              <a:t>MICE</a:t>
            </a:r>
            <a:r>
              <a:rPr kumimoji="1" lang="ja-JP" altLang="en-US" sz="1600" b="1" dirty="0" smtClean="0">
                <a:latin typeface="BIZ UDPゴシック" panose="020B0400000000000000" pitchFamily="50" charset="-128"/>
                <a:ea typeface="BIZ UDPゴシック" panose="020B0400000000000000" pitchFamily="50" charset="-128"/>
              </a:rPr>
              <a:t>誘致に向けた取組み（経過）</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12" name="正方形/長方形 11"/>
          <p:cNvSpPr/>
          <p:nvPr/>
        </p:nvSpPr>
        <p:spPr>
          <a:xfrm>
            <a:off x="635958" y="1991685"/>
            <a:ext cx="8417889" cy="1044000"/>
          </a:xfrm>
          <a:prstGeom prst="rect">
            <a:avLst/>
          </a:prstGeom>
          <a:solidFill>
            <a:schemeClr val="accent4">
              <a:lumMod val="20000"/>
              <a:lumOff val="80000"/>
            </a:schemeClr>
          </a:solidFill>
          <a:ln w="3175">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t"/>
          <a:lstStyle/>
          <a:p>
            <a:pPr>
              <a:lnSpc>
                <a:spcPts val="1900"/>
              </a:lnSpc>
            </a:pPr>
            <a:r>
              <a:rPr kumimoji="1" lang="ja-JP" altLang="en-US" sz="1200" b="1" u="sng" dirty="0">
                <a:latin typeface="BIZ UDPゴシック" panose="020B0400000000000000" pitchFamily="50" charset="-128"/>
                <a:ea typeface="BIZ UDPゴシック" panose="020B0400000000000000" pitchFamily="50" charset="-128"/>
              </a:rPr>
              <a:t>達成目標（</a:t>
            </a:r>
            <a:r>
              <a:rPr kumimoji="1" lang="en-US" altLang="ja-JP" sz="1200" b="1" u="sng" dirty="0">
                <a:latin typeface="BIZ UDPゴシック" panose="020B0400000000000000" pitchFamily="50" charset="-128"/>
                <a:ea typeface="BIZ UDPゴシック" panose="020B0400000000000000" pitchFamily="50" charset="-128"/>
              </a:rPr>
              <a:t>KPI)</a:t>
            </a:r>
            <a:r>
              <a:rPr kumimoji="1" lang="ja-JP" altLang="en-US" sz="1200" b="1" dirty="0">
                <a:latin typeface="BIZ UDPゴシック" panose="020B0400000000000000" pitchFamily="50" charset="-128"/>
                <a:ea typeface="BIZ UDPゴシック" panose="020B0400000000000000" pitchFamily="50" charset="-128"/>
              </a:rPr>
              <a:t>　</a:t>
            </a:r>
            <a:r>
              <a:rPr kumimoji="1" lang="ja-JP" altLang="en-US" sz="1200" b="1" dirty="0" smtClean="0">
                <a:latin typeface="BIZ UDPゴシック" panose="020B0400000000000000" pitchFamily="50" charset="-128"/>
                <a:ea typeface="BIZ UDPゴシック" panose="020B0400000000000000" pitchFamily="50" charset="-128"/>
              </a:rPr>
              <a:t>令和</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７</a:t>
            </a:r>
            <a:r>
              <a:rPr kumimoji="1" lang="ja-JP" altLang="en-US" sz="1200" b="1" dirty="0" smtClean="0">
                <a:solidFill>
                  <a:schemeClr val="tx1"/>
                </a:solidFill>
                <a:latin typeface="BIZ UDPゴシック" panose="020B0400000000000000" pitchFamily="50" charset="-128"/>
                <a:ea typeface="BIZ UDPゴシック" panose="020B0400000000000000" pitchFamily="50" charset="-128"/>
              </a:rPr>
              <a:t>年</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2025</a:t>
            </a:r>
            <a:r>
              <a:rPr kumimoji="1" lang="ja-JP" altLang="en-US" sz="1200" b="1" dirty="0">
                <a:latin typeface="BIZ UDPゴシック" panose="020B0400000000000000" pitchFamily="50" charset="-128"/>
                <a:ea typeface="BIZ UDPゴシック" panose="020B0400000000000000" pitchFamily="50" charset="-128"/>
              </a:rPr>
              <a:t>年</a:t>
            </a:r>
            <a:r>
              <a:rPr kumimoji="1" lang="ja-JP" altLang="en-US" sz="1200" b="1" dirty="0" smtClean="0">
                <a:latin typeface="BIZ UDPゴシック" panose="020B0400000000000000" pitchFamily="50" charset="-128"/>
                <a:ea typeface="BIZ UDPゴシック" panose="020B0400000000000000" pitchFamily="50" charset="-128"/>
              </a:rPr>
              <a:t>）</a:t>
            </a:r>
            <a:r>
              <a:rPr lang="ja-JP" altLang="en-US" sz="1200" b="1" dirty="0">
                <a:latin typeface="BIZ UDPゴシック" panose="020B0400000000000000" pitchFamily="50" charset="-128"/>
                <a:ea typeface="BIZ UDPゴシック" panose="020B0400000000000000" pitchFamily="50" charset="-128"/>
              </a:rPr>
              <a:t>　　　　　　　　　　　　　　　　　　　　　　　　　　　　　　　　　　　　</a:t>
            </a:r>
            <a:endParaRPr kumimoji="1" lang="en-US" altLang="ja-JP" sz="1200" b="1" dirty="0" smtClean="0">
              <a:latin typeface="BIZ UDPゴシック" panose="020B0400000000000000" pitchFamily="50" charset="-128"/>
              <a:ea typeface="BIZ UDPゴシック" panose="020B0400000000000000" pitchFamily="50" charset="-128"/>
            </a:endParaRPr>
          </a:p>
          <a:p>
            <a:pPr>
              <a:lnSpc>
                <a:spcPts val="1900"/>
              </a:lnSpc>
            </a:pPr>
            <a:r>
              <a:rPr lang="ja-JP" altLang="en-US" sz="1200" b="1" dirty="0" smtClean="0">
                <a:solidFill>
                  <a:schemeClr val="tx1"/>
                </a:solidFill>
                <a:latin typeface="BIZ UDPゴシック" panose="020B0400000000000000" pitchFamily="50" charset="-128"/>
                <a:ea typeface="BIZ UDPゴシック" panose="020B0400000000000000" pitchFamily="50" charset="-128"/>
              </a:rPr>
              <a:t>　</a:t>
            </a:r>
            <a:r>
              <a:rPr lang="ja-JP" altLang="en-US" sz="1200" b="1" dirty="0">
                <a:solidFill>
                  <a:schemeClr val="tx1"/>
                </a:solidFill>
                <a:latin typeface="BIZ UDPゴシック" panose="020B0400000000000000" pitchFamily="50" charset="-128"/>
                <a:ea typeface="BIZ UDPゴシック" panose="020B0400000000000000" pitchFamily="50" charset="-128"/>
              </a:rPr>
              <a:t>◎</a:t>
            </a:r>
            <a:r>
              <a:rPr lang="ja-JP" altLang="en-US" sz="1200" b="1" dirty="0" smtClean="0">
                <a:solidFill>
                  <a:schemeClr val="tx1"/>
                </a:solidFill>
                <a:latin typeface="BIZ UDPゴシック" panose="020B0400000000000000" pitchFamily="50" charset="-128"/>
                <a:ea typeface="BIZ UDPゴシック" panose="020B0400000000000000" pitchFamily="50" charset="-128"/>
              </a:rPr>
              <a:t>都市別国際</a:t>
            </a:r>
            <a:r>
              <a:rPr lang="ja-JP" altLang="en-US" sz="1200" b="1" dirty="0">
                <a:solidFill>
                  <a:schemeClr val="tx1"/>
                </a:solidFill>
                <a:latin typeface="BIZ UDPゴシック" panose="020B0400000000000000" pitchFamily="50" charset="-128"/>
                <a:ea typeface="BIZ UDPゴシック" panose="020B0400000000000000" pitchFamily="50" charset="-128"/>
              </a:rPr>
              <a:t>会議開催ランキング　　世界</a:t>
            </a:r>
            <a:r>
              <a:rPr lang="en-US" altLang="ja-JP" sz="1200" b="1" dirty="0">
                <a:solidFill>
                  <a:schemeClr val="tx1"/>
                </a:solidFill>
                <a:latin typeface="BIZ UDPゴシック" panose="020B0400000000000000" pitchFamily="50" charset="-128"/>
                <a:ea typeface="BIZ UDPゴシック" panose="020B0400000000000000" pitchFamily="50" charset="-128"/>
              </a:rPr>
              <a:t>30</a:t>
            </a:r>
            <a:r>
              <a:rPr lang="ja-JP" altLang="en-US" sz="1200" b="1" dirty="0">
                <a:solidFill>
                  <a:schemeClr val="tx1"/>
                </a:solidFill>
                <a:latin typeface="BIZ UDPゴシック" panose="020B0400000000000000" pitchFamily="50" charset="-128"/>
                <a:ea typeface="BIZ UDPゴシック" panose="020B0400000000000000" pitchFamily="50" charset="-128"/>
              </a:rPr>
              <a:t>位以内（アジア・大洋州・中東地域</a:t>
            </a:r>
            <a:r>
              <a:rPr lang="en-US" altLang="ja-JP" sz="1200" b="1" dirty="0">
                <a:solidFill>
                  <a:schemeClr val="tx1"/>
                </a:solidFill>
                <a:latin typeface="BIZ UDPゴシック" panose="020B0400000000000000" pitchFamily="50" charset="-128"/>
                <a:ea typeface="BIZ UDPゴシック" panose="020B0400000000000000" pitchFamily="50" charset="-128"/>
              </a:rPr>
              <a:t>10</a:t>
            </a:r>
            <a:r>
              <a:rPr lang="ja-JP" altLang="en-US" sz="1200" b="1" dirty="0">
                <a:solidFill>
                  <a:schemeClr val="tx1"/>
                </a:solidFill>
                <a:latin typeface="BIZ UDPゴシック" panose="020B0400000000000000" pitchFamily="50" charset="-128"/>
                <a:ea typeface="BIZ UDPゴシック" panose="020B0400000000000000" pitchFamily="50" charset="-128"/>
              </a:rPr>
              <a:t>位以内）</a:t>
            </a:r>
            <a:r>
              <a:rPr lang="ja-JP" altLang="en-US" sz="1200" dirty="0">
                <a:solidFill>
                  <a:schemeClr val="tx1"/>
                </a:solidFill>
                <a:latin typeface="BIZ UDPゴシック" panose="020B0400000000000000" pitchFamily="50" charset="-128"/>
                <a:ea typeface="BIZ UDPゴシック" panose="020B0400000000000000" pitchFamily="50" charset="-128"/>
              </a:rPr>
              <a:t>（</a:t>
            </a:r>
            <a:r>
              <a:rPr lang="en-US" altLang="ja-JP" sz="1200" dirty="0">
                <a:solidFill>
                  <a:schemeClr val="tx1"/>
                </a:solidFill>
                <a:latin typeface="BIZ UDPゴシック" panose="020B0400000000000000" pitchFamily="50" charset="-128"/>
                <a:ea typeface="BIZ UDPゴシック" panose="020B0400000000000000" pitchFamily="50" charset="-128"/>
              </a:rPr>
              <a:t>ICCA</a:t>
            </a:r>
            <a:r>
              <a:rPr lang="ja-JP" altLang="en-US" sz="1200" dirty="0">
                <a:solidFill>
                  <a:schemeClr val="tx1"/>
                </a:solidFill>
                <a:latin typeface="BIZ UDPゴシック" panose="020B0400000000000000" pitchFamily="50" charset="-128"/>
                <a:ea typeface="BIZ UDPゴシック" panose="020B0400000000000000" pitchFamily="50" charset="-128"/>
              </a:rPr>
              <a:t>基準）　　　　　</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900"/>
              </a:lnSpc>
            </a:pPr>
            <a:r>
              <a:rPr lang="ja-JP" altLang="en-US" sz="1200" b="1" dirty="0" smtClean="0">
                <a:solidFill>
                  <a:schemeClr val="tx1"/>
                </a:solidFill>
                <a:latin typeface="BIZ UDPゴシック" panose="020B0400000000000000" pitchFamily="50" charset="-128"/>
                <a:ea typeface="BIZ UDPゴシック" panose="020B0400000000000000" pitchFamily="50" charset="-128"/>
              </a:rPr>
              <a:t>　◎大阪府域</a:t>
            </a:r>
            <a:r>
              <a:rPr lang="ja-JP" altLang="en-US" sz="1200" b="1" dirty="0">
                <a:solidFill>
                  <a:schemeClr val="tx1"/>
                </a:solidFill>
                <a:latin typeface="BIZ UDPゴシック" panose="020B0400000000000000" pitchFamily="50" charset="-128"/>
                <a:ea typeface="BIZ UDPゴシック" panose="020B0400000000000000" pitchFamily="50" charset="-128"/>
              </a:rPr>
              <a:t>の国際会議開催件数　　</a:t>
            </a:r>
            <a:r>
              <a:rPr lang="ja-JP" altLang="en-US" sz="1200" b="1" dirty="0" smtClean="0">
                <a:solidFill>
                  <a:schemeClr val="tx1"/>
                </a:solidFill>
                <a:latin typeface="BIZ UDPゴシック" panose="020B0400000000000000" pitchFamily="50" charset="-128"/>
                <a:ea typeface="BIZ UDPゴシック" panose="020B0400000000000000" pitchFamily="50" charset="-128"/>
              </a:rPr>
              <a:t>　</a:t>
            </a:r>
            <a:r>
              <a:rPr lang="en-US" altLang="ja-JP" sz="1200" b="1" dirty="0" smtClean="0">
                <a:solidFill>
                  <a:schemeClr val="tx1"/>
                </a:solidFill>
                <a:latin typeface="BIZ UDPゴシック" panose="020B0400000000000000" pitchFamily="50" charset="-128"/>
                <a:ea typeface="BIZ UDPゴシック" panose="020B0400000000000000" pitchFamily="50" charset="-128"/>
              </a:rPr>
              <a:t>600</a:t>
            </a:r>
            <a:r>
              <a:rPr lang="ja-JP" altLang="en-US" sz="1200" b="1" dirty="0" smtClean="0">
                <a:solidFill>
                  <a:schemeClr val="tx1"/>
                </a:solidFill>
                <a:latin typeface="BIZ UDPゴシック" panose="020B0400000000000000" pitchFamily="50" charset="-128"/>
                <a:ea typeface="BIZ UDPゴシック" panose="020B0400000000000000" pitchFamily="50" charset="-128"/>
              </a:rPr>
              <a:t>件以上</a:t>
            </a:r>
            <a:r>
              <a:rPr lang="ja-JP" altLang="en-US" sz="1200" dirty="0" smtClean="0">
                <a:solidFill>
                  <a:schemeClr val="tx1"/>
                </a:solidFill>
                <a:latin typeface="BIZ UDPゴシック" panose="020B0400000000000000" pitchFamily="50" charset="-128"/>
                <a:ea typeface="BIZ UDPゴシック" panose="020B0400000000000000" pitchFamily="50" charset="-128"/>
              </a:rPr>
              <a:t>（</a:t>
            </a:r>
            <a:r>
              <a:rPr lang="en-US" altLang="ja-JP" sz="1200" dirty="0">
                <a:solidFill>
                  <a:schemeClr val="tx1"/>
                </a:solidFill>
                <a:latin typeface="BIZ UDPゴシック" panose="020B0400000000000000" pitchFamily="50" charset="-128"/>
                <a:ea typeface="BIZ UDPゴシック" panose="020B0400000000000000" pitchFamily="50" charset="-128"/>
              </a:rPr>
              <a:t>JNTO</a:t>
            </a:r>
            <a:r>
              <a:rPr lang="ja-JP" altLang="en-US" sz="1200" dirty="0">
                <a:solidFill>
                  <a:schemeClr val="tx1"/>
                </a:solidFill>
                <a:latin typeface="BIZ UDPゴシック" panose="020B0400000000000000" pitchFamily="50" charset="-128"/>
                <a:ea typeface="BIZ UDPゴシック" panose="020B0400000000000000" pitchFamily="50" charset="-128"/>
              </a:rPr>
              <a:t>基準</a:t>
            </a:r>
            <a:r>
              <a:rPr lang="ja-JP" altLang="en-US" sz="1200" dirty="0" smtClean="0">
                <a:solidFill>
                  <a:schemeClr val="tx1"/>
                </a:solidFill>
                <a:latin typeface="BIZ UDPゴシック" panose="020B0400000000000000" pitchFamily="50" charset="-128"/>
                <a:ea typeface="BIZ UDPゴシック" panose="020B0400000000000000" pitchFamily="50" charset="-128"/>
              </a:rPr>
              <a:t>）</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r>
              <a:rPr lang="ja-JP" altLang="en-US" sz="1200" b="1" dirty="0" smtClean="0">
                <a:solidFill>
                  <a:schemeClr val="tx1"/>
                </a:solidFill>
                <a:latin typeface="BIZ UDPゴシック" panose="020B0400000000000000" pitchFamily="50" charset="-128"/>
                <a:ea typeface="BIZ UDPゴシック" panose="020B0400000000000000" pitchFamily="50" charset="-128"/>
              </a:rPr>
              <a:t>　◎経済波及効果　　　　  </a:t>
            </a:r>
            <a:r>
              <a:rPr lang="ja-JP" altLang="en-US" sz="1200" dirty="0" smtClean="0">
                <a:solidFill>
                  <a:schemeClr val="tx1"/>
                </a:solidFill>
                <a:latin typeface="BIZ UDPゴシック" panose="020B0400000000000000" pitchFamily="50" charset="-128"/>
                <a:ea typeface="BIZ UDPゴシック" panose="020B0400000000000000" pitchFamily="50" charset="-128"/>
              </a:rPr>
              <a:t>　　　　　</a:t>
            </a:r>
            <a:r>
              <a:rPr lang="ja-JP" altLang="en-US" sz="1200" b="1" dirty="0">
                <a:solidFill>
                  <a:schemeClr val="tx1"/>
                </a:solidFill>
                <a:latin typeface="BIZ UDPゴシック" panose="020B0400000000000000" pitchFamily="50" charset="-128"/>
                <a:ea typeface="BIZ UDPゴシック" panose="020B0400000000000000" pitchFamily="50" charset="-128"/>
              </a:rPr>
              <a:t>　</a:t>
            </a:r>
            <a:r>
              <a:rPr lang="ja-JP" altLang="en-US" sz="1200" b="1" dirty="0" smtClean="0">
                <a:solidFill>
                  <a:schemeClr val="tx1"/>
                </a:solidFill>
                <a:latin typeface="BIZ UDPゴシック" panose="020B0400000000000000" pitchFamily="50" charset="-128"/>
                <a:ea typeface="BIZ UDPゴシック" panose="020B0400000000000000" pitchFamily="50" charset="-128"/>
              </a:rPr>
              <a:t>　　 </a:t>
            </a:r>
            <a:r>
              <a:rPr lang="en-US" altLang="ja-JP" sz="1200" b="1" dirty="0" smtClean="0">
                <a:solidFill>
                  <a:schemeClr val="tx1"/>
                </a:solidFill>
                <a:latin typeface="BIZ UDPゴシック" panose="020B0400000000000000" pitchFamily="50" charset="-128"/>
                <a:ea typeface="BIZ UDPゴシック" panose="020B0400000000000000" pitchFamily="50" charset="-128"/>
              </a:rPr>
              <a:t>400</a:t>
            </a:r>
            <a:r>
              <a:rPr lang="ja-JP" altLang="en-US" sz="1200" b="1" dirty="0" smtClean="0">
                <a:solidFill>
                  <a:schemeClr val="tx1"/>
                </a:solidFill>
                <a:latin typeface="BIZ UDPゴシック" panose="020B0400000000000000" pitchFamily="50" charset="-128"/>
                <a:ea typeface="BIZ UDPゴシック" panose="020B0400000000000000" pitchFamily="50" charset="-128"/>
              </a:rPr>
              <a:t>億円以上</a:t>
            </a:r>
            <a:r>
              <a:rPr lang="ja-JP" altLang="en-US" sz="1200" dirty="0" smtClean="0">
                <a:solidFill>
                  <a:schemeClr val="tx1"/>
                </a:solidFill>
                <a:latin typeface="BIZ UDPゴシック" panose="020B0400000000000000" pitchFamily="50" charset="-128"/>
                <a:ea typeface="BIZ UDPゴシック" panose="020B0400000000000000" pitchFamily="50" charset="-128"/>
              </a:rPr>
              <a:t>　（国際会議、インセンティブツアーのみ）</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p:txBody>
      </p:sp>
      <p:sp>
        <p:nvSpPr>
          <p:cNvPr id="15" name="ホームベース 14"/>
          <p:cNvSpPr/>
          <p:nvPr/>
        </p:nvSpPr>
        <p:spPr>
          <a:xfrm>
            <a:off x="200343" y="672653"/>
            <a:ext cx="6336000" cy="288000"/>
          </a:xfrm>
          <a:prstGeom prst="homePlate">
            <a:avLst/>
          </a:prstGeom>
          <a:solidFill>
            <a:schemeClr val="accent5">
              <a:lumMod val="75000"/>
            </a:schemeClr>
          </a:solidFill>
          <a:ln w="1270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　● 大阪における</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MICE</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推進方針</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[2017</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年</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3</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月</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 </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大阪</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MICE</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推進委員会準備会</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16" name="テキスト ボックス 15"/>
          <p:cNvSpPr txBox="1"/>
          <p:nvPr/>
        </p:nvSpPr>
        <p:spPr>
          <a:xfrm>
            <a:off x="309737" y="1089045"/>
            <a:ext cx="9362941" cy="821635"/>
          </a:xfrm>
          <a:prstGeom prst="rect">
            <a:avLst/>
          </a:prstGeom>
          <a:noFill/>
        </p:spPr>
        <p:txBody>
          <a:bodyPr wrap="square" rtlCol="0">
            <a:spAutoFit/>
          </a:bodyPr>
          <a:lstStyle/>
          <a:p>
            <a:pPr>
              <a:lnSpc>
                <a:spcPts val="2000"/>
              </a:lnSpc>
            </a:pPr>
            <a:r>
              <a:rPr kumimoji="1" lang="ja-JP" altLang="en-US" sz="1300" dirty="0" smtClean="0">
                <a:latin typeface="BIZ UDP明朝 Medium" panose="02020500000000000000" pitchFamily="18" charset="-128"/>
                <a:ea typeface="BIZ UDP明朝 Medium" panose="02020500000000000000" pitchFamily="18" charset="-128"/>
              </a:rPr>
              <a:t>▶目　　  的： 府</a:t>
            </a:r>
            <a:r>
              <a:rPr kumimoji="1" lang="ja-JP" altLang="en-US" sz="1300" dirty="0">
                <a:latin typeface="BIZ UDP明朝 Medium" panose="02020500000000000000" pitchFamily="18" charset="-128"/>
                <a:ea typeface="BIZ UDP明朝 Medium" panose="02020500000000000000" pitchFamily="18" charset="-128"/>
              </a:rPr>
              <a:t>・市・経済団体・大阪観光局等が一体となって行う</a:t>
            </a:r>
            <a:r>
              <a:rPr kumimoji="1" lang="en-US" altLang="ja-JP" sz="1300" dirty="0">
                <a:latin typeface="BIZ UDP明朝 Medium" panose="02020500000000000000" pitchFamily="18" charset="-128"/>
                <a:ea typeface="BIZ UDP明朝 Medium" panose="02020500000000000000" pitchFamily="18" charset="-128"/>
              </a:rPr>
              <a:t>MICE</a:t>
            </a:r>
            <a:r>
              <a:rPr kumimoji="1" lang="ja-JP" altLang="en-US" sz="1300" dirty="0">
                <a:latin typeface="BIZ UDP明朝 Medium" panose="02020500000000000000" pitchFamily="18" charset="-128"/>
                <a:ea typeface="BIZ UDP明朝 Medium" panose="02020500000000000000" pitchFamily="18" charset="-128"/>
              </a:rPr>
              <a:t>推進体制の構築や誘致活動の方向性を</a:t>
            </a:r>
            <a:r>
              <a:rPr kumimoji="1" lang="ja-JP" altLang="en-US" sz="1300" dirty="0" smtClean="0">
                <a:latin typeface="BIZ UDP明朝 Medium" panose="02020500000000000000" pitchFamily="18" charset="-128"/>
                <a:ea typeface="BIZ UDP明朝 Medium" panose="02020500000000000000" pitchFamily="18" charset="-128"/>
              </a:rPr>
              <a:t>定める</a:t>
            </a:r>
            <a:endParaRPr kumimoji="1" lang="en-US" altLang="ja-JP" sz="1300" dirty="0">
              <a:latin typeface="BIZ UDP明朝 Medium" panose="02020500000000000000" pitchFamily="18" charset="-128"/>
              <a:ea typeface="BIZ UDP明朝 Medium" panose="02020500000000000000" pitchFamily="18" charset="-128"/>
            </a:endParaRPr>
          </a:p>
          <a:p>
            <a:pPr>
              <a:lnSpc>
                <a:spcPts val="2000"/>
              </a:lnSpc>
            </a:pPr>
            <a:r>
              <a:rPr kumimoji="1" lang="ja-JP" altLang="en-US" sz="1300" dirty="0" smtClean="0">
                <a:latin typeface="BIZ UDP明朝 Medium" panose="02020500000000000000" pitchFamily="18" charset="-128"/>
                <a:ea typeface="BIZ UDP明朝 Medium" panose="02020500000000000000" pitchFamily="18" charset="-128"/>
              </a:rPr>
              <a:t>　　　　　      大阪</a:t>
            </a:r>
            <a:r>
              <a:rPr kumimoji="1" lang="ja-JP" altLang="en-US" sz="1300" dirty="0">
                <a:latin typeface="BIZ UDP明朝 Medium" panose="02020500000000000000" pitchFamily="18" charset="-128"/>
                <a:ea typeface="BIZ UDP明朝 Medium" panose="02020500000000000000" pitchFamily="18" charset="-128"/>
              </a:rPr>
              <a:t>の</a:t>
            </a:r>
            <a:r>
              <a:rPr kumimoji="1" lang="en-US" altLang="ja-JP" sz="1300" dirty="0">
                <a:latin typeface="BIZ UDP明朝 Medium" panose="02020500000000000000" pitchFamily="18" charset="-128"/>
                <a:ea typeface="BIZ UDP明朝 Medium" panose="02020500000000000000" pitchFamily="18" charset="-128"/>
              </a:rPr>
              <a:t>MICE</a:t>
            </a:r>
            <a:r>
              <a:rPr kumimoji="1" lang="ja-JP" altLang="en-US" sz="1300" dirty="0">
                <a:latin typeface="BIZ UDP明朝 Medium" panose="02020500000000000000" pitchFamily="18" charset="-128"/>
                <a:ea typeface="BIZ UDP明朝 Medium" panose="02020500000000000000" pitchFamily="18" charset="-128"/>
              </a:rPr>
              <a:t>拠点の役割分担・機能強化の方向性を定め、大阪の経済活性化や都市魅力の向上を図る</a:t>
            </a:r>
          </a:p>
          <a:p>
            <a:pPr>
              <a:lnSpc>
                <a:spcPts val="2000"/>
              </a:lnSpc>
            </a:pPr>
            <a:r>
              <a:rPr kumimoji="1" lang="ja-JP" altLang="en-US" sz="1300" dirty="0" smtClean="0">
                <a:latin typeface="BIZ UDP明朝 Medium" panose="02020500000000000000" pitchFamily="18" charset="-128"/>
                <a:ea typeface="BIZ UDP明朝 Medium" panose="02020500000000000000" pitchFamily="18" charset="-128"/>
              </a:rPr>
              <a:t>▶対象</a:t>
            </a:r>
            <a:r>
              <a:rPr kumimoji="1" lang="ja-JP" altLang="en-US" sz="1300" dirty="0">
                <a:latin typeface="BIZ UDP明朝 Medium" panose="02020500000000000000" pitchFamily="18" charset="-128"/>
                <a:ea typeface="BIZ UDP明朝 Medium" panose="02020500000000000000" pitchFamily="18" charset="-128"/>
              </a:rPr>
              <a:t>期間</a:t>
            </a:r>
            <a:r>
              <a:rPr kumimoji="1" lang="ja-JP" altLang="en-US" sz="1300" dirty="0" smtClean="0">
                <a:latin typeface="BIZ UDP明朝 Medium" panose="02020500000000000000" pitchFamily="18" charset="-128"/>
                <a:ea typeface="BIZ UDP明朝 Medium" panose="02020500000000000000" pitchFamily="18" charset="-128"/>
              </a:rPr>
              <a:t>： </a:t>
            </a:r>
            <a:r>
              <a:rPr kumimoji="1" lang="en-US" altLang="ja-JP" sz="1300" dirty="0" smtClean="0">
                <a:latin typeface="BIZ UDP明朝 Medium" panose="02020500000000000000" pitchFamily="18" charset="-128"/>
                <a:ea typeface="BIZ UDP明朝 Medium" panose="02020500000000000000" pitchFamily="18" charset="-128"/>
              </a:rPr>
              <a:t>2017</a:t>
            </a:r>
            <a:r>
              <a:rPr kumimoji="1" lang="ja-JP" altLang="en-US" sz="1300" dirty="0">
                <a:latin typeface="BIZ UDP明朝 Medium" panose="02020500000000000000" pitchFamily="18" charset="-128"/>
                <a:ea typeface="BIZ UDP明朝 Medium" panose="02020500000000000000" pitchFamily="18" charset="-128"/>
              </a:rPr>
              <a:t>（</a:t>
            </a:r>
            <a:r>
              <a:rPr kumimoji="1" lang="en-US" altLang="ja-JP" sz="1300" dirty="0">
                <a:latin typeface="BIZ UDP明朝 Medium" panose="02020500000000000000" pitchFamily="18" charset="-128"/>
                <a:ea typeface="BIZ UDP明朝 Medium" panose="02020500000000000000" pitchFamily="18" charset="-128"/>
              </a:rPr>
              <a:t>H29)</a:t>
            </a:r>
            <a:r>
              <a:rPr kumimoji="1" lang="ja-JP" altLang="en-US" sz="1300" dirty="0">
                <a:latin typeface="BIZ UDP明朝 Medium" panose="02020500000000000000" pitchFamily="18" charset="-128"/>
                <a:ea typeface="BIZ UDP明朝 Medium" panose="02020500000000000000" pitchFamily="18" charset="-128"/>
              </a:rPr>
              <a:t>年度から</a:t>
            </a:r>
            <a:r>
              <a:rPr kumimoji="1" lang="en-US" altLang="ja-JP" sz="1300" dirty="0">
                <a:latin typeface="BIZ UDP明朝 Medium" panose="02020500000000000000" pitchFamily="18" charset="-128"/>
                <a:ea typeface="BIZ UDP明朝 Medium" panose="02020500000000000000" pitchFamily="18" charset="-128"/>
              </a:rPr>
              <a:t>2025</a:t>
            </a:r>
            <a:r>
              <a:rPr kumimoji="1" lang="ja-JP" altLang="en-US" sz="1300" dirty="0">
                <a:latin typeface="BIZ UDP明朝 Medium" panose="02020500000000000000" pitchFamily="18" charset="-128"/>
                <a:ea typeface="BIZ UDP明朝 Medium" panose="02020500000000000000" pitchFamily="18" charset="-128"/>
              </a:rPr>
              <a:t>（令和</a:t>
            </a:r>
            <a:r>
              <a:rPr kumimoji="1" lang="en-US" altLang="ja-JP" sz="1300" dirty="0">
                <a:latin typeface="BIZ UDP明朝 Medium" panose="02020500000000000000" pitchFamily="18" charset="-128"/>
                <a:ea typeface="BIZ UDP明朝 Medium" panose="02020500000000000000" pitchFamily="18" charset="-128"/>
              </a:rPr>
              <a:t>7</a:t>
            </a:r>
            <a:r>
              <a:rPr kumimoji="1" lang="ja-JP" altLang="en-US" sz="1300" dirty="0">
                <a:latin typeface="BIZ UDP明朝 Medium" panose="02020500000000000000" pitchFamily="18" charset="-128"/>
                <a:ea typeface="BIZ UDP明朝 Medium" panose="02020500000000000000" pitchFamily="18" charset="-128"/>
              </a:rPr>
              <a:t>）年度</a:t>
            </a:r>
          </a:p>
        </p:txBody>
      </p:sp>
      <p:sp>
        <p:nvSpPr>
          <p:cNvPr id="17" name="ホームベース 16"/>
          <p:cNvSpPr/>
          <p:nvPr/>
        </p:nvSpPr>
        <p:spPr>
          <a:xfrm>
            <a:off x="233322" y="3257982"/>
            <a:ext cx="6336000" cy="288000"/>
          </a:xfrm>
          <a:prstGeom prst="homePlate">
            <a:avLst/>
          </a:prstGeom>
          <a:solidFill>
            <a:schemeClr val="accent5">
              <a:lumMod val="75000"/>
            </a:schemeClr>
          </a:solidFill>
          <a:ln w="1270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　●新型コロナウイルス感染症による影響</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617459952"/>
              </p:ext>
            </p:extLst>
          </p:nvPr>
        </p:nvGraphicFramePr>
        <p:xfrm>
          <a:off x="448158" y="3706780"/>
          <a:ext cx="8751244" cy="1413129"/>
        </p:xfrm>
        <a:graphic>
          <a:graphicData uri="http://schemas.openxmlformats.org/drawingml/2006/table">
            <a:tbl>
              <a:tblPr firstRow="1" bandRow="1">
                <a:tableStyleId>{5C22544A-7EE6-4342-B048-85BDC9FD1C3A}</a:tableStyleId>
              </a:tblPr>
              <a:tblGrid>
                <a:gridCol w="2187811">
                  <a:extLst>
                    <a:ext uri="{9D8B030D-6E8A-4147-A177-3AD203B41FA5}">
                      <a16:colId xmlns:a16="http://schemas.microsoft.com/office/drawing/2014/main" val="1837305258"/>
                    </a:ext>
                  </a:extLst>
                </a:gridCol>
                <a:gridCol w="2187811">
                  <a:extLst>
                    <a:ext uri="{9D8B030D-6E8A-4147-A177-3AD203B41FA5}">
                      <a16:colId xmlns:a16="http://schemas.microsoft.com/office/drawing/2014/main" val="3743171352"/>
                    </a:ext>
                  </a:extLst>
                </a:gridCol>
                <a:gridCol w="2187811">
                  <a:extLst>
                    <a:ext uri="{9D8B030D-6E8A-4147-A177-3AD203B41FA5}">
                      <a16:colId xmlns:a16="http://schemas.microsoft.com/office/drawing/2014/main" val="2048495005"/>
                    </a:ext>
                  </a:extLst>
                </a:gridCol>
                <a:gridCol w="2187811">
                  <a:extLst>
                    <a:ext uri="{9D8B030D-6E8A-4147-A177-3AD203B41FA5}">
                      <a16:colId xmlns:a16="http://schemas.microsoft.com/office/drawing/2014/main" val="4239737040"/>
                    </a:ext>
                  </a:extLst>
                </a:gridCol>
              </a:tblGrid>
              <a:tr h="120497">
                <a:tc gridSpan="2">
                  <a:txBody>
                    <a:bodyPr/>
                    <a:lstStyle/>
                    <a:p>
                      <a:pPr algn="ctr">
                        <a:lnSpc>
                          <a:spcPts val="1500"/>
                        </a:lnSpc>
                      </a:pPr>
                      <a:r>
                        <a:rPr kumimoji="1" lang="ja-JP" altLang="en-US" sz="1400" dirty="0" smtClean="0">
                          <a:latin typeface="UD デジタル 教科書体 NK-B" panose="02020700000000000000" pitchFamily="18" charset="-128"/>
                          <a:ea typeface="UD デジタル 教科書体 NK-B" panose="02020700000000000000" pitchFamily="18" charset="-128"/>
                        </a:rPr>
                        <a:t>国際会議場</a:t>
                      </a:r>
                      <a:r>
                        <a:rPr kumimoji="1" lang="en-US" altLang="ja-JP" sz="1100" dirty="0" smtClean="0">
                          <a:latin typeface="UD デジタル 教科書体 NK-B" panose="02020700000000000000" pitchFamily="18" charset="-128"/>
                          <a:ea typeface="UD デジタル 教科書体 NK-B" panose="02020700000000000000" pitchFamily="18" charset="-128"/>
                        </a:rPr>
                        <a:t>[</a:t>
                      </a:r>
                      <a:r>
                        <a:rPr kumimoji="1" lang="ja-JP" altLang="en-US" sz="1100" dirty="0" smtClean="0">
                          <a:latin typeface="UD デジタル 教科書体 NK-B" panose="02020700000000000000" pitchFamily="18" charset="-128"/>
                          <a:ea typeface="UD デジタル 教科書体 NK-B" panose="02020700000000000000" pitchFamily="18" charset="-128"/>
                        </a:rPr>
                        <a:t>上段：稼働率、下段：催事件数</a:t>
                      </a:r>
                      <a:r>
                        <a:rPr kumimoji="1" lang="en-US" altLang="ja-JP" sz="1100" dirty="0" smtClean="0">
                          <a:latin typeface="UD デジタル 教科書体 NK-B" panose="02020700000000000000" pitchFamily="18" charset="-128"/>
                          <a:ea typeface="UD デジタル 教科書体 NK-B" panose="02020700000000000000" pitchFamily="18" charset="-128"/>
                        </a:rPr>
                        <a:t>]</a:t>
                      </a:r>
                      <a:endParaRPr kumimoji="1" lang="ja-JP" altLang="en-US" sz="1100" dirty="0">
                        <a:latin typeface="UD デジタル 教科書体 NK-B" panose="02020700000000000000" pitchFamily="18" charset="-128"/>
                        <a:ea typeface="UD デジタル 教科書体 NK-B" panose="02020700000000000000" pitchFamily="18" charset="-128"/>
                      </a:endParaRPr>
                    </a:p>
                  </a:txBody>
                  <a:tcPr/>
                </a:tc>
                <a:tc hMerge="1">
                  <a:txBody>
                    <a:bodyPr/>
                    <a:lstStyle/>
                    <a:p>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tc>
                <a:tc gridSpan="2">
                  <a:txBody>
                    <a:bodyPr/>
                    <a:lstStyle/>
                    <a:p>
                      <a:pPr algn="ctr">
                        <a:lnSpc>
                          <a:spcPts val="1500"/>
                        </a:lnSpc>
                      </a:pPr>
                      <a:r>
                        <a:rPr kumimoji="1" lang="ja-JP" altLang="en-US" sz="1400" dirty="0" smtClean="0">
                          <a:latin typeface="UD デジタル 教科書体 NK-B" panose="02020700000000000000" pitchFamily="18" charset="-128"/>
                          <a:ea typeface="UD デジタル 教科書体 NK-B" panose="02020700000000000000" pitchFamily="18" charset="-128"/>
                        </a:rPr>
                        <a:t>インテックス大阪</a:t>
                      </a:r>
                      <a:r>
                        <a:rPr kumimoji="1" lang="en-US" altLang="ja-JP" sz="1100" dirty="0" smtClean="0">
                          <a:latin typeface="UD デジタル 教科書体 NK-B" panose="02020700000000000000" pitchFamily="18" charset="-128"/>
                          <a:ea typeface="UD デジタル 教科書体 NK-B" panose="02020700000000000000" pitchFamily="18" charset="-128"/>
                        </a:rPr>
                        <a:t>[</a:t>
                      </a:r>
                      <a:r>
                        <a:rPr kumimoji="1" lang="ja-JP" altLang="en-US" sz="1100" dirty="0" smtClean="0">
                          <a:latin typeface="UD デジタル 教科書体 NK-B" panose="02020700000000000000" pitchFamily="18" charset="-128"/>
                          <a:ea typeface="UD デジタル 教科書体 NK-B" panose="02020700000000000000" pitchFamily="18" charset="-128"/>
                        </a:rPr>
                        <a:t>開催件数</a:t>
                      </a:r>
                      <a:r>
                        <a:rPr kumimoji="1" lang="en-US" altLang="ja-JP" sz="1100" dirty="0" smtClean="0">
                          <a:latin typeface="UD デジタル 教科書体 NK-B" panose="02020700000000000000" pitchFamily="18" charset="-128"/>
                          <a:ea typeface="UD デジタル 教科書体 NK-B" panose="02020700000000000000" pitchFamily="18" charset="-128"/>
                        </a:rPr>
                        <a:t>]</a:t>
                      </a:r>
                      <a:endParaRPr kumimoji="1" lang="ja-JP" altLang="en-US" sz="1100" dirty="0">
                        <a:latin typeface="UD デジタル 教科書体 NK-B" panose="02020700000000000000" pitchFamily="18" charset="-128"/>
                        <a:ea typeface="UD デジタル 教科書体 NK-B" panose="02020700000000000000" pitchFamily="18" charset="-128"/>
                      </a:endParaRPr>
                    </a:p>
                  </a:txBody>
                  <a:tcPr/>
                </a:tc>
                <a:tc hMerge="1">
                  <a:txBody>
                    <a:bodyPr/>
                    <a:lstStyle/>
                    <a:p>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621283307"/>
                  </a:ext>
                </a:extLst>
              </a:tr>
              <a:tr h="0">
                <a:tc>
                  <a:txBody>
                    <a:bodyPr/>
                    <a:lstStyle/>
                    <a:p>
                      <a:pPr algn="ctr">
                        <a:lnSpc>
                          <a:spcPts val="1500"/>
                        </a:lnSpc>
                      </a:pPr>
                      <a:r>
                        <a:rPr kumimoji="1" lang="en-US" altLang="ja-JP" sz="1300" b="1" dirty="0" smtClean="0">
                          <a:latin typeface="UD デジタル 教科書体 NK-R" panose="02020400000000000000" pitchFamily="18" charset="-128"/>
                          <a:ea typeface="UD デジタル 教科書体 NK-R" panose="02020400000000000000" pitchFamily="18" charset="-128"/>
                        </a:rPr>
                        <a:t>2016</a:t>
                      </a:r>
                      <a:r>
                        <a:rPr kumimoji="1" lang="ja-JP" altLang="en-US" sz="1300" b="1" dirty="0" smtClean="0">
                          <a:latin typeface="UD デジタル 教科書体 NK-R" panose="02020400000000000000" pitchFamily="18" charset="-128"/>
                          <a:ea typeface="UD デジタル 教科書体 NK-R" panose="02020400000000000000" pitchFamily="18" charset="-128"/>
                        </a:rPr>
                        <a:t>年度～</a:t>
                      </a:r>
                      <a:r>
                        <a:rPr kumimoji="1" lang="en-US" altLang="ja-JP" sz="1300" b="1" dirty="0" smtClean="0">
                          <a:latin typeface="UD デジタル 教科書体 NK-R" panose="02020400000000000000" pitchFamily="18" charset="-128"/>
                          <a:ea typeface="UD デジタル 教科書体 NK-R" panose="02020400000000000000" pitchFamily="18" charset="-128"/>
                        </a:rPr>
                        <a:t>2019</a:t>
                      </a:r>
                      <a:r>
                        <a:rPr kumimoji="1" lang="ja-JP" altLang="en-US" sz="1300" b="1" dirty="0" smtClean="0">
                          <a:latin typeface="UD デジタル 教科書体 NK-R" panose="02020400000000000000" pitchFamily="18" charset="-128"/>
                          <a:ea typeface="UD デジタル 教科書体 NK-R" panose="02020400000000000000" pitchFamily="18" charset="-128"/>
                        </a:rPr>
                        <a:t>年度</a:t>
                      </a:r>
                      <a:endParaRPr kumimoji="1" lang="ja-JP" altLang="en-US" sz="1300" b="1"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lnSpc>
                          <a:spcPts val="1500"/>
                        </a:lnSpc>
                      </a:pPr>
                      <a:r>
                        <a:rPr kumimoji="1" lang="en-US" altLang="ja-JP" sz="1300" b="1" dirty="0" smtClean="0">
                          <a:latin typeface="UD デジタル 教科書体 NK-R" panose="02020400000000000000" pitchFamily="18" charset="-128"/>
                          <a:ea typeface="UD デジタル 教科書体 NK-R" panose="02020400000000000000" pitchFamily="18" charset="-128"/>
                        </a:rPr>
                        <a:t>2020</a:t>
                      </a:r>
                      <a:r>
                        <a:rPr kumimoji="1" lang="ja-JP" altLang="en-US" sz="1300" b="1" dirty="0" smtClean="0">
                          <a:latin typeface="UD デジタル 教科書体 NK-R" panose="02020400000000000000" pitchFamily="18" charset="-128"/>
                          <a:ea typeface="UD デジタル 教科書体 NK-R" panose="02020400000000000000" pitchFamily="18" charset="-128"/>
                        </a:rPr>
                        <a:t>年度</a:t>
                      </a:r>
                      <a:endParaRPr kumimoji="1" lang="ja-JP" altLang="en-US" sz="1300" b="1"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lnSpc>
                          <a:spcPts val="1500"/>
                        </a:lnSpc>
                      </a:pPr>
                      <a:r>
                        <a:rPr kumimoji="1" lang="en-US" altLang="ja-JP" sz="1300" b="1" dirty="0" smtClean="0">
                          <a:latin typeface="UD デジタル 教科書体 NK-R" panose="02020400000000000000" pitchFamily="18" charset="-128"/>
                          <a:ea typeface="UD デジタル 教科書体 NK-R" panose="02020400000000000000" pitchFamily="18" charset="-128"/>
                        </a:rPr>
                        <a:t>2019</a:t>
                      </a:r>
                      <a:r>
                        <a:rPr kumimoji="1" lang="ja-JP" altLang="en-US" sz="1300" b="1" dirty="0" smtClean="0">
                          <a:latin typeface="UD デジタル 教科書体 NK-R" panose="02020400000000000000" pitchFamily="18" charset="-128"/>
                          <a:ea typeface="UD デジタル 教科書体 NK-R" panose="02020400000000000000" pitchFamily="18" charset="-128"/>
                        </a:rPr>
                        <a:t>年度</a:t>
                      </a:r>
                      <a:endParaRPr kumimoji="1" lang="ja-JP" altLang="en-US" sz="1300" b="1"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lnSpc>
                          <a:spcPts val="1500"/>
                        </a:lnSpc>
                      </a:pPr>
                      <a:r>
                        <a:rPr kumimoji="1" lang="en-US" altLang="ja-JP" sz="1300" b="1" dirty="0" smtClean="0">
                          <a:latin typeface="UD デジタル 教科書体 NK-R" panose="02020400000000000000" pitchFamily="18" charset="-128"/>
                          <a:ea typeface="UD デジタル 教科書体 NK-R" panose="02020400000000000000" pitchFamily="18" charset="-128"/>
                        </a:rPr>
                        <a:t>2020</a:t>
                      </a:r>
                      <a:r>
                        <a:rPr kumimoji="1" lang="ja-JP" altLang="en-US" sz="1300" b="1" dirty="0" smtClean="0">
                          <a:latin typeface="UD デジタル 教科書体 NK-R" panose="02020400000000000000" pitchFamily="18" charset="-128"/>
                          <a:ea typeface="UD デジタル 教科書体 NK-R" panose="02020400000000000000" pitchFamily="18" charset="-128"/>
                        </a:rPr>
                        <a:t>年度</a:t>
                      </a:r>
                      <a:endParaRPr kumimoji="1" lang="ja-JP" altLang="en-US" sz="1300" b="1"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4197916900"/>
                  </a:ext>
                </a:extLst>
              </a:tr>
              <a:tr h="0">
                <a:tc>
                  <a:txBody>
                    <a:bodyPr/>
                    <a:lstStyle/>
                    <a:p>
                      <a:pPr algn="ctr">
                        <a:lnSpc>
                          <a:spcPts val="1500"/>
                        </a:lnSpc>
                      </a:pPr>
                      <a:r>
                        <a:rPr kumimoji="1" lang="en-US" altLang="ja-JP" sz="1300" dirty="0" smtClean="0">
                          <a:latin typeface="UD デジタル 教科書体 NK-R" panose="02020400000000000000" pitchFamily="18" charset="-128"/>
                          <a:ea typeface="UD デジタル 教科書体 NK-R" panose="02020400000000000000" pitchFamily="18" charset="-128"/>
                        </a:rPr>
                        <a:t>63.3%</a:t>
                      </a:r>
                      <a:r>
                        <a:rPr kumimoji="1" lang="ja-JP" altLang="en-US" sz="1300" dirty="0" smtClean="0">
                          <a:latin typeface="UD デジタル 教科書体 NK-R" panose="02020400000000000000" pitchFamily="18" charset="-128"/>
                          <a:ea typeface="UD デジタル 教科書体 NK-R" panose="02020400000000000000" pitchFamily="18" charset="-128"/>
                        </a:rPr>
                        <a:t>～</a:t>
                      </a:r>
                      <a:r>
                        <a:rPr kumimoji="1" lang="en-US" altLang="ja-JP" sz="1300" dirty="0" smtClean="0">
                          <a:latin typeface="UD デジタル 教科書体 NK-R" panose="02020400000000000000" pitchFamily="18" charset="-128"/>
                          <a:ea typeface="UD デジタル 教科書体 NK-R" panose="02020400000000000000" pitchFamily="18" charset="-128"/>
                        </a:rPr>
                        <a:t>83.1</a:t>
                      </a:r>
                      <a:r>
                        <a:rPr kumimoji="1" lang="ja-JP" altLang="en-US" sz="1300" dirty="0" smtClean="0">
                          <a:latin typeface="UD デジタル 教科書体 NK-R" panose="02020400000000000000" pitchFamily="18" charset="-128"/>
                          <a:ea typeface="UD デジタル 教科書体 NK-R" panose="02020400000000000000" pitchFamily="18" charset="-128"/>
                        </a:rPr>
                        <a:t>％</a:t>
                      </a:r>
                      <a:endParaRPr kumimoji="1" lang="ja-JP" altLang="en-US" sz="13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lnSpc>
                          <a:spcPts val="1500"/>
                        </a:lnSpc>
                      </a:pPr>
                      <a:r>
                        <a:rPr kumimoji="1" lang="en-US" altLang="ja-JP" sz="1300" dirty="0" smtClean="0">
                          <a:latin typeface="UD デジタル 教科書体 NK-R" panose="02020400000000000000" pitchFamily="18" charset="-128"/>
                          <a:ea typeface="UD デジタル 教科書体 NK-R" panose="02020400000000000000" pitchFamily="18" charset="-128"/>
                        </a:rPr>
                        <a:t>29.5</a:t>
                      </a:r>
                      <a:r>
                        <a:rPr kumimoji="1" lang="ja-JP" altLang="en-US" sz="1300" dirty="0" smtClean="0">
                          <a:latin typeface="UD デジタル 教科書体 NK-R" panose="02020400000000000000" pitchFamily="18" charset="-128"/>
                          <a:ea typeface="UD デジタル 教科書体 NK-R" panose="02020400000000000000" pitchFamily="18" charset="-128"/>
                        </a:rPr>
                        <a:t>％</a:t>
                      </a:r>
                      <a:endParaRPr kumimoji="1" lang="ja-JP" altLang="en-US" sz="13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lnSpc>
                          <a:spcPts val="1500"/>
                        </a:lnSpc>
                      </a:pPr>
                      <a:r>
                        <a:rPr kumimoji="1" lang="en-US" altLang="ja-JP" sz="1300" dirty="0" smtClean="0">
                          <a:latin typeface="UD デジタル 教科書体 NK-R" panose="02020400000000000000" pitchFamily="18" charset="-128"/>
                          <a:ea typeface="UD デジタル 教科書体 NK-R" panose="02020400000000000000" pitchFamily="18" charset="-128"/>
                        </a:rPr>
                        <a:t>215</a:t>
                      </a:r>
                      <a:r>
                        <a:rPr kumimoji="1" lang="ja-JP" altLang="en-US" sz="1300" dirty="0" smtClean="0">
                          <a:latin typeface="UD デジタル 教科書体 NK-R" panose="02020400000000000000" pitchFamily="18" charset="-128"/>
                          <a:ea typeface="UD デジタル 教科書体 NK-R" panose="02020400000000000000" pitchFamily="18" charset="-128"/>
                        </a:rPr>
                        <a:t>件</a:t>
                      </a:r>
                      <a:endParaRPr kumimoji="1" lang="ja-JP" altLang="en-US" sz="13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lnSpc>
                          <a:spcPts val="1500"/>
                        </a:lnSpc>
                      </a:pPr>
                      <a:r>
                        <a:rPr kumimoji="1" lang="en-US" altLang="ja-JP" sz="1300" dirty="0" smtClean="0">
                          <a:latin typeface="UD デジタル 教科書体 NK-R" panose="02020400000000000000" pitchFamily="18" charset="-128"/>
                          <a:ea typeface="UD デジタル 教科書体 NK-R" panose="02020400000000000000" pitchFamily="18" charset="-128"/>
                        </a:rPr>
                        <a:t>129</a:t>
                      </a:r>
                      <a:r>
                        <a:rPr kumimoji="1" lang="ja-JP" altLang="en-US" sz="1300" dirty="0" smtClean="0">
                          <a:latin typeface="UD デジタル 教科書体 NK-R" panose="02020400000000000000" pitchFamily="18" charset="-128"/>
                          <a:ea typeface="UD デジタル 教科書体 NK-R" panose="02020400000000000000" pitchFamily="18" charset="-128"/>
                        </a:rPr>
                        <a:t>件</a:t>
                      </a:r>
                      <a:endParaRPr kumimoji="1" lang="ja-JP" altLang="en-US" sz="13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535553365"/>
                  </a:ext>
                </a:extLst>
              </a:tr>
              <a:tr h="0">
                <a:tc>
                  <a:txBody>
                    <a:bodyPr/>
                    <a:lstStyle/>
                    <a:p>
                      <a:pPr algn="ctr">
                        <a:lnSpc>
                          <a:spcPts val="1500"/>
                        </a:lnSpc>
                      </a:pPr>
                      <a:r>
                        <a:rPr kumimoji="1" lang="en-US" altLang="ja-JP" sz="1300" dirty="0" smtClean="0">
                          <a:latin typeface="UD デジタル 教科書体 NK-R" panose="02020400000000000000" pitchFamily="18" charset="-128"/>
                          <a:ea typeface="UD デジタル 教科書体 NK-R" panose="02020400000000000000" pitchFamily="18" charset="-128"/>
                        </a:rPr>
                        <a:t>2019</a:t>
                      </a:r>
                      <a:r>
                        <a:rPr kumimoji="1" lang="ja-JP" altLang="en-US" sz="1300" dirty="0" smtClean="0">
                          <a:latin typeface="UD デジタル 教科書体 NK-R" panose="02020400000000000000" pitchFamily="18" charset="-128"/>
                          <a:ea typeface="UD デジタル 教科書体 NK-R" panose="02020400000000000000" pitchFamily="18" charset="-128"/>
                        </a:rPr>
                        <a:t>年度</a:t>
                      </a:r>
                      <a:endParaRPr kumimoji="1" lang="ja-JP" altLang="en-US" sz="13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lnSpc>
                          <a:spcPts val="1500"/>
                        </a:lnSpc>
                      </a:pPr>
                      <a:r>
                        <a:rPr kumimoji="1" lang="en-US" altLang="ja-JP" sz="1300" dirty="0" smtClean="0">
                          <a:latin typeface="UD デジタル 教科書体 NK-R" panose="02020400000000000000" pitchFamily="18" charset="-128"/>
                          <a:ea typeface="UD デジタル 教科書体 NK-R" panose="02020400000000000000" pitchFamily="18" charset="-128"/>
                        </a:rPr>
                        <a:t>2020</a:t>
                      </a:r>
                      <a:r>
                        <a:rPr kumimoji="1" lang="ja-JP" altLang="en-US" sz="1300" dirty="0" smtClean="0">
                          <a:latin typeface="UD デジタル 教科書体 NK-R" panose="02020400000000000000" pitchFamily="18" charset="-128"/>
                          <a:ea typeface="UD デジタル 教科書体 NK-R" panose="02020400000000000000" pitchFamily="18" charset="-128"/>
                        </a:rPr>
                        <a:t>年度</a:t>
                      </a:r>
                      <a:endParaRPr kumimoji="1" lang="ja-JP" altLang="en-US" sz="1300" dirty="0">
                        <a:latin typeface="UD デジタル 教科書体 NK-R" panose="02020400000000000000" pitchFamily="18" charset="-128"/>
                        <a:ea typeface="UD デジタル 教科書体 NK-R" panose="02020400000000000000" pitchFamily="18" charset="-128"/>
                      </a:endParaRPr>
                    </a:p>
                  </a:txBody>
                  <a:tcPr/>
                </a:tc>
                <a:tc rowSpan="2">
                  <a:txBody>
                    <a:bodyPr/>
                    <a:lstStyle/>
                    <a:p>
                      <a:pPr algn="ctr">
                        <a:lnSpc>
                          <a:spcPts val="1500"/>
                        </a:lnSpc>
                      </a:pP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lnB w="12700" cap="flat" cmpd="sng" algn="ctr">
                      <a:noFill/>
                      <a:prstDash val="solid"/>
                      <a:round/>
                      <a:headEnd type="none" w="med" len="med"/>
                      <a:tailEnd type="none" w="med" len="med"/>
                    </a:lnB>
                    <a:noFill/>
                  </a:tcPr>
                </a:tc>
                <a:tc rowSpan="2">
                  <a:txBody>
                    <a:bodyPr/>
                    <a:lstStyle/>
                    <a:p>
                      <a:pPr algn="ctr">
                        <a:lnSpc>
                          <a:spcPts val="1500"/>
                        </a:lnSpc>
                      </a:pP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extLst>
                  <a:ext uri="{0D108BD9-81ED-4DB2-BD59-A6C34878D82A}">
                    <a16:rowId xmlns:a16="http://schemas.microsoft.com/office/drawing/2014/main" val="1952122500"/>
                  </a:ext>
                </a:extLst>
              </a:tr>
              <a:tr h="0">
                <a:tc>
                  <a:txBody>
                    <a:bodyPr/>
                    <a:lstStyle/>
                    <a:p>
                      <a:pPr algn="ctr">
                        <a:lnSpc>
                          <a:spcPts val="1500"/>
                        </a:lnSpc>
                      </a:pPr>
                      <a:r>
                        <a:rPr kumimoji="1" lang="en-US" altLang="ja-JP" sz="1300" dirty="0" smtClean="0">
                          <a:latin typeface="UD デジタル 教科書体 NK-R" panose="02020400000000000000" pitchFamily="18" charset="-128"/>
                          <a:ea typeface="UD デジタル 教科書体 NK-R" panose="02020400000000000000" pitchFamily="18" charset="-128"/>
                        </a:rPr>
                        <a:t>1,215</a:t>
                      </a:r>
                      <a:r>
                        <a:rPr kumimoji="1" lang="ja-JP" altLang="en-US" sz="1300" dirty="0" smtClean="0">
                          <a:latin typeface="UD デジタル 教科書体 NK-R" panose="02020400000000000000" pitchFamily="18" charset="-128"/>
                          <a:ea typeface="UD デジタル 教科書体 NK-R" panose="02020400000000000000" pitchFamily="18" charset="-128"/>
                        </a:rPr>
                        <a:t>件</a:t>
                      </a:r>
                      <a:endParaRPr kumimoji="1" lang="ja-JP" altLang="en-US" sz="13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lnSpc>
                          <a:spcPts val="1500"/>
                        </a:lnSpc>
                      </a:pPr>
                      <a:r>
                        <a:rPr kumimoji="1" lang="en-US" altLang="ja-JP" sz="1300" dirty="0" smtClean="0">
                          <a:latin typeface="UD デジタル 教科書体 NK-R" panose="02020400000000000000" pitchFamily="18" charset="-128"/>
                          <a:ea typeface="UD デジタル 教科書体 NK-R" panose="02020400000000000000" pitchFamily="18" charset="-128"/>
                        </a:rPr>
                        <a:t>546</a:t>
                      </a:r>
                      <a:r>
                        <a:rPr kumimoji="1" lang="ja-JP" altLang="en-US" sz="1300" dirty="0" smtClean="0">
                          <a:latin typeface="UD デジタル 教科書体 NK-R" panose="02020400000000000000" pitchFamily="18" charset="-128"/>
                          <a:ea typeface="UD デジタル 教科書体 NK-R" panose="02020400000000000000" pitchFamily="18" charset="-128"/>
                        </a:rPr>
                        <a:t>件</a:t>
                      </a:r>
                      <a:endParaRPr kumimoji="1" lang="ja-JP" altLang="en-US" sz="1300" dirty="0">
                        <a:latin typeface="UD デジタル 教科書体 NK-R" panose="02020400000000000000" pitchFamily="18" charset="-128"/>
                        <a:ea typeface="UD デジタル 教科書体 NK-R" panose="02020400000000000000" pitchFamily="18" charset="-128"/>
                      </a:endParaRPr>
                    </a:p>
                  </a:txBody>
                  <a:tcPr/>
                </a:tc>
                <a:tc vMerge="1">
                  <a:txBody>
                    <a:bodyPr/>
                    <a:lstStyle/>
                    <a:p>
                      <a:pPr algn="ct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tc>
                <a:tc vMerge="1">
                  <a:txBody>
                    <a:bodyPr/>
                    <a:lstStyle/>
                    <a:p>
                      <a:pPr algn="ct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4278709806"/>
                  </a:ext>
                </a:extLst>
              </a:tr>
            </a:tbl>
          </a:graphicData>
        </a:graphic>
      </p:graphicFrame>
      <p:sp>
        <p:nvSpPr>
          <p:cNvPr id="13" name="正方形/長方形 12"/>
          <p:cNvSpPr/>
          <p:nvPr/>
        </p:nvSpPr>
        <p:spPr>
          <a:xfrm>
            <a:off x="4929363" y="4592405"/>
            <a:ext cx="4323859" cy="576000"/>
          </a:xfrm>
          <a:prstGeom prst="rect">
            <a:avLst/>
          </a:prstGeom>
          <a:noFill/>
          <a:ln>
            <a:noFill/>
            <a:prstDash val="sysDot"/>
          </a:ln>
        </p:spPr>
        <p:style>
          <a:lnRef idx="2">
            <a:schemeClr val="accent6"/>
          </a:lnRef>
          <a:fillRef idx="1">
            <a:schemeClr val="lt1"/>
          </a:fillRef>
          <a:effectRef idx="0">
            <a:schemeClr val="accent6"/>
          </a:effectRef>
          <a:fontRef idx="minor">
            <a:schemeClr val="dk1"/>
          </a:fontRef>
        </p:style>
        <p:txBody>
          <a:bodyPr rtlCol="0" anchor="ctr"/>
          <a:lstStyle/>
          <a:p>
            <a:pPr>
              <a:lnSpc>
                <a:spcPts val="1800"/>
              </a:lnSpc>
            </a:pPr>
            <a:r>
              <a:rPr kumimoji="1" lang="en-US" altLang="ja-JP" sz="1300" dirty="0">
                <a:latin typeface="UD デジタル 教科書体 NK-R" panose="02020400000000000000" pitchFamily="18" charset="-128"/>
                <a:ea typeface="UD デジタル 教科書体 NK-R" panose="02020400000000000000" pitchFamily="18" charset="-128"/>
              </a:rPr>
              <a:t>※</a:t>
            </a:r>
            <a:r>
              <a:rPr kumimoji="1" lang="ja-JP" altLang="en-US" sz="1300" dirty="0" smtClean="0">
                <a:latin typeface="UD デジタル 教科書体 NK-R" panose="02020400000000000000" pitchFamily="18" charset="-128"/>
                <a:ea typeface="UD デジタル 教科書体 NK-R" panose="02020400000000000000" pitchFamily="18" charset="-128"/>
              </a:rPr>
              <a:t>大阪における国際会議での外国人参加者数</a:t>
            </a:r>
            <a:endParaRPr kumimoji="1" lang="en-US" altLang="ja-JP" sz="1300" dirty="0" smtClean="0">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300" dirty="0" smtClean="0">
                <a:latin typeface="UD デジタル 教科書体 NK-R" panose="02020400000000000000" pitchFamily="18" charset="-128"/>
                <a:ea typeface="UD デジタル 教科書体 NK-R" panose="02020400000000000000" pitchFamily="18" charset="-128"/>
              </a:rPr>
              <a:t>　　</a:t>
            </a:r>
            <a:r>
              <a:rPr kumimoji="1" lang="en-US" altLang="ja-JP" sz="1300" dirty="0" smtClean="0">
                <a:latin typeface="UD デジタル 教科書体 NK-R" panose="02020400000000000000" pitchFamily="18" charset="-128"/>
                <a:ea typeface="UD デジタル 教科書体 NK-R" panose="02020400000000000000" pitchFamily="18" charset="-128"/>
              </a:rPr>
              <a:t>2019</a:t>
            </a:r>
            <a:r>
              <a:rPr kumimoji="1" lang="ja-JP" altLang="en-US" sz="1300" dirty="0" smtClean="0">
                <a:latin typeface="UD デジタル 教科書体 NK-R" panose="02020400000000000000" pitchFamily="18" charset="-128"/>
                <a:ea typeface="UD デジタル 教科書体 NK-R" panose="02020400000000000000" pitchFamily="18" charset="-128"/>
              </a:rPr>
              <a:t>年　</a:t>
            </a:r>
            <a:r>
              <a:rPr kumimoji="1" lang="en-US" altLang="ja-JP" sz="1300" dirty="0" smtClean="0">
                <a:latin typeface="UD デジタル 教科書体 NK-R" panose="02020400000000000000" pitchFamily="18" charset="-128"/>
                <a:ea typeface="UD デジタル 教科書体 NK-R" panose="02020400000000000000" pitchFamily="18" charset="-128"/>
              </a:rPr>
              <a:t>11,060</a:t>
            </a:r>
            <a:r>
              <a:rPr kumimoji="1" lang="ja-JP" altLang="en-US" sz="1300" dirty="0" smtClean="0">
                <a:latin typeface="UD デジタル 教科書体 NK-R" panose="02020400000000000000" pitchFamily="18" charset="-128"/>
                <a:ea typeface="UD デジタル 教科書体 NK-R" panose="02020400000000000000" pitchFamily="18" charset="-128"/>
              </a:rPr>
              <a:t>人 ⇒ </a:t>
            </a:r>
            <a:r>
              <a:rPr kumimoji="1" lang="en-US" altLang="ja-JP" sz="1300" dirty="0" smtClean="0">
                <a:latin typeface="UD デジタル 教科書体 NK-R" panose="02020400000000000000" pitchFamily="18" charset="-128"/>
                <a:ea typeface="UD デジタル 教科書体 NK-R" panose="02020400000000000000" pitchFamily="18" charset="-128"/>
              </a:rPr>
              <a:t>2020</a:t>
            </a:r>
            <a:r>
              <a:rPr kumimoji="1" lang="ja-JP" altLang="en-US" sz="1300" dirty="0" smtClean="0">
                <a:latin typeface="UD デジタル 教科書体 NK-R" panose="02020400000000000000" pitchFamily="18" charset="-128"/>
                <a:ea typeface="UD デジタル 教科書体 NK-R" panose="02020400000000000000" pitchFamily="18" charset="-128"/>
              </a:rPr>
              <a:t>年　</a:t>
            </a:r>
            <a:r>
              <a:rPr kumimoji="1" lang="en-US" altLang="ja-JP" sz="1300" dirty="0" smtClean="0">
                <a:latin typeface="UD デジタル 教科書体 NK-R" panose="02020400000000000000" pitchFamily="18" charset="-128"/>
                <a:ea typeface="UD デジタル 教科書体 NK-R" panose="02020400000000000000" pitchFamily="18" charset="-128"/>
              </a:rPr>
              <a:t>374</a:t>
            </a:r>
            <a:r>
              <a:rPr kumimoji="1" lang="ja-JP" altLang="en-US" sz="1300" dirty="0" smtClean="0">
                <a:latin typeface="UD デジタル 教科書体 NK-R" panose="02020400000000000000" pitchFamily="18" charset="-128"/>
                <a:ea typeface="UD デジタル 教科書体 NK-R" panose="02020400000000000000" pitchFamily="18" charset="-128"/>
              </a:rPr>
              <a:t>人（</a:t>
            </a:r>
            <a:r>
              <a:rPr kumimoji="1" lang="en-US" altLang="ja-JP" sz="1300" dirty="0" smtClean="0">
                <a:latin typeface="UD デジタル 教科書体 NK-R" panose="02020400000000000000" pitchFamily="18" charset="-128"/>
                <a:ea typeface="UD デジタル 教科書体 NK-R" panose="02020400000000000000" pitchFamily="18" charset="-128"/>
              </a:rPr>
              <a:t>97</a:t>
            </a:r>
            <a:r>
              <a:rPr kumimoji="1" lang="ja-JP" altLang="en-US" sz="1300" dirty="0" smtClean="0">
                <a:latin typeface="UD デジタル 教科書体 NK-R" panose="02020400000000000000" pitchFamily="18" charset="-128"/>
                <a:ea typeface="UD デジタル 教科書体 NK-R" panose="02020400000000000000" pitchFamily="18" charset="-128"/>
              </a:rPr>
              <a:t>％減）</a:t>
            </a:r>
            <a:endParaRPr kumimoji="1" lang="ja-JP" altLang="en-US" sz="1300" dirty="0">
              <a:latin typeface="UD デジタル 教科書体 NK-R" panose="02020400000000000000" pitchFamily="18" charset="-128"/>
              <a:ea typeface="UD デジタル 教科書体 NK-R" panose="02020400000000000000" pitchFamily="18" charset="-128"/>
            </a:endParaRPr>
          </a:p>
        </p:txBody>
      </p:sp>
      <p:sp>
        <p:nvSpPr>
          <p:cNvPr id="18" name="ホームベース 17"/>
          <p:cNvSpPr/>
          <p:nvPr/>
        </p:nvSpPr>
        <p:spPr>
          <a:xfrm>
            <a:off x="233322" y="5351229"/>
            <a:ext cx="6336000" cy="288000"/>
          </a:xfrm>
          <a:prstGeom prst="homePlate">
            <a:avLst/>
          </a:prstGeom>
          <a:solidFill>
            <a:schemeClr val="accent5">
              <a:lumMod val="75000"/>
            </a:schemeClr>
          </a:solidFill>
          <a:ln w="1270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　●コロナ禍における大阪観光局の取組み</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[2021</a:t>
            </a: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年度～</a:t>
            </a:r>
            <a:r>
              <a:rPr kumimoji="1" lang="en-US" altLang="ja-JP" sz="1400" dirty="0" smtClean="0">
                <a:solidFill>
                  <a:schemeClr val="bg1"/>
                </a:solidFill>
                <a:latin typeface="UD デジタル 教科書体 NK-B" panose="02020700000000000000" pitchFamily="18" charset="-128"/>
                <a:ea typeface="UD デジタル 教科書体 NK-B" panose="02020700000000000000" pitchFamily="18" charset="-128"/>
              </a:rPr>
              <a:t>]</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6" name="テキスト ボックス 5"/>
          <p:cNvSpPr txBox="1"/>
          <p:nvPr/>
        </p:nvSpPr>
        <p:spPr>
          <a:xfrm>
            <a:off x="322615" y="5693263"/>
            <a:ext cx="9233509" cy="1292662"/>
          </a:xfrm>
          <a:prstGeom prst="rect">
            <a:avLst/>
          </a:prstGeom>
          <a:noFill/>
        </p:spPr>
        <p:txBody>
          <a:bodyPr wrap="square" rtlCol="0">
            <a:spAutoFit/>
          </a:bodyPr>
          <a:lstStyle/>
          <a:p>
            <a:r>
              <a:rPr kumimoji="1" lang="ja-JP" altLang="en-US" sz="1300" dirty="0" smtClean="0">
                <a:latin typeface="BIZ UDP明朝 Medium" panose="02020500000000000000" pitchFamily="18" charset="-128"/>
                <a:ea typeface="BIZ UDP明朝 Medium" panose="02020500000000000000" pitchFamily="18" charset="-128"/>
              </a:rPr>
              <a:t>▶</a:t>
            </a:r>
            <a:r>
              <a:rPr kumimoji="1" lang="en-US" altLang="ja-JP" sz="1300" dirty="0" smtClean="0">
                <a:latin typeface="BIZ UDP明朝 Medium" panose="02020500000000000000" pitchFamily="18" charset="-128"/>
                <a:ea typeface="BIZ UDP明朝 Medium" panose="02020500000000000000" pitchFamily="18" charset="-128"/>
              </a:rPr>
              <a:t>MICE</a:t>
            </a:r>
            <a:r>
              <a:rPr kumimoji="1" lang="ja-JP" altLang="en-US" sz="1300" dirty="0" smtClean="0">
                <a:latin typeface="BIZ UDP明朝 Medium" panose="02020500000000000000" pitchFamily="18" charset="-128"/>
                <a:ea typeface="BIZ UDP明朝 Medium" panose="02020500000000000000" pitchFamily="18" charset="-128"/>
              </a:rPr>
              <a:t>開催の機運醸成：　</a:t>
            </a:r>
            <a:r>
              <a:rPr kumimoji="1" lang="en-US" altLang="ja-JP" sz="1300" dirty="0" smtClean="0">
                <a:latin typeface="BIZ UDP明朝 Medium" panose="02020500000000000000" pitchFamily="18" charset="-128"/>
                <a:ea typeface="BIZ UDP明朝 Medium" panose="02020500000000000000" pitchFamily="18" charset="-128"/>
              </a:rPr>
              <a:t>(</a:t>
            </a:r>
            <a:r>
              <a:rPr kumimoji="1" lang="ja-JP" altLang="en-US" sz="1300" dirty="0">
                <a:latin typeface="BIZ UDP明朝 Medium" panose="02020500000000000000" pitchFamily="18" charset="-128"/>
                <a:ea typeface="BIZ UDP明朝 Medium" panose="02020500000000000000" pitchFamily="18" charset="-128"/>
              </a:rPr>
              <a:t>指標</a:t>
            </a:r>
            <a:r>
              <a:rPr kumimoji="1" lang="en-US" altLang="ja-JP" sz="1300" dirty="0">
                <a:latin typeface="BIZ UDP明朝 Medium" panose="02020500000000000000" pitchFamily="18" charset="-128"/>
                <a:ea typeface="BIZ UDP明朝 Medium" panose="02020500000000000000" pitchFamily="18" charset="-128"/>
              </a:rPr>
              <a:t>)</a:t>
            </a:r>
            <a:r>
              <a:rPr kumimoji="1" lang="ja-JP" altLang="en-US" sz="1300" dirty="0">
                <a:latin typeface="BIZ UDP明朝 Medium" panose="02020500000000000000" pitchFamily="18" charset="-128"/>
                <a:ea typeface="BIZ UDP明朝 Medium" panose="02020500000000000000" pitchFamily="18" charset="-128"/>
              </a:rPr>
              <a:t>国際会議・インセンティブ ツアー・展示会 開催支援件数</a:t>
            </a:r>
            <a:r>
              <a:rPr kumimoji="1" lang="en-US" altLang="ja-JP" sz="1300" dirty="0">
                <a:latin typeface="BIZ UDP明朝 Medium" panose="02020500000000000000" pitchFamily="18" charset="-128"/>
                <a:ea typeface="BIZ UDP明朝 Medium" panose="02020500000000000000" pitchFamily="18" charset="-128"/>
              </a:rPr>
              <a:t>:15 </a:t>
            </a:r>
            <a:r>
              <a:rPr kumimoji="1" lang="ja-JP" altLang="en-US" sz="1300" dirty="0">
                <a:latin typeface="BIZ UDP明朝 Medium" panose="02020500000000000000" pitchFamily="18" charset="-128"/>
                <a:ea typeface="BIZ UDP明朝 Medium" panose="02020500000000000000" pitchFamily="18" charset="-128"/>
              </a:rPr>
              <a:t>件 </a:t>
            </a:r>
          </a:p>
          <a:p>
            <a:r>
              <a:rPr kumimoji="1" lang="ja-JP" altLang="en-US" sz="1300" dirty="0" smtClean="0">
                <a:latin typeface="BIZ UDP明朝 Medium" panose="02020500000000000000" pitchFamily="18" charset="-128"/>
                <a:ea typeface="BIZ UDP明朝 Medium" panose="02020500000000000000" pitchFamily="18" charset="-128"/>
              </a:rPr>
              <a:t>▶主催者</a:t>
            </a:r>
            <a:r>
              <a:rPr kumimoji="1" lang="ja-JP" altLang="en-US" sz="1300" dirty="0">
                <a:latin typeface="BIZ UDP明朝 Medium" panose="02020500000000000000" pitchFamily="18" charset="-128"/>
                <a:ea typeface="BIZ UDP明朝 Medium" panose="02020500000000000000" pitchFamily="18" charset="-128"/>
              </a:rPr>
              <a:t>に選ばれるための環境</a:t>
            </a:r>
            <a:r>
              <a:rPr kumimoji="1" lang="ja-JP" altLang="en-US" sz="1300" dirty="0" smtClean="0">
                <a:latin typeface="BIZ UDP明朝 Medium" panose="02020500000000000000" pitchFamily="18" charset="-128"/>
                <a:ea typeface="BIZ UDP明朝 Medium" panose="02020500000000000000" pitchFamily="18" charset="-128"/>
              </a:rPr>
              <a:t>整備：</a:t>
            </a:r>
            <a:endParaRPr kumimoji="1" lang="ja-JP" altLang="en-US" sz="1300" dirty="0">
              <a:latin typeface="BIZ UDP明朝 Medium" panose="02020500000000000000" pitchFamily="18" charset="-128"/>
              <a:ea typeface="BIZ UDP明朝 Medium" panose="02020500000000000000" pitchFamily="18" charset="-128"/>
            </a:endParaRPr>
          </a:p>
          <a:p>
            <a:r>
              <a:rPr kumimoji="1" lang="ja-JP" altLang="en-US" sz="1300" dirty="0">
                <a:latin typeface="BIZ UDP明朝 Medium" panose="02020500000000000000" pitchFamily="18" charset="-128"/>
                <a:ea typeface="BIZ UDP明朝 Medium" panose="02020500000000000000" pitchFamily="18" charset="-128"/>
              </a:rPr>
              <a:t>　</a:t>
            </a:r>
            <a:r>
              <a:rPr kumimoji="1" lang="ja-JP" altLang="en-US" sz="1300" dirty="0" smtClean="0">
                <a:latin typeface="BIZ UDP明朝 Medium" panose="02020500000000000000" pitchFamily="18" charset="-128"/>
                <a:ea typeface="BIZ UDP明朝 Medium" panose="02020500000000000000" pitchFamily="18" charset="-128"/>
              </a:rPr>
              <a:t>「</a:t>
            </a:r>
            <a:r>
              <a:rPr kumimoji="1" lang="ja-JP" altLang="en-US" sz="1300" dirty="0">
                <a:latin typeface="BIZ UDP明朝 Medium" panose="02020500000000000000" pitchFamily="18" charset="-128"/>
                <a:ea typeface="BIZ UDP明朝 Medium" panose="02020500000000000000" pitchFamily="18" charset="-128"/>
              </a:rPr>
              <a:t>安心・安全・清潔と </a:t>
            </a:r>
            <a:r>
              <a:rPr kumimoji="1" lang="en-US" altLang="ja-JP" sz="1300" dirty="0">
                <a:latin typeface="BIZ UDP明朝 Medium" panose="02020500000000000000" pitchFamily="18" charset="-128"/>
                <a:ea typeface="BIZ UDP明朝 Medium" panose="02020500000000000000" pitchFamily="18" charset="-128"/>
              </a:rPr>
              <a:t>SDGs </a:t>
            </a:r>
            <a:r>
              <a:rPr kumimoji="1" lang="ja-JP" altLang="en-US" sz="1300" dirty="0">
                <a:latin typeface="BIZ UDP明朝 Medium" panose="02020500000000000000" pitchFamily="18" charset="-128"/>
                <a:ea typeface="BIZ UDP明朝 Medium" panose="02020500000000000000" pitchFamily="18" charset="-128"/>
              </a:rPr>
              <a:t>対応 </a:t>
            </a:r>
            <a:r>
              <a:rPr kumimoji="1" lang="en-US" altLang="ja-JP" sz="1300" dirty="0">
                <a:latin typeface="BIZ UDP明朝 Medium" panose="02020500000000000000" pitchFamily="18" charset="-128"/>
                <a:ea typeface="BIZ UDP明朝 Medium" panose="02020500000000000000" pitchFamily="18" charset="-128"/>
              </a:rPr>
              <a:t>MICE</a:t>
            </a:r>
            <a:r>
              <a:rPr kumimoji="1" lang="ja-JP" altLang="en-US" sz="1300" dirty="0">
                <a:latin typeface="BIZ UDP明朝 Medium" panose="02020500000000000000" pitchFamily="18" charset="-128"/>
                <a:ea typeface="BIZ UDP明朝 Medium" panose="02020500000000000000" pitchFamily="18" charset="-128"/>
              </a:rPr>
              <a:t>」を目指す施策立案、</a:t>
            </a:r>
            <a:r>
              <a:rPr kumimoji="1" lang="en-US" altLang="ja-JP" sz="1300" dirty="0">
                <a:latin typeface="BIZ UDP明朝 Medium" panose="02020500000000000000" pitchFamily="18" charset="-128"/>
                <a:ea typeface="BIZ UDP明朝 Medium" panose="02020500000000000000" pitchFamily="18" charset="-128"/>
              </a:rPr>
              <a:t>MICE</a:t>
            </a:r>
            <a:r>
              <a:rPr kumimoji="1" lang="ja-JP" altLang="en-US" sz="1300" dirty="0">
                <a:latin typeface="BIZ UDP明朝 Medium" panose="02020500000000000000" pitchFamily="18" charset="-128"/>
                <a:ea typeface="BIZ UDP明朝 Medium" panose="02020500000000000000" pitchFamily="18" charset="-128"/>
              </a:rPr>
              <a:t>会場の機能強化案の策定、ユニーク・ベニューの開発強化、</a:t>
            </a:r>
          </a:p>
          <a:p>
            <a:r>
              <a:rPr kumimoji="1" lang="ja-JP" altLang="en-US" sz="1300" dirty="0">
                <a:latin typeface="BIZ UDP明朝 Medium" panose="02020500000000000000" pitchFamily="18" charset="-128"/>
                <a:ea typeface="BIZ UDP明朝 Medium" panose="02020500000000000000" pitchFamily="18" charset="-128"/>
              </a:rPr>
              <a:t>　</a:t>
            </a:r>
            <a:r>
              <a:rPr kumimoji="1" lang="ja-JP" altLang="en-US" sz="1300" dirty="0" smtClean="0">
                <a:latin typeface="BIZ UDP明朝 Medium" panose="02020500000000000000" pitchFamily="18" charset="-128"/>
                <a:ea typeface="BIZ UDP明朝 Medium" panose="02020500000000000000" pitchFamily="18" charset="-128"/>
              </a:rPr>
              <a:t>アフター</a:t>
            </a:r>
            <a:r>
              <a:rPr kumimoji="1" lang="en-US" altLang="ja-JP" sz="1300" dirty="0">
                <a:latin typeface="BIZ UDP明朝 Medium" panose="02020500000000000000" pitchFamily="18" charset="-128"/>
                <a:ea typeface="BIZ UDP明朝 Medium" panose="02020500000000000000" pitchFamily="18" charset="-128"/>
              </a:rPr>
              <a:t>MICE </a:t>
            </a:r>
            <a:r>
              <a:rPr kumimoji="1" lang="ja-JP" altLang="en-US" sz="1300" dirty="0" smtClean="0">
                <a:latin typeface="BIZ UDP明朝 Medium" panose="02020500000000000000" pitchFamily="18" charset="-128"/>
                <a:ea typeface="BIZ UDP明朝 Medium" panose="02020500000000000000" pitchFamily="18" charset="-128"/>
              </a:rPr>
              <a:t>プログラム</a:t>
            </a:r>
            <a:endParaRPr kumimoji="1" lang="en-US" altLang="ja-JP" sz="1300" dirty="0" smtClean="0">
              <a:latin typeface="BIZ UDP明朝 Medium" panose="02020500000000000000" pitchFamily="18" charset="-128"/>
              <a:ea typeface="BIZ UDP明朝 Medium" panose="02020500000000000000" pitchFamily="18" charset="-128"/>
            </a:endParaRPr>
          </a:p>
          <a:p>
            <a:r>
              <a:rPr kumimoji="1" lang="ja-JP" altLang="en-US" sz="1300" dirty="0">
                <a:latin typeface="BIZ UDP明朝 Medium" panose="02020500000000000000" pitchFamily="18" charset="-128"/>
                <a:ea typeface="BIZ UDP明朝 Medium" panose="02020500000000000000" pitchFamily="18" charset="-128"/>
              </a:rPr>
              <a:t>▶</a:t>
            </a:r>
            <a:r>
              <a:rPr kumimoji="1" lang="en-US" altLang="ja-JP" sz="1300" dirty="0" smtClean="0">
                <a:latin typeface="BIZ UDP明朝 Medium" panose="02020500000000000000" pitchFamily="18" charset="-128"/>
                <a:ea typeface="BIZ UDP明朝 Medium" panose="02020500000000000000" pitchFamily="18" charset="-128"/>
              </a:rPr>
              <a:t>IR</a:t>
            </a:r>
            <a:r>
              <a:rPr kumimoji="1" lang="ja-JP" altLang="en-US" sz="1300" dirty="0">
                <a:latin typeface="BIZ UDP明朝 Medium" panose="02020500000000000000" pitchFamily="18" charset="-128"/>
                <a:ea typeface="BIZ UDP明朝 Medium" panose="02020500000000000000" pitchFamily="18" charset="-128"/>
              </a:rPr>
              <a:t>を見据えた誘致</a:t>
            </a:r>
            <a:r>
              <a:rPr kumimoji="1" lang="ja-JP" altLang="en-US" sz="1300" dirty="0" smtClean="0">
                <a:latin typeface="BIZ UDP明朝 Medium" panose="02020500000000000000" pitchFamily="18" charset="-128"/>
                <a:ea typeface="BIZ UDP明朝 Medium" panose="02020500000000000000" pitchFamily="18" charset="-128"/>
              </a:rPr>
              <a:t>強化：　</a:t>
            </a:r>
            <a:r>
              <a:rPr kumimoji="1" lang="en-US" altLang="ja-JP" sz="1300" dirty="0" smtClean="0">
                <a:latin typeface="BIZ UDP明朝 Medium" panose="02020500000000000000" pitchFamily="18" charset="-128"/>
                <a:ea typeface="BIZ UDP明朝 Medium" panose="02020500000000000000" pitchFamily="18" charset="-128"/>
              </a:rPr>
              <a:t>(</a:t>
            </a:r>
            <a:r>
              <a:rPr kumimoji="1" lang="ja-JP" altLang="en-US" sz="1300" dirty="0">
                <a:latin typeface="BIZ UDP明朝 Medium" panose="02020500000000000000" pitchFamily="18" charset="-128"/>
                <a:ea typeface="BIZ UDP明朝 Medium" panose="02020500000000000000" pitchFamily="18" charset="-128"/>
              </a:rPr>
              <a:t>指標</a:t>
            </a:r>
            <a:r>
              <a:rPr kumimoji="1" lang="en-US" altLang="ja-JP" sz="1300" dirty="0">
                <a:latin typeface="BIZ UDP明朝 Medium" panose="02020500000000000000" pitchFamily="18" charset="-128"/>
                <a:ea typeface="BIZ UDP明朝 Medium" panose="02020500000000000000" pitchFamily="18" charset="-128"/>
              </a:rPr>
              <a:t>)</a:t>
            </a:r>
            <a:r>
              <a:rPr kumimoji="1" lang="ja-JP" altLang="en-US" sz="1300" dirty="0">
                <a:latin typeface="BIZ UDP明朝 Medium" panose="02020500000000000000" pitchFamily="18" charset="-128"/>
                <a:ea typeface="BIZ UDP明朝 Medium" panose="02020500000000000000" pitchFamily="18" charset="-128"/>
              </a:rPr>
              <a:t>国際会議＋展示会 誘致件数</a:t>
            </a:r>
            <a:r>
              <a:rPr kumimoji="1" lang="en-US" altLang="ja-JP" sz="1300" dirty="0">
                <a:latin typeface="BIZ UDP明朝 Medium" panose="02020500000000000000" pitchFamily="18" charset="-128"/>
                <a:ea typeface="BIZ UDP明朝 Medium" panose="02020500000000000000" pitchFamily="18" charset="-128"/>
              </a:rPr>
              <a:t>:15</a:t>
            </a:r>
            <a:r>
              <a:rPr kumimoji="1" lang="ja-JP" altLang="en-US" sz="1300" dirty="0">
                <a:latin typeface="BIZ UDP明朝 Medium" panose="02020500000000000000" pitchFamily="18" charset="-128"/>
                <a:ea typeface="BIZ UDP明朝 Medium" panose="02020500000000000000" pitchFamily="18" charset="-128"/>
              </a:rPr>
              <a:t>件 </a:t>
            </a:r>
          </a:p>
          <a:p>
            <a:endParaRPr kumimoji="1" lang="ja-JP" altLang="en-US" sz="1300" dirty="0">
              <a:latin typeface="BIZ UDP明朝 Medium" panose="02020500000000000000" pitchFamily="18" charset="-128"/>
              <a:ea typeface="BIZ UDP明朝 Medium" panose="02020500000000000000" pitchFamily="18" charset="-128"/>
            </a:endParaRPr>
          </a:p>
        </p:txBody>
      </p:sp>
    </p:spTree>
    <p:extLst>
      <p:ext uri="{BB962C8B-B14F-4D97-AF65-F5344CB8AC3E}">
        <p14:creationId xmlns:p14="http://schemas.microsoft.com/office/powerpoint/2010/main" val="42447783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0384B55-2E3C-4300-BC2F-14CCE06D6FF0}" type="slidenum">
              <a:rPr kumimoji="1" lang="ja-JP" altLang="en-US" smtClean="0"/>
              <a:t>9</a:t>
            </a:fld>
            <a:endParaRPr kumimoji="1" lang="ja-JP" altLang="en-US"/>
          </a:p>
        </p:txBody>
      </p:sp>
      <p:sp>
        <p:nvSpPr>
          <p:cNvPr id="5" name="正方形/長方形 4"/>
          <p:cNvSpPr/>
          <p:nvPr/>
        </p:nvSpPr>
        <p:spPr>
          <a:xfrm>
            <a:off x="-12879" y="0"/>
            <a:ext cx="9936000" cy="432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smtClean="0">
                <a:latin typeface="BIZ UDPゴシック" panose="020B0400000000000000" pitchFamily="50" charset="-128"/>
                <a:ea typeface="BIZ UDPゴシック" panose="020B0400000000000000" pitchFamily="50" charset="-128"/>
              </a:rPr>
              <a:t>Ⅳ</a:t>
            </a:r>
            <a:r>
              <a:rPr kumimoji="1" lang="ja-JP" altLang="en-US" sz="1600" b="1" dirty="0" smtClean="0">
                <a:latin typeface="BIZ UDPゴシック" panose="020B0400000000000000" pitchFamily="50" charset="-128"/>
                <a:ea typeface="BIZ UDPゴシック" panose="020B0400000000000000" pitchFamily="50" charset="-128"/>
              </a:rPr>
              <a:t>　大阪が有する強み・弱み（</a:t>
            </a:r>
            <a:r>
              <a:rPr kumimoji="1" lang="en-US" altLang="ja-JP" sz="1600" b="1" dirty="0" smtClean="0">
                <a:latin typeface="BIZ UDPゴシック" panose="020B0400000000000000" pitchFamily="50" charset="-128"/>
                <a:ea typeface="BIZ UDPゴシック" panose="020B0400000000000000" pitchFamily="50" charset="-128"/>
              </a:rPr>
              <a:t>SWOT</a:t>
            </a:r>
            <a:r>
              <a:rPr kumimoji="1" lang="ja-JP" altLang="en-US" sz="1600" b="1" dirty="0" smtClean="0">
                <a:latin typeface="BIZ UDPゴシック" panose="020B0400000000000000" pitchFamily="50" charset="-128"/>
                <a:ea typeface="BIZ UDPゴシック" panose="020B0400000000000000" pitchFamily="50" charset="-128"/>
              </a:rPr>
              <a:t>分析）</a:t>
            </a:r>
            <a:endParaRPr kumimoji="1" lang="en-US" altLang="ja-JP" sz="1600" dirty="0">
              <a:latin typeface="BIZ UDゴシック" panose="020B0400000000000000" pitchFamily="49" charset="-128"/>
              <a:ea typeface="BIZ UDゴシック" panose="020B0400000000000000" pitchFamily="49"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450025606"/>
              </p:ext>
            </p:extLst>
          </p:nvPr>
        </p:nvGraphicFramePr>
        <p:xfrm>
          <a:off x="351261" y="2109544"/>
          <a:ext cx="8928000" cy="4346834"/>
        </p:xfrm>
        <a:graphic>
          <a:graphicData uri="http://schemas.openxmlformats.org/drawingml/2006/table">
            <a:tbl>
              <a:tblPr firstRow="1" bandRow="1">
                <a:tableStyleId>{5940675A-B579-460E-94D1-54222C63F5DA}</a:tableStyleId>
              </a:tblPr>
              <a:tblGrid>
                <a:gridCol w="4807164">
                  <a:extLst>
                    <a:ext uri="{9D8B030D-6E8A-4147-A177-3AD203B41FA5}">
                      <a16:colId xmlns:a16="http://schemas.microsoft.com/office/drawing/2014/main" val="2481591598"/>
                    </a:ext>
                  </a:extLst>
                </a:gridCol>
                <a:gridCol w="4120836">
                  <a:extLst>
                    <a:ext uri="{9D8B030D-6E8A-4147-A177-3AD203B41FA5}">
                      <a16:colId xmlns:a16="http://schemas.microsoft.com/office/drawing/2014/main" val="3703847297"/>
                    </a:ext>
                  </a:extLst>
                </a:gridCol>
              </a:tblGrid>
              <a:tr h="2238048">
                <a:tc>
                  <a:txBody>
                    <a:bodyPr/>
                    <a:lstStyle/>
                    <a:p>
                      <a:pPr>
                        <a:lnSpc>
                          <a:spcPts val="1500"/>
                        </a:lnSpc>
                      </a:pPr>
                      <a:r>
                        <a:rPr kumimoji="1" lang="ja-JP" altLang="en-US" sz="1100" b="1" u="sng" dirty="0" smtClean="0">
                          <a:latin typeface="BIZ UDゴシック" panose="020B0400000000000000" pitchFamily="49" charset="-128"/>
                          <a:ea typeface="BIZ UDゴシック" panose="020B0400000000000000" pitchFamily="49" charset="-128"/>
                        </a:rPr>
                        <a:t>強み（</a:t>
                      </a:r>
                      <a:r>
                        <a:rPr kumimoji="1" lang="en-US" altLang="ja-JP" sz="1100" b="1" u="sng" dirty="0" smtClean="0">
                          <a:latin typeface="BIZ UDゴシック" panose="020B0400000000000000" pitchFamily="49" charset="-128"/>
                          <a:ea typeface="BIZ UDゴシック" panose="020B0400000000000000" pitchFamily="49" charset="-128"/>
                        </a:rPr>
                        <a:t>Strength</a:t>
                      </a:r>
                      <a:r>
                        <a:rPr kumimoji="1" lang="ja-JP" altLang="en-US" sz="1100" b="1" u="sng" dirty="0" smtClean="0">
                          <a:latin typeface="BIZ UDゴシック" panose="020B0400000000000000" pitchFamily="49" charset="-128"/>
                          <a:ea typeface="BIZ UDゴシック" panose="020B0400000000000000" pitchFamily="49" charset="-128"/>
                        </a:rPr>
                        <a:t>）</a:t>
                      </a:r>
                      <a:endParaRPr kumimoji="1" lang="en-US" altLang="ja-JP" sz="1100" b="1" u="sng"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先端産業の集積</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多くの学術機関・企業等の会議主催者の存在</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spc="-30" baseline="0" dirty="0" smtClean="0">
                          <a:latin typeface="BIZ UDゴシック" panose="020B0400000000000000" pitchFamily="49" charset="-128"/>
                          <a:ea typeface="BIZ UDゴシック" panose="020B0400000000000000" pitchFamily="49" charset="-128"/>
                        </a:rPr>
                        <a:t>充実した</a:t>
                      </a:r>
                      <a:r>
                        <a:rPr kumimoji="1" lang="en-US" altLang="ja-JP" sz="1100" spc="-30" baseline="0" dirty="0" smtClean="0">
                          <a:latin typeface="BIZ UDゴシック" panose="020B0400000000000000" pitchFamily="49" charset="-128"/>
                          <a:ea typeface="BIZ UDゴシック" panose="020B0400000000000000" pitchFamily="49" charset="-128"/>
                        </a:rPr>
                        <a:t>MICE</a:t>
                      </a:r>
                      <a:r>
                        <a:rPr kumimoji="1" lang="ja-JP" altLang="en-US" sz="1100" spc="-30" baseline="0" dirty="0" smtClean="0">
                          <a:latin typeface="BIZ UDゴシック" panose="020B0400000000000000" pitchFamily="49" charset="-128"/>
                          <a:ea typeface="BIZ UDゴシック" panose="020B0400000000000000" pitchFamily="49" charset="-128"/>
                        </a:rPr>
                        <a:t>施設（西日本最大規模の会議場と展示会場）と豊富な開催実績</a:t>
                      </a:r>
                      <a:endParaRPr kumimoji="1" lang="en-US" altLang="ja-JP" sz="1100" spc="-30" baseline="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陸・海・空の交通ネットワーク</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国内外とつながり、交通利便性を誇る関西国際空港</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充実した宿泊施設</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観光地としての実績（特にアジアから）</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京都・奈良など関西の観光拠点、ハブ機能</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豊かな観光・商業施設、食文化等</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アフターコンベンションの充実</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en-US" altLang="ja-JP" sz="1100" dirty="0" smtClean="0">
                          <a:latin typeface="BIZ UDゴシック" panose="020B0400000000000000" pitchFamily="49" charset="-128"/>
                          <a:ea typeface="BIZ UDゴシック" panose="020B0400000000000000" pitchFamily="49" charset="-128"/>
                        </a:rPr>
                        <a:t>APEC</a:t>
                      </a:r>
                      <a:r>
                        <a:rPr kumimoji="1" lang="ja-JP" altLang="en-US" sz="1100" dirty="0" err="1" smtClean="0">
                          <a:latin typeface="BIZ UDゴシック" panose="020B0400000000000000" pitchFamily="49" charset="-128"/>
                          <a:ea typeface="BIZ UDゴシック" panose="020B0400000000000000" pitchFamily="49" charset="-128"/>
                        </a:rPr>
                        <a:t>、</a:t>
                      </a:r>
                      <a:r>
                        <a:rPr kumimoji="1" lang="en-US" altLang="ja-JP" sz="1100" dirty="0" smtClean="0">
                          <a:latin typeface="BIZ UDゴシック" panose="020B0400000000000000" pitchFamily="49" charset="-128"/>
                          <a:ea typeface="BIZ UDゴシック" panose="020B0400000000000000" pitchFamily="49" charset="-128"/>
                        </a:rPr>
                        <a:t>SIBOS</a:t>
                      </a:r>
                      <a:r>
                        <a:rPr kumimoji="1" lang="ja-JP" altLang="en-US" sz="1100" dirty="0" smtClean="0">
                          <a:latin typeface="BIZ UDゴシック" panose="020B0400000000000000" pitchFamily="49" charset="-128"/>
                          <a:ea typeface="BIZ UDゴシック" panose="020B0400000000000000" pitchFamily="49" charset="-128"/>
                        </a:rPr>
                        <a:t>や世界陸上など多くの国際イベントの開催実績</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大阪観光局によるワンストップサービスと</a:t>
                      </a:r>
                      <a:r>
                        <a:rPr kumimoji="1" lang="en-US" altLang="ja-JP" sz="1100" dirty="0" smtClean="0">
                          <a:latin typeface="BIZ UDゴシック" panose="020B0400000000000000" pitchFamily="49" charset="-128"/>
                          <a:ea typeface="BIZ UDゴシック" panose="020B0400000000000000" pitchFamily="49" charset="-128"/>
                        </a:rPr>
                        <a:t>MICE</a:t>
                      </a:r>
                      <a:r>
                        <a:rPr kumimoji="1" lang="ja-JP" altLang="en-US" sz="1100" dirty="0" smtClean="0">
                          <a:latin typeface="BIZ UDゴシック" panose="020B0400000000000000" pitchFamily="49" charset="-128"/>
                          <a:ea typeface="BIZ UDゴシック" panose="020B0400000000000000" pitchFamily="49" charset="-128"/>
                        </a:rPr>
                        <a:t>創出機能</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大阪観光局が持つ国際</a:t>
                      </a:r>
                      <a:r>
                        <a:rPr kumimoji="1" lang="en-US" altLang="ja-JP" sz="1100" dirty="0" smtClean="0">
                          <a:latin typeface="BIZ UDゴシック" panose="020B0400000000000000" pitchFamily="49" charset="-128"/>
                          <a:ea typeface="BIZ UDゴシック" panose="020B0400000000000000" pitchFamily="49" charset="-128"/>
                        </a:rPr>
                        <a:t>MICE</a:t>
                      </a:r>
                      <a:r>
                        <a:rPr kumimoji="1" lang="ja-JP" altLang="en-US" sz="1100" dirty="0" smtClean="0">
                          <a:latin typeface="BIZ UDゴシック" panose="020B0400000000000000" pitchFamily="49" charset="-128"/>
                          <a:ea typeface="BIZ UDゴシック" panose="020B0400000000000000" pitchFamily="49" charset="-128"/>
                        </a:rPr>
                        <a:t>産業界ネットワーク</a:t>
                      </a:r>
                      <a:endParaRPr kumimoji="1" lang="ja-JP" altLang="en-US" sz="11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pPr>
                        <a:lnSpc>
                          <a:spcPts val="1500"/>
                        </a:lnSpc>
                      </a:pPr>
                      <a:r>
                        <a:rPr kumimoji="1" lang="ja-JP" altLang="en-US" sz="1100" b="1" u="sng" dirty="0" smtClean="0">
                          <a:latin typeface="BIZ UDゴシック" panose="020B0400000000000000" pitchFamily="49" charset="-128"/>
                          <a:ea typeface="BIZ UDゴシック" panose="020B0400000000000000" pitchFamily="49" charset="-128"/>
                        </a:rPr>
                        <a:t>機会（</a:t>
                      </a:r>
                      <a:r>
                        <a:rPr kumimoji="1" lang="en-US" altLang="ja-JP" sz="1100" b="1" u="sng" dirty="0" smtClean="0">
                          <a:latin typeface="BIZ UDゴシック" panose="020B0400000000000000" pitchFamily="49" charset="-128"/>
                          <a:ea typeface="BIZ UDゴシック" panose="020B0400000000000000" pitchFamily="49" charset="-128"/>
                        </a:rPr>
                        <a:t>Opportunity</a:t>
                      </a:r>
                      <a:r>
                        <a:rPr kumimoji="1" lang="ja-JP" altLang="en-US" sz="1100" b="1" u="sng" dirty="0" smtClean="0">
                          <a:latin typeface="BIZ UDゴシック" panose="020B0400000000000000" pitchFamily="49" charset="-128"/>
                          <a:ea typeface="BIZ UDゴシック" panose="020B0400000000000000" pitchFamily="49" charset="-128"/>
                        </a:rPr>
                        <a:t>）</a:t>
                      </a:r>
                      <a:endParaRPr kumimoji="1" lang="en-US" altLang="ja-JP" sz="1100" b="1" u="sng"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国による</a:t>
                      </a:r>
                      <a:r>
                        <a:rPr kumimoji="1" lang="en-US" altLang="ja-JP" sz="1100" dirty="0" smtClean="0">
                          <a:latin typeface="BIZ UDゴシック" panose="020B0400000000000000" pitchFamily="49" charset="-128"/>
                          <a:ea typeface="BIZ UDゴシック" panose="020B0400000000000000" pitchFamily="49" charset="-128"/>
                        </a:rPr>
                        <a:t>MICE</a:t>
                      </a:r>
                      <a:r>
                        <a:rPr kumimoji="1" lang="ja-JP" altLang="en-US" sz="1100" dirty="0" smtClean="0">
                          <a:latin typeface="BIZ UDゴシック" panose="020B0400000000000000" pitchFamily="49" charset="-128"/>
                          <a:ea typeface="BIZ UDゴシック" panose="020B0400000000000000" pitchFamily="49" charset="-128"/>
                        </a:rPr>
                        <a:t>施策の推進</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大阪・関西万博（</a:t>
                      </a:r>
                      <a:r>
                        <a:rPr kumimoji="1" lang="en-US" altLang="ja-JP" sz="1100" dirty="0" smtClean="0">
                          <a:latin typeface="BIZ UDゴシック" panose="020B0400000000000000" pitchFamily="49" charset="-128"/>
                          <a:ea typeface="BIZ UDゴシック" panose="020B0400000000000000" pitchFamily="49" charset="-128"/>
                        </a:rPr>
                        <a:t>2025</a:t>
                      </a:r>
                      <a:r>
                        <a:rPr kumimoji="1" lang="ja-JP" altLang="en-US" sz="1100" dirty="0" smtClean="0">
                          <a:latin typeface="BIZ UDゴシック" panose="020B0400000000000000" pitchFamily="49" charset="-128"/>
                          <a:ea typeface="BIZ UDゴシック" panose="020B0400000000000000" pitchFamily="49" charset="-128"/>
                        </a:rPr>
                        <a:t>）</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大型</a:t>
                      </a:r>
                      <a:r>
                        <a:rPr kumimoji="1" lang="en-US" altLang="ja-JP" sz="1100" dirty="0" smtClean="0">
                          <a:latin typeface="BIZ UDゴシック" panose="020B0400000000000000" pitchFamily="49" charset="-128"/>
                          <a:ea typeface="BIZ UDゴシック" panose="020B0400000000000000" pitchFamily="49" charset="-128"/>
                        </a:rPr>
                        <a:t>MICE</a:t>
                      </a:r>
                      <a:r>
                        <a:rPr kumimoji="1" lang="ja-JP" altLang="en-US" sz="1100" dirty="0" smtClean="0">
                          <a:latin typeface="BIZ UDゴシック" panose="020B0400000000000000" pitchFamily="49" charset="-128"/>
                          <a:ea typeface="BIZ UDゴシック" panose="020B0400000000000000" pitchFamily="49" charset="-128"/>
                        </a:rPr>
                        <a:t>施設の設置計画（万博アリーナ、統合型リゾート）</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新型コロナウイルス感染終息によるインバウンド需要爆発</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ムスリム需要の拡大（泉佐野）</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関西エリアにおける国際ホスピタリティ教育の充実</a:t>
                      </a:r>
                      <a:endParaRPr kumimoji="1" lang="ja-JP" altLang="en-US" sz="1100" dirty="0">
                        <a:latin typeface="BIZ UDゴシック" panose="020B0400000000000000" pitchFamily="49" charset="-128"/>
                        <a:ea typeface="BIZ UDゴシック" panose="020B0400000000000000" pitchFamily="49" charset="-128"/>
                      </a:endParaRPr>
                    </a:p>
                  </a:txBody>
                  <a:tcPr>
                    <a:solidFill>
                      <a:schemeClr val="bg1"/>
                    </a:solidFill>
                  </a:tcPr>
                </a:tc>
                <a:extLst>
                  <a:ext uri="{0D108BD9-81ED-4DB2-BD59-A6C34878D82A}">
                    <a16:rowId xmlns:a16="http://schemas.microsoft.com/office/drawing/2014/main" val="373293802"/>
                  </a:ext>
                </a:extLst>
              </a:tr>
              <a:tr h="1615889">
                <a:tc>
                  <a:txBody>
                    <a:bodyPr/>
                    <a:lstStyle/>
                    <a:p>
                      <a:pPr>
                        <a:lnSpc>
                          <a:spcPts val="1500"/>
                        </a:lnSpc>
                      </a:pPr>
                      <a:r>
                        <a:rPr kumimoji="1" lang="ja-JP" altLang="en-US" sz="1100" b="1" u="sng" dirty="0" smtClean="0">
                          <a:latin typeface="BIZ UDゴシック" panose="020B0400000000000000" pitchFamily="49" charset="-128"/>
                          <a:ea typeface="BIZ UDゴシック" panose="020B0400000000000000" pitchFamily="49" charset="-128"/>
                        </a:rPr>
                        <a:t>弱み（</a:t>
                      </a:r>
                      <a:r>
                        <a:rPr kumimoji="1" lang="en-US" altLang="ja-JP" sz="1100" b="1" u="sng" dirty="0" smtClean="0">
                          <a:latin typeface="BIZ UDゴシック" panose="020B0400000000000000" pitchFamily="49" charset="-128"/>
                          <a:ea typeface="BIZ UDゴシック" panose="020B0400000000000000" pitchFamily="49" charset="-128"/>
                        </a:rPr>
                        <a:t>Weakness</a:t>
                      </a:r>
                      <a:r>
                        <a:rPr kumimoji="1" lang="ja-JP" altLang="en-US" sz="1100" b="1" u="sng" dirty="0" smtClean="0">
                          <a:latin typeface="BIZ UDゴシック" panose="020B0400000000000000" pitchFamily="49" charset="-128"/>
                          <a:ea typeface="BIZ UDゴシック" panose="020B0400000000000000" pitchFamily="49" charset="-128"/>
                        </a:rPr>
                        <a:t>）</a:t>
                      </a:r>
                      <a:endParaRPr kumimoji="1" lang="en-US" altLang="ja-JP" sz="1100" b="1" u="sng"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会議場と展示場が離れている</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展示場の老朽化</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en-US" altLang="ja-JP" sz="1100" dirty="0" smtClean="0">
                          <a:latin typeface="BIZ UDゴシック" panose="020B0400000000000000" pitchFamily="49" charset="-128"/>
                          <a:ea typeface="BIZ UDゴシック" panose="020B0400000000000000" pitchFamily="49" charset="-128"/>
                        </a:rPr>
                        <a:t>MICE</a:t>
                      </a:r>
                      <a:r>
                        <a:rPr kumimoji="1" lang="ja-JP" altLang="en-US" sz="1100" dirty="0" smtClean="0">
                          <a:latin typeface="BIZ UDゴシック" panose="020B0400000000000000" pitchFamily="49" charset="-128"/>
                          <a:ea typeface="BIZ UDゴシック" panose="020B0400000000000000" pitchFamily="49" charset="-128"/>
                        </a:rPr>
                        <a:t>専門の人材・人員が不足</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各エリアでの受け入れ体制が不十分</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en-US" altLang="ja-JP" sz="1100" dirty="0" smtClean="0">
                          <a:latin typeface="BIZ UDゴシック" panose="020B0400000000000000" pitchFamily="49" charset="-128"/>
                          <a:ea typeface="BIZ UDゴシック" panose="020B0400000000000000" pitchFamily="49" charset="-128"/>
                        </a:rPr>
                        <a:t>MICE</a:t>
                      </a:r>
                      <a:r>
                        <a:rPr kumimoji="1" lang="ja-JP" altLang="en-US" sz="1100" dirty="0" smtClean="0">
                          <a:latin typeface="BIZ UDゴシック" panose="020B0400000000000000" pitchFamily="49" charset="-128"/>
                          <a:ea typeface="BIZ UDゴシック" panose="020B0400000000000000" pitchFamily="49" charset="-128"/>
                        </a:rPr>
                        <a:t>誘致開催に対する助成制度の整備遅れとアピール不足</a:t>
                      </a:r>
                      <a:endParaRPr kumimoji="1" lang="ja-JP" altLang="en-US" sz="11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pPr>
                        <a:lnSpc>
                          <a:spcPts val="1500"/>
                        </a:lnSpc>
                      </a:pPr>
                      <a:r>
                        <a:rPr kumimoji="1" lang="ja-JP" altLang="en-US" sz="1100" u="sng" dirty="0" smtClean="0">
                          <a:latin typeface="BIZ UDゴシック" panose="020B0400000000000000" pitchFamily="49" charset="-128"/>
                          <a:ea typeface="BIZ UDゴシック" panose="020B0400000000000000" pitchFamily="49" charset="-128"/>
                        </a:rPr>
                        <a:t>脅威（</a:t>
                      </a:r>
                      <a:r>
                        <a:rPr kumimoji="1" lang="en-US" altLang="ja-JP" sz="1100" u="sng" dirty="0" smtClean="0">
                          <a:latin typeface="BIZ UDゴシック" panose="020B0400000000000000" pitchFamily="49" charset="-128"/>
                          <a:ea typeface="BIZ UDゴシック" panose="020B0400000000000000" pitchFamily="49" charset="-128"/>
                        </a:rPr>
                        <a:t>Threat</a:t>
                      </a:r>
                      <a:r>
                        <a:rPr kumimoji="1" lang="ja-JP" altLang="en-US" sz="1100" u="sng" dirty="0" smtClean="0">
                          <a:latin typeface="BIZ UDゴシック" panose="020B0400000000000000" pitchFamily="49" charset="-128"/>
                          <a:ea typeface="BIZ UDゴシック" panose="020B0400000000000000" pitchFamily="49" charset="-128"/>
                        </a:rPr>
                        <a:t>）</a:t>
                      </a:r>
                      <a:endParaRPr kumimoji="1" lang="en-US" altLang="ja-JP" sz="1100" u="sng"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アジア諸国における</a:t>
                      </a:r>
                      <a:r>
                        <a:rPr kumimoji="1" lang="en-US" altLang="ja-JP" sz="1100" dirty="0" smtClean="0">
                          <a:latin typeface="BIZ UDゴシック" panose="020B0400000000000000" pitchFamily="49" charset="-128"/>
                          <a:ea typeface="BIZ UDゴシック" panose="020B0400000000000000" pitchFamily="49" charset="-128"/>
                        </a:rPr>
                        <a:t>MICE</a:t>
                      </a:r>
                      <a:r>
                        <a:rPr kumimoji="1" lang="ja-JP" altLang="en-US" sz="1100" dirty="0" smtClean="0">
                          <a:latin typeface="BIZ UDゴシック" panose="020B0400000000000000" pitchFamily="49" charset="-128"/>
                          <a:ea typeface="BIZ UDゴシック" panose="020B0400000000000000" pitchFamily="49" charset="-128"/>
                        </a:rPr>
                        <a:t>機能の強化</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他国の国主導による施設整備、低価格賃料</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en-US" altLang="ja-JP" sz="1100" dirty="0" smtClean="0">
                          <a:latin typeface="BIZ UDゴシック" panose="020B0400000000000000" pitchFamily="49" charset="-128"/>
                          <a:ea typeface="BIZ UDゴシック" panose="020B0400000000000000" pitchFamily="49" charset="-128"/>
                        </a:rPr>
                        <a:t>MICE</a:t>
                      </a:r>
                      <a:r>
                        <a:rPr kumimoji="1" lang="ja-JP" altLang="en-US" sz="1100" dirty="0" smtClean="0">
                          <a:latin typeface="BIZ UDゴシック" panose="020B0400000000000000" pitchFamily="49" charset="-128"/>
                          <a:ea typeface="BIZ UDゴシック" panose="020B0400000000000000" pitchFamily="49" charset="-128"/>
                        </a:rPr>
                        <a:t>誘致について国内外の都市間競争激化</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国内他都市における機能拡充の動き</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新型コロナウイルス感染再拡大の可能性</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観光・</a:t>
                      </a:r>
                      <a:r>
                        <a:rPr kumimoji="1" lang="en-US" altLang="ja-JP" sz="1100" dirty="0" smtClean="0">
                          <a:latin typeface="BIZ UDゴシック" panose="020B0400000000000000" pitchFamily="49" charset="-128"/>
                          <a:ea typeface="BIZ UDゴシック" panose="020B0400000000000000" pitchFamily="49" charset="-128"/>
                        </a:rPr>
                        <a:t>MICE</a:t>
                      </a:r>
                      <a:r>
                        <a:rPr kumimoji="1" lang="ja-JP" altLang="en-US" sz="1100" dirty="0" smtClean="0">
                          <a:latin typeface="BIZ UDゴシック" panose="020B0400000000000000" pitchFamily="49" charset="-128"/>
                          <a:ea typeface="BIZ UDゴシック" panose="020B0400000000000000" pitchFamily="49" charset="-128"/>
                        </a:rPr>
                        <a:t>産業の先行きに対する不安感</a:t>
                      </a:r>
                      <a:endParaRPr kumimoji="1" lang="en-US" altLang="ja-JP" sz="1100" dirty="0" smtClean="0">
                        <a:latin typeface="BIZ UDゴシック" panose="020B0400000000000000" pitchFamily="49" charset="-128"/>
                        <a:ea typeface="BIZ UDゴシック" panose="020B0400000000000000" pitchFamily="49" charset="-128"/>
                      </a:endParaRPr>
                    </a:p>
                    <a:p>
                      <a:pPr>
                        <a:lnSpc>
                          <a:spcPts val="1500"/>
                        </a:lnSpc>
                      </a:pPr>
                      <a:r>
                        <a:rPr kumimoji="1" lang="ja-JP" altLang="en-US" sz="1100" dirty="0" smtClean="0">
                          <a:latin typeface="BIZ UDゴシック" panose="020B0400000000000000" pitchFamily="49" charset="-128"/>
                          <a:ea typeface="BIZ UDゴシック" panose="020B0400000000000000" pitchFamily="49" charset="-128"/>
                        </a:rPr>
                        <a:t>近隣都市（京都・神戸）との競合</a:t>
                      </a:r>
                      <a:endParaRPr kumimoji="1" lang="ja-JP" altLang="en-US" sz="1100" dirty="0">
                        <a:latin typeface="BIZ UDゴシック" panose="020B0400000000000000" pitchFamily="49" charset="-128"/>
                        <a:ea typeface="BIZ UDゴシック" panose="020B0400000000000000" pitchFamily="49" charset="-128"/>
                      </a:endParaRPr>
                    </a:p>
                  </a:txBody>
                  <a:tcPr>
                    <a:solidFill>
                      <a:schemeClr val="bg1"/>
                    </a:solidFill>
                  </a:tcPr>
                </a:tc>
                <a:extLst>
                  <a:ext uri="{0D108BD9-81ED-4DB2-BD59-A6C34878D82A}">
                    <a16:rowId xmlns:a16="http://schemas.microsoft.com/office/drawing/2014/main" val="253756055"/>
                  </a:ext>
                </a:extLst>
              </a:tr>
            </a:tbl>
          </a:graphicData>
        </a:graphic>
      </p:graphicFrame>
      <p:sp>
        <p:nvSpPr>
          <p:cNvPr id="13" name="テキスト ボックス 12"/>
          <p:cNvSpPr txBox="1"/>
          <p:nvPr/>
        </p:nvSpPr>
        <p:spPr>
          <a:xfrm>
            <a:off x="351261" y="647465"/>
            <a:ext cx="8928000" cy="1310615"/>
          </a:xfrm>
          <a:prstGeom prst="rect">
            <a:avLst/>
          </a:prstGeom>
          <a:noFill/>
          <a:ln w="3175">
            <a:noFill/>
            <a:prstDash val="sysDot"/>
          </a:ln>
        </p:spPr>
        <p:txBody>
          <a:bodyPr wrap="square" rtlCol="0">
            <a:spAutoFit/>
          </a:bodyPr>
          <a:lstStyle/>
          <a:p>
            <a:pPr>
              <a:lnSpc>
                <a:spcPts val="1900"/>
              </a:lnSpc>
            </a:pPr>
            <a:r>
              <a:rPr kumimoji="1" lang="ja-JP" altLang="en-US" sz="1300" dirty="0">
                <a:latin typeface="BIZ UDP明朝 Medium" panose="02020500000000000000" pitchFamily="18" charset="-128"/>
                <a:ea typeface="BIZ UDP明朝 Medium" panose="02020500000000000000" pitchFamily="18" charset="-128"/>
              </a:rPr>
              <a:t>▽</a:t>
            </a:r>
            <a:r>
              <a:rPr kumimoji="1" lang="ja-JP" altLang="en-US" sz="1300" dirty="0" smtClean="0">
                <a:latin typeface="BIZ UDP明朝 Medium" panose="02020500000000000000" pitchFamily="18" charset="-128"/>
                <a:ea typeface="BIZ UDP明朝 Medium" panose="02020500000000000000" pitchFamily="18" charset="-128"/>
              </a:rPr>
              <a:t>大阪</a:t>
            </a:r>
            <a:r>
              <a:rPr kumimoji="1" lang="ja-JP" altLang="en-US" sz="1300" dirty="0">
                <a:latin typeface="BIZ UDP明朝 Medium" panose="02020500000000000000" pitchFamily="18" charset="-128"/>
                <a:ea typeface="BIZ UDP明朝 Medium" panose="02020500000000000000" pitchFamily="18" charset="-128"/>
              </a:rPr>
              <a:t>・関西万博の開催（</a:t>
            </a:r>
            <a:r>
              <a:rPr kumimoji="1" lang="en-US" altLang="ja-JP" sz="1300" dirty="0">
                <a:latin typeface="BIZ UDP明朝 Medium" panose="02020500000000000000" pitchFamily="18" charset="-128"/>
                <a:ea typeface="BIZ UDP明朝 Medium" panose="02020500000000000000" pitchFamily="18" charset="-128"/>
              </a:rPr>
              <a:t>2025</a:t>
            </a:r>
            <a:r>
              <a:rPr kumimoji="1" lang="ja-JP" altLang="en-US" sz="1300" dirty="0">
                <a:latin typeface="BIZ UDP明朝 Medium" panose="02020500000000000000" pitchFamily="18" charset="-128"/>
                <a:ea typeface="BIZ UDP明朝 Medium" panose="02020500000000000000" pitchFamily="18" charset="-128"/>
              </a:rPr>
              <a:t>年）、大型</a:t>
            </a:r>
            <a:r>
              <a:rPr kumimoji="1" lang="en-US" altLang="ja-JP" sz="1300" dirty="0">
                <a:latin typeface="BIZ UDP明朝 Medium" panose="02020500000000000000" pitchFamily="18" charset="-128"/>
                <a:ea typeface="BIZ UDP明朝 Medium" panose="02020500000000000000" pitchFamily="18" charset="-128"/>
              </a:rPr>
              <a:t>MICE</a:t>
            </a:r>
            <a:r>
              <a:rPr kumimoji="1" lang="ja-JP" altLang="en-US" sz="1300" dirty="0">
                <a:latin typeface="BIZ UDP明朝 Medium" panose="02020500000000000000" pitchFamily="18" charset="-128"/>
                <a:ea typeface="BIZ UDP明朝 Medium" panose="02020500000000000000" pitchFamily="18" charset="-128"/>
              </a:rPr>
              <a:t>施設の設置計画など</a:t>
            </a:r>
            <a:r>
              <a:rPr kumimoji="1" lang="ja-JP" altLang="en-US" sz="1300" dirty="0" smtClean="0">
                <a:latin typeface="BIZ UDP明朝 Medium" panose="02020500000000000000" pitchFamily="18" charset="-128"/>
                <a:ea typeface="BIZ UDP明朝 Medium" panose="02020500000000000000" pitchFamily="18" charset="-128"/>
              </a:rPr>
              <a:t>、世界</a:t>
            </a:r>
            <a:r>
              <a:rPr kumimoji="1" lang="ja-JP" altLang="en-US" sz="1300" dirty="0">
                <a:latin typeface="BIZ UDP明朝 Medium" panose="02020500000000000000" pitchFamily="18" charset="-128"/>
                <a:ea typeface="BIZ UDP明朝 Medium" panose="02020500000000000000" pitchFamily="18" charset="-128"/>
              </a:rPr>
              <a:t>有数の</a:t>
            </a:r>
            <a:r>
              <a:rPr kumimoji="1" lang="en-US" altLang="ja-JP" sz="1300" dirty="0">
                <a:latin typeface="BIZ UDP明朝 Medium" panose="02020500000000000000" pitchFamily="18" charset="-128"/>
                <a:ea typeface="BIZ UDP明朝 Medium" panose="02020500000000000000" pitchFamily="18" charset="-128"/>
              </a:rPr>
              <a:t>MICE</a:t>
            </a:r>
            <a:r>
              <a:rPr kumimoji="1" lang="ja-JP" altLang="en-US" sz="1300" dirty="0">
                <a:latin typeface="BIZ UDP明朝 Medium" panose="02020500000000000000" pitchFamily="18" charset="-128"/>
                <a:ea typeface="BIZ UDP明朝 Medium" panose="02020500000000000000" pitchFamily="18" charset="-128"/>
              </a:rPr>
              <a:t>都市を</a:t>
            </a:r>
            <a:r>
              <a:rPr kumimoji="1" lang="ja-JP" altLang="en-US" sz="1300" dirty="0" smtClean="0">
                <a:latin typeface="BIZ UDP明朝 Medium" panose="02020500000000000000" pitchFamily="18" charset="-128"/>
                <a:ea typeface="BIZ UDP明朝 Medium" panose="02020500000000000000" pitchFamily="18" charset="-128"/>
              </a:rPr>
              <a:t>めざす材料が揃って</a:t>
            </a:r>
            <a:r>
              <a:rPr kumimoji="1" lang="ja-JP" altLang="en-US" sz="1300" dirty="0">
                <a:latin typeface="BIZ UDP明朝 Medium" panose="02020500000000000000" pitchFamily="18" charset="-128"/>
                <a:ea typeface="BIZ UDP明朝 Medium" panose="02020500000000000000" pitchFamily="18" charset="-128"/>
              </a:rPr>
              <a:t>いる</a:t>
            </a:r>
            <a:r>
              <a:rPr kumimoji="1" lang="ja-JP" altLang="en-US" sz="1300" dirty="0" smtClean="0">
                <a:latin typeface="BIZ UDP明朝 Medium" panose="02020500000000000000" pitchFamily="18" charset="-128"/>
                <a:ea typeface="BIZ UDP明朝 Medium" panose="02020500000000000000" pitchFamily="18" charset="-128"/>
              </a:rPr>
              <a:t>。</a:t>
            </a:r>
            <a:endParaRPr kumimoji="1" lang="en-US" altLang="ja-JP" sz="1300" dirty="0" smtClean="0">
              <a:latin typeface="BIZ UDP明朝 Medium" panose="02020500000000000000" pitchFamily="18" charset="-128"/>
              <a:ea typeface="BIZ UDP明朝 Medium" panose="02020500000000000000" pitchFamily="18" charset="-128"/>
            </a:endParaRPr>
          </a:p>
          <a:p>
            <a:pPr>
              <a:lnSpc>
                <a:spcPts val="1900"/>
              </a:lnSpc>
            </a:pPr>
            <a:r>
              <a:rPr kumimoji="1" lang="ja-JP" altLang="en-US" sz="1300" dirty="0" smtClean="0">
                <a:latin typeface="BIZ UDP明朝 Medium" panose="02020500000000000000" pitchFamily="18" charset="-128"/>
                <a:ea typeface="BIZ UDP明朝 Medium" panose="02020500000000000000" pitchFamily="18" charset="-128"/>
              </a:rPr>
              <a:t>▽強み</a:t>
            </a:r>
            <a:r>
              <a:rPr kumimoji="1" lang="ja-JP" altLang="en-US" sz="1300" dirty="0">
                <a:latin typeface="BIZ UDP明朝 Medium" panose="02020500000000000000" pitchFamily="18" charset="-128"/>
                <a:ea typeface="BIZ UDP明朝 Medium" panose="02020500000000000000" pitchFamily="18" charset="-128"/>
              </a:rPr>
              <a:t>としては</a:t>
            </a:r>
            <a:r>
              <a:rPr kumimoji="1" lang="ja-JP" altLang="en-US" sz="1300" dirty="0" smtClean="0">
                <a:latin typeface="BIZ UDP明朝 Medium" panose="02020500000000000000" pitchFamily="18" charset="-128"/>
                <a:ea typeface="BIZ UDP明朝 Medium" panose="02020500000000000000" pitchFamily="18" charset="-128"/>
              </a:rPr>
              <a:t>、従来からの産業</a:t>
            </a:r>
            <a:r>
              <a:rPr kumimoji="1" lang="ja-JP" altLang="en-US" sz="1300" dirty="0">
                <a:latin typeface="BIZ UDP明朝 Medium" panose="02020500000000000000" pitchFamily="18" charset="-128"/>
                <a:ea typeface="BIZ UDP明朝 Medium" panose="02020500000000000000" pitchFamily="18" charset="-128"/>
              </a:rPr>
              <a:t>集積・観光資源・交通アクセスと</a:t>
            </a:r>
            <a:r>
              <a:rPr kumimoji="1" lang="ja-JP" altLang="en-US" sz="1300" dirty="0" smtClean="0">
                <a:latin typeface="BIZ UDP明朝 Medium" panose="02020500000000000000" pitchFamily="18" charset="-128"/>
                <a:ea typeface="BIZ UDP明朝 Medium" panose="02020500000000000000" pitchFamily="18" charset="-128"/>
              </a:rPr>
              <a:t>いった点に</a:t>
            </a:r>
            <a:r>
              <a:rPr kumimoji="1" lang="ja-JP" altLang="en-US" sz="1300" dirty="0">
                <a:latin typeface="BIZ UDP明朝 Medium" panose="02020500000000000000" pitchFamily="18" charset="-128"/>
                <a:ea typeface="BIZ UDP明朝 Medium" panose="02020500000000000000" pitchFamily="18" charset="-128"/>
              </a:rPr>
              <a:t>加えて、大阪観光局が計画的に蓄積</a:t>
            </a:r>
            <a:r>
              <a:rPr kumimoji="1" lang="ja-JP" altLang="en-US" sz="1300" dirty="0" smtClean="0">
                <a:latin typeface="BIZ UDP明朝 Medium" panose="02020500000000000000" pitchFamily="18" charset="-128"/>
                <a:ea typeface="BIZ UDP明朝 Medium" panose="02020500000000000000" pitchFamily="18" charset="-128"/>
              </a:rPr>
              <a:t>してきた海外</a:t>
            </a:r>
            <a:endParaRPr kumimoji="1" lang="en-US" altLang="ja-JP" sz="1300" dirty="0" smtClean="0">
              <a:latin typeface="BIZ UDP明朝 Medium" panose="02020500000000000000" pitchFamily="18" charset="-128"/>
              <a:ea typeface="BIZ UDP明朝 Medium" panose="02020500000000000000" pitchFamily="18" charset="-128"/>
            </a:endParaRPr>
          </a:p>
          <a:p>
            <a:pPr>
              <a:lnSpc>
                <a:spcPts val="1900"/>
              </a:lnSpc>
            </a:pPr>
            <a:r>
              <a:rPr kumimoji="1" lang="en-US" altLang="ja-JP" sz="1300" dirty="0">
                <a:latin typeface="BIZ UDP明朝 Medium" panose="02020500000000000000" pitchFamily="18" charset="-128"/>
                <a:ea typeface="BIZ UDP明朝 Medium" panose="02020500000000000000" pitchFamily="18" charset="-128"/>
              </a:rPr>
              <a:t> </a:t>
            </a:r>
            <a:r>
              <a:rPr kumimoji="1" lang="en-US" altLang="ja-JP" sz="1300" dirty="0" smtClean="0">
                <a:latin typeface="BIZ UDP明朝 Medium" panose="02020500000000000000" pitchFamily="18" charset="-128"/>
                <a:ea typeface="BIZ UDP明朝 Medium" panose="02020500000000000000" pitchFamily="18" charset="-128"/>
              </a:rPr>
              <a:t>  </a:t>
            </a:r>
            <a:r>
              <a:rPr kumimoji="1" lang="ja-JP" altLang="en-US" sz="1300" dirty="0" smtClean="0">
                <a:latin typeface="BIZ UDP明朝 Medium" panose="02020500000000000000" pitchFamily="18" charset="-128"/>
                <a:ea typeface="BIZ UDP明朝 Medium" panose="02020500000000000000" pitchFamily="18" charset="-128"/>
              </a:rPr>
              <a:t>ネットワーク</a:t>
            </a:r>
            <a:r>
              <a:rPr kumimoji="1" lang="ja-JP" altLang="en-US" sz="1300" dirty="0">
                <a:latin typeface="BIZ UDP明朝 Medium" panose="02020500000000000000" pitchFamily="18" charset="-128"/>
                <a:ea typeface="BIZ UDP明朝 Medium" panose="02020500000000000000" pitchFamily="18" charset="-128"/>
              </a:rPr>
              <a:t>や、展示会共創機能が挙げられる</a:t>
            </a:r>
            <a:r>
              <a:rPr kumimoji="1" lang="ja-JP" altLang="en-US" sz="1300" dirty="0" smtClean="0">
                <a:latin typeface="BIZ UDP明朝 Medium" panose="02020500000000000000" pitchFamily="18" charset="-128"/>
                <a:ea typeface="BIZ UDP明朝 Medium" panose="02020500000000000000" pitchFamily="18" charset="-128"/>
              </a:rPr>
              <a:t>。</a:t>
            </a:r>
            <a:endParaRPr kumimoji="1" lang="en-US" altLang="ja-JP" sz="1300" dirty="0" smtClean="0">
              <a:latin typeface="BIZ UDP明朝 Medium" panose="02020500000000000000" pitchFamily="18" charset="-128"/>
              <a:ea typeface="BIZ UDP明朝 Medium" panose="02020500000000000000" pitchFamily="18" charset="-128"/>
            </a:endParaRPr>
          </a:p>
          <a:p>
            <a:pPr>
              <a:lnSpc>
                <a:spcPts val="1900"/>
              </a:lnSpc>
            </a:pPr>
            <a:r>
              <a:rPr kumimoji="1" lang="ja-JP" altLang="en-US" sz="1300" dirty="0" smtClean="0">
                <a:latin typeface="BIZ UDP明朝 Medium" panose="02020500000000000000" pitchFamily="18" charset="-128"/>
                <a:ea typeface="BIZ UDP明朝 Medium" panose="02020500000000000000" pitchFamily="18" charset="-128"/>
              </a:rPr>
              <a:t>▽弱み</a:t>
            </a:r>
            <a:r>
              <a:rPr kumimoji="1" lang="ja-JP" altLang="en-US" sz="1300" dirty="0">
                <a:latin typeface="BIZ UDP明朝 Medium" panose="02020500000000000000" pitchFamily="18" charset="-128"/>
                <a:ea typeface="BIZ UDP明朝 Medium" panose="02020500000000000000" pitchFamily="18" charset="-128"/>
              </a:rPr>
              <a:t>で</a:t>
            </a:r>
            <a:r>
              <a:rPr kumimoji="1" lang="ja-JP" altLang="en-US" sz="1300" dirty="0" smtClean="0">
                <a:latin typeface="BIZ UDP明朝 Medium" panose="02020500000000000000" pitchFamily="18" charset="-128"/>
                <a:ea typeface="BIZ UDP明朝 Medium" panose="02020500000000000000" pitchFamily="18" charset="-128"/>
              </a:rPr>
              <a:t>ある展示場の</a:t>
            </a:r>
            <a:r>
              <a:rPr kumimoji="1" lang="ja-JP" altLang="en-US" sz="1300" dirty="0">
                <a:latin typeface="BIZ UDP明朝 Medium" panose="02020500000000000000" pitchFamily="18" charset="-128"/>
                <a:ea typeface="BIZ UDP明朝 Medium" panose="02020500000000000000" pitchFamily="18" charset="-128"/>
              </a:rPr>
              <a:t>老朽化や</a:t>
            </a:r>
            <a:r>
              <a:rPr kumimoji="1" lang="en-US" altLang="ja-JP" sz="1300" dirty="0">
                <a:latin typeface="BIZ UDP明朝 Medium" panose="02020500000000000000" pitchFamily="18" charset="-128"/>
                <a:ea typeface="BIZ UDP明朝 Medium" panose="02020500000000000000" pitchFamily="18" charset="-128"/>
              </a:rPr>
              <a:t>MICE</a:t>
            </a:r>
            <a:r>
              <a:rPr kumimoji="1" lang="ja-JP" altLang="en-US" sz="1300" dirty="0">
                <a:latin typeface="BIZ UDP明朝 Medium" panose="02020500000000000000" pitchFamily="18" charset="-128"/>
                <a:ea typeface="BIZ UDP明朝 Medium" panose="02020500000000000000" pitchFamily="18" charset="-128"/>
              </a:rPr>
              <a:t>専門人材・人員の拡充といった課題に対応することで、世界水準</a:t>
            </a:r>
            <a:r>
              <a:rPr kumimoji="1" lang="ja-JP" altLang="en-US" sz="1300" dirty="0" smtClean="0">
                <a:latin typeface="BIZ UDP明朝 Medium" panose="02020500000000000000" pitchFamily="18" charset="-128"/>
                <a:ea typeface="BIZ UDP明朝 Medium" panose="02020500000000000000" pitchFamily="18" charset="-128"/>
              </a:rPr>
              <a:t>の</a:t>
            </a:r>
            <a:r>
              <a:rPr kumimoji="1" lang="en-US" altLang="ja-JP" sz="1300" dirty="0" smtClean="0">
                <a:latin typeface="BIZ UDP明朝 Medium" panose="02020500000000000000" pitchFamily="18" charset="-128"/>
                <a:ea typeface="BIZ UDP明朝 Medium" panose="02020500000000000000" pitchFamily="18" charset="-128"/>
              </a:rPr>
              <a:t>MICE</a:t>
            </a:r>
            <a:r>
              <a:rPr kumimoji="1" lang="ja-JP" altLang="en-US" sz="1300" dirty="0">
                <a:latin typeface="BIZ UDP明朝 Medium" panose="02020500000000000000" pitchFamily="18" charset="-128"/>
                <a:ea typeface="BIZ UDP明朝 Medium" panose="02020500000000000000" pitchFamily="18" charset="-128"/>
              </a:rPr>
              <a:t>都市に</a:t>
            </a:r>
            <a:r>
              <a:rPr kumimoji="1" lang="ja-JP" altLang="en-US" sz="1300" dirty="0" smtClean="0">
                <a:latin typeface="BIZ UDP明朝 Medium" panose="02020500000000000000" pitchFamily="18" charset="-128"/>
                <a:ea typeface="BIZ UDP明朝 Medium" panose="02020500000000000000" pitchFamily="18" charset="-128"/>
              </a:rPr>
              <a:t>着実</a:t>
            </a:r>
            <a:endParaRPr kumimoji="1" lang="en-US" altLang="ja-JP" sz="1300" dirty="0" smtClean="0">
              <a:latin typeface="BIZ UDP明朝 Medium" panose="02020500000000000000" pitchFamily="18" charset="-128"/>
              <a:ea typeface="BIZ UDP明朝 Medium" panose="02020500000000000000" pitchFamily="18" charset="-128"/>
            </a:endParaRPr>
          </a:p>
          <a:p>
            <a:pPr>
              <a:lnSpc>
                <a:spcPts val="1900"/>
              </a:lnSpc>
            </a:pPr>
            <a:r>
              <a:rPr kumimoji="1" lang="en-US" altLang="ja-JP" sz="1300" dirty="0">
                <a:latin typeface="BIZ UDP明朝 Medium" panose="02020500000000000000" pitchFamily="18" charset="-128"/>
                <a:ea typeface="BIZ UDP明朝 Medium" panose="02020500000000000000" pitchFamily="18" charset="-128"/>
              </a:rPr>
              <a:t> </a:t>
            </a:r>
            <a:r>
              <a:rPr kumimoji="1" lang="en-US" altLang="ja-JP" sz="1300" dirty="0" smtClean="0">
                <a:latin typeface="BIZ UDP明朝 Medium" panose="02020500000000000000" pitchFamily="18" charset="-128"/>
                <a:ea typeface="BIZ UDP明朝 Medium" panose="02020500000000000000" pitchFamily="18" charset="-128"/>
              </a:rPr>
              <a:t>  </a:t>
            </a:r>
            <a:r>
              <a:rPr kumimoji="1" lang="ja-JP" altLang="en-US" sz="1300" dirty="0" smtClean="0">
                <a:latin typeface="BIZ UDP明朝 Medium" panose="02020500000000000000" pitchFamily="18" charset="-128"/>
                <a:ea typeface="BIZ UDP明朝 Medium" panose="02020500000000000000" pitchFamily="18" charset="-128"/>
              </a:rPr>
              <a:t>に</a:t>
            </a:r>
            <a:r>
              <a:rPr kumimoji="1" lang="ja-JP" altLang="en-US" sz="1300" dirty="0">
                <a:latin typeface="BIZ UDP明朝 Medium" panose="02020500000000000000" pitchFamily="18" charset="-128"/>
                <a:ea typeface="BIZ UDP明朝 Medium" panose="02020500000000000000" pitchFamily="18" charset="-128"/>
              </a:rPr>
              <a:t>近づいていくと考えられる。</a:t>
            </a:r>
          </a:p>
        </p:txBody>
      </p:sp>
    </p:spTree>
    <p:extLst>
      <p:ext uri="{BB962C8B-B14F-4D97-AF65-F5344CB8AC3E}">
        <p14:creationId xmlns:p14="http://schemas.microsoft.com/office/powerpoint/2010/main" val="19494080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4630</Words>
  <Application>Microsoft Office PowerPoint</Application>
  <PresentationFormat>A4 210 x 297 mm</PresentationFormat>
  <Paragraphs>285</Paragraphs>
  <Slides>15</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15</vt:i4>
      </vt:variant>
    </vt:vector>
  </HeadingPairs>
  <TitlesOfParts>
    <vt:vector size="26" baseType="lpstr">
      <vt:lpstr>BIZ UDPゴシック</vt:lpstr>
      <vt:lpstr>BIZ UDP明朝 Medium</vt:lpstr>
      <vt:lpstr>BIZ UDゴシック</vt:lpstr>
      <vt:lpstr>Meiryo UI</vt:lpstr>
      <vt:lpstr>UD デジタル 教科書体 NK-B</vt:lpstr>
      <vt:lpstr>UD デジタル 教科書体 NK-R</vt:lpstr>
      <vt:lpstr>游ゴシック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2022-05-30T12:01:30Z</dcterms:created>
  <dcterms:modified xsi:type="dcterms:W3CDTF">2022-05-30T12:01:33Z</dcterms:modified>
</cp:coreProperties>
</file>