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7"/>
  </p:notesMasterIdLst>
  <p:handoutMasterIdLst>
    <p:handoutMasterId r:id="rId8"/>
  </p:handoutMasterIdLst>
  <p:sldIdLst>
    <p:sldId id="304" r:id="rId2"/>
    <p:sldId id="418" r:id="rId3"/>
    <p:sldId id="419" r:id="rId4"/>
    <p:sldId id="420" r:id="rId5"/>
    <p:sldId id="422" r:id="rId6"/>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125338A4-5C12-4F6E-B48D-5DE75736E76C}">
          <p14:sldIdLst>
            <p14:sldId id="304"/>
            <p14:sldId id="418"/>
            <p14:sldId id="419"/>
            <p14:sldId id="420"/>
            <p14:sldId id="42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D2DEEF"/>
    <a:srgbClr val="B5D2EC"/>
    <a:srgbClr val="CEE1F2"/>
    <a:srgbClr val="F7FAFD"/>
    <a:srgbClr val="41719C"/>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15" autoAdjust="0"/>
    <p:restoredTop sz="93514" autoAdjust="0"/>
  </p:normalViewPr>
  <p:slideViewPr>
    <p:cSldViewPr>
      <p:cViewPr varScale="1">
        <p:scale>
          <a:sx n="73" d="100"/>
          <a:sy n="73" d="100"/>
        </p:scale>
        <p:origin x="690" y="72"/>
      </p:cViewPr>
      <p:guideLst>
        <p:guide orient="horz" pos="2160"/>
        <p:guide pos="2880"/>
      </p:guideLst>
    </p:cSldViewPr>
  </p:slideViewPr>
  <p:outlineViewPr>
    <p:cViewPr>
      <p:scale>
        <a:sx n="33" d="100"/>
        <a:sy n="33" d="100"/>
      </p:scale>
      <p:origin x="0" y="-25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0939w$\&#20316;&#26989;&#29992;\S37A\LIB\03_&#35251;&#20809;&#29872;&#22659;&#25972;&#20633;&#65319;\00_01_(&#38468;&#23646;&#27231;&#38306;&#65289;&#22823;&#38442;&#24220;&#35251;&#20809;&#23458;&#21463;&#20837;&#29872;&#22659;&#25972;&#20633;&#12398;&#25512;&#36914;&#12395;&#38306;&#12377;&#12427;&#35519;&#26619;&#26908;&#35342;&#20250;&#35696;\&#9733;&#38468;&#23646;&#27231;&#38306;&#36914;&#12417;&#26041;&#65288;R5&#65289;\01&#65306;&#20107;&#21069;&#36039;&#26009;&#28310;&#20633;\&#26448;&#26009;\01%20&#26085;&#37504;&#30701;&#35251;\&#26085;&#37504;&#30701;&#35251;_&#26178;&#31995;&#21015;&#65288;&#36817;&#30079;&#22320;&#21306;&#65289;&#65288;20230703&#6528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G0000SV0NS101\D10939w$\&#20316;&#26989;&#29992;\S37A\LIB\03_&#35251;&#20809;&#29872;&#22659;&#25972;&#20633;&#65319;\00_01_(&#38468;&#23646;&#27231;&#38306;&#65289;&#22823;&#38442;&#24220;&#35251;&#20809;&#23458;&#21463;&#20837;&#29872;&#22659;&#25972;&#20633;&#12398;&#25512;&#36914;&#12395;&#38306;&#12377;&#12427;&#35519;&#26619;&#26908;&#35342;&#20250;&#35696;\&#9733;&#38468;&#23646;&#27231;&#38306;&#36914;&#12417;&#26041;&#65288;R5&#65289;\01&#65306;&#20107;&#21069;&#36039;&#26009;&#28310;&#20633;\&#26448;&#26009;\02%20&#23487;&#27850;&#26053;&#34892;&#32113;&#35336;&#35519;&#26619;\&#24310;&#12409;&#23487;&#27850;&#32773;&#25968;&#12289;&#23487;&#27850;&#26045;&#35373;&#31292;&#20685;&#29575;%20&#12464;&#12521;&#1250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G0000SV0NS101\D10939w$\&#20316;&#26989;&#29992;\S37A\LIB\03_&#35251;&#20809;&#29872;&#22659;&#25972;&#20633;&#65319;\00_01_(&#38468;&#23646;&#27231;&#38306;&#65289;&#22823;&#38442;&#24220;&#35251;&#20809;&#23458;&#21463;&#20837;&#29872;&#22659;&#25972;&#20633;&#12398;&#25512;&#36914;&#12395;&#38306;&#12377;&#12427;&#35519;&#26619;&#26908;&#35342;&#20250;&#35696;\&#9733;&#38468;&#23646;&#27231;&#38306;&#36914;&#12417;&#26041;&#65288;R5&#65289;\01&#65306;&#20107;&#21069;&#36039;&#26009;&#28310;&#20633;\&#26448;&#26009;\02%20&#23487;&#27850;&#26053;&#34892;&#32113;&#35336;&#35519;&#26619;\&#24310;&#12409;&#23487;&#27850;&#32773;&#25968;&#12289;&#23487;&#27850;&#26045;&#35373;&#31292;&#20685;&#29575;%20&#12464;&#12521;&#1250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G0000SV0NS101\D10939w$\&#20316;&#26989;&#29992;\S37A\LIB\03_&#35251;&#20809;&#29872;&#22659;&#25972;&#20633;&#65319;\00_01_(&#38468;&#23646;&#27231;&#38306;&#65289;&#22823;&#38442;&#24220;&#35251;&#20809;&#23458;&#21463;&#20837;&#29872;&#22659;&#25972;&#20633;&#12398;&#25512;&#36914;&#12395;&#38306;&#12377;&#12427;&#35519;&#26619;&#26908;&#35342;&#20250;&#35696;\&#9733;&#38468;&#23646;&#27231;&#38306;&#36914;&#12417;&#26041;&#65288;R5&#65289;\01&#65306;&#20107;&#21069;&#36039;&#26009;&#28310;&#20633;\&#26448;&#26009;\03%20&#35370;&#26085;&#22806;&#23458;&#25968;&#12289;&#20986;&#20837;&#22269;&#31649;&#29702;&#32113;&#35336;&#65288;&#38306;&#31354;&#65289;\&#35370;&#26085;&#22806;&#23458;&#25968;&#12464;&#12521;&#12501;&#12289;&#38306;&#31354;&#22806;&#22269;&#20154;&#20837;&#22269;&#32773;&#25968;&#12464;&#12521;&#12501;.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G0000SV0NS101\D10939w$\&#20316;&#26989;&#29992;\S37A\LIB\03_&#35251;&#20809;&#29872;&#22659;&#25972;&#20633;&#65319;\00_01_(&#38468;&#23646;&#27231;&#38306;&#65289;&#22823;&#38442;&#24220;&#35251;&#20809;&#23458;&#21463;&#20837;&#29872;&#22659;&#25972;&#20633;&#12398;&#25512;&#36914;&#12395;&#38306;&#12377;&#12427;&#35519;&#26619;&#26908;&#35342;&#20250;&#35696;\&#9733;&#38468;&#23646;&#27231;&#38306;&#36914;&#12417;&#26041;&#65288;R5&#65289;\01&#65306;&#20107;&#21069;&#36039;&#26009;&#28310;&#20633;\&#26448;&#26009;\03%20&#35370;&#26085;&#22806;&#23458;&#25968;&#12289;&#20986;&#20837;&#22269;&#31649;&#29702;&#32113;&#35336;&#65288;&#38306;&#31354;&#65289;\&#35370;&#26085;&#22806;&#23458;&#25968;&#12464;&#12521;&#12501;&#12289;&#38306;&#31354;&#22806;&#22269;&#20154;&#20837;&#22269;&#32773;&#25968;&#12464;&#12521;&#12501;.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G0000SV0NS101\D10939w$\&#20316;&#26989;&#29992;\S37A\LIB\03_&#35251;&#20809;&#29872;&#22659;&#25972;&#20633;&#65319;\00_01_(&#38468;&#23646;&#27231;&#38306;&#65289;&#22823;&#38442;&#24220;&#35251;&#20809;&#23458;&#21463;&#20837;&#29872;&#22659;&#25972;&#20633;&#12398;&#25512;&#36914;&#12395;&#38306;&#12377;&#12427;&#35519;&#26619;&#26908;&#35342;&#20250;&#35696;\&#9733;&#38468;&#23646;&#27231;&#38306;&#36914;&#12417;&#26041;&#65288;R5&#65289;\01&#65306;&#20107;&#21069;&#36039;&#26009;&#28310;&#20633;\&#26448;&#26009;\90&#23487;&#27850;&#31246;&#21454;&#25512;&#31227;\&#23487;&#27850;&#31246;&#21454;&#25512;&#31227;%20&#12464;&#12521;&#12501;&#20316;&#25104;&#29992;.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G0000SV0NS101\D10939w$\&#20316;&#26989;&#29992;\S37A\LIB\03_&#35251;&#20809;&#29872;&#22659;&#25972;&#20633;&#65319;\00_01_(&#38468;&#23646;&#27231;&#38306;&#65289;&#22823;&#38442;&#24220;&#35251;&#20809;&#23458;&#21463;&#20837;&#29872;&#22659;&#25972;&#20633;&#12398;&#25512;&#36914;&#12395;&#38306;&#12377;&#12427;&#35519;&#26619;&#26908;&#35342;&#20250;&#35696;\&#9733;&#38468;&#23646;&#27231;&#38306;&#36914;&#12417;&#26041;&#65288;R5&#65289;\01&#65306;&#20107;&#21069;&#36039;&#26009;&#28310;&#20633;\&#26448;&#26009;\90&#23487;&#27850;&#31246;&#21454;&#25512;&#31227;\&#23487;&#27850;&#31246;&#21454;&#25512;&#31227;%20&#12464;&#12521;&#12501;&#20316;&#25104;&#29992;.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グラフ用!$B$9</c:f>
              <c:strCache>
                <c:ptCount val="1"/>
                <c:pt idx="0">
                  <c:v>全産業</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multiLvlStrRef>
              <c:f>グラフ用!$C$7:$U$8</c:f>
              <c:multiLvlStrCache>
                <c:ptCount val="19"/>
                <c:lvl>
                  <c:pt idx="0">
                    <c:v>3月</c:v>
                  </c:pt>
                  <c:pt idx="1">
                    <c:v>6月</c:v>
                  </c:pt>
                  <c:pt idx="2">
                    <c:v>9月</c:v>
                  </c:pt>
                  <c:pt idx="3">
                    <c:v>12月</c:v>
                  </c:pt>
                  <c:pt idx="4">
                    <c:v>3月</c:v>
                  </c:pt>
                  <c:pt idx="5">
                    <c:v>6月</c:v>
                  </c:pt>
                  <c:pt idx="6">
                    <c:v>9月</c:v>
                  </c:pt>
                  <c:pt idx="7">
                    <c:v>12月</c:v>
                  </c:pt>
                  <c:pt idx="8">
                    <c:v>3月</c:v>
                  </c:pt>
                  <c:pt idx="9">
                    <c:v>6月</c:v>
                  </c:pt>
                  <c:pt idx="10">
                    <c:v>9月</c:v>
                  </c:pt>
                  <c:pt idx="11">
                    <c:v>12月</c:v>
                  </c:pt>
                  <c:pt idx="12">
                    <c:v>3月</c:v>
                  </c:pt>
                  <c:pt idx="13">
                    <c:v>6月</c:v>
                  </c:pt>
                  <c:pt idx="14">
                    <c:v>9月</c:v>
                  </c:pt>
                  <c:pt idx="15">
                    <c:v>12月</c:v>
                  </c:pt>
                  <c:pt idx="16">
                    <c:v>3月</c:v>
                  </c:pt>
                  <c:pt idx="17">
                    <c:v>6月</c:v>
                  </c:pt>
                  <c:pt idx="18">
                    <c:v>9月</c:v>
                  </c:pt>
                </c:lvl>
                <c:lvl>
                  <c:pt idx="0">
                    <c:v>2019年</c:v>
                  </c:pt>
                  <c:pt idx="4">
                    <c:v>2020年</c:v>
                  </c:pt>
                  <c:pt idx="8">
                    <c:v>2021年</c:v>
                  </c:pt>
                  <c:pt idx="12">
                    <c:v>2022年</c:v>
                  </c:pt>
                  <c:pt idx="16">
                    <c:v>2023年</c:v>
                  </c:pt>
                </c:lvl>
              </c:multiLvlStrCache>
            </c:multiLvlStrRef>
          </c:cat>
          <c:val>
            <c:numRef>
              <c:f>グラフ用!$C$9:$U$9</c:f>
              <c:numCache>
                <c:formatCode>General</c:formatCode>
                <c:ptCount val="19"/>
                <c:pt idx="0">
                  <c:v>12</c:v>
                </c:pt>
                <c:pt idx="1">
                  <c:v>9</c:v>
                </c:pt>
                <c:pt idx="2">
                  <c:v>5</c:v>
                </c:pt>
                <c:pt idx="3">
                  <c:v>2</c:v>
                </c:pt>
                <c:pt idx="4">
                  <c:v>-10</c:v>
                </c:pt>
                <c:pt idx="5">
                  <c:v>-36</c:v>
                </c:pt>
                <c:pt idx="6">
                  <c:v>-32</c:v>
                </c:pt>
                <c:pt idx="7">
                  <c:v>-20</c:v>
                </c:pt>
                <c:pt idx="8">
                  <c:v>-9</c:v>
                </c:pt>
                <c:pt idx="9">
                  <c:v>-5</c:v>
                </c:pt>
                <c:pt idx="10">
                  <c:v>-1</c:v>
                </c:pt>
                <c:pt idx="11">
                  <c:v>5</c:v>
                </c:pt>
                <c:pt idx="12">
                  <c:v>1</c:v>
                </c:pt>
                <c:pt idx="13">
                  <c:v>1</c:v>
                </c:pt>
                <c:pt idx="14">
                  <c:v>3</c:v>
                </c:pt>
                <c:pt idx="15">
                  <c:v>5</c:v>
                </c:pt>
                <c:pt idx="16">
                  <c:v>5</c:v>
                </c:pt>
                <c:pt idx="17">
                  <c:v>8</c:v>
                </c:pt>
                <c:pt idx="18">
                  <c:v>5</c:v>
                </c:pt>
              </c:numCache>
            </c:numRef>
          </c:val>
          <c:smooth val="0"/>
          <c:extLst>
            <c:ext xmlns:c16="http://schemas.microsoft.com/office/drawing/2014/chart" uri="{C3380CC4-5D6E-409C-BE32-E72D297353CC}">
              <c16:uniqueId val="{00000000-0F6B-4A8E-8FC3-B883DDBAA2B7}"/>
            </c:ext>
          </c:extLst>
        </c:ser>
        <c:ser>
          <c:idx val="1"/>
          <c:order val="1"/>
          <c:tx>
            <c:strRef>
              <c:f>グラフ用!$B$10</c:f>
              <c:strCache>
                <c:ptCount val="1"/>
                <c:pt idx="0">
                  <c:v>製造業</c:v>
                </c:pt>
              </c:strCache>
            </c:strRef>
          </c:tx>
          <c:spPr>
            <a:ln w="28575" cap="rnd">
              <a:solidFill>
                <a:schemeClr val="accent2"/>
              </a:solidFill>
              <a:prstDash val="sysDot"/>
              <a:round/>
            </a:ln>
            <a:effectLst/>
          </c:spPr>
          <c:marker>
            <c:symbol val="triangle"/>
            <c:size val="5"/>
            <c:spPr>
              <a:solidFill>
                <a:schemeClr val="accent2"/>
              </a:solidFill>
              <a:ln w="9525">
                <a:solidFill>
                  <a:schemeClr val="accent2"/>
                </a:solidFill>
              </a:ln>
              <a:effectLst/>
            </c:spPr>
          </c:marker>
          <c:cat>
            <c:multiLvlStrRef>
              <c:f>グラフ用!$C$7:$U$8</c:f>
              <c:multiLvlStrCache>
                <c:ptCount val="19"/>
                <c:lvl>
                  <c:pt idx="0">
                    <c:v>3月</c:v>
                  </c:pt>
                  <c:pt idx="1">
                    <c:v>6月</c:v>
                  </c:pt>
                  <c:pt idx="2">
                    <c:v>9月</c:v>
                  </c:pt>
                  <c:pt idx="3">
                    <c:v>12月</c:v>
                  </c:pt>
                  <c:pt idx="4">
                    <c:v>3月</c:v>
                  </c:pt>
                  <c:pt idx="5">
                    <c:v>6月</c:v>
                  </c:pt>
                  <c:pt idx="6">
                    <c:v>9月</c:v>
                  </c:pt>
                  <c:pt idx="7">
                    <c:v>12月</c:v>
                  </c:pt>
                  <c:pt idx="8">
                    <c:v>3月</c:v>
                  </c:pt>
                  <c:pt idx="9">
                    <c:v>6月</c:v>
                  </c:pt>
                  <c:pt idx="10">
                    <c:v>9月</c:v>
                  </c:pt>
                  <c:pt idx="11">
                    <c:v>12月</c:v>
                  </c:pt>
                  <c:pt idx="12">
                    <c:v>3月</c:v>
                  </c:pt>
                  <c:pt idx="13">
                    <c:v>6月</c:v>
                  </c:pt>
                  <c:pt idx="14">
                    <c:v>9月</c:v>
                  </c:pt>
                  <c:pt idx="15">
                    <c:v>12月</c:v>
                  </c:pt>
                  <c:pt idx="16">
                    <c:v>3月</c:v>
                  </c:pt>
                  <c:pt idx="17">
                    <c:v>6月</c:v>
                  </c:pt>
                  <c:pt idx="18">
                    <c:v>9月</c:v>
                  </c:pt>
                </c:lvl>
                <c:lvl>
                  <c:pt idx="0">
                    <c:v>2019年</c:v>
                  </c:pt>
                  <c:pt idx="4">
                    <c:v>2020年</c:v>
                  </c:pt>
                  <c:pt idx="8">
                    <c:v>2021年</c:v>
                  </c:pt>
                  <c:pt idx="12">
                    <c:v>2022年</c:v>
                  </c:pt>
                  <c:pt idx="16">
                    <c:v>2023年</c:v>
                  </c:pt>
                </c:lvl>
              </c:multiLvlStrCache>
            </c:multiLvlStrRef>
          </c:cat>
          <c:val>
            <c:numRef>
              <c:f>グラフ用!$C$10:$U$10</c:f>
              <c:numCache>
                <c:formatCode>General</c:formatCode>
                <c:ptCount val="19"/>
                <c:pt idx="0">
                  <c:v>6</c:v>
                </c:pt>
                <c:pt idx="1">
                  <c:v>4</c:v>
                </c:pt>
                <c:pt idx="2">
                  <c:v>-3</c:v>
                </c:pt>
                <c:pt idx="3">
                  <c:v>-6</c:v>
                </c:pt>
                <c:pt idx="4">
                  <c:v>-16</c:v>
                </c:pt>
                <c:pt idx="5">
                  <c:v>-42</c:v>
                </c:pt>
                <c:pt idx="6">
                  <c:v>-39</c:v>
                </c:pt>
                <c:pt idx="7">
                  <c:v>-24</c:v>
                </c:pt>
                <c:pt idx="8">
                  <c:v>-6</c:v>
                </c:pt>
                <c:pt idx="9">
                  <c:v>-1</c:v>
                </c:pt>
                <c:pt idx="10">
                  <c:v>3</c:v>
                </c:pt>
                <c:pt idx="11">
                  <c:v>7</c:v>
                </c:pt>
                <c:pt idx="12">
                  <c:v>5</c:v>
                </c:pt>
                <c:pt idx="13">
                  <c:v>-1</c:v>
                </c:pt>
                <c:pt idx="14">
                  <c:v>1</c:v>
                </c:pt>
                <c:pt idx="15">
                  <c:v>1</c:v>
                </c:pt>
                <c:pt idx="16">
                  <c:v>-3</c:v>
                </c:pt>
                <c:pt idx="17">
                  <c:v>-1</c:v>
                </c:pt>
                <c:pt idx="18">
                  <c:v>1</c:v>
                </c:pt>
              </c:numCache>
            </c:numRef>
          </c:val>
          <c:smooth val="0"/>
          <c:extLst>
            <c:ext xmlns:c16="http://schemas.microsoft.com/office/drawing/2014/chart" uri="{C3380CC4-5D6E-409C-BE32-E72D297353CC}">
              <c16:uniqueId val="{00000001-0F6B-4A8E-8FC3-B883DDBAA2B7}"/>
            </c:ext>
          </c:extLst>
        </c:ser>
        <c:ser>
          <c:idx val="2"/>
          <c:order val="2"/>
          <c:tx>
            <c:strRef>
              <c:f>グラフ用!$B$11</c:f>
              <c:strCache>
                <c:ptCount val="1"/>
                <c:pt idx="0">
                  <c:v>非製造業</c:v>
                </c:pt>
              </c:strCache>
            </c:strRef>
          </c:tx>
          <c:spPr>
            <a:ln w="28575" cap="rnd">
              <a:solidFill>
                <a:schemeClr val="accent6">
                  <a:alpha val="96000"/>
                </a:schemeClr>
              </a:solidFill>
              <a:prstDash val="dash"/>
              <a:round/>
            </a:ln>
            <a:effectLst/>
          </c:spPr>
          <c:marker>
            <c:symbol val="square"/>
            <c:size val="5"/>
            <c:spPr>
              <a:noFill/>
              <a:ln w="9525">
                <a:solidFill>
                  <a:schemeClr val="accent6"/>
                </a:solidFill>
              </a:ln>
              <a:effectLst/>
            </c:spPr>
          </c:marker>
          <c:cat>
            <c:multiLvlStrRef>
              <c:f>グラフ用!$C$7:$U$8</c:f>
              <c:multiLvlStrCache>
                <c:ptCount val="19"/>
                <c:lvl>
                  <c:pt idx="0">
                    <c:v>3月</c:v>
                  </c:pt>
                  <c:pt idx="1">
                    <c:v>6月</c:v>
                  </c:pt>
                  <c:pt idx="2">
                    <c:v>9月</c:v>
                  </c:pt>
                  <c:pt idx="3">
                    <c:v>12月</c:v>
                  </c:pt>
                  <c:pt idx="4">
                    <c:v>3月</c:v>
                  </c:pt>
                  <c:pt idx="5">
                    <c:v>6月</c:v>
                  </c:pt>
                  <c:pt idx="6">
                    <c:v>9月</c:v>
                  </c:pt>
                  <c:pt idx="7">
                    <c:v>12月</c:v>
                  </c:pt>
                  <c:pt idx="8">
                    <c:v>3月</c:v>
                  </c:pt>
                  <c:pt idx="9">
                    <c:v>6月</c:v>
                  </c:pt>
                  <c:pt idx="10">
                    <c:v>9月</c:v>
                  </c:pt>
                  <c:pt idx="11">
                    <c:v>12月</c:v>
                  </c:pt>
                  <c:pt idx="12">
                    <c:v>3月</c:v>
                  </c:pt>
                  <c:pt idx="13">
                    <c:v>6月</c:v>
                  </c:pt>
                  <c:pt idx="14">
                    <c:v>9月</c:v>
                  </c:pt>
                  <c:pt idx="15">
                    <c:v>12月</c:v>
                  </c:pt>
                  <c:pt idx="16">
                    <c:v>3月</c:v>
                  </c:pt>
                  <c:pt idx="17">
                    <c:v>6月</c:v>
                  </c:pt>
                  <c:pt idx="18">
                    <c:v>9月</c:v>
                  </c:pt>
                </c:lvl>
                <c:lvl>
                  <c:pt idx="0">
                    <c:v>2019年</c:v>
                  </c:pt>
                  <c:pt idx="4">
                    <c:v>2020年</c:v>
                  </c:pt>
                  <c:pt idx="8">
                    <c:v>2021年</c:v>
                  </c:pt>
                  <c:pt idx="12">
                    <c:v>2022年</c:v>
                  </c:pt>
                  <c:pt idx="16">
                    <c:v>2023年</c:v>
                  </c:pt>
                </c:lvl>
              </c:multiLvlStrCache>
            </c:multiLvlStrRef>
          </c:cat>
          <c:val>
            <c:numRef>
              <c:f>グラフ用!$C$11:$U$11</c:f>
              <c:numCache>
                <c:formatCode>General</c:formatCode>
                <c:ptCount val="19"/>
                <c:pt idx="0">
                  <c:v>16</c:v>
                </c:pt>
                <c:pt idx="1">
                  <c:v>15</c:v>
                </c:pt>
                <c:pt idx="2">
                  <c:v>12</c:v>
                </c:pt>
                <c:pt idx="3">
                  <c:v>11</c:v>
                </c:pt>
                <c:pt idx="4">
                  <c:v>-3</c:v>
                </c:pt>
                <c:pt idx="5">
                  <c:v>-31</c:v>
                </c:pt>
                <c:pt idx="6">
                  <c:v>-25</c:v>
                </c:pt>
                <c:pt idx="7">
                  <c:v>-16</c:v>
                </c:pt>
                <c:pt idx="8">
                  <c:v>-14</c:v>
                </c:pt>
                <c:pt idx="9">
                  <c:v>-9</c:v>
                </c:pt>
                <c:pt idx="10">
                  <c:v>-6</c:v>
                </c:pt>
                <c:pt idx="11">
                  <c:v>4</c:v>
                </c:pt>
                <c:pt idx="12">
                  <c:v>-3</c:v>
                </c:pt>
                <c:pt idx="13">
                  <c:v>3</c:v>
                </c:pt>
                <c:pt idx="14">
                  <c:v>4</c:v>
                </c:pt>
                <c:pt idx="15">
                  <c:v>9</c:v>
                </c:pt>
                <c:pt idx="16">
                  <c:v>13</c:v>
                </c:pt>
                <c:pt idx="17">
                  <c:v>16</c:v>
                </c:pt>
                <c:pt idx="18">
                  <c:v>11</c:v>
                </c:pt>
              </c:numCache>
            </c:numRef>
          </c:val>
          <c:smooth val="0"/>
          <c:extLst>
            <c:ext xmlns:c16="http://schemas.microsoft.com/office/drawing/2014/chart" uri="{C3380CC4-5D6E-409C-BE32-E72D297353CC}">
              <c16:uniqueId val="{00000002-0F6B-4A8E-8FC3-B883DDBAA2B7}"/>
            </c:ext>
          </c:extLst>
        </c:ser>
        <c:ser>
          <c:idx val="3"/>
          <c:order val="3"/>
          <c:tx>
            <c:strRef>
              <c:f>グラフ用!$B$12</c:f>
              <c:strCache>
                <c:ptCount val="1"/>
                <c:pt idx="0">
                  <c:v>宿泊・飲食サービス</c:v>
                </c:pt>
              </c:strCache>
            </c:strRef>
          </c:tx>
          <c:spPr>
            <a:ln w="28575" cap="rnd" cmpd="dbl">
              <a:solidFill>
                <a:schemeClr val="accent4"/>
              </a:solidFill>
              <a:round/>
            </a:ln>
            <a:effectLst/>
          </c:spPr>
          <c:marker>
            <c:symbol val="diamond"/>
            <c:size val="6"/>
            <c:spPr>
              <a:solidFill>
                <a:schemeClr val="accent4"/>
              </a:solidFill>
              <a:ln w="9525">
                <a:solidFill>
                  <a:schemeClr val="accent4"/>
                </a:solidFill>
              </a:ln>
              <a:effectLst/>
            </c:spPr>
          </c:marker>
          <c:cat>
            <c:multiLvlStrRef>
              <c:f>グラフ用!$C$7:$U$8</c:f>
              <c:multiLvlStrCache>
                <c:ptCount val="19"/>
                <c:lvl>
                  <c:pt idx="0">
                    <c:v>3月</c:v>
                  </c:pt>
                  <c:pt idx="1">
                    <c:v>6月</c:v>
                  </c:pt>
                  <c:pt idx="2">
                    <c:v>9月</c:v>
                  </c:pt>
                  <c:pt idx="3">
                    <c:v>12月</c:v>
                  </c:pt>
                  <c:pt idx="4">
                    <c:v>3月</c:v>
                  </c:pt>
                  <c:pt idx="5">
                    <c:v>6月</c:v>
                  </c:pt>
                  <c:pt idx="6">
                    <c:v>9月</c:v>
                  </c:pt>
                  <c:pt idx="7">
                    <c:v>12月</c:v>
                  </c:pt>
                  <c:pt idx="8">
                    <c:v>3月</c:v>
                  </c:pt>
                  <c:pt idx="9">
                    <c:v>6月</c:v>
                  </c:pt>
                  <c:pt idx="10">
                    <c:v>9月</c:v>
                  </c:pt>
                  <c:pt idx="11">
                    <c:v>12月</c:v>
                  </c:pt>
                  <c:pt idx="12">
                    <c:v>3月</c:v>
                  </c:pt>
                  <c:pt idx="13">
                    <c:v>6月</c:v>
                  </c:pt>
                  <c:pt idx="14">
                    <c:v>9月</c:v>
                  </c:pt>
                  <c:pt idx="15">
                    <c:v>12月</c:v>
                  </c:pt>
                  <c:pt idx="16">
                    <c:v>3月</c:v>
                  </c:pt>
                  <c:pt idx="17">
                    <c:v>6月</c:v>
                  </c:pt>
                  <c:pt idx="18">
                    <c:v>9月</c:v>
                  </c:pt>
                </c:lvl>
                <c:lvl>
                  <c:pt idx="0">
                    <c:v>2019年</c:v>
                  </c:pt>
                  <c:pt idx="4">
                    <c:v>2020年</c:v>
                  </c:pt>
                  <c:pt idx="8">
                    <c:v>2021年</c:v>
                  </c:pt>
                  <c:pt idx="12">
                    <c:v>2022年</c:v>
                  </c:pt>
                  <c:pt idx="16">
                    <c:v>2023年</c:v>
                  </c:pt>
                </c:lvl>
              </c:multiLvlStrCache>
            </c:multiLvlStrRef>
          </c:cat>
          <c:val>
            <c:numRef>
              <c:f>グラフ用!$C$12:$U$12</c:f>
              <c:numCache>
                <c:formatCode>General</c:formatCode>
                <c:ptCount val="19"/>
                <c:pt idx="0">
                  <c:v>-9</c:v>
                </c:pt>
                <c:pt idx="1">
                  <c:v>-9</c:v>
                </c:pt>
                <c:pt idx="2">
                  <c:v>-15</c:v>
                </c:pt>
                <c:pt idx="3">
                  <c:v>-18</c:v>
                </c:pt>
                <c:pt idx="4">
                  <c:v>-55</c:v>
                </c:pt>
                <c:pt idx="5">
                  <c:v>-85</c:v>
                </c:pt>
                <c:pt idx="6">
                  <c:v>-76</c:v>
                </c:pt>
                <c:pt idx="7">
                  <c:v>-43</c:v>
                </c:pt>
                <c:pt idx="8">
                  <c:v>-73</c:v>
                </c:pt>
                <c:pt idx="9">
                  <c:v>-64</c:v>
                </c:pt>
                <c:pt idx="10">
                  <c:v>-66</c:v>
                </c:pt>
                <c:pt idx="11">
                  <c:v>-28</c:v>
                </c:pt>
                <c:pt idx="12">
                  <c:v>-53</c:v>
                </c:pt>
                <c:pt idx="13">
                  <c:v>-20</c:v>
                </c:pt>
                <c:pt idx="14">
                  <c:v>-17</c:v>
                </c:pt>
                <c:pt idx="15">
                  <c:v>0</c:v>
                </c:pt>
                <c:pt idx="16">
                  <c:v>0</c:v>
                </c:pt>
                <c:pt idx="17">
                  <c:v>31</c:v>
                </c:pt>
                <c:pt idx="18">
                  <c:v>24</c:v>
                </c:pt>
              </c:numCache>
            </c:numRef>
          </c:val>
          <c:smooth val="0"/>
          <c:extLst>
            <c:ext xmlns:c16="http://schemas.microsoft.com/office/drawing/2014/chart" uri="{C3380CC4-5D6E-409C-BE32-E72D297353CC}">
              <c16:uniqueId val="{00000003-0F6B-4A8E-8FC3-B883DDBAA2B7}"/>
            </c:ext>
          </c:extLst>
        </c:ser>
        <c:dLbls>
          <c:showLegendKey val="0"/>
          <c:showVal val="0"/>
          <c:showCatName val="0"/>
          <c:showSerName val="0"/>
          <c:showPercent val="0"/>
          <c:showBubbleSize val="0"/>
        </c:dLbls>
        <c:marker val="1"/>
        <c:smooth val="0"/>
        <c:axId val="959157248"/>
        <c:axId val="959165984"/>
      </c:lineChart>
      <c:catAx>
        <c:axId val="95915724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959165984"/>
        <c:crosses val="autoZero"/>
        <c:auto val="1"/>
        <c:lblAlgn val="ctr"/>
        <c:lblOffset val="100"/>
        <c:noMultiLvlLbl val="0"/>
      </c:catAx>
      <c:valAx>
        <c:axId val="959165984"/>
        <c:scaling>
          <c:orientation val="minMax"/>
          <c:max val="4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959157248"/>
        <c:crosses val="autoZero"/>
        <c:crossBetween val="between"/>
      </c:valAx>
      <c:spPr>
        <a:noFill/>
        <a:ln>
          <a:noFill/>
        </a:ln>
        <a:effectLst/>
      </c:spPr>
    </c:plotArea>
    <c:legend>
      <c:legendPos val="b"/>
      <c:layout>
        <c:manualLayout>
          <c:xMode val="edge"/>
          <c:yMode val="edge"/>
          <c:x val="0.43257196850393703"/>
          <c:y val="0.73663072357031667"/>
          <c:w val="0.51839999999999997"/>
          <c:h val="5.4202711981861114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宿泊施設稼働率!$D$12</c:f>
              <c:strCache>
                <c:ptCount val="1"/>
                <c:pt idx="0">
                  <c:v>全体</c:v>
                </c:pt>
              </c:strCache>
            </c:strRef>
          </c:tx>
          <c:spPr>
            <a:ln w="28575" cap="rnd">
              <a:solidFill>
                <a:schemeClr val="accent6"/>
              </a:solidFill>
              <a:prstDash val="lgDash"/>
              <a:round/>
            </a:ln>
            <a:effectLst/>
          </c:spPr>
          <c:marker>
            <c:symbol val="star"/>
            <c:size val="5"/>
            <c:spPr>
              <a:noFill/>
              <a:ln w="9525">
                <a:solidFill>
                  <a:schemeClr val="accent1"/>
                </a:solidFill>
              </a:ln>
              <a:effectLst/>
            </c:spPr>
          </c:marker>
          <c:cat>
            <c:multiLvlStrRef>
              <c:f>宿泊施設稼働率!$E$10:$AR$11</c:f>
              <c:multiLvlStrCache>
                <c:ptCount val="40"/>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lvl>
                <c:lvl>
                  <c:pt idx="0">
                    <c:v>2020年</c:v>
                  </c:pt>
                  <c:pt idx="12">
                    <c:v>2021年</c:v>
                  </c:pt>
                  <c:pt idx="24">
                    <c:v>2022年</c:v>
                  </c:pt>
                  <c:pt idx="36">
                    <c:v>2023年</c:v>
                  </c:pt>
                </c:lvl>
              </c:multiLvlStrCache>
            </c:multiLvlStrRef>
          </c:cat>
          <c:val>
            <c:numRef>
              <c:f>宿泊施設稼働率!$E$12:$AR$12</c:f>
              <c:numCache>
                <c:formatCode>#,##0.0_);[Red]\(#,##0.0\)</c:formatCode>
                <c:ptCount val="40"/>
                <c:pt idx="0">
                  <c:v>66.900000000000006</c:v>
                </c:pt>
                <c:pt idx="1">
                  <c:v>54.7</c:v>
                </c:pt>
                <c:pt idx="2">
                  <c:v>25.8</c:v>
                </c:pt>
                <c:pt idx="3">
                  <c:v>14.1</c:v>
                </c:pt>
                <c:pt idx="4">
                  <c:v>8.9</c:v>
                </c:pt>
                <c:pt idx="5">
                  <c:v>15.3</c:v>
                </c:pt>
                <c:pt idx="6">
                  <c:v>18.7</c:v>
                </c:pt>
                <c:pt idx="7">
                  <c:v>17.899999999999999</c:v>
                </c:pt>
                <c:pt idx="8">
                  <c:v>24</c:v>
                </c:pt>
                <c:pt idx="9">
                  <c:v>30.8</c:v>
                </c:pt>
                <c:pt idx="10">
                  <c:v>34</c:v>
                </c:pt>
                <c:pt idx="11">
                  <c:v>23.6</c:v>
                </c:pt>
                <c:pt idx="12">
                  <c:v>17.399999999999999</c:v>
                </c:pt>
                <c:pt idx="13">
                  <c:v>18.5</c:v>
                </c:pt>
                <c:pt idx="14">
                  <c:v>27.6</c:v>
                </c:pt>
                <c:pt idx="15">
                  <c:v>21.5</c:v>
                </c:pt>
                <c:pt idx="16">
                  <c:v>15.2</c:v>
                </c:pt>
                <c:pt idx="17">
                  <c:v>21</c:v>
                </c:pt>
                <c:pt idx="18">
                  <c:v>27.8</c:v>
                </c:pt>
                <c:pt idx="19">
                  <c:v>26.9</c:v>
                </c:pt>
                <c:pt idx="20">
                  <c:v>25.4</c:v>
                </c:pt>
                <c:pt idx="21">
                  <c:v>34.700000000000003</c:v>
                </c:pt>
                <c:pt idx="22">
                  <c:v>40.200000000000003</c:v>
                </c:pt>
                <c:pt idx="23">
                  <c:v>45.1</c:v>
                </c:pt>
                <c:pt idx="24">
                  <c:v>31.6</c:v>
                </c:pt>
                <c:pt idx="25">
                  <c:v>30.7</c:v>
                </c:pt>
                <c:pt idx="26">
                  <c:v>37.6</c:v>
                </c:pt>
                <c:pt idx="27">
                  <c:v>41.3</c:v>
                </c:pt>
                <c:pt idx="28">
                  <c:v>41.6</c:v>
                </c:pt>
                <c:pt idx="29">
                  <c:v>42.9</c:v>
                </c:pt>
                <c:pt idx="30">
                  <c:v>42.5</c:v>
                </c:pt>
                <c:pt idx="31">
                  <c:v>44.6</c:v>
                </c:pt>
                <c:pt idx="32">
                  <c:v>46.5</c:v>
                </c:pt>
                <c:pt idx="33">
                  <c:v>52.8</c:v>
                </c:pt>
                <c:pt idx="34">
                  <c:v>61.2</c:v>
                </c:pt>
                <c:pt idx="35">
                  <c:v>61.3</c:v>
                </c:pt>
                <c:pt idx="36">
                  <c:v>51.5</c:v>
                </c:pt>
                <c:pt idx="37">
                  <c:v>57.3</c:v>
                </c:pt>
                <c:pt idx="38">
                  <c:v>61.6</c:v>
                </c:pt>
                <c:pt idx="39">
                  <c:v>65.400000000000006</c:v>
                </c:pt>
              </c:numCache>
            </c:numRef>
          </c:val>
          <c:smooth val="0"/>
          <c:extLst>
            <c:ext xmlns:c16="http://schemas.microsoft.com/office/drawing/2014/chart" uri="{C3380CC4-5D6E-409C-BE32-E72D297353CC}">
              <c16:uniqueId val="{00000000-75F0-480D-BED6-71B5253F2347}"/>
            </c:ext>
          </c:extLst>
        </c:ser>
        <c:ser>
          <c:idx val="1"/>
          <c:order val="1"/>
          <c:tx>
            <c:strRef>
              <c:f>宿泊施設稼働率!$D$13</c:f>
              <c:strCache>
                <c:ptCount val="1"/>
                <c:pt idx="0">
                  <c:v>旅館</c:v>
                </c:pt>
              </c:strCache>
            </c:strRef>
          </c:tx>
          <c:spPr>
            <a:ln w="28575" cap="rnd">
              <a:solidFill>
                <a:srgbClr val="00B0F0"/>
              </a:solidFill>
              <a:prstDash val="sysDot"/>
              <a:round/>
            </a:ln>
            <a:effectLst/>
          </c:spPr>
          <c:marker>
            <c:symbol val="square"/>
            <c:size val="5"/>
            <c:spPr>
              <a:noFill/>
              <a:ln w="9525">
                <a:solidFill>
                  <a:srgbClr val="00B0F0"/>
                </a:solidFill>
              </a:ln>
              <a:effectLst/>
            </c:spPr>
          </c:marker>
          <c:cat>
            <c:multiLvlStrRef>
              <c:f>宿泊施設稼働率!$E$10:$AR$11</c:f>
              <c:multiLvlStrCache>
                <c:ptCount val="40"/>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lvl>
                <c:lvl>
                  <c:pt idx="0">
                    <c:v>2020年</c:v>
                  </c:pt>
                  <c:pt idx="12">
                    <c:v>2021年</c:v>
                  </c:pt>
                  <c:pt idx="24">
                    <c:v>2022年</c:v>
                  </c:pt>
                  <c:pt idx="36">
                    <c:v>2023年</c:v>
                  </c:pt>
                </c:lvl>
              </c:multiLvlStrCache>
            </c:multiLvlStrRef>
          </c:cat>
          <c:val>
            <c:numRef>
              <c:f>宿泊施設稼働率!$E$13:$AR$13</c:f>
              <c:numCache>
                <c:formatCode>#,##0.0_);[Red]\(#,##0.0\)</c:formatCode>
                <c:ptCount val="40"/>
                <c:pt idx="0">
                  <c:v>42.6</c:v>
                </c:pt>
                <c:pt idx="1">
                  <c:v>30.5</c:v>
                </c:pt>
                <c:pt idx="2">
                  <c:v>19.2</c:v>
                </c:pt>
                <c:pt idx="3">
                  <c:v>2.8</c:v>
                </c:pt>
                <c:pt idx="4">
                  <c:v>2.4</c:v>
                </c:pt>
                <c:pt idx="5">
                  <c:v>16.899999999999999</c:v>
                </c:pt>
                <c:pt idx="6">
                  <c:v>25.1</c:v>
                </c:pt>
                <c:pt idx="7">
                  <c:v>30.9</c:v>
                </c:pt>
                <c:pt idx="8">
                  <c:v>25.8</c:v>
                </c:pt>
                <c:pt idx="9">
                  <c:v>25.8</c:v>
                </c:pt>
                <c:pt idx="10">
                  <c:v>27.4</c:v>
                </c:pt>
                <c:pt idx="11">
                  <c:v>16.399999999999999</c:v>
                </c:pt>
                <c:pt idx="12">
                  <c:v>11.9</c:v>
                </c:pt>
                <c:pt idx="13">
                  <c:v>9.1</c:v>
                </c:pt>
                <c:pt idx="14">
                  <c:v>16.8</c:v>
                </c:pt>
                <c:pt idx="15">
                  <c:v>12.6</c:v>
                </c:pt>
                <c:pt idx="16">
                  <c:v>9.1999999999999993</c:v>
                </c:pt>
                <c:pt idx="17">
                  <c:v>8.9</c:v>
                </c:pt>
                <c:pt idx="18">
                  <c:v>16.8</c:v>
                </c:pt>
                <c:pt idx="19">
                  <c:v>18.3</c:v>
                </c:pt>
                <c:pt idx="20">
                  <c:v>13.9</c:v>
                </c:pt>
                <c:pt idx="21">
                  <c:v>15.3</c:v>
                </c:pt>
                <c:pt idx="22">
                  <c:v>23.1</c:v>
                </c:pt>
                <c:pt idx="23">
                  <c:v>33</c:v>
                </c:pt>
                <c:pt idx="24">
                  <c:v>22</c:v>
                </c:pt>
                <c:pt idx="25">
                  <c:v>11.7</c:v>
                </c:pt>
                <c:pt idx="26">
                  <c:v>28.2</c:v>
                </c:pt>
                <c:pt idx="27">
                  <c:v>8</c:v>
                </c:pt>
                <c:pt idx="28">
                  <c:v>23</c:v>
                </c:pt>
                <c:pt idx="29">
                  <c:v>48.9</c:v>
                </c:pt>
                <c:pt idx="30">
                  <c:v>24.4</c:v>
                </c:pt>
                <c:pt idx="31">
                  <c:v>24.5</c:v>
                </c:pt>
                <c:pt idx="32">
                  <c:v>27.3</c:v>
                </c:pt>
                <c:pt idx="33">
                  <c:v>27</c:v>
                </c:pt>
                <c:pt idx="34">
                  <c:v>61.6</c:v>
                </c:pt>
                <c:pt idx="35">
                  <c:v>42.3</c:v>
                </c:pt>
                <c:pt idx="36">
                  <c:v>25.5</c:v>
                </c:pt>
                <c:pt idx="37">
                  <c:v>34.1</c:v>
                </c:pt>
                <c:pt idx="38">
                  <c:v>55.6</c:v>
                </c:pt>
                <c:pt idx="39">
                  <c:v>45.6</c:v>
                </c:pt>
              </c:numCache>
            </c:numRef>
          </c:val>
          <c:smooth val="0"/>
          <c:extLst>
            <c:ext xmlns:c16="http://schemas.microsoft.com/office/drawing/2014/chart" uri="{C3380CC4-5D6E-409C-BE32-E72D297353CC}">
              <c16:uniqueId val="{00000001-75F0-480D-BED6-71B5253F2347}"/>
            </c:ext>
          </c:extLst>
        </c:ser>
        <c:ser>
          <c:idx val="2"/>
          <c:order val="2"/>
          <c:tx>
            <c:strRef>
              <c:f>宿泊施設稼働率!$D$14</c:f>
              <c:strCache>
                <c:ptCount val="1"/>
                <c:pt idx="0">
                  <c:v>リゾート
ホテル</c:v>
                </c:pt>
              </c:strCache>
            </c:strRef>
          </c:tx>
          <c:spPr>
            <a:ln w="28575" cap="rnd">
              <a:solidFill>
                <a:schemeClr val="accent2"/>
              </a:solidFill>
              <a:prstDash val="dash"/>
              <a:round/>
            </a:ln>
            <a:effectLst/>
          </c:spPr>
          <c:marker>
            <c:symbol val="triangle"/>
            <c:size val="5"/>
            <c:spPr>
              <a:noFill/>
              <a:ln w="9525">
                <a:solidFill>
                  <a:schemeClr val="accent2"/>
                </a:solidFill>
              </a:ln>
              <a:effectLst/>
            </c:spPr>
          </c:marker>
          <c:cat>
            <c:multiLvlStrRef>
              <c:f>宿泊施設稼働率!$E$10:$AR$11</c:f>
              <c:multiLvlStrCache>
                <c:ptCount val="40"/>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lvl>
                <c:lvl>
                  <c:pt idx="0">
                    <c:v>2020年</c:v>
                  </c:pt>
                  <c:pt idx="12">
                    <c:v>2021年</c:v>
                  </c:pt>
                  <c:pt idx="24">
                    <c:v>2022年</c:v>
                  </c:pt>
                  <c:pt idx="36">
                    <c:v>2023年</c:v>
                  </c:pt>
                </c:lvl>
              </c:multiLvlStrCache>
            </c:multiLvlStrRef>
          </c:cat>
          <c:val>
            <c:numRef>
              <c:f>宿泊施設稼働率!$E$14:$AR$14</c:f>
              <c:numCache>
                <c:formatCode>#,##0.0_);[Red]\(#,##0.0\)</c:formatCode>
                <c:ptCount val="40"/>
                <c:pt idx="0">
                  <c:v>77.8</c:v>
                </c:pt>
                <c:pt idx="1">
                  <c:v>72</c:v>
                </c:pt>
                <c:pt idx="2">
                  <c:v>15.3</c:v>
                </c:pt>
                <c:pt idx="3">
                  <c:v>1.1000000000000001</c:v>
                </c:pt>
                <c:pt idx="4">
                  <c:v>0.1</c:v>
                </c:pt>
                <c:pt idx="5">
                  <c:v>5.0999999999999996</c:v>
                </c:pt>
                <c:pt idx="6">
                  <c:v>13.7</c:v>
                </c:pt>
                <c:pt idx="7">
                  <c:v>21.7</c:v>
                </c:pt>
                <c:pt idx="8">
                  <c:v>34.6</c:v>
                </c:pt>
                <c:pt idx="9">
                  <c:v>58.8</c:v>
                </c:pt>
                <c:pt idx="10">
                  <c:v>61.8</c:v>
                </c:pt>
                <c:pt idx="11">
                  <c:v>20.7</c:v>
                </c:pt>
                <c:pt idx="12">
                  <c:v>13.5</c:v>
                </c:pt>
                <c:pt idx="13">
                  <c:v>13.9</c:v>
                </c:pt>
                <c:pt idx="14">
                  <c:v>35.299999999999997</c:v>
                </c:pt>
                <c:pt idx="15">
                  <c:v>21.6</c:v>
                </c:pt>
                <c:pt idx="16">
                  <c:v>8.6</c:v>
                </c:pt>
                <c:pt idx="17">
                  <c:v>18.100000000000001</c:v>
                </c:pt>
                <c:pt idx="18">
                  <c:v>35.9</c:v>
                </c:pt>
                <c:pt idx="19">
                  <c:v>35.200000000000003</c:v>
                </c:pt>
                <c:pt idx="20">
                  <c:v>31.6</c:v>
                </c:pt>
                <c:pt idx="21">
                  <c:v>48.1</c:v>
                </c:pt>
                <c:pt idx="22">
                  <c:v>64</c:v>
                </c:pt>
                <c:pt idx="23">
                  <c:v>61.3</c:v>
                </c:pt>
                <c:pt idx="24">
                  <c:v>33.6</c:v>
                </c:pt>
                <c:pt idx="25">
                  <c:v>23.3</c:v>
                </c:pt>
                <c:pt idx="26">
                  <c:v>37.9</c:v>
                </c:pt>
                <c:pt idx="27">
                  <c:v>36</c:v>
                </c:pt>
                <c:pt idx="28">
                  <c:v>41.5</c:v>
                </c:pt>
                <c:pt idx="29">
                  <c:v>60.2</c:v>
                </c:pt>
                <c:pt idx="30">
                  <c:v>65.2</c:v>
                </c:pt>
                <c:pt idx="31">
                  <c:v>63.7</c:v>
                </c:pt>
                <c:pt idx="32">
                  <c:v>68</c:v>
                </c:pt>
                <c:pt idx="33">
                  <c:v>75.5</c:v>
                </c:pt>
                <c:pt idx="34">
                  <c:v>79.400000000000006</c:v>
                </c:pt>
                <c:pt idx="35">
                  <c:v>68.099999999999994</c:v>
                </c:pt>
                <c:pt idx="36">
                  <c:v>54.7</c:v>
                </c:pt>
                <c:pt idx="37">
                  <c:v>61.7</c:v>
                </c:pt>
                <c:pt idx="38">
                  <c:v>63.3</c:v>
                </c:pt>
                <c:pt idx="39">
                  <c:v>62.2</c:v>
                </c:pt>
              </c:numCache>
            </c:numRef>
          </c:val>
          <c:smooth val="0"/>
          <c:extLst>
            <c:ext xmlns:c16="http://schemas.microsoft.com/office/drawing/2014/chart" uri="{C3380CC4-5D6E-409C-BE32-E72D297353CC}">
              <c16:uniqueId val="{00000002-75F0-480D-BED6-71B5253F2347}"/>
            </c:ext>
          </c:extLst>
        </c:ser>
        <c:ser>
          <c:idx val="3"/>
          <c:order val="3"/>
          <c:tx>
            <c:strRef>
              <c:f>宿泊施設稼働率!$D$15</c:f>
              <c:strCache>
                <c:ptCount val="1"/>
                <c:pt idx="0">
                  <c:v>ビジネス
ホテル</c:v>
                </c:pt>
              </c:strCache>
            </c:strRef>
          </c:tx>
          <c:spPr>
            <a:ln w="28575" cap="rnd">
              <a:solidFill>
                <a:schemeClr val="accent4"/>
              </a:solidFill>
              <a:prstDash val="dashDot"/>
              <a:round/>
            </a:ln>
            <a:effectLst/>
          </c:spPr>
          <c:marker>
            <c:symbol val="diamond"/>
            <c:size val="5"/>
            <c:spPr>
              <a:noFill/>
              <a:ln w="9525">
                <a:solidFill>
                  <a:schemeClr val="accent4"/>
                </a:solidFill>
              </a:ln>
              <a:effectLst/>
            </c:spPr>
          </c:marker>
          <c:cat>
            <c:multiLvlStrRef>
              <c:f>宿泊施設稼働率!$E$10:$AR$11</c:f>
              <c:multiLvlStrCache>
                <c:ptCount val="40"/>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lvl>
                <c:lvl>
                  <c:pt idx="0">
                    <c:v>2020年</c:v>
                  </c:pt>
                  <c:pt idx="12">
                    <c:v>2021年</c:v>
                  </c:pt>
                  <c:pt idx="24">
                    <c:v>2022年</c:v>
                  </c:pt>
                  <c:pt idx="36">
                    <c:v>2023年</c:v>
                  </c:pt>
                </c:lvl>
              </c:multiLvlStrCache>
            </c:multiLvlStrRef>
          </c:cat>
          <c:val>
            <c:numRef>
              <c:f>宿泊施設稼働率!$E$15:$AR$15</c:f>
              <c:numCache>
                <c:formatCode>#,##0.0_);[Red]\(#,##0.0\)</c:formatCode>
                <c:ptCount val="40"/>
                <c:pt idx="0">
                  <c:v>67.2</c:v>
                </c:pt>
                <c:pt idx="1">
                  <c:v>55.5</c:v>
                </c:pt>
                <c:pt idx="2">
                  <c:v>26.8</c:v>
                </c:pt>
                <c:pt idx="3">
                  <c:v>17</c:v>
                </c:pt>
                <c:pt idx="4">
                  <c:v>9.8000000000000007</c:v>
                </c:pt>
                <c:pt idx="5">
                  <c:v>15.7</c:v>
                </c:pt>
                <c:pt idx="6">
                  <c:v>18.899999999999999</c:v>
                </c:pt>
                <c:pt idx="7">
                  <c:v>17.399999999999999</c:v>
                </c:pt>
                <c:pt idx="8">
                  <c:v>23.1</c:v>
                </c:pt>
                <c:pt idx="9">
                  <c:v>28.8</c:v>
                </c:pt>
                <c:pt idx="10">
                  <c:v>32.1</c:v>
                </c:pt>
                <c:pt idx="11">
                  <c:v>23.7</c:v>
                </c:pt>
                <c:pt idx="12">
                  <c:v>18</c:v>
                </c:pt>
                <c:pt idx="13">
                  <c:v>19.3</c:v>
                </c:pt>
                <c:pt idx="14">
                  <c:v>27.3</c:v>
                </c:pt>
                <c:pt idx="15">
                  <c:v>23.3</c:v>
                </c:pt>
                <c:pt idx="16">
                  <c:v>17.2</c:v>
                </c:pt>
                <c:pt idx="17">
                  <c:v>22.2</c:v>
                </c:pt>
                <c:pt idx="18">
                  <c:v>27.1</c:v>
                </c:pt>
                <c:pt idx="19">
                  <c:v>26.6</c:v>
                </c:pt>
                <c:pt idx="20">
                  <c:v>24.7</c:v>
                </c:pt>
                <c:pt idx="21">
                  <c:v>33.9</c:v>
                </c:pt>
                <c:pt idx="22">
                  <c:v>39.4</c:v>
                </c:pt>
                <c:pt idx="23">
                  <c:v>43.4</c:v>
                </c:pt>
                <c:pt idx="24">
                  <c:v>32.5</c:v>
                </c:pt>
                <c:pt idx="25">
                  <c:v>34.299999999999997</c:v>
                </c:pt>
                <c:pt idx="26">
                  <c:v>41.7</c:v>
                </c:pt>
                <c:pt idx="27">
                  <c:v>43.1</c:v>
                </c:pt>
                <c:pt idx="28">
                  <c:v>42.3</c:v>
                </c:pt>
                <c:pt idx="29">
                  <c:v>44.4</c:v>
                </c:pt>
                <c:pt idx="30">
                  <c:v>43.5</c:v>
                </c:pt>
                <c:pt idx="31">
                  <c:v>44.7</c:v>
                </c:pt>
                <c:pt idx="32">
                  <c:v>44.5</c:v>
                </c:pt>
                <c:pt idx="33">
                  <c:v>50.4</c:v>
                </c:pt>
                <c:pt idx="34">
                  <c:v>58.2</c:v>
                </c:pt>
                <c:pt idx="35">
                  <c:v>57.7</c:v>
                </c:pt>
                <c:pt idx="36">
                  <c:v>50.8</c:v>
                </c:pt>
                <c:pt idx="37">
                  <c:v>54.7</c:v>
                </c:pt>
                <c:pt idx="38">
                  <c:v>57.1</c:v>
                </c:pt>
                <c:pt idx="39">
                  <c:v>64.3</c:v>
                </c:pt>
              </c:numCache>
            </c:numRef>
          </c:val>
          <c:smooth val="0"/>
          <c:extLst>
            <c:ext xmlns:c16="http://schemas.microsoft.com/office/drawing/2014/chart" uri="{C3380CC4-5D6E-409C-BE32-E72D297353CC}">
              <c16:uniqueId val="{00000003-75F0-480D-BED6-71B5253F2347}"/>
            </c:ext>
          </c:extLst>
        </c:ser>
        <c:ser>
          <c:idx val="4"/>
          <c:order val="4"/>
          <c:tx>
            <c:strRef>
              <c:f>宿泊施設稼働率!$D$16</c:f>
              <c:strCache>
                <c:ptCount val="1"/>
                <c:pt idx="0">
                  <c:v>シティ
ホテル</c:v>
                </c:pt>
              </c:strCache>
            </c:strRef>
          </c:tx>
          <c:spPr>
            <a:ln w="28575" cap="rnd">
              <a:solidFill>
                <a:srgbClr val="FF0000"/>
              </a:solidFill>
              <a:round/>
            </a:ln>
            <a:effectLst/>
          </c:spPr>
          <c:marker>
            <c:symbol val="circle"/>
            <c:size val="5"/>
            <c:spPr>
              <a:solidFill>
                <a:srgbClr val="FF0000"/>
              </a:solidFill>
              <a:ln w="9525">
                <a:solidFill>
                  <a:schemeClr val="accent5"/>
                </a:solidFill>
              </a:ln>
              <a:effectLst/>
            </c:spPr>
          </c:marker>
          <c:cat>
            <c:multiLvlStrRef>
              <c:f>宿泊施設稼働率!$E$10:$AR$11</c:f>
              <c:multiLvlStrCache>
                <c:ptCount val="40"/>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lvl>
                <c:lvl>
                  <c:pt idx="0">
                    <c:v>2020年</c:v>
                  </c:pt>
                  <c:pt idx="12">
                    <c:v>2021年</c:v>
                  </c:pt>
                  <c:pt idx="24">
                    <c:v>2022年</c:v>
                  </c:pt>
                  <c:pt idx="36">
                    <c:v>2023年</c:v>
                  </c:pt>
                </c:lvl>
              </c:multiLvlStrCache>
            </c:multiLvlStrRef>
          </c:cat>
          <c:val>
            <c:numRef>
              <c:f>宿泊施設稼働率!$E$16:$AR$16</c:f>
              <c:numCache>
                <c:formatCode>#,##0.0_);[Red]\(#,##0.0\)</c:formatCode>
                <c:ptCount val="40"/>
                <c:pt idx="0">
                  <c:v>74.599999999999994</c:v>
                </c:pt>
                <c:pt idx="1">
                  <c:v>57.8</c:v>
                </c:pt>
                <c:pt idx="2">
                  <c:v>24.7</c:v>
                </c:pt>
                <c:pt idx="3">
                  <c:v>8.4</c:v>
                </c:pt>
                <c:pt idx="4">
                  <c:v>7</c:v>
                </c:pt>
                <c:pt idx="5">
                  <c:v>15.9</c:v>
                </c:pt>
                <c:pt idx="6">
                  <c:v>19.3</c:v>
                </c:pt>
                <c:pt idx="7">
                  <c:v>19.5</c:v>
                </c:pt>
                <c:pt idx="8">
                  <c:v>29.5</c:v>
                </c:pt>
                <c:pt idx="9">
                  <c:v>38.5</c:v>
                </c:pt>
                <c:pt idx="10">
                  <c:v>42.6</c:v>
                </c:pt>
                <c:pt idx="11">
                  <c:v>26.5</c:v>
                </c:pt>
                <c:pt idx="12">
                  <c:v>17.5</c:v>
                </c:pt>
                <c:pt idx="13">
                  <c:v>17.600000000000001</c:v>
                </c:pt>
                <c:pt idx="14">
                  <c:v>27.7</c:v>
                </c:pt>
                <c:pt idx="15">
                  <c:v>18.5</c:v>
                </c:pt>
                <c:pt idx="16">
                  <c:v>11.9</c:v>
                </c:pt>
                <c:pt idx="17">
                  <c:v>20.7</c:v>
                </c:pt>
                <c:pt idx="18">
                  <c:v>30.3</c:v>
                </c:pt>
                <c:pt idx="19">
                  <c:v>28.2</c:v>
                </c:pt>
                <c:pt idx="20">
                  <c:v>27.8</c:v>
                </c:pt>
                <c:pt idx="21">
                  <c:v>36.799999999999997</c:v>
                </c:pt>
                <c:pt idx="22">
                  <c:v>42.1</c:v>
                </c:pt>
                <c:pt idx="23">
                  <c:v>50</c:v>
                </c:pt>
                <c:pt idx="24">
                  <c:v>32.700000000000003</c:v>
                </c:pt>
                <c:pt idx="25">
                  <c:v>26.9</c:v>
                </c:pt>
                <c:pt idx="26">
                  <c:v>32.799999999999997</c:v>
                </c:pt>
                <c:pt idx="27">
                  <c:v>41.8</c:v>
                </c:pt>
                <c:pt idx="28">
                  <c:v>44.3</c:v>
                </c:pt>
                <c:pt idx="29">
                  <c:v>41.3</c:v>
                </c:pt>
                <c:pt idx="30">
                  <c:v>39.700000000000003</c:v>
                </c:pt>
                <c:pt idx="31">
                  <c:v>44.4</c:v>
                </c:pt>
                <c:pt idx="32">
                  <c:v>53.1</c:v>
                </c:pt>
                <c:pt idx="33">
                  <c:v>59</c:v>
                </c:pt>
                <c:pt idx="34">
                  <c:v>70</c:v>
                </c:pt>
                <c:pt idx="35">
                  <c:v>73.8</c:v>
                </c:pt>
                <c:pt idx="36">
                  <c:v>58.3</c:v>
                </c:pt>
                <c:pt idx="37">
                  <c:v>68.5</c:v>
                </c:pt>
                <c:pt idx="38">
                  <c:v>78.900000000000006</c:v>
                </c:pt>
                <c:pt idx="39">
                  <c:v>75.5</c:v>
                </c:pt>
              </c:numCache>
            </c:numRef>
          </c:val>
          <c:smooth val="0"/>
          <c:extLst>
            <c:ext xmlns:c16="http://schemas.microsoft.com/office/drawing/2014/chart" uri="{C3380CC4-5D6E-409C-BE32-E72D297353CC}">
              <c16:uniqueId val="{00000004-75F0-480D-BED6-71B5253F2347}"/>
            </c:ext>
          </c:extLst>
        </c:ser>
        <c:dLbls>
          <c:showLegendKey val="0"/>
          <c:showVal val="0"/>
          <c:showCatName val="0"/>
          <c:showSerName val="0"/>
          <c:showPercent val="0"/>
          <c:showBubbleSize val="0"/>
        </c:dLbls>
        <c:marker val="1"/>
        <c:smooth val="0"/>
        <c:axId val="479825808"/>
        <c:axId val="479828304"/>
      </c:lineChart>
      <c:catAx>
        <c:axId val="479825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479828304"/>
        <c:crosses val="autoZero"/>
        <c:auto val="1"/>
        <c:lblAlgn val="ctr"/>
        <c:lblOffset val="100"/>
        <c:noMultiLvlLbl val="0"/>
      </c:catAx>
      <c:valAx>
        <c:axId val="479828304"/>
        <c:scaling>
          <c:orientation val="minMax"/>
          <c:max val="80"/>
        </c:scaling>
        <c:delete val="0"/>
        <c:axPos val="l"/>
        <c:majorGridlines>
          <c:spPr>
            <a:ln w="9525" cap="flat" cmpd="sng" algn="ctr">
              <a:solidFill>
                <a:schemeClr val="tx1">
                  <a:lumMod val="15000"/>
                  <a:lumOff val="85000"/>
                </a:schemeClr>
              </a:solidFill>
              <a:round/>
            </a:ln>
            <a:effectLst/>
          </c:spPr>
        </c:majorGridlines>
        <c:numFmt formatCode="#,##0.0_);[Red]\(#,##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479825808"/>
        <c:crosses val="autoZero"/>
        <c:crossBetween val="between"/>
      </c:valAx>
      <c:spPr>
        <a:noFill/>
        <a:ln>
          <a:noFill/>
        </a:ln>
        <a:effectLst/>
      </c:spPr>
    </c:plotArea>
    <c:legend>
      <c:legendPos val="b"/>
      <c:layout>
        <c:manualLayout>
          <c:xMode val="edge"/>
          <c:yMode val="edge"/>
          <c:x val="0.11229556932966023"/>
          <c:y val="3.3530698201846752E-2"/>
          <c:w val="0.43050344352617081"/>
          <c:h val="0.21969220800259193"/>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延べ宿泊者数!$D$12</c:f>
              <c:strCache>
                <c:ptCount val="1"/>
                <c:pt idx="0">
                  <c:v>日本人</c:v>
                </c:pt>
              </c:strCache>
            </c:strRef>
          </c:tx>
          <c:spPr>
            <a:solidFill>
              <a:schemeClr val="accent1"/>
            </a:solidFill>
            <a:ln>
              <a:noFill/>
            </a:ln>
            <a:effectLst/>
          </c:spPr>
          <c:invertIfNegative val="0"/>
          <c:cat>
            <c:multiLvlStrRef>
              <c:f>延べ宿泊者数!$E$10:$AR$11</c:f>
              <c:multiLvlStrCache>
                <c:ptCount val="40"/>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lvl>
                <c:lvl>
                  <c:pt idx="0">
                    <c:v>2020年</c:v>
                  </c:pt>
                  <c:pt idx="12">
                    <c:v>2021年</c:v>
                  </c:pt>
                  <c:pt idx="24">
                    <c:v>2022年</c:v>
                  </c:pt>
                  <c:pt idx="36">
                    <c:v>2023年</c:v>
                  </c:pt>
                </c:lvl>
              </c:multiLvlStrCache>
            </c:multiLvlStrRef>
          </c:cat>
          <c:val>
            <c:numRef>
              <c:f>延べ宿泊者数!$E$12:$AR$12</c:f>
              <c:numCache>
                <c:formatCode>#,##0_ </c:formatCode>
                <c:ptCount val="40"/>
                <c:pt idx="0">
                  <c:v>2476650</c:v>
                </c:pt>
                <c:pt idx="1">
                  <c:v>2445750</c:v>
                </c:pt>
                <c:pt idx="2">
                  <c:v>1334720</c:v>
                </c:pt>
                <c:pt idx="3">
                  <c:v>629950</c:v>
                </c:pt>
                <c:pt idx="4">
                  <c:v>451130</c:v>
                </c:pt>
                <c:pt idx="5">
                  <c:v>823900</c:v>
                </c:pt>
                <c:pt idx="6">
                  <c:v>1030290</c:v>
                </c:pt>
                <c:pt idx="7">
                  <c:v>1017100</c:v>
                </c:pt>
                <c:pt idx="8">
                  <c:v>1291610</c:v>
                </c:pt>
                <c:pt idx="9">
                  <c:v>1767950</c:v>
                </c:pt>
                <c:pt idx="10">
                  <c:v>1953460</c:v>
                </c:pt>
                <c:pt idx="11">
                  <c:v>1269750</c:v>
                </c:pt>
                <c:pt idx="12">
                  <c:v>949350</c:v>
                </c:pt>
                <c:pt idx="13">
                  <c:v>903560</c:v>
                </c:pt>
                <c:pt idx="14">
                  <c:v>1566720</c:v>
                </c:pt>
                <c:pt idx="15">
                  <c:v>1117010</c:v>
                </c:pt>
                <c:pt idx="16">
                  <c:v>795580</c:v>
                </c:pt>
                <c:pt idx="17">
                  <c:v>1044640</c:v>
                </c:pt>
                <c:pt idx="18">
                  <c:v>1533900</c:v>
                </c:pt>
                <c:pt idx="19">
                  <c:v>1514110</c:v>
                </c:pt>
                <c:pt idx="20">
                  <c:v>1303250</c:v>
                </c:pt>
                <c:pt idx="21">
                  <c:v>1890520</c:v>
                </c:pt>
                <c:pt idx="22">
                  <c:v>2189340</c:v>
                </c:pt>
                <c:pt idx="23">
                  <c:v>2731370</c:v>
                </c:pt>
                <c:pt idx="24">
                  <c:v>1746080</c:v>
                </c:pt>
                <c:pt idx="25">
                  <c:v>1391550</c:v>
                </c:pt>
                <c:pt idx="26">
                  <c:v>2063330</c:v>
                </c:pt>
                <c:pt idx="27">
                  <c:v>2046650</c:v>
                </c:pt>
                <c:pt idx="28">
                  <c:v>2347240</c:v>
                </c:pt>
                <c:pt idx="29">
                  <c:v>2160550</c:v>
                </c:pt>
                <c:pt idx="30">
                  <c:v>2407650</c:v>
                </c:pt>
                <c:pt idx="31">
                  <c:v>2702560</c:v>
                </c:pt>
                <c:pt idx="32">
                  <c:v>2441600</c:v>
                </c:pt>
                <c:pt idx="33">
                  <c:v>2800810</c:v>
                </c:pt>
                <c:pt idx="34">
                  <c:v>2925950</c:v>
                </c:pt>
                <c:pt idx="35">
                  <c:v>2875930</c:v>
                </c:pt>
                <c:pt idx="36">
                  <c:v>2210520</c:v>
                </c:pt>
                <c:pt idx="37">
                  <c:v>2374960</c:v>
                </c:pt>
                <c:pt idx="38">
                  <c:v>2960440</c:v>
                </c:pt>
                <c:pt idx="39">
                  <c:v>2340470</c:v>
                </c:pt>
              </c:numCache>
            </c:numRef>
          </c:val>
          <c:extLst>
            <c:ext xmlns:c16="http://schemas.microsoft.com/office/drawing/2014/chart" uri="{C3380CC4-5D6E-409C-BE32-E72D297353CC}">
              <c16:uniqueId val="{00000000-6D67-46E6-A0E5-C55E71EDF16F}"/>
            </c:ext>
          </c:extLst>
        </c:ser>
        <c:ser>
          <c:idx val="1"/>
          <c:order val="1"/>
          <c:tx>
            <c:strRef>
              <c:f>延べ宿泊者数!$D$13</c:f>
              <c:strCache>
                <c:ptCount val="1"/>
                <c:pt idx="0">
                  <c:v>外国人</c:v>
                </c:pt>
              </c:strCache>
            </c:strRef>
          </c:tx>
          <c:spPr>
            <a:pattFill prst="wdUpDiag">
              <a:fgClr>
                <a:schemeClr val="accent2"/>
              </a:fgClr>
              <a:bgClr>
                <a:schemeClr val="bg1"/>
              </a:bgClr>
            </a:pattFill>
            <a:ln>
              <a:solidFill>
                <a:schemeClr val="accent2"/>
              </a:solidFill>
            </a:ln>
            <a:effectLst/>
          </c:spPr>
          <c:invertIfNegative val="0"/>
          <c:cat>
            <c:multiLvlStrRef>
              <c:f>延べ宿泊者数!$E$10:$AR$11</c:f>
              <c:multiLvlStrCache>
                <c:ptCount val="40"/>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lvl>
                <c:lvl>
                  <c:pt idx="0">
                    <c:v>2020年</c:v>
                  </c:pt>
                  <c:pt idx="12">
                    <c:v>2021年</c:v>
                  </c:pt>
                  <c:pt idx="24">
                    <c:v>2022年</c:v>
                  </c:pt>
                  <c:pt idx="36">
                    <c:v>2023年</c:v>
                  </c:pt>
                </c:lvl>
              </c:multiLvlStrCache>
            </c:multiLvlStrRef>
          </c:cat>
          <c:val>
            <c:numRef>
              <c:f>延べ宿泊者数!$E$13:$AR$13</c:f>
              <c:numCache>
                <c:formatCode>#,##0_ </c:formatCode>
                <c:ptCount val="40"/>
                <c:pt idx="0">
                  <c:v>1966700</c:v>
                </c:pt>
                <c:pt idx="1">
                  <c:v>685300</c:v>
                </c:pt>
                <c:pt idx="2">
                  <c:v>159200</c:v>
                </c:pt>
                <c:pt idx="3">
                  <c:v>42200</c:v>
                </c:pt>
                <c:pt idx="4">
                  <c:v>33160</c:v>
                </c:pt>
                <c:pt idx="5">
                  <c:v>30950</c:v>
                </c:pt>
                <c:pt idx="6">
                  <c:v>29190</c:v>
                </c:pt>
                <c:pt idx="7">
                  <c:v>30940</c:v>
                </c:pt>
                <c:pt idx="8">
                  <c:v>33070</c:v>
                </c:pt>
                <c:pt idx="9">
                  <c:v>41510</c:v>
                </c:pt>
                <c:pt idx="10">
                  <c:v>69120</c:v>
                </c:pt>
                <c:pt idx="11">
                  <c:v>103410</c:v>
                </c:pt>
                <c:pt idx="12">
                  <c:v>69730</c:v>
                </c:pt>
                <c:pt idx="13">
                  <c:v>18250</c:v>
                </c:pt>
                <c:pt idx="14">
                  <c:v>20150</c:v>
                </c:pt>
                <c:pt idx="15">
                  <c:v>18260</c:v>
                </c:pt>
                <c:pt idx="16">
                  <c:v>21270</c:v>
                </c:pt>
                <c:pt idx="17">
                  <c:v>17910</c:v>
                </c:pt>
                <c:pt idx="18">
                  <c:v>19760</c:v>
                </c:pt>
                <c:pt idx="19">
                  <c:v>20450</c:v>
                </c:pt>
                <c:pt idx="20">
                  <c:v>25010</c:v>
                </c:pt>
                <c:pt idx="21">
                  <c:v>25040</c:v>
                </c:pt>
                <c:pt idx="22">
                  <c:v>32400</c:v>
                </c:pt>
                <c:pt idx="23">
                  <c:v>31160</c:v>
                </c:pt>
                <c:pt idx="24">
                  <c:v>26810</c:v>
                </c:pt>
                <c:pt idx="25">
                  <c:v>22600</c:v>
                </c:pt>
                <c:pt idx="26">
                  <c:v>28140</c:v>
                </c:pt>
                <c:pt idx="27">
                  <c:v>45150</c:v>
                </c:pt>
                <c:pt idx="28">
                  <c:v>62130</c:v>
                </c:pt>
                <c:pt idx="29">
                  <c:v>43170</c:v>
                </c:pt>
                <c:pt idx="30">
                  <c:v>50150</c:v>
                </c:pt>
                <c:pt idx="31">
                  <c:v>64750</c:v>
                </c:pt>
                <c:pt idx="32">
                  <c:v>82970</c:v>
                </c:pt>
                <c:pt idx="33">
                  <c:v>290960</c:v>
                </c:pt>
                <c:pt idx="34">
                  <c:v>596850</c:v>
                </c:pt>
                <c:pt idx="35">
                  <c:v>839410</c:v>
                </c:pt>
                <c:pt idx="36">
                  <c:v>846840</c:v>
                </c:pt>
                <c:pt idx="37">
                  <c:v>911430</c:v>
                </c:pt>
                <c:pt idx="38">
                  <c:v>1074960</c:v>
                </c:pt>
                <c:pt idx="39">
                  <c:v>1305630</c:v>
                </c:pt>
              </c:numCache>
            </c:numRef>
          </c:val>
          <c:extLst>
            <c:ext xmlns:c16="http://schemas.microsoft.com/office/drawing/2014/chart" uri="{C3380CC4-5D6E-409C-BE32-E72D297353CC}">
              <c16:uniqueId val="{00000001-6D67-46E6-A0E5-C55E71EDF16F}"/>
            </c:ext>
          </c:extLst>
        </c:ser>
        <c:dLbls>
          <c:showLegendKey val="0"/>
          <c:showVal val="0"/>
          <c:showCatName val="0"/>
          <c:showSerName val="0"/>
          <c:showPercent val="0"/>
          <c:showBubbleSize val="0"/>
        </c:dLbls>
        <c:gapWidth val="150"/>
        <c:overlap val="100"/>
        <c:axId val="402216752"/>
        <c:axId val="402218416"/>
      </c:barChart>
      <c:catAx>
        <c:axId val="402216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402218416"/>
        <c:crosses val="autoZero"/>
        <c:auto val="1"/>
        <c:lblAlgn val="ctr"/>
        <c:lblOffset val="100"/>
        <c:noMultiLvlLbl val="0"/>
      </c:catAx>
      <c:valAx>
        <c:axId val="402218416"/>
        <c:scaling>
          <c:orientation val="minMax"/>
          <c:max val="450000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402216752"/>
        <c:crosses val="autoZero"/>
        <c:crossBetween val="between"/>
      </c:valAx>
      <c:spPr>
        <a:noFill/>
        <a:ln>
          <a:noFill/>
        </a:ln>
        <a:effectLst/>
      </c:spPr>
    </c:plotArea>
    <c:legend>
      <c:legendPos val="b"/>
      <c:layout>
        <c:manualLayout>
          <c:xMode val="edge"/>
          <c:yMode val="edge"/>
          <c:x val="0.70100398406374498"/>
          <c:y val="5.9811774461028193E-2"/>
          <c:w val="0.1535319831783975"/>
          <c:h val="8.4870646766169178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Sheet1!$C$16</c:f>
              <c:strCache>
                <c:ptCount val="1"/>
                <c:pt idx="0">
                  <c:v>関空外国人入国者数</c:v>
                </c:pt>
              </c:strCache>
            </c:strRef>
          </c:tx>
          <c:spPr>
            <a:solidFill>
              <a:schemeClr val="accent1">
                <a:alpha val="60000"/>
              </a:schemeClr>
            </a:solidFill>
            <a:ln>
              <a:noFill/>
            </a:ln>
            <a:effectLst/>
          </c:spPr>
          <c:invertIfNegative val="0"/>
          <c:cat>
            <c:multiLvlStrRef>
              <c:f>Sheet1!$P$6:$BD$7</c:f>
              <c:multiLvlStrCache>
                <c:ptCount val="4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lvl>
                <c:lvl>
                  <c:pt idx="0">
                    <c:v>2020年</c:v>
                  </c:pt>
                  <c:pt idx="12">
                    <c:v>2021年</c:v>
                  </c:pt>
                  <c:pt idx="24">
                    <c:v>2022年</c:v>
                  </c:pt>
                  <c:pt idx="36">
                    <c:v>2023年</c:v>
                  </c:pt>
                </c:lvl>
              </c:multiLvlStrCache>
            </c:multiLvlStrRef>
          </c:cat>
          <c:val>
            <c:numRef>
              <c:f>Sheet1!$P$16:$BD$16</c:f>
              <c:numCache>
                <c:formatCode>#,##0_ </c:formatCode>
                <c:ptCount val="41"/>
                <c:pt idx="0">
                  <c:v>709555</c:v>
                </c:pt>
                <c:pt idx="1">
                  <c:v>228987</c:v>
                </c:pt>
                <c:pt idx="2">
                  <c:v>35696</c:v>
                </c:pt>
                <c:pt idx="3">
                  <c:v>393</c:v>
                </c:pt>
                <c:pt idx="4">
                  <c:v>182</c:v>
                </c:pt>
                <c:pt idx="5">
                  <c:v>577</c:v>
                </c:pt>
                <c:pt idx="6">
                  <c:v>834</c:v>
                </c:pt>
                <c:pt idx="7">
                  <c:v>1616</c:v>
                </c:pt>
                <c:pt idx="8">
                  <c:v>2467</c:v>
                </c:pt>
                <c:pt idx="9">
                  <c:v>5381</c:v>
                </c:pt>
                <c:pt idx="10">
                  <c:v>11945</c:v>
                </c:pt>
                <c:pt idx="11">
                  <c:v>13553</c:v>
                </c:pt>
                <c:pt idx="12">
                  <c:v>10919</c:v>
                </c:pt>
                <c:pt idx="13">
                  <c:v>1881</c:v>
                </c:pt>
                <c:pt idx="14">
                  <c:v>3129</c:v>
                </c:pt>
                <c:pt idx="15">
                  <c:v>2341</c:v>
                </c:pt>
                <c:pt idx="16">
                  <c:v>2002</c:v>
                </c:pt>
                <c:pt idx="17">
                  <c:v>2361</c:v>
                </c:pt>
                <c:pt idx="18">
                  <c:v>2774</c:v>
                </c:pt>
                <c:pt idx="19">
                  <c:v>2476</c:v>
                </c:pt>
                <c:pt idx="20">
                  <c:v>3079</c:v>
                </c:pt>
                <c:pt idx="21">
                  <c:v>3743</c:v>
                </c:pt>
                <c:pt idx="22">
                  <c:v>3678</c:v>
                </c:pt>
                <c:pt idx="23">
                  <c:v>2738</c:v>
                </c:pt>
                <c:pt idx="24">
                  <c:v>3497</c:v>
                </c:pt>
                <c:pt idx="25">
                  <c:v>3499</c:v>
                </c:pt>
                <c:pt idx="26">
                  <c:v>10284</c:v>
                </c:pt>
                <c:pt idx="27">
                  <c:v>21616</c:v>
                </c:pt>
                <c:pt idx="28">
                  <c:v>27161</c:v>
                </c:pt>
                <c:pt idx="29">
                  <c:v>23463</c:v>
                </c:pt>
                <c:pt idx="30">
                  <c:v>25189</c:v>
                </c:pt>
                <c:pt idx="31">
                  <c:v>34311</c:v>
                </c:pt>
                <c:pt idx="32">
                  <c:v>41456</c:v>
                </c:pt>
                <c:pt idx="33">
                  <c:v>116657</c:v>
                </c:pt>
                <c:pt idx="34">
                  <c:v>247089</c:v>
                </c:pt>
                <c:pt idx="35">
                  <c:v>331248</c:v>
                </c:pt>
                <c:pt idx="36">
                  <c:v>379297</c:v>
                </c:pt>
                <c:pt idx="37">
                  <c:v>369193</c:v>
                </c:pt>
                <c:pt idx="38">
                  <c:v>425326</c:v>
                </c:pt>
                <c:pt idx="39">
                  <c:v>471895</c:v>
                </c:pt>
                <c:pt idx="40">
                  <c:v>501210</c:v>
                </c:pt>
              </c:numCache>
            </c:numRef>
          </c:val>
          <c:extLst>
            <c:ext xmlns:c16="http://schemas.microsoft.com/office/drawing/2014/chart" uri="{C3380CC4-5D6E-409C-BE32-E72D297353CC}">
              <c16:uniqueId val="{00000000-59B2-4B22-9672-0AE2D7509F0B}"/>
            </c:ext>
          </c:extLst>
        </c:ser>
        <c:dLbls>
          <c:showLegendKey val="0"/>
          <c:showVal val="0"/>
          <c:showCatName val="0"/>
          <c:showSerName val="0"/>
          <c:showPercent val="0"/>
          <c:showBubbleSize val="0"/>
        </c:dLbls>
        <c:gapWidth val="219"/>
        <c:overlap val="-27"/>
        <c:axId val="672455984"/>
        <c:axId val="672469296"/>
      </c:barChart>
      <c:lineChart>
        <c:grouping val="standard"/>
        <c:varyColors val="0"/>
        <c:ser>
          <c:idx val="1"/>
          <c:order val="1"/>
          <c:tx>
            <c:strRef>
              <c:f>Sheet1!$C$17</c:f>
              <c:strCache>
                <c:ptCount val="1"/>
                <c:pt idx="0">
                  <c:v>2019年同月比</c:v>
                </c:pt>
              </c:strCache>
            </c:strRef>
          </c:tx>
          <c:spPr>
            <a:ln w="28575" cap="rnd">
              <a:solidFill>
                <a:schemeClr val="accent2"/>
              </a:solidFill>
              <a:round/>
            </a:ln>
            <a:effectLst/>
          </c:spPr>
          <c:marker>
            <c:symbol val="circle"/>
            <c:size val="4"/>
            <c:spPr>
              <a:solidFill>
                <a:schemeClr val="accent2"/>
              </a:solidFill>
              <a:ln w="9525">
                <a:solidFill>
                  <a:schemeClr val="accent2"/>
                </a:solidFill>
              </a:ln>
              <a:effectLst/>
            </c:spPr>
          </c:marker>
          <c:cat>
            <c:multiLvlStrRef>
              <c:f>Sheet1!$P$6:$BD$7</c:f>
              <c:multiLvlStrCache>
                <c:ptCount val="4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lvl>
                <c:lvl>
                  <c:pt idx="0">
                    <c:v>2020年</c:v>
                  </c:pt>
                  <c:pt idx="12">
                    <c:v>2021年</c:v>
                  </c:pt>
                  <c:pt idx="24">
                    <c:v>2022年</c:v>
                  </c:pt>
                  <c:pt idx="36">
                    <c:v>2023年</c:v>
                  </c:pt>
                </c:lvl>
              </c:multiLvlStrCache>
            </c:multiLvlStrRef>
          </c:cat>
          <c:val>
            <c:numRef>
              <c:f>Sheet1!$P$17:$BD$17</c:f>
              <c:numCache>
                <c:formatCode>0.0_ </c:formatCode>
                <c:ptCount val="41"/>
                <c:pt idx="0">
                  <c:v>2.0804380414735313</c:v>
                </c:pt>
                <c:pt idx="1">
                  <c:v>-66.067755721390085</c:v>
                </c:pt>
                <c:pt idx="2">
                  <c:v>-95.085226490430955</c:v>
                </c:pt>
                <c:pt idx="3">
                  <c:v>-99.948574815791844</c:v>
                </c:pt>
                <c:pt idx="4">
                  <c:v>-99.975869717688965</c:v>
                </c:pt>
                <c:pt idx="5">
                  <c:v>-99.924661039964903</c:v>
                </c:pt>
                <c:pt idx="6">
                  <c:v>-99.891092716139823</c:v>
                </c:pt>
                <c:pt idx="7">
                  <c:v>-99.757303424785079</c:v>
                </c:pt>
                <c:pt idx="8">
                  <c:v>-99.588842926998367</c:v>
                </c:pt>
                <c:pt idx="9">
                  <c:v>-99.174266453673141</c:v>
                </c:pt>
                <c:pt idx="10">
                  <c:v>-98.214936846572741</c:v>
                </c:pt>
                <c:pt idx="11">
                  <c:v>-97.898756432180505</c:v>
                </c:pt>
                <c:pt idx="12">
                  <c:v>-98.429133325852334</c:v>
                </c:pt>
                <c:pt idx="13">
                  <c:v>-99.721265611200351</c:v>
                </c:pt>
                <c:pt idx="14">
                  <c:v>-99.569186286658407</c:v>
                </c:pt>
                <c:pt idx="15">
                  <c:v>-99.69367339381354</c:v>
                </c:pt>
                <c:pt idx="16">
                  <c:v>-99.734566894578506</c:v>
                </c:pt>
                <c:pt idx="17">
                  <c:v>-99.691723943426581</c:v>
                </c:pt>
                <c:pt idx="18">
                  <c:v>-99.637759226105359</c:v>
                </c:pt>
                <c:pt idx="19">
                  <c:v>-99.628145593915761</c:v>
                </c:pt>
                <c:pt idx="20">
                  <c:v>-99.48684530694284</c:v>
                </c:pt>
                <c:pt idx="21">
                  <c:v>-99.425623366678792</c:v>
                </c:pt>
                <c:pt idx="22">
                  <c:v>-99.450358955353252</c:v>
                </c:pt>
                <c:pt idx="23">
                  <c:v>-99.575503217834452</c:v>
                </c:pt>
                <c:pt idx="24">
                  <c:v>-99.496902577205375</c:v>
                </c:pt>
                <c:pt idx="25">
                  <c:v>-99.481503654221171</c:v>
                </c:pt>
                <c:pt idx="26">
                  <c:v>-98.584056175134236</c:v>
                </c:pt>
                <c:pt idx="27">
                  <c:v>-97.171484015665712</c:v>
                </c:pt>
                <c:pt idx="28">
                  <c:v>-96.398886824998442</c:v>
                </c:pt>
                <c:pt idx="29">
                  <c:v>-96.93643324210835</c:v>
                </c:pt>
                <c:pt idx="30">
                  <c:v>-96.710712742021627</c:v>
                </c:pt>
                <c:pt idx="31">
                  <c:v>-94.847053098886832</c:v>
                </c:pt>
                <c:pt idx="32">
                  <c:v>-93.090827880682781</c:v>
                </c:pt>
                <c:pt idx="33">
                  <c:v>-82.098569352564127</c:v>
                </c:pt>
                <c:pt idx="34">
                  <c:v>-63.074971158041969</c:v>
                </c:pt>
                <c:pt idx="35">
                  <c:v>-48.643641307971016</c:v>
                </c:pt>
                <c:pt idx="36">
                  <c:v>-45.432272469622816</c:v>
                </c:pt>
                <c:pt idx="37">
                  <c:v>-45.291448588990512</c:v>
                </c:pt>
                <c:pt idx="38">
                  <c:v>-41.439350130799944</c:v>
                </c:pt>
                <c:pt idx="39">
                  <c:v>-38.251177348842013</c:v>
                </c:pt>
                <c:pt idx="40">
                  <c:v>-33.547589026820411</c:v>
                </c:pt>
              </c:numCache>
            </c:numRef>
          </c:val>
          <c:smooth val="0"/>
          <c:extLst>
            <c:ext xmlns:c16="http://schemas.microsoft.com/office/drawing/2014/chart" uri="{C3380CC4-5D6E-409C-BE32-E72D297353CC}">
              <c16:uniqueId val="{00000001-59B2-4B22-9672-0AE2D7509F0B}"/>
            </c:ext>
          </c:extLst>
        </c:ser>
        <c:dLbls>
          <c:showLegendKey val="0"/>
          <c:showVal val="0"/>
          <c:showCatName val="0"/>
          <c:showSerName val="0"/>
          <c:showPercent val="0"/>
          <c:showBubbleSize val="0"/>
        </c:dLbls>
        <c:marker val="1"/>
        <c:smooth val="0"/>
        <c:axId val="672456400"/>
        <c:axId val="672453904"/>
      </c:lineChart>
      <c:catAx>
        <c:axId val="672455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72469296"/>
        <c:crosses val="autoZero"/>
        <c:auto val="1"/>
        <c:lblAlgn val="ctr"/>
        <c:lblOffset val="100"/>
        <c:noMultiLvlLbl val="0"/>
      </c:catAx>
      <c:valAx>
        <c:axId val="672469296"/>
        <c:scaling>
          <c:orientation val="minMax"/>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72455984"/>
        <c:crosses val="autoZero"/>
        <c:crossBetween val="between"/>
      </c:valAx>
      <c:valAx>
        <c:axId val="672453904"/>
        <c:scaling>
          <c:orientation val="minMax"/>
          <c:min val="-100"/>
        </c:scaling>
        <c:delete val="0"/>
        <c:axPos val="r"/>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72456400"/>
        <c:crosses val="max"/>
        <c:crossBetween val="between"/>
        <c:majorUnit val="20"/>
      </c:valAx>
      <c:catAx>
        <c:axId val="672456400"/>
        <c:scaling>
          <c:orientation val="minMax"/>
        </c:scaling>
        <c:delete val="1"/>
        <c:axPos val="b"/>
        <c:numFmt formatCode="General" sourceLinked="1"/>
        <c:majorTickMark val="none"/>
        <c:minorTickMark val="none"/>
        <c:tickLblPos val="nextTo"/>
        <c:crossAx val="672453904"/>
        <c:crosses val="autoZero"/>
        <c:auto val="1"/>
        <c:lblAlgn val="ctr"/>
        <c:lblOffset val="100"/>
        <c:noMultiLvlLbl val="0"/>
      </c:catAx>
      <c:spPr>
        <a:noFill/>
        <a:ln>
          <a:noFill/>
        </a:ln>
        <a:effectLst/>
      </c:spPr>
    </c:plotArea>
    <c:legend>
      <c:legendPos val="b"/>
      <c:layout>
        <c:manualLayout>
          <c:xMode val="edge"/>
          <c:yMode val="edge"/>
          <c:x val="0.10090651494868362"/>
          <c:y val="4.0957885304659498E-2"/>
          <c:w val="0.31230711735832217"/>
          <c:h val="0.11102464157706095"/>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Sheet1!$C$8</c:f>
              <c:strCache>
                <c:ptCount val="1"/>
                <c:pt idx="0">
                  <c:v>外国人旅行者数</c:v>
                </c:pt>
              </c:strCache>
            </c:strRef>
          </c:tx>
          <c:spPr>
            <a:solidFill>
              <a:schemeClr val="accent1">
                <a:alpha val="60000"/>
              </a:schemeClr>
            </a:solidFill>
            <a:ln>
              <a:noFill/>
            </a:ln>
            <a:effectLst/>
          </c:spPr>
          <c:invertIfNegative val="0"/>
          <c:cat>
            <c:multiLvlStrRef>
              <c:f>Sheet1!$P$6:$BD$7</c:f>
              <c:multiLvlStrCache>
                <c:ptCount val="4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lvl>
                <c:lvl>
                  <c:pt idx="0">
                    <c:v>2020年</c:v>
                  </c:pt>
                  <c:pt idx="12">
                    <c:v>2021年</c:v>
                  </c:pt>
                  <c:pt idx="24">
                    <c:v>2022年</c:v>
                  </c:pt>
                  <c:pt idx="36">
                    <c:v>2023年</c:v>
                  </c:pt>
                </c:lvl>
              </c:multiLvlStrCache>
            </c:multiLvlStrRef>
          </c:cat>
          <c:val>
            <c:numRef>
              <c:f>Sheet1!$P$8:$BD$8</c:f>
              <c:numCache>
                <c:formatCode>#,##0</c:formatCode>
                <c:ptCount val="41"/>
                <c:pt idx="0">
                  <c:v>2661022</c:v>
                </c:pt>
                <c:pt idx="1">
                  <c:v>1085147</c:v>
                </c:pt>
                <c:pt idx="2">
                  <c:v>193658</c:v>
                </c:pt>
                <c:pt idx="3">
                  <c:v>2917</c:v>
                </c:pt>
                <c:pt idx="4">
                  <c:v>1663</c:v>
                </c:pt>
                <c:pt idx="5">
                  <c:v>2565</c:v>
                </c:pt>
                <c:pt idx="6">
                  <c:v>3782</c:v>
                </c:pt>
                <c:pt idx="7">
                  <c:v>8658</c:v>
                </c:pt>
                <c:pt idx="8">
                  <c:v>13684</c:v>
                </c:pt>
                <c:pt idx="9">
                  <c:v>27386</c:v>
                </c:pt>
                <c:pt idx="10">
                  <c:v>56673</c:v>
                </c:pt>
                <c:pt idx="11">
                  <c:v>58673</c:v>
                </c:pt>
                <c:pt idx="12">
                  <c:v>46522</c:v>
                </c:pt>
                <c:pt idx="13">
                  <c:v>7355</c:v>
                </c:pt>
                <c:pt idx="14">
                  <c:v>12276</c:v>
                </c:pt>
                <c:pt idx="15">
                  <c:v>10853</c:v>
                </c:pt>
                <c:pt idx="16">
                  <c:v>10035</c:v>
                </c:pt>
                <c:pt idx="17">
                  <c:v>9251</c:v>
                </c:pt>
                <c:pt idx="18">
                  <c:v>51055</c:v>
                </c:pt>
                <c:pt idx="19">
                  <c:v>25916</c:v>
                </c:pt>
                <c:pt idx="20">
                  <c:v>17720</c:v>
                </c:pt>
                <c:pt idx="21">
                  <c:v>22113</c:v>
                </c:pt>
                <c:pt idx="22">
                  <c:v>20682</c:v>
                </c:pt>
                <c:pt idx="23">
                  <c:v>12084</c:v>
                </c:pt>
                <c:pt idx="24">
                  <c:v>17766</c:v>
                </c:pt>
                <c:pt idx="25">
                  <c:v>16719</c:v>
                </c:pt>
                <c:pt idx="26">
                  <c:v>66121</c:v>
                </c:pt>
                <c:pt idx="27">
                  <c:v>139548</c:v>
                </c:pt>
                <c:pt idx="28">
                  <c:v>147046</c:v>
                </c:pt>
                <c:pt idx="29">
                  <c:v>120430</c:v>
                </c:pt>
                <c:pt idx="30">
                  <c:v>144578</c:v>
                </c:pt>
                <c:pt idx="31">
                  <c:v>169902</c:v>
                </c:pt>
                <c:pt idx="32">
                  <c:v>206641</c:v>
                </c:pt>
                <c:pt idx="33">
                  <c:v>498646</c:v>
                </c:pt>
                <c:pt idx="34">
                  <c:v>934599</c:v>
                </c:pt>
                <c:pt idx="35">
                  <c:v>1370114</c:v>
                </c:pt>
                <c:pt idx="36">
                  <c:v>1497472</c:v>
                </c:pt>
                <c:pt idx="37">
                  <c:v>1475455</c:v>
                </c:pt>
                <c:pt idx="38">
                  <c:v>1817616</c:v>
                </c:pt>
                <c:pt idx="39">
                  <c:v>1949100</c:v>
                </c:pt>
                <c:pt idx="40">
                  <c:v>1898900</c:v>
                </c:pt>
              </c:numCache>
            </c:numRef>
          </c:val>
          <c:extLst>
            <c:ext xmlns:c16="http://schemas.microsoft.com/office/drawing/2014/chart" uri="{C3380CC4-5D6E-409C-BE32-E72D297353CC}">
              <c16:uniqueId val="{00000000-FE25-4F3A-9EAD-62C0FE9BDA29}"/>
            </c:ext>
          </c:extLst>
        </c:ser>
        <c:dLbls>
          <c:showLegendKey val="0"/>
          <c:showVal val="0"/>
          <c:showCatName val="0"/>
          <c:showSerName val="0"/>
          <c:showPercent val="0"/>
          <c:showBubbleSize val="0"/>
        </c:dLbls>
        <c:gapWidth val="219"/>
        <c:overlap val="-27"/>
        <c:axId val="672455984"/>
        <c:axId val="672469296"/>
      </c:barChart>
      <c:lineChart>
        <c:grouping val="standard"/>
        <c:varyColors val="0"/>
        <c:ser>
          <c:idx val="1"/>
          <c:order val="1"/>
          <c:tx>
            <c:strRef>
              <c:f>Sheet1!$C$9</c:f>
              <c:strCache>
                <c:ptCount val="1"/>
                <c:pt idx="0">
                  <c:v>2019年同月比</c:v>
                </c:pt>
              </c:strCache>
            </c:strRef>
          </c:tx>
          <c:spPr>
            <a:ln w="28575" cap="rnd">
              <a:solidFill>
                <a:schemeClr val="accent2"/>
              </a:solidFill>
              <a:round/>
            </a:ln>
            <a:effectLst/>
          </c:spPr>
          <c:marker>
            <c:symbol val="circle"/>
            <c:size val="4"/>
            <c:spPr>
              <a:solidFill>
                <a:schemeClr val="accent2"/>
              </a:solidFill>
              <a:ln w="9525">
                <a:solidFill>
                  <a:schemeClr val="accent2"/>
                </a:solidFill>
              </a:ln>
              <a:effectLst/>
            </c:spPr>
          </c:marker>
          <c:cat>
            <c:multiLvlStrRef>
              <c:f>Sheet1!$P$6:$BD$7</c:f>
              <c:multiLvlStrCache>
                <c:ptCount val="4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lvl>
                <c:lvl>
                  <c:pt idx="0">
                    <c:v>2020年</c:v>
                  </c:pt>
                  <c:pt idx="12">
                    <c:v>2021年</c:v>
                  </c:pt>
                  <c:pt idx="24">
                    <c:v>2022年</c:v>
                  </c:pt>
                  <c:pt idx="36">
                    <c:v>2023年</c:v>
                  </c:pt>
                </c:lvl>
              </c:multiLvlStrCache>
            </c:multiLvlStrRef>
          </c:cat>
          <c:val>
            <c:numRef>
              <c:f>Sheet1!$P$9:$BD$9</c:f>
              <c:numCache>
                <c:formatCode>0.0_ </c:formatCode>
                <c:ptCount val="41"/>
                <c:pt idx="0">
                  <c:v>-1.0529353123574281</c:v>
                </c:pt>
                <c:pt idx="1">
                  <c:v>-58.332840562726119</c:v>
                </c:pt>
                <c:pt idx="2">
                  <c:v>-92.983751525287161</c:v>
                </c:pt>
                <c:pt idx="3">
                  <c:v>-99.900330920478282</c:v>
                </c:pt>
                <c:pt idx="4">
                  <c:v>-99.940030817596679</c:v>
                </c:pt>
                <c:pt idx="5">
                  <c:v>-99.910938767885597</c:v>
                </c:pt>
                <c:pt idx="6">
                  <c:v>-99.873561984882926</c:v>
                </c:pt>
                <c:pt idx="7">
                  <c:v>-99.656446839731544</c:v>
                </c:pt>
                <c:pt idx="8">
                  <c:v>-99.397945252791274</c:v>
                </c:pt>
                <c:pt idx="9">
                  <c:v>-98.903054112685894</c:v>
                </c:pt>
                <c:pt idx="10">
                  <c:v>-97.678548167882838</c:v>
                </c:pt>
                <c:pt idx="11">
                  <c:v>-97.677592546193438</c:v>
                </c:pt>
                <c:pt idx="12">
                  <c:v>-98.270132549299291</c:v>
                </c:pt>
                <c:pt idx="13">
                  <c:v>-99.717584845499147</c:v>
                </c:pt>
                <c:pt idx="14">
                  <c:v>-99.555239307048637</c:v>
                </c:pt>
                <c:pt idx="15">
                  <c:v>-99.629170887881685</c:v>
                </c:pt>
                <c:pt idx="16">
                  <c:v>-99.638129437512148</c:v>
                </c:pt>
                <c:pt idx="17">
                  <c:v>-99.678789295013502</c:v>
                </c:pt>
                <c:pt idx="18">
                  <c:v>-98.293153658963035</c:v>
                </c:pt>
                <c:pt idx="19">
                  <c:v>-98.971641984116715</c:v>
                </c:pt>
                <c:pt idx="20">
                  <c:v>-99.22037342001326</c:v>
                </c:pt>
                <c:pt idx="21">
                  <c:v>-99.114264061703906</c:v>
                </c:pt>
                <c:pt idx="22">
                  <c:v>-99.152819388565149</c:v>
                </c:pt>
                <c:pt idx="23">
                  <c:v>-99.521688482405906</c:v>
                </c:pt>
                <c:pt idx="24">
                  <c:v>-99.339391575401976</c:v>
                </c:pt>
                <c:pt idx="25">
                  <c:v>-99.358028692304558</c:v>
                </c:pt>
                <c:pt idx="26">
                  <c:v>-97.604429636800504</c:v>
                </c:pt>
                <c:pt idx="27">
                  <c:v>-95.231874971170456</c:v>
                </c:pt>
                <c:pt idx="28">
                  <c:v>-94.697397236513339</c:v>
                </c:pt>
                <c:pt idx="29">
                  <c:v>-95.818462306613</c:v>
                </c:pt>
                <c:pt idx="30">
                  <c:v>-95.166537453835247</c:v>
                </c:pt>
                <c:pt idx="31">
                  <c:v>-93.25821563456546</c:v>
                </c:pt>
                <c:pt idx="32">
                  <c:v>-90.9084189551332</c:v>
                </c:pt>
                <c:pt idx="33">
                  <c:v>-80.026740709646205</c:v>
                </c:pt>
                <c:pt idx="34">
                  <c:v>-61.716751171724269</c:v>
                </c:pt>
                <c:pt idx="35">
                  <c:v>-45.767849502075499</c:v>
                </c:pt>
                <c:pt idx="36">
                  <c:v>-44.318213508970047</c:v>
                </c:pt>
                <c:pt idx="37">
                  <c:v>-43.345907303321177</c:v>
                </c:pt>
                <c:pt idx="38">
                  <c:v>-34.147592727314887</c:v>
                </c:pt>
                <c:pt idx="39">
                  <c:v>-33.402467296617168</c:v>
                </c:pt>
                <c:pt idx="40">
                  <c:v>-31.524064662861761</c:v>
                </c:pt>
              </c:numCache>
            </c:numRef>
          </c:val>
          <c:smooth val="0"/>
          <c:extLst>
            <c:ext xmlns:c16="http://schemas.microsoft.com/office/drawing/2014/chart" uri="{C3380CC4-5D6E-409C-BE32-E72D297353CC}">
              <c16:uniqueId val="{00000001-FE25-4F3A-9EAD-62C0FE9BDA29}"/>
            </c:ext>
          </c:extLst>
        </c:ser>
        <c:dLbls>
          <c:showLegendKey val="0"/>
          <c:showVal val="0"/>
          <c:showCatName val="0"/>
          <c:showSerName val="0"/>
          <c:showPercent val="0"/>
          <c:showBubbleSize val="0"/>
        </c:dLbls>
        <c:marker val="1"/>
        <c:smooth val="0"/>
        <c:axId val="672456400"/>
        <c:axId val="672453904"/>
      </c:lineChart>
      <c:catAx>
        <c:axId val="672455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72469296"/>
        <c:crosses val="autoZero"/>
        <c:auto val="1"/>
        <c:lblAlgn val="ctr"/>
        <c:lblOffset val="100"/>
        <c:noMultiLvlLbl val="0"/>
      </c:catAx>
      <c:valAx>
        <c:axId val="67246929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72455984"/>
        <c:crosses val="autoZero"/>
        <c:crossBetween val="between"/>
      </c:valAx>
      <c:valAx>
        <c:axId val="672453904"/>
        <c:scaling>
          <c:orientation val="minMax"/>
          <c:min val="-100"/>
        </c:scaling>
        <c:delete val="0"/>
        <c:axPos val="r"/>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72456400"/>
        <c:crosses val="max"/>
        <c:crossBetween val="between"/>
        <c:majorUnit val="20"/>
      </c:valAx>
      <c:catAx>
        <c:axId val="672456400"/>
        <c:scaling>
          <c:orientation val="minMax"/>
        </c:scaling>
        <c:delete val="1"/>
        <c:axPos val="b"/>
        <c:numFmt formatCode="General" sourceLinked="1"/>
        <c:majorTickMark val="none"/>
        <c:minorTickMark val="none"/>
        <c:tickLblPos val="nextTo"/>
        <c:crossAx val="672453904"/>
        <c:crosses val="autoZero"/>
        <c:auto val="1"/>
        <c:lblAlgn val="ctr"/>
        <c:lblOffset val="100"/>
        <c:noMultiLvlLbl val="0"/>
      </c:catAx>
      <c:spPr>
        <a:noFill/>
        <a:ln>
          <a:noFill/>
        </a:ln>
        <a:effectLst/>
      </c:spPr>
    </c:plotArea>
    <c:legend>
      <c:legendPos val="b"/>
      <c:layout>
        <c:manualLayout>
          <c:xMode val="edge"/>
          <c:yMode val="edge"/>
          <c:x val="0.11217071899468153"/>
          <c:y val="6.9407706093189969E-2"/>
          <c:w val="0.2840931305057679"/>
          <c:h val="0.11148387096774194"/>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dLbl>
              <c:idx val="5"/>
              <c:layout>
                <c:manualLayout>
                  <c:x val="3.0983450080355698E-3"/>
                  <c:y val="3.432322659950965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3C0F-414C-A963-1CFCCC6CB19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グラフ用!$O$4:$O$10</c:f>
              <c:strCache>
                <c:ptCount val="7"/>
                <c:pt idx="0">
                  <c:v>2017年度</c:v>
                </c:pt>
                <c:pt idx="1">
                  <c:v>2018年度</c:v>
                </c:pt>
                <c:pt idx="2">
                  <c:v>2019年度</c:v>
                </c:pt>
                <c:pt idx="3">
                  <c:v>2020年度</c:v>
                </c:pt>
                <c:pt idx="4">
                  <c:v>2021年度</c:v>
                </c:pt>
                <c:pt idx="5">
                  <c:v>2022年度</c:v>
                </c:pt>
                <c:pt idx="6">
                  <c:v>2023年度</c:v>
                </c:pt>
              </c:strCache>
            </c:strRef>
          </c:cat>
          <c:val>
            <c:numRef>
              <c:f>グラフ用!$P$4:$P$10</c:f>
              <c:numCache>
                <c:formatCode>#,##0_ </c:formatCode>
                <c:ptCount val="7"/>
                <c:pt idx="0">
                  <c:v>771003</c:v>
                </c:pt>
                <c:pt idx="1">
                  <c:v>756440</c:v>
                </c:pt>
                <c:pt idx="2">
                  <c:v>1237577</c:v>
                </c:pt>
                <c:pt idx="3">
                  <c:v>284384</c:v>
                </c:pt>
                <c:pt idx="4">
                  <c:v>351251</c:v>
                </c:pt>
                <c:pt idx="5">
                  <c:v>1059994</c:v>
                </c:pt>
                <c:pt idx="6">
                  <c:v>193671</c:v>
                </c:pt>
              </c:numCache>
            </c:numRef>
          </c:val>
          <c:extLst>
            <c:ext xmlns:c16="http://schemas.microsoft.com/office/drawing/2014/chart" uri="{C3380CC4-5D6E-409C-BE32-E72D297353CC}">
              <c16:uniqueId val="{00000000-3C0F-414C-A963-1CFCCC6CB19A}"/>
            </c:ext>
          </c:extLst>
        </c:ser>
        <c:dLbls>
          <c:showLegendKey val="0"/>
          <c:showVal val="0"/>
          <c:showCatName val="0"/>
          <c:showSerName val="0"/>
          <c:showPercent val="0"/>
          <c:showBubbleSize val="0"/>
        </c:dLbls>
        <c:gapWidth val="100"/>
        <c:overlap val="10"/>
        <c:axId val="1437071839"/>
        <c:axId val="1437062687"/>
      </c:barChart>
      <c:catAx>
        <c:axId val="14370718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437062687"/>
        <c:crosses val="autoZero"/>
        <c:auto val="1"/>
        <c:lblAlgn val="ctr"/>
        <c:lblOffset val="100"/>
        <c:noMultiLvlLbl val="0"/>
      </c:catAx>
      <c:valAx>
        <c:axId val="1437062687"/>
        <c:scaling>
          <c:orientation val="minMax"/>
          <c:max val="1300000"/>
          <c:min val="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43707183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multiLvlStrRef>
              <c:f>グラフ用!$T$2:$CY$3</c:f>
              <c:multiLvlStrCache>
                <c:ptCount val="84"/>
                <c:lvl>
                  <c:pt idx="0">
                    <c:v>４月</c:v>
                  </c:pt>
                  <c:pt idx="1">
                    <c:v>５月</c:v>
                  </c:pt>
                  <c:pt idx="2">
                    <c:v>６月</c:v>
                  </c:pt>
                  <c:pt idx="3">
                    <c:v>７月</c:v>
                  </c:pt>
                  <c:pt idx="4">
                    <c:v>８月</c:v>
                  </c:pt>
                  <c:pt idx="5">
                    <c:v>９月</c:v>
                  </c:pt>
                  <c:pt idx="6">
                    <c:v>１０月</c:v>
                  </c:pt>
                  <c:pt idx="7">
                    <c:v>１１月</c:v>
                  </c:pt>
                  <c:pt idx="8">
                    <c:v>１２月</c:v>
                  </c:pt>
                  <c:pt idx="9">
                    <c:v>１月</c:v>
                  </c:pt>
                  <c:pt idx="10">
                    <c:v>２月</c:v>
                  </c:pt>
                  <c:pt idx="11">
                    <c:v>３月</c:v>
                  </c:pt>
                  <c:pt idx="12">
                    <c:v>４月</c:v>
                  </c:pt>
                  <c:pt idx="13">
                    <c:v>５月</c:v>
                  </c:pt>
                  <c:pt idx="14">
                    <c:v>６月</c:v>
                  </c:pt>
                  <c:pt idx="15">
                    <c:v>７月</c:v>
                  </c:pt>
                  <c:pt idx="16">
                    <c:v>８月</c:v>
                  </c:pt>
                  <c:pt idx="17">
                    <c:v>９月</c:v>
                  </c:pt>
                  <c:pt idx="18">
                    <c:v>１０月</c:v>
                  </c:pt>
                  <c:pt idx="19">
                    <c:v>１１月</c:v>
                  </c:pt>
                  <c:pt idx="20">
                    <c:v>１２月</c:v>
                  </c:pt>
                  <c:pt idx="21">
                    <c:v>１月</c:v>
                  </c:pt>
                  <c:pt idx="22">
                    <c:v>２月</c:v>
                  </c:pt>
                  <c:pt idx="23">
                    <c:v>３月</c:v>
                  </c:pt>
                  <c:pt idx="24">
                    <c:v>４月</c:v>
                  </c:pt>
                  <c:pt idx="25">
                    <c:v>５月</c:v>
                  </c:pt>
                  <c:pt idx="26">
                    <c:v>６月</c:v>
                  </c:pt>
                  <c:pt idx="27">
                    <c:v>７月</c:v>
                  </c:pt>
                  <c:pt idx="28">
                    <c:v>８月</c:v>
                  </c:pt>
                  <c:pt idx="29">
                    <c:v>９月</c:v>
                  </c:pt>
                  <c:pt idx="30">
                    <c:v>１０月</c:v>
                  </c:pt>
                  <c:pt idx="31">
                    <c:v>１１月</c:v>
                  </c:pt>
                  <c:pt idx="32">
                    <c:v>１２月</c:v>
                  </c:pt>
                  <c:pt idx="33">
                    <c:v>１月</c:v>
                  </c:pt>
                  <c:pt idx="34">
                    <c:v>２月</c:v>
                  </c:pt>
                  <c:pt idx="35">
                    <c:v>３月</c:v>
                  </c:pt>
                  <c:pt idx="36">
                    <c:v>４月</c:v>
                  </c:pt>
                  <c:pt idx="37">
                    <c:v>５月</c:v>
                  </c:pt>
                  <c:pt idx="38">
                    <c:v>６月</c:v>
                  </c:pt>
                  <c:pt idx="39">
                    <c:v>７月</c:v>
                  </c:pt>
                  <c:pt idx="40">
                    <c:v>８月</c:v>
                  </c:pt>
                  <c:pt idx="41">
                    <c:v>９月</c:v>
                  </c:pt>
                  <c:pt idx="42">
                    <c:v>１０月</c:v>
                  </c:pt>
                  <c:pt idx="43">
                    <c:v>１１月</c:v>
                  </c:pt>
                  <c:pt idx="44">
                    <c:v>１２月</c:v>
                  </c:pt>
                  <c:pt idx="45">
                    <c:v>１月</c:v>
                  </c:pt>
                  <c:pt idx="46">
                    <c:v>２月</c:v>
                  </c:pt>
                  <c:pt idx="47">
                    <c:v>３月</c:v>
                  </c:pt>
                  <c:pt idx="48">
                    <c:v>４月</c:v>
                  </c:pt>
                  <c:pt idx="49">
                    <c:v>５月</c:v>
                  </c:pt>
                  <c:pt idx="50">
                    <c:v>６月</c:v>
                  </c:pt>
                  <c:pt idx="51">
                    <c:v>７月</c:v>
                  </c:pt>
                  <c:pt idx="52">
                    <c:v>８月</c:v>
                  </c:pt>
                  <c:pt idx="53">
                    <c:v>９月</c:v>
                  </c:pt>
                  <c:pt idx="54">
                    <c:v>１０月</c:v>
                  </c:pt>
                  <c:pt idx="55">
                    <c:v>１１月</c:v>
                  </c:pt>
                  <c:pt idx="56">
                    <c:v>１２月</c:v>
                  </c:pt>
                  <c:pt idx="57">
                    <c:v>１月</c:v>
                  </c:pt>
                  <c:pt idx="58">
                    <c:v>２月</c:v>
                  </c:pt>
                  <c:pt idx="59">
                    <c:v>３月</c:v>
                  </c:pt>
                  <c:pt idx="60">
                    <c:v>４月</c:v>
                  </c:pt>
                  <c:pt idx="61">
                    <c:v>５月</c:v>
                  </c:pt>
                  <c:pt idx="62">
                    <c:v>６月</c:v>
                  </c:pt>
                  <c:pt idx="63">
                    <c:v>７月</c:v>
                  </c:pt>
                  <c:pt idx="64">
                    <c:v>８月</c:v>
                  </c:pt>
                  <c:pt idx="65">
                    <c:v>９月</c:v>
                  </c:pt>
                  <c:pt idx="66">
                    <c:v>１０月</c:v>
                  </c:pt>
                  <c:pt idx="67">
                    <c:v>１１月</c:v>
                  </c:pt>
                  <c:pt idx="68">
                    <c:v>１２月</c:v>
                  </c:pt>
                  <c:pt idx="69">
                    <c:v>１月</c:v>
                  </c:pt>
                  <c:pt idx="70">
                    <c:v>２月</c:v>
                  </c:pt>
                  <c:pt idx="71">
                    <c:v>３月</c:v>
                  </c:pt>
                  <c:pt idx="72">
                    <c:v>４月</c:v>
                  </c:pt>
                  <c:pt idx="73">
                    <c:v>５月</c:v>
                  </c:pt>
                  <c:pt idx="74">
                    <c:v>６月</c:v>
                  </c:pt>
                  <c:pt idx="75">
                    <c:v>７月</c:v>
                  </c:pt>
                  <c:pt idx="76">
                    <c:v>８月</c:v>
                  </c:pt>
                  <c:pt idx="77">
                    <c:v>９月</c:v>
                  </c:pt>
                  <c:pt idx="78">
                    <c:v>１０月</c:v>
                  </c:pt>
                  <c:pt idx="79">
                    <c:v>１１月</c:v>
                  </c:pt>
                  <c:pt idx="80">
                    <c:v>１２月</c:v>
                  </c:pt>
                  <c:pt idx="81">
                    <c:v>１月</c:v>
                  </c:pt>
                  <c:pt idx="82">
                    <c:v>２月</c:v>
                  </c:pt>
                  <c:pt idx="83">
                    <c:v>３月</c:v>
                  </c:pt>
                </c:lvl>
                <c:lvl>
                  <c:pt idx="0">
                    <c:v>2017年度</c:v>
                  </c:pt>
                  <c:pt idx="12">
                    <c:v>2018年度</c:v>
                  </c:pt>
                  <c:pt idx="24">
                    <c:v>2019年度</c:v>
                  </c:pt>
                  <c:pt idx="36">
                    <c:v>2020年度</c:v>
                  </c:pt>
                  <c:pt idx="48">
                    <c:v>2021年度</c:v>
                  </c:pt>
                  <c:pt idx="60">
                    <c:v>2022年度</c:v>
                  </c:pt>
                  <c:pt idx="72">
                    <c:v>2023年度</c:v>
                  </c:pt>
                </c:lvl>
              </c:multiLvlStrCache>
            </c:multiLvlStrRef>
          </c:cat>
          <c:val>
            <c:numRef>
              <c:f>グラフ用!$T$4:$CY$4</c:f>
              <c:numCache>
                <c:formatCode>#,##0_ </c:formatCode>
                <c:ptCount val="84"/>
                <c:pt idx="0">
                  <c:v>71783</c:v>
                </c:pt>
                <c:pt idx="1">
                  <c:v>70428</c:v>
                </c:pt>
                <c:pt idx="2">
                  <c:v>58617</c:v>
                </c:pt>
                <c:pt idx="3">
                  <c:v>39667</c:v>
                </c:pt>
                <c:pt idx="4">
                  <c:v>63686</c:v>
                </c:pt>
                <c:pt idx="5">
                  <c:v>88917</c:v>
                </c:pt>
                <c:pt idx="6">
                  <c:v>52801</c:v>
                </c:pt>
                <c:pt idx="7">
                  <c:v>70632</c:v>
                </c:pt>
                <c:pt idx="8">
                  <c:v>77570</c:v>
                </c:pt>
                <c:pt idx="9">
                  <c:v>74696</c:v>
                </c:pt>
                <c:pt idx="10">
                  <c:v>43486</c:v>
                </c:pt>
                <c:pt idx="11">
                  <c:v>58720</c:v>
                </c:pt>
                <c:pt idx="12">
                  <c:v>76475</c:v>
                </c:pt>
                <c:pt idx="13">
                  <c:v>77632</c:v>
                </c:pt>
                <c:pt idx="14">
                  <c:v>60749</c:v>
                </c:pt>
                <c:pt idx="15">
                  <c:v>45616</c:v>
                </c:pt>
                <c:pt idx="16">
                  <c:v>57598</c:v>
                </c:pt>
                <c:pt idx="17">
                  <c:v>76321</c:v>
                </c:pt>
                <c:pt idx="18">
                  <c:v>47804</c:v>
                </c:pt>
                <c:pt idx="19">
                  <c:v>66445</c:v>
                </c:pt>
                <c:pt idx="20">
                  <c:v>76272</c:v>
                </c:pt>
                <c:pt idx="21">
                  <c:v>71203</c:v>
                </c:pt>
                <c:pt idx="22">
                  <c:v>45559</c:v>
                </c:pt>
                <c:pt idx="23">
                  <c:v>54766</c:v>
                </c:pt>
                <c:pt idx="24">
                  <c:v>65547</c:v>
                </c:pt>
                <c:pt idx="25">
                  <c:v>75532</c:v>
                </c:pt>
                <c:pt idx="26">
                  <c:v>68158</c:v>
                </c:pt>
                <c:pt idx="27">
                  <c:v>98041</c:v>
                </c:pt>
                <c:pt idx="28">
                  <c:v>115753</c:v>
                </c:pt>
                <c:pt idx="29">
                  <c:v>165074</c:v>
                </c:pt>
                <c:pt idx="30">
                  <c:v>100555</c:v>
                </c:pt>
                <c:pt idx="31">
                  <c:v>121470</c:v>
                </c:pt>
                <c:pt idx="32">
                  <c:v>148152</c:v>
                </c:pt>
                <c:pt idx="33">
                  <c:v>118363</c:v>
                </c:pt>
                <c:pt idx="34">
                  <c:v>88268</c:v>
                </c:pt>
                <c:pt idx="35">
                  <c:v>72664</c:v>
                </c:pt>
                <c:pt idx="36">
                  <c:v>20350</c:v>
                </c:pt>
                <c:pt idx="37">
                  <c:v>11718</c:v>
                </c:pt>
                <c:pt idx="38">
                  <c:v>11479</c:v>
                </c:pt>
                <c:pt idx="39">
                  <c:v>14546</c:v>
                </c:pt>
                <c:pt idx="40">
                  <c:v>19157</c:v>
                </c:pt>
                <c:pt idx="41">
                  <c:v>24693</c:v>
                </c:pt>
                <c:pt idx="42">
                  <c:v>29693</c:v>
                </c:pt>
                <c:pt idx="43">
                  <c:v>40931</c:v>
                </c:pt>
                <c:pt idx="44">
                  <c:v>55106</c:v>
                </c:pt>
                <c:pt idx="45">
                  <c:v>24772</c:v>
                </c:pt>
                <c:pt idx="46">
                  <c:v>15650</c:v>
                </c:pt>
                <c:pt idx="47">
                  <c:v>16289</c:v>
                </c:pt>
                <c:pt idx="48">
                  <c:v>28311</c:v>
                </c:pt>
                <c:pt idx="49">
                  <c:v>19294</c:v>
                </c:pt>
                <c:pt idx="50">
                  <c:v>13350</c:v>
                </c:pt>
                <c:pt idx="51">
                  <c:v>15955</c:v>
                </c:pt>
                <c:pt idx="52">
                  <c:v>24468</c:v>
                </c:pt>
                <c:pt idx="53">
                  <c:v>25051</c:v>
                </c:pt>
                <c:pt idx="54">
                  <c:v>20929</c:v>
                </c:pt>
                <c:pt idx="55">
                  <c:v>27538</c:v>
                </c:pt>
                <c:pt idx="56">
                  <c:v>40794</c:v>
                </c:pt>
                <c:pt idx="57">
                  <c:v>61513</c:v>
                </c:pt>
                <c:pt idx="58">
                  <c:v>36888</c:v>
                </c:pt>
                <c:pt idx="59">
                  <c:v>37160</c:v>
                </c:pt>
                <c:pt idx="60">
                  <c:v>47637</c:v>
                </c:pt>
                <c:pt idx="61">
                  <c:v>44307</c:v>
                </c:pt>
                <c:pt idx="62">
                  <c:v>52105</c:v>
                </c:pt>
                <c:pt idx="63">
                  <c:v>52585</c:v>
                </c:pt>
                <c:pt idx="64">
                  <c:v>64284</c:v>
                </c:pt>
                <c:pt idx="65">
                  <c:v>78472</c:v>
                </c:pt>
                <c:pt idx="66">
                  <c:v>65715</c:v>
                </c:pt>
                <c:pt idx="67">
                  <c:v>98743</c:v>
                </c:pt>
                <c:pt idx="68">
                  <c:v>138462</c:v>
                </c:pt>
                <c:pt idx="69">
                  <c:v>171029</c:v>
                </c:pt>
                <c:pt idx="70">
                  <c:v>116089</c:v>
                </c:pt>
                <c:pt idx="71">
                  <c:v>130566</c:v>
                </c:pt>
                <c:pt idx="72">
                  <c:v>193671</c:v>
                </c:pt>
              </c:numCache>
            </c:numRef>
          </c:val>
          <c:extLst>
            <c:ext xmlns:c16="http://schemas.microsoft.com/office/drawing/2014/chart" uri="{C3380CC4-5D6E-409C-BE32-E72D297353CC}">
              <c16:uniqueId val="{00000000-ECED-45CF-99AA-4CE7C0655871}"/>
            </c:ext>
          </c:extLst>
        </c:ser>
        <c:dLbls>
          <c:showLegendKey val="0"/>
          <c:showVal val="0"/>
          <c:showCatName val="0"/>
          <c:showSerName val="0"/>
          <c:showPercent val="0"/>
          <c:showBubbleSize val="0"/>
        </c:dLbls>
        <c:gapWidth val="100"/>
        <c:axId val="2016571984"/>
        <c:axId val="2016580720"/>
      </c:barChart>
      <c:catAx>
        <c:axId val="2016571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2016580720"/>
        <c:crosses val="autoZero"/>
        <c:auto val="1"/>
        <c:lblAlgn val="ctr"/>
        <c:lblOffset val="100"/>
        <c:noMultiLvlLbl val="0"/>
      </c:catAx>
      <c:valAx>
        <c:axId val="2016580720"/>
        <c:scaling>
          <c:orientation val="minMax"/>
          <c:max val="20000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2016571984"/>
        <c:crosses val="autoZero"/>
        <c:crossBetween val="between"/>
        <c:majorUnit val="25000"/>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28" tIns="45714" rIns="91428" bIns="45714"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1428" tIns="45714" rIns="91428" bIns="45714" rtlCol="0"/>
          <a:lstStyle>
            <a:lvl1pPr algn="r">
              <a:defRPr sz="1200"/>
            </a:lvl1pPr>
          </a:lstStyle>
          <a:p>
            <a:fld id="{8117DCB5-3F0B-4DB2-9202-A4B85F2DEDDD}" type="datetimeFigureOut">
              <a:rPr kumimoji="1" lang="ja-JP" altLang="en-US" smtClean="0"/>
              <a:t>2023/7/20</a:t>
            </a:fld>
            <a:endParaRPr kumimoji="1" lang="ja-JP" altLang="en-US" dirty="0"/>
          </a:p>
        </p:txBody>
      </p:sp>
      <p:sp>
        <p:nvSpPr>
          <p:cNvPr id="4" name="フッター プレースホルダー 3"/>
          <p:cNvSpPr>
            <a:spLocks noGrp="1"/>
          </p:cNvSpPr>
          <p:nvPr>
            <p:ph type="ftr" sz="quarter" idx="2"/>
          </p:nvPr>
        </p:nvSpPr>
        <p:spPr>
          <a:xfrm>
            <a:off x="0" y="9429750"/>
            <a:ext cx="2946400" cy="496888"/>
          </a:xfrm>
          <a:prstGeom prst="rect">
            <a:avLst/>
          </a:prstGeom>
        </p:spPr>
        <p:txBody>
          <a:bodyPr vert="horz" lIns="91428" tIns="45714" rIns="91428" bIns="45714"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28" tIns="45714" rIns="91428" bIns="45714" rtlCol="0" anchor="b"/>
          <a:lstStyle>
            <a:lvl1pPr algn="r">
              <a:defRPr sz="1200"/>
            </a:lvl1pPr>
          </a:lstStyle>
          <a:p>
            <a:fld id="{B62B43BC-BBE3-4331-A944-74EDC3F40AAF}" type="slidenum">
              <a:rPr kumimoji="1" lang="ja-JP" altLang="en-US" smtClean="0"/>
              <a:t>‹#›</a:t>
            </a:fld>
            <a:endParaRPr kumimoji="1" lang="ja-JP" altLang="en-US" dirty="0"/>
          </a:p>
        </p:txBody>
      </p:sp>
    </p:spTree>
    <p:extLst>
      <p:ext uri="{BB962C8B-B14F-4D97-AF65-F5344CB8AC3E}">
        <p14:creationId xmlns:p14="http://schemas.microsoft.com/office/powerpoint/2010/main" val="2955652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3"/>
            <a:ext cx="2945659" cy="496332"/>
          </a:xfrm>
          <a:prstGeom prst="rect">
            <a:avLst/>
          </a:prstGeom>
        </p:spPr>
        <p:txBody>
          <a:bodyPr vert="horz" lIns="91281" tIns="45638" rIns="91281" bIns="45638"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449" y="3"/>
            <a:ext cx="2945659" cy="496332"/>
          </a:xfrm>
          <a:prstGeom prst="rect">
            <a:avLst/>
          </a:prstGeom>
        </p:spPr>
        <p:txBody>
          <a:bodyPr vert="horz" lIns="91281" tIns="45638" rIns="91281" bIns="45638" rtlCol="0"/>
          <a:lstStyle>
            <a:lvl1pPr algn="r">
              <a:defRPr sz="1200"/>
            </a:lvl1pPr>
          </a:lstStyle>
          <a:p>
            <a:fld id="{3D16FDEC-560D-45FF-95E3-45F1DE396D79}" type="datetimeFigureOut">
              <a:rPr kumimoji="1" lang="ja-JP" altLang="en-US" smtClean="0"/>
              <a:t>2023/7/20</a:t>
            </a:fld>
            <a:endParaRPr kumimoji="1" lang="ja-JP" altLang="en-US" dirty="0"/>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81" tIns="45638" rIns="91281" bIns="45638" rtlCol="0" anchor="ctr"/>
          <a:lstStyle/>
          <a:p>
            <a:endParaRPr lang="ja-JP" altLang="en-US" dirty="0"/>
          </a:p>
        </p:txBody>
      </p:sp>
      <p:sp>
        <p:nvSpPr>
          <p:cNvPr id="5" name="ノート プレースホルダー 4"/>
          <p:cNvSpPr>
            <a:spLocks noGrp="1"/>
          </p:cNvSpPr>
          <p:nvPr>
            <p:ph type="body" sz="quarter" idx="3"/>
          </p:nvPr>
        </p:nvSpPr>
        <p:spPr>
          <a:xfrm>
            <a:off x="679768" y="4715156"/>
            <a:ext cx="5438140" cy="4466987"/>
          </a:xfrm>
          <a:prstGeom prst="rect">
            <a:avLst/>
          </a:prstGeom>
        </p:spPr>
        <p:txBody>
          <a:bodyPr vert="horz" lIns="91281" tIns="45638" rIns="91281" bIns="456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28586"/>
            <a:ext cx="2945659" cy="496332"/>
          </a:xfrm>
          <a:prstGeom prst="rect">
            <a:avLst/>
          </a:prstGeom>
        </p:spPr>
        <p:txBody>
          <a:bodyPr vert="horz" lIns="91281" tIns="45638" rIns="91281" bIns="45638"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449" y="9428586"/>
            <a:ext cx="2945659" cy="496332"/>
          </a:xfrm>
          <a:prstGeom prst="rect">
            <a:avLst/>
          </a:prstGeom>
        </p:spPr>
        <p:txBody>
          <a:bodyPr vert="horz" lIns="91281" tIns="45638" rIns="91281" bIns="45638" rtlCol="0" anchor="b"/>
          <a:lstStyle>
            <a:lvl1pPr algn="r">
              <a:defRPr sz="1200"/>
            </a:lvl1pPr>
          </a:lstStyle>
          <a:p>
            <a:fld id="{7DFC286C-5495-4B3F-9CAF-8B4C2DB5627F}" type="slidenum">
              <a:rPr kumimoji="1" lang="ja-JP" altLang="en-US" smtClean="0"/>
              <a:t>‹#›</a:t>
            </a:fld>
            <a:endParaRPr kumimoji="1" lang="ja-JP" altLang="en-US" dirty="0"/>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0</a:t>
            </a:fld>
            <a:endParaRPr lang="ja-JP" altLang="en-US" dirty="0">
              <a:solidFill>
                <a:prstClr val="black"/>
              </a:solidFill>
            </a:endParaRPr>
          </a:p>
        </p:txBody>
      </p:sp>
    </p:spTree>
    <p:extLst>
      <p:ext uri="{BB962C8B-B14F-4D97-AF65-F5344CB8AC3E}">
        <p14:creationId xmlns:p14="http://schemas.microsoft.com/office/powerpoint/2010/main" val="2667616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a:t>
            </a:fld>
            <a:endParaRPr lang="ja-JP" altLang="en-US" dirty="0">
              <a:solidFill>
                <a:prstClr val="black"/>
              </a:solidFill>
            </a:endParaRPr>
          </a:p>
        </p:txBody>
      </p:sp>
    </p:spTree>
    <p:extLst>
      <p:ext uri="{BB962C8B-B14F-4D97-AF65-F5344CB8AC3E}">
        <p14:creationId xmlns:p14="http://schemas.microsoft.com/office/powerpoint/2010/main" val="2546863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2</a:t>
            </a:fld>
            <a:endParaRPr lang="ja-JP" altLang="en-US" dirty="0">
              <a:solidFill>
                <a:prstClr val="black"/>
              </a:solidFill>
            </a:endParaRPr>
          </a:p>
        </p:txBody>
      </p:sp>
    </p:spTree>
    <p:extLst>
      <p:ext uri="{BB962C8B-B14F-4D97-AF65-F5344CB8AC3E}">
        <p14:creationId xmlns:p14="http://schemas.microsoft.com/office/powerpoint/2010/main" val="2952648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3</a:t>
            </a:fld>
            <a:endParaRPr lang="ja-JP" altLang="en-US" dirty="0">
              <a:solidFill>
                <a:prstClr val="black"/>
              </a:solidFill>
            </a:endParaRPr>
          </a:p>
        </p:txBody>
      </p:sp>
    </p:spTree>
    <p:extLst>
      <p:ext uri="{BB962C8B-B14F-4D97-AF65-F5344CB8AC3E}">
        <p14:creationId xmlns:p14="http://schemas.microsoft.com/office/powerpoint/2010/main" val="568312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4</a:t>
            </a:fld>
            <a:endParaRPr lang="ja-JP" altLang="en-US" dirty="0">
              <a:solidFill>
                <a:prstClr val="black"/>
              </a:solidFill>
            </a:endParaRPr>
          </a:p>
        </p:txBody>
      </p:sp>
    </p:spTree>
    <p:extLst>
      <p:ext uri="{BB962C8B-B14F-4D97-AF65-F5344CB8AC3E}">
        <p14:creationId xmlns:p14="http://schemas.microsoft.com/office/powerpoint/2010/main" val="2236320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 6"/>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8" name="フッター プレースホルダ 7"/>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9" name="スライド番号プレースホルダ 8"/>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4" name="フッター プレースホルダ 3"/>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5" name="スライド番号プレースホルダ 4"/>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a:xfrm>
            <a:off x="7041714" y="6592267"/>
            <a:ext cx="2133600" cy="365125"/>
          </a:xfrm>
          <a:prstGeom prst="rect">
            <a:avLst/>
          </a:prstGeom>
        </p:spPr>
        <p:txBody>
          <a:bodyPr/>
          <a:lstStyle>
            <a:lvl1pPr>
              <a:defRPr sz="900">
                <a:solidFill>
                  <a:schemeClr val="tx1"/>
                </a:solidFill>
                <a:latin typeface="Meiryo UI" panose="020B0604030504040204" pitchFamily="50" charset="-128"/>
                <a:ea typeface="Meiryo UI" panose="020B0604030504040204" pitchFamily="50" charset="-128"/>
              </a:defRPr>
            </a:lvl1pPr>
          </a:lstStyle>
          <a:p>
            <a:fld id="{D2D8002D-B5B0-4BAC-B1F6-782DDCCE6D9C}" type="slidenum">
              <a:rPr lang="ja-JP" altLang="en-US" smtClean="0"/>
              <a:pPr/>
              <a:t>‹#›</a:t>
            </a:fld>
            <a:endParaRPr lang="ja-JP" alt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 6"/>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 6"/>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スライド番号プレースホルダ 5"/>
          <p:cNvSpPr>
            <a:spLocks noGrp="1"/>
          </p:cNvSpPr>
          <p:nvPr>
            <p:ph type="sldNum" sz="quarter" idx="4"/>
          </p:nvPr>
        </p:nvSpPr>
        <p:spPr>
          <a:xfrm>
            <a:off x="7046912" y="6597352"/>
            <a:ext cx="2133600" cy="365125"/>
          </a:xfrm>
          <a:prstGeom prst="rect">
            <a:avLst/>
          </a:prstGeom>
        </p:spPr>
        <p:txBody>
          <a:bodyPr vert="horz" lIns="91440" tIns="45720" rIns="91440" bIns="45720" rtlCol="0" anchor="ctr"/>
          <a:lstStyle>
            <a:lvl1pPr algn="r">
              <a:defRPr sz="900">
                <a:solidFill>
                  <a:schemeClr val="tx1"/>
                </a:solidFill>
                <a:latin typeface="Meiryo UI" panose="020B0604030504040204" pitchFamily="50" charset="-128"/>
                <a:ea typeface="Meiryo UI" panose="020B0604030504040204" pitchFamily="50" charset="-128"/>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chart" Target="../charts/chart5.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611560" y="1340768"/>
            <a:ext cx="7992888" cy="1656184"/>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800" b="1" kern="100" dirty="0">
                <a:solidFill>
                  <a:schemeClr val="tx1"/>
                </a:solidFill>
                <a:ea typeface="Meiryo UI" panose="020B0604030504040204" pitchFamily="50" charset="-128"/>
                <a:cs typeface="Times New Roman" panose="02020603050405020304" pitchFamily="18" charset="0"/>
              </a:rPr>
              <a:t>大阪の観光を取り巻く状況</a:t>
            </a:r>
          </a:p>
        </p:txBody>
      </p:sp>
      <p:cxnSp>
        <p:nvCxnSpPr>
          <p:cNvPr id="26" name="直線コネクタ 25"/>
          <p:cNvCxnSpPr/>
          <p:nvPr/>
        </p:nvCxnSpPr>
        <p:spPr>
          <a:xfrm flipV="1">
            <a:off x="0" y="3140968"/>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7524328" y="476672"/>
            <a:ext cx="1296144" cy="432048"/>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smtClean="0">
                <a:latin typeface="Meiryo UI" panose="020B0604030504040204" pitchFamily="50" charset="-128"/>
                <a:ea typeface="Meiryo UI" panose="020B0604030504040204" pitchFamily="50" charset="-128"/>
              </a:rPr>
              <a:t>資料１</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64341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業況判断ＤＩ（近畿）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83224" y="764704"/>
            <a:ext cx="9060776" cy="738664"/>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a:t>
            </a:r>
            <a:r>
              <a:rPr lang="ja-JP" altLang="en-US" sz="1400" dirty="0" smtClean="0">
                <a:latin typeface="Meiryo UI" panose="020B0604030504040204" pitchFamily="50" charset="-128"/>
                <a:ea typeface="Meiryo UI" panose="020B0604030504040204" pitchFamily="50" charset="-128"/>
              </a:rPr>
              <a:t>コロナウイルス感染症の</a:t>
            </a:r>
            <a:r>
              <a:rPr lang="ja-JP" altLang="en-US" sz="1400" dirty="0">
                <a:latin typeface="Meiryo UI" panose="020B0604030504040204" pitchFamily="50" charset="-128"/>
                <a:ea typeface="Meiryo UI" panose="020B0604030504040204" pitchFamily="50" charset="-128"/>
              </a:rPr>
              <a:t>影響を受けて企業の景況感（日銀短観 </a:t>
            </a:r>
            <a:r>
              <a:rPr lang="en-US" altLang="ja-JP" sz="1400" dirty="0">
                <a:latin typeface="Meiryo UI" panose="020B0604030504040204" pitchFamily="50" charset="-128"/>
                <a:ea typeface="Meiryo UI" panose="020B0604030504040204" pitchFamily="50" charset="-128"/>
              </a:rPr>
              <a:t>DI</a:t>
            </a:r>
            <a:r>
              <a:rPr lang="ja-JP" altLang="en-US" sz="1400" dirty="0">
                <a:latin typeface="Meiryo UI" panose="020B0604030504040204" pitchFamily="50" charset="-128"/>
                <a:ea typeface="Meiryo UI" panose="020B0604030504040204" pitchFamily="50" charset="-128"/>
              </a:rPr>
              <a:t>）は、</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月から</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月にかけて急速</a:t>
            </a:r>
            <a:r>
              <a:rPr lang="ja-JP" altLang="en-US" sz="1400" dirty="0" smtClean="0">
                <a:latin typeface="Meiryo UI" panose="020B0604030504040204" pitchFamily="50" charset="-128"/>
                <a:ea typeface="Meiryo UI" panose="020B0604030504040204" pitchFamily="50" charset="-128"/>
              </a:rPr>
              <a:t>に</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落ち込んだ。中でも、宿泊・飲食サービスの景況感が最も悪化した。</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月以降</a:t>
            </a:r>
            <a:r>
              <a:rPr lang="ja-JP" altLang="en-US" sz="1400" dirty="0" smtClean="0">
                <a:latin typeface="Meiryo UI" panose="020B0604030504040204" pitchFamily="50" charset="-128"/>
                <a:ea typeface="Meiryo UI" panose="020B0604030504040204" pitchFamily="50" charset="-128"/>
              </a:rPr>
              <a:t>は、改善と悪化を繰り返しながらも回復</a:t>
            </a:r>
            <a:r>
              <a:rPr lang="ja-JP" altLang="en-US" sz="1400" dirty="0">
                <a:latin typeface="Meiryo UI" panose="020B0604030504040204" pitchFamily="50" charset="-128"/>
                <a:ea typeface="Meiryo UI" panose="020B0604030504040204" pitchFamily="50" charset="-128"/>
              </a:rPr>
              <a:t>傾向に</a:t>
            </a:r>
            <a:r>
              <a:rPr lang="ja-JP" altLang="en-US" sz="1400" dirty="0" smtClean="0">
                <a:latin typeface="Meiryo UI" panose="020B0604030504040204" pitchFamily="50" charset="-128"/>
                <a:ea typeface="Meiryo UI" panose="020B0604030504040204" pitchFamily="50" charset="-128"/>
              </a:rPr>
              <a:t>ある。</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34CF59F8-A367-4EC1-83BF-5D400B8A4CCC}"/>
              </a:ext>
            </a:extLst>
          </p:cNvPr>
          <p:cNvSpPr txBox="1"/>
          <p:nvPr/>
        </p:nvSpPr>
        <p:spPr>
          <a:xfrm>
            <a:off x="3421058" y="1609055"/>
            <a:ext cx="2520000" cy="307777"/>
          </a:xfrm>
          <a:prstGeom prst="rect">
            <a:avLst/>
          </a:prstGeom>
          <a:noFill/>
          <a:ln>
            <a:noFill/>
          </a:ln>
        </p:spPr>
        <p:txBody>
          <a:bodyPr wrap="square" rtlCol="0">
            <a:spAutoFit/>
          </a:bodyPr>
          <a:lstStyle/>
          <a:p>
            <a:pPr marL="201221" indent="-201221" algn="ctr"/>
            <a:r>
              <a:rPr lang="ja-JP" altLang="en-US" sz="1400" dirty="0">
                <a:latin typeface="Meiryo UI" panose="020B0604030504040204" pitchFamily="50" charset="-128"/>
                <a:ea typeface="Meiryo UI" panose="020B0604030504040204" pitchFamily="50" charset="-128"/>
              </a:rPr>
              <a:t>業況判断</a:t>
            </a:r>
            <a:r>
              <a:rPr lang="en-US" altLang="ja-JP" sz="1400" dirty="0">
                <a:latin typeface="Meiryo UI" panose="020B0604030504040204" pitchFamily="50" charset="-128"/>
                <a:ea typeface="Meiryo UI" panose="020B0604030504040204" pitchFamily="50" charset="-128"/>
              </a:rPr>
              <a:t>DI</a:t>
            </a:r>
            <a:r>
              <a:rPr lang="ja-JP" altLang="en-US" sz="1400" dirty="0">
                <a:latin typeface="Meiryo UI" panose="020B0604030504040204" pitchFamily="50" charset="-128"/>
                <a:ea typeface="Meiryo UI" panose="020B0604030504040204" pitchFamily="50" charset="-128"/>
              </a:rPr>
              <a:t>（近畿地区）</a:t>
            </a:r>
            <a:endParaRPr lang="en-US" altLang="ja-JP" sz="14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34CF59F8-A367-4EC1-83BF-5D400B8A4CCC}"/>
              </a:ext>
            </a:extLst>
          </p:cNvPr>
          <p:cNvSpPr txBox="1"/>
          <p:nvPr/>
        </p:nvSpPr>
        <p:spPr>
          <a:xfrm>
            <a:off x="5243798" y="6237312"/>
            <a:ext cx="3934102" cy="360040"/>
          </a:xfrm>
          <a:prstGeom prst="rect">
            <a:avLst/>
          </a:prstGeom>
          <a:noFill/>
          <a:ln>
            <a:noFill/>
          </a:ln>
        </p:spPr>
        <p:txBody>
          <a:bodyPr wrap="square" rtlCol="0">
            <a:spAutoFit/>
          </a:bodyPr>
          <a:lstStyle/>
          <a:p>
            <a:pPr marL="201221" indent="-201221"/>
            <a:r>
              <a:rPr lang="ja-JP" altLang="en-US" sz="831" dirty="0">
                <a:latin typeface="Meiryo UI" panose="020B0604030504040204" pitchFamily="50" charset="-128"/>
                <a:ea typeface="Meiryo UI" panose="020B0604030504040204" pitchFamily="50" charset="-128"/>
              </a:rPr>
              <a:t>出典：日本銀行大阪支店 「全国企業短期経済観測調査（近畿地区）」より作成</a:t>
            </a:r>
            <a:endParaRPr lang="en-US" altLang="ja-JP" sz="831" dirty="0">
              <a:latin typeface="Meiryo UI" panose="020B0604030504040204" pitchFamily="50" charset="-128"/>
              <a:ea typeface="Meiryo UI" panose="020B0604030504040204" pitchFamily="50" charset="-128"/>
            </a:endParaRPr>
          </a:p>
          <a:p>
            <a:pPr marL="201221" indent="-201221"/>
            <a:r>
              <a:rPr lang="en-US" altLang="ja-JP" sz="831" dirty="0">
                <a:latin typeface="Meiryo UI" panose="020B0604030504040204" pitchFamily="50" charset="-128"/>
                <a:ea typeface="Meiryo UI" panose="020B0604030504040204" pitchFamily="50" charset="-128"/>
              </a:rPr>
              <a:t>※</a:t>
            </a:r>
            <a:r>
              <a:rPr lang="en-US" altLang="ja-JP" sz="831" dirty="0" smtClean="0">
                <a:latin typeface="Meiryo UI" panose="020B0604030504040204" pitchFamily="50" charset="-128"/>
                <a:ea typeface="Meiryo UI" panose="020B0604030504040204" pitchFamily="50" charset="-128"/>
              </a:rPr>
              <a:t>2023</a:t>
            </a:r>
            <a:r>
              <a:rPr lang="ja-JP" altLang="en-US" sz="831" dirty="0" smtClean="0">
                <a:latin typeface="Meiryo UI" panose="020B0604030504040204" pitchFamily="50" charset="-128"/>
                <a:ea typeface="Meiryo UI" panose="020B0604030504040204" pitchFamily="50" charset="-128"/>
              </a:rPr>
              <a:t>年</a:t>
            </a:r>
            <a:r>
              <a:rPr lang="en-US" altLang="ja-JP" sz="831" dirty="0">
                <a:latin typeface="Meiryo UI" panose="020B0604030504040204" pitchFamily="50" charset="-128"/>
                <a:ea typeface="Meiryo UI" panose="020B0604030504040204" pitchFamily="50" charset="-128"/>
              </a:rPr>
              <a:t>9</a:t>
            </a:r>
            <a:r>
              <a:rPr lang="ja-JP" altLang="en-US" sz="831" dirty="0" smtClean="0">
                <a:latin typeface="Meiryo UI" panose="020B0604030504040204" pitchFamily="50" charset="-128"/>
                <a:ea typeface="Meiryo UI" panose="020B0604030504040204" pitchFamily="50" charset="-128"/>
              </a:rPr>
              <a:t>月</a:t>
            </a:r>
            <a:r>
              <a:rPr lang="ja-JP" altLang="en-US" sz="831" dirty="0">
                <a:latin typeface="Meiryo UI" panose="020B0604030504040204" pitchFamily="50" charset="-128"/>
                <a:ea typeface="Meiryo UI" panose="020B0604030504040204" pitchFamily="50" charset="-128"/>
              </a:rPr>
              <a:t>の数値は先行き</a:t>
            </a:r>
            <a:r>
              <a:rPr lang="en-US" altLang="ja-JP" sz="831" dirty="0">
                <a:latin typeface="Meiryo UI" panose="020B0604030504040204" pitchFamily="50" charset="-128"/>
                <a:ea typeface="Meiryo UI" panose="020B0604030504040204" pitchFamily="50" charset="-128"/>
              </a:rPr>
              <a:t>DI</a:t>
            </a: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1</a:t>
            </a:fld>
            <a:endParaRPr lang="ja-JP" altLang="en-US" dirty="0"/>
          </a:p>
        </p:txBody>
      </p:sp>
      <p:graphicFrame>
        <p:nvGraphicFramePr>
          <p:cNvPr id="10" name="グラフ 9"/>
          <p:cNvGraphicFramePr>
            <a:graphicFrameLocks/>
          </p:cNvGraphicFramePr>
          <p:nvPr>
            <p:extLst>
              <p:ext uri="{D42A27DB-BD31-4B8C-83A1-F6EECF244321}">
                <p14:modId xmlns:p14="http://schemas.microsoft.com/office/powerpoint/2010/main" val="376208934"/>
              </p:ext>
            </p:extLst>
          </p:nvPr>
        </p:nvGraphicFramePr>
        <p:xfrm>
          <a:off x="225347" y="1759834"/>
          <a:ext cx="8748000" cy="435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3886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p14="http://schemas.microsoft.com/office/powerpoint/2010/main" val="3288539598"/>
              </p:ext>
            </p:extLst>
          </p:nvPr>
        </p:nvGraphicFramePr>
        <p:xfrm>
          <a:off x="271322" y="4198981"/>
          <a:ext cx="8712000" cy="2469200"/>
        </p:xfrm>
        <a:graphic>
          <a:graphicData uri="http://schemas.openxmlformats.org/drawingml/2006/chart">
            <c:chart xmlns:c="http://schemas.openxmlformats.org/drawingml/2006/chart" xmlns:r="http://schemas.openxmlformats.org/officeDocument/2006/relationships" r:id="rId3"/>
          </a:graphicData>
        </a:graphic>
      </p:graphicFrame>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宿泊者数の状況（大阪）</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128120" y="648817"/>
            <a:ext cx="9047193" cy="523220"/>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a:t>
            </a:r>
            <a:r>
              <a:rPr lang="ja-JP" altLang="en-US" sz="1400" dirty="0" smtClean="0">
                <a:latin typeface="Meiryo UI" panose="020B0604030504040204" pitchFamily="50" charset="-128"/>
                <a:ea typeface="Meiryo UI" panose="020B0604030504040204" pitchFamily="50" charset="-128"/>
              </a:rPr>
              <a:t>コロナウイルスの感染拡大</a:t>
            </a:r>
            <a:r>
              <a:rPr lang="ja-JP" altLang="en-US" sz="1400" dirty="0">
                <a:latin typeface="Meiryo UI" panose="020B0604030504040204" pitchFamily="50" charset="-128"/>
                <a:ea typeface="Meiryo UI" panose="020B0604030504040204" pitchFamily="50" charset="-128"/>
              </a:rPr>
              <a:t>により宿泊者数、客室稼働率は激減。</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宿泊者数</a:t>
            </a:r>
            <a:r>
              <a:rPr lang="ja-JP" altLang="en-US" sz="1400" dirty="0">
                <a:latin typeface="Meiryo UI" panose="020B0604030504040204" pitchFamily="50" charset="-128"/>
                <a:ea typeface="Meiryo UI" panose="020B0604030504040204" pitchFamily="50" charset="-128"/>
              </a:rPr>
              <a:t>、客室稼働率とも</a:t>
            </a:r>
            <a:r>
              <a:rPr lang="ja-JP" altLang="en-US" sz="1400" dirty="0" smtClean="0">
                <a:latin typeface="Meiryo UI" panose="020B0604030504040204" pitchFamily="50" charset="-128"/>
                <a:ea typeface="Meiryo UI" panose="020B0604030504040204" pitchFamily="50" charset="-128"/>
              </a:rPr>
              <a:t>、感染状況により増減</a:t>
            </a:r>
            <a:r>
              <a:rPr lang="ja-JP" altLang="en-US" sz="1400" dirty="0">
                <a:latin typeface="Meiryo UI" panose="020B0604030504040204" pitchFamily="50" charset="-128"/>
                <a:ea typeface="Meiryo UI" panose="020B0604030504040204" pitchFamily="50" charset="-128"/>
              </a:rPr>
              <a:t>を</a:t>
            </a:r>
            <a:r>
              <a:rPr lang="ja-JP" altLang="en-US" sz="1400" dirty="0" smtClean="0">
                <a:latin typeface="Meiryo UI" panose="020B0604030504040204" pitchFamily="50" charset="-128"/>
                <a:ea typeface="Meiryo UI" panose="020B0604030504040204" pitchFamily="50" charset="-128"/>
              </a:rPr>
              <a:t>繰り返して</a:t>
            </a:r>
            <a:r>
              <a:rPr lang="ja-JP" altLang="en-US" sz="1400" dirty="0">
                <a:latin typeface="Meiryo UI" panose="020B0604030504040204" pitchFamily="50" charset="-128"/>
                <a:ea typeface="Meiryo UI" panose="020B0604030504040204" pitchFamily="50" charset="-128"/>
              </a:rPr>
              <a:t>いたが</a:t>
            </a:r>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2022</a:t>
            </a:r>
            <a:r>
              <a:rPr lang="ja-JP" altLang="en-US" sz="1400" dirty="0" smtClean="0">
                <a:latin typeface="Meiryo UI" panose="020B0604030504040204" pitchFamily="50" charset="-128"/>
                <a:ea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rPr>
              <a:t>3</a:t>
            </a:r>
            <a:r>
              <a:rPr lang="ja-JP" altLang="en-US" sz="1400" dirty="0" smtClean="0">
                <a:latin typeface="Meiryo UI" panose="020B0604030504040204" pitchFamily="50" charset="-128"/>
                <a:ea typeface="Meiryo UI" panose="020B0604030504040204" pitchFamily="50" charset="-128"/>
              </a:rPr>
              <a:t>月以降概ね緩やか</a:t>
            </a:r>
            <a:r>
              <a:rPr lang="ja-JP" altLang="en-US" sz="1400" dirty="0">
                <a:latin typeface="Meiryo UI" panose="020B0604030504040204" pitchFamily="50" charset="-128"/>
                <a:ea typeface="Meiryo UI" panose="020B0604030504040204" pitchFamily="50" charset="-128"/>
              </a:rPr>
              <a:t>な回復傾向</a:t>
            </a:r>
            <a:r>
              <a:rPr lang="ja-JP" altLang="en-US" sz="1400" dirty="0" smtClean="0">
                <a:latin typeface="Meiryo UI" panose="020B0604030504040204" pitchFamily="50" charset="-128"/>
                <a:ea typeface="Meiryo UI" panose="020B0604030504040204" pitchFamily="50" charset="-128"/>
              </a:rPr>
              <a:t>にある。</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1CDA0532-FCF3-48F1-804D-D89006267126}"/>
              </a:ext>
            </a:extLst>
          </p:cNvPr>
          <p:cNvSpPr txBox="1"/>
          <p:nvPr/>
        </p:nvSpPr>
        <p:spPr>
          <a:xfrm>
            <a:off x="3820010" y="1351801"/>
            <a:ext cx="1872000" cy="276999"/>
          </a:xfrm>
          <a:prstGeom prst="rect">
            <a:avLst/>
          </a:prstGeom>
          <a:noFill/>
        </p:spPr>
        <p:txBody>
          <a:bodyPr wrap="square" rtlCol="0">
            <a:spAutoFit/>
          </a:bodyPr>
          <a:lstStyle/>
          <a:p>
            <a:pPr lvl="0" algn="ctr" defTabSz="742950">
              <a:defRPr/>
            </a:pPr>
            <a:r>
              <a:rPr lang="ja-JP" altLang="en-US" sz="1200" dirty="0">
                <a:solidFill>
                  <a:prstClr val="black"/>
                </a:solidFill>
                <a:latin typeface="Meiryo UI" panose="020B0604030504040204" pitchFamily="50" charset="-128"/>
                <a:ea typeface="Meiryo UI" panose="020B0604030504040204" pitchFamily="50" charset="-128"/>
              </a:rPr>
              <a:t>延べ宿泊者数（大阪）</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2" name="テキスト ボックス 51">
            <a:extLst>
              <a:ext uri="{FF2B5EF4-FFF2-40B4-BE49-F238E27FC236}">
                <a16:creationId xmlns:a16="http://schemas.microsoft.com/office/drawing/2014/main" id="{64C5BF0D-C3C5-4579-9819-2E2557244F1E}"/>
              </a:ext>
            </a:extLst>
          </p:cNvPr>
          <p:cNvSpPr txBox="1"/>
          <p:nvPr/>
        </p:nvSpPr>
        <p:spPr>
          <a:xfrm>
            <a:off x="112071" y="1442293"/>
            <a:ext cx="675638" cy="230832"/>
          </a:xfrm>
          <a:prstGeom prst="rect">
            <a:avLst/>
          </a:prstGeom>
          <a:noFill/>
        </p:spPr>
        <p:txBody>
          <a:bodyPr wrap="square" rtlCol="0">
            <a:spAutoFit/>
          </a:bodyPr>
          <a:lstStyle/>
          <a:p>
            <a:r>
              <a:rPr kumimoji="1" lang="ja-JP" altLang="en-US" sz="900" dirty="0">
                <a:solidFill>
                  <a:schemeClr val="tx1">
                    <a:lumMod val="65000"/>
                    <a:lumOff val="35000"/>
                  </a:schemeClr>
                </a:solidFill>
                <a:latin typeface="Meiryo UI" panose="020B0604030504040204" pitchFamily="50" charset="-128"/>
                <a:ea typeface="Meiryo UI" panose="020B0604030504040204" pitchFamily="50" charset="-128"/>
              </a:rPr>
              <a:t>（人泊）</a:t>
            </a:r>
          </a:p>
        </p:txBody>
      </p:sp>
      <p:sp>
        <p:nvSpPr>
          <p:cNvPr id="63" name="テキスト ボックス 62">
            <a:extLst>
              <a:ext uri="{FF2B5EF4-FFF2-40B4-BE49-F238E27FC236}">
                <a16:creationId xmlns:a16="http://schemas.microsoft.com/office/drawing/2014/main" id="{64C5BF0D-C3C5-4579-9819-2E2557244F1E}"/>
              </a:ext>
            </a:extLst>
          </p:cNvPr>
          <p:cNvSpPr txBox="1"/>
          <p:nvPr/>
        </p:nvSpPr>
        <p:spPr>
          <a:xfrm>
            <a:off x="240458" y="4080505"/>
            <a:ext cx="576064" cy="230832"/>
          </a:xfrm>
          <a:prstGeom prst="rect">
            <a:avLst/>
          </a:prstGeom>
          <a:noFill/>
        </p:spPr>
        <p:txBody>
          <a:bodyPr wrap="square" rtlCol="0">
            <a:spAutoFit/>
          </a:bodyPr>
          <a:lstStyle/>
          <a:p>
            <a:r>
              <a:rPr kumimoji="1" lang="ja-JP" altLang="en-US" sz="900" dirty="0">
                <a:solidFill>
                  <a:schemeClr val="tx1">
                    <a:lumMod val="65000"/>
                    <a:lumOff val="35000"/>
                  </a:schemeClr>
                </a:solidFill>
                <a:latin typeface="Meiryo UI" panose="020B0604030504040204" pitchFamily="50" charset="-128"/>
                <a:ea typeface="Meiryo UI" panose="020B0604030504040204" pitchFamily="50" charset="-128"/>
              </a:rPr>
              <a:t>（％）</a:t>
            </a:r>
          </a:p>
        </p:txBody>
      </p:sp>
      <p:sp>
        <p:nvSpPr>
          <p:cNvPr id="69" name="テキスト ボックス 68">
            <a:extLst>
              <a:ext uri="{FF2B5EF4-FFF2-40B4-BE49-F238E27FC236}">
                <a16:creationId xmlns:a16="http://schemas.microsoft.com/office/drawing/2014/main" id="{333DF328-8281-4970-B563-85E73E28E8D7}"/>
              </a:ext>
            </a:extLst>
          </p:cNvPr>
          <p:cNvSpPr txBox="1"/>
          <p:nvPr/>
        </p:nvSpPr>
        <p:spPr>
          <a:xfrm>
            <a:off x="6379749" y="6590569"/>
            <a:ext cx="2518395" cy="21544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rPr>
              <a:t>出典：観光庁</a:t>
            </a:r>
            <a:r>
              <a:rPr kumimoji="1" lang="ja-JP" altLang="en-US" sz="800" dirty="0">
                <a:latin typeface="Meiryo UI" panose="020B0604030504040204" pitchFamily="50" charset="-128"/>
                <a:ea typeface="Meiryo UI" panose="020B0604030504040204" pitchFamily="50" charset="-128"/>
              </a:rPr>
              <a:t>「宿泊旅行統計調査」より作成</a:t>
            </a:r>
          </a:p>
        </p:txBody>
      </p:sp>
      <p:sp>
        <p:nvSpPr>
          <p:cNvPr id="15" name="テキスト ボックス 14">
            <a:extLst>
              <a:ext uri="{FF2B5EF4-FFF2-40B4-BE49-F238E27FC236}">
                <a16:creationId xmlns:a16="http://schemas.microsoft.com/office/drawing/2014/main" id="{1CDA0532-FCF3-48F1-804D-D89006267126}"/>
              </a:ext>
            </a:extLst>
          </p:cNvPr>
          <p:cNvSpPr txBox="1"/>
          <p:nvPr/>
        </p:nvSpPr>
        <p:spPr>
          <a:xfrm>
            <a:off x="3819802" y="4077072"/>
            <a:ext cx="1872208" cy="288032"/>
          </a:xfrm>
          <a:prstGeom prst="rect">
            <a:avLst/>
          </a:prstGeom>
          <a:noFill/>
        </p:spPr>
        <p:txBody>
          <a:bodyPr wrap="square" rtlCol="0">
            <a:spAutoFit/>
          </a:bodyPr>
          <a:lstStyle/>
          <a:p>
            <a:pPr lvl="0" algn="ctr" defTabSz="742950">
              <a:defRPr/>
            </a:pPr>
            <a:r>
              <a:rPr lang="ja-JP" altLang="en-US" sz="1200" dirty="0">
                <a:solidFill>
                  <a:prstClr val="black"/>
                </a:solidFill>
                <a:latin typeface="Meiryo UI" panose="020B0604030504040204" pitchFamily="50" charset="-128"/>
                <a:ea typeface="Meiryo UI" panose="020B0604030504040204" pitchFamily="50" charset="-128"/>
              </a:rPr>
              <a:t>客室稼働率（大阪）</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333DF328-8281-4970-B563-85E73E28E8D7}"/>
              </a:ext>
            </a:extLst>
          </p:cNvPr>
          <p:cNvSpPr txBox="1"/>
          <p:nvPr/>
        </p:nvSpPr>
        <p:spPr>
          <a:xfrm>
            <a:off x="6379748" y="3971274"/>
            <a:ext cx="2518395" cy="21544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rPr>
              <a:t>出典：観光庁</a:t>
            </a:r>
            <a:r>
              <a:rPr kumimoji="1" lang="ja-JP" altLang="en-US" sz="800" dirty="0">
                <a:latin typeface="Meiryo UI" panose="020B0604030504040204" pitchFamily="50" charset="-128"/>
                <a:ea typeface="Meiryo UI" panose="020B0604030504040204" pitchFamily="50" charset="-128"/>
              </a:rPr>
              <a:t>「宿泊旅行統計調査」より作成</a:t>
            </a: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2</a:t>
            </a:fld>
            <a:endParaRPr lang="ja-JP" altLang="en-US" dirty="0"/>
          </a:p>
        </p:txBody>
      </p:sp>
      <p:graphicFrame>
        <p:nvGraphicFramePr>
          <p:cNvPr id="14" name="グラフ 13"/>
          <p:cNvGraphicFramePr>
            <a:graphicFrameLocks/>
          </p:cNvGraphicFramePr>
          <p:nvPr>
            <p:extLst>
              <p:ext uri="{D42A27DB-BD31-4B8C-83A1-F6EECF244321}">
                <p14:modId xmlns:p14="http://schemas.microsoft.com/office/powerpoint/2010/main" val="3380840824"/>
              </p:ext>
            </p:extLst>
          </p:nvPr>
        </p:nvGraphicFramePr>
        <p:xfrm>
          <a:off x="-52678" y="1585701"/>
          <a:ext cx="9036000" cy="2412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157989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インバウンドの状況（全国・関西空港）</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83224" y="602685"/>
            <a:ext cx="8953272" cy="954107"/>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外国人旅行者数及び関西空港外国人入国者数は、新型</a:t>
            </a:r>
            <a:r>
              <a:rPr lang="ja-JP" altLang="en-US" sz="1400" dirty="0" smtClean="0">
                <a:latin typeface="Meiryo UI" panose="020B0604030504040204" pitchFamily="50" charset="-128"/>
                <a:ea typeface="Meiryo UI" panose="020B0604030504040204" pitchFamily="50" charset="-128"/>
              </a:rPr>
              <a:t>コロナウイルスの感染拡大</a:t>
            </a:r>
            <a:r>
              <a:rPr lang="ja-JP" altLang="en-US" sz="1400" dirty="0">
                <a:latin typeface="Meiryo UI" panose="020B0604030504040204" pitchFamily="50" charset="-128"/>
                <a:ea typeface="Meiryo UI" panose="020B0604030504040204" pitchFamily="50" charset="-128"/>
              </a:rPr>
              <a:t>に伴う入国規制の影響により激減。</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国際的な移動の制約が続き、</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月以降、インバウンド需要がほぼ消失</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400" dirty="0" smtClean="0">
                <a:latin typeface="Meiryo UI" panose="020B0604030504040204" pitchFamily="50" charset="-128"/>
                <a:ea typeface="Meiryo UI" panose="020B0604030504040204" pitchFamily="50" charset="-128"/>
              </a:rPr>
              <a:t>2022</a:t>
            </a:r>
            <a:r>
              <a:rPr lang="ja-JP" altLang="en-US" sz="1400" dirty="0" smtClean="0">
                <a:latin typeface="Meiryo UI" panose="020B0604030504040204" pitchFamily="50" charset="-128"/>
                <a:ea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月から外国人観光客の</a:t>
            </a:r>
            <a:r>
              <a:rPr lang="ja-JP" altLang="en-US" sz="1400" dirty="0" smtClean="0">
                <a:latin typeface="Meiryo UI" panose="020B0604030504040204" pitchFamily="50" charset="-128"/>
                <a:ea typeface="Meiryo UI" panose="020B0604030504040204" pitchFamily="50" charset="-128"/>
              </a:rPr>
              <a:t>受入が一部再開され、</a:t>
            </a:r>
            <a:r>
              <a:rPr lang="en-US" altLang="ja-JP" sz="1400" dirty="0" smtClean="0">
                <a:latin typeface="Meiryo UI" panose="020B0604030504040204" pitchFamily="50" charset="-128"/>
                <a:ea typeface="Meiryo UI" panose="020B0604030504040204" pitchFamily="50" charset="-128"/>
              </a:rPr>
              <a:t>2022</a:t>
            </a:r>
            <a:r>
              <a:rPr lang="ja-JP" altLang="en-US" sz="1400" dirty="0" smtClean="0">
                <a:latin typeface="Meiryo UI" panose="020B0604030504040204" pitchFamily="50" charset="-128"/>
                <a:ea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rPr>
              <a:t>10</a:t>
            </a:r>
            <a:r>
              <a:rPr lang="ja-JP" altLang="en-US" sz="1400" dirty="0" smtClean="0">
                <a:latin typeface="Meiryo UI" panose="020B0604030504040204" pitchFamily="50" charset="-128"/>
                <a:ea typeface="Meiryo UI" panose="020B0604030504040204" pitchFamily="50" charset="-128"/>
              </a:rPr>
              <a:t>月からは入国者総数上限が撤廃されたことから、</a:t>
            </a:r>
            <a:endParaRPr lang="en-US" altLang="ja-JP" sz="1400" dirty="0" smtClean="0">
              <a:latin typeface="Meiryo UI" panose="020B0604030504040204" pitchFamily="50" charset="-128"/>
              <a:ea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外国人旅行者数及び関西空港外国人入国者数とともに改善傾向にある。</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1CDA0532-FCF3-48F1-804D-D89006267126}"/>
              </a:ext>
            </a:extLst>
          </p:cNvPr>
          <p:cNvSpPr txBox="1"/>
          <p:nvPr/>
        </p:nvSpPr>
        <p:spPr>
          <a:xfrm>
            <a:off x="3779912" y="1639833"/>
            <a:ext cx="1859959" cy="276999"/>
          </a:xfrm>
          <a:prstGeom prst="rect">
            <a:avLst/>
          </a:prstGeom>
          <a:noFill/>
        </p:spPr>
        <p:txBody>
          <a:bodyPr wrap="square" rtlCol="0">
            <a:spAutoFit/>
          </a:bodyPr>
          <a:lstStyle/>
          <a:p>
            <a:pPr lvl="0" defTabSz="742950">
              <a:defRPr/>
            </a:pPr>
            <a:r>
              <a:rPr lang="ja-JP" altLang="en-US" sz="1200" dirty="0">
                <a:solidFill>
                  <a:prstClr val="black"/>
                </a:solidFill>
                <a:latin typeface="Meiryo UI" panose="020B0604030504040204" pitchFamily="50" charset="-128"/>
                <a:ea typeface="Meiryo UI" panose="020B0604030504040204" pitchFamily="50" charset="-128"/>
              </a:rPr>
              <a:t>外国人旅行者数（全国）</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2" name="テキスト ボックス 51">
            <a:extLst>
              <a:ext uri="{FF2B5EF4-FFF2-40B4-BE49-F238E27FC236}">
                <a16:creationId xmlns:a16="http://schemas.microsoft.com/office/drawing/2014/main" id="{64C5BF0D-C3C5-4579-9819-2E2557244F1E}"/>
              </a:ext>
            </a:extLst>
          </p:cNvPr>
          <p:cNvSpPr txBox="1"/>
          <p:nvPr/>
        </p:nvSpPr>
        <p:spPr>
          <a:xfrm>
            <a:off x="278922" y="1695918"/>
            <a:ext cx="500785" cy="215444"/>
          </a:xfrm>
          <a:prstGeom prst="rect">
            <a:avLst/>
          </a:prstGeom>
          <a:noFill/>
        </p:spPr>
        <p:txBody>
          <a:bodyPr wrap="square" rtlCol="0">
            <a:spAutoFit/>
          </a:bodyPr>
          <a:lstStyle/>
          <a:p>
            <a:r>
              <a:rPr kumimoji="1" lang="ja-JP" altLang="en-US" sz="800" dirty="0">
                <a:solidFill>
                  <a:schemeClr val="tx1">
                    <a:lumMod val="65000"/>
                    <a:lumOff val="35000"/>
                  </a:schemeClr>
                </a:solidFill>
                <a:latin typeface="Meiryo UI" panose="020B0604030504040204" pitchFamily="50" charset="-128"/>
                <a:ea typeface="Meiryo UI" panose="020B0604030504040204" pitchFamily="50" charset="-128"/>
              </a:rPr>
              <a:t>（人）</a:t>
            </a:r>
          </a:p>
        </p:txBody>
      </p:sp>
      <p:sp>
        <p:nvSpPr>
          <p:cNvPr id="56" name="テキスト ボックス 55">
            <a:extLst>
              <a:ext uri="{FF2B5EF4-FFF2-40B4-BE49-F238E27FC236}">
                <a16:creationId xmlns:a16="http://schemas.microsoft.com/office/drawing/2014/main" id="{333DF328-8281-4970-B563-85E73E28E8D7}"/>
              </a:ext>
            </a:extLst>
          </p:cNvPr>
          <p:cNvSpPr txBox="1"/>
          <p:nvPr/>
        </p:nvSpPr>
        <p:spPr>
          <a:xfrm>
            <a:off x="6305353" y="3950212"/>
            <a:ext cx="2297210" cy="33855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rPr>
              <a:t>出典：</a:t>
            </a:r>
            <a:r>
              <a:rPr kumimoji="1" lang="ja-JP" altLang="en-US" sz="800" dirty="0">
                <a:latin typeface="Meiryo UI" panose="020B0604030504040204" pitchFamily="50" charset="-128"/>
                <a:ea typeface="Meiryo UI" panose="020B0604030504040204" pitchFamily="50" charset="-128"/>
              </a:rPr>
              <a:t>日本政府観光局「訪日外客数」より作成</a:t>
            </a:r>
            <a:endParaRPr kumimoji="1" lang="en-US" altLang="ja-JP" sz="800" dirty="0">
              <a:latin typeface="Meiryo UI" panose="020B0604030504040204" pitchFamily="50" charset="-128"/>
              <a:ea typeface="Meiryo UI" panose="020B0604030504040204" pitchFamily="50" charset="-128"/>
            </a:endParaRPr>
          </a:p>
          <a:p>
            <a:r>
              <a:rPr kumimoji="1" lang="en-US" altLang="ja-JP" sz="800" dirty="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2023</a:t>
            </a:r>
            <a:r>
              <a:rPr kumimoji="1" lang="ja-JP" altLang="en-US" sz="800" dirty="0" smtClean="0">
                <a:latin typeface="Meiryo UI" panose="020B0604030504040204" pitchFamily="50" charset="-128"/>
                <a:ea typeface="Meiryo UI" panose="020B0604030504040204" pitchFamily="50" charset="-128"/>
              </a:rPr>
              <a:t>年</a:t>
            </a:r>
            <a:r>
              <a:rPr kumimoji="1" lang="en-US" altLang="ja-JP" sz="800" dirty="0" smtClean="0">
                <a:latin typeface="Meiryo UI" panose="020B0604030504040204" pitchFamily="50" charset="-128"/>
                <a:ea typeface="Meiryo UI" panose="020B0604030504040204" pitchFamily="50" charset="-128"/>
              </a:rPr>
              <a:t>4</a:t>
            </a:r>
            <a:r>
              <a:rPr kumimoji="1" lang="ja-JP" altLang="en-US" sz="800" dirty="0" smtClean="0">
                <a:latin typeface="Meiryo UI" panose="020B0604030504040204" pitchFamily="50" charset="-128"/>
                <a:ea typeface="Meiryo UI" panose="020B0604030504040204" pitchFamily="50" charset="-128"/>
              </a:rPr>
              <a:t>月</a:t>
            </a:r>
            <a:r>
              <a:rPr kumimoji="1" lang="ja-JP" altLang="en-US" sz="800" dirty="0">
                <a:latin typeface="Meiryo UI" panose="020B0604030504040204" pitchFamily="50" charset="-128"/>
                <a:ea typeface="Meiryo UI" panose="020B0604030504040204" pitchFamily="50" charset="-128"/>
              </a:rPr>
              <a:t>以降は推計値</a:t>
            </a:r>
          </a:p>
        </p:txBody>
      </p:sp>
      <p:sp>
        <p:nvSpPr>
          <p:cNvPr id="63" name="テキスト ボックス 62">
            <a:extLst>
              <a:ext uri="{FF2B5EF4-FFF2-40B4-BE49-F238E27FC236}">
                <a16:creationId xmlns:a16="http://schemas.microsoft.com/office/drawing/2014/main" id="{64C5BF0D-C3C5-4579-9819-2E2557244F1E}"/>
              </a:ext>
            </a:extLst>
          </p:cNvPr>
          <p:cNvSpPr txBox="1"/>
          <p:nvPr/>
        </p:nvSpPr>
        <p:spPr>
          <a:xfrm>
            <a:off x="8388051" y="1652150"/>
            <a:ext cx="500785" cy="215444"/>
          </a:xfrm>
          <a:prstGeom prst="rect">
            <a:avLst/>
          </a:prstGeom>
          <a:noFill/>
        </p:spPr>
        <p:txBody>
          <a:bodyPr wrap="square" rtlCol="0">
            <a:spAutoFit/>
          </a:bodyPr>
          <a:lstStyle/>
          <a:p>
            <a:r>
              <a:rPr kumimoji="1" lang="ja-JP" altLang="en-US" sz="800" dirty="0">
                <a:solidFill>
                  <a:schemeClr val="tx1">
                    <a:lumMod val="65000"/>
                    <a:lumOff val="35000"/>
                  </a:schemeClr>
                </a:solidFill>
                <a:latin typeface="Meiryo UI" panose="020B0604030504040204" pitchFamily="50" charset="-128"/>
                <a:ea typeface="Meiryo UI" panose="020B0604030504040204" pitchFamily="50" charset="-128"/>
              </a:rPr>
              <a:t>（％）</a:t>
            </a:r>
          </a:p>
        </p:txBody>
      </p:sp>
      <p:sp>
        <p:nvSpPr>
          <p:cNvPr id="67" name="テキスト ボックス 66">
            <a:extLst>
              <a:ext uri="{FF2B5EF4-FFF2-40B4-BE49-F238E27FC236}">
                <a16:creationId xmlns:a16="http://schemas.microsoft.com/office/drawing/2014/main" id="{64C5BF0D-C3C5-4579-9819-2E2557244F1E}"/>
              </a:ext>
            </a:extLst>
          </p:cNvPr>
          <p:cNvSpPr txBox="1"/>
          <p:nvPr/>
        </p:nvSpPr>
        <p:spPr>
          <a:xfrm>
            <a:off x="312149" y="4209550"/>
            <a:ext cx="500785" cy="215444"/>
          </a:xfrm>
          <a:prstGeom prst="rect">
            <a:avLst/>
          </a:prstGeom>
          <a:noFill/>
        </p:spPr>
        <p:txBody>
          <a:bodyPr wrap="square" rtlCol="0">
            <a:spAutoFit/>
          </a:bodyPr>
          <a:lstStyle/>
          <a:p>
            <a:r>
              <a:rPr kumimoji="1" lang="ja-JP" altLang="en-US" sz="800" dirty="0">
                <a:solidFill>
                  <a:schemeClr val="tx1">
                    <a:lumMod val="65000"/>
                    <a:lumOff val="35000"/>
                  </a:schemeClr>
                </a:solidFill>
                <a:latin typeface="Meiryo UI" panose="020B0604030504040204" pitchFamily="50" charset="-128"/>
                <a:ea typeface="Meiryo UI" panose="020B0604030504040204" pitchFamily="50" charset="-128"/>
              </a:rPr>
              <a:t>（人）</a:t>
            </a:r>
          </a:p>
        </p:txBody>
      </p:sp>
      <p:sp>
        <p:nvSpPr>
          <p:cNvPr id="68" name="テキスト ボックス 67">
            <a:extLst>
              <a:ext uri="{FF2B5EF4-FFF2-40B4-BE49-F238E27FC236}">
                <a16:creationId xmlns:a16="http://schemas.microsoft.com/office/drawing/2014/main" id="{64C5BF0D-C3C5-4579-9819-2E2557244F1E}"/>
              </a:ext>
            </a:extLst>
          </p:cNvPr>
          <p:cNvSpPr txBox="1"/>
          <p:nvPr/>
        </p:nvSpPr>
        <p:spPr>
          <a:xfrm>
            <a:off x="8409028" y="4234582"/>
            <a:ext cx="574306" cy="215444"/>
          </a:xfrm>
          <a:prstGeom prst="rect">
            <a:avLst/>
          </a:prstGeom>
          <a:noFill/>
        </p:spPr>
        <p:txBody>
          <a:bodyPr wrap="square" rtlCol="0">
            <a:spAutoFit/>
          </a:bodyPr>
          <a:lstStyle/>
          <a:p>
            <a:r>
              <a:rPr kumimoji="1" lang="ja-JP" altLang="en-US" sz="800" dirty="0">
                <a:solidFill>
                  <a:schemeClr val="tx1">
                    <a:lumMod val="65000"/>
                    <a:lumOff val="35000"/>
                  </a:schemeClr>
                </a:solidFill>
                <a:latin typeface="Meiryo UI" panose="020B0604030504040204" pitchFamily="50" charset="-128"/>
                <a:ea typeface="Meiryo UI" panose="020B0604030504040204" pitchFamily="50" charset="-128"/>
              </a:rPr>
              <a:t>（％）</a:t>
            </a:r>
          </a:p>
        </p:txBody>
      </p:sp>
      <p:sp>
        <p:nvSpPr>
          <p:cNvPr id="69" name="テキスト ボックス 68">
            <a:extLst>
              <a:ext uri="{FF2B5EF4-FFF2-40B4-BE49-F238E27FC236}">
                <a16:creationId xmlns:a16="http://schemas.microsoft.com/office/drawing/2014/main" id="{333DF328-8281-4970-B563-85E73E28E8D7}"/>
              </a:ext>
            </a:extLst>
          </p:cNvPr>
          <p:cNvSpPr txBox="1"/>
          <p:nvPr/>
        </p:nvSpPr>
        <p:spPr>
          <a:xfrm>
            <a:off x="6084168" y="6519697"/>
            <a:ext cx="2518395" cy="33855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rPr>
              <a:t>出典：出入国在留管理庁</a:t>
            </a:r>
            <a:r>
              <a:rPr kumimoji="1" lang="ja-JP" altLang="en-US" sz="800" dirty="0">
                <a:latin typeface="Meiryo UI" panose="020B0604030504040204" pitchFamily="50" charset="-128"/>
                <a:ea typeface="Meiryo UI" panose="020B0604030504040204" pitchFamily="50" charset="-128"/>
              </a:rPr>
              <a:t>「出入国管理統計」より</a:t>
            </a:r>
            <a:r>
              <a:rPr kumimoji="1" lang="ja-JP" altLang="en-US" sz="800" dirty="0" smtClean="0">
                <a:latin typeface="Meiryo UI" panose="020B0604030504040204" pitchFamily="50" charset="-128"/>
                <a:ea typeface="Meiryo UI" panose="020B0604030504040204" pitchFamily="50" charset="-128"/>
              </a:rPr>
              <a:t>作成</a:t>
            </a:r>
            <a:endParaRPr kumimoji="1" lang="en-US" altLang="ja-JP" sz="800" dirty="0" smtClean="0">
              <a:latin typeface="Meiryo UI" panose="020B0604030504040204" pitchFamily="50" charset="-128"/>
              <a:ea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※2023</a:t>
            </a:r>
            <a:r>
              <a:rPr lang="ja-JP" altLang="en-US" sz="800" dirty="0" smtClean="0">
                <a:latin typeface="Meiryo UI" panose="020B0604030504040204" pitchFamily="50" charset="-128"/>
                <a:ea typeface="Meiryo UI" panose="020B0604030504040204" pitchFamily="50" charset="-128"/>
              </a:rPr>
              <a:t>年</a:t>
            </a:r>
            <a:r>
              <a:rPr lang="en-US" altLang="ja-JP" sz="800" dirty="0">
                <a:latin typeface="Meiryo UI" panose="020B0604030504040204" pitchFamily="50" charset="-128"/>
                <a:ea typeface="Meiryo UI" panose="020B0604030504040204" pitchFamily="50" charset="-128"/>
              </a:rPr>
              <a:t>4</a:t>
            </a:r>
            <a:r>
              <a:rPr lang="ja-JP" altLang="en-US" sz="800" dirty="0" smtClean="0">
                <a:latin typeface="Meiryo UI" panose="020B0604030504040204" pitchFamily="50" charset="-128"/>
                <a:ea typeface="Meiryo UI" panose="020B0604030504040204" pitchFamily="50" charset="-128"/>
              </a:rPr>
              <a:t>月</a:t>
            </a:r>
            <a:r>
              <a:rPr lang="ja-JP" altLang="en-US" sz="800" dirty="0">
                <a:latin typeface="Meiryo UI" panose="020B0604030504040204" pitchFamily="50" charset="-128"/>
                <a:ea typeface="Meiryo UI" panose="020B0604030504040204" pitchFamily="50" charset="-128"/>
              </a:rPr>
              <a:t>以降</a:t>
            </a:r>
            <a:r>
              <a:rPr lang="ja-JP" altLang="en-US" sz="800" dirty="0" smtClean="0">
                <a:latin typeface="Meiryo UI" panose="020B0604030504040204" pitchFamily="50" charset="-128"/>
                <a:ea typeface="Meiryo UI" panose="020B0604030504040204" pitchFamily="50" charset="-128"/>
              </a:rPr>
              <a:t>は速報値</a:t>
            </a:r>
            <a:endParaRPr lang="ja-JP" altLang="en-US" sz="800" dirty="0">
              <a:latin typeface="Meiryo UI" panose="020B0604030504040204" pitchFamily="50" charset="-128"/>
              <a:ea typeface="Meiryo UI" panose="020B0604030504040204" pitchFamily="50" charset="-128"/>
            </a:endParaRPr>
          </a:p>
        </p:txBody>
      </p:sp>
      <p:sp>
        <p:nvSpPr>
          <p:cNvPr id="70" name="テキスト ボックス 69">
            <a:extLst>
              <a:ext uri="{FF2B5EF4-FFF2-40B4-BE49-F238E27FC236}">
                <a16:creationId xmlns:a16="http://schemas.microsoft.com/office/drawing/2014/main" id="{1CDA0532-FCF3-48F1-804D-D89006267126}"/>
              </a:ext>
            </a:extLst>
          </p:cNvPr>
          <p:cNvSpPr txBox="1"/>
          <p:nvPr/>
        </p:nvSpPr>
        <p:spPr>
          <a:xfrm>
            <a:off x="3779912" y="4159515"/>
            <a:ext cx="1971151" cy="276999"/>
          </a:xfrm>
          <a:prstGeom prst="rect">
            <a:avLst/>
          </a:prstGeom>
          <a:noFill/>
        </p:spPr>
        <p:txBody>
          <a:bodyPr wrap="square" rtlCol="0">
            <a:spAutoFit/>
          </a:bodyPr>
          <a:lstStyle/>
          <a:p>
            <a:pPr lvl="0" defTabSz="742950">
              <a:defRPr/>
            </a:pPr>
            <a:r>
              <a:rPr lang="ja-JP" altLang="en-US" sz="1200" dirty="0">
                <a:solidFill>
                  <a:prstClr val="black"/>
                </a:solidFill>
                <a:latin typeface="Meiryo UI" panose="020B0604030504040204" pitchFamily="50" charset="-128"/>
                <a:ea typeface="Meiryo UI" panose="020B0604030504040204" pitchFamily="50" charset="-128"/>
              </a:rPr>
              <a:t>関西空港 外国人入国者数</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41714" y="6592267"/>
            <a:ext cx="2133600" cy="365125"/>
          </a:xfrm>
        </p:spPr>
        <p:txBody>
          <a:bodyPr/>
          <a:lstStyle/>
          <a:p>
            <a:fld id="{D2D8002D-B5B0-4BAC-B1F6-782DDCCE6D9C}" type="slidenum">
              <a:rPr lang="ja-JP" altLang="en-US" smtClean="0"/>
              <a:pPr/>
              <a:t>3</a:t>
            </a:fld>
            <a:endParaRPr lang="ja-JP" altLang="en-US" dirty="0"/>
          </a:p>
        </p:txBody>
      </p:sp>
      <p:graphicFrame>
        <p:nvGraphicFramePr>
          <p:cNvPr id="25" name="グラフ 24"/>
          <p:cNvGraphicFramePr>
            <a:graphicFrameLocks/>
          </p:cNvGraphicFramePr>
          <p:nvPr>
            <p:extLst>
              <p:ext uri="{D42A27DB-BD31-4B8C-83A1-F6EECF244321}">
                <p14:modId xmlns:p14="http://schemas.microsoft.com/office/powerpoint/2010/main" val="2498110527"/>
              </p:ext>
            </p:extLst>
          </p:nvPr>
        </p:nvGraphicFramePr>
        <p:xfrm>
          <a:off x="83224" y="4347696"/>
          <a:ext cx="8964000" cy="2232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グラフ 16"/>
          <p:cNvGraphicFramePr>
            <a:graphicFrameLocks/>
          </p:cNvGraphicFramePr>
          <p:nvPr>
            <p:extLst>
              <p:ext uri="{D42A27DB-BD31-4B8C-83A1-F6EECF244321}">
                <p14:modId xmlns:p14="http://schemas.microsoft.com/office/powerpoint/2010/main" val="2603640981"/>
              </p:ext>
            </p:extLst>
          </p:nvPr>
        </p:nvGraphicFramePr>
        <p:xfrm>
          <a:off x="22994" y="1791276"/>
          <a:ext cx="9013502" cy="2232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584985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グラフ 18"/>
          <p:cNvGraphicFramePr>
            <a:graphicFrameLocks/>
          </p:cNvGraphicFramePr>
          <p:nvPr>
            <p:extLst>
              <p:ext uri="{D42A27DB-BD31-4B8C-83A1-F6EECF244321}">
                <p14:modId xmlns:p14="http://schemas.microsoft.com/office/powerpoint/2010/main" val="953175935"/>
              </p:ext>
            </p:extLst>
          </p:nvPr>
        </p:nvGraphicFramePr>
        <p:xfrm>
          <a:off x="334515" y="4281866"/>
          <a:ext cx="8557965" cy="2243478"/>
        </p:xfrm>
        <a:graphic>
          <a:graphicData uri="http://schemas.openxmlformats.org/drawingml/2006/chart">
            <c:chart xmlns:c="http://schemas.openxmlformats.org/drawingml/2006/chart" xmlns:r="http://schemas.openxmlformats.org/officeDocument/2006/relationships" r:id="rId3"/>
          </a:graphicData>
        </a:graphic>
      </p:graphicFrame>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a:t>
            </a:r>
            <a:r>
              <a:rPr lang="ja-JP" altLang="en-US" sz="2000" b="1" kern="100" dirty="0" smtClean="0">
                <a:solidFill>
                  <a:schemeClr val="tx1"/>
                </a:solidFill>
                <a:ea typeface="Meiryo UI" panose="020B0604030504040204" pitchFamily="50" charset="-128"/>
                <a:cs typeface="Times New Roman" panose="02020603050405020304" pitchFamily="18" charset="0"/>
              </a:rPr>
              <a:t>宿泊税収の</a:t>
            </a:r>
            <a:r>
              <a:rPr lang="ja-JP" altLang="en-US" sz="2000" b="1" kern="100" dirty="0">
                <a:solidFill>
                  <a:schemeClr val="tx1"/>
                </a:solidFill>
                <a:ea typeface="Meiryo UI" panose="020B0604030504040204" pitchFamily="50" charset="-128"/>
                <a:cs typeface="Times New Roman" panose="02020603050405020304" pitchFamily="18" charset="0"/>
              </a:rPr>
              <a:t>状況</a:t>
            </a:r>
            <a:r>
              <a:rPr lang="ja-JP" altLang="en-US" sz="2000" b="1" kern="100" dirty="0" smtClean="0">
                <a:solidFill>
                  <a:schemeClr val="tx1"/>
                </a:solidFill>
                <a:ea typeface="Meiryo UI" panose="020B0604030504040204" pitchFamily="50" charset="-128"/>
                <a:cs typeface="Times New Roman" panose="02020603050405020304" pitchFamily="18" charset="0"/>
              </a:rPr>
              <a:t>（大阪）</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83224" y="602685"/>
            <a:ext cx="9060776" cy="738664"/>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免税点変更が行われた</a:t>
            </a:r>
            <a:r>
              <a:rPr lang="en-US" altLang="ja-JP" sz="1400" dirty="0">
                <a:latin typeface="Meiryo UI" panose="020B0604030504040204" pitchFamily="50" charset="-128"/>
                <a:ea typeface="Meiryo UI" panose="020B0604030504040204" pitchFamily="50" charset="-128"/>
              </a:rPr>
              <a:t>2019</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月（申請月ベースで</a:t>
            </a:r>
            <a:r>
              <a:rPr lang="en-US" altLang="ja-JP" sz="1400" dirty="0">
                <a:latin typeface="Meiryo UI" panose="020B0604030504040204" pitchFamily="50" charset="-128"/>
                <a:ea typeface="Meiryo UI" panose="020B0604030504040204" pitchFamily="50" charset="-128"/>
              </a:rPr>
              <a:t>2019</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rPr>
              <a:t>月）を境に、宿泊税収は対前年度比で</a:t>
            </a:r>
            <a:r>
              <a:rPr lang="ja-JP" altLang="en-US" sz="1400" dirty="0" smtClean="0">
                <a:latin typeface="Meiryo UI" panose="020B0604030504040204" pitchFamily="50" charset="-128"/>
                <a:ea typeface="Meiryo UI" panose="020B0604030504040204" pitchFamily="50" charset="-128"/>
              </a:rPr>
              <a:t>大幅に増加。</a:t>
            </a:r>
            <a:endParaRPr lang="ja-JP" altLang="en-US"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一方、新型コロナウイルス</a:t>
            </a:r>
            <a:r>
              <a:rPr lang="ja-JP" altLang="en-US" sz="1400" dirty="0">
                <a:latin typeface="Meiryo UI" panose="020B0604030504040204" pitchFamily="50" charset="-128"/>
                <a:ea typeface="Meiryo UI" panose="020B0604030504040204" pitchFamily="50" charset="-128"/>
              </a:rPr>
              <a:t>感染症</a:t>
            </a:r>
            <a:r>
              <a:rPr lang="ja-JP" altLang="en-US" sz="1400" dirty="0" smtClean="0">
                <a:latin typeface="Meiryo UI" panose="020B0604030504040204" pitchFamily="50" charset="-128"/>
                <a:ea typeface="Meiryo UI" panose="020B0604030504040204" pitchFamily="50" charset="-128"/>
              </a:rPr>
              <a:t>の影響</a:t>
            </a:r>
            <a:r>
              <a:rPr lang="ja-JP" altLang="en-US" sz="1400" dirty="0">
                <a:latin typeface="Meiryo UI" panose="020B0604030504040204" pitchFamily="50" charset="-128"/>
                <a:ea typeface="Meiryo UI" panose="020B0604030504040204" pitchFamily="50" charset="-128"/>
              </a:rPr>
              <a:t>が生じ始めた</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月（申請月ベースで</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月）以降は</a:t>
            </a:r>
            <a:r>
              <a:rPr lang="ja-JP" altLang="en-US" sz="1400" dirty="0" smtClean="0">
                <a:latin typeface="Meiryo UI" panose="020B0604030504040204" pitchFamily="50" charset="-128"/>
                <a:ea typeface="Meiryo UI" panose="020B0604030504040204" pitchFamily="50" charset="-128"/>
              </a:rPr>
              <a:t>激減。</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400" dirty="0" smtClean="0">
                <a:latin typeface="Meiryo UI" panose="020B0604030504040204" pitchFamily="50" charset="-128"/>
                <a:ea typeface="Meiryo UI" panose="020B0604030504040204" pitchFamily="50" charset="-128"/>
              </a:rPr>
              <a:t>2022</a:t>
            </a:r>
            <a:r>
              <a:rPr lang="ja-JP" altLang="en-US" sz="1400" dirty="0" smtClean="0">
                <a:latin typeface="Meiryo UI" panose="020B0604030504040204" pitchFamily="50" charset="-128"/>
                <a:ea typeface="Meiryo UI" panose="020B0604030504040204" pitchFamily="50" charset="-128"/>
              </a:rPr>
              <a:t>年度後半は、入国者数の上限撤廃や「いらっしゃいキャンペーン」などにより、宿泊税収は堅調に推移している。</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1CDA0532-FCF3-48F1-804D-D89006267126}"/>
              </a:ext>
            </a:extLst>
          </p:cNvPr>
          <p:cNvSpPr txBox="1"/>
          <p:nvPr/>
        </p:nvSpPr>
        <p:spPr>
          <a:xfrm>
            <a:off x="3669367" y="1351528"/>
            <a:ext cx="1859959" cy="276999"/>
          </a:xfrm>
          <a:prstGeom prst="rect">
            <a:avLst/>
          </a:prstGeom>
          <a:noFill/>
        </p:spPr>
        <p:txBody>
          <a:bodyPr wrap="square" rtlCol="0">
            <a:spAutoFit/>
          </a:bodyPr>
          <a:lstStyle/>
          <a:p>
            <a:pPr lvl="0" defTabSz="742950">
              <a:defRPr/>
            </a:pPr>
            <a:r>
              <a:rPr lang="ja-JP" altLang="en-US" sz="1200" dirty="0" smtClean="0">
                <a:solidFill>
                  <a:prstClr val="black"/>
                </a:solidFill>
                <a:latin typeface="Meiryo UI" panose="020B0604030504040204" pitchFamily="50" charset="-128"/>
                <a:ea typeface="Meiryo UI" panose="020B0604030504040204" pitchFamily="50" charset="-128"/>
              </a:rPr>
              <a:t>月別宿泊税収額（大阪）</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2" name="テキスト ボックス 51">
            <a:extLst>
              <a:ext uri="{FF2B5EF4-FFF2-40B4-BE49-F238E27FC236}">
                <a16:creationId xmlns:a16="http://schemas.microsoft.com/office/drawing/2014/main" id="{64C5BF0D-C3C5-4579-9819-2E2557244F1E}"/>
              </a:ext>
            </a:extLst>
          </p:cNvPr>
          <p:cNvSpPr txBox="1"/>
          <p:nvPr/>
        </p:nvSpPr>
        <p:spPr>
          <a:xfrm>
            <a:off x="334515" y="1340768"/>
            <a:ext cx="692678" cy="215444"/>
          </a:xfrm>
          <a:prstGeom prst="rect">
            <a:avLst/>
          </a:prstGeom>
          <a:noFill/>
        </p:spPr>
        <p:txBody>
          <a:bodyPr wrap="square" rtlCol="0">
            <a:spAutoFit/>
          </a:bodyPr>
          <a:lstStyle/>
          <a:p>
            <a:r>
              <a:rPr kumimoji="1" lang="ja-JP" altLang="en-US" sz="800" dirty="0" smtClean="0">
                <a:solidFill>
                  <a:schemeClr val="tx1">
                    <a:lumMod val="65000"/>
                    <a:lumOff val="35000"/>
                  </a:schemeClr>
                </a:solidFill>
                <a:latin typeface="Meiryo UI" panose="020B0604030504040204" pitchFamily="50" charset="-128"/>
                <a:ea typeface="Meiryo UI" panose="020B0604030504040204" pitchFamily="50" charset="-128"/>
              </a:rPr>
              <a:t>（千円）</a:t>
            </a:r>
            <a:endParaRPr kumimoji="1" lang="ja-JP" altLang="en-US" sz="800"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67" name="テキスト ボックス 66">
            <a:extLst>
              <a:ext uri="{FF2B5EF4-FFF2-40B4-BE49-F238E27FC236}">
                <a16:creationId xmlns:a16="http://schemas.microsoft.com/office/drawing/2014/main" id="{64C5BF0D-C3C5-4579-9819-2E2557244F1E}"/>
              </a:ext>
            </a:extLst>
          </p:cNvPr>
          <p:cNvSpPr txBox="1"/>
          <p:nvPr/>
        </p:nvSpPr>
        <p:spPr>
          <a:xfrm>
            <a:off x="312149" y="4209550"/>
            <a:ext cx="692678" cy="215444"/>
          </a:xfrm>
          <a:prstGeom prst="rect">
            <a:avLst/>
          </a:prstGeom>
          <a:noFill/>
        </p:spPr>
        <p:txBody>
          <a:bodyPr wrap="square" rtlCol="0">
            <a:spAutoFit/>
          </a:bodyPr>
          <a:lstStyle/>
          <a:p>
            <a:r>
              <a:rPr kumimoji="1" lang="ja-JP" altLang="en-US" sz="800" dirty="0" smtClean="0">
                <a:solidFill>
                  <a:schemeClr val="tx1">
                    <a:lumMod val="65000"/>
                    <a:lumOff val="35000"/>
                  </a:schemeClr>
                </a:solidFill>
                <a:latin typeface="Meiryo UI" panose="020B0604030504040204" pitchFamily="50" charset="-128"/>
                <a:ea typeface="Meiryo UI" panose="020B0604030504040204" pitchFamily="50" charset="-128"/>
              </a:rPr>
              <a:t>（千円）</a:t>
            </a:r>
            <a:endParaRPr kumimoji="1" lang="ja-JP" altLang="en-US" sz="800"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70" name="テキスト ボックス 69">
            <a:extLst>
              <a:ext uri="{FF2B5EF4-FFF2-40B4-BE49-F238E27FC236}">
                <a16:creationId xmlns:a16="http://schemas.microsoft.com/office/drawing/2014/main" id="{1CDA0532-FCF3-48F1-804D-D89006267126}"/>
              </a:ext>
            </a:extLst>
          </p:cNvPr>
          <p:cNvSpPr txBox="1"/>
          <p:nvPr/>
        </p:nvSpPr>
        <p:spPr>
          <a:xfrm>
            <a:off x="3644412" y="4081233"/>
            <a:ext cx="2143829" cy="276999"/>
          </a:xfrm>
          <a:prstGeom prst="rect">
            <a:avLst/>
          </a:prstGeom>
          <a:noFill/>
        </p:spPr>
        <p:txBody>
          <a:bodyPr wrap="square" rtlCol="0">
            <a:spAutoFit/>
          </a:bodyPr>
          <a:lstStyle/>
          <a:p>
            <a:pPr lvl="0" defTabSz="742950">
              <a:defRPr/>
            </a:pPr>
            <a:r>
              <a:rPr lang="ja-JP" altLang="en-US" sz="1200" dirty="0" smtClean="0">
                <a:solidFill>
                  <a:prstClr val="black"/>
                </a:solidFill>
                <a:latin typeface="Meiryo UI" panose="020B0604030504040204" pitchFamily="50" charset="-128"/>
                <a:ea typeface="Meiryo UI" panose="020B0604030504040204" pitchFamily="50" charset="-128"/>
              </a:rPr>
              <a:t>年度別宿泊税収額（大阪）</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41714" y="6592267"/>
            <a:ext cx="2133600" cy="365125"/>
          </a:xfrm>
        </p:spPr>
        <p:txBody>
          <a:bodyPr/>
          <a:lstStyle/>
          <a:p>
            <a:fld id="{D2D8002D-B5B0-4BAC-B1F6-782DDCCE6D9C}" type="slidenum">
              <a:rPr lang="ja-JP" altLang="en-US" smtClean="0"/>
              <a:pPr/>
              <a:t>4</a:t>
            </a:fld>
            <a:endParaRPr lang="ja-JP" altLang="en-US" dirty="0"/>
          </a:p>
        </p:txBody>
      </p:sp>
      <p:sp>
        <p:nvSpPr>
          <p:cNvPr id="20" name="テキスト ボックス 19">
            <a:extLst>
              <a:ext uri="{FF2B5EF4-FFF2-40B4-BE49-F238E27FC236}">
                <a16:creationId xmlns:a16="http://schemas.microsoft.com/office/drawing/2014/main" id="{1CDA0532-FCF3-48F1-804D-D89006267126}"/>
              </a:ext>
            </a:extLst>
          </p:cNvPr>
          <p:cNvSpPr txBox="1"/>
          <p:nvPr/>
        </p:nvSpPr>
        <p:spPr>
          <a:xfrm>
            <a:off x="7743443" y="5445224"/>
            <a:ext cx="1077029" cy="215444"/>
          </a:xfrm>
          <a:prstGeom prst="rect">
            <a:avLst/>
          </a:prstGeom>
          <a:noFill/>
        </p:spPr>
        <p:txBody>
          <a:bodyPr wrap="square" rtlCol="0">
            <a:spAutoFit/>
          </a:bodyPr>
          <a:lstStyle/>
          <a:p>
            <a:pPr lvl="0" defTabSz="742950">
              <a:defRPr/>
            </a:pPr>
            <a:r>
              <a:rPr lang="ja-JP" altLang="en-US" sz="800" dirty="0" smtClean="0">
                <a:solidFill>
                  <a:schemeClr val="tx1">
                    <a:lumMod val="65000"/>
                    <a:lumOff val="35000"/>
                  </a:schemeClr>
                </a:solidFill>
                <a:latin typeface="Meiryo UI" panose="020B0604030504040204" pitchFamily="50" charset="-128"/>
                <a:ea typeface="Meiryo UI" panose="020B0604030504040204" pitchFamily="50" charset="-128"/>
              </a:rPr>
              <a:t>（</a:t>
            </a:r>
            <a:r>
              <a:rPr lang="en-US" altLang="ja-JP" sz="800" dirty="0" smtClean="0">
                <a:solidFill>
                  <a:schemeClr val="tx1">
                    <a:lumMod val="65000"/>
                    <a:lumOff val="35000"/>
                  </a:schemeClr>
                </a:solidFill>
                <a:latin typeface="Meiryo UI" panose="020B0604030504040204" pitchFamily="50" charset="-128"/>
                <a:ea typeface="Meiryo UI" panose="020B0604030504040204" pitchFamily="50" charset="-128"/>
              </a:rPr>
              <a:t>4</a:t>
            </a:r>
            <a:r>
              <a:rPr lang="ja-JP" altLang="en-US" sz="800" dirty="0" smtClean="0">
                <a:solidFill>
                  <a:schemeClr val="tx1">
                    <a:lumMod val="65000"/>
                    <a:lumOff val="35000"/>
                  </a:schemeClr>
                </a:solidFill>
                <a:latin typeface="Meiryo UI" panose="020B0604030504040204" pitchFamily="50" charset="-128"/>
                <a:ea typeface="Meiryo UI" panose="020B0604030504040204" pitchFamily="50" charset="-128"/>
              </a:rPr>
              <a:t>月申告分のみ）</a:t>
            </a:r>
            <a:endParaRPr kumimoji="1" lang="ja-JP" altLang="en-US" sz="800" i="0" u="none" strike="noStrike" kern="1200" cap="none" spc="0" normalizeH="0" baseline="0" noProof="0" dirty="0">
              <a:ln>
                <a:noFill/>
              </a:ln>
              <a:solidFill>
                <a:schemeClr val="tx1">
                  <a:lumMod val="65000"/>
                  <a:lumOff val="35000"/>
                </a:schemeClr>
              </a:solidFill>
              <a:effectLst/>
              <a:uLnTx/>
              <a:uFillTx/>
              <a:latin typeface="Meiryo UI" panose="020B0604030504040204" pitchFamily="50" charset="-128"/>
              <a:ea typeface="Meiryo UI" panose="020B0604030504040204" pitchFamily="50" charset="-128"/>
            </a:endParaRPr>
          </a:p>
        </p:txBody>
      </p:sp>
      <p:graphicFrame>
        <p:nvGraphicFramePr>
          <p:cNvPr id="14" name="グラフ 13"/>
          <p:cNvGraphicFramePr>
            <a:graphicFrameLocks/>
          </p:cNvGraphicFramePr>
          <p:nvPr>
            <p:extLst>
              <p:ext uri="{D42A27DB-BD31-4B8C-83A1-F6EECF244321}">
                <p14:modId xmlns:p14="http://schemas.microsoft.com/office/powerpoint/2010/main" val="4173399294"/>
              </p:ext>
            </p:extLst>
          </p:nvPr>
        </p:nvGraphicFramePr>
        <p:xfrm>
          <a:off x="345455" y="1464970"/>
          <a:ext cx="8547025" cy="2520000"/>
        </p:xfrm>
        <a:graphic>
          <a:graphicData uri="http://schemas.openxmlformats.org/drawingml/2006/chart">
            <c:chart xmlns:c="http://schemas.openxmlformats.org/drawingml/2006/chart" xmlns:r="http://schemas.openxmlformats.org/officeDocument/2006/relationships" r:id="rId4"/>
          </a:graphicData>
        </a:graphic>
      </p:graphicFrame>
      <p:sp>
        <p:nvSpPr>
          <p:cNvPr id="13" name="テキスト ボックス 12">
            <a:extLst>
              <a:ext uri="{FF2B5EF4-FFF2-40B4-BE49-F238E27FC236}">
                <a16:creationId xmlns:a16="http://schemas.microsoft.com/office/drawing/2014/main" id="{333DF328-8281-4970-B563-85E73E28E8D7}"/>
              </a:ext>
            </a:extLst>
          </p:cNvPr>
          <p:cNvSpPr txBox="1"/>
          <p:nvPr/>
        </p:nvSpPr>
        <p:spPr>
          <a:xfrm>
            <a:off x="7183860" y="6484545"/>
            <a:ext cx="1636612" cy="215444"/>
          </a:xfrm>
          <a:prstGeom prst="rect">
            <a:avLst/>
          </a:prstGeom>
          <a:noFill/>
        </p:spPr>
        <p:txBody>
          <a:bodyPr wrap="square" rtlCol="0">
            <a:spAutoFit/>
          </a:bodyPr>
          <a:lstStyle/>
          <a:p>
            <a:r>
              <a:rPr kumimoji="1" lang="en-US" altLang="ja-JP" sz="800" dirty="0" smtClean="0">
                <a:latin typeface="Meiryo UI" panose="020B0604030504040204" pitchFamily="50" charset="-128"/>
                <a:ea typeface="Meiryo UI" panose="020B0604030504040204" pitchFamily="50" charset="-128"/>
              </a:rPr>
              <a:t>※2022</a:t>
            </a:r>
            <a:r>
              <a:rPr kumimoji="1" lang="ja-JP" altLang="en-US" sz="800" dirty="0" smtClean="0">
                <a:latin typeface="Meiryo UI" panose="020B0604030504040204" pitchFamily="50" charset="-128"/>
                <a:ea typeface="Meiryo UI" panose="020B0604030504040204" pitchFamily="50" charset="-128"/>
              </a:rPr>
              <a:t>年</a:t>
            </a:r>
            <a:r>
              <a:rPr lang="ja-JP" altLang="en-US" sz="800" dirty="0" smtClean="0">
                <a:latin typeface="Meiryo UI" panose="020B0604030504040204" pitchFamily="50" charset="-128"/>
                <a:ea typeface="Meiryo UI" panose="020B0604030504040204" pitchFamily="50" charset="-128"/>
              </a:rPr>
              <a:t>度以降は税収見込額</a:t>
            </a:r>
            <a:endParaRPr kumimoji="1" lang="ja-JP" altLang="en-US"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58453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504</Words>
  <Application>Microsoft Office PowerPoint</Application>
  <PresentationFormat>画面に合わせる (4:3)</PresentationFormat>
  <Paragraphs>53</Paragraphs>
  <Slides>5</Slides>
  <Notes>5</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vt:i4>
      </vt:variant>
    </vt:vector>
  </HeadingPairs>
  <TitlesOfParts>
    <vt:vector size="14" baseType="lpstr">
      <vt:lpstr>Meiryo UI</vt:lpstr>
      <vt:lpstr>ＭＳ Ｐゴシック</vt:lpstr>
      <vt:lpstr>游ゴシック</vt:lpstr>
      <vt:lpstr>游明朝</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2023-07-19T23:40:32Z</dcterms:modified>
</cp:coreProperties>
</file>