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
  </p:notesMasterIdLst>
  <p:sldIdLst>
    <p:sldId id="302" r:id="rId2"/>
    <p:sldId id="304" r:id="rId3"/>
    <p:sldId id="303" r:id="rId4"/>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6" d="100"/>
          <a:sy n="56" d="100"/>
        </p:scale>
        <p:origin x="1446"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1449495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223913" y="4171627"/>
            <a:ext cx="11305256" cy="886718"/>
          </a:xfrm>
          <a:prstGeom prst="rect">
            <a:avLst/>
          </a:prstGeom>
          <a:noFill/>
        </p:spPr>
        <p:txBody>
          <a:bodyPr wrap="square" rtlCol="0">
            <a:spAutoFit/>
          </a:bodyPr>
          <a:lstStyle/>
          <a:p>
            <a:pPr algn="ct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検討項目（案）と他府県事例</a:t>
            </a:r>
          </a:p>
        </p:txBody>
      </p:sp>
      <p:sp>
        <p:nvSpPr>
          <p:cNvPr id="4" name="角丸四角形 3"/>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資料⑥</a:t>
            </a:r>
          </a:p>
        </p:txBody>
      </p:sp>
    </p:spTree>
    <p:extLst>
      <p:ext uri="{BB962C8B-B14F-4D97-AF65-F5344CB8AC3E}">
        <p14:creationId xmlns:p14="http://schemas.microsoft.com/office/powerpoint/2010/main" val="267766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8777" y="-16408"/>
            <a:ext cx="13320210" cy="6282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180000" tIns="90000" rIns="90000" bIns="90000" anchor="ctr" anchorCtr="0">
            <a:noAutofit/>
          </a:bodyPr>
          <a:lstStyle/>
          <a:p>
            <a:endParaRPr lang="en-US" altLang="ja-JP" sz="2327"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31" name="正方形/長方形 30"/>
          <p:cNvSpPr/>
          <p:nvPr/>
        </p:nvSpPr>
        <p:spPr>
          <a:xfrm>
            <a:off x="143793" y="60176"/>
            <a:ext cx="13667570" cy="461665"/>
          </a:xfrm>
          <a:prstGeom prst="rect">
            <a:avLst/>
          </a:prstGeom>
        </p:spPr>
        <p:txBody>
          <a:bodyPr wrap="square">
            <a:spAutoFit/>
          </a:bodyPr>
          <a:lstStyle/>
          <a:p>
            <a:pPr defTabSz="1440531"/>
            <a:r>
              <a:rPr lang="ja-JP" altLang="en-US" sz="2400" dirty="0">
                <a:solidFill>
                  <a:sysClr val="windowText" lastClr="000000"/>
                </a:solidFill>
                <a:latin typeface="Meiryo UI" panose="020B0604030504040204" pitchFamily="50" charset="-128"/>
                <a:ea typeface="Meiryo UI" panose="020B0604030504040204" pitchFamily="50" charset="-128"/>
              </a:rPr>
              <a:t>　検討項目（案）について</a:t>
            </a:r>
          </a:p>
        </p:txBody>
      </p:sp>
      <p:graphicFrame>
        <p:nvGraphicFramePr>
          <p:cNvPr id="5" name="表 4"/>
          <p:cNvGraphicFramePr>
            <a:graphicFrameLocks noGrp="1"/>
          </p:cNvGraphicFramePr>
          <p:nvPr>
            <p:extLst>
              <p:ext uri="{D42A27DB-BD31-4B8C-83A1-F6EECF244321}">
                <p14:modId xmlns:p14="http://schemas.microsoft.com/office/powerpoint/2010/main" val="2323308464"/>
              </p:ext>
            </p:extLst>
          </p:nvPr>
        </p:nvGraphicFramePr>
        <p:xfrm>
          <a:off x="143793" y="881881"/>
          <a:ext cx="13345194" cy="873367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15395">
                  <a:extLst>
                    <a:ext uri="{9D8B030D-6E8A-4147-A177-3AD203B41FA5}">
                      <a16:colId xmlns:a16="http://schemas.microsoft.com/office/drawing/2014/main" val="2964725099"/>
                    </a:ext>
                  </a:extLst>
                </a:gridCol>
                <a:gridCol w="3720087">
                  <a:extLst>
                    <a:ext uri="{9D8B030D-6E8A-4147-A177-3AD203B41FA5}">
                      <a16:colId xmlns:a16="http://schemas.microsoft.com/office/drawing/2014/main" val="4181709040"/>
                    </a:ext>
                  </a:extLst>
                </a:gridCol>
                <a:gridCol w="3945530">
                  <a:extLst>
                    <a:ext uri="{9D8B030D-6E8A-4147-A177-3AD203B41FA5}">
                      <a16:colId xmlns:a16="http://schemas.microsoft.com/office/drawing/2014/main" val="1901745318"/>
                    </a:ext>
                  </a:extLst>
                </a:gridCol>
                <a:gridCol w="4364182">
                  <a:extLst>
                    <a:ext uri="{9D8B030D-6E8A-4147-A177-3AD203B41FA5}">
                      <a16:colId xmlns:a16="http://schemas.microsoft.com/office/drawing/2014/main" val="1400477181"/>
                    </a:ext>
                  </a:extLst>
                </a:gridCol>
              </a:tblGrid>
              <a:tr h="267583">
                <a:tc rowSpan="2">
                  <a:txBody>
                    <a:bodyPr/>
                    <a:lstStyle/>
                    <a:p>
                      <a:pPr algn="ctr">
                        <a:lnSpc>
                          <a:spcPct val="100000"/>
                        </a:lnSpc>
                      </a:pP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tc gridSpan="2">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視点</a:t>
                      </a:r>
                    </a:p>
                  </a:txBody>
                  <a:tcPr marL="132969" marR="132969" marT="66485" marB="66485"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hMerge="1">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rowSpan="2">
                  <a:txBody>
                    <a:bodyPr/>
                    <a:lstStyle/>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現状</a:t>
                      </a:r>
                    </a:p>
                  </a:txBody>
                  <a:tcPr marL="132969" marR="132969" marT="66485" marB="66485" anchor="ctr">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56128577"/>
                  </a:ext>
                </a:extLst>
              </a:tr>
              <a:tr h="267583">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導入時</a:t>
                      </a:r>
                    </a:p>
                  </a:txBody>
                  <a:tcPr marL="132969" marR="132969" marT="66485" marB="66485"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tc>
                  <a:txBody>
                    <a:bodyPr/>
                    <a:lstStyle/>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免税点変更時</a:t>
                      </a:r>
                    </a:p>
                  </a:txBody>
                  <a:tcPr marL="132969" marR="132969" marT="66485" marB="66485"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solidFill>
                  </a:tcPr>
                </a:tc>
                <a:tc vMerge="1">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54624797"/>
                  </a:ext>
                </a:extLst>
              </a:tr>
              <a:tr h="580188">
                <a:tc>
                  <a:txBody>
                    <a:bodyPr/>
                    <a:lstStyle/>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宿泊税の</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b="0" dirty="0">
                          <a:solidFill>
                            <a:schemeClr val="tx1"/>
                          </a:solidFill>
                          <a:latin typeface="Meiryo UI" panose="020B0604030504040204" pitchFamily="50" charset="-128"/>
                          <a:ea typeface="Meiryo UI" panose="020B0604030504040204" pitchFamily="50" charset="-128"/>
                        </a:rPr>
                        <a:t>継続要否</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観光振興の積極的な推進のため、一定規模の財源を安定的、継続的に確保するため、法定外目的税として、宿泊税の創設</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r>
                        <a:rPr kumimoji="1" lang="ja-JP" altLang="en-US" sz="1500" b="0" dirty="0">
                          <a:solidFill>
                            <a:schemeClr val="tx1"/>
                          </a:solidFill>
                          <a:latin typeface="Meiryo UI" panose="020B0604030504040204" pitchFamily="50" charset="-128"/>
                          <a:ea typeface="Meiryo UI" panose="020B0604030504040204" pitchFamily="50" charset="-128"/>
                        </a:rPr>
                        <a:t>（行政需要：１６億円）</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来阪旅行者の急増や旅行者ニーズの多様化への対応のため行政需要が増加</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500" b="0" dirty="0">
                          <a:solidFill>
                            <a:schemeClr val="tx1"/>
                          </a:solidFill>
                          <a:latin typeface="Meiryo UI" panose="020B0604030504040204" pitchFamily="50" charset="-128"/>
                          <a:ea typeface="Meiryo UI" panose="020B0604030504040204" pitchFamily="50" charset="-128"/>
                        </a:rPr>
                        <a:t>（行政需要：１６億円⇒２０億円）</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行政需要試算額</a:t>
                      </a:r>
                      <a:r>
                        <a:rPr kumimoji="1" lang="ja-JP" altLang="en-US" sz="1500" b="0" dirty="0" smtClean="0">
                          <a:solidFill>
                            <a:schemeClr val="tx1"/>
                          </a:solidFill>
                          <a:latin typeface="Meiryo UI" panose="020B0604030504040204" pitchFamily="50" charset="-128"/>
                          <a:ea typeface="Meiryo UI" panose="020B0604030504040204" pitchFamily="50" charset="-128"/>
                        </a:rPr>
                        <a:t>：</a:t>
                      </a:r>
                      <a:r>
                        <a:rPr kumimoji="1" lang="en-US" altLang="ja-JP" sz="1500" b="0" dirty="0" smtClean="0">
                          <a:solidFill>
                            <a:schemeClr val="tx1"/>
                          </a:solidFill>
                          <a:latin typeface="Meiryo UI" panose="020B0604030504040204" pitchFamily="50" charset="-128"/>
                          <a:ea typeface="Meiryo UI" panose="020B0604030504040204" pitchFamily="50" charset="-128"/>
                        </a:rPr>
                        <a:t>20</a:t>
                      </a:r>
                      <a:r>
                        <a:rPr kumimoji="1" lang="ja-JP" altLang="en-US" sz="1500" b="0" dirty="0" smtClean="0">
                          <a:solidFill>
                            <a:schemeClr val="tx1"/>
                          </a:solidFill>
                          <a:latin typeface="Meiryo UI" panose="020B0604030504040204" pitchFamily="50" charset="-128"/>
                          <a:ea typeface="Meiryo UI" panose="020B0604030504040204" pitchFamily="50" charset="-128"/>
                        </a:rPr>
                        <a:t>億円</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500" b="0" dirty="0">
                          <a:solidFill>
                            <a:schemeClr val="tx1"/>
                          </a:solidFill>
                          <a:latin typeface="Meiryo UI" panose="020B0604030504040204" pitchFamily="50" charset="-128"/>
                          <a:ea typeface="Meiryo UI" panose="020B0604030504040204" pitchFamily="50" charset="-128"/>
                        </a:rPr>
                        <a:t>　（</a:t>
                      </a:r>
                      <a:r>
                        <a:rPr kumimoji="1" lang="ja-JP" altLang="en-US" sz="1500" b="0" strike="noStrike" dirty="0">
                          <a:solidFill>
                            <a:schemeClr val="tx1"/>
                          </a:solidFill>
                          <a:latin typeface="Meiryo UI" panose="020B0604030504040204" pitchFamily="50" charset="-128"/>
                          <a:ea typeface="Meiryo UI" panose="020B0604030504040204" pitchFamily="50" charset="-128"/>
                        </a:rPr>
                        <a:t>コロナ影響前の</a:t>
                      </a:r>
                      <a:r>
                        <a:rPr kumimoji="1" lang="en-US" altLang="ja-JP" sz="1500" b="0" strike="noStrike" dirty="0">
                          <a:solidFill>
                            <a:schemeClr val="tx1"/>
                          </a:solidFill>
                          <a:latin typeface="Meiryo UI" panose="020B0604030504040204" pitchFamily="50" charset="-128"/>
                          <a:ea typeface="Meiryo UI" panose="020B0604030504040204" pitchFamily="50" charset="-128"/>
                        </a:rPr>
                        <a:t>R2</a:t>
                      </a:r>
                      <a:r>
                        <a:rPr kumimoji="1" lang="ja-JP" altLang="en-US" sz="1500" b="0" strike="noStrike" dirty="0">
                          <a:solidFill>
                            <a:schemeClr val="tx1"/>
                          </a:solidFill>
                          <a:latin typeface="Meiryo UI" panose="020B0604030504040204" pitchFamily="50" charset="-128"/>
                          <a:ea typeface="Meiryo UI" panose="020B0604030504040204" pitchFamily="50" charset="-128"/>
                        </a:rPr>
                        <a:t>年度当初</a:t>
                      </a:r>
                      <a:r>
                        <a:rPr kumimoji="1" lang="ja-JP" altLang="en-US" sz="1500" b="0" dirty="0">
                          <a:solidFill>
                            <a:schemeClr val="tx1"/>
                          </a:solidFill>
                          <a:latin typeface="Meiryo UI" panose="020B0604030504040204" pitchFamily="50" charset="-128"/>
                          <a:ea typeface="Meiryo UI" panose="020B0604030504040204" pitchFamily="50" charset="-128"/>
                        </a:rPr>
                        <a:t>予算をベース）</a:t>
                      </a:r>
                      <a:endParaRPr kumimoji="1" lang="en-US" altLang="ja-JP" sz="15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2638799"/>
                  </a:ext>
                </a:extLst>
              </a:tr>
              <a:tr h="707833">
                <a:tc>
                  <a:txBody>
                    <a:bodyPr/>
                    <a:lstStyle/>
                    <a:p>
                      <a:pPr algn="ctr">
                        <a:lnSpc>
                          <a:spcPct val="100000"/>
                        </a:lnSpc>
                      </a:pPr>
                      <a:r>
                        <a:rPr kumimoji="1" lang="ja-JP" altLang="en-US" sz="1600" dirty="0">
                          <a:solidFill>
                            <a:schemeClr val="tx1"/>
                          </a:solidFill>
                          <a:latin typeface="Meiryo UI" panose="020B0604030504040204" pitchFamily="50" charset="-128"/>
                          <a:ea typeface="Meiryo UI" panose="020B0604030504040204" pitchFamily="50" charset="-128"/>
                        </a:rPr>
                        <a:t>宿泊税の</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dirty="0">
                          <a:solidFill>
                            <a:schemeClr val="tx1"/>
                          </a:solidFill>
                          <a:latin typeface="Meiryo UI" panose="020B0604030504040204" pitchFamily="50" charset="-128"/>
                          <a:ea typeface="Meiryo UI" panose="020B0604030504040204" pitchFamily="50" charset="-128"/>
                        </a:rPr>
                        <a:t>使途</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「大阪の観光振興にかかる施策の２つの柱」である、「観光客と地域住民相互の目線に立った受入環境整備の推進」、「魅力づくり及び戦略的なプロモーションの推進」に活用</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ct val="100000"/>
                        </a:lnSpc>
                        <a:buFont typeface="Wingdings" panose="05000000000000000000" pitchFamily="2" charset="2"/>
                        <a:buChar char="n"/>
                      </a:pPr>
                      <a:r>
                        <a:rPr kumimoji="1" lang="ja-JP" altLang="en-US" sz="1500" b="0" dirty="0" smtClean="0">
                          <a:solidFill>
                            <a:schemeClr val="tx1"/>
                          </a:solidFill>
                          <a:latin typeface="Meiryo UI" panose="020B0604030504040204" pitchFamily="50" charset="-128"/>
                          <a:ea typeface="Meiryo UI" panose="020B0604030504040204" pitchFamily="50" charset="-128"/>
                        </a:rPr>
                        <a:t>同左</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ct val="100000"/>
                        </a:lnSpc>
                        <a:buFont typeface="Wingdings" panose="05000000000000000000" pitchFamily="2" charset="2"/>
                        <a:buChar char="n"/>
                      </a:pPr>
                      <a:r>
                        <a:rPr kumimoji="1" lang="ja-JP" altLang="en-US" sz="1500" b="0" dirty="0" smtClean="0">
                          <a:solidFill>
                            <a:schemeClr val="tx1"/>
                          </a:solidFill>
                          <a:latin typeface="Meiryo UI" panose="020B0604030504040204" pitchFamily="50" charset="-128"/>
                          <a:ea typeface="Meiryo UI" panose="020B0604030504040204" pitchFamily="50" charset="-128"/>
                        </a:rPr>
                        <a:t>同左</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p>
                      <a:pPr marL="171450" indent="-171450" algn="l">
                        <a:lnSpc>
                          <a:spcPct val="100000"/>
                        </a:lnSpc>
                        <a:buFont typeface="Wingdings" panose="05000000000000000000" pitchFamily="2" charset="2"/>
                        <a:buChar char="n"/>
                      </a:pPr>
                      <a:r>
                        <a:rPr kumimoji="1" lang="ja-JP" altLang="en-US" sz="1500" b="0" dirty="0" smtClean="0">
                          <a:solidFill>
                            <a:schemeClr val="tx1"/>
                          </a:solidFill>
                          <a:latin typeface="Meiryo UI" panose="020B0604030504040204" pitchFamily="50" charset="-128"/>
                          <a:ea typeface="Meiryo UI" panose="020B0604030504040204" pitchFamily="50" charset="-128"/>
                        </a:rPr>
                        <a:t>「</a:t>
                      </a:r>
                      <a:r>
                        <a:rPr kumimoji="1" lang="ja-JP" altLang="en-US" sz="1500" b="0" dirty="0">
                          <a:solidFill>
                            <a:schemeClr val="tx1"/>
                          </a:solidFill>
                          <a:latin typeface="Meiryo UI" panose="020B0604030504040204" pitchFamily="50" charset="-128"/>
                          <a:ea typeface="Meiryo UI" panose="020B0604030504040204" pitchFamily="50" charset="-128"/>
                        </a:rPr>
                        <a:t>大阪都市魅力創造戦略</a:t>
                      </a:r>
                      <a:r>
                        <a:rPr kumimoji="1" lang="en-US" altLang="ja-JP" sz="1500" b="0" dirty="0">
                          <a:solidFill>
                            <a:schemeClr val="tx1"/>
                          </a:solidFill>
                          <a:latin typeface="Meiryo UI" panose="020B0604030504040204" pitchFamily="50" charset="-128"/>
                          <a:ea typeface="Meiryo UI" panose="020B0604030504040204" pitchFamily="50" charset="-128"/>
                        </a:rPr>
                        <a:t>2025</a:t>
                      </a:r>
                      <a:r>
                        <a:rPr kumimoji="1" lang="ja-JP" altLang="en-US" sz="1500" b="0" dirty="0">
                          <a:solidFill>
                            <a:schemeClr val="tx1"/>
                          </a:solidFill>
                          <a:latin typeface="Meiryo UI" panose="020B0604030504040204" pitchFamily="50" charset="-128"/>
                          <a:ea typeface="Meiryo UI" panose="020B0604030504040204" pitchFamily="50" charset="-128"/>
                        </a:rPr>
                        <a:t>」を</a:t>
                      </a:r>
                      <a:r>
                        <a:rPr kumimoji="1" lang="ja-JP" altLang="en-US" sz="1500" b="0" dirty="0" smtClean="0">
                          <a:solidFill>
                            <a:schemeClr val="tx1"/>
                          </a:solidFill>
                          <a:latin typeface="Meiryo UI" panose="020B0604030504040204" pitchFamily="50" charset="-128"/>
                          <a:ea typeface="Meiryo UI" panose="020B0604030504040204" pitchFamily="50" charset="-128"/>
                        </a:rPr>
                        <a:t>策定</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r>
                        <a:rPr kumimoji="1" lang="ja-JP" altLang="en-US" sz="1500" b="0" dirty="0" smtClean="0">
                          <a:solidFill>
                            <a:schemeClr val="tx1"/>
                          </a:solidFill>
                          <a:latin typeface="Meiryo UI" panose="020B0604030504040204" pitchFamily="50" charset="-128"/>
                          <a:ea typeface="Meiryo UI" panose="020B0604030504040204" pitchFamily="50" charset="-128"/>
                        </a:rPr>
                        <a:t>　　＜最優先取組み＞</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r>
                        <a:rPr kumimoji="1" lang="ja-JP" altLang="en-US" sz="1500" b="0" dirty="0" smtClean="0">
                          <a:solidFill>
                            <a:schemeClr val="tx1"/>
                          </a:solidFill>
                          <a:latin typeface="Meiryo UI" panose="020B0604030504040204" pitchFamily="50" charset="-128"/>
                          <a:ea typeface="Meiryo UI" panose="020B0604030504040204" pitchFamily="50" charset="-128"/>
                        </a:rPr>
                        <a:t>　　　・新しい時代にふさわしい価値や魅力の創出</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r>
                        <a:rPr kumimoji="1" lang="ja-JP" altLang="en-US" sz="1500" b="0" dirty="0" smtClean="0">
                          <a:solidFill>
                            <a:schemeClr val="tx1"/>
                          </a:solidFill>
                          <a:latin typeface="Meiryo UI" panose="020B0604030504040204" pitchFamily="50" charset="-128"/>
                          <a:ea typeface="Meiryo UI" panose="020B0604030504040204" pitchFamily="50" charset="-128"/>
                        </a:rPr>
                        <a:t>　　　・国内からの誘客強化</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r>
                        <a:rPr kumimoji="1" lang="ja-JP" altLang="en-US" sz="1500" b="0" dirty="0" smtClean="0">
                          <a:solidFill>
                            <a:schemeClr val="tx1"/>
                          </a:solidFill>
                          <a:latin typeface="Meiryo UI" panose="020B0604030504040204" pitchFamily="50" charset="-128"/>
                          <a:ea typeface="Meiryo UI" panose="020B0604030504040204" pitchFamily="50" charset="-128"/>
                        </a:rPr>
                        <a:t>　　　・東アジアからの旅行者への施策展開</a:t>
                      </a:r>
                      <a:endParaRPr kumimoji="1" lang="en-US" altLang="ja-JP" sz="15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51757321"/>
                  </a:ext>
                </a:extLst>
              </a:tr>
              <a:tr h="1176660">
                <a:tc>
                  <a:txBody>
                    <a:bodyPr/>
                    <a:lstStyle/>
                    <a:p>
                      <a:pPr algn="ctr">
                        <a:lnSpc>
                          <a:spcPct val="100000"/>
                        </a:lnSpc>
                      </a:pPr>
                      <a:r>
                        <a:rPr kumimoji="1" lang="ja-JP" altLang="en-US" sz="1600" dirty="0">
                          <a:solidFill>
                            <a:schemeClr val="tx1"/>
                          </a:solidFill>
                          <a:latin typeface="Meiryo UI" panose="020B0604030504040204" pitchFamily="50" charset="-128"/>
                          <a:ea typeface="Meiryo UI" panose="020B0604030504040204" pitchFamily="50" charset="-128"/>
                        </a:rPr>
                        <a:t>税率</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東京都の「宿泊税」を参考に設計</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特別徴収義務者の事務負担や納税者に対する分かりやすさという点から、税率は定額に設定</a:t>
                      </a:r>
                    </a:p>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宿泊料金の１％程度の額を目安に最低税率を設定するとともに、宿泊料金に応じて担税力を勘案し、累進的に税率が上がるように段階的に税率を設定</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観光・宿泊をとりまく環境の激変への緊急的な対応として、宿泊税制度を見直すことについてはやむを得ないが、現行制度の基本的な考え方は踏襲し、免税点のみ引き下げ（税率の変更は行わない）</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500" b="0" dirty="0">
                          <a:solidFill>
                            <a:schemeClr val="tx1"/>
                          </a:solidFill>
                          <a:latin typeface="Meiryo UI" panose="020B0604030504040204" pitchFamily="50" charset="-128"/>
                          <a:ea typeface="Meiryo UI" panose="020B0604030504040204" pitchFamily="50" charset="-128"/>
                        </a:rPr>
                        <a:t>京都市では、宿泊料金</a:t>
                      </a:r>
                      <a:r>
                        <a:rPr kumimoji="1" lang="en-US" altLang="ja-JP" sz="1500" b="0" dirty="0">
                          <a:solidFill>
                            <a:schemeClr val="tx1"/>
                          </a:solidFill>
                          <a:latin typeface="Meiryo UI" panose="020B0604030504040204" pitchFamily="50" charset="-128"/>
                          <a:ea typeface="Meiryo UI" panose="020B0604030504040204" pitchFamily="50" charset="-128"/>
                        </a:rPr>
                        <a:t>5</a:t>
                      </a:r>
                      <a:r>
                        <a:rPr kumimoji="1" lang="ja-JP" altLang="en-US" sz="1500" b="0" dirty="0">
                          <a:solidFill>
                            <a:schemeClr val="tx1"/>
                          </a:solidFill>
                          <a:latin typeface="Meiryo UI" panose="020B0604030504040204" pitchFamily="50" charset="-128"/>
                          <a:ea typeface="Meiryo UI" panose="020B0604030504040204" pitchFamily="50" charset="-128"/>
                        </a:rPr>
                        <a:t>万円以上は</a:t>
                      </a:r>
                      <a:r>
                        <a:rPr kumimoji="1" lang="en-US" altLang="ja-JP" sz="1500" b="0" dirty="0">
                          <a:solidFill>
                            <a:schemeClr val="tx1"/>
                          </a:solidFill>
                          <a:latin typeface="Meiryo UI" panose="020B0604030504040204" pitchFamily="50" charset="-128"/>
                          <a:ea typeface="Meiryo UI" panose="020B0604030504040204" pitchFamily="50" charset="-128"/>
                        </a:rPr>
                        <a:t>1,000</a:t>
                      </a:r>
                      <a:r>
                        <a:rPr kumimoji="1" lang="ja-JP" altLang="en-US" sz="1500" b="0" dirty="0">
                          <a:solidFill>
                            <a:schemeClr val="tx1"/>
                          </a:solidFill>
                          <a:latin typeface="Meiryo UI" panose="020B0604030504040204" pitchFamily="50" charset="-128"/>
                          <a:ea typeface="Meiryo UI" panose="020B0604030504040204" pitchFamily="50" charset="-128"/>
                        </a:rPr>
                        <a:t>円、</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500" b="0" dirty="0">
                          <a:solidFill>
                            <a:schemeClr val="tx1"/>
                          </a:solidFill>
                          <a:latin typeface="Meiryo UI" panose="020B0604030504040204" pitchFamily="50" charset="-128"/>
                          <a:ea typeface="Meiryo UI" panose="020B0604030504040204" pitchFamily="50" charset="-128"/>
                        </a:rPr>
                        <a:t>   </a:t>
                      </a:r>
                      <a:r>
                        <a:rPr kumimoji="1" lang="ja-JP" altLang="en-US" sz="1500" b="0" dirty="0">
                          <a:solidFill>
                            <a:schemeClr val="tx1"/>
                          </a:solidFill>
                          <a:latin typeface="Meiryo UI" panose="020B0604030504040204" pitchFamily="50" charset="-128"/>
                          <a:ea typeface="Meiryo UI" panose="020B0604030504040204" pitchFamily="50" charset="-128"/>
                        </a:rPr>
                        <a:t>金沢市では、</a:t>
                      </a:r>
                      <a:r>
                        <a:rPr kumimoji="1" lang="en-US" altLang="ja-JP" sz="1500" b="0" dirty="0">
                          <a:solidFill>
                            <a:schemeClr val="tx1"/>
                          </a:solidFill>
                          <a:latin typeface="Meiryo UI" panose="020B0604030504040204" pitchFamily="50" charset="-128"/>
                          <a:ea typeface="Meiryo UI" panose="020B0604030504040204" pitchFamily="50" charset="-128"/>
                        </a:rPr>
                        <a:t>2</a:t>
                      </a:r>
                      <a:r>
                        <a:rPr kumimoji="1" lang="ja-JP" altLang="en-US" sz="1500" b="0" dirty="0">
                          <a:solidFill>
                            <a:schemeClr val="tx1"/>
                          </a:solidFill>
                          <a:latin typeface="Meiryo UI" panose="020B0604030504040204" pitchFamily="50" charset="-128"/>
                          <a:ea typeface="Meiryo UI" panose="020B0604030504040204" pitchFamily="50" charset="-128"/>
                        </a:rPr>
                        <a:t>万円以上は</a:t>
                      </a:r>
                      <a:r>
                        <a:rPr kumimoji="1" lang="en-US" altLang="ja-JP" sz="1500" b="0" dirty="0">
                          <a:solidFill>
                            <a:schemeClr val="tx1"/>
                          </a:solidFill>
                          <a:latin typeface="Meiryo UI" panose="020B0604030504040204" pitchFamily="50" charset="-128"/>
                          <a:ea typeface="Meiryo UI" panose="020B0604030504040204" pitchFamily="50" charset="-128"/>
                        </a:rPr>
                        <a:t>500</a:t>
                      </a:r>
                      <a:r>
                        <a:rPr kumimoji="1" lang="ja-JP" altLang="en-US" sz="1500" b="0" dirty="0">
                          <a:solidFill>
                            <a:schemeClr val="tx1"/>
                          </a:solidFill>
                          <a:latin typeface="Meiryo UI" panose="020B0604030504040204" pitchFamily="50" charset="-128"/>
                          <a:ea typeface="Meiryo UI" panose="020B0604030504040204" pitchFamily="50" charset="-128"/>
                        </a:rPr>
                        <a:t>円など、本府に</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500" b="0" dirty="0">
                          <a:solidFill>
                            <a:schemeClr val="tx1"/>
                          </a:solidFill>
                          <a:latin typeface="Meiryo UI" panose="020B0604030504040204" pitchFamily="50" charset="-128"/>
                          <a:ea typeface="Meiryo UI" panose="020B0604030504040204" pitchFamily="50" charset="-128"/>
                        </a:rPr>
                        <a:t>   </a:t>
                      </a:r>
                      <a:r>
                        <a:rPr kumimoji="1" lang="ja-JP" altLang="en-US" sz="1500" b="0" dirty="0">
                          <a:solidFill>
                            <a:schemeClr val="tx1"/>
                          </a:solidFill>
                          <a:latin typeface="Meiryo UI" panose="020B0604030504040204" pitchFamily="50" charset="-128"/>
                          <a:ea typeface="Meiryo UI" panose="020B0604030504040204" pitchFamily="50" charset="-128"/>
                        </a:rPr>
                        <a:t>比べて高い税率を設定している自治体もある</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500" b="0" dirty="0">
                          <a:solidFill>
                            <a:schemeClr val="tx1"/>
                          </a:solidFill>
                          <a:latin typeface="Meiryo UI" panose="020B0604030504040204" pitchFamily="50" charset="-128"/>
                          <a:ea typeface="Meiryo UI" panose="020B0604030504040204" pitchFamily="50" charset="-128"/>
                        </a:rPr>
                        <a:t>倶知安町では、宿泊料金の２％と定率で設定</a:t>
                      </a: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936080"/>
                  </a:ext>
                </a:extLst>
              </a:tr>
              <a:tr h="1311939">
                <a:tc>
                  <a:txBody>
                    <a:bodyPr/>
                    <a:lstStyle/>
                    <a:p>
                      <a:pPr algn="ctr">
                        <a:lnSpc>
                          <a:spcPct val="100000"/>
                        </a:lnSpc>
                      </a:pPr>
                      <a:r>
                        <a:rPr kumimoji="1" lang="ja-JP" altLang="en-US" sz="1600" dirty="0">
                          <a:solidFill>
                            <a:schemeClr val="tx1"/>
                          </a:solidFill>
                          <a:latin typeface="Meiryo UI" panose="020B0604030504040204" pitchFamily="50" charset="-128"/>
                          <a:ea typeface="Meiryo UI" panose="020B0604030504040204" pitchFamily="50" charset="-128"/>
                        </a:rPr>
                        <a:t>免税点</a:t>
                      </a: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500" b="0" dirty="0">
                          <a:solidFill>
                            <a:schemeClr val="tx1"/>
                          </a:solidFill>
                          <a:latin typeface="Meiryo UI" panose="020B0604030504040204" pitchFamily="50" charset="-128"/>
                          <a:ea typeface="Meiryo UI" panose="020B0604030504040204" pitchFamily="50" charset="-128"/>
                        </a:rPr>
                        <a:t>東京都の「宿泊税」を参考に、法定外目的税として、府内の宿泊施設に一定以上の室料価格で宿泊する者に対し</a:t>
                      </a:r>
                      <a:r>
                        <a:rPr kumimoji="1" lang="ja-JP" altLang="en-US" sz="1500" b="0" dirty="0" smtClean="0">
                          <a:solidFill>
                            <a:schemeClr val="tx1"/>
                          </a:solidFill>
                          <a:latin typeface="Meiryo UI" panose="020B0604030504040204" pitchFamily="50" charset="-128"/>
                          <a:ea typeface="Meiryo UI" panose="020B0604030504040204" pitchFamily="50" charset="-128"/>
                        </a:rPr>
                        <a:t>課税</a:t>
                      </a:r>
                      <a:endParaRPr kumimoji="1" lang="ja-JP" altLang="en-US" sz="1500" b="0" dirty="0">
                        <a:solidFill>
                          <a:schemeClr val="tx1"/>
                        </a:solidFill>
                        <a:latin typeface="Meiryo UI" panose="020B0604030504040204" pitchFamily="50" charset="-128"/>
                        <a:ea typeface="Meiryo UI" panose="020B0604030504040204" pitchFamily="50" charset="-128"/>
                      </a:endParaRPr>
                    </a:p>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大阪府内における</a:t>
                      </a:r>
                      <a:r>
                        <a:rPr kumimoji="1" lang="en-US" altLang="ja-JP" sz="1500" b="0" dirty="0">
                          <a:solidFill>
                            <a:schemeClr val="tx1"/>
                          </a:solidFill>
                          <a:latin typeface="Meiryo UI" panose="020B0604030504040204" pitchFamily="50" charset="-128"/>
                          <a:ea typeface="Meiryo UI" panose="020B0604030504040204" pitchFamily="50" charset="-128"/>
                        </a:rPr>
                        <a:t>1</a:t>
                      </a:r>
                      <a:r>
                        <a:rPr kumimoji="1" lang="ja-JP" altLang="en-US" sz="1500" b="0" dirty="0">
                          <a:solidFill>
                            <a:schemeClr val="tx1"/>
                          </a:solidFill>
                          <a:latin typeface="Meiryo UI" panose="020B0604030504040204" pitchFamily="50" charset="-128"/>
                          <a:ea typeface="Meiryo UI" panose="020B0604030504040204" pitchFamily="50" charset="-128"/>
                        </a:rPr>
                        <a:t>人</a:t>
                      </a:r>
                      <a:r>
                        <a:rPr kumimoji="1" lang="en-US" altLang="ja-JP" sz="1500" b="0" dirty="0">
                          <a:solidFill>
                            <a:schemeClr val="tx1"/>
                          </a:solidFill>
                          <a:latin typeface="Meiryo UI" panose="020B0604030504040204" pitchFamily="50" charset="-128"/>
                          <a:ea typeface="Meiryo UI" panose="020B0604030504040204" pitchFamily="50" charset="-128"/>
                        </a:rPr>
                        <a:t>1</a:t>
                      </a:r>
                      <a:r>
                        <a:rPr kumimoji="1" lang="ja-JP" altLang="en-US" sz="1500" b="0" dirty="0">
                          <a:solidFill>
                            <a:schemeClr val="tx1"/>
                          </a:solidFill>
                          <a:latin typeface="Meiryo UI" panose="020B0604030504040204" pitchFamily="50" charset="-128"/>
                          <a:ea typeface="Meiryo UI" panose="020B0604030504040204" pitchFamily="50" charset="-128"/>
                        </a:rPr>
                        <a:t>泊のホテル等の平均宿泊料金が概ね</a:t>
                      </a:r>
                      <a:r>
                        <a:rPr kumimoji="1" lang="en-US" altLang="ja-JP" sz="1500" b="0" dirty="0">
                          <a:solidFill>
                            <a:schemeClr val="tx1"/>
                          </a:solidFill>
                          <a:latin typeface="Meiryo UI" panose="020B0604030504040204" pitchFamily="50" charset="-128"/>
                          <a:ea typeface="Meiryo UI" panose="020B0604030504040204" pitchFamily="50" charset="-128"/>
                        </a:rPr>
                        <a:t>1</a:t>
                      </a:r>
                      <a:r>
                        <a:rPr kumimoji="1" lang="ja-JP" altLang="en-US" sz="1500" b="0" dirty="0">
                          <a:solidFill>
                            <a:schemeClr val="tx1"/>
                          </a:solidFill>
                          <a:latin typeface="Meiryo UI" panose="020B0604030504040204" pitchFamily="50" charset="-128"/>
                          <a:ea typeface="Meiryo UI" panose="020B0604030504040204" pitchFamily="50" charset="-128"/>
                        </a:rPr>
                        <a:t>万円であったことから、この金額を上回る宿泊料金を</a:t>
                      </a:r>
                      <a:r>
                        <a:rPr kumimoji="1" lang="ja-JP" altLang="en-US" sz="1500" b="0" dirty="0" smtClean="0">
                          <a:solidFill>
                            <a:schemeClr val="tx1"/>
                          </a:solidFill>
                          <a:latin typeface="Meiryo UI" panose="020B0604030504040204" pitchFamily="50" charset="-128"/>
                          <a:ea typeface="Meiryo UI" panose="020B0604030504040204" pitchFamily="50" charset="-128"/>
                        </a:rPr>
                        <a:t>支払う宿泊客は</a:t>
                      </a:r>
                      <a:r>
                        <a:rPr kumimoji="1" lang="ja-JP" altLang="en-US" sz="1500" b="0" dirty="0">
                          <a:solidFill>
                            <a:schemeClr val="tx1"/>
                          </a:solidFill>
                          <a:latin typeface="Meiryo UI" panose="020B0604030504040204" pitchFamily="50" charset="-128"/>
                          <a:ea typeface="Meiryo UI" panose="020B0604030504040204" pitchFamily="50" charset="-128"/>
                        </a:rPr>
                        <a:t>、一定の担税力があるもの</a:t>
                      </a:r>
                      <a:r>
                        <a:rPr kumimoji="1" lang="ja-JP" altLang="en-US" sz="1500" b="0" dirty="0" smtClean="0">
                          <a:solidFill>
                            <a:schemeClr val="tx1"/>
                          </a:solidFill>
                          <a:latin typeface="Meiryo UI" panose="020B0604030504040204" pitchFamily="50" charset="-128"/>
                          <a:ea typeface="Meiryo UI" panose="020B0604030504040204" pitchFamily="50" charset="-128"/>
                        </a:rPr>
                        <a:t>と判断</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p>
                      <a:pPr marL="171450" indent="-171450" algn="l">
                        <a:lnSpc>
                          <a:spcPct val="100000"/>
                        </a:lnSpc>
                        <a:buFont typeface="Wingdings" panose="05000000000000000000" pitchFamily="2" charset="2"/>
                        <a:buChar char="n"/>
                      </a:pPr>
                      <a:r>
                        <a:rPr kumimoji="1" lang="ja-JP" altLang="en-US" sz="1500" b="0" dirty="0" smtClean="0">
                          <a:solidFill>
                            <a:schemeClr val="tx1"/>
                          </a:solidFill>
                          <a:latin typeface="Meiryo UI" panose="020B0604030504040204" pitchFamily="50" charset="-128"/>
                          <a:ea typeface="Meiryo UI" panose="020B0604030504040204" pitchFamily="50" charset="-128"/>
                        </a:rPr>
                        <a:t>公平・適正な課税処分を確保する観点からも担税力の見極め及び課税客体の把握が可能な宿泊客を対象に課税</a:t>
                      </a:r>
                      <a:endParaRPr kumimoji="1" lang="en-US" altLang="ja-JP" sz="1500" b="0" dirty="0" smtClean="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500" b="0" dirty="0">
                          <a:solidFill>
                            <a:schemeClr val="tx1"/>
                          </a:solidFill>
                          <a:latin typeface="Meiryo UI" panose="020B0604030504040204" pitchFamily="50" charset="-128"/>
                          <a:ea typeface="Meiryo UI" panose="020B0604030504040204" pitchFamily="50" charset="-128"/>
                        </a:rPr>
                        <a:t>免税点設定には、税の公平性の観点から適正な申告・徴収が可能かつ特別徴収義務者の負担や処理体制への配慮が必要かつ、税収に比して徴税コストが大きくなり過ぎず、簡素で分かりやすい制度とすること</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500" b="0" dirty="0">
                          <a:solidFill>
                            <a:schemeClr val="tx1"/>
                          </a:solidFill>
                          <a:latin typeface="Meiryo UI" panose="020B0604030504040204" pitchFamily="50" charset="-128"/>
                          <a:ea typeface="Meiryo UI" panose="020B0604030504040204" pitchFamily="50" charset="-128"/>
                        </a:rPr>
                        <a:t>平均宿泊単価（</a:t>
                      </a:r>
                      <a:r>
                        <a:rPr kumimoji="1" lang="en-US" altLang="ja-JP" sz="1500" b="0" dirty="0">
                          <a:solidFill>
                            <a:schemeClr val="tx1"/>
                          </a:solidFill>
                          <a:latin typeface="Meiryo UI" panose="020B0604030504040204" pitchFamily="50" charset="-128"/>
                          <a:ea typeface="Meiryo UI" panose="020B0604030504040204" pitchFamily="50" charset="-128"/>
                        </a:rPr>
                        <a:t>5,611</a:t>
                      </a:r>
                      <a:r>
                        <a:rPr kumimoji="1" lang="ja-JP" altLang="en-US" sz="1500" b="0" dirty="0">
                          <a:solidFill>
                            <a:schemeClr val="tx1"/>
                          </a:solidFill>
                          <a:latin typeface="Meiryo UI" panose="020B0604030504040204" pitchFamily="50" charset="-128"/>
                          <a:ea typeface="Meiryo UI" panose="020B0604030504040204" pitchFamily="50" charset="-128"/>
                        </a:rPr>
                        <a:t>円）及び宿泊者が最も多く利用しているビジネスホテルの平均宿泊単価（</a:t>
                      </a:r>
                      <a:r>
                        <a:rPr kumimoji="1" lang="en-US" altLang="ja-JP" sz="1500" b="0" dirty="0">
                          <a:solidFill>
                            <a:schemeClr val="tx1"/>
                          </a:solidFill>
                          <a:latin typeface="Meiryo UI" panose="020B0604030504040204" pitchFamily="50" charset="-128"/>
                          <a:ea typeface="Meiryo UI" panose="020B0604030504040204" pitchFamily="50" charset="-128"/>
                        </a:rPr>
                        <a:t>7,203</a:t>
                      </a:r>
                      <a:r>
                        <a:rPr kumimoji="1" lang="ja-JP" altLang="en-US" sz="1500" b="0" dirty="0">
                          <a:solidFill>
                            <a:schemeClr val="tx1"/>
                          </a:solidFill>
                          <a:latin typeface="Meiryo UI" panose="020B0604030504040204" pitchFamily="50" charset="-128"/>
                          <a:ea typeface="Meiryo UI" panose="020B0604030504040204" pitchFamily="50" charset="-128"/>
                        </a:rPr>
                        <a:t>円）を総合的に勘案して免税点を</a:t>
                      </a:r>
                      <a:r>
                        <a:rPr kumimoji="1" lang="en-US" altLang="ja-JP" sz="1500" b="0" dirty="0">
                          <a:solidFill>
                            <a:schemeClr val="tx1"/>
                          </a:solidFill>
                          <a:latin typeface="Meiryo UI" panose="020B0604030504040204" pitchFamily="50" charset="-128"/>
                          <a:ea typeface="Meiryo UI" panose="020B0604030504040204" pitchFamily="50" charset="-128"/>
                        </a:rPr>
                        <a:t>7,000</a:t>
                      </a:r>
                      <a:r>
                        <a:rPr kumimoji="1" lang="ja-JP" altLang="en-US" sz="1500" b="0" dirty="0">
                          <a:solidFill>
                            <a:schemeClr val="tx1"/>
                          </a:solidFill>
                          <a:latin typeface="Meiryo UI" panose="020B0604030504040204" pitchFamily="50" charset="-128"/>
                          <a:ea typeface="Meiryo UI" panose="020B0604030504040204" pitchFamily="50" charset="-128"/>
                        </a:rPr>
                        <a:t>円に設定</a:t>
                      </a: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コロナの影響等もあり、平均宿泊単価は低下傾向</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大阪府の宿泊税導入</a:t>
                      </a:r>
                      <a:r>
                        <a:rPr kumimoji="1" lang="en-US" altLang="ja-JP" sz="1500" b="0" dirty="0">
                          <a:solidFill>
                            <a:schemeClr val="tx1"/>
                          </a:solidFill>
                          <a:latin typeface="Meiryo UI" panose="020B0604030504040204" pitchFamily="50" charset="-128"/>
                          <a:ea typeface="Meiryo UI" panose="020B0604030504040204" pitchFamily="50" charset="-128"/>
                        </a:rPr>
                        <a:t>(2017.1)</a:t>
                      </a:r>
                      <a:r>
                        <a:rPr kumimoji="1" lang="ja-JP" altLang="en-US" sz="1500" b="0" dirty="0">
                          <a:solidFill>
                            <a:schemeClr val="tx1"/>
                          </a:solidFill>
                          <a:latin typeface="Meiryo UI" panose="020B0604030504040204" pitchFamily="50" charset="-128"/>
                          <a:ea typeface="Meiryo UI" panose="020B0604030504040204" pitchFamily="50" charset="-128"/>
                        </a:rPr>
                        <a:t>以降に宿泊税を導入した自治体（京都市、金沢市、倶知安町、福岡県）は免税点を設けていない</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税の公平性（適正な申告・調整）の観点</a:t>
                      </a: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3174163"/>
                  </a:ext>
                </a:extLst>
              </a:tr>
              <a:tr h="440741">
                <a:tc>
                  <a:txBody>
                    <a:bodyPr/>
                    <a:lstStyle/>
                    <a:p>
                      <a:pPr algn="ctr">
                        <a:lnSpc>
                          <a:spcPct val="100000"/>
                        </a:lnSpc>
                      </a:pPr>
                      <a:r>
                        <a:rPr kumimoji="1" lang="zh-TW" altLang="en-US" sz="1600" dirty="0">
                          <a:solidFill>
                            <a:schemeClr val="tx1"/>
                          </a:solidFill>
                          <a:latin typeface="Meiryo UI" panose="020B0604030504040204" pitchFamily="50" charset="-128"/>
                          <a:ea typeface="Meiryo UI" panose="020B0604030504040204" pitchFamily="50" charset="-128"/>
                        </a:rPr>
                        <a:t>免除</a:t>
                      </a:r>
                      <a:r>
                        <a:rPr kumimoji="1" lang="zh-TW" altLang="en-US" sz="1600" dirty="0" smtClean="0">
                          <a:solidFill>
                            <a:schemeClr val="tx1"/>
                          </a:solidFill>
                          <a:latin typeface="Meiryo UI" panose="020B0604030504040204" pitchFamily="50" charset="-128"/>
                          <a:ea typeface="Meiryo UI" panose="020B0604030504040204" pitchFamily="50" charset="-128"/>
                        </a:rPr>
                        <a:t>制度</a:t>
                      </a:r>
                      <a:endParaRPr kumimoji="1" lang="en-US" altLang="zh-TW" sz="1600" dirty="0">
                        <a:solidFill>
                          <a:schemeClr val="tx1"/>
                        </a:solidFill>
                        <a:latin typeface="Meiryo UI" panose="020B0604030504040204" pitchFamily="50" charset="-128"/>
                        <a:ea typeface="Meiryo UI" panose="020B0604030504040204" pitchFamily="50" charset="-128"/>
                      </a:endParaRPr>
                    </a:p>
                  </a:txBody>
                  <a:tcPr marL="132969" marR="132969" marT="66485" marB="66485" anchor="ctr">
                    <a:lnL w="6350" cap="flat" cmpd="sng" algn="ctr">
                      <a:no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pPr>
                      <a:r>
                        <a:rPr kumimoji="1" lang="en-US" altLang="ja-JP" sz="1500" b="0" dirty="0" smtClean="0">
                          <a:solidFill>
                            <a:schemeClr val="tx1"/>
                          </a:solidFill>
                          <a:latin typeface="Meiryo UI" panose="020B0604030504040204" pitchFamily="50" charset="-128"/>
                          <a:ea typeface="Meiryo UI" panose="020B0604030504040204" pitchFamily="50" charset="-128"/>
                        </a:rPr>
                        <a:t>(</a:t>
                      </a:r>
                      <a:r>
                        <a:rPr kumimoji="1" lang="ja-JP" altLang="en-US" sz="1500" b="0" dirty="0" smtClean="0">
                          <a:solidFill>
                            <a:schemeClr val="tx1"/>
                          </a:solidFill>
                          <a:latin typeface="Meiryo UI" panose="020B0604030504040204" pitchFamily="50" charset="-128"/>
                          <a:ea typeface="Meiryo UI" panose="020B0604030504040204" pitchFamily="50" charset="-128"/>
                        </a:rPr>
                        <a:t>未導入</a:t>
                      </a:r>
                      <a:r>
                        <a:rPr kumimoji="1" lang="en-US" altLang="ja-JP" sz="1500" b="0" dirty="0" smtClean="0">
                          <a:solidFill>
                            <a:schemeClr val="tx1"/>
                          </a:solidFill>
                          <a:latin typeface="Meiryo UI" panose="020B0604030504040204" pitchFamily="50" charset="-128"/>
                          <a:ea typeface="Meiryo UI" panose="020B0604030504040204" pitchFamily="50" charset="-128"/>
                        </a:rPr>
                        <a:t>)</a:t>
                      </a:r>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pPr>
                      <a:r>
                        <a:rPr kumimoji="1" lang="en-US" altLang="ja-JP" sz="1500" b="0" dirty="0" smtClean="0">
                          <a:solidFill>
                            <a:schemeClr val="tx1"/>
                          </a:solidFill>
                          <a:latin typeface="Meiryo UI" panose="020B0604030504040204" pitchFamily="50" charset="-128"/>
                          <a:ea typeface="Meiryo UI" panose="020B0604030504040204" pitchFamily="50" charset="-128"/>
                        </a:rPr>
                        <a:t>(</a:t>
                      </a:r>
                      <a:r>
                        <a:rPr kumimoji="1" lang="ja-JP" altLang="en-US" sz="1500" b="0" dirty="0" smtClean="0">
                          <a:solidFill>
                            <a:schemeClr val="tx1"/>
                          </a:solidFill>
                          <a:latin typeface="Meiryo UI" panose="020B0604030504040204" pitchFamily="50" charset="-128"/>
                          <a:ea typeface="Meiryo UI" panose="020B0604030504040204" pitchFamily="50" charset="-128"/>
                        </a:rPr>
                        <a:t>未導入</a:t>
                      </a:r>
                      <a:r>
                        <a:rPr kumimoji="1" lang="en-US" altLang="ja-JP" sz="1500" b="0" dirty="0" smtClean="0">
                          <a:solidFill>
                            <a:schemeClr val="tx1"/>
                          </a:solidFill>
                          <a:latin typeface="Meiryo UI" panose="020B0604030504040204" pitchFamily="50" charset="-128"/>
                          <a:ea typeface="Meiryo UI" panose="020B0604030504040204" pitchFamily="50" charset="-128"/>
                        </a:rPr>
                        <a:t>)</a:t>
                      </a:r>
                      <a:endParaRPr kumimoji="1" lang="ja-JP" altLang="en-US" sz="1500" b="0" dirty="0">
                        <a:solidFill>
                          <a:schemeClr val="tx1"/>
                        </a:solidFill>
                        <a:latin typeface="Meiryo UI" panose="020B0604030504040204" pitchFamily="50" charset="-128"/>
                        <a:ea typeface="Meiryo UI" panose="020B0604030504040204" pitchFamily="50" charset="-128"/>
                      </a:endParaRPr>
                    </a:p>
                  </a:txBody>
                  <a:tcPr marL="132969" marR="132969" marT="66485" marB="66485">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171450" indent="-171450" algn="l">
                        <a:lnSpc>
                          <a:spcPct val="100000"/>
                        </a:lnSpc>
                        <a:buFont typeface="Wingdings" panose="05000000000000000000" pitchFamily="2" charset="2"/>
                        <a:buChar char="n"/>
                      </a:pPr>
                      <a:r>
                        <a:rPr kumimoji="1" lang="ja-JP" altLang="en-US" sz="1500" b="0" dirty="0">
                          <a:solidFill>
                            <a:schemeClr val="tx1"/>
                          </a:solidFill>
                          <a:latin typeface="Meiryo UI" panose="020B0604030504040204" pitchFamily="50" charset="-128"/>
                          <a:ea typeface="Meiryo UI" panose="020B0604030504040204" pitchFamily="50" charset="-128"/>
                        </a:rPr>
                        <a:t>「修学旅行生等の課税免除」制度を導入している自治体もある</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r>
                        <a:rPr kumimoji="1" lang="ja-JP" altLang="en-US" sz="1500" b="0" dirty="0">
                          <a:solidFill>
                            <a:schemeClr val="tx1"/>
                          </a:solidFill>
                          <a:latin typeface="Meiryo UI" panose="020B0604030504040204" pitchFamily="50" charset="-128"/>
                          <a:ea typeface="Meiryo UI" panose="020B0604030504040204" pitchFamily="50" charset="-128"/>
                        </a:rPr>
                        <a:t>　　　課税免除あり：京都市、倶知安町</a:t>
                      </a:r>
                      <a:endParaRPr kumimoji="1" lang="en-US" altLang="ja-JP" sz="1500" b="0" dirty="0">
                        <a:solidFill>
                          <a:schemeClr val="tx1"/>
                        </a:solidFill>
                        <a:latin typeface="Meiryo UI" panose="020B0604030504040204" pitchFamily="50" charset="-128"/>
                        <a:ea typeface="Meiryo UI" panose="020B0604030504040204" pitchFamily="50" charset="-128"/>
                      </a:endParaRPr>
                    </a:p>
                    <a:p>
                      <a:pPr marL="0" indent="0" algn="l">
                        <a:lnSpc>
                          <a:spcPct val="100000"/>
                        </a:lnSpc>
                        <a:buFont typeface="Wingdings" panose="05000000000000000000" pitchFamily="2" charset="2"/>
                        <a:buNone/>
                      </a:pPr>
                      <a:r>
                        <a:rPr kumimoji="1" lang="ja-JP" altLang="en-US" sz="1500" b="0" dirty="0">
                          <a:solidFill>
                            <a:schemeClr val="tx1"/>
                          </a:solidFill>
                          <a:latin typeface="Meiryo UI" panose="020B0604030504040204" pitchFamily="50" charset="-128"/>
                          <a:ea typeface="Meiryo UI" panose="020B0604030504040204" pitchFamily="50" charset="-128"/>
                        </a:rPr>
                        <a:t>　　　課税免除なし：金沢市、福岡県</a:t>
                      </a:r>
                    </a:p>
                  </a:txBody>
                  <a:tcPr marL="132969" marR="132969" marT="66485" marB="66485">
                    <a:lnL w="6350" cap="flat" cmpd="sng" algn="ctr">
                      <a:solidFill>
                        <a:schemeClr val="tx1"/>
                      </a:solidFill>
                      <a:prstDash val="dash"/>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27667222"/>
                  </a:ext>
                </a:extLst>
              </a:tr>
            </a:tbl>
          </a:graphicData>
        </a:graphic>
      </p:graphicFrame>
      <p:sp>
        <p:nvSpPr>
          <p:cNvPr id="6" name="スライド番号プレースホルダー 1"/>
          <p:cNvSpPr>
            <a:spLocks noGrp="1"/>
          </p:cNvSpPr>
          <p:nvPr>
            <p:ph type="sldNum" sz="quarter" idx="12"/>
          </p:nvPr>
        </p:nvSpPr>
        <p:spPr>
          <a:xfrm>
            <a:off x="10488824" y="9453759"/>
            <a:ext cx="3192251" cy="530953"/>
          </a:xfrm>
        </p:spPr>
        <p:txBody>
          <a:bodyPr/>
          <a:lstStyle/>
          <a:p>
            <a:fld id="{467AA5CF-51E1-4D01-BB70-A72935B68D10}" type="slidenum">
              <a:rPr kumimoji="1" lang="ja-JP" altLang="en-US" smtClean="0"/>
              <a:t>1</a:t>
            </a:fld>
            <a:endParaRPr kumimoji="1" lang="ja-JP" altLang="en-US" dirty="0"/>
          </a:p>
        </p:txBody>
      </p:sp>
    </p:spTree>
    <p:extLst>
      <p:ext uri="{BB962C8B-B14F-4D97-AF65-F5344CB8AC3E}">
        <p14:creationId xmlns:p14="http://schemas.microsoft.com/office/powerpoint/2010/main" val="155556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87979879"/>
              </p:ext>
            </p:extLst>
          </p:nvPr>
        </p:nvGraphicFramePr>
        <p:xfrm>
          <a:off x="141449" y="888543"/>
          <a:ext cx="13321481" cy="8647160"/>
        </p:xfrm>
        <a:graphic>
          <a:graphicData uri="http://schemas.openxmlformats.org/drawingml/2006/table">
            <a:tbl>
              <a:tblPr firstRow="1" bandRow="1">
                <a:tableStyleId>{2D5ABB26-0587-4C30-8999-92F81FD0307C}</a:tableStyleId>
              </a:tblPr>
              <a:tblGrid>
                <a:gridCol w="1224137">
                  <a:extLst>
                    <a:ext uri="{9D8B030D-6E8A-4147-A177-3AD203B41FA5}">
                      <a16:colId xmlns:a16="http://schemas.microsoft.com/office/drawing/2014/main" val="838890589"/>
                    </a:ext>
                  </a:extLst>
                </a:gridCol>
                <a:gridCol w="2016224">
                  <a:extLst>
                    <a:ext uri="{9D8B030D-6E8A-4147-A177-3AD203B41FA5}">
                      <a16:colId xmlns:a16="http://schemas.microsoft.com/office/drawing/2014/main" val="46586375"/>
                    </a:ext>
                  </a:extLst>
                </a:gridCol>
                <a:gridCol w="2304256">
                  <a:extLst>
                    <a:ext uri="{9D8B030D-6E8A-4147-A177-3AD203B41FA5}">
                      <a16:colId xmlns:a16="http://schemas.microsoft.com/office/drawing/2014/main" val="2853597615"/>
                    </a:ext>
                  </a:extLst>
                </a:gridCol>
                <a:gridCol w="2376264">
                  <a:extLst>
                    <a:ext uri="{9D8B030D-6E8A-4147-A177-3AD203B41FA5}">
                      <a16:colId xmlns:a16="http://schemas.microsoft.com/office/drawing/2014/main" val="1419652671"/>
                    </a:ext>
                  </a:extLst>
                </a:gridCol>
                <a:gridCol w="2304256">
                  <a:extLst>
                    <a:ext uri="{9D8B030D-6E8A-4147-A177-3AD203B41FA5}">
                      <a16:colId xmlns:a16="http://schemas.microsoft.com/office/drawing/2014/main" val="4291182012"/>
                    </a:ext>
                  </a:extLst>
                </a:gridCol>
                <a:gridCol w="3096344">
                  <a:extLst>
                    <a:ext uri="{9D8B030D-6E8A-4147-A177-3AD203B41FA5}">
                      <a16:colId xmlns:a16="http://schemas.microsoft.com/office/drawing/2014/main" val="18845759"/>
                    </a:ext>
                  </a:extLst>
                </a:gridCol>
              </a:tblGrid>
              <a:tr h="411182">
                <a:tc>
                  <a:txBody>
                    <a:bodyPr/>
                    <a:lstStyle/>
                    <a:p>
                      <a:endParaRPr kumimoji="1" lang="ja-JP" altLang="en-US" sz="1800" dirty="0">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800" dirty="0">
                          <a:latin typeface="Meiryo UI" panose="020B0604030504040204" pitchFamily="50" charset="-128"/>
                          <a:ea typeface="Meiryo UI" panose="020B0604030504040204" pitchFamily="50" charset="-128"/>
                        </a:rPr>
                        <a:t>東京都</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800" dirty="0">
                          <a:latin typeface="Meiryo UI" panose="020B0604030504040204" pitchFamily="50" charset="-128"/>
                          <a:ea typeface="Meiryo UI" panose="020B0604030504040204" pitchFamily="50" charset="-128"/>
                        </a:rPr>
                        <a:t>京都市</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800" dirty="0">
                          <a:latin typeface="Meiryo UI" panose="020B0604030504040204" pitchFamily="50" charset="-128"/>
                          <a:ea typeface="Meiryo UI" panose="020B0604030504040204" pitchFamily="50" charset="-128"/>
                        </a:rPr>
                        <a:t>金沢市</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800" dirty="0">
                          <a:latin typeface="Meiryo UI" panose="020B0604030504040204" pitchFamily="50" charset="-128"/>
                          <a:ea typeface="Meiryo UI" panose="020B0604030504040204" pitchFamily="50" charset="-128"/>
                        </a:rPr>
                        <a:t>倶知安町</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800" dirty="0">
                          <a:latin typeface="Meiryo UI" panose="020B0604030504040204" pitchFamily="50" charset="-128"/>
                          <a:ea typeface="Meiryo UI" panose="020B0604030504040204" pitchFamily="50" charset="-128"/>
                        </a:rPr>
                        <a:t>福岡県</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05657782"/>
                  </a:ext>
                </a:extLst>
              </a:tr>
              <a:tr h="411182">
                <a:tc>
                  <a:txBody>
                    <a:bodyPr/>
                    <a:lstStyle/>
                    <a:p>
                      <a:pPr algn="ctr"/>
                      <a:r>
                        <a:rPr kumimoji="1" lang="ja-JP" altLang="en-US" sz="1800" dirty="0">
                          <a:latin typeface="Meiryo UI" panose="020B0604030504040204" pitchFamily="50" charset="-128"/>
                          <a:ea typeface="Meiryo UI" panose="020B0604030504040204" pitchFamily="50" charset="-128"/>
                        </a:rPr>
                        <a:t>実施時期</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latin typeface="Meiryo UI" panose="020B0604030504040204" pitchFamily="50" charset="-128"/>
                          <a:ea typeface="Meiryo UI" panose="020B0604030504040204" pitchFamily="50" charset="-128"/>
                        </a:rPr>
                        <a:t>2002</a:t>
                      </a:r>
                      <a:r>
                        <a:rPr kumimoji="1" lang="ja-JP" altLang="en-US" sz="1800" dirty="0">
                          <a:latin typeface="Meiryo UI" panose="020B0604030504040204" pitchFamily="50" charset="-128"/>
                          <a:ea typeface="Meiryo UI" panose="020B0604030504040204" pitchFamily="50" charset="-128"/>
                        </a:rPr>
                        <a:t>年</a:t>
                      </a:r>
                      <a:r>
                        <a:rPr kumimoji="1" lang="en-US" altLang="ja-JP" sz="1800" dirty="0">
                          <a:latin typeface="Meiryo UI" panose="020B0604030504040204" pitchFamily="50" charset="-128"/>
                          <a:ea typeface="Meiryo UI" panose="020B0604030504040204" pitchFamily="50" charset="-128"/>
                        </a:rPr>
                        <a:t>10</a:t>
                      </a:r>
                      <a:r>
                        <a:rPr kumimoji="1" lang="ja-JP" altLang="en-US" sz="1800" dirty="0">
                          <a:latin typeface="Meiryo UI" panose="020B0604030504040204" pitchFamily="50" charset="-128"/>
                          <a:ea typeface="Meiryo UI" panose="020B0604030504040204" pitchFamily="50" charset="-128"/>
                        </a:rPr>
                        <a:t>月</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latin typeface="Meiryo UI" panose="020B0604030504040204" pitchFamily="50" charset="-128"/>
                          <a:ea typeface="Meiryo UI" panose="020B0604030504040204" pitchFamily="50" charset="-128"/>
                        </a:rPr>
                        <a:t>2018</a:t>
                      </a:r>
                      <a:r>
                        <a:rPr kumimoji="1" lang="ja-JP" altLang="en-US" sz="1800" dirty="0">
                          <a:latin typeface="Meiryo UI" panose="020B0604030504040204" pitchFamily="50" charset="-128"/>
                          <a:ea typeface="Meiryo UI" panose="020B0604030504040204" pitchFamily="50" charset="-128"/>
                        </a:rPr>
                        <a:t>年</a:t>
                      </a:r>
                      <a:r>
                        <a:rPr kumimoji="1" lang="en-US" altLang="ja-JP" sz="1800" dirty="0">
                          <a:latin typeface="Meiryo UI" panose="020B0604030504040204" pitchFamily="50" charset="-128"/>
                          <a:ea typeface="Meiryo UI" panose="020B0604030504040204" pitchFamily="50" charset="-128"/>
                        </a:rPr>
                        <a:t>10</a:t>
                      </a:r>
                      <a:r>
                        <a:rPr kumimoji="1" lang="ja-JP" altLang="en-US" sz="1800" dirty="0">
                          <a:latin typeface="Meiryo UI" panose="020B0604030504040204" pitchFamily="50" charset="-128"/>
                          <a:ea typeface="Meiryo UI" panose="020B0604030504040204" pitchFamily="50" charset="-128"/>
                        </a:rPr>
                        <a:t>月</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latin typeface="Meiryo UI" panose="020B0604030504040204" pitchFamily="50" charset="-128"/>
                          <a:ea typeface="Meiryo UI" panose="020B0604030504040204" pitchFamily="50" charset="-128"/>
                        </a:rPr>
                        <a:t>2019</a:t>
                      </a:r>
                      <a:r>
                        <a:rPr kumimoji="1" lang="ja-JP" altLang="en-US" sz="1800" dirty="0">
                          <a:latin typeface="Meiryo UI" panose="020B0604030504040204" pitchFamily="50" charset="-128"/>
                          <a:ea typeface="Meiryo UI" panose="020B0604030504040204" pitchFamily="50" charset="-128"/>
                        </a:rPr>
                        <a:t>年</a:t>
                      </a:r>
                      <a:r>
                        <a:rPr kumimoji="1" lang="en-US" altLang="ja-JP" sz="1800" dirty="0">
                          <a:latin typeface="Meiryo UI" panose="020B0604030504040204" pitchFamily="50" charset="-128"/>
                          <a:ea typeface="Meiryo UI" panose="020B0604030504040204" pitchFamily="50" charset="-128"/>
                        </a:rPr>
                        <a:t>4</a:t>
                      </a:r>
                      <a:r>
                        <a:rPr kumimoji="1" lang="ja-JP" altLang="en-US" sz="1800" dirty="0">
                          <a:latin typeface="Meiryo UI" panose="020B0604030504040204" pitchFamily="50" charset="-128"/>
                          <a:ea typeface="Meiryo UI" panose="020B0604030504040204" pitchFamily="50" charset="-128"/>
                        </a:rPr>
                        <a:t>月</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latin typeface="Meiryo UI" panose="020B0604030504040204" pitchFamily="50" charset="-128"/>
                          <a:ea typeface="Meiryo UI" panose="020B0604030504040204" pitchFamily="50" charset="-128"/>
                        </a:rPr>
                        <a:t>2019</a:t>
                      </a:r>
                      <a:r>
                        <a:rPr kumimoji="1" lang="ja-JP" altLang="en-US" sz="1800" dirty="0">
                          <a:latin typeface="Meiryo UI" panose="020B0604030504040204" pitchFamily="50" charset="-128"/>
                          <a:ea typeface="Meiryo UI" panose="020B0604030504040204" pitchFamily="50" charset="-128"/>
                        </a:rPr>
                        <a:t>年</a:t>
                      </a:r>
                      <a:r>
                        <a:rPr kumimoji="1" lang="en-US" altLang="ja-JP" sz="1800" dirty="0">
                          <a:latin typeface="Meiryo UI" panose="020B0604030504040204" pitchFamily="50" charset="-128"/>
                          <a:ea typeface="Meiryo UI" panose="020B0604030504040204" pitchFamily="50" charset="-128"/>
                        </a:rPr>
                        <a:t>11</a:t>
                      </a:r>
                      <a:r>
                        <a:rPr kumimoji="1" lang="ja-JP" altLang="en-US" sz="1800" dirty="0">
                          <a:latin typeface="Meiryo UI" panose="020B0604030504040204" pitchFamily="50" charset="-128"/>
                          <a:ea typeface="Meiryo UI" panose="020B0604030504040204" pitchFamily="50" charset="-128"/>
                        </a:rPr>
                        <a:t>月</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latin typeface="Meiryo UI" panose="020B0604030504040204" pitchFamily="50" charset="-128"/>
                          <a:ea typeface="Meiryo UI" panose="020B0604030504040204" pitchFamily="50" charset="-128"/>
                        </a:rPr>
                        <a:t>2020</a:t>
                      </a:r>
                      <a:r>
                        <a:rPr kumimoji="1" lang="ja-JP" altLang="en-US" sz="1800" dirty="0">
                          <a:latin typeface="Meiryo UI" panose="020B0604030504040204" pitchFamily="50" charset="-128"/>
                          <a:ea typeface="Meiryo UI" panose="020B0604030504040204" pitchFamily="50" charset="-128"/>
                        </a:rPr>
                        <a:t>年４月</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1334630"/>
                  </a:ext>
                </a:extLst>
              </a:tr>
              <a:tr h="683610">
                <a:tc>
                  <a:txBody>
                    <a:bodyPr/>
                    <a:lstStyle/>
                    <a:p>
                      <a:pPr algn="ctr"/>
                      <a:r>
                        <a:rPr kumimoji="1" lang="ja-JP" altLang="en-US" sz="1800" dirty="0">
                          <a:latin typeface="Meiryo UI" panose="020B0604030504040204" pitchFamily="50" charset="-128"/>
                          <a:ea typeface="Meiryo UI" panose="020B0604030504040204" pitchFamily="50" charset="-128"/>
                        </a:rPr>
                        <a:t>対象施設</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ホテル、旅館</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ﾎﾃﾙ、旅館、簡宿、</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民泊</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ﾎﾃﾙ、旅館、簡宿、</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民泊</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ﾎﾃﾙ、旅館、簡宿、</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民泊</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ﾎﾃﾙ、旅館、簡宿、</a:t>
                      </a:r>
                      <a:endParaRPr kumimoji="1" lang="en-US" altLang="ja-JP" sz="1800" dirty="0">
                        <a:latin typeface="Meiryo UI" panose="020B0604030504040204" pitchFamily="50" charset="-128"/>
                        <a:ea typeface="Meiryo UI" panose="020B0604030504040204" pitchFamily="50" charset="-128"/>
                      </a:endParaRPr>
                    </a:p>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民泊</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9330947"/>
                  </a:ext>
                </a:extLst>
              </a:tr>
              <a:tr h="1583914">
                <a:tc>
                  <a:txBody>
                    <a:bodyPr/>
                    <a:lstStyle/>
                    <a:p>
                      <a:pPr algn="ctr"/>
                      <a:r>
                        <a:rPr kumimoji="1" lang="ja-JP" altLang="en-US" sz="1800" dirty="0">
                          <a:latin typeface="Meiryo UI" panose="020B0604030504040204" pitchFamily="50" charset="-128"/>
                          <a:ea typeface="Meiryo UI" panose="020B0604030504040204" pitchFamily="50" charset="-128"/>
                        </a:rPr>
                        <a:t>税率</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宿泊料金の２％</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（定率）</a:t>
                      </a:r>
                    </a:p>
                  </a:txBody>
                  <a:tcPr marL="139720" marR="69859" marT="139720" marB="698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800" dirty="0">
                        <a:latin typeface="Meiryo UI" panose="020B0604030504040204" pitchFamily="50" charset="-128"/>
                        <a:ea typeface="Meiryo UI" panose="020B0604030504040204" pitchFamily="50" charset="-128"/>
                      </a:endParaRPr>
                    </a:p>
                  </a:txBody>
                  <a:tcPr marL="139720" marR="69859" marT="139720" marB="698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7633751"/>
                  </a:ext>
                </a:extLst>
              </a:tr>
              <a:tr h="683610">
                <a:tc>
                  <a:txBody>
                    <a:bodyPr/>
                    <a:lstStyle/>
                    <a:p>
                      <a:pPr algn="ctr"/>
                      <a:r>
                        <a:rPr kumimoji="1" lang="ja-JP" altLang="en-US" sz="1800" dirty="0">
                          <a:latin typeface="Meiryo UI" panose="020B0604030504040204" pitchFamily="50" charset="-128"/>
                          <a:ea typeface="Meiryo UI" panose="020B0604030504040204" pitchFamily="50" charset="-128"/>
                        </a:rPr>
                        <a:t>課税免除</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latin typeface="Meiryo UI" panose="020B0604030504040204" pitchFamily="50" charset="-128"/>
                          <a:ea typeface="Meiryo UI" panose="020B0604030504040204" pitchFamily="50" charset="-128"/>
                        </a:rPr>
                        <a:t>1</a:t>
                      </a:r>
                      <a:r>
                        <a:rPr kumimoji="1" lang="ja-JP" altLang="en-US" sz="1800" dirty="0">
                          <a:latin typeface="Meiryo UI" panose="020B0604030504040204" pitchFamily="50" charset="-128"/>
                          <a:ea typeface="Meiryo UI" panose="020B0604030504040204" pitchFamily="50" charset="-128"/>
                        </a:rPr>
                        <a:t>万円未満</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修学旅行生等</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なし</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修学旅行生等、</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rPr>
                        <a:t>職場体験者</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latin typeface="Meiryo UI" panose="020B0604030504040204" pitchFamily="50" charset="-128"/>
                          <a:ea typeface="Meiryo UI" panose="020B0604030504040204" pitchFamily="50" charset="-128"/>
                        </a:rPr>
                        <a:t>なし</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3079220"/>
                  </a:ext>
                </a:extLst>
              </a:tr>
              <a:tr h="1410302">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特徴的な</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r>
                        <a:rPr kumimoji="1" lang="ja-JP" altLang="en-US" sz="1800" dirty="0">
                          <a:solidFill>
                            <a:schemeClr val="tx1"/>
                          </a:solidFill>
                          <a:latin typeface="Meiryo UI" panose="020B0604030504040204" pitchFamily="50" charset="-128"/>
                          <a:ea typeface="Meiryo UI" panose="020B0604030504040204" pitchFamily="50" charset="-128"/>
                        </a:rPr>
                        <a:t>使途</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・宿泊施設等の</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バリアフリー化</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a:t>
                      </a:r>
                      <a:r>
                        <a:rPr kumimoji="1" lang="en-US" altLang="ja-JP" sz="1800" dirty="0">
                          <a:solidFill>
                            <a:schemeClr val="tx1"/>
                          </a:solidFill>
                          <a:latin typeface="Meiryo UI" panose="020B0604030504040204" pitchFamily="50" charset="-128"/>
                          <a:ea typeface="Meiryo UI" panose="020B0604030504040204" pitchFamily="50" charset="-128"/>
                        </a:rPr>
                        <a:t>MICE</a:t>
                      </a:r>
                      <a:r>
                        <a:rPr kumimoji="1" lang="ja-JP" altLang="en-US" sz="1800" dirty="0">
                          <a:solidFill>
                            <a:schemeClr val="tx1"/>
                          </a:solidFill>
                          <a:latin typeface="Meiryo UI" panose="020B0604030504040204" pitchFamily="50" charset="-128"/>
                          <a:ea typeface="Meiryo UI" panose="020B0604030504040204" pitchFamily="50" charset="-128"/>
                        </a:rPr>
                        <a:t>誘致活動</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・市バス混雑対策</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・文化振興、</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景観保全</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・無電柱化</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・無電柱化</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・迷惑行為の防止活動</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・高齢者の買い物支援</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・域内交通網の整備</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・環境保全</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・新幹線を意識した</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まちづくり</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・旅行商品造成支援</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・市町村に対する財政支援</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9419996"/>
                  </a:ext>
                </a:extLst>
              </a:tr>
              <a:tr h="2211154">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税収</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481503"/>
                  </a:ext>
                </a:extLst>
              </a:tr>
              <a:tr h="1077071">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次回</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r>
                        <a:rPr kumimoji="1" lang="ja-JP" altLang="en-US" sz="1800" dirty="0">
                          <a:solidFill>
                            <a:schemeClr val="tx1"/>
                          </a:solidFill>
                          <a:latin typeface="Meiryo UI" panose="020B0604030504040204" pitchFamily="50" charset="-128"/>
                          <a:ea typeface="Meiryo UI" panose="020B0604030504040204" pitchFamily="50" charset="-128"/>
                        </a:rPr>
                        <a:t>宿泊税</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r>
                        <a:rPr kumimoji="1" lang="ja-JP" altLang="en-US" sz="1800" dirty="0">
                          <a:solidFill>
                            <a:schemeClr val="tx1"/>
                          </a:solidFill>
                          <a:latin typeface="Meiryo UI" panose="020B0604030504040204" pitchFamily="50" charset="-128"/>
                          <a:ea typeface="Meiryo UI" panose="020B0604030504040204" pitchFamily="50" charset="-128"/>
                        </a:rPr>
                        <a:t>見直し</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r>
                        <a:rPr kumimoji="1" lang="ja-JP" altLang="en-US" sz="1800" dirty="0">
                          <a:solidFill>
                            <a:schemeClr val="tx1"/>
                          </a:solidFill>
                          <a:latin typeface="Meiryo UI" panose="020B0604030504040204" pitchFamily="50" charset="-128"/>
                          <a:ea typeface="Meiryo UI" panose="020B0604030504040204" pitchFamily="50" charset="-128"/>
                        </a:rPr>
                        <a:t>検討時期</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2022</a:t>
                      </a:r>
                      <a:r>
                        <a:rPr kumimoji="1" lang="ja-JP" altLang="en-US" sz="1800" dirty="0">
                          <a:solidFill>
                            <a:schemeClr val="tx1"/>
                          </a:solidFill>
                          <a:latin typeface="Meiryo UI" panose="020B0604030504040204" pitchFamily="50" charset="-128"/>
                          <a:ea typeface="Meiryo UI" panose="020B0604030504040204" pitchFamily="50" charset="-128"/>
                        </a:rPr>
                        <a:t>年</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過去</a:t>
                      </a:r>
                      <a:r>
                        <a:rPr kumimoji="1" lang="en-US" altLang="ja-JP" sz="1600" dirty="0">
                          <a:solidFill>
                            <a:schemeClr val="tx1"/>
                          </a:solidFill>
                          <a:latin typeface="Meiryo UI" panose="020B0604030504040204" pitchFamily="50" charset="-128"/>
                          <a:ea typeface="Meiryo UI" panose="020B0604030504040204" pitchFamily="50" charset="-128"/>
                        </a:rPr>
                        <a:t>3</a:t>
                      </a:r>
                      <a:r>
                        <a:rPr kumimoji="1" lang="ja-JP" altLang="en-US" sz="1600" dirty="0">
                          <a:solidFill>
                            <a:schemeClr val="tx1"/>
                          </a:solidFill>
                          <a:latin typeface="Meiryo UI" panose="020B0604030504040204" pitchFamily="50" charset="-128"/>
                          <a:ea typeface="Meiryo UI" panose="020B0604030504040204" pitchFamily="50" charset="-128"/>
                        </a:rPr>
                        <a:t>回検討</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l"/>
                      <a:r>
                        <a:rPr kumimoji="1" lang="ja-JP" altLang="en-US" sz="1600" dirty="0">
                          <a:solidFill>
                            <a:schemeClr val="tx1"/>
                          </a:solidFill>
                          <a:latin typeface="Meiryo UI" panose="020B0604030504040204" pitchFamily="50" charset="-128"/>
                          <a:ea typeface="Meiryo UI" panose="020B0604030504040204" pitchFamily="50" charset="-128"/>
                        </a:rPr>
                        <a:t>▶見直しせず</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2023</a:t>
                      </a:r>
                      <a:r>
                        <a:rPr kumimoji="1" lang="ja-JP" altLang="en-US" sz="1800" dirty="0">
                          <a:solidFill>
                            <a:schemeClr val="tx1"/>
                          </a:solidFill>
                          <a:latin typeface="Meiryo UI" panose="020B0604030504040204" pitchFamily="50" charset="-128"/>
                          <a:ea typeface="Meiryo UI" panose="020B0604030504040204" pitchFamily="50" charset="-128"/>
                        </a:rPr>
                        <a:t>年</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2024</a:t>
                      </a:r>
                      <a:r>
                        <a:rPr kumimoji="1" lang="ja-JP" altLang="en-US" sz="1800" dirty="0">
                          <a:solidFill>
                            <a:schemeClr val="tx1"/>
                          </a:solidFill>
                          <a:latin typeface="Meiryo UI" panose="020B0604030504040204" pitchFamily="50" charset="-128"/>
                          <a:ea typeface="Meiryo UI" panose="020B0604030504040204" pitchFamily="50" charset="-128"/>
                        </a:rPr>
                        <a:t>年</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2024</a:t>
                      </a:r>
                      <a:r>
                        <a:rPr kumimoji="1" lang="ja-JP" altLang="en-US" sz="1800" dirty="0">
                          <a:solidFill>
                            <a:schemeClr val="tx1"/>
                          </a:solidFill>
                          <a:latin typeface="Meiryo UI" panose="020B0604030504040204" pitchFamily="50" charset="-128"/>
                          <a:ea typeface="Meiryo UI" panose="020B0604030504040204" pitchFamily="50" charset="-128"/>
                        </a:rPr>
                        <a:t>年</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rPr>
                        <a:t>2023</a:t>
                      </a:r>
                      <a:r>
                        <a:rPr kumimoji="1" lang="ja-JP" altLang="en-US" sz="1800" dirty="0">
                          <a:solidFill>
                            <a:schemeClr val="tx1"/>
                          </a:solidFill>
                          <a:latin typeface="Meiryo UI" panose="020B0604030504040204" pitchFamily="50" charset="-128"/>
                          <a:ea typeface="Meiryo UI" panose="020B0604030504040204" pitchFamily="50" charset="-128"/>
                        </a:rPr>
                        <a:t>年</a:t>
                      </a:r>
                    </a:p>
                    <a:p>
                      <a:pPr algn="ctr"/>
                      <a:endParaRPr kumimoji="1" lang="en-US" altLang="ja-JP" sz="600" dirty="0">
                        <a:solidFill>
                          <a:schemeClr val="tx1"/>
                        </a:solidFill>
                        <a:latin typeface="Meiryo UI" panose="020B0604030504040204" pitchFamily="50" charset="-128"/>
                        <a:ea typeface="Meiryo UI" panose="020B0604030504040204" pitchFamily="50" charset="-128"/>
                      </a:endParaRPr>
                    </a:p>
                    <a:p>
                      <a:pPr algn="ct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初回のみ</a:t>
                      </a:r>
                      <a:r>
                        <a:rPr kumimoji="1" lang="en-US" altLang="ja-JP" sz="1600" dirty="0">
                          <a:solidFill>
                            <a:schemeClr val="tx1"/>
                          </a:solidFill>
                          <a:latin typeface="Meiryo UI" panose="020B0604030504040204" pitchFamily="50" charset="-128"/>
                          <a:ea typeface="Meiryo UI" panose="020B0604030504040204" pitchFamily="50" charset="-128"/>
                        </a:rPr>
                        <a:t>3</a:t>
                      </a:r>
                      <a:r>
                        <a:rPr kumimoji="1" lang="ja-JP" altLang="en-US" sz="1600" dirty="0">
                          <a:solidFill>
                            <a:schemeClr val="tx1"/>
                          </a:solidFill>
                          <a:latin typeface="Meiryo UI" panose="020B0604030504040204" pitchFamily="50" charset="-128"/>
                          <a:ea typeface="Meiryo UI" panose="020B0604030504040204" pitchFamily="50" charset="-128"/>
                        </a:rPr>
                        <a:t>年見直し、以後</a:t>
                      </a:r>
                      <a:r>
                        <a:rPr kumimoji="1" lang="en-US" altLang="ja-JP" sz="1600" dirty="0">
                          <a:solidFill>
                            <a:schemeClr val="tx1"/>
                          </a:solidFill>
                          <a:latin typeface="Meiryo UI" panose="020B0604030504040204" pitchFamily="50" charset="-128"/>
                          <a:ea typeface="Meiryo UI" panose="020B0604030504040204" pitchFamily="50" charset="-128"/>
                        </a:rPr>
                        <a:t>5</a:t>
                      </a:r>
                      <a:r>
                        <a:rPr kumimoji="1" lang="ja-JP" altLang="en-US" sz="1600" dirty="0">
                          <a:solidFill>
                            <a:schemeClr val="tx1"/>
                          </a:solidFill>
                          <a:latin typeface="Meiryo UI" panose="020B0604030504040204" pitchFamily="50" charset="-128"/>
                          <a:ea typeface="Meiryo UI" panose="020B0604030504040204" pitchFamily="50" charset="-128"/>
                        </a:rPr>
                        <a:t>年</a:t>
                      </a:r>
                    </a:p>
                  </a:txBody>
                  <a:tcPr marL="69859" marR="69859" marT="69859" marB="698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35827"/>
                  </a:ext>
                </a:extLst>
              </a:tr>
            </a:tbl>
          </a:graphicData>
        </a:graphic>
      </p:graphicFrame>
      <p:graphicFrame>
        <p:nvGraphicFramePr>
          <p:cNvPr id="11" name="表 10"/>
          <p:cNvGraphicFramePr>
            <a:graphicFrameLocks noGrp="1"/>
          </p:cNvGraphicFramePr>
          <p:nvPr/>
        </p:nvGraphicFramePr>
        <p:xfrm>
          <a:off x="1460584" y="2677419"/>
          <a:ext cx="1800200" cy="1055490"/>
        </p:xfrm>
        <a:graphic>
          <a:graphicData uri="http://schemas.openxmlformats.org/drawingml/2006/table">
            <a:tbl>
              <a:tblPr firstRow="1" firstCol="1" bandRow="1">
                <a:tableStyleId>{5940675A-B579-460E-94D1-54222C63F5DA}</a:tableStyleId>
              </a:tblPr>
              <a:tblGrid>
                <a:gridCol w="108012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tblGrid>
              <a:tr h="324442">
                <a:tc>
                  <a:txBody>
                    <a:bodyPr/>
                    <a:lstStyle/>
                    <a:p>
                      <a:pPr algn="ctr">
                        <a:spcAft>
                          <a:spcPts val="0"/>
                        </a:spcAft>
                        <a:tabLst>
                          <a:tab pos="2506980" algn="l"/>
                        </a:tabLst>
                      </a:pPr>
                      <a:r>
                        <a:rPr lang="ja-JP" sz="1400" kern="100" dirty="0">
                          <a:effectLst/>
                        </a:rPr>
                        <a:t>宿泊料金</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ja-JP" sz="1400" kern="100" dirty="0">
                          <a:effectLst/>
                        </a:rPr>
                        <a:t>税率</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369309">
                <a:tc>
                  <a:txBody>
                    <a:bodyPr/>
                    <a:lstStyle/>
                    <a:p>
                      <a:pPr algn="ctr">
                        <a:spcAft>
                          <a:spcPts val="0"/>
                        </a:spcAft>
                        <a:tabLst>
                          <a:tab pos="2506980" algn="l"/>
                        </a:tabLst>
                      </a:pPr>
                      <a:r>
                        <a:rPr lang="en-US" altLang="ja-JP" sz="1400" kern="100" dirty="0">
                          <a:effectLst/>
                        </a:rPr>
                        <a:t>1</a:t>
                      </a:r>
                      <a:r>
                        <a:rPr lang="ja-JP" altLang="en-US" sz="1400" kern="100" dirty="0">
                          <a:effectLst/>
                        </a:rPr>
                        <a:t>～</a:t>
                      </a:r>
                      <a:r>
                        <a:rPr lang="en-US" sz="1400" kern="100" dirty="0">
                          <a:effectLst/>
                        </a:rPr>
                        <a:t>1.5</a:t>
                      </a:r>
                      <a:r>
                        <a:rPr lang="ja-JP" altLang="en-US" sz="1400" kern="100" dirty="0">
                          <a:effectLst/>
                        </a:rPr>
                        <a:t>万</a:t>
                      </a:r>
                      <a:r>
                        <a:rPr lang="ja-JP" sz="1400" kern="100" dirty="0">
                          <a:effectLst/>
                        </a:rPr>
                        <a:t>円</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100</a:t>
                      </a:r>
                      <a:r>
                        <a:rPr lang="ja-JP" sz="160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1"/>
                  </a:ext>
                </a:extLst>
              </a:tr>
              <a:tr h="361739">
                <a:tc>
                  <a:txBody>
                    <a:bodyPr/>
                    <a:lstStyle/>
                    <a:p>
                      <a:pPr algn="ctr">
                        <a:spcAft>
                          <a:spcPts val="0"/>
                        </a:spcAft>
                        <a:tabLst>
                          <a:tab pos="2506980" algn="l"/>
                        </a:tabLst>
                      </a:pPr>
                      <a:r>
                        <a:rPr lang="en-US" sz="1400" kern="100" dirty="0">
                          <a:effectLst/>
                        </a:rPr>
                        <a:t>1.5</a:t>
                      </a:r>
                      <a:r>
                        <a:rPr lang="ja-JP" altLang="en-US" sz="1400" kern="100" dirty="0">
                          <a:effectLst/>
                        </a:rPr>
                        <a:t>万</a:t>
                      </a:r>
                      <a:r>
                        <a:rPr lang="ja-JP" sz="1400" kern="100" dirty="0">
                          <a:effectLst/>
                        </a:rPr>
                        <a:t>円</a:t>
                      </a:r>
                      <a:r>
                        <a:rPr lang="ja-JP" altLang="en-US" sz="1400" kern="100" dirty="0">
                          <a:effectLst/>
                        </a:rPr>
                        <a:t>～</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200</a:t>
                      </a:r>
                      <a:r>
                        <a:rPr lang="ja-JP" sz="160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2"/>
                  </a:ext>
                </a:extLst>
              </a:tr>
            </a:tbl>
          </a:graphicData>
        </a:graphic>
      </p:graphicFrame>
      <p:graphicFrame>
        <p:nvGraphicFramePr>
          <p:cNvPr id="12" name="表 11"/>
          <p:cNvGraphicFramePr>
            <a:graphicFrameLocks noGrp="1"/>
          </p:cNvGraphicFramePr>
          <p:nvPr/>
        </p:nvGraphicFramePr>
        <p:xfrm>
          <a:off x="3555745" y="2680649"/>
          <a:ext cx="1965860" cy="1241493"/>
        </p:xfrm>
        <a:graphic>
          <a:graphicData uri="http://schemas.openxmlformats.org/drawingml/2006/table">
            <a:tbl>
              <a:tblPr firstRow="1" firstCol="1" bandRow="1">
                <a:tableStyleId>{5940675A-B579-460E-94D1-54222C63F5DA}</a:tableStyleId>
              </a:tblPr>
              <a:tblGrid>
                <a:gridCol w="1203625">
                  <a:extLst>
                    <a:ext uri="{9D8B030D-6E8A-4147-A177-3AD203B41FA5}">
                      <a16:colId xmlns:a16="http://schemas.microsoft.com/office/drawing/2014/main" val="20000"/>
                    </a:ext>
                  </a:extLst>
                </a:gridCol>
                <a:gridCol w="762235">
                  <a:extLst>
                    <a:ext uri="{9D8B030D-6E8A-4147-A177-3AD203B41FA5}">
                      <a16:colId xmlns:a16="http://schemas.microsoft.com/office/drawing/2014/main" val="20001"/>
                    </a:ext>
                  </a:extLst>
                </a:gridCol>
              </a:tblGrid>
              <a:tr h="325329">
                <a:tc>
                  <a:txBody>
                    <a:bodyPr/>
                    <a:lstStyle/>
                    <a:p>
                      <a:pPr algn="ctr">
                        <a:spcAft>
                          <a:spcPts val="0"/>
                        </a:spcAft>
                        <a:tabLst>
                          <a:tab pos="2506980" algn="l"/>
                        </a:tabLst>
                      </a:pPr>
                      <a:r>
                        <a:rPr lang="ja-JP" sz="1400" kern="100" dirty="0">
                          <a:effectLst/>
                        </a:rPr>
                        <a:t>宿泊料金</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tabLst>
                          <a:tab pos="2506980" algn="l"/>
                        </a:tabLst>
                      </a:pPr>
                      <a:r>
                        <a:rPr lang="ja-JP" sz="1400" kern="100" dirty="0">
                          <a:effectLst/>
                        </a:rPr>
                        <a:t>税率</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228511">
                <a:tc>
                  <a:txBody>
                    <a:bodyPr/>
                    <a:lstStyle/>
                    <a:p>
                      <a:pPr algn="ctr">
                        <a:spcAft>
                          <a:spcPts val="0"/>
                        </a:spcAft>
                        <a:tabLst>
                          <a:tab pos="2506980" algn="l"/>
                        </a:tabLst>
                      </a:pPr>
                      <a:r>
                        <a:rPr lang="ja-JP" altLang="en-US" sz="1400" kern="100" dirty="0">
                          <a:effectLst/>
                        </a:rPr>
                        <a:t>～</a:t>
                      </a:r>
                      <a:r>
                        <a:rPr lang="en-US" sz="1400" kern="100" dirty="0">
                          <a:effectLst/>
                        </a:rPr>
                        <a:t>2</a:t>
                      </a:r>
                      <a:r>
                        <a:rPr lang="ja-JP" altLang="en-US" sz="1400" kern="100" dirty="0">
                          <a:effectLst/>
                        </a:rPr>
                        <a:t>万</a:t>
                      </a:r>
                      <a:r>
                        <a:rPr lang="ja-JP" sz="1400" kern="100" dirty="0">
                          <a:effectLst/>
                        </a:rPr>
                        <a:t>円</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200</a:t>
                      </a:r>
                      <a:r>
                        <a:rPr lang="ja-JP" sz="160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1"/>
                  </a:ext>
                </a:extLst>
              </a:tr>
              <a:tr h="228511">
                <a:tc>
                  <a:txBody>
                    <a:bodyPr/>
                    <a:lstStyle/>
                    <a:p>
                      <a:pPr algn="ctr">
                        <a:spcAft>
                          <a:spcPts val="0"/>
                        </a:spcAft>
                        <a:tabLst>
                          <a:tab pos="2506980" algn="l"/>
                        </a:tabLst>
                      </a:pPr>
                      <a:r>
                        <a:rPr lang="en-US" sz="1400" kern="100" dirty="0">
                          <a:effectLst/>
                        </a:rPr>
                        <a:t>2</a:t>
                      </a:r>
                      <a:r>
                        <a:rPr lang="ja-JP" altLang="en-US" sz="1400" kern="100" dirty="0">
                          <a:effectLst/>
                        </a:rPr>
                        <a:t>～</a:t>
                      </a:r>
                      <a:r>
                        <a:rPr lang="en-US" sz="1400" kern="100" dirty="0">
                          <a:effectLst/>
                        </a:rPr>
                        <a:t>5</a:t>
                      </a:r>
                      <a:r>
                        <a:rPr lang="ja-JP" altLang="en-US" sz="1400" kern="100" dirty="0">
                          <a:effectLst/>
                        </a:rPr>
                        <a:t>万</a:t>
                      </a:r>
                      <a:r>
                        <a:rPr lang="ja-JP" sz="1400" kern="100" dirty="0">
                          <a:effectLst/>
                        </a:rPr>
                        <a:t>円</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500</a:t>
                      </a:r>
                      <a:r>
                        <a:rPr lang="ja-JP" sz="160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428484">
                <a:tc>
                  <a:txBody>
                    <a:bodyPr/>
                    <a:lstStyle/>
                    <a:p>
                      <a:pPr algn="ctr">
                        <a:spcAft>
                          <a:spcPts val="0"/>
                        </a:spcAft>
                        <a:tabLst>
                          <a:tab pos="2506980" algn="l"/>
                        </a:tabLst>
                      </a:pPr>
                      <a:r>
                        <a:rPr lang="en-US" sz="1400" kern="100" dirty="0">
                          <a:effectLst/>
                        </a:rPr>
                        <a:t>5</a:t>
                      </a:r>
                      <a:r>
                        <a:rPr lang="ja-JP" altLang="en-US" sz="1400" kern="100" dirty="0">
                          <a:effectLst/>
                        </a:rPr>
                        <a:t>万</a:t>
                      </a:r>
                      <a:r>
                        <a:rPr lang="ja-JP" sz="1400" kern="100" dirty="0">
                          <a:effectLst/>
                        </a:rPr>
                        <a:t>円</a:t>
                      </a:r>
                      <a:r>
                        <a:rPr lang="ja-JP" altLang="en-US" sz="1400" kern="100" dirty="0">
                          <a:effectLst/>
                        </a:rPr>
                        <a:t>～</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1,000</a:t>
                      </a:r>
                      <a:r>
                        <a:rPr lang="ja-JP" sz="160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3"/>
                  </a:ext>
                </a:extLst>
              </a:tr>
            </a:tbl>
          </a:graphicData>
        </a:graphic>
      </p:graphicFrame>
      <p:graphicFrame>
        <p:nvGraphicFramePr>
          <p:cNvPr id="13" name="表 12"/>
          <p:cNvGraphicFramePr>
            <a:graphicFrameLocks noGrp="1"/>
          </p:cNvGraphicFramePr>
          <p:nvPr/>
        </p:nvGraphicFramePr>
        <p:xfrm>
          <a:off x="5955240" y="2701229"/>
          <a:ext cx="1896011" cy="1051319"/>
        </p:xfrm>
        <a:graphic>
          <a:graphicData uri="http://schemas.openxmlformats.org/drawingml/2006/table">
            <a:tbl>
              <a:tblPr firstRow="1" firstCol="1" bandRow="1">
                <a:tableStyleId>{5940675A-B579-460E-94D1-54222C63F5DA}</a:tableStyleId>
              </a:tblPr>
              <a:tblGrid>
                <a:gridCol w="1103923">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tblGrid>
              <a:tr h="327841">
                <a:tc>
                  <a:txBody>
                    <a:bodyPr/>
                    <a:lstStyle/>
                    <a:p>
                      <a:pPr algn="ctr">
                        <a:spcAft>
                          <a:spcPts val="0"/>
                        </a:spcAft>
                        <a:tabLst>
                          <a:tab pos="2506980" algn="l"/>
                        </a:tabLst>
                      </a:pPr>
                      <a:r>
                        <a:rPr lang="ja-JP" sz="1600" kern="100" dirty="0">
                          <a:effectLst/>
                        </a:rPr>
                        <a:t>宿泊料金</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ja-JP" sz="1600" kern="100" dirty="0">
                          <a:effectLst/>
                        </a:rPr>
                        <a:t>税率</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361739">
                <a:tc>
                  <a:txBody>
                    <a:bodyPr/>
                    <a:lstStyle/>
                    <a:p>
                      <a:pPr algn="ctr">
                        <a:spcAft>
                          <a:spcPts val="0"/>
                        </a:spcAft>
                        <a:tabLst>
                          <a:tab pos="2506980" algn="l"/>
                        </a:tabLst>
                      </a:pPr>
                      <a:r>
                        <a:rPr lang="ja-JP" altLang="en-US" sz="1400" kern="100" dirty="0">
                          <a:effectLst/>
                        </a:rPr>
                        <a:t>～</a:t>
                      </a:r>
                      <a:r>
                        <a:rPr lang="en-US" sz="1400" kern="100" dirty="0">
                          <a:effectLst/>
                        </a:rPr>
                        <a:t>2</a:t>
                      </a:r>
                      <a:r>
                        <a:rPr lang="ja-JP" altLang="en-US" sz="1400" kern="100" dirty="0">
                          <a:effectLst/>
                        </a:rPr>
                        <a:t>万</a:t>
                      </a:r>
                      <a:r>
                        <a:rPr lang="ja-JP" sz="1400" kern="100" dirty="0">
                          <a:effectLst/>
                        </a:rPr>
                        <a:t>円</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200</a:t>
                      </a:r>
                      <a:r>
                        <a:rPr lang="ja-JP" sz="160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1"/>
                  </a:ext>
                </a:extLst>
              </a:tr>
              <a:tr h="361739">
                <a:tc>
                  <a:txBody>
                    <a:bodyPr/>
                    <a:lstStyle/>
                    <a:p>
                      <a:pPr algn="ctr">
                        <a:spcAft>
                          <a:spcPts val="0"/>
                        </a:spcAft>
                        <a:tabLst>
                          <a:tab pos="2506980" algn="l"/>
                        </a:tabLst>
                      </a:pPr>
                      <a:r>
                        <a:rPr lang="en-US" sz="1400" kern="100" dirty="0">
                          <a:effectLst/>
                        </a:rPr>
                        <a:t>2</a:t>
                      </a:r>
                      <a:r>
                        <a:rPr lang="ja-JP" altLang="en-US" sz="1400" kern="100" dirty="0">
                          <a:effectLst/>
                        </a:rPr>
                        <a:t>万</a:t>
                      </a:r>
                      <a:r>
                        <a:rPr lang="ja-JP" sz="1400" kern="100" dirty="0">
                          <a:effectLst/>
                        </a:rPr>
                        <a:t>円</a:t>
                      </a:r>
                      <a:r>
                        <a:rPr lang="ja-JP" altLang="en-US" sz="1400" kern="100" dirty="0">
                          <a:effectLst/>
                        </a:rPr>
                        <a:t>～</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500</a:t>
                      </a:r>
                      <a:r>
                        <a:rPr lang="ja-JP" sz="160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2"/>
                  </a:ext>
                </a:extLst>
              </a:tr>
            </a:tbl>
          </a:graphicData>
        </a:graphic>
      </p:graphicFrame>
      <p:graphicFrame>
        <p:nvGraphicFramePr>
          <p:cNvPr id="16" name="表 15"/>
          <p:cNvGraphicFramePr>
            <a:graphicFrameLocks noGrp="1"/>
          </p:cNvGraphicFramePr>
          <p:nvPr/>
        </p:nvGraphicFramePr>
        <p:xfrm>
          <a:off x="10431339" y="2573782"/>
          <a:ext cx="3003130" cy="1335527"/>
        </p:xfrm>
        <a:graphic>
          <a:graphicData uri="http://schemas.openxmlformats.org/drawingml/2006/table">
            <a:tbl>
              <a:tblPr firstRow="1" firstCol="1" bandRow="1">
                <a:tableStyleId>{5940675A-B579-460E-94D1-54222C63F5DA}</a:tableStyleId>
              </a:tblPr>
              <a:tblGrid>
                <a:gridCol w="858902">
                  <a:extLst>
                    <a:ext uri="{9D8B030D-6E8A-4147-A177-3AD203B41FA5}">
                      <a16:colId xmlns:a16="http://schemas.microsoft.com/office/drawing/2014/main" val="4154553793"/>
                    </a:ext>
                  </a:extLst>
                </a:gridCol>
                <a:gridCol w="730418">
                  <a:extLst>
                    <a:ext uri="{9D8B030D-6E8A-4147-A177-3AD203B41FA5}">
                      <a16:colId xmlns:a16="http://schemas.microsoft.com/office/drawing/2014/main" val="20000"/>
                    </a:ext>
                  </a:extLst>
                </a:gridCol>
                <a:gridCol w="1413810">
                  <a:extLst>
                    <a:ext uri="{9D8B030D-6E8A-4147-A177-3AD203B41FA5}">
                      <a16:colId xmlns:a16="http://schemas.microsoft.com/office/drawing/2014/main" val="20001"/>
                    </a:ext>
                  </a:extLst>
                </a:gridCol>
              </a:tblGrid>
              <a:tr h="259815">
                <a:tc>
                  <a:txBody>
                    <a:bodyPr/>
                    <a:lstStyle/>
                    <a:p>
                      <a:pPr algn="ctr">
                        <a:spcAft>
                          <a:spcPts val="0"/>
                        </a:spcAft>
                        <a:tabLst>
                          <a:tab pos="2506980" algn="l"/>
                        </a:tabLst>
                      </a:pP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TlToBr w="12700" cap="flat" cmpd="sng" algn="ctr">
                      <a:solidFill>
                        <a:schemeClr val="tx1"/>
                      </a:solidFill>
                      <a:prstDash val="solid"/>
                      <a:round/>
                      <a:headEnd type="none" w="med" len="med"/>
                      <a:tailEnd type="none" w="med" len="med"/>
                    </a:lnTlToBr>
                  </a:tcPr>
                </a:tc>
                <a:tc>
                  <a:txBody>
                    <a:bodyPr/>
                    <a:lstStyle/>
                    <a:p>
                      <a:pPr algn="ctr">
                        <a:spcAft>
                          <a:spcPts val="0"/>
                        </a:spcAft>
                        <a:tabLst>
                          <a:tab pos="2506980" algn="l"/>
                        </a:tabLst>
                      </a:pPr>
                      <a:r>
                        <a:rPr lang="ja-JP" sz="1400" kern="100" dirty="0">
                          <a:effectLst/>
                        </a:rPr>
                        <a:t>宿泊料金</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ja-JP" sz="1400" kern="100" dirty="0">
                          <a:effectLst/>
                        </a:rPr>
                        <a:t>税率</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268928">
                <a:tc rowSpan="2">
                  <a:txBody>
                    <a:bodyPr/>
                    <a:lstStyle/>
                    <a:p>
                      <a:pPr algn="ctr">
                        <a:spcAft>
                          <a:spcPts val="0"/>
                        </a:spcAft>
                        <a:tabLst>
                          <a:tab pos="2506980" algn="l"/>
                        </a:tabLst>
                      </a:pPr>
                      <a:r>
                        <a:rPr lang="ja-JP" altLang="en-US" sz="1400" b="0" kern="100" dirty="0">
                          <a:effectLst/>
                          <a:latin typeface="Meiryo UI" panose="020B0604030504040204" pitchFamily="50" charset="-128"/>
                          <a:ea typeface="Meiryo UI" panose="020B0604030504040204" pitchFamily="50" charset="-128"/>
                          <a:cs typeface="Meiryo UI" panose="020B0604030504040204" pitchFamily="50" charset="-128"/>
                        </a:rPr>
                        <a:t>福岡市</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ja-JP" altLang="en-US" sz="1400" kern="100" dirty="0">
                          <a:effectLst/>
                        </a:rPr>
                        <a:t>～</a:t>
                      </a:r>
                      <a:r>
                        <a:rPr lang="en-US" sz="1400" kern="100" dirty="0">
                          <a:effectLst/>
                        </a:rPr>
                        <a:t>2</a:t>
                      </a:r>
                      <a:r>
                        <a:rPr lang="ja-JP" altLang="en-US" sz="1400" kern="100" dirty="0">
                          <a:effectLst/>
                        </a:rPr>
                        <a:t>万</a:t>
                      </a:r>
                      <a:r>
                        <a:rPr lang="ja-JP" sz="1400" kern="100" dirty="0">
                          <a:effectLst/>
                        </a:rPr>
                        <a:t>円</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200</a:t>
                      </a:r>
                      <a:r>
                        <a:rPr lang="ja-JP" sz="1600" kern="100" dirty="0">
                          <a:effectLst/>
                        </a:rPr>
                        <a:t>円</a:t>
                      </a:r>
                      <a:r>
                        <a:rPr lang="ja-JP" altLang="en-US" sz="1050" kern="100" dirty="0">
                          <a:effectLst/>
                        </a:rPr>
                        <a:t>（うち県税</a:t>
                      </a:r>
                      <a:r>
                        <a:rPr lang="en-US" altLang="ja-JP" sz="1050" kern="100" dirty="0">
                          <a:effectLst/>
                        </a:rPr>
                        <a:t>50</a:t>
                      </a:r>
                      <a:r>
                        <a:rPr lang="ja-JP" altLang="en-US" sz="105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1"/>
                  </a:ext>
                </a:extLst>
              </a:tr>
              <a:tr h="268928">
                <a:tc vMerge="1">
                  <a:txBody>
                    <a:bodyPr/>
                    <a:lstStyle/>
                    <a:p>
                      <a:pPr algn="ctr">
                        <a:spcAft>
                          <a:spcPts val="0"/>
                        </a:spcAft>
                        <a:tabLst>
                          <a:tab pos="2506980" algn="l"/>
                        </a:tabLst>
                      </a:pP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400" kern="100" dirty="0">
                          <a:effectLst/>
                        </a:rPr>
                        <a:t>2</a:t>
                      </a:r>
                      <a:r>
                        <a:rPr lang="ja-JP" altLang="en-US" sz="1400" kern="100" dirty="0">
                          <a:effectLst/>
                        </a:rPr>
                        <a:t>万</a:t>
                      </a:r>
                      <a:r>
                        <a:rPr lang="ja-JP" sz="1400" kern="100" dirty="0">
                          <a:effectLst/>
                        </a:rPr>
                        <a:t>円</a:t>
                      </a:r>
                      <a:r>
                        <a:rPr lang="ja-JP" altLang="en-US" sz="1400" kern="100" dirty="0">
                          <a:effectLst/>
                        </a:rPr>
                        <a:t>～</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sz="1600" kern="100" dirty="0">
                          <a:effectLst/>
                        </a:rPr>
                        <a:t>500</a:t>
                      </a:r>
                      <a:r>
                        <a:rPr lang="ja-JP" sz="1600" kern="100" dirty="0">
                          <a:effectLst/>
                        </a:rPr>
                        <a:t>円</a:t>
                      </a:r>
                      <a:r>
                        <a:rPr lang="ja-JP" altLang="en-US" sz="1050" kern="100" dirty="0">
                          <a:effectLst/>
                        </a:rPr>
                        <a:t>（うち県税</a:t>
                      </a:r>
                      <a:r>
                        <a:rPr lang="en-US" altLang="ja-JP" sz="1050" kern="100" dirty="0">
                          <a:effectLst/>
                        </a:rPr>
                        <a:t>50</a:t>
                      </a:r>
                      <a:r>
                        <a:rPr lang="ja-JP" altLang="en-US" sz="1050" kern="100" dirty="0">
                          <a:effectLst/>
                        </a:rPr>
                        <a:t>円）</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268928">
                <a:tc>
                  <a:txBody>
                    <a:bodyPr/>
                    <a:lstStyle/>
                    <a:p>
                      <a:pPr algn="ctr">
                        <a:spcAft>
                          <a:spcPts val="0"/>
                        </a:spcAft>
                        <a:tabLst>
                          <a:tab pos="2506980" algn="l"/>
                        </a:tabLst>
                      </a:pPr>
                      <a:r>
                        <a:rPr lang="ja-JP" altLang="en-US" sz="1400" b="0" kern="100" dirty="0">
                          <a:effectLst/>
                          <a:latin typeface="Meiryo UI" panose="020B0604030504040204" pitchFamily="50" charset="-128"/>
                          <a:ea typeface="Meiryo UI" panose="020B0604030504040204" pitchFamily="50" charset="-128"/>
                          <a:cs typeface="Meiryo UI" panose="020B0604030504040204" pitchFamily="50" charset="-128"/>
                        </a:rPr>
                        <a:t>北九州市</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tab pos="2506980" algn="l"/>
                        </a:tabLst>
                        <a:defRPr/>
                      </a:pPr>
                      <a:r>
                        <a:rPr lang="ja-JP" altLang="en-US" sz="1400" b="0" kern="100" dirty="0">
                          <a:effectLst/>
                          <a:latin typeface="Meiryo UI" panose="020B0604030504040204" pitchFamily="50" charset="-128"/>
                          <a:ea typeface="Meiryo UI" panose="020B0604030504040204" pitchFamily="50" charset="-128"/>
                          <a:cs typeface="Meiryo UI" panose="020B0604030504040204" pitchFamily="50" charset="-128"/>
                        </a:rPr>
                        <a:t>一律</a:t>
                      </a:r>
                      <a:endParaRPr lang="ja-JP" alt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tab pos="2506980" algn="l"/>
                        </a:tabLst>
                        <a:defRPr/>
                      </a:pPr>
                      <a:r>
                        <a:rPr lang="en-US" altLang="ja-JP" sz="1600" kern="100" dirty="0">
                          <a:effectLst/>
                        </a:rPr>
                        <a:t>200</a:t>
                      </a:r>
                      <a:r>
                        <a:rPr lang="ja-JP" altLang="ja-JP" sz="1600" kern="100" dirty="0">
                          <a:effectLst/>
                        </a:rPr>
                        <a:t>円</a:t>
                      </a:r>
                      <a:r>
                        <a:rPr lang="ja-JP" altLang="en-US" sz="1050" kern="100" dirty="0">
                          <a:effectLst/>
                        </a:rPr>
                        <a:t>（うち県税</a:t>
                      </a:r>
                      <a:r>
                        <a:rPr lang="en-US" altLang="ja-JP" sz="1050" kern="100" dirty="0">
                          <a:effectLst/>
                        </a:rPr>
                        <a:t>50</a:t>
                      </a:r>
                      <a:r>
                        <a:rPr lang="ja-JP" altLang="en-US" sz="1050" kern="100" dirty="0">
                          <a:effectLst/>
                        </a:rPr>
                        <a:t>円）</a:t>
                      </a:r>
                      <a:endParaRPr lang="ja-JP" alt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2022693539"/>
                  </a:ext>
                </a:extLst>
              </a:tr>
              <a:tr h="268928">
                <a:tc>
                  <a:txBody>
                    <a:bodyPr/>
                    <a:lstStyle/>
                    <a:p>
                      <a:pPr algn="ctr">
                        <a:spcAft>
                          <a:spcPts val="0"/>
                        </a:spcAft>
                        <a:tabLst>
                          <a:tab pos="2506980" algn="l"/>
                        </a:tabLst>
                      </a:pPr>
                      <a:r>
                        <a:rPr lang="ja-JP" altLang="en-US" sz="1400" b="0" kern="100" dirty="0">
                          <a:effectLst/>
                          <a:latin typeface="Meiryo UI" panose="020B0604030504040204" pitchFamily="50" charset="-128"/>
                          <a:ea typeface="Meiryo UI" panose="020B0604030504040204" pitchFamily="50" charset="-128"/>
                          <a:cs typeface="Meiryo UI" panose="020B0604030504040204" pitchFamily="50" charset="-128"/>
                        </a:rPr>
                        <a:t>上記以外</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ja-JP" altLang="en-US" sz="1400" b="0" kern="100" dirty="0">
                          <a:effectLst/>
                          <a:latin typeface="Meiryo UI" panose="020B0604030504040204" pitchFamily="50" charset="-128"/>
                          <a:ea typeface="Meiryo UI" panose="020B0604030504040204" pitchFamily="50" charset="-128"/>
                          <a:cs typeface="Meiryo UI" panose="020B0604030504040204" pitchFamily="50" charset="-128"/>
                        </a:rPr>
                        <a:t>一律</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tabLst>
                          <a:tab pos="2506980" algn="l"/>
                        </a:tabLst>
                      </a:pPr>
                      <a:r>
                        <a:rPr lang="en-US" altLang="ja-JP" sz="1600" kern="100" dirty="0">
                          <a:effectLst/>
                        </a:rPr>
                        <a:t>200</a:t>
                      </a:r>
                      <a:r>
                        <a:rPr lang="ja-JP" altLang="ja-JP" sz="1600" kern="100" dirty="0">
                          <a:effectLst/>
                        </a:rPr>
                        <a:t>円</a:t>
                      </a:r>
                      <a:r>
                        <a:rPr lang="ja-JP" altLang="en-US" sz="1050" kern="100" dirty="0">
                          <a:effectLst/>
                        </a:rPr>
                        <a:t>（全額県税）</a:t>
                      </a:r>
                      <a:endParaRPr lang="ja-JP" sz="16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342126150"/>
                  </a:ext>
                </a:extLst>
              </a:tr>
            </a:tbl>
          </a:graphicData>
        </a:graphic>
      </p:graphicFrame>
      <p:sp>
        <p:nvSpPr>
          <p:cNvPr id="15" name="テキスト ボックス 14"/>
          <p:cNvSpPr txBox="1"/>
          <p:nvPr/>
        </p:nvSpPr>
        <p:spPr bwMode="gray">
          <a:xfrm>
            <a:off x="-223" y="-91499"/>
            <a:ext cx="7604747"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宿泊税制度を導入している他団体の例～制度概要～</a:t>
            </a:r>
          </a:p>
        </p:txBody>
      </p:sp>
      <p:sp>
        <p:nvSpPr>
          <p:cNvPr id="2" name="スライド番号プレースホルダー 1"/>
          <p:cNvSpPr>
            <a:spLocks noGrp="1"/>
          </p:cNvSpPr>
          <p:nvPr>
            <p:ph type="sldNum" sz="quarter" idx="12"/>
          </p:nvPr>
        </p:nvSpPr>
        <p:spPr/>
        <p:txBody>
          <a:bodyPr/>
          <a:lstStyle/>
          <a:p>
            <a:fld id="{467AA5CF-51E1-4D01-BB70-A72935B68D10}" type="slidenum">
              <a:rPr kumimoji="1" lang="ja-JP" altLang="en-US" smtClean="0"/>
              <a:t>2</a:t>
            </a:fld>
            <a:endParaRPr kumimoji="1" lang="ja-JP" altLang="en-US"/>
          </a:p>
        </p:txBody>
      </p:sp>
      <p:pic>
        <p:nvPicPr>
          <p:cNvPr id="17" name="図 16"/>
          <p:cNvPicPr>
            <a:picLocks noChangeAspect="1"/>
          </p:cNvPicPr>
          <p:nvPr/>
        </p:nvPicPr>
        <p:blipFill>
          <a:blip r:embed="rId3"/>
          <a:stretch>
            <a:fillRect/>
          </a:stretch>
        </p:blipFill>
        <p:spPr>
          <a:xfrm>
            <a:off x="3797792" y="6407859"/>
            <a:ext cx="1323619" cy="1456375"/>
          </a:xfrm>
          <a:prstGeom prst="rect">
            <a:avLst/>
          </a:prstGeom>
        </p:spPr>
      </p:pic>
      <p:pic>
        <p:nvPicPr>
          <p:cNvPr id="19" name="図 18"/>
          <p:cNvPicPr>
            <a:picLocks noChangeAspect="1"/>
          </p:cNvPicPr>
          <p:nvPr/>
        </p:nvPicPr>
        <p:blipFill>
          <a:blip r:embed="rId4"/>
          <a:stretch>
            <a:fillRect/>
          </a:stretch>
        </p:blipFill>
        <p:spPr>
          <a:xfrm>
            <a:off x="10584953" y="6403982"/>
            <a:ext cx="1323619" cy="738725"/>
          </a:xfrm>
          <a:prstGeom prst="rect">
            <a:avLst/>
          </a:prstGeom>
        </p:spPr>
      </p:pic>
      <p:pic>
        <p:nvPicPr>
          <p:cNvPr id="22" name="図 21"/>
          <p:cNvPicPr>
            <a:picLocks noChangeAspect="1"/>
          </p:cNvPicPr>
          <p:nvPr/>
        </p:nvPicPr>
        <p:blipFill>
          <a:blip r:embed="rId5"/>
          <a:stretch>
            <a:fillRect/>
          </a:stretch>
        </p:blipFill>
        <p:spPr>
          <a:xfrm>
            <a:off x="6006678" y="6413892"/>
            <a:ext cx="1323619" cy="1108088"/>
          </a:xfrm>
          <a:prstGeom prst="rect">
            <a:avLst/>
          </a:prstGeom>
        </p:spPr>
      </p:pic>
      <p:pic>
        <p:nvPicPr>
          <p:cNvPr id="26" name="図 25"/>
          <p:cNvPicPr>
            <a:picLocks noChangeAspect="1"/>
          </p:cNvPicPr>
          <p:nvPr/>
        </p:nvPicPr>
        <p:blipFill>
          <a:blip r:embed="rId6"/>
          <a:stretch>
            <a:fillRect/>
          </a:stretch>
        </p:blipFill>
        <p:spPr>
          <a:xfrm>
            <a:off x="8426290" y="6403982"/>
            <a:ext cx="1323619" cy="1462675"/>
          </a:xfrm>
          <a:prstGeom prst="rect">
            <a:avLst/>
          </a:prstGeom>
        </p:spPr>
      </p:pic>
      <p:sp>
        <p:nvSpPr>
          <p:cNvPr id="37" name="テキスト ボックス 36"/>
          <p:cNvSpPr txBox="1"/>
          <p:nvPr/>
        </p:nvSpPr>
        <p:spPr>
          <a:xfrm>
            <a:off x="4474139" y="6120752"/>
            <a:ext cx="970945" cy="2616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1262878"/>
            <a:r>
              <a:rPr lang="ja-JP" altLang="en-US" sz="1100" dirty="0">
                <a:solidFill>
                  <a:prstClr val="black"/>
                </a:solidFill>
                <a:latin typeface="メイリオ" panose="020B0604030504040204" pitchFamily="50" charset="-128"/>
                <a:ea typeface="メイリオ" panose="020B0604030504040204" pitchFamily="50" charset="-128"/>
              </a:rPr>
              <a:t>（百万円）</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2279504" y="6120752"/>
            <a:ext cx="1005627" cy="2616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1262878"/>
            <a:r>
              <a:rPr lang="ja-JP" altLang="en-US" sz="1100" dirty="0">
                <a:solidFill>
                  <a:prstClr val="black"/>
                </a:solidFill>
                <a:latin typeface="メイリオ" panose="020B0604030504040204" pitchFamily="50" charset="-128"/>
                <a:ea typeface="メイリオ" panose="020B0604030504040204" pitchFamily="50" charset="-128"/>
              </a:rPr>
              <a:t>（百万円）</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45571" y="6120752"/>
            <a:ext cx="1005627" cy="2616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1262878"/>
            <a:r>
              <a:rPr lang="ja-JP" altLang="en-US" sz="1100" dirty="0">
                <a:solidFill>
                  <a:prstClr val="black"/>
                </a:solidFill>
                <a:latin typeface="メイリオ" panose="020B0604030504040204" pitchFamily="50" charset="-128"/>
                <a:ea typeface="メイリオ" panose="020B0604030504040204" pitchFamily="50" charset="-128"/>
              </a:rPr>
              <a:t>（百万円）</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8994736" y="6124944"/>
            <a:ext cx="1005627" cy="2616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1262878"/>
            <a:r>
              <a:rPr lang="ja-JP" altLang="en-US" sz="1100" dirty="0">
                <a:solidFill>
                  <a:prstClr val="black"/>
                </a:solidFill>
                <a:latin typeface="メイリオ" panose="020B0604030504040204" pitchFamily="50" charset="-128"/>
                <a:ea typeface="メイリオ" panose="020B0604030504040204" pitchFamily="50" charset="-128"/>
              </a:rPr>
              <a:t>（百万円）</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11235510" y="6131204"/>
            <a:ext cx="1005627" cy="2616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1262878"/>
            <a:r>
              <a:rPr lang="ja-JP" altLang="en-US" sz="1100" dirty="0">
                <a:solidFill>
                  <a:prstClr val="black"/>
                </a:solidFill>
                <a:latin typeface="メイリオ" panose="020B0604030504040204" pitchFamily="50" charset="-128"/>
                <a:ea typeface="メイリオ" panose="020B0604030504040204" pitchFamily="50" charset="-128"/>
              </a:rPr>
              <a:t>（百万円）</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1439937" y="7938665"/>
            <a:ext cx="2112855" cy="30777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1262878"/>
            <a:r>
              <a:rPr lang="en-US" altLang="ja-JP" sz="1400" dirty="0">
                <a:solidFill>
                  <a:prstClr val="black"/>
                </a:solidFill>
                <a:latin typeface="メイリオ" panose="020B0604030504040204" pitchFamily="50" charset="-128"/>
                <a:ea typeface="メイリオ" panose="020B0604030504040204" pitchFamily="50" charset="-128"/>
              </a:rPr>
              <a:t>※R2.</a:t>
            </a:r>
            <a:r>
              <a:rPr lang="ja-JP" altLang="en-US" sz="1400" dirty="0">
                <a:solidFill>
                  <a:prstClr val="black"/>
                </a:solidFill>
                <a:latin typeface="メイリオ" panose="020B0604030504040204" pitchFamily="50" charset="-128"/>
                <a:ea typeface="メイリオ" panose="020B0604030504040204" pitchFamily="50" charset="-128"/>
              </a:rPr>
              <a:t>６～課税停止</a:t>
            </a:r>
            <a:endParaRPr lang="en-US" altLang="ja-JP" sz="1400" dirty="0">
              <a:solidFill>
                <a:prstClr val="black"/>
              </a:solidFill>
              <a:latin typeface="メイリオ" panose="020B0604030504040204" pitchFamily="50" charset="-128"/>
              <a:ea typeface="メイリオ" panose="020B0604030504040204" pitchFamily="50" charset="-128"/>
            </a:endParaRPr>
          </a:p>
        </p:txBody>
      </p:sp>
      <p:pic>
        <p:nvPicPr>
          <p:cNvPr id="43" name="図 42"/>
          <p:cNvPicPr>
            <a:picLocks noChangeAspect="1"/>
          </p:cNvPicPr>
          <p:nvPr/>
        </p:nvPicPr>
        <p:blipFill>
          <a:blip r:embed="rId7"/>
          <a:stretch>
            <a:fillRect/>
          </a:stretch>
        </p:blipFill>
        <p:spPr>
          <a:xfrm>
            <a:off x="1720534" y="6407860"/>
            <a:ext cx="1323619" cy="1470542"/>
          </a:xfrm>
          <a:prstGeom prst="rect">
            <a:avLst/>
          </a:prstGeom>
        </p:spPr>
      </p:pic>
    </p:spTree>
    <p:extLst>
      <p:ext uri="{BB962C8B-B14F-4D97-AF65-F5344CB8AC3E}">
        <p14:creationId xmlns:p14="http://schemas.microsoft.com/office/powerpoint/2010/main" val="22954004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6098</TotalTime>
  <Words>1005</Words>
  <PresentationFormat>ユーザー設定</PresentationFormat>
  <Paragraphs>157</Paragraphs>
  <Slides>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HG丸ｺﾞｼｯｸM-PRO</vt:lpstr>
      <vt:lpstr>Meiryo UI</vt:lpstr>
      <vt:lpstr>ＭＳ Ｐゴシック</vt:lpstr>
      <vt:lpstr>UD デジタル 教科書体 NP-R</vt:lpstr>
      <vt:lpstr>メイリオ</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2021-06-08T12:40:10Z</cp:lastPrinted>
  <dcterms:created xsi:type="dcterms:W3CDTF">2014-07-11T05:14:15Z</dcterms:created>
  <dcterms:modified xsi:type="dcterms:W3CDTF">2021-09-13T09:57:00Z</dcterms:modified>
</cp:coreProperties>
</file>