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6"/>
  </p:notesMasterIdLst>
  <p:sldIdLst>
    <p:sldId id="302" r:id="rId2"/>
    <p:sldId id="303" r:id="rId3"/>
    <p:sldId id="304" r:id="rId4"/>
    <p:sldId id="305" r:id="rId5"/>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6600"/>
    <a:srgbClr val="E6E6E6"/>
    <a:srgbClr val="FF66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6" d="100"/>
          <a:sy n="56" d="100"/>
        </p:scale>
        <p:origin x="1446" y="90"/>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26245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02697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58628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2021/9/13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iming>
    <p:tnLst>
      <p:par>
        <p:cTn id="1" dur="indefinite" restart="never" nodeType="tmRoot"/>
      </p:par>
    </p:tnLst>
  </p:timing>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79897" y="3883595"/>
            <a:ext cx="11305256" cy="886718"/>
          </a:xfrm>
          <a:prstGeom prst="rect">
            <a:avLst/>
          </a:prstGeom>
          <a:noFill/>
        </p:spPr>
        <p:txBody>
          <a:bodyPr wrap="square" rtlCol="0">
            <a:spAutoFit/>
          </a:bodyPr>
          <a:lstStyle/>
          <a:p>
            <a:pPr algn="ctr"/>
            <a:r>
              <a:rPr lang="zh-TW" altLang="en-US" sz="5162" b="1" dirty="0" smtClean="0">
                <a:latin typeface="Meiryo UI" panose="020B0604030504040204" pitchFamily="50" charset="-128"/>
                <a:ea typeface="Meiryo UI" panose="020B0604030504040204" pitchFamily="50" charset="-128"/>
                <a:cs typeface="Meiryo UI" panose="020B0604030504040204" pitchFamily="50" charset="-128"/>
              </a:rPr>
              <a:t>大阪</a:t>
            </a:r>
            <a:r>
              <a:rPr lang="zh-TW" altLang="en-US" sz="5162" b="1" dirty="0">
                <a:latin typeface="Meiryo UI" panose="020B0604030504040204" pitchFamily="50" charset="-128"/>
                <a:ea typeface="Meiryo UI" panose="020B0604030504040204" pitchFamily="50" charset="-128"/>
                <a:cs typeface="Meiryo UI" panose="020B0604030504040204" pitchFamily="50" charset="-128"/>
              </a:rPr>
              <a:t>都市魅力創造戦略２０２５概要</a:t>
            </a:r>
            <a:endParaRPr lang="ja-JP" altLang="en-US" sz="5162"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資料⑤</a:t>
            </a:r>
            <a:endParaRPr kumimoji="1" lang="ja-JP" altLang="en-US" b="1" dirty="0">
              <a:solidFill>
                <a:schemeClr val="tx1"/>
              </a:solidFill>
            </a:endParaRPr>
          </a:p>
        </p:txBody>
      </p:sp>
    </p:spTree>
    <p:extLst>
      <p:ext uri="{BB962C8B-B14F-4D97-AF65-F5344CB8AC3E}">
        <p14:creationId xmlns:p14="http://schemas.microsoft.com/office/powerpoint/2010/main" val="2677667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bwMode="gray">
          <a:xfrm>
            <a:off x="-223" y="-19491"/>
            <a:ext cx="5296423"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200" dirty="0" smtClean="0">
                <a:solidFill>
                  <a:sysClr val="windowText" lastClr="000000"/>
                </a:solidFill>
                <a:latin typeface="HG丸ｺﾞｼｯｸM-PRO" panose="020F0600000000000000" pitchFamily="50" charset="-128"/>
                <a:ea typeface="HG丸ｺﾞｼｯｸM-PRO" panose="020F0600000000000000" pitchFamily="50" charset="-128"/>
              </a:rPr>
              <a:t>大阪都市魅力創造戦略２０２５概要①</a:t>
            </a:r>
            <a:endPar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endParaRPr>
          </a:p>
        </p:txBody>
      </p:sp>
      <p:grpSp>
        <p:nvGrpSpPr>
          <p:cNvPr id="12" name="グループ化 11"/>
          <p:cNvGrpSpPr/>
          <p:nvPr/>
        </p:nvGrpSpPr>
        <p:grpSpPr>
          <a:xfrm>
            <a:off x="431825" y="3380574"/>
            <a:ext cx="12780705" cy="1611512"/>
            <a:chOff x="-36480" y="801625"/>
            <a:chExt cx="3050557" cy="620592"/>
          </a:xfrm>
        </p:grpSpPr>
        <p:sp>
          <p:nvSpPr>
            <p:cNvPr id="15" name="正方形/長方形 14"/>
            <p:cNvSpPr/>
            <p:nvPr/>
          </p:nvSpPr>
          <p:spPr>
            <a:xfrm rot="10800000" flipV="1">
              <a:off x="-36480" y="801625"/>
              <a:ext cx="3050557" cy="195629"/>
            </a:xfrm>
            <a:prstGeom prst="rect">
              <a:avLst/>
            </a:prstGeom>
            <a:solidFill>
              <a:schemeClr val="tx1">
                <a:lumMod val="75000"/>
                <a:lumOff val="25000"/>
              </a:schemeClr>
            </a:solidFill>
            <a:ln>
              <a:noFill/>
            </a:ln>
            <a:effectLst/>
          </p:spPr>
          <p:style>
            <a:lnRef idx="1">
              <a:schemeClr val="accent3"/>
            </a:lnRef>
            <a:fillRef idx="2">
              <a:schemeClr val="accent3"/>
            </a:fillRef>
            <a:effectRef idx="1">
              <a:schemeClr val="accent3"/>
            </a:effectRef>
            <a:fontRef idx="minor">
              <a:schemeClr val="dk1"/>
            </a:fontRef>
          </p:style>
          <p:txBody>
            <a:bodyPr wrap="square" lIns="36000" tIns="0" rIns="36000" bIns="0" rtlCol="0" anchor="ctr" anchorCtr="0">
              <a:noAutofit/>
            </a:bodyPr>
            <a:lstStyle/>
            <a:p>
              <a:pPr algn="ctr">
                <a:spcAft>
                  <a:spcPts val="600"/>
                </a:spcAft>
              </a:pPr>
              <a:r>
                <a:rPr lang="ja-JP" altLang="en-US" sz="1600" b="1" kern="1200" dirty="0" smtClean="0">
                  <a:solidFill>
                    <a:srgbClr val="FFFFFF"/>
                  </a:solidFill>
                  <a:effectLst/>
                  <a:ea typeface="Meiryo UI" panose="020B0604030504040204" pitchFamily="50" charset="-128"/>
                  <a:cs typeface="Times New Roman" panose="02020603050405020304" pitchFamily="18" charset="0"/>
                </a:rPr>
                <a:t>　　　</a:t>
              </a:r>
              <a:r>
                <a:rPr lang="ja-JP" sz="2000" b="1" kern="1200" dirty="0" smtClean="0">
                  <a:solidFill>
                    <a:srgbClr val="FFFFFF"/>
                  </a:solidFill>
                  <a:effectLst/>
                  <a:ea typeface="Meiryo UI" panose="020B0604030504040204" pitchFamily="50" charset="-128"/>
                  <a:cs typeface="Times New Roman" panose="02020603050405020304" pitchFamily="18" charset="0"/>
                </a:rPr>
                <a:t>魅力共</a:t>
              </a:r>
              <a:r>
                <a:rPr lang="ja-JP" sz="2000" b="1" kern="1200" dirty="0">
                  <a:solidFill>
                    <a:srgbClr val="FFFFFF"/>
                  </a:solidFill>
                  <a:effectLst/>
                  <a:ea typeface="Meiryo UI" panose="020B0604030504040204" pitchFamily="50" charset="-128"/>
                  <a:cs typeface="Times New Roman" panose="02020603050405020304" pitchFamily="18" charset="0"/>
                </a:rPr>
                <a:t>創都市・大阪　</a:t>
              </a:r>
              <a:r>
                <a:rPr lang="ja-JP" sz="1800" b="1" kern="1200" dirty="0">
                  <a:solidFill>
                    <a:srgbClr val="FFFFFF"/>
                  </a:solidFill>
                  <a:effectLst/>
                  <a:ea typeface="Meiryo UI" panose="020B0604030504040204" pitchFamily="50" charset="-128"/>
                  <a:cs typeface="Times New Roman" panose="02020603050405020304" pitchFamily="18" charset="0"/>
                </a:rPr>
                <a:t>～新たな時代を切り拓き、さらに前へ</a:t>
              </a:r>
              <a:r>
                <a:rPr lang="ja-JP" sz="1800" b="1" kern="1200" dirty="0" smtClean="0">
                  <a:solidFill>
                    <a:srgbClr val="FFFFFF"/>
                  </a:solidFill>
                  <a:effectLst/>
                  <a:ea typeface="Meiryo UI" panose="020B0604030504040204" pitchFamily="50" charset="-128"/>
                  <a:cs typeface="Times New Roman" panose="02020603050405020304" pitchFamily="18" charset="0"/>
                </a:rPr>
                <a:t>～</a:t>
              </a:r>
              <a:r>
                <a:rPr lang="ja-JP" altLang="en-US" sz="2000" b="1" kern="1200" dirty="0" smtClean="0">
                  <a:solidFill>
                    <a:srgbClr val="FFFFFF"/>
                  </a:solidFill>
                  <a:effectLst/>
                  <a:ea typeface="Meiryo UI" panose="020B0604030504040204" pitchFamily="50" charset="-128"/>
                  <a:cs typeface="Times New Roman" panose="02020603050405020304" pitchFamily="18" charset="0"/>
                </a:rPr>
                <a:t>　</a:t>
              </a:r>
              <a:endParaRPr lang="ja-JP" sz="1400" kern="100" dirty="0">
                <a:effectLst/>
                <a:ea typeface="游明朝" panose="02020400000000000000" pitchFamily="18" charset="-128"/>
                <a:cs typeface="Times New Roman" panose="02020603050405020304" pitchFamily="18" charset="0"/>
              </a:endParaRPr>
            </a:p>
          </p:txBody>
        </p:sp>
        <p:sp>
          <p:nvSpPr>
            <p:cNvPr id="16" name="正方形/長方形 15"/>
            <p:cNvSpPr/>
            <p:nvPr/>
          </p:nvSpPr>
          <p:spPr>
            <a:xfrm>
              <a:off x="-36480" y="997254"/>
              <a:ext cx="3050557" cy="424963"/>
            </a:xfrm>
            <a:prstGeom prst="rect">
              <a:avLst/>
            </a:prstGeom>
            <a:noFill/>
            <a:ln w="3175">
              <a:solidFill>
                <a:schemeClr val="tx1"/>
              </a:solidFill>
              <a:prstDash val="solid"/>
            </a:ln>
          </p:spPr>
          <p:style>
            <a:lnRef idx="2">
              <a:schemeClr val="dk1"/>
            </a:lnRef>
            <a:fillRef idx="1">
              <a:schemeClr val="lt1"/>
            </a:fillRef>
            <a:effectRef idx="0">
              <a:schemeClr val="dk1"/>
            </a:effectRef>
            <a:fontRef idx="minor">
              <a:schemeClr val="dk1"/>
            </a:fontRef>
          </p:style>
          <p:txBody>
            <a:bodyPr wrap="square" rtlCol="0" anchor="ctr">
              <a:noAutofit/>
            </a:bodyPr>
            <a:lstStyle/>
            <a:p>
              <a:pPr marL="133350">
                <a:lnSpc>
                  <a:spcPts val="1500"/>
                </a:lnSpc>
                <a:spcAft>
                  <a:spcPts val="0"/>
                </a:spcAft>
              </a:pPr>
              <a:r>
                <a:rPr lang="ja-JP" sz="1800" kern="1200" dirty="0" err="1"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8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18" name="正方形/長方形 17"/>
          <p:cNvSpPr/>
          <p:nvPr/>
        </p:nvSpPr>
        <p:spPr>
          <a:xfrm>
            <a:off x="188955" y="2337261"/>
            <a:ext cx="13204309" cy="848876"/>
          </a:xfrm>
          <a:prstGeom prst="rect">
            <a:avLst/>
          </a:prstGeom>
          <a:solidFill>
            <a:schemeClr val="bg1">
              <a:lumMod val="85000"/>
            </a:schemeClr>
          </a:solid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gn="l">
              <a:spcAft>
                <a:spcPts val="0"/>
              </a:spcAft>
            </a:pPr>
            <a:endParaRPr lang="ja-JP" sz="1100" kern="100" dirty="0">
              <a:effectLst/>
              <a:ea typeface="游明朝" panose="02020400000000000000" pitchFamily="18" charset="-128"/>
              <a:cs typeface="Times New Roman" panose="02020603050405020304" pitchFamily="18" charset="0"/>
            </a:endParaRPr>
          </a:p>
        </p:txBody>
      </p:sp>
      <p:sp>
        <p:nvSpPr>
          <p:cNvPr id="19" name="正方形/長方形 18"/>
          <p:cNvSpPr/>
          <p:nvPr/>
        </p:nvSpPr>
        <p:spPr>
          <a:xfrm>
            <a:off x="0" y="1567786"/>
            <a:ext cx="13952516" cy="92845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oAutofit/>
          </a:bodyPr>
          <a:lstStyle/>
          <a:p>
            <a:pPr marL="139700" lvl="0" indent="-139700">
              <a:spcAft>
                <a:spcPts val="100"/>
              </a:spcAft>
            </a:pPr>
            <a:endParaRPr lang="ja-JP" altLang="en-US" sz="16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20" name="テキスト ボックス 19"/>
          <p:cNvSpPr txBox="1"/>
          <p:nvPr/>
        </p:nvSpPr>
        <p:spPr>
          <a:xfrm>
            <a:off x="556507" y="3456522"/>
            <a:ext cx="1558572" cy="338554"/>
          </a:xfrm>
          <a:prstGeom prst="rect">
            <a:avLst/>
          </a:prstGeom>
          <a:solidFill>
            <a:schemeClr val="bg1"/>
          </a:solid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めざ</a:t>
            </a:r>
            <a:r>
              <a:rPr kumimoji="1" lang="ja-JP" altLang="en-US" sz="1600" dirty="0" smtClean="0">
                <a:latin typeface="Meiryo UI" panose="020B0604030504040204" pitchFamily="50" charset="-128"/>
                <a:ea typeface="Meiryo UI" panose="020B0604030504040204" pitchFamily="50" charset="-128"/>
              </a:rPr>
              <a:t>す姿</a:t>
            </a:r>
            <a:endParaRPr kumimoji="1" lang="ja-JP" altLang="en-US" sz="1600" dirty="0">
              <a:latin typeface="Meiryo UI" panose="020B0604030504040204" pitchFamily="50" charset="-128"/>
              <a:ea typeface="Meiryo UI" panose="020B0604030504040204" pitchFamily="50" charset="-128"/>
            </a:endParaRPr>
          </a:p>
        </p:txBody>
      </p:sp>
      <p:sp>
        <p:nvSpPr>
          <p:cNvPr id="28" name="テキスト ボックス 2"/>
          <p:cNvSpPr txBox="1"/>
          <p:nvPr/>
        </p:nvSpPr>
        <p:spPr>
          <a:xfrm>
            <a:off x="145542" y="665857"/>
            <a:ext cx="13535533" cy="1565670"/>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smtClean="0">
                <a:solidFill>
                  <a:schemeClr val="tx1"/>
                </a:solidFill>
                <a:latin typeface="Meiryo UI" panose="020B0604030504040204" pitchFamily="50" charset="-128"/>
                <a:ea typeface="Meiryo UI" panose="020B0604030504040204" pitchFamily="50" charset="-128"/>
              </a:rPr>
              <a:t>＜本戦略</a:t>
            </a:r>
            <a:r>
              <a:rPr lang="ja-JP" altLang="en-US" sz="2000" b="1" dirty="0">
                <a:solidFill>
                  <a:schemeClr val="tx1"/>
                </a:solidFill>
                <a:latin typeface="Meiryo UI" panose="020B0604030504040204" pitchFamily="50" charset="-128"/>
                <a:ea typeface="Meiryo UI" panose="020B0604030504040204" pitchFamily="50" charset="-128"/>
              </a:rPr>
              <a:t>の</a:t>
            </a:r>
            <a:r>
              <a:rPr lang="ja-JP" altLang="en-US" sz="2000" b="1" dirty="0" smtClean="0">
                <a:solidFill>
                  <a:schemeClr val="tx1"/>
                </a:solidFill>
                <a:latin typeface="Meiryo UI" panose="020B0604030504040204" pitchFamily="50" charset="-128"/>
                <a:ea typeface="Meiryo UI" panose="020B0604030504040204" pitchFamily="50" charset="-128"/>
              </a:rPr>
              <a:t>位置づけ＞</a:t>
            </a:r>
            <a:r>
              <a:rPr lang="en-US" altLang="ja-JP" sz="2000" b="1" dirty="0" smtClean="0">
                <a:solidFill>
                  <a:schemeClr val="tx1"/>
                </a:solidFill>
                <a:latin typeface="Meiryo UI" panose="020B0604030504040204" pitchFamily="50" charset="-128"/>
                <a:ea typeface="Meiryo UI" panose="020B0604030504040204" pitchFamily="50" charset="-128"/>
              </a:rPr>
              <a:t> </a:t>
            </a:r>
          </a:p>
          <a:p>
            <a:pPr>
              <a:tabLst>
                <a:tab pos="5740400" algn="l"/>
              </a:tabLst>
            </a:pPr>
            <a:endParaRPr lang="en-US" altLang="ja-JP" sz="900" b="1"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smtClean="0">
                <a:solidFill>
                  <a:schemeClr val="tx1"/>
                </a:solidFill>
                <a:latin typeface="Meiryo UI" panose="020B0604030504040204" pitchFamily="50" charset="-128"/>
                <a:ea typeface="Meiryo UI" panose="020B0604030504040204" pitchFamily="50" charset="-128"/>
              </a:rPr>
              <a:t>　新型</a:t>
            </a:r>
            <a:r>
              <a:rPr lang="ja-JP" altLang="en-US" sz="2000" dirty="0">
                <a:solidFill>
                  <a:schemeClr val="tx1"/>
                </a:solidFill>
                <a:latin typeface="Meiryo UI" panose="020B0604030504040204" pitchFamily="50" charset="-128"/>
                <a:ea typeface="Meiryo UI" panose="020B0604030504040204" pitchFamily="50" charset="-128"/>
              </a:rPr>
              <a:t>コロナウイルス感染症の影響・状況を踏まえ、観光需要の回復を担う国内旅行の促進や新たな潮流に対応した魅力の創出・強化</a:t>
            </a:r>
            <a:r>
              <a:rPr lang="ja-JP" altLang="en-US" sz="2000" dirty="0" smtClean="0">
                <a:solidFill>
                  <a:schemeClr val="tx1"/>
                </a:solidFill>
                <a:latin typeface="Meiryo UI" panose="020B0604030504040204" pitchFamily="50" charset="-128"/>
                <a:ea typeface="Meiryo UI" panose="020B0604030504040204" pitchFamily="50" charset="-128"/>
              </a:rPr>
              <a:t>、インバウンド</a:t>
            </a:r>
            <a:r>
              <a:rPr lang="ja-JP" altLang="en-US" sz="2000" dirty="0">
                <a:solidFill>
                  <a:schemeClr val="tx1"/>
                </a:solidFill>
                <a:latin typeface="Meiryo UI" panose="020B0604030504040204" pitchFamily="50" charset="-128"/>
                <a:ea typeface="Meiryo UI" panose="020B0604030504040204" pitchFamily="50" charset="-128"/>
              </a:rPr>
              <a:t>回復後を見据えた基盤整備などを着実に推進するとともに、大阪・関西万博の開催さらには開催後に向けて、国際都市大阪の新たな大阪の賑わいを創り出し、活力を高めていくための施策の方向性を示すものである。</a:t>
            </a:r>
          </a:p>
        </p:txBody>
      </p:sp>
      <p:sp>
        <p:nvSpPr>
          <p:cNvPr id="29" name="テキスト ボックス 2"/>
          <p:cNvSpPr txBox="1"/>
          <p:nvPr/>
        </p:nvSpPr>
        <p:spPr>
          <a:xfrm>
            <a:off x="577812" y="3888570"/>
            <a:ext cx="12815453" cy="116977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1800" dirty="0" smtClean="0">
                <a:solidFill>
                  <a:schemeClr val="tx1"/>
                </a:solidFill>
                <a:latin typeface="Meiryo UI" panose="020B0604030504040204" pitchFamily="50" charset="-128"/>
                <a:ea typeface="Meiryo UI" panose="020B0604030504040204" pitchFamily="50" charset="-128"/>
              </a:rPr>
              <a:t>　難局</a:t>
            </a:r>
            <a:r>
              <a:rPr lang="ja-JP" altLang="en-US" sz="1800" dirty="0">
                <a:solidFill>
                  <a:schemeClr val="tx1"/>
                </a:solidFill>
                <a:latin typeface="Meiryo UI" panose="020B0604030504040204" pitchFamily="50" charset="-128"/>
                <a:ea typeface="Meiryo UI" panose="020B0604030504040204" pitchFamily="50" charset="-128"/>
              </a:rPr>
              <a:t>の先にある新たな時代を切り拓くため、住民・企業をはじめ、あらゆるステークホルダーとともに、大阪が持つ豊かな歴史・文化や人々</a:t>
            </a:r>
            <a:r>
              <a:rPr lang="ja-JP" altLang="en-US" sz="1800" dirty="0" smtClean="0">
                <a:solidFill>
                  <a:schemeClr val="tx1"/>
                </a:solidFill>
                <a:latin typeface="Meiryo UI" panose="020B0604030504040204" pitchFamily="50" charset="-128"/>
                <a:ea typeface="Meiryo UI" panose="020B0604030504040204" pitchFamily="50" charset="-128"/>
              </a:rPr>
              <a:t>の</a:t>
            </a:r>
            <a:endParaRPr lang="en-US" altLang="ja-JP" sz="18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1800" dirty="0" smtClean="0">
                <a:solidFill>
                  <a:schemeClr val="tx1"/>
                </a:solidFill>
                <a:latin typeface="Meiryo UI" panose="020B0604030504040204" pitchFamily="50" charset="-128"/>
                <a:ea typeface="Meiryo UI" panose="020B0604030504040204" pitchFamily="50" charset="-128"/>
              </a:rPr>
              <a:t>多様</a:t>
            </a:r>
            <a:r>
              <a:rPr lang="ja-JP" altLang="en-US" sz="1800" dirty="0">
                <a:solidFill>
                  <a:schemeClr val="tx1"/>
                </a:solidFill>
                <a:latin typeface="Meiryo UI" panose="020B0604030504040204" pitchFamily="50" charset="-128"/>
                <a:ea typeface="Meiryo UI" panose="020B0604030504040204" pitchFamily="50" charset="-128"/>
              </a:rPr>
              <a:t>な魅力、都市のポテンシャルを生かし、チャレンジし続けることにより、大阪を元気にし</a:t>
            </a:r>
            <a:r>
              <a:rPr lang="ja-JP" altLang="en-US" sz="1800" dirty="0" smtClean="0">
                <a:solidFill>
                  <a:schemeClr val="tx1"/>
                </a:solidFill>
                <a:latin typeface="Meiryo UI" panose="020B0604030504040204" pitchFamily="50" charset="-128"/>
                <a:ea typeface="Meiryo UI" panose="020B0604030504040204" pitchFamily="50" charset="-128"/>
              </a:rPr>
              <a:t>、府民</a:t>
            </a:r>
            <a:r>
              <a:rPr lang="ja-JP" altLang="en-US" sz="1800" dirty="0">
                <a:solidFill>
                  <a:schemeClr val="tx1"/>
                </a:solidFill>
                <a:latin typeface="Meiryo UI" panose="020B0604030504040204" pitchFamily="50" charset="-128"/>
                <a:ea typeface="Meiryo UI" panose="020B0604030504040204" pitchFamily="50" charset="-128"/>
              </a:rPr>
              <a:t>・市民が誇りや愛着を感じることのできる</a:t>
            </a:r>
            <a:r>
              <a:rPr lang="ja-JP" altLang="en-US" sz="1800" dirty="0" smtClean="0">
                <a:solidFill>
                  <a:schemeClr val="tx1"/>
                </a:solidFill>
                <a:latin typeface="Meiryo UI" panose="020B0604030504040204" pitchFamily="50" charset="-128"/>
                <a:ea typeface="Meiryo UI" panose="020B0604030504040204" pitchFamily="50" charset="-128"/>
              </a:rPr>
              <a:t>、</a:t>
            </a:r>
            <a:endParaRPr lang="en-US" altLang="ja-JP" sz="18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1800" dirty="0" smtClean="0">
                <a:solidFill>
                  <a:schemeClr val="tx1"/>
                </a:solidFill>
                <a:latin typeface="Meiryo UI" panose="020B0604030504040204" pitchFamily="50" charset="-128"/>
                <a:ea typeface="Meiryo UI" panose="020B0604030504040204" pitchFamily="50" charset="-128"/>
              </a:rPr>
              <a:t>世界</a:t>
            </a:r>
            <a:r>
              <a:rPr lang="ja-JP" altLang="en-US" sz="1800" dirty="0">
                <a:solidFill>
                  <a:schemeClr val="tx1"/>
                </a:solidFill>
                <a:latin typeface="Meiryo UI" panose="020B0604030504040204" pitchFamily="50" charset="-128"/>
                <a:ea typeface="Meiryo UI" panose="020B0604030504040204" pitchFamily="50" charset="-128"/>
              </a:rPr>
              <a:t>に誇る魅力あふれる都市を創り上げることをめざす</a:t>
            </a:r>
          </a:p>
        </p:txBody>
      </p:sp>
      <p:sp>
        <p:nvSpPr>
          <p:cNvPr id="30" name="テキスト ボックス 2"/>
          <p:cNvSpPr txBox="1"/>
          <p:nvPr/>
        </p:nvSpPr>
        <p:spPr>
          <a:xfrm>
            <a:off x="143794" y="2273853"/>
            <a:ext cx="10513168" cy="80579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a:solidFill>
                  <a:schemeClr val="tx1"/>
                </a:solidFill>
                <a:latin typeface="Meiryo UI" panose="020B0604030504040204" pitchFamily="50" charset="-128"/>
                <a:ea typeface="Meiryo UI" panose="020B0604030504040204" pitchFamily="50" charset="-128"/>
              </a:rPr>
              <a:t>　◆計画期間◆ 　</a:t>
            </a:r>
            <a:r>
              <a:rPr lang="en-US" altLang="ja-JP" sz="2000" b="1" dirty="0">
                <a:solidFill>
                  <a:schemeClr val="tx1"/>
                </a:solidFill>
                <a:latin typeface="Meiryo UI" panose="020B0604030504040204" pitchFamily="50" charset="-128"/>
                <a:ea typeface="Meiryo UI" panose="020B0604030504040204" pitchFamily="50" charset="-128"/>
              </a:rPr>
              <a:t>2021</a:t>
            </a:r>
            <a:r>
              <a:rPr lang="ja-JP" altLang="en-US" sz="2000" b="1" dirty="0">
                <a:solidFill>
                  <a:schemeClr val="tx1"/>
                </a:solidFill>
                <a:latin typeface="Meiryo UI" panose="020B0604030504040204" pitchFamily="50" charset="-128"/>
                <a:ea typeface="Meiryo UI" panose="020B060403050404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rPr>
              <a:t>R</a:t>
            </a:r>
            <a:r>
              <a:rPr lang="ja-JP" altLang="en-US" sz="2000" b="1" dirty="0">
                <a:solidFill>
                  <a:schemeClr val="tx1"/>
                </a:solidFill>
                <a:latin typeface="Meiryo UI" panose="020B0604030504040204" pitchFamily="50" charset="-128"/>
                <a:ea typeface="Meiryo UI" panose="020B0604030504040204" pitchFamily="50" charset="-128"/>
              </a:rPr>
              <a:t>３）～</a:t>
            </a:r>
            <a:r>
              <a:rPr lang="en-US" altLang="ja-JP" sz="2000" b="1" dirty="0">
                <a:solidFill>
                  <a:schemeClr val="tx1"/>
                </a:solidFill>
                <a:latin typeface="Meiryo UI" panose="020B0604030504040204" pitchFamily="50" charset="-128"/>
                <a:ea typeface="Meiryo UI" panose="020B0604030504040204" pitchFamily="50" charset="-128"/>
              </a:rPr>
              <a:t>2025</a:t>
            </a:r>
            <a:r>
              <a:rPr lang="ja-JP" altLang="en-US" sz="2000" b="1" dirty="0">
                <a:solidFill>
                  <a:schemeClr val="tx1"/>
                </a:solidFill>
                <a:latin typeface="Meiryo UI" panose="020B0604030504040204" pitchFamily="50" charset="-128"/>
                <a:ea typeface="Meiryo UI" panose="020B060403050404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rPr>
              <a:t>R</a:t>
            </a:r>
            <a:r>
              <a:rPr lang="ja-JP" altLang="en-US" sz="2000" b="1" dirty="0">
                <a:solidFill>
                  <a:schemeClr val="tx1"/>
                </a:solidFill>
                <a:latin typeface="Meiryo UI" panose="020B0604030504040204" pitchFamily="50" charset="-128"/>
                <a:ea typeface="Meiryo UI" panose="020B0604030504040204" pitchFamily="50" charset="-128"/>
              </a:rPr>
              <a:t>７）年度　</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tabLst>
                <a:tab pos="5740400" algn="l"/>
              </a:tabLst>
            </a:pPr>
            <a:endParaRPr lang="ja-JP" altLang="en-US" sz="700" b="1"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rPr>
              <a:t>　</a:t>
            </a:r>
            <a:r>
              <a:rPr lang="en-US" altLang="ja-JP" sz="1800" dirty="0" smtClean="0">
                <a:solidFill>
                  <a:schemeClr val="tx1"/>
                </a:solidFill>
                <a:latin typeface="Meiryo UI" panose="020B0604030504040204" pitchFamily="50" charset="-128"/>
                <a:ea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rPr>
              <a:t>　新型コロナウイルスの感染状況等を踏まえ、計画期間中においても必要に応じて柔軟に戦略を見直す。</a:t>
            </a:r>
          </a:p>
        </p:txBody>
      </p:sp>
      <p:sp>
        <p:nvSpPr>
          <p:cNvPr id="40" name="テキスト ボックス 2"/>
          <p:cNvSpPr txBox="1"/>
          <p:nvPr/>
        </p:nvSpPr>
        <p:spPr>
          <a:xfrm>
            <a:off x="143794" y="5170383"/>
            <a:ext cx="5688632" cy="608042"/>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smtClean="0">
                <a:solidFill>
                  <a:schemeClr val="tx1"/>
                </a:solidFill>
                <a:latin typeface="Meiryo UI" panose="020B0604030504040204" pitchFamily="50" charset="-128"/>
                <a:ea typeface="Meiryo UI" panose="020B0604030504040204" pitchFamily="50" charset="-128"/>
              </a:rPr>
              <a:t>＜基本的な考え方＞</a:t>
            </a:r>
            <a:r>
              <a:rPr lang="en-US" altLang="ja-JP" sz="2000" b="1" dirty="0" smtClean="0">
                <a:solidFill>
                  <a:schemeClr val="tx1"/>
                </a:solidFill>
                <a:latin typeface="Meiryo UI" panose="020B0604030504040204" pitchFamily="50" charset="-128"/>
                <a:ea typeface="Meiryo UI" panose="020B0604030504040204" pitchFamily="50" charset="-128"/>
              </a:rPr>
              <a:t> </a:t>
            </a:r>
          </a:p>
        </p:txBody>
      </p:sp>
      <p:sp>
        <p:nvSpPr>
          <p:cNvPr id="23" name="二等辺三角形 22"/>
          <p:cNvSpPr/>
          <p:nvPr/>
        </p:nvSpPr>
        <p:spPr>
          <a:xfrm>
            <a:off x="4251098" y="6611525"/>
            <a:ext cx="5109719" cy="313814"/>
          </a:xfrm>
          <a:prstGeom prst="triangle">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角丸四角形 23"/>
          <p:cNvSpPr/>
          <p:nvPr/>
        </p:nvSpPr>
        <p:spPr>
          <a:xfrm>
            <a:off x="1799977" y="6971565"/>
            <a:ext cx="10151601" cy="26376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500"/>
              </a:lnSpc>
              <a:spcAft>
                <a:spcPts val="0"/>
              </a:spcAft>
            </a:pPr>
            <a:r>
              <a:rPr lang="ja-JP" sz="1400" b="1" kern="100" dirty="0">
                <a:solidFill>
                  <a:srgbClr val="000000"/>
                </a:solidFill>
                <a:effectLst/>
                <a:ea typeface="Meiryo UI" panose="020B0604030504040204" pitchFamily="50" charset="-128"/>
                <a:cs typeface="Times New Roman" panose="02020603050405020304" pitchFamily="18" charset="0"/>
              </a:rPr>
              <a:t>持続可能な開発目標（</a:t>
            </a:r>
            <a:r>
              <a:rPr lang="en-US" sz="1400" b="1" kern="100" dirty="0">
                <a:solidFill>
                  <a:srgbClr val="000000"/>
                </a:solidFill>
                <a:effectLst/>
                <a:ea typeface="Meiryo UI" panose="020B0604030504040204" pitchFamily="50" charset="-128"/>
                <a:cs typeface="Times New Roman" panose="02020603050405020304" pitchFamily="18" charset="0"/>
              </a:rPr>
              <a:t>SDG</a:t>
            </a:r>
            <a:r>
              <a:rPr lang="ja-JP" sz="1400" b="1" kern="100" dirty="0">
                <a:solidFill>
                  <a:srgbClr val="000000"/>
                </a:solidFill>
                <a:effectLst/>
                <a:ea typeface="Meiryo UI" panose="020B0604030504040204" pitchFamily="50" charset="-128"/>
                <a:cs typeface="Times New Roman" panose="02020603050405020304" pitchFamily="18" charset="0"/>
              </a:rPr>
              <a:t>ｓ）達成への</a:t>
            </a:r>
            <a:r>
              <a:rPr lang="ja-JP" sz="1400" b="1" kern="100" dirty="0" smtClean="0">
                <a:solidFill>
                  <a:srgbClr val="000000"/>
                </a:solidFill>
                <a:effectLst/>
                <a:ea typeface="Meiryo UI" panose="020B0604030504040204" pitchFamily="50" charset="-128"/>
                <a:cs typeface="Times New Roman" panose="02020603050405020304" pitchFamily="18" charset="0"/>
              </a:rPr>
              <a:t>貢献</a:t>
            </a:r>
            <a:r>
              <a:rPr lang="en-US" sz="1400" kern="100" dirty="0">
                <a:effectLst/>
                <a:ea typeface="游明朝" panose="02020400000000000000" pitchFamily="18" charset="-128"/>
                <a:cs typeface="Times New Roman" panose="02020603050405020304" pitchFamily="18" charset="0"/>
              </a:rPr>
              <a:t> </a:t>
            </a:r>
            <a:endParaRPr lang="ja-JP" sz="1600" kern="100" dirty="0">
              <a:effectLst/>
              <a:ea typeface="游明朝" panose="02020400000000000000" pitchFamily="18" charset="-128"/>
              <a:cs typeface="Times New Roman" panose="02020603050405020304" pitchFamily="18" charset="0"/>
            </a:endParaRPr>
          </a:p>
        </p:txBody>
      </p:sp>
      <p:sp>
        <p:nvSpPr>
          <p:cNvPr id="25" name="正方形/長方形 24"/>
          <p:cNvSpPr/>
          <p:nvPr/>
        </p:nvSpPr>
        <p:spPr>
          <a:xfrm>
            <a:off x="1777307" y="5819437"/>
            <a:ext cx="10204256" cy="7527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4000"/>
          </a:p>
        </p:txBody>
      </p:sp>
      <p:sp>
        <p:nvSpPr>
          <p:cNvPr id="26" name="角丸四角形 25"/>
          <p:cNvSpPr/>
          <p:nvPr/>
        </p:nvSpPr>
        <p:spPr>
          <a:xfrm>
            <a:off x="1949474" y="5946994"/>
            <a:ext cx="3090863" cy="500693"/>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40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大阪・関西万博のインパクトを</a:t>
            </a:r>
            <a:r>
              <a:rPr lang="ja-JP" sz="140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生かした</a:t>
            </a:r>
            <a:endParaRPr lang="en-US" altLang="ja-JP" sz="140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140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都市</a:t>
            </a:r>
            <a:r>
              <a:rPr lang="ja-JP" sz="140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魅力の創造・発信</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7" name="角丸四角形 26"/>
          <p:cNvSpPr/>
          <p:nvPr/>
        </p:nvSpPr>
        <p:spPr>
          <a:xfrm>
            <a:off x="5328369" y="5963453"/>
            <a:ext cx="3096344" cy="500693"/>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40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安全・安心で持続可能</a:t>
            </a:r>
            <a:r>
              <a:rPr lang="ja-JP" sz="140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な</a:t>
            </a:r>
            <a:endParaRPr lang="en-US" altLang="ja-JP" sz="140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140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魅力ある都市</a:t>
            </a:r>
            <a:r>
              <a:rPr lang="ja-JP" sz="140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の実現</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2" name="角丸四角形 31"/>
          <p:cNvSpPr/>
          <p:nvPr/>
        </p:nvSpPr>
        <p:spPr>
          <a:xfrm>
            <a:off x="8640737" y="5966816"/>
            <a:ext cx="3096344" cy="500693"/>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40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多様な主体が</a:t>
            </a:r>
            <a:r>
              <a:rPr lang="ja-JP" sz="1400" b="1"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連携</a:t>
            </a:r>
            <a:r>
              <a:rPr lang="ja-JP" sz="1400" b="1"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し</a:t>
            </a:r>
            <a:r>
              <a:rPr lang="ja-JP" altLang="en-US" sz="1400" b="1"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endParaRPr lang="en-US" altLang="ja-JP" sz="300" b="1"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140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40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全体</a:t>
            </a:r>
            <a:r>
              <a:rPr lang="ja-JP" sz="1400" b="1"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を活性化</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38" name="グループ化 37"/>
          <p:cNvGrpSpPr/>
          <p:nvPr/>
        </p:nvGrpSpPr>
        <p:grpSpPr>
          <a:xfrm>
            <a:off x="3960217" y="7368538"/>
            <a:ext cx="5660427" cy="354101"/>
            <a:chOff x="1058143" y="-1215786"/>
            <a:chExt cx="2537903" cy="346418"/>
          </a:xfrm>
        </p:grpSpPr>
        <p:sp>
          <p:nvSpPr>
            <p:cNvPr id="39" name="二等辺三角形 38"/>
            <p:cNvSpPr/>
            <p:nvPr/>
          </p:nvSpPr>
          <p:spPr>
            <a:xfrm rot="10800000">
              <a:off x="1058143" y="-1200838"/>
              <a:ext cx="2526708" cy="331470"/>
            </a:xfrm>
            <a:prstGeom prst="triangle">
              <a:avLst>
                <a:gd name="adj" fmla="val 4831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sz="3600"/>
            </a:p>
          </p:txBody>
        </p:sp>
        <p:sp>
          <p:nvSpPr>
            <p:cNvPr id="41" name="正方形/長方形 40"/>
            <p:cNvSpPr/>
            <p:nvPr/>
          </p:nvSpPr>
          <p:spPr>
            <a:xfrm>
              <a:off x="1058143" y="-1215786"/>
              <a:ext cx="2537903" cy="284321"/>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7160" algn="ctr">
                <a:lnSpc>
                  <a:spcPts val="1500"/>
                </a:lnSpc>
                <a:spcAft>
                  <a:spcPts val="0"/>
                </a:spcAft>
              </a:pPr>
              <a:r>
                <a:rPr lang="ja-JP" sz="14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１０</a:t>
              </a:r>
              <a:r>
                <a:rPr lang="ja-JP" sz="1400" b="1"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の都市像</a:t>
              </a:r>
              <a:r>
                <a:rPr lang="ja-JP" sz="14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で施策展開</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grpSp>
        <p:nvGrpSpPr>
          <p:cNvPr id="2" name="グループ化 1"/>
          <p:cNvGrpSpPr/>
          <p:nvPr/>
        </p:nvGrpSpPr>
        <p:grpSpPr>
          <a:xfrm>
            <a:off x="1943993" y="7801986"/>
            <a:ext cx="10037570" cy="2098681"/>
            <a:chOff x="259351" y="7801986"/>
            <a:chExt cx="10037570" cy="2080895"/>
          </a:xfrm>
        </p:grpSpPr>
        <p:sp>
          <p:nvSpPr>
            <p:cNvPr id="43" name="正方形/長方形 42"/>
            <p:cNvSpPr/>
            <p:nvPr/>
          </p:nvSpPr>
          <p:spPr>
            <a:xfrm>
              <a:off x="259351" y="7801986"/>
              <a:ext cx="10037570" cy="208089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a:solidFill>
                  <a:schemeClr val="tx1"/>
                </a:solidFill>
              </a:endParaRPr>
            </a:p>
          </p:txBody>
        </p:sp>
        <p:sp>
          <p:nvSpPr>
            <p:cNvPr id="44" name="角丸四角形 43"/>
            <p:cNvSpPr/>
            <p:nvPr/>
          </p:nvSpPr>
          <p:spPr>
            <a:xfrm>
              <a:off x="422203" y="7909215"/>
              <a:ext cx="4389503"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１ </a:t>
              </a:r>
              <a:r>
                <a:rPr lang="ja-JP"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安全</a:t>
              </a:r>
              <a:r>
                <a:rPr lang="ja-JP" sz="1400" kern="1200" dirty="0">
                  <a:effectLst/>
                  <a:latin typeface="ＭＳ Ｐゴシック" panose="020B0600070205080204" pitchFamily="50" charset="-128"/>
                  <a:ea typeface="Meiryo UI" panose="020B0604030504040204" pitchFamily="50" charset="-128"/>
                  <a:cs typeface="Times New Roman" panose="02020603050405020304" pitchFamily="18" charset="0"/>
                </a:rPr>
                <a:t>で安心して滞在できる</a:t>
              </a:r>
              <a:r>
                <a:rPr lang="en-US" sz="1400" kern="1200" dirty="0">
                  <a:effectLst/>
                  <a:latin typeface="ＭＳ Ｐゴシック" panose="020B0600070205080204" pitchFamily="50" charset="-128"/>
                  <a:ea typeface="Meiryo UI" panose="020B0604030504040204" pitchFamily="50" charset="-128"/>
                  <a:cs typeface="Times New Roman" panose="02020603050405020304" pitchFamily="18" charset="0"/>
                </a:rPr>
                <a:t>24</a:t>
              </a:r>
              <a:r>
                <a:rPr lang="ja-JP" sz="1400" kern="1200" dirty="0">
                  <a:effectLst/>
                  <a:latin typeface="ＭＳ Ｐゴシック" panose="020B0600070205080204" pitchFamily="50" charset="-128"/>
                  <a:ea typeface="Meiryo UI" panose="020B0604030504040204" pitchFamily="50" charset="-128"/>
                  <a:cs typeface="Times New Roman" panose="02020603050405020304" pitchFamily="18" charset="0"/>
                </a:rPr>
                <a:t>時間おもてなし都市</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5" name="角丸四角形 44"/>
            <p:cNvSpPr/>
            <p:nvPr/>
          </p:nvSpPr>
          <p:spPr>
            <a:xfrm>
              <a:off x="422205" y="8304204"/>
              <a:ext cx="4389503"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３ </a:t>
              </a:r>
              <a:r>
                <a:rPr lang="ja-JP" sz="1400" kern="1200" spc="21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多様</a:t>
              </a:r>
              <a:r>
                <a:rPr lang="ja-JP" sz="1400" kern="1200" spc="210" dirty="0">
                  <a:effectLst/>
                  <a:latin typeface="ＭＳ Ｐゴシック" panose="020B0600070205080204" pitchFamily="50" charset="-128"/>
                  <a:ea typeface="Meiryo UI" panose="020B0604030504040204" pitchFamily="50" charset="-128"/>
                  <a:cs typeface="Times New Roman" panose="02020603050405020304" pitchFamily="18" charset="0"/>
                </a:rPr>
                <a:t>な楽しみ方ができる周遊・観光都市</a:t>
              </a:r>
              <a:endParaRPr lang="ja-JP" sz="1400" spc="21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6" name="角丸四角形 45"/>
            <p:cNvSpPr/>
            <p:nvPr/>
          </p:nvSpPr>
          <p:spPr>
            <a:xfrm>
              <a:off x="422205" y="8697269"/>
              <a:ext cx="4389503"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５ </a:t>
              </a:r>
              <a:r>
                <a:rPr lang="ja-JP" sz="1400" kern="1200" spc="3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400" kern="1200" spc="30" dirty="0">
                  <a:effectLst/>
                  <a:latin typeface="ＭＳ Ｐゴシック" panose="020B0600070205080204" pitchFamily="50" charset="-128"/>
                  <a:ea typeface="Meiryo UI" panose="020B0604030504040204" pitchFamily="50" charset="-128"/>
                  <a:cs typeface="Times New Roman" panose="02020603050405020304" pitchFamily="18" charset="0"/>
                </a:rPr>
                <a:t>が誇る文化力を活用した魅力あふれる都市</a:t>
              </a:r>
              <a:endParaRPr lang="ja-JP" sz="1400" spc="3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7" name="角丸四角形 46"/>
            <p:cNvSpPr/>
            <p:nvPr/>
          </p:nvSpPr>
          <p:spPr>
            <a:xfrm>
              <a:off x="412705" y="9090334"/>
              <a:ext cx="4399001"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７ </a:t>
              </a:r>
              <a:r>
                <a:rPr lang="ja-JP" sz="1400" kern="1200" spc="4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世界</a:t>
              </a:r>
              <a:r>
                <a:rPr lang="ja-JP" sz="1400" kern="1200" spc="400" dirty="0">
                  <a:effectLst/>
                  <a:latin typeface="ＭＳ Ｐゴシック" panose="020B0600070205080204" pitchFamily="50" charset="-128"/>
                  <a:ea typeface="Meiryo UI" panose="020B0604030504040204" pitchFamily="50" charset="-128"/>
                  <a:cs typeface="Times New Roman" panose="02020603050405020304" pitchFamily="18" charset="0"/>
                </a:rPr>
                <a:t>に誇れるスポーツ推進都市</a:t>
              </a:r>
              <a:endParaRPr lang="ja-JP" sz="14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8" name="角丸四角形 47"/>
            <p:cNvSpPr/>
            <p:nvPr/>
          </p:nvSpPr>
          <p:spPr>
            <a:xfrm>
              <a:off x="412705" y="9483683"/>
              <a:ext cx="4399001"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dirty="0" smtClean="0">
                  <a:latin typeface="ＭＳ Ｐゴシック" panose="020B0600070205080204" pitchFamily="50" charset="-128"/>
                  <a:ea typeface="Meiryo UI" panose="020B0604030504040204" pitchFamily="50" charset="-128"/>
                  <a:cs typeface="Times New Roman" panose="02020603050405020304" pitchFamily="18" charset="0"/>
                </a:rPr>
                <a:t>９ </a:t>
              </a:r>
              <a:r>
                <a:rPr lang="ja-JP"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400" kern="1200" dirty="0">
                  <a:effectLst/>
                  <a:latin typeface="ＭＳ Ｐゴシック" panose="020B0600070205080204" pitchFamily="50" charset="-128"/>
                  <a:ea typeface="Meiryo UI" panose="020B0604030504040204" pitchFamily="50" charset="-128"/>
                  <a:cs typeface="Times New Roman" panose="02020603050405020304" pitchFamily="18" charset="0"/>
                </a:rPr>
                <a:t>の成長を担うグローバル人材が活躍する都市</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9" name="角丸四角形 48"/>
            <p:cNvSpPr/>
            <p:nvPr/>
          </p:nvSpPr>
          <p:spPr>
            <a:xfrm>
              <a:off x="5507837" y="7905491"/>
              <a:ext cx="4351080"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２ </a:t>
              </a:r>
              <a:r>
                <a:rPr lang="ja-JP" sz="1400" kern="1200" spc="29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400" kern="1200" spc="290" dirty="0">
                  <a:effectLst/>
                  <a:latin typeface="ＭＳ Ｐゴシック" panose="020B0600070205080204" pitchFamily="50" charset="-128"/>
                  <a:ea typeface="Meiryo UI" panose="020B0604030504040204" pitchFamily="50" charset="-128"/>
                  <a:cs typeface="Times New Roman" panose="02020603050405020304" pitchFamily="18" charset="0"/>
                </a:rPr>
                <a:t>ならではの賑わいを創出する都市</a:t>
              </a:r>
              <a:endParaRPr lang="ja-JP" sz="14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0" name="角丸四角形 49"/>
            <p:cNvSpPr/>
            <p:nvPr/>
          </p:nvSpPr>
          <p:spPr>
            <a:xfrm>
              <a:off x="5507837" y="8309273"/>
              <a:ext cx="4351082" cy="27720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dirty="0" smtClean="0">
                  <a:latin typeface="ＭＳ Ｐゴシック" panose="020B0600070205080204" pitchFamily="50" charset="-128"/>
                  <a:ea typeface="Meiryo UI" panose="020B0604030504040204" pitchFamily="50" charset="-128"/>
                  <a:cs typeface="Times New Roman" panose="02020603050405020304" pitchFamily="18" charset="0"/>
                </a:rPr>
                <a:t>４ </a:t>
              </a:r>
              <a:r>
                <a:rPr lang="ja-JP" sz="1400" kern="1200" spc="4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世界</a:t>
              </a:r>
              <a:r>
                <a:rPr lang="ja-JP" sz="1400" kern="1200" spc="400" dirty="0">
                  <a:effectLst/>
                  <a:latin typeface="ＭＳ Ｐゴシック" panose="020B0600070205080204" pitchFamily="50" charset="-128"/>
                  <a:ea typeface="Meiryo UI" panose="020B0604030504040204" pitchFamily="50" charset="-128"/>
                  <a:cs typeface="Times New Roman" panose="02020603050405020304" pitchFamily="18" charset="0"/>
                </a:rPr>
                <a:t>水準の</a:t>
              </a:r>
              <a:r>
                <a:rPr lang="en-US" sz="1400" kern="1200" spc="400" dirty="0">
                  <a:effectLst/>
                  <a:latin typeface="Meiryo UI" panose="020B0604030504040204" pitchFamily="50" charset="-128"/>
                  <a:ea typeface="Meiryo UI" panose="020B0604030504040204" pitchFamily="50" charset="-128"/>
                  <a:cs typeface="Times New Roman" panose="02020603050405020304" pitchFamily="18" charset="0"/>
                </a:rPr>
                <a:t>MICE</a:t>
              </a:r>
              <a:r>
                <a:rPr lang="ja-JP" sz="1400" kern="1200" spc="400" dirty="0">
                  <a:effectLst/>
                  <a:latin typeface="ＭＳ Ｐゴシック" panose="020B0600070205080204" pitchFamily="50" charset="-128"/>
                  <a:ea typeface="Meiryo UI" panose="020B0604030504040204" pitchFamily="50" charset="-128"/>
                  <a:cs typeface="Times New Roman" panose="02020603050405020304" pitchFamily="18" charset="0"/>
                </a:rPr>
                <a:t>都市</a:t>
              </a:r>
              <a:endParaRPr lang="ja-JP" sz="14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1" name="角丸四角形 50"/>
            <p:cNvSpPr/>
            <p:nvPr/>
          </p:nvSpPr>
          <p:spPr>
            <a:xfrm>
              <a:off x="5507837" y="8701781"/>
              <a:ext cx="4351082" cy="27171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６ </a:t>
              </a:r>
              <a:r>
                <a:rPr lang="ja-JP" sz="1400" kern="1200" spc="290" dirty="0" smtClean="0">
                  <a:effectLst/>
                  <a:latin typeface="ＭＳ Ｐゴシック" panose="020B0600070205080204" pitchFamily="50" charset="-128"/>
                  <a:ea typeface="Meiryo UI" panose="020B0604030504040204" pitchFamily="50" charset="-128"/>
                  <a:cs typeface="Times New Roman" panose="02020603050405020304" pitchFamily="18" charset="0"/>
                </a:rPr>
                <a:t>あらゆる</a:t>
              </a:r>
              <a:r>
                <a:rPr lang="ja-JP" sz="1400" kern="1200" spc="290" dirty="0">
                  <a:effectLst/>
                  <a:latin typeface="ＭＳ Ｐゴシック" panose="020B0600070205080204" pitchFamily="50" charset="-128"/>
                  <a:ea typeface="Meiryo UI" panose="020B0604030504040204" pitchFamily="50" charset="-128"/>
                  <a:cs typeface="Times New Roman" panose="02020603050405020304" pitchFamily="18" charset="0"/>
                </a:rPr>
                <a:t>人々が文化を享受できる都市</a:t>
              </a:r>
              <a:endParaRPr lang="ja-JP" sz="14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2" name="角丸四角形 51"/>
            <p:cNvSpPr/>
            <p:nvPr/>
          </p:nvSpPr>
          <p:spPr>
            <a:xfrm>
              <a:off x="5507837" y="9092082"/>
              <a:ext cx="4351082"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８ </a:t>
              </a:r>
              <a:r>
                <a:rPr lang="ja-JP" sz="140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健康</a:t>
              </a:r>
              <a:r>
                <a:rPr lang="ja-JP" sz="1400" kern="1200" dirty="0">
                  <a:effectLst/>
                  <a:latin typeface="ＭＳ Ｐゴシック" panose="020B0600070205080204" pitchFamily="50" charset="-128"/>
                  <a:ea typeface="Meiryo UI" panose="020B0604030504040204" pitchFamily="50" charset="-128"/>
                  <a:cs typeface="Times New Roman" panose="02020603050405020304" pitchFamily="18" charset="0"/>
                </a:rPr>
                <a:t>と生きがいを創出するスポーツに親しめる都市</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3" name="角丸四角形 52"/>
            <p:cNvSpPr/>
            <p:nvPr/>
          </p:nvSpPr>
          <p:spPr>
            <a:xfrm>
              <a:off x="5472761" y="9483683"/>
              <a:ext cx="4351082"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en-US" altLang="ja-JP" sz="1400" kern="1200" dirty="0" smtClean="0">
                  <a:effectLst/>
                  <a:latin typeface="Meiryo UI" panose="020B0604030504040204" pitchFamily="50" charset="-128"/>
                  <a:ea typeface="Meiryo UI" panose="020B0604030504040204" pitchFamily="50" charset="-128"/>
                  <a:cs typeface="Times New Roman" panose="02020603050405020304" pitchFamily="18" charset="0"/>
                </a:rPr>
                <a:t>10 </a:t>
              </a:r>
              <a:r>
                <a:rPr lang="ja-JP" sz="1400" kern="1200" spc="230" dirty="0" smtClean="0">
                  <a:effectLst/>
                  <a:latin typeface="Meiryo UI" panose="020B0604030504040204" pitchFamily="50" charset="-128"/>
                  <a:ea typeface="Meiryo UI" panose="020B0604030504040204" pitchFamily="50" charset="-128"/>
                  <a:cs typeface="Times New Roman" panose="02020603050405020304" pitchFamily="18" charset="0"/>
                </a:rPr>
                <a:t>出会い</a:t>
              </a:r>
              <a:r>
                <a:rPr lang="ja-JP" sz="1400" kern="1200" spc="230" dirty="0">
                  <a:effectLst/>
                  <a:latin typeface="Meiryo UI" panose="020B0604030504040204" pitchFamily="50" charset="-128"/>
                  <a:ea typeface="Meiryo UI" panose="020B0604030504040204" pitchFamily="50" charset="-128"/>
                  <a:cs typeface="Times New Roman" panose="02020603050405020304" pitchFamily="18" charset="0"/>
                </a:rPr>
                <a:t>が新しい価値を生む多様性都市</a:t>
              </a:r>
              <a:endParaRPr lang="ja-JP" sz="1400" spc="23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sp>
        <p:nvSpPr>
          <p:cNvPr id="54" name="正方形/長方形 53"/>
          <p:cNvSpPr/>
          <p:nvPr/>
        </p:nvSpPr>
        <p:spPr>
          <a:xfrm>
            <a:off x="1035364" y="7476141"/>
            <a:ext cx="3356901" cy="2465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u="sng" dirty="0" smtClean="0">
                <a:solidFill>
                  <a:schemeClr val="tx1"/>
                </a:solidFill>
                <a:latin typeface="Meiryo UI" panose="020B0604030504040204" pitchFamily="50" charset="-128"/>
                <a:ea typeface="Meiryo UI" panose="020B0604030504040204" pitchFamily="50" charset="-128"/>
              </a:rPr>
              <a:t>◆めざすべき都市像</a:t>
            </a:r>
            <a:r>
              <a:rPr lang="ja-JP" altLang="en-US" sz="1400" b="1" u="sng" dirty="0">
                <a:solidFill>
                  <a:schemeClr val="tx1"/>
                </a:solidFill>
                <a:latin typeface="Meiryo UI" panose="020B0604030504040204" pitchFamily="50" charset="-128"/>
                <a:ea typeface="Meiryo UI" panose="020B0604030504040204" pitchFamily="50" charset="-128"/>
              </a:rPr>
              <a:t>◆</a:t>
            </a:r>
            <a:endParaRPr kumimoji="1"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1511945" y="5706417"/>
            <a:ext cx="10657184" cy="163232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9516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bwMode="gray">
          <a:xfrm>
            <a:off x="-223" y="-19491"/>
            <a:ext cx="5296423"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200" dirty="0" smtClean="0">
                <a:solidFill>
                  <a:sysClr val="windowText" lastClr="000000"/>
                </a:solidFill>
                <a:latin typeface="HG丸ｺﾞｼｯｸM-PRO" panose="020F0600000000000000" pitchFamily="50" charset="-128"/>
                <a:ea typeface="HG丸ｺﾞｼｯｸM-PRO" panose="020F0600000000000000" pitchFamily="50" charset="-128"/>
              </a:rPr>
              <a:t>大阪都市魅力創造戦略２０２５概要②</a:t>
            </a:r>
            <a:endPar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8" name="テキスト ボックス 2"/>
          <p:cNvSpPr txBox="1"/>
          <p:nvPr/>
        </p:nvSpPr>
        <p:spPr>
          <a:xfrm>
            <a:off x="208491" y="801118"/>
            <a:ext cx="13535533" cy="130489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smtClean="0">
                <a:solidFill>
                  <a:schemeClr val="tx1"/>
                </a:solidFill>
                <a:latin typeface="Meiryo UI" panose="020B0604030504040204" pitchFamily="50" charset="-128"/>
                <a:ea typeface="Meiryo UI" panose="020B0604030504040204" pitchFamily="50" charset="-128"/>
              </a:rPr>
              <a:t>＜重点取り組み＞</a:t>
            </a:r>
            <a:r>
              <a:rPr lang="en-US" altLang="ja-JP" sz="2000" b="1" dirty="0" smtClean="0">
                <a:solidFill>
                  <a:schemeClr val="tx1"/>
                </a:solidFill>
                <a:latin typeface="Meiryo UI" panose="020B0604030504040204" pitchFamily="50" charset="-128"/>
                <a:ea typeface="Meiryo UI" panose="020B0604030504040204" pitchFamily="50" charset="-128"/>
              </a:rPr>
              <a:t> </a:t>
            </a:r>
          </a:p>
          <a:p>
            <a:pPr>
              <a:tabLst>
                <a:tab pos="5740400" algn="l"/>
              </a:tabLst>
            </a:pPr>
            <a:endParaRPr lang="en-US" altLang="ja-JP" sz="1200" b="1" dirty="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a:t>
            </a:r>
            <a:r>
              <a:rPr lang="ja-JP" altLang="en-US" sz="2000" dirty="0">
                <a:solidFill>
                  <a:schemeClr val="tx1"/>
                </a:solidFill>
                <a:latin typeface="Meiryo UI" panose="020B0604030504040204" pitchFamily="50" charset="-128"/>
                <a:ea typeface="Meiryo UI" panose="020B0604030504040204" pitchFamily="50" charset="-128"/>
              </a:rPr>
              <a:t>・関西万博を見据えた魅力づくり、新型コロナウイルス感染症による影響、都市魅力創造に向けたこれまでの取組みにより</a:t>
            </a:r>
          </a:p>
          <a:p>
            <a:pPr>
              <a:tabLst>
                <a:tab pos="5740400" algn="l"/>
              </a:tabLst>
            </a:pPr>
            <a:r>
              <a:rPr lang="ja-JP" altLang="en-US" sz="2000" dirty="0" smtClean="0">
                <a:solidFill>
                  <a:schemeClr val="tx1"/>
                </a:solidFill>
                <a:latin typeface="Meiryo UI" panose="020B0604030504040204" pitchFamily="50" charset="-128"/>
                <a:ea typeface="Meiryo UI" panose="020B0604030504040204" pitchFamily="50" charset="-128"/>
              </a:rPr>
              <a:t>　明らか</a:t>
            </a:r>
            <a:r>
              <a:rPr lang="ja-JP" altLang="en-US" sz="2000" dirty="0">
                <a:solidFill>
                  <a:schemeClr val="tx1"/>
                </a:solidFill>
                <a:latin typeface="Meiryo UI" panose="020B0604030504040204" pitchFamily="50" charset="-128"/>
                <a:ea typeface="Meiryo UI" panose="020B0604030504040204" pitchFamily="50" charset="-128"/>
              </a:rPr>
              <a:t>になった課題への対応などの観点から、本戦略においては次の項目を重点的に取り組む。</a:t>
            </a:r>
          </a:p>
        </p:txBody>
      </p:sp>
      <p:sp>
        <p:nvSpPr>
          <p:cNvPr id="22" name="正方形/長方形 21"/>
          <p:cNvSpPr/>
          <p:nvPr/>
        </p:nvSpPr>
        <p:spPr>
          <a:xfrm>
            <a:off x="431825" y="7722641"/>
            <a:ext cx="12128277" cy="1664939"/>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215801" y="6801715"/>
            <a:ext cx="2329249" cy="41687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800" dirty="0" smtClean="0">
                <a:latin typeface="Meiryo UI" panose="020B0604030504040204" pitchFamily="50" charset="-128"/>
                <a:ea typeface="Meiryo UI" panose="020B0604030504040204" pitchFamily="50" charset="-128"/>
              </a:rPr>
              <a:t>＜最優先取組み＞</a:t>
            </a:r>
            <a:endParaRPr kumimoji="1" lang="ja-JP" altLang="en-US" sz="1800" dirty="0">
              <a:latin typeface="Meiryo UI" panose="020B0604030504040204" pitchFamily="50" charset="-128"/>
              <a:ea typeface="Meiryo UI" panose="020B0604030504040204" pitchFamily="50" charset="-128"/>
            </a:endParaRPr>
          </a:p>
        </p:txBody>
      </p:sp>
      <p:sp>
        <p:nvSpPr>
          <p:cNvPr id="25" name="テキスト ボックス 2"/>
          <p:cNvSpPr txBox="1"/>
          <p:nvPr/>
        </p:nvSpPr>
        <p:spPr>
          <a:xfrm>
            <a:off x="503833" y="7938665"/>
            <a:ext cx="13103485" cy="140002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200" dirty="0" smtClean="0">
                <a:solidFill>
                  <a:schemeClr val="tx1"/>
                </a:solidFill>
                <a:latin typeface="Meiryo UI" panose="020B0604030504040204" pitchFamily="50" charset="-128"/>
                <a:ea typeface="Meiryo UI" panose="020B0604030504040204" pitchFamily="50" charset="-128"/>
              </a:rPr>
              <a:t>▶</a:t>
            </a:r>
            <a:r>
              <a:rPr lang="ja-JP" altLang="en-US" sz="22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p>
          <a:p>
            <a:pPr>
              <a:tabLst>
                <a:tab pos="5740400" algn="l"/>
              </a:tabLst>
            </a:pPr>
            <a:r>
              <a:rPr lang="ja-JP" altLang="en-US" sz="2200" dirty="0">
                <a:solidFill>
                  <a:schemeClr val="tx1"/>
                </a:solidFill>
                <a:latin typeface="Meiryo UI" panose="020B0604030504040204" pitchFamily="50" charset="-128"/>
                <a:ea typeface="Meiryo UI" panose="020B0604030504040204" pitchFamily="50" charset="-128"/>
              </a:rPr>
              <a:t>▶　マイクロツーリズムを起点とする国内からの誘客強化　　</a:t>
            </a:r>
          </a:p>
          <a:p>
            <a:pPr>
              <a:tabLst>
                <a:tab pos="5740400" algn="l"/>
              </a:tabLst>
            </a:pPr>
            <a:r>
              <a:rPr lang="ja-JP" altLang="en-US" sz="2200" dirty="0">
                <a:solidFill>
                  <a:schemeClr val="tx1"/>
                </a:solidFill>
                <a:latin typeface="Meiryo UI" panose="020B0604030504040204" pitchFamily="50" charset="-128"/>
                <a:ea typeface="Meiryo UI" panose="020B0604030504040204" pitchFamily="50" charset="-128"/>
              </a:rPr>
              <a:t>▶　来阪外国人の</a:t>
            </a:r>
            <a:r>
              <a:rPr lang="en-US" altLang="ja-JP" sz="2200" dirty="0">
                <a:solidFill>
                  <a:schemeClr val="tx1"/>
                </a:solidFill>
                <a:latin typeface="Meiryo UI" panose="020B0604030504040204" pitchFamily="50" charset="-128"/>
                <a:ea typeface="Meiryo UI" panose="020B0604030504040204" pitchFamily="50" charset="-128"/>
              </a:rPr>
              <a:t>75</a:t>
            </a:r>
            <a:r>
              <a:rPr lang="ja-JP" altLang="en-US" sz="22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a:t>
            </a:r>
            <a:r>
              <a:rPr lang="ja-JP" altLang="en-US" sz="2200" dirty="0" smtClean="0">
                <a:solidFill>
                  <a:schemeClr val="tx1"/>
                </a:solidFill>
                <a:latin typeface="Meiryo UI" panose="020B0604030504040204" pitchFamily="50" charset="-128"/>
                <a:ea typeface="Meiryo UI" panose="020B0604030504040204" pitchFamily="50" charset="-128"/>
              </a:rPr>
              <a:t>展開</a:t>
            </a:r>
            <a:endParaRPr lang="ja-JP" altLang="en-US" sz="2200" dirty="0">
              <a:solidFill>
                <a:schemeClr val="tx1"/>
              </a:solidFill>
              <a:latin typeface="Meiryo UI" panose="020B0604030504040204" pitchFamily="50" charset="-128"/>
              <a:ea typeface="Meiryo UI" panose="020B0604030504040204" pitchFamily="50" charset="-128"/>
            </a:endParaRPr>
          </a:p>
          <a:p>
            <a:pPr>
              <a:tabLst>
                <a:tab pos="5740400" algn="l"/>
              </a:tabLst>
            </a:pPr>
            <a:endParaRPr lang="ja-JP" altLang="en-US" sz="2200" dirty="0">
              <a:solidFill>
                <a:schemeClr val="tx1"/>
              </a:solidFill>
              <a:latin typeface="Meiryo UI" panose="020B0604030504040204" pitchFamily="50" charset="-128"/>
              <a:ea typeface="Meiryo UI" panose="020B0604030504040204" pitchFamily="50" charset="-128"/>
            </a:endParaRPr>
          </a:p>
        </p:txBody>
      </p:sp>
      <p:sp>
        <p:nvSpPr>
          <p:cNvPr id="50" name="テキスト ボックス 2"/>
          <p:cNvSpPr txBox="1"/>
          <p:nvPr/>
        </p:nvSpPr>
        <p:spPr>
          <a:xfrm>
            <a:off x="544997" y="7129977"/>
            <a:ext cx="13208308" cy="59266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新型コロナウイルス感染症により多大な影響を受けた大阪の賑わいを取り戻すため、まずは、下記について優先的に取り組む</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20" name="スライド番号プレースホルダー 1"/>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a:p>
        </p:txBody>
      </p:sp>
      <p:graphicFrame>
        <p:nvGraphicFramePr>
          <p:cNvPr id="40" name="表 39"/>
          <p:cNvGraphicFramePr>
            <a:graphicFrameLocks noGrp="1"/>
          </p:cNvGraphicFramePr>
          <p:nvPr>
            <p:extLst>
              <p:ext uri="{D42A27DB-BD31-4B8C-83A1-F6EECF244321}">
                <p14:modId xmlns:p14="http://schemas.microsoft.com/office/powerpoint/2010/main" val="2792537878"/>
              </p:ext>
            </p:extLst>
          </p:nvPr>
        </p:nvGraphicFramePr>
        <p:xfrm>
          <a:off x="884616" y="2363818"/>
          <a:ext cx="6061605" cy="1612925"/>
        </p:xfrm>
        <a:graphic>
          <a:graphicData uri="http://schemas.openxmlformats.org/drawingml/2006/table">
            <a:tbl>
              <a:tblPr firstCol="1">
                <a:tableStyleId>{5C22544A-7EE6-4342-B048-85BDC9FD1C3A}</a:tableStyleId>
              </a:tblPr>
              <a:tblGrid>
                <a:gridCol w="6061605">
                  <a:extLst>
                    <a:ext uri="{9D8B030D-6E8A-4147-A177-3AD203B41FA5}">
                      <a16:colId xmlns:a16="http://schemas.microsoft.com/office/drawing/2014/main" val="20000"/>
                    </a:ext>
                  </a:extLst>
                </a:gridCol>
              </a:tblGrid>
              <a:tr h="398240">
                <a:tc>
                  <a:txBody>
                    <a:bodyPr/>
                    <a:lstStyle/>
                    <a:p>
                      <a:pPr algn="ctr"/>
                      <a:r>
                        <a:rPr kumimoji="1" lang="ja-JP" altLang="en-US" sz="16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1214685">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、大阪市内重点エリ</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796644590"/>
              </p:ext>
            </p:extLst>
          </p:nvPr>
        </p:nvGraphicFramePr>
        <p:xfrm>
          <a:off x="884616" y="3915078"/>
          <a:ext cx="6062393" cy="1143267"/>
        </p:xfrm>
        <a:graphic>
          <a:graphicData uri="http://schemas.openxmlformats.org/drawingml/2006/table">
            <a:tbl>
              <a:tblPr firstCol="1">
                <a:tableStyleId>{5C22544A-7EE6-4342-B048-85BDC9FD1C3A}</a:tableStyleId>
              </a:tblPr>
              <a:tblGrid>
                <a:gridCol w="6062393">
                  <a:extLst>
                    <a:ext uri="{9D8B030D-6E8A-4147-A177-3AD203B41FA5}">
                      <a16:colId xmlns:a16="http://schemas.microsoft.com/office/drawing/2014/main" val="802061351"/>
                    </a:ext>
                  </a:extLst>
                </a:gridCol>
              </a:tblGrid>
              <a:tr h="32228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807987">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a:t>
                      </a:r>
                      <a:r>
                        <a:rPr lang="ja-JP" altLang="en-US" sz="1200" b="0" kern="100" dirty="0" smtClean="0">
                          <a:solidFill>
                            <a:schemeClr val="tx1"/>
                          </a:solidFill>
                          <a:effectLst/>
                          <a:latin typeface="Arial" panose="020B0604020202020204" pitchFamily="34" charset="0"/>
                          <a:ea typeface="Meiryo UI" panose="020B0604030504040204" pitchFamily="50" charset="-128"/>
                          <a:cs typeface="Arial" panose="020B0604020202020204" pitchFamily="34" charset="0"/>
                        </a:rPr>
                        <a:t>の</a:t>
                      </a:r>
                      <a:r>
                        <a:rPr lang="en-US" altLang="ja-JP" sz="1200" b="0" kern="100" dirty="0" smtClean="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19784690"/>
              </p:ext>
            </p:extLst>
          </p:nvPr>
        </p:nvGraphicFramePr>
        <p:xfrm>
          <a:off x="884616" y="5027836"/>
          <a:ext cx="6061605" cy="707715"/>
        </p:xfrm>
        <a:graphic>
          <a:graphicData uri="http://schemas.openxmlformats.org/drawingml/2006/table">
            <a:tbl>
              <a:tblPr firstCol="1">
                <a:tableStyleId>{5C22544A-7EE6-4342-B048-85BDC9FD1C3A}</a:tableStyleId>
              </a:tblPr>
              <a:tblGrid>
                <a:gridCol w="6061605">
                  <a:extLst>
                    <a:ext uri="{9D8B030D-6E8A-4147-A177-3AD203B41FA5}">
                      <a16:colId xmlns:a16="http://schemas.microsoft.com/office/drawing/2014/main" val="222981108"/>
                    </a:ext>
                  </a:extLst>
                </a:gridCol>
              </a:tblGrid>
              <a:tr h="38454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323173">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7" name="表 46"/>
          <p:cNvGraphicFramePr>
            <a:graphicFrameLocks noGrp="1"/>
          </p:cNvGraphicFramePr>
          <p:nvPr>
            <p:extLst>
              <p:ext uri="{D42A27DB-BD31-4B8C-83A1-F6EECF244321}">
                <p14:modId xmlns:p14="http://schemas.microsoft.com/office/powerpoint/2010/main" val="767720357"/>
              </p:ext>
            </p:extLst>
          </p:nvPr>
        </p:nvGraphicFramePr>
        <p:xfrm>
          <a:off x="7353295" y="2355098"/>
          <a:ext cx="5468313" cy="712932"/>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48823946"/>
                    </a:ext>
                  </a:extLst>
                </a:gridCol>
              </a:tblGrid>
              <a:tr h="389759">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323173">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949876638"/>
              </p:ext>
            </p:extLst>
          </p:nvPr>
        </p:nvGraphicFramePr>
        <p:xfrm>
          <a:off x="7353295" y="3492459"/>
          <a:ext cx="5468313" cy="942693"/>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534559803"/>
                    </a:ext>
                  </a:extLst>
                </a:gridCol>
              </a:tblGrid>
              <a:tr h="39664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546051">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49" name="表 48"/>
          <p:cNvGraphicFramePr>
            <a:graphicFrameLocks noGrp="1"/>
          </p:cNvGraphicFramePr>
          <p:nvPr>
            <p:extLst>
              <p:ext uri="{D42A27DB-BD31-4B8C-83A1-F6EECF244321}">
                <p14:modId xmlns:p14="http://schemas.microsoft.com/office/powerpoint/2010/main" val="2693815141"/>
              </p:ext>
            </p:extLst>
          </p:nvPr>
        </p:nvGraphicFramePr>
        <p:xfrm>
          <a:off x="7353295" y="4436621"/>
          <a:ext cx="5468313" cy="929118"/>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1282002466"/>
                    </a:ext>
                  </a:extLst>
                </a:gridCol>
              </a:tblGrid>
              <a:tr h="383066">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546052">
                <a:tc>
                  <a:txBody>
                    <a:bodyPr/>
                    <a:lstStyle/>
                    <a:p>
                      <a:pPr algn="just">
                        <a:lnSpc>
                          <a:spcPts val="1600"/>
                        </a:lnSpc>
                        <a:spcAft>
                          <a:spcPts val="0"/>
                        </a:spcAft>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4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2111492542"/>
              </p:ext>
            </p:extLst>
          </p:nvPr>
        </p:nvGraphicFramePr>
        <p:xfrm>
          <a:off x="7353295" y="5382860"/>
          <a:ext cx="5468313" cy="939851"/>
        </p:xfrm>
        <a:graphic>
          <a:graphicData uri="http://schemas.openxmlformats.org/drawingml/2006/table">
            <a:tbl>
              <a:tblPr firstCol="1">
                <a:tableStyleId>{5C22544A-7EE6-4342-B048-85BDC9FD1C3A}</a:tableStyleId>
              </a:tblPr>
              <a:tblGrid>
                <a:gridCol w="5468313">
                  <a:extLst>
                    <a:ext uri="{9D8B030D-6E8A-4147-A177-3AD203B41FA5}">
                      <a16:colId xmlns:a16="http://schemas.microsoft.com/office/drawing/2014/main" val="3572503180"/>
                    </a:ext>
                  </a:extLst>
                </a:gridCol>
              </a:tblGrid>
              <a:tr h="39380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546051">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4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52" name="角丸四角形 51"/>
          <p:cNvSpPr/>
          <p:nvPr/>
        </p:nvSpPr>
        <p:spPr>
          <a:xfrm>
            <a:off x="512217" y="2218625"/>
            <a:ext cx="12529392" cy="4207872"/>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884616" y="5409641"/>
            <a:ext cx="6603993" cy="913070"/>
          </a:xfrm>
          <a:prstGeom prst="rect">
            <a:avLst/>
          </a:prstGeom>
        </p:spPr>
        <p:txBody>
          <a:bodyPr wrap="square">
            <a:spAutoFit/>
          </a:bodyPr>
          <a:lstStyle/>
          <a:p>
            <a:pPr algn="just" defTabSz="742950">
              <a:lnSpc>
                <a:spcPts val="1600"/>
              </a:lnSpc>
            </a:pPr>
            <a:r>
              <a:rPr lang="ja-JP"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4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a:t>
            </a:r>
            <a:r>
              <a:rPr lang="ja-JP" altLang="en-US" sz="1400" kern="100" dirty="0">
                <a:latin typeface="Arial" panose="020B0604020202020204" pitchFamily="34" charset="0"/>
                <a:ea typeface="Meiryo UI" panose="020B0604030504040204" pitchFamily="50" charset="-128"/>
                <a:cs typeface="Arial" panose="020B0604020202020204" pitchFamily="34" charset="0"/>
              </a:rPr>
              <a:t>・府域周遊の促</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進</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4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54" name="正方形/長方形 53"/>
          <p:cNvSpPr/>
          <p:nvPr/>
        </p:nvSpPr>
        <p:spPr>
          <a:xfrm>
            <a:off x="7272585" y="2722118"/>
            <a:ext cx="6353763" cy="707886"/>
          </a:xfrm>
          <a:prstGeom prst="rect">
            <a:avLst/>
          </a:prstGeom>
        </p:spPr>
        <p:txBody>
          <a:bodyPr wrap="square">
            <a:spAutoFit/>
          </a:bodyPr>
          <a:lstStyle/>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4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Tree>
    <p:extLst>
      <p:ext uri="{BB962C8B-B14F-4D97-AF65-F5344CB8AC3E}">
        <p14:creationId xmlns:p14="http://schemas.microsoft.com/office/powerpoint/2010/main" val="3714860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bwMode="gray">
          <a:xfrm>
            <a:off x="-223" y="-19491"/>
            <a:ext cx="5296423" cy="59301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200" dirty="0" smtClean="0">
                <a:solidFill>
                  <a:sysClr val="windowText" lastClr="000000"/>
                </a:solidFill>
                <a:latin typeface="HG丸ｺﾞｼｯｸM-PRO" panose="020F0600000000000000" pitchFamily="50" charset="-128"/>
                <a:ea typeface="HG丸ｺﾞｼｯｸM-PRO" panose="020F0600000000000000" pitchFamily="50" charset="-128"/>
              </a:rPr>
              <a:t>大阪都市魅力創造戦略２０２５概要③</a:t>
            </a:r>
            <a:endParaRPr lang="ja-JP" altLang="en-US" sz="22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8" name="テキスト ボックス 2"/>
          <p:cNvSpPr txBox="1"/>
          <p:nvPr/>
        </p:nvSpPr>
        <p:spPr>
          <a:xfrm>
            <a:off x="215801" y="3221597"/>
            <a:ext cx="13535533" cy="234080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戦略の数値目標として、 「内外からの誘客」に関し、「大阪の再生・成長に向けた新戦略（</a:t>
            </a:r>
            <a:r>
              <a:rPr lang="en-US" altLang="ja-JP" sz="2000" dirty="0">
                <a:solidFill>
                  <a:schemeClr val="tx1"/>
                </a:solidFill>
                <a:latin typeface="Meiryo UI" panose="020B0604030504040204" pitchFamily="50" charset="-128"/>
                <a:ea typeface="Meiryo UI" panose="020B0604030504040204" pitchFamily="50" charset="-128"/>
              </a:rPr>
              <a:t>2020</a:t>
            </a:r>
            <a:r>
              <a:rPr lang="ja-JP" altLang="en-US" sz="2000" dirty="0">
                <a:solidFill>
                  <a:schemeClr val="tx1"/>
                </a:solidFill>
                <a:latin typeface="Meiryo UI" panose="020B0604030504040204" pitchFamily="50" charset="-128"/>
                <a:ea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rPr>
              <a:t>12</a:t>
            </a:r>
            <a:r>
              <a:rPr lang="ja-JP" altLang="en-US" sz="2000" dirty="0">
                <a:solidFill>
                  <a:schemeClr val="tx1"/>
                </a:solidFill>
                <a:latin typeface="Meiryo UI" panose="020B0604030504040204" pitchFamily="50" charset="-128"/>
                <a:ea typeface="Meiryo UI" panose="020B0604030504040204" pitchFamily="50" charset="-128"/>
              </a:rPr>
              <a:t>月）」と整合</a:t>
            </a:r>
            <a:r>
              <a:rPr lang="ja-JP" altLang="en-US" sz="2000" dirty="0" smtClean="0">
                <a:solidFill>
                  <a:schemeClr val="tx1"/>
                </a:solidFill>
                <a:latin typeface="Meiryo UI" panose="020B0604030504040204" pitchFamily="50" charset="-128"/>
                <a:ea typeface="Meiryo UI" panose="020B0604030504040204" pitchFamily="50" charset="-128"/>
              </a:rPr>
              <a:t>を図りつつ</a:t>
            </a:r>
            <a:endParaRPr lang="en-US" altLang="ja-JP" sz="20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smtClean="0">
                <a:solidFill>
                  <a:schemeClr val="tx1"/>
                </a:solidFill>
                <a:latin typeface="Meiryo UI" panose="020B0604030504040204" pitchFamily="50" charset="-128"/>
                <a:ea typeface="Meiryo UI" panose="020B0604030504040204" pitchFamily="50" charset="-128"/>
              </a:rPr>
              <a:t>次</a:t>
            </a:r>
            <a:r>
              <a:rPr lang="ja-JP" altLang="en-US" sz="2000" dirty="0">
                <a:solidFill>
                  <a:schemeClr val="tx1"/>
                </a:solidFill>
                <a:latin typeface="Meiryo UI" panose="020B0604030504040204" pitchFamily="50" charset="-128"/>
                <a:ea typeface="Meiryo UI" panose="020B0604030504040204" pitchFamily="50" charset="-128"/>
              </a:rPr>
              <a:t>のとおり設定する</a:t>
            </a:r>
            <a:r>
              <a:rPr lang="ja-JP" altLang="en-US" sz="2000" dirty="0" smtClean="0">
                <a:solidFill>
                  <a:schemeClr val="tx1"/>
                </a:solidFill>
                <a:latin typeface="Meiryo UI" panose="020B0604030504040204" pitchFamily="50" charset="-128"/>
                <a:ea typeface="Meiryo UI" panose="020B0604030504040204" pitchFamily="50" charset="-128"/>
              </a:rPr>
              <a:t>。なお</a:t>
            </a:r>
            <a:r>
              <a:rPr lang="ja-JP" altLang="en-US" sz="2000" dirty="0">
                <a:solidFill>
                  <a:schemeClr val="tx1"/>
                </a:solidFill>
                <a:latin typeface="Meiryo UI" panose="020B0604030504040204" pitchFamily="50" charset="-128"/>
                <a:ea typeface="Meiryo UI" panose="020B0604030504040204" pitchFamily="50" charset="-128"/>
              </a:rPr>
              <a:t>、これらは、感染症の状況による変動要因が大きいため、当面の間、新型コロナウイルス感染症発生前</a:t>
            </a:r>
            <a:r>
              <a:rPr lang="ja-JP" altLang="en-US" sz="2000" dirty="0" smtClean="0">
                <a:solidFill>
                  <a:schemeClr val="tx1"/>
                </a:solidFill>
                <a:latin typeface="Meiryo UI" panose="020B0604030504040204" pitchFamily="50" charset="-128"/>
                <a:ea typeface="Meiryo UI" panose="020B0604030504040204" pitchFamily="50" charset="-128"/>
              </a:rPr>
              <a:t>の</a:t>
            </a:r>
            <a:endParaRPr lang="en-US" altLang="ja-JP" sz="20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smtClean="0">
                <a:solidFill>
                  <a:schemeClr val="tx1"/>
                </a:solidFill>
                <a:latin typeface="Meiryo UI" panose="020B0604030504040204" pitchFamily="50" charset="-128"/>
                <a:ea typeface="Meiryo UI" panose="020B0604030504040204" pitchFamily="50" charset="-128"/>
              </a:rPr>
              <a:t>水準</a:t>
            </a:r>
            <a:r>
              <a:rPr lang="ja-JP" altLang="en-US" sz="2000" dirty="0">
                <a:solidFill>
                  <a:schemeClr val="tx1"/>
                </a:solidFill>
                <a:latin typeface="Meiryo UI" panose="020B0604030504040204" pitchFamily="50" charset="-128"/>
                <a:ea typeface="Meiryo UI" panose="020B0604030504040204" pitchFamily="50" charset="-128"/>
              </a:rPr>
              <a:t>（</a:t>
            </a:r>
            <a:r>
              <a:rPr lang="en-US" altLang="ja-JP" sz="2000" dirty="0">
                <a:solidFill>
                  <a:schemeClr val="tx1"/>
                </a:solidFill>
                <a:latin typeface="Meiryo UI" panose="020B0604030504040204" pitchFamily="50" charset="-128"/>
                <a:ea typeface="Meiryo UI" panose="020B0604030504040204" pitchFamily="50" charset="-128"/>
              </a:rPr>
              <a:t>2019</a:t>
            </a:r>
            <a:r>
              <a:rPr lang="ja-JP" altLang="en-US" sz="2000" dirty="0">
                <a:solidFill>
                  <a:schemeClr val="tx1"/>
                </a:solidFill>
                <a:latin typeface="Meiryo UI" panose="020B0604030504040204" pitchFamily="50" charset="-128"/>
                <a:ea typeface="Meiryo UI" panose="020B0604030504040204" pitchFamily="50" charset="-128"/>
              </a:rPr>
              <a:t>年実績）を上回ることを目標とする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a:solidFill>
                <a:schemeClr val="tx1"/>
              </a:solidFill>
              <a:latin typeface="Meiryo UI" panose="020B0604030504040204" pitchFamily="50" charset="-128"/>
              <a:ea typeface="Meiryo UI" panose="020B0604030504040204" pitchFamily="50" charset="-128"/>
            </a:endParaRPr>
          </a:p>
          <a:p>
            <a:pPr>
              <a:tabLst>
                <a:tab pos="5740400" algn="l"/>
              </a:tabLst>
            </a:pPr>
            <a:endParaRPr lang="en-US" altLang="ja-JP" sz="700" dirty="0" smtClean="0">
              <a:solidFill>
                <a:schemeClr val="tx1"/>
              </a:solidFill>
              <a:latin typeface="Meiryo UI" panose="020B0604030504040204" pitchFamily="50" charset="-128"/>
              <a:ea typeface="Meiryo UI" panose="020B0604030504040204" pitchFamily="50" charset="-128"/>
            </a:endParaRPr>
          </a:p>
          <a:p>
            <a:pPr>
              <a:tabLst>
                <a:tab pos="5740400" algn="l"/>
              </a:tabLst>
            </a:pPr>
            <a:endParaRPr lang="en-US" altLang="ja-JP" sz="7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先行きが見通しづらい状況を踏まえ社会経済情勢等の変化に応じて、目標値、達成をめざす時期等について、適宜、追加・修正を</a:t>
            </a:r>
            <a:r>
              <a:rPr lang="ja-JP" altLang="en-US" sz="1600" dirty="0" smtClean="0">
                <a:solidFill>
                  <a:schemeClr val="tx1"/>
                </a:solidFill>
                <a:latin typeface="Meiryo UI" panose="020B0604030504040204" pitchFamily="50" charset="-128"/>
                <a:ea typeface="Meiryo UI" panose="020B0604030504040204" pitchFamily="50" charset="-128"/>
              </a:rPr>
              <a:t>行う</a:t>
            </a:r>
            <a:r>
              <a:rPr lang="ja-JP" altLang="en-US" sz="1600" dirty="0">
                <a:solidFill>
                  <a:schemeClr val="tx1"/>
                </a:solidFill>
                <a:latin typeface="Meiryo UI" panose="020B0604030504040204" pitchFamily="50" charset="-128"/>
                <a:ea typeface="Meiryo UI" panose="020B0604030504040204" pitchFamily="50" charset="-128"/>
              </a:rPr>
              <a:t>など</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必要</a:t>
            </a:r>
            <a:r>
              <a:rPr lang="ja-JP" altLang="en-US" sz="1600" dirty="0">
                <a:solidFill>
                  <a:schemeClr val="tx1"/>
                </a:solidFill>
                <a:latin typeface="Meiryo UI" panose="020B0604030504040204" pitchFamily="50" charset="-128"/>
                <a:ea typeface="Meiryo UI" panose="020B0604030504040204" pitchFamily="50" charset="-128"/>
              </a:rPr>
              <a:t>に応じて柔軟に見直しを行っていく。</a:t>
            </a:r>
          </a:p>
          <a:p>
            <a:pPr>
              <a:tabLst>
                <a:tab pos="5740400" algn="l"/>
              </a:tabLst>
            </a:pPr>
            <a:endParaRPr lang="ja-JP" altLang="en-US" sz="2000" dirty="0">
              <a:solidFill>
                <a:schemeClr val="tx1"/>
              </a:solidFill>
              <a:latin typeface="Meiryo UI" panose="020B0604030504040204" pitchFamily="50" charset="-128"/>
              <a:ea typeface="Meiryo UI" panose="020B0604030504040204" pitchFamily="50" charset="-128"/>
            </a:endParaRPr>
          </a:p>
        </p:txBody>
      </p:sp>
      <p:sp>
        <p:nvSpPr>
          <p:cNvPr id="46" name="テキスト ボックス 2"/>
          <p:cNvSpPr txBox="1"/>
          <p:nvPr/>
        </p:nvSpPr>
        <p:spPr>
          <a:xfrm>
            <a:off x="145764" y="839302"/>
            <a:ext cx="13535533" cy="129614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ja-JP" altLang="en-US" sz="2000" b="1" dirty="0" smtClean="0">
                <a:solidFill>
                  <a:schemeClr val="tx1"/>
                </a:solidFill>
                <a:latin typeface="Meiryo UI" panose="020B0604030504040204" pitchFamily="50" charset="-128"/>
                <a:ea typeface="Meiryo UI" panose="020B0604030504040204" pitchFamily="50" charset="-128"/>
              </a:rPr>
              <a:t>＜戦略の進捗管理＞</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tabLst>
                <a:tab pos="5740400" algn="l"/>
              </a:tabLst>
            </a:pPr>
            <a:endParaRPr lang="ja-JP" altLang="en-US" sz="1400" b="1"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smtClean="0">
                <a:solidFill>
                  <a:schemeClr val="tx1"/>
                </a:solidFill>
                <a:latin typeface="Meiryo UI" panose="020B0604030504040204" pitchFamily="50" charset="-128"/>
                <a:ea typeface="Meiryo UI" panose="020B0604030504040204" pitchFamily="50" charset="-128"/>
              </a:rPr>
              <a:t>　　戦略に掲げるめざす姿の実現に向け、各種施策を着実に推進するとともに、本戦略の進捗を管理するため、</a:t>
            </a:r>
            <a:endParaRPr lang="en-US" altLang="ja-JP" sz="2000" dirty="0" smtClean="0">
              <a:solidFill>
                <a:schemeClr val="tx1"/>
              </a:solidFill>
              <a:latin typeface="Meiryo UI" panose="020B0604030504040204" pitchFamily="50" charset="-128"/>
              <a:ea typeface="Meiryo UI" panose="020B0604030504040204" pitchFamily="50" charset="-128"/>
            </a:endParaRPr>
          </a:p>
          <a:p>
            <a:pPr>
              <a:tabLst>
                <a:tab pos="5740400" algn="l"/>
              </a:tabLst>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大阪府市都市魅力戦略推進会議において年度ごとに評価・検証を行う。</a:t>
            </a:r>
            <a:endParaRPr lang="ja-JP" altLang="en-US" sz="2000" dirty="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5919572B-41D0-4F72-A375-39D0070836D8}"/>
              </a:ext>
            </a:extLst>
          </p:cNvPr>
          <p:cNvSpPr/>
          <p:nvPr/>
        </p:nvSpPr>
        <p:spPr>
          <a:xfrm>
            <a:off x="215801" y="2682081"/>
            <a:ext cx="4609543" cy="48428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2000" b="1" dirty="0">
                <a:latin typeface="Meiryo UI" panose="020B0604030504040204" pitchFamily="50" charset="-128"/>
                <a:ea typeface="Meiryo UI" panose="020B0604030504040204" pitchFamily="50" charset="-128"/>
              </a:rPr>
              <a:t>数値目標</a:t>
            </a:r>
            <a:endParaRPr kumimoji="1" lang="ja-JP" altLang="en-US" sz="2000" b="1" spc="200" dirty="0">
              <a:latin typeface="Meiryo UI" panose="020B0604030504040204" pitchFamily="50" charset="-128"/>
              <a:ea typeface="Meiryo UI" panose="020B0604030504040204" pitchFamily="50" charset="-128"/>
            </a:endParaRPr>
          </a:p>
        </p:txBody>
      </p:sp>
      <p:graphicFrame>
        <p:nvGraphicFramePr>
          <p:cNvPr id="49" name="表 48"/>
          <p:cNvGraphicFramePr>
            <a:graphicFrameLocks noGrp="1"/>
          </p:cNvGraphicFramePr>
          <p:nvPr>
            <p:extLst/>
          </p:nvPr>
        </p:nvGraphicFramePr>
        <p:xfrm>
          <a:off x="935881" y="5340560"/>
          <a:ext cx="11377264" cy="2094049"/>
        </p:xfrm>
        <a:graphic>
          <a:graphicData uri="http://schemas.openxmlformats.org/drawingml/2006/table">
            <a:tbl>
              <a:tblPr firstRow="1" bandRow="1">
                <a:tableStyleId>{5C22544A-7EE6-4342-B048-85BDC9FD1C3A}</a:tableStyleId>
              </a:tblPr>
              <a:tblGrid>
                <a:gridCol w="3384376">
                  <a:extLst>
                    <a:ext uri="{9D8B030D-6E8A-4147-A177-3AD203B41FA5}">
                      <a16:colId xmlns:a16="http://schemas.microsoft.com/office/drawing/2014/main" val="2615346986"/>
                    </a:ext>
                  </a:extLst>
                </a:gridCol>
                <a:gridCol w="3240360">
                  <a:extLst>
                    <a:ext uri="{9D8B030D-6E8A-4147-A177-3AD203B41FA5}">
                      <a16:colId xmlns:a16="http://schemas.microsoft.com/office/drawing/2014/main" val="3188119071"/>
                    </a:ext>
                  </a:extLst>
                </a:gridCol>
                <a:gridCol w="4752528">
                  <a:extLst>
                    <a:ext uri="{9D8B030D-6E8A-4147-A177-3AD203B41FA5}">
                      <a16:colId xmlns:a16="http://schemas.microsoft.com/office/drawing/2014/main" val="1262620834"/>
                    </a:ext>
                  </a:extLst>
                </a:gridCol>
              </a:tblGrid>
              <a:tr h="443501">
                <a:tc>
                  <a:txBody>
                    <a:bodyPr/>
                    <a:lstStyle/>
                    <a:p>
                      <a:pPr algn="ctr"/>
                      <a:r>
                        <a:rPr kumimoji="1" lang="ja-JP" altLang="en-US" sz="18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800" b="1" dirty="0">
                          <a:latin typeface="Arial" panose="020B0604020202020204" pitchFamily="34" charset="0"/>
                          <a:ea typeface="Meiryo UI" panose="020B0604030504040204" pitchFamily="50" charset="-128"/>
                          <a:cs typeface="Arial" panose="020B0604020202020204" pitchFamily="34" charset="0"/>
                        </a:rPr>
                        <a:t>目標値</a:t>
                      </a:r>
                      <a:r>
                        <a:rPr kumimoji="1" lang="en-US" altLang="ja-JP" sz="1800" b="1" dirty="0">
                          <a:latin typeface="Arial" panose="020B0604020202020204" pitchFamily="34" charset="0"/>
                          <a:ea typeface="Meiryo UI" panose="020B0604030504040204" pitchFamily="50" charset="-128"/>
                          <a:cs typeface="Arial" panose="020B0604020202020204" pitchFamily="34" charset="0"/>
                        </a:rPr>
                        <a:t>(</a:t>
                      </a:r>
                      <a:r>
                        <a:rPr kumimoji="1" lang="en-US" altLang="ja-JP" sz="1800" b="1" dirty="0">
                          <a:solidFill>
                            <a:schemeClr val="bg1"/>
                          </a:solidFill>
                          <a:latin typeface="Arial" panose="020B0604020202020204" pitchFamily="34" charset="0"/>
                          <a:ea typeface="Meiryo UI" panose="020B0604030504040204" pitchFamily="50" charset="-128"/>
                          <a:cs typeface="Arial" panose="020B0604020202020204" pitchFamily="34" charset="0"/>
                        </a:rPr>
                        <a:t>2019</a:t>
                      </a:r>
                      <a:r>
                        <a:rPr kumimoji="1" lang="ja-JP" altLang="en-US" sz="1800" b="1" dirty="0">
                          <a:solidFill>
                            <a:schemeClr val="bg1"/>
                          </a:solidFill>
                          <a:latin typeface="Arial" panose="020B0604020202020204" pitchFamily="34" charset="0"/>
                          <a:ea typeface="Meiryo UI" panose="020B0604030504040204" pitchFamily="50" charset="-128"/>
                          <a:cs typeface="Arial" panose="020B0604020202020204" pitchFamily="34" charset="0"/>
                        </a:rPr>
                        <a:t>年実績）</a:t>
                      </a:r>
                      <a:endParaRPr kumimoji="1" lang="en-US" altLang="ja-JP" sz="18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800" b="1" dirty="0">
                          <a:solidFill>
                            <a:schemeClr val="bg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825274">
                <a:tc>
                  <a:txBody>
                    <a:bodyPr/>
                    <a:lstStyle/>
                    <a:p>
                      <a:pPr algn="ctr"/>
                      <a:r>
                        <a:rPr kumimoji="1" lang="ja-JP" altLang="en-US" sz="1800" b="1" dirty="0">
                          <a:latin typeface="Arial" panose="020B0604020202020204" pitchFamily="34" charset="0"/>
                          <a:ea typeface="Meiryo UI" panose="020B0604030504040204" pitchFamily="50" charset="-128"/>
                          <a:cs typeface="Arial" panose="020B0604020202020204" pitchFamily="34" charset="0"/>
                        </a:rPr>
                        <a:t>日本人延べ宿泊</a:t>
                      </a:r>
                      <a:r>
                        <a:rPr kumimoji="1" lang="ja-JP" altLang="en-US" sz="1800" b="1" dirty="0">
                          <a:solidFill>
                            <a:schemeClr val="tx1"/>
                          </a:solidFill>
                          <a:latin typeface="Arial" panose="020B0604020202020204" pitchFamily="34" charset="0"/>
                          <a:ea typeface="Meiryo UI" panose="020B0604030504040204" pitchFamily="50" charset="-128"/>
                          <a:cs typeface="Arial" panose="020B0604020202020204" pitchFamily="34" charset="0"/>
                        </a:rPr>
                        <a:t>者数</a:t>
                      </a:r>
                      <a:r>
                        <a:rPr kumimoji="1" lang="en-US" altLang="ja-JP" sz="18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8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8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8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800" b="1" dirty="0">
                          <a:latin typeface="Arial" panose="020B0604020202020204" pitchFamily="34" charset="0"/>
                          <a:ea typeface="Meiryo UI" panose="020B0604030504040204" pitchFamily="50" charset="-128"/>
                          <a:cs typeface="Arial" panose="020B0604020202020204" pitchFamily="34" charset="0"/>
                        </a:rPr>
                        <a:t>2,950</a:t>
                      </a:r>
                      <a:r>
                        <a:rPr kumimoji="1" lang="ja-JP" altLang="en-US" sz="1800" b="1" dirty="0">
                          <a:latin typeface="Arial" panose="020B0604020202020204" pitchFamily="34" charset="0"/>
                          <a:ea typeface="Meiryo UI" panose="020B0604030504040204" pitchFamily="50" charset="-128"/>
                          <a:cs typeface="Arial" panose="020B0604020202020204" pitchFamily="34" charset="0"/>
                        </a:rPr>
                        <a:t>万人泊</a:t>
                      </a:r>
                      <a:endParaRPr kumimoji="1" lang="ja-JP" altLang="en-US" sz="18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800" b="1" dirty="0">
                          <a:solidFill>
                            <a:schemeClr val="tx1"/>
                          </a:solidFill>
                          <a:latin typeface="Arial" panose="020B0604020202020204" pitchFamily="34" charset="0"/>
                          <a:ea typeface="Meiryo UI" panose="020B0604030504040204" pitchFamily="50" charset="-128"/>
                          <a:cs typeface="Arial" panose="020B0604020202020204" pitchFamily="34" charset="0"/>
                        </a:rPr>
                        <a:t>2022</a:t>
                      </a:r>
                      <a:r>
                        <a:rPr kumimoji="1" lang="ja-JP" altLang="en-US" sz="1800" b="1"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2286221614"/>
                  </a:ext>
                </a:extLst>
              </a:tr>
              <a:tr h="825274">
                <a:tc>
                  <a:txBody>
                    <a:bodyPr/>
                    <a:lstStyle/>
                    <a:p>
                      <a:pPr algn="ctr"/>
                      <a:r>
                        <a:rPr kumimoji="1" lang="ja-JP" altLang="en-US" sz="18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8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800" b="1" dirty="0">
                          <a:latin typeface="Arial" panose="020B0604020202020204" pitchFamily="34" charset="0"/>
                          <a:ea typeface="Meiryo UI" panose="020B0604030504040204" pitchFamily="50" charset="-128"/>
                          <a:cs typeface="Arial" panose="020B0604020202020204" pitchFamily="34" charset="0"/>
                        </a:rPr>
                        <a:t>        1,152.5</a:t>
                      </a:r>
                      <a:r>
                        <a:rPr lang="ja-JP" altLang="en-US" sz="1800" b="1" dirty="0">
                          <a:latin typeface="Arial" panose="020B0604020202020204" pitchFamily="34" charset="0"/>
                          <a:ea typeface="Meiryo UI" panose="020B0604030504040204" pitchFamily="50" charset="-128"/>
                          <a:cs typeface="Arial" panose="020B0604020202020204" pitchFamily="34" charset="0"/>
                        </a:rPr>
                        <a:t>万人（</a:t>
                      </a:r>
                      <a:r>
                        <a:rPr lang="en-US" altLang="ja-JP" sz="1800" b="1" dirty="0">
                          <a:latin typeface="Arial" panose="020B0604020202020204" pitchFamily="34" charset="0"/>
                          <a:ea typeface="Meiryo UI" panose="020B0604030504040204" pitchFamily="50" charset="-128"/>
                          <a:cs typeface="Arial" panose="020B0604020202020204" pitchFamily="34" charset="0"/>
                        </a:rPr>
                        <a:t>※</a:t>
                      </a:r>
                      <a:r>
                        <a:rPr lang="ja-JP" altLang="en-US" sz="1800" b="1" dirty="0">
                          <a:latin typeface="Arial" panose="020B0604020202020204" pitchFamily="34" charset="0"/>
                          <a:ea typeface="Meiryo UI" panose="020B0604030504040204" pitchFamily="50" charset="-128"/>
                          <a:cs typeface="Arial" panose="020B0604020202020204" pitchFamily="34" charset="0"/>
                        </a:rPr>
                        <a:t>１）　</a:t>
                      </a:r>
                      <a:endParaRPr kumimoji="1" lang="ja-JP" altLang="en-US" sz="18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ja-JP" altLang="en-US" sz="18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800" b="1" dirty="0">
                          <a:solidFill>
                            <a:schemeClr val="tx1"/>
                          </a:solidFill>
                          <a:latin typeface="Arial" panose="020B0604020202020204" pitchFamily="34" charset="0"/>
                          <a:ea typeface="Meiryo UI" panose="020B0604030504040204" pitchFamily="50" charset="-128"/>
                          <a:cs typeface="Arial" panose="020B0604020202020204" pitchFamily="34" charset="0"/>
                        </a:rPr>
                        <a:t>入国規制解除から２年後（</a:t>
                      </a:r>
                      <a:r>
                        <a:rPr kumimoji="1" lang="en-US" altLang="ja-JP" sz="18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800" b="1" dirty="0">
                          <a:solidFill>
                            <a:schemeClr val="tx1"/>
                          </a:solidFill>
                          <a:latin typeface="Arial" panose="020B0604020202020204" pitchFamily="34" charset="0"/>
                          <a:ea typeface="Meiryo UI" panose="020B0604030504040204" pitchFamily="50" charset="-128"/>
                          <a:cs typeface="Arial" panose="020B0604020202020204" pitchFamily="34" charset="0"/>
                        </a:rPr>
                        <a:t>２）</a:t>
                      </a:r>
                      <a:r>
                        <a:rPr kumimoji="1" lang="ja-JP" altLang="en-US" sz="18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p>
                  </a:txBody>
                  <a:tcPr anchor="ctr"/>
                </a:tc>
                <a:extLst>
                  <a:ext uri="{0D108BD9-81ED-4DB2-BD59-A6C34878D82A}">
                    <a16:rowId xmlns:a16="http://schemas.microsoft.com/office/drawing/2014/main" val="1164150173"/>
                  </a:ext>
                </a:extLst>
              </a:tr>
            </a:tbl>
          </a:graphicData>
        </a:graphic>
      </p:graphicFrame>
      <p:sp>
        <p:nvSpPr>
          <p:cNvPr id="30" name="テキスト ボックス 2"/>
          <p:cNvSpPr txBox="1"/>
          <p:nvPr/>
        </p:nvSpPr>
        <p:spPr>
          <a:xfrm>
            <a:off x="217772" y="7902117"/>
            <a:ext cx="13535533" cy="1548716"/>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tabLst>
                <a:tab pos="5740400" algn="l"/>
              </a:tabLst>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１　「来阪外国人旅行者数」について、従来は「訪日外客数（</a:t>
            </a:r>
            <a:r>
              <a:rPr lang="en-US" altLang="ja-JP" sz="1600" dirty="0">
                <a:solidFill>
                  <a:schemeClr val="tx1"/>
                </a:solidFill>
                <a:latin typeface="Meiryo UI" panose="020B0604030504040204" pitchFamily="50" charset="-128"/>
                <a:ea typeface="Meiryo UI" panose="020B0604030504040204" pitchFamily="50" charset="-128"/>
              </a:rPr>
              <a:t>JNTO</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訪問率（訪日外国人消費動向調査）」に基づき算出していたところ、</a:t>
            </a:r>
            <a:r>
              <a:rPr lang="en-US" altLang="ja-JP" sz="1600" dirty="0">
                <a:solidFill>
                  <a:schemeClr val="tx1"/>
                </a:solidFill>
                <a:latin typeface="Meiryo UI" panose="020B0604030504040204" pitchFamily="50" charset="-128"/>
                <a:ea typeface="Meiryo UI" panose="020B0604030504040204" pitchFamily="50" charset="-128"/>
              </a:rPr>
              <a:t>2018</a:t>
            </a:r>
            <a:r>
              <a:rPr lang="ja-JP" altLang="en-US" sz="1600" dirty="0">
                <a:solidFill>
                  <a:schemeClr val="tx1"/>
                </a:solidFill>
                <a:latin typeface="Meiryo UI" panose="020B0604030504040204" pitchFamily="50" charset="-128"/>
                <a:ea typeface="Meiryo UI" panose="020B0604030504040204" pitchFamily="50" charset="-128"/>
              </a:rPr>
              <a:t>年</a:t>
            </a:r>
          </a:p>
          <a:p>
            <a:pPr>
              <a:tabLst>
                <a:tab pos="5740400" algn="l"/>
              </a:tabLst>
            </a:pPr>
            <a:r>
              <a:rPr lang="ja-JP" altLang="en-US" sz="1600" dirty="0">
                <a:solidFill>
                  <a:schemeClr val="tx1"/>
                </a:solidFill>
                <a:latin typeface="Meiryo UI" panose="020B0604030504040204" pitchFamily="50" charset="-128"/>
                <a:ea typeface="Meiryo UI" panose="020B0604030504040204" pitchFamily="50" charset="-128"/>
              </a:rPr>
              <a:t>　　より、観光庁において全国値との整合性を有し地域間比較が可能な「訪日外国人消費動向調査（都道府県別集計）」が公表されたため、当該統計に</a:t>
            </a:r>
          </a:p>
          <a:p>
            <a:pPr>
              <a:tabLst>
                <a:tab pos="5740400" algn="l"/>
              </a:tabLst>
            </a:pPr>
            <a:r>
              <a:rPr lang="ja-JP" altLang="en-US" sz="1600" dirty="0">
                <a:solidFill>
                  <a:schemeClr val="tx1"/>
                </a:solidFill>
                <a:latin typeface="Meiryo UI" panose="020B0604030504040204" pitchFamily="50" charset="-128"/>
                <a:ea typeface="Meiryo UI" panose="020B0604030504040204" pitchFamily="50" charset="-128"/>
              </a:rPr>
              <a:t>　　よる把握を行う。</a:t>
            </a:r>
          </a:p>
          <a:p>
            <a:pPr>
              <a:tabLst>
                <a:tab pos="5740400" algn="l"/>
              </a:tabLst>
            </a:pPr>
            <a:endParaRPr lang="ja-JP" altLang="en-US" sz="1600" dirty="0">
              <a:solidFill>
                <a:schemeClr val="tx1"/>
              </a:solidFill>
              <a:latin typeface="Meiryo UI" panose="020B0604030504040204" pitchFamily="50" charset="-128"/>
              <a:ea typeface="Meiryo UI" panose="020B0604030504040204" pitchFamily="50" charset="-128"/>
            </a:endParaRPr>
          </a:p>
          <a:p>
            <a:pPr>
              <a:tabLst>
                <a:tab pos="5740400" algn="l"/>
              </a:tabLst>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２　入国規制措置が概ね解除され、国際的な人の往来について感染症拡大前の状況を取り戻した後</a:t>
            </a:r>
            <a:r>
              <a:rPr lang="en-US" altLang="ja-JP" sz="1600" dirty="0">
                <a:solidFill>
                  <a:schemeClr val="tx1"/>
                </a:solidFill>
                <a:latin typeface="Meiryo UI" panose="020B0604030504040204" pitchFamily="50" charset="-128"/>
                <a:ea typeface="Meiryo UI" panose="020B0604030504040204" pitchFamily="50" charset="-128"/>
              </a:rPr>
              <a:t>2</a:t>
            </a:r>
            <a:r>
              <a:rPr lang="ja-JP" altLang="en-US" sz="1600" dirty="0">
                <a:solidFill>
                  <a:schemeClr val="tx1"/>
                </a:solidFill>
                <a:latin typeface="Meiryo UI" panose="020B0604030504040204" pitchFamily="50" charset="-128"/>
                <a:ea typeface="Meiryo UI" panose="020B0604030504040204" pitchFamily="50" charset="-128"/>
              </a:rPr>
              <a:t>年を想定。具体の時期は改めて設定。</a:t>
            </a:r>
          </a:p>
          <a:p>
            <a:pPr>
              <a:tabLst>
                <a:tab pos="5740400" algn="l"/>
              </a:tabLst>
            </a:pP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1"/>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a:p>
        </p:txBody>
      </p:sp>
    </p:spTree>
    <p:extLst>
      <p:ext uri="{BB962C8B-B14F-4D97-AF65-F5344CB8AC3E}">
        <p14:creationId xmlns:p14="http://schemas.microsoft.com/office/powerpoint/2010/main" val="11598988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6045</TotalTime>
  <Words>1309</Words>
  <PresentationFormat>ユーザー設定</PresentationFormat>
  <Paragraphs>102</Paragraphs>
  <Slides>4</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HG丸ｺﾞｼｯｸM-PRO</vt:lpstr>
      <vt:lpstr>Meiryo UI</vt:lpstr>
      <vt:lpstr>ＭＳ Ｐゴシック</vt:lpstr>
      <vt:lpstr>游ゴシック</vt:lpstr>
      <vt:lpstr>游明朝</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2021-06-08T12:40:10Z</cp:lastPrinted>
  <dcterms:created xsi:type="dcterms:W3CDTF">2014-07-11T05:14:15Z</dcterms:created>
  <dcterms:modified xsi:type="dcterms:W3CDTF">2021-09-13T09:55:13Z</dcterms:modified>
</cp:coreProperties>
</file>