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6"/>
  </p:notesMasterIdLst>
  <p:sldIdLst>
    <p:sldId id="302" r:id="rId2"/>
    <p:sldId id="303" r:id="rId3"/>
    <p:sldId id="304" r:id="rId4"/>
    <p:sldId id="305" r:id="rId5"/>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6600"/>
    <a:srgbClr val="E6E6E6"/>
    <a:srgbClr val="FF66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56" d="100"/>
          <a:sy n="56" d="100"/>
        </p:scale>
        <p:origin x="1446" y="90"/>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2021/9/13</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726245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402697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158628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2021/9/13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2021/9/13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2021/9/13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2021/9/13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2021/9/13</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iming>
    <p:tnLst>
      <p:par>
        <p:cTn id="1" dur="indefinite" restart="never" nodeType="tmRoot"/>
      </p:par>
    </p:tnLst>
  </p:timing>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79897" y="3883595"/>
            <a:ext cx="11305256" cy="886718"/>
          </a:xfrm>
          <a:prstGeom prst="rect">
            <a:avLst/>
          </a:prstGeom>
          <a:noFill/>
        </p:spPr>
        <p:txBody>
          <a:bodyPr wrap="square" rtlCol="0">
            <a:spAutoFit/>
          </a:bodyPr>
          <a:lstStyle/>
          <a:p>
            <a:pPr algn="ctr"/>
            <a:r>
              <a:rPr lang="zh-TW" altLang="en-US" sz="5162" b="1" dirty="0" smtClean="0">
                <a:latin typeface="Meiryo UI" panose="020B0604030504040204" pitchFamily="50" charset="-128"/>
                <a:ea typeface="Meiryo UI" panose="020B0604030504040204" pitchFamily="50" charset="-128"/>
                <a:cs typeface="Meiryo UI" panose="020B0604030504040204" pitchFamily="50" charset="-128"/>
              </a:rPr>
              <a:t>大阪</a:t>
            </a:r>
            <a:r>
              <a:rPr lang="zh-TW" altLang="en-US" sz="5162" b="1" dirty="0">
                <a:latin typeface="Meiryo UI" panose="020B0604030504040204" pitchFamily="50" charset="-128"/>
                <a:ea typeface="Meiryo UI" panose="020B0604030504040204" pitchFamily="50" charset="-128"/>
                <a:cs typeface="Meiryo UI" panose="020B0604030504040204" pitchFamily="50" charset="-128"/>
              </a:rPr>
              <a:t>都市魅力創造戦略２０２５概要</a:t>
            </a:r>
            <a:endParaRPr lang="ja-JP" altLang="en-US" sz="5162"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10944993" y="881881"/>
            <a:ext cx="2536866"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資料⑤</a:t>
            </a:r>
            <a:endParaRPr kumimoji="1" lang="ja-JP" altLang="en-US" b="1" dirty="0">
              <a:solidFill>
                <a:schemeClr val="tx1"/>
              </a:solidFill>
            </a:endParaRPr>
          </a:p>
        </p:txBody>
      </p:sp>
    </p:spTree>
    <p:extLst>
      <p:ext uri="{BB962C8B-B14F-4D97-AF65-F5344CB8AC3E}">
        <p14:creationId xmlns:p14="http://schemas.microsoft.com/office/powerpoint/2010/main" val="2677667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bwMode="gray">
          <a:xfrm>
            <a:off x="-223" y="-19491"/>
            <a:ext cx="5296423" cy="59301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2200" dirty="0" smtClean="0">
                <a:solidFill>
                  <a:sysClr val="windowText" lastClr="000000"/>
                </a:solidFill>
                <a:latin typeface="HG丸ｺﾞｼｯｸM-PRO" panose="020F0600000000000000" pitchFamily="50" charset="-128"/>
                <a:ea typeface="HG丸ｺﾞｼｯｸM-PRO" panose="020F0600000000000000" pitchFamily="50" charset="-128"/>
              </a:rPr>
              <a:t>大阪都市魅力創造戦略２０２５概要①</a:t>
            </a:r>
            <a:endPar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endParaRPr>
          </a:p>
        </p:txBody>
      </p:sp>
      <p:grpSp>
        <p:nvGrpSpPr>
          <p:cNvPr id="12" name="グループ化 11"/>
          <p:cNvGrpSpPr/>
          <p:nvPr/>
        </p:nvGrpSpPr>
        <p:grpSpPr>
          <a:xfrm>
            <a:off x="431825" y="3380574"/>
            <a:ext cx="12780705" cy="1611512"/>
            <a:chOff x="-36480" y="801625"/>
            <a:chExt cx="3050557" cy="620592"/>
          </a:xfrm>
        </p:grpSpPr>
        <p:sp>
          <p:nvSpPr>
            <p:cNvPr id="15" name="正方形/長方形 14"/>
            <p:cNvSpPr/>
            <p:nvPr/>
          </p:nvSpPr>
          <p:spPr>
            <a:xfrm rot="10800000" flipV="1">
              <a:off x="-36480" y="801625"/>
              <a:ext cx="3050557" cy="195629"/>
            </a:xfrm>
            <a:prstGeom prst="rect">
              <a:avLst/>
            </a:prstGeom>
            <a:solidFill>
              <a:schemeClr val="tx1">
                <a:lumMod val="75000"/>
                <a:lumOff val="25000"/>
              </a:schemeClr>
            </a:solidFill>
            <a:ln>
              <a:noFill/>
            </a:ln>
            <a:effectLst/>
          </p:spPr>
          <p:style>
            <a:lnRef idx="1">
              <a:schemeClr val="accent3"/>
            </a:lnRef>
            <a:fillRef idx="2">
              <a:schemeClr val="accent3"/>
            </a:fillRef>
            <a:effectRef idx="1">
              <a:schemeClr val="accent3"/>
            </a:effectRef>
            <a:fontRef idx="minor">
              <a:schemeClr val="dk1"/>
            </a:fontRef>
          </p:style>
          <p:txBody>
            <a:bodyPr wrap="square" lIns="36000" tIns="0" rIns="36000" bIns="0" rtlCol="0" anchor="ctr" anchorCtr="0">
              <a:noAutofit/>
            </a:bodyPr>
            <a:lstStyle/>
            <a:p>
              <a:pPr algn="ctr">
                <a:spcAft>
                  <a:spcPts val="600"/>
                </a:spcAft>
              </a:pPr>
              <a:r>
                <a:rPr lang="ja-JP" altLang="en-US" sz="1600" b="1" kern="1200" dirty="0" smtClean="0">
                  <a:solidFill>
                    <a:srgbClr val="FFFFFF"/>
                  </a:solidFill>
                  <a:effectLst/>
                  <a:ea typeface="Meiryo UI" panose="020B0604030504040204" pitchFamily="50" charset="-128"/>
                  <a:cs typeface="Times New Roman" panose="02020603050405020304" pitchFamily="18" charset="0"/>
                </a:rPr>
                <a:t>　　　</a:t>
              </a:r>
              <a:r>
                <a:rPr lang="ja-JP" sz="2000" b="1" kern="1200" dirty="0" smtClean="0">
                  <a:solidFill>
                    <a:srgbClr val="FFFFFF"/>
                  </a:solidFill>
                  <a:effectLst/>
                  <a:ea typeface="Meiryo UI" panose="020B0604030504040204" pitchFamily="50" charset="-128"/>
                  <a:cs typeface="Times New Roman" panose="02020603050405020304" pitchFamily="18" charset="0"/>
                </a:rPr>
                <a:t>魅力共</a:t>
              </a:r>
              <a:r>
                <a:rPr lang="ja-JP" sz="2000" b="1" kern="1200" dirty="0">
                  <a:solidFill>
                    <a:srgbClr val="FFFFFF"/>
                  </a:solidFill>
                  <a:effectLst/>
                  <a:ea typeface="Meiryo UI" panose="020B0604030504040204" pitchFamily="50" charset="-128"/>
                  <a:cs typeface="Times New Roman" panose="02020603050405020304" pitchFamily="18" charset="0"/>
                </a:rPr>
                <a:t>創都市・大阪　</a:t>
              </a:r>
              <a:r>
                <a:rPr lang="ja-JP" sz="1800" b="1" kern="1200" dirty="0">
                  <a:solidFill>
                    <a:srgbClr val="FFFFFF"/>
                  </a:solidFill>
                  <a:effectLst/>
                  <a:ea typeface="Meiryo UI" panose="020B0604030504040204" pitchFamily="50" charset="-128"/>
                  <a:cs typeface="Times New Roman" panose="02020603050405020304" pitchFamily="18" charset="0"/>
                </a:rPr>
                <a:t>～新たな時代を切り拓き、さらに前へ</a:t>
              </a:r>
              <a:r>
                <a:rPr lang="ja-JP" sz="1800" b="1" kern="1200" dirty="0" smtClean="0">
                  <a:solidFill>
                    <a:srgbClr val="FFFFFF"/>
                  </a:solidFill>
                  <a:effectLst/>
                  <a:ea typeface="Meiryo UI" panose="020B0604030504040204" pitchFamily="50" charset="-128"/>
                  <a:cs typeface="Times New Roman" panose="02020603050405020304" pitchFamily="18" charset="0"/>
                </a:rPr>
                <a:t>～</a:t>
              </a:r>
              <a:r>
                <a:rPr lang="ja-JP" altLang="en-US" sz="2000" b="1" kern="1200" dirty="0" smtClean="0">
                  <a:solidFill>
                    <a:srgbClr val="FFFFFF"/>
                  </a:solidFill>
                  <a:effectLst/>
                  <a:ea typeface="Meiryo UI" panose="020B0604030504040204" pitchFamily="50" charset="-128"/>
                  <a:cs typeface="Times New Roman" panose="02020603050405020304" pitchFamily="18" charset="0"/>
                </a:rPr>
                <a:t>　</a:t>
              </a:r>
              <a:endParaRPr lang="ja-JP" sz="1400" kern="100" dirty="0">
                <a:effectLst/>
                <a:ea typeface="游明朝" panose="02020400000000000000" pitchFamily="18" charset="-128"/>
                <a:cs typeface="Times New Roman" panose="02020603050405020304" pitchFamily="18" charset="0"/>
              </a:endParaRPr>
            </a:p>
          </p:txBody>
        </p:sp>
        <p:sp>
          <p:nvSpPr>
            <p:cNvPr id="16" name="正方形/長方形 15"/>
            <p:cNvSpPr/>
            <p:nvPr/>
          </p:nvSpPr>
          <p:spPr>
            <a:xfrm>
              <a:off x="-36480" y="997254"/>
              <a:ext cx="3050557" cy="424963"/>
            </a:xfrm>
            <a:prstGeom prst="rect">
              <a:avLst/>
            </a:prstGeom>
            <a:noFill/>
            <a:ln w="3175">
              <a:solidFill>
                <a:schemeClr val="tx1"/>
              </a:solidFill>
              <a:prstDash val="solid"/>
            </a:ln>
          </p:spPr>
          <p:style>
            <a:lnRef idx="2">
              <a:schemeClr val="dk1"/>
            </a:lnRef>
            <a:fillRef idx="1">
              <a:schemeClr val="lt1"/>
            </a:fillRef>
            <a:effectRef idx="0">
              <a:schemeClr val="dk1"/>
            </a:effectRef>
            <a:fontRef idx="minor">
              <a:schemeClr val="dk1"/>
            </a:fontRef>
          </p:style>
          <p:txBody>
            <a:bodyPr wrap="square" rtlCol="0" anchor="ctr">
              <a:noAutofit/>
            </a:bodyPr>
            <a:lstStyle/>
            <a:p>
              <a:pPr marL="133350">
                <a:lnSpc>
                  <a:spcPts val="1500"/>
                </a:lnSpc>
                <a:spcAft>
                  <a:spcPts val="0"/>
                </a:spcAft>
              </a:pPr>
              <a:r>
                <a:rPr lang="ja-JP" sz="1800" kern="1200" dirty="0" err="1"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a:t>
              </a:r>
              <a:endParaRPr lang="ja-JP" sz="1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sp>
        <p:nvSpPr>
          <p:cNvPr id="18" name="正方形/長方形 17"/>
          <p:cNvSpPr/>
          <p:nvPr/>
        </p:nvSpPr>
        <p:spPr>
          <a:xfrm>
            <a:off x="188955" y="2337261"/>
            <a:ext cx="13204309" cy="848876"/>
          </a:xfrm>
          <a:prstGeom prst="rect">
            <a:avLst/>
          </a:prstGeom>
          <a:solidFill>
            <a:schemeClr val="bg1">
              <a:lumMod val="85000"/>
            </a:schemeClr>
          </a:solidFill>
          <a:ln w="9525">
            <a:noFill/>
            <a:prstDash val="solid"/>
          </a:ln>
        </p:spPr>
        <p:style>
          <a:lnRef idx="2">
            <a:schemeClr val="accent6"/>
          </a:lnRef>
          <a:fillRef idx="1">
            <a:schemeClr val="lt1"/>
          </a:fillRef>
          <a:effectRef idx="0">
            <a:schemeClr val="accent6"/>
          </a:effectRef>
          <a:fontRef idx="minor">
            <a:schemeClr val="dk1"/>
          </a:fontRef>
        </p:style>
        <p:txBody>
          <a:bodyPr rot="0" spcFirstLastPara="0" vert="horz" wrap="square" lIns="36000" tIns="0" rIns="36000" bIns="0" numCol="1" spcCol="0" rtlCol="0" fromWordArt="0" anchor="ctr" anchorCtr="0" forceAA="0" compatLnSpc="1">
            <a:prstTxWarp prst="textNoShape">
              <a:avLst/>
            </a:prstTxWarp>
            <a:noAutofit/>
          </a:bodyPr>
          <a:lstStyle/>
          <a:p>
            <a:pPr algn="l">
              <a:spcAft>
                <a:spcPts val="0"/>
              </a:spcAft>
            </a:pPr>
            <a:endParaRPr lang="ja-JP" sz="1100" kern="100" dirty="0">
              <a:effectLst/>
              <a:ea typeface="游明朝" panose="02020400000000000000" pitchFamily="18" charset="-128"/>
              <a:cs typeface="Times New Roman" panose="02020603050405020304" pitchFamily="18" charset="0"/>
            </a:endParaRPr>
          </a:p>
        </p:txBody>
      </p:sp>
      <p:sp>
        <p:nvSpPr>
          <p:cNvPr id="19" name="正方形/長方形 18"/>
          <p:cNvSpPr/>
          <p:nvPr/>
        </p:nvSpPr>
        <p:spPr>
          <a:xfrm>
            <a:off x="0" y="1567786"/>
            <a:ext cx="13952516" cy="92845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oAutofit/>
          </a:bodyPr>
          <a:lstStyle/>
          <a:p>
            <a:pPr marL="139700" lvl="0" indent="-139700">
              <a:spcAft>
                <a:spcPts val="100"/>
              </a:spcAft>
            </a:pPr>
            <a:endParaRPr lang="ja-JP" altLang="en-US" sz="1600"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20" name="テキスト ボックス 19"/>
          <p:cNvSpPr txBox="1"/>
          <p:nvPr/>
        </p:nvSpPr>
        <p:spPr>
          <a:xfrm>
            <a:off x="556507" y="3456522"/>
            <a:ext cx="1558572" cy="338554"/>
          </a:xfrm>
          <a:prstGeom prst="rect">
            <a:avLst/>
          </a:prstGeom>
          <a:solidFill>
            <a:schemeClr val="bg1"/>
          </a:solidFill>
        </p:spPr>
        <p:txBody>
          <a:bodyPr wrap="square" rtlCol="0">
            <a:spAutoFit/>
          </a:bodyPr>
          <a:lstStyle/>
          <a:p>
            <a:pPr algn="ctr"/>
            <a:r>
              <a:rPr lang="ja-JP" altLang="en-US" sz="1600" dirty="0">
                <a:latin typeface="Meiryo UI" panose="020B0604030504040204" pitchFamily="50" charset="-128"/>
                <a:ea typeface="Meiryo UI" panose="020B0604030504040204" pitchFamily="50" charset="-128"/>
              </a:rPr>
              <a:t>めざ</a:t>
            </a:r>
            <a:r>
              <a:rPr kumimoji="1" lang="ja-JP" altLang="en-US" sz="1600" dirty="0" smtClean="0">
                <a:latin typeface="Meiryo UI" panose="020B0604030504040204" pitchFamily="50" charset="-128"/>
                <a:ea typeface="Meiryo UI" panose="020B0604030504040204" pitchFamily="50" charset="-128"/>
              </a:rPr>
              <a:t>す姿</a:t>
            </a:r>
            <a:endParaRPr kumimoji="1" lang="ja-JP" altLang="en-US" sz="1600" dirty="0">
              <a:latin typeface="Meiryo UI" panose="020B0604030504040204" pitchFamily="50" charset="-128"/>
              <a:ea typeface="Meiryo UI" panose="020B0604030504040204" pitchFamily="50" charset="-128"/>
            </a:endParaRPr>
          </a:p>
        </p:txBody>
      </p:sp>
      <p:sp>
        <p:nvSpPr>
          <p:cNvPr id="28" name="テキスト ボックス 2"/>
          <p:cNvSpPr txBox="1"/>
          <p:nvPr/>
        </p:nvSpPr>
        <p:spPr>
          <a:xfrm>
            <a:off x="145542" y="665857"/>
            <a:ext cx="13535533" cy="1565670"/>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ja-JP" altLang="en-US" sz="2000" b="1" dirty="0" smtClean="0">
                <a:solidFill>
                  <a:schemeClr val="tx1"/>
                </a:solidFill>
                <a:latin typeface="Meiryo UI" panose="020B0604030504040204" pitchFamily="50" charset="-128"/>
                <a:ea typeface="Meiryo UI" panose="020B0604030504040204" pitchFamily="50" charset="-128"/>
              </a:rPr>
              <a:t>＜本戦略</a:t>
            </a:r>
            <a:r>
              <a:rPr lang="ja-JP" altLang="en-US" sz="2000" b="1" dirty="0">
                <a:solidFill>
                  <a:schemeClr val="tx1"/>
                </a:solidFill>
                <a:latin typeface="Meiryo UI" panose="020B0604030504040204" pitchFamily="50" charset="-128"/>
                <a:ea typeface="Meiryo UI" panose="020B0604030504040204" pitchFamily="50" charset="-128"/>
              </a:rPr>
              <a:t>の</a:t>
            </a:r>
            <a:r>
              <a:rPr lang="ja-JP" altLang="en-US" sz="2000" b="1" dirty="0" smtClean="0">
                <a:solidFill>
                  <a:schemeClr val="tx1"/>
                </a:solidFill>
                <a:latin typeface="Meiryo UI" panose="020B0604030504040204" pitchFamily="50" charset="-128"/>
                <a:ea typeface="Meiryo UI" panose="020B0604030504040204" pitchFamily="50" charset="-128"/>
              </a:rPr>
              <a:t>位置づけ＞</a:t>
            </a:r>
            <a:r>
              <a:rPr lang="en-US" altLang="ja-JP" sz="2000" b="1" dirty="0" smtClean="0">
                <a:solidFill>
                  <a:schemeClr val="tx1"/>
                </a:solidFill>
                <a:latin typeface="Meiryo UI" panose="020B0604030504040204" pitchFamily="50" charset="-128"/>
                <a:ea typeface="Meiryo UI" panose="020B0604030504040204" pitchFamily="50" charset="-128"/>
              </a:rPr>
              <a:t> </a:t>
            </a:r>
          </a:p>
          <a:p>
            <a:pPr>
              <a:tabLst>
                <a:tab pos="5740400" algn="l"/>
              </a:tabLst>
            </a:pPr>
            <a:endParaRPr lang="en-US" altLang="ja-JP" sz="900" b="1" dirty="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2000" dirty="0" smtClean="0">
                <a:solidFill>
                  <a:schemeClr val="tx1"/>
                </a:solidFill>
                <a:latin typeface="Meiryo UI" panose="020B0604030504040204" pitchFamily="50" charset="-128"/>
                <a:ea typeface="Meiryo UI" panose="020B0604030504040204" pitchFamily="50" charset="-128"/>
              </a:rPr>
              <a:t>　新型</a:t>
            </a:r>
            <a:r>
              <a:rPr lang="ja-JP" altLang="en-US" sz="2000" dirty="0">
                <a:solidFill>
                  <a:schemeClr val="tx1"/>
                </a:solidFill>
                <a:latin typeface="Meiryo UI" panose="020B0604030504040204" pitchFamily="50" charset="-128"/>
                <a:ea typeface="Meiryo UI" panose="020B0604030504040204" pitchFamily="50" charset="-128"/>
              </a:rPr>
              <a:t>コロナウイルス感染症の影響・状況を踏まえ、観光需要の回復を担う国内旅行の促進や新たな潮流に対応した魅力の創出・強化</a:t>
            </a:r>
            <a:r>
              <a:rPr lang="ja-JP" altLang="en-US" sz="2000" dirty="0" smtClean="0">
                <a:solidFill>
                  <a:schemeClr val="tx1"/>
                </a:solidFill>
                <a:latin typeface="Meiryo UI" panose="020B0604030504040204" pitchFamily="50" charset="-128"/>
                <a:ea typeface="Meiryo UI" panose="020B0604030504040204" pitchFamily="50" charset="-128"/>
              </a:rPr>
              <a:t>、インバウンド</a:t>
            </a:r>
            <a:r>
              <a:rPr lang="ja-JP" altLang="en-US" sz="2000" dirty="0">
                <a:solidFill>
                  <a:schemeClr val="tx1"/>
                </a:solidFill>
                <a:latin typeface="Meiryo UI" panose="020B0604030504040204" pitchFamily="50" charset="-128"/>
                <a:ea typeface="Meiryo UI" panose="020B0604030504040204" pitchFamily="50" charset="-128"/>
              </a:rPr>
              <a:t>回復後を見据えた基盤整備などを着実に推進するとともに、大阪・関西万博の開催さらには開催後に向けて、国際都市大阪の新たな大阪の賑わいを創り出し、活力を高めていくための施策の方向性を示すものである。</a:t>
            </a:r>
          </a:p>
        </p:txBody>
      </p:sp>
      <p:sp>
        <p:nvSpPr>
          <p:cNvPr id="29" name="テキスト ボックス 2"/>
          <p:cNvSpPr txBox="1"/>
          <p:nvPr/>
        </p:nvSpPr>
        <p:spPr>
          <a:xfrm>
            <a:off x="577812" y="3888570"/>
            <a:ext cx="12815453" cy="116977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ja-JP" altLang="en-US" sz="1800" dirty="0" smtClean="0">
                <a:solidFill>
                  <a:schemeClr val="tx1"/>
                </a:solidFill>
                <a:latin typeface="Meiryo UI" panose="020B0604030504040204" pitchFamily="50" charset="-128"/>
                <a:ea typeface="Meiryo UI" panose="020B0604030504040204" pitchFamily="50" charset="-128"/>
              </a:rPr>
              <a:t>　難局</a:t>
            </a:r>
            <a:r>
              <a:rPr lang="ja-JP" altLang="en-US" sz="1800" dirty="0">
                <a:solidFill>
                  <a:schemeClr val="tx1"/>
                </a:solidFill>
                <a:latin typeface="Meiryo UI" panose="020B0604030504040204" pitchFamily="50" charset="-128"/>
                <a:ea typeface="Meiryo UI" panose="020B0604030504040204" pitchFamily="50" charset="-128"/>
              </a:rPr>
              <a:t>の先にある新たな時代を切り拓くため、住民・企業をはじめ、あらゆるステークホルダーとともに、大阪が持つ豊かな歴史・文化や人々</a:t>
            </a:r>
            <a:r>
              <a:rPr lang="ja-JP" altLang="en-US" sz="1800" dirty="0" smtClean="0">
                <a:solidFill>
                  <a:schemeClr val="tx1"/>
                </a:solidFill>
                <a:latin typeface="Meiryo UI" panose="020B0604030504040204" pitchFamily="50" charset="-128"/>
                <a:ea typeface="Meiryo UI" panose="020B0604030504040204" pitchFamily="50" charset="-128"/>
              </a:rPr>
              <a:t>の</a:t>
            </a:r>
            <a:endParaRPr lang="en-US" altLang="ja-JP" sz="1800" dirty="0" smtClean="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1800" dirty="0" smtClean="0">
                <a:solidFill>
                  <a:schemeClr val="tx1"/>
                </a:solidFill>
                <a:latin typeface="Meiryo UI" panose="020B0604030504040204" pitchFamily="50" charset="-128"/>
                <a:ea typeface="Meiryo UI" panose="020B0604030504040204" pitchFamily="50" charset="-128"/>
              </a:rPr>
              <a:t>多様</a:t>
            </a:r>
            <a:r>
              <a:rPr lang="ja-JP" altLang="en-US" sz="1800" dirty="0">
                <a:solidFill>
                  <a:schemeClr val="tx1"/>
                </a:solidFill>
                <a:latin typeface="Meiryo UI" panose="020B0604030504040204" pitchFamily="50" charset="-128"/>
                <a:ea typeface="Meiryo UI" panose="020B0604030504040204" pitchFamily="50" charset="-128"/>
              </a:rPr>
              <a:t>な魅力、都市のポテンシャルを生かし、チャレンジし続けることにより、大阪を元気にし</a:t>
            </a:r>
            <a:r>
              <a:rPr lang="ja-JP" altLang="en-US" sz="1800" dirty="0" smtClean="0">
                <a:solidFill>
                  <a:schemeClr val="tx1"/>
                </a:solidFill>
                <a:latin typeface="Meiryo UI" panose="020B0604030504040204" pitchFamily="50" charset="-128"/>
                <a:ea typeface="Meiryo UI" panose="020B0604030504040204" pitchFamily="50" charset="-128"/>
              </a:rPr>
              <a:t>、府民</a:t>
            </a:r>
            <a:r>
              <a:rPr lang="ja-JP" altLang="en-US" sz="1800" dirty="0">
                <a:solidFill>
                  <a:schemeClr val="tx1"/>
                </a:solidFill>
                <a:latin typeface="Meiryo UI" panose="020B0604030504040204" pitchFamily="50" charset="-128"/>
                <a:ea typeface="Meiryo UI" panose="020B0604030504040204" pitchFamily="50" charset="-128"/>
              </a:rPr>
              <a:t>・市民が誇りや愛着を感じることのできる</a:t>
            </a:r>
            <a:r>
              <a:rPr lang="ja-JP" altLang="en-US" sz="1800" dirty="0" smtClean="0">
                <a:solidFill>
                  <a:schemeClr val="tx1"/>
                </a:solidFill>
                <a:latin typeface="Meiryo UI" panose="020B0604030504040204" pitchFamily="50" charset="-128"/>
                <a:ea typeface="Meiryo UI" panose="020B0604030504040204" pitchFamily="50" charset="-128"/>
              </a:rPr>
              <a:t>、</a:t>
            </a:r>
            <a:endParaRPr lang="en-US" altLang="ja-JP" sz="1800" dirty="0" smtClean="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1800" dirty="0" smtClean="0">
                <a:solidFill>
                  <a:schemeClr val="tx1"/>
                </a:solidFill>
                <a:latin typeface="Meiryo UI" panose="020B0604030504040204" pitchFamily="50" charset="-128"/>
                <a:ea typeface="Meiryo UI" panose="020B0604030504040204" pitchFamily="50" charset="-128"/>
              </a:rPr>
              <a:t>世界</a:t>
            </a:r>
            <a:r>
              <a:rPr lang="ja-JP" altLang="en-US" sz="1800" dirty="0">
                <a:solidFill>
                  <a:schemeClr val="tx1"/>
                </a:solidFill>
                <a:latin typeface="Meiryo UI" panose="020B0604030504040204" pitchFamily="50" charset="-128"/>
                <a:ea typeface="Meiryo UI" panose="020B0604030504040204" pitchFamily="50" charset="-128"/>
              </a:rPr>
              <a:t>に誇る魅力あふれる都市を創り上げることをめざす</a:t>
            </a:r>
          </a:p>
        </p:txBody>
      </p:sp>
      <p:sp>
        <p:nvSpPr>
          <p:cNvPr id="30" name="テキスト ボックス 2"/>
          <p:cNvSpPr txBox="1"/>
          <p:nvPr/>
        </p:nvSpPr>
        <p:spPr>
          <a:xfrm>
            <a:off x="143794" y="2273853"/>
            <a:ext cx="10513168" cy="805794"/>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ja-JP" altLang="en-US" sz="2000" b="1" dirty="0">
                <a:solidFill>
                  <a:schemeClr val="tx1"/>
                </a:solidFill>
                <a:latin typeface="Meiryo UI" panose="020B0604030504040204" pitchFamily="50" charset="-128"/>
                <a:ea typeface="Meiryo UI" panose="020B0604030504040204" pitchFamily="50" charset="-128"/>
              </a:rPr>
              <a:t>　◆計画期間◆ 　</a:t>
            </a:r>
            <a:r>
              <a:rPr lang="en-US" altLang="ja-JP" sz="2000" b="1" dirty="0">
                <a:solidFill>
                  <a:schemeClr val="tx1"/>
                </a:solidFill>
                <a:latin typeface="Meiryo UI" panose="020B0604030504040204" pitchFamily="50" charset="-128"/>
                <a:ea typeface="Meiryo UI" panose="020B0604030504040204" pitchFamily="50" charset="-128"/>
              </a:rPr>
              <a:t>2021</a:t>
            </a:r>
            <a:r>
              <a:rPr lang="ja-JP" altLang="en-US" sz="2000" b="1" dirty="0">
                <a:solidFill>
                  <a:schemeClr val="tx1"/>
                </a:solidFill>
                <a:latin typeface="Meiryo UI" panose="020B0604030504040204" pitchFamily="50" charset="-128"/>
                <a:ea typeface="Meiryo UI" panose="020B0604030504040204" pitchFamily="50" charset="-128"/>
              </a:rPr>
              <a:t>（</a:t>
            </a:r>
            <a:r>
              <a:rPr lang="en-US" altLang="ja-JP" sz="2000" b="1" dirty="0">
                <a:solidFill>
                  <a:schemeClr val="tx1"/>
                </a:solidFill>
                <a:latin typeface="Meiryo UI" panose="020B0604030504040204" pitchFamily="50" charset="-128"/>
                <a:ea typeface="Meiryo UI" panose="020B0604030504040204" pitchFamily="50" charset="-128"/>
              </a:rPr>
              <a:t>R</a:t>
            </a:r>
            <a:r>
              <a:rPr lang="ja-JP" altLang="en-US" sz="2000" b="1" dirty="0">
                <a:solidFill>
                  <a:schemeClr val="tx1"/>
                </a:solidFill>
                <a:latin typeface="Meiryo UI" panose="020B0604030504040204" pitchFamily="50" charset="-128"/>
                <a:ea typeface="Meiryo UI" panose="020B0604030504040204" pitchFamily="50" charset="-128"/>
              </a:rPr>
              <a:t>３）～</a:t>
            </a:r>
            <a:r>
              <a:rPr lang="en-US" altLang="ja-JP" sz="2000" b="1" dirty="0">
                <a:solidFill>
                  <a:schemeClr val="tx1"/>
                </a:solidFill>
                <a:latin typeface="Meiryo UI" panose="020B0604030504040204" pitchFamily="50" charset="-128"/>
                <a:ea typeface="Meiryo UI" panose="020B0604030504040204" pitchFamily="50" charset="-128"/>
              </a:rPr>
              <a:t>2025</a:t>
            </a:r>
            <a:r>
              <a:rPr lang="ja-JP" altLang="en-US" sz="2000" b="1" dirty="0">
                <a:solidFill>
                  <a:schemeClr val="tx1"/>
                </a:solidFill>
                <a:latin typeface="Meiryo UI" panose="020B0604030504040204" pitchFamily="50" charset="-128"/>
                <a:ea typeface="Meiryo UI" panose="020B0604030504040204" pitchFamily="50" charset="-128"/>
              </a:rPr>
              <a:t>（</a:t>
            </a:r>
            <a:r>
              <a:rPr lang="en-US" altLang="ja-JP" sz="2000" b="1" dirty="0">
                <a:solidFill>
                  <a:schemeClr val="tx1"/>
                </a:solidFill>
                <a:latin typeface="Meiryo UI" panose="020B0604030504040204" pitchFamily="50" charset="-128"/>
                <a:ea typeface="Meiryo UI" panose="020B0604030504040204" pitchFamily="50" charset="-128"/>
              </a:rPr>
              <a:t>R</a:t>
            </a:r>
            <a:r>
              <a:rPr lang="ja-JP" altLang="en-US" sz="2000" b="1" dirty="0">
                <a:solidFill>
                  <a:schemeClr val="tx1"/>
                </a:solidFill>
                <a:latin typeface="Meiryo UI" panose="020B0604030504040204" pitchFamily="50" charset="-128"/>
                <a:ea typeface="Meiryo UI" panose="020B0604030504040204" pitchFamily="50" charset="-128"/>
              </a:rPr>
              <a:t>７）年度　</a:t>
            </a:r>
            <a:endParaRPr lang="en-US" altLang="ja-JP" sz="2000" b="1" dirty="0" smtClean="0">
              <a:solidFill>
                <a:schemeClr val="tx1"/>
              </a:solidFill>
              <a:latin typeface="Meiryo UI" panose="020B0604030504040204" pitchFamily="50" charset="-128"/>
              <a:ea typeface="Meiryo UI" panose="020B0604030504040204" pitchFamily="50" charset="-128"/>
            </a:endParaRPr>
          </a:p>
          <a:p>
            <a:pPr>
              <a:tabLst>
                <a:tab pos="5740400" algn="l"/>
              </a:tabLst>
            </a:pPr>
            <a:endParaRPr lang="ja-JP" altLang="en-US" sz="700" b="1" dirty="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rPr>
              <a:t>　</a:t>
            </a:r>
            <a:r>
              <a:rPr lang="en-US" altLang="ja-JP" sz="1800" dirty="0" smtClean="0">
                <a:solidFill>
                  <a:schemeClr val="tx1"/>
                </a:solidFill>
                <a:latin typeface="Meiryo UI" panose="020B0604030504040204" pitchFamily="50" charset="-128"/>
                <a:ea typeface="Meiryo UI" panose="020B0604030504040204" pitchFamily="50" charset="-128"/>
              </a:rPr>
              <a:t>※</a:t>
            </a:r>
            <a:r>
              <a:rPr lang="ja-JP" altLang="en-US" sz="1800" dirty="0">
                <a:solidFill>
                  <a:schemeClr val="tx1"/>
                </a:solidFill>
                <a:latin typeface="Meiryo UI" panose="020B0604030504040204" pitchFamily="50" charset="-128"/>
                <a:ea typeface="Meiryo UI" panose="020B0604030504040204" pitchFamily="50" charset="-128"/>
              </a:rPr>
              <a:t>　新型コロナウイルスの感染状況等を踏まえ、計画期間中においても必要に応じて柔軟に戦略を見直す。</a:t>
            </a:r>
          </a:p>
        </p:txBody>
      </p:sp>
      <p:sp>
        <p:nvSpPr>
          <p:cNvPr id="40" name="テキスト ボックス 2"/>
          <p:cNvSpPr txBox="1"/>
          <p:nvPr/>
        </p:nvSpPr>
        <p:spPr>
          <a:xfrm>
            <a:off x="143794" y="5170383"/>
            <a:ext cx="5688632" cy="608042"/>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ja-JP" altLang="en-US" sz="2000" b="1" dirty="0" smtClean="0">
                <a:solidFill>
                  <a:schemeClr val="tx1"/>
                </a:solidFill>
                <a:latin typeface="Meiryo UI" panose="020B0604030504040204" pitchFamily="50" charset="-128"/>
                <a:ea typeface="Meiryo UI" panose="020B0604030504040204" pitchFamily="50" charset="-128"/>
              </a:rPr>
              <a:t>＜基本的な考え方＞</a:t>
            </a:r>
            <a:r>
              <a:rPr lang="en-US" altLang="ja-JP" sz="2000" b="1" dirty="0" smtClean="0">
                <a:solidFill>
                  <a:schemeClr val="tx1"/>
                </a:solidFill>
                <a:latin typeface="Meiryo UI" panose="020B0604030504040204" pitchFamily="50" charset="-128"/>
                <a:ea typeface="Meiryo UI" panose="020B0604030504040204" pitchFamily="50" charset="-128"/>
              </a:rPr>
              <a:t> </a:t>
            </a:r>
          </a:p>
        </p:txBody>
      </p:sp>
      <p:sp>
        <p:nvSpPr>
          <p:cNvPr id="23" name="二等辺三角形 22"/>
          <p:cNvSpPr/>
          <p:nvPr/>
        </p:nvSpPr>
        <p:spPr>
          <a:xfrm>
            <a:off x="4251098" y="6611525"/>
            <a:ext cx="5109719" cy="313814"/>
          </a:xfrm>
          <a:prstGeom prst="triangle">
            <a:avLst/>
          </a:prstGeom>
          <a:solidFill>
            <a:schemeClr val="accent1">
              <a:lumMod val="60000"/>
              <a:lumOff val="40000"/>
            </a:scheme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4" name="角丸四角形 23"/>
          <p:cNvSpPr/>
          <p:nvPr/>
        </p:nvSpPr>
        <p:spPr>
          <a:xfrm>
            <a:off x="1799977" y="6971565"/>
            <a:ext cx="10151601" cy="263765"/>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500"/>
              </a:lnSpc>
              <a:spcAft>
                <a:spcPts val="0"/>
              </a:spcAft>
            </a:pPr>
            <a:r>
              <a:rPr lang="ja-JP" sz="1400" b="1" kern="100" dirty="0">
                <a:solidFill>
                  <a:srgbClr val="000000"/>
                </a:solidFill>
                <a:effectLst/>
                <a:ea typeface="Meiryo UI" panose="020B0604030504040204" pitchFamily="50" charset="-128"/>
                <a:cs typeface="Times New Roman" panose="02020603050405020304" pitchFamily="18" charset="0"/>
              </a:rPr>
              <a:t>持続可能な開発目標（</a:t>
            </a:r>
            <a:r>
              <a:rPr lang="en-US" sz="1400" b="1" kern="100" dirty="0">
                <a:solidFill>
                  <a:srgbClr val="000000"/>
                </a:solidFill>
                <a:effectLst/>
                <a:ea typeface="Meiryo UI" panose="020B0604030504040204" pitchFamily="50" charset="-128"/>
                <a:cs typeface="Times New Roman" panose="02020603050405020304" pitchFamily="18" charset="0"/>
              </a:rPr>
              <a:t>SDG</a:t>
            </a:r>
            <a:r>
              <a:rPr lang="ja-JP" sz="1400" b="1" kern="100" dirty="0">
                <a:solidFill>
                  <a:srgbClr val="000000"/>
                </a:solidFill>
                <a:effectLst/>
                <a:ea typeface="Meiryo UI" panose="020B0604030504040204" pitchFamily="50" charset="-128"/>
                <a:cs typeface="Times New Roman" panose="02020603050405020304" pitchFamily="18" charset="0"/>
              </a:rPr>
              <a:t>ｓ）達成への</a:t>
            </a:r>
            <a:r>
              <a:rPr lang="ja-JP" sz="1400" b="1" kern="100" dirty="0" smtClean="0">
                <a:solidFill>
                  <a:srgbClr val="000000"/>
                </a:solidFill>
                <a:effectLst/>
                <a:ea typeface="Meiryo UI" panose="020B0604030504040204" pitchFamily="50" charset="-128"/>
                <a:cs typeface="Times New Roman" panose="02020603050405020304" pitchFamily="18" charset="0"/>
              </a:rPr>
              <a:t>貢献</a:t>
            </a:r>
            <a:r>
              <a:rPr lang="en-US" sz="1400" kern="100" dirty="0">
                <a:effectLst/>
                <a:ea typeface="游明朝" panose="02020400000000000000" pitchFamily="18" charset="-128"/>
                <a:cs typeface="Times New Roman" panose="02020603050405020304" pitchFamily="18" charset="0"/>
              </a:rPr>
              <a:t> </a:t>
            </a:r>
            <a:endParaRPr lang="ja-JP" sz="1600" kern="100" dirty="0">
              <a:effectLst/>
              <a:ea typeface="游明朝" panose="02020400000000000000" pitchFamily="18" charset="-128"/>
              <a:cs typeface="Times New Roman" panose="02020603050405020304" pitchFamily="18" charset="0"/>
            </a:endParaRPr>
          </a:p>
        </p:txBody>
      </p:sp>
      <p:sp>
        <p:nvSpPr>
          <p:cNvPr id="25" name="正方形/長方形 24"/>
          <p:cNvSpPr/>
          <p:nvPr/>
        </p:nvSpPr>
        <p:spPr>
          <a:xfrm>
            <a:off x="1777307" y="5819437"/>
            <a:ext cx="10204256" cy="7527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4000"/>
          </a:p>
        </p:txBody>
      </p:sp>
      <p:sp>
        <p:nvSpPr>
          <p:cNvPr id="26" name="角丸四角形 25"/>
          <p:cNvSpPr/>
          <p:nvPr/>
        </p:nvSpPr>
        <p:spPr>
          <a:xfrm>
            <a:off x="1949474" y="5946994"/>
            <a:ext cx="3090863" cy="500693"/>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lnSpc>
                <a:spcPts val="1200"/>
              </a:lnSpc>
              <a:spcAft>
                <a:spcPts val="0"/>
              </a:spcAft>
            </a:pPr>
            <a:r>
              <a:rPr lang="ja-JP" sz="1400" b="1"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大阪・関西万博のインパクトを</a:t>
            </a:r>
            <a:r>
              <a:rPr lang="ja-JP" sz="1400" b="1"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生かした</a:t>
            </a:r>
            <a:endParaRPr lang="en-US" altLang="ja-JP" sz="1400" b="1"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1400" b="1"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都市</a:t>
            </a:r>
            <a:r>
              <a:rPr lang="ja-JP" sz="1400" b="1"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魅力の創造・発信</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7" name="角丸四角形 26"/>
          <p:cNvSpPr/>
          <p:nvPr/>
        </p:nvSpPr>
        <p:spPr>
          <a:xfrm>
            <a:off x="5328369" y="5963453"/>
            <a:ext cx="3096344" cy="500693"/>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lnSpc>
                <a:spcPts val="1200"/>
              </a:lnSpc>
              <a:spcAft>
                <a:spcPts val="0"/>
              </a:spcAft>
            </a:pPr>
            <a:r>
              <a:rPr lang="ja-JP" sz="1400" b="1"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安全・安心で持続可能</a:t>
            </a:r>
            <a:r>
              <a:rPr lang="ja-JP" sz="1400" b="1"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な</a:t>
            </a:r>
            <a:endParaRPr lang="en-US" altLang="ja-JP" sz="1400" b="1"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1400" b="1"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魅力ある都市</a:t>
            </a:r>
            <a:r>
              <a:rPr lang="ja-JP" sz="1400" b="1"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の実現</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2" name="角丸四角形 31"/>
          <p:cNvSpPr/>
          <p:nvPr/>
        </p:nvSpPr>
        <p:spPr>
          <a:xfrm>
            <a:off x="8640737" y="5966816"/>
            <a:ext cx="3096344" cy="500693"/>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lnSpc>
                <a:spcPts val="1200"/>
              </a:lnSpc>
              <a:spcAft>
                <a:spcPts val="0"/>
              </a:spcAft>
            </a:pPr>
            <a:r>
              <a:rPr lang="ja-JP" sz="1400" b="1"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多様な主体が</a:t>
            </a:r>
            <a:r>
              <a:rPr lang="ja-JP" sz="1400" b="1" kern="1200" dirty="0">
                <a:solidFill>
                  <a:schemeClr val="tx1"/>
                </a:solidFill>
                <a:effectLst/>
                <a:latin typeface="ＭＳ Ｐゴシック" panose="020B0600070205080204" pitchFamily="50" charset="-128"/>
                <a:ea typeface="Meiryo UI" panose="020B0604030504040204" pitchFamily="50" charset="-128"/>
                <a:cs typeface="Times New Roman" panose="02020603050405020304" pitchFamily="18" charset="0"/>
              </a:rPr>
              <a:t>連携</a:t>
            </a:r>
            <a:r>
              <a:rPr lang="ja-JP" sz="1400" b="1" kern="1200" dirty="0" smtClean="0">
                <a:solidFill>
                  <a:schemeClr val="tx1"/>
                </a:solidFill>
                <a:effectLst/>
                <a:latin typeface="ＭＳ Ｐゴシック" panose="020B0600070205080204" pitchFamily="50" charset="-128"/>
                <a:ea typeface="Meiryo UI" panose="020B0604030504040204" pitchFamily="50" charset="-128"/>
                <a:cs typeface="Times New Roman" panose="02020603050405020304" pitchFamily="18" charset="0"/>
              </a:rPr>
              <a:t>し</a:t>
            </a:r>
            <a:r>
              <a:rPr lang="ja-JP" altLang="en-US" sz="1400" b="1" kern="1200" dirty="0" smtClean="0">
                <a:solidFill>
                  <a:schemeClr val="tx1"/>
                </a:solidFill>
                <a:effectLst/>
                <a:latin typeface="ＭＳ Ｐゴシック" panose="020B0600070205080204" pitchFamily="50" charset="-128"/>
                <a:ea typeface="Meiryo UI" panose="020B0604030504040204" pitchFamily="50" charset="-128"/>
                <a:cs typeface="Times New Roman" panose="02020603050405020304" pitchFamily="18" charset="0"/>
              </a:rPr>
              <a:t>、</a:t>
            </a:r>
            <a:endParaRPr lang="en-US" altLang="ja-JP" sz="300" b="1" kern="1200" dirty="0" smtClean="0">
              <a:solidFill>
                <a:schemeClr val="tx1"/>
              </a:solidFill>
              <a:effectLst/>
              <a:latin typeface="ＭＳ Ｐゴシック" panose="020B060007020508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1400" b="1"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大阪</a:t>
            </a:r>
            <a:r>
              <a:rPr lang="ja-JP" sz="1400" b="1"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全体</a:t>
            </a:r>
            <a:r>
              <a:rPr lang="ja-JP" sz="1400" b="1"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を活性化</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nvGrpSpPr>
          <p:cNvPr id="38" name="グループ化 37"/>
          <p:cNvGrpSpPr/>
          <p:nvPr/>
        </p:nvGrpSpPr>
        <p:grpSpPr>
          <a:xfrm>
            <a:off x="3960217" y="7368538"/>
            <a:ext cx="5660427" cy="354101"/>
            <a:chOff x="1058143" y="-1215786"/>
            <a:chExt cx="2537903" cy="346418"/>
          </a:xfrm>
        </p:grpSpPr>
        <p:sp>
          <p:nvSpPr>
            <p:cNvPr id="39" name="二等辺三角形 38"/>
            <p:cNvSpPr/>
            <p:nvPr/>
          </p:nvSpPr>
          <p:spPr>
            <a:xfrm rot="10800000">
              <a:off x="1058143" y="-1200838"/>
              <a:ext cx="2526708" cy="331470"/>
            </a:xfrm>
            <a:prstGeom prst="triangle">
              <a:avLst>
                <a:gd name="adj" fmla="val 48313"/>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3600"/>
            </a:p>
          </p:txBody>
        </p:sp>
        <p:sp>
          <p:nvSpPr>
            <p:cNvPr id="41" name="正方形/長方形 40"/>
            <p:cNvSpPr/>
            <p:nvPr/>
          </p:nvSpPr>
          <p:spPr>
            <a:xfrm>
              <a:off x="1058143" y="-1215786"/>
              <a:ext cx="2537903" cy="284321"/>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37160" algn="ctr">
                <a:lnSpc>
                  <a:spcPts val="1500"/>
                </a:lnSpc>
                <a:spcAft>
                  <a:spcPts val="0"/>
                </a:spcAft>
              </a:pPr>
              <a:r>
                <a:rPr lang="ja-JP" sz="1400" b="1"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１０</a:t>
              </a:r>
              <a:r>
                <a:rPr lang="ja-JP" sz="1400" b="1" dirty="0" smtClean="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の都市像</a:t>
              </a:r>
              <a:r>
                <a:rPr lang="ja-JP" sz="1400" b="1"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で施策展開</a:t>
              </a:r>
              <a:endParaRPr lang="ja-JP" sz="16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grpSp>
        <p:nvGrpSpPr>
          <p:cNvPr id="2" name="グループ化 1"/>
          <p:cNvGrpSpPr/>
          <p:nvPr/>
        </p:nvGrpSpPr>
        <p:grpSpPr>
          <a:xfrm>
            <a:off x="1943993" y="7801986"/>
            <a:ext cx="10037570" cy="2098681"/>
            <a:chOff x="259351" y="7801986"/>
            <a:chExt cx="10037570" cy="2080895"/>
          </a:xfrm>
        </p:grpSpPr>
        <p:sp>
          <p:nvSpPr>
            <p:cNvPr id="43" name="正方形/長方形 42"/>
            <p:cNvSpPr/>
            <p:nvPr/>
          </p:nvSpPr>
          <p:spPr>
            <a:xfrm>
              <a:off x="259351" y="7801986"/>
              <a:ext cx="10037570" cy="208089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a:solidFill>
                  <a:schemeClr val="tx1"/>
                </a:solidFill>
              </a:endParaRPr>
            </a:p>
          </p:txBody>
        </p:sp>
        <p:sp>
          <p:nvSpPr>
            <p:cNvPr id="44" name="角丸四角形 43"/>
            <p:cNvSpPr/>
            <p:nvPr/>
          </p:nvSpPr>
          <p:spPr>
            <a:xfrm>
              <a:off x="422203" y="7909215"/>
              <a:ext cx="4389503" cy="276225"/>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400"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１ </a:t>
              </a:r>
              <a:r>
                <a:rPr lang="ja-JP" sz="1400"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安全</a:t>
              </a:r>
              <a:r>
                <a:rPr lang="ja-JP" sz="1400" kern="1200" dirty="0">
                  <a:effectLst/>
                  <a:latin typeface="ＭＳ Ｐゴシック" panose="020B0600070205080204" pitchFamily="50" charset="-128"/>
                  <a:ea typeface="Meiryo UI" panose="020B0604030504040204" pitchFamily="50" charset="-128"/>
                  <a:cs typeface="Times New Roman" panose="02020603050405020304" pitchFamily="18" charset="0"/>
                </a:rPr>
                <a:t>で安心して滞在できる</a:t>
              </a:r>
              <a:r>
                <a:rPr lang="en-US" sz="1400" kern="1200" dirty="0">
                  <a:effectLst/>
                  <a:latin typeface="ＭＳ Ｐゴシック" panose="020B0600070205080204" pitchFamily="50" charset="-128"/>
                  <a:ea typeface="Meiryo UI" panose="020B0604030504040204" pitchFamily="50" charset="-128"/>
                  <a:cs typeface="Times New Roman" panose="02020603050405020304" pitchFamily="18" charset="0"/>
                </a:rPr>
                <a:t>24</a:t>
              </a:r>
              <a:r>
                <a:rPr lang="ja-JP" sz="1400" kern="1200" dirty="0">
                  <a:effectLst/>
                  <a:latin typeface="ＭＳ Ｐゴシック" panose="020B0600070205080204" pitchFamily="50" charset="-128"/>
                  <a:ea typeface="Meiryo UI" panose="020B0604030504040204" pitchFamily="50" charset="-128"/>
                  <a:cs typeface="Times New Roman" panose="02020603050405020304" pitchFamily="18" charset="0"/>
                </a:rPr>
                <a:t>時間おもてなし都市</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5" name="角丸四角形 44"/>
            <p:cNvSpPr/>
            <p:nvPr/>
          </p:nvSpPr>
          <p:spPr>
            <a:xfrm>
              <a:off x="422205" y="8304204"/>
              <a:ext cx="4389503" cy="276225"/>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400"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３ </a:t>
              </a:r>
              <a:r>
                <a:rPr lang="ja-JP" sz="1400" kern="1200" spc="210" dirty="0" smtClean="0">
                  <a:effectLst/>
                  <a:latin typeface="ＭＳ Ｐゴシック" panose="020B0600070205080204" pitchFamily="50" charset="-128"/>
                  <a:ea typeface="Meiryo UI" panose="020B0604030504040204" pitchFamily="50" charset="-128"/>
                  <a:cs typeface="Times New Roman" panose="02020603050405020304" pitchFamily="18" charset="0"/>
                </a:rPr>
                <a:t>多様</a:t>
              </a:r>
              <a:r>
                <a:rPr lang="ja-JP" sz="1400" kern="1200" spc="210" dirty="0">
                  <a:effectLst/>
                  <a:latin typeface="ＭＳ Ｐゴシック" panose="020B0600070205080204" pitchFamily="50" charset="-128"/>
                  <a:ea typeface="Meiryo UI" panose="020B0604030504040204" pitchFamily="50" charset="-128"/>
                  <a:cs typeface="Times New Roman" panose="02020603050405020304" pitchFamily="18" charset="0"/>
                </a:rPr>
                <a:t>な楽しみ方ができる周遊・観光都市</a:t>
              </a:r>
              <a:endParaRPr lang="ja-JP" sz="1400" spc="21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6" name="角丸四角形 45"/>
            <p:cNvSpPr/>
            <p:nvPr/>
          </p:nvSpPr>
          <p:spPr>
            <a:xfrm>
              <a:off x="422205" y="8697269"/>
              <a:ext cx="4389503" cy="276225"/>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400"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５ </a:t>
              </a:r>
              <a:r>
                <a:rPr lang="ja-JP" sz="1400" kern="1200" spc="30" dirty="0" smtClean="0">
                  <a:effectLst/>
                  <a:latin typeface="ＭＳ Ｐゴシック" panose="020B0600070205080204" pitchFamily="50" charset="-128"/>
                  <a:ea typeface="Meiryo UI" panose="020B0604030504040204" pitchFamily="50" charset="-128"/>
                  <a:cs typeface="Times New Roman" panose="02020603050405020304" pitchFamily="18" charset="0"/>
                </a:rPr>
                <a:t>大阪</a:t>
              </a:r>
              <a:r>
                <a:rPr lang="ja-JP" sz="1400" kern="1200" spc="30" dirty="0">
                  <a:effectLst/>
                  <a:latin typeface="ＭＳ Ｐゴシック" panose="020B0600070205080204" pitchFamily="50" charset="-128"/>
                  <a:ea typeface="Meiryo UI" panose="020B0604030504040204" pitchFamily="50" charset="-128"/>
                  <a:cs typeface="Times New Roman" panose="02020603050405020304" pitchFamily="18" charset="0"/>
                </a:rPr>
                <a:t>が誇る文化力を活用した魅力あふれる都市</a:t>
              </a:r>
              <a:endParaRPr lang="ja-JP" sz="1400" spc="3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7" name="角丸四角形 46"/>
            <p:cNvSpPr/>
            <p:nvPr/>
          </p:nvSpPr>
          <p:spPr>
            <a:xfrm>
              <a:off x="412705" y="9090334"/>
              <a:ext cx="4399001" cy="276225"/>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400"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７ </a:t>
              </a:r>
              <a:r>
                <a:rPr lang="ja-JP" sz="1400" kern="1200" spc="4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世界</a:t>
              </a:r>
              <a:r>
                <a:rPr lang="ja-JP" sz="1400" kern="1200" spc="400" dirty="0">
                  <a:effectLst/>
                  <a:latin typeface="ＭＳ Ｐゴシック" panose="020B0600070205080204" pitchFamily="50" charset="-128"/>
                  <a:ea typeface="Meiryo UI" panose="020B0604030504040204" pitchFamily="50" charset="-128"/>
                  <a:cs typeface="Times New Roman" panose="02020603050405020304" pitchFamily="18" charset="0"/>
                </a:rPr>
                <a:t>に誇れるスポーツ推進都市</a:t>
              </a:r>
              <a:endParaRPr lang="ja-JP" sz="1400" spc="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8" name="角丸四角形 47"/>
            <p:cNvSpPr/>
            <p:nvPr/>
          </p:nvSpPr>
          <p:spPr>
            <a:xfrm>
              <a:off x="412705" y="9483683"/>
              <a:ext cx="4399001" cy="276225"/>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400" dirty="0" smtClean="0">
                  <a:latin typeface="ＭＳ Ｐゴシック" panose="020B0600070205080204" pitchFamily="50" charset="-128"/>
                  <a:ea typeface="Meiryo UI" panose="020B0604030504040204" pitchFamily="50" charset="-128"/>
                  <a:cs typeface="Times New Roman" panose="02020603050405020304" pitchFamily="18" charset="0"/>
                </a:rPr>
                <a:t>９ </a:t>
              </a:r>
              <a:r>
                <a:rPr lang="ja-JP" sz="1400"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大阪</a:t>
              </a:r>
              <a:r>
                <a:rPr lang="ja-JP" sz="1400" kern="1200" dirty="0">
                  <a:effectLst/>
                  <a:latin typeface="ＭＳ Ｐゴシック" panose="020B0600070205080204" pitchFamily="50" charset="-128"/>
                  <a:ea typeface="Meiryo UI" panose="020B0604030504040204" pitchFamily="50" charset="-128"/>
                  <a:cs typeface="Times New Roman" panose="02020603050405020304" pitchFamily="18" charset="0"/>
                </a:rPr>
                <a:t>の成長を担うグローバル人材が活躍する都市</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9" name="角丸四角形 48"/>
            <p:cNvSpPr/>
            <p:nvPr/>
          </p:nvSpPr>
          <p:spPr>
            <a:xfrm>
              <a:off x="5507837" y="7905491"/>
              <a:ext cx="4351080" cy="276225"/>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400"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２ </a:t>
              </a:r>
              <a:r>
                <a:rPr lang="ja-JP" sz="1400" kern="1200" spc="290" dirty="0" smtClean="0">
                  <a:effectLst/>
                  <a:latin typeface="ＭＳ Ｐゴシック" panose="020B0600070205080204" pitchFamily="50" charset="-128"/>
                  <a:ea typeface="Meiryo UI" panose="020B0604030504040204" pitchFamily="50" charset="-128"/>
                  <a:cs typeface="Times New Roman" panose="02020603050405020304" pitchFamily="18" charset="0"/>
                </a:rPr>
                <a:t>大阪</a:t>
              </a:r>
              <a:r>
                <a:rPr lang="ja-JP" sz="1400" kern="1200" spc="290" dirty="0">
                  <a:effectLst/>
                  <a:latin typeface="ＭＳ Ｐゴシック" panose="020B0600070205080204" pitchFamily="50" charset="-128"/>
                  <a:ea typeface="Meiryo UI" panose="020B0604030504040204" pitchFamily="50" charset="-128"/>
                  <a:cs typeface="Times New Roman" panose="02020603050405020304" pitchFamily="18" charset="0"/>
                </a:rPr>
                <a:t>ならではの賑わいを創出する都市</a:t>
              </a:r>
              <a:endParaRPr lang="ja-JP" sz="1400" spc="29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0" name="角丸四角形 49"/>
            <p:cNvSpPr/>
            <p:nvPr/>
          </p:nvSpPr>
          <p:spPr>
            <a:xfrm>
              <a:off x="5507837" y="8309273"/>
              <a:ext cx="4351082" cy="277203"/>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400" dirty="0" smtClean="0">
                  <a:latin typeface="ＭＳ Ｐゴシック" panose="020B0600070205080204" pitchFamily="50" charset="-128"/>
                  <a:ea typeface="Meiryo UI" panose="020B0604030504040204" pitchFamily="50" charset="-128"/>
                  <a:cs typeface="Times New Roman" panose="02020603050405020304" pitchFamily="18" charset="0"/>
                </a:rPr>
                <a:t>４ </a:t>
              </a:r>
              <a:r>
                <a:rPr lang="ja-JP" sz="1400" kern="1200" spc="4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世界</a:t>
              </a:r>
              <a:r>
                <a:rPr lang="ja-JP" sz="1400" kern="1200" spc="400" dirty="0">
                  <a:effectLst/>
                  <a:latin typeface="ＭＳ Ｐゴシック" panose="020B0600070205080204" pitchFamily="50" charset="-128"/>
                  <a:ea typeface="Meiryo UI" panose="020B0604030504040204" pitchFamily="50" charset="-128"/>
                  <a:cs typeface="Times New Roman" panose="02020603050405020304" pitchFamily="18" charset="0"/>
                </a:rPr>
                <a:t>水準の</a:t>
              </a:r>
              <a:r>
                <a:rPr lang="en-US" sz="1400" kern="1200" spc="400" dirty="0">
                  <a:effectLst/>
                  <a:latin typeface="Meiryo UI" panose="020B0604030504040204" pitchFamily="50" charset="-128"/>
                  <a:ea typeface="Meiryo UI" panose="020B0604030504040204" pitchFamily="50" charset="-128"/>
                  <a:cs typeface="Times New Roman" panose="02020603050405020304" pitchFamily="18" charset="0"/>
                </a:rPr>
                <a:t>MICE</a:t>
              </a:r>
              <a:r>
                <a:rPr lang="ja-JP" sz="1400" kern="1200" spc="400" dirty="0">
                  <a:effectLst/>
                  <a:latin typeface="ＭＳ Ｐゴシック" panose="020B0600070205080204" pitchFamily="50" charset="-128"/>
                  <a:ea typeface="Meiryo UI" panose="020B0604030504040204" pitchFamily="50" charset="-128"/>
                  <a:cs typeface="Times New Roman" panose="02020603050405020304" pitchFamily="18" charset="0"/>
                </a:rPr>
                <a:t>都市</a:t>
              </a:r>
              <a:endParaRPr lang="ja-JP" sz="1400" spc="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1" name="角丸四角形 50"/>
            <p:cNvSpPr/>
            <p:nvPr/>
          </p:nvSpPr>
          <p:spPr>
            <a:xfrm>
              <a:off x="5507837" y="8701781"/>
              <a:ext cx="4351082" cy="271713"/>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400"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６ </a:t>
              </a:r>
              <a:r>
                <a:rPr lang="ja-JP" sz="1400" kern="1200" spc="290" dirty="0" smtClean="0">
                  <a:effectLst/>
                  <a:latin typeface="ＭＳ Ｐゴシック" panose="020B0600070205080204" pitchFamily="50" charset="-128"/>
                  <a:ea typeface="Meiryo UI" panose="020B0604030504040204" pitchFamily="50" charset="-128"/>
                  <a:cs typeface="Times New Roman" panose="02020603050405020304" pitchFamily="18" charset="0"/>
                </a:rPr>
                <a:t>あらゆる</a:t>
              </a:r>
              <a:r>
                <a:rPr lang="ja-JP" sz="1400" kern="1200" spc="290" dirty="0">
                  <a:effectLst/>
                  <a:latin typeface="ＭＳ Ｐゴシック" panose="020B0600070205080204" pitchFamily="50" charset="-128"/>
                  <a:ea typeface="Meiryo UI" panose="020B0604030504040204" pitchFamily="50" charset="-128"/>
                  <a:cs typeface="Times New Roman" panose="02020603050405020304" pitchFamily="18" charset="0"/>
                </a:rPr>
                <a:t>人々が文化を享受できる都市</a:t>
              </a:r>
              <a:endParaRPr lang="ja-JP" sz="1400" spc="29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2" name="角丸四角形 51"/>
            <p:cNvSpPr/>
            <p:nvPr/>
          </p:nvSpPr>
          <p:spPr>
            <a:xfrm>
              <a:off x="5507837" y="9092082"/>
              <a:ext cx="4351082" cy="276225"/>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400"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８ </a:t>
              </a:r>
              <a:r>
                <a:rPr lang="ja-JP" sz="1400"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健康</a:t>
              </a:r>
              <a:r>
                <a:rPr lang="ja-JP" sz="1400" kern="1200" dirty="0">
                  <a:effectLst/>
                  <a:latin typeface="ＭＳ Ｐゴシック" panose="020B0600070205080204" pitchFamily="50" charset="-128"/>
                  <a:ea typeface="Meiryo UI" panose="020B0604030504040204" pitchFamily="50" charset="-128"/>
                  <a:cs typeface="Times New Roman" panose="02020603050405020304" pitchFamily="18" charset="0"/>
                </a:rPr>
                <a:t>と生きがいを創出するスポーツに親しめる都市</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3" name="角丸四角形 52"/>
            <p:cNvSpPr/>
            <p:nvPr/>
          </p:nvSpPr>
          <p:spPr>
            <a:xfrm>
              <a:off x="5472761" y="9483683"/>
              <a:ext cx="4351082" cy="276225"/>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en-US" altLang="ja-JP" sz="1400" kern="1200" dirty="0" smtClean="0">
                  <a:effectLst/>
                  <a:latin typeface="Meiryo UI" panose="020B0604030504040204" pitchFamily="50" charset="-128"/>
                  <a:ea typeface="Meiryo UI" panose="020B0604030504040204" pitchFamily="50" charset="-128"/>
                  <a:cs typeface="Times New Roman" panose="02020603050405020304" pitchFamily="18" charset="0"/>
                </a:rPr>
                <a:t>10 </a:t>
              </a:r>
              <a:r>
                <a:rPr lang="ja-JP" sz="1400" kern="1200" spc="230" dirty="0" smtClean="0">
                  <a:effectLst/>
                  <a:latin typeface="Meiryo UI" panose="020B0604030504040204" pitchFamily="50" charset="-128"/>
                  <a:ea typeface="Meiryo UI" panose="020B0604030504040204" pitchFamily="50" charset="-128"/>
                  <a:cs typeface="Times New Roman" panose="02020603050405020304" pitchFamily="18" charset="0"/>
                </a:rPr>
                <a:t>出会い</a:t>
              </a:r>
              <a:r>
                <a:rPr lang="ja-JP" sz="1400" kern="1200" spc="230" dirty="0">
                  <a:effectLst/>
                  <a:latin typeface="Meiryo UI" panose="020B0604030504040204" pitchFamily="50" charset="-128"/>
                  <a:ea typeface="Meiryo UI" panose="020B0604030504040204" pitchFamily="50" charset="-128"/>
                  <a:cs typeface="Times New Roman" panose="02020603050405020304" pitchFamily="18" charset="0"/>
                </a:rPr>
                <a:t>が新しい価値を生む多様性都市</a:t>
              </a:r>
              <a:endParaRPr lang="ja-JP" sz="1400" spc="23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grpSp>
      <p:sp>
        <p:nvSpPr>
          <p:cNvPr id="54" name="正方形/長方形 53"/>
          <p:cNvSpPr/>
          <p:nvPr/>
        </p:nvSpPr>
        <p:spPr>
          <a:xfrm>
            <a:off x="1035364" y="7476141"/>
            <a:ext cx="3356901" cy="2465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u="sng" dirty="0" smtClean="0">
                <a:solidFill>
                  <a:schemeClr val="tx1"/>
                </a:solidFill>
                <a:latin typeface="Meiryo UI" panose="020B0604030504040204" pitchFamily="50" charset="-128"/>
                <a:ea typeface="Meiryo UI" panose="020B0604030504040204" pitchFamily="50" charset="-128"/>
              </a:rPr>
              <a:t>◆めざすべき都市像</a:t>
            </a:r>
            <a:r>
              <a:rPr lang="ja-JP" altLang="en-US" sz="1400" b="1" u="sng" dirty="0">
                <a:solidFill>
                  <a:schemeClr val="tx1"/>
                </a:solidFill>
                <a:latin typeface="Meiryo UI" panose="020B0604030504040204" pitchFamily="50" charset="-128"/>
                <a:ea typeface="Meiryo UI" panose="020B0604030504040204" pitchFamily="50" charset="-128"/>
              </a:rPr>
              <a:t>◆</a:t>
            </a:r>
            <a:endParaRPr kumimoji="1" lang="ja-JP" altLang="en-US" sz="1400" b="1" u="sng" dirty="0">
              <a:solidFill>
                <a:schemeClr val="tx1"/>
              </a:solidFill>
              <a:latin typeface="Meiryo UI" panose="020B0604030504040204" pitchFamily="50" charset="-128"/>
              <a:ea typeface="Meiryo UI" panose="020B0604030504040204" pitchFamily="50" charset="-128"/>
            </a:endParaRPr>
          </a:p>
        </p:txBody>
      </p:sp>
      <p:sp>
        <p:nvSpPr>
          <p:cNvPr id="55" name="正方形/長方形 54"/>
          <p:cNvSpPr/>
          <p:nvPr/>
        </p:nvSpPr>
        <p:spPr>
          <a:xfrm>
            <a:off x="1511945" y="5706417"/>
            <a:ext cx="10657184" cy="163232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59516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bwMode="gray">
          <a:xfrm>
            <a:off x="-223" y="-19491"/>
            <a:ext cx="5296423" cy="59301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2200" dirty="0" smtClean="0">
                <a:solidFill>
                  <a:sysClr val="windowText" lastClr="000000"/>
                </a:solidFill>
                <a:latin typeface="HG丸ｺﾞｼｯｸM-PRO" panose="020F0600000000000000" pitchFamily="50" charset="-128"/>
                <a:ea typeface="HG丸ｺﾞｼｯｸM-PRO" panose="020F0600000000000000" pitchFamily="50" charset="-128"/>
              </a:rPr>
              <a:t>大阪都市魅力創造戦略２０２５概要②</a:t>
            </a:r>
            <a:endPar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28" name="テキスト ボックス 2"/>
          <p:cNvSpPr txBox="1"/>
          <p:nvPr/>
        </p:nvSpPr>
        <p:spPr>
          <a:xfrm>
            <a:off x="208491" y="801118"/>
            <a:ext cx="13535533" cy="1304899"/>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ja-JP" altLang="en-US" sz="2000" b="1" dirty="0" smtClean="0">
                <a:solidFill>
                  <a:schemeClr val="tx1"/>
                </a:solidFill>
                <a:latin typeface="Meiryo UI" panose="020B0604030504040204" pitchFamily="50" charset="-128"/>
                <a:ea typeface="Meiryo UI" panose="020B0604030504040204" pitchFamily="50" charset="-128"/>
              </a:rPr>
              <a:t>＜重点取り組み＞</a:t>
            </a:r>
            <a:r>
              <a:rPr lang="en-US" altLang="ja-JP" sz="2000" b="1" dirty="0" smtClean="0">
                <a:solidFill>
                  <a:schemeClr val="tx1"/>
                </a:solidFill>
                <a:latin typeface="Meiryo UI" panose="020B0604030504040204" pitchFamily="50" charset="-128"/>
                <a:ea typeface="Meiryo UI" panose="020B0604030504040204" pitchFamily="50" charset="-128"/>
              </a:rPr>
              <a:t> </a:t>
            </a:r>
          </a:p>
          <a:p>
            <a:pPr>
              <a:tabLst>
                <a:tab pos="5740400" algn="l"/>
              </a:tabLst>
            </a:pPr>
            <a:endParaRPr lang="en-US" altLang="ja-JP" sz="1200" b="1" dirty="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大阪</a:t>
            </a:r>
            <a:r>
              <a:rPr lang="ja-JP" altLang="en-US" sz="2000" dirty="0">
                <a:solidFill>
                  <a:schemeClr val="tx1"/>
                </a:solidFill>
                <a:latin typeface="Meiryo UI" panose="020B0604030504040204" pitchFamily="50" charset="-128"/>
                <a:ea typeface="Meiryo UI" panose="020B0604030504040204" pitchFamily="50" charset="-128"/>
              </a:rPr>
              <a:t>・関西万博を見据えた魅力づくり、新型コロナウイルス感染症による影響、都市魅力創造に向けたこれまでの取組みにより</a:t>
            </a:r>
          </a:p>
          <a:p>
            <a:pPr>
              <a:tabLst>
                <a:tab pos="5740400" algn="l"/>
              </a:tabLst>
            </a:pPr>
            <a:r>
              <a:rPr lang="ja-JP" altLang="en-US" sz="2000" dirty="0" smtClean="0">
                <a:solidFill>
                  <a:schemeClr val="tx1"/>
                </a:solidFill>
                <a:latin typeface="Meiryo UI" panose="020B0604030504040204" pitchFamily="50" charset="-128"/>
                <a:ea typeface="Meiryo UI" panose="020B0604030504040204" pitchFamily="50" charset="-128"/>
              </a:rPr>
              <a:t>　明らか</a:t>
            </a:r>
            <a:r>
              <a:rPr lang="ja-JP" altLang="en-US" sz="2000" dirty="0">
                <a:solidFill>
                  <a:schemeClr val="tx1"/>
                </a:solidFill>
                <a:latin typeface="Meiryo UI" panose="020B0604030504040204" pitchFamily="50" charset="-128"/>
                <a:ea typeface="Meiryo UI" panose="020B0604030504040204" pitchFamily="50" charset="-128"/>
              </a:rPr>
              <a:t>になった課題への対応などの観点から、本戦略においては次の項目を重点的に取り組む。</a:t>
            </a:r>
          </a:p>
        </p:txBody>
      </p:sp>
      <p:sp>
        <p:nvSpPr>
          <p:cNvPr id="22" name="正方形/長方形 21"/>
          <p:cNvSpPr/>
          <p:nvPr/>
        </p:nvSpPr>
        <p:spPr>
          <a:xfrm>
            <a:off x="431825" y="7722641"/>
            <a:ext cx="12128277" cy="1664939"/>
          </a:xfrm>
          <a:prstGeom prst="rect">
            <a:avLst/>
          </a:prstGeom>
          <a:noFill/>
          <a:ln w="22225">
            <a:solidFill>
              <a:schemeClr val="tx1"/>
            </a:solidFill>
          </a:ln>
        </p:spPr>
        <p:style>
          <a:lnRef idx="2">
            <a:schemeClr val="dk1"/>
          </a:lnRef>
          <a:fillRef idx="1">
            <a:schemeClr val="lt1"/>
          </a:fillRef>
          <a:effectRef idx="0">
            <a:schemeClr val="dk1"/>
          </a:effectRef>
          <a:fontRef idx="minor">
            <a:schemeClr val="dk1"/>
          </a:fontRef>
        </p:style>
        <p:txBody>
          <a:bodyPr tIns="72000" bIns="36000" rtlCol="0" anchor="ctr"/>
          <a:lstStyle/>
          <a:p>
            <a:pPr>
              <a:lnSpc>
                <a:spcPts val="2000"/>
              </a:lnSpc>
            </a:pPr>
            <a:endParaRPr lang="en-US" altLang="ja-JP" sz="2400" dirty="0">
              <a:solidFill>
                <a:schemeClr val="tx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215801" y="6801715"/>
            <a:ext cx="2329249" cy="416870"/>
          </a:xfrm>
          <a:prstGeom prst="rect">
            <a:avLst/>
          </a:prstGeom>
          <a:solidFill>
            <a:schemeClr val="accent1">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800" dirty="0" smtClean="0">
                <a:latin typeface="Meiryo UI" panose="020B0604030504040204" pitchFamily="50" charset="-128"/>
                <a:ea typeface="Meiryo UI" panose="020B0604030504040204" pitchFamily="50" charset="-128"/>
              </a:rPr>
              <a:t>＜最優先取組み＞</a:t>
            </a:r>
            <a:endParaRPr kumimoji="1" lang="ja-JP" altLang="en-US" sz="1800" dirty="0">
              <a:latin typeface="Meiryo UI" panose="020B0604030504040204" pitchFamily="50" charset="-128"/>
              <a:ea typeface="Meiryo UI" panose="020B0604030504040204" pitchFamily="50" charset="-128"/>
            </a:endParaRPr>
          </a:p>
        </p:txBody>
      </p:sp>
      <p:sp>
        <p:nvSpPr>
          <p:cNvPr id="25" name="テキスト ボックス 2"/>
          <p:cNvSpPr txBox="1"/>
          <p:nvPr/>
        </p:nvSpPr>
        <p:spPr>
          <a:xfrm>
            <a:off x="503833" y="7938665"/>
            <a:ext cx="13103485" cy="140002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ja-JP" altLang="en-US" sz="2200" dirty="0" smtClean="0">
                <a:solidFill>
                  <a:schemeClr val="tx1"/>
                </a:solidFill>
                <a:latin typeface="Meiryo UI" panose="020B0604030504040204" pitchFamily="50" charset="-128"/>
                <a:ea typeface="Meiryo UI" panose="020B0604030504040204" pitchFamily="50" charset="-128"/>
              </a:rPr>
              <a:t>▶</a:t>
            </a:r>
            <a:r>
              <a:rPr lang="ja-JP" altLang="en-US" sz="2200" dirty="0">
                <a:solidFill>
                  <a:schemeClr val="tx1"/>
                </a:solidFill>
                <a:latin typeface="Meiryo UI" panose="020B0604030504040204" pitchFamily="50" charset="-128"/>
                <a:ea typeface="Meiryo UI" panose="020B0604030504040204" pitchFamily="50" charset="-128"/>
              </a:rPr>
              <a:t>　食、歴史、文化芸術、エンタメなど大阪の強みを生かした新しい時代に相応しい価値や魅力の創出</a:t>
            </a:r>
          </a:p>
          <a:p>
            <a:pPr>
              <a:tabLst>
                <a:tab pos="5740400" algn="l"/>
              </a:tabLst>
            </a:pPr>
            <a:r>
              <a:rPr lang="ja-JP" altLang="en-US" sz="2200" dirty="0">
                <a:solidFill>
                  <a:schemeClr val="tx1"/>
                </a:solidFill>
                <a:latin typeface="Meiryo UI" panose="020B0604030504040204" pitchFamily="50" charset="-128"/>
                <a:ea typeface="Meiryo UI" panose="020B0604030504040204" pitchFamily="50" charset="-128"/>
              </a:rPr>
              <a:t>▶　マイクロツーリズムを起点とする国内からの誘客強化　　</a:t>
            </a:r>
          </a:p>
          <a:p>
            <a:pPr>
              <a:tabLst>
                <a:tab pos="5740400" algn="l"/>
              </a:tabLst>
            </a:pPr>
            <a:r>
              <a:rPr lang="ja-JP" altLang="en-US" sz="2200" dirty="0">
                <a:solidFill>
                  <a:schemeClr val="tx1"/>
                </a:solidFill>
                <a:latin typeface="Meiryo UI" panose="020B0604030504040204" pitchFamily="50" charset="-128"/>
                <a:ea typeface="Meiryo UI" panose="020B0604030504040204" pitchFamily="50" charset="-128"/>
              </a:rPr>
              <a:t>▶　来阪外国人の</a:t>
            </a:r>
            <a:r>
              <a:rPr lang="en-US" altLang="ja-JP" sz="2200" dirty="0">
                <a:solidFill>
                  <a:schemeClr val="tx1"/>
                </a:solidFill>
                <a:latin typeface="Meiryo UI" panose="020B0604030504040204" pitchFamily="50" charset="-128"/>
                <a:ea typeface="Meiryo UI" panose="020B0604030504040204" pitchFamily="50" charset="-128"/>
              </a:rPr>
              <a:t>75</a:t>
            </a:r>
            <a:r>
              <a:rPr lang="ja-JP" altLang="en-US" sz="2200" dirty="0">
                <a:solidFill>
                  <a:schemeClr val="tx1"/>
                </a:solidFill>
                <a:latin typeface="Meiryo UI" panose="020B0604030504040204" pitchFamily="50" charset="-128"/>
                <a:ea typeface="Meiryo UI" panose="020B0604030504040204" pitchFamily="50" charset="-128"/>
              </a:rPr>
              <a:t>％を占める東アジアからの旅行者をコロナ前の水準に戻すための施策</a:t>
            </a:r>
            <a:r>
              <a:rPr lang="ja-JP" altLang="en-US" sz="2200" dirty="0" smtClean="0">
                <a:solidFill>
                  <a:schemeClr val="tx1"/>
                </a:solidFill>
                <a:latin typeface="Meiryo UI" panose="020B0604030504040204" pitchFamily="50" charset="-128"/>
                <a:ea typeface="Meiryo UI" panose="020B0604030504040204" pitchFamily="50" charset="-128"/>
              </a:rPr>
              <a:t>展開</a:t>
            </a:r>
            <a:endParaRPr lang="ja-JP" altLang="en-US" sz="2200" dirty="0">
              <a:solidFill>
                <a:schemeClr val="tx1"/>
              </a:solidFill>
              <a:latin typeface="Meiryo UI" panose="020B0604030504040204" pitchFamily="50" charset="-128"/>
              <a:ea typeface="Meiryo UI" panose="020B0604030504040204" pitchFamily="50" charset="-128"/>
            </a:endParaRPr>
          </a:p>
          <a:p>
            <a:pPr>
              <a:tabLst>
                <a:tab pos="5740400" algn="l"/>
              </a:tabLst>
            </a:pPr>
            <a:endParaRPr lang="ja-JP" altLang="en-US" sz="2200" dirty="0">
              <a:solidFill>
                <a:schemeClr val="tx1"/>
              </a:solidFill>
              <a:latin typeface="Meiryo UI" panose="020B0604030504040204" pitchFamily="50" charset="-128"/>
              <a:ea typeface="Meiryo UI" panose="020B0604030504040204" pitchFamily="50" charset="-128"/>
            </a:endParaRPr>
          </a:p>
        </p:txBody>
      </p:sp>
      <p:sp>
        <p:nvSpPr>
          <p:cNvPr id="50" name="テキスト ボックス 2"/>
          <p:cNvSpPr txBox="1"/>
          <p:nvPr/>
        </p:nvSpPr>
        <p:spPr>
          <a:xfrm>
            <a:off x="544997" y="7129977"/>
            <a:ext cx="13208308" cy="592664"/>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ja-JP" altLang="en-US" sz="2000" dirty="0">
                <a:solidFill>
                  <a:schemeClr val="tx1"/>
                </a:solidFill>
                <a:latin typeface="Meiryo UI" panose="020B0604030504040204" pitchFamily="50" charset="-128"/>
                <a:ea typeface="Meiryo UI" panose="020B0604030504040204" pitchFamily="50" charset="-128"/>
              </a:rPr>
              <a:t>新型コロナウイルス感染症により多大な影響を受けた大阪の賑わいを取り戻すため、まずは、下記について優先的に取り組む</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sp>
        <p:nvSpPr>
          <p:cNvPr id="20" name="スライド番号プレースホルダー 1"/>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2</a:t>
            </a:fld>
            <a:endParaRPr kumimoji="1" lang="ja-JP" altLang="en-US"/>
          </a:p>
        </p:txBody>
      </p:sp>
      <p:graphicFrame>
        <p:nvGraphicFramePr>
          <p:cNvPr id="40" name="表 39"/>
          <p:cNvGraphicFramePr>
            <a:graphicFrameLocks noGrp="1"/>
          </p:cNvGraphicFramePr>
          <p:nvPr>
            <p:extLst>
              <p:ext uri="{D42A27DB-BD31-4B8C-83A1-F6EECF244321}">
                <p14:modId xmlns:p14="http://schemas.microsoft.com/office/powerpoint/2010/main" val="2792537878"/>
              </p:ext>
            </p:extLst>
          </p:nvPr>
        </p:nvGraphicFramePr>
        <p:xfrm>
          <a:off x="884616" y="2363818"/>
          <a:ext cx="6061605" cy="1612925"/>
        </p:xfrm>
        <a:graphic>
          <a:graphicData uri="http://schemas.openxmlformats.org/drawingml/2006/table">
            <a:tbl>
              <a:tblPr firstCol="1">
                <a:tableStyleId>{5C22544A-7EE6-4342-B048-85BDC9FD1C3A}</a:tableStyleId>
              </a:tblPr>
              <a:tblGrid>
                <a:gridCol w="6061605">
                  <a:extLst>
                    <a:ext uri="{9D8B030D-6E8A-4147-A177-3AD203B41FA5}">
                      <a16:colId xmlns:a16="http://schemas.microsoft.com/office/drawing/2014/main" val="20000"/>
                    </a:ext>
                  </a:extLst>
                </a:gridCol>
              </a:tblGrid>
              <a:tr h="398240">
                <a:tc>
                  <a:txBody>
                    <a:bodyPr/>
                    <a:lstStyle/>
                    <a:p>
                      <a:pPr algn="ctr"/>
                      <a:r>
                        <a:rPr kumimoji="1" lang="ja-JP" altLang="en-US" sz="1600" dirty="0">
                          <a:latin typeface="Arial" panose="020B0604020202020204" pitchFamily="34" charset="0"/>
                          <a:ea typeface="Meiryo UI" panose="020B0604030504040204" pitchFamily="50" charset="-128"/>
                          <a:cs typeface="Arial" panose="020B0604020202020204" pitchFamily="34" charset="0"/>
                        </a:rPr>
                        <a:t>世界第一級の文化・観光拠点の進化・発信</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1214685">
                <a:tc>
                  <a:txBody>
                    <a:bodyPr/>
                    <a:lstStyle/>
                    <a:p>
                      <a:pPr marL="0" marR="0" lvl="0" indent="0" algn="l" defTabSz="742950" rtl="0" eaLnBrk="1" fontAlgn="auto" latinLnBrk="0" hangingPunct="1">
                        <a:lnSpc>
                          <a:spcPts val="1600"/>
                        </a:lnSpc>
                        <a:spcBef>
                          <a:spcPts val="0"/>
                        </a:spcBef>
                        <a:spcAft>
                          <a:spcPts val="0"/>
                        </a:spcAft>
                        <a:buClrTx/>
                        <a:buSzTx/>
                        <a:buFontTx/>
                        <a:buNone/>
                        <a:tabLst/>
                        <a:defRPr/>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大阪・関西万博を契機とした世界に向けた大阪の魅力発信</a:t>
                      </a:r>
                    </a:p>
                    <a:p>
                      <a:pPr algn="l">
                        <a:lnSpc>
                          <a:spcPts val="1600"/>
                        </a:lnSpc>
                        <a:spcAft>
                          <a:spcPts val="0"/>
                        </a:spcAft>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水都大阪、百舌鳥・古市古墳群、万博記念公園</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、大阪市内重点エリ</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l">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ア</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等の魅力強化</a:t>
                      </a:r>
                    </a:p>
                    <a:p>
                      <a:pPr algn="l">
                        <a:lnSpc>
                          <a:spcPts val="1600"/>
                        </a:lnSpc>
                        <a:spcAft>
                          <a:spcPts val="0"/>
                        </a:spcAft>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IR</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誘致、</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大阪中之島美術館開館や大阪市立美術館リニューアル</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l">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うめきた</a:t>
                      </a:r>
                      <a:r>
                        <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2</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期まちづくりの着実な推進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など</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13443"/>
                  </a:ext>
                </a:extLst>
              </a:tr>
            </a:tbl>
          </a:graphicData>
        </a:graphic>
      </p:graphicFrame>
      <p:graphicFrame>
        <p:nvGraphicFramePr>
          <p:cNvPr id="42" name="表 41"/>
          <p:cNvGraphicFramePr>
            <a:graphicFrameLocks noGrp="1"/>
          </p:cNvGraphicFramePr>
          <p:nvPr>
            <p:extLst>
              <p:ext uri="{D42A27DB-BD31-4B8C-83A1-F6EECF244321}">
                <p14:modId xmlns:p14="http://schemas.microsoft.com/office/powerpoint/2010/main" val="796644590"/>
              </p:ext>
            </p:extLst>
          </p:nvPr>
        </p:nvGraphicFramePr>
        <p:xfrm>
          <a:off x="884616" y="3915078"/>
          <a:ext cx="6062393" cy="1143267"/>
        </p:xfrm>
        <a:graphic>
          <a:graphicData uri="http://schemas.openxmlformats.org/drawingml/2006/table">
            <a:tbl>
              <a:tblPr firstCol="1">
                <a:tableStyleId>{5C22544A-7EE6-4342-B048-85BDC9FD1C3A}</a:tableStyleId>
              </a:tblPr>
              <a:tblGrid>
                <a:gridCol w="6062393">
                  <a:extLst>
                    <a:ext uri="{9D8B030D-6E8A-4147-A177-3AD203B41FA5}">
                      <a16:colId xmlns:a16="http://schemas.microsoft.com/office/drawing/2014/main" val="802061351"/>
                    </a:ext>
                  </a:extLst>
                </a:gridCol>
              </a:tblGrid>
              <a:tr h="322282">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Arial" panose="020B0604020202020204" pitchFamily="34" charset="0"/>
                          <a:ea typeface="Meiryo UI" panose="020B0604030504040204" pitchFamily="50" charset="-128"/>
                          <a:cs typeface="Arial" panose="020B0604020202020204" pitchFamily="34" charset="0"/>
                        </a:rPr>
                        <a:t>大阪の強みを生かした魅力創出・発信</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483635745"/>
                  </a:ext>
                </a:extLst>
              </a:tr>
              <a:tr h="807987">
                <a:tc>
                  <a:txBody>
                    <a:bodyPr/>
                    <a:lstStyle/>
                    <a:p>
                      <a:pPr algn="just">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食、歴史、文化芸術、エンタメなど大阪の強みを生かした魅力</a:t>
                      </a:r>
                      <a:r>
                        <a:rPr lang="ja-JP" altLang="en-US" sz="1200" b="0" kern="100" dirty="0" smtClean="0">
                          <a:solidFill>
                            <a:schemeClr val="tx1"/>
                          </a:solidFill>
                          <a:effectLst/>
                          <a:latin typeface="Arial" panose="020B0604020202020204" pitchFamily="34" charset="0"/>
                          <a:ea typeface="Meiryo UI" panose="020B0604030504040204" pitchFamily="50" charset="-128"/>
                          <a:cs typeface="Arial" panose="020B0604020202020204" pitchFamily="34" charset="0"/>
                        </a:rPr>
                        <a:t>の</a:t>
                      </a:r>
                      <a:r>
                        <a:rPr lang="en-US" altLang="ja-JP" sz="1200" b="0" kern="100" dirty="0" smtClean="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磨き上げ・発信</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lvl="0" indent="0" algn="just"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博物館や美術館の文化資源の鑑賞・体験など文化観光の推進</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lvl="0" indent="0" algn="just"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プロスポーツチーム・トップアスリート等と連携した魅力発信　など</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2509926"/>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119784690"/>
              </p:ext>
            </p:extLst>
          </p:nvPr>
        </p:nvGraphicFramePr>
        <p:xfrm>
          <a:off x="884616" y="5027836"/>
          <a:ext cx="6061605" cy="707715"/>
        </p:xfrm>
        <a:graphic>
          <a:graphicData uri="http://schemas.openxmlformats.org/drawingml/2006/table">
            <a:tbl>
              <a:tblPr firstCol="1">
                <a:tableStyleId>{5C22544A-7EE6-4342-B048-85BDC9FD1C3A}</a:tableStyleId>
              </a:tblPr>
              <a:tblGrid>
                <a:gridCol w="6061605">
                  <a:extLst>
                    <a:ext uri="{9D8B030D-6E8A-4147-A177-3AD203B41FA5}">
                      <a16:colId xmlns:a16="http://schemas.microsoft.com/office/drawing/2014/main" val="222981108"/>
                    </a:ext>
                  </a:extLst>
                </a:gridCol>
              </a:tblGrid>
              <a:tr h="384542">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Arial" panose="020B0604020202020204" pitchFamily="34" charset="0"/>
                          <a:ea typeface="Meiryo UI" panose="020B0604030504040204" pitchFamily="50" charset="-128"/>
                          <a:cs typeface="Arial" panose="020B0604020202020204" pitchFamily="34" charset="0"/>
                        </a:rPr>
                        <a:t>さらなる観光誘客に向けた取組み</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341231585"/>
                  </a:ext>
                </a:extLst>
              </a:tr>
              <a:tr h="323173">
                <a:tc>
                  <a:txBody>
                    <a:bodyPr/>
                    <a:lstStyle/>
                    <a:p>
                      <a:pPr algn="just">
                        <a:lnSpc>
                          <a:spcPts val="1600"/>
                        </a:lnSpc>
                        <a:spcAft>
                          <a:spcPts val="0"/>
                        </a:spcAft>
                      </a:pPr>
                      <a:endPar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5054813"/>
                  </a:ext>
                </a:extLst>
              </a:tr>
            </a:tbl>
          </a:graphicData>
        </a:graphic>
      </p:graphicFrame>
      <p:graphicFrame>
        <p:nvGraphicFramePr>
          <p:cNvPr id="47" name="表 46"/>
          <p:cNvGraphicFramePr>
            <a:graphicFrameLocks noGrp="1"/>
          </p:cNvGraphicFramePr>
          <p:nvPr>
            <p:extLst>
              <p:ext uri="{D42A27DB-BD31-4B8C-83A1-F6EECF244321}">
                <p14:modId xmlns:p14="http://schemas.microsoft.com/office/powerpoint/2010/main" val="767720357"/>
              </p:ext>
            </p:extLst>
          </p:nvPr>
        </p:nvGraphicFramePr>
        <p:xfrm>
          <a:off x="7353295" y="2355098"/>
          <a:ext cx="5468313" cy="712932"/>
        </p:xfrm>
        <a:graphic>
          <a:graphicData uri="http://schemas.openxmlformats.org/drawingml/2006/table">
            <a:tbl>
              <a:tblPr firstCol="1">
                <a:tableStyleId>{5C22544A-7EE6-4342-B048-85BDC9FD1C3A}</a:tableStyleId>
              </a:tblPr>
              <a:tblGrid>
                <a:gridCol w="5468313">
                  <a:extLst>
                    <a:ext uri="{9D8B030D-6E8A-4147-A177-3AD203B41FA5}">
                      <a16:colId xmlns:a16="http://schemas.microsoft.com/office/drawing/2014/main" val="48823946"/>
                    </a:ext>
                  </a:extLst>
                </a:gridCol>
              </a:tblGrid>
              <a:tr h="389759">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戦略的なＭＩＣＥ誘致の推進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192112577"/>
                  </a:ext>
                </a:extLst>
              </a:tr>
              <a:tr h="323173">
                <a:tc>
                  <a:txBody>
                    <a:bodyPr/>
                    <a:lstStyle/>
                    <a:p>
                      <a:pPr algn="just">
                        <a:lnSpc>
                          <a:spcPts val="1600"/>
                        </a:lnSpc>
                        <a:spcAft>
                          <a:spcPts val="0"/>
                        </a:spcAft>
                      </a:pPr>
                      <a:endPar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0572903"/>
                  </a:ext>
                </a:extLst>
              </a:tr>
            </a:tbl>
          </a:graphicData>
        </a:graphic>
      </p:graphicFrame>
      <p:graphicFrame>
        <p:nvGraphicFramePr>
          <p:cNvPr id="48" name="表 47"/>
          <p:cNvGraphicFramePr>
            <a:graphicFrameLocks noGrp="1"/>
          </p:cNvGraphicFramePr>
          <p:nvPr>
            <p:extLst>
              <p:ext uri="{D42A27DB-BD31-4B8C-83A1-F6EECF244321}">
                <p14:modId xmlns:p14="http://schemas.microsoft.com/office/powerpoint/2010/main" val="949876638"/>
              </p:ext>
            </p:extLst>
          </p:nvPr>
        </p:nvGraphicFramePr>
        <p:xfrm>
          <a:off x="7353295" y="3492459"/>
          <a:ext cx="5468313" cy="942693"/>
        </p:xfrm>
        <a:graphic>
          <a:graphicData uri="http://schemas.openxmlformats.org/drawingml/2006/table">
            <a:tbl>
              <a:tblPr firstCol="1">
                <a:tableStyleId>{5C22544A-7EE6-4342-B048-85BDC9FD1C3A}</a:tableStyleId>
              </a:tblPr>
              <a:tblGrid>
                <a:gridCol w="5468313">
                  <a:extLst>
                    <a:ext uri="{9D8B030D-6E8A-4147-A177-3AD203B41FA5}">
                      <a16:colId xmlns:a16="http://schemas.microsoft.com/office/drawing/2014/main" val="534559803"/>
                    </a:ext>
                  </a:extLst>
                </a:gridCol>
              </a:tblGrid>
              <a:tr h="396642">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Arial" panose="020B0604020202020204" pitchFamily="34" charset="0"/>
                          <a:ea typeface="Meiryo UI" panose="020B0604030504040204" pitchFamily="50" charset="-128"/>
                          <a:cs typeface="Arial" panose="020B0604020202020204" pitchFamily="34" charset="0"/>
                        </a:rPr>
                        <a:t>文化・芸術を通じた都市ブランドの形成</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929492184"/>
                  </a:ext>
                </a:extLst>
              </a:tr>
              <a:tr h="546051">
                <a:tc>
                  <a:txBody>
                    <a:bodyPr/>
                    <a:lstStyle/>
                    <a:p>
                      <a:pPr marL="0" marR="0" indent="0" algn="l" defTabSz="742950" rtl="0" eaLnBrk="1" fontAlgn="auto" latinLnBrk="0" hangingPunct="1">
                        <a:lnSpc>
                          <a:spcPts val="1600"/>
                        </a:lnSpc>
                        <a:spcBef>
                          <a:spcPts val="0"/>
                        </a:spcBef>
                        <a:spcAft>
                          <a:spcPts val="0"/>
                        </a:spcAft>
                        <a:buClrTx/>
                        <a:buSzTx/>
                        <a:buFontTx/>
                        <a:buNone/>
                        <a:tabLst/>
                        <a:defRPr/>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文化芸術活動の回復や賑わい創出の取組み</a:t>
                      </a:r>
                      <a:endParaRPr lang="en-US"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indent="0" algn="l" defTabSz="742950" rtl="0" eaLnBrk="1" fontAlgn="auto" latinLnBrk="0" hangingPunct="1">
                        <a:lnSpc>
                          <a:spcPts val="1600"/>
                        </a:lnSpc>
                        <a:spcBef>
                          <a:spcPts val="0"/>
                        </a:spcBef>
                        <a:spcAft>
                          <a:spcPts val="0"/>
                        </a:spcAft>
                        <a:buClrTx/>
                        <a:buSzTx/>
                        <a:buFontTx/>
                        <a:buNone/>
                        <a:tabLst/>
                        <a:defRPr/>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文化芸術の担い手や支える人材の育成、鑑賞機会の創出　など</a:t>
                      </a:r>
                      <a:endParaRPr lang="ja-JP"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8137851"/>
                  </a:ext>
                </a:extLst>
              </a:tr>
            </a:tbl>
          </a:graphicData>
        </a:graphic>
      </p:graphicFrame>
      <p:graphicFrame>
        <p:nvGraphicFramePr>
          <p:cNvPr id="49" name="表 48"/>
          <p:cNvGraphicFramePr>
            <a:graphicFrameLocks noGrp="1"/>
          </p:cNvGraphicFramePr>
          <p:nvPr>
            <p:extLst>
              <p:ext uri="{D42A27DB-BD31-4B8C-83A1-F6EECF244321}">
                <p14:modId xmlns:p14="http://schemas.microsoft.com/office/powerpoint/2010/main" val="2693815141"/>
              </p:ext>
            </p:extLst>
          </p:nvPr>
        </p:nvGraphicFramePr>
        <p:xfrm>
          <a:off x="7353295" y="4436621"/>
          <a:ext cx="5468313" cy="929118"/>
        </p:xfrm>
        <a:graphic>
          <a:graphicData uri="http://schemas.openxmlformats.org/drawingml/2006/table">
            <a:tbl>
              <a:tblPr firstCol="1">
                <a:tableStyleId>{5C22544A-7EE6-4342-B048-85BDC9FD1C3A}</a:tableStyleId>
              </a:tblPr>
              <a:tblGrid>
                <a:gridCol w="5468313">
                  <a:extLst>
                    <a:ext uri="{9D8B030D-6E8A-4147-A177-3AD203B41FA5}">
                      <a16:colId xmlns:a16="http://schemas.microsoft.com/office/drawing/2014/main" val="1282002466"/>
                    </a:ext>
                  </a:extLst>
                </a:gridCol>
              </a:tblGrid>
              <a:tr h="383066">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Arial" panose="020B0604020202020204" pitchFamily="34" charset="0"/>
                          <a:ea typeface="Meiryo UI" panose="020B0604030504040204" pitchFamily="50" charset="-128"/>
                          <a:cs typeface="Arial" panose="020B0604020202020204" pitchFamily="34" charset="0"/>
                        </a:rPr>
                        <a:t>スポーツツーリズムの推進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295384719"/>
                  </a:ext>
                </a:extLst>
              </a:tr>
              <a:tr h="546052">
                <a:tc>
                  <a:txBody>
                    <a:bodyPr/>
                    <a:lstStyle/>
                    <a:p>
                      <a:pPr algn="just">
                        <a:lnSpc>
                          <a:spcPts val="1600"/>
                        </a:lnSpc>
                        <a:spcAft>
                          <a:spcPts val="0"/>
                        </a:spcAft>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400" b="0" kern="100" baseline="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在阪スポーツチームとの連携等によるスポーツツーリズムの推進</a:t>
                      </a:r>
                      <a:endParaRPr lang="en-US"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just">
                        <a:lnSpc>
                          <a:spcPts val="1600"/>
                        </a:lnSpc>
                        <a:spcAft>
                          <a:spcPts val="0"/>
                        </a:spcAft>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大規模スポーツイベントの開催　など</a:t>
                      </a:r>
                      <a:endParaRPr lang="ja-JP"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3881662"/>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2111492542"/>
              </p:ext>
            </p:extLst>
          </p:nvPr>
        </p:nvGraphicFramePr>
        <p:xfrm>
          <a:off x="7353295" y="5382860"/>
          <a:ext cx="5468313" cy="939851"/>
        </p:xfrm>
        <a:graphic>
          <a:graphicData uri="http://schemas.openxmlformats.org/drawingml/2006/table">
            <a:tbl>
              <a:tblPr firstCol="1">
                <a:tableStyleId>{5C22544A-7EE6-4342-B048-85BDC9FD1C3A}</a:tableStyleId>
              </a:tblPr>
              <a:tblGrid>
                <a:gridCol w="5468313">
                  <a:extLst>
                    <a:ext uri="{9D8B030D-6E8A-4147-A177-3AD203B41FA5}">
                      <a16:colId xmlns:a16="http://schemas.microsoft.com/office/drawing/2014/main" val="3572503180"/>
                    </a:ext>
                  </a:extLst>
                </a:gridCol>
              </a:tblGrid>
              <a:tr h="393800">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Arial" panose="020B0604020202020204" pitchFamily="34" charset="0"/>
                          <a:ea typeface="Meiryo UI" panose="020B0604030504040204" pitchFamily="50" charset="-128"/>
                          <a:cs typeface="Arial" panose="020B0604020202020204" pitchFamily="34" charset="0"/>
                        </a:rPr>
                        <a:t>大阪の成長・発展につながる国内外の高度人材の活躍推進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834119727"/>
                  </a:ext>
                </a:extLst>
              </a:tr>
              <a:tr h="546051">
                <a:tc>
                  <a:txBody>
                    <a:bodyPr/>
                    <a:lstStyle/>
                    <a:p>
                      <a:pPr marL="0" marR="0" indent="0" algn="l" defTabSz="742950" rtl="0" eaLnBrk="1" fontAlgn="auto" latinLnBrk="0" hangingPunct="1">
                        <a:lnSpc>
                          <a:spcPts val="1600"/>
                        </a:lnSpc>
                        <a:spcBef>
                          <a:spcPts val="0"/>
                        </a:spcBef>
                        <a:spcAft>
                          <a:spcPts val="0"/>
                        </a:spcAft>
                        <a:buClrTx/>
                        <a:buSzTx/>
                        <a:buFontTx/>
                        <a:buNone/>
                        <a:tabLst/>
                        <a:defRPr/>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海外進学支援等によるグローバル人材育成、活躍促進</a:t>
                      </a:r>
                      <a:endParaRPr lang="en-US"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indent="0" algn="l" defTabSz="742950" rtl="0" eaLnBrk="1" fontAlgn="auto" latinLnBrk="0" hangingPunct="1">
                        <a:lnSpc>
                          <a:spcPts val="1600"/>
                        </a:lnSpc>
                        <a:spcBef>
                          <a:spcPts val="0"/>
                        </a:spcBef>
                        <a:spcAft>
                          <a:spcPts val="0"/>
                        </a:spcAft>
                        <a:buClrTx/>
                        <a:buSzTx/>
                        <a:buFontTx/>
                        <a:buNone/>
                        <a:tabLst/>
                        <a:defRPr/>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外国人留学生の就職支援　など</a:t>
                      </a:r>
                      <a:endParaRPr lang="ja-JP"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0132544"/>
                  </a:ext>
                </a:extLst>
              </a:tr>
            </a:tbl>
          </a:graphicData>
        </a:graphic>
      </p:graphicFrame>
      <p:sp>
        <p:nvSpPr>
          <p:cNvPr id="52" name="角丸四角形 51"/>
          <p:cNvSpPr/>
          <p:nvPr/>
        </p:nvSpPr>
        <p:spPr>
          <a:xfrm>
            <a:off x="512217" y="2218625"/>
            <a:ext cx="12529392" cy="4207872"/>
          </a:xfrm>
          <a:prstGeom prst="roundRect">
            <a:avLst>
              <a:gd name="adj" fmla="val 2447"/>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884616" y="5409641"/>
            <a:ext cx="6603993" cy="913070"/>
          </a:xfrm>
          <a:prstGeom prst="rect">
            <a:avLst/>
          </a:prstGeom>
        </p:spPr>
        <p:txBody>
          <a:bodyPr wrap="square">
            <a:spAutoFit/>
          </a:bodyPr>
          <a:lstStyle/>
          <a:p>
            <a:pPr algn="just" defTabSz="742950">
              <a:lnSpc>
                <a:spcPts val="1600"/>
              </a:lnSpc>
            </a:pPr>
            <a:r>
              <a:rPr lang="ja-JP"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AI</a:t>
            </a:r>
            <a:r>
              <a:rPr lang="ja-JP" altLang="ja-JP" sz="1400" kern="100" dirty="0" err="1">
                <a:solidFill>
                  <a:prstClr val="black"/>
                </a:solidFill>
                <a:latin typeface="Arial" panose="020B0604020202020204" pitchFamily="34" charset="0"/>
                <a:ea typeface="Meiryo UI" panose="020B0604030504040204" pitchFamily="50" charset="-128"/>
                <a:cs typeface="Arial" panose="020B0604020202020204" pitchFamily="34" charset="0"/>
              </a:rPr>
              <a:t>、</a:t>
            </a:r>
            <a:r>
              <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ICT</a:t>
            </a:r>
            <a:r>
              <a:rPr lang="ja-JP"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等を活用した新たな観光コンテンツの開発・発信や受入環境整備</a:t>
            </a:r>
          </a:p>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国内観光の需要喚起、マイクロツーリズム</a:t>
            </a:r>
            <a:r>
              <a:rPr lang="ja-JP" altLang="en-US" sz="1400" kern="100" dirty="0">
                <a:latin typeface="Arial" panose="020B0604020202020204" pitchFamily="34" charset="0"/>
                <a:ea typeface="Meiryo UI" panose="020B0604030504040204" pitchFamily="50" charset="-128"/>
                <a:cs typeface="Arial" panose="020B0604020202020204" pitchFamily="34" charset="0"/>
              </a:rPr>
              <a:t>・府域周遊の促</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進</a:t>
            </a:r>
          </a:p>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欧米豪をはじめ幅広い国・地域からの誘客、プロモーション展開</a:t>
            </a:r>
            <a:endPar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endParaRPr>
          </a:p>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ja-JP" altLang="en-US" sz="1400" kern="100" dirty="0">
                <a:latin typeface="Arial" panose="020B0604020202020204" pitchFamily="34" charset="0"/>
                <a:ea typeface="Meiryo UI" panose="020B0604030504040204" pitchFamily="50" charset="-128"/>
                <a:cs typeface="Arial" panose="020B0604020202020204" pitchFamily="34" charset="0"/>
              </a:rPr>
              <a:t>ウェルネス</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や特別感・上質感ある体験などの多様なニーズへの対応　など</a:t>
            </a:r>
          </a:p>
        </p:txBody>
      </p:sp>
      <p:sp>
        <p:nvSpPr>
          <p:cNvPr id="54" name="正方形/長方形 53"/>
          <p:cNvSpPr/>
          <p:nvPr/>
        </p:nvSpPr>
        <p:spPr>
          <a:xfrm>
            <a:off x="7272585" y="2722118"/>
            <a:ext cx="6353763" cy="707886"/>
          </a:xfrm>
          <a:prstGeom prst="rect">
            <a:avLst/>
          </a:prstGeom>
        </p:spPr>
        <p:txBody>
          <a:bodyPr wrap="square">
            <a:spAutoFit/>
          </a:bodyPr>
          <a:lstStyle/>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ガイドラインの順守を前提とした</a:t>
            </a:r>
            <a:r>
              <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MICE</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開催支援</a:t>
            </a:r>
            <a:endPar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endParaRPr>
          </a:p>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WEB</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等を活用した新たな展示会等の支援</a:t>
            </a:r>
          </a:p>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ニューノーマルに対応した新たな</a:t>
            </a:r>
            <a:r>
              <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MICE</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戦略の策定、官民一体の誘致 など</a:t>
            </a:r>
          </a:p>
        </p:txBody>
      </p:sp>
    </p:spTree>
    <p:extLst>
      <p:ext uri="{BB962C8B-B14F-4D97-AF65-F5344CB8AC3E}">
        <p14:creationId xmlns:p14="http://schemas.microsoft.com/office/powerpoint/2010/main" val="3714860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bwMode="gray">
          <a:xfrm>
            <a:off x="-223" y="-19491"/>
            <a:ext cx="5296423" cy="59301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2200" dirty="0" smtClean="0">
                <a:solidFill>
                  <a:sysClr val="windowText" lastClr="000000"/>
                </a:solidFill>
                <a:latin typeface="HG丸ｺﾞｼｯｸM-PRO" panose="020F0600000000000000" pitchFamily="50" charset="-128"/>
                <a:ea typeface="HG丸ｺﾞｼｯｸM-PRO" panose="020F0600000000000000" pitchFamily="50" charset="-128"/>
              </a:rPr>
              <a:t>大阪都市魅力創造戦略２０２５概要③</a:t>
            </a:r>
            <a:endPar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28" name="テキスト ボックス 2"/>
          <p:cNvSpPr txBox="1"/>
          <p:nvPr/>
        </p:nvSpPr>
        <p:spPr>
          <a:xfrm>
            <a:off x="215801" y="3221597"/>
            <a:ext cx="13535533" cy="2340804"/>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ja-JP" altLang="en-US" sz="2000" dirty="0">
                <a:solidFill>
                  <a:schemeClr val="tx1"/>
                </a:solidFill>
                <a:latin typeface="Meiryo UI" panose="020B0604030504040204" pitchFamily="50" charset="-128"/>
                <a:ea typeface="Meiryo UI" panose="020B0604030504040204" pitchFamily="50" charset="-128"/>
              </a:rPr>
              <a:t>　戦略の数値目標として、 「内外からの誘客」に関し、「大阪の再生・成長に向けた新戦略（</a:t>
            </a:r>
            <a:r>
              <a:rPr lang="en-US" altLang="ja-JP" sz="2000" dirty="0">
                <a:solidFill>
                  <a:schemeClr val="tx1"/>
                </a:solidFill>
                <a:latin typeface="Meiryo UI" panose="020B0604030504040204" pitchFamily="50" charset="-128"/>
                <a:ea typeface="Meiryo UI" panose="020B0604030504040204" pitchFamily="50" charset="-128"/>
              </a:rPr>
              <a:t>2020</a:t>
            </a:r>
            <a:r>
              <a:rPr lang="ja-JP" altLang="en-US" sz="2000" dirty="0">
                <a:solidFill>
                  <a:schemeClr val="tx1"/>
                </a:solidFill>
                <a:latin typeface="Meiryo UI" panose="020B0604030504040204" pitchFamily="50" charset="-128"/>
                <a:ea typeface="Meiryo UI" panose="020B0604030504040204" pitchFamily="50" charset="-128"/>
              </a:rPr>
              <a:t>年</a:t>
            </a:r>
            <a:r>
              <a:rPr lang="en-US" altLang="ja-JP" sz="2000" dirty="0">
                <a:solidFill>
                  <a:schemeClr val="tx1"/>
                </a:solidFill>
                <a:latin typeface="Meiryo UI" panose="020B0604030504040204" pitchFamily="50" charset="-128"/>
                <a:ea typeface="Meiryo UI" panose="020B0604030504040204" pitchFamily="50" charset="-128"/>
              </a:rPr>
              <a:t>12</a:t>
            </a:r>
            <a:r>
              <a:rPr lang="ja-JP" altLang="en-US" sz="2000" dirty="0">
                <a:solidFill>
                  <a:schemeClr val="tx1"/>
                </a:solidFill>
                <a:latin typeface="Meiryo UI" panose="020B0604030504040204" pitchFamily="50" charset="-128"/>
                <a:ea typeface="Meiryo UI" panose="020B0604030504040204" pitchFamily="50" charset="-128"/>
              </a:rPr>
              <a:t>月）」と整合</a:t>
            </a:r>
            <a:r>
              <a:rPr lang="ja-JP" altLang="en-US" sz="2000" dirty="0" smtClean="0">
                <a:solidFill>
                  <a:schemeClr val="tx1"/>
                </a:solidFill>
                <a:latin typeface="Meiryo UI" panose="020B0604030504040204" pitchFamily="50" charset="-128"/>
                <a:ea typeface="Meiryo UI" panose="020B0604030504040204" pitchFamily="50" charset="-128"/>
              </a:rPr>
              <a:t>を図りつつ</a:t>
            </a:r>
            <a:endParaRPr lang="en-US" altLang="ja-JP" sz="2000" dirty="0" smtClean="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2000" dirty="0" smtClean="0">
                <a:solidFill>
                  <a:schemeClr val="tx1"/>
                </a:solidFill>
                <a:latin typeface="Meiryo UI" panose="020B0604030504040204" pitchFamily="50" charset="-128"/>
                <a:ea typeface="Meiryo UI" panose="020B0604030504040204" pitchFamily="50" charset="-128"/>
              </a:rPr>
              <a:t>次</a:t>
            </a:r>
            <a:r>
              <a:rPr lang="ja-JP" altLang="en-US" sz="2000" dirty="0">
                <a:solidFill>
                  <a:schemeClr val="tx1"/>
                </a:solidFill>
                <a:latin typeface="Meiryo UI" panose="020B0604030504040204" pitchFamily="50" charset="-128"/>
                <a:ea typeface="Meiryo UI" panose="020B0604030504040204" pitchFamily="50" charset="-128"/>
              </a:rPr>
              <a:t>のとおり設定する</a:t>
            </a:r>
            <a:r>
              <a:rPr lang="ja-JP" altLang="en-US" sz="2000" dirty="0" smtClean="0">
                <a:solidFill>
                  <a:schemeClr val="tx1"/>
                </a:solidFill>
                <a:latin typeface="Meiryo UI" panose="020B0604030504040204" pitchFamily="50" charset="-128"/>
                <a:ea typeface="Meiryo UI" panose="020B0604030504040204" pitchFamily="50" charset="-128"/>
              </a:rPr>
              <a:t>。なお</a:t>
            </a:r>
            <a:r>
              <a:rPr lang="ja-JP" altLang="en-US" sz="2000" dirty="0">
                <a:solidFill>
                  <a:schemeClr val="tx1"/>
                </a:solidFill>
                <a:latin typeface="Meiryo UI" panose="020B0604030504040204" pitchFamily="50" charset="-128"/>
                <a:ea typeface="Meiryo UI" panose="020B0604030504040204" pitchFamily="50" charset="-128"/>
              </a:rPr>
              <a:t>、これらは、感染症の状況による変動要因が大きいため、当面の間、新型コロナウイルス感染症発生前</a:t>
            </a:r>
            <a:r>
              <a:rPr lang="ja-JP" altLang="en-US" sz="2000" dirty="0" smtClean="0">
                <a:solidFill>
                  <a:schemeClr val="tx1"/>
                </a:solidFill>
                <a:latin typeface="Meiryo UI" panose="020B0604030504040204" pitchFamily="50" charset="-128"/>
                <a:ea typeface="Meiryo UI" panose="020B0604030504040204" pitchFamily="50" charset="-128"/>
              </a:rPr>
              <a:t>の</a:t>
            </a:r>
            <a:endParaRPr lang="en-US" altLang="ja-JP" sz="2000" dirty="0" smtClean="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2000" dirty="0" smtClean="0">
                <a:solidFill>
                  <a:schemeClr val="tx1"/>
                </a:solidFill>
                <a:latin typeface="Meiryo UI" panose="020B0604030504040204" pitchFamily="50" charset="-128"/>
                <a:ea typeface="Meiryo UI" panose="020B0604030504040204" pitchFamily="50" charset="-128"/>
              </a:rPr>
              <a:t>水準</a:t>
            </a:r>
            <a:r>
              <a:rPr lang="ja-JP" altLang="en-US" sz="2000" dirty="0">
                <a:solidFill>
                  <a:schemeClr val="tx1"/>
                </a:solidFill>
                <a:latin typeface="Meiryo UI" panose="020B0604030504040204" pitchFamily="50" charset="-128"/>
                <a:ea typeface="Meiryo UI" panose="020B0604030504040204" pitchFamily="50" charset="-128"/>
              </a:rPr>
              <a:t>（</a:t>
            </a:r>
            <a:r>
              <a:rPr lang="en-US" altLang="ja-JP" sz="2000" dirty="0">
                <a:solidFill>
                  <a:schemeClr val="tx1"/>
                </a:solidFill>
                <a:latin typeface="Meiryo UI" panose="020B0604030504040204" pitchFamily="50" charset="-128"/>
                <a:ea typeface="Meiryo UI" panose="020B0604030504040204" pitchFamily="50" charset="-128"/>
              </a:rPr>
              <a:t>2019</a:t>
            </a:r>
            <a:r>
              <a:rPr lang="ja-JP" altLang="en-US" sz="2000" dirty="0">
                <a:solidFill>
                  <a:schemeClr val="tx1"/>
                </a:solidFill>
                <a:latin typeface="Meiryo UI" panose="020B0604030504040204" pitchFamily="50" charset="-128"/>
                <a:ea typeface="Meiryo UI" panose="020B0604030504040204" pitchFamily="50" charset="-128"/>
              </a:rPr>
              <a:t>年実績）を上回ることを目標とする</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a:solidFill>
                <a:schemeClr val="tx1"/>
              </a:solidFill>
              <a:latin typeface="Meiryo UI" panose="020B0604030504040204" pitchFamily="50" charset="-128"/>
              <a:ea typeface="Meiryo UI" panose="020B0604030504040204" pitchFamily="50" charset="-128"/>
            </a:endParaRPr>
          </a:p>
          <a:p>
            <a:pPr>
              <a:tabLst>
                <a:tab pos="5740400" algn="l"/>
              </a:tabLst>
            </a:pPr>
            <a:endParaRPr lang="en-US" altLang="ja-JP" sz="700" dirty="0" smtClean="0">
              <a:solidFill>
                <a:schemeClr val="tx1"/>
              </a:solidFill>
              <a:latin typeface="Meiryo UI" panose="020B0604030504040204" pitchFamily="50" charset="-128"/>
              <a:ea typeface="Meiryo UI" panose="020B0604030504040204" pitchFamily="50" charset="-128"/>
            </a:endParaRPr>
          </a:p>
          <a:p>
            <a:pPr>
              <a:tabLst>
                <a:tab pos="5740400" algn="l"/>
              </a:tabLst>
            </a:pPr>
            <a:endParaRPr lang="en-US" altLang="ja-JP" sz="700" dirty="0" smtClean="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先行きが見通しづらい状況を踏まえ社会経済情勢等の変化に応じて、目標値、達成をめざす時期等について、適宜、追加・修正を</a:t>
            </a:r>
            <a:r>
              <a:rPr lang="ja-JP" altLang="en-US" sz="1600" dirty="0" smtClean="0">
                <a:solidFill>
                  <a:schemeClr val="tx1"/>
                </a:solidFill>
                <a:latin typeface="Meiryo UI" panose="020B0604030504040204" pitchFamily="50" charset="-128"/>
                <a:ea typeface="Meiryo UI" panose="020B0604030504040204" pitchFamily="50" charset="-128"/>
              </a:rPr>
              <a:t>行う</a:t>
            </a:r>
            <a:r>
              <a:rPr lang="ja-JP" altLang="en-US" sz="1600" dirty="0">
                <a:solidFill>
                  <a:schemeClr val="tx1"/>
                </a:solidFill>
                <a:latin typeface="Meiryo UI" panose="020B0604030504040204" pitchFamily="50" charset="-128"/>
                <a:ea typeface="Meiryo UI" panose="020B0604030504040204" pitchFamily="50" charset="-128"/>
              </a:rPr>
              <a:t>など</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必要</a:t>
            </a:r>
            <a:r>
              <a:rPr lang="ja-JP" altLang="en-US" sz="1600" dirty="0">
                <a:solidFill>
                  <a:schemeClr val="tx1"/>
                </a:solidFill>
                <a:latin typeface="Meiryo UI" panose="020B0604030504040204" pitchFamily="50" charset="-128"/>
                <a:ea typeface="Meiryo UI" panose="020B0604030504040204" pitchFamily="50" charset="-128"/>
              </a:rPr>
              <a:t>に応じて柔軟に見直しを行っていく。</a:t>
            </a:r>
          </a:p>
          <a:p>
            <a:pPr>
              <a:tabLst>
                <a:tab pos="5740400" algn="l"/>
              </a:tabLst>
            </a:pPr>
            <a:endParaRPr lang="ja-JP" altLang="en-US" sz="2000" dirty="0">
              <a:solidFill>
                <a:schemeClr val="tx1"/>
              </a:solidFill>
              <a:latin typeface="Meiryo UI" panose="020B0604030504040204" pitchFamily="50" charset="-128"/>
              <a:ea typeface="Meiryo UI" panose="020B0604030504040204" pitchFamily="50" charset="-128"/>
            </a:endParaRPr>
          </a:p>
        </p:txBody>
      </p:sp>
      <p:sp>
        <p:nvSpPr>
          <p:cNvPr id="46" name="テキスト ボックス 2"/>
          <p:cNvSpPr txBox="1"/>
          <p:nvPr/>
        </p:nvSpPr>
        <p:spPr>
          <a:xfrm>
            <a:off x="145764" y="839302"/>
            <a:ext cx="13535533" cy="1296144"/>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ja-JP" altLang="en-US" sz="2000" b="1" dirty="0" smtClean="0">
                <a:solidFill>
                  <a:schemeClr val="tx1"/>
                </a:solidFill>
                <a:latin typeface="Meiryo UI" panose="020B0604030504040204" pitchFamily="50" charset="-128"/>
                <a:ea typeface="Meiryo UI" panose="020B0604030504040204" pitchFamily="50" charset="-128"/>
              </a:rPr>
              <a:t>＜戦略の進捗管理＞</a:t>
            </a:r>
            <a:endParaRPr lang="en-US" altLang="ja-JP" sz="2000" b="1" dirty="0" smtClean="0">
              <a:solidFill>
                <a:schemeClr val="tx1"/>
              </a:solidFill>
              <a:latin typeface="Meiryo UI" panose="020B0604030504040204" pitchFamily="50" charset="-128"/>
              <a:ea typeface="Meiryo UI" panose="020B0604030504040204" pitchFamily="50" charset="-128"/>
            </a:endParaRPr>
          </a:p>
          <a:p>
            <a:pPr>
              <a:tabLst>
                <a:tab pos="5740400" algn="l"/>
              </a:tabLst>
            </a:pPr>
            <a:endParaRPr lang="ja-JP" altLang="en-US" sz="1400" b="1" dirty="0" smtClean="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2000" dirty="0" smtClean="0">
                <a:solidFill>
                  <a:schemeClr val="tx1"/>
                </a:solidFill>
                <a:latin typeface="Meiryo UI" panose="020B0604030504040204" pitchFamily="50" charset="-128"/>
                <a:ea typeface="Meiryo UI" panose="020B0604030504040204" pitchFamily="50" charset="-128"/>
              </a:rPr>
              <a:t>　　戦略に掲げるめざす姿の実現に向け、各種施策を着実に推進するとともに、本戦略の進捗を管理するため、</a:t>
            </a:r>
            <a:endParaRPr lang="en-US" altLang="ja-JP" sz="2000" dirty="0" smtClean="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大阪府市都市魅力戦略推進会議において年度ごとに評価・検証を行う。</a:t>
            </a:r>
            <a:endParaRPr lang="ja-JP" altLang="en-US" sz="2000" dirty="0">
              <a:solidFill>
                <a:schemeClr val="tx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5919572B-41D0-4F72-A375-39D0070836D8}"/>
              </a:ext>
            </a:extLst>
          </p:cNvPr>
          <p:cNvSpPr/>
          <p:nvPr/>
        </p:nvSpPr>
        <p:spPr>
          <a:xfrm>
            <a:off x="215801" y="2682081"/>
            <a:ext cx="4609543" cy="484281"/>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2000" b="1" dirty="0">
                <a:solidFill>
                  <a:schemeClr val="bg1"/>
                </a:solidFill>
                <a:latin typeface="Meiryo UI" panose="020B0604030504040204" pitchFamily="50" charset="-128"/>
                <a:ea typeface="Meiryo UI" panose="020B0604030504040204" pitchFamily="50" charset="-128"/>
              </a:rPr>
              <a:t>内外からの誘客に関する</a:t>
            </a:r>
            <a:r>
              <a:rPr kumimoji="1" lang="ja-JP" altLang="en-US" sz="2000" b="1" dirty="0">
                <a:latin typeface="Meiryo UI" panose="020B0604030504040204" pitchFamily="50" charset="-128"/>
                <a:ea typeface="Meiryo UI" panose="020B0604030504040204" pitchFamily="50" charset="-128"/>
              </a:rPr>
              <a:t>数値目標</a:t>
            </a:r>
            <a:endParaRPr kumimoji="1" lang="ja-JP" altLang="en-US" sz="2000" b="1" spc="200" dirty="0">
              <a:latin typeface="Meiryo UI" panose="020B0604030504040204" pitchFamily="50" charset="-128"/>
              <a:ea typeface="Meiryo UI" panose="020B0604030504040204" pitchFamily="50" charset="-128"/>
            </a:endParaRPr>
          </a:p>
        </p:txBody>
      </p:sp>
      <p:graphicFrame>
        <p:nvGraphicFramePr>
          <p:cNvPr id="49" name="表 48"/>
          <p:cNvGraphicFramePr>
            <a:graphicFrameLocks noGrp="1"/>
          </p:cNvGraphicFramePr>
          <p:nvPr>
            <p:extLst/>
          </p:nvPr>
        </p:nvGraphicFramePr>
        <p:xfrm>
          <a:off x="935881" y="5340560"/>
          <a:ext cx="11377264" cy="2094049"/>
        </p:xfrm>
        <a:graphic>
          <a:graphicData uri="http://schemas.openxmlformats.org/drawingml/2006/table">
            <a:tbl>
              <a:tblPr firstRow="1" bandRow="1">
                <a:tableStyleId>{5C22544A-7EE6-4342-B048-85BDC9FD1C3A}</a:tableStyleId>
              </a:tblPr>
              <a:tblGrid>
                <a:gridCol w="3384376">
                  <a:extLst>
                    <a:ext uri="{9D8B030D-6E8A-4147-A177-3AD203B41FA5}">
                      <a16:colId xmlns:a16="http://schemas.microsoft.com/office/drawing/2014/main" val="2615346986"/>
                    </a:ext>
                  </a:extLst>
                </a:gridCol>
                <a:gridCol w="3240360">
                  <a:extLst>
                    <a:ext uri="{9D8B030D-6E8A-4147-A177-3AD203B41FA5}">
                      <a16:colId xmlns:a16="http://schemas.microsoft.com/office/drawing/2014/main" val="3188119071"/>
                    </a:ext>
                  </a:extLst>
                </a:gridCol>
                <a:gridCol w="4752528">
                  <a:extLst>
                    <a:ext uri="{9D8B030D-6E8A-4147-A177-3AD203B41FA5}">
                      <a16:colId xmlns:a16="http://schemas.microsoft.com/office/drawing/2014/main" val="1262620834"/>
                    </a:ext>
                  </a:extLst>
                </a:gridCol>
              </a:tblGrid>
              <a:tr h="443501">
                <a:tc>
                  <a:txBody>
                    <a:bodyPr/>
                    <a:lstStyle/>
                    <a:p>
                      <a:pPr algn="ctr"/>
                      <a:r>
                        <a:rPr kumimoji="1" lang="ja-JP" altLang="en-US" sz="1800" b="1" dirty="0">
                          <a:latin typeface="Arial" panose="020B0604020202020204" pitchFamily="34" charset="0"/>
                          <a:ea typeface="Meiryo UI" panose="020B0604030504040204" pitchFamily="50" charset="-128"/>
                          <a:cs typeface="Arial" panose="020B0604020202020204" pitchFamily="34" charset="0"/>
                        </a:rPr>
                        <a:t>指標</a:t>
                      </a:r>
                    </a:p>
                  </a:txBody>
                  <a:tcPr anchor="ctr"/>
                </a:tc>
                <a:tc>
                  <a:txBody>
                    <a:bodyPr/>
                    <a:lstStyle/>
                    <a:p>
                      <a:pPr algn="ctr"/>
                      <a:r>
                        <a:rPr kumimoji="1" lang="ja-JP" altLang="en-US" sz="1800" b="1" dirty="0">
                          <a:latin typeface="Arial" panose="020B0604020202020204" pitchFamily="34" charset="0"/>
                          <a:ea typeface="Meiryo UI" panose="020B0604030504040204" pitchFamily="50" charset="-128"/>
                          <a:cs typeface="Arial" panose="020B0604020202020204" pitchFamily="34" charset="0"/>
                        </a:rPr>
                        <a:t>目標値</a:t>
                      </a:r>
                      <a:r>
                        <a:rPr kumimoji="1" lang="en-US" altLang="ja-JP" sz="1800" b="1" dirty="0">
                          <a:latin typeface="Arial" panose="020B0604020202020204" pitchFamily="34" charset="0"/>
                          <a:ea typeface="Meiryo UI" panose="020B0604030504040204" pitchFamily="50" charset="-128"/>
                          <a:cs typeface="Arial" panose="020B0604020202020204" pitchFamily="34" charset="0"/>
                        </a:rPr>
                        <a:t>(</a:t>
                      </a:r>
                      <a:r>
                        <a:rPr kumimoji="1" lang="en-US" altLang="ja-JP" sz="1800" b="1" dirty="0">
                          <a:solidFill>
                            <a:schemeClr val="bg1"/>
                          </a:solidFill>
                          <a:latin typeface="Arial" panose="020B0604020202020204" pitchFamily="34" charset="0"/>
                          <a:ea typeface="Meiryo UI" panose="020B0604030504040204" pitchFamily="50" charset="-128"/>
                          <a:cs typeface="Arial" panose="020B0604020202020204" pitchFamily="34" charset="0"/>
                        </a:rPr>
                        <a:t>2019</a:t>
                      </a:r>
                      <a:r>
                        <a:rPr kumimoji="1" lang="ja-JP" altLang="en-US" sz="1800" b="1" dirty="0">
                          <a:solidFill>
                            <a:schemeClr val="bg1"/>
                          </a:solidFill>
                          <a:latin typeface="Arial" panose="020B0604020202020204" pitchFamily="34" charset="0"/>
                          <a:ea typeface="Meiryo UI" panose="020B0604030504040204" pitchFamily="50" charset="-128"/>
                          <a:cs typeface="Arial" panose="020B0604020202020204" pitchFamily="34" charset="0"/>
                        </a:rPr>
                        <a:t>年実績）</a:t>
                      </a:r>
                      <a:endParaRPr kumimoji="1" lang="en-US" altLang="ja-JP" sz="1800" b="1" dirty="0">
                        <a:solidFill>
                          <a:schemeClr val="bg1"/>
                        </a:solidFill>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algn="ctr"/>
                      <a:r>
                        <a:rPr kumimoji="1" lang="ja-JP" altLang="en-US" sz="1800" b="1" dirty="0">
                          <a:solidFill>
                            <a:schemeClr val="bg1"/>
                          </a:solidFill>
                          <a:latin typeface="Arial" panose="020B0604020202020204" pitchFamily="34" charset="0"/>
                          <a:ea typeface="Meiryo UI" panose="020B0604030504040204" pitchFamily="50" charset="-128"/>
                          <a:cs typeface="Arial" panose="020B0604020202020204" pitchFamily="34" charset="0"/>
                        </a:rPr>
                        <a:t>達成をめざす時期</a:t>
                      </a:r>
                    </a:p>
                  </a:txBody>
                  <a:tcPr anchor="ctr"/>
                </a:tc>
                <a:extLst>
                  <a:ext uri="{0D108BD9-81ED-4DB2-BD59-A6C34878D82A}">
                    <a16:rowId xmlns:a16="http://schemas.microsoft.com/office/drawing/2014/main" val="2658360947"/>
                  </a:ext>
                </a:extLst>
              </a:tr>
              <a:tr h="825274">
                <a:tc>
                  <a:txBody>
                    <a:bodyPr/>
                    <a:lstStyle/>
                    <a:p>
                      <a:pPr algn="ctr"/>
                      <a:r>
                        <a:rPr kumimoji="1" lang="ja-JP" altLang="en-US" sz="1800" b="1" dirty="0">
                          <a:latin typeface="Arial" panose="020B0604020202020204" pitchFamily="34" charset="0"/>
                          <a:ea typeface="Meiryo UI" panose="020B0604030504040204" pitchFamily="50" charset="-128"/>
                          <a:cs typeface="Arial" panose="020B0604020202020204" pitchFamily="34" charset="0"/>
                        </a:rPr>
                        <a:t>日本人延べ宿泊</a:t>
                      </a:r>
                      <a:r>
                        <a:rPr kumimoji="1" lang="ja-JP" altLang="en-US" sz="1800" b="1" dirty="0">
                          <a:solidFill>
                            <a:schemeClr val="tx1"/>
                          </a:solidFill>
                          <a:latin typeface="Arial" panose="020B0604020202020204" pitchFamily="34" charset="0"/>
                          <a:ea typeface="Meiryo UI" panose="020B0604030504040204" pitchFamily="50" charset="-128"/>
                          <a:cs typeface="Arial" panose="020B0604020202020204" pitchFamily="34" charset="0"/>
                        </a:rPr>
                        <a:t>者数</a:t>
                      </a:r>
                      <a:r>
                        <a:rPr kumimoji="1" lang="en-US" altLang="ja-JP" sz="1800" b="1" dirty="0">
                          <a:latin typeface="Arial" panose="020B0604020202020204" pitchFamily="34" charset="0"/>
                          <a:ea typeface="Meiryo UI" panose="020B0604030504040204" pitchFamily="50" charset="-128"/>
                          <a:cs typeface="Arial" panose="020B0604020202020204" pitchFamily="34" charset="0"/>
                        </a:rPr>
                        <a:t>〔</a:t>
                      </a:r>
                      <a:r>
                        <a:rPr kumimoji="1" lang="ja-JP" altLang="en-US" sz="1800" b="1" dirty="0">
                          <a:latin typeface="Arial" panose="020B0604020202020204" pitchFamily="34" charset="0"/>
                          <a:ea typeface="Meiryo UI" panose="020B0604030504040204" pitchFamily="50" charset="-128"/>
                          <a:cs typeface="Arial" panose="020B0604020202020204" pitchFamily="34" charset="0"/>
                        </a:rPr>
                        <a:t>大阪</a:t>
                      </a:r>
                      <a:r>
                        <a:rPr kumimoji="1" lang="en-US" altLang="ja-JP" sz="1800" b="1" dirty="0">
                          <a:latin typeface="Arial" panose="020B0604020202020204" pitchFamily="34" charset="0"/>
                          <a:ea typeface="Meiryo UI" panose="020B0604030504040204" pitchFamily="50" charset="-128"/>
                          <a:cs typeface="Arial" panose="020B0604020202020204" pitchFamily="34" charset="0"/>
                        </a:rPr>
                        <a:t>〕</a:t>
                      </a:r>
                      <a:endParaRPr kumimoji="1" lang="ja-JP" altLang="en-US" sz="1800"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800" b="1" dirty="0">
                          <a:latin typeface="Arial" panose="020B0604020202020204" pitchFamily="34" charset="0"/>
                          <a:ea typeface="Meiryo UI" panose="020B0604030504040204" pitchFamily="50" charset="-128"/>
                          <a:cs typeface="Arial" panose="020B0604020202020204" pitchFamily="34" charset="0"/>
                        </a:rPr>
                        <a:t>2,950</a:t>
                      </a:r>
                      <a:r>
                        <a:rPr kumimoji="1" lang="ja-JP" altLang="en-US" sz="1800" b="1" dirty="0">
                          <a:latin typeface="Arial" panose="020B0604020202020204" pitchFamily="34" charset="0"/>
                          <a:ea typeface="Meiryo UI" panose="020B0604030504040204" pitchFamily="50" charset="-128"/>
                          <a:cs typeface="Arial" panose="020B0604020202020204" pitchFamily="34" charset="0"/>
                        </a:rPr>
                        <a:t>万人泊</a:t>
                      </a:r>
                      <a:endParaRPr kumimoji="1" lang="ja-JP" altLang="en-US" sz="1800" b="1" dirty="0">
                        <a:solidFill>
                          <a:srgbClr val="FF0000"/>
                        </a:solidFill>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300"/>
                        </a:spcAft>
                        <a:buClrTx/>
                        <a:buSzTx/>
                        <a:buFontTx/>
                        <a:buNone/>
                        <a:tabLst/>
                        <a:defRPr/>
                      </a:pPr>
                      <a:r>
                        <a:rPr kumimoji="1" lang="en-US" altLang="ja-JP" sz="1800" b="1" dirty="0">
                          <a:solidFill>
                            <a:schemeClr val="tx1"/>
                          </a:solidFill>
                          <a:latin typeface="Arial" panose="020B0604020202020204" pitchFamily="34" charset="0"/>
                          <a:ea typeface="Meiryo UI" panose="020B0604030504040204" pitchFamily="50" charset="-128"/>
                          <a:cs typeface="Arial" panose="020B0604020202020204" pitchFamily="34" charset="0"/>
                        </a:rPr>
                        <a:t>2022</a:t>
                      </a:r>
                      <a:r>
                        <a:rPr kumimoji="1" lang="ja-JP" altLang="en-US" sz="1800" b="1" dirty="0">
                          <a:solidFill>
                            <a:schemeClr val="tx1"/>
                          </a:solidFill>
                          <a:latin typeface="Arial" panose="020B0604020202020204" pitchFamily="34" charset="0"/>
                          <a:ea typeface="Meiryo UI" panose="020B0604030504040204" pitchFamily="50" charset="-128"/>
                          <a:cs typeface="Arial" panose="020B0604020202020204" pitchFamily="34" charset="0"/>
                        </a:rPr>
                        <a:t>年</a:t>
                      </a:r>
                    </a:p>
                  </a:txBody>
                  <a:tcPr anchor="ctr"/>
                </a:tc>
                <a:extLst>
                  <a:ext uri="{0D108BD9-81ED-4DB2-BD59-A6C34878D82A}">
                    <a16:rowId xmlns:a16="http://schemas.microsoft.com/office/drawing/2014/main" val="2286221614"/>
                  </a:ext>
                </a:extLst>
              </a:tr>
              <a:tr h="825274">
                <a:tc>
                  <a:txBody>
                    <a:bodyPr/>
                    <a:lstStyle/>
                    <a:p>
                      <a:pPr algn="ctr"/>
                      <a:r>
                        <a:rPr kumimoji="1" lang="ja-JP" altLang="en-US" sz="1800" b="1" dirty="0">
                          <a:latin typeface="Arial" panose="020B0604020202020204" pitchFamily="34" charset="0"/>
                          <a:ea typeface="Meiryo UI" panose="020B0604030504040204" pitchFamily="50" charset="-128"/>
                          <a:cs typeface="Arial" panose="020B0604020202020204" pitchFamily="34" charset="0"/>
                        </a:rPr>
                        <a:t>来阪外国人旅行者数</a:t>
                      </a:r>
                      <a:endParaRPr kumimoji="1" lang="ja-JP" altLang="en-US" sz="1800"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800" b="1" dirty="0">
                          <a:latin typeface="Arial" panose="020B0604020202020204" pitchFamily="34" charset="0"/>
                          <a:ea typeface="Meiryo UI" panose="020B0604030504040204" pitchFamily="50" charset="-128"/>
                          <a:cs typeface="Arial" panose="020B0604020202020204" pitchFamily="34" charset="0"/>
                        </a:rPr>
                        <a:t>        1,152.5</a:t>
                      </a:r>
                      <a:r>
                        <a:rPr lang="ja-JP" altLang="en-US" sz="1800" b="1" dirty="0">
                          <a:latin typeface="Arial" panose="020B0604020202020204" pitchFamily="34" charset="0"/>
                          <a:ea typeface="Meiryo UI" panose="020B0604030504040204" pitchFamily="50" charset="-128"/>
                          <a:cs typeface="Arial" panose="020B0604020202020204" pitchFamily="34" charset="0"/>
                        </a:rPr>
                        <a:t>万人（</a:t>
                      </a:r>
                      <a:r>
                        <a:rPr lang="en-US" altLang="ja-JP" sz="1800" b="1" dirty="0">
                          <a:latin typeface="Arial" panose="020B0604020202020204" pitchFamily="34" charset="0"/>
                          <a:ea typeface="Meiryo UI" panose="020B0604030504040204" pitchFamily="50" charset="-128"/>
                          <a:cs typeface="Arial" panose="020B0604020202020204" pitchFamily="34" charset="0"/>
                        </a:rPr>
                        <a:t>※</a:t>
                      </a:r>
                      <a:r>
                        <a:rPr lang="ja-JP" altLang="en-US" sz="1800" b="1" dirty="0">
                          <a:latin typeface="Arial" panose="020B0604020202020204" pitchFamily="34" charset="0"/>
                          <a:ea typeface="Meiryo UI" panose="020B0604030504040204" pitchFamily="50" charset="-128"/>
                          <a:cs typeface="Arial" panose="020B0604020202020204" pitchFamily="34" charset="0"/>
                        </a:rPr>
                        <a:t>１）　</a:t>
                      </a:r>
                      <a:endParaRPr kumimoji="1" lang="ja-JP" altLang="en-US" sz="1800" b="1"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300"/>
                        </a:spcAft>
                        <a:buClrTx/>
                        <a:buSzTx/>
                        <a:buFontTx/>
                        <a:buNone/>
                        <a:tabLst/>
                        <a:defRPr/>
                      </a:pPr>
                      <a:r>
                        <a:rPr kumimoji="1" lang="ja-JP" altLang="en-US" sz="1800" b="1" dirty="0">
                          <a:solidFill>
                            <a:srgbClr val="00B050"/>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800" b="1" dirty="0">
                          <a:solidFill>
                            <a:schemeClr val="tx1"/>
                          </a:solidFill>
                          <a:latin typeface="Arial" panose="020B0604020202020204" pitchFamily="34" charset="0"/>
                          <a:ea typeface="Meiryo UI" panose="020B0604030504040204" pitchFamily="50" charset="-128"/>
                          <a:cs typeface="Arial" panose="020B0604020202020204" pitchFamily="34" charset="0"/>
                        </a:rPr>
                        <a:t>入国規制解除から２年後（</a:t>
                      </a:r>
                      <a:r>
                        <a:rPr kumimoji="1" lang="en-US" altLang="ja-JP" sz="1800" b="1"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ja-JP" altLang="en-US" sz="1800" b="1" dirty="0">
                          <a:solidFill>
                            <a:schemeClr val="tx1"/>
                          </a:solidFill>
                          <a:latin typeface="Arial" panose="020B0604020202020204" pitchFamily="34" charset="0"/>
                          <a:ea typeface="Meiryo UI" panose="020B0604030504040204" pitchFamily="50" charset="-128"/>
                          <a:cs typeface="Arial" panose="020B0604020202020204" pitchFamily="34" charset="0"/>
                        </a:rPr>
                        <a:t>２）</a:t>
                      </a:r>
                      <a:r>
                        <a:rPr kumimoji="1" lang="ja-JP" altLang="en-US" sz="1800" b="1" dirty="0">
                          <a:solidFill>
                            <a:srgbClr val="00B050"/>
                          </a:solidFill>
                          <a:latin typeface="Arial" panose="020B0604020202020204" pitchFamily="34" charset="0"/>
                          <a:ea typeface="Meiryo UI" panose="020B0604030504040204" pitchFamily="50" charset="-128"/>
                          <a:cs typeface="Arial" panose="020B0604020202020204" pitchFamily="34" charset="0"/>
                        </a:rPr>
                        <a:t>　　　　</a:t>
                      </a:r>
                    </a:p>
                  </a:txBody>
                  <a:tcPr anchor="ctr"/>
                </a:tc>
                <a:extLst>
                  <a:ext uri="{0D108BD9-81ED-4DB2-BD59-A6C34878D82A}">
                    <a16:rowId xmlns:a16="http://schemas.microsoft.com/office/drawing/2014/main" val="1164150173"/>
                  </a:ext>
                </a:extLst>
              </a:tr>
            </a:tbl>
          </a:graphicData>
        </a:graphic>
      </p:graphicFrame>
      <p:sp>
        <p:nvSpPr>
          <p:cNvPr id="30" name="テキスト ボックス 2"/>
          <p:cNvSpPr txBox="1"/>
          <p:nvPr/>
        </p:nvSpPr>
        <p:spPr>
          <a:xfrm>
            <a:off x="217772" y="7902117"/>
            <a:ext cx="13535533" cy="1548716"/>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１　「来阪外国人旅行者数」について、従来は「訪日外客数（</a:t>
            </a:r>
            <a:r>
              <a:rPr lang="en-US" altLang="ja-JP" sz="1600" dirty="0">
                <a:solidFill>
                  <a:schemeClr val="tx1"/>
                </a:solidFill>
                <a:latin typeface="Meiryo UI" panose="020B0604030504040204" pitchFamily="50" charset="-128"/>
                <a:ea typeface="Meiryo UI" panose="020B0604030504040204" pitchFamily="50" charset="-128"/>
              </a:rPr>
              <a:t>JNTO</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訪問率（訪日外国人消費動向調査）」に基づき算出していたところ、</a:t>
            </a:r>
            <a:r>
              <a:rPr lang="en-US" altLang="ja-JP" sz="1600" dirty="0">
                <a:solidFill>
                  <a:schemeClr val="tx1"/>
                </a:solidFill>
                <a:latin typeface="Meiryo UI" panose="020B0604030504040204" pitchFamily="50" charset="-128"/>
                <a:ea typeface="Meiryo UI" panose="020B0604030504040204" pitchFamily="50" charset="-128"/>
              </a:rPr>
              <a:t>2018</a:t>
            </a:r>
            <a:r>
              <a:rPr lang="ja-JP" altLang="en-US" sz="1600" dirty="0">
                <a:solidFill>
                  <a:schemeClr val="tx1"/>
                </a:solidFill>
                <a:latin typeface="Meiryo UI" panose="020B0604030504040204" pitchFamily="50" charset="-128"/>
                <a:ea typeface="Meiryo UI" panose="020B0604030504040204" pitchFamily="50" charset="-128"/>
              </a:rPr>
              <a:t>年</a:t>
            </a:r>
          </a:p>
          <a:p>
            <a:pPr>
              <a:tabLst>
                <a:tab pos="5740400" algn="l"/>
              </a:tabLst>
            </a:pPr>
            <a:r>
              <a:rPr lang="ja-JP" altLang="en-US" sz="1600" dirty="0">
                <a:solidFill>
                  <a:schemeClr val="tx1"/>
                </a:solidFill>
                <a:latin typeface="Meiryo UI" panose="020B0604030504040204" pitchFamily="50" charset="-128"/>
                <a:ea typeface="Meiryo UI" panose="020B0604030504040204" pitchFamily="50" charset="-128"/>
              </a:rPr>
              <a:t>　　より、観光庁において全国値との整合性を有し地域間比較が可能な「訪日外国人消費動向調査（都道府県別集計）」が公表されたため、当該統計に</a:t>
            </a:r>
          </a:p>
          <a:p>
            <a:pPr>
              <a:tabLst>
                <a:tab pos="5740400" algn="l"/>
              </a:tabLst>
            </a:pPr>
            <a:r>
              <a:rPr lang="ja-JP" altLang="en-US" sz="1600" dirty="0">
                <a:solidFill>
                  <a:schemeClr val="tx1"/>
                </a:solidFill>
                <a:latin typeface="Meiryo UI" panose="020B0604030504040204" pitchFamily="50" charset="-128"/>
                <a:ea typeface="Meiryo UI" panose="020B0604030504040204" pitchFamily="50" charset="-128"/>
              </a:rPr>
              <a:t>　　よる把握を行う。</a:t>
            </a:r>
          </a:p>
          <a:p>
            <a:pPr>
              <a:tabLst>
                <a:tab pos="5740400" algn="l"/>
              </a:tabLst>
            </a:pPr>
            <a:endParaRPr lang="ja-JP" altLang="en-US" sz="1600" dirty="0">
              <a:solidFill>
                <a:schemeClr val="tx1"/>
              </a:solidFill>
              <a:latin typeface="Meiryo UI" panose="020B0604030504040204" pitchFamily="50" charset="-128"/>
              <a:ea typeface="Meiryo UI" panose="020B0604030504040204" pitchFamily="50" charset="-128"/>
            </a:endParaRPr>
          </a:p>
          <a:p>
            <a:pPr>
              <a:tabLst>
                <a:tab pos="5740400" algn="l"/>
              </a:tabLst>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２　入国規制措置が概ね解除され、国際的な人の往来について感染症拡大前の状況を取り戻した後</a:t>
            </a:r>
            <a:r>
              <a:rPr lang="en-US" altLang="ja-JP" sz="1600" dirty="0">
                <a:solidFill>
                  <a:schemeClr val="tx1"/>
                </a:solidFill>
                <a:latin typeface="Meiryo UI" panose="020B0604030504040204" pitchFamily="50" charset="-128"/>
                <a:ea typeface="Meiryo UI" panose="020B0604030504040204" pitchFamily="50" charset="-128"/>
              </a:rPr>
              <a:t>2</a:t>
            </a:r>
            <a:r>
              <a:rPr lang="ja-JP" altLang="en-US" sz="1600" dirty="0">
                <a:solidFill>
                  <a:schemeClr val="tx1"/>
                </a:solidFill>
                <a:latin typeface="Meiryo UI" panose="020B0604030504040204" pitchFamily="50" charset="-128"/>
                <a:ea typeface="Meiryo UI" panose="020B0604030504040204" pitchFamily="50" charset="-128"/>
              </a:rPr>
              <a:t>年を想定。具体の時期は改めて設定。</a:t>
            </a:r>
          </a:p>
          <a:p>
            <a:pPr>
              <a:tabLst>
                <a:tab pos="5740400" algn="l"/>
              </a:tabLst>
            </a:pP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8" name="スライド番号プレースホルダー 1"/>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3</a:t>
            </a:fld>
            <a:endParaRPr kumimoji="1" lang="ja-JP" altLang="en-US"/>
          </a:p>
        </p:txBody>
      </p:sp>
    </p:spTree>
    <p:extLst>
      <p:ext uri="{BB962C8B-B14F-4D97-AF65-F5344CB8AC3E}">
        <p14:creationId xmlns:p14="http://schemas.microsoft.com/office/powerpoint/2010/main" val="1159898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6045</TotalTime>
  <Words>1309</Words>
  <PresentationFormat>ユーザー設定</PresentationFormat>
  <Paragraphs>102</Paragraphs>
  <Slides>4</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HG丸ｺﾞｼｯｸM-PRO</vt:lpstr>
      <vt:lpstr>Meiryo UI</vt:lpstr>
      <vt:lpstr>ＭＳ Ｐゴシック</vt:lpstr>
      <vt:lpstr>游ゴシック</vt:lpstr>
      <vt:lpstr>游明朝</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2021-06-08T12:40:10Z</cp:lastPrinted>
  <dcterms:created xsi:type="dcterms:W3CDTF">2014-07-11T05:14:15Z</dcterms:created>
  <dcterms:modified xsi:type="dcterms:W3CDTF">2021-09-13T09:55:13Z</dcterms:modified>
</cp:coreProperties>
</file>