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8" r:id="rId2"/>
    <p:sldId id="256" r:id="rId3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02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62AB4C-58B1-441D-B39F-798F9428034D}" type="datetimeFigureOut">
              <a:rPr kumimoji="1" lang="ja-JP" altLang="en-US" smtClean="0"/>
              <a:t>2021/9/13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44F618-327D-409F-B940-8DB2EE68B3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5783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54227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02B28-5304-4A1F-867C-24AEEC9E133C}" type="datetimeFigureOut">
              <a:rPr kumimoji="1" lang="ja-JP" altLang="en-US" smtClean="0"/>
              <a:t>2021/9/13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6386-7E92-44EB-B4E8-EA7A4AAC52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8997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02B28-5304-4A1F-867C-24AEEC9E133C}" type="datetimeFigureOut">
              <a:rPr kumimoji="1" lang="ja-JP" altLang="en-US" smtClean="0"/>
              <a:t>2021/9/13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6386-7E92-44EB-B4E8-EA7A4AAC52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9694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02B28-5304-4A1F-867C-24AEEC9E133C}" type="datetimeFigureOut">
              <a:rPr kumimoji="1" lang="ja-JP" altLang="en-US" smtClean="0"/>
              <a:t>2021/9/13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6386-7E92-44EB-B4E8-EA7A4AAC52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9603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02B28-5304-4A1F-867C-24AEEC9E133C}" type="datetimeFigureOut">
              <a:rPr kumimoji="1" lang="ja-JP" altLang="en-US" smtClean="0"/>
              <a:t>2021/9/13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6386-7E92-44EB-B4E8-EA7A4AAC52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503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02B28-5304-4A1F-867C-24AEEC9E133C}" type="datetimeFigureOut">
              <a:rPr kumimoji="1" lang="ja-JP" altLang="en-US" smtClean="0"/>
              <a:t>2021/9/13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6386-7E92-44EB-B4E8-EA7A4AAC52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7939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02B28-5304-4A1F-867C-24AEEC9E133C}" type="datetimeFigureOut">
              <a:rPr kumimoji="1" lang="ja-JP" altLang="en-US" smtClean="0"/>
              <a:t>2021/9/13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6386-7E92-44EB-B4E8-EA7A4AAC52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3753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02B28-5304-4A1F-867C-24AEEC9E133C}" type="datetimeFigureOut">
              <a:rPr kumimoji="1" lang="ja-JP" altLang="en-US" smtClean="0"/>
              <a:t>2021/9/13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6386-7E92-44EB-B4E8-EA7A4AAC52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8170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02B28-5304-4A1F-867C-24AEEC9E133C}" type="datetimeFigureOut">
              <a:rPr kumimoji="1" lang="ja-JP" altLang="en-US" smtClean="0"/>
              <a:t>2021/9/13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6386-7E92-44EB-B4E8-EA7A4AAC52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6985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02B28-5304-4A1F-867C-24AEEC9E133C}" type="datetimeFigureOut">
              <a:rPr kumimoji="1" lang="ja-JP" altLang="en-US" smtClean="0"/>
              <a:t>2021/9/13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6386-7E92-44EB-B4E8-EA7A4AAC52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8176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02B28-5304-4A1F-867C-24AEEC9E133C}" type="datetimeFigureOut">
              <a:rPr kumimoji="1" lang="ja-JP" altLang="en-US" smtClean="0"/>
              <a:t>2021/9/13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6386-7E92-44EB-B4E8-EA7A4AAC52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076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02B28-5304-4A1F-867C-24AEEC9E133C}" type="datetimeFigureOut">
              <a:rPr kumimoji="1" lang="ja-JP" altLang="en-US" smtClean="0"/>
              <a:t>2021/9/13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6386-7E92-44EB-B4E8-EA7A4AAC52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2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02B28-5304-4A1F-867C-24AEEC9E133C}" type="datetimeFigureOut">
              <a:rPr kumimoji="1" lang="ja-JP" altLang="en-US" smtClean="0"/>
              <a:t>2021/9/13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26386-7E92-44EB-B4E8-EA7A4AAC52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696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154921" y="2643834"/>
            <a:ext cx="6915887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4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「未実施事業」の精査（案）</a:t>
            </a:r>
            <a:endParaRPr lang="en-US" altLang="ja-JP" sz="345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7315289" y="685711"/>
            <a:ext cx="1695561" cy="61115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chemeClr val="tx1"/>
                </a:solidFill>
              </a:rPr>
              <a:t>資料３</a:t>
            </a:r>
          </a:p>
        </p:txBody>
      </p:sp>
    </p:spTree>
    <p:extLst>
      <p:ext uri="{BB962C8B-B14F-4D97-AF65-F5344CB8AC3E}">
        <p14:creationId xmlns:p14="http://schemas.microsoft.com/office/powerpoint/2010/main" val="795051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-166255" y="473286"/>
            <a:ext cx="91758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第１回検討会議にてお示しした「未実施事業」を精査し、以下の２パターンに分類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①大阪府における宿泊税を充当した事業、他団体、民間事業者にて実施済み、または対応が進んでいるもの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②事業の性質上、民間主導による実施が適切と考えられるもの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12670" y="22844"/>
            <a:ext cx="29129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「未実施事業」の精査（案）</a:t>
            </a:r>
            <a:endParaRPr lang="ja-JP" altLang="en-US" sz="2400" dirty="0"/>
          </a:p>
        </p:txBody>
      </p:sp>
      <p:cxnSp>
        <p:nvCxnSpPr>
          <p:cNvPr id="14" name="直線コネクタ 13"/>
          <p:cNvCxnSpPr/>
          <p:nvPr/>
        </p:nvCxnSpPr>
        <p:spPr>
          <a:xfrm flipV="1">
            <a:off x="0" y="401587"/>
            <a:ext cx="9144000" cy="28321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599858"/>
              </p:ext>
            </p:extLst>
          </p:nvPr>
        </p:nvGraphicFramePr>
        <p:xfrm>
          <a:off x="37831" y="1622878"/>
          <a:ext cx="9068338" cy="4763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8969">
                  <a:extLst>
                    <a:ext uri="{9D8B030D-6E8A-4147-A177-3AD203B41FA5}">
                      <a16:colId xmlns:a16="http://schemas.microsoft.com/office/drawing/2014/main" val="1558090280"/>
                    </a:ext>
                  </a:extLst>
                </a:gridCol>
                <a:gridCol w="1114425">
                  <a:extLst>
                    <a:ext uri="{9D8B030D-6E8A-4147-A177-3AD203B41FA5}">
                      <a16:colId xmlns:a16="http://schemas.microsoft.com/office/drawing/2014/main" val="142928716"/>
                    </a:ext>
                  </a:extLst>
                </a:gridCol>
                <a:gridCol w="2257425">
                  <a:extLst>
                    <a:ext uri="{9D8B030D-6E8A-4147-A177-3AD203B41FA5}">
                      <a16:colId xmlns:a16="http://schemas.microsoft.com/office/drawing/2014/main" val="4289939118"/>
                    </a:ext>
                  </a:extLst>
                </a:gridCol>
                <a:gridCol w="733425">
                  <a:extLst>
                    <a:ext uri="{9D8B030D-6E8A-4147-A177-3AD203B41FA5}">
                      <a16:colId xmlns:a16="http://schemas.microsoft.com/office/drawing/2014/main" val="2011829281"/>
                    </a:ext>
                  </a:extLst>
                </a:gridCol>
                <a:gridCol w="409575">
                  <a:extLst>
                    <a:ext uri="{9D8B030D-6E8A-4147-A177-3AD203B41FA5}">
                      <a16:colId xmlns:a16="http://schemas.microsoft.com/office/drawing/2014/main" val="3051976209"/>
                    </a:ext>
                  </a:extLst>
                </a:gridCol>
                <a:gridCol w="3524519">
                  <a:extLst>
                    <a:ext uri="{9D8B030D-6E8A-4147-A177-3AD203B41FA5}">
                      <a16:colId xmlns:a16="http://schemas.microsoft.com/office/drawing/2014/main" val="1618940729"/>
                    </a:ext>
                  </a:extLst>
                </a:gridCol>
              </a:tblGrid>
              <a:tr h="4300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施策例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事業内容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事業規模</a:t>
                      </a:r>
                      <a:endParaRPr kumimoji="1" lang="en-US" altLang="ja-JP" sz="10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百万円</a:t>
                      </a:r>
                      <a:r>
                        <a:rPr kumimoji="1" lang="en-US" altLang="ja-JP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分類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現状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3536038"/>
                  </a:ext>
                </a:extLst>
              </a:tr>
              <a:tr h="595461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情報通信に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係る環境整備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デジタルサイネージの整備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主要観光地に観光案内、その他の情報を多言語で表示するデジタルサイネージを設置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・市町村等に対する補助事業を実施（宿泊税充当事業）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・民間事業者等による対応も進む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1643193"/>
                  </a:ext>
                </a:extLst>
              </a:tr>
              <a:tr h="595461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国際標準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サービスの提供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民間公衆トイレの洋式化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民間が管理する公衆トイレについて、市町村の計画に基づき、集中的に洋式化を実施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500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・市町村等に対する補助事業を実施（宿泊税充当事業）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2087590"/>
                  </a:ext>
                </a:extLst>
              </a:tr>
              <a:tr h="430055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安心・安全の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確保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宿泊施設の耐震化補助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宿泊施設の耐震設計・改修工事への支援を実施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55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宿泊施設の資産形成につながるものであり、また、事業規模が大きくなることが想定されるため、未実施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120949"/>
                  </a:ext>
                </a:extLst>
              </a:tr>
              <a:tr h="595461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観光施設等のバリアフリー化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宿泊施設のバリアフリー化</a:t>
                      </a:r>
                    </a:p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宿泊施設の客室や共用部のバリアフリー化のための改修等の支援を実施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150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宿泊施設の資産形成につながるものであり、また、事業規模が大きくなることが想定されるため、未実施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550272"/>
                  </a:ext>
                </a:extLst>
              </a:tr>
              <a:tr h="7608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文化・生活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習慣への配慮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おもてなし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ハンドブック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外国人旅行者のおもてなしのための啓発冊子の作成・配布</a:t>
                      </a:r>
                    </a:p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・大阪観光局において実施（ムスリムフレンドリーマップ等を作成）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・関西観光本部において実施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（外国人観光客に向けたマナー啓発動画を作成）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2670544"/>
                  </a:ext>
                </a:extLst>
              </a:tr>
              <a:tr h="595461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交通アクセスの</a:t>
                      </a:r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容易化・円滑化</a:t>
                      </a:r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定期観光バス・</a:t>
                      </a:r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ホテルリムジンバスの運行</a:t>
                      </a:r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大阪府内の観光地や空港</a:t>
                      </a:r>
                      <a:r>
                        <a:rPr kumimoji="1" lang="ja-JP" altLang="en-US" sz="10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ホテル間を巡るバスの運行に対する支援の検討</a:t>
                      </a:r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r"/>
                      <a:endParaRPr kumimoji="1" lang="en-US" altLang="ja-JP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r"/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・定期観光バスの運用可能性について、実証実験を実施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zh-TW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大阪周遊促進事業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・民間事業者等による対応も進む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1126107"/>
                  </a:ext>
                </a:extLst>
              </a:tr>
              <a:tr h="7608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国内外から人を呼び込むためのプロモーションの推進</a:t>
                      </a:r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富裕層・</a:t>
                      </a:r>
                      <a:r>
                        <a:rPr kumimoji="1" lang="en-US" altLang="ja-JP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MICE</a:t>
                      </a: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の</a:t>
                      </a: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プロモーションの</a:t>
                      </a:r>
                      <a:endParaRPr kumimoji="1" lang="en-US" altLang="ja-JP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実施</a:t>
                      </a: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富裕層やビジネス客など、ターゲットを絞った誘客プロモーションの実施</a:t>
                      </a:r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r"/>
                      <a:endParaRPr kumimoji="1" lang="en-US" altLang="ja-JP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r"/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・大阪観光局において実施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786124"/>
                  </a:ext>
                </a:extLst>
              </a:tr>
            </a:tbl>
          </a:graphicData>
        </a:graphic>
      </p:graphicFrame>
      <p:sp>
        <p:nvSpPr>
          <p:cNvPr id="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5913918" y="6519990"/>
            <a:ext cx="3192251" cy="324465"/>
          </a:xfrm>
        </p:spPr>
        <p:txBody>
          <a:bodyPr/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1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60835" y="6439400"/>
            <a:ext cx="8948798" cy="242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300"/>
              </a:lnSpc>
            </a:pP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2018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H30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）年度免税点変更時の答申時に追加された項目。なお、その際には事業規模の例示なし。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-120519" y="1308261"/>
            <a:ext cx="18985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　未実施事業一覧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7384247" y="10816"/>
            <a:ext cx="1721922" cy="324059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大阪府観光客受入環境整備の</a:t>
            </a:r>
          </a:p>
          <a:p>
            <a:pPr algn="ctr"/>
            <a:r>
              <a:rPr lang="ja-JP" altLang="en-US" sz="9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推進に関する調査検討</a:t>
            </a:r>
            <a:r>
              <a:rPr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会議</a:t>
            </a:r>
            <a:endParaRPr lang="ja-JP" altLang="en-US" sz="9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5303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590</TotalTime>
  <Words>511</Words>
  <PresentationFormat>画面に合わせる (4:3)</PresentationFormat>
  <Paragraphs>78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HG丸ｺﾞｼｯｸM-PRO</vt:lpstr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2021-07-19T10:54:35Z</cp:lastPrinted>
  <dcterms:created xsi:type="dcterms:W3CDTF">2021-07-15T09:44:47Z</dcterms:created>
  <dcterms:modified xsi:type="dcterms:W3CDTF">2021-09-13T03:57:12Z</dcterms:modified>
</cp:coreProperties>
</file>