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sldIdLst>
    <p:sldId id="339" r:id="rId2"/>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49" d="100"/>
          <a:sy n="49" d="100"/>
        </p:scale>
        <p:origin x="1716" y="66"/>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2022/1/26</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0</a:t>
            </a:fld>
            <a:endParaRPr kumimoji="1" lang="ja-JP" altLang="en-US"/>
          </a:p>
        </p:txBody>
      </p:sp>
    </p:spTree>
    <p:extLst>
      <p:ext uri="{BB962C8B-B14F-4D97-AF65-F5344CB8AC3E}">
        <p14:creationId xmlns:p14="http://schemas.microsoft.com/office/powerpoint/2010/main" val="1045615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2022/1/26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2022/1/26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2022/1/26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2022/1/26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2022/1/26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2022/1/26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2022/1/26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2022/1/26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2022/1/26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2022/1/26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2022/1/26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2022/1/26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2022/1/26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bwMode="gray">
          <a:xfrm>
            <a:off x="0" y="-103324"/>
            <a:ext cx="4219205" cy="99312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400" dirty="0">
                <a:solidFill>
                  <a:sysClr val="windowText" lastClr="000000"/>
                </a:solidFill>
                <a:latin typeface="HG丸ｺﾞｼｯｸM-PRO" panose="020F0600000000000000" pitchFamily="50" charset="-128"/>
                <a:ea typeface="HG丸ｺﾞｼｯｸM-PRO" panose="020F0600000000000000" pitchFamily="50" charset="-128"/>
              </a:rPr>
              <a:t>　宿泊税収の基金化について</a:t>
            </a:r>
          </a:p>
          <a:p>
            <a:pPr defTabSz="990600"/>
            <a:endParaRPr kumimoji="1" lang="ja-JP" altLang="en-US" sz="24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bwMode="gray">
          <a:xfrm>
            <a:off x="203528" y="4338265"/>
            <a:ext cx="13261745" cy="4594110"/>
          </a:xfrm>
          <a:prstGeom prst="rect">
            <a:avLst/>
          </a:prstGeom>
          <a:noFill/>
          <a:ln w="12700" cmpd="sng">
            <a:solidFill>
              <a:schemeClr val="tx1"/>
            </a:solidFill>
            <a:prstDash val="dash"/>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1600" dirty="0">
                <a:solidFill>
                  <a:schemeClr val="tx1"/>
                </a:solidFill>
                <a:latin typeface="Meiryo UI" panose="020B0604030504040204" pitchFamily="50" charset="-128"/>
                <a:ea typeface="Meiryo UI" panose="020B0604030504040204" pitchFamily="50" charset="-128"/>
              </a:rPr>
              <a:t>参考：大阪府基金条例の一部改正（平成</a:t>
            </a:r>
            <a:r>
              <a:rPr lang="en-US" altLang="ja-JP" sz="1600" dirty="0">
                <a:solidFill>
                  <a:schemeClr val="tx1"/>
                </a:solidFill>
                <a:latin typeface="Meiryo UI" panose="020B0604030504040204" pitchFamily="50" charset="-128"/>
                <a:ea typeface="Meiryo UI" panose="020B0604030504040204" pitchFamily="50" charset="-128"/>
              </a:rPr>
              <a:t>22</a:t>
            </a:r>
            <a:r>
              <a:rPr lang="ja-JP" altLang="en-US" sz="1600" dirty="0">
                <a:solidFill>
                  <a:schemeClr val="tx1"/>
                </a:solidFill>
                <a:latin typeface="Meiryo UI" panose="020B0604030504040204" pitchFamily="50" charset="-128"/>
                <a:ea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rPr>
              <a:t>11</a:t>
            </a:r>
            <a:r>
              <a:rPr lang="ja-JP" altLang="en-US" sz="1600" dirty="0">
                <a:solidFill>
                  <a:schemeClr val="tx1"/>
                </a:solidFill>
                <a:latin typeface="Meiryo UI" panose="020B0604030504040204" pitchFamily="50" charset="-128"/>
                <a:ea typeface="Meiryo UI" panose="020B0604030504040204" pitchFamily="50" charset="-128"/>
              </a:rPr>
              <a:t>月施行）について</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（一般財源をもとに積立てを行う基金を限定）</a:t>
            </a:r>
          </a:p>
          <a:p>
            <a:pPr defTabSz="990600"/>
            <a:r>
              <a:rPr lang="ja-JP" altLang="en-US" sz="1600" dirty="0">
                <a:solidFill>
                  <a:schemeClr val="tx1"/>
                </a:solidFill>
                <a:latin typeface="Meiryo UI" panose="020B0604030504040204" pitchFamily="50" charset="-128"/>
                <a:ea typeface="Meiryo UI" panose="020B0604030504040204" pitchFamily="50" charset="-128"/>
              </a:rPr>
              <a:t>　　財源配分の柔軟性を高め、施策の取捨選択の透明性をより一層確保していくため、一般財源が特定分野の施策に固定化されることとなる基金の積立ては</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行わないものとし、今後、一般財源をもとに積立てを行う基金については、財政基金・減債基金等に限定する。</a:t>
            </a:r>
          </a:p>
          <a:p>
            <a:pPr defTabSz="990600"/>
            <a:r>
              <a:rPr lang="ja-JP" altLang="en-US" sz="1600" dirty="0">
                <a:solidFill>
                  <a:schemeClr val="tx1"/>
                </a:solidFill>
                <a:latin typeface="Meiryo UI" panose="020B0604030504040204" pitchFamily="50" charset="-128"/>
                <a:ea typeface="Meiryo UI" panose="020B0604030504040204" pitchFamily="50" charset="-128"/>
              </a:rPr>
              <a:t>　</a:t>
            </a:r>
          </a:p>
          <a:p>
            <a:pPr defTabSz="990600"/>
            <a:r>
              <a:rPr lang="ja-JP" altLang="en-US" sz="1600" dirty="0">
                <a:solidFill>
                  <a:schemeClr val="tx1"/>
                </a:solidFill>
                <a:latin typeface="Meiryo UI" panose="020B0604030504040204" pitchFamily="50" charset="-128"/>
                <a:ea typeface="Meiryo UI" panose="020B0604030504040204" pitchFamily="50" charset="-128"/>
              </a:rPr>
              <a:t>（改正条文の抜粋）</a:t>
            </a:r>
          </a:p>
          <a:p>
            <a:pPr defTabSz="990600"/>
            <a:r>
              <a:rPr lang="ja-JP" altLang="en-US" sz="1600" dirty="0">
                <a:solidFill>
                  <a:schemeClr val="tx1"/>
                </a:solidFill>
                <a:latin typeface="Meiryo UI" panose="020B0604030504040204" pitchFamily="50" charset="-128"/>
                <a:ea typeface="Meiryo UI" panose="020B0604030504040204" pitchFamily="50" charset="-128"/>
              </a:rPr>
              <a:t>第二条　（略）</a:t>
            </a:r>
          </a:p>
          <a:p>
            <a:pPr defTabSz="990600"/>
            <a:r>
              <a:rPr lang="ja-JP" altLang="en-US" sz="1600" dirty="0">
                <a:solidFill>
                  <a:schemeClr val="tx1"/>
                </a:solidFill>
                <a:latin typeface="Meiryo UI" panose="020B0604030504040204" pitchFamily="50" charset="-128"/>
                <a:ea typeface="Meiryo UI" panose="020B0604030504040204" pitchFamily="50" charset="-128"/>
              </a:rPr>
              <a:t>２　基金（社会福祉施設職員福利厚生基金、減債基金、財政調整基金、公共施設等整備基金、用品調達基金及び小口支払基金を除く。）に積み立てる</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資金は、寄附金その他の当該基金に係る特定の収入に係るものに限る。ただし、国の補助金又は給付金その他これに準ずるものの交付を受ける事業を実施する</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ために積み立てる場合は、この限りでない。</a:t>
            </a:r>
          </a:p>
          <a:p>
            <a:pPr defTabSz="990600"/>
            <a:endParaRPr lang="ja-JP" altLang="en-US" sz="1600" dirty="0">
              <a:solidFill>
                <a:schemeClr val="tx1"/>
              </a:solidFill>
              <a:latin typeface="Meiryo UI" panose="020B0604030504040204" pitchFamily="50" charset="-128"/>
              <a:ea typeface="Meiryo UI" panose="020B0604030504040204" pitchFamily="50" charset="-128"/>
            </a:endParaRPr>
          </a:p>
          <a:p>
            <a:pPr defTabSz="990600"/>
            <a:r>
              <a:rPr lang="en-US" altLang="ja-JP" sz="1600" dirty="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　「その他当該基金に係る特定の収入」</a:t>
            </a:r>
          </a:p>
          <a:p>
            <a:pPr defTabSz="990600"/>
            <a:r>
              <a:rPr lang="ja-JP" altLang="en-US" sz="1600" dirty="0">
                <a:solidFill>
                  <a:schemeClr val="tx1"/>
                </a:solidFill>
                <a:latin typeface="Meiryo UI" panose="020B0604030504040204" pitchFamily="50" charset="-128"/>
                <a:ea typeface="Meiryo UI" panose="020B0604030504040204" pitchFamily="50" charset="-128"/>
              </a:rPr>
              <a:t>　　各基金の運用利息や国の緊急経済対策により基金積立てのために受け入れる交付金などの特定財源のほか、基金への積立てが予定されているが、</a:t>
            </a:r>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ja-JP" altLang="en-US" sz="1600" dirty="0">
                <a:solidFill>
                  <a:schemeClr val="tx1"/>
                </a:solidFill>
                <a:latin typeface="Meiryo UI" panose="020B0604030504040204" pitchFamily="50" charset="-128"/>
                <a:ea typeface="Meiryo UI" panose="020B0604030504040204" pitchFamily="50" charset="-128"/>
              </a:rPr>
              <a:t>　　予算上の手続きでいったん一般歳入で受け入れるため、形式的には一般財源からの積み立てであるが、事実上特定財源に準じて取り扱うべきものなどを想定</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pPr defTabSz="990600"/>
            <a:endParaRPr lang="en-US" altLang="ja-JP" sz="1600" dirty="0">
              <a:solidFill>
                <a:schemeClr val="tx1"/>
              </a:solidFill>
              <a:latin typeface="Meiryo UI" panose="020B0604030504040204" pitchFamily="50" charset="-128"/>
              <a:ea typeface="Meiryo UI" panose="020B0604030504040204" pitchFamily="50" charset="-128"/>
            </a:endParaRPr>
          </a:p>
          <a:p>
            <a:pPr defTabSz="990600"/>
            <a:r>
              <a:rPr lang="en-US" altLang="ja-JP" sz="1600" b="1" u="sng" dirty="0" smtClean="0">
                <a:solidFill>
                  <a:schemeClr val="tx1"/>
                </a:solidFill>
                <a:latin typeface="Meiryo UI" panose="020B0604030504040204" pitchFamily="50" charset="-128"/>
                <a:ea typeface="Meiryo UI" panose="020B0604030504040204" pitchFamily="50" charset="-128"/>
              </a:rPr>
              <a:t>※</a:t>
            </a:r>
            <a:r>
              <a:rPr lang="ja-JP" altLang="ja-JP" sz="1600" b="1" u="sng" dirty="0" smtClean="0">
                <a:solidFill>
                  <a:schemeClr val="tx1"/>
                </a:solidFill>
                <a:latin typeface="Meiryo UI" panose="020B0604030504040204" pitchFamily="50" charset="-128"/>
                <a:ea typeface="Meiryo UI" panose="020B0604030504040204" pitchFamily="50" charset="-128"/>
              </a:rPr>
              <a:t>当該</a:t>
            </a:r>
            <a:r>
              <a:rPr lang="ja-JP" altLang="ja-JP" sz="1600" b="1" u="sng" dirty="0">
                <a:solidFill>
                  <a:schemeClr val="tx1"/>
                </a:solidFill>
                <a:latin typeface="Meiryo UI" panose="020B0604030504040204" pitchFamily="50" charset="-128"/>
                <a:ea typeface="Meiryo UI" panose="020B0604030504040204" pitchFamily="50" charset="-128"/>
              </a:rPr>
              <a:t>規定は、条例制定に合わせて、現在は大阪府財政運営基本条例に定められている</a:t>
            </a:r>
            <a:r>
              <a:rPr lang="ja-JP" altLang="ja-JP" sz="1600" b="1" u="sng" dirty="0" smtClean="0">
                <a:solidFill>
                  <a:schemeClr val="tx1"/>
                </a:solidFill>
                <a:latin typeface="Meiryo UI" panose="020B0604030504040204" pitchFamily="50" charset="-128"/>
                <a:ea typeface="Meiryo UI" panose="020B0604030504040204" pitchFamily="50" charset="-128"/>
              </a:rPr>
              <a:t>。</a:t>
            </a:r>
            <a:endParaRPr lang="ja-JP" altLang="ja-JP" sz="1600" b="1" u="sng"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p:cNvSpPr txBox="1"/>
          <p:nvPr/>
        </p:nvSpPr>
        <p:spPr bwMode="gray">
          <a:xfrm>
            <a:off x="8531" y="665857"/>
            <a:ext cx="13456742" cy="357844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lang="ja-JP" altLang="en-US" sz="1800" dirty="0">
                <a:solidFill>
                  <a:schemeClr val="tx1"/>
                </a:solidFill>
                <a:latin typeface="Meiryo UI" panose="020B0604030504040204" pitchFamily="50" charset="-128"/>
                <a:ea typeface="Meiryo UI" panose="020B0604030504040204" pitchFamily="50" charset="-128"/>
              </a:rPr>
              <a:t>＜基金とは＞</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・地方公共団体が</a:t>
            </a:r>
            <a:r>
              <a:rPr lang="ja-JP" altLang="en-US" sz="1800" b="1" u="sng" dirty="0">
                <a:solidFill>
                  <a:schemeClr val="tx1"/>
                </a:solidFill>
                <a:latin typeface="Meiryo UI" panose="020B0604030504040204" pitchFamily="50" charset="-128"/>
                <a:ea typeface="Meiryo UI" panose="020B0604030504040204" pitchFamily="50" charset="-128"/>
              </a:rPr>
              <a:t>特定の目的に使用する</a:t>
            </a:r>
            <a:r>
              <a:rPr lang="ja-JP" altLang="en-US" sz="1800" dirty="0">
                <a:solidFill>
                  <a:schemeClr val="tx1"/>
                </a:solidFill>
                <a:latin typeface="Meiryo UI" panose="020B0604030504040204" pitchFamily="50" charset="-128"/>
                <a:ea typeface="Meiryo UI" panose="020B0604030504040204" pitchFamily="50" charset="-128"/>
              </a:rPr>
              <a:t>ために、他の財産と区分して、資金を積み立てる場合や、定額の資金を運用する場合に保有する資金。</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＜大阪府の基金＞</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a:t>
            </a:r>
            <a:r>
              <a:rPr lang="zh-TW" altLang="en-US" sz="1800" dirty="0">
                <a:solidFill>
                  <a:schemeClr val="tx1"/>
                </a:solidFill>
                <a:latin typeface="Meiryo UI" panose="020B0604030504040204" pitchFamily="50" charset="-128"/>
                <a:ea typeface="Meiryo UI" panose="020B0604030504040204" pitchFamily="50" charset="-128"/>
              </a:rPr>
              <a:t>財政調整基金、減債基金、公共施設等整備基金、</a:t>
            </a:r>
            <a:r>
              <a:rPr lang="ja-JP" altLang="en-US" sz="1800" dirty="0">
                <a:solidFill>
                  <a:schemeClr val="tx1"/>
                </a:solidFill>
                <a:latin typeface="Meiryo UI" panose="020B0604030504040204" pitchFamily="50" charset="-128"/>
                <a:ea typeface="Meiryo UI" panose="020B0604030504040204" pitchFamily="50" charset="-128"/>
              </a:rPr>
              <a:t>みどりの基金、大阪ミュージアム基金、子ども輝く未来基金、がん対策基金、</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en-US" altLang="ja-JP" sz="1800" dirty="0">
                <a:solidFill>
                  <a:schemeClr val="tx1"/>
                </a:solidFill>
                <a:latin typeface="Meiryo UI" panose="020B0604030504040204" pitchFamily="50" charset="-128"/>
                <a:ea typeface="Meiryo UI" panose="020B0604030504040204" pitchFamily="50" charset="-128"/>
              </a:rPr>
              <a:t>   </a:t>
            </a:r>
            <a:r>
              <a:rPr lang="ja-JP" altLang="en-US" sz="1800" dirty="0">
                <a:solidFill>
                  <a:schemeClr val="tx1"/>
                </a:solidFill>
                <a:latin typeface="Meiryo UI" panose="020B0604030504040204" pitchFamily="50" charset="-128"/>
                <a:ea typeface="Meiryo UI" panose="020B0604030504040204" pitchFamily="50" charset="-128"/>
              </a:rPr>
              <a:t>日本万国博覧会記念公園基金 　等</a:t>
            </a:r>
          </a:p>
          <a:p>
            <a:pPr defTabSz="990600"/>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＜大阪府における基金の考え方について＞</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a:t>
            </a:r>
            <a:r>
              <a:rPr lang="ja-JP" altLang="en-US" sz="1800" dirty="0" smtClean="0">
                <a:solidFill>
                  <a:schemeClr val="tx1"/>
                </a:solidFill>
                <a:latin typeface="Meiryo UI" panose="020B0604030504040204" pitchFamily="50" charset="-128"/>
                <a:ea typeface="Meiryo UI" panose="020B0604030504040204" pitchFamily="50" charset="-128"/>
              </a:rPr>
              <a:t>・</a:t>
            </a:r>
            <a:r>
              <a:rPr lang="zh-TW" altLang="en-US" sz="1800" b="1" u="sng" dirty="0">
                <a:solidFill>
                  <a:schemeClr val="tx1"/>
                </a:solidFill>
                <a:latin typeface="Meiryo UI" panose="020B0604030504040204" pitchFamily="50" charset="-128"/>
                <a:ea typeface="Meiryo UI" panose="020B0604030504040204" pitchFamily="50" charset="-128"/>
              </a:rPr>
              <a:t>大阪府財政運営基本条例</a:t>
            </a:r>
            <a:r>
              <a:rPr lang="ja-JP" altLang="en-US" sz="1800" dirty="0" smtClean="0">
                <a:solidFill>
                  <a:schemeClr val="tx1"/>
                </a:solidFill>
                <a:latin typeface="Meiryo UI" panose="020B0604030504040204" pitchFamily="50" charset="-128"/>
                <a:ea typeface="Meiryo UI" panose="020B0604030504040204" pitchFamily="50" charset="-128"/>
              </a:rPr>
              <a:t>に</a:t>
            </a:r>
            <a:r>
              <a:rPr lang="ja-JP" altLang="en-US" sz="1800" dirty="0">
                <a:solidFill>
                  <a:schemeClr val="tx1"/>
                </a:solidFill>
                <a:latin typeface="Meiryo UI" panose="020B0604030504040204" pitchFamily="50" charset="-128"/>
                <a:ea typeface="Meiryo UI" panose="020B0604030504040204" pitchFamily="50" charset="-128"/>
              </a:rPr>
              <a:t>より基金に積み立てることができる資金は寄付金等に限定されている。</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・宿泊税は法定外目的税であり、</a:t>
            </a:r>
            <a:r>
              <a:rPr lang="ja-JP" altLang="en-US" sz="1800" b="1" u="sng" dirty="0">
                <a:solidFill>
                  <a:schemeClr val="tx1"/>
                </a:solidFill>
                <a:latin typeface="Meiryo UI" panose="020B0604030504040204" pitchFamily="50" charset="-128"/>
                <a:ea typeface="Meiryo UI" panose="020B0604030504040204" pitchFamily="50" charset="-128"/>
              </a:rPr>
              <a:t>その使途が限定されている</a:t>
            </a:r>
            <a:r>
              <a:rPr lang="ja-JP" altLang="en-US" sz="1800" dirty="0">
                <a:solidFill>
                  <a:schemeClr val="tx1"/>
                </a:solidFill>
                <a:latin typeface="Meiryo UI" panose="020B0604030504040204" pitchFamily="50" charset="-128"/>
                <a:ea typeface="Meiryo UI" panose="020B0604030504040204" pitchFamily="50" charset="-128"/>
              </a:rPr>
              <a:t>ことから、宿泊税収と当該年度の宿泊税充当額との差異については、</a:t>
            </a:r>
            <a:endParaRPr lang="en-US" altLang="ja-JP" sz="1800" dirty="0">
              <a:solidFill>
                <a:schemeClr val="tx1"/>
              </a:solidFill>
              <a:latin typeface="Meiryo UI" panose="020B0604030504040204" pitchFamily="50" charset="-128"/>
              <a:ea typeface="Meiryo UI" panose="020B0604030504040204" pitchFamily="50" charset="-128"/>
            </a:endParaRPr>
          </a:p>
          <a:p>
            <a:pPr defTabSz="990600"/>
            <a:r>
              <a:rPr lang="ja-JP" altLang="en-US" sz="1800" dirty="0">
                <a:solidFill>
                  <a:schemeClr val="tx1"/>
                </a:solidFill>
                <a:latin typeface="Meiryo UI" panose="020B0604030504040204" pitchFamily="50" charset="-128"/>
                <a:ea typeface="Meiryo UI" panose="020B0604030504040204" pitchFamily="50" charset="-128"/>
              </a:rPr>
              <a:t>　　後年度の予算編成時に調整する対応を行っている。</a:t>
            </a:r>
          </a:p>
        </p:txBody>
      </p:sp>
      <p:sp>
        <p:nvSpPr>
          <p:cNvPr id="9" name="正方形/長方形 8"/>
          <p:cNvSpPr/>
          <p:nvPr/>
        </p:nvSpPr>
        <p:spPr>
          <a:xfrm>
            <a:off x="11593065" y="17785"/>
            <a:ext cx="2016224" cy="43204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大阪府観光客受入環境整備の</a:t>
            </a:r>
          </a:p>
          <a:p>
            <a:pPr algn="ctr"/>
            <a:r>
              <a:rPr lang="ja-JP" altLang="en-US" sz="1000" dirty="0">
                <a:solidFill>
                  <a:schemeClr val="tx1"/>
                </a:solidFill>
                <a:latin typeface="HG丸ｺﾞｼｯｸM-PRO" panose="020F0600000000000000" pitchFamily="50" charset="-128"/>
                <a:ea typeface="HG丸ｺﾞｼｯｸM-PRO" panose="020F0600000000000000" pitchFamily="50" charset="-128"/>
              </a:rPr>
              <a:t>推進に関する調査検討</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会議</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bwMode="gray">
          <a:xfrm>
            <a:off x="13185995" y="9306817"/>
            <a:ext cx="423294" cy="500682"/>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kumimoji="1" lang="ja-JP" altLang="en-US" sz="1600" dirty="0" smtClean="0">
                <a:solidFill>
                  <a:sysClr val="windowText" lastClr="000000"/>
                </a:solidFill>
                <a:latin typeface="Meiryo UI" panose="020B0604030504040204" pitchFamily="50" charset="-128"/>
                <a:ea typeface="Meiryo UI" panose="020B0604030504040204" pitchFamily="50" charset="-128"/>
              </a:rPr>
              <a:t>２</a:t>
            </a:r>
          </a:p>
        </p:txBody>
      </p:sp>
    </p:spTree>
    <p:extLst>
      <p:ext uri="{BB962C8B-B14F-4D97-AF65-F5344CB8AC3E}">
        <p14:creationId xmlns:p14="http://schemas.microsoft.com/office/powerpoint/2010/main" val="1846760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6182</TotalTime>
  <Words>516</Words>
  <PresentationFormat>ユーザー設定</PresentationFormat>
  <Paragraphs>34</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Meiryo UI</vt: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2021-08-04T04:15:19Z</cp:lastPrinted>
  <dcterms:created xsi:type="dcterms:W3CDTF">2014-07-11T05:14:15Z</dcterms:created>
  <dcterms:modified xsi:type="dcterms:W3CDTF">2022-01-26T04:25:45Z</dcterms:modified>
</cp:coreProperties>
</file>