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0"/>
  </p:notesMasterIdLst>
  <p:sldIdLst>
    <p:sldId id="293" r:id="rId2"/>
    <p:sldId id="314" r:id="rId3"/>
    <p:sldId id="315" r:id="rId4"/>
    <p:sldId id="316" r:id="rId5"/>
    <p:sldId id="317" r:id="rId6"/>
    <p:sldId id="318" r:id="rId7"/>
    <p:sldId id="319" r:id="rId8"/>
    <p:sldId id="320" r:id="rId9"/>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近藤　昌幸" initials="近藤　昌幸" lastIdx="1" clrIdx="0">
    <p:extLst>
      <p:ext uri="{19B8F6BF-5375-455C-9EA6-DF929625EA0E}">
        <p15:presenceInfo xmlns:p15="http://schemas.microsoft.com/office/powerpoint/2012/main" userId="S-1-5-21-161959346-1900351369-444732941-1465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6" d="100"/>
          <a:sy n="56" d="100"/>
        </p:scale>
        <p:origin x="1446" y="90"/>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083263999443662E-2"/>
          <c:y val="0.11997950439721249"/>
          <c:w val="0.90892471499268113"/>
          <c:h val="0.72186336934785023"/>
        </c:manualLayout>
      </c:layout>
      <c:barChart>
        <c:barDir val="col"/>
        <c:grouping val="clustered"/>
        <c:varyColors val="0"/>
        <c:ser>
          <c:idx val="0"/>
          <c:order val="0"/>
          <c:tx>
            <c:strRef>
              <c:f>Sheet1!$B$1</c:f>
              <c:strCache>
                <c:ptCount val="1"/>
                <c:pt idx="0">
                  <c:v>訪日外客数</c:v>
                </c:pt>
              </c:strCache>
            </c:strRef>
          </c:tx>
          <c:spPr>
            <a:pattFill prst="pct5">
              <a:fgClr>
                <a:schemeClr val="accent1"/>
              </a:fgClr>
              <a:bgClr>
                <a:schemeClr val="bg1"/>
              </a:bgClr>
            </a:pattFill>
            <a:ln>
              <a:solidFill>
                <a:schemeClr val="accent1"/>
              </a:solidFill>
            </a:ln>
          </c:spPr>
          <c:invertIfNegative val="0"/>
          <c:dLbls>
            <c:dLbl>
              <c:idx val="7"/>
              <c:spPr>
                <a:noFill/>
                <a:ln>
                  <a:noFill/>
                </a:ln>
                <a:effectLst/>
              </c:spPr>
              <c:txPr>
                <a:bodyPr/>
                <a:lstStyle/>
                <a:p>
                  <a:pPr>
                    <a:defRPr sz="1100" b="1">
                      <a:solidFill>
                        <a:srgbClr val="FF0000"/>
                      </a:solidFil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7081-455E-802A-E3944E35E9A9}"/>
                </c:ext>
              </c:extLst>
            </c:dLbl>
            <c:spPr>
              <a:noFill/>
              <a:ln>
                <a:noFill/>
              </a:ln>
              <a:effectLst/>
            </c:spPr>
            <c:txPr>
              <a:bodyPr/>
              <a:lstStyle/>
              <a:p>
                <a:pPr>
                  <a:defRPr sz="1100" b="1"/>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2015(H27)</c:v>
                </c:pt>
                <c:pt idx="1">
                  <c:v>2016(H28)</c:v>
                </c:pt>
                <c:pt idx="2">
                  <c:v>2017（H29）</c:v>
                </c:pt>
                <c:pt idx="3">
                  <c:v>2018（H30）</c:v>
                </c:pt>
                <c:pt idx="4">
                  <c:v>2019(R元)</c:v>
                </c:pt>
                <c:pt idx="5">
                  <c:v>2020(R2)</c:v>
                </c:pt>
              </c:strCache>
            </c:strRef>
          </c:cat>
          <c:val>
            <c:numRef>
              <c:f>Sheet1!$B$2:$B$7</c:f>
              <c:numCache>
                <c:formatCode>#,##0_);[Red]\(#,##0\)</c:formatCode>
                <c:ptCount val="6"/>
                <c:pt idx="0">
                  <c:v>1974</c:v>
                </c:pt>
                <c:pt idx="1">
                  <c:v>2404</c:v>
                </c:pt>
                <c:pt idx="2">
                  <c:v>2869</c:v>
                </c:pt>
                <c:pt idx="3">
                  <c:v>3119</c:v>
                </c:pt>
                <c:pt idx="4">
                  <c:v>3188</c:v>
                </c:pt>
                <c:pt idx="5">
                  <c:v>412</c:v>
                </c:pt>
              </c:numCache>
            </c:numRef>
          </c:val>
          <c:extLst>
            <c:ext xmlns:c16="http://schemas.microsoft.com/office/drawing/2014/chart" uri="{C3380CC4-5D6E-409C-BE32-E72D297353CC}">
              <c16:uniqueId val="{00000001-7081-455E-802A-E3944E35E9A9}"/>
            </c:ext>
          </c:extLst>
        </c:ser>
        <c:ser>
          <c:idx val="1"/>
          <c:order val="1"/>
          <c:tx>
            <c:strRef>
              <c:f>Sheet1!$C$1</c:f>
              <c:strCache>
                <c:ptCount val="1"/>
                <c:pt idx="0">
                  <c:v>来阪外客数</c:v>
                </c:pt>
              </c:strCache>
            </c:strRef>
          </c:tx>
          <c:spPr>
            <a:solidFill>
              <a:schemeClr val="accent6"/>
            </a:solidFill>
          </c:spPr>
          <c:invertIfNegative val="0"/>
          <c:dPt>
            <c:idx val="5"/>
            <c:invertIfNegative val="0"/>
            <c:bubble3D val="0"/>
            <c:spPr>
              <a:solidFill>
                <a:schemeClr val="bg1"/>
              </a:solidFill>
              <a:ln>
                <a:solidFill>
                  <a:schemeClr val="tx1"/>
                </a:solidFill>
                <a:prstDash val="sysDot"/>
              </a:ln>
            </c:spPr>
            <c:extLst>
              <c:ext xmlns:c16="http://schemas.microsoft.com/office/drawing/2014/chart" uri="{C3380CC4-5D6E-409C-BE32-E72D297353CC}">
                <c16:uniqueId val="{00000000-23EB-48D3-AEB0-06373C0CD734}"/>
              </c:ext>
            </c:extLst>
          </c:dPt>
          <c:dLbls>
            <c:dLbl>
              <c:idx val="5"/>
              <c:delete val="1"/>
              <c:extLst>
                <c:ext xmlns:c15="http://schemas.microsoft.com/office/drawing/2012/chart" uri="{CE6537A1-D6FC-4f65-9D91-7224C49458BB}"/>
                <c:ext xmlns:c16="http://schemas.microsoft.com/office/drawing/2014/chart" uri="{C3380CC4-5D6E-409C-BE32-E72D297353CC}">
                  <c16:uniqueId val="{00000000-23EB-48D3-AEB0-06373C0CD734}"/>
                </c:ext>
              </c:extLst>
            </c:dLbl>
            <c:dLbl>
              <c:idx val="7"/>
              <c:layout>
                <c:manualLayout>
                  <c:x val="1.119805030481622E-2"/>
                  <c:y val="1.1565199495138062E-2"/>
                </c:manualLayout>
              </c:layout>
              <c:spPr>
                <a:noFill/>
                <a:ln>
                  <a:noFill/>
                </a:ln>
                <a:effectLst/>
              </c:spPr>
              <c:txPr>
                <a:bodyPr/>
                <a:lstStyle/>
                <a:p>
                  <a:pPr>
                    <a:defRPr sz="1200" b="1">
                      <a:solidFill>
                        <a:srgbClr val="FF0000"/>
                      </a:solidFill>
                    </a:defRPr>
                  </a:pPr>
                  <a:endParaRPr lang="ja-JP"/>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81-455E-802A-E3944E35E9A9}"/>
                </c:ext>
              </c:extLst>
            </c:dLbl>
            <c:spPr>
              <a:noFill/>
              <a:ln>
                <a:noFill/>
              </a:ln>
              <a:effectLst/>
            </c:spPr>
            <c:txPr>
              <a:bodyPr/>
              <a:lstStyle/>
              <a:p>
                <a:pPr>
                  <a:defRPr sz="1200" b="1"/>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2015(H27)</c:v>
                </c:pt>
                <c:pt idx="1">
                  <c:v>2016(H28)</c:v>
                </c:pt>
                <c:pt idx="2">
                  <c:v>2017（H29）</c:v>
                </c:pt>
                <c:pt idx="3">
                  <c:v>2018（H30）</c:v>
                </c:pt>
                <c:pt idx="4">
                  <c:v>2019(R元)</c:v>
                </c:pt>
                <c:pt idx="5">
                  <c:v>2020(R2)</c:v>
                </c:pt>
              </c:strCache>
            </c:strRef>
          </c:cat>
          <c:val>
            <c:numRef>
              <c:f>Sheet1!$C$2:$C$7</c:f>
              <c:numCache>
                <c:formatCode>#,##0_);[Red]\(#,##0\)</c:formatCode>
                <c:ptCount val="6"/>
                <c:pt idx="0">
                  <c:v>716</c:v>
                </c:pt>
                <c:pt idx="1">
                  <c:v>940</c:v>
                </c:pt>
                <c:pt idx="2">
                  <c:v>1110</c:v>
                </c:pt>
                <c:pt idx="3">
                  <c:v>1142</c:v>
                </c:pt>
                <c:pt idx="4">
                  <c:v>1231</c:v>
                </c:pt>
                <c:pt idx="5">
                  <c:v>160</c:v>
                </c:pt>
              </c:numCache>
            </c:numRef>
          </c:val>
          <c:extLst>
            <c:ext xmlns:c16="http://schemas.microsoft.com/office/drawing/2014/chart" uri="{C3380CC4-5D6E-409C-BE32-E72D297353CC}">
              <c16:uniqueId val="{00000003-7081-455E-802A-E3944E35E9A9}"/>
            </c:ext>
          </c:extLst>
        </c:ser>
        <c:dLbls>
          <c:showLegendKey val="0"/>
          <c:showVal val="0"/>
          <c:showCatName val="0"/>
          <c:showSerName val="0"/>
          <c:showPercent val="0"/>
          <c:showBubbleSize val="0"/>
        </c:dLbls>
        <c:gapWidth val="75"/>
        <c:overlap val="-25"/>
        <c:axId val="56548864"/>
        <c:axId val="69019904"/>
      </c:barChart>
      <c:catAx>
        <c:axId val="56548864"/>
        <c:scaling>
          <c:orientation val="minMax"/>
        </c:scaling>
        <c:delete val="0"/>
        <c:axPos val="b"/>
        <c:numFmt formatCode="General" sourceLinked="1"/>
        <c:majorTickMark val="none"/>
        <c:minorTickMark val="none"/>
        <c:tickLblPos val="nextTo"/>
        <c:txPr>
          <a:bodyPr/>
          <a:lstStyle/>
          <a:p>
            <a:pPr>
              <a:defRPr sz="1100">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69019904"/>
        <c:crosses val="autoZero"/>
        <c:auto val="1"/>
        <c:lblAlgn val="ctr"/>
        <c:lblOffset val="100"/>
        <c:noMultiLvlLbl val="0"/>
      </c:catAx>
      <c:valAx>
        <c:axId val="69019904"/>
        <c:scaling>
          <c:orientation val="minMax"/>
        </c:scaling>
        <c:delete val="0"/>
        <c:axPos val="l"/>
        <c:majorGridlines/>
        <c:title>
          <c:tx>
            <c:rich>
              <a:bodyPr rot="0" vert="horz"/>
              <a:lstStyle/>
              <a:p>
                <a:pPr>
                  <a:defRPr sz="900" b="0">
                    <a:latin typeface="Meiryo UI" panose="020B0604030504040204" pitchFamily="50" charset="-128"/>
                    <a:ea typeface="Meiryo UI" panose="020B0604030504040204" pitchFamily="50" charset="-128"/>
                    <a:cs typeface="Meiryo UI" panose="020B0604030504040204" pitchFamily="50" charset="-128"/>
                  </a:defRPr>
                </a:pPr>
                <a:r>
                  <a:rPr lang="ja-JP" altLang="en-US" sz="900" b="0" dirty="0">
                    <a:latin typeface="Meiryo UI" panose="020B0604030504040204" pitchFamily="50" charset="-128"/>
                    <a:ea typeface="Meiryo UI" panose="020B0604030504040204" pitchFamily="50" charset="-128"/>
                    <a:cs typeface="Meiryo UI" panose="020B0604030504040204" pitchFamily="50" charset="-128"/>
                  </a:rPr>
                  <a:t>万人</a:t>
                </a:r>
              </a:p>
            </c:rich>
          </c:tx>
          <c:layout>
            <c:manualLayout>
              <c:xMode val="edge"/>
              <c:yMode val="edge"/>
              <c:x val="1.336131002279208E-3"/>
              <c:y val="3.559841101963552E-3"/>
            </c:manualLayout>
          </c:layout>
          <c:overlay val="0"/>
        </c:title>
        <c:numFmt formatCode="#,##0_);[Red]\(#,##0\)" sourceLinked="1"/>
        <c:majorTickMark val="none"/>
        <c:minorTickMark val="none"/>
        <c:tickLblPos val="nextTo"/>
        <c:spPr>
          <a:ln w="9525">
            <a:noFill/>
          </a:ln>
        </c:spPr>
        <c:txPr>
          <a:bodyPr/>
          <a:lstStyle/>
          <a:p>
            <a:pPr>
              <a:defRPr sz="1000"/>
            </a:pPr>
            <a:endParaRPr lang="ja-JP"/>
          </a:p>
        </c:txPr>
        <c:crossAx val="56548864"/>
        <c:crosses val="autoZero"/>
        <c:crossBetween val="between"/>
      </c:valAx>
    </c:plotArea>
    <c:legend>
      <c:legendPos val="b"/>
      <c:layout>
        <c:manualLayout>
          <c:xMode val="edge"/>
          <c:yMode val="edge"/>
          <c:x val="0.76563093736107346"/>
          <c:y val="3.8365785892977865E-2"/>
          <c:w val="0.22809881364295362"/>
          <c:h val="7.5511190924141394E-2"/>
        </c:manualLayout>
      </c:layout>
      <c:overlay val="0"/>
      <c:txPr>
        <a:bodyPr/>
        <a:lstStyle/>
        <a:p>
          <a:pPr>
            <a:defRPr sz="1000">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652793014584781E-2"/>
          <c:y val="2.7789392165931428E-2"/>
          <c:w val="0.90806676711929557"/>
          <c:h val="0.85708278197865362"/>
        </c:manualLayout>
      </c:layout>
      <c:lineChart>
        <c:grouping val="standard"/>
        <c:varyColors val="0"/>
        <c:ser>
          <c:idx val="0"/>
          <c:order val="0"/>
          <c:tx>
            <c:strRef>
              <c:f>Sheet1!$B$1</c:f>
              <c:strCache>
                <c:ptCount val="1"/>
                <c:pt idx="0">
                  <c:v>平日</c:v>
                </c:pt>
              </c:strCache>
            </c:strRef>
          </c:tx>
          <c:spPr>
            <a:ln w="22225" cap="rnd" cmpd="sng" algn="ctr">
              <a:solidFill>
                <a:schemeClr val="accent1"/>
              </a:solidFill>
              <a:round/>
            </a:ln>
            <a:effectLst/>
          </c:spPr>
          <c:marker>
            <c:symbol val="triangle"/>
            <c:size val="10"/>
            <c:spPr>
              <a:solidFill>
                <a:schemeClr val="accent1"/>
              </a:solidFill>
              <a:ln w="9525" cap="flat" cmpd="sng" algn="ctr">
                <a:solidFill>
                  <a:schemeClr val="accent1"/>
                </a:solidFill>
                <a:round/>
              </a:ln>
              <a:effectLst/>
            </c:spPr>
          </c:marker>
          <c:dLbls>
            <c:dLbl>
              <c:idx val="0"/>
              <c:layout>
                <c:manualLayout>
                  <c:x val="-3.9465150136975075E-2"/>
                  <c:y val="6.3977087516271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E72-4DA1-94FC-4EDD4657A1CB}"/>
                </c:ext>
              </c:extLst>
            </c:dLbl>
            <c:dLbl>
              <c:idx val="1"/>
              <c:layout>
                <c:manualLayout>
                  <c:x val="-4.9667983900410384E-2"/>
                  <c:y val="6.05188665694461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E72-4DA1-94FC-4EDD4657A1CB}"/>
                </c:ext>
              </c:extLst>
            </c:dLbl>
            <c:dLbl>
              <c:idx val="2"/>
              <c:layout>
                <c:manualLayout>
                  <c:x val="-6.5539058643531906E-2"/>
                  <c:y val="6.05188665694461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E72-4DA1-94FC-4EDD4657A1CB}"/>
                </c:ext>
              </c:extLst>
            </c:dLbl>
            <c:dLbl>
              <c:idx val="3"/>
              <c:layout>
                <c:manualLayout>
                  <c:x val="-4.3143883164610181E-2"/>
                  <c:y val="6.570619798968435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E72-4DA1-94FC-4EDD4657A1CB}"/>
                </c:ext>
              </c:extLst>
            </c:dLbl>
            <c:dLbl>
              <c:idx val="4"/>
              <c:layout>
                <c:manualLayout>
                  <c:x val="-6.5816847083355362E-2"/>
                  <c:y val="6.57061979896844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E72-4DA1-94FC-4EDD4657A1CB}"/>
                </c:ext>
              </c:extLst>
            </c:dLbl>
            <c:dLbl>
              <c:idx val="5"/>
              <c:layout>
                <c:manualLayout>
                  <c:x val="-2.1604567441802339E-2"/>
                  <c:y val="-5.62379885398492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E72-4DA1-94FC-4EDD4657A1CB}"/>
                </c:ext>
              </c:extLst>
            </c:dLbl>
            <c:numFmt formatCode="#,##0_);[Red]\(#,##0\)" sourceLinked="0"/>
            <c:spPr>
              <a:noFill/>
              <a:ln>
                <a:noFill/>
              </a:ln>
              <a:effectLst/>
            </c:spPr>
            <c:txPr>
              <a:bodyPr rot="0" spcFirstLastPara="1" vertOverflow="ellipsis" vert="horz" wrap="square" anchor="ctr" anchorCtr="1"/>
              <a:lstStyle/>
              <a:p>
                <a:pPr>
                  <a:defRPr sz="1800" b="0" i="0" u="none" strike="noStrike" kern="1200" baseline="0">
                    <a:solidFill>
                      <a:schemeClr val="dk1">
                        <a:lumMod val="65000"/>
                        <a:lumOff val="3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noFill/>
                    </a:ln>
                    <a:effectLst/>
                  </c:spPr>
                </c15:leaderLines>
              </c:ext>
            </c:extLst>
          </c:dLbls>
          <c:cat>
            <c:strRef>
              <c:f>Sheet1!$A$2:$A$7</c:f>
              <c:strCache>
                <c:ptCount val="6"/>
                <c:pt idx="0">
                  <c:v>2015年</c:v>
                </c:pt>
                <c:pt idx="1">
                  <c:v>2016年</c:v>
                </c:pt>
                <c:pt idx="2">
                  <c:v>2017年</c:v>
                </c:pt>
                <c:pt idx="3">
                  <c:v>2018年</c:v>
                </c:pt>
                <c:pt idx="4">
                  <c:v>2019年</c:v>
                </c:pt>
                <c:pt idx="5">
                  <c:v>2020年</c:v>
                </c:pt>
              </c:strCache>
            </c:strRef>
          </c:cat>
          <c:val>
            <c:numRef>
              <c:f>Sheet1!$B$2:$B$7</c:f>
              <c:numCache>
                <c:formatCode>General</c:formatCode>
                <c:ptCount val="6"/>
                <c:pt idx="0">
                  <c:v>17237</c:v>
                </c:pt>
                <c:pt idx="1">
                  <c:v>16572</c:v>
                </c:pt>
                <c:pt idx="2">
                  <c:v>16073</c:v>
                </c:pt>
                <c:pt idx="3" formatCode="#,##0">
                  <c:v>16106</c:v>
                </c:pt>
                <c:pt idx="4" formatCode="#,##0">
                  <c:v>15917</c:v>
                </c:pt>
                <c:pt idx="5" formatCode="#,##0">
                  <c:v>12428</c:v>
                </c:pt>
              </c:numCache>
            </c:numRef>
          </c:val>
          <c:smooth val="0"/>
          <c:extLst>
            <c:ext xmlns:c16="http://schemas.microsoft.com/office/drawing/2014/chart" uri="{C3380CC4-5D6E-409C-BE32-E72D297353CC}">
              <c16:uniqueId val="{00000000-4E72-4DA1-94FC-4EDD4657A1CB}"/>
            </c:ext>
          </c:extLst>
        </c:ser>
        <c:ser>
          <c:idx val="1"/>
          <c:order val="1"/>
          <c:tx>
            <c:strRef>
              <c:f>Sheet1!$C$1</c:f>
              <c:strCache>
                <c:ptCount val="1"/>
                <c:pt idx="0">
                  <c:v>休祝</c:v>
                </c:pt>
              </c:strCache>
            </c:strRef>
          </c:tx>
          <c:spPr>
            <a:ln w="22225" cap="rnd" cmpd="sng" algn="ctr">
              <a:solidFill>
                <a:schemeClr val="accent2"/>
              </a:solidFill>
              <a:round/>
            </a:ln>
            <a:effectLst/>
          </c:spPr>
          <c:marker>
            <c:symbol val="square"/>
            <c:size val="11"/>
            <c:spPr>
              <a:solidFill>
                <a:schemeClr val="accent2"/>
              </a:solidFill>
              <a:ln w="9525" cap="flat" cmpd="sng" algn="ctr">
                <a:solidFill>
                  <a:schemeClr val="accent2"/>
                </a:solidFill>
                <a:round/>
              </a:ln>
              <a:effectLst/>
            </c:spPr>
          </c:marker>
          <c:dLbls>
            <c:dLbl>
              <c:idx val="0"/>
              <c:layout>
                <c:manualLayout>
                  <c:x val="-4.0031974234943701E-2"/>
                  <c:y val="-4.5540439041094602E-2"/>
                </c:manualLayout>
              </c:layout>
              <c:numFmt formatCode="#,##0_);[Red]\(#,##0\)" sourceLinked="0"/>
              <c:spPr>
                <a:noFill/>
                <a:ln>
                  <a:noFill/>
                </a:ln>
                <a:effectLst/>
              </c:spPr>
              <c:txPr>
                <a:bodyPr rot="0" spcFirstLastPara="1" vertOverflow="ellipsis" vert="horz" wrap="square" anchor="ctr" anchorCtr="1"/>
                <a:lstStyle/>
                <a:p>
                  <a:pPr>
                    <a:defRPr sz="1800" b="0" i="0" u="none" strike="noStrike" kern="1200" baseline="0">
                      <a:solidFill>
                        <a:schemeClr val="dk1">
                          <a:lumMod val="65000"/>
                          <a:lumOff val="3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E72-4DA1-94FC-4EDD4657A1CB}"/>
                </c:ext>
              </c:extLst>
            </c:dLbl>
            <c:dLbl>
              <c:idx val="1"/>
              <c:layout>
                <c:manualLayout>
                  <c:x val="-3.4340940520356023E-2"/>
                  <c:y val="-4.803898640863434E-2"/>
                </c:manualLayout>
              </c:layout>
              <c:numFmt formatCode="#,##0_);[Red]\(#,##0\)" sourceLinked="0"/>
              <c:spPr>
                <a:noFill/>
                <a:ln>
                  <a:noFill/>
                </a:ln>
                <a:effectLst/>
              </c:spPr>
              <c:txPr>
                <a:bodyPr rot="0" spcFirstLastPara="1" vertOverflow="ellipsis" vert="horz" wrap="square" anchor="ctr" anchorCtr="1"/>
                <a:lstStyle/>
                <a:p>
                  <a:pPr>
                    <a:defRPr sz="1800" b="0" i="0" u="none" strike="noStrike" kern="1200" baseline="0">
                      <a:solidFill>
                        <a:schemeClr val="dk1">
                          <a:lumMod val="65000"/>
                          <a:lumOff val="3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E72-4DA1-94FC-4EDD4657A1CB}"/>
                </c:ext>
              </c:extLst>
            </c:dLbl>
            <c:dLbl>
              <c:idx val="2"/>
              <c:layout>
                <c:manualLayout>
                  <c:x val="-3.3230085059320152E-2"/>
                  <c:y val="-5.0144203728969723E-2"/>
                </c:manualLayout>
              </c:layout>
              <c:numFmt formatCode="#,##0_);[Red]\(#,##0\)" sourceLinked="0"/>
              <c:spPr>
                <a:noFill/>
                <a:ln>
                  <a:noFill/>
                </a:ln>
                <a:effectLst/>
              </c:spPr>
              <c:txPr>
                <a:bodyPr rot="0" spcFirstLastPara="1" vertOverflow="ellipsis" vert="horz" wrap="square" anchor="ctr" anchorCtr="1"/>
                <a:lstStyle/>
                <a:p>
                  <a:pPr>
                    <a:defRPr sz="1800" b="0" i="0" u="none" strike="noStrike" kern="1200" baseline="0">
                      <a:solidFill>
                        <a:schemeClr val="dk1">
                          <a:lumMod val="65000"/>
                          <a:lumOff val="3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E72-4DA1-94FC-4EDD4657A1CB}"/>
                </c:ext>
              </c:extLst>
            </c:dLbl>
            <c:dLbl>
              <c:idx val="3"/>
              <c:layout>
                <c:manualLayout>
                  <c:x val="-4.3710707262578807E-2"/>
                  <c:y val="-4.8415093255556943E-2"/>
                </c:manualLayout>
              </c:layout>
              <c:numFmt formatCode="#,##0_);[Red]\(#,##0\)" sourceLinked="0"/>
              <c:spPr>
                <a:noFill/>
                <a:ln>
                  <a:noFill/>
                </a:ln>
                <a:effectLst/>
              </c:spPr>
              <c:txPr>
                <a:bodyPr rot="0" spcFirstLastPara="1" vertOverflow="ellipsis" vert="horz" wrap="square" anchor="ctr" anchorCtr="1"/>
                <a:lstStyle/>
                <a:p>
                  <a:pPr>
                    <a:defRPr sz="1800" b="0" i="0" u="none" strike="noStrike" kern="1200" baseline="0">
                      <a:solidFill>
                        <a:schemeClr val="dk1">
                          <a:lumMod val="65000"/>
                          <a:lumOff val="3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E72-4DA1-94FC-4EDD4657A1CB}"/>
                </c:ext>
              </c:extLst>
            </c:dLbl>
            <c:dLbl>
              <c:idx val="4"/>
              <c:layout>
                <c:manualLayout>
                  <c:x val="-4.1443410870704217E-2"/>
                  <c:y val="-5.0144203728969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E72-4DA1-94FC-4EDD4657A1CB}"/>
                </c:ext>
              </c:extLst>
            </c:dLbl>
            <c:dLbl>
              <c:idx val="5"/>
              <c:layout>
                <c:manualLayout>
                  <c:x val="-1.9904095147896459E-2"/>
                  <c:y val="-6.05188665694461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E72-4DA1-94FC-4EDD4657A1CB}"/>
                </c:ext>
              </c:extLst>
            </c:dLbl>
            <c:spPr>
              <a:noFill/>
              <a:ln>
                <a:noFill/>
              </a:ln>
              <a:effectLst/>
            </c:spPr>
            <c:txPr>
              <a:bodyPr rot="0" spcFirstLastPara="1" vertOverflow="ellipsis" vert="horz" wrap="square" anchor="ctr" anchorCtr="1"/>
              <a:lstStyle/>
              <a:p>
                <a:pPr>
                  <a:defRPr sz="1800" b="0" i="0" u="none" strike="noStrike" kern="1200" baseline="0">
                    <a:solidFill>
                      <a:schemeClr val="dk1">
                        <a:lumMod val="65000"/>
                        <a:lumOff val="3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noFill/>
                    </a:ln>
                    <a:effectLst/>
                  </c:spPr>
                </c15:leaderLines>
              </c:ext>
            </c:extLst>
          </c:dLbls>
          <c:cat>
            <c:strRef>
              <c:f>Sheet1!$A$2:$A$7</c:f>
              <c:strCache>
                <c:ptCount val="6"/>
                <c:pt idx="0">
                  <c:v>2015年</c:v>
                </c:pt>
                <c:pt idx="1">
                  <c:v>2016年</c:v>
                </c:pt>
                <c:pt idx="2">
                  <c:v>2017年</c:v>
                </c:pt>
                <c:pt idx="3">
                  <c:v>2018年</c:v>
                </c:pt>
                <c:pt idx="4">
                  <c:v>2019年</c:v>
                </c:pt>
                <c:pt idx="5">
                  <c:v>2020年</c:v>
                </c:pt>
              </c:strCache>
            </c:strRef>
          </c:cat>
          <c:val>
            <c:numRef>
              <c:f>Sheet1!$C$2:$C$7</c:f>
              <c:numCache>
                <c:formatCode>General</c:formatCode>
                <c:ptCount val="6"/>
                <c:pt idx="0">
                  <c:v>19267</c:v>
                </c:pt>
                <c:pt idx="1">
                  <c:v>18576</c:v>
                </c:pt>
                <c:pt idx="2">
                  <c:v>18121</c:v>
                </c:pt>
                <c:pt idx="3" formatCode="#,##0">
                  <c:v>18407</c:v>
                </c:pt>
                <c:pt idx="4" formatCode="#,##0">
                  <c:v>18303</c:v>
                </c:pt>
                <c:pt idx="5" formatCode="#,##0">
                  <c:v>13649</c:v>
                </c:pt>
              </c:numCache>
            </c:numRef>
          </c:val>
          <c:smooth val="0"/>
          <c:extLst>
            <c:ext xmlns:c16="http://schemas.microsoft.com/office/drawing/2014/chart" uri="{C3380CC4-5D6E-409C-BE32-E72D297353CC}">
              <c16:uniqueId val="{00000001-4E72-4DA1-94FC-4EDD4657A1CB}"/>
            </c:ext>
          </c:extLst>
        </c:ser>
        <c:dLbls>
          <c:dLblPos val="ctr"/>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marker val="1"/>
        <c:smooth val="0"/>
        <c:axId val="363378576"/>
        <c:axId val="363380656"/>
      </c:lineChart>
      <c:catAx>
        <c:axId val="363378576"/>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800" b="0" i="0" u="none" strike="noStrike" kern="1200" spc="20" baseline="0">
                <a:solidFill>
                  <a:schemeClr val="dk1">
                    <a:lumMod val="65000"/>
                    <a:lumOff val="35000"/>
                  </a:schemeClr>
                </a:solidFill>
                <a:latin typeface="+mn-lt"/>
                <a:ea typeface="+mn-ea"/>
                <a:cs typeface="+mn-cs"/>
              </a:defRPr>
            </a:pPr>
            <a:endParaRPr lang="ja-JP"/>
          </a:p>
        </c:txPr>
        <c:crossAx val="363380656"/>
        <c:crosses val="autoZero"/>
        <c:auto val="1"/>
        <c:lblAlgn val="ctr"/>
        <c:lblOffset val="100"/>
        <c:noMultiLvlLbl val="0"/>
      </c:catAx>
      <c:valAx>
        <c:axId val="363380656"/>
        <c:scaling>
          <c:orientation val="minMax"/>
          <c:min val="1200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spc="20" baseline="0">
                <a:solidFill>
                  <a:schemeClr val="dk1">
                    <a:lumMod val="65000"/>
                    <a:lumOff val="35000"/>
                  </a:schemeClr>
                </a:solidFill>
                <a:latin typeface="+mn-lt"/>
                <a:ea typeface="+mn-ea"/>
                <a:cs typeface="+mn-cs"/>
              </a:defRPr>
            </a:pPr>
            <a:endParaRPr lang="ja-JP"/>
          </a:p>
        </c:txPr>
        <c:crossAx val="363378576"/>
        <c:crosses val="autoZero"/>
        <c:crossBetween val="between"/>
      </c:valAx>
      <c:spPr>
        <a:gradFill>
          <a:gsLst>
            <a:gs pos="100000">
              <a:schemeClr val="lt1">
                <a:lumMod val="95000"/>
              </a:schemeClr>
            </a:gs>
            <a:gs pos="0">
              <a:schemeClr val="lt1"/>
            </a:gs>
          </a:gsLst>
          <a:lin ang="5400000" scaled="0"/>
        </a:gradFill>
        <a:ln>
          <a:noFill/>
        </a:ln>
        <a:effectLst/>
      </c:spPr>
    </c:plotArea>
    <c:legend>
      <c:legendPos val="b"/>
      <c:layout>
        <c:manualLayout>
          <c:xMode val="edge"/>
          <c:yMode val="edge"/>
          <c:x val="0.11229231698945881"/>
          <c:y val="0.80353989354635869"/>
          <c:w val="0.1632453402149647"/>
          <c:h val="6.2435857695748054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dk1">
                  <a:lumMod val="65000"/>
                  <a:lumOff val="35000"/>
                </a:schemeClr>
              </a:solidFill>
              <a:latin typeface="+mn-lt"/>
              <a:ea typeface="+mn-ea"/>
              <a:cs typeface="+mn-cs"/>
            </a:defRPr>
          </a:pPr>
          <a:endParaRPr lang="ja-JP"/>
        </a:p>
      </c:txPr>
    </c:legend>
    <c:plotVisOnly val="1"/>
    <c:dispBlanksAs val="gap"/>
    <c:showDLblsOverMax val="0"/>
  </c:chart>
  <c:spPr>
    <a:solidFill>
      <a:schemeClr val="lt1"/>
    </a:solidFill>
    <a:ln>
      <a:noFill/>
    </a:ln>
    <a:effectLst/>
  </c:spPr>
  <c:txPr>
    <a:bodyPr/>
    <a:lstStyle/>
    <a:p>
      <a:pPr>
        <a:defRPr sz="1800"/>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dirty="0" smtClean="0">
                <a:solidFill>
                  <a:schemeClr val="tx1"/>
                </a:solidFill>
                <a:latin typeface="Meiryo UI" panose="020B0604030504040204" pitchFamily="50" charset="-128"/>
                <a:ea typeface="Meiryo UI" panose="020B0604030504040204" pitchFamily="50" charset="-128"/>
              </a:rPr>
              <a:t>住宅宿泊仲介業者等が取り扱う民泊物件数の推移 </a:t>
            </a:r>
            <a:r>
              <a:rPr lang="en-US" altLang="ja-JP" dirty="0" smtClean="0">
                <a:solidFill>
                  <a:schemeClr val="tx1"/>
                </a:solidFill>
                <a:latin typeface="Meiryo UI" panose="020B0604030504040204" pitchFamily="50" charset="-128"/>
                <a:ea typeface="Meiryo UI" panose="020B0604030504040204" pitchFamily="50" charset="-128"/>
              </a:rPr>
              <a:t>※</a:t>
            </a:r>
            <a:endParaRPr lang="ja-JP" altLang="en-US" dirty="0">
              <a:solidFill>
                <a:schemeClr val="tx1"/>
              </a:solidFill>
              <a:latin typeface="Meiryo UI" panose="020B0604030504040204" pitchFamily="50" charset="-128"/>
              <a:ea typeface="Meiryo UI" panose="020B0604030504040204" pitchFamily="50" charset="-128"/>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stacked"/>
        <c:varyColors val="0"/>
        <c:ser>
          <c:idx val="0"/>
          <c:order val="0"/>
          <c:tx>
            <c:strRef>
              <c:f>Sheet1!$B$1</c:f>
              <c:strCache>
                <c:ptCount val="1"/>
                <c:pt idx="0">
                  <c:v>新法民泊</c:v>
                </c:pt>
              </c:strCache>
            </c:strRef>
          </c:tx>
          <c:spPr>
            <a:pattFill prst="ltUpDiag">
              <a:fgClr>
                <a:schemeClr val="accent1"/>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2019年９月</c:v>
                </c:pt>
                <c:pt idx="1">
                  <c:v>2020年３月</c:v>
                </c:pt>
                <c:pt idx="2">
                  <c:v>2020年９月</c:v>
                </c:pt>
                <c:pt idx="3">
                  <c:v>2021年３月</c:v>
                </c:pt>
              </c:strCache>
            </c:strRef>
          </c:cat>
          <c:val>
            <c:numRef>
              <c:f>Sheet1!$B$2:$B$5</c:f>
              <c:numCache>
                <c:formatCode>#,##0</c:formatCode>
                <c:ptCount val="4"/>
                <c:pt idx="0">
                  <c:v>34513</c:v>
                </c:pt>
                <c:pt idx="1">
                  <c:v>45803</c:v>
                </c:pt>
                <c:pt idx="2">
                  <c:v>44134</c:v>
                </c:pt>
                <c:pt idx="3">
                  <c:v>37679</c:v>
                </c:pt>
              </c:numCache>
            </c:numRef>
          </c:val>
          <c:extLst>
            <c:ext xmlns:c16="http://schemas.microsoft.com/office/drawing/2014/chart" uri="{C3380CC4-5D6E-409C-BE32-E72D297353CC}">
              <c16:uniqueId val="{00000000-CF7F-45B9-AB9F-10A842EF5CD5}"/>
            </c:ext>
          </c:extLst>
        </c:ser>
        <c:ser>
          <c:idx val="1"/>
          <c:order val="1"/>
          <c:tx>
            <c:strRef>
              <c:f>Sheet1!$C$1</c:f>
              <c:strCache>
                <c:ptCount val="1"/>
                <c:pt idx="0">
                  <c:v>特区民泊</c:v>
                </c:pt>
              </c:strCache>
            </c:strRef>
          </c:tx>
          <c:spPr>
            <a:solidFill>
              <a:schemeClr val="accent2"/>
            </a:solidFill>
            <a:ln>
              <a:noFill/>
            </a:ln>
            <a:effectLst/>
          </c:spPr>
          <c:invertIfNegative val="0"/>
          <c:dPt>
            <c:idx val="0"/>
            <c:invertIfNegative val="0"/>
            <c:bubble3D val="0"/>
            <c:spPr>
              <a:solidFill>
                <a:schemeClr val="bg1">
                  <a:lumMod val="50000"/>
                </a:schemeClr>
              </a:solidFill>
              <a:ln>
                <a:noFill/>
              </a:ln>
              <a:effectLst/>
            </c:spPr>
            <c:extLst>
              <c:ext xmlns:c16="http://schemas.microsoft.com/office/drawing/2014/chart" uri="{C3380CC4-5D6E-409C-BE32-E72D297353CC}">
                <c16:uniqueId val="{00000005-CF7F-45B9-AB9F-10A842EF5CD5}"/>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6-CF7F-45B9-AB9F-10A842EF5CD5}"/>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7-CF7F-45B9-AB9F-10A842EF5CD5}"/>
              </c:ext>
            </c:extLst>
          </c:dPt>
          <c:dPt>
            <c:idx val="3"/>
            <c:invertIfNegative val="0"/>
            <c:bubble3D val="0"/>
            <c:spPr>
              <a:solidFill>
                <a:schemeClr val="bg1">
                  <a:lumMod val="50000"/>
                </a:schemeClr>
              </a:solidFill>
              <a:ln>
                <a:noFill/>
              </a:ln>
              <a:effectLst/>
            </c:spPr>
            <c:extLst>
              <c:ext xmlns:c16="http://schemas.microsoft.com/office/drawing/2014/chart" uri="{C3380CC4-5D6E-409C-BE32-E72D297353CC}">
                <c16:uniqueId val="{00000008-CF7F-45B9-AB9F-10A842EF5CD5}"/>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2019年９月</c:v>
                </c:pt>
                <c:pt idx="1">
                  <c:v>2020年３月</c:v>
                </c:pt>
                <c:pt idx="2">
                  <c:v>2020年９月</c:v>
                </c:pt>
                <c:pt idx="3">
                  <c:v>2021年３月</c:v>
                </c:pt>
              </c:strCache>
            </c:strRef>
          </c:cat>
          <c:val>
            <c:numRef>
              <c:f>Sheet1!$C$2:$C$5</c:f>
              <c:numCache>
                <c:formatCode>#,##0</c:formatCode>
                <c:ptCount val="4"/>
                <c:pt idx="0">
                  <c:v>16090</c:v>
                </c:pt>
                <c:pt idx="1">
                  <c:v>21041</c:v>
                </c:pt>
                <c:pt idx="2">
                  <c:v>17355</c:v>
                </c:pt>
                <c:pt idx="3">
                  <c:v>14787</c:v>
                </c:pt>
              </c:numCache>
            </c:numRef>
          </c:val>
          <c:extLst>
            <c:ext xmlns:c16="http://schemas.microsoft.com/office/drawing/2014/chart" uri="{C3380CC4-5D6E-409C-BE32-E72D297353CC}">
              <c16:uniqueId val="{00000001-CF7F-45B9-AB9F-10A842EF5CD5}"/>
            </c:ext>
          </c:extLst>
        </c:ser>
        <c:dLbls>
          <c:dLblPos val="ctr"/>
          <c:showLegendKey val="0"/>
          <c:showVal val="1"/>
          <c:showCatName val="0"/>
          <c:showSerName val="0"/>
          <c:showPercent val="0"/>
          <c:showBubbleSize val="0"/>
        </c:dLbls>
        <c:gapWidth val="150"/>
        <c:overlap val="100"/>
        <c:axId val="675686368"/>
        <c:axId val="675700096"/>
      </c:barChart>
      <c:catAx>
        <c:axId val="675686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675700096"/>
        <c:crosses val="autoZero"/>
        <c:auto val="1"/>
        <c:lblAlgn val="ctr"/>
        <c:lblOffset val="100"/>
        <c:noMultiLvlLbl val="0"/>
      </c:catAx>
      <c:valAx>
        <c:axId val="6757000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67568636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80082154436681074"/>
          <c:y val="6.0465012286278839E-2"/>
          <c:w val="0.18149739632880899"/>
          <c:h val="0.1152845159348984"/>
        </c:manualLayout>
      </c:layout>
      <c:overlay val="0"/>
      <c:spPr>
        <a:solidFill>
          <a:schemeClr val="bg1"/>
        </a:solid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t>国際観光の回復開始時期</a:t>
            </a:r>
            <a:endParaRPr lang="en-US" altLang="ja-JP" sz="1400" dirty="0"/>
          </a:p>
        </c:rich>
      </c:tx>
      <c:layout>
        <c:manualLayout>
          <c:xMode val="edge"/>
          <c:yMode val="edge"/>
          <c:x val="0.21802090790655063"/>
          <c:y val="5.572937464620623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2021年
第２四半期</c:v>
                </c:pt>
                <c:pt idx="1">
                  <c:v>2021年
第３四半期</c:v>
                </c:pt>
                <c:pt idx="2">
                  <c:v>2021年
第４四半期</c:v>
                </c:pt>
                <c:pt idx="3">
                  <c:v>2022年</c:v>
                </c:pt>
              </c:strCache>
            </c:strRef>
          </c:cat>
          <c:val>
            <c:numRef>
              <c:f>Sheet1!$B$2:$B$5</c:f>
              <c:numCache>
                <c:formatCode>0%</c:formatCode>
                <c:ptCount val="4"/>
                <c:pt idx="0">
                  <c:v>0.01</c:v>
                </c:pt>
                <c:pt idx="1">
                  <c:v>0.16</c:v>
                </c:pt>
                <c:pt idx="2">
                  <c:v>0.23</c:v>
                </c:pt>
                <c:pt idx="3">
                  <c:v>0.6</c:v>
                </c:pt>
              </c:numCache>
            </c:numRef>
          </c:val>
          <c:extLst>
            <c:ext xmlns:c16="http://schemas.microsoft.com/office/drawing/2014/chart" uri="{C3380CC4-5D6E-409C-BE32-E72D297353CC}">
              <c16:uniqueId val="{00000000-B756-461F-97CA-119AF13DE0A9}"/>
            </c:ext>
          </c:extLst>
        </c:ser>
        <c:dLbls>
          <c:dLblPos val="outEnd"/>
          <c:showLegendKey val="0"/>
          <c:showVal val="1"/>
          <c:showCatName val="0"/>
          <c:showSerName val="0"/>
          <c:showPercent val="0"/>
          <c:showBubbleSize val="0"/>
        </c:dLbls>
        <c:gapWidth val="50"/>
        <c:overlap val="-27"/>
        <c:axId val="1473374575"/>
        <c:axId val="1473386223"/>
      </c:barChart>
      <c:catAx>
        <c:axId val="14733745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473386223"/>
        <c:crosses val="autoZero"/>
        <c:auto val="1"/>
        <c:lblAlgn val="ctr"/>
        <c:lblOffset val="100"/>
        <c:noMultiLvlLbl val="0"/>
      </c:catAx>
      <c:valAx>
        <c:axId val="147338622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4733745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400" dirty="0"/>
              <a:t>2019 </a:t>
            </a:r>
            <a:r>
              <a:rPr lang="ja-JP" altLang="en-US" sz="1400" dirty="0"/>
              <a:t>年の水準への回復時期</a:t>
            </a:r>
            <a:endParaRPr lang="en-US" altLang="ja-JP" sz="1400" dirty="0"/>
          </a:p>
        </c:rich>
      </c:tx>
      <c:layout>
        <c:manualLayout>
          <c:xMode val="edge"/>
          <c:yMode val="edge"/>
          <c:x val="0.30237145598384718"/>
          <c:y val="5.174870502862007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2021年</c:v>
                </c:pt>
                <c:pt idx="1">
                  <c:v>2022年</c:v>
                </c:pt>
                <c:pt idx="2">
                  <c:v>2023年</c:v>
                </c:pt>
                <c:pt idx="3">
                  <c:v>2024年以降</c:v>
                </c:pt>
              </c:strCache>
            </c:strRef>
          </c:cat>
          <c:val>
            <c:numRef>
              <c:f>Sheet1!$B$2:$B$5</c:f>
              <c:numCache>
                <c:formatCode>0%</c:formatCode>
                <c:ptCount val="4"/>
                <c:pt idx="0">
                  <c:v>0.01</c:v>
                </c:pt>
                <c:pt idx="1">
                  <c:v>0.14000000000000001</c:v>
                </c:pt>
                <c:pt idx="2">
                  <c:v>0.36</c:v>
                </c:pt>
                <c:pt idx="3">
                  <c:v>0.49</c:v>
                </c:pt>
              </c:numCache>
            </c:numRef>
          </c:val>
          <c:extLst>
            <c:ext xmlns:c16="http://schemas.microsoft.com/office/drawing/2014/chart" uri="{C3380CC4-5D6E-409C-BE32-E72D297353CC}">
              <c16:uniqueId val="{00000000-5446-4C34-9124-5691D978F04F}"/>
            </c:ext>
          </c:extLst>
        </c:ser>
        <c:dLbls>
          <c:dLblPos val="outEnd"/>
          <c:showLegendKey val="0"/>
          <c:showVal val="1"/>
          <c:showCatName val="0"/>
          <c:showSerName val="0"/>
          <c:showPercent val="0"/>
          <c:showBubbleSize val="0"/>
        </c:dLbls>
        <c:gapWidth val="50"/>
        <c:overlap val="-27"/>
        <c:axId val="1473374575"/>
        <c:axId val="1473386223"/>
      </c:barChart>
      <c:catAx>
        <c:axId val="14733745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473386223"/>
        <c:crosses val="autoZero"/>
        <c:auto val="1"/>
        <c:lblAlgn val="ctr"/>
        <c:lblOffset val="100"/>
        <c:noMultiLvlLbl val="0"/>
      </c:catAx>
      <c:valAx>
        <c:axId val="147338622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4733745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996981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66486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33579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3803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2217645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503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ECDC88-0747-4347-95B2-55288F588FB1}"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184FEB-85F1-4F29-872A-3678A489CF7B}"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A7BA05-ADDD-439C-8B50-617C91977FA8}"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441026E4-D981-4A63-9F97-81F3310E595E}" type="datetime1">
              <a:rPr kumimoji="1" lang="ja-JP" altLang="en-US" smtClean="0"/>
              <a:t>2021/9/13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185426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ABA9B4-A2C3-4996-AA2F-E9CE2F1CB1CD}"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22C3C9-CC8D-4453-AAD9-CDA200BF1045}"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464697-B59E-4087-9BA3-E11EAD6B5871}"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4FEE588-0386-4A96-8D61-338879CADA89}" type="datetime1">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3D08182-B729-494E-9C76-F2F20CC61112}" type="datetime1">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F534FD-D273-474A-A504-68BE137DDE4F}" type="datetime1">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2D0FC7-3054-45D1-AB9F-49969EEE92C0}"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1F53BA-0DFF-47ED-A1BA-40538DA37BF0}"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A9E8DD8B-A6C4-4E6D-89DE-696044396BA0}" type="datetime1">
              <a:rPr kumimoji="1" lang="ja-JP" altLang="en-US" smtClean="0"/>
              <a:t>2021/9/13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325769" y="4057039"/>
            <a:ext cx="9189730" cy="886718"/>
          </a:xfrm>
          <a:prstGeom prst="rect">
            <a:avLst/>
          </a:prstGeom>
          <a:noFill/>
        </p:spPr>
        <p:txBody>
          <a:bodyPr wrap="square" rtlCol="0">
            <a:spAutoFit/>
          </a:bodyPr>
          <a:lstStyle/>
          <a:p>
            <a:pPr algn="ctr"/>
            <a:r>
              <a:rPr lang="ja-JP" altLang="en-US" sz="5162" b="1" dirty="0">
                <a:latin typeface="Meiryo UI" panose="020B0604030504040204" pitchFamily="50" charset="-128"/>
                <a:ea typeface="Meiryo UI" panose="020B0604030504040204" pitchFamily="50" charset="-128"/>
                <a:cs typeface="Meiryo UI" panose="020B0604030504040204" pitchFamily="50" charset="-128"/>
              </a:rPr>
              <a:t>大阪の観光を取り巻く状況</a:t>
            </a:r>
          </a:p>
        </p:txBody>
      </p:sp>
      <p:sp>
        <p:nvSpPr>
          <p:cNvPr id="5" name="角丸四角形 4"/>
          <p:cNvSpPr/>
          <p:nvPr/>
        </p:nvSpPr>
        <p:spPr>
          <a:xfrm>
            <a:off x="10944993" y="881881"/>
            <a:ext cx="2536866"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資料①</a:t>
            </a:r>
          </a:p>
        </p:txBody>
      </p:sp>
    </p:spTree>
    <p:extLst>
      <p:ext uri="{BB962C8B-B14F-4D97-AF65-F5344CB8AC3E}">
        <p14:creationId xmlns:p14="http://schemas.microsoft.com/office/powerpoint/2010/main" val="1321956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111151" y="2009513"/>
            <a:ext cx="12884512" cy="2932317"/>
            <a:chOff x="603201" y="704866"/>
            <a:chExt cx="10191220" cy="4982676"/>
          </a:xfrm>
        </p:grpSpPr>
        <p:graphicFrame>
          <p:nvGraphicFramePr>
            <p:cNvPr id="8" name="グラフ 7"/>
            <p:cNvGraphicFramePr/>
            <p:nvPr>
              <p:extLst>
                <p:ext uri="{D42A27DB-BD31-4B8C-83A1-F6EECF244321}">
                  <p14:modId xmlns:p14="http://schemas.microsoft.com/office/powerpoint/2010/main" val="150098678"/>
                </p:ext>
              </p:extLst>
            </p:nvPr>
          </p:nvGraphicFramePr>
          <p:xfrm>
            <a:off x="603201" y="922050"/>
            <a:ext cx="10191220" cy="4765492"/>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11"/>
            <p:cNvSpPr txBox="1">
              <a:spLocks noChangeArrowheads="1"/>
            </p:cNvSpPr>
            <p:nvPr/>
          </p:nvSpPr>
          <p:spPr bwMode="auto">
            <a:xfrm>
              <a:off x="3647684" y="704866"/>
              <a:ext cx="1127146" cy="392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3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a:solidFill>
                    <a:srgbClr val="FF0000"/>
                  </a:solidFill>
                  <a:latin typeface="+mn-ea"/>
                  <a:ea typeface="+mn-ea"/>
                </a:rPr>
                <a:t>増加傾向</a:t>
              </a:r>
            </a:p>
          </p:txBody>
        </p:sp>
      </p:grpSp>
      <p:sp>
        <p:nvSpPr>
          <p:cNvPr id="5" name="テキスト ボックス 4"/>
          <p:cNvSpPr txBox="1"/>
          <p:nvPr/>
        </p:nvSpPr>
        <p:spPr>
          <a:xfrm>
            <a:off x="77596" y="1651302"/>
            <a:ext cx="4269189" cy="389979"/>
          </a:xfrm>
          <a:prstGeom prst="rect">
            <a:avLst/>
          </a:prstGeom>
          <a:noFill/>
        </p:spPr>
        <p:txBody>
          <a:bodyPr wrap="square" rtlCol="0">
            <a:spAutoFit/>
          </a:bodyPr>
          <a:lstStyle/>
          <a:p>
            <a:pPr algn="just">
              <a:spcBef>
                <a:spcPts val="829"/>
              </a:spcBef>
            </a:pPr>
            <a:r>
              <a:rPr lang="ja-JP" altLang="en-US" sz="1934" b="1" dirty="0">
                <a:latin typeface="Meiryo UI" panose="020B0604030504040204" pitchFamily="50" charset="-128"/>
                <a:ea typeface="Meiryo UI" panose="020B0604030504040204" pitchFamily="50" charset="-128"/>
              </a:rPr>
              <a:t>①訪日・来阪外国人旅行者数の推移</a:t>
            </a:r>
            <a:endParaRPr lang="en-US" altLang="ja-JP" sz="1934"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bwMode="gray">
          <a:xfrm>
            <a:off x="11932796" y="3699948"/>
            <a:ext cx="564358" cy="392960"/>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ja-JP" altLang="en-US" sz="900" dirty="0">
                <a:solidFill>
                  <a:sysClr val="windowText" lastClr="000000"/>
                </a:solidFill>
                <a:latin typeface="Meiryo UI" panose="020B0604030504040204" pitchFamily="50" charset="-128"/>
                <a:ea typeface="Meiryo UI" panose="020B0604030504040204" pitchFamily="50" charset="-128"/>
              </a:rPr>
              <a:t>不明</a:t>
            </a:r>
            <a:r>
              <a:rPr kumimoji="1" lang="en-US" altLang="ja-JP" sz="900" dirty="0">
                <a:solidFill>
                  <a:sysClr val="windowText" lastClr="000000"/>
                </a:solidFill>
                <a:latin typeface="Meiryo UI" panose="020B0604030504040204" pitchFamily="50" charset="-128"/>
                <a:ea typeface="Meiryo UI" panose="020B0604030504040204" pitchFamily="50" charset="-128"/>
              </a:rPr>
              <a:t>※</a:t>
            </a:r>
            <a:endParaRPr kumimoji="1"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77596" y="4939312"/>
            <a:ext cx="2170358" cy="404409"/>
          </a:xfrm>
          <a:prstGeom prst="rect">
            <a:avLst/>
          </a:prstGeom>
          <a:noFill/>
        </p:spPr>
        <p:txBody>
          <a:bodyPr wrap="square" rtlCol="0">
            <a:spAutoFit/>
          </a:bodyPr>
          <a:lstStyle/>
          <a:p>
            <a:pPr algn="just">
              <a:spcBef>
                <a:spcPts val="829"/>
              </a:spcBef>
            </a:pPr>
            <a:r>
              <a:rPr lang="ja-JP" altLang="en-US" sz="1934" b="1" dirty="0">
                <a:latin typeface="Meiryo UI" panose="020B0604030504040204" pitchFamily="50" charset="-128"/>
                <a:ea typeface="Meiryo UI" panose="020B0604030504040204" pitchFamily="50" charset="-128"/>
              </a:rPr>
              <a:t>②延べ宿泊者数</a:t>
            </a:r>
            <a:endParaRPr lang="en-US" altLang="ja-JP" sz="1934" b="1"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10203309" y="4879907"/>
            <a:ext cx="3709920" cy="261610"/>
          </a:xfrm>
          <a:prstGeom prst="rect">
            <a:avLst/>
          </a:prstGeom>
          <a:noFill/>
        </p:spPr>
        <p:txBody>
          <a:bodyPr wrap="square" rIns="0" rtlCol="0">
            <a:spAutoFit/>
          </a:bodyPr>
          <a:lstStyle/>
          <a:p>
            <a:pPr algn="ctr"/>
            <a:r>
              <a:rPr lang="ja-JP" altLang="en-US" sz="1100" dirty="0">
                <a:latin typeface="+mn-ea"/>
                <a:cs typeface="Meiryo UI" panose="020B0604030504040204" pitchFamily="50" charset="-128"/>
              </a:rPr>
              <a:t>出典：観光庁資料により大阪府作成</a:t>
            </a:r>
            <a:endParaRPr lang="en-US" altLang="ja-JP" sz="1100" dirty="0">
              <a:latin typeface="+mn-ea"/>
              <a:cs typeface="Meiryo UI" panose="020B0604030504040204" pitchFamily="50" charset="-128"/>
            </a:endParaRPr>
          </a:p>
        </p:txBody>
      </p:sp>
      <p:sp>
        <p:nvSpPr>
          <p:cNvPr id="47" name="テキスト ボックス 46"/>
          <p:cNvSpPr txBox="1"/>
          <p:nvPr/>
        </p:nvSpPr>
        <p:spPr>
          <a:xfrm>
            <a:off x="6959350" y="4714165"/>
            <a:ext cx="6408712" cy="261610"/>
          </a:xfrm>
          <a:prstGeom prst="rect">
            <a:avLst/>
          </a:prstGeom>
          <a:noFill/>
        </p:spPr>
        <p:txBody>
          <a:bodyPr wrap="square" rIns="0" rtlCol="0">
            <a:spAutoFit/>
          </a:bodyPr>
          <a:lstStyle/>
          <a:p>
            <a:r>
              <a:rPr lang="en-US" altLang="ja-JP" sz="1100" dirty="0">
                <a:latin typeface="+mn-ea"/>
                <a:cs typeface="Meiryo UI" panose="020B0604030504040204" pitchFamily="50" charset="-128"/>
              </a:rPr>
              <a:t>※</a:t>
            </a:r>
            <a:r>
              <a:rPr lang="ja-JP" altLang="en-US" sz="1100" dirty="0">
                <a:latin typeface="+mn-ea"/>
                <a:cs typeface="Meiryo UI" panose="020B0604030504040204" pitchFamily="50" charset="-128"/>
              </a:rPr>
              <a:t>根拠となる国実施の調査が新型コロナウイルスの感染拡大に伴い</a:t>
            </a:r>
            <a:r>
              <a:rPr lang="en-US" altLang="ja-JP" sz="1100" dirty="0">
                <a:latin typeface="+mn-ea"/>
                <a:cs typeface="Meiryo UI" panose="020B0604030504040204" pitchFamily="50" charset="-128"/>
              </a:rPr>
              <a:t>R2</a:t>
            </a:r>
            <a:r>
              <a:rPr lang="ja-JP" altLang="en-US" sz="1100" dirty="0">
                <a:latin typeface="+mn-ea"/>
                <a:cs typeface="Meiryo UI" panose="020B0604030504040204" pitchFamily="50" charset="-128"/>
              </a:rPr>
              <a:t>年度より中止されているため不明</a:t>
            </a:r>
            <a:endParaRPr lang="en-US" altLang="ja-JP" sz="1100" dirty="0">
              <a:latin typeface="+mn-ea"/>
              <a:cs typeface="Meiryo UI" panose="020B0604030504040204" pitchFamily="50" charset="-128"/>
            </a:endParaRPr>
          </a:p>
        </p:txBody>
      </p:sp>
      <p:sp>
        <p:nvSpPr>
          <p:cNvPr id="49" name="右矢印 48"/>
          <p:cNvSpPr/>
          <p:nvPr/>
        </p:nvSpPr>
        <p:spPr>
          <a:xfrm rot="21246452">
            <a:off x="3392270" y="2290002"/>
            <a:ext cx="3560956" cy="302587"/>
          </a:xfrm>
          <a:prstGeom prst="rightArrow">
            <a:avLst>
              <a:gd name="adj1" fmla="val 50000"/>
              <a:gd name="adj2" fmla="val 75846"/>
            </a:avLst>
          </a:prstGeom>
          <a:solidFill>
            <a:srgbClr val="FF0000"/>
          </a:solidFill>
          <a:ln>
            <a:noFill/>
          </a:ln>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ja-JP" altLang="en-US" sz="3591" dirty="0">
              <a:latin typeface="+mn-ea"/>
            </a:endParaRPr>
          </a:p>
        </p:txBody>
      </p:sp>
      <p:sp>
        <p:nvSpPr>
          <p:cNvPr id="50" name="右矢印 49"/>
          <p:cNvSpPr/>
          <p:nvPr/>
        </p:nvSpPr>
        <p:spPr>
          <a:xfrm rot="3019498">
            <a:off x="9855848" y="2847916"/>
            <a:ext cx="1567543" cy="365352"/>
          </a:xfrm>
          <a:prstGeom prst="rightArrow">
            <a:avLst>
              <a:gd name="adj1" fmla="val 50000"/>
              <a:gd name="adj2" fmla="val 75846"/>
            </a:avLst>
          </a:prstGeom>
          <a:solidFill>
            <a:srgbClr val="002060"/>
          </a:solidFill>
          <a:ln>
            <a:noFill/>
          </a:ln>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ja-JP" altLang="en-US" sz="3591" dirty="0">
              <a:latin typeface="+mn-ea"/>
            </a:endParaRPr>
          </a:p>
        </p:txBody>
      </p:sp>
      <p:sp>
        <p:nvSpPr>
          <p:cNvPr id="51" name="テキスト ボックス 11"/>
          <p:cNvSpPr txBox="1">
            <a:spLocks noChangeArrowheads="1"/>
          </p:cNvSpPr>
          <p:nvPr/>
        </p:nvSpPr>
        <p:spPr bwMode="auto">
          <a:xfrm>
            <a:off x="10005331" y="2497690"/>
            <a:ext cx="16308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3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a:solidFill>
                  <a:srgbClr val="002060"/>
                </a:solidFill>
                <a:latin typeface="+mn-ea"/>
                <a:ea typeface="+mn-ea"/>
              </a:rPr>
              <a:t>激減</a:t>
            </a:r>
          </a:p>
        </p:txBody>
      </p:sp>
      <p:sp>
        <p:nvSpPr>
          <p:cNvPr id="21" name="テキスト ボックス 20"/>
          <p:cNvSpPr txBox="1"/>
          <p:nvPr/>
        </p:nvSpPr>
        <p:spPr bwMode="gray">
          <a:xfrm>
            <a:off x="-223" y="-19491"/>
            <a:ext cx="2757266"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大阪府の観光動向</a:t>
            </a:r>
          </a:p>
        </p:txBody>
      </p:sp>
      <p:sp>
        <p:nvSpPr>
          <p:cNvPr id="22" name="テキスト ボックス 2"/>
          <p:cNvSpPr txBox="1"/>
          <p:nvPr/>
        </p:nvSpPr>
        <p:spPr>
          <a:xfrm>
            <a:off x="-6615" y="693116"/>
            <a:ext cx="13687690" cy="861298"/>
          </a:xfrm>
          <a:prstGeom prst="rect">
            <a:avLst/>
          </a:prstGeom>
          <a:solidFill>
            <a:schemeClr val="accent6">
              <a:lumMod val="20000"/>
              <a:lumOff val="80000"/>
            </a:schemeClr>
          </a:solid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〇来阪外客数は、</a:t>
            </a:r>
            <a:r>
              <a:rPr lang="en-US" altLang="ja-JP" sz="2000" dirty="0">
                <a:solidFill>
                  <a:schemeClr val="tx1"/>
                </a:solidFill>
                <a:latin typeface="Meiryo UI" panose="020B0604030504040204" pitchFamily="50" charset="-128"/>
                <a:ea typeface="Meiryo UI" panose="020B0604030504040204" pitchFamily="50" charset="-128"/>
              </a:rPr>
              <a:t>2019</a:t>
            </a:r>
            <a:r>
              <a:rPr lang="ja-JP" altLang="en-US" sz="2000" dirty="0">
                <a:solidFill>
                  <a:schemeClr val="tx1"/>
                </a:solidFill>
                <a:latin typeface="Meiryo UI" panose="020B0604030504040204" pitchFamily="50" charset="-128"/>
                <a:ea typeface="Meiryo UI" panose="020B0604030504040204" pitchFamily="50" charset="-128"/>
              </a:rPr>
              <a:t>年までは順調に増加傾向にあったが、</a:t>
            </a:r>
            <a:r>
              <a:rPr lang="en-US" altLang="ja-JP" sz="2000" dirty="0">
                <a:solidFill>
                  <a:schemeClr val="tx1"/>
                </a:solidFill>
                <a:latin typeface="Meiryo UI" panose="020B0604030504040204" pitchFamily="50" charset="-128"/>
                <a:ea typeface="Meiryo UI" panose="020B0604030504040204" pitchFamily="50" charset="-128"/>
              </a:rPr>
              <a:t> 2020</a:t>
            </a:r>
            <a:r>
              <a:rPr lang="ja-JP" altLang="en-US" sz="2000" dirty="0">
                <a:solidFill>
                  <a:schemeClr val="tx1"/>
                </a:solidFill>
                <a:latin typeface="Meiryo UI" panose="020B0604030504040204" pitchFamily="50" charset="-128"/>
                <a:ea typeface="Meiryo UI" panose="020B0604030504040204" pitchFamily="50" charset="-128"/>
              </a:rPr>
              <a:t>年は新型コロナウイルス感染拡大の影響により激減。</a:t>
            </a:r>
            <a:endParaRPr lang="en-US" altLang="ja-JP" sz="2000"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　〇来阪延べ宿泊者数についても、</a:t>
            </a:r>
            <a:r>
              <a:rPr lang="en-US" altLang="ja-JP" sz="2000" dirty="0">
                <a:solidFill>
                  <a:schemeClr val="tx1"/>
                </a:solidFill>
                <a:latin typeface="Meiryo UI" panose="020B0604030504040204" pitchFamily="50" charset="-128"/>
                <a:ea typeface="Meiryo UI" panose="020B0604030504040204" pitchFamily="50" charset="-128"/>
              </a:rPr>
              <a:t>2020</a:t>
            </a:r>
            <a:r>
              <a:rPr lang="ja-JP" altLang="en-US" sz="2000" dirty="0">
                <a:solidFill>
                  <a:schemeClr val="tx1"/>
                </a:solidFill>
                <a:latin typeface="Meiryo UI" panose="020B0604030504040204" pitchFamily="50" charset="-128"/>
                <a:ea typeface="Meiryo UI" panose="020B0604030504040204" pitchFamily="50" charset="-128"/>
              </a:rPr>
              <a:t>年は対前年比で</a:t>
            </a:r>
            <a:r>
              <a:rPr lang="en-US" altLang="ja-JP" sz="2000" dirty="0">
                <a:solidFill>
                  <a:schemeClr val="tx1"/>
                </a:solidFill>
                <a:latin typeface="Meiryo UI" panose="020B0604030504040204" pitchFamily="50" charset="-128"/>
                <a:ea typeface="Meiryo UI" panose="020B0604030504040204" pitchFamily="50" charset="-128"/>
              </a:rPr>
              <a:t>36</a:t>
            </a:r>
            <a:r>
              <a:rPr lang="ja-JP" altLang="en-US" sz="2000" dirty="0">
                <a:solidFill>
                  <a:schemeClr val="tx1"/>
                </a:solidFill>
                <a:latin typeface="Meiryo UI" panose="020B0604030504040204" pitchFamily="50" charset="-128"/>
                <a:ea typeface="Meiryo UI" panose="020B0604030504040204" pitchFamily="50" charset="-128"/>
              </a:rPr>
              <a:t>％と激減しており、全国平均と比較しても落ち込みが激しい状況。</a:t>
            </a:r>
            <a:endParaRPr lang="en-US" altLang="ja-JP" sz="2000" dirty="0">
              <a:latin typeface="+mn-ea"/>
            </a:endParaRPr>
          </a:p>
        </p:txBody>
      </p:sp>
      <p:sp>
        <p:nvSpPr>
          <p:cNvPr id="33" name="テキスト ボックス 32"/>
          <p:cNvSpPr txBox="1"/>
          <p:nvPr/>
        </p:nvSpPr>
        <p:spPr>
          <a:xfrm>
            <a:off x="7416601" y="5057015"/>
            <a:ext cx="1535017" cy="307777"/>
          </a:xfrm>
          <a:prstGeom prst="rect">
            <a:avLst/>
          </a:prstGeom>
          <a:noFill/>
        </p:spPr>
        <p:txBody>
          <a:bodyPr wrap="square" rIns="0" rtlCol="0">
            <a:spAutoFit/>
          </a:bodyPr>
          <a:lstStyle/>
          <a:p>
            <a:pPr algn="ctr"/>
            <a:r>
              <a:rPr lang="ja-JP" altLang="en-US" sz="1100" dirty="0">
                <a:latin typeface="+mn-ea"/>
                <a:cs typeface="Meiryo UI" panose="020B0604030504040204" pitchFamily="50" charset="-128"/>
              </a:rPr>
              <a:t>（</a:t>
            </a:r>
            <a:r>
              <a:rPr lang="ja-JP" altLang="en-US" sz="1100" dirty="0" smtClean="0">
                <a:latin typeface="+mn-ea"/>
                <a:cs typeface="Meiryo UI" panose="020B0604030504040204" pitchFamily="50" charset="-128"/>
              </a:rPr>
              <a:t>万人泊</a:t>
            </a:r>
            <a:r>
              <a:rPr lang="ja-JP" altLang="en-US" sz="1400" dirty="0" smtClean="0">
                <a:latin typeface="+mn-ea"/>
                <a:cs typeface="Meiryo UI" panose="020B0604030504040204" pitchFamily="50" charset="-128"/>
              </a:rPr>
              <a:t>）</a:t>
            </a:r>
            <a:endParaRPr lang="en-US" altLang="ja-JP" sz="1400" dirty="0">
              <a:latin typeface="+mn-ea"/>
              <a:cs typeface="Meiryo UI" panose="020B0604030504040204" pitchFamily="50" charset="-128"/>
            </a:endParaRPr>
          </a:p>
        </p:txBody>
      </p:sp>
      <p:sp>
        <p:nvSpPr>
          <p:cNvPr id="2" name="スライド番号プレースホルダー 1"/>
          <p:cNvSpPr>
            <a:spLocks noGrp="1"/>
          </p:cNvSpPr>
          <p:nvPr>
            <p:ph type="sldNum" sz="quarter" idx="4"/>
          </p:nvPr>
        </p:nvSpPr>
        <p:spPr/>
        <p:txBody>
          <a:bodyPr/>
          <a:lstStyle/>
          <a:p>
            <a:fld id="{467AA5CF-51E1-4D01-BB70-A72935B68D10}" type="slidenum">
              <a:rPr lang="ja-JP" altLang="en-US" smtClean="0"/>
              <a:pPr/>
              <a:t>1</a:t>
            </a:fld>
            <a:endParaRPr lang="ja-JP" altLang="en-US" dirty="0"/>
          </a:p>
        </p:txBody>
      </p:sp>
      <p:sp>
        <p:nvSpPr>
          <p:cNvPr id="29" name="二等辺三角形 28"/>
          <p:cNvSpPr/>
          <p:nvPr/>
        </p:nvSpPr>
        <p:spPr>
          <a:xfrm rot="5400000">
            <a:off x="7470958" y="7260515"/>
            <a:ext cx="3590889" cy="62956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9978465" y="6763143"/>
            <a:ext cx="2495594" cy="1712510"/>
          </a:xfrm>
          <a:prstGeom prst="rect">
            <a:avLst/>
          </a:prstGeom>
          <a:solidFill>
            <a:srgbClr val="FFFF00"/>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の減少幅は</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全国平均</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比べて</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大きい</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図 5"/>
          <p:cNvPicPr>
            <a:picLocks noChangeAspect="1"/>
          </p:cNvPicPr>
          <p:nvPr/>
        </p:nvPicPr>
        <p:blipFill>
          <a:blip r:embed="rId4"/>
          <a:stretch>
            <a:fillRect/>
          </a:stretch>
        </p:blipFill>
        <p:spPr>
          <a:xfrm>
            <a:off x="503833" y="5411036"/>
            <a:ext cx="8050507" cy="4283156"/>
          </a:xfrm>
          <a:prstGeom prst="rect">
            <a:avLst/>
          </a:prstGeom>
        </p:spPr>
      </p:pic>
    </p:spTree>
    <p:extLst>
      <p:ext uri="{BB962C8B-B14F-4D97-AF65-F5344CB8AC3E}">
        <p14:creationId xmlns:p14="http://schemas.microsoft.com/office/powerpoint/2010/main" val="632419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7122" y="9450833"/>
            <a:ext cx="7457794" cy="335028"/>
          </a:xfrm>
          <a:prstGeom prst="rect">
            <a:avLst/>
          </a:prstGeom>
          <a:noFill/>
        </p:spPr>
        <p:txBody>
          <a:bodyPr wrap="square" rtlCol="0">
            <a:spAutoFit/>
          </a:bodyPr>
          <a:lstStyle/>
          <a:p>
            <a:r>
              <a:rPr lang="zh-TW" altLang="en-US" sz="1577"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77" dirty="0">
                <a:latin typeface="Meiryo UI" panose="020B0604030504040204" pitchFamily="50" charset="-128"/>
                <a:ea typeface="Meiryo UI" panose="020B0604030504040204" pitchFamily="50" charset="-128"/>
                <a:cs typeface="Meiryo UI" panose="020B0604030504040204" pitchFamily="50" charset="-128"/>
              </a:rPr>
              <a:t>出典</a:t>
            </a:r>
            <a:r>
              <a:rPr lang="ja-JP" altLang="en-US" sz="1577"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：総務省</a:t>
            </a:r>
            <a:r>
              <a:rPr lang="ja-JP" altLang="en-US" sz="1577" dirty="0">
                <a:latin typeface="Meiryo UI" panose="020B0604030504040204" pitchFamily="50" charset="-128"/>
                <a:ea typeface="Meiryo UI" panose="020B0604030504040204" pitchFamily="50" charset="-128"/>
                <a:cs typeface="Meiryo UI" panose="020B0604030504040204" pitchFamily="50" charset="-128"/>
              </a:rPr>
              <a:t>「小売物価統計調査（動向編）」</a:t>
            </a:r>
          </a:p>
        </p:txBody>
      </p:sp>
      <p:sp>
        <p:nvSpPr>
          <p:cNvPr id="4" name="テキスト ボックス 3"/>
          <p:cNvSpPr txBox="1"/>
          <p:nvPr/>
        </p:nvSpPr>
        <p:spPr>
          <a:xfrm>
            <a:off x="277122" y="953889"/>
            <a:ext cx="13836223" cy="707886"/>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〇全国的にみて、ホテル宿泊料は</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年から下落基調にあったが、</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年は新型コロナウイルス感染拡大の影響により</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大幅に下落している。</a:t>
            </a:r>
          </a:p>
        </p:txBody>
      </p:sp>
      <p:sp>
        <p:nvSpPr>
          <p:cNvPr id="10" name="テキスト ボックス 9"/>
          <p:cNvSpPr txBox="1"/>
          <p:nvPr/>
        </p:nvSpPr>
        <p:spPr bwMode="gray">
          <a:xfrm>
            <a:off x="-223" y="-19491"/>
            <a:ext cx="3805630"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ホテル宿泊料の推移</a:t>
            </a:r>
            <a:r>
              <a:rPr lang="en-US" altLang="ja-JP" sz="2200" dirty="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全国</a:t>
            </a:r>
            <a:r>
              <a:rPr lang="en-US" altLang="ja-JP" sz="2200" dirty="0">
                <a:solidFill>
                  <a:sysClr val="windowText" lastClr="000000"/>
                </a:solidFill>
                <a:latin typeface="HG丸ｺﾞｼｯｸM-PRO" panose="020F0600000000000000" pitchFamily="50" charset="-128"/>
                <a:ea typeface="HG丸ｺﾞｼｯｸM-PRO" panose="020F0600000000000000" pitchFamily="50" charset="-128"/>
              </a:rPr>
              <a:t>)</a:t>
            </a:r>
            <a:endPar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endParaRPr>
          </a:p>
        </p:txBody>
      </p:sp>
      <p:graphicFrame>
        <p:nvGraphicFramePr>
          <p:cNvPr id="12" name="グラフ 11"/>
          <p:cNvGraphicFramePr/>
          <p:nvPr>
            <p:extLst/>
          </p:nvPr>
        </p:nvGraphicFramePr>
        <p:xfrm>
          <a:off x="1151905" y="2597879"/>
          <a:ext cx="11202770" cy="5645650"/>
        </p:xfrm>
        <a:graphic>
          <a:graphicData uri="http://schemas.openxmlformats.org/drawingml/2006/chart">
            <c:chart xmlns:c="http://schemas.openxmlformats.org/drawingml/2006/chart" xmlns:r="http://schemas.openxmlformats.org/officeDocument/2006/relationships" r:id="rId2"/>
          </a:graphicData>
        </a:graphic>
      </p:graphicFrame>
      <p:sp>
        <p:nvSpPr>
          <p:cNvPr id="9" name="テキスト ボックス 8"/>
          <p:cNvSpPr txBox="1"/>
          <p:nvPr/>
        </p:nvSpPr>
        <p:spPr>
          <a:xfrm>
            <a:off x="1295921" y="2914937"/>
            <a:ext cx="893404" cy="313034"/>
          </a:xfrm>
          <a:prstGeom prst="rect">
            <a:avLst/>
          </a:prstGeom>
          <a:noFill/>
        </p:spPr>
        <p:txBody>
          <a:bodyPr wrap="square" rtlCol="0">
            <a:spAutoFit/>
          </a:bodyPr>
          <a:lstStyle/>
          <a:p>
            <a:r>
              <a:rPr lang="ja-JP" altLang="en-US" sz="1434" dirty="0">
                <a:latin typeface="Meiryo UI" panose="020B0604030504040204" pitchFamily="50" charset="-128"/>
                <a:ea typeface="Meiryo UI" panose="020B0604030504040204" pitchFamily="50" charset="-128"/>
                <a:cs typeface="Meiryo UI" panose="020B0604030504040204" pitchFamily="50" charset="-128"/>
              </a:rPr>
              <a:t>（円）</a:t>
            </a:r>
          </a:p>
        </p:txBody>
      </p:sp>
      <p:sp>
        <p:nvSpPr>
          <p:cNvPr id="8" name="テキスト ボックス 7"/>
          <p:cNvSpPr txBox="1"/>
          <p:nvPr/>
        </p:nvSpPr>
        <p:spPr>
          <a:xfrm>
            <a:off x="948281" y="8467733"/>
            <a:ext cx="12493903" cy="335028"/>
          </a:xfrm>
          <a:prstGeom prst="rect">
            <a:avLst/>
          </a:prstGeom>
          <a:noFill/>
        </p:spPr>
        <p:txBody>
          <a:bodyPr wrap="square" rtlCol="0">
            <a:spAutoFit/>
          </a:bodyPr>
          <a:lstStyle/>
          <a:p>
            <a:r>
              <a:rPr lang="en-US" altLang="ja-JP" sz="1577" dirty="0">
                <a:latin typeface="Meiryo UI" panose="020B0604030504040204" pitchFamily="50" charset="-128"/>
                <a:ea typeface="Meiryo UI" panose="020B0604030504040204" pitchFamily="50" charset="-128"/>
                <a:cs typeface="Meiryo UI" panose="020B0604030504040204" pitchFamily="50" charset="-128"/>
              </a:rPr>
              <a:t>※</a:t>
            </a:r>
            <a:r>
              <a:rPr lang="ja-JP" altLang="en-US" sz="1577" dirty="0">
                <a:latin typeface="Meiryo UI" panose="020B0604030504040204" pitchFamily="50" charset="-128"/>
                <a:ea typeface="Meiryo UI" panose="020B0604030504040204" pitchFamily="50" charset="-128"/>
                <a:cs typeface="Meiryo UI" panose="020B0604030504040204" pitchFamily="50" charset="-128"/>
              </a:rPr>
              <a:t>ホテル宿泊料（１泊朝食付きの１名当たり宿泊料金）</a:t>
            </a:r>
          </a:p>
        </p:txBody>
      </p:sp>
      <p:sp>
        <p:nvSpPr>
          <p:cNvPr id="14" name="線吹き出し 2 (枠付き) 13"/>
          <p:cNvSpPr/>
          <p:nvPr/>
        </p:nvSpPr>
        <p:spPr>
          <a:xfrm>
            <a:off x="10711008" y="2914937"/>
            <a:ext cx="2604310" cy="1224136"/>
          </a:xfrm>
          <a:prstGeom prst="borderCallout2">
            <a:avLst>
              <a:gd name="adj1" fmla="val 99447"/>
              <a:gd name="adj2" fmla="val 92310"/>
              <a:gd name="adj3" fmla="val 283225"/>
              <a:gd name="adj4" fmla="val 73515"/>
              <a:gd name="adj5" fmla="val 313777"/>
              <a:gd name="adj6" fmla="val 4120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800" dirty="0">
                <a:solidFill>
                  <a:srgbClr val="002060"/>
                </a:solidFill>
              </a:rPr>
              <a:t>2020</a:t>
            </a:r>
            <a:r>
              <a:rPr lang="ja-JP" altLang="en-US" sz="1800" dirty="0">
                <a:solidFill>
                  <a:srgbClr val="002060"/>
                </a:solidFill>
              </a:rPr>
              <a:t>年は対前年比</a:t>
            </a:r>
            <a:endParaRPr lang="en-US" altLang="ja-JP" sz="1800" dirty="0">
              <a:solidFill>
                <a:srgbClr val="002060"/>
              </a:solidFill>
            </a:endParaRPr>
          </a:p>
          <a:p>
            <a:r>
              <a:rPr lang="ja-JP" altLang="en-US" sz="1800" dirty="0">
                <a:solidFill>
                  <a:srgbClr val="002060"/>
                </a:solidFill>
              </a:rPr>
              <a:t>平日</a:t>
            </a:r>
            <a:r>
              <a:rPr lang="en-US" altLang="ja-JP" sz="1800" dirty="0">
                <a:solidFill>
                  <a:srgbClr val="002060"/>
                </a:solidFill>
              </a:rPr>
              <a:t>78.1</a:t>
            </a:r>
            <a:r>
              <a:rPr lang="ja-JP" altLang="en-US" sz="1800" dirty="0">
                <a:solidFill>
                  <a:srgbClr val="002060"/>
                </a:solidFill>
              </a:rPr>
              <a:t>％、</a:t>
            </a:r>
            <a:endParaRPr lang="en-US" altLang="ja-JP" sz="1800" dirty="0">
              <a:solidFill>
                <a:srgbClr val="002060"/>
              </a:solidFill>
            </a:endParaRPr>
          </a:p>
          <a:p>
            <a:r>
              <a:rPr lang="ja-JP" altLang="en-US" sz="1800" dirty="0">
                <a:solidFill>
                  <a:srgbClr val="002060"/>
                </a:solidFill>
              </a:rPr>
              <a:t>休日</a:t>
            </a:r>
            <a:r>
              <a:rPr lang="en-US" altLang="ja-JP" sz="1800" dirty="0">
                <a:solidFill>
                  <a:srgbClr val="002060"/>
                </a:solidFill>
              </a:rPr>
              <a:t>74.6</a:t>
            </a:r>
            <a:r>
              <a:rPr lang="ja-JP" altLang="en-US" sz="1800" dirty="0">
                <a:solidFill>
                  <a:srgbClr val="002060"/>
                </a:solidFill>
              </a:rPr>
              <a:t>％まで下落</a:t>
            </a:r>
            <a:endParaRPr lang="en-US" altLang="ja-JP" sz="1800" dirty="0">
              <a:solidFill>
                <a:srgbClr val="002060"/>
              </a:solidFill>
            </a:endParaRPr>
          </a:p>
        </p:txBody>
      </p:sp>
      <p:sp>
        <p:nvSpPr>
          <p:cNvPr id="2" name="スライド番号プレースホルダー 1"/>
          <p:cNvSpPr>
            <a:spLocks noGrp="1"/>
          </p:cNvSpPr>
          <p:nvPr>
            <p:ph type="sldNum" sz="quarter" idx="4"/>
          </p:nvPr>
        </p:nvSpPr>
        <p:spPr>
          <a:xfrm>
            <a:off x="10417038" y="9432406"/>
            <a:ext cx="3192251" cy="530953"/>
          </a:xfrm>
        </p:spPr>
        <p:txBody>
          <a:bodyPr/>
          <a:lstStyle/>
          <a:p>
            <a:r>
              <a:rPr lang="en-US" altLang="ja-JP" dirty="0"/>
              <a:t> </a:t>
            </a:r>
            <a:fld id="{B5F80C83-6E72-4E0A-91D7-046F194AD4C3}" type="slidenum">
              <a:rPr lang="ja-JP" altLang="en-US" smtClean="0"/>
              <a:pPr/>
              <a:t>2</a:t>
            </a:fld>
            <a:endParaRPr lang="ja-JP" altLang="en-US" dirty="0"/>
          </a:p>
        </p:txBody>
      </p:sp>
    </p:spTree>
    <p:extLst>
      <p:ext uri="{BB962C8B-B14F-4D97-AF65-F5344CB8AC3E}">
        <p14:creationId xmlns:p14="http://schemas.microsoft.com/office/powerpoint/2010/main" val="1707159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4147809908"/>
              </p:ext>
            </p:extLst>
          </p:nvPr>
        </p:nvGraphicFramePr>
        <p:xfrm>
          <a:off x="431825" y="2259136"/>
          <a:ext cx="7992890" cy="7119689"/>
        </p:xfrm>
        <a:graphic>
          <a:graphicData uri="http://schemas.openxmlformats.org/drawingml/2006/table">
            <a:tbl>
              <a:tblPr firstRow="1" bandRow="1">
                <a:tableStyleId>{5C22544A-7EE6-4342-B048-85BDC9FD1C3A}</a:tableStyleId>
              </a:tblPr>
              <a:tblGrid>
                <a:gridCol w="2283682">
                  <a:extLst>
                    <a:ext uri="{9D8B030D-6E8A-4147-A177-3AD203B41FA5}">
                      <a16:colId xmlns:a16="http://schemas.microsoft.com/office/drawing/2014/main" val="20000"/>
                    </a:ext>
                  </a:extLst>
                </a:gridCol>
                <a:gridCol w="2756878">
                  <a:extLst>
                    <a:ext uri="{9D8B030D-6E8A-4147-A177-3AD203B41FA5}">
                      <a16:colId xmlns:a16="http://schemas.microsoft.com/office/drawing/2014/main" val="20001"/>
                    </a:ext>
                  </a:extLst>
                </a:gridCol>
                <a:gridCol w="2952330">
                  <a:extLst>
                    <a:ext uri="{9D8B030D-6E8A-4147-A177-3AD203B41FA5}">
                      <a16:colId xmlns:a16="http://schemas.microsoft.com/office/drawing/2014/main" val="3974245554"/>
                    </a:ext>
                  </a:extLst>
                </a:gridCol>
              </a:tblGrid>
              <a:tr h="1144777">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施設種別</a:t>
                      </a:r>
                    </a:p>
                  </a:txBody>
                  <a:tcPr marL="149158" marR="149158" marT="99438" marB="99438" anchor="ctr"/>
                </a:tc>
                <a:tc>
                  <a:txBody>
                    <a:bodyPr/>
                    <a:lstStyle/>
                    <a:p>
                      <a:pPr algn="ctr"/>
                      <a:r>
                        <a:rPr kumimoji="1" lang="zh-TW" altLang="en-US" sz="1600" dirty="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zh-TW" sz="16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zh-TW" altLang="en-US" sz="1600"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zh-TW" altLang="en-US" sz="16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zh-TW" sz="16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zh-TW" altLang="en-US" sz="1600" dirty="0">
                          <a:latin typeface="Meiryo UI" panose="020B0604030504040204" pitchFamily="50" charset="-128"/>
                          <a:ea typeface="Meiryo UI" panose="020B0604030504040204" pitchFamily="50" charset="-128"/>
                          <a:cs typeface="Meiryo UI" panose="020B0604030504040204" pitchFamily="50" charset="-128"/>
                        </a:rPr>
                        <a:t>大阪府宿泊実態調査</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平均宿泊単価</a:t>
                      </a:r>
                    </a:p>
                  </a:txBody>
                  <a:tcPr marL="149158" marR="149158" marT="99438" marB="99438" anchor="ctr"/>
                </a:tc>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現在の大阪府の</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平均宿泊単価</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（推定値）</a:t>
                      </a:r>
                    </a:p>
                  </a:txBody>
                  <a:tcPr marL="149158" marR="149158" marT="99438" marB="99438" anchor="ctr"/>
                </a:tc>
                <a:extLst>
                  <a:ext uri="{0D108BD9-81ED-4DB2-BD59-A6C34878D82A}">
                    <a16:rowId xmlns:a16="http://schemas.microsoft.com/office/drawing/2014/main" val="10000"/>
                  </a:ext>
                </a:extLst>
              </a:tr>
              <a:tr h="576732">
                <a:tc>
                  <a:txBody>
                    <a:bodyPr/>
                    <a:lstStyle/>
                    <a:p>
                      <a:pPr algn="l" rtl="0" fontAlgn="ctr"/>
                      <a:r>
                        <a:rPr lang="ja-JP" altLang="en-US" sz="1900" u="none" strike="noStrike" dirty="0">
                          <a:effectLst/>
                          <a:latin typeface="Meiryo UI" panose="020B0604030504040204" pitchFamily="50" charset="-128"/>
                          <a:ea typeface="Meiryo UI" panose="020B0604030504040204" pitchFamily="50" charset="-128"/>
                          <a:cs typeface="Meiryo UI" panose="020B0604030504040204" pitchFamily="50" charset="-128"/>
                        </a:rPr>
                        <a:t>旅館</a:t>
                      </a:r>
                      <a:endParaRPr lang="ja-JP" altLang="en-US" sz="1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5,459</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baseline="0" dirty="0">
                          <a:solidFill>
                            <a:srgbClr val="000000"/>
                          </a:solidFill>
                          <a:latin typeface="Meiryo UI" panose="020B0604030504040204" pitchFamily="50" charset="-128"/>
                          <a:ea typeface="Meiryo UI" panose="020B0604030504040204" pitchFamily="50" charset="-128"/>
                        </a:rPr>
                        <a:t>4,165</a:t>
                      </a:r>
                      <a:r>
                        <a:rPr lang="ja-JP" altLang="en-US" sz="2000" b="0" i="0" u="none" strike="noStrike" baseline="0" dirty="0">
                          <a:solidFill>
                            <a:srgbClr val="000000"/>
                          </a:solidFill>
                          <a:latin typeface="Meiryo UI" panose="020B0604030504040204" pitchFamily="50" charset="-128"/>
                          <a:ea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extLst>
                  <a:ext uri="{0D108BD9-81ED-4DB2-BD59-A6C34878D82A}">
                    <a16:rowId xmlns:a16="http://schemas.microsoft.com/office/drawing/2014/main" val="10001"/>
                  </a:ext>
                </a:extLst>
              </a:tr>
              <a:tr h="576732">
                <a:tc>
                  <a:txBody>
                    <a:bodyPr/>
                    <a:lstStyle/>
                    <a:p>
                      <a:pPr algn="l" rtl="0" fontAlgn="ctr"/>
                      <a:r>
                        <a:rPr lang="ja-JP" altLang="en-US" sz="1900" u="none" strike="noStrike" dirty="0">
                          <a:effectLst/>
                          <a:latin typeface="Meiryo UI" panose="020B0604030504040204" pitchFamily="50" charset="-128"/>
                          <a:ea typeface="Meiryo UI" panose="020B0604030504040204" pitchFamily="50" charset="-128"/>
                          <a:cs typeface="Meiryo UI" panose="020B0604030504040204" pitchFamily="50" charset="-128"/>
                        </a:rPr>
                        <a:t>リゾートホテル</a:t>
                      </a:r>
                      <a:endParaRPr lang="ja-JP" altLang="en-US" sz="1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7,839</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5,981</a:t>
                      </a:r>
                      <a:r>
                        <a:rPr lang="ja-JP" altLang="en-US" sz="2000" b="0" i="0" u="none" strike="noStrike" baseline="0" dirty="0">
                          <a:solidFill>
                            <a:srgbClr val="000000"/>
                          </a:solidFill>
                          <a:latin typeface="Meiryo UI" panose="020B0604030504040204" pitchFamily="50" charset="-128"/>
                          <a:ea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extLst>
                  <a:ext uri="{0D108BD9-81ED-4DB2-BD59-A6C34878D82A}">
                    <a16:rowId xmlns:a16="http://schemas.microsoft.com/office/drawing/2014/main" val="10002"/>
                  </a:ext>
                </a:extLst>
              </a:tr>
              <a:tr h="576732">
                <a:tc>
                  <a:txBody>
                    <a:bodyPr/>
                    <a:lstStyle/>
                    <a:p>
                      <a:pPr algn="l" rtl="0" fontAlgn="ctr"/>
                      <a:r>
                        <a:rPr lang="ja-JP" altLang="en-US" sz="1900" u="none" strike="noStrike" dirty="0">
                          <a:effectLst/>
                          <a:latin typeface="Meiryo UI" panose="020B0604030504040204" pitchFamily="50" charset="-128"/>
                          <a:ea typeface="Meiryo UI" panose="020B0604030504040204" pitchFamily="50" charset="-128"/>
                          <a:cs typeface="Meiryo UI" panose="020B0604030504040204" pitchFamily="50" charset="-128"/>
                        </a:rPr>
                        <a:t>ビジネスホテル</a:t>
                      </a:r>
                      <a:endParaRPr lang="ja-JP" altLang="en-US" sz="1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7,203</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5,496</a:t>
                      </a:r>
                      <a:r>
                        <a:rPr lang="ja-JP" altLang="en-US" sz="2000" b="0" i="0" u="none" strike="noStrike" baseline="0" dirty="0">
                          <a:solidFill>
                            <a:srgbClr val="000000"/>
                          </a:solidFill>
                          <a:latin typeface="Meiryo UI" panose="020B0604030504040204" pitchFamily="50" charset="-128"/>
                          <a:ea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extLst>
                  <a:ext uri="{0D108BD9-81ED-4DB2-BD59-A6C34878D82A}">
                    <a16:rowId xmlns:a16="http://schemas.microsoft.com/office/drawing/2014/main" val="10003"/>
                  </a:ext>
                </a:extLst>
              </a:tr>
              <a:tr h="784324">
                <a:tc>
                  <a:txBody>
                    <a:bodyPr/>
                    <a:lstStyle/>
                    <a:p>
                      <a:pPr algn="l" rtl="0" fontAlgn="ctr"/>
                      <a:r>
                        <a:rPr lang="ja-JP" altLang="en-US" sz="1900" u="none" strike="noStrike" dirty="0">
                          <a:effectLst/>
                          <a:latin typeface="Meiryo UI" panose="020B0604030504040204" pitchFamily="50" charset="-128"/>
                          <a:ea typeface="Meiryo UI" panose="020B0604030504040204" pitchFamily="50" charset="-128"/>
                          <a:cs typeface="Meiryo UI" panose="020B0604030504040204" pitchFamily="50" charset="-128"/>
                        </a:rPr>
                        <a:t>シティホテル</a:t>
                      </a:r>
                      <a:endParaRPr lang="ja-JP" altLang="en-US" sz="1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9,237</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7,048</a:t>
                      </a:r>
                      <a:r>
                        <a:rPr lang="ja-JP" altLang="en-US" sz="2000" b="0" i="0" u="none" strike="noStrike" baseline="0" dirty="0">
                          <a:solidFill>
                            <a:srgbClr val="000000"/>
                          </a:solidFill>
                          <a:latin typeface="Meiryo UI" panose="020B0604030504040204" pitchFamily="50" charset="-128"/>
                          <a:ea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extLst>
                  <a:ext uri="{0D108BD9-81ED-4DB2-BD59-A6C34878D82A}">
                    <a16:rowId xmlns:a16="http://schemas.microsoft.com/office/drawing/2014/main" val="10004"/>
                  </a:ext>
                </a:extLst>
              </a:tr>
              <a:tr h="576732">
                <a:tc>
                  <a:txBody>
                    <a:bodyPr/>
                    <a:lstStyle/>
                    <a:p>
                      <a:pPr algn="l" rtl="0" fontAlgn="ctr"/>
                      <a:r>
                        <a:rPr lang="ja-JP" altLang="en-US" sz="1900" u="none" strike="noStrike" dirty="0">
                          <a:effectLst/>
                          <a:latin typeface="Meiryo UI" panose="020B0604030504040204" pitchFamily="50" charset="-128"/>
                          <a:ea typeface="Meiryo UI" panose="020B0604030504040204" pitchFamily="50" charset="-128"/>
                          <a:cs typeface="Meiryo UI" panose="020B0604030504040204" pitchFamily="50" charset="-128"/>
                        </a:rPr>
                        <a:t>その他ホテル</a:t>
                      </a:r>
                      <a:endParaRPr lang="ja-JP" altLang="en-US" sz="1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5,702</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4,351</a:t>
                      </a:r>
                      <a:r>
                        <a:rPr lang="ja-JP" altLang="en-US" sz="2000" b="0" i="0" u="none" strike="noStrike" baseline="0" dirty="0">
                          <a:solidFill>
                            <a:srgbClr val="000000"/>
                          </a:solidFill>
                          <a:latin typeface="Meiryo UI" panose="020B0604030504040204" pitchFamily="50" charset="-128"/>
                          <a:ea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extLst>
                  <a:ext uri="{0D108BD9-81ED-4DB2-BD59-A6C34878D82A}">
                    <a16:rowId xmlns:a16="http://schemas.microsoft.com/office/drawing/2014/main" val="10005"/>
                  </a:ext>
                </a:extLst>
              </a:tr>
              <a:tr h="576732">
                <a:tc>
                  <a:txBody>
                    <a:bodyPr/>
                    <a:lstStyle/>
                    <a:p>
                      <a:pPr algn="l" rtl="0" fontAlgn="ctr"/>
                      <a:r>
                        <a:rPr lang="ja-JP" altLang="en-US" sz="1900" u="none" strike="noStrike" dirty="0">
                          <a:effectLst/>
                          <a:latin typeface="Meiryo UI" panose="020B0604030504040204" pitchFamily="50" charset="-128"/>
                          <a:ea typeface="Meiryo UI" panose="020B0604030504040204" pitchFamily="50" charset="-128"/>
                          <a:cs typeface="Meiryo UI" panose="020B0604030504040204" pitchFamily="50" charset="-128"/>
                        </a:rPr>
                        <a:t>簡易宿所</a:t>
                      </a:r>
                      <a:endParaRPr lang="ja-JP" altLang="en-US" sz="1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3,093</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2,360</a:t>
                      </a:r>
                      <a:r>
                        <a:rPr lang="ja-JP" altLang="en-US" sz="2000" b="0" i="0" u="none" strike="noStrike" baseline="0" dirty="0">
                          <a:solidFill>
                            <a:srgbClr val="000000"/>
                          </a:solidFill>
                          <a:latin typeface="Meiryo UI" panose="020B0604030504040204" pitchFamily="50" charset="-128"/>
                          <a:ea typeface="Meiryo UI" panose="020B0604030504040204" pitchFamily="50" charset="-128"/>
                        </a:rPr>
                        <a:t>円</a:t>
                      </a:r>
                      <a:endParaRPr kumimoji="1" lang="en-US" altLang="ja-JP" sz="2000" dirty="0">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extLst>
                  <a:ext uri="{0D108BD9-81ED-4DB2-BD59-A6C34878D82A}">
                    <a16:rowId xmlns:a16="http://schemas.microsoft.com/office/drawing/2014/main" val="10006"/>
                  </a:ext>
                </a:extLst>
              </a:tr>
              <a:tr h="576732">
                <a:tc>
                  <a:txBody>
                    <a:bodyPr/>
                    <a:lstStyle/>
                    <a:p>
                      <a:pPr algn="l" rtl="0" fontAlgn="ctr"/>
                      <a:r>
                        <a:rPr lang="ja-JP" altLang="en-US" sz="1900" u="none" strike="noStrike" dirty="0">
                          <a:effectLst/>
                          <a:latin typeface="Meiryo UI" panose="020B0604030504040204" pitchFamily="50" charset="-128"/>
                          <a:ea typeface="Meiryo UI" panose="020B0604030504040204" pitchFamily="50" charset="-128"/>
                          <a:cs typeface="Meiryo UI" panose="020B0604030504040204" pitchFamily="50" charset="-128"/>
                        </a:rPr>
                        <a:t>特区民泊</a:t>
                      </a:r>
                      <a:endParaRPr lang="ja-JP" altLang="en-US" sz="1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3,726</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2,843</a:t>
                      </a:r>
                      <a:r>
                        <a:rPr lang="ja-JP" altLang="en-US" sz="2000" b="0" i="0" u="none" strike="noStrike" baseline="0" dirty="0">
                          <a:solidFill>
                            <a:srgbClr val="000000"/>
                          </a:solidFill>
                          <a:latin typeface="Meiryo UI" panose="020B0604030504040204" pitchFamily="50" charset="-128"/>
                          <a:ea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extLst>
                  <a:ext uri="{0D108BD9-81ED-4DB2-BD59-A6C34878D82A}">
                    <a16:rowId xmlns:a16="http://schemas.microsoft.com/office/drawing/2014/main" val="10007"/>
                  </a:ext>
                </a:extLst>
              </a:tr>
              <a:tr h="576732">
                <a:tc>
                  <a:txBody>
                    <a:bodyPr/>
                    <a:lstStyle/>
                    <a:p>
                      <a:pPr algn="l" rtl="0" fontAlgn="ctr"/>
                      <a:r>
                        <a:rPr lang="ja-JP" altLang="en-US" sz="1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新法民泊</a:t>
                      </a: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149158" marR="149158" marT="99438" marB="99438" anchor="ctr"/>
                </a:tc>
                <a:tc>
                  <a:txBody>
                    <a:bodyPr/>
                    <a:lstStyle/>
                    <a:p>
                      <a:pPr marL="0" marR="0" lvl="0" indent="0" algn="r" defTabSz="1351593" rtl="0" eaLnBrk="1" fontAlgn="ctr" latinLnBrk="0" hangingPunct="1">
                        <a:lnSpc>
                          <a:spcPct val="100000"/>
                        </a:lnSpc>
                        <a:spcBef>
                          <a:spcPts val="0"/>
                        </a:spcBef>
                        <a:spcAft>
                          <a:spcPts val="0"/>
                        </a:spcAft>
                        <a:buClrTx/>
                        <a:buSzTx/>
                        <a:buFontTx/>
                        <a:buNone/>
                        <a:tabLst/>
                        <a:defRPr/>
                      </a:pP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149158" marR="149158" marT="99438" marB="99438" anchor="ctr"/>
                </a:tc>
                <a:extLst>
                  <a:ext uri="{0D108BD9-81ED-4DB2-BD59-A6C34878D82A}">
                    <a16:rowId xmlns:a16="http://schemas.microsoft.com/office/drawing/2014/main" val="10008"/>
                  </a:ext>
                </a:extLst>
              </a:tr>
              <a:tr h="576732">
                <a:tc>
                  <a:txBody>
                    <a:bodyPr/>
                    <a:lstStyle/>
                    <a:p>
                      <a:pPr algn="l" rtl="0" fontAlgn="ctr"/>
                      <a:r>
                        <a:rPr lang="ja-JP" altLang="en-US" sz="1900" u="none" strike="noStrike" dirty="0">
                          <a:effectLst/>
                          <a:latin typeface="Meiryo UI" panose="020B0604030504040204" pitchFamily="50" charset="-128"/>
                          <a:ea typeface="Meiryo UI" panose="020B0604030504040204" pitchFamily="50" charset="-128"/>
                          <a:cs typeface="Meiryo UI" panose="020B0604030504040204" pitchFamily="50" charset="-128"/>
                        </a:rPr>
                        <a:t>不明</a:t>
                      </a:r>
                      <a:endParaRPr lang="ja-JP" altLang="en-US" sz="1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1,925</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1,469</a:t>
                      </a:r>
                      <a:r>
                        <a:rPr lang="ja-JP" altLang="en-US" sz="2000" b="0" i="0" u="none" strike="noStrike" baseline="0" dirty="0">
                          <a:solidFill>
                            <a:srgbClr val="000000"/>
                          </a:solidFill>
                          <a:latin typeface="Meiryo UI" panose="020B0604030504040204" pitchFamily="50" charset="-128"/>
                          <a:ea typeface="Meiryo UI" panose="020B0604030504040204" pitchFamily="50" charset="-128"/>
                        </a:rPr>
                        <a:t>円</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extLst>
                  <a:ext uri="{0D108BD9-81ED-4DB2-BD59-A6C34878D82A}">
                    <a16:rowId xmlns:a16="http://schemas.microsoft.com/office/drawing/2014/main" val="10009"/>
                  </a:ext>
                </a:extLst>
              </a:tr>
              <a:tr h="576732">
                <a:tc>
                  <a:txBody>
                    <a:bodyPr/>
                    <a:lstStyle/>
                    <a:p>
                      <a:pPr algn="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合　計</a:t>
                      </a:r>
                    </a:p>
                  </a:txBody>
                  <a:tcPr marL="149158" marR="149158" marT="99438" marB="99438" anchor="ctr"/>
                </a:tc>
                <a:tc>
                  <a:txBody>
                    <a:bodyPr/>
                    <a:lstStyle/>
                    <a:p>
                      <a:pPr algn="r" fontAlgn="ctr"/>
                      <a:r>
                        <a:rPr lang="en-US" altLang="ja-JP" sz="2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5,611</a:t>
                      </a:r>
                      <a:r>
                        <a:rPr lang="ja-JP" altLang="en-US" sz="2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en-US" altLang="ja-JP" sz="2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tc>
                  <a:txBody>
                    <a:bodyPr/>
                    <a:lstStyle/>
                    <a:p>
                      <a:pPr algn="r" fontAlgn="ctr"/>
                      <a:r>
                        <a:rPr lang="en-US" altLang="ja-JP" sz="2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4,281</a:t>
                      </a:r>
                      <a:r>
                        <a:rPr lang="ja-JP" altLang="en-US" sz="2400" b="0" i="0" u="none" strike="noStrike" baseline="0" dirty="0">
                          <a:solidFill>
                            <a:srgbClr val="000000"/>
                          </a:solidFill>
                          <a:latin typeface="Meiryo UI" panose="020B0604030504040204" pitchFamily="50" charset="-128"/>
                          <a:ea typeface="Meiryo UI" panose="020B0604030504040204" pitchFamily="50" charset="-128"/>
                        </a:rPr>
                        <a:t>円</a:t>
                      </a:r>
                      <a:endParaRPr lang="en-US" altLang="ja-JP" sz="2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9158" marR="149158" marT="99438" marB="99438" anchor="ctr"/>
                </a:tc>
                <a:extLst>
                  <a:ext uri="{0D108BD9-81ED-4DB2-BD59-A6C34878D82A}">
                    <a16:rowId xmlns:a16="http://schemas.microsoft.com/office/drawing/2014/main" val="10010"/>
                  </a:ext>
                </a:extLst>
              </a:tr>
            </a:tbl>
          </a:graphicData>
        </a:graphic>
      </p:graphicFrame>
      <p:sp>
        <p:nvSpPr>
          <p:cNvPr id="12" name="テキスト ボックス 11"/>
          <p:cNvSpPr txBox="1"/>
          <p:nvPr/>
        </p:nvSpPr>
        <p:spPr bwMode="gray">
          <a:xfrm>
            <a:off x="-223" y="-19491"/>
            <a:ext cx="5578551"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現在の大阪府の平均宿泊単価（推定値）</a:t>
            </a:r>
          </a:p>
        </p:txBody>
      </p:sp>
      <p:sp>
        <p:nvSpPr>
          <p:cNvPr id="16" name="テキスト ボックス 15"/>
          <p:cNvSpPr txBox="1"/>
          <p:nvPr/>
        </p:nvSpPr>
        <p:spPr>
          <a:xfrm>
            <a:off x="71785" y="809873"/>
            <a:ext cx="13836223" cy="707886"/>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〇現在の大阪府の平均宿泊単価について、「</a:t>
            </a:r>
            <a:r>
              <a:rPr lang="zh-TW" altLang="en-US" sz="2000" dirty="0">
                <a:latin typeface="Meiryo UI" panose="020B0604030504040204" pitchFamily="50" charset="-128"/>
                <a:ea typeface="Meiryo UI" panose="020B0604030504040204" pitchFamily="50" charset="-128"/>
                <a:cs typeface="Meiryo UI" panose="020B0604030504040204" pitchFamily="50" charset="-128"/>
              </a:rPr>
              <a:t>平成</a:t>
            </a:r>
            <a:r>
              <a:rPr lang="en-US" altLang="zh-TW" sz="2000" dirty="0" smtClean="0">
                <a:latin typeface="Meiryo UI" panose="020B0604030504040204" pitchFamily="50" charset="-128"/>
                <a:ea typeface="Meiryo UI" panose="020B0604030504040204" pitchFamily="50" charset="-128"/>
                <a:cs typeface="Meiryo UI" panose="020B0604030504040204" pitchFamily="50" charset="-128"/>
              </a:rPr>
              <a:t>30</a:t>
            </a:r>
            <a:r>
              <a:rPr lang="zh-TW" altLang="en-US" sz="2000" dirty="0" smtClean="0">
                <a:latin typeface="Meiryo UI" panose="020B0604030504040204" pitchFamily="50" charset="-128"/>
                <a:ea typeface="Meiryo UI" panose="020B0604030504040204" pitchFamily="50" charset="-128"/>
                <a:cs typeface="Meiryo UI" panose="020B0604030504040204" pitchFamily="50" charset="-128"/>
              </a:rPr>
              <a:t>年度</a:t>
            </a:r>
            <a:r>
              <a:rPr lang="en-US" altLang="zh-TW" sz="2000" dirty="0" smtClean="0">
                <a:latin typeface="Meiryo UI" panose="020B0604030504040204" pitchFamily="50" charset="-128"/>
                <a:ea typeface="Meiryo UI" panose="020B0604030504040204" pitchFamily="50" charset="-128"/>
                <a:cs typeface="Meiryo UI" panose="020B0604030504040204" pitchFamily="50" charset="-128"/>
              </a:rPr>
              <a:t>(2018</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年度</a:t>
            </a:r>
            <a:r>
              <a:rPr lang="en-US" altLang="zh-TW" sz="20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2000" dirty="0">
                <a:latin typeface="Meiryo UI" panose="020B0604030504040204" pitchFamily="50" charset="-128"/>
                <a:ea typeface="Meiryo UI" panose="020B0604030504040204" pitchFamily="50" charset="-128"/>
                <a:cs typeface="Meiryo UI" panose="020B0604030504040204" pitchFamily="50" charset="-128"/>
              </a:rPr>
              <a:t>　大阪府宿泊実態調査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」の結果と前ページ</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ホテル宿泊料の推移」</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をもとに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推定</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値</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を試算。</a:t>
            </a:r>
          </a:p>
        </p:txBody>
      </p:sp>
      <p:sp>
        <p:nvSpPr>
          <p:cNvPr id="4" name="正方形/長方形 3"/>
          <p:cNvSpPr/>
          <p:nvPr/>
        </p:nvSpPr>
        <p:spPr>
          <a:xfrm>
            <a:off x="8784753" y="5983796"/>
            <a:ext cx="4680520" cy="3323021"/>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〇推定値の求め方</a:t>
            </a: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a:t>
            </a:r>
            <a:r>
              <a:rPr lang="zh-TW" altLang="en-US" sz="1400" dirty="0">
                <a:solidFill>
                  <a:schemeClr val="tx1"/>
                </a:solidFill>
                <a:latin typeface="Meiryo UI" panose="020B0604030504040204" pitchFamily="50" charset="-128"/>
                <a:ea typeface="Meiryo UI" panose="020B0604030504040204" pitchFamily="50" charset="-128"/>
              </a:rPr>
              <a:t>「平成</a:t>
            </a:r>
            <a:r>
              <a:rPr lang="en-US" altLang="zh-TW" sz="1400" dirty="0" smtClean="0">
                <a:solidFill>
                  <a:schemeClr val="tx1"/>
                </a:solidFill>
                <a:latin typeface="Meiryo UI" panose="020B0604030504040204" pitchFamily="50" charset="-128"/>
                <a:ea typeface="Meiryo UI" panose="020B0604030504040204" pitchFamily="50" charset="-128"/>
              </a:rPr>
              <a:t>30</a:t>
            </a:r>
            <a:r>
              <a:rPr lang="zh-TW" altLang="en-US" sz="1400" dirty="0" smtClean="0">
                <a:solidFill>
                  <a:schemeClr val="tx1"/>
                </a:solidFill>
                <a:latin typeface="Meiryo UI" panose="020B0604030504040204" pitchFamily="50" charset="-128"/>
                <a:ea typeface="Meiryo UI" panose="020B0604030504040204" pitchFamily="50" charset="-128"/>
              </a:rPr>
              <a:t>年度</a:t>
            </a:r>
            <a:r>
              <a:rPr lang="en-US" altLang="zh-TW" sz="1400" dirty="0">
                <a:solidFill>
                  <a:schemeClr val="tx1"/>
                </a:solidFill>
                <a:latin typeface="Meiryo UI" panose="020B0604030504040204" pitchFamily="50" charset="-128"/>
                <a:ea typeface="Meiryo UI" panose="020B0604030504040204" pitchFamily="50" charset="-128"/>
              </a:rPr>
              <a:t>(2018</a:t>
            </a:r>
            <a:r>
              <a:rPr lang="zh-TW" altLang="en-US" sz="1400" dirty="0">
                <a:solidFill>
                  <a:schemeClr val="tx1"/>
                </a:solidFill>
                <a:latin typeface="Meiryo UI" panose="020B0604030504040204" pitchFamily="50" charset="-128"/>
                <a:ea typeface="Meiryo UI" panose="020B0604030504040204" pitchFamily="50" charset="-128"/>
              </a:rPr>
              <a:t>年度</a:t>
            </a:r>
            <a:r>
              <a:rPr lang="en-US" altLang="zh-TW" sz="1400" dirty="0">
                <a:solidFill>
                  <a:schemeClr val="tx1"/>
                </a:solidFill>
                <a:latin typeface="Meiryo UI" panose="020B0604030504040204" pitchFamily="50" charset="-128"/>
                <a:ea typeface="Meiryo UI" panose="020B0604030504040204" pitchFamily="50" charset="-128"/>
              </a:rPr>
              <a:t>)</a:t>
            </a:r>
            <a:r>
              <a:rPr lang="zh-TW" altLang="en-US" sz="1400" dirty="0">
                <a:solidFill>
                  <a:schemeClr val="tx1"/>
                </a:solidFill>
                <a:latin typeface="Meiryo UI" panose="020B0604030504040204" pitchFamily="50" charset="-128"/>
                <a:ea typeface="Meiryo UI" panose="020B0604030504040204" pitchFamily="50" charset="-128"/>
              </a:rPr>
              <a:t>　</a:t>
            </a:r>
            <a:r>
              <a:rPr lang="zh-TW" altLang="en-US" sz="1400" dirty="0" smtClean="0">
                <a:solidFill>
                  <a:schemeClr val="tx1"/>
                </a:solidFill>
                <a:latin typeface="Meiryo UI" panose="020B0604030504040204" pitchFamily="50" charset="-128"/>
                <a:ea typeface="Meiryo UI" panose="020B0604030504040204" pitchFamily="50" charset="-128"/>
              </a:rPr>
              <a:t>大阪府</a:t>
            </a:r>
            <a:r>
              <a:rPr lang="zh-TW" altLang="en-US" sz="1400" dirty="0">
                <a:solidFill>
                  <a:schemeClr val="tx1"/>
                </a:solidFill>
                <a:latin typeface="Meiryo UI" panose="020B0604030504040204" pitchFamily="50" charset="-128"/>
                <a:ea typeface="Meiryo UI" panose="020B0604030504040204" pitchFamily="50" charset="-128"/>
              </a:rPr>
              <a:t>宿泊実態調査」</a:t>
            </a:r>
            <a:r>
              <a:rPr lang="ja-JP" altLang="en-US" sz="1400" dirty="0" smtClean="0">
                <a:solidFill>
                  <a:schemeClr val="tx1"/>
                </a:solidFill>
                <a:latin typeface="Meiryo UI" panose="020B0604030504040204" pitchFamily="50" charset="-128"/>
                <a:ea typeface="Meiryo UI" panose="020B0604030504040204" pitchFamily="50" charset="-128"/>
              </a:rPr>
              <a:t>結果</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の各宿泊施設</a:t>
            </a:r>
            <a:r>
              <a:rPr lang="ja-JP" altLang="en-US" sz="1400" dirty="0">
                <a:solidFill>
                  <a:schemeClr val="tx1"/>
                </a:solidFill>
                <a:latin typeface="Meiryo UI" panose="020B0604030504040204" pitchFamily="50" charset="-128"/>
                <a:ea typeface="Meiryo UI" panose="020B0604030504040204" pitchFamily="50" charset="-128"/>
              </a:rPr>
              <a:t>単価に、「ホテル宿泊料の推移」にある</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 H30</a:t>
            </a:r>
            <a:r>
              <a:rPr lang="ja-JP" altLang="en-US" sz="1400" dirty="0" smtClean="0">
                <a:solidFill>
                  <a:schemeClr val="tx1"/>
                </a:solidFill>
                <a:latin typeface="Meiryo UI" panose="020B0604030504040204" pitchFamily="50" charset="-128"/>
                <a:ea typeface="Meiryo UI" panose="020B0604030504040204" pitchFamily="50" charset="-128"/>
              </a:rPr>
              <a:t>年度</a:t>
            </a:r>
            <a:r>
              <a:rPr lang="en-US" altLang="ja-JP" sz="1400" dirty="0" smtClean="0">
                <a:solidFill>
                  <a:schemeClr val="tx1"/>
                </a:solidFill>
                <a:latin typeface="Meiryo UI" panose="020B0604030504040204" pitchFamily="50" charset="-128"/>
                <a:ea typeface="Meiryo UI" panose="020B0604030504040204" pitchFamily="50" charset="-128"/>
              </a:rPr>
              <a:t>(2018</a:t>
            </a:r>
            <a:r>
              <a:rPr lang="ja-JP" altLang="en-US" sz="1400" dirty="0" smtClean="0">
                <a:solidFill>
                  <a:schemeClr val="tx1"/>
                </a:solidFill>
                <a:latin typeface="Meiryo UI" panose="020B0604030504040204" pitchFamily="50" charset="-128"/>
                <a:ea typeface="Meiryo UI" panose="020B0604030504040204" pitchFamily="50" charset="-128"/>
              </a:rPr>
              <a:t>年度</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から</a:t>
            </a:r>
            <a:r>
              <a:rPr lang="en-US" altLang="ja-JP" sz="1400" dirty="0">
                <a:solidFill>
                  <a:schemeClr val="tx1"/>
                </a:solidFill>
                <a:latin typeface="Meiryo UI" panose="020B0604030504040204" pitchFamily="50" charset="-128"/>
                <a:ea typeface="Meiryo UI" panose="020B0604030504040204" pitchFamily="50" charset="-128"/>
              </a:rPr>
              <a:t>R2</a:t>
            </a:r>
            <a:r>
              <a:rPr lang="ja-JP" altLang="en-US" sz="1400" dirty="0" smtClean="0">
                <a:solidFill>
                  <a:schemeClr val="tx1"/>
                </a:solidFill>
                <a:latin typeface="Meiryo UI" panose="020B0604030504040204" pitchFamily="50" charset="-128"/>
                <a:ea typeface="Meiryo UI" panose="020B0604030504040204" pitchFamily="50" charset="-128"/>
              </a:rPr>
              <a:t>年度</a:t>
            </a:r>
            <a:r>
              <a:rPr lang="en-US" altLang="ja-JP" sz="1400" dirty="0" smtClean="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2020</a:t>
            </a:r>
            <a:r>
              <a:rPr lang="ja-JP" altLang="en-US" sz="1400" dirty="0">
                <a:solidFill>
                  <a:schemeClr val="tx1"/>
                </a:solidFill>
                <a:latin typeface="Meiryo UI" panose="020B0604030504040204" pitchFamily="50" charset="-128"/>
                <a:ea typeface="Meiryo UI" panose="020B0604030504040204" pitchFamily="50" charset="-128"/>
              </a:rPr>
              <a:t>年度</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の</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宿泊</a:t>
            </a:r>
            <a:r>
              <a:rPr lang="ja-JP" altLang="en-US" sz="1400" dirty="0">
                <a:solidFill>
                  <a:schemeClr val="tx1"/>
                </a:solidFill>
                <a:latin typeface="Meiryo UI" panose="020B0604030504040204" pitchFamily="50" charset="-128"/>
                <a:ea typeface="Meiryo UI" panose="020B0604030504040204" pitchFamily="50" charset="-128"/>
              </a:rPr>
              <a:t>単価</a:t>
            </a:r>
            <a:r>
              <a:rPr lang="ja-JP" altLang="en-US" sz="1400" dirty="0" smtClean="0">
                <a:solidFill>
                  <a:schemeClr val="tx1"/>
                </a:solidFill>
                <a:latin typeface="Meiryo UI" panose="020B0604030504040204" pitchFamily="50" charset="-128"/>
                <a:ea typeface="Meiryo UI" panose="020B0604030504040204" pitchFamily="50" charset="-128"/>
              </a:rPr>
              <a:t>の増減率</a:t>
            </a:r>
            <a:r>
              <a:rPr lang="ja-JP" altLang="en-US" sz="1400" dirty="0">
                <a:solidFill>
                  <a:schemeClr val="tx1"/>
                </a:solidFill>
                <a:latin typeface="Meiryo UI" panose="020B0604030504040204" pitchFamily="50" charset="-128"/>
                <a:ea typeface="Meiryo UI" panose="020B0604030504040204" pitchFamily="50" charset="-128"/>
              </a:rPr>
              <a:t>を乗ずる。</a:t>
            </a:r>
            <a:endParaRPr lang="en-US" altLang="ja-JP" sz="1400" dirty="0">
              <a:solidFill>
                <a:schemeClr val="tx1"/>
              </a:solidFill>
              <a:latin typeface="Meiryo UI" panose="020B0604030504040204" pitchFamily="50" charset="-128"/>
              <a:ea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増減率</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88261172"/>
              </p:ext>
            </p:extLst>
          </p:nvPr>
        </p:nvGraphicFramePr>
        <p:xfrm>
          <a:off x="9144792" y="7814825"/>
          <a:ext cx="3960442" cy="1347977"/>
        </p:xfrm>
        <a:graphic>
          <a:graphicData uri="http://schemas.openxmlformats.org/drawingml/2006/table">
            <a:tbl>
              <a:tblPr firstRow="1" bandRow="1">
                <a:tableStyleId>{D7AC3CCA-C797-4891-BE02-D94E43425B78}</a:tableStyleId>
              </a:tblPr>
              <a:tblGrid>
                <a:gridCol w="792090">
                  <a:extLst>
                    <a:ext uri="{9D8B030D-6E8A-4147-A177-3AD203B41FA5}">
                      <a16:colId xmlns:a16="http://schemas.microsoft.com/office/drawing/2014/main" val="1750370806"/>
                    </a:ext>
                  </a:extLst>
                </a:gridCol>
                <a:gridCol w="1152128">
                  <a:extLst>
                    <a:ext uri="{9D8B030D-6E8A-4147-A177-3AD203B41FA5}">
                      <a16:colId xmlns:a16="http://schemas.microsoft.com/office/drawing/2014/main" val="1502011647"/>
                    </a:ext>
                  </a:extLst>
                </a:gridCol>
                <a:gridCol w="1224136">
                  <a:extLst>
                    <a:ext uri="{9D8B030D-6E8A-4147-A177-3AD203B41FA5}">
                      <a16:colId xmlns:a16="http://schemas.microsoft.com/office/drawing/2014/main" val="2476187967"/>
                    </a:ext>
                  </a:extLst>
                </a:gridCol>
                <a:gridCol w="792088">
                  <a:extLst>
                    <a:ext uri="{9D8B030D-6E8A-4147-A177-3AD203B41FA5}">
                      <a16:colId xmlns:a16="http://schemas.microsoft.com/office/drawing/2014/main" val="3710073999"/>
                    </a:ext>
                  </a:extLst>
                </a:gridCol>
              </a:tblGrid>
              <a:tr h="450802">
                <a:tc>
                  <a:txBody>
                    <a:bodyPr/>
                    <a:lstStyle/>
                    <a:p>
                      <a:r>
                        <a:rPr kumimoji="1" lang="ja-JP" altLang="en-US" sz="1100" b="0" dirty="0">
                          <a:latin typeface="Meiryo UI" panose="020B0604030504040204" pitchFamily="50" charset="-128"/>
                          <a:ea typeface="Meiryo UI" panose="020B0604030504040204" pitchFamily="50" charset="-128"/>
                        </a:rPr>
                        <a:t>宿泊単価</a:t>
                      </a:r>
                    </a:p>
                  </a:txBody>
                  <a:tcPr anchor="ctr">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rPr>
                        <a:t>H30</a:t>
                      </a:r>
                      <a:r>
                        <a:rPr kumimoji="1" lang="ja-JP" altLang="en-US" sz="1100" b="0" dirty="0" smtClean="0">
                          <a:solidFill>
                            <a:schemeClr val="tx1"/>
                          </a:solidFill>
                          <a:latin typeface="Meiryo UI" panose="020B0604030504040204" pitchFamily="50" charset="-128"/>
                          <a:ea typeface="Meiryo UI" panose="020B0604030504040204" pitchFamily="50" charset="-128"/>
                        </a:rPr>
                        <a:t>年度</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100" b="0" dirty="0" smtClean="0">
                          <a:solidFill>
                            <a:schemeClr val="tx1"/>
                          </a:solidFill>
                          <a:latin typeface="Meiryo UI" panose="020B0604030504040204" pitchFamily="50" charset="-128"/>
                          <a:ea typeface="Meiryo UI" panose="020B0604030504040204" pitchFamily="50" charset="-128"/>
                        </a:rPr>
                        <a:t>(2018</a:t>
                      </a:r>
                      <a:r>
                        <a:rPr kumimoji="1" lang="ja-JP" altLang="en-US" sz="1100" b="0" dirty="0" smtClean="0">
                          <a:solidFill>
                            <a:schemeClr val="tx1"/>
                          </a:solidFill>
                          <a:latin typeface="Meiryo UI" panose="020B0604030504040204" pitchFamily="50" charset="-128"/>
                          <a:ea typeface="Meiryo UI" panose="020B0604030504040204" pitchFamily="50" charset="-128"/>
                        </a:rPr>
                        <a:t>年度</a:t>
                      </a:r>
                      <a:r>
                        <a:rPr kumimoji="1" lang="en-US" altLang="ja-JP" sz="1100" b="0" dirty="0" smtClean="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rPr>
                        <a:t>R2</a:t>
                      </a:r>
                      <a:r>
                        <a:rPr kumimoji="1" lang="ja-JP" altLang="en-US" sz="1100" b="0" dirty="0" smtClean="0">
                          <a:solidFill>
                            <a:schemeClr val="tx1"/>
                          </a:solidFill>
                          <a:latin typeface="Meiryo UI" panose="020B0604030504040204" pitchFamily="50" charset="-128"/>
                          <a:ea typeface="Meiryo UI" panose="020B0604030504040204" pitchFamily="50" charset="-128"/>
                        </a:rPr>
                        <a:t>年度度</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rPr>
                        <a:t>2020</a:t>
                      </a:r>
                      <a:r>
                        <a:rPr kumimoji="1" lang="ja-JP" altLang="en-US" sz="1100" b="0" dirty="0" smtClean="0">
                          <a:solidFill>
                            <a:schemeClr val="tx1"/>
                          </a:solidFill>
                          <a:latin typeface="Meiryo UI" panose="020B0604030504040204" pitchFamily="50" charset="-128"/>
                          <a:ea typeface="Meiryo UI" panose="020B0604030504040204" pitchFamily="50" charset="-128"/>
                        </a:rPr>
                        <a:t>年）</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r>
                        <a:rPr kumimoji="1" lang="ja-JP" altLang="en-US" sz="1100" b="0" dirty="0">
                          <a:latin typeface="Meiryo UI" panose="020B0604030504040204" pitchFamily="50" charset="-128"/>
                          <a:ea typeface="Meiryo UI" panose="020B0604030504040204" pitchFamily="50" charset="-128"/>
                        </a:rPr>
                        <a:t>増減率</a:t>
                      </a:r>
                    </a:p>
                  </a:txBody>
                  <a:tcPr anchor="ctr">
                    <a:solidFill>
                      <a:schemeClr val="bg1"/>
                    </a:solidFill>
                  </a:tcPr>
                </a:tc>
                <a:extLst>
                  <a:ext uri="{0D108BD9-81ED-4DB2-BD59-A6C34878D82A}">
                    <a16:rowId xmlns:a16="http://schemas.microsoft.com/office/drawing/2014/main" val="1893775449"/>
                  </a:ext>
                </a:extLst>
              </a:tr>
              <a:tr h="273701">
                <a:tc>
                  <a:txBody>
                    <a:bodyPr/>
                    <a:lstStyle/>
                    <a:p>
                      <a:r>
                        <a:rPr kumimoji="1" lang="ja-JP" altLang="en-US" sz="1100" b="0" dirty="0">
                          <a:latin typeface="Meiryo UI" panose="020B0604030504040204" pitchFamily="50" charset="-128"/>
                          <a:ea typeface="Meiryo UI" panose="020B0604030504040204" pitchFamily="50" charset="-128"/>
                        </a:rPr>
                        <a:t>平日単価</a:t>
                      </a:r>
                    </a:p>
                  </a:txBody>
                  <a:tcPr anchor="ctr">
                    <a:solidFill>
                      <a:schemeClr val="bg1"/>
                    </a:solidFill>
                  </a:tcPr>
                </a:tc>
                <a:tc>
                  <a:txBody>
                    <a:bodyPr/>
                    <a:lstStyle/>
                    <a:p>
                      <a:pPr algn="r"/>
                      <a:r>
                        <a:rPr kumimoji="1" lang="en-US" altLang="ja-JP" sz="1100" b="0" dirty="0">
                          <a:latin typeface="Meiryo UI" panose="020B0604030504040204" pitchFamily="50" charset="-128"/>
                          <a:ea typeface="Meiryo UI" panose="020B0604030504040204" pitchFamily="50" charset="-128"/>
                        </a:rPr>
                        <a:t>18,407</a:t>
                      </a:r>
                      <a:r>
                        <a:rPr kumimoji="1" lang="ja-JP" altLang="en-US" sz="1100" b="0" dirty="0">
                          <a:latin typeface="Meiryo UI" panose="020B0604030504040204" pitchFamily="50" charset="-128"/>
                          <a:ea typeface="Meiryo UI" panose="020B0604030504040204" pitchFamily="50" charset="-128"/>
                        </a:rPr>
                        <a:t>円</a:t>
                      </a:r>
                    </a:p>
                  </a:txBody>
                  <a:tcPr anchor="ctr">
                    <a:solidFill>
                      <a:schemeClr val="bg1"/>
                    </a:solidFill>
                  </a:tcPr>
                </a:tc>
                <a:tc>
                  <a:txBody>
                    <a:bodyPr/>
                    <a:lstStyle/>
                    <a:p>
                      <a:pPr algn="r"/>
                      <a:r>
                        <a:rPr kumimoji="1" lang="en-US" altLang="ja-JP" sz="1100" b="0" dirty="0">
                          <a:latin typeface="Meiryo UI" panose="020B0604030504040204" pitchFamily="50" charset="-128"/>
                          <a:ea typeface="Meiryo UI" panose="020B0604030504040204" pitchFamily="50" charset="-128"/>
                        </a:rPr>
                        <a:t>13,649</a:t>
                      </a:r>
                      <a:r>
                        <a:rPr kumimoji="1" lang="ja-JP" altLang="en-US" sz="1100" b="0" dirty="0">
                          <a:latin typeface="Meiryo UI" panose="020B0604030504040204" pitchFamily="50" charset="-128"/>
                          <a:ea typeface="Meiryo UI" panose="020B0604030504040204" pitchFamily="50" charset="-128"/>
                        </a:rPr>
                        <a:t>円</a:t>
                      </a:r>
                    </a:p>
                  </a:txBody>
                  <a:tcPr anchor="ctr">
                    <a:solidFill>
                      <a:schemeClr val="bg1"/>
                    </a:solidFill>
                  </a:tcPr>
                </a:tc>
                <a:tc>
                  <a:txBody>
                    <a:bodyPr/>
                    <a:lstStyle/>
                    <a:p>
                      <a:pPr algn="r"/>
                      <a:r>
                        <a:rPr kumimoji="1" lang="en-US" altLang="ja-JP" sz="1100" b="0" dirty="0">
                          <a:latin typeface="Meiryo UI" panose="020B0604030504040204" pitchFamily="50" charset="-128"/>
                          <a:ea typeface="Meiryo UI" panose="020B0604030504040204" pitchFamily="50" charset="-128"/>
                        </a:rPr>
                        <a:t>74.2%</a:t>
                      </a:r>
                      <a:endParaRPr kumimoji="1" lang="ja-JP" altLang="en-US" sz="1100" b="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1986779303"/>
                  </a:ext>
                </a:extLst>
              </a:tr>
              <a:tr h="273701">
                <a:tc>
                  <a:txBody>
                    <a:bodyPr/>
                    <a:lstStyle/>
                    <a:p>
                      <a:r>
                        <a:rPr kumimoji="1" lang="ja-JP" altLang="en-US" sz="1100" b="0" dirty="0">
                          <a:latin typeface="Meiryo UI" panose="020B0604030504040204" pitchFamily="50" charset="-128"/>
                          <a:ea typeface="Meiryo UI" panose="020B0604030504040204" pitchFamily="50" charset="-128"/>
                        </a:rPr>
                        <a:t>休日単価</a:t>
                      </a:r>
                    </a:p>
                  </a:txBody>
                  <a:tcPr anchor="ctr">
                    <a:solidFill>
                      <a:schemeClr val="bg1"/>
                    </a:solidFill>
                  </a:tcPr>
                </a:tc>
                <a:tc>
                  <a:txBody>
                    <a:bodyPr/>
                    <a:lstStyle/>
                    <a:p>
                      <a:pPr algn="r"/>
                      <a:r>
                        <a:rPr kumimoji="1" lang="en-US" altLang="ja-JP" sz="1100" b="0" dirty="0">
                          <a:latin typeface="Meiryo UI" panose="020B0604030504040204" pitchFamily="50" charset="-128"/>
                          <a:ea typeface="Meiryo UI" panose="020B0604030504040204" pitchFamily="50" charset="-128"/>
                        </a:rPr>
                        <a:t>16,106</a:t>
                      </a:r>
                      <a:r>
                        <a:rPr kumimoji="1" lang="ja-JP" altLang="en-US" sz="1100" b="0" dirty="0">
                          <a:latin typeface="Meiryo UI" panose="020B0604030504040204" pitchFamily="50" charset="-128"/>
                          <a:ea typeface="Meiryo UI" panose="020B0604030504040204" pitchFamily="50" charset="-128"/>
                        </a:rPr>
                        <a:t>円</a:t>
                      </a:r>
                    </a:p>
                  </a:txBody>
                  <a:tcPr anchor="ctr">
                    <a:solidFill>
                      <a:schemeClr val="bg1"/>
                    </a:solidFill>
                  </a:tcPr>
                </a:tc>
                <a:tc>
                  <a:txBody>
                    <a:bodyPr/>
                    <a:lstStyle/>
                    <a:p>
                      <a:pPr algn="r"/>
                      <a:r>
                        <a:rPr kumimoji="1" lang="en-US" altLang="ja-JP" sz="1100" b="0" dirty="0">
                          <a:latin typeface="Meiryo UI" panose="020B0604030504040204" pitchFamily="50" charset="-128"/>
                          <a:ea typeface="Meiryo UI" panose="020B0604030504040204" pitchFamily="50" charset="-128"/>
                        </a:rPr>
                        <a:t>12,428</a:t>
                      </a:r>
                      <a:r>
                        <a:rPr kumimoji="1" lang="ja-JP" altLang="en-US" sz="1100" b="0" dirty="0">
                          <a:latin typeface="Meiryo UI" panose="020B0604030504040204" pitchFamily="50" charset="-128"/>
                          <a:ea typeface="Meiryo UI" panose="020B0604030504040204" pitchFamily="50" charset="-128"/>
                        </a:rPr>
                        <a:t>円</a:t>
                      </a:r>
                    </a:p>
                  </a:txBody>
                  <a:tcPr anchor="ctr">
                    <a:solidFill>
                      <a:schemeClr val="bg1"/>
                    </a:solidFill>
                  </a:tcPr>
                </a:tc>
                <a:tc>
                  <a:txBody>
                    <a:bodyPr/>
                    <a:lstStyle/>
                    <a:p>
                      <a:pPr algn="r"/>
                      <a:r>
                        <a:rPr kumimoji="1" lang="en-US" altLang="ja-JP" sz="1100" b="0" dirty="0">
                          <a:latin typeface="Meiryo UI" panose="020B0604030504040204" pitchFamily="50" charset="-128"/>
                          <a:ea typeface="Meiryo UI" panose="020B0604030504040204" pitchFamily="50" charset="-128"/>
                        </a:rPr>
                        <a:t>77.2%</a:t>
                      </a:r>
                      <a:endParaRPr kumimoji="1" lang="ja-JP" altLang="en-US" sz="1100" b="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4090043324"/>
                  </a:ext>
                </a:extLst>
              </a:tr>
              <a:tr h="349773">
                <a:tc gridSpan="3">
                  <a:txBody>
                    <a:bodyPr/>
                    <a:lstStyle/>
                    <a:p>
                      <a:pPr algn="r"/>
                      <a:r>
                        <a:rPr kumimoji="1" lang="ja-JP" altLang="en-US" sz="1100" b="0" dirty="0">
                          <a:latin typeface="Meiryo UI" panose="020B0604030504040204" pitchFamily="50" charset="-128"/>
                          <a:ea typeface="Meiryo UI" panose="020B0604030504040204" pitchFamily="50" charset="-128"/>
                        </a:rPr>
                        <a:t>平均（加重平均）</a:t>
                      </a:r>
                    </a:p>
                  </a:txBody>
                  <a:tcPr anchor="ctr">
                    <a:solidFill>
                      <a:schemeClr val="bg1"/>
                    </a:solidFill>
                  </a:tcPr>
                </a:tc>
                <a:tc hMerge="1">
                  <a:txBody>
                    <a:bodyPr/>
                    <a:lstStyle/>
                    <a:p>
                      <a:endParaRPr kumimoji="1" lang="ja-JP" altLang="en-US" sz="1100" b="0" dirty="0">
                        <a:latin typeface="Meiryo UI" panose="020B0604030504040204" pitchFamily="50" charset="-128"/>
                        <a:ea typeface="Meiryo UI" panose="020B0604030504040204" pitchFamily="50" charset="-128"/>
                      </a:endParaRPr>
                    </a:p>
                  </a:txBody>
                  <a:tcPr anchor="ctr">
                    <a:solidFill>
                      <a:schemeClr val="bg1"/>
                    </a:solidFill>
                  </a:tcPr>
                </a:tc>
                <a:tc hMerge="1">
                  <a:txBody>
                    <a:bodyPr/>
                    <a:lstStyle/>
                    <a:p>
                      <a:endParaRPr kumimoji="1" lang="ja-JP" altLang="en-US" sz="1100" b="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r"/>
                      <a:r>
                        <a:rPr kumimoji="1" lang="en-US" altLang="ja-JP" sz="1100" b="0" dirty="0">
                          <a:latin typeface="Meiryo UI" panose="020B0604030504040204" pitchFamily="50" charset="-128"/>
                          <a:ea typeface="Meiryo UI" panose="020B0604030504040204" pitchFamily="50" charset="-128"/>
                        </a:rPr>
                        <a:t>76.3%</a:t>
                      </a:r>
                      <a:endParaRPr kumimoji="1" lang="ja-JP" altLang="en-US" sz="1100" b="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2888834049"/>
                  </a:ext>
                </a:extLst>
              </a:tr>
            </a:tbl>
          </a:graphicData>
        </a:graphic>
      </p:graphicFrame>
      <p:sp>
        <p:nvSpPr>
          <p:cNvPr id="8" name="テキスト ボックス 7"/>
          <p:cNvSpPr txBox="1"/>
          <p:nvPr/>
        </p:nvSpPr>
        <p:spPr>
          <a:xfrm>
            <a:off x="195084" y="1817982"/>
            <a:ext cx="7005493" cy="389979"/>
          </a:xfrm>
          <a:prstGeom prst="rect">
            <a:avLst/>
          </a:prstGeom>
          <a:noFill/>
        </p:spPr>
        <p:txBody>
          <a:bodyPr wrap="square" rtlCol="0">
            <a:spAutoFit/>
          </a:bodyPr>
          <a:lstStyle/>
          <a:p>
            <a:pPr algn="just">
              <a:spcBef>
                <a:spcPts val="829"/>
              </a:spcBef>
            </a:pPr>
            <a:r>
              <a:rPr lang="ja-JP" altLang="en-US" sz="1934" dirty="0">
                <a:latin typeface="Meiryo UI" panose="020B0604030504040204" pitchFamily="50" charset="-128"/>
                <a:ea typeface="Meiryo UI" panose="020B0604030504040204" pitchFamily="50" charset="-128"/>
              </a:rPr>
              <a:t>＜現在の大阪府の平均宿泊単価（推定値）＞</a:t>
            </a:r>
            <a:endParaRPr lang="en-US" altLang="ja-JP" sz="1934" dirty="0">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4294967295"/>
          </p:nvPr>
        </p:nvSpPr>
        <p:spPr>
          <a:xfrm>
            <a:off x="10345030" y="9432406"/>
            <a:ext cx="3192251" cy="530953"/>
          </a:xfrm>
          <a:prstGeom prst="rect">
            <a:avLst/>
          </a:prstGeom>
        </p:spPr>
        <p:txBody>
          <a:bodyPr/>
          <a:lstStyle/>
          <a:p>
            <a:pPr algn="r"/>
            <a:r>
              <a:rPr lang="en-US" altLang="ja-JP" dirty="0"/>
              <a:t> </a:t>
            </a:r>
            <a:fld id="{B5F80C83-6E72-4E0A-91D7-046F194AD4C3}" type="slidenum">
              <a:rPr lang="ja-JP" altLang="en-US" smtClean="0"/>
              <a:pPr algn="r"/>
              <a:t>3</a:t>
            </a:fld>
            <a:endParaRPr lang="ja-JP" altLang="en-US" dirty="0"/>
          </a:p>
        </p:txBody>
      </p:sp>
    </p:spTree>
    <p:extLst>
      <p:ext uri="{BB962C8B-B14F-4D97-AF65-F5344CB8AC3E}">
        <p14:creationId xmlns:p14="http://schemas.microsoft.com/office/powerpoint/2010/main" val="2525881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15801" y="2178025"/>
            <a:ext cx="4269189" cy="400110"/>
          </a:xfrm>
          <a:prstGeom prst="rect">
            <a:avLst/>
          </a:prstGeom>
          <a:noFill/>
        </p:spPr>
        <p:txBody>
          <a:bodyPr wrap="square" rtlCol="0">
            <a:spAutoFit/>
          </a:bodyPr>
          <a:lstStyle/>
          <a:p>
            <a:pPr algn="just">
              <a:spcBef>
                <a:spcPts val="829"/>
              </a:spcBef>
            </a:pPr>
            <a:r>
              <a:rPr lang="ja-JP" altLang="en-US" sz="2000" b="1" dirty="0" smtClean="0">
                <a:latin typeface="Meiryo UI" panose="020B0604030504040204" pitchFamily="50" charset="-128"/>
                <a:ea typeface="Meiryo UI" panose="020B0604030504040204" pitchFamily="50" charset="-128"/>
              </a:rPr>
              <a:t>宿泊事</a:t>
            </a:r>
            <a:r>
              <a:rPr lang="ja-JP" altLang="en-US" sz="2000" b="1" dirty="0">
                <a:latin typeface="Meiryo UI" panose="020B0604030504040204" pitchFamily="50" charset="-128"/>
                <a:ea typeface="Meiryo UI" panose="020B0604030504040204" pitchFamily="50" charset="-128"/>
              </a:rPr>
              <a:t>業者</a:t>
            </a:r>
            <a:r>
              <a:rPr lang="ja-JP" altLang="en-US" sz="2000" b="1" dirty="0" smtClean="0">
                <a:latin typeface="Meiryo UI" panose="020B0604030504040204" pitchFamily="50" charset="-128"/>
                <a:ea typeface="Meiryo UI" panose="020B0604030504040204" pitchFamily="50" charset="-128"/>
              </a:rPr>
              <a:t>の倒産件数・負債額推移</a:t>
            </a:r>
            <a:endParaRPr lang="en-US" altLang="ja-JP" sz="2000" b="1" dirty="0">
              <a:latin typeface="Meiryo UI" panose="020B0604030504040204" pitchFamily="50" charset="-128"/>
              <a:ea typeface="Meiryo UI" panose="020B0604030504040204" pitchFamily="50" charset="-128"/>
            </a:endParaRPr>
          </a:p>
        </p:txBody>
      </p:sp>
      <p:sp>
        <p:nvSpPr>
          <p:cNvPr id="22" name="テキスト ボックス 2"/>
          <p:cNvSpPr txBox="1"/>
          <p:nvPr/>
        </p:nvSpPr>
        <p:spPr>
          <a:xfrm>
            <a:off x="-6615" y="693115"/>
            <a:ext cx="13687690" cy="999281"/>
          </a:xfrm>
          <a:prstGeom prst="rect">
            <a:avLst/>
          </a:prstGeom>
          <a:solidFill>
            <a:schemeClr val="accent6">
              <a:lumMod val="20000"/>
              <a:lumOff val="80000"/>
            </a:schemeClr>
          </a:solid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〇全国における</a:t>
            </a:r>
            <a:r>
              <a:rPr lang="en-US" altLang="ja-JP" sz="2000" dirty="0" smtClean="0">
                <a:solidFill>
                  <a:schemeClr val="tx1"/>
                </a:solidFill>
                <a:latin typeface="Meiryo UI" panose="020B0604030504040204" pitchFamily="50" charset="-128"/>
                <a:ea typeface="Meiryo UI" panose="020B0604030504040204" pitchFamily="50" charset="-128"/>
              </a:rPr>
              <a:t>2020</a:t>
            </a:r>
            <a:r>
              <a:rPr lang="ja-JP" altLang="en-US" sz="2000" dirty="0" smtClean="0">
                <a:solidFill>
                  <a:schemeClr val="tx1"/>
                </a:solidFill>
                <a:latin typeface="Meiryo UI" panose="020B0604030504040204" pitchFamily="50" charset="-128"/>
                <a:ea typeface="Meiryo UI" panose="020B0604030504040204" pitchFamily="50" charset="-128"/>
              </a:rPr>
              <a:t>年度の宿泊事業者の</a:t>
            </a:r>
            <a:r>
              <a:rPr lang="ja-JP" altLang="en-US" sz="2000" dirty="0">
                <a:solidFill>
                  <a:schemeClr val="tx1"/>
                </a:solidFill>
                <a:latin typeface="Meiryo UI" panose="020B0604030504040204" pitchFamily="50" charset="-128"/>
                <a:ea typeface="Meiryo UI" panose="020B0604030504040204" pitchFamily="50" charset="-128"/>
              </a:rPr>
              <a:t>倒産</a:t>
            </a:r>
            <a:r>
              <a:rPr lang="ja-JP" altLang="en-US" sz="2000" dirty="0" smtClean="0">
                <a:solidFill>
                  <a:schemeClr val="tx1"/>
                </a:solidFill>
                <a:latin typeface="Meiryo UI" panose="020B0604030504040204" pitchFamily="50" charset="-128"/>
                <a:ea typeface="Meiryo UI" panose="020B0604030504040204" pitchFamily="50" charset="-128"/>
              </a:rPr>
              <a:t>件数は</a:t>
            </a:r>
            <a:r>
              <a:rPr lang="ja-JP" altLang="en-US" sz="2000" dirty="0">
                <a:solidFill>
                  <a:schemeClr val="tx1"/>
                </a:solidFill>
                <a:latin typeface="Meiryo UI" panose="020B0604030504040204" pitchFamily="50" charset="-128"/>
                <a:ea typeface="Meiryo UI" panose="020B0604030504040204" pitchFamily="50" charset="-128"/>
              </a:rPr>
              <a:t>前年度比</a:t>
            </a:r>
            <a:r>
              <a:rPr lang="en-US" altLang="ja-JP" sz="2000" dirty="0">
                <a:solidFill>
                  <a:schemeClr val="tx1"/>
                </a:solidFill>
                <a:latin typeface="Meiryo UI" panose="020B0604030504040204" pitchFamily="50" charset="-128"/>
                <a:ea typeface="Meiryo UI" panose="020B0604030504040204" pitchFamily="50" charset="-128"/>
              </a:rPr>
              <a:t>66.7</a:t>
            </a:r>
            <a:r>
              <a:rPr lang="ja-JP" altLang="en-US" sz="2000" dirty="0">
                <a:solidFill>
                  <a:schemeClr val="tx1"/>
                </a:solidFill>
                <a:latin typeface="Meiryo UI" panose="020B0604030504040204" pitchFamily="50" charset="-128"/>
                <a:ea typeface="Meiryo UI" panose="020B0604030504040204" pitchFamily="50" charset="-128"/>
              </a:rPr>
              <a:t>％増の</a:t>
            </a:r>
            <a:r>
              <a:rPr lang="en-US" altLang="ja-JP" sz="2000" dirty="0">
                <a:solidFill>
                  <a:schemeClr val="tx1"/>
                </a:solidFill>
                <a:latin typeface="Meiryo UI" panose="020B0604030504040204" pitchFamily="50" charset="-128"/>
                <a:ea typeface="Meiryo UI" panose="020B0604030504040204" pitchFamily="50" charset="-128"/>
              </a:rPr>
              <a:t>125 </a:t>
            </a:r>
            <a:r>
              <a:rPr lang="ja-JP" altLang="en-US" sz="2000" dirty="0">
                <a:solidFill>
                  <a:schemeClr val="tx1"/>
                </a:solidFill>
                <a:latin typeface="Meiryo UI" panose="020B0604030504040204" pitchFamily="50" charset="-128"/>
                <a:ea typeface="Meiryo UI" panose="020B0604030504040204" pitchFamily="50" charset="-128"/>
              </a:rPr>
              <a:t>件となり、増加率が過去</a:t>
            </a:r>
            <a:r>
              <a:rPr lang="ja-JP" altLang="en-US" sz="2000" dirty="0" smtClean="0">
                <a:solidFill>
                  <a:schemeClr val="tx1"/>
                </a:solidFill>
                <a:latin typeface="Meiryo UI" panose="020B0604030504040204" pitchFamily="50" charset="-128"/>
                <a:ea typeface="Meiryo UI" panose="020B0604030504040204" pitchFamily="50" charset="-128"/>
              </a:rPr>
              <a:t>最高、</a:t>
            </a:r>
            <a:endParaRPr lang="en-US" altLang="ja-JP" sz="2000"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倒産件数で</a:t>
            </a:r>
            <a:r>
              <a:rPr lang="ja-JP" altLang="en-US" sz="2000" dirty="0">
                <a:solidFill>
                  <a:schemeClr val="tx1"/>
                </a:solidFill>
                <a:latin typeface="Meiryo UI" panose="020B0604030504040204" pitchFamily="50" charset="-128"/>
                <a:ea typeface="Meiryo UI" panose="020B0604030504040204" pitchFamily="50" charset="-128"/>
              </a:rPr>
              <a:t>は</a:t>
            </a:r>
            <a:r>
              <a:rPr lang="ja-JP" altLang="en-US" sz="2000" dirty="0" smtClean="0">
                <a:solidFill>
                  <a:schemeClr val="tx1"/>
                </a:solidFill>
                <a:latin typeface="Meiryo UI" panose="020B0604030504040204" pitchFamily="50" charset="-128"/>
                <a:ea typeface="Meiryo UI" panose="020B0604030504040204" pitchFamily="50" charset="-128"/>
              </a:rPr>
              <a:t>リーマン</a:t>
            </a:r>
            <a:r>
              <a:rPr lang="ja-JP" altLang="en-US" sz="2000" dirty="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ショックの影響を受けた</a:t>
            </a:r>
            <a:r>
              <a:rPr lang="en-US" altLang="ja-JP" sz="2000" dirty="0" smtClean="0">
                <a:solidFill>
                  <a:schemeClr val="tx1"/>
                </a:solidFill>
                <a:latin typeface="Meiryo UI" panose="020B0604030504040204" pitchFamily="50" charset="-128"/>
                <a:ea typeface="Meiryo UI" panose="020B0604030504040204" pitchFamily="50" charset="-128"/>
              </a:rPr>
              <a:t>2008</a:t>
            </a:r>
            <a:r>
              <a:rPr lang="ja-JP" altLang="en-US" sz="2000" dirty="0" smtClean="0">
                <a:solidFill>
                  <a:schemeClr val="tx1"/>
                </a:solidFill>
                <a:latin typeface="Meiryo UI" panose="020B0604030504040204" pitchFamily="50" charset="-128"/>
                <a:ea typeface="Meiryo UI" panose="020B0604030504040204" pitchFamily="50" charset="-128"/>
              </a:rPr>
              <a:t>年度、</a:t>
            </a:r>
            <a:r>
              <a:rPr lang="ja-JP" altLang="en-US" sz="2000" dirty="0">
                <a:solidFill>
                  <a:schemeClr val="tx1"/>
                </a:solidFill>
                <a:latin typeface="Meiryo UI" panose="020B0604030504040204" pitchFamily="50" charset="-128"/>
                <a:ea typeface="Meiryo UI" panose="020B0604030504040204" pitchFamily="50" charset="-128"/>
              </a:rPr>
              <a:t>東日本大震災後の</a:t>
            </a:r>
            <a:r>
              <a:rPr lang="en-US" altLang="ja-JP" sz="2000" dirty="0">
                <a:solidFill>
                  <a:schemeClr val="tx1"/>
                </a:solidFill>
                <a:latin typeface="Meiryo UI" panose="020B0604030504040204" pitchFamily="50" charset="-128"/>
                <a:ea typeface="Meiryo UI" panose="020B0604030504040204" pitchFamily="50" charset="-128"/>
              </a:rPr>
              <a:t>2011 </a:t>
            </a:r>
            <a:r>
              <a:rPr lang="ja-JP" altLang="en-US" sz="2000" dirty="0" smtClean="0">
                <a:solidFill>
                  <a:schemeClr val="tx1"/>
                </a:solidFill>
                <a:latin typeface="Meiryo UI" panose="020B0604030504040204" pitchFamily="50" charset="-128"/>
                <a:ea typeface="Meiryo UI" panose="020B0604030504040204" pitchFamily="50" charset="-128"/>
              </a:rPr>
              <a:t>年度に</a:t>
            </a:r>
            <a:r>
              <a:rPr lang="ja-JP" altLang="en-US" sz="2000" dirty="0">
                <a:solidFill>
                  <a:schemeClr val="tx1"/>
                </a:solidFill>
                <a:latin typeface="Meiryo UI" panose="020B0604030504040204" pitchFamily="50" charset="-128"/>
                <a:ea typeface="Meiryo UI" panose="020B0604030504040204" pitchFamily="50" charset="-128"/>
              </a:rPr>
              <a:t>次いで</a:t>
            </a:r>
            <a:r>
              <a:rPr lang="ja-JP" altLang="en-US" sz="2000" dirty="0" smtClean="0">
                <a:solidFill>
                  <a:schemeClr val="tx1"/>
                </a:solidFill>
                <a:latin typeface="Meiryo UI" panose="020B0604030504040204" pitchFamily="50" charset="-128"/>
                <a:ea typeface="Meiryo UI" panose="020B0604030504040204" pitchFamily="50" charset="-128"/>
              </a:rPr>
              <a:t>過去３番目を記録</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rotWithShape="1">
          <a:blip r:embed="rId3"/>
          <a:srcRect l="51107" t="19485" r="30630" b="11609"/>
          <a:stretch/>
        </p:blipFill>
        <p:spPr>
          <a:xfrm>
            <a:off x="11067405" y="2722151"/>
            <a:ext cx="2613892" cy="5544616"/>
          </a:xfrm>
          <a:prstGeom prst="rect">
            <a:avLst/>
          </a:prstGeom>
        </p:spPr>
      </p:pic>
      <p:pic>
        <p:nvPicPr>
          <p:cNvPr id="9" name="図 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87877" y="2772674"/>
            <a:ext cx="10901132" cy="5710117"/>
          </a:xfrm>
          <a:prstGeom prst="rect">
            <a:avLst/>
          </a:prstGeom>
        </p:spPr>
      </p:pic>
      <p:sp>
        <p:nvSpPr>
          <p:cNvPr id="37" name="テキスト ボックス 36"/>
          <p:cNvSpPr txBox="1"/>
          <p:nvPr/>
        </p:nvSpPr>
        <p:spPr bwMode="gray">
          <a:xfrm>
            <a:off x="-223" y="-54223"/>
            <a:ext cx="3885780"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2200" dirty="0" smtClean="0">
                <a:solidFill>
                  <a:sysClr val="windowText" lastClr="000000"/>
                </a:solidFill>
                <a:latin typeface="HG丸ｺﾞｼｯｸM-PRO" panose="020F0600000000000000" pitchFamily="50" charset="-128"/>
                <a:ea typeface="HG丸ｺﾞｼｯｸM-PRO" panose="020F0600000000000000" pitchFamily="50" charset="-128"/>
              </a:rPr>
              <a:t>宿泊事業者の動向について</a:t>
            </a:r>
            <a:endPar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3" name="スライド番号プレースホルダー 1"/>
          <p:cNvSpPr>
            <a:spLocks noGrp="1"/>
          </p:cNvSpPr>
          <p:nvPr>
            <p:ph type="sldNum" sz="quarter" idx="4294967295"/>
          </p:nvPr>
        </p:nvSpPr>
        <p:spPr>
          <a:xfrm>
            <a:off x="10345030" y="9432406"/>
            <a:ext cx="3192251" cy="530953"/>
          </a:xfrm>
          <a:prstGeom prst="rect">
            <a:avLst/>
          </a:prstGeom>
        </p:spPr>
        <p:txBody>
          <a:bodyPr/>
          <a:lstStyle/>
          <a:p>
            <a:pPr algn="r"/>
            <a:r>
              <a:rPr lang="en-US" altLang="ja-JP" dirty="0"/>
              <a:t> </a:t>
            </a:r>
            <a:fld id="{B5F80C83-6E72-4E0A-91D7-046F194AD4C3}" type="slidenum">
              <a:rPr lang="ja-JP" altLang="en-US" smtClean="0"/>
              <a:pPr algn="r"/>
              <a:t>4</a:t>
            </a:fld>
            <a:endParaRPr lang="ja-JP" altLang="en-US" dirty="0"/>
          </a:p>
        </p:txBody>
      </p:sp>
      <p:sp>
        <p:nvSpPr>
          <p:cNvPr id="14" name="テキスト ボックス 13"/>
          <p:cNvSpPr txBox="1"/>
          <p:nvPr/>
        </p:nvSpPr>
        <p:spPr>
          <a:xfrm>
            <a:off x="8208689" y="8639000"/>
            <a:ext cx="5207275" cy="307777"/>
          </a:xfrm>
          <a:prstGeom prst="rect">
            <a:avLst/>
          </a:prstGeom>
          <a:noFill/>
        </p:spPr>
        <p:txBody>
          <a:bodyPr wrap="square" rIns="0" rtlCol="0">
            <a:spAutoFit/>
          </a:body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出典</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帝国データバンク「宿泊業者の倒産動向調査（</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81923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bwMode="gray">
          <a:xfrm>
            <a:off x="-223" y="-54223"/>
            <a:ext cx="3039395"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2200" dirty="0" smtClean="0">
                <a:solidFill>
                  <a:sysClr val="windowText" lastClr="000000"/>
                </a:solidFill>
                <a:latin typeface="HG丸ｺﾞｼｯｸM-PRO" panose="020F0600000000000000" pitchFamily="50" charset="-128"/>
                <a:ea typeface="HG丸ｺﾞｼｯｸM-PRO" panose="020F0600000000000000" pitchFamily="50" charset="-128"/>
              </a:rPr>
              <a:t>民泊の動向について</a:t>
            </a:r>
            <a:endPar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22" name="テキスト ボックス 2"/>
          <p:cNvSpPr txBox="1"/>
          <p:nvPr/>
        </p:nvSpPr>
        <p:spPr>
          <a:xfrm>
            <a:off x="-6615" y="693116"/>
            <a:ext cx="13687690" cy="981902"/>
          </a:xfrm>
          <a:prstGeom prst="rect">
            <a:avLst/>
          </a:prstGeom>
          <a:solidFill>
            <a:schemeClr val="accent6">
              <a:lumMod val="20000"/>
              <a:lumOff val="80000"/>
            </a:schemeClr>
          </a:solid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〇</a:t>
            </a:r>
            <a:r>
              <a:rPr lang="ja-JP" altLang="en-US" sz="2000" dirty="0">
                <a:solidFill>
                  <a:schemeClr val="tx1"/>
                </a:solidFill>
                <a:latin typeface="Meiryo UI" panose="020B0604030504040204" pitchFamily="50" charset="-128"/>
                <a:ea typeface="Meiryo UI" panose="020B0604030504040204" pitchFamily="50" charset="-128"/>
              </a:rPr>
              <a:t>全国の住宅宿泊仲介業者等が取り扱う民泊物</a:t>
            </a:r>
            <a:r>
              <a:rPr lang="ja-JP" altLang="en-US" sz="2000" dirty="0" smtClean="0">
                <a:solidFill>
                  <a:schemeClr val="tx1"/>
                </a:solidFill>
                <a:latin typeface="Meiryo UI" panose="020B0604030504040204" pitchFamily="50" charset="-128"/>
                <a:ea typeface="Meiryo UI" panose="020B0604030504040204" pitchFamily="50" charset="-128"/>
              </a:rPr>
              <a:t>件数について、コロナ禍の影響を受ける以前の</a:t>
            </a:r>
            <a:r>
              <a:rPr lang="en-US" altLang="ja-JP" sz="2000" dirty="0" smtClean="0">
                <a:solidFill>
                  <a:schemeClr val="tx1"/>
                </a:solidFill>
                <a:latin typeface="Meiryo UI" panose="020B0604030504040204" pitchFamily="50" charset="-128"/>
                <a:ea typeface="Meiryo UI" panose="020B0604030504040204" pitchFamily="50" charset="-128"/>
              </a:rPr>
              <a:t>2020</a:t>
            </a:r>
            <a:r>
              <a:rPr lang="ja-JP" altLang="en-US" sz="2000" dirty="0" smtClean="0">
                <a:solidFill>
                  <a:schemeClr val="tx1"/>
                </a:solidFill>
                <a:latin typeface="Meiryo UI" panose="020B0604030504040204" pitchFamily="50" charset="-128"/>
                <a:ea typeface="Meiryo UI" panose="020B0604030504040204" pitchFamily="50" charset="-128"/>
              </a:rPr>
              <a:t>年３月までは増加傾向に</a:t>
            </a:r>
            <a:endParaRPr lang="en-US" altLang="ja-JP" sz="2000"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あったが、翌年の</a:t>
            </a:r>
            <a:r>
              <a:rPr lang="en-US" altLang="ja-JP" sz="2000" dirty="0" smtClean="0">
                <a:solidFill>
                  <a:schemeClr val="tx1"/>
                </a:solidFill>
                <a:latin typeface="Meiryo UI" panose="020B0604030504040204" pitchFamily="50" charset="-128"/>
                <a:ea typeface="Meiryo UI" panose="020B0604030504040204" pitchFamily="50" charset="-128"/>
              </a:rPr>
              <a:t>2021</a:t>
            </a:r>
            <a:r>
              <a:rPr lang="ja-JP" altLang="en-US" sz="2000" dirty="0" smtClean="0">
                <a:solidFill>
                  <a:schemeClr val="tx1"/>
                </a:solidFill>
                <a:latin typeface="Meiryo UI" panose="020B0604030504040204" pitchFamily="50" charset="-128"/>
                <a:ea typeface="Meiryo UI" panose="020B0604030504040204" pitchFamily="50" charset="-128"/>
              </a:rPr>
              <a:t>年３月には対前年比</a:t>
            </a:r>
            <a:r>
              <a:rPr lang="en-US" altLang="ja-JP" sz="2000" dirty="0" smtClean="0">
                <a:solidFill>
                  <a:schemeClr val="tx1"/>
                </a:solidFill>
                <a:latin typeface="Meiryo UI" panose="020B0604030504040204" pitchFamily="50" charset="-128"/>
                <a:ea typeface="Meiryo UI" panose="020B0604030504040204" pitchFamily="50" charset="-128"/>
              </a:rPr>
              <a:t>22</a:t>
            </a:r>
            <a:r>
              <a:rPr lang="ja-JP" altLang="en-US" sz="2000" dirty="0" smtClean="0">
                <a:solidFill>
                  <a:schemeClr val="tx1"/>
                </a:solidFill>
                <a:latin typeface="Meiryo UI" panose="020B0604030504040204" pitchFamily="50" charset="-128"/>
                <a:ea typeface="Meiryo UI" panose="020B0604030504040204" pitchFamily="50" charset="-128"/>
              </a:rPr>
              <a:t>％減の約５万</a:t>
            </a:r>
            <a:r>
              <a:rPr lang="en-US" altLang="ja-JP" sz="2000" dirty="0" smtClean="0">
                <a:solidFill>
                  <a:schemeClr val="tx1"/>
                </a:solidFill>
                <a:latin typeface="Meiryo UI" panose="020B0604030504040204" pitchFamily="50" charset="-128"/>
                <a:ea typeface="Meiryo UI" panose="020B0604030504040204" pitchFamily="50" charset="-128"/>
              </a:rPr>
              <a:t>2000</a:t>
            </a:r>
            <a:r>
              <a:rPr lang="ja-JP" altLang="en-US" sz="2000" dirty="0" smtClean="0">
                <a:solidFill>
                  <a:schemeClr val="tx1"/>
                </a:solidFill>
                <a:latin typeface="Meiryo UI" panose="020B0604030504040204" pitchFamily="50" charset="-128"/>
                <a:ea typeface="Meiryo UI" panose="020B0604030504040204" pitchFamily="50" charset="-128"/>
              </a:rPr>
              <a:t>件となっている。</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2" name="グラフ 11"/>
          <p:cNvGraphicFramePr/>
          <p:nvPr>
            <p:extLst/>
          </p:nvPr>
        </p:nvGraphicFramePr>
        <p:xfrm>
          <a:off x="1871985" y="2290235"/>
          <a:ext cx="10248990" cy="6440518"/>
        </p:xfrm>
        <a:graphic>
          <a:graphicData uri="http://schemas.openxmlformats.org/drawingml/2006/chart">
            <c:chart xmlns:c="http://schemas.openxmlformats.org/drawingml/2006/chart" xmlns:r="http://schemas.openxmlformats.org/officeDocument/2006/relationships" r:id="rId3"/>
          </a:graphicData>
        </a:graphic>
      </p:graphicFrame>
      <p:sp>
        <p:nvSpPr>
          <p:cNvPr id="23" name="テキスト ボックス 22"/>
          <p:cNvSpPr txBox="1"/>
          <p:nvPr/>
        </p:nvSpPr>
        <p:spPr bwMode="gray">
          <a:xfrm>
            <a:off x="2088009" y="2522263"/>
            <a:ext cx="699018" cy="41604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kumimoji="1" lang="ja-JP" altLang="en-US" sz="1050" dirty="0" smtClean="0">
                <a:solidFill>
                  <a:sysClr val="windowText" lastClr="000000"/>
                </a:solidFill>
                <a:latin typeface="Meiryo UI" panose="020B0604030504040204" pitchFamily="50" charset="-128"/>
                <a:ea typeface="Meiryo UI" panose="020B0604030504040204" pitchFamily="50" charset="-128"/>
              </a:rPr>
              <a:t>（件）</a:t>
            </a:r>
          </a:p>
        </p:txBody>
      </p:sp>
      <p:sp>
        <p:nvSpPr>
          <p:cNvPr id="24" name="テキスト ボックス 23"/>
          <p:cNvSpPr txBox="1"/>
          <p:nvPr/>
        </p:nvSpPr>
        <p:spPr bwMode="gray">
          <a:xfrm>
            <a:off x="3384153" y="4474174"/>
            <a:ext cx="781878" cy="40834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1000" b="1" u="sng" dirty="0" smtClean="0">
                <a:solidFill>
                  <a:sysClr val="windowText" lastClr="000000"/>
                </a:solidFill>
                <a:latin typeface="Meiryo UI" panose="020B0604030504040204" pitchFamily="50" charset="-128"/>
                <a:ea typeface="Meiryo UI" panose="020B0604030504040204" pitchFamily="50" charset="-128"/>
              </a:rPr>
              <a:t>50,603</a:t>
            </a:r>
            <a:endParaRPr kumimoji="1" lang="en-US" altLang="ja-JP" sz="1000" b="1" u="sng" dirty="0" smtClean="0">
              <a:solidFill>
                <a:sysClr val="windowText" lastClr="000000"/>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bwMode="gray">
          <a:xfrm>
            <a:off x="5698619" y="3426460"/>
            <a:ext cx="781878" cy="40834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1000" b="1" u="sng" dirty="0" smtClean="0">
                <a:solidFill>
                  <a:sysClr val="windowText" lastClr="000000"/>
                </a:solidFill>
                <a:latin typeface="Meiryo UI" panose="020B0604030504040204" pitchFamily="50" charset="-128"/>
                <a:ea typeface="Meiryo UI" panose="020B0604030504040204" pitchFamily="50" charset="-128"/>
              </a:rPr>
              <a:t>66,844</a:t>
            </a:r>
            <a:endParaRPr kumimoji="1" lang="en-US" altLang="ja-JP" sz="1000" b="1" u="sng" dirty="0" smtClean="0">
              <a:solidFill>
                <a:sysClr val="windowText" lastClr="000000"/>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bwMode="gray">
          <a:xfrm>
            <a:off x="8074883" y="3754094"/>
            <a:ext cx="781878" cy="40834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1000" b="1" u="sng" dirty="0" smtClean="0">
                <a:solidFill>
                  <a:sysClr val="windowText" lastClr="000000"/>
                </a:solidFill>
                <a:latin typeface="Meiryo UI" panose="020B0604030504040204" pitchFamily="50" charset="-128"/>
                <a:ea typeface="Meiryo UI" panose="020B0604030504040204" pitchFamily="50" charset="-128"/>
              </a:rPr>
              <a:t>61,489</a:t>
            </a:r>
            <a:endParaRPr kumimoji="1" lang="en-US" altLang="ja-JP" sz="1000" b="1" u="sng" dirty="0" smtClean="0">
              <a:solidFill>
                <a:sysClr val="windowText" lastClr="000000"/>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bwMode="gray">
          <a:xfrm>
            <a:off x="10451147" y="4330158"/>
            <a:ext cx="781878" cy="40834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1000" b="1" u="sng" dirty="0" smtClean="0">
                <a:solidFill>
                  <a:sysClr val="windowText" lastClr="000000"/>
                </a:solidFill>
                <a:latin typeface="Meiryo UI" panose="020B0604030504040204" pitchFamily="50" charset="-128"/>
                <a:ea typeface="Meiryo UI" panose="020B0604030504040204" pitchFamily="50" charset="-128"/>
              </a:rPr>
              <a:t>52,466</a:t>
            </a:r>
            <a:endParaRPr kumimoji="1" lang="en-US" altLang="ja-JP" sz="1000" b="1" u="sng" dirty="0" smtClean="0">
              <a:solidFill>
                <a:sysClr val="windowText" lastClr="000000"/>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8352705" y="9018785"/>
            <a:ext cx="5040560" cy="261610"/>
          </a:xfrm>
          <a:prstGeom prst="rect">
            <a:avLst/>
          </a:prstGeom>
          <a:noFill/>
        </p:spPr>
        <p:txBody>
          <a:bodyPr wrap="square" rIns="0" rtlCol="0">
            <a:spAutoFit/>
          </a:bodyPr>
          <a:lstStyle/>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出典：観光庁「仲介業者等が取り扱う民泊物件について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bwMode="gray">
          <a:xfrm>
            <a:off x="1871985" y="8425770"/>
            <a:ext cx="10841210"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en-US" altLang="ja-JP"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dirty="0">
                <a:solidFill>
                  <a:sysClr val="windowText" lastClr="000000"/>
                </a:solidFill>
                <a:latin typeface="Meiryo UI" panose="020B0604030504040204" pitchFamily="50" charset="-128"/>
                <a:ea typeface="Meiryo UI" panose="020B0604030504040204" pitchFamily="50" charset="-128"/>
              </a:rPr>
              <a:t>住宅宿泊仲介業者</a:t>
            </a:r>
            <a:r>
              <a:rPr lang="en-US" altLang="ja-JP" sz="1100" dirty="0">
                <a:solidFill>
                  <a:sysClr val="windowText" lastClr="000000"/>
                </a:solidFill>
                <a:latin typeface="Meiryo UI" panose="020B0604030504040204" pitchFamily="50" charset="-128"/>
                <a:ea typeface="Meiryo UI" panose="020B0604030504040204" pitchFamily="50" charset="-128"/>
              </a:rPr>
              <a:t>89 </a:t>
            </a:r>
            <a:r>
              <a:rPr lang="ja-JP" altLang="en-US" sz="1100" dirty="0">
                <a:solidFill>
                  <a:sysClr val="windowText" lastClr="000000"/>
                </a:solidFill>
                <a:latin typeface="Meiryo UI" panose="020B0604030504040204" pitchFamily="50" charset="-128"/>
                <a:ea typeface="Meiryo UI" panose="020B0604030504040204" pitchFamily="50" charset="-128"/>
              </a:rPr>
              <a:t>社（海外事業者：</a:t>
            </a:r>
            <a:r>
              <a:rPr lang="en-US" altLang="ja-JP" sz="1100" dirty="0">
                <a:solidFill>
                  <a:sysClr val="windowText" lastClr="000000"/>
                </a:solidFill>
                <a:latin typeface="Meiryo UI" panose="020B0604030504040204" pitchFamily="50" charset="-128"/>
                <a:ea typeface="Meiryo UI" panose="020B0604030504040204" pitchFamily="50" charset="-128"/>
              </a:rPr>
              <a:t>15 </a:t>
            </a:r>
            <a:r>
              <a:rPr lang="ja-JP" altLang="en-US" sz="1100" dirty="0">
                <a:solidFill>
                  <a:sysClr val="windowText" lastClr="000000"/>
                </a:solidFill>
                <a:latin typeface="Meiryo UI" panose="020B0604030504040204" pitchFamily="50" charset="-128"/>
                <a:ea typeface="Meiryo UI" panose="020B0604030504040204" pitchFamily="50" charset="-128"/>
              </a:rPr>
              <a:t>社、国内事業者：</a:t>
            </a:r>
            <a:r>
              <a:rPr lang="en-US" altLang="ja-JP" sz="1100" dirty="0">
                <a:solidFill>
                  <a:sysClr val="windowText" lastClr="000000"/>
                </a:solidFill>
                <a:latin typeface="Meiryo UI" panose="020B0604030504040204" pitchFamily="50" charset="-128"/>
                <a:ea typeface="Meiryo UI" panose="020B0604030504040204" pitchFamily="50" charset="-128"/>
              </a:rPr>
              <a:t>74 </a:t>
            </a:r>
            <a:r>
              <a:rPr lang="ja-JP" altLang="en-US" sz="1100" dirty="0">
                <a:solidFill>
                  <a:sysClr val="windowText" lastClr="000000"/>
                </a:solidFill>
                <a:latin typeface="Meiryo UI" panose="020B0604030504040204" pitchFamily="50" charset="-128"/>
                <a:ea typeface="Meiryo UI" panose="020B0604030504040204" pitchFamily="50" charset="-128"/>
              </a:rPr>
              <a:t>社）</a:t>
            </a:r>
            <a:r>
              <a:rPr lang="ja-JP" altLang="en-US" sz="1100" dirty="0" smtClean="0">
                <a:solidFill>
                  <a:sysClr val="windowText" lastClr="000000"/>
                </a:solidFill>
                <a:latin typeface="Meiryo UI" panose="020B0604030504040204" pitchFamily="50" charset="-128"/>
                <a:ea typeface="Meiryo UI" panose="020B0604030504040204" pitchFamily="50" charset="-128"/>
              </a:rPr>
              <a:t>及び</a:t>
            </a:r>
            <a:r>
              <a:rPr lang="zh-TW" altLang="en-US" sz="1100" dirty="0">
                <a:solidFill>
                  <a:sysClr val="windowText" lastClr="000000"/>
                </a:solidFill>
                <a:latin typeface="Meiryo UI" panose="020B0604030504040204" pitchFamily="50" charset="-128"/>
                <a:ea typeface="Meiryo UI" panose="020B0604030504040204" pitchFamily="50" charset="-128"/>
              </a:rPr>
              <a:t>住宅宿泊事業法</a:t>
            </a:r>
            <a:r>
              <a:rPr lang="ja-JP" altLang="en-US" sz="1100" dirty="0" smtClean="0">
                <a:solidFill>
                  <a:sysClr val="windowText" lastClr="000000"/>
                </a:solidFill>
                <a:latin typeface="Meiryo UI" panose="020B0604030504040204" pitchFamily="50" charset="-128"/>
                <a:ea typeface="Meiryo UI" panose="020B0604030504040204" pitchFamily="50" charset="-128"/>
              </a:rPr>
              <a:t>に</a:t>
            </a:r>
            <a:r>
              <a:rPr lang="ja-JP" altLang="en-US" sz="1100" dirty="0">
                <a:solidFill>
                  <a:sysClr val="windowText" lastClr="000000"/>
                </a:solidFill>
                <a:latin typeface="Meiryo UI" panose="020B0604030504040204" pitchFamily="50" charset="-128"/>
                <a:ea typeface="Meiryo UI" panose="020B0604030504040204" pitchFamily="50" charset="-128"/>
              </a:rPr>
              <a:t>基づく届出</a:t>
            </a:r>
            <a:r>
              <a:rPr lang="ja-JP" altLang="en-US" sz="1100" dirty="0" smtClean="0">
                <a:solidFill>
                  <a:sysClr val="windowText" lastClr="000000"/>
                </a:solidFill>
                <a:latin typeface="Meiryo UI" panose="020B0604030504040204" pitchFamily="50" charset="-128"/>
                <a:ea typeface="Meiryo UI" panose="020B0604030504040204" pitchFamily="50" charset="-128"/>
              </a:rPr>
              <a:t>住宅の</a:t>
            </a:r>
            <a:r>
              <a:rPr lang="ja-JP" altLang="en-US" sz="1100" dirty="0">
                <a:solidFill>
                  <a:sysClr val="windowText" lastClr="000000"/>
                </a:solidFill>
                <a:latin typeface="Meiryo UI" panose="020B0604030504040204" pitchFamily="50" charset="-128"/>
                <a:ea typeface="Meiryo UI" panose="020B0604030504040204" pitchFamily="50" charset="-128"/>
              </a:rPr>
              <a:t>取扱いのある旅行業者</a:t>
            </a:r>
            <a:r>
              <a:rPr lang="en-US" altLang="ja-JP" sz="1100" dirty="0">
                <a:solidFill>
                  <a:sysClr val="windowText" lastClr="000000"/>
                </a:solidFill>
                <a:latin typeface="Meiryo UI" panose="020B0604030504040204" pitchFamily="50" charset="-128"/>
                <a:ea typeface="Meiryo UI" panose="020B0604030504040204" pitchFamily="50" charset="-128"/>
              </a:rPr>
              <a:t>6 </a:t>
            </a:r>
            <a:r>
              <a:rPr lang="ja-JP" altLang="en-US" sz="1100" dirty="0">
                <a:solidFill>
                  <a:sysClr val="windowText" lastClr="000000"/>
                </a:solidFill>
                <a:latin typeface="Meiryo UI" panose="020B0604030504040204" pitchFamily="50" charset="-128"/>
                <a:ea typeface="Meiryo UI" panose="020B0604030504040204" pitchFamily="50" charset="-128"/>
              </a:rPr>
              <a:t>社（全て国内事業者）の計</a:t>
            </a:r>
            <a:r>
              <a:rPr lang="en-US" altLang="ja-JP" sz="1100" dirty="0">
                <a:solidFill>
                  <a:sysClr val="windowText" lastClr="000000"/>
                </a:solidFill>
                <a:latin typeface="Meiryo UI" panose="020B0604030504040204" pitchFamily="50" charset="-128"/>
                <a:ea typeface="Meiryo UI" panose="020B0604030504040204" pitchFamily="50" charset="-128"/>
              </a:rPr>
              <a:t>95 </a:t>
            </a:r>
            <a:r>
              <a:rPr lang="ja-JP" altLang="en-US" sz="1100" dirty="0" smtClean="0">
                <a:solidFill>
                  <a:sysClr val="windowText" lastClr="000000"/>
                </a:solidFill>
                <a:latin typeface="Meiryo UI" panose="020B0604030504040204" pitchFamily="50" charset="-128"/>
                <a:ea typeface="Meiryo UI" panose="020B0604030504040204" pitchFamily="50" charset="-128"/>
              </a:rPr>
              <a:t>社を調査</a:t>
            </a:r>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r>
              <a:rPr kumimoji="1" lang="en-US" altLang="ja-JP"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dirty="0">
                <a:solidFill>
                  <a:sysClr val="windowText" lastClr="000000"/>
                </a:solidFill>
                <a:latin typeface="Meiryo UI" panose="020B0604030504040204" pitchFamily="50" charset="-128"/>
                <a:ea typeface="Meiryo UI" panose="020B0604030504040204" pitchFamily="50" charset="-128"/>
              </a:rPr>
              <a:t>複数の住宅宿泊仲介業者で同一の物件を取り扱う場合は重複して計上</a:t>
            </a:r>
            <a:endParaRPr kumimoji="1" lang="ja-JP" altLang="en-US" sz="1100" dirty="0" smtClean="0">
              <a:solidFill>
                <a:sysClr val="windowText" lastClr="000000"/>
              </a:solidFill>
              <a:latin typeface="Meiryo UI" panose="020B0604030504040204" pitchFamily="50" charset="-128"/>
              <a:ea typeface="Meiryo UI" panose="020B0604030504040204" pitchFamily="50" charset="-128"/>
            </a:endParaRPr>
          </a:p>
        </p:txBody>
      </p:sp>
      <p:sp>
        <p:nvSpPr>
          <p:cNvPr id="13" name="スライド番号プレースホルダー 1"/>
          <p:cNvSpPr>
            <a:spLocks noGrp="1"/>
          </p:cNvSpPr>
          <p:nvPr>
            <p:ph type="sldNum" sz="quarter" idx="4294967295"/>
          </p:nvPr>
        </p:nvSpPr>
        <p:spPr>
          <a:xfrm>
            <a:off x="10345030" y="9432406"/>
            <a:ext cx="3192251" cy="530953"/>
          </a:xfrm>
          <a:prstGeom prst="rect">
            <a:avLst/>
          </a:prstGeom>
        </p:spPr>
        <p:txBody>
          <a:bodyPr/>
          <a:lstStyle/>
          <a:p>
            <a:pPr algn="r"/>
            <a:r>
              <a:rPr lang="en-US" altLang="ja-JP" dirty="0"/>
              <a:t> </a:t>
            </a:r>
            <a:fld id="{B5F80C83-6E72-4E0A-91D7-046F194AD4C3}" type="slidenum">
              <a:rPr lang="ja-JP" altLang="en-US" smtClean="0"/>
              <a:pPr algn="r"/>
              <a:t>5</a:t>
            </a:fld>
            <a:endParaRPr lang="ja-JP" altLang="en-US" dirty="0"/>
          </a:p>
        </p:txBody>
      </p:sp>
    </p:spTree>
    <p:extLst>
      <p:ext uri="{BB962C8B-B14F-4D97-AF65-F5344CB8AC3E}">
        <p14:creationId xmlns:p14="http://schemas.microsoft.com/office/powerpoint/2010/main" val="3143170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rot="16200000">
            <a:off x="6505755" y="3139387"/>
            <a:ext cx="288032" cy="131989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3544987243"/>
              </p:ext>
            </p:extLst>
          </p:nvPr>
        </p:nvGraphicFramePr>
        <p:xfrm>
          <a:off x="531813" y="2038350"/>
          <a:ext cx="12711112" cy="7916539"/>
        </p:xfrm>
        <a:graphic>
          <a:graphicData uri="http://schemas.openxmlformats.org/presentationml/2006/ole">
            <mc:AlternateContent xmlns:mc="http://schemas.openxmlformats.org/markup-compatibility/2006">
              <mc:Choice xmlns:v="urn:schemas-microsoft-com:vml" Requires="v">
                <p:oleObj spid="_x0000_s2103" name="ワークシート" r:id="rId4" imgW="11201314" imgH="8486763" progId="Excel.Sheet.12">
                  <p:embed/>
                </p:oleObj>
              </mc:Choice>
              <mc:Fallback>
                <p:oleObj name="ワークシート" r:id="rId4" imgW="11201314" imgH="8486763" progId="Excel.Sheet.12">
                  <p:embed/>
                  <p:pic>
                    <p:nvPicPr>
                      <p:cNvPr id="3" name="オブジェクト 2"/>
                      <p:cNvPicPr/>
                      <p:nvPr/>
                    </p:nvPicPr>
                    <p:blipFill>
                      <a:blip r:embed="rId5"/>
                      <a:stretch>
                        <a:fillRect/>
                      </a:stretch>
                    </p:blipFill>
                    <p:spPr>
                      <a:xfrm>
                        <a:off x="531813" y="2038350"/>
                        <a:ext cx="12711112" cy="7916539"/>
                      </a:xfrm>
                      <a:prstGeom prst="rect">
                        <a:avLst/>
                      </a:prstGeom>
                    </p:spPr>
                  </p:pic>
                </p:oleObj>
              </mc:Fallback>
            </mc:AlternateContent>
          </a:graphicData>
        </a:graphic>
      </p:graphicFrame>
      <p:sp>
        <p:nvSpPr>
          <p:cNvPr id="2" name="正方形/長方形 1"/>
          <p:cNvSpPr/>
          <p:nvPr/>
        </p:nvSpPr>
        <p:spPr>
          <a:xfrm>
            <a:off x="12961217" y="1457945"/>
            <a:ext cx="576064" cy="8712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16200000">
            <a:off x="6555981" y="4269955"/>
            <a:ext cx="576064" cy="13674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rot="16200000">
            <a:off x="11294197" y="8935942"/>
            <a:ext cx="576064" cy="2037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0907A068-85FE-4BDF-9244-022F9FD629C8}"/>
              </a:ext>
            </a:extLst>
          </p:cNvPr>
          <p:cNvSpPr txBox="1"/>
          <p:nvPr/>
        </p:nvSpPr>
        <p:spPr>
          <a:xfrm>
            <a:off x="10584953" y="161801"/>
            <a:ext cx="3456384" cy="338554"/>
          </a:xfrm>
          <a:prstGeom prst="rect">
            <a:avLst/>
          </a:prstGeom>
          <a:noFill/>
        </p:spPr>
        <p:txBody>
          <a:bodyPr wrap="square" rtlCol="0">
            <a:spAutoFit/>
          </a:bodyPr>
          <a:lstStyle/>
          <a:p>
            <a:r>
              <a:rPr lang="en-US" altLang="ja-JP" sz="1600" dirty="0">
                <a:solidFill>
                  <a:schemeClr val="bg1"/>
                </a:solidFill>
                <a:latin typeface="Meiryo UI" panose="020B0604030504040204" pitchFamily="50" charset="-128"/>
                <a:ea typeface="Meiryo UI" panose="020B0604030504040204" pitchFamily="50" charset="-128"/>
              </a:rPr>
              <a:t>R3.5.25</a:t>
            </a:r>
            <a:r>
              <a:rPr lang="ja-JP" altLang="en-US" sz="1600" dirty="0">
                <a:solidFill>
                  <a:schemeClr val="bg1"/>
                </a:solidFill>
                <a:latin typeface="Meiryo UI" panose="020B0604030504040204" pitchFamily="50" charset="-128"/>
                <a:ea typeface="Meiryo UI" panose="020B0604030504040204" pitchFamily="50" charset="-128"/>
              </a:rPr>
              <a:t>　大阪府 企画・観光課</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bwMode="gray">
          <a:xfrm>
            <a:off x="-223" y="-19491"/>
            <a:ext cx="2475138"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宿泊税収の推移</a:t>
            </a:r>
          </a:p>
        </p:txBody>
      </p:sp>
      <p:sp>
        <p:nvSpPr>
          <p:cNvPr id="10" name="テキスト ボックス 2"/>
          <p:cNvSpPr txBox="1"/>
          <p:nvPr/>
        </p:nvSpPr>
        <p:spPr>
          <a:xfrm>
            <a:off x="71785" y="596183"/>
            <a:ext cx="13508079" cy="114979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endParaRPr lang="en-US" altLang="ja-JP" sz="1800" b="1"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1800" b="1" dirty="0">
                <a:solidFill>
                  <a:schemeClr val="tx1"/>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〇免税点変更が</a:t>
            </a:r>
            <a:r>
              <a:rPr lang="ja-JP" altLang="en-US" sz="1800" dirty="0" smtClean="0">
                <a:solidFill>
                  <a:schemeClr val="tx1"/>
                </a:solidFill>
                <a:latin typeface="Meiryo UI" panose="020B0604030504040204" pitchFamily="50" charset="-128"/>
                <a:ea typeface="Meiryo UI" panose="020B0604030504040204" pitchFamily="50" charset="-128"/>
              </a:rPr>
              <a:t>行われた</a:t>
            </a:r>
            <a:r>
              <a:rPr lang="en-US" altLang="ja-JP" sz="1800" dirty="0" smtClean="0">
                <a:solidFill>
                  <a:schemeClr val="tx1"/>
                </a:solidFill>
                <a:latin typeface="Meiryo UI" panose="020B0604030504040204" pitchFamily="50" charset="-128"/>
                <a:ea typeface="Meiryo UI" panose="020B0604030504040204" pitchFamily="50" charset="-128"/>
              </a:rPr>
              <a:t>2019</a:t>
            </a:r>
            <a:r>
              <a:rPr lang="ja-JP" altLang="en-US" sz="1800" dirty="0" smtClean="0">
                <a:solidFill>
                  <a:schemeClr val="tx1"/>
                </a:solidFill>
                <a:latin typeface="Meiryo UI" panose="020B0604030504040204" pitchFamily="50" charset="-128"/>
                <a:ea typeface="Meiryo UI" panose="020B0604030504040204" pitchFamily="50" charset="-128"/>
              </a:rPr>
              <a:t>年</a:t>
            </a:r>
            <a:r>
              <a:rPr lang="en-US" altLang="ja-JP" sz="1800" dirty="0" smtClean="0">
                <a:solidFill>
                  <a:schemeClr val="tx1"/>
                </a:solidFill>
                <a:latin typeface="Meiryo UI" panose="020B0604030504040204" pitchFamily="50" charset="-128"/>
                <a:ea typeface="Meiryo UI" panose="020B0604030504040204" pitchFamily="50" charset="-128"/>
              </a:rPr>
              <a:t>6</a:t>
            </a:r>
            <a:r>
              <a:rPr lang="ja-JP" altLang="en-US" sz="1800" dirty="0">
                <a:solidFill>
                  <a:schemeClr val="tx1"/>
                </a:solidFill>
                <a:latin typeface="Meiryo UI" panose="020B0604030504040204" pitchFamily="50" charset="-128"/>
                <a:ea typeface="Meiryo UI" panose="020B0604030504040204" pitchFamily="50" charset="-128"/>
              </a:rPr>
              <a:t>月（申請月ベース</a:t>
            </a:r>
            <a:r>
              <a:rPr lang="ja-JP" altLang="en-US" sz="1800" dirty="0" smtClean="0">
                <a:solidFill>
                  <a:schemeClr val="tx1"/>
                </a:solidFill>
                <a:latin typeface="Meiryo UI" panose="020B0604030504040204" pitchFamily="50" charset="-128"/>
                <a:ea typeface="Meiryo UI" panose="020B0604030504040204" pitchFamily="50" charset="-128"/>
              </a:rPr>
              <a:t>で</a:t>
            </a:r>
            <a:r>
              <a:rPr lang="en-US" altLang="ja-JP" sz="1800" dirty="0" smtClean="0">
                <a:solidFill>
                  <a:schemeClr val="tx1"/>
                </a:solidFill>
                <a:latin typeface="Meiryo UI" panose="020B0604030504040204" pitchFamily="50" charset="-128"/>
                <a:ea typeface="Meiryo UI" panose="020B0604030504040204" pitchFamily="50" charset="-128"/>
              </a:rPr>
              <a:t>2019</a:t>
            </a:r>
            <a:r>
              <a:rPr lang="ja-JP" altLang="en-US" sz="1800" dirty="0" smtClean="0">
                <a:solidFill>
                  <a:schemeClr val="tx1"/>
                </a:solidFill>
                <a:latin typeface="Meiryo UI" panose="020B0604030504040204" pitchFamily="50" charset="-128"/>
                <a:ea typeface="Meiryo UI" panose="020B0604030504040204" pitchFamily="50" charset="-128"/>
              </a:rPr>
              <a:t>年</a:t>
            </a:r>
            <a:r>
              <a:rPr lang="en-US" altLang="ja-JP" sz="1800" dirty="0" smtClean="0">
                <a:solidFill>
                  <a:schemeClr val="tx1"/>
                </a:solidFill>
                <a:latin typeface="Meiryo UI" panose="020B0604030504040204" pitchFamily="50" charset="-128"/>
                <a:ea typeface="Meiryo UI" panose="020B0604030504040204" pitchFamily="50" charset="-128"/>
              </a:rPr>
              <a:t>7</a:t>
            </a:r>
            <a:r>
              <a:rPr lang="ja-JP" altLang="en-US" sz="1800" dirty="0">
                <a:solidFill>
                  <a:schemeClr val="tx1"/>
                </a:solidFill>
                <a:latin typeface="Meiryo UI" panose="020B0604030504040204" pitchFamily="50" charset="-128"/>
                <a:ea typeface="Meiryo UI" panose="020B0604030504040204" pitchFamily="50" charset="-128"/>
              </a:rPr>
              <a:t>月）を境に、宿泊税収は</a:t>
            </a:r>
            <a:r>
              <a:rPr lang="ja-JP" altLang="en-US" sz="1800" dirty="0" smtClean="0">
                <a:solidFill>
                  <a:schemeClr val="tx1"/>
                </a:solidFill>
                <a:latin typeface="Meiryo UI" panose="020B0604030504040204" pitchFamily="50" charset="-128"/>
                <a:ea typeface="Meiryo UI" panose="020B0604030504040204" pitchFamily="50" charset="-128"/>
              </a:rPr>
              <a:t>対前年度比</a:t>
            </a:r>
            <a:r>
              <a:rPr lang="ja-JP" altLang="en-US" sz="1800" dirty="0">
                <a:solidFill>
                  <a:schemeClr val="tx1"/>
                </a:solidFill>
                <a:latin typeface="Meiryo UI" panose="020B0604030504040204" pitchFamily="50" charset="-128"/>
                <a:ea typeface="Meiryo UI" panose="020B0604030504040204" pitchFamily="50" charset="-128"/>
              </a:rPr>
              <a:t>で大幅増収となっていたが、</a:t>
            </a:r>
            <a:endParaRPr lang="en-US" altLang="ja-JP" sz="1800"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1800" dirty="0">
                <a:solidFill>
                  <a:schemeClr val="tx1"/>
                </a:solidFill>
                <a:latin typeface="Meiryo UI" panose="020B0604030504040204" pitchFamily="50" charset="-128"/>
                <a:ea typeface="Meiryo UI" panose="020B0604030504040204" pitchFamily="50" charset="-128"/>
              </a:rPr>
              <a:t>　　新型コロナウイルスの感染拡大による影響が</a:t>
            </a:r>
            <a:r>
              <a:rPr lang="ja-JP" altLang="en-US" sz="1800" dirty="0" smtClean="0">
                <a:solidFill>
                  <a:schemeClr val="tx1"/>
                </a:solidFill>
                <a:latin typeface="Meiryo UI" panose="020B0604030504040204" pitchFamily="50" charset="-128"/>
                <a:ea typeface="Meiryo UI" panose="020B0604030504040204" pitchFamily="50" charset="-128"/>
              </a:rPr>
              <a:t>生じ始めた</a:t>
            </a:r>
            <a:r>
              <a:rPr lang="en-US" altLang="ja-JP" sz="1800" dirty="0" smtClean="0">
                <a:solidFill>
                  <a:schemeClr val="tx1"/>
                </a:solidFill>
                <a:latin typeface="Meiryo UI" panose="020B0604030504040204" pitchFamily="50" charset="-128"/>
                <a:ea typeface="Meiryo UI" panose="020B0604030504040204" pitchFamily="50" charset="-128"/>
              </a:rPr>
              <a:t>2020</a:t>
            </a:r>
            <a:r>
              <a:rPr lang="ja-JP" altLang="en-US" sz="1800" dirty="0" smtClean="0">
                <a:solidFill>
                  <a:schemeClr val="tx1"/>
                </a:solidFill>
                <a:latin typeface="Meiryo UI" panose="020B0604030504040204" pitchFamily="50" charset="-128"/>
                <a:ea typeface="Meiryo UI" panose="020B0604030504040204" pitchFamily="50" charset="-128"/>
              </a:rPr>
              <a:t>年</a:t>
            </a:r>
            <a:r>
              <a:rPr lang="en-US" altLang="ja-JP" sz="1800" dirty="0" smtClean="0">
                <a:solidFill>
                  <a:schemeClr val="tx1"/>
                </a:solidFill>
                <a:latin typeface="Meiryo UI" panose="020B0604030504040204" pitchFamily="50" charset="-128"/>
                <a:ea typeface="Meiryo UI" panose="020B0604030504040204" pitchFamily="50" charset="-128"/>
              </a:rPr>
              <a:t>3</a:t>
            </a:r>
            <a:r>
              <a:rPr lang="ja-JP" altLang="en-US" sz="1800" dirty="0">
                <a:solidFill>
                  <a:schemeClr val="tx1"/>
                </a:solidFill>
                <a:latin typeface="Meiryo UI" panose="020B0604030504040204" pitchFamily="50" charset="-128"/>
                <a:ea typeface="Meiryo UI" panose="020B0604030504040204" pitchFamily="50" charset="-128"/>
              </a:rPr>
              <a:t>月（申請月ベース</a:t>
            </a:r>
            <a:r>
              <a:rPr lang="ja-JP" altLang="en-US" sz="1800" dirty="0" smtClean="0">
                <a:solidFill>
                  <a:schemeClr val="tx1"/>
                </a:solidFill>
                <a:latin typeface="Meiryo UI" panose="020B0604030504040204" pitchFamily="50" charset="-128"/>
                <a:ea typeface="Meiryo UI" panose="020B0604030504040204" pitchFamily="50" charset="-128"/>
              </a:rPr>
              <a:t>で</a:t>
            </a:r>
            <a:r>
              <a:rPr lang="en-US" altLang="ja-JP" sz="1800" dirty="0" smtClean="0">
                <a:solidFill>
                  <a:schemeClr val="tx1"/>
                </a:solidFill>
                <a:latin typeface="Meiryo UI" panose="020B0604030504040204" pitchFamily="50" charset="-128"/>
                <a:ea typeface="Meiryo UI" panose="020B0604030504040204" pitchFamily="50" charset="-128"/>
              </a:rPr>
              <a:t>2020</a:t>
            </a:r>
            <a:r>
              <a:rPr lang="ja-JP" altLang="en-US" sz="1800" dirty="0" smtClean="0">
                <a:solidFill>
                  <a:schemeClr val="tx1"/>
                </a:solidFill>
                <a:latin typeface="Meiryo UI" panose="020B0604030504040204" pitchFamily="50" charset="-128"/>
                <a:ea typeface="Meiryo UI" panose="020B0604030504040204" pitchFamily="50" charset="-128"/>
              </a:rPr>
              <a:t>年</a:t>
            </a:r>
            <a:r>
              <a:rPr lang="en-US" altLang="ja-JP" sz="1800" dirty="0" smtClean="0">
                <a:solidFill>
                  <a:schemeClr val="tx1"/>
                </a:solidFill>
                <a:latin typeface="Meiryo UI" panose="020B0604030504040204" pitchFamily="50" charset="-128"/>
                <a:ea typeface="Meiryo UI" panose="020B0604030504040204" pitchFamily="50" charset="-128"/>
              </a:rPr>
              <a:t>4</a:t>
            </a:r>
            <a:r>
              <a:rPr lang="ja-JP" altLang="en-US" sz="1800" dirty="0">
                <a:solidFill>
                  <a:schemeClr val="tx1"/>
                </a:solidFill>
                <a:latin typeface="Meiryo UI" panose="020B0604030504040204" pitchFamily="50" charset="-128"/>
                <a:ea typeface="Meiryo UI" panose="020B0604030504040204" pitchFamily="50" charset="-128"/>
              </a:rPr>
              <a:t>月）以降は激減している状況。</a:t>
            </a:r>
            <a:endParaRPr lang="en-US" altLang="ja-JP" sz="1800" dirty="0">
              <a:solidFill>
                <a:schemeClr val="tx1"/>
              </a:solidFill>
              <a:latin typeface="Meiryo UI" panose="020B0604030504040204" pitchFamily="50" charset="-128"/>
              <a:ea typeface="Meiryo UI" panose="020B0604030504040204" pitchFamily="50" charset="-128"/>
            </a:endParaRPr>
          </a:p>
        </p:txBody>
      </p:sp>
      <p:sp>
        <p:nvSpPr>
          <p:cNvPr id="13" name="右矢印 12"/>
          <p:cNvSpPr/>
          <p:nvPr/>
        </p:nvSpPr>
        <p:spPr>
          <a:xfrm rot="2008033">
            <a:off x="9242315" y="7596909"/>
            <a:ext cx="2184250" cy="226927"/>
          </a:xfrm>
          <a:prstGeom prst="rightArrow">
            <a:avLst>
              <a:gd name="adj1" fmla="val 50000"/>
              <a:gd name="adj2" fmla="val 75846"/>
            </a:avLst>
          </a:prstGeom>
          <a:solidFill>
            <a:srgbClr val="002060"/>
          </a:solidFill>
          <a:ln>
            <a:noFill/>
          </a:ln>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ja-JP" altLang="en-US" sz="3591" dirty="0">
              <a:latin typeface="+mn-ea"/>
            </a:endParaRPr>
          </a:p>
        </p:txBody>
      </p:sp>
      <p:sp>
        <p:nvSpPr>
          <p:cNvPr id="14" name="テキスト ボックス 11"/>
          <p:cNvSpPr txBox="1">
            <a:spLocks noChangeArrowheads="1"/>
          </p:cNvSpPr>
          <p:nvPr/>
        </p:nvSpPr>
        <p:spPr bwMode="auto">
          <a:xfrm>
            <a:off x="9698537" y="7218585"/>
            <a:ext cx="16308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3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a:solidFill>
                  <a:srgbClr val="002060"/>
                </a:solidFill>
                <a:latin typeface="+mn-ea"/>
                <a:ea typeface="+mn-ea"/>
              </a:rPr>
              <a:t>激減</a:t>
            </a:r>
          </a:p>
        </p:txBody>
      </p:sp>
      <p:sp>
        <p:nvSpPr>
          <p:cNvPr id="15" name="スライド番号プレースホルダー 1"/>
          <p:cNvSpPr>
            <a:spLocks noGrp="1"/>
          </p:cNvSpPr>
          <p:nvPr>
            <p:ph type="sldNum" sz="quarter" idx="4294967295"/>
          </p:nvPr>
        </p:nvSpPr>
        <p:spPr>
          <a:xfrm>
            <a:off x="10273022" y="9423936"/>
            <a:ext cx="3192251" cy="530953"/>
          </a:xfrm>
          <a:prstGeom prst="rect">
            <a:avLst/>
          </a:prstGeom>
        </p:spPr>
        <p:txBody>
          <a:bodyPr/>
          <a:lstStyle/>
          <a:p>
            <a:pPr algn="r"/>
            <a:r>
              <a:rPr lang="en-US" altLang="ja-JP" dirty="0"/>
              <a:t> </a:t>
            </a:r>
            <a:fld id="{B5F80C83-6E72-4E0A-91D7-046F194AD4C3}" type="slidenum">
              <a:rPr lang="ja-JP" altLang="en-US" smtClean="0"/>
              <a:pPr algn="r"/>
              <a:t>6</a:t>
            </a:fld>
            <a:endParaRPr lang="ja-JP" altLang="en-US" dirty="0"/>
          </a:p>
        </p:txBody>
      </p:sp>
      <p:sp>
        <p:nvSpPr>
          <p:cNvPr id="17" name="正方形/長方形 16">
            <a:extLst>
              <a:ext uri="{FF2B5EF4-FFF2-40B4-BE49-F238E27FC236}">
                <a16:creationId xmlns:a16="http://schemas.microsoft.com/office/drawing/2014/main" id="{4365F3EC-71AB-43F5-9465-FB85967CD542}"/>
              </a:ext>
            </a:extLst>
          </p:cNvPr>
          <p:cNvSpPr/>
          <p:nvPr/>
        </p:nvSpPr>
        <p:spPr>
          <a:xfrm>
            <a:off x="3960217" y="4914329"/>
            <a:ext cx="7704856" cy="504056"/>
          </a:xfrm>
          <a:prstGeom prst="rect">
            <a:avLst/>
          </a:prstGeom>
          <a:solidFill>
            <a:schemeClr val="accent6">
              <a:lumMod val="60000"/>
              <a:lumOff val="4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4A5DC0EB-04EC-4E8B-8B7C-FB109BF5934C}"/>
              </a:ext>
            </a:extLst>
          </p:cNvPr>
          <p:cNvSpPr/>
          <p:nvPr/>
        </p:nvSpPr>
        <p:spPr>
          <a:xfrm>
            <a:off x="1367929" y="5533386"/>
            <a:ext cx="10297144" cy="504056"/>
          </a:xfrm>
          <a:prstGeom prst="rect">
            <a:avLst/>
          </a:prstGeom>
          <a:solidFill>
            <a:schemeClr val="accent4">
              <a:lumMod val="60000"/>
              <a:lumOff val="4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75841" y="5922441"/>
            <a:ext cx="720080" cy="170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対前年度比</a:t>
            </a:r>
            <a:r>
              <a:rPr kumimoji="1" lang="en-US" altLang="ja-JP" sz="700" dirty="0" smtClean="0">
                <a:solidFill>
                  <a:schemeClr val="tx1"/>
                </a:solidFill>
                <a:latin typeface="Meiryo UI" panose="020B0604030504040204" pitchFamily="50" charset="-128"/>
                <a:ea typeface="Meiryo UI" panose="020B0604030504040204" pitchFamily="50" charset="-128"/>
              </a:rPr>
              <a:t>)</a:t>
            </a:r>
            <a:endParaRPr kumimoji="1" lang="ja-JP" altLang="en-US" sz="7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45852" y="3811402"/>
            <a:ext cx="750069" cy="4548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smtClean="0">
                <a:solidFill>
                  <a:schemeClr val="tx1"/>
                </a:solidFill>
                <a:latin typeface="Meiryo UI" panose="020B0604030504040204" pitchFamily="50" charset="-128"/>
                <a:ea typeface="Meiryo UI" panose="020B0604030504040204" pitchFamily="50" charset="-128"/>
              </a:rPr>
              <a:t>2017</a:t>
            </a:r>
          </a:p>
          <a:p>
            <a:pPr algn="ctr"/>
            <a:r>
              <a:rPr lang="en-US" altLang="ja-JP" sz="1300" dirty="0" smtClean="0">
                <a:solidFill>
                  <a:schemeClr val="tx1"/>
                </a:solidFill>
                <a:latin typeface="Meiryo UI" panose="020B0604030504040204" pitchFamily="50" charset="-128"/>
                <a:ea typeface="Meiryo UI" panose="020B0604030504040204" pitchFamily="50" charset="-128"/>
              </a:rPr>
              <a:t>(H29)</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545852" y="4387466"/>
            <a:ext cx="750069" cy="4548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smtClean="0">
                <a:solidFill>
                  <a:schemeClr val="tx1"/>
                </a:solidFill>
                <a:latin typeface="Meiryo UI" panose="020B0604030504040204" pitchFamily="50" charset="-128"/>
                <a:ea typeface="Meiryo UI" panose="020B0604030504040204" pitchFamily="50" charset="-128"/>
              </a:rPr>
              <a:t>2018</a:t>
            </a:r>
          </a:p>
          <a:p>
            <a:pPr algn="ctr"/>
            <a:r>
              <a:rPr lang="en-US" altLang="ja-JP" sz="1300" dirty="0" smtClean="0">
                <a:solidFill>
                  <a:schemeClr val="tx1"/>
                </a:solidFill>
                <a:latin typeface="Meiryo UI" panose="020B0604030504040204" pitchFamily="50" charset="-128"/>
                <a:ea typeface="Meiryo UI" panose="020B0604030504040204" pitchFamily="50" charset="-128"/>
              </a:rPr>
              <a:t>(H30)</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545852" y="4963530"/>
            <a:ext cx="750069" cy="4548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smtClean="0">
                <a:solidFill>
                  <a:schemeClr val="tx1"/>
                </a:solidFill>
                <a:latin typeface="Meiryo UI" panose="020B0604030504040204" pitchFamily="50" charset="-128"/>
                <a:ea typeface="Meiryo UI" panose="020B0604030504040204" pitchFamily="50" charset="-128"/>
              </a:rPr>
              <a:t>2019</a:t>
            </a:r>
          </a:p>
          <a:p>
            <a:pPr algn="ctr"/>
            <a:r>
              <a:rPr lang="en-US" altLang="ja-JP" sz="1300" dirty="0" smtClean="0">
                <a:solidFill>
                  <a:schemeClr val="tx1"/>
                </a:solidFill>
                <a:latin typeface="Meiryo UI" panose="020B0604030504040204" pitchFamily="50" charset="-128"/>
                <a:ea typeface="Meiryo UI" panose="020B0604030504040204" pitchFamily="50" charset="-128"/>
              </a:rPr>
              <a:t>(R</a:t>
            </a:r>
            <a:r>
              <a:rPr lang="ja-JP" altLang="en-US" sz="1300" dirty="0" smtClean="0">
                <a:solidFill>
                  <a:schemeClr val="tx1"/>
                </a:solidFill>
                <a:latin typeface="Meiryo UI" panose="020B0604030504040204" pitchFamily="50" charset="-128"/>
                <a:ea typeface="Meiryo UI" panose="020B0604030504040204" pitchFamily="50" charset="-128"/>
              </a:rPr>
              <a:t>１</a:t>
            </a:r>
            <a:r>
              <a:rPr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545852" y="5467586"/>
            <a:ext cx="750069" cy="4548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smtClean="0">
                <a:solidFill>
                  <a:schemeClr val="tx1"/>
                </a:solidFill>
                <a:latin typeface="Meiryo UI" panose="020B0604030504040204" pitchFamily="50" charset="-128"/>
                <a:ea typeface="Meiryo UI" panose="020B0604030504040204" pitchFamily="50" charset="-128"/>
              </a:rPr>
              <a:t>2020</a:t>
            </a:r>
          </a:p>
          <a:p>
            <a:pPr algn="ctr"/>
            <a:r>
              <a:rPr lang="en-US" altLang="ja-JP" sz="1300" dirty="0" smtClean="0">
                <a:solidFill>
                  <a:schemeClr val="tx1"/>
                </a:solidFill>
                <a:latin typeface="Meiryo UI" panose="020B0604030504040204" pitchFamily="50" charset="-128"/>
                <a:ea typeface="Meiryo UI" panose="020B0604030504040204" pitchFamily="50" charset="-128"/>
              </a:rPr>
              <a:t>(R</a:t>
            </a:r>
            <a:r>
              <a:rPr lang="ja-JP" altLang="en-US" sz="1300" dirty="0" smtClean="0">
                <a:solidFill>
                  <a:schemeClr val="tx1"/>
                </a:solidFill>
                <a:latin typeface="Meiryo UI" panose="020B0604030504040204" pitchFamily="50" charset="-128"/>
                <a:ea typeface="Meiryo UI" panose="020B0604030504040204" pitchFamily="50" charset="-128"/>
              </a:rPr>
              <a:t>２</a:t>
            </a:r>
            <a:r>
              <a:rPr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2664073" y="9378825"/>
            <a:ext cx="1296144" cy="351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smtClean="0">
                <a:solidFill>
                  <a:schemeClr val="tx1"/>
                </a:solidFill>
                <a:latin typeface="Meiryo UI" panose="020B0604030504040204" pitchFamily="50" charset="-128"/>
                <a:ea typeface="Meiryo UI" panose="020B0604030504040204" pitchFamily="50" charset="-128"/>
              </a:rPr>
              <a:t>2017(H29)</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5400377" y="9378825"/>
            <a:ext cx="1296144" cy="351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smtClean="0">
                <a:solidFill>
                  <a:schemeClr val="tx1"/>
                </a:solidFill>
                <a:latin typeface="Meiryo UI" panose="020B0604030504040204" pitchFamily="50" charset="-128"/>
                <a:ea typeface="Meiryo UI" panose="020B0604030504040204" pitchFamily="50" charset="-128"/>
              </a:rPr>
              <a:t>2018(H30)</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8064673" y="9450833"/>
            <a:ext cx="1296144"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smtClean="0">
                <a:solidFill>
                  <a:schemeClr val="tx1"/>
                </a:solidFill>
                <a:latin typeface="Meiryo UI" panose="020B0604030504040204" pitchFamily="50" charset="-128"/>
                <a:ea typeface="Meiryo UI" panose="020B0604030504040204" pitchFamily="50" charset="-128"/>
              </a:rPr>
              <a:t>2019(R</a:t>
            </a:r>
            <a:r>
              <a:rPr lang="ja-JP" altLang="en-US" sz="1300" dirty="0" smtClean="0">
                <a:solidFill>
                  <a:schemeClr val="tx1"/>
                </a:solidFill>
                <a:latin typeface="Meiryo UI" panose="020B0604030504040204" pitchFamily="50" charset="-128"/>
                <a:ea typeface="Meiryo UI" panose="020B0604030504040204" pitchFamily="50" charset="-128"/>
              </a:rPr>
              <a:t>１</a:t>
            </a:r>
            <a:r>
              <a:rPr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10728969" y="9450833"/>
            <a:ext cx="1296144"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smtClean="0">
                <a:solidFill>
                  <a:schemeClr val="tx1"/>
                </a:solidFill>
                <a:latin typeface="Meiryo UI" panose="020B0604030504040204" pitchFamily="50" charset="-128"/>
                <a:ea typeface="Meiryo UI" panose="020B0604030504040204" pitchFamily="50" charset="-128"/>
              </a:rPr>
              <a:t>2020(R</a:t>
            </a:r>
            <a:r>
              <a:rPr lang="ja-JP" altLang="en-US" sz="1300" dirty="0">
                <a:solidFill>
                  <a:schemeClr val="tx1"/>
                </a:solidFill>
                <a:latin typeface="Meiryo UI" panose="020B0604030504040204" pitchFamily="50" charset="-128"/>
                <a:ea typeface="Meiryo UI" panose="020B0604030504040204" pitchFamily="50" charset="-128"/>
              </a:rPr>
              <a:t>２</a:t>
            </a:r>
            <a:r>
              <a:rPr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6355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bwMode="gray">
          <a:xfrm>
            <a:off x="-223" y="-19491"/>
            <a:ext cx="3603652"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観光動向の今後について</a:t>
            </a:r>
          </a:p>
        </p:txBody>
      </p:sp>
      <p:sp>
        <p:nvSpPr>
          <p:cNvPr id="2" name="テキスト ボックス 1"/>
          <p:cNvSpPr txBox="1"/>
          <p:nvPr/>
        </p:nvSpPr>
        <p:spPr bwMode="gray">
          <a:xfrm>
            <a:off x="-223" y="665857"/>
            <a:ext cx="12989234" cy="80845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1800" dirty="0">
                <a:solidFill>
                  <a:sysClr val="windowText" lastClr="000000"/>
                </a:solidFill>
                <a:latin typeface="Meiryo UI" panose="020B0604030504040204" pitchFamily="50" charset="-128"/>
                <a:ea typeface="Meiryo UI" panose="020B0604030504040204" pitchFamily="50" charset="-128"/>
              </a:rPr>
              <a:t>〇依然</a:t>
            </a:r>
            <a:r>
              <a:rPr lang="ja-JP" altLang="en-US" sz="1800" dirty="0" smtClean="0">
                <a:solidFill>
                  <a:schemeClr val="tx1"/>
                </a:solidFill>
                <a:latin typeface="Meiryo UI" panose="020B0604030504040204" pitchFamily="50" charset="-128"/>
                <a:ea typeface="Meiryo UI" panose="020B0604030504040204" pitchFamily="50" charset="-128"/>
              </a:rPr>
              <a:t>厳しい状況に</a:t>
            </a:r>
            <a:r>
              <a:rPr lang="ja-JP" altLang="en-US" sz="1800" dirty="0">
                <a:solidFill>
                  <a:schemeClr val="tx1"/>
                </a:solidFill>
                <a:latin typeface="Meiryo UI" panose="020B0604030504040204" pitchFamily="50" charset="-128"/>
                <a:ea typeface="Meiryo UI" panose="020B0604030504040204" pitchFamily="50" charset="-128"/>
              </a:rPr>
              <a:t>ある</a:t>
            </a:r>
            <a:r>
              <a:rPr lang="ja-JP" altLang="en-US" sz="1800" dirty="0">
                <a:solidFill>
                  <a:sysClr val="windowText" lastClr="000000"/>
                </a:solidFill>
                <a:latin typeface="Meiryo UI" panose="020B0604030504040204" pitchFamily="50" charset="-128"/>
                <a:ea typeface="Meiryo UI" panose="020B0604030504040204" pitchFamily="50" charset="-128"/>
              </a:rPr>
              <a:t>大阪府の観光動向ではあるが、ワクチン接種が先行している欧米・中国等からは前向きなニュースが届いており、</a:t>
            </a:r>
            <a:endParaRPr lang="en-US" altLang="ja-JP" sz="18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800" dirty="0">
                <a:solidFill>
                  <a:sysClr val="windowText" lastClr="000000"/>
                </a:solidFill>
                <a:latin typeface="Meiryo UI" panose="020B0604030504040204" pitchFamily="50" charset="-128"/>
                <a:ea typeface="Meiryo UI" panose="020B0604030504040204" pitchFamily="50" charset="-128"/>
              </a:rPr>
              <a:t>　 大阪府についてもワクチン接種率の向上に伴い観光業の回復が期待される。</a:t>
            </a:r>
            <a:endParaRPr lang="en-US" altLang="ja-JP" sz="1800"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36867975"/>
              </p:ext>
            </p:extLst>
          </p:nvPr>
        </p:nvGraphicFramePr>
        <p:xfrm>
          <a:off x="719857" y="1419785"/>
          <a:ext cx="11737303" cy="4191000"/>
        </p:xfrm>
        <a:graphic>
          <a:graphicData uri="http://schemas.openxmlformats.org/drawingml/2006/table">
            <a:tbl>
              <a:tblPr firstRow="1" bandRow="1">
                <a:tableStyleId>{7DF18680-E054-41AD-8BC1-D1AEF772440D}</a:tableStyleId>
              </a:tblPr>
              <a:tblGrid>
                <a:gridCol w="1743828">
                  <a:extLst>
                    <a:ext uri="{9D8B030D-6E8A-4147-A177-3AD203B41FA5}">
                      <a16:colId xmlns:a16="http://schemas.microsoft.com/office/drawing/2014/main" val="1692709161"/>
                    </a:ext>
                  </a:extLst>
                </a:gridCol>
                <a:gridCol w="9993475">
                  <a:extLst>
                    <a:ext uri="{9D8B030D-6E8A-4147-A177-3AD203B41FA5}">
                      <a16:colId xmlns:a16="http://schemas.microsoft.com/office/drawing/2014/main" val="3811858715"/>
                    </a:ext>
                  </a:extLst>
                </a:gridCol>
              </a:tblGrid>
              <a:tr h="213334">
                <a:tc>
                  <a:txBody>
                    <a:bodyPr/>
                    <a:lstStyle/>
                    <a:p>
                      <a:r>
                        <a:rPr kumimoji="1" lang="ja-JP" altLang="en-US" sz="1200" dirty="0">
                          <a:latin typeface="Meiryo UI" panose="020B0604030504040204" pitchFamily="50" charset="-128"/>
                          <a:ea typeface="Meiryo UI" panose="020B0604030504040204" pitchFamily="50" charset="-128"/>
                        </a:rPr>
                        <a:t>国名</a:t>
                      </a:r>
                    </a:p>
                  </a:txBody>
                  <a:tcPr anchor="ctr"/>
                </a:tc>
                <a:tc>
                  <a:txBody>
                    <a:bodyPr/>
                    <a:lstStyle/>
                    <a:p>
                      <a:r>
                        <a:rPr kumimoji="1" lang="ja-JP" altLang="en-US" sz="1200" dirty="0">
                          <a:latin typeface="Meiryo UI" panose="020B0604030504040204" pitchFamily="50" charset="-128"/>
                          <a:ea typeface="Meiryo UI" panose="020B0604030504040204" pitchFamily="50" charset="-128"/>
                        </a:rPr>
                        <a:t>ニュース</a:t>
                      </a:r>
                      <a:r>
                        <a:rPr kumimoji="1" lang="ja-JP" altLang="en-US" sz="1200" dirty="0" smtClean="0">
                          <a:latin typeface="Meiryo UI" panose="020B0604030504040204" pitchFamily="50" charset="-128"/>
                          <a:ea typeface="Meiryo UI" panose="020B0604030504040204" pitchFamily="50" charset="-128"/>
                        </a:rPr>
                        <a:t>概要  </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７</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６時点</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70358238"/>
                  </a:ext>
                </a:extLst>
              </a:tr>
              <a:tr h="661337">
                <a:tc>
                  <a:txBody>
                    <a:bodyPr/>
                    <a:lstStyle/>
                    <a:p>
                      <a:r>
                        <a:rPr kumimoji="1" lang="ja-JP" altLang="en-US" sz="1400" dirty="0">
                          <a:latin typeface="Meiryo UI" panose="020B0604030504040204" pitchFamily="50" charset="-128"/>
                          <a:ea typeface="Meiryo UI" panose="020B0604030504040204" pitchFamily="50" charset="-128"/>
                        </a:rPr>
                        <a:t>アメリカ</a:t>
                      </a:r>
                    </a:p>
                  </a:txBody>
                  <a:tcPr anchor="ct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・ラスベガスでは新型コロナウイルスによる経済規制が</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年６月より全面解除され、マスクなしの観光客でにぎわっている状況。</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また、</a:t>
                      </a:r>
                      <a:r>
                        <a:rPr kumimoji="1" lang="en-US" altLang="ja-JP" sz="1400" dirty="0">
                          <a:solidFill>
                            <a:schemeClr val="tx1"/>
                          </a:solidFill>
                          <a:latin typeface="Meiryo UI" panose="020B0604030504040204" pitchFamily="50" charset="-128"/>
                          <a:ea typeface="Meiryo UI" panose="020B0604030504040204" pitchFamily="50" charset="-128"/>
                        </a:rPr>
                        <a:t>15</a:t>
                      </a:r>
                      <a:r>
                        <a:rPr kumimoji="1" lang="ja-JP" altLang="en-US" sz="1400" dirty="0">
                          <a:solidFill>
                            <a:schemeClr val="tx1"/>
                          </a:solidFill>
                          <a:latin typeface="Meiryo UI" panose="020B0604030504040204" pitchFamily="50" charset="-128"/>
                          <a:ea typeface="Meiryo UI" panose="020B0604030504040204" pitchFamily="50" charset="-128"/>
                        </a:rPr>
                        <a:t>か月ぶりに数万人規模の大規模展示会が実施された。  </a:t>
                      </a:r>
                      <a:r>
                        <a:rPr kumimoji="1" lang="en-US" altLang="ja-JP" sz="1100" dirty="0">
                          <a:solidFill>
                            <a:schemeClr val="tx1"/>
                          </a:solidFill>
                          <a:latin typeface="Meiryo UI" panose="020B0604030504040204" pitchFamily="50" charset="-128"/>
                          <a:ea typeface="Meiryo UI" panose="020B0604030504040204" pitchFamily="50" charset="-128"/>
                        </a:rPr>
                        <a:t>(2021.6.10 FNN </a:t>
                      </a:r>
                      <a:r>
                        <a:rPr kumimoji="1" lang="ja-JP" altLang="en-US" sz="1100" dirty="0">
                          <a:solidFill>
                            <a:schemeClr val="tx1"/>
                          </a:solidFill>
                          <a:latin typeface="Meiryo UI" panose="020B0604030504040204" pitchFamily="50" charset="-128"/>
                          <a:ea typeface="Meiryo UI" panose="020B0604030504040204" pitchFamily="50" charset="-128"/>
                        </a:rPr>
                        <a:t>プレミアムオンライン</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r>
                        <a:rPr kumimoji="1" lang="ja-JP" altLang="en-US" sz="1400" dirty="0" smtClean="0">
                          <a:solidFill>
                            <a:schemeClr val="tx1"/>
                          </a:solidFill>
                          <a:latin typeface="Meiryo UI" panose="020B0604030504040204" pitchFamily="50" charset="-128"/>
                          <a:ea typeface="Meiryo UI" panose="020B0604030504040204" pitchFamily="50" charset="-128"/>
                        </a:rPr>
                        <a:t>・独立記念日である</a:t>
                      </a:r>
                      <a:r>
                        <a:rPr kumimoji="1" lang="en-US" altLang="ja-JP" sz="1400" dirty="0" smtClean="0">
                          <a:solidFill>
                            <a:schemeClr val="tx1"/>
                          </a:solidFill>
                          <a:latin typeface="Meiryo UI" panose="020B0604030504040204" pitchFamily="50" charset="-128"/>
                          <a:ea typeface="Meiryo UI" panose="020B0604030504040204" pitchFamily="50" charset="-128"/>
                        </a:rPr>
                        <a:t>2021</a:t>
                      </a:r>
                      <a:r>
                        <a:rPr kumimoji="1" lang="ja-JP" altLang="en-US" sz="1400" dirty="0" smtClean="0">
                          <a:solidFill>
                            <a:schemeClr val="tx1"/>
                          </a:solidFill>
                          <a:latin typeface="Meiryo UI" panose="020B0604030504040204" pitchFamily="50" charset="-128"/>
                          <a:ea typeface="Meiryo UI" panose="020B0604030504040204" pitchFamily="50" charset="-128"/>
                        </a:rPr>
                        <a:t>年７月４日、首都ワシントンでは中心部にある緑地帯「ナショナル・モール」に、大勢の人がマスクを着用せずに</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 集まるなど、社会活動を再開する動きが広がっている。</a:t>
                      </a:r>
                      <a:r>
                        <a:rPr kumimoji="1" lang="en-US" altLang="ja-JP" sz="1000" dirty="0" smtClean="0">
                          <a:solidFill>
                            <a:schemeClr val="tx1"/>
                          </a:solidFill>
                          <a:latin typeface="Meiryo UI" panose="020B0604030504040204" pitchFamily="50" charset="-128"/>
                          <a:ea typeface="Meiryo UI" panose="020B0604030504040204" pitchFamily="50" charset="-128"/>
                        </a:rPr>
                        <a:t>(2021.7.5 </a:t>
                      </a:r>
                      <a:r>
                        <a:rPr kumimoji="1" lang="en-US" altLang="ja-JP" sz="1000" baseline="0" dirty="0" smtClean="0">
                          <a:solidFill>
                            <a:schemeClr val="tx1"/>
                          </a:solidFill>
                          <a:latin typeface="Meiryo UI" panose="020B0604030504040204" pitchFamily="50" charset="-128"/>
                          <a:ea typeface="Meiryo UI" panose="020B0604030504040204" pitchFamily="50" charset="-128"/>
                        </a:rPr>
                        <a:t>NHK NEWS WEB</a:t>
                      </a:r>
                      <a:r>
                        <a:rPr kumimoji="1" lang="en-US" altLang="ja-JP" sz="10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4188682426"/>
                  </a:ext>
                </a:extLst>
              </a:tr>
              <a:tr h="362669">
                <a:tc>
                  <a:txBody>
                    <a:bodyPr/>
                    <a:lstStyle/>
                    <a:p>
                      <a:r>
                        <a:rPr kumimoji="1" lang="ja-JP" altLang="en-US" sz="1400" dirty="0">
                          <a:latin typeface="Meiryo UI" panose="020B0604030504040204" pitchFamily="50" charset="-128"/>
                          <a:ea typeface="Meiryo UI" panose="020B0604030504040204" pitchFamily="50" charset="-128"/>
                        </a:rPr>
                        <a:t>中国</a:t>
                      </a:r>
                    </a:p>
                  </a:txBody>
                  <a:tcPr anchor="ct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年の端午節の</a:t>
                      </a:r>
                      <a:r>
                        <a:rPr kumimoji="1" lang="en-US" altLang="ja-JP" sz="1400" dirty="0">
                          <a:solidFill>
                            <a:schemeClr val="tx1"/>
                          </a:solidFill>
                          <a:latin typeface="Meiryo UI" panose="020B0604030504040204" pitchFamily="50" charset="-128"/>
                          <a:ea typeface="Meiryo UI" panose="020B0604030504040204" pitchFamily="50" charset="-128"/>
                        </a:rPr>
                        <a:t>3</a:t>
                      </a:r>
                      <a:r>
                        <a:rPr kumimoji="1" lang="ja-JP" altLang="en-US" sz="1400" dirty="0">
                          <a:solidFill>
                            <a:schemeClr val="tx1"/>
                          </a:solidFill>
                          <a:latin typeface="Meiryo UI" panose="020B0604030504040204" pitchFamily="50" charset="-128"/>
                          <a:ea typeface="Meiryo UI" panose="020B0604030504040204" pitchFamily="50" charset="-128"/>
                        </a:rPr>
                        <a:t>日間の連休（</a:t>
                      </a:r>
                      <a:r>
                        <a:rPr kumimoji="1" lang="en-US" altLang="ja-JP" sz="1400" dirty="0">
                          <a:solidFill>
                            <a:schemeClr val="tx1"/>
                          </a:solidFill>
                          <a:latin typeface="Meiryo UI" panose="020B0604030504040204" pitchFamily="50" charset="-128"/>
                          <a:ea typeface="Meiryo UI" panose="020B0604030504040204" pitchFamily="50" charset="-128"/>
                        </a:rPr>
                        <a:t>6</a:t>
                      </a:r>
                      <a:r>
                        <a:rPr kumimoji="1" lang="ja-JP" altLang="en-US" sz="1400" dirty="0">
                          <a:solidFill>
                            <a:schemeClr val="tx1"/>
                          </a:solidFill>
                          <a:latin typeface="Meiryo UI" panose="020B0604030504040204" pitchFamily="50" charset="-128"/>
                          <a:ea typeface="Meiryo UI" panose="020B0604030504040204" pitchFamily="50" charset="-128"/>
                        </a:rPr>
                        <a:t>月</a:t>
                      </a:r>
                      <a:r>
                        <a:rPr kumimoji="1" lang="en-US" altLang="ja-JP" sz="1400" dirty="0">
                          <a:solidFill>
                            <a:schemeClr val="tx1"/>
                          </a:solidFill>
                          <a:latin typeface="Meiryo UI" panose="020B0604030504040204" pitchFamily="50" charset="-128"/>
                          <a:ea typeface="Meiryo UI" panose="020B0604030504040204" pitchFamily="50" charset="-128"/>
                        </a:rPr>
                        <a:t>12-14</a:t>
                      </a:r>
                      <a:r>
                        <a:rPr kumimoji="1" lang="ja-JP" altLang="en-US" sz="1400" dirty="0">
                          <a:solidFill>
                            <a:schemeClr val="tx1"/>
                          </a:solidFill>
                          <a:latin typeface="Meiryo UI" panose="020B0604030504040204" pitchFamily="50" charset="-128"/>
                          <a:ea typeface="Meiryo UI" panose="020B0604030504040204" pitchFamily="50" charset="-128"/>
                        </a:rPr>
                        <a:t>日）の文化・観光市場状況の試算によると、全国の国内観光客数はのべ</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8913</a:t>
                      </a:r>
                      <a:r>
                        <a:rPr kumimoji="1" lang="ja-JP" altLang="en-US" sz="1400" dirty="0">
                          <a:solidFill>
                            <a:schemeClr val="tx1"/>
                          </a:solidFill>
                          <a:latin typeface="Meiryo UI" panose="020B0604030504040204" pitchFamily="50" charset="-128"/>
                          <a:ea typeface="Meiryo UI" panose="020B0604030504040204" pitchFamily="50" charset="-128"/>
                        </a:rPr>
                        <a:t>万</a:t>
                      </a:r>
                      <a:r>
                        <a:rPr kumimoji="1" lang="en-US" altLang="ja-JP" sz="1400" dirty="0">
                          <a:solidFill>
                            <a:schemeClr val="tx1"/>
                          </a:solidFill>
                          <a:latin typeface="Meiryo UI" panose="020B0604030504040204" pitchFamily="50" charset="-128"/>
                          <a:ea typeface="Meiryo UI" panose="020B0604030504040204" pitchFamily="50" charset="-128"/>
                        </a:rPr>
                        <a:t>6</a:t>
                      </a:r>
                      <a:r>
                        <a:rPr kumimoji="1" lang="ja-JP" altLang="en-US" sz="1400" dirty="0">
                          <a:solidFill>
                            <a:schemeClr val="tx1"/>
                          </a:solidFill>
                          <a:latin typeface="Meiryo UI" panose="020B0604030504040204" pitchFamily="50" charset="-128"/>
                          <a:ea typeface="Meiryo UI" panose="020B0604030504040204" pitchFamily="50" charset="-128"/>
                        </a:rPr>
                        <a:t>千人に上り、新型コロナウイルス感染症発生以前の同期の水準の</a:t>
                      </a:r>
                      <a:r>
                        <a:rPr kumimoji="1" lang="en-US" altLang="ja-JP" sz="1400" dirty="0">
                          <a:solidFill>
                            <a:schemeClr val="tx1"/>
                          </a:solidFill>
                          <a:latin typeface="Meiryo UI" panose="020B0604030504040204" pitchFamily="50" charset="-128"/>
                          <a:ea typeface="Meiryo UI" panose="020B0604030504040204" pitchFamily="50" charset="-128"/>
                        </a:rPr>
                        <a:t>98.7</a:t>
                      </a:r>
                      <a:r>
                        <a:rPr kumimoji="1" lang="ja-JP" altLang="en-US" sz="1400" dirty="0">
                          <a:solidFill>
                            <a:schemeClr val="tx1"/>
                          </a:solidFill>
                          <a:latin typeface="Meiryo UI" panose="020B0604030504040204" pitchFamily="50" charset="-128"/>
                          <a:ea typeface="Meiryo UI" panose="020B0604030504040204" pitchFamily="50" charset="-128"/>
                        </a:rPr>
                        <a:t>％まで回復した。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2021.6.15</a:t>
                      </a:r>
                      <a:r>
                        <a:rPr kumimoji="1" lang="zh-TW" altLang="en-US" sz="1100" baseline="0" dirty="0">
                          <a:solidFill>
                            <a:schemeClr val="tx1"/>
                          </a:solidFill>
                          <a:latin typeface="Meiryo UI" panose="020B0604030504040204" pitchFamily="50" charset="-128"/>
                          <a:ea typeface="Meiryo UI" panose="020B0604030504040204" pitchFamily="50" charset="-128"/>
                        </a:rPr>
                        <a:t>人民網日本語版</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4175958813"/>
                  </a:ext>
                </a:extLst>
              </a:tr>
              <a:tr h="480003">
                <a:tc>
                  <a:txBody>
                    <a:bodyPr/>
                    <a:lstStyle/>
                    <a:p>
                      <a:r>
                        <a:rPr kumimoji="1" lang="ja-JP" altLang="en-US" sz="1400" dirty="0">
                          <a:latin typeface="Meiryo UI" panose="020B0604030504040204" pitchFamily="50" charset="-128"/>
                          <a:ea typeface="Meiryo UI" panose="020B0604030504040204" pitchFamily="50" charset="-128"/>
                        </a:rPr>
                        <a:t>イギリス</a:t>
                      </a:r>
                    </a:p>
                  </a:txBody>
                  <a:tcPr anchor="ct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年５月</a:t>
                      </a:r>
                      <a:r>
                        <a:rPr kumimoji="1" lang="en-US" altLang="ja-JP" sz="1400" dirty="0">
                          <a:solidFill>
                            <a:schemeClr val="tx1"/>
                          </a:solidFill>
                          <a:latin typeface="Meiryo UI" panose="020B0604030504040204" pitchFamily="50" charset="-128"/>
                          <a:ea typeface="Meiryo UI" panose="020B0604030504040204" pitchFamily="50" charset="-128"/>
                        </a:rPr>
                        <a:t>17</a:t>
                      </a:r>
                      <a:r>
                        <a:rPr kumimoji="1" lang="ja-JP" altLang="en-US" sz="1400" dirty="0">
                          <a:solidFill>
                            <a:schemeClr val="tx1"/>
                          </a:solidFill>
                          <a:latin typeface="Meiryo UI" panose="020B0604030504040204" pitchFamily="50" charset="-128"/>
                          <a:ea typeface="Meiryo UI" panose="020B0604030504040204" pitchFamily="50" charset="-128"/>
                        </a:rPr>
                        <a:t>日から国外旅行を解禁</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2021.5.18 </a:t>
                      </a:r>
                      <a:r>
                        <a:rPr kumimoji="1" lang="ja-JP" altLang="en-US" sz="1100" baseline="0" dirty="0">
                          <a:solidFill>
                            <a:schemeClr val="tx1"/>
                          </a:solidFill>
                          <a:latin typeface="Meiryo UI" panose="020B0604030504040204" pitchFamily="50" charset="-128"/>
                          <a:ea typeface="Meiryo UI" panose="020B0604030504040204" pitchFamily="50" charset="-128"/>
                        </a:rPr>
                        <a:t> 日本経済新聞</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2021</a:t>
                      </a:r>
                      <a:r>
                        <a:rPr kumimoji="1" lang="ja-JP" altLang="en-US" sz="1400" dirty="0" smtClean="0">
                          <a:solidFill>
                            <a:schemeClr val="tx1"/>
                          </a:solidFill>
                          <a:latin typeface="Meiryo UI" panose="020B0604030504040204" pitchFamily="50" charset="-128"/>
                          <a:ea typeface="Meiryo UI" panose="020B0604030504040204" pitchFamily="50" charset="-128"/>
                        </a:rPr>
                        <a:t>年７月</a:t>
                      </a:r>
                      <a:r>
                        <a:rPr kumimoji="1" lang="en-US" altLang="ja-JP" sz="1400" dirty="0" smtClean="0">
                          <a:solidFill>
                            <a:schemeClr val="tx1"/>
                          </a:solidFill>
                          <a:latin typeface="Meiryo UI" panose="020B0604030504040204" pitchFamily="50" charset="-128"/>
                          <a:ea typeface="Meiryo UI" panose="020B0604030504040204" pitchFamily="50" charset="-128"/>
                        </a:rPr>
                        <a:t>19</a:t>
                      </a:r>
                      <a:r>
                        <a:rPr kumimoji="1" lang="ja-JP" altLang="en-US" sz="1400" dirty="0" smtClean="0">
                          <a:solidFill>
                            <a:schemeClr val="tx1"/>
                          </a:solidFill>
                          <a:latin typeface="Meiryo UI" panose="020B0604030504040204" pitchFamily="50" charset="-128"/>
                          <a:ea typeface="Meiryo UI" panose="020B0604030504040204" pitchFamily="50" charset="-128"/>
                        </a:rPr>
                        <a:t>日からはマスク着用義務やソーシャル・ディスタンスなどの規制の大半を解除予定。</a:t>
                      </a: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2021.7.6 AFPBB News</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83771643"/>
                  </a:ext>
                </a:extLst>
              </a:tr>
              <a:tr h="362669">
                <a:tc>
                  <a:txBody>
                    <a:bodyPr/>
                    <a:lstStyle/>
                    <a:p>
                      <a:r>
                        <a:rPr kumimoji="1" lang="ja-JP" altLang="en-US" sz="1400" dirty="0">
                          <a:latin typeface="Meiryo UI" panose="020B0604030504040204" pitchFamily="50" charset="-128"/>
                          <a:ea typeface="Meiryo UI" panose="020B0604030504040204" pitchFamily="50" charset="-128"/>
                        </a:rPr>
                        <a:t>スペイン</a:t>
                      </a:r>
                    </a:p>
                  </a:txBody>
                  <a:tcPr anchor="ct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年６月７日から大部分の国からワクチン</a:t>
                      </a:r>
                      <a:r>
                        <a:rPr kumimoji="1" lang="ja-JP" altLang="en-US" sz="1400" dirty="0" smtClean="0">
                          <a:solidFill>
                            <a:schemeClr val="tx1"/>
                          </a:solidFill>
                          <a:latin typeface="Meiryo UI" panose="020B0604030504040204" pitchFamily="50" charset="-128"/>
                          <a:ea typeface="Meiryo UI" panose="020B0604030504040204" pitchFamily="50" charset="-128"/>
                        </a:rPr>
                        <a:t>接種済み</a:t>
                      </a:r>
                      <a:r>
                        <a:rPr kumimoji="1" lang="ja-JP" altLang="en-US" sz="1400" dirty="0">
                          <a:solidFill>
                            <a:schemeClr val="tx1"/>
                          </a:solidFill>
                          <a:latin typeface="Meiryo UI" panose="020B0604030504040204" pitchFamily="50" charset="-128"/>
                          <a:ea typeface="Meiryo UI" panose="020B0604030504040204" pitchFamily="50" charset="-128"/>
                        </a:rPr>
                        <a:t>の観光客受け入れを再開。</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あわせて、スペイン国内の港へのクルーズ船の寄港も解禁。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2021.6.8 </a:t>
                      </a:r>
                      <a:r>
                        <a:rPr kumimoji="1" lang="ja-JP" altLang="en-US" sz="1100" dirty="0">
                          <a:solidFill>
                            <a:schemeClr val="tx1"/>
                          </a:solidFill>
                          <a:latin typeface="Meiryo UI" panose="020B0604030504040204" pitchFamily="50" charset="-128"/>
                          <a:ea typeface="Meiryo UI" panose="020B0604030504040204" pitchFamily="50" charset="-128"/>
                        </a:rPr>
                        <a:t>　トラベルボイス　観光産業ニュース）</a:t>
                      </a:r>
                    </a:p>
                  </a:txBody>
                  <a:tcPr anchor="ctr"/>
                </a:tc>
                <a:extLst>
                  <a:ext uri="{0D108BD9-81ED-4DB2-BD59-A6C34878D82A}">
                    <a16:rowId xmlns:a16="http://schemas.microsoft.com/office/drawing/2014/main" val="2466339055"/>
                  </a:ext>
                </a:extLst>
              </a:tr>
              <a:tr h="480003">
                <a:tc>
                  <a:txBody>
                    <a:bodyPr/>
                    <a:lstStyle/>
                    <a:p>
                      <a:r>
                        <a:rPr kumimoji="1" lang="ja-JP" altLang="en-US" sz="1400" dirty="0">
                          <a:latin typeface="Meiryo UI" panose="020B0604030504040204" pitchFamily="50" charset="-128"/>
                          <a:ea typeface="Meiryo UI" panose="020B0604030504040204" pitchFamily="50" charset="-128"/>
                        </a:rPr>
                        <a:t>フランス</a:t>
                      </a:r>
                    </a:p>
                  </a:txBody>
                  <a:tcPr anchor="ctr"/>
                </a:tc>
                <a:tc>
                  <a:txBody>
                    <a:bodyPr/>
                    <a:lstStyle/>
                    <a:p>
                      <a:pPr marL="0" marR="0" lvl="0" indent="0" algn="l" defTabSz="1351593"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年６月９日から</a:t>
                      </a:r>
                      <a:r>
                        <a:rPr kumimoji="1" lang="en-US" altLang="ja-JP" sz="1400" dirty="0">
                          <a:solidFill>
                            <a:schemeClr val="tx1"/>
                          </a:solidFill>
                          <a:latin typeface="Meiryo UI" panose="020B0604030504040204" pitchFamily="50" charset="-128"/>
                          <a:ea typeface="Meiryo UI" panose="020B0604030504040204" pitchFamily="50" charset="-128"/>
                        </a:rPr>
                        <a:t>EU</a:t>
                      </a:r>
                      <a:r>
                        <a:rPr kumimoji="1" lang="ja-JP" altLang="en-US" sz="1400" dirty="0">
                          <a:solidFill>
                            <a:schemeClr val="tx1"/>
                          </a:solidFill>
                          <a:latin typeface="Meiryo UI" panose="020B0604030504040204" pitchFamily="50" charset="-128"/>
                          <a:ea typeface="Meiryo UI" panose="020B0604030504040204" pitchFamily="50" charset="-128"/>
                        </a:rPr>
                        <a:t>の加盟国、日本、オーストラリアなどからワクチン接種済みの観光客受け入れを再開</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飲食店の店内での営業がおよそ</a:t>
                      </a:r>
                      <a:r>
                        <a:rPr kumimoji="1" lang="en-US" altLang="ja-JP" sz="1400" dirty="0">
                          <a:solidFill>
                            <a:schemeClr val="tx1"/>
                          </a:solidFill>
                          <a:latin typeface="Meiryo UI" panose="020B0604030504040204" pitchFamily="50" charset="-128"/>
                          <a:ea typeface="Meiryo UI" panose="020B0604030504040204" pitchFamily="50" charset="-128"/>
                        </a:rPr>
                        <a:t>7</a:t>
                      </a:r>
                      <a:r>
                        <a:rPr kumimoji="1" lang="ja-JP" altLang="en-US" sz="1400" dirty="0">
                          <a:solidFill>
                            <a:schemeClr val="tx1"/>
                          </a:solidFill>
                          <a:latin typeface="Meiryo UI" panose="020B0604030504040204" pitchFamily="50" charset="-128"/>
                          <a:ea typeface="Meiryo UI" panose="020B0604030504040204" pitchFamily="50" charset="-128"/>
                        </a:rPr>
                        <a:t>か月ぶりに認められたほか、夜間の外出制限が開始時間が午後</a:t>
                      </a:r>
                      <a:r>
                        <a:rPr kumimoji="1" lang="en-US" altLang="ja-JP" sz="1400" dirty="0">
                          <a:solidFill>
                            <a:schemeClr val="tx1"/>
                          </a:solidFill>
                          <a:latin typeface="Meiryo UI" panose="020B0604030504040204" pitchFamily="50" charset="-128"/>
                          <a:ea typeface="Meiryo UI" panose="020B0604030504040204" pitchFamily="50" charset="-128"/>
                        </a:rPr>
                        <a:t>9</a:t>
                      </a:r>
                      <a:r>
                        <a:rPr kumimoji="1" lang="ja-JP" altLang="en-US" sz="1400" dirty="0">
                          <a:solidFill>
                            <a:schemeClr val="tx1"/>
                          </a:solidFill>
                          <a:latin typeface="Meiryo UI" panose="020B0604030504040204" pitchFamily="50" charset="-128"/>
                          <a:ea typeface="Meiryo UI" panose="020B0604030504040204" pitchFamily="50" charset="-128"/>
                        </a:rPr>
                        <a:t>時から午後</a:t>
                      </a:r>
                      <a:r>
                        <a:rPr kumimoji="1" lang="en-US" altLang="ja-JP" sz="1400" dirty="0">
                          <a:solidFill>
                            <a:schemeClr val="tx1"/>
                          </a:solidFill>
                          <a:latin typeface="Meiryo UI" panose="020B0604030504040204" pitchFamily="50" charset="-128"/>
                          <a:ea typeface="Meiryo UI" panose="020B0604030504040204" pitchFamily="50" charset="-128"/>
                        </a:rPr>
                        <a:t>11</a:t>
                      </a:r>
                      <a:r>
                        <a:rPr kumimoji="1" lang="ja-JP" altLang="en-US" sz="1400" dirty="0">
                          <a:solidFill>
                            <a:schemeClr val="tx1"/>
                          </a:solidFill>
                          <a:latin typeface="Meiryo UI" panose="020B0604030504040204" pitchFamily="50" charset="-128"/>
                          <a:ea typeface="Meiryo UI" panose="020B0604030504040204" pitchFamily="50" charset="-128"/>
                        </a:rPr>
                        <a:t>時へと緩和。</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351593"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2021.6.10</a:t>
                      </a:r>
                      <a:r>
                        <a:rPr kumimoji="1" lang="en-US" altLang="ja-JP" sz="1100" baseline="0" dirty="0" smtClean="0">
                          <a:solidFill>
                            <a:schemeClr val="tx1"/>
                          </a:solidFill>
                          <a:latin typeface="Meiryo UI" panose="020B0604030504040204" pitchFamily="50" charset="-128"/>
                          <a:ea typeface="Meiryo UI" panose="020B0604030504040204" pitchFamily="50" charset="-128"/>
                        </a:rPr>
                        <a:t> NHK NEWS WEB</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26768465"/>
                  </a:ext>
                </a:extLst>
              </a:tr>
              <a:tr h="512003">
                <a:tc>
                  <a:txBody>
                    <a:bodyPr/>
                    <a:lstStyle/>
                    <a:p>
                      <a:r>
                        <a:rPr kumimoji="1" lang="ja-JP" altLang="ja-JP" sz="1400" kern="1200" dirty="0">
                          <a:solidFill>
                            <a:schemeClr val="dk1"/>
                          </a:solidFill>
                          <a:effectLst/>
                          <a:latin typeface="Meiryo UI" panose="020B0604030504040204" pitchFamily="50" charset="-128"/>
                          <a:ea typeface="Meiryo UI" panose="020B0604030504040204" pitchFamily="50" charset="-128"/>
                          <a:cs typeface="+mn-cs"/>
                        </a:rPr>
                        <a:t>イスラエル</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年６月</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日から新型コロナウイルス感染症の拡大を抑制するための制限をすべて解除</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（各種入場制限、各施設への入場時にワクチン接種証明書の提示を要請、ソーシャルディスタンスの確保　等）</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年６月</a:t>
                      </a:r>
                      <a:r>
                        <a:rPr kumimoji="1" lang="en-US" altLang="ja-JP" sz="1400" dirty="0">
                          <a:solidFill>
                            <a:schemeClr val="tx1"/>
                          </a:solidFill>
                          <a:latin typeface="Meiryo UI" panose="020B0604030504040204" pitchFamily="50" charset="-128"/>
                          <a:ea typeface="Meiryo UI" panose="020B0604030504040204" pitchFamily="50" charset="-128"/>
                        </a:rPr>
                        <a:t>15</a:t>
                      </a:r>
                      <a:r>
                        <a:rPr kumimoji="1" lang="ja-JP" altLang="en-US" sz="1400" dirty="0">
                          <a:solidFill>
                            <a:schemeClr val="tx1"/>
                          </a:solidFill>
                          <a:latin typeface="Meiryo UI" panose="020B0604030504040204" pitchFamily="50" charset="-128"/>
                          <a:ea typeface="Meiryo UI" panose="020B0604030504040204" pitchFamily="50" charset="-128"/>
                        </a:rPr>
                        <a:t>日からは屋内でのマスク着用義務解除。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2021.6.15 </a:t>
                      </a:r>
                      <a:r>
                        <a:rPr kumimoji="1" lang="en-US" altLang="ja-JP" sz="1100" baseline="0" dirty="0">
                          <a:solidFill>
                            <a:schemeClr val="tx1"/>
                          </a:solidFill>
                          <a:latin typeface="Meiryo UI" panose="020B0604030504040204" pitchFamily="50" charset="-128"/>
                          <a:ea typeface="Meiryo UI" panose="020B0604030504040204" pitchFamily="50" charset="-128"/>
                        </a:rPr>
                        <a:t>NHK NEWS WEB</a:t>
                      </a: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６月</a:t>
                      </a:r>
                      <a:r>
                        <a:rPr kumimoji="1" lang="en-US" altLang="ja-JP" sz="1100" dirty="0" smtClean="0">
                          <a:solidFill>
                            <a:schemeClr val="tx1"/>
                          </a:solidFill>
                          <a:latin typeface="Meiryo UI" panose="020B0604030504040204" pitchFamily="50" charset="-128"/>
                          <a:ea typeface="Meiryo UI" panose="020B0604030504040204" pitchFamily="50" charset="-128"/>
                        </a:rPr>
                        <a:t>25</a:t>
                      </a:r>
                      <a:r>
                        <a:rPr kumimoji="1" lang="ja-JP" altLang="en-US" sz="1100" dirty="0" smtClean="0">
                          <a:solidFill>
                            <a:schemeClr val="tx1"/>
                          </a:solidFill>
                          <a:latin typeface="Meiryo UI" panose="020B0604030504040204" pitchFamily="50" charset="-128"/>
                          <a:ea typeface="Meiryo UI" panose="020B0604030504040204" pitchFamily="50" charset="-128"/>
                        </a:rPr>
                        <a:t>日再着用義務化へ</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60293771"/>
                  </a:ext>
                </a:extLst>
              </a:tr>
            </a:tbl>
          </a:graphicData>
        </a:graphic>
      </p:graphicFrame>
      <p:sp>
        <p:nvSpPr>
          <p:cNvPr id="14" name="テキスト ボックス 13"/>
          <p:cNvSpPr txBox="1"/>
          <p:nvPr/>
        </p:nvSpPr>
        <p:spPr bwMode="gray">
          <a:xfrm>
            <a:off x="-223" y="5634409"/>
            <a:ext cx="13645055" cy="108545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1800" dirty="0">
                <a:solidFill>
                  <a:sysClr val="windowText" lastClr="000000"/>
                </a:solidFill>
                <a:latin typeface="Meiryo UI" panose="020B0604030504040204" pitchFamily="50" charset="-128"/>
                <a:ea typeface="Meiryo UI" panose="020B0604030504040204" pitchFamily="50" charset="-128"/>
              </a:rPr>
              <a:t>〇</a:t>
            </a:r>
            <a:r>
              <a:rPr lang="zh-TW" altLang="en-US" sz="1800" dirty="0">
                <a:solidFill>
                  <a:sysClr val="windowText" lastClr="000000"/>
                </a:solidFill>
                <a:latin typeface="Meiryo UI" panose="020B0604030504040204" pitchFamily="50" charset="-128"/>
                <a:ea typeface="Meiryo UI" panose="020B0604030504040204" pitchFamily="50" charset="-128"/>
              </a:rPr>
              <a:t>国連世界観光機関（</a:t>
            </a:r>
            <a:r>
              <a:rPr lang="en-US" altLang="zh-TW" sz="1800" dirty="0">
                <a:solidFill>
                  <a:sysClr val="windowText" lastClr="000000"/>
                </a:solidFill>
                <a:latin typeface="Meiryo UI" panose="020B0604030504040204" pitchFamily="50" charset="-128"/>
                <a:ea typeface="Meiryo UI" panose="020B0604030504040204" pitchFamily="50" charset="-128"/>
              </a:rPr>
              <a:t>UNWTO</a:t>
            </a:r>
            <a:r>
              <a:rPr lang="zh-TW" altLang="en-US" sz="1800" dirty="0">
                <a:solidFill>
                  <a:sysClr val="windowText" lastClr="000000"/>
                </a:solidFill>
                <a:latin typeface="Meiryo UI" panose="020B0604030504040204" pitchFamily="50" charset="-128"/>
                <a:ea typeface="Meiryo UI" panose="020B0604030504040204" pitchFamily="50" charset="-128"/>
              </a:rPr>
              <a:t>）</a:t>
            </a:r>
            <a:r>
              <a:rPr lang="ja-JP" altLang="en-US" sz="1800" dirty="0">
                <a:solidFill>
                  <a:sysClr val="windowText" lastClr="000000"/>
                </a:solidFill>
                <a:latin typeface="Meiryo UI" panose="020B0604030504040204" pitchFamily="50" charset="-128"/>
                <a:ea typeface="Meiryo UI" panose="020B0604030504040204" pitchFamily="50" charset="-128"/>
              </a:rPr>
              <a:t>の調査（</a:t>
            </a:r>
            <a:r>
              <a:rPr lang="en-US" altLang="ja-JP" sz="1800" dirty="0">
                <a:solidFill>
                  <a:sysClr val="windowText" lastClr="000000"/>
                </a:solidFill>
                <a:latin typeface="Meiryo UI" panose="020B0604030504040204" pitchFamily="50" charset="-128"/>
                <a:ea typeface="Meiryo UI" panose="020B0604030504040204" pitchFamily="50" charset="-128"/>
              </a:rPr>
              <a:t>2021.5</a:t>
            </a:r>
            <a:r>
              <a:rPr lang="ja-JP" altLang="en-US" sz="1800" dirty="0">
                <a:solidFill>
                  <a:sysClr val="windowText" lastClr="000000"/>
                </a:solidFill>
                <a:latin typeface="Meiryo UI" panose="020B0604030504040204" pitchFamily="50" charset="-128"/>
                <a:ea typeface="Meiryo UI" panose="020B0604030504040204" pitchFamily="50" charset="-128"/>
              </a:rPr>
              <a:t>）によると、</a:t>
            </a:r>
            <a:r>
              <a:rPr lang="en-US" altLang="ja-JP" sz="1800" dirty="0">
                <a:solidFill>
                  <a:sysClr val="windowText" lastClr="000000"/>
                </a:solidFill>
                <a:latin typeface="Meiryo UI" panose="020B0604030504040204" pitchFamily="50" charset="-128"/>
                <a:ea typeface="Meiryo UI" panose="020B0604030504040204" pitchFamily="50" charset="-128"/>
              </a:rPr>
              <a:t>UNWTO</a:t>
            </a:r>
            <a:r>
              <a:rPr lang="ja-JP" altLang="en-US" sz="1800" dirty="0">
                <a:solidFill>
                  <a:sysClr val="windowText" lastClr="000000"/>
                </a:solidFill>
                <a:latin typeface="Meiryo UI" panose="020B0604030504040204" pitchFamily="50" charset="-128"/>
                <a:ea typeface="Meiryo UI" panose="020B0604030504040204" pitchFamily="50" charset="-128"/>
              </a:rPr>
              <a:t>の専門家委員会は国際観光市場について以下のように予測している。</a:t>
            </a:r>
            <a:endParaRPr lang="en-US" altLang="ja-JP" sz="18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800" dirty="0">
                <a:solidFill>
                  <a:srgbClr val="FF0000"/>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・専門家のうち</a:t>
            </a:r>
            <a:r>
              <a:rPr lang="en-US" altLang="ja-JP" sz="1800" dirty="0">
                <a:solidFill>
                  <a:schemeClr val="tx1"/>
                </a:solidFill>
                <a:latin typeface="Meiryo UI" panose="020B0604030504040204" pitchFamily="50" charset="-128"/>
                <a:ea typeface="Meiryo UI" panose="020B0604030504040204" pitchFamily="50" charset="-128"/>
              </a:rPr>
              <a:t>40%</a:t>
            </a:r>
            <a:r>
              <a:rPr lang="ja-JP" altLang="en-US" sz="1800" dirty="0">
                <a:solidFill>
                  <a:schemeClr val="tx1"/>
                </a:solidFill>
                <a:latin typeface="Meiryo UI" panose="020B0604030504040204" pitchFamily="50" charset="-128"/>
                <a:ea typeface="Meiryo UI" panose="020B0604030504040204" pitchFamily="50" charset="-128"/>
              </a:rPr>
              <a:t>は</a:t>
            </a:r>
            <a:r>
              <a:rPr lang="en-US" altLang="ja-JP" sz="1800" dirty="0">
                <a:solidFill>
                  <a:schemeClr val="tx1"/>
                </a:solidFill>
                <a:latin typeface="Meiryo UI" panose="020B0604030504040204" pitchFamily="50" charset="-128"/>
                <a:ea typeface="Meiryo UI" panose="020B0604030504040204" pitchFamily="50" charset="-128"/>
              </a:rPr>
              <a:t>2021 </a:t>
            </a:r>
            <a:r>
              <a:rPr lang="ja-JP" altLang="en-US" sz="1800" dirty="0">
                <a:solidFill>
                  <a:schemeClr val="tx1"/>
                </a:solidFill>
                <a:latin typeface="Meiryo UI" panose="020B0604030504040204" pitchFamily="50" charset="-128"/>
                <a:ea typeface="Meiryo UI" panose="020B0604030504040204" pitchFamily="50" charset="-128"/>
              </a:rPr>
              <a:t>年</a:t>
            </a:r>
            <a:r>
              <a:rPr lang="ja-JP" altLang="en-US" sz="1800" dirty="0" smtClean="0">
                <a:solidFill>
                  <a:schemeClr val="tx1"/>
                </a:solidFill>
                <a:latin typeface="Meiryo UI" panose="020B0604030504040204" pitchFamily="50" charset="-128"/>
                <a:ea typeface="Meiryo UI" panose="020B0604030504040204" pitchFamily="50" charset="-128"/>
              </a:rPr>
              <a:t>に</a:t>
            </a:r>
            <a:r>
              <a:rPr lang="ja-JP" altLang="en-US" sz="1800" dirty="0">
                <a:solidFill>
                  <a:schemeClr val="tx1"/>
                </a:solidFill>
                <a:latin typeface="Meiryo UI" panose="020B0604030504040204" pitchFamily="50" charset="-128"/>
                <a:ea typeface="Meiryo UI" panose="020B0604030504040204" pitchFamily="50" charset="-128"/>
              </a:rPr>
              <a:t>、</a:t>
            </a:r>
            <a:r>
              <a:rPr lang="ja-JP" altLang="en-US" sz="1800" dirty="0" smtClean="0">
                <a:solidFill>
                  <a:schemeClr val="tx1"/>
                </a:solidFill>
                <a:latin typeface="Meiryo UI" panose="020B0604030504040204" pitchFamily="50" charset="-128"/>
                <a:ea typeface="Meiryo UI" panose="020B0604030504040204" pitchFamily="50" charset="-128"/>
              </a:rPr>
              <a:t>残り</a:t>
            </a:r>
            <a:r>
              <a:rPr lang="ja-JP" altLang="en-US" sz="1800" dirty="0">
                <a:solidFill>
                  <a:schemeClr val="tx1"/>
                </a:solidFill>
                <a:latin typeface="Meiryo UI" panose="020B0604030504040204" pitchFamily="50" charset="-128"/>
                <a:ea typeface="Meiryo UI" panose="020B0604030504040204" pitchFamily="50" charset="-128"/>
              </a:rPr>
              <a:t>の</a:t>
            </a:r>
            <a:r>
              <a:rPr lang="en-US" altLang="ja-JP" sz="1800" dirty="0">
                <a:solidFill>
                  <a:schemeClr val="tx1"/>
                </a:solidFill>
                <a:latin typeface="Meiryo UI" panose="020B0604030504040204" pitchFamily="50" charset="-128"/>
                <a:ea typeface="Meiryo UI" panose="020B0604030504040204" pitchFamily="50" charset="-128"/>
              </a:rPr>
              <a:t>60%</a:t>
            </a:r>
            <a:r>
              <a:rPr lang="ja-JP" altLang="en-US" sz="1800" dirty="0">
                <a:solidFill>
                  <a:schemeClr val="tx1"/>
                </a:solidFill>
                <a:latin typeface="Meiryo UI" panose="020B0604030504040204" pitchFamily="50" charset="-128"/>
                <a:ea typeface="Meiryo UI" panose="020B0604030504040204" pitchFamily="50" charset="-128"/>
              </a:rPr>
              <a:t>は</a:t>
            </a:r>
            <a:r>
              <a:rPr lang="en-US" altLang="ja-JP" sz="1800" dirty="0">
                <a:solidFill>
                  <a:schemeClr val="tx1"/>
                </a:solidFill>
                <a:latin typeface="Meiryo UI" panose="020B0604030504040204" pitchFamily="50" charset="-128"/>
                <a:ea typeface="Meiryo UI" panose="020B0604030504040204" pitchFamily="50" charset="-128"/>
              </a:rPr>
              <a:t>2022</a:t>
            </a:r>
            <a:r>
              <a:rPr lang="ja-JP" altLang="en-US" sz="1800" dirty="0">
                <a:solidFill>
                  <a:schemeClr val="tx1"/>
                </a:solidFill>
                <a:latin typeface="Meiryo UI" panose="020B0604030504040204" pitchFamily="50" charset="-128"/>
                <a:ea typeface="Meiryo UI" panose="020B0604030504040204" pitchFamily="50" charset="-128"/>
              </a:rPr>
              <a:t>年に入って</a:t>
            </a:r>
            <a:r>
              <a:rPr lang="ja-JP" altLang="en-US" sz="1800" dirty="0" smtClean="0">
                <a:solidFill>
                  <a:schemeClr val="tx1"/>
                </a:solidFill>
                <a:latin typeface="Meiryo UI" panose="020B0604030504040204" pitchFamily="50" charset="-128"/>
                <a:ea typeface="Meiryo UI" panose="020B0604030504040204" pitchFamily="50" charset="-128"/>
              </a:rPr>
              <a:t>から回復が開始すると予測。</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・コロナ前の観光市場と同水準まで回復する時期に</a:t>
            </a:r>
            <a:r>
              <a:rPr lang="ja-JP" altLang="en-US" sz="1800" dirty="0" smtClean="0">
                <a:solidFill>
                  <a:schemeClr val="tx1"/>
                </a:solidFill>
                <a:latin typeface="Meiryo UI" panose="020B0604030504040204" pitchFamily="50" charset="-128"/>
                <a:ea typeface="Meiryo UI" panose="020B0604030504040204" pitchFamily="50" charset="-128"/>
              </a:rPr>
              <a:t>ついて専門家は、</a:t>
            </a:r>
            <a:r>
              <a:rPr lang="en-US" altLang="ja-JP" sz="1800" dirty="0" smtClean="0">
                <a:solidFill>
                  <a:schemeClr val="tx1"/>
                </a:solidFill>
                <a:latin typeface="Meiryo UI" panose="020B0604030504040204" pitchFamily="50" charset="-128"/>
                <a:ea typeface="Meiryo UI" panose="020B0604030504040204" pitchFamily="50" charset="-128"/>
              </a:rPr>
              <a:t>51</a:t>
            </a:r>
            <a:r>
              <a:rPr lang="ja-JP" altLang="en-US" sz="1800" dirty="0" smtClean="0">
                <a:solidFill>
                  <a:schemeClr val="tx1"/>
                </a:solidFill>
                <a:latin typeface="Meiryo UI" panose="020B0604030504040204" pitchFamily="50" charset="-128"/>
                <a:ea typeface="Meiryo UI" panose="020B0604030504040204" pitchFamily="50" charset="-128"/>
              </a:rPr>
              <a:t>％が</a:t>
            </a:r>
            <a:r>
              <a:rPr lang="en-US" altLang="ja-JP" sz="1800" dirty="0" smtClean="0">
                <a:solidFill>
                  <a:schemeClr val="tx1"/>
                </a:solidFill>
                <a:latin typeface="Meiryo UI" panose="020B0604030504040204" pitchFamily="50" charset="-128"/>
                <a:ea typeface="Meiryo UI" panose="020B0604030504040204" pitchFamily="50" charset="-128"/>
              </a:rPr>
              <a:t>2023</a:t>
            </a:r>
            <a:r>
              <a:rPr lang="ja-JP" altLang="en-US" sz="1800" dirty="0" smtClean="0">
                <a:solidFill>
                  <a:schemeClr val="tx1"/>
                </a:solidFill>
                <a:latin typeface="Meiryo UI" panose="020B0604030504040204" pitchFamily="50" charset="-128"/>
                <a:ea typeface="Meiryo UI" panose="020B0604030504040204" pitchFamily="50" charset="-128"/>
              </a:rPr>
              <a:t>年までに、残り</a:t>
            </a:r>
            <a:r>
              <a:rPr lang="en-US" altLang="ja-JP" sz="1800" dirty="0" smtClean="0">
                <a:solidFill>
                  <a:schemeClr val="tx1"/>
                </a:solidFill>
                <a:latin typeface="Meiryo UI" panose="020B0604030504040204" pitchFamily="50" charset="-128"/>
                <a:ea typeface="Meiryo UI" panose="020B0604030504040204" pitchFamily="50" charset="-128"/>
              </a:rPr>
              <a:t>49%</a:t>
            </a:r>
            <a:r>
              <a:rPr lang="ja-JP" altLang="en-US" sz="1800" dirty="0" smtClean="0">
                <a:solidFill>
                  <a:schemeClr val="tx1"/>
                </a:solidFill>
                <a:latin typeface="Meiryo UI" panose="020B0604030504040204" pitchFamily="50" charset="-128"/>
                <a:ea typeface="Meiryo UI" panose="020B0604030504040204" pitchFamily="50" charset="-128"/>
              </a:rPr>
              <a:t>が</a:t>
            </a:r>
            <a:r>
              <a:rPr lang="en-US" altLang="ja-JP" sz="1800" dirty="0" smtClean="0">
                <a:solidFill>
                  <a:schemeClr val="tx1"/>
                </a:solidFill>
                <a:latin typeface="Meiryo UI" panose="020B0604030504040204" pitchFamily="50" charset="-128"/>
                <a:ea typeface="Meiryo UI" panose="020B0604030504040204" pitchFamily="50" charset="-128"/>
              </a:rPr>
              <a:t>2024</a:t>
            </a:r>
            <a:r>
              <a:rPr lang="ja-JP" altLang="en-US" sz="1800" dirty="0" smtClean="0">
                <a:solidFill>
                  <a:schemeClr val="tx1"/>
                </a:solidFill>
                <a:latin typeface="Meiryo UI" panose="020B0604030504040204" pitchFamily="50" charset="-128"/>
                <a:ea typeface="Meiryo UI" panose="020B0604030504040204" pitchFamily="50" charset="-128"/>
              </a:rPr>
              <a:t>年以降と予測。</a:t>
            </a:r>
            <a:endParaRPr lang="ja-JP" altLang="en-US" sz="1800" dirty="0">
              <a:solidFill>
                <a:schemeClr val="tx1"/>
              </a:solidFill>
              <a:latin typeface="Meiryo UI" panose="020B0604030504040204" pitchFamily="50" charset="-128"/>
              <a:ea typeface="Meiryo UI" panose="020B0604030504040204" pitchFamily="50" charset="-128"/>
            </a:endParaRPr>
          </a:p>
        </p:txBody>
      </p:sp>
      <p:graphicFrame>
        <p:nvGraphicFramePr>
          <p:cNvPr id="16" name="グラフ 15"/>
          <p:cNvGraphicFramePr/>
          <p:nvPr>
            <p:extLst>
              <p:ext uri="{D42A27DB-BD31-4B8C-83A1-F6EECF244321}">
                <p14:modId xmlns:p14="http://schemas.microsoft.com/office/powerpoint/2010/main" val="2506077150"/>
              </p:ext>
            </p:extLst>
          </p:nvPr>
        </p:nvGraphicFramePr>
        <p:xfrm>
          <a:off x="1655961" y="6553785"/>
          <a:ext cx="4968551" cy="31904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p:nvPr>
            <p:extLst>
              <p:ext uri="{D42A27DB-BD31-4B8C-83A1-F6EECF244321}">
                <p14:modId xmlns:p14="http://schemas.microsoft.com/office/powerpoint/2010/main" val="299107192"/>
              </p:ext>
            </p:extLst>
          </p:nvPr>
        </p:nvGraphicFramePr>
        <p:xfrm>
          <a:off x="7416601" y="6553785"/>
          <a:ext cx="4968551" cy="3190418"/>
        </p:xfrm>
        <a:graphic>
          <a:graphicData uri="http://schemas.openxmlformats.org/drawingml/2006/chart">
            <c:chart xmlns:c="http://schemas.openxmlformats.org/drawingml/2006/chart" xmlns:r="http://schemas.openxmlformats.org/officeDocument/2006/relationships" r:id="rId4"/>
          </a:graphicData>
        </a:graphic>
      </p:graphicFrame>
      <p:sp>
        <p:nvSpPr>
          <p:cNvPr id="8" name="スライド番号プレースホルダー 1"/>
          <p:cNvSpPr>
            <a:spLocks noGrp="1"/>
          </p:cNvSpPr>
          <p:nvPr>
            <p:ph type="sldNum" sz="quarter" idx="4294967295"/>
          </p:nvPr>
        </p:nvSpPr>
        <p:spPr>
          <a:xfrm>
            <a:off x="10417038" y="9423936"/>
            <a:ext cx="3192251" cy="530953"/>
          </a:xfrm>
          <a:prstGeom prst="rect">
            <a:avLst/>
          </a:prstGeom>
        </p:spPr>
        <p:txBody>
          <a:bodyPr/>
          <a:lstStyle/>
          <a:p>
            <a:pPr algn="r"/>
            <a:r>
              <a:rPr lang="en-US" altLang="ja-JP" dirty="0"/>
              <a:t> </a:t>
            </a:r>
            <a:fld id="{B5F80C83-6E72-4E0A-91D7-046F194AD4C3}" type="slidenum">
              <a:rPr lang="ja-JP" altLang="en-US" smtClean="0"/>
              <a:pPr algn="r"/>
              <a:t>7</a:t>
            </a:fld>
            <a:endParaRPr lang="ja-JP" altLang="en-US" dirty="0"/>
          </a:p>
        </p:txBody>
      </p:sp>
      <p:sp>
        <p:nvSpPr>
          <p:cNvPr id="3" name="テキスト ボックス 2"/>
          <p:cNvSpPr txBox="1"/>
          <p:nvPr/>
        </p:nvSpPr>
        <p:spPr bwMode="gray">
          <a:xfrm>
            <a:off x="10078535" y="9618548"/>
            <a:ext cx="3098706" cy="40834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en-US" altLang="ja-JP" sz="1000" dirty="0" smtClean="0">
                <a:solidFill>
                  <a:sysClr val="windowText" lastClr="000000"/>
                </a:solidFill>
                <a:latin typeface="Meiryo UI" panose="020B0604030504040204" pitchFamily="50" charset="-128"/>
                <a:ea typeface="Meiryo UI" panose="020B0604030504040204" pitchFamily="50" charset="-128"/>
              </a:rPr>
              <a:t>※</a:t>
            </a:r>
            <a:r>
              <a:rPr kumimoji="1" lang="ja-JP" altLang="en-US" sz="1000" dirty="0" smtClean="0">
                <a:solidFill>
                  <a:sysClr val="windowText" lastClr="000000"/>
                </a:solidFill>
                <a:latin typeface="Meiryo UI" panose="020B0604030504040204" pitchFamily="50" charset="-128"/>
                <a:ea typeface="Meiryo UI" panose="020B0604030504040204" pitchFamily="50" charset="-128"/>
              </a:rPr>
              <a:t>専門家委員会のパネリスト</a:t>
            </a:r>
            <a:r>
              <a:rPr kumimoji="1" lang="en-US" altLang="ja-JP" sz="1000" dirty="0" smtClean="0">
                <a:solidFill>
                  <a:sysClr val="windowText" lastClr="000000"/>
                </a:solidFill>
                <a:latin typeface="Meiryo UI" panose="020B0604030504040204" pitchFamily="50" charset="-128"/>
                <a:ea typeface="Meiryo UI" panose="020B0604030504040204" pitchFamily="50" charset="-128"/>
              </a:rPr>
              <a:t>300</a:t>
            </a:r>
            <a:r>
              <a:rPr kumimoji="1" lang="ja-JP" altLang="en-US" sz="1000" dirty="0" smtClean="0">
                <a:solidFill>
                  <a:sysClr val="windowText" lastClr="000000"/>
                </a:solidFill>
                <a:latin typeface="Meiryo UI" panose="020B0604030504040204" pitchFamily="50" charset="-128"/>
                <a:ea typeface="Meiryo UI" panose="020B0604030504040204" pitchFamily="50" charset="-128"/>
              </a:rPr>
              <a:t>人に対して調査を実施</a:t>
            </a:r>
          </a:p>
        </p:txBody>
      </p:sp>
    </p:spTree>
    <p:extLst>
      <p:ext uri="{BB962C8B-B14F-4D97-AF65-F5344CB8AC3E}">
        <p14:creationId xmlns:p14="http://schemas.microsoft.com/office/powerpoint/2010/main" val="2201053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6308</TotalTime>
  <Words>1464</Words>
  <PresentationFormat>ユーザー設定</PresentationFormat>
  <Paragraphs>168</Paragraphs>
  <Slides>8</Slides>
  <Notes>6</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7" baseType="lpstr">
      <vt:lpstr>HG丸ｺﾞｼｯｸM-PRO</vt:lpstr>
      <vt:lpstr>Meiryo UI</vt:lpstr>
      <vt:lpstr>ＭＳ Ｐゴシック</vt:lpstr>
      <vt:lpstr>游ゴシック</vt:lpstr>
      <vt:lpstr>Arial</vt:lpstr>
      <vt:lpstr>Calibri</vt:lpstr>
      <vt:lpstr>Wingdings</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2021-08-12T02:41:15Z</cp:lastPrinted>
  <dcterms:created xsi:type="dcterms:W3CDTF">2014-07-11T05:14:15Z</dcterms:created>
  <dcterms:modified xsi:type="dcterms:W3CDTF">2021-09-13T09:48:02Z</dcterms:modified>
</cp:coreProperties>
</file>