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6"/>
  </p:notesMasterIdLst>
  <p:sldIdLst>
    <p:sldId id="302" r:id="rId2"/>
    <p:sldId id="304" r:id="rId3"/>
    <p:sldId id="306" r:id="rId4"/>
    <p:sldId id="307" r:id="rId5"/>
  </p:sldIdLst>
  <p:sldSz cx="13681075" cy="9972675"/>
  <p:notesSz cx="9926638" cy="6797675"/>
  <p:defaultText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1">
          <p15:clr>
            <a:srgbClr val="A4A3A4"/>
          </p15:clr>
        </p15:guide>
        <p15:guide id="2" pos="430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FF6600"/>
    <a:srgbClr val="E6E6E6"/>
    <a:srgbClr val="FF66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397" autoAdjust="0"/>
    <p:restoredTop sz="94255" autoAdjust="0"/>
  </p:normalViewPr>
  <p:slideViewPr>
    <p:cSldViewPr>
      <p:cViewPr varScale="1">
        <p:scale>
          <a:sx n="56" d="100"/>
          <a:sy n="56" d="100"/>
        </p:scale>
        <p:origin x="1392" y="90"/>
      </p:cViewPr>
      <p:guideLst>
        <p:guide orient="horz" pos="3141"/>
        <p:guide pos="4309"/>
      </p:guideLst>
    </p:cSldViewPr>
  </p:slideViewPr>
  <p:notesTextViewPr>
    <p:cViewPr>
      <p:scale>
        <a:sx n="150" d="100"/>
        <a:sy n="15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385" cy="340836"/>
          </a:xfrm>
          <a:prstGeom prst="rect">
            <a:avLst/>
          </a:prstGeom>
        </p:spPr>
        <p:txBody>
          <a:bodyPr vert="horz" lIns="91289" tIns="45645" rIns="91289" bIns="45645"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082" y="0"/>
            <a:ext cx="4302970" cy="340836"/>
          </a:xfrm>
          <a:prstGeom prst="rect">
            <a:avLst/>
          </a:prstGeom>
        </p:spPr>
        <p:txBody>
          <a:bodyPr vert="horz" lIns="91289" tIns="45645" rIns="91289" bIns="45645" rtlCol="0"/>
          <a:lstStyle>
            <a:lvl1pPr algn="r">
              <a:defRPr sz="1200"/>
            </a:lvl1pPr>
          </a:lstStyle>
          <a:p>
            <a:fld id="{6712AC8C-A92A-4B21-AB14-B7B5B92D56B3}" type="datetimeFigureOut">
              <a:rPr kumimoji="1" lang="ja-JP" altLang="en-US" smtClean="0"/>
              <a:t>2021/9/13</a:t>
            </a:fld>
            <a:endParaRPr kumimoji="1" lang="ja-JP" altLang="en-US"/>
          </a:p>
        </p:txBody>
      </p:sp>
      <p:sp>
        <p:nvSpPr>
          <p:cNvPr id="4" name="スライド イメージ プレースホルダー 3"/>
          <p:cNvSpPr>
            <a:spLocks noGrp="1" noRot="1" noChangeAspect="1"/>
          </p:cNvSpPr>
          <p:nvPr>
            <p:ph type="sldImg" idx="2"/>
          </p:nvPr>
        </p:nvSpPr>
        <p:spPr>
          <a:xfrm>
            <a:off x="3390900" y="849313"/>
            <a:ext cx="3144838" cy="2293937"/>
          </a:xfrm>
          <a:prstGeom prst="rect">
            <a:avLst/>
          </a:prstGeom>
          <a:noFill/>
          <a:ln w="12700">
            <a:solidFill>
              <a:prstClr val="black"/>
            </a:solidFill>
          </a:ln>
        </p:spPr>
        <p:txBody>
          <a:bodyPr vert="horz" lIns="91289" tIns="45645" rIns="91289" bIns="45645" rtlCol="0" anchor="ctr"/>
          <a:lstStyle/>
          <a:p>
            <a:endParaRPr lang="ja-JP" altLang="en-US"/>
          </a:p>
        </p:txBody>
      </p:sp>
      <p:sp>
        <p:nvSpPr>
          <p:cNvPr id="5" name="ノート プレースホルダー 4"/>
          <p:cNvSpPr>
            <a:spLocks noGrp="1"/>
          </p:cNvSpPr>
          <p:nvPr>
            <p:ph type="body" sz="quarter" idx="3"/>
          </p:nvPr>
        </p:nvSpPr>
        <p:spPr>
          <a:xfrm>
            <a:off x="992508" y="3272015"/>
            <a:ext cx="7941628" cy="2675950"/>
          </a:xfrm>
          <a:prstGeom prst="rect">
            <a:avLst/>
          </a:prstGeom>
        </p:spPr>
        <p:txBody>
          <a:bodyPr vert="horz" lIns="91289" tIns="45645" rIns="91289" bIns="456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56842"/>
            <a:ext cx="4301385" cy="340835"/>
          </a:xfrm>
          <a:prstGeom prst="rect">
            <a:avLst/>
          </a:prstGeom>
        </p:spPr>
        <p:txBody>
          <a:bodyPr vert="horz" lIns="91289" tIns="45645" rIns="91289" bIns="4564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082" y="6456842"/>
            <a:ext cx="4302970" cy="340835"/>
          </a:xfrm>
          <a:prstGeom prst="rect">
            <a:avLst/>
          </a:prstGeom>
        </p:spPr>
        <p:txBody>
          <a:bodyPr vert="horz" lIns="91289" tIns="45645" rIns="91289" bIns="45645" rtlCol="0" anchor="b"/>
          <a:lstStyle>
            <a:lvl1pPr algn="r">
              <a:defRPr sz="1200"/>
            </a:lvl1pPr>
          </a:lstStyle>
          <a:p>
            <a:fld id="{E0490AFF-E985-443A-929A-E0700345423F}" type="slidenum">
              <a:rPr kumimoji="1" lang="ja-JP" altLang="en-US" smtClean="0"/>
              <a:t>‹#›</a:t>
            </a:fld>
            <a:endParaRPr kumimoji="1" lang="ja-JP" altLang="en-US"/>
          </a:p>
        </p:txBody>
      </p:sp>
    </p:spTree>
    <p:extLst>
      <p:ext uri="{BB962C8B-B14F-4D97-AF65-F5344CB8AC3E}">
        <p14:creationId xmlns:p14="http://schemas.microsoft.com/office/powerpoint/2010/main" val="30768731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402697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46138" y="744538"/>
            <a:ext cx="5105400" cy="3721100"/>
          </a:xfrm>
        </p:spPr>
      </p:sp>
      <p:sp>
        <p:nvSpPr>
          <p:cNvPr id="3" name="ノート プレースホルダー 2"/>
          <p:cNvSpPr>
            <a:spLocks noGrp="1"/>
          </p:cNvSpPr>
          <p:nvPr>
            <p:ph type="body" idx="1"/>
          </p:nvPr>
        </p:nvSpPr>
        <p:spPr/>
        <p:txBody>
          <a:bodyPr/>
          <a:lstStyle/>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AF3AE9DA-76C7-4BA8-850D-C3FC5FF6801D}" type="slidenum">
              <a:rPr kumimoji="1" lang="ja-JP" altLang="en-US" smtClean="0"/>
              <a:t>2</a:t>
            </a:fld>
            <a:endParaRPr kumimoji="1" lang="ja-JP" altLang="en-US"/>
          </a:p>
        </p:txBody>
      </p:sp>
    </p:spTree>
    <p:extLst>
      <p:ext uri="{BB962C8B-B14F-4D97-AF65-F5344CB8AC3E}">
        <p14:creationId xmlns:p14="http://schemas.microsoft.com/office/powerpoint/2010/main" val="243660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46138" y="744538"/>
            <a:ext cx="5105400" cy="3721100"/>
          </a:xfrm>
        </p:spPr>
      </p:sp>
      <p:sp>
        <p:nvSpPr>
          <p:cNvPr id="3" name="ノート プレースホルダー 2"/>
          <p:cNvSpPr>
            <a:spLocks noGrp="1"/>
          </p:cNvSpPr>
          <p:nvPr>
            <p:ph type="body" idx="1"/>
          </p:nvPr>
        </p:nvSpPr>
        <p:spPr/>
        <p:txBody>
          <a:bodyPr/>
          <a:lstStyle/>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AF3AE9DA-76C7-4BA8-850D-C3FC5FF6801D}" type="slidenum">
              <a:rPr kumimoji="1" lang="ja-JP" altLang="en-US" smtClean="0"/>
              <a:t>3</a:t>
            </a:fld>
            <a:endParaRPr kumimoji="1" lang="ja-JP" altLang="en-US"/>
          </a:p>
        </p:txBody>
      </p:sp>
    </p:spTree>
    <p:extLst>
      <p:ext uri="{BB962C8B-B14F-4D97-AF65-F5344CB8AC3E}">
        <p14:creationId xmlns:p14="http://schemas.microsoft.com/office/powerpoint/2010/main" val="616138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081" y="3097995"/>
            <a:ext cx="11628914" cy="213766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2161" y="5651182"/>
            <a:ext cx="9576753" cy="2548573"/>
          </a:xfrm>
        </p:spPr>
        <p:txBody>
          <a:bodyPr/>
          <a:lstStyle>
            <a:lvl1pPr marL="0" indent="0" algn="ctr">
              <a:buNone/>
              <a:defRPr>
                <a:solidFill>
                  <a:schemeClr val="tx1">
                    <a:tint val="75000"/>
                  </a:schemeClr>
                </a:solidFill>
              </a:defRPr>
            </a:lvl1pPr>
            <a:lvl2pPr marL="675796" indent="0" algn="ctr">
              <a:buNone/>
              <a:defRPr>
                <a:solidFill>
                  <a:schemeClr val="tx1">
                    <a:tint val="75000"/>
                  </a:schemeClr>
                </a:solidFill>
              </a:defRPr>
            </a:lvl2pPr>
            <a:lvl3pPr marL="1351593" indent="0" algn="ctr">
              <a:buNone/>
              <a:defRPr>
                <a:solidFill>
                  <a:schemeClr val="tx1">
                    <a:tint val="75000"/>
                  </a:schemeClr>
                </a:solidFill>
              </a:defRPr>
            </a:lvl3pPr>
            <a:lvl4pPr marL="2027389" indent="0" algn="ctr">
              <a:buNone/>
              <a:defRPr>
                <a:solidFill>
                  <a:schemeClr val="tx1">
                    <a:tint val="75000"/>
                  </a:schemeClr>
                </a:solidFill>
              </a:defRPr>
            </a:lvl4pPr>
            <a:lvl5pPr marL="2703186" indent="0" algn="ctr">
              <a:buNone/>
              <a:defRPr>
                <a:solidFill>
                  <a:schemeClr val="tx1">
                    <a:tint val="75000"/>
                  </a:schemeClr>
                </a:solidFill>
              </a:defRPr>
            </a:lvl5pPr>
            <a:lvl6pPr marL="3378982" indent="0" algn="ctr">
              <a:buNone/>
              <a:defRPr>
                <a:solidFill>
                  <a:schemeClr val="tx1">
                    <a:tint val="75000"/>
                  </a:schemeClr>
                </a:solidFill>
              </a:defRPr>
            </a:lvl6pPr>
            <a:lvl7pPr marL="4054779" indent="0" algn="ctr">
              <a:buNone/>
              <a:defRPr>
                <a:solidFill>
                  <a:schemeClr val="tx1">
                    <a:tint val="75000"/>
                  </a:schemeClr>
                </a:solidFill>
              </a:defRPr>
            </a:lvl7pPr>
            <a:lvl8pPr marL="4730575" indent="0" algn="ctr">
              <a:buNone/>
              <a:defRPr>
                <a:solidFill>
                  <a:schemeClr val="tx1">
                    <a:tint val="75000"/>
                  </a:schemeClr>
                </a:solidFill>
              </a:defRPr>
            </a:lvl8pPr>
            <a:lvl9pPr marL="540637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DA07DD-1C20-4E82-8C93-CDB3A1523763}"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04944468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0F0B00-7D80-4D7C-8838-5CF35FDED525}"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25881559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887718" y="558655"/>
            <a:ext cx="4308589" cy="1191411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957201" y="558655"/>
            <a:ext cx="12702498" cy="1191411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AFA558-C999-4E9B-A3A6-BB68D064044A}"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55939662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10"/>
          </p:nvPr>
        </p:nvSpPr>
        <p:spPr/>
        <p:txBody>
          <a:bodyPr/>
          <a:lstStyle/>
          <a:p>
            <a:fld id="{587B76E9-AD93-411F-A037-F562D2C9C8D1}" type="datetime1">
              <a:rPr kumimoji="1" lang="ja-JP" altLang="en-US" smtClean="0"/>
              <a:t>2021/9/13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7" name="スライド番号プレースホルダー 5"/>
          <p:cNvSpPr>
            <a:spLocks noGrp="1"/>
          </p:cNvSpPr>
          <p:nvPr>
            <p:ph type="sldNum" sz="quarter" idx="4"/>
          </p:nvPr>
        </p:nvSpPr>
        <p:spPr>
          <a:xfrm>
            <a:off x="10462144" y="9450833"/>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spTree>
    <p:extLst>
      <p:ext uri="{BB962C8B-B14F-4D97-AF65-F5344CB8AC3E}">
        <p14:creationId xmlns:p14="http://schemas.microsoft.com/office/powerpoint/2010/main" val="27781622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10" name="スライド番号プレースホルダー 9"/>
          <p:cNvSpPr>
            <a:spLocks noGrp="1"/>
          </p:cNvSpPr>
          <p:nvPr>
            <p:ph type="sldNum" sz="quarter" idx="12"/>
          </p:nvPr>
        </p:nvSpPr>
        <p:spPr>
          <a:xfrm>
            <a:off x="12427384" y="9243194"/>
            <a:ext cx="1200583" cy="530953"/>
          </a:xfrm>
        </p:spPr>
        <p:txBody>
          <a:bodyPr/>
          <a:lstStyle>
            <a:lvl1pPr>
              <a:defRPr sz="2095" b="1"/>
            </a:lvl1pPr>
          </a:lstStyle>
          <a:p>
            <a:fld id="{22487070-ECC1-415F-B437-208D70FD6142}" type="slidenum">
              <a:rPr lang="ja-JP" altLang="en-US" smtClean="0"/>
              <a:pPr/>
              <a:t>‹#›</a:t>
            </a:fld>
            <a:endParaRPr lang="ja-JP" altLang="en-US" dirty="0"/>
          </a:p>
        </p:txBody>
      </p:sp>
    </p:spTree>
    <p:extLst>
      <p:ext uri="{BB962C8B-B14F-4D97-AF65-F5344CB8AC3E}">
        <p14:creationId xmlns:p14="http://schemas.microsoft.com/office/powerpoint/2010/main" val="273882431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6463DBA-88F5-4FE0-AEC3-A2DF46717716}"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0460017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0" y="6408369"/>
            <a:ext cx="11628914" cy="1980684"/>
          </a:xfrm>
        </p:spPr>
        <p:txBody>
          <a:bodyPr anchor="t"/>
          <a:lstStyle>
            <a:lvl1pPr algn="l">
              <a:defRPr sz="5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710" y="4226846"/>
            <a:ext cx="11628914" cy="2181522"/>
          </a:xfrm>
        </p:spPr>
        <p:txBody>
          <a:bodyPr anchor="b"/>
          <a:lstStyle>
            <a:lvl1pPr marL="0" indent="0">
              <a:buNone/>
              <a:defRPr sz="3000">
                <a:solidFill>
                  <a:schemeClr val="tx1">
                    <a:tint val="75000"/>
                  </a:schemeClr>
                </a:solidFill>
              </a:defRPr>
            </a:lvl1pPr>
            <a:lvl2pPr marL="675796" indent="0">
              <a:buNone/>
              <a:defRPr sz="2600">
                <a:solidFill>
                  <a:schemeClr val="tx1">
                    <a:tint val="75000"/>
                  </a:schemeClr>
                </a:solidFill>
              </a:defRPr>
            </a:lvl2pPr>
            <a:lvl3pPr marL="1351593" indent="0">
              <a:buNone/>
              <a:defRPr sz="2300">
                <a:solidFill>
                  <a:schemeClr val="tx1">
                    <a:tint val="75000"/>
                  </a:schemeClr>
                </a:solidFill>
              </a:defRPr>
            </a:lvl3pPr>
            <a:lvl4pPr marL="2027389" indent="0">
              <a:buNone/>
              <a:defRPr sz="2100">
                <a:solidFill>
                  <a:schemeClr val="tx1">
                    <a:tint val="75000"/>
                  </a:schemeClr>
                </a:solidFill>
              </a:defRPr>
            </a:lvl4pPr>
            <a:lvl5pPr marL="2703186" indent="0">
              <a:buNone/>
              <a:defRPr sz="2100">
                <a:solidFill>
                  <a:schemeClr val="tx1">
                    <a:tint val="75000"/>
                  </a:schemeClr>
                </a:solidFill>
              </a:defRPr>
            </a:lvl5pPr>
            <a:lvl6pPr marL="3378982" indent="0">
              <a:buNone/>
              <a:defRPr sz="2100">
                <a:solidFill>
                  <a:schemeClr val="tx1">
                    <a:tint val="75000"/>
                  </a:schemeClr>
                </a:solidFill>
              </a:defRPr>
            </a:lvl6pPr>
            <a:lvl7pPr marL="4054779" indent="0">
              <a:buNone/>
              <a:defRPr sz="2100">
                <a:solidFill>
                  <a:schemeClr val="tx1">
                    <a:tint val="75000"/>
                  </a:schemeClr>
                </a:solidFill>
              </a:defRPr>
            </a:lvl7pPr>
            <a:lvl8pPr marL="4730575" indent="0">
              <a:buNone/>
              <a:defRPr sz="2100">
                <a:solidFill>
                  <a:schemeClr val="tx1">
                    <a:tint val="75000"/>
                  </a:schemeClr>
                </a:solidFill>
              </a:defRPr>
            </a:lvl8pPr>
            <a:lvl9pPr marL="5406372" indent="0">
              <a:buNone/>
              <a:defRPr sz="21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BAC9FAC-B2BE-4F62-8C3F-10DF3666E16C}"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84902343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957202" y="3257280"/>
            <a:ext cx="8505543"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690762" y="3257280"/>
            <a:ext cx="8505544"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1F16BEC-3A56-449D-810D-D3F085ADED01}" type="datetime1">
              <a:rPr kumimoji="1" lang="ja-JP" altLang="en-US" smtClean="0"/>
              <a:t>2021/9/13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99078612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4" y="399369"/>
            <a:ext cx="12312968" cy="166211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232310"/>
            <a:ext cx="6044851"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4054" y="3162631"/>
            <a:ext cx="6044851"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9798" y="2232310"/>
            <a:ext cx="6047225"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9798" y="3162631"/>
            <a:ext cx="6047225"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0FE5AAA-0BE8-4FC1-B387-73EAD7A33556}" type="datetime1">
              <a:rPr kumimoji="1" lang="ja-JP" altLang="en-US" smtClean="0"/>
              <a:t>2021/9/13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7317048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70955E1-426B-41B0-8B3C-5240F342191F}" type="datetime1">
              <a:rPr kumimoji="1" lang="ja-JP" altLang="en-US" smtClean="0"/>
              <a:t>2021/9/13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57308042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DACDC3-F3C4-4CD8-9C1E-CE9372196E6C}" type="datetime1">
              <a:rPr kumimoji="1" lang="ja-JP" altLang="en-US" smtClean="0"/>
              <a:t>2021/9/13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83591329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5" y="397060"/>
            <a:ext cx="4500979" cy="1689814"/>
          </a:xfrm>
        </p:spPr>
        <p:txBody>
          <a:bodyPr anchor="b"/>
          <a:lstStyle>
            <a:lvl1pPr algn="l">
              <a:defRPr sz="3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920" y="397061"/>
            <a:ext cx="7648101" cy="8511402"/>
          </a:xfrm>
        </p:spPr>
        <p:txBody>
          <a:bodyPr/>
          <a:lstStyle>
            <a:lvl1pPr>
              <a:defRPr sz="4800"/>
            </a:lvl1pPr>
            <a:lvl2pPr>
              <a:defRPr sz="4100"/>
            </a:lvl2pPr>
            <a:lvl3pPr>
              <a:defRPr sz="36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4055" y="2086876"/>
            <a:ext cx="4500979" cy="6821587"/>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D4EBF92-214A-4573-95D9-B74F2D1689D2}" type="datetime1">
              <a:rPr kumimoji="1" lang="ja-JP" altLang="en-US" smtClean="0"/>
              <a:t>2021/9/13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31715791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586" y="6980873"/>
            <a:ext cx="8208645" cy="824131"/>
          </a:xfrm>
        </p:spPr>
        <p:txBody>
          <a:bodyPr anchor="b"/>
          <a:lstStyle>
            <a:lvl1pPr algn="l">
              <a:defRPr sz="30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586" y="891077"/>
            <a:ext cx="8208645" cy="5983605"/>
          </a:xfrm>
        </p:spPr>
        <p:txBody>
          <a:bodyPr/>
          <a:lstStyle>
            <a:lvl1pPr marL="0" indent="0">
              <a:buNone/>
              <a:defRPr sz="4800"/>
            </a:lvl1pPr>
            <a:lvl2pPr marL="675796" indent="0">
              <a:buNone/>
              <a:defRPr sz="4100"/>
            </a:lvl2pPr>
            <a:lvl3pPr marL="1351593" indent="0">
              <a:buNone/>
              <a:defRPr sz="3600"/>
            </a:lvl3pPr>
            <a:lvl4pPr marL="2027389" indent="0">
              <a:buNone/>
              <a:defRPr sz="3000"/>
            </a:lvl4pPr>
            <a:lvl5pPr marL="2703186" indent="0">
              <a:buNone/>
              <a:defRPr sz="3000"/>
            </a:lvl5pPr>
            <a:lvl6pPr marL="3378982" indent="0">
              <a:buNone/>
              <a:defRPr sz="3000"/>
            </a:lvl6pPr>
            <a:lvl7pPr marL="4054779" indent="0">
              <a:buNone/>
              <a:defRPr sz="3000"/>
            </a:lvl7pPr>
            <a:lvl8pPr marL="4730575" indent="0">
              <a:buNone/>
              <a:defRPr sz="3000"/>
            </a:lvl8pPr>
            <a:lvl9pPr marL="5406372" indent="0">
              <a:buNone/>
              <a:defRPr sz="3000"/>
            </a:lvl9pPr>
          </a:lstStyle>
          <a:p>
            <a:endParaRPr kumimoji="1" lang="ja-JP" altLang="en-US"/>
          </a:p>
        </p:txBody>
      </p:sp>
      <p:sp>
        <p:nvSpPr>
          <p:cNvPr id="4" name="テキスト プレースホルダー 3"/>
          <p:cNvSpPr>
            <a:spLocks noGrp="1"/>
          </p:cNvSpPr>
          <p:nvPr>
            <p:ph type="body" sz="half" idx="2"/>
          </p:nvPr>
        </p:nvSpPr>
        <p:spPr>
          <a:xfrm>
            <a:off x="2681586" y="7805004"/>
            <a:ext cx="8208645" cy="1170404"/>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6EEC50B-7C5A-43D5-BBE1-D616E6E54BBC}" type="datetime1">
              <a:rPr kumimoji="1" lang="ja-JP" altLang="en-US" smtClean="0"/>
              <a:t>2021/9/13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36140956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4054" y="399369"/>
            <a:ext cx="12312968" cy="1662113"/>
          </a:xfrm>
          <a:prstGeom prst="rect">
            <a:avLst/>
          </a:prstGeom>
        </p:spPr>
        <p:txBody>
          <a:bodyPr vert="horz" lIns="135159" tIns="67580" rIns="135159" bIns="6758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326959"/>
            <a:ext cx="12312968" cy="6581504"/>
          </a:xfrm>
          <a:prstGeom prst="rect">
            <a:avLst/>
          </a:prstGeom>
        </p:spPr>
        <p:txBody>
          <a:bodyPr vert="horz" lIns="135159" tIns="67580" rIns="135159" bIns="6758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4054" y="9243194"/>
            <a:ext cx="3192251" cy="530953"/>
          </a:xfrm>
          <a:prstGeom prst="rect">
            <a:avLst/>
          </a:prstGeom>
        </p:spPr>
        <p:txBody>
          <a:bodyPr vert="horz" lIns="135159" tIns="67580" rIns="135159" bIns="67580" rtlCol="0" anchor="ctr"/>
          <a:lstStyle>
            <a:lvl1pPr algn="l">
              <a:defRPr sz="1800">
                <a:solidFill>
                  <a:schemeClr val="tx1">
                    <a:tint val="75000"/>
                  </a:schemeClr>
                </a:solidFill>
              </a:defRPr>
            </a:lvl1pPr>
          </a:lstStyle>
          <a:p>
            <a:fld id="{964174D0-7513-4DBD-A8C7-8BD3CB3AEDA7}" type="datetime1">
              <a:rPr kumimoji="1" lang="ja-JP" altLang="en-US" smtClean="0"/>
              <a:t>2021/9/13</a:t>
            </a:fld>
            <a:endParaRPr kumimoji="1" lang="ja-JP" altLang="en-US"/>
          </a:p>
        </p:txBody>
      </p:sp>
      <p:sp>
        <p:nvSpPr>
          <p:cNvPr id="5" name="フッター プレースホルダー 4"/>
          <p:cNvSpPr>
            <a:spLocks noGrp="1"/>
          </p:cNvSpPr>
          <p:nvPr>
            <p:ph type="ftr" sz="quarter" idx="3"/>
          </p:nvPr>
        </p:nvSpPr>
        <p:spPr>
          <a:xfrm>
            <a:off x="4674368" y="9243194"/>
            <a:ext cx="4332340" cy="530953"/>
          </a:xfrm>
          <a:prstGeom prst="rect">
            <a:avLst/>
          </a:prstGeom>
        </p:spPr>
        <p:txBody>
          <a:bodyPr vert="horz" lIns="135159" tIns="67580" rIns="135159" bIns="67580"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462144" y="9441722"/>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cxnSp>
        <p:nvCxnSpPr>
          <p:cNvPr id="7" name="直線コネクタ 6"/>
          <p:cNvCxnSpPr/>
          <p:nvPr userDrawn="1"/>
        </p:nvCxnSpPr>
        <p:spPr>
          <a:xfrm>
            <a:off x="0" y="593849"/>
            <a:ext cx="13681075" cy="0"/>
          </a:xfrm>
          <a:prstGeom prst="line">
            <a:avLst/>
          </a:prstGeom>
          <a:ln w="190500" cmpd="thickThin">
            <a:solidFill>
              <a:srgbClr val="0000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523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iming>
    <p:tnLst>
      <p:par>
        <p:cTn id="1" dur="indefinite" restart="never" nodeType="tmRoot"/>
      </p:par>
    </p:tnLst>
  </p:timing>
  <p:hf hdr="0" ftr="0" dt="0"/>
  <p:txStyles>
    <p:titleStyle>
      <a:lvl1pPr algn="ctr" defTabSz="1351593" rtl="0" eaLnBrk="1" latinLnBrk="0" hangingPunct="1">
        <a:spcBef>
          <a:spcPct val="0"/>
        </a:spcBef>
        <a:buNone/>
        <a:defRPr kumimoji="1" sz="6500" kern="1200">
          <a:solidFill>
            <a:schemeClr val="tx1"/>
          </a:solidFill>
          <a:latin typeface="+mj-lt"/>
          <a:ea typeface="+mj-ea"/>
          <a:cs typeface="+mj-cs"/>
        </a:defRPr>
      </a:lvl1pPr>
    </p:titleStyle>
    <p:bodyStyle>
      <a:lvl1pPr marL="506847" indent="-506847" algn="l" defTabSz="1351593" rtl="0" eaLnBrk="1" latinLnBrk="0" hangingPunct="1">
        <a:spcBef>
          <a:spcPct val="20000"/>
        </a:spcBef>
        <a:buFont typeface="Arial" panose="020B0604020202020204" pitchFamily="34" charset="0"/>
        <a:buChar char="•"/>
        <a:defRPr kumimoji="1" sz="4800" kern="1200">
          <a:solidFill>
            <a:schemeClr val="tx1"/>
          </a:solidFill>
          <a:latin typeface="+mn-lt"/>
          <a:ea typeface="+mn-ea"/>
          <a:cs typeface="+mn-cs"/>
        </a:defRPr>
      </a:lvl1pPr>
      <a:lvl2pPr marL="1098169" indent="-422373" algn="l" defTabSz="1351593"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9491" indent="-337898" algn="l" defTabSz="135159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3pPr>
      <a:lvl4pPr marL="2365288"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41084"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6881"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92677"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8473"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44270"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079897" y="3883595"/>
            <a:ext cx="11305256" cy="886718"/>
          </a:xfrm>
          <a:prstGeom prst="rect">
            <a:avLst/>
          </a:prstGeom>
          <a:noFill/>
        </p:spPr>
        <p:txBody>
          <a:bodyPr wrap="square" rtlCol="0">
            <a:spAutoFit/>
          </a:bodyPr>
          <a:lstStyle/>
          <a:p>
            <a:pPr algn="ctr"/>
            <a:r>
              <a:rPr lang="ja-JP" altLang="en-US" sz="5162" b="1" dirty="0" smtClean="0">
                <a:latin typeface="Meiryo UI" panose="020B0604030504040204" pitchFamily="50" charset="-128"/>
                <a:ea typeface="Meiryo UI" panose="020B0604030504040204" pitchFamily="50" charset="-128"/>
                <a:cs typeface="Meiryo UI" panose="020B0604030504040204" pitchFamily="50" charset="-128"/>
              </a:rPr>
              <a:t>「新た</a:t>
            </a:r>
            <a:r>
              <a:rPr lang="ja-JP" altLang="en-US" sz="5162" b="1" dirty="0">
                <a:latin typeface="Meiryo UI" panose="020B0604030504040204" pitchFamily="50" charset="-128"/>
                <a:ea typeface="Meiryo UI" panose="020B0604030504040204" pitchFamily="50" charset="-128"/>
                <a:cs typeface="Meiryo UI" panose="020B0604030504040204" pitchFamily="50" charset="-128"/>
              </a:rPr>
              <a:t>なニーズへの対応</a:t>
            </a:r>
            <a:r>
              <a:rPr lang="ja-JP" altLang="en-US" sz="5162" b="1" dirty="0" smtClean="0">
                <a:latin typeface="Meiryo UI" panose="020B0604030504040204" pitchFamily="50" charset="-128"/>
                <a:ea typeface="Meiryo UI" panose="020B0604030504040204" pitchFamily="50" charset="-128"/>
                <a:cs typeface="Meiryo UI" panose="020B0604030504040204" pitchFamily="50" charset="-128"/>
              </a:rPr>
              <a:t>事業」イメージ</a:t>
            </a:r>
            <a:endParaRPr lang="en-US" altLang="ja-JP" sz="5162"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角丸四角形 3"/>
          <p:cNvSpPr/>
          <p:nvPr/>
        </p:nvSpPr>
        <p:spPr>
          <a:xfrm>
            <a:off x="10944993" y="881881"/>
            <a:ext cx="2536866" cy="9144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smtClean="0">
                <a:solidFill>
                  <a:schemeClr val="tx1"/>
                </a:solidFill>
              </a:rPr>
              <a:t>資料２</a:t>
            </a:r>
            <a:endParaRPr kumimoji="1" lang="ja-JP" altLang="en-US" b="1" dirty="0">
              <a:solidFill>
                <a:schemeClr val="tx1"/>
              </a:solidFill>
            </a:endParaRPr>
          </a:p>
        </p:txBody>
      </p:sp>
    </p:spTree>
    <p:extLst>
      <p:ext uri="{BB962C8B-B14F-4D97-AF65-F5344CB8AC3E}">
        <p14:creationId xmlns:p14="http://schemas.microsoft.com/office/powerpoint/2010/main" val="26776672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bwMode="gray">
          <a:xfrm>
            <a:off x="-223" y="-19491"/>
            <a:ext cx="11811027" cy="56223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000" dirty="0" smtClean="0">
                <a:solidFill>
                  <a:sysClr val="windowText" lastClr="000000"/>
                </a:solidFill>
                <a:latin typeface="HG丸ｺﾞｼｯｸM-PRO" panose="020F0600000000000000" pitchFamily="50" charset="-128"/>
                <a:ea typeface="HG丸ｺﾞｼｯｸM-PRO" panose="020F0600000000000000" pitchFamily="50" charset="-128"/>
              </a:rPr>
              <a:t>「</a:t>
            </a:r>
            <a:r>
              <a:rPr lang="ja-JP" altLang="en-US" sz="2000" dirty="0">
                <a:solidFill>
                  <a:sysClr val="windowText" lastClr="000000"/>
                </a:solidFill>
                <a:latin typeface="HG丸ｺﾞｼｯｸM-PRO" panose="020F0600000000000000" pitchFamily="50" charset="-128"/>
                <a:ea typeface="HG丸ｺﾞｼｯｸM-PRO" panose="020F0600000000000000" pitchFamily="50" charset="-128"/>
              </a:rPr>
              <a:t>新たなニーズへの対応</a:t>
            </a:r>
            <a:r>
              <a:rPr lang="ja-JP" altLang="en-US" sz="2000" dirty="0">
                <a:solidFill>
                  <a:schemeClr val="tx1"/>
                </a:solidFill>
                <a:latin typeface="HG丸ｺﾞｼｯｸM-PRO" panose="020F0600000000000000" pitchFamily="50" charset="-128"/>
                <a:ea typeface="HG丸ｺﾞｼｯｸM-PRO" panose="020F0600000000000000" pitchFamily="50" charset="-128"/>
              </a:rPr>
              <a:t>事業」</a:t>
            </a:r>
            <a:r>
              <a:rPr lang="ja-JP" altLang="en-US" sz="2000" dirty="0" smtClean="0">
                <a:solidFill>
                  <a:schemeClr val="tx1"/>
                </a:solidFill>
                <a:latin typeface="HG丸ｺﾞｼｯｸM-PRO" panose="020F0600000000000000" pitchFamily="50" charset="-128"/>
                <a:ea typeface="HG丸ｺﾞｼｯｸM-PRO" panose="020F0600000000000000" pitchFamily="50" charset="-128"/>
              </a:rPr>
              <a:t>イメージ</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～大阪都市</a:t>
            </a:r>
            <a:r>
              <a:rPr lang="ja-JP" altLang="en-US" sz="1600" dirty="0" smtClean="0">
                <a:solidFill>
                  <a:sysClr val="windowText" lastClr="000000"/>
                </a:solidFill>
                <a:latin typeface="HG丸ｺﾞｼｯｸM-PRO" panose="020F0600000000000000" pitchFamily="50" charset="-128"/>
                <a:ea typeface="HG丸ｺﾞｼｯｸM-PRO" panose="020F0600000000000000" pitchFamily="50" charset="-128"/>
              </a:rPr>
              <a:t>魅力創造戦略２０２５</a:t>
            </a:r>
            <a:r>
              <a:rPr lang="ja-JP" altLang="en-US" sz="1600" dirty="0">
                <a:solidFill>
                  <a:sysClr val="windowText" lastClr="000000"/>
                </a:solidFill>
                <a:latin typeface="HG丸ｺﾞｼｯｸM-PRO" panose="020F0600000000000000" pitchFamily="50" charset="-128"/>
                <a:ea typeface="HG丸ｺﾞｼｯｸM-PRO" panose="020F0600000000000000" pitchFamily="50" charset="-128"/>
              </a:rPr>
              <a:t>：</a:t>
            </a:r>
            <a:r>
              <a:rPr lang="ja-JP" altLang="en-US" sz="1600" dirty="0" smtClean="0">
                <a:solidFill>
                  <a:sysClr val="windowText" lastClr="000000"/>
                </a:solidFill>
                <a:latin typeface="HG丸ｺﾞｼｯｸM-PRO" panose="020F0600000000000000" pitchFamily="50" charset="-128"/>
                <a:ea typeface="HG丸ｺﾞｼｯｸM-PRO" panose="020F0600000000000000" pitchFamily="50" charset="-128"/>
              </a:rPr>
              <a:t>「重点取り組み」と「最優先取組み」～</a:t>
            </a:r>
            <a:endParaRPr lang="ja-JP" altLang="en-US" sz="1600" dirty="0">
              <a:solidFill>
                <a:sysClr val="windowText" lastClr="000000"/>
              </a:solidFill>
              <a:latin typeface="HG丸ｺﾞｼｯｸM-PRO" panose="020F0600000000000000" pitchFamily="50" charset="-128"/>
              <a:ea typeface="HG丸ｺﾞｼｯｸM-PRO" panose="020F0600000000000000" pitchFamily="50" charset="-128"/>
            </a:endParaRPr>
          </a:p>
        </p:txBody>
      </p:sp>
      <p:sp>
        <p:nvSpPr>
          <p:cNvPr id="28" name="テキスト ボックス 2"/>
          <p:cNvSpPr txBox="1"/>
          <p:nvPr/>
        </p:nvSpPr>
        <p:spPr>
          <a:xfrm>
            <a:off x="208491" y="801118"/>
            <a:ext cx="13535533" cy="1304899"/>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tabLst>
                <a:tab pos="5740400" algn="l"/>
              </a:tabLst>
            </a:pPr>
            <a:r>
              <a:rPr lang="ja-JP" altLang="en-US" sz="2000" b="1" dirty="0" smtClean="0">
                <a:solidFill>
                  <a:schemeClr val="tx1"/>
                </a:solidFill>
                <a:latin typeface="Meiryo UI" panose="020B0604030504040204" pitchFamily="50" charset="-128"/>
                <a:ea typeface="Meiryo UI" panose="020B0604030504040204" pitchFamily="50" charset="-128"/>
              </a:rPr>
              <a:t>＜重点取り組み＞</a:t>
            </a:r>
            <a:r>
              <a:rPr lang="en-US" altLang="ja-JP" sz="2000" b="1" dirty="0" smtClean="0">
                <a:solidFill>
                  <a:schemeClr val="tx1"/>
                </a:solidFill>
                <a:latin typeface="Meiryo UI" panose="020B0604030504040204" pitchFamily="50" charset="-128"/>
                <a:ea typeface="Meiryo UI" panose="020B0604030504040204" pitchFamily="50" charset="-128"/>
              </a:rPr>
              <a:t> </a:t>
            </a:r>
          </a:p>
          <a:p>
            <a:pPr>
              <a:tabLst>
                <a:tab pos="5740400" algn="l"/>
              </a:tabLst>
            </a:pPr>
            <a:endParaRPr lang="en-US" altLang="ja-JP" sz="1200" b="1" dirty="0">
              <a:solidFill>
                <a:schemeClr val="tx1"/>
              </a:solidFill>
              <a:latin typeface="Meiryo UI" panose="020B0604030504040204" pitchFamily="50" charset="-128"/>
              <a:ea typeface="Meiryo UI" panose="020B0604030504040204" pitchFamily="50" charset="-128"/>
            </a:endParaRPr>
          </a:p>
          <a:p>
            <a:pPr>
              <a:tabLst>
                <a:tab pos="5740400" algn="l"/>
              </a:tabLst>
            </a:pPr>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大阪</a:t>
            </a:r>
            <a:r>
              <a:rPr lang="ja-JP" altLang="en-US" sz="2000" dirty="0">
                <a:solidFill>
                  <a:schemeClr val="tx1"/>
                </a:solidFill>
                <a:latin typeface="Meiryo UI" panose="020B0604030504040204" pitchFamily="50" charset="-128"/>
                <a:ea typeface="Meiryo UI" panose="020B0604030504040204" pitchFamily="50" charset="-128"/>
              </a:rPr>
              <a:t>・関西万博を見据えた魅力づくり、新型コロナウイルス感染症による影響、都市魅力創造に向けたこれまでの取組みにより</a:t>
            </a:r>
          </a:p>
          <a:p>
            <a:pPr>
              <a:tabLst>
                <a:tab pos="5740400" algn="l"/>
              </a:tabLst>
            </a:pPr>
            <a:r>
              <a:rPr lang="ja-JP" altLang="en-US" sz="2000" dirty="0" smtClean="0">
                <a:solidFill>
                  <a:schemeClr val="tx1"/>
                </a:solidFill>
                <a:latin typeface="Meiryo UI" panose="020B0604030504040204" pitchFamily="50" charset="-128"/>
                <a:ea typeface="Meiryo UI" panose="020B0604030504040204" pitchFamily="50" charset="-128"/>
              </a:rPr>
              <a:t>　明らか</a:t>
            </a:r>
            <a:r>
              <a:rPr lang="ja-JP" altLang="en-US" sz="2000" dirty="0">
                <a:solidFill>
                  <a:schemeClr val="tx1"/>
                </a:solidFill>
                <a:latin typeface="Meiryo UI" panose="020B0604030504040204" pitchFamily="50" charset="-128"/>
                <a:ea typeface="Meiryo UI" panose="020B0604030504040204" pitchFamily="50" charset="-128"/>
              </a:rPr>
              <a:t>になった課題への対応などの観点から、本戦略においては次の項目を重点的に取り組む。</a:t>
            </a:r>
          </a:p>
        </p:txBody>
      </p:sp>
      <p:sp>
        <p:nvSpPr>
          <p:cNvPr id="22" name="正方形/長方形 21"/>
          <p:cNvSpPr/>
          <p:nvPr/>
        </p:nvSpPr>
        <p:spPr>
          <a:xfrm>
            <a:off x="431825" y="7722641"/>
            <a:ext cx="12128277" cy="1664939"/>
          </a:xfrm>
          <a:prstGeom prst="rect">
            <a:avLst/>
          </a:prstGeom>
          <a:noFill/>
          <a:ln w="22225">
            <a:solidFill>
              <a:schemeClr val="tx1"/>
            </a:solidFill>
          </a:ln>
        </p:spPr>
        <p:style>
          <a:lnRef idx="2">
            <a:schemeClr val="dk1"/>
          </a:lnRef>
          <a:fillRef idx="1">
            <a:schemeClr val="lt1"/>
          </a:fillRef>
          <a:effectRef idx="0">
            <a:schemeClr val="dk1"/>
          </a:effectRef>
          <a:fontRef idx="minor">
            <a:schemeClr val="dk1"/>
          </a:fontRef>
        </p:style>
        <p:txBody>
          <a:bodyPr tIns="72000" bIns="36000" rtlCol="0" anchor="ctr"/>
          <a:lstStyle/>
          <a:p>
            <a:pPr>
              <a:lnSpc>
                <a:spcPts val="2000"/>
              </a:lnSpc>
            </a:pPr>
            <a:endParaRPr lang="en-US" altLang="ja-JP" sz="2400" dirty="0">
              <a:solidFill>
                <a:schemeClr val="tx1"/>
              </a:solidFill>
              <a:latin typeface="Meiryo UI" panose="020B0604030504040204" pitchFamily="50" charset="-128"/>
              <a:ea typeface="Meiryo UI" panose="020B0604030504040204" pitchFamily="50" charset="-128"/>
            </a:endParaRPr>
          </a:p>
        </p:txBody>
      </p:sp>
      <p:sp>
        <p:nvSpPr>
          <p:cNvPr id="23" name="正方形/長方形 22"/>
          <p:cNvSpPr/>
          <p:nvPr/>
        </p:nvSpPr>
        <p:spPr>
          <a:xfrm>
            <a:off x="215801" y="6801715"/>
            <a:ext cx="6336704" cy="416870"/>
          </a:xfrm>
          <a:prstGeom prst="rect">
            <a:avLst/>
          </a:prstGeom>
          <a:solidFill>
            <a:schemeClr val="accent1">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1800" dirty="0" smtClean="0">
                <a:latin typeface="Meiryo UI" panose="020B0604030504040204" pitchFamily="50" charset="-128"/>
                <a:ea typeface="Meiryo UI" panose="020B0604030504040204" pitchFamily="50" charset="-128"/>
              </a:rPr>
              <a:t>＜最優先取組み（コロナ禍における当面の目指すべき取組み）＞</a:t>
            </a:r>
            <a:endParaRPr kumimoji="1" lang="ja-JP" altLang="en-US" sz="1800" dirty="0">
              <a:latin typeface="Meiryo UI" panose="020B0604030504040204" pitchFamily="50" charset="-128"/>
              <a:ea typeface="Meiryo UI" panose="020B0604030504040204" pitchFamily="50" charset="-128"/>
            </a:endParaRPr>
          </a:p>
        </p:txBody>
      </p:sp>
      <p:sp>
        <p:nvSpPr>
          <p:cNvPr id="25" name="テキスト ボックス 2"/>
          <p:cNvSpPr txBox="1"/>
          <p:nvPr/>
        </p:nvSpPr>
        <p:spPr>
          <a:xfrm>
            <a:off x="503833" y="7938665"/>
            <a:ext cx="13103485" cy="140002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tabLst>
                <a:tab pos="5740400" algn="l"/>
              </a:tabLst>
            </a:pPr>
            <a:r>
              <a:rPr lang="ja-JP" altLang="en-US" sz="2200" dirty="0" smtClean="0">
                <a:solidFill>
                  <a:schemeClr val="tx1"/>
                </a:solidFill>
                <a:latin typeface="Meiryo UI" panose="020B0604030504040204" pitchFamily="50" charset="-128"/>
                <a:ea typeface="Meiryo UI" panose="020B0604030504040204" pitchFamily="50" charset="-128"/>
              </a:rPr>
              <a:t>▶</a:t>
            </a:r>
            <a:r>
              <a:rPr lang="ja-JP" altLang="en-US" sz="2200" dirty="0">
                <a:solidFill>
                  <a:schemeClr val="tx1"/>
                </a:solidFill>
                <a:latin typeface="Meiryo UI" panose="020B0604030504040204" pitchFamily="50" charset="-128"/>
                <a:ea typeface="Meiryo UI" panose="020B0604030504040204" pitchFamily="50" charset="-128"/>
              </a:rPr>
              <a:t>　食、歴史、文化芸術、エンタメなど大阪の強みを生かした新しい時代に相応しい価値や魅力の創出</a:t>
            </a:r>
          </a:p>
          <a:p>
            <a:pPr>
              <a:tabLst>
                <a:tab pos="5740400" algn="l"/>
              </a:tabLst>
            </a:pPr>
            <a:r>
              <a:rPr lang="ja-JP" altLang="en-US" sz="2200" dirty="0">
                <a:solidFill>
                  <a:schemeClr val="tx1"/>
                </a:solidFill>
                <a:latin typeface="Meiryo UI" panose="020B0604030504040204" pitchFamily="50" charset="-128"/>
                <a:ea typeface="Meiryo UI" panose="020B0604030504040204" pitchFamily="50" charset="-128"/>
              </a:rPr>
              <a:t>▶　マイクロツーリズムを起点とする国内からの誘客強化　　</a:t>
            </a:r>
          </a:p>
          <a:p>
            <a:pPr>
              <a:tabLst>
                <a:tab pos="5740400" algn="l"/>
              </a:tabLst>
            </a:pPr>
            <a:r>
              <a:rPr lang="ja-JP" altLang="en-US" sz="2200" dirty="0">
                <a:solidFill>
                  <a:schemeClr val="tx1"/>
                </a:solidFill>
                <a:latin typeface="Meiryo UI" panose="020B0604030504040204" pitchFamily="50" charset="-128"/>
                <a:ea typeface="Meiryo UI" panose="020B0604030504040204" pitchFamily="50" charset="-128"/>
              </a:rPr>
              <a:t>▶　来阪外国人の</a:t>
            </a:r>
            <a:r>
              <a:rPr lang="en-US" altLang="ja-JP" sz="2200" dirty="0">
                <a:solidFill>
                  <a:schemeClr val="tx1"/>
                </a:solidFill>
                <a:latin typeface="Meiryo UI" panose="020B0604030504040204" pitchFamily="50" charset="-128"/>
                <a:ea typeface="Meiryo UI" panose="020B0604030504040204" pitchFamily="50" charset="-128"/>
              </a:rPr>
              <a:t>75</a:t>
            </a:r>
            <a:r>
              <a:rPr lang="ja-JP" altLang="en-US" sz="2200" dirty="0">
                <a:solidFill>
                  <a:schemeClr val="tx1"/>
                </a:solidFill>
                <a:latin typeface="Meiryo UI" panose="020B0604030504040204" pitchFamily="50" charset="-128"/>
                <a:ea typeface="Meiryo UI" panose="020B0604030504040204" pitchFamily="50" charset="-128"/>
              </a:rPr>
              <a:t>％を占める東アジアからの旅行者をコロナ前の水準に戻すための施策</a:t>
            </a:r>
            <a:r>
              <a:rPr lang="ja-JP" altLang="en-US" sz="2200" dirty="0" smtClean="0">
                <a:solidFill>
                  <a:schemeClr val="tx1"/>
                </a:solidFill>
                <a:latin typeface="Meiryo UI" panose="020B0604030504040204" pitchFamily="50" charset="-128"/>
                <a:ea typeface="Meiryo UI" panose="020B0604030504040204" pitchFamily="50" charset="-128"/>
              </a:rPr>
              <a:t>展開</a:t>
            </a:r>
            <a:endParaRPr lang="ja-JP" altLang="en-US" sz="2200" dirty="0">
              <a:solidFill>
                <a:schemeClr val="tx1"/>
              </a:solidFill>
              <a:latin typeface="Meiryo UI" panose="020B0604030504040204" pitchFamily="50" charset="-128"/>
              <a:ea typeface="Meiryo UI" panose="020B0604030504040204" pitchFamily="50" charset="-128"/>
            </a:endParaRPr>
          </a:p>
          <a:p>
            <a:pPr>
              <a:tabLst>
                <a:tab pos="5740400" algn="l"/>
              </a:tabLst>
            </a:pPr>
            <a:endParaRPr lang="ja-JP" altLang="en-US" sz="2200" dirty="0">
              <a:solidFill>
                <a:schemeClr val="tx1"/>
              </a:solidFill>
              <a:latin typeface="Meiryo UI" panose="020B0604030504040204" pitchFamily="50" charset="-128"/>
              <a:ea typeface="Meiryo UI" panose="020B0604030504040204" pitchFamily="50" charset="-128"/>
            </a:endParaRPr>
          </a:p>
        </p:txBody>
      </p:sp>
      <p:sp>
        <p:nvSpPr>
          <p:cNvPr id="50" name="テキスト ボックス 2"/>
          <p:cNvSpPr txBox="1"/>
          <p:nvPr/>
        </p:nvSpPr>
        <p:spPr>
          <a:xfrm>
            <a:off x="544997" y="7129977"/>
            <a:ext cx="13208308" cy="592664"/>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tabLst>
                <a:tab pos="5740400" algn="l"/>
              </a:tabLst>
            </a:pPr>
            <a:r>
              <a:rPr lang="ja-JP" altLang="en-US" sz="2000" dirty="0">
                <a:solidFill>
                  <a:schemeClr val="tx1"/>
                </a:solidFill>
                <a:latin typeface="Meiryo UI" panose="020B0604030504040204" pitchFamily="50" charset="-128"/>
                <a:ea typeface="Meiryo UI" panose="020B0604030504040204" pitchFamily="50" charset="-128"/>
              </a:rPr>
              <a:t>新型コロナウイルス感染症により多大な影響を受けた大阪の賑わいを取り戻すため、まずは、下記について優先的に取り組む</a:t>
            </a:r>
            <a:r>
              <a:rPr lang="ja-JP" altLang="en-US" sz="2000" dirty="0" smtClean="0">
                <a:solidFill>
                  <a:schemeClr val="tx1"/>
                </a:solidFill>
                <a:latin typeface="Meiryo UI" panose="020B0604030504040204" pitchFamily="50" charset="-128"/>
                <a:ea typeface="Meiryo UI" panose="020B0604030504040204" pitchFamily="50" charset="-128"/>
              </a:rPr>
              <a:t>。</a:t>
            </a:r>
            <a:endParaRPr lang="en-US" altLang="ja-JP" sz="2000" dirty="0" smtClean="0">
              <a:solidFill>
                <a:schemeClr val="tx1"/>
              </a:solidFill>
              <a:latin typeface="Meiryo UI" panose="020B0604030504040204" pitchFamily="50" charset="-128"/>
              <a:ea typeface="Meiryo UI" panose="020B0604030504040204" pitchFamily="50" charset="-128"/>
            </a:endParaRPr>
          </a:p>
        </p:txBody>
      </p:sp>
      <p:sp>
        <p:nvSpPr>
          <p:cNvPr id="20" name="スライド番号プレースホルダー 1"/>
          <p:cNvSpPr>
            <a:spLocks noGrp="1"/>
          </p:cNvSpPr>
          <p:nvPr>
            <p:ph type="sldNum" sz="quarter" idx="12"/>
          </p:nvPr>
        </p:nvSpPr>
        <p:spPr>
          <a:xfrm>
            <a:off x="10488824" y="9378825"/>
            <a:ext cx="3192251" cy="530953"/>
          </a:xfrm>
        </p:spPr>
        <p:txBody>
          <a:bodyPr/>
          <a:lstStyle/>
          <a:p>
            <a:fld id="{467AA5CF-51E1-4D01-BB70-A72935B68D10}" type="slidenum">
              <a:rPr kumimoji="1" lang="ja-JP" altLang="en-US" smtClean="0"/>
              <a:t>1</a:t>
            </a:fld>
            <a:endParaRPr kumimoji="1" lang="ja-JP" altLang="en-US"/>
          </a:p>
        </p:txBody>
      </p:sp>
      <p:graphicFrame>
        <p:nvGraphicFramePr>
          <p:cNvPr id="40" name="表 39"/>
          <p:cNvGraphicFramePr>
            <a:graphicFrameLocks noGrp="1"/>
          </p:cNvGraphicFramePr>
          <p:nvPr>
            <p:extLst>
              <p:ext uri="{D42A27DB-BD31-4B8C-83A1-F6EECF244321}">
                <p14:modId xmlns:p14="http://schemas.microsoft.com/office/powerpoint/2010/main" val="2792537878"/>
              </p:ext>
            </p:extLst>
          </p:nvPr>
        </p:nvGraphicFramePr>
        <p:xfrm>
          <a:off x="884616" y="2363818"/>
          <a:ext cx="6061605" cy="1612925"/>
        </p:xfrm>
        <a:graphic>
          <a:graphicData uri="http://schemas.openxmlformats.org/drawingml/2006/table">
            <a:tbl>
              <a:tblPr firstCol="1">
                <a:tableStyleId>{5C22544A-7EE6-4342-B048-85BDC9FD1C3A}</a:tableStyleId>
              </a:tblPr>
              <a:tblGrid>
                <a:gridCol w="6061605">
                  <a:extLst>
                    <a:ext uri="{9D8B030D-6E8A-4147-A177-3AD203B41FA5}">
                      <a16:colId xmlns:a16="http://schemas.microsoft.com/office/drawing/2014/main" val="20000"/>
                    </a:ext>
                  </a:extLst>
                </a:gridCol>
              </a:tblGrid>
              <a:tr h="398240">
                <a:tc>
                  <a:txBody>
                    <a:bodyPr/>
                    <a:lstStyle/>
                    <a:p>
                      <a:pPr algn="ctr"/>
                      <a:r>
                        <a:rPr kumimoji="1" lang="ja-JP" altLang="en-US" sz="1600" dirty="0">
                          <a:latin typeface="Arial" panose="020B0604020202020204" pitchFamily="34" charset="0"/>
                          <a:ea typeface="Meiryo UI" panose="020B0604030504040204" pitchFamily="50" charset="-128"/>
                          <a:cs typeface="Arial" panose="020B0604020202020204" pitchFamily="34" charset="0"/>
                        </a:rPr>
                        <a:t>世界第一級の文化・観光拠点の進化・発信</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0000"/>
                  </a:ext>
                </a:extLst>
              </a:tr>
              <a:tr h="1214685">
                <a:tc>
                  <a:txBody>
                    <a:bodyPr/>
                    <a:lstStyle/>
                    <a:p>
                      <a:pPr marL="0" marR="0" lvl="0" indent="0" algn="l" defTabSz="742950" rtl="0" eaLnBrk="1" fontAlgn="auto" latinLnBrk="0" hangingPunct="1">
                        <a:lnSpc>
                          <a:spcPts val="1600"/>
                        </a:lnSpc>
                        <a:spcBef>
                          <a:spcPts val="0"/>
                        </a:spcBef>
                        <a:spcAft>
                          <a:spcPts val="0"/>
                        </a:spcAft>
                        <a:buClrTx/>
                        <a:buSzTx/>
                        <a:buFontTx/>
                        <a:buNone/>
                        <a:tabLst/>
                        <a:defRPr/>
                      </a:pP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a:t>
                      </a: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大阪・関西万博を契機とした世界に向けた大阪の魅力発信</a:t>
                      </a:r>
                    </a:p>
                    <a:p>
                      <a:pPr algn="l">
                        <a:lnSpc>
                          <a:spcPts val="1600"/>
                        </a:lnSpc>
                        <a:spcAft>
                          <a:spcPts val="0"/>
                        </a:spcAft>
                      </a:pP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a:t>
                      </a: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水都大阪、百舌鳥・古市古墳群、万博記念公園</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、大阪市内重点エリ</a:t>
                      </a:r>
                      <a:endPar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algn="l">
                        <a:lnSpc>
                          <a:spcPts val="1600"/>
                        </a:lnSpc>
                        <a:spcAft>
                          <a:spcPts val="0"/>
                        </a:spcAft>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ア</a:t>
                      </a: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等の魅力強化</a:t>
                      </a:r>
                    </a:p>
                    <a:p>
                      <a:pPr algn="l">
                        <a:lnSpc>
                          <a:spcPts val="1600"/>
                        </a:lnSpc>
                        <a:spcAft>
                          <a:spcPts val="0"/>
                        </a:spcAft>
                      </a:pP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a:t>
                      </a:r>
                      <a:r>
                        <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IR</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誘致、</a:t>
                      </a: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大阪中之島美術館開館や大阪市立美術館リニューアル</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a:t>
                      </a:r>
                      <a:endPar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algn="l">
                        <a:lnSpc>
                          <a:spcPts val="1600"/>
                        </a:lnSpc>
                        <a:spcAft>
                          <a:spcPts val="0"/>
                        </a:spcAft>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うめきた</a:t>
                      </a:r>
                      <a:r>
                        <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2</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期まちづくりの着実な推進　</a:t>
                      </a: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など</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213443"/>
                  </a:ext>
                </a:extLst>
              </a:tr>
            </a:tbl>
          </a:graphicData>
        </a:graphic>
      </p:graphicFrame>
      <p:graphicFrame>
        <p:nvGraphicFramePr>
          <p:cNvPr id="42" name="表 41"/>
          <p:cNvGraphicFramePr>
            <a:graphicFrameLocks noGrp="1"/>
          </p:cNvGraphicFramePr>
          <p:nvPr>
            <p:extLst>
              <p:ext uri="{D42A27DB-BD31-4B8C-83A1-F6EECF244321}">
                <p14:modId xmlns:p14="http://schemas.microsoft.com/office/powerpoint/2010/main" val="796644590"/>
              </p:ext>
            </p:extLst>
          </p:nvPr>
        </p:nvGraphicFramePr>
        <p:xfrm>
          <a:off x="884616" y="3915078"/>
          <a:ext cx="6062393" cy="1143267"/>
        </p:xfrm>
        <a:graphic>
          <a:graphicData uri="http://schemas.openxmlformats.org/drawingml/2006/table">
            <a:tbl>
              <a:tblPr firstCol="1">
                <a:tableStyleId>{5C22544A-7EE6-4342-B048-85BDC9FD1C3A}</a:tableStyleId>
              </a:tblPr>
              <a:tblGrid>
                <a:gridCol w="6062393">
                  <a:extLst>
                    <a:ext uri="{9D8B030D-6E8A-4147-A177-3AD203B41FA5}">
                      <a16:colId xmlns:a16="http://schemas.microsoft.com/office/drawing/2014/main" val="802061351"/>
                    </a:ext>
                  </a:extLst>
                </a:gridCol>
              </a:tblGrid>
              <a:tr h="322282">
                <a:tc>
                  <a:txBody>
                    <a:bodyPr/>
                    <a:lstStyle/>
                    <a:p>
                      <a:pPr marL="0" marR="0" indent="0" algn="ctr" defTabSz="742950" rtl="0" eaLnBrk="1" fontAlgn="auto" latinLnBrk="0" hangingPunct="1">
                        <a:lnSpc>
                          <a:spcPct val="100000"/>
                        </a:lnSpc>
                        <a:spcBef>
                          <a:spcPts val="0"/>
                        </a:spcBef>
                        <a:spcAft>
                          <a:spcPts val="0"/>
                        </a:spcAft>
                        <a:buClrTx/>
                        <a:buSzTx/>
                        <a:buFontTx/>
                        <a:buNone/>
                        <a:tabLst/>
                        <a:defRPr/>
                      </a:pPr>
                      <a:r>
                        <a:rPr lang="ja-JP" altLang="en-US" sz="1600" b="1" dirty="0">
                          <a:solidFill>
                            <a:schemeClr val="bg1"/>
                          </a:solidFill>
                          <a:latin typeface="Arial" panose="020B0604020202020204" pitchFamily="34" charset="0"/>
                          <a:ea typeface="Meiryo UI" panose="020B0604030504040204" pitchFamily="50" charset="-128"/>
                          <a:cs typeface="Arial" panose="020B0604020202020204" pitchFamily="34" charset="0"/>
                        </a:rPr>
                        <a:t>大阪の強みを生かした魅力創出・発信</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483635745"/>
                  </a:ext>
                </a:extLst>
              </a:tr>
              <a:tr h="807987">
                <a:tc>
                  <a:txBody>
                    <a:bodyPr/>
                    <a:lstStyle/>
                    <a:p>
                      <a:pPr algn="just">
                        <a:lnSpc>
                          <a:spcPts val="1600"/>
                        </a:lnSpc>
                        <a:spcAft>
                          <a:spcPts val="0"/>
                        </a:spcAft>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食、歴史、文化芸術、エンタメなど大阪の強みを生かした魅力</a:t>
                      </a:r>
                      <a:r>
                        <a:rPr lang="ja-JP" altLang="en-US" sz="1200" b="0" kern="100" dirty="0" smtClean="0">
                          <a:solidFill>
                            <a:schemeClr val="tx1"/>
                          </a:solidFill>
                          <a:effectLst/>
                          <a:latin typeface="Arial" panose="020B0604020202020204" pitchFamily="34" charset="0"/>
                          <a:ea typeface="Meiryo UI" panose="020B0604030504040204" pitchFamily="50" charset="-128"/>
                          <a:cs typeface="Arial" panose="020B0604020202020204" pitchFamily="34" charset="0"/>
                        </a:rPr>
                        <a:t>の</a:t>
                      </a:r>
                      <a:r>
                        <a:rPr lang="en-US" altLang="ja-JP" sz="1200" b="0" kern="100" dirty="0" smtClean="0">
                          <a:solidFill>
                            <a:schemeClr val="tx1"/>
                          </a:solidFill>
                          <a:effectLst/>
                          <a:latin typeface="Arial" panose="020B0604020202020204" pitchFamily="34" charset="0"/>
                          <a:ea typeface="Meiryo UI" panose="020B0604030504040204" pitchFamily="50" charset="-128"/>
                          <a:cs typeface="Arial" panose="020B0604020202020204" pitchFamily="34" charset="0"/>
                        </a:rPr>
                        <a:t> </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磨き上げ・発信</a:t>
                      </a:r>
                      <a:endPar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marL="0" marR="0" lvl="0" indent="0" algn="just" defTabSz="742950" rtl="0" eaLnBrk="1" fontAlgn="auto" latinLnBrk="0" hangingPunct="1">
                        <a:lnSpc>
                          <a:spcPts val="1600"/>
                        </a:lnSpc>
                        <a:spcBef>
                          <a:spcPts val="0"/>
                        </a:spcBef>
                        <a:spcAft>
                          <a:spcPts val="0"/>
                        </a:spcAft>
                        <a:buClrTx/>
                        <a:buSzTx/>
                        <a:buFontTx/>
                        <a:buNone/>
                        <a:tabLst/>
                        <a:defRPr/>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博物館や美術館の文化資源の鑑賞・体験など文化観光の推進</a:t>
                      </a:r>
                      <a:endPar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marL="0" marR="0" lvl="0" indent="0" algn="just" defTabSz="742950" rtl="0" eaLnBrk="1" fontAlgn="auto" latinLnBrk="0" hangingPunct="1">
                        <a:lnSpc>
                          <a:spcPts val="1600"/>
                        </a:lnSpc>
                        <a:spcBef>
                          <a:spcPts val="0"/>
                        </a:spcBef>
                        <a:spcAft>
                          <a:spcPts val="0"/>
                        </a:spcAft>
                        <a:buClrTx/>
                        <a:buSzTx/>
                        <a:buFontTx/>
                        <a:buNone/>
                        <a:tabLst/>
                        <a:defRPr/>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プロスポーツチーム・トップアスリート等と連携した魅力発信　など</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2509926"/>
                  </a:ext>
                </a:extLst>
              </a:tr>
            </a:tbl>
          </a:graphicData>
        </a:graphic>
      </p:graphicFrame>
      <p:graphicFrame>
        <p:nvGraphicFramePr>
          <p:cNvPr id="46" name="表 45"/>
          <p:cNvGraphicFramePr>
            <a:graphicFrameLocks noGrp="1"/>
          </p:cNvGraphicFramePr>
          <p:nvPr>
            <p:extLst>
              <p:ext uri="{D42A27DB-BD31-4B8C-83A1-F6EECF244321}">
                <p14:modId xmlns:p14="http://schemas.microsoft.com/office/powerpoint/2010/main" val="119784690"/>
              </p:ext>
            </p:extLst>
          </p:nvPr>
        </p:nvGraphicFramePr>
        <p:xfrm>
          <a:off x="884616" y="5027836"/>
          <a:ext cx="6061605" cy="707715"/>
        </p:xfrm>
        <a:graphic>
          <a:graphicData uri="http://schemas.openxmlformats.org/drawingml/2006/table">
            <a:tbl>
              <a:tblPr firstCol="1">
                <a:tableStyleId>{5C22544A-7EE6-4342-B048-85BDC9FD1C3A}</a:tableStyleId>
              </a:tblPr>
              <a:tblGrid>
                <a:gridCol w="6061605">
                  <a:extLst>
                    <a:ext uri="{9D8B030D-6E8A-4147-A177-3AD203B41FA5}">
                      <a16:colId xmlns:a16="http://schemas.microsoft.com/office/drawing/2014/main" val="222981108"/>
                    </a:ext>
                  </a:extLst>
                </a:gridCol>
              </a:tblGrid>
              <a:tr h="384542">
                <a:tc>
                  <a:txBody>
                    <a:bodyPr/>
                    <a:lstStyle/>
                    <a:p>
                      <a:pPr marL="0" marR="0" indent="0" algn="ctr" defTabSz="742950" rtl="0" eaLnBrk="1" fontAlgn="auto" latinLnBrk="0" hangingPunct="1">
                        <a:lnSpc>
                          <a:spcPct val="100000"/>
                        </a:lnSpc>
                        <a:spcBef>
                          <a:spcPts val="0"/>
                        </a:spcBef>
                        <a:spcAft>
                          <a:spcPts val="0"/>
                        </a:spcAft>
                        <a:buClrTx/>
                        <a:buSzTx/>
                        <a:buFontTx/>
                        <a:buNone/>
                        <a:tabLst/>
                        <a:defRPr/>
                      </a:pPr>
                      <a:r>
                        <a:rPr lang="ja-JP" altLang="en-US" sz="1600" b="1" dirty="0">
                          <a:solidFill>
                            <a:schemeClr val="bg1"/>
                          </a:solidFill>
                          <a:latin typeface="Arial" panose="020B0604020202020204" pitchFamily="34" charset="0"/>
                          <a:ea typeface="Meiryo UI" panose="020B0604030504040204" pitchFamily="50" charset="-128"/>
                          <a:cs typeface="Arial" panose="020B0604020202020204" pitchFamily="34" charset="0"/>
                        </a:rPr>
                        <a:t>さらなる観光誘客に向けた取組み</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3341231585"/>
                  </a:ext>
                </a:extLst>
              </a:tr>
              <a:tr h="323173">
                <a:tc>
                  <a:txBody>
                    <a:bodyPr/>
                    <a:lstStyle/>
                    <a:p>
                      <a:pPr algn="just">
                        <a:lnSpc>
                          <a:spcPts val="1600"/>
                        </a:lnSpc>
                        <a:spcAft>
                          <a:spcPts val="0"/>
                        </a:spcAft>
                      </a:pPr>
                      <a:endPar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85054813"/>
                  </a:ext>
                </a:extLst>
              </a:tr>
            </a:tbl>
          </a:graphicData>
        </a:graphic>
      </p:graphicFrame>
      <p:graphicFrame>
        <p:nvGraphicFramePr>
          <p:cNvPr id="47" name="表 46"/>
          <p:cNvGraphicFramePr>
            <a:graphicFrameLocks noGrp="1"/>
          </p:cNvGraphicFramePr>
          <p:nvPr>
            <p:extLst>
              <p:ext uri="{D42A27DB-BD31-4B8C-83A1-F6EECF244321}">
                <p14:modId xmlns:p14="http://schemas.microsoft.com/office/powerpoint/2010/main" val="767720357"/>
              </p:ext>
            </p:extLst>
          </p:nvPr>
        </p:nvGraphicFramePr>
        <p:xfrm>
          <a:off x="7353295" y="2355098"/>
          <a:ext cx="5468313" cy="712932"/>
        </p:xfrm>
        <a:graphic>
          <a:graphicData uri="http://schemas.openxmlformats.org/drawingml/2006/table">
            <a:tbl>
              <a:tblPr firstCol="1">
                <a:tableStyleId>{5C22544A-7EE6-4342-B048-85BDC9FD1C3A}</a:tableStyleId>
              </a:tblPr>
              <a:tblGrid>
                <a:gridCol w="5468313">
                  <a:extLst>
                    <a:ext uri="{9D8B030D-6E8A-4147-A177-3AD203B41FA5}">
                      <a16:colId xmlns:a16="http://schemas.microsoft.com/office/drawing/2014/main" val="48823946"/>
                    </a:ext>
                  </a:extLst>
                </a:gridCol>
              </a:tblGrid>
              <a:tr h="389759">
                <a:tc>
                  <a:txBody>
                    <a:bodyPr/>
                    <a:lstStyle/>
                    <a:p>
                      <a:pPr marL="0" marR="0" indent="0" algn="ctr" defTabSz="742950" rtl="0" eaLnBrk="1" fontAlgn="auto" latinLnBrk="0" hangingPunct="1">
                        <a:lnSpc>
                          <a:spcPct val="100000"/>
                        </a:lnSpc>
                        <a:spcBef>
                          <a:spcPts val="0"/>
                        </a:spcBef>
                        <a:spcAft>
                          <a:spcPts val="0"/>
                        </a:spcAft>
                        <a:buClrTx/>
                        <a:buSzTx/>
                        <a:buFontTx/>
                        <a:buNone/>
                        <a:tabLst/>
                        <a:defRPr/>
                      </a:pPr>
                      <a:r>
                        <a:rPr lang="ja-JP" altLang="en-US" sz="1400" b="1" dirty="0">
                          <a:solidFill>
                            <a:schemeClr val="bg1"/>
                          </a:solidFill>
                          <a:latin typeface="Arial" panose="020B0604020202020204" pitchFamily="34" charset="0"/>
                          <a:ea typeface="Meiryo UI" panose="020B0604030504040204" pitchFamily="50" charset="-128"/>
                          <a:cs typeface="Arial" panose="020B0604020202020204" pitchFamily="34" charset="0"/>
                        </a:rPr>
                        <a:t>戦略的なＭＩＣＥ誘致の推進</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2192112577"/>
                  </a:ext>
                </a:extLst>
              </a:tr>
              <a:tr h="323173">
                <a:tc>
                  <a:txBody>
                    <a:bodyPr/>
                    <a:lstStyle/>
                    <a:p>
                      <a:pPr algn="just">
                        <a:lnSpc>
                          <a:spcPts val="1600"/>
                        </a:lnSpc>
                        <a:spcAft>
                          <a:spcPts val="0"/>
                        </a:spcAft>
                      </a:pPr>
                      <a:endPar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00572903"/>
                  </a:ext>
                </a:extLst>
              </a:tr>
            </a:tbl>
          </a:graphicData>
        </a:graphic>
      </p:graphicFrame>
      <p:graphicFrame>
        <p:nvGraphicFramePr>
          <p:cNvPr id="48" name="表 47"/>
          <p:cNvGraphicFramePr>
            <a:graphicFrameLocks noGrp="1"/>
          </p:cNvGraphicFramePr>
          <p:nvPr>
            <p:extLst>
              <p:ext uri="{D42A27DB-BD31-4B8C-83A1-F6EECF244321}">
                <p14:modId xmlns:p14="http://schemas.microsoft.com/office/powerpoint/2010/main" val="949876638"/>
              </p:ext>
            </p:extLst>
          </p:nvPr>
        </p:nvGraphicFramePr>
        <p:xfrm>
          <a:off x="7353295" y="3492459"/>
          <a:ext cx="5468313" cy="942693"/>
        </p:xfrm>
        <a:graphic>
          <a:graphicData uri="http://schemas.openxmlformats.org/drawingml/2006/table">
            <a:tbl>
              <a:tblPr firstCol="1">
                <a:tableStyleId>{5C22544A-7EE6-4342-B048-85BDC9FD1C3A}</a:tableStyleId>
              </a:tblPr>
              <a:tblGrid>
                <a:gridCol w="5468313">
                  <a:extLst>
                    <a:ext uri="{9D8B030D-6E8A-4147-A177-3AD203B41FA5}">
                      <a16:colId xmlns:a16="http://schemas.microsoft.com/office/drawing/2014/main" val="534559803"/>
                    </a:ext>
                  </a:extLst>
                </a:gridCol>
              </a:tblGrid>
              <a:tr h="396642">
                <a:tc>
                  <a:txBody>
                    <a:bodyPr/>
                    <a:lstStyle/>
                    <a:p>
                      <a:pPr marL="0" marR="0" indent="0" algn="ctr" defTabSz="742950" rtl="0" eaLnBrk="1" fontAlgn="auto" latinLnBrk="0" hangingPunct="1">
                        <a:lnSpc>
                          <a:spcPct val="100000"/>
                        </a:lnSpc>
                        <a:spcBef>
                          <a:spcPts val="0"/>
                        </a:spcBef>
                        <a:spcAft>
                          <a:spcPts val="0"/>
                        </a:spcAft>
                        <a:buClrTx/>
                        <a:buSzTx/>
                        <a:buFontTx/>
                        <a:buNone/>
                        <a:tabLst/>
                        <a:defRPr/>
                      </a:pPr>
                      <a:r>
                        <a:rPr lang="ja-JP" altLang="en-US" sz="1600" b="1" dirty="0">
                          <a:solidFill>
                            <a:schemeClr val="bg1"/>
                          </a:solidFill>
                          <a:latin typeface="Arial" panose="020B0604020202020204" pitchFamily="34" charset="0"/>
                          <a:ea typeface="Meiryo UI" panose="020B0604030504040204" pitchFamily="50" charset="-128"/>
                          <a:cs typeface="Arial" panose="020B0604020202020204" pitchFamily="34" charset="0"/>
                        </a:rPr>
                        <a:t>文化・芸術を通じた都市ブランドの形成</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2929492184"/>
                  </a:ext>
                </a:extLst>
              </a:tr>
              <a:tr h="546051">
                <a:tc>
                  <a:txBody>
                    <a:bodyPr/>
                    <a:lstStyle/>
                    <a:p>
                      <a:pPr marL="0" marR="0" indent="0" algn="l" defTabSz="742950" rtl="0" eaLnBrk="1" fontAlgn="auto" latinLnBrk="0" hangingPunct="1">
                        <a:lnSpc>
                          <a:spcPts val="1600"/>
                        </a:lnSpc>
                        <a:spcBef>
                          <a:spcPts val="0"/>
                        </a:spcBef>
                        <a:spcAft>
                          <a:spcPts val="0"/>
                        </a:spcAft>
                        <a:buClrTx/>
                        <a:buSzTx/>
                        <a:buFontTx/>
                        <a:buNone/>
                        <a:tabLst/>
                        <a:defRPr/>
                      </a:pPr>
                      <a:r>
                        <a:rPr lang="ja-JP" altLang="en-US" sz="14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文化芸術活動の回復や賑わい創出の取組み</a:t>
                      </a:r>
                      <a:endParaRPr lang="en-US" altLang="ja-JP" sz="14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marL="0" marR="0" indent="0" algn="l" defTabSz="742950" rtl="0" eaLnBrk="1" fontAlgn="auto" latinLnBrk="0" hangingPunct="1">
                        <a:lnSpc>
                          <a:spcPts val="1600"/>
                        </a:lnSpc>
                        <a:spcBef>
                          <a:spcPts val="0"/>
                        </a:spcBef>
                        <a:spcAft>
                          <a:spcPts val="0"/>
                        </a:spcAft>
                        <a:buClrTx/>
                        <a:buSzTx/>
                        <a:buFontTx/>
                        <a:buNone/>
                        <a:tabLst/>
                        <a:defRPr/>
                      </a:pPr>
                      <a:r>
                        <a:rPr lang="ja-JP" altLang="en-US" sz="14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文化芸術の担い手や支える人材の育成、鑑賞機会の創出　など</a:t>
                      </a:r>
                      <a:endParaRPr lang="ja-JP" altLang="ja-JP" sz="14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8137851"/>
                  </a:ext>
                </a:extLst>
              </a:tr>
            </a:tbl>
          </a:graphicData>
        </a:graphic>
      </p:graphicFrame>
      <p:graphicFrame>
        <p:nvGraphicFramePr>
          <p:cNvPr id="49" name="表 48"/>
          <p:cNvGraphicFramePr>
            <a:graphicFrameLocks noGrp="1"/>
          </p:cNvGraphicFramePr>
          <p:nvPr>
            <p:extLst>
              <p:ext uri="{D42A27DB-BD31-4B8C-83A1-F6EECF244321}">
                <p14:modId xmlns:p14="http://schemas.microsoft.com/office/powerpoint/2010/main" val="2693815141"/>
              </p:ext>
            </p:extLst>
          </p:nvPr>
        </p:nvGraphicFramePr>
        <p:xfrm>
          <a:off x="7353295" y="4436621"/>
          <a:ext cx="5468313" cy="929118"/>
        </p:xfrm>
        <a:graphic>
          <a:graphicData uri="http://schemas.openxmlformats.org/drawingml/2006/table">
            <a:tbl>
              <a:tblPr firstCol="1">
                <a:tableStyleId>{5C22544A-7EE6-4342-B048-85BDC9FD1C3A}</a:tableStyleId>
              </a:tblPr>
              <a:tblGrid>
                <a:gridCol w="5468313">
                  <a:extLst>
                    <a:ext uri="{9D8B030D-6E8A-4147-A177-3AD203B41FA5}">
                      <a16:colId xmlns:a16="http://schemas.microsoft.com/office/drawing/2014/main" val="1282002466"/>
                    </a:ext>
                  </a:extLst>
                </a:gridCol>
              </a:tblGrid>
              <a:tr h="383066">
                <a:tc>
                  <a:txBody>
                    <a:bodyPr/>
                    <a:lstStyle/>
                    <a:p>
                      <a:pPr marL="0" marR="0" indent="0" algn="ctr" defTabSz="742950" rtl="0" eaLnBrk="1" fontAlgn="auto" latinLnBrk="0" hangingPunct="1">
                        <a:lnSpc>
                          <a:spcPct val="100000"/>
                        </a:lnSpc>
                        <a:spcBef>
                          <a:spcPts val="0"/>
                        </a:spcBef>
                        <a:spcAft>
                          <a:spcPts val="0"/>
                        </a:spcAft>
                        <a:buClrTx/>
                        <a:buSzTx/>
                        <a:buFontTx/>
                        <a:buNone/>
                        <a:tabLst/>
                        <a:defRPr/>
                      </a:pPr>
                      <a:r>
                        <a:rPr lang="ja-JP" altLang="en-US" sz="1600" b="1" dirty="0">
                          <a:solidFill>
                            <a:schemeClr val="bg1"/>
                          </a:solidFill>
                          <a:latin typeface="Arial" panose="020B0604020202020204" pitchFamily="34" charset="0"/>
                          <a:ea typeface="Meiryo UI" panose="020B0604030504040204" pitchFamily="50" charset="-128"/>
                          <a:cs typeface="Arial" panose="020B0604020202020204" pitchFamily="34" charset="0"/>
                        </a:rPr>
                        <a:t>スポーツツーリズムの推進</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3295384719"/>
                  </a:ext>
                </a:extLst>
              </a:tr>
              <a:tr h="546052">
                <a:tc>
                  <a:txBody>
                    <a:bodyPr/>
                    <a:lstStyle/>
                    <a:p>
                      <a:pPr algn="just">
                        <a:lnSpc>
                          <a:spcPts val="1600"/>
                        </a:lnSpc>
                        <a:spcAft>
                          <a:spcPts val="0"/>
                        </a:spcAft>
                      </a:pPr>
                      <a:r>
                        <a:rPr lang="ja-JP" altLang="en-US" sz="14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a:t>
                      </a:r>
                      <a:r>
                        <a:rPr lang="ja-JP" altLang="en-US" sz="1400" b="0" kern="100" baseline="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a:t>
                      </a:r>
                      <a:r>
                        <a:rPr lang="ja-JP" altLang="en-US" sz="14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在阪スポーツチームとの連携等によるスポーツツーリズムの推進</a:t>
                      </a:r>
                      <a:endParaRPr lang="en-US" altLang="ja-JP" sz="14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algn="just">
                        <a:lnSpc>
                          <a:spcPts val="1600"/>
                        </a:lnSpc>
                        <a:spcAft>
                          <a:spcPts val="0"/>
                        </a:spcAft>
                      </a:pPr>
                      <a:r>
                        <a:rPr lang="ja-JP" altLang="en-US" sz="14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大規模スポーツイベントの開催　など</a:t>
                      </a:r>
                      <a:endParaRPr lang="ja-JP" altLang="ja-JP" sz="14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23881662"/>
                  </a:ext>
                </a:extLst>
              </a:tr>
            </a:tbl>
          </a:graphicData>
        </a:graphic>
      </p:graphicFrame>
      <p:graphicFrame>
        <p:nvGraphicFramePr>
          <p:cNvPr id="51" name="表 50"/>
          <p:cNvGraphicFramePr>
            <a:graphicFrameLocks noGrp="1"/>
          </p:cNvGraphicFramePr>
          <p:nvPr>
            <p:extLst>
              <p:ext uri="{D42A27DB-BD31-4B8C-83A1-F6EECF244321}">
                <p14:modId xmlns:p14="http://schemas.microsoft.com/office/powerpoint/2010/main" val="2111492542"/>
              </p:ext>
            </p:extLst>
          </p:nvPr>
        </p:nvGraphicFramePr>
        <p:xfrm>
          <a:off x="7353295" y="5382860"/>
          <a:ext cx="5468313" cy="939851"/>
        </p:xfrm>
        <a:graphic>
          <a:graphicData uri="http://schemas.openxmlformats.org/drawingml/2006/table">
            <a:tbl>
              <a:tblPr firstCol="1">
                <a:tableStyleId>{5C22544A-7EE6-4342-B048-85BDC9FD1C3A}</a:tableStyleId>
              </a:tblPr>
              <a:tblGrid>
                <a:gridCol w="5468313">
                  <a:extLst>
                    <a:ext uri="{9D8B030D-6E8A-4147-A177-3AD203B41FA5}">
                      <a16:colId xmlns:a16="http://schemas.microsoft.com/office/drawing/2014/main" val="3572503180"/>
                    </a:ext>
                  </a:extLst>
                </a:gridCol>
              </a:tblGrid>
              <a:tr h="393800">
                <a:tc>
                  <a:txBody>
                    <a:bodyPr/>
                    <a:lstStyle/>
                    <a:p>
                      <a:pPr marL="0" marR="0" indent="0" algn="ctr" defTabSz="742950" rtl="0" eaLnBrk="1" fontAlgn="auto" latinLnBrk="0" hangingPunct="1">
                        <a:lnSpc>
                          <a:spcPct val="100000"/>
                        </a:lnSpc>
                        <a:spcBef>
                          <a:spcPts val="0"/>
                        </a:spcBef>
                        <a:spcAft>
                          <a:spcPts val="0"/>
                        </a:spcAft>
                        <a:buClrTx/>
                        <a:buSzTx/>
                        <a:buFontTx/>
                        <a:buNone/>
                        <a:tabLst/>
                        <a:defRPr/>
                      </a:pPr>
                      <a:r>
                        <a:rPr lang="ja-JP" altLang="en-US" sz="1600" b="1" dirty="0">
                          <a:solidFill>
                            <a:schemeClr val="bg1"/>
                          </a:solidFill>
                          <a:latin typeface="Arial" panose="020B0604020202020204" pitchFamily="34" charset="0"/>
                          <a:ea typeface="Meiryo UI" panose="020B0604030504040204" pitchFamily="50" charset="-128"/>
                          <a:cs typeface="Arial" panose="020B0604020202020204" pitchFamily="34" charset="0"/>
                        </a:rPr>
                        <a:t>大阪の成長・発展につながる国内外の高度人材の活躍推進</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2834119727"/>
                  </a:ext>
                </a:extLst>
              </a:tr>
              <a:tr h="546051">
                <a:tc>
                  <a:txBody>
                    <a:bodyPr/>
                    <a:lstStyle/>
                    <a:p>
                      <a:pPr marL="0" marR="0" indent="0" algn="l" defTabSz="742950" rtl="0" eaLnBrk="1" fontAlgn="auto" latinLnBrk="0" hangingPunct="1">
                        <a:lnSpc>
                          <a:spcPts val="1600"/>
                        </a:lnSpc>
                        <a:spcBef>
                          <a:spcPts val="0"/>
                        </a:spcBef>
                        <a:spcAft>
                          <a:spcPts val="0"/>
                        </a:spcAft>
                        <a:buClrTx/>
                        <a:buSzTx/>
                        <a:buFontTx/>
                        <a:buNone/>
                        <a:tabLst/>
                        <a:defRPr/>
                      </a:pPr>
                      <a:r>
                        <a:rPr lang="ja-JP" altLang="en-US" sz="14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海外進学支援等によるグローバル人材育成、活躍促進</a:t>
                      </a:r>
                      <a:endParaRPr lang="en-US" altLang="ja-JP" sz="14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marL="0" marR="0" indent="0" algn="l" defTabSz="742950" rtl="0" eaLnBrk="1" fontAlgn="auto" latinLnBrk="0" hangingPunct="1">
                        <a:lnSpc>
                          <a:spcPts val="1600"/>
                        </a:lnSpc>
                        <a:spcBef>
                          <a:spcPts val="0"/>
                        </a:spcBef>
                        <a:spcAft>
                          <a:spcPts val="0"/>
                        </a:spcAft>
                        <a:buClrTx/>
                        <a:buSzTx/>
                        <a:buFontTx/>
                        <a:buNone/>
                        <a:tabLst/>
                        <a:defRPr/>
                      </a:pPr>
                      <a:r>
                        <a:rPr lang="ja-JP" altLang="en-US" sz="14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外国人留学生の就職支援　など</a:t>
                      </a:r>
                      <a:endParaRPr lang="ja-JP" altLang="ja-JP" sz="14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0132544"/>
                  </a:ext>
                </a:extLst>
              </a:tr>
            </a:tbl>
          </a:graphicData>
        </a:graphic>
      </p:graphicFrame>
      <p:sp>
        <p:nvSpPr>
          <p:cNvPr id="52" name="角丸四角形 51"/>
          <p:cNvSpPr/>
          <p:nvPr/>
        </p:nvSpPr>
        <p:spPr>
          <a:xfrm>
            <a:off x="512217" y="2218625"/>
            <a:ext cx="12529392" cy="4207872"/>
          </a:xfrm>
          <a:prstGeom prst="roundRect">
            <a:avLst>
              <a:gd name="adj" fmla="val 2447"/>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a:off x="884616" y="5409641"/>
            <a:ext cx="6603993" cy="913070"/>
          </a:xfrm>
          <a:prstGeom prst="rect">
            <a:avLst/>
          </a:prstGeom>
        </p:spPr>
        <p:txBody>
          <a:bodyPr wrap="square">
            <a:spAutoFit/>
          </a:bodyPr>
          <a:lstStyle/>
          <a:p>
            <a:pPr algn="just" defTabSz="742950">
              <a:lnSpc>
                <a:spcPts val="1600"/>
              </a:lnSpc>
            </a:pPr>
            <a:r>
              <a:rPr lang="ja-JP" altLang="ja-JP"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a:t>
            </a:r>
            <a:r>
              <a:rPr lang="ja-JP" altLang="en-US"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 </a:t>
            </a:r>
            <a:r>
              <a:rPr lang="en-US" altLang="ja-JP"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AI</a:t>
            </a:r>
            <a:r>
              <a:rPr lang="ja-JP" altLang="ja-JP" sz="1400" kern="100" dirty="0" err="1">
                <a:solidFill>
                  <a:prstClr val="black"/>
                </a:solidFill>
                <a:latin typeface="Arial" panose="020B0604020202020204" pitchFamily="34" charset="0"/>
                <a:ea typeface="Meiryo UI" panose="020B0604030504040204" pitchFamily="50" charset="-128"/>
                <a:cs typeface="Arial" panose="020B0604020202020204" pitchFamily="34" charset="0"/>
              </a:rPr>
              <a:t>、</a:t>
            </a:r>
            <a:r>
              <a:rPr lang="en-US" altLang="ja-JP"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ICT</a:t>
            </a:r>
            <a:r>
              <a:rPr lang="ja-JP" altLang="ja-JP"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等を活用した新たな観光コンテンツの開発・発信や受入環境整備</a:t>
            </a:r>
          </a:p>
          <a:p>
            <a:pPr lvl="0" algn="just" defTabSz="742950">
              <a:lnSpc>
                <a:spcPts val="1600"/>
              </a:lnSpc>
            </a:pPr>
            <a:r>
              <a:rPr lang="ja-JP" altLang="en-US"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 国内観光の需要喚起、マイクロツーリズム</a:t>
            </a:r>
            <a:r>
              <a:rPr lang="ja-JP" altLang="en-US" sz="1400" kern="100" dirty="0">
                <a:latin typeface="Arial" panose="020B0604020202020204" pitchFamily="34" charset="0"/>
                <a:ea typeface="Meiryo UI" panose="020B0604030504040204" pitchFamily="50" charset="-128"/>
                <a:cs typeface="Arial" panose="020B0604020202020204" pitchFamily="34" charset="0"/>
              </a:rPr>
              <a:t>・府域周遊の促</a:t>
            </a:r>
            <a:r>
              <a:rPr lang="ja-JP" altLang="en-US"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進</a:t>
            </a:r>
          </a:p>
          <a:p>
            <a:pPr lvl="0" algn="just" defTabSz="742950">
              <a:lnSpc>
                <a:spcPts val="1600"/>
              </a:lnSpc>
            </a:pPr>
            <a:r>
              <a:rPr lang="ja-JP" altLang="en-US"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 欧米豪をはじめ幅広い国・地域からの誘客、プロモーション展開</a:t>
            </a:r>
            <a:endParaRPr lang="en-US" altLang="ja-JP" sz="1400" kern="100" dirty="0">
              <a:solidFill>
                <a:prstClr val="black"/>
              </a:solidFill>
              <a:latin typeface="Arial" panose="020B0604020202020204" pitchFamily="34" charset="0"/>
              <a:ea typeface="Meiryo UI" panose="020B0604030504040204" pitchFamily="50" charset="-128"/>
              <a:cs typeface="Arial" panose="020B0604020202020204" pitchFamily="34" charset="0"/>
            </a:endParaRPr>
          </a:p>
          <a:p>
            <a:pPr lvl="0" algn="just" defTabSz="742950">
              <a:lnSpc>
                <a:spcPts val="1600"/>
              </a:lnSpc>
            </a:pPr>
            <a:r>
              <a:rPr lang="ja-JP" altLang="en-US"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 </a:t>
            </a:r>
            <a:r>
              <a:rPr lang="ja-JP" altLang="en-US" sz="1400" kern="100" dirty="0">
                <a:latin typeface="Arial" panose="020B0604020202020204" pitchFamily="34" charset="0"/>
                <a:ea typeface="Meiryo UI" panose="020B0604030504040204" pitchFamily="50" charset="-128"/>
                <a:cs typeface="Arial" panose="020B0604020202020204" pitchFamily="34" charset="0"/>
              </a:rPr>
              <a:t>ウェルネス</a:t>
            </a:r>
            <a:r>
              <a:rPr lang="ja-JP" altLang="en-US"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や特別感・上質感ある体験などの多様なニーズへの対応　など</a:t>
            </a:r>
          </a:p>
        </p:txBody>
      </p:sp>
      <p:sp>
        <p:nvSpPr>
          <p:cNvPr id="54" name="正方形/長方形 53"/>
          <p:cNvSpPr/>
          <p:nvPr/>
        </p:nvSpPr>
        <p:spPr>
          <a:xfrm>
            <a:off x="7272585" y="2722118"/>
            <a:ext cx="6353763" cy="707886"/>
          </a:xfrm>
          <a:prstGeom prst="rect">
            <a:avLst/>
          </a:prstGeom>
        </p:spPr>
        <p:txBody>
          <a:bodyPr wrap="square">
            <a:spAutoFit/>
          </a:bodyPr>
          <a:lstStyle/>
          <a:p>
            <a:pPr lvl="0" algn="just" defTabSz="742950">
              <a:lnSpc>
                <a:spcPts val="1600"/>
              </a:lnSpc>
            </a:pPr>
            <a:r>
              <a:rPr lang="ja-JP" altLang="en-US"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 ガイドラインの順守を前提とした</a:t>
            </a:r>
            <a:r>
              <a:rPr lang="en-US" altLang="ja-JP"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MICE</a:t>
            </a:r>
            <a:r>
              <a:rPr lang="ja-JP" altLang="en-US"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開催支援</a:t>
            </a:r>
            <a:endParaRPr lang="en-US" altLang="ja-JP" sz="1400" kern="100" dirty="0">
              <a:solidFill>
                <a:prstClr val="black"/>
              </a:solidFill>
              <a:latin typeface="Arial" panose="020B0604020202020204" pitchFamily="34" charset="0"/>
              <a:ea typeface="Meiryo UI" panose="020B0604030504040204" pitchFamily="50" charset="-128"/>
              <a:cs typeface="Arial" panose="020B0604020202020204" pitchFamily="34" charset="0"/>
            </a:endParaRPr>
          </a:p>
          <a:p>
            <a:pPr lvl="0" algn="just" defTabSz="742950">
              <a:lnSpc>
                <a:spcPts val="1600"/>
              </a:lnSpc>
            </a:pPr>
            <a:r>
              <a:rPr lang="ja-JP" altLang="en-US"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 </a:t>
            </a:r>
            <a:r>
              <a:rPr lang="en-US" altLang="ja-JP"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WEB</a:t>
            </a:r>
            <a:r>
              <a:rPr lang="ja-JP" altLang="en-US"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等を活用した新たな展示会等の支援</a:t>
            </a:r>
          </a:p>
          <a:p>
            <a:pPr lvl="0" algn="just" defTabSz="742950">
              <a:lnSpc>
                <a:spcPts val="1600"/>
              </a:lnSpc>
            </a:pPr>
            <a:r>
              <a:rPr lang="ja-JP" altLang="en-US"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 ニューノーマルに対応した新たな</a:t>
            </a:r>
            <a:r>
              <a:rPr lang="en-US" altLang="ja-JP"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MICE</a:t>
            </a:r>
            <a:r>
              <a:rPr lang="ja-JP" altLang="en-US"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戦略の策定、官民一体の誘致 など</a:t>
            </a:r>
          </a:p>
        </p:txBody>
      </p:sp>
      <p:sp>
        <p:nvSpPr>
          <p:cNvPr id="19" name="正方形/長方形 18"/>
          <p:cNvSpPr/>
          <p:nvPr/>
        </p:nvSpPr>
        <p:spPr>
          <a:xfrm>
            <a:off x="12217093" y="724228"/>
            <a:ext cx="1390225" cy="666305"/>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第１回会議</a:t>
            </a:r>
            <a:endParaRPr kumimoji="1" lang="en-US" altLang="ja-JP" sz="1400" dirty="0" smtClean="0">
              <a:solidFill>
                <a:schemeClr val="tx1"/>
              </a:solidFill>
            </a:endParaRPr>
          </a:p>
          <a:p>
            <a:pPr algn="ctr"/>
            <a:r>
              <a:rPr lang="ja-JP" altLang="en-US" sz="1400" dirty="0" smtClean="0">
                <a:solidFill>
                  <a:schemeClr val="tx1"/>
                </a:solidFill>
              </a:rPr>
              <a:t>資料５より抜粋</a:t>
            </a:r>
            <a:endParaRPr kumimoji="1" lang="ja-JP" altLang="en-US" sz="1400" dirty="0">
              <a:solidFill>
                <a:schemeClr val="tx1"/>
              </a:solidFill>
            </a:endParaRPr>
          </a:p>
        </p:txBody>
      </p:sp>
      <p:sp>
        <p:nvSpPr>
          <p:cNvPr id="21" name="正方形/長方形 20"/>
          <p:cNvSpPr/>
          <p:nvPr/>
        </p:nvSpPr>
        <p:spPr>
          <a:xfrm>
            <a:off x="11610124" y="35960"/>
            <a:ext cx="2016224" cy="43204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chemeClr val="tx1"/>
                </a:solidFill>
                <a:latin typeface="HG丸ｺﾞｼｯｸM-PRO" panose="020F0600000000000000" pitchFamily="50" charset="-128"/>
                <a:ea typeface="HG丸ｺﾞｼｯｸM-PRO" panose="020F0600000000000000" pitchFamily="50" charset="-128"/>
              </a:rPr>
              <a:t>大阪府観光客受入環境整備の</a:t>
            </a:r>
          </a:p>
          <a:p>
            <a:pPr algn="ctr"/>
            <a:r>
              <a:rPr lang="ja-JP" altLang="en-US" sz="1000" dirty="0">
                <a:solidFill>
                  <a:schemeClr val="tx1"/>
                </a:solidFill>
                <a:latin typeface="HG丸ｺﾞｼｯｸM-PRO" panose="020F0600000000000000" pitchFamily="50" charset="-128"/>
                <a:ea typeface="HG丸ｺﾞｼｯｸM-PRO" panose="020F0600000000000000" pitchFamily="50" charset="-128"/>
              </a:rPr>
              <a:t>推進に関する調査検討</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会議</a:t>
            </a:r>
            <a:endParaRPr lang="ja-JP" altLang="en-US" sz="10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714860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 name="表 42"/>
          <p:cNvGraphicFramePr>
            <a:graphicFrameLocks noGrp="1"/>
          </p:cNvGraphicFramePr>
          <p:nvPr>
            <p:extLst>
              <p:ext uri="{D42A27DB-BD31-4B8C-83A1-F6EECF244321}">
                <p14:modId xmlns:p14="http://schemas.microsoft.com/office/powerpoint/2010/main" val="1172896558"/>
              </p:ext>
            </p:extLst>
          </p:nvPr>
        </p:nvGraphicFramePr>
        <p:xfrm>
          <a:off x="287809" y="2103386"/>
          <a:ext cx="13249473" cy="6483352"/>
        </p:xfrm>
        <a:graphic>
          <a:graphicData uri="http://schemas.openxmlformats.org/drawingml/2006/table">
            <a:tbl>
              <a:tblPr>
                <a:tableStyleId>{5C22544A-7EE6-4342-B048-85BDC9FD1C3A}</a:tableStyleId>
              </a:tblPr>
              <a:tblGrid>
                <a:gridCol w="1800200">
                  <a:extLst>
                    <a:ext uri="{9D8B030D-6E8A-4147-A177-3AD203B41FA5}">
                      <a16:colId xmlns:a16="http://schemas.microsoft.com/office/drawing/2014/main" val="1988339956"/>
                    </a:ext>
                  </a:extLst>
                </a:gridCol>
                <a:gridCol w="1656184">
                  <a:extLst>
                    <a:ext uri="{9D8B030D-6E8A-4147-A177-3AD203B41FA5}">
                      <a16:colId xmlns:a16="http://schemas.microsoft.com/office/drawing/2014/main" val="20000"/>
                    </a:ext>
                  </a:extLst>
                </a:gridCol>
                <a:gridCol w="4968552">
                  <a:extLst>
                    <a:ext uri="{9D8B030D-6E8A-4147-A177-3AD203B41FA5}">
                      <a16:colId xmlns:a16="http://schemas.microsoft.com/office/drawing/2014/main" val="20001"/>
                    </a:ext>
                  </a:extLst>
                </a:gridCol>
                <a:gridCol w="3545798">
                  <a:extLst>
                    <a:ext uri="{9D8B030D-6E8A-4147-A177-3AD203B41FA5}">
                      <a16:colId xmlns:a16="http://schemas.microsoft.com/office/drawing/2014/main" val="20002"/>
                    </a:ext>
                  </a:extLst>
                </a:gridCol>
                <a:gridCol w="1278739">
                  <a:extLst>
                    <a:ext uri="{9D8B030D-6E8A-4147-A177-3AD203B41FA5}">
                      <a16:colId xmlns:a16="http://schemas.microsoft.com/office/drawing/2014/main" val="20003"/>
                    </a:ext>
                  </a:extLst>
                </a:gridCol>
              </a:tblGrid>
              <a:tr h="336452">
                <a:tc rowSpan="2">
                  <a:txBody>
                    <a:bodyPr/>
                    <a:lstStyle/>
                    <a:p>
                      <a:pPr marL="0" algn="ctr" rtl="0" eaLnBrk="1" fontAlgn="ctr" latinLnBrk="0" hangingPunct="1">
                        <a:spcBef>
                          <a:spcPts val="0"/>
                        </a:spcBef>
                        <a:spcAft>
                          <a:spcPts val="0"/>
                        </a:spcAft>
                      </a:pPr>
                      <a:r>
                        <a:rPr kumimoji="1" lang="ja-JP" altLang="en-US" sz="1400" b="0" i="0" u="none" strike="noStrike" kern="1200" dirty="0">
                          <a:solidFill>
                            <a:schemeClr val="tx1"/>
                          </a:solidFill>
                          <a:effectLst/>
                          <a:latin typeface="Meiryo UI" panose="020B0604030504040204" pitchFamily="50" charset="-128"/>
                          <a:ea typeface="Meiryo UI" panose="020B0604030504040204" pitchFamily="50" charset="-128"/>
                        </a:rPr>
                        <a:t>都市魅力戦略</a:t>
                      </a:r>
                      <a:r>
                        <a:rPr kumimoji="1" lang="en-US" altLang="ja-JP" sz="1400" b="0" i="0" u="none" strike="noStrike" kern="1200" dirty="0">
                          <a:solidFill>
                            <a:schemeClr val="tx1"/>
                          </a:solidFill>
                          <a:effectLst/>
                          <a:latin typeface="Meiryo UI" panose="020B0604030504040204" pitchFamily="50" charset="-128"/>
                          <a:ea typeface="Meiryo UI" panose="020B0604030504040204" pitchFamily="50" charset="-128"/>
                        </a:rPr>
                        <a:t>2025</a:t>
                      </a:r>
                      <a:endParaRPr lang="ja-JP" altLang="en-US" sz="2000" b="0" i="0" u="none" strike="noStrike" dirty="0">
                        <a:solidFill>
                          <a:schemeClr val="tx1"/>
                        </a:solidFill>
                        <a:effectLst/>
                        <a:latin typeface="Arial" panose="020B0604020202020204" pitchFamily="34" charset="0"/>
                      </a:endParaRPr>
                    </a:p>
                    <a:p>
                      <a:pPr marL="0" algn="ctr" rtl="0" eaLnBrk="1" fontAlgn="ctr" latinLnBrk="0" hangingPunct="1">
                        <a:spcBef>
                          <a:spcPts val="0"/>
                        </a:spcBef>
                        <a:spcAft>
                          <a:spcPts val="0"/>
                        </a:spcAft>
                      </a:pPr>
                      <a:r>
                        <a:rPr kumimoji="1" lang="ja-JP" altLang="en-US" sz="1400" b="0" i="0" u="none" strike="noStrike" kern="1200" dirty="0">
                          <a:solidFill>
                            <a:schemeClr val="tx1"/>
                          </a:solidFill>
                          <a:effectLst/>
                          <a:latin typeface="Meiryo UI" panose="020B0604030504040204" pitchFamily="50" charset="-128"/>
                          <a:ea typeface="Meiryo UI" panose="020B0604030504040204" pitchFamily="50" charset="-128"/>
                        </a:rPr>
                        <a:t>重点取組みにおける</a:t>
                      </a:r>
                      <a:endParaRPr lang="ja-JP" altLang="en-US" sz="2000" b="0" i="0" u="none" strike="noStrike" dirty="0">
                        <a:solidFill>
                          <a:schemeClr val="tx1"/>
                        </a:solidFill>
                        <a:effectLst/>
                        <a:latin typeface="Arial" panose="020B0604020202020204" pitchFamily="34" charset="0"/>
                      </a:endParaRPr>
                    </a:p>
                    <a:p>
                      <a:pPr marL="0" algn="ctr" rtl="0" eaLnBrk="1" fontAlgn="ctr" latinLnBrk="0" hangingPunct="1">
                        <a:spcBef>
                          <a:spcPts val="0"/>
                        </a:spcBef>
                        <a:spcAft>
                          <a:spcPts val="0"/>
                        </a:spcAft>
                      </a:pPr>
                      <a:r>
                        <a:rPr kumimoji="1" lang="ja-JP" altLang="en-US" sz="1400" b="0" i="0" u="none" strike="noStrike" kern="1200" dirty="0">
                          <a:solidFill>
                            <a:schemeClr val="tx1"/>
                          </a:solidFill>
                          <a:effectLst/>
                          <a:latin typeface="Meiryo UI" panose="020B0604030504040204" pitchFamily="50" charset="-128"/>
                          <a:ea typeface="Meiryo UI" panose="020B0604030504040204" pitchFamily="50" charset="-128"/>
                        </a:rPr>
                        <a:t>位置づけ</a:t>
                      </a:r>
                      <a:endParaRPr lang="ja-JP" altLang="en-US" sz="2000" b="0" i="0" u="none" strike="noStrike" dirty="0">
                        <a:solidFill>
                          <a:schemeClr val="tx1"/>
                        </a:solidFill>
                        <a:effectLst/>
                        <a:latin typeface="Arial" panose="020B0604020202020204" pitchFamily="34" charset="0"/>
                      </a:endParaRPr>
                    </a:p>
                  </a:txBody>
                  <a:tcPr marL="53848" marR="53848" marT="53848" marB="53848">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rowSpan="2">
                  <a:txBody>
                    <a:bodyPr/>
                    <a:lstStyle/>
                    <a:p>
                      <a:pPr algn="ctr" fontAlgn="ctr"/>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rPr>
                        <a:t>大阪の観光振興にかかる施策の柱における</a:t>
                      </a:r>
                      <a:endPar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endParaRPr>
                    </a:p>
                    <a:p>
                      <a:pPr algn="ctr" fontAlgn="ctr"/>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rPr>
                        <a:t>位置づけ</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endParaRPr>
                    </a:p>
                  </a:txBody>
                  <a:tcPr marL="53863" marR="53863" marT="53863" marB="53863">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gridSpan="3">
                  <a:txBody>
                    <a:bodyPr/>
                    <a:lstStyle/>
                    <a:p>
                      <a:pPr algn="ctr" fontAlgn="ctr"/>
                      <a:r>
                        <a:rPr lang="ja-JP" altLang="en-US" sz="1400" u="none" strike="noStrike" dirty="0" smtClean="0">
                          <a:solidFill>
                            <a:schemeClr val="tx1"/>
                          </a:solidFill>
                          <a:effectLst/>
                          <a:latin typeface="Meiryo UI" panose="020B0604030504040204" pitchFamily="50" charset="-128"/>
                          <a:ea typeface="Meiryo UI" panose="020B0604030504040204" pitchFamily="50" charset="-128"/>
                        </a:rPr>
                        <a:t>事業例及び他自治体等における事業予算</a:t>
                      </a:r>
                      <a:endParaRPr lang="ja-JP" altLang="en-US" sz="1400" b="1" i="0" u="none" strike="noStrike" dirty="0">
                        <a:solidFill>
                          <a:schemeClr val="tx1"/>
                        </a:solidFill>
                        <a:effectLst/>
                        <a:latin typeface="Meiryo UI" panose="020B0604030504040204" pitchFamily="50" charset="-128"/>
                        <a:ea typeface="Meiryo UI" panose="020B0604030504040204" pitchFamily="50" charset="-128"/>
                      </a:endParaRPr>
                    </a:p>
                  </a:txBody>
                  <a:tcPr marL="53863" marR="53863" marT="53863" marB="53863"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ysDot"/>
                      <a:round/>
                      <a:headEnd type="none" w="med" len="med"/>
                      <a:tailEnd type="none" w="med" len="med"/>
                    </a:lnB>
                    <a:solidFill>
                      <a:schemeClr val="accent2">
                        <a:lumMod val="40000"/>
                        <a:lumOff val="6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512114">
                <a:tc vMerge="1">
                  <a:txBody>
                    <a:bodyPr/>
                    <a:lstStyle/>
                    <a:p>
                      <a:endParaRPr kumimoji="1" lang="ja-JP" altLang="en-US"/>
                    </a:p>
                  </a:txBody>
                  <a:tcPr/>
                </a:tc>
                <a:tc vMerge="1">
                  <a:txBody>
                    <a:bodyPr/>
                    <a:lstStyle/>
                    <a:p>
                      <a:pPr algn="ctr" fontAlgn="ctr"/>
                      <a:endParaRPr lang="ja-JP" altLang="en-US" sz="600" b="0" i="0" u="none" strike="noStrike" dirty="0">
                        <a:solidFill>
                          <a:srgbClr val="000000"/>
                        </a:solidFill>
                        <a:effectLst/>
                        <a:latin typeface="ＭＳ Ｐゴシック"/>
                      </a:endParaRPr>
                    </a:p>
                  </a:txBody>
                  <a:tcPr marL="5271" marR="5271" marT="52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4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endParaRPr>
                    </a:p>
                  </a:txBody>
                  <a:tcPr marL="53863" marR="53863" marT="53863" marB="53863" anchor="ctr">
                    <a:lnL w="2857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rPr>
                        <a:t>他自治体等における類似事業</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endParaRPr>
                    </a:p>
                  </a:txBody>
                  <a:tcPr marL="53863" marR="53863" marT="53863" marB="53863"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ja-JP" altLang="en-US" sz="1400" u="none" strike="noStrike" dirty="0" smtClean="0">
                          <a:solidFill>
                            <a:schemeClr val="tx1"/>
                          </a:solidFill>
                          <a:effectLst/>
                          <a:latin typeface="Meiryo UI" panose="020B0604030504040204" pitchFamily="50" charset="-128"/>
                          <a:ea typeface="Meiryo UI" panose="020B0604030504040204" pitchFamily="50" charset="-128"/>
                        </a:rPr>
                        <a:t>事業予算</a:t>
                      </a:r>
                      <a:endParaRPr lang="en-US" altLang="ja-JP" sz="1400" u="none" strike="noStrike" dirty="0" smtClean="0">
                        <a:solidFill>
                          <a:schemeClr val="tx1"/>
                        </a:solidFill>
                        <a:effectLst/>
                        <a:latin typeface="Meiryo UI" panose="020B0604030504040204" pitchFamily="50" charset="-128"/>
                        <a:ea typeface="Meiryo UI" panose="020B0604030504040204" pitchFamily="50" charset="-128"/>
                      </a:endParaRPr>
                    </a:p>
                    <a:p>
                      <a:pPr algn="ctr" fontAlgn="ct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rPr>
                        <a:t>（単位：百万円）</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53863" marR="53863" marT="53863" marB="53863"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1"/>
                  </a:ext>
                </a:extLst>
              </a:tr>
              <a:tr h="781223">
                <a:tc>
                  <a:txBody>
                    <a:bodyPr/>
                    <a:lstStyle/>
                    <a:p>
                      <a:pPr marL="0" algn="l" rtl="0" eaLnBrk="1" fontAlgn="t" latinLnBrk="0" hangingPunct="1">
                        <a:spcBef>
                          <a:spcPts val="0"/>
                        </a:spcBef>
                        <a:spcAft>
                          <a:spcPts val="0"/>
                        </a:spcAft>
                      </a:pPr>
                      <a:r>
                        <a:rPr kumimoji="1" lang="ja-JP" altLang="en-US" sz="1400" b="0" i="0" u="none" strike="noStrik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世界第一級の文化・観光拠点の進化・発信</a:t>
                      </a:r>
                      <a:endParaRPr lang="ja-JP" altLang="en-US" sz="2000" b="0" i="0" u="none" strike="noStrike" dirty="0">
                        <a:solidFill>
                          <a:schemeClr val="tx1"/>
                        </a:solidFill>
                        <a:effectLst/>
                        <a:latin typeface="Arial" panose="020B0604020202020204" pitchFamily="34" charset="0"/>
                      </a:endParaRPr>
                    </a:p>
                  </a:txBody>
                  <a:tcPr marL="53848" marR="53848" marT="53848" marB="53848">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魅力溢れる観光</a:t>
                      </a:r>
                      <a:endPar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t"/>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資源づくり</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863" marR="53863" marT="53863" marB="53863">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fontAlgn="t">
                        <a:buFont typeface="Wingdings" panose="05000000000000000000" pitchFamily="2" charset="2"/>
                        <a:buChar char="Ø"/>
                      </a:pPr>
                      <a:r>
                        <a:rPr lang="ja-JP" altLang="en-US" sz="14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大阪・関西万博を契機とした世界に向けた大阪の魅力発信</a:t>
                      </a:r>
                    </a:p>
                    <a:p>
                      <a:pPr marL="0" indent="0" algn="l" fontAlgn="t">
                        <a:buFont typeface="Wingdings" panose="05000000000000000000" pitchFamily="2" charset="2"/>
                        <a:buNone/>
                      </a:pPr>
                      <a: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・大阪・関西万博へ来場する観光客が、大阪の様々な観光地へ波及するよう、</a:t>
                      </a:r>
                      <a:endParaRPr lang="en-US" altLang="ja-JP" sz="105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l" fontAlgn="t">
                        <a:buFont typeface="Wingdings" panose="05000000000000000000" pitchFamily="2" charset="2"/>
                        <a:buNone/>
                      </a:pPr>
                      <a: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世界に向けた魅力発信を実施</a:t>
                      </a:r>
                      <a:endParaRPr lang="zh-TW" altLang="en-US" sz="105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863" marR="53863" marT="26931" marB="26931" anchor="ctr">
                    <a:lnL w="2857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御堂筋オータムパーティー</a:t>
                      </a:r>
                      <a:endPar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t"/>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（大阪・関西万博プロモーション事業）</a:t>
                      </a:r>
                      <a:endParaRPr lang="zh-TW"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863" marR="53863" marT="26931" marB="2693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t"/>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863" marR="53863" marT="53863" marB="53863"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4796422"/>
                  </a:ext>
                </a:extLst>
              </a:tr>
              <a:tr h="559991">
                <a:tc>
                  <a:txBody>
                    <a:bodyPr/>
                    <a:lstStyle/>
                    <a:p>
                      <a:pPr marL="0" marR="0" indent="0" algn="l" rtl="0" eaLnBrk="1" fontAlgn="t" latinLnBrk="0" hangingPunct="1">
                        <a:spcBef>
                          <a:spcPts val="0"/>
                        </a:spcBef>
                        <a:spcAft>
                          <a:spcPts val="0"/>
                        </a:spcAft>
                      </a:pPr>
                      <a:r>
                        <a:rPr kumimoji="1" lang="ja-JP" altLang="en-US" sz="1400" b="0" i="0" u="none" strike="noStrik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大阪の強みを生かした魅力創造・発信</a:t>
                      </a:r>
                      <a:endParaRPr lang="ja-JP" altLang="en-US" sz="2000" b="0" i="0" u="none" strike="noStrike" dirty="0">
                        <a:solidFill>
                          <a:schemeClr val="tx1"/>
                        </a:solidFill>
                        <a:effectLst/>
                        <a:latin typeface="Arial" panose="020B0604020202020204" pitchFamily="34" charset="0"/>
                      </a:endParaRPr>
                    </a:p>
                  </a:txBody>
                  <a:tcPr marL="53848" marR="53848" marT="53848" marB="53848">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効果的な誘客促進</a:t>
                      </a:r>
                    </a:p>
                  </a:txBody>
                  <a:tcPr marL="53863" marR="53863" marT="53863" marB="53863">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fontAlgn="t">
                        <a:buFont typeface="Wingdings" panose="05000000000000000000" pitchFamily="2" charset="2"/>
                        <a:buChar char="Ø"/>
                      </a:pPr>
                      <a:r>
                        <a:rPr lang="en-US" altLang="ja-JP" sz="14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AI</a:t>
                      </a:r>
                      <a:r>
                        <a:rPr lang="ja-JP" altLang="en-US" sz="1400" b="1" i="0" u="none" strike="noStrike"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4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ICT</a:t>
                      </a:r>
                      <a:r>
                        <a:rPr lang="ja-JP" altLang="en-US" sz="14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等を活用した新たな観光コンテンツの開発・発信</a:t>
                      </a:r>
                      <a:endParaRPr lang="zh-TW" altLang="en-US" sz="14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863" marR="53863" marT="26931" marB="26931" anchor="ctr">
                    <a:lnL w="2857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東京都</a:t>
                      </a:r>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観光事業者のオンラインツアー</a:t>
                      </a:r>
                      <a:endPar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t"/>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造成支援事業</a:t>
                      </a:r>
                      <a:endParaRPr lang="zh-TW"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863" marR="53863" marT="26931" marB="2693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t"/>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120</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863" marR="53863" marT="53863" marB="53863"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3084066"/>
                  </a:ext>
                </a:extLst>
              </a:tr>
              <a:tr h="671259">
                <a:tc rowSpan="7">
                  <a:txBody>
                    <a:bodyPr/>
                    <a:lstStyle/>
                    <a:p>
                      <a:pPr marL="0" marR="0" lvl="0" indent="0" algn="l" defTabSz="1351593" rtl="0" eaLnBrk="1" fontAlgn="t" latinLnBrk="0" hangingPunct="1">
                        <a:lnSpc>
                          <a:spcPct val="100000"/>
                        </a:lnSpc>
                        <a:spcBef>
                          <a:spcPts val="0"/>
                        </a:spcBef>
                        <a:spcAft>
                          <a:spcPts val="0"/>
                        </a:spcAft>
                        <a:buClrTx/>
                        <a:buSzTx/>
                        <a:buFontTx/>
                        <a:buNone/>
                        <a:tabLst/>
                        <a:defRPr/>
                      </a:pPr>
                      <a:r>
                        <a:rPr kumimoji="1" lang="ja-JP" altLang="en-US" sz="14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さらなる観光誘客に向けた取組み</a:t>
                      </a:r>
                      <a:endParaRPr lang="ja-JP" altLang="en-US" sz="2000" b="0" i="0" u="none" strike="noStrike" dirty="0" smtClean="0">
                        <a:solidFill>
                          <a:schemeClr val="tx1"/>
                        </a:solidFill>
                        <a:effectLst/>
                        <a:latin typeface="Arial" panose="020B0604020202020204" pitchFamily="34" charset="0"/>
                      </a:endParaRPr>
                    </a:p>
                  </a:txBody>
                  <a:tcPr marL="53848" marR="53848" marT="53848" marB="53848">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観光客受入のための</a:t>
                      </a:r>
                      <a:endPar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t"/>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基盤整備</a:t>
                      </a:r>
                    </a:p>
                  </a:txBody>
                  <a:tcPr marL="53863" marR="53863" marT="53863" marB="53863">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fontAlgn="t">
                        <a:buFont typeface="Wingdings" panose="05000000000000000000" pitchFamily="2" charset="2"/>
                        <a:buChar char="Ø"/>
                      </a:pPr>
                      <a:r>
                        <a:rPr lang="ja-JP" altLang="en-US" sz="14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ウィズコロナ、ポストコロナ時代における新しい旅行スタイルの</a:t>
                      </a:r>
                      <a:endParaRPr lang="en-US" altLang="ja-JP" sz="14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l" fontAlgn="t">
                        <a:buFont typeface="Wingdings" panose="05000000000000000000" pitchFamily="2" charset="2"/>
                        <a:buNone/>
                      </a:pPr>
                      <a:r>
                        <a:rPr lang="ja-JP" altLang="en-US" sz="14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400" b="1" i="0" u="none"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4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受入体制を整備するための支援</a:t>
                      </a:r>
                      <a:endParaRPr lang="en-US" altLang="ja-JP" sz="14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l" fontAlgn="t">
                        <a:buFont typeface="Wingdings" panose="05000000000000000000" pitchFamily="2" charset="2"/>
                        <a:buNone/>
                      </a:pPr>
                      <a: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・新しい旅行スタイル・ニーズに応じた受け入れ体制を整備するための費用を支援</a:t>
                      </a:r>
                      <a:endParaRPr lang="ja-JP" altLang="en-US" sz="105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863" marR="53863" marT="26931" marB="26931" anchor="ctr">
                    <a:lnL w="2857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山梨県</a:t>
                      </a:r>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ワーケーション導入促進事業費</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863" marR="53863" marT="26931" marB="2693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t"/>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173</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863" marR="53863" marT="53863" marB="53863"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6642765"/>
                  </a:ext>
                </a:extLst>
              </a:tr>
              <a:tr h="615366">
                <a:tc vMerge="1">
                  <a:txBody>
                    <a:bodyPr/>
                    <a:lstStyle/>
                    <a:p>
                      <a:pPr marL="0" marR="0" indent="0" algn="l" rtl="0" eaLnBrk="1" fontAlgn="t" latinLnBrk="0" hangingPunct="1">
                        <a:spcBef>
                          <a:spcPts val="0"/>
                        </a:spcBef>
                        <a:spcAft>
                          <a:spcPts val="0"/>
                        </a:spcAft>
                      </a:pPr>
                      <a:endParaRPr lang="ja-JP" altLang="en-US" sz="1800" b="0" i="0" u="none" strike="noStrike" dirty="0">
                        <a:effectLst/>
                        <a:latin typeface="Arial" panose="020B0604020202020204" pitchFamily="34" charset="0"/>
                      </a:endParaRPr>
                    </a:p>
                  </a:txBody>
                  <a:tcPr marL="53848" marR="53848" marT="53848" marB="53848">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l" fontAlgn="t"/>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文化・生活習慣に</a:t>
                      </a:r>
                      <a:endPar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t"/>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配慮した対応</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863" marR="53863" marT="53863" marB="53863">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fontAlgn="t">
                        <a:buFont typeface="Wingdings" panose="05000000000000000000" pitchFamily="2" charset="2"/>
                        <a:buChar char="Ø"/>
                      </a:pPr>
                      <a:r>
                        <a:rPr lang="ja-JP" altLang="en-US" sz="14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多様な文化・習慣に関する受入環境整備の強化</a:t>
                      </a:r>
                      <a:endParaRPr lang="en-US" altLang="ja-JP" sz="14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l" fontAlgn="t">
                        <a:buFont typeface="Wingdings" panose="05000000000000000000" pitchFamily="2" charset="2"/>
                        <a:buNone/>
                      </a:pPr>
                      <a: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・宿泊施設、飲食店、小売店等に対して、多様な文化・習慣を持つ外国人</a:t>
                      </a:r>
                      <a:endParaRPr lang="en-US" altLang="ja-JP" sz="105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l" fontAlgn="t">
                        <a:buFont typeface="Wingdings" panose="05000000000000000000" pitchFamily="2" charset="2"/>
                        <a:buNone/>
                      </a:pPr>
                      <a: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受入のためのセミナーやアドバイザーの派遣を実施</a:t>
                      </a:r>
                      <a:endParaRPr lang="en-US" altLang="ja-JP" sz="105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863" marR="53863" marT="26931" marB="26931" anchor="ctr">
                    <a:lnL w="2857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東京都</a:t>
                      </a:r>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ムスリム等多様な文化・習慣に関する</a:t>
                      </a:r>
                      <a:endPar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t"/>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受入環境整備事業</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863" marR="53863" marT="26931" marB="2693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t"/>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91</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863" marR="53863" marT="53863" marB="53863"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56064352"/>
                  </a:ext>
                </a:extLst>
              </a:tr>
              <a:tr h="615366">
                <a:tc vMerge="1">
                  <a:txBody>
                    <a:bodyPr/>
                    <a:lstStyle/>
                    <a:p>
                      <a:pPr marL="0" marR="0" indent="0" algn="l" rtl="0" eaLnBrk="1" fontAlgn="t" latinLnBrk="0" hangingPunct="1">
                        <a:spcBef>
                          <a:spcPts val="0"/>
                        </a:spcBef>
                        <a:spcAft>
                          <a:spcPts val="0"/>
                        </a:spcAft>
                      </a:pPr>
                      <a:endParaRPr lang="ja-JP" altLang="en-US" sz="1800" b="0" i="0" u="none" strike="noStrike" dirty="0">
                        <a:effectLst/>
                        <a:latin typeface="Arial" panose="020B0604020202020204" pitchFamily="34" charset="0"/>
                      </a:endParaRPr>
                    </a:p>
                  </a:txBody>
                  <a:tcPr marL="53848" marR="53848" marT="53848" marB="53848">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fontAlgn="t"/>
                      <a:endPar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863" marR="53863" marT="53863" marB="53863">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fontAlgn="t">
                        <a:buFont typeface="Wingdings" panose="05000000000000000000" pitchFamily="2" charset="2"/>
                        <a:buChar char="Ø"/>
                      </a:pPr>
                      <a:r>
                        <a:rPr lang="ja-JP" altLang="en-US" sz="14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観光行動基準の策定</a:t>
                      </a:r>
                      <a:endParaRPr lang="en-US" altLang="ja-JP" sz="14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l" fontAlgn="t">
                        <a:buFont typeface="Wingdings" panose="05000000000000000000" pitchFamily="2" charset="2"/>
                        <a:buNone/>
                      </a:pPr>
                      <a:r>
                        <a:rPr lang="en-US" altLang="ja-JP" sz="1050" b="0" i="0" u="none"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50" b="0" i="0" u="none"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・観光事業者・従事者及び観光客に対して、持続可能な観光の実現に向けた</a:t>
                      </a:r>
                      <a:endParaRPr lang="en-US" altLang="ja-JP" sz="1050" b="0" i="0" u="none"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l" fontAlgn="t">
                        <a:buFont typeface="Wingdings" panose="05000000000000000000" pitchFamily="2" charset="2"/>
                        <a:buNone/>
                      </a:pPr>
                      <a:r>
                        <a:rPr lang="ja-JP" altLang="en-US" sz="1050" b="0" i="0" u="none"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行動基準を策定</a:t>
                      </a:r>
                      <a:endParaRPr lang="ja-JP" altLang="en-US" sz="105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863" marR="53863" marT="26931" marB="26931" anchor="ctr">
                    <a:lnL w="2857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京都市</a:t>
                      </a:r>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京都観光行動基準</a:t>
                      </a:r>
                      <a:endPar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t"/>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（京都観光モラル）策定</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863" marR="53863" marT="26931" marB="2693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t"/>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０</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863" marR="53863" marT="53863" marB="53863"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85973960"/>
                  </a:ext>
                </a:extLst>
              </a:tr>
              <a:tr h="503581">
                <a:tc vMerge="1">
                  <a:txBody>
                    <a:bodyPr/>
                    <a:lstStyle/>
                    <a:p>
                      <a:endParaRPr kumimoji="1" lang="ja-JP" altLang="en-US"/>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fontAlgn="t">
                        <a:buFont typeface="Wingdings" panose="05000000000000000000" pitchFamily="2" charset="2"/>
                        <a:buChar char="Ø"/>
                      </a:pPr>
                      <a:r>
                        <a:rPr lang="ja-JP" altLang="en-US" sz="14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レスポンシブル・ツーリズム普及の取組</a:t>
                      </a:r>
                      <a:endParaRPr lang="en-US" altLang="ja-JP" sz="14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l" fontAlgn="t">
                        <a:buFont typeface="Wingdings" panose="05000000000000000000" pitchFamily="2" charset="2"/>
                        <a:buNone/>
                      </a:pPr>
                      <a: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・上記「観光行動基準」の普及・啓発</a:t>
                      </a:r>
                      <a:endParaRPr lang="ja-JP" altLang="en-US" sz="105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863" marR="53863" marT="26931" marB="26931" anchor="ctr">
                    <a:lnL w="2857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京都市</a:t>
                      </a:r>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持続可能な観光の実現に向けた</a:t>
                      </a:r>
                      <a:endPar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t"/>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取り組みの推進</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863" marR="53863" marT="26931" marB="2693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t"/>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863" marR="53863" marT="53863" marB="53863"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3187150"/>
                  </a:ext>
                </a:extLst>
              </a:tr>
              <a:tr h="407613">
                <a:tc vMerge="1">
                  <a:txBody>
                    <a:bodyPr/>
                    <a:lstStyle/>
                    <a:p>
                      <a:pPr marL="0" marR="0" indent="0" algn="l" rtl="0" eaLnBrk="1" fontAlgn="t" latinLnBrk="0" hangingPunct="1">
                        <a:spcBef>
                          <a:spcPts val="0"/>
                        </a:spcBef>
                        <a:spcAft>
                          <a:spcPts val="0"/>
                        </a:spcAft>
                      </a:pPr>
                      <a:endParaRPr lang="ja-JP" altLang="en-US" sz="1800" b="0" i="0" u="none" strike="noStrike" dirty="0">
                        <a:effectLst/>
                        <a:latin typeface="Arial" panose="020B0604020202020204" pitchFamily="34" charset="0"/>
                      </a:endParaRPr>
                    </a:p>
                  </a:txBody>
                  <a:tcPr marL="53848" marR="53848" marT="53848" marB="53848">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4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安心・安全の確保</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863" marR="53863" marT="53863" marB="53863">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fontAlgn="t">
                        <a:buFont typeface="Wingdings" panose="05000000000000000000" pitchFamily="2" charset="2"/>
                        <a:buChar char="Ø"/>
                      </a:pPr>
                      <a:r>
                        <a:rPr lang="ja-JP" altLang="en-US" sz="14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観光分野にかかる感染症対策への宿泊税活用</a:t>
                      </a:r>
                      <a:endParaRPr lang="en-US" altLang="ja-JP" sz="14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863" marR="53863" marT="26931" marB="26931" anchor="ctr">
                    <a:lnL w="2857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長野県</a:t>
                      </a:r>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安全・安心な観光地域づくり支援事業</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863" marR="53863" marT="26931" marB="2693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t"/>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60</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863" marR="53863" marT="53863" marB="53863"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41279153"/>
                  </a:ext>
                </a:extLst>
              </a:tr>
              <a:tr h="432236">
                <a:tc vMerge="1">
                  <a:txBody>
                    <a:bodyPr/>
                    <a:lstStyle/>
                    <a:p>
                      <a:pPr marL="0" algn="l" rtl="0" eaLnBrk="1" fontAlgn="t" latinLnBrk="0" hangingPunct="1">
                        <a:spcBef>
                          <a:spcPts val="0"/>
                        </a:spcBef>
                        <a:spcAft>
                          <a:spcPts val="0"/>
                        </a:spcAft>
                      </a:pPr>
                      <a:endParaRPr lang="ja-JP" altLang="en-US" sz="1200" b="0" i="0" u="none" strike="noStrike" dirty="0" smtClean="0">
                        <a:effectLst/>
                        <a:latin typeface="Arial" panose="020B0604020202020204" pitchFamily="34" charset="0"/>
                      </a:endParaRPr>
                    </a:p>
                  </a:txBody>
                  <a:tcPr marL="53848" marR="53848" marT="53848" marB="53848">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t"/>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効果的な誘客促進</a:t>
                      </a:r>
                    </a:p>
                  </a:txBody>
                  <a:tcPr marL="53863" marR="53863" marT="53863" marB="53863">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rtl="0" eaLnBrk="1" fontAlgn="t" latinLnBrk="0" hangingPunct="1">
                        <a:spcBef>
                          <a:spcPts val="0"/>
                        </a:spcBef>
                        <a:spcAft>
                          <a:spcPts val="0"/>
                        </a:spcAft>
                        <a:buFont typeface="Wingdings" panose="05000000000000000000" pitchFamily="2" charset="2"/>
                        <a:buChar char="Ø"/>
                      </a:pPr>
                      <a:r>
                        <a:rPr lang="ja-JP" altLang="en-US" sz="1400" b="1" i="0" u="none" strike="noStrike" dirty="0" smtClean="0">
                          <a:solidFill>
                            <a:schemeClr val="tx1"/>
                          </a:solidFill>
                          <a:effectLst/>
                          <a:latin typeface="Meiryo UI" panose="020B0604030504040204" pitchFamily="50" charset="-128"/>
                          <a:ea typeface="Meiryo UI" panose="020B0604030504040204" pitchFamily="50" charset="-128"/>
                        </a:rPr>
                        <a:t>デジタルマーケティングの強化</a:t>
                      </a:r>
                    </a:p>
                    <a:p>
                      <a:pPr marL="0" indent="0" algn="l" rtl="0" eaLnBrk="1" fontAlgn="t" latinLnBrk="0" hangingPunct="1">
                        <a:spcBef>
                          <a:spcPts val="0"/>
                        </a:spcBef>
                        <a:spcAft>
                          <a:spcPts val="0"/>
                        </a:spcAft>
                        <a:buFont typeface="Wingdings" panose="05000000000000000000" pitchFamily="2" charset="2"/>
                        <a:buNone/>
                      </a:pPr>
                      <a: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rPr>
                        <a:t>　　　　・</a:t>
                      </a:r>
                      <a:r>
                        <a:rPr lang="en-US" altLang="ja-JP" sz="1050" b="0" i="0" u="none" strike="noStrike" dirty="0" smtClean="0">
                          <a:solidFill>
                            <a:schemeClr val="tx1"/>
                          </a:solidFill>
                          <a:effectLst/>
                          <a:latin typeface="Meiryo UI" panose="020B0604030504040204" pitchFamily="50" charset="-128"/>
                          <a:ea typeface="Meiryo UI" panose="020B0604030504040204" pitchFamily="50" charset="-128"/>
                        </a:rPr>
                        <a:t>WEB</a:t>
                      </a:r>
                      <a:r>
                        <a:rPr lang="ja-JP" altLang="en-US" sz="1050" b="0" i="0" u="none" strike="noStrike" dirty="0" err="1" smtClean="0">
                          <a:solidFill>
                            <a:schemeClr val="tx1"/>
                          </a:solidFill>
                          <a:effectLst/>
                          <a:latin typeface="Meiryo UI" panose="020B0604030504040204" pitchFamily="50" charset="-128"/>
                          <a:ea typeface="Meiryo UI" panose="020B0604030504040204" pitchFamily="50" charset="-128"/>
                        </a:rPr>
                        <a:t>、</a:t>
                      </a:r>
                      <a:r>
                        <a:rPr lang="en-US" altLang="ja-JP" sz="1050" b="0" i="0" u="none" strike="noStrike" dirty="0" smtClean="0">
                          <a:solidFill>
                            <a:schemeClr val="tx1"/>
                          </a:solidFill>
                          <a:effectLst/>
                          <a:latin typeface="Meiryo UI" panose="020B0604030504040204" pitchFamily="50" charset="-128"/>
                          <a:ea typeface="Meiryo UI" panose="020B0604030504040204" pitchFamily="50" charset="-128"/>
                        </a:rPr>
                        <a:t>SNS</a:t>
                      </a:r>
                      <a: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rPr>
                        <a:t>等のデジタル媒体を活用したプロモーションを強化</a:t>
                      </a:r>
                    </a:p>
                  </a:txBody>
                  <a:tcPr marL="38989" marR="38989" marT="19558" marB="19558" anchor="ctr">
                    <a:lnL w="2857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rtl="0" eaLnBrk="1" fontAlgn="t" latinLnBrk="0" hangingPunct="1">
                        <a:spcBef>
                          <a:spcPts val="0"/>
                        </a:spcBef>
                        <a:spcAft>
                          <a:spcPts val="0"/>
                        </a:spcAft>
                      </a:pPr>
                      <a:r>
                        <a:rPr kumimoji="1" lang="en-US" altLang="ja-JP" sz="1400" b="0" i="0" u="none" strike="noStrik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i="0" u="none" strike="noStrik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福岡県</a:t>
                      </a:r>
                      <a:r>
                        <a:rPr kumimoji="1" lang="en-US" altLang="ja-JP" sz="1400" b="0" i="0" u="none" strike="noStrik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i="0" u="none" strike="noStrik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欧米豪等インバウンド誘客促進費</a:t>
                      </a:r>
                      <a:endParaRPr lang="ja-JP" altLang="en-US" sz="1400" b="0" i="0" u="none" strike="noStrike" dirty="0">
                        <a:solidFill>
                          <a:schemeClr val="tx1"/>
                        </a:solidFill>
                        <a:effectLst/>
                        <a:latin typeface="Arial" panose="020B0604020202020204" pitchFamily="34" charset="0"/>
                      </a:endParaRPr>
                    </a:p>
                  </a:txBody>
                  <a:tcPr marL="38989" marR="38989" marT="19558" marB="19558"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rtl="0" eaLnBrk="1" fontAlgn="t" latinLnBrk="0" hangingPunct="1">
                        <a:spcBef>
                          <a:spcPts val="0"/>
                        </a:spcBef>
                        <a:spcAft>
                          <a:spcPts val="0"/>
                        </a:spcAft>
                      </a:pPr>
                      <a:r>
                        <a:rPr kumimoji="1" lang="en-US" sz="1400" b="0" i="0" u="none" strike="noStrik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87</a:t>
                      </a:r>
                      <a:endParaRPr lang="en-US" altLang="ja-JP" sz="1400" b="0" i="0" u="none" strike="noStrike" dirty="0">
                        <a:solidFill>
                          <a:schemeClr val="tx1"/>
                        </a:solidFill>
                        <a:effectLst/>
                        <a:latin typeface="Arial" panose="020B0604020202020204" pitchFamily="34" charset="0"/>
                      </a:endParaRPr>
                    </a:p>
                  </a:txBody>
                  <a:tcPr marL="38989" marR="38989" marT="38989" marB="38989"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4196076"/>
                  </a:ext>
                </a:extLst>
              </a:tr>
              <a:tr h="488129">
                <a:tc vMerge="1">
                  <a:txBody>
                    <a:bodyPr/>
                    <a:lstStyle/>
                    <a:p>
                      <a:pPr marL="0" algn="l" rtl="0" eaLnBrk="1" fontAlgn="t" latinLnBrk="0" hangingPunct="1">
                        <a:spcBef>
                          <a:spcPts val="0"/>
                        </a:spcBef>
                        <a:spcAft>
                          <a:spcPts val="0"/>
                        </a:spcAft>
                      </a:pPr>
                      <a:endParaRPr lang="ja-JP" altLang="en-US" sz="1800" b="0" i="0" u="none" strike="noStrike" dirty="0">
                        <a:effectLst/>
                        <a:latin typeface="Arial" panose="020B0604020202020204" pitchFamily="34" charset="0"/>
                      </a:endParaRPr>
                    </a:p>
                  </a:txBody>
                  <a:tcPr marL="53848" marR="53848" marT="53848" marB="53848">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fontAlgn="t"/>
                      <a:endParaRPr lang="ja-JP" altLang="en-US"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863" marR="53863" marT="53863" marB="53863">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rtl="0" eaLnBrk="1" fontAlgn="t" latinLnBrk="0" hangingPunct="1">
                        <a:spcBef>
                          <a:spcPts val="0"/>
                        </a:spcBef>
                        <a:spcAft>
                          <a:spcPts val="0"/>
                        </a:spcAft>
                        <a:buClrTx/>
                        <a:buSzPts val="900"/>
                        <a:buFont typeface="Wingdings" panose="05000000000000000000" pitchFamily="2" charset="2"/>
                        <a:buChar char="Ø"/>
                      </a:pPr>
                      <a:r>
                        <a:rPr kumimoji="1" lang="ja-JP" altLang="en-US" sz="1400" b="1" i="0" u="none" strike="noStrik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海外宿泊予約サイトと連携したプロモーションの実施</a:t>
                      </a:r>
                      <a:endParaRPr lang="ja-JP" altLang="en-US" sz="1400" b="0" i="0" u="none" strike="noStrike" dirty="0">
                        <a:solidFill>
                          <a:schemeClr val="tx1"/>
                        </a:solidFill>
                        <a:effectLst/>
                        <a:latin typeface="Arial" panose="020B0604020202020204" pitchFamily="34" charset="0"/>
                      </a:endParaRPr>
                    </a:p>
                  </a:txBody>
                  <a:tcPr marL="38989" marR="38989" marT="19558" marB="19558" anchor="ctr">
                    <a:lnL w="2857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rtl="0" eaLnBrk="1" fontAlgn="t" latinLnBrk="0" hangingPunct="1">
                        <a:spcBef>
                          <a:spcPts val="0"/>
                        </a:spcBef>
                        <a:spcAft>
                          <a:spcPts val="0"/>
                        </a:spcAft>
                      </a:pPr>
                      <a:r>
                        <a:rPr kumimoji="1" lang="en-US" altLang="ja-JP" sz="1400" b="0" i="0" u="none" strike="noStrik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i="0" u="none" strike="noStrik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山梨県</a:t>
                      </a:r>
                      <a:r>
                        <a:rPr kumimoji="1" lang="en-US" altLang="ja-JP" sz="1400" b="0" i="0" u="none" strike="noStrik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】OTA</a:t>
                      </a:r>
                      <a:r>
                        <a:rPr kumimoji="1" lang="ja-JP" altLang="en-US" sz="1400" b="0" i="0" u="none" strike="noStrik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連携緊急</a:t>
                      </a:r>
                      <a:r>
                        <a:rPr kumimoji="1" lang="ja-JP" altLang="en-US" sz="14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デジタル</a:t>
                      </a:r>
                      <a:endParaRPr kumimoji="1" lang="en-US" altLang="ja-JP" sz="14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rtl="0" eaLnBrk="1" fontAlgn="t" latinLnBrk="0" hangingPunct="1">
                        <a:spcBef>
                          <a:spcPts val="0"/>
                        </a:spcBef>
                        <a:spcAft>
                          <a:spcPts val="0"/>
                        </a:spcAft>
                      </a:pPr>
                      <a:r>
                        <a:rPr kumimoji="1" lang="ja-JP" altLang="en-US" sz="14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プロモーション</a:t>
                      </a:r>
                      <a:r>
                        <a:rPr kumimoji="1" lang="ja-JP" altLang="en-US" sz="1400" b="0" i="0" u="none" strike="noStrik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　</a:t>
                      </a:r>
                      <a:r>
                        <a:rPr kumimoji="1" lang="en-US" altLang="ja-JP" sz="1400" b="0" i="0" u="none" strike="noStrik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1400" b="0" i="0" u="none" strike="noStrike" dirty="0">
                        <a:solidFill>
                          <a:schemeClr val="tx1"/>
                        </a:solidFill>
                        <a:effectLst/>
                        <a:latin typeface="Arial" panose="020B0604020202020204" pitchFamily="34" charset="0"/>
                      </a:endParaRPr>
                    </a:p>
                  </a:txBody>
                  <a:tcPr marL="38989" marR="38989" marT="19558" marB="19558"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rtl="0" eaLnBrk="1" fontAlgn="t" latinLnBrk="0" hangingPunct="1">
                        <a:spcBef>
                          <a:spcPts val="0"/>
                        </a:spcBef>
                        <a:spcAft>
                          <a:spcPts val="0"/>
                        </a:spcAft>
                      </a:pPr>
                      <a:r>
                        <a:rPr kumimoji="1" lang="en-US" sz="1400" b="0" i="0" u="none" strike="noStrik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endParaRPr lang="en-US" altLang="ja-JP" sz="1400" b="0" i="0" u="none" strike="noStrike" dirty="0">
                        <a:solidFill>
                          <a:schemeClr val="tx1"/>
                        </a:solidFill>
                        <a:effectLst/>
                        <a:latin typeface="Arial" panose="020B0604020202020204" pitchFamily="34" charset="0"/>
                      </a:endParaRPr>
                    </a:p>
                  </a:txBody>
                  <a:tcPr marL="38989" marR="38989" marT="38989" marB="38989"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00530622"/>
                  </a:ext>
                </a:extLst>
              </a:tr>
              <a:tr h="560022">
                <a:tc>
                  <a:txBody>
                    <a:bodyPr/>
                    <a:lstStyle/>
                    <a:p>
                      <a:pPr marL="0" algn="l" rtl="0" eaLnBrk="1" fontAlgn="t" latinLnBrk="0" hangingPunct="1">
                        <a:spcBef>
                          <a:spcPts val="0"/>
                        </a:spcBef>
                        <a:spcAft>
                          <a:spcPts val="0"/>
                        </a:spcAft>
                      </a:pPr>
                      <a:r>
                        <a:rPr kumimoji="1" lang="ja-JP" altLang="en-US" sz="1400" b="0" i="0" u="none" strike="noStrik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戦略的な</a:t>
                      </a:r>
                      <a:r>
                        <a:rPr kumimoji="1" lang="en-US" altLang="ja-JP" sz="1400" b="0" i="0" u="none" strike="noStrik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400" b="0" i="0" u="none" strike="noStrik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誘致の推進</a:t>
                      </a:r>
                      <a:endParaRPr lang="ja-JP" altLang="en-US" sz="2000" b="0" i="0" u="none" strike="noStrike" dirty="0">
                        <a:solidFill>
                          <a:schemeClr val="tx1"/>
                        </a:solidFill>
                        <a:effectLst/>
                        <a:latin typeface="Arial" panose="020B0604020202020204" pitchFamily="34" charset="0"/>
                      </a:endParaRPr>
                    </a:p>
                  </a:txBody>
                  <a:tcPr marL="53848" marR="53848" marT="53848" marB="53848">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観光客受入のための</a:t>
                      </a:r>
                      <a:endPar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t"/>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基盤整備</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863" marR="53863" marT="53863" marB="53863">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fontAlgn="t">
                        <a:buFont typeface="Wingdings" panose="05000000000000000000" pitchFamily="2" charset="2"/>
                        <a:buChar char="Ø"/>
                      </a:pPr>
                      <a:r>
                        <a:rPr lang="en-US" altLang="ja-JP" sz="14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MICE</a:t>
                      </a:r>
                      <a:r>
                        <a:rPr lang="ja-JP" altLang="en-US" sz="14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のリアル・オンラインでのハイブリット実施のための設備投資支援</a:t>
                      </a:r>
                      <a:endParaRPr lang="ja-JP" altLang="en-US" sz="14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863" marR="53863" marT="26931" marB="26931" anchor="ctr">
                    <a:lnL w="2857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altLang="ja-JP" sz="14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4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東京都</a:t>
                      </a:r>
                      <a:r>
                        <a:rPr lang="en-US" altLang="ja-JP" sz="14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】MICE</a:t>
                      </a:r>
                      <a:r>
                        <a:rPr lang="ja-JP" altLang="en-US" sz="14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施設の受入環境整備支援</a:t>
                      </a:r>
                      <a:endPar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863" marR="53863" marT="26931" marB="2693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t"/>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120</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863" marR="53863" marT="53863" marB="53863"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4" name="テキスト ボックス 3"/>
          <p:cNvSpPr txBox="1"/>
          <p:nvPr/>
        </p:nvSpPr>
        <p:spPr>
          <a:xfrm>
            <a:off x="-5353" y="1605087"/>
            <a:ext cx="7565970" cy="338554"/>
          </a:xfrm>
          <a:prstGeom prst="rect">
            <a:avLst/>
          </a:prstGeom>
          <a:noFill/>
        </p:spPr>
        <p:txBody>
          <a:bodyPr wrap="square" rtlCol="0">
            <a:spAutoFit/>
          </a:bodyPr>
          <a:lstStyle/>
          <a:p>
            <a:r>
              <a:rPr lang="en-US" altLang="ja-JP" sz="16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600" dirty="0">
                <a:latin typeface="HG丸ｺﾞｼｯｸM-PRO" panose="020F0600000000000000" pitchFamily="50" charset="-128"/>
                <a:ea typeface="HG丸ｺﾞｼｯｸM-PRO" panose="020F0600000000000000" pitchFamily="50" charset="-128"/>
                <a:cs typeface="Meiryo UI" panose="020B0604030504040204" pitchFamily="50" charset="-128"/>
              </a:rPr>
              <a:t>新たなニーズへの対応</a:t>
            </a:r>
            <a:r>
              <a:rPr lang="ja-JP" altLang="en-US"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事業例と他自治体等における事業</a:t>
            </a:r>
            <a:r>
              <a:rPr lang="ja-JP" altLang="en-US" sz="1600" dirty="0">
                <a:latin typeface="HG丸ｺﾞｼｯｸM-PRO" panose="020F0600000000000000" pitchFamily="50" charset="-128"/>
                <a:ea typeface="HG丸ｺﾞｼｯｸM-PRO" panose="020F0600000000000000" pitchFamily="50" charset="-128"/>
                <a:cs typeface="Meiryo UI" panose="020B0604030504040204" pitchFamily="50" charset="-128"/>
              </a:rPr>
              <a:t>規模</a:t>
            </a:r>
            <a:r>
              <a:rPr lang="en-US" altLang="ja-JP" sz="1600" dirty="0">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lang="ja-JP" altLang="en-US" sz="16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cxnSp>
        <p:nvCxnSpPr>
          <p:cNvPr id="9" name="直線コネクタ 8"/>
          <p:cNvCxnSpPr/>
          <p:nvPr/>
        </p:nvCxnSpPr>
        <p:spPr>
          <a:xfrm flipV="1">
            <a:off x="0" y="643473"/>
            <a:ext cx="13666824" cy="6310"/>
          </a:xfrm>
          <a:prstGeom prst="line">
            <a:avLst/>
          </a:prstGeom>
          <a:ln w="57150" cmpd="thickThin">
            <a:solidFill>
              <a:srgbClr val="0000FF"/>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3155" y="779552"/>
            <a:ext cx="12773048" cy="584775"/>
          </a:xfrm>
          <a:prstGeom prst="rect">
            <a:avLst/>
          </a:prstGeom>
          <a:noFill/>
        </p:spPr>
        <p:txBody>
          <a:bodyPr wrap="none" rtlCol="0">
            <a:spAutoFit/>
          </a:bodyPr>
          <a:lstStyle/>
          <a:p>
            <a:r>
              <a:rPr lang="ja-JP" altLang="en-US" sz="1600" dirty="0">
                <a:latin typeface="Meiryo UI" panose="020B0604030504040204" pitchFamily="50" charset="-128"/>
                <a:ea typeface="Meiryo UI" panose="020B0604030504040204" pitchFamily="50" charset="-128"/>
              </a:rPr>
              <a:t>〇前回会議にて各委員よりご意見いただいた内容をもとに、都市魅力戦略</a:t>
            </a:r>
            <a:r>
              <a:rPr lang="en-US" altLang="ja-JP" sz="1600" dirty="0">
                <a:latin typeface="Meiryo UI" panose="020B0604030504040204" pitchFamily="50" charset="-128"/>
                <a:ea typeface="Meiryo UI" panose="020B0604030504040204" pitchFamily="50" charset="-128"/>
              </a:rPr>
              <a:t>2025</a:t>
            </a:r>
            <a:r>
              <a:rPr lang="ja-JP" altLang="en-US" sz="1600" dirty="0">
                <a:latin typeface="Meiryo UI" panose="020B0604030504040204" pitchFamily="50" charset="-128"/>
                <a:ea typeface="Meiryo UI" panose="020B0604030504040204" pitchFamily="50" charset="-128"/>
              </a:rPr>
              <a:t>の重点取り組みを参考に「新たなニーズへの対応事業</a:t>
            </a:r>
            <a:r>
              <a:rPr lang="ja-JP" altLang="en-US" sz="1600" dirty="0" smtClean="0">
                <a:latin typeface="Meiryo UI" panose="020B0604030504040204" pitchFamily="50" charset="-128"/>
                <a:ea typeface="Meiryo UI" panose="020B0604030504040204" pitchFamily="50" charset="-128"/>
              </a:rPr>
              <a:t>」例を</a:t>
            </a:r>
            <a:r>
              <a:rPr lang="ja-JP" altLang="en-US" sz="1600" dirty="0">
                <a:latin typeface="Meiryo UI" panose="020B0604030504040204" pitchFamily="50" charset="-128"/>
                <a:ea typeface="Meiryo UI" panose="020B0604030504040204" pitchFamily="50" charset="-128"/>
              </a:rPr>
              <a:t>下記に</a:t>
            </a:r>
            <a:r>
              <a:rPr lang="ja-JP" altLang="en-US" sz="1600" dirty="0" smtClean="0">
                <a:latin typeface="Meiryo UI" panose="020B0604030504040204" pitchFamily="50" charset="-128"/>
                <a:ea typeface="Meiryo UI" panose="020B0604030504040204" pitchFamily="50" charset="-128"/>
              </a:rPr>
              <a:t>記載</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〇大阪府における行政需要</a:t>
            </a:r>
            <a:r>
              <a:rPr lang="ja-JP" altLang="en-US" sz="1600" dirty="0" smtClean="0">
                <a:latin typeface="Meiryo UI" panose="020B0604030504040204" pitchFamily="50" charset="-128"/>
                <a:ea typeface="Meiryo UI" panose="020B0604030504040204" pitchFamily="50" charset="-128"/>
              </a:rPr>
              <a:t>を</a:t>
            </a:r>
            <a:r>
              <a:rPr lang="ja-JP" altLang="en-US" sz="1600" dirty="0">
                <a:latin typeface="Meiryo UI" panose="020B0604030504040204" pitchFamily="50" charset="-128"/>
                <a:ea typeface="Meiryo UI" panose="020B0604030504040204" pitchFamily="50" charset="-128"/>
              </a:rPr>
              <a:t>イメージ</a:t>
            </a:r>
            <a:r>
              <a:rPr lang="ja-JP" altLang="en-US" sz="1600" dirty="0" smtClean="0">
                <a:latin typeface="Meiryo UI" panose="020B0604030504040204" pitchFamily="50" charset="-128"/>
                <a:ea typeface="Meiryo UI" panose="020B0604030504040204" pitchFamily="50" charset="-128"/>
              </a:rPr>
              <a:t>する</a:t>
            </a:r>
            <a:r>
              <a:rPr lang="ja-JP" altLang="en-US" sz="1600" dirty="0">
                <a:latin typeface="Meiryo UI" panose="020B0604030504040204" pitchFamily="50" charset="-128"/>
                <a:ea typeface="Meiryo UI" panose="020B0604030504040204" pitchFamily="50" charset="-128"/>
              </a:rPr>
              <a:t>ため、他自治体の類似</a:t>
            </a:r>
            <a:r>
              <a:rPr lang="ja-JP" altLang="en-US" sz="1600" dirty="0" smtClean="0">
                <a:latin typeface="Meiryo UI" panose="020B0604030504040204" pitchFamily="50" charset="-128"/>
                <a:ea typeface="Meiryo UI" panose="020B0604030504040204" pitchFamily="50" charset="-128"/>
              </a:rPr>
              <a:t>事業の予算額を</a:t>
            </a:r>
            <a:r>
              <a:rPr lang="ja-JP" altLang="en-US" sz="1600" dirty="0">
                <a:latin typeface="Meiryo UI" panose="020B0604030504040204" pitchFamily="50" charset="-128"/>
                <a:ea typeface="Meiryo UI" panose="020B0604030504040204" pitchFamily="50" charset="-128"/>
              </a:rPr>
              <a:t>記載</a:t>
            </a:r>
          </a:p>
        </p:txBody>
      </p:sp>
      <p:sp>
        <p:nvSpPr>
          <p:cNvPr id="11" name="テキスト ボックス 10"/>
          <p:cNvSpPr txBox="1"/>
          <p:nvPr/>
        </p:nvSpPr>
        <p:spPr>
          <a:xfrm>
            <a:off x="359817" y="8663173"/>
            <a:ext cx="6464205" cy="283604"/>
          </a:xfrm>
          <a:prstGeom prst="rect">
            <a:avLst/>
          </a:prstGeom>
          <a:noFill/>
        </p:spPr>
        <p:txBody>
          <a:bodyPr wrap="none" rtlCol="0">
            <a:spAutoFit/>
          </a:bodyPr>
          <a:lstStyle/>
          <a:p>
            <a:r>
              <a:rPr lang="en-US" altLang="ja-JP" sz="1243" dirty="0">
                <a:latin typeface="Meiryo UI" panose="020B0604030504040204" pitchFamily="50" charset="-128"/>
                <a:ea typeface="Meiryo UI" panose="020B0604030504040204" pitchFamily="50" charset="-128"/>
              </a:rPr>
              <a:t>※OTA</a:t>
            </a:r>
            <a:r>
              <a:rPr lang="ja-JP" altLang="en-US" sz="1243" dirty="0">
                <a:latin typeface="Meiryo UI" panose="020B0604030504040204" pitchFamily="50" charset="-128"/>
                <a:ea typeface="Meiryo UI" panose="020B0604030504040204" pitchFamily="50" charset="-128"/>
              </a:rPr>
              <a:t>：</a:t>
            </a:r>
            <a:r>
              <a:rPr lang="en-US" altLang="ja-JP" sz="1243" dirty="0">
                <a:latin typeface="Meiryo UI" panose="020B0604030504040204" pitchFamily="50" charset="-128"/>
                <a:ea typeface="Meiryo UI" panose="020B0604030504040204" pitchFamily="50" charset="-128"/>
              </a:rPr>
              <a:t>Online Travel Agent</a:t>
            </a:r>
            <a:r>
              <a:rPr lang="ja-JP" altLang="en-US" sz="1243" dirty="0">
                <a:latin typeface="Meiryo UI" panose="020B0604030504040204" pitchFamily="50" charset="-128"/>
                <a:ea typeface="Meiryo UI" panose="020B0604030504040204" pitchFamily="50" charset="-128"/>
              </a:rPr>
              <a:t>の頭文字の略。インターネット上だけで取引を行う旅行会社のこと。</a:t>
            </a:r>
          </a:p>
        </p:txBody>
      </p:sp>
      <p:sp>
        <p:nvSpPr>
          <p:cNvPr id="15" name="テキスト ボックス 14"/>
          <p:cNvSpPr txBox="1"/>
          <p:nvPr/>
        </p:nvSpPr>
        <p:spPr bwMode="gray">
          <a:xfrm>
            <a:off x="-223" y="-54223"/>
            <a:ext cx="11596224" cy="59301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200" dirty="0" smtClean="0">
                <a:solidFill>
                  <a:sysClr val="windowText" lastClr="000000"/>
                </a:solidFill>
                <a:latin typeface="HG丸ｺﾞｼｯｸM-PRO" panose="020F0600000000000000" pitchFamily="50" charset="-128"/>
                <a:ea typeface="HG丸ｺﾞｼｯｸM-PRO" panose="020F0600000000000000" pitchFamily="50" charset="-128"/>
              </a:rPr>
              <a:t> </a:t>
            </a:r>
            <a:r>
              <a:rPr lang="ja-JP" altLang="en-US" sz="2200" dirty="0">
                <a:solidFill>
                  <a:sysClr val="windowText" lastClr="000000"/>
                </a:solidFill>
                <a:latin typeface="HG丸ｺﾞｼｯｸM-PRO" panose="020F0600000000000000" pitchFamily="50" charset="-128"/>
                <a:ea typeface="HG丸ｺﾞｼｯｸM-PRO" panose="020F0600000000000000" pitchFamily="50" charset="-128"/>
              </a:rPr>
              <a:t>「新たなニーズへの対応</a:t>
            </a:r>
            <a:r>
              <a:rPr lang="ja-JP" altLang="en-US" sz="2200" dirty="0">
                <a:solidFill>
                  <a:schemeClr val="tx1"/>
                </a:solidFill>
                <a:latin typeface="HG丸ｺﾞｼｯｸM-PRO" panose="020F0600000000000000" pitchFamily="50" charset="-128"/>
                <a:ea typeface="HG丸ｺﾞｼｯｸM-PRO" panose="020F0600000000000000" pitchFamily="50" charset="-128"/>
              </a:rPr>
              <a:t>事業」</a:t>
            </a:r>
            <a:r>
              <a:rPr lang="ja-JP" altLang="en-US" sz="2200" dirty="0" smtClean="0">
                <a:solidFill>
                  <a:schemeClr val="tx1"/>
                </a:solidFill>
                <a:latin typeface="HG丸ｺﾞｼｯｸM-PRO" panose="020F0600000000000000" pitchFamily="50" charset="-128"/>
                <a:ea typeface="HG丸ｺﾞｼｯｸM-PRO" panose="020F0600000000000000" pitchFamily="50" charset="-128"/>
              </a:rPr>
              <a:t>イメージ　～対応事業</a:t>
            </a:r>
            <a:r>
              <a:rPr lang="ja-JP" altLang="en-US" sz="2200" dirty="0">
                <a:solidFill>
                  <a:schemeClr val="tx1"/>
                </a:solidFill>
                <a:latin typeface="HG丸ｺﾞｼｯｸM-PRO" panose="020F0600000000000000" pitchFamily="50" charset="-128"/>
                <a:ea typeface="HG丸ｺﾞｼｯｸM-PRO" panose="020F0600000000000000" pitchFamily="50" charset="-128"/>
              </a:rPr>
              <a:t>例</a:t>
            </a:r>
            <a:r>
              <a:rPr lang="ja-JP" altLang="en-US" sz="2200" dirty="0" smtClean="0">
                <a:solidFill>
                  <a:schemeClr val="tx1"/>
                </a:solidFill>
                <a:latin typeface="HG丸ｺﾞｼｯｸM-PRO" panose="020F0600000000000000" pitchFamily="50" charset="-128"/>
                <a:ea typeface="HG丸ｺﾞｼｯｸM-PRO" panose="020F0600000000000000" pitchFamily="50" charset="-128"/>
              </a:rPr>
              <a:t>と他自治体等における事業</a:t>
            </a:r>
            <a:r>
              <a:rPr lang="ja-JP" altLang="en-US" sz="2200" dirty="0" smtClean="0">
                <a:solidFill>
                  <a:sysClr val="windowText" lastClr="000000"/>
                </a:solidFill>
                <a:latin typeface="HG丸ｺﾞｼｯｸM-PRO" panose="020F0600000000000000" pitchFamily="50" charset="-128"/>
                <a:ea typeface="HG丸ｺﾞｼｯｸM-PRO" panose="020F0600000000000000" pitchFamily="50" charset="-128"/>
              </a:rPr>
              <a:t>規模～</a:t>
            </a:r>
            <a:endParaRPr lang="ja-JP" altLang="en-US" sz="2200" dirty="0">
              <a:solidFill>
                <a:sysClr val="windowText" lastClr="000000"/>
              </a:solidFill>
              <a:latin typeface="HG丸ｺﾞｼｯｸM-PRO" panose="020F0600000000000000" pitchFamily="50" charset="-128"/>
              <a:ea typeface="HG丸ｺﾞｼｯｸM-PRO" panose="020F0600000000000000" pitchFamily="50" charset="-128"/>
            </a:endParaRPr>
          </a:p>
        </p:txBody>
      </p:sp>
      <p:sp>
        <p:nvSpPr>
          <p:cNvPr id="10" name="スライド番号プレースホルダー 3"/>
          <p:cNvSpPr>
            <a:spLocks noGrp="1"/>
          </p:cNvSpPr>
          <p:nvPr/>
        </p:nvSpPr>
        <p:spPr>
          <a:xfrm>
            <a:off x="10417038" y="9370376"/>
            <a:ext cx="3192251" cy="530953"/>
          </a:xfrm>
          <a:prstGeom prst="rect">
            <a:avLst/>
          </a:prstGeom>
        </p:spPr>
        <p:txBody>
          <a:bodyPr vert="horz" lIns="135159" tIns="67580" rIns="135159" bIns="67580" rtlCol="0" anchor="ctr"/>
          <a:lstStyle>
            <a:defPPr>
              <a:defRPr lang="ja-JP"/>
            </a:defPPr>
            <a:lvl1pPr marL="0" algn="r" defTabSz="1351593" rtl="0" eaLnBrk="1" latinLnBrk="0" hangingPunct="1">
              <a:defRPr kumimoji="1" sz="28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a:lstStyle>
          <a:p>
            <a:r>
              <a:rPr lang="en-US" altLang="ja-JP" dirty="0"/>
              <a:t>2</a:t>
            </a:r>
            <a:endParaRPr kumimoji="1" lang="ja-JP" altLang="en-US" dirty="0"/>
          </a:p>
        </p:txBody>
      </p:sp>
      <p:sp>
        <p:nvSpPr>
          <p:cNvPr id="3" name="テキスト ボックス 2"/>
          <p:cNvSpPr txBox="1"/>
          <p:nvPr/>
        </p:nvSpPr>
        <p:spPr bwMode="gray">
          <a:xfrm>
            <a:off x="791865" y="9032611"/>
            <a:ext cx="11968028" cy="562238"/>
          </a:xfrm>
          <a:prstGeom prst="rect">
            <a:avLst/>
          </a:prstGeom>
          <a:noFill/>
          <a:ln w="12700" cmpd="sng">
            <a:solidFill>
              <a:schemeClr val="accent1"/>
            </a:solid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000" dirty="0" smtClean="0">
                <a:solidFill>
                  <a:schemeClr val="tx1"/>
                </a:solidFill>
                <a:latin typeface="Meiryo UI" panose="020B0604030504040204" pitchFamily="50" charset="-128"/>
                <a:ea typeface="Meiryo UI" panose="020B0604030504040204" pitchFamily="50" charset="-128"/>
              </a:rPr>
              <a:t>上記事業予算</a:t>
            </a:r>
            <a:r>
              <a:rPr lang="en-US" altLang="ja-JP" sz="2000" dirty="0" smtClean="0">
                <a:solidFill>
                  <a:schemeClr val="tx1"/>
                </a:solidFill>
                <a:latin typeface="Meiryo UI" panose="020B0604030504040204" pitchFamily="50" charset="-128"/>
                <a:ea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rPr>
              <a:t>約</a:t>
            </a:r>
            <a:r>
              <a:rPr lang="en-US" altLang="ja-JP" sz="2000" dirty="0" smtClean="0">
                <a:solidFill>
                  <a:schemeClr val="tx1"/>
                </a:solidFill>
                <a:latin typeface="Meiryo UI" panose="020B0604030504040204" pitchFamily="50" charset="-128"/>
                <a:ea typeface="Meiryo UI" panose="020B0604030504040204" pitchFamily="50" charset="-128"/>
              </a:rPr>
              <a:t>7</a:t>
            </a:r>
            <a:r>
              <a:rPr lang="ja-JP" altLang="en-US" sz="2000" dirty="0">
                <a:solidFill>
                  <a:schemeClr val="tx1"/>
                </a:solidFill>
                <a:latin typeface="Meiryo UI" panose="020B0604030504040204" pitchFamily="50" charset="-128"/>
                <a:ea typeface="Meiryo UI" panose="020B0604030504040204" pitchFamily="50" charset="-128"/>
              </a:rPr>
              <a:t>億円</a:t>
            </a:r>
            <a:r>
              <a:rPr lang="en-US" altLang="ja-JP" sz="2000" dirty="0" smtClean="0">
                <a:solidFill>
                  <a:schemeClr val="tx1"/>
                </a:solidFill>
                <a:latin typeface="Meiryo UI" panose="020B0604030504040204" pitchFamily="50" charset="-128"/>
                <a:ea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rPr>
              <a:t>については、他</a:t>
            </a:r>
            <a:r>
              <a:rPr kumimoji="1" lang="ja-JP" altLang="en-US" sz="2000" dirty="0" smtClean="0">
                <a:solidFill>
                  <a:schemeClr val="tx1"/>
                </a:solidFill>
                <a:latin typeface="Meiryo UI" panose="020B0604030504040204" pitchFamily="50" charset="-128"/>
                <a:ea typeface="Meiryo UI" panose="020B0604030504040204" pitchFamily="50" charset="-128"/>
              </a:rPr>
              <a:t>自治体等における類似</a:t>
            </a:r>
            <a:r>
              <a:rPr kumimoji="1" lang="ja-JP" altLang="en-US" sz="2000" smtClean="0">
                <a:solidFill>
                  <a:schemeClr val="tx1"/>
                </a:solidFill>
                <a:latin typeface="Meiryo UI" panose="020B0604030504040204" pitchFamily="50" charset="-128"/>
                <a:ea typeface="Meiryo UI" panose="020B0604030504040204" pitchFamily="50" charset="-128"/>
              </a:rPr>
              <a:t>事業の</a:t>
            </a:r>
            <a:r>
              <a:rPr lang="ja-JP" altLang="en-US" sz="2000">
                <a:solidFill>
                  <a:schemeClr val="tx1"/>
                </a:solidFill>
                <a:latin typeface="Meiryo UI" panose="020B0604030504040204" pitchFamily="50" charset="-128"/>
                <a:ea typeface="Meiryo UI" panose="020B0604030504040204" pitchFamily="50" charset="-128"/>
              </a:rPr>
              <a:t>イメージ</a:t>
            </a:r>
            <a:r>
              <a:rPr kumimoji="1" lang="ja-JP" altLang="en-US" sz="2000" smtClean="0">
                <a:solidFill>
                  <a:schemeClr val="tx1"/>
                </a:solidFill>
                <a:latin typeface="Meiryo UI" panose="020B0604030504040204" pitchFamily="50" charset="-128"/>
                <a:ea typeface="Meiryo UI" panose="020B0604030504040204" pitchFamily="50" charset="-128"/>
              </a:rPr>
              <a:t>を</a:t>
            </a:r>
            <a:r>
              <a:rPr lang="ja-JP" altLang="en-US" sz="2000" dirty="0" smtClean="0">
                <a:solidFill>
                  <a:schemeClr val="tx1"/>
                </a:solidFill>
                <a:latin typeface="Meiryo UI" panose="020B0604030504040204" pitchFamily="50" charset="-128"/>
                <a:ea typeface="Meiryo UI" panose="020B0604030504040204" pitchFamily="50" charset="-128"/>
              </a:rPr>
              <a:t>記載</a:t>
            </a:r>
            <a:r>
              <a:rPr kumimoji="1" lang="ja-JP" altLang="en-US" sz="2000" dirty="0" smtClean="0">
                <a:solidFill>
                  <a:schemeClr val="tx1"/>
                </a:solidFill>
                <a:latin typeface="Meiryo UI" panose="020B0604030504040204" pitchFamily="50" charset="-128"/>
                <a:ea typeface="Meiryo UI" panose="020B0604030504040204" pitchFamily="50" charset="-128"/>
              </a:rPr>
              <a:t>したものである。</a:t>
            </a:r>
            <a:endParaRPr kumimoji="1" lang="en-US" altLang="ja-JP" sz="2000" dirty="0" smtClean="0">
              <a:solidFill>
                <a:schemeClr val="tx1"/>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11596001" y="39929"/>
            <a:ext cx="2016224" cy="43204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chemeClr val="tx1"/>
                </a:solidFill>
                <a:latin typeface="HG丸ｺﾞｼｯｸM-PRO" panose="020F0600000000000000" pitchFamily="50" charset="-128"/>
                <a:ea typeface="HG丸ｺﾞｼｯｸM-PRO" panose="020F0600000000000000" pitchFamily="50" charset="-128"/>
              </a:rPr>
              <a:t>大阪府観光客受入環境整備の</a:t>
            </a:r>
          </a:p>
          <a:p>
            <a:pPr algn="ctr"/>
            <a:r>
              <a:rPr lang="ja-JP" altLang="en-US" sz="1000" dirty="0">
                <a:solidFill>
                  <a:schemeClr val="tx1"/>
                </a:solidFill>
                <a:latin typeface="HG丸ｺﾞｼｯｸM-PRO" panose="020F0600000000000000" pitchFamily="50" charset="-128"/>
                <a:ea typeface="HG丸ｺﾞｼｯｸM-PRO" panose="020F0600000000000000" pitchFamily="50" charset="-128"/>
              </a:rPr>
              <a:t>推進に関する調査検討</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会議</a:t>
            </a:r>
            <a:endParaRPr lang="ja-JP" altLang="en-US" sz="10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1339109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線コネクタ 8"/>
          <p:cNvCxnSpPr/>
          <p:nvPr/>
        </p:nvCxnSpPr>
        <p:spPr>
          <a:xfrm flipV="1">
            <a:off x="0" y="643473"/>
            <a:ext cx="13666824" cy="6310"/>
          </a:xfrm>
          <a:prstGeom prst="line">
            <a:avLst/>
          </a:prstGeom>
          <a:ln w="57150" cmpd="thickThin">
            <a:solidFill>
              <a:srgbClr val="0000FF"/>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bwMode="gray">
          <a:xfrm>
            <a:off x="-223" y="-54223"/>
            <a:ext cx="9877805" cy="59301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200" dirty="0">
                <a:solidFill>
                  <a:sysClr val="windowText" lastClr="000000"/>
                </a:solidFill>
                <a:latin typeface="HG丸ｺﾞｼｯｸM-PRO" panose="020F0600000000000000" pitchFamily="50" charset="-128"/>
                <a:ea typeface="HG丸ｺﾞｼｯｸM-PRO" panose="020F0600000000000000" pitchFamily="50" charset="-128"/>
              </a:rPr>
              <a:t>　 「新たなニーズへの対応事業」</a:t>
            </a:r>
            <a:r>
              <a:rPr lang="ja-JP" altLang="en-US" sz="2200" dirty="0" smtClean="0">
                <a:solidFill>
                  <a:schemeClr val="tx1"/>
                </a:solidFill>
                <a:latin typeface="HG丸ｺﾞｼｯｸM-PRO" panose="020F0600000000000000" pitchFamily="50" charset="-128"/>
                <a:ea typeface="HG丸ｺﾞｼｯｸM-PRO" panose="020F0600000000000000" pitchFamily="50" charset="-128"/>
              </a:rPr>
              <a:t>イメージ　</a:t>
            </a:r>
            <a:r>
              <a:rPr lang="ja-JP" altLang="en-US" sz="1800" dirty="0" smtClean="0">
                <a:solidFill>
                  <a:sysClr val="windowText" lastClr="000000"/>
                </a:solidFill>
                <a:latin typeface="HG丸ｺﾞｼｯｸM-PRO" panose="020F0600000000000000" pitchFamily="50" charset="-128"/>
                <a:ea typeface="HG丸ｺﾞｼｯｸM-PRO" panose="020F0600000000000000" pitchFamily="50" charset="-128"/>
              </a:rPr>
              <a:t>～他自治体等における類似事業概要～</a:t>
            </a:r>
            <a:endParaRPr lang="ja-JP" altLang="en-US" sz="2200" dirty="0">
              <a:solidFill>
                <a:sysClr val="windowText" lastClr="000000"/>
              </a:solidFill>
              <a:latin typeface="HG丸ｺﾞｼｯｸM-PRO" panose="020F0600000000000000" pitchFamily="50" charset="-128"/>
              <a:ea typeface="HG丸ｺﾞｼｯｸM-PRO" panose="020F0600000000000000"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450914797"/>
              </p:ext>
            </p:extLst>
          </p:nvPr>
        </p:nvGraphicFramePr>
        <p:xfrm>
          <a:off x="145981" y="1429021"/>
          <a:ext cx="13463308" cy="7719434"/>
        </p:xfrm>
        <a:graphic>
          <a:graphicData uri="http://schemas.openxmlformats.org/drawingml/2006/table">
            <a:tbl>
              <a:tblPr firstRow="1" bandRow="1">
                <a:tableStyleId>{5C22544A-7EE6-4342-B048-85BDC9FD1C3A}</a:tableStyleId>
              </a:tblPr>
              <a:tblGrid>
                <a:gridCol w="3187627">
                  <a:extLst>
                    <a:ext uri="{9D8B030D-6E8A-4147-A177-3AD203B41FA5}">
                      <a16:colId xmlns:a16="http://schemas.microsoft.com/office/drawing/2014/main" val="205565248"/>
                    </a:ext>
                  </a:extLst>
                </a:gridCol>
                <a:gridCol w="1080120">
                  <a:extLst>
                    <a:ext uri="{9D8B030D-6E8A-4147-A177-3AD203B41FA5}">
                      <a16:colId xmlns:a16="http://schemas.microsoft.com/office/drawing/2014/main" val="3365576494"/>
                    </a:ext>
                  </a:extLst>
                </a:gridCol>
                <a:gridCol w="1080120">
                  <a:extLst>
                    <a:ext uri="{9D8B030D-6E8A-4147-A177-3AD203B41FA5}">
                      <a16:colId xmlns:a16="http://schemas.microsoft.com/office/drawing/2014/main" val="346250804"/>
                    </a:ext>
                  </a:extLst>
                </a:gridCol>
                <a:gridCol w="8115441">
                  <a:extLst>
                    <a:ext uri="{9D8B030D-6E8A-4147-A177-3AD203B41FA5}">
                      <a16:colId xmlns:a16="http://schemas.microsoft.com/office/drawing/2014/main" val="2940108061"/>
                    </a:ext>
                  </a:extLst>
                </a:gridCol>
              </a:tblGrid>
              <a:tr h="357263">
                <a:tc>
                  <a:txBody>
                    <a:bodyPr/>
                    <a:lstStyle/>
                    <a:p>
                      <a:pPr algn="ctr"/>
                      <a:r>
                        <a:rPr kumimoji="1" lang="ja-JP" altLang="en-US" sz="1400" dirty="0" smtClean="0">
                          <a:latin typeface="Meiryo UI" panose="020B0604030504040204" pitchFamily="50" charset="-128"/>
                          <a:ea typeface="Meiryo UI" panose="020B0604030504040204" pitchFamily="50" charset="-128"/>
                        </a:rPr>
                        <a:t>事業名</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実施自治体</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規模</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800" dirty="0" smtClean="0">
                          <a:latin typeface="Meiryo UI" panose="020B0604030504040204" pitchFamily="50" charset="-128"/>
                          <a:ea typeface="Meiryo UI" panose="020B0604030504040204" pitchFamily="50" charset="-128"/>
                        </a:rPr>
                        <a:t>（単位：百万円</a:t>
                      </a:r>
                      <a:r>
                        <a:rPr kumimoji="1" lang="ja-JP" altLang="en-US" sz="600" dirty="0" smtClean="0">
                          <a:latin typeface="Meiryo UI" panose="020B0604030504040204" pitchFamily="50" charset="-128"/>
                          <a:ea typeface="Meiryo UI" panose="020B0604030504040204" pitchFamily="50" charset="-128"/>
                        </a:rPr>
                        <a:t>）</a:t>
                      </a:r>
                      <a:endParaRPr kumimoji="1" lang="ja-JP" altLang="en-US" sz="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概要</a:t>
                      </a:r>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284207677"/>
                  </a:ext>
                </a:extLst>
              </a:tr>
              <a:tr h="859056">
                <a:tc>
                  <a:txBody>
                    <a:bodyPr/>
                    <a:lstStyle/>
                    <a:p>
                      <a:r>
                        <a:rPr kumimoji="1" lang="ja-JP" altLang="en-US" sz="1400" dirty="0" smtClean="0">
                          <a:latin typeface="Meiryo UI" panose="020B0604030504040204" pitchFamily="50" charset="-128"/>
                          <a:ea typeface="Meiryo UI" panose="020B0604030504040204" pitchFamily="50" charset="-128"/>
                        </a:rPr>
                        <a:t>①御堂筋オータムパーティー</a:t>
                      </a:r>
                      <a:endParaRPr kumimoji="1" lang="en-US" altLang="ja-JP" sz="1400" dirty="0" smtClean="0">
                        <a:latin typeface="Meiryo UI" panose="020B0604030504040204" pitchFamily="50" charset="-128"/>
                        <a:ea typeface="Meiryo UI" panose="020B0604030504040204" pitchFamily="50" charset="-128"/>
                      </a:endParaRPr>
                    </a:p>
                    <a:p>
                      <a:r>
                        <a:rPr kumimoji="1" lang="en-US" altLang="ja-JP" sz="1400" dirty="0" smtClean="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大阪・関西万博プロモーション事業）</a:t>
                      </a: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大阪府</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r"/>
                      <a:r>
                        <a:rPr kumimoji="1" lang="en-US" altLang="ja-JP" sz="1400" dirty="0" smtClean="0">
                          <a:latin typeface="Meiryo UI" panose="020B0604030504040204" pitchFamily="50" charset="-128"/>
                          <a:ea typeface="Meiryo UI" panose="020B0604030504040204" pitchFamily="50" charset="-128"/>
                        </a:rPr>
                        <a:t>12</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r>
                        <a:rPr kumimoji="1" lang="ja-JP" altLang="en-US" sz="1400" dirty="0" smtClean="0">
                          <a:latin typeface="Meiryo UI" panose="020B0604030504040204" pitchFamily="50" charset="-128"/>
                          <a:ea typeface="Meiryo UI" panose="020B0604030504040204" pitchFamily="50" charset="-128"/>
                        </a:rPr>
                        <a:t>大阪のシンボリックなエリア（御堂筋、中之島、水の回廊など）において、御堂筋オータムパーティー等の話題のコンテンツを実施し、魅力発信をする際に、</a:t>
                      </a:r>
                      <a:r>
                        <a:rPr kumimoji="1" lang="en-US" altLang="ja-JP" sz="1400" dirty="0" smtClean="0">
                          <a:latin typeface="Meiryo UI" panose="020B0604030504040204" pitchFamily="50" charset="-128"/>
                          <a:ea typeface="Meiryo UI" panose="020B0604030504040204" pitchFamily="50" charset="-128"/>
                        </a:rPr>
                        <a:t>2025</a:t>
                      </a:r>
                      <a:r>
                        <a:rPr kumimoji="1" lang="ja-JP" altLang="en-US" sz="1400" dirty="0" smtClean="0">
                          <a:latin typeface="Meiryo UI" panose="020B0604030504040204" pitchFamily="50" charset="-128"/>
                          <a:ea typeface="Meiryo UI" panose="020B0604030504040204" pitchFamily="50" charset="-128"/>
                        </a:rPr>
                        <a:t>年大阪・関西万博の開催に向けたプロモーションを併せて展開。</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176303170"/>
                  </a:ext>
                </a:extLst>
              </a:tr>
              <a:tr h="611706">
                <a:tc>
                  <a:txBody>
                    <a:bodyPr/>
                    <a:lstStyle/>
                    <a:p>
                      <a:r>
                        <a:rPr kumimoji="1" lang="ja-JP" altLang="en-US" sz="1400" dirty="0" smtClean="0">
                          <a:latin typeface="Meiryo UI" panose="020B0604030504040204" pitchFamily="50" charset="-128"/>
                          <a:ea typeface="Meiryo UI" panose="020B0604030504040204" pitchFamily="50" charset="-128"/>
                        </a:rPr>
                        <a:t>②観光事業者のオンラインツアー</a:t>
                      </a:r>
                      <a:r>
                        <a:rPr kumimoji="1" lang="en-US" altLang="ja-JP" sz="1400" dirty="0" smtClean="0">
                          <a:latin typeface="Meiryo UI" panose="020B0604030504040204" pitchFamily="50" charset="-128"/>
                          <a:ea typeface="Meiryo UI" panose="020B0604030504040204" pitchFamily="50" charset="-128"/>
                        </a:rPr>
                        <a:t/>
                      </a:r>
                      <a:br>
                        <a:rPr kumimoji="1" lang="en-US" altLang="ja-JP" sz="1400" dirty="0" smtClean="0">
                          <a:latin typeface="Meiryo UI" panose="020B0604030504040204" pitchFamily="50" charset="-128"/>
                          <a:ea typeface="Meiryo UI" panose="020B0604030504040204" pitchFamily="50" charset="-128"/>
                        </a:rPr>
                      </a:br>
                      <a:r>
                        <a:rPr kumimoji="1" lang="ja-JP" altLang="en-US" sz="1400" dirty="0" smtClean="0">
                          <a:latin typeface="Meiryo UI" panose="020B0604030504040204" pitchFamily="50" charset="-128"/>
                          <a:ea typeface="Meiryo UI" panose="020B0604030504040204" pitchFamily="50" charset="-128"/>
                        </a:rPr>
                        <a:t>　</a:t>
                      </a:r>
                      <a:r>
                        <a:rPr kumimoji="1" lang="ja-JP" altLang="en-US" sz="1400" baseline="0" dirty="0" smtClean="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造成支援事業</a:t>
                      </a: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東京都</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r"/>
                      <a:r>
                        <a:rPr kumimoji="1" lang="en-US" altLang="ja-JP" sz="1400" dirty="0" smtClean="0">
                          <a:latin typeface="Meiryo UI" panose="020B0604030504040204" pitchFamily="50" charset="-128"/>
                          <a:ea typeface="Meiryo UI" panose="020B0604030504040204" pitchFamily="50" charset="-128"/>
                        </a:rPr>
                        <a:t>120</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r>
                        <a:rPr kumimoji="1" lang="ja-JP" altLang="en-US" sz="1400" dirty="0" smtClean="0">
                          <a:latin typeface="Meiryo UI" panose="020B0604030504040204" pitchFamily="50" charset="-128"/>
                          <a:ea typeface="Meiryo UI" panose="020B0604030504040204" pitchFamily="50" charset="-128"/>
                        </a:rPr>
                        <a:t>国外にいながら都内への旅行気分を楽しめる商品の造成を支援するため、観光関連事業者が、オンラインツアー等の商品を造成・販売する場合に必要な経費の一部を支援。</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908005901"/>
                  </a:ext>
                </a:extLst>
              </a:tr>
              <a:tr h="797413">
                <a:tc>
                  <a:txBody>
                    <a:bodyPr/>
                    <a:lstStyle/>
                    <a:p>
                      <a:r>
                        <a:rPr kumimoji="1" lang="ja-JP" altLang="en-US" sz="1400" dirty="0" smtClean="0">
                          <a:latin typeface="Meiryo UI" panose="020B0604030504040204" pitchFamily="50" charset="-128"/>
                          <a:ea typeface="Meiryo UI" panose="020B0604030504040204" pitchFamily="50" charset="-128"/>
                        </a:rPr>
                        <a:t>③ワーケーション導入促進事業費</a:t>
                      </a: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山梨県</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r"/>
                      <a:r>
                        <a:rPr kumimoji="1" lang="en-US" altLang="ja-JP" sz="1400" dirty="0" smtClean="0">
                          <a:latin typeface="Meiryo UI" panose="020B0604030504040204" pitchFamily="50" charset="-128"/>
                          <a:ea typeface="Meiryo UI" panose="020B0604030504040204" pitchFamily="50" charset="-128"/>
                        </a:rPr>
                        <a:t>173</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r>
                        <a:rPr kumimoji="1" lang="ja-JP" altLang="en-US" sz="1400" dirty="0" smtClean="0">
                          <a:latin typeface="Meiryo UI" panose="020B0604030504040204" pitchFamily="50" charset="-128"/>
                          <a:ea typeface="Meiryo UI" panose="020B0604030504040204" pitchFamily="50" charset="-128"/>
                        </a:rPr>
                        <a:t>ウィズコロナ、ポストコロナ時代における新しい旅行スタイルの受入体制を整備するため、観光地の宿泊施設が行う施設改修等（ワークスペース、</a:t>
                      </a:r>
                      <a:r>
                        <a:rPr kumimoji="1" lang="en-US" altLang="ja-JP" sz="1400" dirty="0" smtClean="0">
                          <a:latin typeface="Meiryo UI" panose="020B0604030504040204" pitchFamily="50" charset="-128"/>
                          <a:ea typeface="Meiryo UI" panose="020B0604030504040204" pitchFamily="50" charset="-128"/>
                        </a:rPr>
                        <a:t>Wi-Fi</a:t>
                      </a:r>
                      <a:r>
                        <a:rPr kumimoji="1" lang="ja-JP" altLang="en-US" sz="1400" dirty="0" smtClean="0">
                          <a:latin typeface="Meiryo UI" panose="020B0604030504040204" pitchFamily="50" charset="-128"/>
                          <a:ea typeface="Meiryo UI" panose="020B0604030504040204" pitchFamily="50" charset="-128"/>
                        </a:rPr>
                        <a:t>環境の整備、ワーケーション導入サポートの実施等）を支援。</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829241688"/>
                  </a:ext>
                </a:extLst>
              </a:tr>
              <a:tr h="795516">
                <a:tc>
                  <a:txBody>
                    <a:bodyPr/>
                    <a:lstStyle/>
                    <a:p>
                      <a:r>
                        <a:rPr kumimoji="1" lang="ja-JP" altLang="en-US" sz="1400" dirty="0" smtClean="0">
                          <a:latin typeface="Meiryo UI" panose="020B0604030504040204" pitchFamily="50" charset="-128"/>
                          <a:ea typeface="Meiryo UI" panose="020B0604030504040204" pitchFamily="50" charset="-128"/>
                        </a:rPr>
                        <a:t>④ムスリム等多様な文化・習慣に関する</a:t>
                      </a:r>
                      <a:r>
                        <a:rPr kumimoji="1" lang="en-US" altLang="ja-JP" sz="1400" dirty="0" smtClean="0">
                          <a:latin typeface="Meiryo UI" panose="020B0604030504040204" pitchFamily="50" charset="-128"/>
                          <a:ea typeface="Meiryo UI" panose="020B0604030504040204" pitchFamily="50" charset="-128"/>
                        </a:rPr>
                        <a:t/>
                      </a:r>
                      <a:br>
                        <a:rPr kumimoji="1" lang="en-US" altLang="ja-JP" sz="1400" dirty="0" smtClean="0">
                          <a:latin typeface="Meiryo UI" panose="020B0604030504040204" pitchFamily="50" charset="-128"/>
                          <a:ea typeface="Meiryo UI" panose="020B0604030504040204" pitchFamily="50" charset="-128"/>
                        </a:rPr>
                      </a:br>
                      <a:r>
                        <a:rPr kumimoji="1" lang="ja-JP" altLang="en-US" sz="1400" dirty="0" smtClean="0">
                          <a:latin typeface="Meiryo UI" panose="020B0604030504040204" pitchFamily="50" charset="-128"/>
                          <a:ea typeface="Meiryo UI" panose="020B0604030504040204" pitchFamily="50" charset="-128"/>
                        </a:rPr>
                        <a:t>　</a:t>
                      </a:r>
                      <a:r>
                        <a:rPr kumimoji="1" lang="ja-JP" altLang="en-US" sz="1400" baseline="0" dirty="0" smtClean="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受入環境整備事業</a:t>
                      </a: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東京都</a:t>
                      </a:r>
                    </a:p>
                    <a:p>
                      <a:pPr algn="ct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r"/>
                      <a:r>
                        <a:rPr kumimoji="1" lang="en-US" altLang="ja-JP" sz="1400" dirty="0" smtClean="0">
                          <a:latin typeface="Meiryo UI" panose="020B0604030504040204" pitchFamily="50" charset="-128"/>
                          <a:ea typeface="Meiryo UI" panose="020B0604030504040204" pitchFamily="50" charset="-128"/>
                        </a:rPr>
                        <a:t>91</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r>
                        <a:rPr kumimoji="1" lang="ja-JP" altLang="en-US" sz="1400" dirty="0" smtClean="0">
                          <a:latin typeface="Meiryo UI" panose="020B0604030504040204" pitchFamily="50" charset="-128"/>
                          <a:ea typeface="Meiryo UI" panose="020B0604030504040204" pitchFamily="50" charset="-128"/>
                        </a:rPr>
                        <a:t>都内観光事業者を対象に、外国人旅行者受入に必要な知識・ノウハウや感染症対策を習得できるセミナーの開催やムスリム・ベジタリアンへの対応、アフターコロナを見据えた新たな経営戦略等の支援を提供するアドバイザー派遣を実施。</a:t>
                      </a:r>
                      <a:endParaRPr kumimoji="1" lang="en-US" altLang="ja-JP" sz="140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567618578"/>
                  </a:ext>
                </a:extLst>
              </a:tr>
              <a:tr h="611706">
                <a:tc>
                  <a:txBody>
                    <a:bodyPr/>
                    <a:lstStyle/>
                    <a:p>
                      <a:r>
                        <a:rPr kumimoji="1" lang="ja-JP" altLang="en-US" sz="1400" dirty="0" smtClean="0">
                          <a:latin typeface="Meiryo UI" panose="020B0604030504040204" pitchFamily="50" charset="-128"/>
                          <a:ea typeface="Meiryo UI" panose="020B0604030504040204" pitchFamily="50" charset="-128"/>
                        </a:rPr>
                        <a:t>⑤京都観光行動基準</a:t>
                      </a:r>
                      <a:r>
                        <a:rPr kumimoji="1" lang="en-US" altLang="ja-JP" sz="1400" dirty="0" smtClean="0">
                          <a:latin typeface="Meiryo UI" panose="020B0604030504040204" pitchFamily="50" charset="-128"/>
                          <a:ea typeface="Meiryo UI" panose="020B0604030504040204" pitchFamily="50" charset="-128"/>
                        </a:rPr>
                        <a:t/>
                      </a:r>
                      <a:br>
                        <a:rPr kumimoji="1" lang="en-US" altLang="ja-JP" sz="1400" dirty="0" smtClean="0">
                          <a:latin typeface="Meiryo UI" panose="020B0604030504040204" pitchFamily="50" charset="-128"/>
                          <a:ea typeface="Meiryo UI" panose="020B0604030504040204" pitchFamily="50" charset="-128"/>
                        </a:rPr>
                      </a:br>
                      <a:r>
                        <a:rPr kumimoji="1" lang="ja-JP" altLang="en-US" sz="1400" dirty="0" smtClean="0">
                          <a:latin typeface="Meiryo UI" panose="020B0604030504040204" pitchFamily="50" charset="-128"/>
                          <a:ea typeface="Meiryo UI" panose="020B0604030504040204" pitchFamily="50" charset="-128"/>
                        </a:rPr>
                        <a:t>（京都観光モラル）</a:t>
                      </a:r>
                      <a:r>
                        <a:rPr kumimoji="1" lang="en-US" altLang="ja-JP" sz="1400" dirty="0" smtClean="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策定</a:t>
                      </a: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京都市</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r"/>
                      <a:r>
                        <a:rPr kumimoji="1" lang="en-US" altLang="ja-JP" sz="1400" dirty="0" smtClean="0">
                          <a:latin typeface="Meiryo UI" panose="020B0604030504040204" pitchFamily="50" charset="-128"/>
                          <a:ea typeface="Meiryo UI" panose="020B0604030504040204" pitchFamily="50" charset="-128"/>
                        </a:rPr>
                        <a:t>0</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r>
                        <a:rPr kumimoji="1" lang="ja-JP" altLang="en-US" sz="1400" dirty="0" smtClean="0">
                          <a:latin typeface="Meiryo UI" panose="020B0604030504040204" pitchFamily="50" charset="-128"/>
                          <a:ea typeface="Meiryo UI" panose="020B0604030504040204" pitchFamily="50" charset="-128"/>
                        </a:rPr>
                        <a:t>令和</a:t>
                      </a:r>
                      <a:r>
                        <a:rPr kumimoji="1" lang="en-US" altLang="ja-JP" sz="1400" dirty="0" smtClean="0">
                          <a:latin typeface="Meiryo UI" panose="020B0604030504040204" pitchFamily="50" charset="-128"/>
                          <a:ea typeface="Meiryo UI" panose="020B0604030504040204" pitchFamily="50" charset="-128"/>
                        </a:rPr>
                        <a:t>2</a:t>
                      </a:r>
                      <a:r>
                        <a:rPr kumimoji="1" lang="ja-JP" altLang="en-US" sz="1400" dirty="0" smtClean="0">
                          <a:latin typeface="Meiryo UI" panose="020B0604030504040204" pitchFamily="50" charset="-128"/>
                          <a:ea typeface="Meiryo UI" panose="020B0604030504040204" pitchFamily="50" charset="-128"/>
                        </a:rPr>
                        <a:t>年度</a:t>
                      </a:r>
                      <a:r>
                        <a:rPr kumimoji="1" lang="en-US" altLang="ja-JP" sz="1400" dirty="0" smtClean="0">
                          <a:latin typeface="Meiryo UI" panose="020B0604030504040204" pitchFamily="50" charset="-128"/>
                          <a:ea typeface="Meiryo UI" panose="020B0604030504040204" pitchFamily="50" charset="-128"/>
                        </a:rPr>
                        <a:t>11</a:t>
                      </a:r>
                      <a:r>
                        <a:rPr kumimoji="1" lang="ja-JP" altLang="en-US" sz="1400" dirty="0" smtClean="0">
                          <a:latin typeface="Meiryo UI" panose="020B0604030504040204" pitchFamily="50" charset="-128"/>
                          <a:ea typeface="Meiryo UI" panose="020B0604030504040204" pitchFamily="50" charset="-128"/>
                        </a:rPr>
                        <a:t>月、持続可能な京都観光の実現に向け、観光事業者や従事者、観光客や市民が、お互いに尊重し合い、思いを一つにし、かけがえのない京都を未来へと引き継いでいくため、京都観光に関わる全ての皆様に大切にしてほしい行動基準を策定。</a:t>
                      </a:r>
                      <a:endParaRPr kumimoji="1" lang="en-US" altLang="ja-JP" sz="140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959264611"/>
                  </a:ext>
                </a:extLst>
              </a:tr>
              <a:tr h="850350">
                <a:tc>
                  <a:txBody>
                    <a:bodyPr/>
                    <a:lstStyle/>
                    <a:p>
                      <a:r>
                        <a:rPr kumimoji="1" lang="ja-JP" altLang="en-US" sz="1400" dirty="0" smtClean="0">
                          <a:latin typeface="Meiryo UI" panose="020B0604030504040204" pitchFamily="50" charset="-128"/>
                          <a:ea typeface="Meiryo UI" panose="020B0604030504040204" pitchFamily="50" charset="-128"/>
                        </a:rPr>
                        <a:t>⑥持続可能な観光の実現に向けた</a:t>
                      </a:r>
                      <a:r>
                        <a:rPr kumimoji="1" lang="en-US" altLang="ja-JP" sz="1400" dirty="0" smtClean="0">
                          <a:latin typeface="Meiryo UI" panose="020B0604030504040204" pitchFamily="50" charset="-128"/>
                          <a:ea typeface="Meiryo UI" panose="020B0604030504040204" pitchFamily="50" charset="-128"/>
                        </a:rPr>
                        <a:t/>
                      </a:r>
                      <a:br>
                        <a:rPr kumimoji="1" lang="en-US" altLang="ja-JP" sz="1400" dirty="0" smtClean="0">
                          <a:latin typeface="Meiryo UI" panose="020B0604030504040204" pitchFamily="50" charset="-128"/>
                          <a:ea typeface="Meiryo UI" panose="020B0604030504040204" pitchFamily="50" charset="-128"/>
                        </a:rPr>
                      </a:br>
                      <a:r>
                        <a:rPr kumimoji="1" lang="ja-JP" altLang="en-US" sz="1400" dirty="0" smtClean="0">
                          <a:latin typeface="Meiryo UI" panose="020B0604030504040204" pitchFamily="50" charset="-128"/>
                          <a:ea typeface="Meiryo UI" panose="020B0604030504040204" pitchFamily="50" charset="-128"/>
                        </a:rPr>
                        <a:t>　</a:t>
                      </a:r>
                      <a:r>
                        <a:rPr kumimoji="1" lang="ja-JP" altLang="en-US" sz="1400" baseline="0" dirty="0" smtClean="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取り組みの推進</a:t>
                      </a:r>
                    </a:p>
                  </a:txBody>
                  <a:tcPr/>
                </a:tc>
                <a:tc>
                  <a:txBody>
                    <a:bodyPr/>
                    <a:lstStyle/>
                    <a:p>
                      <a:pPr marL="0" marR="0" lvl="0" indent="0" algn="ctr" defTabSz="1351593"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京都市</a:t>
                      </a:r>
                    </a:p>
                    <a:p>
                      <a:pPr algn="ct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r"/>
                      <a:r>
                        <a:rPr kumimoji="1" lang="en-US" altLang="ja-JP" sz="1400" dirty="0" smtClean="0">
                          <a:latin typeface="Meiryo UI" panose="020B0604030504040204" pitchFamily="50" charset="-128"/>
                          <a:ea typeface="Meiryo UI" panose="020B0604030504040204" pitchFamily="50" charset="-128"/>
                        </a:rPr>
                        <a:t>8</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r>
                        <a:rPr kumimoji="1" lang="ja-JP" altLang="en-US" sz="1400" dirty="0" smtClean="0">
                          <a:latin typeface="Meiryo UI" panose="020B0604030504040204" pitchFamily="50" charset="-128"/>
                          <a:ea typeface="Meiryo UI" panose="020B0604030504040204" pitchFamily="50" charset="-128"/>
                        </a:rPr>
                        <a:t>「京都観光行動基準（京都観光モラル）」の理念を踏まえた具体的な取組みが進むよう、行動基準の周知や実践に向けた支援（例：観光事業者・事業者向けにワークショップの実施や優良事例の紹介、観光客向けに</a:t>
                      </a:r>
                      <a:r>
                        <a:rPr kumimoji="1" lang="en-US" altLang="ja-JP" sz="1400" dirty="0" smtClean="0">
                          <a:latin typeface="Meiryo UI" panose="020B0604030504040204" pitchFamily="50" charset="-128"/>
                          <a:ea typeface="Meiryo UI" panose="020B0604030504040204" pitchFamily="50" charset="-128"/>
                        </a:rPr>
                        <a:t>HP</a:t>
                      </a:r>
                      <a:r>
                        <a:rPr kumimoji="1" lang="ja-JP" altLang="en-US" sz="1400" dirty="0" smtClean="0">
                          <a:latin typeface="Meiryo UI" panose="020B0604030504040204" pitchFamily="50" charset="-128"/>
                          <a:ea typeface="Meiryo UI" panose="020B0604030504040204" pitchFamily="50" charset="-128"/>
                        </a:rPr>
                        <a:t>等を通じた効果的な情報発信等）を実施。</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972218773"/>
                  </a:ext>
                </a:extLst>
              </a:tr>
              <a:tr h="692221">
                <a:tc>
                  <a:txBody>
                    <a:bodyPr/>
                    <a:lstStyle/>
                    <a:p>
                      <a:r>
                        <a:rPr kumimoji="1" lang="ja-JP" altLang="en-US" sz="1400" dirty="0" smtClean="0">
                          <a:latin typeface="Meiryo UI" panose="020B0604030504040204" pitchFamily="50" charset="-128"/>
                          <a:ea typeface="Meiryo UI" panose="020B0604030504040204" pitchFamily="50" charset="-128"/>
                        </a:rPr>
                        <a:t>⑦安全・安心な観光地域づくり支援事業</a:t>
                      </a: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長野県</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r"/>
                      <a:r>
                        <a:rPr kumimoji="1" lang="en-US" altLang="ja-JP" sz="1400" dirty="0" smtClean="0">
                          <a:latin typeface="Meiryo UI" panose="020B0604030504040204" pitchFamily="50" charset="-128"/>
                          <a:ea typeface="Meiryo UI" panose="020B0604030504040204" pitchFamily="50" charset="-128"/>
                        </a:rPr>
                        <a:t>60</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r>
                        <a:rPr kumimoji="1" lang="ja-JP" altLang="en-US" sz="1400" dirty="0" smtClean="0">
                          <a:latin typeface="Meiryo UI" panose="020B0604030504040204" pitchFamily="50" charset="-128"/>
                          <a:ea typeface="Meiryo UI" panose="020B0604030504040204" pitchFamily="50" charset="-128"/>
                        </a:rPr>
                        <a:t>旅行者が安心して滞在できる観光地づくりの促進を図るため、新型コロナウィルス感染症に係る感染防止対策に取り組む地域や団体に対し、その対策に必要な費用（感染防止対策に係る人件費、広報宣伝費等）を支援。</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670779444"/>
                  </a:ext>
                </a:extLst>
              </a:tr>
              <a:tr h="611706">
                <a:tc>
                  <a:txBody>
                    <a:bodyPr/>
                    <a:lstStyle/>
                    <a:p>
                      <a:r>
                        <a:rPr kumimoji="1" lang="ja-JP" altLang="en-US" sz="1400" dirty="0" smtClean="0">
                          <a:latin typeface="Meiryo UI" panose="020B0604030504040204" pitchFamily="50" charset="-128"/>
                          <a:ea typeface="Meiryo UI" panose="020B0604030504040204" pitchFamily="50" charset="-128"/>
                        </a:rPr>
                        <a:t>⑧欧米豪等インバウンド誘客促進費</a:t>
                      </a: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福岡県</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r"/>
                      <a:r>
                        <a:rPr kumimoji="1" lang="en-US" altLang="ja-JP" sz="1400" dirty="0" smtClean="0">
                          <a:latin typeface="Meiryo UI" panose="020B0604030504040204" pitchFamily="50" charset="-128"/>
                          <a:ea typeface="Meiryo UI" panose="020B0604030504040204" pitchFamily="50" charset="-128"/>
                        </a:rPr>
                        <a:t>87</a:t>
                      </a:r>
                    </a:p>
                    <a:p>
                      <a:pPr algn="r"/>
                      <a:endParaRPr kumimoji="1" lang="ja-JP" altLang="en-US" sz="1400" dirty="0">
                        <a:latin typeface="Meiryo UI" panose="020B0604030504040204" pitchFamily="50" charset="-128"/>
                        <a:ea typeface="Meiryo UI" panose="020B0604030504040204" pitchFamily="50" charset="-128"/>
                      </a:endParaRPr>
                    </a:p>
                  </a:txBody>
                  <a:tcPr/>
                </a:tc>
                <a:tc>
                  <a:txBody>
                    <a:bodyPr/>
                    <a:lstStyle/>
                    <a:p>
                      <a:r>
                        <a:rPr kumimoji="1" lang="ja-JP" altLang="en-US" sz="1400" dirty="0" smtClean="0">
                          <a:latin typeface="Meiryo UI" panose="020B0604030504040204" pitchFamily="50" charset="-128"/>
                          <a:ea typeface="Meiryo UI" panose="020B0604030504040204" pitchFamily="50" charset="-128"/>
                        </a:rPr>
                        <a:t>誘客先に合わせたデジタルプロモーションや旅行専門マーケティング会社との連携、ウェブ観光案内所の運営等を行い、欧米豪等インバウンド誘客の促進を実施。</a:t>
                      </a:r>
                      <a:endParaRPr kumimoji="1" lang="en-US" altLang="ja-JP" sz="140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763138582"/>
                  </a:ext>
                </a:extLst>
              </a:tr>
              <a:tr h="611706">
                <a:tc>
                  <a:txBody>
                    <a:bodyPr/>
                    <a:lstStyle/>
                    <a:p>
                      <a:r>
                        <a:rPr kumimoji="1" lang="ja-JP" altLang="en-US" sz="1400" dirty="0" smtClean="0">
                          <a:latin typeface="Meiryo UI" panose="020B0604030504040204" pitchFamily="50" charset="-128"/>
                          <a:ea typeface="Meiryo UI" panose="020B0604030504040204" pitchFamily="50" charset="-128"/>
                        </a:rPr>
                        <a:t>⑨</a:t>
                      </a:r>
                      <a:r>
                        <a:rPr kumimoji="1" lang="en-US" altLang="ja-JP" sz="1400" dirty="0" smtClean="0">
                          <a:latin typeface="Meiryo UI" panose="020B0604030504040204" pitchFamily="50" charset="-128"/>
                          <a:ea typeface="Meiryo UI" panose="020B0604030504040204" pitchFamily="50" charset="-128"/>
                        </a:rPr>
                        <a:t>OTA</a:t>
                      </a:r>
                      <a:r>
                        <a:rPr kumimoji="1" lang="ja-JP" altLang="en-US" sz="1400" dirty="0" smtClean="0">
                          <a:latin typeface="Meiryo UI" panose="020B0604030504040204" pitchFamily="50" charset="-128"/>
                          <a:ea typeface="Meiryo UI" panose="020B0604030504040204" pitchFamily="50" charset="-128"/>
                        </a:rPr>
                        <a:t>連携緊急デジタルプロモーション事業</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山梨県</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r"/>
                      <a:r>
                        <a:rPr kumimoji="1" lang="en-US" altLang="ja-JP" sz="1400" dirty="0" smtClean="0">
                          <a:latin typeface="Meiryo UI" panose="020B0604030504040204" pitchFamily="50" charset="-128"/>
                          <a:ea typeface="Meiryo UI" panose="020B0604030504040204" pitchFamily="50" charset="-128"/>
                        </a:rPr>
                        <a:t>30</a:t>
                      </a:r>
                    </a:p>
                    <a:p>
                      <a:pPr algn="r"/>
                      <a:endParaRPr kumimoji="1" lang="ja-JP" altLang="en-US" sz="1400" dirty="0">
                        <a:latin typeface="Meiryo UI" panose="020B0604030504040204" pitchFamily="50" charset="-128"/>
                        <a:ea typeface="Meiryo UI" panose="020B0604030504040204" pitchFamily="50" charset="-128"/>
                      </a:endParaRPr>
                    </a:p>
                  </a:txBody>
                  <a:tcPr/>
                </a:tc>
                <a:tc>
                  <a:txBody>
                    <a:bodyPr/>
                    <a:lstStyle/>
                    <a:p>
                      <a:r>
                        <a:rPr kumimoji="1" lang="ja-JP" altLang="en-US" sz="1400" dirty="0" smtClean="0">
                          <a:latin typeface="Meiryo UI" panose="020B0604030504040204" pitchFamily="50" charset="-128"/>
                          <a:ea typeface="Meiryo UI" panose="020B0604030504040204" pitchFamily="50" charset="-128"/>
                        </a:rPr>
                        <a:t>国際観光地としての認知度向上を図るため、海外のオンライン旅行代理店と連携し、デジタルプロモーションやマーケティング等を実施。</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5579911"/>
                  </a:ext>
                </a:extLst>
              </a:tr>
              <a:tr h="611706">
                <a:tc>
                  <a:txBody>
                    <a:bodyPr/>
                    <a:lstStyle/>
                    <a:p>
                      <a:r>
                        <a:rPr kumimoji="1" lang="ja-JP" altLang="en-US" sz="1400" dirty="0" smtClean="0">
                          <a:latin typeface="Meiryo UI" panose="020B0604030504040204" pitchFamily="50" charset="-128"/>
                          <a:ea typeface="Meiryo UI" panose="020B0604030504040204" pitchFamily="50" charset="-128"/>
                        </a:rPr>
                        <a:t>⑩</a:t>
                      </a:r>
                      <a:r>
                        <a:rPr kumimoji="1" lang="en-US" altLang="ja-JP" sz="1400" dirty="0" smtClean="0">
                          <a:latin typeface="Meiryo UI" panose="020B0604030504040204" pitchFamily="50" charset="-128"/>
                          <a:ea typeface="Meiryo UI" panose="020B0604030504040204" pitchFamily="50" charset="-128"/>
                        </a:rPr>
                        <a:t>MICE</a:t>
                      </a:r>
                      <a:r>
                        <a:rPr kumimoji="1" lang="ja-JP" altLang="en-US" sz="1400" dirty="0" smtClean="0">
                          <a:latin typeface="Meiryo UI" panose="020B0604030504040204" pitchFamily="50" charset="-128"/>
                          <a:ea typeface="Meiryo UI" panose="020B0604030504040204" pitchFamily="50" charset="-128"/>
                        </a:rPr>
                        <a:t>施設の受入環境整備支援</a:t>
                      </a:r>
                    </a:p>
                    <a:p>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東京都</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r"/>
                      <a:r>
                        <a:rPr kumimoji="1" lang="en-US" altLang="ja-JP" sz="1400" dirty="0" smtClean="0">
                          <a:latin typeface="Meiryo UI" panose="020B0604030504040204" pitchFamily="50" charset="-128"/>
                          <a:ea typeface="Meiryo UI" panose="020B0604030504040204" pitchFamily="50" charset="-128"/>
                        </a:rPr>
                        <a:t>120</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r>
                        <a:rPr kumimoji="1" lang="ja-JP" altLang="en-US" sz="1400" dirty="0" smtClean="0">
                          <a:latin typeface="Meiryo UI" panose="020B0604030504040204" pitchFamily="50" charset="-128"/>
                          <a:ea typeface="Meiryo UI" panose="020B0604030504040204" pitchFamily="50" charset="-128"/>
                        </a:rPr>
                        <a:t>新型コロナウイルス感染症の影響により、</a:t>
                      </a:r>
                      <a:r>
                        <a:rPr kumimoji="1" lang="en-US" altLang="ja-JP" sz="1400" dirty="0" smtClean="0">
                          <a:latin typeface="Meiryo UI" panose="020B0604030504040204" pitchFamily="50" charset="-128"/>
                          <a:ea typeface="Meiryo UI" panose="020B0604030504040204" pitchFamily="50" charset="-128"/>
                        </a:rPr>
                        <a:t>MICE</a:t>
                      </a:r>
                      <a:r>
                        <a:rPr kumimoji="1" lang="ja-JP" altLang="en-US" sz="1400" dirty="0" smtClean="0">
                          <a:latin typeface="Meiryo UI" panose="020B0604030504040204" pitchFamily="50" charset="-128"/>
                          <a:ea typeface="Meiryo UI" panose="020B0604030504040204" pitchFamily="50" charset="-128"/>
                        </a:rPr>
                        <a:t>の開催に際してはオンライン参加への対応が求められていることを受け、無線</a:t>
                      </a:r>
                      <a:r>
                        <a:rPr kumimoji="1" lang="en-US" altLang="ja-JP" sz="1400" dirty="0" smtClean="0">
                          <a:latin typeface="Meiryo UI" panose="020B0604030504040204" pitchFamily="50" charset="-128"/>
                          <a:ea typeface="Meiryo UI" panose="020B0604030504040204" pitchFamily="50" charset="-128"/>
                        </a:rPr>
                        <a:t>LAN</a:t>
                      </a:r>
                      <a:r>
                        <a:rPr kumimoji="1" lang="ja-JP" altLang="en-US" sz="1400" dirty="0" smtClean="0">
                          <a:latin typeface="Meiryo UI" panose="020B0604030504040204" pitchFamily="50" charset="-128"/>
                          <a:ea typeface="Meiryo UI" panose="020B0604030504040204" pitchFamily="50" charset="-128"/>
                        </a:rPr>
                        <a:t>などの情報通信機能、高解像度プロジェクター等の映像機能、同時通訳システム等の会場設備機能などの設備導入等を支援。</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7624946"/>
                  </a:ext>
                </a:extLst>
              </a:tr>
            </a:tbl>
          </a:graphicData>
        </a:graphic>
      </p:graphicFrame>
      <p:sp>
        <p:nvSpPr>
          <p:cNvPr id="3" name="テキスト ボックス 2"/>
          <p:cNvSpPr txBox="1"/>
          <p:nvPr/>
        </p:nvSpPr>
        <p:spPr bwMode="gray">
          <a:xfrm>
            <a:off x="0" y="839584"/>
            <a:ext cx="3335951" cy="500682"/>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1600" dirty="0">
                <a:solidFill>
                  <a:sysClr val="windowText" lastClr="000000"/>
                </a:solidFill>
                <a:latin typeface="Meiryo UI" panose="020B0604030504040204" pitchFamily="50" charset="-128"/>
                <a:ea typeface="Meiryo UI" panose="020B0604030504040204" pitchFamily="50" charset="-128"/>
              </a:rPr>
              <a:t>〇他自治体等における類似事業概要</a:t>
            </a:r>
            <a:endParaRPr kumimoji="1" lang="ja-JP" altLang="en-US" sz="1600" dirty="0" smtClean="0">
              <a:solidFill>
                <a:sysClr val="windowText" lastClr="000000"/>
              </a:solidFill>
              <a:latin typeface="Meiryo UI" panose="020B0604030504040204" pitchFamily="50" charset="-128"/>
              <a:ea typeface="Meiryo UI" panose="020B0604030504040204" pitchFamily="50" charset="-128"/>
            </a:endParaRPr>
          </a:p>
        </p:txBody>
      </p:sp>
      <p:sp>
        <p:nvSpPr>
          <p:cNvPr id="7" name="スライド番号プレースホルダー 3"/>
          <p:cNvSpPr>
            <a:spLocks noGrp="1"/>
          </p:cNvSpPr>
          <p:nvPr/>
        </p:nvSpPr>
        <p:spPr>
          <a:xfrm>
            <a:off x="10417038" y="9370376"/>
            <a:ext cx="3192251" cy="530953"/>
          </a:xfrm>
          <a:prstGeom prst="rect">
            <a:avLst/>
          </a:prstGeom>
        </p:spPr>
        <p:txBody>
          <a:bodyPr vert="horz" lIns="135159" tIns="67580" rIns="135159" bIns="67580" rtlCol="0" anchor="ctr"/>
          <a:lstStyle>
            <a:defPPr>
              <a:defRPr lang="ja-JP"/>
            </a:defPPr>
            <a:lvl1pPr marL="0" algn="r" defTabSz="1351593" rtl="0" eaLnBrk="1" latinLnBrk="0" hangingPunct="1">
              <a:defRPr kumimoji="1" sz="28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a:lstStyle>
          <a:p>
            <a:r>
              <a:rPr kumimoji="1" lang="en-US" altLang="ja-JP" dirty="0" smtClean="0"/>
              <a:t>3</a:t>
            </a:r>
            <a:endParaRPr kumimoji="1" lang="ja-JP" altLang="en-US" dirty="0"/>
          </a:p>
        </p:txBody>
      </p:sp>
      <p:sp>
        <p:nvSpPr>
          <p:cNvPr id="8" name="正方形/長方形 7"/>
          <p:cNvSpPr/>
          <p:nvPr/>
        </p:nvSpPr>
        <p:spPr>
          <a:xfrm>
            <a:off x="11596001" y="39929"/>
            <a:ext cx="2016224" cy="43204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chemeClr val="tx1"/>
                </a:solidFill>
                <a:latin typeface="HG丸ｺﾞｼｯｸM-PRO" panose="020F0600000000000000" pitchFamily="50" charset="-128"/>
                <a:ea typeface="HG丸ｺﾞｼｯｸM-PRO" panose="020F0600000000000000" pitchFamily="50" charset="-128"/>
              </a:rPr>
              <a:t>大阪府観光客受入環境整備の</a:t>
            </a:r>
          </a:p>
          <a:p>
            <a:pPr algn="ctr"/>
            <a:r>
              <a:rPr lang="ja-JP" altLang="en-US" sz="1000" dirty="0">
                <a:solidFill>
                  <a:schemeClr val="tx1"/>
                </a:solidFill>
                <a:latin typeface="HG丸ｺﾞｼｯｸM-PRO" panose="020F0600000000000000" pitchFamily="50" charset="-128"/>
                <a:ea typeface="HG丸ｺﾞｼｯｸM-PRO" panose="020F0600000000000000" pitchFamily="50" charset="-128"/>
              </a:rPr>
              <a:t>推進に関する調査検討</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会議</a:t>
            </a:r>
            <a:endParaRPr lang="ja-JP" altLang="en-US" sz="10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0984704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gray">
        <a:noFill/>
        <a:ln w="12700" cmpd="sng">
          <a:noFill/>
        </a:ln>
      </a:spPr>
      <a:bodyPr wrap="square" lIns="108000" tIns="144000" rIns="108000" bIns="108000" rtlCol="0" anchor="t">
        <a:spAutoFit/>
      </a:bodyPr>
      <a:lstStyle>
        <a:defPPr defTabSz="990600">
          <a:defRPr kumimoji="1" sz="1050" dirty="0" smtClean="0">
            <a:solidFill>
              <a:sysClr val="windowText" lastClr="000000"/>
            </a:solidFill>
            <a:latin typeface="Meiryo UI" panose="020B0604030504040204" pitchFamily="50" charset="-128"/>
            <a:ea typeface="Meiryo UI" panose="020B0604030504040204" pitchFamily="50" charset="-128"/>
          </a:defRPr>
        </a:defPPr>
      </a:lstStyle>
      <a:style>
        <a:lnRef idx="0">
          <a:scrgbClr r="0" g="0" b="0"/>
        </a:lnRef>
        <a:fillRef idx="0">
          <a:scrgbClr r="0" g="0" b="0"/>
        </a:fillRef>
        <a:effectRef idx="0">
          <a:scrgbClr r="0" g="0" b="0"/>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6247</TotalTime>
  <Words>1938</Words>
  <PresentationFormat>ユーザー設定</PresentationFormat>
  <Paragraphs>178</Paragraphs>
  <Slides>4</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HG丸ｺﾞｼｯｸM-PRO</vt:lpstr>
      <vt:lpstr>Meiryo UI</vt:lpstr>
      <vt:lpstr>ＭＳ Ｐゴシック</vt:lpstr>
      <vt:lpstr>游ゴシック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2021-07-19T09:53:32Z</cp:lastPrinted>
  <dcterms:created xsi:type="dcterms:W3CDTF">2014-07-11T05:14:15Z</dcterms:created>
  <dcterms:modified xsi:type="dcterms:W3CDTF">2021-09-13T09:53:12Z</dcterms:modified>
</cp:coreProperties>
</file>