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6"/>
  </p:notesMasterIdLst>
  <p:sldIdLst>
    <p:sldId id="302" r:id="rId2"/>
    <p:sldId id="304" r:id="rId3"/>
    <p:sldId id="306" r:id="rId4"/>
    <p:sldId id="307" r:id="rId5"/>
  </p:sldIdLst>
  <p:sldSz cx="13681075" cy="9972675"/>
  <p:notesSz cx="9926638" cy="6797675"/>
  <p:defaultTextStyle>
    <a:defPPr>
      <a:defRPr lang="ja-JP"/>
    </a:defPPr>
    <a:lvl1pPr marL="0" algn="l" defTabSz="1351593" rtl="0" eaLnBrk="1" latinLnBrk="0" hangingPunct="1">
      <a:defRPr kumimoji="1" sz="2600" kern="1200">
        <a:solidFill>
          <a:schemeClr val="tx1"/>
        </a:solidFill>
        <a:latin typeface="+mn-lt"/>
        <a:ea typeface="+mn-ea"/>
        <a:cs typeface="+mn-cs"/>
      </a:defRPr>
    </a:lvl1pPr>
    <a:lvl2pPr marL="675796" algn="l" defTabSz="1351593" rtl="0" eaLnBrk="1" latinLnBrk="0" hangingPunct="1">
      <a:defRPr kumimoji="1" sz="2600" kern="1200">
        <a:solidFill>
          <a:schemeClr val="tx1"/>
        </a:solidFill>
        <a:latin typeface="+mn-lt"/>
        <a:ea typeface="+mn-ea"/>
        <a:cs typeface="+mn-cs"/>
      </a:defRPr>
    </a:lvl2pPr>
    <a:lvl3pPr marL="1351593" algn="l" defTabSz="1351593" rtl="0" eaLnBrk="1" latinLnBrk="0" hangingPunct="1">
      <a:defRPr kumimoji="1" sz="2600" kern="1200">
        <a:solidFill>
          <a:schemeClr val="tx1"/>
        </a:solidFill>
        <a:latin typeface="+mn-lt"/>
        <a:ea typeface="+mn-ea"/>
        <a:cs typeface="+mn-cs"/>
      </a:defRPr>
    </a:lvl3pPr>
    <a:lvl4pPr marL="2027389" algn="l" defTabSz="1351593" rtl="0" eaLnBrk="1" latinLnBrk="0" hangingPunct="1">
      <a:defRPr kumimoji="1" sz="2600" kern="1200">
        <a:solidFill>
          <a:schemeClr val="tx1"/>
        </a:solidFill>
        <a:latin typeface="+mn-lt"/>
        <a:ea typeface="+mn-ea"/>
        <a:cs typeface="+mn-cs"/>
      </a:defRPr>
    </a:lvl4pPr>
    <a:lvl5pPr marL="2703186" algn="l" defTabSz="1351593" rtl="0" eaLnBrk="1" latinLnBrk="0" hangingPunct="1">
      <a:defRPr kumimoji="1" sz="2600" kern="1200">
        <a:solidFill>
          <a:schemeClr val="tx1"/>
        </a:solidFill>
        <a:latin typeface="+mn-lt"/>
        <a:ea typeface="+mn-ea"/>
        <a:cs typeface="+mn-cs"/>
      </a:defRPr>
    </a:lvl5pPr>
    <a:lvl6pPr marL="3378982" algn="l" defTabSz="1351593" rtl="0" eaLnBrk="1" latinLnBrk="0" hangingPunct="1">
      <a:defRPr kumimoji="1" sz="2600" kern="1200">
        <a:solidFill>
          <a:schemeClr val="tx1"/>
        </a:solidFill>
        <a:latin typeface="+mn-lt"/>
        <a:ea typeface="+mn-ea"/>
        <a:cs typeface="+mn-cs"/>
      </a:defRPr>
    </a:lvl6pPr>
    <a:lvl7pPr marL="4054779" algn="l" defTabSz="1351593" rtl="0" eaLnBrk="1" latinLnBrk="0" hangingPunct="1">
      <a:defRPr kumimoji="1" sz="2600" kern="1200">
        <a:solidFill>
          <a:schemeClr val="tx1"/>
        </a:solidFill>
        <a:latin typeface="+mn-lt"/>
        <a:ea typeface="+mn-ea"/>
        <a:cs typeface="+mn-cs"/>
      </a:defRPr>
    </a:lvl7pPr>
    <a:lvl8pPr marL="4730575" algn="l" defTabSz="1351593" rtl="0" eaLnBrk="1" latinLnBrk="0" hangingPunct="1">
      <a:defRPr kumimoji="1" sz="2600" kern="1200">
        <a:solidFill>
          <a:schemeClr val="tx1"/>
        </a:solidFill>
        <a:latin typeface="+mn-lt"/>
        <a:ea typeface="+mn-ea"/>
        <a:cs typeface="+mn-cs"/>
      </a:defRPr>
    </a:lvl8pPr>
    <a:lvl9pPr marL="5406372" algn="l" defTabSz="1351593" rtl="0" eaLnBrk="1" latinLnBrk="0" hangingPunct="1">
      <a:defRPr kumimoji="1" sz="2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41">
          <p15:clr>
            <a:srgbClr val="A4A3A4"/>
          </p15:clr>
        </p15:guide>
        <p15:guide id="2" pos="430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FF"/>
    <a:srgbClr val="FF6600"/>
    <a:srgbClr val="E6E6E6"/>
    <a:srgbClr val="FF6699"/>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397" autoAdjust="0"/>
    <p:restoredTop sz="94255" autoAdjust="0"/>
  </p:normalViewPr>
  <p:slideViewPr>
    <p:cSldViewPr>
      <p:cViewPr varScale="1">
        <p:scale>
          <a:sx n="56" d="100"/>
          <a:sy n="56" d="100"/>
        </p:scale>
        <p:origin x="1392" y="90"/>
      </p:cViewPr>
      <p:guideLst>
        <p:guide orient="horz" pos="3141"/>
        <p:guide pos="4309"/>
      </p:guideLst>
    </p:cSldViewPr>
  </p:slideViewPr>
  <p:notesTextViewPr>
    <p:cViewPr>
      <p:scale>
        <a:sx n="150" d="100"/>
        <a:sy n="15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301385" cy="340836"/>
          </a:xfrm>
          <a:prstGeom prst="rect">
            <a:avLst/>
          </a:prstGeom>
        </p:spPr>
        <p:txBody>
          <a:bodyPr vert="horz" lIns="91289" tIns="45645" rIns="91289" bIns="45645"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2082" y="0"/>
            <a:ext cx="4302970" cy="340836"/>
          </a:xfrm>
          <a:prstGeom prst="rect">
            <a:avLst/>
          </a:prstGeom>
        </p:spPr>
        <p:txBody>
          <a:bodyPr vert="horz" lIns="91289" tIns="45645" rIns="91289" bIns="45645" rtlCol="0"/>
          <a:lstStyle>
            <a:lvl1pPr algn="r">
              <a:defRPr sz="1200"/>
            </a:lvl1pPr>
          </a:lstStyle>
          <a:p>
            <a:fld id="{6712AC8C-A92A-4B21-AB14-B7B5B92D56B3}" type="datetimeFigureOut">
              <a:rPr kumimoji="1" lang="ja-JP" altLang="en-US" smtClean="0"/>
              <a:t>2021/9/13</a:t>
            </a:fld>
            <a:endParaRPr kumimoji="1" lang="ja-JP" altLang="en-US"/>
          </a:p>
        </p:txBody>
      </p:sp>
      <p:sp>
        <p:nvSpPr>
          <p:cNvPr id="4" name="スライド イメージ プレースホルダー 3"/>
          <p:cNvSpPr>
            <a:spLocks noGrp="1" noRot="1" noChangeAspect="1"/>
          </p:cNvSpPr>
          <p:nvPr>
            <p:ph type="sldImg" idx="2"/>
          </p:nvPr>
        </p:nvSpPr>
        <p:spPr>
          <a:xfrm>
            <a:off x="3390900" y="849313"/>
            <a:ext cx="3144838" cy="2293937"/>
          </a:xfrm>
          <a:prstGeom prst="rect">
            <a:avLst/>
          </a:prstGeom>
          <a:noFill/>
          <a:ln w="12700">
            <a:solidFill>
              <a:prstClr val="black"/>
            </a:solidFill>
          </a:ln>
        </p:spPr>
        <p:txBody>
          <a:bodyPr vert="horz" lIns="91289" tIns="45645" rIns="91289" bIns="45645" rtlCol="0" anchor="ctr"/>
          <a:lstStyle/>
          <a:p>
            <a:endParaRPr lang="ja-JP" altLang="en-US"/>
          </a:p>
        </p:txBody>
      </p:sp>
      <p:sp>
        <p:nvSpPr>
          <p:cNvPr id="5" name="ノート プレースホルダー 4"/>
          <p:cNvSpPr>
            <a:spLocks noGrp="1"/>
          </p:cNvSpPr>
          <p:nvPr>
            <p:ph type="body" sz="quarter" idx="3"/>
          </p:nvPr>
        </p:nvSpPr>
        <p:spPr>
          <a:xfrm>
            <a:off x="992508" y="3272015"/>
            <a:ext cx="7941628" cy="2675950"/>
          </a:xfrm>
          <a:prstGeom prst="rect">
            <a:avLst/>
          </a:prstGeom>
        </p:spPr>
        <p:txBody>
          <a:bodyPr vert="horz" lIns="91289" tIns="45645" rIns="91289" bIns="4564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6456842"/>
            <a:ext cx="4301385" cy="340835"/>
          </a:xfrm>
          <a:prstGeom prst="rect">
            <a:avLst/>
          </a:prstGeom>
        </p:spPr>
        <p:txBody>
          <a:bodyPr vert="horz" lIns="91289" tIns="45645" rIns="91289" bIns="4564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2082" y="6456842"/>
            <a:ext cx="4302970" cy="340835"/>
          </a:xfrm>
          <a:prstGeom prst="rect">
            <a:avLst/>
          </a:prstGeom>
        </p:spPr>
        <p:txBody>
          <a:bodyPr vert="horz" lIns="91289" tIns="45645" rIns="91289" bIns="45645" rtlCol="0" anchor="b"/>
          <a:lstStyle>
            <a:lvl1pPr algn="r">
              <a:defRPr sz="1200"/>
            </a:lvl1pPr>
          </a:lstStyle>
          <a:p>
            <a:fld id="{E0490AFF-E985-443A-929A-E0700345423F}" type="slidenum">
              <a:rPr kumimoji="1" lang="ja-JP" altLang="en-US" smtClean="0"/>
              <a:t>‹#›</a:t>
            </a:fld>
            <a:endParaRPr kumimoji="1" lang="ja-JP" altLang="en-US"/>
          </a:p>
        </p:txBody>
      </p:sp>
    </p:spTree>
    <p:extLst>
      <p:ext uri="{BB962C8B-B14F-4D97-AF65-F5344CB8AC3E}">
        <p14:creationId xmlns:p14="http://schemas.microsoft.com/office/powerpoint/2010/main" val="30768731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4026977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46138" y="744538"/>
            <a:ext cx="5105400" cy="3721100"/>
          </a:xfrm>
        </p:spPr>
      </p:sp>
      <p:sp>
        <p:nvSpPr>
          <p:cNvPr id="3" name="ノート プレースホルダー 2"/>
          <p:cNvSpPr>
            <a:spLocks noGrp="1"/>
          </p:cNvSpPr>
          <p:nvPr>
            <p:ph type="body" idx="1"/>
          </p:nvPr>
        </p:nvSpPr>
        <p:spPr/>
        <p:txBody>
          <a:bodyPr/>
          <a:lstStyle/>
          <a:p>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AF3AE9DA-76C7-4BA8-850D-C3FC5FF6801D}" type="slidenum">
              <a:rPr kumimoji="1" lang="ja-JP" altLang="en-US" smtClean="0"/>
              <a:t>2</a:t>
            </a:fld>
            <a:endParaRPr kumimoji="1" lang="ja-JP" altLang="en-US"/>
          </a:p>
        </p:txBody>
      </p:sp>
    </p:spTree>
    <p:extLst>
      <p:ext uri="{BB962C8B-B14F-4D97-AF65-F5344CB8AC3E}">
        <p14:creationId xmlns:p14="http://schemas.microsoft.com/office/powerpoint/2010/main" val="2436606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46138" y="744538"/>
            <a:ext cx="5105400" cy="3721100"/>
          </a:xfrm>
        </p:spPr>
      </p:sp>
      <p:sp>
        <p:nvSpPr>
          <p:cNvPr id="3" name="ノート プレースホルダー 2"/>
          <p:cNvSpPr>
            <a:spLocks noGrp="1"/>
          </p:cNvSpPr>
          <p:nvPr>
            <p:ph type="body" idx="1"/>
          </p:nvPr>
        </p:nvSpPr>
        <p:spPr/>
        <p:txBody>
          <a:bodyPr/>
          <a:lstStyle/>
          <a:p>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AF3AE9DA-76C7-4BA8-850D-C3FC5FF6801D}" type="slidenum">
              <a:rPr kumimoji="1" lang="ja-JP" altLang="en-US" smtClean="0"/>
              <a:t>3</a:t>
            </a:fld>
            <a:endParaRPr kumimoji="1" lang="ja-JP" altLang="en-US"/>
          </a:p>
        </p:txBody>
      </p:sp>
    </p:spTree>
    <p:extLst>
      <p:ext uri="{BB962C8B-B14F-4D97-AF65-F5344CB8AC3E}">
        <p14:creationId xmlns:p14="http://schemas.microsoft.com/office/powerpoint/2010/main" val="6161388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26081" y="3097995"/>
            <a:ext cx="11628914" cy="2137661"/>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2052161" y="5651182"/>
            <a:ext cx="9576753" cy="2548573"/>
          </a:xfrm>
        </p:spPr>
        <p:txBody>
          <a:bodyPr/>
          <a:lstStyle>
            <a:lvl1pPr marL="0" indent="0" algn="ctr">
              <a:buNone/>
              <a:defRPr>
                <a:solidFill>
                  <a:schemeClr val="tx1">
                    <a:tint val="75000"/>
                  </a:schemeClr>
                </a:solidFill>
              </a:defRPr>
            </a:lvl1pPr>
            <a:lvl2pPr marL="675796" indent="0" algn="ctr">
              <a:buNone/>
              <a:defRPr>
                <a:solidFill>
                  <a:schemeClr val="tx1">
                    <a:tint val="75000"/>
                  </a:schemeClr>
                </a:solidFill>
              </a:defRPr>
            </a:lvl2pPr>
            <a:lvl3pPr marL="1351593" indent="0" algn="ctr">
              <a:buNone/>
              <a:defRPr>
                <a:solidFill>
                  <a:schemeClr val="tx1">
                    <a:tint val="75000"/>
                  </a:schemeClr>
                </a:solidFill>
              </a:defRPr>
            </a:lvl3pPr>
            <a:lvl4pPr marL="2027389" indent="0" algn="ctr">
              <a:buNone/>
              <a:defRPr>
                <a:solidFill>
                  <a:schemeClr val="tx1">
                    <a:tint val="75000"/>
                  </a:schemeClr>
                </a:solidFill>
              </a:defRPr>
            </a:lvl4pPr>
            <a:lvl5pPr marL="2703186" indent="0" algn="ctr">
              <a:buNone/>
              <a:defRPr>
                <a:solidFill>
                  <a:schemeClr val="tx1">
                    <a:tint val="75000"/>
                  </a:schemeClr>
                </a:solidFill>
              </a:defRPr>
            </a:lvl5pPr>
            <a:lvl6pPr marL="3378982" indent="0" algn="ctr">
              <a:buNone/>
              <a:defRPr>
                <a:solidFill>
                  <a:schemeClr val="tx1">
                    <a:tint val="75000"/>
                  </a:schemeClr>
                </a:solidFill>
              </a:defRPr>
            </a:lvl6pPr>
            <a:lvl7pPr marL="4054779" indent="0" algn="ctr">
              <a:buNone/>
              <a:defRPr>
                <a:solidFill>
                  <a:schemeClr val="tx1">
                    <a:tint val="75000"/>
                  </a:schemeClr>
                </a:solidFill>
              </a:defRPr>
            </a:lvl7pPr>
            <a:lvl8pPr marL="4730575" indent="0" algn="ctr">
              <a:buNone/>
              <a:defRPr>
                <a:solidFill>
                  <a:schemeClr val="tx1">
                    <a:tint val="75000"/>
                  </a:schemeClr>
                </a:solidFill>
              </a:defRPr>
            </a:lvl8pPr>
            <a:lvl9pPr marL="5406372"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3DA07DD-1C20-4E82-8C93-CDB3A1523763}" type="datetime1">
              <a:rPr kumimoji="1" lang="ja-JP" altLang="en-US" smtClean="0"/>
              <a:t>2021/9/13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04944468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50F0B00-7D80-4D7C-8838-5CF35FDED525}" type="datetime1">
              <a:rPr kumimoji="1" lang="ja-JP" altLang="en-US" smtClean="0"/>
              <a:t>2021/9/13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258815591"/>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3887718" y="558655"/>
            <a:ext cx="4308589" cy="1191411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957201" y="558655"/>
            <a:ext cx="12702498" cy="1191411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BAFA558-C999-4E9B-A3A6-BB68D064044A}" type="datetime1">
              <a:rPr kumimoji="1" lang="ja-JP" altLang="en-US" smtClean="0"/>
              <a:t>2021/9/13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559396623"/>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ー 3"/>
          <p:cNvSpPr>
            <a:spLocks noGrp="1"/>
          </p:cNvSpPr>
          <p:nvPr>
            <p:ph type="dt" sz="half" idx="10"/>
          </p:nvPr>
        </p:nvSpPr>
        <p:spPr/>
        <p:txBody>
          <a:bodyPr/>
          <a:lstStyle/>
          <a:p>
            <a:fld id="{587B76E9-AD93-411F-A037-F562D2C9C8D1}" type="datetime1">
              <a:rPr kumimoji="1" lang="ja-JP" altLang="en-US" smtClean="0"/>
              <a:t>2021/9/13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7" name="スライド番号プレースホルダー 5"/>
          <p:cNvSpPr>
            <a:spLocks noGrp="1"/>
          </p:cNvSpPr>
          <p:nvPr>
            <p:ph type="sldNum" sz="quarter" idx="4"/>
          </p:nvPr>
        </p:nvSpPr>
        <p:spPr>
          <a:xfrm>
            <a:off x="10462144" y="9450833"/>
            <a:ext cx="3192251" cy="530953"/>
          </a:xfrm>
          <a:prstGeom prst="rect">
            <a:avLst/>
          </a:prstGeom>
        </p:spPr>
        <p:txBody>
          <a:bodyPr vert="horz" lIns="135159" tIns="67580" rIns="135159" bIns="67580" rtlCol="0" anchor="ctr"/>
          <a:lstStyle>
            <a:lvl1pPr algn="r">
              <a:defRPr sz="2800">
                <a:solidFill>
                  <a:schemeClr val="tx1"/>
                </a:solidFill>
              </a:defRPr>
            </a:lvl1pPr>
          </a:lstStyle>
          <a:p>
            <a:fld id="{467AA5CF-51E1-4D01-BB70-A72935B68D10}" type="slidenum">
              <a:rPr lang="ja-JP" altLang="en-US" smtClean="0"/>
              <a:pPr/>
              <a:t>‹#›</a:t>
            </a:fld>
            <a:endParaRPr lang="ja-JP" altLang="en-US" dirty="0"/>
          </a:p>
        </p:txBody>
      </p:sp>
    </p:spTree>
    <p:extLst>
      <p:ext uri="{BB962C8B-B14F-4D97-AF65-F5344CB8AC3E}">
        <p14:creationId xmlns:p14="http://schemas.microsoft.com/office/powerpoint/2010/main" val="27781622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タイトルとコンテンツ">
    <p:spTree>
      <p:nvGrpSpPr>
        <p:cNvPr id="1" name=""/>
        <p:cNvGrpSpPr/>
        <p:nvPr/>
      </p:nvGrpSpPr>
      <p:grpSpPr>
        <a:xfrm>
          <a:off x="0" y="0"/>
          <a:ext cx="0" cy="0"/>
          <a:chOff x="0" y="0"/>
          <a:chExt cx="0" cy="0"/>
        </a:xfrm>
      </p:grpSpPr>
      <p:sp>
        <p:nvSpPr>
          <p:cNvPr id="10" name="スライド番号プレースホルダー 9"/>
          <p:cNvSpPr>
            <a:spLocks noGrp="1"/>
          </p:cNvSpPr>
          <p:nvPr>
            <p:ph type="sldNum" sz="quarter" idx="12"/>
          </p:nvPr>
        </p:nvSpPr>
        <p:spPr>
          <a:xfrm>
            <a:off x="12427384" y="9243194"/>
            <a:ext cx="1200583" cy="530953"/>
          </a:xfrm>
        </p:spPr>
        <p:txBody>
          <a:bodyPr/>
          <a:lstStyle>
            <a:lvl1pPr>
              <a:defRPr sz="2095" b="1"/>
            </a:lvl1pPr>
          </a:lstStyle>
          <a:p>
            <a:fld id="{22487070-ECC1-415F-B437-208D70FD6142}" type="slidenum">
              <a:rPr lang="ja-JP" altLang="en-US" smtClean="0"/>
              <a:pPr/>
              <a:t>‹#›</a:t>
            </a:fld>
            <a:endParaRPr lang="ja-JP" altLang="en-US" dirty="0"/>
          </a:p>
        </p:txBody>
      </p:sp>
    </p:spTree>
    <p:extLst>
      <p:ext uri="{BB962C8B-B14F-4D97-AF65-F5344CB8AC3E}">
        <p14:creationId xmlns:p14="http://schemas.microsoft.com/office/powerpoint/2010/main" val="273882431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6463DBA-88F5-4FE0-AEC3-A2DF46717716}" type="datetime1">
              <a:rPr kumimoji="1" lang="ja-JP" altLang="en-US" smtClean="0"/>
              <a:t>2021/9/13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04600176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80710" y="6408369"/>
            <a:ext cx="11628914" cy="1980684"/>
          </a:xfrm>
        </p:spPr>
        <p:txBody>
          <a:bodyPr anchor="t"/>
          <a:lstStyle>
            <a:lvl1pPr algn="l">
              <a:defRPr sz="59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80710" y="4226846"/>
            <a:ext cx="11628914" cy="2181522"/>
          </a:xfrm>
        </p:spPr>
        <p:txBody>
          <a:bodyPr anchor="b"/>
          <a:lstStyle>
            <a:lvl1pPr marL="0" indent="0">
              <a:buNone/>
              <a:defRPr sz="3000">
                <a:solidFill>
                  <a:schemeClr val="tx1">
                    <a:tint val="75000"/>
                  </a:schemeClr>
                </a:solidFill>
              </a:defRPr>
            </a:lvl1pPr>
            <a:lvl2pPr marL="675796" indent="0">
              <a:buNone/>
              <a:defRPr sz="2600">
                <a:solidFill>
                  <a:schemeClr val="tx1">
                    <a:tint val="75000"/>
                  </a:schemeClr>
                </a:solidFill>
              </a:defRPr>
            </a:lvl2pPr>
            <a:lvl3pPr marL="1351593" indent="0">
              <a:buNone/>
              <a:defRPr sz="2300">
                <a:solidFill>
                  <a:schemeClr val="tx1">
                    <a:tint val="75000"/>
                  </a:schemeClr>
                </a:solidFill>
              </a:defRPr>
            </a:lvl3pPr>
            <a:lvl4pPr marL="2027389" indent="0">
              <a:buNone/>
              <a:defRPr sz="2100">
                <a:solidFill>
                  <a:schemeClr val="tx1">
                    <a:tint val="75000"/>
                  </a:schemeClr>
                </a:solidFill>
              </a:defRPr>
            </a:lvl4pPr>
            <a:lvl5pPr marL="2703186" indent="0">
              <a:buNone/>
              <a:defRPr sz="2100">
                <a:solidFill>
                  <a:schemeClr val="tx1">
                    <a:tint val="75000"/>
                  </a:schemeClr>
                </a:solidFill>
              </a:defRPr>
            </a:lvl5pPr>
            <a:lvl6pPr marL="3378982" indent="0">
              <a:buNone/>
              <a:defRPr sz="2100">
                <a:solidFill>
                  <a:schemeClr val="tx1">
                    <a:tint val="75000"/>
                  </a:schemeClr>
                </a:solidFill>
              </a:defRPr>
            </a:lvl6pPr>
            <a:lvl7pPr marL="4054779" indent="0">
              <a:buNone/>
              <a:defRPr sz="2100">
                <a:solidFill>
                  <a:schemeClr val="tx1">
                    <a:tint val="75000"/>
                  </a:schemeClr>
                </a:solidFill>
              </a:defRPr>
            </a:lvl7pPr>
            <a:lvl8pPr marL="4730575" indent="0">
              <a:buNone/>
              <a:defRPr sz="2100">
                <a:solidFill>
                  <a:schemeClr val="tx1">
                    <a:tint val="75000"/>
                  </a:schemeClr>
                </a:solidFill>
              </a:defRPr>
            </a:lvl8pPr>
            <a:lvl9pPr marL="5406372" indent="0">
              <a:buNone/>
              <a:defRPr sz="21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ABAC9FAC-B2BE-4F62-8C3F-10DF3666E16C}" type="datetime1">
              <a:rPr kumimoji="1" lang="ja-JP" altLang="en-US" smtClean="0"/>
              <a:t>2021/9/13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84902343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957202" y="3257280"/>
            <a:ext cx="8505543" cy="9215490"/>
          </a:xfrm>
        </p:spPr>
        <p:txBody>
          <a:bodyPr/>
          <a:lstStyle>
            <a:lvl1pPr>
              <a:defRPr sz="4100"/>
            </a:lvl1pPr>
            <a:lvl2pPr>
              <a:defRPr sz="3600"/>
            </a:lvl2pPr>
            <a:lvl3pPr>
              <a:defRPr sz="3000"/>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9690762" y="3257280"/>
            <a:ext cx="8505544" cy="9215490"/>
          </a:xfrm>
        </p:spPr>
        <p:txBody>
          <a:bodyPr/>
          <a:lstStyle>
            <a:lvl1pPr>
              <a:defRPr sz="4100"/>
            </a:lvl1pPr>
            <a:lvl2pPr>
              <a:defRPr sz="3600"/>
            </a:lvl2pPr>
            <a:lvl3pPr>
              <a:defRPr sz="3000"/>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1F16BEC-3A56-449D-810D-D3F085ADED01}" type="datetime1">
              <a:rPr kumimoji="1" lang="ja-JP" altLang="en-US" smtClean="0"/>
              <a:t>2021/9/13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99078612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4054" y="399369"/>
            <a:ext cx="12312968" cy="1662113"/>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84054" y="2232310"/>
            <a:ext cx="6044851" cy="930321"/>
          </a:xfrm>
        </p:spPr>
        <p:txBody>
          <a:bodyPr anchor="b"/>
          <a:lstStyle>
            <a:lvl1pPr marL="0" indent="0">
              <a:buNone/>
              <a:defRPr sz="3600" b="1"/>
            </a:lvl1pPr>
            <a:lvl2pPr marL="675796" indent="0">
              <a:buNone/>
              <a:defRPr sz="3000" b="1"/>
            </a:lvl2pPr>
            <a:lvl3pPr marL="1351593" indent="0">
              <a:buNone/>
              <a:defRPr sz="2600" b="1"/>
            </a:lvl3pPr>
            <a:lvl4pPr marL="2027389" indent="0">
              <a:buNone/>
              <a:defRPr sz="2300" b="1"/>
            </a:lvl4pPr>
            <a:lvl5pPr marL="2703186" indent="0">
              <a:buNone/>
              <a:defRPr sz="2300" b="1"/>
            </a:lvl5pPr>
            <a:lvl6pPr marL="3378982" indent="0">
              <a:buNone/>
              <a:defRPr sz="2300" b="1"/>
            </a:lvl6pPr>
            <a:lvl7pPr marL="4054779" indent="0">
              <a:buNone/>
              <a:defRPr sz="2300" b="1"/>
            </a:lvl7pPr>
            <a:lvl8pPr marL="4730575" indent="0">
              <a:buNone/>
              <a:defRPr sz="2300" b="1"/>
            </a:lvl8pPr>
            <a:lvl9pPr marL="5406372" indent="0">
              <a:buNone/>
              <a:defRPr sz="23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4054" y="3162631"/>
            <a:ext cx="6044851" cy="5745831"/>
          </a:xfrm>
        </p:spPr>
        <p:txBody>
          <a:bodyPr/>
          <a:lstStyle>
            <a:lvl1pPr>
              <a:defRPr sz="3600"/>
            </a:lvl1pPr>
            <a:lvl2pPr>
              <a:defRPr sz="3000"/>
            </a:lvl2pPr>
            <a:lvl3pPr>
              <a:defRPr sz="26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949798" y="2232310"/>
            <a:ext cx="6047225" cy="930321"/>
          </a:xfrm>
        </p:spPr>
        <p:txBody>
          <a:bodyPr anchor="b"/>
          <a:lstStyle>
            <a:lvl1pPr marL="0" indent="0">
              <a:buNone/>
              <a:defRPr sz="3600" b="1"/>
            </a:lvl1pPr>
            <a:lvl2pPr marL="675796" indent="0">
              <a:buNone/>
              <a:defRPr sz="3000" b="1"/>
            </a:lvl2pPr>
            <a:lvl3pPr marL="1351593" indent="0">
              <a:buNone/>
              <a:defRPr sz="2600" b="1"/>
            </a:lvl3pPr>
            <a:lvl4pPr marL="2027389" indent="0">
              <a:buNone/>
              <a:defRPr sz="2300" b="1"/>
            </a:lvl4pPr>
            <a:lvl5pPr marL="2703186" indent="0">
              <a:buNone/>
              <a:defRPr sz="2300" b="1"/>
            </a:lvl5pPr>
            <a:lvl6pPr marL="3378982" indent="0">
              <a:buNone/>
              <a:defRPr sz="2300" b="1"/>
            </a:lvl6pPr>
            <a:lvl7pPr marL="4054779" indent="0">
              <a:buNone/>
              <a:defRPr sz="2300" b="1"/>
            </a:lvl7pPr>
            <a:lvl8pPr marL="4730575" indent="0">
              <a:buNone/>
              <a:defRPr sz="2300" b="1"/>
            </a:lvl8pPr>
            <a:lvl9pPr marL="5406372" indent="0">
              <a:buNone/>
              <a:defRPr sz="23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949798" y="3162631"/>
            <a:ext cx="6047225" cy="5745831"/>
          </a:xfrm>
        </p:spPr>
        <p:txBody>
          <a:bodyPr/>
          <a:lstStyle>
            <a:lvl1pPr>
              <a:defRPr sz="3600"/>
            </a:lvl1pPr>
            <a:lvl2pPr>
              <a:defRPr sz="3000"/>
            </a:lvl2pPr>
            <a:lvl3pPr>
              <a:defRPr sz="26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0FE5AAA-0BE8-4FC1-B387-73EAD7A33556}" type="datetime1">
              <a:rPr kumimoji="1" lang="ja-JP" altLang="en-US" smtClean="0"/>
              <a:t>2021/9/13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7317048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70955E1-426B-41B0-8B3C-5240F342191F}" type="datetime1">
              <a:rPr kumimoji="1" lang="ja-JP" altLang="en-US" smtClean="0"/>
              <a:t>2021/9/13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57308042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3DACDC3-F3C4-4CD8-9C1E-CE9372196E6C}" type="datetime1">
              <a:rPr kumimoji="1" lang="ja-JP" altLang="en-US" smtClean="0"/>
              <a:t>2021/9/13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83591329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4055" y="397060"/>
            <a:ext cx="4500979" cy="1689814"/>
          </a:xfrm>
        </p:spPr>
        <p:txBody>
          <a:bodyPr anchor="b"/>
          <a:lstStyle>
            <a:lvl1pPr algn="l">
              <a:defRPr sz="3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348920" y="397061"/>
            <a:ext cx="7648101" cy="8511402"/>
          </a:xfrm>
        </p:spPr>
        <p:txBody>
          <a:bodyPr/>
          <a:lstStyle>
            <a:lvl1pPr>
              <a:defRPr sz="4800"/>
            </a:lvl1pPr>
            <a:lvl2pPr>
              <a:defRPr sz="4100"/>
            </a:lvl2pPr>
            <a:lvl3pPr>
              <a:defRPr sz="3600"/>
            </a:lvl3pPr>
            <a:lvl4pPr>
              <a:defRPr sz="3000"/>
            </a:lvl4pPr>
            <a:lvl5pPr>
              <a:defRPr sz="3000"/>
            </a:lvl5pPr>
            <a:lvl6pPr>
              <a:defRPr sz="3000"/>
            </a:lvl6pPr>
            <a:lvl7pPr>
              <a:defRPr sz="3000"/>
            </a:lvl7pPr>
            <a:lvl8pPr>
              <a:defRPr sz="3000"/>
            </a:lvl8pPr>
            <a:lvl9pPr>
              <a:defRPr sz="3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4055" y="2086876"/>
            <a:ext cx="4500979" cy="6821587"/>
          </a:xfrm>
        </p:spPr>
        <p:txBody>
          <a:bodyPr/>
          <a:lstStyle>
            <a:lvl1pPr marL="0" indent="0">
              <a:buNone/>
              <a:defRPr sz="2100"/>
            </a:lvl1pPr>
            <a:lvl2pPr marL="675796" indent="0">
              <a:buNone/>
              <a:defRPr sz="1800"/>
            </a:lvl2pPr>
            <a:lvl3pPr marL="1351593" indent="0">
              <a:buNone/>
              <a:defRPr sz="1500"/>
            </a:lvl3pPr>
            <a:lvl4pPr marL="2027389" indent="0">
              <a:buNone/>
              <a:defRPr sz="1400"/>
            </a:lvl4pPr>
            <a:lvl5pPr marL="2703186" indent="0">
              <a:buNone/>
              <a:defRPr sz="1400"/>
            </a:lvl5pPr>
            <a:lvl6pPr marL="3378982" indent="0">
              <a:buNone/>
              <a:defRPr sz="1400"/>
            </a:lvl6pPr>
            <a:lvl7pPr marL="4054779" indent="0">
              <a:buNone/>
              <a:defRPr sz="1400"/>
            </a:lvl7pPr>
            <a:lvl8pPr marL="4730575" indent="0">
              <a:buNone/>
              <a:defRPr sz="1400"/>
            </a:lvl8pPr>
            <a:lvl9pPr marL="5406372" indent="0">
              <a:buNone/>
              <a:defRPr sz="14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D4EBF92-214A-4573-95D9-B74F2D1689D2}" type="datetime1">
              <a:rPr kumimoji="1" lang="ja-JP" altLang="en-US" smtClean="0"/>
              <a:t>2021/9/13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31715791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681586" y="6980873"/>
            <a:ext cx="8208645" cy="824131"/>
          </a:xfrm>
        </p:spPr>
        <p:txBody>
          <a:bodyPr anchor="b"/>
          <a:lstStyle>
            <a:lvl1pPr algn="l">
              <a:defRPr sz="3000" b="1"/>
            </a:lvl1pPr>
          </a:lstStyle>
          <a:p>
            <a:r>
              <a:rPr kumimoji="1" lang="ja-JP" altLang="en-US"/>
              <a:t>マスター タイトルの書式設定</a:t>
            </a:r>
          </a:p>
        </p:txBody>
      </p:sp>
      <p:sp>
        <p:nvSpPr>
          <p:cNvPr id="3" name="図プレースホルダー 2"/>
          <p:cNvSpPr>
            <a:spLocks noGrp="1"/>
          </p:cNvSpPr>
          <p:nvPr>
            <p:ph type="pic" idx="1"/>
          </p:nvPr>
        </p:nvSpPr>
        <p:spPr>
          <a:xfrm>
            <a:off x="2681586" y="891077"/>
            <a:ext cx="8208645" cy="5983605"/>
          </a:xfrm>
        </p:spPr>
        <p:txBody>
          <a:bodyPr/>
          <a:lstStyle>
            <a:lvl1pPr marL="0" indent="0">
              <a:buNone/>
              <a:defRPr sz="4800"/>
            </a:lvl1pPr>
            <a:lvl2pPr marL="675796" indent="0">
              <a:buNone/>
              <a:defRPr sz="4100"/>
            </a:lvl2pPr>
            <a:lvl3pPr marL="1351593" indent="0">
              <a:buNone/>
              <a:defRPr sz="3600"/>
            </a:lvl3pPr>
            <a:lvl4pPr marL="2027389" indent="0">
              <a:buNone/>
              <a:defRPr sz="3000"/>
            </a:lvl4pPr>
            <a:lvl5pPr marL="2703186" indent="0">
              <a:buNone/>
              <a:defRPr sz="3000"/>
            </a:lvl5pPr>
            <a:lvl6pPr marL="3378982" indent="0">
              <a:buNone/>
              <a:defRPr sz="3000"/>
            </a:lvl6pPr>
            <a:lvl7pPr marL="4054779" indent="0">
              <a:buNone/>
              <a:defRPr sz="3000"/>
            </a:lvl7pPr>
            <a:lvl8pPr marL="4730575" indent="0">
              <a:buNone/>
              <a:defRPr sz="3000"/>
            </a:lvl8pPr>
            <a:lvl9pPr marL="5406372" indent="0">
              <a:buNone/>
              <a:defRPr sz="3000"/>
            </a:lvl9pPr>
          </a:lstStyle>
          <a:p>
            <a:endParaRPr kumimoji="1" lang="ja-JP" altLang="en-US"/>
          </a:p>
        </p:txBody>
      </p:sp>
      <p:sp>
        <p:nvSpPr>
          <p:cNvPr id="4" name="テキスト プレースホルダー 3"/>
          <p:cNvSpPr>
            <a:spLocks noGrp="1"/>
          </p:cNvSpPr>
          <p:nvPr>
            <p:ph type="body" sz="half" idx="2"/>
          </p:nvPr>
        </p:nvSpPr>
        <p:spPr>
          <a:xfrm>
            <a:off x="2681586" y="7805004"/>
            <a:ext cx="8208645" cy="1170404"/>
          </a:xfrm>
        </p:spPr>
        <p:txBody>
          <a:bodyPr/>
          <a:lstStyle>
            <a:lvl1pPr marL="0" indent="0">
              <a:buNone/>
              <a:defRPr sz="2100"/>
            </a:lvl1pPr>
            <a:lvl2pPr marL="675796" indent="0">
              <a:buNone/>
              <a:defRPr sz="1800"/>
            </a:lvl2pPr>
            <a:lvl3pPr marL="1351593" indent="0">
              <a:buNone/>
              <a:defRPr sz="1500"/>
            </a:lvl3pPr>
            <a:lvl4pPr marL="2027389" indent="0">
              <a:buNone/>
              <a:defRPr sz="1400"/>
            </a:lvl4pPr>
            <a:lvl5pPr marL="2703186" indent="0">
              <a:buNone/>
              <a:defRPr sz="1400"/>
            </a:lvl5pPr>
            <a:lvl6pPr marL="3378982" indent="0">
              <a:buNone/>
              <a:defRPr sz="1400"/>
            </a:lvl6pPr>
            <a:lvl7pPr marL="4054779" indent="0">
              <a:buNone/>
              <a:defRPr sz="1400"/>
            </a:lvl7pPr>
            <a:lvl8pPr marL="4730575" indent="0">
              <a:buNone/>
              <a:defRPr sz="1400"/>
            </a:lvl8pPr>
            <a:lvl9pPr marL="5406372" indent="0">
              <a:buNone/>
              <a:defRPr sz="14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6EEC50B-7C5A-43D5-BBE1-D616E6E54BBC}" type="datetime1">
              <a:rPr kumimoji="1" lang="ja-JP" altLang="en-US" smtClean="0"/>
              <a:t>2021/9/13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36140956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4054" y="399369"/>
            <a:ext cx="12312968" cy="1662113"/>
          </a:xfrm>
          <a:prstGeom prst="rect">
            <a:avLst/>
          </a:prstGeom>
        </p:spPr>
        <p:txBody>
          <a:bodyPr vert="horz" lIns="135159" tIns="67580" rIns="135159" bIns="6758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4054" y="2326959"/>
            <a:ext cx="12312968" cy="6581504"/>
          </a:xfrm>
          <a:prstGeom prst="rect">
            <a:avLst/>
          </a:prstGeom>
        </p:spPr>
        <p:txBody>
          <a:bodyPr vert="horz" lIns="135159" tIns="67580" rIns="135159" bIns="6758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4054" y="9243194"/>
            <a:ext cx="3192251" cy="530953"/>
          </a:xfrm>
          <a:prstGeom prst="rect">
            <a:avLst/>
          </a:prstGeom>
        </p:spPr>
        <p:txBody>
          <a:bodyPr vert="horz" lIns="135159" tIns="67580" rIns="135159" bIns="67580" rtlCol="0" anchor="ctr"/>
          <a:lstStyle>
            <a:lvl1pPr algn="l">
              <a:defRPr sz="1800">
                <a:solidFill>
                  <a:schemeClr val="tx1">
                    <a:tint val="75000"/>
                  </a:schemeClr>
                </a:solidFill>
              </a:defRPr>
            </a:lvl1pPr>
          </a:lstStyle>
          <a:p>
            <a:fld id="{964174D0-7513-4DBD-A8C7-8BD3CB3AEDA7}" type="datetime1">
              <a:rPr kumimoji="1" lang="ja-JP" altLang="en-US" smtClean="0"/>
              <a:t>2021/9/13</a:t>
            </a:fld>
            <a:endParaRPr kumimoji="1" lang="ja-JP" altLang="en-US"/>
          </a:p>
        </p:txBody>
      </p:sp>
      <p:sp>
        <p:nvSpPr>
          <p:cNvPr id="5" name="フッター プレースホルダー 4"/>
          <p:cNvSpPr>
            <a:spLocks noGrp="1"/>
          </p:cNvSpPr>
          <p:nvPr>
            <p:ph type="ftr" sz="quarter" idx="3"/>
          </p:nvPr>
        </p:nvSpPr>
        <p:spPr>
          <a:xfrm>
            <a:off x="4674368" y="9243194"/>
            <a:ext cx="4332340" cy="530953"/>
          </a:xfrm>
          <a:prstGeom prst="rect">
            <a:avLst/>
          </a:prstGeom>
        </p:spPr>
        <p:txBody>
          <a:bodyPr vert="horz" lIns="135159" tIns="67580" rIns="135159" bIns="67580" rtlCol="0" anchor="ctr"/>
          <a:lstStyle>
            <a:lvl1pPr algn="ctr">
              <a:defRPr sz="18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10462144" y="9441722"/>
            <a:ext cx="3192251" cy="530953"/>
          </a:xfrm>
          <a:prstGeom prst="rect">
            <a:avLst/>
          </a:prstGeom>
        </p:spPr>
        <p:txBody>
          <a:bodyPr vert="horz" lIns="135159" tIns="67580" rIns="135159" bIns="67580" rtlCol="0" anchor="ctr"/>
          <a:lstStyle>
            <a:lvl1pPr algn="r">
              <a:defRPr sz="2800">
                <a:solidFill>
                  <a:schemeClr val="tx1"/>
                </a:solidFill>
              </a:defRPr>
            </a:lvl1pPr>
          </a:lstStyle>
          <a:p>
            <a:fld id="{467AA5CF-51E1-4D01-BB70-A72935B68D10}" type="slidenum">
              <a:rPr lang="ja-JP" altLang="en-US" smtClean="0"/>
              <a:pPr/>
              <a:t>‹#›</a:t>
            </a:fld>
            <a:endParaRPr lang="ja-JP" altLang="en-US" dirty="0"/>
          </a:p>
        </p:txBody>
      </p:sp>
      <p:cxnSp>
        <p:nvCxnSpPr>
          <p:cNvPr id="7" name="直線コネクタ 6"/>
          <p:cNvCxnSpPr/>
          <p:nvPr userDrawn="1"/>
        </p:nvCxnSpPr>
        <p:spPr>
          <a:xfrm>
            <a:off x="0" y="593849"/>
            <a:ext cx="13681075" cy="0"/>
          </a:xfrm>
          <a:prstGeom prst="line">
            <a:avLst/>
          </a:prstGeom>
          <a:ln w="190500" cmpd="thickThin">
            <a:solidFill>
              <a:srgbClr val="0000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52356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iming>
    <p:tnLst>
      <p:par>
        <p:cTn id="1" dur="indefinite" restart="never" nodeType="tmRoot"/>
      </p:par>
    </p:tnLst>
  </p:timing>
  <p:hf hdr="0" ftr="0" dt="0"/>
  <p:txStyles>
    <p:titleStyle>
      <a:lvl1pPr algn="ctr" defTabSz="1351593" rtl="0" eaLnBrk="1" latinLnBrk="0" hangingPunct="1">
        <a:spcBef>
          <a:spcPct val="0"/>
        </a:spcBef>
        <a:buNone/>
        <a:defRPr kumimoji="1" sz="6500" kern="1200">
          <a:solidFill>
            <a:schemeClr val="tx1"/>
          </a:solidFill>
          <a:latin typeface="+mj-lt"/>
          <a:ea typeface="+mj-ea"/>
          <a:cs typeface="+mj-cs"/>
        </a:defRPr>
      </a:lvl1pPr>
    </p:titleStyle>
    <p:bodyStyle>
      <a:lvl1pPr marL="506847" indent="-506847" algn="l" defTabSz="1351593" rtl="0" eaLnBrk="1" latinLnBrk="0" hangingPunct="1">
        <a:spcBef>
          <a:spcPct val="20000"/>
        </a:spcBef>
        <a:buFont typeface="Arial" panose="020B0604020202020204" pitchFamily="34" charset="0"/>
        <a:buChar char="•"/>
        <a:defRPr kumimoji="1" sz="4800" kern="1200">
          <a:solidFill>
            <a:schemeClr val="tx1"/>
          </a:solidFill>
          <a:latin typeface="+mn-lt"/>
          <a:ea typeface="+mn-ea"/>
          <a:cs typeface="+mn-cs"/>
        </a:defRPr>
      </a:lvl1pPr>
      <a:lvl2pPr marL="1098169" indent="-422373" algn="l" defTabSz="1351593" rtl="0" eaLnBrk="1" latinLnBrk="0" hangingPunct="1">
        <a:spcBef>
          <a:spcPct val="20000"/>
        </a:spcBef>
        <a:buFont typeface="Arial" panose="020B0604020202020204" pitchFamily="34" charset="0"/>
        <a:buChar char="–"/>
        <a:defRPr kumimoji="1" sz="4100" kern="1200">
          <a:solidFill>
            <a:schemeClr val="tx1"/>
          </a:solidFill>
          <a:latin typeface="+mn-lt"/>
          <a:ea typeface="+mn-ea"/>
          <a:cs typeface="+mn-cs"/>
        </a:defRPr>
      </a:lvl2pPr>
      <a:lvl3pPr marL="1689491" indent="-337898" algn="l" defTabSz="1351593" rtl="0" eaLnBrk="1" latinLnBrk="0" hangingPunct="1">
        <a:spcBef>
          <a:spcPct val="20000"/>
        </a:spcBef>
        <a:buFont typeface="Arial" panose="020B0604020202020204" pitchFamily="34" charset="0"/>
        <a:buChar char="•"/>
        <a:defRPr kumimoji="1" sz="3600" kern="1200">
          <a:solidFill>
            <a:schemeClr val="tx1"/>
          </a:solidFill>
          <a:latin typeface="+mn-lt"/>
          <a:ea typeface="+mn-ea"/>
          <a:cs typeface="+mn-cs"/>
        </a:defRPr>
      </a:lvl3pPr>
      <a:lvl4pPr marL="2365288"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4pPr>
      <a:lvl5pPr marL="3041084"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5pPr>
      <a:lvl6pPr marL="3716881"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6pPr>
      <a:lvl7pPr marL="4392677"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7pPr>
      <a:lvl8pPr marL="5068473"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8pPr>
      <a:lvl9pPr marL="5744270"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9pPr>
    </p:bodyStyle>
    <p:otherStyle>
      <a:defPPr>
        <a:defRPr lang="ja-JP"/>
      </a:defPPr>
      <a:lvl1pPr marL="0" algn="l" defTabSz="1351593" rtl="0" eaLnBrk="1" latinLnBrk="0" hangingPunct="1">
        <a:defRPr kumimoji="1" sz="2600" kern="1200">
          <a:solidFill>
            <a:schemeClr val="tx1"/>
          </a:solidFill>
          <a:latin typeface="+mn-lt"/>
          <a:ea typeface="+mn-ea"/>
          <a:cs typeface="+mn-cs"/>
        </a:defRPr>
      </a:lvl1pPr>
      <a:lvl2pPr marL="675796" algn="l" defTabSz="1351593" rtl="0" eaLnBrk="1" latinLnBrk="0" hangingPunct="1">
        <a:defRPr kumimoji="1" sz="2600" kern="1200">
          <a:solidFill>
            <a:schemeClr val="tx1"/>
          </a:solidFill>
          <a:latin typeface="+mn-lt"/>
          <a:ea typeface="+mn-ea"/>
          <a:cs typeface="+mn-cs"/>
        </a:defRPr>
      </a:lvl2pPr>
      <a:lvl3pPr marL="1351593" algn="l" defTabSz="1351593" rtl="0" eaLnBrk="1" latinLnBrk="0" hangingPunct="1">
        <a:defRPr kumimoji="1" sz="2600" kern="1200">
          <a:solidFill>
            <a:schemeClr val="tx1"/>
          </a:solidFill>
          <a:latin typeface="+mn-lt"/>
          <a:ea typeface="+mn-ea"/>
          <a:cs typeface="+mn-cs"/>
        </a:defRPr>
      </a:lvl3pPr>
      <a:lvl4pPr marL="2027389" algn="l" defTabSz="1351593" rtl="0" eaLnBrk="1" latinLnBrk="0" hangingPunct="1">
        <a:defRPr kumimoji="1" sz="2600" kern="1200">
          <a:solidFill>
            <a:schemeClr val="tx1"/>
          </a:solidFill>
          <a:latin typeface="+mn-lt"/>
          <a:ea typeface="+mn-ea"/>
          <a:cs typeface="+mn-cs"/>
        </a:defRPr>
      </a:lvl4pPr>
      <a:lvl5pPr marL="2703186" algn="l" defTabSz="1351593" rtl="0" eaLnBrk="1" latinLnBrk="0" hangingPunct="1">
        <a:defRPr kumimoji="1" sz="2600" kern="1200">
          <a:solidFill>
            <a:schemeClr val="tx1"/>
          </a:solidFill>
          <a:latin typeface="+mn-lt"/>
          <a:ea typeface="+mn-ea"/>
          <a:cs typeface="+mn-cs"/>
        </a:defRPr>
      </a:lvl5pPr>
      <a:lvl6pPr marL="3378982" algn="l" defTabSz="1351593" rtl="0" eaLnBrk="1" latinLnBrk="0" hangingPunct="1">
        <a:defRPr kumimoji="1" sz="2600" kern="1200">
          <a:solidFill>
            <a:schemeClr val="tx1"/>
          </a:solidFill>
          <a:latin typeface="+mn-lt"/>
          <a:ea typeface="+mn-ea"/>
          <a:cs typeface="+mn-cs"/>
        </a:defRPr>
      </a:lvl6pPr>
      <a:lvl7pPr marL="4054779" algn="l" defTabSz="1351593" rtl="0" eaLnBrk="1" latinLnBrk="0" hangingPunct="1">
        <a:defRPr kumimoji="1" sz="2600" kern="1200">
          <a:solidFill>
            <a:schemeClr val="tx1"/>
          </a:solidFill>
          <a:latin typeface="+mn-lt"/>
          <a:ea typeface="+mn-ea"/>
          <a:cs typeface="+mn-cs"/>
        </a:defRPr>
      </a:lvl7pPr>
      <a:lvl8pPr marL="4730575" algn="l" defTabSz="1351593" rtl="0" eaLnBrk="1" latinLnBrk="0" hangingPunct="1">
        <a:defRPr kumimoji="1" sz="2600" kern="1200">
          <a:solidFill>
            <a:schemeClr val="tx1"/>
          </a:solidFill>
          <a:latin typeface="+mn-lt"/>
          <a:ea typeface="+mn-ea"/>
          <a:cs typeface="+mn-cs"/>
        </a:defRPr>
      </a:lvl8pPr>
      <a:lvl9pPr marL="5406372" algn="l" defTabSz="1351593" rtl="0" eaLnBrk="1" latinLnBrk="0" hangingPunct="1">
        <a:defRPr kumimoji="1"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1079897" y="3883595"/>
            <a:ext cx="11305256" cy="886718"/>
          </a:xfrm>
          <a:prstGeom prst="rect">
            <a:avLst/>
          </a:prstGeom>
          <a:noFill/>
        </p:spPr>
        <p:txBody>
          <a:bodyPr wrap="square" rtlCol="0">
            <a:spAutoFit/>
          </a:bodyPr>
          <a:lstStyle/>
          <a:p>
            <a:pPr algn="ctr"/>
            <a:r>
              <a:rPr lang="ja-JP" altLang="en-US" sz="5162" b="1" dirty="0" smtClean="0">
                <a:latin typeface="Meiryo UI" panose="020B0604030504040204" pitchFamily="50" charset="-128"/>
                <a:ea typeface="Meiryo UI" panose="020B0604030504040204" pitchFamily="50" charset="-128"/>
                <a:cs typeface="Meiryo UI" panose="020B0604030504040204" pitchFamily="50" charset="-128"/>
              </a:rPr>
              <a:t>「新た</a:t>
            </a:r>
            <a:r>
              <a:rPr lang="ja-JP" altLang="en-US" sz="5162" b="1" dirty="0">
                <a:latin typeface="Meiryo UI" panose="020B0604030504040204" pitchFamily="50" charset="-128"/>
                <a:ea typeface="Meiryo UI" panose="020B0604030504040204" pitchFamily="50" charset="-128"/>
                <a:cs typeface="Meiryo UI" panose="020B0604030504040204" pitchFamily="50" charset="-128"/>
              </a:rPr>
              <a:t>なニーズへの対応</a:t>
            </a:r>
            <a:r>
              <a:rPr lang="ja-JP" altLang="en-US" sz="5162" b="1" dirty="0" smtClean="0">
                <a:latin typeface="Meiryo UI" panose="020B0604030504040204" pitchFamily="50" charset="-128"/>
                <a:ea typeface="Meiryo UI" panose="020B0604030504040204" pitchFamily="50" charset="-128"/>
                <a:cs typeface="Meiryo UI" panose="020B0604030504040204" pitchFamily="50" charset="-128"/>
              </a:rPr>
              <a:t>事業」イメージ</a:t>
            </a:r>
            <a:endParaRPr lang="en-US" altLang="ja-JP" sz="5162"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角丸四角形 3"/>
          <p:cNvSpPr/>
          <p:nvPr/>
        </p:nvSpPr>
        <p:spPr>
          <a:xfrm>
            <a:off x="10944993" y="881881"/>
            <a:ext cx="2536866" cy="91440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smtClean="0">
                <a:solidFill>
                  <a:schemeClr val="tx1"/>
                </a:solidFill>
              </a:rPr>
              <a:t>資料２</a:t>
            </a:r>
            <a:endParaRPr kumimoji="1" lang="ja-JP" altLang="en-US" b="1" dirty="0">
              <a:solidFill>
                <a:schemeClr val="tx1"/>
              </a:solidFill>
            </a:endParaRPr>
          </a:p>
        </p:txBody>
      </p:sp>
    </p:spTree>
    <p:extLst>
      <p:ext uri="{BB962C8B-B14F-4D97-AF65-F5344CB8AC3E}">
        <p14:creationId xmlns:p14="http://schemas.microsoft.com/office/powerpoint/2010/main" val="26776672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bwMode="gray">
          <a:xfrm>
            <a:off x="-223" y="-19491"/>
            <a:ext cx="11811027" cy="562238"/>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lang="ja-JP" altLang="en-US" sz="2000" dirty="0" smtClean="0">
                <a:solidFill>
                  <a:sysClr val="windowText" lastClr="000000"/>
                </a:solidFill>
                <a:latin typeface="HG丸ｺﾞｼｯｸM-PRO" panose="020F0600000000000000" pitchFamily="50" charset="-128"/>
                <a:ea typeface="HG丸ｺﾞｼｯｸM-PRO" panose="020F0600000000000000" pitchFamily="50" charset="-128"/>
              </a:rPr>
              <a:t>「</a:t>
            </a:r>
            <a:r>
              <a:rPr lang="ja-JP" altLang="en-US" sz="2000" dirty="0">
                <a:solidFill>
                  <a:sysClr val="windowText" lastClr="000000"/>
                </a:solidFill>
                <a:latin typeface="HG丸ｺﾞｼｯｸM-PRO" panose="020F0600000000000000" pitchFamily="50" charset="-128"/>
                <a:ea typeface="HG丸ｺﾞｼｯｸM-PRO" panose="020F0600000000000000" pitchFamily="50" charset="-128"/>
              </a:rPr>
              <a:t>新たなニーズへの対応</a:t>
            </a:r>
            <a:r>
              <a:rPr lang="ja-JP" altLang="en-US" sz="2000" dirty="0">
                <a:solidFill>
                  <a:schemeClr val="tx1"/>
                </a:solidFill>
                <a:latin typeface="HG丸ｺﾞｼｯｸM-PRO" panose="020F0600000000000000" pitchFamily="50" charset="-128"/>
                <a:ea typeface="HG丸ｺﾞｼｯｸM-PRO" panose="020F0600000000000000" pitchFamily="50" charset="-128"/>
              </a:rPr>
              <a:t>事業」</a:t>
            </a:r>
            <a:r>
              <a:rPr lang="ja-JP" altLang="en-US" sz="2000" dirty="0" smtClean="0">
                <a:solidFill>
                  <a:schemeClr val="tx1"/>
                </a:solidFill>
                <a:latin typeface="HG丸ｺﾞｼｯｸM-PRO" panose="020F0600000000000000" pitchFamily="50" charset="-128"/>
                <a:ea typeface="HG丸ｺﾞｼｯｸM-PRO" panose="020F0600000000000000" pitchFamily="50" charset="-128"/>
              </a:rPr>
              <a:t>イメージ</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～大阪都市</a:t>
            </a:r>
            <a:r>
              <a:rPr lang="ja-JP" altLang="en-US" sz="1600" dirty="0" smtClean="0">
                <a:solidFill>
                  <a:sysClr val="windowText" lastClr="000000"/>
                </a:solidFill>
                <a:latin typeface="HG丸ｺﾞｼｯｸM-PRO" panose="020F0600000000000000" pitchFamily="50" charset="-128"/>
                <a:ea typeface="HG丸ｺﾞｼｯｸM-PRO" panose="020F0600000000000000" pitchFamily="50" charset="-128"/>
              </a:rPr>
              <a:t>魅力創造戦略２０２５</a:t>
            </a:r>
            <a:r>
              <a:rPr lang="ja-JP" altLang="en-US" sz="1600" dirty="0">
                <a:solidFill>
                  <a:sysClr val="windowText" lastClr="000000"/>
                </a:solidFill>
                <a:latin typeface="HG丸ｺﾞｼｯｸM-PRO" panose="020F0600000000000000" pitchFamily="50" charset="-128"/>
                <a:ea typeface="HG丸ｺﾞｼｯｸM-PRO" panose="020F0600000000000000" pitchFamily="50" charset="-128"/>
              </a:rPr>
              <a:t>：</a:t>
            </a:r>
            <a:r>
              <a:rPr lang="ja-JP" altLang="en-US" sz="1600" dirty="0" smtClean="0">
                <a:solidFill>
                  <a:sysClr val="windowText" lastClr="000000"/>
                </a:solidFill>
                <a:latin typeface="HG丸ｺﾞｼｯｸM-PRO" panose="020F0600000000000000" pitchFamily="50" charset="-128"/>
                <a:ea typeface="HG丸ｺﾞｼｯｸM-PRO" panose="020F0600000000000000" pitchFamily="50" charset="-128"/>
              </a:rPr>
              <a:t>「重点取り組み」と「最優先取組み」～</a:t>
            </a:r>
            <a:endParaRPr lang="ja-JP" altLang="en-US" sz="1600" dirty="0">
              <a:solidFill>
                <a:sysClr val="windowText" lastClr="000000"/>
              </a:solidFill>
              <a:latin typeface="HG丸ｺﾞｼｯｸM-PRO" panose="020F0600000000000000" pitchFamily="50" charset="-128"/>
              <a:ea typeface="HG丸ｺﾞｼｯｸM-PRO" panose="020F0600000000000000" pitchFamily="50" charset="-128"/>
            </a:endParaRPr>
          </a:p>
        </p:txBody>
      </p:sp>
      <p:sp>
        <p:nvSpPr>
          <p:cNvPr id="28" name="テキスト ボックス 2"/>
          <p:cNvSpPr txBox="1"/>
          <p:nvPr/>
        </p:nvSpPr>
        <p:spPr>
          <a:xfrm>
            <a:off x="208491" y="801118"/>
            <a:ext cx="13535533" cy="1304899"/>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tabLst>
                <a:tab pos="5740400" algn="l"/>
              </a:tabLst>
            </a:pPr>
            <a:r>
              <a:rPr lang="ja-JP" altLang="en-US" sz="2000" b="1" dirty="0" smtClean="0">
                <a:solidFill>
                  <a:schemeClr val="tx1"/>
                </a:solidFill>
                <a:latin typeface="Meiryo UI" panose="020B0604030504040204" pitchFamily="50" charset="-128"/>
                <a:ea typeface="Meiryo UI" panose="020B0604030504040204" pitchFamily="50" charset="-128"/>
              </a:rPr>
              <a:t>＜重点取り組み＞</a:t>
            </a:r>
            <a:r>
              <a:rPr lang="en-US" altLang="ja-JP" sz="2000" b="1" dirty="0" smtClean="0">
                <a:solidFill>
                  <a:schemeClr val="tx1"/>
                </a:solidFill>
                <a:latin typeface="Meiryo UI" panose="020B0604030504040204" pitchFamily="50" charset="-128"/>
                <a:ea typeface="Meiryo UI" panose="020B0604030504040204" pitchFamily="50" charset="-128"/>
              </a:rPr>
              <a:t> </a:t>
            </a:r>
          </a:p>
          <a:p>
            <a:pPr>
              <a:tabLst>
                <a:tab pos="5740400" algn="l"/>
              </a:tabLst>
            </a:pPr>
            <a:endParaRPr lang="en-US" altLang="ja-JP" sz="1200" b="1" dirty="0">
              <a:solidFill>
                <a:schemeClr val="tx1"/>
              </a:solidFill>
              <a:latin typeface="Meiryo UI" panose="020B0604030504040204" pitchFamily="50" charset="-128"/>
              <a:ea typeface="Meiryo UI" panose="020B0604030504040204" pitchFamily="50" charset="-128"/>
            </a:endParaRPr>
          </a:p>
          <a:p>
            <a:pPr>
              <a:tabLst>
                <a:tab pos="5740400" algn="l"/>
              </a:tabLst>
            </a:pPr>
            <a:r>
              <a:rPr lang="ja-JP" altLang="en-US" sz="2000" dirty="0">
                <a:solidFill>
                  <a:schemeClr val="tx1"/>
                </a:solidFill>
                <a:latin typeface="Meiryo UI" panose="020B0604030504040204" pitchFamily="50" charset="-128"/>
                <a:ea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rPr>
              <a:t>　大阪</a:t>
            </a:r>
            <a:r>
              <a:rPr lang="ja-JP" altLang="en-US" sz="2000" dirty="0">
                <a:solidFill>
                  <a:schemeClr val="tx1"/>
                </a:solidFill>
                <a:latin typeface="Meiryo UI" panose="020B0604030504040204" pitchFamily="50" charset="-128"/>
                <a:ea typeface="Meiryo UI" panose="020B0604030504040204" pitchFamily="50" charset="-128"/>
              </a:rPr>
              <a:t>・関西万博を見据えた魅力づくり、新型コロナウイルス感染症による影響、都市魅力創造に向けたこれまでの取組みにより</a:t>
            </a:r>
          </a:p>
          <a:p>
            <a:pPr>
              <a:tabLst>
                <a:tab pos="5740400" algn="l"/>
              </a:tabLst>
            </a:pPr>
            <a:r>
              <a:rPr lang="ja-JP" altLang="en-US" sz="2000" dirty="0" smtClean="0">
                <a:solidFill>
                  <a:schemeClr val="tx1"/>
                </a:solidFill>
                <a:latin typeface="Meiryo UI" panose="020B0604030504040204" pitchFamily="50" charset="-128"/>
                <a:ea typeface="Meiryo UI" panose="020B0604030504040204" pitchFamily="50" charset="-128"/>
              </a:rPr>
              <a:t>　明らか</a:t>
            </a:r>
            <a:r>
              <a:rPr lang="ja-JP" altLang="en-US" sz="2000" dirty="0">
                <a:solidFill>
                  <a:schemeClr val="tx1"/>
                </a:solidFill>
                <a:latin typeface="Meiryo UI" panose="020B0604030504040204" pitchFamily="50" charset="-128"/>
                <a:ea typeface="Meiryo UI" panose="020B0604030504040204" pitchFamily="50" charset="-128"/>
              </a:rPr>
              <a:t>になった課題への対応などの観点から、本戦略においては次の項目を重点的に取り組む。</a:t>
            </a:r>
          </a:p>
        </p:txBody>
      </p:sp>
      <p:sp>
        <p:nvSpPr>
          <p:cNvPr id="22" name="正方形/長方形 21"/>
          <p:cNvSpPr/>
          <p:nvPr/>
        </p:nvSpPr>
        <p:spPr>
          <a:xfrm>
            <a:off x="431825" y="7722641"/>
            <a:ext cx="12128277" cy="1664939"/>
          </a:xfrm>
          <a:prstGeom prst="rect">
            <a:avLst/>
          </a:prstGeom>
          <a:noFill/>
          <a:ln w="22225">
            <a:solidFill>
              <a:schemeClr val="tx1"/>
            </a:solidFill>
          </a:ln>
        </p:spPr>
        <p:style>
          <a:lnRef idx="2">
            <a:schemeClr val="dk1"/>
          </a:lnRef>
          <a:fillRef idx="1">
            <a:schemeClr val="lt1"/>
          </a:fillRef>
          <a:effectRef idx="0">
            <a:schemeClr val="dk1"/>
          </a:effectRef>
          <a:fontRef idx="minor">
            <a:schemeClr val="dk1"/>
          </a:fontRef>
        </p:style>
        <p:txBody>
          <a:bodyPr tIns="72000" bIns="36000" rtlCol="0" anchor="ctr"/>
          <a:lstStyle/>
          <a:p>
            <a:pPr>
              <a:lnSpc>
                <a:spcPts val="2000"/>
              </a:lnSpc>
            </a:pPr>
            <a:endParaRPr lang="en-US" altLang="ja-JP" sz="2400" dirty="0">
              <a:solidFill>
                <a:schemeClr val="tx1"/>
              </a:solidFill>
              <a:latin typeface="Meiryo UI" panose="020B0604030504040204" pitchFamily="50" charset="-128"/>
              <a:ea typeface="Meiryo UI" panose="020B0604030504040204" pitchFamily="50" charset="-128"/>
            </a:endParaRPr>
          </a:p>
        </p:txBody>
      </p:sp>
      <p:sp>
        <p:nvSpPr>
          <p:cNvPr id="23" name="正方形/長方形 22"/>
          <p:cNvSpPr/>
          <p:nvPr/>
        </p:nvSpPr>
        <p:spPr>
          <a:xfrm>
            <a:off x="215801" y="6801715"/>
            <a:ext cx="6336704" cy="416870"/>
          </a:xfrm>
          <a:prstGeom prst="rect">
            <a:avLst/>
          </a:prstGeom>
          <a:solidFill>
            <a:schemeClr val="accent1">
              <a:lumMod val="75000"/>
            </a:schemeClr>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kumimoji="1" lang="ja-JP" altLang="en-US" sz="1800" dirty="0" smtClean="0">
                <a:latin typeface="Meiryo UI" panose="020B0604030504040204" pitchFamily="50" charset="-128"/>
                <a:ea typeface="Meiryo UI" panose="020B0604030504040204" pitchFamily="50" charset="-128"/>
              </a:rPr>
              <a:t>＜最優先取組み（コロナ禍における当面の目指すべき取組み）＞</a:t>
            </a:r>
            <a:endParaRPr kumimoji="1" lang="ja-JP" altLang="en-US" sz="1800" dirty="0">
              <a:latin typeface="Meiryo UI" panose="020B0604030504040204" pitchFamily="50" charset="-128"/>
              <a:ea typeface="Meiryo UI" panose="020B0604030504040204" pitchFamily="50" charset="-128"/>
            </a:endParaRPr>
          </a:p>
        </p:txBody>
      </p:sp>
      <p:sp>
        <p:nvSpPr>
          <p:cNvPr id="25" name="テキスト ボックス 2"/>
          <p:cNvSpPr txBox="1"/>
          <p:nvPr/>
        </p:nvSpPr>
        <p:spPr>
          <a:xfrm>
            <a:off x="503833" y="7938665"/>
            <a:ext cx="13103485" cy="1400025"/>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tabLst>
                <a:tab pos="5740400" algn="l"/>
              </a:tabLst>
            </a:pPr>
            <a:r>
              <a:rPr lang="ja-JP" altLang="en-US" sz="2200" dirty="0" smtClean="0">
                <a:solidFill>
                  <a:schemeClr val="tx1"/>
                </a:solidFill>
                <a:latin typeface="Meiryo UI" panose="020B0604030504040204" pitchFamily="50" charset="-128"/>
                <a:ea typeface="Meiryo UI" panose="020B0604030504040204" pitchFamily="50" charset="-128"/>
              </a:rPr>
              <a:t>▶</a:t>
            </a:r>
            <a:r>
              <a:rPr lang="ja-JP" altLang="en-US" sz="2200" dirty="0">
                <a:solidFill>
                  <a:schemeClr val="tx1"/>
                </a:solidFill>
                <a:latin typeface="Meiryo UI" panose="020B0604030504040204" pitchFamily="50" charset="-128"/>
                <a:ea typeface="Meiryo UI" panose="020B0604030504040204" pitchFamily="50" charset="-128"/>
              </a:rPr>
              <a:t>　食、歴史、文化芸術、エンタメなど大阪の強みを生かした新しい時代に相応しい価値や魅力の創出</a:t>
            </a:r>
          </a:p>
          <a:p>
            <a:pPr>
              <a:tabLst>
                <a:tab pos="5740400" algn="l"/>
              </a:tabLst>
            </a:pPr>
            <a:r>
              <a:rPr lang="ja-JP" altLang="en-US" sz="2200" dirty="0">
                <a:solidFill>
                  <a:schemeClr val="tx1"/>
                </a:solidFill>
                <a:latin typeface="Meiryo UI" panose="020B0604030504040204" pitchFamily="50" charset="-128"/>
                <a:ea typeface="Meiryo UI" panose="020B0604030504040204" pitchFamily="50" charset="-128"/>
              </a:rPr>
              <a:t>▶　マイクロツーリズムを起点とする国内からの誘客強化　　</a:t>
            </a:r>
          </a:p>
          <a:p>
            <a:pPr>
              <a:tabLst>
                <a:tab pos="5740400" algn="l"/>
              </a:tabLst>
            </a:pPr>
            <a:r>
              <a:rPr lang="ja-JP" altLang="en-US" sz="2200" dirty="0">
                <a:solidFill>
                  <a:schemeClr val="tx1"/>
                </a:solidFill>
                <a:latin typeface="Meiryo UI" panose="020B0604030504040204" pitchFamily="50" charset="-128"/>
                <a:ea typeface="Meiryo UI" panose="020B0604030504040204" pitchFamily="50" charset="-128"/>
              </a:rPr>
              <a:t>▶　来阪外国人の</a:t>
            </a:r>
            <a:r>
              <a:rPr lang="en-US" altLang="ja-JP" sz="2200" dirty="0">
                <a:solidFill>
                  <a:schemeClr val="tx1"/>
                </a:solidFill>
                <a:latin typeface="Meiryo UI" panose="020B0604030504040204" pitchFamily="50" charset="-128"/>
                <a:ea typeface="Meiryo UI" panose="020B0604030504040204" pitchFamily="50" charset="-128"/>
              </a:rPr>
              <a:t>75</a:t>
            </a:r>
            <a:r>
              <a:rPr lang="ja-JP" altLang="en-US" sz="2200" dirty="0">
                <a:solidFill>
                  <a:schemeClr val="tx1"/>
                </a:solidFill>
                <a:latin typeface="Meiryo UI" panose="020B0604030504040204" pitchFamily="50" charset="-128"/>
                <a:ea typeface="Meiryo UI" panose="020B0604030504040204" pitchFamily="50" charset="-128"/>
              </a:rPr>
              <a:t>％を占める東アジアからの旅行者をコロナ前の水準に戻すための施策</a:t>
            </a:r>
            <a:r>
              <a:rPr lang="ja-JP" altLang="en-US" sz="2200" dirty="0" smtClean="0">
                <a:solidFill>
                  <a:schemeClr val="tx1"/>
                </a:solidFill>
                <a:latin typeface="Meiryo UI" panose="020B0604030504040204" pitchFamily="50" charset="-128"/>
                <a:ea typeface="Meiryo UI" panose="020B0604030504040204" pitchFamily="50" charset="-128"/>
              </a:rPr>
              <a:t>展開</a:t>
            </a:r>
            <a:endParaRPr lang="ja-JP" altLang="en-US" sz="2200" dirty="0">
              <a:solidFill>
                <a:schemeClr val="tx1"/>
              </a:solidFill>
              <a:latin typeface="Meiryo UI" panose="020B0604030504040204" pitchFamily="50" charset="-128"/>
              <a:ea typeface="Meiryo UI" panose="020B0604030504040204" pitchFamily="50" charset="-128"/>
            </a:endParaRPr>
          </a:p>
          <a:p>
            <a:pPr>
              <a:tabLst>
                <a:tab pos="5740400" algn="l"/>
              </a:tabLst>
            </a:pPr>
            <a:endParaRPr lang="ja-JP" altLang="en-US" sz="2200" dirty="0">
              <a:solidFill>
                <a:schemeClr val="tx1"/>
              </a:solidFill>
              <a:latin typeface="Meiryo UI" panose="020B0604030504040204" pitchFamily="50" charset="-128"/>
              <a:ea typeface="Meiryo UI" panose="020B0604030504040204" pitchFamily="50" charset="-128"/>
            </a:endParaRPr>
          </a:p>
        </p:txBody>
      </p:sp>
      <p:sp>
        <p:nvSpPr>
          <p:cNvPr id="50" name="テキスト ボックス 2"/>
          <p:cNvSpPr txBox="1"/>
          <p:nvPr/>
        </p:nvSpPr>
        <p:spPr>
          <a:xfrm>
            <a:off x="544997" y="7129977"/>
            <a:ext cx="13208308" cy="592664"/>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tabLst>
                <a:tab pos="5740400" algn="l"/>
              </a:tabLst>
            </a:pPr>
            <a:r>
              <a:rPr lang="ja-JP" altLang="en-US" sz="2000" dirty="0">
                <a:solidFill>
                  <a:schemeClr val="tx1"/>
                </a:solidFill>
                <a:latin typeface="Meiryo UI" panose="020B0604030504040204" pitchFamily="50" charset="-128"/>
                <a:ea typeface="Meiryo UI" panose="020B0604030504040204" pitchFamily="50" charset="-128"/>
              </a:rPr>
              <a:t>新型コロナウイルス感染症により多大な影響を受けた大阪の賑わいを取り戻すため、まずは、下記について優先的に取り組む</a:t>
            </a:r>
            <a:r>
              <a:rPr lang="ja-JP" altLang="en-US" sz="2000" dirty="0" smtClean="0">
                <a:solidFill>
                  <a:schemeClr val="tx1"/>
                </a:solidFill>
                <a:latin typeface="Meiryo UI" panose="020B0604030504040204" pitchFamily="50" charset="-128"/>
                <a:ea typeface="Meiryo UI" panose="020B0604030504040204" pitchFamily="50" charset="-128"/>
              </a:rPr>
              <a:t>。</a:t>
            </a:r>
            <a:endParaRPr lang="en-US" altLang="ja-JP" sz="2000" dirty="0" smtClean="0">
              <a:solidFill>
                <a:schemeClr val="tx1"/>
              </a:solidFill>
              <a:latin typeface="Meiryo UI" panose="020B0604030504040204" pitchFamily="50" charset="-128"/>
              <a:ea typeface="Meiryo UI" panose="020B0604030504040204" pitchFamily="50" charset="-128"/>
            </a:endParaRPr>
          </a:p>
        </p:txBody>
      </p:sp>
      <p:sp>
        <p:nvSpPr>
          <p:cNvPr id="20" name="スライド番号プレースホルダー 1"/>
          <p:cNvSpPr>
            <a:spLocks noGrp="1"/>
          </p:cNvSpPr>
          <p:nvPr>
            <p:ph type="sldNum" sz="quarter" idx="12"/>
          </p:nvPr>
        </p:nvSpPr>
        <p:spPr>
          <a:xfrm>
            <a:off x="10488824" y="9378825"/>
            <a:ext cx="3192251" cy="530953"/>
          </a:xfrm>
        </p:spPr>
        <p:txBody>
          <a:bodyPr/>
          <a:lstStyle/>
          <a:p>
            <a:fld id="{467AA5CF-51E1-4D01-BB70-A72935B68D10}" type="slidenum">
              <a:rPr kumimoji="1" lang="ja-JP" altLang="en-US" smtClean="0"/>
              <a:t>1</a:t>
            </a:fld>
            <a:endParaRPr kumimoji="1" lang="ja-JP" altLang="en-US"/>
          </a:p>
        </p:txBody>
      </p:sp>
      <p:graphicFrame>
        <p:nvGraphicFramePr>
          <p:cNvPr id="40" name="表 39"/>
          <p:cNvGraphicFramePr>
            <a:graphicFrameLocks noGrp="1"/>
          </p:cNvGraphicFramePr>
          <p:nvPr>
            <p:extLst>
              <p:ext uri="{D42A27DB-BD31-4B8C-83A1-F6EECF244321}">
                <p14:modId xmlns:p14="http://schemas.microsoft.com/office/powerpoint/2010/main" val="2792537878"/>
              </p:ext>
            </p:extLst>
          </p:nvPr>
        </p:nvGraphicFramePr>
        <p:xfrm>
          <a:off x="884616" y="2363818"/>
          <a:ext cx="6061605" cy="1612925"/>
        </p:xfrm>
        <a:graphic>
          <a:graphicData uri="http://schemas.openxmlformats.org/drawingml/2006/table">
            <a:tbl>
              <a:tblPr firstCol="1">
                <a:tableStyleId>{5C22544A-7EE6-4342-B048-85BDC9FD1C3A}</a:tableStyleId>
              </a:tblPr>
              <a:tblGrid>
                <a:gridCol w="6061605">
                  <a:extLst>
                    <a:ext uri="{9D8B030D-6E8A-4147-A177-3AD203B41FA5}">
                      <a16:colId xmlns:a16="http://schemas.microsoft.com/office/drawing/2014/main" val="20000"/>
                    </a:ext>
                  </a:extLst>
                </a:gridCol>
              </a:tblGrid>
              <a:tr h="398240">
                <a:tc>
                  <a:txBody>
                    <a:bodyPr/>
                    <a:lstStyle/>
                    <a:p>
                      <a:pPr algn="ctr"/>
                      <a:r>
                        <a:rPr kumimoji="1" lang="ja-JP" altLang="en-US" sz="1600" dirty="0">
                          <a:latin typeface="Arial" panose="020B0604020202020204" pitchFamily="34" charset="0"/>
                          <a:ea typeface="Meiryo UI" panose="020B0604030504040204" pitchFamily="50" charset="-128"/>
                          <a:cs typeface="Arial" panose="020B0604020202020204" pitchFamily="34" charset="0"/>
                        </a:rPr>
                        <a:t>世界第一級の文化・観光拠点の進化・発信</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extLst>
                  <a:ext uri="{0D108BD9-81ED-4DB2-BD59-A6C34878D82A}">
                    <a16:rowId xmlns:a16="http://schemas.microsoft.com/office/drawing/2014/main" val="10000"/>
                  </a:ext>
                </a:extLst>
              </a:tr>
              <a:tr h="1214685">
                <a:tc>
                  <a:txBody>
                    <a:bodyPr/>
                    <a:lstStyle/>
                    <a:p>
                      <a:pPr marL="0" marR="0" lvl="0" indent="0" algn="l" defTabSz="742950" rtl="0" eaLnBrk="1" fontAlgn="auto" latinLnBrk="0" hangingPunct="1">
                        <a:lnSpc>
                          <a:spcPts val="1600"/>
                        </a:lnSpc>
                        <a:spcBef>
                          <a:spcPts val="0"/>
                        </a:spcBef>
                        <a:spcAft>
                          <a:spcPts val="0"/>
                        </a:spcAft>
                        <a:buClrTx/>
                        <a:buSzTx/>
                        <a:buFontTx/>
                        <a:buNone/>
                        <a:tabLst/>
                        <a:defRPr/>
                      </a:pPr>
                      <a:r>
                        <a:rPr lang="ja-JP"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a:t>
                      </a: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a:t>
                      </a:r>
                      <a:r>
                        <a:rPr lang="ja-JP"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大阪・関西万博を契機とした世界に向けた大阪の魅力発信</a:t>
                      </a:r>
                    </a:p>
                    <a:p>
                      <a:pPr algn="l">
                        <a:lnSpc>
                          <a:spcPts val="1600"/>
                        </a:lnSpc>
                        <a:spcAft>
                          <a:spcPts val="0"/>
                        </a:spcAft>
                      </a:pPr>
                      <a:r>
                        <a:rPr lang="ja-JP"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a:t>
                      </a: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a:t>
                      </a:r>
                      <a:r>
                        <a:rPr lang="ja-JP"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水都大阪、百舌鳥・古市古墳群、万博記念公園</a:t>
                      </a: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、大阪市内重点エリ</a:t>
                      </a:r>
                      <a:endParaRPr lang="en-US"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p>
                      <a:pPr algn="l">
                        <a:lnSpc>
                          <a:spcPts val="1600"/>
                        </a:lnSpc>
                        <a:spcAft>
                          <a:spcPts val="0"/>
                        </a:spcAft>
                      </a:pP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ア</a:t>
                      </a:r>
                      <a:r>
                        <a:rPr lang="ja-JP"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等の魅力強化</a:t>
                      </a:r>
                    </a:p>
                    <a:p>
                      <a:pPr algn="l">
                        <a:lnSpc>
                          <a:spcPts val="1600"/>
                        </a:lnSpc>
                        <a:spcAft>
                          <a:spcPts val="0"/>
                        </a:spcAft>
                      </a:pPr>
                      <a:r>
                        <a:rPr lang="ja-JP"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a:t>
                      </a: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a:t>
                      </a:r>
                      <a:r>
                        <a:rPr lang="en-US"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IR</a:t>
                      </a: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誘致、</a:t>
                      </a:r>
                      <a:r>
                        <a:rPr lang="ja-JP"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大阪中之島美術館開館や大阪市立美術館リニューアル</a:t>
                      </a: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a:t>
                      </a:r>
                      <a:endParaRPr lang="en-US"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p>
                      <a:pPr algn="l">
                        <a:lnSpc>
                          <a:spcPts val="1600"/>
                        </a:lnSpc>
                        <a:spcAft>
                          <a:spcPts val="0"/>
                        </a:spcAft>
                      </a:pP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うめきた</a:t>
                      </a:r>
                      <a:r>
                        <a:rPr lang="en-US"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2</a:t>
                      </a: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期まちづくりの着実な推進　</a:t>
                      </a:r>
                      <a:r>
                        <a:rPr lang="ja-JP"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など</a:t>
                      </a:r>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213443"/>
                  </a:ext>
                </a:extLst>
              </a:tr>
            </a:tbl>
          </a:graphicData>
        </a:graphic>
      </p:graphicFrame>
      <p:graphicFrame>
        <p:nvGraphicFramePr>
          <p:cNvPr id="42" name="表 41"/>
          <p:cNvGraphicFramePr>
            <a:graphicFrameLocks noGrp="1"/>
          </p:cNvGraphicFramePr>
          <p:nvPr>
            <p:extLst>
              <p:ext uri="{D42A27DB-BD31-4B8C-83A1-F6EECF244321}">
                <p14:modId xmlns:p14="http://schemas.microsoft.com/office/powerpoint/2010/main" val="796644590"/>
              </p:ext>
            </p:extLst>
          </p:nvPr>
        </p:nvGraphicFramePr>
        <p:xfrm>
          <a:off x="884616" y="3915078"/>
          <a:ext cx="6062393" cy="1143267"/>
        </p:xfrm>
        <a:graphic>
          <a:graphicData uri="http://schemas.openxmlformats.org/drawingml/2006/table">
            <a:tbl>
              <a:tblPr firstCol="1">
                <a:tableStyleId>{5C22544A-7EE6-4342-B048-85BDC9FD1C3A}</a:tableStyleId>
              </a:tblPr>
              <a:tblGrid>
                <a:gridCol w="6062393">
                  <a:extLst>
                    <a:ext uri="{9D8B030D-6E8A-4147-A177-3AD203B41FA5}">
                      <a16:colId xmlns:a16="http://schemas.microsoft.com/office/drawing/2014/main" val="802061351"/>
                    </a:ext>
                  </a:extLst>
                </a:gridCol>
              </a:tblGrid>
              <a:tr h="322282">
                <a:tc>
                  <a:txBody>
                    <a:bodyPr/>
                    <a:lstStyle/>
                    <a:p>
                      <a:pPr marL="0" marR="0" indent="0" algn="ctr" defTabSz="742950" rtl="0" eaLnBrk="1" fontAlgn="auto" latinLnBrk="0" hangingPunct="1">
                        <a:lnSpc>
                          <a:spcPct val="100000"/>
                        </a:lnSpc>
                        <a:spcBef>
                          <a:spcPts val="0"/>
                        </a:spcBef>
                        <a:spcAft>
                          <a:spcPts val="0"/>
                        </a:spcAft>
                        <a:buClrTx/>
                        <a:buSzTx/>
                        <a:buFontTx/>
                        <a:buNone/>
                        <a:tabLst/>
                        <a:defRPr/>
                      </a:pPr>
                      <a:r>
                        <a:rPr lang="ja-JP" altLang="en-US" sz="1600" b="1" dirty="0">
                          <a:solidFill>
                            <a:schemeClr val="bg1"/>
                          </a:solidFill>
                          <a:latin typeface="Arial" panose="020B0604020202020204" pitchFamily="34" charset="0"/>
                          <a:ea typeface="Meiryo UI" panose="020B0604030504040204" pitchFamily="50" charset="-128"/>
                          <a:cs typeface="Arial" panose="020B0604020202020204" pitchFamily="34" charset="0"/>
                        </a:rPr>
                        <a:t>大阪の強みを生かした魅力創出・発信</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extLst>
                  <a:ext uri="{0D108BD9-81ED-4DB2-BD59-A6C34878D82A}">
                    <a16:rowId xmlns:a16="http://schemas.microsoft.com/office/drawing/2014/main" val="1483635745"/>
                  </a:ext>
                </a:extLst>
              </a:tr>
              <a:tr h="807987">
                <a:tc>
                  <a:txBody>
                    <a:bodyPr/>
                    <a:lstStyle/>
                    <a:p>
                      <a:pPr algn="just">
                        <a:lnSpc>
                          <a:spcPts val="1600"/>
                        </a:lnSpc>
                        <a:spcAft>
                          <a:spcPts val="0"/>
                        </a:spcAft>
                      </a:pP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食、歴史、文化芸術、エンタメなど大阪の強みを生かした魅力</a:t>
                      </a:r>
                      <a:r>
                        <a:rPr lang="ja-JP" altLang="en-US" sz="1200" b="0" kern="100" dirty="0" smtClean="0">
                          <a:solidFill>
                            <a:schemeClr val="tx1"/>
                          </a:solidFill>
                          <a:effectLst/>
                          <a:latin typeface="Arial" panose="020B0604020202020204" pitchFamily="34" charset="0"/>
                          <a:ea typeface="Meiryo UI" panose="020B0604030504040204" pitchFamily="50" charset="-128"/>
                          <a:cs typeface="Arial" panose="020B0604020202020204" pitchFamily="34" charset="0"/>
                        </a:rPr>
                        <a:t>の</a:t>
                      </a:r>
                      <a:r>
                        <a:rPr lang="en-US" altLang="ja-JP" sz="1200" b="0" kern="100" dirty="0" smtClean="0">
                          <a:solidFill>
                            <a:schemeClr val="tx1"/>
                          </a:solidFill>
                          <a:effectLst/>
                          <a:latin typeface="Arial" panose="020B0604020202020204" pitchFamily="34" charset="0"/>
                          <a:ea typeface="Meiryo UI" panose="020B0604030504040204" pitchFamily="50" charset="-128"/>
                          <a:cs typeface="Arial" panose="020B0604020202020204" pitchFamily="34" charset="0"/>
                        </a:rPr>
                        <a:t> </a:t>
                      </a: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磨き上げ・発信</a:t>
                      </a:r>
                      <a:endParaRPr lang="en-US"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p>
                      <a:pPr marL="0" marR="0" lvl="0" indent="0" algn="just" defTabSz="742950" rtl="0" eaLnBrk="1" fontAlgn="auto" latinLnBrk="0" hangingPunct="1">
                        <a:lnSpc>
                          <a:spcPts val="1600"/>
                        </a:lnSpc>
                        <a:spcBef>
                          <a:spcPts val="0"/>
                        </a:spcBef>
                        <a:spcAft>
                          <a:spcPts val="0"/>
                        </a:spcAft>
                        <a:buClrTx/>
                        <a:buSzTx/>
                        <a:buFontTx/>
                        <a:buNone/>
                        <a:tabLst/>
                        <a:defRPr/>
                      </a:pP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博物館や美術館の文化資源の鑑賞・体験など文化観光の推進</a:t>
                      </a:r>
                      <a:endParaRPr lang="en-US"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p>
                      <a:pPr marL="0" marR="0" lvl="0" indent="0" algn="just" defTabSz="742950" rtl="0" eaLnBrk="1" fontAlgn="auto" latinLnBrk="0" hangingPunct="1">
                        <a:lnSpc>
                          <a:spcPts val="1600"/>
                        </a:lnSpc>
                        <a:spcBef>
                          <a:spcPts val="0"/>
                        </a:spcBef>
                        <a:spcAft>
                          <a:spcPts val="0"/>
                        </a:spcAft>
                        <a:buClrTx/>
                        <a:buSzTx/>
                        <a:buFontTx/>
                        <a:buNone/>
                        <a:tabLst/>
                        <a:defRPr/>
                      </a:pP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プロスポーツチーム・トップアスリート等と連携した魅力発信　など</a:t>
                      </a:r>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82509926"/>
                  </a:ext>
                </a:extLst>
              </a:tr>
            </a:tbl>
          </a:graphicData>
        </a:graphic>
      </p:graphicFrame>
      <p:graphicFrame>
        <p:nvGraphicFramePr>
          <p:cNvPr id="46" name="表 45"/>
          <p:cNvGraphicFramePr>
            <a:graphicFrameLocks noGrp="1"/>
          </p:cNvGraphicFramePr>
          <p:nvPr>
            <p:extLst>
              <p:ext uri="{D42A27DB-BD31-4B8C-83A1-F6EECF244321}">
                <p14:modId xmlns:p14="http://schemas.microsoft.com/office/powerpoint/2010/main" val="119784690"/>
              </p:ext>
            </p:extLst>
          </p:nvPr>
        </p:nvGraphicFramePr>
        <p:xfrm>
          <a:off x="884616" y="5027836"/>
          <a:ext cx="6061605" cy="707715"/>
        </p:xfrm>
        <a:graphic>
          <a:graphicData uri="http://schemas.openxmlformats.org/drawingml/2006/table">
            <a:tbl>
              <a:tblPr firstCol="1">
                <a:tableStyleId>{5C22544A-7EE6-4342-B048-85BDC9FD1C3A}</a:tableStyleId>
              </a:tblPr>
              <a:tblGrid>
                <a:gridCol w="6061605">
                  <a:extLst>
                    <a:ext uri="{9D8B030D-6E8A-4147-A177-3AD203B41FA5}">
                      <a16:colId xmlns:a16="http://schemas.microsoft.com/office/drawing/2014/main" val="222981108"/>
                    </a:ext>
                  </a:extLst>
                </a:gridCol>
              </a:tblGrid>
              <a:tr h="384542">
                <a:tc>
                  <a:txBody>
                    <a:bodyPr/>
                    <a:lstStyle/>
                    <a:p>
                      <a:pPr marL="0" marR="0" indent="0" algn="ctr" defTabSz="742950" rtl="0" eaLnBrk="1" fontAlgn="auto" latinLnBrk="0" hangingPunct="1">
                        <a:lnSpc>
                          <a:spcPct val="100000"/>
                        </a:lnSpc>
                        <a:spcBef>
                          <a:spcPts val="0"/>
                        </a:spcBef>
                        <a:spcAft>
                          <a:spcPts val="0"/>
                        </a:spcAft>
                        <a:buClrTx/>
                        <a:buSzTx/>
                        <a:buFontTx/>
                        <a:buNone/>
                        <a:tabLst/>
                        <a:defRPr/>
                      </a:pPr>
                      <a:r>
                        <a:rPr lang="ja-JP" altLang="en-US" sz="1600" b="1" dirty="0">
                          <a:solidFill>
                            <a:schemeClr val="bg1"/>
                          </a:solidFill>
                          <a:latin typeface="Arial" panose="020B0604020202020204" pitchFamily="34" charset="0"/>
                          <a:ea typeface="Meiryo UI" panose="020B0604030504040204" pitchFamily="50" charset="-128"/>
                          <a:cs typeface="Arial" panose="020B0604020202020204" pitchFamily="34" charset="0"/>
                        </a:rPr>
                        <a:t>さらなる観光誘客に向けた取組み</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extLst>
                  <a:ext uri="{0D108BD9-81ED-4DB2-BD59-A6C34878D82A}">
                    <a16:rowId xmlns:a16="http://schemas.microsoft.com/office/drawing/2014/main" val="3341231585"/>
                  </a:ext>
                </a:extLst>
              </a:tr>
              <a:tr h="323173">
                <a:tc>
                  <a:txBody>
                    <a:bodyPr/>
                    <a:lstStyle/>
                    <a:p>
                      <a:pPr algn="just">
                        <a:lnSpc>
                          <a:spcPts val="1600"/>
                        </a:lnSpc>
                        <a:spcAft>
                          <a:spcPts val="0"/>
                        </a:spcAft>
                      </a:pPr>
                      <a:endPar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85054813"/>
                  </a:ext>
                </a:extLst>
              </a:tr>
            </a:tbl>
          </a:graphicData>
        </a:graphic>
      </p:graphicFrame>
      <p:graphicFrame>
        <p:nvGraphicFramePr>
          <p:cNvPr id="47" name="表 46"/>
          <p:cNvGraphicFramePr>
            <a:graphicFrameLocks noGrp="1"/>
          </p:cNvGraphicFramePr>
          <p:nvPr>
            <p:extLst>
              <p:ext uri="{D42A27DB-BD31-4B8C-83A1-F6EECF244321}">
                <p14:modId xmlns:p14="http://schemas.microsoft.com/office/powerpoint/2010/main" val="767720357"/>
              </p:ext>
            </p:extLst>
          </p:nvPr>
        </p:nvGraphicFramePr>
        <p:xfrm>
          <a:off x="7353295" y="2355098"/>
          <a:ext cx="5468313" cy="712932"/>
        </p:xfrm>
        <a:graphic>
          <a:graphicData uri="http://schemas.openxmlformats.org/drawingml/2006/table">
            <a:tbl>
              <a:tblPr firstCol="1">
                <a:tableStyleId>{5C22544A-7EE6-4342-B048-85BDC9FD1C3A}</a:tableStyleId>
              </a:tblPr>
              <a:tblGrid>
                <a:gridCol w="5468313">
                  <a:extLst>
                    <a:ext uri="{9D8B030D-6E8A-4147-A177-3AD203B41FA5}">
                      <a16:colId xmlns:a16="http://schemas.microsoft.com/office/drawing/2014/main" val="48823946"/>
                    </a:ext>
                  </a:extLst>
                </a:gridCol>
              </a:tblGrid>
              <a:tr h="389759">
                <a:tc>
                  <a:txBody>
                    <a:bodyPr/>
                    <a:lstStyle/>
                    <a:p>
                      <a:pPr marL="0" marR="0" indent="0" algn="ctr" defTabSz="742950" rtl="0" eaLnBrk="1" fontAlgn="auto" latinLnBrk="0" hangingPunct="1">
                        <a:lnSpc>
                          <a:spcPct val="100000"/>
                        </a:lnSpc>
                        <a:spcBef>
                          <a:spcPts val="0"/>
                        </a:spcBef>
                        <a:spcAft>
                          <a:spcPts val="0"/>
                        </a:spcAft>
                        <a:buClrTx/>
                        <a:buSzTx/>
                        <a:buFontTx/>
                        <a:buNone/>
                        <a:tabLst/>
                        <a:defRPr/>
                      </a:pPr>
                      <a:r>
                        <a:rPr lang="ja-JP" altLang="en-US" sz="1400" b="1" dirty="0">
                          <a:solidFill>
                            <a:schemeClr val="bg1"/>
                          </a:solidFill>
                          <a:latin typeface="Arial" panose="020B0604020202020204" pitchFamily="34" charset="0"/>
                          <a:ea typeface="Meiryo UI" panose="020B0604030504040204" pitchFamily="50" charset="-128"/>
                          <a:cs typeface="Arial" panose="020B0604020202020204" pitchFamily="34" charset="0"/>
                        </a:rPr>
                        <a:t>戦略的なＭＩＣＥ誘致の推進</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extLst>
                  <a:ext uri="{0D108BD9-81ED-4DB2-BD59-A6C34878D82A}">
                    <a16:rowId xmlns:a16="http://schemas.microsoft.com/office/drawing/2014/main" val="2192112577"/>
                  </a:ext>
                </a:extLst>
              </a:tr>
              <a:tr h="323173">
                <a:tc>
                  <a:txBody>
                    <a:bodyPr/>
                    <a:lstStyle/>
                    <a:p>
                      <a:pPr algn="just">
                        <a:lnSpc>
                          <a:spcPts val="1600"/>
                        </a:lnSpc>
                        <a:spcAft>
                          <a:spcPts val="0"/>
                        </a:spcAft>
                      </a:pPr>
                      <a:endPar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00572903"/>
                  </a:ext>
                </a:extLst>
              </a:tr>
            </a:tbl>
          </a:graphicData>
        </a:graphic>
      </p:graphicFrame>
      <p:graphicFrame>
        <p:nvGraphicFramePr>
          <p:cNvPr id="48" name="表 47"/>
          <p:cNvGraphicFramePr>
            <a:graphicFrameLocks noGrp="1"/>
          </p:cNvGraphicFramePr>
          <p:nvPr>
            <p:extLst>
              <p:ext uri="{D42A27DB-BD31-4B8C-83A1-F6EECF244321}">
                <p14:modId xmlns:p14="http://schemas.microsoft.com/office/powerpoint/2010/main" val="949876638"/>
              </p:ext>
            </p:extLst>
          </p:nvPr>
        </p:nvGraphicFramePr>
        <p:xfrm>
          <a:off x="7353295" y="3492459"/>
          <a:ext cx="5468313" cy="942693"/>
        </p:xfrm>
        <a:graphic>
          <a:graphicData uri="http://schemas.openxmlformats.org/drawingml/2006/table">
            <a:tbl>
              <a:tblPr firstCol="1">
                <a:tableStyleId>{5C22544A-7EE6-4342-B048-85BDC9FD1C3A}</a:tableStyleId>
              </a:tblPr>
              <a:tblGrid>
                <a:gridCol w="5468313">
                  <a:extLst>
                    <a:ext uri="{9D8B030D-6E8A-4147-A177-3AD203B41FA5}">
                      <a16:colId xmlns:a16="http://schemas.microsoft.com/office/drawing/2014/main" val="534559803"/>
                    </a:ext>
                  </a:extLst>
                </a:gridCol>
              </a:tblGrid>
              <a:tr h="396642">
                <a:tc>
                  <a:txBody>
                    <a:bodyPr/>
                    <a:lstStyle/>
                    <a:p>
                      <a:pPr marL="0" marR="0" indent="0" algn="ctr" defTabSz="742950" rtl="0" eaLnBrk="1" fontAlgn="auto" latinLnBrk="0" hangingPunct="1">
                        <a:lnSpc>
                          <a:spcPct val="100000"/>
                        </a:lnSpc>
                        <a:spcBef>
                          <a:spcPts val="0"/>
                        </a:spcBef>
                        <a:spcAft>
                          <a:spcPts val="0"/>
                        </a:spcAft>
                        <a:buClrTx/>
                        <a:buSzTx/>
                        <a:buFontTx/>
                        <a:buNone/>
                        <a:tabLst/>
                        <a:defRPr/>
                      </a:pPr>
                      <a:r>
                        <a:rPr lang="ja-JP" altLang="en-US" sz="1600" b="1" dirty="0">
                          <a:solidFill>
                            <a:schemeClr val="bg1"/>
                          </a:solidFill>
                          <a:latin typeface="Arial" panose="020B0604020202020204" pitchFamily="34" charset="0"/>
                          <a:ea typeface="Meiryo UI" panose="020B0604030504040204" pitchFamily="50" charset="-128"/>
                          <a:cs typeface="Arial" panose="020B0604020202020204" pitchFamily="34" charset="0"/>
                        </a:rPr>
                        <a:t>文化・芸術を通じた都市ブランドの形成</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extLst>
                  <a:ext uri="{0D108BD9-81ED-4DB2-BD59-A6C34878D82A}">
                    <a16:rowId xmlns:a16="http://schemas.microsoft.com/office/drawing/2014/main" val="2929492184"/>
                  </a:ext>
                </a:extLst>
              </a:tr>
              <a:tr h="546051">
                <a:tc>
                  <a:txBody>
                    <a:bodyPr/>
                    <a:lstStyle/>
                    <a:p>
                      <a:pPr marL="0" marR="0" indent="0" algn="l" defTabSz="742950" rtl="0" eaLnBrk="1" fontAlgn="auto" latinLnBrk="0" hangingPunct="1">
                        <a:lnSpc>
                          <a:spcPts val="1600"/>
                        </a:lnSpc>
                        <a:spcBef>
                          <a:spcPts val="0"/>
                        </a:spcBef>
                        <a:spcAft>
                          <a:spcPts val="0"/>
                        </a:spcAft>
                        <a:buClrTx/>
                        <a:buSzTx/>
                        <a:buFontTx/>
                        <a:buNone/>
                        <a:tabLst/>
                        <a:defRPr/>
                      </a:pPr>
                      <a:r>
                        <a:rPr lang="ja-JP" altLang="en-US" sz="14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文化芸術活動の回復や賑わい創出の取組み</a:t>
                      </a:r>
                      <a:endParaRPr lang="en-US" altLang="ja-JP" sz="14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p>
                      <a:pPr marL="0" marR="0" indent="0" algn="l" defTabSz="742950" rtl="0" eaLnBrk="1" fontAlgn="auto" latinLnBrk="0" hangingPunct="1">
                        <a:lnSpc>
                          <a:spcPts val="1600"/>
                        </a:lnSpc>
                        <a:spcBef>
                          <a:spcPts val="0"/>
                        </a:spcBef>
                        <a:spcAft>
                          <a:spcPts val="0"/>
                        </a:spcAft>
                        <a:buClrTx/>
                        <a:buSzTx/>
                        <a:buFontTx/>
                        <a:buNone/>
                        <a:tabLst/>
                        <a:defRPr/>
                      </a:pPr>
                      <a:r>
                        <a:rPr lang="ja-JP" altLang="en-US" sz="14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文化芸術の担い手や支える人材の育成、鑑賞機会の創出　など</a:t>
                      </a:r>
                      <a:endParaRPr lang="ja-JP" altLang="ja-JP" sz="14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48137851"/>
                  </a:ext>
                </a:extLst>
              </a:tr>
            </a:tbl>
          </a:graphicData>
        </a:graphic>
      </p:graphicFrame>
      <p:graphicFrame>
        <p:nvGraphicFramePr>
          <p:cNvPr id="49" name="表 48"/>
          <p:cNvGraphicFramePr>
            <a:graphicFrameLocks noGrp="1"/>
          </p:cNvGraphicFramePr>
          <p:nvPr>
            <p:extLst>
              <p:ext uri="{D42A27DB-BD31-4B8C-83A1-F6EECF244321}">
                <p14:modId xmlns:p14="http://schemas.microsoft.com/office/powerpoint/2010/main" val="2693815141"/>
              </p:ext>
            </p:extLst>
          </p:nvPr>
        </p:nvGraphicFramePr>
        <p:xfrm>
          <a:off x="7353295" y="4436621"/>
          <a:ext cx="5468313" cy="929118"/>
        </p:xfrm>
        <a:graphic>
          <a:graphicData uri="http://schemas.openxmlformats.org/drawingml/2006/table">
            <a:tbl>
              <a:tblPr firstCol="1">
                <a:tableStyleId>{5C22544A-7EE6-4342-B048-85BDC9FD1C3A}</a:tableStyleId>
              </a:tblPr>
              <a:tblGrid>
                <a:gridCol w="5468313">
                  <a:extLst>
                    <a:ext uri="{9D8B030D-6E8A-4147-A177-3AD203B41FA5}">
                      <a16:colId xmlns:a16="http://schemas.microsoft.com/office/drawing/2014/main" val="1282002466"/>
                    </a:ext>
                  </a:extLst>
                </a:gridCol>
              </a:tblGrid>
              <a:tr h="383066">
                <a:tc>
                  <a:txBody>
                    <a:bodyPr/>
                    <a:lstStyle/>
                    <a:p>
                      <a:pPr marL="0" marR="0" indent="0" algn="ctr" defTabSz="742950" rtl="0" eaLnBrk="1" fontAlgn="auto" latinLnBrk="0" hangingPunct="1">
                        <a:lnSpc>
                          <a:spcPct val="100000"/>
                        </a:lnSpc>
                        <a:spcBef>
                          <a:spcPts val="0"/>
                        </a:spcBef>
                        <a:spcAft>
                          <a:spcPts val="0"/>
                        </a:spcAft>
                        <a:buClrTx/>
                        <a:buSzTx/>
                        <a:buFontTx/>
                        <a:buNone/>
                        <a:tabLst/>
                        <a:defRPr/>
                      </a:pPr>
                      <a:r>
                        <a:rPr lang="ja-JP" altLang="en-US" sz="1600" b="1" dirty="0">
                          <a:solidFill>
                            <a:schemeClr val="bg1"/>
                          </a:solidFill>
                          <a:latin typeface="Arial" panose="020B0604020202020204" pitchFamily="34" charset="0"/>
                          <a:ea typeface="Meiryo UI" panose="020B0604030504040204" pitchFamily="50" charset="-128"/>
                          <a:cs typeface="Arial" panose="020B0604020202020204" pitchFamily="34" charset="0"/>
                        </a:rPr>
                        <a:t>スポーツツーリズムの推進</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extLst>
                  <a:ext uri="{0D108BD9-81ED-4DB2-BD59-A6C34878D82A}">
                    <a16:rowId xmlns:a16="http://schemas.microsoft.com/office/drawing/2014/main" val="3295384719"/>
                  </a:ext>
                </a:extLst>
              </a:tr>
              <a:tr h="546052">
                <a:tc>
                  <a:txBody>
                    <a:bodyPr/>
                    <a:lstStyle/>
                    <a:p>
                      <a:pPr algn="just">
                        <a:lnSpc>
                          <a:spcPts val="1600"/>
                        </a:lnSpc>
                        <a:spcAft>
                          <a:spcPts val="0"/>
                        </a:spcAft>
                      </a:pPr>
                      <a:r>
                        <a:rPr lang="ja-JP" altLang="en-US" sz="14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a:t>
                      </a:r>
                      <a:r>
                        <a:rPr lang="ja-JP" altLang="en-US" sz="1400" b="0" kern="100" baseline="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a:t>
                      </a:r>
                      <a:r>
                        <a:rPr lang="ja-JP" altLang="en-US" sz="14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在阪スポーツチームとの連携等によるスポーツツーリズムの推進</a:t>
                      </a:r>
                      <a:endParaRPr lang="en-US" altLang="ja-JP" sz="14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p>
                      <a:pPr algn="just">
                        <a:lnSpc>
                          <a:spcPts val="1600"/>
                        </a:lnSpc>
                        <a:spcAft>
                          <a:spcPts val="0"/>
                        </a:spcAft>
                      </a:pPr>
                      <a:r>
                        <a:rPr lang="ja-JP" altLang="en-US" sz="14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大規模スポーツイベントの開催　など</a:t>
                      </a:r>
                      <a:endParaRPr lang="ja-JP" altLang="ja-JP" sz="14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23881662"/>
                  </a:ext>
                </a:extLst>
              </a:tr>
            </a:tbl>
          </a:graphicData>
        </a:graphic>
      </p:graphicFrame>
      <p:graphicFrame>
        <p:nvGraphicFramePr>
          <p:cNvPr id="51" name="表 50"/>
          <p:cNvGraphicFramePr>
            <a:graphicFrameLocks noGrp="1"/>
          </p:cNvGraphicFramePr>
          <p:nvPr>
            <p:extLst>
              <p:ext uri="{D42A27DB-BD31-4B8C-83A1-F6EECF244321}">
                <p14:modId xmlns:p14="http://schemas.microsoft.com/office/powerpoint/2010/main" val="2111492542"/>
              </p:ext>
            </p:extLst>
          </p:nvPr>
        </p:nvGraphicFramePr>
        <p:xfrm>
          <a:off x="7353295" y="5382860"/>
          <a:ext cx="5468313" cy="939851"/>
        </p:xfrm>
        <a:graphic>
          <a:graphicData uri="http://schemas.openxmlformats.org/drawingml/2006/table">
            <a:tbl>
              <a:tblPr firstCol="1">
                <a:tableStyleId>{5C22544A-7EE6-4342-B048-85BDC9FD1C3A}</a:tableStyleId>
              </a:tblPr>
              <a:tblGrid>
                <a:gridCol w="5468313">
                  <a:extLst>
                    <a:ext uri="{9D8B030D-6E8A-4147-A177-3AD203B41FA5}">
                      <a16:colId xmlns:a16="http://schemas.microsoft.com/office/drawing/2014/main" val="3572503180"/>
                    </a:ext>
                  </a:extLst>
                </a:gridCol>
              </a:tblGrid>
              <a:tr h="393800">
                <a:tc>
                  <a:txBody>
                    <a:bodyPr/>
                    <a:lstStyle/>
                    <a:p>
                      <a:pPr marL="0" marR="0" indent="0" algn="ctr" defTabSz="742950" rtl="0" eaLnBrk="1" fontAlgn="auto" latinLnBrk="0" hangingPunct="1">
                        <a:lnSpc>
                          <a:spcPct val="100000"/>
                        </a:lnSpc>
                        <a:spcBef>
                          <a:spcPts val="0"/>
                        </a:spcBef>
                        <a:spcAft>
                          <a:spcPts val="0"/>
                        </a:spcAft>
                        <a:buClrTx/>
                        <a:buSzTx/>
                        <a:buFontTx/>
                        <a:buNone/>
                        <a:tabLst/>
                        <a:defRPr/>
                      </a:pPr>
                      <a:r>
                        <a:rPr lang="ja-JP" altLang="en-US" sz="1600" b="1" dirty="0">
                          <a:solidFill>
                            <a:schemeClr val="bg1"/>
                          </a:solidFill>
                          <a:latin typeface="Arial" panose="020B0604020202020204" pitchFamily="34" charset="0"/>
                          <a:ea typeface="Meiryo UI" panose="020B0604030504040204" pitchFamily="50" charset="-128"/>
                          <a:cs typeface="Arial" panose="020B0604020202020204" pitchFamily="34" charset="0"/>
                        </a:rPr>
                        <a:t>大阪の成長・発展につながる国内外の高度人材の活躍推進</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extLst>
                  <a:ext uri="{0D108BD9-81ED-4DB2-BD59-A6C34878D82A}">
                    <a16:rowId xmlns:a16="http://schemas.microsoft.com/office/drawing/2014/main" val="2834119727"/>
                  </a:ext>
                </a:extLst>
              </a:tr>
              <a:tr h="546051">
                <a:tc>
                  <a:txBody>
                    <a:bodyPr/>
                    <a:lstStyle/>
                    <a:p>
                      <a:pPr marL="0" marR="0" indent="0" algn="l" defTabSz="742950" rtl="0" eaLnBrk="1" fontAlgn="auto" latinLnBrk="0" hangingPunct="1">
                        <a:lnSpc>
                          <a:spcPts val="1600"/>
                        </a:lnSpc>
                        <a:spcBef>
                          <a:spcPts val="0"/>
                        </a:spcBef>
                        <a:spcAft>
                          <a:spcPts val="0"/>
                        </a:spcAft>
                        <a:buClrTx/>
                        <a:buSzTx/>
                        <a:buFontTx/>
                        <a:buNone/>
                        <a:tabLst/>
                        <a:defRPr/>
                      </a:pPr>
                      <a:r>
                        <a:rPr lang="ja-JP" altLang="en-US" sz="14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海外進学支援等によるグローバル人材育成、活躍促進</a:t>
                      </a:r>
                      <a:endParaRPr lang="en-US" altLang="ja-JP" sz="14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p>
                      <a:pPr marL="0" marR="0" indent="0" algn="l" defTabSz="742950" rtl="0" eaLnBrk="1" fontAlgn="auto" latinLnBrk="0" hangingPunct="1">
                        <a:lnSpc>
                          <a:spcPts val="1600"/>
                        </a:lnSpc>
                        <a:spcBef>
                          <a:spcPts val="0"/>
                        </a:spcBef>
                        <a:spcAft>
                          <a:spcPts val="0"/>
                        </a:spcAft>
                        <a:buClrTx/>
                        <a:buSzTx/>
                        <a:buFontTx/>
                        <a:buNone/>
                        <a:tabLst/>
                        <a:defRPr/>
                      </a:pPr>
                      <a:r>
                        <a:rPr lang="ja-JP" altLang="en-US" sz="14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外国人留学生の就職支援　など</a:t>
                      </a:r>
                      <a:endParaRPr lang="ja-JP" altLang="ja-JP" sz="14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0132544"/>
                  </a:ext>
                </a:extLst>
              </a:tr>
            </a:tbl>
          </a:graphicData>
        </a:graphic>
      </p:graphicFrame>
      <p:sp>
        <p:nvSpPr>
          <p:cNvPr id="52" name="角丸四角形 51"/>
          <p:cNvSpPr/>
          <p:nvPr/>
        </p:nvSpPr>
        <p:spPr>
          <a:xfrm>
            <a:off x="512217" y="2218625"/>
            <a:ext cx="12529392" cy="4207872"/>
          </a:xfrm>
          <a:prstGeom prst="roundRect">
            <a:avLst>
              <a:gd name="adj" fmla="val 2447"/>
            </a:avLst>
          </a:prstGeom>
          <a:no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正方形/長方形 52"/>
          <p:cNvSpPr/>
          <p:nvPr/>
        </p:nvSpPr>
        <p:spPr>
          <a:xfrm>
            <a:off x="884616" y="5409641"/>
            <a:ext cx="6603993" cy="913070"/>
          </a:xfrm>
          <a:prstGeom prst="rect">
            <a:avLst/>
          </a:prstGeom>
        </p:spPr>
        <p:txBody>
          <a:bodyPr wrap="square">
            <a:spAutoFit/>
          </a:bodyPr>
          <a:lstStyle/>
          <a:p>
            <a:pPr algn="just" defTabSz="742950">
              <a:lnSpc>
                <a:spcPts val="1600"/>
              </a:lnSpc>
            </a:pPr>
            <a:r>
              <a:rPr lang="ja-JP" altLang="ja-JP" sz="1400" kern="100" dirty="0">
                <a:solidFill>
                  <a:prstClr val="black"/>
                </a:solidFill>
                <a:latin typeface="Arial" panose="020B0604020202020204" pitchFamily="34" charset="0"/>
                <a:ea typeface="Meiryo UI" panose="020B0604030504040204" pitchFamily="50" charset="-128"/>
                <a:cs typeface="Arial" panose="020B0604020202020204" pitchFamily="34" charset="0"/>
              </a:rPr>
              <a:t>・</a:t>
            </a:r>
            <a:r>
              <a:rPr lang="ja-JP" altLang="en-US" sz="1400" kern="100" dirty="0">
                <a:solidFill>
                  <a:prstClr val="black"/>
                </a:solidFill>
                <a:latin typeface="Arial" panose="020B0604020202020204" pitchFamily="34" charset="0"/>
                <a:ea typeface="Meiryo UI" panose="020B0604030504040204" pitchFamily="50" charset="-128"/>
                <a:cs typeface="Arial" panose="020B0604020202020204" pitchFamily="34" charset="0"/>
              </a:rPr>
              <a:t> </a:t>
            </a:r>
            <a:r>
              <a:rPr lang="en-US" altLang="ja-JP" sz="1400" kern="100" dirty="0">
                <a:solidFill>
                  <a:prstClr val="black"/>
                </a:solidFill>
                <a:latin typeface="Arial" panose="020B0604020202020204" pitchFamily="34" charset="0"/>
                <a:ea typeface="Meiryo UI" panose="020B0604030504040204" pitchFamily="50" charset="-128"/>
                <a:cs typeface="Arial" panose="020B0604020202020204" pitchFamily="34" charset="0"/>
              </a:rPr>
              <a:t>AI</a:t>
            </a:r>
            <a:r>
              <a:rPr lang="ja-JP" altLang="ja-JP" sz="1400" kern="100" dirty="0" err="1">
                <a:solidFill>
                  <a:prstClr val="black"/>
                </a:solidFill>
                <a:latin typeface="Arial" panose="020B0604020202020204" pitchFamily="34" charset="0"/>
                <a:ea typeface="Meiryo UI" panose="020B0604030504040204" pitchFamily="50" charset="-128"/>
                <a:cs typeface="Arial" panose="020B0604020202020204" pitchFamily="34" charset="0"/>
              </a:rPr>
              <a:t>、</a:t>
            </a:r>
            <a:r>
              <a:rPr lang="en-US" altLang="ja-JP" sz="1400" kern="100" dirty="0">
                <a:solidFill>
                  <a:prstClr val="black"/>
                </a:solidFill>
                <a:latin typeface="Arial" panose="020B0604020202020204" pitchFamily="34" charset="0"/>
                <a:ea typeface="Meiryo UI" panose="020B0604030504040204" pitchFamily="50" charset="-128"/>
                <a:cs typeface="Arial" panose="020B0604020202020204" pitchFamily="34" charset="0"/>
              </a:rPr>
              <a:t>ICT</a:t>
            </a:r>
            <a:r>
              <a:rPr lang="ja-JP" altLang="ja-JP" sz="1400" kern="100" dirty="0">
                <a:solidFill>
                  <a:prstClr val="black"/>
                </a:solidFill>
                <a:latin typeface="Arial" panose="020B0604020202020204" pitchFamily="34" charset="0"/>
                <a:ea typeface="Meiryo UI" panose="020B0604030504040204" pitchFamily="50" charset="-128"/>
                <a:cs typeface="Arial" panose="020B0604020202020204" pitchFamily="34" charset="0"/>
              </a:rPr>
              <a:t>等を活用した新たな観光コンテンツの開発・発信や受入環境整備</a:t>
            </a:r>
          </a:p>
          <a:p>
            <a:pPr lvl="0" algn="just" defTabSz="742950">
              <a:lnSpc>
                <a:spcPts val="1600"/>
              </a:lnSpc>
            </a:pPr>
            <a:r>
              <a:rPr lang="ja-JP" altLang="en-US" sz="1400" kern="100" dirty="0">
                <a:solidFill>
                  <a:prstClr val="black"/>
                </a:solidFill>
                <a:latin typeface="Arial" panose="020B0604020202020204" pitchFamily="34" charset="0"/>
                <a:ea typeface="Meiryo UI" panose="020B0604030504040204" pitchFamily="50" charset="-128"/>
                <a:cs typeface="Arial" panose="020B0604020202020204" pitchFamily="34" charset="0"/>
              </a:rPr>
              <a:t>・ 国内観光の需要喚起、マイクロツーリズム</a:t>
            </a:r>
            <a:r>
              <a:rPr lang="ja-JP" altLang="en-US" sz="1400" kern="100" dirty="0">
                <a:latin typeface="Arial" panose="020B0604020202020204" pitchFamily="34" charset="0"/>
                <a:ea typeface="Meiryo UI" panose="020B0604030504040204" pitchFamily="50" charset="-128"/>
                <a:cs typeface="Arial" panose="020B0604020202020204" pitchFamily="34" charset="0"/>
              </a:rPr>
              <a:t>・府域周遊の促</a:t>
            </a:r>
            <a:r>
              <a:rPr lang="ja-JP" altLang="en-US" sz="1400" kern="100" dirty="0">
                <a:solidFill>
                  <a:prstClr val="black"/>
                </a:solidFill>
                <a:latin typeface="Arial" panose="020B0604020202020204" pitchFamily="34" charset="0"/>
                <a:ea typeface="Meiryo UI" panose="020B0604030504040204" pitchFamily="50" charset="-128"/>
                <a:cs typeface="Arial" panose="020B0604020202020204" pitchFamily="34" charset="0"/>
              </a:rPr>
              <a:t>進</a:t>
            </a:r>
          </a:p>
          <a:p>
            <a:pPr lvl="0" algn="just" defTabSz="742950">
              <a:lnSpc>
                <a:spcPts val="1600"/>
              </a:lnSpc>
            </a:pPr>
            <a:r>
              <a:rPr lang="ja-JP" altLang="en-US" sz="1400" kern="100" dirty="0">
                <a:solidFill>
                  <a:prstClr val="black"/>
                </a:solidFill>
                <a:latin typeface="Arial" panose="020B0604020202020204" pitchFamily="34" charset="0"/>
                <a:ea typeface="Meiryo UI" panose="020B0604030504040204" pitchFamily="50" charset="-128"/>
                <a:cs typeface="Arial" panose="020B0604020202020204" pitchFamily="34" charset="0"/>
              </a:rPr>
              <a:t>・ 欧米豪をはじめ幅広い国・地域からの誘客、プロモーション展開</a:t>
            </a:r>
            <a:endParaRPr lang="en-US" altLang="ja-JP" sz="1400" kern="100" dirty="0">
              <a:solidFill>
                <a:prstClr val="black"/>
              </a:solidFill>
              <a:latin typeface="Arial" panose="020B0604020202020204" pitchFamily="34" charset="0"/>
              <a:ea typeface="Meiryo UI" panose="020B0604030504040204" pitchFamily="50" charset="-128"/>
              <a:cs typeface="Arial" panose="020B0604020202020204" pitchFamily="34" charset="0"/>
            </a:endParaRPr>
          </a:p>
          <a:p>
            <a:pPr lvl="0" algn="just" defTabSz="742950">
              <a:lnSpc>
                <a:spcPts val="1600"/>
              </a:lnSpc>
            </a:pPr>
            <a:r>
              <a:rPr lang="ja-JP" altLang="en-US" sz="1400" kern="100" dirty="0">
                <a:solidFill>
                  <a:prstClr val="black"/>
                </a:solidFill>
                <a:latin typeface="Arial" panose="020B0604020202020204" pitchFamily="34" charset="0"/>
                <a:ea typeface="Meiryo UI" panose="020B0604030504040204" pitchFamily="50" charset="-128"/>
                <a:cs typeface="Arial" panose="020B0604020202020204" pitchFamily="34" charset="0"/>
              </a:rPr>
              <a:t>・ </a:t>
            </a:r>
            <a:r>
              <a:rPr lang="ja-JP" altLang="en-US" sz="1400" kern="100" dirty="0">
                <a:latin typeface="Arial" panose="020B0604020202020204" pitchFamily="34" charset="0"/>
                <a:ea typeface="Meiryo UI" panose="020B0604030504040204" pitchFamily="50" charset="-128"/>
                <a:cs typeface="Arial" panose="020B0604020202020204" pitchFamily="34" charset="0"/>
              </a:rPr>
              <a:t>ウェルネス</a:t>
            </a:r>
            <a:r>
              <a:rPr lang="ja-JP" altLang="en-US" sz="1400" kern="100" dirty="0">
                <a:solidFill>
                  <a:prstClr val="black"/>
                </a:solidFill>
                <a:latin typeface="Arial" panose="020B0604020202020204" pitchFamily="34" charset="0"/>
                <a:ea typeface="Meiryo UI" panose="020B0604030504040204" pitchFamily="50" charset="-128"/>
                <a:cs typeface="Arial" panose="020B0604020202020204" pitchFamily="34" charset="0"/>
              </a:rPr>
              <a:t>や特別感・上質感ある体験などの多様なニーズへの対応　など</a:t>
            </a:r>
          </a:p>
        </p:txBody>
      </p:sp>
      <p:sp>
        <p:nvSpPr>
          <p:cNvPr id="54" name="正方形/長方形 53"/>
          <p:cNvSpPr/>
          <p:nvPr/>
        </p:nvSpPr>
        <p:spPr>
          <a:xfrm>
            <a:off x="7272585" y="2722118"/>
            <a:ext cx="6353763" cy="707886"/>
          </a:xfrm>
          <a:prstGeom prst="rect">
            <a:avLst/>
          </a:prstGeom>
        </p:spPr>
        <p:txBody>
          <a:bodyPr wrap="square">
            <a:spAutoFit/>
          </a:bodyPr>
          <a:lstStyle/>
          <a:p>
            <a:pPr lvl="0" algn="just" defTabSz="742950">
              <a:lnSpc>
                <a:spcPts val="1600"/>
              </a:lnSpc>
            </a:pPr>
            <a:r>
              <a:rPr lang="ja-JP" altLang="en-US" sz="1400" kern="100" dirty="0">
                <a:solidFill>
                  <a:prstClr val="black"/>
                </a:solidFill>
                <a:latin typeface="Arial" panose="020B0604020202020204" pitchFamily="34" charset="0"/>
                <a:ea typeface="Meiryo UI" panose="020B0604030504040204" pitchFamily="50" charset="-128"/>
                <a:cs typeface="Arial" panose="020B0604020202020204" pitchFamily="34" charset="0"/>
              </a:rPr>
              <a:t>・ ガイドラインの順守を前提とした</a:t>
            </a:r>
            <a:r>
              <a:rPr lang="en-US" altLang="ja-JP" sz="1400" kern="100" dirty="0">
                <a:solidFill>
                  <a:prstClr val="black"/>
                </a:solidFill>
                <a:latin typeface="Arial" panose="020B0604020202020204" pitchFamily="34" charset="0"/>
                <a:ea typeface="Meiryo UI" panose="020B0604030504040204" pitchFamily="50" charset="-128"/>
                <a:cs typeface="Arial" panose="020B0604020202020204" pitchFamily="34" charset="0"/>
              </a:rPr>
              <a:t>MICE</a:t>
            </a:r>
            <a:r>
              <a:rPr lang="ja-JP" altLang="en-US" sz="1400" kern="100" dirty="0">
                <a:solidFill>
                  <a:prstClr val="black"/>
                </a:solidFill>
                <a:latin typeface="Arial" panose="020B0604020202020204" pitchFamily="34" charset="0"/>
                <a:ea typeface="Meiryo UI" panose="020B0604030504040204" pitchFamily="50" charset="-128"/>
                <a:cs typeface="Arial" panose="020B0604020202020204" pitchFamily="34" charset="0"/>
              </a:rPr>
              <a:t>開催支援</a:t>
            </a:r>
            <a:endParaRPr lang="en-US" altLang="ja-JP" sz="1400" kern="100" dirty="0">
              <a:solidFill>
                <a:prstClr val="black"/>
              </a:solidFill>
              <a:latin typeface="Arial" panose="020B0604020202020204" pitchFamily="34" charset="0"/>
              <a:ea typeface="Meiryo UI" panose="020B0604030504040204" pitchFamily="50" charset="-128"/>
              <a:cs typeface="Arial" panose="020B0604020202020204" pitchFamily="34" charset="0"/>
            </a:endParaRPr>
          </a:p>
          <a:p>
            <a:pPr lvl="0" algn="just" defTabSz="742950">
              <a:lnSpc>
                <a:spcPts val="1600"/>
              </a:lnSpc>
            </a:pPr>
            <a:r>
              <a:rPr lang="ja-JP" altLang="en-US" sz="1400" kern="100" dirty="0">
                <a:solidFill>
                  <a:prstClr val="black"/>
                </a:solidFill>
                <a:latin typeface="Arial" panose="020B0604020202020204" pitchFamily="34" charset="0"/>
                <a:ea typeface="Meiryo UI" panose="020B0604030504040204" pitchFamily="50" charset="-128"/>
                <a:cs typeface="Arial" panose="020B0604020202020204" pitchFamily="34" charset="0"/>
              </a:rPr>
              <a:t>・ </a:t>
            </a:r>
            <a:r>
              <a:rPr lang="en-US" altLang="ja-JP" sz="1400" kern="100" dirty="0">
                <a:solidFill>
                  <a:prstClr val="black"/>
                </a:solidFill>
                <a:latin typeface="Arial" panose="020B0604020202020204" pitchFamily="34" charset="0"/>
                <a:ea typeface="Meiryo UI" panose="020B0604030504040204" pitchFamily="50" charset="-128"/>
                <a:cs typeface="Arial" panose="020B0604020202020204" pitchFamily="34" charset="0"/>
              </a:rPr>
              <a:t>WEB</a:t>
            </a:r>
            <a:r>
              <a:rPr lang="ja-JP" altLang="en-US" sz="1400" kern="100" dirty="0">
                <a:solidFill>
                  <a:prstClr val="black"/>
                </a:solidFill>
                <a:latin typeface="Arial" panose="020B0604020202020204" pitchFamily="34" charset="0"/>
                <a:ea typeface="Meiryo UI" panose="020B0604030504040204" pitchFamily="50" charset="-128"/>
                <a:cs typeface="Arial" panose="020B0604020202020204" pitchFamily="34" charset="0"/>
              </a:rPr>
              <a:t>等を活用した新たな展示会等の支援</a:t>
            </a:r>
          </a:p>
          <a:p>
            <a:pPr lvl="0" algn="just" defTabSz="742950">
              <a:lnSpc>
                <a:spcPts val="1600"/>
              </a:lnSpc>
            </a:pPr>
            <a:r>
              <a:rPr lang="ja-JP" altLang="en-US" sz="1400" kern="100" dirty="0">
                <a:solidFill>
                  <a:prstClr val="black"/>
                </a:solidFill>
                <a:latin typeface="Arial" panose="020B0604020202020204" pitchFamily="34" charset="0"/>
                <a:ea typeface="Meiryo UI" panose="020B0604030504040204" pitchFamily="50" charset="-128"/>
                <a:cs typeface="Arial" panose="020B0604020202020204" pitchFamily="34" charset="0"/>
              </a:rPr>
              <a:t>・ ニューノーマルに対応した新たな</a:t>
            </a:r>
            <a:r>
              <a:rPr lang="en-US" altLang="ja-JP" sz="1400" kern="100" dirty="0">
                <a:solidFill>
                  <a:prstClr val="black"/>
                </a:solidFill>
                <a:latin typeface="Arial" panose="020B0604020202020204" pitchFamily="34" charset="0"/>
                <a:ea typeface="Meiryo UI" panose="020B0604030504040204" pitchFamily="50" charset="-128"/>
                <a:cs typeface="Arial" panose="020B0604020202020204" pitchFamily="34" charset="0"/>
              </a:rPr>
              <a:t>MICE</a:t>
            </a:r>
            <a:r>
              <a:rPr lang="ja-JP" altLang="en-US" sz="1400" kern="100" dirty="0">
                <a:solidFill>
                  <a:prstClr val="black"/>
                </a:solidFill>
                <a:latin typeface="Arial" panose="020B0604020202020204" pitchFamily="34" charset="0"/>
                <a:ea typeface="Meiryo UI" panose="020B0604030504040204" pitchFamily="50" charset="-128"/>
                <a:cs typeface="Arial" panose="020B0604020202020204" pitchFamily="34" charset="0"/>
              </a:rPr>
              <a:t>戦略の策定、官民一体の誘致 など</a:t>
            </a:r>
          </a:p>
        </p:txBody>
      </p:sp>
      <p:sp>
        <p:nvSpPr>
          <p:cNvPr id="19" name="正方形/長方形 18"/>
          <p:cNvSpPr/>
          <p:nvPr/>
        </p:nvSpPr>
        <p:spPr>
          <a:xfrm>
            <a:off x="12217093" y="724228"/>
            <a:ext cx="1390225" cy="666305"/>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第１回会議</a:t>
            </a:r>
            <a:endParaRPr kumimoji="1" lang="en-US" altLang="ja-JP" sz="1400" dirty="0" smtClean="0">
              <a:solidFill>
                <a:schemeClr val="tx1"/>
              </a:solidFill>
            </a:endParaRPr>
          </a:p>
          <a:p>
            <a:pPr algn="ctr"/>
            <a:r>
              <a:rPr lang="ja-JP" altLang="en-US" sz="1400" dirty="0" smtClean="0">
                <a:solidFill>
                  <a:schemeClr val="tx1"/>
                </a:solidFill>
              </a:rPr>
              <a:t>資料５より抜粋</a:t>
            </a:r>
            <a:endParaRPr kumimoji="1" lang="ja-JP" altLang="en-US" sz="1400" dirty="0">
              <a:solidFill>
                <a:schemeClr val="tx1"/>
              </a:solidFill>
            </a:endParaRPr>
          </a:p>
        </p:txBody>
      </p:sp>
      <p:sp>
        <p:nvSpPr>
          <p:cNvPr id="21" name="正方形/長方形 20"/>
          <p:cNvSpPr/>
          <p:nvPr/>
        </p:nvSpPr>
        <p:spPr>
          <a:xfrm>
            <a:off x="11610124" y="35960"/>
            <a:ext cx="2016224" cy="432048"/>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a:solidFill>
                  <a:schemeClr val="tx1"/>
                </a:solidFill>
                <a:latin typeface="HG丸ｺﾞｼｯｸM-PRO" panose="020F0600000000000000" pitchFamily="50" charset="-128"/>
                <a:ea typeface="HG丸ｺﾞｼｯｸM-PRO" panose="020F0600000000000000" pitchFamily="50" charset="-128"/>
              </a:rPr>
              <a:t>大阪府観光客受入環境整備の</a:t>
            </a:r>
          </a:p>
          <a:p>
            <a:pPr algn="ctr"/>
            <a:r>
              <a:rPr lang="ja-JP" altLang="en-US" sz="1000" dirty="0">
                <a:solidFill>
                  <a:schemeClr val="tx1"/>
                </a:solidFill>
                <a:latin typeface="HG丸ｺﾞｼｯｸM-PRO" panose="020F0600000000000000" pitchFamily="50" charset="-128"/>
                <a:ea typeface="HG丸ｺﾞｼｯｸM-PRO" panose="020F0600000000000000" pitchFamily="50" charset="-128"/>
              </a:rPr>
              <a:t>推進に関する調査検討</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会議</a:t>
            </a:r>
            <a:endParaRPr lang="ja-JP" altLang="en-US" sz="1000"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7148606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3" name="表 42"/>
          <p:cNvGraphicFramePr>
            <a:graphicFrameLocks noGrp="1"/>
          </p:cNvGraphicFramePr>
          <p:nvPr>
            <p:extLst>
              <p:ext uri="{D42A27DB-BD31-4B8C-83A1-F6EECF244321}">
                <p14:modId xmlns:p14="http://schemas.microsoft.com/office/powerpoint/2010/main" val="1172896558"/>
              </p:ext>
            </p:extLst>
          </p:nvPr>
        </p:nvGraphicFramePr>
        <p:xfrm>
          <a:off x="287809" y="2103386"/>
          <a:ext cx="13249473" cy="6483352"/>
        </p:xfrm>
        <a:graphic>
          <a:graphicData uri="http://schemas.openxmlformats.org/drawingml/2006/table">
            <a:tbl>
              <a:tblPr>
                <a:tableStyleId>{5C22544A-7EE6-4342-B048-85BDC9FD1C3A}</a:tableStyleId>
              </a:tblPr>
              <a:tblGrid>
                <a:gridCol w="1800200">
                  <a:extLst>
                    <a:ext uri="{9D8B030D-6E8A-4147-A177-3AD203B41FA5}">
                      <a16:colId xmlns:a16="http://schemas.microsoft.com/office/drawing/2014/main" val="1988339956"/>
                    </a:ext>
                  </a:extLst>
                </a:gridCol>
                <a:gridCol w="1656184">
                  <a:extLst>
                    <a:ext uri="{9D8B030D-6E8A-4147-A177-3AD203B41FA5}">
                      <a16:colId xmlns:a16="http://schemas.microsoft.com/office/drawing/2014/main" val="20000"/>
                    </a:ext>
                  </a:extLst>
                </a:gridCol>
                <a:gridCol w="4968552">
                  <a:extLst>
                    <a:ext uri="{9D8B030D-6E8A-4147-A177-3AD203B41FA5}">
                      <a16:colId xmlns:a16="http://schemas.microsoft.com/office/drawing/2014/main" val="20001"/>
                    </a:ext>
                  </a:extLst>
                </a:gridCol>
                <a:gridCol w="3545798">
                  <a:extLst>
                    <a:ext uri="{9D8B030D-6E8A-4147-A177-3AD203B41FA5}">
                      <a16:colId xmlns:a16="http://schemas.microsoft.com/office/drawing/2014/main" val="20002"/>
                    </a:ext>
                  </a:extLst>
                </a:gridCol>
                <a:gridCol w="1278739">
                  <a:extLst>
                    <a:ext uri="{9D8B030D-6E8A-4147-A177-3AD203B41FA5}">
                      <a16:colId xmlns:a16="http://schemas.microsoft.com/office/drawing/2014/main" val="20003"/>
                    </a:ext>
                  </a:extLst>
                </a:gridCol>
              </a:tblGrid>
              <a:tr h="336452">
                <a:tc rowSpan="2">
                  <a:txBody>
                    <a:bodyPr/>
                    <a:lstStyle/>
                    <a:p>
                      <a:pPr marL="0" algn="ctr" rtl="0" eaLnBrk="1" fontAlgn="ctr" latinLnBrk="0" hangingPunct="1">
                        <a:spcBef>
                          <a:spcPts val="0"/>
                        </a:spcBef>
                        <a:spcAft>
                          <a:spcPts val="0"/>
                        </a:spcAft>
                      </a:pPr>
                      <a:r>
                        <a:rPr kumimoji="1" lang="ja-JP" altLang="en-US" sz="1400" b="0" i="0" u="none" strike="noStrike" kern="1200" dirty="0">
                          <a:solidFill>
                            <a:schemeClr val="tx1"/>
                          </a:solidFill>
                          <a:effectLst/>
                          <a:latin typeface="Meiryo UI" panose="020B0604030504040204" pitchFamily="50" charset="-128"/>
                          <a:ea typeface="Meiryo UI" panose="020B0604030504040204" pitchFamily="50" charset="-128"/>
                        </a:rPr>
                        <a:t>都市魅力戦略</a:t>
                      </a:r>
                      <a:r>
                        <a:rPr kumimoji="1" lang="en-US" altLang="ja-JP" sz="1400" b="0" i="0" u="none" strike="noStrike" kern="1200" dirty="0">
                          <a:solidFill>
                            <a:schemeClr val="tx1"/>
                          </a:solidFill>
                          <a:effectLst/>
                          <a:latin typeface="Meiryo UI" panose="020B0604030504040204" pitchFamily="50" charset="-128"/>
                          <a:ea typeface="Meiryo UI" panose="020B0604030504040204" pitchFamily="50" charset="-128"/>
                        </a:rPr>
                        <a:t>2025</a:t>
                      </a:r>
                      <a:endParaRPr lang="ja-JP" altLang="en-US" sz="2000" b="0" i="0" u="none" strike="noStrike" dirty="0">
                        <a:solidFill>
                          <a:schemeClr val="tx1"/>
                        </a:solidFill>
                        <a:effectLst/>
                        <a:latin typeface="Arial" panose="020B0604020202020204" pitchFamily="34" charset="0"/>
                      </a:endParaRPr>
                    </a:p>
                    <a:p>
                      <a:pPr marL="0" algn="ctr" rtl="0" eaLnBrk="1" fontAlgn="ctr" latinLnBrk="0" hangingPunct="1">
                        <a:spcBef>
                          <a:spcPts val="0"/>
                        </a:spcBef>
                        <a:spcAft>
                          <a:spcPts val="0"/>
                        </a:spcAft>
                      </a:pPr>
                      <a:r>
                        <a:rPr kumimoji="1" lang="ja-JP" altLang="en-US" sz="1400" b="0" i="0" u="none" strike="noStrike" kern="1200" dirty="0">
                          <a:solidFill>
                            <a:schemeClr val="tx1"/>
                          </a:solidFill>
                          <a:effectLst/>
                          <a:latin typeface="Meiryo UI" panose="020B0604030504040204" pitchFamily="50" charset="-128"/>
                          <a:ea typeface="Meiryo UI" panose="020B0604030504040204" pitchFamily="50" charset="-128"/>
                        </a:rPr>
                        <a:t>重点取組みにおける</a:t>
                      </a:r>
                      <a:endParaRPr lang="ja-JP" altLang="en-US" sz="2000" b="0" i="0" u="none" strike="noStrike" dirty="0">
                        <a:solidFill>
                          <a:schemeClr val="tx1"/>
                        </a:solidFill>
                        <a:effectLst/>
                        <a:latin typeface="Arial" panose="020B0604020202020204" pitchFamily="34" charset="0"/>
                      </a:endParaRPr>
                    </a:p>
                    <a:p>
                      <a:pPr marL="0" algn="ctr" rtl="0" eaLnBrk="1" fontAlgn="ctr" latinLnBrk="0" hangingPunct="1">
                        <a:spcBef>
                          <a:spcPts val="0"/>
                        </a:spcBef>
                        <a:spcAft>
                          <a:spcPts val="0"/>
                        </a:spcAft>
                      </a:pPr>
                      <a:r>
                        <a:rPr kumimoji="1" lang="ja-JP" altLang="en-US" sz="1400" b="0" i="0" u="none" strike="noStrike" kern="1200" dirty="0">
                          <a:solidFill>
                            <a:schemeClr val="tx1"/>
                          </a:solidFill>
                          <a:effectLst/>
                          <a:latin typeface="Meiryo UI" panose="020B0604030504040204" pitchFamily="50" charset="-128"/>
                          <a:ea typeface="Meiryo UI" panose="020B0604030504040204" pitchFamily="50" charset="-128"/>
                        </a:rPr>
                        <a:t>位置づけ</a:t>
                      </a:r>
                      <a:endParaRPr lang="ja-JP" altLang="en-US" sz="2000" b="0" i="0" u="none" strike="noStrike" dirty="0">
                        <a:solidFill>
                          <a:schemeClr val="tx1"/>
                        </a:solidFill>
                        <a:effectLst/>
                        <a:latin typeface="Arial" panose="020B0604020202020204" pitchFamily="34" charset="0"/>
                      </a:endParaRPr>
                    </a:p>
                  </a:txBody>
                  <a:tcPr marL="53848" marR="53848" marT="53848" marB="53848">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rowSpan="2">
                  <a:txBody>
                    <a:bodyPr/>
                    <a:lstStyle/>
                    <a:p>
                      <a:pPr algn="ctr" fontAlgn="ctr"/>
                      <a:r>
                        <a:rPr lang="ja-JP" altLang="en-US" sz="1400" b="0" i="0" u="none" strike="noStrike" dirty="0" smtClean="0">
                          <a:solidFill>
                            <a:schemeClr val="tx1"/>
                          </a:solidFill>
                          <a:effectLst/>
                          <a:latin typeface="Meiryo UI" panose="020B0604030504040204" pitchFamily="50" charset="-128"/>
                          <a:ea typeface="Meiryo UI" panose="020B0604030504040204" pitchFamily="50" charset="-128"/>
                        </a:rPr>
                        <a:t>大阪の観光振興にかかる施策の柱における</a:t>
                      </a:r>
                      <a:endParaRPr lang="en-US" altLang="ja-JP" sz="1400" b="0" i="0" u="none" strike="noStrike" dirty="0" smtClean="0">
                        <a:solidFill>
                          <a:schemeClr val="tx1"/>
                        </a:solidFill>
                        <a:effectLst/>
                        <a:latin typeface="Meiryo UI" panose="020B0604030504040204" pitchFamily="50" charset="-128"/>
                        <a:ea typeface="Meiryo UI" panose="020B0604030504040204" pitchFamily="50" charset="-128"/>
                      </a:endParaRPr>
                    </a:p>
                    <a:p>
                      <a:pPr algn="ctr" fontAlgn="ctr"/>
                      <a:r>
                        <a:rPr lang="ja-JP" altLang="en-US" sz="1400" b="0" i="0" u="none" strike="noStrike" dirty="0" smtClean="0">
                          <a:solidFill>
                            <a:schemeClr val="tx1"/>
                          </a:solidFill>
                          <a:effectLst/>
                          <a:latin typeface="Meiryo UI" panose="020B0604030504040204" pitchFamily="50" charset="-128"/>
                          <a:ea typeface="Meiryo UI" panose="020B0604030504040204" pitchFamily="50" charset="-128"/>
                        </a:rPr>
                        <a:t>位置づけ</a:t>
                      </a:r>
                      <a:endParaRPr lang="ja-JP" altLang="en-US" sz="1400" b="0" i="0" u="none" strike="noStrike" dirty="0">
                        <a:solidFill>
                          <a:schemeClr val="tx1"/>
                        </a:solidFill>
                        <a:effectLst/>
                        <a:latin typeface="Meiryo UI" panose="020B0604030504040204" pitchFamily="50" charset="-128"/>
                        <a:ea typeface="Meiryo UI" panose="020B0604030504040204" pitchFamily="50" charset="-128"/>
                      </a:endParaRPr>
                    </a:p>
                  </a:txBody>
                  <a:tcPr marL="53863" marR="53863" marT="53863" marB="53863">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gridSpan="3">
                  <a:txBody>
                    <a:bodyPr/>
                    <a:lstStyle/>
                    <a:p>
                      <a:pPr algn="ctr" fontAlgn="ctr"/>
                      <a:r>
                        <a:rPr lang="ja-JP" altLang="en-US" sz="1400" u="none" strike="noStrike" dirty="0" smtClean="0">
                          <a:solidFill>
                            <a:schemeClr val="tx1"/>
                          </a:solidFill>
                          <a:effectLst/>
                          <a:latin typeface="Meiryo UI" panose="020B0604030504040204" pitchFamily="50" charset="-128"/>
                          <a:ea typeface="Meiryo UI" panose="020B0604030504040204" pitchFamily="50" charset="-128"/>
                        </a:rPr>
                        <a:t>事業例及び他自治体等における事業予算</a:t>
                      </a:r>
                      <a:endParaRPr lang="ja-JP" altLang="en-US" sz="1400" b="1" i="0" u="none" strike="noStrike" dirty="0">
                        <a:solidFill>
                          <a:schemeClr val="tx1"/>
                        </a:solidFill>
                        <a:effectLst/>
                        <a:latin typeface="Meiryo UI" panose="020B0604030504040204" pitchFamily="50" charset="-128"/>
                        <a:ea typeface="Meiryo UI" panose="020B0604030504040204" pitchFamily="50" charset="-128"/>
                      </a:endParaRPr>
                    </a:p>
                  </a:txBody>
                  <a:tcPr marL="53863" marR="53863" marT="53863" marB="53863"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ysDot"/>
                      <a:round/>
                      <a:headEnd type="none" w="med" len="med"/>
                      <a:tailEnd type="none" w="med" len="med"/>
                    </a:lnB>
                    <a:solidFill>
                      <a:schemeClr val="accent2">
                        <a:lumMod val="40000"/>
                        <a:lumOff val="60000"/>
                      </a:schemeClr>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512114">
                <a:tc vMerge="1">
                  <a:txBody>
                    <a:bodyPr/>
                    <a:lstStyle/>
                    <a:p>
                      <a:endParaRPr kumimoji="1" lang="ja-JP" altLang="en-US"/>
                    </a:p>
                  </a:txBody>
                  <a:tcPr/>
                </a:tc>
                <a:tc vMerge="1">
                  <a:txBody>
                    <a:bodyPr/>
                    <a:lstStyle/>
                    <a:p>
                      <a:pPr algn="ctr" fontAlgn="ctr"/>
                      <a:endParaRPr lang="ja-JP" altLang="en-US" sz="600" b="0" i="0" u="none" strike="noStrike" dirty="0">
                        <a:solidFill>
                          <a:srgbClr val="000000"/>
                        </a:solidFill>
                        <a:effectLst/>
                        <a:latin typeface="ＭＳ Ｐゴシック"/>
                      </a:endParaRPr>
                    </a:p>
                  </a:txBody>
                  <a:tcPr marL="5271" marR="5271" marT="527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40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1400" b="0" i="0" u="none" strike="noStrike" dirty="0">
                        <a:solidFill>
                          <a:schemeClr val="tx1"/>
                        </a:solidFill>
                        <a:effectLst/>
                        <a:latin typeface="Meiryo UI" panose="020B0604030504040204" pitchFamily="50" charset="-128"/>
                        <a:ea typeface="Meiryo UI" panose="020B0604030504040204" pitchFamily="50" charset="-128"/>
                      </a:endParaRPr>
                    </a:p>
                  </a:txBody>
                  <a:tcPr marL="53863" marR="53863" marT="53863" marB="53863" anchor="ctr">
                    <a:lnL w="28575"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no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ctr"/>
                      <a:r>
                        <a:rPr lang="ja-JP" altLang="en-US" sz="1400" b="0" i="0" u="none" strike="noStrike" dirty="0" smtClean="0">
                          <a:solidFill>
                            <a:schemeClr val="tx1"/>
                          </a:solidFill>
                          <a:effectLst/>
                          <a:latin typeface="Meiryo UI" panose="020B0604030504040204" pitchFamily="50" charset="-128"/>
                          <a:ea typeface="Meiryo UI" panose="020B0604030504040204" pitchFamily="50" charset="-128"/>
                        </a:rPr>
                        <a:t>他自治体等における類似事業</a:t>
                      </a:r>
                      <a:endParaRPr lang="ja-JP" altLang="en-US" sz="1400" b="0" i="0" u="none" strike="noStrike" dirty="0">
                        <a:solidFill>
                          <a:schemeClr val="tx1"/>
                        </a:solidFill>
                        <a:effectLst/>
                        <a:latin typeface="Meiryo UI" panose="020B0604030504040204" pitchFamily="50" charset="-128"/>
                        <a:ea typeface="Meiryo UI" panose="020B0604030504040204" pitchFamily="50" charset="-128"/>
                      </a:endParaRPr>
                    </a:p>
                  </a:txBody>
                  <a:tcPr marL="53863" marR="53863" marT="53863" marB="53863"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ctr"/>
                      <a:r>
                        <a:rPr lang="ja-JP" altLang="en-US" sz="1400" u="none" strike="noStrike" dirty="0" smtClean="0">
                          <a:solidFill>
                            <a:schemeClr val="tx1"/>
                          </a:solidFill>
                          <a:effectLst/>
                          <a:latin typeface="Meiryo UI" panose="020B0604030504040204" pitchFamily="50" charset="-128"/>
                          <a:ea typeface="Meiryo UI" panose="020B0604030504040204" pitchFamily="50" charset="-128"/>
                        </a:rPr>
                        <a:t>事業予算</a:t>
                      </a:r>
                      <a:endParaRPr lang="en-US" altLang="ja-JP" sz="1400" u="none" strike="noStrike" dirty="0" smtClean="0">
                        <a:solidFill>
                          <a:schemeClr val="tx1"/>
                        </a:solidFill>
                        <a:effectLst/>
                        <a:latin typeface="Meiryo UI" panose="020B0604030504040204" pitchFamily="50" charset="-128"/>
                        <a:ea typeface="Meiryo UI" panose="020B0604030504040204" pitchFamily="50" charset="-128"/>
                      </a:endParaRPr>
                    </a:p>
                    <a:p>
                      <a:pPr algn="ctr" fontAlgn="ct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rPr>
                        <a:t>（単位：百万円）</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endParaRPr>
                    </a:p>
                  </a:txBody>
                  <a:tcPr marL="53863" marR="53863" marT="53863" marB="53863"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0001"/>
                  </a:ext>
                </a:extLst>
              </a:tr>
              <a:tr h="781223">
                <a:tc>
                  <a:txBody>
                    <a:bodyPr/>
                    <a:lstStyle/>
                    <a:p>
                      <a:pPr marL="0" algn="l" rtl="0" eaLnBrk="1" fontAlgn="t" latinLnBrk="0" hangingPunct="1">
                        <a:spcBef>
                          <a:spcPts val="0"/>
                        </a:spcBef>
                        <a:spcAft>
                          <a:spcPts val="0"/>
                        </a:spcAft>
                      </a:pPr>
                      <a:r>
                        <a:rPr kumimoji="1" lang="ja-JP" altLang="en-US" sz="1400" b="0" i="0" u="none" strike="noStrike"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世界第一級の文化・観光拠点の進化・発信</a:t>
                      </a:r>
                      <a:endParaRPr lang="ja-JP" altLang="en-US" sz="2000" b="0" i="0" u="none" strike="noStrike" dirty="0">
                        <a:solidFill>
                          <a:schemeClr val="tx1"/>
                        </a:solidFill>
                        <a:effectLst/>
                        <a:latin typeface="Arial" panose="020B0604020202020204" pitchFamily="34" charset="0"/>
                      </a:endParaRPr>
                    </a:p>
                  </a:txBody>
                  <a:tcPr marL="53848" marR="53848" marT="53848" marB="53848">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ja-JP" altLang="en-US" sz="14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魅力溢れる観光</a:t>
                      </a:r>
                      <a:endParaRPr lang="en-US" altLang="ja-JP" sz="14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l" fontAlgn="t"/>
                      <a:r>
                        <a:rPr lang="ja-JP" altLang="en-US" sz="14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資源づくり</a:t>
                      </a:r>
                      <a:endPar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3863" marR="53863" marT="53863" marB="53863">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lgn="l" fontAlgn="t">
                        <a:buFont typeface="Wingdings" panose="05000000000000000000" pitchFamily="2" charset="2"/>
                        <a:buChar char="Ø"/>
                      </a:pPr>
                      <a:r>
                        <a:rPr lang="ja-JP" altLang="en-US" sz="1400" b="1"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大阪・関西万博を契機とした世界に向けた大阪の魅力発信</a:t>
                      </a:r>
                    </a:p>
                    <a:p>
                      <a:pPr marL="0" indent="0" algn="l" fontAlgn="t">
                        <a:buFont typeface="Wingdings" panose="05000000000000000000" pitchFamily="2" charset="2"/>
                        <a:buNone/>
                      </a:pPr>
                      <a:r>
                        <a:rPr lang="ja-JP" altLang="en-US" sz="105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・大阪・関西万博へ来場する観光客が、大阪の様々な観光地へ波及するよう、</a:t>
                      </a:r>
                      <a:endParaRPr lang="en-US" altLang="ja-JP" sz="105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indent="0" algn="l" fontAlgn="t">
                        <a:buFont typeface="Wingdings" panose="05000000000000000000" pitchFamily="2" charset="2"/>
                        <a:buNone/>
                      </a:pPr>
                      <a:r>
                        <a:rPr lang="ja-JP" altLang="en-US" sz="105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世界に向けた魅力発信を実施</a:t>
                      </a:r>
                      <a:endParaRPr lang="zh-TW" altLang="en-US" sz="105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3863" marR="53863" marT="26931" marB="26931" anchor="ctr">
                    <a:lnL w="28575"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altLang="ja-JP" sz="14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4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a:t>
                      </a:r>
                      <a:r>
                        <a:rPr lang="en-US" altLang="ja-JP" sz="14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4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御堂筋オータムパーティー</a:t>
                      </a:r>
                      <a:endParaRPr lang="en-US" altLang="ja-JP" sz="14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l" fontAlgn="t"/>
                      <a:r>
                        <a:rPr lang="ja-JP" altLang="en-US" sz="14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（大阪・関西万博プロモーション事業）</a:t>
                      </a:r>
                      <a:endParaRPr lang="zh-TW"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3863" marR="53863" marT="26931" marB="26931"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t"/>
                      <a:r>
                        <a:rPr lang="en-US" altLang="ja-JP" sz="14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12</a:t>
                      </a:r>
                      <a:endPar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3863" marR="53863" marT="53863" marB="53863"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44796422"/>
                  </a:ext>
                </a:extLst>
              </a:tr>
              <a:tr h="559991">
                <a:tc>
                  <a:txBody>
                    <a:bodyPr/>
                    <a:lstStyle/>
                    <a:p>
                      <a:pPr marL="0" marR="0" indent="0" algn="l" rtl="0" eaLnBrk="1" fontAlgn="t" latinLnBrk="0" hangingPunct="1">
                        <a:spcBef>
                          <a:spcPts val="0"/>
                        </a:spcBef>
                        <a:spcAft>
                          <a:spcPts val="0"/>
                        </a:spcAft>
                      </a:pPr>
                      <a:r>
                        <a:rPr kumimoji="1" lang="ja-JP" altLang="en-US" sz="1400" b="0" i="0" u="none" strike="noStrike"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大阪の強みを生かした魅力創造・発信</a:t>
                      </a:r>
                      <a:endParaRPr lang="ja-JP" altLang="en-US" sz="2000" b="0" i="0" u="none" strike="noStrike" dirty="0">
                        <a:solidFill>
                          <a:schemeClr val="tx1"/>
                        </a:solidFill>
                        <a:effectLst/>
                        <a:latin typeface="Arial" panose="020B0604020202020204" pitchFamily="34" charset="0"/>
                      </a:endParaRPr>
                    </a:p>
                  </a:txBody>
                  <a:tcPr marL="53848" marR="53848" marT="53848" marB="53848">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ja-JP" altLang="en-US" sz="14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効果的な誘客促進</a:t>
                      </a:r>
                    </a:p>
                  </a:txBody>
                  <a:tcPr marL="53863" marR="53863" marT="53863" marB="53863">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lgn="l" fontAlgn="t">
                        <a:buFont typeface="Wingdings" panose="05000000000000000000" pitchFamily="2" charset="2"/>
                        <a:buChar char="Ø"/>
                      </a:pPr>
                      <a:r>
                        <a:rPr lang="en-US" altLang="ja-JP" sz="1400" b="1"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AI</a:t>
                      </a:r>
                      <a:r>
                        <a:rPr lang="ja-JP" altLang="en-US" sz="1400" b="1" i="0" u="none" strike="noStrike" dirty="0" err="1"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400" b="1"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ICT</a:t>
                      </a:r>
                      <a:r>
                        <a:rPr lang="ja-JP" altLang="en-US" sz="1400" b="1"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等を活用した新たな観光コンテンツの開発・発信</a:t>
                      </a:r>
                      <a:endParaRPr lang="zh-TW" altLang="en-US" sz="1400" b="1"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3863" marR="53863" marT="26931" marB="26931" anchor="ctr">
                    <a:lnL w="28575"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altLang="ja-JP" sz="14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4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東京都</a:t>
                      </a:r>
                      <a:r>
                        <a:rPr lang="en-US" altLang="ja-JP" sz="14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4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観光事業者のオンラインツアー</a:t>
                      </a:r>
                      <a:endParaRPr lang="en-US" altLang="ja-JP" sz="14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l" fontAlgn="t"/>
                      <a:r>
                        <a:rPr lang="ja-JP" altLang="en-US" sz="14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造成支援事業</a:t>
                      </a:r>
                      <a:endParaRPr lang="zh-TW"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3863" marR="53863" marT="26931" marB="26931"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t"/>
                      <a:r>
                        <a:rPr lang="en-US" altLang="ja-JP" sz="14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120</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3863" marR="53863" marT="53863" marB="53863"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3084066"/>
                  </a:ext>
                </a:extLst>
              </a:tr>
              <a:tr h="671259">
                <a:tc rowSpan="7">
                  <a:txBody>
                    <a:bodyPr/>
                    <a:lstStyle/>
                    <a:p>
                      <a:pPr marL="0" marR="0" lvl="0" indent="0" algn="l" defTabSz="1351593" rtl="0" eaLnBrk="1" fontAlgn="t" latinLnBrk="0" hangingPunct="1">
                        <a:lnSpc>
                          <a:spcPct val="100000"/>
                        </a:lnSpc>
                        <a:spcBef>
                          <a:spcPts val="0"/>
                        </a:spcBef>
                        <a:spcAft>
                          <a:spcPts val="0"/>
                        </a:spcAft>
                        <a:buClrTx/>
                        <a:buSzTx/>
                        <a:buFontTx/>
                        <a:buNone/>
                        <a:tabLst/>
                        <a:defRPr/>
                      </a:pPr>
                      <a:r>
                        <a:rPr kumimoji="1" lang="ja-JP" altLang="en-US" sz="14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さらなる観光誘客に向けた取組み</a:t>
                      </a:r>
                      <a:endParaRPr lang="ja-JP" altLang="en-US" sz="2000" b="0" i="0" u="none" strike="noStrike" dirty="0" smtClean="0">
                        <a:solidFill>
                          <a:schemeClr val="tx1"/>
                        </a:solidFill>
                        <a:effectLst/>
                        <a:latin typeface="Arial" panose="020B0604020202020204" pitchFamily="34" charset="0"/>
                      </a:endParaRPr>
                    </a:p>
                  </a:txBody>
                  <a:tcPr marL="53848" marR="53848" marT="53848" marB="53848">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ja-JP" altLang="en-US" sz="14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観光客受入のための</a:t>
                      </a:r>
                      <a:endParaRPr lang="en-US" altLang="ja-JP" sz="14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l" fontAlgn="t"/>
                      <a:r>
                        <a:rPr lang="ja-JP" altLang="en-US" sz="14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基盤整備</a:t>
                      </a:r>
                    </a:p>
                  </a:txBody>
                  <a:tcPr marL="53863" marR="53863" marT="53863" marB="53863">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lgn="l" fontAlgn="t">
                        <a:buFont typeface="Wingdings" panose="05000000000000000000" pitchFamily="2" charset="2"/>
                        <a:buChar char="Ø"/>
                      </a:pPr>
                      <a:r>
                        <a:rPr lang="ja-JP" altLang="en-US" sz="1400" b="1"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ウィズコロナ、ポストコロナ時代における新しい旅行スタイルの</a:t>
                      </a:r>
                      <a:endParaRPr lang="en-US" altLang="ja-JP" sz="1400" b="1"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indent="0" algn="l" fontAlgn="t">
                        <a:buFont typeface="Wingdings" panose="05000000000000000000" pitchFamily="2" charset="2"/>
                        <a:buNone/>
                      </a:pPr>
                      <a:r>
                        <a:rPr lang="ja-JP" altLang="en-US" sz="1400" b="1"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400" b="1" i="0" u="none" strike="noStrike"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400" b="1"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受入体制を整備するための支援</a:t>
                      </a:r>
                      <a:endParaRPr lang="en-US" altLang="ja-JP" sz="1400" b="1"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indent="0" algn="l" fontAlgn="t">
                        <a:buFont typeface="Wingdings" panose="05000000000000000000" pitchFamily="2" charset="2"/>
                        <a:buNone/>
                      </a:pPr>
                      <a:r>
                        <a:rPr lang="ja-JP" altLang="en-US" sz="105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・新しい旅行スタイル・ニーズに応じた受け入れ体制を整備するための費用を支援</a:t>
                      </a:r>
                      <a:endParaRPr lang="ja-JP" altLang="en-US" sz="105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3863" marR="53863" marT="26931" marB="26931" anchor="ctr">
                    <a:lnL w="28575"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altLang="ja-JP" sz="14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4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山梨県</a:t>
                      </a:r>
                      <a:r>
                        <a:rPr lang="en-US" altLang="ja-JP" sz="14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4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ワーケーション導入促進事業費</a:t>
                      </a:r>
                      <a:endPar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3863" marR="53863" marT="26931" marB="26931"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t"/>
                      <a:r>
                        <a:rPr lang="en-US" altLang="ja-JP" sz="14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173</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3863" marR="53863" marT="53863" marB="53863"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96642765"/>
                  </a:ext>
                </a:extLst>
              </a:tr>
              <a:tr h="615366">
                <a:tc vMerge="1">
                  <a:txBody>
                    <a:bodyPr/>
                    <a:lstStyle/>
                    <a:p>
                      <a:pPr marL="0" marR="0" indent="0" algn="l" rtl="0" eaLnBrk="1" fontAlgn="t" latinLnBrk="0" hangingPunct="1">
                        <a:spcBef>
                          <a:spcPts val="0"/>
                        </a:spcBef>
                        <a:spcAft>
                          <a:spcPts val="0"/>
                        </a:spcAft>
                      </a:pPr>
                      <a:endParaRPr lang="ja-JP" altLang="en-US" sz="1800" b="0" i="0" u="none" strike="noStrike" dirty="0">
                        <a:effectLst/>
                        <a:latin typeface="Arial" panose="020B0604020202020204" pitchFamily="34" charset="0"/>
                      </a:endParaRPr>
                    </a:p>
                  </a:txBody>
                  <a:tcPr marL="53848" marR="53848" marT="53848" marB="53848">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algn="l" fontAlgn="t"/>
                      <a:r>
                        <a:rPr lang="ja-JP" altLang="en-US" sz="14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文化・生活習慣に</a:t>
                      </a:r>
                      <a:endParaRPr lang="en-US" altLang="ja-JP" sz="14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l" fontAlgn="t"/>
                      <a:r>
                        <a:rPr lang="ja-JP" altLang="en-US" sz="14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配慮した対応</a:t>
                      </a:r>
                      <a:endPar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3863" marR="53863" marT="53863" marB="53863">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lgn="l" fontAlgn="t">
                        <a:buFont typeface="Wingdings" panose="05000000000000000000" pitchFamily="2" charset="2"/>
                        <a:buChar char="Ø"/>
                      </a:pPr>
                      <a:r>
                        <a:rPr lang="ja-JP" altLang="en-US" sz="1400" b="1"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多様な文化・習慣に関する受入環境整備の強化</a:t>
                      </a:r>
                      <a:endParaRPr lang="en-US" altLang="ja-JP" sz="1400" b="1"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indent="0" algn="l" fontAlgn="t">
                        <a:buFont typeface="Wingdings" panose="05000000000000000000" pitchFamily="2" charset="2"/>
                        <a:buNone/>
                      </a:pPr>
                      <a:r>
                        <a:rPr lang="ja-JP" altLang="en-US" sz="105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・宿泊施設、飲食店、小売店等に対して、多様な文化・習慣を持つ外国人</a:t>
                      </a:r>
                      <a:endParaRPr lang="en-US" altLang="ja-JP" sz="105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indent="0" algn="l" fontAlgn="t">
                        <a:buFont typeface="Wingdings" panose="05000000000000000000" pitchFamily="2" charset="2"/>
                        <a:buNone/>
                      </a:pPr>
                      <a:r>
                        <a:rPr lang="ja-JP" altLang="en-US" sz="105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受入のためのセミナーやアドバイザーの派遣を実施</a:t>
                      </a:r>
                      <a:endParaRPr lang="en-US" altLang="ja-JP" sz="105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3863" marR="53863" marT="26931" marB="26931" anchor="ctr">
                    <a:lnL w="28575"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altLang="ja-JP" sz="14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4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東京都</a:t>
                      </a:r>
                      <a:r>
                        <a:rPr lang="en-US" altLang="ja-JP" sz="14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4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ムスリム等多様な文化・習慣に関する</a:t>
                      </a:r>
                      <a:endParaRPr lang="en-US" altLang="ja-JP" sz="14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l" fontAlgn="t"/>
                      <a:r>
                        <a:rPr lang="ja-JP" altLang="en-US" sz="14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受入環境整備事業</a:t>
                      </a:r>
                      <a:endPar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3863" marR="53863" marT="26931" marB="26931"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t"/>
                      <a:r>
                        <a:rPr lang="en-US" altLang="ja-JP" sz="14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91</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3863" marR="53863" marT="53863" marB="53863"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56064352"/>
                  </a:ext>
                </a:extLst>
              </a:tr>
              <a:tr h="615366">
                <a:tc vMerge="1">
                  <a:txBody>
                    <a:bodyPr/>
                    <a:lstStyle/>
                    <a:p>
                      <a:pPr marL="0" marR="0" indent="0" algn="l" rtl="0" eaLnBrk="1" fontAlgn="t" latinLnBrk="0" hangingPunct="1">
                        <a:spcBef>
                          <a:spcPts val="0"/>
                        </a:spcBef>
                        <a:spcAft>
                          <a:spcPts val="0"/>
                        </a:spcAft>
                      </a:pPr>
                      <a:endParaRPr lang="ja-JP" altLang="en-US" sz="1800" b="0" i="0" u="none" strike="noStrike" dirty="0">
                        <a:effectLst/>
                        <a:latin typeface="Arial" panose="020B0604020202020204" pitchFamily="34" charset="0"/>
                      </a:endParaRPr>
                    </a:p>
                  </a:txBody>
                  <a:tcPr marL="53848" marR="53848" marT="53848" marB="53848">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l" fontAlgn="t"/>
                      <a:endPar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3863" marR="53863" marT="53863" marB="53863">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lgn="l" fontAlgn="t">
                        <a:buFont typeface="Wingdings" panose="05000000000000000000" pitchFamily="2" charset="2"/>
                        <a:buChar char="Ø"/>
                      </a:pPr>
                      <a:r>
                        <a:rPr lang="ja-JP" altLang="en-US" sz="1400" b="1"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観光行動基準の策定</a:t>
                      </a:r>
                      <a:endParaRPr lang="en-US" altLang="ja-JP" sz="1400" b="1"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indent="0" algn="l" fontAlgn="t">
                        <a:buFont typeface="Wingdings" panose="05000000000000000000" pitchFamily="2" charset="2"/>
                        <a:buNone/>
                      </a:pPr>
                      <a:r>
                        <a:rPr lang="en-US" altLang="ja-JP" sz="1050" b="0" i="0" u="none" strike="noStrike"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50" b="0" i="0" u="none" strike="noStrike"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・観光事業者・従事者及び観光客に対して、持続可能な観光の実現に向けた</a:t>
                      </a:r>
                      <a:endParaRPr lang="en-US" altLang="ja-JP" sz="1050" b="0" i="0" u="none" strike="noStrike"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indent="0" algn="l" fontAlgn="t">
                        <a:buFont typeface="Wingdings" panose="05000000000000000000" pitchFamily="2" charset="2"/>
                        <a:buNone/>
                      </a:pPr>
                      <a:r>
                        <a:rPr lang="ja-JP" altLang="en-US" sz="1050" b="0" i="0" u="none" strike="noStrike"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行動基準を策定</a:t>
                      </a:r>
                      <a:endParaRPr lang="ja-JP" altLang="en-US" sz="105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3863" marR="53863" marT="26931" marB="26931" anchor="ctr">
                    <a:lnL w="28575"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altLang="ja-JP" sz="14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4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京都市</a:t>
                      </a:r>
                      <a:r>
                        <a:rPr lang="en-US" altLang="ja-JP" sz="14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4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京都観光行動基準</a:t>
                      </a:r>
                      <a:endParaRPr lang="en-US" altLang="ja-JP" sz="14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l" fontAlgn="t"/>
                      <a:r>
                        <a:rPr lang="ja-JP" altLang="en-US" sz="14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（京都観光モラル）策定</a:t>
                      </a:r>
                      <a:endPar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3863" marR="53863" marT="26931" marB="26931"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t"/>
                      <a:r>
                        <a:rPr lang="ja-JP" altLang="en-US" sz="14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０</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3863" marR="53863" marT="53863" marB="53863"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85973960"/>
                  </a:ext>
                </a:extLst>
              </a:tr>
              <a:tr h="503581">
                <a:tc vMerge="1">
                  <a:txBody>
                    <a:bodyPr/>
                    <a:lstStyle/>
                    <a:p>
                      <a:endParaRPr kumimoji="1" lang="ja-JP" altLang="en-US"/>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lgn="l" fontAlgn="t">
                        <a:buFont typeface="Wingdings" panose="05000000000000000000" pitchFamily="2" charset="2"/>
                        <a:buChar char="Ø"/>
                      </a:pPr>
                      <a:r>
                        <a:rPr lang="ja-JP" altLang="en-US" sz="1400" b="1"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レスポンシブル・ツーリズム普及の取組</a:t>
                      </a:r>
                      <a:endParaRPr lang="en-US" altLang="ja-JP" sz="1400" b="1"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indent="0" algn="l" fontAlgn="t">
                        <a:buFont typeface="Wingdings" panose="05000000000000000000" pitchFamily="2" charset="2"/>
                        <a:buNone/>
                      </a:pPr>
                      <a:r>
                        <a:rPr lang="ja-JP" altLang="en-US" sz="105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・上記「観光行動基準」の普及・啓発</a:t>
                      </a:r>
                      <a:endParaRPr lang="ja-JP" altLang="en-US" sz="105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3863" marR="53863" marT="26931" marB="26931" anchor="ctr">
                    <a:lnL w="28575"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altLang="ja-JP" sz="14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4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京都市</a:t>
                      </a:r>
                      <a:r>
                        <a:rPr lang="en-US" altLang="ja-JP" sz="14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4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持続可能な観光の実現に向けた</a:t>
                      </a:r>
                      <a:endParaRPr lang="en-US" altLang="ja-JP" sz="14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l" fontAlgn="t"/>
                      <a:r>
                        <a:rPr lang="ja-JP" altLang="en-US" sz="14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取り組みの推進</a:t>
                      </a:r>
                      <a:endPar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3863" marR="53863" marT="26931" marB="26931"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t"/>
                      <a:r>
                        <a:rPr lang="en-US" altLang="ja-JP" sz="14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8</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3863" marR="53863" marT="53863" marB="53863"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13187150"/>
                  </a:ext>
                </a:extLst>
              </a:tr>
              <a:tr h="407613">
                <a:tc vMerge="1">
                  <a:txBody>
                    <a:bodyPr/>
                    <a:lstStyle/>
                    <a:p>
                      <a:pPr marL="0" marR="0" indent="0" algn="l" rtl="0" eaLnBrk="1" fontAlgn="t" latinLnBrk="0" hangingPunct="1">
                        <a:spcBef>
                          <a:spcPts val="0"/>
                        </a:spcBef>
                        <a:spcAft>
                          <a:spcPts val="0"/>
                        </a:spcAft>
                      </a:pPr>
                      <a:endParaRPr lang="ja-JP" altLang="en-US" sz="1800" b="0" i="0" u="none" strike="noStrike" dirty="0">
                        <a:effectLst/>
                        <a:latin typeface="Arial" panose="020B0604020202020204" pitchFamily="34" charset="0"/>
                      </a:endParaRPr>
                    </a:p>
                  </a:txBody>
                  <a:tcPr marL="53848" marR="53848" marT="53848" marB="53848">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ja-JP" altLang="en-US" sz="14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安心・安全の確保</a:t>
                      </a:r>
                      <a:endPar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3863" marR="53863" marT="53863" marB="53863">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lgn="l" fontAlgn="t">
                        <a:buFont typeface="Wingdings" panose="05000000000000000000" pitchFamily="2" charset="2"/>
                        <a:buChar char="Ø"/>
                      </a:pPr>
                      <a:r>
                        <a:rPr lang="ja-JP" altLang="en-US" sz="1400" b="1"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観光分野にかかる感染症対策への宿泊税活用</a:t>
                      </a:r>
                      <a:endParaRPr lang="en-US" altLang="ja-JP" sz="1400" b="1"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3863" marR="53863" marT="26931" marB="26931" anchor="ctr">
                    <a:lnL w="28575"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altLang="ja-JP" sz="14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4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長野県</a:t>
                      </a:r>
                      <a:r>
                        <a:rPr lang="en-US" altLang="ja-JP" sz="14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4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安全・安心な観光地域づくり支援事業</a:t>
                      </a:r>
                      <a:endPar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3863" marR="53863" marT="26931" marB="26931"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t"/>
                      <a:r>
                        <a:rPr lang="en-US" altLang="ja-JP" sz="14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60</a:t>
                      </a:r>
                      <a:endPar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3863" marR="53863" marT="53863" marB="53863"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41279153"/>
                  </a:ext>
                </a:extLst>
              </a:tr>
              <a:tr h="432236">
                <a:tc vMerge="1">
                  <a:txBody>
                    <a:bodyPr/>
                    <a:lstStyle/>
                    <a:p>
                      <a:pPr marL="0" algn="l" rtl="0" eaLnBrk="1" fontAlgn="t" latinLnBrk="0" hangingPunct="1">
                        <a:spcBef>
                          <a:spcPts val="0"/>
                        </a:spcBef>
                        <a:spcAft>
                          <a:spcPts val="0"/>
                        </a:spcAft>
                      </a:pPr>
                      <a:endParaRPr lang="ja-JP" altLang="en-US" sz="1200" b="0" i="0" u="none" strike="noStrike" dirty="0" smtClean="0">
                        <a:effectLst/>
                        <a:latin typeface="Arial" panose="020B0604020202020204" pitchFamily="34" charset="0"/>
                      </a:endParaRPr>
                    </a:p>
                  </a:txBody>
                  <a:tcPr marL="53848" marR="53848" marT="53848" marB="53848">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l" fontAlgn="t"/>
                      <a:r>
                        <a:rPr lang="ja-JP" altLang="en-US" sz="14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効果的な誘客促進</a:t>
                      </a:r>
                    </a:p>
                  </a:txBody>
                  <a:tcPr marL="53863" marR="53863" marT="53863" marB="53863">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lgn="l" rtl="0" eaLnBrk="1" fontAlgn="t" latinLnBrk="0" hangingPunct="1">
                        <a:spcBef>
                          <a:spcPts val="0"/>
                        </a:spcBef>
                        <a:spcAft>
                          <a:spcPts val="0"/>
                        </a:spcAft>
                        <a:buFont typeface="Wingdings" panose="05000000000000000000" pitchFamily="2" charset="2"/>
                        <a:buChar char="Ø"/>
                      </a:pPr>
                      <a:r>
                        <a:rPr lang="ja-JP" altLang="en-US" sz="1400" b="1" i="0" u="none" strike="noStrike" dirty="0" smtClean="0">
                          <a:solidFill>
                            <a:schemeClr val="tx1"/>
                          </a:solidFill>
                          <a:effectLst/>
                          <a:latin typeface="Meiryo UI" panose="020B0604030504040204" pitchFamily="50" charset="-128"/>
                          <a:ea typeface="Meiryo UI" panose="020B0604030504040204" pitchFamily="50" charset="-128"/>
                        </a:rPr>
                        <a:t>デジタルマーケティングの強化</a:t>
                      </a:r>
                    </a:p>
                    <a:p>
                      <a:pPr marL="0" indent="0" algn="l" rtl="0" eaLnBrk="1" fontAlgn="t" latinLnBrk="0" hangingPunct="1">
                        <a:spcBef>
                          <a:spcPts val="0"/>
                        </a:spcBef>
                        <a:spcAft>
                          <a:spcPts val="0"/>
                        </a:spcAft>
                        <a:buFont typeface="Wingdings" panose="05000000000000000000" pitchFamily="2" charset="2"/>
                        <a:buNone/>
                      </a:pPr>
                      <a:r>
                        <a:rPr lang="ja-JP" altLang="en-US" sz="1050" b="0" i="0" u="none" strike="noStrike" dirty="0" smtClean="0">
                          <a:solidFill>
                            <a:schemeClr val="tx1"/>
                          </a:solidFill>
                          <a:effectLst/>
                          <a:latin typeface="Meiryo UI" panose="020B0604030504040204" pitchFamily="50" charset="-128"/>
                          <a:ea typeface="Meiryo UI" panose="020B0604030504040204" pitchFamily="50" charset="-128"/>
                        </a:rPr>
                        <a:t>　　　　・</a:t>
                      </a:r>
                      <a:r>
                        <a:rPr lang="en-US" altLang="ja-JP" sz="1050" b="0" i="0" u="none" strike="noStrike" dirty="0" smtClean="0">
                          <a:solidFill>
                            <a:schemeClr val="tx1"/>
                          </a:solidFill>
                          <a:effectLst/>
                          <a:latin typeface="Meiryo UI" panose="020B0604030504040204" pitchFamily="50" charset="-128"/>
                          <a:ea typeface="Meiryo UI" panose="020B0604030504040204" pitchFamily="50" charset="-128"/>
                        </a:rPr>
                        <a:t>WEB</a:t>
                      </a:r>
                      <a:r>
                        <a:rPr lang="ja-JP" altLang="en-US" sz="1050" b="0" i="0" u="none" strike="noStrike" dirty="0" err="1" smtClean="0">
                          <a:solidFill>
                            <a:schemeClr val="tx1"/>
                          </a:solidFill>
                          <a:effectLst/>
                          <a:latin typeface="Meiryo UI" panose="020B0604030504040204" pitchFamily="50" charset="-128"/>
                          <a:ea typeface="Meiryo UI" panose="020B0604030504040204" pitchFamily="50" charset="-128"/>
                        </a:rPr>
                        <a:t>、</a:t>
                      </a:r>
                      <a:r>
                        <a:rPr lang="en-US" altLang="ja-JP" sz="1050" b="0" i="0" u="none" strike="noStrike" dirty="0" smtClean="0">
                          <a:solidFill>
                            <a:schemeClr val="tx1"/>
                          </a:solidFill>
                          <a:effectLst/>
                          <a:latin typeface="Meiryo UI" panose="020B0604030504040204" pitchFamily="50" charset="-128"/>
                          <a:ea typeface="Meiryo UI" panose="020B0604030504040204" pitchFamily="50" charset="-128"/>
                        </a:rPr>
                        <a:t>SNS</a:t>
                      </a:r>
                      <a:r>
                        <a:rPr lang="ja-JP" altLang="en-US" sz="1050" b="0" i="0" u="none" strike="noStrike" dirty="0" smtClean="0">
                          <a:solidFill>
                            <a:schemeClr val="tx1"/>
                          </a:solidFill>
                          <a:effectLst/>
                          <a:latin typeface="Meiryo UI" panose="020B0604030504040204" pitchFamily="50" charset="-128"/>
                          <a:ea typeface="Meiryo UI" panose="020B0604030504040204" pitchFamily="50" charset="-128"/>
                        </a:rPr>
                        <a:t>等のデジタル媒体を活用したプロモーションを強化</a:t>
                      </a:r>
                    </a:p>
                  </a:txBody>
                  <a:tcPr marL="38989" marR="38989" marT="19558" marB="19558" anchor="ctr">
                    <a:lnL w="28575"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rtl="0" eaLnBrk="1" fontAlgn="t" latinLnBrk="0" hangingPunct="1">
                        <a:spcBef>
                          <a:spcPts val="0"/>
                        </a:spcBef>
                        <a:spcAft>
                          <a:spcPts val="0"/>
                        </a:spcAft>
                      </a:pPr>
                      <a:r>
                        <a:rPr kumimoji="1" lang="en-US" altLang="ja-JP" sz="1400" b="0" i="0" u="none" strike="noStrike"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0" i="0" u="none" strike="noStrike"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福岡県</a:t>
                      </a:r>
                      <a:r>
                        <a:rPr kumimoji="1" lang="en-US" altLang="ja-JP" sz="1400" b="0" i="0" u="none" strike="noStrike"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0" i="0" u="none" strike="noStrike"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欧米豪等インバウンド誘客促進費</a:t>
                      </a:r>
                      <a:endParaRPr lang="ja-JP" altLang="en-US" sz="1400" b="0" i="0" u="none" strike="noStrike" dirty="0">
                        <a:solidFill>
                          <a:schemeClr val="tx1"/>
                        </a:solidFill>
                        <a:effectLst/>
                        <a:latin typeface="Arial" panose="020B0604020202020204" pitchFamily="34" charset="0"/>
                      </a:endParaRPr>
                    </a:p>
                  </a:txBody>
                  <a:tcPr marL="38989" marR="38989" marT="19558" marB="19558"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r" rtl="0" eaLnBrk="1" fontAlgn="t" latinLnBrk="0" hangingPunct="1">
                        <a:spcBef>
                          <a:spcPts val="0"/>
                        </a:spcBef>
                        <a:spcAft>
                          <a:spcPts val="0"/>
                        </a:spcAft>
                      </a:pPr>
                      <a:r>
                        <a:rPr kumimoji="1" lang="en-US" sz="1400" b="0" i="0" u="none" strike="noStrike"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87</a:t>
                      </a:r>
                      <a:endParaRPr lang="en-US" altLang="ja-JP" sz="1400" b="0" i="0" u="none" strike="noStrike" dirty="0">
                        <a:solidFill>
                          <a:schemeClr val="tx1"/>
                        </a:solidFill>
                        <a:effectLst/>
                        <a:latin typeface="Arial" panose="020B0604020202020204" pitchFamily="34" charset="0"/>
                      </a:endParaRPr>
                    </a:p>
                  </a:txBody>
                  <a:tcPr marL="38989" marR="38989" marT="38989" marB="38989"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64196076"/>
                  </a:ext>
                </a:extLst>
              </a:tr>
              <a:tr h="488129">
                <a:tc vMerge="1">
                  <a:txBody>
                    <a:bodyPr/>
                    <a:lstStyle/>
                    <a:p>
                      <a:pPr marL="0" algn="l" rtl="0" eaLnBrk="1" fontAlgn="t" latinLnBrk="0" hangingPunct="1">
                        <a:spcBef>
                          <a:spcPts val="0"/>
                        </a:spcBef>
                        <a:spcAft>
                          <a:spcPts val="0"/>
                        </a:spcAft>
                      </a:pPr>
                      <a:endParaRPr lang="ja-JP" altLang="en-US" sz="1800" b="0" i="0" u="none" strike="noStrike" dirty="0">
                        <a:effectLst/>
                        <a:latin typeface="Arial" panose="020B0604020202020204" pitchFamily="34" charset="0"/>
                      </a:endParaRPr>
                    </a:p>
                  </a:txBody>
                  <a:tcPr marL="53848" marR="53848" marT="53848" marB="53848">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l" fontAlgn="t"/>
                      <a:endParaRPr lang="ja-JP" altLang="en-US"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3863" marR="53863" marT="53863" marB="53863">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lgn="l" rtl="0" eaLnBrk="1" fontAlgn="t" latinLnBrk="0" hangingPunct="1">
                        <a:spcBef>
                          <a:spcPts val="0"/>
                        </a:spcBef>
                        <a:spcAft>
                          <a:spcPts val="0"/>
                        </a:spcAft>
                        <a:buClrTx/>
                        <a:buSzPts val="900"/>
                        <a:buFont typeface="Wingdings" panose="05000000000000000000" pitchFamily="2" charset="2"/>
                        <a:buChar char="Ø"/>
                      </a:pPr>
                      <a:r>
                        <a:rPr kumimoji="1" lang="ja-JP" altLang="en-US" sz="1400" b="1" i="0" u="none" strike="noStrike"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海外宿泊予約サイトと連携したプロモーションの実施</a:t>
                      </a:r>
                      <a:endParaRPr lang="ja-JP" altLang="en-US" sz="1400" b="0" i="0" u="none" strike="noStrike" dirty="0">
                        <a:solidFill>
                          <a:schemeClr val="tx1"/>
                        </a:solidFill>
                        <a:effectLst/>
                        <a:latin typeface="Arial" panose="020B0604020202020204" pitchFamily="34" charset="0"/>
                      </a:endParaRPr>
                    </a:p>
                  </a:txBody>
                  <a:tcPr marL="38989" marR="38989" marT="19558" marB="19558" anchor="ctr">
                    <a:lnL w="28575"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rtl="0" eaLnBrk="1" fontAlgn="t" latinLnBrk="0" hangingPunct="1">
                        <a:spcBef>
                          <a:spcPts val="0"/>
                        </a:spcBef>
                        <a:spcAft>
                          <a:spcPts val="0"/>
                        </a:spcAft>
                      </a:pPr>
                      <a:r>
                        <a:rPr kumimoji="1" lang="en-US" altLang="ja-JP" sz="1400" b="0" i="0" u="none" strike="noStrike"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0" i="0" u="none" strike="noStrike"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山梨県</a:t>
                      </a:r>
                      <a:r>
                        <a:rPr kumimoji="1" lang="en-US" altLang="ja-JP" sz="1400" b="0" i="0" u="none" strike="noStrike"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】OTA</a:t>
                      </a:r>
                      <a:r>
                        <a:rPr kumimoji="1" lang="ja-JP" altLang="en-US" sz="1400" b="0" i="0" u="none" strike="noStrike"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連携緊急</a:t>
                      </a:r>
                      <a:r>
                        <a:rPr kumimoji="1" lang="ja-JP" altLang="en-US" sz="14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デジタル</a:t>
                      </a:r>
                      <a:endParaRPr kumimoji="1" lang="en-US" altLang="ja-JP" sz="14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rtl="0" eaLnBrk="1" fontAlgn="t" latinLnBrk="0" hangingPunct="1">
                        <a:spcBef>
                          <a:spcPts val="0"/>
                        </a:spcBef>
                        <a:spcAft>
                          <a:spcPts val="0"/>
                        </a:spcAft>
                      </a:pPr>
                      <a:r>
                        <a:rPr kumimoji="1" lang="ja-JP" altLang="en-US" sz="14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プロモーション</a:t>
                      </a:r>
                      <a:r>
                        <a:rPr kumimoji="1" lang="ja-JP" altLang="en-US" sz="1400" b="0" i="0" u="none" strike="noStrike"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事業　</a:t>
                      </a:r>
                      <a:r>
                        <a:rPr kumimoji="1" lang="en-US" altLang="ja-JP" sz="1400" b="0" i="0" u="none" strike="noStrike"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altLang="en-US" sz="1400" b="0" i="0" u="none" strike="noStrike" dirty="0">
                        <a:solidFill>
                          <a:schemeClr val="tx1"/>
                        </a:solidFill>
                        <a:effectLst/>
                        <a:latin typeface="Arial" panose="020B0604020202020204" pitchFamily="34" charset="0"/>
                      </a:endParaRPr>
                    </a:p>
                  </a:txBody>
                  <a:tcPr marL="38989" marR="38989" marT="19558" marB="19558"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r" rtl="0" eaLnBrk="1" fontAlgn="t" latinLnBrk="0" hangingPunct="1">
                        <a:spcBef>
                          <a:spcPts val="0"/>
                        </a:spcBef>
                        <a:spcAft>
                          <a:spcPts val="0"/>
                        </a:spcAft>
                      </a:pPr>
                      <a:r>
                        <a:rPr kumimoji="1" lang="en-US" sz="1400" b="0" i="0" u="none" strike="noStrike"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30</a:t>
                      </a:r>
                      <a:endParaRPr lang="en-US" altLang="ja-JP" sz="1400" b="0" i="0" u="none" strike="noStrike" dirty="0">
                        <a:solidFill>
                          <a:schemeClr val="tx1"/>
                        </a:solidFill>
                        <a:effectLst/>
                        <a:latin typeface="Arial" panose="020B0604020202020204" pitchFamily="34" charset="0"/>
                      </a:endParaRPr>
                    </a:p>
                  </a:txBody>
                  <a:tcPr marL="38989" marR="38989" marT="38989" marB="38989"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00530622"/>
                  </a:ext>
                </a:extLst>
              </a:tr>
              <a:tr h="560022">
                <a:tc>
                  <a:txBody>
                    <a:bodyPr/>
                    <a:lstStyle/>
                    <a:p>
                      <a:pPr marL="0" algn="l" rtl="0" eaLnBrk="1" fontAlgn="t" latinLnBrk="0" hangingPunct="1">
                        <a:spcBef>
                          <a:spcPts val="0"/>
                        </a:spcBef>
                        <a:spcAft>
                          <a:spcPts val="0"/>
                        </a:spcAft>
                      </a:pPr>
                      <a:r>
                        <a:rPr kumimoji="1" lang="ja-JP" altLang="en-US" sz="1400" b="0" i="0" u="none" strike="noStrike"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戦略的な</a:t>
                      </a:r>
                      <a:r>
                        <a:rPr kumimoji="1" lang="en-US" altLang="ja-JP" sz="1400" b="0" i="0" u="none" strike="noStrike"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MICE</a:t>
                      </a:r>
                      <a:r>
                        <a:rPr kumimoji="1" lang="ja-JP" altLang="en-US" sz="1400" b="0" i="0" u="none" strike="noStrike"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誘致の推進</a:t>
                      </a:r>
                      <a:endParaRPr lang="ja-JP" altLang="en-US" sz="2000" b="0" i="0" u="none" strike="noStrike" dirty="0">
                        <a:solidFill>
                          <a:schemeClr val="tx1"/>
                        </a:solidFill>
                        <a:effectLst/>
                        <a:latin typeface="Arial" panose="020B0604020202020204" pitchFamily="34" charset="0"/>
                      </a:endParaRPr>
                    </a:p>
                  </a:txBody>
                  <a:tcPr marL="53848" marR="53848" marT="53848" marB="53848">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ja-JP" altLang="en-US" sz="14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観光客受入のための</a:t>
                      </a:r>
                      <a:endParaRPr lang="en-US" altLang="ja-JP" sz="14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l" fontAlgn="t"/>
                      <a:r>
                        <a:rPr lang="ja-JP" altLang="en-US" sz="14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基盤整備</a:t>
                      </a:r>
                      <a:endPar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3863" marR="53863" marT="53863" marB="53863">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lgn="l" fontAlgn="t">
                        <a:buFont typeface="Wingdings" panose="05000000000000000000" pitchFamily="2" charset="2"/>
                        <a:buChar char="Ø"/>
                      </a:pPr>
                      <a:r>
                        <a:rPr lang="en-US" altLang="ja-JP" sz="1400" b="1"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MICE</a:t>
                      </a:r>
                      <a:r>
                        <a:rPr lang="ja-JP" altLang="en-US" sz="1400" b="1"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のリアル・オンラインでのハイブリット実施のための設備投資支援</a:t>
                      </a:r>
                      <a:endParaRPr lang="ja-JP" altLang="en-US" sz="1400" b="1"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3863" marR="53863" marT="26931" marB="26931" anchor="ctr">
                    <a:lnL w="28575"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US" altLang="ja-JP" sz="14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4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東京都</a:t>
                      </a:r>
                      <a:r>
                        <a:rPr lang="en-US" altLang="ja-JP" sz="14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】MICE</a:t>
                      </a:r>
                      <a:r>
                        <a:rPr lang="ja-JP" altLang="en-US" sz="14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施設の受入環境整備支援</a:t>
                      </a:r>
                      <a:endParaRPr lang="ja-JP" altLang="en-US" sz="14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3863" marR="53863" marT="26931" marB="26931"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t"/>
                      <a:r>
                        <a:rPr lang="en-US" altLang="ja-JP" sz="14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120</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3863" marR="53863" marT="53863" marB="53863"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
        <p:nvSpPr>
          <p:cNvPr id="4" name="テキスト ボックス 3"/>
          <p:cNvSpPr txBox="1"/>
          <p:nvPr/>
        </p:nvSpPr>
        <p:spPr>
          <a:xfrm>
            <a:off x="-5353" y="1605087"/>
            <a:ext cx="7565970" cy="338554"/>
          </a:xfrm>
          <a:prstGeom prst="rect">
            <a:avLst/>
          </a:prstGeom>
          <a:noFill/>
        </p:spPr>
        <p:txBody>
          <a:bodyPr wrap="square" rtlCol="0">
            <a:spAutoFit/>
          </a:bodyPr>
          <a:lstStyle/>
          <a:p>
            <a:r>
              <a:rPr lang="en-US" altLang="ja-JP" sz="160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600" dirty="0">
                <a:latin typeface="HG丸ｺﾞｼｯｸM-PRO" panose="020F0600000000000000" pitchFamily="50" charset="-128"/>
                <a:ea typeface="HG丸ｺﾞｼｯｸM-PRO" panose="020F0600000000000000" pitchFamily="50" charset="-128"/>
                <a:cs typeface="Meiryo UI" panose="020B0604030504040204" pitchFamily="50" charset="-128"/>
              </a:rPr>
              <a:t>新たなニーズへの対応</a:t>
            </a:r>
            <a:r>
              <a:rPr lang="ja-JP" altLang="en-US" sz="16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事業例と他自治体等における事業</a:t>
            </a:r>
            <a:r>
              <a:rPr lang="ja-JP" altLang="en-US" sz="1600" dirty="0">
                <a:latin typeface="HG丸ｺﾞｼｯｸM-PRO" panose="020F0600000000000000" pitchFamily="50" charset="-128"/>
                <a:ea typeface="HG丸ｺﾞｼｯｸM-PRO" panose="020F0600000000000000" pitchFamily="50" charset="-128"/>
                <a:cs typeface="Meiryo UI" panose="020B0604030504040204" pitchFamily="50" charset="-128"/>
              </a:rPr>
              <a:t>規模</a:t>
            </a:r>
            <a:r>
              <a:rPr lang="en-US" altLang="ja-JP" sz="1600" dirty="0">
                <a:latin typeface="HG丸ｺﾞｼｯｸM-PRO" panose="020F0600000000000000" pitchFamily="50" charset="-128"/>
                <a:ea typeface="HG丸ｺﾞｼｯｸM-PRO" panose="020F0600000000000000" pitchFamily="50" charset="-128"/>
                <a:cs typeface="Meiryo UI" panose="020B0604030504040204" pitchFamily="50" charset="-128"/>
              </a:rPr>
              <a:t>》</a:t>
            </a:r>
            <a:endParaRPr lang="ja-JP" altLang="en-US" sz="16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cxnSp>
        <p:nvCxnSpPr>
          <p:cNvPr id="9" name="直線コネクタ 8"/>
          <p:cNvCxnSpPr/>
          <p:nvPr/>
        </p:nvCxnSpPr>
        <p:spPr>
          <a:xfrm flipV="1">
            <a:off x="0" y="643473"/>
            <a:ext cx="13666824" cy="6310"/>
          </a:xfrm>
          <a:prstGeom prst="line">
            <a:avLst/>
          </a:prstGeom>
          <a:ln w="57150" cmpd="thickThin">
            <a:solidFill>
              <a:srgbClr val="0000FF"/>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3155" y="779552"/>
            <a:ext cx="12773048" cy="584775"/>
          </a:xfrm>
          <a:prstGeom prst="rect">
            <a:avLst/>
          </a:prstGeom>
          <a:noFill/>
        </p:spPr>
        <p:txBody>
          <a:bodyPr wrap="none" rtlCol="0">
            <a:spAutoFit/>
          </a:bodyPr>
          <a:lstStyle/>
          <a:p>
            <a:r>
              <a:rPr lang="ja-JP" altLang="en-US" sz="1600" dirty="0">
                <a:latin typeface="Meiryo UI" panose="020B0604030504040204" pitchFamily="50" charset="-128"/>
                <a:ea typeface="Meiryo UI" panose="020B0604030504040204" pitchFamily="50" charset="-128"/>
              </a:rPr>
              <a:t>〇前回会議にて各委員よりご意見いただいた内容をもとに、都市魅力戦略</a:t>
            </a:r>
            <a:r>
              <a:rPr lang="en-US" altLang="ja-JP" sz="1600" dirty="0">
                <a:latin typeface="Meiryo UI" panose="020B0604030504040204" pitchFamily="50" charset="-128"/>
                <a:ea typeface="Meiryo UI" panose="020B0604030504040204" pitchFamily="50" charset="-128"/>
              </a:rPr>
              <a:t>2025</a:t>
            </a:r>
            <a:r>
              <a:rPr lang="ja-JP" altLang="en-US" sz="1600" dirty="0">
                <a:latin typeface="Meiryo UI" panose="020B0604030504040204" pitchFamily="50" charset="-128"/>
                <a:ea typeface="Meiryo UI" panose="020B0604030504040204" pitchFamily="50" charset="-128"/>
              </a:rPr>
              <a:t>の重点取り組みを参考に「新たなニーズへの対応事業</a:t>
            </a:r>
            <a:r>
              <a:rPr lang="ja-JP" altLang="en-US" sz="1600" dirty="0" smtClean="0">
                <a:latin typeface="Meiryo UI" panose="020B0604030504040204" pitchFamily="50" charset="-128"/>
                <a:ea typeface="Meiryo UI" panose="020B0604030504040204" pitchFamily="50" charset="-128"/>
              </a:rPr>
              <a:t>」例を</a:t>
            </a:r>
            <a:r>
              <a:rPr lang="ja-JP" altLang="en-US" sz="1600" dirty="0">
                <a:latin typeface="Meiryo UI" panose="020B0604030504040204" pitchFamily="50" charset="-128"/>
                <a:ea typeface="Meiryo UI" panose="020B0604030504040204" pitchFamily="50" charset="-128"/>
              </a:rPr>
              <a:t>下記に</a:t>
            </a:r>
            <a:r>
              <a:rPr lang="ja-JP" altLang="en-US" sz="1600" dirty="0" smtClean="0">
                <a:latin typeface="Meiryo UI" panose="020B0604030504040204" pitchFamily="50" charset="-128"/>
                <a:ea typeface="Meiryo UI" panose="020B0604030504040204" pitchFamily="50" charset="-128"/>
              </a:rPr>
              <a:t>記載</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〇大阪府における行政需要</a:t>
            </a:r>
            <a:r>
              <a:rPr lang="ja-JP" altLang="en-US" sz="1600" dirty="0" smtClean="0">
                <a:latin typeface="Meiryo UI" panose="020B0604030504040204" pitchFamily="50" charset="-128"/>
                <a:ea typeface="Meiryo UI" panose="020B0604030504040204" pitchFamily="50" charset="-128"/>
              </a:rPr>
              <a:t>を</a:t>
            </a:r>
            <a:r>
              <a:rPr lang="ja-JP" altLang="en-US" sz="1600" dirty="0">
                <a:latin typeface="Meiryo UI" panose="020B0604030504040204" pitchFamily="50" charset="-128"/>
                <a:ea typeface="Meiryo UI" panose="020B0604030504040204" pitchFamily="50" charset="-128"/>
              </a:rPr>
              <a:t>イメージ</a:t>
            </a:r>
            <a:r>
              <a:rPr lang="ja-JP" altLang="en-US" sz="1600" dirty="0" smtClean="0">
                <a:latin typeface="Meiryo UI" panose="020B0604030504040204" pitchFamily="50" charset="-128"/>
                <a:ea typeface="Meiryo UI" panose="020B0604030504040204" pitchFamily="50" charset="-128"/>
              </a:rPr>
              <a:t>する</a:t>
            </a:r>
            <a:r>
              <a:rPr lang="ja-JP" altLang="en-US" sz="1600" dirty="0">
                <a:latin typeface="Meiryo UI" panose="020B0604030504040204" pitchFamily="50" charset="-128"/>
                <a:ea typeface="Meiryo UI" panose="020B0604030504040204" pitchFamily="50" charset="-128"/>
              </a:rPr>
              <a:t>ため、他自治体の類似</a:t>
            </a:r>
            <a:r>
              <a:rPr lang="ja-JP" altLang="en-US" sz="1600" dirty="0" smtClean="0">
                <a:latin typeface="Meiryo UI" panose="020B0604030504040204" pitchFamily="50" charset="-128"/>
                <a:ea typeface="Meiryo UI" panose="020B0604030504040204" pitchFamily="50" charset="-128"/>
              </a:rPr>
              <a:t>事業の予算額を</a:t>
            </a:r>
            <a:r>
              <a:rPr lang="ja-JP" altLang="en-US" sz="1600" dirty="0">
                <a:latin typeface="Meiryo UI" panose="020B0604030504040204" pitchFamily="50" charset="-128"/>
                <a:ea typeface="Meiryo UI" panose="020B0604030504040204" pitchFamily="50" charset="-128"/>
              </a:rPr>
              <a:t>記載</a:t>
            </a:r>
          </a:p>
        </p:txBody>
      </p:sp>
      <p:sp>
        <p:nvSpPr>
          <p:cNvPr id="11" name="テキスト ボックス 10"/>
          <p:cNvSpPr txBox="1"/>
          <p:nvPr/>
        </p:nvSpPr>
        <p:spPr>
          <a:xfrm>
            <a:off x="359817" y="8663173"/>
            <a:ext cx="6464205" cy="283604"/>
          </a:xfrm>
          <a:prstGeom prst="rect">
            <a:avLst/>
          </a:prstGeom>
          <a:noFill/>
        </p:spPr>
        <p:txBody>
          <a:bodyPr wrap="none" rtlCol="0">
            <a:spAutoFit/>
          </a:bodyPr>
          <a:lstStyle/>
          <a:p>
            <a:r>
              <a:rPr lang="en-US" altLang="ja-JP" sz="1243" dirty="0">
                <a:latin typeface="Meiryo UI" panose="020B0604030504040204" pitchFamily="50" charset="-128"/>
                <a:ea typeface="Meiryo UI" panose="020B0604030504040204" pitchFamily="50" charset="-128"/>
              </a:rPr>
              <a:t>※OTA</a:t>
            </a:r>
            <a:r>
              <a:rPr lang="ja-JP" altLang="en-US" sz="1243" dirty="0">
                <a:latin typeface="Meiryo UI" panose="020B0604030504040204" pitchFamily="50" charset="-128"/>
                <a:ea typeface="Meiryo UI" panose="020B0604030504040204" pitchFamily="50" charset="-128"/>
              </a:rPr>
              <a:t>：</a:t>
            </a:r>
            <a:r>
              <a:rPr lang="en-US" altLang="ja-JP" sz="1243" dirty="0">
                <a:latin typeface="Meiryo UI" panose="020B0604030504040204" pitchFamily="50" charset="-128"/>
                <a:ea typeface="Meiryo UI" panose="020B0604030504040204" pitchFamily="50" charset="-128"/>
              </a:rPr>
              <a:t>Online Travel Agent</a:t>
            </a:r>
            <a:r>
              <a:rPr lang="ja-JP" altLang="en-US" sz="1243" dirty="0">
                <a:latin typeface="Meiryo UI" panose="020B0604030504040204" pitchFamily="50" charset="-128"/>
                <a:ea typeface="Meiryo UI" panose="020B0604030504040204" pitchFamily="50" charset="-128"/>
              </a:rPr>
              <a:t>の頭文字の略。インターネット上だけで取引を行う旅行会社のこと。</a:t>
            </a:r>
          </a:p>
        </p:txBody>
      </p:sp>
      <p:sp>
        <p:nvSpPr>
          <p:cNvPr id="15" name="テキスト ボックス 14"/>
          <p:cNvSpPr txBox="1"/>
          <p:nvPr/>
        </p:nvSpPr>
        <p:spPr bwMode="gray">
          <a:xfrm>
            <a:off x="-223" y="-54223"/>
            <a:ext cx="11596224" cy="593015"/>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lang="ja-JP" altLang="en-US" sz="2200" dirty="0" smtClean="0">
                <a:solidFill>
                  <a:sysClr val="windowText" lastClr="000000"/>
                </a:solidFill>
                <a:latin typeface="HG丸ｺﾞｼｯｸM-PRO" panose="020F0600000000000000" pitchFamily="50" charset="-128"/>
                <a:ea typeface="HG丸ｺﾞｼｯｸM-PRO" panose="020F0600000000000000" pitchFamily="50" charset="-128"/>
              </a:rPr>
              <a:t> </a:t>
            </a:r>
            <a:r>
              <a:rPr lang="ja-JP" altLang="en-US" sz="2200" dirty="0">
                <a:solidFill>
                  <a:sysClr val="windowText" lastClr="000000"/>
                </a:solidFill>
                <a:latin typeface="HG丸ｺﾞｼｯｸM-PRO" panose="020F0600000000000000" pitchFamily="50" charset="-128"/>
                <a:ea typeface="HG丸ｺﾞｼｯｸM-PRO" panose="020F0600000000000000" pitchFamily="50" charset="-128"/>
              </a:rPr>
              <a:t>「新たなニーズへの対応</a:t>
            </a:r>
            <a:r>
              <a:rPr lang="ja-JP" altLang="en-US" sz="2200" dirty="0">
                <a:solidFill>
                  <a:schemeClr val="tx1"/>
                </a:solidFill>
                <a:latin typeface="HG丸ｺﾞｼｯｸM-PRO" panose="020F0600000000000000" pitchFamily="50" charset="-128"/>
                <a:ea typeface="HG丸ｺﾞｼｯｸM-PRO" panose="020F0600000000000000" pitchFamily="50" charset="-128"/>
              </a:rPr>
              <a:t>事業」</a:t>
            </a:r>
            <a:r>
              <a:rPr lang="ja-JP" altLang="en-US" sz="2200" dirty="0" smtClean="0">
                <a:solidFill>
                  <a:schemeClr val="tx1"/>
                </a:solidFill>
                <a:latin typeface="HG丸ｺﾞｼｯｸM-PRO" panose="020F0600000000000000" pitchFamily="50" charset="-128"/>
                <a:ea typeface="HG丸ｺﾞｼｯｸM-PRO" panose="020F0600000000000000" pitchFamily="50" charset="-128"/>
              </a:rPr>
              <a:t>イメージ　～対応事業</a:t>
            </a:r>
            <a:r>
              <a:rPr lang="ja-JP" altLang="en-US" sz="2200" dirty="0">
                <a:solidFill>
                  <a:schemeClr val="tx1"/>
                </a:solidFill>
                <a:latin typeface="HG丸ｺﾞｼｯｸM-PRO" panose="020F0600000000000000" pitchFamily="50" charset="-128"/>
                <a:ea typeface="HG丸ｺﾞｼｯｸM-PRO" panose="020F0600000000000000" pitchFamily="50" charset="-128"/>
              </a:rPr>
              <a:t>例</a:t>
            </a:r>
            <a:r>
              <a:rPr lang="ja-JP" altLang="en-US" sz="2200" dirty="0" smtClean="0">
                <a:solidFill>
                  <a:schemeClr val="tx1"/>
                </a:solidFill>
                <a:latin typeface="HG丸ｺﾞｼｯｸM-PRO" panose="020F0600000000000000" pitchFamily="50" charset="-128"/>
                <a:ea typeface="HG丸ｺﾞｼｯｸM-PRO" panose="020F0600000000000000" pitchFamily="50" charset="-128"/>
              </a:rPr>
              <a:t>と他自治体等における事業</a:t>
            </a:r>
            <a:r>
              <a:rPr lang="ja-JP" altLang="en-US" sz="2200" dirty="0" smtClean="0">
                <a:solidFill>
                  <a:sysClr val="windowText" lastClr="000000"/>
                </a:solidFill>
                <a:latin typeface="HG丸ｺﾞｼｯｸM-PRO" panose="020F0600000000000000" pitchFamily="50" charset="-128"/>
                <a:ea typeface="HG丸ｺﾞｼｯｸM-PRO" panose="020F0600000000000000" pitchFamily="50" charset="-128"/>
              </a:rPr>
              <a:t>規模～</a:t>
            </a:r>
            <a:endParaRPr lang="ja-JP" altLang="en-US" sz="2200" dirty="0">
              <a:solidFill>
                <a:sysClr val="windowText" lastClr="000000"/>
              </a:solidFill>
              <a:latin typeface="HG丸ｺﾞｼｯｸM-PRO" panose="020F0600000000000000" pitchFamily="50" charset="-128"/>
              <a:ea typeface="HG丸ｺﾞｼｯｸM-PRO" panose="020F0600000000000000" pitchFamily="50" charset="-128"/>
            </a:endParaRPr>
          </a:p>
        </p:txBody>
      </p:sp>
      <p:sp>
        <p:nvSpPr>
          <p:cNvPr id="10" name="スライド番号プレースホルダー 3"/>
          <p:cNvSpPr>
            <a:spLocks noGrp="1"/>
          </p:cNvSpPr>
          <p:nvPr/>
        </p:nvSpPr>
        <p:spPr>
          <a:xfrm>
            <a:off x="10417038" y="9370376"/>
            <a:ext cx="3192251" cy="530953"/>
          </a:xfrm>
          <a:prstGeom prst="rect">
            <a:avLst/>
          </a:prstGeom>
        </p:spPr>
        <p:txBody>
          <a:bodyPr vert="horz" lIns="135159" tIns="67580" rIns="135159" bIns="67580" rtlCol="0" anchor="ctr"/>
          <a:lstStyle>
            <a:defPPr>
              <a:defRPr lang="ja-JP"/>
            </a:defPPr>
            <a:lvl1pPr marL="0" algn="r" defTabSz="1351593" rtl="0" eaLnBrk="1" latinLnBrk="0" hangingPunct="1">
              <a:defRPr kumimoji="1" sz="2800" kern="1200">
                <a:solidFill>
                  <a:schemeClr val="tx1"/>
                </a:solidFill>
                <a:latin typeface="+mn-lt"/>
                <a:ea typeface="+mn-ea"/>
                <a:cs typeface="+mn-cs"/>
              </a:defRPr>
            </a:lvl1pPr>
            <a:lvl2pPr marL="675796" algn="l" defTabSz="1351593" rtl="0" eaLnBrk="1" latinLnBrk="0" hangingPunct="1">
              <a:defRPr kumimoji="1" sz="2600" kern="1200">
                <a:solidFill>
                  <a:schemeClr val="tx1"/>
                </a:solidFill>
                <a:latin typeface="+mn-lt"/>
                <a:ea typeface="+mn-ea"/>
                <a:cs typeface="+mn-cs"/>
              </a:defRPr>
            </a:lvl2pPr>
            <a:lvl3pPr marL="1351593" algn="l" defTabSz="1351593" rtl="0" eaLnBrk="1" latinLnBrk="0" hangingPunct="1">
              <a:defRPr kumimoji="1" sz="2600" kern="1200">
                <a:solidFill>
                  <a:schemeClr val="tx1"/>
                </a:solidFill>
                <a:latin typeface="+mn-lt"/>
                <a:ea typeface="+mn-ea"/>
                <a:cs typeface="+mn-cs"/>
              </a:defRPr>
            </a:lvl3pPr>
            <a:lvl4pPr marL="2027389" algn="l" defTabSz="1351593" rtl="0" eaLnBrk="1" latinLnBrk="0" hangingPunct="1">
              <a:defRPr kumimoji="1" sz="2600" kern="1200">
                <a:solidFill>
                  <a:schemeClr val="tx1"/>
                </a:solidFill>
                <a:latin typeface="+mn-lt"/>
                <a:ea typeface="+mn-ea"/>
                <a:cs typeface="+mn-cs"/>
              </a:defRPr>
            </a:lvl4pPr>
            <a:lvl5pPr marL="2703186" algn="l" defTabSz="1351593" rtl="0" eaLnBrk="1" latinLnBrk="0" hangingPunct="1">
              <a:defRPr kumimoji="1" sz="2600" kern="1200">
                <a:solidFill>
                  <a:schemeClr val="tx1"/>
                </a:solidFill>
                <a:latin typeface="+mn-lt"/>
                <a:ea typeface="+mn-ea"/>
                <a:cs typeface="+mn-cs"/>
              </a:defRPr>
            </a:lvl5pPr>
            <a:lvl6pPr marL="3378982" algn="l" defTabSz="1351593" rtl="0" eaLnBrk="1" latinLnBrk="0" hangingPunct="1">
              <a:defRPr kumimoji="1" sz="2600" kern="1200">
                <a:solidFill>
                  <a:schemeClr val="tx1"/>
                </a:solidFill>
                <a:latin typeface="+mn-lt"/>
                <a:ea typeface="+mn-ea"/>
                <a:cs typeface="+mn-cs"/>
              </a:defRPr>
            </a:lvl6pPr>
            <a:lvl7pPr marL="4054779" algn="l" defTabSz="1351593" rtl="0" eaLnBrk="1" latinLnBrk="0" hangingPunct="1">
              <a:defRPr kumimoji="1" sz="2600" kern="1200">
                <a:solidFill>
                  <a:schemeClr val="tx1"/>
                </a:solidFill>
                <a:latin typeface="+mn-lt"/>
                <a:ea typeface="+mn-ea"/>
                <a:cs typeface="+mn-cs"/>
              </a:defRPr>
            </a:lvl7pPr>
            <a:lvl8pPr marL="4730575" algn="l" defTabSz="1351593" rtl="0" eaLnBrk="1" latinLnBrk="0" hangingPunct="1">
              <a:defRPr kumimoji="1" sz="2600" kern="1200">
                <a:solidFill>
                  <a:schemeClr val="tx1"/>
                </a:solidFill>
                <a:latin typeface="+mn-lt"/>
                <a:ea typeface="+mn-ea"/>
                <a:cs typeface="+mn-cs"/>
              </a:defRPr>
            </a:lvl8pPr>
            <a:lvl9pPr marL="5406372" algn="l" defTabSz="1351593" rtl="0" eaLnBrk="1" latinLnBrk="0" hangingPunct="1">
              <a:defRPr kumimoji="1" sz="2600" kern="1200">
                <a:solidFill>
                  <a:schemeClr val="tx1"/>
                </a:solidFill>
                <a:latin typeface="+mn-lt"/>
                <a:ea typeface="+mn-ea"/>
                <a:cs typeface="+mn-cs"/>
              </a:defRPr>
            </a:lvl9pPr>
          </a:lstStyle>
          <a:p>
            <a:r>
              <a:rPr lang="en-US" altLang="ja-JP" dirty="0"/>
              <a:t>2</a:t>
            </a:r>
            <a:endParaRPr kumimoji="1" lang="ja-JP" altLang="en-US" dirty="0"/>
          </a:p>
        </p:txBody>
      </p:sp>
      <p:sp>
        <p:nvSpPr>
          <p:cNvPr id="3" name="テキスト ボックス 2"/>
          <p:cNvSpPr txBox="1"/>
          <p:nvPr/>
        </p:nvSpPr>
        <p:spPr bwMode="gray">
          <a:xfrm>
            <a:off x="791865" y="9032611"/>
            <a:ext cx="11968028" cy="562238"/>
          </a:xfrm>
          <a:prstGeom prst="rect">
            <a:avLst/>
          </a:prstGeom>
          <a:noFill/>
          <a:ln w="12700" cmpd="sng">
            <a:solidFill>
              <a:schemeClr val="accent1"/>
            </a:solid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spAutoFit/>
          </a:bodyPr>
          <a:lstStyle/>
          <a:p>
            <a:pPr defTabSz="990600"/>
            <a:r>
              <a:rPr lang="ja-JP" altLang="en-US" sz="2000" dirty="0" smtClean="0">
                <a:solidFill>
                  <a:schemeClr val="tx1"/>
                </a:solidFill>
                <a:latin typeface="Meiryo UI" panose="020B0604030504040204" pitchFamily="50" charset="-128"/>
                <a:ea typeface="Meiryo UI" panose="020B0604030504040204" pitchFamily="50" charset="-128"/>
              </a:rPr>
              <a:t>上記事業予算</a:t>
            </a:r>
            <a:r>
              <a:rPr lang="en-US" altLang="ja-JP" sz="2000" dirty="0" smtClean="0">
                <a:solidFill>
                  <a:schemeClr val="tx1"/>
                </a:solidFill>
                <a:latin typeface="Meiryo UI" panose="020B0604030504040204" pitchFamily="50" charset="-128"/>
                <a:ea typeface="Meiryo UI" panose="020B0604030504040204" pitchFamily="50" charset="-128"/>
              </a:rPr>
              <a:t>(</a:t>
            </a:r>
            <a:r>
              <a:rPr lang="ja-JP" altLang="en-US" sz="2000" dirty="0" smtClean="0">
                <a:solidFill>
                  <a:schemeClr val="tx1"/>
                </a:solidFill>
                <a:latin typeface="Meiryo UI" panose="020B0604030504040204" pitchFamily="50" charset="-128"/>
                <a:ea typeface="Meiryo UI" panose="020B0604030504040204" pitchFamily="50" charset="-128"/>
              </a:rPr>
              <a:t>約</a:t>
            </a:r>
            <a:r>
              <a:rPr lang="en-US" altLang="ja-JP" sz="2000" dirty="0" smtClean="0">
                <a:solidFill>
                  <a:schemeClr val="tx1"/>
                </a:solidFill>
                <a:latin typeface="Meiryo UI" panose="020B0604030504040204" pitchFamily="50" charset="-128"/>
                <a:ea typeface="Meiryo UI" panose="020B0604030504040204" pitchFamily="50" charset="-128"/>
              </a:rPr>
              <a:t>7</a:t>
            </a:r>
            <a:r>
              <a:rPr lang="ja-JP" altLang="en-US" sz="2000" dirty="0">
                <a:solidFill>
                  <a:schemeClr val="tx1"/>
                </a:solidFill>
                <a:latin typeface="Meiryo UI" panose="020B0604030504040204" pitchFamily="50" charset="-128"/>
                <a:ea typeface="Meiryo UI" panose="020B0604030504040204" pitchFamily="50" charset="-128"/>
              </a:rPr>
              <a:t>億円</a:t>
            </a:r>
            <a:r>
              <a:rPr lang="en-US" altLang="ja-JP" sz="2000" dirty="0" smtClean="0">
                <a:solidFill>
                  <a:schemeClr val="tx1"/>
                </a:solidFill>
                <a:latin typeface="Meiryo UI" panose="020B0604030504040204" pitchFamily="50" charset="-128"/>
                <a:ea typeface="Meiryo UI" panose="020B0604030504040204" pitchFamily="50" charset="-128"/>
              </a:rPr>
              <a:t>)</a:t>
            </a:r>
            <a:r>
              <a:rPr lang="ja-JP" altLang="en-US" sz="2000" dirty="0" smtClean="0">
                <a:solidFill>
                  <a:schemeClr val="tx1"/>
                </a:solidFill>
                <a:latin typeface="Meiryo UI" panose="020B0604030504040204" pitchFamily="50" charset="-128"/>
                <a:ea typeface="Meiryo UI" panose="020B0604030504040204" pitchFamily="50" charset="-128"/>
              </a:rPr>
              <a:t>については、他</a:t>
            </a:r>
            <a:r>
              <a:rPr kumimoji="1" lang="ja-JP" altLang="en-US" sz="2000" dirty="0" smtClean="0">
                <a:solidFill>
                  <a:schemeClr val="tx1"/>
                </a:solidFill>
                <a:latin typeface="Meiryo UI" panose="020B0604030504040204" pitchFamily="50" charset="-128"/>
                <a:ea typeface="Meiryo UI" panose="020B0604030504040204" pitchFamily="50" charset="-128"/>
              </a:rPr>
              <a:t>自治体等における類似</a:t>
            </a:r>
            <a:r>
              <a:rPr kumimoji="1" lang="ja-JP" altLang="en-US" sz="2000" smtClean="0">
                <a:solidFill>
                  <a:schemeClr val="tx1"/>
                </a:solidFill>
                <a:latin typeface="Meiryo UI" panose="020B0604030504040204" pitchFamily="50" charset="-128"/>
                <a:ea typeface="Meiryo UI" panose="020B0604030504040204" pitchFamily="50" charset="-128"/>
              </a:rPr>
              <a:t>事業の</a:t>
            </a:r>
            <a:r>
              <a:rPr lang="ja-JP" altLang="en-US" sz="2000">
                <a:solidFill>
                  <a:schemeClr val="tx1"/>
                </a:solidFill>
                <a:latin typeface="Meiryo UI" panose="020B0604030504040204" pitchFamily="50" charset="-128"/>
                <a:ea typeface="Meiryo UI" panose="020B0604030504040204" pitchFamily="50" charset="-128"/>
              </a:rPr>
              <a:t>イメージ</a:t>
            </a:r>
            <a:r>
              <a:rPr kumimoji="1" lang="ja-JP" altLang="en-US" sz="2000" smtClean="0">
                <a:solidFill>
                  <a:schemeClr val="tx1"/>
                </a:solidFill>
                <a:latin typeface="Meiryo UI" panose="020B0604030504040204" pitchFamily="50" charset="-128"/>
                <a:ea typeface="Meiryo UI" panose="020B0604030504040204" pitchFamily="50" charset="-128"/>
              </a:rPr>
              <a:t>を</a:t>
            </a:r>
            <a:r>
              <a:rPr lang="ja-JP" altLang="en-US" sz="2000" dirty="0" smtClean="0">
                <a:solidFill>
                  <a:schemeClr val="tx1"/>
                </a:solidFill>
                <a:latin typeface="Meiryo UI" panose="020B0604030504040204" pitchFamily="50" charset="-128"/>
                <a:ea typeface="Meiryo UI" panose="020B0604030504040204" pitchFamily="50" charset="-128"/>
              </a:rPr>
              <a:t>記載</a:t>
            </a:r>
            <a:r>
              <a:rPr kumimoji="1" lang="ja-JP" altLang="en-US" sz="2000" dirty="0" smtClean="0">
                <a:solidFill>
                  <a:schemeClr val="tx1"/>
                </a:solidFill>
                <a:latin typeface="Meiryo UI" panose="020B0604030504040204" pitchFamily="50" charset="-128"/>
                <a:ea typeface="Meiryo UI" panose="020B0604030504040204" pitchFamily="50" charset="-128"/>
              </a:rPr>
              <a:t>したものである。</a:t>
            </a:r>
            <a:endParaRPr kumimoji="1" lang="en-US" altLang="ja-JP" sz="2000" dirty="0" smtClean="0">
              <a:solidFill>
                <a:schemeClr val="tx1"/>
              </a:solidFill>
              <a:latin typeface="Meiryo UI" panose="020B0604030504040204" pitchFamily="50" charset="-128"/>
              <a:ea typeface="Meiryo UI" panose="020B0604030504040204" pitchFamily="50" charset="-128"/>
            </a:endParaRPr>
          </a:p>
        </p:txBody>
      </p:sp>
      <p:sp>
        <p:nvSpPr>
          <p:cNvPr id="12" name="正方形/長方形 11"/>
          <p:cNvSpPr/>
          <p:nvPr/>
        </p:nvSpPr>
        <p:spPr>
          <a:xfrm>
            <a:off x="11596001" y="39929"/>
            <a:ext cx="2016224" cy="432048"/>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a:solidFill>
                  <a:schemeClr val="tx1"/>
                </a:solidFill>
                <a:latin typeface="HG丸ｺﾞｼｯｸM-PRO" panose="020F0600000000000000" pitchFamily="50" charset="-128"/>
                <a:ea typeface="HG丸ｺﾞｼｯｸM-PRO" panose="020F0600000000000000" pitchFamily="50" charset="-128"/>
              </a:rPr>
              <a:t>大阪府観光客受入環境整備の</a:t>
            </a:r>
          </a:p>
          <a:p>
            <a:pPr algn="ctr"/>
            <a:r>
              <a:rPr lang="ja-JP" altLang="en-US" sz="1000" dirty="0">
                <a:solidFill>
                  <a:schemeClr val="tx1"/>
                </a:solidFill>
                <a:latin typeface="HG丸ｺﾞｼｯｸM-PRO" panose="020F0600000000000000" pitchFamily="50" charset="-128"/>
                <a:ea typeface="HG丸ｺﾞｼｯｸM-PRO" panose="020F0600000000000000" pitchFamily="50" charset="-128"/>
              </a:rPr>
              <a:t>推進に関する調査検討</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会議</a:t>
            </a:r>
            <a:endParaRPr lang="ja-JP" altLang="en-US" sz="1000"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413391095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直線コネクタ 8"/>
          <p:cNvCxnSpPr/>
          <p:nvPr/>
        </p:nvCxnSpPr>
        <p:spPr>
          <a:xfrm flipV="1">
            <a:off x="0" y="643473"/>
            <a:ext cx="13666824" cy="6310"/>
          </a:xfrm>
          <a:prstGeom prst="line">
            <a:avLst/>
          </a:prstGeom>
          <a:ln w="57150" cmpd="thickThin">
            <a:solidFill>
              <a:srgbClr val="0000FF"/>
            </a:solidFill>
          </a:ln>
        </p:spPr>
        <p:style>
          <a:lnRef idx="1">
            <a:schemeClr val="accent1"/>
          </a:lnRef>
          <a:fillRef idx="0">
            <a:schemeClr val="accent1"/>
          </a:fillRef>
          <a:effectRef idx="0">
            <a:schemeClr val="accent1"/>
          </a:effectRef>
          <a:fontRef idx="minor">
            <a:schemeClr val="tx1"/>
          </a:fontRef>
        </p:style>
      </p:cxnSp>
      <p:sp>
        <p:nvSpPr>
          <p:cNvPr id="15" name="テキスト ボックス 14"/>
          <p:cNvSpPr txBox="1"/>
          <p:nvPr/>
        </p:nvSpPr>
        <p:spPr bwMode="gray">
          <a:xfrm>
            <a:off x="-223" y="-54223"/>
            <a:ext cx="9877805" cy="593015"/>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lang="ja-JP" altLang="en-US" sz="2200" dirty="0">
                <a:solidFill>
                  <a:sysClr val="windowText" lastClr="000000"/>
                </a:solidFill>
                <a:latin typeface="HG丸ｺﾞｼｯｸM-PRO" panose="020F0600000000000000" pitchFamily="50" charset="-128"/>
                <a:ea typeface="HG丸ｺﾞｼｯｸM-PRO" panose="020F0600000000000000" pitchFamily="50" charset="-128"/>
              </a:rPr>
              <a:t>　 「新たなニーズへの対応事業」</a:t>
            </a:r>
            <a:r>
              <a:rPr lang="ja-JP" altLang="en-US" sz="2200" dirty="0" smtClean="0">
                <a:solidFill>
                  <a:schemeClr val="tx1"/>
                </a:solidFill>
                <a:latin typeface="HG丸ｺﾞｼｯｸM-PRO" panose="020F0600000000000000" pitchFamily="50" charset="-128"/>
                <a:ea typeface="HG丸ｺﾞｼｯｸM-PRO" panose="020F0600000000000000" pitchFamily="50" charset="-128"/>
              </a:rPr>
              <a:t>イメージ　</a:t>
            </a:r>
            <a:r>
              <a:rPr lang="ja-JP" altLang="en-US" sz="1800" dirty="0" smtClean="0">
                <a:solidFill>
                  <a:sysClr val="windowText" lastClr="000000"/>
                </a:solidFill>
                <a:latin typeface="HG丸ｺﾞｼｯｸM-PRO" panose="020F0600000000000000" pitchFamily="50" charset="-128"/>
                <a:ea typeface="HG丸ｺﾞｼｯｸM-PRO" panose="020F0600000000000000" pitchFamily="50" charset="-128"/>
              </a:rPr>
              <a:t>～他自治体等における類似事業概要～</a:t>
            </a:r>
            <a:endParaRPr lang="ja-JP" altLang="en-US" sz="2200" dirty="0">
              <a:solidFill>
                <a:sysClr val="windowText" lastClr="000000"/>
              </a:solidFill>
              <a:latin typeface="HG丸ｺﾞｼｯｸM-PRO" panose="020F0600000000000000" pitchFamily="50" charset="-128"/>
              <a:ea typeface="HG丸ｺﾞｼｯｸM-PRO" panose="020F0600000000000000"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1450914797"/>
              </p:ext>
            </p:extLst>
          </p:nvPr>
        </p:nvGraphicFramePr>
        <p:xfrm>
          <a:off x="145981" y="1429021"/>
          <a:ext cx="13463308" cy="7719434"/>
        </p:xfrm>
        <a:graphic>
          <a:graphicData uri="http://schemas.openxmlformats.org/drawingml/2006/table">
            <a:tbl>
              <a:tblPr firstRow="1" bandRow="1">
                <a:tableStyleId>{5C22544A-7EE6-4342-B048-85BDC9FD1C3A}</a:tableStyleId>
              </a:tblPr>
              <a:tblGrid>
                <a:gridCol w="3187627">
                  <a:extLst>
                    <a:ext uri="{9D8B030D-6E8A-4147-A177-3AD203B41FA5}">
                      <a16:colId xmlns:a16="http://schemas.microsoft.com/office/drawing/2014/main" val="205565248"/>
                    </a:ext>
                  </a:extLst>
                </a:gridCol>
                <a:gridCol w="1080120">
                  <a:extLst>
                    <a:ext uri="{9D8B030D-6E8A-4147-A177-3AD203B41FA5}">
                      <a16:colId xmlns:a16="http://schemas.microsoft.com/office/drawing/2014/main" val="3365576494"/>
                    </a:ext>
                  </a:extLst>
                </a:gridCol>
                <a:gridCol w="1080120">
                  <a:extLst>
                    <a:ext uri="{9D8B030D-6E8A-4147-A177-3AD203B41FA5}">
                      <a16:colId xmlns:a16="http://schemas.microsoft.com/office/drawing/2014/main" val="346250804"/>
                    </a:ext>
                  </a:extLst>
                </a:gridCol>
                <a:gridCol w="8115441">
                  <a:extLst>
                    <a:ext uri="{9D8B030D-6E8A-4147-A177-3AD203B41FA5}">
                      <a16:colId xmlns:a16="http://schemas.microsoft.com/office/drawing/2014/main" val="2940108061"/>
                    </a:ext>
                  </a:extLst>
                </a:gridCol>
              </a:tblGrid>
              <a:tr h="357263">
                <a:tc>
                  <a:txBody>
                    <a:bodyPr/>
                    <a:lstStyle/>
                    <a:p>
                      <a:pPr algn="ctr"/>
                      <a:r>
                        <a:rPr kumimoji="1" lang="ja-JP" altLang="en-US" sz="1400" dirty="0" smtClean="0">
                          <a:latin typeface="Meiryo UI" panose="020B0604030504040204" pitchFamily="50" charset="-128"/>
                          <a:ea typeface="Meiryo UI" panose="020B0604030504040204" pitchFamily="50" charset="-128"/>
                        </a:rPr>
                        <a:t>事業名</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400" dirty="0" smtClean="0">
                          <a:latin typeface="Meiryo UI" panose="020B0604030504040204" pitchFamily="50" charset="-128"/>
                          <a:ea typeface="Meiryo UI" panose="020B0604030504040204" pitchFamily="50" charset="-128"/>
                        </a:rPr>
                        <a:t>実施自治体</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400" dirty="0" smtClean="0">
                          <a:latin typeface="Meiryo UI" panose="020B0604030504040204" pitchFamily="50" charset="-128"/>
                          <a:ea typeface="Meiryo UI" panose="020B0604030504040204" pitchFamily="50" charset="-128"/>
                        </a:rPr>
                        <a:t>規模</a:t>
                      </a:r>
                      <a:endParaRPr kumimoji="1" lang="en-US" altLang="ja-JP" sz="1400" dirty="0" smtClean="0">
                        <a:latin typeface="Meiryo UI" panose="020B0604030504040204" pitchFamily="50" charset="-128"/>
                        <a:ea typeface="Meiryo UI" panose="020B0604030504040204" pitchFamily="50" charset="-128"/>
                      </a:endParaRPr>
                    </a:p>
                    <a:p>
                      <a:pPr algn="ctr"/>
                      <a:r>
                        <a:rPr kumimoji="1" lang="ja-JP" altLang="en-US" sz="800" dirty="0" smtClean="0">
                          <a:latin typeface="Meiryo UI" panose="020B0604030504040204" pitchFamily="50" charset="-128"/>
                          <a:ea typeface="Meiryo UI" panose="020B0604030504040204" pitchFamily="50" charset="-128"/>
                        </a:rPr>
                        <a:t>（単位：百万円</a:t>
                      </a:r>
                      <a:r>
                        <a:rPr kumimoji="1" lang="ja-JP" altLang="en-US" sz="600" dirty="0" smtClean="0">
                          <a:latin typeface="Meiryo UI" panose="020B0604030504040204" pitchFamily="50" charset="-128"/>
                          <a:ea typeface="Meiryo UI" panose="020B0604030504040204" pitchFamily="50" charset="-128"/>
                        </a:rPr>
                        <a:t>）</a:t>
                      </a:r>
                      <a:endParaRPr kumimoji="1" lang="ja-JP" altLang="en-US" sz="6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400" dirty="0" smtClean="0">
                          <a:latin typeface="Meiryo UI" panose="020B0604030504040204" pitchFamily="50" charset="-128"/>
                          <a:ea typeface="Meiryo UI" panose="020B0604030504040204" pitchFamily="50" charset="-128"/>
                        </a:rPr>
                        <a:t>概要</a:t>
                      </a:r>
                      <a:endParaRPr kumimoji="1" lang="ja-JP" altLang="en-US" sz="14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284207677"/>
                  </a:ext>
                </a:extLst>
              </a:tr>
              <a:tr h="859056">
                <a:tc>
                  <a:txBody>
                    <a:bodyPr/>
                    <a:lstStyle/>
                    <a:p>
                      <a:r>
                        <a:rPr kumimoji="1" lang="ja-JP" altLang="en-US" sz="1400" dirty="0" smtClean="0">
                          <a:latin typeface="Meiryo UI" panose="020B0604030504040204" pitchFamily="50" charset="-128"/>
                          <a:ea typeface="Meiryo UI" panose="020B0604030504040204" pitchFamily="50" charset="-128"/>
                        </a:rPr>
                        <a:t>①御堂筋オータムパーティー</a:t>
                      </a:r>
                      <a:endParaRPr kumimoji="1" lang="en-US" altLang="ja-JP" sz="1400" dirty="0" smtClean="0">
                        <a:latin typeface="Meiryo UI" panose="020B0604030504040204" pitchFamily="50" charset="-128"/>
                        <a:ea typeface="Meiryo UI" panose="020B0604030504040204" pitchFamily="50" charset="-128"/>
                      </a:endParaRPr>
                    </a:p>
                    <a:p>
                      <a:r>
                        <a:rPr kumimoji="1" lang="en-US" altLang="ja-JP" sz="1400" dirty="0" smtClean="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大阪・関西万博プロモーション事業）</a:t>
                      </a:r>
                    </a:p>
                  </a:txBody>
                  <a:tcPr/>
                </a:tc>
                <a:tc>
                  <a:txBody>
                    <a:bodyPr/>
                    <a:lstStyle/>
                    <a:p>
                      <a:pPr algn="ctr"/>
                      <a:r>
                        <a:rPr kumimoji="1" lang="ja-JP" altLang="en-US" sz="1400" dirty="0" smtClean="0">
                          <a:latin typeface="Meiryo UI" panose="020B0604030504040204" pitchFamily="50" charset="-128"/>
                          <a:ea typeface="Meiryo UI" panose="020B0604030504040204" pitchFamily="50" charset="-128"/>
                        </a:rPr>
                        <a:t>大阪府</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r"/>
                      <a:r>
                        <a:rPr kumimoji="1" lang="en-US" altLang="ja-JP" sz="1400" dirty="0" smtClean="0">
                          <a:latin typeface="Meiryo UI" panose="020B0604030504040204" pitchFamily="50" charset="-128"/>
                          <a:ea typeface="Meiryo UI" panose="020B0604030504040204" pitchFamily="50" charset="-128"/>
                        </a:rPr>
                        <a:t>12</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r>
                        <a:rPr kumimoji="1" lang="ja-JP" altLang="en-US" sz="1400" dirty="0" smtClean="0">
                          <a:latin typeface="Meiryo UI" panose="020B0604030504040204" pitchFamily="50" charset="-128"/>
                          <a:ea typeface="Meiryo UI" panose="020B0604030504040204" pitchFamily="50" charset="-128"/>
                        </a:rPr>
                        <a:t>大阪のシンボリックなエリア（御堂筋、中之島、水の回廊など）において、御堂筋オータムパーティー等の話題のコンテンツを実施し、魅力発信をする際に、</a:t>
                      </a:r>
                      <a:r>
                        <a:rPr kumimoji="1" lang="en-US" altLang="ja-JP" sz="1400" dirty="0" smtClean="0">
                          <a:latin typeface="Meiryo UI" panose="020B0604030504040204" pitchFamily="50" charset="-128"/>
                          <a:ea typeface="Meiryo UI" panose="020B0604030504040204" pitchFamily="50" charset="-128"/>
                        </a:rPr>
                        <a:t>2025</a:t>
                      </a:r>
                      <a:r>
                        <a:rPr kumimoji="1" lang="ja-JP" altLang="en-US" sz="1400" dirty="0" smtClean="0">
                          <a:latin typeface="Meiryo UI" panose="020B0604030504040204" pitchFamily="50" charset="-128"/>
                          <a:ea typeface="Meiryo UI" panose="020B0604030504040204" pitchFamily="50" charset="-128"/>
                        </a:rPr>
                        <a:t>年大阪・関西万博の開催に向けたプロモーションを併せて展開。</a:t>
                      </a:r>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176303170"/>
                  </a:ext>
                </a:extLst>
              </a:tr>
              <a:tr h="611706">
                <a:tc>
                  <a:txBody>
                    <a:bodyPr/>
                    <a:lstStyle/>
                    <a:p>
                      <a:r>
                        <a:rPr kumimoji="1" lang="ja-JP" altLang="en-US" sz="1400" dirty="0" smtClean="0">
                          <a:latin typeface="Meiryo UI" panose="020B0604030504040204" pitchFamily="50" charset="-128"/>
                          <a:ea typeface="Meiryo UI" panose="020B0604030504040204" pitchFamily="50" charset="-128"/>
                        </a:rPr>
                        <a:t>②観光事業者のオンラインツアー</a:t>
                      </a:r>
                      <a:r>
                        <a:rPr kumimoji="1" lang="en-US" altLang="ja-JP" sz="1400" dirty="0" smtClean="0">
                          <a:latin typeface="Meiryo UI" panose="020B0604030504040204" pitchFamily="50" charset="-128"/>
                          <a:ea typeface="Meiryo UI" panose="020B0604030504040204" pitchFamily="50" charset="-128"/>
                        </a:rPr>
                        <a:t/>
                      </a:r>
                      <a:br>
                        <a:rPr kumimoji="1" lang="en-US" altLang="ja-JP" sz="1400" dirty="0" smtClean="0">
                          <a:latin typeface="Meiryo UI" panose="020B0604030504040204" pitchFamily="50" charset="-128"/>
                          <a:ea typeface="Meiryo UI" panose="020B0604030504040204" pitchFamily="50" charset="-128"/>
                        </a:rPr>
                      </a:br>
                      <a:r>
                        <a:rPr kumimoji="1" lang="ja-JP" altLang="en-US" sz="1400" dirty="0" smtClean="0">
                          <a:latin typeface="Meiryo UI" panose="020B0604030504040204" pitchFamily="50" charset="-128"/>
                          <a:ea typeface="Meiryo UI" panose="020B0604030504040204" pitchFamily="50" charset="-128"/>
                        </a:rPr>
                        <a:t>　</a:t>
                      </a:r>
                      <a:r>
                        <a:rPr kumimoji="1" lang="ja-JP" altLang="en-US" sz="1400" baseline="0" dirty="0" smtClean="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造成支援事業</a:t>
                      </a:r>
                    </a:p>
                  </a:txBody>
                  <a:tcPr/>
                </a:tc>
                <a:tc>
                  <a:txBody>
                    <a:bodyPr/>
                    <a:lstStyle/>
                    <a:p>
                      <a:pPr algn="ctr"/>
                      <a:r>
                        <a:rPr kumimoji="1" lang="ja-JP" altLang="en-US" sz="1400" dirty="0" smtClean="0">
                          <a:latin typeface="Meiryo UI" panose="020B0604030504040204" pitchFamily="50" charset="-128"/>
                          <a:ea typeface="Meiryo UI" panose="020B0604030504040204" pitchFamily="50" charset="-128"/>
                        </a:rPr>
                        <a:t>東京都</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r"/>
                      <a:r>
                        <a:rPr kumimoji="1" lang="en-US" altLang="ja-JP" sz="1400" dirty="0" smtClean="0">
                          <a:latin typeface="Meiryo UI" panose="020B0604030504040204" pitchFamily="50" charset="-128"/>
                          <a:ea typeface="Meiryo UI" panose="020B0604030504040204" pitchFamily="50" charset="-128"/>
                        </a:rPr>
                        <a:t>120</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r>
                        <a:rPr kumimoji="1" lang="ja-JP" altLang="en-US" sz="1400" dirty="0" smtClean="0">
                          <a:latin typeface="Meiryo UI" panose="020B0604030504040204" pitchFamily="50" charset="-128"/>
                          <a:ea typeface="Meiryo UI" panose="020B0604030504040204" pitchFamily="50" charset="-128"/>
                        </a:rPr>
                        <a:t>国外にいながら都内への旅行気分を楽しめる商品の造成を支援するため、観光関連事業者が、オンラインツアー等の商品を造成・販売する場合に必要な経費の一部を支援。</a:t>
                      </a:r>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908005901"/>
                  </a:ext>
                </a:extLst>
              </a:tr>
              <a:tr h="797413">
                <a:tc>
                  <a:txBody>
                    <a:bodyPr/>
                    <a:lstStyle/>
                    <a:p>
                      <a:r>
                        <a:rPr kumimoji="1" lang="ja-JP" altLang="en-US" sz="1400" dirty="0" smtClean="0">
                          <a:latin typeface="Meiryo UI" panose="020B0604030504040204" pitchFamily="50" charset="-128"/>
                          <a:ea typeface="Meiryo UI" panose="020B0604030504040204" pitchFamily="50" charset="-128"/>
                        </a:rPr>
                        <a:t>③ワーケーション導入促進事業費</a:t>
                      </a:r>
                    </a:p>
                  </a:txBody>
                  <a:tcPr/>
                </a:tc>
                <a:tc>
                  <a:txBody>
                    <a:bodyPr/>
                    <a:lstStyle/>
                    <a:p>
                      <a:pPr algn="ctr"/>
                      <a:r>
                        <a:rPr kumimoji="1" lang="ja-JP" altLang="en-US" sz="1400" dirty="0" smtClean="0">
                          <a:latin typeface="Meiryo UI" panose="020B0604030504040204" pitchFamily="50" charset="-128"/>
                          <a:ea typeface="Meiryo UI" panose="020B0604030504040204" pitchFamily="50" charset="-128"/>
                        </a:rPr>
                        <a:t>山梨県</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r"/>
                      <a:r>
                        <a:rPr kumimoji="1" lang="en-US" altLang="ja-JP" sz="1400" dirty="0" smtClean="0">
                          <a:latin typeface="Meiryo UI" panose="020B0604030504040204" pitchFamily="50" charset="-128"/>
                          <a:ea typeface="Meiryo UI" panose="020B0604030504040204" pitchFamily="50" charset="-128"/>
                        </a:rPr>
                        <a:t>173</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r>
                        <a:rPr kumimoji="1" lang="ja-JP" altLang="en-US" sz="1400" dirty="0" smtClean="0">
                          <a:latin typeface="Meiryo UI" panose="020B0604030504040204" pitchFamily="50" charset="-128"/>
                          <a:ea typeface="Meiryo UI" panose="020B0604030504040204" pitchFamily="50" charset="-128"/>
                        </a:rPr>
                        <a:t>ウィズコロナ、ポストコロナ時代における新しい旅行スタイルの受入体制を整備するため、観光地の宿泊施設が行う施設改修等（ワークスペース、</a:t>
                      </a:r>
                      <a:r>
                        <a:rPr kumimoji="1" lang="en-US" altLang="ja-JP" sz="1400" dirty="0" smtClean="0">
                          <a:latin typeface="Meiryo UI" panose="020B0604030504040204" pitchFamily="50" charset="-128"/>
                          <a:ea typeface="Meiryo UI" panose="020B0604030504040204" pitchFamily="50" charset="-128"/>
                        </a:rPr>
                        <a:t>Wi-Fi</a:t>
                      </a:r>
                      <a:r>
                        <a:rPr kumimoji="1" lang="ja-JP" altLang="en-US" sz="1400" dirty="0" smtClean="0">
                          <a:latin typeface="Meiryo UI" panose="020B0604030504040204" pitchFamily="50" charset="-128"/>
                          <a:ea typeface="Meiryo UI" panose="020B0604030504040204" pitchFamily="50" charset="-128"/>
                        </a:rPr>
                        <a:t>環境の整備、ワーケーション導入サポートの実施等）を支援。</a:t>
                      </a:r>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829241688"/>
                  </a:ext>
                </a:extLst>
              </a:tr>
              <a:tr h="795516">
                <a:tc>
                  <a:txBody>
                    <a:bodyPr/>
                    <a:lstStyle/>
                    <a:p>
                      <a:r>
                        <a:rPr kumimoji="1" lang="ja-JP" altLang="en-US" sz="1400" dirty="0" smtClean="0">
                          <a:latin typeface="Meiryo UI" panose="020B0604030504040204" pitchFamily="50" charset="-128"/>
                          <a:ea typeface="Meiryo UI" panose="020B0604030504040204" pitchFamily="50" charset="-128"/>
                        </a:rPr>
                        <a:t>④ムスリム等多様な文化・習慣に関する</a:t>
                      </a:r>
                      <a:r>
                        <a:rPr kumimoji="1" lang="en-US" altLang="ja-JP" sz="1400" dirty="0" smtClean="0">
                          <a:latin typeface="Meiryo UI" panose="020B0604030504040204" pitchFamily="50" charset="-128"/>
                          <a:ea typeface="Meiryo UI" panose="020B0604030504040204" pitchFamily="50" charset="-128"/>
                        </a:rPr>
                        <a:t/>
                      </a:r>
                      <a:br>
                        <a:rPr kumimoji="1" lang="en-US" altLang="ja-JP" sz="1400" dirty="0" smtClean="0">
                          <a:latin typeface="Meiryo UI" panose="020B0604030504040204" pitchFamily="50" charset="-128"/>
                          <a:ea typeface="Meiryo UI" panose="020B0604030504040204" pitchFamily="50" charset="-128"/>
                        </a:rPr>
                      </a:br>
                      <a:r>
                        <a:rPr kumimoji="1" lang="ja-JP" altLang="en-US" sz="1400" dirty="0" smtClean="0">
                          <a:latin typeface="Meiryo UI" panose="020B0604030504040204" pitchFamily="50" charset="-128"/>
                          <a:ea typeface="Meiryo UI" panose="020B0604030504040204" pitchFamily="50" charset="-128"/>
                        </a:rPr>
                        <a:t>　</a:t>
                      </a:r>
                      <a:r>
                        <a:rPr kumimoji="1" lang="ja-JP" altLang="en-US" sz="1400" baseline="0" dirty="0" smtClean="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受入環境整備事業</a:t>
                      </a:r>
                    </a:p>
                  </a:txBody>
                  <a:tcPr/>
                </a:tc>
                <a:tc>
                  <a:txBody>
                    <a:bodyPr/>
                    <a:lstStyle/>
                    <a:p>
                      <a:pPr algn="ctr"/>
                      <a:r>
                        <a:rPr kumimoji="1" lang="ja-JP" altLang="en-US" sz="1400" dirty="0" smtClean="0">
                          <a:latin typeface="Meiryo UI" panose="020B0604030504040204" pitchFamily="50" charset="-128"/>
                          <a:ea typeface="Meiryo UI" panose="020B0604030504040204" pitchFamily="50" charset="-128"/>
                        </a:rPr>
                        <a:t>東京都</a:t>
                      </a:r>
                    </a:p>
                    <a:p>
                      <a:pPr algn="ct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r"/>
                      <a:r>
                        <a:rPr kumimoji="1" lang="en-US" altLang="ja-JP" sz="1400" dirty="0" smtClean="0">
                          <a:latin typeface="Meiryo UI" panose="020B0604030504040204" pitchFamily="50" charset="-128"/>
                          <a:ea typeface="Meiryo UI" panose="020B0604030504040204" pitchFamily="50" charset="-128"/>
                        </a:rPr>
                        <a:t>91</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r>
                        <a:rPr kumimoji="1" lang="ja-JP" altLang="en-US" sz="1400" dirty="0" smtClean="0">
                          <a:latin typeface="Meiryo UI" panose="020B0604030504040204" pitchFamily="50" charset="-128"/>
                          <a:ea typeface="Meiryo UI" panose="020B0604030504040204" pitchFamily="50" charset="-128"/>
                        </a:rPr>
                        <a:t>都内観光事業者を対象に、外国人旅行者受入に必要な知識・ノウハウや感染症対策を習得できるセミナーの開催やムスリム・ベジタリアンへの対応、アフターコロナを見据えた新たな経営戦略等の支援を提供するアドバイザー派遣を実施。</a:t>
                      </a:r>
                      <a:endParaRPr kumimoji="1" lang="en-US" altLang="ja-JP" sz="1400" dirty="0" smtClean="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567618578"/>
                  </a:ext>
                </a:extLst>
              </a:tr>
              <a:tr h="611706">
                <a:tc>
                  <a:txBody>
                    <a:bodyPr/>
                    <a:lstStyle/>
                    <a:p>
                      <a:r>
                        <a:rPr kumimoji="1" lang="ja-JP" altLang="en-US" sz="1400" dirty="0" smtClean="0">
                          <a:latin typeface="Meiryo UI" panose="020B0604030504040204" pitchFamily="50" charset="-128"/>
                          <a:ea typeface="Meiryo UI" panose="020B0604030504040204" pitchFamily="50" charset="-128"/>
                        </a:rPr>
                        <a:t>⑤京都観光行動基準</a:t>
                      </a:r>
                      <a:r>
                        <a:rPr kumimoji="1" lang="en-US" altLang="ja-JP" sz="1400" dirty="0" smtClean="0">
                          <a:latin typeface="Meiryo UI" panose="020B0604030504040204" pitchFamily="50" charset="-128"/>
                          <a:ea typeface="Meiryo UI" panose="020B0604030504040204" pitchFamily="50" charset="-128"/>
                        </a:rPr>
                        <a:t/>
                      </a:r>
                      <a:br>
                        <a:rPr kumimoji="1" lang="en-US" altLang="ja-JP" sz="1400" dirty="0" smtClean="0">
                          <a:latin typeface="Meiryo UI" panose="020B0604030504040204" pitchFamily="50" charset="-128"/>
                          <a:ea typeface="Meiryo UI" panose="020B0604030504040204" pitchFamily="50" charset="-128"/>
                        </a:rPr>
                      </a:br>
                      <a:r>
                        <a:rPr kumimoji="1" lang="ja-JP" altLang="en-US" sz="1400" dirty="0" smtClean="0">
                          <a:latin typeface="Meiryo UI" panose="020B0604030504040204" pitchFamily="50" charset="-128"/>
                          <a:ea typeface="Meiryo UI" panose="020B0604030504040204" pitchFamily="50" charset="-128"/>
                        </a:rPr>
                        <a:t>（京都観光モラル）</a:t>
                      </a:r>
                      <a:r>
                        <a:rPr kumimoji="1" lang="en-US" altLang="ja-JP" sz="1400" dirty="0" smtClean="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策定</a:t>
                      </a:r>
                    </a:p>
                  </a:txBody>
                  <a:tcPr/>
                </a:tc>
                <a:tc>
                  <a:txBody>
                    <a:bodyPr/>
                    <a:lstStyle/>
                    <a:p>
                      <a:pPr algn="ctr"/>
                      <a:r>
                        <a:rPr kumimoji="1" lang="ja-JP" altLang="en-US" sz="1400" dirty="0" smtClean="0">
                          <a:latin typeface="Meiryo UI" panose="020B0604030504040204" pitchFamily="50" charset="-128"/>
                          <a:ea typeface="Meiryo UI" panose="020B0604030504040204" pitchFamily="50" charset="-128"/>
                        </a:rPr>
                        <a:t>京都市</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r"/>
                      <a:r>
                        <a:rPr kumimoji="1" lang="en-US" altLang="ja-JP" sz="1400" dirty="0" smtClean="0">
                          <a:latin typeface="Meiryo UI" panose="020B0604030504040204" pitchFamily="50" charset="-128"/>
                          <a:ea typeface="Meiryo UI" panose="020B0604030504040204" pitchFamily="50" charset="-128"/>
                        </a:rPr>
                        <a:t>0</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r>
                        <a:rPr kumimoji="1" lang="ja-JP" altLang="en-US" sz="1400" dirty="0" smtClean="0">
                          <a:latin typeface="Meiryo UI" panose="020B0604030504040204" pitchFamily="50" charset="-128"/>
                          <a:ea typeface="Meiryo UI" panose="020B0604030504040204" pitchFamily="50" charset="-128"/>
                        </a:rPr>
                        <a:t>令和</a:t>
                      </a:r>
                      <a:r>
                        <a:rPr kumimoji="1" lang="en-US" altLang="ja-JP" sz="1400" dirty="0" smtClean="0">
                          <a:latin typeface="Meiryo UI" panose="020B0604030504040204" pitchFamily="50" charset="-128"/>
                          <a:ea typeface="Meiryo UI" panose="020B0604030504040204" pitchFamily="50" charset="-128"/>
                        </a:rPr>
                        <a:t>2</a:t>
                      </a:r>
                      <a:r>
                        <a:rPr kumimoji="1" lang="ja-JP" altLang="en-US" sz="1400" dirty="0" smtClean="0">
                          <a:latin typeface="Meiryo UI" panose="020B0604030504040204" pitchFamily="50" charset="-128"/>
                          <a:ea typeface="Meiryo UI" panose="020B0604030504040204" pitchFamily="50" charset="-128"/>
                        </a:rPr>
                        <a:t>年度</a:t>
                      </a:r>
                      <a:r>
                        <a:rPr kumimoji="1" lang="en-US" altLang="ja-JP" sz="1400" dirty="0" smtClean="0">
                          <a:latin typeface="Meiryo UI" panose="020B0604030504040204" pitchFamily="50" charset="-128"/>
                          <a:ea typeface="Meiryo UI" panose="020B0604030504040204" pitchFamily="50" charset="-128"/>
                        </a:rPr>
                        <a:t>11</a:t>
                      </a:r>
                      <a:r>
                        <a:rPr kumimoji="1" lang="ja-JP" altLang="en-US" sz="1400" dirty="0" smtClean="0">
                          <a:latin typeface="Meiryo UI" panose="020B0604030504040204" pitchFamily="50" charset="-128"/>
                          <a:ea typeface="Meiryo UI" panose="020B0604030504040204" pitchFamily="50" charset="-128"/>
                        </a:rPr>
                        <a:t>月、持続可能な京都観光の実現に向け、観光事業者や従事者、観光客や市民が、お互いに尊重し合い、思いを一つにし、かけがえのない京都を未来へと引き継いでいくため、京都観光に関わる全ての皆様に大切にしてほしい行動基準を策定。</a:t>
                      </a:r>
                      <a:endParaRPr kumimoji="1" lang="en-US" altLang="ja-JP" sz="1400" dirty="0" smtClean="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959264611"/>
                  </a:ext>
                </a:extLst>
              </a:tr>
              <a:tr h="850350">
                <a:tc>
                  <a:txBody>
                    <a:bodyPr/>
                    <a:lstStyle/>
                    <a:p>
                      <a:r>
                        <a:rPr kumimoji="1" lang="ja-JP" altLang="en-US" sz="1400" dirty="0" smtClean="0">
                          <a:latin typeface="Meiryo UI" panose="020B0604030504040204" pitchFamily="50" charset="-128"/>
                          <a:ea typeface="Meiryo UI" panose="020B0604030504040204" pitchFamily="50" charset="-128"/>
                        </a:rPr>
                        <a:t>⑥持続可能な観光の実現に向けた</a:t>
                      </a:r>
                      <a:r>
                        <a:rPr kumimoji="1" lang="en-US" altLang="ja-JP" sz="1400" dirty="0" smtClean="0">
                          <a:latin typeface="Meiryo UI" panose="020B0604030504040204" pitchFamily="50" charset="-128"/>
                          <a:ea typeface="Meiryo UI" panose="020B0604030504040204" pitchFamily="50" charset="-128"/>
                        </a:rPr>
                        <a:t/>
                      </a:r>
                      <a:br>
                        <a:rPr kumimoji="1" lang="en-US" altLang="ja-JP" sz="1400" dirty="0" smtClean="0">
                          <a:latin typeface="Meiryo UI" panose="020B0604030504040204" pitchFamily="50" charset="-128"/>
                          <a:ea typeface="Meiryo UI" panose="020B0604030504040204" pitchFamily="50" charset="-128"/>
                        </a:rPr>
                      </a:br>
                      <a:r>
                        <a:rPr kumimoji="1" lang="ja-JP" altLang="en-US" sz="1400" dirty="0" smtClean="0">
                          <a:latin typeface="Meiryo UI" panose="020B0604030504040204" pitchFamily="50" charset="-128"/>
                          <a:ea typeface="Meiryo UI" panose="020B0604030504040204" pitchFamily="50" charset="-128"/>
                        </a:rPr>
                        <a:t>　</a:t>
                      </a:r>
                      <a:r>
                        <a:rPr kumimoji="1" lang="ja-JP" altLang="en-US" sz="1400" baseline="0" dirty="0" smtClean="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取り組みの推進</a:t>
                      </a:r>
                    </a:p>
                  </a:txBody>
                  <a:tcPr/>
                </a:tc>
                <a:tc>
                  <a:txBody>
                    <a:bodyPr/>
                    <a:lstStyle/>
                    <a:p>
                      <a:pPr marL="0" marR="0" lvl="0" indent="0" algn="ctr" defTabSz="1351593" rtl="0" eaLnBrk="1" fontAlgn="auto" latinLnBrk="0" hangingPunct="1">
                        <a:lnSpc>
                          <a:spcPct val="100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京都市</a:t>
                      </a:r>
                    </a:p>
                    <a:p>
                      <a:pPr algn="ct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r"/>
                      <a:r>
                        <a:rPr kumimoji="1" lang="en-US" altLang="ja-JP" sz="1400" dirty="0" smtClean="0">
                          <a:latin typeface="Meiryo UI" panose="020B0604030504040204" pitchFamily="50" charset="-128"/>
                          <a:ea typeface="Meiryo UI" panose="020B0604030504040204" pitchFamily="50" charset="-128"/>
                        </a:rPr>
                        <a:t>8</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r>
                        <a:rPr kumimoji="1" lang="ja-JP" altLang="en-US" sz="1400" dirty="0" smtClean="0">
                          <a:latin typeface="Meiryo UI" panose="020B0604030504040204" pitchFamily="50" charset="-128"/>
                          <a:ea typeface="Meiryo UI" panose="020B0604030504040204" pitchFamily="50" charset="-128"/>
                        </a:rPr>
                        <a:t>「京都観光行動基準（京都観光モラル）」の理念を踏まえた具体的な取組みが進むよう、行動基準の周知や実践に向けた支援（例：観光事業者・事業者向けにワークショップの実施や優良事例の紹介、観光客向けに</a:t>
                      </a:r>
                      <a:r>
                        <a:rPr kumimoji="1" lang="en-US" altLang="ja-JP" sz="1400" dirty="0" smtClean="0">
                          <a:latin typeface="Meiryo UI" panose="020B0604030504040204" pitchFamily="50" charset="-128"/>
                          <a:ea typeface="Meiryo UI" panose="020B0604030504040204" pitchFamily="50" charset="-128"/>
                        </a:rPr>
                        <a:t>HP</a:t>
                      </a:r>
                      <a:r>
                        <a:rPr kumimoji="1" lang="ja-JP" altLang="en-US" sz="1400" dirty="0" smtClean="0">
                          <a:latin typeface="Meiryo UI" panose="020B0604030504040204" pitchFamily="50" charset="-128"/>
                          <a:ea typeface="Meiryo UI" panose="020B0604030504040204" pitchFamily="50" charset="-128"/>
                        </a:rPr>
                        <a:t>等を通じた効果的な情報発信等）を実施。</a:t>
                      </a:r>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972218773"/>
                  </a:ext>
                </a:extLst>
              </a:tr>
              <a:tr h="692221">
                <a:tc>
                  <a:txBody>
                    <a:bodyPr/>
                    <a:lstStyle/>
                    <a:p>
                      <a:r>
                        <a:rPr kumimoji="1" lang="ja-JP" altLang="en-US" sz="1400" dirty="0" smtClean="0">
                          <a:latin typeface="Meiryo UI" panose="020B0604030504040204" pitchFamily="50" charset="-128"/>
                          <a:ea typeface="Meiryo UI" panose="020B0604030504040204" pitchFamily="50" charset="-128"/>
                        </a:rPr>
                        <a:t>⑦安全・安心な観光地域づくり支援事業</a:t>
                      </a:r>
                    </a:p>
                  </a:txBody>
                  <a:tcPr/>
                </a:tc>
                <a:tc>
                  <a:txBody>
                    <a:bodyPr/>
                    <a:lstStyle/>
                    <a:p>
                      <a:pPr algn="ctr"/>
                      <a:r>
                        <a:rPr kumimoji="1" lang="ja-JP" altLang="en-US" sz="1400" dirty="0" smtClean="0">
                          <a:latin typeface="Meiryo UI" panose="020B0604030504040204" pitchFamily="50" charset="-128"/>
                          <a:ea typeface="Meiryo UI" panose="020B0604030504040204" pitchFamily="50" charset="-128"/>
                        </a:rPr>
                        <a:t>長野県</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r"/>
                      <a:r>
                        <a:rPr kumimoji="1" lang="en-US" altLang="ja-JP" sz="1400" dirty="0" smtClean="0">
                          <a:latin typeface="Meiryo UI" panose="020B0604030504040204" pitchFamily="50" charset="-128"/>
                          <a:ea typeface="Meiryo UI" panose="020B0604030504040204" pitchFamily="50" charset="-128"/>
                        </a:rPr>
                        <a:t>60</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r>
                        <a:rPr kumimoji="1" lang="ja-JP" altLang="en-US" sz="1400" dirty="0" smtClean="0">
                          <a:latin typeface="Meiryo UI" panose="020B0604030504040204" pitchFamily="50" charset="-128"/>
                          <a:ea typeface="Meiryo UI" panose="020B0604030504040204" pitchFamily="50" charset="-128"/>
                        </a:rPr>
                        <a:t>旅行者が安心して滞在できる観光地づくりの促進を図るため、新型コロナウィルス感染症に係る感染防止対策に取り組む地域や団体に対し、その対策に必要な費用（感染防止対策に係る人件費、広報宣伝費等）を支援。</a:t>
                      </a:r>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670779444"/>
                  </a:ext>
                </a:extLst>
              </a:tr>
              <a:tr h="611706">
                <a:tc>
                  <a:txBody>
                    <a:bodyPr/>
                    <a:lstStyle/>
                    <a:p>
                      <a:r>
                        <a:rPr kumimoji="1" lang="ja-JP" altLang="en-US" sz="1400" dirty="0" smtClean="0">
                          <a:latin typeface="Meiryo UI" panose="020B0604030504040204" pitchFamily="50" charset="-128"/>
                          <a:ea typeface="Meiryo UI" panose="020B0604030504040204" pitchFamily="50" charset="-128"/>
                        </a:rPr>
                        <a:t>⑧欧米豪等インバウンド誘客促進費</a:t>
                      </a:r>
                    </a:p>
                  </a:txBody>
                  <a:tcPr/>
                </a:tc>
                <a:tc>
                  <a:txBody>
                    <a:bodyPr/>
                    <a:lstStyle/>
                    <a:p>
                      <a:pPr algn="ctr"/>
                      <a:r>
                        <a:rPr kumimoji="1" lang="ja-JP" altLang="en-US" sz="1400" dirty="0" smtClean="0">
                          <a:latin typeface="Meiryo UI" panose="020B0604030504040204" pitchFamily="50" charset="-128"/>
                          <a:ea typeface="Meiryo UI" panose="020B0604030504040204" pitchFamily="50" charset="-128"/>
                        </a:rPr>
                        <a:t>福岡県</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r"/>
                      <a:r>
                        <a:rPr kumimoji="1" lang="en-US" altLang="ja-JP" sz="1400" dirty="0" smtClean="0">
                          <a:latin typeface="Meiryo UI" panose="020B0604030504040204" pitchFamily="50" charset="-128"/>
                          <a:ea typeface="Meiryo UI" panose="020B0604030504040204" pitchFamily="50" charset="-128"/>
                        </a:rPr>
                        <a:t>87</a:t>
                      </a:r>
                    </a:p>
                    <a:p>
                      <a:pPr algn="r"/>
                      <a:endParaRPr kumimoji="1" lang="ja-JP" altLang="en-US" sz="1400" dirty="0">
                        <a:latin typeface="Meiryo UI" panose="020B0604030504040204" pitchFamily="50" charset="-128"/>
                        <a:ea typeface="Meiryo UI" panose="020B0604030504040204" pitchFamily="50" charset="-128"/>
                      </a:endParaRPr>
                    </a:p>
                  </a:txBody>
                  <a:tcPr/>
                </a:tc>
                <a:tc>
                  <a:txBody>
                    <a:bodyPr/>
                    <a:lstStyle/>
                    <a:p>
                      <a:r>
                        <a:rPr kumimoji="1" lang="ja-JP" altLang="en-US" sz="1400" dirty="0" smtClean="0">
                          <a:latin typeface="Meiryo UI" panose="020B0604030504040204" pitchFamily="50" charset="-128"/>
                          <a:ea typeface="Meiryo UI" panose="020B0604030504040204" pitchFamily="50" charset="-128"/>
                        </a:rPr>
                        <a:t>誘客先に合わせたデジタルプロモーションや旅行専門マーケティング会社との連携、ウェブ観光案内所の運営等を行い、欧米豪等インバウンド誘客の促進を実施。</a:t>
                      </a:r>
                      <a:endParaRPr kumimoji="1" lang="en-US" altLang="ja-JP" sz="1400" dirty="0" smtClean="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763138582"/>
                  </a:ext>
                </a:extLst>
              </a:tr>
              <a:tr h="611706">
                <a:tc>
                  <a:txBody>
                    <a:bodyPr/>
                    <a:lstStyle/>
                    <a:p>
                      <a:r>
                        <a:rPr kumimoji="1" lang="ja-JP" altLang="en-US" sz="1400" dirty="0" smtClean="0">
                          <a:latin typeface="Meiryo UI" panose="020B0604030504040204" pitchFamily="50" charset="-128"/>
                          <a:ea typeface="Meiryo UI" panose="020B0604030504040204" pitchFamily="50" charset="-128"/>
                        </a:rPr>
                        <a:t>⑨</a:t>
                      </a:r>
                      <a:r>
                        <a:rPr kumimoji="1" lang="en-US" altLang="ja-JP" sz="1400" dirty="0" smtClean="0">
                          <a:latin typeface="Meiryo UI" panose="020B0604030504040204" pitchFamily="50" charset="-128"/>
                          <a:ea typeface="Meiryo UI" panose="020B0604030504040204" pitchFamily="50" charset="-128"/>
                        </a:rPr>
                        <a:t>OTA</a:t>
                      </a:r>
                      <a:r>
                        <a:rPr kumimoji="1" lang="ja-JP" altLang="en-US" sz="1400" dirty="0" smtClean="0">
                          <a:latin typeface="Meiryo UI" panose="020B0604030504040204" pitchFamily="50" charset="-128"/>
                          <a:ea typeface="Meiryo UI" panose="020B0604030504040204" pitchFamily="50" charset="-128"/>
                        </a:rPr>
                        <a:t>連携緊急デジタルプロモーション事業</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smtClean="0">
                          <a:latin typeface="Meiryo UI" panose="020B0604030504040204" pitchFamily="50" charset="-128"/>
                          <a:ea typeface="Meiryo UI" panose="020B0604030504040204" pitchFamily="50" charset="-128"/>
                        </a:rPr>
                        <a:t>山梨県</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r"/>
                      <a:r>
                        <a:rPr kumimoji="1" lang="en-US" altLang="ja-JP" sz="1400" dirty="0" smtClean="0">
                          <a:latin typeface="Meiryo UI" panose="020B0604030504040204" pitchFamily="50" charset="-128"/>
                          <a:ea typeface="Meiryo UI" panose="020B0604030504040204" pitchFamily="50" charset="-128"/>
                        </a:rPr>
                        <a:t>30</a:t>
                      </a:r>
                    </a:p>
                    <a:p>
                      <a:pPr algn="r"/>
                      <a:endParaRPr kumimoji="1" lang="ja-JP" altLang="en-US" sz="1400" dirty="0">
                        <a:latin typeface="Meiryo UI" panose="020B0604030504040204" pitchFamily="50" charset="-128"/>
                        <a:ea typeface="Meiryo UI" panose="020B0604030504040204" pitchFamily="50" charset="-128"/>
                      </a:endParaRPr>
                    </a:p>
                  </a:txBody>
                  <a:tcPr/>
                </a:tc>
                <a:tc>
                  <a:txBody>
                    <a:bodyPr/>
                    <a:lstStyle/>
                    <a:p>
                      <a:r>
                        <a:rPr kumimoji="1" lang="ja-JP" altLang="en-US" sz="1400" dirty="0" smtClean="0">
                          <a:latin typeface="Meiryo UI" panose="020B0604030504040204" pitchFamily="50" charset="-128"/>
                          <a:ea typeface="Meiryo UI" panose="020B0604030504040204" pitchFamily="50" charset="-128"/>
                        </a:rPr>
                        <a:t>国際観光地としての認知度向上を図るため、海外のオンライン旅行代理店と連携し、デジタルプロモーションやマーケティング等を実施。</a:t>
                      </a:r>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45579911"/>
                  </a:ext>
                </a:extLst>
              </a:tr>
              <a:tr h="611706">
                <a:tc>
                  <a:txBody>
                    <a:bodyPr/>
                    <a:lstStyle/>
                    <a:p>
                      <a:r>
                        <a:rPr kumimoji="1" lang="ja-JP" altLang="en-US" sz="1400" dirty="0" smtClean="0">
                          <a:latin typeface="Meiryo UI" panose="020B0604030504040204" pitchFamily="50" charset="-128"/>
                          <a:ea typeface="Meiryo UI" panose="020B0604030504040204" pitchFamily="50" charset="-128"/>
                        </a:rPr>
                        <a:t>⑩</a:t>
                      </a:r>
                      <a:r>
                        <a:rPr kumimoji="1" lang="en-US" altLang="ja-JP" sz="1400" dirty="0" smtClean="0">
                          <a:latin typeface="Meiryo UI" panose="020B0604030504040204" pitchFamily="50" charset="-128"/>
                          <a:ea typeface="Meiryo UI" panose="020B0604030504040204" pitchFamily="50" charset="-128"/>
                        </a:rPr>
                        <a:t>MICE</a:t>
                      </a:r>
                      <a:r>
                        <a:rPr kumimoji="1" lang="ja-JP" altLang="en-US" sz="1400" dirty="0" smtClean="0">
                          <a:latin typeface="Meiryo UI" panose="020B0604030504040204" pitchFamily="50" charset="-128"/>
                          <a:ea typeface="Meiryo UI" panose="020B0604030504040204" pitchFamily="50" charset="-128"/>
                        </a:rPr>
                        <a:t>施設の受入環境整備支援</a:t>
                      </a:r>
                    </a:p>
                    <a:p>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smtClean="0">
                          <a:latin typeface="Meiryo UI" panose="020B0604030504040204" pitchFamily="50" charset="-128"/>
                          <a:ea typeface="Meiryo UI" panose="020B0604030504040204" pitchFamily="50" charset="-128"/>
                        </a:rPr>
                        <a:t>東京都</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r"/>
                      <a:r>
                        <a:rPr kumimoji="1" lang="en-US" altLang="ja-JP" sz="1400" dirty="0" smtClean="0">
                          <a:latin typeface="Meiryo UI" panose="020B0604030504040204" pitchFamily="50" charset="-128"/>
                          <a:ea typeface="Meiryo UI" panose="020B0604030504040204" pitchFamily="50" charset="-128"/>
                        </a:rPr>
                        <a:t>120</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r>
                        <a:rPr kumimoji="1" lang="ja-JP" altLang="en-US" sz="1400" dirty="0" smtClean="0">
                          <a:latin typeface="Meiryo UI" panose="020B0604030504040204" pitchFamily="50" charset="-128"/>
                          <a:ea typeface="Meiryo UI" panose="020B0604030504040204" pitchFamily="50" charset="-128"/>
                        </a:rPr>
                        <a:t>新型コロナウイルス感染症の影響により、</a:t>
                      </a:r>
                      <a:r>
                        <a:rPr kumimoji="1" lang="en-US" altLang="ja-JP" sz="1400" dirty="0" smtClean="0">
                          <a:latin typeface="Meiryo UI" panose="020B0604030504040204" pitchFamily="50" charset="-128"/>
                          <a:ea typeface="Meiryo UI" panose="020B0604030504040204" pitchFamily="50" charset="-128"/>
                        </a:rPr>
                        <a:t>MICE</a:t>
                      </a:r>
                      <a:r>
                        <a:rPr kumimoji="1" lang="ja-JP" altLang="en-US" sz="1400" dirty="0" smtClean="0">
                          <a:latin typeface="Meiryo UI" panose="020B0604030504040204" pitchFamily="50" charset="-128"/>
                          <a:ea typeface="Meiryo UI" panose="020B0604030504040204" pitchFamily="50" charset="-128"/>
                        </a:rPr>
                        <a:t>の開催に際してはオンライン参加への対応が求められていることを受け、無線</a:t>
                      </a:r>
                      <a:r>
                        <a:rPr kumimoji="1" lang="en-US" altLang="ja-JP" sz="1400" dirty="0" smtClean="0">
                          <a:latin typeface="Meiryo UI" panose="020B0604030504040204" pitchFamily="50" charset="-128"/>
                          <a:ea typeface="Meiryo UI" panose="020B0604030504040204" pitchFamily="50" charset="-128"/>
                        </a:rPr>
                        <a:t>LAN</a:t>
                      </a:r>
                      <a:r>
                        <a:rPr kumimoji="1" lang="ja-JP" altLang="en-US" sz="1400" dirty="0" smtClean="0">
                          <a:latin typeface="Meiryo UI" panose="020B0604030504040204" pitchFamily="50" charset="-128"/>
                          <a:ea typeface="Meiryo UI" panose="020B0604030504040204" pitchFamily="50" charset="-128"/>
                        </a:rPr>
                        <a:t>などの情報通信機能、高解像度プロジェクター等の映像機能、同時通訳システム等の会場設備機能などの設備導入等を支援。</a:t>
                      </a:r>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7624946"/>
                  </a:ext>
                </a:extLst>
              </a:tr>
            </a:tbl>
          </a:graphicData>
        </a:graphic>
      </p:graphicFrame>
      <p:sp>
        <p:nvSpPr>
          <p:cNvPr id="3" name="テキスト ボックス 2"/>
          <p:cNvSpPr txBox="1"/>
          <p:nvPr/>
        </p:nvSpPr>
        <p:spPr bwMode="gray">
          <a:xfrm>
            <a:off x="0" y="839584"/>
            <a:ext cx="3335951" cy="500682"/>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lang="ja-JP" altLang="en-US" sz="1600" dirty="0">
                <a:solidFill>
                  <a:sysClr val="windowText" lastClr="000000"/>
                </a:solidFill>
                <a:latin typeface="Meiryo UI" panose="020B0604030504040204" pitchFamily="50" charset="-128"/>
                <a:ea typeface="Meiryo UI" panose="020B0604030504040204" pitchFamily="50" charset="-128"/>
              </a:rPr>
              <a:t>〇他自治体等における類似事業概要</a:t>
            </a:r>
            <a:endParaRPr kumimoji="1" lang="ja-JP" altLang="en-US" sz="1600" dirty="0" smtClean="0">
              <a:solidFill>
                <a:sysClr val="windowText" lastClr="000000"/>
              </a:solidFill>
              <a:latin typeface="Meiryo UI" panose="020B0604030504040204" pitchFamily="50" charset="-128"/>
              <a:ea typeface="Meiryo UI" panose="020B0604030504040204" pitchFamily="50" charset="-128"/>
            </a:endParaRPr>
          </a:p>
        </p:txBody>
      </p:sp>
      <p:sp>
        <p:nvSpPr>
          <p:cNvPr id="7" name="スライド番号プレースホルダー 3"/>
          <p:cNvSpPr>
            <a:spLocks noGrp="1"/>
          </p:cNvSpPr>
          <p:nvPr/>
        </p:nvSpPr>
        <p:spPr>
          <a:xfrm>
            <a:off x="10417038" y="9370376"/>
            <a:ext cx="3192251" cy="530953"/>
          </a:xfrm>
          <a:prstGeom prst="rect">
            <a:avLst/>
          </a:prstGeom>
        </p:spPr>
        <p:txBody>
          <a:bodyPr vert="horz" lIns="135159" tIns="67580" rIns="135159" bIns="67580" rtlCol="0" anchor="ctr"/>
          <a:lstStyle>
            <a:defPPr>
              <a:defRPr lang="ja-JP"/>
            </a:defPPr>
            <a:lvl1pPr marL="0" algn="r" defTabSz="1351593" rtl="0" eaLnBrk="1" latinLnBrk="0" hangingPunct="1">
              <a:defRPr kumimoji="1" sz="2800" kern="1200">
                <a:solidFill>
                  <a:schemeClr val="tx1"/>
                </a:solidFill>
                <a:latin typeface="+mn-lt"/>
                <a:ea typeface="+mn-ea"/>
                <a:cs typeface="+mn-cs"/>
              </a:defRPr>
            </a:lvl1pPr>
            <a:lvl2pPr marL="675796" algn="l" defTabSz="1351593" rtl="0" eaLnBrk="1" latinLnBrk="0" hangingPunct="1">
              <a:defRPr kumimoji="1" sz="2600" kern="1200">
                <a:solidFill>
                  <a:schemeClr val="tx1"/>
                </a:solidFill>
                <a:latin typeface="+mn-lt"/>
                <a:ea typeface="+mn-ea"/>
                <a:cs typeface="+mn-cs"/>
              </a:defRPr>
            </a:lvl2pPr>
            <a:lvl3pPr marL="1351593" algn="l" defTabSz="1351593" rtl="0" eaLnBrk="1" latinLnBrk="0" hangingPunct="1">
              <a:defRPr kumimoji="1" sz="2600" kern="1200">
                <a:solidFill>
                  <a:schemeClr val="tx1"/>
                </a:solidFill>
                <a:latin typeface="+mn-lt"/>
                <a:ea typeface="+mn-ea"/>
                <a:cs typeface="+mn-cs"/>
              </a:defRPr>
            </a:lvl3pPr>
            <a:lvl4pPr marL="2027389" algn="l" defTabSz="1351593" rtl="0" eaLnBrk="1" latinLnBrk="0" hangingPunct="1">
              <a:defRPr kumimoji="1" sz="2600" kern="1200">
                <a:solidFill>
                  <a:schemeClr val="tx1"/>
                </a:solidFill>
                <a:latin typeface="+mn-lt"/>
                <a:ea typeface="+mn-ea"/>
                <a:cs typeface="+mn-cs"/>
              </a:defRPr>
            </a:lvl4pPr>
            <a:lvl5pPr marL="2703186" algn="l" defTabSz="1351593" rtl="0" eaLnBrk="1" latinLnBrk="0" hangingPunct="1">
              <a:defRPr kumimoji="1" sz="2600" kern="1200">
                <a:solidFill>
                  <a:schemeClr val="tx1"/>
                </a:solidFill>
                <a:latin typeface="+mn-lt"/>
                <a:ea typeface="+mn-ea"/>
                <a:cs typeface="+mn-cs"/>
              </a:defRPr>
            </a:lvl5pPr>
            <a:lvl6pPr marL="3378982" algn="l" defTabSz="1351593" rtl="0" eaLnBrk="1" latinLnBrk="0" hangingPunct="1">
              <a:defRPr kumimoji="1" sz="2600" kern="1200">
                <a:solidFill>
                  <a:schemeClr val="tx1"/>
                </a:solidFill>
                <a:latin typeface="+mn-lt"/>
                <a:ea typeface="+mn-ea"/>
                <a:cs typeface="+mn-cs"/>
              </a:defRPr>
            </a:lvl6pPr>
            <a:lvl7pPr marL="4054779" algn="l" defTabSz="1351593" rtl="0" eaLnBrk="1" latinLnBrk="0" hangingPunct="1">
              <a:defRPr kumimoji="1" sz="2600" kern="1200">
                <a:solidFill>
                  <a:schemeClr val="tx1"/>
                </a:solidFill>
                <a:latin typeface="+mn-lt"/>
                <a:ea typeface="+mn-ea"/>
                <a:cs typeface="+mn-cs"/>
              </a:defRPr>
            </a:lvl7pPr>
            <a:lvl8pPr marL="4730575" algn="l" defTabSz="1351593" rtl="0" eaLnBrk="1" latinLnBrk="0" hangingPunct="1">
              <a:defRPr kumimoji="1" sz="2600" kern="1200">
                <a:solidFill>
                  <a:schemeClr val="tx1"/>
                </a:solidFill>
                <a:latin typeface="+mn-lt"/>
                <a:ea typeface="+mn-ea"/>
                <a:cs typeface="+mn-cs"/>
              </a:defRPr>
            </a:lvl8pPr>
            <a:lvl9pPr marL="5406372" algn="l" defTabSz="1351593" rtl="0" eaLnBrk="1" latinLnBrk="0" hangingPunct="1">
              <a:defRPr kumimoji="1" sz="2600" kern="1200">
                <a:solidFill>
                  <a:schemeClr val="tx1"/>
                </a:solidFill>
                <a:latin typeface="+mn-lt"/>
                <a:ea typeface="+mn-ea"/>
                <a:cs typeface="+mn-cs"/>
              </a:defRPr>
            </a:lvl9pPr>
          </a:lstStyle>
          <a:p>
            <a:r>
              <a:rPr kumimoji="1" lang="en-US" altLang="ja-JP" dirty="0" smtClean="0"/>
              <a:t>3</a:t>
            </a:r>
            <a:endParaRPr kumimoji="1" lang="ja-JP" altLang="en-US" dirty="0"/>
          </a:p>
        </p:txBody>
      </p:sp>
      <p:sp>
        <p:nvSpPr>
          <p:cNvPr id="8" name="正方形/長方形 7"/>
          <p:cNvSpPr/>
          <p:nvPr/>
        </p:nvSpPr>
        <p:spPr>
          <a:xfrm>
            <a:off x="11596001" y="39929"/>
            <a:ext cx="2016224" cy="432048"/>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a:solidFill>
                  <a:schemeClr val="tx1"/>
                </a:solidFill>
                <a:latin typeface="HG丸ｺﾞｼｯｸM-PRO" panose="020F0600000000000000" pitchFamily="50" charset="-128"/>
                <a:ea typeface="HG丸ｺﾞｼｯｸM-PRO" panose="020F0600000000000000" pitchFamily="50" charset="-128"/>
              </a:rPr>
              <a:t>大阪府観光客受入環境整備の</a:t>
            </a:r>
          </a:p>
          <a:p>
            <a:pPr algn="ctr"/>
            <a:r>
              <a:rPr lang="ja-JP" altLang="en-US" sz="1000" dirty="0">
                <a:solidFill>
                  <a:schemeClr val="tx1"/>
                </a:solidFill>
                <a:latin typeface="HG丸ｺﾞｼｯｸM-PRO" panose="020F0600000000000000" pitchFamily="50" charset="-128"/>
                <a:ea typeface="HG丸ｺﾞｼｯｸM-PRO" panose="020F0600000000000000" pitchFamily="50" charset="-128"/>
              </a:rPr>
              <a:t>推進に関する調査検討</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会議</a:t>
            </a:r>
            <a:endParaRPr lang="ja-JP" altLang="en-US" sz="1000"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409847049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gray">
        <a:noFill/>
        <a:ln w="12700" cmpd="sng">
          <a:noFill/>
        </a:ln>
      </a:spPr>
      <a:bodyPr wrap="square" lIns="108000" tIns="144000" rIns="108000" bIns="108000" rtlCol="0" anchor="t">
        <a:spAutoFit/>
      </a:bodyPr>
      <a:lstStyle>
        <a:defPPr defTabSz="990600">
          <a:defRPr kumimoji="1" sz="1050" dirty="0" smtClean="0">
            <a:solidFill>
              <a:sysClr val="windowText" lastClr="000000"/>
            </a:solidFill>
            <a:latin typeface="Meiryo UI" panose="020B0604030504040204" pitchFamily="50" charset="-128"/>
            <a:ea typeface="Meiryo UI" panose="020B0604030504040204" pitchFamily="50" charset="-128"/>
          </a:defRPr>
        </a:defPPr>
      </a:lstStyle>
      <a:style>
        <a:lnRef idx="0">
          <a:scrgbClr r="0" g="0" b="0"/>
        </a:lnRef>
        <a:fillRef idx="0">
          <a:scrgbClr r="0" g="0" b="0"/>
        </a:fillRef>
        <a:effectRef idx="0">
          <a:scrgbClr r="0" g="0" b="0"/>
        </a:effectRef>
        <a:fontRef idx="minor">
          <a:schemeClr val="dk1"/>
        </a:fontRef>
      </a: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6247</TotalTime>
  <Words>1938</Words>
  <PresentationFormat>ユーザー設定</PresentationFormat>
  <Paragraphs>178</Paragraphs>
  <Slides>4</Slides>
  <Notes>3</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4</vt:i4>
      </vt:variant>
    </vt:vector>
  </HeadingPairs>
  <TitlesOfParts>
    <vt:vector size="12" baseType="lpstr">
      <vt:lpstr>HG丸ｺﾞｼｯｸM-PRO</vt:lpstr>
      <vt:lpstr>Meiryo UI</vt:lpstr>
      <vt:lpstr>ＭＳ Ｐゴシック</vt:lpstr>
      <vt:lpstr>游ゴシック</vt:lpstr>
      <vt:lpstr>Arial</vt:lpstr>
      <vt:lpstr>Calibri</vt:lpstr>
      <vt:lpstr>Wingdings</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2021-07-19T09:53:32Z</cp:lastPrinted>
  <dcterms:created xsi:type="dcterms:W3CDTF">2014-07-11T05:14:15Z</dcterms:created>
  <dcterms:modified xsi:type="dcterms:W3CDTF">2021-09-13T09:53:12Z</dcterms:modified>
</cp:coreProperties>
</file>