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7"/>
  </p:notesMasterIdLst>
  <p:sldIdLst>
    <p:sldId id="337" r:id="rId2"/>
    <p:sldId id="338" r:id="rId3"/>
    <p:sldId id="339" r:id="rId4"/>
    <p:sldId id="340" r:id="rId5"/>
    <p:sldId id="341" r:id="rId6"/>
  </p:sldIdLst>
  <p:sldSz cx="13681075" cy="9972675"/>
  <p:notesSz cx="9926638" cy="6797675"/>
  <p:defaultText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1">
          <p15:clr>
            <a:srgbClr val="A4A3A4"/>
          </p15:clr>
        </p15:guide>
        <p15:guide id="2" pos="4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金本　亜耶子" initials="金本　亜耶子" lastIdx="1" clrIdx="0">
    <p:extLst>
      <p:ext uri="{19B8F6BF-5375-455C-9EA6-DF929625EA0E}">
        <p15:presenceInfo xmlns:p15="http://schemas.microsoft.com/office/powerpoint/2012/main" userId="S-1-5-21-161959346-1900351369-444732941-2143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6E6E6"/>
    <a:srgbClr val="FF6699"/>
    <a:srgbClr val="FF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255" autoAdjust="0"/>
  </p:normalViewPr>
  <p:slideViewPr>
    <p:cSldViewPr>
      <p:cViewPr varScale="1">
        <p:scale>
          <a:sx n="56" d="100"/>
          <a:sy n="56" d="100"/>
        </p:scale>
        <p:origin x="1446" y="90"/>
      </p:cViewPr>
      <p:guideLst>
        <p:guide orient="horz" pos="3141"/>
        <p:guide pos="4309"/>
      </p:guideLst>
    </p:cSldViewPr>
  </p:slideViewPr>
  <p:notesTextViewPr>
    <p:cViewPr>
      <p:scale>
        <a:sx n="150" d="100"/>
        <a:sy n="1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7.174690580653979E-3"/>
          <c:y val="3.3343027187880431E-2"/>
          <c:w val="0.95539727793648466"/>
          <c:h val="0.7231796992625309"/>
        </c:manualLayout>
      </c:layout>
      <c:barChart>
        <c:barDir val="col"/>
        <c:grouping val="clustered"/>
        <c:varyColors val="0"/>
        <c:ser>
          <c:idx val="0"/>
          <c:order val="0"/>
          <c:tx>
            <c:strRef>
              <c:f>Sheet1!$A$8</c:f>
              <c:strCache>
                <c:ptCount val="1"/>
                <c:pt idx="0">
                  <c:v>来阪外国人旅行者数</c:v>
                </c:pt>
              </c:strCache>
            </c:strRef>
          </c:tx>
          <c:spPr>
            <a:pattFill prst="wdUpDiag">
              <a:fgClr>
                <a:srgbClr val="0070C0"/>
              </a:fgClr>
              <a:bgClr>
                <a:schemeClr val="bg1"/>
              </a:bgClr>
            </a:pattFill>
            <a:ln>
              <a:solidFill>
                <a:schemeClr val="accent1"/>
              </a:solidFill>
            </a:ln>
          </c:spPr>
          <c:invertIfNegative val="0"/>
          <c:dLbls>
            <c:spPr>
              <a:noFill/>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Sheet1!$I$7:$L$7</c:f>
              <c:strCache>
                <c:ptCount val="4"/>
                <c:pt idx="0">
                  <c:v>H26（2014）年</c:v>
                </c:pt>
                <c:pt idx="1">
                  <c:v>H27（2015）年</c:v>
                </c:pt>
                <c:pt idx="2">
                  <c:v>H28（2016）年</c:v>
                </c:pt>
                <c:pt idx="3">
                  <c:v>H29（2017）年</c:v>
                </c:pt>
              </c:strCache>
            </c:strRef>
          </c:cat>
          <c:val>
            <c:numRef>
              <c:f>Sheet1!$I$8:$L$8</c:f>
              <c:numCache>
                <c:formatCode>#,##0_);[Red]\(#,##0\)</c:formatCode>
                <c:ptCount val="4"/>
                <c:pt idx="0">
                  <c:v>376</c:v>
                </c:pt>
                <c:pt idx="1">
                  <c:v>716</c:v>
                </c:pt>
                <c:pt idx="2">
                  <c:v>940</c:v>
                </c:pt>
                <c:pt idx="3">
                  <c:v>1110</c:v>
                </c:pt>
              </c:numCache>
            </c:numRef>
          </c:val>
          <c:extLst>
            <c:ext xmlns:c16="http://schemas.microsoft.com/office/drawing/2014/chart" uri="{C3380CC4-5D6E-409C-BE32-E72D297353CC}">
              <c16:uniqueId val="{00000000-968B-449B-BE05-62C9146C0F46}"/>
            </c:ext>
          </c:extLst>
        </c:ser>
        <c:ser>
          <c:idx val="1"/>
          <c:order val="2"/>
          <c:tx>
            <c:strRef>
              <c:f>Sheet1!$A$10</c:f>
              <c:strCache>
                <c:ptCount val="1"/>
                <c:pt idx="0">
                  <c:v>訪日外国人旅行者数</c:v>
                </c:pt>
              </c:strCache>
            </c:strRef>
          </c:tx>
          <c:spPr>
            <a:solidFill>
              <a:srgbClr val="FF0000"/>
            </a:solidFill>
            <a:ln>
              <a:solidFill>
                <a:srgbClr val="FF0000"/>
              </a:solidFill>
            </a:ln>
          </c:spPr>
          <c:invertIfNegative val="0"/>
          <c:dLbls>
            <c:spPr>
              <a:noFill/>
            </c:spPr>
            <c:txPr>
              <a:bodyPr/>
              <a:lstStyle/>
              <a:p>
                <a:pPr>
                  <a:defRPr>
                    <a:solidFill>
                      <a:schemeClr val="bg1"/>
                    </a:solidFill>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Sheet1!$I$7:$L$7</c:f>
              <c:strCache>
                <c:ptCount val="4"/>
                <c:pt idx="0">
                  <c:v>H26（2014）年</c:v>
                </c:pt>
                <c:pt idx="1">
                  <c:v>H27（2015）年</c:v>
                </c:pt>
                <c:pt idx="2">
                  <c:v>H28（2016）年</c:v>
                </c:pt>
                <c:pt idx="3">
                  <c:v>H29（2017）年</c:v>
                </c:pt>
              </c:strCache>
            </c:strRef>
          </c:cat>
          <c:val>
            <c:numRef>
              <c:f>Sheet1!$I$10:$L$10</c:f>
              <c:numCache>
                <c:formatCode>#,##0_);[Red]\(#,##0\)</c:formatCode>
                <c:ptCount val="4"/>
                <c:pt idx="0">
                  <c:v>1341</c:v>
                </c:pt>
                <c:pt idx="1">
                  <c:v>1974</c:v>
                </c:pt>
                <c:pt idx="2">
                  <c:v>2404</c:v>
                </c:pt>
                <c:pt idx="3">
                  <c:v>2869</c:v>
                </c:pt>
              </c:numCache>
            </c:numRef>
          </c:val>
          <c:extLst>
            <c:ext xmlns:c16="http://schemas.microsoft.com/office/drawing/2014/chart" uri="{C3380CC4-5D6E-409C-BE32-E72D297353CC}">
              <c16:uniqueId val="{00000001-968B-449B-BE05-62C9146C0F46}"/>
            </c:ext>
          </c:extLst>
        </c:ser>
        <c:dLbls>
          <c:showLegendKey val="0"/>
          <c:showVal val="0"/>
          <c:showCatName val="0"/>
          <c:showSerName val="0"/>
          <c:showPercent val="0"/>
          <c:showBubbleSize val="0"/>
        </c:dLbls>
        <c:gapWidth val="50"/>
        <c:axId val="42309632"/>
        <c:axId val="82348864"/>
      </c:barChart>
      <c:lineChart>
        <c:grouping val="standard"/>
        <c:varyColors val="0"/>
        <c:ser>
          <c:idx val="2"/>
          <c:order val="1"/>
          <c:tx>
            <c:strRef>
              <c:f>Sheet1!$A$9</c:f>
              <c:strCache>
                <c:ptCount val="1"/>
                <c:pt idx="0">
                  <c:v>対H26伸び率（来阪）</c:v>
                </c:pt>
              </c:strCache>
            </c:strRef>
          </c:tx>
          <c:spPr>
            <a:ln>
              <a:solidFill>
                <a:srgbClr val="002060"/>
              </a:solidFill>
            </a:ln>
          </c:spPr>
          <c:marker>
            <c:symbol val="triangle"/>
            <c:size val="10"/>
            <c:spPr>
              <a:solidFill>
                <a:srgbClr val="002060"/>
              </a:solidFill>
              <a:ln>
                <a:solidFill>
                  <a:srgbClr val="002060"/>
                </a:solidFill>
              </a:ln>
            </c:spPr>
          </c:marker>
          <c:dLbls>
            <c:dLbl>
              <c:idx val="0"/>
              <c:delete val="1"/>
              <c:extLst>
                <c:ext xmlns:c15="http://schemas.microsoft.com/office/drawing/2012/chart" uri="{CE6537A1-D6FC-4f65-9D91-7224C49458BB}"/>
                <c:ext xmlns:c16="http://schemas.microsoft.com/office/drawing/2014/chart" uri="{C3380CC4-5D6E-409C-BE32-E72D297353CC}">
                  <c16:uniqueId val="{00000002-968B-449B-BE05-62C9146C0F46}"/>
                </c:ext>
              </c:extLst>
            </c:dLbl>
            <c:dLbl>
              <c:idx val="1"/>
              <c:layout>
                <c:manualLayout>
                  <c:x val="-0.12449197048611112"/>
                  <c:y val="-4.056825369107221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68B-449B-BE05-62C9146C0F46}"/>
                </c:ext>
              </c:extLst>
            </c:dLbl>
            <c:dLbl>
              <c:idx val="2"/>
              <c:layout>
                <c:manualLayout>
                  <c:x val="-0.11346766493055556"/>
                  <c:y val="-2.70455024607148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68B-449B-BE05-62C9146C0F46}"/>
                </c:ext>
              </c:extLst>
            </c:dLbl>
            <c:dLbl>
              <c:idx val="3"/>
              <c:layout>
                <c:manualLayout>
                  <c:x val="-3.224609375E-3"/>
                  <c:y val="2.70455024607148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68B-449B-BE05-62C9146C0F46}"/>
                </c:ext>
              </c:extLst>
            </c:dLbl>
            <c:spPr>
              <a:noFill/>
              <a:ln>
                <a:noFill/>
              </a:ln>
              <a:effectLst/>
            </c:sp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Sheet1!$I$7:$L$7</c:f>
              <c:strCache>
                <c:ptCount val="4"/>
                <c:pt idx="0">
                  <c:v>H26（2014）年</c:v>
                </c:pt>
                <c:pt idx="1">
                  <c:v>H27（2015）年</c:v>
                </c:pt>
                <c:pt idx="2">
                  <c:v>H28（2016）年</c:v>
                </c:pt>
                <c:pt idx="3">
                  <c:v>H29（2017）年</c:v>
                </c:pt>
              </c:strCache>
            </c:strRef>
          </c:cat>
          <c:val>
            <c:numRef>
              <c:f>Sheet1!$I$9:$L$9</c:f>
              <c:numCache>
                <c:formatCode>0%</c:formatCode>
                <c:ptCount val="4"/>
                <c:pt idx="0">
                  <c:v>1</c:v>
                </c:pt>
                <c:pt idx="1">
                  <c:v>1.9042553191489362</c:v>
                </c:pt>
                <c:pt idx="2">
                  <c:v>2.5</c:v>
                </c:pt>
                <c:pt idx="3">
                  <c:v>2.9521276595744679</c:v>
                </c:pt>
              </c:numCache>
            </c:numRef>
          </c:val>
          <c:smooth val="0"/>
          <c:extLst>
            <c:ext xmlns:c16="http://schemas.microsoft.com/office/drawing/2014/chart" uri="{C3380CC4-5D6E-409C-BE32-E72D297353CC}">
              <c16:uniqueId val="{00000006-968B-449B-BE05-62C9146C0F46}"/>
            </c:ext>
          </c:extLst>
        </c:ser>
        <c:ser>
          <c:idx val="3"/>
          <c:order val="3"/>
          <c:tx>
            <c:strRef>
              <c:f>Sheet1!$A$11</c:f>
              <c:strCache>
                <c:ptCount val="1"/>
                <c:pt idx="0">
                  <c:v>対H26伸び率（訪日）</c:v>
                </c:pt>
              </c:strCache>
            </c:strRef>
          </c:tx>
          <c:spPr>
            <a:ln>
              <a:solidFill>
                <a:srgbClr val="FF99FF"/>
              </a:solidFill>
            </a:ln>
          </c:spPr>
          <c:marker>
            <c:symbol val="diamond"/>
            <c:size val="7"/>
            <c:spPr>
              <a:solidFill>
                <a:srgbClr val="FFCCFF"/>
              </a:solidFill>
              <a:ln>
                <a:solidFill>
                  <a:srgbClr val="FF99FF"/>
                </a:solidFill>
              </a:ln>
            </c:spPr>
          </c:marker>
          <c:dLbls>
            <c:dLbl>
              <c:idx val="0"/>
              <c:delete val="1"/>
              <c:extLst>
                <c:ext xmlns:c15="http://schemas.microsoft.com/office/drawing/2012/chart" uri="{CE6537A1-D6FC-4f65-9D91-7224C49458BB}"/>
                <c:ext xmlns:c16="http://schemas.microsoft.com/office/drawing/2014/chart" uri="{C3380CC4-5D6E-409C-BE32-E72D297353CC}">
                  <c16:uniqueId val="{00000007-968B-449B-BE05-62C9146C0F46}"/>
                </c:ext>
              </c:extLst>
            </c:dLbl>
            <c:dLbl>
              <c:idx val="1"/>
              <c:layout>
                <c:manualLayout>
                  <c:x val="-0.11897981770833334"/>
                  <c:y val="7.4375131766965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68B-449B-BE05-62C9146C0F46}"/>
                </c:ext>
              </c:extLst>
            </c:dLbl>
            <c:dLbl>
              <c:idx val="2"/>
              <c:layout>
                <c:manualLayout>
                  <c:x val="-0.13000412326388888"/>
                  <c:y val="8.11365073821443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68B-449B-BE05-62C9146C0F46}"/>
                </c:ext>
              </c:extLst>
            </c:dLbl>
            <c:dLbl>
              <c:idx val="3"/>
              <c:layout>
                <c:manualLayout>
                  <c:x val="-0.11622374131944445"/>
                  <c:y val="5.4091004921429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68B-449B-BE05-62C9146C0F46}"/>
                </c:ext>
              </c:extLst>
            </c:dLbl>
            <c:spPr>
              <a:noFill/>
              <a:ln>
                <a:noFill/>
              </a:ln>
              <a:effectLst/>
            </c:sp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Sheet1!$I$7:$L$7</c:f>
              <c:strCache>
                <c:ptCount val="4"/>
                <c:pt idx="0">
                  <c:v>H26（2014）年</c:v>
                </c:pt>
                <c:pt idx="1">
                  <c:v>H27（2015）年</c:v>
                </c:pt>
                <c:pt idx="2">
                  <c:v>H28（2016）年</c:v>
                </c:pt>
                <c:pt idx="3">
                  <c:v>H29（2017）年</c:v>
                </c:pt>
              </c:strCache>
            </c:strRef>
          </c:cat>
          <c:val>
            <c:numRef>
              <c:f>Sheet1!$I$11:$L$11</c:f>
              <c:numCache>
                <c:formatCode>0%</c:formatCode>
                <c:ptCount val="4"/>
                <c:pt idx="0">
                  <c:v>1</c:v>
                </c:pt>
                <c:pt idx="1">
                  <c:v>1.4720357941834452</c:v>
                </c:pt>
                <c:pt idx="2">
                  <c:v>1.7926920208799404</c:v>
                </c:pt>
                <c:pt idx="3">
                  <c:v>2.1394481730052202</c:v>
                </c:pt>
              </c:numCache>
            </c:numRef>
          </c:val>
          <c:smooth val="0"/>
          <c:extLst>
            <c:ext xmlns:c16="http://schemas.microsoft.com/office/drawing/2014/chart" uri="{C3380CC4-5D6E-409C-BE32-E72D297353CC}">
              <c16:uniqueId val="{0000000B-968B-449B-BE05-62C9146C0F46}"/>
            </c:ext>
          </c:extLst>
        </c:ser>
        <c:dLbls>
          <c:showLegendKey val="0"/>
          <c:showVal val="0"/>
          <c:showCatName val="0"/>
          <c:showSerName val="0"/>
          <c:showPercent val="0"/>
          <c:showBubbleSize val="0"/>
        </c:dLbls>
        <c:marker val="1"/>
        <c:smooth val="0"/>
        <c:axId val="42309120"/>
        <c:axId val="82348288"/>
      </c:lineChart>
      <c:valAx>
        <c:axId val="82348288"/>
        <c:scaling>
          <c:orientation val="minMax"/>
          <c:max val="3"/>
          <c:min val="-1"/>
        </c:scaling>
        <c:delete val="0"/>
        <c:axPos val="r"/>
        <c:numFmt formatCode="0%" sourceLinked="1"/>
        <c:majorTickMark val="none"/>
        <c:minorTickMark val="none"/>
        <c:tickLblPos val="none"/>
        <c:crossAx val="42309120"/>
        <c:crosses val="max"/>
        <c:crossBetween val="between"/>
        <c:majorUnit val="1"/>
      </c:valAx>
      <c:catAx>
        <c:axId val="42309120"/>
        <c:scaling>
          <c:orientation val="minMax"/>
        </c:scaling>
        <c:delete val="0"/>
        <c:axPos val="b"/>
        <c:numFmt formatCode="General" sourceLinked="1"/>
        <c:majorTickMark val="out"/>
        <c:minorTickMark val="none"/>
        <c:tickLblPos val="nextTo"/>
        <c:txPr>
          <a:bodyPr/>
          <a:lstStyle/>
          <a:p>
            <a:pPr>
              <a:defRPr sz="600"/>
            </a:pPr>
            <a:endParaRPr lang="ja-JP"/>
          </a:p>
        </c:txPr>
        <c:crossAx val="82348288"/>
        <c:crossesAt val="-1"/>
        <c:auto val="1"/>
        <c:lblAlgn val="ctr"/>
        <c:lblOffset val="100"/>
        <c:noMultiLvlLbl val="0"/>
      </c:catAx>
      <c:valAx>
        <c:axId val="82348864"/>
        <c:scaling>
          <c:orientation val="minMax"/>
        </c:scaling>
        <c:delete val="0"/>
        <c:axPos val="l"/>
        <c:numFmt formatCode="#,##0_);[Red]\(#,##0\)" sourceLinked="0"/>
        <c:majorTickMark val="none"/>
        <c:minorTickMark val="none"/>
        <c:tickLblPos val="none"/>
        <c:txPr>
          <a:bodyPr/>
          <a:lstStyle/>
          <a:p>
            <a:pPr>
              <a:defRPr sz="600"/>
            </a:pPr>
            <a:endParaRPr lang="ja-JP"/>
          </a:p>
        </c:txPr>
        <c:crossAx val="42309632"/>
        <c:crosses val="autoZero"/>
        <c:crossBetween val="between"/>
        <c:majorUnit val="1000"/>
      </c:valAx>
      <c:catAx>
        <c:axId val="42309632"/>
        <c:scaling>
          <c:orientation val="minMax"/>
        </c:scaling>
        <c:delete val="1"/>
        <c:axPos val="b"/>
        <c:numFmt formatCode="General" sourceLinked="1"/>
        <c:majorTickMark val="out"/>
        <c:minorTickMark val="none"/>
        <c:tickLblPos val="nextTo"/>
        <c:crossAx val="82348864"/>
        <c:crosses val="autoZero"/>
        <c:auto val="1"/>
        <c:lblAlgn val="ctr"/>
        <c:lblOffset val="100"/>
        <c:noMultiLvlLbl val="0"/>
      </c:catAx>
    </c:plotArea>
    <c:legend>
      <c:legendPos val="b"/>
      <c:layout>
        <c:manualLayout>
          <c:xMode val="edge"/>
          <c:yMode val="edge"/>
          <c:x val="4.8163154057844926E-3"/>
          <c:y val="0.80500505105213138"/>
          <c:w val="0.99518372235963037"/>
          <c:h val="0.19499487839106944"/>
        </c:manualLayout>
      </c:layout>
      <c:overlay val="0"/>
      <c:txPr>
        <a:bodyPr/>
        <a:lstStyle/>
        <a:p>
          <a:pPr>
            <a:defRPr sz="700"/>
          </a:pPr>
          <a:endParaRPr lang="ja-JP"/>
        </a:p>
      </c:txPr>
    </c:legend>
    <c:plotVisOnly val="1"/>
    <c:dispBlanksAs val="gap"/>
    <c:showDLblsOverMax val="0"/>
  </c:chart>
  <c:spPr>
    <a:ln>
      <a:solidFill>
        <a:schemeClr val="tx1"/>
      </a:solidFill>
    </a:ln>
  </c:spPr>
  <c:txPr>
    <a:bodyPr/>
    <a:lstStyle/>
    <a:p>
      <a:pPr>
        <a:defRPr sz="800">
          <a:latin typeface="Meiryo UI" panose="020B0604030504040204" pitchFamily="50" charset="-128"/>
          <a:ea typeface="Meiryo UI" panose="020B0604030504040204" pitchFamily="50" charset="-128"/>
          <a:cs typeface="Meiryo UI" panose="020B0604030504040204" pitchFamily="50" charset="-128"/>
        </a:defRPr>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385" cy="340836"/>
          </a:xfrm>
          <a:prstGeom prst="rect">
            <a:avLst/>
          </a:prstGeom>
        </p:spPr>
        <p:txBody>
          <a:bodyPr vert="horz" lIns="91289" tIns="45645" rIns="91289" bIns="4564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082" y="0"/>
            <a:ext cx="4302970" cy="340836"/>
          </a:xfrm>
          <a:prstGeom prst="rect">
            <a:avLst/>
          </a:prstGeom>
        </p:spPr>
        <p:txBody>
          <a:bodyPr vert="horz" lIns="91289" tIns="45645" rIns="91289" bIns="45645" rtlCol="0"/>
          <a:lstStyle>
            <a:lvl1pPr algn="r">
              <a:defRPr sz="1200"/>
            </a:lvl1pPr>
          </a:lstStyle>
          <a:p>
            <a:fld id="{6712AC8C-A92A-4B21-AB14-B7B5B92D56B3}" type="datetimeFigureOut">
              <a:rPr kumimoji="1" lang="ja-JP" altLang="en-US" smtClean="0"/>
              <a:t>2021/9/13</a:t>
            </a:fld>
            <a:endParaRPr kumimoji="1" lang="ja-JP" altLang="en-US"/>
          </a:p>
        </p:txBody>
      </p:sp>
      <p:sp>
        <p:nvSpPr>
          <p:cNvPr id="4" name="スライド イメージ プレースホルダー 3"/>
          <p:cNvSpPr>
            <a:spLocks noGrp="1" noRot="1" noChangeAspect="1"/>
          </p:cNvSpPr>
          <p:nvPr>
            <p:ph type="sldImg" idx="2"/>
          </p:nvPr>
        </p:nvSpPr>
        <p:spPr>
          <a:xfrm>
            <a:off x="3390900" y="849313"/>
            <a:ext cx="3144838" cy="2293937"/>
          </a:xfrm>
          <a:prstGeom prst="rect">
            <a:avLst/>
          </a:prstGeom>
          <a:noFill/>
          <a:ln w="12700">
            <a:solidFill>
              <a:prstClr val="black"/>
            </a:solidFill>
          </a:ln>
        </p:spPr>
        <p:txBody>
          <a:bodyPr vert="horz" lIns="91289" tIns="45645" rIns="91289" bIns="45645" rtlCol="0" anchor="ctr"/>
          <a:lstStyle/>
          <a:p>
            <a:endParaRPr lang="ja-JP" altLang="en-US"/>
          </a:p>
        </p:txBody>
      </p:sp>
      <p:sp>
        <p:nvSpPr>
          <p:cNvPr id="5" name="ノート プレースホルダー 4"/>
          <p:cNvSpPr>
            <a:spLocks noGrp="1"/>
          </p:cNvSpPr>
          <p:nvPr>
            <p:ph type="body" sz="quarter" idx="3"/>
          </p:nvPr>
        </p:nvSpPr>
        <p:spPr>
          <a:xfrm>
            <a:off x="992508" y="3272015"/>
            <a:ext cx="7941628" cy="2675950"/>
          </a:xfrm>
          <a:prstGeom prst="rect">
            <a:avLst/>
          </a:prstGeom>
        </p:spPr>
        <p:txBody>
          <a:bodyPr vert="horz" lIns="91289" tIns="45645" rIns="91289" bIns="456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842"/>
            <a:ext cx="4301385" cy="340835"/>
          </a:xfrm>
          <a:prstGeom prst="rect">
            <a:avLst/>
          </a:prstGeom>
        </p:spPr>
        <p:txBody>
          <a:bodyPr vert="horz" lIns="91289" tIns="45645" rIns="91289" bIns="456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082" y="6456842"/>
            <a:ext cx="4302970" cy="340835"/>
          </a:xfrm>
          <a:prstGeom prst="rect">
            <a:avLst/>
          </a:prstGeom>
        </p:spPr>
        <p:txBody>
          <a:bodyPr vert="horz" lIns="91289" tIns="45645" rIns="91289" bIns="45645" rtlCol="0" anchor="b"/>
          <a:lstStyle>
            <a:lvl1pPr algn="r">
              <a:defRPr sz="1200"/>
            </a:lvl1pPr>
          </a:lstStyle>
          <a:p>
            <a:fld id="{E0490AFF-E985-443A-929A-E0700345423F}" type="slidenum">
              <a:rPr kumimoji="1" lang="ja-JP" altLang="en-US" smtClean="0"/>
              <a:t>‹#›</a:t>
            </a:fld>
            <a:endParaRPr kumimoji="1" lang="ja-JP" altLang="en-US"/>
          </a:p>
        </p:txBody>
      </p:sp>
    </p:spTree>
    <p:extLst>
      <p:ext uri="{BB962C8B-B14F-4D97-AF65-F5344CB8AC3E}">
        <p14:creationId xmlns:p14="http://schemas.microsoft.com/office/powerpoint/2010/main" val="30768731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047734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1</a:t>
            </a:fld>
            <a:endParaRPr kumimoji="1" lang="ja-JP" altLang="en-US"/>
          </a:p>
        </p:txBody>
      </p:sp>
    </p:spTree>
    <p:extLst>
      <p:ext uri="{BB962C8B-B14F-4D97-AF65-F5344CB8AC3E}">
        <p14:creationId xmlns:p14="http://schemas.microsoft.com/office/powerpoint/2010/main" val="3647855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3</a:t>
            </a:fld>
            <a:endParaRPr kumimoji="1" lang="ja-JP" altLang="en-US"/>
          </a:p>
        </p:txBody>
      </p:sp>
    </p:spTree>
    <p:extLst>
      <p:ext uri="{BB962C8B-B14F-4D97-AF65-F5344CB8AC3E}">
        <p14:creationId xmlns:p14="http://schemas.microsoft.com/office/powerpoint/2010/main" val="2572694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1" y="3097995"/>
            <a:ext cx="11628914" cy="213766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2161" y="5651182"/>
            <a:ext cx="9576753" cy="2548573"/>
          </a:xfrm>
        </p:spPr>
        <p:txBody>
          <a:bodyPr/>
          <a:lstStyle>
            <a:lvl1pPr marL="0" indent="0" algn="ctr">
              <a:buNone/>
              <a:defRPr>
                <a:solidFill>
                  <a:schemeClr val="tx1">
                    <a:tint val="75000"/>
                  </a:schemeClr>
                </a:solidFill>
              </a:defRPr>
            </a:lvl1pPr>
            <a:lvl2pPr marL="675796" indent="0" algn="ctr">
              <a:buNone/>
              <a:defRPr>
                <a:solidFill>
                  <a:schemeClr val="tx1">
                    <a:tint val="75000"/>
                  </a:schemeClr>
                </a:solidFill>
              </a:defRPr>
            </a:lvl2pPr>
            <a:lvl3pPr marL="1351593" indent="0" algn="ctr">
              <a:buNone/>
              <a:defRPr>
                <a:solidFill>
                  <a:schemeClr val="tx1">
                    <a:tint val="75000"/>
                  </a:schemeClr>
                </a:solidFill>
              </a:defRPr>
            </a:lvl3pPr>
            <a:lvl4pPr marL="2027389" indent="0" algn="ctr">
              <a:buNone/>
              <a:defRPr>
                <a:solidFill>
                  <a:schemeClr val="tx1">
                    <a:tint val="75000"/>
                  </a:schemeClr>
                </a:solidFill>
              </a:defRPr>
            </a:lvl4pPr>
            <a:lvl5pPr marL="2703186" indent="0" algn="ctr">
              <a:buNone/>
              <a:defRPr>
                <a:solidFill>
                  <a:schemeClr val="tx1">
                    <a:tint val="75000"/>
                  </a:schemeClr>
                </a:solidFill>
              </a:defRPr>
            </a:lvl5pPr>
            <a:lvl6pPr marL="3378982" indent="0" algn="ctr">
              <a:buNone/>
              <a:defRPr>
                <a:solidFill>
                  <a:schemeClr val="tx1">
                    <a:tint val="75000"/>
                  </a:schemeClr>
                </a:solidFill>
              </a:defRPr>
            </a:lvl6pPr>
            <a:lvl7pPr marL="4054779" indent="0" algn="ctr">
              <a:buNone/>
              <a:defRPr>
                <a:solidFill>
                  <a:schemeClr val="tx1">
                    <a:tint val="75000"/>
                  </a:schemeClr>
                </a:solidFill>
              </a:defRPr>
            </a:lvl7pPr>
            <a:lvl8pPr marL="4730575" indent="0" algn="ctr">
              <a:buNone/>
              <a:defRPr>
                <a:solidFill>
                  <a:schemeClr val="tx1">
                    <a:tint val="75000"/>
                  </a:schemeClr>
                </a:solidFill>
              </a:defRPr>
            </a:lvl8pPr>
            <a:lvl9pPr marL="54063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DA07DD-1C20-4E82-8C93-CDB3A1523763}" type="datetime1">
              <a:rPr kumimoji="1" lang="ja-JP" altLang="en-US" smtClean="0"/>
              <a:t>2021/9/13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049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0F0B00-7D80-4D7C-8838-5CF35FDED525}" type="datetime1">
              <a:rPr kumimoji="1" lang="ja-JP" altLang="en-US" smtClean="0"/>
              <a:t>2021/9/13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25881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887718" y="558655"/>
            <a:ext cx="4308589" cy="1191411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57201" y="558655"/>
            <a:ext cx="12702498" cy="1191411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AFA558-C999-4E9B-A3A6-BB68D064044A}" type="datetime1">
              <a:rPr kumimoji="1" lang="ja-JP" altLang="en-US" smtClean="0"/>
              <a:t>2021/9/13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559396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587B76E9-AD93-411F-A037-F562D2C9C8D1}" type="datetime1">
              <a:rPr kumimoji="1" lang="ja-JP" altLang="en-US" smtClean="0"/>
              <a:t>2021/9/13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スライド番号プレースホルダー 5"/>
          <p:cNvSpPr>
            <a:spLocks noGrp="1"/>
          </p:cNvSpPr>
          <p:nvPr>
            <p:ph type="sldNum" sz="quarter" idx="4"/>
          </p:nvPr>
        </p:nvSpPr>
        <p:spPr>
          <a:xfrm>
            <a:off x="10462144" y="9450833"/>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spTree>
    <p:extLst>
      <p:ext uri="{BB962C8B-B14F-4D97-AF65-F5344CB8AC3E}">
        <p14:creationId xmlns:p14="http://schemas.microsoft.com/office/powerpoint/2010/main" val="277816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463DBA-88F5-4FE0-AEC3-A2DF46717716}" type="datetime1">
              <a:rPr kumimoji="1" lang="ja-JP" altLang="en-US" smtClean="0"/>
              <a:t>2021/9/13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04600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0" y="6408369"/>
            <a:ext cx="11628914" cy="1980684"/>
          </a:xfrm>
        </p:spPr>
        <p:txBody>
          <a:bodyPr anchor="t"/>
          <a:lstStyle>
            <a:lvl1pPr algn="l">
              <a:defRPr sz="59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710" y="4226846"/>
            <a:ext cx="11628914" cy="2181522"/>
          </a:xfrm>
        </p:spPr>
        <p:txBody>
          <a:bodyPr anchor="b"/>
          <a:lstStyle>
            <a:lvl1pPr marL="0" indent="0">
              <a:buNone/>
              <a:defRPr sz="3000">
                <a:solidFill>
                  <a:schemeClr val="tx1">
                    <a:tint val="75000"/>
                  </a:schemeClr>
                </a:solidFill>
              </a:defRPr>
            </a:lvl1pPr>
            <a:lvl2pPr marL="675796" indent="0">
              <a:buNone/>
              <a:defRPr sz="2600">
                <a:solidFill>
                  <a:schemeClr val="tx1">
                    <a:tint val="75000"/>
                  </a:schemeClr>
                </a:solidFill>
              </a:defRPr>
            </a:lvl2pPr>
            <a:lvl3pPr marL="1351593" indent="0">
              <a:buNone/>
              <a:defRPr sz="2300">
                <a:solidFill>
                  <a:schemeClr val="tx1">
                    <a:tint val="75000"/>
                  </a:schemeClr>
                </a:solidFill>
              </a:defRPr>
            </a:lvl3pPr>
            <a:lvl4pPr marL="2027389" indent="0">
              <a:buNone/>
              <a:defRPr sz="2100">
                <a:solidFill>
                  <a:schemeClr val="tx1">
                    <a:tint val="75000"/>
                  </a:schemeClr>
                </a:solidFill>
              </a:defRPr>
            </a:lvl4pPr>
            <a:lvl5pPr marL="2703186" indent="0">
              <a:buNone/>
              <a:defRPr sz="2100">
                <a:solidFill>
                  <a:schemeClr val="tx1">
                    <a:tint val="75000"/>
                  </a:schemeClr>
                </a:solidFill>
              </a:defRPr>
            </a:lvl5pPr>
            <a:lvl6pPr marL="3378982" indent="0">
              <a:buNone/>
              <a:defRPr sz="2100">
                <a:solidFill>
                  <a:schemeClr val="tx1">
                    <a:tint val="75000"/>
                  </a:schemeClr>
                </a:solidFill>
              </a:defRPr>
            </a:lvl6pPr>
            <a:lvl7pPr marL="4054779" indent="0">
              <a:buNone/>
              <a:defRPr sz="2100">
                <a:solidFill>
                  <a:schemeClr val="tx1">
                    <a:tint val="75000"/>
                  </a:schemeClr>
                </a:solidFill>
              </a:defRPr>
            </a:lvl7pPr>
            <a:lvl8pPr marL="4730575" indent="0">
              <a:buNone/>
              <a:defRPr sz="2100">
                <a:solidFill>
                  <a:schemeClr val="tx1">
                    <a:tint val="75000"/>
                  </a:schemeClr>
                </a:solidFill>
              </a:defRPr>
            </a:lvl8pPr>
            <a:lvl9pPr marL="5406372" indent="0">
              <a:buNone/>
              <a:defRPr sz="21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BAC9FAC-B2BE-4F62-8C3F-10DF3666E16C}" type="datetime1">
              <a:rPr kumimoji="1" lang="ja-JP" altLang="en-US" smtClean="0"/>
              <a:t>2021/9/13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84902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57202" y="3257280"/>
            <a:ext cx="8505543"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690762" y="3257280"/>
            <a:ext cx="8505544"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F16BEC-3A56-449D-810D-D3F085ADED01}" type="datetime1">
              <a:rPr kumimoji="1" lang="ja-JP" altLang="en-US" smtClean="0"/>
              <a:t>2021/9/13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990786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4" y="399369"/>
            <a:ext cx="12312968" cy="166211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232310"/>
            <a:ext cx="6044851"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4054" y="3162631"/>
            <a:ext cx="6044851"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9798" y="2232310"/>
            <a:ext cx="6047225"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9798" y="3162631"/>
            <a:ext cx="6047225"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0FE5AAA-0BE8-4FC1-B387-73EAD7A33556}" type="datetime1">
              <a:rPr kumimoji="1" lang="ja-JP" altLang="en-US" smtClean="0"/>
              <a:t>2021/9/13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7317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0955E1-426B-41B0-8B3C-5240F342191F}" type="datetime1">
              <a:rPr kumimoji="1" lang="ja-JP" altLang="en-US" smtClean="0"/>
              <a:t>2021/9/13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573080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DACDC3-F3C4-4CD8-9C1E-CE9372196E6C}" type="datetime1">
              <a:rPr kumimoji="1" lang="ja-JP" altLang="en-US" smtClean="0"/>
              <a:t>2021/9/13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83591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5" y="397060"/>
            <a:ext cx="4500979" cy="1689814"/>
          </a:xfrm>
        </p:spPr>
        <p:txBody>
          <a:bodyPr anchor="b"/>
          <a:lstStyle>
            <a:lvl1pPr algn="l">
              <a:defRPr sz="3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920" y="397061"/>
            <a:ext cx="7648101" cy="8511402"/>
          </a:xfrm>
        </p:spPr>
        <p:txBody>
          <a:bodyPr/>
          <a:lstStyle>
            <a:lvl1pPr>
              <a:defRPr sz="4800"/>
            </a:lvl1pPr>
            <a:lvl2pPr>
              <a:defRPr sz="4100"/>
            </a:lvl2pPr>
            <a:lvl3pPr>
              <a:defRPr sz="36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4055" y="2086876"/>
            <a:ext cx="4500979" cy="6821587"/>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EBF92-214A-4573-95D9-B74F2D1689D2}" type="datetime1">
              <a:rPr kumimoji="1" lang="ja-JP" altLang="en-US" smtClean="0"/>
              <a:t>2021/9/13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31715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6" y="6980873"/>
            <a:ext cx="8208645" cy="824131"/>
          </a:xfrm>
        </p:spPr>
        <p:txBody>
          <a:bodyPr anchor="b"/>
          <a:lstStyle>
            <a:lvl1pPr algn="l">
              <a:defRPr sz="30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586" y="891077"/>
            <a:ext cx="8208645" cy="5983605"/>
          </a:xfrm>
        </p:spPr>
        <p:txBody>
          <a:bodyPr/>
          <a:lstStyle>
            <a:lvl1pPr marL="0" indent="0">
              <a:buNone/>
              <a:defRPr sz="4800"/>
            </a:lvl1pPr>
            <a:lvl2pPr marL="675796" indent="0">
              <a:buNone/>
              <a:defRPr sz="4100"/>
            </a:lvl2pPr>
            <a:lvl3pPr marL="1351593" indent="0">
              <a:buNone/>
              <a:defRPr sz="3600"/>
            </a:lvl3pPr>
            <a:lvl4pPr marL="2027389" indent="0">
              <a:buNone/>
              <a:defRPr sz="3000"/>
            </a:lvl4pPr>
            <a:lvl5pPr marL="2703186" indent="0">
              <a:buNone/>
              <a:defRPr sz="3000"/>
            </a:lvl5pPr>
            <a:lvl6pPr marL="3378982" indent="0">
              <a:buNone/>
              <a:defRPr sz="3000"/>
            </a:lvl6pPr>
            <a:lvl7pPr marL="4054779" indent="0">
              <a:buNone/>
              <a:defRPr sz="3000"/>
            </a:lvl7pPr>
            <a:lvl8pPr marL="4730575" indent="0">
              <a:buNone/>
              <a:defRPr sz="3000"/>
            </a:lvl8pPr>
            <a:lvl9pPr marL="5406372" indent="0">
              <a:buNone/>
              <a:defRPr sz="3000"/>
            </a:lvl9pPr>
          </a:lstStyle>
          <a:p>
            <a:endParaRPr kumimoji="1" lang="ja-JP" altLang="en-US"/>
          </a:p>
        </p:txBody>
      </p:sp>
      <p:sp>
        <p:nvSpPr>
          <p:cNvPr id="4" name="テキスト プレースホルダー 3"/>
          <p:cNvSpPr>
            <a:spLocks noGrp="1"/>
          </p:cNvSpPr>
          <p:nvPr>
            <p:ph type="body" sz="half" idx="2"/>
          </p:nvPr>
        </p:nvSpPr>
        <p:spPr>
          <a:xfrm>
            <a:off x="2681586" y="7805004"/>
            <a:ext cx="8208645" cy="1170404"/>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6EEC50B-7C5A-43D5-BBE1-D616E6E54BBC}" type="datetime1">
              <a:rPr kumimoji="1" lang="ja-JP" altLang="en-US" smtClean="0"/>
              <a:t>2021/9/13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36140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99369"/>
            <a:ext cx="12312968" cy="1662113"/>
          </a:xfrm>
          <a:prstGeom prst="rect">
            <a:avLst/>
          </a:prstGeom>
        </p:spPr>
        <p:txBody>
          <a:bodyPr vert="horz" lIns="135159" tIns="67580" rIns="135159" bIns="6758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326959"/>
            <a:ext cx="12312968" cy="6581504"/>
          </a:xfrm>
          <a:prstGeom prst="rect">
            <a:avLst/>
          </a:prstGeom>
        </p:spPr>
        <p:txBody>
          <a:bodyPr vert="horz" lIns="135159" tIns="67580" rIns="135159" bIns="6758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4054" y="9243194"/>
            <a:ext cx="3192251" cy="530953"/>
          </a:xfrm>
          <a:prstGeom prst="rect">
            <a:avLst/>
          </a:prstGeom>
        </p:spPr>
        <p:txBody>
          <a:bodyPr vert="horz" lIns="135159" tIns="67580" rIns="135159" bIns="67580" rtlCol="0" anchor="ctr"/>
          <a:lstStyle>
            <a:lvl1pPr algn="l">
              <a:defRPr sz="1800">
                <a:solidFill>
                  <a:schemeClr val="tx1">
                    <a:tint val="75000"/>
                  </a:schemeClr>
                </a:solidFill>
              </a:defRPr>
            </a:lvl1pPr>
          </a:lstStyle>
          <a:p>
            <a:fld id="{964174D0-7513-4DBD-A8C7-8BD3CB3AEDA7}" type="datetime1">
              <a:rPr kumimoji="1" lang="ja-JP" altLang="en-US" smtClean="0"/>
              <a:t>2021/9/13</a:t>
            </a:fld>
            <a:endParaRPr kumimoji="1" lang="ja-JP" altLang="en-US"/>
          </a:p>
        </p:txBody>
      </p:sp>
      <p:sp>
        <p:nvSpPr>
          <p:cNvPr id="5" name="フッター プレースホルダー 4"/>
          <p:cNvSpPr>
            <a:spLocks noGrp="1"/>
          </p:cNvSpPr>
          <p:nvPr>
            <p:ph type="ftr" sz="quarter" idx="3"/>
          </p:nvPr>
        </p:nvSpPr>
        <p:spPr>
          <a:xfrm>
            <a:off x="4674368" y="9243194"/>
            <a:ext cx="4332340" cy="530953"/>
          </a:xfrm>
          <a:prstGeom prst="rect">
            <a:avLst/>
          </a:prstGeom>
        </p:spPr>
        <p:txBody>
          <a:bodyPr vert="horz" lIns="135159" tIns="67580" rIns="135159" bIns="67580"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462144" y="9441722"/>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cxnSp>
        <p:nvCxnSpPr>
          <p:cNvPr id="7" name="直線コネクタ 6"/>
          <p:cNvCxnSpPr/>
          <p:nvPr userDrawn="1"/>
        </p:nvCxnSpPr>
        <p:spPr>
          <a:xfrm>
            <a:off x="0" y="593849"/>
            <a:ext cx="13681075" cy="0"/>
          </a:xfrm>
          <a:prstGeom prst="line">
            <a:avLst/>
          </a:prstGeom>
          <a:ln w="190500" cmpd="thickThin">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3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hf hdr="0" ftr="0" dt="0"/>
  <p:txStyles>
    <p:titleStyle>
      <a:lvl1pPr algn="ctr" defTabSz="1351593" rtl="0" eaLnBrk="1" latinLnBrk="0" hangingPunct="1">
        <a:spcBef>
          <a:spcPct val="0"/>
        </a:spcBef>
        <a:buNone/>
        <a:defRPr kumimoji="1" sz="6500" kern="1200">
          <a:solidFill>
            <a:schemeClr val="tx1"/>
          </a:solidFill>
          <a:latin typeface="+mj-lt"/>
          <a:ea typeface="+mj-ea"/>
          <a:cs typeface="+mj-cs"/>
        </a:defRPr>
      </a:lvl1pPr>
    </p:titleStyle>
    <p:bodyStyle>
      <a:lvl1pPr marL="506847" indent="-506847" algn="l" defTabSz="1351593" rtl="0" eaLnBrk="1" latinLnBrk="0" hangingPunct="1">
        <a:spcBef>
          <a:spcPct val="20000"/>
        </a:spcBef>
        <a:buFont typeface="Arial" panose="020B0604020202020204" pitchFamily="34" charset="0"/>
        <a:buChar char="•"/>
        <a:defRPr kumimoji="1" sz="4800" kern="1200">
          <a:solidFill>
            <a:schemeClr val="tx1"/>
          </a:solidFill>
          <a:latin typeface="+mn-lt"/>
          <a:ea typeface="+mn-ea"/>
          <a:cs typeface="+mn-cs"/>
        </a:defRPr>
      </a:lvl1pPr>
      <a:lvl2pPr marL="1098169" indent="-422373" algn="l" defTabSz="1351593" rtl="0" eaLnBrk="1" latinLnBrk="0" hangingPunct="1">
        <a:spcBef>
          <a:spcPct val="20000"/>
        </a:spcBef>
        <a:buFont typeface="Arial" panose="020B0604020202020204" pitchFamily="34" charset="0"/>
        <a:buChar char="–"/>
        <a:defRPr kumimoji="1" sz="4100" kern="1200">
          <a:solidFill>
            <a:schemeClr val="tx1"/>
          </a:solidFill>
          <a:latin typeface="+mn-lt"/>
          <a:ea typeface="+mn-ea"/>
          <a:cs typeface="+mn-cs"/>
        </a:defRPr>
      </a:lvl2pPr>
      <a:lvl3pPr marL="1689491" indent="-337898" algn="l" defTabSz="1351593"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3pPr>
      <a:lvl4pPr marL="2365288"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4pPr>
      <a:lvl5pPr marL="3041084"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5pPr>
      <a:lvl6pPr marL="3716881"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6pPr>
      <a:lvl7pPr marL="4392677"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7pPr>
      <a:lvl8pPr marL="5068473"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8pPr>
      <a:lvl9pPr marL="5744270"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9pPr>
    </p:bodyStyle>
    <p:other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27969" y="3811587"/>
            <a:ext cx="10347416" cy="886718"/>
          </a:xfrm>
          <a:prstGeom prst="rect">
            <a:avLst/>
          </a:prstGeom>
          <a:noFill/>
        </p:spPr>
        <p:txBody>
          <a:bodyPr wrap="square" rtlCol="0">
            <a:spAutoFit/>
          </a:bodyPr>
          <a:lstStyle/>
          <a:p>
            <a:pPr algn="ctr"/>
            <a:r>
              <a:rPr lang="ja-JP" altLang="en-US" sz="5162" b="1" dirty="0">
                <a:latin typeface="Meiryo UI" panose="020B0604030504040204" pitchFamily="50" charset="-128"/>
                <a:ea typeface="Meiryo UI" panose="020B0604030504040204" pitchFamily="50" charset="-128"/>
                <a:cs typeface="Meiryo UI" panose="020B0604030504040204" pitchFamily="50" charset="-128"/>
              </a:rPr>
              <a:t>宿泊税制度概要</a:t>
            </a:r>
            <a:endParaRPr lang="en-US" altLang="ja-JP" sz="5162"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10944993" y="881881"/>
            <a:ext cx="2536866" cy="9144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資料②</a:t>
            </a:r>
          </a:p>
        </p:txBody>
      </p:sp>
    </p:spTree>
    <p:extLst>
      <p:ext uri="{BB962C8B-B14F-4D97-AF65-F5344CB8AC3E}">
        <p14:creationId xmlns:p14="http://schemas.microsoft.com/office/powerpoint/2010/main" val="376748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テキスト ボックス 2"/>
          <p:cNvSpPr txBox="1"/>
          <p:nvPr/>
        </p:nvSpPr>
        <p:spPr>
          <a:xfrm>
            <a:off x="143792" y="739982"/>
            <a:ext cx="13057497" cy="9001000"/>
          </a:xfrm>
          <a:prstGeom prst="rect">
            <a:avLst/>
          </a:prstGeom>
          <a:noFill/>
          <a:ln w="12700" cmpd="sng">
            <a:solidFill>
              <a:schemeClr val="tx2">
                <a:lumMod val="40000"/>
                <a:lumOff val="60000"/>
              </a:schemeClr>
            </a:solid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tabLst>
                <a:tab pos="5740400" algn="l"/>
              </a:tabLst>
            </a:pPr>
            <a:endParaRPr lang="en-US" altLang="ja-JP" sz="1200" b="1" dirty="0">
              <a:solidFill>
                <a:schemeClr val="tx1"/>
              </a:solidFill>
              <a:latin typeface="Meiryo UI" panose="020B0604030504040204" pitchFamily="50" charset="-128"/>
              <a:ea typeface="Meiryo UI" panose="020B0604030504040204" pitchFamily="50" charset="-128"/>
            </a:endParaRPr>
          </a:p>
          <a:p>
            <a:pPr>
              <a:tabLst>
                <a:tab pos="5740400" algn="l"/>
              </a:tabLst>
            </a:pPr>
            <a:r>
              <a:rPr lang="ja-JP" altLang="en-US" sz="2000" b="1" dirty="0">
                <a:solidFill>
                  <a:schemeClr val="tx1"/>
                </a:solidFill>
                <a:latin typeface="Meiryo UI" panose="020B0604030504040204" pitchFamily="50" charset="-128"/>
                <a:ea typeface="Meiryo UI" panose="020B0604030504040204" pitchFamily="50" charset="-128"/>
              </a:rPr>
              <a:t>　▶根拠</a:t>
            </a:r>
            <a:r>
              <a:rPr lang="ja-JP" altLang="en-US" sz="2000" dirty="0">
                <a:solidFill>
                  <a:schemeClr val="tx1"/>
                </a:solidFill>
                <a:latin typeface="Meiryo UI" panose="020B0604030504040204" pitchFamily="50" charset="-128"/>
                <a:ea typeface="Meiryo UI" panose="020B0604030504040204" pitchFamily="50" charset="-128"/>
              </a:rPr>
              <a:t>　　大阪府宿泊税条例　</a:t>
            </a:r>
            <a:r>
              <a:rPr lang="ja-JP" altLang="en-US" sz="1600" dirty="0">
                <a:solidFill>
                  <a:schemeClr val="tx1"/>
                </a:solidFill>
                <a:latin typeface="Meiryo UI" panose="020B0604030504040204" pitchFamily="50" charset="-128"/>
                <a:ea typeface="Meiryo UI" panose="020B0604030504040204" pitchFamily="50" charset="-128"/>
              </a:rPr>
              <a:t>（</a:t>
            </a:r>
            <a:r>
              <a:rPr lang="en-US" altLang="ja-JP" sz="1600" dirty="0">
                <a:solidFill>
                  <a:schemeClr val="tx1"/>
                </a:solidFill>
                <a:latin typeface="Meiryo UI" panose="020B0604030504040204" pitchFamily="50" charset="-128"/>
                <a:ea typeface="Meiryo UI" panose="020B0604030504040204" pitchFamily="50" charset="-128"/>
              </a:rPr>
              <a:t>2017</a:t>
            </a:r>
            <a:r>
              <a:rPr lang="ja-JP" altLang="en-US" sz="1600" dirty="0">
                <a:solidFill>
                  <a:schemeClr val="tx1"/>
                </a:solidFill>
                <a:latin typeface="Meiryo UI" panose="020B0604030504040204" pitchFamily="50" charset="-128"/>
                <a:ea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rPr>
              <a:t>1</a:t>
            </a:r>
            <a:r>
              <a:rPr lang="ja-JP" altLang="en-US" sz="1600" dirty="0">
                <a:solidFill>
                  <a:schemeClr val="tx1"/>
                </a:solidFill>
                <a:latin typeface="Meiryo UI" panose="020B0604030504040204" pitchFamily="50" charset="-128"/>
                <a:ea typeface="Meiryo UI" panose="020B0604030504040204" pitchFamily="50" charset="-128"/>
              </a:rPr>
              <a:t>月に条例施行、</a:t>
            </a:r>
            <a:r>
              <a:rPr lang="en-US" altLang="ja-JP" sz="1600" dirty="0">
                <a:solidFill>
                  <a:schemeClr val="tx1"/>
                </a:solidFill>
                <a:latin typeface="Meiryo UI" panose="020B0604030504040204" pitchFamily="50" charset="-128"/>
                <a:ea typeface="Meiryo UI" panose="020B0604030504040204" pitchFamily="50" charset="-128"/>
              </a:rPr>
              <a:t>2019</a:t>
            </a:r>
            <a:r>
              <a:rPr lang="ja-JP" altLang="en-US" sz="1600" dirty="0">
                <a:solidFill>
                  <a:schemeClr val="tx1"/>
                </a:solidFill>
                <a:latin typeface="Meiryo UI" panose="020B0604030504040204" pitchFamily="50" charset="-128"/>
                <a:ea typeface="Meiryo UI" panose="020B0604030504040204" pitchFamily="50" charset="-128"/>
              </a:rPr>
              <a:t>年</a:t>
            </a:r>
            <a:r>
              <a:rPr lang="en-US" altLang="ja-JP" sz="1600" dirty="0">
                <a:solidFill>
                  <a:schemeClr val="tx1"/>
                </a:solidFill>
                <a:latin typeface="Meiryo UI" panose="020B0604030504040204" pitchFamily="50" charset="-128"/>
                <a:ea typeface="Meiryo UI" panose="020B0604030504040204" pitchFamily="50" charset="-128"/>
              </a:rPr>
              <a:t>6</a:t>
            </a:r>
            <a:r>
              <a:rPr lang="ja-JP" altLang="en-US" sz="1600" dirty="0">
                <a:solidFill>
                  <a:schemeClr val="tx1"/>
                </a:solidFill>
                <a:latin typeface="Meiryo UI" panose="020B0604030504040204" pitchFamily="50" charset="-128"/>
                <a:ea typeface="Meiryo UI" panose="020B0604030504040204" pitchFamily="50" charset="-128"/>
              </a:rPr>
              <a:t>月</a:t>
            </a:r>
            <a:r>
              <a:rPr lang="en-US" altLang="ja-JP" sz="1600" dirty="0">
                <a:solidFill>
                  <a:schemeClr val="tx1"/>
                </a:solidFill>
                <a:latin typeface="Meiryo UI" panose="020B0604030504040204" pitchFamily="50" charset="-128"/>
                <a:ea typeface="Meiryo UI" panose="020B0604030504040204" pitchFamily="50" charset="-128"/>
              </a:rPr>
              <a:t>1</a:t>
            </a:r>
            <a:r>
              <a:rPr lang="ja-JP" altLang="en-US" sz="1600" dirty="0">
                <a:solidFill>
                  <a:schemeClr val="tx1"/>
                </a:solidFill>
                <a:latin typeface="Meiryo UI" panose="020B0604030504040204" pitchFamily="50" charset="-128"/>
                <a:ea typeface="Meiryo UI" panose="020B0604030504040204" pitchFamily="50" charset="-128"/>
              </a:rPr>
              <a:t>日に改正条例を施行）</a:t>
            </a:r>
            <a:endParaRPr lang="en-US" altLang="ja-JP" sz="1600" dirty="0">
              <a:solidFill>
                <a:schemeClr val="tx1"/>
              </a:solidFill>
              <a:latin typeface="Meiryo UI" panose="020B0604030504040204" pitchFamily="50" charset="-128"/>
              <a:ea typeface="Meiryo UI" panose="020B0604030504040204" pitchFamily="50" charset="-128"/>
            </a:endParaRPr>
          </a:p>
          <a:p>
            <a:pPr>
              <a:tabLst>
                <a:tab pos="5740400" algn="l"/>
              </a:tabLst>
            </a:pPr>
            <a:endParaRPr lang="en-US" altLang="ja-JP" sz="2000" dirty="0">
              <a:solidFill>
                <a:schemeClr val="tx1"/>
              </a:solidFill>
              <a:latin typeface="Meiryo UI" panose="020B0604030504040204" pitchFamily="50" charset="-128"/>
              <a:ea typeface="Meiryo UI" panose="020B0604030504040204" pitchFamily="50" charset="-128"/>
            </a:endParaRPr>
          </a:p>
          <a:p>
            <a:pPr>
              <a:spcBef>
                <a:spcPts val="600"/>
              </a:spcBef>
            </a:pPr>
            <a:r>
              <a:rPr lang="ja-JP" altLang="en-US" sz="2000" b="1" dirty="0">
                <a:latin typeface="Meiryo UI" panose="020B0604030504040204" pitchFamily="50" charset="-128"/>
                <a:ea typeface="Meiryo UI" panose="020B0604030504040204" pitchFamily="50" charset="-128"/>
              </a:rPr>
              <a:t>　▶目的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世界有数の国際都市大阪を目指し、都市の魅力を高めるとともに、観光の振興を図る施策に要する費用に</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　　　　　　　 充てるため、法定外目的税として宿泊税を課す</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法定外目的税・・・条例で定める特定の費用に充てるため、道</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府県または市町村が</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課することができるとして</a:t>
            </a: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地方税法第４条、</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第５条</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、第７３１条に規定</a:t>
            </a: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spcAft>
                <a:spcPts val="600"/>
              </a:spcAft>
              <a:tabLst>
                <a:tab pos="5740400" algn="l"/>
              </a:tabLst>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▶納税義務者</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旅館業法</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に規定する大阪府内の</a:t>
            </a:r>
            <a:r>
              <a:rPr lang="ja-JP"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ホテル</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旅館</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、簡易宿所、特区</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民泊、新法民泊施設における宿泊者</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▶税率</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tabLst>
                <a:tab pos="5740400" algn="l"/>
              </a:tabLst>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▶徴収方法</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　　特別徴収（宿泊事業者（特別徴収義務者）が宿泊者から徴収し、一括して納付する方法）</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参考：</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特別徴収義務者登録数</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945</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月末</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時点）</a:t>
            </a: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制度検証    </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５年</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ごとに施策の効果、状況を勘案し、宿泊税制度の在り方について検討を行う</a:t>
            </a:r>
            <a:endPar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spcBef>
                <a:spcPts val="600"/>
              </a:spcBef>
            </a:pPr>
            <a:r>
              <a:rPr lang="ja-JP" altLang="en-US" sz="2000" b="1" dirty="0">
                <a:latin typeface="Meiryo UI" panose="020B0604030504040204" pitchFamily="50" charset="-128"/>
                <a:ea typeface="Meiryo UI" panose="020B0604030504040204" pitchFamily="50" charset="-128"/>
              </a:rPr>
              <a:t>　</a:t>
            </a:r>
            <a:endParaRPr lang="en-US" altLang="ja-JP" sz="2000" b="1" dirty="0">
              <a:latin typeface="Meiryo UI" panose="020B0604030504040204" pitchFamily="50" charset="-128"/>
              <a:ea typeface="Meiryo UI" panose="020B0604030504040204" pitchFamily="50" charset="-128"/>
            </a:endParaRPr>
          </a:p>
          <a:p>
            <a:pPr marL="87313" indent="-87313">
              <a:spcBef>
                <a:spcPts val="600"/>
              </a:spcBef>
            </a:pPr>
            <a:r>
              <a:rPr lang="ja-JP" altLang="en-US" sz="2000" b="1"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実績の公表　</a:t>
            </a:r>
            <a:r>
              <a:rPr lang="ja-JP" altLang="en-US" sz="2000" dirty="0">
                <a:latin typeface="Meiryo UI" panose="020B0604030504040204" pitchFamily="50" charset="-128"/>
                <a:ea typeface="Meiryo UI" panose="020B0604030504040204" pitchFamily="50" charset="-128"/>
              </a:rPr>
              <a:t>納税者（宿泊者）に対する説明責任を果たすため、毎年度、事業実績を取りまとめ、</a:t>
            </a:r>
            <a:r>
              <a:rPr lang="en-US" altLang="ja-JP" sz="2000" dirty="0">
                <a:latin typeface="Meiryo UI" panose="020B0604030504040204" pitchFamily="50" charset="-128"/>
                <a:ea typeface="Meiryo UI" panose="020B0604030504040204" pitchFamily="50" charset="-128"/>
              </a:rPr>
              <a:t>HP</a:t>
            </a:r>
            <a:r>
              <a:rPr lang="ja-JP" altLang="en-US" sz="2000" dirty="0">
                <a:latin typeface="Meiryo UI" panose="020B0604030504040204" pitchFamily="50" charset="-128"/>
                <a:ea typeface="Meiryo UI" panose="020B0604030504040204" pitchFamily="50" charset="-128"/>
              </a:rPr>
              <a:t>上で公表</a:t>
            </a:r>
            <a:endParaRPr lang="en-US" altLang="ja-JP" sz="2000" dirty="0">
              <a:latin typeface="+mn-ea"/>
              <a:cs typeface="Meiryo UI" panose="020B0604030504040204" pitchFamily="50" charset="-128"/>
            </a:endParaRPr>
          </a:p>
          <a:p>
            <a:pPr>
              <a:tabLst>
                <a:tab pos="5740400" algn="l"/>
              </a:tabLst>
            </a:pPr>
            <a:endParaRPr lang="en-US" altLang="ja-JP" sz="2000" dirty="0">
              <a:latin typeface="+mn-ea"/>
            </a:endParaRPr>
          </a:p>
        </p:txBody>
      </p:sp>
      <p:graphicFrame>
        <p:nvGraphicFramePr>
          <p:cNvPr id="70" name="表 69"/>
          <p:cNvGraphicFramePr>
            <a:graphicFrameLocks noGrp="1"/>
          </p:cNvGraphicFramePr>
          <p:nvPr/>
        </p:nvGraphicFramePr>
        <p:xfrm>
          <a:off x="1724881" y="4739485"/>
          <a:ext cx="7416824" cy="2191068"/>
        </p:xfrm>
        <a:graphic>
          <a:graphicData uri="http://schemas.openxmlformats.org/drawingml/2006/table">
            <a:tbl>
              <a:tblPr>
                <a:tableStyleId>{BC89EF96-8CEA-46FF-86C4-4CE0E7609802}</a:tableStyleId>
              </a:tblPr>
              <a:tblGrid>
                <a:gridCol w="5400600">
                  <a:extLst>
                    <a:ext uri="{9D8B030D-6E8A-4147-A177-3AD203B41FA5}">
                      <a16:colId xmlns:a16="http://schemas.microsoft.com/office/drawing/2014/main" val="20000"/>
                    </a:ext>
                  </a:extLst>
                </a:gridCol>
                <a:gridCol w="2016224">
                  <a:extLst>
                    <a:ext uri="{9D8B030D-6E8A-4147-A177-3AD203B41FA5}">
                      <a16:colId xmlns:a16="http://schemas.microsoft.com/office/drawing/2014/main" val="20001"/>
                    </a:ext>
                  </a:extLst>
                </a:gridCol>
              </a:tblGrid>
              <a:tr h="450774">
                <a:tc>
                  <a:txBody>
                    <a:bodyPr/>
                    <a:lstStyle/>
                    <a:p>
                      <a:pPr marL="5080" algn="ctr">
                        <a:lnSpc>
                          <a:spcPct val="100000"/>
                        </a:lnSpc>
                        <a:spcAft>
                          <a:spcPts val="0"/>
                        </a:spcAft>
                      </a:pPr>
                      <a:r>
                        <a:rPr lang="ja-JP" sz="2000" kern="100" dirty="0">
                          <a:solidFill>
                            <a:schemeClr val="tx1"/>
                          </a:solidFill>
                          <a:effectLst/>
                          <a:latin typeface="+mj-ea"/>
                          <a:ea typeface="+mj-ea"/>
                          <a:cs typeface="Meiryo UI" panose="020B0604030504040204" pitchFamily="50" charset="-128"/>
                        </a:rPr>
                        <a:t>宿泊料金</a:t>
                      </a:r>
                      <a:r>
                        <a:rPr lang="ja-JP" altLang="en-US" sz="2000" kern="100" dirty="0">
                          <a:solidFill>
                            <a:schemeClr val="tx1"/>
                          </a:solidFill>
                          <a:effectLst/>
                          <a:latin typeface="+mj-ea"/>
                          <a:ea typeface="+mj-ea"/>
                          <a:cs typeface="Meiryo UI" panose="020B0604030504040204" pitchFamily="50" charset="-128"/>
                        </a:rPr>
                        <a:t>（</a:t>
                      </a:r>
                      <a:r>
                        <a:rPr lang="en-US" altLang="ja-JP" sz="2000" kern="100" dirty="0">
                          <a:solidFill>
                            <a:schemeClr val="tx1"/>
                          </a:solidFill>
                          <a:effectLst/>
                          <a:latin typeface="+mj-ea"/>
                          <a:ea typeface="+mj-ea"/>
                          <a:cs typeface="Meiryo UI" panose="020B0604030504040204" pitchFamily="50" charset="-128"/>
                        </a:rPr>
                        <a:t>1</a:t>
                      </a:r>
                      <a:r>
                        <a:rPr lang="ja-JP" altLang="en-US" sz="2000" kern="100" dirty="0">
                          <a:solidFill>
                            <a:schemeClr val="tx1"/>
                          </a:solidFill>
                          <a:effectLst/>
                          <a:latin typeface="+mj-ea"/>
                          <a:ea typeface="+mj-ea"/>
                          <a:cs typeface="Meiryo UI" panose="020B0604030504040204" pitchFamily="50" charset="-128"/>
                        </a:rPr>
                        <a:t>人</a:t>
                      </a:r>
                      <a:r>
                        <a:rPr lang="en-US" altLang="ja-JP" sz="2000" kern="100" dirty="0">
                          <a:solidFill>
                            <a:schemeClr val="tx1"/>
                          </a:solidFill>
                          <a:effectLst/>
                          <a:latin typeface="+mj-ea"/>
                          <a:ea typeface="+mj-ea"/>
                          <a:cs typeface="Meiryo UI" panose="020B0604030504040204" pitchFamily="50" charset="-128"/>
                        </a:rPr>
                        <a:t>1</a:t>
                      </a:r>
                      <a:r>
                        <a:rPr lang="ja-JP" altLang="en-US" sz="2000" kern="100" dirty="0">
                          <a:solidFill>
                            <a:schemeClr val="tx1"/>
                          </a:solidFill>
                          <a:effectLst/>
                          <a:latin typeface="+mj-ea"/>
                          <a:ea typeface="+mj-ea"/>
                          <a:cs typeface="Meiryo UI" panose="020B0604030504040204" pitchFamily="50" charset="-128"/>
                        </a:rPr>
                        <a:t>泊）</a:t>
                      </a:r>
                      <a:endParaRPr lang="ja-JP" sz="2000"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rgbClr val="FFFF00"/>
                    </a:solidFill>
                  </a:tcPr>
                </a:tc>
                <a:tc>
                  <a:txBody>
                    <a:bodyPr/>
                    <a:lstStyle/>
                    <a:p>
                      <a:pPr algn="ctr">
                        <a:lnSpc>
                          <a:spcPct val="100000"/>
                        </a:lnSpc>
                        <a:spcAft>
                          <a:spcPts val="0"/>
                        </a:spcAft>
                      </a:pPr>
                      <a:r>
                        <a:rPr lang="ja-JP" sz="2000" kern="100" dirty="0">
                          <a:solidFill>
                            <a:schemeClr val="tx1"/>
                          </a:solidFill>
                          <a:effectLst/>
                          <a:latin typeface="+mj-ea"/>
                          <a:ea typeface="+mj-ea"/>
                          <a:cs typeface="Meiryo UI" panose="020B0604030504040204" pitchFamily="50" charset="-128"/>
                        </a:rPr>
                        <a:t>税　率</a:t>
                      </a: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580098">
                <a:tc>
                  <a:txBody>
                    <a:bodyPr/>
                    <a:lstStyle/>
                    <a:p>
                      <a:pPr marL="5080" algn="l">
                        <a:lnSpc>
                          <a:spcPct val="100000"/>
                        </a:lnSpc>
                        <a:spcAft>
                          <a:spcPts val="0"/>
                        </a:spcAft>
                      </a:pPr>
                      <a:r>
                        <a:rPr lang="en-US" altLang="ja-JP" sz="2000" kern="100" dirty="0">
                          <a:solidFill>
                            <a:schemeClr val="tx1"/>
                          </a:solidFill>
                          <a:effectLst/>
                          <a:latin typeface="+mj-ea"/>
                          <a:ea typeface="+mj-ea"/>
                          <a:cs typeface="Meiryo UI" panose="020B0604030504040204" pitchFamily="50" charset="-128"/>
                        </a:rPr>
                        <a:t> 7,000</a:t>
                      </a:r>
                      <a:r>
                        <a:rPr lang="ja-JP" altLang="en-US" sz="2000" kern="100" dirty="0">
                          <a:solidFill>
                            <a:schemeClr val="tx1"/>
                          </a:solidFill>
                          <a:effectLst/>
                          <a:latin typeface="+mj-ea"/>
                          <a:ea typeface="+mj-ea"/>
                          <a:cs typeface="Meiryo UI" panose="020B0604030504040204" pitchFamily="50" charset="-128"/>
                        </a:rPr>
                        <a:t>円以上</a:t>
                      </a:r>
                      <a:r>
                        <a:rPr lang="en-US" altLang="ja-JP" sz="2000" kern="100" dirty="0">
                          <a:solidFill>
                            <a:schemeClr val="tx1"/>
                          </a:solidFill>
                          <a:effectLst/>
                          <a:latin typeface="+mj-ea"/>
                          <a:ea typeface="+mj-ea"/>
                          <a:cs typeface="Meiryo UI" panose="020B0604030504040204" pitchFamily="50" charset="-128"/>
                        </a:rPr>
                        <a:t>15,000</a:t>
                      </a:r>
                      <a:r>
                        <a:rPr lang="ja-JP" altLang="en-US" sz="2000" kern="100" dirty="0">
                          <a:solidFill>
                            <a:schemeClr val="tx1"/>
                          </a:solidFill>
                          <a:effectLst/>
                          <a:latin typeface="+mj-ea"/>
                          <a:ea typeface="+mj-ea"/>
                          <a:cs typeface="Meiryo UI" panose="020B0604030504040204" pitchFamily="50" charset="-128"/>
                        </a:rPr>
                        <a:t>円未満</a:t>
                      </a:r>
                      <a:r>
                        <a:rPr lang="en-US" altLang="ja-JP" sz="2000" kern="100" dirty="0">
                          <a:solidFill>
                            <a:schemeClr val="tx1"/>
                          </a:solidFill>
                          <a:effectLst/>
                          <a:latin typeface="+mj-ea"/>
                          <a:ea typeface="+mj-ea"/>
                          <a:cs typeface="Meiryo UI" panose="020B0604030504040204" pitchFamily="50" charset="-128"/>
                        </a:rPr>
                        <a:t>※</a:t>
                      </a:r>
                      <a:endParaRPr lang="ja-JP" sz="2000"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tc>
                  <a:txBody>
                    <a:bodyPr/>
                    <a:lstStyle/>
                    <a:p>
                      <a:pPr algn="ctr">
                        <a:lnSpc>
                          <a:spcPct val="100000"/>
                        </a:lnSpc>
                        <a:spcAft>
                          <a:spcPts val="0"/>
                        </a:spcAft>
                      </a:pPr>
                      <a:r>
                        <a:rPr lang="en-US" altLang="ja-JP" sz="2000" kern="100" dirty="0">
                          <a:solidFill>
                            <a:schemeClr val="tx1"/>
                          </a:solidFill>
                          <a:effectLst/>
                          <a:latin typeface="+mj-ea"/>
                          <a:ea typeface="+mj-ea"/>
                          <a:cs typeface="Meiryo UI" panose="020B0604030504040204" pitchFamily="50" charset="-128"/>
                        </a:rPr>
                        <a:t>100</a:t>
                      </a:r>
                      <a:r>
                        <a:rPr lang="ja-JP" altLang="en-US" sz="2000" kern="100" dirty="0">
                          <a:solidFill>
                            <a:schemeClr val="tx1"/>
                          </a:solidFill>
                          <a:effectLst/>
                          <a:latin typeface="+mj-ea"/>
                          <a:ea typeface="+mj-ea"/>
                          <a:cs typeface="Meiryo UI" panose="020B0604030504040204" pitchFamily="50" charset="-128"/>
                        </a:rPr>
                        <a:t>円</a:t>
                      </a:r>
                      <a:endParaRPr lang="ja-JP" sz="2000"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1"/>
                  </a:ext>
                </a:extLst>
              </a:tr>
              <a:tr h="580098">
                <a:tc>
                  <a:txBody>
                    <a:bodyPr/>
                    <a:lstStyle/>
                    <a:p>
                      <a:pPr marL="5080" algn="l">
                        <a:lnSpc>
                          <a:spcPct val="100000"/>
                        </a:lnSpc>
                        <a:spcAft>
                          <a:spcPts val="0"/>
                        </a:spcAft>
                      </a:pPr>
                      <a:r>
                        <a:rPr lang="en-US" altLang="ja-JP" sz="2000" kern="100" dirty="0">
                          <a:solidFill>
                            <a:schemeClr val="tx1"/>
                          </a:solidFill>
                          <a:effectLst/>
                          <a:latin typeface="+mj-ea"/>
                          <a:ea typeface="+mj-ea"/>
                          <a:cs typeface="Meiryo UI" panose="020B0604030504040204" pitchFamily="50" charset="-128"/>
                        </a:rPr>
                        <a:t>15,000</a:t>
                      </a:r>
                      <a:r>
                        <a:rPr lang="ja-JP" altLang="en-US" sz="2000" kern="100" dirty="0">
                          <a:solidFill>
                            <a:schemeClr val="tx1"/>
                          </a:solidFill>
                          <a:effectLst/>
                          <a:latin typeface="+mj-ea"/>
                          <a:ea typeface="+mj-ea"/>
                          <a:cs typeface="Meiryo UI" panose="020B0604030504040204" pitchFamily="50" charset="-128"/>
                        </a:rPr>
                        <a:t>円以上</a:t>
                      </a:r>
                      <a:r>
                        <a:rPr lang="en-US" altLang="ja-JP" sz="2000" kern="100" dirty="0">
                          <a:solidFill>
                            <a:schemeClr val="tx1"/>
                          </a:solidFill>
                          <a:effectLst/>
                          <a:latin typeface="+mj-ea"/>
                          <a:ea typeface="+mj-ea"/>
                          <a:cs typeface="Meiryo UI" panose="020B0604030504040204" pitchFamily="50" charset="-128"/>
                        </a:rPr>
                        <a:t>20,000</a:t>
                      </a:r>
                      <a:r>
                        <a:rPr lang="ja-JP" altLang="en-US" sz="2000" kern="100" dirty="0">
                          <a:solidFill>
                            <a:schemeClr val="tx1"/>
                          </a:solidFill>
                          <a:effectLst/>
                          <a:latin typeface="+mj-ea"/>
                          <a:ea typeface="+mj-ea"/>
                          <a:cs typeface="Meiryo UI" panose="020B0604030504040204" pitchFamily="50" charset="-128"/>
                        </a:rPr>
                        <a:t>円未満</a:t>
                      </a:r>
                      <a:endParaRPr lang="ja-JP" sz="2000"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tc>
                  <a:txBody>
                    <a:bodyPr/>
                    <a:lstStyle/>
                    <a:p>
                      <a:pPr algn="ctr">
                        <a:lnSpc>
                          <a:spcPct val="100000"/>
                        </a:lnSpc>
                        <a:spcAft>
                          <a:spcPts val="0"/>
                        </a:spcAft>
                      </a:pPr>
                      <a:r>
                        <a:rPr lang="en-US" altLang="ja-JP" sz="2000" kern="100" dirty="0">
                          <a:solidFill>
                            <a:schemeClr val="tx1"/>
                          </a:solidFill>
                          <a:effectLst/>
                          <a:latin typeface="+mj-ea"/>
                          <a:ea typeface="+mj-ea"/>
                          <a:cs typeface="Meiryo UI" panose="020B0604030504040204" pitchFamily="50" charset="-128"/>
                        </a:rPr>
                        <a:t>200</a:t>
                      </a:r>
                      <a:r>
                        <a:rPr lang="ja-JP" altLang="en-US" sz="2000" kern="100" dirty="0">
                          <a:solidFill>
                            <a:schemeClr val="tx1"/>
                          </a:solidFill>
                          <a:effectLst/>
                          <a:latin typeface="+mj-ea"/>
                          <a:ea typeface="+mj-ea"/>
                          <a:cs typeface="Meiryo UI" panose="020B0604030504040204" pitchFamily="50" charset="-128"/>
                        </a:rPr>
                        <a:t>円</a:t>
                      </a:r>
                      <a:endParaRPr lang="ja-JP" sz="2000"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2"/>
                  </a:ext>
                </a:extLst>
              </a:tr>
              <a:tr h="580098">
                <a:tc>
                  <a:txBody>
                    <a:bodyPr/>
                    <a:lstStyle/>
                    <a:p>
                      <a:pPr marL="5080" algn="l">
                        <a:lnSpc>
                          <a:spcPct val="100000"/>
                        </a:lnSpc>
                        <a:spcAft>
                          <a:spcPts val="0"/>
                        </a:spcAft>
                      </a:pPr>
                      <a:r>
                        <a:rPr lang="en-US" altLang="ja-JP" sz="2000" b="0" u="none" kern="100" dirty="0">
                          <a:solidFill>
                            <a:schemeClr val="tx1"/>
                          </a:solidFill>
                          <a:effectLst/>
                          <a:latin typeface="+mj-ea"/>
                          <a:ea typeface="+mj-ea"/>
                          <a:cs typeface="Meiryo UI" panose="020B0604030504040204" pitchFamily="50" charset="-128"/>
                        </a:rPr>
                        <a:t>20,000</a:t>
                      </a:r>
                      <a:r>
                        <a:rPr lang="ja-JP" altLang="en-US" sz="2000" b="0" u="none" kern="100" dirty="0">
                          <a:solidFill>
                            <a:schemeClr val="tx1"/>
                          </a:solidFill>
                          <a:effectLst/>
                          <a:latin typeface="+mj-ea"/>
                          <a:ea typeface="+mj-ea"/>
                          <a:cs typeface="Meiryo UI" panose="020B0604030504040204" pitchFamily="50" charset="-128"/>
                        </a:rPr>
                        <a:t>円以上</a:t>
                      </a:r>
                      <a:endParaRPr lang="ja-JP" sz="2000" b="0" u="none"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c>
                  <a:txBody>
                    <a:bodyPr/>
                    <a:lstStyle/>
                    <a:p>
                      <a:pPr algn="ctr">
                        <a:lnSpc>
                          <a:spcPct val="100000"/>
                        </a:lnSpc>
                        <a:spcAft>
                          <a:spcPts val="0"/>
                        </a:spcAft>
                      </a:pPr>
                      <a:r>
                        <a:rPr lang="en-US" altLang="ja-JP" sz="2000" b="0" u="none" kern="100" dirty="0">
                          <a:solidFill>
                            <a:schemeClr val="tx1"/>
                          </a:solidFill>
                          <a:effectLst/>
                          <a:latin typeface="+mj-ea"/>
                          <a:ea typeface="+mj-ea"/>
                          <a:cs typeface="Meiryo UI" panose="020B0604030504040204" pitchFamily="50" charset="-128"/>
                        </a:rPr>
                        <a:t>300</a:t>
                      </a:r>
                      <a:r>
                        <a:rPr lang="ja-JP" altLang="en-US" sz="2000" b="0" u="none" kern="100" dirty="0">
                          <a:solidFill>
                            <a:schemeClr val="tx1"/>
                          </a:solidFill>
                          <a:effectLst/>
                          <a:latin typeface="+mj-ea"/>
                          <a:ea typeface="+mj-ea"/>
                          <a:cs typeface="Meiryo UI" panose="020B0604030504040204" pitchFamily="50" charset="-128"/>
                        </a:rPr>
                        <a:t>円</a:t>
                      </a:r>
                      <a:endParaRPr lang="ja-JP" sz="2000" b="0" u="none" kern="100" dirty="0">
                        <a:solidFill>
                          <a:schemeClr val="tx1"/>
                        </a:solidFill>
                        <a:effectLst/>
                        <a:latin typeface="+mj-ea"/>
                        <a:ea typeface="+mj-ea"/>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73" name="テキスト ボックス 72"/>
          <p:cNvSpPr txBox="1"/>
          <p:nvPr/>
        </p:nvSpPr>
        <p:spPr>
          <a:xfrm>
            <a:off x="5731214" y="1871966"/>
            <a:ext cx="6912768"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a:t>
            </a:r>
            <a:r>
              <a:rPr lang="ja-JP" altLang="en-US" sz="1050" dirty="0">
                <a:solidFill>
                  <a:srgbClr val="FF0000"/>
                </a:solidFill>
                <a:latin typeface="Meiryo UI" panose="020B0604030504040204" pitchFamily="50" charset="-128"/>
                <a:ea typeface="Meiryo UI" panose="020B0604030504040204" pitchFamily="50" charset="-128"/>
              </a:rPr>
              <a:t>　</a:t>
            </a:r>
            <a:endParaRPr lang="en-US" altLang="ja-JP" sz="1100" dirty="0">
              <a:solidFill>
                <a:srgbClr val="FF0000"/>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bwMode="gray">
          <a:xfrm>
            <a:off x="0" y="-103324"/>
            <a:ext cx="2988098" cy="62379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400" dirty="0">
                <a:solidFill>
                  <a:sysClr val="windowText" lastClr="000000"/>
                </a:solidFill>
                <a:latin typeface="HG丸ｺﾞｼｯｸM-PRO" panose="020F0600000000000000" pitchFamily="50" charset="-128"/>
                <a:ea typeface="HG丸ｺﾞｼｯｸM-PRO" panose="020F0600000000000000" pitchFamily="50" charset="-128"/>
              </a:rPr>
              <a:t>　宿泊税制度の概要</a:t>
            </a:r>
            <a:endParaRPr kumimoji="1" lang="ja-JP" altLang="en-US" sz="2400" dirty="0">
              <a:solidFill>
                <a:sysClr val="windowText" lastClr="000000"/>
              </a:solidFill>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1</a:t>
            </a:fld>
            <a:endParaRPr kumimoji="1" lang="ja-JP" altLang="en-US"/>
          </a:p>
        </p:txBody>
      </p:sp>
      <p:sp>
        <p:nvSpPr>
          <p:cNvPr id="10" name="テキスト ボックス 2"/>
          <p:cNvSpPr txBox="1"/>
          <p:nvPr/>
        </p:nvSpPr>
        <p:spPr>
          <a:xfrm>
            <a:off x="9585387" y="5519780"/>
            <a:ext cx="3550794" cy="1410773"/>
          </a:xfrm>
          <a:prstGeom prst="rect">
            <a:avLst/>
          </a:prstGeom>
          <a:solidFill>
            <a:schemeClr val="accent6">
              <a:lumMod val="20000"/>
              <a:lumOff val="80000"/>
            </a:schemeClr>
          </a:solidFill>
          <a:ln w="12700" cmpd="sng">
            <a:solidFill>
              <a:schemeClr val="tx2">
                <a:lumMod val="40000"/>
                <a:lumOff val="60000"/>
              </a:schemeClr>
            </a:solid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tabLst>
                <a:tab pos="5740400" algn="l"/>
              </a:tabLst>
            </a:pPr>
            <a:r>
              <a:rPr lang="en-US" altLang="ja-JP" sz="2000" dirty="0">
                <a:solidFill>
                  <a:schemeClr val="tx1"/>
                </a:solidFill>
                <a:latin typeface="Meiryo UI" panose="020B0604030504040204" pitchFamily="50" charset="-128"/>
                <a:ea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rPr>
              <a:t>宿泊料金は素泊まり料金</a:t>
            </a:r>
            <a:endParaRPr lang="en-US" altLang="ja-JP" sz="2000" dirty="0">
              <a:solidFill>
                <a:schemeClr val="tx1"/>
              </a:solidFill>
              <a:latin typeface="Meiryo UI" panose="020B0604030504040204" pitchFamily="50" charset="-128"/>
              <a:ea typeface="Meiryo UI" panose="020B0604030504040204" pitchFamily="50" charset="-128"/>
            </a:endParaRPr>
          </a:p>
          <a:p>
            <a:pPr>
              <a:tabLst>
                <a:tab pos="5740400" algn="l"/>
              </a:tabLst>
            </a:pPr>
            <a:endParaRPr lang="en-US" altLang="ja-JP" sz="1000" dirty="0">
              <a:solidFill>
                <a:schemeClr val="tx1"/>
              </a:solidFill>
              <a:latin typeface="Meiryo UI" panose="020B0604030504040204" pitchFamily="50" charset="-128"/>
              <a:ea typeface="Meiryo UI" panose="020B0604030504040204" pitchFamily="50" charset="-128"/>
            </a:endParaRPr>
          </a:p>
          <a:p>
            <a:pPr>
              <a:tabLst>
                <a:tab pos="5740400" algn="l"/>
              </a:tabLst>
            </a:pPr>
            <a:r>
              <a:rPr lang="en-US" altLang="ja-JP" sz="2000" dirty="0">
                <a:solidFill>
                  <a:schemeClr val="tx1"/>
                </a:solidFill>
                <a:latin typeface="Meiryo UI" panose="020B0604030504040204" pitchFamily="50" charset="-128"/>
                <a:ea typeface="Meiryo UI" panose="020B0604030504040204" pitchFamily="50" charset="-128"/>
              </a:rPr>
              <a:t>※10,000</a:t>
            </a:r>
            <a:r>
              <a:rPr lang="ja-JP" altLang="en-US" sz="2000" dirty="0">
                <a:solidFill>
                  <a:schemeClr val="tx1"/>
                </a:solidFill>
                <a:latin typeface="Meiryo UI" panose="020B0604030504040204" pitchFamily="50" charset="-128"/>
                <a:ea typeface="Meiryo UI" panose="020B0604030504040204" pitchFamily="50" charset="-128"/>
              </a:rPr>
              <a:t>円➡</a:t>
            </a:r>
            <a:r>
              <a:rPr lang="en-US" altLang="ja-JP" sz="2000" dirty="0">
                <a:solidFill>
                  <a:schemeClr val="tx1"/>
                </a:solidFill>
                <a:latin typeface="Meiryo UI" panose="020B0604030504040204" pitchFamily="50" charset="-128"/>
                <a:ea typeface="Meiryo UI" panose="020B0604030504040204" pitchFamily="50" charset="-128"/>
              </a:rPr>
              <a:t>7,000</a:t>
            </a:r>
            <a:r>
              <a:rPr lang="ja-JP" altLang="en-US" sz="2000" dirty="0">
                <a:solidFill>
                  <a:schemeClr val="tx1"/>
                </a:solidFill>
                <a:latin typeface="Meiryo UI" panose="020B0604030504040204" pitchFamily="50" charset="-128"/>
                <a:ea typeface="Meiryo UI" panose="020B0604030504040204" pitchFamily="50" charset="-128"/>
              </a:rPr>
              <a:t>円に変更</a:t>
            </a:r>
            <a:endParaRPr lang="en-US" altLang="ja-JP" sz="2000" dirty="0">
              <a:solidFill>
                <a:schemeClr val="tx1"/>
              </a:solidFill>
              <a:latin typeface="Meiryo UI" panose="020B0604030504040204" pitchFamily="50" charset="-128"/>
              <a:ea typeface="Meiryo UI" panose="020B0604030504040204" pitchFamily="50" charset="-128"/>
            </a:endParaRPr>
          </a:p>
          <a:p>
            <a:pPr>
              <a:tabLst>
                <a:tab pos="5740400" algn="l"/>
              </a:tabLst>
            </a:pPr>
            <a:r>
              <a:rPr lang="ja-JP" altLang="en-US" sz="2000" dirty="0">
                <a:solidFill>
                  <a:schemeClr val="tx1"/>
                </a:solidFill>
                <a:latin typeface="Meiryo UI" panose="020B0604030504040204" pitchFamily="50" charset="-128"/>
                <a:ea typeface="Meiryo UI" panose="020B0604030504040204" pitchFamily="50" charset="-128"/>
              </a:rPr>
              <a:t>　（</a:t>
            </a:r>
            <a:r>
              <a:rPr lang="en-US" altLang="ja-JP" sz="2000" dirty="0">
                <a:solidFill>
                  <a:schemeClr val="tx1"/>
                </a:solidFill>
                <a:latin typeface="Meiryo UI" panose="020B0604030504040204" pitchFamily="50" charset="-128"/>
                <a:ea typeface="Meiryo UI" panose="020B0604030504040204" pitchFamily="50" charset="-128"/>
              </a:rPr>
              <a:t>2019</a:t>
            </a:r>
            <a:r>
              <a:rPr lang="ja-JP" altLang="en-US" sz="2000" dirty="0">
                <a:solidFill>
                  <a:schemeClr val="tx1"/>
                </a:solidFill>
                <a:latin typeface="Meiryo UI" panose="020B0604030504040204" pitchFamily="50" charset="-128"/>
                <a:ea typeface="Meiryo UI" panose="020B0604030504040204" pitchFamily="50" charset="-128"/>
              </a:rPr>
              <a:t>年</a:t>
            </a:r>
            <a:r>
              <a:rPr lang="en-US" altLang="ja-JP" sz="2000" dirty="0">
                <a:solidFill>
                  <a:schemeClr val="tx1"/>
                </a:solidFill>
                <a:latin typeface="Meiryo UI" panose="020B0604030504040204" pitchFamily="50" charset="-128"/>
                <a:ea typeface="Meiryo UI" panose="020B0604030504040204" pitchFamily="50" charset="-128"/>
              </a:rPr>
              <a:t>6</a:t>
            </a:r>
            <a:r>
              <a:rPr lang="ja-JP" altLang="en-US" sz="2000" dirty="0">
                <a:solidFill>
                  <a:schemeClr val="tx1"/>
                </a:solidFill>
                <a:latin typeface="Meiryo UI" panose="020B0604030504040204" pitchFamily="50" charset="-128"/>
                <a:ea typeface="Meiryo UI" panose="020B0604030504040204" pitchFamily="50" charset="-128"/>
              </a:rPr>
              <a:t>月</a:t>
            </a:r>
            <a:r>
              <a:rPr lang="en-US" altLang="ja-JP" sz="2000" dirty="0">
                <a:solidFill>
                  <a:schemeClr val="tx1"/>
                </a:solidFill>
                <a:latin typeface="Meiryo UI" panose="020B0604030504040204" pitchFamily="50" charset="-128"/>
                <a:ea typeface="Meiryo UI" panose="020B0604030504040204" pitchFamily="50" charset="-128"/>
              </a:rPr>
              <a:t>1</a:t>
            </a:r>
            <a:r>
              <a:rPr lang="ja-JP" altLang="en-US" sz="2000" dirty="0">
                <a:solidFill>
                  <a:schemeClr val="tx1"/>
                </a:solidFill>
                <a:latin typeface="Meiryo UI" panose="020B0604030504040204" pitchFamily="50" charset="-128"/>
                <a:ea typeface="Meiryo UI" panose="020B0604030504040204" pitchFamily="50" charset="-128"/>
              </a:rPr>
              <a:t>日より）</a:t>
            </a:r>
            <a:endParaRPr lang="en-US" altLang="ja-JP" sz="2000" dirty="0">
              <a:latin typeface="+mn-ea"/>
            </a:endParaRPr>
          </a:p>
        </p:txBody>
      </p:sp>
    </p:spTree>
    <p:extLst>
      <p:ext uri="{BB962C8B-B14F-4D97-AF65-F5344CB8AC3E}">
        <p14:creationId xmlns:p14="http://schemas.microsoft.com/office/powerpoint/2010/main" val="985792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00915" y="0"/>
            <a:ext cx="13208311" cy="461665"/>
          </a:xfrm>
          <a:prstGeom prst="rect">
            <a:avLst/>
          </a:prstGeom>
          <a:noFill/>
        </p:spPr>
        <p:txBody>
          <a:bodyPr wrap="square" rtlCol="0">
            <a:spAutoFit/>
          </a:bodyPr>
          <a:lstStyle/>
          <a:p>
            <a:pPr defTabSz="1262878"/>
            <a:r>
              <a:rPr lang="ja-JP" altLang="en-US" sz="2400" dirty="0">
                <a:solidFill>
                  <a:prstClr val="black"/>
                </a:solidFill>
                <a:latin typeface="HG丸ｺﾞｼｯｸM-PRO" panose="020F0600000000000000" pitchFamily="50" charset="-128"/>
                <a:ea typeface="HG丸ｺﾞｼｯｸM-PRO" panose="020F0600000000000000" pitchFamily="50" charset="-128"/>
              </a:rPr>
              <a:t>宿泊税制度創設の経緯</a:t>
            </a:r>
            <a:endParaRPr lang="ja-JP" altLang="en-US" sz="2400" dirty="0">
              <a:solidFill>
                <a:prstClr val="black"/>
              </a:solidFill>
              <a:latin typeface="メイリオ" panose="020B0604030504040204" pitchFamily="50" charset="-128"/>
              <a:ea typeface="メイリオ" panose="020B0604030504040204" pitchFamily="50" charset="-128"/>
            </a:endParaRPr>
          </a:p>
        </p:txBody>
      </p:sp>
      <p:grpSp>
        <p:nvGrpSpPr>
          <p:cNvPr id="7" name="グループ化 6"/>
          <p:cNvGrpSpPr/>
          <p:nvPr/>
        </p:nvGrpSpPr>
        <p:grpSpPr>
          <a:xfrm>
            <a:off x="337901" y="3954691"/>
            <a:ext cx="12688369" cy="4474965"/>
            <a:chOff x="205365" y="2851509"/>
            <a:chExt cx="8801680" cy="3963996"/>
          </a:xfrm>
        </p:grpSpPr>
        <p:grpSp>
          <p:nvGrpSpPr>
            <p:cNvPr id="9" name="グループ化 8"/>
            <p:cNvGrpSpPr/>
            <p:nvPr/>
          </p:nvGrpSpPr>
          <p:grpSpPr>
            <a:xfrm>
              <a:off x="4817939" y="3302458"/>
              <a:ext cx="4051622" cy="3412925"/>
              <a:chOff x="392791" y="3292998"/>
              <a:chExt cx="4051622" cy="3412925"/>
            </a:xfrm>
          </p:grpSpPr>
          <p:sp>
            <p:nvSpPr>
              <p:cNvPr id="26" name="角丸四角形 25"/>
              <p:cNvSpPr/>
              <p:nvPr/>
            </p:nvSpPr>
            <p:spPr>
              <a:xfrm>
                <a:off x="412413" y="3511241"/>
                <a:ext cx="4032000" cy="3194682"/>
              </a:xfrm>
              <a:prstGeom prst="roundRect">
                <a:avLst>
                  <a:gd name="adj" fmla="val 9201"/>
                </a:avLst>
              </a:prstGeom>
              <a:ln w="28575"/>
            </p:spPr>
            <p:style>
              <a:lnRef idx="1">
                <a:schemeClr val="accent6"/>
              </a:lnRef>
              <a:fillRef idx="2">
                <a:schemeClr val="accent6"/>
              </a:fillRef>
              <a:effectRef idx="1">
                <a:schemeClr val="accent6"/>
              </a:effectRef>
              <a:fontRef idx="minor">
                <a:schemeClr val="dk1"/>
              </a:fontRef>
            </p:style>
            <p:txBody>
              <a:bodyPr rtlCol="0" anchor="ctr"/>
              <a:lstStyle/>
              <a:p>
                <a:pPr algn="ctr" defTabSz="1262878"/>
                <a:endParaRPr lang="ja-JP" altLang="en-US" sz="2486" dirty="0">
                  <a:solidFill>
                    <a:prstClr val="black"/>
                  </a:solidFill>
                  <a:latin typeface="Calibri" panose="020F0502020204030204"/>
                  <a:ea typeface="メイリオ" panose="020B0604030504040204" pitchFamily="50" charset="-128"/>
                </a:endParaRPr>
              </a:p>
            </p:txBody>
          </p:sp>
          <p:sp>
            <p:nvSpPr>
              <p:cNvPr id="27" name="テキスト ボックス 26"/>
              <p:cNvSpPr txBox="1"/>
              <p:nvPr/>
            </p:nvSpPr>
            <p:spPr>
              <a:xfrm>
                <a:off x="646413" y="3748951"/>
                <a:ext cx="3564000" cy="325822"/>
              </a:xfrm>
              <a:prstGeom prst="rect">
                <a:avLst/>
              </a:prstGeom>
              <a:ln>
                <a:noFill/>
              </a:ln>
            </p:spPr>
            <p:style>
              <a:lnRef idx="1">
                <a:schemeClr val="accent1"/>
              </a:lnRef>
              <a:fillRef idx="3">
                <a:schemeClr val="accent1"/>
              </a:fillRef>
              <a:effectRef idx="2">
                <a:schemeClr val="accent1"/>
              </a:effectRef>
              <a:fontRef idx="minor">
                <a:schemeClr val="lt1"/>
              </a:fontRef>
            </p:style>
            <p:txBody>
              <a:bodyPr wrap="square" lIns="172520" tIns="86260" rIns="172520" bIns="86260" rtlCol="0">
                <a:spAutoFit/>
              </a:bodyPr>
              <a:lstStyle/>
              <a:p>
                <a:pPr algn="ctr" defTabSz="1262878"/>
                <a:r>
                  <a:rPr lang="ja-JP" altLang="en-US"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魅力溢れる観光資源づくり</a:t>
                </a:r>
                <a:endParaRPr lang="en-US" altLang="ja-JP"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646413" y="4867206"/>
                <a:ext cx="3564000" cy="325822"/>
              </a:xfrm>
              <a:prstGeom prst="rect">
                <a:avLst/>
              </a:prstGeom>
              <a:ln>
                <a:noFill/>
              </a:ln>
            </p:spPr>
            <p:style>
              <a:lnRef idx="1">
                <a:schemeClr val="accent1"/>
              </a:lnRef>
              <a:fillRef idx="3">
                <a:schemeClr val="accent1"/>
              </a:fillRef>
              <a:effectRef idx="2">
                <a:schemeClr val="accent1"/>
              </a:effectRef>
              <a:fontRef idx="minor">
                <a:schemeClr val="lt1"/>
              </a:fontRef>
            </p:style>
            <p:txBody>
              <a:bodyPr wrap="square" lIns="172520" tIns="86260" rIns="172520" bIns="86260" rtlCol="0">
                <a:spAutoFit/>
              </a:bodyPr>
              <a:lstStyle/>
              <a:p>
                <a:pPr algn="ctr" defTabSz="1262878"/>
                <a:r>
                  <a:rPr lang="ja-JP" altLang="en-US"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効果的な誘客促進</a:t>
                </a:r>
                <a:endParaRPr lang="en-US" altLang="ja-JP"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405105" y="5127665"/>
                <a:ext cx="3538106" cy="1316880"/>
              </a:xfrm>
              <a:prstGeom prst="rect">
                <a:avLst/>
              </a:prstGeom>
              <a:noFill/>
            </p:spPr>
            <p:txBody>
              <a:bodyPr wrap="square" lIns="172520" tIns="86260" rIns="0" bIns="86260" rtlCol="0">
                <a:spAutoFit/>
              </a:bodyPr>
              <a:lstStyle/>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観光振興に繋がる団体、プロフェッショナルの育成</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国内外から人を呼び込むためのプロモーションの推進</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積極的な大阪の魅力の情報発信</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観光マーケティング・リサーチの強化</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23478" indent="-323478" defTabSz="1262878">
                  <a:lnSpc>
                    <a:spcPts val="2348"/>
                  </a:lnSpc>
                  <a:buFont typeface="Wingdings" panose="05000000000000000000" pitchFamily="2" charset="2"/>
                  <a:buChar char="l"/>
                </a:pPr>
                <a:r>
                  <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MICE</a:t>
                </a: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誘致の推進</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p:cNvSpPr txBox="1"/>
              <p:nvPr/>
            </p:nvSpPr>
            <p:spPr>
              <a:xfrm>
                <a:off x="392791" y="4020509"/>
                <a:ext cx="3735288" cy="845777"/>
              </a:xfrm>
              <a:prstGeom prst="rect">
                <a:avLst/>
              </a:prstGeom>
              <a:noFill/>
            </p:spPr>
            <p:txBody>
              <a:bodyPr wrap="square" lIns="172520" tIns="86260" rIns="0" bIns="86260" rtlCol="0">
                <a:spAutoFit/>
              </a:bodyPr>
              <a:lstStyle/>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既存の魅力資源の整備・活用</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国内外から集客できる魅力づくりの推進</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23478" indent="-323478" defTabSz="1262878">
                  <a:lnSpc>
                    <a:spcPts val="2348"/>
                  </a:lnSpc>
                  <a:buFont typeface="Wingdings" panose="05000000000000000000" pitchFamily="2" charset="2"/>
                  <a:buChar char="l"/>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民間による観光集客施設の新設・魅力拡大</a:t>
                </a:r>
                <a:endParaRPr lang="en-US" altLang="ja-JP"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角丸四角形 30"/>
              <p:cNvSpPr/>
              <p:nvPr/>
            </p:nvSpPr>
            <p:spPr>
              <a:xfrm>
                <a:off x="765773" y="3292998"/>
                <a:ext cx="3240000" cy="39600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defTabSz="1262878"/>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魅力づくり及び戦略的なプロモーション</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1262878"/>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の推進 </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0" name="正方形/長方形 9"/>
            <p:cNvSpPr/>
            <p:nvPr/>
          </p:nvSpPr>
          <p:spPr>
            <a:xfrm>
              <a:off x="205365" y="3061690"/>
              <a:ext cx="8801680" cy="3753815"/>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62878"/>
              <a:endParaRPr lang="ja-JP" altLang="en-US" sz="2486" dirty="0">
                <a:solidFill>
                  <a:prstClr val="white"/>
                </a:solidFill>
                <a:latin typeface="Calibri" panose="020F0502020204030204"/>
                <a:ea typeface="メイリオ" panose="020B0604030504040204" pitchFamily="50" charset="-128"/>
              </a:endParaRPr>
            </a:p>
          </p:txBody>
        </p:sp>
        <p:sp>
          <p:nvSpPr>
            <p:cNvPr id="11" name="タイトル 1"/>
            <p:cNvSpPr txBox="1">
              <a:spLocks/>
            </p:cNvSpPr>
            <p:nvPr/>
          </p:nvSpPr>
          <p:spPr>
            <a:xfrm>
              <a:off x="2194289" y="2851509"/>
              <a:ext cx="4790602" cy="324000"/>
            </a:xfrm>
            <a:prstGeom prst="rect">
              <a:avLst/>
            </a:prstGeom>
            <a:solidFill>
              <a:srgbClr val="002060"/>
            </a:solidFill>
          </p:spPr>
          <p:txBody>
            <a:bodyPr vert="horz" lIns="172520" tIns="86260" rIns="172520" bIns="8626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defTabSz="1262878"/>
              <a:r>
                <a:rPr lang="ja-JP" altLang="en-US" sz="1934"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大阪の観光振興にかかる施策の柱</a:t>
              </a:r>
            </a:p>
          </p:txBody>
        </p:sp>
        <p:grpSp>
          <p:nvGrpSpPr>
            <p:cNvPr id="12" name="グループ化 11"/>
            <p:cNvGrpSpPr/>
            <p:nvPr/>
          </p:nvGrpSpPr>
          <p:grpSpPr>
            <a:xfrm>
              <a:off x="364961" y="3287385"/>
              <a:ext cx="4104000" cy="3427997"/>
              <a:chOff x="4690774" y="3295834"/>
              <a:chExt cx="4104000" cy="3427997"/>
            </a:xfrm>
          </p:grpSpPr>
          <p:grpSp>
            <p:nvGrpSpPr>
              <p:cNvPr id="13" name="グループ化 12"/>
              <p:cNvGrpSpPr/>
              <p:nvPr/>
            </p:nvGrpSpPr>
            <p:grpSpPr>
              <a:xfrm>
                <a:off x="4690774" y="3295834"/>
                <a:ext cx="4104000" cy="3427997"/>
                <a:chOff x="4762782" y="3295834"/>
                <a:chExt cx="4104000" cy="3427997"/>
              </a:xfrm>
            </p:grpSpPr>
            <p:sp>
              <p:nvSpPr>
                <p:cNvPr id="15" name="角丸四角形 14"/>
                <p:cNvSpPr/>
                <p:nvPr/>
              </p:nvSpPr>
              <p:spPr>
                <a:xfrm>
                  <a:off x="4762782" y="3481167"/>
                  <a:ext cx="4104000" cy="3242664"/>
                </a:xfrm>
                <a:prstGeom prst="roundRect">
                  <a:avLst>
                    <a:gd name="adj" fmla="val 9201"/>
                  </a:avLst>
                </a:prstGeom>
                <a:ln w="28575"/>
              </p:spPr>
              <p:style>
                <a:lnRef idx="1">
                  <a:schemeClr val="accent6"/>
                </a:lnRef>
                <a:fillRef idx="2">
                  <a:schemeClr val="accent6"/>
                </a:fillRef>
                <a:effectRef idx="1">
                  <a:schemeClr val="accent6"/>
                </a:effectRef>
                <a:fontRef idx="minor">
                  <a:schemeClr val="dk1"/>
                </a:fontRef>
              </p:style>
              <p:txBody>
                <a:bodyPr rtlCol="0" anchor="ctr"/>
                <a:lstStyle/>
                <a:p>
                  <a:pPr algn="ctr" defTabSz="1262878"/>
                  <a:endParaRPr lang="ja-JP" altLang="en-US" sz="2486" dirty="0">
                    <a:solidFill>
                      <a:prstClr val="black"/>
                    </a:solidFill>
                    <a:latin typeface="Calibri" panose="020F0502020204030204"/>
                    <a:ea typeface="メイリオ" panose="020B0604030504040204" pitchFamily="50" charset="-128"/>
                  </a:endParaRPr>
                </a:p>
              </p:txBody>
            </p:sp>
            <p:sp>
              <p:nvSpPr>
                <p:cNvPr id="16" name="テキスト ボックス 15"/>
                <p:cNvSpPr txBox="1"/>
                <p:nvPr/>
              </p:nvSpPr>
              <p:spPr>
                <a:xfrm>
                  <a:off x="5032782" y="4901125"/>
                  <a:ext cx="3564000" cy="292742"/>
                </a:xfrm>
                <a:prstGeom prst="rect">
                  <a:avLst/>
                </a:prstGeom>
                <a:ln>
                  <a:noFill/>
                </a:ln>
              </p:spPr>
              <p:style>
                <a:lnRef idx="1">
                  <a:schemeClr val="accent1"/>
                </a:lnRef>
                <a:fillRef idx="3">
                  <a:schemeClr val="accent1"/>
                </a:fillRef>
                <a:effectRef idx="2">
                  <a:schemeClr val="accent1"/>
                </a:effectRef>
                <a:fontRef idx="minor">
                  <a:schemeClr val="lt1"/>
                </a:fontRef>
              </p:style>
              <p:txBody>
                <a:bodyPr wrap="square" lIns="172520" tIns="86260" rIns="172520" bIns="86260" rtlCol="0">
                  <a:spAutoFit/>
                </a:bodyPr>
                <a:lstStyle/>
                <a:p>
                  <a:pPr algn="ctr" defTabSz="1262878">
                    <a:lnSpc>
                      <a:spcPts val="1519"/>
                    </a:lnSpc>
                  </a:pPr>
                  <a:r>
                    <a:rPr lang="ja-JP" altLang="en-US"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府域における交通アクセス等の容易化・円滑化</a:t>
                  </a:r>
                  <a:endParaRPr lang="en-US" altLang="ja-JP"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4936553" y="5155608"/>
                  <a:ext cx="1914526" cy="282501"/>
                </a:xfrm>
                <a:prstGeom prst="rect">
                  <a:avLst/>
                </a:prstGeom>
                <a:noFill/>
              </p:spPr>
              <p:txBody>
                <a:bodyPr wrap="square" lIns="172520" tIns="86260" rIns="0" bIns="86260" rtlCol="0">
                  <a:spAutoFit/>
                </a:bodyPr>
                <a:lstStyle/>
                <a:p>
                  <a:pPr marL="248598" indent="-248598" defTabSz="1262878">
                    <a:lnSpc>
                      <a:spcPts val="1381"/>
                    </a:lnSpc>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搭乗・入国手続きの時間短縮　</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5032782" y="3752050"/>
                  <a:ext cx="3564000" cy="292742"/>
                </a:xfrm>
                <a:prstGeom prst="rect">
                  <a:avLst/>
                </a:prstGeom>
                <a:ln>
                  <a:noFill/>
                </a:ln>
              </p:spPr>
              <p:style>
                <a:lnRef idx="1">
                  <a:schemeClr val="accent1"/>
                </a:lnRef>
                <a:fillRef idx="3">
                  <a:schemeClr val="accent1"/>
                </a:fillRef>
                <a:effectRef idx="2">
                  <a:schemeClr val="accent1"/>
                </a:effectRef>
                <a:fontRef idx="minor">
                  <a:schemeClr val="lt1"/>
                </a:fontRef>
              </p:style>
              <p:txBody>
                <a:bodyPr wrap="square" lIns="172520" tIns="86260" rIns="172520" bIns="86260" rtlCol="0">
                  <a:spAutoFit/>
                </a:bodyPr>
                <a:lstStyle/>
                <a:p>
                  <a:pPr algn="ctr" defTabSz="1262878">
                    <a:lnSpc>
                      <a:spcPts val="1519"/>
                    </a:lnSpc>
                  </a:pPr>
                  <a:r>
                    <a:rPr lang="ja-JP" altLang="en-US"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観光客受入のための基盤整備</a:t>
                  </a:r>
                  <a:endParaRPr lang="en-US" altLang="ja-JP"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5032783" y="5402009"/>
                  <a:ext cx="3564000" cy="292742"/>
                </a:xfrm>
                <a:prstGeom prst="rect">
                  <a:avLst/>
                </a:prstGeom>
                <a:ln>
                  <a:noFill/>
                </a:ln>
              </p:spPr>
              <p:style>
                <a:lnRef idx="1">
                  <a:schemeClr val="accent1"/>
                </a:lnRef>
                <a:fillRef idx="3">
                  <a:schemeClr val="accent1"/>
                </a:fillRef>
                <a:effectRef idx="2">
                  <a:schemeClr val="accent1"/>
                </a:effectRef>
                <a:fontRef idx="minor">
                  <a:schemeClr val="lt1"/>
                </a:fontRef>
              </p:style>
              <p:txBody>
                <a:bodyPr wrap="square" lIns="172520" tIns="86260" rIns="172520" bIns="86260" rtlCol="0">
                  <a:spAutoFit/>
                </a:bodyPr>
                <a:lstStyle/>
                <a:p>
                  <a:pPr algn="ctr" defTabSz="1262878">
                    <a:lnSpc>
                      <a:spcPts val="1519"/>
                    </a:lnSpc>
                  </a:pPr>
                  <a:r>
                    <a:rPr lang="ja-JP" altLang="en-US"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文化・生活習慣に配慮した対応</a:t>
                  </a:r>
                  <a:endParaRPr lang="en-US" altLang="ja-JP"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4932041" y="5621796"/>
                  <a:ext cx="3600004" cy="444622"/>
                </a:xfrm>
                <a:prstGeom prst="rect">
                  <a:avLst/>
                </a:prstGeom>
                <a:noFill/>
              </p:spPr>
              <p:txBody>
                <a:bodyPr wrap="square" lIns="172520" tIns="86260" rIns="0" bIns="86260" rtlCol="0">
                  <a:spAutoFit/>
                </a:bodyPr>
                <a:lstStyle/>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ムスリム旅行者をはじめとした対応の促進</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文化・生活習慣の違いについての観光客・受入側の相互の理解促進</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4922916" y="3998252"/>
                  <a:ext cx="1974349" cy="948457"/>
                </a:xfrm>
                <a:prstGeom prst="rect">
                  <a:avLst/>
                </a:prstGeom>
                <a:noFill/>
              </p:spPr>
              <p:txBody>
                <a:bodyPr wrap="square" lIns="172520" tIns="86260" rIns="0" bIns="86260" rtlCol="0">
                  <a:spAutoFit/>
                </a:bodyPr>
                <a:lstStyle/>
                <a:p>
                  <a:pPr marL="248598" indent="-248598" defTabSz="1262878">
                    <a:buFont typeface="Wingdings" panose="05000000000000000000" pitchFamily="2" charset="2"/>
                    <a:buChar char="l"/>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多言語対応の強化</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観光客が手軽に、欲しい情報を入手できる情報通信にかかる環境整備</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観光案内機能の充実</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設備等の国際標準サービスの提供</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角丸四角形 21"/>
                <p:cNvSpPr/>
                <p:nvPr/>
              </p:nvSpPr>
              <p:spPr>
                <a:xfrm>
                  <a:off x="5131957" y="3295834"/>
                  <a:ext cx="3240000" cy="39600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defTabSz="1262878"/>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観光客と地域住民相互の目線に立った</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1262878"/>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受入環境整備の推進</a:t>
                  </a:r>
                </a:p>
              </p:txBody>
            </p:sp>
            <p:sp>
              <p:nvSpPr>
                <p:cNvPr id="23" name="テキスト ボックス 22"/>
                <p:cNvSpPr txBox="1"/>
                <p:nvPr/>
              </p:nvSpPr>
              <p:spPr>
                <a:xfrm>
                  <a:off x="5032782" y="6019303"/>
                  <a:ext cx="3564000" cy="292742"/>
                </a:xfrm>
                <a:prstGeom prst="rect">
                  <a:avLst/>
                </a:prstGeom>
                <a:ln>
                  <a:noFill/>
                </a:ln>
              </p:spPr>
              <p:style>
                <a:lnRef idx="1">
                  <a:schemeClr val="accent1"/>
                </a:lnRef>
                <a:fillRef idx="3">
                  <a:schemeClr val="accent1"/>
                </a:fillRef>
                <a:effectRef idx="2">
                  <a:schemeClr val="accent1"/>
                </a:effectRef>
                <a:fontRef idx="minor">
                  <a:schemeClr val="lt1"/>
                </a:fontRef>
              </p:style>
              <p:txBody>
                <a:bodyPr wrap="square" lIns="172520" tIns="86260" rIns="172520" bIns="86260" rtlCol="0">
                  <a:spAutoFit/>
                </a:bodyPr>
                <a:lstStyle/>
                <a:p>
                  <a:pPr algn="ctr" defTabSz="1262878">
                    <a:lnSpc>
                      <a:spcPts val="1519"/>
                    </a:lnSpc>
                  </a:pPr>
                  <a:r>
                    <a:rPr lang="ja-JP" altLang="en-US"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安心・安全の確保</a:t>
                  </a:r>
                  <a:endParaRPr lang="en-US" altLang="ja-JP" sz="1519"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テキスト ボックス 23"/>
                <p:cNvSpPr txBox="1"/>
                <p:nvPr/>
              </p:nvSpPr>
              <p:spPr>
                <a:xfrm>
                  <a:off x="4959130" y="6240596"/>
                  <a:ext cx="3240360" cy="444622"/>
                </a:xfrm>
                <a:prstGeom prst="rect">
                  <a:avLst/>
                </a:prstGeom>
                <a:noFill/>
              </p:spPr>
              <p:txBody>
                <a:bodyPr wrap="square" lIns="172520" tIns="86260" rIns="0" bIns="86260" rtlCol="0">
                  <a:spAutoFit/>
                </a:bodyPr>
                <a:lstStyle/>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医療機関、災害・事故等に関する情報の発信</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災害発生時の避難誘導対応 等</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p:cNvSpPr txBox="1"/>
                <p:nvPr/>
              </p:nvSpPr>
              <p:spPr>
                <a:xfrm>
                  <a:off x="6839707" y="4002492"/>
                  <a:ext cx="2016223" cy="902873"/>
                </a:xfrm>
                <a:prstGeom prst="rect">
                  <a:avLst/>
                </a:prstGeom>
                <a:noFill/>
              </p:spPr>
              <p:txBody>
                <a:bodyPr wrap="square" lIns="172520" tIns="86260" rIns="0" bIns="86260" rtlCol="0">
                  <a:spAutoFit/>
                </a:bodyPr>
                <a:lstStyle/>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宿泊施設の整備　</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ホスピタリティの向上・人材の育成</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両替、決済環境の改善</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観光バス等の駐車場の整備</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48598" indent="-248598" defTabSz="1262878">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観光施設等のバリアフリー化</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4" name="テキスト ボックス 13"/>
              <p:cNvSpPr txBox="1"/>
              <p:nvPr/>
            </p:nvSpPr>
            <p:spPr>
              <a:xfrm>
                <a:off x="6767699" y="5154192"/>
                <a:ext cx="1940890" cy="282501"/>
              </a:xfrm>
              <a:prstGeom prst="rect">
                <a:avLst/>
              </a:prstGeom>
              <a:noFill/>
            </p:spPr>
            <p:txBody>
              <a:bodyPr wrap="square" lIns="172520" tIns="86260" rIns="0" bIns="86260" rtlCol="0">
                <a:spAutoFit/>
              </a:bodyPr>
              <a:lstStyle/>
              <a:p>
                <a:pPr marL="248598" indent="-248598" defTabSz="1262878">
                  <a:lnSpc>
                    <a:spcPts val="1381"/>
                  </a:lnSpc>
                  <a:buFont typeface="Wingdings" panose="05000000000000000000" pitchFamily="2" charset="2"/>
                  <a:buChar char="l"/>
                </a:pPr>
                <a:r>
                  <a:rPr lang="ja-JP" altLang="en-US"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観光スポットをめぐるバスの運行　</a:t>
                </a:r>
                <a:endParaRPr lang="en-US" altLang="ja-JP" sz="1243"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2" name="スライド番号プレースホルダー 1"/>
          <p:cNvSpPr>
            <a:spLocks noGrp="1"/>
          </p:cNvSpPr>
          <p:nvPr>
            <p:ph type="sldNum" sz="quarter" idx="4"/>
          </p:nvPr>
        </p:nvSpPr>
        <p:spPr>
          <a:xfrm>
            <a:off x="10417038" y="9378825"/>
            <a:ext cx="3192251" cy="530953"/>
          </a:xfrm>
        </p:spPr>
        <p:txBody>
          <a:bodyPr/>
          <a:lstStyle/>
          <a:p>
            <a:fld id="{7BCF2D29-2EF4-481A-8E34-9FC9E3848705}" type="slidenum">
              <a:rPr lang="ja-JP" altLang="en-US" smtClean="0"/>
              <a:pPr/>
              <a:t>2</a:t>
            </a:fld>
            <a:endParaRPr lang="ja-JP" altLang="en-US" dirty="0"/>
          </a:p>
        </p:txBody>
      </p:sp>
      <p:sp>
        <p:nvSpPr>
          <p:cNvPr id="40" name="正方形/長方形 39"/>
          <p:cNvSpPr/>
          <p:nvPr/>
        </p:nvSpPr>
        <p:spPr>
          <a:xfrm>
            <a:off x="337901" y="2330165"/>
            <a:ext cx="12688369" cy="1556049"/>
          </a:xfrm>
          <a:prstGeom prst="rect">
            <a:avLst/>
          </a:prstGeom>
          <a:solidFill>
            <a:schemeClr val="accent6">
              <a:lumMod val="20000"/>
              <a:lumOff val="80000"/>
            </a:schemeClr>
          </a:solidFill>
          <a:ln w="9525">
            <a:solidFill>
              <a:schemeClr val="tx1"/>
            </a:solidFill>
            <a:prstDash val="sysDot"/>
          </a:ln>
        </p:spPr>
        <p:txBody>
          <a:bodyPr wrap="square" lIns="36000" tIns="72000" rIns="36000" bIns="72000">
            <a:spAutoFit/>
          </a:bodyPr>
          <a:lstStyle/>
          <a:p>
            <a:pPr marL="363538" indent="-101600">
              <a:lnSpc>
                <a:spcPts val="2200"/>
              </a:lnSpc>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rPr>
              <a:t>外国人をはじめ来阪旅行者が急増し、</a:t>
            </a:r>
            <a:r>
              <a:rPr lang="ja-JP" altLang="en-US" sz="1500" b="1" dirty="0">
                <a:latin typeface="Meiryo UI" panose="020B0604030504040204" pitchFamily="50" charset="-128"/>
                <a:ea typeface="Meiryo UI" panose="020B0604030504040204" pitchFamily="50" charset="-128"/>
              </a:rPr>
              <a:t>受入環境整備など</a:t>
            </a:r>
            <a:r>
              <a:rPr lang="ja-JP" altLang="en-US" sz="1500" dirty="0">
                <a:latin typeface="Meiryo UI" panose="020B0604030504040204" pitchFamily="50" charset="-128"/>
                <a:ea typeface="Meiryo UI" panose="020B0604030504040204" pitchFamily="50" charset="-128"/>
              </a:rPr>
              <a:t>、府として対応すべき行政需要の増大への取組みが喫緊の課題</a:t>
            </a:r>
            <a:endParaRPr lang="en-US" altLang="ja-JP" sz="15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rPr>
              <a:t>観光を大阪の成長産業としていくため、</a:t>
            </a:r>
            <a:r>
              <a:rPr lang="ja-JP" altLang="en-US" sz="1500" b="1" dirty="0">
                <a:latin typeface="Meiryo UI" panose="020B0604030504040204" pitchFamily="50" charset="-128"/>
                <a:ea typeface="Meiryo UI" panose="020B0604030504040204" pitchFamily="50" charset="-128"/>
              </a:rPr>
              <a:t>魅力あふれる観光資源づくり、効果的な誘客</a:t>
            </a:r>
            <a:r>
              <a:rPr lang="ja-JP" altLang="en-US" sz="1500" dirty="0">
                <a:latin typeface="Meiryo UI" panose="020B0604030504040204" pitchFamily="50" charset="-128"/>
                <a:ea typeface="Meiryo UI" panose="020B0604030504040204" pitchFamily="50" charset="-128"/>
              </a:rPr>
              <a:t>など、観光振興の積極的な推進が必要</a:t>
            </a:r>
            <a:endParaRPr lang="en-US" altLang="ja-JP" sz="15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rPr>
              <a:t>そのための</a:t>
            </a:r>
            <a:r>
              <a:rPr lang="ja-JP" altLang="en-US" sz="1500" b="1" dirty="0">
                <a:latin typeface="Meiryo UI" panose="020B0604030504040204" pitchFamily="50" charset="-128"/>
                <a:ea typeface="Meiryo UI" panose="020B0604030504040204" pitchFamily="50" charset="-128"/>
              </a:rPr>
              <a:t>一定規模の財源を安定的、継続的に確保</a:t>
            </a:r>
            <a:r>
              <a:rPr lang="ja-JP" altLang="en-US" sz="1500" dirty="0">
                <a:latin typeface="Meiryo UI" panose="020B0604030504040204" pitchFamily="50" charset="-128"/>
                <a:ea typeface="Meiryo UI" panose="020B0604030504040204" pitchFamily="50" charset="-128"/>
              </a:rPr>
              <a:t>するため、法定外目的税として、</a:t>
            </a:r>
            <a:r>
              <a:rPr lang="ja-JP" altLang="en-US" sz="1500" b="1" u="sng" dirty="0">
                <a:latin typeface="Meiryo UI" panose="020B0604030504040204" pitchFamily="50" charset="-128"/>
                <a:ea typeface="Meiryo UI" panose="020B0604030504040204" pitchFamily="50" charset="-128"/>
              </a:rPr>
              <a:t>宿泊税の創設についての検討を提言</a:t>
            </a:r>
            <a:endParaRPr lang="en-US" altLang="ja-JP" sz="1500" b="1" u="sng"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法定外目的税は新たな行政需要に対応するために徴収するものであるので、これまで取り組んできた事業へ財源を振り替えるのではなく、</a:t>
            </a: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a:p>
            <a:pPr marL="261938">
              <a:lnSpc>
                <a:spcPts val="2200"/>
              </a:lnSpc>
            </a:pPr>
            <a:r>
              <a:rPr lang="ja-JP" altLang="en-US" sz="15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500" b="1" u="sng" dirty="0">
                <a:latin typeface="Meiryo UI" panose="020B0604030504040204" pitchFamily="50" charset="-128"/>
                <a:ea typeface="Meiryo UI" panose="020B0604030504040204" pitchFamily="50" charset="-128"/>
                <a:cs typeface="Meiryo UI" panose="020B0604030504040204" pitchFamily="50" charset="-128"/>
              </a:rPr>
              <a:t>大阪の観光振興の柱に基づき</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、必要と判断された事業に充当されたい。</a:t>
            </a: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テキスト ボックス 41"/>
          <p:cNvSpPr txBox="1"/>
          <p:nvPr/>
        </p:nvSpPr>
        <p:spPr>
          <a:xfrm>
            <a:off x="400915" y="1618894"/>
            <a:ext cx="13105456" cy="42575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defTabSz="990600">
              <a:lnSpc>
                <a:spcPts val="2600"/>
              </a:lnSpc>
            </a:pP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2015</a:t>
            </a:r>
            <a:r>
              <a:rPr lang="ja-JP" altLang="en-US" sz="1500" dirty="0" smtClean="0">
                <a:solidFill>
                  <a:schemeClr val="tx1"/>
                </a:solidFill>
                <a:latin typeface="メイリオ" panose="020B0604030504040204" pitchFamily="50" charset="-128"/>
                <a:ea typeface="メイリオ" panose="020B0604030504040204" pitchFamily="50" charset="-128"/>
              </a:rPr>
              <a:t>年</a:t>
            </a:r>
            <a:r>
              <a:rPr lang="en-US" altLang="ja-JP" sz="1500" dirty="0" smtClean="0">
                <a:solidFill>
                  <a:schemeClr val="tx1"/>
                </a:solidFill>
                <a:latin typeface="メイリオ" panose="020B0604030504040204" pitchFamily="50" charset="-128"/>
                <a:ea typeface="メイリオ" panose="020B0604030504040204" pitchFamily="50" charset="-128"/>
              </a:rPr>
              <a:t>5</a:t>
            </a:r>
            <a:r>
              <a:rPr lang="ja-JP" altLang="en-US" sz="1500" dirty="0" smtClean="0">
                <a:solidFill>
                  <a:schemeClr val="tx1"/>
                </a:solidFill>
                <a:latin typeface="メイリオ" panose="020B0604030504040204" pitchFamily="50" charset="-128"/>
                <a:ea typeface="メイリオ" panose="020B0604030504040204" pitchFamily="50" charset="-128"/>
              </a:rPr>
              <a:t>月、</a:t>
            </a:r>
            <a:r>
              <a:rPr lang="ja-JP" altLang="en-US" sz="1500" dirty="0">
                <a:solidFill>
                  <a:schemeClr val="tx1"/>
                </a:solidFill>
                <a:latin typeface="メイリオ" panose="020B0604030504040204" pitchFamily="50" charset="-128"/>
                <a:ea typeface="メイリオ" panose="020B0604030504040204" pitchFamily="50" charset="-128"/>
              </a:rPr>
              <a:t>「大阪府観光客受入環境整備の推進に関する調査検討会議」を設置</a:t>
            </a:r>
            <a:endParaRPr lang="en-US" altLang="ja-JP" sz="1500" dirty="0">
              <a:solidFill>
                <a:schemeClr val="tx1"/>
              </a:solidFill>
              <a:latin typeface="メイリオ" panose="020B0604030504040204" pitchFamily="50" charset="-128"/>
              <a:ea typeface="メイリオ" panose="020B0604030504040204" pitchFamily="50" charset="-128"/>
            </a:endParaRPr>
          </a:p>
        </p:txBody>
      </p:sp>
      <p:sp>
        <p:nvSpPr>
          <p:cNvPr id="43" name="正方形/長方形 42"/>
          <p:cNvSpPr/>
          <p:nvPr/>
        </p:nvSpPr>
        <p:spPr>
          <a:xfrm>
            <a:off x="345678" y="8896351"/>
            <a:ext cx="12702014" cy="991792"/>
          </a:xfrm>
          <a:prstGeom prst="rect">
            <a:avLst/>
          </a:prstGeom>
          <a:solidFill>
            <a:schemeClr val="accent6">
              <a:lumMod val="40000"/>
              <a:lumOff val="60000"/>
            </a:schemeClr>
          </a:solidFill>
          <a:ln w="9525">
            <a:solidFill>
              <a:schemeClr val="tx1"/>
            </a:solidFill>
            <a:prstDash val="sysDash"/>
          </a:ln>
        </p:spPr>
        <p:txBody>
          <a:bodyPr wrap="square" lIns="36000" tIns="72000" rIns="36000" bIns="72000">
            <a:spAutoFit/>
          </a:bodyPr>
          <a:lstStyle/>
          <a:p>
            <a:pPr>
              <a:lnSpc>
                <a:spcPts val="2200"/>
              </a:lnSpc>
            </a:pPr>
            <a:r>
              <a:rPr lang="ja-JP" altLang="en-US" sz="1600" dirty="0">
                <a:solidFill>
                  <a:srgbClr val="FF0000"/>
                </a:solidFill>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府民文化常任委員会　附帯決議 </a:t>
            </a:r>
            <a:endParaRPr lang="en-US" altLang="ja-JP" sz="1600" b="1"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都市の魅力を高めるとともに、文化や歴史、自然、スポーツなどの</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観光振興を図る施策に要する費用</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に充当</a:t>
            </a:r>
            <a:endParaRPr lang="en-US" altLang="ja-JP" sz="16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既存事業へ単純に財源を振りかえるのではなく</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、大阪の観光振興の柱に基づき、必要と判断された事業に充当　　など</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149164" y="8563746"/>
            <a:ext cx="13027147" cy="338554"/>
          </a:xfrm>
          <a:prstGeom prst="rect">
            <a:avLst/>
          </a:prstGeom>
        </p:spPr>
        <p:txBody>
          <a:bodyPr wrap="square">
            <a:spAutoFit/>
          </a:bodyPr>
          <a:lstStyle/>
          <a:p>
            <a:pPr defTabSz="990600"/>
            <a:r>
              <a:rPr lang="ja-JP" altLang="en-US" sz="1600" dirty="0">
                <a:latin typeface="メイリオ" panose="020B0604030504040204" pitchFamily="50" charset="-128"/>
                <a:ea typeface="メイリオ" panose="020B0604030504040204" pitchFamily="50" charset="-128"/>
              </a:rPr>
              <a:t>▶「大阪府宿泊税条例」可決</a:t>
            </a:r>
            <a:r>
              <a:rPr lang="ja-JP" altLang="en-US" sz="1200" dirty="0">
                <a:latin typeface="メイリオ" panose="020B0604030504040204" pitchFamily="50" charset="-128"/>
                <a:ea typeface="メイリオ" panose="020B0604030504040204" pitchFamily="50" charset="-128"/>
              </a:rPr>
              <a:t>（宿泊税充当事業に関する附帯決議あり）</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2016</a:t>
            </a:r>
            <a:r>
              <a:rPr lang="ja-JP" altLang="en-US" sz="1600" dirty="0">
                <a:latin typeface="メイリオ" panose="020B0604030504040204" pitchFamily="50" charset="-128"/>
                <a:ea typeface="メイリオ" panose="020B0604030504040204" pitchFamily="50" charset="-128"/>
              </a:rPr>
              <a:t>年２月）➡施行・徴収開始（</a:t>
            </a:r>
            <a:r>
              <a:rPr lang="en-US" altLang="ja-JP" sz="1600" dirty="0">
                <a:latin typeface="メイリオ" panose="020B0604030504040204" pitchFamily="50" charset="-128"/>
                <a:ea typeface="メイリオ" panose="020B0604030504040204" pitchFamily="50" charset="-128"/>
              </a:rPr>
              <a:t>2017</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月）</a:t>
            </a:r>
            <a:endParaRPr lang="en-US" altLang="ja-JP" sz="1600" dirty="0">
              <a:latin typeface="メイリオ" panose="020B0604030504040204" pitchFamily="50" charset="-128"/>
              <a:ea typeface="メイリオ" panose="020B0604030504040204" pitchFamily="50" charset="-128"/>
            </a:endParaRPr>
          </a:p>
        </p:txBody>
      </p:sp>
      <p:sp>
        <p:nvSpPr>
          <p:cNvPr id="32" name="正方形/長方形 31"/>
          <p:cNvSpPr/>
          <p:nvPr/>
        </p:nvSpPr>
        <p:spPr>
          <a:xfrm>
            <a:off x="391957" y="983207"/>
            <a:ext cx="13017828" cy="784830"/>
          </a:xfrm>
          <a:prstGeom prst="rect">
            <a:avLst/>
          </a:prstGeom>
        </p:spPr>
        <p:txBody>
          <a:bodyPr wrap="square">
            <a:spAutoFit/>
          </a:bodyPr>
          <a:lstStyle/>
          <a:p>
            <a:pPr marL="11113">
              <a:lnSpc>
                <a:spcPts val="1800"/>
              </a:lnSpc>
            </a:pPr>
            <a:r>
              <a:rPr lang="ja-JP" altLang="en-US" sz="1500" dirty="0">
                <a:latin typeface="メイリオ" panose="020B0604030504040204" pitchFamily="50" charset="-128"/>
                <a:ea typeface="メイリオ" panose="020B0604030504040204" pitchFamily="50" charset="-128"/>
              </a:rPr>
              <a:t>○来阪旅行者（特に外国人観光客）が急激に増加。</a:t>
            </a:r>
            <a:r>
              <a:rPr lang="ja-JP" altLang="en-US" sz="1500" dirty="0" smtClean="0">
                <a:latin typeface="メイリオ" panose="020B0604030504040204" pitchFamily="50" charset="-128"/>
                <a:ea typeface="メイリオ" panose="020B0604030504040204" pitchFamily="50" charset="-128"/>
              </a:rPr>
              <a:t>オリンピック・パラリンピック等</a:t>
            </a:r>
            <a:r>
              <a:rPr lang="ja-JP" altLang="ja-JP" sz="1500" dirty="0">
                <a:latin typeface="HG丸ｺﾞｼｯｸM-PRO" panose="020F0600000000000000" pitchFamily="50" charset="-128"/>
                <a:ea typeface="HG丸ｺﾞｼｯｸM-PRO" panose="020F0600000000000000" pitchFamily="50" charset="-128"/>
              </a:rPr>
              <a:t>国際的イベントを控え</a:t>
            </a:r>
            <a:r>
              <a:rPr lang="ja-JP" altLang="ja-JP" sz="1500" dirty="0" smtClean="0">
                <a:latin typeface="HG丸ｺﾞｼｯｸM-PRO" panose="020F0600000000000000" pitchFamily="50" charset="-128"/>
                <a:ea typeface="HG丸ｺﾞｼｯｸM-PRO" panose="020F0600000000000000" pitchFamily="50" charset="-128"/>
              </a:rPr>
              <a:t>、</a:t>
            </a:r>
            <a:endParaRPr lang="en-US" altLang="ja-JP" sz="1500" dirty="0" smtClean="0">
              <a:latin typeface="HG丸ｺﾞｼｯｸM-PRO" panose="020F0600000000000000" pitchFamily="50" charset="-128"/>
              <a:ea typeface="HG丸ｺﾞｼｯｸM-PRO" panose="020F0600000000000000" pitchFamily="50" charset="-128"/>
            </a:endParaRPr>
          </a:p>
          <a:p>
            <a:pPr marL="11113">
              <a:lnSpc>
                <a:spcPts val="1800"/>
              </a:lnSpc>
            </a:pPr>
            <a:r>
              <a:rPr lang="ja-JP" altLang="en-US" sz="1500" dirty="0">
                <a:latin typeface="HG丸ｺﾞｼｯｸM-PRO" panose="020F0600000000000000" pitchFamily="50" charset="-128"/>
                <a:ea typeface="HG丸ｺﾞｼｯｸM-PRO" panose="020F0600000000000000" pitchFamily="50" charset="-128"/>
              </a:rPr>
              <a:t>　</a:t>
            </a:r>
            <a:r>
              <a:rPr lang="ja-JP" altLang="en-US" sz="1500" dirty="0" smtClean="0">
                <a:latin typeface="メイリオ" panose="020B0604030504040204" pitchFamily="50" charset="-128"/>
                <a:ea typeface="メイリオ" panose="020B0604030504040204" pitchFamily="50" charset="-128"/>
              </a:rPr>
              <a:t>さら</a:t>
            </a:r>
            <a:r>
              <a:rPr lang="ja-JP" altLang="en-US" sz="1500" dirty="0">
                <a:latin typeface="メイリオ" panose="020B0604030504040204" pitchFamily="50" charset="-128"/>
                <a:ea typeface="メイリオ" panose="020B0604030504040204" pitchFamily="50" charset="-128"/>
              </a:rPr>
              <a:t>なる増加が予想される中</a:t>
            </a:r>
            <a:r>
              <a:rPr lang="ja-JP" altLang="en-US" sz="1500" dirty="0" smtClean="0">
                <a:latin typeface="メイリオ" panose="020B0604030504040204" pitchFamily="50" charset="-128"/>
                <a:ea typeface="メイリオ" panose="020B0604030504040204" pitchFamily="50" charset="-128"/>
              </a:rPr>
              <a:t>、観光客</a:t>
            </a:r>
            <a:r>
              <a:rPr lang="ja-JP" altLang="en-US" sz="1500" dirty="0">
                <a:latin typeface="メイリオ" panose="020B0604030504040204" pitchFamily="50" charset="-128"/>
                <a:ea typeface="メイリオ" panose="020B0604030504040204" pitchFamily="50" charset="-128"/>
              </a:rPr>
              <a:t>の受入環境整備や大阪の魅力づくりを着実に実施していくことは</a:t>
            </a:r>
            <a:r>
              <a:rPr lang="ja-JP" altLang="en-US" sz="1500" dirty="0" smtClean="0">
                <a:latin typeface="メイリオ" panose="020B0604030504040204" pitchFamily="50" charset="-128"/>
                <a:ea typeface="メイリオ" panose="020B0604030504040204" pitchFamily="50" charset="-128"/>
              </a:rPr>
              <a:t>、</a:t>
            </a:r>
            <a:endParaRPr lang="en-US" altLang="ja-JP" sz="1500" dirty="0" smtClean="0">
              <a:latin typeface="メイリオ" panose="020B0604030504040204" pitchFamily="50" charset="-128"/>
              <a:ea typeface="メイリオ" panose="020B0604030504040204" pitchFamily="50" charset="-128"/>
            </a:endParaRPr>
          </a:p>
          <a:p>
            <a:pPr marL="11113">
              <a:lnSpc>
                <a:spcPts val="1800"/>
              </a:lnSpc>
            </a:pPr>
            <a:r>
              <a:rPr lang="ja-JP" altLang="en-US" sz="1500" dirty="0">
                <a:latin typeface="メイリオ" panose="020B0604030504040204" pitchFamily="50" charset="-128"/>
                <a:ea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rPr>
              <a:t>大阪府</a:t>
            </a:r>
            <a:r>
              <a:rPr lang="ja-JP" altLang="en-US" sz="1500" dirty="0">
                <a:latin typeface="メイリオ" panose="020B0604030504040204" pitchFamily="50" charset="-128"/>
                <a:ea typeface="メイリオ" panose="020B0604030504040204" pitchFamily="50" charset="-128"/>
              </a:rPr>
              <a:t>にとって必要ではあるが</a:t>
            </a:r>
            <a:r>
              <a:rPr lang="ja-JP" altLang="en-US" sz="1500" dirty="0" smtClean="0">
                <a:latin typeface="メイリオ" panose="020B0604030504040204" pitchFamily="50" charset="-128"/>
                <a:ea typeface="メイリオ" panose="020B0604030504040204" pitchFamily="50" charset="-128"/>
              </a:rPr>
              <a:t>、財政</a:t>
            </a:r>
            <a:r>
              <a:rPr lang="ja-JP" altLang="en-US" sz="1500" dirty="0">
                <a:latin typeface="メイリオ" panose="020B0604030504040204" pitchFamily="50" charset="-128"/>
                <a:ea typeface="メイリオ" panose="020B0604030504040204" pitchFamily="50" charset="-128"/>
              </a:rPr>
              <a:t>状況は当面の間</a:t>
            </a:r>
            <a:r>
              <a:rPr lang="ja-JP" altLang="en-US" sz="1500" dirty="0" smtClean="0">
                <a:latin typeface="メイリオ" panose="020B0604030504040204" pitchFamily="50" charset="-128"/>
                <a:ea typeface="メイリオ" panose="020B0604030504040204" pitchFamily="50" charset="-128"/>
              </a:rPr>
              <a:t>、</a:t>
            </a:r>
            <a:r>
              <a:rPr lang="ja-JP" altLang="en-US" sz="15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非常</a:t>
            </a:r>
            <a:r>
              <a:rPr lang="ja-JP" altLang="en-US" sz="1500" dirty="0">
                <a:latin typeface="HG丸ｺﾞｼｯｸM-PRO" panose="020F0600000000000000" pitchFamily="50" charset="-128"/>
                <a:ea typeface="HG丸ｺﾞｼｯｸM-PRO" panose="020F0600000000000000" pitchFamily="50" charset="-128"/>
                <a:cs typeface="Meiryo UI" panose="020B0604030504040204" pitchFamily="50" charset="-128"/>
              </a:rPr>
              <a:t>に厳しい状況が続く見通し</a:t>
            </a:r>
            <a:endParaRPr lang="en-US" altLang="ja-JP" sz="15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33" name="テキスト ボックス 32"/>
          <p:cNvSpPr txBox="1"/>
          <p:nvPr/>
        </p:nvSpPr>
        <p:spPr>
          <a:xfrm>
            <a:off x="149164" y="669725"/>
            <a:ext cx="1749450" cy="40395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defTabSz="990600">
              <a:lnSpc>
                <a:spcPts val="2600"/>
              </a:lnSpc>
            </a:pPr>
            <a:r>
              <a:rPr lang="ja-JP" altLang="en-US" sz="1600" dirty="0">
                <a:solidFill>
                  <a:schemeClr val="tx1"/>
                </a:solidFill>
                <a:latin typeface="メイリオ" panose="020B0604030504040204" pitchFamily="50" charset="-128"/>
                <a:ea typeface="メイリオ" panose="020B0604030504040204" pitchFamily="50" charset="-128"/>
              </a:rPr>
              <a:t>▶背景</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149164" y="1955469"/>
            <a:ext cx="5207740" cy="40395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defTabSz="990600">
              <a:lnSpc>
                <a:spcPts val="2600"/>
              </a:lnSpc>
            </a:pPr>
            <a:r>
              <a:rPr lang="ja-JP" altLang="en-US" sz="1600" dirty="0">
                <a:solidFill>
                  <a:schemeClr val="tx1"/>
                </a:solidFill>
                <a:latin typeface="メイリオ" panose="020B0604030504040204" pitchFamily="50" charset="-128"/>
                <a:ea typeface="メイリオ" panose="020B0604030504040204" pitchFamily="50" charset="-128"/>
              </a:rPr>
              <a:t>▶調査検討会議提言（</a:t>
            </a:r>
            <a:r>
              <a:rPr lang="en-US" altLang="ja-JP" sz="1600" dirty="0">
                <a:solidFill>
                  <a:schemeClr val="tx1"/>
                </a:solidFill>
                <a:latin typeface="メイリオ" panose="020B0604030504040204" pitchFamily="50" charset="-128"/>
                <a:ea typeface="メイリオ" panose="020B0604030504040204" pitchFamily="50" charset="-128"/>
              </a:rPr>
              <a:t>2015</a:t>
            </a:r>
            <a:r>
              <a:rPr lang="ja-JP" altLang="en-US" sz="1600" dirty="0">
                <a:solidFill>
                  <a:schemeClr val="tx1"/>
                </a:solidFill>
                <a:latin typeface="メイリオ" panose="020B0604030504040204" pitchFamily="50" charset="-128"/>
                <a:ea typeface="メイリオ" panose="020B0604030504040204" pitchFamily="50" charset="-128"/>
              </a:rPr>
              <a:t>年</a:t>
            </a:r>
            <a:r>
              <a:rPr lang="en-US" altLang="ja-JP" sz="1600" dirty="0">
                <a:solidFill>
                  <a:schemeClr val="tx1"/>
                </a:solidFill>
                <a:latin typeface="メイリオ" panose="020B0604030504040204" pitchFamily="50" charset="-128"/>
                <a:ea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99549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467AA5CF-51E1-4D01-BB70-A72935B68D10}" type="slidenum">
              <a:rPr kumimoji="1" lang="ja-JP" altLang="en-US" smtClean="0"/>
              <a:t>3</a:t>
            </a:fld>
            <a:endParaRPr kumimoji="1" lang="ja-JP" altLang="en-US" dirty="0"/>
          </a:p>
        </p:txBody>
      </p:sp>
      <p:sp>
        <p:nvSpPr>
          <p:cNvPr id="4" name="正方形/長方形 3"/>
          <p:cNvSpPr/>
          <p:nvPr/>
        </p:nvSpPr>
        <p:spPr>
          <a:xfrm>
            <a:off x="183491" y="1308011"/>
            <a:ext cx="3144323" cy="323165"/>
          </a:xfrm>
          <a:prstGeom prst="rect">
            <a:avLst/>
          </a:prstGeom>
        </p:spPr>
        <p:txBody>
          <a:bodyPr wrap="square">
            <a:spAutoFit/>
          </a:bodyPr>
          <a:lstStyle/>
          <a:p>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500" dirty="0">
                <a:latin typeface="Meiryo UI" panose="020B0604030504040204" pitchFamily="50" charset="-128"/>
                <a:ea typeface="Meiryo UI" panose="020B0604030504040204" pitchFamily="50" charset="-128"/>
                <a:cs typeface="Meiryo UI" panose="020B0604030504040204" pitchFamily="50" charset="-128"/>
              </a:rPr>
              <a:t>来阪外国人旅行者数の推移</a:t>
            </a:r>
            <a:endParaRPr lang="ja-JP" altLang="en-US" sz="1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38085" y="0"/>
            <a:ext cx="9398902" cy="461665"/>
          </a:xfrm>
          <a:prstGeom prst="rect">
            <a:avLst/>
          </a:prstGeom>
        </p:spPr>
        <p:txBody>
          <a:bodyPr wrap="square">
            <a:spAutoFit/>
          </a:bodyPr>
          <a:lstStyle/>
          <a:p>
            <a:pPr defTabSz="990600"/>
            <a:r>
              <a:rPr lang="ja-JP" altLang="en-US" sz="2400" dirty="0">
                <a:solidFill>
                  <a:sysClr val="windowText" lastClr="000000"/>
                </a:solidFill>
                <a:latin typeface="HG丸ｺﾞｼｯｸM-PRO" panose="020F0600000000000000" pitchFamily="50" charset="-128"/>
                <a:ea typeface="HG丸ｺﾞｼｯｸM-PRO" panose="020F0600000000000000" pitchFamily="50" charset="-128"/>
              </a:rPr>
              <a:t>　条例改正：免税点の引き下げ</a:t>
            </a:r>
            <a:r>
              <a:rPr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　</a:t>
            </a:r>
          </a:p>
        </p:txBody>
      </p:sp>
      <p:graphicFrame>
        <p:nvGraphicFramePr>
          <p:cNvPr id="6" name="グラフ 5"/>
          <p:cNvGraphicFramePr/>
          <p:nvPr>
            <p:extLst>
              <p:ext uri="{D42A27DB-BD31-4B8C-83A1-F6EECF244321}">
                <p14:modId xmlns:p14="http://schemas.microsoft.com/office/powerpoint/2010/main" val="1009913009"/>
              </p:ext>
            </p:extLst>
          </p:nvPr>
        </p:nvGraphicFramePr>
        <p:xfrm>
          <a:off x="186049" y="2990750"/>
          <a:ext cx="3926375" cy="257232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表 7"/>
          <p:cNvGraphicFramePr>
            <a:graphicFrameLocks noGrp="1"/>
          </p:cNvGraphicFramePr>
          <p:nvPr>
            <p:extLst>
              <p:ext uri="{D42A27DB-BD31-4B8C-83A1-F6EECF244321}">
                <p14:modId xmlns:p14="http://schemas.microsoft.com/office/powerpoint/2010/main" val="3290431237"/>
              </p:ext>
            </p:extLst>
          </p:nvPr>
        </p:nvGraphicFramePr>
        <p:xfrm>
          <a:off x="4310202" y="2998283"/>
          <a:ext cx="4469106" cy="2428797"/>
        </p:xfrm>
        <a:graphic>
          <a:graphicData uri="http://schemas.openxmlformats.org/drawingml/2006/table">
            <a:tbl>
              <a:tblPr firstRow="1" firstCol="1" bandRow="1">
                <a:tableStyleId>{5C22544A-7EE6-4342-B048-85BDC9FD1C3A}</a:tableStyleId>
              </a:tblPr>
              <a:tblGrid>
                <a:gridCol w="668999">
                  <a:extLst>
                    <a:ext uri="{9D8B030D-6E8A-4147-A177-3AD203B41FA5}">
                      <a16:colId xmlns:a16="http://schemas.microsoft.com/office/drawing/2014/main" val="20000"/>
                    </a:ext>
                  </a:extLst>
                </a:gridCol>
                <a:gridCol w="709208">
                  <a:extLst>
                    <a:ext uri="{9D8B030D-6E8A-4147-A177-3AD203B41FA5}">
                      <a16:colId xmlns:a16="http://schemas.microsoft.com/office/drawing/2014/main" val="20001"/>
                    </a:ext>
                  </a:extLst>
                </a:gridCol>
                <a:gridCol w="151130">
                  <a:extLst>
                    <a:ext uri="{9D8B030D-6E8A-4147-A177-3AD203B41FA5}">
                      <a16:colId xmlns:a16="http://schemas.microsoft.com/office/drawing/2014/main" val="20002"/>
                    </a:ext>
                  </a:extLst>
                </a:gridCol>
                <a:gridCol w="698700">
                  <a:extLst>
                    <a:ext uri="{9D8B030D-6E8A-4147-A177-3AD203B41FA5}">
                      <a16:colId xmlns:a16="http://schemas.microsoft.com/office/drawing/2014/main" val="20003"/>
                    </a:ext>
                  </a:extLst>
                </a:gridCol>
                <a:gridCol w="590330">
                  <a:extLst>
                    <a:ext uri="{9D8B030D-6E8A-4147-A177-3AD203B41FA5}">
                      <a16:colId xmlns:a16="http://schemas.microsoft.com/office/drawing/2014/main" val="20004"/>
                    </a:ext>
                  </a:extLst>
                </a:gridCol>
                <a:gridCol w="881363">
                  <a:extLst>
                    <a:ext uri="{9D8B030D-6E8A-4147-A177-3AD203B41FA5}">
                      <a16:colId xmlns:a16="http://schemas.microsoft.com/office/drawing/2014/main" val="20005"/>
                    </a:ext>
                  </a:extLst>
                </a:gridCol>
                <a:gridCol w="769376">
                  <a:extLst>
                    <a:ext uri="{9D8B030D-6E8A-4147-A177-3AD203B41FA5}">
                      <a16:colId xmlns:a16="http://schemas.microsoft.com/office/drawing/2014/main" val="20006"/>
                    </a:ext>
                  </a:extLst>
                </a:gridCol>
              </a:tblGrid>
              <a:tr h="334002">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2015</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年</a:t>
                      </a:r>
                    </a:p>
                    <a:p>
                      <a:pPr algn="ctr">
                        <a:lnSpc>
                          <a:spcPts val="1200"/>
                        </a:lnSpc>
                        <a:spcAft>
                          <a:spcPts val="0"/>
                        </a:spcAft>
                      </a:pPr>
                      <a:r>
                        <a:rPr lang="ja-JP" altLang="en-US" sz="1100" b="0" kern="100" dirty="0">
                          <a:effectLst/>
                          <a:latin typeface="Meiryo UI" panose="020B0604030504040204" pitchFamily="50" charset="-128"/>
                          <a:ea typeface="Meiryo UI" panose="020B0604030504040204" pitchFamily="50" charset="-128"/>
                          <a:cs typeface="Meiryo UI" panose="020B0604030504040204" pitchFamily="50" charset="-128"/>
                        </a:rPr>
                        <a:t>３</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月末</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algn="ct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2018</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年</a:t>
                      </a:r>
                    </a:p>
                    <a:p>
                      <a:pPr algn="ctr">
                        <a:lnSpc>
                          <a:spcPts val="1200"/>
                        </a:lnSpc>
                        <a:spcAft>
                          <a:spcPts val="0"/>
                        </a:spcAft>
                      </a:pPr>
                      <a:r>
                        <a:rPr lang="ja-JP" altLang="en-US" sz="1100" b="0" kern="100" dirty="0">
                          <a:effectLst/>
                          <a:latin typeface="Meiryo UI" panose="020B0604030504040204" pitchFamily="50" charset="-128"/>
                          <a:ea typeface="Meiryo UI" panose="020B0604030504040204" pitchFamily="50" charset="-128"/>
                          <a:cs typeface="Meiryo UI" panose="020B0604030504040204" pitchFamily="50" charset="-128"/>
                        </a:rPr>
                        <a:t>３</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月末</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algn="ctr">
                        <a:lnSpc>
                          <a:spcPts val="1200"/>
                        </a:lnSpc>
                        <a:spcAft>
                          <a:spcPts val="0"/>
                        </a:spcAft>
                      </a:pP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増加数</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ts val="1200"/>
                        </a:lnSpc>
                        <a:spcAft>
                          <a:spcPts val="0"/>
                        </a:spcAft>
                      </a:pP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増加率</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299703">
                <a:tc>
                  <a:txBody>
                    <a:bodyPr/>
                    <a:lstStyle/>
                    <a:p>
                      <a:pPr marL="0" indent="0" algn="just">
                        <a:lnSpc>
                          <a:spcPts val="1200"/>
                        </a:lnSpc>
                        <a:spcAft>
                          <a:spcPts val="0"/>
                        </a:spcAft>
                      </a:pPr>
                      <a:r>
                        <a:rPr lang="ja-JP" sz="900" b="0" kern="100" dirty="0">
                          <a:effectLst/>
                          <a:latin typeface="Meiryo UI" panose="020B0604030504040204" pitchFamily="50" charset="-128"/>
                          <a:ea typeface="Meiryo UI" panose="020B0604030504040204" pitchFamily="50" charset="-128"/>
                          <a:cs typeface="Meiryo UI" panose="020B0604030504040204" pitchFamily="50" charset="-128"/>
                        </a:rPr>
                        <a:t>ホテル・旅館</a:t>
                      </a:r>
                    </a:p>
                  </a:txBody>
                  <a:tcPr marL="36000" marR="360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1,130</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1,230</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indent="11430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100</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defTabSz="1351593" rtl="0" eaLnBrk="1" latinLnBrk="0" hangingPunct="1">
                        <a:lnSpc>
                          <a:spcPts val="1200"/>
                        </a:lnSpc>
                        <a:spcAft>
                          <a:spcPts val="0"/>
                        </a:spcAft>
                      </a:pPr>
                      <a:r>
                        <a:rPr kumimoji="1" lang="en-US" sz="105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108.8%</a:t>
                      </a:r>
                      <a:endParaRPr kumimoji="1" lang="ja-JP" sz="105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328820">
                <a:tc>
                  <a:txBody>
                    <a:bodyPr/>
                    <a:lstStyle/>
                    <a:p>
                      <a:pPr marL="0" indent="0" algn="just">
                        <a:lnSpc>
                          <a:spcPts val="1200"/>
                        </a:lnSpc>
                        <a:spcAft>
                          <a:spcPts val="0"/>
                        </a:spcAft>
                      </a:pPr>
                      <a:r>
                        <a:rPr lang="ja-JP" sz="900" b="0" kern="100" dirty="0">
                          <a:effectLst/>
                          <a:latin typeface="Meiryo UI" panose="020B0604030504040204" pitchFamily="50" charset="-128"/>
                          <a:ea typeface="Meiryo UI" panose="020B0604030504040204" pitchFamily="50" charset="-128"/>
                          <a:cs typeface="Meiryo UI" panose="020B0604030504040204" pitchFamily="50" charset="-128"/>
                        </a:rPr>
                        <a:t>簡易宿所</a:t>
                      </a:r>
                    </a:p>
                  </a:txBody>
                  <a:tcPr marL="36000" marR="360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indent="13335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178</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indent="11430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599</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indent="11430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421</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defTabSz="1351593" rtl="0" eaLnBrk="1" latinLnBrk="0" hangingPunct="1">
                        <a:lnSpc>
                          <a:spcPts val="1200"/>
                        </a:lnSpc>
                        <a:spcAft>
                          <a:spcPts val="0"/>
                        </a:spcAft>
                      </a:pPr>
                      <a:r>
                        <a:rPr kumimoji="1" lang="en-US" sz="105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336.5%</a:t>
                      </a:r>
                      <a:endParaRPr kumimoji="1" lang="ja-JP" sz="105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435993">
                <a:tc>
                  <a:txBody>
                    <a:bodyPr/>
                    <a:lstStyle/>
                    <a:p>
                      <a:pPr marL="0" indent="0" algn="just">
                        <a:lnSpc>
                          <a:spcPts val="1200"/>
                        </a:lnSpc>
                        <a:spcAft>
                          <a:spcPts val="0"/>
                        </a:spcAft>
                      </a:pPr>
                      <a:r>
                        <a:rPr lang="ja-JP" sz="900" b="0" kern="100" dirty="0">
                          <a:effectLst/>
                          <a:latin typeface="Meiryo UI" panose="020B0604030504040204" pitchFamily="50" charset="-128"/>
                          <a:ea typeface="Meiryo UI" panose="020B0604030504040204" pitchFamily="50" charset="-128"/>
                          <a:cs typeface="Meiryo UI" panose="020B0604030504040204" pitchFamily="50" charset="-128"/>
                        </a:rPr>
                        <a:t>特区民泊</a:t>
                      </a:r>
                    </a:p>
                  </a:txBody>
                  <a:tcPr marL="36000" marR="360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indent="114300" algn="r">
                        <a:lnSpc>
                          <a:spcPts val="1200"/>
                        </a:lnSpc>
                        <a:spcAft>
                          <a:spcPts val="0"/>
                        </a:spcAft>
                      </a:pPr>
                      <a:r>
                        <a:rPr lang="ja-JP" altLang="en-US" sz="1100" b="0" kern="100" dirty="0">
                          <a:effectLst/>
                          <a:latin typeface="Meiryo UI" panose="020B0604030504040204" pitchFamily="50" charset="-128"/>
                          <a:ea typeface="Meiryo UI" panose="020B0604030504040204" pitchFamily="50" charset="-128"/>
                          <a:cs typeface="Meiryo UI" panose="020B0604030504040204" pitchFamily="50" charset="-128"/>
                        </a:rPr>
                        <a:t>０</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indent="11430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669</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indent="11430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669</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defTabSz="1351593" rtl="0" eaLnBrk="1" latinLnBrk="0" hangingPunct="1">
                        <a:lnSpc>
                          <a:spcPts val="1200"/>
                        </a:lnSpc>
                        <a:spcAft>
                          <a:spcPts val="0"/>
                        </a:spcAft>
                      </a:pPr>
                      <a:r>
                        <a:rPr kumimoji="1" lang="ja-JP" sz="180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328820">
                <a:tc>
                  <a:txBody>
                    <a:bodyPr/>
                    <a:lstStyle/>
                    <a:p>
                      <a:pPr marL="0" indent="0" algn="just">
                        <a:lnSpc>
                          <a:spcPts val="1200"/>
                        </a:lnSpc>
                        <a:spcAft>
                          <a:spcPts val="0"/>
                        </a:spcAft>
                      </a:pPr>
                      <a:r>
                        <a:rPr lang="ja-JP" sz="900" b="0" kern="100" dirty="0">
                          <a:effectLst/>
                          <a:latin typeface="Meiryo UI" panose="020B0604030504040204" pitchFamily="50" charset="-128"/>
                          <a:ea typeface="Meiryo UI" panose="020B0604030504040204" pitchFamily="50" charset="-128"/>
                          <a:cs typeface="Meiryo UI" panose="020B0604030504040204" pitchFamily="50" charset="-128"/>
                        </a:rPr>
                        <a:t>合　　計</a:t>
                      </a:r>
                    </a:p>
                  </a:txBody>
                  <a:tcPr marL="36000" marR="360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1,308</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2,498</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1,190</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件</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defTabSz="1351593" rtl="0" eaLnBrk="1" latinLnBrk="0" hangingPunct="1">
                        <a:lnSpc>
                          <a:spcPts val="1200"/>
                        </a:lnSpc>
                        <a:spcAft>
                          <a:spcPts val="0"/>
                        </a:spcAft>
                      </a:pPr>
                      <a:r>
                        <a:rPr kumimoji="1" lang="en-US" sz="105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191.0%</a:t>
                      </a:r>
                      <a:endParaRPr kumimoji="1" lang="ja-JP" sz="1050" b="0" kern="100" dirty="0">
                        <a:solidFill>
                          <a:schemeClr val="dk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r h="143502">
                <a:tc>
                  <a:txBody>
                    <a:bodyPr/>
                    <a:lstStyle/>
                    <a:p>
                      <a:endParaRPr lang="ja-JP" sz="9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9525"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ja-JP" sz="800" b="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solidFill>
                      <a:schemeClr val="bg1"/>
                    </a:solidFill>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solidFill>
                      <a:schemeClr val="bg1"/>
                    </a:solidFill>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554774">
                <a:tc>
                  <a:txBody>
                    <a:bodyPr/>
                    <a:lstStyle/>
                    <a:p>
                      <a:pPr marL="0" indent="0" algn="just">
                        <a:lnSpc>
                          <a:spcPts val="1200"/>
                        </a:lnSpc>
                        <a:spcAft>
                          <a:spcPts val="0"/>
                        </a:spcAft>
                      </a:pPr>
                      <a:r>
                        <a:rPr lang="ja-JP" sz="900" b="0" kern="100" dirty="0">
                          <a:effectLst/>
                          <a:latin typeface="Meiryo UI" panose="020B0604030504040204" pitchFamily="50" charset="-128"/>
                          <a:ea typeface="Meiryo UI" panose="020B0604030504040204" pitchFamily="50" charset="-128"/>
                          <a:cs typeface="Meiryo UI" panose="020B0604030504040204" pitchFamily="50" charset="-128"/>
                        </a:rPr>
                        <a:t>ホテル・旅館</a:t>
                      </a:r>
                      <a:endParaRPr lang="en-US" altLang="ja-JP" sz="900" b="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ts val="1200"/>
                        </a:lnSpc>
                        <a:spcAft>
                          <a:spcPts val="0"/>
                        </a:spcAft>
                      </a:pPr>
                      <a:r>
                        <a:rPr lang="ja-JP" sz="900" b="0" kern="100" dirty="0">
                          <a:effectLst/>
                          <a:latin typeface="Meiryo UI" panose="020B0604030504040204" pitchFamily="50" charset="-128"/>
                          <a:ea typeface="Meiryo UI" panose="020B0604030504040204" pitchFamily="50" charset="-128"/>
                          <a:cs typeface="Meiryo UI" panose="020B0604030504040204" pitchFamily="50" charset="-128"/>
                        </a:rPr>
                        <a:t>客室数</a:t>
                      </a:r>
                    </a:p>
                  </a:txBody>
                  <a:tcPr marL="36000" marR="360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76,128</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室</a:t>
                      </a: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90,012</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室</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ja-JP" sz="8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chemeClr val="bg1"/>
                    </a:solidFill>
                  </a:tcPr>
                </a:tc>
                <a:tc>
                  <a:txBody>
                    <a:bodyPr/>
                    <a:lstStyle/>
                    <a:p>
                      <a:pPr marL="0" indent="0" algn="r">
                        <a:lnSpc>
                          <a:spcPts val="1200"/>
                        </a:lnSpc>
                        <a:spcAft>
                          <a:spcPts val="0"/>
                        </a:spcAft>
                      </a:pPr>
                      <a:r>
                        <a:rPr lang="en-US" sz="1100" b="0" kern="100" dirty="0">
                          <a:effectLst/>
                          <a:latin typeface="Meiryo UI" panose="020B0604030504040204" pitchFamily="50" charset="-128"/>
                          <a:ea typeface="Meiryo UI" panose="020B0604030504040204" pitchFamily="50" charset="-128"/>
                          <a:cs typeface="Meiryo UI" panose="020B0604030504040204" pitchFamily="50" charset="-128"/>
                        </a:rPr>
                        <a:t>13,884</a:t>
                      </a:r>
                      <a:r>
                        <a:rPr lang="ja-JP" sz="1100" b="0" kern="100" dirty="0">
                          <a:effectLst/>
                          <a:latin typeface="Meiryo UI" panose="020B0604030504040204" pitchFamily="50" charset="-128"/>
                          <a:ea typeface="Meiryo UI" panose="020B0604030504040204" pitchFamily="50" charset="-128"/>
                          <a:cs typeface="Meiryo UI" panose="020B0604030504040204" pitchFamily="50" charset="-128"/>
                        </a:rPr>
                        <a:t>室</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indent="0" algn="r">
                        <a:lnSpc>
                          <a:spcPts val="1200"/>
                        </a:lnSpc>
                        <a:spcAft>
                          <a:spcPts val="0"/>
                        </a:spcAft>
                      </a:pPr>
                      <a:r>
                        <a:rPr lang="en-US" sz="1050" b="0" kern="100" dirty="0">
                          <a:effectLst/>
                          <a:latin typeface="Meiryo UI" panose="020B0604030504040204" pitchFamily="50" charset="-128"/>
                          <a:ea typeface="Meiryo UI" panose="020B0604030504040204" pitchFamily="50" charset="-128"/>
                          <a:cs typeface="Meiryo UI" panose="020B0604030504040204" pitchFamily="50" charset="-128"/>
                        </a:rPr>
                        <a:t>118.2</a:t>
                      </a:r>
                      <a:r>
                        <a:rPr lang="ja-JP" sz="1050" b="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62865" marR="6286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1" name="正方形/長方形 10"/>
          <p:cNvSpPr/>
          <p:nvPr/>
        </p:nvSpPr>
        <p:spPr>
          <a:xfrm>
            <a:off x="4390010" y="1308011"/>
            <a:ext cx="2422458" cy="323165"/>
          </a:xfrm>
          <a:prstGeom prst="rect">
            <a:avLst/>
          </a:prstGeom>
        </p:spPr>
        <p:txBody>
          <a:bodyPr wrap="none">
            <a:spAutoFit/>
          </a:bodyPr>
          <a:lstStyle/>
          <a:p>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500" dirty="0">
                <a:latin typeface="Meiryo UI" panose="020B0604030504040204" pitchFamily="50" charset="-128"/>
                <a:ea typeface="Meiryo UI" panose="020B0604030504040204" pitchFamily="50" charset="-128"/>
                <a:cs typeface="Meiryo UI" panose="020B0604030504040204" pitchFamily="50" charset="-128"/>
              </a:rPr>
              <a:t>府内の宿泊施設数の推移</a:t>
            </a:r>
            <a:endParaRPr lang="ja-JP" altLang="en-US" sz="15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3793627445"/>
              </p:ext>
            </p:extLst>
          </p:nvPr>
        </p:nvGraphicFramePr>
        <p:xfrm>
          <a:off x="9062074" y="2979342"/>
          <a:ext cx="4048423" cy="2587089"/>
        </p:xfrm>
        <a:graphic>
          <a:graphicData uri="http://schemas.openxmlformats.org/drawingml/2006/table">
            <a:tbl>
              <a:tblPr>
                <a:tableStyleId>{5C22544A-7EE6-4342-B048-85BDC9FD1C3A}</a:tableStyleId>
              </a:tblPr>
              <a:tblGrid>
                <a:gridCol w="755781">
                  <a:extLst>
                    <a:ext uri="{9D8B030D-6E8A-4147-A177-3AD203B41FA5}">
                      <a16:colId xmlns:a16="http://schemas.microsoft.com/office/drawing/2014/main" val="20000"/>
                    </a:ext>
                  </a:extLst>
                </a:gridCol>
                <a:gridCol w="601058">
                  <a:extLst>
                    <a:ext uri="{9D8B030D-6E8A-4147-A177-3AD203B41FA5}">
                      <a16:colId xmlns:a16="http://schemas.microsoft.com/office/drawing/2014/main" val="20001"/>
                    </a:ext>
                  </a:extLst>
                </a:gridCol>
                <a:gridCol w="663549">
                  <a:extLst>
                    <a:ext uri="{9D8B030D-6E8A-4147-A177-3AD203B41FA5}">
                      <a16:colId xmlns:a16="http://schemas.microsoft.com/office/drawing/2014/main" val="20002"/>
                    </a:ext>
                  </a:extLst>
                </a:gridCol>
                <a:gridCol w="564126">
                  <a:extLst>
                    <a:ext uri="{9D8B030D-6E8A-4147-A177-3AD203B41FA5}">
                      <a16:colId xmlns:a16="http://schemas.microsoft.com/office/drawing/2014/main" val="20003"/>
                    </a:ext>
                  </a:extLst>
                </a:gridCol>
                <a:gridCol w="118128">
                  <a:extLst>
                    <a:ext uri="{9D8B030D-6E8A-4147-A177-3AD203B41FA5}">
                      <a16:colId xmlns:a16="http://schemas.microsoft.com/office/drawing/2014/main" val="20004"/>
                    </a:ext>
                  </a:extLst>
                </a:gridCol>
                <a:gridCol w="669603">
                  <a:extLst>
                    <a:ext uri="{9D8B030D-6E8A-4147-A177-3AD203B41FA5}">
                      <a16:colId xmlns:a16="http://schemas.microsoft.com/office/drawing/2014/main" val="20005"/>
                    </a:ext>
                  </a:extLst>
                </a:gridCol>
                <a:gridCol w="676178">
                  <a:extLst>
                    <a:ext uri="{9D8B030D-6E8A-4147-A177-3AD203B41FA5}">
                      <a16:colId xmlns:a16="http://schemas.microsoft.com/office/drawing/2014/main" val="20006"/>
                    </a:ext>
                  </a:extLst>
                </a:gridCol>
              </a:tblGrid>
              <a:tr h="477544">
                <a:tc>
                  <a:txBody>
                    <a:bodyPr/>
                    <a:lstStyle/>
                    <a:p>
                      <a:pPr algn="ctr">
                        <a:lnSpc>
                          <a:spcPts val="1000"/>
                        </a:lnSpc>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価格帯</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indent="4445" algn="ctr">
                        <a:lnSpc>
                          <a:spcPts val="1000"/>
                        </a:lnSpc>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税率</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gridSpan="2">
                  <a:txBody>
                    <a:bodyPr/>
                    <a:lstStyle/>
                    <a:p>
                      <a:pPr algn="ctr">
                        <a:lnSpc>
                          <a:spcPts val="1000"/>
                        </a:lnSpc>
                        <a:spcAft>
                          <a:spcPts val="0"/>
                        </a:spcAft>
                      </a:pP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2014</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構成比</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rowSpan="6">
                  <a:txBody>
                    <a:bodyPr/>
                    <a:lstStyle/>
                    <a:p>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gridSpan="2">
                  <a:txBody>
                    <a:bodyPr/>
                    <a:lstStyle/>
                    <a:p>
                      <a:pPr indent="2540" algn="ctr">
                        <a:lnSpc>
                          <a:spcPts val="1000"/>
                        </a:lnSpc>
                        <a:spcAft>
                          <a:spcPts val="0"/>
                        </a:spcAft>
                      </a:pP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2017</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構成比</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514013">
                <a:tc>
                  <a:txBody>
                    <a:bodyPr/>
                    <a:lstStyle/>
                    <a:p>
                      <a:pPr marL="0" indent="0" algn="r">
                        <a:lnSpc>
                          <a:spcPts val="1000"/>
                        </a:lnSpc>
                        <a:spcAft>
                          <a:spcPts val="0"/>
                        </a:spcAft>
                      </a:pP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kern="100" dirty="0">
                          <a:effectLst/>
                          <a:latin typeface="Meiryo UI" panose="020B0604030504040204" pitchFamily="50" charset="-128"/>
                          <a:ea typeface="Meiryo UI" panose="020B0604030504040204" pitchFamily="50" charset="-128"/>
                          <a:cs typeface="Meiryo UI" panose="020B0604030504040204" pitchFamily="50" charset="-128"/>
                        </a:rPr>
                        <a:t>１</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万円</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ja-JP" altLang="en-US" sz="1050" kern="100" dirty="0">
                          <a:effectLst/>
                          <a:latin typeface="Meiryo UI" panose="020B0604030504040204" pitchFamily="50" charset="-128"/>
                          <a:ea typeface="Meiryo UI" panose="020B0604030504040204" pitchFamily="50" charset="-128"/>
                          <a:cs typeface="Meiryo UI" panose="020B0604030504040204" pitchFamily="50" charset="-128"/>
                        </a:rPr>
                        <a:t>０</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円</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69.2%</a:t>
                      </a:r>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83.6</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4466417"/>
                  </a:ext>
                </a:extLst>
              </a:tr>
              <a:tr h="376570">
                <a:tc>
                  <a:txBody>
                    <a:bodyPr/>
                    <a:lstStyle/>
                    <a:p>
                      <a:pPr marL="0" indent="0" algn="r">
                        <a:lnSpc>
                          <a:spcPts val="1000"/>
                        </a:lnSpc>
                        <a:spcAft>
                          <a:spcPts val="0"/>
                        </a:spcAft>
                      </a:pPr>
                      <a:r>
                        <a:rPr lang="ja-JP" altLang="en-US" sz="1050" kern="100" dirty="0">
                          <a:effectLst/>
                          <a:latin typeface="Meiryo UI" panose="020B0604030504040204" pitchFamily="50" charset="-128"/>
                          <a:ea typeface="Meiryo UI" panose="020B0604030504040204" pitchFamily="50" charset="-128"/>
                          <a:cs typeface="Meiryo UI" panose="020B0604030504040204" pitchFamily="50" charset="-128"/>
                        </a:rPr>
                        <a:t>１</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万円～</a:t>
                      </a: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1.5</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万円</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100</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円</a:t>
                      </a:r>
                    </a:p>
                  </a:txBody>
                  <a:tcPr marL="36195" marR="36195" marT="36195" marB="3619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23.6%</a:t>
                      </a:r>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3">
                  <a:txBody>
                    <a:bodyPr/>
                    <a:lstStyle/>
                    <a:p>
                      <a:pPr algn="ctr">
                        <a:lnSpc>
                          <a:spcPts val="1000"/>
                        </a:lnSpc>
                        <a:spcAft>
                          <a:spcPts val="0"/>
                        </a:spcAft>
                      </a:pP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課税</a:t>
                      </a:r>
                      <a:endParaRPr lang="en-US" alt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ctr">
                        <a:lnSpc>
                          <a:spcPts val="1000"/>
                        </a:lnSpc>
                        <a:spcAft>
                          <a:spcPts val="0"/>
                        </a:spcAft>
                      </a:pP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対象</a:t>
                      </a:r>
                    </a:p>
                    <a:p>
                      <a:pPr algn="ct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30.8</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CFFFF"/>
                    </a:solidFill>
                  </a:tcPr>
                </a:tc>
                <a:tc vMerge="1">
                  <a:txBody>
                    <a:bodyPr/>
                    <a:lstStyle/>
                    <a:p>
                      <a:endParaRPr kumimoji="1" lang="ja-JP" altLang="en-US"/>
                    </a:p>
                  </a:txBody>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11.5</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3">
                  <a:txBody>
                    <a:bodyPr/>
                    <a:lstStyle/>
                    <a:p>
                      <a:pPr indent="25400" algn="ctr">
                        <a:lnSpc>
                          <a:spcPts val="1000"/>
                        </a:lnSpc>
                        <a:spcAft>
                          <a:spcPts val="0"/>
                        </a:spcAft>
                      </a:pP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課税</a:t>
                      </a:r>
                      <a:endParaRPr lang="en-US" alt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p>
                      <a:pPr indent="25400" algn="ctr">
                        <a:lnSpc>
                          <a:spcPts val="1000"/>
                        </a:lnSpc>
                        <a:spcAft>
                          <a:spcPts val="0"/>
                        </a:spcAft>
                      </a:pP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対象</a:t>
                      </a:r>
                    </a:p>
                    <a:p>
                      <a:pPr indent="25400" algn="ct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16.4</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2963517251"/>
                  </a:ext>
                </a:extLst>
              </a:tr>
              <a:tr h="495782">
                <a:tc>
                  <a:txBody>
                    <a:bodyPr/>
                    <a:lstStyle/>
                    <a:p>
                      <a:pPr marL="0" indent="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1.5</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万円～</a:t>
                      </a:r>
                      <a:r>
                        <a:rPr lang="ja-JP" altLang="en-US" sz="1050" kern="100" dirty="0">
                          <a:effectLst/>
                          <a:latin typeface="Meiryo UI" panose="020B0604030504040204" pitchFamily="50" charset="-128"/>
                          <a:ea typeface="Meiryo UI" panose="020B0604030504040204" pitchFamily="50" charset="-128"/>
                          <a:cs typeface="Meiryo UI" panose="020B0604030504040204" pitchFamily="50" charset="-128"/>
                        </a:rPr>
                        <a:t>２</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万円</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200</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円</a:t>
                      </a:r>
                    </a:p>
                  </a:txBody>
                  <a:tcPr marL="36195" marR="36195" marT="36195" marB="3619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4.5%</a:t>
                      </a:r>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3.0</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vMerge="1">
                  <a:txBody>
                    <a:bodyPr/>
                    <a:lstStyle/>
                    <a:p>
                      <a:endParaRPr kumimoji="1" lang="ja-JP" altLang="en-US"/>
                    </a:p>
                  </a:txBody>
                  <a:tcPr/>
                </a:tc>
                <a:extLst>
                  <a:ext uri="{0D108BD9-81ED-4DB2-BD59-A6C34878D82A}">
                    <a16:rowId xmlns:a16="http://schemas.microsoft.com/office/drawing/2014/main" val="3706890458"/>
                  </a:ext>
                </a:extLst>
              </a:tr>
              <a:tr h="361590">
                <a:tc>
                  <a:txBody>
                    <a:bodyPr/>
                    <a:lstStyle/>
                    <a:p>
                      <a:pPr marL="0" indent="0" algn="just">
                        <a:lnSpc>
                          <a:spcPts val="1000"/>
                        </a:lnSpc>
                        <a:spcAft>
                          <a:spcPts val="0"/>
                        </a:spcAft>
                      </a:pPr>
                      <a:r>
                        <a:rPr lang="ja-JP" altLang="en-US" sz="1050" kern="100" dirty="0">
                          <a:effectLst/>
                          <a:latin typeface="Meiryo UI" panose="020B0604030504040204" pitchFamily="50" charset="-128"/>
                          <a:ea typeface="Meiryo UI" panose="020B0604030504040204" pitchFamily="50" charset="-128"/>
                          <a:cs typeface="Meiryo UI" panose="020B0604030504040204" pitchFamily="50" charset="-128"/>
                        </a:rPr>
                        <a:t>　２</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万円～</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300</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円</a:t>
                      </a:r>
                    </a:p>
                  </a:txBody>
                  <a:tcPr marL="36195" marR="36195" marT="36195" marB="36195"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2.7%</a:t>
                      </a:r>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tc>
                  <a:txBody>
                    <a:bodyPr/>
                    <a:lstStyle/>
                    <a:p>
                      <a:pPr indent="11430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1.9</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CFFFF"/>
                    </a:solidFill>
                  </a:tcPr>
                </a:tc>
                <a:tc vMerge="1">
                  <a:txBody>
                    <a:bodyPr/>
                    <a:lstStyle/>
                    <a:p>
                      <a:endParaRPr kumimoji="1" lang="ja-JP" altLang="en-US"/>
                    </a:p>
                  </a:txBody>
                  <a:tcPr/>
                </a:tc>
                <a:extLst>
                  <a:ext uri="{0D108BD9-81ED-4DB2-BD59-A6C34878D82A}">
                    <a16:rowId xmlns:a16="http://schemas.microsoft.com/office/drawing/2014/main" val="10004"/>
                  </a:ext>
                </a:extLst>
              </a:tr>
              <a:tr h="361590">
                <a:tc>
                  <a:txBody>
                    <a:bodyPr/>
                    <a:lstStyle/>
                    <a:p>
                      <a:pPr algn="r">
                        <a:lnSpc>
                          <a:spcPts val="1000"/>
                        </a:lnSpc>
                        <a:spcAft>
                          <a:spcPts val="0"/>
                        </a:spcAft>
                      </a:pP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計</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100.0%</a:t>
                      </a:r>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marL="0" indent="0" algn="r">
                        <a:lnSpc>
                          <a:spcPts val="1000"/>
                        </a:lnSpc>
                        <a:spcAft>
                          <a:spcPts val="0"/>
                        </a:spcAft>
                      </a:pPr>
                      <a:r>
                        <a:rPr lang="en-US" sz="1050" kern="100" dirty="0">
                          <a:effectLst/>
                          <a:latin typeface="Meiryo UI" panose="020B0604030504040204" pitchFamily="50" charset="-128"/>
                          <a:ea typeface="Meiryo UI" panose="020B0604030504040204" pitchFamily="50" charset="-128"/>
                          <a:cs typeface="Meiryo UI" panose="020B0604030504040204" pitchFamily="50" charset="-128"/>
                        </a:rPr>
                        <a:t>100.0</a:t>
                      </a:r>
                      <a:r>
                        <a:rPr lang="ja-JP" sz="1050"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sz="105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36195" marB="361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10" name="正方形/長方形 9"/>
          <p:cNvSpPr/>
          <p:nvPr/>
        </p:nvSpPr>
        <p:spPr>
          <a:xfrm>
            <a:off x="8878355" y="1308011"/>
            <a:ext cx="2690160" cy="323165"/>
          </a:xfrm>
          <a:prstGeom prst="rect">
            <a:avLst/>
          </a:prstGeom>
        </p:spPr>
        <p:txBody>
          <a:bodyPr wrap="none">
            <a:spAutoFit/>
          </a:bodyPr>
          <a:lstStyle/>
          <a:p>
            <a:r>
              <a:rPr lang="ja-JP" altLang="en-US" sz="15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500" dirty="0">
                <a:latin typeface="Meiryo UI" panose="020B0604030504040204" pitchFamily="50" charset="-128"/>
                <a:ea typeface="Meiryo UI" panose="020B0604030504040204" pitchFamily="50" charset="-128"/>
                <a:cs typeface="Meiryo UI" panose="020B0604030504040204" pitchFamily="50" charset="-128"/>
              </a:rPr>
              <a:t>価格帯ごとの宿泊者数の推移</a:t>
            </a:r>
            <a:endParaRPr lang="ja-JP" altLang="en-US" sz="1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23565" y="814386"/>
            <a:ext cx="5016771" cy="427535"/>
          </a:xfrm>
          <a:prstGeom prst="rect">
            <a:avLst/>
          </a:prstGeom>
          <a:ln>
            <a:noFill/>
          </a:ln>
        </p:spPr>
        <p:style>
          <a:lnRef idx="2">
            <a:schemeClr val="dk1"/>
          </a:lnRef>
          <a:fillRef idx="1">
            <a:schemeClr val="lt1"/>
          </a:fillRef>
          <a:effectRef idx="0">
            <a:schemeClr val="dk1"/>
          </a:effectRef>
          <a:fontRef idx="minor">
            <a:schemeClr val="dk1"/>
          </a:fontRef>
        </p:style>
        <p:txBody>
          <a:bodyPr wrap="square" lIns="36000" tIns="72000" rIns="36000" bIns="72000">
            <a:spAutoFit/>
          </a:bodyPr>
          <a:lstStyle/>
          <a:p>
            <a:pPr>
              <a:lnSpc>
                <a:spcPts val="2200"/>
              </a:lnSpc>
            </a:pPr>
            <a:r>
              <a:rPr lang="ja-JP" altLang="en-US" sz="1600" dirty="0">
                <a:solidFill>
                  <a:srgbClr val="FF0000"/>
                </a:solidFill>
                <a:latin typeface="Meiryo UI" panose="020B0604030504040204" pitchFamily="50" charset="-128"/>
                <a:ea typeface="Meiryo UI" panose="020B0604030504040204" pitchFamily="50" charset="-128"/>
              </a:rPr>
              <a:t>　</a:t>
            </a:r>
            <a:r>
              <a:rPr lang="ja-JP" altLang="en-US" sz="1600" b="1" dirty="0">
                <a:solidFill>
                  <a:schemeClr val="tx1"/>
                </a:solidFill>
                <a:latin typeface="Meiryo UI" panose="020B0604030504040204" pitchFamily="50" charset="-128"/>
                <a:ea typeface="Meiryo UI" panose="020B0604030504040204" pitchFamily="50" charset="-128"/>
              </a:rPr>
              <a:t>▶背景～観光・宿泊を取り巻く状況の変化～</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341138" y="1755033"/>
            <a:ext cx="4381624" cy="523220"/>
          </a:xfrm>
          <a:prstGeom prst="rect">
            <a:avLst/>
          </a:prstGeom>
          <a:solidFill>
            <a:schemeClr val="bg1"/>
          </a:solidFill>
          <a:ln>
            <a:noFill/>
            <a:prstDash val="sysDot"/>
          </a:ln>
        </p:spPr>
        <p:txBody>
          <a:bodyPr wrap="square">
            <a:spAutoFit/>
          </a:bodyPr>
          <a:lstStyle/>
          <a:p>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来阪外国人旅行者数</a:t>
            </a:r>
            <a:r>
              <a:rPr lang="ja-JP" altLang="en-US" sz="1400" dirty="0">
                <a:latin typeface="Meiryo UI" panose="020B0604030504040204" pitchFamily="50" charset="-128"/>
                <a:ea typeface="Meiryo UI" panose="020B0604030504040204" pitchFamily="50" charset="-128"/>
              </a:rPr>
              <a:t>は</a:t>
            </a:r>
            <a:r>
              <a:rPr lang="ja-JP" altLang="en-US" sz="1400" b="1" u="sng" dirty="0">
                <a:latin typeface="Meiryo UI" panose="020B0604030504040204" pitchFamily="50" charset="-128"/>
                <a:ea typeface="Meiryo UI" panose="020B0604030504040204" pitchFamily="50" charset="-128"/>
              </a:rPr>
              <a:t>約３倍</a:t>
            </a:r>
            <a:r>
              <a:rPr lang="ja-JP" altLang="en-US" sz="1400" dirty="0">
                <a:latin typeface="Meiryo UI" panose="020B0604030504040204" pitchFamily="50" charset="-128"/>
                <a:ea typeface="Meiryo UI" panose="020B0604030504040204" pitchFamily="50" charset="-128"/>
              </a:rPr>
              <a:t>に増加</a:t>
            </a:r>
            <a:endParaRPr lang="en-US" altLang="ja-JP" sz="1400"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2014</a:t>
            </a:r>
            <a:r>
              <a:rPr lang="ja-JP" altLang="en-US" sz="1400" dirty="0" smtClean="0">
                <a:latin typeface="Meiryo UI" panose="020B0604030504040204" pitchFamily="50" charset="-128"/>
                <a:ea typeface="Meiryo UI" panose="020B0604030504040204" pitchFamily="50" charset="-128"/>
              </a:rPr>
              <a:t>年</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376</a:t>
            </a:r>
            <a:r>
              <a:rPr lang="ja-JP" altLang="ja-JP" sz="1400" dirty="0">
                <a:latin typeface="Meiryo UI" panose="020B0604030504040204" pitchFamily="50" charset="-128"/>
                <a:ea typeface="Meiryo UI" panose="020B0604030504040204" pitchFamily="50" charset="-128"/>
              </a:rPr>
              <a:t>万人</a:t>
            </a:r>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2017</a:t>
            </a:r>
            <a:r>
              <a:rPr lang="ja-JP" altLang="en-US" sz="1400" dirty="0" smtClean="0">
                <a:latin typeface="Meiryo UI" panose="020B0604030504040204" pitchFamily="50" charset="-128"/>
                <a:ea typeface="Meiryo UI" panose="020B0604030504040204" pitchFamily="50" charset="-128"/>
              </a:rPr>
              <a:t>年</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1,110</a:t>
            </a:r>
            <a:r>
              <a:rPr lang="ja-JP" altLang="ja-JP" sz="1400" dirty="0">
                <a:latin typeface="Meiryo UI" panose="020B0604030504040204" pitchFamily="50" charset="-128"/>
                <a:ea typeface="Meiryo UI" panose="020B0604030504040204" pitchFamily="50" charset="-128"/>
              </a:rPr>
              <a:t>万人</a:t>
            </a:r>
            <a:r>
              <a:rPr lang="ja-JP" altLang="en-US" sz="1400" dirty="0">
                <a:solidFill>
                  <a:srgbClr val="FF0000"/>
                </a:solidFill>
                <a:latin typeface="Meiryo UI" panose="020B0604030504040204" pitchFamily="50" charset="-128"/>
                <a:ea typeface="Meiryo UI" panose="020B0604030504040204" pitchFamily="50" charset="-128"/>
              </a:rPr>
              <a:t>）</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4536281" y="1684947"/>
            <a:ext cx="4123365" cy="1169551"/>
          </a:xfrm>
          <a:prstGeom prst="rect">
            <a:avLst/>
          </a:prstGeom>
          <a:solidFill>
            <a:schemeClr val="bg1"/>
          </a:solidFill>
          <a:ln>
            <a:noFill/>
            <a:prstDash val="sysDot"/>
          </a:ln>
        </p:spPr>
        <p:txBody>
          <a:bodyPr wrap="square">
            <a:spAutoFit/>
          </a:bodyPr>
          <a:lstStyle/>
          <a:p>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ホテル・旅館の客室数</a:t>
            </a:r>
            <a:r>
              <a:rPr lang="ja-JP" altLang="en-US" sz="1400" dirty="0">
                <a:latin typeface="Meiryo UI" panose="020B0604030504040204" pitchFamily="50" charset="-128"/>
                <a:ea typeface="Meiryo UI" panose="020B0604030504040204" pitchFamily="50" charset="-128"/>
              </a:rPr>
              <a:t>は</a:t>
            </a:r>
            <a:r>
              <a:rPr lang="ja-JP" altLang="en-US" sz="1400" b="1" u="sng" dirty="0">
                <a:latin typeface="Meiryo UI" panose="020B0604030504040204" pitchFamily="50" charset="-128"/>
                <a:ea typeface="Meiryo UI" panose="020B0604030504040204" pitchFamily="50" charset="-128"/>
              </a:rPr>
              <a:t>約</a:t>
            </a:r>
            <a:r>
              <a:rPr lang="en-US" altLang="ja-JP" sz="1400" b="1" u="sng" dirty="0">
                <a:latin typeface="Meiryo UI" panose="020B0604030504040204" pitchFamily="50" charset="-128"/>
                <a:ea typeface="Meiryo UI" panose="020B0604030504040204" pitchFamily="50" charset="-128"/>
              </a:rPr>
              <a:t>18</a:t>
            </a:r>
            <a:r>
              <a:rPr lang="ja-JP" altLang="ja-JP" sz="1400" b="1" u="sng"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増加</a:t>
            </a:r>
            <a:endParaRPr lang="en-US" altLang="ja-JP" sz="1400"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2015</a:t>
            </a:r>
            <a:r>
              <a:rPr lang="ja-JP" altLang="en-US" sz="1400" dirty="0" smtClean="0">
                <a:latin typeface="Meiryo UI" panose="020B0604030504040204" pitchFamily="50" charset="-128"/>
                <a:ea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rPr>
              <a:t>7.6</a:t>
            </a:r>
            <a:r>
              <a:rPr lang="ja-JP" altLang="en-US" sz="1400" dirty="0">
                <a:latin typeface="Meiryo UI" panose="020B0604030504040204" pitchFamily="50" charset="-128"/>
                <a:ea typeface="Meiryo UI" panose="020B0604030504040204" pitchFamily="50" charset="-128"/>
              </a:rPr>
              <a:t>万室</a:t>
            </a:r>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2018</a:t>
            </a:r>
            <a:r>
              <a:rPr lang="ja-JP" altLang="en-US" sz="1400" dirty="0" smtClean="0">
                <a:latin typeface="Meiryo UI" panose="020B0604030504040204" pitchFamily="50" charset="-128"/>
                <a:ea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rPr>
              <a:t>9.0</a:t>
            </a:r>
            <a:r>
              <a:rPr lang="ja-JP" altLang="en-US" sz="1400" dirty="0">
                <a:latin typeface="Meiryo UI" panose="020B0604030504040204" pitchFamily="50" charset="-128"/>
                <a:ea typeface="Meiryo UI" panose="020B0604030504040204" pitchFamily="50" charset="-128"/>
              </a:rPr>
              <a:t>万室）</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宿泊施設</a:t>
            </a:r>
            <a:r>
              <a:rPr lang="ja-JP" altLang="en-US" sz="1400" dirty="0">
                <a:latin typeface="Meiryo UI" panose="020B0604030504040204" pitchFamily="50" charset="-128"/>
                <a:ea typeface="Meiryo UI" panose="020B0604030504040204" pitchFamily="50" charset="-128"/>
              </a:rPr>
              <a:t>は</a:t>
            </a:r>
            <a:r>
              <a:rPr lang="ja-JP" altLang="ja-JP" sz="1400" b="1" u="sng" dirty="0">
                <a:latin typeface="Meiryo UI" panose="020B0604030504040204" pitchFamily="50" charset="-128"/>
                <a:ea typeface="Meiryo UI" panose="020B0604030504040204" pitchFamily="50" charset="-128"/>
              </a:rPr>
              <a:t>約２倍</a:t>
            </a:r>
            <a:r>
              <a:rPr lang="ja-JP" altLang="en-US" sz="1400" dirty="0">
                <a:latin typeface="Meiryo UI" panose="020B0604030504040204" pitchFamily="50" charset="-128"/>
                <a:ea typeface="Meiryo UI" panose="020B0604030504040204" pitchFamily="50" charset="-128"/>
              </a:rPr>
              <a:t>に</a:t>
            </a:r>
            <a:r>
              <a:rPr lang="ja-JP" altLang="ja-JP" sz="1400" dirty="0">
                <a:latin typeface="Meiryo UI" panose="020B0604030504040204" pitchFamily="50" charset="-128"/>
                <a:ea typeface="Meiryo UI" panose="020B0604030504040204" pitchFamily="50" charset="-128"/>
              </a:rPr>
              <a:t>増加</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2015</a:t>
            </a:r>
            <a:r>
              <a:rPr lang="ja-JP" altLang="en-US" sz="1400" dirty="0" smtClean="0">
                <a:latin typeface="Meiryo UI" panose="020B0604030504040204" pitchFamily="50" charset="-128"/>
                <a:ea typeface="Meiryo UI" panose="020B0604030504040204" pitchFamily="50" charset="-128"/>
              </a:rPr>
              <a:t>年</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1,300</a:t>
            </a:r>
            <a:r>
              <a:rPr lang="ja-JP" altLang="en-US" sz="1400" dirty="0">
                <a:latin typeface="Meiryo UI" panose="020B0604030504040204" pitchFamily="50" charset="-128"/>
                <a:ea typeface="Meiryo UI" panose="020B0604030504040204" pitchFamily="50" charset="-128"/>
              </a:rPr>
              <a:t>施設</a:t>
            </a:r>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2018</a:t>
            </a:r>
            <a:r>
              <a:rPr lang="ja-JP" altLang="en-US" sz="1400" dirty="0" smtClean="0">
                <a:latin typeface="Meiryo UI" panose="020B0604030504040204" pitchFamily="50" charset="-128"/>
                <a:ea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rPr>
              <a:t>2,500</a:t>
            </a:r>
            <a:r>
              <a:rPr lang="ja-JP" altLang="ja-JP" sz="1400" dirty="0">
                <a:latin typeface="Meiryo UI" panose="020B0604030504040204" pitchFamily="50" charset="-128"/>
                <a:ea typeface="Meiryo UI" panose="020B0604030504040204" pitchFamily="50" charset="-128"/>
              </a:rPr>
              <a:t>施設</a:t>
            </a:r>
            <a:r>
              <a:rPr lang="en-US" altLang="ja-JP" sz="1400" dirty="0">
                <a:latin typeface="Meiryo UI" panose="020B0604030504040204" pitchFamily="50" charset="-128"/>
                <a:ea typeface="Meiryo UI" panose="020B0604030504040204" pitchFamily="50" charset="-128"/>
              </a:rPr>
              <a:t>)</a:t>
            </a:r>
          </a:p>
          <a:p>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増加の大半は</a:t>
            </a:r>
            <a:r>
              <a:rPr lang="ja-JP" altLang="ja-JP" sz="1400" dirty="0">
                <a:latin typeface="Meiryo UI" panose="020B0604030504040204" pitchFamily="50" charset="-128"/>
                <a:ea typeface="Meiryo UI" panose="020B0604030504040204" pitchFamily="50" charset="-128"/>
              </a:rPr>
              <a:t>簡易宿所</a:t>
            </a:r>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民泊</a:t>
            </a:r>
            <a:endParaRPr lang="en-US" altLang="ja-JP" sz="1400" dirty="0">
              <a:latin typeface="Meiryo UI" panose="020B0604030504040204" pitchFamily="50" charset="-128"/>
              <a:ea typeface="Meiryo UI" panose="020B0604030504040204" pitchFamily="50" charset="-128"/>
            </a:endParaRPr>
          </a:p>
        </p:txBody>
      </p:sp>
      <p:sp>
        <p:nvSpPr>
          <p:cNvPr id="29" name="正方形/長方形 28"/>
          <p:cNvSpPr/>
          <p:nvPr/>
        </p:nvSpPr>
        <p:spPr>
          <a:xfrm>
            <a:off x="9114399" y="1711960"/>
            <a:ext cx="4355219" cy="1169551"/>
          </a:xfrm>
          <a:prstGeom prst="rect">
            <a:avLst/>
          </a:prstGeom>
          <a:solidFill>
            <a:schemeClr val="bg1"/>
          </a:solidFill>
          <a:ln>
            <a:noFill/>
            <a:prstDash val="sysDot"/>
          </a:ln>
        </p:spPr>
        <p:txBody>
          <a:bodyPr wrap="square">
            <a:spAutoFit/>
          </a:bodyPr>
          <a:lstStyle/>
          <a:p>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民泊施設の急増やホテルの建設ラッシュに伴う価格競争の激化等</a:t>
            </a:r>
            <a:r>
              <a:rPr lang="ja-JP" altLang="en-US" sz="1400" dirty="0">
                <a:latin typeface="Meiryo UI" panose="020B0604030504040204" pitchFamily="50" charset="-128"/>
                <a:ea typeface="Meiryo UI" panose="020B0604030504040204" pitchFamily="50" charset="-128"/>
              </a:rPr>
              <a:t>で、</a:t>
            </a:r>
            <a:r>
              <a:rPr lang="ja-JP" altLang="en-US" sz="1400" b="1" u="sng" dirty="0">
                <a:latin typeface="Meiryo UI" panose="020B0604030504040204" pitchFamily="50" charset="-128"/>
                <a:ea typeface="Meiryo UI" panose="020B0604030504040204" pitchFamily="50" charset="-128"/>
              </a:rPr>
              <a:t>平均宿泊単価は大きく下落</a:t>
            </a:r>
            <a:endParaRPr lang="en-US" altLang="ja-JP" sz="1400" b="1" u="sng"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2014</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9,000</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円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2017</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5,600</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円</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課税対象</a:t>
            </a:r>
            <a:r>
              <a:rPr lang="ja-JP" altLang="en-US" sz="1400" dirty="0">
                <a:latin typeface="Meiryo UI" panose="020B0604030504040204" pitchFamily="50" charset="-128"/>
                <a:ea typeface="Meiryo UI" panose="020B0604030504040204" pitchFamily="50" charset="-128"/>
              </a:rPr>
              <a:t>である</a:t>
            </a:r>
            <a:r>
              <a:rPr lang="ja-JP" altLang="ja-JP" sz="1400" dirty="0">
                <a:latin typeface="Meiryo UI" panose="020B0604030504040204" pitchFamily="50" charset="-128"/>
                <a:ea typeface="Meiryo UI" panose="020B0604030504040204" pitchFamily="50" charset="-128"/>
              </a:rPr>
              <a:t>１泊１万円以上の宿泊の割合は、</a:t>
            </a:r>
            <a:r>
              <a:rPr lang="ja-JP" altLang="en-US" sz="1400" dirty="0">
                <a:latin typeface="Meiryo UI" panose="020B0604030504040204" pitchFamily="50" charset="-128"/>
                <a:ea typeface="Meiryo UI" panose="020B0604030504040204" pitchFamily="50" charset="-128"/>
              </a:rPr>
              <a:t>　　</a:t>
            </a:r>
            <a:r>
              <a:rPr lang="en-US" altLang="ja-JP" sz="1400" b="1" u="sng" dirty="0">
                <a:latin typeface="Meiryo UI" panose="020B0604030504040204" pitchFamily="50" charset="-128"/>
                <a:ea typeface="Meiryo UI" panose="020B0604030504040204" pitchFamily="50" charset="-128"/>
              </a:rPr>
              <a:t>16.4</a:t>
            </a:r>
            <a:r>
              <a:rPr lang="ja-JP" altLang="ja-JP" sz="1400" b="1" u="sng" dirty="0">
                <a:latin typeface="Meiryo UI" panose="020B0604030504040204" pitchFamily="50" charset="-128"/>
                <a:ea typeface="Meiryo UI" panose="020B0604030504040204" pitchFamily="50" charset="-128"/>
              </a:rPr>
              <a:t>％</a:t>
            </a:r>
            <a:endParaRPr lang="en-US" altLang="ja-JP" sz="1400" b="1" u="sng" dirty="0">
              <a:latin typeface="Meiryo UI" panose="020B0604030504040204" pitchFamily="50" charset="-128"/>
              <a:ea typeface="Meiryo UI" panose="020B0604030504040204" pitchFamily="50" charset="-128"/>
            </a:endParaRPr>
          </a:p>
        </p:txBody>
      </p:sp>
      <p:sp>
        <p:nvSpPr>
          <p:cNvPr id="12" name="正方形/長方形 11"/>
          <p:cNvSpPr/>
          <p:nvPr/>
        </p:nvSpPr>
        <p:spPr>
          <a:xfrm>
            <a:off x="313077" y="5877932"/>
            <a:ext cx="13046871" cy="900246"/>
          </a:xfrm>
          <a:prstGeom prst="rect">
            <a:avLst/>
          </a:prstGeom>
          <a:ln>
            <a:solidFill>
              <a:schemeClr val="bg2">
                <a:lumMod val="75000"/>
              </a:schemeClr>
            </a:solidFill>
          </a:ln>
        </p:spPr>
        <p:txBody>
          <a:bodyPr wrap="square">
            <a:spAutoFit/>
          </a:bodyPr>
          <a:lstStyle/>
          <a:p>
            <a:pPr>
              <a:lnSpc>
                <a:spcPts val="2100"/>
              </a:lnSpc>
            </a:pPr>
            <a:r>
              <a:rPr lang="ja-JP" altLang="en-US" sz="1500" dirty="0">
                <a:latin typeface="Meiryo UI" panose="020B0604030504040204" pitchFamily="50" charset="-128"/>
                <a:ea typeface="Meiryo UI" panose="020B0604030504040204" pitchFamily="50" charset="-128"/>
              </a:rPr>
              <a:t>〇宿泊税制度創設時より</a:t>
            </a:r>
            <a:r>
              <a:rPr lang="ja-JP" altLang="en-US" sz="1500" dirty="0" smtClean="0">
                <a:latin typeface="Meiryo UI" panose="020B0604030504040204" pitchFamily="50" charset="-128"/>
                <a:ea typeface="Meiryo UI" panose="020B0604030504040204" pitchFamily="50" charset="-128"/>
              </a:rPr>
              <a:t>、観光・宿泊業を取り巻く</a:t>
            </a:r>
            <a:r>
              <a:rPr lang="ja-JP" altLang="en-US" sz="1500" dirty="0">
                <a:latin typeface="Meiryo UI" panose="020B0604030504040204" pitchFamily="50" charset="-128"/>
                <a:ea typeface="Meiryo UI" panose="020B0604030504040204" pitchFamily="50" charset="-128"/>
              </a:rPr>
              <a:t>環境は著しく変化し</a:t>
            </a:r>
            <a:r>
              <a:rPr lang="ja-JP" altLang="en-US" sz="1500" dirty="0" smtClean="0">
                <a:latin typeface="Meiryo UI" panose="020B0604030504040204" pitchFamily="50" charset="-128"/>
                <a:ea typeface="Meiryo UI" panose="020B0604030504040204" pitchFamily="50" charset="-128"/>
              </a:rPr>
              <a:t>、</a:t>
            </a:r>
            <a:r>
              <a:rPr lang="en-US" altLang="ja-JP" sz="1500" dirty="0" smtClean="0">
                <a:latin typeface="Meiryo UI" panose="020B0604030504040204" pitchFamily="50" charset="-128"/>
                <a:ea typeface="Meiryo UI" panose="020B0604030504040204" pitchFamily="50" charset="-128"/>
              </a:rPr>
              <a:t>2017</a:t>
            </a:r>
            <a:r>
              <a:rPr lang="ja-JP" altLang="ja-JP" sz="1500" dirty="0" smtClean="0">
                <a:latin typeface="Meiryo UI" panose="020B0604030504040204" pitchFamily="50" charset="-128"/>
                <a:ea typeface="Meiryo UI" panose="020B0604030504040204" pitchFamily="50" charset="-128"/>
              </a:rPr>
              <a:t>年度</a:t>
            </a:r>
            <a:r>
              <a:rPr lang="en-US" altLang="ja-JP" sz="1500" b="1" u="sng" dirty="0">
                <a:latin typeface="Meiryo UI" panose="020B0604030504040204" pitchFamily="50" charset="-128"/>
                <a:ea typeface="Meiryo UI" panose="020B0604030504040204" pitchFamily="50" charset="-128"/>
              </a:rPr>
              <a:t>10.9</a:t>
            </a:r>
            <a:r>
              <a:rPr lang="ja-JP" altLang="ja-JP" sz="1500" b="1" u="sng" dirty="0">
                <a:latin typeface="Meiryo UI" panose="020B0604030504040204" pitchFamily="50" charset="-128"/>
                <a:ea typeface="Meiryo UI" panose="020B0604030504040204" pitchFamily="50" charset="-128"/>
              </a:rPr>
              <a:t>億円</a:t>
            </a:r>
            <a:r>
              <a:rPr lang="ja-JP" altLang="ja-JP" sz="1500" dirty="0">
                <a:latin typeface="Meiryo UI" panose="020B0604030504040204" pitchFamily="50" charset="-128"/>
                <a:ea typeface="Meiryo UI" panose="020B0604030504040204" pitchFamily="50" charset="-128"/>
              </a:rPr>
              <a:t>を見込んでいた宿泊税収は</a:t>
            </a:r>
            <a:r>
              <a:rPr lang="en-US" altLang="ja-JP" sz="1500" b="1" u="sng" dirty="0">
                <a:latin typeface="Meiryo UI" panose="020B0604030504040204" pitchFamily="50" charset="-128"/>
                <a:ea typeface="Meiryo UI" panose="020B0604030504040204" pitchFamily="50" charset="-128"/>
              </a:rPr>
              <a:t>7.7</a:t>
            </a:r>
            <a:r>
              <a:rPr lang="ja-JP" altLang="ja-JP" sz="1500" b="1" u="sng" dirty="0">
                <a:latin typeface="Meiryo UI" panose="020B0604030504040204" pitchFamily="50" charset="-128"/>
                <a:ea typeface="Meiryo UI" panose="020B0604030504040204" pitchFamily="50" charset="-128"/>
              </a:rPr>
              <a:t>億円</a:t>
            </a:r>
            <a:endParaRPr lang="en-US" altLang="ja-JP" sz="1500" b="1" u="sng" dirty="0">
              <a:latin typeface="Meiryo UI" panose="020B0604030504040204" pitchFamily="50" charset="-128"/>
              <a:ea typeface="Meiryo UI" panose="020B0604030504040204" pitchFamily="50" charset="-128"/>
            </a:endParaRPr>
          </a:p>
          <a:p>
            <a:pPr>
              <a:lnSpc>
                <a:spcPts val="2100"/>
              </a:lnSpc>
            </a:pPr>
            <a:r>
              <a:rPr lang="ja-JP" altLang="en-US" sz="1500" dirty="0">
                <a:latin typeface="Meiryo UI" panose="020B0604030504040204" pitchFamily="50" charset="-128"/>
                <a:ea typeface="Meiryo UI" panose="020B0604030504040204" pitchFamily="50" charset="-128"/>
              </a:rPr>
              <a:t>〇</a:t>
            </a:r>
            <a:r>
              <a:rPr lang="ja-JP" altLang="en-US" sz="1500" dirty="0">
                <a:latin typeface="メイリオ" panose="020B0604030504040204" pitchFamily="50" charset="-128"/>
                <a:ea typeface="メイリオ" panose="020B0604030504040204" pitchFamily="50" charset="-128"/>
              </a:rPr>
              <a:t>今後も来阪旅行者のさらなる増加が見込まれる中、観光客の受入環境整備や魅力づくりを実施していくことは重要</a:t>
            </a:r>
            <a:endParaRPr lang="en-US" altLang="ja-JP" sz="1500" dirty="0">
              <a:latin typeface="メイリオ" panose="020B0604030504040204" pitchFamily="50" charset="-128"/>
              <a:ea typeface="メイリオ" panose="020B0604030504040204" pitchFamily="50" charset="-128"/>
            </a:endParaRPr>
          </a:p>
          <a:p>
            <a:pPr>
              <a:lnSpc>
                <a:spcPts val="2100"/>
              </a:lnSpc>
            </a:pPr>
            <a:r>
              <a:rPr lang="ja-JP" altLang="en-US" sz="1500" dirty="0">
                <a:latin typeface="メイリオ" panose="020B0604030504040204" pitchFamily="50" charset="-128"/>
                <a:ea typeface="メイリオ" panose="020B0604030504040204" pitchFamily="50" charset="-128"/>
              </a:rPr>
              <a:t>〇「大阪府観光客受入環境整備の推進に関する調査検討会議」設置（</a:t>
            </a:r>
            <a:r>
              <a:rPr lang="en-US" altLang="ja-JP" sz="1500" dirty="0">
                <a:latin typeface="メイリオ" panose="020B0604030504040204" pitchFamily="50" charset="-128"/>
                <a:ea typeface="メイリオ" panose="020B0604030504040204" pitchFamily="50" charset="-128"/>
              </a:rPr>
              <a:t>2018</a:t>
            </a:r>
            <a:r>
              <a:rPr lang="ja-JP" altLang="en-US" sz="1500" dirty="0">
                <a:latin typeface="メイリオ" panose="020B0604030504040204" pitchFamily="50" charset="-128"/>
                <a:ea typeface="メイリオ" panose="020B0604030504040204" pitchFamily="50" charset="-128"/>
              </a:rPr>
              <a:t>年）</a:t>
            </a:r>
          </a:p>
        </p:txBody>
      </p:sp>
      <p:sp>
        <p:nvSpPr>
          <p:cNvPr id="19" name="角丸四角形 18">
            <a:extLst>
              <a:ext uri="{FF2B5EF4-FFF2-40B4-BE49-F238E27FC236}">
                <a16:creationId xmlns:a16="http://schemas.microsoft.com/office/drawing/2014/main" id="{280BC99D-3D13-8348-84EF-12B00AFA53B8}"/>
              </a:ext>
            </a:extLst>
          </p:cNvPr>
          <p:cNvSpPr/>
          <p:nvPr/>
        </p:nvSpPr>
        <p:spPr>
          <a:xfrm>
            <a:off x="148433" y="775281"/>
            <a:ext cx="13244831" cy="5567738"/>
          </a:xfrm>
          <a:prstGeom prst="roundRect">
            <a:avLst>
              <a:gd name="adj" fmla="val 2749"/>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p:cNvSpPr/>
          <p:nvPr/>
        </p:nvSpPr>
        <p:spPr>
          <a:xfrm rot="16200000" flipV="1">
            <a:off x="5727225" y="4139908"/>
            <a:ext cx="2306199" cy="244677"/>
          </a:xfrm>
          <a:prstGeom prst="triangle">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3078" y="7437477"/>
            <a:ext cx="13046872" cy="1438855"/>
          </a:xfrm>
          <a:prstGeom prst="rect">
            <a:avLst/>
          </a:prstGeom>
          <a:solidFill>
            <a:schemeClr val="accent6">
              <a:lumMod val="20000"/>
              <a:lumOff val="80000"/>
            </a:schemeClr>
          </a:solidFill>
        </p:spPr>
        <p:txBody>
          <a:bodyPr wrap="square">
            <a:spAutoFit/>
          </a:bodyPr>
          <a:lstStyle/>
          <a:p>
            <a:pPr marL="171450" indent="-171450">
              <a:lnSpc>
                <a:spcPts val="2100"/>
              </a:lnSpc>
              <a:buFont typeface="Wingdings" panose="05000000000000000000" pitchFamily="2" charset="2"/>
              <a:buChar char="l"/>
            </a:pPr>
            <a:r>
              <a:rPr lang="ja-JP" altLang="ja-JP" sz="1500" dirty="0">
                <a:latin typeface="Meiryo UI" panose="020B0604030504040204" pitchFamily="50" charset="-128"/>
                <a:ea typeface="Meiryo UI" panose="020B0604030504040204" pitchFamily="50" charset="-128"/>
              </a:rPr>
              <a:t>近年の観光・宿泊を取り巻く環境の激変</a:t>
            </a:r>
            <a:r>
              <a:rPr lang="ja-JP" altLang="en-US" sz="1500" dirty="0">
                <a:latin typeface="Meiryo UI" panose="020B0604030504040204" pitchFamily="50" charset="-128"/>
                <a:ea typeface="Meiryo UI" panose="020B0604030504040204" pitchFamily="50" charset="-128"/>
              </a:rPr>
              <a:t>への</a:t>
            </a:r>
            <a:r>
              <a:rPr lang="ja-JP" altLang="ja-JP" sz="1500" dirty="0">
                <a:latin typeface="Meiryo UI" panose="020B0604030504040204" pitchFamily="50" charset="-128"/>
                <a:ea typeface="Meiryo UI" panose="020B0604030504040204" pitchFamily="50" charset="-128"/>
              </a:rPr>
              <a:t>緊急的な対応として、宿泊税制度を見直すこと</a:t>
            </a:r>
            <a:r>
              <a:rPr lang="ja-JP" altLang="en-US" sz="1500" dirty="0">
                <a:latin typeface="Meiryo UI" panose="020B0604030504040204" pitchFamily="50" charset="-128"/>
                <a:ea typeface="Meiryo UI" panose="020B0604030504040204" pitchFamily="50" charset="-128"/>
              </a:rPr>
              <a:t>は</a:t>
            </a:r>
            <a:r>
              <a:rPr lang="ja-JP" altLang="ja-JP" sz="1500" dirty="0">
                <a:latin typeface="Meiryo UI" panose="020B0604030504040204" pitchFamily="50" charset="-128"/>
                <a:ea typeface="Meiryo UI" panose="020B0604030504040204" pitchFamily="50" charset="-128"/>
              </a:rPr>
              <a:t>やむを得ない</a:t>
            </a:r>
            <a:endParaRPr lang="en-US" altLang="ja-JP" sz="1500" dirty="0">
              <a:latin typeface="Meiryo UI" panose="020B0604030504040204" pitchFamily="50" charset="-128"/>
              <a:ea typeface="Meiryo UI" panose="020B0604030504040204" pitchFamily="50" charset="-128"/>
            </a:endParaRPr>
          </a:p>
          <a:p>
            <a:pPr marL="171450" indent="-171450">
              <a:lnSpc>
                <a:spcPts val="2100"/>
              </a:lnSpc>
              <a:buFont typeface="Wingdings" panose="05000000000000000000" pitchFamily="2" charset="2"/>
              <a:buChar char="l"/>
            </a:pPr>
            <a:r>
              <a:rPr lang="ja-JP" altLang="ja-JP" sz="1500" dirty="0">
                <a:latin typeface="Meiryo UI" panose="020B0604030504040204" pitchFamily="50" charset="-128"/>
                <a:ea typeface="Meiryo UI" panose="020B0604030504040204" pitchFamily="50" charset="-128"/>
              </a:rPr>
              <a:t>現行制度の基本的な考え方</a:t>
            </a:r>
            <a:r>
              <a:rPr lang="ja-JP" altLang="en-US" sz="1500" dirty="0">
                <a:latin typeface="Meiryo UI" panose="020B0604030504040204" pitchFamily="50" charset="-128"/>
                <a:ea typeface="Meiryo UI" panose="020B0604030504040204" pitchFamily="50" charset="-128"/>
              </a:rPr>
              <a:t>は</a:t>
            </a:r>
            <a:r>
              <a:rPr lang="ja-JP" altLang="ja-JP" sz="1500" dirty="0">
                <a:latin typeface="Meiryo UI" panose="020B0604030504040204" pitchFamily="50" charset="-128"/>
                <a:ea typeface="Meiryo UI" panose="020B0604030504040204" pitchFamily="50" charset="-128"/>
              </a:rPr>
              <a:t>踏襲</a:t>
            </a:r>
            <a:r>
              <a:rPr lang="ja-JP" altLang="en-US" sz="1500" dirty="0">
                <a:latin typeface="Meiryo UI" panose="020B0604030504040204" pitchFamily="50" charset="-128"/>
                <a:ea typeface="Meiryo UI" panose="020B0604030504040204" pitchFamily="50" charset="-128"/>
              </a:rPr>
              <a:t>す</a:t>
            </a:r>
            <a:r>
              <a:rPr lang="ja-JP" altLang="ja-JP" sz="1500" dirty="0">
                <a:latin typeface="Meiryo UI" panose="020B0604030504040204" pitchFamily="50" charset="-128"/>
                <a:ea typeface="Meiryo UI" panose="020B0604030504040204" pitchFamily="50" charset="-128"/>
              </a:rPr>
              <a:t>べき</a:t>
            </a:r>
            <a:r>
              <a:rPr lang="ja-JP" altLang="en-US" sz="1500" dirty="0">
                <a:latin typeface="Meiryo UI" panose="020B0604030504040204" pitchFamily="50" charset="-128"/>
                <a:ea typeface="Meiryo UI" panose="020B0604030504040204" pitchFamily="50" charset="-128"/>
              </a:rPr>
              <a:t>⇒</a:t>
            </a:r>
            <a:r>
              <a:rPr lang="ja-JP" altLang="ja-JP" sz="1500" dirty="0">
                <a:latin typeface="Meiryo UI" panose="020B0604030504040204" pitchFamily="50" charset="-128"/>
                <a:ea typeface="Meiryo UI" panose="020B0604030504040204" pitchFamily="50" charset="-128"/>
              </a:rPr>
              <a:t>税率は現行制度を維持</a:t>
            </a:r>
            <a:r>
              <a:rPr lang="ja-JP" altLang="en-US" sz="1500" dirty="0">
                <a:latin typeface="Meiryo UI" panose="020B0604030504040204" pitchFamily="50" charset="-128"/>
                <a:ea typeface="Meiryo UI" panose="020B0604030504040204" pitchFamily="50" charset="-128"/>
              </a:rPr>
              <a:t>し</a:t>
            </a:r>
            <a:r>
              <a:rPr lang="ja-JP" altLang="ja-JP" sz="1500" dirty="0">
                <a:latin typeface="Meiryo UI" panose="020B0604030504040204" pitchFamily="50" charset="-128"/>
                <a:ea typeface="Meiryo UI" panose="020B0604030504040204" pitchFamily="50" charset="-128"/>
              </a:rPr>
              <a:t>、免税点の引下げを軸に検討</a:t>
            </a:r>
            <a:r>
              <a:rPr lang="ja-JP" altLang="en-US" sz="1500" dirty="0">
                <a:latin typeface="Meiryo UI" panose="020B0604030504040204" pitchFamily="50" charset="-128"/>
                <a:ea typeface="Meiryo UI" panose="020B0604030504040204" pitchFamily="50" charset="-128"/>
              </a:rPr>
              <a:t>。</a:t>
            </a:r>
            <a:endParaRPr lang="en-US" altLang="ja-JP" sz="1500" dirty="0">
              <a:latin typeface="Meiryo UI" panose="020B0604030504040204" pitchFamily="50" charset="-128"/>
              <a:ea typeface="Meiryo UI" panose="020B0604030504040204" pitchFamily="50" charset="-128"/>
            </a:endParaRPr>
          </a:p>
          <a:p>
            <a:pPr marL="171450" indent="-171450">
              <a:lnSpc>
                <a:spcPts val="2100"/>
              </a:lnSpc>
              <a:buFont typeface="Wingdings" panose="05000000000000000000" pitchFamily="2" charset="2"/>
              <a:buChar char="l"/>
            </a:pPr>
            <a:r>
              <a:rPr lang="ja-JP" altLang="en-US" sz="1500" dirty="0">
                <a:latin typeface="Meiryo UI" panose="020B0604030504040204" pitchFamily="50" charset="-128"/>
                <a:ea typeface="Meiryo UI" panose="020B0604030504040204" pitchFamily="50" charset="-128"/>
              </a:rPr>
              <a:t>免税点の引き下げ設定価格については、「平均宿泊単価（</a:t>
            </a:r>
            <a:r>
              <a:rPr lang="en-US" altLang="ja-JP" sz="1500" dirty="0">
                <a:latin typeface="Meiryo UI" panose="020B0604030504040204" pitchFamily="50" charset="-128"/>
                <a:ea typeface="Meiryo UI" panose="020B0604030504040204" pitchFamily="50" charset="-128"/>
              </a:rPr>
              <a:t>5,611</a:t>
            </a:r>
            <a:r>
              <a:rPr lang="ja-JP" altLang="en-US" sz="1500" dirty="0">
                <a:latin typeface="Meiryo UI" panose="020B0604030504040204" pitchFamily="50" charset="-128"/>
                <a:ea typeface="Meiryo UI" panose="020B0604030504040204" pitchFamily="50" charset="-128"/>
              </a:rPr>
              <a:t>円）」に着目しつつ、「宿泊者が最も多く利用しているビジネスホテルの平均宿泊単価（</a:t>
            </a:r>
            <a:r>
              <a:rPr lang="en-US" altLang="ja-JP" sz="1500" dirty="0">
                <a:latin typeface="Meiryo UI" panose="020B0604030504040204" pitchFamily="50" charset="-128"/>
                <a:ea typeface="Meiryo UI" panose="020B0604030504040204" pitchFamily="50" charset="-128"/>
              </a:rPr>
              <a:t>7,200</a:t>
            </a:r>
            <a:r>
              <a:rPr lang="ja-JP" altLang="en-US" sz="1500" dirty="0">
                <a:latin typeface="Meiryo UI" panose="020B0604030504040204" pitchFamily="50" charset="-128"/>
                <a:ea typeface="Meiryo UI" panose="020B0604030504040204" pitchFamily="50" charset="-128"/>
              </a:rPr>
              <a:t>円）」</a:t>
            </a:r>
            <a:endParaRPr lang="en-US" altLang="ja-JP" sz="1500" dirty="0">
              <a:latin typeface="Meiryo UI" panose="020B0604030504040204" pitchFamily="50" charset="-128"/>
              <a:ea typeface="Meiryo UI" panose="020B0604030504040204" pitchFamily="50" charset="-128"/>
            </a:endParaRPr>
          </a:p>
          <a:p>
            <a:pPr>
              <a:lnSpc>
                <a:spcPts val="2100"/>
              </a:lnSpc>
            </a:pPr>
            <a:r>
              <a:rPr lang="ja-JP" altLang="en-US" sz="1500" dirty="0">
                <a:latin typeface="Meiryo UI" panose="020B0604030504040204" pitchFamily="50" charset="-128"/>
                <a:ea typeface="Meiryo UI" panose="020B0604030504040204" pitchFamily="50" charset="-128"/>
              </a:rPr>
              <a:t>　「</a:t>
            </a:r>
            <a:r>
              <a:rPr lang="ja-JP" altLang="ja-JP" sz="1500" dirty="0">
                <a:latin typeface="Meiryo UI" panose="020B0604030504040204" pitchFamily="50" charset="-128"/>
                <a:ea typeface="Meiryo UI" panose="020B0604030504040204" pitchFamily="50" charset="-128"/>
              </a:rPr>
              <a:t>めざすべき事業規模</a:t>
            </a:r>
            <a:r>
              <a:rPr lang="ja-JP" altLang="en-US" sz="1500" dirty="0">
                <a:latin typeface="Meiryo UI" panose="020B0604030504040204" pitchFamily="50" charset="-128"/>
                <a:ea typeface="Meiryo UI" panose="020B0604030504040204" pitchFamily="50" charset="-128"/>
              </a:rPr>
              <a:t>（</a:t>
            </a:r>
            <a:r>
              <a:rPr lang="en-US" altLang="ja-JP" sz="1500" dirty="0">
                <a:latin typeface="Meiryo UI" panose="020B0604030504040204" pitchFamily="50" charset="-128"/>
                <a:ea typeface="Meiryo UI" panose="020B0604030504040204" pitchFamily="50" charset="-128"/>
              </a:rPr>
              <a:t>20</a:t>
            </a:r>
            <a:r>
              <a:rPr lang="ja-JP" altLang="ja-JP" sz="1500" dirty="0">
                <a:latin typeface="Meiryo UI" panose="020B0604030504040204" pitchFamily="50" charset="-128"/>
                <a:ea typeface="Meiryo UI" panose="020B0604030504040204" pitchFamily="50" charset="-128"/>
              </a:rPr>
              <a:t>億円程度</a:t>
            </a:r>
            <a:r>
              <a:rPr lang="ja-JP" altLang="en-US" sz="1500" dirty="0">
                <a:latin typeface="Meiryo UI" panose="020B0604030504040204" pitchFamily="50" charset="-128"/>
                <a:ea typeface="Meiryo UI" panose="020B0604030504040204" pitchFamily="50" charset="-128"/>
              </a:rPr>
              <a:t>）」「</a:t>
            </a:r>
            <a:r>
              <a:rPr lang="ja-JP" altLang="ja-JP" sz="1500" dirty="0">
                <a:latin typeface="Meiryo UI" panose="020B0604030504040204" pitchFamily="50" charset="-128"/>
                <a:ea typeface="Meiryo UI" panose="020B0604030504040204" pitchFamily="50" charset="-128"/>
              </a:rPr>
              <a:t>税の公平性の観点から、</a:t>
            </a:r>
            <a:r>
              <a:rPr lang="ja-JP" altLang="en-US" sz="1500" dirty="0">
                <a:latin typeface="Meiryo UI" panose="020B0604030504040204" pitchFamily="50" charset="-128"/>
                <a:ea typeface="Meiryo UI" panose="020B0604030504040204" pitchFamily="50" charset="-128"/>
              </a:rPr>
              <a:t>適正</a:t>
            </a:r>
            <a:r>
              <a:rPr lang="ja-JP" altLang="ja-JP" sz="1500" dirty="0">
                <a:latin typeface="Meiryo UI" panose="020B0604030504040204" pitchFamily="50" charset="-128"/>
                <a:ea typeface="Meiryo UI" panose="020B0604030504040204" pitchFamily="50" charset="-128"/>
              </a:rPr>
              <a:t>な申告・徴収が可能</a:t>
            </a:r>
            <a:r>
              <a:rPr lang="ja-JP" altLang="en-US" sz="1500" dirty="0">
                <a:latin typeface="Meiryo UI" panose="020B0604030504040204" pitchFamily="50" charset="-128"/>
                <a:ea typeface="Meiryo UI" panose="020B0604030504040204" pitchFamily="50" charset="-128"/>
              </a:rPr>
              <a:t>（</a:t>
            </a:r>
            <a:r>
              <a:rPr lang="ja-JP" altLang="ja-JP" sz="1500" dirty="0">
                <a:latin typeface="Meiryo UI" panose="020B0604030504040204" pitchFamily="50" charset="-128"/>
                <a:ea typeface="Meiryo UI" panose="020B0604030504040204" pitchFamily="50" charset="-128"/>
              </a:rPr>
              <a:t>特別徴収義務者の負担や処理体制への配慮</a:t>
            </a:r>
            <a:r>
              <a:rPr lang="ja-JP" altLang="en-US" sz="1500" dirty="0">
                <a:latin typeface="Meiryo UI" panose="020B0604030504040204" pitchFamily="50" charset="-128"/>
                <a:ea typeface="Meiryo UI" panose="020B0604030504040204" pitchFamily="50" charset="-128"/>
              </a:rPr>
              <a:t>）」「</a:t>
            </a:r>
            <a:r>
              <a:rPr lang="ja-JP" altLang="ja-JP" sz="1500" dirty="0">
                <a:latin typeface="Meiryo UI" panose="020B0604030504040204" pitchFamily="50" charset="-128"/>
                <a:ea typeface="Meiryo UI" panose="020B0604030504040204" pitchFamily="50" charset="-128"/>
              </a:rPr>
              <a:t>税収に比して徴税</a:t>
            </a:r>
            <a:endParaRPr lang="en-US" altLang="ja-JP" sz="1500" dirty="0">
              <a:latin typeface="Meiryo UI" panose="020B0604030504040204" pitchFamily="50" charset="-128"/>
              <a:ea typeface="Meiryo UI" panose="020B0604030504040204" pitchFamily="50" charset="-128"/>
            </a:endParaRPr>
          </a:p>
          <a:p>
            <a:pPr>
              <a:lnSpc>
                <a:spcPts val="2100"/>
              </a:lnSpc>
            </a:pPr>
            <a:r>
              <a:rPr lang="ja-JP" altLang="en-US" sz="1500" dirty="0">
                <a:latin typeface="Meiryo UI" panose="020B0604030504040204" pitchFamily="50" charset="-128"/>
                <a:ea typeface="Meiryo UI" panose="020B0604030504040204" pitchFamily="50" charset="-128"/>
              </a:rPr>
              <a:t>　</a:t>
            </a:r>
            <a:r>
              <a:rPr lang="ja-JP" altLang="ja-JP" sz="1500" dirty="0">
                <a:latin typeface="Meiryo UI" panose="020B0604030504040204" pitchFamily="50" charset="-128"/>
                <a:ea typeface="Meiryo UI" panose="020B0604030504040204" pitchFamily="50" charset="-128"/>
              </a:rPr>
              <a:t>コストが大きくなり過ぎず、簡素で分かりやすい制度</a:t>
            </a:r>
            <a:r>
              <a:rPr lang="ja-JP" altLang="en-US" sz="1500" dirty="0">
                <a:latin typeface="Meiryo UI" panose="020B0604030504040204" pitchFamily="50" charset="-128"/>
                <a:ea typeface="Meiryo UI" panose="020B0604030504040204" pitchFamily="50" charset="-128"/>
              </a:rPr>
              <a:t>」を判断要素に、総合的に勘案し、</a:t>
            </a:r>
            <a:r>
              <a:rPr lang="ja-JP" altLang="en-US" sz="1500" b="1" u="sng" dirty="0">
                <a:latin typeface="Meiryo UI" panose="020B0604030504040204" pitchFamily="50" charset="-128"/>
                <a:ea typeface="Meiryo UI" panose="020B0604030504040204" pitchFamily="50" charset="-128"/>
              </a:rPr>
              <a:t>「免税点を現在の１万円から７千円程度に引き下げる手法が望ましい」</a:t>
            </a:r>
            <a:r>
              <a:rPr lang="ja-JP" altLang="en-US" sz="1500" dirty="0">
                <a:latin typeface="Meiryo UI" panose="020B0604030504040204" pitchFamily="50" charset="-128"/>
                <a:ea typeface="Meiryo UI" panose="020B0604030504040204" pitchFamily="50" charset="-128"/>
              </a:rPr>
              <a:t>とした。</a:t>
            </a:r>
          </a:p>
        </p:txBody>
      </p:sp>
      <p:sp>
        <p:nvSpPr>
          <p:cNvPr id="9" name="正方形/長方形 8"/>
          <p:cNvSpPr/>
          <p:nvPr/>
        </p:nvSpPr>
        <p:spPr>
          <a:xfrm>
            <a:off x="23565" y="6930553"/>
            <a:ext cx="3493264" cy="403957"/>
          </a:xfrm>
          <a:prstGeom prst="rect">
            <a:avLst/>
          </a:prstGeom>
        </p:spPr>
        <p:txBody>
          <a:bodyPr wrap="none">
            <a:spAutoFit/>
          </a:bodyPr>
          <a:lstStyle/>
          <a:p>
            <a:pPr defTabSz="990600">
              <a:lnSpc>
                <a:spcPts val="2600"/>
              </a:lnSpc>
            </a:pPr>
            <a:r>
              <a:rPr lang="ja-JP" altLang="en-US" sz="1600" dirty="0">
                <a:latin typeface="メイリオ" panose="020B0604030504040204" pitchFamily="50" charset="-128"/>
                <a:ea typeface="メイリオ" panose="020B0604030504040204" pitchFamily="50" charset="-128"/>
              </a:rPr>
              <a:t>▶調査検討会議答申（</a:t>
            </a:r>
            <a:r>
              <a:rPr lang="en-US" altLang="ja-JP" sz="1600" dirty="0">
                <a:latin typeface="メイリオ" panose="020B0604030504040204" pitchFamily="50" charset="-128"/>
                <a:ea typeface="メイリオ" panose="020B0604030504040204" pitchFamily="50" charset="-128"/>
              </a:rPr>
              <a:t>2018</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8</a:t>
            </a:r>
            <a:r>
              <a:rPr lang="ja-JP" altLang="en-US" sz="1600" dirty="0">
                <a:latin typeface="メイリオ" panose="020B0604030504040204" pitchFamily="50" charset="-128"/>
                <a:ea typeface="メイリオ" panose="020B0604030504040204" pitchFamily="50" charset="-128"/>
              </a:rPr>
              <a:t>月）</a:t>
            </a:r>
            <a:endParaRPr lang="en-US" altLang="ja-JP" sz="1600" dirty="0">
              <a:latin typeface="メイリオ" panose="020B0604030504040204" pitchFamily="50" charset="-128"/>
              <a:ea typeface="メイリオ" panose="020B0604030504040204" pitchFamily="50" charset="-128"/>
            </a:endParaRPr>
          </a:p>
        </p:txBody>
      </p:sp>
      <p:sp>
        <p:nvSpPr>
          <p:cNvPr id="13" name="正方形/長方形 12"/>
          <p:cNvSpPr/>
          <p:nvPr/>
        </p:nvSpPr>
        <p:spPr>
          <a:xfrm>
            <a:off x="59302" y="9103168"/>
            <a:ext cx="12969766" cy="338554"/>
          </a:xfrm>
          <a:prstGeom prst="rect">
            <a:avLst/>
          </a:prstGeom>
        </p:spPr>
        <p:txBody>
          <a:bodyPr wrap="square">
            <a:spAutoFit/>
          </a:bodyPr>
          <a:lstStyle/>
          <a:p>
            <a:pPr defTabSz="990600"/>
            <a:r>
              <a:rPr lang="ja-JP" altLang="en-US" sz="1600" dirty="0">
                <a:latin typeface="メイリオ" panose="020B0604030504040204" pitchFamily="50" charset="-128"/>
                <a:ea typeface="メイリオ" panose="020B0604030504040204" pitchFamily="50" charset="-128"/>
              </a:rPr>
              <a:t>▶「大阪府宿泊税条例の一部改正条例」可決（</a:t>
            </a:r>
            <a:r>
              <a:rPr lang="en-US" altLang="ja-JP" sz="1600" dirty="0" smtClean="0">
                <a:latin typeface="メイリオ" panose="020B0604030504040204" pitchFamily="50" charset="-128"/>
                <a:ea typeface="メイリオ" panose="020B0604030504040204" pitchFamily="50" charset="-128"/>
              </a:rPr>
              <a:t>2018</a:t>
            </a:r>
            <a:r>
              <a:rPr lang="ja-JP" altLang="en-US" sz="1600" dirty="0" smtClean="0">
                <a:latin typeface="メイリオ" panose="020B0604030504040204" pitchFamily="50" charset="-128"/>
                <a:ea typeface="メイリオ" panose="020B0604030504040204" pitchFamily="50" charset="-128"/>
              </a:rPr>
              <a:t>年</a:t>
            </a:r>
            <a:r>
              <a:rPr lang="en-US" altLang="ja-JP" sz="1600" dirty="0" smtClean="0">
                <a:latin typeface="メイリオ" panose="020B0604030504040204" pitchFamily="50" charset="-128"/>
                <a:ea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rPr>
              <a:t>月</a:t>
            </a:r>
            <a:r>
              <a:rPr lang="ja-JP" altLang="en-US" sz="1600" dirty="0" smtClean="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　➡　施行・徴収開始（</a:t>
            </a:r>
            <a:r>
              <a:rPr lang="en-US" altLang="ja-JP" sz="1600" dirty="0">
                <a:latin typeface="メイリオ" panose="020B0604030504040204" pitchFamily="50" charset="-128"/>
                <a:ea typeface="メイリオ" panose="020B0604030504040204" pitchFamily="50" charset="-128"/>
              </a:rPr>
              <a:t>2019</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rPr>
              <a:t>月）</a:t>
            </a:r>
            <a:endParaRPr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0373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414009414"/>
              </p:ext>
            </p:extLst>
          </p:nvPr>
        </p:nvGraphicFramePr>
        <p:xfrm>
          <a:off x="143793" y="1097905"/>
          <a:ext cx="13393488" cy="8299533"/>
        </p:xfrm>
        <a:graphic>
          <a:graphicData uri="http://schemas.openxmlformats.org/drawingml/2006/table">
            <a:tbl>
              <a:tblPr firstRow="1" bandRow="1">
                <a:tableStyleId>{5C22544A-7EE6-4342-B048-85BDC9FD1C3A}</a:tableStyleId>
              </a:tblPr>
              <a:tblGrid>
                <a:gridCol w="1042969">
                  <a:extLst>
                    <a:ext uri="{9D8B030D-6E8A-4147-A177-3AD203B41FA5}">
                      <a16:colId xmlns:a16="http://schemas.microsoft.com/office/drawing/2014/main" val="20000"/>
                    </a:ext>
                  </a:extLst>
                </a:gridCol>
                <a:gridCol w="1308204">
                  <a:extLst>
                    <a:ext uri="{9D8B030D-6E8A-4147-A177-3AD203B41FA5}">
                      <a16:colId xmlns:a16="http://schemas.microsoft.com/office/drawing/2014/main" val="20001"/>
                    </a:ext>
                  </a:extLst>
                </a:gridCol>
                <a:gridCol w="1177219">
                  <a:extLst>
                    <a:ext uri="{9D8B030D-6E8A-4147-A177-3AD203B41FA5}">
                      <a16:colId xmlns:a16="http://schemas.microsoft.com/office/drawing/2014/main" val="20002"/>
                    </a:ext>
                  </a:extLst>
                </a:gridCol>
                <a:gridCol w="3168352">
                  <a:extLst>
                    <a:ext uri="{9D8B030D-6E8A-4147-A177-3AD203B41FA5}">
                      <a16:colId xmlns:a16="http://schemas.microsoft.com/office/drawing/2014/main" val="20003"/>
                    </a:ext>
                  </a:extLst>
                </a:gridCol>
                <a:gridCol w="6696744">
                  <a:extLst>
                    <a:ext uri="{9D8B030D-6E8A-4147-A177-3AD203B41FA5}">
                      <a16:colId xmlns:a16="http://schemas.microsoft.com/office/drawing/2014/main" val="20004"/>
                    </a:ext>
                  </a:extLst>
                </a:gridCol>
              </a:tblGrid>
              <a:tr h="531626">
                <a:tc>
                  <a:txBody>
                    <a:bodyPr/>
                    <a:lstStyle/>
                    <a:p>
                      <a:endParaRPr kumimoji="1" lang="ja-JP" altLang="en-US" sz="1900" dirty="0">
                        <a:latin typeface="+mn-ea"/>
                        <a:ea typeface="+mn-ea"/>
                      </a:endParaRPr>
                    </a:p>
                  </a:txBody>
                  <a:tcPr marL="126287" marR="126287" marT="61667" marB="61667" anchor="ctr"/>
                </a:tc>
                <a:tc>
                  <a:txBody>
                    <a:bodyPr/>
                    <a:lstStyle/>
                    <a:p>
                      <a:pPr algn="ctr"/>
                      <a:r>
                        <a:rPr kumimoji="1" lang="ja-JP" altLang="en-US" sz="1900" dirty="0">
                          <a:latin typeface="+mn-ea"/>
                          <a:ea typeface="+mn-ea"/>
                        </a:rPr>
                        <a:t>議決</a:t>
                      </a:r>
                    </a:p>
                  </a:txBody>
                  <a:tcPr marL="126287" marR="126287" marT="61667" marB="61667" anchor="ctr"/>
                </a:tc>
                <a:tc>
                  <a:txBody>
                    <a:bodyPr/>
                    <a:lstStyle/>
                    <a:p>
                      <a:pPr algn="ctr"/>
                      <a:r>
                        <a:rPr kumimoji="1" lang="ja-JP" altLang="en-US" sz="1900" dirty="0">
                          <a:latin typeface="+mn-ea"/>
                          <a:ea typeface="+mn-ea"/>
                        </a:rPr>
                        <a:t>施行日</a:t>
                      </a:r>
                    </a:p>
                  </a:txBody>
                  <a:tcPr marL="126287" marR="126287" marT="61667" marB="61667" anchor="ctr"/>
                </a:tc>
                <a:tc>
                  <a:txBody>
                    <a:bodyPr/>
                    <a:lstStyle/>
                    <a:p>
                      <a:pPr algn="ctr"/>
                      <a:r>
                        <a:rPr kumimoji="1" lang="ja-JP" altLang="en-US" sz="1900" dirty="0">
                          <a:latin typeface="+mn-ea"/>
                          <a:ea typeface="+mn-ea"/>
                        </a:rPr>
                        <a:t>課税対象（改正内容）</a:t>
                      </a:r>
                    </a:p>
                  </a:txBody>
                  <a:tcPr marL="126287" marR="126287" marT="61667" marB="61667" anchor="ctr"/>
                </a:tc>
                <a:tc>
                  <a:txBody>
                    <a:bodyPr/>
                    <a:lstStyle/>
                    <a:p>
                      <a:pPr algn="ctr"/>
                      <a:r>
                        <a:rPr kumimoji="1" lang="ja-JP" altLang="en-US" sz="1900" dirty="0">
                          <a:latin typeface="+mn-ea"/>
                          <a:ea typeface="+mn-ea"/>
                        </a:rPr>
                        <a:t>改正理由</a:t>
                      </a:r>
                    </a:p>
                  </a:txBody>
                  <a:tcPr marL="126287" marR="126287" marT="61667" marB="61667" anchor="ctr"/>
                </a:tc>
                <a:extLst>
                  <a:ext uri="{0D108BD9-81ED-4DB2-BD59-A6C34878D82A}">
                    <a16:rowId xmlns:a16="http://schemas.microsoft.com/office/drawing/2014/main" val="10000"/>
                  </a:ext>
                </a:extLst>
              </a:tr>
              <a:tr h="823033">
                <a:tc>
                  <a:txBody>
                    <a:bodyPr/>
                    <a:lstStyle/>
                    <a:p>
                      <a:r>
                        <a:rPr kumimoji="1" lang="ja-JP" altLang="en-US" sz="1900" dirty="0">
                          <a:latin typeface="+mn-ea"/>
                          <a:ea typeface="+mn-ea"/>
                        </a:rPr>
                        <a:t>制定時</a:t>
                      </a:r>
                    </a:p>
                  </a:txBody>
                  <a:tcPr marL="126287" marR="126287" marT="61667" marB="61667" anchor="ctr"/>
                </a:tc>
                <a:tc>
                  <a:txBody>
                    <a:bodyPr/>
                    <a:lstStyle/>
                    <a:p>
                      <a:pPr algn="ctr"/>
                      <a:r>
                        <a:rPr kumimoji="1" lang="ja-JP" altLang="en-US" sz="1800" dirty="0">
                          <a:latin typeface="+mn-ea"/>
                          <a:ea typeface="+mn-ea"/>
                        </a:rPr>
                        <a:t>平成</a:t>
                      </a:r>
                      <a:r>
                        <a:rPr kumimoji="1" lang="en-US" altLang="ja-JP" sz="1800" dirty="0">
                          <a:latin typeface="+mn-ea"/>
                          <a:ea typeface="+mn-ea"/>
                        </a:rPr>
                        <a:t>28</a:t>
                      </a:r>
                      <a:r>
                        <a:rPr kumimoji="1" lang="ja-JP" altLang="en-US" sz="1800" dirty="0">
                          <a:latin typeface="+mn-ea"/>
                          <a:ea typeface="+mn-ea"/>
                        </a:rPr>
                        <a:t>年</a:t>
                      </a:r>
                      <a:endParaRPr kumimoji="1" lang="en-US" altLang="ja-JP" sz="1800" dirty="0">
                        <a:latin typeface="+mn-ea"/>
                        <a:ea typeface="+mn-ea"/>
                      </a:endParaRPr>
                    </a:p>
                    <a:p>
                      <a:pPr algn="ctr"/>
                      <a:r>
                        <a:rPr kumimoji="1" lang="ja-JP" altLang="en-US" sz="1800" dirty="0">
                          <a:latin typeface="+mn-ea"/>
                          <a:ea typeface="+mn-ea"/>
                        </a:rPr>
                        <a:t>２月議会</a:t>
                      </a:r>
                    </a:p>
                  </a:txBody>
                  <a:tcPr marL="126287" marR="126287" marT="61667" marB="61667" anchor="ctr"/>
                </a:tc>
                <a:tc>
                  <a:txBody>
                    <a:bodyPr/>
                    <a:lstStyle/>
                    <a:p>
                      <a:pPr algn="ctr"/>
                      <a:r>
                        <a:rPr kumimoji="1" lang="en-US" altLang="ja-JP" sz="1800" dirty="0" smtClean="0">
                          <a:solidFill>
                            <a:schemeClr val="tx1"/>
                          </a:solidFill>
                          <a:latin typeface="+mn-ea"/>
                          <a:ea typeface="+mn-ea"/>
                        </a:rPr>
                        <a:t>2017.1.1</a:t>
                      </a:r>
                      <a:endParaRPr kumimoji="1" lang="ja-JP" altLang="en-US" sz="1800" dirty="0">
                        <a:solidFill>
                          <a:schemeClr val="tx1"/>
                        </a:solidFill>
                        <a:latin typeface="+mn-ea"/>
                        <a:ea typeface="+mn-ea"/>
                      </a:endParaRPr>
                    </a:p>
                  </a:txBody>
                  <a:tcPr marL="126287" marR="126287" marT="61667" marB="61667" anchor="ctr"/>
                </a:tc>
                <a:tc>
                  <a:txBody>
                    <a:bodyPr/>
                    <a:lstStyle/>
                    <a:p>
                      <a:r>
                        <a:rPr kumimoji="1" lang="ja-JP" altLang="en-US" sz="1800" dirty="0">
                          <a:latin typeface="+mn-ea"/>
                          <a:ea typeface="+mn-ea"/>
                        </a:rPr>
                        <a:t>　ホテル営業、旅館営業</a:t>
                      </a:r>
                    </a:p>
                  </a:txBody>
                  <a:tcPr marL="126287" marR="126287" marT="61667" marB="61667" anchor="ctr"/>
                </a:tc>
                <a:tc>
                  <a:txBody>
                    <a:bodyPr/>
                    <a:lstStyle/>
                    <a:p>
                      <a:pPr algn="ctr"/>
                      <a:r>
                        <a:rPr kumimoji="1" lang="ja-JP" altLang="en-US" sz="1900" dirty="0">
                          <a:latin typeface="+mn-ea"/>
                          <a:ea typeface="+mn-ea"/>
                        </a:rPr>
                        <a:t>－</a:t>
                      </a:r>
                    </a:p>
                  </a:txBody>
                  <a:tcPr marL="126287" marR="126287" marT="61667" marB="61667" anchor="ctr"/>
                </a:tc>
                <a:extLst>
                  <a:ext uri="{0D108BD9-81ED-4DB2-BD59-A6C34878D82A}">
                    <a16:rowId xmlns:a16="http://schemas.microsoft.com/office/drawing/2014/main" val="10001"/>
                  </a:ext>
                </a:extLst>
              </a:tr>
              <a:tr h="3141293">
                <a:tc>
                  <a:txBody>
                    <a:bodyPr/>
                    <a:lstStyle/>
                    <a:p>
                      <a:pPr algn="ctr"/>
                      <a:r>
                        <a:rPr kumimoji="1" lang="ja-JP" altLang="en-US" sz="1900" dirty="0">
                          <a:latin typeface="+mn-ea"/>
                          <a:ea typeface="+mn-ea"/>
                        </a:rPr>
                        <a:t>第１次改正</a:t>
                      </a:r>
                    </a:p>
                  </a:txBody>
                  <a:tcPr marL="126287" marR="126287" marT="61667" marB="61667" anchor="ctr"/>
                </a:tc>
                <a:tc>
                  <a:txBody>
                    <a:bodyPr/>
                    <a:lstStyle/>
                    <a:p>
                      <a:pPr algn="ctr"/>
                      <a:r>
                        <a:rPr kumimoji="1" lang="ja-JP" altLang="en-US" sz="1800" dirty="0">
                          <a:latin typeface="+mn-ea"/>
                          <a:ea typeface="+mn-ea"/>
                        </a:rPr>
                        <a:t>平成</a:t>
                      </a:r>
                      <a:r>
                        <a:rPr kumimoji="1" lang="en-US" altLang="ja-JP" sz="1800" dirty="0">
                          <a:latin typeface="+mn-ea"/>
                          <a:ea typeface="+mn-ea"/>
                        </a:rPr>
                        <a:t>28</a:t>
                      </a:r>
                      <a:r>
                        <a:rPr kumimoji="1" lang="ja-JP" altLang="en-US" sz="1800" dirty="0">
                          <a:latin typeface="+mn-ea"/>
                          <a:ea typeface="+mn-ea"/>
                        </a:rPr>
                        <a:t>年</a:t>
                      </a:r>
                      <a:endParaRPr kumimoji="1" lang="en-US" altLang="ja-JP" sz="1800" dirty="0">
                        <a:latin typeface="+mn-ea"/>
                        <a:ea typeface="+mn-ea"/>
                      </a:endParaRPr>
                    </a:p>
                    <a:p>
                      <a:pPr algn="ctr"/>
                      <a:r>
                        <a:rPr kumimoji="1" lang="en-US" altLang="ja-JP" sz="1800" dirty="0">
                          <a:latin typeface="+mn-ea"/>
                          <a:ea typeface="+mn-ea"/>
                        </a:rPr>
                        <a:t>9</a:t>
                      </a:r>
                      <a:r>
                        <a:rPr kumimoji="1" lang="ja-JP" altLang="en-US" sz="1800" dirty="0">
                          <a:latin typeface="+mn-ea"/>
                          <a:ea typeface="+mn-ea"/>
                        </a:rPr>
                        <a:t>月議会</a:t>
                      </a:r>
                      <a:endParaRPr kumimoji="1" lang="en-US" altLang="ja-JP" sz="1800" dirty="0">
                        <a:latin typeface="+mn-ea"/>
                        <a:ea typeface="+mn-ea"/>
                      </a:endParaRPr>
                    </a:p>
                    <a:p>
                      <a:pPr algn="ctr"/>
                      <a:r>
                        <a:rPr kumimoji="1" lang="ja-JP" altLang="en-US" sz="1800" dirty="0">
                          <a:latin typeface="+mn-ea"/>
                          <a:ea typeface="+mn-ea"/>
                        </a:rPr>
                        <a:t>（後半）</a:t>
                      </a:r>
                    </a:p>
                  </a:txBody>
                  <a:tcPr marL="126287" marR="126287" marT="61667" marB="61667" anchor="ctr"/>
                </a:tc>
                <a:tc>
                  <a:txBody>
                    <a:bodyPr/>
                    <a:lstStyle/>
                    <a:p>
                      <a:pPr algn="ctr"/>
                      <a:r>
                        <a:rPr kumimoji="1" lang="en-US" altLang="ja-JP" sz="1800" dirty="0" smtClean="0">
                          <a:solidFill>
                            <a:schemeClr val="tx1"/>
                          </a:solidFill>
                          <a:latin typeface="+mn-ea"/>
                          <a:ea typeface="+mn-ea"/>
                        </a:rPr>
                        <a:t>2017.7.1</a:t>
                      </a:r>
                      <a:endParaRPr kumimoji="1" lang="ja-JP" altLang="en-US" sz="1800" dirty="0">
                        <a:solidFill>
                          <a:schemeClr val="tx1"/>
                        </a:solidFill>
                        <a:latin typeface="+mn-ea"/>
                        <a:ea typeface="+mn-ea"/>
                      </a:endParaRPr>
                    </a:p>
                  </a:txBody>
                  <a:tcPr marL="126287" marR="126287" marT="61667" marB="61667" anchor="ctr"/>
                </a:tc>
                <a:tc>
                  <a:txBody>
                    <a:bodyPr/>
                    <a:lstStyle/>
                    <a:p>
                      <a:r>
                        <a:rPr kumimoji="1" lang="ja-JP" altLang="en-US" sz="1800" b="1" u="sng" dirty="0">
                          <a:latin typeface="+mn-ea"/>
                          <a:ea typeface="+mn-ea"/>
                        </a:rPr>
                        <a:t>追加</a:t>
                      </a:r>
                      <a:endParaRPr kumimoji="1" lang="en-US" altLang="ja-JP" sz="1800" b="1" u="sng" dirty="0">
                        <a:latin typeface="+mn-ea"/>
                        <a:ea typeface="+mn-ea"/>
                      </a:endParaRPr>
                    </a:p>
                    <a:p>
                      <a:r>
                        <a:rPr kumimoji="1" lang="ja-JP" altLang="en-US" sz="1800" dirty="0">
                          <a:latin typeface="+mn-ea"/>
                          <a:ea typeface="+mn-ea"/>
                        </a:rPr>
                        <a:t>　</a:t>
                      </a:r>
                      <a:r>
                        <a:rPr kumimoji="1" lang="ja-JP" altLang="en-US" sz="1800" u="sng" dirty="0">
                          <a:latin typeface="+mn-ea"/>
                          <a:ea typeface="+mn-ea"/>
                        </a:rPr>
                        <a:t>簡易宿所営業、特区民泊</a:t>
                      </a:r>
                    </a:p>
                  </a:txBody>
                  <a:tcPr marL="126287" marR="126287" marT="61667" marB="61667" anchor="ctr"/>
                </a:tc>
                <a:tc>
                  <a:txBody>
                    <a:bodyPr/>
                    <a:lstStyle/>
                    <a:p>
                      <a:r>
                        <a:rPr kumimoji="1" lang="ja-JP" altLang="en-US" sz="1700" kern="1200" dirty="0">
                          <a:solidFill>
                            <a:schemeClr val="dk1"/>
                          </a:solidFill>
                          <a:effectLst/>
                          <a:latin typeface="+mn-ea"/>
                          <a:ea typeface="+mn-ea"/>
                          <a:cs typeface="+mn-cs"/>
                        </a:rPr>
                        <a:t>　</a:t>
                      </a:r>
                      <a:r>
                        <a:rPr kumimoji="1" lang="ja-JP" altLang="ja-JP" sz="1800" kern="1200" dirty="0">
                          <a:solidFill>
                            <a:schemeClr val="dk1"/>
                          </a:solidFill>
                          <a:effectLst/>
                          <a:latin typeface="+mn-ea"/>
                          <a:ea typeface="+mn-ea"/>
                          <a:cs typeface="+mn-cs"/>
                        </a:rPr>
                        <a:t>規制緩和</a:t>
                      </a:r>
                      <a:r>
                        <a:rPr kumimoji="1" lang="ja-JP" altLang="en-US" sz="1800" kern="1200" dirty="0">
                          <a:solidFill>
                            <a:schemeClr val="dk1"/>
                          </a:solidFill>
                          <a:effectLst/>
                          <a:latin typeface="+mn-ea"/>
                          <a:ea typeface="+mn-ea"/>
                          <a:cs typeface="+mn-cs"/>
                        </a:rPr>
                        <a:t>（</a:t>
                      </a:r>
                      <a:r>
                        <a:rPr kumimoji="1" lang="en-US" altLang="ja-JP" sz="1800" kern="1200" dirty="0">
                          <a:solidFill>
                            <a:schemeClr val="dk1"/>
                          </a:solidFill>
                          <a:effectLst/>
                          <a:latin typeface="+mn-ea"/>
                          <a:ea typeface="+mn-ea"/>
                          <a:cs typeface="+mn-cs"/>
                        </a:rPr>
                        <a:t>※</a:t>
                      </a:r>
                      <a:r>
                        <a:rPr kumimoji="1" lang="ja-JP" altLang="en-US" sz="1800" kern="1200" dirty="0">
                          <a:solidFill>
                            <a:schemeClr val="dk1"/>
                          </a:solidFill>
                          <a:effectLst/>
                          <a:latin typeface="+mn-ea"/>
                          <a:ea typeface="+mn-ea"/>
                          <a:cs typeface="+mn-cs"/>
                        </a:rPr>
                        <a:t>）</a:t>
                      </a:r>
                      <a:r>
                        <a:rPr kumimoji="1" lang="ja-JP" altLang="ja-JP" sz="1800" kern="1200" dirty="0">
                          <a:solidFill>
                            <a:schemeClr val="dk1"/>
                          </a:solidFill>
                          <a:effectLst/>
                          <a:latin typeface="+mn-ea"/>
                          <a:ea typeface="+mn-ea"/>
                          <a:cs typeface="+mn-cs"/>
                        </a:rPr>
                        <a:t>を受け、今後、</a:t>
                      </a:r>
                      <a:r>
                        <a:rPr kumimoji="1" lang="ja-JP" altLang="ja-JP" sz="1800" b="0" u="none" kern="1200" dirty="0">
                          <a:solidFill>
                            <a:schemeClr val="dk1"/>
                          </a:solidFill>
                          <a:effectLst/>
                          <a:latin typeface="+mn-ea"/>
                          <a:ea typeface="+mn-ea"/>
                          <a:cs typeface="+mn-cs"/>
                        </a:rPr>
                        <a:t>簡易宿所や特区民泊の認定施設の増加が見込まれ</a:t>
                      </a:r>
                      <a:r>
                        <a:rPr kumimoji="1" lang="ja-JP" altLang="en-US" sz="1800" b="0" u="none" kern="1200" dirty="0">
                          <a:solidFill>
                            <a:schemeClr val="dk1"/>
                          </a:solidFill>
                          <a:effectLst/>
                          <a:latin typeface="+mn-ea"/>
                          <a:ea typeface="+mn-ea"/>
                          <a:cs typeface="+mn-cs"/>
                        </a:rPr>
                        <a:t>ること、</a:t>
                      </a:r>
                      <a:r>
                        <a:rPr kumimoji="1" lang="ja-JP" altLang="ja-JP" sz="1800" b="0" u="none" kern="1200" dirty="0">
                          <a:solidFill>
                            <a:schemeClr val="dk1"/>
                          </a:solidFill>
                          <a:effectLst/>
                          <a:latin typeface="+mn-ea"/>
                          <a:ea typeface="+mn-ea"/>
                          <a:cs typeface="+mn-cs"/>
                        </a:rPr>
                        <a:t>簡易宿所や特区民泊において、宿泊税の課税対象となる１万円以上の料金設定が見られること</a:t>
                      </a:r>
                      <a:r>
                        <a:rPr kumimoji="1" lang="ja-JP" altLang="en-US" sz="1800" b="0" u="none" kern="1200" dirty="0">
                          <a:solidFill>
                            <a:schemeClr val="dk1"/>
                          </a:solidFill>
                          <a:effectLst/>
                          <a:latin typeface="+mn-ea"/>
                          <a:ea typeface="+mn-ea"/>
                          <a:cs typeface="+mn-cs"/>
                        </a:rPr>
                        <a:t>等</a:t>
                      </a:r>
                      <a:r>
                        <a:rPr kumimoji="1" lang="ja-JP" altLang="ja-JP" sz="1800" b="0" u="none" kern="1200" dirty="0">
                          <a:solidFill>
                            <a:schemeClr val="dk1"/>
                          </a:solidFill>
                          <a:effectLst/>
                          <a:latin typeface="+mn-ea"/>
                          <a:ea typeface="+mn-ea"/>
                          <a:cs typeface="+mn-cs"/>
                        </a:rPr>
                        <a:t>を踏まえ、公平性の観点から、課税対象施設の追加を行う。</a:t>
                      </a:r>
                      <a:endParaRPr kumimoji="1" lang="en-US" altLang="ja-JP" sz="1800" b="0" u="none" kern="1200" dirty="0">
                        <a:solidFill>
                          <a:schemeClr val="dk1"/>
                        </a:solidFill>
                        <a:effectLst/>
                        <a:latin typeface="+mn-ea"/>
                        <a:ea typeface="+mn-ea"/>
                        <a:cs typeface="+mn-cs"/>
                      </a:endParaRPr>
                    </a:p>
                    <a:p>
                      <a:endParaRPr kumimoji="1" lang="en-US" altLang="ja-JP" sz="1700" kern="1200" dirty="0">
                        <a:solidFill>
                          <a:schemeClr val="dk1"/>
                        </a:solidFill>
                        <a:effectLst/>
                        <a:latin typeface="+mn-ea"/>
                        <a:ea typeface="+mn-ea"/>
                        <a:cs typeface="+mn-cs"/>
                      </a:endParaRPr>
                    </a:p>
                    <a:p>
                      <a:r>
                        <a:rPr kumimoji="1" lang="en-US" altLang="ja-JP" sz="1700" kern="1200" dirty="0">
                          <a:solidFill>
                            <a:schemeClr val="dk1"/>
                          </a:solidFill>
                          <a:effectLst/>
                          <a:latin typeface="+mn-ea"/>
                          <a:ea typeface="+mn-ea"/>
                          <a:cs typeface="+mn-cs"/>
                        </a:rPr>
                        <a:t>※</a:t>
                      </a:r>
                      <a:r>
                        <a:rPr kumimoji="1" lang="ja-JP" altLang="en-US" sz="1700" kern="1200" dirty="0">
                          <a:solidFill>
                            <a:schemeClr val="dk1"/>
                          </a:solidFill>
                          <a:effectLst/>
                          <a:latin typeface="+mn-ea"/>
                          <a:ea typeface="+mn-ea"/>
                          <a:cs typeface="+mn-cs"/>
                        </a:rPr>
                        <a:t>　</a:t>
                      </a:r>
                      <a:r>
                        <a:rPr kumimoji="1" lang="ja-JP" altLang="ja-JP" sz="1700" kern="1200" dirty="0">
                          <a:solidFill>
                            <a:schemeClr val="dk1"/>
                          </a:solidFill>
                          <a:effectLst/>
                          <a:latin typeface="+mn-ea"/>
                          <a:ea typeface="+mn-ea"/>
                          <a:cs typeface="+mn-cs"/>
                        </a:rPr>
                        <a:t>旅館業法における「簡易宿所営業」</a:t>
                      </a:r>
                      <a:r>
                        <a:rPr kumimoji="1" lang="ja-JP" altLang="en-US" sz="1700" kern="1200" dirty="0">
                          <a:solidFill>
                            <a:schemeClr val="dk1"/>
                          </a:solidFill>
                          <a:effectLst/>
                          <a:latin typeface="+mn-ea"/>
                          <a:ea typeface="+mn-ea"/>
                          <a:cs typeface="+mn-cs"/>
                        </a:rPr>
                        <a:t>の</a:t>
                      </a:r>
                      <a:r>
                        <a:rPr kumimoji="1" lang="ja-JP" altLang="ja-JP" sz="1700" kern="1200" dirty="0">
                          <a:solidFill>
                            <a:schemeClr val="dk1"/>
                          </a:solidFill>
                          <a:effectLst/>
                          <a:latin typeface="+mn-ea"/>
                          <a:ea typeface="+mn-ea"/>
                          <a:cs typeface="+mn-cs"/>
                        </a:rPr>
                        <a:t>面積要件等の緩和</a:t>
                      </a:r>
                      <a:r>
                        <a:rPr kumimoji="1" lang="ja-JP" altLang="en-US" sz="1700" kern="1200" dirty="0">
                          <a:solidFill>
                            <a:schemeClr val="dk1"/>
                          </a:solidFill>
                          <a:effectLst/>
                          <a:latin typeface="+mn-ea"/>
                          <a:ea typeface="+mn-ea"/>
                          <a:cs typeface="+mn-cs"/>
                        </a:rPr>
                        <a:t>　</a:t>
                      </a:r>
                      <a:endParaRPr kumimoji="1" lang="en-US" altLang="ja-JP" sz="1700" kern="1200" dirty="0">
                        <a:solidFill>
                          <a:schemeClr val="dk1"/>
                        </a:solidFill>
                        <a:effectLst/>
                        <a:latin typeface="+mn-ea"/>
                        <a:ea typeface="+mn-ea"/>
                        <a:cs typeface="+mn-cs"/>
                      </a:endParaRPr>
                    </a:p>
                    <a:p>
                      <a:r>
                        <a:rPr kumimoji="1" lang="ja-JP" altLang="en-US" sz="1700" kern="1200" dirty="0">
                          <a:solidFill>
                            <a:schemeClr val="dk1"/>
                          </a:solidFill>
                          <a:effectLst/>
                          <a:latin typeface="+mn-ea"/>
                          <a:ea typeface="+mn-ea"/>
                          <a:cs typeface="+mn-cs"/>
                        </a:rPr>
                        <a:t>　　</a:t>
                      </a:r>
                      <a:r>
                        <a:rPr kumimoji="1" lang="ja-JP" altLang="en-US" sz="1700" kern="1200" baseline="0" dirty="0">
                          <a:solidFill>
                            <a:schemeClr val="dk1"/>
                          </a:solidFill>
                          <a:effectLst/>
                          <a:latin typeface="+mn-ea"/>
                          <a:ea typeface="+mn-ea"/>
                          <a:cs typeface="+mn-cs"/>
                        </a:rPr>
                        <a:t> （平成</a:t>
                      </a:r>
                      <a:r>
                        <a:rPr kumimoji="1" lang="en-US" altLang="ja-JP" sz="1700" kern="1200" baseline="0" dirty="0">
                          <a:solidFill>
                            <a:schemeClr val="dk1"/>
                          </a:solidFill>
                          <a:effectLst/>
                          <a:latin typeface="+mn-ea"/>
                          <a:ea typeface="+mn-ea"/>
                          <a:cs typeface="+mn-cs"/>
                        </a:rPr>
                        <a:t>28</a:t>
                      </a:r>
                      <a:r>
                        <a:rPr kumimoji="1" lang="ja-JP" altLang="en-US" sz="1700" kern="1200" baseline="0" dirty="0">
                          <a:solidFill>
                            <a:schemeClr val="dk1"/>
                          </a:solidFill>
                          <a:effectLst/>
                          <a:latin typeface="+mn-ea"/>
                          <a:ea typeface="+mn-ea"/>
                          <a:cs typeface="+mn-cs"/>
                        </a:rPr>
                        <a:t>年</a:t>
                      </a:r>
                      <a:r>
                        <a:rPr kumimoji="1" lang="en-US" altLang="ja-JP" sz="1700" kern="1200" baseline="0" dirty="0">
                          <a:solidFill>
                            <a:schemeClr val="dk1"/>
                          </a:solidFill>
                          <a:effectLst/>
                          <a:latin typeface="+mn-ea"/>
                          <a:ea typeface="+mn-ea"/>
                          <a:cs typeface="+mn-cs"/>
                        </a:rPr>
                        <a:t>4</a:t>
                      </a:r>
                      <a:r>
                        <a:rPr kumimoji="1" lang="ja-JP" altLang="en-US" sz="1700" kern="1200" baseline="0" dirty="0">
                          <a:solidFill>
                            <a:schemeClr val="dk1"/>
                          </a:solidFill>
                          <a:effectLst/>
                          <a:latin typeface="+mn-ea"/>
                          <a:ea typeface="+mn-ea"/>
                          <a:cs typeface="+mn-cs"/>
                        </a:rPr>
                        <a:t>月</a:t>
                      </a:r>
                      <a:r>
                        <a:rPr kumimoji="1" lang="en-US" altLang="ja-JP" sz="1700" kern="1200" baseline="0" dirty="0">
                          <a:solidFill>
                            <a:schemeClr val="dk1"/>
                          </a:solidFill>
                          <a:effectLst/>
                          <a:latin typeface="+mn-ea"/>
                          <a:ea typeface="+mn-ea"/>
                          <a:cs typeface="+mn-cs"/>
                        </a:rPr>
                        <a:t>1</a:t>
                      </a:r>
                      <a:r>
                        <a:rPr kumimoji="1" lang="ja-JP" altLang="en-US" sz="1700" kern="1200" baseline="0" dirty="0">
                          <a:solidFill>
                            <a:schemeClr val="dk1"/>
                          </a:solidFill>
                          <a:effectLst/>
                          <a:latin typeface="+mn-ea"/>
                          <a:ea typeface="+mn-ea"/>
                          <a:cs typeface="+mn-cs"/>
                        </a:rPr>
                        <a:t>日）</a:t>
                      </a:r>
                      <a:r>
                        <a:rPr kumimoji="1" lang="ja-JP" altLang="en-US" sz="1700" kern="1200" dirty="0">
                          <a:solidFill>
                            <a:schemeClr val="dk1"/>
                          </a:solidFill>
                          <a:effectLst/>
                          <a:latin typeface="+mn-ea"/>
                          <a:ea typeface="+mn-ea"/>
                          <a:cs typeface="+mn-cs"/>
                        </a:rPr>
                        <a:t>　</a:t>
                      </a:r>
                      <a:endParaRPr kumimoji="1" lang="en-US" altLang="ja-JP" sz="1700" kern="1200" dirty="0">
                        <a:solidFill>
                          <a:schemeClr val="dk1"/>
                        </a:solidFill>
                        <a:effectLst/>
                        <a:latin typeface="+mn-ea"/>
                        <a:ea typeface="+mn-ea"/>
                        <a:cs typeface="+mn-cs"/>
                      </a:endParaRPr>
                    </a:p>
                    <a:p>
                      <a:r>
                        <a:rPr kumimoji="1" lang="ja-JP" altLang="en-US" sz="1700" kern="1200" dirty="0">
                          <a:solidFill>
                            <a:schemeClr val="dk1"/>
                          </a:solidFill>
                          <a:effectLst/>
                          <a:latin typeface="+mn-ea"/>
                          <a:ea typeface="+mn-ea"/>
                          <a:cs typeface="+mn-cs"/>
                        </a:rPr>
                        <a:t>　　</a:t>
                      </a:r>
                      <a:r>
                        <a:rPr kumimoji="1" lang="ja-JP" altLang="en-US" sz="1700" kern="1200" baseline="0" dirty="0">
                          <a:solidFill>
                            <a:schemeClr val="dk1"/>
                          </a:solidFill>
                          <a:effectLst/>
                          <a:latin typeface="+mn-ea"/>
                          <a:ea typeface="+mn-ea"/>
                          <a:cs typeface="+mn-cs"/>
                        </a:rPr>
                        <a:t> </a:t>
                      </a:r>
                      <a:r>
                        <a:rPr kumimoji="1" lang="ja-JP" altLang="en-US" sz="1700" kern="1200" dirty="0">
                          <a:solidFill>
                            <a:schemeClr val="dk1"/>
                          </a:solidFill>
                          <a:effectLst/>
                          <a:latin typeface="+mn-ea"/>
                          <a:ea typeface="+mn-ea"/>
                          <a:cs typeface="+mn-cs"/>
                        </a:rPr>
                        <a:t>「</a:t>
                      </a:r>
                      <a:r>
                        <a:rPr kumimoji="1" lang="ja-JP" altLang="ja-JP" sz="1700" kern="1200" dirty="0">
                          <a:solidFill>
                            <a:schemeClr val="dk1"/>
                          </a:solidFill>
                          <a:effectLst/>
                          <a:latin typeface="+mn-ea"/>
                          <a:ea typeface="+mn-ea"/>
                          <a:cs typeface="+mn-cs"/>
                        </a:rPr>
                        <a:t>特区民泊</a:t>
                      </a:r>
                      <a:r>
                        <a:rPr kumimoji="1" lang="ja-JP" altLang="en-US" sz="1700" kern="1200" dirty="0">
                          <a:solidFill>
                            <a:schemeClr val="dk1"/>
                          </a:solidFill>
                          <a:effectLst/>
                          <a:latin typeface="+mn-ea"/>
                          <a:ea typeface="+mn-ea"/>
                          <a:cs typeface="+mn-cs"/>
                        </a:rPr>
                        <a:t>」の</a:t>
                      </a:r>
                      <a:r>
                        <a:rPr kumimoji="1" lang="ja-JP" altLang="ja-JP" sz="1700" kern="1200" dirty="0">
                          <a:solidFill>
                            <a:schemeClr val="dk1"/>
                          </a:solidFill>
                          <a:effectLst/>
                          <a:latin typeface="+mn-ea"/>
                          <a:ea typeface="+mn-ea"/>
                          <a:cs typeface="+mn-cs"/>
                        </a:rPr>
                        <a:t>最低滞在日数が７日から３日に短縮</a:t>
                      </a:r>
                      <a:endParaRPr kumimoji="1" lang="en-US" altLang="ja-JP" sz="1700" kern="1200" dirty="0">
                        <a:solidFill>
                          <a:schemeClr val="dk1"/>
                        </a:solidFill>
                        <a:effectLst/>
                        <a:latin typeface="+mn-ea"/>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700" kern="1200" dirty="0">
                          <a:solidFill>
                            <a:schemeClr val="dk1"/>
                          </a:solidFill>
                          <a:effectLst/>
                          <a:latin typeface="+mn-ea"/>
                          <a:ea typeface="+mn-ea"/>
                          <a:cs typeface="+mn-cs"/>
                        </a:rPr>
                        <a:t>　　</a:t>
                      </a:r>
                      <a:r>
                        <a:rPr kumimoji="1" lang="ja-JP" altLang="en-US" sz="1700" kern="1200" baseline="0" dirty="0">
                          <a:solidFill>
                            <a:schemeClr val="dk1"/>
                          </a:solidFill>
                          <a:effectLst/>
                          <a:latin typeface="+mn-ea"/>
                          <a:ea typeface="+mn-ea"/>
                          <a:cs typeface="+mn-cs"/>
                        </a:rPr>
                        <a:t> （府条例：平成</a:t>
                      </a:r>
                      <a:r>
                        <a:rPr kumimoji="1" lang="en-US" altLang="ja-JP" sz="1700" kern="1200" baseline="0" dirty="0">
                          <a:solidFill>
                            <a:schemeClr val="dk1"/>
                          </a:solidFill>
                          <a:effectLst/>
                          <a:latin typeface="+mn-ea"/>
                          <a:ea typeface="+mn-ea"/>
                          <a:cs typeface="+mn-cs"/>
                        </a:rPr>
                        <a:t>29</a:t>
                      </a:r>
                      <a:r>
                        <a:rPr kumimoji="1" lang="ja-JP" altLang="en-US" sz="1700" kern="1200" baseline="0" dirty="0">
                          <a:solidFill>
                            <a:schemeClr val="dk1"/>
                          </a:solidFill>
                          <a:effectLst/>
                          <a:latin typeface="+mn-ea"/>
                          <a:ea typeface="+mn-ea"/>
                          <a:cs typeface="+mn-cs"/>
                        </a:rPr>
                        <a:t>年</a:t>
                      </a:r>
                      <a:r>
                        <a:rPr kumimoji="1" lang="en-US" altLang="ja-JP" sz="1700" kern="1200" baseline="0" dirty="0">
                          <a:solidFill>
                            <a:schemeClr val="dk1"/>
                          </a:solidFill>
                          <a:effectLst/>
                          <a:latin typeface="+mn-ea"/>
                          <a:ea typeface="+mn-ea"/>
                          <a:cs typeface="+mn-cs"/>
                        </a:rPr>
                        <a:t>1</a:t>
                      </a:r>
                      <a:r>
                        <a:rPr kumimoji="1" lang="ja-JP" altLang="en-US" sz="1700" kern="1200" baseline="0" dirty="0">
                          <a:solidFill>
                            <a:schemeClr val="dk1"/>
                          </a:solidFill>
                          <a:effectLst/>
                          <a:latin typeface="+mn-ea"/>
                          <a:ea typeface="+mn-ea"/>
                          <a:cs typeface="+mn-cs"/>
                        </a:rPr>
                        <a:t>月</a:t>
                      </a:r>
                      <a:r>
                        <a:rPr kumimoji="1" lang="en-US" altLang="ja-JP" sz="1700" kern="1200" baseline="0" dirty="0">
                          <a:solidFill>
                            <a:schemeClr val="dk1"/>
                          </a:solidFill>
                          <a:effectLst/>
                          <a:latin typeface="+mn-ea"/>
                          <a:ea typeface="+mn-ea"/>
                          <a:cs typeface="+mn-cs"/>
                        </a:rPr>
                        <a:t>1</a:t>
                      </a:r>
                      <a:r>
                        <a:rPr kumimoji="1" lang="ja-JP" altLang="en-US" sz="1700" kern="1200" baseline="0" dirty="0">
                          <a:solidFill>
                            <a:schemeClr val="dk1"/>
                          </a:solidFill>
                          <a:effectLst/>
                          <a:latin typeface="+mn-ea"/>
                          <a:ea typeface="+mn-ea"/>
                          <a:cs typeface="+mn-cs"/>
                        </a:rPr>
                        <a:t>日、</a:t>
                      </a:r>
                      <a:endParaRPr kumimoji="1" lang="en-US" altLang="ja-JP" sz="1700" kern="1200" baseline="0" dirty="0">
                        <a:solidFill>
                          <a:schemeClr val="dk1"/>
                        </a:solidFill>
                        <a:effectLst/>
                        <a:latin typeface="+mn-ea"/>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700" kern="1200" baseline="0" dirty="0">
                          <a:solidFill>
                            <a:schemeClr val="dk1"/>
                          </a:solidFill>
                          <a:effectLst/>
                          <a:latin typeface="+mn-ea"/>
                          <a:ea typeface="+mn-ea"/>
                          <a:cs typeface="+mn-cs"/>
                        </a:rPr>
                        <a:t>        </a:t>
                      </a:r>
                      <a:r>
                        <a:rPr kumimoji="1" lang="ja-JP" altLang="en-US" sz="1700" kern="1200" baseline="0" dirty="0">
                          <a:solidFill>
                            <a:schemeClr val="dk1"/>
                          </a:solidFill>
                          <a:effectLst/>
                          <a:latin typeface="+mn-ea"/>
                          <a:ea typeface="+mn-ea"/>
                          <a:cs typeface="+mn-cs"/>
                        </a:rPr>
                        <a:t>国施行令：平成</a:t>
                      </a:r>
                      <a:r>
                        <a:rPr kumimoji="1" lang="en-US" altLang="ja-JP" sz="1700" kern="1200" baseline="0" dirty="0">
                          <a:solidFill>
                            <a:schemeClr val="dk1"/>
                          </a:solidFill>
                          <a:effectLst/>
                          <a:latin typeface="+mn-ea"/>
                          <a:ea typeface="+mn-ea"/>
                          <a:cs typeface="+mn-cs"/>
                        </a:rPr>
                        <a:t>28</a:t>
                      </a:r>
                      <a:r>
                        <a:rPr kumimoji="1" lang="ja-JP" altLang="en-US" sz="1700" kern="1200" baseline="0" dirty="0">
                          <a:solidFill>
                            <a:schemeClr val="dk1"/>
                          </a:solidFill>
                          <a:effectLst/>
                          <a:latin typeface="+mn-ea"/>
                          <a:ea typeface="+mn-ea"/>
                          <a:cs typeface="+mn-cs"/>
                        </a:rPr>
                        <a:t>年</a:t>
                      </a:r>
                      <a:r>
                        <a:rPr kumimoji="1" lang="en-US" altLang="ja-JP" sz="1700" kern="1200" baseline="0" dirty="0">
                          <a:solidFill>
                            <a:schemeClr val="dk1"/>
                          </a:solidFill>
                          <a:effectLst/>
                          <a:latin typeface="+mn-ea"/>
                          <a:ea typeface="+mn-ea"/>
                          <a:cs typeface="+mn-cs"/>
                        </a:rPr>
                        <a:t>10</a:t>
                      </a:r>
                      <a:r>
                        <a:rPr kumimoji="1" lang="ja-JP" altLang="en-US" sz="1700" kern="1200" baseline="0" dirty="0">
                          <a:solidFill>
                            <a:schemeClr val="dk1"/>
                          </a:solidFill>
                          <a:effectLst/>
                          <a:latin typeface="+mn-ea"/>
                          <a:ea typeface="+mn-ea"/>
                          <a:cs typeface="+mn-cs"/>
                        </a:rPr>
                        <a:t>月</a:t>
                      </a:r>
                      <a:r>
                        <a:rPr kumimoji="1" lang="en-US" altLang="ja-JP" sz="1700" kern="1200" baseline="0" dirty="0">
                          <a:solidFill>
                            <a:schemeClr val="dk1"/>
                          </a:solidFill>
                          <a:effectLst/>
                          <a:latin typeface="+mn-ea"/>
                          <a:ea typeface="+mn-ea"/>
                          <a:cs typeface="+mn-cs"/>
                        </a:rPr>
                        <a:t>31</a:t>
                      </a:r>
                      <a:r>
                        <a:rPr kumimoji="1" lang="ja-JP" altLang="en-US" sz="1700" kern="1200" baseline="0" dirty="0">
                          <a:solidFill>
                            <a:schemeClr val="dk1"/>
                          </a:solidFill>
                          <a:effectLst/>
                          <a:latin typeface="+mn-ea"/>
                          <a:ea typeface="+mn-ea"/>
                          <a:cs typeface="+mn-cs"/>
                        </a:rPr>
                        <a:t>日）</a:t>
                      </a:r>
                      <a:r>
                        <a:rPr kumimoji="1" lang="ja-JP" altLang="en-US" sz="1700" kern="1200" dirty="0">
                          <a:solidFill>
                            <a:schemeClr val="dk1"/>
                          </a:solidFill>
                          <a:effectLst/>
                          <a:latin typeface="+mn-ea"/>
                          <a:ea typeface="+mn-ea"/>
                          <a:cs typeface="+mn-cs"/>
                        </a:rPr>
                        <a:t>　</a:t>
                      </a:r>
                      <a:endParaRPr kumimoji="1" lang="en-US" altLang="ja-JP" sz="1700" kern="1200" dirty="0">
                        <a:solidFill>
                          <a:schemeClr val="dk1"/>
                        </a:solidFill>
                        <a:effectLst/>
                        <a:latin typeface="+mn-ea"/>
                        <a:ea typeface="+mn-ea"/>
                        <a:cs typeface="+mn-cs"/>
                      </a:endParaRPr>
                    </a:p>
                  </a:txBody>
                  <a:tcPr marL="126287" marR="126287" marT="61667" marB="61667" anchor="ctr"/>
                </a:tc>
                <a:extLst>
                  <a:ext uri="{0D108BD9-81ED-4DB2-BD59-A6C34878D82A}">
                    <a16:rowId xmlns:a16="http://schemas.microsoft.com/office/drawing/2014/main" val="10002"/>
                  </a:ext>
                </a:extLst>
              </a:tr>
              <a:tr h="1149989">
                <a:tc rowSpan="2">
                  <a:txBody>
                    <a:bodyPr/>
                    <a:lstStyle/>
                    <a:p>
                      <a:pPr algn="ctr"/>
                      <a:r>
                        <a:rPr kumimoji="1" lang="ja-JP" altLang="en-US" sz="1900" dirty="0">
                          <a:latin typeface="+mn-ea"/>
                          <a:ea typeface="+mn-ea"/>
                        </a:rPr>
                        <a:t>第２次改正</a:t>
                      </a:r>
                    </a:p>
                  </a:txBody>
                  <a:tcPr marL="126287" marR="126287" marT="61667" marB="61667" anchor="ctr"/>
                </a:tc>
                <a:tc rowSpan="2">
                  <a:txBody>
                    <a:bodyPr/>
                    <a:lstStyle/>
                    <a:p>
                      <a:pPr algn="ctr"/>
                      <a:r>
                        <a:rPr kumimoji="1" lang="ja-JP" altLang="en-US" sz="1800" dirty="0">
                          <a:latin typeface="+mn-ea"/>
                          <a:ea typeface="+mn-ea"/>
                        </a:rPr>
                        <a:t>平成</a:t>
                      </a:r>
                      <a:r>
                        <a:rPr kumimoji="1" lang="en-US" altLang="ja-JP" sz="1800" dirty="0">
                          <a:latin typeface="+mn-ea"/>
                          <a:ea typeface="+mn-ea"/>
                        </a:rPr>
                        <a:t>30</a:t>
                      </a:r>
                      <a:r>
                        <a:rPr kumimoji="1" lang="ja-JP" altLang="en-US" sz="1800" dirty="0">
                          <a:latin typeface="+mn-ea"/>
                          <a:ea typeface="+mn-ea"/>
                        </a:rPr>
                        <a:t>年</a:t>
                      </a:r>
                      <a:endParaRPr kumimoji="1" lang="en-US" altLang="ja-JP" sz="1800" dirty="0">
                        <a:latin typeface="+mn-ea"/>
                        <a:ea typeface="+mn-ea"/>
                      </a:endParaRPr>
                    </a:p>
                    <a:p>
                      <a:pPr algn="ctr"/>
                      <a:r>
                        <a:rPr kumimoji="1" lang="en-US" altLang="ja-JP" sz="1800" dirty="0">
                          <a:latin typeface="+mn-ea"/>
                          <a:ea typeface="+mn-ea"/>
                        </a:rPr>
                        <a:t>2</a:t>
                      </a:r>
                      <a:r>
                        <a:rPr kumimoji="1" lang="ja-JP" altLang="en-US" sz="1800" dirty="0">
                          <a:latin typeface="+mn-ea"/>
                          <a:ea typeface="+mn-ea"/>
                        </a:rPr>
                        <a:t>月議会</a:t>
                      </a:r>
                    </a:p>
                  </a:txBody>
                  <a:tcPr marL="126287" marR="126287" marT="61667" marB="61667" anchor="ctr"/>
                </a:tc>
                <a:tc>
                  <a:txBody>
                    <a:bodyPr/>
                    <a:lstStyle/>
                    <a:p>
                      <a:pPr algn="ctr"/>
                      <a:r>
                        <a:rPr kumimoji="1" lang="en-US" altLang="ja-JP" sz="1800" dirty="0" smtClean="0">
                          <a:solidFill>
                            <a:schemeClr val="tx1"/>
                          </a:solidFill>
                          <a:latin typeface="+mn-ea"/>
                          <a:ea typeface="+mn-ea"/>
                        </a:rPr>
                        <a:t>2018.6.15</a:t>
                      </a:r>
                      <a:endParaRPr kumimoji="1" lang="ja-JP" altLang="en-US" sz="1800" dirty="0">
                        <a:solidFill>
                          <a:schemeClr val="tx1"/>
                        </a:solidFill>
                        <a:latin typeface="+mn-ea"/>
                        <a:ea typeface="+mn-ea"/>
                      </a:endParaRPr>
                    </a:p>
                  </a:txBody>
                  <a:tcPr marL="126287" marR="126287" marT="61667" marB="61667" anchor="ctr"/>
                </a:tc>
                <a:tc>
                  <a:txBody>
                    <a:bodyPr/>
                    <a:lstStyle/>
                    <a:p>
                      <a:r>
                        <a:rPr kumimoji="1" lang="ja-JP" altLang="en-US" sz="1800" dirty="0">
                          <a:latin typeface="+mn-ea"/>
                          <a:ea typeface="+mn-ea"/>
                        </a:rPr>
                        <a:t>ホテル</a:t>
                      </a:r>
                      <a:r>
                        <a:rPr kumimoji="1" lang="ja-JP" altLang="en-US" sz="1800" kern="1200" dirty="0">
                          <a:solidFill>
                            <a:schemeClr val="dk1"/>
                          </a:solidFill>
                          <a:latin typeface="+mn-ea"/>
                          <a:ea typeface="+mn-ea"/>
                          <a:cs typeface="+mn-cs"/>
                        </a:rPr>
                        <a:t>営業、旅館営業を統合し、「</a:t>
                      </a:r>
                      <a:r>
                        <a:rPr kumimoji="1" lang="ja-JP" altLang="ja-JP" sz="1800" kern="1200" dirty="0">
                          <a:solidFill>
                            <a:schemeClr val="dk1"/>
                          </a:solidFill>
                          <a:latin typeface="+mn-ea"/>
                          <a:ea typeface="+mn-ea"/>
                          <a:cs typeface="+mn-cs"/>
                        </a:rPr>
                        <a:t>旅館・ホテル営業</a:t>
                      </a:r>
                      <a:r>
                        <a:rPr kumimoji="1" lang="ja-JP" altLang="en-US" sz="1800" kern="1200" dirty="0">
                          <a:solidFill>
                            <a:schemeClr val="dk1"/>
                          </a:solidFill>
                          <a:latin typeface="+mn-ea"/>
                          <a:ea typeface="+mn-ea"/>
                          <a:cs typeface="+mn-cs"/>
                        </a:rPr>
                        <a:t>」に修正</a:t>
                      </a:r>
                    </a:p>
                  </a:txBody>
                  <a:tcPr marL="126287" marR="126287" marT="61667" marB="61667" anchor="ctr"/>
                </a:tc>
                <a:tc>
                  <a:txBody>
                    <a:bodyPr/>
                    <a:lstStyle/>
                    <a:p>
                      <a:r>
                        <a:rPr kumimoji="1" lang="ja-JP" altLang="en-US" sz="1700" kern="1200" dirty="0">
                          <a:solidFill>
                            <a:schemeClr val="dk1"/>
                          </a:solidFill>
                          <a:effectLst/>
                          <a:latin typeface="+mn-ea"/>
                          <a:ea typeface="+mn-ea"/>
                          <a:cs typeface="+mn-cs"/>
                        </a:rPr>
                        <a:t>　</a:t>
                      </a:r>
                      <a:r>
                        <a:rPr kumimoji="1" lang="ja-JP" altLang="en-US" sz="1800" kern="1200" dirty="0">
                          <a:solidFill>
                            <a:schemeClr val="dk1"/>
                          </a:solidFill>
                          <a:effectLst/>
                          <a:latin typeface="+mn-ea"/>
                          <a:ea typeface="+mn-ea"/>
                          <a:cs typeface="+mn-cs"/>
                        </a:rPr>
                        <a:t>旅館業法が改正され、</a:t>
                      </a:r>
                      <a:r>
                        <a:rPr kumimoji="1" lang="ja-JP" altLang="ja-JP" sz="1800" kern="1200" dirty="0">
                          <a:solidFill>
                            <a:schemeClr val="dk1"/>
                          </a:solidFill>
                          <a:effectLst/>
                          <a:latin typeface="+mn-ea"/>
                          <a:ea typeface="+mn-ea"/>
                          <a:cs typeface="+mn-cs"/>
                        </a:rPr>
                        <a:t>ホテル営業及び旅館営業の営業種別</a:t>
                      </a:r>
                      <a:r>
                        <a:rPr kumimoji="1" lang="ja-JP" altLang="en-US" sz="1800" kern="1200" dirty="0">
                          <a:solidFill>
                            <a:schemeClr val="dk1"/>
                          </a:solidFill>
                          <a:effectLst/>
                          <a:latin typeface="+mn-ea"/>
                          <a:ea typeface="+mn-ea"/>
                          <a:cs typeface="+mn-cs"/>
                        </a:rPr>
                        <a:t>が</a:t>
                      </a:r>
                      <a:r>
                        <a:rPr kumimoji="1" lang="ja-JP" altLang="ja-JP" sz="1800" kern="1200" dirty="0">
                          <a:solidFill>
                            <a:schemeClr val="dk1"/>
                          </a:solidFill>
                          <a:effectLst/>
                          <a:latin typeface="+mn-ea"/>
                          <a:ea typeface="+mn-ea"/>
                          <a:cs typeface="+mn-cs"/>
                        </a:rPr>
                        <a:t>統合</a:t>
                      </a:r>
                      <a:r>
                        <a:rPr kumimoji="1" lang="ja-JP" altLang="en-US" sz="1800" kern="1200" dirty="0">
                          <a:solidFill>
                            <a:schemeClr val="dk1"/>
                          </a:solidFill>
                          <a:effectLst/>
                          <a:latin typeface="+mn-ea"/>
                          <a:ea typeface="+mn-ea"/>
                          <a:cs typeface="+mn-cs"/>
                        </a:rPr>
                        <a:t>されたため</a:t>
                      </a:r>
                      <a:endParaRPr kumimoji="1" lang="ja-JP" altLang="en-US" sz="1800" kern="1200" dirty="0">
                        <a:solidFill>
                          <a:schemeClr val="dk1"/>
                        </a:solidFill>
                        <a:latin typeface="+mn-ea"/>
                        <a:ea typeface="+mn-ea"/>
                        <a:cs typeface="+mn-cs"/>
                      </a:endParaRPr>
                    </a:p>
                  </a:txBody>
                  <a:tcPr marL="126287" marR="126287" marT="61667" marB="61667" anchor="ctr"/>
                </a:tc>
                <a:extLst>
                  <a:ext uri="{0D108BD9-81ED-4DB2-BD59-A6C34878D82A}">
                    <a16:rowId xmlns:a16="http://schemas.microsoft.com/office/drawing/2014/main" val="10003"/>
                  </a:ext>
                </a:extLst>
              </a:tr>
              <a:tr h="1326796">
                <a:tc vMerge="1">
                  <a:txBody>
                    <a:bodyPr/>
                    <a:lstStyle/>
                    <a:p>
                      <a:endParaRPr kumimoji="1" lang="ja-JP" altLang="en-US" sz="1400" dirty="0">
                        <a:latin typeface="+mn-ea"/>
                        <a:ea typeface="+mn-ea"/>
                      </a:endParaRPr>
                    </a:p>
                  </a:txBody>
                  <a:tcPr anchor="ctr"/>
                </a:tc>
                <a:tc vMerge="1">
                  <a:txBody>
                    <a:bodyPr/>
                    <a:lstStyle/>
                    <a:p>
                      <a:endParaRPr kumimoji="1" lang="ja-JP" altLang="en-US" sz="1400" dirty="0">
                        <a:latin typeface="+mn-ea"/>
                        <a:ea typeface="+mn-ea"/>
                      </a:endParaRPr>
                    </a:p>
                  </a:txBody>
                  <a:tcPr anchor="ctr"/>
                </a:tc>
                <a:tc>
                  <a:txBody>
                    <a:bodyPr/>
                    <a:lstStyle/>
                    <a:p>
                      <a:pPr algn="ctr"/>
                      <a:r>
                        <a:rPr kumimoji="1" lang="en-US" altLang="ja-JP" sz="1800" dirty="0" smtClean="0">
                          <a:solidFill>
                            <a:schemeClr val="tx1"/>
                          </a:solidFill>
                          <a:latin typeface="+mn-ea"/>
                          <a:ea typeface="+mn-ea"/>
                        </a:rPr>
                        <a:t>2018.10.1</a:t>
                      </a:r>
                      <a:endParaRPr kumimoji="1" lang="ja-JP" altLang="en-US" sz="1800" dirty="0">
                        <a:solidFill>
                          <a:schemeClr val="tx1"/>
                        </a:solidFill>
                        <a:latin typeface="+mn-ea"/>
                        <a:ea typeface="+mn-ea"/>
                      </a:endParaRPr>
                    </a:p>
                  </a:txBody>
                  <a:tcPr marL="126287" marR="126287" marT="61667" marB="61667" anchor="ctr"/>
                </a:tc>
                <a:tc>
                  <a:txBody>
                    <a:bodyPr/>
                    <a:lstStyle/>
                    <a:p>
                      <a:r>
                        <a:rPr kumimoji="1" lang="ja-JP" altLang="en-US" sz="1800" b="1" u="sng" dirty="0">
                          <a:latin typeface="+mn-ea"/>
                          <a:ea typeface="+mn-ea"/>
                        </a:rPr>
                        <a:t>追加</a:t>
                      </a:r>
                      <a:endParaRPr kumimoji="1" lang="en-US" altLang="ja-JP" sz="1800" b="1" u="sng" dirty="0">
                        <a:latin typeface="+mn-ea"/>
                        <a:ea typeface="+mn-ea"/>
                      </a:endParaRPr>
                    </a:p>
                    <a:p>
                      <a:r>
                        <a:rPr kumimoji="1" lang="ja-JP" altLang="en-US" sz="1800" dirty="0">
                          <a:latin typeface="+mn-ea"/>
                          <a:ea typeface="+mn-ea"/>
                        </a:rPr>
                        <a:t>　</a:t>
                      </a:r>
                      <a:r>
                        <a:rPr kumimoji="1" lang="ja-JP" altLang="en-US" sz="1800" b="1" u="sng" dirty="0">
                          <a:latin typeface="+mn-ea"/>
                          <a:ea typeface="+mn-ea"/>
                        </a:rPr>
                        <a:t>新法民泊</a:t>
                      </a:r>
                    </a:p>
                  </a:txBody>
                  <a:tcPr marL="126287" marR="126287" marT="61667" marB="61667" anchor="ctr"/>
                </a:tc>
                <a:tc>
                  <a:txBody>
                    <a:bodyPr/>
                    <a:lstStyle/>
                    <a:p>
                      <a:pPr lvl="0"/>
                      <a:r>
                        <a:rPr kumimoji="1" lang="ja-JP" altLang="en-US" sz="1700" kern="1200" dirty="0">
                          <a:solidFill>
                            <a:schemeClr val="dk1"/>
                          </a:solidFill>
                          <a:effectLst/>
                          <a:latin typeface="+mn-ea"/>
                          <a:ea typeface="+mn-ea"/>
                          <a:cs typeface="+mn-cs"/>
                        </a:rPr>
                        <a:t>　</a:t>
                      </a:r>
                      <a:r>
                        <a:rPr kumimoji="1" lang="ja-JP" altLang="ja-JP" sz="1800" kern="1200" dirty="0">
                          <a:solidFill>
                            <a:schemeClr val="dk1"/>
                          </a:solidFill>
                          <a:effectLst/>
                          <a:latin typeface="+mn-ea"/>
                          <a:ea typeface="+mn-ea"/>
                          <a:cs typeface="+mn-cs"/>
                        </a:rPr>
                        <a:t>課税対象となる１万円以上の宿泊料金設定を行っている</a:t>
                      </a:r>
                      <a:r>
                        <a:rPr kumimoji="1" lang="ja-JP" altLang="en-US" sz="1800" kern="1200" dirty="0">
                          <a:solidFill>
                            <a:schemeClr val="dk1"/>
                          </a:solidFill>
                          <a:effectLst/>
                          <a:latin typeface="+mn-ea"/>
                          <a:ea typeface="+mn-ea"/>
                          <a:cs typeface="+mn-cs"/>
                        </a:rPr>
                        <a:t>民泊</a:t>
                      </a:r>
                      <a:r>
                        <a:rPr kumimoji="1" lang="ja-JP" altLang="ja-JP" sz="1800" kern="1200" dirty="0">
                          <a:solidFill>
                            <a:schemeClr val="dk1"/>
                          </a:solidFill>
                          <a:effectLst/>
                          <a:latin typeface="+mn-ea"/>
                          <a:ea typeface="+mn-ea"/>
                          <a:cs typeface="+mn-cs"/>
                        </a:rPr>
                        <a:t>施設が見受けられ</a:t>
                      </a:r>
                      <a:r>
                        <a:rPr kumimoji="1" lang="ja-JP" altLang="en-US" sz="1800" kern="1200" dirty="0">
                          <a:solidFill>
                            <a:schemeClr val="dk1"/>
                          </a:solidFill>
                          <a:effectLst/>
                          <a:latin typeface="+mn-ea"/>
                          <a:ea typeface="+mn-ea"/>
                          <a:cs typeface="+mn-cs"/>
                        </a:rPr>
                        <a:t>る中</a:t>
                      </a:r>
                      <a:r>
                        <a:rPr kumimoji="1" lang="ja-JP" altLang="ja-JP" sz="1800" kern="1200" dirty="0">
                          <a:solidFill>
                            <a:schemeClr val="dk1"/>
                          </a:solidFill>
                          <a:effectLst/>
                          <a:latin typeface="+mn-ea"/>
                          <a:ea typeface="+mn-ea"/>
                          <a:cs typeface="+mn-cs"/>
                        </a:rPr>
                        <a:t>、</a:t>
                      </a:r>
                      <a:r>
                        <a:rPr kumimoji="1" lang="ja-JP" altLang="en-US" sz="1800" kern="1200" dirty="0">
                          <a:solidFill>
                            <a:schemeClr val="dk1"/>
                          </a:solidFill>
                          <a:effectLst/>
                          <a:latin typeface="+mn-ea"/>
                          <a:ea typeface="+mn-ea"/>
                          <a:cs typeface="+mn-cs"/>
                        </a:rPr>
                        <a:t>「</a:t>
                      </a:r>
                      <a:r>
                        <a:rPr kumimoji="1" lang="ja-JP" altLang="ja-JP" sz="1800" kern="1200" dirty="0">
                          <a:solidFill>
                            <a:schemeClr val="dk1"/>
                          </a:solidFill>
                          <a:effectLst/>
                          <a:latin typeface="+mn-ea"/>
                          <a:ea typeface="+mn-ea"/>
                          <a:cs typeface="+mn-cs"/>
                        </a:rPr>
                        <a:t>住宅宿泊事業法</a:t>
                      </a:r>
                      <a:r>
                        <a:rPr kumimoji="1" lang="ja-JP" altLang="en-US" sz="1800" kern="1200" dirty="0">
                          <a:solidFill>
                            <a:schemeClr val="dk1"/>
                          </a:solidFill>
                          <a:effectLst/>
                          <a:latin typeface="+mn-ea"/>
                          <a:ea typeface="+mn-ea"/>
                          <a:cs typeface="+mn-cs"/>
                        </a:rPr>
                        <a:t>」の成立を受け、</a:t>
                      </a:r>
                      <a:r>
                        <a:rPr kumimoji="1" lang="ja-JP" altLang="en-US" sz="1800" b="0" u="none" kern="1200" dirty="0">
                          <a:solidFill>
                            <a:schemeClr val="dk1"/>
                          </a:solidFill>
                          <a:effectLst/>
                          <a:latin typeface="+mn-ea"/>
                          <a:ea typeface="+mn-ea"/>
                          <a:cs typeface="+mn-cs"/>
                        </a:rPr>
                        <a:t>新法民泊についても、</a:t>
                      </a:r>
                      <a:r>
                        <a:rPr kumimoji="1" lang="ja-JP" altLang="ja-JP" sz="1800" b="0" u="none" kern="1200" dirty="0">
                          <a:solidFill>
                            <a:schemeClr val="dk1"/>
                          </a:solidFill>
                          <a:effectLst/>
                          <a:latin typeface="+mn-ea"/>
                          <a:ea typeface="+mn-ea"/>
                          <a:cs typeface="+mn-cs"/>
                        </a:rPr>
                        <a:t>公平性の観点から、課税対象施設の追加を行う。</a:t>
                      </a:r>
                    </a:p>
                  </a:txBody>
                  <a:tcPr marL="126287" marR="126287" marT="61667" marB="61667" anchor="ctr"/>
                </a:tc>
                <a:extLst>
                  <a:ext uri="{0D108BD9-81ED-4DB2-BD59-A6C34878D82A}">
                    <a16:rowId xmlns:a16="http://schemas.microsoft.com/office/drawing/2014/main" val="10004"/>
                  </a:ext>
                </a:extLst>
              </a:tr>
              <a:tr h="1326796">
                <a:tc>
                  <a:txBody>
                    <a:bodyPr/>
                    <a:lstStyle/>
                    <a:p>
                      <a:pPr algn="ctr"/>
                      <a:r>
                        <a:rPr kumimoji="1" lang="ja-JP" altLang="en-US" sz="1900" dirty="0">
                          <a:latin typeface="+mn-ea"/>
                          <a:ea typeface="+mn-ea"/>
                        </a:rPr>
                        <a:t>第３次</a:t>
                      </a:r>
                      <a:endParaRPr kumimoji="1" lang="en-US" altLang="ja-JP" sz="1900" dirty="0">
                        <a:latin typeface="+mn-ea"/>
                        <a:ea typeface="+mn-ea"/>
                      </a:endParaRPr>
                    </a:p>
                    <a:p>
                      <a:pPr algn="ctr"/>
                      <a:r>
                        <a:rPr kumimoji="1" lang="ja-JP" altLang="en-US" sz="1900" dirty="0">
                          <a:latin typeface="+mn-ea"/>
                          <a:ea typeface="+mn-ea"/>
                        </a:rPr>
                        <a:t>改正</a:t>
                      </a:r>
                    </a:p>
                  </a:txBody>
                  <a:tcPr marL="126287" marR="126287" marT="61667" marB="61667" anchor="ctr">
                    <a:solidFill>
                      <a:schemeClr val="accent1">
                        <a:lumMod val="20000"/>
                        <a:lumOff val="80000"/>
                      </a:schemeClr>
                    </a:solidFill>
                  </a:tcPr>
                </a:tc>
                <a:tc>
                  <a:txBody>
                    <a:bodyPr/>
                    <a:lstStyle/>
                    <a:p>
                      <a:pPr algn="ctr"/>
                      <a:r>
                        <a:rPr kumimoji="1" lang="ja-JP" altLang="en-US" sz="1800" dirty="0">
                          <a:latin typeface="+mn-ea"/>
                          <a:ea typeface="+mn-ea"/>
                        </a:rPr>
                        <a:t>平成</a:t>
                      </a:r>
                      <a:r>
                        <a:rPr kumimoji="1" lang="en-US" altLang="ja-JP" sz="1800" dirty="0">
                          <a:latin typeface="+mn-ea"/>
                          <a:ea typeface="+mn-ea"/>
                        </a:rPr>
                        <a:t>30</a:t>
                      </a:r>
                      <a:r>
                        <a:rPr kumimoji="1" lang="ja-JP" altLang="en-US" sz="1800" dirty="0">
                          <a:latin typeface="+mn-ea"/>
                          <a:ea typeface="+mn-ea"/>
                        </a:rPr>
                        <a:t>年</a:t>
                      </a:r>
                      <a:endParaRPr kumimoji="1" lang="en-US" altLang="ja-JP" sz="1800" dirty="0">
                        <a:latin typeface="+mn-ea"/>
                        <a:ea typeface="+mn-ea"/>
                      </a:endParaRPr>
                    </a:p>
                    <a:p>
                      <a:pPr algn="ctr"/>
                      <a:r>
                        <a:rPr kumimoji="1" lang="en-US" altLang="ja-JP" sz="1800" dirty="0">
                          <a:latin typeface="+mn-ea"/>
                          <a:ea typeface="+mn-ea"/>
                        </a:rPr>
                        <a:t>9</a:t>
                      </a:r>
                      <a:r>
                        <a:rPr kumimoji="1" lang="ja-JP" altLang="en-US" sz="1800" dirty="0">
                          <a:latin typeface="+mn-ea"/>
                          <a:ea typeface="+mn-ea"/>
                        </a:rPr>
                        <a:t>月議会</a:t>
                      </a:r>
                      <a:endParaRPr kumimoji="1" lang="en-US" altLang="ja-JP" sz="1800" dirty="0">
                        <a:latin typeface="+mn-ea"/>
                        <a:ea typeface="+mn-ea"/>
                      </a:endParaRPr>
                    </a:p>
                    <a:p>
                      <a:pPr algn="ctr"/>
                      <a:r>
                        <a:rPr kumimoji="1" lang="ja-JP" altLang="en-US" sz="1800" dirty="0">
                          <a:latin typeface="+mn-ea"/>
                          <a:ea typeface="+mn-ea"/>
                        </a:rPr>
                        <a:t>（前半）</a:t>
                      </a:r>
                    </a:p>
                  </a:txBody>
                  <a:tcPr marL="126287" marR="126287" marT="61667" marB="61667" anchor="ctr">
                    <a:solidFill>
                      <a:schemeClr val="accent1">
                        <a:lumMod val="20000"/>
                        <a:lumOff val="80000"/>
                      </a:schemeClr>
                    </a:solidFill>
                  </a:tcPr>
                </a:tc>
                <a:tc>
                  <a:txBody>
                    <a:bodyPr/>
                    <a:lstStyle/>
                    <a:p>
                      <a:pPr algn="ctr"/>
                      <a:r>
                        <a:rPr kumimoji="1" lang="en-US" altLang="ja-JP" sz="1800" dirty="0" smtClean="0">
                          <a:solidFill>
                            <a:schemeClr val="tx1"/>
                          </a:solidFill>
                          <a:latin typeface="+mn-ea"/>
                          <a:ea typeface="+mn-ea"/>
                        </a:rPr>
                        <a:t>2019.6.1</a:t>
                      </a:r>
                      <a:endParaRPr kumimoji="1" lang="ja-JP" altLang="en-US" sz="1800" dirty="0">
                        <a:solidFill>
                          <a:schemeClr val="tx1"/>
                        </a:solidFill>
                        <a:latin typeface="+mn-ea"/>
                        <a:ea typeface="+mn-ea"/>
                      </a:endParaRPr>
                    </a:p>
                  </a:txBody>
                  <a:tcPr marL="126287" marR="126287" marT="61667" marB="61667" anchor="ctr">
                    <a:solidFill>
                      <a:schemeClr val="accent1">
                        <a:lumMod val="20000"/>
                        <a:lumOff val="80000"/>
                      </a:schemeClr>
                    </a:solidFill>
                  </a:tcPr>
                </a:tc>
                <a:tc>
                  <a:txBody>
                    <a:bodyPr/>
                    <a:lstStyle/>
                    <a:p>
                      <a:pPr algn="ctr"/>
                      <a:r>
                        <a:rPr kumimoji="1" lang="ja-JP" altLang="en-US" sz="1800" b="1" u="sng" dirty="0">
                          <a:latin typeface="+mn-ea"/>
                          <a:ea typeface="+mn-ea"/>
                        </a:rPr>
                        <a:t>免税点の引下げ</a:t>
                      </a:r>
                      <a:endParaRPr kumimoji="1" lang="en-US" altLang="ja-JP" sz="1800" b="1" u="sng" dirty="0">
                        <a:latin typeface="+mn-ea"/>
                        <a:ea typeface="+mn-ea"/>
                      </a:endParaRPr>
                    </a:p>
                    <a:p>
                      <a:pPr algn="ctr"/>
                      <a:r>
                        <a:rPr kumimoji="1" lang="ja-JP" altLang="en-US" sz="1800" b="0" u="none" dirty="0">
                          <a:latin typeface="+mn-ea"/>
                          <a:ea typeface="+mn-ea"/>
                        </a:rPr>
                        <a:t>（</a:t>
                      </a:r>
                      <a:r>
                        <a:rPr kumimoji="1" lang="en-US" altLang="ja-JP" sz="1800" b="0" u="none" dirty="0">
                          <a:latin typeface="+mn-ea"/>
                          <a:ea typeface="+mn-ea"/>
                        </a:rPr>
                        <a:t>1</a:t>
                      </a:r>
                      <a:r>
                        <a:rPr kumimoji="1" lang="ja-JP" altLang="en-US" sz="1800" b="0" u="none" dirty="0">
                          <a:latin typeface="+mn-ea"/>
                          <a:ea typeface="+mn-ea"/>
                        </a:rPr>
                        <a:t>万円</a:t>
                      </a:r>
                      <a:r>
                        <a:rPr kumimoji="1" lang="ja-JP" altLang="en-US" sz="1800" b="0" u="none" baseline="0" dirty="0">
                          <a:latin typeface="+mn-ea"/>
                          <a:ea typeface="+mn-ea"/>
                        </a:rPr>
                        <a:t> </a:t>
                      </a:r>
                      <a:r>
                        <a:rPr kumimoji="1" lang="ja-JP" altLang="en-US" sz="1800" b="0" u="none" dirty="0">
                          <a:latin typeface="+mn-ea"/>
                          <a:ea typeface="+mn-ea"/>
                        </a:rPr>
                        <a:t>→</a:t>
                      </a:r>
                      <a:r>
                        <a:rPr kumimoji="1" lang="ja-JP" altLang="en-US" sz="1800" b="0" u="none" baseline="0" dirty="0">
                          <a:latin typeface="+mn-ea"/>
                          <a:ea typeface="+mn-ea"/>
                        </a:rPr>
                        <a:t> </a:t>
                      </a:r>
                      <a:r>
                        <a:rPr kumimoji="1" lang="en-US" altLang="ja-JP" sz="1800" b="0" u="none" dirty="0">
                          <a:latin typeface="+mn-ea"/>
                          <a:ea typeface="+mn-ea"/>
                        </a:rPr>
                        <a:t>7</a:t>
                      </a:r>
                      <a:r>
                        <a:rPr kumimoji="1" lang="ja-JP" altLang="en-US" sz="1800" b="0" u="none" dirty="0">
                          <a:latin typeface="+mn-ea"/>
                          <a:ea typeface="+mn-ea"/>
                        </a:rPr>
                        <a:t>千円）</a:t>
                      </a:r>
                    </a:p>
                  </a:txBody>
                  <a:tcPr marL="126287" marR="126287" marT="61667" marB="61667"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700" dirty="0">
                          <a:latin typeface="+mn-ea"/>
                        </a:rPr>
                        <a:t>　</a:t>
                      </a:r>
                      <a:r>
                        <a:rPr lang="ja-JP" altLang="ja-JP" sz="1800" dirty="0">
                          <a:latin typeface="+mn-ea"/>
                        </a:rPr>
                        <a:t>近年の観光・宿泊を取り巻く環境の激変</a:t>
                      </a:r>
                      <a:r>
                        <a:rPr lang="ja-JP" altLang="en-US" sz="1800" dirty="0">
                          <a:latin typeface="+mn-ea"/>
                        </a:rPr>
                        <a:t>に</a:t>
                      </a:r>
                      <a:r>
                        <a:rPr lang="ja-JP" altLang="ja-JP" sz="1800" dirty="0">
                          <a:latin typeface="+mn-ea"/>
                        </a:rPr>
                        <a:t>緊急的</a:t>
                      </a:r>
                      <a:r>
                        <a:rPr lang="ja-JP" altLang="en-US" sz="1800" dirty="0">
                          <a:latin typeface="+mn-ea"/>
                        </a:rPr>
                        <a:t>に</a:t>
                      </a:r>
                      <a:r>
                        <a:rPr lang="ja-JP" altLang="ja-JP" sz="1800" dirty="0">
                          <a:latin typeface="+mn-ea"/>
                        </a:rPr>
                        <a:t>対応</a:t>
                      </a:r>
                      <a:r>
                        <a:rPr lang="ja-JP" altLang="en-US" sz="1800" dirty="0">
                          <a:latin typeface="+mn-ea"/>
                        </a:rPr>
                        <a:t>するため</a:t>
                      </a:r>
                      <a:endParaRPr kumimoji="1" lang="ja-JP" altLang="ja-JP" sz="1800" b="0" u="none" kern="1200" dirty="0">
                        <a:solidFill>
                          <a:schemeClr val="dk1"/>
                        </a:solidFill>
                        <a:effectLst/>
                        <a:latin typeface="+mn-ea"/>
                        <a:ea typeface="+mn-ea"/>
                        <a:cs typeface="+mn-cs"/>
                      </a:endParaRPr>
                    </a:p>
                  </a:txBody>
                  <a:tcPr marL="126287" marR="126287" marT="61667" marB="61667" anchor="ctr">
                    <a:solidFill>
                      <a:schemeClr val="accent1">
                        <a:lumMod val="20000"/>
                        <a:lumOff val="80000"/>
                      </a:schemeClr>
                    </a:solidFill>
                  </a:tcPr>
                </a:tc>
                <a:extLst>
                  <a:ext uri="{0D108BD9-81ED-4DB2-BD59-A6C34878D82A}">
                    <a16:rowId xmlns:a16="http://schemas.microsoft.com/office/drawing/2014/main" val="1763600619"/>
                  </a:ext>
                </a:extLst>
              </a:tr>
            </a:tbl>
          </a:graphicData>
        </a:graphic>
      </p:graphicFrame>
      <p:sp>
        <p:nvSpPr>
          <p:cNvPr id="7" name="テキスト ボックス 6"/>
          <p:cNvSpPr txBox="1"/>
          <p:nvPr/>
        </p:nvSpPr>
        <p:spPr bwMode="gray">
          <a:xfrm>
            <a:off x="0" y="-126231"/>
            <a:ext cx="3911428" cy="62379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400" dirty="0">
                <a:solidFill>
                  <a:sysClr val="windowText" lastClr="000000"/>
                </a:solidFill>
                <a:latin typeface="HG丸ｺﾞｼｯｸM-PRO" panose="020F0600000000000000" pitchFamily="50" charset="-128"/>
                <a:ea typeface="HG丸ｺﾞｼｯｸM-PRO" panose="020F0600000000000000" pitchFamily="50" charset="-128"/>
              </a:rPr>
              <a:t>　大阪府宿泊税条例の変遷</a:t>
            </a:r>
          </a:p>
        </p:txBody>
      </p:sp>
      <p:sp>
        <p:nvSpPr>
          <p:cNvPr id="2" name="スライド番号プレースホルダー 1"/>
          <p:cNvSpPr>
            <a:spLocks noGrp="1"/>
          </p:cNvSpPr>
          <p:nvPr>
            <p:ph type="sldNum" sz="quarter" idx="12"/>
          </p:nvPr>
        </p:nvSpPr>
        <p:spPr/>
        <p:txBody>
          <a:bodyPr/>
          <a:lstStyle/>
          <a:p>
            <a:fld id="{467AA5CF-51E1-4D01-BB70-A72935B68D10}" type="slidenum">
              <a:rPr kumimoji="1" lang="ja-JP" altLang="en-US" smtClean="0"/>
              <a:t>4</a:t>
            </a:fld>
            <a:endParaRPr kumimoji="1" lang="ja-JP" altLang="en-US"/>
          </a:p>
        </p:txBody>
      </p:sp>
    </p:spTree>
    <p:extLst>
      <p:ext uri="{BB962C8B-B14F-4D97-AF65-F5344CB8AC3E}">
        <p14:creationId xmlns:p14="http://schemas.microsoft.com/office/powerpoint/2010/main" val="1934153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gray">
        <a:noFill/>
        <a:ln w="12700" cmpd="sng">
          <a:noFill/>
        </a:ln>
      </a:spPr>
      <a:bodyPr wrap="square" lIns="108000" tIns="144000" rIns="108000" bIns="108000" rtlCol="0" anchor="t">
        <a:spAutoFit/>
      </a:bodyPr>
      <a:lstStyle>
        <a:defPPr defTabSz="990600">
          <a:defRPr kumimoji="1" sz="1050" dirty="0" smtClean="0">
            <a:solidFill>
              <a:sysClr val="windowText" lastClr="000000"/>
            </a:solidFill>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6091</TotalTime>
  <Words>1946</Words>
  <PresentationFormat>ユーザー設定</PresentationFormat>
  <Paragraphs>228</Paragraphs>
  <Slides>5</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HG丸ｺﾞｼｯｸM-PRO</vt:lpstr>
      <vt:lpstr>Meiryo UI</vt:lpstr>
      <vt:lpstr>ＭＳ Ｐゴシック</vt:lpstr>
      <vt:lpstr>メイリオ</vt:lpstr>
      <vt:lpstr>游ゴシック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2021-06-08T12:40:10Z</cp:lastPrinted>
  <dcterms:created xsi:type="dcterms:W3CDTF">2014-07-11T05:14:15Z</dcterms:created>
  <dcterms:modified xsi:type="dcterms:W3CDTF">2021-09-13T09:49:41Z</dcterms:modified>
</cp:coreProperties>
</file>