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9"/>
  </p:notesMasterIdLst>
  <p:sldIdLst>
    <p:sldId id="304" r:id="rId2"/>
    <p:sldId id="352" r:id="rId3"/>
    <p:sldId id="381" r:id="rId4"/>
    <p:sldId id="384" r:id="rId5"/>
    <p:sldId id="382" r:id="rId6"/>
    <p:sldId id="380" r:id="rId7"/>
    <p:sldId id="383" r:id="rId8"/>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CCFFFF"/>
    <a:srgbClr val="FFFF99"/>
    <a:srgbClr val="CC99FF"/>
    <a:srgbClr val="FFCCFF"/>
    <a:srgbClr val="99FFCC"/>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9" autoAdjust="0"/>
    <p:restoredTop sz="91382" autoAdjust="0"/>
  </p:normalViewPr>
  <p:slideViewPr>
    <p:cSldViewPr>
      <p:cViewPr varScale="1">
        <p:scale>
          <a:sx n="79" d="100"/>
          <a:sy n="79" d="100"/>
        </p:scale>
        <p:origin x="966" y="78"/>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46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84820110963388"/>
          <c:y val="0.10581009313362057"/>
          <c:w val="0.73126539496620235"/>
          <c:h val="0.85481334391002195"/>
        </c:manualLayout>
      </c:layout>
      <c:pieChart>
        <c:varyColors val="1"/>
        <c:ser>
          <c:idx val="0"/>
          <c:order val="0"/>
          <c:tx>
            <c:strRef>
              <c:f>Sheet1!$B$1</c:f>
              <c:strCache>
                <c:ptCount val="1"/>
                <c:pt idx="0">
                  <c:v>満足度調査</c:v>
                </c:pt>
              </c:strCache>
            </c:strRef>
          </c:tx>
          <c:explosion val="7"/>
          <c:dPt>
            <c:idx val="0"/>
            <c:bubble3D val="0"/>
            <c:spPr>
              <a:solidFill>
                <a:schemeClr val="accent1"/>
              </a:solidFill>
              <a:ln w="19050">
                <a:solidFill>
                  <a:schemeClr val="lt1"/>
                </a:solidFill>
              </a:ln>
              <a:effectLst/>
            </c:spPr>
            <c:extLst>
              <c:ext xmlns:c16="http://schemas.microsoft.com/office/drawing/2014/chart" uri="{C3380CC4-5D6E-409C-BE32-E72D297353CC}">
                <c16:uniqueId val="{00000007-BC23-4886-8BAE-5D4028A0B1F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A-BC23-4886-8BAE-5D4028A0B1F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9-BC23-4886-8BAE-5D4028A0B1F4}"/>
              </c:ext>
            </c:extLst>
          </c:dPt>
          <c:dLbls>
            <c:dLbl>
              <c:idx val="0"/>
              <c:layout>
                <c:manualLayout>
                  <c:x val="-0.12594172875664206"/>
                  <c:y val="-0.25001743992269593"/>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sz="1200" b="1" baseline="0" dirty="0" smtClean="0">
                        <a:solidFill>
                          <a:schemeClr val="bg1"/>
                        </a:solidFill>
                      </a:rPr>
                      <a:t>大変満足・やや満足</a:t>
                    </a:r>
                    <a:r>
                      <a:rPr lang="ja-JP" altLang="en-US" sz="1600" b="1" baseline="0" dirty="0">
                        <a:solidFill>
                          <a:schemeClr val="bg1"/>
                        </a:solidFill>
                      </a:rPr>
                      <a:t>
</a:t>
                    </a:r>
                    <a:fld id="{3815AC65-FD44-43CD-BB14-D0D67B8F35F6}" type="PERCENTAGE">
                      <a:rPr lang="en-US" altLang="ja-JP" sz="1800" b="1" baseline="0">
                        <a:solidFill>
                          <a:schemeClr val="bg1"/>
                        </a:solidFill>
                      </a:rPr>
                      <a:pPr>
                        <a:defRPr/>
                      </a:pPr>
                      <a:t>[パーセンテージ]</a:t>
                    </a:fld>
                    <a:endParaRPr lang="ja-JP" altLang="en-US" sz="1600" b="1" baseline="0"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72291696840829966"/>
                      <c:h val="0.26327468782538377"/>
                    </c:manualLayout>
                  </c15:layout>
                  <c15:dlblFieldTable/>
                  <c15:showDataLabelsRange val="0"/>
                </c:ext>
                <c:ext xmlns:c16="http://schemas.microsoft.com/office/drawing/2014/chart" uri="{C3380CC4-5D6E-409C-BE32-E72D297353CC}">
                  <c16:uniqueId val="{00000007-BC23-4886-8BAE-5D4028A0B1F4}"/>
                </c:ext>
              </c:extLst>
            </c:dLbl>
            <c:dLbl>
              <c:idx val="1"/>
              <c:layout>
                <c:manualLayout>
                  <c:x val="0.26549473754728986"/>
                  <c:y val="8.531997736685588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fld id="{560E6719-7FE0-4F6F-A36F-AA90212F6640}" type="CATEGORYNAME">
                      <a:rPr lang="ja-JP" altLang="en-US" sz="1050" b="1">
                        <a:solidFill>
                          <a:schemeClr val="tx1"/>
                        </a:solidFill>
                      </a:rPr>
                      <a:pPr>
                        <a:defRPr/>
                      </a:pPr>
                      <a:t>[分類名]</a:t>
                    </a:fld>
                    <a:r>
                      <a:rPr lang="ja-JP" altLang="en-US" sz="1050" baseline="0" dirty="0">
                        <a:solidFill>
                          <a:schemeClr val="tx1"/>
                        </a:solidFill>
                      </a:rPr>
                      <a:t>
</a:t>
                    </a:r>
                    <a:fld id="{5ADE80F7-0869-488C-9941-814FFE17007A}" type="PERCENTAGE">
                      <a:rPr lang="en-US" altLang="ja-JP" sz="1200" baseline="0">
                        <a:solidFill>
                          <a:schemeClr val="tx1"/>
                        </a:solidFill>
                      </a:rPr>
                      <a:pPr>
                        <a:defRPr/>
                      </a:pPr>
                      <a:t>[パーセンテージ]</a:t>
                    </a:fld>
                    <a:endParaRPr lang="ja-JP" altLang="en-US" sz="1050" baseline="0" dirty="0">
                      <a:solidFill>
                        <a:schemeClr val="tx1"/>
                      </a:solidFill>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57962192985451366"/>
                      <c:h val="0.19535114387740599"/>
                    </c:manualLayout>
                  </c15:layout>
                  <c15:dlblFieldTable/>
                  <c15:showDataLabelsRange val="0"/>
                </c:ext>
                <c:ext xmlns:c16="http://schemas.microsoft.com/office/drawing/2014/chart" uri="{C3380CC4-5D6E-409C-BE32-E72D297353CC}">
                  <c16:uniqueId val="{0000000A-BC23-4886-8BAE-5D4028A0B1F4}"/>
                </c:ext>
              </c:extLst>
            </c:dLbl>
            <c:dLbl>
              <c:idx val="2"/>
              <c:delete val="1"/>
              <c:extLst>
                <c:ext xmlns:c15="http://schemas.microsoft.com/office/drawing/2012/chart" uri="{CE6537A1-D6FC-4f65-9D91-7224C49458BB}"/>
                <c:ext xmlns:c16="http://schemas.microsoft.com/office/drawing/2014/chart" uri="{C3380CC4-5D6E-409C-BE32-E72D297353CC}">
                  <c16:uniqueId val="{00000009-BC23-4886-8BAE-5D4028A0B1F4}"/>
                </c:ext>
              </c:extLst>
            </c:dLbl>
            <c:dLbl>
              <c:idx val="3"/>
              <c:layout>
                <c:manualLayout>
                  <c:x val="-0.30639057237518919"/>
                  <c:y val="-4.698972841401465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19070593726846508"/>
                      <c:h val="0.10957343123491328"/>
                    </c:manualLayout>
                  </c15:layout>
                </c:ext>
                <c:ext xmlns:c16="http://schemas.microsoft.com/office/drawing/2014/chart" uri="{C3380CC4-5D6E-409C-BE32-E72D297353CC}">
                  <c16:uniqueId val="{00000006-BC23-4886-8BAE-5D4028A0B1F4}"/>
                </c:ext>
              </c:extLst>
            </c:dLbl>
            <c:dLbl>
              <c:idx val="4"/>
              <c:layout>
                <c:manualLayout>
                  <c:x val="-0.36023307115873859"/>
                  <c:y val="8.0282998858712665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8-BC23-4886-8BAE-5D4028A0B1F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大変満足･やや満足</c:v>
                </c:pt>
                <c:pt idx="1">
                  <c:v>普通･やや不満</c:v>
                </c:pt>
                <c:pt idx="2">
                  <c:v>不満</c:v>
                </c:pt>
              </c:strCache>
            </c:strRef>
          </c:cat>
          <c:val>
            <c:numRef>
              <c:f>Sheet1!$B$2:$B$4</c:f>
              <c:numCache>
                <c:formatCode>General</c:formatCode>
                <c:ptCount val="3"/>
                <c:pt idx="0">
                  <c:v>1129</c:v>
                </c:pt>
                <c:pt idx="1">
                  <c:v>30</c:v>
                </c:pt>
                <c:pt idx="2">
                  <c:v>3</c:v>
                </c:pt>
              </c:numCache>
            </c:numRef>
          </c:val>
          <c:extLst>
            <c:ext xmlns:c16="http://schemas.microsoft.com/office/drawing/2014/chart" uri="{C3380CC4-5D6E-409C-BE32-E72D297353CC}">
              <c16:uniqueId val="{00000000-BC23-4886-8BAE-5D4028A0B1F4}"/>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3"/>
            <a:ext cx="2945660" cy="496332"/>
          </a:xfrm>
          <a:prstGeom prst="rect">
            <a:avLst/>
          </a:prstGeom>
        </p:spPr>
        <p:txBody>
          <a:bodyPr vert="horz" lIns="91239" tIns="45616" rIns="91239" bIns="456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53" y="3"/>
            <a:ext cx="2945660" cy="496332"/>
          </a:xfrm>
          <a:prstGeom prst="rect">
            <a:avLst/>
          </a:prstGeom>
        </p:spPr>
        <p:txBody>
          <a:bodyPr vert="horz" lIns="91239" tIns="45616" rIns="91239" bIns="45616" rtlCol="0"/>
          <a:lstStyle>
            <a:lvl1pPr algn="r">
              <a:defRPr sz="1200"/>
            </a:lvl1pPr>
          </a:lstStyle>
          <a:p>
            <a:fld id="{3D16FDEC-560D-45FF-95E3-45F1DE396D79}" type="datetimeFigureOut">
              <a:rPr kumimoji="1" lang="ja-JP" altLang="en-US" smtClean="0"/>
              <a:t>2022/3/29</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1239" tIns="45616" rIns="91239" bIns="45616" rtlCol="0" anchor="ctr"/>
          <a:lstStyle/>
          <a:p>
            <a:endParaRPr lang="ja-JP" altLang="en-US"/>
          </a:p>
        </p:txBody>
      </p:sp>
      <p:sp>
        <p:nvSpPr>
          <p:cNvPr id="5" name="ノート プレースホルダー 4"/>
          <p:cNvSpPr>
            <a:spLocks noGrp="1"/>
          </p:cNvSpPr>
          <p:nvPr>
            <p:ph type="body" sz="quarter" idx="3"/>
          </p:nvPr>
        </p:nvSpPr>
        <p:spPr>
          <a:xfrm>
            <a:off x="679768" y="4715162"/>
            <a:ext cx="5438140" cy="4466987"/>
          </a:xfrm>
          <a:prstGeom prst="rect">
            <a:avLst/>
          </a:prstGeom>
        </p:spPr>
        <p:txBody>
          <a:bodyPr vert="horz" lIns="91239" tIns="45616" rIns="91239" bIns="456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428586"/>
            <a:ext cx="2945660" cy="496332"/>
          </a:xfrm>
          <a:prstGeom prst="rect">
            <a:avLst/>
          </a:prstGeom>
        </p:spPr>
        <p:txBody>
          <a:bodyPr vert="horz" lIns="91239" tIns="45616" rIns="91239" bIns="456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53" y="9428586"/>
            <a:ext cx="2945660" cy="496332"/>
          </a:xfrm>
          <a:prstGeom prst="rect">
            <a:avLst/>
          </a:prstGeom>
        </p:spPr>
        <p:txBody>
          <a:bodyPr vert="horz" lIns="91239" tIns="45616" rIns="91239" bIns="45616" rtlCol="0" anchor="b"/>
          <a:lstStyle>
            <a:lvl1pPr algn="r">
              <a:defRPr sz="1200"/>
            </a:lvl1pPr>
          </a:lstStyle>
          <a:p>
            <a:fld id="{7DFC286C-5495-4B3F-9CAF-8B4C2DB5627F}" type="slidenum">
              <a:rPr kumimoji="1" lang="ja-JP" altLang="en-US" smtClean="0"/>
              <a:t>‹#›</a:t>
            </a:fld>
            <a:endParaRPr kumimoji="1" lang="ja-JP" altLang="en-US"/>
          </a:p>
        </p:txBody>
      </p:sp>
    </p:spTree>
    <p:extLst>
      <p:ext uri="{BB962C8B-B14F-4D97-AF65-F5344CB8AC3E}">
        <p14:creationId xmlns:p14="http://schemas.microsoft.com/office/powerpoint/2010/main" val="42351442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0</a:t>
            </a:fld>
            <a:endParaRPr lang="ja-JP" altLang="en-US">
              <a:solidFill>
                <a:prstClr val="black"/>
              </a:solidFill>
            </a:endParaRPr>
          </a:p>
        </p:txBody>
      </p:sp>
    </p:spTree>
    <p:extLst>
      <p:ext uri="{BB962C8B-B14F-4D97-AF65-F5344CB8AC3E}">
        <p14:creationId xmlns:p14="http://schemas.microsoft.com/office/powerpoint/2010/main" val="2667616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a:t>
            </a:fld>
            <a:endParaRPr lang="ja-JP" altLang="en-US">
              <a:solidFill>
                <a:prstClr val="black"/>
              </a:solidFill>
            </a:endParaRPr>
          </a:p>
        </p:txBody>
      </p:sp>
    </p:spTree>
    <p:extLst>
      <p:ext uri="{BB962C8B-B14F-4D97-AF65-F5344CB8AC3E}">
        <p14:creationId xmlns:p14="http://schemas.microsoft.com/office/powerpoint/2010/main" val="1887267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2</a:t>
            </a:fld>
            <a:endParaRPr kumimoji="1" lang="ja-JP" altLang="en-US"/>
          </a:p>
        </p:txBody>
      </p:sp>
    </p:spTree>
    <p:extLst>
      <p:ext uri="{BB962C8B-B14F-4D97-AF65-F5344CB8AC3E}">
        <p14:creationId xmlns:p14="http://schemas.microsoft.com/office/powerpoint/2010/main" val="1488584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3</a:t>
            </a:fld>
            <a:endParaRPr kumimoji="1" lang="ja-JP" altLang="en-US"/>
          </a:p>
        </p:txBody>
      </p:sp>
    </p:spTree>
    <p:extLst>
      <p:ext uri="{BB962C8B-B14F-4D97-AF65-F5344CB8AC3E}">
        <p14:creationId xmlns:p14="http://schemas.microsoft.com/office/powerpoint/2010/main" val="2648076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4</a:t>
            </a:fld>
            <a:endParaRPr kumimoji="1" lang="ja-JP" altLang="en-US"/>
          </a:p>
        </p:txBody>
      </p:sp>
    </p:spTree>
    <p:extLst>
      <p:ext uri="{BB962C8B-B14F-4D97-AF65-F5344CB8AC3E}">
        <p14:creationId xmlns:p14="http://schemas.microsoft.com/office/powerpoint/2010/main" val="22194202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5</a:t>
            </a:fld>
            <a:endParaRPr lang="ja-JP" altLang="en-US">
              <a:solidFill>
                <a:prstClr val="black"/>
              </a:solidFill>
            </a:endParaRPr>
          </a:p>
        </p:txBody>
      </p:sp>
    </p:spTree>
    <p:extLst>
      <p:ext uri="{BB962C8B-B14F-4D97-AF65-F5344CB8AC3E}">
        <p14:creationId xmlns:p14="http://schemas.microsoft.com/office/powerpoint/2010/main" val="4089307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FC286C-5495-4B3F-9CAF-8B4C2DB5627F}" type="slidenum">
              <a:rPr kumimoji="1" lang="ja-JP" altLang="en-US" smtClean="0"/>
              <a:t>6</a:t>
            </a:fld>
            <a:endParaRPr kumimoji="1" lang="ja-JP" altLang="en-US"/>
          </a:p>
        </p:txBody>
      </p:sp>
    </p:spTree>
    <p:extLst>
      <p:ext uri="{BB962C8B-B14F-4D97-AF65-F5344CB8AC3E}">
        <p14:creationId xmlns:p14="http://schemas.microsoft.com/office/powerpoint/2010/main" val="610254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2B36F887-8080-4BDA-A43E-0BD906DE518F}" type="datetime1">
              <a:rPr kumimoji="1" lang="ja-JP" altLang="en-US" smtClean="0"/>
              <a:t>2022/3/29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122A24E-9A57-4E0F-A993-A66A78EA6A5A}" type="datetime1">
              <a:rPr kumimoji="1" lang="ja-JP" altLang="en-US" smtClean="0"/>
              <a:t>2022/3/29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56C09B0-EC86-4FE6-B5B0-5E1F6539CEA1}" type="datetime1">
              <a:rPr kumimoji="1" lang="ja-JP" altLang="en-US" smtClean="0"/>
              <a:t>2022/3/29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7C3CBAE-69AE-454A-820B-C1338C0427EE}" type="datetime1">
              <a:rPr kumimoji="1" lang="ja-JP" altLang="en-US" smtClean="0"/>
              <a:t>2022/3/29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9BD5EAB-301A-4DF4-AC9A-42EACA8377D6}" type="datetime1">
              <a:rPr kumimoji="1" lang="ja-JP" altLang="en-US" smtClean="0"/>
              <a:t>2022/3/29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 4"/>
          <p:cNvSpPr>
            <a:spLocks noGrp="1"/>
          </p:cNvSpPr>
          <p:nvPr>
            <p:ph type="dt" sz="half" idx="10"/>
          </p:nvPr>
        </p:nvSpPr>
        <p:spPr/>
        <p:txBody>
          <a:bodyPr/>
          <a:lstStyle/>
          <a:p>
            <a:fld id="{F00B018D-22DA-4967-987B-6B69B72EF493}" type="datetime1">
              <a:rPr kumimoji="1" lang="ja-JP" altLang="en-US" smtClean="0"/>
              <a:t>2022/3/29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a:xfrm>
            <a:off x="6948264" y="6453336"/>
            <a:ext cx="2133600" cy="365125"/>
          </a:xfrm>
        </p:spPr>
        <p:txBody>
          <a:bodyPr/>
          <a:lstStyle>
            <a:lvl1pPr>
              <a:defRPr sz="1600">
                <a:solidFill>
                  <a:schemeClr val="tx1"/>
                </a:solidFill>
              </a:defRPr>
            </a:lvl1pPr>
          </a:lstStyle>
          <a:p>
            <a:fld id="{D2D8002D-B5B0-4BAC-B1F6-782DDCCE6D9C}" type="slidenum">
              <a:rPr lang="ja-JP" altLang="en-US" smtClean="0"/>
              <a:pPr/>
              <a:t>‹#›</a:t>
            </a:fld>
            <a:endParaRPr lang="ja-JP" altLang="en-US"/>
          </a:p>
        </p:txBody>
      </p:sp>
      <p:sp>
        <p:nvSpPr>
          <p:cNvPr id="8" name="正方形/長方形 7"/>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C85328EE-AD70-4D9D-993B-D776812D3C1F}" type="datetime1">
              <a:rPr kumimoji="1" lang="ja-JP" altLang="en-US" smtClean="0"/>
              <a:t>2022/3/29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10" name="正方形/長方形 9"/>
          <p:cNvSpPr/>
          <p:nvPr userDrawn="1"/>
        </p:nvSpPr>
        <p:spPr>
          <a:xfrm rot="20101103">
            <a:off x="863017" y="2293258"/>
            <a:ext cx="7265564" cy="1862048"/>
          </a:xfrm>
          <a:prstGeom prst="rect">
            <a:avLst/>
          </a:prstGeom>
          <a:noFill/>
          <a:ln>
            <a:solidFill>
              <a:schemeClr val="tx1">
                <a:alpha val="0"/>
              </a:schemeClr>
            </a:solidFill>
          </a:ln>
        </p:spPr>
        <p:txBody>
          <a:bodyPr wrap="square" lIns="91440" tIns="45720" rIns="91440" bIns="45720">
            <a:spAutoFit/>
          </a:bodyPr>
          <a:lstStyle/>
          <a:p>
            <a:pPr algn="ctr"/>
            <a:r>
              <a:rPr lang="ja-JP" altLang="en-US" sz="11500" b="0" cap="none" spc="0" dirty="0">
                <a:ln w="0"/>
                <a:gradFill>
                  <a:gsLst>
                    <a:gs pos="21000">
                      <a:srgbClr val="53575C">
                        <a:alpha val="22000"/>
                      </a:srgbClr>
                    </a:gs>
                    <a:gs pos="88000">
                      <a:srgbClr val="C5C7CA"/>
                    </a:gs>
                  </a:gsLst>
                  <a:lin ang="5400000"/>
                </a:gradFill>
                <a:effectLst/>
              </a:rPr>
              <a:t>調  整  中</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9F09EDB-EA82-4DAF-AED4-4D3CEACCE861}" type="datetime1">
              <a:rPr kumimoji="1" lang="ja-JP" altLang="en-US" smtClean="0"/>
              <a:t>2022/3/29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6" name="正方形/長方形 5"/>
          <p:cNvSpPr/>
          <p:nvPr userDrawn="1"/>
        </p:nvSpPr>
        <p:spPr>
          <a:xfrm rot="20101103">
            <a:off x="407907" y="2240803"/>
            <a:ext cx="7928774" cy="1862048"/>
          </a:xfrm>
          <a:prstGeom prst="rect">
            <a:avLst/>
          </a:prstGeom>
          <a:noFill/>
        </p:spPr>
        <p:txBody>
          <a:bodyPr wrap="none" lIns="91440" tIns="45720" rIns="91440" bIns="45720">
            <a:spAutoFit/>
          </a:bodyPr>
          <a:lstStyle/>
          <a:p>
            <a:pPr algn="ctr"/>
            <a:r>
              <a:rPr lang="ja-JP" altLang="en-US" sz="11500" b="1" cap="none" spc="0" dirty="0">
                <a:ln w="9525">
                  <a:solidFill>
                    <a:schemeClr val="bg1"/>
                  </a:solidFill>
                  <a:prstDash val="solid"/>
                </a:ln>
                <a:solidFill>
                  <a:schemeClr val="tx1">
                    <a:alpha val="13000"/>
                  </a:schemeClr>
                </a:solidFill>
                <a:effectLst>
                  <a:outerShdw blurRad="12700" dist="38100" dir="2700000" algn="tl" rotWithShape="0">
                    <a:schemeClr val="bg1">
                      <a:lumMod val="50000"/>
                    </a:schemeClr>
                  </a:outerShdw>
                </a:effectLst>
              </a:rPr>
              <a:t>ペンディング</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83C8F24-F558-4382-BB61-52DCB6AA45D3}" type="datetime1">
              <a:rPr kumimoji="1" lang="ja-JP" altLang="en-US" smtClean="0"/>
              <a:t>2022/3/29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B661EED-D63C-42E7-A00C-878B4A087787}" type="datetime1">
              <a:rPr kumimoji="1" lang="ja-JP" altLang="en-US" smtClean="0"/>
              <a:t>2022/3/29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D248B560-82EB-4AE3-885E-33C20094151F}" type="datetime1">
              <a:rPr kumimoji="1" lang="ja-JP" altLang="en-US" smtClean="0"/>
              <a:t>2022/3/29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3FB44-E402-4B33-9931-A89342DA3EC7}" type="datetime1">
              <a:rPr kumimoji="1" lang="ja-JP" altLang="en-US" smtClean="0"/>
              <a:t>2022/3/29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67544" y="2060848"/>
            <a:ext cx="8136904" cy="1088737"/>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b="1" kern="100" dirty="0">
                <a:solidFill>
                  <a:sysClr val="windowText" lastClr="000000"/>
                </a:solidFill>
                <a:ea typeface="Meiryo UI" panose="020B0604030504040204" pitchFamily="50" charset="-128"/>
                <a:cs typeface="Times New Roman" panose="02020603050405020304" pitchFamily="18" charset="0"/>
              </a:rPr>
              <a:t>宿泊税充当事業の効果検証</a:t>
            </a:r>
            <a:endParaRPr lang="en-US" altLang="ja-JP" sz="2800" b="1" kern="100" dirty="0">
              <a:solidFill>
                <a:schemeClr val="tx1"/>
              </a:solidFill>
              <a:ea typeface="Meiryo UI" panose="020B0604030504040204" pitchFamily="50" charset="-128"/>
              <a:cs typeface="Times New Roman" panose="02020603050405020304" pitchFamily="18" charset="0"/>
            </a:endParaRPr>
          </a:p>
        </p:txBody>
      </p:sp>
      <p:cxnSp>
        <p:nvCxnSpPr>
          <p:cNvPr id="26" name="直線コネクタ 25"/>
          <p:cNvCxnSpPr/>
          <p:nvPr/>
        </p:nvCxnSpPr>
        <p:spPr>
          <a:xfrm flipV="1">
            <a:off x="0" y="3140968"/>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6876256" y="476672"/>
            <a:ext cx="1944216" cy="432048"/>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t>別添</a:t>
            </a:r>
            <a:r>
              <a:rPr lang="ja-JP" altLang="en-US" sz="1400" dirty="0" smtClean="0"/>
              <a:t>資料１</a:t>
            </a:r>
            <a:r>
              <a:rPr kumimoji="1" lang="ja-JP" altLang="en-US" dirty="0"/>
              <a:t>　</a:t>
            </a:r>
          </a:p>
        </p:txBody>
      </p:sp>
    </p:spTree>
    <p:extLst>
      <p:ext uri="{BB962C8B-B14F-4D97-AF65-F5344CB8AC3E}">
        <p14:creationId xmlns:p14="http://schemas.microsoft.com/office/powerpoint/2010/main" val="396434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sp>
        <p:nvSpPr>
          <p:cNvPr id="37" name="テキスト ボックス 36"/>
          <p:cNvSpPr txBox="1"/>
          <p:nvPr/>
        </p:nvSpPr>
        <p:spPr>
          <a:xfrm>
            <a:off x="164645" y="3303483"/>
            <a:ext cx="5342844" cy="3580467"/>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多言語対応の強化</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a:t>
            </a:r>
            <a:r>
              <a:rPr lang="zh-TW" altLang="en-US" sz="1200" u="sng" dirty="0" smtClean="0">
                <a:latin typeface="Meiryo UI" panose="020B0604030504040204" pitchFamily="50" charset="-128"/>
                <a:ea typeface="Meiryo UI" panose="020B0604030504040204" pitchFamily="50" charset="-128"/>
              </a:rPr>
              <a:t>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市町村等が実施する観光振興事業（多言語案内板整備、多言語解説板整</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備等の受入環境整備</a:t>
            </a:r>
            <a:r>
              <a:rPr lang="ja-JP" altLang="en-US" sz="1200" dirty="0" smtClean="0">
                <a:latin typeface="Meiryo UI" panose="020B0604030504040204" pitchFamily="50" charset="-128"/>
                <a:ea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rPr>
              <a:t>対</a:t>
            </a:r>
            <a:r>
              <a:rPr lang="ja-JP" altLang="en-US" sz="1200" dirty="0" smtClean="0">
                <a:latin typeface="Meiryo UI" panose="020B0604030504040204" pitchFamily="50" charset="-128"/>
                <a:ea typeface="Meiryo UI" panose="020B0604030504040204" pitchFamily="50" charset="-128"/>
              </a:rPr>
              <a:t>し補助を</a:t>
            </a:r>
            <a:r>
              <a:rPr lang="ja-JP" altLang="en-US" sz="1200" dirty="0">
                <a:latin typeface="Meiryo UI" panose="020B0604030504040204" pitchFamily="50" charset="-128"/>
                <a:ea typeface="Meiryo UI" panose="020B0604030504040204" pitchFamily="50" charset="-128"/>
              </a:rPr>
              <a:t>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観光客が手軽に、欲しい情報を入手できる情報通信にかかる環境整備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rPr>
              <a:t>Osaka Free Wi-Fi </a:t>
            </a:r>
            <a:r>
              <a:rPr lang="ja-JP" altLang="en-US" sz="1200" u="sng" dirty="0">
                <a:latin typeface="Meiryo UI" panose="020B0604030504040204" pitchFamily="50" charset="-128"/>
                <a:ea typeface="Meiryo UI" panose="020B0604030504040204" pitchFamily="50" charset="-128"/>
              </a:rPr>
              <a:t>設置促進事業費</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観光エリアにおける</a:t>
            </a:r>
            <a:r>
              <a:rPr lang="en-US" altLang="ja-JP" sz="1200" dirty="0">
                <a:latin typeface="Meiryo UI" panose="020B0604030504040204" pitchFamily="50" charset="-128"/>
                <a:ea typeface="Meiryo UI" panose="020B0604030504040204" pitchFamily="50" charset="-128"/>
              </a:rPr>
              <a:t>Osaka Free Wi-Fi</a:t>
            </a:r>
            <a:r>
              <a:rPr lang="ja-JP" altLang="en-US" sz="1200" dirty="0">
                <a:latin typeface="Meiryo UI" panose="020B0604030504040204" pitchFamily="50" charset="-128"/>
                <a:ea typeface="Meiryo UI" panose="020B0604030504040204" pitchFamily="50" charset="-128"/>
              </a:rPr>
              <a:t>の整備を支援するとともに、接続環境の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改善や通信速度の向上、さらに災害時（停電時）に備えた非常用バッテリー   </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の設置等に対し、補助を行った。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観光案内機能の充実</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トラベルサービスセンター運営費負担金</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多言語による観光案内、旅行時のトラブル等に関する総合相談などの各種サー</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ビスをワンストップで提供するトラベルサービスセンターを運営した。</a:t>
            </a: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JR</a:t>
            </a:r>
            <a:r>
              <a:rPr lang="ja-JP" altLang="en-US" sz="1200" dirty="0">
                <a:latin typeface="Meiryo UI" panose="020B0604030504040204" pitchFamily="50" charset="-128"/>
                <a:ea typeface="Meiryo UI" panose="020B0604030504040204" pitchFamily="50" charset="-128"/>
              </a:rPr>
              <a:t>大阪駅（</a:t>
            </a:r>
            <a:r>
              <a:rPr lang="en-US" altLang="ja-JP" sz="1200" dirty="0">
                <a:latin typeface="Meiryo UI" panose="020B0604030504040204" pitchFamily="50" charset="-128"/>
                <a:ea typeface="Meiryo UI" panose="020B0604030504040204" pitchFamily="50" charset="-128"/>
              </a:rPr>
              <a:t>2017</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JR</a:t>
            </a:r>
            <a:r>
              <a:rPr lang="ja-JP" altLang="en-US" sz="1200" dirty="0">
                <a:latin typeface="Meiryo UI" panose="020B0604030504040204" pitchFamily="50" charset="-128"/>
                <a:ea typeface="Meiryo UI" panose="020B0604030504040204" pitchFamily="50" charset="-128"/>
              </a:rPr>
              <a:t>新大阪駅（</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8</a:t>
            </a:r>
            <a:r>
              <a:rPr lang="ja-JP" altLang="en-US" sz="1200" dirty="0">
                <a:latin typeface="Meiryo UI" panose="020B0604030504040204" pitchFamily="50" charset="-128"/>
                <a:ea typeface="Meiryo UI" panose="020B0604030504040204" pitchFamily="50" charset="-128"/>
              </a:rPr>
              <a:t>月～）で運営</a:t>
            </a:r>
            <a:r>
              <a:rPr lang="en-US" altLang="ja-JP" sz="1200" dirty="0">
                <a:latin typeface="Meiryo UI" panose="020B0604030504040204" pitchFamily="50" charset="-128"/>
                <a:ea typeface="Meiryo UI" panose="020B0604030504040204" pitchFamily="50" charset="-128"/>
              </a:rPr>
              <a:t>)</a:t>
            </a: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F8D4A0CB-DEE1-4647-985B-D1A2FA689496}"/>
              </a:ext>
            </a:extLst>
          </p:cNvPr>
          <p:cNvSpPr txBox="1"/>
          <p:nvPr/>
        </p:nvSpPr>
        <p:spPr>
          <a:xfrm>
            <a:off x="52124" y="2660210"/>
            <a:ext cx="3856648" cy="307777"/>
          </a:xfrm>
          <a:prstGeom prst="rect">
            <a:avLst/>
          </a:prstGeom>
          <a:noFill/>
        </p:spPr>
        <p:txBody>
          <a:bodyPr wrap="square" rtlCol="0">
            <a:spAutoFit/>
          </a:bodyPr>
          <a:lstStyle/>
          <a:p>
            <a:pPr defTabSz="742950">
              <a:defRPr/>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これまでの主な取組みと成果</a:t>
            </a:r>
            <a:r>
              <a:rPr lang="en-US" altLang="ja-JP" sz="1400" b="1" dirty="0">
                <a:latin typeface="Meiryo UI" panose="020B0604030504040204" pitchFamily="50" charset="-128"/>
                <a:ea typeface="Meiryo UI" panose="020B0604030504040204" pitchFamily="50" charset="-128"/>
              </a:rPr>
              <a:t>】</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0" name="正方形/長方形 19"/>
          <p:cNvSpPr/>
          <p:nvPr/>
        </p:nvSpPr>
        <p:spPr>
          <a:xfrm>
            <a:off x="5456870" y="3212131"/>
            <a:ext cx="3528392" cy="3236120"/>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58" name="タイトル 1"/>
          <p:cNvSpPr txBox="1">
            <a:spLocks/>
          </p:cNvSpPr>
          <p:nvPr/>
        </p:nvSpPr>
        <p:spPr>
          <a:xfrm>
            <a:off x="5446483" y="2950520"/>
            <a:ext cx="3538336" cy="261610"/>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参考）トラベルサービスセンター運営事業</a:t>
            </a:r>
          </a:p>
        </p:txBody>
      </p:sp>
      <p:graphicFrame>
        <p:nvGraphicFramePr>
          <p:cNvPr id="12" name="グラフ 11"/>
          <p:cNvGraphicFramePr/>
          <p:nvPr>
            <p:extLst>
              <p:ext uri="{D42A27DB-BD31-4B8C-83A1-F6EECF244321}">
                <p14:modId xmlns:p14="http://schemas.microsoft.com/office/powerpoint/2010/main" val="4123480799"/>
              </p:ext>
            </p:extLst>
          </p:nvPr>
        </p:nvGraphicFramePr>
        <p:xfrm>
          <a:off x="7132802" y="3763460"/>
          <a:ext cx="2119639" cy="3096344"/>
        </p:xfrm>
        <a:graphic>
          <a:graphicData uri="http://schemas.openxmlformats.org/drawingml/2006/chart">
            <c:chart xmlns:c="http://schemas.openxmlformats.org/drawingml/2006/chart" xmlns:r="http://schemas.openxmlformats.org/officeDocument/2006/relationships" r:id="rId3"/>
          </a:graphicData>
        </a:graphic>
      </p:graphicFrame>
      <p:sp>
        <p:nvSpPr>
          <p:cNvPr id="61" name="正方形/長方形 60"/>
          <p:cNvSpPr/>
          <p:nvPr/>
        </p:nvSpPr>
        <p:spPr>
          <a:xfrm>
            <a:off x="5436096" y="6003061"/>
            <a:ext cx="3670780" cy="555686"/>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pPr>
              <a:lnSpc>
                <a:spcPts val="1800"/>
              </a:lnSpc>
            </a:pPr>
            <a:r>
              <a:rPr lang="ja-JP" altLang="en-US" sz="800" dirty="0">
                <a:latin typeface="Meiryo UI" panose="020B0604030504040204" pitchFamily="50" charset="-128"/>
                <a:ea typeface="Meiryo UI" panose="020B0604030504040204" pitchFamily="50" charset="-128"/>
              </a:rPr>
              <a:t>（参照</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2018</a:t>
            </a:r>
            <a:r>
              <a:rPr lang="ja-JP" altLang="en-US" sz="800" dirty="0" smtClean="0">
                <a:latin typeface="Meiryo UI" panose="020B0604030504040204" pitchFamily="50" charset="-128"/>
                <a:ea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rPr>
              <a:t>観光案内所利用者満足調査（トラベルサービスセンター大阪）</a:t>
            </a:r>
            <a:endParaRPr kumimoji="1" lang="en-US" altLang="ja-JP" sz="800" dirty="0">
              <a:latin typeface="Meiryo UI" panose="020B0604030504040204" pitchFamily="50" charset="-128"/>
              <a:ea typeface="Meiryo UI" panose="020B0604030504040204" pitchFamily="50" charset="-128"/>
            </a:endParaRPr>
          </a:p>
        </p:txBody>
      </p:sp>
      <p:sp>
        <p:nvSpPr>
          <p:cNvPr id="62" name="正方形/長方形 61"/>
          <p:cNvSpPr/>
          <p:nvPr/>
        </p:nvSpPr>
        <p:spPr>
          <a:xfrm>
            <a:off x="5517229" y="3347734"/>
            <a:ext cx="3467589" cy="1223412"/>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　トラベルサービスセンター大阪において、来阪旅行者を対象とした満足度調査を</a:t>
            </a:r>
            <a:r>
              <a:rPr lang="ja-JP" altLang="en-US" sz="1050" dirty="0" smtClean="0">
                <a:latin typeface="Meiryo UI" panose="020B0604030504040204" pitchFamily="50" charset="-128"/>
                <a:ea typeface="Meiryo UI" panose="020B0604030504040204" pitchFamily="50" charset="-128"/>
              </a:rPr>
              <a:t>実施。おもてなし</a:t>
            </a:r>
            <a:r>
              <a:rPr lang="ja-JP" altLang="en-US" sz="1050" dirty="0">
                <a:latin typeface="Meiryo UI" panose="020B0604030504040204" pitchFamily="50" charset="-128"/>
                <a:ea typeface="Meiryo UI" panose="020B0604030504040204" pitchFamily="50" charset="-128"/>
              </a:rPr>
              <a:t>に対応について、</a:t>
            </a:r>
            <a:endParaRPr lang="en-US" altLang="ja-JP" sz="1050" dirty="0">
              <a:latin typeface="Meiryo UI" panose="020B0604030504040204" pitchFamily="50" charset="-128"/>
              <a:ea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rPr>
              <a:t>「</a:t>
            </a:r>
            <a:r>
              <a:rPr lang="ja-JP" altLang="en-US" sz="1050" b="1" u="sng" dirty="0" smtClean="0">
                <a:latin typeface="Meiryo UI" panose="020B0604030504040204" pitchFamily="50" charset="-128"/>
                <a:ea typeface="Meiryo UI" panose="020B0604030504040204" pitchFamily="50" charset="-128"/>
              </a:rPr>
              <a:t>大変</a:t>
            </a:r>
            <a:r>
              <a:rPr lang="ja-JP" altLang="en-US" sz="1050" b="1" u="sng" dirty="0">
                <a:latin typeface="Meiryo UI" panose="020B0604030504040204" pitchFamily="50" charset="-128"/>
                <a:ea typeface="Meiryo UI" panose="020B0604030504040204" pitchFamily="50" charset="-128"/>
              </a:rPr>
              <a:t>満足</a:t>
            </a:r>
            <a:r>
              <a:rPr lang="ja-JP" altLang="en-US" sz="1050" b="1" u="sng" dirty="0" smtClean="0">
                <a:latin typeface="Meiryo UI" panose="020B0604030504040204" pitchFamily="50" charset="-128"/>
                <a:ea typeface="Meiryo UI" panose="020B0604030504040204" pitchFamily="50" charset="-128"/>
              </a:rPr>
              <a:t>」「やや満足」と</a:t>
            </a:r>
            <a:r>
              <a:rPr lang="ja-JP" altLang="en-US" sz="1050" b="1" u="sng" dirty="0">
                <a:latin typeface="Meiryo UI" panose="020B0604030504040204" pitchFamily="50" charset="-128"/>
                <a:ea typeface="Meiryo UI" panose="020B0604030504040204" pitchFamily="50" charset="-128"/>
              </a:rPr>
              <a:t>の回答が、</a:t>
            </a:r>
            <a:r>
              <a:rPr lang="en-US" altLang="ja-JP" sz="1050" b="1" u="sng" dirty="0">
                <a:latin typeface="Meiryo UI" panose="020B0604030504040204" pitchFamily="50" charset="-128"/>
                <a:ea typeface="Meiryo UI" panose="020B0604030504040204" pitchFamily="50" charset="-128"/>
              </a:rPr>
              <a:t>97</a:t>
            </a:r>
            <a:r>
              <a:rPr lang="ja-JP" altLang="en-US" sz="1050" b="1" u="sng" dirty="0">
                <a:latin typeface="Meiryo UI" panose="020B0604030504040204" pitchFamily="50" charset="-128"/>
                <a:ea typeface="Meiryo UI" panose="020B0604030504040204" pitchFamily="50" charset="-128"/>
              </a:rPr>
              <a:t>％であった。</a:t>
            </a:r>
            <a:endParaRPr lang="en-US" altLang="ja-JP" sz="1050" b="1" u="sng"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期　間：</a:t>
            </a:r>
            <a:r>
              <a:rPr lang="en-US" altLang="ja-JP" sz="1050" dirty="0" smtClean="0">
                <a:latin typeface="Meiryo UI" panose="020B0604030504040204" pitchFamily="50" charset="-128"/>
                <a:ea typeface="Meiryo UI" panose="020B0604030504040204" pitchFamily="50" charset="-128"/>
              </a:rPr>
              <a:t>2019</a:t>
            </a:r>
            <a:r>
              <a:rPr lang="ja-JP" altLang="en-US" sz="1050" dirty="0" smtClean="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15</a:t>
            </a:r>
            <a:r>
              <a:rPr lang="ja-JP" altLang="en-US" sz="1050" dirty="0" smtClean="0">
                <a:latin typeface="Meiryo UI" panose="020B0604030504040204" pitchFamily="50" charset="-128"/>
                <a:ea typeface="Meiryo UI" panose="020B0604030504040204" pitchFamily="50" charset="-128"/>
              </a:rPr>
              <a:t>日（金）～</a:t>
            </a:r>
            <a:r>
              <a:rPr lang="en-US" altLang="ja-JP" sz="1050" dirty="0">
                <a:latin typeface="Meiryo UI" panose="020B0604030504040204" pitchFamily="50" charset="-128"/>
                <a:ea typeface="Meiryo UI" panose="020B0604030504040204" pitchFamily="50" charset="-128"/>
              </a:rPr>
              <a:t>26</a:t>
            </a:r>
            <a:r>
              <a:rPr lang="ja-JP" altLang="en-US" sz="1050" dirty="0" smtClean="0">
                <a:latin typeface="Meiryo UI" panose="020B0604030504040204" pitchFamily="50" charset="-128"/>
                <a:ea typeface="Meiryo UI" panose="020B0604030504040204" pitchFamily="50" charset="-128"/>
              </a:rPr>
              <a:t>日（火）</a:t>
            </a:r>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場　所</a:t>
            </a:r>
            <a:r>
              <a:rPr lang="ja-JP" altLang="en-US" sz="1050" dirty="0">
                <a:latin typeface="Meiryo UI" panose="020B0604030504040204" pitchFamily="50" charset="-128"/>
                <a:ea typeface="Meiryo UI" panose="020B0604030504040204" pitchFamily="50" charset="-128"/>
              </a:rPr>
              <a:t>：トラベルサービスセンター</a:t>
            </a:r>
            <a:r>
              <a:rPr lang="ja-JP" altLang="en-US" sz="1050" dirty="0" smtClean="0">
                <a:latin typeface="Meiryo UI" panose="020B0604030504040204" pitchFamily="50" charset="-128"/>
                <a:ea typeface="Meiryo UI" panose="020B0604030504040204" pitchFamily="50" charset="-128"/>
              </a:rPr>
              <a:t>大阪</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取得数</a:t>
            </a:r>
            <a:r>
              <a:rPr lang="ja-JP" altLang="en-US"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581</a:t>
            </a:r>
            <a:r>
              <a:rPr lang="ja-JP" altLang="en-US" sz="1050" dirty="0" smtClean="0">
                <a:latin typeface="Meiryo UI" panose="020B0604030504040204" pitchFamily="50" charset="-128"/>
                <a:ea typeface="Meiryo UI" panose="020B0604030504040204" pitchFamily="50" charset="-128"/>
              </a:rPr>
              <a:t>件</a:t>
            </a:r>
            <a:endParaRPr lang="ja-JP" altLang="en-US" sz="1050" dirty="0">
              <a:latin typeface="Meiryo UI" panose="020B0604030504040204" pitchFamily="50" charset="-128"/>
              <a:ea typeface="Meiryo UI" panose="020B0604030504040204" pitchFamily="50" charset="-128"/>
            </a:endParaRPr>
          </a:p>
        </p:txBody>
      </p:sp>
      <p:sp>
        <p:nvSpPr>
          <p:cNvPr id="27" name="正方形/長方形 26"/>
          <p:cNvSpPr/>
          <p:nvPr/>
        </p:nvSpPr>
        <p:spPr>
          <a:xfrm>
            <a:off x="160519" y="899853"/>
            <a:ext cx="8877655" cy="1746759"/>
          </a:xfrm>
          <a:prstGeom prst="rect">
            <a:avLst/>
          </a:prstGeom>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8" name="角丸四角形 27"/>
          <p:cNvSpPr/>
          <p:nvPr/>
        </p:nvSpPr>
        <p:spPr>
          <a:xfrm>
            <a:off x="441240" y="743763"/>
            <a:ext cx="3986744" cy="289592"/>
          </a:xfrm>
          <a:prstGeom prst="roundRect">
            <a:avLst>
              <a:gd name="adj" fmla="val 50000"/>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950">
              <a:defRPr/>
            </a:pPr>
            <a:r>
              <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rPr>
              <a:t>宿泊税充当に</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あたっての</a:t>
            </a:r>
            <a:r>
              <a:rPr lang="ja-JP" altLang="en-US" sz="1400" b="1"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これまでの基本的な</a:t>
            </a:r>
            <a:r>
              <a:rPr lang="ja-JP" altLang="ja-JP" sz="1400" b="1"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考え方</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183576" y="1066693"/>
            <a:ext cx="8854598" cy="1579920"/>
          </a:xfrm>
          <a:prstGeom prst="rect">
            <a:avLst/>
          </a:prstGeom>
        </p:spPr>
        <p:txBody>
          <a:bodyPr wrap="square">
            <a:spAutoFit/>
          </a:bodyPr>
          <a:lstStyle/>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宿泊税は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月の「大阪府観光客受入環境整備の推進に関する調査検討最終報告」（以下、「最終報告」という。）で示された「大阪の観光振興にかかる施策の２つの柱」である、</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「観光客と地域住民相互の目線に立った受入環境整備の推進」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「魅力づくり及び戦略的なプロモーションの推進」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に活用する。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活用にあたっては、「大阪が世界有数の国際都市として発展していくことを目指し、</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都市の魅力を高めるとともに、文化や歴史、自然、スポーツなどの資源を活かした観光振興を図る施策に要する費用に充当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する」という附帯決議（平成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年２月府議会　府民文化常任委員会）の趣旨・考え方を踏まえ進めていく。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400"/>
              </a:lnSpc>
              <a:spcBef>
                <a:spcPts val="860"/>
              </a:spcBef>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事業実施に向けては、最終報告で示された</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２つの施策の柱と、「大阪都市魅力創造戦略</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」における重点取組を中心</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に検討を行う。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164645" y="2947540"/>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（１）観光客受入のための基盤整備　①</a:t>
            </a:r>
            <a:endParaRPr lang="en-US" altLang="ja-JP" sz="1400" b="1" dirty="0">
              <a:latin typeface="Meiryo UI" panose="020B0604030504040204" pitchFamily="50" charset="-128"/>
              <a:ea typeface="Meiryo UI" panose="020B0604030504040204" pitchFamily="50" charset="-128"/>
            </a:endParaRPr>
          </a:p>
        </p:txBody>
      </p:sp>
      <p:sp>
        <p:nvSpPr>
          <p:cNvPr id="21" name="スライド番号プレースホルダー 4"/>
          <p:cNvSpPr>
            <a:spLocks noGrp="1"/>
          </p:cNvSpPr>
          <p:nvPr>
            <p:ph type="sldNum" sz="quarter" idx="12"/>
          </p:nvPr>
        </p:nvSpPr>
        <p:spPr>
          <a:xfrm>
            <a:off x="6974904" y="6448251"/>
            <a:ext cx="2133600" cy="365125"/>
          </a:xfrm>
        </p:spPr>
        <p:txBody>
          <a:bodyPr/>
          <a:lstStyle/>
          <a:p>
            <a:fld id="{D2D8002D-B5B0-4BAC-B1F6-782DDCCE6D9C}" type="slidenum">
              <a:rPr kumimoji="1" lang="ja-JP" altLang="en-US" sz="1600" b="1" smtClean="0">
                <a:solidFill>
                  <a:schemeClr val="tx1"/>
                </a:solidFill>
              </a:rPr>
              <a:t>1</a:t>
            </a:fld>
            <a:endParaRPr kumimoji="1" lang="ja-JP" altLang="en-US" sz="1600" b="1">
              <a:solidFill>
                <a:schemeClr val="tx1"/>
              </a:solidFill>
            </a:endParaRPr>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2835" y="4804732"/>
            <a:ext cx="1759323" cy="1205909"/>
          </a:xfrm>
          <a:prstGeom prst="rect">
            <a:avLst/>
          </a:prstGeom>
        </p:spPr>
      </p:pic>
    </p:spTree>
    <p:extLst>
      <p:ext uri="{BB962C8B-B14F-4D97-AF65-F5344CB8AC3E}">
        <p14:creationId xmlns:p14="http://schemas.microsoft.com/office/powerpoint/2010/main" val="4273247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04555" y="1100567"/>
            <a:ext cx="5735597" cy="5978560"/>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設備等の国際標準サービスの提供</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自然公園保全管理</a:t>
            </a:r>
            <a:r>
              <a:rPr lang="zh-TW" altLang="en-US" sz="1200" u="sng" dirty="0" smtClean="0">
                <a:latin typeface="Meiryo UI" panose="020B0604030504040204" pitchFamily="50" charset="-128"/>
                <a:ea typeface="Meiryo UI" panose="020B0604030504040204" pitchFamily="50" charset="-128"/>
              </a:rPr>
              <a:t>事業費</a:t>
            </a:r>
            <a:endParaRPr lang="en-US" altLang="zh-TW" sz="1200" u="sng"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観光客の利便性向上</a:t>
            </a:r>
            <a:r>
              <a:rPr lang="ja-JP" altLang="en-US" sz="1200" dirty="0">
                <a:latin typeface="Meiryo UI" panose="020B0604030504040204" pitchFamily="50" charset="-128"/>
                <a:ea typeface="Meiryo UI" panose="020B0604030504040204" pitchFamily="50" charset="-128"/>
              </a:rPr>
              <a:t>のため、府立公園（ほしだ園地）においてトイレの洋式化等</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改修工事を実施した。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a:t>
            </a:r>
            <a:r>
              <a:rPr lang="zh-TW" altLang="en-US" sz="1200" u="sng" dirty="0" smtClean="0">
                <a:latin typeface="Meiryo UI" panose="020B0604030504040204" pitchFamily="50" charset="-128"/>
                <a:ea typeface="Meiryo UI" panose="020B0604030504040204" pitchFamily="50" charset="-128"/>
              </a:rPr>
              <a:t>事業費</a:t>
            </a:r>
            <a:r>
              <a:rPr lang="ja-JP" altLang="en-US" sz="1200" u="sng"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観光公衆トイレ</a:t>
            </a:r>
            <a:r>
              <a:rPr lang="ja-JP" altLang="en-US" sz="1200" kern="100" dirty="0" smtClean="0">
                <a:latin typeface="Meiryo UI" panose="020B0604030504040204" pitchFamily="50" charset="-128"/>
                <a:ea typeface="Meiryo UI" panose="020B0604030504040204" pitchFamily="50" charset="-128"/>
                <a:cs typeface="Meiryo UI" panose="020B0604030504040204" pitchFamily="50" charset="-128"/>
              </a:rPr>
              <a:t>の洋式化等に対し</a:t>
            </a:r>
            <a:r>
              <a:rPr lang="ja-JP" altLang="en-US" sz="1200" dirty="0" smtClean="0">
                <a:latin typeface="Meiryo UI" panose="020B0604030504040204" pitchFamily="50" charset="-128"/>
                <a:ea typeface="Meiryo UI" panose="020B0604030504040204" pitchFamily="50" charset="-128"/>
              </a:rPr>
              <a:t>補助を</a:t>
            </a:r>
            <a:r>
              <a:rPr lang="ja-JP" altLang="en-US" sz="1200" dirty="0">
                <a:latin typeface="Meiryo UI" panose="020B0604030504040204" pitchFamily="50" charset="-128"/>
                <a:ea typeface="Meiryo UI" panose="020B0604030504040204" pitchFamily="50" charset="-128"/>
              </a:rPr>
              <a:t>行った。</a:t>
            </a:r>
            <a:endParaRPr lang="en-US" altLang="ja-JP" sz="1200" b="1"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宿泊施設の整備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宿泊施設おもてなし環境整備促進事業費補助金　</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宿泊施設における多言語化、</a:t>
            </a:r>
            <a:r>
              <a:rPr lang="en-US" altLang="ja-JP" sz="1200" dirty="0">
                <a:latin typeface="Meiryo UI" panose="020B0604030504040204" pitchFamily="50" charset="-128"/>
                <a:ea typeface="Meiryo UI" panose="020B0604030504040204" pitchFamily="50" charset="-128"/>
              </a:rPr>
              <a:t>IT</a:t>
            </a:r>
            <a:r>
              <a:rPr lang="ja-JP" altLang="en-US" sz="1200" dirty="0">
                <a:latin typeface="Meiryo UI" panose="020B0604030504040204" pitchFamily="50" charset="-128"/>
                <a:ea typeface="Meiryo UI" panose="020B0604030504040204" pitchFamily="50" charset="-128"/>
              </a:rPr>
              <a:t>環境の整備や新型コロナウイルス感染症の拡大</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防止対策など、利用者の利便性向上につながる施設整備に対し補助を行った。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ホスピタリティの向上・人材の育成</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ウェルカム大阪おもてなし</a:t>
            </a:r>
            <a:r>
              <a:rPr lang="ja-JP" altLang="en-US" sz="1200" u="sng" dirty="0" smtClean="0">
                <a:latin typeface="Meiryo UI" panose="020B0604030504040204" pitchFamily="50" charset="-128"/>
                <a:ea typeface="Meiryo UI" panose="020B0604030504040204" pitchFamily="50" charset="-128"/>
              </a:rPr>
              <a:t>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府民を対象とした外国人旅行者に対するおもてなし講座を実施するとともに、難波</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駅周辺に多言語観光ボランティアの配置等を行った。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両替、決済環境の改善</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宿泊施設おもてなし環境整備促進事業費補助金（再掲）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宿泊施設におけるキャッシュレス決済端末の導入について補助を行った。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観光バス等の駐車場の整備</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市町村等観光振興支援</a:t>
            </a:r>
            <a:r>
              <a:rPr lang="zh-TW" altLang="en-US" sz="1200" u="sng" dirty="0" smtClean="0">
                <a:latin typeface="Meiryo UI" panose="020B0604030504040204" pitchFamily="50" charset="-128"/>
                <a:ea typeface="Meiryo UI" panose="020B0604030504040204" pitchFamily="50" charset="-128"/>
              </a:rPr>
              <a:t>事業費</a:t>
            </a:r>
            <a:r>
              <a:rPr lang="ja-JP" altLang="en-US" sz="1200" u="sng"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再掲）</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市町村等が実施する観光バス乗降場の整備や、旅行者用の駐車場等の整備に</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対し補助を</a:t>
            </a:r>
            <a:r>
              <a:rPr lang="ja-JP" altLang="en-US" sz="1200" dirty="0">
                <a:latin typeface="Meiryo UI" panose="020B0604030504040204" pitchFamily="50" charset="-128"/>
                <a:ea typeface="Meiryo UI" panose="020B0604030504040204" pitchFamily="50" charset="-128"/>
              </a:rPr>
              <a:t>行った。</a:t>
            </a:r>
            <a:endParaRPr lang="en-US" altLang="ja-JP" sz="1200" dirty="0">
              <a:latin typeface="Meiryo UI" panose="020B0604030504040204" pitchFamily="50" charset="-128"/>
              <a:ea typeface="Meiryo UI" panose="020B0604030504040204" pitchFamily="50" charset="-128"/>
            </a:endParaRPr>
          </a:p>
        </p:txBody>
      </p:sp>
      <p:sp>
        <p:nvSpPr>
          <p:cNvPr id="4" name="正方形/長方形 3"/>
          <p:cNvSpPr/>
          <p:nvPr/>
        </p:nvSpPr>
        <p:spPr>
          <a:xfrm>
            <a:off x="204555" y="717424"/>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（１）観光客受入のための基盤整備　②</a:t>
            </a:r>
            <a:endParaRPr lang="en-US" altLang="ja-JP" sz="1400" b="1" dirty="0">
              <a:latin typeface="Meiryo UI" panose="020B0604030504040204" pitchFamily="50" charset="-128"/>
              <a:ea typeface="Meiryo UI" panose="020B0604030504040204" pitchFamily="50" charset="-128"/>
            </a:endParaRPr>
          </a:p>
        </p:txBody>
      </p:sp>
      <p:sp>
        <p:nvSpPr>
          <p:cNvPr id="5" name="角丸四角形 4"/>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6" name="直線コネクタ 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5724718" y="1033609"/>
            <a:ext cx="3270410" cy="5635751"/>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5" name="タイトル 1"/>
          <p:cNvSpPr txBox="1">
            <a:spLocks/>
          </p:cNvSpPr>
          <p:nvPr/>
        </p:nvSpPr>
        <p:spPr>
          <a:xfrm>
            <a:off x="5716083" y="717424"/>
            <a:ext cx="3287676"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100" b="1" dirty="0">
                <a:solidFill>
                  <a:schemeClr val="bg1"/>
                </a:solidFill>
                <a:latin typeface="Meiryo UI" panose="020B0604030504040204" pitchFamily="50" charset="-128"/>
                <a:ea typeface="Meiryo UI" panose="020B0604030504040204" pitchFamily="50" charset="-128"/>
              </a:rPr>
              <a:t>（参考）ウェルカム大阪おもてなし事業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29" name="テキスト ボックス 8"/>
          <p:cNvSpPr txBox="1"/>
          <p:nvPr/>
        </p:nvSpPr>
        <p:spPr>
          <a:xfrm>
            <a:off x="5770775" y="1098668"/>
            <a:ext cx="3270409" cy="277960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Bef>
                <a:spcPts val="300"/>
              </a:spcBef>
            </a:pPr>
            <a:r>
              <a:rPr lang="ja-JP" altLang="en-US" sz="1100" b="1" dirty="0">
                <a:solidFill>
                  <a:srgbClr val="000000"/>
                </a:solidFill>
                <a:latin typeface="Meiryo UI" pitchFamily="50" charset="-128"/>
                <a:ea typeface="Meiryo UI" pitchFamily="50" charset="-128"/>
                <a:cs typeface="Meiryo UI" pitchFamily="50" charset="-128"/>
              </a:rPr>
              <a:t>（１）</a:t>
            </a:r>
            <a:r>
              <a:rPr lang="ja-JP" altLang="en-US" sz="1100" b="1" u="sng" dirty="0">
                <a:solidFill>
                  <a:srgbClr val="000000"/>
                </a:solidFill>
                <a:latin typeface="Meiryo UI" pitchFamily="50" charset="-128"/>
                <a:ea typeface="Meiryo UI" pitchFamily="50" charset="-128"/>
                <a:cs typeface="Meiryo UI" pitchFamily="50" charset="-128"/>
              </a:rPr>
              <a:t>外国人旅行者おもてなし体験</a:t>
            </a:r>
            <a:r>
              <a:rPr lang="ja-JP" altLang="en-US" sz="1100" b="1" u="sng" dirty="0" smtClean="0">
                <a:solidFill>
                  <a:srgbClr val="000000"/>
                </a:solidFill>
                <a:latin typeface="Meiryo UI" pitchFamily="50" charset="-128"/>
                <a:ea typeface="Meiryo UI" pitchFamily="50" charset="-128"/>
                <a:cs typeface="Meiryo UI" pitchFamily="50" charset="-128"/>
              </a:rPr>
              <a:t>プログラム事業</a:t>
            </a:r>
            <a:endParaRPr lang="en-US" altLang="ja-JP" sz="105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cs typeface="Meiryo UI" panose="020B0604030504040204" pitchFamily="50" charset="-128"/>
              </a:rPr>
              <a:t>実施期間</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９月８日（日）</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１月</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日（日）</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■内容</a:t>
            </a:r>
            <a:endParaRPr lang="en-US" altLang="ja-JP" sz="1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６種類の場面（道案内、飲食店、買い物、駅（公共</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交通機関）、観光地、緊急事態）</a:t>
            </a:r>
            <a:r>
              <a:rPr lang="ja-JP" altLang="en-US" sz="1000" dirty="0" smtClean="0">
                <a:latin typeface="Meiryo UI" pitchFamily="50" charset="-128"/>
                <a:ea typeface="Meiryo UI" pitchFamily="50" charset="-128"/>
                <a:cs typeface="Meiryo UI" pitchFamily="50" charset="-128"/>
              </a:rPr>
              <a:t>と、おもてなし</a:t>
            </a:r>
            <a:r>
              <a:rPr lang="ja-JP" altLang="en-US" sz="1000" dirty="0">
                <a:latin typeface="Meiryo UI" pitchFamily="50" charset="-128"/>
                <a:ea typeface="Meiryo UI" pitchFamily="50" charset="-128"/>
                <a:cs typeface="Meiryo UI" pitchFamily="50" charset="-128"/>
              </a:rPr>
              <a:t>・異文化</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理解（欧米・アジア）の７種類の講座から受講者が選択</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し、　英語での外国人旅行者との交流を想定した体験講座</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　を実施。</a:t>
            </a:r>
            <a:r>
              <a:rPr lang="zh-TW" altLang="en-US" sz="1000" dirty="0">
                <a:latin typeface="Meiryo UI" pitchFamily="50" charset="-128"/>
                <a:ea typeface="Meiryo UI" pitchFamily="50" charset="-128"/>
                <a:cs typeface="Meiryo UI" pitchFamily="50" charset="-128"/>
              </a:rPr>
              <a:t> </a:t>
            </a:r>
            <a:endParaRPr lang="en-US" altLang="zh-TW"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■参加実績　</a:t>
            </a:r>
            <a:r>
              <a:rPr lang="en-US" altLang="ja-JP" sz="1000" dirty="0">
                <a:latin typeface="Meiryo UI" pitchFamily="50" charset="-128"/>
                <a:ea typeface="Meiryo UI" pitchFamily="50" charset="-128"/>
                <a:cs typeface="Meiryo UI" pitchFamily="50" charset="-128"/>
              </a:rPr>
              <a:t>1,558</a:t>
            </a:r>
            <a:r>
              <a:rPr lang="ja-JP" altLang="en-US" sz="1000" dirty="0">
                <a:latin typeface="Meiryo UI" pitchFamily="50" charset="-128"/>
                <a:ea typeface="Meiryo UI" pitchFamily="50" charset="-128"/>
                <a:cs typeface="Meiryo UI" pitchFamily="50" charset="-128"/>
              </a:rPr>
              <a:t>名</a:t>
            </a:r>
            <a:endParaRPr lang="en-US" altLang="ja-JP" sz="1000" dirty="0">
              <a:latin typeface="Meiryo UI" pitchFamily="50" charset="-128"/>
              <a:ea typeface="Meiryo UI" pitchFamily="50" charset="-128"/>
              <a:cs typeface="Meiryo UI" pitchFamily="50" charset="-128"/>
            </a:endParaRPr>
          </a:p>
          <a:p>
            <a:pPr>
              <a:spcBef>
                <a:spcPts val="300"/>
              </a:spcBef>
            </a:pPr>
            <a:r>
              <a:rPr lang="ja-JP" altLang="en-US" sz="1000" dirty="0">
                <a:latin typeface="Meiryo UI" pitchFamily="50" charset="-128"/>
                <a:ea typeface="Meiryo UI" pitchFamily="50" charset="-128"/>
                <a:cs typeface="Meiryo UI" pitchFamily="50" charset="-128"/>
              </a:rPr>
              <a:t>■</a:t>
            </a:r>
            <a:r>
              <a:rPr lang="ja-JP" altLang="en-US" sz="1000" kern="100" dirty="0">
                <a:latin typeface="Meiryo UI" pitchFamily="50" charset="-128"/>
                <a:ea typeface="Meiryo UI" pitchFamily="50" charset="-128"/>
                <a:cs typeface="Meiryo UI" pitchFamily="50" charset="-128"/>
              </a:rPr>
              <a:t>効果検証・評価</a:t>
            </a:r>
            <a:endParaRPr lang="en-US" altLang="ja-JP" sz="1000" kern="100" dirty="0">
              <a:latin typeface="Meiryo UI" pitchFamily="50" charset="-128"/>
              <a:ea typeface="Meiryo UI" pitchFamily="50" charset="-128"/>
              <a:cs typeface="Meiryo UI" pitchFamily="50" charset="-128"/>
            </a:endParaRPr>
          </a:p>
          <a:p>
            <a:pPr>
              <a:spcBef>
                <a:spcPts val="300"/>
              </a:spcBef>
            </a:pPr>
            <a:r>
              <a:rPr lang="ja-JP" altLang="en-US" sz="1000" kern="100" dirty="0">
                <a:latin typeface="Meiryo UI" pitchFamily="50" charset="-128"/>
                <a:ea typeface="Meiryo UI" pitchFamily="50" charset="-128"/>
                <a:cs typeface="Meiryo UI" pitchFamily="50" charset="-128"/>
              </a:rPr>
              <a:t>　外国人とのコミュニケーションに関する意識の</a:t>
            </a:r>
            <a:endParaRPr lang="en-US" altLang="ja-JP" sz="1000" kern="100" dirty="0">
              <a:latin typeface="Meiryo UI" pitchFamily="50" charset="-128"/>
              <a:ea typeface="Meiryo UI" pitchFamily="50" charset="-128"/>
              <a:cs typeface="Meiryo UI" pitchFamily="50" charset="-128"/>
            </a:endParaRPr>
          </a:p>
          <a:p>
            <a:pPr>
              <a:spcBef>
                <a:spcPts val="300"/>
              </a:spcBef>
            </a:pPr>
            <a:r>
              <a:rPr lang="ja-JP" altLang="en-US" sz="1000" kern="100" dirty="0">
                <a:latin typeface="Meiryo UI" pitchFamily="50" charset="-128"/>
                <a:ea typeface="Meiryo UI" pitchFamily="50" charset="-128"/>
                <a:cs typeface="Meiryo UI" pitchFamily="50" charset="-128"/>
              </a:rPr>
              <a:t>　ハードルが下がったと感じた割合</a:t>
            </a:r>
            <a:r>
              <a:rPr lang="en-US" altLang="ja-JP" sz="1000" kern="100" dirty="0">
                <a:latin typeface="Meiryo UI" pitchFamily="50" charset="-128"/>
                <a:ea typeface="Meiryo UI" pitchFamily="50" charset="-128"/>
                <a:cs typeface="Meiryo UI" pitchFamily="50" charset="-128"/>
              </a:rPr>
              <a:t>……</a:t>
            </a:r>
            <a:r>
              <a:rPr lang="en-US" altLang="ja-JP" sz="1100" b="1" u="sng" kern="100" dirty="0">
                <a:latin typeface="Meiryo UI" pitchFamily="50" charset="-128"/>
                <a:ea typeface="Meiryo UI" pitchFamily="50" charset="-128"/>
                <a:cs typeface="Meiryo UI" pitchFamily="50" charset="-128"/>
              </a:rPr>
              <a:t>95.1%</a:t>
            </a:r>
          </a:p>
          <a:p>
            <a:pPr>
              <a:spcBef>
                <a:spcPts val="300"/>
              </a:spcBef>
            </a:pPr>
            <a:endParaRPr lang="en-US" altLang="ja-JP" sz="1050" u="sng" kern="100" dirty="0">
              <a:latin typeface="Meiryo UI" pitchFamily="50" charset="-128"/>
              <a:ea typeface="Meiryo UI" pitchFamily="50" charset="-128"/>
              <a:cs typeface="Meiryo UI" pitchFamily="50" charset="-128"/>
            </a:endParaRPr>
          </a:p>
          <a:p>
            <a:pPr>
              <a:spcBef>
                <a:spcPts val="300"/>
              </a:spcBef>
            </a:pPr>
            <a:endParaRPr lang="en-US" altLang="ja-JP" sz="1050" u="sng" kern="100" dirty="0">
              <a:latin typeface="Meiryo UI" pitchFamily="50" charset="-128"/>
              <a:ea typeface="Meiryo UI" pitchFamily="50" charset="-128"/>
              <a:cs typeface="Meiryo UI" pitchFamily="50" charset="-128"/>
            </a:endParaRPr>
          </a:p>
          <a:p>
            <a:pPr>
              <a:spcBef>
                <a:spcPts val="300"/>
              </a:spcBef>
            </a:pP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endParaRPr lang="en-US" altLang="ja-JP" sz="1000" kern="100" dirty="0">
              <a:solidFill>
                <a:prstClr val="black"/>
              </a:solidFill>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p:txBody>
      </p:sp>
      <p:sp>
        <p:nvSpPr>
          <p:cNvPr id="11" name="テキスト ボックス 8"/>
          <p:cNvSpPr txBox="1"/>
          <p:nvPr/>
        </p:nvSpPr>
        <p:spPr>
          <a:xfrm>
            <a:off x="5770775" y="3873856"/>
            <a:ext cx="3270409" cy="270942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72000" tIns="36000" rIns="36000" bIns="36000" numCol="1" spcCol="0" rtlCol="0" fromWordArt="0" anchor="t" anchorCtr="0" forceAA="0" compatLnSpc="1">
            <a:prstTxWarp prst="textNoShape">
              <a:avLst/>
            </a:prstTxWarp>
            <a:noAutofit/>
          </a:bodyPr>
          <a:lstStyle/>
          <a:p>
            <a:pPr>
              <a:spcBef>
                <a:spcPts val="300"/>
              </a:spcBef>
            </a:pPr>
            <a:r>
              <a:rPr lang="ja-JP" altLang="en-US" sz="1100" b="1" kern="100" dirty="0">
                <a:latin typeface="Meiryo UI" pitchFamily="50" charset="-128"/>
                <a:ea typeface="Meiryo UI" pitchFamily="50" charset="-128"/>
                <a:cs typeface="Meiryo UI" pitchFamily="50" charset="-128"/>
              </a:rPr>
              <a:t>（２）</a:t>
            </a:r>
            <a:r>
              <a:rPr lang="ja-JP" altLang="en-US" sz="11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観光ボランティア活動管理</a:t>
            </a:r>
            <a:r>
              <a:rPr lang="ja-JP" altLang="en-US" sz="1100" b="1" u="sng"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運営事業</a:t>
            </a:r>
            <a:endParaRPr lang="en-US" altLang="ja-JP" sz="105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Bef>
                <a:spcPts val="300"/>
              </a:spcBef>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■実施期間</a:t>
            </a:r>
            <a:r>
              <a:rPr lang="ja-JP" altLang="en-US" sz="1000" dirty="0">
                <a:solidFill>
                  <a:schemeClr val="tx1"/>
                </a:solidFill>
                <a:latin typeface="Meiryo UI" pitchFamily="50" charset="-128"/>
                <a:ea typeface="Meiryo UI" pitchFamily="50" charset="-128"/>
                <a:cs typeface="Meiryo UI" pitchFamily="50" charset="-128"/>
              </a:rPr>
              <a:t>　</a:t>
            </a:r>
            <a:r>
              <a:rPr lang="en-US" altLang="ja-JP" sz="1000" dirty="0" smtClean="0">
                <a:solidFill>
                  <a:schemeClr val="tx1"/>
                </a:solidFill>
                <a:latin typeface="Meiryo UI" pitchFamily="50" charset="-128"/>
                <a:ea typeface="Meiryo UI" pitchFamily="50" charset="-128"/>
                <a:cs typeface="Meiryo UI" pitchFamily="50" charset="-128"/>
              </a:rPr>
              <a:t>2019</a:t>
            </a:r>
            <a:r>
              <a:rPr lang="ja-JP" altLang="en-US" sz="1000" dirty="0" smtClean="0">
                <a:solidFill>
                  <a:schemeClr val="tx1"/>
                </a:solidFill>
                <a:latin typeface="Meiryo UI" pitchFamily="50" charset="-128"/>
                <a:ea typeface="Meiryo UI" pitchFamily="50" charset="-128"/>
                <a:cs typeface="Meiryo UI" pitchFamily="50" charset="-128"/>
              </a:rPr>
              <a:t>年</a:t>
            </a:r>
            <a:r>
              <a:rPr lang="ja-JP" altLang="en-US" sz="1000" dirty="0">
                <a:solidFill>
                  <a:schemeClr val="tx1"/>
                </a:solidFill>
                <a:latin typeface="Meiryo UI" pitchFamily="50" charset="-128"/>
                <a:ea typeface="Meiryo UI" pitchFamily="50" charset="-128"/>
                <a:cs typeface="Meiryo UI" pitchFamily="50" charset="-128"/>
              </a:rPr>
              <a:t>９月６日（金</a:t>
            </a:r>
            <a:r>
              <a:rPr lang="ja-JP" altLang="en-US" sz="1000" dirty="0" smtClean="0">
                <a:solidFill>
                  <a:schemeClr val="tx1"/>
                </a:solidFill>
                <a:latin typeface="Meiryo UI" pitchFamily="50" charset="-128"/>
                <a:ea typeface="Meiryo UI" pitchFamily="50" charset="-128"/>
                <a:cs typeface="Meiryo UI" pitchFamily="50" charset="-128"/>
              </a:rPr>
              <a:t>）</a:t>
            </a:r>
            <a:endParaRPr lang="en-US" altLang="ja-JP" sz="1000" dirty="0" smtClean="0">
              <a:solidFill>
                <a:schemeClr val="tx1"/>
              </a:solidFill>
              <a:latin typeface="Meiryo UI" pitchFamily="50" charset="-128"/>
              <a:ea typeface="Meiryo UI" pitchFamily="50" charset="-128"/>
              <a:cs typeface="Meiryo UI" pitchFamily="50" charset="-128"/>
            </a:endParaRPr>
          </a:p>
          <a:p>
            <a:pPr algn="just">
              <a:lnSpc>
                <a:spcPts val="1100"/>
              </a:lnSpc>
              <a:spcBef>
                <a:spcPts val="300"/>
              </a:spcBef>
              <a:spcAft>
                <a:spcPts val="0"/>
              </a:spcAft>
            </a:pPr>
            <a:r>
              <a:rPr lang="ja-JP" altLang="en-US" sz="1000" kern="100" dirty="0">
                <a:solidFill>
                  <a:schemeClr val="tx1"/>
                </a:solidFill>
                <a:latin typeface="Meiryo UI" pitchFamily="50" charset="-128"/>
                <a:ea typeface="Meiryo UI" pitchFamily="50" charset="-128"/>
                <a:cs typeface="Meiryo UI" pitchFamily="50" charset="-128"/>
              </a:rPr>
              <a:t>　</a:t>
            </a:r>
            <a:r>
              <a:rPr lang="ja-JP" altLang="en-US" sz="1000" kern="100" dirty="0" smtClean="0">
                <a:solidFill>
                  <a:schemeClr val="tx1"/>
                </a:solidFill>
                <a:latin typeface="Meiryo UI" pitchFamily="50" charset="-128"/>
                <a:ea typeface="Meiryo UI" pitchFamily="50" charset="-128"/>
                <a:cs typeface="Meiryo UI" pitchFamily="50" charset="-128"/>
              </a:rPr>
              <a:t>　　　　　　　　　　　　　～</a:t>
            </a:r>
            <a:r>
              <a:rPr lang="en-US" altLang="ja-JP" sz="1000" kern="100" dirty="0" smtClean="0">
                <a:solidFill>
                  <a:schemeClr val="tx1"/>
                </a:solidFill>
                <a:latin typeface="Meiryo UI" pitchFamily="50" charset="-128"/>
                <a:ea typeface="Meiryo UI" pitchFamily="50" charset="-128"/>
                <a:cs typeface="Meiryo UI" pitchFamily="50" charset="-128"/>
              </a:rPr>
              <a:t>2020</a:t>
            </a:r>
            <a:r>
              <a:rPr lang="ja-JP" altLang="en-US" sz="1000" kern="100" dirty="0" smtClean="0">
                <a:solidFill>
                  <a:schemeClr val="tx1"/>
                </a:solidFill>
                <a:latin typeface="Meiryo UI" pitchFamily="50" charset="-128"/>
                <a:ea typeface="Meiryo UI" pitchFamily="50" charset="-128"/>
                <a:cs typeface="Meiryo UI" pitchFamily="50" charset="-128"/>
              </a:rPr>
              <a:t>年</a:t>
            </a:r>
            <a:r>
              <a:rPr lang="en-US" altLang="ja-JP"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日（火）</a:t>
            </a:r>
            <a:endParaRPr lang="en-US" altLang="ja-JP" sz="1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100"/>
              </a:lnSpc>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内容</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ア）多言語観光ボランティア活動（登録数　</a:t>
            </a:r>
            <a:r>
              <a:rPr lang="en-US" altLang="ja-JP" sz="1000" dirty="0">
                <a:solidFill>
                  <a:prstClr val="black"/>
                </a:solidFill>
                <a:latin typeface="Meiryo UI" pitchFamily="50" charset="-128"/>
                <a:ea typeface="Meiryo UI" pitchFamily="50" charset="-128"/>
                <a:cs typeface="Meiryo UI" pitchFamily="50" charset="-128"/>
              </a:rPr>
              <a:t>114</a:t>
            </a:r>
            <a:r>
              <a:rPr lang="ja-JP" altLang="en-US" sz="1000" dirty="0">
                <a:solidFill>
                  <a:prstClr val="black"/>
                </a:solidFill>
                <a:latin typeface="Meiryo UI" pitchFamily="50" charset="-128"/>
                <a:ea typeface="Meiryo UI" pitchFamily="50" charset="-128"/>
                <a:cs typeface="Meiryo UI" pitchFamily="50" charset="-128"/>
              </a:rPr>
              <a:t>名）</a:t>
            </a:r>
            <a:endParaRPr lang="en-US" altLang="ja-JP" sz="10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・原則週</a:t>
            </a:r>
            <a:r>
              <a:rPr lang="en-US" altLang="ja-JP" sz="1000" dirty="0">
                <a:solidFill>
                  <a:prstClr val="black"/>
                </a:solidFill>
                <a:latin typeface="Meiryo UI" pitchFamily="50" charset="-128"/>
                <a:ea typeface="Meiryo UI" pitchFamily="50" charset="-128"/>
                <a:cs typeface="Meiryo UI" pitchFamily="50" charset="-128"/>
              </a:rPr>
              <a:t>3</a:t>
            </a:r>
            <a:r>
              <a:rPr lang="ja-JP" altLang="en-US" sz="1000" dirty="0">
                <a:solidFill>
                  <a:prstClr val="black"/>
                </a:solidFill>
                <a:latin typeface="Meiryo UI" pitchFamily="50" charset="-128"/>
                <a:ea typeface="Meiryo UI" pitchFamily="50" charset="-128"/>
                <a:cs typeface="Meiryo UI" pitchFamily="50" charset="-128"/>
              </a:rPr>
              <a:t>日、なんば周辺で活動を実施。</a:t>
            </a:r>
            <a:endParaRPr lang="en-US" altLang="ja-JP" sz="1000" dirty="0">
              <a:solidFill>
                <a:prstClr val="black"/>
              </a:solidFill>
              <a:latin typeface="Meiryo UI" pitchFamily="50" charset="-128"/>
              <a:ea typeface="Meiryo UI" pitchFamily="50" charset="-128"/>
              <a:cs typeface="Meiryo UI"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※2019</a:t>
            </a:r>
            <a:r>
              <a:rPr lang="ja-JP" altLang="en-US" sz="1000" dirty="0" smtClean="0">
                <a:latin typeface="Meiryo UI" panose="020B0604030504040204" pitchFamily="50" charset="-128"/>
                <a:ea typeface="Meiryo UI" panose="020B0604030504040204" pitchFamily="50" charset="-128"/>
              </a:rPr>
              <a:t>年度実績</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延べ活動人数</a:t>
            </a:r>
            <a:r>
              <a:rPr lang="en-US" altLang="ja-JP" sz="1000" dirty="0">
                <a:latin typeface="Meiryo UI" panose="020B0604030504040204" pitchFamily="50" charset="-128"/>
                <a:ea typeface="Meiryo UI" panose="020B0604030504040204" pitchFamily="50" charset="-128"/>
              </a:rPr>
              <a:t>】…502</a:t>
            </a:r>
            <a:r>
              <a:rPr lang="ja-JP" altLang="en-US" sz="1000" dirty="0">
                <a:latin typeface="Meiryo UI" panose="020B0604030504040204" pitchFamily="50" charset="-128"/>
                <a:ea typeface="Meiryo UI" panose="020B0604030504040204" pitchFamily="50" charset="-128"/>
              </a:rPr>
              <a:t>人（のべ）</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案内人数</a:t>
            </a:r>
            <a:r>
              <a:rPr lang="en-US" altLang="ja-JP" sz="1000" dirty="0">
                <a:latin typeface="Meiryo UI" panose="020B0604030504040204" pitchFamily="50" charset="-128"/>
                <a:ea typeface="Meiryo UI" panose="020B0604030504040204" pitchFamily="50" charset="-128"/>
              </a:rPr>
              <a:t>】…16,122</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pPr>
              <a:defRPr/>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案内件数</a:t>
            </a:r>
            <a:r>
              <a:rPr lang="en-US" altLang="ja-JP" sz="1000" dirty="0">
                <a:latin typeface="Meiryo UI" panose="020B0604030504040204" pitchFamily="50" charset="-128"/>
                <a:ea typeface="Meiryo UI" panose="020B0604030504040204" pitchFamily="50" charset="-128"/>
              </a:rPr>
              <a:t>】…6,850</a:t>
            </a:r>
            <a:r>
              <a:rPr lang="ja-JP" altLang="en-US" sz="1000" dirty="0">
                <a:latin typeface="Meiryo UI" panose="020B0604030504040204" pitchFamily="50" charset="-128"/>
                <a:ea typeface="Meiryo UI" panose="020B0604030504040204" pitchFamily="50" charset="-128"/>
              </a:rPr>
              <a:t>件</a:t>
            </a:r>
            <a:endParaRPr lang="en-US" altLang="ja-JP" sz="1000" dirty="0">
              <a:latin typeface="Meiryo UI" panose="020B0604030504040204" pitchFamily="50" charset="-128"/>
              <a:ea typeface="Meiryo UI" panose="020B0604030504040204" pitchFamily="50" charset="-128"/>
            </a:endParaRPr>
          </a:p>
          <a:p>
            <a:pPr>
              <a:defRPr/>
            </a:pPr>
            <a:endParaRPr lang="en-US" altLang="ja-JP" sz="10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dirty="0">
                <a:solidFill>
                  <a:prstClr val="black"/>
                </a:solidFill>
                <a:latin typeface="Meiryo UI" pitchFamily="50" charset="-128"/>
                <a:ea typeface="Meiryo UI" pitchFamily="50" charset="-128"/>
                <a:cs typeface="Meiryo UI" pitchFamily="50" charset="-128"/>
              </a:rPr>
              <a:t>　</a:t>
            </a:r>
            <a:r>
              <a:rPr lang="ja-JP" altLang="en-US" sz="1000" kern="100" dirty="0">
                <a:solidFill>
                  <a:prstClr val="black"/>
                </a:solidFill>
                <a:latin typeface="Meiryo UI" pitchFamily="50" charset="-128"/>
                <a:ea typeface="Meiryo UI" pitchFamily="50" charset="-128"/>
                <a:cs typeface="Meiryo UI" pitchFamily="50" charset="-128"/>
              </a:rPr>
              <a:t>イ）プラットフォーム機能構築　</a:t>
            </a: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kern="100" dirty="0">
                <a:solidFill>
                  <a:prstClr val="black"/>
                </a:solidFill>
                <a:latin typeface="Meiryo UI" pitchFamily="50" charset="-128"/>
                <a:ea typeface="Meiryo UI" pitchFamily="50" charset="-128"/>
                <a:cs typeface="Meiryo UI" pitchFamily="50" charset="-128"/>
              </a:rPr>
              <a:t>　ウ）研修等開催</a:t>
            </a:r>
            <a:endParaRPr lang="en-US" altLang="ja-JP" sz="1000" kern="100" dirty="0">
              <a:solidFill>
                <a:prstClr val="black"/>
              </a:solidFill>
              <a:latin typeface="Meiryo UI" pitchFamily="50" charset="-128"/>
              <a:ea typeface="Meiryo UI" pitchFamily="50" charset="-128"/>
              <a:cs typeface="Meiryo UI" pitchFamily="50" charset="-128"/>
            </a:endParaRPr>
          </a:p>
          <a:p>
            <a:pPr lvl="0">
              <a:spcBef>
                <a:spcPct val="0"/>
              </a:spcBef>
            </a:pPr>
            <a:r>
              <a:rPr lang="ja-JP" altLang="en-US" sz="1000" kern="100" dirty="0">
                <a:solidFill>
                  <a:prstClr val="black"/>
                </a:solidFill>
                <a:latin typeface="Meiryo UI" pitchFamily="50" charset="-128"/>
                <a:ea typeface="Meiryo UI" pitchFamily="50" charset="-128"/>
                <a:cs typeface="Meiryo UI" pitchFamily="50" charset="-128"/>
              </a:rPr>
              <a:t>　 ・市町村向け研修</a:t>
            </a:r>
            <a:endParaRPr lang="en-US" altLang="ja-JP"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・観光ボランティア向け防災</a:t>
            </a:r>
            <a:r>
              <a:rPr lang="ja-JP" altLang="en-US"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1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spcBef>
                <a:spcPct val="0"/>
              </a:spcBef>
            </a:pPr>
            <a:r>
              <a:rPr lang="ja-JP" altLang="en-US" sz="1000" kern="100" dirty="0" smtClean="0">
                <a:solidFill>
                  <a:prstClr val="black"/>
                </a:solidFill>
                <a:latin typeface="Meiryo UI" panose="020B0604030504040204" pitchFamily="50" charset="-128"/>
                <a:ea typeface="Meiryo UI" panose="020B0604030504040204" pitchFamily="50" charset="-128"/>
                <a:cs typeface="Meiryo UI" pitchFamily="50" charset="-128"/>
              </a:rPr>
              <a:t>　 ・まち歩き研修</a:t>
            </a:r>
            <a:r>
              <a:rPr lang="ja-JP" altLang="en-US" sz="800" kern="100" dirty="0" smtClean="0">
                <a:solidFill>
                  <a:prstClr val="black"/>
                </a:solidFill>
                <a:latin typeface="Meiryo UI" panose="020B0604030504040204" pitchFamily="50" charset="-128"/>
                <a:ea typeface="Meiryo UI" panose="020B0604030504040204" pitchFamily="50" charset="-128"/>
                <a:cs typeface="Meiryo UI" pitchFamily="50" charset="-128"/>
              </a:rPr>
              <a:t>（なんば周辺で実施）</a:t>
            </a:r>
            <a:endParaRPr lang="en-US" altLang="ja-JP" sz="700" kern="100" dirty="0">
              <a:solidFill>
                <a:prstClr val="black"/>
              </a:solidFill>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a:p>
            <a:pPr>
              <a:spcBef>
                <a:spcPts val="300"/>
              </a:spcBef>
            </a:pPr>
            <a:endParaRPr lang="en-US" altLang="ja-JP" sz="1000" u="sng" kern="100" dirty="0">
              <a:latin typeface="Meiryo UI" pitchFamily="50" charset="-128"/>
              <a:ea typeface="Meiryo UI" pitchFamily="50" charset="-128"/>
              <a:cs typeface="Meiryo UI" pitchFamily="50" charset="-128"/>
            </a:endParaRPr>
          </a:p>
        </p:txBody>
      </p:sp>
      <p:pic>
        <p:nvPicPr>
          <p:cNvPr id="10" name="図 9"/>
          <p:cNvPicPr/>
          <p:nvPr/>
        </p:nvPicPr>
        <p:blipFill>
          <a:blip r:embed="rId3" cstate="email">
            <a:extLst>
              <a:ext uri="{28A0092B-C50C-407E-A947-70E740481C1C}">
                <a14:useLocalDpi xmlns:a14="http://schemas.microsoft.com/office/drawing/2010/main"/>
              </a:ext>
            </a:extLst>
          </a:blip>
          <a:stretch>
            <a:fillRect/>
          </a:stretch>
        </p:blipFill>
        <p:spPr>
          <a:xfrm>
            <a:off x="7654395" y="5650544"/>
            <a:ext cx="1304769" cy="916453"/>
          </a:xfrm>
          <a:prstGeom prst="rect">
            <a:avLst/>
          </a:prstGeom>
        </p:spPr>
      </p:pic>
      <p:sp>
        <p:nvSpPr>
          <p:cNvPr id="16" name="スライド番号プレースホルダー 4"/>
          <p:cNvSpPr>
            <a:spLocks noGrp="1"/>
          </p:cNvSpPr>
          <p:nvPr>
            <p:ph type="sldNum" sz="quarter" idx="12"/>
          </p:nvPr>
        </p:nvSpPr>
        <p:spPr>
          <a:xfrm>
            <a:off x="6907584" y="6566997"/>
            <a:ext cx="2133600" cy="365125"/>
          </a:xfrm>
        </p:spPr>
        <p:txBody>
          <a:bodyPr/>
          <a:lstStyle/>
          <a:p>
            <a:fld id="{D2D8002D-B5B0-4BAC-B1F6-782DDCCE6D9C}" type="slidenum">
              <a:rPr kumimoji="1" lang="ja-JP" altLang="en-US" sz="1600" b="1" smtClean="0">
                <a:solidFill>
                  <a:schemeClr val="tx1"/>
                </a:solidFill>
              </a:rPr>
              <a:t>2</a:t>
            </a:fld>
            <a:endParaRPr kumimoji="1" lang="ja-JP" altLang="en-US" sz="1600" b="1" dirty="0">
              <a:solidFill>
                <a:schemeClr val="tx1"/>
              </a:solidFill>
            </a:endParaRPr>
          </a:p>
        </p:txBody>
      </p:sp>
    </p:spTree>
    <p:extLst>
      <p:ext uri="{BB962C8B-B14F-4D97-AF65-F5344CB8AC3E}">
        <p14:creationId xmlns:p14="http://schemas.microsoft.com/office/powerpoint/2010/main" val="340490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descr="画面の領域"/>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20620" y="4641184"/>
            <a:ext cx="3000798" cy="1918820"/>
          </a:xfrm>
          <a:prstGeom prst="rect">
            <a:avLst/>
          </a:prstGeom>
        </p:spPr>
      </p:pic>
      <p:sp>
        <p:nvSpPr>
          <p:cNvPr id="3" name="正方形/長方形 2"/>
          <p:cNvSpPr/>
          <p:nvPr/>
        </p:nvSpPr>
        <p:spPr>
          <a:xfrm>
            <a:off x="218164" y="724722"/>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（２）府域における交通アクセス等の容易化・円滑化</a:t>
            </a:r>
            <a:endParaRPr lang="en-US" altLang="ja-JP" sz="14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11912" y="1033525"/>
            <a:ext cx="5540912" cy="2826415"/>
          </a:xfrm>
          <a:prstGeom prst="rect">
            <a:avLst/>
          </a:prstGeom>
          <a:noFill/>
          <a:ln>
            <a:noFill/>
          </a:ln>
        </p:spPr>
        <p:txBody>
          <a:bodyPr wrap="square" rtlCol="0">
            <a:spAutoFit/>
          </a:bodyPr>
          <a:lstStyle/>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大阪駅・梅田駅周辺案内表示整備事業費補助金</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多くの観光客が往来する大阪駅・梅田駅周辺エリアにおいて、共通ルールに基づく</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案内</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サイン等の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整備</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に対し補助を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行った。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公共交通</a:t>
            </a:r>
            <a:r>
              <a:rPr lang="ja-JP" altLang="en-US" sz="1200" u="sng" dirty="0" smtClean="0">
                <a:latin typeface="Meiryo UI" panose="020B0604030504040204" pitchFamily="50" charset="-128"/>
                <a:ea typeface="Meiryo UI" panose="020B0604030504040204" pitchFamily="50" charset="-128"/>
              </a:rPr>
              <a:t>機関</a:t>
            </a:r>
            <a:r>
              <a:rPr lang="ja-JP" altLang="en-US" sz="1200" u="sng" dirty="0">
                <a:latin typeface="Meiryo UI" panose="020B0604030504040204" pitchFamily="50" charset="-128"/>
                <a:ea typeface="Meiryo UI" panose="020B0604030504040204" pitchFamily="50" charset="-128"/>
              </a:rPr>
              <a:t>等</a:t>
            </a:r>
            <a:r>
              <a:rPr lang="ja-JP" altLang="en-US" sz="1200" u="sng" dirty="0" smtClean="0">
                <a:latin typeface="Meiryo UI" panose="020B0604030504040204" pitchFamily="50" charset="-128"/>
                <a:ea typeface="Meiryo UI" panose="020B0604030504040204" pitchFamily="50" charset="-128"/>
              </a:rPr>
              <a:t>と</a:t>
            </a:r>
            <a:r>
              <a:rPr lang="ja-JP" altLang="en-US" sz="1200" u="sng" dirty="0">
                <a:latin typeface="Meiryo UI" panose="020B0604030504040204" pitchFamily="50" charset="-128"/>
                <a:ea typeface="Meiryo UI" panose="020B0604030504040204" pitchFamily="50" charset="-128"/>
              </a:rPr>
              <a:t>連携した受入環境整備事業</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公共交通機関の乗継駅における案内モニターの設置、床面に乗継経路を表示する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などの整備に対して補助を行った。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観光スポットをめぐるバスの運行</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en-US" altLang="ja-JP" sz="1300" b="1" dirty="0">
                <a:solidFill>
                  <a:srgbClr val="FF0000"/>
                </a:solidFill>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大阪周遊促進</a:t>
            </a:r>
            <a:r>
              <a:rPr lang="zh-TW" altLang="en-US" sz="1200" u="sng" dirty="0" smtClean="0">
                <a:latin typeface="Meiryo UI" panose="020B0604030504040204" pitchFamily="50" charset="-128"/>
                <a:ea typeface="Meiryo UI" panose="020B0604030504040204" pitchFamily="50" charset="-128"/>
              </a:rPr>
              <a:t>事業</a:t>
            </a:r>
            <a:r>
              <a:rPr lang="ja-JP" altLang="en-US" sz="1200" u="sng" dirty="0" smtClean="0">
                <a:latin typeface="Meiryo UI" panose="020B0604030504040204" pitchFamily="50" charset="-128"/>
                <a:ea typeface="Meiryo UI" panose="020B0604030504040204" pitchFamily="50" charset="-128"/>
              </a:rPr>
              <a:t>費</a:t>
            </a:r>
            <a:r>
              <a:rPr lang="ja-JP" altLang="en-US" sz="900" u="sng" dirty="0" smtClean="0">
                <a:latin typeface="Meiryo UI" panose="020B0604030504040204" pitchFamily="50" charset="-128"/>
                <a:ea typeface="Meiryo UI" panose="020B0604030504040204" pitchFamily="50" charset="-128"/>
              </a:rPr>
              <a:t>（来訪者の誘導と移動手段の整備委託）</a:t>
            </a:r>
            <a:endParaRPr lang="en-US" altLang="ja-JP" sz="900" u="sng" dirty="0">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百舌鳥</a:t>
            </a:r>
            <a:r>
              <a:rPr lang="ja-JP" altLang="en-US" sz="1200" dirty="0">
                <a:latin typeface="Meiryo UI" panose="020B0604030504040204" pitchFamily="50" charset="-128"/>
                <a:ea typeface="Meiryo UI" panose="020B0604030504040204" pitchFamily="50" charset="-128"/>
              </a:rPr>
              <a:t>・古市</a:t>
            </a:r>
            <a:r>
              <a:rPr lang="ja-JP" altLang="en-US" sz="1200" dirty="0" smtClean="0">
                <a:latin typeface="Meiryo UI" panose="020B0604030504040204" pitchFamily="50" charset="-128"/>
                <a:ea typeface="Meiryo UI" panose="020B0604030504040204" pitchFamily="50" charset="-128"/>
              </a:rPr>
              <a:t>古墳群</a:t>
            </a:r>
            <a:r>
              <a:rPr lang="ja-JP" altLang="en-US" sz="1200" dirty="0">
                <a:latin typeface="Meiryo UI" panose="020B0604030504040204" pitchFamily="50" charset="-128"/>
                <a:ea typeface="Meiryo UI" panose="020B0604030504040204" pitchFamily="50" charset="-128"/>
              </a:rPr>
              <a:t>の百舌鳥エリア（</a:t>
            </a:r>
            <a:r>
              <a:rPr lang="ja-JP" altLang="en-US" sz="1200" dirty="0" smtClean="0">
                <a:latin typeface="Meiryo UI" panose="020B0604030504040204" pitchFamily="50" charset="-128"/>
                <a:ea typeface="Meiryo UI" panose="020B0604030504040204" pitchFamily="50" charset="-128"/>
              </a:rPr>
              <a:t>堺市</a:t>
            </a:r>
            <a:r>
              <a:rPr lang="ja-JP" altLang="en-US" sz="1200" dirty="0">
                <a:latin typeface="Meiryo UI" panose="020B0604030504040204" pitchFamily="50" charset="-128"/>
                <a:ea typeface="Meiryo UI" panose="020B0604030504040204" pitchFamily="50" charset="-128"/>
              </a:rPr>
              <a:t>）と古市エリア（羽曳野市</a:t>
            </a:r>
            <a:r>
              <a:rPr lang="ja-JP" altLang="en-US" sz="1200" dirty="0" smtClean="0">
                <a:latin typeface="Meiryo UI" panose="020B0604030504040204" pitchFamily="50" charset="-128"/>
                <a:ea typeface="Meiryo UI" panose="020B0604030504040204" pitchFamily="50" charset="-128"/>
              </a:rPr>
              <a:t>・藤井寺</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市</a:t>
            </a:r>
            <a:r>
              <a:rPr lang="ja-JP" altLang="en-US" sz="1200" dirty="0">
                <a:latin typeface="Meiryo UI" panose="020B0604030504040204" pitchFamily="50" charset="-128"/>
                <a:ea typeface="Meiryo UI" panose="020B0604030504040204" pitchFamily="50" charset="-128"/>
              </a:rPr>
              <a:t>）間をスムーズかつ快適に移動できるよう</a:t>
            </a:r>
            <a:r>
              <a:rPr lang="ja-JP" altLang="en-US" sz="1200" dirty="0" smtClean="0">
                <a:latin typeface="Meiryo UI" panose="020B0604030504040204" pitchFamily="50" charset="-128"/>
                <a:ea typeface="Meiryo UI" panose="020B0604030504040204" pitchFamily="50" charset="-128"/>
              </a:rPr>
              <a:t>、両エリア</a:t>
            </a:r>
            <a:r>
              <a:rPr lang="ja-JP" altLang="en-US" sz="1200" dirty="0">
                <a:latin typeface="Meiryo UI" panose="020B0604030504040204" pitchFamily="50" charset="-128"/>
                <a:ea typeface="Meiryo UI" panose="020B0604030504040204" pitchFamily="50" charset="-128"/>
              </a:rPr>
              <a:t>を直接</a:t>
            </a:r>
            <a:r>
              <a:rPr lang="ja-JP" altLang="en-US" sz="1200" dirty="0" smtClean="0">
                <a:latin typeface="Meiryo UI" panose="020B0604030504040204" pitchFamily="50" charset="-128"/>
                <a:ea typeface="Meiryo UI" panose="020B0604030504040204" pitchFamily="50" charset="-128"/>
              </a:rPr>
              <a:t>つなぐ周遊バス</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モデル</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運行し</a:t>
            </a:r>
            <a:r>
              <a:rPr lang="ja-JP" altLang="en-US" sz="1200" dirty="0">
                <a:latin typeface="Meiryo UI" panose="020B0604030504040204" pitchFamily="50" charset="-128"/>
                <a:ea typeface="Meiryo UI" panose="020B0604030504040204" pitchFamily="50" charset="-128"/>
              </a:rPr>
              <a:t>た</a:t>
            </a:r>
            <a:r>
              <a:rPr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6" name="直線コネクタ 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pic>
        <p:nvPicPr>
          <p:cNvPr id="9" name="図 8"/>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5778551" y="2924944"/>
            <a:ext cx="3235641" cy="668173"/>
          </a:xfrm>
          <a:prstGeom prst="rect">
            <a:avLst/>
          </a:prstGeom>
        </p:spPr>
      </p:pic>
      <p:pic>
        <p:nvPicPr>
          <p:cNvPr id="10" name="図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67139" y="1874133"/>
            <a:ext cx="3247054" cy="706772"/>
          </a:xfrm>
          <a:prstGeom prst="rect">
            <a:avLst/>
          </a:prstGeom>
        </p:spPr>
      </p:pic>
      <p:sp>
        <p:nvSpPr>
          <p:cNvPr id="11" name="正方形/長方形 10"/>
          <p:cNvSpPr/>
          <p:nvPr/>
        </p:nvSpPr>
        <p:spPr>
          <a:xfrm>
            <a:off x="5730216" y="1022173"/>
            <a:ext cx="3349682" cy="5695836"/>
          </a:xfrm>
          <a:prstGeom prst="rect">
            <a:avLst/>
          </a:prstGeom>
          <a:noFill/>
          <a:ln>
            <a:solidFill>
              <a:srgbClr val="002060"/>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2" name="タイトル 1"/>
          <p:cNvSpPr txBox="1">
            <a:spLocks/>
          </p:cNvSpPr>
          <p:nvPr/>
        </p:nvSpPr>
        <p:spPr>
          <a:xfrm>
            <a:off x="5719394" y="724722"/>
            <a:ext cx="3360503" cy="316083"/>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050" b="1" dirty="0">
                <a:solidFill>
                  <a:schemeClr val="bg1"/>
                </a:solidFill>
                <a:latin typeface="Meiryo UI" panose="020B0604030504040204" pitchFamily="50" charset="-128"/>
                <a:ea typeface="Meiryo UI" panose="020B0604030504040204" pitchFamily="50" charset="-128"/>
              </a:rPr>
              <a:t>（参考）大阪・梅田駅周辺案内表示</a:t>
            </a:r>
            <a:r>
              <a:rPr lang="en-US" altLang="ja-JP"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サイン</a:t>
            </a:r>
            <a:r>
              <a:rPr lang="en-US" altLang="ja-JP" sz="1050" b="1" dirty="0">
                <a:solidFill>
                  <a:schemeClr val="bg1"/>
                </a:solidFill>
                <a:latin typeface="Meiryo UI" panose="020B0604030504040204" pitchFamily="50" charset="-128"/>
                <a:ea typeface="Meiryo UI" panose="020B0604030504040204" pitchFamily="50" charset="-128"/>
              </a:rPr>
              <a:t>)</a:t>
            </a:r>
            <a:r>
              <a:rPr lang="ja-JP" altLang="en-US" sz="1050" b="1" dirty="0">
                <a:solidFill>
                  <a:schemeClr val="bg1"/>
                </a:solidFill>
                <a:latin typeface="Meiryo UI" panose="020B0604030504040204" pitchFamily="50" charset="-128"/>
                <a:ea typeface="Meiryo UI" panose="020B0604030504040204" pitchFamily="50" charset="-128"/>
              </a:rPr>
              <a:t>整備事業</a:t>
            </a:r>
            <a:endParaRPr lang="en-US" altLang="ja-JP" sz="105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5750102" y="1653843"/>
            <a:ext cx="1431682" cy="282124"/>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整備前</a:t>
            </a:r>
          </a:p>
        </p:txBody>
      </p:sp>
      <p:sp>
        <p:nvSpPr>
          <p:cNvPr id="14" name="テキスト ボックス 13"/>
          <p:cNvSpPr txBox="1"/>
          <p:nvPr/>
        </p:nvSpPr>
        <p:spPr>
          <a:xfrm>
            <a:off x="5767139" y="2688404"/>
            <a:ext cx="1341340" cy="282124"/>
          </a:xfrm>
          <a:prstGeom prst="rect">
            <a:avLst/>
          </a:prstGeom>
          <a:noFill/>
        </p:spPr>
        <p:txBody>
          <a:bodyPr wrap="square" rtlCol="0">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整備後</a:t>
            </a:r>
          </a:p>
        </p:txBody>
      </p:sp>
      <p:sp>
        <p:nvSpPr>
          <p:cNvPr id="15" name="下矢印 14"/>
          <p:cNvSpPr/>
          <p:nvPr/>
        </p:nvSpPr>
        <p:spPr>
          <a:xfrm>
            <a:off x="7200412" y="2606323"/>
            <a:ext cx="403242" cy="290580"/>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5883469" y="6256269"/>
            <a:ext cx="3270130" cy="621320"/>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pPr>
              <a:lnSpc>
                <a:spcPts val="1800"/>
              </a:lnSpc>
            </a:pPr>
            <a:r>
              <a:rPr lang="ja-JP" altLang="en-US" sz="800" dirty="0">
                <a:latin typeface="Meiryo UI" panose="020B0604030504040204" pitchFamily="50" charset="-128"/>
                <a:ea typeface="Meiryo UI" panose="020B0604030504040204" pitchFamily="50" charset="-128"/>
              </a:rPr>
              <a:t>（参照</a:t>
            </a:r>
            <a:r>
              <a:rPr lang="ja-JP" altLang="en-US" sz="800" dirty="0" smtClean="0">
                <a:latin typeface="Meiryo UI" panose="020B0604030504040204" pitchFamily="50" charset="-128"/>
                <a:ea typeface="Meiryo UI" panose="020B0604030504040204" pitchFamily="50" charset="-128"/>
              </a:rPr>
              <a:t>）</a:t>
            </a:r>
            <a:r>
              <a:rPr lang="en-US" altLang="ja-JP" sz="800" dirty="0" smtClean="0">
                <a:latin typeface="Meiryo UI" panose="020B0604030504040204" pitchFamily="50" charset="-128"/>
                <a:ea typeface="Meiryo UI" panose="020B0604030504040204" pitchFamily="50" charset="-128"/>
              </a:rPr>
              <a:t>2019</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大阪・梅田駅周辺サイン効果測定アンケート結果</a:t>
            </a:r>
            <a:endParaRPr lang="en-US" altLang="ja-JP" sz="800" dirty="0">
              <a:latin typeface="Meiryo UI" panose="020B0604030504040204" pitchFamily="50" charset="-128"/>
              <a:ea typeface="Meiryo UI" panose="020B0604030504040204" pitchFamily="50" charset="-128"/>
            </a:endParaRPr>
          </a:p>
        </p:txBody>
      </p:sp>
      <p:sp>
        <p:nvSpPr>
          <p:cNvPr id="18" name="正方形/長方形 17"/>
          <p:cNvSpPr/>
          <p:nvPr/>
        </p:nvSpPr>
        <p:spPr>
          <a:xfrm>
            <a:off x="224590" y="3916737"/>
            <a:ext cx="5019210" cy="335312"/>
          </a:xfrm>
          <a:prstGeom prst="rect">
            <a:avLst/>
          </a:prstGeom>
          <a:solidFill>
            <a:schemeClr val="tx2">
              <a:lumMod val="5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（３）文化・生活習慣に配慮した対応</a:t>
            </a:r>
            <a:endParaRPr lang="en-US" altLang="ja-JP" sz="1400"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94297" y="4225161"/>
            <a:ext cx="5501231" cy="2708434"/>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ムスリム旅行者をはじめとした対応の促進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多言語メニュー作成支援事業費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外国人旅行者が安心かつ快適に飲食店を利用できるよう、府内の飲食店が利用</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できる多言語メニュー作成支援システム</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rPr>
              <a:t>言語）の運営を行うとともに、</a:t>
            </a:r>
            <a:r>
              <a:rPr lang="ja-JP" altLang="en-US" sz="1200" dirty="0" smtClean="0">
                <a:latin typeface="Meiryo UI" panose="020B0604030504040204" pitchFamily="50" charset="-128"/>
                <a:ea typeface="Meiryo UI" panose="020B0604030504040204" pitchFamily="50" charset="-128"/>
              </a:rPr>
              <a:t>ムスリム</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旅</a:t>
            </a:r>
            <a:r>
              <a:rPr lang="ja-JP" altLang="en-US" sz="1200" dirty="0">
                <a:latin typeface="Meiryo UI" panose="020B0604030504040204" pitchFamily="50" charset="-128"/>
                <a:ea typeface="Meiryo UI" panose="020B0604030504040204" pitchFamily="50" charset="-128"/>
              </a:rPr>
              <a:t>行者をはじめ、外国人旅行者が安心して食事ができる環境を整えるため</a:t>
            </a:r>
            <a:r>
              <a:rPr lang="ja-JP" altLang="en-US" sz="1200" dirty="0" smtClean="0">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ハラー</a:t>
            </a:r>
            <a:endParaRPr lang="en-US" altLang="ja-JP" sz="1200" dirty="0" smtClean="0">
              <a:solidFill>
                <a:prstClr val="black"/>
              </a:solidFill>
              <a:latin typeface="Meiryo UI" panose="020B0604030504040204" pitchFamily="50" charset="-128"/>
              <a:ea typeface="Meiryo UI" panose="020B0604030504040204" pitchFamily="50" charset="-128"/>
            </a:endParaRPr>
          </a:p>
          <a:p>
            <a:pPr>
              <a:lnSpc>
                <a:spcPts val="1700"/>
              </a:lnSpc>
            </a:pPr>
            <a:r>
              <a:rPr lang="en-US" altLang="ja-JP" sz="1200" dirty="0">
                <a:solidFill>
                  <a:prstClr val="black"/>
                </a:solidFill>
                <a:latin typeface="Meiryo UI" panose="020B0604030504040204" pitchFamily="50" charset="-128"/>
                <a:ea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ル</a:t>
            </a:r>
            <a:r>
              <a:rPr lang="ja-JP" altLang="en-US" sz="1200" dirty="0">
                <a:solidFill>
                  <a:prstClr val="black"/>
                </a:solidFill>
                <a:latin typeface="Meiryo UI" panose="020B0604030504040204" pitchFamily="50" charset="-128"/>
                <a:ea typeface="Meiryo UI" panose="020B0604030504040204" pitchFamily="50" charset="-128"/>
              </a:rPr>
              <a:t>対応店舗等の表示を行った。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文化・生活習慣の違いについての観光客・受入側の相互の</a:t>
            </a:r>
            <a:r>
              <a:rPr lang="ja-JP" altLang="en-US" sz="1300" b="1" dirty="0" smtClean="0">
                <a:latin typeface="Meiryo UI" panose="020B0604030504040204" pitchFamily="50" charset="-128"/>
                <a:ea typeface="Meiryo UI" panose="020B0604030504040204" pitchFamily="50" charset="-128"/>
              </a:rPr>
              <a:t>理解促進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多言語メニュー作成支援事業費（再掲）</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外国人旅行者向け</a:t>
            </a:r>
            <a:r>
              <a:rPr lang="ja-JP" altLang="en-US" sz="1200" dirty="0" smtClean="0">
                <a:solidFill>
                  <a:prstClr val="black"/>
                </a:solidFill>
                <a:latin typeface="Meiryo UI" panose="020B0604030504040204" pitchFamily="50" charset="-128"/>
                <a:ea typeface="Meiryo UI" panose="020B0604030504040204" pitchFamily="50" charset="-128"/>
              </a:rPr>
              <a:t>サイトにおい</a:t>
            </a:r>
            <a:r>
              <a:rPr lang="ja-JP" altLang="en-US" sz="1200" dirty="0">
                <a:solidFill>
                  <a:prstClr val="black"/>
                </a:solidFill>
                <a:latin typeface="Meiryo UI" panose="020B0604030504040204" pitchFamily="50" charset="-128"/>
                <a:ea typeface="Meiryo UI" panose="020B0604030504040204" pitchFamily="50" charset="-128"/>
              </a:rPr>
              <a:t>て</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日本の食文化等に</a:t>
            </a:r>
            <a:r>
              <a:rPr lang="ja-JP" altLang="en-US" sz="1200" dirty="0" smtClean="0">
                <a:solidFill>
                  <a:prstClr val="black"/>
                </a:solidFill>
                <a:latin typeface="Meiryo UI" panose="020B0604030504040204" pitchFamily="50" charset="-128"/>
                <a:ea typeface="Meiryo UI" panose="020B0604030504040204" pitchFamily="50" charset="-128"/>
              </a:rPr>
              <a:t>関する</a:t>
            </a:r>
            <a:r>
              <a:rPr lang="ja-JP" altLang="en-US" sz="1200" dirty="0">
                <a:solidFill>
                  <a:prstClr val="black"/>
                </a:solidFill>
                <a:latin typeface="Meiryo UI" panose="020B0604030504040204" pitchFamily="50" charset="-128"/>
                <a:ea typeface="Meiryo UI" panose="020B0604030504040204" pitchFamily="50" charset="-128"/>
              </a:rPr>
              <a:t>情報を</a:t>
            </a:r>
            <a:r>
              <a:rPr lang="ja-JP" altLang="en-US" sz="1200" dirty="0" smtClean="0">
                <a:solidFill>
                  <a:prstClr val="black"/>
                </a:solidFill>
                <a:latin typeface="Meiryo UI" panose="020B0604030504040204" pitchFamily="50" charset="-128"/>
                <a:ea typeface="Meiryo UI" panose="020B0604030504040204" pitchFamily="50" charset="-128"/>
              </a:rPr>
              <a:t>発信し</a:t>
            </a: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日本</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で</a:t>
            </a:r>
            <a:r>
              <a:rPr lang="ja-JP" altLang="en-US" sz="1200" dirty="0">
                <a:latin typeface="Meiryo UI" panose="020B0604030504040204" pitchFamily="50" charset="-128"/>
                <a:ea typeface="Meiryo UI" panose="020B0604030504040204" pitchFamily="50" charset="-128"/>
              </a:rPr>
              <a:t>食事をする際のマナーや注意点等をイラスト</a:t>
            </a:r>
            <a:r>
              <a:rPr lang="ja-JP" altLang="en-US" sz="1200" dirty="0" smtClean="0">
                <a:latin typeface="Meiryo UI" panose="020B0604030504040204" pitchFamily="50" charset="-128"/>
                <a:ea typeface="Meiryo UI" panose="020B0604030504040204" pitchFamily="50" charset="-128"/>
              </a:rPr>
              <a:t>を用いて紹介するとともに、府内飲食</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店向けには、多様</a:t>
            </a:r>
            <a:r>
              <a:rPr lang="ja-JP" altLang="en-US" sz="1200" dirty="0">
                <a:latin typeface="Meiryo UI" panose="020B0604030504040204" pitchFamily="50" charset="-128"/>
                <a:ea typeface="Meiryo UI" panose="020B0604030504040204" pitchFamily="50" charset="-128"/>
              </a:rPr>
              <a:t>な食文化等に関する情報</a:t>
            </a:r>
            <a:r>
              <a:rPr lang="ja-JP" altLang="en-US" sz="1200" dirty="0" smtClean="0">
                <a:latin typeface="Meiryo UI" panose="020B0604030504040204" pitchFamily="50" charset="-128"/>
                <a:ea typeface="Meiryo UI" panose="020B0604030504040204" pitchFamily="50" charset="-128"/>
              </a:rPr>
              <a:t>発信を行った。</a:t>
            </a:r>
            <a:endParaRPr lang="en-US" altLang="ja-JP" sz="1200" b="1" dirty="0">
              <a:solidFill>
                <a:srgbClr val="FF0000"/>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5733003" y="3663651"/>
            <a:ext cx="3357717" cy="1069524"/>
          </a:xfrm>
          <a:prstGeom prst="rect">
            <a:avLst/>
          </a:prstGeom>
        </p:spPr>
        <p:txBody>
          <a:bodyPr wrap="square">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■効果</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測定について</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・日　　　時</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日（水）・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日（金）</a:t>
            </a: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・場　　　所：</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JR</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北新地駅付近、四つ橋線西梅田駅付近、</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　　　　　　　　ホワィティうめだ付近</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・調査対象：梅田地区通行者　</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332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r>
              <a:rPr lang="ja-JP" altLang="en-US" sz="1050" dirty="0">
                <a:latin typeface="Meiryo UI" panose="020B0604030504040204" pitchFamily="50" charset="-128"/>
                <a:ea typeface="Meiryo UI" panose="020B0604030504040204" pitchFamily="50" charset="-128"/>
                <a:cs typeface="Meiryo UI" panose="020B0604030504040204" pitchFamily="50" charset="-128"/>
              </a:rPr>
              <a:t>　　　　　　　（主に外国人観光客、梅田ビギナー）</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スライド番号プレースホルダー 4"/>
          <p:cNvSpPr txBox="1">
            <a:spLocks/>
          </p:cNvSpPr>
          <p:nvPr/>
        </p:nvSpPr>
        <p:spPr>
          <a:xfrm>
            <a:off x="6966573" y="642560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b="1" smtClean="0">
                <a:solidFill>
                  <a:schemeClr val="tx1"/>
                </a:solidFill>
              </a:rPr>
              <a:pPr/>
              <a:t>3</a:t>
            </a:fld>
            <a:endParaRPr lang="ja-JP" altLang="en-US" sz="1600" b="1" dirty="0">
              <a:solidFill>
                <a:schemeClr val="tx1"/>
              </a:solidFill>
            </a:endParaRPr>
          </a:p>
        </p:txBody>
      </p:sp>
      <p:sp>
        <p:nvSpPr>
          <p:cNvPr id="2" name="正方形/長方形 1"/>
          <p:cNvSpPr/>
          <p:nvPr/>
        </p:nvSpPr>
        <p:spPr>
          <a:xfrm>
            <a:off x="5730215" y="1048491"/>
            <a:ext cx="3423384" cy="577081"/>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■内　容</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大阪駅・梅田駅周辺</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エリア内の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案内</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サイン等の</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表示内容を</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統一する</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ため</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、サイン</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改修を行う事業者に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対し、補助を実施。</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9829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画面の領域"/>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048593" y="4775202"/>
            <a:ext cx="1475481" cy="1684762"/>
          </a:xfrm>
          <a:prstGeom prst="rect">
            <a:avLst/>
          </a:prstGeom>
        </p:spPr>
      </p:pic>
      <p:pic>
        <p:nvPicPr>
          <p:cNvPr id="2" name="図 1" descr="画面の領域"/>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940152" y="4437112"/>
            <a:ext cx="2649892" cy="2208243"/>
          </a:xfrm>
          <a:prstGeom prst="rect">
            <a:avLst/>
          </a:prstGeom>
        </p:spPr>
      </p:pic>
      <p:sp>
        <p:nvSpPr>
          <p:cNvPr id="3" name="正方形/長方形 2"/>
          <p:cNvSpPr/>
          <p:nvPr/>
        </p:nvSpPr>
        <p:spPr>
          <a:xfrm>
            <a:off x="179512" y="796459"/>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（４）安心・安全の確保</a:t>
            </a:r>
            <a:endParaRPr lang="en-US" altLang="ja-JP" sz="1400" b="1" dirty="0">
              <a:latin typeface="Meiryo UI" panose="020B0604030504040204" pitchFamily="50" charset="-128"/>
              <a:ea typeface="Meiryo UI" panose="020B0604030504040204" pitchFamily="50" charset="-128"/>
            </a:endParaRPr>
          </a:p>
        </p:txBody>
      </p:sp>
      <p:sp>
        <p:nvSpPr>
          <p:cNvPr id="6" name="角丸四角形 5"/>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効果検証①</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観光客と地域住民相互の目線に立った受入環境整備の推進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7" name="直線コネクタ 6"/>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376266" y="6442466"/>
            <a:ext cx="1616861" cy="323165"/>
          </a:xfrm>
          <a:prstGeom prst="rect">
            <a:avLst/>
          </a:prstGeom>
          <a:noFill/>
          <a:ln>
            <a:noFill/>
          </a:ln>
        </p:spPr>
        <p:txBody>
          <a:bodyPr wrap="square" rtlCol="0">
            <a:spAutoFit/>
          </a:bodyPr>
          <a:lstStyle/>
          <a:p>
            <a:r>
              <a:rPr lang="ja-JP" altLang="en-US" sz="600" dirty="0">
                <a:latin typeface="Meiryo UI" panose="020B0604030504040204" pitchFamily="50" charset="-128"/>
                <a:ea typeface="Meiryo UI" panose="020B0604030504040204" pitchFamily="50" charset="-128"/>
              </a:rPr>
              <a:t>外国人旅行者の安全確保</a:t>
            </a:r>
            <a:r>
              <a:rPr lang="ja-JP" altLang="en-US" sz="600" dirty="0" smtClean="0">
                <a:latin typeface="Meiryo UI" panose="020B0604030504040204" pitchFamily="50" charset="-128"/>
                <a:ea typeface="Meiryo UI" panose="020B0604030504040204" pitchFamily="50" charset="-128"/>
              </a:rPr>
              <a:t>・</a:t>
            </a:r>
            <a:endParaRPr lang="en-US" altLang="ja-JP" sz="600" dirty="0" smtClean="0">
              <a:latin typeface="Meiryo UI" panose="020B0604030504040204" pitchFamily="50" charset="-128"/>
              <a:ea typeface="Meiryo UI" panose="020B0604030504040204" pitchFamily="50" charset="-128"/>
            </a:endParaRPr>
          </a:p>
          <a:p>
            <a:r>
              <a:rPr lang="ja-JP" altLang="en-US" sz="600" dirty="0" smtClean="0">
                <a:latin typeface="Meiryo UI" panose="020B0604030504040204" pitchFamily="50" charset="-128"/>
                <a:ea typeface="Meiryo UI" panose="020B0604030504040204" pitchFamily="50" charset="-128"/>
              </a:rPr>
              <a:t>帰国支援に関するガイドライン</a:t>
            </a:r>
            <a:r>
              <a:rPr lang="ja-JP" altLang="en-US" sz="7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p:txBody>
      </p:sp>
      <p:sp>
        <p:nvSpPr>
          <p:cNvPr id="15" name="正方形/長方形 14"/>
          <p:cNvSpPr/>
          <p:nvPr/>
        </p:nvSpPr>
        <p:spPr>
          <a:xfrm>
            <a:off x="5508105" y="816443"/>
            <a:ext cx="3377736" cy="5924925"/>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16" name="タイトル 1"/>
          <p:cNvSpPr txBox="1">
            <a:spLocks/>
          </p:cNvSpPr>
          <p:nvPr/>
        </p:nvSpPr>
        <p:spPr>
          <a:xfrm>
            <a:off x="5508103" y="822186"/>
            <a:ext cx="3377737" cy="283860"/>
          </a:xfrm>
          <a:prstGeom prst="rect">
            <a:avLst/>
          </a:prstGeom>
          <a:solidFill>
            <a:srgbClr val="002060"/>
          </a:solidFill>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ja-JP" altLang="en-US" sz="1100" b="1" dirty="0" smtClean="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a:t>
            </a:r>
            <a:r>
              <a:rPr lang="zh-TW" altLang="en-US" sz="1100" b="1" dirty="0">
                <a:solidFill>
                  <a:schemeClr val="bg1"/>
                </a:solidFill>
                <a:latin typeface="Meiryo UI" panose="020B0604030504040204" pitchFamily="50" charset="-128"/>
                <a:ea typeface="Meiryo UI" panose="020B0604030504040204" pitchFamily="50" charset="-128"/>
              </a:rPr>
              <a:t>災害時多言語支援事業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5508103" y="1131771"/>
            <a:ext cx="3456385" cy="3608680"/>
          </a:xfrm>
          <a:prstGeom prst="rect">
            <a:avLst/>
          </a:prstGeom>
        </p:spPr>
        <p:txBody>
          <a:bodyPr wrap="square">
            <a:spAutoFit/>
          </a:bodyPr>
          <a:lstStyle/>
          <a:p>
            <a:r>
              <a:rPr lang="ja-JP" altLang="en-US" sz="1100" b="1" dirty="0">
                <a:latin typeface="Meiryo UI" panose="020B0604030504040204" pitchFamily="50" charset="-128"/>
                <a:ea typeface="Meiryo UI" panose="020B0604030504040204" pitchFamily="50" charset="-128"/>
              </a:rPr>
              <a:t>　</a:t>
            </a:r>
            <a:r>
              <a:rPr lang="en-US" altLang="ja-JP" sz="1100" b="1" u="sng" dirty="0">
                <a:latin typeface="Meiryo UI" panose="020B0604030504040204" pitchFamily="50" charset="-128"/>
                <a:ea typeface="Meiryo UI" panose="020B0604030504040204" pitchFamily="50" charset="-128"/>
              </a:rPr>
              <a:t>Osaka Safe Travels</a:t>
            </a:r>
            <a:r>
              <a:rPr lang="ja-JP" altLang="en-US" sz="1000" b="1" u="sng" dirty="0">
                <a:latin typeface="Meiryo UI" panose="020B0604030504040204" pitchFamily="50" charset="-128"/>
                <a:ea typeface="Meiryo UI" panose="020B0604030504040204" pitchFamily="50" charset="-128"/>
              </a:rPr>
              <a:t>（オオサカ　セーフ　トラベルズ）</a:t>
            </a:r>
            <a:endParaRPr lang="en-US" altLang="ja-JP" sz="1000" b="1" u="sng"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■内容</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大阪を訪れる外国人旅行者の大阪滞在が安心・快適な</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ものとなるよう、災害時等に必要な情報を多言語で一元的に提供するウェブサイト及び</a:t>
            </a:r>
            <a:r>
              <a:rPr lang="ja-JP" altLang="en-US" sz="1050" dirty="0" smtClean="0">
                <a:latin typeface="Meiryo UI" panose="020B0604030504040204" pitchFamily="50" charset="-128"/>
                <a:ea typeface="Meiryo UI" panose="020B0604030504040204" pitchFamily="50" charset="-128"/>
              </a:rPr>
              <a:t>スマートフォンアプリを開発。</a:t>
            </a:r>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2020</a:t>
            </a:r>
            <a:r>
              <a:rPr lang="ja-JP" altLang="en-US" sz="1050" dirty="0" smtClean="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rPr>
              <a:t>月～運用を開始）</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■アプリの内容</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災害発生情報</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緊急避難場所（現在地からのマップ表示）</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鉄道運行情報</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（遅延・運休等のマップ表示、経路検索）</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フライト情報、関西国際空港へのアクセス情報</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 総領事館など外国機関の情報　　　等</a:t>
            </a:r>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■対応言語</a:t>
            </a:r>
            <a:br>
              <a:rPr lang="ja-JP" altLang="en-US" sz="1050" dirty="0">
                <a:latin typeface="Meiryo UI" panose="020B0604030504040204" pitchFamily="50" charset="-128"/>
                <a:ea typeface="Meiryo UI" panose="020B0604030504040204" pitchFamily="50" charset="-128"/>
              </a:rPr>
            </a:b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12</a:t>
            </a:r>
            <a:r>
              <a:rPr lang="ja-JP" altLang="en-US" sz="1050" dirty="0">
                <a:latin typeface="Meiryo UI" panose="020B0604030504040204" pitchFamily="50" charset="-128"/>
                <a:ea typeface="Meiryo UI" panose="020B0604030504040204" pitchFamily="50" charset="-128"/>
              </a:rPr>
              <a:t>言語（日本語、英語、中国語（簡体字・繁体字）、</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韓国語、ポルトガル語、スペイン語、ベトナム語、</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フィリピン語、タイ語、インドネシア語、ネパール語）</a:t>
            </a:r>
            <a:endParaRPr lang="en-US" altLang="ja-JP" sz="1050"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p>
        </p:txBody>
      </p:sp>
      <p:sp>
        <p:nvSpPr>
          <p:cNvPr id="14" name="スライド番号プレースホルダー 4"/>
          <p:cNvSpPr>
            <a:spLocks noGrp="1"/>
          </p:cNvSpPr>
          <p:nvPr>
            <p:ph type="sldNum" sz="quarter" idx="12"/>
          </p:nvPr>
        </p:nvSpPr>
        <p:spPr>
          <a:xfrm>
            <a:off x="7019999" y="6517518"/>
            <a:ext cx="2133600" cy="365125"/>
          </a:xfrm>
        </p:spPr>
        <p:txBody>
          <a:bodyPr/>
          <a:lstStyle/>
          <a:p>
            <a:fld id="{D2D8002D-B5B0-4BAC-B1F6-782DDCCE6D9C}" type="slidenum">
              <a:rPr kumimoji="1" lang="ja-JP" altLang="en-US" sz="1600" b="1" smtClean="0">
                <a:solidFill>
                  <a:schemeClr val="tx1"/>
                </a:solidFill>
              </a:rPr>
              <a:t>4</a:t>
            </a:fld>
            <a:endParaRPr kumimoji="1" lang="ja-JP" altLang="en-US" sz="1600" b="1" dirty="0">
              <a:solidFill>
                <a:schemeClr val="tx1"/>
              </a:solidFill>
            </a:endParaRPr>
          </a:p>
        </p:txBody>
      </p:sp>
      <p:pic>
        <p:nvPicPr>
          <p:cNvPr id="5" name="図 4" descr="画面の領域"/>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13730" y="4769723"/>
            <a:ext cx="1180760" cy="1672743"/>
          </a:xfrm>
          <a:prstGeom prst="rect">
            <a:avLst/>
          </a:prstGeom>
        </p:spPr>
      </p:pic>
      <p:pic>
        <p:nvPicPr>
          <p:cNvPr id="10" name="図 9" descr="画面の領域"/>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1544867" y="4717483"/>
            <a:ext cx="2448272" cy="1777067"/>
          </a:xfrm>
          <a:prstGeom prst="rect">
            <a:avLst/>
          </a:prstGeom>
        </p:spPr>
      </p:pic>
      <p:sp>
        <p:nvSpPr>
          <p:cNvPr id="17" name="テキスト ボックス 16"/>
          <p:cNvSpPr txBox="1"/>
          <p:nvPr/>
        </p:nvSpPr>
        <p:spPr>
          <a:xfrm>
            <a:off x="179512" y="1185100"/>
            <a:ext cx="5253650" cy="3362459"/>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医療機関、災害・事故等に関する情報の発信</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zh-TW" altLang="en-US" sz="1200" u="sng" dirty="0">
                <a:latin typeface="Meiryo UI" panose="020B0604030504040204" pitchFamily="50" charset="-128"/>
                <a:ea typeface="Meiryo UI" panose="020B0604030504040204" pitchFamily="50" charset="-128"/>
              </a:rPr>
              <a:t>災害時多言語支援事業費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災害時に外国人旅行者が必要とする情報を「迅速」</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「的確」かつ「分かりや</a:t>
            </a:r>
            <a:r>
              <a:rPr lang="ja-JP" altLang="en-US" sz="1200" dirty="0" err="1">
                <a:latin typeface="Meiryo UI" panose="020B0604030504040204" pitchFamily="50" charset="-128"/>
                <a:ea typeface="Meiryo UI" panose="020B0604030504040204" pitchFamily="50" charset="-128"/>
              </a:rPr>
              <a:t>す</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く」多言語で提供するウェブサイト</a:t>
            </a:r>
            <a:r>
              <a:rPr lang="ja-JP" altLang="en-US" sz="1200" dirty="0" smtClean="0">
                <a:latin typeface="Meiryo UI" panose="020B0604030504040204" pitchFamily="50" charset="-128"/>
                <a:ea typeface="Meiryo UI" panose="020B0604030504040204" pitchFamily="50" charset="-128"/>
              </a:rPr>
              <a:t>及びスマートフォンアプリ</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Safe</a:t>
            </a: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Travels</a:t>
            </a:r>
            <a:r>
              <a:rPr lang="ja-JP" altLang="en-US" sz="1200" dirty="0">
                <a:latin typeface="Meiryo UI" panose="020B0604030504040204" pitchFamily="50" charset="-128"/>
                <a:ea typeface="Meiryo UI" panose="020B0604030504040204" pitchFamily="50" charset="-128"/>
              </a:rPr>
              <a:t>」を開発</a:t>
            </a:r>
            <a:r>
              <a:rPr lang="ja-JP" altLang="en-US" sz="1200" dirty="0" smtClean="0">
                <a:latin typeface="Meiryo UI" panose="020B0604030504040204" pitchFamily="50" charset="-128"/>
                <a:ea typeface="Meiryo UI" panose="020B0604030504040204" pitchFamily="50" charset="-128"/>
              </a:rPr>
              <a:t>した。また</a:t>
            </a:r>
            <a:r>
              <a:rPr lang="ja-JP" altLang="en-US" sz="1200" dirty="0">
                <a:latin typeface="Meiryo UI" panose="020B0604030504040204" pitchFamily="50" charset="-128"/>
                <a:ea typeface="Meiryo UI" panose="020B0604030504040204" pitchFamily="50" charset="-128"/>
              </a:rPr>
              <a:t>、宿泊・交通事</a:t>
            </a:r>
            <a:r>
              <a:rPr lang="ja-JP" altLang="en-US" sz="1200" dirty="0" smtClean="0">
                <a:latin typeface="Meiryo UI" panose="020B0604030504040204" pitchFamily="50" charset="-128"/>
                <a:ea typeface="Meiryo UI" panose="020B0604030504040204" pitchFamily="50" charset="-128"/>
              </a:rPr>
              <a:t>業者</a:t>
            </a:r>
            <a:r>
              <a:rPr lang="ja-JP" altLang="en-US" sz="1200" dirty="0">
                <a:latin typeface="Meiryo UI" panose="020B0604030504040204" pitchFamily="50" charset="-128"/>
                <a:ea typeface="Meiryo UI" panose="020B0604030504040204" pitchFamily="50" charset="-128"/>
              </a:rPr>
              <a:t>等が、災害発生時に</a:t>
            </a:r>
            <a:r>
              <a:rPr lang="ja-JP" altLang="en-US" sz="1200" dirty="0" smtClean="0">
                <a:latin typeface="Meiryo UI" panose="020B0604030504040204" pitchFamily="50" charset="-128"/>
                <a:ea typeface="Meiryo UI" panose="020B0604030504040204" pitchFamily="50" charset="-128"/>
              </a:rPr>
              <a:t>おいて外</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国人旅行者への多言語</a:t>
            </a:r>
            <a:r>
              <a:rPr lang="ja-JP" altLang="en-US" sz="1200" dirty="0">
                <a:latin typeface="Meiryo UI" panose="020B0604030504040204" pitchFamily="50" charset="-128"/>
                <a:ea typeface="Meiryo UI" panose="020B0604030504040204" pitchFamily="50" charset="-128"/>
              </a:rPr>
              <a:t>対応</a:t>
            </a:r>
            <a:r>
              <a:rPr lang="ja-JP" altLang="en-US" sz="1200" dirty="0" smtClean="0">
                <a:latin typeface="Meiryo UI" panose="020B0604030504040204" pitchFamily="50" charset="-128"/>
                <a:ea typeface="Meiryo UI" panose="020B0604030504040204" pitchFamily="50" charset="-128"/>
              </a:rPr>
              <a:t>が適切に行えるよう</a:t>
            </a:r>
            <a:r>
              <a:rPr lang="ja-JP" altLang="en-US" sz="1200" dirty="0">
                <a:latin typeface="Meiryo UI" panose="020B0604030504040204" pitchFamily="50" charset="-128"/>
                <a:ea typeface="Meiryo UI" panose="020B0604030504040204" pitchFamily="50" charset="-128"/>
              </a:rPr>
              <a:t>、実践的な講座を開催した</a:t>
            </a:r>
            <a:r>
              <a:rPr lang="ja-JP" altLang="en-US" sz="1200" dirty="0" smtClean="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災害発生時の避難誘導対応等</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zh-TW" altLang="en-US" sz="1200" u="sng" dirty="0">
                <a:latin typeface="Meiryo UI" panose="020B0604030504040204" pitchFamily="50" charset="-128"/>
                <a:ea typeface="Meiryo UI" panose="020B0604030504040204" pitchFamily="50" charset="-128"/>
              </a:rPr>
              <a:t>外国人旅行者安全確保事業費</a:t>
            </a:r>
            <a:endParaRPr lang="en-US" altLang="zh-TW" sz="1200" u="sng" dirty="0">
              <a:latin typeface="Meiryo UI" panose="020B0604030504040204" pitchFamily="50" charset="-128"/>
              <a:ea typeface="Meiryo UI" panose="020B0604030504040204" pitchFamily="50" charset="-128"/>
            </a:endParaRPr>
          </a:p>
          <a:p>
            <a:pPr>
              <a:lnSpc>
                <a:spcPts val="1700"/>
              </a:lnSpc>
            </a:pPr>
            <a:r>
              <a:rPr lang="ja-JP" altLang="en-US" sz="13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宿泊施設・観光</a:t>
            </a:r>
            <a:r>
              <a:rPr lang="ja-JP" altLang="en-US" sz="1200" dirty="0" smtClean="0">
                <a:latin typeface="Meiryo UI" panose="020B0604030504040204" pitchFamily="50" charset="-128"/>
                <a:ea typeface="Meiryo UI" panose="020B0604030504040204" pitchFamily="50" charset="-128"/>
              </a:rPr>
              <a:t>施設の</a:t>
            </a:r>
            <a:r>
              <a:rPr lang="ja-JP" altLang="en-US" sz="1200" dirty="0">
                <a:latin typeface="Meiryo UI" panose="020B0604030504040204" pitchFamily="50" charset="-128"/>
                <a:ea typeface="Meiryo UI" panose="020B0604030504040204" pitchFamily="50" charset="-128"/>
              </a:rPr>
              <a:t>事業者向けに、外国人旅行者の帰国支援方策</a:t>
            </a:r>
            <a:r>
              <a:rPr lang="ja-JP" altLang="en-US" sz="1200" dirty="0" smtClean="0">
                <a:latin typeface="Meiryo UI" panose="020B0604030504040204" pitchFamily="50" charset="-128"/>
                <a:ea typeface="Meiryo UI" panose="020B0604030504040204" pitchFamily="50" charset="-128"/>
              </a:rPr>
              <a:t>の周</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知・啓発のための「外国人旅行者の安全確保・帰国支援に関するガイドライン」</a:t>
            </a:r>
            <a:endParaRPr lang="en-US" altLang="ja-JP" sz="1200" dirty="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を作成・配布するとともに、宿泊施設の客室内に配架することを目的とした「外</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国人旅行者のための防災ガイド（リーフレット）」</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rPr>
              <a:t>作成した。また、災害時に　　　　</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Osaka</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Safe</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Travels</a:t>
            </a:r>
            <a:r>
              <a:rPr lang="ja-JP" altLang="en-US" sz="1200" dirty="0" smtClean="0">
                <a:latin typeface="Meiryo UI" panose="020B0604030504040204" pitchFamily="50" charset="-128"/>
                <a:ea typeface="Meiryo UI" panose="020B0604030504040204" pitchFamily="50" charset="-128"/>
              </a:rPr>
              <a:t>」を活用してもらうため、広報カードを作成・配布し、</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周知を図った。</a:t>
            </a:r>
            <a:endParaRPr lang="en-US" altLang="ja-JP" sz="12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983252" y="6385376"/>
            <a:ext cx="1862689" cy="310341"/>
          </a:xfrm>
          <a:prstGeom prst="rect">
            <a:avLst/>
          </a:prstGeom>
          <a:noFill/>
          <a:ln>
            <a:noFill/>
          </a:ln>
        </p:spPr>
        <p:txBody>
          <a:bodyPr wrap="square" rtlCol="0">
            <a:spAutoFit/>
          </a:bodyPr>
          <a:lstStyle/>
          <a:p>
            <a:pPr>
              <a:lnSpc>
                <a:spcPts val="1700"/>
              </a:lnSpc>
            </a:pPr>
            <a:r>
              <a:rPr lang="ja-JP" altLang="en-US" sz="600" dirty="0" smtClean="0">
                <a:latin typeface="Meiryo UI" panose="020B0604030504040204" pitchFamily="50" charset="-128"/>
                <a:ea typeface="Meiryo UI" panose="020B0604030504040204" pitchFamily="50" charset="-128"/>
              </a:rPr>
              <a:t>外国人</a:t>
            </a:r>
            <a:r>
              <a:rPr lang="ja-JP" altLang="en-US" sz="600" dirty="0">
                <a:latin typeface="Meiryo UI" panose="020B0604030504040204" pitchFamily="50" charset="-128"/>
                <a:ea typeface="Meiryo UI" panose="020B0604030504040204" pitchFamily="50" charset="-128"/>
              </a:rPr>
              <a:t>旅行者のための防災ガイド（リーフレット） </a:t>
            </a:r>
            <a:r>
              <a:rPr lang="ja-JP" altLang="en-US" sz="8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4106242" y="6385376"/>
            <a:ext cx="1862689" cy="310341"/>
          </a:xfrm>
          <a:prstGeom prst="rect">
            <a:avLst/>
          </a:prstGeom>
          <a:noFill/>
          <a:ln>
            <a:noFill/>
          </a:ln>
        </p:spPr>
        <p:txBody>
          <a:bodyPr wrap="square" rtlCol="0">
            <a:spAutoFit/>
          </a:bodyPr>
          <a:lstStyle/>
          <a:p>
            <a:pPr>
              <a:lnSpc>
                <a:spcPts val="1700"/>
              </a:lnSpc>
            </a:pPr>
            <a:r>
              <a:rPr lang="en-US" altLang="ja-JP" sz="600" dirty="0">
                <a:latin typeface="Meiryo UI" panose="020B0604030504040204" pitchFamily="50" charset="-128"/>
                <a:ea typeface="Meiryo UI" panose="020B0604030504040204" pitchFamily="50" charset="-128"/>
              </a:rPr>
              <a:t>Osaka Safe </a:t>
            </a:r>
            <a:r>
              <a:rPr lang="en-US" altLang="ja-JP" sz="600" dirty="0" smtClean="0">
                <a:latin typeface="Meiryo UI" panose="020B0604030504040204" pitchFamily="50" charset="-128"/>
                <a:ea typeface="Meiryo UI" panose="020B0604030504040204" pitchFamily="50" charset="-128"/>
              </a:rPr>
              <a:t>Travels</a:t>
            </a:r>
            <a:r>
              <a:rPr lang="ja-JP" altLang="en-US" sz="600" dirty="0" smtClean="0">
                <a:latin typeface="Meiryo UI" panose="020B0604030504040204" pitchFamily="50" charset="-128"/>
                <a:ea typeface="Meiryo UI" panose="020B0604030504040204" pitchFamily="50" charset="-128"/>
              </a:rPr>
              <a:t>　広報カード </a:t>
            </a:r>
            <a:r>
              <a:rPr lang="ja-JP" altLang="en-US" sz="8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8167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効果検証②</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魅力づくり及び戦略的なプロモーションの推進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26" name="直線コネクタ 25"/>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5437118" y="1273559"/>
            <a:ext cx="3628297" cy="1551544"/>
          </a:xfrm>
          <a:prstGeom prst="rect">
            <a:avLst/>
          </a:prstGeom>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1" name="タイトル 1"/>
          <p:cNvSpPr txBox="1">
            <a:spLocks/>
          </p:cNvSpPr>
          <p:nvPr/>
        </p:nvSpPr>
        <p:spPr>
          <a:xfrm>
            <a:off x="5427528" y="1004254"/>
            <a:ext cx="3637887" cy="261610"/>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r>
              <a:rPr lang="ja-JP" altLang="en-US" sz="1100" b="1" dirty="0">
                <a:solidFill>
                  <a:schemeClr val="bg1"/>
                </a:solidFill>
                <a:latin typeface="Meiryo UI" panose="020B0604030504040204" pitchFamily="50" charset="-128"/>
                <a:ea typeface="Meiryo UI" panose="020B0604030504040204" pitchFamily="50" charset="-128"/>
              </a:rPr>
              <a:t>（参考）</a:t>
            </a:r>
            <a:r>
              <a:rPr lang="ja-JP" altLang="en-US" sz="1100" b="1" dirty="0" smtClean="0">
                <a:solidFill>
                  <a:schemeClr val="bg1"/>
                </a:solidFill>
                <a:latin typeface="Meiryo UI" panose="020B0604030504040204" pitchFamily="50" charset="-128"/>
                <a:ea typeface="Meiryo UI" panose="020B0604030504040204" pitchFamily="50" charset="-128"/>
              </a:rPr>
              <a:t>ナイトカルチャー魅力</a:t>
            </a:r>
            <a:r>
              <a:rPr lang="ja-JP" altLang="en-US" sz="1100" b="1" dirty="0">
                <a:solidFill>
                  <a:schemeClr val="bg1"/>
                </a:solidFill>
                <a:latin typeface="Meiryo UI" panose="020B0604030504040204" pitchFamily="50" charset="-128"/>
                <a:ea typeface="Meiryo UI" panose="020B0604030504040204" pitchFamily="50" charset="-128"/>
              </a:rPr>
              <a:t>創出事業</a:t>
            </a:r>
          </a:p>
        </p:txBody>
      </p:sp>
      <p:sp>
        <p:nvSpPr>
          <p:cNvPr id="25" name="テキスト ボックス 24">
            <a:extLst>
              <a:ext uri="{FF2B5EF4-FFF2-40B4-BE49-F238E27FC236}">
                <a16:creationId xmlns:a16="http://schemas.microsoft.com/office/drawing/2014/main" id="{F8D4A0CB-DEE1-4647-985B-D1A2FA689496}"/>
              </a:ext>
            </a:extLst>
          </p:cNvPr>
          <p:cNvSpPr txBox="1"/>
          <p:nvPr/>
        </p:nvSpPr>
        <p:spPr>
          <a:xfrm>
            <a:off x="262221" y="634669"/>
            <a:ext cx="3856648" cy="307777"/>
          </a:xfrm>
          <a:prstGeom prst="rect">
            <a:avLst/>
          </a:prstGeom>
          <a:noFill/>
        </p:spPr>
        <p:txBody>
          <a:bodyPr wrap="square" rtlCol="0">
            <a:spAutoFit/>
          </a:bodyPr>
          <a:lstStyle/>
          <a:p>
            <a:pPr defTabSz="742950">
              <a:defRPr/>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これまでの主な取組みと成果</a:t>
            </a:r>
            <a:r>
              <a:rPr lang="en-US" altLang="ja-JP" sz="1400" b="1" dirty="0">
                <a:latin typeface="Meiryo UI" panose="020B0604030504040204" pitchFamily="50" charset="-128"/>
                <a:ea typeface="Meiryo UI" panose="020B0604030504040204" pitchFamily="50" charset="-128"/>
              </a:rPr>
              <a:t>】</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7" name="正方形/長方形 26"/>
          <p:cNvSpPr/>
          <p:nvPr/>
        </p:nvSpPr>
        <p:spPr>
          <a:xfrm>
            <a:off x="262221" y="967975"/>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（１）魅力溢れる観光資源づくり①</a:t>
            </a:r>
            <a:endParaRPr lang="en-US" altLang="ja-JP" sz="1400" b="1"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262221" y="1322215"/>
            <a:ext cx="5035795" cy="5760551"/>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既存の魅力資源の整備・活用</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百舌鳥・古市古墳群世界遺産保存</a:t>
            </a:r>
            <a:r>
              <a:rPr lang="ja-JP" altLang="en-US" sz="1200" u="sng" dirty="0" smtClean="0">
                <a:latin typeface="Meiryo UI" panose="020B0604030504040204" pitchFamily="50" charset="-128"/>
                <a:ea typeface="Meiryo UI" panose="020B0604030504040204" pitchFamily="50" charset="-128"/>
              </a:rPr>
              <a:t>活用事業費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大阪府、堺市、羽曳野市、藤井寺市が一体となり、世界遺産「百舌鳥・</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古市古墳群」の価値や魅力を広く継続的に情報発信するための事業</a:t>
            </a:r>
            <a:r>
              <a:rPr lang="ja-JP" altLang="en-US" sz="1200" dirty="0" smtClean="0">
                <a:latin typeface="Meiryo UI" panose="020B0604030504040204" pitchFamily="50" charset="-128"/>
                <a:ea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実施した。</a:t>
            </a:r>
            <a:endParaRPr lang="en-US" altLang="ja-JP" sz="1200" dirty="0" smtClean="0">
              <a:latin typeface="Meiryo UI" panose="020B0604030504040204" pitchFamily="50" charset="-128"/>
              <a:ea typeface="Meiryo UI" panose="020B0604030504040204" pitchFamily="50" charset="-128"/>
            </a:endParaRPr>
          </a:p>
          <a:p>
            <a:pPr>
              <a:lnSpc>
                <a:spcPts val="1700"/>
              </a:lnSpc>
            </a:pPr>
            <a:endParaRPr lang="en-US" altLang="ja-JP" sz="1200" dirty="0">
              <a:latin typeface="Meiryo UI" panose="020B0604030504040204" pitchFamily="50" charset="-128"/>
              <a:ea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国内外から集客できる魅力づくりの推進</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a:t>
            </a:r>
            <a:r>
              <a:rPr lang="ja-JP" altLang="en-US" sz="1200" u="sng" dirty="0" smtClean="0">
                <a:latin typeface="Meiryo UI" panose="020B0604030504040204" pitchFamily="50" charset="-128"/>
                <a:ea typeface="Meiryo UI" panose="020B0604030504040204" pitchFamily="50" charset="-128"/>
              </a:rPr>
              <a:t>ナイトカルチャー魅力</a:t>
            </a:r>
            <a:r>
              <a:rPr lang="ja-JP" altLang="en-US" sz="1200" u="sng" dirty="0">
                <a:latin typeface="Meiryo UI" panose="020B0604030504040204" pitchFamily="50" charset="-128"/>
                <a:ea typeface="Meiryo UI" panose="020B0604030504040204" pitchFamily="50" charset="-128"/>
              </a:rPr>
              <a:t>創出事業費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御堂筋全長</a:t>
            </a:r>
            <a:r>
              <a:rPr lang="ja-JP" altLang="en-US" sz="1200" dirty="0">
                <a:latin typeface="Meiryo UI" panose="020B0604030504040204" pitchFamily="50" charset="-128"/>
                <a:ea typeface="Meiryo UI" panose="020B0604030504040204" pitchFamily="50" charset="-128"/>
              </a:rPr>
              <a:t>約</a:t>
            </a:r>
            <a:r>
              <a:rPr lang="en-US" altLang="ja-JP" sz="1200" dirty="0">
                <a:latin typeface="Meiryo UI" panose="020B0604030504040204" pitchFamily="50" charset="-128"/>
                <a:ea typeface="Meiryo UI" panose="020B0604030504040204" pitchFamily="50" charset="-128"/>
              </a:rPr>
              <a:t>4km</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イチョウ</a:t>
            </a:r>
            <a:r>
              <a:rPr lang="ja-JP" altLang="en-US" sz="1200" dirty="0">
                <a:latin typeface="Meiryo UI" panose="020B0604030504040204" pitchFamily="50" charset="-128"/>
                <a:ea typeface="Meiryo UI" panose="020B0604030504040204" pitchFamily="50" charset="-128"/>
              </a:rPr>
              <a:t>並木を装飾し、インパクトある光空間を</a:t>
            </a:r>
            <a:r>
              <a:rPr lang="ja-JP" altLang="en-US" sz="1200" dirty="0" smtClean="0">
                <a:latin typeface="Meiryo UI" panose="020B0604030504040204" pitchFamily="50" charset="-128"/>
                <a:ea typeface="Meiryo UI" panose="020B0604030504040204" pitchFamily="50" charset="-128"/>
              </a:rPr>
              <a:t>創出</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する</a:t>
            </a:r>
            <a:r>
              <a:rPr lang="ja-JP" altLang="en-US" sz="1200" dirty="0">
                <a:latin typeface="Meiryo UI" panose="020B0604030504040204" pitchFamily="50" charset="-128"/>
                <a:ea typeface="Meiryo UI" panose="020B0604030504040204" pitchFamily="50" charset="-128"/>
              </a:rPr>
              <a:t>「御堂筋</a:t>
            </a:r>
            <a:r>
              <a:rPr lang="ja-JP" altLang="en-US" sz="1200" dirty="0" smtClean="0">
                <a:latin typeface="Meiryo UI" panose="020B0604030504040204" pitchFamily="50" charset="-128"/>
                <a:ea typeface="Meiryo UI" panose="020B0604030504040204" pitchFamily="50" charset="-128"/>
              </a:rPr>
              <a:t>イルミネーション</a:t>
            </a:r>
            <a:r>
              <a:rPr lang="ja-JP" altLang="en-US" sz="1200" dirty="0">
                <a:latin typeface="Meiryo UI" panose="020B0604030504040204" pitchFamily="50" charset="-128"/>
                <a:ea typeface="Meiryo UI" panose="020B0604030504040204" pitchFamily="50" charset="-128"/>
              </a:rPr>
              <a:t>」を実施した。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大阪文化</a:t>
            </a:r>
            <a:r>
              <a:rPr lang="ja-JP" altLang="en-US" sz="1200" u="sng" dirty="0" smtClean="0">
                <a:latin typeface="Meiryo UI" panose="020B0604030504040204" pitchFamily="50" charset="-128"/>
                <a:ea typeface="Meiryo UI" panose="020B0604030504040204" pitchFamily="50" charset="-128"/>
              </a:rPr>
              <a:t>フェスティバル</a:t>
            </a:r>
            <a:r>
              <a:rPr lang="zh-TW" altLang="en-US" sz="1200" u="sng" dirty="0" smtClean="0">
                <a:latin typeface="Meiryo UI" panose="020B0604030504040204" pitchFamily="50" charset="-128"/>
                <a:ea typeface="Meiryo UI" panose="020B0604030504040204" pitchFamily="50" charset="-128"/>
              </a:rPr>
              <a:t>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「大阪文化芸術フェス」を開催し、大阪が誇る上方伝統芸能や上方演芸</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をはじめ、優れた音楽、演劇、アート等、多彩で豊かな文化の魅力を広く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国内外に発信した。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国内外からの誘客促進事業費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大阪のシンボリックなエリアにおいて</a:t>
            </a:r>
            <a:r>
              <a:rPr lang="ja-JP" altLang="en-US" sz="1200" dirty="0" smtClean="0">
                <a:latin typeface="Meiryo UI" panose="020B0604030504040204" pitchFamily="50" charset="-128"/>
                <a:ea typeface="Meiryo UI" panose="020B0604030504040204" pitchFamily="50" charset="-128"/>
              </a:rPr>
              <a:t>、国内外</a:t>
            </a:r>
            <a:r>
              <a:rPr lang="ja-JP" altLang="en-US" sz="1200" dirty="0">
                <a:latin typeface="Meiryo UI" panose="020B0604030504040204" pitchFamily="50" charset="-128"/>
                <a:ea typeface="Meiryo UI" panose="020B0604030504040204" pitchFamily="50" charset="-128"/>
              </a:rPr>
              <a:t>の人々を</a:t>
            </a:r>
            <a:r>
              <a:rPr lang="ja-JP" altLang="en-US" sz="1200" dirty="0" smtClean="0">
                <a:latin typeface="Meiryo UI" panose="020B0604030504040204" pitchFamily="50" charset="-128"/>
                <a:ea typeface="Meiryo UI" panose="020B0604030504040204" pitchFamily="50" charset="-128"/>
              </a:rPr>
              <a:t>惹きつけるキラーコンテ</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ンツ</a:t>
            </a:r>
            <a:r>
              <a:rPr lang="ja-JP" altLang="en-US" sz="1200" dirty="0">
                <a:latin typeface="Meiryo UI" panose="020B0604030504040204" pitchFamily="50" charset="-128"/>
                <a:ea typeface="Meiryo UI" panose="020B0604030504040204" pitchFamily="50" charset="-128"/>
              </a:rPr>
              <a:t>を実施するイベント（御堂筋オータムパーティー）を開催し</a:t>
            </a:r>
            <a:r>
              <a:rPr lang="ja-JP" altLang="en-US" sz="1200" dirty="0" smtClean="0">
                <a:latin typeface="Meiryo UI" panose="020B0604030504040204" pitchFamily="50" charset="-128"/>
                <a:ea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魅</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力を国内外へ</a:t>
            </a:r>
            <a:r>
              <a:rPr lang="ja-JP" altLang="en-US" sz="1200" dirty="0">
                <a:latin typeface="Meiryo UI" panose="020B0604030504040204" pitchFamily="50" charset="-128"/>
                <a:ea typeface="Meiryo UI" panose="020B0604030504040204" pitchFamily="50" charset="-128"/>
              </a:rPr>
              <a:t>広く発信</a:t>
            </a:r>
            <a:r>
              <a:rPr lang="ja-JP" altLang="en-US" sz="1200" dirty="0" smtClean="0">
                <a:latin typeface="Meiryo UI" panose="020B0604030504040204" pitchFamily="50" charset="-128"/>
                <a:ea typeface="Meiryo UI" panose="020B0604030504040204" pitchFamily="50" charset="-128"/>
              </a:rPr>
              <a:t>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大阪ストーリープロジェクト事業費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複数市町村の観光資源を共通項や視点でグルーピング</a:t>
            </a:r>
            <a:r>
              <a:rPr lang="ja-JP" altLang="en-US" sz="1200" dirty="0" smtClean="0">
                <a:latin typeface="Meiryo UI" panose="020B0604030504040204" pitchFamily="50" charset="-128"/>
                <a:ea typeface="Meiryo UI" panose="020B0604030504040204" pitchFamily="50" charset="-128"/>
              </a:rPr>
              <a:t>し</a:t>
            </a:r>
            <a:r>
              <a:rPr lang="ja-JP" altLang="en-US" sz="1200" dirty="0">
                <a:latin typeface="Meiryo UI" panose="020B0604030504040204" pitchFamily="50" charset="-128"/>
                <a:ea typeface="Meiryo UI" panose="020B0604030504040204" pitchFamily="50" charset="-128"/>
              </a:rPr>
              <a:t>た</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ストーリー」</a:t>
            </a:r>
            <a:r>
              <a:rPr lang="ja-JP" altLang="en-US" sz="1200" dirty="0" smtClean="0">
                <a:latin typeface="Meiryo UI" panose="020B0604030504040204" pitchFamily="50" charset="-128"/>
                <a:ea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構成</a:t>
            </a:r>
            <a:r>
              <a:rPr lang="ja-JP" altLang="en-US" sz="1200" dirty="0">
                <a:latin typeface="Meiryo UI" panose="020B0604030504040204" pitchFamily="50" charset="-128"/>
                <a:ea typeface="Meiryo UI" panose="020B0604030504040204" pitchFamily="50" charset="-128"/>
              </a:rPr>
              <a:t>する観光資源に対し、資源の</a:t>
            </a:r>
            <a:r>
              <a:rPr lang="ja-JP" altLang="en-US" sz="1200" dirty="0" smtClean="0">
                <a:latin typeface="Meiryo UI" panose="020B0604030504040204" pitchFamily="50" charset="-128"/>
                <a:ea typeface="Meiryo UI" panose="020B0604030504040204" pitchFamily="50" charset="-128"/>
              </a:rPr>
              <a:t>磨き上げなど、地域</a:t>
            </a:r>
            <a:r>
              <a:rPr lang="ja-JP" altLang="en-US" sz="1200" dirty="0">
                <a:latin typeface="Meiryo UI" panose="020B0604030504040204" pitchFamily="50" charset="-128"/>
                <a:ea typeface="Meiryo UI" panose="020B0604030504040204" pitchFamily="50" charset="-128"/>
              </a:rPr>
              <a:t>への誘客の仕掛け</a:t>
            </a:r>
            <a:r>
              <a:rPr lang="ja-JP" altLang="en-US" sz="1200" dirty="0" err="1" smtClean="0">
                <a:latin typeface="Meiryo UI" panose="020B0604030504040204" pitchFamily="50" charset="-128"/>
                <a:ea typeface="Meiryo UI" panose="020B0604030504040204" pitchFamily="50" charset="-128"/>
              </a:rPr>
              <a:t>づ</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くり</a:t>
            </a:r>
            <a:r>
              <a:rPr lang="ja-JP" altLang="en-US" sz="1200" dirty="0">
                <a:latin typeface="Meiryo UI" panose="020B0604030504040204" pitchFamily="50" charset="-128"/>
                <a:ea typeface="Meiryo UI" panose="020B0604030504040204" pitchFamily="50" charset="-128"/>
              </a:rPr>
              <a:t>並びに地域の魅力の発信に</a:t>
            </a:r>
            <a:r>
              <a:rPr lang="ja-JP" altLang="en-US" sz="1200" dirty="0" smtClean="0">
                <a:latin typeface="Meiryo UI" panose="020B0604030504040204" pitchFamily="50" charset="-128"/>
                <a:ea typeface="Meiryo UI" panose="020B0604030504040204" pitchFamily="50" charset="-128"/>
              </a:rPr>
              <a:t>かかる</a:t>
            </a:r>
            <a:r>
              <a:rPr lang="ja-JP" altLang="en-US" sz="1200" dirty="0">
                <a:latin typeface="Meiryo UI" panose="020B0604030504040204" pitchFamily="50" charset="-128"/>
                <a:ea typeface="Meiryo UI" panose="020B0604030504040204" pitchFamily="50" charset="-128"/>
              </a:rPr>
              <a:t>事業に</a:t>
            </a:r>
            <a:r>
              <a:rPr lang="ja-JP" altLang="en-US" sz="1200" dirty="0" smtClean="0">
                <a:latin typeface="Meiryo UI" panose="020B0604030504040204" pitchFamily="50" charset="-128"/>
                <a:ea typeface="Meiryo UI" panose="020B0604030504040204" pitchFamily="50" charset="-128"/>
              </a:rPr>
              <a:t>対する</a:t>
            </a:r>
            <a:r>
              <a:rPr lang="ja-JP" altLang="en-US" sz="1200" dirty="0">
                <a:latin typeface="Meiryo UI" panose="020B0604030504040204" pitchFamily="50" charset="-128"/>
                <a:ea typeface="Meiryo UI" panose="020B0604030504040204" pitchFamily="50" charset="-128"/>
              </a:rPr>
              <a:t>補助を行った。</a:t>
            </a:r>
            <a:endParaRPr lang="en-US" altLang="ja-JP" sz="1200" dirty="0">
              <a:latin typeface="Meiryo UI" panose="020B0604030504040204" pitchFamily="50" charset="-128"/>
              <a:ea typeface="Meiryo UI" panose="020B0604030504040204" pitchFamily="50" charset="-128"/>
            </a:endParaRPr>
          </a:p>
        </p:txBody>
      </p:sp>
      <p:pic>
        <p:nvPicPr>
          <p:cNvPr id="9" name="図 8" descr="画面の領域"/>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98819" y="1781691"/>
            <a:ext cx="1617726" cy="836691"/>
          </a:xfrm>
          <a:prstGeom prst="rect">
            <a:avLst/>
          </a:prstGeom>
        </p:spPr>
      </p:pic>
      <p:sp>
        <p:nvSpPr>
          <p:cNvPr id="35" name="正方形/長方形 34"/>
          <p:cNvSpPr/>
          <p:nvPr/>
        </p:nvSpPr>
        <p:spPr>
          <a:xfrm>
            <a:off x="5496628" y="1410404"/>
            <a:ext cx="2062911" cy="132343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大阪・光の饗宴</a:t>
            </a:r>
            <a:r>
              <a:rPr lang="en-US" altLang="ja-JP" sz="1200" b="1" u="sng" dirty="0">
                <a:latin typeface="Meiryo UI" panose="020B0604030504040204" pitchFamily="50" charset="-128"/>
                <a:ea typeface="Meiryo UI" panose="020B0604030504040204" pitchFamily="50" charset="-128"/>
              </a:rPr>
              <a:t>2020</a:t>
            </a:r>
          </a:p>
          <a:p>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実施期間</a:t>
            </a:r>
            <a:r>
              <a:rPr lang="en-US" altLang="ja-JP" sz="1100" dirty="0">
                <a:latin typeface="Meiryo UI" panose="020B0604030504040204" pitchFamily="50" charset="-128"/>
                <a:ea typeface="Meiryo UI" panose="020B0604030504040204" pitchFamily="50" charset="-128"/>
              </a:rPr>
              <a:t>】</a:t>
            </a:r>
          </a:p>
          <a:p>
            <a:r>
              <a:rPr lang="en-US" altLang="ja-JP" sz="1100" dirty="0">
                <a:latin typeface="Meiryo UI" panose="020B0604030504040204" pitchFamily="50" charset="-128"/>
                <a:ea typeface="Meiryo UI" panose="020B0604030504040204" pitchFamily="50" charset="-128"/>
              </a:rPr>
              <a:t>2020</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11</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日（火･祝）</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2021</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31</a:t>
            </a:r>
            <a:r>
              <a:rPr lang="ja-JP" altLang="en-US" sz="1100" dirty="0">
                <a:latin typeface="Meiryo UI" panose="020B0604030504040204" pitchFamily="50" charset="-128"/>
                <a:ea typeface="Meiryo UI" panose="020B0604030504040204" pitchFamily="50" charset="-128"/>
              </a:rPr>
              <a:t>日（</a:t>
            </a:r>
            <a:r>
              <a:rPr lang="ja-JP" altLang="en-US" sz="1100" dirty="0" smtClean="0">
                <a:latin typeface="Meiryo UI" panose="020B0604030504040204" pitchFamily="50" charset="-128"/>
                <a:ea typeface="Meiryo UI" panose="020B0604030504040204" pitchFamily="50" charset="-128"/>
              </a:rPr>
              <a:t>日）</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来場者数</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約</a:t>
            </a:r>
            <a:r>
              <a:rPr lang="en-US" altLang="ja-JP" sz="1100" dirty="0">
                <a:latin typeface="Meiryo UI" panose="020B0604030504040204" pitchFamily="50" charset="-128"/>
                <a:ea typeface="Meiryo UI" panose="020B0604030504040204" pitchFamily="50" charset="-128"/>
              </a:rPr>
              <a:t>1,211</a:t>
            </a:r>
            <a:r>
              <a:rPr lang="ja-JP" altLang="en-US" sz="1100" dirty="0">
                <a:latin typeface="Meiryo UI" panose="020B0604030504040204" pitchFamily="50" charset="-128"/>
                <a:ea typeface="Meiryo UI" panose="020B0604030504040204" pitchFamily="50" charset="-128"/>
              </a:rPr>
              <a:t>万人</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経済波及効果</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約</a:t>
            </a:r>
            <a:r>
              <a:rPr lang="en-US" altLang="ja-JP" sz="1100" dirty="0">
                <a:latin typeface="Meiryo UI" panose="020B0604030504040204" pitchFamily="50" charset="-128"/>
                <a:ea typeface="Meiryo UI" panose="020B0604030504040204" pitchFamily="50" charset="-128"/>
              </a:rPr>
              <a:t>630</a:t>
            </a:r>
            <a:r>
              <a:rPr lang="ja-JP" altLang="en-US" sz="1100" dirty="0">
                <a:latin typeface="Meiryo UI" panose="020B0604030504040204" pitchFamily="50" charset="-128"/>
                <a:ea typeface="Meiryo UI" panose="020B0604030504040204" pitchFamily="50" charset="-128"/>
              </a:rPr>
              <a:t>億円</a:t>
            </a:r>
            <a:endParaRPr lang="en-US" altLang="ja-JP" sz="1050" dirty="0"/>
          </a:p>
        </p:txBody>
      </p:sp>
      <p:sp>
        <p:nvSpPr>
          <p:cNvPr id="20" name="正方形/長方形 19"/>
          <p:cNvSpPr/>
          <p:nvPr/>
        </p:nvSpPr>
        <p:spPr>
          <a:xfrm>
            <a:off x="5451256" y="3256702"/>
            <a:ext cx="3616576" cy="3484665"/>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2" name="タイトル 1"/>
          <p:cNvSpPr txBox="1">
            <a:spLocks/>
          </p:cNvSpPr>
          <p:nvPr/>
        </p:nvSpPr>
        <p:spPr>
          <a:xfrm>
            <a:off x="5437118" y="2940621"/>
            <a:ext cx="3628297"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参考）国内外からの誘客促進事業</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5496628" y="3366024"/>
            <a:ext cx="3770045" cy="1612438"/>
          </a:xfrm>
          <a:prstGeom prst="rect">
            <a:avLst/>
          </a:prstGeom>
          <a:noFill/>
        </p:spPr>
        <p:txBody>
          <a:bodyPr wrap="square" lIns="35998" tIns="35998" rIns="36000" bIns="35998" rtlCol="0" anchor="t">
            <a:noAutofit/>
          </a:bodyPr>
          <a:lstStyle/>
          <a:p>
            <a:r>
              <a:rPr lang="ja-JP" altLang="en-US" sz="1100" b="1" dirty="0">
                <a:latin typeface="Meiryo UI" panose="020B0604030504040204" pitchFamily="50" charset="-128"/>
                <a:ea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ＭＳ Ｐゴシック" pitchFamily="50" charset="-128"/>
              </a:rPr>
              <a:t>御堂筋オータムパーティー</a:t>
            </a:r>
            <a:r>
              <a:rPr lang="en-US" altLang="ja-JP" sz="1100" b="1" u="sng" dirty="0" smtClean="0">
                <a:latin typeface="Meiryo UI" panose="020B0604030504040204" pitchFamily="50" charset="-128"/>
                <a:ea typeface="Meiryo UI" panose="020B0604030504040204" pitchFamily="50" charset="-128"/>
                <a:cs typeface="ＭＳ Ｐゴシック" pitchFamily="50" charset="-128"/>
              </a:rPr>
              <a:t>2019</a:t>
            </a:r>
            <a:r>
              <a:rPr lang="ja-JP" altLang="en-US" sz="1100" b="1" u="sng" dirty="0" smtClean="0">
                <a:latin typeface="Meiryo UI" panose="020B0604030504040204" pitchFamily="50" charset="-128"/>
                <a:ea typeface="Meiryo UI" panose="020B0604030504040204" pitchFamily="50" charset="-128"/>
                <a:cs typeface="ＭＳ Ｐゴシック" pitchFamily="50" charset="-128"/>
              </a:rPr>
              <a:t>（御堂筋ランウェイ</a:t>
            </a:r>
            <a:r>
              <a:rPr lang="ja-JP" altLang="en-US" sz="1100" b="1" u="sng" dirty="0">
                <a:latin typeface="Meiryo UI" panose="020B0604030504040204" pitchFamily="50" charset="-128"/>
                <a:ea typeface="Meiryo UI" panose="020B0604030504040204" pitchFamily="50" charset="-128"/>
                <a:cs typeface="ＭＳ Ｐゴシック" pitchFamily="50" charset="-128"/>
              </a:rPr>
              <a:t>）</a:t>
            </a:r>
            <a:endParaRPr lang="en-US" altLang="ja-JP" sz="1100" b="1" u="sng" dirty="0" smtClean="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開</a:t>
            </a:r>
            <a:r>
              <a:rPr lang="en-US" altLang="ja-JP"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催</a:t>
            </a:r>
            <a:r>
              <a:rPr lang="en-US" altLang="ja-JP"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日</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2019</a:t>
            </a:r>
            <a:r>
              <a:rPr lang="ja-JP" altLang="ja-JP" sz="1050" dirty="0" smtClean="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11</a:t>
            </a:r>
            <a:r>
              <a:rPr lang="ja-JP" altLang="ja-JP" sz="1050" dirty="0">
                <a:latin typeface="Meiryo UI" panose="020B0604030504040204" pitchFamily="50" charset="-128"/>
                <a:ea typeface="Meiryo UI" panose="020B0604030504040204" pitchFamily="50" charset="-128"/>
              </a:rPr>
              <a:t>月４日</a:t>
            </a:r>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月・</a:t>
            </a:r>
            <a:r>
              <a:rPr lang="ja-JP" altLang="en-US" sz="1050" dirty="0">
                <a:latin typeface="Meiryo UI" panose="020B0604030504040204" pitchFamily="50" charset="-128"/>
                <a:ea typeface="Meiryo UI" panose="020B0604030504040204" pitchFamily="50" charset="-128"/>
              </a:rPr>
              <a:t>振替休日</a:t>
            </a:r>
            <a:r>
              <a:rPr lang="en-US" altLang="ja-JP" sz="1050" dirty="0">
                <a:latin typeface="Meiryo UI" panose="020B0604030504040204" pitchFamily="50" charset="-128"/>
                <a:ea typeface="Meiryo UI" panose="020B0604030504040204" pitchFamily="50" charset="-128"/>
              </a:rPr>
              <a:t>)  </a:t>
            </a:r>
          </a:p>
          <a:p>
            <a:r>
              <a:rPr lang="en-US" altLang="ja-JP" sz="1050" dirty="0">
                <a:latin typeface="Meiryo UI" panose="020B0604030504040204" pitchFamily="50" charset="-128"/>
                <a:ea typeface="Meiryo UI" panose="020B0604030504040204" pitchFamily="50" charset="-128"/>
              </a:rPr>
              <a:t>               14</a:t>
            </a:r>
            <a:r>
              <a:rPr lang="ja-JP" altLang="ja-JP" sz="1050" dirty="0">
                <a:latin typeface="Meiryo UI" panose="020B0604030504040204" pitchFamily="50" charset="-128"/>
                <a:ea typeface="Meiryo UI" panose="020B0604030504040204" pitchFamily="50" charset="-128"/>
              </a:rPr>
              <a:t>時から</a:t>
            </a:r>
            <a:r>
              <a:rPr lang="en-US" altLang="ja-JP" sz="1050" dirty="0">
                <a:latin typeface="Meiryo UI" panose="020B0604030504040204" pitchFamily="50" charset="-128"/>
                <a:ea typeface="Meiryo UI" panose="020B0604030504040204" pitchFamily="50" charset="-128"/>
              </a:rPr>
              <a:t>16</a:t>
            </a:r>
            <a:r>
              <a:rPr lang="ja-JP" altLang="ja-JP" sz="1050" dirty="0">
                <a:latin typeface="Meiryo UI" panose="020B0604030504040204" pitchFamily="50" charset="-128"/>
                <a:ea typeface="Meiryo UI" panose="020B0604030504040204" pitchFamily="50" charset="-128"/>
              </a:rPr>
              <a:t>時まで</a:t>
            </a:r>
          </a:p>
          <a:p>
            <a:r>
              <a:rPr lang="en-US" altLang="ja-JP"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開催</a:t>
            </a:r>
            <a:r>
              <a:rPr lang="ja-JP" altLang="en-US" sz="1050" dirty="0">
                <a:latin typeface="Meiryo UI" panose="020B0604030504040204" pitchFamily="50" charset="-128"/>
                <a:ea typeface="Meiryo UI" panose="020B0604030504040204" pitchFamily="50" charset="-128"/>
              </a:rPr>
              <a:t>場所</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御堂筋</a:t>
            </a:r>
            <a:r>
              <a:rPr lang="ja-JP" altLang="en-US" sz="1050" dirty="0">
                <a:latin typeface="Meiryo UI" panose="020B0604030504040204" pitchFamily="50" charset="-128"/>
                <a:ea typeface="Meiryo UI" panose="020B0604030504040204" pitchFamily="50" charset="-128"/>
              </a:rPr>
              <a:t>（</a:t>
            </a:r>
            <a:r>
              <a:rPr lang="ja-JP" altLang="ja-JP" sz="1050" dirty="0">
                <a:latin typeface="Meiryo UI" panose="020B0604030504040204" pitchFamily="50" charset="-128"/>
                <a:ea typeface="Meiryo UI" panose="020B0604030504040204" pitchFamily="50" charset="-128"/>
              </a:rPr>
              <a:t>久太郎町３交差点</a:t>
            </a:r>
            <a:r>
              <a:rPr lang="ja-JP" altLang="en-US" sz="1050" dirty="0">
                <a:latin typeface="Meiryo UI" panose="020B0604030504040204" pitchFamily="50" charset="-128"/>
                <a:ea typeface="Meiryo UI" panose="020B0604030504040204" pitchFamily="50" charset="-128"/>
              </a:rPr>
              <a:t> </a:t>
            </a:r>
            <a:r>
              <a:rPr lang="ja-JP" altLang="ja-JP" sz="1050" dirty="0">
                <a:latin typeface="Meiryo UI" panose="020B0604030504040204" pitchFamily="50" charset="-128"/>
                <a:ea typeface="Meiryo UI" panose="020B0604030504040204" pitchFamily="50" charset="-128"/>
              </a:rPr>
              <a:t>から新橋交差点</a:t>
            </a:r>
            <a:r>
              <a:rPr lang="ja-JP" altLang="en-US" sz="1050" dirty="0">
                <a:latin typeface="Meiryo UI" panose="020B0604030504040204" pitchFamily="50" charset="-128"/>
                <a:ea typeface="Meiryo UI" panose="020B0604030504040204" pitchFamily="50" charset="-128"/>
              </a:rPr>
              <a:t>まで</a:t>
            </a:r>
            <a:r>
              <a:rPr lang="ja-JP" altLang="ja-JP"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来場者数</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約</a:t>
            </a:r>
            <a:r>
              <a:rPr lang="en-US" altLang="ja-JP" sz="1050" dirty="0">
                <a:latin typeface="Meiryo UI" panose="020B0604030504040204" pitchFamily="50" charset="-128"/>
                <a:ea typeface="Meiryo UI" panose="020B0604030504040204" pitchFamily="50" charset="-128"/>
              </a:rPr>
              <a:t>40</a:t>
            </a:r>
            <a:r>
              <a:rPr lang="ja-JP" altLang="en-US" sz="1050" dirty="0">
                <a:latin typeface="Meiryo UI" panose="020B0604030504040204" pitchFamily="50" charset="-128"/>
                <a:ea typeface="Meiryo UI" panose="020B0604030504040204" pitchFamily="50" charset="-128"/>
              </a:rPr>
              <a:t>万人</a:t>
            </a:r>
            <a:endParaRPr lang="en-US" altLang="ja-JP" sz="1100" dirty="0">
              <a:latin typeface="Meiryo UI" panose="020B0604030504040204" pitchFamily="50" charset="-128"/>
              <a:ea typeface="Meiryo UI" panose="020B0604030504040204" pitchFamily="50" charset="-128"/>
            </a:endParaRPr>
          </a:p>
        </p:txBody>
      </p:sp>
      <p:sp>
        <p:nvSpPr>
          <p:cNvPr id="28" name="スライド番号プレースホルダー 4"/>
          <p:cNvSpPr>
            <a:spLocks noGrp="1"/>
          </p:cNvSpPr>
          <p:nvPr>
            <p:ph type="sldNum" sz="quarter" idx="12"/>
          </p:nvPr>
        </p:nvSpPr>
        <p:spPr>
          <a:xfrm>
            <a:off x="6962138" y="6409906"/>
            <a:ext cx="2133600" cy="365125"/>
          </a:xfrm>
        </p:spPr>
        <p:txBody>
          <a:bodyPr/>
          <a:lstStyle/>
          <a:p>
            <a:fld id="{D2D8002D-B5B0-4BAC-B1F6-782DDCCE6D9C}" type="slidenum">
              <a:rPr kumimoji="1" lang="ja-JP" altLang="en-US" sz="1600" b="1" smtClean="0">
                <a:solidFill>
                  <a:schemeClr val="tx1"/>
                </a:solidFill>
              </a:rPr>
              <a:t>5</a:t>
            </a:fld>
            <a:endParaRPr kumimoji="1" lang="ja-JP" altLang="en-US" sz="1600" b="1" dirty="0">
              <a:solidFill>
                <a:schemeClr val="tx1"/>
              </a:solidFill>
            </a:endParaRPr>
          </a:p>
        </p:txBody>
      </p:sp>
      <p:sp>
        <p:nvSpPr>
          <p:cNvPr id="24" name="テキスト ボックス 23"/>
          <p:cNvSpPr txBox="1"/>
          <p:nvPr/>
        </p:nvSpPr>
        <p:spPr>
          <a:xfrm>
            <a:off x="5517205" y="5748881"/>
            <a:ext cx="3599110" cy="893527"/>
          </a:xfrm>
          <a:prstGeom prst="rect">
            <a:avLst/>
          </a:prstGeom>
          <a:noFill/>
        </p:spPr>
        <p:txBody>
          <a:bodyPr wrap="square" lIns="35998" tIns="35998" rIns="36000" bIns="35998" rtlCol="0" anchor="t">
            <a:noAutofit/>
          </a:bodyPr>
          <a:lstStyle/>
          <a:p>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マスコミ露出状況</a:t>
            </a:r>
            <a:r>
              <a:rPr lang="en-US" altLang="ja-JP" sz="1050" dirty="0"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（連携イベント含む）</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・テレビ、新聞、雑誌の掲載回数　</a:t>
            </a:r>
            <a:r>
              <a:rPr lang="en-US" altLang="ja-JP" sz="1050" dirty="0" smtClean="0">
                <a:latin typeface="Meiryo UI" panose="020B0604030504040204" pitchFamily="50" charset="-128"/>
                <a:ea typeface="Meiryo UI" panose="020B0604030504040204" pitchFamily="50" charset="-128"/>
              </a:rPr>
              <a:t>76</a:t>
            </a:r>
            <a:r>
              <a:rPr lang="ja-JP" altLang="en-US" sz="1050" dirty="0" smtClean="0">
                <a:latin typeface="Meiryo UI" panose="020B0604030504040204" pitchFamily="50" charset="-128"/>
                <a:ea typeface="Meiryo UI" panose="020B0604030504040204" pitchFamily="50" charset="-128"/>
              </a:rPr>
              <a:t>回</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うち首都圏メディアでの掲載取上げ回数　</a:t>
            </a:r>
            <a:r>
              <a:rPr lang="en-US" altLang="ja-JP" sz="1050" dirty="0" smtClean="0">
                <a:latin typeface="Meiryo UI" panose="020B0604030504040204" pitchFamily="50" charset="-128"/>
                <a:ea typeface="Meiryo UI" panose="020B0604030504040204" pitchFamily="50" charset="-128"/>
              </a:rPr>
              <a:t>7</a:t>
            </a:r>
            <a:r>
              <a:rPr lang="ja-JP" altLang="en-US" sz="1050" dirty="0" smtClean="0">
                <a:latin typeface="Meiryo UI" panose="020B0604030504040204" pitchFamily="50" charset="-128"/>
                <a:ea typeface="Meiryo UI" panose="020B0604030504040204" pitchFamily="50" charset="-128"/>
              </a:rPr>
              <a:t>回</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Web</a:t>
            </a:r>
            <a:r>
              <a:rPr lang="ja-JP" altLang="en-US" sz="1050" dirty="0" smtClean="0">
                <a:latin typeface="Meiryo UI" panose="020B0604030504040204" pitchFamily="50" charset="-128"/>
                <a:ea typeface="Meiryo UI" panose="020B0604030504040204" pitchFamily="50" charset="-128"/>
              </a:rPr>
              <a:t>掲載回数　</a:t>
            </a:r>
            <a:r>
              <a:rPr lang="en-US" altLang="ja-JP" sz="1050" dirty="0" smtClean="0">
                <a:latin typeface="Meiryo UI" panose="020B0604030504040204" pitchFamily="50" charset="-128"/>
                <a:ea typeface="Meiryo UI" panose="020B0604030504040204" pitchFamily="50" charset="-128"/>
              </a:rPr>
              <a:t>411</a:t>
            </a:r>
            <a:r>
              <a:rPr lang="ja-JP" altLang="en-US" sz="1050" dirty="0" smtClean="0">
                <a:latin typeface="Meiryo UI" panose="020B0604030504040204" pitchFamily="50" charset="-128"/>
                <a:ea typeface="Meiryo UI" panose="020B0604030504040204" pitchFamily="50" charset="-128"/>
              </a:rPr>
              <a:t>回</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a:t>
            </a:r>
            <a:r>
              <a:rPr lang="ja-JP" altLang="en-US" sz="1100" u="sng" dirty="0" smtClean="0">
                <a:latin typeface="Meiryo UI" panose="020B0604030504040204" pitchFamily="50" charset="-128"/>
                <a:ea typeface="Meiryo UI" panose="020B0604030504040204" pitchFamily="50" charset="-128"/>
              </a:rPr>
              <a:t>計：</a:t>
            </a:r>
            <a:r>
              <a:rPr lang="en-US" altLang="ja-JP" sz="1100" u="sng" dirty="0" smtClean="0">
                <a:latin typeface="Meiryo UI" panose="020B0604030504040204" pitchFamily="50" charset="-128"/>
                <a:ea typeface="Meiryo UI" panose="020B0604030504040204" pitchFamily="50" charset="-128"/>
              </a:rPr>
              <a:t>487</a:t>
            </a:r>
            <a:r>
              <a:rPr lang="ja-JP" altLang="en-US" sz="1100" u="sng" dirty="0" smtClean="0">
                <a:latin typeface="Meiryo UI" panose="020B0604030504040204" pitchFamily="50" charset="-128"/>
                <a:ea typeface="Meiryo UI" panose="020B0604030504040204" pitchFamily="50" charset="-128"/>
              </a:rPr>
              <a:t>回</a:t>
            </a:r>
            <a:endParaRPr lang="en-US" altLang="ja-JP" sz="1100" u="sng" dirty="0">
              <a:latin typeface="Meiryo UI" panose="020B0604030504040204" pitchFamily="50" charset="-128"/>
              <a:ea typeface="Meiryo UI" panose="020B0604030504040204" pitchFamily="50" charset="-128"/>
            </a:endParaRPr>
          </a:p>
        </p:txBody>
      </p:sp>
      <p:pic>
        <p:nvPicPr>
          <p:cNvPr id="29" name="図 28"/>
          <p:cNvPicPr>
            <a:picLocks noChangeAspect="1"/>
          </p:cNvPicPr>
          <p:nvPr/>
        </p:nvPicPr>
        <p:blipFill>
          <a:blip r:embed="rId4"/>
          <a:stretch>
            <a:fillRect/>
          </a:stretch>
        </p:blipFill>
        <p:spPr>
          <a:xfrm>
            <a:off x="7328175" y="4556223"/>
            <a:ext cx="1634473" cy="1093700"/>
          </a:xfrm>
          <a:prstGeom prst="rect">
            <a:avLst/>
          </a:prstGeom>
        </p:spPr>
      </p:pic>
      <p:pic>
        <p:nvPicPr>
          <p:cNvPr id="32" name="図 31"/>
          <p:cNvPicPr>
            <a:picLocks noChangeAspect="1"/>
          </p:cNvPicPr>
          <p:nvPr/>
        </p:nvPicPr>
        <p:blipFill>
          <a:blip r:embed="rId5"/>
          <a:stretch>
            <a:fillRect/>
          </a:stretch>
        </p:blipFill>
        <p:spPr>
          <a:xfrm>
            <a:off x="5567727" y="4559811"/>
            <a:ext cx="1644303" cy="1090112"/>
          </a:xfrm>
          <a:prstGeom prst="rect">
            <a:avLst/>
          </a:prstGeom>
        </p:spPr>
      </p:pic>
    </p:spTree>
    <p:extLst>
      <p:ext uri="{BB962C8B-B14F-4D97-AF65-F5344CB8AC3E}">
        <p14:creationId xmlns:p14="http://schemas.microsoft.com/office/powerpoint/2010/main" val="2142721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07774" y="2477292"/>
            <a:ext cx="5184575" cy="4234493"/>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ツーリズム</a:t>
            </a:r>
            <a:r>
              <a:rPr lang="en-US" altLang="ja-JP" sz="1200" u="sng" dirty="0">
                <a:latin typeface="Meiryo UI" panose="020B0604030504040204" pitchFamily="50" charset="-128"/>
                <a:ea typeface="Meiryo UI" panose="020B0604030504040204" pitchFamily="50" charset="-128"/>
              </a:rPr>
              <a:t>EXPO</a:t>
            </a:r>
            <a:r>
              <a:rPr lang="ja-JP" altLang="en-US" sz="1200" u="sng" dirty="0">
                <a:latin typeface="Meiryo UI" panose="020B0604030504040204" pitchFamily="50" charset="-128"/>
                <a:ea typeface="Meiryo UI" panose="020B0604030504040204" pitchFamily="50" charset="-128"/>
              </a:rPr>
              <a:t>ジャパン</a:t>
            </a:r>
            <a:r>
              <a:rPr lang="en-US" altLang="ja-JP" sz="1200" u="sng" dirty="0">
                <a:latin typeface="Meiryo UI" panose="020B0604030504040204" pitchFamily="50" charset="-128"/>
                <a:ea typeface="Meiryo UI" panose="020B0604030504040204" pitchFamily="50" charset="-128"/>
              </a:rPr>
              <a:t>2019</a:t>
            </a:r>
            <a:r>
              <a:rPr lang="ja-JP" altLang="en-US" sz="1200" u="sng" dirty="0">
                <a:latin typeface="Meiryo UI" panose="020B0604030504040204" pitchFamily="50" charset="-128"/>
                <a:ea typeface="Meiryo UI" panose="020B0604030504040204" pitchFamily="50" charset="-128"/>
              </a:rPr>
              <a:t>等開催支援</a:t>
            </a:r>
            <a:r>
              <a:rPr lang="ja-JP" altLang="en-US" sz="1200" u="sng" dirty="0" smtClean="0">
                <a:latin typeface="Meiryo UI" panose="020B0604030504040204" pitchFamily="50" charset="-128"/>
                <a:ea typeface="Meiryo UI" panose="020B0604030504040204" pitchFamily="50" charset="-128"/>
              </a:rPr>
              <a:t>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ツーリズム</a:t>
            </a:r>
            <a:r>
              <a:rPr lang="en-US" altLang="ja-JP" sz="1200" dirty="0">
                <a:latin typeface="Meiryo UI" panose="020B0604030504040204" pitchFamily="50" charset="-128"/>
                <a:ea typeface="Meiryo UI" panose="020B0604030504040204" pitchFamily="50" charset="-128"/>
              </a:rPr>
              <a:t>EXPO</a:t>
            </a:r>
            <a:r>
              <a:rPr lang="ja-JP" altLang="en-US" sz="1200" dirty="0">
                <a:latin typeface="Meiryo UI" panose="020B0604030504040204" pitchFamily="50" charset="-128"/>
                <a:ea typeface="Meiryo UI" panose="020B0604030504040204" pitchFamily="50" charset="-128"/>
              </a:rPr>
              <a:t>ジャパン</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のレセプションにおいて、大阪を</a:t>
            </a:r>
            <a:r>
              <a:rPr lang="en-US" altLang="ja-JP" sz="1200" dirty="0">
                <a:latin typeface="Meiryo UI" panose="020B0604030504040204" pitchFamily="50" charset="-128"/>
                <a:ea typeface="Meiryo UI" panose="020B0604030504040204" pitchFamily="50" charset="-128"/>
              </a:rPr>
              <a:t>PR</a:t>
            </a:r>
            <a:r>
              <a:rPr lang="ja-JP" altLang="en-US" sz="1200" dirty="0">
                <a:latin typeface="Meiryo UI" panose="020B0604030504040204" pitchFamily="50" charset="-128"/>
                <a:ea typeface="Meiryo UI" panose="020B0604030504040204" pitchFamily="50" charset="-128"/>
              </a:rPr>
              <a:t>するイベントを</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実施するとともに、商談会にブースを出展する市町村等に対し補助を行った。</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a:latin typeface="Meiryo UI" panose="020B0604030504040204" pitchFamily="50" charset="-128"/>
                <a:ea typeface="Meiryo UI" panose="020B0604030504040204" pitchFamily="50" charset="-128"/>
              </a:rPr>
              <a:t>スポーツツーリズム創出事業費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武道をはじめとする大阪にあるスポーツ資源をインバウンド向けにも分かりやすく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情報発信するため、ホームページを構築した。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積極的な大阪の魅力の情報発信</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大阪文化</a:t>
            </a:r>
            <a:r>
              <a:rPr lang="ja-JP" altLang="en-US" sz="1200" u="sng" dirty="0" smtClean="0">
                <a:latin typeface="Meiryo UI" panose="020B0604030504040204" pitchFamily="50" charset="-128"/>
                <a:ea typeface="Meiryo UI" panose="020B0604030504040204" pitchFamily="50" charset="-128"/>
              </a:rPr>
              <a:t>フェスティバル</a:t>
            </a:r>
            <a:r>
              <a:rPr lang="zh-TW" altLang="en-US" sz="1200" u="sng" dirty="0" smtClean="0">
                <a:latin typeface="Meiryo UI" panose="020B0604030504040204" pitchFamily="50" charset="-128"/>
                <a:ea typeface="Meiryo UI" panose="020B0604030504040204" pitchFamily="50" charset="-128"/>
              </a:rPr>
              <a:t>事業費</a:t>
            </a:r>
            <a:r>
              <a:rPr lang="ja-JP" altLang="en-US" sz="1200" u="sng" dirty="0" smtClean="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再掲）</a:t>
            </a:r>
            <a:endParaRPr lang="en-US" altLang="ja-JP" sz="1200" u="sng"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「大阪文化芸術フェス」を開催し、大阪が誇る上方伝統芸能や上方演芸</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をはじめ、優れた音楽、演劇、アート等、多彩で豊かな文化の魅力を広く</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国内外に発信した。</a:t>
            </a:r>
            <a:endParaRPr lang="en-US" altLang="ja-JP" sz="1200" dirty="0">
              <a:latin typeface="Meiryo UI" panose="020B0604030504040204" pitchFamily="50" charset="-128"/>
              <a:ea typeface="Meiryo UI" panose="020B0604030504040204" pitchFamily="50" charset="-128"/>
            </a:endParaRPr>
          </a:p>
          <a:p>
            <a:pPr>
              <a:lnSpc>
                <a:spcPts val="1700"/>
              </a:lnSpc>
            </a:pP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観光マーケティング・リサーチの強化</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持続可能な観光政策調査研究</a:t>
            </a:r>
            <a:r>
              <a:rPr lang="ja-JP" altLang="en-US" sz="1200" u="sng" dirty="0" smtClean="0">
                <a:latin typeface="Meiryo UI" panose="020B0604030504040204" pitchFamily="50" charset="-128"/>
                <a:ea typeface="Meiryo UI" panose="020B0604030504040204" pitchFamily="50" charset="-128"/>
              </a:rPr>
              <a:t>事業費</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大阪の観光動向の分析、来阪旅行者等のニーズ把握のための調査研究</a:t>
            </a:r>
            <a:endParaRPr lang="en-US" altLang="ja-JP" sz="1200"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を実施した。</a:t>
            </a:r>
            <a:endParaRPr lang="en-US" altLang="ja-JP" sz="1200" dirty="0">
              <a:latin typeface="Meiryo UI" panose="020B0604030504040204" pitchFamily="50" charset="-128"/>
              <a:ea typeface="Meiryo UI" panose="020B0604030504040204" pitchFamily="50" charset="-128"/>
            </a:endParaRPr>
          </a:p>
        </p:txBody>
      </p:sp>
      <p:pic>
        <p:nvPicPr>
          <p:cNvPr id="34" name="図 33" descr="画面の領域"/>
          <p:cNvPicPr>
            <a:picLocks noChangeAspect="1"/>
          </p:cNvPicPr>
          <p:nvPr/>
        </p:nvPicPr>
        <p:blipFill rotWithShape="1">
          <a:blip r:embed="rId3" cstate="email">
            <a:extLst>
              <a:ext uri="{28A0092B-C50C-407E-A947-70E740481C1C}">
                <a14:useLocalDpi xmlns:a14="http://schemas.microsoft.com/office/drawing/2010/main"/>
              </a:ext>
            </a:extLst>
          </a:blip>
          <a:srcRect l="3808" r="310" b="2120"/>
          <a:stretch/>
        </p:blipFill>
        <p:spPr>
          <a:xfrm>
            <a:off x="5519119" y="2883053"/>
            <a:ext cx="2576629" cy="1907054"/>
          </a:xfrm>
          <a:prstGeom prst="rect">
            <a:avLst/>
          </a:prstGeom>
        </p:spPr>
      </p:pic>
      <p:sp>
        <p:nvSpPr>
          <p:cNvPr id="3" name="角丸四角形 2"/>
          <p:cNvSpPr/>
          <p:nvPr/>
        </p:nvSpPr>
        <p:spPr>
          <a:xfrm>
            <a:off x="45095" y="44624"/>
            <a:ext cx="8417178" cy="619125"/>
          </a:xfrm>
          <a:prstGeom prst="roundRect">
            <a:avLst>
              <a:gd name="adj" fmla="val 12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b="1" kern="100" dirty="0">
                <a:solidFill>
                  <a:sysClr val="windowText" lastClr="000000"/>
                </a:solidFill>
                <a:ea typeface="Meiryo UI" panose="020B0604030504040204" pitchFamily="50" charset="-128"/>
                <a:cs typeface="Times New Roman" panose="02020603050405020304" pitchFamily="18" charset="0"/>
              </a:rPr>
              <a:t>　</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効果検証②</a:t>
            </a:r>
            <a:r>
              <a:rPr lang="en-US" altLang="ja-JP" sz="2000" b="1" kern="100" dirty="0">
                <a:solidFill>
                  <a:sysClr val="windowText" lastClr="000000"/>
                </a:solidFill>
                <a:ea typeface="Meiryo UI" panose="020B0604030504040204" pitchFamily="50" charset="-128"/>
                <a:cs typeface="Times New Roman" panose="02020603050405020304" pitchFamily="18" charset="0"/>
              </a:rPr>
              <a:t>】</a:t>
            </a:r>
            <a:r>
              <a:rPr lang="ja-JP" altLang="en-US" sz="2000" b="1" kern="100" dirty="0">
                <a:solidFill>
                  <a:sysClr val="windowText" lastClr="000000"/>
                </a:solidFill>
                <a:ea typeface="Meiryo UI" panose="020B0604030504040204" pitchFamily="50" charset="-128"/>
                <a:cs typeface="Times New Roman" panose="02020603050405020304" pitchFamily="18" charset="0"/>
              </a:rPr>
              <a:t>魅力づくり及び戦略的なプロモーションの推進</a:t>
            </a:r>
            <a:endParaRPr lang="ja-JP" altLang="ja-JP" sz="2000" kern="100" dirty="0">
              <a:solidFill>
                <a:sysClr val="windowText" lastClr="000000"/>
              </a:solidFill>
              <a:ea typeface="游明朝" panose="02020400000000000000" pitchFamily="18" charset="-128"/>
              <a:cs typeface="Times New Roman" panose="02020603050405020304" pitchFamily="18" charset="0"/>
            </a:endParaRPr>
          </a:p>
        </p:txBody>
      </p:sp>
      <p:cxnSp>
        <p:nvCxnSpPr>
          <p:cNvPr id="4" name="直線コネクタ 3"/>
          <p:cNvCxnSpPr/>
          <p:nvPr/>
        </p:nvCxnSpPr>
        <p:spPr>
          <a:xfrm flipV="1">
            <a:off x="45095" y="583889"/>
            <a:ext cx="9108504" cy="8617"/>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207774" y="2141980"/>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（２）効果的な誘客促進</a:t>
            </a:r>
            <a:endParaRPr lang="en-US" altLang="ja-JP" sz="1400" b="1" dirty="0">
              <a:latin typeface="Meiryo UI" panose="020B0604030504040204" pitchFamily="50" charset="-128"/>
              <a:ea typeface="Meiryo UI" panose="020B0604030504040204" pitchFamily="50" charset="-128"/>
            </a:endParaRPr>
          </a:p>
        </p:txBody>
      </p:sp>
      <p:sp>
        <p:nvSpPr>
          <p:cNvPr id="24" name="正方形/長方形 23"/>
          <p:cNvSpPr/>
          <p:nvPr/>
        </p:nvSpPr>
        <p:spPr>
          <a:xfrm>
            <a:off x="5465597" y="1009562"/>
            <a:ext cx="3610068" cy="5745880"/>
          </a:xfrm>
          <a:prstGeom prst="rect">
            <a:avLst/>
          </a:prstGeom>
          <a:noFill/>
          <a:ln>
            <a:solidFill>
              <a:srgbClr val="002060"/>
            </a:solidFill>
          </a:ln>
        </p:spPr>
        <p:style>
          <a:lnRef idx="2">
            <a:schemeClr val="dk1"/>
          </a:lnRef>
          <a:fillRef idx="1">
            <a:schemeClr val="lt1"/>
          </a:fillRef>
          <a:effectRef idx="0">
            <a:schemeClr val="dk1"/>
          </a:effectRef>
          <a:fontRef idx="minor">
            <a:schemeClr val="dk1"/>
          </a:fontRef>
        </p:style>
        <p:txBody>
          <a:bodyPr rtlCol="0" anchor="ctr"/>
          <a:lstStyle/>
          <a:p>
            <a:pPr>
              <a:lnSpc>
                <a:spcPts val="1700"/>
              </a:lnSpc>
            </a:pP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25" name="タイトル 1"/>
          <p:cNvSpPr txBox="1">
            <a:spLocks/>
          </p:cNvSpPr>
          <p:nvPr/>
        </p:nvSpPr>
        <p:spPr>
          <a:xfrm>
            <a:off x="5457335" y="691776"/>
            <a:ext cx="3628297" cy="310341"/>
          </a:xfrm>
          <a:prstGeom prst="rect">
            <a:avLst/>
          </a:prstGeom>
          <a:solidFill>
            <a:srgbClr val="002060"/>
          </a:solidFill>
          <a:ln>
            <a:solidFill>
              <a:srgbClr val="002060"/>
            </a:solidFill>
          </a:ln>
        </p:spPr>
        <p:txBody>
          <a:bodyPr wrap="square" rtlCol="0" anchor="ctr">
            <a:spAutoFit/>
          </a:bodyPr>
          <a:lstStyle>
            <a:defPPr>
              <a:defRPr lang="ja-JP"/>
            </a:defPPr>
            <a:lvl1pPr>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algn="ctr">
              <a:lnSpc>
                <a:spcPts val="1700"/>
              </a:lnSpc>
            </a:pPr>
            <a:r>
              <a:rPr lang="en-US" altLang="ja-JP" sz="1100" b="1" dirty="0">
                <a:solidFill>
                  <a:schemeClr val="bg1"/>
                </a:solidFill>
                <a:latin typeface="Meiryo UI" panose="020B0604030504040204" pitchFamily="50" charset="-128"/>
                <a:ea typeface="Meiryo UI" panose="020B0604030504040204" pitchFamily="50" charset="-128"/>
              </a:rPr>
              <a:t>(</a:t>
            </a:r>
            <a:r>
              <a:rPr lang="ja-JP" altLang="en-US" sz="1100" b="1" dirty="0">
                <a:solidFill>
                  <a:schemeClr val="bg1"/>
                </a:solidFill>
                <a:latin typeface="Meiryo UI" panose="020B0604030504040204" pitchFamily="50" charset="-128"/>
                <a:ea typeface="Meiryo UI" panose="020B0604030504040204" pitchFamily="50" charset="-128"/>
              </a:rPr>
              <a:t>参考）大阪文化芸術フェスの開催</a:t>
            </a:r>
            <a:endParaRPr lang="en-US" altLang="ja-JP" sz="1100" b="1" dirty="0">
              <a:solidFill>
                <a:schemeClr val="bg1"/>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5479849" y="1416381"/>
            <a:ext cx="3605783" cy="1223412"/>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内容</a:t>
            </a:r>
            <a:r>
              <a:rPr lang="en-US" altLang="ja-JP" sz="1050" dirty="0">
                <a:latin typeface="Meiryo UI" panose="020B0604030504040204" pitchFamily="50" charset="-128"/>
                <a:ea typeface="Meiryo UI" panose="020B0604030504040204" pitchFamily="50" charset="-128"/>
              </a:rPr>
              <a:t>】</a:t>
            </a:r>
          </a:p>
          <a:p>
            <a:r>
              <a:rPr lang="ja-JP" altLang="en-US" sz="1050" dirty="0" smtClean="0">
                <a:latin typeface="Meiryo UI" panose="020B0604030504040204" pitchFamily="50" charset="-128"/>
                <a:ea typeface="Meiryo UI" panose="020B0604030504040204" pitchFamily="50" charset="-128"/>
              </a:rPr>
              <a:t>文化を</a:t>
            </a:r>
            <a:r>
              <a:rPr lang="ja-JP" altLang="en-US" sz="1050" dirty="0">
                <a:latin typeface="Meiryo UI" panose="020B0604030504040204" pitchFamily="50" charset="-128"/>
                <a:ea typeface="Meiryo UI" panose="020B0604030504040204" pitchFamily="50" charset="-128"/>
              </a:rPr>
              <a:t>核と</a:t>
            </a:r>
            <a:r>
              <a:rPr lang="ja-JP" altLang="en-US" sz="1050" dirty="0" smtClean="0">
                <a:latin typeface="Meiryo UI" panose="020B0604030504040204" pitchFamily="50" charset="-128"/>
                <a:ea typeface="Meiryo UI" panose="020B0604030504040204" pitchFamily="50" charset="-128"/>
              </a:rPr>
              <a:t>して大阪</a:t>
            </a:r>
            <a:r>
              <a:rPr lang="ja-JP" altLang="en-US" sz="1050" dirty="0">
                <a:latin typeface="Meiryo UI" panose="020B0604030504040204" pitchFamily="50" charset="-128"/>
                <a:ea typeface="Meiryo UI" panose="020B0604030504040204" pitchFamily="50" charset="-128"/>
              </a:rPr>
              <a:t>の都市魅力を創出し発信していくことを目的に、大阪が誇る上方伝統芸能、上方演芸、音楽、ファッション、アートなどを実施し、来阪観光客に文化・芸術に親しみ、体験する機会を提供するとともに、多彩で豊かな文化の魅力を</a:t>
            </a:r>
            <a:r>
              <a:rPr lang="ja-JP" altLang="en-US" sz="1050" dirty="0" smtClean="0">
                <a:latin typeface="Meiryo UI" panose="020B0604030504040204" pitchFamily="50" charset="-128"/>
                <a:ea typeface="Meiryo UI" panose="020B0604030504040204" pitchFamily="50" charset="-128"/>
              </a:rPr>
              <a:t>国内外に発信し府内</a:t>
            </a:r>
            <a:r>
              <a:rPr lang="ja-JP" altLang="en-US" sz="1050" dirty="0">
                <a:latin typeface="Meiryo UI" panose="020B0604030504040204" pitchFamily="50" charset="-128"/>
                <a:ea typeface="Meiryo UI" panose="020B0604030504040204" pitchFamily="50" charset="-128"/>
              </a:rPr>
              <a:t>全域</a:t>
            </a:r>
            <a:r>
              <a:rPr lang="ja-JP" altLang="en-US" sz="1050" dirty="0" smtClean="0">
                <a:latin typeface="Meiryo UI" panose="020B0604030504040204" pitchFamily="50" charset="-128"/>
                <a:ea typeface="Meiryo UI" panose="020B0604030504040204" pitchFamily="50" charset="-128"/>
              </a:rPr>
              <a:t>に多く</a:t>
            </a:r>
            <a:r>
              <a:rPr lang="ja-JP" altLang="en-US" sz="1050" dirty="0">
                <a:latin typeface="Meiryo UI" panose="020B0604030504040204" pitchFamily="50" charset="-128"/>
                <a:ea typeface="Meiryo UI" panose="020B0604030504040204" pitchFamily="50" charset="-128"/>
              </a:rPr>
              <a:t>の観光客を呼び込む。</a:t>
            </a:r>
            <a:endParaRPr lang="en-US" altLang="ja-JP" sz="1050" dirty="0">
              <a:latin typeface="Meiryo UI" panose="020B0604030504040204" pitchFamily="50" charset="-128"/>
              <a:ea typeface="Meiryo UI" panose="020B0604030504040204" pitchFamily="50" charset="-128"/>
            </a:endParaRPr>
          </a:p>
          <a:p>
            <a:endParaRPr lang="en-US" altLang="ja-JP" sz="1050" dirty="0"/>
          </a:p>
        </p:txBody>
      </p:sp>
      <p:sp>
        <p:nvSpPr>
          <p:cNvPr id="27" name="正方形/長方形 26"/>
          <p:cNvSpPr/>
          <p:nvPr/>
        </p:nvSpPr>
        <p:spPr>
          <a:xfrm>
            <a:off x="5434331" y="4688156"/>
            <a:ext cx="2831311" cy="446279"/>
          </a:xfrm>
          <a:prstGeom prst="rect">
            <a:avLst/>
          </a:prstGeom>
          <a:noFill/>
          <a:ln w="9525">
            <a:noFill/>
            <a:prstDash val="sysDot"/>
          </a:ln>
        </p:spPr>
        <p:style>
          <a:lnRef idx="2">
            <a:schemeClr val="accent1"/>
          </a:lnRef>
          <a:fillRef idx="1">
            <a:schemeClr val="lt1"/>
          </a:fillRef>
          <a:effectRef idx="0">
            <a:schemeClr val="accent1"/>
          </a:effectRef>
          <a:fontRef idx="minor">
            <a:schemeClr val="dk1"/>
          </a:fontRef>
        </p:style>
        <p:txBody>
          <a:bodyPr rtlCol="0" anchor="ctr"/>
          <a:lstStyle/>
          <a:p>
            <a:r>
              <a:rPr lang="ja-JP" altLang="en-US" sz="800" dirty="0">
                <a:latin typeface="Meiryo UI" panose="020B0604030504040204" pitchFamily="50" charset="-128"/>
                <a:ea typeface="Meiryo UI" panose="020B0604030504040204" pitchFamily="50" charset="-128"/>
              </a:rPr>
              <a:t>（参照）大阪文化芸術フェス</a:t>
            </a:r>
            <a:r>
              <a:rPr lang="en-US" altLang="ja-JP" sz="800" dirty="0" smtClean="0">
                <a:latin typeface="Meiryo UI" panose="020B0604030504040204" pitchFamily="50" charset="-128"/>
                <a:ea typeface="Meiryo UI" panose="020B0604030504040204" pitchFamily="50" charset="-128"/>
              </a:rPr>
              <a:t>2020</a:t>
            </a:r>
            <a:r>
              <a:rPr lang="ja-JP" altLang="en-US" sz="800" dirty="0" smtClean="0">
                <a:latin typeface="Meiryo UI" panose="020B0604030504040204" pitchFamily="50" charset="-128"/>
                <a:ea typeface="Meiryo UI" panose="020B0604030504040204" pitchFamily="50" charset="-128"/>
              </a:rPr>
              <a:t>　来場者</a:t>
            </a:r>
            <a:r>
              <a:rPr lang="ja-JP" altLang="en-US" sz="800" dirty="0">
                <a:latin typeface="Meiryo UI" panose="020B0604030504040204" pitchFamily="50" charset="-128"/>
                <a:ea typeface="Meiryo UI" panose="020B0604030504040204" pitchFamily="50" charset="-128"/>
              </a:rPr>
              <a:t>アンケート結果</a:t>
            </a:r>
            <a:endParaRPr kumimoji="1" lang="en-US" altLang="ja-JP" sz="800" dirty="0">
              <a:latin typeface="Meiryo UI" panose="020B0604030504040204" pitchFamily="50" charset="-128"/>
              <a:ea typeface="Meiryo UI" panose="020B0604030504040204" pitchFamily="50" charset="-128"/>
            </a:endParaRPr>
          </a:p>
        </p:txBody>
      </p:sp>
      <p:sp>
        <p:nvSpPr>
          <p:cNvPr id="29" name="正方形/長方形 28"/>
          <p:cNvSpPr/>
          <p:nvPr/>
        </p:nvSpPr>
        <p:spPr>
          <a:xfrm>
            <a:off x="5428146" y="1085852"/>
            <a:ext cx="2036515" cy="276999"/>
          </a:xfrm>
          <a:prstGeom prst="rect">
            <a:avLst/>
          </a:prstGeom>
        </p:spPr>
        <p:txBody>
          <a:bodyPr wrap="square">
            <a:spAutoFit/>
          </a:bodyPr>
          <a:lstStyle/>
          <a:p>
            <a:r>
              <a:rPr lang="ja-JP" altLang="en-US" sz="1200" b="1" dirty="0">
                <a:latin typeface="Meiryo UI" panose="020B0604030504040204" pitchFamily="50" charset="-128"/>
                <a:ea typeface="Meiryo UI" panose="020B0604030504040204" pitchFamily="50" charset="-128"/>
              </a:rPr>
              <a:t>■</a:t>
            </a:r>
            <a:r>
              <a:rPr lang="ja-JP" altLang="en-US" sz="1200" b="1" u="sng" dirty="0">
                <a:latin typeface="Meiryo UI" panose="020B0604030504040204" pitchFamily="50" charset="-128"/>
                <a:ea typeface="Meiryo UI" panose="020B0604030504040204" pitchFamily="50" charset="-128"/>
              </a:rPr>
              <a:t>大阪文化芸術フェス</a:t>
            </a:r>
            <a:r>
              <a:rPr lang="en-US" altLang="ja-JP" sz="1200" b="1" u="sng" dirty="0">
                <a:latin typeface="Meiryo UI" panose="020B0604030504040204" pitchFamily="50" charset="-128"/>
                <a:ea typeface="Meiryo UI" panose="020B0604030504040204" pitchFamily="50" charset="-128"/>
              </a:rPr>
              <a:t>2020</a:t>
            </a:r>
          </a:p>
        </p:txBody>
      </p:sp>
      <p:sp>
        <p:nvSpPr>
          <p:cNvPr id="31" name="テキスト ボックス 30"/>
          <p:cNvSpPr txBox="1"/>
          <p:nvPr/>
        </p:nvSpPr>
        <p:spPr>
          <a:xfrm>
            <a:off x="7058840" y="6274187"/>
            <a:ext cx="2090073" cy="323165"/>
          </a:xfrm>
          <a:prstGeom prst="rect">
            <a:avLst/>
          </a:prstGeom>
          <a:noFill/>
        </p:spPr>
        <p:txBody>
          <a:bodyPr wrap="square" rtlCol="0" anchor="t" anchorCtr="0">
            <a:spAutoFit/>
          </a:bodyPr>
          <a:lstStyle/>
          <a:p>
            <a:pPr algn="ctr">
              <a:lnSpc>
                <a:spcPts val="900"/>
              </a:lnSpc>
            </a:pPr>
            <a:r>
              <a:rPr lang="ja-JP" altLang="en-US" sz="800" dirty="0">
                <a:latin typeface="Meiryo UI" panose="020B0604030504040204" pitchFamily="50" charset="-128"/>
                <a:ea typeface="Meiryo UI" panose="020B0604030504040204" pitchFamily="50" charset="-128"/>
              </a:rPr>
              <a:t>大阪を代表するアーティスト</a:t>
            </a:r>
            <a:endParaRPr lang="en-US" altLang="ja-JP" sz="800" dirty="0">
              <a:latin typeface="Meiryo UI" panose="020B0604030504040204" pitchFamily="50" charset="-128"/>
              <a:ea typeface="Meiryo UI" panose="020B0604030504040204" pitchFamily="50" charset="-128"/>
            </a:endParaRPr>
          </a:p>
          <a:p>
            <a:pPr algn="ctr">
              <a:lnSpc>
                <a:spcPts val="900"/>
              </a:lnSpc>
            </a:pPr>
            <a:r>
              <a:rPr lang="ja-JP" altLang="en-US" sz="800" dirty="0">
                <a:latin typeface="Meiryo UI" panose="020B0604030504040204" pitchFamily="50" charset="-128"/>
                <a:ea typeface="Meiryo UI" panose="020B0604030504040204" pitchFamily="50" charset="-128"/>
              </a:rPr>
              <a:t>黒田征太郎さんによる</a:t>
            </a:r>
            <a:r>
              <a:rPr lang="en-US" altLang="ja-JP" sz="800" dirty="0" err="1">
                <a:latin typeface="Meiryo UI" panose="020B0604030504040204" pitchFamily="50" charset="-128"/>
                <a:ea typeface="Meiryo UI" panose="020B0604030504040204" pitchFamily="50" charset="-128"/>
              </a:rPr>
              <a:t>enoco</a:t>
            </a:r>
            <a:r>
              <a:rPr lang="ja-JP" altLang="en-US" sz="800" dirty="0" err="1">
                <a:latin typeface="Meiryo UI" panose="020B0604030504040204" pitchFamily="50" charset="-128"/>
                <a:ea typeface="Meiryo UI" panose="020B0604030504040204" pitchFamily="50" charset="-128"/>
              </a:rPr>
              <a:t>での</a:t>
            </a:r>
            <a:r>
              <a:rPr lang="ja-JP" altLang="en-US" sz="800" dirty="0">
                <a:latin typeface="Meiryo UI" panose="020B0604030504040204" pitchFamily="50" charset="-128"/>
                <a:ea typeface="Meiryo UI" panose="020B0604030504040204" pitchFamily="50" charset="-128"/>
              </a:rPr>
              <a:t>作品展</a:t>
            </a:r>
          </a:p>
        </p:txBody>
      </p:sp>
      <p:pic>
        <p:nvPicPr>
          <p:cNvPr id="33" name="図 32"/>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7258563" y="5173977"/>
            <a:ext cx="1689670" cy="1109299"/>
          </a:xfrm>
          <a:prstGeom prst="rect">
            <a:avLst/>
          </a:prstGeom>
        </p:spPr>
      </p:pic>
      <p:sp>
        <p:nvSpPr>
          <p:cNvPr id="39" name="正方形/長方形 38"/>
          <p:cNvSpPr/>
          <p:nvPr/>
        </p:nvSpPr>
        <p:spPr>
          <a:xfrm>
            <a:off x="5657767" y="2659595"/>
            <a:ext cx="1890606" cy="261610"/>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来年も来場したいと思うか</a:t>
            </a:r>
            <a:r>
              <a:rPr lang="en-US" altLang="ja-JP" sz="1000" dirty="0">
                <a:latin typeface="Meiryo UI" panose="020B0604030504040204" pitchFamily="50" charset="-128"/>
                <a:ea typeface="Meiryo UI" panose="020B0604030504040204" pitchFamily="50" charset="-128"/>
              </a:rPr>
              <a:t>】</a:t>
            </a:r>
            <a:r>
              <a:rPr lang="ja-JP" altLang="en-US" sz="1100" dirty="0"/>
              <a:t>　</a:t>
            </a:r>
          </a:p>
        </p:txBody>
      </p:sp>
      <p:sp>
        <p:nvSpPr>
          <p:cNvPr id="21" name="スライド番号プレースホルダー 4"/>
          <p:cNvSpPr>
            <a:spLocks noGrp="1"/>
          </p:cNvSpPr>
          <p:nvPr>
            <p:ph type="sldNum" sz="quarter" idx="12"/>
          </p:nvPr>
        </p:nvSpPr>
        <p:spPr>
          <a:xfrm>
            <a:off x="6952032" y="6424794"/>
            <a:ext cx="2133600" cy="365125"/>
          </a:xfrm>
        </p:spPr>
        <p:txBody>
          <a:bodyPr/>
          <a:lstStyle/>
          <a:p>
            <a:fld id="{D2D8002D-B5B0-4BAC-B1F6-782DDCCE6D9C}" type="slidenum">
              <a:rPr kumimoji="1" lang="ja-JP" altLang="en-US" sz="1600" b="1" smtClean="0">
                <a:solidFill>
                  <a:schemeClr val="tx1"/>
                </a:solidFill>
              </a:rPr>
              <a:t>6</a:t>
            </a:fld>
            <a:endParaRPr kumimoji="1" lang="ja-JP" altLang="en-US" sz="1600" b="1" dirty="0">
              <a:solidFill>
                <a:schemeClr val="tx1"/>
              </a:solidFill>
            </a:endParaRPr>
          </a:p>
        </p:txBody>
      </p:sp>
      <p:sp>
        <p:nvSpPr>
          <p:cNvPr id="19" name="正方形/長方形 18"/>
          <p:cNvSpPr/>
          <p:nvPr/>
        </p:nvSpPr>
        <p:spPr>
          <a:xfrm>
            <a:off x="207774" y="715955"/>
            <a:ext cx="5019210" cy="33531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nSpc>
                <a:spcPts val="1700"/>
              </a:lnSpc>
            </a:pPr>
            <a:r>
              <a:rPr lang="ja-JP" altLang="en-US" sz="1400" b="1" dirty="0">
                <a:latin typeface="Meiryo UI" panose="020B0604030504040204" pitchFamily="50" charset="-128"/>
                <a:ea typeface="Meiryo UI" panose="020B0604030504040204" pitchFamily="50" charset="-128"/>
              </a:rPr>
              <a:t>（１）魅力溢れる観光資源づくり②</a:t>
            </a:r>
            <a:endParaRPr lang="en-US" altLang="ja-JP" sz="1400" b="1"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07774" y="1107632"/>
            <a:ext cx="5184575" cy="964367"/>
          </a:xfrm>
          <a:prstGeom prst="rect">
            <a:avLst/>
          </a:prstGeom>
          <a:noFill/>
          <a:ln>
            <a:noFill/>
          </a:ln>
        </p:spPr>
        <p:txBody>
          <a:bodyPr wrap="square" rtlCol="0">
            <a:spAutoFit/>
          </a:bodyPr>
          <a:lstStyle/>
          <a:p>
            <a:pPr marL="171450" indent="-171450">
              <a:lnSpc>
                <a:spcPts val="1700"/>
              </a:lnSpc>
              <a:buFont typeface="Wingdings" panose="05000000000000000000" pitchFamily="2" charset="2"/>
              <a:buChar char="Ø"/>
            </a:pPr>
            <a:r>
              <a:rPr lang="ja-JP" altLang="en-US" sz="1300" b="1" dirty="0">
                <a:latin typeface="Meiryo UI" panose="020B0604030504040204" pitchFamily="50" charset="-128"/>
                <a:ea typeface="Meiryo UI" panose="020B0604030504040204" pitchFamily="50" charset="-128"/>
              </a:rPr>
              <a:t>民間による観光集客施設の新設・魅力</a:t>
            </a:r>
            <a:r>
              <a:rPr lang="ja-JP" altLang="en-US" sz="1300" b="1" dirty="0" smtClean="0">
                <a:latin typeface="Meiryo UI" panose="020B0604030504040204" pitchFamily="50" charset="-128"/>
                <a:ea typeface="Meiryo UI" panose="020B0604030504040204" pitchFamily="50" charset="-128"/>
              </a:rPr>
              <a:t>拡大</a:t>
            </a:r>
            <a:endParaRPr lang="en-US" altLang="ja-JP" sz="13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u="sng" dirty="0" smtClean="0">
                <a:latin typeface="Meiryo UI" panose="020B0604030504040204" pitchFamily="50" charset="-128"/>
                <a:ea typeface="Meiryo UI" panose="020B0604030504040204" pitchFamily="50" charset="-128"/>
              </a:rPr>
              <a:t>ナイトカルチャー魅力</a:t>
            </a:r>
            <a:r>
              <a:rPr lang="ja-JP" altLang="en-US" sz="1200" u="sng" dirty="0">
                <a:latin typeface="Meiryo UI" panose="020B0604030504040204" pitchFamily="50" charset="-128"/>
                <a:ea typeface="Meiryo UI" panose="020B0604030504040204" pitchFamily="50" charset="-128"/>
              </a:rPr>
              <a:t>創出</a:t>
            </a:r>
            <a:r>
              <a:rPr lang="ja-JP" altLang="en-US" sz="1200" u="sng" dirty="0" smtClean="0">
                <a:latin typeface="Meiryo UI" panose="020B0604030504040204" pitchFamily="50" charset="-128"/>
                <a:ea typeface="Meiryo UI" panose="020B0604030504040204" pitchFamily="50" charset="-128"/>
              </a:rPr>
              <a:t>事業費（再掲）</a:t>
            </a:r>
            <a:endParaRPr lang="en-US" altLang="ja-JP" sz="1200" b="1" dirty="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大阪の夜を楽しむことができるナイトカルチャーの発掘・創出に</a:t>
            </a:r>
            <a:r>
              <a:rPr lang="ja-JP" altLang="en-US" sz="1200" dirty="0" smtClean="0">
                <a:latin typeface="Meiryo UI" panose="020B0604030504040204" pitchFamily="50" charset="-128"/>
                <a:ea typeface="Meiryo UI" panose="020B0604030504040204" pitchFamily="50" charset="-128"/>
              </a:rPr>
              <a:t>対し補助を行</a:t>
            </a:r>
            <a:r>
              <a:rPr lang="ja-JP" altLang="en-US" sz="1200" dirty="0" err="1" smtClean="0">
                <a:latin typeface="Meiryo UI" panose="020B0604030504040204" pitchFamily="50" charset="-128"/>
                <a:ea typeface="Meiryo UI" panose="020B0604030504040204" pitchFamily="50" charset="-128"/>
              </a:rPr>
              <a:t>っ</a:t>
            </a:r>
            <a:endParaRPr lang="en-US" altLang="ja-JP" sz="1200" dirty="0" smtClean="0">
              <a:latin typeface="Meiryo UI" panose="020B0604030504040204" pitchFamily="50" charset="-128"/>
              <a:ea typeface="Meiryo UI" panose="020B0604030504040204" pitchFamily="50" charset="-128"/>
            </a:endParaRPr>
          </a:p>
          <a:p>
            <a:pPr>
              <a:lnSpc>
                <a:spcPts val="1700"/>
              </a:lnSpc>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た</a:t>
            </a:r>
            <a:r>
              <a:rPr lang="ja-JP" altLang="en-US" sz="1200" dirty="0">
                <a:latin typeface="Meiryo UI" panose="020B0604030504040204" pitchFamily="50" charset="-128"/>
                <a:ea typeface="Meiryo UI" panose="020B0604030504040204" pitchFamily="50" charset="-128"/>
              </a:rPr>
              <a:t>。</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19119" y="5172677"/>
            <a:ext cx="1665899" cy="1110599"/>
          </a:xfrm>
          <a:prstGeom prst="rect">
            <a:avLst/>
          </a:prstGeom>
        </p:spPr>
      </p:pic>
      <p:sp>
        <p:nvSpPr>
          <p:cNvPr id="7" name="正方形/長方形 6"/>
          <p:cNvSpPr/>
          <p:nvPr/>
        </p:nvSpPr>
        <p:spPr>
          <a:xfrm>
            <a:off x="7380312" y="3556744"/>
            <a:ext cx="1856621" cy="900246"/>
          </a:xfrm>
          <a:prstGeom prst="rect">
            <a:avLst/>
          </a:prstGeom>
        </p:spPr>
        <p:txBody>
          <a:bodyPr wrap="square">
            <a:spAutoFit/>
          </a:bodyP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実施期間</a:t>
            </a:r>
            <a:r>
              <a:rPr lang="en-US" altLang="ja-JP" sz="1050" dirty="0">
                <a:latin typeface="Meiryo UI" panose="020B0604030504040204" pitchFamily="50" charset="-128"/>
                <a:ea typeface="Meiryo UI" panose="020B0604030504040204" pitchFamily="50" charset="-128"/>
              </a:rPr>
              <a:t>】</a:t>
            </a:r>
          </a:p>
          <a:p>
            <a:r>
              <a:rPr lang="en-US" altLang="ja-JP" sz="1050" dirty="0">
                <a:latin typeface="Meiryo UI" panose="020B0604030504040204" pitchFamily="50" charset="-128"/>
                <a:ea typeface="Meiryo UI" panose="020B0604030504040204" pitchFamily="50" charset="-128"/>
              </a:rPr>
              <a:t>2020</a:t>
            </a:r>
            <a:r>
              <a:rPr lang="ja-JP" altLang="en-US" sz="1050" dirty="0">
                <a:latin typeface="Meiryo UI" panose="020B0604030504040204" pitchFamily="50" charset="-128"/>
                <a:ea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rPr>
              <a:t>9</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日（金）</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11</a:t>
            </a:r>
            <a:r>
              <a:rPr lang="ja-JP" altLang="en-US" sz="1050" dirty="0">
                <a:latin typeface="Meiryo UI" panose="020B0604030504040204" pitchFamily="50" charset="-128"/>
                <a:ea typeface="Meiryo UI" panose="020B0604030504040204" pitchFamily="50" charset="-128"/>
              </a:rPr>
              <a:t>月</a:t>
            </a:r>
            <a:r>
              <a:rPr lang="en-US" altLang="ja-JP" sz="1050" dirty="0">
                <a:latin typeface="Meiryo UI" panose="020B0604030504040204" pitchFamily="50" charset="-128"/>
                <a:ea typeface="Meiryo UI" panose="020B0604030504040204" pitchFamily="50" charset="-128"/>
              </a:rPr>
              <a:t>23</a:t>
            </a:r>
            <a:r>
              <a:rPr lang="ja-JP" altLang="en-US" sz="1050" dirty="0">
                <a:latin typeface="Meiryo UI" panose="020B0604030504040204" pitchFamily="50" charset="-128"/>
                <a:ea typeface="Meiryo UI" panose="020B0604030504040204" pitchFamily="50" charset="-128"/>
              </a:rPr>
              <a:t>日（月・祝）</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参加者総数</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約</a:t>
            </a:r>
            <a:r>
              <a:rPr lang="en-US" altLang="ja-JP" sz="1050" dirty="0">
                <a:latin typeface="Meiryo UI" panose="020B0604030504040204" pitchFamily="50" charset="-128"/>
                <a:ea typeface="Meiryo UI" panose="020B0604030504040204" pitchFamily="50" charset="-128"/>
              </a:rPr>
              <a:t>10</a:t>
            </a:r>
            <a:r>
              <a:rPr lang="ja-JP" altLang="en-US" sz="1050" dirty="0">
                <a:latin typeface="Meiryo UI" panose="020B0604030504040204" pitchFamily="50" charset="-128"/>
                <a:ea typeface="Meiryo UI" panose="020B0604030504040204" pitchFamily="50" charset="-128"/>
              </a:rPr>
              <a:t>万人</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経済波及効果</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9.4</a:t>
            </a:r>
            <a:r>
              <a:rPr lang="ja-JP" altLang="en-US" sz="1050" dirty="0">
                <a:latin typeface="Meiryo UI" panose="020B0604030504040204" pitchFamily="50" charset="-128"/>
                <a:ea typeface="Meiryo UI" panose="020B0604030504040204" pitchFamily="50" charset="-128"/>
              </a:rPr>
              <a:t>億円</a:t>
            </a:r>
            <a:endParaRPr lang="en-US" altLang="ja-JP" sz="105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5493718" y="6272139"/>
            <a:ext cx="1774275" cy="323165"/>
          </a:xfrm>
          <a:prstGeom prst="rect">
            <a:avLst/>
          </a:prstGeom>
          <a:noFill/>
        </p:spPr>
        <p:txBody>
          <a:bodyPr wrap="square" rtlCol="0" anchor="t" anchorCtr="0">
            <a:spAutoFit/>
          </a:bodyPr>
          <a:lstStyle/>
          <a:p>
            <a:pPr algn="ctr">
              <a:lnSpc>
                <a:spcPts val="900"/>
              </a:lnSpc>
            </a:pPr>
            <a:r>
              <a:rPr lang="ja-JP" altLang="ja-JP" sz="800" dirty="0">
                <a:latin typeface="Meiryo UI" panose="020B0604030504040204" pitchFamily="50" charset="-128"/>
                <a:ea typeface="Meiryo UI" panose="020B0604030504040204" pitchFamily="50" charset="-128"/>
              </a:rPr>
              <a:t>大阪ゆかりの歌舞伎役者に</a:t>
            </a:r>
            <a:r>
              <a:rPr lang="ja-JP" altLang="ja-JP" sz="800" dirty="0" smtClean="0">
                <a:latin typeface="Meiryo UI" panose="020B0604030504040204" pitchFamily="50" charset="-128"/>
                <a:ea typeface="Meiryo UI" panose="020B0604030504040204" pitchFamily="50" charset="-128"/>
              </a:rPr>
              <a:t>よる</a:t>
            </a:r>
            <a:endParaRPr lang="en-US" altLang="ja-JP" sz="800" dirty="0" smtClean="0">
              <a:latin typeface="Meiryo UI" panose="020B0604030504040204" pitchFamily="50" charset="-128"/>
              <a:ea typeface="Meiryo UI" panose="020B0604030504040204" pitchFamily="50" charset="-128"/>
            </a:endParaRPr>
          </a:p>
          <a:p>
            <a:pPr algn="ctr">
              <a:lnSpc>
                <a:spcPts val="900"/>
              </a:lnSpc>
            </a:pPr>
            <a:r>
              <a:rPr lang="ja-JP" altLang="ja-JP" sz="800" dirty="0" smtClean="0">
                <a:latin typeface="Meiryo UI" panose="020B0604030504040204" pitchFamily="50" charset="-128"/>
                <a:ea typeface="Meiryo UI" panose="020B0604030504040204" pitchFamily="50" charset="-128"/>
              </a:rPr>
              <a:t>歌舞伎特別</a:t>
            </a:r>
            <a:r>
              <a:rPr lang="ja-JP" altLang="ja-JP" sz="800" dirty="0">
                <a:latin typeface="Meiryo UI" panose="020B0604030504040204" pitchFamily="50" charset="-128"/>
                <a:ea typeface="Meiryo UI" panose="020B0604030504040204" pitchFamily="50" charset="-128"/>
              </a:rPr>
              <a:t>公演</a:t>
            </a:r>
            <a:endParaRPr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173033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nSpc>
            <a:spcPts val="1700"/>
          </a:lnSpc>
          <a:defRPr dirty="0">
            <a:latin typeface="Meiryo UI" panose="020B0604030504040204" pitchFamily="50" charset="-128"/>
            <a:ea typeface="Meiryo UI"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3240</Words>
  <Application>Microsoft Office PowerPoint</Application>
  <PresentationFormat>画面に合わせる (4:3)</PresentationFormat>
  <Paragraphs>278</Paragraphs>
  <Slides>7</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Meiryo UI</vt:lpstr>
      <vt:lpstr>ＭＳ Ｐゴシック</vt:lpstr>
      <vt:lpstr>メイリオ</vt:lpstr>
      <vt:lpstr>游明朝</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2022-03-29T04:27:54Z</dcterms:modified>
  <cp:contentStatus/>
</cp:coreProperties>
</file>