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sldIdLst>
    <p:sldId id="390" r:id="rId2"/>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6600"/>
    <a:srgbClr val="FF6699"/>
    <a:srgbClr val="E6E6E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5" d="100"/>
          <a:sy n="65" d="100"/>
        </p:scale>
        <p:origin x="1517" y="5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0</a:t>
            </a:fld>
            <a:endParaRPr kumimoji="1" lang="ja-JP" altLang="en-US"/>
          </a:p>
        </p:txBody>
      </p:sp>
    </p:spTree>
    <p:extLst>
      <p:ext uri="{BB962C8B-B14F-4D97-AF65-F5344CB8AC3E}">
        <p14:creationId xmlns:p14="http://schemas.microsoft.com/office/powerpoint/2010/main" val="89524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2024/9/10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2024/9/10</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23E0B413-DCF9-4EFC-ABB7-A3B6C1E9740D}"/>
              </a:ext>
            </a:extLst>
          </p:cNvPr>
          <p:cNvGrpSpPr/>
          <p:nvPr/>
        </p:nvGrpSpPr>
        <p:grpSpPr>
          <a:xfrm>
            <a:off x="496352" y="1457945"/>
            <a:ext cx="12688369" cy="6439921"/>
            <a:chOff x="337901" y="1354728"/>
            <a:chExt cx="12688369" cy="6439921"/>
          </a:xfrm>
        </p:grpSpPr>
        <p:sp>
          <p:nvSpPr>
            <p:cNvPr id="31" name="角丸四角形 25">
              <a:extLst>
                <a:ext uri="{FF2B5EF4-FFF2-40B4-BE49-F238E27FC236}">
                  <a16:creationId xmlns:a16="http://schemas.microsoft.com/office/drawing/2014/main" id="{3422950A-7AD3-46AD-9F4A-1053348C119C}"/>
                </a:ext>
              </a:extLst>
            </p:cNvPr>
            <p:cNvSpPr/>
            <p:nvPr/>
          </p:nvSpPr>
          <p:spPr>
            <a:xfrm>
              <a:off x="7043535" y="2938188"/>
              <a:ext cx="5733026" cy="4568429"/>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2545800B-C07B-455D-92C3-6B05562C036B}"/>
                </a:ext>
              </a:extLst>
            </p:cNvPr>
            <p:cNvSpPr txBox="1"/>
            <p:nvPr/>
          </p:nvSpPr>
          <p:spPr>
            <a:xfrm>
              <a:off x="7352936" y="3251913"/>
              <a:ext cx="5137808" cy="367200"/>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魅力溢れる観光資源づくり</a:t>
              </a:r>
              <a:endParaRPr lang="en-US" altLang="ja-JP"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a:extLst>
                <a:ext uri="{FF2B5EF4-FFF2-40B4-BE49-F238E27FC236}">
                  <a16:creationId xmlns:a16="http://schemas.microsoft.com/office/drawing/2014/main" id="{CF98B3EB-B7BD-4A07-82AF-A378552A9F76}"/>
                </a:ext>
              </a:extLst>
            </p:cNvPr>
            <p:cNvSpPr txBox="1"/>
            <p:nvPr/>
          </p:nvSpPr>
          <p:spPr>
            <a:xfrm>
              <a:off x="7352936" y="4702233"/>
              <a:ext cx="5137808" cy="367200"/>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効果的な誘客促進</a:t>
              </a:r>
              <a:endParaRPr lang="en-US" altLang="ja-JP"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58CCC1B8-4B23-42C4-8E20-5F78E7F20FC8}"/>
                </a:ext>
              </a:extLst>
            </p:cNvPr>
            <p:cNvSpPr txBox="1"/>
            <p:nvPr/>
          </p:nvSpPr>
          <p:spPr>
            <a:xfrm>
              <a:off x="7306203" y="5094423"/>
              <a:ext cx="5100480" cy="1671794"/>
            </a:xfrm>
            <a:prstGeom prst="rect">
              <a:avLst/>
            </a:prstGeom>
            <a:noFill/>
          </p:spPr>
          <p:txBody>
            <a:bodyPr wrap="square" lIns="172520" tIns="86260" rIns="0" bIns="86260" rtlCol="0">
              <a:spAutoFit/>
            </a:bodyPr>
            <a:lstStyle/>
            <a:p>
              <a:pPr marL="323478" indent="-323478" defTabSz="1262878">
                <a:lnSpc>
                  <a:spcPts val="2400"/>
                </a:lnSpc>
                <a:buFont typeface="Wingdings" panose="05000000000000000000" pitchFamily="2" charset="2"/>
                <a:buChar char="l"/>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400"/>
                </a:lnSpc>
                <a:buFont typeface="Wingdings" panose="05000000000000000000" pitchFamily="2" charset="2"/>
                <a:buChar char="l"/>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400"/>
                </a:lnSpc>
                <a:buFont typeface="Wingdings" panose="05000000000000000000" pitchFamily="2" charset="2"/>
                <a:buChar char="l"/>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400"/>
                </a:lnSpc>
                <a:buFont typeface="Wingdings" panose="05000000000000000000" pitchFamily="2" charset="2"/>
                <a:buChar char="l"/>
              </a:pP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400"/>
                </a:lnSpc>
                <a:buFont typeface="Wingdings" panose="05000000000000000000" pitchFamily="2" charset="2"/>
                <a:buChar char="l"/>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観光振興に繋がる団体、プロフェッショナルの育成</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500A9F8E-F318-4448-A7AB-62BA9B8CA1AB}"/>
                </a:ext>
              </a:extLst>
            </p:cNvPr>
            <p:cNvSpPr txBox="1"/>
            <p:nvPr/>
          </p:nvSpPr>
          <p:spPr>
            <a:xfrm>
              <a:off x="7288451" y="3597865"/>
              <a:ext cx="5384734" cy="1056241"/>
            </a:xfrm>
            <a:prstGeom prst="rect">
              <a:avLst/>
            </a:prstGeom>
            <a:noFill/>
          </p:spPr>
          <p:txBody>
            <a:bodyPr wrap="square" lIns="172520" tIns="86260" rIns="0" bIns="86260" rtlCol="0">
              <a:spAutoFit/>
            </a:bodyPr>
            <a:lstStyle/>
            <a:p>
              <a:pPr marL="323478" indent="-323478" defTabSz="1262878">
                <a:lnSpc>
                  <a:spcPts val="2400"/>
                </a:lnSpc>
                <a:buFont typeface="Wingdings" panose="05000000000000000000" pitchFamily="2" charset="2"/>
                <a:buChar char="l"/>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400"/>
                </a:lnSpc>
                <a:buFont typeface="Wingdings" panose="05000000000000000000" pitchFamily="2" charset="2"/>
                <a:buChar char="l"/>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400"/>
                </a:lnSpc>
                <a:buFont typeface="Wingdings" panose="05000000000000000000" pitchFamily="2" charset="2"/>
                <a:buChar char="l"/>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民間による観光集客施設の新設・魅力拡大</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0">
              <a:extLst>
                <a:ext uri="{FF2B5EF4-FFF2-40B4-BE49-F238E27FC236}">
                  <a16:creationId xmlns:a16="http://schemas.microsoft.com/office/drawing/2014/main" id="{DF36442C-CDFB-4819-9A42-7D30DA133104}"/>
                </a:ext>
              </a:extLst>
            </p:cNvPr>
            <p:cNvSpPr/>
            <p:nvPr/>
          </p:nvSpPr>
          <p:spPr>
            <a:xfrm>
              <a:off x="7508929" y="2561652"/>
              <a:ext cx="4670735" cy="61440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魅力づくり及び戦略的なマーケティング、</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プロモーションの推進 </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a:extLst>
                <a:ext uri="{FF2B5EF4-FFF2-40B4-BE49-F238E27FC236}">
                  <a16:creationId xmlns:a16="http://schemas.microsoft.com/office/drawing/2014/main" id="{E51FD871-1D49-496F-9D6E-CFA8F7255069}"/>
                </a:ext>
              </a:extLst>
            </p:cNvPr>
            <p:cNvSpPr/>
            <p:nvPr/>
          </p:nvSpPr>
          <p:spPr>
            <a:xfrm>
              <a:off x="337901" y="1529956"/>
              <a:ext cx="12688369" cy="6264693"/>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62878"/>
              <a:endParaRPr lang="ja-JP" altLang="en-US" sz="2486" dirty="0">
                <a:solidFill>
                  <a:prstClr val="white"/>
                </a:solidFill>
                <a:latin typeface="Calibri" panose="020F0502020204030204"/>
                <a:ea typeface="メイリオ" panose="020B0604030504040204" pitchFamily="50" charset="-128"/>
              </a:endParaRPr>
            </a:p>
          </p:txBody>
        </p:sp>
        <p:sp>
          <p:nvSpPr>
            <p:cNvPr id="16" name="タイトル 1">
              <a:extLst>
                <a:ext uri="{FF2B5EF4-FFF2-40B4-BE49-F238E27FC236}">
                  <a16:creationId xmlns:a16="http://schemas.microsoft.com/office/drawing/2014/main" id="{C691CED2-3178-4C93-8F46-44D832669FEF}"/>
                </a:ext>
              </a:extLst>
            </p:cNvPr>
            <p:cNvSpPr txBox="1">
              <a:spLocks/>
            </p:cNvSpPr>
            <p:nvPr/>
          </p:nvSpPr>
          <p:spPr>
            <a:xfrm>
              <a:off x="3205104" y="1354728"/>
              <a:ext cx="6906060" cy="527645"/>
            </a:xfrm>
            <a:prstGeom prst="rect">
              <a:avLst/>
            </a:prstGeom>
            <a:solidFill>
              <a:srgbClr val="002060"/>
            </a:solidFill>
          </p:spPr>
          <p:txBody>
            <a:bodyPr vert="horz" lIns="172520" tIns="86260" rIns="172520" bIns="8626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defTabSz="1262878"/>
              <a:r>
                <a:rPr lang="ja-JP" altLang="en-US" sz="2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p>
          </p:txBody>
        </p:sp>
        <p:sp>
          <p:nvSpPr>
            <p:cNvPr id="20" name="角丸四角形 14">
              <a:extLst>
                <a:ext uri="{FF2B5EF4-FFF2-40B4-BE49-F238E27FC236}">
                  <a16:creationId xmlns:a16="http://schemas.microsoft.com/office/drawing/2014/main" id="{82F0165D-1DD6-4C20-825C-CDD7E9F783C9}"/>
                </a:ext>
              </a:extLst>
            </p:cNvPr>
            <p:cNvSpPr/>
            <p:nvPr/>
          </p:nvSpPr>
          <p:spPr>
            <a:xfrm>
              <a:off x="575841" y="2863786"/>
              <a:ext cx="6211566" cy="4637043"/>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94935C21-5EB5-4145-B138-F729EC43C974}"/>
                </a:ext>
              </a:extLst>
            </p:cNvPr>
            <p:cNvSpPr txBox="1"/>
            <p:nvPr/>
          </p:nvSpPr>
          <p:spPr>
            <a:xfrm>
              <a:off x="817106" y="4887484"/>
              <a:ext cx="5688632" cy="36656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府域における交通アクセス等の容易化・円滑化</a:t>
              </a:r>
              <a:endParaRPr lang="en-US" altLang="ja-JP"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360DAF08-4652-47E3-99C7-AD7CCC1C9C0F}"/>
                </a:ext>
              </a:extLst>
            </p:cNvPr>
            <p:cNvSpPr txBox="1"/>
            <p:nvPr/>
          </p:nvSpPr>
          <p:spPr>
            <a:xfrm>
              <a:off x="696210" y="5202361"/>
              <a:ext cx="2759952" cy="584574"/>
            </a:xfrm>
            <a:prstGeom prst="rect">
              <a:avLst/>
            </a:prstGeom>
            <a:noFill/>
          </p:spPr>
          <p:txBody>
            <a:bodyPr wrap="square" lIns="172520" tIns="86260" rIns="0" bIns="86260" rtlCol="0">
              <a:spAutoFit/>
            </a:bodyPr>
            <a:lstStyle/>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公共交通機関と連携した旅行者のシームレスな移動の促進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A2055379-82BB-4E6D-8AD1-F7B37A738DAC}"/>
                </a:ext>
              </a:extLst>
            </p:cNvPr>
            <p:cNvSpPr txBox="1"/>
            <p:nvPr/>
          </p:nvSpPr>
          <p:spPr>
            <a:xfrm>
              <a:off x="817106" y="3251620"/>
              <a:ext cx="5688632" cy="36656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観光客受入のための基盤整備</a:t>
              </a:r>
              <a:r>
                <a:rPr lang="ja-JP" altLang="en-US"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・持続可能な観光の促進</a:t>
              </a:r>
              <a:endParaRPr lang="en-US" altLang="ja-JP" sz="1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52040103-E953-4449-AE0D-1C81DB86243C}"/>
                </a:ext>
              </a:extLst>
            </p:cNvPr>
            <p:cNvSpPr txBox="1"/>
            <p:nvPr/>
          </p:nvSpPr>
          <p:spPr>
            <a:xfrm>
              <a:off x="791866" y="5724961"/>
              <a:ext cx="5688632" cy="36656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5E5D1D5C-46EA-45ED-9F63-056B7B49903B}"/>
                </a:ext>
              </a:extLst>
            </p:cNvPr>
            <p:cNvSpPr txBox="1"/>
            <p:nvPr/>
          </p:nvSpPr>
          <p:spPr>
            <a:xfrm>
              <a:off x="703299" y="6055602"/>
              <a:ext cx="5561175" cy="584574"/>
            </a:xfrm>
            <a:prstGeom prst="rect">
              <a:avLst/>
            </a:prstGeom>
            <a:noFill/>
          </p:spPr>
          <p:txBody>
            <a:bodyPr wrap="square" lIns="172520" tIns="86260" rIns="0" bIns="86260" rtlCol="0">
              <a:spAutoFit/>
            </a:bodyPr>
            <a:lstStyle/>
            <a:p>
              <a:pPr marL="248598" indent="-248598" defTabSz="1262878">
                <a:lnSpc>
                  <a:spcPts val="1600"/>
                </a:lnSpc>
                <a:buFont typeface="Wingdings" panose="05000000000000000000" pitchFamily="2" charset="2"/>
                <a:buChar char="l"/>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ムスリム旅行者をはじめとした対応の促進</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文化・生活習慣の違いについての観光客・受入側の相互の理解促進</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BA36A232-BF15-4496-9467-CEE0AC11322D}"/>
                </a:ext>
              </a:extLst>
            </p:cNvPr>
            <p:cNvSpPr txBox="1"/>
            <p:nvPr/>
          </p:nvSpPr>
          <p:spPr>
            <a:xfrm>
              <a:off x="692557" y="3546177"/>
              <a:ext cx="3089390" cy="1405311"/>
            </a:xfrm>
            <a:prstGeom prst="rect">
              <a:avLst/>
            </a:prstGeom>
            <a:noFill/>
          </p:spPr>
          <p:txBody>
            <a:bodyPr wrap="square" lIns="172520" tIns="86260" rIns="0" bIns="86260" rtlCol="0">
              <a:spAutoFit/>
            </a:bodyPr>
            <a:lstStyle/>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観光客が手軽に、欲しい情報を入手できる情報通信にかかる環境整備</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設備等の国際標準サービスの提供</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オーバーツーリズムの抑止・抑制</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1">
              <a:extLst>
                <a:ext uri="{FF2B5EF4-FFF2-40B4-BE49-F238E27FC236}">
                  <a16:creationId xmlns:a16="http://schemas.microsoft.com/office/drawing/2014/main" id="{9B4F7D1B-9CE4-4682-9FAD-962E50AE4BA6}"/>
                </a:ext>
              </a:extLst>
            </p:cNvPr>
            <p:cNvSpPr/>
            <p:nvPr/>
          </p:nvSpPr>
          <p:spPr>
            <a:xfrm>
              <a:off x="1172178" y="2561652"/>
              <a:ext cx="4670735" cy="61440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a:t>
              </a:r>
              <a:endPar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受入環境整備の推進</a:t>
              </a:r>
            </a:p>
          </p:txBody>
        </p:sp>
        <p:sp>
          <p:nvSpPr>
            <p:cNvPr id="28" name="テキスト ボックス 27">
              <a:extLst>
                <a:ext uri="{FF2B5EF4-FFF2-40B4-BE49-F238E27FC236}">
                  <a16:creationId xmlns:a16="http://schemas.microsoft.com/office/drawing/2014/main" id="{B049935F-2200-4E05-84E3-AD43A4D7637F}"/>
                </a:ext>
              </a:extLst>
            </p:cNvPr>
            <p:cNvSpPr txBox="1"/>
            <p:nvPr/>
          </p:nvSpPr>
          <p:spPr>
            <a:xfrm>
              <a:off x="791866" y="6600993"/>
              <a:ext cx="5688632" cy="36656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7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3C406A55-A43A-4DDC-96E9-A604DE77C5F8}"/>
                </a:ext>
              </a:extLst>
            </p:cNvPr>
            <p:cNvSpPr txBox="1"/>
            <p:nvPr/>
          </p:nvSpPr>
          <p:spPr>
            <a:xfrm>
              <a:off x="719858" y="6922043"/>
              <a:ext cx="4671254" cy="584574"/>
            </a:xfrm>
            <a:prstGeom prst="rect">
              <a:avLst/>
            </a:prstGeom>
            <a:noFill/>
          </p:spPr>
          <p:txBody>
            <a:bodyPr wrap="square" lIns="172520" tIns="86260" rIns="0" bIns="86260" rtlCol="0">
              <a:spAutoFit/>
            </a:bodyPr>
            <a:lstStyle/>
            <a:p>
              <a:pPr marL="248598" indent="-248598" defTabSz="1262878">
                <a:lnSpc>
                  <a:spcPts val="1600"/>
                </a:lnSpc>
                <a:buFont typeface="Wingdings" panose="05000000000000000000" pitchFamily="2" charset="2"/>
                <a:buChar char="l"/>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医療機関、災害・事故等に関する情報の発信</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災害発生時の避難誘導対応 等</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9C41C38A-CAB1-4060-9EEE-9FA310CB10BC}"/>
                </a:ext>
              </a:extLst>
            </p:cNvPr>
            <p:cNvSpPr txBox="1"/>
            <p:nvPr/>
          </p:nvSpPr>
          <p:spPr>
            <a:xfrm>
              <a:off x="3671798" y="3550964"/>
              <a:ext cx="2880708" cy="1405311"/>
            </a:xfrm>
            <a:prstGeom prst="rect">
              <a:avLst/>
            </a:prstGeom>
            <a:noFill/>
          </p:spPr>
          <p:txBody>
            <a:bodyPr wrap="square" lIns="172520" tIns="86260" rIns="0" bIns="86260" rtlCol="0">
              <a:spAutoFit/>
            </a:bodyPr>
            <a:lstStyle/>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宿泊施設の整備　</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ホスピタリティの向上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人手不足に対応するためのデジタル技術の活用や観光人材の育成</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観光バス等の駐車場の整備</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lnSpc>
                  <a:spcPts val="1600"/>
                </a:lnSpc>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観光施設等のバリアフリー化</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345F7886-A7BE-4D16-859F-7E4B9D815914}"/>
                </a:ext>
              </a:extLst>
            </p:cNvPr>
            <p:cNvSpPr txBox="1"/>
            <p:nvPr/>
          </p:nvSpPr>
          <p:spPr>
            <a:xfrm>
              <a:off x="3682540" y="5237881"/>
              <a:ext cx="2797958" cy="379389"/>
            </a:xfrm>
            <a:prstGeom prst="rect">
              <a:avLst/>
            </a:prstGeom>
            <a:noFill/>
          </p:spPr>
          <p:txBody>
            <a:bodyPr wrap="square" lIns="172520" tIns="86260" rIns="0" bIns="86260" rtlCol="0">
              <a:spAutoFit/>
            </a:bodyPr>
            <a:lstStyle/>
            <a:p>
              <a:pPr marL="248598" indent="-248598" defTabSz="1262878">
                <a:lnSpc>
                  <a:spcPts val="1600"/>
                </a:lnSpc>
                <a:buFont typeface="Wingdings" panose="05000000000000000000" pitchFamily="2" charset="2"/>
                <a:buChar char="l"/>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観光スポットをめぐるバスの運行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a:extLst>
                <a:ext uri="{FF2B5EF4-FFF2-40B4-BE49-F238E27FC236}">
                  <a16:creationId xmlns:a16="http://schemas.microsoft.com/office/drawing/2014/main" id="{3688462A-FD42-43D2-9D81-8AC0655CB7A1}"/>
                </a:ext>
              </a:extLst>
            </p:cNvPr>
            <p:cNvSpPr txBox="1"/>
            <p:nvPr/>
          </p:nvSpPr>
          <p:spPr>
            <a:xfrm>
              <a:off x="405990" y="1962001"/>
              <a:ext cx="12339203" cy="405037"/>
            </a:xfrm>
            <a:prstGeom prst="rect">
              <a:avLst/>
            </a:prstGeom>
            <a:noFill/>
          </p:spPr>
          <p:txBody>
            <a:bodyPr wrap="square" lIns="172520" tIns="86260" rIns="0" bIns="86260" rtlCol="0">
              <a:spAutoFit/>
            </a:bodyPr>
            <a:lstStyle/>
            <a:p>
              <a:pPr algn="ctr" defTabSz="1262878"/>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大阪の観光振興にかかる施策の柱に基づき実施する全ての施策について、持続可能な開発⽬標（</a:t>
              </a:r>
              <a:r>
                <a:rPr lang="en-US" altLang="ja-JP" sz="1500" b="1" u="sng"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）の達成に貢献する視点をもって取り組んでいく</a:t>
              </a:r>
              <a:endParaRPr lang="en-US" altLang="ja-JP" sz="1500" b="1" u="sng"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4787646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8945</TotalTime>
  <Words>317</Words>
  <Application>Microsoft Office PowerPoint</Application>
  <PresentationFormat>ユーザー設定</PresentationFormat>
  <Paragraphs>37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黒澤　咲子</cp:lastModifiedBy>
  <cp:revision>972</cp:revision>
  <cp:lastPrinted>2024-07-22T05:33:42Z</cp:lastPrinted>
  <dcterms:created xsi:type="dcterms:W3CDTF">2014-07-11T05:14:15Z</dcterms:created>
  <dcterms:modified xsi:type="dcterms:W3CDTF">2024-09-10T03:02:51Z</dcterms:modified>
</cp:coreProperties>
</file>