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69" r:id="rId2"/>
    <p:sldId id="271" r:id="rId3"/>
    <p:sldId id="260" r:id="rId4"/>
    <p:sldId id="273" r:id="rId5"/>
    <p:sldId id="274" r:id="rId6"/>
    <p:sldId id="277" r:id="rId7"/>
    <p:sldId id="278" r:id="rId8"/>
    <p:sldId id="279" r:id="rId9"/>
    <p:sldId id="280" r:id="rId10"/>
    <p:sldId id="275" r:id="rId11"/>
    <p:sldId id="276" r:id="rId12"/>
    <p:sldId id="272" r:id="rId13"/>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8" autoAdjust="0"/>
    <p:restoredTop sz="94660"/>
  </p:normalViewPr>
  <p:slideViewPr>
    <p:cSldViewPr snapToGrid="0">
      <p:cViewPr varScale="1">
        <p:scale>
          <a:sx n="95" d="100"/>
          <a:sy n="95" d="100"/>
        </p:scale>
        <p:origin x="96"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CD2FA5-05B9-4257-BD2C-6E6DF402381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9DA875A-8EC1-414A-8E44-BD49F88814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97A52AB-372F-46EF-9BA1-40FB15AA3897}"/>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39FE1E05-214B-4F75-9C5F-085172367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C27249-68FA-4899-AB00-35B8BEC9ABC6}"/>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403386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689A58-4CF4-485C-81B1-C99C44DDEEA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C8B054B-75B2-4495-8C8A-30A82E2C6C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736E87-D19E-4871-88A6-3C86573568A8}"/>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05F477EC-B7A9-4540-B751-5BC59A0F4A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9DBB5D-00D2-422E-BD21-D0C5272897F5}"/>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274598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42DE316-6CDA-4407-A799-54170B97FB6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C3D2F85-D127-45E6-9B45-FBD56C0B74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0B572F-0288-460B-9335-D22BDFA6B9A4}"/>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71F96315-0B01-4726-85BB-50A22590D0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0A25A6-85A3-43EF-9CC3-1D9676BA31EF}"/>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331202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0DD628-F836-4E07-B584-F70043EB81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5C5B2E7-A2BF-43E9-832E-260833FE421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D0FD9C-BE14-40FD-B68B-77FDB343C6D5}"/>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8C364F92-6B92-4E2D-ABC3-C1B2363AD6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86428A-3B5A-45AA-ACB9-1F9B9434791D}"/>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56849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D47E0-A483-4BA5-92BF-F4F98CA7BE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461606-3643-4BF7-B030-D07875783B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27BC94F-B134-4B19-BF28-9D52F18DEC6B}"/>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72E51E77-D48D-4474-995B-1DE6C3C5EF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F6A513-3242-4E1A-810A-203A9971EF57}"/>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168927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2D6C1D-11DC-4E79-898D-5762DBB1A6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1D7D7C-8265-4D81-AEB6-ECCEF49A429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8326019-F085-4001-8A03-CC57A45495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7E7BDF2-FD4C-456F-BF3A-84E3FA44690D}"/>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8BD8472E-6378-4876-AB26-E3D0E28512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5DCFEE-F476-4C23-B34C-9751F79BEAD3}"/>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372326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329438-39C4-40C2-B4BF-6D1ADA9076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527544-4E55-4231-86DA-F433350A28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6D9CF6A-421A-4FBA-A22F-4902B77E211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BDED614-128F-47E1-AAC2-81FFF9D10B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F293BD-A446-43EC-ACF8-9BD6E04A96B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7FCBCA8-2016-4045-B59B-E517BCF0AECD}"/>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8" name="フッター プレースホルダー 7">
            <a:extLst>
              <a:ext uri="{FF2B5EF4-FFF2-40B4-BE49-F238E27FC236}">
                <a16:creationId xmlns:a16="http://schemas.microsoft.com/office/drawing/2014/main" id="{EE46B628-7251-4EFE-8A21-467B4CA5BA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18FD027-6422-4DC4-99AD-DE2836E5457C}"/>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345238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D5FDA1-D97F-488B-8C23-DA9C3162C0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4BA0219-D681-462A-996C-62218FC70378}"/>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4" name="フッター プレースホルダー 3">
            <a:extLst>
              <a:ext uri="{FF2B5EF4-FFF2-40B4-BE49-F238E27FC236}">
                <a16:creationId xmlns:a16="http://schemas.microsoft.com/office/drawing/2014/main" id="{8FBDF5A6-6932-45DD-B141-B99399B80EF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0758D45-3926-439B-89DA-93EF9F8DE177}"/>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342168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B55EFE-40CA-471F-859E-5BA47E2F9A74}"/>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3" name="フッター プレースホルダー 2">
            <a:extLst>
              <a:ext uri="{FF2B5EF4-FFF2-40B4-BE49-F238E27FC236}">
                <a16:creationId xmlns:a16="http://schemas.microsoft.com/office/drawing/2014/main" id="{15AF1E82-05B2-4DE8-AE1F-72B922985E9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7E4AC41-EA1A-400E-8942-0883CC1DA73B}"/>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318684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286D4-E57A-4CA7-9090-2FD606A2934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8E5AC5-4ED9-48F3-8BB3-B67786177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6009B38-C54D-4283-B91C-BD745560D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A468590-3F18-4452-9DA2-9D3DD42A4C0F}"/>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3A209A3F-54F4-4D9E-9209-B767FA202F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FF6B87-C5C7-49FC-9201-C9C4916572C3}"/>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216245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4240C-1248-4C1C-9F0C-B23F4396A6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2704E9B-63C1-4F2E-9A04-D78CDF2945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8CA7408-0EC0-496B-B10B-6491F308A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058224-81EE-4F13-9732-66670FA9423B}"/>
              </a:ext>
            </a:extLst>
          </p:cNvPr>
          <p:cNvSpPr>
            <a:spLocks noGrp="1"/>
          </p:cNvSpPr>
          <p:nvPr>
            <p:ph type="dt" sz="half" idx="10"/>
          </p:nvPr>
        </p:nvSpPr>
        <p:spPr/>
        <p:txBody>
          <a:bodyPr/>
          <a:lstStyle/>
          <a:p>
            <a:fld id="{9E9FEA32-71CA-4B7B-94DE-EB9501311849}"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BE02C34A-E5CC-4028-8D79-7142066FFCE7}"/>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223EE3BB-A27F-42BB-82B9-3842F201A06D}"/>
              </a:ext>
            </a:extLst>
          </p:cNvPr>
          <p:cNvSpPr>
            <a:spLocks noGrp="1"/>
          </p:cNvSpPr>
          <p:nvPr>
            <p:ph type="sldNum" sz="quarter" idx="12"/>
          </p:nvPr>
        </p:nvSpPr>
        <p:spPr/>
        <p:txBody>
          <a:body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125228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E1FC8D-70EF-4BE0-86C7-18DE94B48B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603DBC-0D67-44EF-A195-CC83ABAF8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724CDE-0438-41F9-99CA-7EA58A394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FEA32-71CA-4B7B-94DE-EB9501311849}"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4EC44B50-E8C0-40F9-AC91-7CCF5F4030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3FF4745-7FE6-4F50-82E2-2EE6B8675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49205-71F5-4B3D-804D-6A6FB104047C}" type="slidenum">
              <a:rPr kumimoji="1" lang="ja-JP" altLang="en-US" smtClean="0"/>
              <a:t>‹#›</a:t>
            </a:fld>
            <a:endParaRPr kumimoji="1" lang="ja-JP" altLang="en-US"/>
          </a:p>
        </p:txBody>
      </p:sp>
    </p:spTree>
    <p:extLst>
      <p:ext uri="{BB962C8B-B14F-4D97-AF65-F5344CB8AC3E}">
        <p14:creationId xmlns:p14="http://schemas.microsoft.com/office/powerpoint/2010/main" val="109127435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2A9F194-3C2A-48F5-9CFC-7C4FBE82B6EE}"/>
              </a:ext>
            </a:extLst>
          </p:cNvPr>
          <p:cNvSpPr/>
          <p:nvPr/>
        </p:nvSpPr>
        <p:spPr>
          <a:xfrm>
            <a:off x="0" y="4759016"/>
            <a:ext cx="12192000" cy="87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C772347-A138-4199-B546-F2683B6065E8}"/>
              </a:ext>
            </a:extLst>
          </p:cNvPr>
          <p:cNvSpPr>
            <a:spLocks noGrp="1"/>
          </p:cNvSpPr>
          <p:nvPr>
            <p:ph type="title"/>
          </p:nvPr>
        </p:nvSpPr>
        <p:spPr>
          <a:xfrm>
            <a:off x="672123" y="743791"/>
            <a:ext cx="10788349" cy="5125563"/>
          </a:xfrm>
        </p:spPr>
        <p:txBody>
          <a:bodyPr>
            <a:normAutofit/>
          </a:bodyPr>
          <a:lstStyle/>
          <a:p>
            <a:pPr algn="ctr">
              <a:lnSpc>
                <a:spcPct val="150000"/>
              </a:lnSpc>
            </a:pPr>
            <a:r>
              <a:rPr kumimoji="1" lang="ja-JP" altLang="en-US" sz="5400" b="1" dirty="0">
                <a:latin typeface="Meiryo UI" panose="020B0604030504040204" pitchFamily="50" charset="-128"/>
                <a:ea typeface="Meiryo UI" panose="020B0604030504040204" pitchFamily="50" charset="-128"/>
              </a:rPr>
              <a:t>ＰＲ重点期</a:t>
            </a:r>
            <a:r>
              <a:rPr kumimoji="1" lang="ja-JP" altLang="en-US" b="1" dirty="0">
                <a:latin typeface="Meiryo UI" panose="020B0604030504040204" pitchFamily="50" charset="-128"/>
                <a:ea typeface="Meiryo UI" panose="020B0604030504040204" pitchFamily="50" charset="-128"/>
              </a:rPr>
              <a:t>（令和６年</a:t>
            </a:r>
            <a:r>
              <a:rPr kumimoji="1" lang="en-US" altLang="ja-JP" b="1" dirty="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月～</a:t>
            </a:r>
            <a:r>
              <a:rPr kumimoji="1" lang="en-US" altLang="ja-JP" b="1" dirty="0">
                <a:latin typeface="Meiryo UI" panose="020B0604030504040204" pitchFamily="50" charset="-128"/>
                <a:ea typeface="Meiryo UI" panose="020B0604030504040204" pitchFamily="50" charset="-128"/>
              </a:rPr>
              <a:t>11</a:t>
            </a:r>
            <a:r>
              <a:rPr kumimoji="1" lang="ja-JP" altLang="en-US" b="1" dirty="0">
                <a:latin typeface="Meiryo UI" panose="020B0604030504040204" pitchFamily="50" charset="-128"/>
                <a:ea typeface="Meiryo UI" panose="020B0604030504040204" pitchFamily="50" charset="-128"/>
              </a:rPr>
              <a:t>月）</a:t>
            </a:r>
            <a:br>
              <a:rPr kumimoji="1" lang="en-US" altLang="ja-JP" b="1" dirty="0">
                <a:latin typeface="Meiryo UI" panose="020B0604030504040204" pitchFamily="50" charset="-128"/>
                <a:ea typeface="Meiryo UI" panose="020B0604030504040204" pitchFamily="50" charset="-128"/>
              </a:rPr>
            </a:br>
            <a:r>
              <a:rPr lang="ja-JP" altLang="en-US" sz="5400" b="1" dirty="0">
                <a:latin typeface="Meiryo UI" panose="020B0604030504040204" pitchFamily="50" charset="-128"/>
                <a:ea typeface="Meiryo UI" panose="020B0604030504040204" pitchFamily="50" charset="-128"/>
              </a:rPr>
              <a:t>主なイベントの実施状況</a:t>
            </a:r>
            <a:br>
              <a:rPr lang="en-US" altLang="ja-JP" sz="5400" b="1" dirty="0">
                <a:latin typeface="Meiryo UI" panose="020B0604030504040204" pitchFamily="50" charset="-128"/>
                <a:ea typeface="Meiryo UI" panose="020B0604030504040204" pitchFamily="50" charset="-128"/>
              </a:rPr>
            </a:br>
            <a:br>
              <a:rPr lang="en-US" altLang="ja-JP" sz="4800" dirty="0">
                <a:latin typeface="Meiryo UI" panose="020B0604030504040204" pitchFamily="50" charset="-128"/>
                <a:ea typeface="Meiryo UI" panose="020B0604030504040204" pitchFamily="50" charset="-128"/>
              </a:rPr>
            </a:br>
            <a:r>
              <a:rPr kumimoji="1" lang="en-US" altLang="ja-JP" sz="3600" dirty="0">
                <a:latin typeface="Meiryo UI" panose="020B0604030504040204" pitchFamily="50" charset="-128"/>
                <a:ea typeface="Meiryo UI" panose="020B0604030504040204" pitchFamily="50" charset="-128"/>
              </a:rPr>
              <a:t>2025</a:t>
            </a:r>
            <a:r>
              <a:rPr kumimoji="1" lang="ja-JP" altLang="en-US" sz="3600" dirty="0">
                <a:latin typeface="Meiryo UI" panose="020B0604030504040204" pitchFamily="50" charset="-128"/>
                <a:ea typeface="Meiryo UI" panose="020B0604030504040204" pitchFamily="50" charset="-128"/>
              </a:rPr>
              <a:t>年大阪・関西万博推進本部地域連携イベント部会</a:t>
            </a:r>
            <a:endParaRPr kumimoji="1" lang="ja-JP" altLang="en-US" sz="4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173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566591" y="810894"/>
            <a:ext cx="4005410" cy="148259"/>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723568" y="390421"/>
            <a:ext cx="10209475"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御堂筋ランウェイ</a:t>
            </a:r>
            <a:r>
              <a:rPr kumimoji="1" lang="en-US" altLang="ja-JP" sz="3200" dirty="0">
                <a:latin typeface="Meiryo UI" panose="020B0604030504040204" pitchFamily="50" charset="-128"/>
                <a:ea typeface="Meiryo UI" panose="020B0604030504040204" pitchFamily="50" charset="-128"/>
              </a:rPr>
              <a:t>2024</a:t>
            </a:r>
            <a:endParaRPr kumimoji="1" lang="ja-JP" altLang="en-US" sz="3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840799" y="1373639"/>
            <a:ext cx="6073290" cy="1200329"/>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開催日：</a:t>
            </a:r>
            <a:r>
              <a:rPr kumimoji="1" lang="en-US" altLang="ja-JP" sz="2400" dirty="0">
                <a:latin typeface="Meiryo UI" panose="020B0604030504040204" pitchFamily="50" charset="-128"/>
                <a:ea typeface="Meiryo UI" panose="020B0604030504040204" pitchFamily="50" charset="-128"/>
              </a:rPr>
              <a:t>11</a:t>
            </a:r>
            <a:r>
              <a:rPr kumimoji="1" lang="ja-JP"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日（日・祝）</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会　場 ：御堂筋</a:t>
            </a:r>
            <a:r>
              <a:rPr lang="ja-JP" altLang="en-US" sz="1400" dirty="0">
                <a:latin typeface="Meiryo UI" panose="020B0604030504040204" pitchFamily="50" charset="-128"/>
                <a:ea typeface="Meiryo UI" panose="020B0604030504040204" pitchFamily="50" charset="-128"/>
              </a:rPr>
              <a:t>（淀屋橋交差点から新橋交差点まで）</a:t>
            </a:r>
            <a:endParaRPr lang="en-US" altLang="ja-JP" sz="1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来場者：</a:t>
            </a:r>
            <a:r>
              <a:rPr kumimoji="1" lang="zh-TW" altLang="en-US" sz="2400" dirty="0">
                <a:latin typeface="Meiryo UI" panose="020B0604030504040204" pitchFamily="50" charset="-128"/>
                <a:ea typeface="Meiryo UI" panose="020B0604030504040204" pitchFamily="50" charset="-128"/>
              </a:rPr>
              <a:t>約</a:t>
            </a:r>
            <a:r>
              <a:rPr lang="en-US" altLang="zh-TW" sz="2400" dirty="0">
                <a:latin typeface="Meiryo UI" panose="020B0604030504040204" pitchFamily="50" charset="-128"/>
                <a:ea typeface="Meiryo UI" panose="020B0604030504040204" pitchFamily="50" charset="-128"/>
              </a:rPr>
              <a:t>70</a:t>
            </a:r>
            <a:r>
              <a:rPr kumimoji="1" lang="zh-TW" altLang="en-US" sz="2400" dirty="0">
                <a:latin typeface="Meiryo UI" panose="020B0604030504040204" pitchFamily="50" charset="-128"/>
                <a:ea typeface="Meiryo UI" panose="020B0604030504040204" pitchFamily="50" charset="-128"/>
              </a:rPr>
              <a:t>万人</a:t>
            </a:r>
            <a:endParaRPr kumimoji="1" lang="ja-JP" altLang="en-US" sz="2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51D2D4D-7348-4F09-8CE8-D38BD69FCE0E}"/>
              </a:ext>
            </a:extLst>
          </p:cNvPr>
          <p:cNvSpPr txBox="1"/>
          <p:nvPr/>
        </p:nvSpPr>
        <p:spPr>
          <a:xfrm>
            <a:off x="386631" y="3429000"/>
            <a:ext cx="6225184" cy="2554545"/>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大阪のメインストリートである御堂筋において、非日常的なオンリーワンコンテンツを実施し、一層の話題性を高めることで、大阪の魅力を広く発信しました。</a:t>
            </a:r>
          </a:p>
          <a:p>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2025</a:t>
            </a:r>
            <a:r>
              <a:rPr kumimoji="1" lang="ja-JP" altLang="en-US" sz="2000" dirty="0">
                <a:latin typeface="Meiryo UI" panose="020B0604030504040204" pitchFamily="50" charset="-128"/>
                <a:ea typeface="Meiryo UI" panose="020B0604030504040204" pitchFamily="50" charset="-128"/>
              </a:rPr>
              <a:t>年大阪・関西万博を目前に控えた今年は、例年よりも距離を延長して実施しました。「</a:t>
            </a:r>
            <a:r>
              <a:rPr kumimoji="1" lang="en-US" altLang="ja-JP" sz="2000" dirty="0">
                <a:latin typeface="Meiryo UI" panose="020B0604030504040204" pitchFamily="50" charset="-128"/>
                <a:ea typeface="Meiryo UI" panose="020B0604030504040204" pitchFamily="50" charset="-128"/>
              </a:rPr>
              <a:t>OPEN UP!</a:t>
            </a:r>
            <a:r>
              <a:rPr kumimoji="1" lang="ja-JP" altLang="en-US" sz="2000" dirty="0">
                <a:latin typeface="Meiryo UI" panose="020B0604030504040204" pitchFamily="50" charset="-128"/>
                <a:ea typeface="Meiryo UI" panose="020B0604030504040204" pitchFamily="50" charset="-128"/>
              </a:rPr>
              <a:t>」をテーマに、松平健さん、</a:t>
            </a:r>
            <a:r>
              <a:rPr kumimoji="1" lang="en-US" altLang="ja-JP" sz="2000" dirty="0">
                <a:latin typeface="Meiryo UI" panose="020B0604030504040204" pitchFamily="50" charset="-128"/>
                <a:ea typeface="Meiryo UI" panose="020B0604030504040204" pitchFamily="50" charset="-128"/>
              </a:rPr>
              <a:t>JO1</a:t>
            </a:r>
            <a:r>
              <a:rPr kumimoji="1" lang="ja-JP" altLang="en-US" sz="2000" dirty="0">
                <a:latin typeface="Meiryo UI" panose="020B0604030504040204" pitchFamily="50" charset="-128"/>
                <a:ea typeface="Meiryo UI" panose="020B0604030504040204" pitchFamily="50" charset="-128"/>
              </a:rPr>
              <a:t>、コブクロによるスペシャルライブやディズニーの仲間たちが子どもたちと一緒にパレードに参加するなど、この日限りの盛りだくさんな企画を展開しました。</a:t>
            </a:r>
          </a:p>
        </p:txBody>
      </p:sp>
      <p:pic>
        <p:nvPicPr>
          <p:cNvPr id="12" name="図 11">
            <a:extLst>
              <a:ext uri="{FF2B5EF4-FFF2-40B4-BE49-F238E27FC236}">
                <a16:creationId xmlns:a16="http://schemas.microsoft.com/office/drawing/2014/main" id="{D0A577B7-FE02-471C-A590-62B7CDD0BA36}"/>
              </a:ext>
            </a:extLst>
          </p:cNvPr>
          <p:cNvPicPr>
            <a:picLocks noChangeAspect="1"/>
          </p:cNvPicPr>
          <p:nvPr/>
        </p:nvPicPr>
        <p:blipFill>
          <a:blip r:embed="rId2"/>
          <a:stretch>
            <a:fillRect/>
          </a:stretch>
        </p:blipFill>
        <p:spPr>
          <a:xfrm>
            <a:off x="8632129" y="4277954"/>
            <a:ext cx="1912552" cy="1908000"/>
          </a:xfrm>
          <a:prstGeom prst="rect">
            <a:avLst/>
          </a:prstGeom>
        </p:spPr>
      </p:pic>
      <p:pic>
        <p:nvPicPr>
          <p:cNvPr id="3" name="図 2" descr="レース場を走っている人たち  中程度の精度で自動的に生成された説明">
            <a:extLst>
              <a:ext uri="{FF2B5EF4-FFF2-40B4-BE49-F238E27FC236}">
                <a16:creationId xmlns:a16="http://schemas.microsoft.com/office/drawing/2014/main" id="{C5CF1BA0-733A-567A-BB6B-1F1369E344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8792" y="470913"/>
            <a:ext cx="5193554" cy="3462370"/>
          </a:xfrm>
          <a:prstGeom prst="rect">
            <a:avLst/>
          </a:prstGeom>
        </p:spPr>
      </p:pic>
    </p:spTree>
    <p:extLst>
      <p:ext uri="{BB962C8B-B14F-4D97-AF65-F5344CB8AC3E}">
        <p14:creationId xmlns:p14="http://schemas.microsoft.com/office/powerpoint/2010/main" val="404548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502423" y="810894"/>
            <a:ext cx="4069578" cy="148260"/>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723568" y="390421"/>
            <a:ext cx="10209475"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大阪・光の饗宴</a:t>
            </a:r>
            <a:r>
              <a:rPr kumimoji="1" lang="en-US" altLang="ja-JP" sz="3200" dirty="0">
                <a:latin typeface="Meiryo UI" panose="020B0604030504040204" pitchFamily="50" charset="-128"/>
                <a:ea typeface="Meiryo UI" panose="020B0604030504040204" pitchFamily="50" charset="-128"/>
              </a:rPr>
              <a:t>2024</a:t>
            </a:r>
            <a:endParaRPr kumimoji="1" lang="ja-JP" altLang="en-US" sz="3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502423" y="1859968"/>
            <a:ext cx="6558774" cy="1569660"/>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開催日：</a:t>
            </a:r>
            <a:r>
              <a:rPr kumimoji="1" lang="en-US" altLang="ja-JP" sz="2400" dirty="0">
                <a:latin typeface="Meiryo UI" panose="020B0604030504040204" pitchFamily="50" charset="-128"/>
                <a:ea typeface="Meiryo UI" panose="020B0604030504040204" pitchFamily="50" charset="-128"/>
              </a:rPr>
              <a:t>11</a:t>
            </a:r>
            <a:r>
              <a:rPr kumimoji="1" lang="ja-JP"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日（日・祝）</a:t>
            </a:r>
            <a:endParaRPr kumimoji="1" lang="en-US" altLang="ja-JP" sz="2400" dirty="0">
              <a:latin typeface="Meiryo UI" panose="020B0604030504040204" pitchFamily="50" charset="-128"/>
              <a:ea typeface="Meiryo UI" panose="020B0604030504040204" pitchFamily="50" charset="-128"/>
            </a:endParaRPr>
          </a:p>
          <a:p>
            <a:r>
              <a:rPr lang="en-US" altLang="ja-JP" sz="2400" dirty="0">
                <a:latin typeface="Meiryo UI" panose="020B0604030504040204" pitchFamily="50" charset="-128"/>
                <a:ea typeface="Meiryo UI" panose="020B0604030504040204" pitchFamily="50" charset="-128"/>
              </a:rPr>
              <a:t>                 </a:t>
            </a:r>
            <a:r>
              <a:rPr kumimoji="1" lang="en-US" altLang="ja-JP"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31</a:t>
            </a:r>
            <a:r>
              <a:rPr lang="ja-JP" altLang="en-US" sz="2400" dirty="0">
                <a:latin typeface="Meiryo UI" panose="020B0604030504040204" pitchFamily="50" charset="-128"/>
                <a:ea typeface="Meiryo UI" panose="020B0604030504040204" pitchFamily="50" charset="-128"/>
              </a:rPr>
              <a:t>日（金）</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会　場 ：御堂筋、中之島 </a:t>
            </a:r>
            <a:r>
              <a:rPr lang="ja-JP" altLang="en-US" dirty="0">
                <a:latin typeface="Meiryo UI" panose="020B0604030504040204" pitchFamily="50" charset="-128"/>
                <a:ea typeface="Meiryo UI" panose="020B0604030504040204" pitchFamily="50" charset="-128"/>
              </a:rPr>
              <a:t>ほか</a:t>
            </a:r>
            <a:endParaRPr lang="en-US" altLang="ja-JP" sz="1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来場者：集計中</a:t>
            </a:r>
            <a:r>
              <a:rPr lang="ja-JP" altLang="en-US" sz="2000" dirty="0">
                <a:latin typeface="Meiryo UI" panose="020B0604030504040204" pitchFamily="50" charset="-128"/>
                <a:ea typeface="Meiryo UI" panose="020B0604030504040204" pitchFamily="50" charset="-128"/>
              </a:rPr>
              <a:t>（</a:t>
            </a:r>
            <a:r>
              <a:rPr kumimoji="1" lang="en-US" altLang="zh-TW" sz="2000" dirty="0">
                <a:latin typeface="Meiryo UI" panose="020B0604030504040204" pitchFamily="50" charset="-128"/>
                <a:ea typeface="Meiryo UI" panose="020B0604030504040204" pitchFamily="50" charset="-128"/>
              </a:rPr>
              <a:t>2023</a:t>
            </a:r>
            <a:r>
              <a:rPr kumimoji="1" lang="zh-TW" altLang="en-US" sz="2000" dirty="0">
                <a:latin typeface="Meiryo UI" panose="020B0604030504040204" pitchFamily="50" charset="-128"/>
                <a:ea typeface="Meiryo UI" panose="020B0604030504040204" pitchFamily="50" charset="-128"/>
              </a:rPr>
              <a:t>年度　約</a:t>
            </a:r>
            <a:r>
              <a:rPr kumimoji="1" lang="en-US" altLang="zh-TW" sz="2000" dirty="0">
                <a:latin typeface="Meiryo UI" panose="020B0604030504040204" pitchFamily="50" charset="-128"/>
                <a:ea typeface="Meiryo UI" panose="020B0604030504040204" pitchFamily="50" charset="-128"/>
              </a:rPr>
              <a:t>2,729</a:t>
            </a:r>
            <a:r>
              <a:rPr kumimoji="1" lang="zh-TW" altLang="en-US" sz="2000" dirty="0">
                <a:latin typeface="Meiryo UI" panose="020B0604030504040204" pitchFamily="50" charset="-128"/>
                <a:ea typeface="Meiryo UI" panose="020B0604030504040204" pitchFamily="50" charset="-128"/>
              </a:rPr>
              <a:t>万人</a:t>
            </a:r>
            <a:r>
              <a:rPr kumimoji="1" lang="ja-JP" altLang="en-US" sz="20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51D2D4D-7348-4F09-8CE8-D38BD69FCE0E}"/>
              </a:ext>
            </a:extLst>
          </p:cNvPr>
          <p:cNvSpPr txBox="1"/>
          <p:nvPr/>
        </p:nvSpPr>
        <p:spPr>
          <a:xfrm>
            <a:off x="650289" y="4070406"/>
            <a:ext cx="11203279" cy="2554545"/>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大阪のシンボルストリート・御堂筋が輝く「御堂筋イルミネーション」、水都大阪のシンボル・中之島を彩る「</a:t>
            </a:r>
            <a:r>
              <a:rPr kumimoji="1" lang="en-US" altLang="ja-JP" sz="2000" dirty="0">
                <a:latin typeface="Meiryo UI" panose="020B0604030504040204" pitchFamily="50" charset="-128"/>
                <a:ea typeface="Meiryo UI" panose="020B0604030504040204" pitchFamily="50" charset="-128"/>
              </a:rPr>
              <a:t>OSAKA</a:t>
            </a:r>
            <a:r>
              <a:rPr kumimoji="1" lang="ja-JP" altLang="en-US" sz="2000" dirty="0">
                <a:latin typeface="Meiryo UI" panose="020B0604030504040204" pitchFamily="50" charset="-128"/>
                <a:ea typeface="Meiryo UI" panose="020B0604030504040204" pitchFamily="50" charset="-128"/>
              </a:rPr>
              <a:t>光のルネサンス」のコアプログラムに加え、大阪府内の様々な場所で開催される「エリアプログラム」が、大阪の夜を美しく幻想的に輝かせます。</a:t>
            </a:r>
          </a:p>
          <a:p>
            <a:r>
              <a:rPr kumimoji="1" lang="ja-JP" altLang="en-US" sz="2000" dirty="0">
                <a:latin typeface="Meiryo UI" panose="020B0604030504040204" pitchFamily="50" charset="-128"/>
                <a:ea typeface="Meiryo UI" panose="020B0604030504040204" pitchFamily="50" charset="-128"/>
              </a:rPr>
              <a:t>　御堂筋イルミネーションでは、今年も梅田から難波までの約</a:t>
            </a:r>
            <a:r>
              <a:rPr kumimoji="1" lang="en-US" altLang="ja-JP" sz="2000" dirty="0">
                <a:latin typeface="Meiryo UI" panose="020B0604030504040204" pitchFamily="50" charset="-128"/>
                <a:ea typeface="Meiryo UI" panose="020B0604030504040204" pitchFamily="50" charset="-128"/>
              </a:rPr>
              <a:t>4㎞</a:t>
            </a:r>
            <a:r>
              <a:rPr kumimoji="1" lang="ja-JP" altLang="en-US" sz="2000" dirty="0">
                <a:latin typeface="Meiryo UI" panose="020B0604030504040204" pitchFamily="50" charset="-128"/>
                <a:ea typeface="Meiryo UI" panose="020B0604030504040204" pitchFamily="50" charset="-128"/>
              </a:rPr>
              <a:t>にわたる世界的スケールの樹木イルミネーションに加え、</a:t>
            </a:r>
            <a:r>
              <a:rPr lang="ja-JP" altLang="en-US" sz="2000" dirty="0">
                <a:latin typeface="Meiryo UI" panose="020B0604030504040204" pitchFamily="50" charset="-128"/>
                <a:ea typeface="Meiryo UI" panose="020B0604030504040204" pitchFamily="50" charset="-128"/>
              </a:rPr>
              <a:t>北御堂でのワークショップ</a:t>
            </a:r>
            <a:r>
              <a:rPr kumimoji="1" lang="ja-JP" altLang="en-US" sz="2000" dirty="0">
                <a:latin typeface="Meiryo UI" panose="020B0604030504040204" pitchFamily="50" charset="-128"/>
                <a:ea typeface="Meiryo UI" panose="020B0604030504040204" pitchFamily="50" charset="-128"/>
              </a:rPr>
              <a:t>で作成されたアート作品「光の箱」の展示とプロジェクションマッピング、梅田吸気塔の万博カラーライトアップやなんば広場でのカラーシャドウなどで、また、</a:t>
            </a:r>
            <a:r>
              <a:rPr kumimoji="1" lang="en-US" altLang="ja-JP" sz="2000" dirty="0">
                <a:latin typeface="Meiryo UI" panose="020B0604030504040204" pitchFamily="50" charset="-128"/>
                <a:ea typeface="Meiryo UI" panose="020B0604030504040204" pitchFamily="50" charset="-128"/>
              </a:rPr>
              <a:t>OSAKA</a:t>
            </a:r>
            <a:r>
              <a:rPr kumimoji="1" lang="ja-JP" altLang="en-US" sz="2000" dirty="0">
                <a:latin typeface="Meiryo UI" panose="020B0604030504040204" pitchFamily="50" charset="-128"/>
                <a:ea typeface="Meiryo UI" panose="020B0604030504040204" pitchFamily="50" charset="-128"/>
              </a:rPr>
              <a:t>光のルネサンスでは、大阪市役所のイルミネーションファサードに３</a:t>
            </a:r>
            <a:r>
              <a:rPr kumimoji="1" lang="en-US" altLang="ja-JP" sz="2000" dirty="0">
                <a:latin typeface="Meiryo UI" panose="020B0604030504040204" pitchFamily="50" charset="-128"/>
                <a:ea typeface="Meiryo UI" panose="020B0604030504040204" pitchFamily="50" charset="-128"/>
              </a:rPr>
              <a:t>D</a:t>
            </a:r>
            <a:r>
              <a:rPr kumimoji="1" lang="ja-JP" altLang="en-US" sz="2000" dirty="0">
                <a:latin typeface="Meiryo UI" panose="020B0604030504040204" pitchFamily="50" charset="-128"/>
                <a:ea typeface="Meiryo UI" panose="020B0604030504040204" pitchFamily="50" charset="-128"/>
              </a:rPr>
              <a:t>マッピング</a:t>
            </a:r>
            <a:r>
              <a:rPr kumimoji="1" lang="en-US" altLang="ja-JP" sz="2000" dirty="0">
                <a:latin typeface="Meiryo UI" panose="020B0604030504040204" pitchFamily="50" charset="-128"/>
                <a:ea typeface="Meiryo UI" panose="020B0604030504040204" pitchFamily="50" charset="-128"/>
              </a:rPr>
              <a:t>LED</a:t>
            </a:r>
            <a:r>
              <a:rPr kumimoji="1" lang="ja-JP" altLang="en-US" sz="2000" dirty="0">
                <a:latin typeface="Meiryo UI" panose="020B0604030504040204" pitchFamily="50" charset="-128"/>
                <a:ea typeface="Meiryo UI" panose="020B0604030504040204" pitchFamily="50" charset="-128"/>
              </a:rPr>
              <a:t>を新たに導入するとともに、プロジェクションマッピングの初回上映セレモニーなどを実施することで万博の機運醸成も図ります。</a:t>
            </a:r>
          </a:p>
        </p:txBody>
      </p:sp>
      <p:pic>
        <p:nvPicPr>
          <p:cNvPr id="14" name="図 13">
            <a:extLst>
              <a:ext uri="{FF2B5EF4-FFF2-40B4-BE49-F238E27FC236}">
                <a16:creationId xmlns:a16="http://schemas.microsoft.com/office/drawing/2014/main" id="{B9452A39-371C-48CC-8BE1-D351A634A4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1929" y="975196"/>
            <a:ext cx="5674918" cy="2969874"/>
          </a:xfrm>
          <a:prstGeom prst="rect">
            <a:avLst/>
          </a:prstGeom>
        </p:spPr>
      </p:pic>
    </p:spTree>
    <p:extLst>
      <p:ext uri="{BB962C8B-B14F-4D97-AF65-F5344CB8AC3E}">
        <p14:creationId xmlns:p14="http://schemas.microsoft.com/office/powerpoint/2010/main" val="311943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426315" y="883160"/>
            <a:ext cx="3427894" cy="148262"/>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553677" y="470505"/>
            <a:ext cx="10209475"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夢キタ万博</a:t>
            </a:r>
            <a:r>
              <a:rPr kumimoji="1" lang="en-US" altLang="ja-JP" sz="3200" dirty="0">
                <a:latin typeface="Meiryo UI" panose="020B0604030504040204" pitchFamily="50" charset="-128"/>
                <a:ea typeface="Meiryo UI" panose="020B0604030504040204" pitchFamily="50" charset="-128"/>
              </a:rPr>
              <a:t>2024</a:t>
            </a:r>
            <a:endParaRPr kumimoji="1" lang="ja-JP" altLang="en-US" sz="3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608385" y="2044005"/>
            <a:ext cx="6329638" cy="1200329"/>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開催日：</a:t>
            </a:r>
            <a:r>
              <a:rPr kumimoji="1" lang="en-US" altLang="ja-JP" sz="2400" dirty="0">
                <a:latin typeface="Meiryo UI" panose="020B0604030504040204" pitchFamily="50" charset="-128"/>
                <a:ea typeface="Meiryo UI" panose="020B0604030504040204" pitchFamily="50" charset="-128"/>
              </a:rPr>
              <a:t>11</a:t>
            </a:r>
            <a:r>
              <a:rPr kumimoji="1"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9</a:t>
            </a:r>
            <a:r>
              <a:rPr kumimoji="1" lang="ja-JP" altLang="en-US" sz="2400" dirty="0">
                <a:latin typeface="Meiryo UI" panose="020B0604030504040204" pitchFamily="50" charset="-128"/>
                <a:ea typeface="Meiryo UI" panose="020B0604030504040204" pitchFamily="50" charset="-128"/>
              </a:rPr>
              <a:t>日（</a:t>
            </a:r>
            <a:r>
              <a:rPr lang="ja-JP" altLang="en-US" sz="2400" dirty="0">
                <a:latin typeface="Meiryo UI" panose="020B0604030504040204" pitchFamily="50" charset="-128"/>
                <a:ea typeface="Meiryo UI" panose="020B0604030504040204" pitchFamily="50" charset="-128"/>
              </a:rPr>
              <a:t>土</a:t>
            </a:r>
            <a:r>
              <a:rPr kumimoji="1" lang="ja-JP" altLang="en-US"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日（日）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会　場 ：梅田スカイビル</a:t>
            </a:r>
            <a:endParaRPr lang="en-US" altLang="ja-JP" sz="1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来場者：約</a:t>
            </a:r>
            <a:r>
              <a:rPr kumimoji="1" lang="en-US" altLang="ja-JP" sz="2400" dirty="0">
                <a:latin typeface="Meiryo UI" panose="020B0604030504040204" pitchFamily="50" charset="-128"/>
                <a:ea typeface="Meiryo UI" panose="020B0604030504040204" pitchFamily="50" charset="-128"/>
              </a:rPr>
              <a:t>15,000</a:t>
            </a:r>
            <a:r>
              <a:rPr kumimoji="1" lang="ja-JP" altLang="en-US" sz="2400" dirty="0">
                <a:latin typeface="Meiryo UI" panose="020B0604030504040204" pitchFamily="50" charset="-128"/>
                <a:ea typeface="Meiryo UI" panose="020B0604030504040204" pitchFamily="50" charset="-128"/>
              </a:rPr>
              <a:t>人</a:t>
            </a:r>
            <a:endParaRPr kumimoji="1" lang="ja-JP" altLang="en-US" sz="2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51D2D4D-7348-4F09-8CE8-D38BD69FCE0E}"/>
              </a:ext>
            </a:extLst>
          </p:cNvPr>
          <p:cNvSpPr txBox="1"/>
          <p:nvPr/>
        </p:nvSpPr>
        <p:spPr>
          <a:xfrm>
            <a:off x="937353" y="4428608"/>
            <a:ext cx="10317294" cy="1938992"/>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大阪市北区における官民連携の力を活かして開催する「夢キタ万博」において、今年は</a:t>
            </a:r>
            <a:r>
              <a:rPr kumimoji="1" lang="en-US" altLang="ja-JP" sz="2000" dirty="0">
                <a:latin typeface="Meiryo UI" panose="020B0604030504040204" pitchFamily="50" charset="-128"/>
                <a:ea typeface="Meiryo UI" panose="020B0604030504040204" pitchFamily="50" charset="-128"/>
              </a:rPr>
              <a:t>50</a:t>
            </a:r>
            <a:r>
              <a:rPr kumimoji="1" lang="ja-JP" altLang="en-US" sz="2000" dirty="0">
                <a:latin typeface="Meiryo UI" panose="020B0604030504040204" pitchFamily="50" charset="-128"/>
                <a:ea typeface="Meiryo UI" panose="020B0604030504040204" pitchFamily="50" charset="-128"/>
              </a:rPr>
              <a:t>を超える企業等の協力による職業体験や謎解きクリエイター松丸亮吾さんによるトークショー、中学生による</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ファッションショーなど子どもたちの夢づくりに繋がるコンテンツを実施したほか、大阪・関西万博で運行予定の自動運転バスの展示、大阪・関西万博オフィシャルテーマソング「この地球（ほし）の続きを」のダンスを現役女子高生アイドル</a:t>
            </a:r>
            <a:r>
              <a:rPr kumimoji="1" lang="en-US" altLang="ja-JP" sz="2000" dirty="0">
                <a:latin typeface="Meiryo UI" panose="020B0604030504040204" pitchFamily="50" charset="-128"/>
                <a:ea typeface="Meiryo UI" panose="020B0604030504040204" pitchFamily="50" charset="-128"/>
              </a:rPr>
              <a:t>SO.ON project</a:t>
            </a:r>
            <a:r>
              <a:rPr kumimoji="1" lang="ja-JP" altLang="en-US" sz="2000" dirty="0">
                <a:latin typeface="Meiryo UI" panose="020B0604030504040204" pitchFamily="50" charset="-128"/>
                <a:ea typeface="Meiryo UI" panose="020B0604030504040204" pitchFamily="50" charset="-128"/>
              </a:rPr>
              <a:t>と踊る企画など会場全体で大阪・関西万博を盛り上げました。</a:t>
            </a:r>
          </a:p>
        </p:txBody>
      </p:sp>
      <p:pic>
        <p:nvPicPr>
          <p:cNvPr id="12" name="図 11">
            <a:extLst>
              <a:ext uri="{FF2B5EF4-FFF2-40B4-BE49-F238E27FC236}">
                <a16:creationId xmlns:a16="http://schemas.microsoft.com/office/drawing/2014/main" id="{D24F5A4C-1641-BAD9-C8D2-A81A3CBB57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06293" y="1713428"/>
            <a:ext cx="4769205" cy="2384603"/>
          </a:xfrm>
          <a:prstGeom prst="rect">
            <a:avLst/>
          </a:prstGeom>
        </p:spPr>
      </p:pic>
    </p:spTree>
    <p:extLst>
      <p:ext uri="{BB962C8B-B14F-4D97-AF65-F5344CB8AC3E}">
        <p14:creationId xmlns:p14="http://schemas.microsoft.com/office/powerpoint/2010/main" val="56351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502422" y="1187598"/>
            <a:ext cx="8096146" cy="156929"/>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723568" y="390421"/>
            <a:ext cx="10209475" cy="95410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大阪いのち輝くスポーツプロジェクト</a:t>
            </a:r>
            <a:endParaRPr kumimoji="1" lang="en-US" altLang="ja-JP" sz="24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a:t>
            </a:r>
            <a:r>
              <a:rPr kumimoji="1" lang="en-US" altLang="ja-JP" sz="3200" dirty="0">
                <a:latin typeface="Meiryo UI" panose="020B0604030504040204" pitchFamily="50" charset="-128"/>
                <a:ea typeface="Meiryo UI" panose="020B0604030504040204" pitchFamily="50" charset="-128"/>
              </a:rPr>
              <a:t>OSAKA NEXPO 2024</a:t>
            </a:r>
            <a:r>
              <a:rPr kumimoji="1" lang="ja-JP" altLang="en-US" sz="2400" dirty="0">
                <a:latin typeface="Meiryo UI" panose="020B0604030504040204" pitchFamily="50" charset="-128"/>
                <a:ea typeface="Meiryo UI" panose="020B0604030504040204" pitchFamily="50" charset="-128"/>
              </a:rPr>
              <a:t>（おおさかネクスポ</a:t>
            </a:r>
            <a:r>
              <a:rPr kumimoji="1" lang="en-US" altLang="ja-JP" sz="2400" dirty="0">
                <a:latin typeface="Meiryo UI" panose="020B0604030504040204" pitchFamily="50" charset="-128"/>
                <a:ea typeface="Meiryo UI" panose="020B0604030504040204" pitchFamily="50" charset="-128"/>
              </a:rPr>
              <a:t>2024</a:t>
            </a:r>
            <a:r>
              <a:rPr kumimoji="1" lang="ja-JP" altLang="en-US" sz="2400" dirty="0">
                <a:latin typeface="Meiryo UI" panose="020B0604030504040204" pitchFamily="50" charset="-128"/>
                <a:ea typeface="Meiryo UI" panose="020B0604030504040204" pitchFamily="50" charset="-128"/>
              </a:rPr>
              <a:t>）</a:t>
            </a:r>
            <a:r>
              <a:rPr kumimoji="1" lang="ja-JP" altLang="en-US" sz="3200" dirty="0">
                <a:latin typeface="Meiryo UI" panose="020B0604030504040204" pitchFamily="50" charset="-128"/>
                <a:ea typeface="Meiryo UI" panose="020B0604030504040204" pitchFamily="50" charset="-128"/>
              </a:rPr>
              <a:t>」</a:t>
            </a: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723568" y="2178029"/>
            <a:ext cx="6677079" cy="830997"/>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開催日：</a:t>
            </a:r>
            <a:r>
              <a:rPr kumimoji="1"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5</a:t>
            </a:r>
            <a:r>
              <a:rPr kumimoji="1" lang="ja-JP" altLang="en-US" sz="2400" dirty="0">
                <a:latin typeface="Meiryo UI" panose="020B0604030504040204" pitchFamily="50" charset="-128"/>
                <a:ea typeface="Meiryo UI" panose="020B0604030504040204" pitchFamily="50" charset="-128"/>
              </a:rPr>
              <a:t>日（</a:t>
            </a:r>
            <a:r>
              <a:rPr lang="ja-JP" altLang="en-US" sz="2400" dirty="0">
                <a:latin typeface="Meiryo UI" panose="020B0604030504040204" pitchFamily="50" charset="-128"/>
                <a:ea typeface="Meiryo UI" panose="020B0604030504040204" pitchFamily="50" charset="-128"/>
              </a:rPr>
              <a:t>土</a:t>
            </a:r>
            <a:r>
              <a:rPr kumimoji="1" lang="ja-JP" altLang="en-US"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日（日）</a:t>
            </a:r>
            <a:r>
              <a:rPr lang="ja-JP" altLang="en-US" dirty="0">
                <a:latin typeface="Meiryo UI" panose="020B0604030504040204" pitchFamily="50" charset="-128"/>
                <a:ea typeface="Meiryo UI" panose="020B0604030504040204" pitchFamily="50" charset="-128"/>
              </a:rPr>
              <a:t>ほか</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会　場 ：てんしば</a:t>
            </a:r>
            <a:r>
              <a:rPr lang="ja-JP" altLang="en-US" sz="1600" dirty="0">
                <a:latin typeface="Meiryo UI" panose="020B0604030504040204" pitchFamily="50" charset="-128"/>
                <a:ea typeface="Meiryo UI" panose="020B0604030504040204" pitchFamily="50" charset="-128"/>
              </a:rPr>
              <a:t>（天王寺公園エントランスエリア） </a:t>
            </a:r>
            <a:r>
              <a:rPr lang="ja-JP" altLang="en-US" dirty="0">
                <a:latin typeface="Meiryo UI" panose="020B0604030504040204" pitchFamily="50" charset="-128"/>
                <a:ea typeface="Meiryo UI" panose="020B0604030504040204" pitchFamily="50" charset="-128"/>
              </a:rPr>
              <a:t>ほか</a:t>
            </a:r>
            <a:endParaRPr lang="en-US" altLang="ja-JP"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51D2D4D-7348-4F09-8CE8-D38BD69FCE0E}"/>
              </a:ext>
            </a:extLst>
          </p:cNvPr>
          <p:cNvSpPr txBox="1"/>
          <p:nvPr/>
        </p:nvSpPr>
        <p:spPr>
          <a:xfrm>
            <a:off x="602618" y="3784793"/>
            <a:ext cx="6271711" cy="268278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アーバンスポーツを中心に、スケートボードやブレイキンなどのデモンストレーションや体験会、ＡＲやＶＲ等テクノロジーを活用したバーチャルスポーツなどのコンテンツを展開しました。</a:t>
            </a:r>
          </a:p>
          <a:p>
            <a:r>
              <a:rPr kumimoji="1" lang="ja-JP" altLang="en-US" sz="2000" dirty="0">
                <a:latin typeface="Meiryo UI" panose="020B0604030504040204" pitchFamily="50" charset="-128"/>
                <a:ea typeface="Meiryo UI" panose="020B0604030504040204" pitchFamily="50" charset="-128"/>
              </a:rPr>
              <a:t>　あわせて、てんしば（天王寺公園エントランスエリア）をはじめ</a:t>
            </a:r>
            <a:r>
              <a:rPr lang="ja-JP" altLang="en-US" sz="2000" dirty="0">
                <a:latin typeface="Meiryo UI" panose="020B0604030504040204" pitchFamily="50" charset="-128"/>
                <a:ea typeface="Meiryo UI" panose="020B0604030504040204" pitchFamily="50" charset="-128"/>
              </a:rPr>
              <a:t>とす</a:t>
            </a:r>
            <a:r>
              <a:rPr kumimoji="1" lang="ja-JP" altLang="en-US" sz="2000" dirty="0">
                <a:latin typeface="Meiryo UI" panose="020B0604030504040204" pitchFamily="50" charset="-128"/>
                <a:ea typeface="Meiryo UI" panose="020B0604030504040204" pitchFamily="50" charset="-128"/>
              </a:rPr>
              <a:t>る各イベント会場（</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）で、「大阪いのち輝くスポーツプロジェクト ～ミャクミャクと一緒に踊ろう～」を実施しました。</a:t>
            </a:r>
          </a:p>
          <a:p>
            <a:pPr>
              <a:lnSpc>
                <a:spcPts val="1000"/>
              </a:lnSpc>
            </a:pPr>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）箕面スケートボードパーク、御堂筋ランウェイ</a:t>
            </a:r>
            <a:r>
              <a:rPr kumimoji="1" lang="en-US" altLang="ja-JP" sz="2000" dirty="0">
                <a:latin typeface="Meiryo UI" panose="020B0604030504040204" pitchFamily="50" charset="-128"/>
                <a:ea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rPr>
              <a:t>、大阪公立大学白鷺祭</a:t>
            </a:r>
            <a:r>
              <a:rPr lang="ja-JP" altLang="en-US" sz="2000" dirty="0">
                <a:latin typeface="Meiryo UI" panose="020B0604030504040204" pitchFamily="50" charset="-128"/>
                <a:ea typeface="Meiryo UI" panose="020B0604030504040204" pitchFamily="50" charset="-128"/>
              </a:rPr>
              <a:t>　</a:t>
            </a:r>
            <a:endParaRPr kumimoji="1" lang="ja-JP" altLang="en-US" sz="2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C60C80A4-AA65-4583-B559-C540AA0909F3}"/>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7453209" y="1528563"/>
            <a:ext cx="3850708" cy="2683929"/>
          </a:xfrm>
          <a:prstGeom prst="rect">
            <a:avLst/>
          </a:prstGeom>
          <a:noFill/>
          <a:ln>
            <a:noFill/>
          </a:ln>
          <a:extLst>
            <a:ext uri="{53640926-AAD7-44D8-BBD7-CCE9431645EC}">
              <a14:shadowObscured xmlns:a14="http://schemas.microsoft.com/office/drawing/2010/main"/>
            </a:ext>
          </a:extLst>
        </p:spPr>
      </p:pic>
      <p:pic>
        <p:nvPicPr>
          <p:cNvPr id="2" name="図 1">
            <a:extLst>
              <a:ext uri="{FF2B5EF4-FFF2-40B4-BE49-F238E27FC236}">
                <a16:creationId xmlns:a16="http://schemas.microsoft.com/office/drawing/2014/main" id="{E906720C-E7A0-415C-A27A-86A06BC23F93}"/>
              </a:ext>
            </a:extLst>
          </p:cNvPr>
          <p:cNvPicPr>
            <a:picLocks noChangeAspect="1"/>
          </p:cNvPicPr>
          <p:nvPr/>
        </p:nvPicPr>
        <p:blipFill>
          <a:blip r:embed="rId3"/>
          <a:stretch>
            <a:fillRect/>
          </a:stretch>
        </p:blipFill>
        <p:spPr>
          <a:xfrm>
            <a:off x="7952014" y="4461255"/>
            <a:ext cx="3123548" cy="1899890"/>
          </a:xfrm>
          <a:prstGeom prst="rect">
            <a:avLst/>
          </a:prstGeom>
        </p:spPr>
      </p:pic>
    </p:spTree>
    <p:extLst>
      <p:ext uri="{BB962C8B-B14F-4D97-AF65-F5344CB8AC3E}">
        <p14:creationId xmlns:p14="http://schemas.microsoft.com/office/powerpoint/2010/main" val="397794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9" name="楕円 8">
            <a:extLst>
              <a:ext uri="{FF2B5EF4-FFF2-40B4-BE49-F238E27FC236}">
                <a16:creationId xmlns:a16="http://schemas.microsoft.com/office/drawing/2014/main" id="{7182D869-22F7-4390-8FE9-0E49394D0D27}"/>
              </a:ext>
            </a:extLst>
          </p:cNvPr>
          <p:cNvSpPr/>
          <p:nvPr/>
        </p:nvSpPr>
        <p:spPr>
          <a:xfrm>
            <a:off x="335714" y="1208940"/>
            <a:ext cx="6854440" cy="199368"/>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74990BE-6A43-41C5-AAC3-23C445058791}"/>
              </a:ext>
            </a:extLst>
          </p:cNvPr>
          <p:cNvSpPr txBox="1"/>
          <p:nvPr/>
        </p:nvSpPr>
        <p:spPr>
          <a:xfrm>
            <a:off x="478707" y="331090"/>
            <a:ext cx="10209475" cy="1077218"/>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このはな万博</a:t>
            </a:r>
            <a:r>
              <a:rPr kumimoji="1" lang="en-US" altLang="ja-JP" sz="3200" dirty="0">
                <a:latin typeface="Meiryo UI" panose="020B0604030504040204" pitchFamily="50" charset="-128"/>
                <a:ea typeface="Meiryo UI" panose="020B0604030504040204" pitchFamily="50" charset="-128"/>
              </a:rPr>
              <a:t>vol.3</a:t>
            </a:r>
          </a:p>
          <a:p>
            <a:r>
              <a:rPr kumimoji="1" lang="ja-JP" altLang="en-US" sz="3200" dirty="0">
                <a:latin typeface="Meiryo UI" panose="020B0604030504040204" pitchFamily="50" charset="-128"/>
                <a:ea typeface="Meiryo UI" panose="020B0604030504040204" pitchFamily="50" charset="-128"/>
              </a:rPr>
              <a:t>大阪・関西万博開催</a:t>
            </a:r>
            <a:r>
              <a:rPr kumimoji="1" lang="en-US" altLang="ja-JP" sz="3200" dirty="0">
                <a:latin typeface="Meiryo UI" panose="020B0604030504040204" pitchFamily="50" charset="-128"/>
                <a:ea typeface="Meiryo UI" panose="020B0604030504040204" pitchFamily="50" charset="-128"/>
              </a:rPr>
              <a:t>200</a:t>
            </a:r>
            <a:r>
              <a:rPr kumimoji="1" lang="ja-JP" altLang="en-US" sz="3200" dirty="0">
                <a:latin typeface="Meiryo UI" panose="020B0604030504040204" pitchFamily="50" charset="-128"/>
                <a:ea typeface="Meiryo UI" panose="020B0604030504040204" pitchFamily="50" charset="-128"/>
              </a:rPr>
              <a:t>日前イベント</a:t>
            </a:r>
          </a:p>
        </p:txBody>
      </p:sp>
      <p:sp>
        <p:nvSpPr>
          <p:cNvPr id="15" name="テキスト ボックス 14">
            <a:extLst>
              <a:ext uri="{FF2B5EF4-FFF2-40B4-BE49-F238E27FC236}">
                <a16:creationId xmlns:a16="http://schemas.microsoft.com/office/drawing/2014/main" id="{0EF3154D-5FC4-42B7-9B5B-29A7940ACBBB}"/>
              </a:ext>
            </a:extLst>
          </p:cNvPr>
          <p:cNvSpPr txBox="1"/>
          <p:nvPr/>
        </p:nvSpPr>
        <p:spPr>
          <a:xfrm>
            <a:off x="1184387" y="2136421"/>
            <a:ext cx="6329638" cy="1200329"/>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開催日：</a:t>
            </a:r>
            <a:r>
              <a:rPr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6</a:t>
            </a:r>
            <a:r>
              <a:rPr kumimoji="1" lang="ja-JP" altLang="en-US" sz="2400" dirty="0">
                <a:latin typeface="Meiryo UI" panose="020B0604030504040204" pitchFamily="50" charset="-128"/>
                <a:ea typeface="Meiryo UI" panose="020B0604030504040204" pitchFamily="50" charset="-128"/>
              </a:rPr>
              <a:t>日（日）</a:t>
            </a:r>
            <a:r>
              <a:rPr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会　場 ：此花区民一休ホール</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来場者：</a:t>
            </a:r>
            <a:r>
              <a:rPr lang="en-US" altLang="ja-JP" sz="2400" dirty="0">
                <a:latin typeface="Meiryo UI" panose="020B0604030504040204" pitchFamily="50" charset="-128"/>
                <a:ea typeface="Meiryo UI" panose="020B0604030504040204" pitchFamily="50" charset="-128"/>
              </a:rPr>
              <a:t>550</a:t>
            </a:r>
            <a:r>
              <a:rPr kumimoji="1" lang="ja-JP" altLang="en-US" sz="2400" dirty="0">
                <a:latin typeface="Meiryo UI" panose="020B0604030504040204" pitchFamily="50" charset="-128"/>
                <a:ea typeface="Meiryo UI" panose="020B0604030504040204" pitchFamily="50" charset="-128"/>
              </a:rPr>
              <a:t>人</a:t>
            </a:r>
          </a:p>
        </p:txBody>
      </p:sp>
      <p:sp>
        <p:nvSpPr>
          <p:cNvPr id="16" name="テキスト ボックス 15">
            <a:extLst>
              <a:ext uri="{FF2B5EF4-FFF2-40B4-BE49-F238E27FC236}">
                <a16:creationId xmlns:a16="http://schemas.microsoft.com/office/drawing/2014/main" id="{774CE1BB-6148-4053-ADE6-9267DB856A2A}"/>
              </a:ext>
            </a:extLst>
          </p:cNvPr>
          <p:cNvSpPr txBox="1"/>
          <p:nvPr/>
        </p:nvSpPr>
        <p:spPr>
          <a:xfrm>
            <a:off x="1184387" y="4878082"/>
            <a:ext cx="9671182" cy="1015663"/>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大阪・関西万博開催</a:t>
            </a:r>
            <a:r>
              <a:rPr kumimoji="1" lang="en-US" altLang="ja-JP" sz="2000" dirty="0">
                <a:latin typeface="Meiryo UI" panose="020B0604030504040204" pitchFamily="50" charset="-128"/>
                <a:ea typeface="Meiryo UI" panose="020B0604030504040204" pitchFamily="50" charset="-128"/>
              </a:rPr>
              <a:t>200</a:t>
            </a:r>
            <a:r>
              <a:rPr kumimoji="1" lang="ja-JP" altLang="en-US" sz="2000" dirty="0">
                <a:latin typeface="Meiryo UI" panose="020B0604030504040204" pitchFamily="50" charset="-128"/>
                <a:ea typeface="Meiryo UI" panose="020B0604030504040204" pitchFamily="50" charset="-128"/>
              </a:rPr>
              <a:t>日前にあわせて、このはな万博</a:t>
            </a:r>
            <a:r>
              <a:rPr kumimoji="1" lang="en-US" altLang="ja-JP" sz="2000" dirty="0">
                <a:latin typeface="Meiryo UI" panose="020B0604030504040204" pitchFamily="50" charset="-128"/>
                <a:ea typeface="Meiryo UI" panose="020B0604030504040204" pitchFamily="50" charset="-128"/>
              </a:rPr>
              <a:t>vol.3</a:t>
            </a:r>
            <a:r>
              <a:rPr kumimoji="1" lang="ja-JP" altLang="en-US" sz="2000" dirty="0">
                <a:latin typeface="Meiryo UI" panose="020B0604030504040204" pitchFamily="50" charset="-128"/>
                <a:ea typeface="Meiryo UI" panose="020B0604030504040204" pitchFamily="50" charset="-128"/>
              </a:rPr>
              <a:t>としてイベントを開催しました。</a:t>
            </a:r>
          </a:p>
          <a:p>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2025</a:t>
            </a:r>
            <a:r>
              <a:rPr kumimoji="1" lang="ja-JP" altLang="en-US" sz="2000" dirty="0">
                <a:latin typeface="Meiryo UI" panose="020B0604030504040204" pitchFamily="50" charset="-128"/>
                <a:ea typeface="Meiryo UI" panose="020B0604030504040204" pitchFamily="50" charset="-128"/>
              </a:rPr>
              <a:t>大阪・関西万博にちなんだ空飛ぶクルマ</a:t>
            </a:r>
            <a:r>
              <a:rPr kumimoji="1" lang="en-US" altLang="ja-JP" sz="2000" dirty="0">
                <a:latin typeface="Meiryo UI" panose="020B0604030504040204" pitchFamily="50" charset="-128"/>
                <a:ea typeface="Meiryo UI" panose="020B0604030504040204" pitchFamily="50" charset="-128"/>
              </a:rPr>
              <a:t>VR</a:t>
            </a:r>
            <a:r>
              <a:rPr kumimoji="1" lang="ja-JP" altLang="en-US" sz="2000" dirty="0">
                <a:latin typeface="Meiryo UI" panose="020B0604030504040204" pitchFamily="50" charset="-128"/>
                <a:ea typeface="Meiryo UI" panose="020B0604030504040204" pitchFamily="50" charset="-128"/>
              </a:rPr>
              <a:t>体験やドローン操縦体験、小学生による</a:t>
            </a:r>
            <a:endParaRPr kumimoji="1"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ポスターコンクール、ワークショップ等を実施しました。</a:t>
            </a:r>
          </a:p>
        </p:txBody>
      </p:sp>
      <p:pic>
        <p:nvPicPr>
          <p:cNvPr id="17" name="図 16">
            <a:extLst>
              <a:ext uri="{FF2B5EF4-FFF2-40B4-BE49-F238E27FC236}">
                <a16:creationId xmlns:a16="http://schemas.microsoft.com/office/drawing/2014/main" id="{8E495C13-5467-4C68-9FF3-91EDD01C94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2016" y="1844031"/>
            <a:ext cx="3782592" cy="2557078"/>
          </a:xfrm>
          <a:prstGeom prst="rect">
            <a:avLst/>
          </a:prstGeom>
        </p:spPr>
      </p:pic>
    </p:spTree>
    <p:extLst>
      <p:ext uri="{BB962C8B-B14F-4D97-AF65-F5344CB8AC3E}">
        <p14:creationId xmlns:p14="http://schemas.microsoft.com/office/powerpoint/2010/main" val="828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246794" y="605060"/>
            <a:ext cx="5309981" cy="148260"/>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403138" y="189915"/>
            <a:ext cx="4997294"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大阪来てな！キャンペーン①</a:t>
            </a:r>
            <a:endParaRPr kumimoji="1" lang="en-US" altLang="ja-JP" sz="3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403138" y="444812"/>
            <a:ext cx="7488821" cy="2123658"/>
          </a:xfrm>
          <a:prstGeom prst="rect">
            <a:avLst/>
          </a:prstGeom>
          <a:noFill/>
        </p:spPr>
        <p:txBody>
          <a:bodyPr wrap="square" rtlCol="0">
            <a:spAutoFit/>
          </a:bodyPr>
          <a:lstStyle/>
          <a:p>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■推し飯（メシ）フェスティバル</a:t>
            </a:r>
            <a:endParaRPr lang="en-US" altLang="ja-JP" sz="28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開催日：</a:t>
            </a:r>
            <a:r>
              <a:rPr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12</a:t>
            </a:r>
            <a:r>
              <a:rPr kumimoji="1" lang="ja-JP" altLang="en-US" sz="2400" dirty="0">
                <a:latin typeface="Meiryo UI" panose="020B0604030504040204" pitchFamily="50" charset="-128"/>
                <a:ea typeface="Meiryo UI" panose="020B0604030504040204" pitchFamily="50" charset="-128"/>
              </a:rPr>
              <a:t>日（</a:t>
            </a:r>
            <a:r>
              <a:rPr lang="ja-JP" altLang="en-US" sz="2400" dirty="0">
                <a:latin typeface="Meiryo UI" panose="020B0604030504040204" pitchFamily="50" charset="-128"/>
                <a:ea typeface="Meiryo UI" panose="020B0604030504040204" pitchFamily="50" charset="-128"/>
              </a:rPr>
              <a:t>土</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14</a:t>
            </a:r>
            <a:r>
              <a:rPr lang="ja-JP" altLang="en-US" sz="2400" dirty="0">
                <a:latin typeface="Meiryo UI" panose="020B0604030504040204" pitchFamily="50" charset="-128"/>
                <a:ea typeface="Meiryo UI" panose="020B0604030504040204" pitchFamily="50" charset="-128"/>
              </a:rPr>
              <a:t>日（月・祝）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会　場 ：万博記念公園　お祭り広場</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来場者：約</a:t>
            </a:r>
            <a:r>
              <a:rPr lang="en-US" altLang="ja-JP" sz="2400" dirty="0">
                <a:latin typeface="Meiryo UI" panose="020B0604030504040204" pitchFamily="50" charset="-128"/>
                <a:ea typeface="Meiryo UI" panose="020B0604030504040204" pitchFamily="50" charset="-128"/>
              </a:rPr>
              <a:t>27</a:t>
            </a:r>
            <a:r>
              <a:rPr kumimoji="1" lang="en-US" altLang="ja-JP" sz="2400" dirty="0">
                <a:latin typeface="Meiryo UI" panose="020B0604030504040204" pitchFamily="50" charset="-128"/>
                <a:ea typeface="Meiryo UI" panose="020B0604030504040204" pitchFamily="50" charset="-128"/>
              </a:rPr>
              <a:t>,000</a:t>
            </a:r>
            <a:r>
              <a:rPr kumimoji="1" lang="ja-JP" altLang="en-US" sz="2400" dirty="0">
                <a:latin typeface="Meiryo UI" panose="020B0604030504040204" pitchFamily="50" charset="-128"/>
                <a:ea typeface="Meiryo UI" panose="020B0604030504040204" pitchFamily="50" charset="-128"/>
              </a:rPr>
              <a:t>人</a:t>
            </a:r>
            <a:endParaRPr kumimoji="1" lang="en-US" altLang="ja-JP" sz="24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1D402E42-B35B-4D90-943C-A5991D79AC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26479" y="1494692"/>
            <a:ext cx="2990829" cy="2246769"/>
          </a:xfrm>
          <a:prstGeom prst="rect">
            <a:avLst/>
          </a:prstGeom>
        </p:spPr>
      </p:pic>
      <p:sp>
        <p:nvSpPr>
          <p:cNvPr id="16" name="テキスト ボックス 15">
            <a:extLst>
              <a:ext uri="{FF2B5EF4-FFF2-40B4-BE49-F238E27FC236}">
                <a16:creationId xmlns:a16="http://schemas.microsoft.com/office/drawing/2014/main" id="{2B840A9C-CD63-489F-B994-E6F7FB41BA44}"/>
              </a:ext>
            </a:extLst>
          </p:cNvPr>
          <p:cNvSpPr txBox="1"/>
          <p:nvPr/>
        </p:nvSpPr>
        <p:spPr>
          <a:xfrm>
            <a:off x="403138" y="2517825"/>
            <a:ext cx="11073670" cy="1323439"/>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アニメなどポップカルチャーをテーマにした“推し飯”や“大阪飯”を集めた</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フードフェスを開催しました。</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アニソンライブや声優トークショーなども実施し、大阪の魅力を発信しました。</a:t>
            </a: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EXPO ART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MUSIC WEEKEND Road to 2025</a:t>
            </a:r>
            <a:r>
              <a:rPr kumimoji="1" lang="ja-JP" altLang="en-US" sz="2000" dirty="0">
                <a:latin typeface="Meiryo UI" panose="020B0604030504040204" pitchFamily="50" charset="-128"/>
                <a:ea typeface="Meiryo UI" panose="020B0604030504040204" pitchFamily="50" charset="-128"/>
              </a:rPr>
              <a:t>」と同時開催）</a:t>
            </a:r>
            <a:endParaRPr kumimoji="1" lang="en-US" altLang="ja-JP" sz="20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89D415A1-4CDF-4605-ABC5-E05A6813E90B}"/>
              </a:ext>
            </a:extLst>
          </p:cNvPr>
          <p:cNvSpPr txBox="1"/>
          <p:nvPr/>
        </p:nvSpPr>
        <p:spPr>
          <a:xfrm>
            <a:off x="403137" y="4057052"/>
            <a:ext cx="7488821" cy="1631216"/>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■中之島 </a:t>
            </a:r>
            <a:r>
              <a:rPr kumimoji="1" lang="en-US" altLang="ja-JP" sz="2800" dirty="0">
                <a:latin typeface="Meiryo UI" panose="020B0604030504040204" pitchFamily="50" charset="-128"/>
                <a:ea typeface="Meiryo UI" panose="020B0604030504040204" pitchFamily="50" charset="-128"/>
              </a:rPr>
              <a:t>RIVER LIVE</a:t>
            </a:r>
            <a:endParaRPr kumimoji="1" lang="ja-JP" altLang="en-US" sz="28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開催日：</a:t>
            </a:r>
            <a:r>
              <a:rPr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13</a:t>
            </a:r>
            <a:r>
              <a:rPr kumimoji="1" lang="ja-JP" altLang="en-US" sz="2400" dirty="0">
                <a:latin typeface="Meiryo UI" panose="020B0604030504040204" pitchFamily="50" charset="-128"/>
                <a:ea typeface="Meiryo UI" panose="020B0604030504040204" pitchFamily="50" charset="-128"/>
              </a:rPr>
              <a:t>日（日）</a:t>
            </a:r>
            <a:r>
              <a:rPr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会　場 ：中之島公園</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来場者：約</a:t>
            </a:r>
            <a:r>
              <a:rPr kumimoji="1" lang="en-US" altLang="ja-JP" sz="2400" dirty="0">
                <a:latin typeface="Meiryo UI" panose="020B0604030504040204" pitchFamily="50" charset="-128"/>
                <a:ea typeface="Meiryo UI" panose="020B0604030504040204" pitchFamily="50" charset="-128"/>
              </a:rPr>
              <a:t>6,000</a:t>
            </a:r>
            <a:r>
              <a:rPr kumimoji="1" lang="ja-JP" altLang="en-US" sz="2400" dirty="0">
                <a:latin typeface="Meiryo UI" panose="020B0604030504040204" pitchFamily="50" charset="-128"/>
                <a:ea typeface="Meiryo UI" panose="020B0604030504040204" pitchFamily="50" charset="-128"/>
              </a:rPr>
              <a:t>人</a:t>
            </a:r>
            <a:endParaRPr kumimoji="1" lang="en-US" altLang="ja-JP" sz="2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B62D6CA-A474-4628-A15A-1D169E6F6BD7}"/>
              </a:ext>
            </a:extLst>
          </p:cNvPr>
          <p:cNvSpPr txBox="1"/>
          <p:nvPr/>
        </p:nvSpPr>
        <p:spPr>
          <a:xfrm>
            <a:off x="478976" y="5672638"/>
            <a:ext cx="10317294" cy="1015663"/>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BEGIN</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Fluffy</a:t>
            </a:r>
            <a:r>
              <a:rPr kumimoji="1" lang="ja-JP" altLang="en-US" sz="2000" dirty="0">
                <a:latin typeface="Meiryo UI" panose="020B0604030504040204" pitchFamily="50" charset="-128"/>
                <a:ea typeface="Meiryo UI" panose="020B0604030504040204" pitchFamily="50" charset="-128"/>
              </a:rPr>
              <a:t>、森大翔によるスペシャルライブを開催し会場を盛り上げました。</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また、ライブ終了後には抽選でナイトリバークルーズも実施し、水都大阪の魅力を</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発信しました。（「秋の水都大阪ウイーク　水の都パビリオン」との連携イベント）</a:t>
            </a:r>
          </a:p>
        </p:txBody>
      </p:sp>
      <p:pic>
        <p:nvPicPr>
          <p:cNvPr id="18" name="図 17">
            <a:extLst>
              <a:ext uri="{FF2B5EF4-FFF2-40B4-BE49-F238E27FC236}">
                <a16:creationId xmlns:a16="http://schemas.microsoft.com/office/drawing/2014/main" id="{D367C4B6-DB51-4379-89E0-2F5A6495140C}"/>
              </a:ext>
            </a:extLst>
          </p:cNvPr>
          <p:cNvPicPr>
            <a:picLocks noChangeAspect="1"/>
          </p:cNvPicPr>
          <p:nvPr/>
        </p:nvPicPr>
        <p:blipFill>
          <a:blip r:embed="rId3"/>
          <a:stretch>
            <a:fillRect/>
          </a:stretch>
        </p:blipFill>
        <p:spPr>
          <a:xfrm>
            <a:off x="8839844" y="4449861"/>
            <a:ext cx="3013822" cy="2013977"/>
          </a:xfrm>
          <a:prstGeom prst="rect">
            <a:avLst/>
          </a:prstGeom>
        </p:spPr>
      </p:pic>
    </p:spTree>
    <p:extLst>
      <p:ext uri="{BB962C8B-B14F-4D97-AF65-F5344CB8AC3E}">
        <p14:creationId xmlns:p14="http://schemas.microsoft.com/office/powerpoint/2010/main" val="193809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246794" y="605060"/>
            <a:ext cx="5309981" cy="148260"/>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403138" y="189915"/>
            <a:ext cx="4997294"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大阪来てな！キャンペーン②</a:t>
            </a:r>
            <a:endParaRPr kumimoji="1" lang="en-US" altLang="ja-JP" sz="3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474692" y="605060"/>
            <a:ext cx="7488821" cy="3539430"/>
          </a:xfrm>
          <a:prstGeom prst="rect">
            <a:avLst/>
          </a:prstGeom>
          <a:noFill/>
        </p:spPr>
        <p:txBody>
          <a:bodyPr wrap="square" rtlCol="0">
            <a:spAutoFit/>
          </a:bodyPr>
          <a:lstStyle/>
          <a:p>
            <a:endParaRPr kumimoji="1" lang="en-US" altLang="ja-JP" sz="28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■秋の週末　わいわいワイン</a:t>
            </a:r>
            <a:endParaRPr lang="en-US" altLang="ja-JP" sz="28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kumimoji="1" lang="ja-JP" altLang="en-US" sz="2400" dirty="0">
                <a:latin typeface="Meiryo UI" panose="020B0604030504040204" pitchFamily="50" charset="-128"/>
                <a:ea typeface="Meiryo UI" panose="020B0604030504040204" pitchFamily="50" charset="-128"/>
              </a:rPr>
              <a:t>開催日：</a:t>
            </a:r>
            <a:r>
              <a:rPr lang="en-US" altLang="ja-JP" sz="2400" dirty="0">
                <a:latin typeface="Meiryo UI" panose="020B0604030504040204" pitchFamily="50" charset="-128"/>
                <a:ea typeface="Meiryo UI" panose="020B0604030504040204" pitchFamily="50" charset="-128"/>
              </a:rPr>
              <a:t>11</a:t>
            </a:r>
            <a:r>
              <a:rPr kumimoji="1"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16</a:t>
            </a:r>
            <a:r>
              <a:rPr kumimoji="1" lang="ja-JP" altLang="en-US" sz="2400" dirty="0">
                <a:latin typeface="Meiryo UI" panose="020B0604030504040204" pitchFamily="50" charset="-128"/>
                <a:ea typeface="Meiryo UI" panose="020B0604030504040204" pitchFamily="50" charset="-128"/>
              </a:rPr>
              <a:t>日（</a:t>
            </a:r>
            <a:r>
              <a:rPr lang="ja-JP" altLang="en-US" sz="2400" dirty="0">
                <a:latin typeface="Meiryo UI" panose="020B0604030504040204" pitchFamily="50" charset="-128"/>
                <a:ea typeface="Meiryo UI" panose="020B0604030504040204" pitchFamily="50" charset="-128"/>
              </a:rPr>
              <a:t>土</a:t>
            </a:r>
            <a:r>
              <a:rPr kumimoji="1"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17</a:t>
            </a:r>
            <a:r>
              <a:rPr lang="ja-JP" altLang="en-US" sz="2400" dirty="0">
                <a:latin typeface="Meiryo UI" panose="020B0604030504040204" pitchFamily="50" charset="-128"/>
                <a:ea typeface="Meiryo UI" panose="020B0604030504040204" pitchFamily="50" charset="-128"/>
              </a:rPr>
              <a:t>日（日）</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23</a:t>
            </a:r>
            <a:r>
              <a:rPr lang="ja-JP" altLang="en-US" sz="2400" dirty="0">
                <a:latin typeface="Meiryo UI" panose="020B0604030504040204" pitchFamily="50" charset="-128"/>
                <a:ea typeface="Meiryo UI" panose="020B0604030504040204" pitchFamily="50" charset="-128"/>
              </a:rPr>
              <a:t>日（土）・</a:t>
            </a:r>
            <a:r>
              <a:rPr lang="en-US" altLang="ja-JP" sz="2400" dirty="0">
                <a:latin typeface="Meiryo UI" panose="020B0604030504040204" pitchFamily="50" charset="-128"/>
                <a:ea typeface="Meiryo UI" panose="020B0604030504040204" pitchFamily="50" charset="-128"/>
              </a:rPr>
              <a:t>24</a:t>
            </a:r>
            <a:r>
              <a:rPr lang="ja-JP" altLang="en-US" sz="2400" dirty="0">
                <a:latin typeface="Meiryo UI" panose="020B0604030504040204" pitchFamily="50" charset="-128"/>
                <a:ea typeface="Meiryo UI" panose="020B0604030504040204" pitchFamily="50" charset="-128"/>
              </a:rPr>
              <a:t>日（日）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会　場 ：カタシモワイナリー（柏原市）</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河内ワイン館（羽曳野市）</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飛鳥ワイン（羽曳野市）</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来場者：約</a:t>
            </a:r>
            <a:r>
              <a:rPr kumimoji="1" lang="en-US" altLang="ja-JP" sz="2400" dirty="0">
                <a:latin typeface="Meiryo UI" panose="020B0604030504040204" pitchFamily="50" charset="-128"/>
                <a:ea typeface="Meiryo UI" panose="020B0604030504040204" pitchFamily="50" charset="-128"/>
              </a:rPr>
              <a:t>3,700</a:t>
            </a:r>
            <a:r>
              <a:rPr kumimoji="1" lang="ja-JP" altLang="en-US" sz="2400" dirty="0">
                <a:latin typeface="Meiryo UI" panose="020B0604030504040204" pitchFamily="50" charset="-128"/>
                <a:ea typeface="Meiryo UI" panose="020B0604030504040204" pitchFamily="50" charset="-128"/>
              </a:rPr>
              <a:t>人</a:t>
            </a:r>
            <a:endParaRPr kumimoji="1" lang="en-US" altLang="ja-JP" sz="24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B840A9C-CD63-489F-B994-E6F7FB41BA44}"/>
              </a:ext>
            </a:extLst>
          </p:cNvPr>
          <p:cNvSpPr txBox="1"/>
          <p:nvPr/>
        </p:nvSpPr>
        <p:spPr>
          <a:xfrm>
            <a:off x="474692" y="5315157"/>
            <a:ext cx="11073670" cy="1015663"/>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河内エリアの大阪のワイナリーを拠点とし、</a:t>
            </a:r>
            <a:r>
              <a:rPr lang="ja-JP" altLang="en-US" sz="2000" dirty="0">
                <a:latin typeface="Meiryo UI" panose="020B0604030504040204" pitchFamily="50" charset="-128"/>
                <a:ea typeface="Meiryo UI" panose="020B0604030504040204" pitchFamily="50" charset="-128"/>
              </a:rPr>
              <a:t>ワインの試飲や醸造所見学、</a:t>
            </a:r>
            <a:r>
              <a:rPr kumimoji="1" lang="ja-JP" altLang="en-US" sz="2000" dirty="0">
                <a:latin typeface="Meiryo UI" panose="020B0604030504040204" pitchFamily="50" charset="-128"/>
                <a:ea typeface="Meiryo UI" panose="020B0604030504040204" pitchFamily="50" charset="-128"/>
              </a:rPr>
              <a:t>ワークショップなどを実施。鉄道駅と各ワイナリーを無料巡回バスで繋ぎ、自由にワイナリーを巡っていただく仕掛けも行いました。また、地元自治体</a:t>
            </a:r>
            <a:endParaRPr kumimoji="1"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と連携した</a:t>
            </a:r>
            <a:r>
              <a:rPr lang="en-US" altLang="ja-JP" sz="2000" dirty="0">
                <a:latin typeface="Meiryo UI" panose="020B0604030504040204" pitchFamily="50" charset="-128"/>
                <a:ea typeface="Meiryo UI" panose="020B0604030504040204" pitchFamily="50" charset="-128"/>
              </a:rPr>
              <a:t>PR</a:t>
            </a:r>
            <a:r>
              <a:rPr lang="ja-JP" altLang="en-US" sz="2000" dirty="0">
                <a:latin typeface="Meiryo UI" panose="020B0604030504040204" pitchFamily="50" charset="-128"/>
                <a:ea typeface="Meiryo UI" panose="020B0604030504040204" pitchFamily="50" charset="-128"/>
              </a:rPr>
              <a:t>や万博の</a:t>
            </a:r>
            <a:r>
              <a:rPr lang="en-US" altLang="ja-JP" sz="2000" dirty="0">
                <a:latin typeface="Meiryo UI" panose="020B0604030504040204" pitchFamily="50" charset="-128"/>
                <a:ea typeface="Meiryo UI" panose="020B0604030504040204" pitchFamily="50" charset="-128"/>
              </a:rPr>
              <a:t>PR</a:t>
            </a:r>
            <a:r>
              <a:rPr lang="ja-JP" altLang="en-US" sz="2000" dirty="0">
                <a:latin typeface="Meiryo UI" panose="020B0604030504040204" pitchFamily="50" charset="-128"/>
                <a:ea typeface="Meiryo UI" panose="020B0604030504040204" pitchFamily="50" charset="-128"/>
              </a:rPr>
              <a:t>も行いました。</a:t>
            </a:r>
            <a:endParaRPr kumimoji="1" lang="en-US" altLang="ja-JP" sz="2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CB472A4B-35F1-4645-823E-328D495445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8238" y="3035831"/>
            <a:ext cx="2867499" cy="2153158"/>
          </a:xfrm>
          <a:prstGeom prst="rect">
            <a:avLst/>
          </a:prstGeom>
        </p:spPr>
      </p:pic>
      <p:pic>
        <p:nvPicPr>
          <p:cNvPr id="13" name="図 12">
            <a:extLst>
              <a:ext uri="{FF2B5EF4-FFF2-40B4-BE49-F238E27FC236}">
                <a16:creationId xmlns:a16="http://schemas.microsoft.com/office/drawing/2014/main" id="{3C71CEC5-57E7-44D7-9374-C9C7931C06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92080" y="3036132"/>
            <a:ext cx="2867499" cy="2145423"/>
          </a:xfrm>
          <a:prstGeom prst="rect">
            <a:avLst/>
          </a:prstGeom>
        </p:spPr>
      </p:pic>
      <p:pic>
        <p:nvPicPr>
          <p:cNvPr id="4" name="図 3">
            <a:extLst>
              <a:ext uri="{FF2B5EF4-FFF2-40B4-BE49-F238E27FC236}">
                <a16:creationId xmlns:a16="http://schemas.microsoft.com/office/drawing/2014/main" id="{73ABC0A3-2D47-4F0C-89ED-81A28022C3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8238" y="769578"/>
            <a:ext cx="2872047" cy="2148840"/>
          </a:xfrm>
          <a:prstGeom prst="rect">
            <a:avLst/>
          </a:prstGeom>
        </p:spPr>
      </p:pic>
      <p:pic>
        <p:nvPicPr>
          <p:cNvPr id="12" name="図 11">
            <a:extLst>
              <a:ext uri="{FF2B5EF4-FFF2-40B4-BE49-F238E27FC236}">
                <a16:creationId xmlns:a16="http://schemas.microsoft.com/office/drawing/2014/main" id="{9649E1F2-E1A7-4883-96FA-7D8D2A65E4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5844" y="778885"/>
            <a:ext cx="2863735" cy="2152996"/>
          </a:xfrm>
          <a:prstGeom prst="rect">
            <a:avLst/>
          </a:prstGeom>
        </p:spPr>
      </p:pic>
    </p:spTree>
    <p:extLst>
      <p:ext uri="{BB962C8B-B14F-4D97-AF65-F5344CB8AC3E}">
        <p14:creationId xmlns:p14="http://schemas.microsoft.com/office/powerpoint/2010/main" val="189312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502422" y="818922"/>
            <a:ext cx="5969323" cy="156274"/>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723568" y="390421"/>
            <a:ext cx="10209475"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大阪国際文化芸術プロジェクト①</a:t>
            </a: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393009" y="1674674"/>
            <a:ext cx="6264465" cy="1569660"/>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開催日：</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12</a:t>
            </a:r>
            <a:r>
              <a:rPr lang="ja-JP" altLang="en-US" sz="2400" dirty="0">
                <a:latin typeface="Meiryo UI" panose="020B0604030504040204" pitchFamily="50" charset="-128"/>
                <a:ea typeface="Meiryo UI" panose="020B0604030504040204" pitchFamily="50" charset="-128"/>
              </a:rPr>
              <a:t>日（土）～</a:t>
            </a:r>
            <a:r>
              <a:rPr lang="en-US" altLang="ja-JP" sz="2400" dirty="0">
                <a:latin typeface="Meiryo UI" panose="020B0604030504040204" pitchFamily="50" charset="-128"/>
                <a:ea typeface="Meiryo UI" panose="020B0604030504040204" pitchFamily="50" charset="-128"/>
              </a:rPr>
              <a:t>14</a:t>
            </a:r>
            <a:r>
              <a:rPr lang="ja-JP" altLang="en-US" sz="2400" dirty="0">
                <a:latin typeface="Meiryo UI" panose="020B0604030504040204" pitchFamily="50" charset="-128"/>
                <a:ea typeface="Meiryo UI" panose="020B0604030504040204" pitchFamily="50" charset="-128"/>
              </a:rPr>
              <a:t>日（月・祝）、</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19</a:t>
            </a:r>
            <a:r>
              <a:rPr lang="ja-JP" altLang="en-US" sz="2400" dirty="0">
                <a:latin typeface="Meiryo UI" panose="020B0604030504040204" pitchFamily="50" charset="-128"/>
                <a:ea typeface="Meiryo UI" panose="020B0604030504040204" pitchFamily="50" charset="-128"/>
              </a:rPr>
              <a:t>日（土）</a:t>
            </a:r>
            <a:r>
              <a:rPr lang="ja-JP" altLang="en-US" dirty="0">
                <a:latin typeface="Meiryo UI" panose="020B0604030504040204" pitchFamily="50" charset="-128"/>
                <a:ea typeface="Meiryo UI" panose="020B0604030504040204" pitchFamily="50" charset="-128"/>
              </a:rPr>
              <a:t>ほか</a:t>
            </a:r>
            <a:r>
              <a:rPr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会　場 ：万博記念公園　</a:t>
            </a:r>
            <a:r>
              <a:rPr lang="ja-JP" altLang="en-US" dirty="0">
                <a:latin typeface="Meiryo UI" panose="020B0604030504040204" pitchFamily="50" charset="-128"/>
                <a:ea typeface="Meiryo UI" panose="020B0604030504040204" pitchFamily="50" charset="-128"/>
              </a:rPr>
              <a:t>ほか</a:t>
            </a:r>
            <a:endParaRPr lang="en-US" altLang="ja-JP" dirty="0">
              <a:latin typeface="Meiryo UI" panose="020B0604030504040204" pitchFamily="50" charset="-128"/>
              <a:ea typeface="Meiryo UI" panose="020B0604030504040204" pitchFamily="50" charset="-128"/>
            </a:endParaRPr>
          </a:p>
          <a:p>
            <a:endParaRPr kumimoji="1" lang="ja-JP" altLang="en-US" sz="2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51D2D4D-7348-4F09-8CE8-D38BD69FCE0E}"/>
              </a:ext>
            </a:extLst>
          </p:cNvPr>
          <p:cNvSpPr txBox="1"/>
          <p:nvPr/>
        </p:nvSpPr>
        <p:spPr>
          <a:xfrm>
            <a:off x="895184" y="4603016"/>
            <a:ext cx="10401632" cy="1631216"/>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万博に向け、機運醸成や文化芸術活動の一層の活性化を図るため、令和５年度より多彩で豊かな大阪の文化芸術の魅力発信を強化する「大阪国際文化芸術プロジェクト」を、大阪市と連携して実施しています。</a:t>
            </a:r>
            <a:r>
              <a:rPr kumimoji="1" lang="en-US" altLang="ja-JP" sz="2000" dirty="0">
                <a:latin typeface="Meiryo UI" panose="020B0604030504040204" pitchFamily="50" charset="-128"/>
                <a:ea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10</a:t>
            </a:r>
            <a:r>
              <a:rPr kumimoji="1" lang="ja-JP" altLang="en-US" sz="2000" dirty="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11</a:t>
            </a:r>
            <a:r>
              <a:rPr kumimoji="1" lang="ja-JP" altLang="en-US" sz="2000" dirty="0">
                <a:latin typeface="Meiryo UI" panose="020B0604030504040204" pitchFamily="50" charset="-128"/>
                <a:ea typeface="Meiryo UI" panose="020B0604030504040204" pitchFamily="50" charset="-128"/>
              </a:rPr>
              <a:t>月の</a:t>
            </a:r>
            <a:r>
              <a:rPr kumimoji="1" lang="en-US" altLang="ja-JP" sz="2000" dirty="0">
                <a:latin typeface="Meiryo UI" panose="020B0604030504040204" pitchFamily="50" charset="-128"/>
                <a:ea typeface="Meiryo UI" panose="020B0604030504040204" pitchFamily="50" charset="-128"/>
              </a:rPr>
              <a:t>PR</a:t>
            </a:r>
            <a:r>
              <a:rPr kumimoji="1" lang="ja-JP" altLang="en-US" sz="2000" dirty="0">
                <a:latin typeface="Meiryo UI" panose="020B0604030504040204" pitchFamily="50" charset="-128"/>
                <a:ea typeface="Meiryo UI" panose="020B0604030504040204" pitchFamily="50" charset="-128"/>
              </a:rPr>
              <a:t>重点期にも、府内の劇場やホール、公園等で上方伝統芸能や演芸、音楽、アートなど様々な文化芸術プログラムを実施し、 国内外からの多くの来阪者に大阪の文化芸術をお楽しみいただくとともに、万博ブースの設置やチラシの配架など、万博</a:t>
            </a:r>
            <a:r>
              <a:rPr kumimoji="1" lang="en-US" altLang="ja-JP" sz="2000" dirty="0">
                <a:latin typeface="Meiryo UI" panose="020B0604030504040204" pitchFamily="50" charset="-128"/>
                <a:ea typeface="Meiryo UI" panose="020B0604030504040204" pitchFamily="50" charset="-128"/>
              </a:rPr>
              <a:t>PR</a:t>
            </a:r>
            <a:r>
              <a:rPr kumimoji="1" lang="ja-JP" altLang="en-US" sz="2000" dirty="0">
                <a:latin typeface="Meiryo UI" panose="020B0604030504040204" pitchFamily="50" charset="-128"/>
                <a:ea typeface="Meiryo UI" panose="020B0604030504040204" pitchFamily="50" charset="-128"/>
              </a:rPr>
              <a:t>に取り組</a:t>
            </a:r>
            <a:r>
              <a:rPr lang="ja-JP" altLang="en-US" sz="2000" dirty="0">
                <a:latin typeface="Meiryo UI" panose="020B0604030504040204" pitchFamily="50" charset="-128"/>
                <a:ea typeface="Meiryo UI" panose="020B0604030504040204" pitchFamily="50" charset="-128"/>
              </a:rPr>
              <a:t>みました</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388C3A45-B062-4CEB-B7AD-9D82189D87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05020" y="889977"/>
            <a:ext cx="2410466" cy="3411758"/>
          </a:xfrm>
          <a:prstGeom prst="rect">
            <a:avLst/>
          </a:prstGeom>
          <a:noFill/>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2639A3AF-11D5-44B2-8C39-9B9D1137F49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47185" y="884110"/>
            <a:ext cx="2410466" cy="341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16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502422" y="818922"/>
            <a:ext cx="5309981" cy="148260"/>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723568" y="390421"/>
            <a:ext cx="10209475"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大阪国際文化芸術プロジェクト②</a:t>
            </a:r>
          </a:p>
        </p:txBody>
      </p:sp>
      <p:sp>
        <p:nvSpPr>
          <p:cNvPr id="13" name="テキスト ボックス 12">
            <a:extLst>
              <a:ext uri="{FF2B5EF4-FFF2-40B4-BE49-F238E27FC236}">
                <a16:creationId xmlns:a16="http://schemas.microsoft.com/office/drawing/2014/main" id="{151D2D4D-7348-4F09-8CE8-D38BD69FCE0E}"/>
              </a:ext>
            </a:extLst>
          </p:cNvPr>
          <p:cNvSpPr txBox="1"/>
          <p:nvPr/>
        </p:nvSpPr>
        <p:spPr>
          <a:xfrm>
            <a:off x="502422" y="1656897"/>
            <a:ext cx="7212465" cy="4154984"/>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400" dirty="0">
                <a:latin typeface="Meiryo UI" panose="020B0604030504040204" pitchFamily="50" charset="-128"/>
                <a:ea typeface="Meiryo UI" panose="020B0604030504040204" pitchFamily="50" charset="-128"/>
              </a:rPr>
              <a:t>大阪城西の丸薪能</a:t>
            </a:r>
            <a:r>
              <a:rPr kumimoji="1" lang="en-US" altLang="ja-JP" sz="2400" dirty="0">
                <a:latin typeface="Meiryo UI" panose="020B0604030504040204" pitchFamily="50" charset="-128"/>
                <a:ea typeface="Meiryo UI" panose="020B0604030504040204" pitchFamily="50" charset="-128"/>
              </a:rPr>
              <a:t>2024</a:t>
            </a:r>
          </a:p>
          <a:p>
            <a:r>
              <a:rPr lang="ja-JP" altLang="en-US"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［大阪城西の丸庭園特設舞台］</a:t>
            </a:r>
          </a:p>
          <a:p>
            <a:pPr marL="342900" indent="-342900">
              <a:buFont typeface="Wingdings" panose="05000000000000000000" pitchFamily="2" charset="2"/>
              <a:buChar char="p"/>
            </a:pPr>
            <a:r>
              <a:rPr kumimoji="1" lang="en-US" altLang="ja-JP" sz="2400" dirty="0">
                <a:latin typeface="Meiryo UI" panose="020B0604030504040204" pitchFamily="50" charset="-128"/>
                <a:ea typeface="Meiryo UI" panose="020B0604030504040204" pitchFamily="50" charset="-128"/>
              </a:rPr>
              <a:t>EXPO ART &amp; MUSIC WEEKEND</a:t>
            </a:r>
          </a:p>
          <a:p>
            <a:r>
              <a:rPr lang="ja-JP" altLang="en-US"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［万博記念公園］</a:t>
            </a:r>
          </a:p>
          <a:p>
            <a:pPr marL="342900" indent="-342900">
              <a:buFont typeface="Wingdings" panose="05000000000000000000" pitchFamily="2" charset="2"/>
              <a:buChar char="p"/>
            </a:pPr>
            <a:r>
              <a:rPr kumimoji="1" lang="en-US" altLang="ja-JP" sz="2400" dirty="0">
                <a:latin typeface="Meiryo UI" panose="020B0604030504040204" pitchFamily="50" charset="-128"/>
                <a:ea typeface="Meiryo UI" panose="020B0604030504040204" pitchFamily="50" charset="-128"/>
              </a:rPr>
              <a:t>OSAKA ART MARKET 2024</a:t>
            </a:r>
          </a:p>
          <a:p>
            <a:r>
              <a:rPr lang="ja-JP" altLang="en-US"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［グランフロント大阪北館１階ナレッジプラザ］</a:t>
            </a:r>
          </a:p>
          <a:p>
            <a:pPr marL="342900" indent="-342900">
              <a:buFont typeface="Wingdings" panose="05000000000000000000" pitchFamily="2" charset="2"/>
              <a:buChar char="p"/>
            </a:pPr>
            <a:r>
              <a:rPr kumimoji="1" lang="ja-JP" altLang="en-US" sz="2400" dirty="0">
                <a:latin typeface="Meiryo UI" panose="020B0604030504040204" pitchFamily="50" charset="-128"/>
                <a:ea typeface="Meiryo UI" panose="020B0604030504040204" pitchFamily="50" charset="-128"/>
              </a:rPr>
              <a:t>大仙茶会 </a:t>
            </a:r>
            <a:r>
              <a:rPr kumimoji="1" lang="en-US" altLang="ja-JP" sz="2400" dirty="0">
                <a:latin typeface="Meiryo UI" panose="020B0604030504040204" pitchFamily="50" charset="-128"/>
                <a:ea typeface="Meiryo UI" panose="020B0604030504040204" pitchFamily="50" charset="-128"/>
              </a:rPr>
              <a:t>2024</a:t>
            </a:r>
          </a:p>
          <a:p>
            <a:r>
              <a:rPr lang="ja-JP" altLang="en-US"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［大仙公園］</a:t>
            </a:r>
          </a:p>
          <a:p>
            <a:pPr marL="342900" indent="-342900">
              <a:buFont typeface="Wingdings" panose="05000000000000000000" pitchFamily="2" charset="2"/>
              <a:buChar char="p"/>
            </a:pPr>
            <a:r>
              <a:rPr kumimoji="1" lang="ja-JP" altLang="en-US" sz="2400" dirty="0">
                <a:latin typeface="Meiryo UI" panose="020B0604030504040204" pitchFamily="50" charset="-128"/>
                <a:ea typeface="Meiryo UI" panose="020B0604030504040204" pitchFamily="50" charset="-128"/>
              </a:rPr>
              <a:t>レビュー </a:t>
            </a:r>
            <a:r>
              <a:rPr kumimoji="1" lang="en-US" altLang="ja-JP" sz="2400" dirty="0">
                <a:latin typeface="Meiryo UI" panose="020B0604030504040204" pitchFamily="50" charset="-128"/>
                <a:ea typeface="Meiryo UI" panose="020B0604030504040204" pitchFamily="50" charset="-128"/>
              </a:rPr>
              <a:t>Road to 2025!!</a:t>
            </a:r>
          </a:p>
          <a:p>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COOL JAPAN PARK OSAKA TT</a:t>
            </a:r>
            <a:r>
              <a:rPr kumimoji="1" lang="ja-JP" altLang="en-US" sz="2000" dirty="0">
                <a:latin typeface="Meiryo UI" panose="020B0604030504040204" pitchFamily="50" charset="-128"/>
                <a:ea typeface="Meiryo UI" panose="020B0604030504040204" pitchFamily="50" charset="-128"/>
              </a:rPr>
              <a:t>ホール］</a:t>
            </a:r>
          </a:p>
          <a:p>
            <a:pPr marL="342900" indent="-342900">
              <a:buFont typeface="Wingdings" panose="05000000000000000000" pitchFamily="2" charset="2"/>
              <a:buChar char="p"/>
            </a:pPr>
            <a:r>
              <a:rPr kumimoji="1" lang="ja-JP" altLang="en-US" sz="2400" dirty="0">
                <a:latin typeface="Meiryo UI" panose="020B0604030504040204" pitchFamily="50" charset="-128"/>
                <a:ea typeface="Meiryo UI" panose="020B0604030504040204" pitchFamily="50" charset="-128"/>
              </a:rPr>
              <a:t>第五回　大阪落語祭</a:t>
            </a:r>
            <a:endParaRPr kumimoji="1" lang="en-US" altLang="ja-JP" sz="24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［天満天神繁昌亭、動楽亭、落語みゅーじあむ］</a:t>
            </a:r>
          </a:p>
        </p:txBody>
      </p:sp>
      <p:pic>
        <p:nvPicPr>
          <p:cNvPr id="9" name="図 8">
            <a:extLst>
              <a:ext uri="{FF2B5EF4-FFF2-40B4-BE49-F238E27FC236}">
                <a16:creationId xmlns:a16="http://schemas.microsoft.com/office/drawing/2014/main" id="{ED6D97EF-51D2-41DC-9900-6547E2DE1CE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92445" y="420763"/>
            <a:ext cx="1985211" cy="2808753"/>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FF4108CF-06A0-4DFE-B127-F932B33BAE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26418" y="1200291"/>
            <a:ext cx="1858376" cy="263766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18E63074-A259-412A-8A33-051A0D99CEB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65154" y="3912644"/>
            <a:ext cx="1985211" cy="2824087"/>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9068AD2C-CF91-40A0-BDBC-C329131196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40438" y="3295403"/>
            <a:ext cx="1985210" cy="2810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34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502422" y="754754"/>
            <a:ext cx="5309981" cy="148260"/>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723568" y="390421"/>
            <a:ext cx="10209475" cy="584775"/>
          </a:xfrm>
          <a:prstGeom prst="rect">
            <a:avLst/>
          </a:prstGeom>
          <a:noFill/>
        </p:spPr>
        <p:txBody>
          <a:bodyPr wrap="square" rtlCol="0">
            <a:spAutoFit/>
          </a:bodyPr>
          <a:lstStyle/>
          <a:p>
            <a:r>
              <a:rPr kumimoji="1" lang="ja-JP" altLang="en-US" sz="3200" dirty="0">
                <a:latin typeface="Meiryo UI" panose="020B0604030504040204" pitchFamily="50" charset="-128"/>
                <a:ea typeface="Meiryo UI" panose="020B0604030504040204" pitchFamily="50" charset="-128"/>
              </a:rPr>
              <a:t>万博開幕</a:t>
            </a:r>
            <a:r>
              <a:rPr kumimoji="1" lang="en-US" altLang="ja-JP" sz="3200" dirty="0">
                <a:latin typeface="Meiryo UI" panose="020B0604030504040204" pitchFamily="50" charset="-128"/>
                <a:ea typeface="Meiryo UI" panose="020B0604030504040204" pitchFamily="50" charset="-128"/>
              </a:rPr>
              <a:t>6</a:t>
            </a:r>
            <a:r>
              <a:rPr kumimoji="1" lang="ja-JP" altLang="en-US" sz="3200" dirty="0">
                <a:latin typeface="Meiryo UI" panose="020B0604030504040204" pitchFamily="50" charset="-128"/>
                <a:ea typeface="Meiryo UI" panose="020B0604030504040204" pitchFamily="50" charset="-128"/>
              </a:rPr>
              <a:t>か月前イベント</a:t>
            </a: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860231" y="2044005"/>
            <a:ext cx="5235769" cy="1200329"/>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開催日：</a:t>
            </a:r>
            <a:r>
              <a:rPr lang="en-US" altLang="ja-JP" sz="2400" dirty="0">
                <a:latin typeface="Meiryo UI" panose="020B0604030504040204" pitchFamily="50" charset="-128"/>
                <a:ea typeface="Meiryo UI" panose="020B0604030504040204" pitchFamily="50" charset="-128"/>
              </a:rPr>
              <a:t>10</a:t>
            </a:r>
            <a:r>
              <a:rPr kumimoji="1"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13</a:t>
            </a:r>
            <a:r>
              <a:rPr kumimoji="1" lang="ja-JP" altLang="en-US" sz="2400" dirty="0">
                <a:latin typeface="Meiryo UI" panose="020B0604030504040204" pitchFamily="50" charset="-128"/>
                <a:ea typeface="Meiryo UI" panose="020B0604030504040204" pitchFamily="50" charset="-128"/>
              </a:rPr>
              <a:t>日（日）</a:t>
            </a:r>
            <a:r>
              <a:rPr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会　場 ：万博記念公園</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来場者：約</a:t>
            </a:r>
            <a:r>
              <a:rPr kumimoji="1" lang="en-US" altLang="ja-JP" sz="2400" dirty="0">
                <a:latin typeface="Meiryo UI" panose="020B0604030504040204" pitchFamily="50" charset="-128"/>
                <a:ea typeface="Meiryo UI" panose="020B0604030504040204" pitchFamily="50" charset="-128"/>
              </a:rPr>
              <a:t>10,000</a:t>
            </a:r>
            <a:r>
              <a:rPr kumimoji="1" lang="ja-JP" altLang="en-US" sz="2400" dirty="0">
                <a:latin typeface="Meiryo UI" panose="020B0604030504040204" pitchFamily="50" charset="-128"/>
                <a:ea typeface="Meiryo UI" panose="020B0604030504040204" pitchFamily="50" charset="-128"/>
              </a:rPr>
              <a:t>人</a:t>
            </a:r>
          </a:p>
        </p:txBody>
      </p:sp>
      <p:sp>
        <p:nvSpPr>
          <p:cNvPr id="13" name="テキスト ボックス 12">
            <a:extLst>
              <a:ext uri="{FF2B5EF4-FFF2-40B4-BE49-F238E27FC236}">
                <a16:creationId xmlns:a16="http://schemas.microsoft.com/office/drawing/2014/main" id="{151D2D4D-7348-4F09-8CE8-D38BD69FCE0E}"/>
              </a:ext>
            </a:extLst>
          </p:cNvPr>
          <p:cNvSpPr txBox="1"/>
          <p:nvPr/>
        </p:nvSpPr>
        <p:spPr>
          <a:xfrm>
            <a:off x="723568" y="4607581"/>
            <a:ext cx="8122258" cy="1323439"/>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アン ミカさんを迎えての万博プレミアムトーク、倖田來未さんや</a:t>
            </a:r>
            <a:r>
              <a:rPr kumimoji="1" lang="en-US" altLang="ja-JP" sz="2000" dirty="0">
                <a:latin typeface="Meiryo UI" panose="020B0604030504040204" pitchFamily="50" charset="-128"/>
                <a:ea typeface="Meiryo UI" panose="020B0604030504040204" pitchFamily="50" charset="-128"/>
              </a:rPr>
              <a:t>BALLISTIK BOYZ</a:t>
            </a:r>
            <a:r>
              <a:rPr kumimoji="1" lang="ja-JP" altLang="en-US" sz="2000" dirty="0">
                <a:latin typeface="Meiryo UI" panose="020B0604030504040204" pitchFamily="50" charset="-128"/>
                <a:ea typeface="Meiryo UI" panose="020B0604030504040204" pitchFamily="50" charset="-128"/>
              </a:rPr>
              <a:t>によるライブパフォーマンスなど、万博開幕６か月前を盛り上げました。</a:t>
            </a:r>
          </a:p>
          <a:p>
            <a:r>
              <a:rPr kumimoji="1" lang="ja-JP" altLang="en-US" sz="2000" dirty="0">
                <a:latin typeface="Meiryo UI" panose="020B0604030504040204" pitchFamily="50" charset="-128"/>
                <a:ea typeface="Meiryo UI" panose="020B0604030504040204" pitchFamily="50" charset="-128"/>
              </a:rPr>
              <a:t>また、会場では万博</a:t>
            </a:r>
            <a:r>
              <a:rPr kumimoji="1" lang="en-US" altLang="ja-JP" sz="2000" dirty="0">
                <a:latin typeface="Meiryo UI" panose="020B0604030504040204" pitchFamily="50" charset="-128"/>
                <a:ea typeface="Meiryo UI" panose="020B0604030504040204" pitchFamily="50" charset="-128"/>
              </a:rPr>
              <a:t>PR</a:t>
            </a:r>
            <a:r>
              <a:rPr kumimoji="1" lang="ja-JP" altLang="en-US" sz="2000" dirty="0">
                <a:latin typeface="Meiryo UI" panose="020B0604030504040204" pitchFamily="50" charset="-128"/>
                <a:ea typeface="Meiryo UI" panose="020B0604030504040204" pitchFamily="50" charset="-128"/>
              </a:rPr>
              <a:t>ブース、万博来場サポートデスクの設置を行い、情報</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発信を行いました。</a:t>
            </a:r>
          </a:p>
        </p:txBody>
      </p:sp>
      <p:pic>
        <p:nvPicPr>
          <p:cNvPr id="12" name="図 11">
            <a:extLst>
              <a:ext uri="{FF2B5EF4-FFF2-40B4-BE49-F238E27FC236}">
                <a16:creationId xmlns:a16="http://schemas.microsoft.com/office/drawing/2014/main" id="{69B58ACE-3BBA-4BE8-8D0D-1ACA8258A4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7536" y="682808"/>
            <a:ext cx="4540896" cy="304273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66E796BA-15CE-4EDA-9743-75B7BECF8FD5}"/>
              </a:ext>
            </a:extLst>
          </p:cNvPr>
          <p:cNvPicPr>
            <a:picLocks noChangeAspect="1"/>
          </p:cNvPicPr>
          <p:nvPr/>
        </p:nvPicPr>
        <p:blipFill>
          <a:blip r:embed="rId3"/>
          <a:stretch>
            <a:fillRect/>
          </a:stretch>
        </p:blipFill>
        <p:spPr>
          <a:xfrm>
            <a:off x="9260465" y="3872125"/>
            <a:ext cx="2207967" cy="2207967"/>
          </a:xfrm>
          <a:prstGeom prst="rect">
            <a:avLst/>
          </a:prstGeom>
        </p:spPr>
      </p:pic>
    </p:spTree>
    <p:extLst>
      <p:ext uri="{BB962C8B-B14F-4D97-AF65-F5344CB8AC3E}">
        <p14:creationId xmlns:p14="http://schemas.microsoft.com/office/powerpoint/2010/main" val="3376495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793B4270-7991-489A-8CC3-D21F8E175732}"/>
              </a:ext>
            </a:extLst>
          </p:cNvPr>
          <p:cNvSpPr txBox="1"/>
          <p:nvPr/>
        </p:nvSpPr>
        <p:spPr>
          <a:xfrm>
            <a:off x="8921363" y="3244334"/>
            <a:ext cx="914400" cy="369332"/>
          </a:xfrm>
          <a:prstGeom prst="rect">
            <a:avLst/>
          </a:prstGeom>
          <a:noFill/>
        </p:spPr>
        <p:txBody>
          <a:bodyPr wrap="square" rtlCol="0">
            <a:spAutoFit/>
          </a:bodyPr>
          <a:lstStyle/>
          <a:p>
            <a:r>
              <a:rPr kumimoji="1" lang="ja-JP" altLang="en-US" b="1" dirty="0">
                <a:solidFill>
                  <a:schemeClr val="bg1"/>
                </a:solidFill>
              </a:rPr>
              <a:t>画像</a:t>
            </a:r>
          </a:p>
        </p:txBody>
      </p:sp>
      <p:sp>
        <p:nvSpPr>
          <p:cNvPr id="10" name="楕円 9">
            <a:extLst>
              <a:ext uri="{FF2B5EF4-FFF2-40B4-BE49-F238E27FC236}">
                <a16:creationId xmlns:a16="http://schemas.microsoft.com/office/drawing/2014/main" id="{B3D3EB8C-F2B5-487B-9894-E327351826F3}"/>
              </a:ext>
            </a:extLst>
          </p:cNvPr>
          <p:cNvSpPr/>
          <p:nvPr/>
        </p:nvSpPr>
        <p:spPr>
          <a:xfrm>
            <a:off x="502422" y="818922"/>
            <a:ext cx="5309981" cy="148260"/>
          </a:xfrm>
          <a:prstGeom prst="ellipse">
            <a:avLst/>
          </a:prstGeom>
          <a:solidFill>
            <a:srgbClr val="FF0000">
              <a:alpha val="50196"/>
            </a:srgbClr>
          </a:solidFill>
          <a:ln>
            <a:solidFill>
              <a:srgbClr val="FF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DD5EE6-8156-4616-AF79-93D326B71F07}"/>
              </a:ext>
            </a:extLst>
          </p:cNvPr>
          <p:cNvSpPr txBox="1"/>
          <p:nvPr/>
        </p:nvSpPr>
        <p:spPr>
          <a:xfrm>
            <a:off x="723568" y="390421"/>
            <a:ext cx="10209475" cy="584775"/>
          </a:xfrm>
          <a:prstGeom prst="rect">
            <a:avLst/>
          </a:prstGeom>
          <a:noFill/>
        </p:spPr>
        <p:txBody>
          <a:bodyPr wrap="square" rtlCol="0">
            <a:spAutoFit/>
          </a:bodyPr>
          <a:lstStyle/>
          <a:p>
            <a:r>
              <a:rPr kumimoji="1" lang="zh-TW" altLang="en-US" sz="3200" dirty="0">
                <a:latin typeface="Meiryo UI" panose="020B0604030504040204" pitchFamily="50" charset="-128"/>
                <a:ea typeface="Meiryo UI" panose="020B0604030504040204" pitchFamily="50" charset="-128"/>
              </a:rPr>
              <a:t>大阪文化資源魅力向上事業</a:t>
            </a:r>
            <a:endParaRPr kumimoji="1" lang="ja-JP" altLang="en-US" sz="3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E83745C-E086-4AC1-94BA-6FB69CE28A54}"/>
              </a:ext>
            </a:extLst>
          </p:cNvPr>
          <p:cNvSpPr txBox="1"/>
          <p:nvPr/>
        </p:nvSpPr>
        <p:spPr>
          <a:xfrm>
            <a:off x="502422" y="1486556"/>
            <a:ext cx="5826190" cy="1569660"/>
          </a:xfrm>
          <a:prstGeom prst="rect">
            <a:avLst/>
          </a:prstGeom>
          <a:noFill/>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開催日：</a:t>
            </a:r>
            <a:r>
              <a:rPr lang="en-US" altLang="ja-JP" sz="2400" dirty="0">
                <a:latin typeface="Meiryo UI" panose="020B0604030504040204" pitchFamily="50" charset="-128"/>
                <a:ea typeface="Meiryo UI" panose="020B0604030504040204" pitchFamily="50" charset="-128"/>
              </a:rPr>
              <a:t>10</a:t>
            </a:r>
            <a:r>
              <a:rPr lang="ja-JP" altLang="en-US" sz="2400" dirty="0">
                <a:latin typeface="Meiryo UI" panose="020B0604030504040204" pitchFamily="50" charset="-128"/>
                <a:ea typeface="Meiryo UI" panose="020B0604030504040204" pitchFamily="50" charset="-128"/>
              </a:rPr>
              <a:t>月</a:t>
            </a:r>
            <a:r>
              <a:rPr lang="en-US" altLang="ja-JP" sz="2400" dirty="0">
                <a:latin typeface="Meiryo UI" panose="020B0604030504040204" pitchFamily="50" charset="-128"/>
                <a:ea typeface="Meiryo UI" panose="020B0604030504040204" pitchFamily="50" charset="-128"/>
              </a:rPr>
              <a:t>26</a:t>
            </a:r>
            <a:r>
              <a:rPr lang="ja-JP" altLang="en-US" sz="2400" dirty="0">
                <a:latin typeface="Meiryo UI" panose="020B0604030504040204" pitchFamily="50" charset="-128"/>
                <a:ea typeface="Meiryo UI" panose="020B0604030504040204" pitchFamily="50" charset="-128"/>
              </a:rPr>
              <a:t>日（土）</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11</a:t>
            </a:r>
            <a:r>
              <a:rPr lang="ja-JP" altLang="en-US" sz="2400" dirty="0">
                <a:latin typeface="Meiryo UI" panose="020B0604030504040204" pitchFamily="50" charset="-128"/>
                <a:ea typeface="Meiryo UI" panose="020B0604030504040204" pitchFamily="50" charset="-128"/>
              </a:rPr>
              <a:t>月４日（月・振休）　　　　　　　　　　　　　　　　　</a:t>
            </a:r>
            <a:endParaRPr kumimoji="1"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会　場 ：大阪大学会館（豊中市）ほか</a:t>
            </a:r>
            <a:endParaRPr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来場者：約</a:t>
            </a:r>
            <a:r>
              <a:rPr kumimoji="1" lang="en-US" altLang="ja-JP" sz="2400" dirty="0">
                <a:latin typeface="Meiryo UI" panose="020B0604030504040204" pitchFamily="50" charset="-128"/>
                <a:ea typeface="Meiryo UI" panose="020B0604030504040204" pitchFamily="50" charset="-128"/>
              </a:rPr>
              <a:t>1,500</a:t>
            </a:r>
            <a:r>
              <a:rPr kumimoji="1" lang="ja-JP" altLang="en-US" sz="2400" dirty="0">
                <a:latin typeface="Meiryo UI" panose="020B0604030504040204" pitchFamily="50" charset="-128"/>
                <a:ea typeface="Meiryo UI" panose="020B0604030504040204" pitchFamily="50" charset="-128"/>
              </a:rPr>
              <a:t>人</a:t>
            </a:r>
          </a:p>
        </p:txBody>
      </p:sp>
      <p:sp>
        <p:nvSpPr>
          <p:cNvPr id="13" name="テキスト ボックス 12">
            <a:extLst>
              <a:ext uri="{FF2B5EF4-FFF2-40B4-BE49-F238E27FC236}">
                <a16:creationId xmlns:a16="http://schemas.microsoft.com/office/drawing/2014/main" id="{151D2D4D-7348-4F09-8CE8-D38BD69FCE0E}"/>
              </a:ext>
            </a:extLst>
          </p:cNvPr>
          <p:cNvSpPr txBox="1"/>
          <p:nvPr/>
        </p:nvSpPr>
        <p:spPr>
          <a:xfrm>
            <a:off x="236483" y="4068426"/>
            <a:ext cx="12150026" cy="2554545"/>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大阪文化芸術事業実行委員会では、</a:t>
            </a:r>
            <a:r>
              <a:rPr kumimoji="1" lang="en-US" altLang="ja-JP" sz="2000" dirty="0">
                <a:latin typeface="Meiryo UI" panose="020B0604030504040204" pitchFamily="50" charset="-128"/>
                <a:ea typeface="Meiryo UI" panose="020B0604030504040204" pitchFamily="50" charset="-128"/>
              </a:rPr>
              <a:t>2025</a:t>
            </a:r>
            <a:r>
              <a:rPr kumimoji="1" lang="ja-JP" altLang="en-US" sz="2000" dirty="0">
                <a:latin typeface="Meiryo UI" panose="020B0604030504040204" pitchFamily="50" charset="-128"/>
                <a:ea typeface="Meiryo UI" panose="020B0604030504040204" pitchFamily="50" charset="-128"/>
              </a:rPr>
              <a:t>年大阪・関西万博に向け、府内各地の日本遺産や文化財等を</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舞台とした文化芸術プログラムを展開する「大阪文化資源魅力向上事業」を実施しています。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rPr>
              <a:t>10</a:t>
            </a:r>
            <a:r>
              <a:rPr kumimoji="1" lang="ja-JP" altLang="en-US" sz="2000" dirty="0">
                <a:latin typeface="Meiryo UI" panose="020B0604030504040204" pitchFamily="50" charset="-128"/>
                <a:ea typeface="Meiryo UI" panose="020B0604030504040204" pitchFamily="50" charset="-128"/>
              </a:rPr>
              <a:t>月～</a:t>
            </a:r>
            <a:r>
              <a:rPr kumimoji="1" lang="en-US" altLang="ja-JP" sz="2000" dirty="0">
                <a:latin typeface="Meiryo UI" panose="020B0604030504040204" pitchFamily="50" charset="-128"/>
                <a:ea typeface="Meiryo UI" panose="020B0604030504040204" pitchFamily="50" charset="-128"/>
              </a:rPr>
              <a:t>11</a:t>
            </a:r>
            <a:r>
              <a:rPr kumimoji="1" lang="ja-JP" altLang="en-US" sz="2000" dirty="0">
                <a:latin typeface="Meiryo UI" panose="020B0604030504040204" pitchFamily="50" charset="-128"/>
                <a:ea typeface="Meiryo UI" panose="020B0604030504040204" pitchFamily="50" charset="-128"/>
              </a:rPr>
              <a:t>月の</a:t>
            </a:r>
            <a:r>
              <a:rPr kumimoji="1" lang="en-US" altLang="ja-JP" sz="2000" dirty="0">
                <a:latin typeface="Meiryo UI" panose="020B0604030504040204" pitchFamily="50" charset="-128"/>
                <a:ea typeface="Meiryo UI" panose="020B0604030504040204" pitchFamily="50" charset="-128"/>
              </a:rPr>
              <a:t>PR</a:t>
            </a:r>
            <a:r>
              <a:rPr kumimoji="1" lang="ja-JP" altLang="en-US" sz="2000" dirty="0">
                <a:latin typeface="Meiryo UI" panose="020B0604030504040204" pitchFamily="50" charset="-128"/>
                <a:ea typeface="Meiryo UI" panose="020B0604030504040204" pitchFamily="50" charset="-128"/>
              </a:rPr>
              <a:t>重点期にも、様々な文化芸術プログラムを実施し、 ミャクミャクの登場や万博ブースの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設置、チラシの配布など、万博</a:t>
            </a:r>
            <a:r>
              <a:rPr kumimoji="1" lang="en-US" altLang="ja-JP" sz="2000" dirty="0">
                <a:latin typeface="Meiryo UI" panose="020B0604030504040204" pitchFamily="50" charset="-128"/>
                <a:ea typeface="Meiryo UI" panose="020B0604030504040204" pitchFamily="50" charset="-128"/>
              </a:rPr>
              <a:t>PR</a:t>
            </a:r>
            <a:r>
              <a:rPr kumimoji="1" lang="ja-JP" altLang="en-US" sz="2000" dirty="0">
                <a:latin typeface="Meiryo UI" panose="020B0604030504040204" pitchFamily="50" charset="-128"/>
                <a:ea typeface="Meiryo UI" panose="020B0604030504040204" pitchFamily="50" charset="-128"/>
              </a:rPr>
              <a:t>に取り組みました。</a:t>
            </a:r>
            <a:endParaRPr kumimoji="1" lang="en-US" altLang="ja-JP" sz="2000" dirty="0">
              <a:latin typeface="Meiryo UI" panose="020B0604030504040204" pitchFamily="50" charset="-128"/>
              <a:ea typeface="Meiryo UI" panose="020B0604030504040204" pitchFamily="50" charset="-128"/>
            </a:endParaRPr>
          </a:p>
          <a:p>
            <a:endParaRPr lang="en-US" altLang="ja-JP" sz="2000" dirty="0">
              <a:latin typeface="Meiryo UI" panose="020B0604030504040204" pitchFamily="50" charset="-128"/>
              <a:ea typeface="Meiryo UI" panose="020B0604030504040204" pitchFamily="50" charset="-128"/>
            </a:endParaRPr>
          </a:p>
          <a:p>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実施イベント</a:t>
            </a:r>
            <a:r>
              <a:rPr kumimoji="1" lang="en-US" altLang="ja-JP" sz="2000" dirty="0">
                <a:latin typeface="Meiryo UI" panose="020B0604030504040204" pitchFamily="50" charset="-128"/>
                <a:ea typeface="Meiryo UI" panose="020B0604030504040204" pitchFamily="50" charset="-128"/>
              </a:rPr>
              <a:t>】</a:t>
            </a:r>
          </a:p>
          <a:p>
            <a:r>
              <a:rPr kumimoji="1" lang="en-US" altLang="ja-JP" sz="2000" dirty="0">
                <a:latin typeface="Meiryo UI" panose="020B0604030504040204" pitchFamily="50" charset="-128"/>
                <a:ea typeface="Meiryo UI" panose="020B0604030504040204" pitchFamily="50" charset="-128"/>
              </a:rPr>
              <a:t>○10/26</a:t>
            </a:r>
            <a:r>
              <a:rPr kumimoji="1" lang="ja-JP" altLang="en-US" sz="2000" dirty="0">
                <a:latin typeface="Meiryo UI" panose="020B0604030504040204" pitchFamily="50" charset="-128"/>
                <a:ea typeface="Meiryo UI" panose="020B0604030504040204" pitchFamily="50" charset="-128"/>
              </a:rPr>
              <a:t>（土）：まちなか</a:t>
            </a:r>
            <a:r>
              <a:rPr kumimoji="1" lang="en-US" altLang="ja-JP" sz="2000" dirty="0">
                <a:latin typeface="Meiryo UI" panose="020B0604030504040204" pitchFamily="50" charset="-128"/>
                <a:ea typeface="Meiryo UI" panose="020B0604030504040204" pitchFamily="50" charset="-128"/>
              </a:rPr>
              <a:t>MUSIC DAY </a:t>
            </a:r>
            <a:r>
              <a:rPr kumimoji="1" lang="ja-JP" altLang="en-US" sz="2000" dirty="0">
                <a:latin typeface="Meiryo UI" panose="020B0604030504040204" pitchFamily="50" charset="-128"/>
                <a:ea typeface="Meiryo UI" panose="020B0604030504040204" pitchFamily="50" charset="-128"/>
              </a:rPr>
              <a:t>～大阪大学会館でいのちをテーマに音楽を楽しもう～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大阪大学会館</a:t>
            </a:r>
            <a:r>
              <a:rPr kumimoji="1" lang="en-US" altLang="ja-JP" sz="2000" dirty="0">
                <a:latin typeface="Meiryo UI" panose="020B0604030504040204" pitchFamily="50" charset="-128"/>
                <a:ea typeface="Meiryo UI" panose="020B0604030504040204" pitchFamily="50" charset="-128"/>
              </a:rPr>
              <a:t>〕</a:t>
            </a:r>
          </a:p>
          <a:p>
            <a:r>
              <a:rPr kumimoji="1" lang="en-US" altLang="ja-JP" sz="2000" dirty="0">
                <a:latin typeface="Meiryo UI" panose="020B0604030504040204" pitchFamily="50" charset="-128"/>
                <a:ea typeface="Meiryo UI" panose="020B0604030504040204" pitchFamily="50" charset="-128"/>
              </a:rPr>
              <a:t>○11/4</a:t>
            </a:r>
            <a:r>
              <a:rPr kumimoji="1" lang="ja-JP" altLang="en-US" sz="2000" dirty="0">
                <a:latin typeface="Meiryo UI" panose="020B0604030504040204" pitchFamily="50" charset="-128"/>
                <a:ea typeface="Meiryo UI" panose="020B0604030504040204" pitchFamily="50" charset="-128"/>
              </a:rPr>
              <a:t>（月・振休）</a:t>
            </a:r>
            <a:r>
              <a:rPr lang="ja-JP" altLang="en-US"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岸和田ミュージック＆アートフェスタ ～岸城神社で世界の楽器と書画を楽しもう～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岸城神社</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D8A1D376-DC8E-4576-BD23-E7614971FBEA}"/>
              </a:ext>
            </a:extLst>
          </p:cNvPr>
          <p:cNvPicPr>
            <a:picLocks noChangeAspect="1"/>
          </p:cNvPicPr>
          <p:nvPr/>
        </p:nvPicPr>
        <p:blipFill rotWithShape="1">
          <a:blip r:embed="rId2">
            <a:extLst>
              <a:ext uri="{28A0092B-C50C-407E-A947-70E740481C1C}">
                <a14:useLocalDpi xmlns:a14="http://schemas.microsoft.com/office/drawing/2010/main" val="0"/>
              </a:ext>
            </a:extLst>
          </a:blip>
          <a:srcRect t="-1" r="50000" b="-71"/>
          <a:stretch/>
        </p:blipFill>
        <p:spPr>
          <a:xfrm>
            <a:off x="6840296" y="390421"/>
            <a:ext cx="2524045" cy="3601961"/>
          </a:xfrm>
          <a:prstGeom prst="rect">
            <a:avLst/>
          </a:prstGeom>
        </p:spPr>
      </p:pic>
      <p:pic>
        <p:nvPicPr>
          <p:cNvPr id="15" name="図 14">
            <a:extLst>
              <a:ext uri="{FF2B5EF4-FFF2-40B4-BE49-F238E27FC236}">
                <a16:creationId xmlns:a16="http://schemas.microsoft.com/office/drawing/2014/main" id="{A2C70F19-D82E-4587-9D41-58285E45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4066" y="466465"/>
            <a:ext cx="2524045" cy="3571524"/>
          </a:xfrm>
          <a:prstGeom prst="rect">
            <a:avLst/>
          </a:prstGeom>
        </p:spPr>
      </p:pic>
    </p:spTree>
    <p:extLst>
      <p:ext uri="{BB962C8B-B14F-4D97-AF65-F5344CB8AC3E}">
        <p14:creationId xmlns:p14="http://schemas.microsoft.com/office/powerpoint/2010/main" val="20514447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TotalTime>
  <Words>1619</Words>
  <Application>Microsoft Office PowerPoint</Application>
  <PresentationFormat>ワイド画面</PresentationFormat>
  <Paragraphs>113</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游ゴシック</vt:lpstr>
      <vt:lpstr>游ゴシック Light</vt:lpstr>
      <vt:lpstr>Arial</vt:lpstr>
      <vt:lpstr>Wingdings</vt:lpstr>
      <vt:lpstr>Office テーマ</vt:lpstr>
      <vt:lpstr>ＰＲ重点期（令和６年10月～11月） 主なイベントの実施状況  2025年大阪・関西万博推進本部地域連携イベント部会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丸本　沙紀</dc:creator>
  <cp:lastModifiedBy>丸本　沙紀</cp:lastModifiedBy>
  <cp:revision>32</cp:revision>
  <cp:lastPrinted>2024-12-20T06:24:57Z</cp:lastPrinted>
  <dcterms:created xsi:type="dcterms:W3CDTF">2024-10-17T05:55:03Z</dcterms:created>
  <dcterms:modified xsi:type="dcterms:W3CDTF">2025-02-05T04:25:00Z</dcterms:modified>
</cp:coreProperties>
</file>