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vml" ContentType="application/vnd.openxmlformats-officedocument.vmlDrawing"/>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drawings/drawing1.xml" ContentType="application/vnd.openxmlformats-officedocument.drawingml.chartshapes+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aveSubsetFonts="1">
  <p:sldMasterIdLst>
    <p:sldMasterId id="2147483660" r:id="rId1"/>
  </p:sldMasterIdLst>
  <p:notesMasterIdLst>
    <p:notesMasterId r:id="rId20"/>
  </p:notesMasterIdLst>
  <p:sldIdLst>
    <p:sldId id="716" r:id="rId2"/>
    <p:sldId id="709" r:id="rId3"/>
    <p:sldId id="725" r:id="rId4"/>
    <p:sldId id="758" r:id="rId5"/>
    <p:sldId id="761" r:id="rId6"/>
    <p:sldId id="452" r:id="rId7"/>
    <p:sldId id="762" r:id="rId8"/>
    <p:sldId id="763" r:id="rId9"/>
    <p:sldId id="455" r:id="rId10"/>
    <p:sldId id="764" r:id="rId11"/>
    <p:sldId id="740" r:id="rId12"/>
    <p:sldId id="765" r:id="rId13"/>
    <p:sldId id="768" r:id="rId14"/>
    <p:sldId id="767" r:id="rId15"/>
    <p:sldId id="700" r:id="rId16"/>
    <p:sldId id="717" r:id="rId17"/>
    <p:sldId id="759" r:id="rId18"/>
    <p:sldId id="720" r:id="rId19"/>
  </p:sldIdLst>
  <p:sldSz cx="9144000" cy="6858000" type="screen4x3"/>
  <p:notesSz cx="6807200" cy="9939338"/>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15:guide id="2" pos="2880">
          <p15:clr>
            <a:srgbClr val="A4A3A4"/>
          </p15:clr>
        </p15:guide>
        <p15:guide id="3" orient="horz" pos="2160"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平谷 忠雄" initials="平谷" lastIdx="1" clrIdx="0">
    <p:extLst>
      <p:ext uri="{19B8F6BF-5375-455C-9EA6-DF929625EA0E}">
        <p15:presenceInfo xmlns:p15="http://schemas.microsoft.com/office/powerpoint/2012/main" userId="013907519f5c8ab1"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prnPr scaleToFitPaper="1"/>
  <p:showPr showNarration="1">
    <p:browse/>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9C9CA"/>
    <a:srgbClr val="D26D6D"/>
    <a:srgbClr val="EFEFDB"/>
    <a:srgbClr val="FF0000"/>
    <a:srgbClr val="2903B5"/>
    <a:srgbClr val="0033CC"/>
    <a:srgbClr val="C93838"/>
    <a:srgbClr val="E6E6E6"/>
    <a:srgbClr val="333399"/>
    <a:srgbClr val="E341B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中間スタイル 2 - アクセント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5940675A-B579-460E-94D1-54222C63F5DA}" styleName="スタイルなし、表のグリッド線あり">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073A0DAA-6AF3-43AB-8588-CEC1D06C72B9}" styleName="スタイル (中間)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3C2FFA5D-87B4-456A-9821-1D502468CF0F}" styleName="テーマ スタイル 1 - アクセント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616DA210-FB5B-4158-B5E0-FEB733F419BA}" styleName="スタイル (淡色)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 styleId="{93296810-A885-4BE3-A3E7-6D5BEEA58F35}" styleName="中間スタイル 2 - アクセント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85BE263C-DBD7-4A20-BB59-AAB30ACAA65A}" styleName="中間スタイル 3 - アクセント 2">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2"/>
          </a:solidFill>
        </a:fill>
      </a:tcStyle>
    </a:lastCol>
    <a:firstCol>
      <a:tcTxStyle b="on">
        <a:fontRef idx="minor">
          <a:scrgbClr r="0" g="0" b="0"/>
        </a:fontRef>
        <a:schemeClr val="lt1"/>
      </a:tcTxStyle>
      <a:tcStyle>
        <a:tcBdr/>
        <a:fill>
          <a:solidFill>
            <a:schemeClr val="accent2"/>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2"/>
          </a:solidFill>
        </a:fill>
      </a:tcStyle>
    </a:firstRow>
  </a:tblStyle>
  <a:tblStyle styleId="{9DCAF9ED-07DC-4A11-8D7F-57B35C25682E}" styleName="中間スタイル 1 - アクセント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 styleId="{72833802-FEF1-4C79-8D5D-14CF1EAF98D9}" styleName="淡色スタイル 2 - アクセント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0E3FDE45-AF77-4B5C-9715-49D594BDF05E}" styleName="淡色スタイル 1 - アクセント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 styleId="{2A488322-F2BA-4B5B-9748-0D474271808F}" styleName="中間スタイル 3 - アクセント 6">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6"/>
          </a:solidFill>
        </a:fill>
      </a:tcStyle>
    </a:lastCol>
    <a:firstCol>
      <a:tcTxStyle b="on">
        <a:fontRef idx="minor">
          <a:scrgbClr r="0" g="0" b="0"/>
        </a:fontRef>
        <a:schemeClr val="lt1"/>
      </a:tcTxStyle>
      <a:tcStyle>
        <a:tcBdr/>
        <a:fill>
          <a:solidFill>
            <a:schemeClr val="accent6"/>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6"/>
          </a:solidFill>
        </a:fill>
      </a:tcStyle>
    </a:firstRow>
  </a:tblStyle>
  <a:tblStyle styleId="{B301B821-A1FF-4177-AEE7-76D212191A09}" styleName="中間スタイル 1 - アクセント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69012ECD-51FC-41F1-AA8D-1B2483CD663E}" styleName="淡色スタイル 2 - アクセント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FABFCF23-3B69-468F-B69F-88F6DE6A72F2}" styleName="中間スタイル 1 - アクセント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 styleId="{10A1B5D5-9B99-4C35-A422-299274C87663}" styleName="中間スタイル 1 - アクセント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2696" autoAdjust="0"/>
    <p:restoredTop sz="79698" autoAdjust="0"/>
  </p:normalViewPr>
  <p:slideViewPr>
    <p:cSldViewPr snapToGrid="0">
      <p:cViewPr varScale="1">
        <p:scale>
          <a:sx n="96" d="100"/>
          <a:sy n="96" d="100"/>
        </p:scale>
        <p:origin x="1128" y="101"/>
      </p:cViewPr>
      <p:guideLst>
        <p:guide pos="2880"/>
        <p:guide orient="horz" pos="2160"/>
      </p:guideLst>
    </p:cSldViewPr>
  </p:slideViewPr>
  <p:outlineViewPr>
    <p:cViewPr>
      <p:scale>
        <a:sx n="33" d="100"/>
        <a:sy n="33" d="100"/>
      </p:scale>
      <p:origin x="0" y="0"/>
    </p:cViewPr>
  </p:outlin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commentAuthors" Target="commentAuthor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charts/_rels/chart1.xml.rels><?xml version="1.0" encoding="UTF-8" standalone="yes"?>
<Relationships xmlns="http://schemas.openxmlformats.org/package/2006/relationships"><Relationship Id="rId3" Type="http://schemas.openxmlformats.org/officeDocument/2006/relationships/oleObject" Target="file:///C:\Users\HirayamaSu\AppData\Local\Microsoft\Windows\INetCache\Content.Outlook\79YYLT0I\&#26408;&#36896;&#25144;&#24314;&#12390;&#20303;&#23429;&#12398;&#32784;&#38663;&#25913;&#20462;&#25144;&#25968;.xlsx" TargetMode="External"/><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chartUserShapes" Target="../drawings/drawing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050" b="0" i="0" u="none" strike="noStrike" kern="1200" spc="0" baseline="0">
                <a:solidFill>
                  <a:schemeClr val="tx1"/>
                </a:solidFill>
                <a:latin typeface="游ゴシック" panose="020B0400000000000000" pitchFamily="50" charset="-128"/>
                <a:ea typeface="游ゴシック" panose="020B0400000000000000" pitchFamily="50" charset="-128"/>
                <a:cs typeface="+mn-cs"/>
              </a:defRPr>
            </a:pPr>
            <a:r>
              <a:rPr lang="ja-JP" altLang="en-US" sz="1000" dirty="0"/>
              <a:t>旧耐震</a:t>
            </a:r>
            <a:r>
              <a:rPr lang="ja-JP" sz="1000" dirty="0"/>
              <a:t>木造戸建て住宅</a:t>
            </a:r>
            <a:r>
              <a:rPr lang="en-US" altLang="ja-JP" sz="1000" baseline="0" dirty="0"/>
              <a:t> </a:t>
            </a:r>
            <a:r>
              <a:rPr lang="ja-JP" altLang="en-US" sz="1000" baseline="0" dirty="0"/>
              <a:t>５年間の</a:t>
            </a:r>
            <a:r>
              <a:rPr lang="ja-JP" sz="1000" dirty="0"/>
              <a:t>耐震</a:t>
            </a:r>
            <a:r>
              <a:rPr lang="ja-JP" altLang="en-US" sz="1000" dirty="0"/>
              <a:t>改修戸数の推移</a:t>
            </a:r>
            <a:endParaRPr lang="ja-JP" sz="1000" dirty="0"/>
          </a:p>
        </c:rich>
      </c:tx>
      <c:layout>
        <c:manualLayout>
          <c:xMode val="edge"/>
          <c:yMode val="edge"/>
          <c:x val="0.17390330931225076"/>
          <c:y val="8.5146410936674854E-2"/>
        </c:manualLayout>
      </c:layout>
      <c:overlay val="0"/>
      <c:spPr>
        <a:noFill/>
        <a:ln>
          <a:noFill/>
        </a:ln>
        <a:effectLst/>
      </c:spPr>
      <c:txPr>
        <a:bodyPr rot="0" spcFirstLastPara="1" vertOverflow="ellipsis" vert="horz" wrap="square" anchor="ctr" anchorCtr="1"/>
        <a:lstStyle/>
        <a:p>
          <a:pPr>
            <a:defRPr sz="1050" b="0" i="0" u="none" strike="noStrike" kern="1200" spc="0" baseline="0">
              <a:solidFill>
                <a:schemeClr val="tx1"/>
              </a:solidFill>
              <a:latin typeface="游ゴシック" panose="020B0400000000000000" pitchFamily="50" charset="-128"/>
              <a:ea typeface="游ゴシック" panose="020B0400000000000000" pitchFamily="50" charset="-128"/>
              <a:cs typeface="+mn-cs"/>
            </a:defRPr>
          </a:pPr>
          <a:endParaRPr lang="ja-JP"/>
        </a:p>
      </c:txPr>
    </c:title>
    <c:autoTitleDeleted val="0"/>
    <c:plotArea>
      <c:layout>
        <c:manualLayout>
          <c:layoutTarget val="inner"/>
          <c:xMode val="edge"/>
          <c:yMode val="edge"/>
          <c:x val="9.9738616370477373E-2"/>
          <c:y val="0.18987372450368437"/>
          <c:w val="0.87450285298314023"/>
          <c:h val="0.69442847262883511"/>
        </c:manualLayout>
      </c:layout>
      <c:barChart>
        <c:barDir val="col"/>
        <c:grouping val="clustered"/>
        <c:varyColors val="0"/>
        <c:ser>
          <c:idx val="0"/>
          <c:order val="0"/>
          <c:spPr>
            <a:solidFill>
              <a:srgbClr val="FF9933"/>
            </a:solidFill>
            <a:ln w="6350">
              <a:solidFill>
                <a:schemeClr val="tx1"/>
              </a:solid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1" i="0" u="none" strike="noStrike" kern="1200" baseline="0">
                    <a:solidFill>
                      <a:schemeClr val="bg1"/>
                    </a:solidFill>
                    <a:latin typeface="游ゴシック" panose="020B0400000000000000" pitchFamily="50" charset="-128"/>
                    <a:ea typeface="游ゴシック" panose="020B0400000000000000" pitchFamily="50" charset="-128"/>
                    <a:cs typeface="+mn-cs"/>
                  </a:defRPr>
                </a:pPr>
                <a:endParaRPr lang="ja-JP"/>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木造戸建の耐震改修戸数の推移!$C$6:$F$6</c:f>
              <c:strCache>
                <c:ptCount val="4"/>
                <c:pt idx="0">
                  <c:v>H17→H22</c:v>
                </c:pt>
                <c:pt idx="1">
                  <c:v>H22→H27</c:v>
                </c:pt>
                <c:pt idx="2">
                  <c:v>H27→R2</c:v>
                </c:pt>
                <c:pt idx="3">
                  <c:v>R2→R7</c:v>
                </c:pt>
              </c:strCache>
            </c:strRef>
          </c:cat>
          <c:val>
            <c:numRef>
              <c:f>木造戸建の耐震改修戸数の推移!$C$7:$F$7</c:f>
              <c:numCache>
                <c:formatCode>#,##0_);[Red]\(#,##0\)</c:formatCode>
                <c:ptCount val="4"/>
                <c:pt idx="0">
                  <c:v>21280</c:v>
                </c:pt>
                <c:pt idx="1">
                  <c:v>13600</c:v>
                </c:pt>
                <c:pt idx="2">
                  <c:v>13880</c:v>
                </c:pt>
                <c:pt idx="3">
                  <c:v>13800</c:v>
                </c:pt>
              </c:numCache>
            </c:numRef>
          </c:val>
          <c:extLst>
            <c:ext xmlns:c16="http://schemas.microsoft.com/office/drawing/2014/chart" uri="{C3380CC4-5D6E-409C-BE32-E72D297353CC}">
              <c16:uniqueId val="{00000000-9FC7-436E-B025-AD801896FD79}"/>
            </c:ext>
          </c:extLst>
        </c:ser>
        <c:dLbls>
          <c:showLegendKey val="0"/>
          <c:showVal val="0"/>
          <c:showCatName val="0"/>
          <c:showSerName val="0"/>
          <c:showPercent val="0"/>
          <c:showBubbleSize val="0"/>
        </c:dLbls>
        <c:gapWidth val="150"/>
        <c:axId val="1066814400"/>
        <c:axId val="1066806480"/>
      </c:barChart>
      <c:catAx>
        <c:axId val="106681440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游ゴシック" panose="020B0400000000000000" pitchFamily="50" charset="-128"/>
                <a:ea typeface="游ゴシック" panose="020B0400000000000000" pitchFamily="50" charset="-128"/>
                <a:cs typeface="+mn-cs"/>
              </a:defRPr>
            </a:pPr>
            <a:endParaRPr lang="ja-JP"/>
          </a:p>
        </c:txPr>
        <c:crossAx val="1066806480"/>
        <c:crosses val="autoZero"/>
        <c:auto val="1"/>
        <c:lblAlgn val="ctr"/>
        <c:lblOffset val="100"/>
        <c:noMultiLvlLbl val="0"/>
      </c:catAx>
      <c:valAx>
        <c:axId val="1066806480"/>
        <c:scaling>
          <c:orientation val="minMax"/>
        </c:scaling>
        <c:delete val="0"/>
        <c:axPos val="l"/>
        <c:majorGridlines>
          <c:spPr>
            <a:ln w="9525" cap="flat" cmpd="sng" algn="ctr">
              <a:solidFill>
                <a:schemeClr val="tx1">
                  <a:lumMod val="15000"/>
                  <a:lumOff val="85000"/>
                </a:schemeClr>
              </a:solidFill>
              <a:round/>
            </a:ln>
            <a:effectLst/>
          </c:spPr>
        </c:majorGridlines>
        <c:numFmt formatCode="#,##0_);[Red]\(#,##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solidFill>
                <a:latin typeface="游ゴシック" panose="020B0400000000000000" pitchFamily="50" charset="-128"/>
                <a:ea typeface="游ゴシック" panose="020B0400000000000000" pitchFamily="50" charset="-128"/>
                <a:cs typeface="+mn-cs"/>
              </a:defRPr>
            </a:pPr>
            <a:endParaRPr lang="ja-JP"/>
          </a:p>
        </c:txPr>
        <c:crossAx val="1066814400"/>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w="9525" cap="flat" cmpd="sng" algn="ctr">
      <a:noFill/>
      <a:round/>
    </a:ln>
    <a:effectLst/>
  </c:spPr>
  <c:txPr>
    <a:bodyPr/>
    <a:lstStyle/>
    <a:p>
      <a:pPr>
        <a:defRPr sz="1000">
          <a:solidFill>
            <a:schemeClr val="tx1"/>
          </a:solidFill>
          <a:latin typeface="游ゴシック" panose="020B0400000000000000" pitchFamily="50" charset="-128"/>
          <a:ea typeface="游ゴシック" panose="020B0400000000000000" pitchFamily="50" charset="-128"/>
        </a:defRPr>
      </a:pPr>
      <a:endParaRPr lang="ja-JP"/>
    </a:p>
  </c:txPr>
  <c:externalData r:id="rId3">
    <c:autoUpdate val="0"/>
  </c:externalData>
  <c:userShapes r:id="rId4"/>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rawings/_rels/vmlDrawing1.vml.rels><?xml version="1.0" encoding="UTF-8" standalone="yes"?>
<Relationships xmlns="http://schemas.openxmlformats.org/package/2006/relationships"><Relationship Id="rId1" Type="http://schemas.openxmlformats.org/officeDocument/2006/relationships/image" Target="../media/image35.emf"/></Relationships>
</file>

<file path=ppt/drawings/drawing1.xml><?xml version="1.0" encoding="utf-8"?>
<c:userShapes xmlns:c="http://schemas.openxmlformats.org/drawingml/2006/chart">
  <cdr:relSizeAnchor xmlns:cdr="http://schemas.openxmlformats.org/drawingml/2006/chartDrawing">
    <cdr:from>
      <cdr:x>0.01547</cdr:x>
      <cdr:y>0.08418</cdr:y>
    </cdr:from>
    <cdr:to>
      <cdr:x>0.11831</cdr:x>
      <cdr:y>0.15581</cdr:y>
    </cdr:to>
    <cdr:sp macro="" textlink="">
      <cdr:nvSpPr>
        <cdr:cNvPr id="2" name="テキスト ボックス 1">
          <a:extLst xmlns:a="http://schemas.openxmlformats.org/drawingml/2006/main">
            <a:ext uri="{FF2B5EF4-FFF2-40B4-BE49-F238E27FC236}">
              <a16:creationId xmlns:a16="http://schemas.microsoft.com/office/drawing/2014/main" id="{35370FF4-71A5-655F-FA91-014D07CE06F3}"/>
            </a:ext>
          </a:extLst>
        </cdr:cNvPr>
        <cdr:cNvSpPr txBox="1"/>
      </cdr:nvSpPr>
      <cdr:spPr>
        <a:xfrm xmlns:a="http://schemas.openxmlformats.org/drawingml/2006/main">
          <a:off x="64140" y="146496"/>
          <a:ext cx="426253" cy="124664"/>
        </a:xfrm>
        <a:prstGeom xmlns:a="http://schemas.openxmlformats.org/drawingml/2006/main" prst="rect">
          <a:avLst/>
        </a:prstGeom>
      </cdr:spPr>
      <cdr:txBody>
        <a:bodyPr xmlns:a="http://schemas.openxmlformats.org/drawingml/2006/main" vertOverflow="clip" wrap="square" lIns="0" tIns="0" rIns="0" bIns="0" rtlCol="0" anchor="ctr" anchorCtr="0"/>
        <a:lstStyle xmlns:a="http://schemas.openxmlformats.org/drawingml/2006/main"/>
        <a:p xmlns:a="http://schemas.openxmlformats.org/drawingml/2006/main">
          <a:pPr algn="ctr"/>
          <a:r>
            <a:rPr lang="ja-JP" altLang="en-US" sz="800" kern="1200" dirty="0">
              <a:latin typeface="游ゴシック" panose="020B0400000000000000" pitchFamily="50" charset="-128"/>
              <a:ea typeface="游ゴシック" panose="020B0400000000000000" pitchFamily="50" charset="-128"/>
            </a:rPr>
            <a:t>（戸）</a:t>
          </a:r>
        </a:p>
      </cdr:txBody>
    </cdr: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22" y="0"/>
            <a:ext cx="2949575" cy="496888"/>
          </a:xfrm>
          <a:prstGeom prst="rect">
            <a:avLst/>
          </a:prstGeom>
        </p:spPr>
        <p:txBody>
          <a:bodyPr vert="horz" lIns="91938" tIns="45968" rIns="91938" bIns="45968" rtlCol="0"/>
          <a:lstStyle>
            <a:lvl1pPr algn="l">
              <a:defRPr sz="1200"/>
            </a:lvl1pPr>
          </a:lstStyle>
          <a:p>
            <a:endParaRPr kumimoji="1" lang="ja-JP" altLang="en-US"/>
          </a:p>
        </p:txBody>
      </p:sp>
      <p:sp>
        <p:nvSpPr>
          <p:cNvPr id="3" name="日付プレースホルダー 2"/>
          <p:cNvSpPr>
            <a:spLocks noGrp="1"/>
          </p:cNvSpPr>
          <p:nvPr>
            <p:ph type="dt" idx="1"/>
          </p:nvPr>
        </p:nvSpPr>
        <p:spPr>
          <a:xfrm>
            <a:off x="3856060" y="0"/>
            <a:ext cx="2949575" cy="496888"/>
          </a:xfrm>
          <a:prstGeom prst="rect">
            <a:avLst/>
          </a:prstGeom>
        </p:spPr>
        <p:txBody>
          <a:bodyPr vert="horz" lIns="91938" tIns="45968" rIns="91938" bIns="45968" rtlCol="0"/>
          <a:lstStyle>
            <a:lvl1pPr algn="r">
              <a:defRPr sz="1200"/>
            </a:lvl1pPr>
          </a:lstStyle>
          <a:p>
            <a:fld id="{EECBB802-390E-416A-9078-047B5A3BFBEC}" type="datetimeFigureOut">
              <a:rPr kumimoji="1" lang="ja-JP" altLang="en-US" smtClean="0"/>
              <a:t>2025/6/5</a:t>
            </a:fld>
            <a:endParaRPr kumimoji="1" lang="ja-JP" altLang="en-US"/>
          </a:p>
        </p:txBody>
      </p:sp>
      <p:sp>
        <p:nvSpPr>
          <p:cNvPr id="4" name="スライド イメージ プレースホルダー 3"/>
          <p:cNvSpPr>
            <a:spLocks noGrp="1" noRot="1" noChangeAspect="1"/>
          </p:cNvSpPr>
          <p:nvPr>
            <p:ph type="sldImg" idx="2"/>
          </p:nvPr>
        </p:nvSpPr>
        <p:spPr>
          <a:xfrm>
            <a:off x="919163" y="746125"/>
            <a:ext cx="4968875" cy="3725863"/>
          </a:xfrm>
          <a:prstGeom prst="rect">
            <a:avLst/>
          </a:prstGeom>
          <a:noFill/>
          <a:ln w="12700">
            <a:solidFill>
              <a:prstClr val="black"/>
            </a:solidFill>
          </a:ln>
        </p:spPr>
        <p:txBody>
          <a:bodyPr vert="horz" lIns="91938" tIns="45968" rIns="91938" bIns="45968" rtlCol="0" anchor="ctr"/>
          <a:lstStyle/>
          <a:p>
            <a:endParaRPr lang="ja-JP" altLang="en-US"/>
          </a:p>
        </p:txBody>
      </p:sp>
      <p:sp>
        <p:nvSpPr>
          <p:cNvPr id="5" name="ノート プレースホルダー 4"/>
          <p:cNvSpPr>
            <a:spLocks noGrp="1"/>
          </p:cNvSpPr>
          <p:nvPr>
            <p:ph type="body" sz="quarter" idx="3"/>
          </p:nvPr>
        </p:nvSpPr>
        <p:spPr>
          <a:xfrm>
            <a:off x="681038" y="4721228"/>
            <a:ext cx="5445125" cy="4471988"/>
          </a:xfrm>
          <a:prstGeom prst="rect">
            <a:avLst/>
          </a:prstGeom>
        </p:spPr>
        <p:txBody>
          <a:bodyPr vert="horz" lIns="91938" tIns="45968" rIns="91938" bIns="45968"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22" y="9440866"/>
            <a:ext cx="2949575" cy="496887"/>
          </a:xfrm>
          <a:prstGeom prst="rect">
            <a:avLst/>
          </a:prstGeom>
        </p:spPr>
        <p:txBody>
          <a:bodyPr vert="horz" lIns="91938" tIns="45968" rIns="91938" bIns="45968"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56060" y="9440866"/>
            <a:ext cx="2949575" cy="496887"/>
          </a:xfrm>
          <a:prstGeom prst="rect">
            <a:avLst/>
          </a:prstGeom>
        </p:spPr>
        <p:txBody>
          <a:bodyPr vert="horz" lIns="91938" tIns="45968" rIns="91938" bIns="45968" rtlCol="0" anchor="b"/>
          <a:lstStyle>
            <a:lvl1pPr algn="r">
              <a:defRPr sz="1200"/>
            </a:lvl1pPr>
          </a:lstStyle>
          <a:p>
            <a:fld id="{F951BCA7-131D-4984-B463-78DB2CA777CC}" type="slidenum">
              <a:rPr kumimoji="1" lang="ja-JP" altLang="en-US" smtClean="0"/>
              <a:t>‹#›</a:t>
            </a:fld>
            <a:endParaRPr kumimoji="1" lang="ja-JP" altLang="en-US"/>
          </a:p>
        </p:txBody>
      </p:sp>
    </p:spTree>
    <p:extLst>
      <p:ext uri="{BB962C8B-B14F-4D97-AF65-F5344CB8AC3E}">
        <p14:creationId xmlns:p14="http://schemas.microsoft.com/office/powerpoint/2010/main" val="1460224952"/>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lang="en-US" altLang="ja-JP" sz="1000" dirty="0">
              <a:latin typeface="+mn-ea"/>
            </a:endParaRPr>
          </a:p>
          <a:p>
            <a:r>
              <a:rPr lang="ja-JP" altLang="en-US" sz="1000" dirty="0">
                <a:latin typeface="+mn-ea"/>
              </a:rPr>
              <a:t>①　耐震性不足戸数について：住宅土地統計調査の実績、トレンド予測から算出</a:t>
            </a:r>
            <a:endParaRPr lang="en-US" altLang="ja-JP" sz="1000" dirty="0">
              <a:latin typeface="+mn-ea"/>
            </a:endParaRPr>
          </a:p>
          <a:p>
            <a:r>
              <a:rPr lang="ja-JP" altLang="en-US" sz="1000" dirty="0">
                <a:latin typeface="+mn-ea"/>
              </a:rPr>
              <a:t>　　　　　　　　　　　　　　　　　　　　</a:t>
            </a:r>
            <a:r>
              <a:rPr lang="en-US" altLang="ja-JP" sz="1000" dirty="0">
                <a:latin typeface="+mn-ea"/>
              </a:rPr>
              <a:t>R17</a:t>
            </a:r>
            <a:r>
              <a:rPr lang="ja-JP" altLang="en-US" sz="1000" dirty="0">
                <a:latin typeface="+mn-ea"/>
              </a:rPr>
              <a:t>年度目標値は 木造戸建住宅数</a:t>
            </a:r>
            <a:r>
              <a:rPr lang="en-US" altLang="ja-JP" sz="1000" dirty="0">
                <a:latin typeface="+mn-ea"/>
              </a:rPr>
              <a:t>×2.5%(</a:t>
            </a:r>
            <a:r>
              <a:rPr lang="ja-JP" altLang="en-US" sz="1000" dirty="0">
                <a:latin typeface="+mn-ea"/>
              </a:rPr>
              <a:t>おおむね解消の目標値を、</a:t>
            </a:r>
            <a:r>
              <a:rPr lang="en-US" altLang="ja-JP" sz="1000" dirty="0">
                <a:latin typeface="+mn-ea"/>
              </a:rPr>
              <a:t>97.5</a:t>
            </a:r>
            <a:r>
              <a:rPr lang="ja-JP" altLang="en-US" sz="1000" dirty="0">
                <a:latin typeface="+mn-ea"/>
              </a:rPr>
              <a:t>％に設定）</a:t>
            </a:r>
            <a:endParaRPr lang="en-US" altLang="ja-JP" sz="1000" dirty="0">
              <a:latin typeface="+mn-ea"/>
            </a:endParaRPr>
          </a:p>
          <a:p>
            <a:endParaRPr lang="en-US" altLang="ja-JP" sz="1000" dirty="0">
              <a:latin typeface="+mn-ea"/>
            </a:endParaRPr>
          </a:p>
          <a:p>
            <a:r>
              <a:rPr lang="ja-JP" altLang="en-US" sz="1000" dirty="0">
                <a:latin typeface="+mn-ea"/>
              </a:rPr>
              <a:t>②　耐震改修戸数について：住宅土地統計調査の実績、トレンド予測から算出</a:t>
            </a:r>
            <a:endParaRPr lang="en-US" altLang="ja-JP" sz="1000" dirty="0">
              <a:latin typeface="+mn-ea"/>
            </a:endParaRPr>
          </a:p>
          <a:p>
            <a:endParaRPr lang="en-US" altLang="ja-JP" sz="1000" dirty="0">
              <a:latin typeface="+mn-ea"/>
            </a:endParaRPr>
          </a:p>
          <a:p>
            <a:pPr defTabSz="914331">
              <a:defRPr/>
            </a:pPr>
            <a:r>
              <a:rPr lang="ja-JP" altLang="en-US" sz="1000" dirty="0">
                <a:latin typeface="+mn-ea"/>
              </a:rPr>
              <a:t>③　除却・空き家化、住替え、建替え戸数について：</a:t>
            </a:r>
            <a:br>
              <a:rPr lang="en-US" altLang="ja-JP" sz="1000" dirty="0">
                <a:latin typeface="+mn-ea"/>
              </a:rPr>
            </a:br>
            <a:r>
              <a:rPr lang="ja-JP" altLang="en-US" sz="1000" dirty="0">
                <a:latin typeface="+mn-ea"/>
              </a:rPr>
              <a:t>　　　　　住宅土地統計調査における耐震性が不十分な数の減少実績、トレンド予測から、②を減じて算出</a:t>
            </a:r>
            <a:endParaRPr lang="en-US" altLang="ja-JP" sz="1000" dirty="0">
              <a:latin typeface="+mn-ea"/>
            </a:endParaRPr>
          </a:p>
          <a:p>
            <a:pPr defTabSz="914331">
              <a:defRPr/>
            </a:pPr>
            <a:r>
              <a:rPr lang="ja-JP" altLang="en-US" sz="1000" dirty="0">
                <a:latin typeface="+mn-ea"/>
              </a:rPr>
              <a:t>　　　　　</a:t>
            </a:r>
            <a:r>
              <a:rPr lang="en-US" altLang="ja-JP" sz="1000" dirty="0">
                <a:latin typeface="+mn-ea"/>
              </a:rPr>
              <a:t>R17</a:t>
            </a:r>
            <a:r>
              <a:rPr lang="ja-JP" altLang="en-US" sz="1000" dirty="0">
                <a:latin typeface="+mn-ea"/>
              </a:rPr>
              <a:t>年度目標値は 木造戸建住宅数から①と②を減じて算出</a:t>
            </a:r>
            <a:endParaRPr lang="en-US" altLang="ja-JP" sz="1000" dirty="0">
              <a:latin typeface="+mn-ea"/>
            </a:endParaRPr>
          </a:p>
          <a:p>
            <a:endParaRPr lang="en-US" altLang="ja-JP" sz="1000" dirty="0">
              <a:latin typeface="+mn-ea"/>
            </a:endParaRPr>
          </a:p>
          <a:p>
            <a:r>
              <a:rPr lang="ja-JP" altLang="en-US" sz="1000" dirty="0">
                <a:latin typeface="+mn-ea"/>
              </a:rPr>
              <a:t>④　住替え戸数について：</a:t>
            </a:r>
            <a:br>
              <a:rPr lang="en-US" altLang="ja-JP" sz="1000" dirty="0">
                <a:latin typeface="+mn-ea"/>
              </a:rPr>
            </a:br>
            <a:r>
              <a:rPr lang="ja-JP" altLang="en-US" sz="1000" dirty="0">
                <a:latin typeface="+mn-ea"/>
              </a:rPr>
              <a:t>　　　　　住宅土地統計調査、住宅の取得方法で「前住居：一戸建・長屋建て　新住居：一戸建て」の条件から戸数を算出</a:t>
            </a:r>
            <a:br>
              <a:rPr lang="en-US" altLang="ja-JP" sz="1000" dirty="0">
                <a:latin typeface="+mn-ea"/>
              </a:rPr>
            </a:br>
            <a:r>
              <a:rPr lang="ja-JP" altLang="en-US" sz="1000" dirty="0">
                <a:latin typeface="+mn-ea"/>
              </a:rPr>
              <a:t>　　　　　</a:t>
            </a:r>
            <a:r>
              <a:rPr lang="en-US" altLang="ja-JP" sz="1000" dirty="0">
                <a:latin typeface="+mn-ea"/>
              </a:rPr>
              <a:t>※H27</a:t>
            </a:r>
            <a:r>
              <a:rPr lang="ja-JP" altLang="en-US" sz="1000" dirty="0">
                <a:latin typeface="+mn-ea"/>
              </a:rPr>
              <a:t>の戸数は</a:t>
            </a:r>
            <a:r>
              <a:rPr lang="en-US" altLang="ja-JP" sz="1000" dirty="0">
                <a:latin typeface="+mn-ea"/>
              </a:rPr>
              <a:t>H30</a:t>
            </a:r>
            <a:r>
              <a:rPr lang="ja-JP" altLang="en-US" sz="1000" dirty="0">
                <a:latin typeface="+mn-ea"/>
              </a:rPr>
              <a:t>年住宅土地統計調査にある戸数の倍（期間が</a:t>
            </a:r>
            <a:r>
              <a:rPr lang="en-US" altLang="ja-JP" sz="1000" dirty="0">
                <a:latin typeface="+mn-ea"/>
              </a:rPr>
              <a:t>10</a:t>
            </a:r>
            <a:r>
              <a:rPr lang="ja-JP" altLang="en-US" sz="1000" dirty="0">
                <a:latin typeface="+mn-ea"/>
              </a:rPr>
              <a:t>年の為）、</a:t>
            </a:r>
            <a:r>
              <a:rPr lang="en-US" altLang="ja-JP" sz="1000" dirty="0">
                <a:latin typeface="+mn-ea"/>
              </a:rPr>
              <a:t>R7</a:t>
            </a:r>
            <a:r>
              <a:rPr lang="ja-JP" altLang="en-US" sz="1000" dirty="0">
                <a:latin typeface="+mn-ea"/>
              </a:rPr>
              <a:t>年の戸数は</a:t>
            </a:r>
            <a:r>
              <a:rPr lang="en-US" altLang="ja-JP" sz="1000" dirty="0">
                <a:latin typeface="+mn-ea"/>
              </a:rPr>
              <a:t>R5</a:t>
            </a:r>
            <a:r>
              <a:rPr lang="ja-JP" altLang="en-US" sz="1000" dirty="0">
                <a:latin typeface="+mn-ea"/>
              </a:rPr>
              <a:t>年度</a:t>
            </a:r>
            <a:br>
              <a:rPr lang="en-US" altLang="ja-JP" sz="1000" dirty="0">
                <a:latin typeface="+mn-ea"/>
              </a:rPr>
            </a:br>
            <a:r>
              <a:rPr lang="ja-JP" altLang="en-US" sz="1000" dirty="0">
                <a:latin typeface="+mn-ea"/>
              </a:rPr>
              <a:t>　　　　　　　住宅土地統計調査にある戸数の倍（期間が</a:t>
            </a:r>
            <a:r>
              <a:rPr lang="en-US" altLang="ja-JP" sz="1000" dirty="0">
                <a:latin typeface="+mn-ea"/>
              </a:rPr>
              <a:t>10</a:t>
            </a:r>
            <a:r>
              <a:rPr lang="ja-JP" altLang="en-US" sz="1000" dirty="0">
                <a:latin typeface="+mn-ea"/>
              </a:rPr>
              <a:t>年の為）から算出。（</a:t>
            </a:r>
            <a:r>
              <a:rPr lang="en-US" altLang="ja-JP" sz="1000" dirty="0">
                <a:latin typeface="+mn-ea"/>
              </a:rPr>
              <a:t>H25</a:t>
            </a:r>
            <a:r>
              <a:rPr lang="ja-JP" altLang="en-US" sz="1000" dirty="0">
                <a:latin typeface="+mn-ea"/>
              </a:rPr>
              <a:t>以前の統計調査情報が無かった為）</a:t>
            </a:r>
            <a:endParaRPr lang="en-US" altLang="ja-JP" sz="1000" dirty="0">
              <a:latin typeface="+mn-ea"/>
            </a:endParaRPr>
          </a:p>
          <a:p>
            <a:pPr defTabSz="914331">
              <a:defRPr/>
            </a:pPr>
            <a:r>
              <a:rPr lang="ja-JP" altLang="en-US" sz="1000" dirty="0">
                <a:latin typeface="+mn-ea"/>
              </a:rPr>
              <a:t> 　　　  　　旧耐震の木造戸建住宅に限定できていないことから、実際の住宅数は推計数よりも少ないものと考えられる。</a:t>
            </a:r>
            <a:endParaRPr lang="en-US" altLang="ja-JP" sz="1000" dirty="0">
              <a:latin typeface="+mn-ea"/>
            </a:endParaRPr>
          </a:p>
          <a:p>
            <a:r>
              <a:rPr lang="ja-JP" altLang="en-US" sz="1000" dirty="0">
                <a:latin typeface="+mn-ea"/>
              </a:rPr>
              <a:t>　　　　　</a:t>
            </a:r>
            <a:r>
              <a:rPr lang="en-US" altLang="ja-JP" sz="1000" dirty="0">
                <a:latin typeface="+mn-ea"/>
              </a:rPr>
              <a:t>※</a:t>
            </a:r>
            <a:r>
              <a:rPr lang="ja-JP" altLang="en-US" sz="1000" kern="100" dirty="0">
                <a:solidFill>
                  <a:schemeClr val="accent5">
                    <a:lumMod val="25000"/>
                  </a:schemeClr>
                </a:solidFill>
                <a:latin typeface="+mn-ea"/>
                <a:cs typeface="Meiryo UI" panose="020B0604030504040204" pitchFamily="50" charset="-128"/>
              </a:rPr>
              <a:t>住替え：府内全体の建物で人が住み変わっていくもの。建築を伴わなず、建物自体に変化はない。</a:t>
            </a:r>
            <a:endParaRPr lang="en-US" altLang="ja-JP" sz="1000" dirty="0">
              <a:latin typeface="+mn-ea"/>
            </a:endParaRPr>
          </a:p>
          <a:p>
            <a:pPr defTabSz="914331">
              <a:defRPr/>
            </a:pPr>
            <a:endParaRPr lang="en-US" altLang="ja-JP" sz="1000" dirty="0">
              <a:latin typeface="+mn-ea"/>
            </a:endParaRPr>
          </a:p>
          <a:p>
            <a:pPr defTabSz="914331">
              <a:defRPr/>
            </a:pPr>
            <a:r>
              <a:rPr lang="ja-JP" altLang="en-US" sz="1000" dirty="0">
                <a:latin typeface="+mn-ea"/>
              </a:rPr>
              <a:t>⑤　建替え戸数について：</a:t>
            </a:r>
            <a:br>
              <a:rPr lang="en-US" altLang="ja-JP" sz="1000" dirty="0">
                <a:latin typeface="+mn-ea"/>
              </a:rPr>
            </a:br>
            <a:r>
              <a:rPr lang="ja-JP" altLang="en-US" sz="1000" dirty="0">
                <a:latin typeface="+mn-ea"/>
              </a:rPr>
              <a:t>　　　　　住宅土地統計調査、住宅の取得方法で「前住居：一戸建・長屋建て　新住居：一戸建て」の条件から戸数を算出</a:t>
            </a:r>
            <a:br>
              <a:rPr lang="en-US" altLang="ja-JP" sz="1000" dirty="0">
                <a:latin typeface="+mn-ea"/>
              </a:rPr>
            </a:br>
            <a:r>
              <a:rPr lang="ja-JP" altLang="en-US" sz="1000" dirty="0">
                <a:latin typeface="+mn-ea"/>
              </a:rPr>
              <a:t>　　　　　</a:t>
            </a:r>
            <a:r>
              <a:rPr lang="en-US" altLang="ja-JP" sz="1000" dirty="0">
                <a:latin typeface="+mn-ea"/>
              </a:rPr>
              <a:t>※H27</a:t>
            </a:r>
            <a:r>
              <a:rPr lang="ja-JP" altLang="en-US" sz="1000" dirty="0">
                <a:latin typeface="+mn-ea"/>
              </a:rPr>
              <a:t>の戸数は</a:t>
            </a:r>
            <a:r>
              <a:rPr lang="en-US" altLang="ja-JP" sz="1000" dirty="0">
                <a:latin typeface="+mn-ea"/>
              </a:rPr>
              <a:t>H30</a:t>
            </a:r>
            <a:r>
              <a:rPr lang="ja-JP" altLang="en-US" sz="1000" dirty="0">
                <a:latin typeface="+mn-ea"/>
              </a:rPr>
              <a:t>年住宅土地統計調査から算出し、</a:t>
            </a:r>
            <a:r>
              <a:rPr lang="en-US" altLang="ja-JP" sz="1000" dirty="0">
                <a:latin typeface="+mn-ea"/>
              </a:rPr>
              <a:t>R7</a:t>
            </a:r>
            <a:r>
              <a:rPr lang="ja-JP" altLang="en-US" sz="1000" dirty="0">
                <a:latin typeface="+mn-ea"/>
              </a:rPr>
              <a:t>年の戸数は</a:t>
            </a:r>
            <a:r>
              <a:rPr lang="en-US" altLang="ja-JP" sz="1000" dirty="0">
                <a:latin typeface="+mn-ea"/>
              </a:rPr>
              <a:t>R5</a:t>
            </a:r>
            <a:r>
              <a:rPr lang="ja-JP" altLang="en-US" sz="1000" dirty="0">
                <a:latin typeface="+mn-ea"/>
              </a:rPr>
              <a:t>年度住宅土地統計調査から算出している。（</a:t>
            </a:r>
            <a:r>
              <a:rPr lang="en-US" altLang="ja-JP" sz="1000" dirty="0">
                <a:latin typeface="+mn-ea"/>
              </a:rPr>
              <a:t>H25</a:t>
            </a:r>
            <a:r>
              <a:rPr lang="ja-JP" altLang="en-US" sz="1000" dirty="0">
                <a:latin typeface="+mn-ea"/>
              </a:rPr>
              <a:t>以前の統計調査情報が無かった為）</a:t>
            </a:r>
            <a:endParaRPr lang="en-US" altLang="ja-JP" sz="1000" dirty="0">
              <a:latin typeface="+mn-ea"/>
            </a:endParaRPr>
          </a:p>
          <a:p>
            <a:pPr defTabSz="914331">
              <a:defRPr/>
            </a:pPr>
            <a:r>
              <a:rPr lang="ja-JP" altLang="en-US" sz="1000" dirty="0">
                <a:latin typeface="+mn-ea"/>
              </a:rPr>
              <a:t> 　　　  　　旧耐震の木造戸建住宅に限定できていないことから、実際の住宅数は推計数よりも少ないものと考えられる。</a:t>
            </a:r>
            <a:endParaRPr lang="en-US" altLang="ja-JP" sz="1000" dirty="0">
              <a:latin typeface="+mn-ea"/>
            </a:endParaRPr>
          </a:p>
          <a:p>
            <a:pPr defTabSz="914331">
              <a:defRPr/>
            </a:pPr>
            <a:r>
              <a:rPr lang="ja-JP" altLang="en-US" sz="1000" dirty="0">
                <a:latin typeface="+mn-ea"/>
              </a:rPr>
              <a:t>　　　　　</a:t>
            </a:r>
            <a:r>
              <a:rPr lang="en-US" altLang="ja-JP" sz="1000" dirty="0">
                <a:latin typeface="+mn-ea"/>
              </a:rPr>
              <a:t>※</a:t>
            </a:r>
            <a:r>
              <a:rPr lang="ja-JP" altLang="en-US" sz="1000" kern="100" dirty="0">
                <a:solidFill>
                  <a:schemeClr val="accent5">
                    <a:lumMod val="25000"/>
                  </a:schemeClr>
                </a:solidFill>
                <a:latin typeface="+mn-ea"/>
                <a:cs typeface="Meiryo UI" panose="020B0604030504040204" pitchFamily="50" charset="-128"/>
              </a:rPr>
              <a:t>府内全体の建物が建て替わっていくもの。建築を伴い、新たに耐震性のある建築物が増加するもの。</a:t>
            </a:r>
            <a:endParaRPr lang="en-US" altLang="ja-JP" sz="1000" kern="100" dirty="0">
              <a:solidFill>
                <a:schemeClr val="accent5">
                  <a:lumMod val="25000"/>
                </a:schemeClr>
              </a:solidFill>
              <a:latin typeface="+mn-ea"/>
              <a:cs typeface="Meiryo UI" panose="020B0604030504040204" pitchFamily="50" charset="-128"/>
            </a:endParaRPr>
          </a:p>
          <a:p>
            <a:endParaRPr lang="en-US" altLang="ja-JP" sz="1000" dirty="0">
              <a:latin typeface="+mn-ea"/>
            </a:endParaRPr>
          </a:p>
          <a:p>
            <a:r>
              <a:rPr lang="ja-JP" altLang="en-US" sz="1000" dirty="0">
                <a:latin typeface="+mn-ea"/>
              </a:rPr>
              <a:t>⑥　除却・空き家化戸数について：③ </a:t>
            </a:r>
            <a:r>
              <a:rPr lang="en-US" altLang="ja-JP" sz="1000" dirty="0">
                <a:latin typeface="+mn-ea"/>
              </a:rPr>
              <a:t>- </a:t>
            </a:r>
            <a:r>
              <a:rPr lang="ja-JP" altLang="en-US" sz="1000" dirty="0">
                <a:latin typeface="+mn-ea"/>
              </a:rPr>
              <a:t>④ </a:t>
            </a:r>
            <a:r>
              <a:rPr lang="en-US" altLang="ja-JP" sz="1000" dirty="0">
                <a:latin typeface="+mn-ea"/>
              </a:rPr>
              <a:t>- </a:t>
            </a:r>
            <a:r>
              <a:rPr lang="ja-JP" altLang="en-US" sz="1000" dirty="0">
                <a:latin typeface="+mn-ea"/>
              </a:rPr>
              <a:t>⑤で計算</a:t>
            </a:r>
            <a:endParaRPr lang="en-US" altLang="ja-JP" sz="1000" dirty="0">
              <a:latin typeface="+mn-ea"/>
            </a:endParaRPr>
          </a:p>
          <a:p>
            <a:endParaRPr lang="en-US" altLang="ja-JP" sz="1000" dirty="0">
              <a:latin typeface="+mn-ea"/>
            </a:endParaRPr>
          </a:p>
          <a:p>
            <a:endParaRPr lang="en-US" altLang="ja-JP" sz="1000" dirty="0">
              <a:latin typeface="+mn-ea"/>
            </a:endParaRPr>
          </a:p>
          <a:p>
            <a:r>
              <a:rPr lang="en-US" altLang="ja-JP" sz="1000" dirty="0">
                <a:latin typeface="+mn-ea"/>
              </a:rPr>
              <a:t>【R17</a:t>
            </a:r>
            <a:r>
              <a:rPr lang="ja-JP" altLang="en-US" sz="1000" dirty="0">
                <a:latin typeface="+mn-ea"/>
              </a:rPr>
              <a:t>年目標値について</a:t>
            </a:r>
            <a:r>
              <a:rPr lang="en-US" altLang="ja-JP" sz="1000" dirty="0">
                <a:latin typeface="+mn-ea"/>
              </a:rPr>
              <a:t>】</a:t>
            </a:r>
          </a:p>
          <a:p>
            <a:endParaRPr lang="en-US" altLang="ja-JP" sz="1000" dirty="0">
              <a:latin typeface="+mn-ea"/>
            </a:endParaRPr>
          </a:p>
          <a:p>
            <a:r>
              <a:rPr lang="ja-JP" altLang="en-US" sz="1000" dirty="0">
                <a:latin typeface="+mn-ea"/>
              </a:rPr>
              <a:t>⑦「除却・空き家化」、「耐震改修」戸数は現在のトレンドから見込まれる数値</a:t>
            </a:r>
            <a:endParaRPr lang="en-US" altLang="ja-JP" sz="1000" dirty="0">
              <a:latin typeface="+mn-ea"/>
            </a:endParaRPr>
          </a:p>
          <a:p>
            <a:endParaRPr lang="en-US" altLang="ja-JP" sz="1000" dirty="0">
              <a:latin typeface="+mn-ea"/>
            </a:endParaRPr>
          </a:p>
          <a:p>
            <a:r>
              <a:rPr lang="ja-JP" altLang="en-US" sz="1000" dirty="0">
                <a:latin typeface="+mn-ea"/>
              </a:rPr>
              <a:t>⑧「建替え」、「住替え」戸数：平成</a:t>
            </a:r>
            <a:r>
              <a:rPr lang="en-US" altLang="ja-JP" sz="1000" dirty="0">
                <a:latin typeface="+mn-ea"/>
              </a:rPr>
              <a:t>17</a:t>
            </a:r>
            <a:r>
              <a:rPr lang="ja-JP" altLang="en-US" sz="1000" dirty="0">
                <a:latin typeface="+mn-ea"/>
              </a:rPr>
              <a:t>年の耐震性が不十分な戸数から⑦を除いた数値に</a:t>
            </a:r>
            <a:endParaRPr lang="en-US" altLang="ja-JP" sz="1000" dirty="0">
              <a:latin typeface="+mn-ea"/>
            </a:endParaRPr>
          </a:p>
          <a:p>
            <a:r>
              <a:rPr lang="ja-JP" altLang="en-US" sz="1000" dirty="0">
                <a:latin typeface="+mn-ea"/>
              </a:rPr>
              <a:t>　　</a:t>
            </a:r>
            <a:r>
              <a:rPr lang="en-US" altLang="ja-JP" sz="1000" dirty="0">
                <a:latin typeface="+mn-ea"/>
              </a:rPr>
              <a:t>R5</a:t>
            </a:r>
            <a:r>
              <a:rPr lang="ja-JP" altLang="en-US" sz="1000" dirty="0">
                <a:latin typeface="+mn-ea"/>
              </a:rPr>
              <a:t>住宅土地統計調査、住宅の取得方法から計算した建替え・住替えの割合で計算。</a:t>
            </a:r>
            <a:endParaRPr lang="en-US" altLang="ja-JP" sz="1000" dirty="0">
              <a:latin typeface="+mn-ea"/>
            </a:endParaRPr>
          </a:p>
          <a:p>
            <a:endParaRPr lang="en-US" altLang="ja-JP" sz="1000" dirty="0">
              <a:latin typeface="+mn-ea"/>
            </a:endParaRPr>
          </a:p>
          <a:p>
            <a:endParaRPr lang="en-US" altLang="ja-JP" sz="1000" dirty="0">
              <a:latin typeface="+mn-ea"/>
            </a:endParaRPr>
          </a:p>
          <a:p>
            <a:pPr marL="179986" indent="-179986">
              <a:lnSpc>
                <a:spcPct val="110000"/>
              </a:lnSpc>
              <a:defRPr/>
            </a:pPr>
            <a:r>
              <a:rPr lang="en-US" altLang="ja-JP" sz="1000" dirty="0">
                <a:latin typeface="+mn-ea"/>
              </a:rPr>
              <a:t>※ </a:t>
            </a:r>
            <a:r>
              <a:rPr lang="ja-JP" altLang="en-US" sz="1000" dirty="0">
                <a:latin typeface="+mn-ea"/>
              </a:rPr>
              <a:t>従前の住居が「木造戸建・長屋住宅」で現在の住居が「木造戸建て住宅」の住宅数を「建替え・住替え」の</a:t>
            </a:r>
            <a:endParaRPr lang="en-US" altLang="ja-JP" sz="1000" dirty="0">
              <a:latin typeface="+mn-ea"/>
            </a:endParaRPr>
          </a:p>
          <a:p>
            <a:pPr marL="179986" indent="-179986">
              <a:lnSpc>
                <a:spcPct val="110000"/>
              </a:lnSpc>
              <a:defRPr/>
            </a:pPr>
            <a:r>
              <a:rPr lang="ja-JP" altLang="en-US" sz="1000" dirty="0">
                <a:latin typeface="+mn-ea"/>
              </a:rPr>
              <a:t>　　住宅数と近しい値になると想定し、採用した。</a:t>
            </a:r>
          </a:p>
          <a:p>
            <a:pPr marL="179986" indent="-179986">
              <a:lnSpc>
                <a:spcPct val="110000"/>
              </a:lnSpc>
              <a:defRPr/>
            </a:pPr>
            <a:r>
              <a:rPr lang="ja-JP" altLang="en-US" sz="1000" dirty="0">
                <a:latin typeface="+mn-ea"/>
              </a:rPr>
              <a:t>　  厳密には、旧耐震の木造戸建住宅に限定できていないことから、実際の住宅数は推計数よりも少ないものと考えられる。</a:t>
            </a:r>
            <a:endParaRPr lang="en-US" altLang="ja-JP" sz="1000" dirty="0">
              <a:latin typeface="+mn-ea"/>
            </a:endParaRPr>
          </a:p>
          <a:p>
            <a:endParaRPr kumimoji="1" lang="en-US" altLang="ja-JP" dirty="0"/>
          </a:p>
        </p:txBody>
      </p:sp>
      <p:sp>
        <p:nvSpPr>
          <p:cNvPr id="4" name="スライド番号プレースホルダー 3"/>
          <p:cNvSpPr>
            <a:spLocks noGrp="1"/>
          </p:cNvSpPr>
          <p:nvPr>
            <p:ph type="sldNum" sz="quarter" idx="5"/>
          </p:nvPr>
        </p:nvSpPr>
        <p:spPr/>
        <p:txBody>
          <a:bodyPr/>
          <a:lstStyle/>
          <a:p>
            <a:fld id="{F951BCA7-131D-4984-B463-78DB2CA777CC}" type="slidenum">
              <a:rPr kumimoji="1" lang="ja-JP" altLang="en-US" smtClean="0"/>
              <a:t>3</a:t>
            </a:fld>
            <a:endParaRPr kumimoji="1" lang="ja-JP" altLang="en-US"/>
          </a:p>
        </p:txBody>
      </p:sp>
    </p:spTree>
    <p:extLst>
      <p:ext uri="{BB962C8B-B14F-4D97-AF65-F5344CB8AC3E}">
        <p14:creationId xmlns:p14="http://schemas.microsoft.com/office/powerpoint/2010/main" val="82324068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F951BCA7-131D-4984-B463-78DB2CA777CC}" type="slidenum">
              <a:rPr kumimoji="1" lang="ja-JP" altLang="en-US" smtClean="0"/>
              <a:t>4</a:t>
            </a:fld>
            <a:endParaRPr kumimoji="1" lang="ja-JP" altLang="en-US"/>
          </a:p>
        </p:txBody>
      </p:sp>
    </p:spTree>
    <p:extLst>
      <p:ext uri="{BB962C8B-B14F-4D97-AF65-F5344CB8AC3E}">
        <p14:creationId xmlns:p14="http://schemas.microsoft.com/office/powerpoint/2010/main" val="281712668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スライド イメージ プレースホルダー 1">
            <a:extLst>
              <a:ext uri="{FF2B5EF4-FFF2-40B4-BE49-F238E27FC236}">
                <a16:creationId xmlns:a16="http://schemas.microsoft.com/office/drawing/2014/main" id="{C5FD0D5A-CE4A-43F6-8ECA-3439D1B6020B}"/>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195" name="ノート プレースホルダー 2">
            <a:extLst>
              <a:ext uri="{FF2B5EF4-FFF2-40B4-BE49-F238E27FC236}">
                <a16:creationId xmlns:a16="http://schemas.microsoft.com/office/drawing/2014/main" id="{41CCEEB3-5EE8-4190-B99A-0174D6A6EB35}"/>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ja-JP" altLang="en-US"/>
          </a:p>
        </p:txBody>
      </p:sp>
      <p:sp>
        <p:nvSpPr>
          <p:cNvPr id="8196" name="スライド番号プレースホルダー 3">
            <a:extLst>
              <a:ext uri="{FF2B5EF4-FFF2-40B4-BE49-F238E27FC236}">
                <a16:creationId xmlns:a16="http://schemas.microsoft.com/office/drawing/2014/main" id="{EA568EE5-1FE7-417E-AB8E-7CBD92180D93}"/>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fld id="{0A2C2CA8-FA97-4A4A-9D1F-95FBC7EBBB47}" type="slidenum">
              <a:rPr lang="ja-JP" altLang="en-US" smtClean="0"/>
              <a:pPr/>
              <a:t>6</a:t>
            </a:fld>
            <a:endParaRPr lang="ja-JP"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スライド イメージ プレースホルダー 1">
            <a:extLst>
              <a:ext uri="{FF2B5EF4-FFF2-40B4-BE49-F238E27FC236}">
                <a16:creationId xmlns:a16="http://schemas.microsoft.com/office/drawing/2014/main" id="{3E10356B-7219-4A06-882B-2252A10A9B30}"/>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243" name="ノート プレースホルダー 2">
            <a:extLst>
              <a:ext uri="{FF2B5EF4-FFF2-40B4-BE49-F238E27FC236}">
                <a16:creationId xmlns:a16="http://schemas.microsoft.com/office/drawing/2014/main" id="{644E32F0-AACC-4E8D-A06F-C7A9AEE780E8}"/>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ja-JP" altLang="en-US"/>
          </a:p>
        </p:txBody>
      </p:sp>
      <p:sp>
        <p:nvSpPr>
          <p:cNvPr id="10244" name="スライド番号プレースホルダー 3">
            <a:extLst>
              <a:ext uri="{FF2B5EF4-FFF2-40B4-BE49-F238E27FC236}">
                <a16:creationId xmlns:a16="http://schemas.microsoft.com/office/drawing/2014/main" id="{CEC8B4C2-325F-49DB-97F4-0C63A4AC0EF7}"/>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fld id="{6CD78D96-06A7-4016-ACCA-AC3127BE0413}" type="slidenum">
              <a:rPr lang="ja-JP" altLang="en-US" smtClean="0"/>
              <a:pPr/>
              <a:t>7</a:t>
            </a:fld>
            <a:endParaRPr lang="ja-JP"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スライド イメージ プレースホルダー 1">
            <a:extLst>
              <a:ext uri="{FF2B5EF4-FFF2-40B4-BE49-F238E27FC236}">
                <a16:creationId xmlns:a16="http://schemas.microsoft.com/office/drawing/2014/main" id="{59084311-089A-4C0F-A31E-447A26761567}"/>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291" name="ノート プレースホルダー 2">
            <a:extLst>
              <a:ext uri="{FF2B5EF4-FFF2-40B4-BE49-F238E27FC236}">
                <a16:creationId xmlns:a16="http://schemas.microsoft.com/office/drawing/2014/main" id="{0984B9F2-B828-4934-9311-D66E539BBCA5}"/>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ja-JP" altLang="en-US"/>
          </a:p>
        </p:txBody>
      </p:sp>
      <p:sp>
        <p:nvSpPr>
          <p:cNvPr id="12292" name="スライド番号プレースホルダー 3">
            <a:extLst>
              <a:ext uri="{FF2B5EF4-FFF2-40B4-BE49-F238E27FC236}">
                <a16:creationId xmlns:a16="http://schemas.microsoft.com/office/drawing/2014/main" id="{A04BAA03-FC1A-4C6A-9D64-29217DB9F13D}"/>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fld id="{30E6ADC8-8781-456C-823D-86C5B4873442}" type="slidenum">
              <a:rPr lang="ja-JP" altLang="en-US" smtClean="0"/>
              <a:pPr/>
              <a:t>8</a:t>
            </a:fld>
            <a:endParaRPr lang="ja-JP"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スライド イメージ プレースホルダー 1">
            <a:extLst>
              <a:ext uri="{FF2B5EF4-FFF2-40B4-BE49-F238E27FC236}">
                <a16:creationId xmlns:a16="http://schemas.microsoft.com/office/drawing/2014/main" id="{CFB20BD8-F90E-49AF-BBB6-04BE59E83D07}"/>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4339" name="ノート プレースホルダー 2">
            <a:extLst>
              <a:ext uri="{FF2B5EF4-FFF2-40B4-BE49-F238E27FC236}">
                <a16:creationId xmlns:a16="http://schemas.microsoft.com/office/drawing/2014/main" id="{B1EF301B-B7CB-4625-8B90-3455DEC217AE}"/>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ja-JP" altLang="en-US"/>
          </a:p>
        </p:txBody>
      </p:sp>
      <p:sp>
        <p:nvSpPr>
          <p:cNvPr id="14340" name="スライド番号プレースホルダー 3">
            <a:extLst>
              <a:ext uri="{FF2B5EF4-FFF2-40B4-BE49-F238E27FC236}">
                <a16:creationId xmlns:a16="http://schemas.microsoft.com/office/drawing/2014/main" id="{0755F2CF-D1EF-4D9C-845C-0BF84C4C1700}"/>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fld id="{C890B662-F590-42BC-9E2A-A8F415B1DA93}" type="slidenum">
              <a:rPr lang="ja-JP" altLang="en-US" smtClean="0"/>
              <a:pPr/>
              <a:t>9</a:t>
            </a:fld>
            <a:endParaRPr lang="ja-JP"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F951BCA7-131D-4984-B463-78DB2CA777CC}" type="slidenum">
              <a:rPr kumimoji="1" lang="ja-JP" altLang="en-US" smtClean="0"/>
              <a:t>11</a:t>
            </a:fld>
            <a:endParaRPr kumimoji="1" lang="ja-JP" altLang="en-US"/>
          </a:p>
        </p:txBody>
      </p:sp>
    </p:spTree>
    <p:extLst>
      <p:ext uri="{BB962C8B-B14F-4D97-AF65-F5344CB8AC3E}">
        <p14:creationId xmlns:p14="http://schemas.microsoft.com/office/powerpoint/2010/main" val="2845355472"/>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タイトル スライド">
    <p:spTree>
      <p:nvGrpSpPr>
        <p:cNvPr id="1" name=""/>
        <p:cNvGrpSpPr/>
        <p:nvPr/>
      </p:nvGrpSpPr>
      <p:grpSpPr>
        <a:xfrm>
          <a:off x="0" y="0"/>
          <a:ext cx="0" cy="0"/>
          <a:chOff x="0" y="0"/>
          <a:chExt cx="0" cy="0"/>
        </a:xfrm>
      </p:grpSpPr>
      <p:sp>
        <p:nvSpPr>
          <p:cNvPr id="4" name="Rectangle 9"/>
          <p:cNvSpPr>
            <a:spLocks noChangeArrowheads="1"/>
          </p:cNvSpPr>
          <p:nvPr userDrawn="1"/>
        </p:nvSpPr>
        <p:spPr bwMode="auto">
          <a:xfrm>
            <a:off x="1377949" y="3284538"/>
            <a:ext cx="7776000" cy="73025"/>
          </a:xfrm>
          <a:prstGeom prst="rect">
            <a:avLst/>
          </a:prstGeom>
          <a:solidFill>
            <a:srgbClr val="0066CC"/>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91428" tIns="45714" rIns="91428" bIns="45714" anchor="ctr"/>
          <a:lstStyle/>
          <a:p>
            <a:pPr fontAlgn="base">
              <a:spcBef>
                <a:spcPct val="0"/>
              </a:spcBef>
              <a:spcAft>
                <a:spcPct val="0"/>
              </a:spcAft>
            </a:pPr>
            <a:endParaRPr lang="ja-JP" altLang="en-US">
              <a:solidFill>
                <a:srgbClr val="000000"/>
              </a:solidFill>
            </a:endParaRPr>
          </a:p>
        </p:txBody>
      </p:sp>
      <p:sp>
        <p:nvSpPr>
          <p:cNvPr id="3074" name="Rectangle 2"/>
          <p:cNvSpPr>
            <a:spLocks noGrp="1" noChangeArrowheads="1"/>
          </p:cNvSpPr>
          <p:nvPr>
            <p:ph type="ctrTitle"/>
          </p:nvPr>
        </p:nvSpPr>
        <p:spPr>
          <a:xfrm>
            <a:off x="1377949" y="2133619"/>
            <a:ext cx="7766051" cy="1470025"/>
          </a:xfrm>
        </p:spPr>
        <p:txBody>
          <a:bodyPr/>
          <a:lstStyle>
            <a:lvl1pPr>
              <a:defRPr sz="4000"/>
            </a:lvl1pPr>
          </a:lstStyle>
          <a:p>
            <a:r>
              <a:rPr lang="ja-JP" altLang="en-US" dirty="0"/>
              <a:t>マスタ タイトルの書式設定</a:t>
            </a:r>
          </a:p>
        </p:txBody>
      </p:sp>
      <p:sp>
        <p:nvSpPr>
          <p:cNvPr id="3075" name="Rectangle 3"/>
          <p:cNvSpPr>
            <a:spLocks noGrp="1" noChangeArrowheads="1"/>
          </p:cNvSpPr>
          <p:nvPr>
            <p:ph type="subTitle" idx="1"/>
          </p:nvPr>
        </p:nvSpPr>
        <p:spPr>
          <a:xfrm>
            <a:off x="1371601" y="3886200"/>
            <a:ext cx="6400800" cy="1752600"/>
          </a:xfrm>
        </p:spPr>
        <p:txBody>
          <a:bodyPr/>
          <a:lstStyle>
            <a:lvl1pPr marL="0" indent="0" algn="ctr">
              <a:buFontTx/>
              <a:buNone/>
              <a:defRPr/>
            </a:lvl1pPr>
          </a:lstStyle>
          <a:p>
            <a:r>
              <a:rPr lang="ja-JP" altLang="en-US"/>
              <a:t>マスタ サブタイトルの書式設定</a:t>
            </a:r>
          </a:p>
        </p:txBody>
      </p:sp>
      <p:sp>
        <p:nvSpPr>
          <p:cNvPr id="5" name="Rectangle 4"/>
          <p:cNvSpPr>
            <a:spLocks noGrp="1" noChangeArrowheads="1"/>
          </p:cNvSpPr>
          <p:nvPr>
            <p:ph type="dt" sz="half" idx="10"/>
          </p:nvPr>
        </p:nvSpPr>
        <p:spPr/>
        <p:txBody>
          <a:bodyPr/>
          <a:lstStyle>
            <a:lvl1pPr>
              <a:defRPr/>
            </a:lvl1pPr>
          </a:lstStyle>
          <a:p>
            <a:pPr>
              <a:defRPr/>
            </a:pPr>
            <a:endParaRPr lang="en-US" altLang="ja-JP">
              <a:solidFill>
                <a:srgbClr val="000000"/>
              </a:solidFill>
            </a:endParaRPr>
          </a:p>
        </p:txBody>
      </p:sp>
      <p:sp>
        <p:nvSpPr>
          <p:cNvPr id="6" name="Rectangle 5"/>
          <p:cNvSpPr>
            <a:spLocks noGrp="1" noChangeArrowheads="1"/>
          </p:cNvSpPr>
          <p:nvPr>
            <p:ph type="ftr" sz="quarter" idx="11"/>
          </p:nvPr>
        </p:nvSpPr>
        <p:spPr/>
        <p:txBody>
          <a:bodyPr/>
          <a:lstStyle>
            <a:lvl1pPr>
              <a:defRPr/>
            </a:lvl1pPr>
          </a:lstStyle>
          <a:p>
            <a:pPr>
              <a:defRPr/>
            </a:pPr>
            <a:endParaRPr lang="en-US" altLang="ja-JP">
              <a:solidFill>
                <a:srgbClr val="000000"/>
              </a:solidFill>
            </a:endParaRPr>
          </a:p>
        </p:txBody>
      </p:sp>
      <p:sp>
        <p:nvSpPr>
          <p:cNvPr id="7" name="Rectangle 6"/>
          <p:cNvSpPr>
            <a:spLocks noGrp="1" noChangeArrowheads="1"/>
          </p:cNvSpPr>
          <p:nvPr>
            <p:ph type="sldNum" sz="quarter" idx="12"/>
          </p:nvPr>
        </p:nvSpPr>
        <p:spPr>
          <a:xfrm>
            <a:off x="7010400" y="6578600"/>
            <a:ext cx="2133600" cy="279400"/>
          </a:xfrm>
        </p:spPr>
        <p:txBody>
          <a:bodyPr/>
          <a:lstStyle>
            <a:lvl1pPr>
              <a:defRPr/>
            </a:lvl1pPr>
          </a:lstStyle>
          <a:p>
            <a:pPr>
              <a:defRPr/>
            </a:pPr>
            <a:fld id="{1C940F4F-E466-4ABE-BC94-D68CEE825521}" type="slidenum">
              <a:rPr lang="en-US" altLang="ja-JP">
                <a:solidFill>
                  <a:srgbClr val="000000"/>
                </a:solidFill>
              </a:rPr>
              <a:pPr>
                <a:defRPr/>
              </a:pPr>
              <a:t>‹#›</a:t>
            </a:fld>
            <a:endParaRPr lang="en-US" altLang="ja-JP">
              <a:solidFill>
                <a:srgbClr val="000000"/>
              </a:solidFill>
            </a:endParaRPr>
          </a:p>
        </p:txBody>
      </p:sp>
      <p:grpSp>
        <p:nvGrpSpPr>
          <p:cNvPr id="8" name="グループ化 4"/>
          <p:cNvGrpSpPr>
            <a:grpSpLocks/>
          </p:cNvGrpSpPr>
          <p:nvPr userDrawn="1"/>
        </p:nvGrpSpPr>
        <p:grpSpPr bwMode="auto">
          <a:xfrm>
            <a:off x="0" y="6426382"/>
            <a:ext cx="1079500" cy="361950"/>
            <a:chOff x="7164536" y="392474"/>
            <a:chExt cx="1079872" cy="361316"/>
          </a:xfrm>
        </p:grpSpPr>
        <p:pic>
          <p:nvPicPr>
            <p:cNvPr id="9" name="図 14" descr="C:\Users\fujiiyu\AppData\Local\Microsoft\Windows\Temporary Internet Files\Content.Word\fusho_03.gif"/>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7164536" y="392475"/>
              <a:ext cx="490855" cy="3613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テキスト ボックス 23"/>
            <p:cNvSpPr txBox="1"/>
            <p:nvPr userDrawn="1"/>
          </p:nvSpPr>
          <p:spPr>
            <a:xfrm>
              <a:off x="7596485" y="392474"/>
              <a:ext cx="647923" cy="342299"/>
            </a:xfrm>
            <a:prstGeom prst="rect">
              <a:avLst/>
            </a:prstGeom>
            <a:noFill/>
            <a:ln w="6350">
              <a:noFill/>
            </a:ln>
            <a:effectLst/>
          </p:spPr>
          <p:style>
            <a:lnRef idx="0">
              <a:schemeClr val="accent1"/>
            </a:lnRef>
            <a:fillRef idx="0">
              <a:schemeClr val="accent1"/>
            </a:fillRef>
            <a:effectRef idx="0">
              <a:schemeClr val="accent1"/>
            </a:effectRef>
            <a:fontRef idx="minor">
              <a:schemeClr val="dk1"/>
            </a:fontRef>
          </p:style>
          <p:txBody>
            <a:bodyPr anchor="b"/>
            <a:lstStyle/>
            <a:p>
              <a:pPr fontAlgn="base">
                <a:spcBef>
                  <a:spcPct val="0"/>
                </a:spcBef>
                <a:defRPr/>
              </a:pPr>
              <a:r>
                <a:rPr lang="ja-JP" altLang="en-US" sz="1200" b="1" kern="100" dirty="0">
                  <a:solidFill>
                    <a:srgbClr val="002E8A"/>
                  </a:solidFill>
                  <a:ea typeface="ＭＳ ゴシック"/>
                  <a:cs typeface="Times New Roman"/>
                </a:rPr>
                <a:t>大阪府</a:t>
              </a:r>
              <a:endParaRPr lang="ja-JP" altLang="en-US" sz="1050" kern="100" dirty="0">
                <a:solidFill>
                  <a:srgbClr val="000000"/>
                </a:solidFill>
                <a:ea typeface="ＭＳ 明朝"/>
                <a:cs typeface="Times New Roman"/>
              </a:endParaRPr>
            </a:p>
          </p:txBody>
        </p:sp>
      </p:grpSp>
      <p:cxnSp>
        <p:nvCxnSpPr>
          <p:cNvPr id="11" name="直線コネクタ 10"/>
          <p:cNvCxnSpPr/>
          <p:nvPr userDrawn="1"/>
        </p:nvCxnSpPr>
        <p:spPr>
          <a:xfrm>
            <a:off x="0" y="6788332"/>
            <a:ext cx="9144000" cy="0"/>
          </a:xfrm>
          <a:prstGeom prst="line">
            <a:avLst/>
          </a:prstGeom>
          <a:ln w="38100">
            <a:solidFill>
              <a:srgbClr val="3276C8"/>
            </a:solidFill>
          </a:ln>
        </p:spPr>
        <p:style>
          <a:lnRef idx="1">
            <a:schemeClr val="accent1"/>
          </a:lnRef>
          <a:fillRef idx="0">
            <a:schemeClr val="accent1"/>
          </a:fillRef>
          <a:effectRef idx="0">
            <a:schemeClr val="accent1"/>
          </a:effectRef>
          <a:fontRef idx="minor">
            <a:schemeClr val="tx1"/>
          </a:fontRef>
        </p:style>
      </p:cxnSp>
      <p:cxnSp>
        <p:nvCxnSpPr>
          <p:cNvPr id="12" name="直線コネクタ 11"/>
          <p:cNvCxnSpPr/>
          <p:nvPr userDrawn="1"/>
        </p:nvCxnSpPr>
        <p:spPr>
          <a:xfrm>
            <a:off x="0" y="6841497"/>
            <a:ext cx="9144000" cy="0"/>
          </a:xfrm>
          <a:prstGeom prst="line">
            <a:avLst/>
          </a:prstGeom>
          <a:ln w="63500">
            <a:solidFill>
              <a:srgbClr val="1F497D"/>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9349788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 タイトルの書式設定</a:t>
            </a:r>
          </a:p>
        </p:txBody>
      </p:sp>
      <p:sp>
        <p:nvSpPr>
          <p:cNvPr id="3" name="縦書きテキスト プレースホルダ 2"/>
          <p:cNvSpPr>
            <a:spLocks noGrp="1"/>
          </p:cNvSpPr>
          <p:nvPr>
            <p:ph type="body" orient="vert" idx="1"/>
          </p:nvPr>
        </p:nvSpPr>
        <p:spPr/>
        <p:txBody>
          <a:bodyPr vert="eaVert"/>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ja-JP">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ja-JP">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64A7E7FC-A139-4248-B9DA-2FF2B1CF2003}" type="slidenum">
              <a:rPr lang="en-US" altLang="ja-JP">
                <a:solidFill>
                  <a:srgbClr val="000000"/>
                </a:solidFill>
              </a:rPr>
              <a:pPr>
                <a:defRPr/>
              </a:pPr>
              <a:t>‹#›</a:t>
            </a:fld>
            <a:endParaRPr lang="en-US" altLang="ja-JP">
              <a:solidFill>
                <a:srgbClr val="000000"/>
              </a:solidFill>
            </a:endParaRPr>
          </a:p>
        </p:txBody>
      </p:sp>
    </p:spTree>
    <p:extLst>
      <p:ext uri="{BB962C8B-B14F-4D97-AF65-F5344CB8AC3E}">
        <p14:creationId xmlns:p14="http://schemas.microsoft.com/office/powerpoint/2010/main" val="339056479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515100" y="1"/>
            <a:ext cx="2171700" cy="6126163"/>
          </a:xfrm>
        </p:spPr>
        <p:txBody>
          <a:bodyPr vert="eaVert"/>
          <a:lstStyle/>
          <a:p>
            <a:r>
              <a:rPr lang="ja-JP" altLang="en-US"/>
              <a:t>マスタ タイトルの書式設定</a:t>
            </a:r>
          </a:p>
        </p:txBody>
      </p:sp>
      <p:sp>
        <p:nvSpPr>
          <p:cNvPr id="3" name="縦書きテキスト プレースホルダ 2"/>
          <p:cNvSpPr>
            <a:spLocks noGrp="1"/>
          </p:cNvSpPr>
          <p:nvPr>
            <p:ph type="body" orient="vert" idx="1"/>
          </p:nvPr>
        </p:nvSpPr>
        <p:spPr>
          <a:xfrm>
            <a:off x="1" y="1"/>
            <a:ext cx="6362700" cy="6126163"/>
          </a:xfrm>
        </p:spPr>
        <p:txBody>
          <a:bodyPr vert="eaVert"/>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ja-JP">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ja-JP">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C597826D-5910-4254-867C-7E2ECFB477B6}" type="slidenum">
              <a:rPr lang="en-US" altLang="ja-JP">
                <a:solidFill>
                  <a:srgbClr val="000000"/>
                </a:solidFill>
              </a:rPr>
              <a:pPr>
                <a:defRPr/>
              </a:pPr>
              <a:t>‹#›</a:t>
            </a:fld>
            <a:endParaRPr lang="en-US" altLang="ja-JP">
              <a:solidFill>
                <a:srgbClr val="000000"/>
              </a:solidFill>
            </a:endParaRPr>
          </a:p>
        </p:txBody>
      </p:sp>
    </p:spTree>
    <p:extLst>
      <p:ext uri="{BB962C8B-B14F-4D97-AF65-F5344CB8AC3E}">
        <p14:creationId xmlns:p14="http://schemas.microsoft.com/office/powerpoint/2010/main" val="177315082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 タイトルの書式設定</a:t>
            </a:r>
          </a:p>
        </p:txBody>
      </p:sp>
      <p:sp>
        <p:nvSpPr>
          <p:cNvPr id="3" name="コンテンツ プレースホルダ 2"/>
          <p:cNvSpPr>
            <a:spLocks noGrp="1"/>
          </p:cNvSpPr>
          <p:nvPr>
            <p:ph idx="1"/>
          </p:nvPr>
        </p:nvSpPr>
        <p:spPr/>
        <p:txBody>
          <a:body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ja-JP">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ja-JP">
              <a:solidFill>
                <a:srgbClr val="000000"/>
              </a:solidFill>
            </a:endParaRPr>
          </a:p>
        </p:txBody>
      </p:sp>
      <p:sp>
        <p:nvSpPr>
          <p:cNvPr id="6" name="Rectangle 6"/>
          <p:cNvSpPr>
            <a:spLocks noGrp="1" noChangeArrowheads="1"/>
          </p:cNvSpPr>
          <p:nvPr>
            <p:ph type="sldNum" sz="quarter" idx="12"/>
          </p:nvPr>
        </p:nvSpPr>
        <p:spPr>
          <a:ln/>
        </p:spPr>
        <p:txBody>
          <a:bodyPr/>
          <a:lstStyle>
            <a:lvl1pPr>
              <a:defRPr>
                <a:latin typeface="Meiryo UI" panose="020B0604030504040204" pitchFamily="50" charset="-128"/>
                <a:ea typeface="Meiryo UI" panose="020B0604030504040204" pitchFamily="50" charset="-128"/>
              </a:defRPr>
            </a:lvl1pPr>
          </a:lstStyle>
          <a:p>
            <a:pPr>
              <a:defRPr/>
            </a:pPr>
            <a:fld id="{09954CD4-AF95-4C78-B160-84012AB9CEDB}" type="slidenum">
              <a:rPr lang="en-US" altLang="ja-JP" smtClean="0">
                <a:solidFill>
                  <a:srgbClr val="000000"/>
                </a:solidFill>
              </a:rPr>
              <a:pPr>
                <a:defRPr/>
              </a:pPr>
              <a:t>‹#›</a:t>
            </a:fld>
            <a:endParaRPr lang="en-US" altLang="ja-JP">
              <a:solidFill>
                <a:srgbClr val="000000"/>
              </a:solidFill>
            </a:endParaRPr>
          </a:p>
        </p:txBody>
      </p:sp>
    </p:spTree>
    <p:extLst>
      <p:ext uri="{BB962C8B-B14F-4D97-AF65-F5344CB8AC3E}">
        <p14:creationId xmlns:p14="http://schemas.microsoft.com/office/powerpoint/2010/main" val="163568965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22314" y="4406919"/>
            <a:ext cx="7772400" cy="1362075"/>
          </a:xfrm>
        </p:spPr>
        <p:txBody>
          <a:bodyPr anchor="t"/>
          <a:lstStyle>
            <a:lvl1pPr algn="l">
              <a:defRPr sz="4000" b="1" cap="all"/>
            </a:lvl1pPr>
          </a:lstStyle>
          <a:p>
            <a:r>
              <a:rPr lang="ja-JP" altLang="en-US"/>
              <a:t>マスタ タイトルの書式設定</a:t>
            </a:r>
          </a:p>
        </p:txBody>
      </p:sp>
      <p:sp>
        <p:nvSpPr>
          <p:cNvPr id="3" name="テキスト プレースホルダ 2"/>
          <p:cNvSpPr>
            <a:spLocks noGrp="1"/>
          </p:cNvSpPr>
          <p:nvPr>
            <p:ph type="body" idx="1"/>
          </p:nvPr>
        </p:nvSpPr>
        <p:spPr>
          <a:xfrm>
            <a:off x="722314" y="2906713"/>
            <a:ext cx="7772400" cy="1500187"/>
          </a:xfrm>
        </p:spPr>
        <p:txBody>
          <a:bodyPr anchor="b"/>
          <a:lstStyle>
            <a:lvl1pPr marL="0" indent="0">
              <a:buNone/>
              <a:defRPr sz="2000"/>
            </a:lvl1pPr>
            <a:lvl2pPr marL="457139" indent="0">
              <a:buNone/>
              <a:defRPr sz="1800"/>
            </a:lvl2pPr>
            <a:lvl3pPr marL="914278" indent="0">
              <a:buNone/>
              <a:defRPr sz="1600"/>
            </a:lvl3pPr>
            <a:lvl4pPr marL="1371417" indent="0">
              <a:buNone/>
              <a:defRPr sz="1400"/>
            </a:lvl4pPr>
            <a:lvl5pPr marL="1828555" indent="0">
              <a:buNone/>
              <a:defRPr sz="1400"/>
            </a:lvl5pPr>
            <a:lvl6pPr marL="2285694" indent="0">
              <a:buNone/>
              <a:defRPr sz="1400"/>
            </a:lvl6pPr>
            <a:lvl7pPr marL="2742833" indent="0">
              <a:buNone/>
              <a:defRPr sz="1400"/>
            </a:lvl7pPr>
            <a:lvl8pPr marL="3199972" indent="0">
              <a:buNone/>
              <a:defRPr sz="1400"/>
            </a:lvl8pPr>
            <a:lvl9pPr marL="3657111" indent="0">
              <a:buNone/>
              <a:defRPr sz="1400"/>
            </a:lvl9pPr>
          </a:lstStyle>
          <a:p>
            <a:pPr lvl="0"/>
            <a:r>
              <a:rPr lang="ja-JP" altLang="en-US"/>
              <a:t>マスタ テキストの書式設定</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ja-JP">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ja-JP">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E69AC889-3670-44DC-89A2-5E6DA9CE2B89}" type="slidenum">
              <a:rPr lang="en-US" altLang="ja-JP">
                <a:solidFill>
                  <a:srgbClr val="000000"/>
                </a:solidFill>
              </a:rPr>
              <a:pPr>
                <a:defRPr/>
              </a:pPr>
              <a:t>‹#›</a:t>
            </a:fld>
            <a:endParaRPr lang="en-US" altLang="ja-JP">
              <a:solidFill>
                <a:srgbClr val="000000"/>
              </a:solidFill>
            </a:endParaRPr>
          </a:p>
        </p:txBody>
      </p:sp>
    </p:spTree>
    <p:extLst>
      <p:ext uri="{BB962C8B-B14F-4D97-AF65-F5344CB8AC3E}">
        <p14:creationId xmlns:p14="http://schemas.microsoft.com/office/powerpoint/2010/main" val="55981394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 タイトルの書式設定</a:t>
            </a:r>
          </a:p>
        </p:txBody>
      </p:sp>
      <p:sp>
        <p:nvSpPr>
          <p:cNvPr id="3" name="コンテンツ プレースホルダ 2"/>
          <p:cNvSpPr>
            <a:spLocks noGrp="1"/>
          </p:cNvSpPr>
          <p:nvPr>
            <p:ph sz="half" idx="1"/>
          </p:nvPr>
        </p:nvSpPr>
        <p:spPr>
          <a:xfrm>
            <a:off x="457201" y="1600205"/>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コンテンツ プレースホルダ 3"/>
          <p:cNvSpPr>
            <a:spLocks noGrp="1"/>
          </p:cNvSpPr>
          <p:nvPr>
            <p:ph sz="half" idx="2"/>
          </p:nvPr>
        </p:nvSpPr>
        <p:spPr>
          <a:xfrm>
            <a:off x="4648200" y="1600205"/>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ja-JP">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ja-JP">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C6BFE767-6E0E-4DA7-89ED-88A462D61EC7}" type="slidenum">
              <a:rPr lang="en-US" altLang="ja-JP">
                <a:solidFill>
                  <a:srgbClr val="000000"/>
                </a:solidFill>
              </a:rPr>
              <a:pPr>
                <a:defRPr/>
              </a:pPr>
              <a:t>‹#›</a:t>
            </a:fld>
            <a:endParaRPr lang="en-US" altLang="ja-JP">
              <a:solidFill>
                <a:srgbClr val="000000"/>
              </a:solidFill>
            </a:endParaRPr>
          </a:p>
        </p:txBody>
      </p:sp>
    </p:spTree>
    <p:extLst>
      <p:ext uri="{BB962C8B-B14F-4D97-AF65-F5344CB8AC3E}">
        <p14:creationId xmlns:p14="http://schemas.microsoft.com/office/powerpoint/2010/main" val="135586884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1" y="393700"/>
            <a:ext cx="8229600" cy="419100"/>
          </a:xfrm>
        </p:spPr>
        <p:txBody>
          <a:bodyPr/>
          <a:lstStyle>
            <a:lvl1pPr>
              <a:defRPr/>
            </a:lvl1pPr>
          </a:lstStyle>
          <a:p>
            <a:r>
              <a:rPr lang="ja-JP" altLang="en-US"/>
              <a:t>マスタ タイトルの書式設定</a:t>
            </a:r>
          </a:p>
        </p:txBody>
      </p:sp>
      <p:sp>
        <p:nvSpPr>
          <p:cNvPr id="3" name="テキスト プレースホルダ 2"/>
          <p:cNvSpPr>
            <a:spLocks noGrp="1"/>
          </p:cNvSpPr>
          <p:nvPr>
            <p:ph type="body" idx="1"/>
          </p:nvPr>
        </p:nvSpPr>
        <p:spPr>
          <a:xfrm>
            <a:off x="457201" y="1535113"/>
            <a:ext cx="4040188" cy="639762"/>
          </a:xfrm>
        </p:spPr>
        <p:txBody>
          <a:bodyPr anchor="b"/>
          <a:lstStyle>
            <a:lvl1pPr marL="0" indent="0">
              <a:buNone/>
              <a:defRPr sz="2400" b="1"/>
            </a:lvl1pPr>
            <a:lvl2pPr marL="457139" indent="0">
              <a:buNone/>
              <a:defRPr sz="2000" b="1"/>
            </a:lvl2pPr>
            <a:lvl3pPr marL="914278" indent="0">
              <a:buNone/>
              <a:defRPr sz="1800" b="1"/>
            </a:lvl3pPr>
            <a:lvl4pPr marL="1371417" indent="0">
              <a:buNone/>
              <a:defRPr sz="1600" b="1"/>
            </a:lvl4pPr>
            <a:lvl5pPr marL="1828555" indent="0">
              <a:buNone/>
              <a:defRPr sz="1600" b="1"/>
            </a:lvl5pPr>
            <a:lvl6pPr marL="2285694" indent="0">
              <a:buNone/>
              <a:defRPr sz="1600" b="1"/>
            </a:lvl6pPr>
            <a:lvl7pPr marL="2742833" indent="0">
              <a:buNone/>
              <a:defRPr sz="1600" b="1"/>
            </a:lvl7pPr>
            <a:lvl8pPr marL="3199972" indent="0">
              <a:buNone/>
              <a:defRPr sz="1600" b="1"/>
            </a:lvl8pPr>
            <a:lvl9pPr marL="3657111" indent="0">
              <a:buNone/>
              <a:defRPr sz="1600" b="1"/>
            </a:lvl9pPr>
          </a:lstStyle>
          <a:p>
            <a:pPr lvl="0"/>
            <a:r>
              <a:rPr lang="ja-JP" altLang="en-US"/>
              <a:t>マスタ テキストの書式設定</a:t>
            </a:r>
          </a:p>
        </p:txBody>
      </p:sp>
      <p:sp>
        <p:nvSpPr>
          <p:cNvPr id="4" name="コンテンツ プレースホルダ 3"/>
          <p:cNvSpPr>
            <a:spLocks noGrp="1"/>
          </p:cNvSpPr>
          <p:nvPr>
            <p:ph sz="half" idx="2"/>
          </p:nvPr>
        </p:nvSpPr>
        <p:spPr>
          <a:xfrm>
            <a:off x="457201"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5" name="テキスト プレースホルダ 4"/>
          <p:cNvSpPr>
            <a:spLocks noGrp="1"/>
          </p:cNvSpPr>
          <p:nvPr>
            <p:ph type="body" sz="quarter" idx="3"/>
          </p:nvPr>
        </p:nvSpPr>
        <p:spPr>
          <a:xfrm>
            <a:off x="4645026" y="1535113"/>
            <a:ext cx="4041775" cy="639762"/>
          </a:xfrm>
        </p:spPr>
        <p:txBody>
          <a:bodyPr anchor="b"/>
          <a:lstStyle>
            <a:lvl1pPr marL="0" indent="0">
              <a:buNone/>
              <a:defRPr sz="2400" b="1"/>
            </a:lvl1pPr>
            <a:lvl2pPr marL="457139" indent="0">
              <a:buNone/>
              <a:defRPr sz="2000" b="1"/>
            </a:lvl2pPr>
            <a:lvl3pPr marL="914278" indent="0">
              <a:buNone/>
              <a:defRPr sz="1800" b="1"/>
            </a:lvl3pPr>
            <a:lvl4pPr marL="1371417" indent="0">
              <a:buNone/>
              <a:defRPr sz="1600" b="1"/>
            </a:lvl4pPr>
            <a:lvl5pPr marL="1828555" indent="0">
              <a:buNone/>
              <a:defRPr sz="1600" b="1"/>
            </a:lvl5pPr>
            <a:lvl6pPr marL="2285694" indent="0">
              <a:buNone/>
              <a:defRPr sz="1600" b="1"/>
            </a:lvl6pPr>
            <a:lvl7pPr marL="2742833" indent="0">
              <a:buNone/>
              <a:defRPr sz="1600" b="1"/>
            </a:lvl7pPr>
            <a:lvl8pPr marL="3199972" indent="0">
              <a:buNone/>
              <a:defRPr sz="1600" b="1"/>
            </a:lvl8pPr>
            <a:lvl9pPr marL="3657111" indent="0">
              <a:buNone/>
              <a:defRPr sz="1600" b="1"/>
            </a:lvl9pPr>
          </a:lstStyle>
          <a:p>
            <a:pPr lvl="0"/>
            <a:r>
              <a:rPr lang="ja-JP" altLang="en-US"/>
              <a:t>マスタ テキストの書式設定</a:t>
            </a:r>
          </a:p>
        </p:txBody>
      </p:sp>
      <p:sp>
        <p:nvSpPr>
          <p:cNvPr id="6" name="コンテンツ プレースホルダ 5"/>
          <p:cNvSpPr>
            <a:spLocks noGrp="1"/>
          </p:cNvSpPr>
          <p:nvPr>
            <p:ph sz="quarter" idx="4"/>
          </p:nvPr>
        </p:nvSpPr>
        <p:spPr>
          <a:xfrm>
            <a:off x="4645026"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7" name="Rectangle 4"/>
          <p:cNvSpPr>
            <a:spLocks noGrp="1" noChangeArrowheads="1"/>
          </p:cNvSpPr>
          <p:nvPr>
            <p:ph type="dt" sz="half" idx="10"/>
          </p:nvPr>
        </p:nvSpPr>
        <p:spPr>
          <a:ln/>
        </p:spPr>
        <p:txBody>
          <a:bodyPr/>
          <a:lstStyle>
            <a:lvl1pPr>
              <a:defRPr/>
            </a:lvl1pPr>
          </a:lstStyle>
          <a:p>
            <a:pPr>
              <a:defRPr/>
            </a:pPr>
            <a:endParaRPr lang="en-US" altLang="ja-JP">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altLang="ja-JP">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F4F4B267-970C-4D0F-AFA5-AA45FD1E102F}" type="slidenum">
              <a:rPr lang="en-US" altLang="ja-JP">
                <a:solidFill>
                  <a:srgbClr val="000000"/>
                </a:solidFill>
              </a:rPr>
              <a:pPr>
                <a:defRPr/>
              </a:pPr>
              <a:t>‹#›</a:t>
            </a:fld>
            <a:endParaRPr lang="en-US" altLang="ja-JP">
              <a:solidFill>
                <a:srgbClr val="000000"/>
              </a:solidFill>
            </a:endParaRPr>
          </a:p>
        </p:txBody>
      </p:sp>
    </p:spTree>
    <p:extLst>
      <p:ext uri="{BB962C8B-B14F-4D97-AF65-F5344CB8AC3E}">
        <p14:creationId xmlns:p14="http://schemas.microsoft.com/office/powerpoint/2010/main" val="347825538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a:xfrm>
            <a:off x="203200" y="471050"/>
            <a:ext cx="7019925" cy="404813"/>
          </a:xfrm>
        </p:spPr>
        <p:txBody>
          <a:bodyPr/>
          <a:lstStyle/>
          <a:p>
            <a:r>
              <a:rPr lang="ja-JP" altLang="en-US"/>
              <a:t>マスタ タイトルの書式設定</a:t>
            </a:r>
          </a:p>
        </p:txBody>
      </p:sp>
      <p:sp>
        <p:nvSpPr>
          <p:cNvPr id="3" name="Rectangle 4"/>
          <p:cNvSpPr>
            <a:spLocks noGrp="1" noChangeArrowheads="1"/>
          </p:cNvSpPr>
          <p:nvPr>
            <p:ph type="dt" sz="half" idx="10"/>
          </p:nvPr>
        </p:nvSpPr>
        <p:spPr>
          <a:ln/>
        </p:spPr>
        <p:txBody>
          <a:bodyPr/>
          <a:lstStyle>
            <a:lvl1pPr>
              <a:defRPr/>
            </a:lvl1pPr>
          </a:lstStyle>
          <a:p>
            <a:pPr>
              <a:defRPr/>
            </a:pPr>
            <a:endParaRPr lang="en-US" altLang="ja-JP">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ltLang="ja-JP">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D42ED30A-551E-4436-A5B2-8E8C0EE1860D}" type="slidenum">
              <a:rPr lang="en-US" altLang="ja-JP">
                <a:solidFill>
                  <a:srgbClr val="000000"/>
                </a:solidFill>
              </a:rPr>
              <a:pPr>
                <a:defRPr/>
              </a:pPr>
              <a:t>‹#›</a:t>
            </a:fld>
            <a:endParaRPr lang="en-US" altLang="ja-JP">
              <a:solidFill>
                <a:srgbClr val="000000"/>
              </a:solidFill>
            </a:endParaRPr>
          </a:p>
        </p:txBody>
      </p:sp>
    </p:spTree>
    <p:extLst>
      <p:ext uri="{BB962C8B-B14F-4D97-AF65-F5344CB8AC3E}">
        <p14:creationId xmlns:p14="http://schemas.microsoft.com/office/powerpoint/2010/main" val="421700196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ltLang="ja-JP">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altLang="ja-JP">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1BDB6D7F-53AA-4455-8AD0-F9E52A4623CB}" type="slidenum">
              <a:rPr lang="en-US" altLang="ja-JP">
                <a:solidFill>
                  <a:srgbClr val="000000"/>
                </a:solidFill>
              </a:rPr>
              <a:pPr>
                <a:defRPr/>
              </a:pPr>
              <a:t>‹#›</a:t>
            </a:fld>
            <a:endParaRPr lang="en-US" altLang="ja-JP">
              <a:solidFill>
                <a:srgbClr val="000000"/>
              </a:solidFill>
            </a:endParaRPr>
          </a:p>
        </p:txBody>
      </p:sp>
    </p:spTree>
    <p:extLst>
      <p:ext uri="{BB962C8B-B14F-4D97-AF65-F5344CB8AC3E}">
        <p14:creationId xmlns:p14="http://schemas.microsoft.com/office/powerpoint/2010/main" val="188102000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31803" y="1098550"/>
            <a:ext cx="3008313" cy="1162050"/>
          </a:xfrm>
        </p:spPr>
        <p:txBody>
          <a:bodyPr anchor="b"/>
          <a:lstStyle>
            <a:lvl1pPr algn="l">
              <a:defRPr sz="2000" b="1"/>
            </a:lvl1pPr>
          </a:lstStyle>
          <a:p>
            <a:r>
              <a:rPr lang="ja-JP" altLang="en-US" dirty="0"/>
              <a:t>マスタ タイトルの書式設定</a:t>
            </a:r>
          </a:p>
        </p:txBody>
      </p:sp>
      <p:sp>
        <p:nvSpPr>
          <p:cNvPr id="3" name="コンテンツ プレースホルダ 2"/>
          <p:cNvSpPr>
            <a:spLocks noGrp="1"/>
          </p:cNvSpPr>
          <p:nvPr>
            <p:ph idx="1"/>
          </p:nvPr>
        </p:nvSpPr>
        <p:spPr>
          <a:xfrm>
            <a:off x="3575054" y="1066800"/>
            <a:ext cx="5111750" cy="5059366"/>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dirty="0"/>
              <a:t>マスタ テキストの書式設定</a:t>
            </a:r>
          </a:p>
          <a:p>
            <a:pPr lvl="1"/>
            <a:r>
              <a:rPr lang="ja-JP" altLang="en-US" dirty="0"/>
              <a:t>第 </a:t>
            </a:r>
            <a:r>
              <a:rPr lang="en-US" altLang="ja-JP" dirty="0"/>
              <a:t>2 </a:t>
            </a:r>
            <a:r>
              <a:rPr lang="ja-JP" altLang="en-US" dirty="0"/>
              <a:t>レベル</a:t>
            </a:r>
          </a:p>
          <a:p>
            <a:pPr lvl="2"/>
            <a:r>
              <a:rPr lang="ja-JP" altLang="en-US" dirty="0"/>
              <a:t>第 </a:t>
            </a:r>
            <a:r>
              <a:rPr lang="en-US" altLang="ja-JP" dirty="0"/>
              <a:t>3 </a:t>
            </a:r>
            <a:r>
              <a:rPr lang="ja-JP" altLang="en-US" dirty="0"/>
              <a:t>レベル</a:t>
            </a:r>
          </a:p>
          <a:p>
            <a:pPr lvl="3"/>
            <a:r>
              <a:rPr lang="ja-JP" altLang="en-US" dirty="0"/>
              <a:t>第 </a:t>
            </a:r>
            <a:r>
              <a:rPr lang="en-US" altLang="ja-JP" dirty="0"/>
              <a:t>4 </a:t>
            </a:r>
            <a:r>
              <a:rPr lang="ja-JP" altLang="en-US" dirty="0"/>
              <a:t>レベル</a:t>
            </a:r>
          </a:p>
          <a:p>
            <a:pPr lvl="4"/>
            <a:r>
              <a:rPr lang="ja-JP" altLang="en-US" dirty="0"/>
              <a:t>第 </a:t>
            </a:r>
            <a:r>
              <a:rPr lang="en-US" altLang="ja-JP" dirty="0"/>
              <a:t>5 </a:t>
            </a:r>
            <a:r>
              <a:rPr lang="ja-JP" altLang="en-US" dirty="0"/>
              <a:t>レベル</a:t>
            </a:r>
          </a:p>
        </p:txBody>
      </p:sp>
      <p:sp>
        <p:nvSpPr>
          <p:cNvPr id="4" name="テキスト プレースホルダ 3"/>
          <p:cNvSpPr>
            <a:spLocks noGrp="1"/>
          </p:cNvSpPr>
          <p:nvPr>
            <p:ph type="body" sz="half" idx="2"/>
          </p:nvPr>
        </p:nvSpPr>
        <p:spPr>
          <a:xfrm>
            <a:off x="457203" y="2374900"/>
            <a:ext cx="3008313" cy="3759200"/>
          </a:xfrm>
        </p:spPr>
        <p:txBody>
          <a:bodyPr/>
          <a:lstStyle>
            <a:lvl1pPr marL="0" indent="0">
              <a:buNone/>
              <a:defRPr sz="1400"/>
            </a:lvl1pPr>
            <a:lvl2pPr marL="457139" indent="0">
              <a:buNone/>
              <a:defRPr sz="1200"/>
            </a:lvl2pPr>
            <a:lvl3pPr marL="914278" indent="0">
              <a:buNone/>
              <a:defRPr sz="1000"/>
            </a:lvl3pPr>
            <a:lvl4pPr marL="1371417" indent="0">
              <a:buNone/>
              <a:defRPr sz="900"/>
            </a:lvl4pPr>
            <a:lvl5pPr marL="1828555" indent="0">
              <a:buNone/>
              <a:defRPr sz="900"/>
            </a:lvl5pPr>
            <a:lvl6pPr marL="2285694" indent="0">
              <a:buNone/>
              <a:defRPr sz="900"/>
            </a:lvl6pPr>
            <a:lvl7pPr marL="2742833" indent="0">
              <a:buNone/>
              <a:defRPr sz="900"/>
            </a:lvl7pPr>
            <a:lvl8pPr marL="3199972" indent="0">
              <a:buNone/>
              <a:defRPr sz="900"/>
            </a:lvl8pPr>
            <a:lvl9pPr marL="3657111" indent="0">
              <a:buNone/>
              <a:defRPr sz="900"/>
            </a:lvl9pPr>
          </a:lstStyle>
          <a:p>
            <a:pPr lvl="0"/>
            <a:r>
              <a:rPr lang="ja-JP" altLang="en-US"/>
              <a:t>マスタ テキストの書式設定</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ja-JP">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ja-JP">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40A1C153-0189-4D41-9401-CE0A43E58F06}" type="slidenum">
              <a:rPr lang="en-US" altLang="ja-JP">
                <a:solidFill>
                  <a:srgbClr val="000000"/>
                </a:solidFill>
              </a:rPr>
              <a:pPr>
                <a:defRPr/>
              </a:pPr>
              <a:t>‹#›</a:t>
            </a:fld>
            <a:endParaRPr lang="en-US" altLang="ja-JP">
              <a:solidFill>
                <a:srgbClr val="000000"/>
              </a:solidFill>
            </a:endParaRPr>
          </a:p>
        </p:txBody>
      </p:sp>
    </p:spTree>
    <p:extLst>
      <p:ext uri="{BB962C8B-B14F-4D97-AF65-F5344CB8AC3E}">
        <p14:creationId xmlns:p14="http://schemas.microsoft.com/office/powerpoint/2010/main" val="111455369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288" y="4800601"/>
            <a:ext cx="5486400" cy="566738"/>
          </a:xfrm>
        </p:spPr>
        <p:txBody>
          <a:bodyPr anchor="b"/>
          <a:lstStyle>
            <a:lvl1pPr algn="l">
              <a:defRPr sz="2000" b="1"/>
            </a:lvl1pPr>
          </a:lstStyle>
          <a:p>
            <a:r>
              <a:rPr lang="ja-JP" altLang="en-US"/>
              <a:t>マスタ タイトルの書式設定</a:t>
            </a:r>
          </a:p>
        </p:txBody>
      </p:sp>
      <p:sp>
        <p:nvSpPr>
          <p:cNvPr id="3" name="図プレースホルダ 2"/>
          <p:cNvSpPr>
            <a:spLocks noGrp="1"/>
          </p:cNvSpPr>
          <p:nvPr>
            <p:ph type="pic" idx="1"/>
          </p:nvPr>
        </p:nvSpPr>
        <p:spPr>
          <a:xfrm>
            <a:off x="1792288" y="1054099"/>
            <a:ext cx="5486400" cy="3673475"/>
          </a:xfrm>
        </p:spPr>
        <p:txBody>
          <a:bodyPr/>
          <a:lstStyle>
            <a:lvl1pPr marL="0" indent="0">
              <a:buNone/>
              <a:defRPr sz="3200"/>
            </a:lvl1pPr>
            <a:lvl2pPr marL="457139" indent="0">
              <a:buNone/>
              <a:defRPr sz="2800"/>
            </a:lvl2pPr>
            <a:lvl3pPr marL="914278" indent="0">
              <a:buNone/>
              <a:defRPr sz="2400"/>
            </a:lvl3pPr>
            <a:lvl4pPr marL="1371417" indent="0">
              <a:buNone/>
              <a:defRPr sz="2000"/>
            </a:lvl4pPr>
            <a:lvl5pPr marL="1828555" indent="0">
              <a:buNone/>
              <a:defRPr sz="2000"/>
            </a:lvl5pPr>
            <a:lvl6pPr marL="2285694" indent="0">
              <a:buNone/>
              <a:defRPr sz="2000"/>
            </a:lvl6pPr>
            <a:lvl7pPr marL="2742833" indent="0">
              <a:buNone/>
              <a:defRPr sz="2000"/>
            </a:lvl7pPr>
            <a:lvl8pPr marL="3199972" indent="0">
              <a:buNone/>
              <a:defRPr sz="2000"/>
            </a:lvl8pPr>
            <a:lvl9pPr marL="3657111" indent="0">
              <a:buNone/>
              <a:defRPr sz="2000"/>
            </a:lvl9pPr>
          </a:lstStyle>
          <a:p>
            <a:pPr lvl="0"/>
            <a:endParaRPr lang="ja-JP" altLang="en-US" noProof="0"/>
          </a:p>
        </p:txBody>
      </p:sp>
      <p:sp>
        <p:nvSpPr>
          <p:cNvPr id="4" name="テキスト プレースホルダ 3"/>
          <p:cNvSpPr>
            <a:spLocks noGrp="1"/>
          </p:cNvSpPr>
          <p:nvPr>
            <p:ph type="body" sz="half" idx="2"/>
          </p:nvPr>
        </p:nvSpPr>
        <p:spPr>
          <a:xfrm>
            <a:off x="1792288" y="5367339"/>
            <a:ext cx="5486400" cy="804862"/>
          </a:xfrm>
        </p:spPr>
        <p:txBody>
          <a:bodyPr/>
          <a:lstStyle>
            <a:lvl1pPr marL="0" indent="0">
              <a:buNone/>
              <a:defRPr sz="1400"/>
            </a:lvl1pPr>
            <a:lvl2pPr marL="457139" indent="0">
              <a:buNone/>
              <a:defRPr sz="1200"/>
            </a:lvl2pPr>
            <a:lvl3pPr marL="914278" indent="0">
              <a:buNone/>
              <a:defRPr sz="1000"/>
            </a:lvl3pPr>
            <a:lvl4pPr marL="1371417" indent="0">
              <a:buNone/>
              <a:defRPr sz="900"/>
            </a:lvl4pPr>
            <a:lvl5pPr marL="1828555" indent="0">
              <a:buNone/>
              <a:defRPr sz="900"/>
            </a:lvl5pPr>
            <a:lvl6pPr marL="2285694" indent="0">
              <a:buNone/>
              <a:defRPr sz="900"/>
            </a:lvl6pPr>
            <a:lvl7pPr marL="2742833" indent="0">
              <a:buNone/>
              <a:defRPr sz="900"/>
            </a:lvl7pPr>
            <a:lvl8pPr marL="3199972" indent="0">
              <a:buNone/>
              <a:defRPr sz="900"/>
            </a:lvl8pPr>
            <a:lvl9pPr marL="3657111" indent="0">
              <a:buNone/>
              <a:defRPr sz="900"/>
            </a:lvl9pPr>
          </a:lstStyle>
          <a:p>
            <a:pPr lvl="0"/>
            <a:r>
              <a:rPr lang="ja-JP" altLang="en-US"/>
              <a:t>マスタ テキストの書式設定</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ja-JP">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ja-JP">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FADE435C-7C34-4913-9A23-6BB1FBD71DF1}" type="slidenum">
              <a:rPr lang="en-US" altLang="ja-JP">
                <a:solidFill>
                  <a:srgbClr val="000000"/>
                </a:solidFill>
              </a:rPr>
              <a:pPr>
                <a:defRPr/>
              </a:pPr>
              <a:t>‹#›</a:t>
            </a:fld>
            <a:endParaRPr lang="en-US" altLang="ja-JP">
              <a:solidFill>
                <a:srgbClr val="000000"/>
              </a:solidFill>
            </a:endParaRPr>
          </a:p>
        </p:txBody>
      </p:sp>
    </p:spTree>
    <p:extLst>
      <p:ext uri="{BB962C8B-B14F-4D97-AF65-F5344CB8AC3E}">
        <p14:creationId xmlns:p14="http://schemas.microsoft.com/office/powerpoint/2010/main" val="91851851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3"/>
          <p:cNvSpPr>
            <a:spLocks noGrp="1" noChangeArrowheads="1"/>
          </p:cNvSpPr>
          <p:nvPr>
            <p:ph type="body" idx="1"/>
          </p:nvPr>
        </p:nvSpPr>
        <p:spPr bwMode="auto">
          <a:xfrm>
            <a:off x="457200" y="15367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28" tIns="45714" rIns="91428" bIns="45714" numCol="1" anchor="t" anchorCtr="0" compatLnSpc="1">
            <a:prstTxWarp prst="textNoShape">
              <a:avLst/>
            </a:prstTxWarp>
          </a:body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1028" name="Rectangle 4"/>
          <p:cNvSpPr>
            <a:spLocks noGrp="1" noChangeArrowheads="1"/>
          </p:cNvSpPr>
          <p:nvPr>
            <p:ph type="dt" sz="half" idx="2"/>
          </p:nvPr>
        </p:nvSpPr>
        <p:spPr bwMode="auto">
          <a:xfrm>
            <a:off x="457200" y="6575425"/>
            <a:ext cx="2133600" cy="287338"/>
          </a:xfrm>
          <a:prstGeom prst="rect">
            <a:avLst/>
          </a:prstGeom>
          <a:noFill/>
          <a:ln w="9525">
            <a:noFill/>
            <a:miter lim="800000"/>
            <a:headEnd/>
            <a:tailEnd/>
          </a:ln>
          <a:effectLst/>
        </p:spPr>
        <p:txBody>
          <a:bodyPr vert="horz" wrap="square" lIns="72000" tIns="36000" rIns="72000" bIns="36000" numCol="1" anchor="ctr" anchorCtr="0" compatLnSpc="1">
            <a:prstTxWarp prst="textNoShape">
              <a:avLst/>
            </a:prstTxWarp>
          </a:bodyPr>
          <a:lstStyle>
            <a:lvl1pPr>
              <a:defRPr sz="1100">
                <a:ea typeface="ＭＳ Ｐゴシック" pitchFamily="50" charset="-128"/>
              </a:defRPr>
            </a:lvl1pPr>
          </a:lstStyle>
          <a:p>
            <a:pPr fontAlgn="base">
              <a:spcBef>
                <a:spcPct val="0"/>
              </a:spcBef>
              <a:spcAft>
                <a:spcPct val="0"/>
              </a:spcAft>
              <a:defRPr/>
            </a:pPr>
            <a:endParaRPr lang="en-US" altLang="ja-JP">
              <a:solidFill>
                <a:srgbClr val="000000"/>
              </a:solidFill>
            </a:endParaRPr>
          </a:p>
        </p:txBody>
      </p:sp>
      <p:sp>
        <p:nvSpPr>
          <p:cNvPr id="1029" name="Rectangle 5"/>
          <p:cNvSpPr>
            <a:spLocks noGrp="1" noChangeArrowheads="1"/>
          </p:cNvSpPr>
          <p:nvPr>
            <p:ph type="ftr" sz="quarter" idx="3"/>
          </p:nvPr>
        </p:nvSpPr>
        <p:spPr bwMode="auto">
          <a:xfrm>
            <a:off x="3124200" y="6575425"/>
            <a:ext cx="2895600" cy="287338"/>
          </a:xfrm>
          <a:prstGeom prst="rect">
            <a:avLst/>
          </a:prstGeom>
          <a:noFill/>
          <a:ln w="9525">
            <a:noFill/>
            <a:miter lim="800000"/>
            <a:headEnd/>
            <a:tailEnd/>
          </a:ln>
          <a:effectLst/>
        </p:spPr>
        <p:txBody>
          <a:bodyPr vert="horz" wrap="square" lIns="72000" tIns="36000" rIns="72000" bIns="36000" numCol="1" anchor="ctr" anchorCtr="0" compatLnSpc="1">
            <a:prstTxWarp prst="textNoShape">
              <a:avLst/>
            </a:prstTxWarp>
          </a:bodyPr>
          <a:lstStyle>
            <a:lvl1pPr algn="ctr">
              <a:defRPr sz="1100">
                <a:ea typeface="ＭＳ Ｐゴシック" pitchFamily="50" charset="-128"/>
              </a:defRPr>
            </a:lvl1pPr>
          </a:lstStyle>
          <a:p>
            <a:pPr fontAlgn="base">
              <a:spcBef>
                <a:spcPct val="0"/>
              </a:spcBef>
              <a:spcAft>
                <a:spcPct val="0"/>
              </a:spcAft>
              <a:defRPr/>
            </a:pPr>
            <a:endParaRPr lang="en-US" altLang="ja-JP">
              <a:solidFill>
                <a:srgbClr val="000000"/>
              </a:solidFill>
            </a:endParaRPr>
          </a:p>
        </p:txBody>
      </p:sp>
      <p:sp>
        <p:nvSpPr>
          <p:cNvPr id="1030" name="Rectangle 6"/>
          <p:cNvSpPr>
            <a:spLocks noGrp="1" noChangeArrowheads="1"/>
          </p:cNvSpPr>
          <p:nvPr>
            <p:ph type="sldNum" sz="quarter" idx="4"/>
          </p:nvPr>
        </p:nvSpPr>
        <p:spPr bwMode="auto">
          <a:xfrm>
            <a:off x="7010400" y="6433376"/>
            <a:ext cx="2133600" cy="287337"/>
          </a:xfrm>
          <a:prstGeom prst="rect">
            <a:avLst/>
          </a:prstGeom>
          <a:noFill/>
          <a:ln w="9525">
            <a:noFill/>
            <a:miter lim="800000"/>
            <a:headEnd/>
            <a:tailEnd/>
          </a:ln>
          <a:effectLst/>
        </p:spPr>
        <p:txBody>
          <a:bodyPr vert="horz" wrap="square" lIns="72000" tIns="36000" rIns="0" bIns="36000" numCol="1" anchor="ctr" anchorCtr="0" compatLnSpc="1">
            <a:prstTxWarp prst="textNoShape">
              <a:avLst/>
            </a:prstTxWarp>
          </a:bodyPr>
          <a:lstStyle>
            <a:lvl1pPr algn="r">
              <a:defRPr sz="1100" smtClean="0">
                <a:ea typeface="ＭＳ Ｐゴシック" pitchFamily="50" charset="-128"/>
              </a:defRPr>
            </a:lvl1pPr>
          </a:lstStyle>
          <a:p>
            <a:pPr fontAlgn="base">
              <a:spcBef>
                <a:spcPct val="0"/>
              </a:spcBef>
              <a:spcAft>
                <a:spcPct val="0"/>
              </a:spcAft>
              <a:defRPr/>
            </a:pPr>
            <a:fld id="{CAE3EE41-3415-4202-BC91-CCBF9140DDB8}" type="slidenum">
              <a:rPr lang="en-US" altLang="ja-JP">
                <a:solidFill>
                  <a:srgbClr val="000000"/>
                </a:solidFill>
              </a:rPr>
              <a:pPr fontAlgn="base">
                <a:spcBef>
                  <a:spcPct val="0"/>
                </a:spcBef>
                <a:spcAft>
                  <a:spcPct val="0"/>
                </a:spcAft>
                <a:defRPr/>
              </a:pPr>
              <a:t>‹#›</a:t>
            </a:fld>
            <a:endParaRPr lang="en-US" altLang="ja-JP">
              <a:solidFill>
                <a:srgbClr val="000000"/>
              </a:solidFill>
            </a:endParaRPr>
          </a:p>
        </p:txBody>
      </p:sp>
      <p:sp>
        <p:nvSpPr>
          <p:cNvPr id="2" name="Rectangle 2"/>
          <p:cNvSpPr>
            <a:spLocks noGrp="1" noChangeArrowheads="1"/>
          </p:cNvSpPr>
          <p:nvPr userDrawn="1">
            <p:ph type="title"/>
          </p:nvPr>
        </p:nvSpPr>
        <p:spPr bwMode="auto">
          <a:xfrm>
            <a:off x="0" y="54907"/>
            <a:ext cx="7019925" cy="404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28" tIns="45714" rIns="91428" bIns="45714" numCol="1" anchor="ctr" anchorCtr="0" compatLnSpc="1">
            <a:prstTxWarp prst="textNoShape">
              <a:avLst/>
            </a:prstTxWarp>
          </a:bodyPr>
          <a:lstStyle/>
          <a:p>
            <a:pPr lvl="0"/>
            <a:r>
              <a:rPr lang="ja-JP" altLang="en-US"/>
              <a:t>マスタ タイトルの書式設定</a:t>
            </a:r>
          </a:p>
        </p:txBody>
      </p:sp>
      <p:grpSp>
        <p:nvGrpSpPr>
          <p:cNvPr id="12" name="グループ化 4"/>
          <p:cNvGrpSpPr>
            <a:grpSpLocks/>
          </p:cNvGrpSpPr>
          <p:nvPr userDrawn="1"/>
        </p:nvGrpSpPr>
        <p:grpSpPr bwMode="auto">
          <a:xfrm>
            <a:off x="8110913" y="85507"/>
            <a:ext cx="1079500" cy="361950"/>
            <a:chOff x="7164536" y="392474"/>
            <a:chExt cx="1079872" cy="361316"/>
          </a:xfrm>
        </p:grpSpPr>
        <p:pic>
          <p:nvPicPr>
            <p:cNvPr id="13" name="図 14" descr="C:\Users\fujiiyu\AppData\Local\Microsoft\Windows\Temporary Internet Files\Content.Word\fusho_03.gif"/>
            <p:cNvPicPr>
              <a:picLocks noChangeAspect="1" noChangeArrowheads="1"/>
            </p:cNvPicPr>
            <p:nvPr userDrawn="1"/>
          </p:nvPicPr>
          <p:blipFill>
            <a:blip r:embed="rId13">
              <a:extLst>
                <a:ext uri="{28A0092B-C50C-407E-A947-70E740481C1C}">
                  <a14:useLocalDpi xmlns:a14="http://schemas.microsoft.com/office/drawing/2010/main" val="0"/>
                </a:ext>
              </a:extLst>
            </a:blip>
            <a:srcRect/>
            <a:stretch>
              <a:fillRect/>
            </a:stretch>
          </p:blipFill>
          <p:spPr bwMode="auto">
            <a:xfrm>
              <a:off x="7164536" y="392475"/>
              <a:ext cx="490855" cy="3613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 name="テキスト ボックス 23"/>
            <p:cNvSpPr txBox="1"/>
            <p:nvPr userDrawn="1"/>
          </p:nvSpPr>
          <p:spPr>
            <a:xfrm>
              <a:off x="7596485" y="392474"/>
              <a:ext cx="647923" cy="342299"/>
            </a:xfrm>
            <a:prstGeom prst="rect">
              <a:avLst/>
            </a:prstGeom>
            <a:noFill/>
            <a:ln w="6350">
              <a:noFill/>
            </a:ln>
            <a:effectLst/>
          </p:spPr>
          <p:style>
            <a:lnRef idx="0">
              <a:schemeClr val="accent1"/>
            </a:lnRef>
            <a:fillRef idx="0">
              <a:schemeClr val="accent1"/>
            </a:fillRef>
            <a:effectRef idx="0">
              <a:schemeClr val="accent1"/>
            </a:effectRef>
            <a:fontRef idx="minor">
              <a:schemeClr val="dk1"/>
            </a:fontRef>
          </p:style>
          <p:txBody>
            <a:bodyPr anchor="b"/>
            <a:lstStyle/>
            <a:p>
              <a:pPr fontAlgn="base">
                <a:spcBef>
                  <a:spcPct val="0"/>
                </a:spcBef>
                <a:defRPr/>
              </a:pPr>
              <a:r>
                <a:rPr lang="ja-JP" altLang="en-US" sz="1200" b="1" kern="100" dirty="0">
                  <a:solidFill>
                    <a:srgbClr val="002E8A"/>
                  </a:solidFill>
                  <a:ea typeface="ＭＳ ゴシック"/>
                  <a:cs typeface="Times New Roman"/>
                </a:rPr>
                <a:t>大阪府</a:t>
              </a:r>
              <a:endParaRPr lang="ja-JP" altLang="en-US" sz="1050" kern="100" dirty="0">
                <a:solidFill>
                  <a:srgbClr val="000000"/>
                </a:solidFill>
                <a:ea typeface="ＭＳ 明朝"/>
                <a:cs typeface="Times New Roman"/>
              </a:endParaRPr>
            </a:p>
          </p:txBody>
        </p:sp>
      </p:grpSp>
      <p:cxnSp>
        <p:nvCxnSpPr>
          <p:cNvPr id="15" name="直線コネクタ 14"/>
          <p:cNvCxnSpPr/>
          <p:nvPr userDrawn="1"/>
        </p:nvCxnSpPr>
        <p:spPr>
          <a:xfrm>
            <a:off x="-1975" y="515720"/>
            <a:ext cx="9144000" cy="0"/>
          </a:xfrm>
          <a:prstGeom prst="line">
            <a:avLst/>
          </a:prstGeom>
          <a:ln w="63500">
            <a:solidFill>
              <a:srgbClr val="1F497D"/>
            </a:solidFill>
          </a:ln>
        </p:spPr>
        <p:style>
          <a:lnRef idx="1">
            <a:schemeClr val="accent1"/>
          </a:lnRef>
          <a:fillRef idx="0">
            <a:schemeClr val="accent1"/>
          </a:fillRef>
          <a:effectRef idx="0">
            <a:schemeClr val="accent1"/>
          </a:effectRef>
          <a:fontRef idx="minor">
            <a:schemeClr val="tx1"/>
          </a:fontRef>
        </p:style>
      </p:cxnSp>
      <p:cxnSp>
        <p:nvCxnSpPr>
          <p:cNvPr id="17" name="直線コネクタ 16"/>
          <p:cNvCxnSpPr/>
          <p:nvPr userDrawn="1"/>
        </p:nvCxnSpPr>
        <p:spPr>
          <a:xfrm>
            <a:off x="-1975" y="477620"/>
            <a:ext cx="9144000" cy="0"/>
          </a:xfrm>
          <a:prstGeom prst="line">
            <a:avLst/>
          </a:prstGeom>
          <a:ln w="38100">
            <a:solidFill>
              <a:srgbClr val="3276C8"/>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6487898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ftr="0" dt="0"/>
  <p:txStyles>
    <p:titleStyle>
      <a:lvl1pPr algn="l" rtl="0" eaLnBrk="0" fontAlgn="base" hangingPunct="0">
        <a:spcBef>
          <a:spcPct val="0"/>
        </a:spcBef>
        <a:spcAft>
          <a:spcPct val="0"/>
        </a:spcAft>
        <a:defRPr kumimoji="1" sz="2400">
          <a:solidFill>
            <a:srgbClr val="1F497D"/>
          </a:solidFill>
          <a:latin typeface="+mj-lt"/>
          <a:ea typeface="+mj-ea"/>
          <a:cs typeface="+mj-cs"/>
        </a:defRPr>
      </a:lvl1pPr>
      <a:lvl2pPr algn="l" rtl="0" eaLnBrk="0" fontAlgn="base" hangingPunct="0">
        <a:spcBef>
          <a:spcPct val="0"/>
        </a:spcBef>
        <a:spcAft>
          <a:spcPct val="0"/>
        </a:spcAft>
        <a:defRPr kumimoji="1" sz="2400">
          <a:solidFill>
            <a:srgbClr val="1F497D"/>
          </a:solidFill>
          <a:latin typeface="HGP創英角ｺﾞｼｯｸUB" pitchFamily="50" charset="-128"/>
          <a:ea typeface="HGP創英角ｺﾞｼｯｸUB" pitchFamily="50" charset="-128"/>
        </a:defRPr>
      </a:lvl2pPr>
      <a:lvl3pPr algn="l" rtl="0" eaLnBrk="0" fontAlgn="base" hangingPunct="0">
        <a:spcBef>
          <a:spcPct val="0"/>
        </a:spcBef>
        <a:spcAft>
          <a:spcPct val="0"/>
        </a:spcAft>
        <a:defRPr kumimoji="1" sz="2400">
          <a:solidFill>
            <a:srgbClr val="1F497D"/>
          </a:solidFill>
          <a:latin typeface="HGP創英角ｺﾞｼｯｸUB" pitchFamily="50" charset="-128"/>
          <a:ea typeface="HGP創英角ｺﾞｼｯｸUB" pitchFamily="50" charset="-128"/>
        </a:defRPr>
      </a:lvl3pPr>
      <a:lvl4pPr algn="l" rtl="0" eaLnBrk="0" fontAlgn="base" hangingPunct="0">
        <a:spcBef>
          <a:spcPct val="0"/>
        </a:spcBef>
        <a:spcAft>
          <a:spcPct val="0"/>
        </a:spcAft>
        <a:defRPr kumimoji="1" sz="2400">
          <a:solidFill>
            <a:srgbClr val="1F497D"/>
          </a:solidFill>
          <a:latin typeface="HGP創英角ｺﾞｼｯｸUB" pitchFamily="50" charset="-128"/>
          <a:ea typeface="HGP創英角ｺﾞｼｯｸUB" pitchFamily="50" charset="-128"/>
        </a:defRPr>
      </a:lvl4pPr>
      <a:lvl5pPr algn="l" rtl="0" eaLnBrk="0" fontAlgn="base" hangingPunct="0">
        <a:spcBef>
          <a:spcPct val="0"/>
        </a:spcBef>
        <a:spcAft>
          <a:spcPct val="0"/>
        </a:spcAft>
        <a:defRPr kumimoji="1" sz="2400">
          <a:solidFill>
            <a:srgbClr val="1F497D"/>
          </a:solidFill>
          <a:latin typeface="HGP創英角ｺﾞｼｯｸUB" pitchFamily="50" charset="-128"/>
          <a:ea typeface="HGP創英角ｺﾞｼｯｸUB" pitchFamily="50" charset="-128"/>
        </a:defRPr>
      </a:lvl5pPr>
      <a:lvl6pPr marL="457139" algn="l" rtl="0" fontAlgn="base">
        <a:spcBef>
          <a:spcPct val="0"/>
        </a:spcBef>
        <a:spcAft>
          <a:spcPct val="0"/>
        </a:spcAft>
        <a:defRPr kumimoji="1" sz="2800">
          <a:solidFill>
            <a:srgbClr val="4087C8"/>
          </a:solidFill>
          <a:latin typeface="HGP創英角ｺﾞｼｯｸUB" pitchFamily="50" charset="-128"/>
          <a:ea typeface="HGP創英角ｺﾞｼｯｸUB" pitchFamily="50" charset="-128"/>
        </a:defRPr>
      </a:lvl6pPr>
      <a:lvl7pPr marL="914278" algn="l" rtl="0" fontAlgn="base">
        <a:spcBef>
          <a:spcPct val="0"/>
        </a:spcBef>
        <a:spcAft>
          <a:spcPct val="0"/>
        </a:spcAft>
        <a:defRPr kumimoji="1" sz="2800">
          <a:solidFill>
            <a:srgbClr val="4087C8"/>
          </a:solidFill>
          <a:latin typeface="HGP創英角ｺﾞｼｯｸUB" pitchFamily="50" charset="-128"/>
          <a:ea typeface="HGP創英角ｺﾞｼｯｸUB" pitchFamily="50" charset="-128"/>
        </a:defRPr>
      </a:lvl7pPr>
      <a:lvl8pPr marL="1371417" algn="l" rtl="0" fontAlgn="base">
        <a:spcBef>
          <a:spcPct val="0"/>
        </a:spcBef>
        <a:spcAft>
          <a:spcPct val="0"/>
        </a:spcAft>
        <a:defRPr kumimoji="1" sz="2800">
          <a:solidFill>
            <a:srgbClr val="4087C8"/>
          </a:solidFill>
          <a:latin typeface="HGP創英角ｺﾞｼｯｸUB" pitchFamily="50" charset="-128"/>
          <a:ea typeface="HGP創英角ｺﾞｼｯｸUB" pitchFamily="50" charset="-128"/>
        </a:defRPr>
      </a:lvl8pPr>
      <a:lvl9pPr marL="1828555" algn="l" rtl="0" fontAlgn="base">
        <a:spcBef>
          <a:spcPct val="0"/>
        </a:spcBef>
        <a:spcAft>
          <a:spcPct val="0"/>
        </a:spcAft>
        <a:defRPr kumimoji="1" sz="2800">
          <a:solidFill>
            <a:srgbClr val="4087C8"/>
          </a:solidFill>
          <a:latin typeface="HGP創英角ｺﾞｼｯｸUB" pitchFamily="50" charset="-128"/>
          <a:ea typeface="HGP創英角ｺﾞｼｯｸUB" pitchFamily="50" charset="-128"/>
        </a:defRPr>
      </a:lvl9pPr>
    </p:titleStyle>
    <p:bodyStyle>
      <a:lvl1pPr marL="341313" indent="-341313" algn="l" rtl="0" eaLnBrk="0" fontAlgn="base" hangingPunct="0">
        <a:spcBef>
          <a:spcPct val="20000"/>
        </a:spcBef>
        <a:spcAft>
          <a:spcPct val="0"/>
        </a:spcAft>
        <a:buChar char="•"/>
        <a:defRPr kumimoji="1" sz="3200">
          <a:solidFill>
            <a:schemeClr val="tx1"/>
          </a:solidFill>
          <a:latin typeface="+mn-lt"/>
          <a:ea typeface="+mn-ea"/>
          <a:cs typeface="+mn-cs"/>
        </a:defRPr>
      </a:lvl1pPr>
      <a:lvl2pPr marL="741363" indent="-284163" algn="l" rtl="0" eaLnBrk="0" fontAlgn="base" hangingPunct="0">
        <a:spcBef>
          <a:spcPct val="20000"/>
        </a:spcBef>
        <a:spcAft>
          <a:spcPct val="0"/>
        </a:spcAft>
        <a:buChar char="–"/>
        <a:defRPr kumimoji="1" sz="2800">
          <a:solidFill>
            <a:schemeClr val="tx1"/>
          </a:solidFill>
          <a:latin typeface="+mn-lt"/>
          <a:ea typeface="+mn-ea"/>
        </a:defRPr>
      </a:lvl2pPr>
      <a:lvl3pPr marL="1141413" indent="-227013" algn="l" rtl="0" eaLnBrk="0" fontAlgn="base" hangingPunct="0">
        <a:spcBef>
          <a:spcPct val="20000"/>
        </a:spcBef>
        <a:spcAft>
          <a:spcPct val="0"/>
        </a:spcAft>
        <a:buChar char="•"/>
        <a:defRPr kumimoji="1" sz="2400">
          <a:solidFill>
            <a:schemeClr val="tx1"/>
          </a:solidFill>
          <a:latin typeface="+mn-lt"/>
          <a:ea typeface="+mn-ea"/>
        </a:defRPr>
      </a:lvl3pPr>
      <a:lvl4pPr marL="1598613" indent="-227013" algn="l" rtl="0" eaLnBrk="0" fontAlgn="base" hangingPunct="0">
        <a:spcBef>
          <a:spcPct val="20000"/>
        </a:spcBef>
        <a:spcAft>
          <a:spcPct val="0"/>
        </a:spcAft>
        <a:buChar char="–"/>
        <a:defRPr kumimoji="1" sz="2000">
          <a:solidFill>
            <a:schemeClr val="tx1"/>
          </a:solidFill>
          <a:latin typeface="+mn-lt"/>
          <a:ea typeface="+mn-ea"/>
        </a:defRPr>
      </a:lvl4pPr>
      <a:lvl5pPr marL="2055813" indent="-227013" algn="l" rtl="0" eaLnBrk="0" fontAlgn="base" hangingPunct="0">
        <a:spcBef>
          <a:spcPct val="20000"/>
        </a:spcBef>
        <a:spcAft>
          <a:spcPct val="0"/>
        </a:spcAft>
        <a:buChar char="»"/>
        <a:defRPr kumimoji="1" sz="2000">
          <a:solidFill>
            <a:schemeClr val="tx1"/>
          </a:solidFill>
          <a:latin typeface="+mn-lt"/>
          <a:ea typeface="+mn-ea"/>
        </a:defRPr>
      </a:lvl5pPr>
      <a:lvl6pPr marL="2514264" indent="-228570" algn="l" rtl="0" fontAlgn="base">
        <a:spcBef>
          <a:spcPct val="20000"/>
        </a:spcBef>
        <a:spcAft>
          <a:spcPct val="0"/>
        </a:spcAft>
        <a:buChar char="»"/>
        <a:defRPr kumimoji="1" sz="2000">
          <a:solidFill>
            <a:schemeClr val="tx1"/>
          </a:solidFill>
          <a:latin typeface="+mn-lt"/>
          <a:ea typeface="+mn-ea"/>
        </a:defRPr>
      </a:lvl6pPr>
      <a:lvl7pPr marL="2971403" indent="-228570" algn="l" rtl="0" fontAlgn="base">
        <a:spcBef>
          <a:spcPct val="20000"/>
        </a:spcBef>
        <a:spcAft>
          <a:spcPct val="0"/>
        </a:spcAft>
        <a:buChar char="»"/>
        <a:defRPr kumimoji="1" sz="2000">
          <a:solidFill>
            <a:schemeClr val="tx1"/>
          </a:solidFill>
          <a:latin typeface="+mn-lt"/>
          <a:ea typeface="+mn-ea"/>
        </a:defRPr>
      </a:lvl7pPr>
      <a:lvl8pPr marL="3428542" indent="-228570" algn="l" rtl="0" fontAlgn="base">
        <a:spcBef>
          <a:spcPct val="20000"/>
        </a:spcBef>
        <a:spcAft>
          <a:spcPct val="0"/>
        </a:spcAft>
        <a:buChar char="»"/>
        <a:defRPr kumimoji="1" sz="2000">
          <a:solidFill>
            <a:schemeClr val="tx1"/>
          </a:solidFill>
          <a:latin typeface="+mn-lt"/>
          <a:ea typeface="+mn-ea"/>
        </a:defRPr>
      </a:lvl8pPr>
      <a:lvl9pPr marL="3885681" indent="-228570" algn="l" rtl="0" fontAlgn="base">
        <a:spcBef>
          <a:spcPct val="20000"/>
        </a:spcBef>
        <a:spcAft>
          <a:spcPct val="0"/>
        </a:spcAft>
        <a:buChar char="»"/>
        <a:defRPr kumimoji="1" sz="2000">
          <a:solidFill>
            <a:schemeClr val="tx1"/>
          </a:solidFill>
          <a:latin typeface="+mn-lt"/>
          <a:ea typeface="+mn-ea"/>
        </a:defRPr>
      </a:lvl9pPr>
    </p:bodyStyle>
    <p:otherStyle>
      <a:defPPr>
        <a:defRPr lang="ja-JP"/>
      </a:defPPr>
      <a:lvl1pPr marL="0" algn="l" defTabSz="914278" rtl="0" eaLnBrk="1" latinLnBrk="0" hangingPunct="1">
        <a:defRPr kumimoji="1" sz="1800" kern="1200">
          <a:solidFill>
            <a:schemeClr val="tx1"/>
          </a:solidFill>
          <a:latin typeface="+mn-lt"/>
          <a:ea typeface="+mn-ea"/>
          <a:cs typeface="+mn-cs"/>
        </a:defRPr>
      </a:lvl1pPr>
      <a:lvl2pPr marL="457139" algn="l" defTabSz="914278" rtl="0" eaLnBrk="1" latinLnBrk="0" hangingPunct="1">
        <a:defRPr kumimoji="1" sz="1800" kern="1200">
          <a:solidFill>
            <a:schemeClr val="tx1"/>
          </a:solidFill>
          <a:latin typeface="+mn-lt"/>
          <a:ea typeface="+mn-ea"/>
          <a:cs typeface="+mn-cs"/>
        </a:defRPr>
      </a:lvl2pPr>
      <a:lvl3pPr marL="914278" algn="l" defTabSz="914278" rtl="0" eaLnBrk="1" latinLnBrk="0" hangingPunct="1">
        <a:defRPr kumimoji="1" sz="1800" kern="1200">
          <a:solidFill>
            <a:schemeClr val="tx1"/>
          </a:solidFill>
          <a:latin typeface="+mn-lt"/>
          <a:ea typeface="+mn-ea"/>
          <a:cs typeface="+mn-cs"/>
        </a:defRPr>
      </a:lvl3pPr>
      <a:lvl4pPr marL="1371417" algn="l" defTabSz="914278" rtl="0" eaLnBrk="1" latinLnBrk="0" hangingPunct="1">
        <a:defRPr kumimoji="1" sz="1800" kern="1200">
          <a:solidFill>
            <a:schemeClr val="tx1"/>
          </a:solidFill>
          <a:latin typeface="+mn-lt"/>
          <a:ea typeface="+mn-ea"/>
          <a:cs typeface="+mn-cs"/>
        </a:defRPr>
      </a:lvl4pPr>
      <a:lvl5pPr marL="1828555" algn="l" defTabSz="914278" rtl="0" eaLnBrk="1" latinLnBrk="0" hangingPunct="1">
        <a:defRPr kumimoji="1" sz="1800" kern="1200">
          <a:solidFill>
            <a:schemeClr val="tx1"/>
          </a:solidFill>
          <a:latin typeface="+mn-lt"/>
          <a:ea typeface="+mn-ea"/>
          <a:cs typeface="+mn-cs"/>
        </a:defRPr>
      </a:lvl5pPr>
      <a:lvl6pPr marL="2285694" algn="l" defTabSz="914278" rtl="0" eaLnBrk="1" latinLnBrk="0" hangingPunct="1">
        <a:defRPr kumimoji="1" sz="1800" kern="1200">
          <a:solidFill>
            <a:schemeClr val="tx1"/>
          </a:solidFill>
          <a:latin typeface="+mn-lt"/>
          <a:ea typeface="+mn-ea"/>
          <a:cs typeface="+mn-cs"/>
        </a:defRPr>
      </a:lvl6pPr>
      <a:lvl7pPr marL="2742833" algn="l" defTabSz="914278" rtl="0" eaLnBrk="1" latinLnBrk="0" hangingPunct="1">
        <a:defRPr kumimoji="1" sz="1800" kern="1200">
          <a:solidFill>
            <a:schemeClr val="tx1"/>
          </a:solidFill>
          <a:latin typeface="+mn-lt"/>
          <a:ea typeface="+mn-ea"/>
          <a:cs typeface="+mn-cs"/>
        </a:defRPr>
      </a:lvl7pPr>
      <a:lvl8pPr marL="3199972" algn="l" defTabSz="914278" rtl="0" eaLnBrk="1" latinLnBrk="0" hangingPunct="1">
        <a:defRPr kumimoji="1" sz="1800" kern="1200">
          <a:solidFill>
            <a:schemeClr val="tx1"/>
          </a:solidFill>
          <a:latin typeface="+mn-lt"/>
          <a:ea typeface="+mn-ea"/>
          <a:cs typeface="+mn-cs"/>
        </a:defRPr>
      </a:lvl8pPr>
      <a:lvl9pPr marL="3657111" algn="l" defTabSz="914278"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17.png"/><Relationship Id="rId5" Type="http://schemas.openxmlformats.org/officeDocument/2006/relationships/image" Target="../media/image16.jpeg"/><Relationship Id="rId4" Type="http://schemas.openxmlformats.org/officeDocument/2006/relationships/image" Target="../media/image15.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7.xml"/><Relationship Id="rId1" Type="http://schemas.openxmlformats.org/officeDocument/2006/relationships/slideLayout" Target="../slideLayouts/slideLayout7.xml"/><Relationship Id="rId6" Type="http://schemas.openxmlformats.org/officeDocument/2006/relationships/image" Target="../media/image21.jpeg"/><Relationship Id="rId5" Type="http://schemas.openxmlformats.org/officeDocument/2006/relationships/image" Target="../media/image20.jpeg"/><Relationship Id="rId4" Type="http://schemas.openxmlformats.org/officeDocument/2006/relationships/image" Target="../media/image19.jpeg"/></Relationships>
</file>

<file path=ppt/slides/_rels/slide13.xml.rels><?xml version="1.0" encoding="UTF-8" standalone="yes"?>
<Relationships xmlns="http://schemas.openxmlformats.org/package/2006/relationships"><Relationship Id="rId3" Type="http://schemas.openxmlformats.org/officeDocument/2006/relationships/image" Target="../media/image23.png"/><Relationship Id="rId7" Type="http://schemas.openxmlformats.org/officeDocument/2006/relationships/image" Target="../media/image27.png"/><Relationship Id="rId2" Type="http://schemas.openxmlformats.org/officeDocument/2006/relationships/image" Target="../media/image22.png"/><Relationship Id="rId1" Type="http://schemas.openxmlformats.org/officeDocument/2006/relationships/slideLayout" Target="../slideLayouts/slideLayout2.xml"/><Relationship Id="rId6" Type="http://schemas.openxmlformats.org/officeDocument/2006/relationships/image" Target="../media/image26.png"/><Relationship Id="rId5" Type="http://schemas.openxmlformats.org/officeDocument/2006/relationships/image" Target="../media/image25.png"/><Relationship Id="rId4" Type="http://schemas.openxmlformats.org/officeDocument/2006/relationships/image" Target="../media/image24.png"/></Relationships>
</file>

<file path=ppt/slides/_rels/slide14.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9.png"/><Relationship Id="rId7" Type="http://schemas.openxmlformats.org/officeDocument/2006/relationships/image" Target="../media/image33.png"/><Relationship Id="rId2" Type="http://schemas.openxmlformats.org/officeDocument/2006/relationships/image" Target="../media/image28.png"/><Relationship Id="rId1" Type="http://schemas.openxmlformats.org/officeDocument/2006/relationships/slideLayout" Target="../slideLayouts/slideLayout2.xml"/><Relationship Id="rId6" Type="http://schemas.openxmlformats.org/officeDocument/2006/relationships/image" Target="../media/image32.png"/><Relationship Id="rId5" Type="http://schemas.openxmlformats.org/officeDocument/2006/relationships/image" Target="../media/image31.png"/><Relationship Id="rId4" Type="http://schemas.openxmlformats.org/officeDocument/2006/relationships/image" Target="../media/image30.png"/></Relationships>
</file>

<file path=ppt/slides/_rels/slide16.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34.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2.xml"/><Relationship Id="rId1" Type="http://schemas.openxmlformats.org/officeDocument/2006/relationships/vmlDrawing" Target="../drawings/vmlDrawing1.vml"/><Relationship Id="rId4" Type="http://schemas.openxmlformats.org/officeDocument/2006/relationships/image" Target="../media/image35.emf"/></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4.jpe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7.jpeg"/><Relationship Id="rId4" Type="http://schemas.openxmlformats.org/officeDocument/2006/relationships/image" Target="../media/image6.jpeg"/></Relationships>
</file>

<file path=ppt/slides/_rels/slide8.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9.jpeg"/><Relationship Id="rId4" Type="http://schemas.openxmlformats.org/officeDocument/2006/relationships/image" Target="../media/image6.jpeg"/></Relationships>
</file>

<file path=ppt/slides/_rels/slide9.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1.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タイトル 1"/>
          <p:cNvSpPr>
            <a:spLocks noGrp="1"/>
          </p:cNvSpPr>
          <p:nvPr>
            <p:ph type="ctrTitle"/>
          </p:nvPr>
        </p:nvSpPr>
        <p:spPr>
          <a:xfrm>
            <a:off x="1381397" y="2362200"/>
            <a:ext cx="7380000" cy="901347"/>
          </a:xfrm>
        </p:spPr>
        <p:txBody>
          <a:bodyPr wrap="square">
            <a:noAutofit/>
          </a:bodyPr>
          <a:lstStyle/>
          <a:p>
            <a:r>
              <a:rPr lang="ja-JP" altLang="en-US" sz="2800" b="1" dirty="0">
                <a:latin typeface="游ゴシック" panose="020B0400000000000000" pitchFamily="50" charset="-128"/>
                <a:ea typeface="游ゴシック" panose="020B0400000000000000" pitchFamily="50" charset="-128"/>
              </a:rPr>
              <a:t>今後の住宅・建築物の耐震改修促進施策の</a:t>
            </a:r>
            <a:br>
              <a:rPr lang="en-US" altLang="ja-JP" sz="2800" b="1" dirty="0">
                <a:latin typeface="游ゴシック" panose="020B0400000000000000" pitchFamily="50" charset="-128"/>
                <a:ea typeface="游ゴシック" panose="020B0400000000000000" pitchFamily="50" charset="-128"/>
              </a:rPr>
            </a:br>
            <a:r>
              <a:rPr lang="ja-JP" altLang="en-US" sz="2800" b="1" dirty="0">
                <a:latin typeface="游ゴシック" panose="020B0400000000000000" pitchFamily="50" charset="-128"/>
                <a:ea typeface="游ゴシック" panose="020B0400000000000000" pitchFamily="50" charset="-128"/>
              </a:rPr>
              <a:t>あり方について</a:t>
            </a:r>
          </a:p>
        </p:txBody>
      </p:sp>
      <p:sp>
        <p:nvSpPr>
          <p:cNvPr id="4" name="タイトル 1">
            <a:extLst>
              <a:ext uri="{FF2B5EF4-FFF2-40B4-BE49-F238E27FC236}">
                <a16:creationId xmlns:a16="http://schemas.microsoft.com/office/drawing/2014/main" id="{CD787945-1D04-4BF3-B0CD-8CEA64B69F11}"/>
              </a:ext>
            </a:extLst>
          </p:cNvPr>
          <p:cNvSpPr txBox="1">
            <a:spLocks/>
          </p:cNvSpPr>
          <p:nvPr/>
        </p:nvSpPr>
        <p:spPr>
          <a:xfrm>
            <a:off x="7980765" y="98411"/>
            <a:ext cx="1028438" cy="368674"/>
          </a:xfrm>
          <a:prstGeom prst="rect">
            <a:avLst/>
          </a:prstGeom>
          <a:solidFill>
            <a:schemeClr val="bg1"/>
          </a:solidFill>
          <a:ln w="19050">
            <a:solidFill>
              <a:schemeClr val="tx1"/>
            </a:solidFill>
          </a:ln>
        </p:spPr>
        <p:txBody>
          <a:bodyPr vert="horz" lIns="0" tIns="0" rIns="0" bIns="0" rtlCol="0" anchor="ctr">
            <a:noAutofit/>
          </a:bodyPr>
          <a:lstStyle>
            <a:lvl1pPr algn="ctr" defTabSz="914389" rtl="0" eaLnBrk="1" latinLnBrk="0" hangingPunct="1">
              <a:spcBef>
                <a:spcPct val="0"/>
              </a:spcBef>
              <a:buNone/>
              <a:defRPr kumimoji="1" sz="4400" kern="1200">
                <a:solidFill>
                  <a:schemeClr val="tx1"/>
                </a:solidFill>
                <a:latin typeface="+mj-lt"/>
                <a:ea typeface="+mj-ea"/>
                <a:cs typeface="+mj-cs"/>
              </a:defRPr>
            </a:lvl1pPr>
          </a:lstStyle>
          <a:p>
            <a:r>
              <a:rPr lang="ja-JP" altLang="en-US" sz="2469" dirty="0">
                <a:latin typeface="Meiryo UI" panose="020B0604030504040204" pitchFamily="50" charset="-128"/>
                <a:ea typeface="Meiryo UI" panose="020B0604030504040204" pitchFamily="50" charset="-128"/>
              </a:rPr>
              <a:t>資料</a:t>
            </a:r>
            <a:r>
              <a:rPr lang="en-US" altLang="ja-JP" sz="2469" dirty="0">
                <a:latin typeface="Meiryo UI" panose="020B0604030504040204" pitchFamily="50" charset="-128"/>
                <a:ea typeface="Meiryo UI" panose="020B0604030504040204" pitchFamily="50" charset="-128"/>
              </a:rPr>
              <a:t>1</a:t>
            </a:r>
          </a:p>
        </p:txBody>
      </p:sp>
    </p:spTree>
    <p:extLst>
      <p:ext uri="{BB962C8B-B14F-4D97-AF65-F5344CB8AC3E}">
        <p14:creationId xmlns:p14="http://schemas.microsoft.com/office/powerpoint/2010/main" val="18401403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3314" name="直線矢印コネクタ 43">
            <a:extLst>
              <a:ext uri="{FF2B5EF4-FFF2-40B4-BE49-F238E27FC236}">
                <a16:creationId xmlns:a16="http://schemas.microsoft.com/office/drawing/2014/main" id="{7206D6BD-FF2C-4CC8-9BFE-01ACA46184BB}"/>
              </a:ext>
            </a:extLst>
          </p:cNvPr>
          <p:cNvCxnSpPr>
            <a:cxnSpLocks/>
            <a:stCxn id="30" idx="3"/>
          </p:cNvCxnSpPr>
          <p:nvPr/>
        </p:nvCxnSpPr>
        <p:spPr bwMode="auto">
          <a:xfrm>
            <a:off x="5918810" y="4950587"/>
            <a:ext cx="349250" cy="0"/>
          </a:xfrm>
          <a:prstGeom prst="straightConnector1">
            <a:avLst/>
          </a:prstGeom>
          <a:noFill/>
          <a:ln w="38100" algn="ctr">
            <a:solidFill>
              <a:srgbClr val="1F497D"/>
            </a:solidFill>
            <a:round/>
            <a:headEnd/>
            <a:tailEnd type="arrow" w="med" len="med"/>
          </a:ln>
          <a:extLst>
            <a:ext uri="{909E8E84-426E-40DD-AFC4-6F175D3DCCD1}">
              <a14:hiddenFill xmlns:a14="http://schemas.microsoft.com/office/drawing/2010/main">
                <a:noFill/>
              </a14:hiddenFill>
            </a:ext>
          </a:extLst>
        </p:spPr>
      </p:cxnSp>
      <p:pic>
        <p:nvPicPr>
          <p:cNvPr id="13315" name="図 17" descr="ダイアグラム&#10;&#10;AI によって生成されたコンテンツは間違っている可能性があります。">
            <a:extLst>
              <a:ext uri="{FF2B5EF4-FFF2-40B4-BE49-F238E27FC236}">
                <a16:creationId xmlns:a16="http://schemas.microsoft.com/office/drawing/2014/main" id="{FA9EF66C-4FE6-4568-9596-AF475D032F89}"/>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l="5428" t="45300" r="7326" b="4652"/>
          <a:stretch>
            <a:fillRect/>
          </a:stretch>
        </p:blipFill>
        <p:spPr bwMode="auto">
          <a:xfrm>
            <a:off x="192088" y="2820162"/>
            <a:ext cx="4230687" cy="3432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49" name="Picture 37">
            <a:extLst>
              <a:ext uri="{FF2B5EF4-FFF2-40B4-BE49-F238E27FC236}">
                <a16:creationId xmlns:a16="http://schemas.microsoft.com/office/drawing/2014/main" id="{944F7762-5E6B-474F-9AEC-CAF8340C3BAD}"/>
              </a:ext>
            </a:extLst>
          </p:cNvPr>
          <p:cNvPicPr preferRelativeResize="0">
            <a:picLocks noChangeAspect="1" noChangeArrowheads="1"/>
          </p:cNvPicPr>
          <p:nvPr/>
        </p:nvPicPr>
        <p:blipFill>
          <a:blip r:embed="rId4">
            <a:duotone>
              <a:schemeClr val="bg2">
                <a:shade val="45000"/>
                <a:satMod val="135000"/>
              </a:schemeClr>
              <a:prstClr val="white"/>
            </a:duotone>
          </a:blip>
          <a:srcRect l="4106" r="2816"/>
          <a:stretch/>
        </p:blipFill>
        <p:spPr bwMode="auto">
          <a:xfrm>
            <a:off x="934428" y="2766965"/>
            <a:ext cx="2801566" cy="1695450"/>
          </a:xfrm>
          <a:prstGeom prst="rect">
            <a:avLst/>
          </a:prstGeom>
          <a:noFill/>
          <a:ln>
            <a:noFill/>
          </a:ln>
        </p:spPr>
      </p:pic>
      <p:sp>
        <p:nvSpPr>
          <p:cNvPr id="13317" name="タイトル 1">
            <a:extLst>
              <a:ext uri="{FF2B5EF4-FFF2-40B4-BE49-F238E27FC236}">
                <a16:creationId xmlns:a16="http://schemas.microsoft.com/office/drawing/2014/main" id="{D1CC2E89-38EF-4447-ADD8-D3ED0907DD21}"/>
              </a:ext>
            </a:extLst>
          </p:cNvPr>
          <p:cNvSpPr>
            <a:spLocks noGrp="1" noChangeArrowheads="1"/>
          </p:cNvSpPr>
          <p:nvPr>
            <p:ph type="title"/>
          </p:nvPr>
        </p:nvSpPr>
        <p:spPr>
          <a:xfrm>
            <a:off x="0" y="82391"/>
            <a:ext cx="7212013" cy="404813"/>
          </a:xfrm>
        </p:spPr>
        <p:txBody>
          <a:bodyPr/>
          <a:lstStyle/>
          <a:p>
            <a:r>
              <a:rPr lang="ja-JP" altLang="en-US" sz="2200" dirty="0"/>
              <a:t>木造住宅　旧街道沿いの住宅地における取組イメージ</a:t>
            </a:r>
          </a:p>
        </p:txBody>
      </p:sp>
      <p:sp>
        <p:nvSpPr>
          <p:cNvPr id="11" name="正方形/長方形 10">
            <a:extLst>
              <a:ext uri="{FF2B5EF4-FFF2-40B4-BE49-F238E27FC236}">
                <a16:creationId xmlns:a16="http://schemas.microsoft.com/office/drawing/2014/main" id="{ED300441-E0E2-485E-AADE-7E93FB40783E}"/>
              </a:ext>
            </a:extLst>
          </p:cNvPr>
          <p:cNvSpPr>
            <a:spLocks noChangeArrowheads="1"/>
          </p:cNvSpPr>
          <p:nvPr/>
        </p:nvSpPr>
        <p:spPr bwMode="auto">
          <a:xfrm>
            <a:off x="103188" y="628651"/>
            <a:ext cx="8829675" cy="1308100"/>
          </a:xfrm>
          <a:prstGeom prst="rect">
            <a:avLst/>
          </a:prstGeom>
          <a:solidFill>
            <a:srgbClr val="FFFFFF"/>
          </a:solidFill>
          <a:ln w="9525">
            <a:solidFill>
              <a:srgbClr val="000000"/>
            </a:solidFill>
            <a:miter lim="800000"/>
            <a:headEnd/>
            <a:tailEnd/>
          </a:ln>
          <a:effectLst>
            <a:outerShdw dist="89803" dir="2700000" algn="ctr" rotWithShape="0">
              <a:srgbClr val="808080"/>
            </a:outerShdw>
          </a:effectLst>
        </p:spPr>
        <p:txBody>
          <a:bodyPr lIns="72000" tIns="36000" rIns="144000" bIns="0" upright="1"/>
          <a:lstStyle/>
          <a:p>
            <a:pPr marL="133350" algn="just" eaLnBrk="1" hangingPunct="1">
              <a:lnSpc>
                <a:spcPts val="700"/>
              </a:lnSpc>
              <a:defRPr/>
            </a:pPr>
            <a:r>
              <a:rPr lang="en-US" sz="1400" kern="100" dirty="0">
                <a:latin typeface="Meiryo UI" panose="020B0604030504040204" pitchFamily="50" charset="-128"/>
                <a:ea typeface="ＭＳ 明朝" panose="02020609040205080304" pitchFamily="17" charset="-128"/>
                <a:cs typeface="Meiryo UI" panose="020B0604030504040204" pitchFamily="50" charset="-128"/>
              </a:rPr>
              <a:t> </a:t>
            </a:r>
            <a:endParaRPr lang="ja-JP" sz="1050" kern="100" dirty="0">
              <a:latin typeface="Century" panose="02040604050505020304" pitchFamily="18" charset="0"/>
              <a:ea typeface="ＭＳ 明朝" panose="02020609040205080304" pitchFamily="17" charset="-128"/>
              <a:cs typeface="Times New Roman" panose="02020603050405020304" pitchFamily="18" charset="0"/>
            </a:endParaRPr>
          </a:p>
          <a:p>
            <a:pPr indent="177800" algn="just" eaLnBrk="1" hangingPunct="1">
              <a:lnSpc>
                <a:spcPts val="2000"/>
              </a:lnSpc>
              <a:spcBef>
                <a:spcPts val="600"/>
              </a:spcBef>
              <a:defRPr/>
            </a:pPr>
            <a:r>
              <a:rPr lang="ja-JP" altLang="ja-JP" sz="1400" b="1" kern="100" dirty="0">
                <a:solidFill>
                  <a:srgbClr val="0099FF"/>
                </a:solidFill>
                <a:latin typeface="Century" panose="02040604050505020304" pitchFamily="18" charset="0"/>
                <a:ea typeface="Meiryo UI" panose="020B0604030504040204" pitchFamily="50" charset="-128"/>
                <a:cs typeface="Meiryo UI" panose="020B0604030504040204" pitchFamily="50" charset="-128"/>
              </a:rPr>
              <a:t>●</a:t>
            </a:r>
            <a:r>
              <a:rPr lang="ja-JP" altLang="ja-JP" sz="1400" b="1" kern="100" dirty="0">
                <a:latin typeface="Century" panose="02040604050505020304" pitchFamily="18" charset="0"/>
                <a:ea typeface="Meiryo UI" panose="020B0604030504040204" pitchFamily="50" charset="-128"/>
                <a:cs typeface="Meiryo UI" panose="020B0604030504040204" pitchFamily="50" charset="-128"/>
              </a:rPr>
              <a:t>耐震改修促進</a:t>
            </a:r>
            <a:endParaRPr lang="ja-JP" altLang="ja-JP" sz="1050" kern="100" dirty="0">
              <a:latin typeface="Century" panose="02040604050505020304" pitchFamily="18" charset="0"/>
              <a:ea typeface="ＭＳ 明朝" panose="02020609040205080304" pitchFamily="17" charset="-128"/>
              <a:cs typeface="Times New Roman" panose="02020603050405020304" pitchFamily="18" charset="0"/>
            </a:endParaRPr>
          </a:p>
          <a:p>
            <a:pPr indent="355600" algn="just" eaLnBrk="1" hangingPunct="1">
              <a:lnSpc>
                <a:spcPts val="2000"/>
              </a:lnSpc>
              <a:defRPr/>
            </a:pPr>
            <a:r>
              <a:rPr lang="ja-JP" altLang="en-US" sz="1400" kern="100" dirty="0">
                <a:latin typeface="Meiryo UI" panose="020B0604030504040204" pitchFamily="50" charset="-128"/>
                <a:ea typeface="Meiryo UI" panose="020B0604030504040204" pitchFamily="50" charset="-128"/>
                <a:cs typeface="Meiryo UI" panose="020B0604030504040204" pitchFamily="50" charset="-128"/>
              </a:rPr>
              <a:t>景観事業との連携</a:t>
            </a:r>
            <a:r>
              <a:rPr lang="ja-JP" altLang="ja-JP" sz="1400" kern="100" dirty="0">
                <a:latin typeface="Meiryo UI" panose="020B0604030504040204" pitchFamily="50" charset="-128"/>
                <a:ea typeface="Meiryo UI" panose="020B0604030504040204" pitchFamily="50" charset="-128"/>
                <a:cs typeface="Meiryo UI" panose="020B0604030504040204" pitchFamily="50" charset="-128"/>
              </a:rPr>
              <a:t>、部分改修（</a:t>
            </a:r>
            <a:r>
              <a:rPr lang="en-US" altLang="ja-JP" sz="1400" kern="100" dirty="0">
                <a:latin typeface="Meiryo UI" panose="020B0604030504040204" pitchFamily="50" charset="-128"/>
                <a:ea typeface="Meiryo UI" panose="020B0604030504040204" pitchFamily="50" charset="-128"/>
                <a:cs typeface="Meiryo UI" panose="020B0604030504040204" pitchFamily="50" charset="-128"/>
              </a:rPr>
              <a:t>0.7</a:t>
            </a:r>
            <a:r>
              <a:rPr lang="ja-JP" altLang="ja-JP" sz="1400" kern="100" dirty="0">
                <a:latin typeface="Meiryo UI" panose="020B0604030504040204" pitchFamily="50" charset="-128"/>
                <a:ea typeface="Meiryo UI" panose="020B0604030504040204" pitchFamily="50" charset="-128"/>
                <a:cs typeface="Meiryo UI" panose="020B0604030504040204" pitchFamily="50" charset="-128"/>
              </a:rPr>
              <a:t>以上など）</a:t>
            </a:r>
            <a:endParaRPr lang="en-US" altLang="ja-JP" sz="1400" kern="100" dirty="0">
              <a:latin typeface="Meiryo UI" panose="020B0604030504040204" pitchFamily="50" charset="-128"/>
              <a:ea typeface="Meiryo UI" panose="020B0604030504040204" pitchFamily="50" charset="-128"/>
              <a:cs typeface="Meiryo UI" panose="020B0604030504040204" pitchFamily="50" charset="-128"/>
            </a:endParaRPr>
          </a:p>
          <a:p>
            <a:pPr indent="177800" algn="just" eaLnBrk="1" hangingPunct="1">
              <a:lnSpc>
                <a:spcPts val="2000"/>
              </a:lnSpc>
              <a:defRPr/>
            </a:pPr>
            <a:r>
              <a:rPr lang="ja-JP" altLang="ja-JP" sz="1400" b="1" kern="100" dirty="0">
                <a:solidFill>
                  <a:srgbClr val="CC3399"/>
                </a:solidFill>
                <a:latin typeface="Century" panose="02040604050505020304" pitchFamily="18" charset="0"/>
                <a:ea typeface="Meiryo UI" panose="020B0604030504040204" pitchFamily="50" charset="-128"/>
                <a:cs typeface="Meiryo UI" panose="020B0604030504040204" pitchFamily="50" charset="-128"/>
              </a:rPr>
              <a:t>●</a:t>
            </a:r>
            <a:r>
              <a:rPr lang="ja-JP" altLang="ja-JP" sz="1400" b="1" kern="100" dirty="0">
                <a:latin typeface="Century" panose="02040604050505020304" pitchFamily="18" charset="0"/>
                <a:ea typeface="Meiryo UI" panose="020B0604030504040204" pitchFamily="50" charset="-128"/>
                <a:cs typeface="Meiryo UI" panose="020B0604030504040204" pitchFamily="50" charset="-128"/>
              </a:rPr>
              <a:t>住替え促進</a:t>
            </a:r>
            <a:endParaRPr lang="ja-JP" altLang="ja-JP" sz="1400" kern="100" dirty="0">
              <a:latin typeface="Century" panose="02040604050505020304" pitchFamily="18" charset="0"/>
              <a:ea typeface="ＭＳ 明朝" panose="02020609040205080304" pitchFamily="17" charset="-128"/>
              <a:cs typeface="Times New Roman" panose="02020603050405020304" pitchFamily="18" charset="0"/>
            </a:endParaRPr>
          </a:p>
          <a:p>
            <a:pPr algn="just" eaLnBrk="1" hangingPunct="1">
              <a:lnSpc>
                <a:spcPts val="2000"/>
              </a:lnSpc>
              <a:defRPr/>
            </a:pPr>
            <a:r>
              <a:rPr lang="ja-JP" altLang="ja-JP" sz="1400" kern="100" dirty="0">
                <a:latin typeface="Century" panose="02040604050505020304" pitchFamily="18" charset="0"/>
                <a:ea typeface="Meiryo UI" panose="020B0604030504040204" pitchFamily="50" charset="-128"/>
                <a:cs typeface="Meiryo UI" panose="020B0604030504040204" pitchFamily="50" charset="-128"/>
              </a:rPr>
              <a:t>　　　</a:t>
            </a:r>
            <a:r>
              <a:rPr lang="ja-JP" altLang="ja-JP" sz="1400" kern="0" dirty="0">
                <a:latin typeface="Century" panose="02040604050505020304" pitchFamily="18" charset="0"/>
                <a:ea typeface="Meiryo UI" panose="020B0604030504040204" pitchFamily="50" charset="-128"/>
                <a:cs typeface="Meiryo UI" panose="020B0604030504040204" pitchFamily="50" charset="-128"/>
              </a:rPr>
              <a:t>公営住宅、サ高住、福祉施設等</a:t>
            </a:r>
            <a:endParaRPr lang="ja-JP" sz="1050" kern="100" dirty="0">
              <a:latin typeface="Meiryo UI" panose="020B0604030504040204" pitchFamily="50" charset="-128"/>
              <a:ea typeface="Meiryo UI" panose="020B0604030504040204" pitchFamily="50" charset="-128"/>
              <a:cs typeface="Times New Roman" panose="02020603050405020304" pitchFamily="18" charset="0"/>
            </a:endParaRPr>
          </a:p>
        </p:txBody>
      </p:sp>
      <p:sp>
        <p:nvSpPr>
          <p:cNvPr id="12" name="正方形/長方形 11">
            <a:extLst>
              <a:ext uri="{FF2B5EF4-FFF2-40B4-BE49-F238E27FC236}">
                <a16:creationId xmlns:a16="http://schemas.microsoft.com/office/drawing/2014/main" id="{881F430D-77E0-4FC7-B1D0-B6EFD6AF79E3}"/>
              </a:ext>
            </a:extLst>
          </p:cNvPr>
          <p:cNvSpPr>
            <a:spLocks noChangeArrowheads="1"/>
          </p:cNvSpPr>
          <p:nvPr/>
        </p:nvSpPr>
        <p:spPr bwMode="auto">
          <a:xfrm>
            <a:off x="4251325" y="846137"/>
            <a:ext cx="4681538" cy="1090613"/>
          </a:xfrm>
          <a:prstGeom prst="rect">
            <a:avLst/>
          </a:prstGeom>
          <a:noFill/>
          <a:ln w="9525">
            <a:noFill/>
            <a:miter lim="800000"/>
            <a:headEnd/>
            <a:tailEnd/>
          </a:ln>
          <a:effectLst/>
        </p:spPr>
        <p:txBody>
          <a:bodyPr lIns="72000" tIns="36000" rIns="144000" bIns="0" upright="1"/>
          <a:lstStyle/>
          <a:p>
            <a:pPr indent="177800" algn="just" eaLnBrk="1" hangingPunct="1">
              <a:lnSpc>
                <a:spcPts val="2000"/>
              </a:lnSpc>
              <a:defRPr/>
            </a:pPr>
            <a:r>
              <a:rPr lang="ja-JP" altLang="ja-JP" sz="1400" b="1" kern="100" dirty="0">
                <a:solidFill>
                  <a:srgbClr val="FFCC00"/>
                </a:solidFill>
                <a:latin typeface="Century" panose="02040604050505020304" pitchFamily="18" charset="0"/>
                <a:ea typeface="Meiryo UI" panose="020B0604030504040204" pitchFamily="50" charset="-128"/>
                <a:cs typeface="Meiryo UI" panose="020B0604030504040204" pitchFamily="50" charset="-128"/>
              </a:rPr>
              <a:t>●</a:t>
            </a:r>
            <a:r>
              <a:rPr lang="ja-JP" altLang="ja-JP" sz="1400" b="1" kern="100" dirty="0">
                <a:latin typeface="Century" panose="02040604050505020304" pitchFamily="18" charset="0"/>
                <a:ea typeface="Meiryo UI" panose="020B0604030504040204" pitchFamily="50" charset="-128"/>
                <a:cs typeface="Meiryo UI" panose="020B0604030504040204" pitchFamily="50" charset="-128"/>
              </a:rPr>
              <a:t>普及啓発</a:t>
            </a:r>
            <a:endParaRPr lang="ja-JP" altLang="ja-JP" sz="1400" kern="100" dirty="0">
              <a:latin typeface="Century" panose="02040604050505020304" pitchFamily="18" charset="0"/>
              <a:ea typeface="ＭＳ 明朝" panose="02020609040205080304" pitchFamily="17" charset="-128"/>
              <a:cs typeface="Times New Roman" panose="02020603050405020304" pitchFamily="18" charset="0"/>
            </a:endParaRPr>
          </a:p>
          <a:p>
            <a:pPr algn="just" eaLnBrk="1" hangingPunct="1">
              <a:lnSpc>
                <a:spcPts val="2000"/>
              </a:lnSpc>
              <a:defRPr/>
            </a:pPr>
            <a:r>
              <a:rPr lang="ja-JP" altLang="ja-JP" sz="1400" kern="100" dirty="0">
                <a:latin typeface="Century" panose="02040604050505020304" pitchFamily="18" charset="0"/>
                <a:ea typeface="Meiryo UI" panose="020B0604030504040204" pitchFamily="50" charset="-128"/>
                <a:cs typeface="Meiryo UI" panose="020B0604030504040204" pitchFamily="50" charset="-128"/>
              </a:rPr>
              <a:t>　　　</a:t>
            </a:r>
            <a:r>
              <a:rPr lang="ja-JP" altLang="ja-JP" sz="1400" kern="0" spc="5" dirty="0">
                <a:latin typeface="Century" panose="02040604050505020304" pitchFamily="18" charset="0"/>
                <a:ea typeface="Meiryo UI" panose="020B0604030504040204" pitchFamily="50" charset="-128"/>
                <a:cs typeface="Meiryo UI" panose="020B0604030504040204" pitchFamily="50" charset="-128"/>
              </a:rPr>
              <a:t>まちまる事業、個別訪問、ダイレクトメール</a:t>
            </a:r>
            <a:endParaRPr lang="ja-JP" altLang="ja-JP" sz="1400" kern="100" dirty="0">
              <a:latin typeface="Century" panose="02040604050505020304" pitchFamily="18" charset="0"/>
              <a:ea typeface="ＭＳ 明朝" panose="02020609040205080304" pitchFamily="17" charset="-128"/>
              <a:cs typeface="Times New Roman" panose="02020603050405020304" pitchFamily="18" charset="0"/>
            </a:endParaRPr>
          </a:p>
          <a:p>
            <a:pPr algn="just" eaLnBrk="1" hangingPunct="1">
              <a:lnSpc>
                <a:spcPts val="2000"/>
              </a:lnSpc>
              <a:defRPr/>
            </a:pPr>
            <a:endParaRPr lang="ja-JP" sz="1050" kern="100" dirty="0">
              <a:latin typeface="Century" panose="02040604050505020304" pitchFamily="18" charset="0"/>
              <a:ea typeface="ＭＳ 明朝" panose="02020609040205080304" pitchFamily="17" charset="-128"/>
              <a:cs typeface="Times New Roman" panose="02020603050405020304" pitchFamily="18" charset="0"/>
            </a:endParaRPr>
          </a:p>
        </p:txBody>
      </p:sp>
      <p:cxnSp>
        <p:nvCxnSpPr>
          <p:cNvPr id="13" name="直線矢印コネクタ 12">
            <a:extLst>
              <a:ext uri="{FF2B5EF4-FFF2-40B4-BE49-F238E27FC236}">
                <a16:creationId xmlns:a16="http://schemas.microsoft.com/office/drawing/2014/main" id="{A8B8E21B-7115-4C6E-AFF9-42F9A8CFD96E}"/>
              </a:ext>
            </a:extLst>
          </p:cNvPr>
          <p:cNvCxnSpPr>
            <a:cxnSpLocks/>
          </p:cNvCxnSpPr>
          <p:nvPr/>
        </p:nvCxnSpPr>
        <p:spPr>
          <a:xfrm>
            <a:off x="2386013" y="2501075"/>
            <a:ext cx="2445067" cy="0"/>
          </a:xfrm>
          <a:prstGeom prst="straightConnector1">
            <a:avLst/>
          </a:prstGeom>
          <a:ln w="38100">
            <a:solidFill>
              <a:srgbClr val="1F497D"/>
            </a:solidFill>
            <a:tailEnd type="arrow"/>
          </a:ln>
        </p:spPr>
        <p:style>
          <a:lnRef idx="1">
            <a:schemeClr val="accent1"/>
          </a:lnRef>
          <a:fillRef idx="0">
            <a:schemeClr val="accent1"/>
          </a:fillRef>
          <a:effectRef idx="0">
            <a:schemeClr val="accent1"/>
          </a:effectRef>
          <a:fontRef idx="minor">
            <a:schemeClr val="tx1"/>
          </a:fontRef>
        </p:style>
      </p:cxnSp>
      <p:cxnSp>
        <p:nvCxnSpPr>
          <p:cNvPr id="14" name="直線矢印コネクタ 13">
            <a:extLst>
              <a:ext uri="{FF2B5EF4-FFF2-40B4-BE49-F238E27FC236}">
                <a16:creationId xmlns:a16="http://schemas.microsoft.com/office/drawing/2014/main" id="{30451203-A5E5-41DB-A065-EFDA16B81E71}"/>
              </a:ext>
            </a:extLst>
          </p:cNvPr>
          <p:cNvCxnSpPr>
            <a:cxnSpLocks/>
          </p:cNvCxnSpPr>
          <p:nvPr/>
        </p:nvCxnSpPr>
        <p:spPr>
          <a:xfrm>
            <a:off x="5907698" y="2502662"/>
            <a:ext cx="360362" cy="0"/>
          </a:xfrm>
          <a:prstGeom prst="straightConnector1">
            <a:avLst/>
          </a:prstGeom>
          <a:ln w="38100">
            <a:solidFill>
              <a:srgbClr val="1F497D"/>
            </a:solidFill>
            <a:tailEnd type="arrow"/>
          </a:ln>
        </p:spPr>
        <p:style>
          <a:lnRef idx="1">
            <a:schemeClr val="accent1"/>
          </a:lnRef>
          <a:fillRef idx="0">
            <a:schemeClr val="accent1"/>
          </a:fillRef>
          <a:effectRef idx="0">
            <a:schemeClr val="accent1"/>
          </a:effectRef>
          <a:fontRef idx="minor">
            <a:schemeClr val="tx1"/>
          </a:fontRef>
        </p:style>
      </p:cxnSp>
      <p:sp>
        <p:nvSpPr>
          <p:cNvPr id="16" name="テキスト ボックス 61">
            <a:extLst>
              <a:ext uri="{FF2B5EF4-FFF2-40B4-BE49-F238E27FC236}">
                <a16:creationId xmlns:a16="http://schemas.microsoft.com/office/drawing/2014/main" id="{B296B670-5224-4D72-9502-195336B2B77E}"/>
              </a:ext>
            </a:extLst>
          </p:cNvPr>
          <p:cNvSpPr txBox="1"/>
          <p:nvPr/>
        </p:nvSpPr>
        <p:spPr>
          <a:xfrm>
            <a:off x="4899635" y="2340737"/>
            <a:ext cx="1008063" cy="323850"/>
          </a:xfrm>
          <a:prstGeom prst="rect">
            <a:avLst/>
          </a:prstGeom>
          <a:solidFill>
            <a:srgbClr val="0099FF">
              <a:alpha val="35000"/>
            </a:srgbClr>
          </a:solidFill>
          <a:ln w="6350">
            <a:solidFill>
              <a:prstClr val="black"/>
            </a:solidFill>
          </a:ln>
          <a:effectLst/>
        </p:spPr>
        <p:style>
          <a:lnRef idx="0">
            <a:schemeClr val="accent1"/>
          </a:lnRef>
          <a:fillRef idx="0">
            <a:schemeClr val="accent1"/>
          </a:fillRef>
          <a:effectRef idx="0">
            <a:schemeClr val="accent1"/>
          </a:effectRef>
          <a:fontRef idx="minor">
            <a:schemeClr val="dk1"/>
          </a:fontRef>
        </p:style>
        <p:txBody>
          <a:bodyPr lIns="72000" tIns="0" rIns="72000" bIns="0" anchor="ctr"/>
          <a:lstStyle/>
          <a:p>
            <a:pPr algn="ctr" eaLnBrk="1" hangingPunct="1">
              <a:lnSpc>
                <a:spcPts val="1400"/>
              </a:lnSpc>
              <a:defRPr/>
            </a:pPr>
            <a:r>
              <a:rPr lang="ja-JP" sz="1100" kern="100" dirty="0">
                <a:ea typeface="Meiryo UI" panose="020B0604030504040204" pitchFamily="50" charset="-128"/>
                <a:cs typeface="Meiryo UI" panose="020B0604030504040204" pitchFamily="50" charset="-128"/>
              </a:rPr>
              <a:t>耐震改修促進</a:t>
            </a:r>
            <a:endParaRPr lang="ja-JP" sz="1050" kern="100" dirty="0">
              <a:ea typeface="ＭＳ 明朝" panose="02020609040205080304" pitchFamily="17" charset="-128"/>
              <a:cs typeface="Times New Roman" panose="02020603050405020304" pitchFamily="18" charset="0"/>
            </a:endParaRPr>
          </a:p>
        </p:txBody>
      </p:sp>
      <p:cxnSp>
        <p:nvCxnSpPr>
          <p:cNvPr id="17" name="直線矢印コネクタ 16">
            <a:extLst>
              <a:ext uri="{FF2B5EF4-FFF2-40B4-BE49-F238E27FC236}">
                <a16:creationId xmlns:a16="http://schemas.microsoft.com/office/drawing/2014/main" id="{06A74638-DA80-4D9D-B07A-445BC710852E}"/>
              </a:ext>
            </a:extLst>
          </p:cNvPr>
          <p:cNvCxnSpPr>
            <a:cxnSpLocks/>
          </p:cNvCxnSpPr>
          <p:nvPr/>
        </p:nvCxnSpPr>
        <p:spPr>
          <a:xfrm>
            <a:off x="2386013" y="2501075"/>
            <a:ext cx="0" cy="469900"/>
          </a:xfrm>
          <a:prstGeom prst="straightConnector1">
            <a:avLst/>
          </a:prstGeom>
          <a:ln w="38100">
            <a:solidFill>
              <a:srgbClr val="1F497D"/>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40" name="テキスト ボックス 249">
            <a:extLst>
              <a:ext uri="{FF2B5EF4-FFF2-40B4-BE49-F238E27FC236}">
                <a16:creationId xmlns:a16="http://schemas.microsoft.com/office/drawing/2014/main" id="{6B76C4F4-3AB6-4DCF-92AC-BA98AA926A3A}"/>
              </a:ext>
            </a:extLst>
          </p:cNvPr>
          <p:cNvSpPr txBox="1"/>
          <p:nvPr/>
        </p:nvSpPr>
        <p:spPr>
          <a:xfrm>
            <a:off x="6275998" y="4785487"/>
            <a:ext cx="2286000" cy="331788"/>
          </a:xfrm>
          <a:prstGeom prst="rect">
            <a:avLst/>
          </a:prstGeom>
          <a:solidFill>
            <a:schemeClr val="lt1"/>
          </a:solidFill>
          <a:ln w="6350">
            <a:solidFill>
              <a:prstClr val="black"/>
            </a:solidFill>
          </a:ln>
          <a:effectLst/>
        </p:spPr>
        <p:style>
          <a:lnRef idx="0">
            <a:schemeClr val="accent1"/>
          </a:lnRef>
          <a:fillRef idx="0">
            <a:schemeClr val="accent1"/>
          </a:fillRef>
          <a:effectRef idx="0">
            <a:schemeClr val="accent1"/>
          </a:effectRef>
          <a:fontRef idx="minor">
            <a:schemeClr val="dk1"/>
          </a:fontRef>
        </p:style>
        <p:txBody>
          <a:bodyPr lIns="72000" tIns="36000" rIns="72000" bIns="36000" anchor="ctr"/>
          <a:lstStyle/>
          <a:p>
            <a:pPr algn="just" eaLnBrk="1" hangingPunct="1">
              <a:lnSpc>
                <a:spcPts val="1400"/>
              </a:lnSpc>
              <a:defRPr/>
            </a:pPr>
            <a:r>
              <a:rPr lang="ja-JP" sz="1100" kern="100" dirty="0">
                <a:ea typeface="Meiryo UI" panose="020B0604030504040204" pitchFamily="50" charset="-128"/>
                <a:cs typeface="Meiryo UI" panose="020B0604030504040204" pitchFamily="50" charset="-128"/>
              </a:rPr>
              <a:t>まちまるごと耐震化支援事業</a:t>
            </a:r>
            <a:endParaRPr lang="ja-JP" sz="1050" kern="100" dirty="0">
              <a:ea typeface="ＭＳ 明朝" panose="02020609040205080304" pitchFamily="17" charset="-128"/>
              <a:cs typeface="Times New Roman" panose="02020603050405020304" pitchFamily="18" charset="0"/>
            </a:endParaRPr>
          </a:p>
        </p:txBody>
      </p:sp>
      <p:sp>
        <p:nvSpPr>
          <p:cNvPr id="43" name="テキスト ボックス 317">
            <a:extLst>
              <a:ext uri="{FF2B5EF4-FFF2-40B4-BE49-F238E27FC236}">
                <a16:creationId xmlns:a16="http://schemas.microsoft.com/office/drawing/2014/main" id="{3426A112-5140-4B7B-A1B3-89B07618CE78}"/>
              </a:ext>
            </a:extLst>
          </p:cNvPr>
          <p:cNvSpPr txBox="1"/>
          <p:nvPr/>
        </p:nvSpPr>
        <p:spPr>
          <a:xfrm>
            <a:off x="6275998" y="2340737"/>
            <a:ext cx="2286000" cy="323850"/>
          </a:xfrm>
          <a:prstGeom prst="rect">
            <a:avLst/>
          </a:prstGeom>
          <a:solidFill>
            <a:sysClr val="window" lastClr="FFFFFF"/>
          </a:solidFill>
          <a:ln w="6350">
            <a:solidFill>
              <a:prstClr val="black"/>
            </a:solidFill>
          </a:ln>
          <a:effectLst/>
        </p:spPr>
        <p:txBody>
          <a:bodyPr lIns="72000" tIns="36000" rIns="72000" bIns="36000" anchor="ctr"/>
          <a:lstStyle/>
          <a:p>
            <a:pPr algn="just" eaLnBrk="1" hangingPunct="1">
              <a:lnSpc>
                <a:spcPts val="1400"/>
              </a:lnSpc>
              <a:defRPr/>
            </a:pPr>
            <a:r>
              <a:rPr lang="ja-JP" sz="1100" kern="100" dirty="0">
                <a:latin typeface="Century" panose="02040604050505020304" pitchFamily="18" charset="0"/>
                <a:ea typeface="Meiryo UI" panose="020B0604030504040204" pitchFamily="50" charset="-128"/>
                <a:cs typeface="Meiryo UI" panose="020B0604030504040204" pitchFamily="50" charset="-128"/>
              </a:rPr>
              <a:t>部分改修、耐震シェルターの設置</a:t>
            </a:r>
            <a:endParaRPr lang="ja-JP" sz="1050" kern="100" dirty="0">
              <a:latin typeface="Century" panose="02040604050505020304" pitchFamily="18" charset="0"/>
              <a:ea typeface="ＭＳ 明朝" panose="02020609040205080304" pitchFamily="17" charset="-128"/>
              <a:cs typeface="Times New Roman" panose="02020603050405020304" pitchFamily="18" charset="0"/>
            </a:endParaRPr>
          </a:p>
        </p:txBody>
      </p:sp>
      <p:sp>
        <p:nvSpPr>
          <p:cNvPr id="46" name="テキスト ボックス 319">
            <a:extLst>
              <a:ext uri="{FF2B5EF4-FFF2-40B4-BE49-F238E27FC236}">
                <a16:creationId xmlns:a16="http://schemas.microsoft.com/office/drawing/2014/main" id="{D07B3DA5-0666-4344-8BD5-5A4EB8AE5B13}"/>
              </a:ext>
            </a:extLst>
          </p:cNvPr>
          <p:cNvSpPr txBox="1"/>
          <p:nvPr/>
        </p:nvSpPr>
        <p:spPr>
          <a:xfrm>
            <a:off x="6275998" y="4317175"/>
            <a:ext cx="2286000" cy="323850"/>
          </a:xfrm>
          <a:prstGeom prst="rect">
            <a:avLst/>
          </a:prstGeom>
          <a:solidFill>
            <a:sysClr val="window" lastClr="FFFFFF"/>
          </a:solidFill>
          <a:ln w="6350">
            <a:solidFill>
              <a:prstClr val="black"/>
            </a:solidFill>
          </a:ln>
          <a:effectLst/>
        </p:spPr>
        <p:txBody>
          <a:bodyPr lIns="72000" tIns="36000" rIns="72000" bIns="36000" anchor="ctr"/>
          <a:lstStyle/>
          <a:p>
            <a:pPr algn="just" eaLnBrk="1" hangingPunct="1">
              <a:lnSpc>
                <a:spcPts val="1400"/>
              </a:lnSpc>
              <a:defRPr/>
            </a:pPr>
            <a:r>
              <a:rPr lang="ja-JP" sz="1100" kern="100" dirty="0">
                <a:latin typeface="Century" panose="02040604050505020304" pitchFamily="18" charset="0"/>
                <a:ea typeface="Meiryo UI" panose="020B0604030504040204" pitchFamily="50" charset="-128"/>
                <a:cs typeface="Meiryo UI" panose="020B0604030504040204" pitchFamily="50" charset="-128"/>
              </a:rPr>
              <a:t>サ高住、福祉施設等への住替え</a:t>
            </a:r>
            <a:endParaRPr lang="ja-JP" sz="1050" kern="100" dirty="0">
              <a:latin typeface="Century" panose="02040604050505020304" pitchFamily="18" charset="0"/>
              <a:ea typeface="ＭＳ 明朝" panose="02020609040205080304" pitchFamily="17" charset="-128"/>
              <a:cs typeface="Times New Roman" panose="02020603050405020304" pitchFamily="18" charset="0"/>
            </a:endParaRPr>
          </a:p>
        </p:txBody>
      </p:sp>
      <p:cxnSp>
        <p:nvCxnSpPr>
          <p:cNvPr id="13329" name="直線矢印コネクタ 46">
            <a:extLst>
              <a:ext uri="{FF2B5EF4-FFF2-40B4-BE49-F238E27FC236}">
                <a16:creationId xmlns:a16="http://schemas.microsoft.com/office/drawing/2014/main" id="{66FF2649-D421-45A7-8AF3-1C4358339D54}"/>
              </a:ext>
            </a:extLst>
          </p:cNvPr>
          <p:cNvCxnSpPr>
            <a:cxnSpLocks/>
          </p:cNvCxnSpPr>
          <p:nvPr/>
        </p:nvCxnSpPr>
        <p:spPr bwMode="auto">
          <a:xfrm>
            <a:off x="5907698" y="4479100"/>
            <a:ext cx="360362" cy="0"/>
          </a:xfrm>
          <a:prstGeom prst="straightConnector1">
            <a:avLst/>
          </a:prstGeom>
          <a:noFill/>
          <a:ln w="38100" algn="ctr">
            <a:solidFill>
              <a:srgbClr val="1F497D"/>
            </a:solidFill>
            <a:round/>
            <a:headEnd/>
            <a:tailEnd type="arrow" w="med" len="med"/>
          </a:ln>
          <a:extLst>
            <a:ext uri="{909E8E84-426E-40DD-AFC4-6F175D3DCCD1}">
              <a14:hiddenFill xmlns:a14="http://schemas.microsoft.com/office/drawing/2010/main">
                <a:noFill/>
              </a14:hiddenFill>
            </a:ext>
          </a:extLst>
        </p:spPr>
      </p:cxnSp>
      <p:sp>
        <p:nvSpPr>
          <p:cNvPr id="48" name="テキスト ボックス 316">
            <a:extLst>
              <a:ext uri="{FF2B5EF4-FFF2-40B4-BE49-F238E27FC236}">
                <a16:creationId xmlns:a16="http://schemas.microsoft.com/office/drawing/2014/main" id="{DB63B538-1E3B-4D2C-899A-2E6E71BA1ADF}"/>
              </a:ext>
            </a:extLst>
          </p:cNvPr>
          <p:cNvSpPr txBox="1"/>
          <p:nvPr/>
        </p:nvSpPr>
        <p:spPr>
          <a:xfrm>
            <a:off x="4899635" y="4317175"/>
            <a:ext cx="1008063" cy="323850"/>
          </a:xfrm>
          <a:prstGeom prst="rect">
            <a:avLst/>
          </a:prstGeom>
          <a:solidFill>
            <a:srgbClr val="CC3399">
              <a:alpha val="35000"/>
            </a:srgbClr>
          </a:solidFill>
          <a:ln w="6350">
            <a:solidFill>
              <a:prstClr val="black"/>
            </a:solidFill>
          </a:ln>
          <a:effectLst/>
        </p:spPr>
        <p:txBody>
          <a:bodyPr lIns="72000" tIns="36000" rIns="72000" bIns="36000" anchor="ctr"/>
          <a:lstStyle/>
          <a:p>
            <a:pPr algn="ctr" eaLnBrk="1" hangingPunct="1">
              <a:lnSpc>
                <a:spcPts val="1400"/>
              </a:lnSpc>
              <a:defRPr/>
            </a:pPr>
            <a:r>
              <a:rPr lang="ja-JP" sz="1100" kern="100" dirty="0">
                <a:latin typeface="Century" panose="02040604050505020304" pitchFamily="18" charset="0"/>
                <a:ea typeface="Meiryo UI" panose="020B0604030504040204" pitchFamily="50" charset="-128"/>
                <a:cs typeface="Meiryo UI" panose="020B0604030504040204" pitchFamily="50" charset="-128"/>
              </a:rPr>
              <a:t>住替え促進</a:t>
            </a:r>
            <a:endParaRPr lang="ja-JP" sz="1050" kern="100" dirty="0">
              <a:latin typeface="Century" panose="02040604050505020304" pitchFamily="18" charset="0"/>
              <a:ea typeface="ＭＳ 明朝" panose="02020609040205080304" pitchFamily="17" charset="-128"/>
              <a:cs typeface="Times New Roman" panose="02020603050405020304" pitchFamily="18" charset="0"/>
            </a:endParaRPr>
          </a:p>
        </p:txBody>
      </p:sp>
      <p:sp>
        <p:nvSpPr>
          <p:cNvPr id="21" name="正方形/長方形 20">
            <a:extLst>
              <a:ext uri="{FF2B5EF4-FFF2-40B4-BE49-F238E27FC236}">
                <a16:creationId xmlns:a16="http://schemas.microsoft.com/office/drawing/2014/main" id="{F1856080-386F-43DA-8A2E-7D2740167C40}"/>
              </a:ext>
            </a:extLst>
          </p:cNvPr>
          <p:cNvSpPr/>
          <p:nvPr/>
        </p:nvSpPr>
        <p:spPr>
          <a:xfrm>
            <a:off x="2386013" y="4985512"/>
            <a:ext cx="708025" cy="465138"/>
          </a:xfrm>
          <a:prstGeom prst="rect">
            <a:avLst/>
          </a:prstGeom>
          <a:noFill/>
          <a:ln w="31750">
            <a:solidFill>
              <a:srgbClr val="FF9900"/>
            </a:solidFill>
            <a:prstDash val="sysDot"/>
          </a:ln>
        </p:spPr>
        <p:style>
          <a:lnRef idx="2">
            <a:schemeClr val="accent1">
              <a:shade val="15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cxnSp>
        <p:nvCxnSpPr>
          <p:cNvPr id="9" name="直線矢印コネクタ 8">
            <a:extLst>
              <a:ext uri="{FF2B5EF4-FFF2-40B4-BE49-F238E27FC236}">
                <a16:creationId xmlns:a16="http://schemas.microsoft.com/office/drawing/2014/main" id="{8076D2CA-A36D-40BB-87BC-42663E8D4CA8}"/>
              </a:ext>
            </a:extLst>
          </p:cNvPr>
          <p:cNvCxnSpPr>
            <a:cxnSpLocks/>
            <a:endCxn id="21" idx="0"/>
          </p:cNvCxnSpPr>
          <p:nvPr/>
        </p:nvCxnSpPr>
        <p:spPr>
          <a:xfrm>
            <a:off x="2740025" y="4456875"/>
            <a:ext cx="0" cy="528637"/>
          </a:xfrm>
          <a:prstGeom prst="straightConnector1">
            <a:avLst/>
          </a:prstGeom>
          <a:ln w="38100">
            <a:solidFill>
              <a:srgbClr val="1F497D"/>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13390" name="角丸四角形吹き出し 60">
            <a:extLst>
              <a:ext uri="{FF2B5EF4-FFF2-40B4-BE49-F238E27FC236}">
                <a16:creationId xmlns:a16="http://schemas.microsoft.com/office/drawing/2014/main" id="{502B5D2B-BCF5-4F09-9D63-8E464FE9F4C6}"/>
              </a:ext>
            </a:extLst>
          </p:cNvPr>
          <p:cNvSpPr/>
          <p:nvPr/>
        </p:nvSpPr>
        <p:spPr>
          <a:xfrm>
            <a:off x="1260475" y="5647500"/>
            <a:ext cx="1719263" cy="652462"/>
          </a:xfrm>
          <a:prstGeom prst="wedgeRoundRectCallout">
            <a:avLst>
              <a:gd name="adj1" fmla="val 26738"/>
              <a:gd name="adj2" fmla="val -78411"/>
              <a:gd name="adj3" fmla="val 16667"/>
            </a:avLst>
          </a:prstGeom>
          <a:ln w="6350"/>
        </p:spPr>
        <p:style>
          <a:lnRef idx="2">
            <a:schemeClr val="dk1"/>
          </a:lnRef>
          <a:fillRef idx="1">
            <a:schemeClr val="lt1"/>
          </a:fillRef>
          <a:effectRef idx="0">
            <a:schemeClr val="dk1"/>
          </a:effectRef>
          <a:fontRef idx="minor">
            <a:schemeClr val="dk1"/>
          </a:fontRef>
        </p:style>
        <p:txBody>
          <a:bodyPr lIns="0" tIns="0" rIns="0" bIns="0" anchor="ctr"/>
          <a:lstStyle/>
          <a:p>
            <a:pPr>
              <a:lnSpc>
                <a:spcPct val="110000"/>
              </a:lnSpc>
              <a:defRPr/>
            </a:pPr>
            <a:r>
              <a:rPr lang="ja-JP" altLang="en-US" sz="1100" kern="100" dirty="0">
                <a:latin typeface="Meiryo UI" panose="020B0604030504040204" pitchFamily="50" charset="-128"/>
                <a:ea typeface="Meiryo UI" panose="020B0604030504040204" pitchFamily="50" charset="-128"/>
                <a:cs typeface="Meiryo UI" panose="020B0604030504040204" pitchFamily="50" charset="-128"/>
              </a:rPr>
              <a:t>規模が大きく耐震改修に係る費用負担が大きい</a:t>
            </a:r>
            <a:endParaRPr lang="en-US" altLang="ja-JP" sz="1100" kern="100" dirty="0">
              <a:latin typeface="Meiryo UI" panose="020B0604030504040204" pitchFamily="50" charset="-128"/>
              <a:ea typeface="Meiryo UI" panose="020B0604030504040204" pitchFamily="50" charset="-128"/>
              <a:cs typeface="Meiryo UI" panose="020B0604030504040204" pitchFamily="50" charset="-128"/>
            </a:endParaRPr>
          </a:p>
          <a:p>
            <a:pPr>
              <a:lnSpc>
                <a:spcPct val="110000"/>
              </a:lnSpc>
              <a:defRPr/>
            </a:pPr>
            <a:r>
              <a:rPr lang="ja-JP" altLang="en-US" sz="1100" u="sng" kern="100" dirty="0">
                <a:solidFill>
                  <a:srgbClr val="1F497D"/>
                </a:solidFill>
                <a:latin typeface="Meiryo UI" panose="020B0604030504040204" pitchFamily="50" charset="-128"/>
                <a:ea typeface="Meiryo UI" panose="020B0604030504040204" pitchFamily="50" charset="-128"/>
                <a:cs typeface="Meiryo UI" panose="020B0604030504040204" pitchFamily="50" charset="-128"/>
              </a:rPr>
              <a:t>▶住み続けたい</a:t>
            </a:r>
            <a:endParaRPr lang="ja-JP" sz="1100" u="sng" kern="100" dirty="0">
              <a:solidFill>
                <a:srgbClr val="1F497D"/>
              </a:solidFill>
              <a:latin typeface="Meiryo UI" panose="020B0604030504040204" pitchFamily="50" charset="-128"/>
              <a:ea typeface="Meiryo UI" panose="020B0604030504040204" pitchFamily="50" charset="-128"/>
              <a:cs typeface="Times New Roman" panose="02020603050405020304" pitchFamily="18" charset="0"/>
            </a:endParaRPr>
          </a:p>
        </p:txBody>
      </p:sp>
      <p:sp>
        <p:nvSpPr>
          <p:cNvPr id="13398" name="角丸四角形吹き出し 60">
            <a:extLst>
              <a:ext uri="{FF2B5EF4-FFF2-40B4-BE49-F238E27FC236}">
                <a16:creationId xmlns:a16="http://schemas.microsoft.com/office/drawing/2014/main" id="{E60D01B9-1A49-4C47-9A59-DAC479FBD3A0}"/>
              </a:ext>
            </a:extLst>
          </p:cNvPr>
          <p:cNvSpPr/>
          <p:nvPr/>
        </p:nvSpPr>
        <p:spPr>
          <a:xfrm>
            <a:off x="428625" y="4761675"/>
            <a:ext cx="1720850" cy="652462"/>
          </a:xfrm>
          <a:prstGeom prst="wedgeRoundRectCallout">
            <a:avLst>
              <a:gd name="adj1" fmla="val 61081"/>
              <a:gd name="adj2" fmla="val 28286"/>
              <a:gd name="adj3" fmla="val 16667"/>
            </a:avLst>
          </a:prstGeom>
          <a:ln w="6350"/>
        </p:spPr>
        <p:style>
          <a:lnRef idx="2">
            <a:schemeClr val="dk1"/>
          </a:lnRef>
          <a:fillRef idx="1">
            <a:schemeClr val="lt1"/>
          </a:fillRef>
          <a:effectRef idx="0">
            <a:schemeClr val="dk1"/>
          </a:effectRef>
          <a:fontRef idx="minor">
            <a:schemeClr val="dk1"/>
          </a:fontRef>
        </p:style>
        <p:txBody>
          <a:bodyPr lIns="0" tIns="0" rIns="0" bIns="0" anchor="ctr"/>
          <a:lstStyle/>
          <a:p>
            <a:pPr eaLnBrk="1" hangingPunct="1">
              <a:lnSpc>
                <a:spcPct val="110000"/>
              </a:lnSpc>
              <a:defRPr/>
            </a:pPr>
            <a:r>
              <a:rPr lang="ja-JP" altLang="ja-JP" sz="1100" kern="100" dirty="0">
                <a:latin typeface="Meiryo UI" panose="020B0604030504040204" pitchFamily="50" charset="-128"/>
                <a:ea typeface="Meiryo UI" panose="020B0604030504040204" pitchFamily="50" charset="-128"/>
                <a:cs typeface="Meiryo UI" panose="020B0604030504040204" pitchFamily="50" charset="-128"/>
              </a:rPr>
              <a:t>子世帯への継承を考え</a:t>
            </a:r>
            <a:r>
              <a:rPr lang="ja-JP" altLang="en-US" sz="1100" kern="100" dirty="0">
                <a:latin typeface="Meiryo UI" panose="020B0604030504040204" pitchFamily="50" charset="-128"/>
                <a:ea typeface="Meiryo UI" panose="020B0604030504040204" pitchFamily="50" charset="-128"/>
                <a:cs typeface="Meiryo UI" panose="020B0604030504040204" pitchFamily="50" charset="-128"/>
              </a:rPr>
              <a:t>、</a:t>
            </a:r>
            <a:r>
              <a:rPr lang="ja-JP" altLang="ja-JP" sz="1100" kern="100" dirty="0">
                <a:latin typeface="Meiryo UI" panose="020B0604030504040204" pitchFamily="50" charset="-128"/>
                <a:ea typeface="Meiryo UI" panose="020B0604030504040204" pitchFamily="50" charset="-128"/>
                <a:cs typeface="Meiryo UI" panose="020B0604030504040204" pitchFamily="50" charset="-128"/>
              </a:rPr>
              <a:t>資産を維持したい</a:t>
            </a:r>
            <a:endParaRPr lang="en-US" altLang="ja-JP" sz="1100" kern="100" dirty="0">
              <a:latin typeface="Meiryo UI" panose="020B0604030504040204" pitchFamily="50" charset="-128"/>
              <a:ea typeface="Meiryo UI" panose="020B0604030504040204" pitchFamily="50" charset="-128"/>
              <a:cs typeface="Meiryo UI" panose="020B0604030504040204" pitchFamily="50" charset="-128"/>
            </a:endParaRPr>
          </a:p>
          <a:p>
            <a:pPr eaLnBrk="1" hangingPunct="1">
              <a:lnSpc>
                <a:spcPct val="110000"/>
              </a:lnSpc>
              <a:defRPr/>
            </a:pPr>
            <a:r>
              <a:rPr lang="ja-JP" altLang="en-US" sz="1100" u="sng" kern="100" dirty="0">
                <a:solidFill>
                  <a:srgbClr val="2A65AC"/>
                </a:solidFill>
                <a:latin typeface="Meiryo UI" panose="020B0604030504040204" pitchFamily="50" charset="-128"/>
                <a:ea typeface="Meiryo UI" panose="020B0604030504040204" pitchFamily="50" charset="-128"/>
                <a:cs typeface="Times New Roman" panose="02020603050405020304" pitchFamily="18" charset="0"/>
              </a:rPr>
              <a:t>▶相続するまで住み続けたい</a:t>
            </a:r>
            <a:endParaRPr lang="ja-JP" altLang="ja-JP" sz="1100" u="sng" kern="100" dirty="0">
              <a:solidFill>
                <a:srgbClr val="2A65AC"/>
              </a:solidFill>
              <a:latin typeface="Meiryo UI" panose="020B0604030504040204" pitchFamily="50" charset="-128"/>
              <a:ea typeface="Meiryo UI" panose="020B0604030504040204" pitchFamily="50" charset="-128"/>
              <a:cs typeface="Times New Roman" panose="02020603050405020304" pitchFamily="18" charset="0"/>
            </a:endParaRPr>
          </a:p>
        </p:txBody>
      </p:sp>
      <p:sp>
        <p:nvSpPr>
          <p:cNvPr id="30" name="テキスト ボックス 250">
            <a:extLst>
              <a:ext uri="{FF2B5EF4-FFF2-40B4-BE49-F238E27FC236}">
                <a16:creationId xmlns:a16="http://schemas.microsoft.com/office/drawing/2014/main" id="{5860D7A8-8C8C-457E-8193-DDAED185CC5F}"/>
              </a:ext>
            </a:extLst>
          </p:cNvPr>
          <p:cNvSpPr txBox="1"/>
          <p:nvPr/>
        </p:nvSpPr>
        <p:spPr>
          <a:xfrm>
            <a:off x="4910748" y="4785487"/>
            <a:ext cx="1008062" cy="331788"/>
          </a:xfrm>
          <a:prstGeom prst="rect">
            <a:avLst/>
          </a:prstGeom>
          <a:solidFill>
            <a:srgbClr val="FFCC00">
              <a:alpha val="35000"/>
            </a:srgbClr>
          </a:solidFill>
          <a:ln w="6350">
            <a:solidFill>
              <a:prstClr val="black"/>
            </a:solidFill>
          </a:ln>
          <a:effectLst/>
        </p:spPr>
        <p:style>
          <a:lnRef idx="0">
            <a:schemeClr val="accent1"/>
          </a:lnRef>
          <a:fillRef idx="0">
            <a:schemeClr val="accent1"/>
          </a:fillRef>
          <a:effectRef idx="0">
            <a:schemeClr val="accent1"/>
          </a:effectRef>
          <a:fontRef idx="minor">
            <a:schemeClr val="dk1"/>
          </a:fontRef>
        </p:style>
        <p:txBody>
          <a:bodyPr lIns="72000" tIns="36000" rIns="72000" bIns="36000" anchor="ctr"/>
          <a:lstStyle/>
          <a:p>
            <a:pPr algn="ctr" eaLnBrk="1" hangingPunct="1">
              <a:lnSpc>
                <a:spcPts val="1400"/>
              </a:lnSpc>
              <a:defRPr/>
            </a:pPr>
            <a:r>
              <a:rPr lang="ja-JP" sz="1100" kern="100" dirty="0">
                <a:ea typeface="Meiryo UI" panose="020B0604030504040204" pitchFamily="50" charset="-128"/>
                <a:cs typeface="Meiryo UI" panose="020B0604030504040204" pitchFamily="50" charset="-128"/>
              </a:rPr>
              <a:t>普及啓発</a:t>
            </a:r>
            <a:endParaRPr lang="ja-JP" sz="1050" kern="100" dirty="0">
              <a:ea typeface="ＭＳ 明朝" panose="02020609040205080304" pitchFamily="17" charset="-128"/>
              <a:cs typeface="Times New Roman" panose="02020603050405020304" pitchFamily="18" charset="0"/>
            </a:endParaRPr>
          </a:p>
        </p:txBody>
      </p:sp>
      <p:pic>
        <p:nvPicPr>
          <p:cNvPr id="26" name="図 25" descr="Cgで描かれた建物&#10;&#10;AI によって生成されたコンテンツは間違っている可能性があります。">
            <a:extLst>
              <a:ext uri="{FF2B5EF4-FFF2-40B4-BE49-F238E27FC236}">
                <a16:creationId xmlns:a16="http://schemas.microsoft.com/office/drawing/2014/main" id="{FC143EDF-3906-41A3-B391-D527354BFBE5}"/>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907698" y="2994674"/>
            <a:ext cx="1214634" cy="1034687"/>
          </a:xfrm>
          <a:prstGeom prst="rect">
            <a:avLst/>
          </a:prstGeom>
        </p:spPr>
      </p:pic>
      <p:pic>
        <p:nvPicPr>
          <p:cNvPr id="4" name="図 3">
            <a:extLst>
              <a:ext uri="{FF2B5EF4-FFF2-40B4-BE49-F238E27FC236}">
                <a16:creationId xmlns:a16="http://schemas.microsoft.com/office/drawing/2014/main" id="{DB2B6FBC-380F-4DBD-9B6A-B07F2C46A465}"/>
              </a:ext>
            </a:extLst>
          </p:cNvPr>
          <p:cNvPicPr>
            <a:picLocks noChangeAspect="1"/>
          </p:cNvPicPr>
          <p:nvPr/>
        </p:nvPicPr>
        <p:blipFill>
          <a:blip r:embed="rId6"/>
          <a:stretch>
            <a:fillRect/>
          </a:stretch>
        </p:blipFill>
        <p:spPr>
          <a:xfrm>
            <a:off x="7381122" y="2865620"/>
            <a:ext cx="1079639" cy="1163741"/>
          </a:xfrm>
          <a:prstGeom prst="rect">
            <a:avLst/>
          </a:prstGeom>
        </p:spPr>
      </p:pic>
      <p:sp>
        <p:nvSpPr>
          <p:cNvPr id="2" name="スライド番号プレースホルダー 1">
            <a:extLst>
              <a:ext uri="{FF2B5EF4-FFF2-40B4-BE49-F238E27FC236}">
                <a16:creationId xmlns:a16="http://schemas.microsoft.com/office/drawing/2014/main" id="{0070A938-3252-41C1-B84C-6A3BAD843D9C}"/>
              </a:ext>
            </a:extLst>
          </p:cNvPr>
          <p:cNvSpPr>
            <a:spLocks noGrp="1"/>
          </p:cNvSpPr>
          <p:nvPr>
            <p:ph type="sldNum" sz="quarter" idx="12"/>
          </p:nvPr>
        </p:nvSpPr>
        <p:spPr/>
        <p:txBody>
          <a:bodyPr/>
          <a:lstStyle/>
          <a:p>
            <a:pPr>
              <a:defRPr/>
            </a:pPr>
            <a:fld id="{09954CD4-AF95-4C78-B160-84012AB9CEDB}" type="slidenum">
              <a:rPr lang="en-US" altLang="ja-JP" smtClean="0">
                <a:solidFill>
                  <a:srgbClr val="000000"/>
                </a:solidFill>
              </a:rPr>
              <a:pPr>
                <a:defRPr/>
              </a:pPr>
              <a:t>9</a:t>
            </a:fld>
            <a:endParaRPr lang="en-US" altLang="ja-JP">
              <a:solidFill>
                <a:srgbClr val="000000"/>
              </a:solidFill>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1" y="65890"/>
            <a:ext cx="7870008" cy="404813"/>
          </a:xfrm>
        </p:spPr>
        <p:txBody>
          <a:bodyPr/>
          <a:lstStyle/>
          <a:p>
            <a:r>
              <a:rPr lang="ja-JP" altLang="en-US" sz="2200" dirty="0"/>
              <a:t>木造住宅　各支援策との連携による「住替え」の促進、後押し</a:t>
            </a:r>
          </a:p>
        </p:txBody>
      </p:sp>
      <p:sp>
        <p:nvSpPr>
          <p:cNvPr id="119" name="コンテンツ プレースホルダー 2"/>
          <p:cNvSpPr txBox="1">
            <a:spLocks/>
          </p:cNvSpPr>
          <p:nvPr/>
        </p:nvSpPr>
        <p:spPr bwMode="auto">
          <a:xfrm>
            <a:off x="75316" y="616204"/>
            <a:ext cx="8951978" cy="584763"/>
          </a:xfrm>
          <a:prstGeom prst="rect">
            <a:avLst/>
          </a:prstGeom>
          <a:solidFill>
            <a:schemeClr val="accent5"/>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28" tIns="45714" rIns="91428" bIns="45714" numCol="1" rtlCol="0" anchor="t" anchorCtr="0" compatLnSpc="1">
            <a:prstTxWarp prst="textNoShape">
              <a:avLst/>
            </a:prstTxWarp>
            <a:spAutoFit/>
          </a:bodyPr>
          <a:lstStyle>
            <a:lvl1pPr indent="0" defTabSz="457200" fontAlgn="base">
              <a:spcBef>
                <a:spcPts val="600"/>
              </a:spcBef>
              <a:spcAft>
                <a:spcPct val="0"/>
              </a:spcAft>
              <a:buNone/>
              <a:defRPr kumimoji="0" sz="1400" b="1">
                <a:solidFill>
                  <a:prstClr val="black"/>
                </a:solidFill>
                <a:latin typeface="Meiryo UI" panose="020B0604030504040204" pitchFamily="50" charset="-128"/>
                <a:ea typeface="Meiryo UI" panose="020B0604030504040204" pitchFamily="50" charset="-128"/>
              </a:defRPr>
            </a:lvl1pPr>
            <a:lvl2pPr marL="741363" indent="-284163" eaLnBrk="0" fontAlgn="base" hangingPunct="0">
              <a:spcBef>
                <a:spcPct val="20000"/>
              </a:spcBef>
              <a:spcAft>
                <a:spcPct val="0"/>
              </a:spcAft>
              <a:buChar char="–"/>
              <a:defRPr sz="2800"/>
            </a:lvl2pPr>
            <a:lvl3pPr marL="1141413" indent="-227013" eaLnBrk="0" fontAlgn="base" hangingPunct="0">
              <a:spcBef>
                <a:spcPct val="20000"/>
              </a:spcBef>
              <a:spcAft>
                <a:spcPct val="0"/>
              </a:spcAft>
              <a:buChar char="•"/>
              <a:defRPr sz="2400"/>
            </a:lvl3pPr>
            <a:lvl4pPr marL="1598613" indent="-227013" eaLnBrk="0" fontAlgn="base" hangingPunct="0">
              <a:spcBef>
                <a:spcPct val="20000"/>
              </a:spcBef>
              <a:spcAft>
                <a:spcPct val="0"/>
              </a:spcAft>
              <a:buChar char="–"/>
              <a:defRPr sz="2000"/>
            </a:lvl4pPr>
            <a:lvl5pPr marL="2055813" indent="-227013" eaLnBrk="0" fontAlgn="base" hangingPunct="0">
              <a:spcBef>
                <a:spcPct val="20000"/>
              </a:spcBef>
              <a:spcAft>
                <a:spcPct val="0"/>
              </a:spcAft>
              <a:buChar char="»"/>
              <a:defRPr sz="2000"/>
            </a:lvl5pPr>
            <a:lvl6pPr marL="2514264" indent="-228570" fontAlgn="base">
              <a:spcBef>
                <a:spcPct val="20000"/>
              </a:spcBef>
              <a:spcAft>
                <a:spcPct val="0"/>
              </a:spcAft>
              <a:buChar char="»"/>
              <a:defRPr sz="2000"/>
            </a:lvl6pPr>
            <a:lvl7pPr marL="2971403" indent="-228570" fontAlgn="base">
              <a:spcBef>
                <a:spcPct val="20000"/>
              </a:spcBef>
              <a:spcAft>
                <a:spcPct val="0"/>
              </a:spcAft>
              <a:buChar char="»"/>
              <a:defRPr sz="2000"/>
            </a:lvl7pPr>
            <a:lvl8pPr marL="3428542" indent="-228570" fontAlgn="base">
              <a:spcBef>
                <a:spcPct val="20000"/>
              </a:spcBef>
              <a:spcAft>
                <a:spcPct val="0"/>
              </a:spcAft>
              <a:buChar char="»"/>
              <a:defRPr sz="2000"/>
            </a:lvl8pPr>
            <a:lvl9pPr marL="3885681" indent="-228570" fontAlgn="base">
              <a:spcBef>
                <a:spcPct val="20000"/>
              </a:spcBef>
              <a:spcAft>
                <a:spcPct val="0"/>
              </a:spcAft>
              <a:buChar char="»"/>
              <a:defRPr sz="2000"/>
            </a:lvl9pPr>
          </a:lstStyle>
          <a:p>
            <a:pPr marL="268288" marR="0" lvl="0" indent="-268288" algn="l" defTabSz="457200" rtl="0" eaLnBrk="1" fontAlgn="base" latinLnBrk="0" hangingPunct="1">
              <a:lnSpc>
                <a:spcPct val="100000"/>
              </a:lnSpc>
              <a:spcBef>
                <a:spcPts val="0"/>
              </a:spcBef>
              <a:spcAft>
                <a:spcPct val="0"/>
              </a:spcAft>
              <a:buClrTx/>
              <a:buSzTx/>
              <a:buFontTx/>
              <a:buNone/>
              <a:tabLst/>
              <a:defRPr/>
            </a:pPr>
            <a:r>
              <a:rPr lang="ja-JP" altLang="en-US" sz="1600" b="0" dirty="0"/>
              <a:t>○</a:t>
            </a:r>
            <a:r>
              <a:rPr kumimoji="0" lang="ja-JP" altLang="en-US"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安全な住まいで居住できるよう、住替えメニューの</a:t>
            </a:r>
            <a:r>
              <a:rPr lang="ja-JP" altLang="en-US" sz="1600" b="0" dirty="0"/>
              <a:t>周知･相談先案内、</a:t>
            </a:r>
            <a:r>
              <a:rPr kumimoji="0" lang="ja-JP" altLang="en-US"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除却支援、福祉部局との連携により、</a:t>
            </a:r>
            <a:endParaRPr kumimoji="0" lang="en-US" altLang="ja-JP"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268288" marR="0" lvl="0" indent="-268288" algn="l" defTabSz="457200" rtl="0" eaLnBrk="1" fontAlgn="base" latinLnBrk="0" hangingPunct="1">
              <a:lnSpc>
                <a:spcPct val="100000"/>
              </a:lnSpc>
              <a:spcBef>
                <a:spcPts val="0"/>
              </a:spcBef>
              <a:spcAft>
                <a:spcPct val="0"/>
              </a:spcAft>
              <a:buClrTx/>
              <a:buSzTx/>
              <a:buFontTx/>
              <a:buNone/>
              <a:tabLst/>
              <a:defRPr/>
            </a:pPr>
            <a:r>
              <a:rPr lang="ja-JP" altLang="en-US" sz="1600" b="0" dirty="0"/>
              <a:t>　 </a:t>
            </a:r>
            <a:r>
              <a:rPr kumimoji="0" lang="ja-JP" altLang="en-US"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住替えを後押し</a:t>
            </a:r>
            <a:endParaRPr kumimoji="0" lang="en-US" altLang="ja-JP"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sp>
        <p:nvSpPr>
          <p:cNvPr id="5" name="正方形/長方形 4">
            <a:extLst>
              <a:ext uri="{FF2B5EF4-FFF2-40B4-BE49-F238E27FC236}">
                <a16:creationId xmlns:a16="http://schemas.microsoft.com/office/drawing/2014/main" id="{878A6666-DBF9-4B1D-A995-37A6C2364B08}"/>
              </a:ext>
            </a:extLst>
          </p:cNvPr>
          <p:cNvSpPr/>
          <p:nvPr/>
        </p:nvSpPr>
        <p:spPr>
          <a:xfrm>
            <a:off x="2271347" y="1539889"/>
            <a:ext cx="2370428" cy="581882"/>
          </a:xfrm>
          <a:prstGeom prst="rect">
            <a:avLst/>
          </a:prstGeom>
          <a:noFill/>
          <a:ln w="57150">
            <a:noFill/>
          </a:ln>
        </p:spPr>
        <p:style>
          <a:lnRef idx="2">
            <a:schemeClr val="accent1">
              <a:shade val="50000"/>
            </a:schemeClr>
          </a:lnRef>
          <a:fillRef idx="1">
            <a:schemeClr val="accent1"/>
          </a:fillRef>
          <a:effectRef idx="0">
            <a:schemeClr val="accent1"/>
          </a:effectRef>
          <a:fontRef idx="minor">
            <a:schemeClr val="lt1"/>
          </a:fontRef>
        </p:style>
        <p:txBody>
          <a:bodyPr vert="horz" lIns="0" tIns="0" rIns="0" bIns="0" rtlCol="0" anchor="t" anchorCtr="0"/>
          <a:lstStyle/>
          <a:p>
            <a:pPr marL="806450" marR="0" lvl="0" indent="-806450" algn="l" defTabSz="914400" rtl="0" eaLnBrk="1" fontAlgn="auto" latinLnBrk="0" hangingPunct="1">
              <a:lnSpc>
                <a:spcPct val="100000"/>
              </a:lnSpc>
              <a:spcBef>
                <a:spcPts val="0"/>
              </a:spcBef>
              <a:spcAft>
                <a:spcPts val="0"/>
              </a:spcAft>
              <a:buClrTx/>
              <a:buSzTx/>
              <a:buFontTx/>
              <a:buNone/>
              <a:tabLst/>
              <a:defRPr/>
            </a:pPr>
            <a:r>
              <a:rPr lang="ja-JP" altLang="en-US" sz="1400" b="1" dirty="0">
                <a:solidFill>
                  <a:schemeClr val="tx1"/>
                </a:solidFill>
                <a:latin typeface="Meiryo UI" panose="020B0604030504040204" pitchFamily="50" charset="-128"/>
                <a:ea typeface="Meiryo UI" panose="020B0604030504040204" pitchFamily="50" charset="-128"/>
              </a:rPr>
              <a:t>○除却支援による後押し</a:t>
            </a:r>
            <a:endParaRPr lang="en-US" altLang="ja-JP" sz="1400" b="1" dirty="0">
              <a:solidFill>
                <a:schemeClr val="tx1"/>
              </a:solidFill>
              <a:latin typeface="Meiryo UI" panose="020B0604030504040204" pitchFamily="50" charset="-128"/>
              <a:ea typeface="Meiryo UI" panose="020B0604030504040204" pitchFamily="50" charset="-128"/>
            </a:endParaRPr>
          </a:p>
          <a:p>
            <a:pPr marL="806450" marR="0" lvl="0" indent="-806450" algn="l" defTabSz="914400" rtl="0" eaLnBrk="1" fontAlgn="auto" latinLnBrk="0" hangingPunct="1">
              <a:lnSpc>
                <a:spcPct val="100000"/>
              </a:lnSpc>
              <a:spcBef>
                <a:spcPts val="0"/>
              </a:spcBef>
              <a:spcAft>
                <a:spcPts val="0"/>
              </a:spcAft>
              <a:buClrTx/>
              <a:buSzTx/>
              <a:buFontTx/>
              <a:buNone/>
              <a:tabLst/>
              <a:defRPr/>
            </a:pPr>
            <a:r>
              <a:rPr lang="ja-JP" altLang="en-US" sz="1400" dirty="0">
                <a:solidFill>
                  <a:schemeClr val="tx1"/>
                </a:solidFill>
                <a:latin typeface="Meiryo UI" panose="020B0604030504040204" pitchFamily="50" charset="-128"/>
                <a:ea typeface="Meiryo UI" panose="020B0604030504040204" pitchFamily="50" charset="-128"/>
              </a:rPr>
              <a:t>　　⇒除却補助の周知啓発</a:t>
            </a:r>
            <a:endParaRPr lang="en-US" altLang="ja-JP" sz="1400" dirty="0">
              <a:solidFill>
                <a:schemeClr val="tx1"/>
              </a:solidFill>
              <a:latin typeface="Meiryo UI" panose="020B0604030504040204" pitchFamily="50" charset="-128"/>
              <a:ea typeface="Meiryo UI" panose="020B0604030504040204" pitchFamily="50" charset="-128"/>
            </a:endParaRPr>
          </a:p>
        </p:txBody>
      </p:sp>
      <p:sp>
        <p:nvSpPr>
          <p:cNvPr id="20" name="正方形/長方形 19">
            <a:extLst>
              <a:ext uri="{FF2B5EF4-FFF2-40B4-BE49-F238E27FC236}">
                <a16:creationId xmlns:a16="http://schemas.microsoft.com/office/drawing/2014/main" id="{D4F238AF-3808-4138-9F19-987C117095B4}"/>
              </a:ext>
            </a:extLst>
          </p:cNvPr>
          <p:cNvSpPr/>
          <p:nvPr/>
        </p:nvSpPr>
        <p:spPr>
          <a:xfrm>
            <a:off x="99258" y="2950369"/>
            <a:ext cx="1843046" cy="994508"/>
          </a:xfrm>
          <a:prstGeom prst="rect">
            <a:avLst/>
          </a:prstGeom>
          <a:noFill/>
          <a:ln w="57150">
            <a:noFill/>
          </a:ln>
        </p:spPr>
        <p:style>
          <a:lnRef idx="2">
            <a:schemeClr val="accent1">
              <a:shade val="50000"/>
            </a:schemeClr>
          </a:lnRef>
          <a:fillRef idx="1">
            <a:schemeClr val="accent1"/>
          </a:fillRef>
          <a:effectRef idx="0">
            <a:schemeClr val="accent1"/>
          </a:effectRef>
          <a:fontRef idx="minor">
            <a:schemeClr val="lt1"/>
          </a:fontRef>
        </p:style>
        <p:txBody>
          <a:bodyPr vert="horz" lIns="0" tIns="0" rIns="0" bIns="0" rtlCol="0" anchor="t" anchorCtr="0"/>
          <a:lstStyle/>
          <a:p>
            <a:pPr marL="806450" marR="0" lvl="0" indent="-806450" algn="l" defTabSz="914400" rtl="0" eaLnBrk="1" fontAlgn="auto" latinLnBrk="0" hangingPunct="1">
              <a:lnSpc>
                <a:spcPct val="100000"/>
              </a:lnSpc>
              <a:spcBef>
                <a:spcPts val="0"/>
              </a:spcBef>
              <a:spcAft>
                <a:spcPts val="0"/>
              </a:spcAft>
              <a:buClrTx/>
              <a:buSzTx/>
              <a:buFontTx/>
              <a:buNone/>
              <a:tabLst/>
              <a:defRPr/>
            </a:pPr>
            <a:r>
              <a:rPr lang="ja-JP" altLang="en-US" sz="1400" b="1" dirty="0">
                <a:solidFill>
                  <a:schemeClr val="tx1"/>
                </a:solidFill>
                <a:latin typeface="Meiryo UI" panose="020B0604030504040204" pitchFamily="50" charset="-128"/>
                <a:ea typeface="Meiryo UI" panose="020B0604030504040204" pitchFamily="50" charset="-128"/>
              </a:rPr>
              <a:t>○住替えメニューの周知</a:t>
            </a:r>
            <a:endParaRPr lang="en-US" altLang="ja-JP" sz="1400" b="1" dirty="0">
              <a:solidFill>
                <a:schemeClr val="tx1"/>
              </a:solidFill>
              <a:latin typeface="Meiryo UI" panose="020B0604030504040204" pitchFamily="50" charset="-128"/>
              <a:ea typeface="Meiryo UI" panose="020B0604030504040204" pitchFamily="50" charset="-128"/>
            </a:endParaRPr>
          </a:p>
          <a:p>
            <a:pPr marL="806450" marR="0" lvl="0" indent="-806450" algn="l" defTabSz="914400" rtl="0" eaLnBrk="1" fontAlgn="auto" latinLnBrk="0" hangingPunct="1">
              <a:lnSpc>
                <a:spcPct val="100000"/>
              </a:lnSpc>
              <a:spcBef>
                <a:spcPts val="0"/>
              </a:spcBef>
              <a:spcAft>
                <a:spcPts val="0"/>
              </a:spcAft>
              <a:buClrTx/>
              <a:buSzTx/>
              <a:buFontTx/>
              <a:buNone/>
              <a:tabLst/>
              <a:defRPr/>
            </a:pPr>
            <a:r>
              <a:rPr lang="ja-JP" altLang="en-US" sz="1400" b="1" dirty="0">
                <a:solidFill>
                  <a:schemeClr val="tx1"/>
                </a:solidFill>
                <a:latin typeface="Meiryo UI" panose="020B0604030504040204" pitchFamily="50" charset="-128"/>
                <a:ea typeface="Meiryo UI" panose="020B0604030504040204" pitchFamily="50" charset="-128"/>
              </a:rPr>
              <a:t>　・民間賃貸</a:t>
            </a:r>
            <a:endParaRPr lang="en-US" altLang="ja-JP" sz="1400" b="1" dirty="0">
              <a:solidFill>
                <a:schemeClr val="tx1"/>
              </a:solidFill>
              <a:latin typeface="Meiryo UI" panose="020B0604030504040204" pitchFamily="50" charset="-128"/>
              <a:ea typeface="Meiryo UI" panose="020B0604030504040204" pitchFamily="50" charset="-128"/>
            </a:endParaRPr>
          </a:p>
          <a:p>
            <a:pPr marL="806450" marR="0" lvl="0" indent="-806450" algn="l" defTabSz="914400" rtl="0" eaLnBrk="1" fontAlgn="auto" latinLnBrk="0" hangingPunct="1">
              <a:lnSpc>
                <a:spcPct val="100000"/>
              </a:lnSpc>
              <a:spcBef>
                <a:spcPts val="0"/>
              </a:spcBef>
              <a:spcAft>
                <a:spcPts val="0"/>
              </a:spcAft>
              <a:buClrTx/>
              <a:buSzTx/>
              <a:buFontTx/>
              <a:buNone/>
              <a:tabLst/>
              <a:defRPr/>
            </a:pPr>
            <a:r>
              <a:rPr lang="ja-JP" altLang="en-US" sz="1400" b="1" dirty="0">
                <a:solidFill>
                  <a:schemeClr val="tx1"/>
                </a:solidFill>
                <a:latin typeface="Meiryo UI" panose="020B0604030504040204" pitchFamily="50" charset="-128"/>
                <a:ea typeface="Meiryo UI" panose="020B0604030504040204" pitchFamily="50" charset="-128"/>
              </a:rPr>
              <a:t>　・公共賃貸</a:t>
            </a:r>
            <a:endParaRPr lang="en-US" altLang="ja-JP" sz="1400" b="1" dirty="0">
              <a:solidFill>
                <a:schemeClr val="tx1"/>
              </a:solidFill>
              <a:latin typeface="Meiryo UI" panose="020B0604030504040204" pitchFamily="50" charset="-128"/>
              <a:ea typeface="Meiryo UI" panose="020B0604030504040204" pitchFamily="50" charset="-128"/>
            </a:endParaRPr>
          </a:p>
          <a:p>
            <a:pPr marL="806450" marR="0" lvl="0" indent="-806450" algn="l" defTabSz="914400" rtl="0" eaLnBrk="1" fontAlgn="auto" latinLnBrk="0" hangingPunct="1">
              <a:lnSpc>
                <a:spcPct val="100000"/>
              </a:lnSpc>
              <a:spcBef>
                <a:spcPts val="0"/>
              </a:spcBef>
              <a:spcAft>
                <a:spcPts val="0"/>
              </a:spcAft>
              <a:buClrTx/>
              <a:buSzTx/>
              <a:buFontTx/>
              <a:buNone/>
              <a:tabLst/>
              <a:defRPr/>
            </a:pPr>
            <a:r>
              <a:rPr lang="ja-JP" altLang="en-US" sz="1400" b="1" dirty="0">
                <a:solidFill>
                  <a:schemeClr val="tx1"/>
                </a:solidFill>
                <a:latin typeface="Meiryo UI" panose="020B0604030504040204" pitchFamily="50" charset="-128"/>
                <a:ea typeface="Meiryo UI" panose="020B0604030504040204" pitchFamily="50" charset="-128"/>
              </a:rPr>
              <a:t>　・福祉関係居住施設</a:t>
            </a:r>
            <a:endParaRPr lang="en-US" altLang="ja-JP" sz="1400" b="1" dirty="0">
              <a:solidFill>
                <a:schemeClr val="tx1"/>
              </a:solidFill>
              <a:latin typeface="Meiryo UI" panose="020B0604030504040204" pitchFamily="50" charset="-128"/>
              <a:ea typeface="Meiryo UI" panose="020B0604030504040204" pitchFamily="50" charset="-128"/>
            </a:endParaRPr>
          </a:p>
        </p:txBody>
      </p:sp>
      <p:sp>
        <p:nvSpPr>
          <p:cNvPr id="21" name="正方形/長方形 20">
            <a:extLst>
              <a:ext uri="{FF2B5EF4-FFF2-40B4-BE49-F238E27FC236}">
                <a16:creationId xmlns:a16="http://schemas.microsoft.com/office/drawing/2014/main" id="{ADBBE472-A589-4FFA-AAB9-00A2928B51ED}"/>
              </a:ext>
            </a:extLst>
          </p:cNvPr>
          <p:cNvSpPr/>
          <p:nvPr/>
        </p:nvSpPr>
        <p:spPr>
          <a:xfrm>
            <a:off x="6312312" y="2950369"/>
            <a:ext cx="2759056" cy="1374675"/>
          </a:xfrm>
          <a:prstGeom prst="rect">
            <a:avLst/>
          </a:prstGeom>
          <a:noFill/>
          <a:ln w="3175">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vert="horz" lIns="0" tIns="0" rIns="0" bIns="0" rtlCol="0" anchor="ctr" anchorCtr="0"/>
          <a:lstStyle/>
          <a:p>
            <a:pPr marL="806450" marR="0" lvl="0" indent="-806450" algn="l" defTabSz="914400" rtl="0" eaLnBrk="1" fontAlgn="auto" latinLnBrk="0" hangingPunct="1">
              <a:lnSpc>
                <a:spcPct val="100000"/>
              </a:lnSpc>
              <a:spcBef>
                <a:spcPts val="0"/>
              </a:spcBef>
              <a:spcAft>
                <a:spcPts val="0"/>
              </a:spcAft>
              <a:buClrTx/>
              <a:buSzTx/>
              <a:buFontTx/>
              <a:buNone/>
              <a:tabLst/>
              <a:defRPr/>
            </a:pPr>
            <a:r>
              <a:rPr lang="ja-JP" altLang="en-US" sz="1400" b="1" dirty="0">
                <a:solidFill>
                  <a:schemeClr val="tx1"/>
                </a:solidFill>
                <a:latin typeface="Meiryo UI" panose="020B0604030504040204" pitchFamily="50" charset="-128"/>
                <a:ea typeface="Meiryo UI" panose="020B0604030504040204" pitchFamily="50" charset="-128"/>
              </a:rPr>
              <a:t>　・大阪の住まい活性化フォーラム</a:t>
            </a:r>
            <a:endParaRPr lang="en-US" altLang="ja-JP" sz="1400" b="1" dirty="0">
              <a:solidFill>
                <a:schemeClr val="tx1"/>
              </a:solidFill>
              <a:latin typeface="Meiryo UI" panose="020B0604030504040204" pitchFamily="50" charset="-128"/>
              <a:ea typeface="Meiryo UI" panose="020B0604030504040204" pitchFamily="50" charset="-128"/>
            </a:endParaRPr>
          </a:p>
          <a:p>
            <a:pPr marL="806450" marR="0" lvl="0" indent="-806450" algn="l" defTabSz="914400" rtl="0" eaLnBrk="1" fontAlgn="auto" latinLnBrk="0" hangingPunct="1">
              <a:lnSpc>
                <a:spcPct val="100000"/>
              </a:lnSpc>
              <a:spcBef>
                <a:spcPts val="0"/>
              </a:spcBef>
              <a:spcAft>
                <a:spcPts val="0"/>
              </a:spcAft>
              <a:buClrTx/>
              <a:buSzTx/>
              <a:buFontTx/>
              <a:buNone/>
              <a:tabLst/>
              <a:defRPr/>
            </a:pPr>
            <a:r>
              <a:rPr lang="ja-JP" altLang="en-US" sz="1400" b="1" dirty="0">
                <a:solidFill>
                  <a:schemeClr val="tx1"/>
                </a:solidFill>
                <a:latin typeface="Meiryo UI" panose="020B0604030504040204" pitchFamily="50" charset="-128"/>
                <a:ea typeface="Meiryo UI" panose="020B0604030504040204" pitchFamily="50" charset="-128"/>
              </a:rPr>
              <a:t>　</a:t>
            </a:r>
            <a:r>
              <a:rPr lang="ja-JP" altLang="en-US" sz="1200" dirty="0">
                <a:solidFill>
                  <a:schemeClr val="tx1"/>
                </a:solidFill>
                <a:latin typeface="Meiryo UI" panose="020B0604030504040204" pitchFamily="50" charset="-128"/>
                <a:ea typeface="Meiryo UI" panose="020B0604030504040204" pitchFamily="50" charset="-128"/>
              </a:rPr>
              <a:t>　</a:t>
            </a:r>
            <a:r>
              <a:rPr lang="ja-JP" altLang="en-US" sz="1100" dirty="0">
                <a:solidFill>
                  <a:schemeClr val="tx1"/>
                </a:solidFill>
                <a:latin typeface="Meiryo UI" panose="020B0604030504040204" pitchFamily="50" charset="-128"/>
                <a:ea typeface="Meiryo UI" panose="020B0604030504040204" pitchFamily="50" charset="-128"/>
              </a:rPr>
              <a:t>（住替え、不動産流通、法相談等）</a:t>
            </a:r>
            <a:endParaRPr lang="en-US" altLang="ja-JP" sz="1100" dirty="0">
              <a:solidFill>
                <a:schemeClr val="tx1"/>
              </a:solidFill>
              <a:latin typeface="Meiryo UI" panose="020B0604030504040204" pitchFamily="50" charset="-128"/>
              <a:ea typeface="Meiryo UI" panose="020B0604030504040204" pitchFamily="50" charset="-128"/>
            </a:endParaRPr>
          </a:p>
          <a:p>
            <a:pPr marL="806450" marR="0" lvl="0" indent="-806450" algn="l" defTabSz="914400" rtl="0" eaLnBrk="1" fontAlgn="auto" latinLnBrk="0" hangingPunct="1">
              <a:lnSpc>
                <a:spcPct val="100000"/>
              </a:lnSpc>
              <a:spcBef>
                <a:spcPts val="0"/>
              </a:spcBef>
              <a:spcAft>
                <a:spcPts val="0"/>
              </a:spcAft>
              <a:buClrTx/>
              <a:buSzTx/>
              <a:buFontTx/>
              <a:buNone/>
              <a:tabLst/>
              <a:defRPr/>
            </a:pPr>
            <a:r>
              <a:rPr kumimoji="1" lang="ja-JP" altLang="en-US" sz="1400" b="1" i="0" u="none"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cs typeface="+mn-cs"/>
              </a:rPr>
              <a:t>　・</a:t>
            </a:r>
            <a:r>
              <a:rPr kumimoji="1" lang="en-US" altLang="ja-JP" sz="1400" b="1" i="0" u="none"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cs typeface="+mn-cs"/>
              </a:rPr>
              <a:t>Osaka</a:t>
            </a:r>
            <a:r>
              <a:rPr kumimoji="1" lang="ja-JP" altLang="en-US" sz="1400" b="1" i="0" u="none"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cs typeface="+mn-cs"/>
              </a:rPr>
              <a:t>あんしん住まい推進協議会</a:t>
            </a:r>
            <a:endParaRPr kumimoji="1" lang="en-US" altLang="ja-JP" sz="1400" b="1" i="0" u="none"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cs typeface="+mn-cs"/>
            </a:endParaRPr>
          </a:p>
          <a:p>
            <a:pPr marL="806450" marR="0" lvl="0" indent="-806450" algn="l" defTabSz="914400" rtl="0" eaLnBrk="1" fontAlgn="auto" latinLnBrk="0" hangingPunct="1">
              <a:lnSpc>
                <a:spcPct val="100000"/>
              </a:lnSpc>
              <a:spcBef>
                <a:spcPts val="0"/>
              </a:spcBef>
              <a:spcAft>
                <a:spcPts val="0"/>
              </a:spcAft>
              <a:buClrTx/>
              <a:buSzTx/>
              <a:buFontTx/>
              <a:buNone/>
              <a:tabLst/>
              <a:defRPr/>
            </a:pPr>
            <a:r>
              <a:rPr lang="ja-JP" altLang="en-US" sz="1400" b="1" dirty="0">
                <a:solidFill>
                  <a:schemeClr val="tx1"/>
                </a:solidFill>
                <a:latin typeface="Meiryo UI" panose="020B0604030504040204" pitchFamily="50" charset="-128"/>
                <a:ea typeface="Meiryo UI" panose="020B0604030504040204" pitchFamily="50" charset="-128"/>
              </a:rPr>
              <a:t>　　</a:t>
            </a:r>
            <a:r>
              <a:rPr lang="ja-JP" altLang="en-US" sz="1100" dirty="0">
                <a:solidFill>
                  <a:schemeClr val="tx1"/>
                </a:solidFill>
                <a:latin typeface="Meiryo UI" panose="020B0604030504040204" pitchFamily="50" charset="-128"/>
                <a:ea typeface="Meiryo UI" panose="020B0604030504040204" pitchFamily="50" charset="-128"/>
              </a:rPr>
              <a:t>（住替え検索ｼｽﾃﾑ、相談協力店案内等）</a:t>
            </a:r>
            <a:endParaRPr kumimoji="1" lang="en-US" altLang="ja-JP" sz="1100" i="0" u="none"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cs typeface="+mn-cs"/>
            </a:endParaRPr>
          </a:p>
          <a:p>
            <a:pPr marL="806450" marR="0" lvl="0" indent="-806450" algn="l" defTabSz="914400" rtl="0" eaLnBrk="1" fontAlgn="auto" latinLnBrk="0" hangingPunct="1">
              <a:lnSpc>
                <a:spcPct val="100000"/>
              </a:lnSpc>
              <a:spcBef>
                <a:spcPts val="0"/>
              </a:spcBef>
              <a:spcAft>
                <a:spcPts val="0"/>
              </a:spcAft>
              <a:buClrTx/>
              <a:buSzTx/>
              <a:buFontTx/>
              <a:buNone/>
              <a:tabLst/>
              <a:defRPr/>
            </a:pPr>
            <a:r>
              <a:rPr lang="ja-JP" altLang="en-US" sz="1400" b="1" dirty="0">
                <a:solidFill>
                  <a:schemeClr val="tx1"/>
                </a:solidFill>
                <a:latin typeface="Meiryo UI" panose="020B0604030504040204" pitchFamily="50" charset="-128"/>
                <a:ea typeface="Meiryo UI" panose="020B0604030504040204" pitchFamily="50" charset="-128"/>
              </a:rPr>
              <a:t>　・福祉部局、居住支援協議会</a:t>
            </a:r>
            <a:endParaRPr lang="en-US" altLang="ja-JP" sz="1400" b="1" dirty="0">
              <a:solidFill>
                <a:schemeClr val="tx1"/>
              </a:solidFill>
              <a:latin typeface="Meiryo UI" panose="020B0604030504040204" pitchFamily="50" charset="-128"/>
              <a:ea typeface="Meiryo UI" panose="020B0604030504040204" pitchFamily="50" charset="-128"/>
            </a:endParaRPr>
          </a:p>
          <a:p>
            <a:pPr marL="806450" marR="0" lvl="0" indent="-806450" algn="l" defTabSz="914400" rtl="0" eaLnBrk="1" fontAlgn="auto" latinLnBrk="0" hangingPunct="1">
              <a:lnSpc>
                <a:spcPct val="100000"/>
              </a:lnSpc>
              <a:spcBef>
                <a:spcPts val="0"/>
              </a:spcBef>
              <a:spcAft>
                <a:spcPts val="0"/>
              </a:spcAft>
              <a:buClrTx/>
              <a:buSzTx/>
              <a:buFontTx/>
              <a:buNone/>
              <a:tabLst/>
              <a:defRPr/>
            </a:pPr>
            <a:r>
              <a:rPr kumimoji="1" lang="ja-JP" altLang="en-US" sz="1200" i="0" u="none"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cs typeface="+mn-cs"/>
              </a:rPr>
              <a:t>　　 </a:t>
            </a:r>
            <a:r>
              <a:rPr kumimoji="1" lang="ja-JP" altLang="en-US" sz="1100" i="0" u="none"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cs typeface="+mn-cs"/>
              </a:rPr>
              <a:t>（住替え、福祉関係居住施設相談等）</a:t>
            </a:r>
            <a:endParaRPr kumimoji="1" lang="en-US" altLang="ja-JP" sz="1200" i="0" u="none"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cs typeface="+mn-cs"/>
            </a:endParaRPr>
          </a:p>
        </p:txBody>
      </p:sp>
      <p:sp>
        <p:nvSpPr>
          <p:cNvPr id="8" name="正方形/長方形 7">
            <a:extLst>
              <a:ext uri="{FF2B5EF4-FFF2-40B4-BE49-F238E27FC236}">
                <a16:creationId xmlns:a16="http://schemas.microsoft.com/office/drawing/2014/main" id="{43A28595-CBDC-48CA-A7ED-6D4D20F7683A}"/>
              </a:ext>
            </a:extLst>
          </p:cNvPr>
          <p:cNvSpPr/>
          <p:nvPr/>
        </p:nvSpPr>
        <p:spPr>
          <a:xfrm>
            <a:off x="2294094" y="5054060"/>
            <a:ext cx="2786546" cy="1388350"/>
          </a:xfrm>
          <a:prstGeom prst="rect">
            <a:avLst/>
          </a:prstGeom>
          <a:noFill/>
          <a:ln w="57150">
            <a:noFill/>
          </a:ln>
        </p:spPr>
        <p:style>
          <a:lnRef idx="2">
            <a:schemeClr val="accent1">
              <a:shade val="50000"/>
            </a:schemeClr>
          </a:lnRef>
          <a:fillRef idx="1">
            <a:schemeClr val="accent1"/>
          </a:fillRef>
          <a:effectRef idx="0">
            <a:schemeClr val="accent1"/>
          </a:effectRef>
          <a:fontRef idx="minor">
            <a:schemeClr val="lt1"/>
          </a:fontRef>
        </p:style>
        <p:txBody>
          <a:bodyPr vert="horz" lIns="0" tIns="0" rIns="0" bIns="0" rtlCol="0" anchor="t" anchorCtr="0"/>
          <a:lstStyle/>
          <a:p>
            <a:pPr marL="806450" marR="0" lvl="0" indent="-806450" algn="l" defTabSz="914400" rtl="0" eaLnBrk="1" fontAlgn="auto" latinLnBrk="0" hangingPunct="1">
              <a:lnSpc>
                <a:spcPct val="100000"/>
              </a:lnSpc>
              <a:spcBef>
                <a:spcPts val="0"/>
              </a:spcBef>
              <a:spcAft>
                <a:spcPts val="0"/>
              </a:spcAft>
              <a:buClrTx/>
              <a:buSzTx/>
              <a:buFontTx/>
              <a:buNone/>
              <a:tabLst/>
              <a:defRPr/>
            </a:pPr>
            <a:r>
              <a:rPr lang="ja-JP" altLang="en-US" sz="1400" b="1" dirty="0">
                <a:solidFill>
                  <a:schemeClr val="tx1"/>
                </a:solidFill>
                <a:latin typeface="Meiryo UI" panose="020B0604030504040204" pitchFamily="50" charset="-128"/>
                <a:ea typeface="Meiryo UI" panose="020B0604030504040204" pitchFamily="50" charset="-128"/>
              </a:rPr>
              <a:t>○福祉関係との連携による働きかけ</a:t>
            </a:r>
            <a:endParaRPr lang="en-US" altLang="ja-JP" sz="1400" b="1" dirty="0">
              <a:solidFill>
                <a:schemeClr val="tx1"/>
              </a:solidFill>
              <a:latin typeface="Meiryo UI" panose="020B0604030504040204" pitchFamily="50" charset="-128"/>
              <a:ea typeface="Meiryo UI" panose="020B0604030504040204" pitchFamily="50" charset="-128"/>
            </a:endParaRPr>
          </a:p>
          <a:p>
            <a:pPr marL="806450" marR="0" lvl="0" indent="-806450" algn="l" defTabSz="914400" rtl="0" eaLnBrk="1" fontAlgn="auto" latinLnBrk="0" hangingPunct="1">
              <a:lnSpc>
                <a:spcPct val="100000"/>
              </a:lnSpc>
              <a:spcBef>
                <a:spcPts val="0"/>
              </a:spcBef>
              <a:spcAft>
                <a:spcPts val="0"/>
              </a:spcAft>
              <a:buClrTx/>
              <a:buSzTx/>
              <a:buFontTx/>
              <a:buNone/>
              <a:tabLst/>
              <a:defRPr/>
            </a:pPr>
            <a:r>
              <a:rPr lang="ja-JP" altLang="en-US" sz="1400" b="1" dirty="0">
                <a:solidFill>
                  <a:schemeClr val="tx1"/>
                </a:solidFill>
                <a:latin typeface="Meiryo UI" panose="020B0604030504040204" pitchFamily="50" charset="-128"/>
                <a:ea typeface="Meiryo UI" panose="020B0604030504040204" pitchFamily="50" charset="-128"/>
              </a:rPr>
              <a:t>　・ケースワーカー、ケアマネジャー</a:t>
            </a:r>
            <a:endParaRPr lang="en-US" altLang="ja-JP" sz="1400" b="1" dirty="0">
              <a:solidFill>
                <a:schemeClr val="tx1"/>
              </a:solidFill>
              <a:latin typeface="Meiryo UI" panose="020B0604030504040204" pitchFamily="50" charset="-128"/>
              <a:ea typeface="Meiryo UI" panose="020B0604030504040204" pitchFamily="50" charset="-128"/>
            </a:endParaRPr>
          </a:p>
          <a:p>
            <a:pPr marL="806450" marR="0" lvl="0" indent="-806450" algn="l" defTabSz="914400" rtl="0" eaLnBrk="1" fontAlgn="auto" latinLnBrk="0" hangingPunct="1">
              <a:lnSpc>
                <a:spcPct val="100000"/>
              </a:lnSpc>
              <a:spcBef>
                <a:spcPts val="0"/>
              </a:spcBef>
              <a:spcAft>
                <a:spcPts val="0"/>
              </a:spcAft>
              <a:buClrTx/>
              <a:buSzTx/>
              <a:buFontTx/>
              <a:buNone/>
              <a:tabLst/>
              <a:defRPr/>
            </a:pPr>
            <a:r>
              <a:rPr lang="ja-JP" altLang="en-US" sz="1400" b="1" dirty="0">
                <a:solidFill>
                  <a:schemeClr val="tx1"/>
                </a:solidFill>
                <a:latin typeface="Meiryo UI" panose="020B0604030504040204" pitchFamily="50" charset="-128"/>
                <a:ea typeface="Meiryo UI" panose="020B0604030504040204" pitchFamily="50" charset="-128"/>
              </a:rPr>
              <a:t>　・福祉関係事業者</a:t>
            </a:r>
            <a:endParaRPr lang="en-US" altLang="ja-JP" sz="1400" b="1" dirty="0">
              <a:solidFill>
                <a:schemeClr val="tx1"/>
              </a:solidFill>
              <a:latin typeface="Meiryo UI" panose="020B0604030504040204" pitchFamily="50" charset="-128"/>
              <a:ea typeface="Meiryo UI" panose="020B0604030504040204" pitchFamily="50" charset="-128"/>
            </a:endParaRPr>
          </a:p>
          <a:p>
            <a:pPr marL="806450" marR="0" lvl="0" indent="-806450" algn="l" defTabSz="914400" rtl="0" eaLnBrk="1" fontAlgn="auto" latinLnBrk="0" hangingPunct="1">
              <a:lnSpc>
                <a:spcPct val="100000"/>
              </a:lnSpc>
              <a:spcBef>
                <a:spcPts val="0"/>
              </a:spcBef>
              <a:spcAft>
                <a:spcPts val="0"/>
              </a:spcAft>
              <a:buClrTx/>
              <a:buSzTx/>
              <a:buFontTx/>
              <a:buNone/>
              <a:tabLst/>
              <a:defRPr/>
            </a:pPr>
            <a:r>
              <a:rPr lang="ja-JP" altLang="en-US" sz="1400" dirty="0">
                <a:solidFill>
                  <a:schemeClr val="tx1"/>
                </a:solidFill>
                <a:latin typeface="Meiryo UI" panose="020B0604030504040204" pitchFamily="50" charset="-128"/>
                <a:ea typeface="Meiryo UI" panose="020B0604030504040204" pitchFamily="50" charset="-128"/>
              </a:rPr>
              <a:t>　　⇒関係者に耐震講習を実施し、</a:t>
            </a:r>
            <a:endParaRPr lang="en-US" altLang="ja-JP" sz="1400" dirty="0">
              <a:solidFill>
                <a:schemeClr val="tx1"/>
              </a:solidFill>
              <a:latin typeface="Meiryo UI" panose="020B0604030504040204" pitchFamily="50" charset="-128"/>
              <a:ea typeface="Meiryo UI" panose="020B0604030504040204" pitchFamily="50" charset="-128"/>
            </a:endParaRPr>
          </a:p>
          <a:p>
            <a:pPr marL="806450" marR="0" lvl="0" indent="-806450" algn="l" defTabSz="914400" rtl="0" eaLnBrk="1" fontAlgn="auto" latinLnBrk="0" hangingPunct="1">
              <a:lnSpc>
                <a:spcPct val="100000"/>
              </a:lnSpc>
              <a:spcBef>
                <a:spcPts val="0"/>
              </a:spcBef>
              <a:spcAft>
                <a:spcPts val="0"/>
              </a:spcAft>
              <a:buClrTx/>
              <a:buSzTx/>
              <a:buFontTx/>
              <a:buNone/>
              <a:tabLst/>
              <a:defRPr/>
            </a:pPr>
            <a:r>
              <a:rPr lang="en-US" altLang="ja-JP" sz="1400" dirty="0">
                <a:solidFill>
                  <a:schemeClr val="tx1"/>
                </a:solidFill>
                <a:latin typeface="Meiryo UI" panose="020B0604030504040204" pitchFamily="50" charset="-128"/>
                <a:ea typeface="Meiryo UI" panose="020B0604030504040204" pitchFamily="50" charset="-128"/>
              </a:rPr>
              <a:t>       </a:t>
            </a:r>
            <a:r>
              <a:rPr lang="ja-JP" altLang="en-US" sz="1400" dirty="0">
                <a:solidFill>
                  <a:schemeClr val="tx1"/>
                </a:solidFill>
                <a:latin typeface="Meiryo UI" panose="020B0604030504040204" pitchFamily="50" charset="-128"/>
                <a:ea typeface="Meiryo UI" panose="020B0604030504040204" pitchFamily="50" charset="-128"/>
              </a:rPr>
              <a:t>所有者やご家族への耐震化･</a:t>
            </a:r>
            <a:endParaRPr lang="en-US" altLang="ja-JP" sz="1400" dirty="0">
              <a:solidFill>
                <a:schemeClr val="tx1"/>
              </a:solidFill>
              <a:latin typeface="Meiryo UI" panose="020B0604030504040204" pitchFamily="50" charset="-128"/>
              <a:ea typeface="Meiryo UI" panose="020B0604030504040204" pitchFamily="50" charset="-128"/>
            </a:endParaRPr>
          </a:p>
          <a:p>
            <a:pPr marL="806450" marR="0" lvl="0" indent="-806450" algn="l" defTabSz="914400" rtl="0" eaLnBrk="1" fontAlgn="auto" latinLnBrk="0" hangingPunct="1">
              <a:lnSpc>
                <a:spcPct val="100000"/>
              </a:lnSpc>
              <a:spcBef>
                <a:spcPts val="0"/>
              </a:spcBef>
              <a:spcAft>
                <a:spcPts val="0"/>
              </a:spcAft>
              <a:buClrTx/>
              <a:buSzTx/>
              <a:buFontTx/>
              <a:buNone/>
              <a:tabLst/>
              <a:defRPr/>
            </a:pPr>
            <a:r>
              <a:rPr lang="ja-JP" altLang="en-US" sz="1400" dirty="0">
                <a:solidFill>
                  <a:schemeClr val="tx1"/>
                </a:solidFill>
                <a:latin typeface="Meiryo UI" panose="020B0604030504040204" pitchFamily="50" charset="-128"/>
                <a:ea typeface="Meiryo UI" panose="020B0604030504040204" pitchFamily="50" charset="-128"/>
              </a:rPr>
              <a:t>　　　 減災化の働きかけ</a:t>
            </a:r>
            <a:endParaRPr lang="en-US" altLang="ja-JP" sz="1400" dirty="0">
              <a:solidFill>
                <a:schemeClr val="tx1"/>
              </a:solidFill>
              <a:latin typeface="Meiryo UI" panose="020B0604030504040204" pitchFamily="50" charset="-128"/>
              <a:ea typeface="Meiryo UI" panose="020B0604030504040204" pitchFamily="50" charset="-128"/>
            </a:endParaRPr>
          </a:p>
        </p:txBody>
      </p:sp>
      <p:sp>
        <p:nvSpPr>
          <p:cNvPr id="7" name="楕円 6">
            <a:extLst>
              <a:ext uri="{FF2B5EF4-FFF2-40B4-BE49-F238E27FC236}">
                <a16:creationId xmlns:a16="http://schemas.microsoft.com/office/drawing/2014/main" id="{23C83926-0631-48D6-AD4F-50996D4C5985}"/>
              </a:ext>
            </a:extLst>
          </p:cNvPr>
          <p:cNvSpPr/>
          <p:nvPr/>
        </p:nvSpPr>
        <p:spPr>
          <a:xfrm>
            <a:off x="2294094" y="2697243"/>
            <a:ext cx="2286900" cy="1379221"/>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600" dirty="0">
                <a:ln w="0"/>
                <a:solidFill>
                  <a:schemeClr val="tx1"/>
                </a:solidFill>
                <a:effectLst>
                  <a:outerShdw blurRad="38100" dist="19050" dir="2700000" algn="tl" rotWithShape="0">
                    <a:schemeClr val="dk1">
                      <a:alpha val="40000"/>
                    </a:schemeClr>
                  </a:outerShdw>
                </a:effectLst>
              </a:rPr>
              <a:t>旧耐震木造住宅</a:t>
            </a:r>
            <a:endParaRPr kumimoji="1" lang="en-US" altLang="ja-JP" sz="1600" dirty="0">
              <a:ln w="0"/>
              <a:solidFill>
                <a:schemeClr val="tx1"/>
              </a:solidFill>
              <a:effectLst>
                <a:outerShdw blurRad="38100" dist="19050" dir="2700000" algn="tl" rotWithShape="0">
                  <a:schemeClr val="dk1">
                    <a:alpha val="40000"/>
                  </a:schemeClr>
                </a:outerShdw>
              </a:effectLst>
            </a:endParaRPr>
          </a:p>
          <a:p>
            <a:pPr algn="ctr"/>
            <a:r>
              <a:rPr kumimoji="1" lang="ja-JP" altLang="en-US" sz="1600" dirty="0">
                <a:ln w="0"/>
                <a:solidFill>
                  <a:schemeClr val="tx1"/>
                </a:solidFill>
                <a:effectLst>
                  <a:outerShdw blurRad="38100" dist="19050" dir="2700000" algn="tl" rotWithShape="0">
                    <a:schemeClr val="dk1">
                      <a:alpha val="40000"/>
                    </a:schemeClr>
                  </a:outerShdw>
                </a:effectLst>
              </a:rPr>
              <a:t>所有者、ご家族</a:t>
            </a:r>
          </a:p>
        </p:txBody>
      </p:sp>
      <p:sp>
        <p:nvSpPr>
          <p:cNvPr id="13" name="正方形/長方形 12">
            <a:extLst>
              <a:ext uri="{FF2B5EF4-FFF2-40B4-BE49-F238E27FC236}">
                <a16:creationId xmlns:a16="http://schemas.microsoft.com/office/drawing/2014/main" id="{19C99DB5-2499-4275-9487-715D880CBAC5}"/>
              </a:ext>
            </a:extLst>
          </p:cNvPr>
          <p:cNvSpPr/>
          <p:nvPr/>
        </p:nvSpPr>
        <p:spPr>
          <a:xfrm>
            <a:off x="3176320" y="4434497"/>
            <a:ext cx="652234" cy="243839"/>
          </a:xfrm>
          <a:prstGeom prst="rect">
            <a:avLst/>
          </a:prstGeom>
          <a:noFill/>
          <a:ln w="57150">
            <a:noFill/>
          </a:ln>
        </p:spPr>
        <p:style>
          <a:lnRef idx="2">
            <a:schemeClr val="accent1">
              <a:shade val="50000"/>
            </a:schemeClr>
          </a:lnRef>
          <a:fillRef idx="1">
            <a:schemeClr val="accent1"/>
          </a:fillRef>
          <a:effectRef idx="0">
            <a:schemeClr val="accent1"/>
          </a:effectRef>
          <a:fontRef idx="minor">
            <a:schemeClr val="lt1"/>
          </a:fontRef>
        </p:style>
        <p:txBody>
          <a:bodyPr vert="horz" lIns="0" tIns="0" rIns="0" bIns="0" rtlCol="0" anchor="t" anchorCtr="0"/>
          <a:lstStyle/>
          <a:p>
            <a:pPr marL="806450" marR="0" lvl="0" indent="-806450" algn="l" defTabSz="914400" rtl="0" eaLnBrk="1" fontAlgn="auto" latinLnBrk="0" hangingPunct="1">
              <a:lnSpc>
                <a:spcPct val="100000"/>
              </a:lnSpc>
              <a:spcBef>
                <a:spcPts val="0"/>
              </a:spcBef>
              <a:spcAft>
                <a:spcPts val="0"/>
              </a:spcAft>
              <a:buClrTx/>
              <a:buSzTx/>
              <a:buFontTx/>
              <a:buNone/>
              <a:tabLst/>
              <a:defRPr/>
            </a:pPr>
            <a:r>
              <a:rPr lang="ja-JP" altLang="en-US" sz="1200" dirty="0">
                <a:solidFill>
                  <a:schemeClr val="tx1"/>
                </a:solidFill>
                <a:latin typeface="Meiryo UI" panose="020B0604030504040204" pitchFamily="50" charset="-128"/>
                <a:ea typeface="Meiryo UI" panose="020B0604030504040204" pitchFamily="50" charset="-128"/>
              </a:rPr>
              <a:t>働きかけ</a:t>
            </a:r>
            <a:endParaRPr lang="en-US" altLang="ja-JP" sz="1200" dirty="0">
              <a:solidFill>
                <a:schemeClr val="tx1"/>
              </a:solidFill>
              <a:latin typeface="Meiryo UI" panose="020B0604030504040204" pitchFamily="50" charset="-128"/>
              <a:ea typeface="Meiryo UI" panose="020B0604030504040204" pitchFamily="50" charset="-128"/>
            </a:endParaRPr>
          </a:p>
        </p:txBody>
      </p:sp>
      <p:sp>
        <p:nvSpPr>
          <p:cNvPr id="15" name="正方形/長方形 14">
            <a:extLst>
              <a:ext uri="{FF2B5EF4-FFF2-40B4-BE49-F238E27FC236}">
                <a16:creationId xmlns:a16="http://schemas.microsoft.com/office/drawing/2014/main" id="{294167F4-759C-48B4-A943-C6F8C144FEB1}"/>
              </a:ext>
            </a:extLst>
          </p:cNvPr>
          <p:cNvSpPr/>
          <p:nvPr/>
        </p:nvSpPr>
        <p:spPr>
          <a:xfrm>
            <a:off x="3176320" y="2162164"/>
            <a:ext cx="652234" cy="243839"/>
          </a:xfrm>
          <a:prstGeom prst="rect">
            <a:avLst/>
          </a:prstGeom>
          <a:noFill/>
          <a:ln w="57150">
            <a:noFill/>
          </a:ln>
        </p:spPr>
        <p:style>
          <a:lnRef idx="2">
            <a:schemeClr val="accent1">
              <a:shade val="50000"/>
            </a:schemeClr>
          </a:lnRef>
          <a:fillRef idx="1">
            <a:schemeClr val="accent1"/>
          </a:fillRef>
          <a:effectRef idx="0">
            <a:schemeClr val="accent1"/>
          </a:effectRef>
          <a:fontRef idx="minor">
            <a:schemeClr val="lt1"/>
          </a:fontRef>
        </p:style>
        <p:txBody>
          <a:bodyPr vert="horz" lIns="0" tIns="0" rIns="0" bIns="0" rtlCol="0" anchor="t" anchorCtr="0"/>
          <a:lstStyle/>
          <a:p>
            <a:pPr marL="806450" marR="0" lvl="0" indent="-806450" algn="l" defTabSz="914400" rtl="0" eaLnBrk="1" fontAlgn="auto" latinLnBrk="0" hangingPunct="1">
              <a:lnSpc>
                <a:spcPct val="100000"/>
              </a:lnSpc>
              <a:spcBef>
                <a:spcPts val="0"/>
              </a:spcBef>
              <a:spcAft>
                <a:spcPts val="0"/>
              </a:spcAft>
              <a:buClrTx/>
              <a:buSzTx/>
              <a:buFontTx/>
              <a:buNone/>
              <a:tabLst/>
              <a:defRPr/>
            </a:pPr>
            <a:r>
              <a:rPr lang="ja-JP" altLang="en-US" sz="1200" dirty="0">
                <a:solidFill>
                  <a:schemeClr val="tx1"/>
                </a:solidFill>
                <a:latin typeface="Meiryo UI" panose="020B0604030504040204" pitchFamily="50" charset="-128"/>
                <a:ea typeface="Meiryo UI" panose="020B0604030504040204" pitchFamily="50" charset="-128"/>
              </a:rPr>
              <a:t>後押し</a:t>
            </a:r>
            <a:endParaRPr lang="en-US" altLang="ja-JP" sz="1200" dirty="0">
              <a:solidFill>
                <a:schemeClr val="tx1"/>
              </a:solidFill>
              <a:latin typeface="Meiryo UI" panose="020B0604030504040204" pitchFamily="50" charset="-128"/>
              <a:ea typeface="Meiryo UI" panose="020B0604030504040204" pitchFamily="50" charset="-128"/>
            </a:endParaRPr>
          </a:p>
        </p:txBody>
      </p:sp>
      <p:sp>
        <p:nvSpPr>
          <p:cNvPr id="17" name="二等辺三角形 16">
            <a:extLst>
              <a:ext uri="{FF2B5EF4-FFF2-40B4-BE49-F238E27FC236}">
                <a16:creationId xmlns:a16="http://schemas.microsoft.com/office/drawing/2014/main" id="{087F26EB-12C3-465F-AB2D-7E43365E356F}"/>
              </a:ext>
            </a:extLst>
          </p:cNvPr>
          <p:cNvSpPr/>
          <p:nvPr/>
        </p:nvSpPr>
        <p:spPr>
          <a:xfrm rot="5400000">
            <a:off x="4414184" y="3268979"/>
            <a:ext cx="876301" cy="266700"/>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8" name="二等辺三角形 17">
            <a:extLst>
              <a:ext uri="{FF2B5EF4-FFF2-40B4-BE49-F238E27FC236}">
                <a16:creationId xmlns:a16="http://schemas.microsoft.com/office/drawing/2014/main" id="{97C240C6-6D3F-4917-B374-71FAD2804B01}"/>
              </a:ext>
            </a:extLst>
          </p:cNvPr>
          <p:cNvSpPr/>
          <p:nvPr/>
        </p:nvSpPr>
        <p:spPr>
          <a:xfrm rot="5400000">
            <a:off x="1650586" y="3268979"/>
            <a:ext cx="876301" cy="266700"/>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9" name="正方形/長方形 18">
            <a:extLst>
              <a:ext uri="{FF2B5EF4-FFF2-40B4-BE49-F238E27FC236}">
                <a16:creationId xmlns:a16="http://schemas.microsoft.com/office/drawing/2014/main" id="{F49FA564-CCB4-40F1-B7AC-ECFC3B86F1C7}"/>
              </a:ext>
            </a:extLst>
          </p:cNvPr>
          <p:cNvSpPr/>
          <p:nvPr/>
        </p:nvSpPr>
        <p:spPr>
          <a:xfrm>
            <a:off x="1927961" y="3986718"/>
            <a:ext cx="430881" cy="447779"/>
          </a:xfrm>
          <a:prstGeom prst="rect">
            <a:avLst/>
          </a:prstGeom>
          <a:noFill/>
          <a:ln w="57150">
            <a:noFill/>
          </a:ln>
        </p:spPr>
        <p:style>
          <a:lnRef idx="2">
            <a:schemeClr val="accent1">
              <a:shade val="50000"/>
            </a:schemeClr>
          </a:lnRef>
          <a:fillRef idx="1">
            <a:schemeClr val="accent1"/>
          </a:fillRef>
          <a:effectRef idx="0">
            <a:schemeClr val="accent1"/>
          </a:effectRef>
          <a:fontRef idx="minor">
            <a:schemeClr val="lt1"/>
          </a:fontRef>
        </p:style>
        <p:txBody>
          <a:bodyPr vert="horz" lIns="0" tIns="0" rIns="0" bIns="0" rtlCol="0" anchor="t" anchorCtr="0"/>
          <a:lstStyle/>
          <a:p>
            <a:pPr marL="806450" marR="0" lvl="0" indent="-806450" algn="l" defTabSz="914400" rtl="0" eaLnBrk="1" fontAlgn="auto" latinLnBrk="0" hangingPunct="1">
              <a:lnSpc>
                <a:spcPct val="100000"/>
              </a:lnSpc>
              <a:spcBef>
                <a:spcPts val="0"/>
              </a:spcBef>
              <a:spcAft>
                <a:spcPts val="0"/>
              </a:spcAft>
              <a:buClrTx/>
              <a:buSzTx/>
              <a:buFontTx/>
              <a:buNone/>
              <a:tabLst/>
              <a:defRPr/>
            </a:pPr>
            <a:r>
              <a:rPr lang="ja-JP" altLang="en-US" sz="1200" dirty="0">
                <a:solidFill>
                  <a:schemeClr val="tx1"/>
                </a:solidFill>
                <a:latin typeface="Meiryo UI" panose="020B0604030504040204" pitchFamily="50" charset="-128"/>
                <a:ea typeface="Meiryo UI" panose="020B0604030504040204" pitchFamily="50" charset="-128"/>
              </a:rPr>
              <a:t>周知</a:t>
            </a:r>
            <a:endParaRPr lang="en-US" altLang="ja-JP" sz="1200" dirty="0">
              <a:solidFill>
                <a:schemeClr val="tx1"/>
              </a:solidFill>
              <a:latin typeface="Meiryo UI" panose="020B0604030504040204" pitchFamily="50" charset="-128"/>
              <a:ea typeface="Meiryo UI" panose="020B0604030504040204" pitchFamily="50" charset="-128"/>
            </a:endParaRPr>
          </a:p>
          <a:p>
            <a:pPr marL="806450" marR="0" lvl="0" indent="-806450" algn="l" defTabSz="914400" rtl="0" eaLnBrk="1" fontAlgn="auto" latinLnBrk="0" hangingPunct="1">
              <a:lnSpc>
                <a:spcPct val="100000"/>
              </a:lnSpc>
              <a:spcBef>
                <a:spcPts val="0"/>
              </a:spcBef>
              <a:spcAft>
                <a:spcPts val="0"/>
              </a:spcAft>
              <a:buClrTx/>
              <a:buSzTx/>
              <a:buFontTx/>
              <a:buNone/>
              <a:tabLst/>
              <a:defRPr/>
            </a:pPr>
            <a:r>
              <a:rPr lang="ja-JP" altLang="en-US" sz="1200" dirty="0">
                <a:solidFill>
                  <a:schemeClr val="tx1"/>
                </a:solidFill>
                <a:latin typeface="Meiryo UI" panose="020B0604030504040204" pitchFamily="50" charset="-128"/>
                <a:ea typeface="Meiryo UI" panose="020B0604030504040204" pitchFamily="50" charset="-128"/>
              </a:rPr>
              <a:t>案内</a:t>
            </a:r>
            <a:endParaRPr lang="en-US" altLang="ja-JP" sz="1200" dirty="0">
              <a:solidFill>
                <a:schemeClr val="tx1"/>
              </a:solidFill>
              <a:latin typeface="Meiryo UI" panose="020B0604030504040204" pitchFamily="50" charset="-128"/>
              <a:ea typeface="Meiryo UI" panose="020B0604030504040204" pitchFamily="50" charset="-128"/>
            </a:endParaRPr>
          </a:p>
        </p:txBody>
      </p:sp>
      <p:sp>
        <p:nvSpPr>
          <p:cNvPr id="22" name="正方形/長方形 21">
            <a:extLst>
              <a:ext uri="{FF2B5EF4-FFF2-40B4-BE49-F238E27FC236}">
                <a16:creationId xmlns:a16="http://schemas.microsoft.com/office/drawing/2014/main" id="{75D03143-7FF0-40EB-AB78-ACE1316F8267}"/>
              </a:ext>
            </a:extLst>
          </p:cNvPr>
          <p:cNvSpPr/>
          <p:nvPr/>
        </p:nvSpPr>
        <p:spPr>
          <a:xfrm>
            <a:off x="4442573" y="3975357"/>
            <a:ext cx="652234" cy="447779"/>
          </a:xfrm>
          <a:prstGeom prst="rect">
            <a:avLst/>
          </a:prstGeom>
          <a:noFill/>
          <a:ln w="57150">
            <a:noFill/>
          </a:ln>
        </p:spPr>
        <p:style>
          <a:lnRef idx="2">
            <a:schemeClr val="accent1">
              <a:shade val="50000"/>
            </a:schemeClr>
          </a:lnRef>
          <a:fillRef idx="1">
            <a:schemeClr val="accent1"/>
          </a:fillRef>
          <a:effectRef idx="0">
            <a:schemeClr val="accent1"/>
          </a:effectRef>
          <a:fontRef idx="minor">
            <a:schemeClr val="lt1"/>
          </a:fontRef>
        </p:style>
        <p:txBody>
          <a:bodyPr vert="horz" lIns="0" tIns="0" rIns="0" bIns="0" rtlCol="0" anchor="t" anchorCtr="0"/>
          <a:lstStyle/>
          <a:p>
            <a:pPr marL="806450" marR="0" lvl="0" indent="-806450" algn="ctr" defTabSz="914400" rtl="0" eaLnBrk="1" fontAlgn="auto" latinLnBrk="0" hangingPunct="1">
              <a:lnSpc>
                <a:spcPct val="100000"/>
              </a:lnSpc>
              <a:spcBef>
                <a:spcPts val="0"/>
              </a:spcBef>
              <a:spcAft>
                <a:spcPts val="0"/>
              </a:spcAft>
              <a:buClrTx/>
              <a:buSzTx/>
              <a:buFontTx/>
              <a:buNone/>
              <a:tabLst/>
              <a:defRPr/>
            </a:pPr>
            <a:r>
              <a:rPr lang="ja-JP" altLang="en-US" sz="1200" dirty="0">
                <a:solidFill>
                  <a:schemeClr val="tx1"/>
                </a:solidFill>
                <a:latin typeface="Meiryo UI" panose="020B0604030504040204" pitchFamily="50" charset="-128"/>
                <a:ea typeface="Meiryo UI" panose="020B0604030504040204" pitchFamily="50" charset="-128"/>
              </a:rPr>
              <a:t>住替え</a:t>
            </a:r>
            <a:endParaRPr lang="en-US" altLang="ja-JP" sz="1200" dirty="0">
              <a:solidFill>
                <a:schemeClr val="tx1"/>
              </a:solidFill>
              <a:latin typeface="Meiryo UI" panose="020B0604030504040204" pitchFamily="50" charset="-128"/>
              <a:ea typeface="Meiryo UI" panose="020B0604030504040204" pitchFamily="50" charset="-128"/>
            </a:endParaRPr>
          </a:p>
          <a:p>
            <a:pPr marL="806450" marR="0" lvl="0" indent="-806450" algn="ctr" defTabSz="914400" rtl="0" eaLnBrk="1" fontAlgn="auto" latinLnBrk="0" hangingPunct="1">
              <a:lnSpc>
                <a:spcPct val="100000"/>
              </a:lnSpc>
              <a:spcBef>
                <a:spcPts val="0"/>
              </a:spcBef>
              <a:spcAft>
                <a:spcPts val="0"/>
              </a:spcAft>
              <a:buClrTx/>
              <a:buSzTx/>
              <a:buFontTx/>
              <a:buNone/>
              <a:tabLst/>
              <a:defRPr/>
            </a:pPr>
            <a:r>
              <a:rPr lang="ja-JP" altLang="en-US" sz="1200" dirty="0">
                <a:solidFill>
                  <a:schemeClr val="tx1"/>
                </a:solidFill>
                <a:latin typeface="Meiryo UI" panose="020B0604030504040204" pitchFamily="50" charset="-128"/>
                <a:ea typeface="Meiryo UI" panose="020B0604030504040204" pitchFamily="50" charset="-128"/>
              </a:rPr>
              <a:t>相談</a:t>
            </a:r>
            <a:endParaRPr lang="en-US" altLang="ja-JP" sz="1200" dirty="0">
              <a:solidFill>
                <a:schemeClr val="tx1"/>
              </a:solidFill>
              <a:latin typeface="Meiryo UI" panose="020B0604030504040204" pitchFamily="50" charset="-128"/>
              <a:ea typeface="Meiryo UI" panose="020B0604030504040204" pitchFamily="50" charset="-128"/>
            </a:endParaRPr>
          </a:p>
        </p:txBody>
      </p:sp>
      <p:sp>
        <p:nvSpPr>
          <p:cNvPr id="23" name="二等辺三角形 22">
            <a:extLst>
              <a:ext uri="{FF2B5EF4-FFF2-40B4-BE49-F238E27FC236}">
                <a16:creationId xmlns:a16="http://schemas.microsoft.com/office/drawing/2014/main" id="{8581B49A-F78D-43BE-86EC-03CE6F2D7745}"/>
              </a:ext>
            </a:extLst>
          </p:cNvPr>
          <p:cNvSpPr/>
          <p:nvPr/>
        </p:nvSpPr>
        <p:spPr>
          <a:xfrm rot="10800000">
            <a:off x="2959510" y="2360425"/>
            <a:ext cx="869044" cy="203852"/>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4" name="二等辺三角形 23">
            <a:extLst>
              <a:ext uri="{FF2B5EF4-FFF2-40B4-BE49-F238E27FC236}">
                <a16:creationId xmlns:a16="http://schemas.microsoft.com/office/drawing/2014/main" id="{6358CEEE-8C07-4767-BC14-1834157A757F}"/>
              </a:ext>
            </a:extLst>
          </p:cNvPr>
          <p:cNvSpPr/>
          <p:nvPr/>
        </p:nvSpPr>
        <p:spPr>
          <a:xfrm>
            <a:off x="2985158" y="4184438"/>
            <a:ext cx="869044" cy="203852"/>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 name="テキスト ボックス 2">
            <a:extLst>
              <a:ext uri="{FF2B5EF4-FFF2-40B4-BE49-F238E27FC236}">
                <a16:creationId xmlns:a16="http://schemas.microsoft.com/office/drawing/2014/main" id="{46DB8767-856B-4709-9CBB-E230FAF1FEB1}"/>
              </a:ext>
            </a:extLst>
          </p:cNvPr>
          <p:cNvSpPr txBox="1"/>
          <p:nvPr/>
        </p:nvSpPr>
        <p:spPr>
          <a:xfrm>
            <a:off x="5094807" y="2825151"/>
            <a:ext cx="504591" cy="1941658"/>
          </a:xfrm>
          <a:prstGeom prst="rect">
            <a:avLst/>
          </a:prstGeom>
          <a:solidFill>
            <a:schemeClr val="accent5"/>
          </a:solidFill>
          <a:ln w="12700">
            <a:solidFill>
              <a:schemeClr val="accent1">
                <a:lumMod val="50000"/>
              </a:schemeClr>
            </a:solidFill>
          </a:ln>
          <a:effectLst/>
        </p:spPr>
        <p:style>
          <a:lnRef idx="2">
            <a:schemeClr val="accent2"/>
          </a:lnRef>
          <a:fillRef idx="1">
            <a:schemeClr val="lt1"/>
          </a:fillRef>
          <a:effectRef idx="0">
            <a:schemeClr val="accent2"/>
          </a:effectRef>
          <a:fontRef idx="minor">
            <a:schemeClr val="dk1"/>
          </a:fontRef>
        </p:style>
        <p:txBody>
          <a:bodyPr vert="horz" wrap="square" tIns="108000" bIns="108000" rtlCol="0" anchor="ctr" anchorCtr="0">
            <a:spAutoFit/>
          </a:bodyPr>
          <a:lstStyle/>
          <a:p>
            <a:pPr marL="85725" marR="967105" algn="l">
              <a:tabLst>
                <a:tab pos="11791950" algn="l"/>
              </a:tabLst>
            </a:pPr>
            <a:r>
              <a:rPr kumimoji="1" lang="ja-JP" altLang="en-US" sz="1400" dirty="0">
                <a:latin typeface="Meiryo UI" panose="020B0604030504040204" pitchFamily="50" charset="-128"/>
                <a:ea typeface="Meiryo UI" panose="020B0604030504040204" pitchFamily="50" charset="-128"/>
              </a:rPr>
              <a:t>各市町村耐震担当</a:t>
            </a:r>
          </a:p>
        </p:txBody>
      </p:sp>
      <p:sp>
        <p:nvSpPr>
          <p:cNvPr id="4" name="矢印: 左右 3">
            <a:extLst>
              <a:ext uri="{FF2B5EF4-FFF2-40B4-BE49-F238E27FC236}">
                <a16:creationId xmlns:a16="http://schemas.microsoft.com/office/drawing/2014/main" id="{C253322C-0229-490C-81D2-C418A5831B25}"/>
              </a:ext>
            </a:extLst>
          </p:cNvPr>
          <p:cNvSpPr/>
          <p:nvPr/>
        </p:nvSpPr>
        <p:spPr>
          <a:xfrm>
            <a:off x="5668664" y="3342700"/>
            <a:ext cx="589462" cy="353868"/>
          </a:xfrm>
          <a:prstGeom prst="lef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6" name="正方形/長方形 25">
            <a:extLst>
              <a:ext uri="{FF2B5EF4-FFF2-40B4-BE49-F238E27FC236}">
                <a16:creationId xmlns:a16="http://schemas.microsoft.com/office/drawing/2014/main" id="{C5C88D34-ACDC-40FE-AFAE-4071FBB6F866}"/>
              </a:ext>
            </a:extLst>
          </p:cNvPr>
          <p:cNvSpPr/>
          <p:nvPr/>
        </p:nvSpPr>
        <p:spPr>
          <a:xfrm>
            <a:off x="5830391" y="3138459"/>
            <a:ext cx="462573" cy="260554"/>
          </a:xfrm>
          <a:prstGeom prst="rect">
            <a:avLst/>
          </a:prstGeom>
          <a:noFill/>
          <a:ln w="57150">
            <a:noFill/>
          </a:ln>
        </p:spPr>
        <p:style>
          <a:lnRef idx="2">
            <a:schemeClr val="accent1">
              <a:shade val="50000"/>
            </a:schemeClr>
          </a:lnRef>
          <a:fillRef idx="1">
            <a:schemeClr val="accent1"/>
          </a:fillRef>
          <a:effectRef idx="0">
            <a:schemeClr val="accent1"/>
          </a:effectRef>
          <a:fontRef idx="minor">
            <a:schemeClr val="lt1"/>
          </a:fontRef>
        </p:style>
        <p:txBody>
          <a:bodyPr vert="horz" lIns="0" tIns="0" rIns="0" bIns="0" rtlCol="0" anchor="t" anchorCtr="0"/>
          <a:lstStyle/>
          <a:p>
            <a:pPr marL="806450" marR="0" lvl="0" indent="-806450" algn="l" defTabSz="914400" rtl="0" eaLnBrk="1" fontAlgn="auto" latinLnBrk="0" hangingPunct="1">
              <a:lnSpc>
                <a:spcPct val="100000"/>
              </a:lnSpc>
              <a:spcBef>
                <a:spcPts val="0"/>
              </a:spcBef>
              <a:spcAft>
                <a:spcPts val="0"/>
              </a:spcAft>
              <a:buClrTx/>
              <a:buSzTx/>
              <a:buFontTx/>
              <a:buNone/>
              <a:tabLst/>
              <a:defRPr/>
            </a:pPr>
            <a:r>
              <a:rPr lang="ja-JP" altLang="en-US" sz="1200" dirty="0">
                <a:solidFill>
                  <a:schemeClr val="tx1"/>
                </a:solidFill>
                <a:latin typeface="Meiryo UI" panose="020B0604030504040204" pitchFamily="50" charset="-128"/>
                <a:ea typeface="Meiryo UI" panose="020B0604030504040204" pitchFamily="50" charset="-128"/>
              </a:rPr>
              <a:t>連携</a:t>
            </a:r>
            <a:endParaRPr lang="en-US" altLang="ja-JP" sz="1200" dirty="0">
              <a:solidFill>
                <a:schemeClr val="tx1"/>
              </a:solidFill>
              <a:latin typeface="Meiryo UI" panose="020B0604030504040204" pitchFamily="50" charset="-128"/>
              <a:ea typeface="Meiryo UI" panose="020B0604030504040204" pitchFamily="50" charset="-128"/>
            </a:endParaRPr>
          </a:p>
        </p:txBody>
      </p:sp>
      <p:sp>
        <p:nvSpPr>
          <p:cNvPr id="27" name="正方形/長方形 26">
            <a:extLst>
              <a:ext uri="{FF2B5EF4-FFF2-40B4-BE49-F238E27FC236}">
                <a16:creationId xmlns:a16="http://schemas.microsoft.com/office/drawing/2014/main" id="{D1C75F78-EE3E-4A92-BC36-B2472088A363}"/>
              </a:ext>
            </a:extLst>
          </p:cNvPr>
          <p:cNvSpPr/>
          <p:nvPr/>
        </p:nvSpPr>
        <p:spPr>
          <a:xfrm>
            <a:off x="4932784" y="2139825"/>
            <a:ext cx="2759056" cy="682845"/>
          </a:xfrm>
          <a:prstGeom prst="rect">
            <a:avLst/>
          </a:prstGeom>
          <a:noFill/>
          <a:ln w="57150">
            <a:noFill/>
          </a:ln>
        </p:spPr>
        <p:style>
          <a:lnRef idx="2">
            <a:schemeClr val="accent1">
              <a:shade val="50000"/>
            </a:schemeClr>
          </a:lnRef>
          <a:fillRef idx="1">
            <a:schemeClr val="accent1"/>
          </a:fillRef>
          <a:effectRef idx="0">
            <a:schemeClr val="accent1"/>
          </a:effectRef>
          <a:fontRef idx="minor">
            <a:schemeClr val="lt1"/>
          </a:fontRef>
        </p:style>
        <p:txBody>
          <a:bodyPr vert="horz" lIns="0" tIns="0" rIns="0" bIns="0" rtlCol="0" anchor="t" anchorCtr="0"/>
          <a:lstStyle/>
          <a:p>
            <a:pPr marL="806450" marR="0" lvl="0" indent="-806450" algn="l" defTabSz="914400" rtl="0" eaLnBrk="1" fontAlgn="auto" latinLnBrk="0" hangingPunct="1">
              <a:lnSpc>
                <a:spcPct val="100000"/>
              </a:lnSpc>
              <a:spcBef>
                <a:spcPts val="0"/>
              </a:spcBef>
              <a:spcAft>
                <a:spcPts val="0"/>
              </a:spcAft>
              <a:buClrTx/>
              <a:buSzTx/>
              <a:buFontTx/>
              <a:buNone/>
              <a:tabLst/>
              <a:defRPr/>
            </a:pPr>
            <a:r>
              <a:rPr lang="ja-JP" altLang="en-US" sz="1400" b="1" dirty="0">
                <a:solidFill>
                  <a:schemeClr val="tx1"/>
                </a:solidFill>
                <a:latin typeface="Meiryo UI" panose="020B0604030504040204" pitchFamily="50" charset="-128"/>
                <a:ea typeface="Meiryo UI" panose="020B0604030504040204" pitchFamily="50" charset="-128"/>
              </a:rPr>
              <a:t>○住替え等の相談先案内</a:t>
            </a:r>
            <a:endParaRPr lang="en-US" altLang="ja-JP" sz="1400" b="1" dirty="0">
              <a:solidFill>
                <a:schemeClr val="tx1"/>
              </a:solidFill>
              <a:latin typeface="Meiryo UI" panose="020B0604030504040204" pitchFamily="50" charset="-128"/>
              <a:ea typeface="Meiryo UI" panose="020B0604030504040204" pitchFamily="50" charset="-128"/>
            </a:endParaRPr>
          </a:p>
          <a:p>
            <a:pPr marL="806450" marR="0" lvl="0" indent="-806450" algn="l" defTabSz="914400" rtl="0" eaLnBrk="1" fontAlgn="auto" latinLnBrk="0" hangingPunct="1">
              <a:lnSpc>
                <a:spcPct val="100000"/>
              </a:lnSpc>
              <a:spcBef>
                <a:spcPts val="0"/>
              </a:spcBef>
              <a:spcAft>
                <a:spcPts val="0"/>
              </a:spcAft>
              <a:buClrTx/>
              <a:buSzTx/>
              <a:buFontTx/>
              <a:buNone/>
              <a:tabLst/>
              <a:defRPr/>
            </a:pPr>
            <a:r>
              <a:rPr kumimoji="1" lang="ja-JP" altLang="en-US" sz="1400" i="0" u="none"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cs typeface="+mn-cs"/>
              </a:rPr>
              <a:t>　 ⇒所有者のニーズに応じた相談対応</a:t>
            </a:r>
          </a:p>
          <a:p>
            <a:pPr marL="806450" marR="0" lvl="0" indent="-806450" algn="l" defTabSz="914400" rtl="0" eaLnBrk="1" fontAlgn="auto" latinLnBrk="0" hangingPunct="1">
              <a:lnSpc>
                <a:spcPct val="100000"/>
              </a:lnSpc>
              <a:spcBef>
                <a:spcPts val="0"/>
              </a:spcBef>
              <a:spcAft>
                <a:spcPts val="0"/>
              </a:spcAft>
              <a:buClrTx/>
              <a:buSzTx/>
              <a:buFontTx/>
              <a:buNone/>
              <a:tabLst/>
              <a:defRPr/>
            </a:pPr>
            <a:r>
              <a:rPr kumimoji="1" lang="ja-JP" altLang="en-US" sz="1400" i="0" u="none"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cs typeface="+mn-cs"/>
              </a:rPr>
              <a:t>　 ⇒住替え物件の情報案内</a:t>
            </a:r>
          </a:p>
          <a:p>
            <a:pPr marL="806450" marR="0" lvl="0" indent="-806450" algn="l" defTabSz="914400" rtl="0" eaLnBrk="1" fontAlgn="auto" latinLnBrk="0" hangingPunct="1">
              <a:lnSpc>
                <a:spcPct val="100000"/>
              </a:lnSpc>
              <a:spcBef>
                <a:spcPts val="0"/>
              </a:spcBef>
              <a:spcAft>
                <a:spcPts val="0"/>
              </a:spcAft>
              <a:buClrTx/>
              <a:buSzTx/>
              <a:buFontTx/>
              <a:buNone/>
              <a:tabLst/>
              <a:defRPr/>
            </a:pPr>
            <a:endParaRPr kumimoji="1" lang="en-US" altLang="ja-JP" sz="1400" i="0" u="none"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cs typeface="+mn-cs"/>
            </a:endParaRPr>
          </a:p>
        </p:txBody>
      </p:sp>
      <p:cxnSp>
        <p:nvCxnSpPr>
          <p:cNvPr id="9" name="直線矢印コネクタ 8">
            <a:extLst>
              <a:ext uri="{FF2B5EF4-FFF2-40B4-BE49-F238E27FC236}">
                <a16:creationId xmlns:a16="http://schemas.microsoft.com/office/drawing/2014/main" id="{E7605526-91DC-4618-9652-8C4939EDB036}"/>
              </a:ext>
            </a:extLst>
          </p:cNvPr>
          <p:cNvCxnSpPr>
            <a:cxnSpLocks/>
          </p:cNvCxnSpPr>
          <p:nvPr/>
        </p:nvCxnSpPr>
        <p:spPr>
          <a:xfrm flipV="1">
            <a:off x="4200942" y="4556416"/>
            <a:ext cx="784743" cy="434270"/>
          </a:xfrm>
          <a:prstGeom prst="straightConnector1">
            <a:avLst/>
          </a:prstGeom>
          <a:ln>
            <a:headEnd type="triangle"/>
            <a:tailEnd type="triangle"/>
          </a:ln>
        </p:spPr>
        <p:style>
          <a:lnRef idx="1">
            <a:schemeClr val="dk1"/>
          </a:lnRef>
          <a:fillRef idx="0">
            <a:schemeClr val="dk1"/>
          </a:fillRef>
          <a:effectRef idx="0">
            <a:schemeClr val="dk1"/>
          </a:effectRef>
          <a:fontRef idx="minor">
            <a:schemeClr val="tx1"/>
          </a:fontRef>
        </p:style>
      </p:cxnSp>
      <p:sp>
        <p:nvSpPr>
          <p:cNvPr id="29" name="正方形/長方形 28">
            <a:extLst>
              <a:ext uri="{FF2B5EF4-FFF2-40B4-BE49-F238E27FC236}">
                <a16:creationId xmlns:a16="http://schemas.microsoft.com/office/drawing/2014/main" id="{E50C793B-B0BE-4920-85B3-C6AB186E51D2}"/>
              </a:ext>
            </a:extLst>
          </p:cNvPr>
          <p:cNvSpPr/>
          <p:nvPr/>
        </p:nvSpPr>
        <p:spPr>
          <a:xfrm>
            <a:off x="4312981" y="4596120"/>
            <a:ext cx="462573" cy="270078"/>
          </a:xfrm>
          <a:prstGeom prst="rect">
            <a:avLst/>
          </a:prstGeom>
          <a:noFill/>
          <a:ln w="57150">
            <a:noFill/>
          </a:ln>
        </p:spPr>
        <p:style>
          <a:lnRef idx="2">
            <a:schemeClr val="accent1">
              <a:shade val="50000"/>
            </a:schemeClr>
          </a:lnRef>
          <a:fillRef idx="1">
            <a:schemeClr val="accent1"/>
          </a:fillRef>
          <a:effectRef idx="0">
            <a:schemeClr val="accent1"/>
          </a:effectRef>
          <a:fontRef idx="minor">
            <a:schemeClr val="lt1"/>
          </a:fontRef>
        </p:style>
        <p:txBody>
          <a:bodyPr vert="horz" lIns="0" tIns="0" rIns="0" bIns="0" rtlCol="0" anchor="t" anchorCtr="0"/>
          <a:lstStyle/>
          <a:p>
            <a:pPr marL="806450" marR="0" lvl="0" indent="-806450" algn="l" defTabSz="914400" rtl="0" eaLnBrk="1" fontAlgn="auto" latinLnBrk="0" hangingPunct="1">
              <a:lnSpc>
                <a:spcPct val="100000"/>
              </a:lnSpc>
              <a:spcBef>
                <a:spcPts val="0"/>
              </a:spcBef>
              <a:spcAft>
                <a:spcPts val="0"/>
              </a:spcAft>
              <a:buClrTx/>
              <a:buSzTx/>
              <a:buFontTx/>
              <a:buNone/>
              <a:tabLst/>
              <a:defRPr/>
            </a:pPr>
            <a:r>
              <a:rPr lang="ja-JP" altLang="en-US" sz="1200" dirty="0">
                <a:solidFill>
                  <a:schemeClr val="tx1"/>
                </a:solidFill>
                <a:latin typeface="Meiryo UI" panose="020B0604030504040204" pitchFamily="50" charset="-128"/>
                <a:ea typeface="Meiryo UI" panose="020B0604030504040204" pitchFamily="50" charset="-128"/>
              </a:rPr>
              <a:t>連携</a:t>
            </a:r>
            <a:endParaRPr lang="en-US" altLang="ja-JP" sz="1200" dirty="0">
              <a:solidFill>
                <a:schemeClr val="tx1"/>
              </a:solidFill>
              <a:latin typeface="Meiryo UI" panose="020B0604030504040204" pitchFamily="50" charset="-128"/>
              <a:ea typeface="Meiryo UI" panose="020B0604030504040204" pitchFamily="50" charset="-128"/>
            </a:endParaRPr>
          </a:p>
        </p:txBody>
      </p:sp>
      <p:sp>
        <p:nvSpPr>
          <p:cNvPr id="6" name="スライド番号プレースホルダー 5">
            <a:extLst>
              <a:ext uri="{FF2B5EF4-FFF2-40B4-BE49-F238E27FC236}">
                <a16:creationId xmlns:a16="http://schemas.microsoft.com/office/drawing/2014/main" id="{25BB7F5E-EB0A-438A-BF92-117EC1CC3E61}"/>
              </a:ext>
            </a:extLst>
          </p:cNvPr>
          <p:cNvSpPr>
            <a:spLocks noGrp="1"/>
          </p:cNvSpPr>
          <p:nvPr>
            <p:ph type="sldNum" sz="quarter" idx="12"/>
          </p:nvPr>
        </p:nvSpPr>
        <p:spPr/>
        <p:txBody>
          <a:bodyPr/>
          <a:lstStyle/>
          <a:p>
            <a:pPr>
              <a:defRPr/>
            </a:pPr>
            <a:fld id="{09954CD4-AF95-4C78-B160-84012AB9CEDB}" type="slidenum">
              <a:rPr lang="en-US" altLang="ja-JP" smtClean="0">
                <a:solidFill>
                  <a:srgbClr val="000000"/>
                </a:solidFill>
              </a:rPr>
              <a:pPr>
                <a:defRPr/>
              </a:pPr>
              <a:t>10</a:t>
            </a:fld>
            <a:endParaRPr lang="en-US" altLang="ja-JP">
              <a:solidFill>
                <a:srgbClr val="000000"/>
              </a:solidFill>
            </a:endParaRPr>
          </a:p>
        </p:txBody>
      </p:sp>
    </p:spTree>
    <p:extLst>
      <p:ext uri="{BB962C8B-B14F-4D97-AF65-F5344CB8AC3E}">
        <p14:creationId xmlns:p14="http://schemas.microsoft.com/office/powerpoint/2010/main" val="313050516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正方形/長方形 6">
            <a:extLst>
              <a:ext uri="{FF2B5EF4-FFF2-40B4-BE49-F238E27FC236}">
                <a16:creationId xmlns:a16="http://schemas.microsoft.com/office/drawing/2014/main" id="{6A4A638D-B8EE-434F-BF3D-7723129456DD}"/>
              </a:ext>
            </a:extLst>
          </p:cNvPr>
          <p:cNvSpPr/>
          <p:nvPr/>
        </p:nvSpPr>
        <p:spPr>
          <a:xfrm>
            <a:off x="60536" y="587500"/>
            <a:ext cx="8806190" cy="603978"/>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1600" dirty="0">
                <a:solidFill>
                  <a:schemeClr val="tx1"/>
                </a:solidFill>
                <a:latin typeface="Meiryo UI" panose="020B0604030504040204" pitchFamily="50" charset="-128"/>
                <a:ea typeface="Meiryo UI" panose="020B0604030504040204" pitchFamily="50" charset="-128"/>
              </a:rPr>
              <a:t>〇　耐震化、生命重視型改修･減災化メニューのわかりやすい情報提供</a:t>
            </a:r>
          </a:p>
          <a:p>
            <a:r>
              <a:rPr lang="ja-JP" altLang="en-US" sz="1600" dirty="0">
                <a:solidFill>
                  <a:schemeClr val="tx1"/>
                </a:solidFill>
                <a:latin typeface="Meiryo UI" panose="020B0604030504040204" pitchFamily="50" charset="-128"/>
                <a:ea typeface="Meiryo UI" panose="020B0604030504040204" pitchFamily="50" charset="-128"/>
              </a:rPr>
              <a:t>〇　効果的な周知啓発の取組の実施</a:t>
            </a:r>
          </a:p>
        </p:txBody>
      </p:sp>
      <p:sp>
        <p:nvSpPr>
          <p:cNvPr id="8" name="タイトル 1">
            <a:extLst>
              <a:ext uri="{FF2B5EF4-FFF2-40B4-BE49-F238E27FC236}">
                <a16:creationId xmlns:a16="http://schemas.microsoft.com/office/drawing/2014/main" id="{5959BCE1-AB08-4A43-9723-C794C6CE739B}"/>
              </a:ext>
            </a:extLst>
          </p:cNvPr>
          <p:cNvSpPr txBox="1">
            <a:spLocks/>
          </p:cNvSpPr>
          <p:nvPr/>
        </p:nvSpPr>
        <p:spPr>
          <a:xfrm>
            <a:off x="0" y="65320"/>
            <a:ext cx="8246709" cy="404813"/>
          </a:xfrm>
          <a:prstGeom prst="rect">
            <a:avLst/>
          </a:prstGeom>
        </p:spPr>
        <p:txBody>
          <a:bodyPr anchor="b"/>
          <a:lstStyle>
            <a:lvl1pPr algn="l" rtl="0" eaLnBrk="0" fontAlgn="base" hangingPunct="0">
              <a:spcBef>
                <a:spcPct val="0"/>
              </a:spcBef>
              <a:spcAft>
                <a:spcPct val="0"/>
              </a:spcAft>
              <a:defRPr kumimoji="1" sz="2400">
                <a:solidFill>
                  <a:srgbClr val="1F497D"/>
                </a:solidFill>
                <a:latin typeface="+mj-lt"/>
                <a:ea typeface="+mj-ea"/>
                <a:cs typeface="+mj-cs"/>
              </a:defRPr>
            </a:lvl1pPr>
            <a:lvl2pPr algn="l" rtl="0" eaLnBrk="0" fontAlgn="base" hangingPunct="0">
              <a:spcBef>
                <a:spcPct val="0"/>
              </a:spcBef>
              <a:spcAft>
                <a:spcPct val="0"/>
              </a:spcAft>
              <a:defRPr kumimoji="1" sz="2400">
                <a:solidFill>
                  <a:srgbClr val="1F497D"/>
                </a:solidFill>
                <a:latin typeface="HGP創英角ｺﾞｼｯｸUB" pitchFamily="50" charset="-128"/>
                <a:ea typeface="HGP創英角ｺﾞｼｯｸUB" pitchFamily="50" charset="-128"/>
              </a:defRPr>
            </a:lvl2pPr>
            <a:lvl3pPr algn="l" rtl="0" eaLnBrk="0" fontAlgn="base" hangingPunct="0">
              <a:spcBef>
                <a:spcPct val="0"/>
              </a:spcBef>
              <a:spcAft>
                <a:spcPct val="0"/>
              </a:spcAft>
              <a:defRPr kumimoji="1" sz="2400">
                <a:solidFill>
                  <a:srgbClr val="1F497D"/>
                </a:solidFill>
                <a:latin typeface="HGP創英角ｺﾞｼｯｸUB" pitchFamily="50" charset="-128"/>
                <a:ea typeface="HGP創英角ｺﾞｼｯｸUB" pitchFamily="50" charset="-128"/>
              </a:defRPr>
            </a:lvl3pPr>
            <a:lvl4pPr algn="l" rtl="0" eaLnBrk="0" fontAlgn="base" hangingPunct="0">
              <a:spcBef>
                <a:spcPct val="0"/>
              </a:spcBef>
              <a:spcAft>
                <a:spcPct val="0"/>
              </a:spcAft>
              <a:defRPr kumimoji="1" sz="2400">
                <a:solidFill>
                  <a:srgbClr val="1F497D"/>
                </a:solidFill>
                <a:latin typeface="HGP創英角ｺﾞｼｯｸUB" pitchFamily="50" charset="-128"/>
                <a:ea typeface="HGP創英角ｺﾞｼｯｸUB" pitchFamily="50" charset="-128"/>
              </a:defRPr>
            </a:lvl4pPr>
            <a:lvl5pPr algn="l" rtl="0" eaLnBrk="0" fontAlgn="base" hangingPunct="0">
              <a:spcBef>
                <a:spcPct val="0"/>
              </a:spcBef>
              <a:spcAft>
                <a:spcPct val="0"/>
              </a:spcAft>
              <a:defRPr kumimoji="1" sz="2400">
                <a:solidFill>
                  <a:srgbClr val="1F497D"/>
                </a:solidFill>
                <a:latin typeface="HGP創英角ｺﾞｼｯｸUB" pitchFamily="50" charset="-128"/>
                <a:ea typeface="HGP創英角ｺﾞｼｯｸUB" pitchFamily="50" charset="-128"/>
              </a:defRPr>
            </a:lvl5pPr>
            <a:lvl6pPr marL="457139" algn="l" rtl="0" fontAlgn="base">
              <a:spcBef>
                <a:spcPct val="0"/>
              </a:spcBef>
              <a:spcAft>
                <a:spcPct val="0"/>
              </a:spcAft>
              <a:defRPr kumimoji="1" sz="2800">
                <a:solidFill>
                  <a:srgbClr val="4087C8"/>
                </a:solidFill>
                <a:latin typeface="HGP創英角ｺﾞｼｯｸUB" pitchFamily="50" charset="-128"/>
                <a:ea typeface="HGP創英角ｺﾞｼｯｸUB" pitchFamily="50" charset="-128"/>
              </a:defRPr>
            </a:lvl6pPr>
            <a:lvl7pPr marL="914278" algn="l" rtl="0" fontAlgn="base">
              <a:spcBef>
                <a:spcPct val="0"/>
              </a:spcBef>
              <a:spcAft>
                <a:spcPct val="0"/>
              </a:spcAft>
              <a:defRPr kumimoji="1" sz="2800">
                <a:solidFill>
                  <a:srgbClr val="4087C8"/>
                </a:solidFill>
                <a:latin typeface="HGP創英角ｺﾞｼｯｸUB" pitchFamily="50" charset="-128"/>
                <a:ea typeface="HGP創英角ｺﾞｼｯｸUB" pitchFamily="50" charset="-128"/>
              </a:defRPr>
            </a:lvl7pPr>
            <a:lvl8pPr marL="1371417" algn="l" rtl="0" fontAlgn="base">
              <a:spcBef>
                <a:spcPct val="0"/>
              </a:spcBef>
              <a:spcAft>
                <a:spcPct val="0"/>
              </a:spcAft>
              <a:defRPr kumimoji="1" sz="2800">
                <a:solidFill>
                  <a:srgbClr val="4087C8"/>
                </a:solidFill>
                <a:latin typeface="HGP創英角ｺﾞｼｯｸUB" pitchFamily="50" charset="-128"/>
                <a:ea typeface="HGP創英角ｺﾞｼｯｸUB" pitchFamily="50" charset="-128"/>
              </a:defRPr>
            </a:lvl8pPr>
            <a:lvl9pPr marL="1828555" algn="l" rtl="0" fontAlgn="base">
              <a:spcBef>
                <a:spcPct val="0"/>
              </a:spcBef>
              <a:spcAft>
                <a:spcPct val="0"/>
              </a:spcAft>
              <a:defRPr kumimoji="1" sz="2800">
                <a:solidFill>
                  <a:srgbClr val="4087C8"/>
                </a:solidFill>
                <a:latin typeface="HGP創英角ｺﾞｼｯｸUB" pitchFamily="50" charset="-128"/>
                <a:ea typeface="HGP創英角ｺﾞｼｯｸUB" pitchFamily="50" charset="-128"/>
              </a:defRPr>
            </a:lvl9pPr>
          </a:lstStyle>
          <a:p>
            <a:r>
              <a:rPr lang="ja-JP" altLang="en-US" sz="1950" dirty="0"/>
              <a:t>木造住宅　</a:t>
            </a:r>
            <a:r>
              <a:rPr lang="ja-JP" altLang="en-US" sz="1950" kern="0" dirty="0"/>
              <a:t>耐震化、生命重視型改修･減災化メニュー手法をわかりやすく周知</a:t>
            </a:r>
          </a:p>
        </p:txBody>
      </p:sp>
      <p:sp>
        <p:nvSpPr>
          <p:cNvPr id="28" name="正方形/長方形 27">
            <a:extLst>
              <a:ext uri="{FF2B5EF4-FFF2-40B4-BE49-F238E27FC236}">
                <a16:creationId xmlns:a16="http://schemas.microsoft.com/office/drawing/2014/main" id="{9FCB2F44-9808-4EF9-BA5A-668EDF39EE31}"/>
              </a:ext>
            </a:extLst>
          </p:cNvPr>
          <p:cNvSpPr/>
          <p:nvPr/>
        </p:nvSpPr>
        <p:spPr>
          <a:xfrm>
            <a:off x="295399" y="1280302"/>
            <a:ext cx="3369216" cy="24451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r>
              <a:rPr lang="en-US" altLang="ja-JP" sz="1200" dirty="0">
                <a:solidFill>
                  <a:schemeClr val="tx1"/>
                </a:solidFill>
                <a:latin typeface="Meiryo UI" panose="020B0604030504040204" pitchFamily="50" charset="-128"/>
                <a:ea typeface="Meiryo UI" panose="020B0604030504040204" pitchFamily="50" charset="-128"/>
              </a:rPr>
              <a:t>【</a:t>
            </a:r>
            <a:r>
              <a:rPr lang="ja-JP" altLang="en-US" sz="1200" dirty="0">
                <a:solidFill>
                  <a:schemeClr val="tx1"/>
                </a:solidFill>
                <a:latin typeface="Meiryo UI" panose="020B0604030504040204" pitchFamily="50" charset="-128"/>
                <a:ea typeface="Meiryo UI" panose="020B0604030504040204" pitchFamily="50" charset="-128"/>
              </a:rPr>
              <a:t>補助メニューなど一括したわかりやすい情報提供</a:t>
            </a:r>
            <a:r>
              <a:rPr lang="en-US" altLang="ja-JP" sz="1200" dirty="0">
                <a:solidFill>
                  <a:schemeClr val="tx1"/>
                </a:solidFill>
                <a:latin typeface="Meiryo UI" panose="020B0604030504040204" pitchFamily="50" charset="-128"/>
                <a:ea typeface="Meiryo UI" panose="020B0604030504040204" pitchFamily="50" charset="-128"/>
              </a:rPr>
              <a:t>】</a:t>
            </a:r>
          </a:p>
        </p:txBody>
      </p:sp>
      <p:sp>
        <p:nvSpPr>
          <p:cNvPr id="31" name="正方形/長方形 30">
            <a:extLst>
              <a:ext uri="{FF2B5EF4-FFF2-40B4-BE49-F238E27FC236}">
                <a16:creationId xmlns:a16="http://schemas.microsoft.com/office/drawing/2014/main" id="{95231635-8683-40EE-98CF-E6241F255C43}"/>
              </a:ext>
            </a:extLst>
          </p:cNvPr>
          <p:cNvSpPr/>
          <p:nvPr/>
        </p:nvSpPr>
        <p:spPr>
          <a:xfrm>
            <a:off x="4998095" y="1592859"/>
            <a:ext cx="4244604" cy="206898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ts val="1600"/>
              </a:lnSpc>
            </a:pPr>
            <a:r>
              <a:rPr lang="ja-JP" altLang="en-US" sz="1100" dirty="0">
                <a:solidFill>
                  <a:schemeClr val="tx1"/>
                </a:solidFill>
                <a:latin typeface="Meiryo UI" panose="020B0604030504040204" pitchFamily="50" charset="-128"/>
                <a:ea typeface="Meiryo UI" panose="020B0604030504040204" pitchFamily="50" charset="-128"/>
              </a:rPr>
              <a:t>・耐震イベント等の実施</a:t>
            </a:r>
          </a:p>
          <a:p>
            <a:pPr>
              <a:lnSpc>
                <a:spcPts val="1600"/>
              </a:lnSpc>
            </a:pPr>
            <a:r>
              <a:rPr lang="ja-JP" altLang="en-US" sz="1100" dirty="0">
                <a:solidFill>
                  <a:schemeClr val="tx1"/>
                </a:solidFill>
                <a:latin typeface="Meiryo UI" panose="020B0604030504040204" pitchFamily="50" charset="-128"/>
                <a:ea typeface="Meiryo UI" panose="020B0604030504040204" pitchFamily="50" charset="-128"/>
              </a:rPr>
              <a:t>・個別訪問等</a:t>
            </a:r>
          </a:p>
          <a:p>
            <a:pPr>
              <a:lnSpc>
                <a:spcPts val="1600"/>
              </a:lnSpc>
            </a:pPr>
            <a:r>
              <a:rPr lang="ja-JP" altLang="en-US" sz="1100" dirty="0">
                <a:solidFill>
                  <a:schemeClr val="tx1"/>
                </a:solidFill>
                <a:latin typeface="Meiryo UI" panose="020B0604030504040204" pitchFamily="50" charset="-128"/>
                <a:ea typeface="Meiryo UI" panose="020B0604030504040204" pitchFamily="50" charset="-128"/>
              </a:rPr>
              <a:t>・生命重視型改修の推進</a:t>
            </a:r>
          </a:p>
          <a:p>
            <a:pPr>
              <a:lnSpc>
                <a:spcPts val="1600"/>
              </a:lnSpc>
            </a:pPr>
            <a:r>
              <a:rPr lang="ja-JP" altLang="en-US" sz="1100" dirty="0">
                <a:solidFill>
                  <a:schemeClr val="tx1"/>
                </a:solidFill>
                <a:latin typeface="Meiryo UI" panose="020B0604030504040204" pitchFamily="50" charset="-128"/>
                <a:ea typeface="Meiryo UI" panose="020B0604030504040204" pitchFamily="50" charset="-128"/>
              </a:rPr>
              <a:t>・Ｓ５６年～Ｈ１２以前の木造住宅への耐震化等の普及啓発</a:t>
            </a:r>
          </a:p>
          <a:p>
            <a:pPr>
              <a:lnSpc>
                <a:spcPts val="1600"/>
              </a:lnSpc>
            </a:pPr>
            <a:r>
              <a:rPr lang="ja-JP" altLang="en-US" sz="1100" dirty="0">
                <a:solidFill>
                  <a:schemeClr val="tx1"/>
                </a:solidFill>
                <a:latin typeface="Meiryo UI" panose="020B0604030504040204" pitchFamily="50" charset="-128"/>
                <a:ea typeface="Meiryo UI" panose="020B0604030504040204" pitchFamily="50" charset="-128"/>
              </a:rPr>
              <a:t>・リフォームの機会を捉えた耐震化周知</a:t>
            </a:r>
          </a:p>
          <a:p>
            <a:pPr>
              <a:lnSpc>
                <a:spcPts val="1600"/>
              </a:lnSpc>
            </a:pPr>
            <a:r>
              <a:rPr lang="ja-JP" altLang="en-US" sz="1100" dirty="0">
                <a:solidFill>
                  <a:schemeClr val="tx1"/>
                </a:solidFill>
                <a:latin typeface="Meiryo UI" panose="020B0604030504040204" pitchFamily="50" charset="-128"/>
                <a:ea typeface="Meiryo UI" panose="020B0604030504040204" pitchFamily="50" charset="-128"/>
              </a:rPr>
              <a:t>・住宅売買時等を捉えた耐震化周知</a:t>
            </a:r>
          </a:p>
          <a:p>
            <a:pPr>
              <a:lnSpc>
                <a:spcPts val="1600"/>
              </a:lnSpc>
            </a:pPr>
            <a:r>
              <a:rPr lang="ja-JP" altLang="en-US" sz="1100" dirty="0">
                <a:solidFill>
                  <a:schemeClr val="tx1"/>
                </a:solidFill>
                <a:latin typeface="Meiryo UI" panose="020B0604030504040204" pitchFamily="50" charset="-128"/>
                <a:ea typeface="Meiryo UI" panose="020B0604030504040204" pitchFamily="50" charset="-128"/>
              </a:rPr>
              <a:t>・リバースモーゲージ融資や税制等必要な情報の一括周知</a:t>
            </a:r>
          </a:p>
        </p:txBody>
      </p:sp>
      <p:pic>
        <p:nvPicPr>
          <p:cNvPr id="4" name="図 3">
            <a:extLst>
              <a:ext uri="{FF2B5EF4-FFF2-40B4-BE49-F238E27FC236}">
                <a16:creationId xmlns:a16="http://schemas.microsoft.com/office/drawing/2014/main" id="{E1668213-5F81-4615-842C-D19C5AE7F92C}"/>
              </a:ext>
            </a:extLst>
          </p:cNvPr>
          <p:cNvPicPr>
            <a:picLocks noChangeAspect="1"/>
          </p:cNvPicPr>
          <p:nvPr/>
        </p:nvPicPr>
        <p:blipFill>
          <a:blip r:embed="rId3"/>
          <a:stretch>
            <a:fillRect/>
          </a:stretch>
        </p:blipFill>
        <p:spPr>
          <a:xfrm>
            <a:off x="490766" y="1524812"/>
            <a:ext cx="3469655" cy="2387861"/>
          </a:xfrm>
          <a:prstGeom prst="rect">
            <a:avLst/>
          </a:prstGeom>
          <a:ln>
            <a:noFill/>
          </a:ln>
        </p:spPr>
      </p:pic>
      <p:sp>
        <p:nvSpPr>
          <p:cNvPr id="33" name="正方形/長方形 32">
            <a:extLst>
              <a:ext uri="{FF2B5EF4-FFF2-40B4-BE49-F238E27FC236}">
                <a16:creationId xmlns:a16="http://schemas.microsoft.com/office/drawing/2014/main" id="{E81A132F-F6D1-43E0-8FFC-83927D5E8026}"/>
              </a:ext>
            </a:extLst>
          </p:cNvPr>
          <p:cNvSpPr/>
          <p:nvPr/>
        </p:nvSpPr>
        <p:spPr>
          <a:xfrm>
            <a:off x="4895887" y="1281697"/>
            <a:ext cx="3225311" cy="32781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r>
              <a:rPr lang="en-US" altLang="ja-JP" sz="1200" dirty="0">
                <a:solidFill>
                  <a:schemeClr val="tx1"/>
                </a:solidFill>
                <a:latin typeface="Meiryo UI" panose="020B0604030504040204" pitchFamily="50" charset="-128"/>
                <a:ea typeface="Meiryo UI" panose="020B0604030504040204" pitchFamily="50" charset="-128"/>
              </a:rPr>
              <a:t>【</a:t>
            </a:r>
            <a:r>
              <a:rPr lang="ja-JP" altLang="en-US" sz="1200" dirty="0">
                <a:solidFill>
                  <a:schemeClr val="tx1"/>
                </a:solidFill>
                <a:latin typeface="Meiryo UI" panose="020B0604030504040204" pitchFamily="50" charset="-128"/>
                <a:ea typeface="Meiryo UI" panose="020B0604030504040204" pitchFamily="50" charset="-128"/>
              </a:rPr>
              <a:t>継続・強化して実施する周知啓発の取組</a:t>
            </a:r>
            <a:r>
              <a:rPr lang="en-US" altLang="ja-JP" sz="1200" dirty="0">
                <a:solidFill>
                  <a:schemeClr val="tx1"/>
                </a:solidFill>
                <a:latin typeface="Meiryo UI" panose="020B0604030504040204" pitchFamily="50" charset="-128"/>
                <a:ea typeface="Meiryo UI" panose="020B0604030504040204" pitchFamily="50" charset="-128"/>
              </a:rPr>
              <a:t>】</a:t>
            </a:r>
          </a:p>
        </p:txBody>
      </p:sp>
      <p:sp>
        <p:nvSpPr>
          <p:cNvPr id="35" name="テキスト ボックス 34">
            <a:extLst>
              <a:ext uri="{FF2B5EF4-FFF2-40B4-BE49-F238E27FC236}">
                <a16:creationId xmlns:a16="http://schemas.microsoft.com/office/drawing/2014/main" id="{983DCA42-27A8-40FB-AA71-A0C701AF3D63}"/>
              </a:ext>
            </a:extLst>
          </p:cNvPr>
          <p:cNvSpPr txBox="1"/>
          <p:nvPr/>
        </p:nvSpPr>
        <p:spPr>
          <a:xfrm>
            <a:off x="5791951" y="4099688"/>
            <a:ext cx="3059922" cy="2708434"/>
          </a:xfrm>
          <a:prstGeom prst="rect">
            <a:avLst/>
          </a:prstGeom>
          <a:noFill/>
          <a:ln w="6350" cap="flat" cmpd="sng" algn="ctr">
            <a:noFill/>
            <a:prstDash val="solid"/>
          </a:ln>
          <a:effectLst/>
        </p:spPr>
        <p:style>
          <a:lnRef idx="2">
            <a:schemeClr val="accent2"/>
          </a:lnRef>
          <a:fillRef idx="1">
            <a:schemeClr val="lt1"/>
          </a:fillRef>
          <a:effectRef idx="0">
            <a:schemeClr val="accent2"/>
          </a:effectRef>
          <a:fontRef idx="minor">
            <a:schemeClr val="dk1"/>
          </a:fontRef>
        </p:style>
        <p:txBody>
          <a:bodyPr wrap="square">
            <a:spAutoFit/>
          </a:bodyPr>
          <a:lstStyle/>
          <a:p>
            <a:pPr marL="0" marR="0" lvl="0" indent="0" algn="just" defTabSz="914278" rtl="0" eaLnBrk="1" fontAlgn="auto" latinLnBrk="0" hangingPunct="1">
              <a:lnSpc>
                <a:spcPct val="100000"/>
              </a:lnSpc>
              <a:spcBef>
                <a:spcPts val="0"/>
              </a:spcBef>
              <a:spcAft>
                <a:spcPts val="0"/>
              </a:spcAft>
              <a:buClrTx/>
              <a:buSzTx/>
              <a:buFontTx/>
              <a:buNone/>
              <a:tabLst/>
              <a:defRPr/>
            </a:pPr>
            <a:r>
              <a:rPr kumimoji="1" lang="en-US" altLang="ja-JP" sz="1100" b="1" i="0" u="none" strike="noStrike" kern="1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Times New Roman" panose="02020603050405020304" pitchFamily="18" charset="0"/>
              </a:rPr>
              <a:t>【</a:t>
            </a:r>
            <a:r>
              <a:rPr kumimoji="1" lang="ja-JP" altLang="en-US" sz="1100" b="1" i="0" u="none" strike="noStrike" kern="1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Times New Roman" panose="02020603050405020304" pitchFamily="18" charset="0"/>
              </a:rPr>
              <a:t>段階的耐震改修</a:t>
            </a:r>
            <a:r>
              <a:rPr kumimoji="1" lang="en-US" altLang="ja-JP" sz="1100" b="1" i="0" u="none" strike="noStrike" kern="1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Times New Roman" panose="02020603050405020304" pitchFamily="18" charset="0"/>
              </a:rPr>
              <a:t>】</a:t>
            </a:r>
          </a:p>
          <a:p>
            <a:pPr marL="0" marR="0" lvl="0" indent="0" algn="just" defTabSz="914278" rtl="0" eaLnBrk="1" fontAlgn="auto" latinLnBrk="0" hangingPunct="1">
              <a:lnSpc>
                <a:spcPct val="100000"/>
              </a:lnSpc>
              <a:spcBef>
                <a:spcPts val="0"/>
              </a:spcBef>
              <a:spcAft>
                <a:spcPts val="0"/>
              </a:spcAft>
              <a:buClrTx/>
              <a:buSzTx/>
              <a:buFontTx/>
              <a:buNone/>
              <a:tabLst/>
              <a:defRPr/>
            </a:pPr>
            <a:r>
              <a:rPr kumimoji="1" lang="ja-JP" altLang="en-US" sz="1050" b="0" i="0" u="none" strike="noStrike" kern="1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Times New Roman" panose="02020603050405020304" pitchFamily="18" charset="0"/>
              </a:rPr>
              <a:t>・改修後の構造評点を</a:t>
            </a:r>
            <a:endParaRPr kumimoji="1" lang="en-US" altLang="ja-JP" sz="1050" b="0" i="0" u="none" strike="noStrike" kern="1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Times New Roman" panose="02020603050405020304" pitchFamily="18" charset="0"/>
            </a:endParaRPr>
          </a:p>
          <a:p>
            <a:pPr marL="0" marR="0" lvl="0" indent="0" algn="just" defTabSz="914278" rtl="0" eaLnBrk="1" fontAlgn="auto" latinLnBrk="0" hangingPunct="1">
              <a:lnSpc>
                <a:spcPct val="100000"/>
              </a:lnSpc>
              <a:spcBef>
                <a:spcPts val="0"/>
              </a:spcBef>
              <a:spcAft>
                <a:spcPts val="0"/>
              </a:spcAft>
              <a:buClrTx/>
              <a:buSzTx/>
              <a:buFontTx/>
              <a:buNone/>
              <a:tabLst/>
              <a:defRPr/>
            </a:pPr>
            <a:r>
              <a:rPr lang="ja-JP" altLang="en-US" sz="1050" kern="100" dirty="0">
                <a:solidFill>
                  <a:srgbClr val="000000"/>
                </a:solidFill>
                <a:latin typeface="Meiryo UI" panose="020B0604030504040204" pitchFamily="50" charset="-128"/>
                <a:ea typeface="Meiryo UI" panose="020B0604030504040204" pitchFamily="50" charset="-128"/>
                <a:cs typeface="Times New Roman" panose="02020603050405020304" pitchFamily="18" charset="0"/>
              </a:rPr>
              <a:t>　</a:t>
            </a:r>
            <a:r>
              <a:rPr kumimoji="1" lang="en-US" altLang="ja-JP" sz="1050" b="0" i="0" u="none" strike="noStrike" kern="1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Times New Roman" panose="02020603050405020304" pitchFamily="18" charset="0"/>
              </a:rPr>
              <a:t>0.7</a:t>
            </a:r>
            <a:r>
              <a:rPr kumimoji="1" lang="ja-JP" altLang="en-US" sz="1050" b="0" i="0" u="none" strike="noStrike" kern="1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Times New Roman" panose="02020603050405020304" pitchFamily="18" charset="0"/>
              </a:rPr>
              <a:t>以上とする改修</a:t>
            </a:r>
            <a:endParaRPr kumimoji="1" lang="en-US" altLang="ja-JP" sz="1050" b="0" i="0" u="none" strike="noStrike" kern="1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Times New Roman" panose="02020603050405020304" pitchFamily="18" charset="0"/>
            </a:endParaRPr>
          </a:p>
          <a:p>
            <a:pPr marL="0" marR="0" lvl="0" indent="0" algn="just" defTabSz="914278" rtl="0" eaLnBrk="1" fontAlgn="auto" latinLnBrk="0" hangingPunct="1">
              <a:lnSpc>
                <a:spcPct val="100000"/>
              </a:lnSpc>
              <a:spcBef>
                <a:spcPts val="0"/>
              </a:spcBef>
              <a:spcAft>
                <a:spcPts val="0"/>
              </a:spcAft>
              <a:buClrTx/>
              <a:buSzTx/>
              <a:buFontTx/>
              <a:buNone/>
              <a:tabLst/>
              <a:defRPr/>
            </a:pPr>
            <a:r>
              <a:rPr lang="ja-JP" altLang="en-US" sz="1050" kern="100" dirty="0">
                <a:solidFill>
                  <a:srgbClr val="000000"/>
                </a:solidFill>
                <a:latin typeface="Meiryo UI" panose="020B0604030504040204" pitchFamily="50" charset="-128"/>
                <a:ea typeface="Meiryo UI" panose="020B0604030504040204" pitchFamily="50" charset="-128"/>
                <a:cs typeface="Times New Roman" panose="02020603050405020304" pitchFamily="18" charset="0"/>
              </a:rPr>
              <a:t>　</a:t>
            </a:r>
            <a:r>
              <a:rPr kumimoji="1" lang="ja-JP" altLang="en-US" sz="1050" b="0" i="0" u="none" strike="noStrike" kern="1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Times New Roman" panose="02020603050405020304" pitchFamily="18" charset="0"/>
              </a:rPr>
              <a:t>又は</a:t>
            </a:r>
            <a:r>
              <a:rPr kumimoji="1" lang="en-US" altLang="ja-JP" sz="1050" b="0" i="0" u="none" strike="noStrike" kern="1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Times New Roman" panose="02020603050405020304" pitchFamily="18" charset="0"/>
              </a:rPr>
              <a:t>1</a:t>
            </a:r>
            <a:r>
              <a:rPr kumimoji="1" lang="ja-JP" altLang="en-US" sz="1050" b="0" i="0" u="none" strike="noStrike" kern="1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Times New Roman" panose="02020603050405020304" pitchFamily="18" charset="0"/>
              </a:rPr>
              <a:t>階のみ</a:t>
            </a:r>
            <a:r>
              <a:rPr kumimoji="1" lang="en-US" altLang="ja-JP" sz="1050" b="0" i="0" u="none" strike="noStrike" kern="1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Times New Roman" panose="02020603050405020304" pitchFamily="18" charset="0"/>
              </a:rPr>
              <a:t>1.0</a:t>
            </a:r>
            <a:r>
              <a:rPr kumimoji="1" lang="ja-JP" altLang="en-US" sz="1050" b="0" i="0" u="none" strike="noStrike" kern="1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Times New Roman" panose="02020603050405020304" pitchFamily="18" charset="0"/>
              </a:rPr>
              <a:t>と</a:t>
            </a:r>
            <a:endParaRPr kumimoji="1" lang="en-US" altLang="ja-JP" sz="1050" b="0" i="0" u="none" strike="noStrike" kern="1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Times New Roman" panose="02020603050405020304" pitchFamily="18" charset="0"/>
            </a:endParaRPr>
          </a:p>
          <a:p>
            <a:pPr marL="0" marR="0" lvl="0" indent="0" algn="just" defTabSz="914278" rtl="0" eaLnBrk="1" fontAlgn="auto" latinLnBrk="0" hangingPunct="1">
              <a:lnSpc>
                <a:spcPct val="100000"/>
              </a:lnSpc>
              <a:spcBef>
                <a:spcPts val="0"/>
              </a:spcBef>
              <a:spcAft>
                <a:spcPts val="0"/>
              </a:spcAft>
              <a:buClrTx/>
              <a:buSzTx/>
              <a:buFontTx/>
              <a:buNone/>
              <a:tabLst/>
              <a:defRPr/>
            </a:pPr>
            <a:r>
              <a:rPr lang="ja-JP" altLang="en-US" sz="1050" kern="100" dirty="0">
                <a:solidFill>
                  <a:srgbClr val="000000"/>
                </a:solidFill>
                <a:latin typeface="Meiryo UI" panose="020B0604030504040204" pitchFamily="50" charset="-128"/>
                <a:ea typeface="Meiryo UI" panose="020B0604030504040204" pitchFamily="50" charset="-128"/>
                <a:cs typeface="Times New Roman" panose="02020603050405020304" pitchFamily="18" charset="0"/>
              </a:rPr>
              <a:t>　</a:t>
            </a:r>
            <a:r>
              <a:rPr kumimoji="1" lang="ja-JP" altLang="en-US" sz="1050" b="0" i="0" u="none" strike="noStrike" kern="1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Times New Roman" panose="02020603050405020304" pitchFamily="18" charset="0"/>
              </a:rPr>
              <a:t>する改修</a:t>
            </a:r>
            <a:endParaRPr lang="en-US" altLang="ja-JP" sz="1050" b="1" kern="100" dirty="0">
              <a:solidFill>
                <a:srgbClr val="000000"/>
              </a:solidFill>
              <a:latin typeface="Meiryo UI" panose="020B0604030504040204" pitchFamily="50" charset="-128"/>
              <a:ea typeface="Meiryo UI" panose="020B0604030504040204" pitchFamily="50" charset="-128"/>
              <a:cs typeface="Times New Roman" panose="02020603050405020304" pitchFamily="18" charset="0"/>
            </a:endParaRPr>
          </a:p>
          <a:p>
            <a:pPr marL="0" marR="0" lvl="0" indent="0" algn="just" defTabSz="914278" rtl="0" eaLnBrk="1" fontAlgn="auto" latinLnBrk="0" hangingPunct="1">
              <a:lnSpc>
                <a:spcPct val="100000"/>
              </a:lnSpc>
              <a:spcBef>
                <a:spcPts val="0"/>
              </a:spcBef>
              <a:spcAft>
                <a:spcPts val="0"/>
              </a:spcAft>
              <a:buClrTx/>
              <a:buSzTx/>
              <a:buFontTx/>
              <a:buNone/>
              <a:tabLst/>
              <a:defRPr/>
            </a:pPr>
            <a:r>
              <a:rPr kumimoji="1" lang="en-US" altLang="ja-JP" sz="1100" b="1" i="0" u="none" strike="noStrike" kern="1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Times New Roman" panose="02020603050405020304" pitchFamily="18" charset="0"/>
              </a:rPr>
              <a:t>【</a:t>
            </a:r>
            <a:r>
              <a:rPr kumimoji="1" lang="ja-JP" altLang="en-US" sz="1100" b="1" i="0" u="none" strike="noStrike" kern="1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Times New Roman" panose="02020603050405020304" pitchFamily="18" charset="0"/>
              </a:rPr>
              <a:t>部分的耐震改修</a:t>
            </a:r>
            <a:r>
              <a:rPr kumimoji="1" lang="en-US" altLang="ja-JP" sz="1100" b="1" i="0" u="none" strike="noStrike" kern="1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Times New Roman" panose="02020603050405020304" pitchFamily="18" charset="0"/>
              </a:rPr>
              <a:t>】</a:t>
            </a:r>
            <a:endParaRPr kumimoji="1" lang="ja-JP" altLang="en-US" sz="1200" b="1" i="0" u="none" strike="noStrike" kern="1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Times New Roman" panose="02020603050405020304" pitchFamily="18" charset="0"/>
            </a:endParaRPr>
          </a:p>
          <a:p>
            <a:pPr marL="0" marR="0" lvl="0" indent="63500" algn="just" defTabSz="914278" rtl="0" eaLnBrk="1" fontAlgn="auto" latinLnBrk="0" hangingPunct="1">
              <a:lnSpc>
                <a:spcPct val="100000"/>
              </a:lnSpc>
              <a:spcBef>
                <a:spcPts val="0"/>
              </a:spcBef>
              <a:spcAft>
                <a:spcPts val="0"/>
              </a:spcAft>
              <a:buClrTx/>
              <a:buSzTx/>
              <a:buFontTx/>
              <a:buNone/>
              <a:tabLst/>
              <a:defRPr/>
            </a:pPr>
            <a:r>
              <a:rPr kumimoji="1" lang="ja-JP" altLang="en-US" sz="1050" b="0" i="0" u="none" strike="noStrike" kern="1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Times New Roman" panose="02020603050405020304" pitchFamily="18" charset="0"/>
              </a:rPr>
              <a:t>・耐震シェルター</a:t>
            </a:r>
            <a:endParaRPr kumimoji="1" lang="ja-JP" altLang="en-US" sz="1100" b="0" i="0" u="none" strike="noStrike" kern="1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Times New Roman" panose="02020603050405020304" pitchFamily="18" charset="0"/>
            </a:endParaRPr>
          </a:p>
          <a:p>
            <a:pPr marL="0" marR="0" lvl="0" indent="0" algn="just" defTabSz="914278" rtl="0" eaLnBrk="1" fontAlgn="auto" latinLnBrk="0" hangingPunct="1">
              <a:lnSpc>
                <a:spcPct val="100000"/>
              </a:lnSpc>
              <a:spcBef>
                <a:spcPts val="0"/>
              </a:spcBef>
              <a:spcAft>
                <a:spcPts val="0"/>
              </a:spcAft>
              <a:buClrTx/>
              <a:buSzTx/>
              <a:buFontTx/>
              <a:buNone/>
              <a:tabLst/>
              <a:defRPr/>
            </a:pPr>
            <a:r>
              <a:rPr kumimoji="1" lang="en-US" altLang="ja-JP" sz="1050" b="0" i="0" u="none" strike="noStrike" kern="1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Times New Roman" panose="02020603050405020304" pitchFamily="18" charset="0"/>
              </a:rPr>
              <a:t> </a:t>
            </a:r>
            <a:r>
              <a:rPr kumimoji="1" lang="ja-JP" altLang="en-US" sz="1050" b="0" i="0" u="none" strike="noStrike" kern="1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Times New Roman" panose="02020603050405020304" pitchFamily="18" charset="0"/>
              </a:rPr>
              <a:t>・屋根の軽量化</a:t>
            </a:r>
            <a:r>
              <a:rPr lang="en-US" altLang="ja-JP" sz="1050" kern="100" dirty="0">
                <a:solidFill>
                  <a:srgbClr val="000000"/>
                </a:solidFill>
                <a:latin typeface="Meiryo UI" panose="020B0604030504040204" pitchFamily="50" charset="-128"/>
                <a:ea typeface="Meiryo UI" panose="020B0604030504040204" pitchFamily="50" charset="-128"/>
                <a:cs typeface="Times New Roman" panose="02020603050405020304" pitchFamily="18" charset="0"/>
              </a:rPr>
              <a:t>			</a:t>
            </a:r>
          </a:p>
          <a:p>
            <a:pPr marL="127000" indent="-127000" algn="just"/>
            <a:r>
              <a:rPr lang="ja-JP" altLang="ja-JP" sz="1100" b="1" kern="100" dirty="0">
                <a:effectLst/>
                <a:latin typeface="Meiryo UI" panose="020B0604030504040204" pitchFamily="50" charset="-128"/>
                <a:ea typeface="Meiryo UI" panose="020B0604030504040204" pitchFamily="50" charset="-128"/>
                <a:cs typeface="Times New Roman" panose="02020603050405020304" pitchFamily="18" charset="0"/>
              </a:rPr>
              <a:t>【</a:t>
            </a:r>
            <a:r>
              <a:rPr lang="ja-JP" altLang="en-US" sz="1100" b="1" kern="100" dirty="0">
                <a:effectLst/>
                <a:latin typeface="Meiryo UI" panose="020B0604030504040204" pitchFamily="50" charset="-128"/>
                <a:ea typeface="Meiryo UI" panose="020B0604030504040204" pitchFamily="50" charset="-128"/>
                <a:cs typeface="Times New Roman" panose="02020603050405020304" pitchFamily="18" charset="0"/>
              </a:rPr>
              <a:t>身近にできる災害対策</a:t>
            </a:r>
            <a:r>
              <a:rPr lang="ja-JP" altLang="ja-JP" sz="1100" b="1" kern="100" dirty="0">
                <a:effectLst/>
                <a:latin typeface="Meiryo UI" panose="020B0604030504040204" pitchFamily="50" charset="-128"/>
                <a:ea typeface="Meiryo UI" panose="020B0604030504040204" pitchFamily="50" charset="-128"/>
                <a:cs typeface="Times New Roman" panose="02020603050405020304" pitchFamily="18" charset="0"/>
              </a:rPr>
              <a:t>】</a:t>
            </a:r>
            <a:endParaRPr lang="en-US" altLang="ja-JP" sz="1100" b="1" kern="100" dirty="0">
              <a:latin typeface="Meiryo UI" panose="020B0604030504040204" pitchFamily="50" charset="-128"/>
              <a:ea typeface="Meiryo UI" panose="020B0604030504040204" pitchFamily="50" charset="-128"/>
              <a:cs typeface="Times New Roman" panose="02020603050405020304" pitchFamily="18" charset="0"/>
            </a:endParaRPr>
          </a:p>
          <a:p>
            <a:pPr marL="127000" indent="-127000" algn="just"/>
            <a:r>
              <a:rPr lang="en-US" altLang="ja-JP" sz="1100" b="1" kern="100" dirty="0">
                <a:effectLst/>
                <a:latin typeface="Meiryo UI" panose="020B0604030504040204" pitchFamily="50" charset="-128"/>
                <a:ea typeface="Meiryo UI" panose="020B0604030504040204" pitchFamily="50" charset="-128"/>
                <a:cs typeface="Times New Roman" panose="02020603050405020304" pitchFamily="18" charset="0"/>
              </a:rPr>
              <a:t> </a:t>
            </a:r>
            <a:r>
              <a:rPr lang="ja-JP" altLang="ja-JP" sz="1050" kern="100" dirty="0">
                <a:effectLst/>
                <a:latin typeface="Meiryo UI" panose="020B0604030504040204" pitchFamily="50" charset="-128"/>
                <a:ea typeface="Meiryo UI" panose="020B0604030504040204" pitchFamily="50" charset="-128"/>
                <a:cs typeface="Times New Roman" panose="02020603050405020304" pitchFamily="18" charset="0"/>
              </a:rPr>
              <a:t>・</a:t>
            </a:r>
            <a:r>
              <a:rPr lang="ja-JP" altLang="en-US" sz="1050" kern="100" dirty="0">
                <a:effectLst/>
                <a:latin typeface="Meiryo UI" panose="020B0604030504040204" pitchFamily="50" charset="-128"/>
                <a:ea typeface="Meiryo UI" panose="020B0604030504040204" pitchFamily="50" charset="-128"/>
                <a:cs typeface="Times New Roman" panose="02020603050405020304" pitchFamily="18" charset="0"/>
              </a:rPr>
              <a:t>防災ベッド</a:t>
            </a:r>
            <a:endParaRPr lang="ja-JP" altLang="ja-JP" sz="1050" b="1" kern="100" dirty="0">
              <a:effectLst/>
              <a:latin typeface="Meiryo UI" panose="020B0604030504040204" pitchFamily="50" charset="-128"/>
              <a:ea typeface="Meiryo UI" panose="020B0604030504040204" pitchFamily="50" charset="-128"/>
              <a:cs typeface="Times New Roman" panose="02020603050405020304" pitchFamily="18" charset="0"/>
            </a:endParaRPr>
          </a:p>
          <a:p>
            <a:pPr indent="63500" algn="just"/>
            <a:r>
              <a:rPr lang="ja-JP" altLang="ja-JP" sz="1050" kern="100" dirty="0">
                <a:effectLst/>
                <a:latin typeface="Meiryo UI" panose="020B0604030504040204" pitchFamily="50" charset="-128"/>
                <a:ea typeface="Meiryo UI" panose="020B0604030504040204" pitchFamily="50" charset="-128"/>
                <a:cs typeface="Times New Roman" panose="02020603050405020304" pitchFamily="18" charset="0"/>
              </a:rPr>
              <a:t>・家具固定材の設置</a:t>
            </a:r>
          </a:p>
          <a:p>
            <a:pPr indent="63500" algn="just"/>
            <a:r>
              <a:rPr lang="ja-JP" altLang="ja-JP" sz="1050" kern="100" dirty="0">
                <a:effectLst/>
                <a:latin typeface="Meiryo UI" panose="020B0604030504040204" pitchFamily="50" charset="-128"/>
                <a:ea typeface="Meiryo UI" panose="020B0604030504040204" pitchFamily="50" charset="-128"/>
                <a:cs typeface="Times New Roman" panose="02020603050405020304" pitchFamily="18" charset="0"/>
              </a:rPr>
              <a:t>・家具の配置換え</a:t>
            </a:r>
            <a:endParaRPr lang="en-US" altLang="ja-JP" sz="1050" kern="100" dirty="0">
              <a:effectLst/>
              <a:latin typeface="Meiryo UI" panose="020B0604030504040204" pitchFamily="50" charset="-128"/>
              <a:ea typeface="Meiryo UI" panose="020B0604030504040204" pitchFamily="50" charset="-128"/>
              <a:cs typeface="Times New Roman" panose="02020603050405020304" pitchFamily="18" charset="0"/>
            </a:endParaRPr>
          </a:p>
          <a:p>
            <a:pPr indent="63500" algn="just"/>
            <a:r>
              <a:rPr lang="ja-JP" altLang="ja-JP" sz="1050" kern="100" dirty="0">
                <a:effectLst/>
                <a:latin typeface="Meiryo UI" panose="020B0604030504040204" pitchFamily="50" charset="-128"/>
                <a:ea typeface="Meiryo UI" panose="020B0604030504040204" pitchFamily="50" charset="-128"/>
                <a:cs typeface="Times New Roman" panose="02020603050405020304" pitchFamily="18" charset="0"/>
              </a:rPr>
              <a:t>・転倒防止マットの設置</a:t>
            </a:r>
          </a:p>
          <a:p>
            <a:pPr indent="63500" algn="just"/>
            <a:r>
              <a:rPr lang="ja-JP" altLang="ja-JP" sz="1050" kern="100" dirty="0">
                <a:effectLst/>
                <a:latin typeface="Meiryo UI" panose="020B0604030504040204" pitchFamily="50" charset="-128"/>
                <a:ea typeface="Meiryo UI" panose="020B0604030504040204" pitchFamily="50" charset="-128"/>
                <a:cs typeface="Times New Roman" panose="02020603050405020304" pitchFamily="18" charset="0"/>
              </a:rPr>
              <a:t>・耐震テーブルの設置</a:t>
            </a:r>
          </a:p>
          <a:p>
            <a:pPr marL="130175" indent="-63500" algn="just"/>
            <a:r>
              <a:rPr lang="ja-JP" altLang="ja-JP" sz="1050" kern="100" dirty="0">
                <a:effectLst/>
                <a:latin typeface="Meiryo UI" panose="020B0604030504040204" pitchFamily="50" charset="-128"/>
                <a:ea typeface="Meiryo UI" panose="020B0604030504040204" pitchFamily="50" charset="-128"/>
                <a:cs typeface="Times New Roman" panose="02020603050405020304" pitchFamily="18" charset="0"/>
              </a:rPr>
              <a:t>・窓ガラスの飛散防止</a:t>
            </a:r>
          </a:p>
          <a:p>
            <a:pPr indent="63500" algn="just"/>
            <a:r>
              <a:rPr lang="ja-JP" altLang="ja-JP" sz="1050" kern="100" dirty="0">
                <a:effectLst/>
                <a:latin typeface="Meiryo UI" panose="020B0604030504040204" pitchFamily="50" charset="-128"/>
                <a:ea typeface="Meiryo UI" panose="020B0604030504040204" pitchFamily="50" charset="-128"/>
                <a:cs typeface="Times New Roman" panose="02020603050405020304" pitchFamily="18" charset="0"/>
              </a:rPr>
              <a:t>・感震ブレーカーの設置</a:t>
            </a:r>
          </a:p>
        </p:txBody>
      </p:sp>
      <p:graphicFrame>
        <p:nvGraphicFramePr>
          <p:cNvPr id="41" name="表 11">
            <a:extLst>
              <a:ext uri="{FF2B5EF4-FFF2-40B4-BE49-F238E27FC236}">
                <a16:creationId xmlns:a16="http://schemas.microsoft.com/office/drawing/2014/main" id="{EF7CB50C-B9BF-4590-922D-4D00BCE176C9}"/>
              </a:ext>
            </a:extLst>
          </p:cNvPr>
          <p:cNvGraphicFramePr>
            <a:graphicFrameLocks noGrp="1"/>
          </p:cNvGraphicFramePr>
          <p:nvPr>
            <p:extLst>
              <p:ext uri="{D42A27DB-BD31-4B8C-83A1-F6EECF244321}">
                <p14:modId xmlns:p14="http://schemas.microsoft.com/office/powerpoint/2010/main" val="4204533568"/>
              </p:ext>
            </p:extLst>
          </p:nvPr>
        </p:nvGraphicFramePr>
        <p:xfrm>
          <a:off x="85475" y="4196129"/>
          <a:ext cx="5097711" cy="1205944"/>
        </p:xfrm>
        <a:graphic>
          <a:graphicData uri="http://schemas.openxmlformats.org/drawingml/2006/table">
            <a:tbl>
              <a:tblPr firstRow="1" bandRow="1">
                <a:tableStyleId>{5C22544A-7EE6-4342-B048-85BDC9FD1C3A}</a:tableStyleId>
              </a:tblPr>
              <a:tblGrid>
                <a:gridCol w="527737">
                  <a:extLst>
                    <a:ext uri="{9D8B030D-6E8A-4147-A177-3AD203B41FA5}">
                      <a16:colId xmlns:a16="http://schemas.microsoft.com/office/drawing/2014/main" val="452129438"/>
                    </a:ext>
                  </a:extLst>
                </a:gridCol>
                <a:gridCol w="2176238">
                  <a:extLst>
                    <a:ext uri="{9D8B030D-6E8A-4147-A177-3AD203B41FA5}">
                      <a16:colId xmlns:a16="http://schemas.microsoft.com/office/drawing/2014/main" val="1356179426"/>
                    </a:ext>
                  </a:extLst>
                </a:gridCol>
                <a:gridCol w="2393736">
                  <a:extLst>
                    <a:ext uri="{9D8B030D-6E8A-4147-A177-3AD203B41FA5}">
                      <a16:colId xmlns:a16="http://schemas.microsoft.com/office/drawing/2014/main" val="1372052702"/>
                    </a:ext>
                  </a:extLst>
                </a:gridCol>
              </a:tblGrid>
              <a:tr h="336608">
                <a:tc rowSpan="3">
                  <a:txBody>
                    <a:bodyPr/>
                    <a:lstStyle/>
                    <a:p>
                      <a:pPr algn="ctr">
                        <a:lnSpc>
                          <a:spcPts val="2500"/>
                        </a:lnSpc>
                      </a:pPr>
                      <a:r>
                        <a:rPr kumimoji="1" lang="ja-JP" altLang="en-US" sz="1200" b="0" dirty="0">
                          <a:latin typeface="Meiryo UI" panose="020B0604030504040204" pitchFamily="50" charset="-128"/>
                          <a:ea typeface="Meiryo UI" panose="020B0604030504040204" pitchFamily="50" charset="-128"/>
                        </a:rPr>
                        <a:t>耐震化</a:t>
                      </a:r>
                    </a:p>
                  </a:txBody>
                  <a:tcPr vert="eaVert">
                    <a:solidFill>
                      <a:schemeClr val="accent1">
                        <a:lumMod val="50000"/>
                      </a:schemeClr>
                    </a:solidFill>
                  </a:tcPr>
                </a:tc>
                <a:tc>
                  <a:txBody>
                    <a:bodyPr/>
                    <a:lstStyle/>
                    <a:p>
                      <a:pPr algn="ctr">
                        <a:lnSpc>
                          <a:spcPct val="100000"/>
                        </a:lnSpc>
                      </a:pPr>
                      <a:r>
                        <a:rPr kumimoji="1" lang="ja-JP" altLang="en-US" sz="1100" b="0" dirty="0">
                          <a:latin typeface="Meiryo UI" panose="020B0604030504040204" pitchFamily="50" charset="-128"/>
                          <a:ea typeface="Meiryo UI" panose="020B0604030504040204" pitchFamily="50" charset="-128"/>
                        </a:rPr>
                        <a:t>建物全体の安全性の確保</a:t>
                      </a:r>
                    </a:p>
                  </a:txBody>
                  <a:tcPr>
                    <a:solidFill>
                      <a:schemeClr val="accent1">
                        <a:lumMod val="75000"/>
                      </a:schemeClr>
                    </a:solidFill>
                  </a:tcPr>
                </a:tc>
                <a:tc>
                  <a:txBody>
                    <a:bodyPr/>
                    <a:lstStyle/>
                    <a:p>
                      <a:pPr algn="ctr">
                        <a:lnSpc>
                          <a:spcPct val="100000"/>
                        </a:lnSpc>
                      </a:pPr>
                      <a:r>
                        <a:rPr kumimoji="1" lang="ja-JP" altLang="en-US" sz="1100" b="0" dirty="0">
                          <a:latin typeface="Meiryo UI" panose="020B0604030504040204" pitchFamily="50" charset="-128"/>
                          <a:ea typeface="Meiryo UI" panose="020B0604030504040204" pitchFamily="50" charset="-128"/>
                        </a:rPr>
                        <a:t>安全な居住空間の確保</a:t>
                      </a:r>
                    </a:p>
                  </a:txBody>
                  <a:tcPr>
                    <a:solidFill>
                      <a:schemeClr val="accent1">
                        <a:lumMod val="75000"/>
                      </a:schemeClr>
                    </a:solidFill>
                  </a:tcPr>
                </a:tc>
                <a:extLst>
                  <a:ext uri="{0D108BD9-81ED-4DB2-BD59-A6C34878D82A}">
                    <a16:rowId xmlns:a16="http://schemas.microsoft.com/office/drawing/2014/main" val="1667549111"/>
                  </a:ext>
                </a:extLst>
              </a:tr>
              <a:tr h="298364">
                <a:tc vMerge="1">
                  <a:txBody>
                    <a:bodyPr/>
                    <a:lstStyle/>
                    <a:p>
                      <a:endParaRPr kumimoji="1" lang="ja-JP" altLang="en-US" dirty="0"/>
                    </a:p>
                  </a:txBody>
                  <a:tcPr/>
                </a:tc>
                <a:tc>
                  <a:txBody>
                    <a:bodyPr/>
                    <a:lstStyle/>
                    <a:p>
                      <a:pPr algn="ctr">
                        <a:lnSpc>
                          <a:spcPct val="100000"/>
                        </a:lnSpc>
                      </a:pPr>
                      <a:r>
                        <a:rPr kumimoji="1" lang="ja-JP" altLang="en-US" sz="1100" b="0" dirty="0">
                          <a:solidFill>
                            <a:srgbClr val="FF3300"/>
                          </a:solidFill>
                          <a:latin typeface="Meiryo UI" panose="020B0604030504040204" pitchFamily="50" charset="-128"/>
                          <a:ea typeface="Meiryo UI" panose="020B0604030504040204" pitchFamily="50" charset="-128"/>
                        </a:rPr>
                        <a:t>●耐震改修</a:t>
                      </a:r>
                    </a:p>
                  </a:txBody>
                  <a:tcPr>
                    <a:solidFill>
                      <a:schemeClr val="accent1"/>
                    </a:solidFill>
                  </a:tcPr>
                </a:tc>
                <a:tc>
                  <a:txBody>
                    <a:bodyPr/>
                    <a:lstStyle/>
                    <a:p>
                      <a:pPr algn="ctr">
                        <a:lnSpc>
                          <a:spcPct val="100000"/>
                        </a:lnSpc>
                      </a:pPr>
                      <a:r>
                        <a:rPr kumimoji="1" lang="ja-JP" altLang="en-US" sz="1100" b="0" dirty="0">
                          <a:solidFill>
                            <a:srgbClr val="FF0000"/>
                          </a:solidFill>
                          <a:latin typeface="Meiryo UI" panose="020B0604030504040204" pitchFamily="50" charset="-128"/>
                          <a:ea typeface="Meiryo UI" panose="020B0604030504040204" pitchFamily="50" charset="-128"/>
                        </a:rPr>
                        <a:t>●除却（住替え・建替え）</a:t>
                      </a:r>
                    </a:p>
                  </a:txBody>
                  <a:tcPr>
                    <a:solidFill>
                      <a:schemeClr val="accent1"/>
                    </a:solidFill>
                  </a:tcPr>
                </a:tc>
                <a:extLst>
                  <a:ext uri="{0D108BD9-81ED-4DB2-BD59-A6C34878D82A}">
                    <a16:rowId xmlns:a16="http://schemas.microsoft.com/office/drawing/2014/main" val="4070040181"/>
                  </a:ext>
                </a:extLst>
              </a:tr>
              <a:tr h="570972">
                <a:tc vMerge="1">
                  <a:txBody>
                    <a:bodyPr/>
                    <a:lstStyle/>
                    <a:p>
                      <a:endParaRPr kumimoji="1" lang="ja-JP" altLang="en-US" dirty="0"/>
                    </a:p>
                  </a:txBody>
                  <a:tcPr/>
                </a:tc>
                <a:tc>
                  <a:txBody>
                    <a:bodyPr/>
                    <a:lstStyle/>
                    <a:p>
                      <a:pPr algn="ctr">
                        <a:lnSpc>
                          <a:spcPts val="1400"/>
                        </a:lnSpc>
                      </a:pPr>
                      <a:r>
                        <a:rPr kumimoji="1" lang="ja-JP" altLang="en-US" sz="1000" dirty="0">
                          <a:latin typeface="Meiryo UI" panose="020B0604030504040204" pitchFamily="50" charset="-128"/>
                          <a:ea typeface="Meiryo UI" panose="020B0604030504040204" pitchFamily="50" charset="-128"/>
                        </a:rPr>
                        <a:t>耐震診断・耐震設計・耐震改修</a:t>
                      </a:r>
                      <a:endParaRPr kumimoji="1" lang="en-US" altLang="ja-JP" sz="1000" dirty="0">
                        <a:latin typeface="Meiryo UI" panose="020B0604030504040204" pitchFamily="50" charset="-128"/>
                        <a:ea typeface="Meiryo UI" panose="020B0604030504040204" pitchFamily="50" charset="-128"/>
                      </a:endParaRPr>
                    </a:p>
                    <a:p>
                      <a:pPr algn="ctr">
                        <a:lnSpc>
                          <a:spcPts val="1400"/>
                        </a:lnSpc>
                      </a:pPr>
                      <a:r>
                        <a:rPr kumimoji="1" lang="ja-JP" altLang="en-US" sz="1000" dirty="0">
                          <a:latin typeface="Meiryo UI" panose="020B0604030504040204" pitchFamily="50" charset="-128"/>
                          <a:ea typeface="Meiryo UI" panose="020B0604030504040204" pitchFamily="50" charset="-128"/>
                        </a:rPr>
                        <a:t>（補助の活用）</a:t>
                      </a:r>
                      <a:endParaRPr kumimoji="1" lang="en-US" altLang="ja-JP" sz="1000" dirty="0">
                        <a:latin typeface="Meiryo UI" panose="020B0604030504040204" pitchFamily="50" charset="-128"/>
                        <a:ea typeface="Meiryo UI" panose="020B0604030504040204" pitchFamily="50" charset="-128"/>
                      </a:endParaRPr>
                    </a:p>
                  </a:txBody>
                  <a:tcPr>
                    <a:solidFill>
                      <a:schemeClr val="accent5"/>
                    </a:solidFill>
                  </a:tcPr>
                </a:tc>
                <a:tc>
                  <a:txBody>
                    <a:bodyPr/>
                    <a:lstStyle/>
                    <a:p>
                      <a:pPr algn="ctr">
                        <a:lnSpc>
                          <a:spcPts val="1400"/>
                        </a:lnSpc>
                      </a:pPr>
                      <a:r>
                        <a:rPr kumimoji="1" lang="ja-JP" altLang="en-US" sz="1000" dirty="0">
                          <a:latin typeface="Meiryo UI" panose="020B0604030504040204" pitchFamily="50" charset="-128"/>
                          <a:ea typeface="Meiryo UI" panose="020B0604030504040204" pitchFamily="50" charset="-128"/>
                        </a:rPr>
                        <a:t>住替えや建替えを前提とした除却</a:t>
                      </a:r>
                      <a:endParaRPr kumimoji="1" lang="en-US" altLang="ja-JP" sz="1000" dirty="0">
                        <a:latin typeface="Meiryo UI" panose="020B0604030504040204" pitchFamily="50" charset="-128"/>
                        <a:ea typeface="Meiryo UI" panose="020B0604030504040204" pitchFamily="50" charset="-128"/>
                      </a:endParaRPr>
                    </a:p>
                    <a:p>
                      <a:pPr algn="ctr">
                        <a:lnSpc>
                          <a:spcPts val="1400"/>
                        </a:lnSpc>
                      </a:pPr>
                      <a:r>
                        <a:rPr kumimoji="1" lang="ja-JP" altLang="en-US" sz="1000" dirty="0">
                          <a:latin typeface="Meiryo UI" panose="020B0604030504040204" pitchFamily="50" charset="-128"/>
                          <a:ea typeface="Meiryo UI" panose="020B0604030504040204" pitchFamily="50" charset="-128"/>
                        </a:rPr>
                        <a:t>（補助の活用）</a:t>
                      </a:r>
                    </a:p>
                  </a:txBody>
                  <a:tcPr>
                    <a:solidFill>
                      <a:schemeClr val="accent5"/>
                    </a:solidFill>
                  </a:tcPr>
                </a:tc>
                <a:extLst>
                  <a:ext uri="{0D108BD9-81ED-4DB2-BD59-A6C34878D82A}">
                    <a16:rowId xmlns:a16="http://schemas.microsoft.com/office/drawing/2014/main" val="1125733191"/>
                  </a:ext>
                </a:extLst>
              </a:tr>
            </a:tbl>
          </a:graphicData>
        </a:graphic>
      </p:graphicFrame>
      <p:graphicFrame>
        <p:nvGraphicFramePr>
          <p:cNvPr id="42" name="表 11">
            <a:extLst>
              <a:ext uri="{FF2B5EF4-FFF2-40B4-BE49-F238E27FC236}">
                <a16:creationId xmlns:a16="http://schemas.microsoft.com/office/drawing/2014/main" id="{59092B2A-2EE2-4171-BD0A-01DB367E26AC}"/>
              </a:ext>
            </a:extLst>
          </p:cNvPr>
          <p:cNvGraphicFramePr>
            <a:graphicFrameLocks noGrp="1"/>
          </p:cNvGraphicFramePr>
          <p:nvPr>
            <p:extLst>
              <p:ext uri="{D42A27DB-BD31-4B8C-83A1-F6EECF244321}">
                <p14:modId xmlns:p14="http://schemas.microsoft.com/office/powerpoint/2010/main" val="4010969085"/>
              </p:ext>
            </p:extLst>
          </p:nvPr>
        </p:nvGraphicFramePr>
        <p:xfrm>
          <a:off x="85476" y="5437423"/>
          <a:ext cx="5097711" cy="1345135"/>
        </p:xfrm>
        <a:graphic>
          <a:graphicData uri="http://schemas.openxmlformats.org/drawingml/2006/table">
            <a:tbl>
              <a:tblPr firstRow="1" bandRow="1">
                <a:tableStyleId>{5C22544A-7EE6-4342-B048-85BDC9FD1C3A}</a:tableStyleId>
              </a:tblPr>
              <a:tblGrid>
                <a:gridCol w="525388">
                  <a:extLst>
                    <a:ext uri="{9D8B030D-6E8A-4147-A177-3AD203B41FA5}">
                      <a16:colId xmlns:a16="http://schemas.microsoft.com/office/drawing/2014/main" val="452129438"/>
                    </a:ext>
                  </a:extLst>
                </a:gridCol>
                <a:gridCol w="1500240">
                  <a:extLst>
                    <a:ext uri="{9D8B030D-6E8A-4147-A177-3AD203B41FA5}">
                      <a16:colId xmlns:a16="http://schemas.microsoft.com/office/drawing/2014/main" val="440065740"/>
                    </a:ext>
                  </a:extLst>
                </a:gridCol>
                <a:gridCol w="1521807">
                  <a:extLst>
                    <a:ext uri="{9D8B030D-6E8A-4147-A177-3AD203B41FA5}">
                      <a16:colId xmlns:a16="http://schemas.microsoft.com/office/drawing/2014/main" val="1356179426"/>
                    </a:ext>
                  </a:extLst>
                </a:gridCol>
                <a:gridCol w="1550276">
                  <a:extLst>
                    <a:ext uri="{9D8B030D-6E8A-4147-A177-3AD203B41FA5}">
                      <a16:colId xmlns:a16="http://schemas.microsoft.com/office/drawing/2014/main" val="1372052702"/>
                    </a:ext>
                  </a:extLst>
                </a:gridCol>
              </a:tblGrid>
              <a:tr h="449639">
                <a:tc rowSpan="3">
                  <a:txBody>
                    <a:bodyPr/>
                    <a:lstStyle/>
                    <a:p>
                      <a:pPr algn="ctr">
                        <a:lnSpc>
                          <a:spcPts val="2500"/>
                        </a:lnSpc>
                      </a:pPr>
                      <a:r>
                        <a:rPr kumimoji="1" lang="ja-JP" altLang="en-US" sz="900" b="0" dirty="0">
                          <a:latin typeface="Meiryo UI" panose="020B0604030504040204" pitchFamily="50" charset="-128"/>
                          <a:ea typeface="Meiryo UI" panose="020B0604030504040204" pitchFamily="50" charset="-128"/>
                        </a:rPr>
                        <a:t>生命重視型改修･減災化</a:t>
                      </a:r>
                      <a:endParaRPr kumimoji="1" lang="ja-JP" altLang="en-US" sz="1000" b="0" dirty="0">
                        <a:latin typeface="Meiryo UI" panose="020B0604030504040204" pitchFamily="50" charset="-128"/>
                        <a:ea typeface="Meiryo UI" panose="020B0604030504040204" pitchFamily="50" charset="-128"/>
                      </a:endParaRPr>
                    </a:p>
                  </a:txBody>
                  <a:tcPr vert="eaVert">
                    <a:solidFill>
                      <a:schemeClr val="accent1">
                        <a:lumMod val="50000"/>
                      </a:schemeClr>
                    </a:solidFill>
                  </a:tcPr>
                </a:tc>
                <a:tc>
                  <a:txBody>
                    <a:bodyPr/>
                    <a:lstStyle/>
                    <a:p>
                      <a:pPr marL="0" marR="0" lvl="0" indent="0" algn="ctr" defTabSz="914278" rtl="0" eaLnBrk="1" fontAlgn="auto" latinLnBrk="0" hangingPunct="1">
                        <a:lnSpc>
                          <a:spcPts val="1400"/>
                        </a:lnSpc>
                        <a:spcBef>
                          <a:spcPts val="0"/>
                        </a:spcBef>
                        <a:spcAft>
                          <a:spcPts val="0"/>
                        </a:spcAft>
                        <a:buClrTx/>
                        <a:buSzTx/>
                        <a:buFontTx/>
                        <a:buNone/>
                        <a:tabLst/>
                        <a:defRPr/>
                      </a:pPr>
                      <a:r>
                        <a:rPr kumimoji="1" lang="ja-JP" altLang="en-US" sz="1100" b="0" dirty="0">
                          <a:latin typeface="Meiryo UI" panose="020B0604030504040204" pitchFamily="50" charset="-128"/>
                          <a:ea typeface="Meiryo UI" panose="020B0604030504040204" pitchFamily="50" charset="-128"/>
                        </a:rPr>
                        <a:t>段階的な</a:t>
                      </a:r>
                      <a:endParaRPr kumimoji="1" lang="en-US" altLang="ja-JP" sz="1100" b="0" dirty="0">
                        <a:latin typeface="Meiryo UI" panose="020B0604030504040204" pitchFamily="50" charset="-128"/>
                        <a:ea typeface="Meiryo UI" panose="020B0604030504040204" pitchFamily="50" charset="-128"/>
                      </a:endParaRPr>
                    </a:p>
                    <a:p>
                      <a:pPr marL="0" marR="0" lvl="0" indent="0" algn="ctr" defTabSz="914278" rtl="0" eaLnBrk="1" fontAlgn="auto" latinLnBrk="0" hangingPunct="1">
                        <a:lnSpc>
                          <a:spcPts val="1400"/>
                        </a:lnSpc>
                        <a:spcBef>
                          <a:spcPts val="0"/>
                        </a:spcBef>
                        <a:spcAft>
                          <a:spcPts val="0"/>
                        </a:spcAft>
                        <a:buClrTx/>
                        <a:buSzTx/>
                        <a:buFontTx/>
                        <a:buNone/>
                        <a:tabLst/>
                        <a:defRPr/>
                      </a:pPr>
                      <a:r>
                        <a:rPr kumimoji="1" lang="ja-JP" altLang="en-US" sz="1100" b="0" dirty="0">
                          <a:latin typeface="Meiryo UI" panose="020B0604030504040204" pitchFamily="50" charset="-128"/>
                          <a:ea typeface="Meiryo UI" panose="020B0604030504040204" pitchFamily="50" charset="-128"/>
                        </a:rPr>
                        <a:t>安全性の向上</a:t>
                      </a:r>
                    </a:p>
                  </a:txBody>
                  <a:tcPr>
                    <a:solidFill>
                      <a:schemeClr val="accent1">
                        <a:lumMod val="75000"/>
                      </a:schemeClr>
                    </a:solidFill>
                  </a:tcPr>
                </a:tc>
                <a:tc>
                  <a:txBody>
                    <a:bodyPr/>
                    <a:lstStyle/>
                    <a:p>
                      <a:pPr algn="ctr">
                        <a:lnSpc>
                          <a:spcPts val="1400"/>
                        </a:lnSpc>
                      </a:pPr>
                      <a:r>
                        <a:rPr kumimoji="1" lang="ja-JP" altLang="en-US" sz="1100" b="0" dirty="0">
                          <a:latin typeface="Meiryo UI" panose="020B0604030504040204" pitchFamily="50" charset="-128"/>
                          <a:ea typeface="Meiryo UI" panose="020B0604030504040204" pitchFamily="50" charset="-128"/>
                        </a:rPr>
                        <a:t>部分的な</a:t>
                      </a:r>
                      <a:endParaRPr kumimoji="1" lang="en-US" altLang="ja-JP" sz="1100" b="0" dirty="0">
                        <a:latin typeface="Meiryo UI" panose="020B0604030504040204" pitchFamily="50" charset="-128"/>
                        <a:ea typeface="Meiryo UI" panose="020B0604030504040204" pitchFamily="50" charset="-128"/>
                      </a:endParaRPr>
                    </a:p>
                    <a:p>
                      <a:pPr algn="ctr">
                        <a:lnSpc>
                          <a:spcPts val="1400"/>
                        </a:lnSpc>
                      </a:pPr>
                      <a:r>
                        <a:rPr kumimoji="1" lang="ja-JP" altLang="en-US" sz="1100" b="0" dirty="0">
                          <a:latin typeface="Meiryo UI" panose="020B0604030504040204" pitchFamily="50" charset="-128"/>
                          <a:ea typeface="Meiryo UI" panose="020B0604030504040204" pitchFamily="50" charset="-128"/>
                        </a:rPr>
                        <a:t>安全空間の確保</a:t>
                      </a:r>
                    </a:p>
                  </a:txBody>
                  <a:tcPr>
                    <a:solidFill>
                      <a:schemeClr val="accent1">
                        <a:lumMod val="75000"/>
                      </a:schemeClr>
                    </a:solidFill>
                  </a:tcPr>
                </a:tc>
                <a:tc>
                  <a:txBody>
                    <a:bodyPr/>
                    <a:lstStyle/>
                    <a:p>
                      <a:pPr algn="ctr">
                        <a:lnSpc>
                          <a:spcPts val="1400"/>
                        </a:lnSpc>
                      </a:pPr>
                      <a:r>
                        <a:rPr kumimoji="1" lang="ja-JP" altLang="en-US" sz="1100" b="0" dirty="0">
                          <a:latin typeface="Meiryo UI" panose="020B0604030504040204" pitchFamily="50" charset="-128"/>
                          <a:ea typeface="Meiryo UI" panose="020B0604030504040204" pitchFamily="50" charset="-128"/>
                        </a:rPr>
                        <a:t>改修を伴わない</a:t>
                      </a:r>
                      <a:endParaRPr kumimoji="1" lang="en-US" altLang="ja-JP" sz="1100" b="0" dirty="0">
                        <a:latin typeface="Meiryo UI" panose="020B0604030504040204" pitchFamily="50" charset="-128"/>
                        <a:ea typeface="Meiryo UI" panose="020B0604030504040204" pitchFamily="50" charset="-128"/>
                      </a:endParaRPr>
                    </a:p>
                    <a:p>
                      <a:pPr algn="ctr">
                        <a:lnSpc>
                          <a:spcPts val="1400"/>
                        </a:lnSpc>
                      </a:pPr>
                      <a:r>
                        <a:rPr kumimoji="1" lang="ja-JP" altLang="en-US" sz="1100" b="0" dirty="0">
                          <a:latin typeface="Meiryo UI" panose="020B0604030504040204" pitchFamily="50" charset="-128"/>
                          <a:ea typeface="Meiryo UI" panose="020B0604030504040204" pitchFamily="50" charset="-128"/>
                        </a:rPr>
                        <a:t>安全対策</a:t>
                      </a:r>
                    </a:p>
                  </a:txBody>
                  <a:tcPr>
                    <a:solidFill>
                      <a:schemeClr val="accent1">
                        <a:lumMod val="75000"/>
                      </a:schemeClr>
                    </a:solidFill>
                  </a:tcPr>
                </a:tc>
                <a:extLst>
                  <a:ext uri="{0D108BD9-81ED-4DB2-BD59-A6C34878D82A}">
                    <a16:rowId xmlns:a16="http://schemas.microsoft.com/office/drawing/2014/main" val="1667549111"/>
                  </a:ext>
                </a:extLst>
              </a:tr>
              <a:tr h="262737">
                <a:tc vMerge="1">
                  <a:txBody>
                    <a:bodyPr/>
                    <a:lstStyle/>
                    <a:p>
                      <a:endParaRPr kumimoji="1" lang="ja-JP" altLang="en-US" dirty="0"/>
                    </a:p>
                  </a:txBody>
                  <a:tcPr/>
                </a:tc>
                <a:tc>
                  <a:txBody>
                    <a:bodyPr/>
                    <a:lstStyle/>
                    <a:p>
                      <a:pPr marL="0" marR="0" lvl="0" indent="0" algn="ctr" defTabSz="914278" rtl="0" eaLnBrk="1" fontAlgn="auto" latinLnBrk="0" hangingPunct="1">
                        <a:lnSpc>
                          <a:spcPct val="100000"/>
                        </a:lnSpc>
                        <a:spcBef>
                          <a:spcPts val="0"/>
                        </a:spcBef>
                        <a:spcAft>
                          <a:spcPts val="0"/>
                        </a:spcAft>
                        <a:buClrTx/>
                        <a:buSzTx/>
                        <a:buFontTx/>
                        <a:buNone/>
                        <a:tabLst/>
                        <a:defRPr/>
                      </a:pPr>
                      <a:r>
                        <a:rPr kumimoji="1" lang="ja-JP" altLang="en-US" sz="1050" b="0" dirty="0">
                          <a:solidFill>
                            <a:srgbClr val="FF0000"/>
                          </a:solidFill>
                          <a:latin typeface="Meiryo UI" panose="020B0604030504040204" pitchFamily="50" charset="-128"/>
                          <a:ea typeface="Meiryo UI" panose="020B0604030504040204" pitchFamily="50" charset="-128"/>
                        </a:rPr>
                        <a:t>●段階的耐震改修</a:t>
                      </a:r>
                    </a:p>
                  </a:txBody>
                  <a:tcPr>
                    <a:solidFill>
                      <a:schemeClr val="accent1"/>
                    </a:solidFill>
                  </a:tcPr>
                </a:tc>
                <a:tc>
                  <a:txBody>
                    <a:bodyPr/>
                    <a:lstStyle/>
                    <a:p>
                      <a:pPr algn="ctr">
                        <a:lnSpc>
                          <a:spcPct val="100000"/>
                        </a:lnSpc>
                      </a:pPr>
                      <a:r>
                        <a:rPr kumimoji="1" lang="ja-JP" altLang="en-US" sz="1050" b="0" dirty="0">
                          <a:solidFill>
                            <a:srgbClr val="FF0000"/>
                          </a:solidFill>
                          <a:latin typeface="Meiryo UI" panose="020B0604030504040204" pitchFamily="50" charset="-128"/>
                          <a:ea typeface="Meiryo UI" panose="020B0604030504040204" pitchFamily="50" charset="-128"/>
                        </a:rPr>
                        <a:t>●部分的耐震改修</a:t>
                      </a:r>
                    </a:p>
                  </a:txBody>
                  <a:tcPr>
                    <a:solidFill>
                      <a:schemeClr val="accent1"/>
                    </a:solidFill>
                  </a:tcPr>
                </a:tc>
                <a:tc>
                  <a:txBody>
                    <a:bodyPr/>
                    <a:lstStyle/>
                    <a:p>
                      <a:pPr algn="ctr">
                        <a:lnSpc>
                          <a:spcPct val="100000"/>
                        </a:lnSpc>
                      </a:pPr>
                      <a:r>
                        <a:rPr kumimoji="1" lang="ja-JP" altLang="en-US" sz="1050" b="0" dirty="0">
                          <a:solidFill>
                            <a:srgbClr val="FF0000"/>
                          </a:solidFill>
                          <a:latin typeface="Meiryo UI" panose="020B0604030504040204" pitchFamily="50" charset="-128"/>
                          <a:ea typeface="Meiryo UI" panose="020B0604030504040204" pitchFamily="50" charset="-128"/>
                        </a:rPr>
                        <a:t>●身近にできる災害対策</a:t>
                      </a:r>
                    </a:p>
                  </a:txBody>
                  <a:tcPr>
                    <a:solidFill>
                      <a:schemeClr val="accent1"/>
                    </a:solidFill>
                  </a:tcPr>
                </a:tc>
                <a:extLst>
                  <a:ext uri="{0D108BD9-81ED-4DB2-BD59-A6C34878D82A}">
                    <a16:rowId xmlns:a16="http://schemas.microsoft.com/office/drawing/2014/main" val="4070040181"/>
                  </a:ext>
                </a:extLst>
              </a:tr>
              <a:tr h="632759">
                <a:tc vMerge="1">
                  <a:txBody>
                    <a:bodyPr/>
                    <a:lstStyle/>
                    <a:p>
                      <a:endParaRPr kumimoji="1" lang="ja-JP" altLang="en-US" dirty="0"/>
                    </a:p>
                  </a:txBody>
                  <a:tcPr/>
                </a:tc>
                <a:tc>
                  <a:txBody>
                    <a:bodyPr/>
                    <a:lstStyle/>
                    <a:p>
                      <a:pPr marL="0" marR="0" lvl="0" indent="0" algn="l" defTabSz="914278" rtl="0" eaLnBrk="1" fontAlgn="auto" latinLnBrk="0" hangingPunct="1">
                        <a:lnSpc>
                          <a:spcPts val="1400"/>
                        </a:lnSpc>
                        <a:spcBef>
                          <a:spcPts val="0"/>
                        </a:spcBef>
                        <a:spcAft>
                          <a:spcPts val="0"/>
                        </a:spcAft>
                        <a:buClrTx/>
                        <a:buSzTx/>
                        <a:buFontTx/>
                        <a:buNone/>
                        <a:tabLst/>
                        <a:defRPr/>
                      </a:pPr>
                      <a:r>
                        <a:rPr kumimoji="1" lang="ja-JP" altLang="en-US" sz="1000" dirty="0">
                          <a:latin typeface="Meiryo UI" panose="020B0604030504040204" pitchFamily="50" charset="-128"/>
                          <a:ea typeface="Meiryo UI" panose="020B0604030504040204" pitchFamily="50" charset="-128"/>
                        </a:rPr>
                        <a:t>費用面や工事範囲を考慮し、耐震改修を段階的に行い倒壊リスクを軽減</a:t>
                      </a:r>
                    </a:p>
                  </a:txBody>
                  <a:tcPr>
                    <a:solidFill>
                      <a:schemeClr val="accent5"/>
                    </a:solidFill>
                  </a:tcPr>
                </a:tc>
                <a:tc>
                  <a:txBody>
                    <a:bodyPr/>
                    <a:lstStyle/>
                    <a:p>
                      <a:pPr>
                        <a:lnSpc>
                          <a:spcPts val="1400"/>
                        </a:lnSpc>
                      </a:pPr>
                      <a:r>
                        <a:rPr kumimoji="1" lang="ja-JP" altLang="en-US" sz="1000" dirty="0">
                          <a:latin typeface="Meiryo UI" panose="020B0604030504040204" pitchFamily="50" charset="-128"/>
                          <a:ea typeface="Meiryo UI" panose="020B0604030504040204" pitchFamily="50" charset="-128"/>
                        </a:rPr>
                        <a:t>主要な生活空間や寝室部分の補強、屋根の軽量化等の部分的な改修</a:t>
                      </a:r>
                    </a:p>
                  </a:txBody>
                  <a:tcPr>
                    <a:solidFill>
                      <a:schemeClr val="accent5"/>
                    </a:solidFill>
                  </a:tcPr>
                </a:tc>
                <a:tc>
                  <a:txBody>
                    <a:bodyPr/>
                    <a:lstStyle/>
                    <a:p>
                      <a:pPr>
                        <a:lnSpc>
                          <a:spcPts val="1400"/>
                        </a:lnSpc>
                      </a:pPr>
                      <a:r>
                        <a:rPr kumimoji="1" lang="ja-JP" altLang="en-US" sz="1000" dirty="0">
                          <a:latin typeface="Meiryo UI" panose="020B0604030504040204" pitchFamily="50" charset="-128"/>
                          <a:ea typeface="Meiryo UI" panose="020B0604030504040204" pitchFamily="50" charset="-128"/>
                        </a:rPr>
                        <a:t>地震時ｍの身を守ることができる日頃からの備え</a:t>
                      </a:r>
                    </a:p>
                  </a:txBody>
                  <a:tcPr>
                    <a:solidFill>
                      <a:schemeClr val="accent5"/>
                    </a:solidFill>
                  </a:tcPr>
                </a:tc>
                <a:extLst>
                  <a:ext uri="{0D108BD9-81ED-4DB2-BD59-A6C34878D82A}">
                    <a16:rowId xmlns:a16="http://schemas.microsoft.com/office/drawing/2014/main" val="1125733191"/>
                  </a:ext>
                </a:extLst>
              </a:tr>
            </a:tbl>
          </a:graphicData>
        </a:graphic>
      </p:graphicFrame>
      <p:sp>
        <p:nvSpPr>
          <p:cNvPr id="44" name="フローチャート: 組合せ 43">
            <a:extLst>
              <a:ext uri="{FF2B5EF4-FFF2-40B4-BE49-F238E27FC236}">
                <a16:creationId xmlns:a16="http://schemas.microsoft.com/office/drawing/2014/main" id="{F82DB359-50EB-4093-9E0A-4E5A2F4E8802}"/>
              </a:ext>
            </a:extLst>
          </p:cNvPr>
          <p:cNvSpPr/>
          <p:nvPr/>
        </p:nvSpPr>
        <p:spPr>
          <a:xfrm rot="16200000">
            <a:off x="4910361" y="6061498"/>
            <a:ext cx="1098099" cy="197678"/>
          </a:xfrm>
          <a:prstGeom prst="flowChartMerge">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srgbClr val="FFFFFF"/>
              </a:solidFill>
              <a:effectLst/>
              <a:uLnTx/>
              <a:uFillTx/>
              <a:latin typeface="Arial"/>
              <a:ea typeface="ＭＳ Ｐゴシック"/>
              <a:cs typeface="+mn-cs"/>
            </a:endParaRPr>
          </a:p>
        </p:txBody>
      </p:sp>
      <p:sp>
        <p:nvSpPr>
          <p:cNvPr id="46" name="正方形/長方形 45">
            <a:extLst>
              <a:ext uri="{FF2B5EF4-FFF2-40B4-BE49-F238E27FC236}">
                <a16:creationId xmlns:a16="http://schemas.microsoft.com/office/drawing/2014/main" id="{975BF9D2-C04A-4F34-9671-01566DA9CAE0}"/>
              </a:ext>
            </a:extLst>
          </p:cNvPr>
          <p:cNvSpPr/>
          <p:nvPr/>
        </p:nvSpPr>
        <p:spPr>
          <a:xfrm>
            <a:off x="5735633" y="4045084"/>
            <a:ext cx="3225311" cy="2737476"/>
          </a:xfrm>
          <a:prstGeom prst="rect">
            <a:avLst/>
          </a:prstGeom>
          <a:noFill/>
          <a:ln>
            <a:solidFill>
              <a:schemeClr val="accent6">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47" name="四角形: 角を丸くする 46">
            <a:extLst>
              <a:ext uri="{FF2B5EF4-FFF2-40B4-BE49-F238E27FC236}">
                <a16:creationId xmlns:a16="http://schemas.microsoft.com/office/drawing/2014/main" id="{E1719F07-2367-4BC8-A149-E7208581ABF8}"/>
              </a:ext>
            </a:extLst>
          </p:cNvPr>
          <p:cNvSpPr/>
          <p:nvPr/>
        </p:nvSpPr>
        <p:spPr>
          <a:xfrm>
            <a:off x="6976803" y="3947705"/>
            <a:ext cx="901618" cy="165462"/>
          </a:xfrm>
          <a:prstGeom prst="roundRect">
            <a:avLst/>
          </a:prstGeom>
          <a:solidFill>
            <a:schemeClr val="accent6">
              <a:lumMod val="60000"/>
              <a:lumOff val="40000"/>
            </a:schemeClr>
          </a:solidFill>
          <a:ln>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100" dirty="0">
                <a:latin typeface="Meiryo UI" panose="020B0604030504040204" pitchFamily="50" charset="-128"/>
                <a:ea typeface="Meiryo UI" panose="020B0604030504040204" pitchFamily="50" charset="-128"/>
              </a:rPr>
              <a:t>取組事例</a:t>
            </a:r>
            <a:endParaRPr kumimoji="1" lang="ja-JP" altLang="en-US" sz="1400" dirty="0">
              <a:latin typeface="Meiryo UI" panose="020B0604030504040204" pitchFamily="50" charset="-128"/>
              <a:ea typeface="Meiryo UI" panose="020B0604030504040204" pitchFamily="50" charset="-128"/>
            </a:endParaRPr>
          </a:p>
        </p:txBody>
      </p:sp>
      <p:sp>
        <p:nvSpPr>
          <p:cNvPr id="49" name="Rectangle 25">
            <a:extLst>
              <a:ext uri="{FF2B5EF4-FFF2-40B4-BE49-F238E27FC236}">
                <a16:creationId xmlns:a16="http://schemas.microsoft.com/office/drawing/2014/main" id="{E8F3E383-B55C-4E66-ABFE-7AFB86522DF3}"/>
              </a:ext>
            </a:extLst>
          </p:cNvPr>
          <p:cNvSpPr>
            <a:spLocks noChangeArrowheads="1"/>
          </p:cNvSpPr>
          <p:nvPr/>
        </p:nvSpPr>
        <p:spPr bwMode="auto">
          <a:xfrm>
            <a:off x="7670423" y="5496874"/>
            <a:ext cx="925253" cy="215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lvl1pPr indent="133350"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152400" algn="l" defTabSz="914400" rtl="0" eaLnBrk="0" fontAlgn="base" latinLnBrk="0" hangingPunct="0">
              <a:lnSpc>
                <a:spcPct val="100000"/>
              </a:lnSpc>
              <a:spcBef>
                <a:spcPct val="0"/>
              </a:spcBef>
              <a:spcAft>
                <a:spcPct val="0"/>
              </a:spcAft>
              <a:buClrTx/>
              <a:buSzTx/>
              <a:buFontTx/>
              <a:buNone/>
              <a:tabLst/>
            </a:pPr>
            <a:r>
              <a:rPr kumimoji="0" lang="ja-JP" altLang="en-US" sz="800" i="0" u="none" strike="noStrike" cap="none" normalizeH="0" baseline="0" dirty="0">
                <a:ln>
                  <a:noFill/>
                </a:ln>
                <a:effectLst/>
                <a:latin typeface="Meiryo UI" panose="020B0604030504040204" pitchFamily="50" charset="-128"/>
                <a:ea typeface="Meiryo UI" panose="020B0604030504040204" pitchFamily="50" charset="-128"/>
              </a:rPr>
              <a:t>耐震シェルター</a:t>
            </a:r>
            <a:endParaRPr kumimoji="0" lang="ja-JP" altLang="ja-JP" sz="800" i="0" u="none" strike="noStrike" cap="none" normalizeH="0" baseline="0" dirty="0">
              <a:ln>
                <a:noFill/>
              </a:ln>
              <a:effectLst/>
              <a:latin typeface="Meiryo UI" panose="020B0604030504040204" pitchFamily="50" charset="-128"/>
              <a:ea typeface="Meiryo UI" panose="020B0604030504040204" pitchFamily="50" charset="-128"/>
            </a:endParaRPr>
          </a:p>
        </p:txBody>
      </p:sp>
      <p:sp>
        <p:nvSpPr>
          <p:cNvPr id="50" name="Rectangle 25">
            <a:extLst>
              <a:ext uri="{FF2B5EF4-FFF2-40B4-BE49-F238E27FC236}">
                <a16:creationId xmlns:a16="http://schemas.microsoft.com/office/drawing/2014/main" id="{974ACFB3-08DA-4C89-9241-2D7CEFCC013F}"/>
              </a:ext>
            </a:extLst>
          </p:cNvPr>
          <p:cNvSpPr>
            <a:spLocks noChangeArrowheads="1"/>
          </p:cNvSpPr>
          <p:nvPr/>
        </p:nvSpPr>
        <p:spPr bwMode="auto">
          <a:xfrm>
            <a:off x="7717334" y="6550668"/>
            <a:ext cx="748923" cy="215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lvl1pPr indent="133350"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152400" algn="l" defTabSz="914400" rtl="0" eaLnBrk="0" fontAlgn="base" latinLnBrk="0" hangingPunct="0">
              <a:lnSpc>
                <a:spcPct val="100000"/>
              </a:lnSpc>
              <a:spcBef>
                <a:spcPct val="0"/>
              </a:spcBef>
              <a:spcAft>
                <a:spcPct val="0"/>
              </a:spcAft>
              <a:buClrTx/>
              <a:buSzTx/>
              <a:buFontTx/>
              <a:buNone/>
              <a:tabLst/>
            </a:pPr>
            <a:r>
              <a:rPr kumimoji="0" lang="ja-JP" altLang="en-US" sz="800" i="0" u="none" strike="noStrike" cap="none" normalizeH="0" baseline="0" dirty="0">
                <a:ln>
                  <a:noFill/>
                </a:ln>
                <a:effectLst/>
                <a:latin typeface="Meiryo UI" panose="020B0604030504040204" pitchFamily="50" charset="-128"/>
                <a:ea typeface="Meiryo UI" panose="020B0604030504040204" pitchFamily="50" charset="-128"/>
              </a:rPr>
              <a:t>家具固定</a:t>
            </a:r>
            <a:endParaRPr kumimoji="0" lang="ja-JP" altLang="ja-JP" sz="800" i="0" u="none" strike="noStrike" cap="none" normalizeH="0" baseline="0" dirty="0">
              <a:ln>
                <a:noFill/>
              </a:ln>
              <a:effectLst/>
              <a:latin typeface="Meiryo UI" panose="020B0604030504040204" pitchFamily="50" charset="-128"/>
              <a:ea typeface="Meiryo UI" panose="020B0604030504040204" pitchFamily="50" charset="-128"/>
            </a:endParaRPr>
          </a:p>
        </p:txBody>
      </p:sp>
      <p:grpSp>
        <p:nvGrpSpPr>
          <p:cNvPr id="52" name="グループ化 51">
            <a:extLst>
              <a:ext uri="{FF2B5EF4-FFF2-40B4-BE49-F238E27FC236}">
                <a16:creationId xmlns:a16="http://schemas.microsoft.com/office/drawing/2014/main" id="{07AC37BB-81D9-4476-B2F4-3A1B0B6BA737}"/>
              </a:ext>
            </a:extLst>
          </p:cNvPr>
          <p:cNvGrpSpPr/>
          <p:nvPr/>
        </p:nvGrpSpPr>
        <p:grpSpPr>
          <a:xfrm>
            <a:off x="7153617" y="4163066"/>
            <a:ext cx="968032" cy="479010"/>
            <a:chOff x="7079860" y="3427246"/>
            <a:chExt cx="1108019" cy="607590"/>
          </a:xfrm>
        </p:grpSpPr>
        <p:sp>
          <p:nvSpPr>
            <p:cNvPr id="53" name="正方形/長方形 52">
              <a:extLst>
                <a:ext uri="{FF2B5EF4-FFF2-40B4-BE49-F238E27FC236}">
                  <a16:creationId xmlns:a16="http://schemas.microsoft.com/office/drawing/2014/main" id="{A8FEC5C8-1A99-4EAC-B42D-854D1B944D79}"/>
                </a:ext>
              </a:extLst>
            </p:cNvPr>
            <p:cNvSpPr/>
            <p:nvPr/>
          </p:nvSpPr>
          <p:spPr>
            <a:xfrm>
              <a:off x="7265936" y="3805021"/>
              <a:ext cx="720407" cy="229815"/>
            </a:xfrm>
            <a:prstGeom prst="rect">
              <a:avLst/>
            </a:prstGeom>
            <a:noFill/>
            <a:ln w="12700">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noFill/>
              </a:endParaRPr>
            </a:p>
          </p:txBody>
        </p:sp>
        <p:sp>
          <p:nvSpPr>
            <p:cNvPr id="54" name="正方形/長方形 53">
              <a:extLst>
                <a:ext uri="{FF2B5EF4-FFF2-40B4-BE49-F238E27FC236}">
                  <a16:creationId xmlns:a16="http://schemas.microsoft.com/office/drawing/2014/main" id="{1AF51C57-EB96-4414-85D3-247BDE306260}"/>
                </a:ext>
              </a:extLst>
            </p:cNvPr>
            <p:cNvSpPr/>
            <p:nvPr/>
          </p:nvSpPr>
          <p:spPr>
            <a:xfrm>
              <a:off x="7087480" y="3528152"/>
              <a:ext cx="1100399" cy="30372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900" dirty="0">
                  <a:solidFill>
                    <a:schemeClr val="tx1"/>
                  </a:solidFill>
                  <a:latin typeface="Meiryo UI" panose="020B0604030504040204" pitchFamily="50" charset="-128"/>
                  <a:ea typeface="Meiryo UI" panose="020B0604030504040204" pitchFamily="50" charset="-128"/>
                </a:rPr>
                <a:t>評点 </a:t>
              </a:r>
              <a:r>
                <a:rPr kumimoji="1" lang="en-US" altLang="ja-JP" sz="900" dirty="0">
                  <a:solidFill>
                    <a:schemeClr val="tx1"/>
                  </a:solidFill>
                  <a:latin typeface="Meiryo UI" panose="020B0604030504040204" pitchFamily="50" charset="-128"/>
                  <a:ea typeface="Meiryo UI" panose="020B0604030504040204" pitchFamily="50" charset="-128"/>
                </a:rPr>
                <a:t>0.7</a:t>
              </a:r>
              <a:endParaRPr kumimoji="1" lang="ja-JP" altLang="en-US" sz="900" dirty="0">
                <a:solidFill>
                  <a:schemeClr val="tx1"/>
                </a:solidFill>
                <a:latin typeface="Meiryo UI" panose="020B0604030504040204" pitchFamily="50" charset="-128"/>
                <a:ea typeface="Meiryo UI" panose="020B0604030504040204" pitchFamily="50" charset="-128"/>
              </a:endParaRPr>
            </a:p>
          </p:txBody>
        </p:sp>
        <p:sp>
          <p:nvSpPr>
            <p:cNvPr id="55" name="正方形/長方形 54">
              <a:extLst>
                <a:ext uri="{FF2B5EF4-FFF2-40B4-BE49-F238E27FC236}">
                  <a16:creationId xmlns:a16="http://schemas.microsoft.com/office/drawing/2014/main" id="{1506D2C8-9AFB-4DC3-9ED2-0EB3D6BB9D7E}"/>
                </a:ext>
              </a:extLst>
            </p:cNvPr>
            <p:cNvSpPr/>
            <p:nvPr/>
          </p:nvSpPr>
          <p:spPr>
            <a:xfrm>
              <a:off x="7079860" y="3791798"/>
              <a:ext cx="1100399" cy="22981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900" dirty="0">
                  <a:solidFill>
                    <a:schemeClr val="tx1"/>
                  </a:solidFill>
                  <a:latin typeface="Meiryo UI" panose="020B0604030504040204" pitchFamily="50" charset="-128"/>
                  <a:ea typeface="Meiryo UI" panose="020B0604030504040204" pitchFamily="50" charset="-128"/>
                </a:rPr>
                <a:t>評点 </a:t>
              </a:r>
              <a:r>
                <a:rPr kumimoji="1" lang="en-US" altLang="ja-JP" sz="900" dirty="0">
                  <a:solidFill>
                    <a:schemeClr val="tx1"/>
                  </a:solidFill>
                  <a:latin typeface="Meiryo UI" panose="020B0604030504040204" pitchFamily="50" charset="-128"/>
                  <a:ea typeface="Meiryo UI" panose="020B0604030504040204" pitchFamily="50" charset="-128"/>
                </a:rPr>
                <a:t>0.7</a:t>
              </a:r>
              <a:endParaRPr kumimoji="1" lang="ja-JP" altLang="en-US" sz="900" dirty="0">
                <a:solidFill>
                  <a:schemeClr val="tx1"/>
                </a:solidFill>
                <a:latin typeface="Meiryo UI" panose="020B0604030504040204" pitchFamily="50" charset="-128"/>
                <a:ea typeface="Meiryo UI" panose="020B0604030504040204" pitchFamily="50" charset="-128"/>
              </a:endParaRPr>
            </a:p>
          </p:txBody>
        </p:sp>
        <p:sp>
          <p:nvSpPr>
            <p:cNvPr id="56" name="正方形/長方形 55">
              <a:extLst>
                <a:ext uri="{FF2B5EF4-FFF2-40B4-BE49-F238E27FC236}">
                  <a16:creationId xmlns:a16="http://schemas.microsoft.com/office/drawing/2014/main" id="{EDAE31B4-AAB4-4BB6-9EAC-FFFD069AF3EA}"/>
                </a:ext>
              </a:extLst>
            </p:cNvPr>
            <p:cNvSpPr/>
            <p:nvPr/>
          </p:nvSpPr>
          <p:spPr>
            <a:xfrm>
              <a:off x="7265936" y="3574644"/>
              <a:ext cx="720407" cy="225174"/>
            </a:xfrm>
            <a:prstGeom prst="rect">
              <a:avLst/>
            </a:prstGeom>
            <a:noFill/>
            <a:ln w="12700">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noFill/>
              </a:endParaRPr>
            </a:p>
          </p:txBody>
        </p:sp>
        <p:cxnSp>
          <p:nvCxnSpPr>
            <p:cNvPr id="57" name="直線コネクタ 56">
              <a:extLst>
                <a:ext uri="{FF2B5EF4-FFF2-40B4-BE49-F238E27FC236}">
                  <a16:creationId xmlns:a16="http://schemas.microsoft.com/office/drawing/2014/main" id="{0B54DC7A-9450-47EA-8D82-772E47E22673}"/>
                </a:ext>
              </a:extLst>
            </p:cNvPr>
            <p:cNvCxnSpPr>
              <a:cxnSpLocks/>
            </p:cNvCxnSpPr>
            <p:nvPr/>
          </p:nvCxnSpPr>
          <p:spPr>
            <a:xfrm flipH="1" flipV="1">
              <a:off x="7607101" y="3430168"/>
              <a:ext cx="489426" cy="182878"/>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58" name="直線コネクタ 57">
              <a:extLst>
                <a:ext uri="{FF2B5EF4-FFF2-40B4-BE49-F238E27FC236}">
                  <a16:creationId xmlns:a16="http://schemas.microsoft.com/office/drawing/2014/main" id="{AE7711A4-7B5A-48C4-8191-E1C7A628864E}"/>
                </a:ext>
              </a:extLst>
            </p:cNvPr>
            <p:cNvCxnSpPr>
              <a:cxnSpLocks/>
            </p:cNvCxnSpPr>
            <p:nvPr/>
          </p:nvCxnSpPr>
          <p:spPr>
            <a:xfrm flipH="1">
              <a:off x="7176449" y="3427246"/>
              <a:ext cx="434057" cy="182878"/>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grpSp>
      <p:grpSp>
        <p:nvGrpSpPr>
          <p:cNvPr id="59" name="グループ化 58">
            <a:extLst>
              <a:ext uri="{FF2B5EF4-FFF2-40B4-BE49-F238E27FC236}">
                <a16:creationId xmlns:a16="http://schemas.microsoft.com/office/drawing/2014/main" id="{B7697911-16E2-4406-B7FF-B05DCBFA0644}"/>
              </a:ext>
            </a:extLst>
          </p:cNvPr>
          <p:cNvGrpSpPr/>
          <p:nvPr/>
        </p:nvGrpSpPr>
        <p:grpSpPr>
          <a:xfrm>
            <a:off x="8061428" y="4162247"/>
            <a:ext cx="968032" cy="477458"/>
            <a:chOff x="7079860" y="3422337"/>
            <a:chExt cx="1108019" cy="605620"/>
          </a:xfrm>
        </p:grpSpPr>
        <p:sp>
          <p:nvSpPr>
            <p:cNvPr id="60" name="正方形/長方形 59">
              <a:extLst>
                <a:ext uri="{FF2B5EF4-FFF2-40B4-BE49-F238E27FC236}">
                  <a16:creationId xmlns:a16="http://schemas.microsoft.com/office/drawing/2014/main" id="{1A969D54-B5AD-48E5-A32E-38AE82F0E522}"/>
                </a:ext>
              </a:extLst>
            </p:cNvPr>
            <p:cNvSpPr/>
            <p:nvPr/>
          </p:nvSpPr>
          <p:spPr>
            <a:xfrm>
              <a:off x="7265936" y="3798142"/>
              <a:ext cx="720407" cy="229815"/>
            </a:xfrm>
            <a:prstGeom prst="rect">
              <a:avLst/>
            </a:prstGeom>
            <a:noFill/>
            <a:ln w="12700">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noFill/>
              </a:endParaRPr>
            </a:p>
          </p:txBody>
        </p:sp>
        <p:sp>
          <p:nvSpPr>
            <p:cNvPr id="61" name="正方形/長方形 60">
              <a:extLst>
                <a:ext uri="{FF2B5EF4-FFF2-40B4-BE49-F238E27FC236}">
                  <a16:creationId xmlns:a16="http://schemas.microsoft.com/office/drawing/2014/main" id="{F8D1279E-086A-4AE4-ABDD-FEFAED5C00DE}"/>
                </a:ext>
              </a:extLst>
            </p:cNvPr>
            <p:cNvSpPr/>
            <p:nvPr/>
          </p:nvSpPr>
          <p:spPr>
            <a:xfrm>
              <a:off x="7087480" y="3528152"/>
              <a:ext cx="1100399" cy="30372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900" dirty="0">
                  <a:solidFill>
                    <a:schemeClr val="tx1"/>
                  </a:solidFill>
                  <a:latin typeface="Meiryo UI" panose="020B0604030504040204" pitchFamily="50" charset="-128"/>
                  <a:ea typeface="Meiryo UI" panose="020B0604030504040204" pitchFamily="50" charset="-128"/>
                </a:rPr>
                <a:t>評点 </a:t>
              </a:r>
              <a:r>
                <a:rPr kumimoji="1" lang="en-US" altLang="ja-JP" sz="900" dirty="0">
                  <a:solidFill>
                    <a:schemeClr val="tx1"/>
                  </a:solidFill>
                  <a:latin typeface="Meiryo UI" panose="020B0604030504040204" pitchFamily="50" charset="-128"/>
                  <a:ea typeface="Meiryo UI" panose="020B0604030504040204" pitchFamily="50" charset="-128"/>
                </a:rPr>
                <a:t>0.3</a:t>
              </a:r>
              <a:endParaRPr kumimoji="1" lang="ja-JP" altLang="en-US" sz="900" dirty="0">
                <a:solidFill>
                  <a:schemeClr val="tx1"/>
                </a:solidFill>
                <a:latin typeface="Meiryo UI" panose="020B0604030504040204" pitchFamily="50" charset="-128"/>
                <a:ea typeface="Meiryo UI" panose="020B0604030504040204" pitchFamily="50" charset="-128"/>
              </a:endParaRPr>
            </a:p>
          </p:txBody>
        </p:sp>
        <p:sp>
          <p:nvSpPr>
            <p:cNvPr id="62" name="正方形/長方形 61">
              <a:extLst>
                <a:ext uri="{FF2B5EF4-FFF2-40B4-BE49-F238E27FC236}">
                  <a16:creationId xmlns:a16="http://schemas.microsoft.com/office/drawing/2014/main" id="{F2A4D4AC-04AA-4FEE-A97D-8E3566E3C349}"/>
                </a:ext>
              </a:extLst>
            </p:cNvPr>
            <p:cNvSpPr/>
            <p:nvPr/>
          </p:nvSpPr>
          <p:spPr>
            <a:xfrm>
              <a:off x="7079860" y="3792365"/>
              <a:ext cx="1100399" cy="22981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900" dirty="0">
                  <a:solidFill>
                    <a:schemeClr val="tx1"/>
                  </a:solidFill>
                  <a:latin typeface="Meiryo UI" panose="020B0604030504040204" pitchFamily="50" charset="-128"/>
                  <a:ea typeface="Meiryo UI" panose="020B0604030504040204" pitchFamily="50" charset="-128"/>
                </a:rPr>
                <a:t>評点 </a:t>
              </a:r>
              <a:r>
                <a:rPr lang="en-US" altLang="ja-JP" sz="900" dirty="0">
                  <a:solidFill>
                    <a:schemeClr val="tx1"/>
                  </a:solidFill>
                  <a:latin typeface="Meiryo UI" panose="020B0604030504040204" pitchFamily="50" charset="-128"/>
                  <a:ea typeface="Meiryo UI" panose="020B0604030504040204" pitchFamily="50" charset="-128"/>
                </a:rPr>
                <a:t>1.0</a:t>
              </a:r>
              <a:endParaRPr kumimoji="1" lang="ja-JP" altLang="en-US" sz="900" dirty="0">
                <a:solidFill>
                  <a:schemeClr val="tx1"/>
                </a:solidFill>
                <a:latin typeface="Meiryo UI" panose="020B0604030504040204" pitchFamily="50" charset="-128"/>
                <a:ea typeface="Meiryo UI" panose="020B0604030504040204" pitchFamily="50" charset="-128"/>
              </a:endParaRPr>
            </a:p>
          </p:txBody>
        </p:sp>
        <p:sp>
          <p:nvSpPr>
            <p:cNvPr id="63" name="正方形/長方形 62">
              <a:extLst>
                <a:ext uri="{FF2B5EF4-FFF2-40B4-BE49-F238E27FC236}">
                  <a16:creationId xmlns:a16="http://schemas.microsoft.com/office/drawing/2014/main" id="{BFC0EB58-E0C8-4746-B354-9B467A66C736}"/>
                </a:ext>
              </a:extLst>
            </p:cNvPr>
            <p:cNvSpPr/>
            <p:nvPr/>
          </p:nvSpPr>
          <p:spPr>
            <a:xfrm>
              <a:off x="7265936" y="3574644"/>
              <a:ext cx="720407" cy="225174"/>
            </a:xfrm>
            <a:prstGeom prst="rect">
              <a:avLst/>
            </a:prstGeom>
            <a:noFill/>
            <a:ln w="12700">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noFill/>
              </a:endParaRPr>
            </a:p>
          </p:txBody>
        </p:sp>
        <p:cxnSp>
          <p:nvCxnSpPr>
            <p:cNvPr id="64" name="直線コネクタ 63">
              <a:extLst>
                <a:ext uri="{FF2B5EF4-FFF2-40B4-BE49-F238E27FC236}">
                  <a16:creationId xmlns:a16="http://schemas.microsoft.com/office/drawing/2014/main" id="{155ECEC7-6CAB-49BC-B8AF-275495B9E9FE}"/>
                </a:ext>
              </a:extLst>
            </p:cNvPr>
            <p:cNvCxnSpPr>
              <a:cxnSpLocks/>
            </p:cNvCxnSpPr>
            <p:nvPr/>
          </p:nvCxnSpPr>
          <p:spPr>
            <a:xfrm flipH="1" flipV="1">
              <a:off x="7613158" y="3427044"/>
              <a:ext cx="489426" cy="182877"/>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65" name="直線コネクタ 64">
              <a:extLst>
                <a:ext uri="{FF2B5EF4-FFF2-40B4-BE49-F238E27FC236}">
                  <a16:creationId xmlns:a16="http://schemas.microsoft.com/office/drawing/2014/main" id="{6520366D-F2B3-45D3-804F-F97E7C97BB2C}"/>
                </a:ext>
              </a:extLst>
            </p:cNvPr>
            <p:cNvCxnSpPr>
              <a:cxnSpLocks/>
            </p:cNvCxnSpPr>
            <p:nvPr/>
          </p:nvCxnSpPr>
          <p:spPr>
            <a:xfrm flipH="1">
              <a:off x="7167854" y="3422337"/>
              <a:ext cx="450580" cy="192494"/>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grpSp>
      <p:sp>
        <p:nvSpPr>
          <p:cNvPr id="67" name="Rectangle 25">
            <a:extLst>
              <a:ext uri="{FF2B5EF4-FFF2-40B4-BE49-F238E27FC236}">
                <a16:creationId xmlns:a16="http://schemas.microsoft.com/office/drawing/2014/main" id="{E167FB88-2172-4ACF-973B-11DB9EE4BE54}"/>
              </a:ext>
            </a:extLst>
          </p:cNvPr>
          <p:cNvSpPr>
            <a:spLocks noChangeArrowheads="1"/>
          </p:cNvSpPr>
          <p:nvPr/>
        </p:nvSpPr>
        <p:spPr bwMode="auto">
          <a:xfrm>
            <a:off x="7772183" y="4382878"/>
            <a:ext cx="481222" cy="1846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lvl1pPr indent="133350"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152400" algn="l" defTabSz="914400" rtl="0" eaLnBrk="0" fontAlgn="base" latinLnBrk="0" hangingPunct="0">
              <a:lnSpc>
                <a:spcPct val="100000"/>
              </a:lnSpc>
              <a:spcBef>
                <a:spcPct val="0"/>
              </a:spcBef>
              <a:spcAft>
                <a:spcPct val="0"/>
              </a:spcAft>
              <a:buClrTx/>
              <a:buSzTx/>
              <a:buFontTx/>
              <a:buNone/>
              <a:tabLst/>
            </a:pPr>
            <a:r>
              <a:rPr kumimoji="0" lang="ja-JP" altLang="en-US" sz="600" dirty="0">
                <a:latin typeface="Meiryo UI" panose="020B0604030504040204" pitchFamily="50" charset="-128"/>
                <a:ea typeface="Meiryo UI" panose="020B0604030504040204" pitchFamily="50" charset="-128"/>
              </a:rPr>
              <a:t>又は</a:t>
            </a:r>
            <a:endParaRPr kumimoji="0" lang="ja-JP" altLang="ja-JP" sz="600" i="0" u="none" strike="noStrike" cap="none" normalizeH="0" baseline="0" dirty="0">
              <a:ln>
                <a:noFill/>
              </a:ln>
              <a:effectLst/>
              <a:latin typeface="Meiryo UI" panose="020B0604030504040204" pitchFamily="50" charset="-128"/>
              <a:ea typeface="Meiryo UI" panose="020B0604030504040204" pitchFamily="50" charset="-128"/>
            </a:endParaRPr>
          </a:p>
        </p:txBody>
      </p:sp>
      <p:sp>
        <p:nvSpPr>
          <p:cNvPr id="69" name="正方形/長方形 68">
            <a:extLst>
              <a:ext uri="{FF2B5EF4-FFF2-40B4-BE49-F238E27FC236}">
                <a16:creationId xmlns:a16="http://schemas.microsoft.com/office/drawing/2014/main" id="{264AF793-B593-464C-9EB1-5DEECF092CEA}"/>
              </a:ext>
            </a:extLst>
          </p:cNvPr>
          <p:cNvSpPr/>
          <p:nvPr/>
        </p:nvSpPr>
        <p:spPr>
          <a:xfrm>
            <a:off x="85475" y="3951619"/>
            <a:ext cx="4733023" cy="24451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r>
              <a:rPr lang="en-US" altLang="ja-JP" sz="1200" dirty="0">
                <a:solidFill>
                  <a:schemeClr val="tx1"/>
                </a:solidFill>
                <a:latin typeface="Meiryo UI" panose="020B0604030504040204" pitchFamily="50" charset="-128"/>
                <a:ea typeface="Meiryo UI" panose="020B0604030504040204" pitchFamily="50" charset="-128"/>
              </a:rPr>
              <a:t>【</a:t>
            </a:r>
            <a:r>
              <a:rPr lang="ja-JP" altLang="en-US" sz="1200" dirty="0">
                <a:solidFill>
                  <a:schemeClr val="tx1"/>
                </a:solidFill>
                <a:latin typeface="Meiryo UI" panose="020B0604030504040204" pitchFamily="50" charset="-128"/>
                <a:ea typeface="Meiryo UI" panose="020B0604030504040204" pitchFamily="50" charset="-128"/>
              </a:rPr>
              <a:t>耐震化、生命重視型改修･減災化メニューのわかりやすい情報提供</a:t>
            </a:r>
            <a:r>
              <a:rPr lang="en-US" altLang="ja-JP" sz="1200" dirty="0">
                <a:solidFill>
                  <a:schemeClr val="tx1"/>
                </a:solidFill>
                <a:latin typeface="Meiryo UI" panose="020B0604030504040204" pitchFamily="50" charset="-128"/>
                <a:ea typeface="Meiryo UI" panose="020B0604030504040204" pitchFamily="50" charset="-128"/>
              </a:rPr>
              <a:t>】</a:t>
            </a:r>
          </a:p>
        </p:txBody>
      </p:sp>
      <p:pic>
        <p:nvPicPr>
          <p:cNvPr id="36" name="図 35" descr="Cgで描かれた建物&#10;&#10;AI によって生成されたコンテンツは間違っている可能性があります。">
            <a:extLst>
              <a:ext uri="{FF2B5EF4-FFF2-40B4-BE49-F238E27FC236}">
                <a16:creationId xmlns:a16="http://schemas.microsoft.com/office/drawing/2014/main" id="{6764AEBB-D800-4400-AF3D-0B9EDBDC45B9}"/>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678349" y="4739124"/>
            <a:ext cx="935958" cy="797297"/>
          </a:xfrm>
          <a:prstGeom prst="rect">
            <a:avLst/>
          </a:prstGeom>
        </p:spPr>
      </p:pic>
      <p:pic>
        <p:nvPicPr>
          <p:cNvPr id="37" name="図 36" descr="ダイアグラム&#10;&#10;AI によって生成されたコンテンツは間違っている可能性があります。">
            <a:extLst>
              <a:ext uri="{FF2B5EF4-FFF2-40B4-BE49-F238E27FC236}">
                <a16:creationId xmlns:a16="http://schemas.microsoft.com/office/drawing/2014/main" id="{0E2A0EA6-8869-4750-8F05-D63B1D2852D1}"/>
              </a:ext>
            </a:extLst>
          </p:cNvPr>
          <p:cNvPicPr>
            <a:picLocks noChangeAspect="1"/>
          </p:cNvPicPr>
          <p:nvPr/>
        </p:nvPicPr>
        <p:blipFill>
          <a:blip r:embed="rId5" cstate="print">
            <a:extLst>
              <a:ext uri="{28A0092B-C50C-407E-A947-70E740481C1C}">
                <a14:useLocalDpi xmlns:a14="http://schemas.microsoft.com/office/drawing/2010/main" val="0"/>
              </a:ext>
            </a:extLst>
          </a:blip>
          <a:srcRect l="14336" t="1362" r="13933" b="14791"/>
          <a:stretch/>
        </p:blipFill>
        <p:spPr>
          <a:xfrm>
            <a:off x="7660619" y="5793697"/>
            <a:ext cx="995453" cy="797297"/>
          </a:xfrm>
          <a:prstGeom prst="rect">
            <a:avLst/>
          </a:prstGeom>
        </p:spPr>
      </p:pic>
      <p:pic>
        <p:nvPicPr>
          <p:cNvPr id="39" name="図 38">
            <a:extLst>
              <a:ext uri="{FF2B5EF4-FFF2-40B4-BE49-F238E27FC236}">
                <a16:creationId xmlns:a16="http://schemas.microsoft.com/office/drawing/2014/main" id="{ECC32DB0-E0F6-4BAE-80BB-31FF721E331B}"/>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7644520" y="1591727"/>
            <a:ext cx="1157752" cy="868314"/>
          </a:xfrm>
          <a:prstGeom prst="rect">
            <a:avLst/>
          </a:prstGeom>
          <a:effectLst>
            <a:softEdge rad="0"/>
          </a:effectLst>
        </p:spPr>
      </p:pic>
      <p:sp>
        <p:nvSpPr>
          <p:cNvPr id="2" name="スライド番号プレースホルダー 1">
            <a:extLst>
              <a:ext uri="{FF2B5EF4-FFF2-40B4-BE49-F238E27FC236}">
                <a16:creationId xmlns:a16="http://schemas.microsoft.com/office/drawing/2014/main" id="{9D6E545B-631B-48E2-9EE3-6162E3FFA6A0}"/>
              </a:ext>
            </a:extLst>
          </p:cNvPr>
          <p:cNvSpPr>
            <a:spLocks noGrp="1"/>
          </p:cNvSpPr>
          <p:nvPr>
            <p:ph type="sldNum" sz="quarter" idx="12"/>
          </p:nvPr>
        </p:nvSpPr>
        <p:spPr/>
        <p:txBody>
          <a:bodyPr/>
          <a:lstStyle/>
          <a:p>
            <a:pPr>
              <a:defRPr/>
            </a:pPr>
            <a:fld id="{1BDB6D7F-53AA-4455-8AD0-F9E52A4623CB}" type="slidenum">
              <a:rPr lang="en-US" altLang="ja-JP" smtClean="0">
                <a:solidFill>
                  <a:srgbClr val="000000"/>
                </a:solidFill>
              </a:rPr>
              <a:pPr>
                <a:defRPr/>
              </a:pPr>
              <a:t>11</a:t>
            </a:fld>
            <a:endParaRPr lang="en-US" altLang="ja-JP">
              <a:solidFill>
                <a:srgbClr val="000000"/>
              </a:solidFill>
            </a:endParaRPr>
          </a:p>
        </p:txBody>
      </p:sp>
    </p:spTree>
    <p:extLst>
      <p:ext uri="{BB962C8B-B14F-4D97-AF65-F5344CB8AC3E}">
        <p14:creationId xmlns:p14="http://schemas.microsoft.com/office/powerpoint/2010/main" val="426868530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四角形: 角を丸くする 6">
            <a:extLst>
              <a:ext uri="{FF2B5EF4-FFF2-40B4-BE49-F238E27FC236}">
                <a16:creationId xmlns:a16="http://schemas.microsoft.com/office/drawing/2014/main" id="{B6EA6721-DD36-4F30-8CEC-06E40545502A}"/>
              </a:ext>
            </a:extLst>
          </p:cNvPr>
          <p:cNvSpPr/>
          <p:nvPr/>
        </p:nvSpPr>
        <p:spPr>
          <a:xfrm>
            <a:off x="232870" y="4159972"/>
            <a:ext cx="8624819" cy="2598721"/>
          </a:xfrm>
          <a:prstGeom prst="roundRect">
            <a:avLst>
              <a:gd name="adj" fmla="val 9461"/>
            </a:avLst>
          </a:prstGeom>
          <a:solidFill>
            <a:schemeClr val="bg1"/>
          </a:solidFill>
          <a:ln w="38100">
            <a:solidFill>
              <a:schemeClr val="accent1">
                <a:lumMod val="90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 name="タイトル 1"/>
          <p:cNvSpPr>
            <a:spLocks noGrp="1"/>
          </p:cNvSpPr>
          <p:nvPr>
            <p:ph type="title"/>
          </p:nvPr>
        </p:nvSpPr>
        <p:spPr>
          <a:xfrm>
            <a:off x="0" y="33339"/>
            <a:ext cx="7812213" cy="466835"/>
          </a:xfrm>
        </p:spPr>
        <p:txBody>
          <a:bodyPr/>
          <a:lstStyle/>
          <a:p>
            <a:r>
              <a:rPr lang="ja-JP" altLang="en-US" sz="2200" dirty="0"/>
              <a:t>広域緊急交通路沿道建築物　閉塞リスクが高い箇所を把握</a:t>
            </a:r>
          </a:p>
        </p:txBody>
      </p:sp>
      <p:sp>
        <p:nvSpPr>
          <p:cNvPr id="119" name="コンテンツ プレースホルダー 2"/>
          <p:cNvSpPr txBox="1">
            <a:spLocks/>
          </p:cNvSpPr>
          <p:nvPr/>
        </p:nvSpPr>
        <p:spPr bwMode="auto">
          <a:xfrm>
            <a:off x="143153" y="658317"/>
            <a:ext cx="8857693" cy="584763"/>
          </a:xfrm>
          <a:prstGeom prst="rect">
            <a:avLst/>
          </a:prstGeom>
          <a:solidFill>
            <a:schemeClr val="accent5"/>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28" tIns="45714" rIns="91428" bIns="45714" numCol="1" rtlCol="0" anchor="t" anchorCtr="0" compatLnSpc="1">
            <a:prstTxWarp prst="textNoShape">
              <a:avLst/>
            </a:prstTxWarp>
            <a:spAutoFit/>
          </a:bodyPr>
          <a:lstStyle>
            <a:lvl1pPr indent="0" defTabSz="457200" fontAlgn="base">
              <a:spcBef>
                <a:spcPts val="600"/>
              </a:spcBef>
              <a:spcAft>
                <a:spcPct val="0"/>
              </a:spcAft>
              <a:buNone/>
              <a:defRPr kumimoji="0" sz="1400" b="1">
                <a:solidFill>
                  <a:prstClr val="black"/>
                </a:solidFill>
                <a:latin typeface="Meiryo UI" panose="020B0604030504040204" pitchFamily="50" charset="-128"/>
                <a:ea typeface="Meiryo UI" panose="020B0604030504040204" pitchFamily="50" charset="-128"/>
              </a:defRPr>
            </a:lvl1pPr>
            <a:lvl2pPr marL="741363" indent="-284163" eaLnBrk="0" fontAlgn="base" hangingPunct="0">
              <a:spcBef>
                <a:spcPct val="20000"/>
              </a:spcBef>
              <a:spcAft>
                <a:spcPct val="0"/>
              </a:spcAft>
              <a:buChar char="–"/>
              <a:defRPr sz="2800"/>
            </a:lvl2pPr>
            <a:lvl3pPr marL="1141413" indent="-227013" eaLnBrk="0" fontAlgn="base" hangingPunct="0">
              <a:spcBef>
                <a:spcPct val="20000"/>
              </a:spcBef>
              <a:spcAft>
                <a:spcPct val="0"/>
              </a:spcAft>
              <a:buChar char="•"/>
              <a:defRPr sz="2400"/>
            </a:lvl3pPr>
            <a:lvl4pPr marL="1598613" indent="-227013" eaLnBrk="0" fontAlgn="base" hangingPunct="0">
              <a:spcBef>
                <a:spcPct val="20000"/>
              </a:spcBef>
              <a:spcAft>
                <a:spcPct val="0"/>
              </a:spcAft>
              <a:buChar char="–"/>
              <a:defRPr sz="2000"/>
            </a:lvl4pPr>
            <a:lvl5pPr marL="2055813" indent="-227013" eaLnBrk="0" fontAlgn="base" hangingPunct="0">
              <a:spcBef>
                <a:spcPct val="20000"/>
              </a:spcBef>
              <a:spcAft>
                <a:spcPct val="0"/>
              </a:spcAft>
              <a:buChar char="»"/>
              <a:defRPr sz="2000"/>
            </a:lvl5pPr>
            <a:lvl6pPr marL="2514264" indent="-228570" fontAlgn="base">
              <a:spcBef>
                <a:spcPct val="20000"/>
              </a:spcBef>
              <a:spcAft>
                <a:spcPct val="0"/>
              </a:spcAft>
              <a:buChar char="»"/>
              <a:defRPr sz="2000"/>
            </a:lvl6pPr>
            <a:lvl7pPr marL="2971403" indent="-228570" fontAlgn="base">
              <a:spcBef>
                <a:spcPct val="20000"/>
              </a:spcBef>
              <a:spcAft>
                <a:spcPct val="0"/>
              </a:spcAft>
              <a:buChar char="»"/>
              <a:defRPr sz="2000"/>
            </a:lvl7pPr>
            <a:lvl8pPr marL="3428542" indent="-228570" fontAlgn="base">
              <a:spcBef>
                <a:spcPct val="20000"/>
              </a:spcBef>
              <a:spcAft>
                <a:spcPct val="0"/>
              </a:spcAft>
              <a:buChar char="»"/>
              <a:defRPr sz="2000"/>
            </a:lvl8pPr>
            <a:lvl9pPr marL="3885681" indent="-228570" fontAlgn="base">
              <a:spcBef>
                <a:spcPct val="20000"/>
              </a:spcBef>
              <a:spcAft>
                <a:spcPct val="0"/>
              </a:spcAft>
              <a:buChar char="»"/>
              <a:defRPr sz="2000"/>
            </a:lvl9pPr>
          </a:lstStyle>
          <a:p>
            <a:pPr marL="268288" indent="-268288">
              <a:spcBef>
                <a:spcPts val="0"/>
              </a:spcBef>
            </a:pPr>
            <a:r>
              <a:rPr lang="ja-JP" altLang="en-US" sz="1600" b="0" dirty="0"/>
              <a:t>○　地震発生時における緊急車両の通行機能を確保する観点で現状を整理</a:t>
            </a:r>
            <a:endParaRPr lang="en-US" altLang="ja-JP" sz="1600" b="0" dirty="0"/>
          </a:p>
          <a:p>
            <a:pPr marL="268288" indent="-268288">
              <a:spcBef>
                <a:spcPts val="0"/>
              </a:spcBef>
            </a:pPr>
            <a:r>
              <a:rPr lang="ja-JP" altLang="en-US" sz="1600" b="0" dirty="0"/>
              <a:t>○　</a:t>
            </a:r>
            <a:r>
              <a:rPr lang="zh-TW" altLang="en-US" sz="1600" b="0" dirty="0"/>
              <a:t>緊急通行可能距離</a:t>
            </a:r>
            <a:r>
              <a:rPr lang="ja-JP" altLang="en-US" sz="1600" b="0" dirty="0"/>
              <a:t>を把握し、閉塞箇所に優先的な働きかけ</a:t>
            </a:r>
            <a:endParaRPr lang="en-US" altLang="ja-JP" sz="1600" b="0" dirty="0"/>
          </a:p>
        </p:txBody>
      </p:sp>
      <p:sp>
        <p:nvSpPr>
          <p:cNvPr id="5" name="正方形/長方形 4">
            <a:extLst>
              <a:ext uri="{FF2B5EF4-FFF2-40B4-BE49-F238E27FC236}">
                <a16:creationId xmlns:a16="http://schemas.microsoft.com/office/drawing/2014/main" id="{878A6666-DBF9-4B1D-A995-37A6C2364B08}"/>
              </a:ext>
            </a:extLst>
          </p:cNvPr>
          <p:cNvSpPr/>
          <p:nvPr/>
        </p:nvSpPr>
        <p:spPr>
          <a:xfrm>
            <a:off x="740764" y="7470326"/>
            <a:ext cx="4431970" cy="1096652"/>
          </a:xfrm>
          <a:prstGeom prst="rect">
            <a:avLst/>
          </a:prstGeom>
          <a:noFill/>
          <a:ln w="57150">
            <a:noFill/>
          </a:ln>
        </p:spPr>
        <p:style>
          <a:lnRef idx="2">
            <a:schemeClr val="accent1">
              <a:shade val="50000"/>
            </a:schemeClr>
          </a:lnRef>
          <a:fillRef idx="1">
            <a:schemeClr val="accent1"/>
          </a:fillRef>
          <a:effectRef idx="0">
            <a:schemeClr val="accent1"/>
          </a:effectRef>
          <a:fontRef idx="minor">
            <a:schemeClr val="lt1"/>
          </a:fontRef>
        </p:style>
        <p:txBody>
          <a:bodyPr vert="horz" lIns="0" tIns="0" rIns="0" bIns="0" rtlCol="0" anchor="t" anchorCtr="0"/>
          <a:lstStyle/>
          <a:p>
            <a:pPr marL="806450" indent="-806450"/>
            <a:r>
              <a:rPr lang="ja-JP" altLang="en-US" sz="1200" b="1" dirty="0">
                <a:solidFill>
                  <a:schemeClr val="tx1"/>
                </a:solidFill>
                <a:latin typeface="Meiryo UI" panose="020B0604030504040204" pitchFamily="50" charset="-128"/>
                <a:ea typeface="Meiryo UI" panose="020B0604030504040204" pitchFamily="50" charset="-128"/>
              </a:rPr>
              <a:t>■他施策</a:t>
            </a:r>
            <a:endParaRPr lang="en-US" altLang="ja-JP" sz="1200" b="1" dirty="0">
              <a:solidFill>
                <a:schemeClr val="tx1"/>
              </a:solidFill>
              <a:latin typeface="Meiryo UI" panose="020B0604030504040204" pitchFamily="50" charset="-128"/>
              <a:ea typeface="Meiryo UI" panose="020B0604030504040204" pitchFamily="50" charset="-128"/>
            </a:endParaRPr>
          </a:p>
          <a:p>
            <a:pPr indent="85725">
              <a:tabLst>
                <a:tab pos="180975" algn="l"/>
              </a:tabLst>
            </a:pPr>
            <a:r>
              <a:rPr lang="ja-JP" altLang="en-US" sz="1200" dirty="0">
                <a:solidFill>
                  <a:schemeClr val="tx1"/>
                </a:solidFill>
                <a:latin typeface="Meiryo UI" panose="020B0604030504040204" pitchFamily="50" charset="-128"/>
                <a:ea typeface="Meiryo UI" panose="020B0604030504040204" pitchFamily="50" charset="-128"/>
              </a:rPr>
              <a:t>・住宅施策（空家、リフォーム、住替え、マンション等）</a:t>
            </a:r>
            <a:endParaRPr lang="en-US" altLang="ja-JP" sz="1200" dirty="0">
              <a:solidFill>
                <a:schemeClr val="tx1"/>
              </a:solidFill>
              <a:latin typeface="Meiryo UI" panose="020B0604030504040204" pitchFamily="50" charset="-128"/>
              <a:ea typeface="Meiryo UI" panose="020B0604030504040204" pitchFamily="50" charset="-128"/>
            </a:endParaRPr>
          </a:p>
          <a:p>
            <a:pPr indent="85725">
              <a:tabLst>
                <a:tab pos="180975" algn="l"/>
              </a:tabLst>
            </a:pPr>
            <a:r>
              <a:rPr lang="ja-JP" altLang="en-US" sz="1200" dirty="0">
                <a:solidFill>
                  <a:schemeClr val="tx1"/>
                </a:solidFill>
                <a:latin typeface="Meiryo UI" panose="020B0604030504040204" pitchFamily="50" charset="-128"/>
                <a:ea typeface="Meiryo UI" panose="020B0604030504040204" pitchFamily="50" charset="-128"/>
              </a:rPr>
              <a:t>・転入促進施策（三世代同居・近居支援施策等）</a:t>
            </a:r>
            <a:endParaRPr lang="en-US" altLang="ja-JP" sz="1200" dirty="0">
              <a:solidFill>
                <a:schemeClr val="tx1"/>
              </a:solidFill>
              <a:latin typeface="Meiryo UI" panose="020B0604030504040204" pitchFamily="50" charset="-128"/>
              <a:ea typeface="Meiryo UI" panose="020B0604030504040204" pitchFamily="50" charset="-128"/>
            </a:endParaRPr>
          </a:p>
          <a:p>
            <a:pPr indent="85725">
              <a:tabLst>
                <a:tab pos="180975" algn="l"/>
              </a:tabLst>
            </a:pPr>
            <a:r>
              <a:rPr lang="ja-JP" altLang="en-US" sz="1200" dirty="0">
                <a:solidFill>
                  <a:schemeClr val="tx1"/>
                </a:solidFill>
                <a:latin typeface="Meiryo UI" panose="020B0604030504040204" pitchFamily="50" charset="-128"/>
                <a:ea typeface="Meiryo UI" panose="020B0604030504040204" pitchFamily="50" charset="-128"/>
              </a:rPr>
              <a:t>・福祉施策（高齢者向け施策等）</a:t>
            </a:r>
            <a:endParaRPr lang="en-US" altLang="ja-JP" sz="1200" dirty="0">
              <a:solidFill>
                <a:schemeClr val="tx1"/>
              </a:solidFill>
              <a:latin typeface="Meiryo UI" panose="020B0604030504040204" pitchFamily="50" charset="-128"/>
              <a:ea typeface="Meiryo UI" panose="020B0604030504040204" pitchFamily="50" charset="-128"/>
            </a:endParaRPr>
          </a:p>
          <a:p>
            <a:pPr indent="85725">
              <a:tabLst>
                <a:tab pos="180975" algn="l"/>
              </a:tabLst>
            </a:pPr>
            <a:r>
              <a:rPr lang="ja-JP" altLang="en-US" sz="1200" dirty="0">
                <a:solidFill>
                  <a:schemeClr val="tx1"/>
                </a:solidFill>
                <a:latin typeface="Meiryo UI" panose="020B0604030504040204" pitchFamily="50" charset="-128"/>
                <a:ea typeface="Meiryo UI" panose="020B0604030504040204" pitchFamily="50" charset="-128"/>
              </a:rPr>
              <a:t>・環境施策（省エネ改修等）など</a:t>
            </a:r>
            <a:endParaRPr lang="en-US" altLang="ja-JP" sz="1200" dirty="0">
              <a:solidFill>
                <a:schemeClr val="tx1"/>
              </a:solidFill>
              <a:latin typeface="Meiryo UI" panose="020B0604030504040204" pitchFamily="50" charset="-128"/>
              <a:ea typeface="Meiryo UI" panose="020B0604030504040204" pitchFamily="50" charset="-128"/>
            </a:endParaRPr>
          </a:p>
        </p:txBody>
      </p:sp>
      <p:sp>
        <p:nvSpPr>
          <p:cNvPr id="6" name="コンテンツ プレースホルダー 2">
            <a:extLst>
              <a:ext uri="{FF2B5EF4-FFF2-40B4-BE49-F238E27FC236}">
                <a16:creationId xmlns:a16="http://schemas.microsoft.com/office/drawing/2014/main" id="{3CF0E969-08C8-4B27-8F8E-1F15B19FFF8E}"/>
              </a:ext>
            </a:extLst>
          </p:cNvPr>
          <p:cNvSpPr txBox="1">
            <a:spLocks/>
          </p:cNvSpPr>
          <p:nvPr/>
        </p:nvSpPr>
        <p:spPr bwMode="auto">
          <a:xfrm>
            <a:off x="0" y="6986337"/>
            <a:ext cx="8857693" cy="830985"/>
          </a:xfrm>
          <a:prstGeom prst="rect">
            <a:avLst/>
          </a:prstGeom>
          <a:solidFill>
            <a:schemeClr val="accent5"/>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28" tIns="45714" rIns="91428" bIns="45714" numCol="1" rtlCol="0" anchor="t" anchorCtr="0" compatLnSpc="1">
            <a:prstTxWarp prst="textNoShape">
              <a:avLst/>
            </a:prstTxWarp>
            <a:spAutoFit/>
          </a:bodyPr>
          <a:lstStyle>
            <a:lvl1pPr indent="0" defTabSz="457200" fontAlgn="base">
              <a:spcBef>
                <a:spcPts val="600"/>
              </a:spcBef>
              <a:spcAft>
                <a:spcPct val="0"/>
              </a:spcAft>
              <a:buNone/>
              <a:defRPr kumimoji="0" sz="1400" b="1">
                <a:solidFill>
                  <a:prstClr val="black"/>
                </a:solidFill>
                <a:latin typeface="Meiryo UI" panose="020B0604030504040204" pitchFamily="50" charset="-128"/>
                <a:ea typeface="Meiryo UI" panose="020B0604030504040204" pitchFamily="50" charset="-128"/>
              </a:defRPr>
            </a:lvl1pPr>
            <a:lvl2pPr marL="741363" indent="-284163" eaLnBrk="0" fontAlgn="base" hangingPunct="0">
              <a:spcBef>
                <a:spcPct val="20000"/>
              </a:spcBef>
              <a:spcAft>
                <a:spcPct val="0"/>
              </a:spcAft>
              <a:buChar char="–"/>
              <a:defRPr sz="2800"/>
            </a:lvl2pPr>
            <a:lvl3pPr marL="1141413" indent="-227013" eaLnBrk="0" fontAlgn="base" hangingPunct="0">
              <a:spcBef>
                <a:spcPct val="20000"/>
              </a:spcBef>
              <a:spcAft>
                <a:spcPct val="0"/>
              </a:spcAft>
              <a:buChar char="•"/>
              <a:defRPr sz="2400"/>
            </a:lvl3pPr>
            <a:lvl4pPr marL="1598613" indent="-227013" eaLnBrk="0" fontAlgn="base" hangingPunct="0">
              <a:spcBef>
                <a:spcPct val="20000"/>
              </a:spcBef>
              <a:spcAft>
                <a:spcPct val="0"/>
              </a:spcAft>
              <a:buChar char="–"/>
              <a:defRPr sz="2000"/>
            </a:lvl4pPr>
            <a:lvl5pPr marL="2055813" indent="-227013" eaLnBrk="0" fontAlgn="base" hangingPunct="0">
              <a:spcBef>
                <a:spcPct val="20000"/>
              </a:spcBef>
              <a:spcAft>
                <a:spcPct val="0"/>
              </a:spcAft>
              <a:buChar char="»"/>
              <a:defRPr sz="2000"/>
            </a:lvl5pPr>
            <a:lvl6pPr marL="2514264" indent="-228570" fontAlgn="base">
              <a:spcBef>
                <a:spcPct val="20000"/>
              </a:spcBef>
              <a:spcAft>
                <a:spcPct val="0"/>
              </a:spcAft>
              <a:buChar char="»"/>
              <a:defRPr sz="2000"/>
            </a:lvl6pPr>
            <a:lvl7pPr marL="2971403" indent="-228570" fontAlgn="base">
              <a:spcBef>
                <a:spcPct val="20000"/>
              </a:spcBef>
              <a:spcAft>
                <a:spcPct val="0"/>
              </a:spcAft>
              <a:buChar char="»"/>
              <a:defRPr sz="2000"/>
            </a:lvl7pPr>
            <a:lvl8pPr marL="3428542" indent="-228570" fontAlgn="base">
              <a:spcBef>
                <a:spcPct val="20000"/>
              </a:spcBef>
              <a:spcAft>
                <a:spcPct val="0"/>
              </a:spcAft>
              <a:buChar char="»"/>
              <a:defRPr sz="2000"/>
            </a:lvl8pPr>
            <a:lvl9pPr marL="3885681" indent="-228570" fontAlgn="base">
              <a:spcBef>
                <a:spcPct val="20000"/>
              </a:spcBef>
              <a:spcAft>
                <a:spcPct val="0"/>
              </a:spcAft>
              <a:buChar char="»"/>
              <a:defRPr sz="2000"/>
            </a:lvl9pPr>
          </a:lstStyle>
          <a:p>
            <a:pPr marL="268288" indent="-268288">
              <a:spcBef>
                <a:spcPts val="0"/>
              </a:spcBef>
            </a:pPr>
            <a:r>
              <a:rPr lang="ja-JP" altLang="en-US" sz="1600" b="0" dirty="0"/>
              <a:t>○　他施策、関係団体と連携した取組みを強化し多様な人が携われるような取組みを実施。</a:t>
            </a:r>
          </a:p>
          <a:p>
            <a:pPr marL="268288" indent="-268288">
              <a:spcBef>
                <a:spcPts val="0"/>
              </a:spcBef>
            </a:pPr>
            <a:r>
              <a:rPr lang="ja-JP" altLang="en-US" sz="1600" b="0" dirty="0"/>
              <a:t>○　所有者だけではなく、家族、地域住民、施工者、業界団体等への働きかけを強化し、“府民みんなでめざす”という機運を醸成していく。</a:t>
            </a:r>
            <a:endParaRPr lang="en-US" altLang="ja-JP" sz="1600" b="0" dirty="0"/>
          </a:p>
        </p:txBody>
      </p:sp>
      <p:grpSp>
        <p:nvGrpSpPr>
          <p:cNvPr id="83" name="グループ化 82">
            <a:extLst>
              <a:ext uri="{FF2B5EF4-FFF2-40B4-BE49-F238E27FC236}">
                <a16:creationId xmlns:a16="http://schemas.microsoft.com/office/drawing/2014/main" id="{11588554-B97E-4C7F-AF6A-A6004C7F638E}"/>
              </a:ext>
            </a:extLst>
          </p:cNvPr>
          <p:cNvGrpSpPr/>
          <p:nvPr/>
        </p:nvGrpSpPr>
        <p:grpSpPr>
          <a:xfrm>
            <a:off x="5048716" y="1644194"/>
            <a:ext cx="1539593" cy="1635849"/>
            <a:chOff x="446597" y="3635776"/>
            <a:chExt cx="1539593" cy="1635849"/>
          </a:xfrm>
        </p:grpSpPr>
        <p:grpSp>
          <p:nvGrpSpPr>
            <p:cNvPr id="8" name="グループ化 7">
              <a:extLst>
                <a:ext uri="{FF2B5EF4-FFF2-40B4-BE49-F238E27FC236}">
                  <a16:creationId xmlns:a16="http://schemas.microsoft.com/office/drawing/2014/main" id="{8873AD65-7FE4-4D63-AE7F-005E070F1664}"/>
                </a:ext>
              </a:extLst>
            </p:cNvPr>
            <p:cNvGrpSpPr/>
            <p:nvPr/>
          </p:nvGrpSpPr>
          <p:grpSpPr>
            <a:xfrm>
              <a:off x="446597" y="3635776"/>
              <a:ext cx="1539593" cy="1421574"/>
              <a:chOff x="4180476" y="6654061"/>
              <a:chExt cx="1808770" cy="1692000"/>
            </a:xfrm>
          </p:grpSpPr>
          <p:sp>
            <p:nvSpPr>
              <p:cNvPr id="20" name="正方形/長方形 19">
                <a:extLst>
                  <a:ext uri="{FF2B5EF4-FFF2-40B4-BE49-F238E27FC236}">
                    <a16:creationId xmlns:a16="http://schemas.microsoft.com/office/drawing/2014/main" id="{37F0B136-E123-4D4D-9D0E-14DBB8D1A7B1}"/>
                  </a:ext>
                </a:extLst>
              </p:cNvPr>
              <p:cNvSpPr/>
              <p:nvPr/>
            </p:nvSpPr>
            <p:spPr>
              <a:xfrm>
                <a:off x="4496180" y="6654061"/>
                <a:ext cx="833760" cy="1691999"/>
              </a:xfrm>
              <a:prstGeom prst="rect">
                <a:avLst/>
              </a:prstGeom>
              <a:solidFill>
                <a:schemeClr val="bg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panose="020F0502020204030204"/>
                  <a:ea typeface="游ゴシック" panose="020B0400000000000000" pitchFamily="50" charset="-128"/>
                  <a:cs typeface="+mn-cs"/>
                </a:endParaRPr>
              </a:p>
            </p:txBody>
          </p:sp>
          <p:cxnSp>
            <p:nvCxnSpPr>
              <p:cNvPr id="21" name="直線コネクタ 20">
                <a:extLst>
                  <a:ext uri="{FF2B5EF4-FFF2-40B4-BE49-F238E27FC236}">
                    <a16:creationId xmlns:a16="http://schemas.microsoft.com/office/drawing/2014/main" id="{D6C0270D-80E2-45B7-B572-C17FF3079842}"/>
                  </a:ext>
                </a:extLst>
              </p:cNvPr>
              <p:cNvCxnSpPr>
                <a:cxnSpLocks/>
              </p:cNvCxnSpPr>
              <p:nvPr/>
            </p:nvCxnSpPr>
            <p:spPr>
              <a:xfrm>
                <a:off x="4494138" y="6654061"/>
                <a:ext cx="0" cy="1691999"/>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23" name="直線コネクタ 22">
                <a:extLst>
                  <a:ext uri="{FF2B5EF4-FFF2-40B4-BE49-F238E27FC236}">
                    <a16:creationId xmlns:a16="http://schemas.microsoft.com/office/drawing/2014/main" id="{5CBB86C4-4AFE-433A-9D12-2C20216D8B4D}"/>
                  </a:ext>
                </a:extLst>
              </p:cNvPr>
              <p:cNvCxnSpPr>
                <a:cxnSpLocks/>
              </p:cNvCxnSpPr>
              <p:nvPr/>
            </p:nvCxnSpPr>
            <p:spPr>
              <a:xfrm>
                <a:off x="5341115" y="6654061"/>
                <a:ext cx="0" cy="1691999"/>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24" name="直線コネクタ 23">
                <a:extLst>
                  <a:ext uri="{FF2B5EF4-FFF2-40B4-BE49-F238E27FC236}">
                    <a16:creationId xmlns:a16="http://schemas.microsoft.com/office/drawing/2014/main" id="{13415470-A93A-473E-AAFC-0460AC99B263}"/>
                  </a:ext>
                </a:extLst>
              </p:cNvPr>
              <p:cNvCxnSpPr>
                <a:cxnSpLocks/>
                <a:stCxn id="20" idx="0"/>
              </p:cNvCxnSpPr>
              <p:nvPr/>
            </p:nvCxnSpPr>
            <p:spPr>
              <a:xfrm flipH="1">
                <a:off x="4907333" y="6654061"/>
                <a:ext cx="5729" cy="685196"/>
              </a:xfrm>
              <a:prstGeom prst="line">
                <a:avLst/>
              </a:prstGeom>
              <a:ln w="57150" cmpd="dbl">
                <a:prstDash val="solid"/>
              </a:ln>
            </p:spPr>
            <p:style>
              <a:lnRef idx="1">
                <a:schemeClr val="accent1"/>
              </a:lnRef>
              <a:fillRef idx="0">
                <a:schemeClr val="accent1"/>
              </a:fillRef>
              <a:effectRef idx="0">
                <a:schemeClr val="accent1"/>
              </a:effectRef>
              <a:fontRef idx="minor">
                <a:schemeClr val="tx1"/>
              </a:fontRef>
            </p:style>
          </p:cxnSp>
          <p:cxnSp>
            <p:nvCxnSpPr>
              <p:cNvPr id="25" name="直線コネクタ 24">
                <a:extLst>
                  <a:ext uri="{FF2B5EF4-FFF2-40B4-BE49-F238E27FC236}">
                    <a16:creationId xmlns:a16="http://schemas.microsoft.com/office/drawing/2014/main" id="{54E70C52-3C9D-4F83-861B-242E61EFB4B5}"/>
                  </a:ext>
                </a:extLst>
              </p:cNvPr>
              <p:cNvCxnSpPr>
                <a:cxnSpLocks/>
              </p:cNvCxnSpPr>
              <p:nvPr/>
            </p:nvCxnSpPr>
            <p:spPr>
              <a:xfrm>
                <a:off x="4705882" y="6654061"/>
                <a:ext cx="0" cy="1691999"/>
              </a:xfrm>
              <a:prstGeom prst="line">
                <a:avLst/>
              </a:prstGeom>
              <a:ln>
                <a:prstDash val="dash"/>
              </a:ln>
            </p:spPr>
            <p:style>
              <a:lnRef idx="1">
                <a:schemeClr val="accent1"/>
              </a:lnRef>
              <a:fillRef idx="0">
                <a:schemeClr val="accent1"/>
              </a:fillRef>
              <a:effectRef idx="0">
                <a:schemeClr val="accent1"/>
              </a:effectRef>
              <a:fontRef idx="minor">
                <a:schemeClr val="tx1"/>
              </a:fontRef>
            </p:style>
          </p:cxnSp>
          <p:cxnSp>
            <p:nvCxnSpPr>
              <p:cNvPr id="26" name="直線コネクタ 25">
                <a:extLst>
                  <a:ext uri="{FF2B5EF4-FFF2-40B4-BE49-F238E27FC236}">
                    <a16:creationId xmlns:a16="http://schemas.microsoft.com/office/drawing/2014/main" id="{B32F5F83-F068-4C77-BFD6-4ADCA6BD0F5C}"/>
                  </a:ext>
                </a:extLst>
              </p:cNvPr>
              <p:cNvCxnSpPr>
                <a:cxnSpLocks/>
              </p:cNvCxnSpPr>
              <p:nvPr/>
            </p:nvCxnSpPr>
            <p:spPr>
              <a:xfrm>
                <a:off x="5129371" y="6654061"/>
                <a:ext cx="0" cy="1691999"/>
              </a:xfrm>
              <a:prstGeom prst="line">
                <a:avLst/>
              </a:prstGeom>
              <a:ln>
                <a:prstDash val="dash"/>
              </a:ln>
            </p:spPr>
            <p:style>
              <a:lnRef idx="1">
                <a:schemeClr val="accent1"/>
              </a:lnRef>
              <a:fillRef idx="0">
                <a:schemeClr val="accent1"/>
              </a:fillRef>
              <a:effectRef idx="0">
                <a:schemeClr val="accent1"/>
              </a:effectRef>
              <a:fontRef idx="minor">
                <a:schemeClr val="tx1"/>
              </a:fontRef>
            </p:style>
          </p:cxnSp>
          <p:sp>
            <p:nvSpPr>
              <p:cNvPr id="27" name="正方形/長方形 26">
                <a:extLst>
                  <a:ext uri="{FF2B5EF4-FFF2-40B4-BE49-F238E27FC236}">
                    <a16:creationId xmlns:a16="http://schemas.microsoft.com/office/drawing/2014/main" id="{DDB65E8F-A4FC-439F-86E0-8C4314D7681F}"/>
                  </a:ext>
                </a:extLst>
              </p:cNvPr>
              <p:cNvSpPr/>
              <p:nvPr/>
            </p:nvSpPr>
            <p:spPr>
              <a:xfrm>
                <a:off x="4180476" y="6886798"/>
                <a:ext cx="304299" cy="338111"/>
              </a:xfrm>
              <a:prstGeom prst="rect">
                <a:avLst/>
              </a:prstGeom>
              <a:solidFill>
                <a:srgbClr val="FF00F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altLang="ja-JP" sz="1800" dirty="0">
                    <a:solidFill>
                      <a:schemeClr val="tx1"/>
                    </a:solidFill>
                  </a:rPr>
                  <a:t>Ⅱ</a:t>
                </a:r>
                <a:endParaRPr kumimoji="1" lang="ja-JP" altLang="en-US" sz="1800" b="0" i="0" u="none" strike="noStrike" kern="1200" cap="none" spc="0" normalizeH="0" baseline="0" noProof="0" dirty="0">
                  <a:ln>
                    <a:noFill/>
                  </a:ln>
                  <a:solidFill>
                    <a:prstClr val="white"/>
                  </a:solidFill>
                  <a:effectLst/>
                  <a:uLnTx/>
                  <a:uFillTx/>
                  <a:latin typeface="游ゴシック" panose="020B0400000000000000" pitchFamily="50" charset="-128"/>
                  <a:ea typeface="游ゴシック" panose="020B0400000000000000" pitchFamily="50" charset="-128"/>
                  <a:cs typeface="+mn-cs"/>
                </a:endParaRPr>
              </a:p>
            </p:txBody>
          </p:sp>
          <p:sp>
            <p:nvSpPr>
              <p:cNvPr id="28" name="正方形/長方形 27">
                <a:extLst>
                  <a:ext uri="{FF2B5EF4-FFF2-40B4-BE49-F238E27FC236}">
                    <a16:creationId xmlns:a16="http://schemas.microsoft.com/office/drawing/2014/main" id="{AF615AC3-63A2-4C90-8E2D-29D2D6AF658B}"/>
                  </a:ext>
                </a:extLst>
              </p:cNvPr>
              <p:cNvSpPr/>
              <p:nvPr/>
            </p:nvSpPr>
            <p:spPr>
              <a:xfrm>
                <a:off x="5353042" y="7733009"/>
                <a:ext cx="304299" cy="338111"/>
              </a:xfrm>
              <a:prstGeom prst="rect">
                <a:avLst/>
              </a:prstGeom>
              <a:solidFill>
                <a:srgbClr val="7030A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en-US" altLang="ja-JP" sz="1800" dirty="0">
                    <a:solidFill>
                      <a:schemeClr val="bg1"/>
                    </a:solidFill>
                  </a:rPr>
                  <a:t>Ⅰ</a:t>
                </a:r>
                <a:endParaRPr kumimoji="1" lang="ja-JP" altLang="en-US" sz="1800" b="0" i="0" u="none" strike="noStrike" kern="1200" cap="none" spc="0" normalizeH="0" baseline="0" noProof="0" dirty="0">
                  <a:ln>
                    <a:noFill/>
                  </a:ln>
                  <a:solidFill>
                    <a:schemeClr val="bg1"/>
                  </a:solidFill>
                  <a:effectLst/>
                  <a:uLnTx/>
                  <a:uFillTx/>
                  <a:latin typeface="游ゴシック" panose="020B0400000000000000" pitchFamily="50" charset="-128"/>
                  <a:ea typeface="游ゴシック" panose="020B0400000000000000" pitchFamily="50" charset="-128"/>
                  <a:cs typeface="+mn-cs"/>
                </a:endParaRPr>
              </a:p>
            </p:txBody>
          </p:sp>
          <p:sp>
            <p:nvSpPr>
              <p:cNvPr id="29" name="正方形/長方形 28">
                <a:extLst>
                  <a:ext uri="{FF2B5EF4-FFF2-40B4-BE49-F238E27FC236}">
                    <a16:creationId xmlns:a16="http://schemas.microsoft.com/office/drawing/2014/main" id="{B11D7E09-4222-40B7-BA68-BD276C954BEB}"/>
                  </a:ext>
                </a:extLst>
              </p:cNvPr>
              <p:cNvSpPr/>
              <p:nvPr/>
            </p:nvSpPr>
            <p:spPr>
              <a:xfrm rot="16200000">
                <a:off x="4557952" y="6819176"/>
                <a:ext cx="338111" cy="473352"/>
              </a:xfrm>
              <a:prstGeom prst="rect">
                <a:avLst/>
              </a:prstGeom>
              <a:pattFill prst="ltUpDiag">
                <a:fgClr>
                  <a:srgbClr val="FF00FF"/>
                </a:fgClr>
                <a:bgClr>
                  <a:schemeClr val="bg1"/>
                </a:bgClr>
              </a:patt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游ゴシック" panose="020B0400000000000000" pitchFamily="50" charset="-128"/>
                  <a:ea typeface="游ゴシック" panose="020B0400000000000000" pitchFamily="50" charset="-128"/>
                  <a:cs typeface="+mn-cs"/>
                </a:endParaRPr>
              </a:p>
            </p:txBody>
          </p:sp>
          <p:pic>
            <p:nvPicPr>
              <p:cNvPr id="30" name="図 29">
                <a:extLst>
                  <a:ext uri="{FF2B5EF4-FFF2-40B4-BE49-F238E27FC236}">
                    <a16:creationId xmlns:a16="http://schemas.microsoft.com/office/drawing/2014/main" id="{20191D65-23AF-458E-B59F-ED1A0FCB4C1B}"/>
                  </a:ext>
                </a:extLst>
              </p:cNvPr>
              <p:cNvPicPr>
                <a:picLocks noChangeAspect="1"/>
              </p:cNvPicPr>
              <p:nvPr/>
            </p:nvPicPr>
            <p:blipFill>
              <a:blip r:embed="rId2"/>
              <a:stretch>
                <a:fillRect/>
              </a:stretch>
            </p:blipFill>
            <p:spPr>
              <a:xfrm>
                <a:off x="4487104" y="8007950"/>
                <a:ext cx="239634" cy="338110"/>
              </a:xfrm>
              <a:prstGeom prst="rect">
                <a:avLst/>
              </a:prstGeom>
            </p:spPr>
          </p:pic>
          <p:cxnSp>
            <p:nvCxnSpPr>
              <p:cNvPr id="31" name="直線コネクタ 30">
                <a:extLst>
                  <a:ext uri="{FF2B5EF4-FFF2-40B4-BE49-F238E27FC236}">
                    <a16:creationId xmlns:a16="http://schemas.microsoft.com/office/drawing/2014/main" id="{FEE55BCB-EBD2-49D1-AD47-A04A5DDF1CAE}"/>
                  </a:ext>
                </a:extLst>
              </p:cNvPr>
              <p:cNvCxnSpPr>
                <a:cxnSpLocks/>
              </p:cNvCxnSpPr>
              <p:nvPr/>
            </p:nvCxnSpPr>
            <p:spPr>
              <a:xfrm>
                <a:off x="4917627" y="7646225"/>
                <a:ext cx="0" cy="699836"/>
              </a:xfrm>
              <a:prstGeom prst="line">
                <a:avLst/>
              </a:prstGeom>
              <a:ln w="57150" cmpd="dbl">
                <a:prstDash val="solid"/>
              </a:ln>
            </p:spPr>
            <p:style>
              <a:lnRef idx="1">
                <a:schemeClr val="accent1"/>
              </a:lnRef>
              <a:fillRef idx="0">
                <a:schemeClr val="accent1"/>
              </a:fillRef>
              <a:effectRef idx="0">
                <a:schemeClr val="accent1"/>
              </a:effectRef>
              <a:fontRef idx="minor">
                <a:schemeClr val="tx1"/>
              </a:fontRef>
            </p:style>
          </p:cxnSp>
          <p:cxnSp>
            <p:nvCxnSpPr>
              <p:cNvPr id="32" name="直線コネクタ 31">
                <a:extLst>
                  <a:ext uri="{FF2B5EF4-FFF2-40B4-BE49-F238E27FC236}">
                    <a16:creationId xmlns:a16="http://schemas.microsoft.com/office/drawing/2014/main" id="{85E1B051-D619-482D-BE64-FFDF00F12714}"/>
                  </a:ext>
                </a:extLst>
              </p:cNvPr>
              <p:cNvCxnSpPr>
                <a:cxnSpLocks/>
              </p:cNvCxnSpPr>
              <p:nvPr/>
            </p:nvCxnSpPr>
            <p:spPr>
              <a:xfrm flipV="1">
                <a:off x="4600010" y="7662741"/>
                <a:ext cx="0" cy="315147"/>
              </a:xfrm>
              <a:prstGeom prst="line">
                <a:avLst/>
              </a:prstGeom>
              <a:ln w="28575">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33" name="直線コネクタ 32">
                <a:extLst>
                  <a:ext uri="{FF2B5EF4-FFF2-40B4-BE49-F238E27FC236}">
                    <a16:creationId xmlns:a16="http://schemas.microsoft.com/office/drawing/2014/main" id="{FD4888FF-891A-4EA7-A572-D9CEB65AAB5A}"/>
                  </a:ext>
                </a:extLst>
              </p:cNvPr>
              <p:cNvCxnSpPr/>
              <p:nvPr/>
            </p:nvCxnSpPr>
            <p:spPr>
              <a:xfrm flipV="1">
                <a:off x="5235244" y="6662101"/>
                <a:ext cx="0" cy="562806"/>
              </a:xfrm>
              <a:prstGeom prst="line">
                <a:avLst/>
              </a:prstGeom>
              <a:ln w="28575">
                <a:solidFill>
                  <a:srgbClr val="FFFF00"/>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34" name="直線コネクタ 33">
                <a:extLst>
                  <a:ext uri="{FF2B5EF4-FFF2-40B4-BE49-F238E27FC236}">
                    <a16:creationId xmlns:a16="http://schemas.microsoft.com/office/drawing/2014/main" id="{32DD22D4-9A80-4EEC-8D4A-4497912CBEBD}"/>
                  </a:ext>
                </a:extLst>
              </p:cNvPr>
              <p:cNvCxnSpPr>
                <a:cxnSpLocks/>
              </p:cNvCxnSpPr>
              <p:nvPr/>
            </p:nvCxnSpPr>
            <p:spPr>
              <a:xfrm flipV="1">
                <a:off x="4593281" y="7215962"/>
                <a:ext cx="648304" cy="450210"/>
              </a:xfrm>
              <a:prstGeom prst="line">
                <a:avLst/>
              </a:prstGeom>
              <a:ln w="28575">
                <a:solidFill>
                  <a:srgbClr val="FFFF00"/>
                </a:solidFill>
              </a:ln>
            </p:spPr>
            <p:style>
              <a:lnRef idx="1">
                <a:schemeClr val="accent1"/>
              </a:lnRef>
              <a:fillRef idx="0">
                <a:schemeClr val="accent1"/>
              </a:fillRef>
              <a:effectRef idx="0">
                <a:schemeClr val="accent1"/>
              </a:effectRef>
              <a:fontRef idx="minor">
                <a:schemeClr val="tx1"/>
              </a:fontRef>
            </p:style>
          </p:cxnSp>
          <p:sp>
            <p:nvSpPr>
              <p:cNvPr id="36" name="正方形/長方形 35">
                <a:extLst>
                  <a:ext uri="{FF2B5EF4-FFF2-40B4-BE49-F238E27FC236}">
                    <a16:creationId xmlns:a16="http://schemas.microsoft.com/office/drawing/2014/main" id="{D1E43834-A596-49D8-92B6-0D2AC329C63C}"/>
                  </a:ext>
                </a:extLst>
              </p:cNvPr>
              <p:cNvSpPr/>
              <p:nvPr/>
            </p:nvSpPr>
            <p:spPr>
              <a:xfrm rot="16200000">
                <a:off x="4936375" y="7665385"/>
                <a:ext cx="338111" cy="473352"/>
              </a:xfrm>
              <a:prstGeom prst="rect">
                <a:avLst/>
              </a:prstGeom>
              <a:pattFill prst="ltUpDiag">
                <a:fgClr>
                  <a:srgbClr val="7030A0"/>
                </a:fgClr>
                <a:bgClr>
                  <a:schemeClr val="bg1"/>
                </a:bgClr>
              </a:patt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游ゴシック" panose="020B0400000000000000" pitchFamily="50" charset="-128"/>
                  <a:ea typeface="游ゴシック" panose="020B0400000000000000" pitchFamily="50" charset="-128"/>
                  <a:cs typeface="+mn-cs"/>
                </a:endParaRPr>
              </a:p>
            </p:txBody>
          </p:sp>
          <p:sp>
            <p:nvSpPr>
              <p:cNvPr id="37" name="正方形/長方形 36">
                <a:extLst>
                  <a:ext uri="{FF2B5EF4-FFF2-40B4-BE49-F238E27FC236}">
                    <a16:creationId xmlns:a16="http://schemas.microsoft.com/office/drawing/2014/main" id="{A0E0E52B-B77D-4B03-A3CB-E96434A9D672}"/>
                  </a:ext>
                </a:extLst>
              </p:cNvPr>
              <p:cNvSpPr/>
              <p:nvPr/>
            </p:nvSpPr>
            <p:spPr>
              <a:xfrm rot="16200000">
                <a:off x="5469009" y="7359829"/>
                <a:ext cx="769283" cy="271190"/>
              </a:xfrm>
              <a:prstGeom prst="rect">
                <a:avLst/>
              </a:prstGeom>
              <a:noFill/>
              <a:ln>
                <a:noFill/>
              </a:ln>
            </p:spPr>
            <p:style>
              <a:lnRef idx="2">
                <a:schemeClr val="dk1"/>
              </a:lnRef>
              <a:fillRef idx="1">
                <a:schemeClr val="lt1"/>
              </a:fillRef>
              <a:effectRef idx="0">
                <a:schemeClr val="dk1"/>
              </a:effectRef>
              <a:fontRef idx="minor">
                <a:schemeClr val="dk1"/>
              </a:fontRef>
            </p:style>
            <p:txBody>
              <a:bodyPr wrap="none" rtlCol="0" anchor="ctr">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ja-JP" altLang="en-US" sz="900" dirty="0">
                    <a:solidFill>
                      <a:prstClr val="black"/>
                    </a:solidFill>
                    <a:latin typeface="游明朝" panose="02020400000000000000" pitchFamily="18" charset="-128"/>
                    <a:ea typeface="游明朝" panose="02020400000000000000" pitchFamily="18" charset="-128"/>
                  </a:rPr>
                  <a:t>通行可能</a:t>
                </a:r>
                <a:endParaRPr kumimoji="1" lang="ja-JP" altLang="en-US" sz="900" i="0" u="none" strike="noStrike" kern="1200" cap="none" spc="0" normalizeH="0" baseline="0" noProof="0" dirty="0">
                  <a:ln>
                    <a:noFill/>
                  </a:ln>
                  <a:solidFill>
                    <a:schemeClr val="tx1"/>
                  </a:solidFill>
                  <a:effectLst/>
                  <a:uLnTx/>
                  <a:uFillTx/>
                  <a:latin typeface="游明朝" panose="02020400000000000000" pitchFamily="18" charset="-128"/>
                  <a:ea typeface="游明朝" panose="02020400000000000000" pitchFamily="18" charset="-128"/>
                  <a:cs typeface="+mn-cs"/>
                </a:endParaRPr>
              </a:p>
            </p:txBody>
          </p:sp>
          <p:cxnSp>
            <p:nvCxnSpPr>
              <p:cNvPr id="38" name="直線コネクタ 37">
                <a:extLst>
                  <a:ext uri="{FF2B5EF4-FFF2-40B4-BE49-F238E27FC236}">
                    <a16:creationId xmlns:a16="http://schemas.microsoft.com/office/drawing/2014/main" id="{BC5B070D-8E84-4AEF-8372-D1E8836EC5CA}"/>
                  </a:ext>
                </a:extLst>
              </p:cNvPr>
              <p:cNvCxnSpPr>
                <a:cxnSpLocks/>
              </p:cNvCxnSpPr>
              <p:nvPr/>
            </p:nvCxnSpPr>
            <p:spPr>
              <a:xfrm>
                <a:off x="5961161" y="6654061"/>
                <a:ext cx="0" cy="1687044"/>
              </a:xfrm>
              <a:prstGeom prst="line">
                <a:avLst/>
              </a:prstGeom>
              <a:ln>
                <a:solidFill>
                  <a:schemeClr val="tx1"/>
                </a:solidFill>
                <a:headEnd type="arrow" w="med" len="med"/>
                <a:tailEnd type="arrow" w="med" len="med"/>
              </a:ln>
            </p:spPr>
            <p:style>
              <a:lnRef idx="1">
                <a:schemeClr val="accent1"/>
              </a:lnRef>
              <a:fillRef idx="0">
                <a:schemeClr val="accent1"/>
              </a:fillRef>
              <a:effectRef idx="0">
                <a:schemeClr val="accent1"/>
              </a:effectRef>
              <a:fontRef idx="minor">
                <a:schemeClr val="tx1"/>
              </a:fontRef>
            </p:style>
          </p:cxnSp>
        </p:grpSp>
        <p:sp>
          <p:nvSpPr>
            <p:cNvPr id="10" name="テキスト ボックス 9">
              <a:extLst>
                <a:ext uri="{FF2B5EF4-FFF2-40B4-BE49-F238E27FC236}">
                  <a16:creationId xmlns:a16="http://schemas.microsoft.com/office/drawing/2014/main" id="{922C70C9-B227-4487-98F8-68635D2923DF}"/>
                </a:ext>
              </a:extLst>
            </p:cNvPr>
            <p:cNvSpPr txBox="1"/>
            <p:nvPr/>
          </p:nvSpPr>
          <p:spPr>
            <a:xfrm>
              <a:off x="943738" y="5056181"/>
              <a:ext cx="843060" cy="215444"/>
            </a:xfrm>
            <a:prstGeom prst="rect">
              <a:avLst/>
            </a:prstGeom>
            <a:noFill/>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ja-JP" altLang="en-US" sz="800" b="1"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rPr>
                <a:t>↑中央分離帯</a:t>
              </a:r>
            </a:p>
          </p:txBody>
        </p:sp>
      </p:grpSp>
      <p:grpSp>
        <p:nvGrpSpPr>
          <p:cNvPr id="84" name="グループ化 83">
            <a:extLst>
              <a:ext uri="{FF2B5EF4-FFF2-40B4-BE49-F238E27FC236}">
                <a16:creationId xmlns:a16="http://schemas.microsoft.com/office/drawing/2014/main" id="{DF67F126-232F-4311-96FB-AC1A0CAB264E}"/>
              </a:ext>
            </a:extLst>
          </p:cNvPr>
          <p:cNvGrpSpPr/>
          <p:nvPr/>
        </p:nvGrpSpPr>
        <p:grpSpPr>
          <a:xfrm>
            <a:off x="1645252" y="1646922"/>
            <a:ext cx="1614996" cy="1682129"/>
            <a:chOff x="2456853" y="3488260"/>
            <a:chExt cx="1614996" cy="1682129"/>
          </a:xfrm>
        </p:grpSpPr>
        <p:sp>
          <p:nvSpPr>
            <p:cNvPr id="42" name="テキスト ボックス 41">
              <a:extLst>
                <a:ext uri="{FF2B5EF4-FFF2-40B4-BE49-F238E27FC236}">
                  <a16:creationId xmlns:a16="http://schemas.microsoft.com/office/drawing/2014/main" id="{5C2C7E5C-370C-4B5C-9305-BFF266BF41C5}"/>
                </a:ext>
              </a:extLst>
            </p:cNvPr>
            <p:cNvSpPr txBox="1"/>
            <p:nvPr/>
          </p:nvSpPr>
          <p:spPr>
            <a:xfrm>
              <a:off x="2989656" y="4954945"/>
              <a:ext cx="904983" cy="215444"/>
            </a:xfrm>
            <a:prstGeom prst="rect">
              <a:avLst/>
            </a:prstGeom>
            <a:noFill/>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ja-JP" altLang="en-US" sz="800" b="1"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rPr>
                <a:t>↑中央分離帯</a:t>
              </a:r>
            </a:p>
          </p:txBody>
        </p:sp>
        <p:grpSp>
          <p:nvGrpSpPr>
            <p:cNvPr id="41" name="グループ化 40">
              <a:extLst>
                <a:ext uri="{FF2B5EF4-FFF2-40B4-BE49-F238E27FC236}">
                  <a16:creationId xmlns:a16="http://schemas.microsoft.com/office/drawing/2014/main" id="{4EDBA420-7E7A-4FB7-AE93-E195741867B3}"/>
                </a:ext>
              </a:extLst>
            </p:cNvPr>
            <p:cNvGrpSpPr/>
            <p:nvPr/>
          </p:nvGrpSpPr>
          <p:grpSpPr>
            <a:xfrm>
              <a:off x="2456853" y="3488260"/>
              <a:ext cx="1614996" cy="1627902"/>
              <a:chOff x="8564045" y="6870511"/>
              <a:chExt cx="1866636" cy="1866131"/>
            </a:xfrm>
          </p:grpSpPr>
          <p:sp>
            <p:nvSpPr>
              <p:cNvPr id="43" name="正方形/長方形 42">
                <a:extLst>
                  <a:ext uri="{FF2B5EF4-FFF2-40B4-BE49-F238E27FC236}">
                    <a16:creationId xmlns:a16="http://schemas.microsoft.com/office/drawing/2014/main" id="{83E08A1B-DB4B-417A-82D4-C4097B31E161}"/>
                  </a:ext>
                </a:extLst>
              </p:cNvPr>
              <p:cNvSpPr/>
              <p:nvPr/>
            </p:nvSpPr>
            <p:spPr>
              <a:xfrm>
                <a:off x="8875304" y="6870522"/>
                <a:ext cx="851947" cy="1691991"/>
              </a:xfrm>
              <a:prstGeom prst="rect">
                <a:avLst/>
              </a:prstGeom>
              <a:solidFill>
                <a:schemeClr val="bg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panose="020F0502020204030204"/>
                  <a:ea typeface="游ゴシック" panose="020B0400000000000000" pitchFamily="50" charset="-128"/>
                  <a:cs typeface="+mn-cs"/>
                </a:endParaRPr>
              </a:p>
            </p:txBody>
          </p:sp>
          <p:cxnSp>
            <p:nvCxnSpPr>
              <p:cNvPr id="44" name="直線コネクタ 43">
                <a:extLst>
                  <a:ext uri="{FF2B5EF4-FFF2-40B4-BE49-F238E27FC236}">
                    <a16:creationId xmlns:a16="http://schemas.microsoft.com/office/drawing/2014/main" id="{154F45E8-4DFA-4293-8245-687DABD6E0B5}"/>
                  </a:ext>
                </a:extLst>
              </p:cNvPr>
              <p:cNvCxnSpPr>
                <a:cxnSpLocks/>
              </p:cNvCxnSpPr>
              <p:nvPr/>
            </p:nvCxnSpPr>
            <p:spPr>
              <a:xfrm>
                <a:off x="8877705" y="6870513"/>
                <a:ext cx="0" cy="1691999"/>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45" name="直線コネクタ 44">
                <a:extLst>
                  <a:ext uri="{FF2B5EF4-FFF2-40B4-BE49-F238E27FC236}">
                    <a16:creationId xmlns:a16="http://schemas.microsoft.com/office/drawing/2014/main" id="{FCBE833C-EEFF-4212-934C-48C5078F7305}"/>
                  </a:ext>
                </a:extLst>
              </p:cNvPr>
              <p:cNvCxnSpPr>
                <a:cxnSpLocks/>
              </p:cNvCxnSpPr>
              <p:nvPr/>
            </p:nvCxnSpPr>
            <p:spPr>
              <a:xfrm>
                <a:off x="9724680" y="6870514"/>
                <a:ext cx="0" cy="1691998"/>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46" name="直線コネクタ 45">
                <a:extLst>
                  <a:ext uri="{FF2B5EF4-FFF2-40B4-BE49-F238E27FC236}">
                    <a16:creationId xmlns:a16="http://schemas.microsoft.com/office/drawing/2014/main" id="{64B58F68-7A0B-4C6F-954E-FC598EDC0CA4}"/>
                  </a:ext>
                </a:extLst>
              </p:cNvPr>
              <p:cNvCxnSpPr>
                <a:cxnSpLocks/>
              </p:cNvCxnSpPr>
              <p:nvPr/>
            </p:nvCxnSpPr>
            <p:spPr>
              <a:xfrm>
                <a:off x="9301191" y="6870513"/>
                <a:ext cx="0" cy="1691999"/>
              </a:xfrm>
              <a:prstGeom prst="line">
                <a:avLst/>
              </a:prstGeom>
              <a:ln w="57150" cmpd="dbl">
                <a:prstDash val="solid"/>
              </a:ln>
            </p:spPr>
            <p:style>
              <a:lnRef idx="1">
                <a:schemeClr val="accent1"/>
              </a:lnRef>
              <a:fillRef idx="0">
                <a:schemeClr val="accent1"/>
              </a:fillRef>
              <a:effectRef idx="0">
                <a:schemeClr val="accent1"/>
              </a:effectRef>
              <a:fontRef idx="minor">
                <a:schemeClr val="tx1"/>
              </a:fontRef>
            </p:style>
          </p:cxnSp>
          <p:cxnSp>
            <p:nvCxnSpPr>
              <p:cNvPr id="47" name="直線コネクタ 46">
                <a:extLst>
                  <a:ext uri="{FF2B5EF4-FFF2-40B4-BE49-F238E27FC236}">
                    <a16:creationId xmlns:a16="http://schemas.microsoft.com/office/drawing/2014/main" id="{8AAFCC02-9A70-4AEB-BD48-0E8DA15CABDD}"/>
                  </a:ext>
                </a:extLst>
              </p:cNvPr>
              <p:cNvCxnSpPr>
                <a:cxnSpLocks/>
              </p:cNvCxnSpPr>
              <p:nvPr/>
            </p:nvCxnSpPr>
            <p:spPr>
              <a:xfrm>
                <a:off x="9089450" y="6870513"/>
                <a:ext cx="0" cy="1691999"/>
              </a:xfrm>
              <a:prstGeom prst="line">
                <a:avLst/>
              </a:prstGeom>
              <a:ln>
                <a:prstDash val="dash"/>
              </a:ln>
            </p:spPr>
            <p:style>
              <a:lnRef idx="1">
                <a:schemeClr val="accent1"/>
              </a:lnRef>
              <a:fillRef idx="0">
                <a:schemeClr val="accent1"/>
              </a:fillRef>
              <a:effectRef idx="0">
                <a:schemeClr val="accent1"/>
              </a:effectRef>
              <a:fontRef idx="minor">
                <a:schemeClr val="tx1"/>
              </a:fontRef>
            </p:style>
          </p:cxnSp>
          <p:cxnSp>
            <p:nvCxnSpPr>
              <p:cNvPr id="48" name="直線コネクタ 47">
                <a:extLst>
                  <a:ext uri="{FF2B5EF4-FFF2-40B4-BE49-F238E27FC236}">
                    <a16:creationId xmlns:a16="http://schemas.microsoft.com/office/drawing/2014/main" id="{2309D5AD-124A-4945-8DB5-778967BEB7F7}"/>
                  </a:ext>
                </a:extLst>
              </p:cNvPr>
              <p:cNvCxnSpPr>
                <a:cxnSpLocks/>
              </p:cNvCxnSpPr>
              <p:nvPr/>
            </p:nvCxnSpPr>
            <p:spPr>
              <a:xfrm>
                <a:off x="9512936" y="6870511"/>
                <a:ext cx="0" cy="1691999"/>
              </a:xfrm>
              <a:prstGeom prst="line">
                <a:avLst/>
              </a:prstGeom>
              <a:ln>
                <a:prstDash val="dash"/>
              </a:ln>
            </p:spPr>
            <p:style>
              <a:lnRef idx="1">
                <a:schemeClr val="accent1"/>
              </a:lnRef>
              <a:fillRef idx="0">
                <a:schemeClr val="accent1"/>
              </a:fillRef>
              <a:effectRef idx="0">
                <a:schemeClr val="accent1"/>
              </a:effectRef>
              <a:fontRef idx="minor">
                <a:schemeClr val="tx1"/>
              </a:fontRef>
            </p:style>
          </p:cxnSp>
          <p:sp>
            <p:nvSpPr>
              <p:cNvPr id="49" name="正方形/長方形 48">
                <a:extLst>
                  <a:ext uri="{FF2B5EF4-FFF2-40B4-BE49-F238E27FC236}">
                    <a16:creationId xmlns:a16="http://schemas.microsoft.com/office/drawing/2014/main" id="{2F357D65-7D0D-4BB1-9F4F-FF93B314787B}"/>
                  </a:ext>
                </a:extLst>
              </p:cNvPr>
              <p:cNvSpPr/>
              <p:nvPr/>
            </p:nvSpPr>
            <p:spPr>
              <a:xfrm>
                <a:off x="8564045" y="7222055"/>
                <a:ext cx="304298" cy="338108"/>
              </a:xfrm>
              <a:prstGeom prst="rect">
                <a:avLst/>
              </a:prstGeom>
              <a:solidFill>
                <a:srgbClr val="FF00F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altLang="ja-JP" sz="1800" dirty="0">
                    <a:solidFill>
                      <a:schemeClr val="tx1"/>
                    </a:solidFill>
                  </a:rPr>
                  <a:t>Ⅱ</a:t>
                </a:r>
                <a:endParaRPr kumimoji="1" lang="ja-JP" altLang="en-US" sz="1800" b="0" i="0" u="none" strike="noStrike" kern="1200" cap="none" spc="0" normalizeH="0" baseline="0" noProof="0" dirty="0">
                  <a:ln>
                    <a:noFill/>
                  </a:ln>
                  <a:solidFill>
                    <a:prstClr val="white"/>
                  </a:solidFill>
                  <a:effectLst/>
                  <a:uLnTx/>
                  <a:uFillTx/>
                  <a:latin typeface="游ゴシック" panose="020B0400000000000000" pitchFamily="50" charset="-128"/>
                  <a:ea typeface="游ゴシック" panose="020B0400000000000000" pitchFamily="50" charset="-128"/>
                  <a:cs typeface="+mn-cs"/>
                </a:endParaRPr>
              </a:p>
            </p:txBody>
          </p:sp>
          <p:sp>
            <p:nvSpPr>
              <p:cNvPr id="50" name="正方形/長方形 49">
                <a:extLst>
                  <a:ext uri="{FF2B5EF4-FFF2-40B4-BE49-F238E27FC236}">
                    <a16:creationId xmlns:a16="http://schemas.microsoft.com/office/drawing/2014/main" id="{3E9094CF-779B-46E2-B870-1E603923AD30}"/>
                  </a:ext>
                </a:extLst>
              </p:cNvPr>
              <p:cNvSpPr/>
              <p:nvPr/>
            </p:nvSpPr>
            <p:spPr>
              <a:xfrm>
                <a:off x="9733175" y="7837655"/>
                <a:ext cx="304298" cy="338108"/>
              </a:xfrm>
              <a:prstGeom prst="rect">
                <a:avLst/>
              </a:prstGeom>
              <a:solidFill>
                <a:srgbClr val="7030A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en-US" altLang="ja-JP" sz="1800" dirty="0">
                    <a:solidFill>
                      <a:schemeClr val="bg1"/>
                    </a:solidFill>
                  </a:rPr>
                  <a:t>Ⅰ</a:t>
                </a:r>
                <a:endParaRPr kumimoji="1" lang="ja-JP" altLang="en-US" sz="1800" b="0" i="0" u="none" strike="noStrike" kern="1200" cap="none" spc="0" normalizeH="0" baseline="0" noProof="0" dirty="0">
                  <a:ln>
                    <a:noFill/>
                  </a:ln>
                  <a:solidFill>
                    <a:schemeClr val="bg1"/>
                  </a:solidFill>
                  <a:effectLst/>
                  <a:uLnTx/>
                  <a:uFillTx/>
                  <a:latin typeface="游ゴシック" panose="020B0400000000000000" pitchFamily="50" charset="-128"/>
                  <a:ea typeface="游ゴシック" panose="020B0400000000000000" pitchFamily="50" charset="-128"/>
                  <a:cs typeface="+mn-cs"/>
                </a:endParaRPr>
              </a:p>
            </p:txBody>
          </p:sp>
          <p:sp>
            <p:nvSpPr>
              <p:cNvPr id="51" name="正方形/長方形 50">
                <a:extLst>
                  <a:ext uri="{FF2B5EF4-FFF2-40B4-BE49-F238E27FC236}">
                    <a16:creationId xmlns:a16="http://schemas.microsoft.com/office/drawing/2014/main" id="{18E9CC6A-E6F4-4BE0-8CAB-E12FDFB5241D}"/>
                  </a:ext>
                </a:extLst>
              </p:cNvPr>
              <p:cNvSpPr/>
              <p:nvPr/>
            </p:nvSpPr>
            <p:spPr>
              <a:xfrm rot="16200000">
                <a:off x="9099385" y="6999999"/>
                <a:ext cx="338108" cy="782218"/>
              </a:xfrm>
              <a:prstGeom prst="rect">
                <a:avLst/>
              </a:prstGeom>
              <a:pattFill prst="ltUpDiag">
                <a:fgClr>
                  <a:srgbClr val="FF00FF"/>
                </a:fgClr>
                <a:bgClr>
                  <a:schemeClr val="bg1"/>
                </a:bgClr>
              </a:patt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游ゴシック" panose="020B0400000000000000" pitchFamily="50" charset="-128"/>
                  <a:ea typeface="游ゴシック" panose="020B0400000000000000" pitchFamily="50" charset="-128"/>
                  <a:cs typeface="+mn-cs"/>
                </a:endParaRPr>
              </a:p>
            </p:txBody>
          </p:sp>
          <p:sp>
            <p:nvSpPr>
              <p:cNvPr id="52" name="正方形/長方形 51">
                <a:extLst>
                  <a:ext uri="{FF2B5EF4-FFF2-40B4-BE49-F238E27FC236}">
                    <a16:creationId xmlns:a16="http://schemas.microsoft.com/office/drawing/2014/main" id="{C65B1634-8EAC-4306-B682-761CA5630886}"/>
                  </a:ext>
                </a:extLst>
              </p:cNvPr>
              <p:cNvSpPr/>
              <p:nvPr/>
            </p:nvSpPr>
            <p:spPr>
              <a:xfrm rot="16200000">
                <a:off x="9178722" y="7632246"/>
                <a:ext cx="338108" cy="748922"/>
              </a:xfrm>
              <a:prstGeom prst="rect">
                <a:avLst/>
              </a:prstGeom>
              <a:pattFill prst="ltUpDiag">
                <a:fgClr>
                  <a:srgbClr val="7030A0"/>
                </a:fgClr>
                <a:bgClr>
                  <a:schemeClr val="bg1"/>
                </a:bgClr>
              </a:patt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游ゴシック" panose="020B0400000000000000" pitchFamily="50" charset="-128"/>
                  <a:ea typeface="游ゴシック" panose="020B0400000000000000" pitchFamily="50" charset="-128"/>
                  <a:cs typeface="+mn-cs"/>
                </a:endParaRPr>
              </a:p>
            </p:txBody>
          </p:sp>
          <p:pic>
            <p:nvPicPr>
              <p:cNvPr id="53" name="図 52">
                <a:extLst>
                  <a:ext uri="{FF2B5EF4-FFF2-40B4-BE49-F238E27FC236}">
                    <a16:creationId xmlns:a16="http://schemas.microsoft.com/office/drawing/2014/main" id="{015F51B0-C16D-4A9D-BBA0-36B11E21C277}"/>
                  </a:ext>
                </a:extLst>
              </p:cNvPr>
              <p:cNvPicPr>
                <a:picLocks noChangeAspect="1"/>
              </p:cNvPicPr>
              <p:nvPr/>
            </p:nvPicPr>
            <p:blipFill>
              <a:blip r:embed="rId2"/>
              <a:stretch>
                <a:fillRect/>
              </a:stretch>
            </p:blipFill>
            <p:spPr>
              <a:xfrm>
                <a:off x="8874067" y="8398536"/>
                <a:ext cx="239632" cy="338106"/>
              </a:xfrm>
              <a:prstGeom prst="rect">
                <a:avLst/>
              </a:prstGeom>
            </p:spPr>
          </p:pic>
          <p:cxnSp>
            <p:nvCxnSpPr>
              <p:cNvPr id="58" name="直線コネクタ 57">
                <a:extLst>
                  <a:ext uri="{FF2B5EF4-FFF2-40B4-BE49-F238E27FC236}">
                    <a16:creationId xmlns:a16="http://schemas.microsoft.com/office/drawing/2014/main" id="{184DAD6E-3317-4C4A-A68D-A5C2B8EEE5CE}"/>
                  </a:ext>
                </a:extLst>
              </p:cNvPr>
              <p:cNvCxnSpPr/>
              <p:nvPr/>
            </p:nvCxnSpPr>
            <p:spPr>
              <a:xfrm>
                <a:off x="9350681" y="7215067"/>
                <a:ext cx="1080000" cy="0"/>
              </a:xfrm>
              <a:prstGeom prst="line">
                <a:avLst/>
              </a:prstGeom>
            </p:spPr>
            <p:style>
              <a:lnRef idx="1">
                <a:schemeClr val="dk1"/>
              </a:lnRef>
              <a:fillRef idx="0">
                <a:schemeClr val="dk1"/>
              </a:fillRef>
              <a:effectRef idx="0">
                <a:schemeClr val="dk1"/>
              </a:effectRef>
              <a:fontRef idx="minor">
                <a:schemeClr val="tx1"/>
              </a:fontRef>
            </p:style>
          </p:cxnSp>
          <p:cxnSp>
            <p:nvCxnSpPr>
              <p:cNvPr id="59" name="直線コネクタ 58">
                <a:extLst>
                  <a:ext uri="{FF2B5EF4-FFF2-40B4-BE49-F238E27FC236}">
                    <a16:creationId xmlns:a16="http://schemas.microsoft.com/office/drawing/2014/main" id="{0EAEB3A7-B6F9-4F80-B366-E5A7E01CA30D}"/>
                  </a:ext>
                </a:extLst>
              </p:cNvPr>
              <p:cNvCxnSpPr/>
              <p:nvPr/>
            </p:nvCxnSpPr>
            <p:spPr>
              <a:xfrm>
                <a:off x="9350681" y="8182749"/>
                <a:ext cx="1080000" cy="0"/>
              </a:xfrm>
              <a:prstGeom prst="line">
                <a:avLst/>
              </a:prstGeom>
            </p:spPr>
            <p:style>
              <a:lnRef idx="1">
                <a:schemeClr val="dk1"/>
              </a:lnRef>
              <a:fillRef idx="0">
                <a:schemeClr val="dk1"/>
              </a:fillRef>
              <a:effectRef idx="0">
                <a:schemeClr val="dk1"/>
              </a:effectRef>
              <a:fontRef idx="minor">
                <a:schemeClr val="tx1"/>
              </a:fontRef>
            </p:style>
          </p:cxnSp>
          <p:cxnSp>
            <p:nvCxnSpPr>
              <p:cNvPr id="60" name="直線コネクタ 59">
                <a:extLst>
                  <a:ext uri="{FF2B5EF4-FFF2-40B4-BE49-F238E27FC236}">
                    <a16:creationId xmlns:a16="http://schemas.microsoft.com/office/drawing/2014/main" id="{3968EAD3-60EC-4871-9EE2-981197AF1BC4}"/>
                  </a:ext>
                </a:extLst>
              </p:cNvPr>
              <p:cNvCxnSpPr>
                <a:cxnSpLocks/>
              </p:cNvCxnSpPr>
              <p:nvPr/>
            </p:nvCxnSpPr>
            <p:spPr>
              <a:xfrm>
                <a:off x="10375709" y="7219001"/>
                <a:ext cx="0" cy="990439"/>
              </a:xfrm>
              <a:prstGeom prst="line">
                <a:avLst/>
              </a:prstGeom>
              <a:ln>
                <a:solidFill>
                  <a:schemeClr val="tx1"/>
                </a:solidFill>
                <a:headEnd type="arrow" w="med" len="med"/>
                <a:tailEnd type="arrow" w="med" len="med"/>
              </a:ln>
            </p:spPr>
            <p:style>
              <a:lnRef idx="1">
                <a:schemeClr val="accent1"/>
              </a:lnRef>
              <a:fillRef idx="0">
                <a:schemeClr val="accent1"/>
              </a:fillRef>
              <a:effectRef idx="0">
                <a:schemeClr val="accent1"/>
              </a:effectRef>
              <a:fontRef idx="minor">
                <a:schemeClr val="tx1"/>
              </a:fontRef>
            </p:style>
          </p:cxnSp>
          <p:sp>
            <p:nvSpPr>
              <p:cNvPr id="61" name="正方形/長方形 60">
                <a:extLst>
                  <a:ext uri="{FF2B5EF4-FFF2-40B4-BE49-F238E27FC236}">
                    <a16:creationId xmlns:a16="http://schemas.microsoft.com/office/drawing/2014/main" id="{2B8B4E93-D896-4339-A242-443C4483614B}"/>
                  </a:ext>
                </a:extLst>
              </p:cNvPr>
              <p:cNvSpPr/>
              <p:nvPr/>
            </p:nvSpPr>
            <p:spPr>
              <a:xfrm rot="16200000">
                <a:off x="9604573" y="7556501"/>
                <a:ext cx="1323064" cy="160079"/>
              </a:xfrm>
              <a:prstGeom prst="rect">
                <a:avLst/>
              </a:prstGeom>
              <a:noFill/>
              <a:ln>
                <a:noFill/>
              </a:ln>
            </p:spPr>
            <p:style>
              <a:lnRef idx="2">
                <a:schemeClr val="dk1"/>
              </a:lnRef>
              <a:fillRef idx="1">
                <a:schemeClr val="lt1"/>
              </a:fillRef>
              <a:effectRef idx="0">
                <a:schemeClr val="dk1"/>
              </a:effectRef>
              <a:fontRef idx="minor">
                <a:schemeClr val="dk1"/>
              </a:fontRef>
            </p:style>
            <p:txBody>
              <a:bodyPr wrap="none" lIns="0" tIns="0" rIns="0" bIns="0" rtlCol="0" anchor="ctr">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900" b="0" i="0" u="none" strike="noStrike" kern="1200" cap="none" spc="0" normalizeH="0" baseline="0" noProof="0" dirty="0">
                    <a:ln>
                      <a:noFill/>
                    </a:ln>
                    <a:solidFill>
                      <a:prstClr val="black"/>
                    </a:solidFill>
                    <a:effectLst/>
                    <a:uLnTx/>
                    <a:uFillTx/>
                    <a:latin typeface="游明朝" panose="02020400000000000000" pitchFamily="18" charset="-128"/>
                    <a:ea typeface="游明朝" panose="02020400000000000000" pitchFamily="18" charset="-128"/>
                    <a:cs typeface="+mn-cs"/>
                  </a:rPr>
                  <a:t>通行不可（通行障害）</a:t>
                </a:r>
              </a:p>
            </p:txBody>
          </p:sp>
        </p:grpSp>
      </p:grpSp>
      <p:sp>
        <p:nvSpPr>
          <p:cNvPr id="87" name="円: 塗りつぶしなし 86">
            <a:extLst>
              <a:ext uri="{FF2B5EF4-FFF2-40B4-BE49-F238E27FC236}">
                <a16:creationId xmlns:a16="http://schemas.microsoft.com/office/drawing/2014/main" id="{94D67208-4028-4ECA-B4B2-D73B2B5B3D5E}"/>
              </a:ext>
            </a:extLst>
          </p:cNvPr>
          <p:cNvSpPr>
            <a:spLocks/>
          </p:cNvSpPr>
          <p:nvPr/>
        </p:nvSpPr>
        <p:spPr>
          <a:xfrm>
            <a:off x="5580259" y="2220956"/>
            <a:ext cx="172676" cy="195589"/>
          </a:xfrm>
          <a:prstGeom prst="donut">
            <a:avLst>
              <a:gd name="adj" fmla="val 7743"/>
            </a:avLst>
          </a:prstGeom>
          <a:solidFill>
            <a:srgbClr val="FF0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dirty="0">
              <a:ln>
                <a:noFill/>
              </a:ln>
              <a:solidFill>
                <a:prstClr val="white"/>
              </a:solidFill>
              <a:effectLst/>
              <a:uLnTx/>
              <a:uFillTx/>
              <a:latin typeface="Calibri" panose="020F0502020204030204"/>
              <a:ea typeface="游ゴシック" panose="020B0400000000000000" pitchFamily="50" charset="-128"/>
              <a:cs typeface="+mn-cs"/>
            </a:endParaRPr>
          </a:p>
        </p:txBody>
      </p:sp>
      <p:sp>
        <p:nvSpPr>
          <p:cNvPr id="92" name="乗算記号 91">
            <a:extLst>
              <a:ext uri="{FF2B5EF4-FFF2-40B4-BE49-F238E27FC236}">
                <a16:creationId xmlns:a16="http://schemas.microsoft.com/office/drawing/2014/main" id="{E1955D74-FD33-466A-AA70-5A804074800B}"/>
              </a:ext>
            </a:extLst>
          </p:cNvPr>
          <p:cNvSpPr>
            <a:spLocks/>
          </p:cNvSpPr>
          <p:nvPr/>
        </p:nvSpPr>
        <p:spPr>
          <a:xfrm>
            <a:off x="1860923" y="2752640"/>
            <a:ext cx="292528" cy="332923"/>
          </a:xfrm>
          <a:prstGeom prst="mathMultiply">
            <a:avLst>
              <a:gd name="adj1" fmla="val 7498"/>
            </a:avLst>
          </a:prstGeom>
          <a:solidFill>
            <a:srgbClr val="FF0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dirty="0">
              <a:ln>
                <a:noFill/>
              </a:ln>
              <a:solidFill>
                <a:prstClr val="white"/>
              </a:solidFill>
              <a:effectLst/>
              <a:uLnTx/>
              <a:uFillTx/>
              <a:latin typeface="Calibri" panose="020F0502020204030204"/>
              <a:ea typeface="游ゴシック" panose="020B0400000000000000" pitchFamily="50" charset="-128"/>
              <a:cs typeface="+mn-cs"/>
            </a:endParaRPr>
          </a:p>
        </p:txBody>
      </p:sp>
      <p:sp>
        <p:nvSpPr>
          <p:cNvPr id="98" name="テキスト ボックス 97">
            <a:extLst>
              <a:ext uri="{FF2B5EF4-FFF2-40B4-BE49-F238E27FC236}">
                <a16:creationId xmlns:a16="http://schemas.microsoft.com/office/drawing/2014/main" id="{A3C73D05-936F-4EE1-ADA6-017184B340B0}"/>
              </a:ext>
            </a:extLst>
          </p:cNvPr>
          <p:cNvSpPr txBox="1"/>
          <p:nvPr/>
        </p:nvSpPr>
        <p:spPr>
          <a:xfrm>
            <a:off x="9518598" y="490435"/>
            <a:ext cx="2877711" cy="307777"/>
          </a:xfrm>
          <a:prstGeom prst="rect">
            <a:avLst/>
          </a:prstGeom>
          <a:noFill/>
        </p:spPr>
        <p:txBody>
          <a:bodyPr wrap="none" rtlCol="0">
            <a:spAutoFit/>
          </a:bodyPr>
          <a:lstStyle/>
          <a:p>
            <a:r>
              <a:rPr kumimoji="1" lang="en-US" altLang="ja-JP" sz="1400" b="1" dirty="0">
                <a:latin typeface="メイリオ" panose="020B0604030504040204" pitchFamily="50" charset="-128"/>
                <a:ea typeface="メイリオ" panose="020B0604030504040204" pitchFamily="50" charset="-128"/>
              </a:rPr>
              <a:t>【</a:t>
            </a:r>
            <a:r>
              <a:rPr kumimoji="1" lang="ja-JP" altLang="en-US" sz="1400" b="1" dirty="0">
                <a:latin typeface="メイリオ" panose="020B0604030504040204" pitchFamily="50" charset="-128"/>
                <a:ea typeface="メイリオ" panose="020B0604030504040204" pitchFamily="50" charset="-128"/>
              </a:rPr>
              <a:t>通行機能の確保状況イメージ</a:t>
            </a:r>
            <a:r>
              <a:rPr kumimoji="1" lang="en-US" altLang="ja-JP" sz="1400" b="1" dirty="0">
                <a:latin typeface="メイリオ" panose="020B0604030504040204" pitchFamily="50" charset="-128"/>
                <a:ea typeface="メイリオ" panose="020B0604030504040204" pitchFamily="50" charset="-128"/>
              </a:rPr>
              <a:t>】</a:t>
            </a:r>
            <a:endParaRPr kumimoji="1" lang="ja-JP" altLang="en-US" sz="1400" b="1" dirty="0">
              <a:latin typeface="メイリオ" panose="020B0604030504040204" pitchFamily="50" charset="-128"/>
              <a:ea typeface="メイリオ" panose="020B0604030504040204" pitchFamily="50" charset="-128"/>
            </a:endParaRPr>
          </a:p>
        </p:txBody>
      </p:sp>
      <p:pic>
        <p:nvPicPr>
          <p:cNvPr id="108" name="図 107">
            <a:extLst>
              <a:ext uri="{FF2B5EF4-FFF2-40B4-BE49-F238E27FC236}">
                <a16:creationId xmlns:a16="http://schemas.microsoft.com/office/drawing/2014/main" id="{47F5427D-610F-4FB6-A5C2-B058F08404CA}"/>
              </a:ext>
            </a:extLst>
          </p:cNvPr>
          <p:cNvPicPr>
            <a:picLocks noChangeAspect="1"/>
          </p:cNvPicPr>
          <p:nvPr/>
        </p:nvPicPr>
        <p:blipFill rotWithShape="1">
          <a:blip r:embed="rId3"/>
          <a:srcRect l="1190" b="68799"/>
          <a:stretch/>
        </p:blipFill>
        <p:spPr>
          <a:xfrm>
            <a:off x="9521052" y="2787100"/>
            <a:ext cx="4012466" cy="912157"/>
          </a:xfrm>
          <a:prstGeom prst="rect">
            <a:avLst/>
          </a:prstGeom>
        </p:spPr>
      </p:pic>
      <p:sp>
        <p:nvSpPr>
          <p:cNvPr id="77" name="二等辺三角形 76">
            <a:extLst>
              <a:ext uri="{FF2B5EF4-FFF2-40B4-BE49-F238E27FC236}">
                <a16:creationId xmlns:a16="http://schemas.microsoft.com/office/drawing/2014/main" id="{635FFD0D-5E34-47B4-9CCA-A579B7C2B023}"/>
              </a:ext>
            </a:extLst>
          </p:cNvPr>
          <p:cNvSpPr/>
          <p:nvPr/>
        </p:nvSpPr>
        <p:spPr>
          <a:xfrm rot="5400000">
            <a:off x="9598276" y="4552676"/>
            <a:ext cx="1060412" cy="277464"/>
          </a:xfrm>
          <a:prstGeom prst="triangle">
            <a:avLst/>
          </a:prstGeom>
          <a:solidFill>
            <a:schemeClr val="accent1">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5" name="テキスト ボックス 114">
            <a:extLst>
              <a:ext uri="{FF2B5EF4-FFF2-40B4-BE49-F238E27FC236}">
                <a16:creationId xmlns:a16="http://schemas.microsoft.com/office/drawing/2014/main" id="{986E67D5-018F-4742-A573-F5FDB5B48BFE}"/>
              </a:ext>
            </a:extLst>
          </p:cNvPr>
          <p:cNvSpPr txBox="1"/>
          <p:nvPr/>
        </p:nvSpPr>
        <p:spPr>
          <a:xfrm>
            <a:off x="10237757" y="5666987"/>
            <a:ext cx="4451482" cy="253916"/>
          </a:xfrm>
          <a:prstGeom prst="rect">
            <a:avLst/>
          </a:prstGeom>
          <a:noFill/>
        </p:spPr>
        <p:txBody>
          <a:bodyPr wrap="square" rtlCol="0">
            <a:spAutoFit/>
          </a:bodyPr>
          <a:lstStyle/>
          <a:p>
            <a:r>
              <a:rPr lang="ja-JP" altLang="en-US" sz="1050" b="1" dirty="0">
                <a:latin typeface="メイリオ" panose="020B0604030504040204" pitchFamily="50" charset="-128"/>
                <a:ea typeface="メイリオ" panose="020B0604030504040204" pitchFamily="50" charset="-128"/>
              </a:rPr>
              <a:t>閉塞リスク</a:t>
            </a:r>
            <a:r>
              <a:rPr lang="en-US" altLang="ja-JP" sz="1050" b="1" dirty="0">
                <a:latin typeface="メイリオ" panose="020B0604030504040204" pitchFamily="50" charset="-128"/>
                <a:ea typeface="メイリオ" panose="020B0604030504040204" pitchFamily="50" charset="-128"/>
              </a:rPr>
              <a:t>A</a:t>
            </a:r>
            <a:r>
              <a:rPr lang="ja-JP" altLang="en-US" sz="1050" b="1" dirty="0">
                <a:latin typeface="メイリオ" panose="020B0604030504040204" pitchFamily="50" charset="-128"/>
                <a:ea typeface="メイリオ" panose="020B0604030504040204" pitchFamily="50" charset="-128"/>
              </a:rPr>
              <a:t>の通行不可の棟数</a:t>
            </a:r>
            <a:endParaRPr kumimoji="1" lang="ja-JP" altLang="en-US" sz="900" b="1" dirty="0">
              <a:latin typeface="メイリオ" panose="020B0604030504040204" pitchFamily="50" charset="-128"/>
              <a:ea typeface="メイリオ" panose="020B0604030504040204" pitchFamily="50" charset="-128"/>
            </a:endParaRPr>
          </a:p>
        </p:txBody>
      </p:sp>
      <p:sp>
        <p:nvSpPr>
          <p:cNvPr id="116" name="正方形/長方形 115">
            <a:extLst>
              <a:ext uri="{FF2B5EF4-FFF2-40B4-BE49-F238E27FC236}">
                <a16:creationId xmlns:a16="http://schemas.microsoft.com/office/drawing/2014/main" id="{8D3E2AE3-42C5-4D1E-A519-276EB0AB50BC}"/>
              </a:ext>
            </a:extLst>
          </p:cNvPr>
          <p:cNvSpPr/>
          <p:nvPr/>
        </p:nvSpPr>
        <p:spPr>
          <a:xfrm>
            <a:off x="1786668" y="3485956"/>
            <a:ext cx="1262113" cy="280270"/>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b="1" dirty="0">
                <a:solidFill>
                  <a:schemeClr val="bg1"/>
                </a:solidFill>
              </a:rPr>
              <a:t>通行不可</a:t>
            </a:r>
          </a:p>
        </p:txBody>
      </p:sp>
      <p:sp>
        <p:nvSpPr>
          <p:cNvPr id="117" name="正方形/長方形 116">
            <a:extLst>
              <a:ext uri="{FF2B5EF4-FFF2-40B4-BE49-F238E27FC236}">
                <a16:creationId xmlns:a16="http://schemas.microsoft.com/office/drawing/2014/main" id="{227672C9-FD8D-4DC7-832A-1E1B45E00591}"/>
              </a:ext>
            </a:extLst>
          </p:cNvPr>
          <p:cNvSpPr/>
          <p:nvPr/>
        </p:nvSpPr>
        <p:spPr>
          <a:xfrm>
            <a:off x="5289669" y="3452580"/>
            <a:ext cx="1049250" cy="280270"/>
          </a:xfrm>
          <a:prstGeom prst="rect">
            <a:avLst/>
          </a:prstGeom>
          <a:solidFill>
            <a:schemeClr val="accent1">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b="1" dirty="0">
                <a:solidFill>
                  <a:schemeClr val="bg1"/>
                </a:solidFill>
              </a:rPr>
              <a:t>通行可</a:t>
            </a:r>
          </a:p>
        </p:txBody>
      </p:sp>
      <p:pic>
        <p:nvPicPr>
          <p:cNvPr id="62" name="図 61">
            <a:extLst>
              <a:ext uri="{FF2B5EF4-FFF2-40B4-BE49-F238E27FC236}">
                <a16:creationId xmlns:a16="http://schemas.microsoft.com/office/drawing/2014/main" id="{39286E70-35D0-4088-8C37-473DFCC9A5E0}"/>
              </a:ext>
            </a:extLst>
          </p:cNvPr>
          <p:cNvPicPr>
            <a:picLocks noChangeAspect="1"/>
          </p:cNvPicPr>
          <p:nvPr/>
        </p:nvPicPr>
        <p:blipFill>
          <a:blip r:embed="rId2"/>
          <a:stretch>
            <a:fillRect/>
          </a:stretch>
        </p:blipFill>
        <p:spPr>
          <a:xfrm rot="10800000">
            <a:off x="2442807" y="1462041"/>
            <a:ext cx="207327" cy="294944"/>
          </a:xfrm>
          <a:prstGeom prst="rect">
            <a:avLst/>
          </a:prstGeom>
        </p:spPr>
      </p:pic>
      <p:sp>
        <p:nvSpPr>
          <p:cNvPr id="63" name="乗算記号 62">
            <a:extLst>
              <a:ext uri="{FF2B5EF4-FFF2-40B4-BE49-F238E27FC236}">
                <a16:creationId xmlns:a16="http://schemas.microsoft.com/office/drawing/2014/main" id="{39D54C7E-2374-4ABF-826F-0F47B349085A}"/>
              </a:ext>
            </a:extLst>
          </p:cNvPr>
          <p:cNvSpPr>
            <a:spLocks/>
          </p:cNvSpPr>
          <p:nvPr/>
        </p:nvSpPr>
        <p:spPr>
          <a:xfrm>
            <a:off x="2405512" y="1670658"/>
            <a:ext cx="292528" cy="332923"/>
          </a:xfrm>
          <a:prstGeom prst="mathMultiply">
            <a:avLst>
              <a:gd name="adj1" fmla="val 7498"/>
            </a:avLst>
          </a:prstGeom>
          <a:solidFill>
            <a:srgbClr val="FF0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dirty="0">
              <a:ln>
                <a:noFill/>
              </a:ln>
              <a:solidFill>
                <a:prstClr val="white"/>
              </a:solidFill>
              <a:effectLst/>
              <a:uLnTx/>
              <a:uFillTx/>
              <a:latin typeface="Calibri" panose="020F0502020204030204"/>
              <a:ea typeface="游ゴシック" panose="020B0400000000000000" pitchFamily="50" charset="-128"/>
              <a:cs typeface="+mn-cs"/>
            </a:endParaRPr>
          </a:p>
        </p:txBody>
      </p:sp>
      <p:sp>
        <p:nvSpPr>
          <p:cNvPr id="65" name="テキスト ボックス 64">
            <a:extLst>
              <a:ext uri="{FF2B5EF4-FFF2-40B4-BE49-F238E27FC236}">
                <a16:creationId xmlns:a16="http://schemas.microsoft.com/office/drawing/2014/main" id="{120D5978-4E45-4278-BC58-73260E75FE64}"/>
              </a:ext>
            </a:extLst>
          </p:cNvPr>
          <p:cNvSpPr txBox="1"/>
          <p:nvPr/>
        </p:nvSpPr>
        <p:spPr>
          <a:xfrm>
            <a:off x="410351" y="4291313"/>
            <a:ext cx="1107996" cy="276999"/>
          </a:xfrm>
          <a:prstGeom prst="rect">
            <a:avLst/>
          </a:prstGeom>
          <a:noFill/>
        </p:spPr>
        <p:txBody>
          <a:bodyPr wrap="none" rtlCol="0">
            <a:spAutoFit/>
          </a:bodyPr>
          <a:lstStyle/>
          <a:p>
            <a:r>
              <a:rPr kumimoji="1" lang="ja-JP" altLang="en-US" sz="1200" b="1" u="sng" dirty="0">
                <a:latin typeface="メイリオ" panose="020B0604030504040204" pitchFamily="50" charset="-128"/>
                <a:ea typeface="メイリオ" panose="020B0604030504040204" pitchFamily="50" charset="-128"/>
              </a:rPr>
              <a:t>横浜市の事例</a:t>
            </a:r>
          </a:p>
        </p:txBody>
      </p:sp>
      <p:pic>
        <p:nvPicPr>
          <p:cNvPr id="11" name="図 10">
            <a:extLst>
              <a:ext uri="{FF2B5EF4-FFF2-40B4-BE49-F238E27FC236}">
                <a16:creationId xmlns:a16="http://schemas.microsoft.com/office/drawing/2014/main" id="{4EEFB63F-24B7-4B7A-BB4E-82E93D81C4B0}"/>
              </a:ext>
            </a:extLst>
          </p:cNvPr>
          <p:cNvPicPr>
            <a:picLocks noChangeAspect="1"/>
          </p:cNvPicPr>
          <p:nvPr/>
        </p:nvPicPr>
        <p:blipFill rotWithShape="1">
          <a:blip r:embed="rId4"/>
          <a:srcRect l="15168" t="31737" r="10842" b="43997"/>
          <a:stretch/>
        </p:blipFill>
        <p:spPr>
          <a:xfrm>
            <a:off x="381652" y="5550741"/>
            <a:ext cx="4077103" cy="835706"/>
          </a:xfrm>
          <a:prstGeom prst="rect">
            <a:avLst/>
          </a:prstGeom>
        </p:spPr>
      </p:pic>
      <p:pic>
        <p:nvPicPr>
          <p:cNvPr id="13" name="図 12">
            <a:extLst>
              <a:ext uri="{FF2B5EF4-FFF2-40B4-BE49-F238E27FC236}">
                <a16:creationId xmlns:a16="http://schemas.microsoft.com/office/drawing/2014/main" id="{5091F37C-6824-4D30-A871-C5121D73DF45}"/>
              </a:ext>
            </a:extLst>
          </p:cNvPr>
          <p:cNvPicPr>
            <a:picLocks noChangeAspect="1"/>
          </p:cNvPicPr>
          <p:nvPr/>
        </p:nvPicPr>
        <p:blipFill rotWithShape="1">
          <a:blip r:embed="rId5"/>
          <a:srcRect l="18526" t="25424" r="58758" b="33009"/>
          <a:stretch/>
        </p:blipFill>
        <p:spPr>
          <a:xfrm>
            <a:off x="4725979" y="4762722"/>
            <a:ext cx="945441" cy="1081268"/>
          </a:xfrm>
          <a:prstGeom prst="rect">
            <a:avLst/>
          </a:prstGeom>
        </p:spPr>
      </p:pic>
      <p:pic>
        <p:nvPicPr>
          <p:cNvPr id="15" name="図 14">
            <a:extLst>
              <a:ext uri="{FF2B5EF4-FFF2-40B4-BE49-F238E27FC236}">
                <a16:creationId xmlns:a16="http://schemas.microsoft.com/office/drawing/2014/main" id="{898C887F-7342-4E1F-AD75-41CBC9141654}"/>
              </a:ext>
            </a:extLst>
          </p:cNvPr>
          <p:cNvPicPr>
            <a:picLocks noChangeAspect="1"/>
          </p:cNvPicPr>
          <p:nvPr/>
        </p:nvPicPr>
        <p:blipFill rotWithShape="1">
          <a:blip r:embed="rId6"/>
          <a:srcRect l="11581" t="42255" r="16755" b="37628"/>
          <a:stretch/>
        </p:blipFill>
        <p:spPr>
          <a:xfrm>
            <a:off x="4697381" y="6104947"/>
            <a:ext cx="2443896" cy="428777"/>
          </a:xfrm>
          <a:prstGeom prst="rect">
            <a:avLst/>
          </a:prstGeom>
        </p:spPr>
      </p:pic>
      <p:pic>
        <p:nvPicPr>
          <p:cNvPr id="17" name="図 16">
            <a:extLst>
              <a:ext uri="{FF2B5EF4-FFF2-40B4-BE49-F238E27FC236}">
                <a16:creationId xmlns:a16="http://schemas.microsoft.com/office/drawing/2014/main" id="{99973BC0-D3FC-4686-B098-A1EE2F0AAB1B}"/>
              </a:ext>
            </a:extLst>
          </p:cNvPr>
          <p:cNvPicPr>
            <a:picLocks noChangeAspect="1"/>
          </p:cNvPicPr>
          <p:nvPr/>
        </p:nvPicPr>
        <p:blipFill rotWithShape="1">
          <a:blip r:embed="rId7"/>
          <a:srcRect l="9793" t="14378" r="56160" b="12934"/>
          <a:stretch/>
        </p:blipFill>
        <p:spPr>
          <a:xfrm>
            <a:off x="7413657" y="4743478"/>
            <a:ext cx="1322174" cy="1764204"/>
          </a:xfrm>
          <a:prstGeom prst="rect">
            <a:avLst/>
          </a:prstGeom>
        </p:spPr>
      </p:pic>
      <p:sp>
        <p:nvSpPr>
          <p:cNvPr id="74" name="テキスト ボックス 73">
            <a:extLst>
              <a:ext uri="{FF2B5EF4-FFF2-40B4-BE49-F238E27FC236}">
                <a16:creationId xmlns:a16="http://schemas.microsoft.com/office/drawing/2014/main" id="{00976966-6C76-465E-9DCA-CDFC5B869F14}"/>
              </a:ext>
            </a:extLst>
          </p:cNvPr>
          <p:cNvSpPr txBox="1"/>
          <p:nvPr/>
        </p:nvSpPr>
        <p:spPr>
          <a:xfrm>
            <a:off x="7314108" y="4552348"/>
            <a:ext cx="1330344" cy="200055"/>
          </a:xfrm>
          <a:prstGeom prst="rect">
            <a:avLst/>
          </a:prstGeom>
          <a:noFill/>
        </p:spPr>
        <p:txBody>
          <a:bodyPr wrap="square" rtlCol="0">
            <a:spAutoFit/>
          </a:bodyPr>
          <a:lstStyle/>
          <a:p>
            <a:r>
              <a:rPr kumimoji="1" lang="ja-JP" altLang="en-US" sz="700" dirty="0">
                <a:latin typeface="メイリオ" panose="020B0604030504040204" pitchFamily="50" charset="-128"/>
                <a:ea typeface="メイリオ" panose="020B0604030504040204" pitchFamily="50" charset="-128"/>
              </a:rPr>
              <a:t>●閉塞リスクで色分け</a:t>
            </a:r>
          </a:p>
        </p:txBody>
      </p:sp>
      <p:sp>
        <p:nvSpPr>
          <p:cNvPr id="76" name="テキスト ボックス 75">
            <a:extLst>
              <a:ext uri="{FF2B5EF4-FFF2-40B4-BE49-F238E27FC236}">
                <a16:creationId xmlns:a16="http://schemas.microsoft.com/office/drawing/2014/main" id="{0F8CC76B-7A69-4DDA-A51F-0981129B35EE}"/>
              </a:ext>
            </a:extLst>
          </p:cNvPr>
          <p:cNvSpPr txBox="1"/>
          <p:nvPr/>
        </p:nvSpPr>
        <p:spPr>
          <a:xfrm>
            <a:off x="381652" y="5507573"/>
            <a:ext cx="2637757" cy="200055"/>
          </a:xfrm>
          <a:prstGeom prst="rect">
            <a:avLst/>
          </a:prstGeom>
          <a:solidFill>
            <a:schemeClr val="bg1"/>
          </a:solidFill>
        </p:spPr>
        <p:txBody>
          <a:bodyPr wrap="square" rtlCol="0">
            <a:spAutoFit/>
          </a:bodyPr>
          <a:lstStyle/>
          <a:p>
            <a:r>
              <a:rPr lang="ja-JP" altLang="en-US" sz="700" dirty="0">
                <a:latin typeface="メイリオ" panose="020B0604030504040204" pitchFamily="50" charset="-128"/>
                <a:ea typeface="メイリオ" panose="020B0604030504040204" pitchFamily="50" charset="-128"/>
              </a:rPr>
              <a:t>●義務路線沿道建築物の閉塞リスクは次の通り分類します。</a:t>
            </a:r>
            <a:endParaRPr kumimoji="1" lang="ja-JP" altLang="en-US" sz="700" dirty="0">
              <a:latin typeface="メイリオ" panose="020B0604030504040204" pitchFamily="50" charset="-128"/>
              <a:ea typeface="メイリオ" panose="020B0604030504040204" pitchFamily="50" charset="-128"/>
            </a:endParaRPr>
          </a:p>
        </p:txBody>
      </p:sp>
      <p:sp>
        <p:nvSpPr>
          <p:cNvPr id="78" name="テキスト ボックス 77">
            <a:extLst>
              <a:ext uri="{FF2B5EF4-FFF2-40B4-BE49-F238E27FC236}">
                <a16:creationId xmlns:a16="http://schemas.microsoft.com/office/drawing/2014/main" id="{02452507-8D30-495D-81A0-4D4E664DF886}"/>
              </a:ext>
            </a:extLst>
          </p:cNvPr>
          <p:cNvSpPr txBox="1"/>
          <p:nvPr/>
        </p:nvSpPr>
        <p:spPr>
          <a:xfrm>
            <a:off x="4606240" y="6024104"/>
            <a:ext cx="2717140" cy="200055"/>
          </a:xfrm>
          <a:prstGeom prst="rect">
            <a:avLst/>
          </a:prstGeom>
          <a:solidFill>
            <a:schemeClr val="bg1"/>
          </a:solidFill>
        </p:spPr>
        <p:txBody>
          <a:bodyPr wrap="square" rtlCol="0">
            <a:spAutoFit/>
          </a:bodyPr>
          <a:lstStyle/>
          <a:p>
            <a:r>
              <a:rPr lang="ja-JP" altLang="en-US" sz="700" dirty="0">
                <a:latin typeface="メイリオ" panose="020B0604030504040204" pitchFamily="50" charset="-128"/>
                <a:ea typeface="メイリオ" panose="020B0604030504040204" pitchFamily="50" charset="-128"/>
              </a:rPr>
              <a:t>●判定した閉塞リスクから、義務路線を次の通り色分けします。</a:t>
            </a:r>
            <a:endParaRPr kumimoji="1" lang="ja-JP" altLang="en-US" sz="700" dirty="0">
              <a:latin typeface="メイリオ" panose="020B0604030504040204" pitchFamily="50" charset="-128"/>
              <a:ea typeface="メイリオ" panose="020B0604030504040204" pitchFamily="50" charset="-128"/>
            </a:endParaRPr>
          </a:p>
        </p:txBody>
      </p:sp>
      <p:sp>
        <p:nvSpPr>
          <p:cNvPr id="79" name="テキスト ボックス 78">
            <a:extLst>
              <a:ext uri="{FF2B5EF4-FFF2-40B4-BE49-F238E27FC236}">
                <a16:creationId xmlns:a16="http://schemas.microsoft.com/office/drawing/2014/main" id="{2C4A0E16-B66C-4A95-8102-E9CF3A6619F0}"/>
              </a:ext>
            </a:extLst>
          </p:cNvPr>
          <p:cNvSpPr txBox="1"/>
          <p:nvPr/>
        </p:nvSpPr>
        <p:spPr>
          <a:xfrm>
            <a:off x="5685717" y="4875450"/>
            <a:ext cx="1527017" cy="415498"/>
          </a:xfrm>
          <a:prstGeom prst="rect">
            <a:avLst/>
          </a:prstGeom>
          <a:solidFill>
            <a:schemeClr val="bg1"/>
          </a:solidFill>
        </p:spPr>
        <p:txBody>
          <a:bodyPr wrap="square" rtlCol="0">
            <a:spAutoFit/>
          </a:bodyPr>
          <a:lstStyle/>
          <a:p>
            <a:r>
              <a:rPr lang="ja-JP" altLang="en-US" sz="700" dirty="0">
                <a:highlight>
                  <a:srgbClr val="FFFF00"/>
                </a:highlight>
                <a:latin typeface="メイリオ" panose="020B0604030504040204" pitchFamily="50" charset="-128"/>
                <a:ea typeface="メイリオ" panose="020B0604030504040204" pitchFamily="50" charset="-128"/>
              </a:rPr>
              <a:t>「閉塞リスク２（黄色）」</a:t>
            </a:r>
            <a:endParaRPr lang="en-US" altLang="ja-JP" sz="700" dirty="0">
              <a:highlight>
                <a:srgbClr val="FFFF00"/>
              </a:highlight>
              <a:latin typeface="メイリオ" panose="020B0604030504040204" pitchFamily="50" charset="-128"/>
              <a:ea typeface="メイリオ" panose="020B0604030504040204" pitchFamily="50" charset="-128"/>
            </a:endParaRPr>
          </a:p>
          <a:p>
            <a:r>
              <a:rPr kumimoji="1" lang="ja-JP" altLang="en-US" sz="700" dirty="0">
                <a:latin typeface="メイリオ" panose="020B0604030504040204" pitchFamily="50" charset="-128"/>
                <a:ea typeface="メイリオ" panose="020B0604030504040204" pitchFamily="50" charset="-128"/>
              </a:rPr>
              <a:t>中央分離帯が途切れた部分で行き来できる</a:t>
            </a:r>
          </a:p>
        </p:txBody>
      </p:sp>
      <p:sp>
        <p:nvSpPr>
          <p:cNvPr id="80" name="テキスト ボックス 79">
            <a:extLst>
              <a:ext uri="{FF2B5EF4-FFF2-40B4-BE49-F238E27FC236}">
                <a16:creationId xmlns:a16="http://schemas.microsoft.com/office/drawing/2014/main" id="{E48918AD-F36F-4CA0-BE6C-756CB8D0DAB8}"/>
              </a:ext>
            </a:extLst>
          </p:cNvPr>
          <p:cNvSpPr txBox="1"/>
          <p:nvPr/>
        </p:nvSpPr>
        <p:spPr>
          <a:xfrm>
            <a:off x="5704563" y="5376584"/>
            <a:ext cx="1527017" cy="415498"/>
          </a:xfrm>
          <a:prstGeom prst="rect">
            <a:avLst/>
          </a:prstGeom>
          <a:solidFill>
            <a:schemeClr val="bg1"/>
          </a:solidFill>
        </p:spPr>
        <p:txBody>
          <a:bodyPr wrap="square" rtlCol="0">
            <a:spAutoFit/>
          </a:bodyPr>
          <a:lstStyle/>
          <a:p>
            <a:r>
              <a:rPr lang="ja-JP" altLang="en-US" sz="700" dirty="0">
                <a:solidFill>
                  <a:srgbClr val="FF0000"/>
                </a:solidFill>
                <a:latin typeface="メイリオ" panose="020B0604030504040204" pitchFamily="50" charset="-128"/>
                <a:ea typeface="メイリオ" panose="020B0604030504040204" pitchFamily="50" charset="-128"/>
              </a:rPr>
              <a:t>「閉塞リスク１（赤色）」</a:t>
            </a:r>
            <a:endParaRPr lang="en-US" altLang="ja-JP" sz="700" dirty="0">
              <a:solidFill>
                <a:srgbClr val="FF0000"/>
              </a:solidFill>
              <a:latin typeface="メイリオ" panose="020B0604030504040204" pitchFamily="50" charset="-128"/>
              <a:ea typeface="メイリオ" panose="020B0604030504040204" pitchFamily="50" charset="-128"/>
            </a:endParaRPr>
          </a:p>
          <a:p>
            <a:r>
              <a:rPr kumimoji="1" lang="ja-JP" altLang="en-US" sz="700" dirty="0">
                <a:latin typeface="メイリオ" panose="020B0604030504040204" pitchFamily="50" charset="-128"/>
                <a:ea typeface="メイリオ" panose="020B0604030504040204" pitchFamily="50" charset="-128"/>
              </a:rPr>
              <a:t>中央分離帯に阻まれ通行ができない</a:t>
            </a:r>
          </a:p>
        </p:txBody>
      </p:sp>
      <p:sp>
        <p:nvSpPr>
          <p:cNvPr id="81" name="テキスト ボックス 80">
            <a:extLst>
              <a:ext uri="{FF2B5EF4-FFF2-40B4-BE49-F238E27FC236}">
                <a16:creationId xmlns:a16="http://schemas.microsoft.com/office/drawing/2014/main" id="{0049E630-A407-4CCB-BD5B-F06A795768FC}"/>
              </a:ext>
            </a:extLst>
          </p:cNvPr>
          <p:cNvSpPr txBox="1"/>
          <p:nvPr/>
        </p:nvSpPr>
        <p:spPr>
          <a:xfrm>
            <a:off x="4545279" y="4579209"/>
            <a:ext cx="2717140" cy="200055"/>
          </a:xfrm>
          <a:prstGeom prst="rect">
            <a:avLst/>
          </a:prstGeom>
          <a:solidFill>
            <a:schemeClr val="bg1"/>
          </a:solidFill>
        </p:spPr>
        <p:txBody>
          <a:bodyPr wrap="square" rtlCol="0">
            <a:spAutoFit/>
          </a:bodyPr>
          <a:lstStyle/>
          <a:p>
            <a:r>
              <a:rPr lang="ja-JP" altLang="en-US" sz="700" dirty="0">
                <a:latin typeface="メイリオ" panose="020B0604030504040204" pitchFamily="50" charset="-128"/>
                <a:ea typeface="メイリオ" panose="020B0604030504040204" pitchFamily="50" charset="-128"/>
              </a:rPr>
              <a:t>●建築物の高さと前面道路の車線の関係</a:t>
            </a:r>
            <a:endParaRPr kumimoji="1" lang="ja-JP" altLang="en-US" sz="700" dirty="0">
              <a:latin typeface="メイリオ" panose="020B0604030504040204" pitchFamily="50" charset="-128"/>
              <a:ea typeface="メイリオ" panose="020B0604030504040204" pitchFamily="50" charset="-128"/>
            </a:endParaRPr>
          </a:p>
        </p:txBody>
      </p:sp>
      <p:sp>
        <p:nvSpPr>
          <p:cNvPr id="82" name="テキスト ボックス 81">
            <a:extLst>
              <a:ext uri="{FF2B5EF4-FFF2-40B4-BE49-F238E27FC236}">
                <a16:creationId xmlns:a16="http://schemas.microsoft.com/office/drawing/2014/main" id="{7ED57FAB-CB5E-46CF-8E1F-01CA5B898F64}"/>
              </a:ext>
            </a:extLst>
          </p:cNvPr>
          <p:cNvSpPr txBox="1"/>
          <p:nvPr/>
        </p:nvSpPr>
        <p:spPr>
          <a:xfrm>
            <a:off x="369137" y="4641546"/>
            <a:ext cx="2637757" cy="200055"/>
          </a:xfrm>
          <a:prstGeom prst="rect">
            <a:avLst/>
          </a:prstGeom>
          <a:solidFill>
            <a:schemeClr val="bg1"/>
          </a:solidFill>
        </p:spPr>
        <p:txBody>
          <a:bodyPr wrap="square" rtlCol="0">
            <a:spAutoFit/>
          </a:bodyPr>
          <a:lstStyle/>
          <a:p>
            <a:r>
              <a:rPr lang="ja-JP" altLang="en-US" sz="700" dirty="0">
                <a:latin typeface="メイリオ" panose="020B0604030504040204" pitchFamily="50" charset="-128"/>
                <a:ea typeface="メイリオ" panose="020B0604030504040204" pitchFamily="50" charset="-128"/>
              </a:rPr>
              <a:t>●距離に着目した通行障害解消率は次の式で表します。</a:t>
            </a:r>
            <a:endParaRPr kumimoji="1" lang="ja-JP" altLang="en-US" sz="700" dirty="0">
              <a:latin typeface="メイリオ" panose="020B0604030504040204" pitchFamily="50" charset="-128"/>
              <a:ea typeface="メイリオ" panose="020B0604030504040204" pitchFamily="50" charset="-128"/>
            </a:endParaRPr>
          </a:p>
        </p:txBody>
      </p:sp>
      <p:sp>
        <p:nvSpPr>
          <p:cNvPr id="85" name="テキスト ボックス 84">
            <a:extLst>
              <a:ext uri="{FF2B5EF4-FFF2-40B4-BE49-F238E27FC236}">
                <a16:creationId xmlns:a16="http://schemas.microsoft.com/office/drawing/2014/main" id="{1630909D-FD5F-42C1-B435-31DACED6EC40}"/>
              </a:ext>
            </a:extLst>
          </p:cNvPr>
          <p:cNvSpPr txBox="1"/>
          <p:nvPr/>
        </p:nvSpPr>
        <p:spPr>
          <a:xfrm>
            <a:off x="411367" y="4940896"/>
            <a:ext cx="1130501" cy="246221"/>
          </a:xfrm>
          <a:prstGeom prst="rect">
            <a:avLst/>
          </a:prstGeom>
          <a:solidFill>
            <a:schemeClr val="bg1"/>
          </a:solidFill>
        </p:spPr>
        <p:txBody>
          <a:bodyPr wrap="square" rtlCol="0">
            <a:spAutoFit/>
          </a:bodyPr>
          <a:lstStyle/>
          <a:p>
            <a:r>
              <a:rPr lang="ja-JP" altLang="en-US" sz="1000" b="1" dirty="0">
                <a:latin typeface="メイリオ" panose="020B0604030504040204" pitchFamily="50" charset="-128"/>
                <a:ea typeface="メイリオ" panose="020B0604030504040204" pitchFamily="50" charset="-128"/>
              </a:rPr>
              <a:t>通行障害解消率</a:t>
            </a:r>
            <a:endParaRPr kumimoji="1" lang="ja-JP" altLang="en-US" sz="1000" b="1" dirty="0">
              <a:latin typeface="メイリオ" panose="020B0604030504040204" pitchFamily="50" charset="-128"/>
              <a:ea typeface="メイリオ" panose="020B0604030504040204" pitchFamily="50" charset="-128"/>
            </a:endParaRPr>
          </a:p>
        </p:txBody>
      </p:sp>
      <p:sp>
        <p:nvSpPr>
          <p:cNvPr id="88" name="テキスト ボックス 87">
            <a:extLst>
              <a:ext uri="{FF2B5EF4-FFF2-40B4-BE49-F238E27FC236}">
                <a16:creationId xmlns:a16="http://schemas.microsoft.com/office/drawing/2014/main" id="{0BE5B8BA-3C75-4DFC-929B-B2B7042A6AB3}"/>
              </a:ext>
            </a:extLst>
          </p:cNvPr>
          <p:cNvSpPr txBox="1"/>
          <p:nvPr/>
        </p:nvSpPr>
        <p:spPr>
          <a:xfrm>
            <a:off x="1427049" y="4923628"/>
            <a:ext cx="200022" cy="246221"/>
          </a:xfrm>
          <a:prstGeom prst="rect">
            <a:avLst/>
          </a:prstGeom>
          <a:solidFill>
            <a:schemeClr val="bg1"/>
          </a:solidFill>
        </p:spPr>
        <p:txBody>
          <a:bodyPr wrap="square" rtlCol="0">
            <a:spAutoFit/>
          </a:bodyPr>
          <a:lstStyle/>
          <a:p>
            <a:r>
              <a:rPr lang="ja-JP" altLang="en-US" sz="1000" b="1" dirty="0">
                <a:latin typeface="メイリオ" panose="020B0604030504040204" pitchFamily="50" charset="-128"/>
                <a:ea typeface="メイリオ" panose="020B0604030504040204" pitchFamily="50" charset="-128"/>
              </a:rPr>
              <a:t>＝</a:t>
            </a:r>
            <a:endParaRPr kumimoji="1" lang="ja-JP" altLang="en-US" sz="1000" b="1" dirty="0">
              <a:latin typeface="メイリオ" panose="020B0604030504040204" pitchFamily="50" charset="-128"/>
              <a:ea typeface="メイリオ" panose="020B0604030504040204" pitchFamily="50" charset="-128"/>
            </a:endParaRPr>
          </a:p>
        </p:txBody>
      </p:sp>
      <p:sp>
        <p:nvSpPr>
          <p:cNvPr id="89" name="テキスト ボックス 88">
            <a:extLst>
              <a:ext uri="{FF2B5EF4-FFF2-40B4-BE49-F238E27FC236}">
                <a16:creationId xmlns:a16="http://schemas.microsoft.com/office/drawing/2014/main" id="{E645F863-9B3F-46C5-A3AD-8D1242F98674}"/>
              </a:ext>
            </a:extLst>
          </p:cNvPr>
          <p:cNvSpPr txBox="1"/>
          <p:nvPr/>
        </p:nvSpPr>
        <p:spPr>
          <a:xfrm>
            <a:off x="1645252" y="4850736"/>
            <a:ext cx="3225987" cy="230832"/>
          </a:xfrm>
          <a:prstGeom prst="rect">
            <a:avLst/>
          </a:prstGeom>
          <a:solidFill>
            <a:schemeClr val="bg1"/>
          </a:solidFill>
        </p:spPr>
        <p:txBody>
          <a:bodyPr wrap="square" rtlCol="0">
            <a:spAutoFit/>
          </a:bodyPr>
          <a:lstStyle/>
          <a:p>
            <a:r>
              <a:rPr lang="ja-JP" altLang="en-US" sz="900" b="1" dirty="0">
                <a:latin typeface="メイリオ" panose="020B0604030504040204" pitchFamily="50" charset="-128"/>
                <a:ea typeface="メイリオ" panose="020B0604030504040204" pitchFamily="50" charset="-128"/>
              </a:rPr>
              <a:t>建築物が倒壊した場合でも通行可能な距離の合計</a:t>
            </a:r>
            <a:r>
              <a:rPr lang="en-US" altLang="ja-JP" sz="800" b="1" dirty="0">
                <a:latin typeface="メイリオ" panose="020B0604030504040204" pitchFamily="50" charset="-128"/>
                <a:ea typeface="メイリオ" panose="020B0604030504040204" pitchFamily="50" charset="-128"/>
              </a:rPr>
              <a:t>(km)</a:t>
            </a:r>
            <a:endParaRPr lang="en-US" altLang="ja-JP" sz="900" b="1" dirty="0">
              <a:latin typeface="メイリオ" panose="020B0604030504040204" pitchFamily="50" charset="-128"/>
              <a:ea typeface="メイリオ" panose="020B0604030504040204" pitchFamily="50" charset="-128"/>
            </a:endParaRPr>
          </a:p>
        </p:txBody>
      </p:sp>
      <p:sp>
        <p:nvSpPr>
          <p:cNvPr id="90" name="テキスト ボックス 89">
            <a:extLst>
              <a:ext uri="{FF2B5EF4-FFF2-40B4-BE49-F238E27FC236}">
                <a16:creationId xmlns:a16="http://schemas.microsoft.com/office/drawing/2014/main" id="{51B0B2D3-9979-4230-ACE2-7351144CD7E6}"/>
              </a:ext>
            </a:extLst>
          </p:cNvPr>
          <p:cNvSpPr txBox="1"/>
          <p:nvPr/>
        </p:nvSpPr>
        <p:spPr>
          <a:xfrm>
            <a:off x="2221877" y="5051582"/>
            <a:ext cx="1853535" cy="230832"/>
          </a:xfrm>
          <a:prstGeom prst="rect">
            <a:avLst/>
          </a:prstGeom>
          <a:solidFill>
            <a:schemeClr val="bg1"/>
          </a:solidFill>
        </p:spPr>
        <p:txBody>
          <a:bodyPr wrap="square" rtlCol="0">
            <a:spAutoFit/>
          </a:bodyPr>
          <a:lstStyle/>
          <a:p>
            <a:r>
              <a:rPr lang="ja-JP" altLang="en-US" sz="900" b="1" dirty="0">
                <a:latin typeface="メイリオ" panose="020B0604030504040204" pitchFamily="50" charset="-128"/>
                <a:ea typeface="メイリオ" panose="020B0604030504040204" pitchFamily="50" charset="-128"/>
              </a:rPr>
              <a:t>義務路線の距離の合計</a:t>
            </a:r>
            <a:r>
              <a:rPr lang="en-US" altLang="ja-JP" sz="900" b="1" dirty="0">
                <a:latin typeface="メイリオ" panose="020B0604030504040204" pitchFamily="50" charset="-128"/>
                <a:ea typeface="メイリオ" panose="020B0604030504040204" pitchFamily="50" charset="-128"/>
              </a:rPr>
              <a:t>(km)</a:t>
            </a:r>
          </a:p>
        </p:txBody>
      </p:sp>
      <p:cxnSp>
        <p:nvCxnSpPr>
          <p:cNvPr id="19" name="直線コネクタ 18">
            <a:extLst>
              <a:ext uri="{FF2B5EF4-FFF2-40B4-BE49-F238E27FC236}">
                <a16:creationId xmlns:a16="http://schemas.microsoft.com/office/drawing/2014/main" id="{E44CD4F8-E364-4347-A8E8-09C7F4E4A6FE}"/>
              </a:ext>
            </a:extLst>
          </p:cNvPr>
          <p:cNvCxnSpPr/>
          <p:nvPr/>
        </p:nvCxnSpPr>
        <p:spPr>
          <a:xfrm>
            <a:off x="1727059" y="5035188"/>
            <a:ext cx="2772000" cy="0"/>
          </a:xfrm>
          <a:prstGeom prst="line">
            <a:avLst/>
          </a:prstGeom>
          <a:ln w="22225">
            <a:solidFill>
              <a:schemeClr val="tx1"/>
            </a:solidFill>
          </a:ln>
        </p:spPr>
        <p:style>
          <a:lnRef idx="1">
            <a:schemeClr val="accent1"/>
          </a:lnRef>
          <a:fillRef idx="0">
            <a:schemeClr val="accent1"/>
          </a:fillRef>
          <a:effectRef idx="0">
            <a:schemeClr val="accent1"/>
          </a:effectRef>
          <a:fontRef idx="minor">
            <a:schemeClr val="tx1"/>
          </a:fontRef>
        </p:style>
      </p:cxnSp>
      <p:grpSp>
        <p:nvGrpSpPr>
          <p:cNvPr id="35" name="グループ化 34">
            <a:extLst>
              <a:ext uri="{FF2B5EF4-FFF2-40B4-BE49-F238E27FC236}">
                <a16:creationId xmlns:a16="http://schemas.microsoft.com/office/drawing/2014/main" id="{5CBDF337-F5DB-4712-BC4F-66F5FE80F127}"/>
              </a:ext>
            </a:extLst>
          </p:cNvPr>
          <p:cNvGrpSpPr/>
          <p:nvPr/>
        </p:nvGrpSpPr>
        <p:grpSpPr>
          <a:xfrm>
            <a:off x="9662549" y="1412636"/>
            <a:ext cx="3798366" cy="841831"/>
            <a:chOff x="4948939" y="1493607"/>
            <a:chExt cx="3798366" cy="841831"/>
          </a:xfrm>
        </p:grpSpPr>
        <p:sp>
          <p:nvSpPr>
            <p:cNvPr id="91" name="正方形/長方形 90">
              <a:extLst>
                <a:ext uri="{FF2B5EF4-FFF2-40B4-BE49-F238E27FC236}">
                  <a16:creationId xmlns:a16="http://schemas.microsoft.com/office/drawing/2014/main" id="{2C3E72EA-4FF2-4109-9B48-D5B34C0F69C3}"/>
                </a:ext>
              </a:extLst>
            </p:cNvPr>
            <p:cNvSpPr/>
            <p:nvPr/>
          </p:nvSpPr>
          <p:spPr>
            <a:xfrm>
              <a:off x="5053213" y="1786915"/>
              <a:ext cx="3641558" cy="312844"/>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3" name="正方形/長方形 92">
              <a:extLst>
                <a:ext uri="{FF2B5EF4-FFF2-40B4-BE49-F238E27FC236}">
                  <a16:creationId xmlns:a16="http://schemas.microsoft.com/office/drawing/2014/main" id="{915A0C45-FA88-4B3E-88CC-73A1162EFA0E}"/>
                </a:ext>
              </a:extLst>
            </p:cNvPr>
            <p:cNvSpPr/>
            <p:nvPr/>
          </p:nvSpPr>
          <p:spPr>
            <a:xfrm>
              <a:off x="4948939" y="1507438"/>
              <a:ext cx="108000" cy="828000"/>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4" name="正方形/長方形 93">
              <a:extLst>
                <a:ext uri="{FF2B5EF4-FFF2-40B4-BE49-F238E27FC236}">
                  <a16:creationId xmlns:a16="http://schemas.microsoft.com/office/drawing/2014/main" id="{4843461B-209C-4640-9D1E-EFB2358B2EAC}"/>
                </a:ext>
              </a:extLst>
            </p:cNvPr>
            <p:cNvSpPr/>
            <p:nvPr/>
          </p:nvSpPr>
          <p:spPr>
            <a:xfrm>
              <a:off x="5845194" y="1493607"/>
              <a:ext cx="108000" cy="828000"/>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5" name="正方形/長方形 94">
              <a:extLst>
                <a:ext uri="{FF2B5EF4-FFF2-40B4-BE49-F238E27FC236}">
                  <a16:creationId xmlns:a16="http://schemas.microsoft.com/office/drawing/2014/main" id="{AFCF4494-E164-4C62-A06B-694CB2CEA196}"/>
                </a:ext>
              </a:extLst>
            </p:cNvPr>
            <p:cNvSpPr/>
            <p:nvPr/>
          </p:nvSpPr>
          <p:spPr>
            <a:xfrm>
              <a:off x="6770871" y="1507438"/>
              <a:ext cx="108000" cy="828000"/>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6" name="正方形/長方形 95">
              <a:extLst>
                <a:ext uri="{FF2B5EF4-FFF2-40B4-BE49-F238E27FC236}">
                  <a16:creationId xmlns:a16="http://schemas.microsoft.com/office/drawing/2014/main" id="{1141731C-F5BE-47C9-BF80-AE46E7D5B5D5}"/>
                </a:ext>
              </a:extLst>
            </p:cNvPr>
            <p:cNvSpPr/>
            <p:nvPr/>
          </p:nvSpPr>
          <p:spPr>
            <a:xfrm>
              <a:off x="8639305" y="1493607"/>
              <a:ext cx="108000" cy="828000"/>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7" name="正方形/長方形 96">
              <a:extLst>
                <a:ext uri="{FF2B5EF4-FFF2-40B4-BE49-F238E27FC236}">
                  <a16:creationId xmlns:a16="http://schemas.microsoft.com/office/drawing/2014/main" id="{FB88A746-B55E-413D-B08D-7456956CBE6D}"/>
                </a:ext>
              </a:extLst>
            </p:cNvPr>
            <p:cNvSpPr/>
            <p:nvPr/>
          </p:nvSpPr>
          <p:spPr>
            <a:xfrm>
              <a:off x="5134956" y="2097597"/>
              <a:ext cx="180000" cy="180000"/>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9" name="正方形/長方形 98">
              <a:extLst>
                <a:ext uri="{FF2B5EF4-FFF2-40B4-BE49-F238E27FC236}">
                  <a16:creationId xmlns:a16="http://schemas.microsoft.com/office/drawing/2014/main" id="{F844977A-DF5C-4AB0-83E0-BC0D3FA3D77D}"/>
                </a:ext>
              </a:extLst>
            </p:cNvPr>
            <p:cNvSpPr/>
            <p:nvPr/>
          </p:nvSpPr>
          <p:spPr>
            <a:xfrm>
              <a:off x="5373604" y="2093999"/>
              <a:ext cx="180000" cy="180000"/>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0" name="正方形/長方形 99">
              <a:extLst>
                <a:ext uri="{FF2B5EF4-FFF2-40B4-BE49-F238E27FC236}">
                  <a16:creationId xmlns:a16="http://schemas.microsoft.com/office/drawing/2014/main" id="{52798408-4653-4DF9-8F0A-561BB7ECE63E}"/>
                </a:ext>
              </a:extLst>
            </p:cNvPr>
            <p:cNvSpPr/>
            <p:nvPr/>
          </p:nvSpPr>
          <p:spPr>
            <a:xfrm>
              <a:off x="8298771" y="2093999"/>
              <a:ext cx="180000" cy="180000"/>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1" name="正方形/長方形 100">
              <a:extLst>
                <a:ext uri="{FF2B5EF4-FFF2-40B4-BE49-F238E27FC236}">
                  <a16:creationId xmlns:a16="http://schemas.microsoft.com/office/drawing/2014/main" id="{4BA9D1FE-D33F-4A57-9333-9D8F18EB2B99}"/>
                </a:ext>
              </a:extLst>
            </p:cNvPr>
            <p:cNvSpPr/>
            <p:nvPr/>
          </p:nvSpPr>
          <p:spPr>
            <a:xfrm>
              <a:off x="7749888" y="1507438"/>
              <a:ext cx="108000" cy="828000"/>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2" name="正方形/長方形 101">
              <a:extLst>
                <a:ext uri="{FF2B5EF4-FFF2-40B4-BE49-F238E27FC236}">
                  <a16:creationId xmlns:a16="http://schemas.microsoft.com/office/drawing/2014/main" id="{1E9A4349-9117-43D4-81A9-5EC087509EBC}"/>
                </a:ext>
              </a:extLst>
            </p:cNvPr>
            <p:cNvSpPr/>
            <p:nvPr/>
          </p:nvSpPr>
          <p:spPr>
            <a:xfrm>
              <a:off x="5612660" y="2094783"/>
              <a:ext cx="180000" cy="180000"/>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3" name="正方形/長方形 102">
              <a:extLst>
                <a:ext uri="{FF2B5EF4-FFF2-40B4-BE49-F238E27FC236}">
                  <a16:creationId xmlns:a16="http://schemas.microsoft.com/office/drawing/2014/main" id="{E6A50644-5FD7-4E28-A180-088F5D61E318}"/>
                </a:ext>
              </a:extLst>
            </p:cNvPr>
            <p:cNvSpPr/>
            <p:nvPr/>
          </p:nvSpPr>
          <p:spPr>
            <a:xfrm>
              <a:off x="6066551" y="2093999"/>
              <a:ext cx="180000" cy="180000"/>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4" name="正方形/長方形 103">
              <a:extLst>
                <a:ext uri="{FF2B5EF4-FFF2-40B4-BE49-F238E27FC236}">
                  <a16:creationId xmlns:a16="http://schemas.microsoft.com/office/drawing/2014/main" id="{68D461E4-ABD7-4230-8680-DC2F3D0BCDC8}"/>
                </a:ext>
              </a:extLst>
            </p:cNvPr>
            <p:cNvSpPr/>
            <p:nvPr/>
          </p:nvSpPr>
          <p:spPr>
            <a:xfrm>
              <a:off x="6507913" y="1610761"/>
              <a:ext cx="180000" cy="180000"/>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5" name="正方形/長方形 104">
              <a:extLst>
                <a:ext uri="{FF2B5EF4-FFF2-40B4-BE49-F238E27FC236}">
                  <a16:creationId xmlns:a16="http://schemas.microsoft.com/office/drawing/2014/main" id="{34F8EEAE-BFFA-4616-989E-91A3B2BD4015}"/>
                </a:ext>
              </a:extLst>
            </p:cNvPr>
            <p:cNvSpPr/>
            <p:nvPr/>
          </p:nvSpPr>
          <p:spPr>
            <a:xfrm>
              <a:off x="6248842" y="1606951"/>
              <a:ext cx="180000" cy="180000"/>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6" name="正方形/長方形 105">
              <a:extLst>
                <a:ext uri="{FF2B5EF4-FFF2-40B4-BE49-F238E27FC236}">
                  <a16:creationId xmlns:a16="http://schemas.microsoft.com/office/drawing/2014/main" id="{2E4AB04D-9C34-42FB-86BA-7BD7B667B40A}"/>
                </a:ext>
              </a:extLst>
            </p:cNvPr>
            <p:cNvSpPr/>
            <p:nvPr/>
          </p:nvSpPr>
          <p:spPr>
            <a:xfrm>
              <a:off x="7962774" y="1611891"/>
              <a:ext cx="180000" cy="180000"/>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7" name="正方形/長方形 106">
              <a:extLst>
                <a:ext uri="{FF2B5EF4-FFF2-40B4-BE49-F238E27FC236}">
                  <a16:creationId xmlns:a16="http://schemas.microsoft.com/office/drawing/2014/main" id="{971B85B4-0B21-401B-93A5-584F26EFCE5B}"/>
                </a:ext>
              </a:extLst>
            </p:cNvPr>
            <p:cNvSpPr/>
            <p:nvPr/>
          </p:nvSpPr>
          <p:spPr>
            <a:xfrm>
              <a:off x="6953215" y="2097809"/>
              <a:ext cx="180000" cy="180000"/>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9" name="正方形/長方形 108">
              <a:extLst>
                <a:ext uri="{FF2B5EF4-FFF2-40B4-BE49-F238E27FC236}">
                  <a16:creationId xmlns:a16="http://schemas.microsoft.com/office/drawing/2014/main" id="{509A9410-9B56-4704-A685-BD42693BBE78}"/>
                </a:ext>
              </a:extLst>
            </p:cNvPr>
            <p:cNvSpPr/>
            <p:nvPr/>
          </p:nvSpPr>
          <p:spPr>
            <a:xfrm>
              <a:off x="7303592" y="1604672"/>
              <a:ext cx="180000" cy="180000"/>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110" name="直線矢印コネクタ 109">
              <a:extLst>
                <a:ext uri="{FF2B5EF4-FFF2-40B4-BE49-F238E27FC236}">
                  <a16:creationId xmlns:a16="http://schemas.microsoft.com/office/drawing/2014/main" id="{1C0DEA6D-0D90-48EE-90F6-6D1D02AC5094}"/>
                </a:ext>
              </a:extLst>
            </p:cNvPr>
            <p:cNvCxnSpPr>
              <a:cxnSpLocks/>
            </p:cNvCxnSpPr>
            <p:nvPr/>
          </p:nvCxnSpPr>
          <p:spPr>
            <a:xfrm>
              <a:off x="5012809" y="1940488"/>
              <a:ext cx="900000" cy="0"/>
            </a:xfrm>
            <a:prstGeom prst="straightConnector1">
              <a:avLst/>
            </a:prstGeom>
            <a:ln>
              <a:solidFill>
                <a:srgbClr val="FF0000"/>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112" name="直線矢印コネクタ 111">
              <a:extLst>
                <a:ext uri="{FF2B5EF4-FFF2-40B4-BE49-F238E27FC236}">
                  <a16:creationId xmlns:a16="http://schemas.microsoft.com/office/drawing/2014/main" id="{06DFF9DC-D212-4D7A-AE7B-E126D2A409D9}"/>
                </a:ext>
              </a:extLst>
            </p:cNvPr>
            <p:cNvCxnSpPr>
              <a:cxnSpLocks/>
            </p:cNvCxnSpPr>
            <p:nvPr/>
          </p:nvCxnSpPr>
          <p:spPr>
            <a:xfrm>
              <a:off x="5892504" y="1940488"/>
              <a:ext cx="936000" cy="0"/>
            </a:xfrm>
            <a:prstGeom prst="straightConnector1">
              <a:avLst/>
            </a:prstGeom>
            <a:ln>
              <a:solidFill>
                <a:srgbClr val="FF0000"/>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113" name="直線矢印コネクタ 112">
              <a:extLst>
                <a:ext uri="{FF2B5EF4-FFF2-40B4-BE49-F238E27FC236}">
                  <a16:creationId xmlns:a16="http://schemas.microsoft.com/office/drawing/2014/main" id="{5891ACDA-BD65-46B6-A973-C8363DFCEC0D}"/>
                </a:ext>
              </a:extLst>
            </p:cNvPr>
            <p:cNvCxnSpPr>
              <a:cxnSpLocks/>
            </p:cNvCxnSpPr>
            <p:nvPr/>
          </p:nvCxnSpPr>
          <p:spPr>
            <a:xfrm>
              <a:off x="6828754" y="1940488"/>
              <a:ext cx="972000" cy="0"/>
            </a:xfrm>
            <a:prstGeom prst="straightConnector1">
              <a:avLst/>
            </a:prstGeom>
            <a:ln>
              <a:solidFill>
                <a:srgbClr val="FFFF00"/>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118" name="直線矢印コネクタ 117">
              <a:extLst>
                <a:ext uri="{FF2B5EF4-FFF2-40B4-BE49-F238E27FC236}">
                  <a16:creationId xmlns:a16="http://schemas.microsoft.com/office/drawing/2014/main" id="{65BA3CE2-5D79-4C2A-8DA0-FC96ADA2B9A0}"/>
                </a:ext>
              </a:extLst>
            </p:cNvPr>
            <p:cNvCxnSpPr>
              <a:cxnSpLocks/>
            </p:cNvCxnSpPr>
            <p:nvPr/>
          </p:nvCxnSpPr>
          <p:spPr>
            <a:xfrm>
              <a:off x="7800754" y="1940488"/>
              <a:ext cx="900000" cy="0"/>
            </a:xfrm>
            <a:prstGeom prst="straightConnector1">
              <a:avLst/>
            </a:prstGeom>
            <a:ln>
              <a:solidFill>
                <a:srgbClr val="0070C0"/>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120" name="テキスト ボックス 119">
              <a:extLst>
                <a:ext uri="{FF2B5EF4-FFF2-40B4-BE49-F238E27FC236}">
                  <a16:creationId xmlns:a16="http://schemas.microsoft.com/office/drawing/2014/main" id="{0908C589-488E-4B17-B51B-B0A1EA17DF1F}"/>
                </a:ext>
              </a:extLst>
            </p:cNvPr>
            <p:cNvSpPr txBox="1"/>
            <p:nvPr/>
          </p:nvSpPr>
          <p:spPr>
            <a:xfrm>
              <a:off x="5300466" y="1748293"/>
              <a:ext cx="259071" cy="209565"/>
            </a:xfrm>
            <a:prstGeom prst="rect">
              <a:avLst/>
            </a:prstGeom>
            <a:noFill/>
            <a:ln w="6350" cap="flat" cmpd="sng" algn="ctr">
              <a:noFill/>
              <a:prstDash val="solid"/>
            </a:ln>
            <a:effectLst/>
          </p:spPr>
          <p:style>
            <a:lnRef idx="2">
              <a:schemeClr val="accent2"/>
            </a:lnRef>
            <a:fillRef idx="1">
              <a:schemeClr val="lt1"/>
            </a:fillRef>
            <a:effectRef idx="0">
              <a:schemeClr val="accent2"/>
            </a:effectRef>
            <a:fontRef idx="minor">
              <a:schemeClr val="dk1"/>
            </a:fontRef>
          </p:style>
          <p:txBody>
            <a:bodyPr wrap="none" rtlCol="0">
              <a:noAutofit/>
            </a:bodyPr>
            <a:lstStyle/>
            <a:p>
              <a:r>
                <a:rPr kumimoji="1" lang="en-US" altLang="ja-JP" sz="1050" b="1" dirty="0">
                  <a:solidFill>
                    <a:srgbClr val="FF0000"/>
                  </a:solidFill>
                  <a:latin typeface="メイリオ" panose="020B0604030504040204" pitchFamily="50" charset="-128"/>
                  <a:ea typeface="メイリオ" panose="020B0604030504040204" pitchFamily="50" charset="-128"/>
                </a:rPr>
                <a:t>A</a:t>
              </a:r>
              <a:endParaRPr kumimoji="1" lang="ja-JP" altLang="en-US" sz="1050" b="1" dirty="0">
                <a:solidFill>
                  <a:srgbClr val="FF0000"/>
                </a:solidFill>
                <a:latin typeface="メイリオ" panose="020B0604030504040204" pitchFamily="50" charset="-128"/>
                <a:ea typeface="メイリオ" panose="020B0604030504040204" pitchFamily="50" charset="-128"/>
              </a:endParaRPr>
            </a:p>
          </p:txBody>
        </p:sp>
        <p:sp>
          <p:nvSpPr>
            <p:cNvPr id="121" name="テキスト ボックス 120">
              <a:extLst>
                <a:ext uri="{FF2B5EF4-FFF2-40B4-BE49-F238E27FC236}">
                  <a16:creationId xmlns:a16="http://schemas.microsoft.com/office/drawing/2014/main" id="{850A6BD8-5899-4EC9-B303-EE91F35E359F}"/>
                </a:ext>
              </a:extLst>
            </p:cNvPr>
            <p:cNvSpPr txBox="1"/>
            <p:nvPr/>
          </p:nvSpPr>
          <p:spPr>
            <a:xfrm>
              <a:off x="6243996" y="1763692"/>
              <a:ext cx="259071" cy="209565"/>
            </a:xfrm>
            <a:prstGeom prst="rect">
              <a:avLst/>
            </a:prstGeom>
            <a:noFill/>
            <a:ln w="6350" cap="flat" cmpd="sng" algn="ctr">
              <a:noFill/>
              <a:prstDash val="solid"/>
            </a:ln>
            <a:effectLst/>
          </p:spPr>
          <p:style>
            <a:lnRef idx="2">
              <a:schemeClr val="accent2"/>
            </a:lnRef>
            <a:fillRef idx="1">
              <a:schemeClr val="lt1"/>
            </a:fillRef>
            <a:effectRef idx="0">
              <a:schemeClr val="accent2"/>
            </a:effectRef>
            <a:fontRef idx="minor">
              <a:schemeClr val="dk1"/>
            </a:fontRef>
          </p:style>
          <p:txBody>
            <a:bodyPr wrap="none" rtlCol="0">
              <a:noAutofit/>
            </a:bodyPr>
            <a:lstStyle/>
            <a:p>
              <a:r>
                <a:rPr kumimoji="1" lang="en-US" altLang="ja-JP" sz="1050" b="1" dirty="0">
                  <a:solidFill>
                    <a:srgbClr val="FF0000"/>
                  </a:solidFill>
                  <a:latin typeface="メイリオ" panose="020B0604030504040204" pitchFamily="50" charset="-128"/>
                  <a:ea typeface="メイリオ" panose="020B0604030504040204" pitchFamily="50" charset="-128"/>
                </a:rPr>
                <a:t>A</a:t>
              </a:r>
              <a:endParaRPr kumimoji="1" lang="ja-JP" altLang="en-US" sz="1050" b="1" dirty="0">
                <a:solidFill>
                  <a:srgbClr val="FF0000"/>
                </a:solidFill>
                <a:latin typeface="メイリオ" panose="020B0604030504040204" pitchFamily="50" charset="-128"/>
                <a:ea typeface="メイリオ" panose="020B0604030504040204" pitchFamily="50" charset="-128"/>
              </a:endParaRPr>
            </a:p>
          </p:txBody>
        </p:sp>
        <p:sp>
          <p:nvSpPr>
            <p:cNvPr id="122" name="テキスト ボックス 121">
              <a:extLst>
                <a:ext uri="{FF2B5EF4-FFF2-40B4-BE49-F238E27FC236}">
                  <a16:creationId xmlns:a16="http://schemas.microsoft.com/office/drawing/2014/main" id="{ED58BC43-720A-41B1-A518-B093C257D021}"/>
                </a:ext>
              </a:extLst>
            </p:cNvPr>
            <p:cNvSpPr txBox="1"/>
            <p:nvPr/>
          </p:nvSpPr>
          <p:spPr>
            <a:xfrm>
              <a:off x="7150974" y="1748293"/>
              <a:ext cx="259071" cy="209565"/>
            </a:xfrm>
            <a:prstGeom prst="rect">
              <a:avLst/>
            </a:prstGeom>
            <a:noFill/>
            <a:ln w="6350" cap="flat" cmpd="sng" algn="ctr">
              <a:noFill/>
              <a:prstDash val="solid"/>
            </a:ln>
            <a:effectLst/>
          </p:spPr>
          <p:style>
            <a:lnRef idx="2">
              <a:schemeClr val="accent2"/>
            </a:lnRef>
            <a:fillRef idx="1">
              <a:schemeClr val="lt1"/>
            </a:fillRef>
            <a:effectRef idx="0">
              <a:schemeClr val="accent2"/>
            </a:effectRef>
            <a:fontRef idx="minor">
              <a:schemeClr val="dk1"/>
            </a:fontRef>
          </p:style>
          <p:txBody>
            <a:bodyPr wrap="none" rtlCol="0">
              <a:noAutofit/>
            </a:bodyPr>
            <a:lstStyle/>
            <a:p>
              <a:r>
                <a:rPr lang="en-US" altLang="ja-JP" sz="1050" b="1" dirty="0">
                  <a:solidFill>
                    <a:srgbClr val="FFFF00"/>
                  </a:solidFill>
                  <a:latin typeface="メイリオ" panose="020B0604030504040204" pitchFamily="50" charset="-128"/>
                  <a:ea typeface="メイリオ" panose="020B0604030504040204" pitchFamily="50" charset="-128"/>
                </a:rPr>
                <a:t>B</a:t>
              </a:r>
            </a:p>
          </p:txBody>
        </p:sp>
        <p:sp>
          <p:nvSpPr>
            <p:cNvPr id="123" name="テキスト ボックス 122">
              <a:extLst>
                <a:ext uri="{FF2B5EF4-FFF2-40B4-BE49-F238E27FC236}">
                  <a16:creationId xmlns:a16="http://schemas.microsoft.com/office/drawing/2014/main" id="{E6850810-5F87-48D9-A4EF-0AF60C3DCF78}"/>
                </a:ext>
              </a:extLst>
            </p:cNvPr>
            <p:cNvSpPr txBox="1"/>
            <p:nvPr/>
          </p:nvSpPr>
          <p:spPr>
            <a:xfrm>
              <a:off x="8145234" y="1755207"/>
              <a:ext cx="259071" cy="209565"/>
            </a:xfrm>
            <a:prstGeom prst="rect">
              <a:avLst/>
            </a:prstGeom>
            <a:noFill/>
            <a:ln w="6350" cap="flat" cmpd="sng" algn="ctr">
              <a:noFill/>
              <a:prstDash val="solid"/>
            </a:ln>
            <a:effectLst/>
          </p:spPr>
          <p:style>
            <a:lnRef idx="2">
              <a:schemeClr val="accent2"/>
            </a:lnRef>
            <a:fillRef idx="1">
              <a:schemeClr val="lt1"/>
            </a:fillRef>
            <a:effectRef idx="0">
              <a:schemeClr val="accent2"/>
            </a:effectRef>
            <a:fontRef idx="minor">
              <a:schemeClr val="dk1"/>
            </a:fontRef>
          </p:style>
          <p:txBody>
            <a:bodyPr wrap="none" rtlCol="0">
              <a:noAutofit/>
            </a:bodyPr>
            <a:lstStyle/>
            <a:p>
              <a:r>
                <a:rPr lang="en-US" altLang="ja-JP" sz="1050" b="1" dirty="0">
                  <a:solidFill>
                    <a:srgbClr val="0070C0"/>
                  </a:solidFill>
                  <a:latin typeface="メイリオ" panose="020B0604030504040204" pitchFamily="50" charset="-128"/>
                  <a:ea typeface="メイリオ" panose="020B0604030504040204" pitchFamily="50" charset="-128"/>
                </a:rPr>
                <a:t>C</a:t>
              </a:r>
            </a:p>
          </p:txBody>
        </p:sp>
      </p:grpSp>
      <p:sp>
        <p:nvSpPr>
          <p:cNvPr id="125" name="二等辺三角形 124">
            <a:extLst>
              <a:ext uri="{FF2B5EF4-FFF2-40B4-BE49-F238E27FC236}">
                <a16:creationId xmlns:a16="http://schemas.microsoft.com/office/drawing/2014/main" id="{4ED33E50-31D4-4F78-94C5-798AD494763F}"/>
              </a:ext>
            </a:extLst>
          </p:cNvPr>
          <p:cNvSpPr/>
          <p:nvPr/>
        </p:nvSpPr>
        <p:spPr>
          <a:xfrm rot="5400000">
            <a:off x="5547893" y="5015316"/>
            <a:ext cx="264000" cy="108183"/>
          </a:xfrm>
          <a:prstGeom prst="triangle">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7" name="二等辺三角形 126">
            <a:extLst>
              <a:ext uri="{FF2B5EF4-FFF2-40B4-BE49-F238E27FC236}">
                <a16:creationId xmlns:a16="http://schemas.microsoft.com/office/drawing/2014/main" id="{40169B4B-4BD5-4E7C-9691-D55744F2B9D4}"/>
              </a:ext>
            </a:extLst>
          </p:cNvPr>
          <p:cNvSpPr/>
          <p:nvPr/>
        </p:nvSpPr>
        <p:spPr>
          <a:xfrm rot="5400000">
            <a:off x="5536952" y="5529453"/>
            <a:ext cx="264000" cy="108183"/>
          </a:xfrm>
          <a:prstGeom prst="triangle">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39" name="グループ化 38">
            <a:extLst>
              <a:ext uri="{FF2B5EF4-FFF2-40B4-BE49-F238E27FC236}">
                <a16:creationId xmlns:a16="http://schemas.microsoft.com/office/drawing/2014/main" id="{938AE6FF-4837-4055-B148-01814E802377}"/>
              </a:ext>
            </a:extLst>
          </p:cNvPr>
          <p:cNvGrpSpPr/>
          <p:nvPr/>
        </p:nvGrpSpPr>
        <p:grpSpPr>
          <a:xfrm>
            <a:off x="10446086" y="4218234"/>
            <a:ext cx="3798366" cy="841831"/>
            <a:chOff x="393031" y="1479776"/>
            <a:chExt cx="3798366" cy="841831"/>
          </a:xfrm>
        </p:grpSpPr>
        <p:sp>
          <p:nvSpPr>
            <p:cNvPr id="128" name="正方形/長方形 127">
              <a:extLst>
                <a:ext uri="{FF2B5EF4-FFF2-40B4-BE49-F238E27FC236}">
                  <a16:creationId xmlns:a16="http://schemas.microsoft.com/office/drawing/2014/main" id="{7D919334-3F4C-457D-91CF-7D3D2BF568D1}"/>
                </a:ext>
              </a:extLst>
            </p:cNvPr>
            <p:cNvSpPr/>
            <p:nvPr/>
          </p:nvSpPr>
          <p:spPr>
            <a:xfrm>
              <a:off x="497305" y="1773084"/>
              <a:ext cx="3641558" cy="312844"/>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9" name="正方形/長方形 128">
              <a:extLst>
                <a:ext uri="{FF2B5EF4-FFF2-40B4-BE49-F238E27FC236}">
                  <a16:creationId xmlns:a16="http://schemas.microsoft.com/office/drawing/2014/main" id="{CFD09D20-30C4-483D-A4C7-176B8BD9BE00}"/>
                </a:ext>
              </a:extLst>
            </p:cNvPr>
            <p:cNvSpPr/>
            <p:nvPr/>
          </p:nvSpPr>
          <p:spPr>
            <a:xfrm>
              <a:off x="393031" y="1493607"/>
              <a:ext cx="108000" cy="828000"/>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30" name="正方形/長方形 129">
              <a:extLst>
                <a:ext uri="{FF2B5EF4-FFF2-40B4-BE49-F238E27FC236}">
                  <a16:creationId xmlns:a16="http://schemas.microsoft.com/office/drawing/2014/main" id="{FFD344F7-B23E-479F-92FE-78060C3235A9}"/>
                </a:ext>
              </a:extLst>
            </p:cNvPr>
            <p:cNvSpPr/>
            <p:nvPr/>
          </p:nvSpPr>
          <p:spPr>
            <a:xfrm>
              <a:off x="1289286" y="1479776"/>
              <a:ext cx="108000" cy="828000"/>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31" name="正方形/長方形 130">
              <a:extLst>
                <a:ext uri="{FF2B5EF4-FFF2-40B4-BE49-F238E27FC236}">
                  <a16:creationId xmlns:a16="http://schemas.microsoft.com/office/drawing/2014/main" id="{9AFE2EB3-0C0C-45D0-8DEE-CD63C898A708}"/>
                </a:ext>
              </a:extLst>
            </p:cNvPr>
            <p:cNvSpPr/>
            <p:nvPr/>
          </p:nvSpPr>
          <p:spPr>
            <a:xfrm>
              <a:off x="2214963" y="1493607"/>
              <a:ext cx="108000" cy="828000"/>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32" name="正方形/長方形 131">
              <a:extLst>
                <a:ext uri="{FF2B5EF4-FFF2-40B4-BE49-F238E27FC236}">
                  <a16:creationId xmlns:a16="http://schemas.microsoft.com/office/drawing/2014/main" id="{04B724F6-3CF1-494A-BAF9-0732C828C2C2}"/>
                </a:ext>
              </a:extLst>
            </p:cNvPr>
            <p:cNvSpPr/>
            <p:nvPr/>
          </p:nvSpPr>
          <p:spPr>
            <a:xfrm>
              <a:off x="4083397" y="1479776"/>
              <a:ext cx="108000" cy="828000"/>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33" name="正方形/長方形 132">
              <a:extLst>
                <a:ext uri="{FF2B5EF4-FFF2-40B4-BE49-F238E27FC236}">
                  <a16:creationId xmlns:a16="http://schemas.microsoft.com/office/drawing/2014/main" id="{B4A4116F-256C-4F65-9152-91A31F9C2221}"/>
                </a:ext>
              </a:extLst>
            </p:cNvPr>
            <p:cNvSpPr/>
            <p:nvPr/>
          </p:nvSpPr>
          <p:spPr>
            <a:xfrm>
              <a:off x="579048" y="2083766"/>
              <a:ext cx="180000" cy="180000"/>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34" name="正方形/長方形 133">
              <a:extLst>
                <a:ext uri="{FF2B5EF4-FFF2-40B4-BE49-F238E27FC236}">
                  <a16:creationId xmlns:a16="http://schemas.microsoft.com/office/drawing/2014/main" id="{98AA0002-7814-446C-AEB7-BE8D4E27C8DD}"/>
                </a:ext>
              </a:extLst>
            </p:cNvPr>
            <p:cNvSpPr/>
            <p:nvPr/>
          </p:nvSpPr>
          <p:spPr>
            <a:xfrm>
              <a:off x="817696" y="2080168"/>
              <a:ext cx="180000" cy="180000"/>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35" name="正方形/長方形 134">
              <a:extLst>
                <a:ext uri="{FF2B5EF4-FFF2-40B4-BE49-F238E27FC236}">
                  <a16:creationId xmlns:a16="http://schemas.microsoft.com/office/drawing/2014/main" id="{AA28E225-38A2-4D66-940F-96BF228B66B8}"/>
                </a:ext>
              </a:extLst>
            </p:cNvPr>
            <p:cNvSpPr/>
            <p:nvPr/>
          </p:nvSpPr>
          <p:spPr>
            <a:xfrm>
              <a:off x="3742863" y="2080168"/>
              <a:ext cx="180000" cy="180000"/>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36" name="正方形/長方形 135">
              <a:extLst>
                <a:ext uri="{FF2B5EF4-FFF2-40B4-BE49-F238E27FC236}">
                  <a16:creationId xmlns:a16="http://schemas.microsoft.com/office/drawing/2014/main" id="{4CDF987A-FCA8-4657-967C-D5D22B0530E8}"/>
                </a:ext>
              </a:extLst>
            </p:cNvPr>
            <p:cNvSpPr/>
            <p:nvPr/>
          </p:nvSpPr>
          <p:spPr>
            <a:xfrm>
              <a:off x="3193980" y="1493607"/>
              <a:ext cx="108000" cy="828000"/>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37" name="正方形/長方形 136">
              <a:extLst>
                <a:ext uri="{FF2B5EF4-FFF2-40B4-BE49-F238E27FC236}">
                  <a16:creationId xmlns:a16="http://schemas.microsoft.com/office/drawing/2014/main" id="{FC6D5D3C-617A-40CF-AA6C-E808714A8DE6}"/>
                </a:ext>
              </a:extLst>
            </p:cNvPr>
            <p:cNvSpPr/>
            <p:nvPr/>
          </p:nvSpPr>
          <p:spPr>
            <a:xfrm>
              <a:off x="1056752" y="2080952"/>
              <a:ext cx="180000" cy="180000"/>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38" name="正方形/長方形 137">
              <a:extLst>
                <a:ext uri="{FF2B5EF4-FFF2-40B4-BE49-F238E27FC236}">
                  <a16:creationId xmlns:a16="http://schemas.microsoft.com/office/drawing/2014/main" id="{C9BD5159-6FFB-46E9-87BE-84CA8509A8CF}"/>
                </a:ext>
              </a:extLst>
            </p:cNvPr>
            <p:cNvSpPr/>
            <p:nvPr/>
          </p:nvSpPr>
          <p:spPr>
            <a:xfrm>
              <a:off x="1510643" y="2080168"/>
              <a:ext cx="180000" cy="180000"/>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39" name="正方形/長方形 138">
              <a:extLst>
                <a:ext uri="{FF2B5EF4-FFF2-40B4-BE49-F238E27FC236}">
                  <a16:creationId xmlns:a16="http://schemas.microsoft.com/office/drawing/2014/main" id="{338D9F62-1600-43D1-80AE-E9F2F671D7C5}"/>
                </a:ext>
              </a:extLst>
            </p:cNvPr>
            <p:cNvSpPr/>
            <p:nvPr/>
          </p:nvSpPr>
          <p:spPr>
            <a:xfrm>
              <a:off x="1952005" y="1596930"/>
              <a:ext cx="180000" cy="180000"/>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40" name="正方形/長方形 139">
              <a:extLst>
                <a:ext uri="{FF2B5EF4-FFF2-40B4-BE49-F238E27FC236}">
                  <a16:creationId xmlns:a16="http://schemas.microsoft.com/office/drawing/2014/main" id="{016876D6-FD4E-4771-9F7C-B461F82B591E}"/>
                </a:ext>
              </a:extLst>
            </p:cNvPr>
            <p:cNvSpPr/>
            <p:nvPr/>
          </p:nvSpPr>
          <p:spPr>
            <a:xfrm>
              <a:off x="1692934" y="1593120"/>
              <a:ext cx="180000" cy="180000"/>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41" name="正方形/長方形 140">
              <a:extLst>
                <a:ext uri="{FF2B5EF4-FFF2-40B4-BE49-F238E27FC236}">
                  <a16:creationId xmlns:a16="http://schemas.microsoft.com/office/drawing/2014/main" id="{A93604AA-6A78-4468-AFA4-7FA617F0B4BF}"/>
                </a:ext>
              </a:extLst>
            </p:cNvPr>
            <p:cNvSpPr/>
            <p:nvPr/>
          </p:nvSpPr>
          <p:spPr>
            <a:xfrm>
              <a:off x="3406866" y="1598060"/>
              <a:ext cx="180000" cy="180000"/>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42" name="正方形/長方形 141">
              <a:extLst>
                <a:ext uri="{FF2B5EF4-FFF2-40B4-BE49-F238E27FC236}">
                  <a16:creationId xmlns:a16="http://schemas.microsoft.com/office/drawing/2014/main" id="{E9010F3B-469B-43BB-87E2-357A819D2C6C}"/>
                </a:ext>
              </a:extLst>
            </p:cNvPr>
            <p:cNvSpPr/>
            <p:nvPr/>
          </p:nvSpPr>
          <p:spPr>
            <a:xfrm>
              <a:off x="2397307" y="2083978"/>
              <a:ext cx="180000" cy="180000"/>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43" name="正方形/長方形 142">
              <a:extLst>
                <a:ext uri="{FF2B5EF4-FFF2-40B4-BE49-F238E27FC236}">
                  <a16:creationId xmlns:a16="http://schemas.microsoft.com/office/drawing/2014/main" id="{E9FBDF4C-E18B-4CC6-B5FB-1F7E7B4CEC90}"/>
                </a:ext>
              </a:extLst>
            </p:cNvPr>
            <p:cNvSpPr/>
            <p:nvPr/>
          </p:nvSpPr>
          <p:spPr>
            <a:xfrm>
              <a:off x="2747684" y="1590841"/>
              <a:ext cx="180000" cy="180000"/>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144" name="直線矢印コネクタ 143">
              <a:extLst>
                <a:ext uri="{FF2B5EF4-FFF2-40B4-BE49-F238E27FC236}">
                  <a16:creationId xmlns:a16="http://schemas.microsoft.com/office/drawing/2014/main" id="{8E2E2F0E-35B1-42FD-994D-4455EC16E0CC}"/>
                </a:ext>
              </a:extLst>
            </p:cNvPr>
            <p:cNvCxnSpPr>
              <a:cxnSpLocks/>
            </p:cNvCxnSpPr>
            <p:nvPr/>
          </p:nvCxnSpPr>
          <p:spPr>
            <a:xfrm>
              <a:off x="442561" y="1926657"/>
              <a:ext cx="342000" cy="0"/>
            </a:xfrm>
            <a:prstGeom prst="straightConnector1">
              <a:avLst/>
            </a:prstGeom>
            <a:ln>
              <a:solidFill>
                <a:srgbClr val="FFFF00"/>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145" name="直線矢印コネクタ 144">
              <a:extLst>
                <a:ext uri="{FF2B5EF4-FFF2-40B4-BE49-F238E27FC236}">
                  <a16:creationId xmlns:a16="http://schemas.microsoft.com/office/drawing/2014/main" id="{6B757C9D-9EC5-432C-847C-3B21B5B0635C}"/>
                </a:ext>
              </a:extLst>
            </p:cNvPr>
            <p:cNvCxnSpPr>
              <a:cxnSpLocks/>
            </p:cNvCxnSpPr>
            <p:nvPr/>
          </p:nvCxnSpPr>
          <p:spPr>
            <a:xfrm>
              <a:off x="780751" y="1926657"/>
              <a:ext cx="252000" cy="0"/>
            </a:xfrm>
            <a:prstGeom prst="straightConnector1">
              <a:avLst/>
            </a:prstGeom>
            <a:ln>
              <a:solidFill>
                <a:srgbClr val="FF0000"/>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146" name="直線矢印コネクタ 145">
              <a:extLst>
                <a:ext uri="{FF2B5EF4-FFF2-40B4-BE49-F238E27FC236}">
                  <a16:creationId xmlns:a16="http://schemas.microsoft.com/office/drawing/2014/main" id="{18358B96-7DD6-4C87-AD77-DB07823997F6}"/>
                </a:ext>
              </a:extLst>
            </p:cNvPr>
            <p:cNvCxnSpPr>
              <a:cxnSpLocks/>
            </p:cNvCxnSpPr>
            <p:nvPr/>
          </p:nvCxnSpPr>
          <p:spPr>
            <a:xfrm>
              <a:off x="1032751" y="1929264"/>
              <a:ext cx="288000" cy="0"/>
            </a:xfrm>
            <a:prstGeom prst="straightConnector1">
              <a:avLst/>
            </a:prstGeom>
            <a:ln>
              <a:solidFill>
                <a:srgbClr val="FFFF00"/>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147" name="直線矢印コネクタ 146">
              <a:extLst>
                <a:ext uri="{FF2B5EF4-FFF2-40B4-BE49-F238E27FC236}">
                  <a16:creationId xmlns:a16="http://schemas.microsoft.com/office/drawing/2014/main" id="{2CC651B1-1AD3-42E2-A596-AC37359ADA62}"/>
                </a:ext>
              </a:extLst>
            </p:cNvPr>
            <p:cNvCxnSpPr>
              <a:cxnSpLocks/>
            </p:cNvCxnSpPr>
            <p:nvPr/>
          </p:nvCxnSpPr>
          <p:spPr>
            <a:xfrm>
              <a:off x="1335666" y="1926657"/>
              <a:ext cx="180000" cy="0"/>
            </a:xfrm>
            <a:prstGeom prst="straightConnector1">
              <a:avLst/>
            </a:prstGeom>
            <a:ln>
              <a:solidFill>
                <a:srgbClr val="FFFF00"/>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148" name="直線矢印コネクタ 147">
              <a:extLst>
                <a:ext uri="{FF2B5EF4-FFF2-40B4-BE49-F238E27FC236}">
                  <a16:creationId xmlns:a16="http://schemas.microsoft.com/office/drawing/2014/main" id="{CB4B22D4-FC39-416C-A00A-0E698E100067}"/>
                </a:ext>
              </a:extLst>
            </p:cNvPr>
            <p:cNvCxnSpPr>
              <a:cxnSpLocks/>
            </p:cNvCxnSpPr>
            <p:nvPr/>
          </p:nvCxnSpPr>
          <p:spPr>
            <a:xfrm>
              <a:off x="1511856" y="1926657"/>
              <a:ext cx="612000" cy="0"/>
            </a:xfrm>
            <a:prstGeom prst="straightConnector1">
              <a:avLst/>
            </a:prstGeom>
            <a:ln>
              <a:solidFill>
                <a:srgbClr val="FF0000"/>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149" name="直線矢印コネクタ 148">
              <a:extLst>
                <a:ext uri="{FF2B5EF4-FFF2-40B4-BE49-F238E27FC236}">
                  <a16:creationId xmlns:a16="http://schemas.microsoft.com/office/drawing/2014/main" id="{B2C85895-691A-4EEE-ACA4-E9A38D4F0EA0}"/>
                </a:ext>
              </a:extLst>
            </p:cNvPr>
            <p:cNvCxnSpPr>
              <a:cxnSpLocks/>
            </p:cNvCxnSpPr>
            <p:nvPr/>
          </p:nvCxnSpPr>
          <p:spPr>
            <a:xfrm>
              <a:off x="2123856" y="1926657"/>
              <a:ext cx="180000" cy="0"/>
            </a:xfrm>
            <a:prstGeom prst="straightConnector1">
              <a:avLst/>
            </a:prstGeom>
            <a:ln>
              <a:solidFill>
                <a:srgbClr val="FFFF00"/>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150" name="直線矢印コネクタ 149">
              <a:extLst>
                <a:ext uri="{FF2B5EF4-FFF2-40B4-BE49-F238E27FC236}">
                  <a16:creationId xmlns:a16="http://schemas.microsoft.com/office/drawing/2014/main" id="{EF9C3E15-B779-42D9-8E8A-293CB6DEA379}"/>
                </a:ext>
              </a:extLst>
            </p:cNvPr>
            <p:cNvCxnSpPr>
              <a:cxnSpLocks/>
            </p:cNvCxnSpPr>
            <p:nvPr/>
          </p:nvCxnSpPr>
          <p:spPr>
            <a:xfrm>
              <a:off x="2272846" y="1926657"/>
              <a:ext cx="972000" cy="0"/>
            </a:xfrm>
            <a:prstGeom prst="straightConnector1">
              <a:avLst/>
            </a:prstGeom>
            <a:ln>
              <a:solidFill>
                <a:srgbClr val="FFFF00"/>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151" name="直線矢印コネクタ 150">
              <a:extLst>
                <a:ext uri="{FF2B5EF4-FFF2-40B4-BE49-F238E27FC236}">
                  <a16:creationId xmlns:a16="http://schemas.microsoft.com/office/drawing/2014/main" id="{CDEBF533-100A-44AA-B240-A07E6BFE5679}"/>
                </a:ext>
              </a:extLst>
            </p:cNvPr>
            <p:cNvCxnSpPr>
              <a:cxnSpLocks/>
            </p:cNvCxnSpPr>
            <p:nvPr/>
          </p:nvCxnSpPr>
          <p:spPr>
            <a:xfrm>
              <a:off x="3244846" y="1926657"/>
              <a:ext cx="900000" cy="0"/>
            </a:xfrm>
            <a:prstGeom prst="straightConnector1">
              <a:avLst/>
            </a:prstGeom>
            <a:ln>
              <a:solidFill>
                <a:srgbClr val="0070C0"/>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152" name="テキスト ボックス 151">
              <a:extLst>
                <a:ext uri="{FF2B5EF4-FFF2-40B4-BE49-F238E27FC236}">
                  <a16:creationId xmlns:a16="http://schemas.microsoft.com/office/drawing/2014/main" id="{4014A119-E2F4-4D92-9490-82BE4285C7E8}"/>
                </a:ext>
              </a:extLst>
            </p:cNvPr>
            <p:cNvSpPr txBox="1"/>
            <p:nvPr/>
          </p:nvSpPr>
          <p:spPr>
            <a:xfrm>
              <a:off x="782112" y="1708660"/>
              <a:ext cx="259071" cy="209565"/>
            </a:xfrm>
            <a:prstGeom prst="rect">
              <a:avLst/>
            </a:prstGeom>
            <a:noFill/>
            <a:ln w="6350" cap="flat" cmpd="sng" algn="ctr">
              <a:noFill/>
              <a:prstDash val="solid"/>
            </a:ln>
            <a:effectLst/>
          </p:spPr>
          <p:style>
            <a:lnRef idx="2">
              <a:schemeClr val="accent2"/>
            </a:lnRef>
            <a:fillRef idx="1">
              <a:schemeClr val="lt1"/>
            </a:fillRef>
            <a:effectRef idx="0">
              <a:schemeClr val="accent2"/>
            </a:effectRef>
            <a:fontRef idx="minor">
              <a:schemeClr val="dk1"/>
            </a:fontRef>
          </p:style>
          <p:txBody>
            <a:bodyPr wrap="none" rtlCol="0">
              <a:noAutofit/>
            </a:bodyPr>
            <a:lstStyle/>
            <a:p>
              <a:r>
                <a:rPr kumimoji="1" lang="en-US" altLang="ja-JP" sz="1050" b="1" dirty="0">
                  <a:solidFill>
                    <a:srgbClr val="FF0000"/>
                  </a:solidFill>
                  <a:latin typeface="メイリオ" panose="020B0604030504040204" pitchFamily="50" charset="-128"/>
                  <a:ea typeface="メイリオ" panose="020B0604030504040204" pitchFamily="50" charset="-128"/>
                </a:rPr>
                <a:t>A</a:t>
              </a:r>
              <a:endParaRPr kumimoji="1" lang="ja-JP" altLang="en-US" sz="1050" b="1" dirty="0">
                <a:solidFill>
                  <a:srgbClr val="FF0000"/>
                </a:solidFill>
                <a:latin typeface="メイリオ" panose="020B0604030504040204" pitchFamily="50" charset="-128"/>
                <a:ea typeface="メイリオ" panose="020B0604030504040204" pitchFamily="50" charset="-128"/>
              </a:endParaRPr>
            </a:p>
          </p:txBody>
        </p:sp>
        <p:sp>
          <p:nvSpPr>
            <p:cNvPr id="153" name="テキスト ボックス 152">
              <a:extLst>
                <a:ext uri="{FF2B5EF4-FFF2-40B4-BE49-F238E27FC236}">
                  <a16:creationId xmlns:a16="http://schemas.microsoft.com/office/drawing/2014/main" id="{95C7C6DE-62C9-4EA6-8A6C-B47B7CF072F7}"/>
                </a:ext>
              </a:extLst>
            </p:cNvPr>
            <p:cNvSpPr txBox="1"/>
            <p:nvPr/>
          </p:nvSpPr>
          <p:spPr>
            <a:xfrm>
              <a:off x="1688088" y="1749861"/>
              <a:ext cx="259071" cy="209565"/>
            </a:xfrm>
            <a:prstGeom prst="rect">
              <a:avLst/>
            </a:prstGeom>
            <a:noFill/>
            <a:ln w="6350" cap="flat" cmpd="sng" algn="ctr">
              <a:noFill/>
              <a:prstDash val="solid"/>
            </a:ln>
            <a:effectLst/>
          </p:spPr>
          <p:style>
            <a:lnRef idx="2">
              <a:schemeClr val="accent2"/>
            </a:lnRef>
            <a:fillRef idx="1">
              <a:schemeClr val="lt1"/>
            </a:fillRef>
            <a:effectRef idx="0">
              <a:schemeClr val="accent2"/>
            </a:effectRef>
            <a:fontRef idx="minor">
              <a:schemeClr val="dk1"/>
            </a:fontRef>
          </p:style>
          <p:txBody>
            <a:bodyPr wrap="none" rtlCol="0">
              <a:noAutofit/>
            </a:bodyPr>
            <a:lstStyle/>
            <a:p>
              <a:r>
                <a:rPr kumimoji="1" lang="en-US" altLang="ja-JP" sz="1050" b="1" dirty="0">
                  <a:solidFill>
                    <a:srgbClr val="FF0000"/>
                  </a:solidFill>
                  <a:latin typeface="メイリオ" panose="020B0604030504040204" pitchFamily="50" charset="-128"/>
                  <a:ea typeface="メイリオ" panose="020B0604030504040204" pitchFamily="50" charset="-128"/>
                </a:rPr>
                <a:t>A</a:t>
              </a:r>
              <a:endParaRPr kumimoji="1" lang="ja-JP" altLang="en-US" sz="1050" b="1" dirty="0">
                <a:solidFill>
                  <a:srgbClr val="FF0000"/>
                </a:solidFill>
                <a:latin typeface="メイリオ" panose="020B0604030504040204" pitchFamily="50" charset="-128"/>
                <a:ea typeface="メイリオ" panose="020B0604030504040204" pitchFamily="50" charset="-128"/>
              </a:endParaRPr>
            </a:p>
          </p:txBody>
        </p:sp>
        <p:sp>
          <p:nvSpPr>
            <p:cNvPr id="154" name="テキスト ボックス 153">
              <a:extLst>
                <a:ext uri="{FF2B5EF4-FFF2-40B4-BE49-F238E27FC236}">
                  <a16:creationId xmlns:a16="http://schemas.microsoft.com/office/drawing/2014/main" id="{B2902559-72D5-4345-A5CE-297B0EBBA272}"/>
                </a:ext>
              </a:extLst>
            </p:cNvPr>
            <p:cNvSpPr txBox="1"/>
            <p:nvPr/>
          </p:nvSpPr>
          <p:spPr>
            <a:xfrm>
              <a:off x="485103" y="1734462"/>
              <a:ext cx="259071" cy="209565"/>
            </a:xfrm>
            <a:prstGeom prst="rect">
              <a:avLst/>
            </a:prstGeom>
            <a:noFill/>
            <a:ln w="6350" cap="flat" cmpd="sng" algn="ctr">
              <a:noFill/>
              <a:prstDash val="solid"/>
            </a:ln>
            <a:effectLst/>
          </p:spPr>
          <p:style>
            <a:lnRef idx="2">
              <a:schemeClr val="accent2"/>
            </a:lnRef>
            <a:fillRef idx="1">
              <a:schemeClr val="lt1"/>
            </a:fillRef>
            <a:effectRef idx="0">
              <a:schemeClr val="accent2"/>
            </a:effectRef>
            <a:fontRef idx="minor">
              <a:schemeClr val="dk1"/>
            </a:fontRef>
          </p:style>
          <p:txBody>
            <a:bodyPr wrap="none" rtlCol="0">
              <a:noAutofit/>
            </a:bodyPr>
            <a:lstStyle/>
            <a:p>
              <a:r>
                <a:rPr lang="en-US" altLang="ja-JP" sz="1050" b="1" dirty="0">
                  <a:solidFill>
                    <a:srgbClr val="FFFF00"/>
                  </a:solidFill>
                  <a:latin typeface="メイリオ" panose="020B0604030504040204" pitchFamily="50" charset="-128"/>
                  <a:ea typeface="メイリオ" panose="020B0604030504040204" pitchFamily="50" charset="-128"/>
                </a:rPr>
                <a:t>B</a:t>
              </a:r>
            </a:p>
          </p:txBody>
        </p:sp>
        <p:sp>
          <p:nvSpPr>
            <p:cNvPr id="155" name="テキスト ボックス 154">
              <a:extLst>
                <a:ext uri="{FF2B5EF4-FFF2-40B4-BE49-F238E27FC236}">
                  <a16:creationId xmlns:a16="http://schemas.microsoft.com/office/drawing/2014/main" id="{491789BB-A45D-43CB-9D17-D56CC50E5F14}"/>
                </a:ext>
              </a:extLst>
            </p:cNvPr>
            <p:cNvSpPr txBox="1"/>
            <p:nvPr/>
          </p:nvSpPr>
          <p:spPr>
            <a:xfrm>
              <a:off x="1314348" y="1727610"/>
              <a:ext cx="259071" cy="209565"/>
            </a:xfrm>
            <a:prstGeom prst="rect">
              <a:avLst/>
            </a:prstGeom>
            <a:noFill/>
            <a:ln w="6350" cap="flat" cmpd="sng" algn="ctr">
              <a:noFill/>
              <a:prstDash val="solid"/>
            </a:ln>
            <a:effectLst/>
          </p:spPr>
          <p:style>
            <a:lnRef idx="2">
              <a:schemeClr val="accent2"/>
            </a:lnRef>
            <a:fillRef idx="1">
              <a:schemeClr val="lt1"/>
            </a:fillRef>
            <a:effectRef idx="0">
              <a:schemeClr val="accent2"/>
            </a:effectRef>
            <a:fontRef idx="minor">
              <a:schemeClr val="dk1"/>
            </a:fontRef>
          </p:style>
          <p:txBody>
            <a:bodyPr wrap="none" rtlCol="0">
              <a:noAutofit/>
            </a:bodyPr>
            <a:lstStyle/>
            <a:p>
              <a:r>
                <a:rPr lang="en-US" altLang="ja-JP" sz="1050" b="1" dirty="0">
                  <a:solidFill>
                    <a:srgbClr val="FFFF00"/>
                  </a:solidFill>
                  <a:latin typeface="メイリオ" panose="020B0604030504040204" pitchFamily="50" charset="-128"/>
                  <a:ea typeface="メイリオ" panose="020B0604030504040204" pitchFamily="50" charset="-128"/>
                </a:rPr>
                <a:t>B</a:t>
              </a:r>
            </a:p>
          </p:txBody>
        </p:sp>
        <p:sp>
          <p:nvSpPr>
            <p:cNvPr id="156" name="テキスト ボックス 155">
              <a:extLst>
                <a:ext uri="{FF2B5EF4-FFF2-40B4-BE49-F238E27FC236}">
                  <a16:creationId xmlns:a16="http://schemas.microsoft.com/office/drawing/2014/main" id="{FE0DCD00-6F4C-4633-9DA8-CEFEA338D4C4}"/>
                </a:ext>
              </a:extLst>
            </p:cNvPr>
            <p:cNvSpPr txBox="1"/>
            <p:nvPr/>
          </p:nvSpPr>
          <p:spPr>
            <a:xfrm>
              <a:off x="1024372" y="1731648"/>
              <a:ext cx="259071" cy="209565"/>
            </a:xfrm>
            <a:prstGeom prst="rect">
              <a:avLst/>
            </a:prstGeom>
            <a:noFill/>
            <a:ln w="6350" cap="flat" cmpd="sng" algn="ctr">
              <a:noFill/>
              <a:prstDash val="solid"/>
            </a:ln>
            <a:effectLst/>
          </p:spPr>
          <p:style>
            <a:lnRef idx="2">
              <a:schemeClr val="accent2"/>
            </a:lnRef>
            <a:fillRef idx="1">
              <a:schemeClr val="lt1"/>
            </a:fillRef>
            <a:effectRef idx="0">
              <a:schemeClr val="accent2"/>
            </a:effectRef>
            <a:fontRef idx="minor">
              <a:schemeClr val="dk1"/>
            </a:fontRef>
          </p:style>
          <p:txBody>
            <a:bodyPr wrap="none" rtlCol="0">
              <a:noAutofit/>
            </a:bodyPr>
            <a:lstStyle/>
            <a:p>
              <a:r>
                <a:rPr lang="en-US" altLang="ja-JP" sz="1050" b="1" dirty="0">
                  <a:solidFill>
                    <a:srgbClr val="FFFF00"/>
                  </a:solidFill>
                  <a:latin typeface="メイリオ" panose="020B0604030504040204" pitchFamily="50" charset="-128"/>
                  <a:ea typeface="メイリオ" panose="020B0604030504040204" pitchFamily="50" charset="-128"/>
                </a:rPr>
                <a:t>B</a:t>
              </a:r>
            </a:p>
          </p:txBody>
        </p:sp>
        <p:sp>
          <p:nvSpPr>
            <p:cNvPr id="157" name="テキスト ボックス 156">
              <a:extLst>
                <a:ext uri="{FF2B5EF4-FFF2-40B4-BE49-F238E27FC236}">
                  <a16:creationId xmlns:a16="http://schemas.microsoft.com/office/drawing/2014/main" id="{EC5D81F1-8BC1-48D4-A40A-F0D2EC1A26DA}"/>
                </a:ext>
              </a:extLst>
            </p:cNvPr>
            <p:cNvSpPr txBox="1"/>
            <p:nvPr/>
          </p:nvSpPr>
          <p:spPr>
            <a:xfrm>
              <a:off x="2082669" y="1723204"/>
              <a:ext cx="259071" cy="209565"/>
            </a:xfrm>
            <a:prstGeom prst="rect">
              <a:avLst/>
            </a:prstGeom>
            <a:noFill/>
            <a:ln w="6350" cap="flat" cmpd="sng" algn="ctr">
              <a:noFill/>
              <a:prstDash val="solid"/>
            </a:ln>
            <a:effectLst/>
          </p:spPr>
          <p:style>
            <a:lnRef idx="2">
              <a:schemeClr val="accent2"/>
            </a:lnRef>
            <a:fillRef idx="1">
              <a:schemeClr val="lt1"/>
            </a:fillRef>
            <a:effectRef idx="0">
              <a:schemeClr val="accent2"/>
            </a:effectRef>
            <a:fontRef idx="minor">
              <a:schemeClr val="dk1"/>
            </a:fontRef>
          </p:style>
          <p:txBody>
            <a:bodyPr wrap="none" rtlCol="0">
              <a:noAutofit/>
            </a:bodyPr>
            <a:lstStyle/>
            <a:p>
              <a:r>
                <a:rPr lang="en-US" altLang="ja-JP" sz="1050" b="1" dirty="0">
                  <a:solidFill>
                    <a:srgbClr val="FFFF00"/>
                  </a:solidFill>
                  <a:latin typeface="メイリオ" panose="020B0604030504040204" pitchFamily="50" charset="-128"/>
                  <a:ea typeface="メイリオ" panose="020B0604030504040204" pitchFamily="50" charset="-128"/>
                </a:rPr>
                <a:t>B</a:t>
              </a:r>
            </a:p>
          </p:txBody>
        </p:sp>
        <p:sp>
          <p:nvSpPr>
            <p:cNvPr id="158" name="テキスト ボックス 157">
              <a:extLst>
                <a:ext uri="{FF2B5EF4-FFF2-40B4-BE49-F238E27FC236}">
                  <a16:creationId xmlns:a16="http://schemas.microsoft.com/office/drawing/2014/main" id="{1DB3B96E-219B-478C-970D-B7A39726668C}"/>
                </a:ext>
              </a:extLst>
            </p:cNvPr>
            <p:cNvSpPr txBox="1"/>
            <p:nvPr/>
          </p:nvSpPr>
          <p:spPr>
            <a:xfrm>
              <a:off x="2595066" y="1734462"/>
              <a:ext cx="259071" cy="209565"/>
            </a:xfrm>
            <a:prstGeom prst="rect">
              <a:avLst/>
            </a:prstGeom>
            <a:noFill/>
            <a:ln w="6350" cap="flat" cmpd="sng" algn="ctr">
              <a:noFill/>
              <a:prstDash val="solid"/>
            </a:ln>
            <a:effectLst/>
          </p:spPr>
          <p:style>
            <a:lnRef idx="2">
              <a:schemeClr val="accent2"/>
            </a:lnRef>
            <a:fillRef idx="1">
              <a:schemeClr val="lt1"/>
            </a:fillRef>
            <a:effectRef idx="0">
              <a:schemeClr val="accent2"/>
            </a:effectRef>
            <a:fontRef idx="minor">
              <a:schemeClr val="dk1"/>
            </a:fontRef>
          </p:style>
          <p:txBody>
            <a:bodyPr wrap="none" rtlCol="0">
              <a:noAutofit/>
            </a:bodyPr>
            <a:lstStyle/>
            <a:p>
              <a:r>
                <a:rPr lang="en-US" altLang="ja-JP" sz="1050" b="1" dirty="0">
                  <a:solidFill>
                    <a:srgbClr val="FFFF00"/>
                  </a:solidFill>
                  <a:latin typeface="メイリオ" panose="020B0604030504040204" pitchFamily="50" charset="-128"/>
                  <a:ea typeface="メイリオ" panose="020B0604030504040204" pitchFamily="50" charset="-128"/>
                </a:rPr>
                <a:t>B</a:t>
              </a:r>
            </a:p>
          </p:txBody>
        </p:sp>
        <p:sp>
          <p:nvSpPr>
            <p:cNvPr id="159" name="テキスト ボックス 158">
              <a:extLst>
                <a:ext uri="{FF2B5EF4-FFF2-40B4-BE49-F238E27FC236}">
                  <a16:creationId xmlns:a16="http://schemas.microsoft.com/office/drawing/2014/main" id="{5BD8D83E-A1A0-4871-A7BE-410F380809B6}"/>
                </a:ext>
              </a:extLst>
            </p:cNvPr>
            <p:cNvSpPr txBox="1"/>
            <p:nvPr/>
          </p:nvSpPr>
          <p:spPr>
            <a:xfrm>
              <a:off x="3589326" y="1741376"/>
              <a:ext cx="259071" cy="209565"/>
            </a:xfrm>
            <a:prstGeom prst="rect">
              <a:avLst/>
            </a:prstGeom>
            <a:noFill/>
            <a:ln w="6350" cap="flat" cmpd="sng" algn="ctr">
              <a:noFill/>
              <a:prstDash val="solid"/>
            </a:ln>
            <a:effectLst/>
          </p:spPr>
          <p:style>
            <a:lnRef idx="2">
              <a:schemeClr val="accent2"/>
            </a:lnRef>
            <a:fillRef idx="1">
              <a:schemeClr val="lt1"/>
            </a:fillRef>
            <a:effectRef idx="0">
              <a:schemeClr val="accent2"/>
            </a:effectRef>
            <a:fontRef idx="minor">
              <a:schemeClr val="dk1"/>
            </a:fontRef>
          </p:style>
          <p:txBody>
            <a:bodyPr wrap="none" rtlCol="0">
              <a:noAutofit/>
            </a:bodyPr>
            <a:lstStyle/>
            <a:p>
              <a:r>
                <a:rPr lang="en-US" altLang="ja-JP" sz="1050" b="1" dirty="0">
                  <a:solidFill>
                    <a:srgbClr val="0070C0"/>
                  </a:solidFill>
                  <a:latin typeface="メイリオ" panose="020B0604030504040204" pitchFamily="50" charset="-128"/>
                  <a:ea typeface="メイリオ" panose="020B0604030504040204" pitchFamily="50" charset="-128"/>
                </a:rPr>
                <a:t>C</a:t>
              </a:r>
            </a:p>
          </p:txBody>
        </p:sp>
      </p:grpSp>
      <p:sp>
        <p:nvSpPr>
          <p:cNvPr id="3" name="矢印: 上 2">
            <a:extLst>
              <a:ext uri="{FF2B5EF4-FFF2-40B4-BE49-F238E27FC236}">
                <a16:creationId xmlns:a16="http://schemas.microsoft.com/office/drawing/2014/main" id="{090F3277-3AED-4E39-8CDF-E9B29E345E53}"/>
              </a:ext>
            </a:extLst>
          </p:cNvPr>
          <p:cNvSpPr/>
          <p:nvPr/>
        </p:nvSpPr>
        <p:spPr>
          <a:xfrm>
            <a:off x="10868215" y="5077711"/>
            <a:ext cx="197178" cy="285404"/>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60" name="テキスト ボックス 159">
            <a:extLst>
              <a:ext uri="{FF2B5EF4-FFF2-40B4-BE49-F238E27FC236}">
                <a16:creationId xmlns:a16="http://schemas.microsoft.com/office/drawing/2014/main" id="{1BAA2E51-F23E-44FC-B357-C85C1222B547}"/>
              </a:ext>
            </a:extLst>
          </p:cNvPr>
          <p:cNvSpPr txBox="1"/>
          <p:nvPr/>
        </p:nvSpPr>
        <p:spPr>
          <a:xfrm>
            <a:off x="10028566" y="3782030"/>
            <a:ext cx="4451482" cy="392415"/>
          </a:xfrm>
          <a:prstGeom prst="rect">
            <a:avLst/>
          </a:prstGeom>
          <a:noFill/>
        </p:spPr>
        <p:txBody>
          <a:bodyPr wrap="square" rtlCol="0">
            <a:spAutoFit/>
          </a:bodyPr>
          <a:lstStyle/>
          <a:p>
            <a:r>
              <a:rPr lang="ja-JP" altLang="en-US" sz="1050" b="1" dirty="0">
                <a:latin typeface="メイリオ" panose="020B0604030504040204" pitchFamily="50" charset="-128"/>
                <a:ea typeface="メイリオ" panose="020B0604030504040204" pitchFamily="50" charset="-128"/>
              </a:rPr>
              <a:t>閉塞リスク</a:t>
            </a:r>
            <a:r>
              <a:rPr lang="en-US" altLang="ja-JP" sz="1050" b="1" dirty="0">
                <a:latin typeface="メイリオ" panose="020B0604030504040204" pitchFamily="50" charset="-128"/>
                <a:ea typeface="メイリオ" panose="020B0604030504040204" pitchFamily="50" charset="-128"/>
              </a:rPr>
              <a:t>A</a:t>
            </a:r>
            <a:r>
              <a:rPr lang="ja-JP" altLang="en-US" sz="1050" b="1" dirty="0">
                <a:latin typeface="メイリオ" panose="020B0604030504040204" pitchFamily="50" charset="-128"/>
                <a:ea typeface="メイリオ" panose="020B0604030504040204" pitchFamily="50" charset="-128"/>
              </a:rPr>
              <a:t>の通行不可の距離</a:t>
            </a:r>
            <a:endParaRPr lang="en-US" altLang="ja-JP" sz="1050" b="1" dirty="0">
              <a:latin typeface="メイリオ" panose="020B0604030504040204" pitchFamily="50" charset="-128"/>
              <a:ea typeface="メイリオ" panose="020B0604030504040204" pitchFamily="50" charset="-128"/>
            </a:endParaRPr>
          </a:p>
          <a:p>
            <a:endParaRPr kumimoji="1" lang="ja-JP" altLang="en-US" sz="900" b="1" dirty="0">
              <a:latin typeface="メイリオ" panose="020B0604030504040204" pitchFamily="50" charset="-128"/>
              <a:ea typeface="メイリオ" panose="020B0604030504040204" pitchFamily="50" charset="-128"/>
            </a:endParaRPr>
          </a:p>
        </p:txBody>
      </p:sp>
      <p:sp>
        <p:nvSpPr>
          <p:cNvPr id="4" name="矢印: 下 3">
            <a:extLst>
              <a:ext uri="{FF2B5EF4-FFF2-40B4-BE49-F238E27FC236}">
                <a16:creationId xmlns:a16="http://schemas.microsoft.com/office/drawing/2014/main" id="{588FD536-1FB9-44DF-B252-ECD158D08E79}"/>
              </a:ext>
            </a:extLst>
          </p:cNvPr>
          <p:cNvSpPr/>
          <p:nvPr/>
        </p:nvSpPr>
        <p:spPr>
          <a:xfrm>
            <a:off x="10868215" y="4119416"/>
            <a:ext cx="173710" cy="270092"/>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62" name="テキスト ボックス 161">
            <a:extLst>
              <a:ext uri="{FF2B5EF4-FFF2-40B4-BE49-F238E27FC236}">
                <a16:creationId xmlns:a16="http://schemas.microsoft.com/office/drawing/2014/main" id="{F5751FE1-C5E1-4D99-91D2-0297AAB029F0}"/>
              </a:ext>
            </a:extLst>
          </p:cNvPr>
          <p:cNvSpPr txBox="1"/>
          <p:nvPr/>
        </p:nvSpPr>
        <p:spPr>
          <a:xfrm>
            <a:off x="5581666" y="2286133"/>
            <a:ext cx="843060" cy="215444"/>
          </a:xfrm>
          <a:prstGeom prst="rect">
            <a:avLst/>
          </a:prstGeom>
          <a:noFill/>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ja-JP" altLang="en-US" sz="800" b="1" dirty="0">
                <a:solidFill>
                  <a:schemeClr val="bg1"/>
                </a:solidFill>
                <a:latin typeface="游ゴシック" panose="020B0400000000000000" pitchFamily="50" charset="-128"/>
                <a:ea typeface="游ゴシック" panose="020B0400000000000000" pitchFamily="50" charset="-128"/>
              </a:rPr>
              <a:t>交差点</a:t>
            </a:r>
            <a:endParaRPr kumimoji="0" lang="ja-JP" altLang="en-US" sz="800" b="1" i="0" u="none" strike="noStrike" kern="1200" cap="none" spc="0" normalizeH="0" baseline="0" noProof="0" dirty="0">
              <a:ln>
                <a:noFill/>
              </a:ln>
              <a:solidFill>
                <a:schemeClr val="bg1"/>
              </a:solidFill>
              <a:effectLst/>
              <a:uLnTx/>
              <a:uFillTx/>
              <a:latin typeface="游ゴシック" panose="020B0400000000000000" pitchFamily="50" charset="-128"/>
              <a:ea typeface="游ゴシック" panose="020B0400000000000000" pitchFamily="50" charset="-128"/>
              <a:cs typeface="+mn-cs"/>
            </a:endParaRPr>
          </a:p>
        </p:txBody>
      </p:sp>
      <p:sp>
        <p:nvSpPr>
          <p:cNvPr id="161" name="テキスト ボックス 160">
            <a:extLst>
              <a:ext uri="{FF2B5EF4-FFF2-40B4-BE49-F238E27FC236}">
                <a16:creationId xmlns:a16="http://schemas.microsoft.com/office/drawing/2014/main" id="{9CACE7B3-FC74-405E-AE9B-35BBF6B0C4D2}"/>
              </a:ext>
            </a:extLst>
          </p:cNvPr>
          <p:cNvSpPr txBox="1"/>
          <p:nvPr/>
        </p:nvSpPr>
        <p:spPr>
          <a:xfrm>
            <a:off x="1508533" y="6449097"/>
            <a:ext cx="2945572" cy="230832"/>
          </a:xfrm>
          <a:prstGeom prst="rect">
            <a:avLst/>
          </a:prstGeom>
          <a:solidFill>
            <a:schemeClr val="bg1"/>
          </a:solidFill>
        </p:spPr>
        <p:txBody>
          <a:bodyPr wrap="square" rtlCol="0">
            <a:spAutoFit/>
          </a:bodyPr>
          <a:lstStyle/>
          <a:p>
            <a:r>
              <a:rPr lang="en-US" altLang="ja-JP" sz="900" b="1" dirty="0">
                <a:latin typeface="メイリオ" panose="020B0604030504040204" pitchFamily="50" charset="-128"/>
                <a:ea typeface="メイリオ" panose="020B0604030504040204" pitchFamily="50" charset="-128"/>
              </a:rPr>
              <a:t>※</a:t>
            </a:r>
            <a:r>
              <a:rPr lang="ja-JP" altLang="en-US" sz="900" b="1" dirty="0">
                <a:latin typeface="メイリオ" panose="020B0604030504040204" pitchFamily="50" charset="-128"/>
                <a:ea typeface="メイリオ" panose="020B0604030504040204" pitchFamily="50" charset="-128"/>
              </a:rPr>
              <a:t>通行の可否は１以上車線が残存かどうかで判断</a:t>
            </a:r>
            <a:endParaRPr kumimoji="1" lang="ja-JP" altLang="en-US" sz="900" b="1" dirty="0">
              <a:latin typeface="メイリオ" panose="020B0604030504040204" pitchFamily="50" charset="-128"/>
              <a:ea typeface="メイリオ" panose="020B0604030504040204" pitchFamily="50" charset="-128"/>
            </a:endParaRPr>
          </a:p>
        </p:txBody>
      </p:sp>
      <p:sp>
        <p:nvSpPr>
          <p:cNvPr id="163" name="正方形/長方形 162">
            <a:extLst>
              <a:ext uri="{FF2B5EF4-FFF2-40B4-BE49-F238E27FC236}">
                <a16:creationId xmlns:a16="http://schemas.microsoft.com/office/drawing/2014/main" id="{C5B6B1E2-2312-4CCF-A8C2-CB7F4AE22894}"/>
              </a:ext>
            </a:extLst>
          </p:cNvPr>
          <p:cNvSpPr/>
          <p:nvPr/>
        </p:nvSpPr>
        <p:spPr>
          <a:xfrm>
            <a:off x="4982099" y="2193651"/>
            <a:ext cx="381458" cy="271782"/>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64" name="正方形/長方形 163">
            <a:extLst>
              <a:ext uri="{FF2B5EF4-FFF2-40B4-BE49-F238E27FC236}">
                <a16:creationId xmlns:a16="http://schemas.microsoft.com/office/drawing/2014/main" id="{E4765B69-8088-40A7-B3E2-ECB2AA5019B0}"/>
              </a:ext>
            </a:extLst>
          </p:cNvPr>
          <p:cNvSpPr/>
          <p:nvPr/>
        </p:nvSpPr>
        <p:spPr>
          <a:xfrm>
            <a:off x="6030566" y="2175944"/>
            <a:ext cx="336384" cy="271782"/>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65" name="テキスト ボックス 164">
            <a:extLst>
              <a:ext uri="{FF2B5EF4-FFF2-40B4-BE49-F238E27FC236}">
                <a16:creationId xmlns:a16="http://schemas.microsoft.com/office/drawing/2014/main" id="{10192993-92F8-4A3C-97C2-C0890FDC7A36}"/>
              </a:ext>
            </a:extLst>
          </p:cNvPr>
          <p:cNvSpPr txBox="1"/>
          <p:nvPr/>
        </p:nvSpPr>
        <p:spPr>
          <a:xfrm>
            <a:off x="6605477" y="2244378"/>
            <a:ext cx="2637757" cy="246221"/>
          </a:xfrm>
          <a:prstGeom prst="rect">
            <a:avLst/>
          </a:prstGeom>
          <a:solidFill>
            <a:schemeClr val="bg1"/>
          </a:solidFill>
        </p:spPr>
        <p:txBody>
          <a:bodyPr wrap="square" rtlCol="0">
            <a:spAutoFit/>
          </a:bodyPr>
          <a:lstStyle/>
          <a:p>
            <a:r>
              <a:rPr kumimoji="1" lang="en-US" altLang="ja-JP" sz="1000" b="1" dirty="0">
                <a:latin typeface="メイリオ" panose="020B0604030504040204" pitchFamily="50" charset="-128"/>
                <a:ea typeface="メイリオ" panose="020B0604030504040204" pitchFamily="50" charset="-128"/>
              </a:rPr>
              <a:t>※</a:t>
            </a:r>
            <a:r>
              <a:rPr kumimoji="1" lang="ja-JP" altLang="en-US" sz="1000" b="1" dirty="0">
                <a:latin typeface="メイリオ" panose="020B0604030504040204" pitchFamily="50" charset="-128"/>
                <a:ea typeface="メイリオ" panose="020B0604030504040204" pitchFamily="50" charset="-128"/>
              </a:rPr>
              <a:t>交差点を介して通行</a:t>
            </a:r>
          </a:p>
        </p:txBody>
      </p:sp>
      <p:sp>
        <p:nvSpPr>
          <p:cNvPr id="9" name="スライド番号プレースホルダー 8">
            <a:extLst>
              <a:ext uri="{FF2B5EF4-FFF2-40B4-BE49-F238E27FC236}">
                <a16:creationId xmlns:a16="http://schemas.microsoft.com/office/drawing/2014/main" id="{98C7951B-883C-459F-893F-4C84990ADB04}"/>
              </a:ext>
            </a:extLst>
          </p:cNvPr>
          <p:cNvSpPr>
            <a:spLocks noGrp="1"/>
          </p:cNvSpPr>
          <p:nvPr>
            <p:ph type="sldNum" sz="quarter" idx="12"/>
          </p:nvPr>
        </p:nvSpPr>
        <p:spPr/>
        <p:txBody>
          <a:bodyPr/>
          <a:lstStyle/>
          <a:p>
            <a:pPr>
              <a:defRPr/>
            </a:pPr>
            <a:fld id="{09954CD4-AF95-4C78-B160-84012AB9CEDB}" type="slidenum">
              <a:rPr lang="en-US" altLang="ja-JP" smtClean="0">
                <a:solidFill>
                  <a:srgbClr val="000000"/>
                </a:solidFill>
              </a:rPr>
              <a:pPr>
                <a:defRPr/>
              </a:pPr>
              <a:t>12</a:t>
            </a:fld>
            <a:endParaRPr lang="en-US" altLang="ja-JP">
              <a:solidFill>
                <a:srgbClr val="000000"/>
              </a:solidFill>
            </a:endParaRPr>
          </a:p>
        </p:txBody>
      </p:sp>
    </p:spTree>
    <p:extLst>
      <p:ext uri="{BB962C8B-B14F-4D97-AF65-F5344CB8AC3E}">
        <p14:creationId xmlns:p14="http://schemas.microsoft.com/office/powerpoint/2010/main" val="107970783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 name="四角形: 角を丸くする 101">
            <a:extLst>
              <a:ext uri="{FF2B5EF4-FFF2-40B4-BE49-F238E27FC236}">
                <a16:creationId xmlns:a16="http://schemas.microsoft.com/office/drawing/2014/main" id="{85BA9C34-CADC-4558-AAB5-FF043854803E}"/>
              </a:ext>
            </a:extLst>
          </p:cNvPr>
          <p:cNvSpPr/>
          <p:nvPr/>
        </p:nvSpPr>
        <p:spPr>
          <a:xfrm>
            <a:off x="3330259" y="4171572"/>
            <a:ext cx="5464591" cy="2310250"/>
          </a:xfrm>
          <a:prstGeom prst="roundRect">
            <a:avLst>
              <a:gd name="adj" fmla="val 5983"/>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 name="四角形: 角を丸くする 2">
            <a:extLst>
              <a:ext uri="{FF2B5EF4-FFF2-40B4-BE49-F238E27FC236}">
                <a16:creationId xmlns:a16="http://schemas.microsoft.com/office/drawing/2014/main" id="{47EF2446-91D1-4580-9648-8B085BC4DF3A}"/>
              </a:ext>
            </a:extLst>
          </p:cNvPr>
          <p:cNvSpPr/>
          <p:nvPr/>
        </p:nvSpPr>
        <p:spPr>
          <a:xfrm>
            <a:off x="3319653" y="2003720"/>
            <a:ext cx="5567799" cy="1961923"/>
          </a:xfrm>
          <a:prstGeom prst="roundRect">
            <a:avLst>
              <a:gd name="adj" fmla="val 5983"/>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9" name="コンテンツ プレースホルダー 2"/>
          <p:cNvSpPr txBox="1">
            <a:spLocks/>
          </p:cNvSpPr>
          <p:nvPr/>
        </p:nvSpPr>
        <p:spPr bwMode="auto">
          <a:xfrm>
            <a:off x="110882" y="637686"/>
            <a:ext cx="8857693" cy="584763"/>
          </a:xfrm>
          <a:prstGeom prst="rect">
            <a:avLst/>
          </a:prstGeom>
          <a:solidFill>
            <a:schemeClr val="accent5"/>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28" tIns="45714" rIns="91428" bIns="45714" numCol="1" rtlCol="0" anchor="t" anchorCtr="0" compatLnSpc="1">
            <a:prstTxWarp prst="textNoShape">
              <a:avLst/>
            </a:prstTxWarp>
            <a:spAutoFit/>
          </a:bodyPr>
          <a:lstStyle>
            <a:lvl1pPr indent="0" defTabSz="457200" fontAlgn="base">
              <a:spcBef>
                <a:spcPts val="600"/>
              </a:spcBef>
              <a:spcAft>
                <a:spcPct val="0"/>
              </a:spcAft>
              <a:buNone/>
              <a:defRPr kumimoji="0" sz="1400" b="1">
                <a:solidFill>
                  <a:prstClr val="black"/>
                </a:solidFill>
                <a:latin typeface="Meiryo UI" panose="020B0604030504040204" pitchFamily="50" charset="-128"/>
                <a:ea typeface="Meiryo UI" panose="020B0604030504040204" pitchFamily="50" charset="-128"/>
              </a:defRPr>
            </a:lvl1pPr>
            <a:lvl2pPr marL="741363" indent="-284163" eaLnBrk="0" fontAlgn="base" hangingPunct="0">
              <a:spcBef>
                <a:spcPct val="20000"/>
              </a:spcBef>
              <a:spcAft>
                <a:spcPct val="0"/>
              </a:spcAft>
              <a:buChar char="–"/>
              <a:defRPr sz="2800"/>
            </a:lvl2pPr>
            <a:lvl3pPr marL="1141413" indent="-227013" eaLnBrk="0" fontAlgn="base" hangingPunct="0">
              <a:spcBef>
                <a:spcPct val="20000"/>
              </a:spcBef>
              <a:spcAft>
                <a:spcPct val="0"/>
              </a:spcAft>
              <a:buChar char="•"/>
              <a:defRPr sz="2400"/>
            </a:lvl3pPr>
            <a:lvl4pPr marL="1598613" indent="-227013" eaLnBrk="0" fontAlgn="base" hangingPunct="0">
              <a:spcBef>
                <a:spcPct val="20000"/>
              </a:spcBef>
              <a:spcAft>
                <a:spcPct val="0"/>
              </a:spcAft>
              <a:buChar char="–"/>
              <a:defRPr sz="2000"/>
            </a:lvl4pPr>
            <a:lvl5pPr marL="2055813" indent="-227013" eaLnBrk="0" fontAlgn="base" hangingPunct="0">
              <a:spcBef>
                <a:spcPct val="20000"/>
              </a:spcBef>
              <a:spcAft>
                <a:spcPct val="0"/>
              </a:spcAft>
              <a:buChar char="»"/>
              <a:defRPr sz="2000"/>
            </a:lvl5pPr>
            <a:lvl6pPr marL="2514264" indent="-228570" fontAlgn="base">
              <a:spcBef>
                <a:spcPct val="20000"/>
              </a:spcBef>
              <a:spcAft>
                <a:spcPct val="0"/>
              </a:spcAft>
              <a:buChar char="»"/>
              <a:defRPr sz="2000"/>
            </a:lvl6pPr>
            <a:lvl7pPr marL="2971403" indent="-228570" fontAlgn="base">
              <a:spcBef>
                <a:spcPct val="20000"/>
              </a:spcBef>
              <a:spcAft>
                <a:spcPct val="0"/>
              </a:spcAft>
              <a:buChar char="»"/>
              <a:defRPr sz="2000"/>
            </a:lvl7pPr>
            <a:lvl8pPr marL="3428542" indent="-228570" fontAlgn="base">
              <a:spcBef>
                <a:spcPct val="20000"/>
              </a:spcBef>
              <a:spcAft>
                <a:spcPct val="0"/>
              </a:spcAft>
              <a:buChar char="»"/>
              <a:defRPr sz="2000"/>
            </a:lvl8pPr>
            <a:lvl9pPr marL="3885681" indent="-228570" fontAlgn="base">
              <a:spcBef>
                <a:spcPct val="20000"/>
              </a:spcBef>
              <a:spcAft>
                <a:spcPct val="0"/>
              </a:spcAft>
              <a:buChar char="»"/>
              <a:defRPr sz="2000"/>
            </a:lvl9pPr>
          </a:lstStyle>
          <a:p>
            <a:pPr marL="268288" indent="-268288">
              <a:spcBef>
                <a:spcPts val="0"/>
              </a:spcBef>
            </a:pPr>
            <a:r>
              <a:rPr lang="ja-JP" altLang="en-US" sz="1600" b="0" dirty="0"/>
              <a:t>○緊急車両の通行可能な幅員を</a:t>
            </a:r>
            <a:r>
              <a:rPr lang="en-US" altLang="ja-JP" sz="1600" b="0" dirty="0"/>
              <a:t>『</a:t>
            </a:r>
            <a:r>
              <a:rPr lang="ja-JP" altLang="en-US" sz="1600" b="0" dirty="0"/>
              <a:t>１車線分の幅員</a:t>
            </a:r>
            <a:r>
              <a:rPr lang="en-US" altLang="ja-JP" sz="1600" b="0" dirty="0"/>
              <a:t>』</a:t>
            </a:r>
            <a:r>
              <a:rPr lang="ja-JP" altLang="en-US" sz="1600" b="0" dirty="0"/>
              <a:t>（もしくは</a:t>
            </a:r>
            <a:r>
              <a:rPr lang="en-US" altLang="ja-JP" sz="1600" b="0" dirty="0"/>
              <a:t>3.5</a:t>
            </a:r>
            <a:r>
              <a:rPr lang="ja-JP" altLang="en-US" sz="1600" b="0" dirty="0"/>
              <a:t>ｍ）と設定し、通行の可否を判断　　</a:t>
            </a:r>
            <a:endParaRPr lang="en-US" altLang="ja-JP" sz="1600" b="0" dirty="0"/>
          </a:p>
          <a:p>
            <a:pPr marL="268288" indent="-268288">
              <a:spcBef>
                <a:spcPts val="0"/>
              </a:spcBef>
            </a:pPr>
            <a:r>
              <a:rPr lang="ja-JP" altLang="en-US" sz="1600" b="0" dirty="0"/>
              <a:t>○交差点部分を横断する際に必要な開口部を、消防車の軌跡に基づき</a:t>
            </a:r>
            <a:r>
              <a:rPr lang="en-US" altLang="ja-JP" sz="1600" b="0" dirty="0"/>
              <a:t>12</a:t>
            </a:r>
            <a:r>
              <a:rPr lang="ja-JP" altLang="en-US" sz="1600" b="0" dirty="0"/>
              <a:t>ｍとして設定</a:t>
            </a:r>
            <a:r>
              <a:rPr lang="ja-JP" altLang="en-US" sz="1600" dirty="0"/>
              <a:t>　</a:t>
            </a:r>
            <a:endParaRPr lang="en-US" altLang="ja-JP" sz="1600" b="0" dirty="0"/>
          </a:p>
        </p:txBody>
      </p:sp>
      <p:grpSp>
        <p:nvGrpSpPr>
          <p:cNvPr id="15" name="グループ化 14">
            <a:extLst>
              <a:ext uri="{FF2B5EF4-FFF2-40B4-BE49-F238E27FC236}">
                <a16:creationId xmlns:a16="http://schemas.microsoft.com/office/drawing/2014/main" id="{CE5D6A19-3A3B-4BAB-B035-944A7CB812F3}"/>
              </a:ext>
            </a:extLst>
          </p:cNvPr>
          <p:cNvGrpSpPr/>
          <p:nvPr/>
        </p:nvGrpSpPr>
        <p:grpSpPr>
          <a:xfrm>
            <a:off x="269945" y="2773882"/>
            <a:ext cx="2909061" cy="2704491"/>
            <a:chOff x="223188" y="2196890"/>
            <a:chExt cx="1776750" cy="1651806"/>
          </a:xfrm>
        </p:grpSpPr>
        <p:sp>
          <p:nvSpPr>
            <p:cNvPr id="43" name="正方形/長方形 42">
              <a:extLst>
                <a:ext uri="{FF2B5EF4-FFF2-40B4-BE49-F238E27FC236}">
                  <a16:creationId xmlns:a16="http://schemas.microsoft.com/office/drawing/2014/main" id="{08D9FB50-9E97-4F1F-9A2C-CB78E4200C03}"/>
                </a:ext>
              </a:extLst>
            </p:cNvPr>
            <p:cNvSpPr/>
            <p:nvPr/>
          </p:nvSpPr>
          <p:spPr>
            <a:xfrm>
              <a:off x="789624" y="2196890"/>
              <a:ext cx="524103" cy="1063593"/>
            </a:xfrm>
            <a:prstGeom prst="rect">
              <a:avLst/>
            </a:prstGeom>
            <a:solidFill>
              <a:schemeClr val="bg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メイリオ" panose="020B0604030504040204" pitchFamily="50" charset="-128"/>
                <a:ea typeface="メイリオ" panose="020B0604030504040204" pitchFamily="50" charset="-128"/>
              </a:endParaRPr>
            </a:p>
          </p:txBody>
        </p:sp>
        <p:cxnSp>
          <p:nvCxnSpPr>
            <p:cNvPr id="46" name="直線コネクタ 45">
              <a:extLst>
                <a:ext uri="{FF2B5EF4-FFF2-40B4-BE49-F238E27FC236}">
                  <a16:creationId xmlns:a16="http://schemas.microsoft.com/office/drawing/2014/main" id="{DBDCC003-FC8D-426A-91E1-4E3328E5B2F5}"/>
                </a:ext>
              </a:extLst>
            </p:cNvPr>
            <p:cNvCxnSpPr>
              <a:cxnSpLocks/>
            </p:cNvCxnSpPr>
            <p:nvPr/>
          </p:nvCxnSpPr>
          <p:spPr>
            <a:xfrm>
              <a:off x="788340" y="2196890"/>
              <a:ext cx="0" cy="1063593"/>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48" name="直線コネクタ 47">
              <a:extLst>
                <a:ext uri="{FF2B5EF4-FFF2-40B4-BE49-F238E27FC236}">
                  <a16:creationId xmlns:a16="http://schemas.microsoft.com/office/drawing/2014/main" id="{2ABAE63A-95E6-4053-8DFD-A0B2D1AEF25A}"/>
                </a:ext>
              </a:extLst>
            </p:cNvPr>
            <p:cNvCxnSpPr>
              <a:cxnSpLocks/>
            </p:cNvCxnSpPr>
            <p:nvPr/>
          </p:nvCxnSpPr>
          <p:spPr>
            <a:xfrm>
              <a:off x="1320752" y="2196890"/>
              <a:ext cx="0" cy="1063593"/>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49" name="直線コネクタ 48">
              <a:extLst>
                <a:ext uri="{FF2B5EF4-FFF2-40B4-BE49-F238E27FC236}">
                  <a16:creationId xmlns:a16="http://schemas.microsoft.com/office/drawing/2014/main" id="{98E7001E-9D31-4554-83DF-1E4932B9F272}"/>
                </a:ext>
              </a:extLst>
            </p:cNvPr>
            <p:cNvCxnSpPr>
              <a:cxnSpLocks/>
              <a:stCxn id="43" idx="0"/>
            </p:cNvCxnSpPr>
            <p:nvPr/>
          </p:nvCxnSpPr>
          <p:spPr>
            <a:xfrm flipH="1">
              <a:off x="1048075" y="2196890"/>
              <a:ext cx="3601" cy="430715"/>
            </a:xfrm>
            <a:prstGeom prst="line">
              <a:avLst/>
            </a:prstGeom>
            <a:ln w="57150" cmpd="dbl">
              <a:prstDash val="solid"/>
            </a:ln>
          </p:spPr>
          <p:style>
            <a:lnRef idx="1">
              <a:schemeClr val="accent1"/>
            </a:lnRef>
            <a:fillRef idx="0">
              <a:schemeClr val="accent1"/>
            </a:fillRef>
            <a:effectRef idx="0">
              <a:schemeClr val="accent1"/>
            </a:effectRef>
            <a:fontRef idx="minor">
              <a:schemeClr val="tx1"/>
            </a:fontRef>
          </p:style>
        </p:cxnSp>
        <p:cxnSp>
          <p:nvCxnSpPr>
            <p:cNvPr id="51" name="直線コネクタ 50">
              <a:extLst>
                <a:ext uri="{FF2B5EF4-FFF2-40B4-BE49-F238E27FC236}">
                  <a16:creationId xmlns:a16="http://schemas.microsoft.com/office/drawing/2014/main" id="{83C76C39-1749-4B49-B745-48F26832A855}"/>
                </a:ext>
              </a:extLst>
            </p:cNvPr>
            <p:cNvCxnSpPr>
              <a:cxnSpLocks/>
            </p:cNvCxnSpPr>
            <p:nvPr/>
          </p:nvCxnSpPr>
          <p:spPr>
            <a:xfrm>
              <a:off x="921443" y="2196890"/>
              <a:ext cx="0" cy="1063593"/>
            </a:xfrm>
            <a:prstGeom prst="line">
              <a:avLst/>
            </a:prstGeom>
            <a:ln>
              <a:prstDash val="dash"/>
            </a:ln>
          </p:spPr>
          <p:style>
            <a:lnRef idx="1">
              <a:schemeClr val="accent1"/>
            </a:lnRef>
            <a:fillRef idx="0">
              <a:schemeClr val="accent1"/>
            </a:fillRef>
            <a:effectRef idx="0">
              <a:schemeClr val="accent1"/>
            </a:effectRef>
            <a:fontRef idx="minor">
              <a:schemeClr val="tx1"/>
            </a:fontRef>
          </p:style>
        </p:cxnSp>
        <p:cxnSp>
          <p:nvCxnSpPr>
            <p:cNvPr id="54" name="直線コネクタ 53">
              <a:extLst>
                <a:ext uri="{FF2B5EF4-FFF2-40B4-BE49-F238E27FC236}">
                  <a16:creationId xmlns:a16="http://schemas.microsoft.com/office/drawing/2014/main" id="{825308A3-3B30-4180-83C2-49AC4AE10A20}"/>
                </a:ext>
              </a:extLst>
            </p:cNvPr>
            <p:cNvCxnSpPr>
              <a:cxnSpLocks/>
            </p:cNvCxnSpPr>
            <p:nvPr/>
          </p:nvCxnSpPr>
          <p:spPr>
            <a:xfrm>
              <a:off x="1187649" y="2196890"/>
              <a:ext cx="0" cy="1063593"/>
            </a:xfrm>
            <a:prstGeom prst="line">
              <a:avLst/>
            </a:prstGeom>
            <a:ln>
              <a:prstDash val="dash"/>
            </a:ln>
          </p:spPr>
          <p:style>
            <a:lnRef idx="1">
              <a:schemeClr val="accent1"/>
            </a:lnRef>
            <a:fillRef idx="0">
              <a:schemeClr val="accent1"/>
            </a:fillRef>
            <a:effectRef idx="0">
              <a:schemeClr val="accent1"/>
            </a:effectRef>
            <a:fontRef idx="minor">
              <a:schemeClr val="tx1"/>
            </a:fontRef>
          </p:style>
        </p:cxnSp>
        <p:sp>
          <p:nvSpPr>
            <p:cNvPr id="55" name="正方形/長方形 54">
              <a:extLst>
                <a:ext uri="{FF2B5EF4-FFF2-40B4-BE49-F238E27FC236}">
                  <a16:creationId xmlns:a16="http://schemas.microsoft.com/office/drawing/2014/main" id="{A6DADC53-ABAC-4F01-AEAB-51DE97F72646}"/>
                </a:ext>
              </a:extLst>
            </p:cNvPr>
            <p:cNvSpPr/>
            <p:nvPr/>
          </p:nvSpPr>
          <p:spPr>
            <a:xfrm>
              <a:off x="591172" y="2343189"/>
              <a:ext cx="191283" cy="212537"/>
            </a:xfrm>
            <a:prstGeom prst="rect">
              <a:avLst/>
            </a:prstGeom>
            <a:solidFill>
              <a:srgbClr val="7030A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dirty="0">
                <a:ln>
                  <a:noFill/>
                </a:ln>
                <a:solidFill>
                  <a:prstClr val="white"/>
                </a:solidFill>
                <a:effectLst/>
                <a:uLnTx/>
                <a:uFillTx/>
                <a:latin typeface="メイリオ" panose="020B0604030504040204" pitchFamily="50" charset="-128"/>
                <a:ea typeface="メイリオ" panose="020B0604030504040204" pitchFamily="50" charset="-128"/>
              </a:endParaRPr>
            </a:p>
          </p:txBody>
        </p:sp>
        <p:sp>
          <p:nvSpPr>
            <p:cNvPr id="56" name="正方形/長方形 55">
              <a:extLst>
                <a:ext uri="{FF2B5EF4-FFF2-40B4-BE49-F238E27FC236}">
                  <a16:creationId xmlns:a16="http://schemas.microsoft.com/office/drawing/2014/main" id="{A8B84FB1-0550-444F-A270-C9060637EA90}"/>
                </a:ext>
              </a:extLst>
            </p:cNvPr>
            <p:cNvSpPr/>
            <p:nvPr/>
          </p:nvSpPr>
          <p:spPr>
            <a:xfrm>
              <a:off x="1328249" y="2875119"/>
              <a:ext cx="191283" cy="212537"/>
            </a:xfrm>
            <a:prstGeom prst="rect">
              <a:avLst/>
            </a:prstGeom>
            <a:solidFill>
              <a:srgbClr val="FF00F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メイリオ" panose="020B0604030504040204" pitchFamily="50" charset="-128"/>
                <a:ea typeface="メイリオ" panose="020B0604030504040204" pitchFamily="50" charset="-128"/>
              </a:endParaRPr>
            </a:p>
          </p:txBody>
        </p:sp>
        <p:sp>
          <p:nvSpPr>
            <p:cNvPr id="57" name="正方形/長方形 56">
              <a:extLst>
                <a:ext uri="{FF2B5EF4-FFF2-40B4-BE49-F238E27FC236}">
                  <a16:creationId xmlns:a16="http://schemas.microsoft.com/office/drawing/2014/main" id="{2330260F-88B7-4D8F-8825-1F559FE085D6}"/>
                </a:ext>
              </a:extLst>
            </p:cNvPr>
            <p:cNvSpPr/>
            <p:nvPr/>
          </p:nvSpPr>
          <p:spPr>
            <a:xfrm rot="16200000">
              <a:off x="828454" y="2300682"/>
              <a:ext cx="212537" cy="297550"/>
            </a:xfrm>
            <a:prstGeom prst="rect">
              <a:avLst/>
            </a:prstGeom>
            <a:pattFill prst="ltUpDiag">
              <a:fgClr>
                <a:srgbClr val="7030A0"/>
              </a:fgClr>
              <a:bgClr>
                <a:schemeClr val="bg1"/>
              </a:bgClr>
            </a:patt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メイリオ" panose="020B0604030504040204" pitchFamily="50" charset="-128"/>
                <a:ea typeface="メイリオ" panose="020B0604030504040204" pitchFamily="50" charset="-128"/>
              </a:endParaRPr>
            </a:p>
          </p:txBody>
        </p:sp>
        <p:sp>
          <p:nvSpPr>
            <p:cNvPr id="58" name="テキスト ボックス 57">
              <a:extLst>
                <a:ext uri="{FF2B5EF4-FFF2-40B4-BE49-F238E27FC236}">
                  <a16:creationId xmlns:a16="http://schemas.microsoft.com/office/drawing/2014/main" id="{506B2B6A-6168-4A11-8846-85854BEA8908}"/>
                </a:ext>
              </a:extLst>
            </p:cNvPr>
            <p:cNvSpPr txBox="1"/>
            <p:nvPr/>
          </p:nvSpPr>
          <p:spPr>
            <a:xfrm>
              <a:off x="919336" y="3257369"/>
              <a:ext cx="855409" cy="215444"/>
            </a:xfrm>
            <a:prstGeom prst="rect">
              <a:avLst/>
            </a:prstGeom>
            <a:noFill/>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ja-JP" altLang="en-US" sz="8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rPr>
                <a:t>↑中央分離帯</a:t>
              </a:r>
            </a:p>
          </p:txBody>
        </p:sp>
        <p:pic>
          <p:nvPicPr>
            <p:cNvPr id="61" name="図 60">
              <a:extLst>
                <a:ext uri="{FF2B5EF4-FFF2-40B4-BE49-F238E27FC236}">
                  <a16:creationId xmlns:a16="http://schemas.microsoft.com/office/drawing/2014/main" id="{C045B7A0-5FBD-44A4-B048-A12F9C5160F1}"/>
                </a:ext>
              </a:extLst>
            </p:cNvPr>
            <p:cNvPicPr>
              <a:picLocks noChangeAspect="1"/>
            </p:cNvPicPr>
            <p:nvPr/>
          </p:nvPicPr>
          <p:blipFill>
            <a:blip r:embed="rId2"/>
            <a:stretch>
              <a:fillRect/>
            </a:stretch>
          </p:blipFill>
          <p:spPr>
            <a:xfrm>
              <a:off x="783919" y="3047947"/>
              <a:ext cx="150634" cy="212536"/>
            </a:xfrm>
            <a:prstGeom prst="rect">
              <a:avLst/>
            </a:prstGeom>
          </p:spPr>
        </p:pic>
        <p:cxnSp>
          <p:nvCxnSpPr>
            <p:cNvPr id="62" name="直線コネクタ 61">
              <a:extLst>
                <a:ext uri="{FF2B5EF4-FFF2-40B4-BE49-F238E27FC236}">
                  <a16:creationId xmlns:a16="http://schemas.microsoft.com/office/drawing/2014/main" id="{2801A121-9829-4A54-8692-A62D516E40FA}"/>
                </a:ext>
              </a:extLst>
            </p:cNvPr>
            <p:cNvCxnSpPr>
              <a:cxnSpLocks/>
            </p:cNvCxnSpPr>
            <p:nvPr/>
          </p:nvCxnSpPr>
          <p:spPr>
            <a:xfrm>
              <a:off x="1054546" y="2820566"/>
              <a:ext cx="0" cy="439918"/>
            </a:xfrm>
            <a:prstGeom prst="line">
              <a:avLst/>
            </a:prstGeom>
            <a:ln w="57150" cmpd="dbl">
              <a:prstDash val="solid"/>
            </a:ln>
          </p:spPr>
          <p:style>
            <a:lnRef idx="1">
              <a:schemeClr val="accent1"/>
            </a:lnRef>
            <a:fillRef idx="0">
              <a:schemeClr val="accent1"/>
            </a:fillRef>
            <a:effectRef idx="0">
              <a:schemeClr val="accent1"/>
            </a:effectRef>
            <a:fontRef idx="minor">
              <a:schemeClr val="tx1"/>
            </a:fontRef>
          </p:style>
        </p:cxnSp>
        <p:cxnSp>
          <p:nvCxnSpPr>
            <p:cNvPr id="69" name="直線コネクタ 68">
              <a:extLst>
                <a:ext uri="{FF2B5EF4-FFF2-40B4-BE49-F238E27FC236}">
                  <a16:creationId xmlns:a16="http://schemas.microsoft.com/office/drawing/2014/main" id="{2A3CDD14-1799-4BC9-AE1B-4301A2A0265D}"/>
                </a:ext>
              </a:extLst>
            </p:cNvPr>
            <p:cNvCxnSpPr>
              <a:cxnSpLocks/>
            </p:cNvCxnSpPr>
            <p:nvPr/>
          </p:nvCxnSpPr>
          <p:spPr>
            <a:xfrm flipV="1">
              <a:off x="854892" y="2830948"/>
              <a:ext cx="0" cy="198102"/>
            </a:xfrm>
            <a:prstGeom prst="line">
              <a:avLst/>
            </a:prstGeom>
            <a:ln w="28575">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70" name="直線コネクタ 69">
              <a:extLst>
                <a:ext uri="{FF2B5EF4-FFF2-40B4-BE49-F238E27FC236}">
                  <a16:creationId xmlns:a16="http://schemas.microsoft.com/office/drawing/2014/main" id="{D009CFE3-83CE-4559-85E4-FCC94D554C22}"/>
                </a:ext>
              </a:extLst>
            </p:cNvPr>
            <p:cNvCxnSpPr/>
            <p:nvPr/>
          </p:nvCxnSpPr>
          <p:spPr>
            <a:xfrm flipV="1">
              <a:off x="1254201" y="2201944"/>
              <a:ext cx="0" cy="353781"/>
            </a:xfrm>
            <a:prstGeom prst="line">
              <a:avLst/>
            </a:prstGeom>
            <a:ln w="28575">
              <a:solidFill>
                <a:srgbClr val="FFC000"/>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71" name="直線コネクタ 70">
              <a:extLst>
                <a:ext uri="{FF2B5EF4-FFF2-40B4-BE49-F238E27FC236}">
                  <a16:creationId xmlns:a16="http://schemas.microsoft.com/office/drawing/2014/main" id="{8200A788-0A36-4646-88EF-2A0A28242040}"/>
                </a:ext>
              </a:extLst>
            </p:cNvPr>
            <p:cNvCxnSpPr>
              <a:cxnSpLocks/>
            </p:cNvCxnSpPr>
            <p:nvPr/>
          </p:nvCxnSpPr>
          <p:spPr>
            <a:xfrm flipV="1">
              <a:off x="850662" y="2550102"/>
              <a:ext cx="407525" cy="283003"/>
            </a:xfrm>
            <a:prstGeom prst="line">
              <a:avLst/>
            </a:prstGeom>
            <a:ln w="28575">
              <a:solidFill>
                <a:srgbClr val="FFC000"/>
              </a:solidFill>
            </a:ln>
          </p:spPr>
          <p:style>
            <a:lnRef idx="1">
              <a:schemeClr val="accent1"/>
            </a:lnRef>
            <a:fillRef idx="0">
              <a:schemeClr val="accent1"/>
            </a:fillRef>
            <a:effectRef idx="0">
              <a:schemeClr val="accent1"/>
            </a:effectRef>
            <a:fontRef idx="minor">
              <a:schemeClr val="tx1"/>
            </a:fontRef>
          </p:style>
        </p:cxnSp>
        <p:sp>
          <p:nvSpPr>
            <p:cNvPr id="72" name="円: 塗りつぶしなし 71">
              <a:extLst>
                <a:ext uri="{FF2B5EF4-FFF2-40B4-BE49-F238E27FC236}">
                  <a16:creationId xmlns:a16="http://schemas.microsoft.com/office/drawing/2014/main" id="{82A2FD95-4749-4B70-BDAA-85CFF1935ADD}"/>
                </a:ext>
              </a:extLst>
            </p:cNvPr>
            <p:cNvSpPr>
              <a:spLocks/>
            </p:cNvSpPr>
            <p:nvPr/>
          </p:nvSpPr>
          <p:spPr>
            <a:xfrm>
              <a:off x="988070" y="2652150"/>
              <a:ext cx="127522" cy="127522"/>
            </a:xfrm>
            <a:prstGeom prst="donut">
              <a:avLst>
                <a:gd name="adj" fmla="val 7743"/>
              </a:avLst>
            </a:prstGeom>
            <a:solidFill>
              <a:srgbClr val="FF0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メイリオ" panose="020B0604030504040204" pitchFamily="50" charset="-128"/>
                <a:ea typeface="メイリオ" panose="020B0604030504040204" pitchFamily="50" charset="-128"/>
              </a:endParaRPr>
            </a:p>
          </p:txBody>
        </p:sp>
        <p:sp>
          <p:nvSpPr>
            <p:cNvPr id="73" name="正方形/長方形 72">
              <a:extLst>
                <a:ext uri="{FF2B5EF4-FFF2-40B4-BE49-F238E27FC236}">
                  <a16:creationId xmlns:a16="http://schemas.microsoft.com/office/drawing/2014/main" id="{0112D7D5-8C09-4221-9581-5E534ADFFCCC}"/>
                </a:ext>
              </a:extLst>
            </p:cNvPr>
            <p:cNvSpPr/>
            <p:nvPr/>
          </p:nvSpPr>
          <p:spPr>
            <a:xfrm rot="16200000">
              <a:off x="1039386" y="2805664"/>
              <a:ext cx="212537" cy="351441"/>
            </a:xfrm>
            <a:prstGeom prst="rect">
              <a:avLst/>
            </a:prstGeom>
            <a:pattFill prst="ltUpDiag">
              <a:fgClr>
                <a:srgbClr val="FF00FF"/>
              </a:fgClr>
              <a:bgClr>
                <a:schemeClr val="bg1"/>
              </a:bgClr>
            </a:pattFill>
            <a:ln w="6350">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メイリオ" panose="020B0604030504040204" pitchFamily="50" charset="-128"/>
                <a:ea typeface="メイリオ" panose="020B0604030504040204" pitchFamily="50" charset="-128"/>
              </a:endParaRPr>
            </a:p>
          </p:txBody>
        </p:sp>
        <p:cxnSp>
          <p:nvCxnSpPr>
            <p:cNvPr id="76" name="直線コネクタ 75">
              <a:extLst>
                <a:ext uri="{FF2B5EF4-FFF2-40B4-BE49-F238E27FC236}">
                  <a16:creationId xmlns:a16="http://schemas.microsoft.com/office/drawing/2014/main" id="{55824EA4-DF75-4D9A-A0FB-D70133E028AE}"/>
                </a:ext>
              </a:extLst>
            </p:cNvPr>
            <p:cNvCxnSpPr/>
            <p:nvPr/>
          </p:nvCxnSpPr>
          <p:spPr>
            <a:xfrm>
              <a:off x="1083861" y="2201944"/>
              <a:ext cx="916077" cy="0"/>
            </a:xfrm>
            <a:prstGeom prst="line">
              <a:avLst/>
            </a:prstGeom>
          </p:spPr>
          <p:style>
            <a:lnRef idx="1">
              <a:schemeClr val="dk1"/>
            </a:lnRef>
            <a:fillRef idx="0">
              <a:schemeClr val="dk1"/>
            </a:fillRef>
            <a:effectRef idx="0">
              <a:schemeClr val="dk1"/>
            </a:effectRef>
            <a:fontRef idx="minor">
              <a:schemeClr val="tx1"/>
            </a:fontRef>
          </p:style>
        </p:cxnSp>
        <p:cxnSp>
          <p:nvCxnSpPr>
            <p:cNvPr id="77" name="直線コネクタ 76">
              <a:extLst>
                <a:ext uri="{FF2B5EF4-FFF2-40B4-BE49-F238E27FC236}">
                  <a16:creationId xmlns:a16="http://schemas.microsoft.com/office/drawing/2014/main" id="{EC600069-E8E7-4518-B2B1-161554EE7DCD}"/>
                </a:ext>
              </a:extLst>
            </p:cNvPr>
            <p:cNvCxnSpPr/>
            <p:nvPr/>
          </p:nvCxnSpPr>
          <p:spPr>
            <a:xfrm>
              <a:off x="1068221" y="3251822"/>
              <a:ext cx="916077" cy="0"/>
            </a:xfrm>
            <a:prstGeom prst="line">
              <a:avLst/>
            </a:prstGeom>
          </p:spPr>
          <p:style>
            <a:lnRef idx="1">
              <a:schemeClr val="dk1"/>
            </a:lnRef>
            <a:fillRef idx="0">
              <a:schemeClr val="dk1"/>
            </a:fillRef>
            <a:effectRef idx="0">
              <a:schemeClr val="dk1"/>
            </a:effectRef>
            <a:fontRef idx="minor">
              <a:schemeClr val="tx1"/>
            </a:fontRef>
          </p:style>
        </p:cxnSp>
        <p:sp>
          <p:nvSpPr>
            <p:cNvPr id="78" name="正方形/長方形 77">
              <a:extLst>
                <a:ext uri="{FF2B5EF4-FFF2-40B4-BE49-F238E27FC236}">
                  <a16:creationId xmlns:a16="http://schemas.microsoft.com/office/drawing/2014/main" id="{6F6672B2-682C-4BA2-9D56-E5968DADEC46}"/>
                </a:ext>
              </a:extLst>
            </p:cNvPr>
            <p:cNvSpPr/>
            <p:nvPr/>
          </p:nvSpPr>
          <p:spPr>
            <a:xfrm rot="16200000">
              <a:off x="1218757" y="2579264"/>
              <a:ext cx="1020147" cy="293016"/>
            </a:xfrm>
            <a:prstGeom prst="rect">
              <a:avLst/>
            </a:prstGeom>
            <a:noFill/>
            <a:ln>
              <a:noFill/>
            </a:ln>
          </p:spPr>
          <p:style>
            <a:lnRef idx="2">
              <a:schemeClr val="dk1"/>
            </a:lnRef>
            <a:fillRef idx="1">
              <a:schemeClr val="lt1"/>
            </a:fillRef>
            <a:effectRef idx="0">
              <a:schemeClr val="dk1"/>
            </a:effectRef>
            <a:fontRef idx="minor">
              <a:schemeClr val="dk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8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rPr>
                <a:t>通行可能距離</a:t>
              </a:r>
            </a:p>
          </p:txBody>
        </p:sp>
        <p:cxnSp>
          <p:nvCxnSpPr>
            <p:cNvPr id="79" name="直線コネクタ 78">
              <a:extLst>
                <a:ext uri="{FF2B5EF4-FFF2-40B4-BE49-F238E27FC236}">
                  <a16:creationId xmlns:a16="http://schemas.microsoft.com/office/drawing/2014/main" id="{1D14ADE9-A78F-43CF-AD8D-E7FF936CD300}"/>
                </a:ext>
              </a:extLst>
            </p:cNvPr>
            <p:cNvCxnSpPr>
              <a:cxnSpLocks/>
            </p:cNvCxnSpPr>
            <p:nvPr/>
          </p:nvCxnSpPr>
          <p:spPr>
            <a:xfrm>
              <a:off x="1796414" y="2196890"/>
              <a:ext cx="0" cy="1060479"/>
            </a:xfrm>
            <a:prstGeom prst="line">
              <a:avLst/>
            </a:prstGeom>
            <a:ln>
              <a:solidFill>
                <a:schemeClr val="tx1"/>
              </a:solidFill>
              <a:headEnd type="arrow"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80" name="直線コネクタ 79">
              <a:extLst>
                <a:ext uri="{FF2B5EF4-FFF2-40B4-BE49-F238E27FC236}">
                  <a16:creationId xmlns:a16="http://schemas.microsoft.com/office/drawing/2014/main" id="{81E05BDA-DC36-4567-B60C-8743FC87670D}"/>
                </a:ext>
              </a:extLst>
            </p:cNvPr>
            <p:cNvCxnSpPr/>
            <p:nvPr/>
          </p:nvCxnSpPr>
          <p:spPr>
            <a:xfrm flipH="1">
              <a:off x="485680" y="2621362"/>
              <a:ext cx="0" cy="199203"/>
            </a:xfrm>
            <a:prstGeom prst="line">
              <a:avLst/>
            </a:prstGeom>
            <a:ln w="12700">
              <a:solidFill>
                <a:srgbClr val="FF0000"/>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81" name="直線コネクタ 80">
              <a:extLst>
                <a:ext uri="{FF2B5EF4-FFF2-40B4-BE49-F238E27FC236}">
                  <a16:creationId xmlns:a16="http://schemas.microsoft.com/office/drawing/2014/main" id="{8C014F0B-3853-4C3B-8EE0-192B5BA1D1FE}"/>
                </a:ext>
              </a:extLst>
            </p:cNvPr>
            <p:cNvCxnSpPr/>
            <p:nvPr/>
          </p:nvCxnSpPr>
          <p:spPr>
            <a:xfrm>
              <a:off x="380342" y="2628322"/>
              <a:ext cx="735250" cy="0"/>
            </a:xfrm>
            <a:prstGeom prst="line">
              <a:avLst/>
            </a:prstGeom>
            <a:ln>
              <a:solidFill>
                <a:srgbClr val="FF0000"/>
              </a:solidFill>
              <a:prstDash val="dash"/>
            </a:ln>
          </p:spPr>
          <p:style>
            <a:lnRef idx="1">
              <a:schemeClr val="accent1"/>
            </a:lnRef>
            <a:fillRef idx="0">
              <a:schemeClr val="accent1"/>
            </a:fillRef>
            <a:effectRef idx="0">
              <a:schemeClr val="accent1"/>
            </a:effectRef>
            <a:fontRef idx="minor">
              <a:schemeClr val="tx1"/>
            </a:fontRef>
          </p:style>
        </p:cxnSp>
        <p:cxnSp>
          <p:nvCxnSpPr>
            <p:cNvPr id="82" name="直線コネクタ 81">
              <a:extLst>
                <a:ext uri="{FF2B5EF4-FFF2-40B4-BE49-F238E27FC236}">
                  <a16:creationId xmlns:a16="http://schemas.microsoft.com/office/drawing/2014/main" id="{4AC89BDB-EFB0-4B86-A862-D64A4C943BBA}"/>
                </a:ext>
              </a:extLst>
            </p:cNvPr>
            <p:cNvCxnSpPr/>
            <p:nvPr/>
          </p:nvCxnSpPr>
          <p:spPr>
            <a:xfrm>
              <a:off x="332971" y="2830948"/>
              <a:ext cx="735250" cy="0"/>
            </a:xfrm>
            <a:prstGeom prst="line">
              <a:avLst/>
            </a:prstGeom>
            <a:ln>
              <a:solidFill>
                <a:srgbClr val="FF0000"/>
              </a:solidFill>
              <a:prstDash val="dash"/>
            </a:ln>
          </p:spPr>
          <p:style>
            <a:lnRef idx="1">
              <a:schemeClr val="accent1"/>
            </a:lnRef>
            <a:fillRef idx="0">
              <a:schemeClr val="accent1"/>
            </a:fillRef>
            <a:effectRef idx="0">
              <a:schemeClr val="accent1"/>
            </a:effectRef>
            <a:fontRef idx="minor">
              <a:schemeClr val="tx1"/>
            </a:fontRef>
          </p:style>
        </p:cxnSp>
        <p:sp>
          <p:nvSpPr>
            <p:cNvPr id="83" name="テキスト ボックス 82">
              <a:extLst>
                <a:ext uri="{FF2B5EF4-FFF2-40B4-BE49-F238E27FC236}">
                  <a16:creationId xmlns:a16="http://schemas.microsoft.com/office/drawing/2014/main" id="{1F2A9961-D042-4A45-8826-F356A9FE70AA}"/>
                </a:ext>
              </a:extLst>
            </p:cNvPr>
            <p:cNvSpPr txBox="1"/>
            <p:nvPr/>
          </p:nvSpPr>
          <p:spPr>
            <a:xfrm>
              <a:off x="223188" y="2652504"/>
              <a:ext cx="364202" cy="307777"/>
            </a:xfrm>
            <a:prstGeom prst="rect">
              <a:avLst/>
            </a:prstGeom>
            <a:noFill/>
          </p:spPr>
          <p:txBody>
            <a:bodyPr wrap="none" rtlCol="0">
              <a:spAutoFit/>
            </a:bodyPr>
            <a:lstStyle/>
            <a:p>
              <a:r>
                <a:rPr lang="ja-JP" altLang="en-US" sz="1400" b="1" dirty="0">
                  <a:solidFill>
                    <a:srgbClr val="FF0000"/>
                  </a:solidFill>
                  <a:latin typeface="メイリオ" panose="020B0604030504040204" pitchFamily="50" charset="-128"/>
                  <a:ea typeface="メイリオ" panose="020B0604030504040204" pitchFamily="50" charset="-128"/>
                </a:rPr>
                <a:t>②</a:t>
              </a:r>
              <a:endParaRPr kumimoji="1" lang="ja-JP" altLang="en-US" sz="1400" b="1" dirty="0">
                <a:solidFill>
                  <a:srgbClr val="FF0000"/>
                </a:solidFill>
                <a:latin typeface="メイリオ" panose="020B0604030504040204" pitchFamily="50" charset="-128"/>
                <a:ea typeface="メイリオ" panose="020B0604030504040204" pitchFamily="50" charset="-128"/>
              </a:endParaRPr>
            </a:p>
          </p:txBody>
        </p:sp>
        <p:cxnSp>
          <p:nvCxnSpPr>
            <p:cNvPr id="88" name="直線コネクタ 87">
              <a:extLst>
                <a:ext uri="{FF2B5EF4-FFF2-40B4-BE49-F238E27FC236}">
                  <a16:creationId xmlns:a16="http://schemas.microsoft.com/office/drawing/2014/main" id="{67BA66BA-DB11-495B-A2A0-353FC880426C}"/>
                </a:ext>
              </a:extLst>
            </p:cNvPr>
            <p:cNvCxnSpPr/>
            <p:nvPr/>
          </p:nvCxnSpPr>
          <p:spPr>
            <a:xfrm>
              <a:off x="969932" y="3119868"/>
              <a:ext cx="0" cy="720000"/>
            </a:xfrm>
            <a:prstGeom prst="line">
              <a:avLst/>
            </a:prstGeom>
            <a:ln>
              <a:solidFill>
                <a:srgbClr val="FF0000"/>
              </a:solidFill>
              <a:prstDash val="dash"/>
            </a:ln>
          </p:spPr>
          <p:style>
            <a:lnRef idx="1">
              <a:schemeClr val="accent1"/>
            </a:lnRef>
            <a:fillRef idx="0">
              <a:schemeClr val="accent1"/>
            </a:fillRef>
            <a:effectRef idx="0">
              <a:schemeClr val="accent1"/>
            </a:effectRef>
            <a:fontRef idx="minor">
              <a:schemeClr val="tx1"/>
            </a:fontRef>
          </p:style>
        </p:cxnSp>
        <p:cxnSp>
          <p:nvCxnSpPr>
            <p:cNvPr id="89" name="直線コネクタ 88">
              <a:extLst>
                <a:ext uri="{FF2B5EF4-FFF2-40B4-BE49-F238E27FC236}">
                  <a16:creationId xmlns:a16="http://schemas.microsoft.com/office/drawing/2014/main" id="{3E256975-492D-4DD5-BD80-301F83C32A01}"/>
                </a:ext>
              </a:extLst>
            </p:cNvPr>
            <p:cNvCxnSpPr/>
            <p:nvPr/>
          </p:nvCxnSpPr>
          <p:spPr>
            <a:xfrm>
              <a:off x="783919" y="3128696"/>
              <a:ext cx="0" cy="720000"/>
            </a:xfrm>
            <a:prstGeom prst="line">
              <a:avLst/>
            </a:prstGeom>
            <a:ln>
              <a:solidFill>
                <a:srgbClr val="FF0000"/>
              </a:solidFill>
              <a:prstDash val="dash"/>
            </a:ln>
          </p:spPr>
          <p:style>
            <a:lnRef idx="1">
              <a:schemeClr val="accent1"/>
            </a:lnRef>
            <a:fillRef idx="0">
              <a:schemeClr val="accent1"/>
            </a:fillRef>
            <a:effectRef idx="0">
              <a:schemeClr val="accent1"/>
            </a:effectRef>
            <a:fontRef idx="minor">
              <a:schemeClr val="tx1"/>
            </a:fontRef>
          </p:style>
        </p:cxnSp>
        <p:cxnSp>
          <p:nvCxnSpPr>
            <p:cNvPr id="90" name="直線コネクタ 89">
              <a:extLst>
                <a:ext uri="{FF2B5EF4-FFF2-40B4-BE49-F238E27FC236}">
                  <a16:creationId xmlns:a16="http://schemas.microsoft.com/office/drawing/2014/main" id="{5F08D6CF-D4E4-4FDB-BE59-9F474C43F6E0}"/>
                </a:ext>
              </a:extLst>
            </p:cNvPr>
            <p:cNvCxnSpPr>
              <a:cxnSpLocks/>
            </p:cNvCxnSpPr>
            <p:nvPr/>
          </p:nvCxnSpPr>
          <p:spPr>
            <a:xfrm>
              <a:off x="783919" y="3673282"/>
              <a:ext cx="180000" cy="0"/>
            </a:xfrm>
            <a:prstGeom prst="line">
              <a:avLst/>
            </a:prstGeom>
            <a:ln w="12700">
              <a:solidFill>
                <a:srgbClr val="FF0000"/>
              </a:solidFill>
              <a:headEnd type="oval"/>
              <a:tailEnd type="oval"/>
            </a:ln>
          </p:spPr>
          <p:style>
            <a:lnRef idx="1">
              <a:schemeClr val="accent1"/>
            </a:lnRef>
            <a:fillRef idx="0">
              <a:schemeClr val="accent1"/>
            </a:fillRef>
            <a:effectRef idx="0">
              <a:schemeClr val="accent1"/>
            </a:effectRef>
            <a:fontRef idx="minor">
              <a:schemeClr val="tx1"/>
            </a:fontRef>
          </p:style>
        </p:cxnSp>
        <p:sp>
          <p:nvSpPr>
            <p:cNvPr id="91" name="テキスト ボックス 90">
              <a:extLst>
                <a:ext uri="{FF2B5EF4-FFF2-40B4-BE49-F238E27FC236}">
                  <a16:creationId xmlns:a16="http://schemas.microsoft.com/office/drawing/2014/main" id="{7E6AF6DC-3558-4A2C-B36C-A87EE590623C}"/>
                </a:ext>
              </a:extLst>
            </p:cNvPr>
            <p:cNvSpPr txBox="1"/>
            <p:nvPr/>
          </p:nvSpPr>
          <p:spPr>
            <a:xfrm>
              <a:off x="769345" y="3459131"/>
              <a:ext cx="364202" cy="307777"/>
            </a:xfrm>
            <a:prstGeom prst="rect">
              <a:avLst/>
            </a:prstGeom>
            <a:noFill/>
          </p:spPr>
          <p:txBody>
            <a:bodyPr wrap="none" rtlCol="0">
              <a:spAutoFit/>
            </a:bodyPr>
            <a:lstStyle/>
            <a:p>
              <a:r>
                <a:rPr kumimoji="1" lang="ja-JP" altLang="en-US" sz="1400" b="1" dirty="0">
                  <a:solidFill>
                    <a:srgbClr val="FF0000"/>
                  </a:solidFill>
                </a:rPr>
                <a:t>①</a:t>
              </a:r>
            </a:p>
          </p:txBody>
        </p:sp>
      </p:grpSp>
      <p:sp>
        <p:nvSpPr>
          <p:cNvPr id="92" name="正方形/長方形 91">
            <a:extLst>
              <a:ext uri="{FF2B5EF4-FFF2-40B4-BE49-F238E27FC236}">
                <a16:creationId xmlns:a16="http://schemas.microsoft.com/office/drawing/2014/main" id="{DBFF48DB-9261-4D4A-8E83-7333647D0C91}"/>
              </a:ext>
            </a:extLst>
          </p:cNvPr>
          <p:cNvSpPr/>
          <p:nvPr/>
        </p:nvSpPr>
        <p:spPr>
          <a:xfrm>
            <a:off x="3560390" y="2068826"/>
            <a:ext cx="2605129" cy="1478727"/>
          </a:xfrm>
          <a:prstGeom prst="rect">
            <a:avLst/>
          </a:prstGeom>
          <a:noFill/>
          <a:ln w="57150">
            <a:noFill/>
          </a:ln>
        </p:spPr>
        <p:style>
          <a:lnRef idx="2">
            <a:schemeClr val="accent1">
              <a:shade val="50000"/>
            </a:schemeClr>
          </a:lnRef>
          <a:fillRef idx="1">
            <a:schemeClr val="accent1"/>
          </a:fillRef>
          <a:effectRef idx="0">
            <a:schemeClr val="accent1"/>
          </a:effectRef>
          <a:fontRef idx="minor">
            <a:schemeClr val="lt1"/>
          </a:fontRef>
        </p:style>
        <p:txBody>
          <a:bodyPr vert="horz" lIns="0" tIns="0" rIns="0" bIns="0" rtlCol="0" anchor="t" anchorCtr="0"/>
          <a:lstStyle/>
          <a:p>
            <a:pPr marL="806450" indent="-806450"/>
            <a:r>
              <a:rPr lang="ja-JP" altLang="en-US" sz="1200" b="1" dirty="0">
                <a:solidFill>
                  <a:schemeClr val="tx1"/>
                </a:solidFill>
                <a:latin typeface="Meiryo UI" panose="020B0604030504040204" pitchFamily="50" charset="-128"/>
                <a:ea typeface="Meiryo UI" panose="020B0604030504040204" pitchFamily="50" charset="-128"/>
              </a:rPr>
              <a:t>①倒壊後通行可能な残存する幅員</a:t>
            </a:r>
            <a:endParaRPr lang="en-US" altLang="ja-JP" sz="1200" b="1" dirty="0">
              <a:solidFill>
                <a:schemeClr val="tx1"/>
              </a:solidFill>
              <a:latin typeface="Meiryo UI" panose="020B0604030504040204" pitchFamily="50" charset="-128"/>
              <a:ea typeface="Meiryo UI" panose="020B0604030504040204" pitchFamily="50" charset="-128"/>
            </a:endParaRPr>
          </a:p>
          <a:p>
            <a:pPr marL="806450" indent="-806450"/>
            <a:r>
              <a:rPr lang="ja-JP" altLang="en-US" sz="800" b="1" dirty="0">
                <a:solidFill>
                  <a:schemeClr val="tx1"/>
                </a:solidFill>
                <a:latin typeface="Meiryo UI" panose="020B0604030504040204" pitchFamily="50" charset="-128"/>
                <a:ea typeface="Meiryo UI" panose="020B0604030504040204" pitchFamily="50" charset="-128"/>
              </a:rPr>
              <a:t>　　</a:t>
            </a:r>
            <a:endParaRPr lang="en-US" altLang="ja-JP" sz="800" b="1" dirty="0">
              <a:solidFill>
                <a:schemeClr val="tx1"/>
              </a:solidFill>
              <a:latin typeface="Meiryo UI" panose="020B0604030504040204" pitchFamily="50" charset="-128"/>
              <a:ea typeface="Meiryo UI" panose="020B0604030504040204" pitchFamily="50" charset="-128"/>
            </a:endParaRPr>
          </a:p>
          <a:p>
            <a:pPr marL="806450" indent="-806450"/>
            <a:r>
              <a:rPr lang="ja-JP" altLang="en-US" sz="1200" b="1" dirty="0">
                <a:solidFill>
                  <a:schemeClr val="tx1"/>
                </a:solidFill>
                <a:latin typeface="Meiryo UI" panose="020B0604030504040204" pitchFamily="50" charset="-128"/>
                <a:ea typeface="Meiryo UI" panose="020B0604030504040204" pitchFamily="50" charset="-128"/>
              </a:rPr>
              <a:t>　　</a:t>
            </a:r>
            <a:r>
              <a:rPr lang="en-US" altLang="ja-JP" sz="1200" b="1" dirty="0">
                <a:solidFill>
                  <a:schemeClr val="tx1"/>
                </a:solidFill>
                <a:latin typeface="Meiryo UI" panose="020B0604030504040204" pitchFamily="50" charset="-128"/>
                <a:ea typeface="Meiryo UI" panose="020B0604030504040204" pitchFamily="50" charset="-128"/>
              </a:rPr>
              <a:t>A</a:t>
            </a:r>
            <a:r>
              <a:rPr lang="ja-JP" altLang="en-US" sz="1200" b="1" dirty="0">
                <a:solidFill>
                  <a:schemeClr val="tx1"/>
                </a:solidFill>
                <a:latin typeface="Meiryo UI" panose="020B0604030504040204" pitchFamily="50" charset="-128"/>
                <a:ea typeface="Meiryo UI" panose="020B0604030504040204" pitchFamily="50" charset="-128"/>
              </a:rPr>
              <a:t>：</a:t>
            </a:r>
            <a:r>
              <a:rPr lang="en-US" altLang="ja-JP" sz="1400" b="1" dirty="0">
                <a:solidFill>
                  <a:srgbClr val="FF0000"/>
                </a:solidFill>
                <a:latin typeface="Meiryo UI" panose="020B0604030504040204" pitchFamily="50" charset="-128"/>
                <a:ea typeface="Meiryo UI" panose="020B0604030504040204" pitchFamily="50" charset="-128"/>
              </a:rPr>
              <a:t>『</a:t>
            </a:r>
            <a:r>
              <a:rPr lang="ja-JP" altLang="en-US" sz="1400" b="1" dirty="0">
                <a:solidFill>
                  <a:srgbClr val="FF0000"/>
                </a:solidFill>
                <a:latin typeface="Meiryo UI" panose="020B0604030504040204" pitchFamily="50" charset="-128"/>
                <a:ea typeface="Meiryo UI" panose="020B0604030504040204" pitchFamily="50" charset="-128"/>
              </a:rPr>
              <a:t>１車線分の幅員</a:t>
            </a:r>
            <a:r>
              <a:rPr lang="en-US" altLang="ja-JP" sz="1400" b="1" dirty="0">
                <a:solidFill>
                  <a:srgbClr val="FF0000"/>
                </a:solidFill>
                <a:latin typeface="Meiryo UI" panose="020B0604030504040204" pitchFamily="50" charset="-128"/>
                <a:ea typeface="Meiryo UI" panose="020B0604030504040204" pitchFamily="50" charset="-128"/>
              </a:rPr>
              <a:t>』</a:t>
            </a:r>
            <a:endParaRPr lang="en-US" altLang="ja-JP" sz="1400" b="1" dirty="0">
              <a:solidFill>
                <a:schemeClr val="tx1"/>
              </a:solidFill>
              <a:latin typeface="Meiryo UI" panose="020B0604030504040204" pitchFamily="50" charset="-128"/>
              <a:ea typeface="Meiryo UI" panose="020B0604030504040204" pitchFamily="50" charset="-128"/>
            </a:endParaRPr>
          </a:p>
          <a:p>
            <a:pPr marL="806450" indent="-806450"/>
            <a:r>
              <a:rPr lang="ja-JP" altLang="en-US" sz="1050" b="1" dirty="0">
                <a:solidFill>
                  <a:schemeClr val="tx1"/>
                </a:solidFill>
                <a:latin typeface="Meiryo UI" panose="020B0604030504040204" pitchFamily="50" charset="-128"/>
                <a:ea typeface="Meiryo UI" panose="020B0604030504040204" pitchFamily="50" charset="-128"/>
              </a:rPr>
              <a:t>　　　（路肩など通行できる部分を含む</a:t>
            </a:r>
            <a:endParaRPr lang="en-US" altLang="ja-JP" sz="1050" b="1" dirty="0">
              <a:solidFill>
                <a:schemeClr val="tx1"/>
              </a:solidFill>
              <a:latin typeface="Meiryo UI" panose="020B0604030504040204" pitchFamily="50" charset="-128"/>
              <a:ea typeface="Meiryo UI" panose="020B0604030504040204" pitchFamily="50" charset="-128"/>
            </a:endParaRPr>
          </a:p>
          <a:p>
            <a:pPr marL="806450" indent="-806450"/>
            <a:r>
              <a:rPr lang="ja-JP" altLang="en-US" sz="1050" b="1" dirty="0">
                <a:solidFill>
                  <a:schemeClr val="tx1"/>
                </a:solidFill>
                <a:latin typeface="Meiryo UI" panose="020B0604030504040204" pitchFamily="50" charset="-128"/>
                <a:ea typeface="Meiryo UI" panose="020B0604030504040204" pitchFamily="50" charset="-128"/>
              </a:rPr>
              <a:t>　　　　　有効幅員）</a:t>
            </a:r>
            <a:endParaRPr lang="en-US" altLang="ja-JP" sz="1050" b="1" dirty="0">
              <a:solidFill>
                <a:schemeClr val="tx1"/>
              </a:solidFill>
              <a:latin typeface="Meiryo UI" panose="020B0604030504040204" pitchFamily="50" charset="-128"/>
              <a:ea typeface="Meiryo UI" panose="020B0604030504040204" pitchFamily="50" charset="-128"/>
            </a:endParaRPr>
          </a:p>
          <a:p>
            <a:pPr marL="806450" indent="-806450"/>
            <a:r>
              <a:rPr lang="ja-JP" altLang="en-US" sz="800" b="1" dirty="0">
                <a:solidFill>
                  <a:schemeClr val="tx1"/>
                </a:solidFill>
                <a:latin typeface="Meiryo UI" panose="020B0604030504040204" pitchFamily="50" charset="-128"/>
                <a:ea typeface="Meiryo UI" panose="020B0604030504040204" pitchFamily="50" charset="-128"/>
              </a:rPr>
              <a:t>　　</a:t>
            </a:r>
            <a:endParaRPr lang="en-US" altLang="ja-JP" sz="800" b="1" dirty="0">
              <a:solidFill>
                <a:schemeClr val="tx1"/>
              </a:solidFill>
              <a:latin typeface="Meiryo UI" panose="020B0604030504040204" pitchFamily="50" charset="-128"/>
              <a:ea typeface="Meiryo UI" panose="020B0604030504040204" pitchFamily="50" charset="-128"/>
            </a:endParaRPr>
          </a:p>
          <a:p>
            <a:pPr marL="806450" indent="-806450"/>
            <a:r>
              <a:rPr lang="ja-JP" altLang="en-US" sz="1200" b="1" dirty="0">
                <a:solidFill>
                  <a:schemeClr val="tx1"/>
                </a:solidFill>
                <a:latin typeface="Meiryo UI" panose="020B0604030504040204" pitchFamily="50" charset="-128"/>
                <a:ea typeface="Meiryo UI" panose="020B0604030504040204" pitchFamily="50" charset="-128"/>
              </a:rPr>
              <a:t>　　⇒大阪府府域道路啓開計画に</a:t>
            </a:r>
            <a:endParaRPr lang="en-US" altLang="ja-JP" sz="1200" b="1" dirty="0">
              <a:solidFill>
                <a:schemeClr val="tx1"/>
              </a:solidFill>
              <a:latin typeface="Meiryo UI" panose="020B0604030504040204" pitchFamily="50" charset="-128"/>
              <a:ea typeface="Meiryo UI" panose="020B0604030504040204" pitchFamily="50" charset="-128"/>
            </a:endParaRPr>
          </a:p>
          <a:p>
            <a:pPr marL="806450" indent="-806450"/>
            <a:r>
              <a:rPr lang="ja-JP" altLang="en-US" sz="1200" b="1" dirty="0">
                <a:solidFill>
                  <a:schemeClr val="tx1"/>
                </a:solidFill>
                <a:latin typeface="Meiryo UI" panose="020B0604030504040204" pitchFamily="50" charset="-128"/>
                <a:ea typeface="Meiryo UI" panose="020B0604030504040204" pitchFamily="50" charset="-128"/>
              </a:rPr>
              <a:t>　　　基づき設定</a:t>
            </a:r>
          </a:p>
          <a:p>
            <a:pPr marL="806450" indent="-806450"/>
            <a:endParaRPr lang="en-US" altLang="ja-JP" sz="1200" b="1" dirty="0">
              <a:solidFill>
                <a:schemeClr val="tx1"/>
              </a:solidFill>
              <a:latin typeface="Meiryo UI" panose="020B0604030504040204" pitchFamily="50" charset="-128"/>
              <a:ea typeface="Meiryo UI" panose="020B0604030504040204" pitchFamily="50" charset="-128"/>
            </a:endParaRPr>
          </a:p>
        </p:txBody>
      </p:sp>
      <p:sp>
        <p:nvSpPr>
          <p:cNvPr id="98" name="正方形/長方形 97">
            <a:extLst>
              <a:ext uri="{FF2B5EF4-FFF2-40B4-BE49-F238E27FC236}">
                <a16:creationId xmlns:a16="http://schemas.microsoft.com/office/drawing/2014/main" id="{195288CD-A5A2-4B60-AD36-1F6A47E830AB}"/>
              </a:ext>
            </a:extLst>
          </p:cNvPr>
          <p:cNvSpPr/>
          <p:nvPr/>
        </p:nvSpPr>
        <p:spPr>
          <a:xfrm>
            <a:off x="3618197" y="4331195"/>
            <a:ext cx="2648090" cy="1715772"/>
          </a:xfrm>
          <a:prstGeom prst="rect">
            <a:avLst/>
          </a:prstGeom>
          <a:noFill/>
          <a:ln w="57150">
            <a:noFill/>
          </a:ln>
        </p:spPr>
        <p:style>
          <a:lnRef idx="2">
            <a:schemeClr val="accent1">
              <a:shade val="50000"/>
            </a:schemeClr>
          </a:lnRef>
          <a:fillRef idx="1">
            <a:schemeClr val="accent1"/>
          </a:fillRef>
          <a:effectRef idx="0">
            <a:schemeClr val="accent1"/>
          </a:effectRef>
          <a:fontRef idx="minor">
            <a:schemeClr val="lt1"/>
          </a:fontRef>
        </p:style>
        <p:txBody>
          <a:bodyPr vert="horz" lIns="0" tIns="0" rIns="0" bIns="0" rtlCol="0" anchor="t" anchorCtr="0"/>
          <a:lstStyle/>
          <a:p>
            <a:pPr marL="806450" indent="-806450"/>
            <a:r>
              <a:rPr lang="ja-JP" altLang="en-US" sz="1200" b="1" dirty="0">
                <a:solidFill>
                  <a:schemeClr val="tx1"/>
                </a:solidFill>
                <a:latin typeface="Meiryo UI" panose="020B0604030504040204" pitchFamily="50" charset="-128"/>
                <a:ea typeface="Meiryo UI" panose="020B0604030504040204" pitchFamily="50" charset="-128"/>
              </a:rPr>
              <a:t>②交差点間の開口部の距離</a:t>
            </a:r>
            <a:endParaRPr lang="en-US" altLang="ja-JP" sz="1200" b="1" dirty="0">
              <a:solidFill>
                <a:schemeClr val="tx1"/>
              </a:solidFill>
              <a:latin typeface="Meiryo UI" panose="020B0604030504040204" pitchFamily="50" charset="-128"/>
              <a:ea typeface="Meiryo UI" panose="020B0604030504040204" pitchFamily="50" charset="-128"/>
            </a:endParaRPr>
          </a:p>
          <a:p>
            <a:pPr marL="806450" indent="-806450"/>
            <a:r>
              <a:rPr lang="ja-JP" altLang="en-US" sz="800" b="1" dirty="0">
                <a:solidFill>
                  <a:schemeClr val="tx1"/>
                </a:solidFill>
                <a:latin typeface="Meiryo UI" panose="020B0604030504040204" pitchFamily="50" charset="-128"/>
                <a:ea typeface="Meiryo UI" panose="020B0604030504040204" pitchFamily="50" charset="-128"/>
              </a:rPr>
              <a:t>　</a:t>
            </a:r>
            <a:endParaRPr lang="en-US" altLang="ja-JP" sz="800" b="1" dirty="0">
              <a:solidFill>
                <a:schemeClr val="tx1"/>
              </a:solidFill>
              <a:latin typeface="Meiryo UI" panose="020B0604030504040204" pitchFamily="50" charset="-128"/>
              <a:ea typeface="Meiryo UI" panose="020B0604030504040204" pitchFamily="50" charset="-128"/>
            </a:endParaRPr>
          </a:p>
          <a:p>
            <a:pPr marL="806450" indent="-806450"/>
            <a:r>
              <a:rPr lang="ja-JP" altLang="en-US" sz="1200" b="1" dirty="0">
                <a:solidFill>
                  <a:schemeClr val="tx1"/>
                </a:solidFill>
                <a:latin typeface="Meiryo UI" panose="020B0604030504040204" pitchFamily="50" charset="-128"/>
                <a:ea typeface="Meiryo UI" panose="020B0604030504040204" pitchFamily="50" charset="-128"/>
              </a:rPr>
              <a:t>　　</a:t>
            </a:r>
            <a:r>
              <a:rPr lang="en-US" altLang="ja-JP" sz="1400" b="1" dirty="0">
                <a:solidFill>
                  <a:srgbClr val="FF0000"/>
                </a:solidFill>
                <a:latin typeface="Meiryo UI" panose="020B0604030504040204" pitchFamily="50" charset="-128"/>
                <a:ea typeface="Meiryo UI" panose="020B0604030504040204" pitchFamily="50" charset="-128"/>
              </a:rPr>
              <a:t>12</a:t>
            </a:r>
            <a:r>
              <a:rPr lang="ja-JP" altLang="en-US" sz="1400" b="1" dirty="0">
                <a:solidFill>
                  <a:srgbClr val="FF0000"/>
                </a:solidFill>
                <a:latin typeface="Meiryo UI" panose="020B0604030504040204" pitchFamily="50" charset="-128"/>
                <a:ea typeface="Meiryo UI" panose="020B0604030504040204" pitchFamily="50" charset="-128"/>
              </a:rPr>
              <a:t>ｍ</a:t>
            </a:r>
            <a:endParaRPr lang="en-US" altLang="ja-JP" sz="1200" b="1" dirty="0">
              <a:solidFill>
                <a:srgbClr val="FF0000"/>
              </a:solidFill>
              <a:latin typeface="Meiryo UI" panose="020B0604030504040204" pitchFamily="50" charset="-128"/>
              <a:ea typeface="Meiryo UI" panose="020B0604030504040204" pitchFamily="50" charset="-128"/>
            </a:endParaRPr>
          </a:p>
          <a:p>
            <a:pPr marL="806450" indent="-806450"/>
            <a:r>
              <a:rPr lang="ja-JP" altLang="en-US" sz="800" b="1" dirty="0">
                <a:solidFill>
                  <a:schemeClr val="tx1"/>
                </a:solidFill>
                <a:latin typeface="Meiryo UI" panose="020B0604030504040204" pitchFamily="50" charset="-128"/>
                <a:ea typeface="Meiryo UI" panose="020B0604030504040204" pitchFamily="50" charset="-128"/>
              </a:rPr>
              <a:t>　</a:t>
            </a:r>
            <a:endParaRPr lang="en-US" altLang="ja-JP" sz="800" b="1" dirty="0">
              <a:solidFill>
                <a:schemeClr val="tx1"/>
              </a:solidFill>
              <a:latin typeface="Meiryo UI" panose="020B0604030504040204" pitchFamily="50" charset="-128"/>
              <a:ea typeface="Meiryo UI" panose="020B0604030504040204" pitchFamily="50" charset="-128"/>
            </a:endParaRPr>
          </a:p>
          <a:p>
            <a:pPr marL="806450" indent="-806450"/>
            <a:r>
              <a:rPr lang="ja-JP" altLang="en-US" sz="1200" b="1" dirty="0">
                <a:solidFill>
                  <a:schemeClr val="tx1"/>
                </a:solidFill>
                <a:latin typeface="Meiryo UI" panose="020B0604030504040204" pitchFamily="50" charset="-128"/>
                <a:ea typeface="Meiryo UI" panose="020B0604030504040204" pitchFamily="50" charset="-128"/>
              </a:rPr>
              <a:t>　　⇒消防車が通り抜けられるよう</a:t>
            </a:r>
            <a:endParaRPr lang="en-US" altLang="ja-JP" sz="1200" b="1" dirty="0">
              <a:solidFill>
                <a:schemeClr val="tx1"/>
              </a:solidFill>
              <a:latin typeface="Meiryo UI" panose="020B0604030504040204" pitchFamily="50" charset="-128"/>
              <a:ea typeface="Meiryo UI" panose="020B0604030504040204" pitchFamily="50" charset="-128"/>
            </a:endParaRPr>
          </a:p>
          <a:p>
            <a:pPr marL="806450" indent="-806450"/>
            <a:r>
              <a:rPr lang="ja-JP" altLang="en-US" sz="1200" b="1" dirty="0">
                <a:solidFill>
                  <a:schemeClr val="tx1"/>
                </a:solidFill>
                <a:latin typeface="Meiryo UI" panose="020B0604030504040204" pitchFamily="50" charset="-128"/>
                <a:ea typeface="Meiryo UI" panose="020B0604030504040204" pitchFamily="50" charset="-128"/>
              </a:rPr>
              <a:t>　　　軌跡を確認して設定</a:t>
            </a:r>
            <a:endParaRPr lang="en-US" altLang="ja-JP" sz="1200" b="1" dirty="0">
              <a:solidFill>
                <a:schemeClr val="tx1"/>
              </a:solidFill>
              <a:latin typeface="Meiryo UI" panose="020B0604030504040204" pitchFamily="50" charset="-128"/>
              <a:ea typeface="Meiryo UI" panose="020B0604030504040204" pitchFamily="50" charset="-128"/>
            </a:endParaRPr>
          </a:p>
          <a:p>
            <a:pPr marL="806450" indent="-806450"/>
            <a:r>
              <a:rPr lang="ja-JP" altLang="en-US" sz="1200" dirty="0">
                <a:solidFill>
                  <a:schemeClr val="tx1"/>
                </a:solidFill>
                <a:latin typeface="Meiryo UI" panose="020B0604030504040204" pitchFamily="50" charset="-128"/>
                <a:ea typeface="Meiryo UI" panose="020B0604030504040204" pitchFamily="50" charset="-128"/>
              </a:rPr>
              <a:t>　　　道路構造令第４条で定める</a:t>
            </a:r>
            <a:endParaRPr lang="en-US" altLang="ja-JP" sz="1200" dirty="0">
              <a:solidFill>
                <a:schemeClr val="tx1"/>
              </a:solidFill>
              <a:latin typeface="Meiryo UI" panose="020B0604030504040204" pitchFamily="50" charset="-128"/>
              <a:ea typeface="Meiryo UI" panose="020B0604030504040204" pitchFamily="50" charset="-128"/>
            </a:endParaRPr>
          </a:p>
          <a:p>
            <a:pPr marL="806450" indent="-806450"/>
            <a:r>
              <a:rPr lang="ja-JP" altLang="en-US" sz="1200" dirty="0">
                <a:solidFill>
                  <a:schemeClr val="tx1"/>
                </a:solidFill>
                <a:latin typeface="Meiryo UI" panose="020B0604030504040204" pitchFamily="50" charset="-128"/>
                <a:ea typeface="Meiryo UI" panose="020B0604030504040204" pitchFamily="50" charset="-128"/>
              </a:rPr>
              <a:t>　　　普通自動車（長さ</a:t>
            </a:r>
            <a:r>
              <a:rPr lang="en-US" altLang="ja-JP" sz="1200" dirty="0">
                <a:solidFill>
                  <a:schemeClr val="tx1"/>
                </a:solidFill>
                <a:latin typeface="Meiryo UI" panose="020B0604030504040204" pitchFamily="50" charset="-128"/>
                <a:ea typeface="Meiryo UI" panose="020B0604030504040204" pitchFamily="50" charset="-128"/>
              </a:rPr>
              <a:t>12</a:t>
            </a:r>
            <a:r>
              <a:rPr lang="ja-JP" altLang="en-US" sz="1200" dirty="0">
                <a:solidFill>
                  <a:schemeClr val="tx1"/>
                </a:solidFill>
                <a:latin typeface="Meiryo UI" panose="020B0604030504040204" pitchFamily="50" charset="-128"/>
                <a:ea typeface="Meiryo UI" panose="020B0604030504040204" pitchFamily="50" charset="-128"/>
              </a:rPr>
              <a:t>ｍ、</a:t>
            </a:r>
            <a:endParaRPr lang="en-US" altLang="ja-JP" sz="1200" dirty="0">
              <a:solidFill>
                <a:schemeClr val="tx1"/>
              </a:solidFill>
              <a:latin typeface="Meiryo UI" panose="020B0604030504040204" pitchFamily="50" charset="-128"/>
              <a:ea typeface="Meiryo UI" panose="020B0604030504040204" pitchFamily="50" charset="-128"/>
            </a:endParaRPr>
          </a:p>
          <a:p>
            <a:pPr marL="806450" indent="-806450"/>
            <a:r>
              <a:rPr lang="ja-JP" altLang="en-US" sz="1200" dirty="0">
                <a:solidFill>
                  <a:schemeClr val="tx1"/>
                </a:solidFill>
                <a:latin typeface="Meiryo UI" panose="020B0604030504040204" pitchFamily="50" charset="-128"/>
                <a:ea typeface="Meiryo UI" panose="020B0604030504040204" pitchFamily="50" charset="-128"/>
              </a:rPr>
              <a:t>　　　幅</a:t>
            </a:r>
            <a:r>
              <a:rPr lang="en-US" altLang="ja-JP" sz="1200" dirty="0">
                <a:solidFill>
                  <a:schemeClr val="tx1"/>
                </a:solidFill>
                <a:latin typeface="Meiryo UI" panose="020B0604030504040204" pitchFamily="50" charset="-128"/>
                <a:ea typeface="Meiryo UI" panose="020B0604030504040204" pitchFamily="50" charset="-128"/>
              </a:rPr>
              <a:t>2.5</a:t>
            </a:r>
            <a:r>
              <a:rPr lang="ja-JP" altLang="en-US" sz="1200" dirty="0">
                <a:solidFill>
                  <a:schemeClr val="tx1"/>
                </a:solidFill>
                <a:latin typeface="Meiryo UI" panose="020B0604030504040204" pitchFamily="50" charset="-128"/>
                <a:ea typeface="Meiryo UI" panose="020B0604030504040204" pitchFamily="50" charset="-128"/>
              </a:rPr>
              <a:t>ｍ）を想定</a:t>
            </a:r>
            <a:endParaRPr lang="en-US" altLang="ja-JP" sz="1200" dirty="0">
              <a:solidFill>
                <a:schemeClr val="tx1"/>
              </a:solidFill>
              <a:latin typeface="Meiryo UI" panose="020B0604030504040204" pitchFamily="50" charset="-128"/>
              <a:ea typeface="Meiryo UI" panose="020B0604030504040204" pitchFamily="50" charset="-128"/>
            </a:endParaRPr>
          </a:p>
        </p:txBody>
      </p:sp>
      <p:sp>
        <p:nvSpPr>
          <p:cNvPr id="103" name="テキスト ボックス 102">
            <a:extLst>
              <a:ext uri="{FF2B5EF4-FFF2-40B4-BE49-F238E27FC236}">
                <a16:creationId xmlns:a16="http://schemas.microsoft.com/office/drawing/2014/main" id="{BC6A4C27-A4C2-4D2F-BD89-D58242F83EB9}"/>
              </a:ext>
            </a:extLst>
          </p:cNvPr>
          <p:cNvSpPr txBox="1"/>
          <p:nvPr/>
        </p:nvSpPr>
        <p:spPr>
          <a:xfrm>
            <a:off x="110882" y="1739870"/>
            <a:ext cx="1441420" cy="307777"/>
          </a:xfrm>
          <a:prstGeom prst="rect">
            <a:avLst/>
          </a:prstGeom>
          <a:noFill/>
        </p:spPr>
        <p:txBody>
          <a:bodyPr wrap="none" rtlCol="0">
            <a:spAutoFit/>
          </a:bodyPr>
          <a:lstStyle/>
          <a:p>
            <a:r>
              <a:rPr kumimoji="1" lang="en-US" altLang="ja-JP" sz="1400" b="1" dirty="0">
                <a:latin typeface="メイリオ" panose="020B0604030504040204" pitchFamily="50" charset="-128"/>
                <a:ea typeface="メイリオ" panose="020B0604030504040204" pitchFamily="50" charset="-128"/>
              </a:rPr>
              <a:t>【</a:t>
            </a:r>
            <a:r>
              <a:rPr kumimoji="1" lang="ja-JP" altLang="en-US" sz="1400" b="1" dirty="0">
                <a:latin typeface="メイリオ" panose="020B0604030504040204" pitchFamily="50" charset="-128"/>
                <a:ea typeface="メイリオ" panose="020B0604030504040204" pitchFamily="50" charset="-128"/>
              </a:rPr>
              <a:t>各種の寸法</a:t>
            </a:r>
            <a:r>
              <a:rPr kumimoji="1" lang="en-US" altLang="ja-JP" sz="1400" b="1" dirty="0">
                <a:latin typeface="メイリオ" panose="020B0604030504040204" pitchFamily="50" charset="-128"/>
                <a:ea typeface="メイリオ" panose="020B0604030504040204" pitchFamily="50" charset="-128"/>
              </a:rPr>
              <a:t>】</a:t>
            </a:r>
            <a:endParaRPr kumimoji="1" lang="ja-JP" altLang="en-US" sz="1400" b="1" dirty="0">
              <a:latin typeface="メイリオ" panose="020B0604030504040204" pitchFamily="50" charset="-128"/>
              <a:ea typeface="メイリオ" panose="020B0604030504040204" pitchFamily="50" charset="-128"/>
            </a:endParaRPr>
          </a:p>
        </p:txBody>
      </p:sp>
      <p:sp>
        <p:nvSpPr>
          <p:cNvPr id="100" name="正方形/長方形 99">
            <a:extLst>
              <a:ext uri="{FF2B5EF4-FFF2-40B4-BE49-F238E27FC236}">
                <a16:creationId xmlns:a16="http://schemas.microsoft.com/office/drawing/2014/main" id="{694DD758-EE4C-4C0E-AB72-EF5E9DB814F9}"/>
              </a:ext>
            </a:extLst>
          </p:cNvPr>
          <p:cNvSpPr/>
          <p:nvPr/>
        </p:nvSpPr>
        <p:spPr>
          <a:xfrm>
            <a:off x="6449407" y="2347381"/>
            <a:ext cx="2605129" cy="1498422"/>
          </a:xfrm>
          <a:prstGeom prst="rect">
            <a:avLst/>
          </a:prstGeom>
          <a:noFill/>
          <a:ln w="57150">
            <a:noFill/>
          </a:ln>
        </p:spPr>
        <p:style>
          <a:lnRef idx="2">
            <a:schemeClr val="accent1">
              <a:shade val="50000"/>
            </a:schemeClr>
          </a:lnRef>
          <a:fillRef idx="1">
            <a:schemeClr val="accent1"/>
          </a:fillRef>
          <a:effectRef idx="0">
            <a:schemeClr val="accent1"/>
          </a:effectRef>
          <a:fontRef idx="minor">
            <a:schemeClr val="lt1"/>
          </a:fontRef>
        </p:style>
        <p:txBody>
          <a:bodyPr vert="horz" lIns="0" tIns="0" rIns="0" bIns="0" rtlCol="0" anchor="t" anchorCtr="0"/>
          <a:lstStyle/>
          <a:p>
            <a:pPr marL="806450" indent="-806450"/>
            <a:r>
              <a:rPr lang="ja-JP" altLang="en-US" sz="1200" b="1" dirty="0">
                <a:solidFill>
                  <a:schemeClr val="tx1"/>
                </a:solidFill>
                <a:latin typeface="Meiryo UI" panose="020B0604030504040204" pitchFamily="50" charset="-128"/>
                <a:ea typeface="Meiryo UI" panose="020B0604030504040204" pitchFamily="50" charset="-128"/>
              </a:rPr>
              <a:t>　　</a:t>
            </a:r>
            <a:r>
              <a:rPr lang="en-US" altLang="ja-JP" sz="1200" b="1" dirty="0">
                <a:solidFill>
                  <a:schemeClr val="tx1"/>
                </a:solidFill>
                <a:latin typeface="Meiryo UI" panose="020B0604030504040204" pitchFamily="50" charset="-128"/>
                <a:ea typeface="Meiryo UI" panose="020B0604030504040204" pitchFamily="50" charset="-128"/>
              </a:rPr>
              <a:t>B</a:t>
            </a:r>
            <a:r>
              <a:rPr lang="ja-JP" altLang="en-US" sz="1200" b="1" dirty="0">
                <a:solidFill>
                  <a:schemeClr val="tx1"/>
                </a:solidFill>
                <a:latin typeface="Meiryo UI" panose="020B0604030504040204" pitchFamily="50" charset="-128"/>
                <a:ea typeface="Meiryo UI" panose="020B0604030504040204" pitchFamily="50" charset="-128"/>
              </a:rPr>
              <a:t>：</a:t>
            </a:r>
            <a:r>
              <a:rPr lang="en-US" altLang="ja-JP" sz="1400" b="1" dirty="0">
                <a:solidFill>
                  <a:srgbClr val="FF0000"/>
                </a:solidFill>
                <a:latin typeface="Meiryo UI" panose="020B0604030504040204" pitchFamily="50" charset="-128"/>
                <a:ea typeface="Meiryo UI" panose="020B0604030504040204" pitchFamily="50" charset="-128"/>
              </a:rPr>
              <a:t>『3.5</a:t>
            </a:r>
            <a:r>
              <a:rPr lang="ja-JP" altLang="en-US" sz="1400" b="1" dirty="0">
                <a:solidFill>
                  <a:srgbClr val="FF0000"/>
                </a:solidFill>
                <a:latin typeface="Meiryo UI" panose="020B0604030504040204" pitchFamily="50" charset="-128"/>
                <a:ea typeface="Meiryo UI" panose="020B0604030504040204" pitchFamily="50" charset="-128"/>
              </a:rPr>
              <a:t>ｍの幅員</a:t>
            </a:r>
            <a:r>
              <a:rPr lang="en-US" altLang="ja-JP" sz="1400" b="1" dirty="0">
                <a:solidFill>
                  <a:srgbClr val="FF0000"/>
                </a:solidFill>
                <a:latin typeface="Meiryo UI" panose="020B0604030504040204" pitchFamily="50" charset="-128"/>
                <a:ea typeface="Meiryo UI" panose="020B0604030504040204" pitchFamily="50" charset="-128"/>
              </a:rPr>
              <a:t>』</a:t>
            </a:r>
          </a:p>
          <a:p>
            <a:pPr marL="806450" indent="-806450"/>
            <a:r>
              <a:rPr lang="ja-JP" altLang="en-US" sz="1200" b="1" dirty="0">
                <a:solidFill>
                  <a:schemeClr val="tx1"/>
                </a:solidFill>
                <a:latin typeface="Meiryo UI" panose="020B0604030504040204" pitchFamily="50" charset="-128"/>
                <a:ea typeface="Meiryo UI" panose="020B0604030504040204" pitchFamily="50" charset="-128"/>
              </a:rPr>
              <a:t>　　（路肩など通行できる部分を含む</a:t>
            </a:r>
            <a:endParaRPr lang="en-US" altLang="ja-JP" sz="1200" b="1" dirty="0">
              <a:solidFill>
                <a:schemeClr val="tx1"/>
              </a:solidFill>
              <a:latin typeface="Meiryo UI" panose="020B0604030504040204" pitchFamily="50" charset="-128"/>
              <a:ea typeface="Meiryo UI" panose="020B0604030504040204" pitchFamily="50" charset="-128"/>
            </a:endParaRPr>
          </a:p>
          <a:p>
            <a:pPr marL="806450" indent="-806450"/>
            <a:r>
              <a:rPr lang="ja-JP" altLang="en-US" sz="1200" b="1" dirty="0">
                <a:solidFill>
                  <a:schemeClr val="tx1"/>
                </a:solidFill>
                <a:latin typeface="Meiryo UI" panose="020B0604030504040204" pitchFamily="50" charset="-128"/>
                <a:ea typeface="Meiryo UI" panose="020B0604030504040204" pitchFamily="50" charset="-128"/>
              </a:rPr>
              <a:t>　　　　有効幅員）</a:t>
            </a:r>
            <a:endParaRPr lang="en-US" altLang="ja-JP" sz="1200" b="1" dirty="0">
              <a:solidFill>
                <a:schemeClr val="tx1"/>
              </a:solidFill>
              <a:latin typeface="Meiryo UI" panose="020B0604030504040204" pitchFamily="50" charset="-128"/>
              <a:ea typeface="Meiryo UI" panose="020B0604030504040204" pitchFamily="50" charset="-128"/>
            </a:endParaRPr>
          </a:p>
          <a:p>
            <a:pPr marL="806450" indent="-806450"/>
            <a:r>
              <a:rPr lang="ja-JP" altLang="en-US" sz="800" b="1" dirty="0">
                <a:solidFill>
                  <a:schemeClr val="tx1"/>
                </a:solidFill>
                <a:latin typeface="Meiryo UI" panose="020B0604030504040204" pitchFamily="50" charset="-128"/>
                <a:ea typeface="Meiryo UI" panose="020B0604030504040204" pitchFamily="50" charset="-128"/>
              </a:rPr>
              <a:t>　　</a:t>
            </a:r>
            <a:endParaRPr lang="en-US" altLang="ja-JP" sz="800" b="1" dirty="0">
              <a:solidFill>
                <a:schemeClr val="tx1"/>
              </a:solidFill>
              <a:latin typeface="Meiryo UI" panose="020B0604030504040204" pitchFamily="50" charset="-128"/>
              <a:ea typeface="Meiryo UI" panose="020B0604030504040204" pitchFamily="50" charset="-128"/>
            </a:endParaRPr>
          </a:p>
          <a:p>
            <a:pPr marL="806450" indent="-806450"/>
            <a:r>
              <a:rPr lang="ja-JP" altLang="en-US" sz="1200" b="1" dirty="0">
                <a:solidFill>
                  <a:schemeClr val="tx1"/>
                </a:solidFill>
                <a:latin typeface="Meiryo UI" panose="020B0604030504040204" pitchFamily="50" charset="-128"/>
                <a:ea typeface="Meiryo UI" panose="020B0604030504040204" pitchFamily="50" charset="-128"/>
              </a:rPr>
              <a:t>　　⇒</a:t>
            </a:r>
            <a:r>
              <a:rPr lang="zh-TW" altLang="en-US" sz="1200" b="1" dirty="0">
                <a:solidFill>
                  <a:schemeClr val="tx1"/>
                </a:solidFill>
                <a:latin typeface="Meiryo UI" panose="020B0604030504040204" pitchFamily="50" charset="-128"/>
                <a:ea typeface="Meiryo UI" panose="020B0604030504040204" pitchFamily="50" charset="-128"/>
              </a:rPr>
              <a:t>道路構造令第５条第４項</a:t>
            </a:r>
            <a:r>
              <a:rPr lang="ja-JP" altLang="en-US" sz="1200" b="1" dirty="0">
                <a:solidFill>
                  <a:schemeClr val="tx1"/>
                </a:solidFill>
                <a:latin typeface="Meiryo UI" panose="020B0604030504040204" pitchFamily="50" charset="-128"/>
                <a:ea typeface="Meiryo UI" panose="020B0604030504040204" pitchFamily="50" charset="-128"/>
              </a:rPr>
              <a:t>に</a:t>
            </a:r>
            <a:endParaRPr lang="en-US" altLang="ja-JP" sz="1200" b="1" dirty="0">
              <a:solidFill>
                <a:schemeClr val="tx1"/>
              </a:solidFill>
              <a:latin typeface="Meiryo UI" panose="020B0604030504040204" pitchFamily="50" charset="-128"/>
              <a:ea typeface="Meiryo UI" panose="020B0604030504040204" pitchFamily="50" charset="-128"/>
            </a:endParaRPr>
          </a:p>
          <a:p>
            <a:pPr marL="806450" indent="-806450"/>
            <a:r>
              <a:rPr lang="ja-JP" altLang="en-US" sz="1200" b="1" dirty="0">
                <a:solidFill>
                  <a:schemeClr val="tx1"/>
                </a:solidFill>
                <a:latin typeface="Meiryo UI" panose="020B0604030504040204" pitchFamily="50" charset="-128"/>
                <a:ea typeface="Meiryo UI" panose="020B0604030504040204" pitchFamily="50" charset="-128"/>
              </a:rPr>
              <a:t>　　　定める幅員</a:t>
            </a:r>
            <a:endParaRPr lang="en-US" altLang="ja-JP" sz="1200" b="1" dirty="0">
              <a:solidFill>
                <a:schemeClr val="tx1"/>
              </a:solidFill>
              <a:latin typeface="Meiryo UI" panose="020B0604030504040204" pitchFamily="50" charset="-128"/>
              <a:ea typeface="Meiryo UI" panose="020B0604030504040204" pitchFamily="50" charset="-128"/>
            </a:endParaRPr>
          </a:p>
          <a:p>
            <a:pPr marL="806450" indent="-806450"/>
            <a:endParaRPr lang="en-US" altLang="ja-JP" sz="1200" b="1" dirty="0">
              <a:solidFill>
                <a:schemeClr val="tx1"/>
              </a:solidFill>
              <a:latin typeface="Meiryo UI" panose="020B0604030504040204" pitchFamily="50" charset="-128"/>
              <a:ea typeface="Meiryo UI" panose="020B0604030504040204" pitchFamily="50" charset="-128"/>
            </a:endParaRPr>
          </a:p>
          <a:p>
            <a:pPr marL="806450" indent="-806450"/>
            <a:r>
              <a:rPr lang="ja-JP" altLang="en-US" sz="1200" b="1" dirty="0">
                <a:solidFill>
                  <a:schemeClr val="tx1"/>
                </a:solidFill>
                <a:latin typeface="Meiryo UI" panose="020B0604030504040204" pitchFamily="50" charset="-128"/>
                <a:ea typeface="Meiryo UI" panose="020B0604030504040204" pitchFamily="50" charset="-128"/>
              </a:rPr>
              <a:t>　　　</a:t>
            </a:r>
            <a:r>
              <a:rPr lang="en-US" altLang="ja-JP" sz="1200" b="1" dirty="0">
                <a:solidFill>
                  <a:schemeClr val="tx1"/>
                </a:solidFill>
                <a:latin typeface="Meiryo UI" panose="020B0604030504040204" pitchFamily="50" charset="-128"/>
                <a:ea typeface="Meiryo UI" panose="020B0604030504040204" pitchFamily="50" charset="-128"/>
              </a:rPr>
              <a:t>A</a:t>
            </a:r>
            <a:r>
              <a:rPr lang="ja-JP" altLang="en-US" sz="1200" b="1" dirty="0">
                <a:solidFill>
                  <a:schemeClr val="tx1"/>
                </a:solidFill>
                <a:latin typeface="Meiryo UI" panose="020B0604030504040204" pitchFamily="50" charset="-128"/>
                <a:ea typeface="Meiryo UI" panose="020B0604030504040204" pitchFamily="50" charset="-128"/>
              </a:rPr>
              <a:t>、</a:t>
            </a:r>
            <a:r>
              <a:rPr lang="en-US" altLang="ja-JP" sz="1200" b="1" dirty="0">
                <a:solidFill>
                  <a:schemeClr val="tx1"/>
                </a:solidFill>
                <a:latin typeface="Meiryo UI" panose="020B0604030504040204" pitchFamily="50" charset="-128"/>
                <a:ea typeface="Meiryo UI" panose="020B0604030504040204" pitchFamily="50" charset="-128"/>
              </a:rPr>
              <a:t>B</a:t>
            </a:r>
            <a:r>
              <a:rPr lang="ja-JP" altLang="en-US" sz="1200" b="1" dirty="0">
                <a:solidFill>
                  <a:schemeClr val="tx1"/>
                </a:solidFill>
                <a:latin typeface="Meiryo UI" panose="020B0604030504040204" pitchFamily="50" charset="-128"/>
                <a:ea typeface="Meiryo UI" panose="020B0604030504040204" pitchFamily="50" charset="-128"/>
              </a:rPr>
              <a:t>　</a:t>
            </a:r>
            <a:r>
              <a:rPr lang="ja-JP" altLang="en-US" sz="1200" b="1" u="sng" dirty="0">
                <a:solidFill>
                  <a:srgbClr val="FF0000"/>
                </a:solidFill>
                <a:latin typeface="Meiryo UI" panose="020B0604030504040204" pitchFamily="50" charset="-128"/>
                <a:ea typeface="Meiryo UI" panose="020B0604030504040204" pitchFamily="50" charset="-128"/>
              </a:rPr>
              <a:t>どちらか狭い幅員</a:t>
            </a:r>
            <a:r>
              <a:rPr lang="ja-JP" altLang="en-US" sz="1200" b="1" dirty="0">
                <a:solidFill>
                  <a:schemeClr val="tx1"/>
                </a:solidFill>
                <a:latin typeface="Meiryo UI" panose="020B0604030504040204" pitchFamily="50" charset="-128"/>
                <a:ea typeface="Meiryo UI" panose="020B0604030504040204" pitchFamily="50" charset="-128"/>
              </a:rPr>
              <a:t>とする </a:t>
            </a:r>
            <a:endParaRPr lang="en-US" altLang="ja-JP" sz="1200" b="1" dirty="0">
              <a:solidFill>
                <a:schemeClr val="tx1"/>
              </a:solidFill>
              <a:latin typeface="Meiryo UI" panose="020B0604030504040204" pitchFamily="50" charset="-128"/>
              <a:ea typeface="Meiryo UI" panose="020B0604030504040204" pitchFamily="50" charset="-128"/>
            </a:endParaRPr>
          </a:p>
        </p:txBody>
      </p:sp>
      <p:sp>
        <p:nvSpPr>
          <p:cNvPr id="124" name="正方形/長方形 123">
            <a:extLst>
              <a:ext uri="{FF2B5EF4-FFF2-40B4-BE49-F238E27FC236}">
                <a16:creationId xmlns:a16="http://schemas.microsoft.com/office/drawing/2014/main" id="{6ED5B528-5B84-410D-85A4-EA3DDBC69794}"/>
              </a:ext>
            </a:extLst>
          </p:cNvPr>
          <p:cNvSpPr/>
          <p:nvPr/>
        </p:nvSpPr>
        <p:spPr>
          <a:xfrm>
            <a:off x="5617357" y="2555393"/>
            <a:ext cx="1040219" cy="766788"/>
          </a:xfrm>
          <a:prstGeom prst="rect">
            <a:avLst/>
          </a:prstGeom>
          <a:noFill/>
          <a:ln w="57150">
            <a:noFill/>
          </a:ln>
        </p:spPr>
        <p:style>
          <a:lnRef idx="2">
            <a:schemeClr val="accent1">
              <a:shade val="50000"/>
            </a:schemeClr>
          </a:lnRef>
          <a:fillRef idx="1">
            <a:schemeClr val="accent1"/>
          </a:fillRef>
          <a:effectRef idx="0">
            <a:schemeClr val="accent1"/>
          </a:effectRef>
          <a:fontRef idx="minor">
            <a:schemeClr val="lt1"/>
          </a:fontRef>
        </p:style>
        <p:txBody>
          <a:bodyPr vert="horz" lIns="0" tIns="0" rIns="0" bIns="0" rtlCol="0" anchor="t" anchorCtr="0"/>
          <a:lstStyle/>
          <a:p>
            <a:pPr marL="806450" indent="-806450"/>
            <a:endParaRPr lang="en-US" altLang="ja-JP" sz="1200" b="1" dirty="0">
              <a:solidFill>
                <a:schemeClr val="tx1"/>
              </a:solidFill>
              <a:latin typeface="Meiryo UI" panose="020B0604030504040204" pitchFamily="50" charset="-128"/>
              <a:ea typeface="Meiryo UI" panose="020B0604030504040204" pitchFamily="50" charset="-128"/>
            </a:endParaRPr>
          </a:p>
          <a:p>
            <a:pPr marL="806450" indent="-806450"/>
            <a:r>
              <a:rPr lang="ja-JP" altLang="en-US" sz="1200" b="1" dirty="0">
                <a:solidFill>
                  <a:schemeClr val="tx1"/>
                </a:solidFill>
                <a:latin typeface="Meiryo UI" panose="020B0604030504040204" pitchFamily="50" charset="-128"/>
                <a:ea typeface="Meiryo UI" panose="020B0604030504040204" pitchFamily="50" charset="-128"/>
              </a:rPr>
              <a:t>　　　もしくは、</a:t>
            </a:r>
            <a:endParaRPr lang="en-US" altLang="ja-JP" sz="1200" b="1" dirty="0">
              <a:solidFill>
                <a:schemeClr val="tx1"/>
              </a:solidFill>
              <a:latin typeface="Meiryo UI" panose="020B0604030504040204" pitchFamily="50" charset="-128"/>
              <a:ea typeface="Meiryo UI" panose="020B0604030504040204" pitchFamily="50" charset="-128"/>
            </a:endParaRPr>
          </a:p>
        </p:txBody>
      </p:sp>
      <p:sp>
        <p:nvSpPr>
          <p:cNvPr id="4" name="タイトル 3">
            <a:extLst>
              <a:ext uri="{FF2B5EF4-FFF2-40B4-BE49-F238E27FC236}">
                <a16:creationId xmlns:a16="http://schemas.microsoft.com/office/drawing/2014/main" id="{2ED341FA-B417-442A-A9DD-42BA49BFF4DE}"/>
              </a:ext>
            </a:extLst>
          </p:cNvPr>
          <p:cNvSpPr>
            <a:spLocks noGrp="1"/>
          </p:cNvSpPr>
          <p:nvPr>
            <p:ph type="title"/>
          </p:nvPr>
        </p:nvSpPr>
        <p:spPr>
          <a:xfrm>
            <a:off x="0" y="54907"/>
            <a:ext cx="7642860" cy="404813"/>
          </a:xfrm>
        </p:spPr>
        <p:txBody>
          <a:bodyPr/>
          <a:lstStyle/>
          <a:p>
            <a:r>
              <a:rPr kumimoji="1" lang="ja-JP" altLang="en-US" sz="2200" dirty="0"/>
              <a:t>広域緊急交通路沿道建築物　</a:t>
            </a:r>
            <a:r>
              <a:rPr lang="ja-JP" altLang="en-US" sz="2200" dirty="0"/>
              <a:t>閉塞リスクが高い箇所を把握</a:t>
            </a:r>
            <a:endParaRPr kumimoji="1" lang="ja-JP" altLang="en-US" sz="2200" dirty="0"/>
          </a:p>
        </p:txBody>
      </p:sp>
      <p:sp>
        <p:nvSpPr>
          <p:cNvPr id="42" name="テキスト ボックス 41">
            <a:extLst>
              <a:ext uri="{FF2B5EF4-FFF2-40B4-BE49-F238E27FC236}">
                <a16:creationId xmlns:a16="http://schemas.microsoft.com/office/drawing/2014/main" id="{7A55A808-2999-4672-A782-9F78E5FFD493}"/>
              </a:ext>
            </a:extLst>
          </p:cNvPr>
          <p:cNvSpPr txBox="1"/>
          <p:nvPr/>
        </p:nvSpPr>
        <p:spPr>
          <a:xfrm>
            <a:off x="1427521" y="3567522"/>
            <a:ext cx="843060" cy="215444"/>
          </a:xfrm>
          <a:prstGeom prst="rect">
            <a:avLst/>
          </a:prstGeom>
          <a:noFill/>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ja-JP" altLang="en-US" sz="800" b="1" dirty="0">
                <a:solidFill>
                  <a:schemeClr val="bg1"/>
                </a:solidFill>
                <a:latin typeface="游ゴシック" panose="020B0400000000000000" pitchFamily="50" charset="-128"/>
                <a:ea typeface="游ゴシック" panose="020B0400000000000000" pitchFamily="50" charset="-128"/>
              </a:rPr>
              <a:t>交差点</a:t>
            </a:r>
            <a:endParaRPr kumimoji="0" lang="ja-JP" altLang="en-US" sz="800" b="1" i="0" u="none" strike="noStrike" kern="1200" cap="none" spc="0" normalizeH="0" baseline="0" noProof="0" dirty="0">
              <a:ln>
                <a:noFill/>
              </a:ln>
              <a:solidFill>
                <a:schemeClr val="bg1"/>
              </a:solidFill>
              <a:effectLst/>
              <a:uLnTx/>
              <a:uFillTx/>
              <a:latin typeface="游ゴシック" panose="020B0400000000000000" pitchFamily="50" charset="-128"/>
              <a:ea typeface="游ゴシック" panose="020B0400000000000000" pitchFamily="50" charset="-128"/>
              <a:cs typeface="+mn-cs"/>
            </a:endParaRPr>
          </a:p>
        </p:txBody>
      </p:sp>
      <p:sp>
        <p:nvSpPr>
          <p:cNvPr id="2" name="スライド番号プレースホルダー 1">
            <a:extLst>
              <a:ext uri="{FF2B5EF4-FFF2-40B4-BE49-F238E27FC236}">
                <a16:creationId xmlns:a16="http://schemas.microsoft.com/office/drawing/2014/main" id="{05560DDD-9EFB-404A-B787-73B7C519A43F}"/>
              </a:ext>
            </a:extLst>
          </p:cNvPr>
          <p:cNvSpPr>
            <a:spLocks noGrp="1"/>
          </p:cNvSpPr>
          <p:nvPr>
            <p:ph type="sldNum" sz="quarter" idx="12"/>
          </p:nvPr>
        </p:nvSpPr>
        <p:spPr/>
        <p:txBody>
          <a:bodyPr/>
          <a:lstStyle/>
          <a:p>
            <a:pPr>
              <a:defRPr/>
            </a:pPr>
            <a:fld id="{09954CD4-AF95-4C78-B160-84012AB9CEDB}" type="slidenum">
              <a:rPr lang="en-US" altLang="ja-JP" smtClean="0">
                <a:solidFill>
                  <a:srgbClr val="000000"/>
                </a:solidFill>
              </a:rPr>
              <a:pPr>
                <a:defRPr/>
              </a:pPr>
              <a:t>13</a:t>
            </a:fld>
            <a:endParaRPr lang="en-US" altLang="ja-JP">
              <a:solidFill>
                <a:srgbClr val="000000"/>
              </a:solidFill>
            </a:endParaRPr>
          </a:p>
        </p:txBody>
      </p:sp>
      <p:sp>
        <p:nvSpPr>
          <p:cNvPr id="44" name="正方形/長方形 43">
            <a:extLst>
              <a:ext uri="{FF2B5EF4-FFF2-40B4-BE49-F238E27FC236}">
                <a16:creationId xmlns:a16="http://schemas.microsoft.com/office/drawing/2014/main" id="{0CF381FE-809D-4BF9-AAD6-D845ACFBB648}"/>
              </a:ext>
            </a:extLst>
          </p:cNvPr>
          <p:cNvSpPr/>
          <p:nvPr/>
        </p:nvSpPr>
        <p:spPr>
          <a:xfrm>
            <a:off x="826508" y="3508144"/>
            <a:ext cx="381458" cy="271782"/>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5" name="正方形/長方形 44">
            <a:extLst>
              <a:ext uri="{FF2B5EF4-FFF2-40B4-BE49-F238E27FC236}">
                <a16:creationId xmlns:a16="http://schemas.microsoft.com/office/drawing/2014/main" id="{31F9E075-0C42-4281-A6C6-8645E4B026A3}"/>
              </a:ext>
            </a:extLst>
          </p:cNvPr>
          <p:cNvSpPr/>
          <p:nvPr/>
        </p:nvSpPr>
        <p:spPr>
          <a:xfrm>
            <a:off x="2045498" y="3490437"/>
            <a:ext cx="336384" cy="271782"/>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Tree>
    <p:extLst>
      <p:ext uri="{BB962C8B-B14F-4D97-AF65-F5344CB8AC3E}">
        <p14:creationId xmlns:p14="http://schemas.microsoft.com/office/powerpoint/2010/main" val="44445806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 name="矢印: 五方向 51">
            <a:extLst>
              <a:ext uri="{FF2B5EF4-FFF2-40B4-BE49-F238E27FC236}">
                <a16:creationId xmlns:a16="http://schemas.microsoft.com/office/drawing/2014/main" id="{1A9DC178-B62F-4BB2-9180-B98C6F67C850}"/>
              </a:ext>
            </a:extLst>
          </p:cNvPr>
          <p:cNvSpPr/>
          <p:nvPr/>
        </p:nvSpPr>
        <p:spPr>
          <a:xfrm>
            <a:off x="261348" y="9032649"/>
            <a:ext cx="8352000" cy="504000"/>
          </a:xfrm>
          <a:prstGeom prst="homePlate">
            <a:avLst/>
          </a:prstGeom>
          <a:solidFill>
            <a:srgbClr val="FFFF00">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メイリオ" panose="020B0604030504040204" pitchFamily="50" charset="-128"/>
              <a:ea typeface="メイリオ" panose="020B0604030504040204" pitchFamily="50" charset="-128"/>
            </a:endParaRPr>
          </a:p>
        </p:txBody>
      </p:sp>
      <p:sp>
        <p:nvSpPr>
          <p:cNvPr id="54" name="矢印: 五方向 53">
            <a:extLst>
              <a:ext uri="{FF2B5EF4-FFF2-40B4-BE49-F238E27FC236}">
                <a16:creationId xmlns:a16="http://schemas.microsoft.com/office/drawing/2014/main" id="{E9344F14-5725-479C-831B-4B7F05549992}"/>
              </a:ext>
            </a:extLst>
          </p:cNvPr>
          <p:cNvSpPr/>
          <p:nvPr/>
        </p:nvSpPr>
        <p:spPr>
          <a:xfrm>
            <a:off x="263260" y="10234676"/>
            <a:ext cx="8352000" cy="504000"/>
          </a:xfrm>
          <a:prstGeom prst="homePlate">
            <a:avLst/>
          </a:prstGeom>
          <a:solidFill>
            <a:srgbClr val="FFFF00">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メイリオ" panose="020B0604030504040204" pitchFamily="50" charset="-128"/>
              <a:ea typeface="メイリオ" panose="020B0604030504040204" pitchFamily="50" charset="-128"/>
            </a:endParaRPr>
          </a:p>
        </p:txBody>
      </p:sp>
      <p:sp>
        <p:nvSpPr>
          <p:cNvPr id="58" name="矢印: 五方向 57">
            <a:extLst>
              <a:ext uri="{FF2B5EF4-FFF2-40B4-BE49-F238E27FC236}">
                <a16:creationId xmlns:a16="http://schemas.microsoft.com/office/drawing/2014/main" id="{7C28E671-C770-466A-8E64-792B1C8362B2}"/>
              </a:ext>
            </a:extLst>
          </p:cNvPr>
          <p:cNvSpPr/>
          <p:nvPr/>
        </p:nvSpPr>
        <p:spPr>
          <a:xfrm>
            <a:off x="261348" y="11261736"/>
            <a:ext cx="8352000" cy="504000"/>
          </a:xfrm>
          <a:prstGeom prst="homePlate">
            <a:avLst/>
          </a:prstGeom>
          <a:solidFill>
            <a:srgbClr val="FFFF00">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メイリオ" panose="020B0604030504040204" pitchFamily="50" charset="-128"/>
              <a:ea typeface="メイリオ" panose="020B0604030504040204" pitchFamily="50" charset="-128"/>
            </a:endParaRPr>
          </a:p>
        </p:txBody>
      </p:sp>
      <p:sp>
        <p:nvSpPr>
          <p:cNvPr id="2" name="矢印: 五方向 1">
            <a:extLst>
              <a:ext uri="{FF2B5EF4-FFF2-40B4-BE49-F238E27FC236}">
                <a16:creationId xmlns:a16="http://schemas.microsoft.com/office/drawing/2014/main" id="{894A7E77-75AD-4C6E-9604-9A7076684641}"/>
              </a:ext>
            </a:extLst>
          </p:cNvPr>
          <p:cNvSpPr/>
          <p:nvPr/>
        </p:nvSpPr>
        <p:spPr>
          <a:xfrm>
            <a:off x="261348" y="7824429"/>
            <a:ext cx="8352000" cy="504000"/>
          </a:xfrm>
          <a:prstGeom prst="homePlate">
            <a:avLst/>
          </a:prstGeom>
          <a:solidFill>
            <a:srgbClr val="FFFF00">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メイリオ" panose="020B0604030504040204" pitchFamily="50" charset="-128"/>
              <a:ea typeface="メイリオ" panose="020B0604030504040204" pitchFamily="50" charset="-128"/>
            </a:endParaRPr>
          </a:p>
        </p:txBody>
      </p:sp>
      <p:sp>
        <p:nvSpPr>
          <p:cNvPr id="64" name="四角形: 角を丸くする 63">
            <a:extLst>
              <a:ext uri="{FF2B5EF4-FFF2-40B4-BE49-F238E27FC236}">
                <a16:creationId xmlns:a16="http://schemas.microsoft.com/office/drawing/2014/main" id="{FDE288DE-F1C0-4733-AA14-206C2381FA55}"/>
              </a:ext>
            </a:extLst>
          </p:cNvPr>
          <p:cNvSpPr/>
          <p:nvPr/>
        </p:nvSpPr>
        <p:spPr>
          <a:xfrm>
            <a:off x="5338026" y="7501105"/>
            <a:ext cx="2836672" cy="1162764"/>
          </a:xfrm>
          <a:prstGeom prst="round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メイリオ" panose="020B0604030504040204" pitchFamily="50" charset="-128"/>
              <a:ea typeface="メイリオ" panose="020B0604030504040204" pitchFamily="50" charset="-128"/>
            </a:endParaRPr>
          </a:p>
        </p:txBody>
      </p:sp>
      <p:sp>
        <p:nvSpPr>
          <p:cNvPr id="31" name="四角形: 角を丸くする 30">
            <a:extLst>
              <a:ext uri="{FF2B5EF4-FFF2-40B4-BE49-F238E27FC236}">
                <a16:creationId xmlns:a16="http://schemas.microsoft.com/office/drawing/2014/main" id="{FEA3CB36-C856-4D4A-B8BC-0EC233A293FC}"/>
              </a:ext>
            </a:extLst>
          </p:cNvPr>
          <p:cNvSpPr/>
          <p:nvPr/>
        </p:nvSpPr>
        <p:spPr>
          <a:xfrm>
            <a:off x="2104770" y="7488981"/>
            <a:ext cx="2943102" cy="1162764"/>
          </a:xfrm>
          <a:prstGeom prst="round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メイリオ" panose="020B0604030504040204" pitchFamily="50" charset="-128"/>
              <a:ea typeface="メイリオ" panose="020B0604030504040204" pitchFamily="50" charset="-128"/>
            </a:endParaRPr>
          </a:p>
        </p:txBody>
      </p:sp>
      <p:sp>
        <p:nvSpPr>
          <p:cNvPr id="51" name="四角形: 角を丸くする 50">
            <a:extLst>
              <a:ext uri="{FF2B5EF4-FFF2-40B4-BE49-F238E27FC236}">
                <a16:creationId xmlns:a16="http://schemas.microsoft.com/office/drawing/2014/main" id="{20EDF298-98B6-458F-A465-5640B53B3B82}"/>
              </a:ext>
            </a:extLst>
          </p:cNvPr>
          <p:cNvSpPr/>
          <p:nvPr/>
        </p:nvSpPr>
        <p:spPr>
          <a:xfrm>
            <a:off x="1645030" y="11094931"/>
            <a:ext cx="2362722" cy="915639"/>
          </a:xfrm>
          <a:prstGeom prst="round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メイリオ" panose="020B0604030504040204" pitchFamily="50" charset="-128"/>
              <a:ea typeface="メイリオ" panose="020B0604030504040204" pitchFamily="50" charset="-128"/>
            </a:endParaRPr>
          </a:p>
        </p:txBody>
      </p:sp>
      <p:sp>
        <p:nvSpPr>
          <p:cNvPr id="11" name="四角形: 角を丸くする 10">
            <a:extLst>
              <a:ext uri="{FF2B5EF4-FFF2-40B4-BE49-F238E27FC236}">
                <a16:creationId xmlns:a16="http://schemas.microsoft.com/office/drawing/2014/main" id="{1C9F4DF4-9488-45C0-9BA7-735518A7BD30}"/>
              </a:ext>
            </a:extLst>
          </p:cNvPr>
          <p:cNvSpPr/>
          <p:nvPr/>
        </p:nvSpPr>
        <p:spPr>
          <a:xfrm>
            <a:off x="4441570" y="11083964"/>
            <a:ext cx="3671698" cy="915639"/>
          </a:xfrm>
          <a:prstGeom prst="round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メイリオ" panose="020B0604030504040204" pitchFamily="50" charset="-128"/>
              <a:ea typeface="メイリオ" panose="020B0604030504040204" pitchFamily="50" charset="-128"/>
            </a:endParaRPr>
          </a:p>
        </p:txBody>
      </p:sp>
      <p:sp>
        <p:nvSpPr>
          <p:cNvPr id="119" name="コンテンツ プレースホルダー 2"/>
          <p:cNvSpPr txBox="1">
            <a:spLocks/>
          </p:cNvSpPr>
          <p:nvPr/>
        </p:nvSpPr>
        <p:spPr bwMode="auto">
          <a:xfrm>
            <a:off x="140030" y="634217"/>
            <a:ext cx="8857693" cy="830985"/>
          </a:xfrm>
          <a:prstGeom prst="rect">
            <a:avLst/>
          </a:prstGeom>
          <a:solidFill>
            <a:schemeClr val="accent5"/>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28" tIns="45714" rIns="91428" bIns="45714" numCol="1" rtlCol="0" anchor="t" anchorCtr="0" compatLnSpc="1">
            <a:prstTxWarp prst="textNoShape">
              <a:avLst/>
            </a:prstTxWarp>
            <a:spAutoFit/>
          </a:bodyPr>
          <a:lstStyle>
            <a:lvl1pPr indent="0" defTabSz="457200" fontAlgn="base">
              <a:spcBef>
                <a:spcPts val="600"/>
              </a:spcBef>
              <a:spcAft>
                <a:spcPct val="0"/>
              </a:spcAft>
              <a:buNone/>
              <a:defRPr kumimoji="0" sz="1400" b="1">
                <a:solidFill>
                  <a:prstClr val="black"/>
                </a:solidFill>
                <a:latin typeface="Meiryo UI" panose="020B0604030504040204" pitchFamily="50" charset="-128"/>
                <a:ea typeface="Meiryo UI" panose="020B0604030504040204" pitchFamily="50" charset="-128"/>
              </a:defRPr>
            </a:lvl1pPr>
            <a:lvl2pPr marL="741363" indent="-284163" eaLnBrk="0" fontAlgn="base" hangingPunct="0">
              <a:spcBef>
                <a:spcPct val="20000"/>
              </a:spcBef>
              <a:spcAft>
                <a:spcPct val="0"/>
              </a:spcAft>
              <a:buChar char="–"/>
              <a:defRPr sz="2800"/>
            </a:lvl2pPr>
            <a:lvl3pPr marL="1141413" indent="-227013" eaLnBrk="0" fontAlgn="base" hangingPunct="0">
              <a:spcBef>
                <a:spcPct val="20000"/>
              </a:spcBef>
              <a:spcAft>
                <a:spcPct val="0"/>
              </a:spcAft>
              <a:buChar char="•"/>
              <a:defRPr sz="2400"/>
            </a:lvl3pPr>
            <a:lvl4pPr marL="1598613" indent="-227013" eaLnBrk="0" fontAlgn="base" hangingPunct="0">
              <a:spcBef>
                <a:spcPct val="20000"/>
              </a:spcBef>
              <a:spcAft>
                <a:spcPct val="0"/>
              </a:spcAft>
              <a:buChar char="–"/>
              <a:defRPr sz="2000"/>
            </a:lvl4pPr>
            <a:lvl5pPr marL="2055813" indent="-227013" eaLnBrk="0" fontAlgn="base" hangingPunct="0">
              <a:spcBef>
                <a:spcPct val="20000"/>
              </a:spcBef>
              <a:spcAft>
                <a:spcPct val="0"/>
              </a:spcAft>
              <a:buChar char="»"/>
              <a:defRPr sz="2000"/>
            </a:lvl5pPr>
            <a:lvl6pPr marL="2514264" indent="-228570" fontAlgn="base">
              <a:spcBef>
                <a:spcPct val="20000"/>
              </a:spcBef>
              <a:spcAft>
                <a:spcPct val="0"/>
              </a:spcAft>
              <a:buChar char="»"/>
              <a:defRPr sz="2000"/>
            </a:lvl6pPr>
            <a:lvl7pPr marL="2971403" indent="-228570" fontAlgn="base">
              <a:spcBef>
                <a:spcPct val="20000"/>
              </a:spcBef>
              <a:spcAft>
                <a:spcPct val="0"/>
              </a:spcAft>
              <a:buChar char="»"/>
              <a:defRPr sz="2000"/>
            </a:lvl7pPr>
            <a:lvl8pPr marL="3428542" indent="-228570" fontAlgn="base">
              <a:spcBef>
                <a:spcPct val="20000"/>
              </a:spcBef>
              <a:spcAft>
                <a:spcPct val="0"/>
              </a:spcAft>
              <a:buChar char="»"/>
              <a:defRPr sz="2000"/>
            </a:lvl8pPr>
            <a:lvl9pPr marL="3885681" indent="-228570" fontAlgn="base">
              <a:spcBef>
                <a:spcPct val="20000"/>
              </a:spcBef>
              <a:spcAft>
                <a:spcPct val="0"/>
              </a:spcAft>
              <a:buChar char="»"/>
              <a:defRPr sz="2000"/>
            </a:lvl9pPr>
          </a:lstStyle>
          <a:p>
            <a:pPr marL="268288" indent="-268288">
              <a:spcBef>
                <a:spcPts val="0"/>
              </a:spcBef>
            </a:pPr>
            <a:r>
              <a:rPr lang="ja-JP" altLang="en-US" sz="1600" b="0" dirty="0">
                <a:latin typeface="メイリオ" panose="020B0604030504040204" pitchFamily="50" charset="-128"/>
                <a:ea typeface="メイリオ" panose="020B0604030504040204" pitchFamily="50" charset="-128"/>
              </a:rPr>
              <a:t>○「建物特性」、「区間特性」、「交差点を介しての通行」の観点で、閉塞リスク</a:t>
            </a:r>
            <a:r>
              <a:rPr lang="en-US" altLang="ja-JP" sz="1600" b="0" dirty="0">
                <a:latin typeface="メイリオ" panose="020B0604030504040204" pitchFamily="50" charset="-128"/>
                <a:ea typeface="メイリオ" panose="020B0604030504040204" pitchFamily="50" charset="-128"/>
              </a:rPr>
              <a:t>A</a:t>
            </a:r>
            <a:r>
              <a:rPr lang="ja-JP" altLang="en-US" sz="1600" b="0" dirty="0">
                <a:latin typeface="メイリオ" panose="020B0604030504040204" pitchFamily="50" charset="-128"/>
                <a:ea typeface="メイリオ" panose="020B0604030504040204" pitchFamily="50" charset="-128"/>
              </a:rPr>
              <a:t>～</a:t>
            </a:r>
            <a:r>
              <a:rPr lang="en-US" altLang="ja-JP" sz="1600" b="0" dirty="0">
                <a:latin typeface="メイリオ" panose="020B0604030504040204" pitchFamily="50" charset="-128"/>
                <a:ea typeface="メイリオ" panose="020B0604030504040204" pitchFamily="50" charset="-128"/>
              </a:rPr>
              <a:t>C</a:t>
            </a:r>
            <a:r>
              <a:rPr lang="ja-JP" altLang="en-US" sz="1600" b="0" dirty="0">
                <a:latin typeface="メイリオ" panose="020B0604030504040204" pitchFamily="50" charset="-128"/>
                <a:ea typeface="メイリオ" panose="020B0604030504040204" pitchFamily="50" charset="-128"/>
              </a:rPr>
              <a:t>に分類。</a:t>
            </a:r>
            <a:endParaRPr lang="en-US" altLang="ja-JP" sz="1600" b="0" dirty="0">
              <a:latin typeface="メイリオ" panose="020B0604030504040204" pitchFamily="50" charset="-128"/>
              <a:ea typeface="メイリオ" panose="020B0604030504040204" pitchFamily="50" charset="-128"/>
            </a:endParaRPr>
          </a:p>
          <a:p>
            <a:pPr marL="268288" indent="-268288">
              <a:spcBef>
                <a:spcPts val="0"/>
              </a:spcBef>
            </a:pPr>
            <a:r>
              <a:rPr lang="ja-JP" altLang="en-US" sz="1600" b="0" dirty="0">
                <a:latin typeface="メイリオ" panose="020B0604030504040204" pitchFamily="50" charset="-128"/>
                <a:ea typeface="メイリオ" panose="020B0604030504040204" pitchFamily="50" charset="-128"/>
              </a:rPr>
              <a:t>○  通行不可は閉塞リスク</a:t>
            </a:r>
            <a:r>
              <a:rPr lang="en-US" altLang="ja-JP" sz="1600" b="0" dirty="0">
                <a:latin typeface="メイリオ" panose="020B0604030504040204" pitchFamily="50" charset="-128"/>
                <a:ea typeface="メイリオ" panose="020B0604030504040204" pitchFamily="50" charset="-128"/>
              </a:rPr>
              <a:t>A</a:t>
            </a:r>
            <a:r>
              <a:rPr lang="ja-JP" altLang="en-US" sz="1600" b="0" dirty="0">
                <a:latin typeface="メイリオ" panose="020B0604030504040204" pitchFamily="50" charset="-128"/>
                <a:ea typeface="メイリオ" panose="020B0604030504040204" pitchFamily="50" charset="-128"/>
              </a:rPr>
              <a:t>。通行可は閉塞リスク</a:t>
            </a:r>
            <a:r>
              <a:rPr lang="en-US" altLang="ja-JP" sz="1600" b="0" dirty="0">
                <a:latin typeface="メイリオ" panose="020B0604030504040204" pitchFamily="50" charset="-128"/>
                <a:ea typeface="メイリオ" panose="020B0604030504040204" pitchFamily="50" charset="-128"/>
              </a:rPr>
              <a:t>B</a:t>
            </a:r>
            <a:r>
              <a:rPr lang="ja-JP" altLang="en-US" sz="1600" b="0" dirty="0">
                <a:latin typeface="メイリオ" panose="020B0604030504040204" pitchFamily="50" charset="-128"/>
                <a:ea typeface="メイリオ" panose="020B0604030504040204" pitchFamily="50" charset="-128"/>
              </a:rPr>
              <a:t>、</a:t>
            </a:r>
            <a:r>
              <a:rPr lang="en-US" altLang="ja-JP" sz="1600" b="0" dirty="0">
                <a:latin typeface="メイリオ" panose="020B0604030504040204" pitchFamily="50" charset="-128"/>
                <a:ea typeface="メイリオ" panose="020B0604030504040204" pitchFamily="50" charset="-128"/>
              </a:rPr>
              <a:t>C</a:t>
            </a:r>
            <a:r>
              <a:rPr lang="ja-JP" altLang="en-US" sz="1600" b="0" dirty="0">
                <a:latin typeface="メイリオ" panose="020B0604030504040204" pitchFamily="50" charset="-128"/>
                <a:ea typeface="メイリオ" panose="020B0604030504040204" pitchFamily="50" charset="-128"/>
              </a:rPr>
              <a:t>。</a:t>
            </a:r>
            <a:endParaRPr lang="en-US" altLang="ja-JP" sz="1600" b="0" dirty="0">
              <a:latin typeface="メイリオ" panose="020B0604030504040204" pitchFamily="50" charset="-128"/>
              <a:ea typeface="メイリオ" panose="020B0604030504040204" pitchFamily="50" charset="-128"/>
            </a:endParaRPr>
          </a:p>
          <a:p>
            <a:pPr marL="268288" indent="-268288">
              <a:spcBef>
                <a:spcPts val="0"/>
              </a:spcBef>
            </a:pPr>
            <a:r>
              <a:rPr lang="ja-JP" altLang="en-US" sz="1600" b="0" dirty="0"/>
              <a:t>○</a:t>
            </a:r>
            <a:r>
              <a:rPr lang="ja-JP" altLang="en-US" sz="1600" dirty="0"/>
              <a:t>　</a:t>
            </a:r>
            <a:r>
              <a:rPr lang="ja-JP" altLang="en-US" sz="1600" b="0" dirty="0"/>
              <a:t>道路の閉塞リスクの見える化により優先順位付け。（閉塞リスク</a:t>
            </a:r>
            <a:r>
              <a:rPr lang="en-US" altLang="ja-JP" sz="1600" b="0" dirty="0"/>
              <a:t>A</a:t>
            </a:r>
            <a:r>
              <a:rPr lang="ja-JP" altLang="en-US" sz="1600" b="0" dirty="0"/>
              <a:t>＞</a:t>
            </a:r>
            <a:r>
              <a:rPr lang="en-US" altLang="ja-JP" sz="1600" b="0" dirty="0"/>
              <a:t>B</a:t>
            </a:r>
            <a:r>
              <a:rPr lang="ja-JP" altLang="en-US" sz="1600" b="0" dirty="0"/>
              <a:t>＞</a:t>
            </a:r>
            <a:r>
              <a:rPr lang="en-US" altLang="ja-JP" sz="1600" b="0" dirty="0"/>
              <a:t>C</a:t>
            </a:r>
            <a:r>
              <a:rPr lang="ja-JP" altLang="en-US" sz="1600" b="0" dirty="0"/>
              <a:t>）</a:t>
            </a:r>
            <a:endParaRPr lang="en-US" altLang="ja-JP" sz="1600" b="0" dirty="0"/>
          </a:p>
        </p:txBody>
      </p:sp>
      <p:sp>
        <p:nvSpPr>
          <p:cNvPr id="6" name="正方形/長方形 5">
            <a:extLst>
              <a:ext uri="{FF2B5EF4-FFF2-40B4-BE49-F238E27FC236}">
                <a16:creationId xmlns:a16="http://schemas.microsoft.com/office/drawing/2014/main" id="{60BD1705-D558-4F5F-90AC-FF7D43E39F16}"/>
              </a:ext>
            </a:extLst>
          </p:cNvPr>
          <p:cNvSpPr/>
          <p:nvPr/>
        </p:nvSpPr>
        <p:spPr>
          <a:xfrm>
            <a:off x="2020428" y="7556300"/>
            <a:ext cx="1464345" cy="56054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400" dirty="0">
                <a:solidFill>
                  <a:schemeClr val="bg1"/>
                </a:solidFill>
                <a:highlight>
                  <a:srgbClr val="800080"/>
                </a:highlight>
                <a:latin typeface="メイリオ" panose="020B0604030504040204" pitchFamily="50" charset="-128"/>
                <a:ea typeface="メイリオ" panose="020B0604030504040204" pitchFamily="50" charset="-128"/>
              </a:rPr>
              <a:t>耐震区分</a:t>
            </a:r>
            <a:r>
              <a:rPr kumimoji="1" lang="en-US" altLang="ja-JP" sz="1400" dirty="0">
                <a:solidFill>
                  <a:schemeClr val="bg1"/>
                </a:solidFill>
                <a:highlight>
                  <a:srgbClr val="800080"/>
                </a:highlight>
                <a:latin typeface="メイリオ" panose="020B0604030504040204" pitchFamily="50" charset="-128"/>
                <a:ea typeface="メイリオ" panose="020B0604030504040204" pitchFamily="50" charset="-128"/>
              </a:rPr>
              <a:t>Ⅰ</a:t>
            </a:r>
            <a:endParaRPr kumimoji="1" lang="ja-JP" altLang="en-US" sz="1400" dirty="0">
              <a:solidFill>
                <a:schemeClr val="bg1"/>
              </a:solidFill>
              <a:highlight>
                <a:srgbClr val="800080"/>
              </a:highlight>
              <a:latin typeface="メイリオ" panose="020B0604030504040204" pitchFamily="50" charset="-128"/>
              <a:ea typeface="メイリオ" panose="020B0604030504040204" pitchFamily="50" charset="-128"/>
            </a:endParaRPr>
          </a:p>
        </p:txBody>
      </p:sp>
      <p:sp>
        <p:nvSpPr>
          <p:cNvPr id="13" name="正方形/長方形 12">
            <a:extLst>
              <a:ext uri="{FF2B5EF4-FFF2-40B4-BE49-F238E27FC236}">
                <a16:creationId xmlns:a16="http://schemas.microsoft.com/office/drawing/2014/main" id="{D34EB904-DD97-4E2F-A1EC-297242089D5B}"/>
              </a:ext>
            </a:extLst>
          </p:cNvPr>
          <p:cNvSpPr/>
          <p:nvPr/>
        </p:nvSpPr>
        <p:spPr>
          <a:xfrm>
            <a:off x="2042053" y="7899573"/>
            <a:ext cx="1442720" cy="56054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400" dirty="0">
                <a:solidFill>
                  <a:schemeClr val="tx1"/>
                </a:solidFill>
                <a:highlight>
                  <a:srgbClr val="FF00FF"/>
                </a:highlight>
                <a:latin typeface="メイリオ" panose="020B0604030504040204" pitchFamily="50" charset="-128"/>
                <a:ea typeface="メイリオ" panose="020B0604030504040204" pitchFamily="50" charset="-128"/>
              </a:rPr>
              <a:t>耐震区分</a:t>
            </a:r>
            <a:r>
              <a:rPr lang="en-US" altLang="ja-JP" sz="1400" dirty="0">
                <a:solidFill>
                  <a:schemeClr val="tx1"/>
                </a:solidFill>
                <a:highlight>
                  <a:srgbClr val="FF00FF"/>
                </a:highlight>
                <a:latin typeface="メイリオ" panose="020B0604030504040204" pitchFamily="50" charset="-128"/>
                <a:ea typeface="メイリオ" panose="020B0604030504040204" pitchFamily="50" charset="-128"/>
              </a:rPr>
              <a:t>Ⅱ</a:t>
            </a:r>
            <a:endParaRPr kumimoji="1" lang="ja-JP" altLang="en-US" sz="1400" dirty="0">
              <a:solidFill>
                <a:schemeClr val="tx1"/>
              </a:solidFill>
              <a:highlight>
                <a:srgbClr val="FF00FF"/>
              </a:highlight>
              <a:latin typeface="メイリオ" panose="020B0604030504040204" pitchFamily="50" charset="-128"/>
              <a:ea typeface="メイリオ" panose="020B0604030504040204" pitchFamily="50" charset="-128"/>
            </a:endParaRPr>
          </a:p>
        </p:txBody>
      </p:sp>
      <p:sp>
        <p:nvSpPr>
          <p:cNvPr id="14" name="正方形/長方形 13">
            <a:extLst>
              <a:ext uri="{FF2B5EF4-FFF2-40B4-BE49-F238E27FC236}">
                <a16:creationId xmlns:a16="http://schemas.microsoft.com/office/drawing/2014/main" id="{9ED1B43E-71DC-454C-9F3A-65A20ACD1B29}"/>
              </a:ext>
            </a:extLst>
          </p:cNvPr>
          <p:cNvSpPr/>
          <p:nvPr/>
        </p:nvSpPr>
        <p:spPr>
          <a:xfrm>
            <a:off x="5193410" y="7780821"/>
            <a:ext cx="1442720" cy="56054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400" dirty="0">
                <a:solidFill>
                  <a:schemeClr val="tx1"/>
                </a:solidFill>
                <a:highlight>
                  <a:srgbClr val="FFCCFF"/>
                </a:highlight>
                <a:latin typeface="メイリオ" panose="020B0604030504040204" pitchFamily="50" charset="-128"/>
                <a:ea typeface="メイリオ" panose="020B0604030504040204" pitchFamily="50" charset="-128"/>
              </a:rPr>
              <a:t>耐震区分</a:t>
            </a:r>
            <a:r>
              <a:rPr kumimoji="1" lang="en-US" altLang="ja-JP" sz="1400" dirty="0">
                <a:solidFill>
                  <a:schemeClr val="tx1"/>
                </a:solidFill>
                <a:highlight>
                  <a:srgbClr val="FFCCFF"/>
                </a:highlight>
                <a:latin typeface="メイリオ" panose="020B0604030504040204" pitchFamily="50" charset="-128"/>
                <a:ea typeface="メイリオ" panose="020B0604030504040204" pitchFamily="50" charset="-128"/>
              </a:rPr>
              <a:t>Ⅲ</a:t>
            </a:r>
            <a:endParaRPr kumimoji="1" lang="ja-JP" altLang="en-US" sz="1400" dirty="0">
              <a:solidFill>
                <a:schemeClr val="tx1"/>
              </a:solidFill>
              <a:highlight>
                <a:srgbClr val="FFCCFF"/>
              </a:highlight>
              <a:latin typeface="メイリオ" panose="020B0604030504040204" pitchFamily="50" charset="-128"/>
              <a:ea typeface="メイリオ" panose="020B0604030504040204" pitchFamily="50" charset="-128"/>
            </a:endParaRPr>
          </a:p>
        </p:txBody>
      </p:sp>
      <p:sp>
        <p:nvSpPr>
          <p:cNvPr id="7" name="正方形/長方形 6">
            <a:extLst>
              <a:ext uri="{FF2B5EF4-FFF2-40B4-BE49-F238E27FC236}">
                <a16:creationId xmlns:a16="http://schemas.microsoft.com/office/drawing/2014/main" id="{0C25C223-3E7B-41FF-A4EF-C56D0D6FAFEE}"/>
              </a:ext>
            </a:extLst>
          </p:cNvPr>
          <p:cNvSpPr/>
          <p:nvPr/>
        </p:nvSpPr>
        <p:spPr>
          <a:xfrm>
            <a:off x="3374770" y="7609193"/>
            <a:ext cx="1442720" cy="914400"/>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dirty="0">
                <a:solidFill>
                  <a:sysClr val="windowText" lastClr="000000"/>
                </a:solidFill>
                <a:latin typeface="メイリオ" panose="020B0604030504040204" pitchFamily="50" charset="-128"/>
                <a:ea typeface="メイリオ" panose="020B0604030504040204" pitchFamily="50" charset="-128"/>
              </a:rPr>
              <a:t>ポンチ絵</a:t>
            </a:r>
            <a:endParaRPr kumimoji="1" lang="en-US" altLang="ja-JP" dirty="0">
              <a:solidFill>
                <a:sysClr val="windowText" lastClr="000000"/>
              </a:solidFill>
              <a:latin typeface="メイリオ" panose="020B0604030504040204" pitchFamily="50" charset="-128"/>
              <a:ea typeface="メイリオ" panose="020B0604030504040204" pitchFamily="50" charset="-128"/>
            </a:endParaRPr>
          </a:p>
          <a:p>
            <a:pPr algn="ctr"/>
            <a:r>
              <a:rPr lang="ja-JP" altLang="en-US" sz="1600" dirty="0">
                <a:solidFill>
                  <a:sysClr val="windowText" lastClr="000000"/>
                </a:solidFill>
                <a:latin typeface="メイリオ" panose="020B0604030504040204" pitchFamily="50" charset="-128"/>
                <a:ea typeface="メイリオ" panose="020B0604030504040204" pitchFamily="50" charset="-128"/>
              </a:rPr>
              <a:t>（建物倒壊）</a:t>
            </a:r>
            <a:endParaRPr kumimoji="1" lang="ja-JP" altLang="en-US" sz="1600" dirty="0">
              <a:solidFill>
                <a:sysClr val="windowText" lastClr="000000"/>
              </a:solidFill>
              <a:latin typeface="メイリオ" panose="020B0604030504040204" pitchFamily="50" charset="-128"/>
              <a:ea typeface="メイリオ" panose="020B0604030504040204" pitchFamily="50" charset="-128"/>
            </a:endParaRPr>
          </a:p>
        </p:txBody>
      </p:sp>
      <p:sp>
        <p:nvSpPr>
          <p:cNvPr id="17" name="正方形/長方形 16">
            <a:extLst>
              <a:ext uri="{FF2B5EF4-FFF2-40B4-BE49-F238E27FC236}">
                <a16:creationId xmlns:a16="http://schemas.microsoft.com/office/drawing/2014/main" id="{117CF663-455C-4132-9266-F70B039FF1E9}"/>
              </a:ext>
            </a:extLst>
          </p:cNvPr>
          <p:cNvSpPr/>
          <p:nvPr/>
        </p:nvSpPr>
        <p:spPr>
          <a:xfrm>
            <a:off x="6496430" y="7604399"/>
            <a:ext cx="1442720" cy="914400"/>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dirty="0">
                <a:solidFill>
                  <a:sysClr val="windowText" lastClr="000000"/>
                </a:solidFill>
                <a:latin typeface="メイリオ" panose="020B0604030504040204" pitchFamily="50" charset="-128"/>
                <a:ea typeface="メイリオ" panose="020B0604030504040204" pitchFamily="50" charset="-128"/>
              </a:rPr>
              <a:t>ポンチ絵</a:t>
            </a:r>
            <a:endParaRPr kumimoji="1" lang="en-US" altLang="ja-JP" dirty="0">
              <a:solidFill>
                <a:sysClr val="windowText" lastClr="000000"/>
              </a:solidFill>
              <a:latin typeface="メイリオ" panose="020B0604030504040204" pitchFamily="50" charset="-128"/>
              <a:ea typeface="メイリオ" panose="020B0604030504040204" pitchFamily="50" charset="-128"/>
            </a:endParaRPr>
          </a:p>
          <a:p>
            <a:pPr algn="ctr"/>
            <a:r>
              <a:rPr lang="ja-JP" altLang="en-US" sz="1400" dirty="0">
                <a:solidFill>
                  <a:sysClr val="windowText" lastClr="000000"/>
                </a:solidFill>
                <a:latin typeface="メイリオ" panose="020B0604030504040204" pitchFamily="50" charset="-128"/>
                <a:ea typeface="メイリオ" panose="020B0604030504040204" pitchFamily="50" charset="-128"/>
              </a:rPr>
              <a:t>（建物非倒壊）</a:t>
            </a:r>
            <a:endParaRPr kumimoji="1" lang="ja-JP" altLang="en-US" sz="1400" dirty="0">
              <a:solidFill>
                <a:sysClr val="windowText" lastClr="000000"/>
              </a:solidFill>
              <a:latin typeface="メイリオ" panose="020B0604030504040204" pitchFamily="50" charset="-128"/>
              <a:ea typeface="メイリオ" panose="020B0604030504040204" pitchFamily="50" charset="-128"/>
            </a:endParaRPr>
          </a:p>
        </p:txBody>
      </p:sp>
      <p:sp>
        <p:nvSpPr>
          <p:cNvPr id="18" name="正方形/長方形 17">
            <a:extLst>
              <a:ext uri="{FF2B5EF4-FFF2-40B4-BE49-F238E27FC236}">
                <a16:creationId xmlns:a16="http://schemas.microsoft.com/office/drawing/2014/main" id="{BFD30D2E-FE7A-4126-8F10-AF91EEDFA7C7}"/>
              </a:ext>
            </a:extLst>
          </p:cNvPr>
          <p:cNvSpPr/>
          <p:nvPr/>
        </p:nvSpPr>
        <p:spPr>
          <a:xfrm>
            <a:off x="73032" y="7811846"/>
            <a:ext cx="1442720" cy="56054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600" dirty="0">
                <a:solidFill>
                  <a:schemeClr val="tx1"/>
                </a:solidFill>
                <a:latin typeface="メイリオ" panose="020B0604030504040204" pitchFamily="50" charset="-128"/>
                <a:ea typeface="メイリオ" panose="020B0604030504040204" pitchFamily="50" charset="-128"/>
              </a:rPr>
              <a:t>建物特性</a:t>
            </a:r>
          </a:p>
        </p:txBody>
      </p:sp>
      <p:sp>
        <p:nvSpPr>
          <p:cNvPr id="19" name="正方形/長方形 18">
            <a:extLst>
              <a:ext uri="{FF2B5EF4-FFF2-40B4-BE49-F238E27FC236}">
                <a16:creationId xmlns:a16="http://schemas.microsoft.com/office/drawing/2014/main" id="{395A661E-8F18-4619-A5F0-ED2424ECC29F}"/>
              </a:ext>
            </a:extLst>
          </p:cNvPr>
          <p:cNvSpPr/>
          <p:nvPr/>
        </p:nvSpPr>
        <p:spPr>
          <a:xfrm>
            <a:off x="73032" y="8997722"/>
            <a:ext cx="1442720" cy="56054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600" dirty="0">
                <a:solidFill>
                  <a:schemeClr val="tx1"/>
                </a:solidFill>
                <a:latin typeface="メイリオ" panose="020B0604030504040204" pitchFamily="50" charset="-128"/>
                <a:ea typeface="メイリオ" panose="020B0604030504040204" pitchFamily="50" charset="-128"/>
              </a:rPr>
              <a:t>区間特性</a:t>
            </a:r>
          </a:p>
        </p:txBody>
      </p:sp>
      <p:sp>
        <p:nvSpPr>
          <p:cNvPr id="20" name="正方形/長方形 19">
            <a:extLst>
              <a:ext uri="{FF2B5EF4-FFF2-40B4-BE49-F238E27FC236}">
                <a16:creationId xmlns:a16="http://schemas.microsoft.com/office/drawing/2014/main" id="{345704F1-9482-4185-82A5-9E9167C00849}"/>
              </a:ext>
            </a:extLst>
          </p:cNvPr>
          <p:cNvSpPr/>
          <p:nvPr/>
        </p:nvSpPr>
        <p:spPr>
          <a:xfrm>
            <a:off x="1556130" y="8835308"/>
            <a:ext cx="1442720" cy="914400"/>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dirty="0">
                <a:solidFill>
                  <a:sysClr val="windowText" lastClr="000000"/>
                </a:solidFill>
                <a:latin typeface="メイリオ" panose="020B0604030504040204" pitchFamily="50" charset="-128"/>
                <a:ea typeface="メイリオ" panose="020B0604030504040204" pitchFamily="50" charset="-128"/>
              </a:rPr>
              <a:t>ポンチ絵</a:t>
            </a:r>
            <a:endParaRPr kumimoji="1" lang="en-US" altLang="ja-JP" dirty="0">
              <a:solidFill>
                <a:sysClr val="windowText" lastClr="000000"/>
              </a:solidFill>
              <a:latin typeface="メイリオ" panose="020B0604030504040204" pitchFamily="50" charset="-128"/>
              <a:ea typeface="メイリオ" panose="020B0604030504040204" pitchFamily="50" charset="-128"/>
            </a:endParaRPr>
          </a:p>
          <a:p>
            <a:pPr algn="ctr"/>
            <a:r>
              <a:rPr lang="ja-JP" altLang="en-US" sz="1600" dirty="0">
                <a:solidFill>
                  <a:sysClr val="windowText" lastClr="000000"/>
                </a:solidFill>
                <a:latin typeface="メイリオ" panose="020B0604030504040204" pitchFamily="50" charset="-128"/>
                <a:ea typeface="メイリオ" panose="020B0604030504040204" pitchFamily="50" charset="-128"/>
              </a:rPr>
              <a:t>（全幅閉塞、通行不可）</a:t>
            </a:r>
            <a:endParaRPr kumimoji="1" lang="en-US" altLang="ja-JP" sz="1600" dirty="0">
              <a:solidFill>
                <a:sysClr val="windowText" lastClr="000000"/>
              </a:solidFill>
              <a:latin typeface="メイリオ" panose="020B0604030504040204" pitchFamily="50" charset="-128"/>
              <a:ea typeface="メイリオ" panose="020B0604030504040204" pitchFamily="50" charset="-128"/>
            </a:endParaRPr>
          </a:p>
        </p:txBody>
      </p:sp>
      <p:sp>
        <p:nvSpPr>
          <p:cNvPr id="21" name="正方形/長方形 20">
            <a:extLst>
              <a:ext uri="{FF2B5EF4-FFF2-40B4-BE49-F238E27FC236}">
                <a16:creationId xmlns:a16="http://schemas.microsoft.com/office/drawing/2014/main" id="{03D5A45E-A1D0-4809-B7D4-49EEF31DB90D}"/>
              </a:ext>
            </a:extLst>
          </p:cNvPr>
          <p:cNvSpPr/>
          <p:nvPr/>
        </p:nvSpPr>
        <p:spPr>
          <a:xfrm>
            <a:off x="3377012" y="8835308"/>
            <a:ext cx="1442720" cy="914400"/>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dirty="0">
                <a:solidFill>
                  <a:sysClr val="windowText" lastClr="000000"/>
                </a:solidFill>
                <a:latin typeface="メイリオ" panose="020B0604030504040204" pitchFamily="50" charset="-128"/>
                <a:ea typeface="メイリオ" panose="020B0604030504040204" pitchFamily="50" charset="-128"/>
              </a:rPr>
              <a:t>ポンチ絵</a:t>
            </a:r>
            <a:endParaRPr kumimoji="1" lang="en-US" altLang="ja-JP" dirty="0">
              <a:solidFill>
                <a:sysClr val="windowText" lastClr="000000"/>
              </a:solidFill>
              <a:latin typeface="メイリオ" panose="020B0604030504040204" pitchFamily="50" charset="-128"/>
              <a:ea typeface="メイリオ" panose="020B0604030504040204" pitchFamily="50" charset="-128"/>
            </a:endParaRPr>
          </a:p>
          <a:p>
            <a:pPr algn="ctr"/>
            <a:r>
              <a:rPr lang="ja-JP" altLang="en-US" sz="1400" dirty="0">
                <a:solidFill>
                  <a:sysClr val="windowText" lastClr="000000"/>
                </a:solidFill>
                <a:latin typeface="メイリオ" panose="020B0604030504040204" pitchFamily="50" charset="-128"/>
                <a:ea typeface="メイリオ" panose="020B0604030504040204" pitchFamily="50" charset="-128"/>
              </a:rPr>
              <a:t>（交互に倒壊）</a:t>
            </a:r>
            <a:endParaRPr kumimoji="1" lang="ja-JP" altLang="en-US" sz="1400" dirty="0">
              <a:solidFill>
                <a:sysClr val="windowText" lastClr="000000"/>
              </a:solidFill>
              <a:latin typeface="メイリオ" panose="020B0604030504040204" pitchFamily="50" charset="-128"/>
              <a:ea typeface="メイリオ" panose="020B0604030504040204" pitchFamily="50" charset="-128"/>
            </a:endParaRPr>
          </a:p>
        </p:txBody>
      </p:sp>
      <p:sp>
        <p:nvSpPr>
          <p:cNvPr id="23" name="正方形/長方形 22">
            <a:extLst>
              <a:ext uri="{FF2B5EF4-FFF2-40B4-BE49-F238E27FC236}">
                <a16:creationId xmlns:a16="http://schemas.microsoft.com/office/drawing/2014/main" id="{71A5705D-F0B4-41ED-A5F2-38E324CA7BAE}"/>
              </a:ext>
            </a:extLst>
          </p:cNvPr>
          <p:cNvSpPr/>
          <p:nvPr/>
        </p:nvSpPr>
        <p:spPr>
          <a:xfrm>
            <a:off x="5153418" y="8845346"/>
            <a:ext cx="1442720" cy="914400"/>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dirty="0">
                <a:solidFill>
                  <a:sysClr val="windowText" lastClr="000000"/>
                </a:solidFill>
                <a:latin typeface="メイリオ" panose="020B0604030504040204" pitchFamily="50" charset="-128"/>
                <a:ea typeface="メイリオ" panose="020B0604030504040204" pitchFamily="50" charset="-128"/>
              </a:rPr>
              <a:t>ポンチ絵</a:t>
            </a:r>
            <a:endParaRPr kumimoji="1" lang="en-US" altLang="ja-JP" dirty="0">
              <a:solidFill>
                <a:sysClr val="windowText" lastClr="000000"/>
              </a:solidFill>
              <a:latin typeface="メイリオ" panose="020B0604030504040204" pitchFamily="50" charset="-128"/>
              <a:ea typeface="メイリオ" panose="020B0604030504040204" pitchFamily="50" charset="-128"/>
            </a:endParaRPr>
          </a:p>
          <a:p>
            <a:pPr algn="ctr"/>
            <a:r>
              <a:rPr lang="ja-JP" altLang="en-US" dirty="0">
                <a:solidFill>
                  <a:sysClr val="windowText" lastClr="000000"/>
                </a:solidFill>
                <a:latin typeface="メイリオ" panose="020B0604030504040204" pitchFamily="50" charset="-128"/>
                <a:ea typeface="メイリオ" panose="020B0604030504040204" pitchFamily="50" charset="-128"/>
              </a:rPr>
              <a:t>（片側倒壊</a:t>
            </a:r>
            <a:endParaRPr lang="en-US" altLang="ja-JP" dirty="0">
              <a:solidFill>
                <a:sysClr val="windowText" lastClr="000000"/>
              </a:solidFill>
              <a:latin typeface="メイリオ" panose="020B0604030504040204" pitchFamily="50" charset="-128"/>
              <a:ea typeface="メイリオ" panose="020B0604030504040204" pitchFamily="50" charset="-128"/>
            </a:endParaRPr>
          </a:p>
          <a:p>
            <a:pPr algn="ctr"/>
            <a:r>
              <a:rPr kumimoji="1" lang="ja-JP" altLang="en-US" dirty="0">
                <a:solidFill>
                  <a:sysClr val="windowText" lastClr="000000"/>
                </a:solidFill>
                <a:latin typeface="メイリオ" panose="020B0604030504040204" pitchFamily="50" charset="-128"/>
                <a:ea typeface="メイリオ" panose="020B0604030504040204" pitchFamily="50" charset="-128"/>
              </a:rPr>
              <a:t>通行可）</a:t>
            </a:r>
          </a:p>
        </p:txBody>
      </p:sp>
      <p:sp>
        <p:nvSpPr>
          <p:cNvPr id="24" name="正方形/長方形 23">
            <a:extLst>
              <a:ext uri="{FF2B5EF4-FFF2-40B4-BE49-F238E27FC236}">
                <a16:creationId xmlns:a16="http://schemas.microsoft.com/office/drawing/2014/main" id="{56F137F0-670C-4AAB-81BC-6C88CF8C4C09}"/>
              </a:ext>
            </a:extLst>
          </p:cNvPr>
          <p:cNvSpPr/>
          <p:nvPr/>
        </p:nvSpPr>
        <p:spPr>
          <a:xfrm>
            <a:off x="2564964" y="10044720"/>
            <a:ext cx="1442720" cy="914400"/>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dirty="0">
                <a:solidFill>
                  <a:sysClr val="windowText" lastClr="000000"/>
                </a:solidFill>
                <a:latin typeface="メイリオ" panose="020B0604030504040204" pitchFamily="50" charset="-128"/>
                <a:ea typeface="メイリオ" panose="020B0604030504040204" pitchFamily="50" charset="-128"/>
              </a:rPr>
              <a:t>ポンチ絵</a:t>
            </a:r>
            <a:endParaRPr kumimoji="1" lang="en-US" altLang="ja-JP" dirty="0">
              <a:solidFill>
                <a:sysClr val="windowText" lastClr="000000"/>
              </a:solidFill>
              <a:latin typeface="メイリオ" panose="020B0604030504040204" pitchFamily="50" charset="-128"/>
              <a:ea typeface="メイリオ" panose="020B0604030504040204" pitchFamily="50" charset="-128"/>
            </a:endParaRPr>
          </a:p>
          <a:p>
            <a:pPr algn="ctr"/>
            <a:r>
              <a:rPr lang="ja-JP" altLang="en-US" sz="1200" dirty="0">
                <a:solidFill>
                  <a:sysClr val="windowText" lastClr="000000"/>
                </a:solidFill>
                <a:latin typeface="メイリオ" panose="020B0604030504040204" pitchFamily="50" charset="-128"/>
                <a:ea typeface="メイリオ" panose="020B0604030504040204" pitchFamily="50" charset="-128"/>
              </a:rPr>
              <a:t>（中央分離あり）</a:t>
            </a:r>
            <a:endParaRPr kumimoji="1" lang="ja-JP" altLang="en-US" sz="1200" dirty="0">
              <a:solidFill>
                <a:sysClr val="windowText" lastClr="000000"/>
              </a:solidFill>
              <a:latin typeface="メイリオ" panose="020B0604030504040204" pitchFamily="50" charset="-128"/>
              <a:ea typeface="メイリオ" panose="020B0604030504040204" pitchFamily="50" charset="-128"/>
            </a:endParaRPr>
          </a:p>
        </p:txBody>
      </p:sp>
      <p:sp>
        <p:nvSpPr>
          <p:cNvPr id="25" name="正方形/長方形 24">
            <a:extLst>
              <a:ext uri="{FF2B5EF4-FFF2-40B4-BE49-F238E27FC236}">
                <a16:creationId xmlns:a16="http://schemas.microsoft.com/office/drawing/2014/main" id="{EB810EB8-91C2-48D0-B432-CD3BF47E32D4}"/>
              </a:ext>
            </a:extLst>
          </p:cNvPr>
          <p:cNvSpPr/>
          <p:nvPr/>
        </p:nvSpPr>
        <p:spPr>
          <a:xfrm>
            <a:off x="4160897" y="10045656"/>
            <a:ext cx="1442720" cy="914400"/>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dirty="0">
                <a:solidFill>
                  <a:sysClr val="windowText" lastClr="000000"/>
                </a:solidFill>
                <a:latin typeface="メイリオ" panose="020B0604030504040204" pitchFamily="50" charset="-128"/>
                <a:ea typeface="メイリオ" panose="020B0604030504040204" pitchFamily="50" charset="-128"/>
              </a:rPr>
              <a:t>ポンチ絵</a:t>
            </a:r>
            <a:endParaRPr kumimoji="1" lang="en-US" altLang="ja-JP" dirty="0">
              <a:solidFill>
                <a:sysClr val="windowText" lastClr="000000"/>
              </a:solidFill>
              <a:latin typeface="メイリオ" panose="020B0604030504040204" pitchFamily="50" charset="-128"/>
              <a:ea typeface="メイリオ" panose="020B0604030504040204" pitchFamily="50" charset="-128"/>
            </a:endParaRPr>
          </a:p>
          <a:p>
            <a:pPr algn="ctr"/>
            <a:r>
              <a:rPr kumimoji="1" lang="ja-JP" altLang="en-US" sz="1200" dirty="0">
                <a:solidFill>
                  <a:sysClr val="windowText" lastClr="000000"/>
                </a:solidFill>
                <a:latin typeface="メイリオ" panose="020B0604030504040204" pitchFamily="50" charset="-128"/>
                <a:ea typeface="メイリオ" panose="020B0604030504040204" pitchFamily="50" charset="-128"/>
              </a:rPr>
              <a:t>（中央分離なし）</a:t>
            </a:r>
          </a:p>
        </p:txBody>
      </p:sp>
      <p:sp>
        <p:nvSpPr>
          <p:cNvPr id="27" name="正方形/長方形 26">
            <a:extLst>
              <a:ext uri="{FF2B5EF4-FFF2-40B4-BE49-F238E27FC236}">
                <a16:creationId xmlns:a16="http://schemas.microsoft.com/office/drawing/2014/main" id="{97826007-41CD-455E-81E2-44DDD888FE06}"/>
              </a:ext>
            </a:extLst>
          </p:cNvPr>
          <p:cNvSpPr/>
          <p:nvPr/>
        </p:nvSpPr>
        <p:spPr>
          <a:xfrm>
            <a:off x="2222659" y="11817275"/>
            <a:ext cx="1262113" cy="280270"/>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b="1" dirty="0">
                <a:solidFill>
                  <a:schemeClr val="bg1"/>
                </a:solidFill>
                <a:latin typeface="メイリオ" panose="020B0604030504040204" pitchFamily="50" charset="-128"/>
                <a:ea typeface="メイリオ" panose="020B0604030504040204" pitchFamily="50" charset="-128"/>
              </a:rPr>
              <a:t>通行不可</a:t>
            </a:r>
          </a:p>
        </p:txBody>
      </p:sp>
      <p:cxnSp>
        <p:nvCxnSpPr>
          <p:cNvPr id="9" name="直線矢印コネクタ 8">
            <a:extLst>
              <a:ext uri="{FF2B5EF4-FFF2-40B4-BE49-F238E27FC236}">
                <a16:creationId xmlns:a16="http://schemas.microsoft.com/office/drawing/2014/main" id="{53C7FBC3-8143-4B37-9D73-1BCB8B270010}"/>
              </a:ext>
            </a:extLst>
          </p:cNvPr>
          <p:cNvCxnSpPr>
            <a:stCxn id="7" idx="2"/>
            <a:endCxn id="20" idx="0"/>
          </p:cNvCxnSpPr>
          <p:nvPr/>
        </p:nvCxnSpPr>
        <p:spPr>
          <a:xfrm flipH="1">
            <a:off x="2277490" y="8523593"/>
            <a:ext cx="1818640" cy="311715"/>
          </a:xfrm>
          <a:prstGeom prst="straightConnector1">
            <a:avLst/>
          </a:prstGeom>
          <a:ln w="19050">
            <a:solidFill>
              <a:schemeClr val="bg1">
                <a:lumMod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29" name="直線矢印コネクタ 28">
            <a:extLst>
              <a:ext uri="{FF2B5EF4-FFF2-40B4-BE49-F238E27FC236}">
                <a16:creationId xmlns:a16="http://schemas.microsoft.com/office/drawing/2014/main" id="{779F32DC-A1AD-4696-8468-B8D6AA5F2C10}"/>
              </a:ext>
            </a:extLst>
          </p:cNvPr>
          <p:cNvCxnSpPr>
            <a:cxnSpLocks/>
            <a:stCxn id="7" idx="2"/>
            <a:endCxn id="21" idx="0"/>
          </p:cNvCxnSpPr>
          <p:nvPr/>
        </p:nvCxnSpPr>
        <p:spPr>
          <a:xfrm>
            <a:off x="4096130" y="8523593"/>
            <a:ext cx="2242" cy="311715"/>
          </a:xfrm>
          <a:prstGeom prst="straightConnector1">
            <a:avLst/>
          </a:prstGeom>
          <a:ln w="19050">
            <a:solidFill>
              <a:schemeClr val="bg1">
                <a:lumMod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32" name="直線矢印コネクタ 31">
            <a:extLst>
              <a:ext uri="{FF2B5EF4-FFF2-40B4-BE49-F238E27FC236}">
                <a16:creationId xmlns:a16="http://schemas.microsoft.com/office/drawing/2014/main" id="{59DAF2EA-7D8D-4AB9-8DD4-7F983E3835CF}"/>
              </a:ext>
            </a:extLst>
          </p:cNvPr>
          <p:cNvCxnSpPr>
            <a:cxnSpLocks/>
            <a:stCxn id="7" idx="2"/>
            <a:endCxn id="23" idx="0"/>
          </p:cNvCxnSpPr>
          <p:nvPr/>
        </p:nvCxnSpPr>
        <p:spPr>
          <a:xfrm>
            <a:off x="4096130" y="8523593"/>
            <a:ext cx="1778648" cy="321753"/>
          </a:xfrm>
          <a:prstGeom prst="straightConnector1">
            <a:avLst/>
          </a:prstGeom>
          <a:ln w="19050">
            <a:solidFill>
              <a:schemeClr val="bg1">
                <a:lumMod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35" name="直線矢印コネクタ 34">
            <a:extLst>
              <a:ext uri="{FF2B5EF4-FFF2-40B4-BE49-F238E27FC236}">
                <a16:creationId xmlns:a16="http://schemas.microsoft.com/office/drawing/2014/main" id="{C7EDC5C3-01C5-4166-8229-B47EBBDBBAF6}"/>
              </a:ext>
            </a:extLst>
          </p:cNvPr>
          <p:cNvCxnSpPr>
            <a:cxnSpLocks/>
            <a:stCxn id="21" idx="2"/>
            <a:endCxn id="24" idx="0"/>
          </p:cNvCxnSpPr>
          <p:nvPr/>
        </p:nvCxnSpPr>
        <p:spPr>
          <a:xfrm flipH="1">
            <a:off x="3286324" y="9749708"/>
            <a:ext cx="812048" cy="295012"/>
          </a:xfrm>
          <a:prstGeom prst="straightConnector1">
            <a:avLst/>
          </a:prstGeom>
          <a:ln w="19050">
            <a:solidFill>
              <a:schemeClr val="bg1">
                <a:lumMod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38" name="直線矢印コネクタ 37">
            <a:extLst>
              <a:ext uri="{FF2B5EF4-FFF2-40B4-BE49-F238E27FC236}">
                <a16:creationId xmlns:a16="http://schemas.microsoft.com/office/drawing/2014/main" id="{26143A20-EB17-4F14-AF68-2D9C50354F02}"/>
              </a:ext>
            </a:extLst>
          </p:cNvPr>
          <p:cNvCxnSpPr>
            <a:cxnSpLocks/>
            <a:stCxn id="21" idx="2"/>
            <a:endCxn id="25" idx="0"/>
          </p:cNvCxnSpPr>
          <p:nvPr/>
        </p:nvCxnSpPr>
        <p:spPr>
          <a:xfrm>
            <a:off x="4098372" y="9749708"/>
            <a:ext cx="783885" cy="295948"/>
          </a:xfrm>
          <a:prstGeom prst="straightConnector1">
            <a:avLst/>
          </a:prstGeom>
          <a:ln w="19050">
            <a:solidFill>
              <a:schemeClr val="bg1">
                <a:lumMod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41" name="直線矢印コネクタ 40">
            <a:extLst>
              <a:ext uri="{FF2B5EF4-FFF2-40B4-BE49-F238E27FC236}">
                <a16:creationId xmlns:a16="http://schemas.microsoft.com/office/drawing/2014/main" id="{1A5B45FA-006F-4031-BFF5-AF8414542B91}"/>
              </a:ext>
            </a:extLst>
          </p:cNvPr>
          <p:cNvCxnSpPr>
            <a:cxnSpLocks/>
            <a:stCxn id="24" idx="2"/>
          </p:cNvCxnSpPr>
          <p:nvPr/>
        </p:nvCxnSpPr>
        <p:spPr>
          <a:xfrm>
            <a:off x="3286324" y="10959120"/>
            <a:ext cx="0" cy="252000"/>
          </a:xfrm>
          <a:prstGeom prst="straightConnector1">
            <a:avLst/>
          </a:prstGeom>
          <a:ln w="19050">
            <a:solidFill>
              <a:schemeClr val="bg1">
                <a:lumMod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44" name="直線矢印コネクタ 43">
            <a:extLst>
              <a:ext uri="{FF2B5EF4-FFF2-40B4-BE49-F238E27FC236}">
                <a16:creationId xmlns:a16="http://schemas.microsoft.com/office/drawing/2014/main" id="{DCE7082C-71B4-42AB-81AD-C0656087B259}"/>
              </a:ext>
            </a:extLst>
          </p:cNvPr>
          <p:cNvCxnSpPr>
            <a:cxnSpLocks/>
            <a:stCxn id="25" idx="2"/>
          </p:cNvCxnSpPr>
          <p:nvPr/>
        </p:nvCxnSpPr>
        <p:spPr>
          <a:xfrm>
            <a:off x="4882257" y="10960056"/>
            <a:ext cx="0" cy="288000"/>
          </a:xfrm>
          <a:prstGeom prst="straightConnector1">
            <a:avLst/>
          </a:prstGeom>
          <a:ln w="19050">
            <a:solidFill>
              <a:schemeClr val="bg1">
                <a:lumMod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47" name="直線矢印コネクタ 46">
            <a:extLst>
              <a:ext uri="{FF2B5EF4-FFF2-40B4-BE49-F238E27FC236}">
                <a16:creationId xmlns:a16="http://schemas.microsoft.com/office/drawing/2014/main" id="{B19B82B6-72F3-4B09-BCA7-223258466477}"/>
              </a:ext>
            </a:extLst>
          </p:cNvPr>
          <p:cNvCxnSpPr>
            <a:cxnSpLocks/>
            <a:stCxn id="23" idx="2"/>
          </p:cNvCxnSpPr>
          <p:nvPr/>
        </p:nvCxnSpPr>
        <p:spPr>
          <a:xfrm>
            <a:off x="5874778" y="9759746"/>
            <a:ext cx="0" cy="1476000"/>
          </a:xfrm>
          <a:prstGeom prst="straightConnector1">
            <a:avLst/>
          </a:prstGeom>
          <a:ln w="19050">
            <a:solidFill>
              <a:schemeClr val="bg1">
                <a:lumMod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50" name="直線矢印コネクタ 49">
            <a:extLst>
              <a:ext uri="{FF2B5EF4-FFF2-40B4-BE49-F238E27FC236}">
                <a16:creationId xmlns:a16="http://schemas.microsoft.com/office/drawing/2014/main" id="{22B1C29A-970A-425C-AC72-A9C0FFDADD83}"/>
              </a:ext>
            </a:extLst>
          </p:cNvPr>
          <p:cNvCxnSpPr>
            <a:cxnSpLocks/>
            <a:stCxn id="17" idx="2"/>
          </p:cNvCxnSpPr>
          <p:nvPr/>
        </p:nvCxnSpPr>
        <p:spPr>
          <a:xfrm>
            <a:off x="7217790" y="8518799"/>
            <a:ext cx="0" cy="2700000"/>
          </a:xfrm>
          <a:prstGeom prst="straightConnector1">
            <a:avLst/>
          </a:prstGeom>
          <a:ln w="19050">
            <a:solidFill>
              <a:schemeClr val="bg1">
                <a:lumMod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53" name="直線矢印コネクタ 52">
            <a:extLst>
              <a:ext uri="{FF2B5EF4-FFF2-40B4-BE49-F238E27FC236}">
                <a16:creationId xmlns:a16="http://schemas.microsoft.com/office/drawing/2014/main" id="{2DD2347C-7EF7-4F8F-BEF0-0B3FC2681D64}"/>
              </a:ext>
            </a:extLst>
          </p:cNvPr>
          <p:cNvCxnSpPr>
            <a:cxnSpLocks/>
            <a:stCxn id="20" idx="2"/>
          </p:cNvCxnSpPr>
          <p:nvPr/>
        </p:nvCxnSpPr>
        <p:spPr>
          <a:xfrm>
            <a:off x="2277490" y="9749708"/>
            <a:ext cx="0" cy="1476000"/>
          </a:xfrm>
          <a:prstGeom prst="straightConnector1">
            <a:avLst/>
          </a:prstGeom>
          <a:ln w="19050">
            <a:solidFill>
              <a:schemeClr val="bg1">
                <a:lumMod val="50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61" name="正方形/長方形 60">
            <a:extLst>
              <a:ext uri="{FF2B5EF4-FFF2-40B4-BE49-F238E27FC236}">
                <a16:creationId xmlns:a16="http://schemas.microsoft.com/office/drawing/2014/main" id="{AD496BFE-5142-463C-A114-9014CDA79D05}"/>
              </a:ext>
            </a:extLst>
          </p:cNvPr>
          <p:cNvSpPr/>
          <p:nvPr/>
        </p:nvSpPr>
        <p:spPr>
          <a:xfrm>
            <a:off x="73032" y="11261513"/>
            <a:ext cx="1442720" cy="56054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600" b="1" dirty="0">
                <a:solidFill>
                  <a:schemeClr val="tx1"/>
                </a:solidFill>
                <a:latin typeface="メイリオ" panose="020B0604030504040204" pitchFamily="50" charset="-128"/>
                <a:ea typeface="メイリオ" panose="020B0604030504040204" pitchFamily="50" charset="-128"/>
              </a:rPr>
              <a:t>通行可否</a:t>
            </a:r>
          </a:p>
        </p:txBody>
      </p:sp>
      <p:sp>
        <p:nvSpPr>
          <p:cNvPr id="62" name="正方形/長方形 61">
            <a:extLst>
              <a:ext uri="{FF2B5EF4-FFF2-40B4-BE49-F238E27FC236}">
                <a16:creationId xmlns:a16="http://schemas.microsoft.com/office/drawing/2014/main" id="{23CBA574-B82E-420B-9832-0F2320A1E295}"/>
              </a:ext>
            </a:extLst>
          </p:cNvPr>
          <p:cNvSpPr/>
          <p:nvPr/>
        </p:nvSpPr>
        <p:spPr>
          <a:xfrm>
            <a:off x="165337" y="10227789"/>
            <a:ext cx="1442720" cy="56054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600" dirty="0">
                <a:solidFill>
                  <a:schemeClr val="tx1"/>
                </a:solidFill>
                <a:latin typeface="メイリオ" panose="020B0604030504040204" pitchFamily="50" charset="-128"/>
                <a:ea typeface="メイリオ" panose="020B0604030504040204" pitchFamily="50" charset="-128"/>
              </a:rPr>
              <a:t>中央分離帯</a:t>
            </a:r>
            <a:endParaRPr lang="en-US" altLang="ja-JP" sz="1600" dirty="0">
              <a:solidFill>
                <a:schemeClr val="tx1"/>
              </a:solidFill>
              <a:latin typeface="メイリオ" panose="020B0604030504040204" pitchFamily="50" charset="-128"/>
              <a:ea typeface="メイリオ" panose="020B0604030504040204" pitchFamily="50" charset="-128"/>
            </a:endParaRPr>
          </a:p>
          <a:p>
            <a:pPr algn="ctr"/>
            <a:r>
              <a:rPr lang="ja-JP" altLang="en-US" sz="1600" dirty="0">
                <a:solidFill>
                  <a:schemeClr val="tx1"/>
                </a:solidFill>
                <a:latin typeface="メイリオ" panose="020B0604030504040204" pitchFamily="50" charset="-128"/>
                <a:ea typeface="メイリオ" panose="020B0604030504040204" pitchFamily="50" charset="-128"/>
              </a:rPr>
              <a:t>の有無</a:t>
            </a:r>
            <a:endParaRPr kumimoji="1" lang="ja-JP" altLang="en-US" sz="1600" dirty="0">
              <a:solidFill>
                <a:schemeClr val="tx1"/>
              </a:solidFill>
              <a:latin typeface="メイリオ" panose="020B0604030504040204" pitchFamily="50" charset="-128"/>
              <a:ea typeface="メイリオ" panose="020B0604030504040204" pitchFamily="50" charset="-128"/>
            </a:endParaRPr>
          </a:p>
        </p:txBody>
      </p:sp>
      <p:sp>
        <p:nvSpPr>
          <p:cNvPr id="63" name="正方形/長方形 62">
            <a:extLst>
              <a:ext uri="{FF2B5EF4-FFF2-40B4-BE49-F238E27FC236}">
                <a16:creationId xmlns:a16="http://schemas.microsoft.com/office/drawing/2014/main" id="{1E03FC32-A6A4-4C7F-B6B1-1C012712CF6D}"/>
              </a:ext>
            </a:extLst>
          </p:cNvPr>
          <p:cNvSpPr/>
          <p:nvPr/>
        </p:nvSpPr>
        <p:spPr>
          <a:xfrm>
            <a:off x="2132042" y="11304292"/>
            <a:ext cx="1417507" cy="34842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600" b="1" dirty="0">
                <a:solidFill>
                  <a:srgbClr val="FF0000"/>
                </a:solidFill>
                <a:latin typeface="メイリオ" panose="020B0604030504040204" pitchFamily="50" charset="-128"/>
                <a:ea typeface="メイリオ" panose="020B0604030504040204" pitchFamily="50" charset="-128"/>
              </a:rPr>
              <a:t>閉塞リスク</a:t>
            </a:r>
            <a:r>
              <a:rPr lang="en-US" altLang="ja-JP" sz="1600" b="1" dirty="0">
                <a:solidFill>
                  <a:srgbClr val="FF0000"/>
                </a:solidFill>
                <a:latin typeface="メイリオ" panose="020B0604030504040204" pitchFamily="50" charset="-128"/>
                <a:ea typeface="メイリオ" panose="020B0604030504040204" pitchFamily="50" charset="-128"/>
              </a:rPr>
              <a:t>A</a:t>
            </a:r>
            <a:endParaRPr kumimoji="1" lang="ja-JP" altLang="en-US" sz="1600" b="1" dirty="0">
              <a:solidFill>
                <a:srgbClr val="FF0000"/>
              </a:solidFill>
              <a:latin typeface="メイリオ" panose="020B0604030504040204" pitchFamily="50" charset="-128"/>
              <a:ea typeface="メイリオ" panose="020B0604030504040204" pitchFamily="50" charset="-128"/>
            </a:endParaRPr>
          </a:p>
        </p:txBody>
      </p:sp>
      <p:sp>
        <p:nvSpPr>
          <p:cNvPr id="65" name="正方形/長方形 64">
            <a:extLst>
              <a:ext uri="{FF2B5EF4-FFF2-40B4-BE49-F238E27FC236}">
                <a16:creationId xmlns:a16="http://schemas.microsoft.com/office/drawing/2014/main" id="{B8C56CCF-7B57-460E-9B03-DE54D09195FA}"/>
              </a:ext>
            </a:extLst>
          </p:cNvPr>
          <p:cNvSpPr/>
          <p:nvPr/>
        </p:nvSpPr>
        <p:spPr>
          <a:xfrm>
            <a:off x="4765378" y="11322756"/>
            <a:ext cx="1442719" cy="34842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r>
              <a:rPr kumimoji="1" lang="ja-JP" altLang="en-US" sz="1600" b="1" dirty="0">
                <a:ln w="3175">
                  <a:solidFill>
                    <a:schemeClr val="bg1">
                      <a:lumMod val="50000"/>
                    </a:schemeClr>
                  </a:solidFill>
                </a:ln>
                <a:solidFill>
                  <a:srgbClr val="FFFF00"/>
                </a:solidFill>
                <a:latin typeface="メイリオ" panose="020B0604030504040204" pitchFamily="50" charset="-128"/>
                <a:ea typeface="メイリオ" panose="020B0604030504040204" pitchFamily="50" charset="-128"/>
              </a:rPr>
              <a:t>閉塞リスク</a:t>
            </a:r>
            <a:r>
              <a:rPr kumimoji="1" lang="en-US" altLang="ja-JP" sz="1600" b="1" dirty="0">
                <a:ln w="3175">
                  <a:solidFill>
                    <a:schemeClr val="bg1">
                      <a:lumMod val="50000"/>
                    </a:schemeClr>
                  </a:solidFill>
                </a:ln>
                <a:solidFill>
                  <a:srgbClr val="FFFF00"/>
                </a:solidFill>
                <a:latin typeface="メイリオ" panose="020B0604030504040204" pitchFamily="50" charset="-128"/>
                <a:ea typeface="メイリオ" panose="020B0604030504040204" pitchFamily="50" charset="-128"/>
              </a:rPr>
              <a:t>B</a:t>
            </a:r>
            <a:endParaRPr kumimoji="1" lang="ja-JP" altLang="en-US" sz="1600" b="1" dirty="0">
              <a:ln w="3175">
                <a:solidFill>
                  <a:schemeClr val="bg1">
                    <a:lumMod val="50000"/>
                  </a:schemeClr>
                </a:solidFill>
              </a:ln>
              <a:solidFill>
                <a:srgbClr val="FFFF00"/>
              </a:solidFill>
              <a:latin typeface="メイリオ" panose="020B0604030504040204" pitchFamily="50" charset="-128"/>
              <a:ea typeface="メイリオ" panose="020B0604030504040204" pitchFamily="50" charset="-128"/>
            </a:endParaRPr>
          </a:p>
        </p:txBody>
      </p:sp>
      <p:sp>
        <p:nvSpPr>
          <p:cNvPr id="66" name="正方形/長方形 65">
            <a:extLst>
              <a:ext uri="{FF2B5EF4-FFF2-40B4-BE49-F238E27FC236}">
                <a16:creationId xmlns:a16="http://schemas.microsoft.com/office/drawing/2014/main" id="{976D44DC-5165-4E47-A508-FE5DC8AE5673}"/>
              </a:ext>
            </a:extLst>
          </p:cNvPr>
          <p:cNvSpPr/>
          <p:nvPr/>
        </p:nvSpPr>
        <p:spPr>
          <a:xfrm>
            <a:off x="6641982" y="11400247"/>
            <a:ext cx="1442719" cy="34842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r>
              <a:rPr kumimoji="1" lang="ja-JP" altLang="en-US" sz="1600" b="1" dirty="0">
                <a:solidFill>
                  <a:srgbClr val="0070C0"/>
                </a:solidFill>
                <a:latin typeface="メイリオ" panose="020B0604030504040204" pitchFamily="50" charset="-128"/>
                <a:ea typeface="メイリオ" panose="020B0604030504040204" pitchFamily="50" charset="-128"/>
              </a:rPr>
              <a:t>閉塞リスク</a:t>
            </a:r>
            <a:r>
              <a:rPr kumimoji="1" lang="en-US" altLang="ja-JP" sz="1600" b="1" dirty="0">
                <a:solidFill>
                  <a:srgbClr val="0070C0"/>
                </a:solidFill>
                <a:latin typeface="メイリオ" panose="020B0604030504040204" pitchFamily="50" charset="-128"/>
                <a:ea typeface="メイリオ" panose="020B0604030504040204" pitchFamily="50" charset="-128"/>
              </a:rPr>
              <a:t>C</a:t>
            </a:r>
          </a:p>
        </p:txBody>
      </p:sp>
      <p:sp>
        <p:nvSpPr>
          <p:cNvPr id="67" name="正方形/長方形 66">
            <a:extLst>
              <a:ext uri="{FF2B5EF4-FFF2-40B4-BE49-F238E27FC236}">
                <a16:creationId xmlns:a16="http://schemas.microsoft.com/office/drawing/2014/main" id="{E4339A8E-F381-4293-8825-3AD8D1A91B9F}"/>
              </a:ext>
            </a:extLst>
          </p:cNvPr>
          <p:cNvSpPr/>
          <p:nvPr/>
        </p:nvSpPr>
        <p:spPr>
          <a:xfrm>
            <a:off x="4297537" y="11465320"/>
            <a:ext cx="2619881" cy="34842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r>
              <a:rPr kumimoji="1" lang="en-US" altLang="ja-JP" sz="1050" dirty="0">
                <a:ln w="3175">
                  <a:solidFill>
                    <a:schemeClr val="bg1">
                      <a:lumMod val="50000"/>
                    </a:schemeClr>
                  </a:solidFill>
                </a:ln>
                <a:solidFill>
                  <a:srgbClr val="FFFF00"/>
                </a:solidFill>
                <a:latin typeface="メイリオ" panose="020B0604030504040204" pitchFamily="50" charset="-128"/>
                <a:ea typeface="メイリオ" panose="020B0604030504040204" pitchFamily="50" charset="-128"/>
              </a:rPr>
              <a:t>※</a:t>
            </a:r>
            <a:r>
              <a:rPr kumimoji="1" lang="ja-JP" altLang="en-US" sz="1050" dirty="0">
                <a:ln w="3175">
                  <a:solidFill>
                    <a:schemeClr val="bg1">
                      <a:lumMod val="50000"/>
                    </a:schemeClr>
                  </a:solidFill>
                </a:ln>
                <a:solidFill>
                  <a:srgbClr val="FFFF00"/>
                </a:solidFill>
                <a:latin typeface="メイリオ" panose="020B0604030504040204" pitchFamily="50" charset="-128"/>
                <a:ea typeface="メイリオ" panose="020B0604030504040204" pitchFamily="50" charset="-128"/>
              </a:rPr>
              <a:t>閉塞リスク</a:t>
            </a:r>
            <a:r>
              <a:rPr kumimoji="1" lang="en-US" altLang="ja-JP" sz="1050" dirty="0">
                <a:ln w="3175">
                  <a:solidFill>
                    <a:schemeClr val="bg1">
                      <a:lumMod val="50000"/>
                    </a:schemeClr>
                  </a:solidFill>
                </a:ln>
                <a:solidFill>
                  <a:srgbClr val="FFFF00"/>
                </a:solidFill>
                <a:latin typeface="メイリオ" panose="020B0604030504040204" pitchFamily="50" charset="-128"/>
                <a:ea typeface="メイリオ" panose="020B0604030504040204" pitchFamily="50" charset="-128"/>
              </a:rPr>
              <a:t>A</a:t>
            </a:r>
            <a:r>
              <a:rPr kumimoji="1" lang="ja-JP" altLang="en-US" sz="1050" dirty="0">
                <a:ln w="3175">
                  <a:solidFill>
                    <a:schemeClr val="bg1">
                      <a:lumMod val="50000"/>
                    </a:schemeClr>
                  </a:solidFill>
                </a:ln>
                <a:solidFill>
                  <a:srgbClr val="FFFF00"/>
                </a:solidFill>
                <a:latin typeface="メイリオ" panose="020B0604030504040204" pitchFamily="50" charset="-128"/>
                <a:ea typeface="メイリオ" panose="020B0604030504040204" pitchFamily="50" charset="-128"/>
              </a:rPr>
              <a:t>までの最短区間含む</a:t>
            </a:r>
          </a:p>
        </p:txBody>
      </p:sp>
      <p:sp>
        <p:nvSpPr>
          <p:cNvPr id="49" name="正方形/長方形 48">
            <a:extLst>
              <a:ext uri="{FF2B5EF4-FFF2-40B4-BE49-F238E27FC236}">
                <a16:creationId xmlns:a16="http://schemas.microsoft.com/office/drawing/2014/main" id="{74A52D3B-28CD-4E36-90C4-228DE182FBEF}"/>
              </a:ext>
            </a:extLst>
          </p:cNvPr>
          <p:cNvSpPr/>
          <p:nvPr/>
        </p:nvSpPr>
        <p:spPr>
          <a:xfrm>
            <a:off x="1515752" y="11478789"/>
            <a:ext cx="2619881" cy="34842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r>
              <a:rPr kumimoji="1" lang="en-US" altLang="ja-JP" sz="1050" b="1" dirty="0">
                <a:ln w="3175">
                  <a:noFill/>
                </a:ln>
                <a:solidFill>
                  <a:srgbClr val="FF0000"/>
                </a:solidFill>
                <a:latin typeface="メイリオ" panose="020B0604030504040204" pitchFamily="50" charset="-128"/>
                <a:ea typeface="メイリオ" panose="020B0604030504040204" pitchFamily="50" charset="-128"/>
              </a:rPr>
              <a:t>※</a:t>
            </a:r>
            <a:r>
              <a:rPr kumimoji="1" lang="ja-JP" altLang="en-US" sz="1050" b="1" dirty="0">
                <a:ln w="3175">
                  <a:noFill/>
                </a:ln>
                <a:solidFill>
                  <a:srgbClr val="FF0000"/>
                </a:solidFill>
                <a:latin typeface="メイリオ" panose="020B0604030504040204" pitchFamily="50" charset="-128"/>
                <a:ea typeface="メイリオ" panose="020B0604030504040204" pitchFamily="50" charset="-128"/>
              </a:rPr>
              <a:t>閉塞リスク</a:t>
            </a:r>
            <a:r>
              <a:rPr kumimoji="1" lang="en-US" altLang="ja-JP" sz="1050" b="1" dirty="0">
                <a:ln w="3175">
                  <a:noFill/>
                </a:ln>
                <a:solidFill>
                  <a:srgbClr val="FF0000"/>
                </a:solidFill>
                <a:latin typeface="メイリオ" panose="020B0604030504040204" pitchFamily="50" charset="-128"/>
                <a:ea typeface="メイリオ" panose="020B0604030504040204" pitchFamily="50" charset="-128"/>
              </a:rPr>
              <a:t>A</a:t>
            </a:r>
            <a:r>
              <a:rPr kumimoji="1" lang="ja-JP" altLang="en-US" sz="1050" b="1" dirty="0">
                <a:ln w="3175">
                  <a:noFill/>
                </a:ln>
                <a:solidFill>
                  <a:srgbClr val="FF0000"/>
                </a:solidFill>
                <a:latin typeface="メイリオ" panose="020B0604030504040204" pitchFamily="50" charset="-128"/>
                <a:ea typeface="メイリオ" panose="020B0604030504040204" pitchFamily="50" charset="-128"/>
              </a:rPr>
              <a:t>に囲まれた区間を含む</a:t>
            </a:r>
          </a:p>
        </p:txBody>
      </p:sp>
      <p:cxnSp>
        <p:nvCxnSpPr>
          <p:cNvPr id="15" name="直線矢印コネクタ 14">
            <a:extLst>
              <a:ext uri="{FF2B5EF4-FFF2-40B4-BE49-F238E27FC236}">
                <a16:creationId xmlns:a16="http://schemas.microsoft.com/office/drawing/2014/main" id="{31FE01FF-2EFB-4FCC-83E4-E312F6EF02BE}"/>
              </a:ext>
            </a:extLst>
          </p:cNvPr>
          <p:cNvCxnSpPr>
            <a:cxnSpLocks/>
          </p:cNvCxnSpPr>
          <p:nvPr/>
        </p:nvCxnSpPr>
        <p:spPr>
          <a:xfrm>
            <a:off x="1893348" y="11268862"/>
            <a:ext cx="1800000" cy="0"/>
          </a:xfrm>
          <a:prstGeom prst="straightConnector1">
            <a:avLst/>
          </a:prstGeom>
          <a:ln w="88900">
            <a:solidFill>
              <a:srgbClr val="FF0000"/>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55" name="正方形/長方形 54">
            <a:extLst>
              <a:ext uri="{FF2B5EF4-FFF2-40B4-BE49-F238E27FC236}">
                <a16:creationId xmlns:a16="http://schemas.microsoft.com/office/drawing/2014/main" id="{5FD798EC-7BF1-4632-87FF-C281AD78ACCE}"/>
              </a:ext>
            </a:extLst>
          </p:cNvPr>
          <p:cNvSpPr/>
          <p:nvPr/>
        </p:nvSpPr>
        <p:spPr>
          <a:xfrm>
            <a:off x="5784160" y="11826270"/>
            <a:ext cx="1049250" cy="280270"/>
          </a:xfrm>
          <a:prstGeom prst="rect">
            <a:avLst/>
          </a:prstGeom>
          <a:solidFill>
            <a:schemeClr val="accent1">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b="1" dirty="0">
                <a:solidFill>
                  <a:schemeClr val="bg1"/>
                </a:solidFill>
                <a:latin typeface="メイリオ" panose="020B0604030504040204" pitchFamily="50" charset="-128"/>
                <a:ea typeface="メイリオ" panose="020B0604030504040204" pitchFamily="50" charset="-128"/>
              </a:rPr>
              <a:t>通行可</a:t>
            </a:r>
          </a:p>
        </p:txBody>
      </p:sp>
      <p:cxnSp>
        <p:nvCxnSpPr>
          <p:cNvPr id="56" name="直線矢印コネクタ 55">
            <a:extLst>
              <a:ext uri="{FF2B5EF4-FFF2-40B4-BE49-F238E27FC236}">
                <a16:creationId xmlns:a16="http://schemas.microsoft.com/office/drawing/2014/main" id="{AACA351E-512B-40B0-A94E-9A2CF5641A13}"/>
              </a:ext>
            </a:extLst>
          </p:cNvPr>
          <p:cNvCxnSpPr>
            <a:cxnSpLocks/>
          </p:cNvCxnSpPr>
          <p:nvPr/>
        </p:nvCxnSpPr>
        <p:spPr>
          <a:xfrm>
            <a:off x="4537259" y="11308954"/>
            <a:ext cx="1863541" cy="0"/>
          </a:xfrm>
          <a:prstGeom prst="straightConnector1">
            <a:avLst/>
          </a:prstGeom>
          <a:ln w="88900">
            <a:solidFill>
              <a:srgbClr val="FFFF00"/>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57" name="直線矢印コネクタ 56">
            <a:extLst>
              <a:ext uri="{FF2B5EF4-FFF2-40B4-BE49-F238E27FC236}">
                <a16:creationId xmlns:a16="http://schemas.microsoft.com/office/drawing/2014/main" id="{4A1623FC-5057-4C46-9288-BEB5522925F5}"/>
              </a:ext>
            </a:extLst>
          </p:cNvPr>
          <p:cNvCxnSpPr>
            <a:cxnSpLocks/>
          </p:cNvCxnSpPr>
          <p:nvPr/>
        </p:nvCxnSpPr>
        <p:spPr>
          <a:xfrm>
            <a:off x="6635561" y="11301440"/>
            <a:ext cx="1303589" cy="0"/>
          </a:xfrm>
          <a:prstGeom prst="straightConnector1">
            <a:avLst/>
          </a:prstGeom>
          <a:ln w="88900">
            <a:solidFill>
              <a:srgbClr val="0070C0"/>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70" name="テキスト ボックス 69">
            <a:extLst>
              <a:ext uri="{FF2B5EF4-FFF2-40B4-BE49-F238E27FC236}">
                <a16:creationId xmlns:a16="http://schemas.microsoft.com/office/drawing/2014/main" id="{5E5E21F0-CE3B-4198-9042-79AEC866F2D2}"/>
              </a:ext>
            </a:extLst>
          </p:cNvPr>
          <p:cNvSpPr txBox="1"/>
          <p:nvPr/>
        </p:nvSpPr>
        <p:spPr>
          <a:xfrm>
            <a:off x="188576" y="7255146"/>
            <a:ext cx="1800493" cy="307777"/>
          </a:xfrm>
          <a:prstGeom prst="rect">
            <a:avLst/>
          </a:prstGeom>
          <a:noFill/>
        </p:spPr>
        <p:txBody>
          <a:bodyPr wrap="square" rtlCol="0">
            <a:spAutoFit/>
          </a:bodyPr>
          <a:lstStyle/>
          <a:p>
            <a:r>
              <a:rPr kumimoji="1" lang="en-US" altLang="ja-JP" sz="1400" b="1" dirty="0">
                <a:latin typeface="メイリオ" panose="020B0604030504040204" pitchFamily="50" charset="-128"/>
                <a:ea typeface="メイリオ" panose="020B0604030504040204" pitchFamily="50" charset="-128"/>
              </a:rPr>
              <a:t>【</a:t>
            </a:r>
            <a:r>
              <a:rPr kumimoji="1" lang="ja-JP" altLang="en-US" sz="1400" b="1" dirty="0">
                <a:latin typeface="メイリオ" panose="020B0604030504040204" pitchFamily="50" charset="-128"/>
                <a:ea typeface="メイリオ" panose="020B0604030504040204" pitchFamily="50" charset="-128"/>
              </a:rPr>
              <a:t>通行可否の判断</a:t>
            </a:r>
            <a:r>
              <a:rPr kumimoji="1" lang="en-US" altLang="ja-JP" sz="1400" b="1" dirty="0">
                <a:latin typeface="メイリオ" panose="020B0604030504040204" pitchFamily="50" charset="-128"/>
                <a:ea typeface="メイリオ" panose="020B0604030504040204" pitchFamily="50" charset="-128"/>
              </a:rPr>
              <a:t>】</a:t>
            </a:r>
            <a:endParaRPr kumimoji="1" lang="ja-JP" altLang="en-US" sz="1400" b="1" dirty="0">
              <a:latin typeface="メイリオ" panose="020B0604030504040204" pitchFamily="50" charset="-128"/>
              <a:ea typeface="メイリオ" panose="020B0604030504040204" pitchFamily="50" charset="-128"/>
            </a:endParaRPr>
          </a:p>
        </p:txBody>
      </p:sp>
      <p:sp>
        <p:nvSpPr>
          <p:cNvPr id="4" name="タイトル 3">
            <a:extLst>
              <a:ext uri="{FF2B5EF4-FFF2-40B4-BE49-F238E27FC236}">
                <a16:creationId xmlns:a16="http://schemas.microsoft.com/office/drawing/2014/main" id="{89CA83EF-3FD9-4C17-8714-4523DF3AA667}"/>
              </a:ext>
            </a:extLst>
          </p:cNvPr>
          <p:cNvSpPr>
            <a:spLocks noGrp="1"/>
          </p:cNvSpPr>
          <p:nvPr>
            <p:ph type="title"/>
          </p:nvPr>
        </p:nvSpPr>
        <p:spPr>
          <a:xfrm>
            <a:off x="0" y="54907"/>
            <a:ext cx="7604760" cy="404813"/>
          </a:xfrm>
        </p:spPr>
        <p:txBody>
          <a:bodyPr/>
          <a:lstStyle/>
          <a:p>
            <a:r>
              <a:rPr lang="ja-JP" altLang="en-US" sz="2200" dirty="0"/>
              <a:t>広域緊急交通路沿道建築物　閉塞リスクが高い箇所を把握　</a:t>
            </a:r>
            <a:endParaRPr kumimoji="1" lang="ja-JP" altLang="en-US" sz="2200" dirty="0"/>
          </a:p>
        </p:txBody>
      </p:sp>
      <p:sp>
        <p:nvSpPr>
          <p:cNvPr id="59" name="テキスト ボックス 58">
            <a:extLst>
              <a:ext uri="{FF2B5EF4-FFF2-40B4-BE49-F238E27FC236}">
                <a16:creationId xmlns:a16="http://schemas.microsoft.com/office/drawing/2014/main" id="{9963D467-8EBF-48A5-AAB6-F33FC29A6D3F}"/>
              </a:ext>
            </a:extLst>
          </p:cNvPr>
          <p:cNvSpPr txBox="1"/>
          <p:nvPr/>
        </p:nvSpPr>
        <p:spPr>
          <a:xfrm>
            <a:off x="78783" y="1583292"/>
            <a:ext cx="1615827" cy="216000"/>
          </a:xfrm>
          <a:prstGeom prst="rect">
            <a:avLst/>
          </a:prstGeom>
          <a:noFill/>
        </p:spPr>
        <p:txBody>
          <a:bodyPr wrap="none" lIns="0" tIns="0" rIns="0" bIns="0" rtlCol="0" anchor="ctr" anchorCtr="0">
            <a:spAutoFit/>
          </a:bodyPr>
          <a:lstStyle/>
          <a:p>
            <a:r>
              <a:rPr kumimoji="1" lang="en-US" altLang="ja-JP" sz="1400" b="1" dirty="0">
                <a:latin typeface="メイリオ" panose="020B0604030504040204" pitchFamily="50" charset="-128"/>
                <a:ea typeface="メイリオ" panose="020B0604030504040204" pitchFamily="50" charset="-128"/>
              </a:rPr>
              <a:t>【</a:t>
            </a:r>
            <a:r>
              <a:rPr kumimoji="1" lang="ja-JP" altLang="en-US" sz="1400" b="1" dirty="0">
                <a:latin typeface="メイリオ" panose="020B0604030504040204" pitchFamily="50" charset="-128"/>
                <a:ea typeface="メイリオ" panose="020B0604030504040204" pitchFamily="50" charset="-128"/>
              </a:rPr>
              <a:t>通行可否の判断</a:t>
            </a:r>
            <a:r>
              <a:rPr kumimoji="1" lang="en-US" altLang="ja-JP" sz="1400" b="1" dirty="0">
                <a:latin typeface="メイリオ" panose="020B0604030504040204" pitchFamily="50" charset="-128"/>
                <a:ea typeface="メイリオ" panose="020B0604030504040204" pitchFamily="50" charset="-128"/>
              </a:rPr>
              <a:t>】</a:t>
            </a:r>
            <a:endParaRPr kumimoji="1" lang="ja-JP" altLang="en-US" sz="1400" b="1" dirty="0">
              <a:latin typeface="メイリオ" panose="020B0604030504040204" pitchFamily="50" charset="-128"/>
              <a:ea typeface="メイリオ" panose="020B0604030504040204" pitchFamily="50" charset="-128"/>
            </a:endParaRPr>
          </a:p>
        </p:txBody>
      </p:sp>
      <p:sp>
        <p:nvSpPr>
          <p:cNvPr id="68" name="四角形: 角を丸くする 67">
            <a:extLst>
              <a:ext uri="{FF2B5EF4-FFF2-40B4-BE49-F238E27FC236}">
                <a16:creationId xmlns:a16="http://schemas.microsoft.com/office/drawing/2014/main" id="{B21369E8-FE90-45C8-89D5-7D1531FB0852}"/>
              </a:ext>
            </a:extLst>
          </p:cNvPr>
          <p:cNvSpPr/>
          <p:nvPr/>
        </p:nvSpPr>
        <p:spPr>
          <a:xfrm>
            <a:off x="118512" y="5234559"/>
            <a:ext cx="1512101" cy="1548000"/>
          </a:xfrm>
          <a:prstGeom prst="roundRect">
            <a:avLst>
              <a:gd name="adj" fmla="val 3685"/>
            </a:avLst>
          </a:prstGeom>
          <a:solidFill>
            <a:schemeClr val="bg1"/>
          </a:solidFill>
          <a:ln>
            <a:solidFill>
              <a:schemeClr val="accent5">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メイリオ" panose="020B0604030504040204" pitchFamily="50" charset="-128"/>
              <a:ea typeface="メイリオ" panose="020B0604030504040204" pitchFamily="50" charset="-128"/>
            </a:endParaRPr>
          </a:p>
        </p:txBody>
      </p:sp>
      <p:cxnSp>
        <p:nvCxnSpPr>
          <p:cNvPr id="69" name="直線矢印コネクタ 68">
            <a:extLst>
              <a:ext uri="{FF2B5EF4-FFF2-40B4-BE49-F238E27FC236}">
                <a16:creationId xmlns:a16="http://schemas.microsoft.com/office/drawing/2014/main" id="{863632CD-EB02-4338-8C2E-E4BCED9E9CBF}"/>
              </a:ext>
            </a:extLst>
          </p:cNvPr>
          <p:cNvCxnSpPr>
            <a:cxnSpLocks/>
          </p:cNvCxnSpPr>
          <p:nvPr/>
        </p:nvCxnSpPr>
        <p:spPr>
          <a:xfrm>
            <a:off x="1664970" y="2737156"/>
            <a:ext cx="183285" cy="0"/>
          </a:xfrm>
          <a:prstGeom prst="straightConnector1">
            <a:avLst/>
          </a:prstGeom>
          <a:ln w="19050" cap="rnd">
            <a:solidFill>
              <a:schemeClr val="tx1"/>
            </a:solidFill>
            <a:tailEnd type="none"/>
          </a:ln>
        </p:spPr>
        <p:style>
          <a:lnRef idx="1">
            <a:schemeClr val="accent1"/>
          </a:lnRef>
          <a:fillRef idx="0">
            <a:schemeClr val="accent1"/>
          </a:fillRef>
          <a:effectRef idx="0">
            <a:schemeClr val="accent1"/>
          </a:effectRef>
          <a:fontRef idx="minor">
            <a:schemeClr val="tx1"/>
          </a:fontRef>
        </p:style>
      </p:cxnSp>
      <p:sp>
        <p:nvSpPr>
          <p:cNvPr id="71" name="四角形: 角を丸くする 70">
            <a:extLst>
              <a:ext uri="{FF2B5EF4-FFF2-40B4-BE49-F238E27FC236}">
                <a16:creationId xmlns:a16="http://schemas.microsoft.com/office/drawing/2014/main" id="{17F2F4C1-5683-4F57-9C0D-ABDD5F7A690F}"/>
              </a:ext>
            </a:extLst>
          </p:cNvPr>
          <p:cNvSpPr/>
          <p:nvPr/>
        </p:nvSpPr>
        <p:spPr>
          <a:xfrm>
            <a:off x="118512" y="2215751"/>
            <a:ext cx="1512101" cy="1548000"/>
          </a:xfrm>
          <a:prstGeom prst="roundRect">
            <a:avLst>
              <a:gd name="adj" fmla="val 3685"/>
            </a:avLst>
          </a:prstGeom>
          <a:solidFill>
            <a:schemeClr val="bg1"/>
          </a:solidFill>
          <a:ln>
            <a:solidFill>
              <a:schemeClr val="accent5">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メイリオ" panose="020B0604030504040204" pitchFamily="50" charset="-128"/>
              <a:ea typeface="メイリオ" panose="020B0604030504040204" pitchFamily="50" charset="-128"/>
            </a:endParaRPr>
          </a:p>
        </p:txBody>
      </p:sp>
      <p:sp>
        <p:nvSpPr>
          <p:cNvPr id="72" name="四角形: 角を丸くする 71">
            <a:extLst>
              <a:ext uri="{FF2B5EF4-FFF2-40B4-BE49-F238E27FC236}">
                <a16:creationId xmlns:a16="http://schemas.microsoft.com/office/drawing/2014/main" id="{EF5AA7C8-1179-423E-8C1A-EEFA163E801F}"/>
              </a:ext>
            </a:extLst>
          </p:cNvPr>
          <p:cNvSpPr/>
          <p:nvPr/>
        </p:nvSpPr>
        <p:spPr>
          <a:xfrm>
            <a:off x="7139399" y="2486733"/>
            <a:ext cx="1800000" cy="1658009"/>
          </a:xfrm>
          <a:prstGeom prst="roundRect">
            <a:avLst>
              <a:gd name="adj" fmla="val 5041"/>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latin typeface="メイリオ" panose="020B0604030504040204" pitchFamily="50" charset="-128"/>
              <a:ea typeface="メイリオ" panose="020B0604030504040204" pitchFamily="50" charset="-128"/>
            </a:endParaRPr>
          </a:p>
        </p:txBody>
      </p:sp>
      <p:sp>
        <p:nvSpPr>
          <p:cNvPr id="73" name="四角形: 角を丸くする 72">
            <a:extLst>
              <a:ext uri="{FF2B5EF4-FFF2-40B4-BE49-F238E27FC236}">
                <a16:creationId xmlns:a16="http://schemas.microsoft.com/office/drawing/2014/main" id="{9CFCF470-AC24-4BCD-A5C8-E1C78869D542}"/>
              </a:ext>
            </a:extLst>
          </p:cNvPr>
          <p:cNvSpPr/>
          <p:nvPr/>
        </p:nvSpPr>
        <p:spPr>
          <a:xfrm>
            <a:off x="7139399" y="4455144"/>
            <a:ext cx="1800000" cy="2321705"/>
          </a:xfrm>
          <a:prstGeom prst="roundRect">
            <a:avLst>
              <a:gd name="adj" fmla="val 3685"/>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メイリオ" panose="020B0604030504040204" pitchFamily="50" charset="-128"/>
              <a:ea typeface="メイリオ" panose="020B0604030504040204" pitchFamily="50" charset="-128"/>
            </a:endParaRPr>
          </a:p>
        </p:txBody>
      </p:sp>
      <p:sp>
        <p:nvSpPr>
          <p:cNvPr id="74" name="正方形/長方形 73">
            <a:extLst>
              <a:ext uri="{FF2B5EF4-FFF2-40B4-BE49-F238E27FC236}">
                <a16:creationId xmlns:a16="http://schemas.microsoft.com/office/drawing/2014/main" id="{4528C499-1A86-42DD-8CD5-0FE57CBADEA3}"/>
              </a:ext>
            </a:extLst>
          </p:cNvPr>
          <p:cNvSpPr/>
          <p:nvPr/>
        </p:nvSpPr>
        <p:spPr>
          <a:xfrm>
            <a:off x="58256" y="1825132"/>
            <a:ext cx="1694344" cy="324000"/>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36000" rIns="0" bIns="0" rtlCol="0" anchor="ctr"/>
          <a:lstStyle/>
          <a:p>
            <a:pPr algn="ctr"/>
            <a:r>
              <a:rPr kumimoji="1" lang="ja-JP" altLang="en-US" sz="1600" dirty="0">
                <a:solidFill>
                  <a:schemeClr val="tx1"/>
                </a:solidFill>
                <a:latin typeface="メイリオ" panose="020B0604030504040204" pitchFamily="50" charset="-128"/>
                <a:ea typeface="メイリオ" panose="020B0604030504040204" pitchFamily="50" charset="-128"/>
              </a:rPr>
              <a:t>建物特性</a:t>
            </a:r>
          </a:p>
        </p:txBody>
      </p:sp>
      <p:sp>
        <p:nvSpPr>
          <p:cNvPr id="75" name="正方形/長方形 74">
            <a:extLst>
              <a:ext uri="{FF2B5EF4-FFF2-40B4-BE49-F238E27FC236}">
                <a16:creationId xmlns:a16="http://schemas.microsoft.com/office/drawing/2014/main" id="{EC2FC9F6-28F3-4718-9A63-6FF84ED5269B}"/>
              </a:ext>
            </a:extLst>
          </p:cNvPr>
          <p:cNvSpPr/>
          <p:nvPr/>
        </p:nvSpPr>
        <p:spPr>
          <a:xfrm>
            <a:off x="7319399" y="2616496"/>
            <a:ext cx="1440000" cy="288000"/>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36000" rIns="0" bIns="0" rtlCol="0" anchor="ctr"/>
          <a:lstStyle/>
          <a:p>
            <a:pPr algn="ctr"/>
            <a:r>
              <a:rPr kumimoji="1" lang="ja-JP" altLang="en-US" b="1" dirty="0">
                <a:solidFill>
                  <a:schemeClr val="bg1"/>
                </a:solidFill>
                <a:latin typeface="メイリオ" panose="020B0604030504040204" pitchFamily="50" charset="-128"/>
                <a:ea typeface="メイリオ" panose="020B0604030504040204" pitchFamily="50" charset="-128"/>
              </a:rPr>
              <a:t>通行不可</a:t>
            </a:r>
          </a:p>
        </p:txBody>
      </p:sp>
      <p:sp>
        <p:nvSpPr>
          <p:cNvPr id="76" name="正方形/長方形 75">
            <a:extLst>
              <a:ext uri="{FF2B5EF4-FFF2-40B4-BE49-F238E27FC236}">
                <a16:creationId xmlns:a16="http://schemas.microsoft.com/office/drawing/2014/main" id="{8459FD5A-1ECF-4AA3-8FBC-6DBFCF6434A3}"/>
              </a:ext>
            </a:extLst>
          </p:cNvPr>
          <p:cNvSpPr/>
          <p:nvPr/>
        </p:nvSpPr>
        <p:spPr>
          <a:xfrm>
            <a:off x="6972705" y="1825132"/>
            <a:ext cx="2025018" cy="324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36000" rIns="0" bIns="0" rtlCol="0" anchor="ctr"/>
          <a:lstStyle/>
          <a:p>
            <a:pPr algn="ctr"/>
            <a:r>
              <a:rPr kumimoji="1" lang="ja-JP" altLang="en-US" sz="1600" b="1" dirty="0">
                <a:solidFill>
                  <a:schemeClr val="bg1"/>
                </a:solidFill>
                <a:latin typeface="メイリオ" panose="020B0604030504040204" pitchFamily="50" charset="-128"/>
                <a:ea typeface="メイリオ" panose="020B0604030504040204" pitchFamily="50" charset="-128"/>
              </a:rPr>
              <a:t>通行可否</a:t>
            </a:r>
          </a:p>
        </p:txBody>
      </p:sp>
      <p:sp>
        <p:nvSpPr>
          <p:cNvPr id="77" name="正方形/長方形 76">
            <a:extLst>
              <a:ext uri="{FF2B5EF4-FFF2-40B4-BE49-F238E27FC236}">
                <a16:creationId xmlns:a16="http://schemas.microsoft.com/office/drawing/2014/main" id="{93C7C101-3214-4DE5-9EDB-4B723CCCCA1A}"/>
              </a:ext>
            </a:extLst>
          </p:cNvPr>
          <p:cNvSpPr/>
          <p:nvPr/>
        </p:nvSpPr>
        <p:spPr>
          <a:xfrm>
            <a:off x="7330646" y="3258286"/>
            <a:ext cx="1417507" cy="34842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600" b="1" dirty="0">
                <a:solidFill>
                  <a:srgbClr val="FF0000"/>
                </a:solidFill>
                <a:latin typeface="メイリオ" panose="020B0604030504040204" pitchFamily="50" charset="-128"/>
                <a:ea typeface="メイリオ" panose="020B0604030504040204" pitchFamily="50" charset="-128"/>
              </a:rPr>
              <a:t>閉塞リスク</a:t>
            </a:r>
            <a:r>
              <a:rPr lang="en-US" altLang="ja-JP" sz="1600" b="1" dirty="0">
                <a:solidFill>
                  <a:srgbClr val="FF0000"/>
                </a:solidFill>
                <a:latin typeface="メイリオ" panose="020B0604030504040204" pitchFamily="50" charset="-128"/>
                <a:ea typeface="メイリオ" panose="020B0604030504040204" pitchFamily="50" charset="-128"/>
              </a:rPr>
              <a:t>A</a:t>
            </a:r>
            <a:endParaRPr kumimoji="1" lang="ja-JP" altLang="en-US" sz="1600" b="1" dirty="0">
              <a:solidFill>
                <a:srgbClr val="FF0000"/>
              </a:solidFill>
              <a:latin typeface="メイリオ" panose="020B0604030504040204" pitchFamily="50" charset="-128"/>
              <a:ea typeface="メイリオ" panose="020B0604030504040204" pitchFamily="50" charset="-128"/>
            </a:endParaRPr>
          </a:p>
        </p:txBody>
      </p:sp>
      <p:sp>
        <p:nvSpPr>
          <p:cNvPr id="78" name="正方形/長方形 77">
            <a:extLst>
              <a:ext uri="{FF2B5EF4-FFF2-40B4-BE49-F238E27FC236}">
                <a16:creationId xmlns:a16="http://schemas.microsoft.com/office/drawing/2014/main" id="{72AC433F-F58E-4DA9-B1D9-6CED7DCB1F66}"/>
              </a:ext>
            </a:extLst>
          </p:cNvPr>
          <p:cNvSpPr/>
          <p:nvPr/>
        </p:nvSpPr>
        <p:spPr>
          <a:xfrm>
            <a:off x="7318040" y="5212063"/>
            <a:ext cx="1442719" cy="34842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r>
              <a:rPr kumimoji="1" lang="ja-JP" altLang="en-US" sz="1600" b="1" dirty="0">
                <a:ln w="3175">
                  <a:solidFill>
                    <a:schemeClr val="bg1">
                      <a:lumMod val="50000"/>
                    </a:schemeClr>
                  </a:solidFill>
                </a:ln>
                <a:solidFill>
                  <a:srgbClr val="FFFF00"/>
                </a:solidFill>
                <a:latin typeface="メイリオ" panose="020B0604030504040204" pitchFamily="50" charset="-128"/>
                <a:ea typeface="メイリオ" panose="020B0604030504040204" pitchFamily="50" charset="-128"/>
              </a:rPr>
              <a:t>閉塞リスク</a:t>
            </a:r>
            <a:r>
              <a:rPr kumimoji="1" lang="en-US" altLang="ja-JP" sz="1600" b="1" dirty="0">
                <a:ln w="3175">
                  <a:solidFill>
                    <a:schemeClr val="bg1">
                      <a:lumMod val="50000"/>
                    </a:schemeClr>
                  </a:solidFill>
                </a:ln>
                <a:solidFill>
                  <a:srgbClr val="FFFF00"/>
                </a:solidFill>
                <a:latin typeface="メイリオ" panose="020B0604030504040204" pitchFamily="50" charset="-128"/>
                <a:ea typeface="メイリオ" panose="020B0604030504040204" pitchFamily="50" charset="-128"/>
              </a:rPr>
              <a:t>B</a:t>
            </a:r>
            <a:endParaRPr kumimoji="1" lang="ja-JP" altLang="en-US" sz="1600" b="1" dirty="0">
              <a:ln w="3175">
                <a:solidFill>
                  <a:schemeClr val="bg1">
                    <a:lumMod val="50000"/>
                  </a:schemeClr>
                </a:solidFill>
              </a:ln>
              <a:solidFill>
                <a:srgbClr val="FFFF00"/>
              </a:solidFill>
              <a:latin typeface="メイリオ" panose="020B0604030504040204" pitchFamily="50" charset="-128"/>
              <a:ea typeface="メイリオ" panose="020B0604030504040204" pitchFamily="50" charset="-128"/>
            </a:endParaRPr>
          </a:p>
        </p:txBody>
      </p:sp>
      <p:sp>
        <p:nvSpPr>
          <p:cNvPr id="79" name="正方形/長方形 78">
            <a:extLst>
              <a:ext uri="{FF2B5EF4-FFF2-40B4-BE49-F238E27FC236}">
                <a16:creationId xmlns:a16="http://schemas.microsoft.com/office/drawing/2014/main" id="{C60335AA-ABE6-4906-BB18-7BA35DAB6ED9}"/>
              </a:ext>
            </a:extLst>
          </p:cNvPr>
          <p:cNvSpPr/>
          <p:nvPr/>
        </p:nvSpPr>
        <p:spPr>
          <a:xfrm>
            <a:off x="7318040" y="6380254"/>
            <a:ext cx="1442719" cy="34842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r>
              <a:rPr kumimoji="1" lang="ja-JP" altLang="en-US" sz="1600" b="1" dirty="0">
                <a:solidFill>
                  <a:srgbClr val="0070C0"/>
                </a:solidFill>
                <a:latin typeface="メイリオ" panose="020B0604030504040204" pitchFamily="50" charset="-128"/>
                <a:ea typeface="メイリオ" panose="020B0604030504040204" pitchFamily="50" charset="-128"/>
              </a:rPr>
              <a:t>閉塞リスク</a:t>
            </a:r>
            <a:r>
              <a:rPr kumimoji="1" lang="en-US" altLang="ja-JP" sz="1600" b="1" dirty="0">
                <a:solidFill>
                  <a:srgbClr val="0070C0"/>
                </a:solidFill>
                <a:latin typeface="メイリオ" panose="020B0604030504040204" pitchFamily="50" charset="-128"/>
                <a:ea typeface="メイリオ" panose="020B0604030504040204" pitchFamily="50" charset="-128"/>
              </a:rPr>
              <a:t>C</a:t>
            </a:r>
          </a:p>
        </p:txBody>
      </p:sp>
      <p:sp>
        <p:nvSpPr>
          <p:cNvPr id="80" name="正方形/長方形 79">
            <a:extLst>
              <a:ext uri="{FF2B5EF4-FFF2-40B4-BE49-F238E27FC236}">
                <a16:creationId xmlns:a16="http://schemas.microsoft.com/office/drawing/2014/main" id="{0216C884-014D-4D10-AFA9-65CE6F7E8F9C}"/>
              </a:ext>
            </a:extLst>
          </p:cNvPr>
          <p:cNvSpPr/>
          <p:nvPr/>
        </p:nvSpPr>
        <p:spPr>
          <a:xfrm>
            <a:off x="7325023" y="5554467"/>
            <a:ext cx="1428753" cy="34842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b"/>
          <a:lstStyle/>
          <a:p>
            <a:pPr marL="180000" indent="-180000">
              <a:lnSpc>
                <a:spcPct val="125000"/>
              </a:lnSpc>
            </a:pPr>
            <a:r>
              <a:rPr kumimoji="1" lang="en-US" altLang="ja-JP" sz="1050" dirty="0">
                <a:ln w="3175">
                  <a:solidFill>
                    <a:schemeClr val="bg1">
                      <a:lumMod val="50000"/>
                    </a:schemeClr>
                  </a:solidFill>
                </a:ln>
                <a:solidFill>
                  <a:srgbClr val="FFFF00"/>
                </a:solidFill>
                <a:latin typeface="メイリオ" panose="020B0604030504040204" pitchFamily="50" charset="-128"/>
                <a:ea typeface="メイリオ" panose="020B0604030504040204" pitchFamily="50" charset="-128"/>
              </a:rPr>
              <a:t>※ </a:t>
            </a:r>
            <a:r>
              <a:rPr kumimoji="1" lang="ja-JP" altLang="en-US" sz="1050" dirty="0">
                <a:ln w="3175">
                  <a:solidFill>
                    <a:schemeClr val="bg1">
                      <a:lumMod val="50000"/>
                    </a:schemeClr>
                  </a:solidFill>
                </a:ln>
                <a:solidFill>
                  <a:srgbClr val="FFFF00"/>
                </a:solidFill>
                <a:latin typeface="メイリオ" panose="020B0604030504040204" pitchFamily="50" charset="-128"/>
                <a:ea typeface="メイリオ" panose="020B0604030504040204" pitchFamily="50" charset="-128"/>
              </a:rPr>
              <a:t>閉塞リスク</a:t>
            </a:r>
            <a:r>
              <a:rPr kumimoji="1" lang="en-US" altLang="ja-JP" sz="1050" dirty="0">
                <a:ln w="3175">
                  <a:solidFill>
                    <a:schemeClr val="bg1">
                      <a:lumMod val="50000"/>
                    </a:schemeClr>
                  </a:solidFill>
                </a:ln>
                <a:solidFill>
                  <a:srgbClr val="FFFF00"/>
                </a:solidFill>
                <a:latin typeface="メイリオ" panose="020B0604030504040204" pitchFamily="50" charset="-128"/>
                <a:ea typeface="メイリオ" panose="020B0604030504040204" pitchFamily="50" charset="-128"/>
              </a:rPr>
              <a:t>A</a:t>
            </a:r>
            <a:r>
              <a:rPr kumimoji="1" lang="ja-JP" altLang="en-US" sz="1050" dirty="0">
                <a:ln w="3175">
                  <a:solidFill>
                    <a:schemeClr val="bg1">
                      <a:lumMod val="50000"/>
                    </a:schemeClr>
                  </a:solidFill>
                </a:ln>
                <a:solidFill>
                  <a:srgbClr val="FFFF00"/>
                </a:solidFill>
                <a:latin typeface="メイリオ" panose="020B0604030504040204" pitchFamily="50" charset="-128"/>
                <a:ea typeface="メイリオ" panose="020B0604030504040204" pitchFamily="50" charset="-128"/>
              </a:rPr>
              <a:t>までの最短区間含む</a:t>
            </a:r>
          </a:p>
        </p:txBody>
      </p:sp>
      <p:sp>
        <p:nvSpPr>
          <p:cNvPr id="81" name="正方形/長方形 80">
            <a:extLst>
              <a:ext uri="{FF2B5EF4-FFF2-40B4-BE49-F238E27FC236}">
                <a16:creationId xmlns:a16="http://schemas.microsoft.com/office/drawing/2014/main" id="{D9E59124-B517-4848-87E9-C815D0CF4A19}"/>
              </a:ext>
            </a:extLst>
          </p:cNvPr>
          <p:cNvSpPr/>
          <p:nvPr/>
        </p:nvSpPr>
        <p:spPr>
          <a:xfrm>
            <a:off x="7240419" y="3550515"/>
            <a:ext cx="1597960" cy="41983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marL="144000" indent="-144000">
              <a:lnSpc>
                <a:spcPct val="125000"/>
              </a:lnSpc>
            </a:pPr>
            <a:r>
              <a:rPr kumimoji="1" lang="en-US" altLang="ja-JP" sz="1050" b="1" dirty="0">
                <a:ln w="3175">
                  <a:noFill/>
                </a:ln>
                <a:solidFill>
                  <a:srgbClr val="FF0000"/>
                </a:solidFill>
                <a:latin typeface="メイリオ" panose="020B0604030504040204" pitchFamily="50" charset="-128"/>
                <a:ea typeface="メイリオ" panose="020B0604030504040204" pitchFamily="50" charset="-128"/>
              </a:rPr>
              <a:t>※</a:t>
            </a:r>
            <a:r>
              <a:rPr kumimoji="1" lang="ja-JP" altLang="en-US" sz="1050" b="1" dirty="0">
                <a:ln w="3175">
                  <a:noFill/>
                </a:ln>
                <a:solidFill>
                  <a:srgbClr val="FF0000"/>
                </a:solidFill>
                <a:latin typeface="メイリオ" panose="020B0604030504040204" pitchFamily="50" charset="-128"/>
                <a:ea typeface="メイリオ" panose="020B0604030504040204" pitchFamily="50" charset="-128"/>
              </a:rPr>
              <a:t>閉塞リスク</a:t>
            </a:r>
            <a:r>
              <a:rPr kumimoji="1" lang="en-US" altLang="ja-JP" sz="1050" b="1" dirty="0">
                <a:ln w="3175">
                  <a:noFill/>
                </a:ln>
                <a:solidFill>
                  <a:srgbClr val="FF0000"/>
                </a:solidFill>
                <a:latin typeface="メイリオ" panose="020B0604030504040204" pitchFamily="50" charset="-128"/>
                <a:ea typeface="メイリオ" panose="020B0604030504040204" pitchFamily="50" charset="-128"/>
              </a:rPr>
              <a:t>A</a:t>
            </a:r>
            <a:r>
              <a:rPr kumimoji="1" lang="ja-JP" altLang="en-US" sz="1050" b="1" dirty="0">
                <a:ln w="3175">
                  <a:noFill/>
                </a:ln>
                <a:solidFill>
                  <a:srgbClr val="FF0000"/>
                </a:solidFill>
                <a:latin typeface="メイリオ" panose="020B0604030504040204" pitchFamily="50" charset="-128"/>
                <a:ea typeface="メイリオ" panose="020B0604030504040204" pitchFamily="50" charset="-128"/>
              </a:rPr>
              <a:t>に囲まれた区間を含む</a:t>
            </a:r>
          </a:p>
        </p:txBody>
      </p:sp>
      <p:cxnSp>
        <p:nvCxnSpPr>
          <p:cNvPr id="82" name="直線矢印コネクタ 81">
            <a:extLst>
              <a:ext uri="{FF2B5EF4-FFF2-40B4-BE49-F238E27FC236}">
                <a16:creationId xmlns:a16="http://schemas.microsoft.com/office/drawing/2014/main" id="{D4D3E21D-94F4-45A3-BC69-92C69FDC92F1}"/>
              </a:ext>
            </a:extLst>
          </p:cNvPr>
          <p:cNvCxnSpPr>
            <a:cxnSpLocks/>
          </p:cNvCxnSpPr>
          <p:nvPr/>
        </p:nvCxnSpPr>
        <p:spPr>
          <a:xfrm>
            <a:off x="7319399" y="3119447"/>
            <a:ext cx="1440000" cy="0"/>
          </a:xfrm>
          <a:prstGeom prst="straightConnector1">
            <a:avLst/>
          </a:prstGeom>
          <a:ln w="88900">
            <a:solidFill>
              <a:srgbClr val="FF0000"/>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83" name="正方形/長方形 82">
            <a:extLst>
              <a:ext uri="{FF2B5EF4-FFF2-40B4-BE49-F238E27FC236}">
                <a16:creationId xmlns:a16="http://schemas.microsoft.com/office/drawing/2014/main" id="{FE366EB3-438A-4762-82D1-037DC6B52701}"/>
              </a:ext>
            </a:extLst>
          </p:cNvPr>
          <p:cNvSpPr/>
          <p:nvPr/>
        </p:nvSpPr>
        <p:spPr>
          <a:xfrm>
            <a:off x="7319399" y="4581975"/>
            <a:ext cx="1440000" cy="288000"/>
          </a:xfrm>
          <a:prstGeom prst="rect">
            <a:avLst/>
          </a:prstGeom>
          <a:solidFill>
            <a:schemeClr val="accent1">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tIns="72000" bIns="0" rtlCol="0" anchor="ctr"/>
          <a:lstStyle/>
          <a:p>
            <a:pPr algn="ctr"/>
            <a:r>
              <a:rPr kumimoji="1" lang="ja-JP" altLang="en-US" b="1" dirty="0">
                <a:solidFill>
                  <a:schemeClr val="bg1"/>
                </a:solidFill>
                <a:latin typeface="メイリオ" panose="020B0604030504040204" pitchFamily="50" charset="-128"/>
                <a:ea typeface="メイリオ" panose="020B0604030504040204" pitchFamily="50" charset="-128"/>
              </a:rPr>
              <a:t>通行可</a:t>
            </a:r>
          </a:p>
        </p:txBody>
      </p:sp>
      <p:cxnSp>
        <p:nvCxnSpPr>
          <p:cNvPr id="84" name="直線矢印コネクタ 83">
            <a:extLst>
              <a:ext uri="{FF2B5EF4-FFF2-40B4-BE49-F238E27FC236}">
                <a16:creationId xmlns:a16="http://schemas.microsoft.com/office/drawing/2014/main" id="{BA4A35F3-15AA-481B-A941-A31E93484E13}"/>
              </a:ext>
            </a:extLst>
          </p:cNvPr>
          <p:cNvCxnSpPr>
            <a:cxnSpLocks/>
          </p:cNvCxnSpPr>
          <p:nvPr/>
        </p:nvCxnSpPr>
        <p:spPr>
          <a:xfrm>
            <a:off x="7319399" y="5107172"/>
            <a:ext cx="1440000" cy="0"/>
          </a:xfrm>
          <a:prstGeom prst="straightConnector1">
            <a:avLst/>
          </a:prstGeom>
          <a:ln w="88900">
            <a:solidFill>
              <a:srgbClr val="FFFF00"/>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85" name="直線矢印コネクタ 84">
            <a:extLst>
              <a:ext uri="{FF2B5EF4-FFF2-40B4-BE49-F238E27FC236}">
                <a16:creationId xmlns:a16="http://schemas.microsoft.com/office/drawing/2014/main" id="{353C66D3-2C6F-4F9E-A91A-FDAD9CA81A67}"/>
              </a:ext>
            </a:extLst>
          </p:cNvPr>
          <p:cNvCxnSpPr>
            <a:cxnSpLocks/>
          </p:cNvCxnSpPr>
          <p:nvPr/>
        </p:nvCxnSpPr>
        <p:spPr>
          <a:xfrm>
            <a:off x="7319399" y="6281447"/>
            <a:ext cx="1440000" cy="0"/>
          </a:xfrm>
          <a:prstGeom prst="straightConnector1">
            <a:avLst/>
          </a:prstGeom>
          <a:ln w="88900">
            <a:solidFill>
              <a:srgbClr val="0070C0"/>
            </a:solidFill>
            <a:headEnd type="triangle"/>
            <a:tailEnd type="triangle"/>
          </a:ln>
        </p:spPr>
        <p:style>
          <a:lnRef idx="1">
            <a:schemeClr val="accent1"/>
          </a:lnRef>
          <a:fillRef idx="0">
            <a:schemeClr val="accent1"/>
          </a:fillRef>
          <a:effectRef idx="0">
            <a:schemeClr val="accent1"/>
          </a:effectRef>
          <a:fontRef idx="minor">
            <a:schemeClr val="tx1"/>
          </a:fontRef>
        </p:style>
      </p:cxnSp>
      <p:pic>
        <p:nvPicPr>
          <p:cNvPr id="90" name="図 89" descr="ダイアグラム&#10;&#10;AI によって生成されたコンテンツは間違っている可能性があります。">
            <a:extLst>
              <a:ext uri="{FF2B5EF4-FFF2-40B4-BE49-F238E27FC236}">
                <a16:creationId xmlns:a16="http://schemas.microsoft.com/office/drawing/2014/main" id="{66C4F30E-6D1F-4CA3-B9D4-AD22372623DF}"/>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703965" y="3933265"/>
            <a:ext cx="1728220" cy="1082042"/>
          </a:xfrm>
          <a:prstGeom prst="rect">
            <a:avLst/>
          </a:prstGeom>
        </p:spPr>
      </p:pic>
      <p:sp>
        <p:nvSpPr>
          <p:cNvPr id="91" name="正方形/長方形 90">
            <a:extLst>
              <a:ext uri="{FF2B5EF4-FFF2-40B4-BE49-F238E27FC236}">
                <a16:creationId xmlns:a16="http://schemas.microsoft.com/office/drawing/2014/main" id="{EE167A6D-6C84-4997-B8B4-25C05698102B}"/>
              </a:ext>
            </a:extLst>
          </p:cNvPr>
          <p:cNvSpPr/>
          <p:nvPr/>
        </p:nvSpPr>
        <p:spPr>
          <a:xfrm>
            <a:off x="1848255" y="1825132"/>
            <a:ext cx="2466570" cy="324000"/>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36000" rIns="0" bIns="0" rtlCol="0" anchor="ctr"/>
          <a:lstStyle/>
          <a:p>
            <a:pPr algn="ctr"/>
            <a:r>
              <a:rPr kumimoji="1" lang="ja-JP" altLang="en-US" sz="1600" dirty="0">
                <a:solidFill>
                  <a:schemeClr val="tx1"/>
                </a:solidFill>
                <a:latin typeface="メイリオ" panose="020B0604030504040204" pitchFamily="50" charset="-128"/>
                <a:ea typeface="メイリオ" panose="020B0604030504040204" pitchFamily="50" charset="-128"/>
              </a:rPr>
              <a:t>区間特性</a:t>
            </a:r>
          </a:p>
        </p:txBody>
      </p:sp>
      <p:sp>
        <p:nvSpPr>
          <p:cNvPr id="92" name="正方形/長方形 91">
            <a:extLst>
              <a:ext uri="{FF2B5EF4-FFF2-40B4-BE49-F238E27FC236}">
                <a16:creationId xmlns:a16="http://schemas.microsoft.com/office/drawing/2014/main" id="{DA9F8E32-9051-42B2-97B4-4CB89D79870E}"/>
              </a:ext>
            </a:extLst>
          </p:cNvPr>
          <p:cNvSpPr/>
          <p:nvPr/>
        </p:nvSpPr>
        <p:spPr>
          <a:xfrm>
            <a:off x="4410480" y="1825132"/>
            <a:ext cx="2466570" cy="324000"/>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36000" rIns="0" bIns="0" rtlCol="0" anchor="ctr"/>
          <a:lstStyle/>
          <a:p>
            <a:pPr algn="ctr"/>
            <a:r>
              <a:rPr lang="ja-JP" altLang="en-US" sz="1600" dirty="0">
                <a:solidFill>
                  <a:schemeClr val="tx1"/>
                </a:solidFill>
                <a:latin typeface="メイリオ" panose="020B0604030504040204" pitchFamily="50" charset="-128"/>
                <a:ea typeface="メイリオ" panose="020B0604030504040204" pitchFamily="50" charset="-128"/>
              </a:rPr>
              <a:t>交差点を介しての通行</a:t>
            </a:r>
            <a:endParaRPr kumimoji="1" lang="ja-JP" altLang="en-US" sz="1600" dirty="0">
              <a:solidFill>
                <a:schemeClr val="tx1"/>
              </a:solidFill>
              <a:latin typeface="メイリオ" panose="020B0604030504040204" pitchFamily="50" charset="-128"/>
              <a:ea typeface="メイリオ" panose="020B0604030504040204" pitchFamily="50" charset="-128"/>
            </a:endParaRPr>
          </a:p>
        </p:txBody>
      </p:sp>
      <p:grpSp>
        <p:nvGrpSpPr>
          <p:cNvPr id="12" name="グループ化 11">
            <a:extLst>
              <a:ext uri="{FF2B5EF4-FFF2-40B4-BE49-F238E27FC236}">
                <a16:creationId xmlns:a16="http://schemas.microsoft.com/office/drawing/2014/main" id="{D841BBDB-BC70-41C6-B8FD-26F28D8D766A}"/>
              </a:ext>
            </a:extLst>
          </p:cNvPr>
          <p:cNvGrpSpPr/>
          <p:nvPr/>
        </p:nvGrpSpPr>
        <p:grpSpPr>
          <a:xfrm>
            <a:off x="2075828" y="2215602"/>
            <a:ext cx="1931716" cy="1360735"/>
            <a:chOff x="2075828" y="2187650"/>
            <a:chExt cx="1931716" cy="1360735"/>
          </a:xfrm>
        </p:grpSpPr>
        <p:pic>
          <p:nvPicPr>
            <p:cNvPr id="86" name="図 85" descr="ダイアグラム&#10;&#10;AI によって生成されたコンテンツは間違っている可能性があります。">
              <a:extLst>
                <a:ext uri="{FF2B5EF4-FFF2-40B4-BE49-F238E27FC236}">
                  <a16:creationId xmlns:a16="http://schemas.microsoft.com/office/drawing/2014/main" id="{62D2A788-9474-4A98-9C0F-E8AD05CC6B4B}"/>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177576" y="2466343"/>
              <a:ext cx="1728220" cy="1082042"/>
            </a:xfrm>
            <a:prstGeom prst="rect">
              <a:avLst/>
            </a:prstGeom>
          </p:spPr>
        </p:pic>
        <p:sp>
          <p:nvSpPr>
            <p:cNvPr id="93" name="正方形/長方形 92">
              <a:extLst>
                <a:ext uri="{FF2B5EF4-FFF2-40B4-BE49-F238E27FC236}">
                  <a16:creationId xmlns:a16="http://schemas.microsoft.com/office/drawing/2014/main" id="{94808C08-0E6B-4B42-AC82-0932906B4BBC}"/>
                </a:ext>
              </a:extLst>
            </p:cNvPr>
            <p:cNvSpPr/>
            <p:nvPr/>
          </p:nvSpPr>
          <p:spPr>
            <a:xfrm>
              <a:off x="2075828" y="2187650"/>
              <a:ext cx="1931716" cy="288000"/>
            </a:xfrm>
            <a:prstGeom prst="rect">
              <a:avLst/>
            </a:prstGeom>
            <a:solidFill>
              <a:schemeClr val="accent5">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36000" rIns="0" bIns="0" rtlCol="0" anchor="ctr"/>
            <a:lstStyle/>
            <a:p>
              <a:pPr algn="ctr"/>
              <a:r>
                <a:rPr kumimoji="1" lang="ja-JP" altLang="en-US" sz="1400" dirty="0">
                  <a:solidFill>
                    <a:schemeClr val="tx1"/>
                  </a:solidFill>
                  <a:latin typeface="メイリオ" panose="020B0604030504040204" pitchFamily="50" charset="-128"/>
                  <a:ea typeface="メイリオ" panose="020B0604030504040204" pitchFamily="50" charset="-128"/>
                </a:rPr>
                <a:t>全幅閉塞：通行不可</a:t>
              </a:r>
            </a:p>
          </p:txBody>
        </p:sp>
      </p:grpSp>
      <p:grpSp>
        <p:nvGrpSpPr>
          <p:cNvPr id="16" name="グループ化 15">
            <a:extLst>
              <a:ext uri="{FF2B5EF4-FFF2-40B4-BE49-F238E27FC236}">
                <a16:creationId xmlns:a16="http://schemas.microsoft.com/office/drawing/2014/main" id="{647A0765-E83C-4EDB-A063-88FD5EE551C2}"/>
              </a:ext>
            </a:extLst>
          </p:cNvPr>
          <p:cNvGrpSpPr/>
          <p:nvPr/>
        </p:nvGrpSpPr>
        <p:grpSpPr>
          <a:xfrm>
            <a:off x="2075828" y="3643616"/>
            <a:ext cx="1931716" cy="1361581"/>
            <a:chOff x="2075828" y="3622683"/>
            <a:chExt cx="1931716" cy="1361581"/>
          </a:xfrm>
        </p:grpSpPr>
        <p:pic>
          <p:nvPicPr>
            <p:cNvPr id="87" name="図 86" descr="テーブル が含まれている画像&#10;&#10;AI によって生成されたコンテンツは間違っている可能性があります。">
              <a:extLst>
                <a:ext uri="{FF2B5EF4-FFF2-40B4-BE49-F238E27FC236}">
                  <a16:creationId xmlns:a16="http://schemas.microsoft.com/office/drawing/2014/main" id="{736799C0-B6B4-4A52-8BC6-216DDEED7110}"/>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177576" y="3902222"/>
              <a:ext cx="1728220" cy="1082042"/>
            </a:xfrm>
            <a:prstGeom prst="rect">
              <a:avLst/>
            </a:prstGeom>
          </p:spPr>
        </p:pic>
        <p:sp>
          <p:nvSpPr>
            <p:cNvPr id="94" name="正方形/長方形 93">
              <a:extLst>
                <a:ext uri="{FF2B5EF4-FFF2-40B4-BE49-F238E27FC236}">
                  <a16:creationId xmlns:a16="http://schemas.microsoft.com/office/drawing/2014/main" id="{28D26D33-03B5-4590-9351-786FD35C72F7}"/>
                </a:ext>
              </a:extLst>
            </p:cNvPr>
            <p:cNvSpPr/>
            <p:nvPr/>
          </p:nvSpPr>
          <p:spPr>
            <a:xfrm>
              <a:off x="2075828" y="3622683"/>
              <a:ext cx="1931716" cy="288000"/>
            </a:xfrm>
            <a:prstGeom prst="rect">
              <a:avLst/>
            </a:prstGeom>
            <a:solidFill>
              <a:schemeClr val="accent5">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36000" rIns="0" bIns="0" rtlCol="0" anchor="ctr"/>
            <a:lstStyle/>
            <a:p>
              <a:pPr algn="ctr"/>
              <a:r>
                <a:rPr kumimoji="1" lang="ja-JP" altLang="en-US" sz="1400" dirty="0">
                  <a:solidFill>
                    <a:schemeClr val="tx1"/>
                  </a:solidFill>
                  <a:latin typeface="メイリオ" panose="020B0604030504040204" pitchFamily="50" charset="-128"/>
                  <a:ea typeface="メイリオ" panose="020B0604030504040204" pitchFamily="50" charset="-128"/>
                </a:rPr>
                <a:t>交互に倒壊</a:t>
              </a:r>
            </a:p>
          </p:txBody>
        </p:sp>
      </p:grpSp>
      <p:grpSp>
        <p:nvGrpSpPr>
          <p:cNvPr id="26" name="グループ化 25">
            <a:extLst>
              <a:ext uri="{FF2B5EF4-FFF2-40B4-BE49-F238E27FC236}">
                <a16:creationId xmlns:a16="http://schemas.microsoft.com/office/drawing/2014/main" id="{F5888CBE-EE98-48C5-9A54-302FC1C5B090}"/>
              </a:ext>
            </a:extLst>
          </p:cNvPr>
          <p:cNvGrpSpPr/>
          <p:nvPr/>
        </p:nvGrpSpPr>
        <p:grpSpPr>
          <a:xfrm>
            <a:off x="2075828" y="5072476"/>
            <a:ext cx="1931716" cy="1383077"/>
            <a:chOff x="2075828" y="5044524"/>
            <a:chExt cx="1931716" cy="1383077"/>
          </a:xfrm>
        </p:grpSpPr>
        <p:pic>
          <p:nvPicPr>
            <p:cNvPr id="88" name="図 87" descr="ダイアグラム&#10;&#10;AI によって生成されたコンテンツは間違っている可能性があります。">
              <a:extLst>
                <a:ext uri="{FF2B5EF4-FFF2-40B4-BE49-F238E27FC236}">
                  <a16:creationId xmlns:a16="http://schemas.microsoft.com/office/drawing/2014/main" id="{C498C980-E5DD-4A24-B323-208259E1CE5B}"/>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177576" y="5345559"/>
              <a:ext cx="1728220" cy="1082042"/>
            </a:xfrm>
            <a:prstGeom prst="rect">
              <a:avLst/>
            </a:prstGeom>
          </p:spPr>
        </p:pic>
        <p:sp>
          <p:nvSpPr>
            <p:cNvPr id="95" name="正方形/長方形 94">
              <a:extLst>
                <a:ext uri="{FF2B5EF4-FFF2-40B4-BE49-F238E27FC236}">
                  <a16:creationId xmlns:a16="http://schemas.microsoft.com/office/drawing/2014/main" id="{4C46F9B8-EE02-4A6C-8318-A8E39570B799}"/>
                </a:ext>
              </a:extLst>
            </p:cNvPr>
            <p:cNvSpPr/>
            <p:nvPr/>
          </p:nvSpPr>
          <p:spPr>
            <a:xfrm>
              <a:off x="2075828" y="5044524"/>
              <a:ext cx="1931716" cy="288000"/>
            </a:xfrm>
            <a:prstGeom prst="rect">
              <a:avLst/>
            </a:prstGeom>
            <a:solidFill>
              <a:schemeClr val="accent5">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36000" rIns="0" bIns="0" rtlCol="0" anchor="ctr"/>
            <a:lstStyle/>
            <a:p>
              <a:pPr algn="ctr"/>
              <a:r>
                <a:rPr kumimoji="1" lang="ja-JP" altLang="en-US" sz="1400" dirty="0">
                  <a:solidFill>
                    <a:schemeClr val="tx1"/>
                  </a:solidFill>
                  <a:latin typeface="メイリオ" panose="020B0604030504040204" pitchFamily="50" charset="-128"/>
                  <a:ea typeface="メイリオ" panose="020B0604030504040204" pitchFamily="50" charset="-128"/>
                </a:rPr>
                <a:t>片側倒壊：通行可</a:t>
              </a:r>
            </a:p>
          </p:txBody>
        </p:sp>
      </p:grpSp>
      <p:cxnSp>
        <p:nvCxnSpPr>
          <p:cNvPr id="96" name="直線矢印コネクタ 95">
            <a:extLst>
              <a:ext uri="{FF2B5EF4-FFF2-40B4-BE49-F238E27FC236}">
                <a16:creationId xmlns:a16="http://schemas.microsoft.com/office/drawing/2014/main" id="{17B1B6AC-C003-4587-A4B0-EF83F3AF56C3}"/>
              </a:ext>
            </a:extLst>
          </p:cNvPr>
          <p:cNvCxnSpPr>
            <a:cxnSpLocks/>
          </p:cNvCxnSpPr>
          <p:nvPr/>
        </p:nvCxnSpPr>
        <p:spPr>
          <a:xfrm>
            <a:off x="6496225" y="4690408"/>
            <a:ext cx="561408" cy="0"/>
          </a:xfrm>
          <a:prstGeom prst="straightConnector1">
            <a:avLst/>
          </a:prstGeom>
          <a:ln w="19050" cap="rnd">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97" name="正方形/長方形 96">
            <a:extLst>
              <a:ext uri="{FF2B5EF4-FFF2-40B4-BE49-F238E27FC236}">
                <a16:creationId xmlns:a16="http://schemas.microsoft.com/office/drawing/2014/main" id="{60378EC5-53C8-42FD-8447-7FD40EF5787E}"/>
              </a:ext>
            </a:extLst>
          </p:cNvPr>
          <p:cNvSpPr/>
          <p:nvPr/>
        </p:nvSpPr>
        <p:spPr>
          <a:xfrm>
            <a:off x="4546848" y="3647891"/>
            <a:ext cx="2039765" cy="288000"/>
          </a:xfrm>
          <a:prstGeom prst="rect">
            <a:avLst/>
          </a:prstGeom>
          <a:solidFill>
            <a:schemeClr val="accent5">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36000" rIns="0" bIns="0" rtlCol="0" anchor="ctr"/>
          <a:lstStyle/>
          <a:p>
            <a:pPr algn="ctr"/>
            <a:r>
              <a:rPr kumimoji="1" lang="ja-JP" altLang="en-US" sz="1400" dirty="0">
                <a:solidFill>
                  <a:schemeClr val="tx1"/>
                </a:solidFill>
                <a:latin typeface="メイリオ" panose="020B0604030504040204" pitchFamily="50" charset="-128"/>
                <a:ea typeface="メイリオ" panose="020B0604030504040204" pitchFamily="50" charset="-128"/>
              </a:rPr>
              <a:t>交差点を介して通行可能</a:t>
            </a:r>
          </a:p>
        </p:txBody>
      </p:sp>
      <p:cxnSp>
        <p:nvCxnSpPr>
          <p:cNvPr id="100" name="直線矢印コネクタ 99">
            <a:extLst>
              <a:ext uri="{FF2B5EF4-FFF2-40B4-BE49-F238E27FC236}">
                <a16:creationId xmlns:a16="http://schemas.microsoft.com/office/drawing/2014/main" id="{FA8E989B-61D4-4537-8C90-7C71ADD4A20F}"/>
              </a:ext>
            </a:extLst>
          </p:cNvPr>
          <p:cNvCxnSpPr>
            <a:cxnSpLocks/>
          </p:cNvCxnSpPr>
          <p:nvPr/>
        </p:nvCxnSpPr>
        <p:spPr>
          <a:xfrm>
            <a:off x="4007544" y="2741525"/>
            <a:ext cx="3050089" cy="0"/>
          </a:xfrm>
          <a:prstGeom prst="straightConnector1">
            <a:avLst/>
          </a:prstGeom>
          <a:ln w="19050" cap="rnd">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01" name="フリーフォーム: 図形 100">
            <a:extLst>
              <a:ext uri="{FF2B5EF4-FFF2-40B4-BE49-F238E27FC236}">
                <a16:creationId xmlns:a16="http://schemas.microsoft.com/office/drawing/2014/main" id="{AF68D4E8-7E70-4298-B9B3-696658549CFD}"/>
              </a:ext>
            </a:extLst>
          </p:cNvPr>
          <p:cNvSpPr/>
          <p:nvPr/>
        </p:nvSpPr>
        <p:spPr>
          <a:xfrm>
            <a:off x="1848255" y="2737156"/>
            <a:ext cx="282102" cy="1698007"/>
          </a:xfrm>
          <a:custGeom>
            <a:avLst/>
            <a:gdLst>
              <a:gd name="connsiteX0" fmla="*/ 272375 w 282102"/>
              <a:gd name="connsiteY0" fmla="*/ 0 h 1507787"/>
              <a:gd name="connsiteX1" fmla="*/ 0 w 282102"/>
              <a:gd name="connsiteY1" fmla="*/ 0 h 1507787"/>
              <a:gd name="connsiteX2" fmla="*/ 0 w 282102"/>
              <a:gd name="connsiteY2" fmla="*/ 1507787 h 1507787"/>
              <a:gd name="connsiteX3" fmla="*/ 282102 w 282102"/>
              <a:gd name="connsiteY3" fmla="*/ 1507787 h 1507787"/>
            </a:gdLst>
            <a:ahLst/>
            <a:cxnLst>
              <a:cxn ang="0">
                <a:pos x="connsiteX0" y="connsiteY0"/>
              </a:cxn>
              <a:cxn ang="0">
                <a:pos x="connsiteX1" y="connsiteY1"/>
              </a:cxn>
              <a:cxn ang="0">
                <a:pos x="connsiteX2" y="connsiteY2"/>
              </a:cxn>
              <a:cxn ang="0">
                <a:pos x="connsiteX3" y="connsiteY3"/>
              </a:cxn>
            </a:cxnLst>
            <a:rect l="l" t="t" r="r" b="b"/>
            <a:pathLst>
              <a:path w="282102" h="1507787">
                <a:moveTo>
                  <a:pt x="272375" y="0"/>
                </a:moveTo>
                <a:lnTo>
                  <a:pt x="0" y="0"/>
                </a:lnTo>
                <a:lnTo>
                  <a:pt x="0" y="1507787"/>
                </a:lnTo>
                <a:lnTo>
                  <a:pt x="282102" y="1507787"/>
                </a:lnTo>
              </a:path>
            </a:pathLst>
          </a:custGeom>
          <a:noFill/>
          <a:ln w="19050">
            <a:solidFill>
              <a:schemeClr val="tx1"/>
            </a:solidFill>
            <a:headEnd type="arrow"/>
            <a:tailEnd type="arrow"/>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103" name="直線矢印コネクタ 102">
            <a:extLst>
              <a:ext uri="{FF2B5EF4-FFF2-40B4-BE49-F238E27FC236}">
                <a16:creationId xmlns:a16="http://schemas.microsoft.com/office/drawing/2014/main" id="{0D6E9F8E-D974-49AA-B63C-717186A1B6DB}"/>
              </a:ext>
            </a:extLst>
          </p:cNvPr>
          <p:cNvCxnSpPr>
            <a:cxnSpLocks/>
          </p:cNvCxnSpPr>
          <p:nvPr/>
        </p:nvCxnSpPr>
        <p:spPr>
          <a:xfrm>
            <a:off x="3991497" y="4690408"/>
            <a:ext cx="580503" cy="0"/>
          </a:xfrm>
          <a:prstGeom prst="straightConnector1">
            <a:avLst/>
          </a:prstGeom>
          <a:ln w="19050" cap="rnd">
            <a:solidFill>
              <a:schemeClr val="tx1"/>
            </a:solidFill>
            <a:tailEnd type="arrow"/>
          </a:ln>
        </p:spPr>
        <p:style>
          <a:lnRef idx="1">
            <a:schemeClr val="accent1"/>
          </a:lnRef>
          <a:fillRef idx="0">
            <a:schemeClr val="accent1"/>
          </a:fillRef>
          <a:effectRef idx="0">
            <a:schemeClr val="accent1"/>
          </a:effectRef>
          <a:fontRef idx="minor">
            <a:schemeClr val="tx1"/>
          </a:fontRef>
        </p:style>
      </p:cxnSp>
      <p:pic>
        <p:nvPicPr>
          <p:cNvPr id="105" name="図 104" descr="テーブル&#10;&#10;AI によって生成されたコンテンツは間違っている可能性があります。">
            <a:extLst>
              <a:ext uri="{FF2B5EF4-FFF2-40B4-BE49-F238E27FC236}">
                <a16:creationId xmlns:a16="http://schemas.microsoft.com/office/drawing/2014/main" id="{AF773BD2-DC20-4656-BC52-5C5272507B31}"/>
              </a:ext>
            </a:extLst>
          </p:cNvPr>
          <p:cNvPicPr>
            <a:picLocks noChangeAspect="1"/>
          </p:cNvPicPr>
          <p:nvPr/>
        </p:nvPicPr>
        <p:blipFill>
          <a:blip r:embed="rId6" cstate="print">
            <a:extLst>
              <a:ext uri="{28A0092B-C50C-407E-A947-70E740481C1C}">
                <a14:useLocalDpi xmlns:a14="http://schemas.microsoft.com/office/drawing/2010/main" val="0"/>
              </a:ext>
            </a:extLst>
          </a:blip>
          <a:srcRect l="23602"/>
          <a:stretch/>
        </p:blipFill>
        <p:spPr>
          <a:xfrm>
            <a:off x="214224" y="2625844"/>
            <a:ext cx="1320321" cy="1082042"/>
          </a:xfrm>
          <a:prstGeom prst="rect">
            <a:avLst/>
          </a:prstGeom>
          <a:solidFill>
            <a:schemeClr val="bg1"/>
          </a:solidFill>
        </p:spPr>
      </p:pic>
      <p:pic>
        <p:nvPicPr>
          <p:cNvPr id="106" name="図 105" descr="グラフィカル ユーザー インターフェイス&#10;&#10;AI によって生成されたコンテンツは間違っている可能性があります。">
            <a:extLst>
              <a:ext uri="{FF2B5EF4-FFF2-40B4-BE49-F238E27FC236}">
                <a16:creationId xmlns:a16="http://schemas.microsoft.com/office/drawing/2014/main" id="{545AF2CB-3ED1-40D1-B21C-BE12BB0280E2}"/>
              </a:ext>
            </a:extLst>
          </p:cNvPr>
          <p:cNvPicPr>
            <a:picLocks noChangeAspect="1"/>
          </p:cNvPicPr>
          <p:nvPr/>
        </p:nvPicPr>
        <p:blipFill>
          <a:blip r:embed="rId7" cstate="print">
            <a:extLst>
              <a:ext uri="{28A0092B-C50C-407E-A947-70E740481C1C}">
                <a14:useLocalDpi xmlns:a14="http://schemas.microsoft.com/office/drawing/2010/main" val="0"/>
              </a:ext>
            </a:extLst>
          </a:blip>
          <a:srcRect r="23602"/>
          <a:stretch/>
        </p:blipFill>
        <p:spPr>
          <a:xfrm>
            <a:off x="214224" y="5670584"/>
            <a:ext cx="1320321" cy="1082042"/>
          </a:xfrm>
          <a:prstGeom prst="rect">
            <a:avLst/>
          </a:prstGeom>
          <a:solidFill>
            <a:schemeClr val="bg1"/>
          </a:solidFill>
        </p:spPr>
      </p:pic>
      <p:sp>
        <p:nvSpPr>
          <p:cNvPr id="107" name="正方形/長方形 106">
            <a:extLst>
              <a:ext uri="{FF2B5EF4-FFF2-40B4-BE49-F238E27FC236}">
                <a16:creationId xmlns:a16="http://schemas.microsoft.com/office/drawing/2014/main" id="{386969DF-FFCB-4C3A-907C-8BE1003B8C8B}"/>
              </a:ext>
            </a:extLst>
          </p:cNvPr>
          <p:cNvSpPr/>
          <p:nvPr/>
        </p:nvSpPr>
        <p:spPr>
          <a:xfrm>
            <a:off x="154384" y="2246695"/>
            <a:ext cx="1440000" cy="288000"/>
          </a:xfrm>
          <a:prstGeom prst="rect">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36000" rIns="0" bIns="0" rtlCol="0" anchor="ctr"/>
          <a:lstStyle/>
          <a:p>
            <a:pPr algn="ctr"/>
            <a:r>
              <a:rPr kumimoji="1" lang="ja-JP" altLang="en-US" sz="1400" dirty="0">
                <a:solidFill>
                  <a:schemeClr val="bg1"/>
                </a:solidFill>
                <a:latin typeface="メイリオ" panose="020B0604030504040204" pitchFamily="50" charset="-128"/>
                <a:ea typeface="メイリオ" panose="020B0604030504040204" pitchFamily="50" charset="-128"/>
              </a:rPr>
              <a:t>耐震区分</a:t>
            </a:r>
            <a:r>
              <a:rPr kumimoji="1" lang="en-US" altLang="ja-JP" sz="1400" dirty="0">
                <a:solidFill>
                  <a:schemeClr val="bg1"/>
                </a:solidFill>
                <a:latin typeface="メイリオ" panose="020B0604030504040204" pitchFamily="50" charset="-128"/>
                <a:ea typeface="メイリオ" panose="020B0604030504040204" pitchFamily="50" charset="-128"/>
              </a:rPr>
              <a:t>Ⅰ</a:t>
            </a:r>
            <a:endParaRPr kumimoji="1" lang="ja-JP" altLang="en-US" sz="1400" dirty="0">
              <a:solidFill>
                <a:schemeClr val="bg1"/>
              </a:solidFill>
              <a:latin typeface="メイリオ" panose="020B0604030504040204" pitchFamily="50" charset="-128"/>
              <a:ea typeface="メイリオ" panose="020B0604030504040204" pitchFamily="50" charset="-128"/>
            </a:endParaRPr>
          </a:p>
        </p:txBody>
      </p:sp>
      <p:sp>
        <p:nvSpPr>
          <p:cNvPr id="108" name="正方形/長方形 107">
            <a:extLst>
              <a:ext uri="{FF2B5EF4-FFF2-40B4-BE49-F238E27FC236}">
                <a16:creationId xmlns:a16="http://schemas.microsoft.com/office/drawing/2014/main" id="{3B9CA1FB-6838-4F2F-BB98-EF95D8E2E5F8}"/>
              </a:ext>
            </a:extLst>
          </p:cNvPr>
          <p:cNvSpPr/>
          <p:nvPr/>
        </p:nvSpPr>
        <p:spPr>
          <a:xfrm>
            <a:off x="154384" y="2571736"/>
            <a:ext cx="1440000" cy="288000"/>
          </a:xfrm>
          <a:prstGeom prst="rect">
            <a:avLst/>
          </a:prstGeom>
          <a:solidFill>
            <a:srgbClr val="E341B9"/>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36000" rIns="0" bIns="0" rtlCol="0" anchor="ctr"/>
          <a:lstStyle/>
          <a:p>
            <a:pPr algn="ctr"/>
            <a:r>
              <a:rPr kumimoji="1" lang="ja-JP" altLang="en-US" sz="1400" dirty="0">
                <a:solidFill>
                  <a:schemeClr val="tx1"/>
                </a:solidFill>
                <a:latin typeface="メイリオ" panose="020B0604030504040204" pitchFamily="50" charset="-128"/>
                <a:ea typeface="メイリオ" panose="020B0604030504040204" pitchFamily="50" charset="-128"/>
              </a:rPr>
              <a:t>耐震区分</a:t>
            </a:r>
            <a:r>
              <a:rPr lang="en-US" altLang="ja-JP" sz="1400" dirty="0">
                <a:solidFill>
                  <a:schemeClr val="tx1"/>
                </a:solidFill>
                <a:latin typeface="メイリオ" panose="020B0604030504040204" pitchFamily="50" charset="-128"/>
                <a:ea typeface="メイリオ" panose="020B0604030504040204" pitchFamily="50" charset="-128"/>
              </a:rPr>
              <a:t>Ⅱ</a:t>
            </a:r>
            <a:endParaRPr kumimoji="1" lang="ja-JP" altLang="en-US" sz="1400" dirty="0">
              <a:solidFill>
                <a:schemeClr val="tx1"/>
              </a:solidFill>
              <a:latin typeface="メイリオ" panose="020B0604030504040204" pitchFamily="50" charset="-128"/>
              <a:ea typeface="メイリオ" panose="020B0604030504040204" pitchFamily="50" charset="-128"/>
            </a:endParaRPr>
          </a:p>
        </p:txBody>
      </p:sp>
      <p:sp>
        <p:nvSpPr>
          <p:cNvPr id="109" name="正方形/長方形 108">
            <a:extLst>
              <a:ext uri="{FF2B5EF4-FFF2-40B4-BE49-F238E27FC236}">
                <a16:creationId xmlns:a16="http://schemas.microsoft.com/office/drawing/2014/main" id="{03B27A4B-DB46-4025-989F-E86DC6DC273E}"/>
              </a:ext>
            </a:extLst>
          </p:cNvPr>
          <p:cNvSpPr/>
          <p:nvPr/>
        </p:nvSpPr>
        <p:spPr>
          <a:xfrm>
            <a:off x="154384" y="5311815"/>
            <a:ext cx="1440000" cy="28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36000" rIns="0" bIns="0" rtlCol="0" anchor="ctr"/>
          <a:lstStyle/>
          <a:p>
            <a:pPr algn="ctr"/>
            <a:r>
              <a:rPr lang="ja-JP" altLang="en-US" sz="1400" dirty="0">
                <a:solidFill>
                  <a:schemeClr val="tx1"/>
                </a:solidFill>
                <a:latin typeface="メイリオ" panose="020B0604030504040204" pitchFamily="50" charset="-128"/>
                <a:ea typeface="メイリオ" panose="020B0604030504040204" pitchFamily="50" charset="-128"/>
              </a:rPr>
              <a:t>耐震性あり</a:t>
            </a:r>
            <a:endParaRPr kumimoji="1" lang="ja-JP" altLang="en-US" sz="1400" dirty="0">
              <a:solidFill>
                <a:schemeClr val="tx1"/>
              </a:solidFill>
              <a:latin typeface="メイリオ" panose="020B0604030504040204" pitchFamily="50" charset="-128"/>
              <a:ea typeface="メイリオ" panose="020B0604030504040204" pitchFamily="50" charset="-128"/>
            </a:endParaRPr>
          </a:p>
        </p:txBody>
      </p:sp>
      <p:cxnSp>
        <p:nvCxnSpPr>
          <p:cNvPr id="30" name="直線コネクタ 29">
            <a:extLst>
              <a:ext uri="{FF2B5EF4-FFF2-40B4-BE49-F238E27FC236}">
                <a16:creationId xmlns:a16="http://schemas.microsoft.com/office/drawing/2014/main" id="{E35DEAA5-7E09-4E7D-8356-BEFC75C8BA8E}"/>
              </a:ext>
            </a:extLst>
          </p:cNvPr>
          <p:cNvCxnSpPr>
            <a:cxnSpLocks/>
          </p:cNvCxnSpPr>
          <p:nvPr/>
        </p:nvCxnSpPr>
        <p:spPr>
          <a:xfrm>
            <a:off x="7155180" y="6023610"/>
            <a:ext cx="1784219" cy="0"/>
          </a:xfrm>
          <a:prstGeom prst="line">
            <a:avLst/>
          </a:prstGeom>
          <a:ln w="12700">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39" name="直線コネクタ 38">
            <a:extLst>
              <a:ext uri="{FF2B5EF4-FFF2-40B4-BE49-F238E27FC236}">
                <a16:creationId xmlns:a16="http://schemas.microsoft.com/office/drawing/2014/main" id="{D93F251F-F9E8-465B-BAC1-A01F4DA4A2AA}"/>
              </a:ext>
            </a:extLst>
          </p:cNvPr>
          <p:cNvCxnSpPr>
            <a:cxnSpLocks/>
          </p:cNvCxnSpPr>
          <p:nvPr/>
        </p:nvCxnSpPr>
        <p:spPr>
          <a:xfrm>
            <a:off x="1664970" y="6076950"/>
            <a:ext cx="228378" cy="0"/>
          </a:xfrm>
          <a:prstGeom prst="line">
            <a:avLst/>
          </a:prstGeom>
          <a:ln w="19050" cap="rnd">
            <a:solidFill>
              <a:schemeClr val="tx1"/>
            </a:solidFill>
            <a:tailEnd type="none"/>
          </a:ln>
        </p:spPr>
        <p:style>
          <a:lnRef idx="1">
            <a:schemeClr val="accent1"/>
          </a:lnRef>
          <a:fillRef idx="0">
            <a:schemeClr val="accent1"/>
          </a:fillRef>
          <a:effectRef idx="0">
            <a:schemeClr val="accent1"/>
          </a:effectRef>
          <a:fontRef idx="minor">
            <a:schemeClr val="tx1"/>
          </a:fontRef>
        </p:style>
      </p:cxnSp>
      <p:cxnSp>
        <p:nvCxnSpPr>
          <p:cNvPr id="42" name="直線コネクタ 41">
            <a:extLst>
              <a:ext uri="{FF2B5EF4-FFF2-40B4-BE49-F238E27FC236}">
                <a16:creationId xmlns:a16="http://schemas.microsoft.com/office/drawing/2014/main" id="{14A2DA52-9E3C-4FB8-AAD7-C194EC6E2902}"/>
              </a:ext>
            </a:extLst>
          </p:cNvPr>
          <p:cNvCxnSpPr>
            <a:cxnSpLocks/>
          </p:cNvCxnSpPr>
          <p:nvPr/>
        </p:nvCxnSpPr>
        <p:spPr>
          <a:xfrm>
            <a:off x="1893348" y="6076950"/>
            <a:ext cx="0" cy="448538"/>
          </a:xfrm>
          <a:prstGeom prst="line">
            <a:avLst/>
          </a:prstGeom>
          <a:ln w="19050" cap="rnd">
            <a:solidFill>
              <a:schemeClr val="tx1"/>
            </a:solidFill>
            <a:tailEnd type="none"/>
          </a:ln>
        </p:spPr>
        <p:style>
          <a:lnRef idx="1">
            <a:schemeClr val="accent1"/>
          </a:lnRef>
          <a:fillRef idx="0">
            <a:schemeClr val="accent1"/>
          </a:fillRef>
          <a:effectRef idx="0">
            <a:schemeClr val="accent1"/>
          </a:effectRef>
          <a:fontRef idx="minor">
            <a:schemeClr val="tx1"/>
          </a:fontRef>
        </p:style>
      </p:cxnSp>
      <p:cxnSp>
        <p:nvCxnSpPr>
          <p:cNvPr id="45" name="直線矢印コネクタ 44">
            <a:extLst>
              <a:ext uri="{FF2B5EF4-FFF2-40B4-BE49-F238E27FC236}">
                <a16:creationId xmlns:a16="http://schemas.microsoft.com/office/drawing/2014/main" id="{56C3D504-EA84-4665-A398-17A29267A09F}"/>
              </a:ext>
            </a:extLst>
          </p:cNvPr>
          <p:cNvCxnSpPr>
            <a:cxnSpLocks/>
          </p:cNvCxnSpPr>
          <p:nvPr/>
        </p:nvCxnSpPr>
        <p:spPr>
          <a:xfrm>
            <a:off x="1893348" y="6525488"/>
            <a:ext cx="5117052" cy="0"/>
          </a:xfrm>
          <a:prstGeom prst="straightConnector1">
            <a:avLst/>
          </a:prstGeom>
          <a:ln w="19050" cap="rnd">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3" name="正方形/長方形 2">
            <a:extLst>
              <a:ext uri="{FF2B5EF4-FFF2-40B4-BE49-F238E27FC236}">
                <a16:creationId xmlns:a16="http://schemas.microsoft.com/office/drawing/2014/main" id="{6B1831B4-BE97-44F4-A9F3-2312570D7084}"/>
              </a:ext>
            </a:extLst>
          </p:cNvPr>
          <p:cNvSpPr/>
          <p:nvPr/>
        </p:nvSpPr>
        <p:spPr>
          <a:xfrm>
            <a:off x="5338026" y="4846059"/>
            <a:ext cx="446134" cy="405230"/>
          </a:xfrm>
          <a:prstGeom prst="rect">
            <a:avLst/>
          </a:prstGeom>
          <a:solidFill>
            <a:srgbClr val="C9C9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8" name="フリーフォーム: 図形 97">
            <a:extLst>
              <a:ext uri="{FF2B5EF4-FFF2-40B4-BE49-F238E27FC236}">
                <a16:creationId xmlns:a16="http://schemas.microsoft.com/office/drawing/2014/main" id="{4A5712FB-99E2-477E-BFD6-AC13D3C9480F}"/>
              </a:ext>
            </a:extLst>
          </p:cNvPr>
          <p:cNvSpPr/>
          <p:nvPr/>
        </p:nvSpPr>
        <p:spPr>
          <a:xfrm>
            <a:off x="1848255" y="4433935"/>
            <a:ext cx="282102" cy="1348004"/>
          </a:xfrm>
          <a:custGeom>
            <a:avLst/>
            <a:gdLst>
              <a:gd name="connsiteX0" fmla="*/ 272375 w 282102"/>
              <a:gd name="connsiteY0" fmla="*/ 0 h 1507787"/>
              <a:gd name="connsiteX1" fmla="*/ 0 w 282102"/>
              <a:gd name="connsiteY1" fmla="*/ 0 h 1507787"/>
              <a:gd name="connsiteX2" fmla="*/ 0 w 282102"/>
              <a:gd name="connsiteY2" fmla="*/ 1507787 h 1507787"/>
              <a:gd name="connsiteX3" fmla="*/ 282102 w 282102"/>
              <a:gd name="connsiteY3" fmla="*/ 1507787 h 1507787"/>
            </a:gdLst>
            <a:ahLst/>
            <a:cxnLst>
              <a:cxn ang="0">
                <a:pos x="connsiteX0" y="connsiteY0"/>
              </a:cxn>
              <a:cxn ang="0">
                <a:pos x="connsiteX1" y="connsiteY1"/>
              </a:cxn>
              <a:cxn ang="0">
                <a:pos x="connsiteX2" y="connsiteY2"/>
              </a:cxn>
              <a:cxn ang="0">
                <a:pos x="connsiteX3" y="connsiteY3"/>
              </a:cxn>
            </a:cxnLst>
            <a:rect l="l" t="t" r="r" b="b"/>
            <a:pathLst>
              <a:path w="282102" h="1507787">
                <a:moveTo>
                  <a:pt x="272375" y="0"/>
                </a:moveTo>
                <a:lnTo>
                  <a:pt x="0" y="0"/>
                </a:lnTo>
                <a:lnTo>
                  <a:pt x="0" y="1507787"/>
                </a:lnTo>
                <a:lnTo>
                  <a:pt x="282102" y="1507787"/>
                </a:lnTo>
              </a:path>
            </a:pathLst>
          </a:custGeom>
          <a:noFill/>
          <a:ln w="19050">
            <a:solidFill>
              <a:schemeClr val="tx1"/>
            </a:solidFill>
            <a:headEnd type="arrow"/>
            <a:tailEnd type="arrow"/>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99" name="直線矢印コネクタ 98">
            <a:extLst>
              <a:ext uri="{FF2B5EF4-FFF2-40B4-BE49-F238E27FC236}">
                <a16:creationId xmlns:a16="http://schemas.microsoft.com/office/drawing/2014/main" id="{AFB843BA-48FC-4419-9781-52127F6D9E70}"/>
              </a:ext>
            </a:extLst>
          </p:cNvPr>
          <p:cNvCxnSpPr>
            <a:cxnSpLocks/>
          </p:cNvCxnSpPr>
          <p:nvPr/>
        </p:nvCxnSpPr>
        <p:spPr>
          <a:xfrm>
            <a:off x="3991497" y="5781939"/>
            <a:ext cx="3018903" cy="0"/>
          </a:xfrm>
          <a:prstGeom prst="straightConnector1">
            <a:avLst/>
          </a:prstGeom>
          <a:ln w="19050" cap="rnd">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5" name="スライド番号プレースホルダー 4">
            <a:extLst>
              <a:ext uri="{FF2B5EF4-FFF2-40B4-BE49-F238E27FC236}">
                <a16:creationId xmlns:a16="http://schemas.microsoft.com/office/drawing/2014/main" id="{5460AD84-DD10-478A-B1D1-204D05B4C8B4}"/>
              </a:ext>
            </a:extLst>
          </p:cNvPr>
          <p:cNvSpPr>
            <a:spLocks noGrp="1"/>
          </p:cNvSpPr>
          <p:nvPr>
            <p:ph type="sldNum" sz="quarter" idx="12"/>
          </p:nvPr>
        </p:nvSpPr>
        <p:spPr/>
        <p:txBody>
          <a:bodyPr/>
          <a:lstStyle/>
          <a:p>
            <a:pPr>
              <a:defRPr/>
            </a:pPr>
            <a:fld id="{09954CD4-AF95-4C78-B160-84012AB9CEDB}" type="slidenum">
              <a:rPr lang="en-US" altLang="ja-JP" smtClean="0">
                <a:solidFill>
                  <a:srgbClr val="000000"/>
                </a:solidFill>
              </a:rPr>
              <a:pPr>
                <a:defRPr/>
              </a:pPr>
              <a:t>14</a:t>
            </a:fld>
            <a:endParaRPr lang="en-US" altLang="ja-JP">
              <a:solidFill>
                <a:srgbClr val="000000"/>
              </a:solidFill>
            </a:endParaRPr>
          </a:p>
        </p:txBody>
      </p:sp>
      <p:cxnSp>
        <p:nvCxnSpPr>
          <p:cNvPr id="10" name="直線コネクタ 9">
            <a:extLst>
              <a:ext uri="{FF2B5EF4-FFF2-40B4-BE49-F238E27FC236}">
                <a16:creationId xmlns:a16="http://schemas.microsoft.com/office/drawing/2014/main" id="{0D46EEF1-4935-4E0D-9DE9-2B3494125A70}"/>
              </a:ext>
            </a:extLst>
          </p:cNvPr>
          <p:cNvCxnSpPr>
            <a:cxnSpLocks/>
          </p:cNvCxnSpPr>
          <p:nvPr/>
        </p:nvCxnSpPr>
        <p:spPr>
          <a:xfrm>
            <a:off x="5338026" y="4853203"/>
            <a:ext cx="0" cy="398086"/>
          </a:xfrm>
          <a:prstGeom prst="line">
            <a:avLst/>
          </a:prstGeom>
          <a:ln w="19050"/>
        </p:spPr>
        <p:style>
          <a:lnRef idx="1">
            <a:schemeClr val="accent3"/>
          </a:lnRef>
          <a:fillRef idx="0">
            <a:schemeClr val="accent3"/>
          </a:fillRef>
          <a:effectRef idx="0">
            <a:schemeClr val="accent3"/>
          </a:effectRef>
          <a:fontRef idx="minor">
            <a:schemeClr val="tx1"/>
          </a:fontRef>
        </p:style>
      </p:cxnSp>
      <p:cxnSp>
        <p:nvCxnSpPr>
          <p:cNvPr id="102" name="直線コネクタ 101">
            <a:extLst>
              <a:ext uri="{FF2B5EF4-FFF2-40B4-BE49-F238E27FC236}">
                <a16:creationId xmlns:a16="http://schemas.microsoft.com/office/drawing/2014/main" id="{A5091F33-C52E-4BE3-8294-CC2A50757F1D}"/>
              </a:ext>
            </a:extLst>
          </p:cNvPr>
          <p:cNvCxnSpPr>
            <a:cxnSpLocks/>
          </p:cNvCxnSpPr>
          <p:nvPr/>
        </p:nvCxnSpPr>
        <p:spPr>
          <a:xfrm>
            <a:off x="5784160" y="4853203"/>
            <a:ext cx="0" cy="398086"/>
          </a:xfrm>
          <a:prstGeom prst="line">
            <a:avLst/>
          </a:prstGeom>
          <a:ln w="19050"/>
        </p:spPr>
        <p:style>
          <a:lnRef idx="1">
            <a:schemeClr val="accent3"/>
          </a:lnRef>
          <a:fillRef idx="0">
            <a:schemeClr val="accent3"/>
          </a:fillRef>
          <a:effectRef idx="0">
            <a:schemeClr val="accent3"/>
          </a:effectRef>
          <a:fontRef idx="minor">
            <a:schemeClr val="tx1"/>
          </a:fontRef>
        </p:style>
      </p:cxnSp>
    </p:spTree>
    <p:extLst>
      <p:ext uri="{BB962C8B-B14F-4D97-AF65-F5344CB8AC3E}">
        <p14:creationId xmlns:p14="http://schemas.microsoft.com/office/powerpoint/2010/main" val="380758574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4" name="表 15">
            <a:extLst>
              <a:ext uri="{FF2B5EF4-FFF2-40B4-BE49-F238E27FC236}">
                <a16:creationId xmlns:a16="http://schemas.microsoft.com/office/drawing/2014/main" id="{C9AE9DA0-B512-42DE-81D1-8116146576CA}"/>
              </a:ext>
            </a:extLst>
          </p:cNvPr>
          <p:cNvGraphicFramePr>
            <a:graphicFrameLocks noGrp="1"/>
          </p:cNvGraphicFramePr>
          <p:nvPr>
            <p:extLst>
              <p:ext uri="{D42A27DB-BD31-4B8C-83A1-F6EECF244321}">
                <p14:modId xmlns:p14="http://schemas.microsoft.com/office/powerpoint/2010/main" val="1259335132"/>
              </p:ext>
            </p:extLst>
          </p:nvPr>
        </p:nvGraphicFramePr>
        <p:xfrm>
          <a:off x="407100" y="3453806"/>
          <a:ext cx="8329799" cy="2879111"/>
        </p:xfrm>
        <a:graphic>
          <a:graphicData uri="http://schemas.openxmlformats.org/drawingml/2006/table">
            <a:tbl>
              <a:tblPr firstRow="1" bandRow="1">
                <a:tableStyleId>{5C22544A-7EE6-4342-B048-85BDC9FD1C3A}</a:tableStyleId>
              </a:tblPr>
              <a:tblGrid>
                <a:gridCol w="4209350">
                  <a:extLst>
                    <a:ext uri="{9D8B030D-6E8A-4147-A177-3AD203B41FA5}">
                      <a16:colId xmlns:a16="http://schemas.microsoft.com/office/drawing/2014/main" val="1471002743"/>
                    </a:ext>
                  </a:extLst>
                </a:gridCol>
                <a:gridCol w="4120449">
                  <a:extLst>
                    <a:ext uri="{9D8B030D-6E8A-4147-A177-3AD203B41FA5}">
                      <a16:colId xmlns:a16="http://schemas.microsoft.com/office/drawing/2014/main" val="771357871"/>
                    </a:ext>
                  </a:extLst>
                </a:gridCol>
              </a:tblGrid>
              <a:tr h="341651">
                <a:tc>
                  <a:txBody>
                    <a:bodyPr/>
                    <a:lstStyle/>
                    <a:p>
                      <a:pPr algn="ctr"/>
                      <a:r>
                        <a:rPr kumimoji="1" lang="ja-JP" altLang="en-US" sz="1400" dirty="0">
                          <a:solidFill>
                            <a:srgbClr val="FF0000"/>
                          </a:solidFill>
                        </a:rPr>
                        <a:t>閉塞リスク</a:t>
                      </a:r>
                      <a:r>
                        <a:rPr kumimoji="1" lang="en-US" altLang="ja-JP" sz="1400" dirty="0">
                          <a:solidFill>
                            <a:srgbClr val="FF0000"/>
                          </a:solidFill>
                        </a:rPr>
                        <a:t>A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DAEDEF"/>
                    </a:solidFill>
                  </a:tcPr>
                </a:tc>
                <a:tc>
                  <a:txBody>
                    <a:bodyPr/>
                    <a:lstStyle/>
                    <a:p>
                      <a:pPr marL="0" marR="0" lvl="0" indent="0" algn="l" defTabSz="914278" rtl="0" eaLnBrk="1" fontAlgn="auto" latinLnBrk="0" hangingPunct="1">
                        <a:lnSpc>
                          <a:spcPct val="100000"/>
                        </a:lnSpc>
                        <a:spcBef>
                          <a:spcPts val="0"/>
                        </a:spcBef>
                        <a:spcAft>
                          <a:spcPts val="0"/>
                        </a:spcAft>
                        <a:buClrTx/>
                        <a:buSzTx/>
                        <a:buFontTx/>
                        <a:buNone/>
                        <a:tabLst/>
                        <a:defRPr/>
                      </a:pPr>
                      <a:endParaRPr kumimoji="1" lang="en-US" altLang="ja-JP" sz="1200" dirty="0">
                        <a:solidFill>
                          <a:sysClr val="windowText" lastClr="00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AEDEF"/>
                    </a:solidFill>
                  </a:tcPr>
                </a:tc>
                <a:extLst>
                  <a:ext uri="{0D108BD9-81ED-4DB2-BD59-A6C34878D82A}">
                    <a16:rowId xmlns:a16="http://schemas.microsoft.com/office/drawing/2014/main" val="2725033501"/>
                  </a:ext>
                </a:extLst>
              </a:tr>
              <a:tr h="247345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1" i="0" u="none" strike="noStrike" kern="1200" cap="none" spc="0" normalizeH="0" baseline="0" noProof="0" dirty="0">
                          <a:ln>
                            <a:noFill/>
                          </a:ln>
                          <a:solidFill>
                            <a:srgbClr val="000000"/>
                          </a:solidFill>
                          <a:effectLst/>
                          <a:uLnTx/>
                          <a:uFillTx/>
                          <a:latin typeface="ＭＳ Ｐゴシック"/>
                          <a:ea typeface="+mn-ea"/>
                          <a:cs typeface="+mn-cs"/>
                        </a:rPr>
                        <a:t>　</a:t>
                      </a:r>
                      <a:r>
                        <a:rPr kumimoji="1" lang="ja-JP" altLang="en-US" sz="1250" b="0" i="0" u="none" strike="noStrike" kern="1200" cap="none" spc="0" normalizeH="0" baseline="0" noProof="0" dirty="0">
                          <a:ln>
                            <a:noFill/>
                          </a:ln>
                          <a:solidFill>
                            <a:srgbClr val="000000"/>
                          </a:solidFill>
                          <a:effectLst/>
                          <a:uLnTx/>
                          <a:uFillTx/>
                          <a:latin typeface="ＭＳ Ｐゴシック"/>
                          <a:ea typeface="+mn-ea"/>
                          <a:cs typeface="+mn-cs"/>
                        </a:rPr>
                        <a:t>○</a:t>
                      </a:r>
                      <a:r>
                        <a:rPr kumimoji="1" lang="ja-JP" altLang="en-US" sz="1250" b="0" i="0" u="none" strike="noStrike" kern="1200" cap="none" spc="0" normalizeH="0" baseline="0" dirty="0">
                          <a:ln>
                            <a:noFill/>
                          </a:ln>
                          <a:solidFill>
                            <a:srgbClr val="000000"/>
                          </a:solidFill>
                          <a:effectLst/>
                          <a:uLnTx/>
                          <a:uFillTx/>
                          <a:latin typeface="ＭＳ Ｐゴシック"/>
                          <a:ea typeface="+mn-ea"/>
                          <a:cs typeface="+mn-cs"/>
                        </a:rPr>
                        <a:t>耐震改修工法の提示等のプッシュ型の働きかけを実施</a:t>
                      </a:r>
                      <a:endParaRPr kumimoji="1" lang="en-US" altLang="ja-JP" sz="1250" b="0" i="0" u="none" strike="noStrike" kern="1200" cap="none" spc="0" normalizeH="0" baseline="0" dirty="0">
                        <a:ln>
                          <a:noFill/>
                        </a:ln>
                        <a:solidFill>
                          <a:srgbClr val="000000"/>
                        </a:solidFill>
                        <a:effectLst/>
                        <a:uLnTx/>
                        <a:uFillTx/>
                        <a:latin typeface="ＭＳ Ｐゴシック"/>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50" b="0" i="0" u="none" strike="noStrike" kern="1200" cap="none" spc="0" normalizeH="0" baseline="0" noProof="0" dirty="0">
                          <a:ln>
                            <a:noFill/>
                          </a:ln>
                          <a:solidFill>
                            <a:srgbClr val="000000"/>
                          </a:solidFill>
                          <a:effectLst/>
                          <a:uLnTx/>
                          <a:uFillTx/>
                          <a:latin typeface="ＭＳ Ｐゴシック"/>
                          <a:ea typeface="+mn-ea"/>
                          <a:cs typeface="+mn-cs"/>
                        </a:rPr>
                        <a:t>　　・用途ごとに異なる課題への対応のため、ニーズに応じた</a:t>
                      </a:r>
                      <a:endParaRPr kumimoji="1" lang="en-US" altLang="ja-JP" sz="1250" b="0" i="0" u="none" strike="noStrike" kern="1200" cap="none" spc="0" normalizeH="0" baseline="0" noProof="0" dirty="0">
                        <a:ln>
                          <a:noFill/>
                        </a:ln>
                        <a:solidFill>
                          <a:srgbClr val="000000"/>
                        </a:solidFill>
                        <a:effectLst/>
                        <a:uLnTx/>
                        <a:uFillTx/>
                        <a:latin typeface="ＭＳ Ｐゴシック"/>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tab pos="3943350" algn="l"/>
                          <a:tab pos="4572000" algn="l"/>
                        </a:tabLst>
                        <a:defRPr/>
                      </a:pPr>
                      <a:r>
                        <a:rPr kumimoji="1" lang="ja-JP" altLang="en-US" sz="1250" b="0" i="0" u="none" strike="noStrike" kern="1200" cap="none" spc="0" normalizeH="0" baseline="0" noProof="0" dirty="0">
                          <a:ln>
                            <a:noFill/>
                          </a:ln>
                          <a:solidFill>
                            <a:srgbClr val="000000"/>
                          </a:solidFill>
                          <a:effectLst/>
                          <a:uLnTx/>
                          <a:uFillTx/>
                          <a:latin typeface="ＭＳ Ｐゴシック"/>
                          <a:ea typeface="+mn-ea"/>
                          <a:cs typeface="+mn-cs"/>
                        </a:rPr>
                        <a:t>　　　専門知識を持った専門家も拡充</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400" b="0" i="0" u="none" strike="noStrike" kern="1200" cap="none" spc="0" normalizeH="0" baseline="0" noProof="0" dirty="0">
                        <a:ln>
                          <a:noFill/>
                        </a:ln>
                        <a:solidFill>
                          <a:srgbClr val="000000"/>
                        </a:solidFill>
                        <a:effectLst/>
                        <a:uLnTx/>
                        <a:uFillTx/>
                        <a:latin typeface="ＭＳ Ｐゴシック"/>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dirty="0">
                          <a:ln>
                            <a:noFill/>
                          </a:ln>
                          <a:solidFill>
                            <a:srgbClr val="000000"/>
                          </a:solidFill>
                          <a:effectLst/>
                          <a:uLnTx/>
                          <a:uFillTx/>
                          <a:latin typeface="ＭＳ Ｐゴシック"/>
                          <a:ea typeface="+mn-ea"/>
                          <a:cs typeface="+mn-cs"/>
                        </a:rPr>
                        <a:t>　</a:t>
                      </a:r>
                      <a:r>
                        <a:rPr kumimoji="1" lang="ja-JP" altLang="en-US" sz="1250" b="0" i="0" u="none" strike="noStrike" kern="1200" cap="none" spc="0" normalizeH="0" baseline="0" noProof="0" dirty="0">
                          <a:ln>
                            <a:noFill/>
                          </a:ln>
                          <a:solidFill>
                            <a:srgbClr val="000000"/>
                          </a:solidFill>
                          <a:effectLst/>
                          <a:uLnTx/>
                          <a:uFillTx/>
                          <a:latin typeface="ＭＳ Ｐゴシック"/>
                          <a:ea typeface="+mn-ea"/>
                          <a:cs typeface="+mn-cs"/>
                        </a:rPr>
                        <a:t>○段階的耐震改修による負担軽減と耐震化促進</a:t>
                      </a:r>
                      <a:endParaRPr kumimoji="1" lang="en-US" altLang="ja-JP" sz="1250" b="0" i="0" u="none" strike="noStrike" kern="1200" cap="none" spc="0" normalizeH="0" baseline="0" noProof="0" dirty="0">
                        <a:ln>
                          <a:noFill/>
                        </a:ln>
                        <a:solidFill>
                          <a:srgbClr val="000000"/>
                        </a:solidFill>
                        <a:effectLst/>
                        <a:uLnTx/>
                        <a:uFillTx/>
                        <a:latin typeface="ＭＳ Ｐゴシック"/>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50" b="0" i="0" u="none" strike="noStrike" kern="1200" cap="none" spc="0" normalizeH="0" baseline="0" noProof="0" dirty="0">
                          <a:ln>
                            <a:noFill/>
                          </a:ln>
                          <a:solidFill>
                            <a:srgbClr val="000000"/>
                          </a:solidFill>
                          <a:effectLst/>
                          <a:uLnTx/>
                          <a:uFillTx/>
                          <a:latin typeface="ＭＳ Ｐゴシック"/>
                          <a:ea typeface="+mn-ea"/>
                          <a:cs typeface="+mn-cs"/>
                        </a:rPr>
                        <a:t>　　・</a:t>
                      </a:r>
                      <a:r>
                        <a:rPr kumimoji="1" lang="en-US" altLang="ja-JP" sz="1250" b="0" i="0" u="none" strike="noStrike" kern="1200" cap="none" spc="0" normalizeH="0" baseline="0" noProof="0" dirty="0">
                          <a:ln>
                            <a:noFill/>
                          </a:ln>
                          <a:solidFill>
                            <a:srgbClr val="000000"/>
                          </a:solidFill>
                          <a:effectLst/>
                          <a:uLnTx/>
                          <a:uFillTx/>
                          <a:latin typeface="ＭＳ Ｐゴシック"/>
                          <a:ea typeface="+mn-ea"/>
                          <a:cs typeface="+mn-cs"/>
                        </a:rPr>
                        <a:t>EXPJ</a:t>
                      </a:r>
                      <a:r>
                        <a:rPr kumimoji="1" lang="ja-JP" altLang="en-US" sz="1250" b="0" i="0" u="none" strike="noStrike" kern="1200" cap="none" spc="0" normalizeH="0" baseline="0" noProof="0" dirty="0">
                          <a:ln>
                            <a:noFill/>
                          </a:ln>
                          <a:solidFill>
                            <a:srgbClr val="000000"/>
                          </a:solidFill>
                          <a:effectLst/>
                          <a:uLnTx/>
                          <a:uFillTx/>
                          <a:latin typeface="ＭＳ Ｐゴシック"/>
                          <a:ea typeface="+mn-ea"/>
                          <a:cs typeface="+mn-cs"/>
                        </a:rPr>
                        <a:t>による構造別棟単位等での段階的耐震改修</a:t>
                      </a:r>
                      <a:endParaRPr kumimoji="1" lang="en-US" altLang="ja-JP" sz="1250" b="0" i="0" u="none" strike="noStrike" kern="1200" cap="none" spc="0" normalizeH="0" baseline="0" noProof="0" dirty="0">
                        <a:ln>
                          <a:noFill/>
                        </a:ln>
                        <a:solidFill>
                          <a:srgbClr val="000000"/>
                        </a:solidFill>
                        <a:effectLst/>
                        <a:uLnTx/>
                        <a:uFillTx/>
                        <a:latin typeface="ＭＳ Ｐゴシック"/>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250" b="0" i="0" u="none" strike="noStrike" kern="1200" cap="none" spc="0" normalizeH="0" baseline="0" noProof="0" dirty="0">
                        <a:ln>
                          <a:noFill/>
                        </a:ln>
                        <a:solidFill>
                          <a:srgbClr val="000000"/>
                        </a:solidFill>
                        <a:effectLst/>
                        <a:uLnTx/>
                        <a:uFillTx/>
                        <a:latin typeface="ＭＳ Ｐゴシック"/>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50" b="0" i="0" u="none" strike="noStrike" kern="1200" cap="none" spc="0" normalizeH="0" baseline="0" noProof="0" dirty="0">
                          <a:ln>
                            <a:noFill/>
                          </a:ln>
                          <a:solidFill>
                            <a:srgbClr val="000000"/>
                          </a:solidFill>
                          <a:effectLst/>
                          <a:uLnTx/>
                          <a:uFillTx/>
                          <a:latin typeface="ＭＳ Ｐゴシック"/>
                          <a:ea typeface="+mn-ea"/>
                          <a:cs typeface="+mn-cs"/>
                        </a:rPr>
                        <a:t>　○閉塞する建築物の把握と状況確認を行い、物件毎に</a:t>
                      </a:r>
                      <a:endParaRPr kumimoji="1" lang="en-US" altLang="ja-JP" sz="1250" b="0" i="0" u="none" strike="noStrike" kern="1200" cap="none" spc="0" normalizeH="0" baseline="0" noProof="0" dirty="0">
                        <a:ln>
                          <a:noFill/>
                        </a:ln>
                        <a:solidFill>
                          <a:srgbClr val="000000"/>
                        </a:solidFill>
                        <a:effectLst/>
                        <a:uLnTx/>
                        <a:uFillTx/>
                        <a:latin typeface="ＭＳ Ｐゴシック"/>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50" b="0" i="0" u="none" strike="noStrike" kern="1200" cap="none" spc="0" normalizeH="0" baseline="0" noProof="0" dirty="0">
                          <a:ln>
                            <a:noFill/>
                          </a:ln>
                          <a:solidFill>
                            <a:srgbClr val="000000"/>
                          </a:solidFill>
                          <a:effectLst/>
                          <a:uLnTx/>
                          <a:uFillTx/>
                          <a:latin typeface="ＭＳ Ｐゴシック"/>
                          <a:ea typeface="+mn-ea"/>
                          <a:cs typeface="+mn-cs"/>
                        </a:rPr>
                        <a:t>　　 カルテを作成更新</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kumimoji="1" lang="en-US" altLang="ja-JP" sz="1100" dirty="0">
                        <a:solidFill>
                          <a:srgbClr val="FF0000"/>
                        </a:solidFill>
                      </a:endParaRPr>
                    </a:p>
                    <a:p>
                      <a:pPr marL="0" marR="0" lvl="0" indent="0" algn="l" defTabSz="914278" rtl="0" eaLnBrk="1" fontAlgn="auto" latinLnBrk="0" hangingPunct="1">
                        <a:lnSpc>
                          <a:spcPct val="100000"/>
                        </a:lnSpc>
                        <a:spcBef>
                          <a:spcPts val="0"/>
                        </a:spcBef>
                        <a:spcAft>
                          <a:spcPts val="0"/>
                        </a:spcAft>
                        <a:buClrTx/>
                        <a:buSzTx/>
                        <a:buFontTx/>
                        <a:buNone/>
                        <a:tabLst/>
                        <a:defRPr/>
                      </a:pPr>
                      <a:r>
                        <a:rPr kumimoji="1" lang="ja-JP" altLang="en-US" sz="1200" b="1" i="0" u="none" strike="noStrike" kern="1200" cap="none" spc="0" normalizeH="0" baseline="0" noProof="0" dirty="0">
                          <a:ln>
                            <a:noFill/>
                          </a:ln>
                          <a:solidFill>
                            <a:srgbClr val="000000"/>
                          </a:solidFill>
                          <a:effectLst/>
                          <a:uLnTx/>
                          <a:uFillTx/>
                          <a:latin typeface="ＭＳ Ｐゴシック"/>
                          <a:ea typeface="+mn-ea"/>
                          <a:cs typeface="+mn-cs"/>
                        </a:rPr>
                        <a:t>　</a:t>
                      </a:r>
                      <a:endParaRPr kumimoji="1" lang="en-US" altLang="ja-JP" sz="1200" b="1" i="0" u="none" strike="noStrike" kern="1200" cap="none" spc="0" normalizeH="0" baseline="0" noProof="0" dirty="0">
                        <a:ln>
                          <a:noFill/>
                        </a:ln>
                        <a:solidFill>
                          <a:srgbClr val="000000"/>
                        </a:solidFill>
                        <a:effectLst/>
                        <a:uLnTx/>
                        <a:uFillTx/>
                        <a:latin typeface="ＭＳ Ｐゴシック"/>
                        <a:ea typeface="+mn-ea"/>
                        <a:cs typeface="+mn-cs"/>
                      </a:endParaRPr>
                    </a:p>
                    <a:p>
                      <a:pPr marL="0" marR="0" lvl="0" indent="0" algn="l" defTabSz="914278" rtl="0" eaLnBrk="1" fontAlgn="auto" latinLnBrk="0" hangingPunct="1">
                        <a:lnSpc>
                          <a:spcPct val="100000"/>
                        </a:lnSpc>
                        <a:spcBef>
                          <a:spcPts val="0"/>
                        </a:spcBef>
                        <a:spcAft>
                          <a:spcPts val="0"/>
                        </a:spcAft>
                        <a:buClrTx/>
                        <a:buSzTx/>
                        <a:buFontTx/>
                        <a:buNone/>
                        <a:tabLst/>
                        <a:defRPr/>
                      </a:pPr>
                      <a:r>
                        <a:rPr kumimoji="1" lang="en-US" altLang="ja-JP" sz="1200" b="1" i="0" u="none" strike="noStrike" kern="1200" cap="none" spc="0" normalizeH="0" baseline="0" noProof="0" dirty="0">
                          <a:ln>
                            <a:noFill/>
                          </a:ln>
                          <a:solidFill>
                            <a:srgbClr val="000000"/>
                          </a:solidFill>
                          <a:effectLst/>
                          <a:uLnTx/>
                          <a:uFillTx/>
                          <a:latin typeface="ＭＳ Ｐゴシック"/>
                          <a:ea typeface="+mn-ea"/>
                          <a:cs typeface="+mn-cs"/>
                        </a:rPr>
                        <a:t>  </a:t>
                      </a:r>
                      <a:r>
                        <a:rPr kumimoji="1" lang="ja-JP" altLang="en-US" sz="1250" b="0" i="0" u="none" strike="noStrike" kern="1200" cap="none" spc="0" normalizeH="0" baseline="0" noProof="0" dirty="0">
                          <a:ln>
                            <a:noFill/>
                          </a:ln>
                          <a:solidFill>
                            <a:srgbClr val="000000"/>
                          </a:solidFill>
                          <a:effectLst/>
                          <a:uLnTx/>
                          <a:uFillTx/>
                          <a:latin typeface="ＭＳ Ｐゴシック"/>
                          <a:ea typeface="+mn-ea"/>
                          <a:cs typeface="+mn-cs"/>
                        </a:rPr>
                        <a:t>○耐震プロデューサーの派遣による耐震化促進</a:t>
                      </a:r>
                      <a:endParaRPr kumimoji="1" lang="en-US" altLang="ja-JP" sz="1250" b="0" i="0" u="none" strike="noStrike" kern="1200" cap="none" spc="0" normalizeH="0" baseline="0" noProof="0" dirty="0">
                        <a:ln>
                          <a:noFill/>
                        </a:ln>
                        <a:solidFill>
                          <a:srgbClr val="000000"/>
                        </a:solidFill>
                        <a:effectLst/>
                        <a:uLnTx/>
                        <a:uFillTx/>
                        <a:latin typeface="ＭＳ Ｐゴシック"/>
                        <a:ea typeface="+mn-ea"/>
                        <a:cs typeface="+mn-cs"/>
                      </a:endParaRPr>
                    </a:p>
                    <a:p>
                      <a:pPr marL="0" marR="0" lvl="0" indent="0" algn="l" defTabSz="914278" rtl="0" eaLnBrk="1" fontAlgn="auto" latinLnBrk="0" hangingPunct="1">
                        <a:lnSpc>
                          <a:spcPct val="100000"/>
                        </a:lnSpc>
                        <a:spcBef>
                          <a:spcPts val="0"/>
                        </a:spcBef>
                        <a:spcAft>
                          <a:spcPts val="0"/>
                        </a:spcAft>
                        <a:buClrTx/>
                        <a:buSzTx/>
                        <a:buFontTx/>
                        <a:buNone/>
                        <a:tabLst/>
                        <a:defRPr/>
                      </a:pPr>
                      <a:endParaRPr kumimoji="1" lang="en-US" altLang="ja-JP" sz="1250" b="0" i="0" u="none" strike="noStrike" kern="1200" cap="none" spc="0" normalizeH="0" baseline="0" noProof="0" dirty="0">
                        <a:ln>
                          <a:noFill/>
                        </a:ln>
                        <a:solidFill>
                          <a:srgbClr val="000000"/>
                        </a:solidFill>
                        <a:effectLst/>
                        <a:uLnTx/>
                        <a:uFillTx/>
                        <a:latin typeface="ＭＳ Ｐゴシック"/>
                        <a:ea typeface="+mn-ea"/>
                        <a:cs typeface="+mn-cs"/>
                      </a:endParaRPr>
                    </a:p>
                    <a:p>
                      <a:pPr marL="0" marR="0" lvl="0" indent="0" algn="l" defTabSz="914278" rtl="0" eaLnBrk="1" fontAlgn="auto" latinLnBrk="0" hangingPunct="1">
                        <a:lnSpc>
                          <a:spcPct val="100000"/>
                        </a:lnSpc>
                        <a:spcBef>
                          <a:spcPts val="0"/>
                        </a:spcBef>
                        <a:spcAft>
                          <a:spcPts val="0"/>
                        </a:spcAft>
                        <a:buClrTx/>
                        <a:buSzTx/>
                        <a:buFontTx/>
                        <a:buNone/>
                        <a:tabLst/>
                        <a:defRPr/>
                      </a:pPr>
                      <a:r>
                        <a:rPr kumimoji="1" lang="ja-JP" altLang="en-US" sz="1250" b="0" i="0" u="none" strike="noStrike" kern="1200" cap="none" spc="0" normalizeH="0" baseline="0" noProof="0" dirty="0">
                          <a:ln>
                            <a:noFill/>
                          </a:ln>
                          <a:solidFill>
                            <a:srgbClr val="000000"/>
                          </a:solidFill>
                          <a:effectLst/>
                          <a:uLnTx/>
                          <a:uFillTx/>
                          <a:latin typeface="ＭＳ Ｐゴシック"/>
                          <a:ea typeface="+mn-ea"/>
                          <a:cs typeface="+mn-cs"/>
                        </a:rPr>
                        <a:t>　○段階的耐震改修による負担軽減と耐震化促進</a:t>
                      </a:r>
                      <a:endParaRPr kumimoji="1" lang="en-US" altLang="ja-JP" sz="1250" b="0" i="0" u="none" strike="noStrike" kern="1200" cap="none" spc="0" normalizeH="0" baseline="0" noProof="0" dirty="0">
                        <a:ln>
                          <a:noFill/>
                        </a:ln>
                        <a:solidFill>
                          <a:srgbClr val="000000"/>
                        </a:solidFill>
                        <a:effectLst/>
                        <a:uLnTx/>
                        <a:uFillTx/>
                        <a:latin typeface="ＭＳ Ｐゴシック"/>
                        <a:ea typeface="+mn-ea"/>
                        <a:cs typeface="+mn-cs"/>
                      </a:endParaRPr>
                    </a:p>
                    <a:p>
                      <a:pPr marL="0" marR="0" lvl="0" indent="0" algn="l" defTabSz="914278" rtl="0" eaLnBrk="1" fontAlgn="auto" latinLnBrk="0" hangingPunct="1">
                        <a:lnSpc>
                          <a:spcPct val="100000"/>
                        </a:lnSpc>
                        <a:spcBef>
                          <a:spcPts val="0"/>
                        </a:spcBef>
                        <a:spcAft>
                          <a:spcPts val="0"/>
                        </a:spcAft>
                        <a:buClrTx/>
                        <a:buSzTx/>
                        <a:buFontTx/>
                        <a:buNone/>
                        <a:tabLst/>
                        <a:defRPr/>
                      </a:pPr>
                      <a:endParaRPr kumimoji="1" lang="en-US" altLang="ja-JP" sz="1250" b="0" i="0" u="none" strike="noStrike" kern="1200" cap="none" spc="0" normalizeH="0" baseline="0" noProof="0" dirty="0">
                        <a:ln>
                          <a:noFill/>
                        </a:ln>
                        <a:solidFill>
                          <a:srgbClr val="000000"/>
                        </a:solidFill>
                        <a:effectLst/>
                        <a:uLnTx/>
                        <a:uFillTx/>
                        <a:latin typeface="ＭＳ Ｐゴシック"/>
                        <a:ea typeface="+mn-ea"/>
                        <a:cs typeface="+mn-cs"/>
                      </a:endParaRPr>
                    </a:p>
                    <a:p>
                      <a:pPr marL="0" marR="0" lvl="0" indent="0" algn="l" defTabSz="914278" rtl="0" eaLnBrk="1" fontAlgn="auto" latinLnBrk="0" hangingPunct="1">
                        <a:lnSpc>
                          <a:spcPct val="100000"/>
                        </a:lnSpc>
                        <a:spcBef>
                          <a:spcPts val="0"/>
                        </a:spcBef>
                        <a:spcAft>
                          <a:spcPts val="0"/>
                        </a:spcAft>
                        <a:buClrTx/>
                        <a:buSzTx/>
                        <a:buFontTx/>
                        <a:buNone/>
                        <a:tabLst/>
                        <a:defRPr/>
                      </a:pPr>
                      <a:endParaRPr kumimoji="1" lang="en-US" altLang="ja-JP" sz="1250" b="0" i="0" u="none" strike="noStrike" kern="1200" cap="none" spc="0" normalizeH="0" baseline="0" noProof="0" dirty="0">
                        <a:ln>
                          <a:noFill/>
                        </a:ln>
                        <a:solidFill>
                          <a:srgbClr val="000000"/>
                        </a:solidFill>
                        <a:effectLst/>
                        <a:uLnTx/>
                        <a:uFillTx/>
                        <a:latin typeface="ＭＳ Ｐゴシック"/>
                        <a:ea typeface="+mn-ea"/>
                        <a:cs typeface="+mn-cs"/>
                      </a:endParaRPr>
                    </a:p>
                    <a:p>
                      <a:pPr marL="0" marR="0" lvl="0" indent="0" algn="l" defTabSz="914278" rtl="0" eaLnBrk="1" fontAlgn="auto" latinLnBrk="0" hangingPunct="1">
                        <a:lnSpc>
                          <a:spcPct val="100000"/>
                        </a:lnSpc>
                        <a:spcBef>
                          <a:spcPts val="0"/>
                        </a:spcBef>
                        <a:spcAft>
                          <a:spcPts val="0"/>
                        </a:spcAft>
                        <a:buClrTx/>
                        <a:buSzTx/>
                        <a:buFontTx/>
                        <a:buNone/>
                        <a:tabLst/>
                        <a:defRPr/>
                      </a:pPr>
                      <a:endParaRPr kumimoji="1" lang="en-US" altLang="ja-JP" sz="1250" b="0" i="0" u="none" strike="noStrike" kern="1200" cap="none" spc="0" normalizeH="0" baseline="0" noProof="0" dirty="0">
                        <a:ln>
                          <a:noFill/>
                        </a:ln>
                        <a:solidFill>
                          <a:srgbClr val="000000"/>
                        </a:solidFill>
                        <a:effectLst/>
                        <a:uLnTx/>
                        <a:uFillTx/>
                        <a:latin typeface="ＭＳ Ｐゴシック"/>
                        <a:ea typeface="+mn-ea"/>
                        <a:cs typeface="+mn-cs"/>
                      </a:endParaRPr>
                    </a:p>
                    <a:p>
                      <a:pPr marL="0" marR="0" lvl="0" indent="0" algn="l" defTabSz="914278" rtl="0" eaLnBrk="1" fontAlgn="auto" latinLnBrk="0" hangingPunct="1">
                        <a:lnSpc>
                          <a:spcPct val="100000"/>
                        </a:lnSpc>
                        <a:spcBef>
                          <a:spcPts val="0"/>
                        </a:spcBef>
                        <a:spcAft>
                          <a:spcPts val="0"/>
                        </a:spcAft>
                        <a:buClrTx/>
                        <a:buSzTx/>
                        <a:buFontTx/>
                        <a:buNone/>
                        <a:tabLst/>
                        <a:defRPr/>
                      </a:pPr>
                      <a:endParaRPr kumimoji="1" lang="en-US" altLang="ja-JP" sz="1250" b="0" i="0" u="none" strike="noStrike" kern="1200" cap="none" spc="0" normalizeH="0" baseline="0" noProof="0" dirty="0">
                        <a:ln>
                          <a:noFill/>
                        </a:ln>
                        <a:solidFill>
                          <a:srgbClr val="000000"/>
                        </a:solidFill>
                        <a:effectLst/>
                        <a:uLnTx/>
                        <a:uFillTx/>
                        <a:latin typeface="ＭＳ Ｐゴシック"/>
                        <a:ea typeface="+mn-ea"/>
                        <a:cs typeface="+mn-cs"/>
                      </a:endParaRPr>
                    </a:p>
                    <a:p>
                      <a:pPr marL="0" marR="0" lvl="0" indent="0" algn="l" defTabSz="914278" rtl="0" eaLnBrk="1" fontAlgn="auto" latinLnBrk="0" hangingPunct="1">
                        <a:lnSpc>
                          <a:spcPct val="100000"/>
                        </a:lnSpc>
                        <a:spcBef>
                          <a:spcPts val="0"/>
                        </a:spcBef>
                        <a:spcAft>
                          <a:spcPts val="0"/>
                        </a:spcAft>
                        <a:buClrTx/>
                        <a:buSzTx/>
                        <a:buFontTx/>
                        <a:buNone/>
                        <a:tabLst/>
                        <a:defRPr/>
                      </a:pPr>
                      <a:endParaRPr kumimoji="1" lang="en-US" altLang="ja-JP" sz="1250" b="0" i="0" u="none" strike="noStrike" kern="1200" cap="none" spc="0" normalizeH="0" baseline="0" noProof="0" dirty="0">
                        <a:ln>
                          <a:noFill/>
                        </a:ln>
                        <a:solidFill>
                          <a:srgbClr val="000000"/>
                        </a:solidFill>
                        <a:effectLst/>
                        <a:uLnTx/>
                        <a:uFillTx/>
                        <a:latin typeface="ＭＳ Ｐゴシック"/>
                        <a:ea typeface="+mn-ea"/>
                        <a:cs typeface="+mn-cs"/>
                      </a:endParaRPr>
                    </a:p>
                    <a:p>
                      <a:pPr marL="0" marR="0" lvl="0" indent="0" algn="l" defTabSz="914278" rtl="0" eaLnBrk="1" fontAlgn="auto" latinLnBrk="0" hangingPunct="1">
                        <a:lnSpc>
                          <a:spcPct val="100000"/>
                        </a:lnSpc>
                        <a:spcBef>
                          <a:spcPts val="0"/>
                        </a:spcBef>
                        <a:spcAft>
                          <a:spcPts val="0"/>
                        </a:spcAft>
                        <a:buClrTx/>
                        <a:buSzTx/>
                        <a:buFontTx/>
                        <a:buNone/>
                        <a:tabLst/>
                        <a:defRPr/>
                      </a:pPr>
                      <a:endParaRPr kumimoji="1" lang="en-US" altLang="ja-JP" sz="1250" b="0" i="0" u="none" strike="noStrike" kern="1200" cap="none" spc="0" normalizeH="0" baseline="0" noProof="0" dirty="0">
                        <a:ln>
                          <a:noFill/>
                        </a:ln>
                        <a:solidFill>
                          <a:srgbClr val="000000"/>
                        </a:solidFill>
                        <a:effectLst/>
                        <a:uLnTx/>
                        <a:uFillTx/>
                        <a:latin typeface="ＭＳ Ｐゴシック"/>
                        <a:ea typeface="+mn-ea"/>
                        <a:cs typeface="+mn-cs"/>
                      </a:endParaRPr>
                    </a:p>
                    <a:p>
                      <a:pPr marL="0" marR="0" lvl="0" indent="0" algn="l" defTabSz="914278" rtl="0" eaLnBrk="1" fontAlgn="auto" latinLnBrk="0" hangingPunct="1">
                        <a:lnSpc>
                          <a:spcPct val="100000"/>
                        </a:lnSpc>
                        <a:spcBef>
                          <a:spcPts val="0"/>
                        </a:spcBef>
                        <a:spcAft>
                          <a:spcPts val="0"/>
                        </a:spcAft>
                        <a:buClrTx/>
                        <a:buSzTx/>
                        <a:buFontTx/>
                        <a:buNone/>
                        <a:tabLst/>
                        <a:defRPr/>
                      </a:pPr>
                      <a:endParaRPr kumimoji="1" lang="en-US" altLang="ja-JP" sz="1250" b="0" i="0" u="none" strike="noStrike" kern="1200" cap="none" spc="0" normalizeH="0" baseline="0" noProof="0" dirty="0">
                        <a:ln>
                          <a:noFill/>
                        </a:ln>
                        <a:solidFill>
                          <a:srgbClr val="000000"/>
                        </a:solidFill>
                        <a:effectLst/>
                        <a:uLnTx/>
                        <a:uFillTx/>
                        <a:latin typeface="ＭＳ Ｐゴシック"/>
                        <a:ea typeface="+mn-ea"/>
                        <a:cs typeface="+mn-cs"/>
                      </a:endParaRPr>
                    </a:p>
                    <a:p>
                      <a:endParaRPr kumimoji="1" lang="ja-JP" altLang="en-US" sz="1250" b="0" i="0" u="none" strike="noStrike" kern="1200" cap="none" spc="0" normalizeH="0" baseline="0" dirty="0">
                        <a:ln>
                          <a:noFill/>
                        </a:ln>
                        <a:solidFill>
                          <a:srgbClr val="000000"/>
                        </a:solidFill>
                        <a:effectLst/>
                        <a:uLnTx/>
                        <a:uFillTx/>
                        <a:latin typeface="ＭＳ Ｐゴシック"/>
                        <a:ea typeface="+mn-ea"/>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222221203"/>
                  </a:ext>
                </a:extLst>
              </a:tr>
            </a:tbl>
          </a:graphicData>
        </a:graphic>
      </p:graphicFrame>
      <p:sp>
        <p:nvSpPr>
          <p:cNvPr id="2" name="タイトル 1">
            <a:extLst>
              <a:ext uri="{FF2B5EF4-FFF2-40B4-BE49-F238E27FC236}">
                <a16:creationId xmlns:a16="http://schemas.microsoft.com/office/drawing/2014/main" id="{8B5F0047-1459-4443-9A10-296F21F18B48}"/>
              </a:ext>
            </a:extLst>
          </p:cNvPr>
          <p:cNvSpPr>
            <a:spLocks noGrp="1"/>
          </p:cNvSpPr>
          <p:nvPr>
            <p:ph type="title"/>
          </p:nvPr>
        </p:nvSpPr>
        <p:spPr>
          <a:xfrm>
            <a:off x="1" y="86027"/>
            <a:ext cx="9144000" cy="404813"/>
          </a:xfrm>
        </p:spPr>
        <p:txBody>
          <a:bodyPr/>
          <a:lstStyle/>
          <a:p>
            <a:r>
              <a:rPr lang="ja-JP" altLang="en-US" sz="2000" dirty="0"/>
              <a:t>広域緊急交通路沿道建築物 </a:t>
            </a:r>
            <a:r>
              <a:rPr kumimoji="1" lang="ja-JP" altLang="en-US" sz="2000" dirty="0"/>
              <a:t>閉塞リスクが高い</a:t>
            </a:r>
            <a:r>
              <a:rPr kumimoji="1" lang="ja-JP" altLang="en-US" sz="2000" dirty="0">
                <a:latin typeface="+mj-ea"/>
              </a:rPr>
              <a:t>沿道</a:t>
            </a:r>
            <a:r>
              <a:rPr kumimoji="1" lang="ja-JP" altLang="en-US" sz="2000" dirty="0"/>
              <a:t>建築物への重点的取組</a:t>
            </a:r>
          </a:p>
        </p:txBody>
      </p:sp>
      <p:sp>
        <p:nvSpPr>
          <p:cNvPr id="5" name="コンテンツ プレースホルダー 2">
            <a:extLst>
              <a:ext uri="{FF2B5EF4-FFF2-40B4-BE49-F238E27FC236}">
                <a16:creationId xmlns:a16="http://schemas.microsoft.com/office/drawing/2014/main" id="{524C8858-0D9B-4EBE-A65B-B7FBDC025836}"/>
              </a:ext>
            </a:extLst>
          </p:cNvPr>
          <p:cNvSpPr txBox="1">
            <a:spLocks/>
          </p:cNvSpPr>
          <p:nvPr/>
        </p:nvSpPr>
        <p:spPr bwMode="auto">
          <a:xfrm>
            <a:off x="55659" y="641197"/>
            <a:ext cx="9016780" cy="502908"/>
          </a:xfrm>
          <a:prstGeom prst="rect">
            <a:avLst/>
          </a:prstGeom>
          <a:solidFill>
            <a:schemeClr val="accent5"/>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28" tIns="45714" rIns="91428" bIns="45714" numCol="1" rtlCol="0" anchor="t" anchorCtr="0" compatLnSpc="1">
            <a:prstTxWarp prst="textNoShape">
              <a:avLst/>
            </a:prstTxWarp>
            <a:noAutofit/>
          </a:bodyPr>
          <a:lstStyle>
            <a:lvl1pPr indent="0" defTabSz="457200" fontAlgn="base">
              <a:spcBef>
                <a:spcPts val="600"/>
              </a:spcBef>
              <a:spcAft>
                <a:spcPct val="0"/>
              </a:spcAft>
              <a:buNone/>
              <a:defRPr kumimoji="0" sz="1400" b="1">
                <a:solidFill>
                  <a:prstClr val="black"/>
                </a:solidFill>
                <a:latin typeface="Meiryo UI" panose="020B0604030504040204" pitchFamily="50" charset="-128"/>
                <a:ea typeface="Meiryo UI" panose="020B0604030504040204" pitchFamily="50" charset="-128"/>
              </a:defRPr>
            </a:lvl1pPr>
            <a:lvl2pPr marL="741363" indent="-284163" eaLnBrk="0" fontAlgn="base" hangingPunct="0">
              <a:spcBef>
                <a:spcPct val="20000"/>
              </a:spcBef>
              <a:spcAft>
                <a:spcPct val="0"/>
              </a:spcAft>
              <a:buChar char="–"/>
              <a:defRPr sz="2800"/>
            </a:lvl2pPr>
            <a:lvl3pPr marL="1141413" indent="-227013" eaLnBrk="0" fontAlgn="base" hangingPunct="0">
              <a:spcBef>
                <a:spcPct val="20000"/>
              </a:spcBef>
              <a:spcAft>
                <a:spcPct val="0"/>
              </a:spcAft>
              <a:buChar char="•"/>
              <a:defRPr sz="2400"/>
            </a:lvl3pPr>
            <a:lvl4pPr marL="1598613" indent="-227013" eaLnBrk="0" fontAlgn="base" hangingPunct="0">
              <a:spcBef>
                <a:spcPct val="20000"/>
              </a:spcBef>
              <a:spcAft>
                <a:spcPct val="0"/>
              </a:spcAft>
              <a:buChar char="–"/>
              <a:defRPr sz="2000"/>
            </a:lvl4pPr>
            <a:lvl5pPr marL="2055813" indent="-227013" eaLnBrk="0" fontAlgn="base" hangingPunct="0">
              <a:spcBef>
                <a:spcPct val="20000"/>
              </a:spcBef>
              <a:spcAft>
                <a:spcPct val="0"/>
              </a:spcAft>
              <a:buChar char="»"/>
              <a:defRPr sz="2000"/>
            </a:lvl5pPr>
            <a:lvl6pPr marL="2514264" indent="-228570" fontAlgn="base">
              <a:spcBef>
                <a:spcPct val="20000"/>
              </a:spcBef>
              <a:spcAft>
                <a:spcPct val="0"/>
              </a:spcAft>
              <a:buChar char="»"/>
              <a:defRPr sz="2000"/>
            </a:lvl6pPr>
            <a:lvl7pPr marL="2971403" indent="-228570" fontAlgn="base">
              <a:spcBef>
                <a:spcPct val="20000"/>
              </a:spcBef>
              <a:spcAft>
                <a:spcPct val="0"/>
              </a:spcAft>
              <a:buChar char="»"/>
              <a:defRPr sz="2000"/>
            </a:lvl7pPr>
            <a:lvl8pPr marL="3428542" indent="-228570" fontAlgn="base">
              <a:spcBef>
                <a:spcPct val="20000"/>
              </a:spcBef>
              <a:spcAft>
                <a:spcPct val="0"/>
              </a:spcAft>
              <a:buChar char="»"/>
              <a:defRPr sz="2000"/>
            </a:lvl8pPr>
            <a:lvl9pPr marL="3885681" indent="-228570" fontAlgn="base">
              <a:spcBef>
                <a:spcPct val="20000"/>
              </a:spcBef>
              <a:spcAft>
                <a:spcPct val="0"/>
              </a:spcAft>
              <a:buChar char="»"/>
              <a:defRPr sz="2000"/>
            </a:lvl9pPr>
          </a:lstStyle>
          <a:p>
            <a:pPr marL="268288" indent="-268288">
              <a:spcBef>
                <a:spcPts val="0"/>
              </a:spcBef>
            </a:pPr>
            <a:r>
              <a:rPr lang="ja-JP" altLang="en-US" sz="1600" b="0" dirty="0">
                <a:latin typeface="+mn-ea"/>
                <a:ea typeface="+mn-ea"/>
              </a:rPr>
              <a:t>○発災時の緊急車両の通行機能確保を目的に閉塞リスクが高い範囲を抽出し、重点的に耐震化を促進</a:t>
            </a:r>
            <a:endParaRPr lang="en-US" altLang="ja-JP" sz="1600" b="0" dirty="0">
              <a:latin typeface="+mn-ea"/>
              <a:ea typeface="+mn-ea"/>
            </a:endParaRPr>
          </a:p>
        </p:txBody>
      </p:sp>
      <p:sp>
        <p:nvSpPr>
          <p:cNvPr id="33" name="正方形/長方形 32">
            <a:extLst>
              <a:ext uri="{FF2B5EF4-FFF2-40B4-BE49-F238E27FC236}">
                <a16:creationId xmlns:a16="http://schemas.microsoft.com/office/drawing/2014/main" id="{971EE69F-37F6-4645-A6A9-88658A574E06}"/>
              </a:ext>
            </a:extLst>
          </p:cNvPr>
          <p:cNvSpPr/>
          <p:nvPr/>
        </p:nvSpPr>
        <p:spPr>
          <a:xfrm>
            <a:off x="407101" y="1403401"/>
            <a:ext cx="8736900" cy="85549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kumimoji="0" lang="ja-JP" altLang="en-US" sz="1600" dirty="0">
                <a:solidFill>
                  <a:schemeClr val="tx1"/>
                </a:solidFill>
                <a:latin typeface="+mn-ea"/>
              </a:rPr>
              <a:t>◆</a:t>
            </a:r>
            <a:r>
              <a:rPr kumimoji="0" lang="ja-JP" altLang="en-US" sz="1600" dirty="0">
                <a:solidFill>
                  <a:srgbClr val="FF0000"/>
                </a:solidFill>
                <a:latin typeface="+mn-ea"/>
              </a:rPr>
              <a:t>閉塞リスク</a:t>
            </a:r>
            <a:r>
              <a:rPr kumimoji="0" lang="en-US" altLang="ja-JP" sz="1600" dirty="0">
                <a:solidFill>
                  <a:srgbClr val="FF0000"/>
                </a:solidFill>
                <a:latin typeface="+mn-ea"/>
              </a:rPr>
              <a:t>A</a:t>
            </a:r>
            <a:endParaRPr kumimoji="0" lang="ja-JP" altLang="en-US" sz="1600" dirty="0">
              <a:solidFill>
                <a:srgbClr val="FF0000"/>
              </a:solidFill>
              <a:latin typeface="+mn-ea"/>
            </a:endParaRPr>
          </a:p>
          <a:p>
            <a:r>
              <a:rPr kumimoji="0" lang="ja-JP" altLang="en-US" sz="1600" dirty="0">
                <a:solidFill>
                  <a:prstClr val="black"/>
                </a:solidFill>
                <a:latin typeface="+mn-ea"/>
              </a:rPr>
              <a:t>　①建築物倒壊により車道全幅閉塞</a:t>
            </a:r>
            <a:endParaRPr kumimoji="0" lang="en-US" altLang="ja-JP" sz="1600" dirty="0">
              <a:solidFill>
                <a:prstClr val="black"/>
              </a:solidFill>
              <a:latin typeface="+mn-ea"/>
            </a:endParaRPr>
          </a:p>
          <a:p>
            <a:r>
              <a:rPr kumimoji="0" lang="ja-JP" altLang="en-US" sz="1600" dirty="0">
                <a:solidFill>
                  <a:prstClr val="black"/>
                </a:solidFill>
                <a:latin typeface="+mn-ea"/>
              </a:rPr>
              <a:t>　②向かいの建築物の倒壊と合わせて車道全幅閉塞</a:t>
            </a:r>
          </a:p>
        </p:txBody>
      </p:sp>
      <p:sp>
        <p:nvSpPr>
          <p:cNvPr id="35" name="正方形/長方形 34">
            <a:extLst>
              <a:ext uri="{FF2B5EF4-FFF2-40B4-BE49-F238E27FC236}">
                <a16:creationId xmlns:a16="http://schemas.microsoft.com/office/drawing/2014/main" id="{9710CA69-12C8-47FC-8FB2-A7F1691F8771}"/>
              </a:ext>
            </a:extLst>
          </p:cNvPr>
          <p:cNvSpPr/>
          <p:nvPr/>
        </p:nvSpPr>
        <p:spPr>
          <a:xfrm>
            <a:off x="14545201" y="2921505"/>
            <a:ext cx="3656724" cy="3340686"/>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kumimoji="0" lang="en-US" altLang="ja-JP" sz="1400" b="1" dirty="0">
                <a:solidFill>
                  <a:prstClr val="black"/>
                </a:solidFill>
                <a:latin typeface="+mn-ea"/>
              </a:rPr>
              <a:t>『</a:t>
            </a:r>
            <a:r>
              <a:rPr kumimoji="0" lang="ja-JP" altLang="en-US" sz="1400" b="1" dirty="0">
                <a:solidFill>
                  <a:srgbClr val="FF0000"/>
                </a:solidFill>
                <a:latin typeface="+mn-ea"/>
              </a:rPr>
              <a:t>閉塞リスク</a:t>
            </a:r>
            <a:r>
              <a:rPr kumimoji="0" lang="en-US" altLang="ja-JP" sz="1400" b="1" dirty="0">
                <a:solidFill>
                  <a:srgbClr val="FF0000"/>
                </a:solidFill>
                <a:latin typeface="+mn-ea"/>
              </a:rPr>
              <a:t>A</a:t>
            </a:r>
            <a:r>
              <a:rPr kumimoji="0" lang="en-US" altLang="ja-JP" sz="1400" b="1" dirty="0">
                <a:solidFill>
                  <a:prstClr val="black"/>
                </a:solidFill>
                <a:latin typeface="+mn-ea"/>
              </a:rPr>
              <a:t>』</a:t>
            </a:r>
            <a:r>
              <a:rPr kumimoji="0" lang="ja-JP" altLang="en-US" sz="1400" b="1" dirty="0">
                <a:solidFill>
                  <a:prstClr val="black"/>
                </a:solidFill>
                <a:latin typeface="+mn-ea"/>
              </a:rPr>
              <a:t>を解消する取組</a:t>
            </a:r>
            <a:endParaRPr kumimoji="1" lang="ja-JP" altLang="en-US" sz="1400" b="1" dirty="0"/>
          </a:p>
        </p:txBody>
      </p:sp>
      <p:pic>
        <p:nvPicPr>
          <p:cNvPr id="15" name="Picture 2">
            <a:extLst>
              <a:ext uri="{FF2B5EF4-FFF2-40B4-BE49-F238E27FC236}">
                <a16:creationId xmlns:a16="http://schemas.microsoft.com/office/drawing/2014/main" id="{A19C7D02-B195-1CC1-36CB-60C2D91E50DF}"/>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38057"/>
          <a:stretch/>
        </p:blipFill>
        <p:spPr bwMode="auto">
          <a:xfrm>
            <a:off x="14676370" y="4786481"/>
            <a:ext cx="3389331" cy="1398748"/>
          </a:xfrm>
          <a:prstGeom prst="rect">
            <a:avLst/>
          </a:prstGeom>
          <a:noFill/>
          <a:extLst>
            <a:ext uri="{909E8E84-426E-40DD-AFC4-6F175D3DCCD1}">
              <a14:hiddenFill xmlns:a14="http://schemas.microsoft.com/office/drawing/2010/main">
                <a:solidFill>
                  <a:srgbClr val="FFFFFF"/>
                </a:solidFill>
              </a14:hiddenFill>
            </a:ext>
          </a:extLst>
        </p:spPr>
      </p:pic>
      <p:sp>
        <p:nvSpPr>
          <p:cNvPr id="18" name="正方形/長方形 17">
            <a:extLst>
              <a:ext uri="{FF2B5EF4-FFF2-40B4-BE49-F238E27FC236}">
                <a16:creationId xmlns:a16="http://schemas.microsoft.com/office/drawing/2014/main" id="{88A16410-0877-FD52-E34C-7951145B8938}"/>
              </a:ext>
            </a:extLst>
          </p:cNvPr>
          <p:cNvSpPr/>
          <p:nvPr/>
        </p:nvSpPr>
        <p:spPr>
          <a:xfrm>
            <a:off x="14676371" y="5645300"/>
            <a:ext cx="3389330" cy="539929"/>
          </a:xfrm>
          <a:prstGeom prst="rect">
            <a:avLst/>
          </a:prstGeom>
          <a:solidFill>
            <a:schemeClr val="bg1">
              <a:alpha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8" name="正方形/長方形 37">
            <a:extLst>
              <a:ext uri="{FF2B5EF4-FFF2-40B4-BE49-F238E27FC236}">
                <a16:creationId xmlns:a16="http://schemas.microsoft.com/office/drawing/2014/main" id="{E947375E-BCE0-4AD9-AD98-A109AFBD69BC}"/>
              </a:ext>
            </a:extLst>
          </p:cNvPr>
          <p:cNvSpPr/>
          <p:nvPr/>
        </p:nvSpPr>
        <p:spPr>
          <a:xfrm>
            <a:off x="14604809" y="5557731"/>
            <a:ext cx="3419034" cy="62027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kumimoji="1" lang="ja-JP" altLang="en-US" sz="1600" dirty="0">
                <a:solidFill>
                  <a:schemeClr val="tx1"/>
                </a:solidFill>
                <a:latin typeface="+mn-ea"/>
              </a:rPr>
              <a:t>〇中央分離帯を可動式に変更</a:t>
            </a:r>
            <a:endParaRPr kumimoji="1" lang="en-US" altLang="ja-JP" sz="1600" dirty="0">
              <a:solidFill>
                <a:schemeClr val="tx1"/>
              </a:solidFill>
              <a:latin typeface="+mn-ea"/>
            </a:endParaRPr>
          </a:p>
          <a:p>
            <a:r>
              <a:rPr kumimoji="1" lang="ja-JP" altLang="en-US" sz="1200" dirty="0">
                <a:solidFill>
                  <a:schemeClr val="tx1"/>
                </a:solidFill>
                <a:latin typeface="+mn-ea"/>
              </a:rPr>
              <a:t>     </a:t>
            </a:r>
            <a:r>
              <a:rPr kumimoji="1" lang="ja-JP" altLang="en-US" sz="1100" dirty="0">
                <a:solidFill>
                  <a:schemeClr val="tx1"/>
                </a:solidFill>
                <a:latin typeface="+mn-ea"/>
              </a:rPr>
              <a:t>緊急時には、中央分離帯を解放し、反対車線を</a:t>
            </a:r>
            <a:endParaRPr kumimoji="1" lang="en-US" altLang="ja-JP" sz="1100" dirty="0">
              <a:solidFill>
                <a:schemeClr val="tx1"/>
              </a:solidFill>
              <a:latin typeface="+mn-ea"/>
            </a:endParaRPr>
          </a:p>
          <a:p>
            <a:r>
              <a:rPr lang="ja-JP" altLang="en-US" sz="1100" dirty="0">
                <a:solidFill>
                  <a:schemeClr val="tx1"/>
                </a:solidFill>
                <a:latin typeface="+mn-ea"/>
              </a:rPr>
              <a:t>　　 </a:t>
            </a:r>
            <a:r>
              <a:rPr kumimoji="1" lang="ja-JP" altLang="en-US" sz="1100" dirty="0">
                <a:solidFill>
                  <a:schemeClr val="tx1"/>
                </a:solidFill>
                <a:latin typeface="+mn-ea"/>
              </a:rPr>
              <a:t>走行可能とすることで、通行障害を解消する。</a:t>
            </a:r>
          </a:p>
        </p:txBody>
      </p:sp>
      <p:sp>
        <p:nvSpPr>
          <p:cNvPr id="8" name="正方形/長方形 7">
            <a:extLst>
              <a:ext uri="{FF2B5EF4-FFF2-40B4-BE49-F238E27FC236}">
                <a16:creationId xmlns:a16="http://schemas.microsoft.com/office/drawing/2014/main" id="{C9AE6A01-0DF3-4C29-B58A-08BFB463FF58}"/>
              </a:ext>
            </a:extLst>
          </p:cNvPr>
          <p:cNvSpPr/>
          <p:nvPr/>
        </p:nvSpPr>
        <p:spPr>
          <a:xfrm>
            <a:off x="14676371" y="3216529"/>
            <a:ext cx="3389330" cy="1494560"/>
          </a:xfrm>
          <a:prstGeom prst="rect">
            <a:avLst/>
          </a:prstGeom>
          <a:solidFill>
            <a:schemeClr val="bg1"/>
          </a:solidFill>
          <a:ln>
            <a:noFill/>
          </a:ln>
          <a:effectLst>
            <a:outerShdw sx="1000" sy="1000" algn="ctr" rotWithShape="0">
              <a:srgbClr val="000000"/>
            </a:outerShdw>
            <a:softEdge rad="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grpSp>
        <p:nvGrpSpPr>
          <p:cNvPr id="39" name="グループ化 38">
            <a:extLst>
              <a:ext uri="{FF2B5EF4-FFF2-40B4-BE49-F238E27FC236}">
                <a16:creationId xmlns:a16="http://schemas.microsoft.com/office/drawing/2014/main" id="{C0CE2738-1A80-4BDD-9CEE-58C0F2B2E821}"/>
              </a:ext>
            </a:extLst>
          </p:cNvPr>
          <p:cNvGrpSpPr/>
          <p:nvPr/>
        </p:nvGrpSpPr>
        <p:grpSpPr>
          <a:xfrm>
            <a:off x="14974133" y="3453806"/>
            <a:ext cx="1175278" cy="1189263"/>
            <a:chOff x="2456852" y="3488259"/>
            <a:chExt cx="1655945" cy="1791171"/>
          </a:xfrm>
        </p:grpSpPr>
        <p:sp>
          <p:nvSpPr>
            <p:cNvPr id="40" name="テキスト ボックス 39">
              <a:extLst>
                <a:ext uri="{FF2B5EF4-FFF2-40B4-BE49-F238E27FC236}">
                  <a16:creationId xmlns:a16="http://schemas.microsoft.com/office/drawing/2014/main" id="{06DAF0AB-8954-4C56-83F4-1E222558DD75}"/>
                </a:ext>
              </a:extLst>
            </p:cNvPr>
            <p:cNvSpPr txBox="1"/>
            <p:nvPr/>
          </p:nvSpPr>
          <p:spPr>
            <a:xfrm>
              <a:off x="2989656" y="4954946"/>
              <a:ext cx="1123141" cy="324484"/>
            </a:xfrm>
            <a:prstGeom prst="rect">
              <a:avLst/>
            </a:prstGeom>
            <a:noFill/>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ja-JP" altLang="en-US" sz="800" b="1"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rPr>
                <a:t>↑中央分離帯</a:t>
              </a:r>
            </a:p>
          </p:txBody>
        </p:sp>
        <p:grpSp>
          <p:nvGrpSpPr>
            <p:cNvPr id="41" name="グループ化 40">
              <a:extLst>
                <a:ext uri="{FF2B5EF4-FFF2-40B4-BE49-F238E27FC236}">
                  <a16:creationId xmlns:a16="http://schemas.microsoft.com/office/drawing/2014/main" id="{C4BF493C-72D9-4B76-A2E1-2347F8462D36}"/>
                </a:ext>
              </a:extLst>
            </p:cNvPr>
            <p:cNvGrpSpPr/>
            <p:nvPr/>
          </p:nvGrpSpPr>
          <p:grpSpPr>
            <a:xfrm>
              <a:off x="2456852" y="3488259"/>
              <a:ext cx="1274796" cy="1476000"/>
              <a:chOff x="417348" y="4660650"/>
              <a:chExt cx="1274796" cy="1666054"/>
            </a:xfrm>
          </p:grpSpPr>
          <p:grpSp>
            <p:nvGrpSpPr>
              <p:cNvPr id="42" name="グループ化 41">
                <a:extLst>
                  <a:ext uri="{FF2B5EF4-FFF2-40B4-BE49-F238E27FC236}">
                    <a16:creationId xmlns:a16="http://schemas.microsoft.com/office/drawing/2014/main" id="{BE20C84F-B29A-4BFB-BEE8-462761834CE2}"/>
                  </a:ext>
                </a:extLst>
              </p:cNvPr>
              <p:cNvGrpSpPr/>
              <p:nvPr/>
            </p:nvGrpSpPr>
            <p:grpSpPr>
              <a:xfrm>
                <a:off x="417348" y="4660650"/>
                <a:ext cx="1274796" cy="1666054"/>
                <a:chOff x="8564045" y="6870513"/>
                <a:chExt cx="1473428" cy="1692000"/>
              </a:xfrm>
            </p:grpSpPr>
            <p:sp>
              <p:nvSpPr>
                <p:cNvPr id="64" name="正方形/長方形 63">
                  <a:extLst>
                    <a:ext uri="{FF2B5EF4-FFF2-40B4-BE49-F238E27FC236}">
                      <a16:creationId xmlns:a16="http://schemas.microsoft.com/office/drawing/2014/main" id="{ABFDC8D4-1422-4DD7-BDE0-3AAF53C5668F}"/>
                    </a:ext>
                  </a:extLst>
                </p:cNvPr>
                <p:cNvSpPr/>
                <p:nvPr/>
              </p:nvSpPr>
              <p:spPr>
                <a:xfrm>
                  <a:off x="8875304" y="6870522"/>
                  <a:ext cx="851947" cy="1691991"/>
                </a:xfrm>
                <a:prstGeom prst="rect">
                  <a:avLst/>
                </a:prstGeom>
                <a:solidFill>
                  <a:schemeClr val="bg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panose="020F0502020204030204"/>
                    <a:ea typeface="游ゴシック" panose="020B0400000000000000" pitchFamily="50" charset="-128"/>
                    <a:cs typeface="+mn-cs"/>
                  </a:endParaRPr>
                </a:p>
              </p:txBody>
            </p:sp>
            <p:cxnSp>
              <p:nvCxnSpPr>
                <p:cNvPr id="65" name="直線コネクタ 64">
                  <a:extLst>
                    <a:ext uri="{FF2B5EF4-FFF2-40B4-BE49-F238E27FC236}">
                      <a16:creationId xmlns:a16="http://schemas.microsoft.com/office/drawing/2014/main" id="{45699669-D3C7-434F-9A50-4A1EDBB40A3D}"/>
                    </a:ext>
                  </a:extLst>
                </p:cNvPr>
                <p:cNvCxnSpPr>
                  <a:cxnSpLocks/>
                </p:cNvCxnSpPr>
                <p:nvPr/>
              </p:nvCxnSpPr>
              <p:spPr>
                <a:xfrm>
                  <a:off x="8877705" y="6870513"/>
                  <a:ext cx="0" cy="1691999"/>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66" name="直線コネクタ 65">
                  <a:extLst>
                    <a:ext uri="{FF2B5EF4-FFF2-40B4-BE49-F238E27FC236}">
                      <a16:creationId xmlns:a16="http://schemas.microsoft.com/office/drawing/2014/main" id="{795B441B-5EC1-46DF-989E-83383DBA74D8}"/>
                    </a:ext>
                  </a:extLst>
                </p:cNvPr>
                <p:cNvCxnSpPr>
                  <a:cxnSpLocks/>
                </p:cNvCxnSpPr>
                <p:nvPr/>
              </p:nvCxnSpPr>
              <p:spPr>
                <a:xfrm>
                  <a:off x="9724680" y="6870514"/>
                  <a:ext cx="0" cy="1691998"/>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67" name="直線コネクタ 66">
                  <a:extLst>
                    <a:ext uri="{FF2B5EF4-FFF2-40B4-BE49-F238E27FC236}">
                      <a16:creationId xmlns:a16="http://schemas.microsoft.com/office/drawing/2014/main" id="{2F7CBF44-D1EA-4C54-8774-F139D89BBDC3}"/>
                    </a:ext>
                  </a:extLst>
                </p:cNvPr>
                <p:cNvCxnSpPr>
                  <a:cxnSpLocks/>
                </p:cNvCxnSpPr>
                <p:nvPr/>
              </p:nvCxnSpPr>
              <p:spPr>
                <a:xfrm>
                  <a:off x="9301191" y="6870513"/>
                  <a:ext cx="0" cy="1691999"/>
                </a:xfrm>
                <a:prstGeom prst="line">
                  <a:avLst/>
                </a:prstGeom>
                <a:ln w="57150" cmpd="dbl">
                  <a:prstDash val="solid"/>
                </a:ln>
              </p:spPr>
              <p:style>
                <a:lnRef idx="1">
                  <a:schemeClr val="accent1"/>
                </a:lnRef>
                <a:fillRef idx="0">
                  <a:schemeClr val="accent1"/>
                </a:fillRef>
                <a:effectRef idx="0">
                  <a:schemeClr val="accent1"/>
                </a:effectRef>
                <a:fontRef idx="minor">
                  <a:schemeClr val="tx1"/>
                </a:fontRef>
              </p:style>
            </p:cxnSp>
            <p:cxnSp>
              <p:nvCxnSpPr>
                <p:cNvPr id="68" name="直線コネクタ 67">
                  <a:extLst>
                    <a:ext uri="{FF2B5EF4-FFF2-40B4-BE49-F238E27FC236}">
                      <a16:creationId xmlns:a16="http://schemas.microsoft.com/office/drawing/2014/main" id="{FB91145F-95C9-45EB-818D-8628B393D66E}"/>
                    </a:ext>
                  </a:extLst>
                </p:cNvPr>
                <p:cNvCxnSpPr>
                  <a:cxnSpLocks/>
                </p:cNvCxnSpPr>
                <p:nvPr/>
              </p:nvCxnSpPr>
              <p:spPr>
                <a:xfrm>
                  <a:off x="9089450" y="6870513"/>
                  <a:ext cx="0" cy="1691999"/>
                </a:xfrm>
                <a:prstGeom prst="line">
                  <a:avLst/>
                </a:prstGeom>
                <a:ln>
                  <a:prstDash val="dash"/>
                </a:ln>
              </p:spPr>
              <p:style>
                <a:lnRef idx="1">
                  <a:schemeClr val="accent1"/>
                </a:lnRef>
                <a:fillRef idx="0">
                  <a:schemeClr val="accent1"/>
                </a:fillRef>
                <a:effectRef idx="0">
                  <a:schemeClr val="accent1"/>
                </a:effectRef>
                <a:fontRef idx="minor">
                  <a:schemeClr val="tx1"/>
                </a:fontRef>
              </p:style>
            </p:cxnSp>
            <p:cxnSp>
              <p:nvCxnSpPr>
                <p:cNvPr id="69" name="直線コネクタ 68">
                  <a:extLst>
                    <a:ext uri="{FF2B5EF4-FFF2-40B4-BE49-F238E27FC236}">
                      <a16:creationId xmlns:a16="http://schemas.microsoft.com/office/drawing/2014/main" id="{2138415C-5496-4D6F-8EB0-76F61602D89D}"/>
                    </a:ext>
                  </a:extLst>
                </p:cNvPr>
                <p:cNvCxnSpPr>
                  <a:cxnSpLocks/>
                </p:cNvCxnSpPr>
                <p:nvPr/>
              </p:nvCxnSpPr>
              <p:spPr>
                <a:xfrm>
                  <a:off x="9512936" y="6870513"/>
                  <a:ext cx="0" cy="1691998"/>
                </a:xfrm>
                <a:prstGeom prst="line">
                  <a:avLst/>
                </a:prstGeom>
                <a:ln>
                  <a:prstDash val="dash"/>
                </a:ln>
              </p:spPr>
              <p:style>
                <a:lnRef idx="1">
                  <a:schemeClr val="accent1"/>
                </a:lnRef>
                <a:fillRef idx="0">
                  <a:schemeClr val="accent1"/>
                </a:fillRef>
                <a:effectRef idx="0">
                  <a:schemeClr val="accent1"/>
                </a:effectRef>
                <a:fontRef idx="minor">
                  <a:schemeClr val="tx1"/>
                </a:fontRef>
              </p:style>
            </p:cxnSp>
            <p:sp>
              <p:nvSpPr>
                <p:cNvPr id="70" name="正方形/長方形 69">
                  <a:extLst>
                    <a:ext uri="{FF2B5EF4-FFF2-40B4-BE49-F238E27FC236}">
                      <a16:creationId xmlns:a16="http://schemas.microsoft.com/office/drawing/2014/main" id="{0DA113B9-D5F8-48DF-A867-FCE069D3DE00}"/>
                    </a:ext>
                  </a:extLst>
                </p:cNvPr>
                <p:cNvSpPr/>
                <p:nvPr/>
              </p:nvSpPr>
              <p:spPr>
                <a:xfrm>
                  <a:off x="8564045" y="7103257"/>
                  <a:ext cx="304298" cy="338108"/>
                </a:xfrm>
                <a:prstGeom prst="rect">
                  <a:avLst/>
                </a:prstGeom>
                <a:solidFill>
                  <a:srgbClr val="FF00F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altLang="ja-JP" sz="1800" dirty="0">
                      <a:solidFill>
                        <a:schemeClr val="tx1"/>
                      </a:solidFill>
                    </a:rPr>
                    <a:t>Ⅱ</a:t>
                  </a:r>
                  <a:endParaRPr kumimoji="1" lang="ja-JP" altLang="en-US" sz="1800" b="0" i="0" u="none" strike="noStrike" kern="1200" cap="none" spc="0" normalizeH="0" baseline="0" noProof="0" dirty="0">
                    <a:ln>
                      <a:noFill/>
                    </a:ln>
                    <a:solidFill>
                      <a:prstClr val="white"/>
                    </a:solidFill>
                    <a:effectLst/>
                    <a:uLnTx/>
                    <a:uFillTx/>
                    <a:latin typeface="游ゴシック" panose="020B0400000000000000" pitchFamily="50" charset="-128"/>
                    <a:ea typeface="游ゴシック" panose="020B0400000000000000" pitchFamily="50" charset="-128"/>
                    <a:cs typeface="+mn-cs"/>
                  </a:endParaRPr>
                </a:p>
              </p:txBody>
            </p:sp>
            <p:sp>
              <p:nvSpPr>
                <p:cNvPr id="71" name="正方形/長方形 70">
                  <a:extLst>
                    <a:ext uri="{FF2B5EF4-FFF2-40B4-BE49-F238E27FC236}">
                      <a16:creationId xmlns:a16="http://schemas.microsoft.com/office/drawing/2014/main" id="{B3C3A130-FA57-403C-9D30-5129523768EB}"/>
                    </a:ext>
                  </a:extLst>
                </p:cNvPr>
                <p:cNvSpPr/>
                <p:nvPr/>
              </p:nvSpPr>
              <p:spPr>
                <a:xfrm>
                  <a:off x="9733175" y="7949464"/>
                  <a:ext cx="304298" cy="338108"/>
                </a:xfrm>
                <a:prstGeom prst="rect">
                  <a:avLst/>
                </a:prstGeom>
                <a:solidFill>
                  <a:srgbClr val="7030A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en-US" altLang="ja-JP" sz="1800" dirty="0">
                      <a:solidFill>
                        <a:schemeClr val="bg1"/>
                      </a:solidFill>
                    </a:rPr>
                    <a:t>Ⅰ</a:t>
                  </a:r>
                  <a:endParaRPr kumimoji="1" lang="ja-JP" altLang="en-US" sz="1800" b="0" i="0" u="none" strike="noStrike" kern="1200" cap="none" spc="0" normalizeH="0" baseline="0" noProof="0" dirty="0">
                    <a:ln>
                      <a:noFill/>
                    </a:ln>
                    <a:solidFill>
                      <a:schemeClr val="bg1"/>
                    </a:solidFill>
                    <a:effectLst/>
                    <a:uLnTx/>
                    <a:uFillTx/>
                    <a:latin typeface="游ゴシック" panose="020B0400000000000000" pitchFamily="50" charset="-128"/>
                    <a:ea typeface="游ゴシック" panose="020B0400000000000000" pitchFamily="50" charset="-128"/>
                    <a:cs typeface="+mn-cs"/>
                  </a:endParaRPr>
                </a:p>
              </p:txBody>
            </p:sp>
            <p:sp>
              <p:nvSpPr>
                <p:cNvPr id="72" name="正方形/長方形 71">
                  <a:extLst>
                    <a:ext uri="{FF2B5EF4-FFF2-40B4-BE49-F238E27FC236}">
                      <a16:creationId xmlns:a16="http://schemas.microsoft.com/office/drawing/2014/main" id="{29907D7B-5818-4A46-8D70-84EC92C46850}"/>
                    </a:ext>
                  </a:extLst>
                </p:cNvPr>
                <p:cNvSpPr/>
                <p:nvPr/>
              </p:nvSpPr>
              <p:spPr>
                <a:xfrm rot="16200000">
                  <a:off x="8944951" y="7035635"/>
                  <a:ext cx="338108" cy="473351"/>
                </a:xfrm>
                <a:prstGeom prst="rect">
                  <a:avLst/>
                </a:prstGeom>
                <a:pattFill prst="ltUpDiag">
                  <a:fgClr>
                    <a:srgbClr val="FF00FF"/>
                  </a:fgClr>
                  <a:bgClr>
                    <a:schemeClr val="bg1"/>
                  </a:bgClr>
                </a:patt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游ゴシック" panose="020B0400000000000000" pitchFamily="50" charset="-128"/>
                    <a:ea typeface="游ゴシック" panose="020B0400000000000000" pitchFamily="50" charset="-128"/>
                    <a:cs typeface="+mn-cs"/>
                  </a:endParaRPr>
                </a:p>
              </p:txBody>
            </p:sp>
            <p:sp>
              <p:nvSpPr>
                <p:cNvPr id="73" name="正方形/長方形 72">
                  <a:extLst>
                    <a:ext uri="{FF2B5EF4-FFF2-40B4-BE49-F238E27FC236}">
                      <a16:creationId xmlns:a16="http://schemas.microsoft.com/office/drawing/2014/main" id="{81FA24AB-1CB6-481F-B699-E77C7A47E0D7}"/>
                    </a:ext>
                  </a:extLst>
                </p:cNvPr>
                <p:cNvSpPr/>
                <p:nvPr/>
              </p:nvSpPr>
              <p:spPr>
                <a:xfrm rot="16200000">
                  <a:off x="9316507" y="7881842"/>
                  <a:ext cx="338108" cy="473351"/>
                </a:xfrm>
                <a:prstGeom prst="rect">
                  <a:avLst/>
                </a:prstGeom>
                <a:pattFill prst="ltUpDiag">
                  <a:fgClr>
                    <a:srgbClr val="7030A0"/>
                  </a:fgClr>
                  <a:bgClr>
                    <a:schemeClr val="bg1"/>
                  </a:bgClr>
                </a:patt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游ゴシック" panose="020B0400000000000000" pitchFamily="50" charset="-128"/>
                    <a:ea typeface="游ゴシック" panose="020B0400000000000000" pitchFamily="50" charset="-128"/>
                    <a:cs typeface="+mn-cs"/>
                  </a:endParaRPr>
                </a:p>
              </p:txBody>
            </p:sp>
            <p:pic>
              <p:nvPicPr>
                <p:cNvPr id="74" name="図 73">
                  <a:extLst>
                    <a:ext uri="{FF2B5EF4-FFF2-40B4-BE49-F238E27FC236}">
                      <a16:creationId xmlns:a16="http://schemas.microsoft.com/office/drawing/2014/main" id="{18E644AA-3BBD-4153-B425-175733E26E48}"/>
                    </a:ext>
                  </a:extLst>
                </p:cNvPr>
                <p:cNvPicPr>
                  <a:picLocks noChangeAspect="1"/>
                </p:cNvPicPr>
                <p:nvPr/>
              </p:nvPicPr>
              <p:blipFill>
                <a:blip r:embed="rId3"/>
                <a:stretch>
                  <a:fillRect/>
                </a:stretch>
              </p:blipFill>
              <p:spPr>
                <a:xfrm>
                  <a:off x="8863759" y="8224405"/>
                  <a:ext cx="239632" cy="338107"/>
                </a:xfrm>
                <a:prstGeom prst="rect">
                  <a:avLst/>
                </a:prstGeom>
              </p:spPr>
            </p:pic>
            <p:cxnSp>
              <p:nvCxnSpPr>
                <p:cNvPr id="75" name="直線コネクタ 74">
                  <a:extLst>
                    <a:ext uri="{FF2B5EF4-FFF2-40B4-BE49-F238E27FC236}">
                      <a16:creationId xmlns:a16="http://schemas.microsoft.com/office/drawing/2014/main" id="{5DD4B82F-4A11-4A38-B1DB-5EC1E9F8C23D}"/>
                    </a:ext>
                  </a:extLst>
                </p:cNvPr>
                <p:cNvCxnSpPr>
                  <a:cxnSpLocks/>
                </p:cNvCxnSpPr>
                <p:nvPr/>
              </p:nvCxnSpPr>
              <p:spPr>
                <a:xfrm flipV="1">
                  <a:off x="8983576" y="7866112"/>
                  <a:ext cx="0" cy="335095"/>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76" name="直線コネクタ 75">
                  <a:extLst>
                    <a:ext uri="{FF2B5EF4-FFF2-40B4-BE49-F238E27FC236}">
                      <a16:creationId xmlns:a16="http://schemas.microsoft.com/office/drawing/2014/main" id="{8269E3DC-EA43-45D0-A1A4-145567239499}"/>
                    </a:ext>
                  </a:extLst>
                </p:cNvPr>
                <p:cNvCxnSpPr/>
                <p:nvPr/>
              </p:nvCxnSpPr>
              <p:spPr>
                <a:xfrm flipV="1">
                  <a:off x="9618808" y="6878562"/>
                  <a:ext cx="0" cy="562803"/>
                </a:xfrm>
                <a:prstGeom prst="line">
                  <a:avLst/>
                </a:prstGeom>
                <a:ln w="28575">
                  <a:solidFill>
                    <a:srgbClr val="FF0000"/>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77" name="直線コネクタ 76">
                  <a:extLst>
                    <a:ext uri="{FF2B5EF4-FFF2-40B4-BE49-F238E27FC236}">
                      <a16:creationId xmlns:a16="http://schemas.microsoft.com/office/drawing/2014/main" id="{4F30BDD0-64DB-4FDB-9DA4-992BDA39DF4D}"/>
                    </a:ext>
                  </a:extLst>
                </p:cNvPr>
                <p:cNvCxnSpPr>
                  <a:cxnSpLocks/>
                </p:cNvCxnSpPr>
                <p:nvPr/>
              </p:nvCxnSpPr>
              <p:spPr>
                <a:xfrm flipV="1">
                  <a:off x="8973314" y="7751046"/>
                  <a:ext cx="213351" cy="131580"/>
                </a:xfrm>
                <a:prstGeom prst="line">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grpSp>
          <p:cxnSp>
            <p:nvCxnSpPr>
              <p:cNvPr id="55" name="直線コネクタ 54">
                <a:extLst>
                  <a:ext uri="{FF2B5EF4-FFF2-40B4-BE49-F238E27FC236}">
                    <a16:creationId xmlns:a16="http://schemas.microsoft.com/office/drawing/2014/main" id="{3072F7C9-FCF6-4E1F-A386-4D693935DD38}"/>
                  </a:ext>
                </a:extLst>
              </p:cNvPr>
              <p:cNvCxnSpPr>
                <a:cxnSpLocks/>
              </p:cNvCxnSpPr>
              <p:nvPr/>
            </p:nvCxnSpPr>
            <p:spPr>
              <a:xfrm flipV="1">
                <a:off x="1174116" y="5206975"/>
                <a:ext cx="165471" cy="154727"/>
              </a:xfrm>
              <a:prstGeom prst="line">
                <a:avLst/>
              </a:prstGeom>
              <a:ln w="28575">
                <a:solidFill>
                  <a:srgbClr val="FF0000"/>
                </a:solidFill>
                <a:headEnd type="arrow"/>
                <a:tailEnd type="none"/>
              </a:ln>
            </p:spPr>
            <p:style>
              <a:lnRef idx="1">
                <a:schemeClr val="accent1"/>
              </a:lnRef>
              <a:fillRef idx="0">
                <a:schemeClr val="accent1"/>
              </a:fillRef>
              <a:effectRef idx="0">
                <a:schemeClr val="accent1"/>
              </a:effectRef>
              <a:fontRef idx="minor">
                <a:schemeClr val="tx1"/>
              </a:fontRef>
            </p:style>
          </p:cxnSp>
        </p:grpSp>
      </p:grpSp>
      <p:sp>
        <p:nvSpPr>
          <p:cNvPr id="10" name="二等辺三角形 9">
            <a:extLst>
              <a:ext uri="{FF2B5EF4-FFF2-40B4-BE49-F238E27FC236}">
                <a16:creationId xmlns:a16="http://schemas.microsoft.com/office/drawing/2014/main" id="{71BE3375-98AC-4098-9C2D-1BB1C222D449}"/>
              </a:ext>
            </a:extLst>
          </p:cNvPr>
          <p:cNvSpPr/>
          <p:nvPr/>
        </p:nvSpPr>
        <p:spPr>
          <a:xfrm rot="5400000">
            <a:off x="16118918" y="3815468"/>
            <a:ext cx="420026" cy="170577"/>
          </a:xfrm>
          <a:prstGeom prst="triangle">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83" name="グループ化 82">
            <a:extLst>
              <a:ext uri="{FF2B5EF4-FFF2-40B4-BE49-F238E27FC236}">
                <a16:creationId xmlns:a16="http://schemas.microsoft.com/office/drawing/2014/main" id="{D2412915-DD24-4378-8127-C6F20216BE0B}"/>
              </a:ext>
            </a:extLst>
          </p:cNvPr>
          <p:cNvGrpSpPr/>
          <p:nvPr/>
        </p:nvGrpSpPr>
        <p:grpSpPr>
          <a:xfrm>
            <a:off x="16703681" y="3432164"/>
            <a:ext cx="1182334" cy="1210905"/>
            <a:chOff x="446596" y="3635776"/>
            <a:chExt cx="1687051" cy="1727818"/>
          </a:xfrm>
        </p:grpSpPr>
        <p:grpSp>
          <p:nvGrpSpPr>
            <p:cNvPr id="84" name="グループ化 83">
              <a:extLst>
                <a:ext uri="{FF2B5EF4-FFF2-40B4-BE49-F238E27FC236}">
                  <a16:creationId xmlns:a16="http://schemas.microsoft.com/office/drawing/2014/main" id="{8202FD61-9C9A-4EB6-B1F5-659D09A5BF9C}"/>
                </a:ext>
              </a:extLst>
            </p:cNvPr>
            <p:cNvGrpSpPr/>
            <p:nvPr/>
          </p:nvGrpSpPr>
          <p:grpSpPr>
            <a:xfrm>
              <a:off x="446596" y="3635776"/>
              <a:ext cx="1257081" cy="1421574"/>
              <a:chOff x="4180476" y="6654061"/>
              <a:chExt cx="1476865" cy="1692000"/>
            </a:xfrm>
          </p:grpSpPr>
          <p:sp>
            <p:nvSpPr>
              <p:cNvPr id="86" name="正方形/長方形 85">
                <a:extLst>
                  <a:ext uri="{FF2B5EF4-FFF2-40B4-BE49-F238E27FC236}">
                    <a16:creationId xmlns:a16="http://schemas.microsoft.com/office/drawing/2014/main" id="{8D17A8CE-3F99-4289-8A5A-27F63DA7AE6B}"/>
                  </a:ext>
                </a:extLst>
              </p:cNvPr>
              <p:cNvSpPr/>
              <p:nvPr/>
            </p:nvSpPr>
            <p:spPr>
              <a:xfrm>
                <a:off x="4496180" y="6654061"/>
                <a:ext cx="833760" cy="1691999"/>
              </a:xfrm>
              <a:prstGeom prst="rect">
                <a:avLst/>
              </a:prstGeom>
              <a:solidFill>
                <a:schemeClr val="bg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panose="020F0502020204030204"/>
                  <a:ea typeface="游ゴシック" panose="020B0400000000000000" pitchFamily="50" charset="-128"/>
                  <a:cs typeface="+mn-cs"/>
                </a:endParaRPr>
              </a:p>
            </p:txBody>
          </p:sp>
          <p:cxnSp>
            <p:nvCxnSpPr>
              <p:cNvPr id="87" name="直線コネクタ 86">
                <a:extLst>
                  <a:ext uri="{FF2B5EF4-FFF2-40B4-BE49-F238E27FC236}">
                    <a16:creationId xmlns:a16="http://schemas.microsoft.com/office/drawing/2014/main" id="{9B2EF108-8187-4ABF-BABE-91BBA0947ABE}"/>
                  </a:ext>
                </a:extLst>
              </p:cNvPr>
              <p:cNvCxnSpPr>
                <a:cxnSpLocks/>
              </p:cNvCxnSpPr>
              <p:nvPr/>
            </p:nvCxnSpPr>
            <p:spPr>
              <a:xfrm>
                <a:off x="4494138" y="6654061"/>
                <a:ext cx="0" cy="1691999"/>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88" name="直線コネクタ 87">
                <a:extLst>
                  <a:ext uri="{FF2B5EF4-FFF2-40B4-BE49-F238E27FC236}">
                    <a16:creationId xmlns:a16="http://schemas.microsoft.com/office/drawing/2014/main" id="{8F0A8E61-E4DE-4FD7-A034-5280B1A58379}"/>
                  </a:ext>
                </a:extLst>
              </p:cNvPr>
              <p:cNvCxnSpPr>
                <a:cxnSpLocks/>
              </p:cNvCxnSpPr>
              <p:nvPr/>
            </p:nvCxnSpPr>
            <p:spPr>
              <a:xfrm>
                <a:off x="5341115" y="6654061"/>
                <a:ext cx="0" cy="1691999"/>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89" name="直線コネクタ 88">
                <a:extLst>
                  <a:ext uri="{FF2B5EF4-FFF2-40B4-BE49-F238E27FC236}">
                    <a16:creationId xmlns:a16="http://schemas.microsoft.com/office/drawing/2014/main" id="{5DA71454-5A8F-442A-968A-058D477A82AC}"/>
                  </a:ext>
                </a:extLst>
              </p:cNvPr>
              <p:cNvCxnSpPr>
                <a:cxnSpLocks/>
                <a:stCxn id="86" idx="0"/>
              </p:cNvCxnSpPr>
              <p:nvPr/>
            </p:nvCxnSpPr>
            <p:spPr>
              <a:xfrm flipH="1">
                <a:off x="4907333" y="6654061"/>
                <a:ext cx="5729" cy="685196"/>
              </a:xfrm>
              <a:prstGeom prst="line">
                <a:avLst/>
              </a:prstGeom>
              <a:ln w="57150" cmpd="dbl">
                <a:prstDash val="solid"/>
              </a:ln>
            </p:spPr>
            <p:style>
              <a:lnRef idx="1">
                <a:schemeClr val="accent1"/>
              </a:lnRef>
              <a:fillRef idx="0">
                <a:schemeClr val="accent1"/>
              </a:fillRef>
              <a:effectRef idx="0">
                <a:schemeClr val="accent1"/>
              </a:effectRef>
              <a:fontRef idx="minor">
                <a:schemeClr val="tx1"/>
              </a:fontRef>
            </p:style>
          </p:cxnSp>
          <p:cxnSp>
            <p:nvCxnSpPr>
              <p:cNvPr id="90" name="直線コネクタ 89">
                <a:extLst>
                  <a:ext uri="{FF2B5EF4-FFF2-40B4-BE49-F238E27FC236}">
                    <a16:creationId xmlns:a16="http://schemas.microsoft.com/office/drawing/2014/main" id="{C6BB25B5-CC9E-4756-902D-8FF47D8D9DF8}"/>
                  </a:ext>
                </a:extLst>
              </p:cNvPr>
              <p:cNvCxnSpPr>
                <a:cxnSpLocks/>
              </p:cNvCxnSpPr>
              <p:nvPr/>
            </p:nvCxnSpPr>
            <p:spPr>
              <a:xfrm>
                <a:off x="4705882" y="6654061"/>
                <a:ext cx="0" cy="1691999"/>
              </a:xfrm>
              <a:prstGeom prst="line">
                <a:avLst/>
              </a:prstGeom>
              <a:ln>
                <a:prstDash val="dash"/>
              </a:ln>
            </p:spPr>
            <p:style>
              <a:lnRef idx="1">
                <a:schemeClr val="accent1"/>
              </a:lnRef>
              <a:fillRef idx="0">
                <a:schemeClr val="accent1"/>
              </a:fillRef>
              <a:effectRef idx="0">
                <a:schemeClr val="accent1"/>
              </a:effectRef>
              <a:fontRef idx="minor">
                <a:schemeClr val="tx1"/>
              </a:fontRef>
            </p:style>
          </p:cxnSp>
          <p:cxnSp>
            <p:nvCxnSpPr>
              <p:cNvPr id="91" name="直線コネクタ 90">
                <a:extLst>
                  <a:ext uri="{FF2B5EF4-FFF2-40B4-BE49-F238E27FC236}">
                    <a16:creationId xmlns:a16="http://schemas.microsoft.com/office/drawing/2014/main" id="{45CB5BC3-8927-4C34-823A-30FD0D9B446C}"/>
                  </a:ext>
                </a:extLst>
              </p:cNvPr>
              <p:cNvCxnSpPr>
                <a:cxnSpLocks/>
              </p:cNvCxnSpPr>
              <p:nvPr/>
            </p:nvCxnSpPr>
            <p:spPr>
              <a:xfrm>
                <a:off x="5129371" y="6654061"/>
                <a:ext cx="0" cy="1691999"/>
              </a:xfrm>
              <a:prstGeom prst="line">
                <a:avLst/>
              </a:prstGeom>
              <a:ln>
                <a:prstDash val="dash"/>
              </a:ln>
            </p:spPr>
            <p:style>
              <a:lnRef idx="1">
                <a:schemeClr val="accent1"/>
              </a:lnRef>
              <a:fillRef idx="0">
                <a:schemeClr val="accent1"/>
              </a:fillRef>
              <a:effectRef idx="0">
                <a:schemeClr val="accent1"/>
              </a:effectRef>
              <a:fontRef idx="minor">
                <a:schemeClr val="tx1"/>
              </a:fontRef>
            </p:style>
          </p:cxnSp>
          <p:sp>
            <p:nvSpPr>
              <p:cNvPr id="92" name="正方形/長方形 91">
                <a:extLst>
                  <a:ext uri="{FF2B5EF4-FFF2-40B4-BE49-F238E27FC236}">
                    <a16:creationId xmlns:a16="http://schemas.microsoft.com/office/drawing/2014/main" id="{1428A1D0-446E-49BB-87A7-4A11E725BC09}"/>
                  </a:ext>
                </a:extLst>
              </p:cNvPr>
              <p:cNvSpPr/>
              <p:nvPr/>
            </p:nvSpPr>
            <p:spPr>
              <a:xfrm>
                <a:off x="4180476" y="6886798"/>
                <a:ext cx="304299" cy="338111"/>
              </a:xfrm>
              <a:prstGeom prst="rect">
                <a:avLst/>
              </a:prstGeom>
              <a:solidFill>
                <a:srgbClr val="FF00F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altLang="ja-JP" sz="1800" dirty="0">
                    <a:solidFill>
                      <a:schemeClr val="tx1"/>
                    </a:solidFill>
                  </a:rPr>
                  <a:t>Ⅱ</a:t>
                </a:r>
                <a:endParaRPr kumimoji="1" lang="ja-JP" altLang="en-US" sz="1800" b="0" i="0" u="none" strike="noStrike" kern="1200" cap="none" spc="0" normalizeH="0" baseline="0" noProof="0" dirty="0">
                  <a:ln>
                    <a:noFill/>
                  </a:ln>
                  <a:solidFill>
                    <a:prstClr val="white"/>
                  </a:solidFill>
                  <a:effectLst/>
                  <a:uLnTx/>
                  <a:uFillTx/>
                  <a:latin typeface="游ゴシック" panose="020B0400000000000000" pitchFamily="50" charset="-128"/>
                  <a:ea typeface="游ゴシック" panose="020B0400000000000000" pitchFamily="50" charset="-128"/>
                  <a:cs typeface="+mn-cs"/>
                </a:endParaRPr>
              </a:p>
            </p:txBody>
          </p:sp>
          <p:sp>
            <p:nvSpPr>
              <p:cNvPr id="93" name="正方形/長方形 92">
                <a:extLst>
                  <a:ext uri="{FF2B5EF4-FFF2-40B4-BE49-F238E27FC236}">
                    <a16:creationId xmlns:a16="http://schemas.microsoft.com/office/drawing/2014/main" id="{5C0BA7AE-5E72-4139-8393-25F288223754}"/>
                  </a:ext>
                </a:extLst>
              </p:cNvPr>
              <p:cNvSpPr/>
              <p:nvPr/>
            </p:nvSpPr>
            <p:spPr>
              <a:xfrm>
                <a:off x="5353042" y="7733009"/>
                <a:ext cx="304299" cy="338111"/>
              </a:xfrm>
              <a:prstGeom prst="rect">
                <a:avLst/>
              </a:prstGeom>
              <a:solidFill>
                <a:srgbClr val="7030A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en-US" altLang="ja-JP" sz="1800" dirty="0">
                    <a:solidFill>
                      <a:schemeClr val="bg1"/>
                    </a:solidFill>
                  </a:rPr>
                  <a:t>Ⅰ</a:t>
                </a:r>
                <a:endParaRPr kumimoji="1" lang="ja-JP" altLang="en-US" sz="1800" b="0" i="0" u="none" strike="noStrike" kern="1200" cap="none" spc="0" normalizeH="0" baseline="0" noProof="0" dirty="0">
                  <a:ln>
                    <a:noFill/>
                  </a:ln>
                  <a:solidFill>
                    <a:schemeClr val="bg1"/>
                  </a:solidFill>
                  <a:effectLst/>
                  <a:uLnTx/>
                  <a:uFillTx/>
                  <a:latin typeface="游ゴシック" panose="020B0400000000000000" pitchFamily="50" charset="-128"/>
                  <a:ea typeface="游ゴシック" panose="020B0400000000000000" pitchFamily="50" charset="-128"/>
                  <a:cs typeface="+mn-cs"/>
                </a:endParaRPr>
              </a:p>
            </p:txBody>
          </p:sp>
          <p:sp>
            <p:nvSpPr>
              <p:cNvPr id="94" name="正方形/長方形 93">
                <a:extLst>
                  <a:ext uri="{FF2B5EF4-FFF2-40B4-BE49-F238E27FC236}">
                    <a16:creationId xmlns:a16="http://schemas.microsoft.com/office/drawing/2014/main" id="{B3922AFC-30DC-4BFF-9D15-3AA5825C7AF8}"/>
                  </a:ext>
                </a:extLst>
              </p:cNvPr>
              <p:cNvSpPr/>
              <p:nvPr/>
            </p:nvSpPr>
            <p:spPr>
              <a:xfrm rot="16200000">
                <a:off x="4557952" y="6819176"/>
                <a:ext cx="338111" cy="473352"/>
              </a:xfrm>
              <a:prstGeom prst="rect">
                <a:avLst/>
              </a:prstGeom>
              <a:pattFill prst="ltUpDiag">
                <a:fgClr>
                  <a:srgbClr val="FF00FF"/>
                </a:fgClr>
                <a:bgClr>
                  <a:schemeClr val="bg1"/>
                </a:bgClr>
              </a:patt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游ゴシック" panose="020B0400000000000000" pitchFamily="50" charset="-128"/>
                  <a:ea typeface="游ゴシック" panose="020B0400000000000000" pitchFamily="50" charset="-128"/>
                  <a:cs typeface="+mn-cs"/>
                </a:endParaRPr>
              </a:p>
            </p:txBody>
          </p:sp>
          <p:pic>
            <p:nvPicPr>
              <p:cNvPr id="95" name="図 94">
                <a:extLst>
                  <a:ext uri="{FF2B5EF4-FFF2-40B4-BE49-F238E27FC236}">
                    <a16:creationId xmlns:a16="http://schemas.microsoft.com/office/drawing/2014/main" id="{1189FF8B-AEC9-4302-A7AE-0C99A8896904}"/>
                  </a:ext>
                </a:extLst>
              </p:cNvPr>
              <p:cNvPicPr>
                <a:picLocks noChangeAspect="1"/>
              </p:cNvPicPr>
              <p:nvPr/>
            </p:nvPicPr>
            <p:blipFill>
              <a:blip r:embed="rId3"/>
              <a:stretch>
                <a:fillRect/>
              </a:stretch>
            </p:blipFill>
            <p:spPr>
              <a:xfrm>
                <a:off x="4487104" y="8007950"/>
                <a:ext cx="239634" cy="338110"/>
              </a:xfrm>
              <a:prstGeom prst="rect">
                <a:avLst/>
              </a:prstGeom>
            </p:spPr>
          </p:pic>
          <p:cxnSp>
            <p:nvCxnSpPr>
              <p:cNvPr id="96" name="直線コネクタ 95">
                <a:extLst>
                  <a:ext uri="{FF2B5EF4-FFF2-40B4-BE49-F238E27FC236}">
                    <a16:creationId xmlns:a16="http://schemas.microsoft.com/office/drawing/2014/main" id="{976EFEF3-FDD8-4B0A-AE0E-D42EEC5AF992}"/>
                  </a:ext>
                </a:extLst>
              </p:cNvPr>
              <p:cNvCxnSpPr>
                <a:cxnSpLocks/>
              </p:cNvCxnSpPr>
              <p:nvPr/>
            </p:nvCxnSpPr>
            <p:spPr>
              <a:xfrm>
                <a:off x="4917627" y="7646225"/>
                <a:ext cx="0" cy="699836"/>
              </a:xfrm>
              <a:prstGeom prst="line">
                <a:avLst/>
              </a:prstGeom>
              <a:ln w="57150" cmpd="dbl">
                <a:prstDash val="solid"/>
              </a:ln>
            </p:spPr>
            <p:style>
              <a:lnRef idx="1">
                <a:schemeClr val="accent1"/>
              </a:lnRef>
              <a:fillRef idx="0">
                <a:schemeClr val="accent1"/>
              </a:fillRef>
              <a:effectRef idx="0">
                <a:schemeClr val="accent1"/>
              </a:effectRef>
              <a:fontRef idx="minor">
                <a:schemeClr val="tx1"/>
              </a:fontRef>
            </p:style>
          </p:cxnSp>
          <p:cxnSp>
            <p:nvCxnSpPr>
              <p:cNvPr id="97" name="直線コネクタ 96">
                <a:extLst>
                  <a:ext uri="{FF2B5EF4-FFF2-40B4-BE49-F238E27FC236}">
                    <a16:creationId xmlns:a16="http://schemas.microsoft.com/office/drawing/2014/main" id="{671BA86A-0558-4B52-A10C-FE9285823051}"/>
                  </a:ext>
                </a:extLst>
              </p:cNvPr>
              <p:cNvCxnSpPr>
                <a:cxnSpLocks/>
              </p:cNvCxnSpPr>
              <p:nvPr/>
            </p:nvCxnSpPr>
            <p:spPr>
              <a:xfrm flipV="1">
                <a:off x="4600010" y="7662741"/>
                <a:ext cx="0" cy="315147"/>
              </a:xfrm>
              <a:prstGeom prst="line">
                <a:avLst/>
              </a:prstGeom>
              <a:ln w="28575">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98" name="直線コネクタ 97">
                <a:extLst>
                  <a:ext uri="{FF2B5EF4-FFF2-40B4-BE49-F238E27FC236}">
                    <a16:creationId xmlns:a16="http://schemas.microsoft.com/office/drawing/2014/main" id="{3F631F5A-3C4B-4113-BC82-9821B5D4D782}"/>
                  </a:ext>
                </a:extLst>
              </p:cNvPr>
              <p:cNvCxnSpPr/>
              <p:nvPr/>
            </p:nvCxnSpPr>
            <p:spPr>
              <a:xfrm flipV="1">
                <a:off x="5235244" y="6662101"/>
                <a:ext cx="0" cy="562806"/>
              </a:xfrm>
              <a:prstGeom prst="line">
                <a:avLst/>
              </a:prstGeom>
              <a:ln w="28575">
                <a:solidFill>
                  <a:srgbClr val="FFFF00"/>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99" name="直線コネクタ 98">
                <a:extLst>
                  <a:ext uri="{FF2B5EF4-FFF2-40B4-BE49-F238E27FC236}">
                    <a16:creationId xmlns:a16="http://schemas.microsoft.com/office/drawing/2014/main" id="{EAF97836-FBBD-4523-8398-E478ED84E5BE}"/>
                  </a:ext>
                </a:extLst>
              </p:cNvPr>
              <p:cNvCxnSpPr>
                <a:cxnSpLocks/>
              </p:cNvCxnSpPr>
              <p:nvPr/>
            </p:nvCxnSpPr>
            <p:spPr>
              <a:xfrm flipV="1">
                <a:off x="4593281" y="7215962"/>
                <a:ext cx="648304" cy="450210"/>
              </a:xfrm>
              <a:prstGeom prst="line">
                <a:avLst/>
              </a:prstGeom>
              <a:ln w="28575">
                <a:solidFill>
                  <a:srgbClr val="FFFF00"/>
                </a:solidFill>
              </a:ln>
            </p:spPr>
            <p:style>
              <a:lnRef idx="1">
                <a:schemeClr val="accent1"/>
              </a:lnRef>
              <a:fillRef idx="0">
                <a:schemeClr val="accent1"/>
              </a:fillRef>
              <a:effectRef idx="0">
                <a:schemeClr val="accent1"/>
              </a:effectRef>
              <a:fontRef idx="minor">
                <a:schemeClr val="tx1"/>
              </a:fontRef>
            </p:style>
          </p:cxnSp>
          <p:sp>
            <p:nvSpPr>
              <p:cNvPr id="100" name="正方形/長方形 99">
                <a:extLst>
                  <a:ext uri="{FF2B5EF4-FFF2-40B4-BE49-F238E27FC236}">
                    <a16:creationId xmlns:a16="http://schemas.microsoft.com/office/drawing/2014/main" id="{C57E831A-1CCB-47D2-B21F-DA9161EB9F62}"/>
                  </a:ext>
                </a:extLst>
              </p:cNvPr>
              <p:cNvSpPr/>
              <p:nvPr/>
            </p:nvSpPr>
            <p:spPr>
              <a:xfrm rot="16200000">
                <a:off x="4936375" y="7665385"/>
                <a:ext cx="338111" cy="473352"/>
              </a:xfrm>
              <a:prstGeom prst="rect">
                <a:avLst/>
              </a:prstGeom>
              <a:pattFill prst="ltUpDiag">
                <a:fgClr>
                  <a:srgbClr val="7030A0"/>
                </a:fgClr>
                <a:bgClr>
                  <a:schemeClr val="bg1"/>
                </a:bgClr>
              </a:patt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游ゴシック" panose="020B0400000000000000" pitchFamily="50" charset="-128"/>
                  <a:ea typeface="游ゴシック" panose="020B0400000000000000" pitchFamily="50" charset="-128"/>
                  <a:cs typeface="+mn-cs"/>
                </a:endParaRPr>
              </a:p>
            </p:txBody>
          </p:sp>
        </p:grpSp>
        <p:sp>
          <p:nvSpPr>
            <p:cNvPr id="85" name="テキスト ボックス 84">
              <a:extLst>
                <a:ext uri="{FF2B5EF4-FFF2-40B4-BE49-F238E27FC236}">
                  <a16:creationId xmlns:a16="http://schemas.microsoft.com/office/drawing/2014/main" id="{F65E5A1F-FDF9-4D88-8645-75589C1A83F8}"/>
                </a:ext>
              </a:extLst>
            </p:cNvPr>
            <p:cNvSpPr txBox="1"/>
            <p:nvPr/>
          </p:nvSpPr>
          <p:spPr>
            <a:xfrm>
              <a:off x="943737" y="5056181"/>
              <a:ext cx="1189910" cy="307413"/>
            </a:xfrm>
            <a:prstGeom prst="rect">
              <a:avLst/>
            </a:prstGeom>
            <a:noFill/>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ja-JP" altLang="en-US" sz="800" b="1"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rPr>
                <a:t>↑中央分離帯</a:t>
              </a:r>
            </a:p>
          </p:txBody>
        </p:sp>
      </p:grpSp>
      <p:sp>
        <p:nvSpPr>
          <p:cNvPr id="4" name="正方形/長方形 3">
            <a:extLst>
              <a:ext uri="{FF2B5EF4-FFF2-40B4-BE49-F238E27FC236}">
                <a16:creationId xmlns:a16="http://schemas.microsoft.com/office/drawing/2014/main" id="{D9A36692-150F-7581-53D4-776B07D5833D}"/>
              </a:ext>
            </a:extLst>
          </p:cNvPr>
          <p:cNvSpPr/>
          <p:nvPr/>
        </p:nvSpPr>
        <p:spPr>
          <a:xfrm>
            <a:off x="15367486" y="3835620"/>
            <a:ext cx="124025" cy="180748"/>
          </a:xfrm>
          <a:prstGeom prst="rect">
            <a:avLst/>
          </a:prstGeom>
          <a:noFill/>
          <a:ln>
            <a:solidFill>
              <a:srgbClr val="FF0000"/>
            </a:solidFill>
            <a:prstDash val="sys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54" name="正方形/長方形 253">
            <a:extLst>
              <a:ext uri="{FF2B5EF4-FFF2-40B4-BE49-F238E27FC236}">
                <a16:creationId xmlns:a16="http://schemas.microsoft.com/office/drawing/2014/main" id="{3AA3F908-22A2-4AFB-B44E-CCF52984614C}"/>
              </a:ext>
            </a:extLst>
          </p:cNvPr>
          <p:cNvSpPr/>
          <p:nvPr/>
        </p:nvSpPr>
        <p:spPr>
          <a:xfrm>
            <a:off x="407100" y="2421541"/>
            <a:ext cx="8363081" cy="85549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kumimoji="0" lang="ja-JP" altLang="en-US" sz="1600" dirty="0">
                <a:solidFill>
                  <a:schemeClr val="tx1"/>
                </a:solidFill>
                <a:latin typeface="+mn-ea"/>
              </a:rPr>
              <a:t>◆</a:t>
            </a:r>
            <a:r>
              <a:rPr kumimoji="0" lang="ja-JP" altLang="en-US" sz="1600" dirty="0">
                <a:ln w="3175">
                  <a:solidFill>
                    <a:schemeClr val="accent1">
                      <a:shade val="15000"/>
                    </a:schemeClr>
                  </a:solidFill>
                </a:ln>
                <a:solidFill>
                  <a:srgbClr val="FFFF00"/>
                </a:solidFill>
                <a:latin typeface="+mn-ea"/>
              </a:rPr>
              <a:t>閉塞リスク</a:t>
            </a:r>
            <a:r>
              <a:rPr kumimoji="0" lang="en-US" altLang="ja-JP" sz="1600" dirty="0">
                <a:ln w="3175">
                  <a:solidFill>
                    <a:schemeClr val="accent1">
                      <a:shade val="15000"/>
                    </a:schemeClr>
                  </a:solidFill>
                </a:ln>
                <a:solidFill>
                  <a:srgbClr val="FFFF00"/>
                </a:solidFill>
                <a:latin typeface="+mn-ea"/>
              </a:rPr>
              <a:t>B</a:t>
            </a:r>
          </a:p>
          <a:p>
            <a:r>
              <a:rPr kumimoji="0" lang="ja-JP" altLang="en-US" sz="1600" dirty="0">
                <a:solidFill>
                  <a:schemeClr val="tx1"/>
                </a:solidFill>
                <a:latin typeface="+mn-ea"/>
              </a:rPr>
              <a:t>　</a:t>
            </a:r>
            <a:r>
              <a:rPr kumimoji="0" lang="ja-JP" altLang="en-US" sz="1600" dirty="0">
                <a:solidFill>
                  <a:prstClr val="black"/>
                </a:solidFill>
                <a:latin typeface="+mn-ea"/>
              </a:rPr>
              <a:t>①建築物倒壊はするが車道の一車線以上又は交差点を介して車道の一車線以上が通行可能</a:t>
            </a:r>
          </a:p>
        </p:txBody>
      </p:sp>
      <p:sp>
        <p:nvSpPr>
          <p:cNvPr id="110" name="正方形/長方形 109">
            <a:extLst>
              <a:ext uri="{FF2B5EF4-FFF2-40B4-BE49-F238E27FC236}">
                <a16:creationId xmlns:a16="http://schemas.microsoft.com/office/drawing/2014/main" id="{A34F9F09-7EB3-44FD-BEDF-E9FB16B4FC6B}"/>
              </a:ext>
            </a:extLst>
          </p:cNvPr>
          <p:cNvSpPr/>
          <p:nvPr/>
        </p:nvSpPr>
        <p:spPr>
          <a:xfrm>
            <a:off x="4661283" y="3438576"/>
            <a:ext cx="4135439" cy="29697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kumimoji="0" lang="ja-JP" altLang="en-US" sz="1400" dirty="0">
                <a:ln w="6350">
                  <a:solidFill>
                    <a:schemeClr val="accent1">
                      <a:shade val="15000"/>
                    </a:schemeClr>
                  </a:solidFill>
                </a:ln>
                <a:solidFill>
                  <a:srgbClr val="FFFF00"/>
                </a:solidFill>
                <a:latin typeface="+mn-ea"/>
              </a:rPr>
              <a:t>閉塞リスク</a:t>
            </a:r>
            <a:r>
              <a:rPr kumimoji="0" lang="en-US" altLang="ja-JP" sz="1400" dirty="0">
                <a:ln w="6350">
                  <a:solidFill>
                    <a:schemeClr val="accent1">
                      <a:shade val="15000"/>
                    </a:schemeClr>
                  </a:solidFill>
                </a:ln>
                <a:solidFill>
                  <a:srgbClr val="FFFF00"/>
                </a:solidFill>
                <a:latin typeface="+mn-ea"/>
              </a:rPr>
              <a:t>B</a:t>
            </a:r>
          </a:p>
        </p:txBody>
      </p:sp>
      <p:sp>
        <p:nvSpPr>
          <p:cNvPr id="7" name="スライド番号プレースホルダー 6">
            <a:extLst>
              <a:ext uri="{FF2B5EF4-FFF2-40B4-BE49-F238E27FC236}">
                <a16:creationId xmlns:a16="http://schemas.microsoft.com/office/drawing/2014/main" id="{A9E2755A-3F90-4985-A7C8-04A48C38DD73}"/>
              </a:ext>
            </a:extLst>
          </p:cNvPr>
          <p:cNvSpPr>
            <a:spLocks noGrp="1"/>
          </p:cNvSpPr>
          <p:nvPr>
            <p:ph type="sldNum" sz="quarter" idx="12"/>
          </p:nvPr>
        </p:nvSpPr>
        <p:spPr/>
        <p:txBody>
          <a:bodyPr/>
          <a:lstStyle/>
          <a:p>
            <a:pPr>
              <a:defRPr/>
            </a:pPr>
            <a:fld id="{09954CD4-AF95-4C78-B160-84012AB9CEDB}" type="slidenum">
              <a:rPr lang="en-US" altLang="ja-JP" smtClean="0">
                <a:solidFill>
                  <a:srgbClr val="000000"/>
                </a:solidFill>
              </a:rPr>
              <a:pPr>
                <a:defRPr/>
              </a:pPr>
              <a:t>15</a:t>
            </a:fld>
            <a:endParaRPr lang="en-US" altLang="ja-JP">
              <a:solidFill>
                <a:srgbClr val="000000"/>
              </a:solidFill>
            </a:endParaRPr>
          </a:p>
        </p:txBody>
      </p:sp>
    </p:spTree>
    <p:extLst>
      <p:ext uri="{BB962C8B-B14F-4D97-AF65-F5344CB8AC3E}">
        <p14:creationId xmlns:p14="http://schemas.microsoft.com/office/powerpoint/2010/main" val="255430386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6B54060A-947C-40F3-8B97-AA000720BAFF}"/>
              </a:ext>
            </a:extLst>
          </p:cNvPr>
          <p:cNvSpPr>
            <a:spLocks noGrp="1"/>
          </p:cNvSpPr>
          <p:nvPr>
            <p:ph type="title"/>
          </p:nvPr>
        </p:nvSpPr>
        <p:spPr>
          <a:xfrm>
            <a:off x="93151" y="-27342"/>
            <a:ext cx="8435340" cy="538691"/>
          </a:xfrm>
        </p:spPr>
        <p:txBody>
          <a:bodyPr/>
          <a:lstStyle/>
          <a:p>
            <a:r>
              <a:rPr kumimoji="1" lang="ja-JP" altLang="en-US" sz="2200" dirty="0"/>
              <a:t>分譲マンション　</a:t>
            </a:r>
            <a:r>
              <a:rPr lang="ja-JP" altLang="en-US" sz="2200" dirty="0"/>
              <a:t>初動期サポートの取組</a:t>
            </a:r>
            <a:endParaRPr kumimoji="1" lang="ja-JP" altLang="en-US" sz="2200" dirty="0"/>
          </a:p>
        </p:txBody>
      </p:sp>
      <p:sp>
        <p:nvSpPr>
          <p:cNvPr id="5" name="コンテンツ プレースホルダー 2">
            <a:extLst>
              <a:ext uri="{FF2B5EF4-FFF2-40B4-BE49-F238E27FC236}">
                <a16:creationId xmlns:a16="http://schemas.microsoft.com/office/drawing/2014/main" id="{1CF17AF7-8DAF-41EB-AC94-504E6D5607D2}"/>
              </a:ext>
            </a:extLst>
          </p:cNvPr>
          <p:cNvSpPr txBox="1">
            <a:spLocks/>
          </p:cNvSpPr>
          <p:nvPr/>
        </p:nvSpPr>
        <p:spPr bwMode="auto">
          <a:xfrm>
            <a:off x="66418" y="628620"/>
            <a:ext cx="8941152" cy="584763"/>
          </a:xfrm>
          <a:prstGeom prst="rect">
            <a:avLst/>
          </a:prstGeom>
          <a:solidFill>
            <a:schemeClr val="accent5"/>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28" tIns="45714" rIns="91428" bIns="45714" numCol="1" rtlCol="0" anchor="ctr" anchorCtr="0" compatLnSpc="1">
            <a:prstTxWarp prst="textNoShape">
              <a:avLst/>
            </a:prstTxWarp>
            <a:spAutoFit/>
          </a:bodyPr>
          <a:lstStyle>
            <a:lvl1pPr indent="0" defTabSz="457200" fontAlgn="base">
              <a:spcBef>
                <a:spcPts val="600"/>
              </a:spcBef>
              <a:spcAft>
                <a:spcPct val="0"/>
              </a:spcAft>
              <a:buNone/>
              <a:defRPr kumimoji="0" sz="1400" b="1">
                <a:solidFill>
                  <a:prstClr val="black"/>
                </a:solidFill>
                <a:latin typeface="Meiryo UI" panose="020B0604030504040204" pitchFamily="50" charset="-128"/>
                <a:ea typeface="Meiryo UI" panose="020B0604030504040204" pitchFamily="50" charset="-128"/>
              </a:defRPr>
            </a:lvl1pPr>
            <a:lvl2pPr marL="741363" indent="-284163" eaLnBrk="0" fontAlgn="base" hangingPunct="0">
              <a:spcBef>
                <a:spcPct val="20000"/>
              </a:spcBef>
              <a:spcAft>
                <a:spcPct val="0"/>
              </a:spcAft>
              <a:buChar char="–"/>
              <a:defRPr sz="2800"/>
            </a:lvl2pPr>
            <a:lvl3pPr marL="1141413" indent="-227013" eaLnBrk="0" fontAlgn="base" hangingPunct="0">
              <a:spcBef>
                <a:spcPct val="20000"/>
              </a:spcBef>
              <a:spcAft>
                <a:spcPct val="0"/>
              </a:spcAft>
              <a:buChar char="•"/>
              <a:defRPr sz="2400"/>
            </a:lvl3pPr>
            <a:lvl4pPr marL="1598613" indent="-227013" eaLnBrk="0" fontAlgn="base" hangingPunct="0">
              <a:spcBef>
                <a:spcPct val="20000"/>
              </a:spcBef>
              <a:spcAft>
                <a:spcPct val="0"/>
              </a:spcAft>
              <a:buChar char="–"/>
              <a:defRPr sz="2000"/>
            </a:lvl4pPr>
            <a:lvl5pPr marL="2055813" indent="-227013" eaLnBrk="0" fontAlgn="base" hangingPunct="0">
              <a:spcBef>
                <a:spcPct val="20000"/>
              </a:spcBef>
              <a:spcAft>
                <a:spcPct val="0"/>
              </a:spcAft>
              <a:buChar char="»"/>
              <a:defRPr sz="2000"/>
            </a:lvl5pPr>
            <a:lvl6pPr marL="2514264" indent="-228570" fontAlgn="base">
              <a:spcBef>
                <a:spcPct val="20000"/>
              </a:spcBef>
              <a:spcAft>
                <a:spcPct val="0"/>
              </a:spcAft>
              <a:buChar char="»"/>
              <a:defRPr sz="2000"/>
            </a:lvl6pPr>
            <a:lvl7pPr marL="2971403" indent="-228570" fontAlgn="base">
              <a:spcBef>
                <a:spcPct val="20000"/>
              </a:spcBef>
              <a:spcAft>
                <a:spcPct val="0"/>
              </a:spcAft>
              <a:buChar char="»"/>
              <a:defRPr sz="2000"/>
            </a:lvl7pPr>
            <a:lvl8pPr marL="3428542" indent="-228570" fontAlgn="base">
              <a:spcBef>
                <a:spcPct val="20000"/>
              </a:spcBef>
              <a:spcAft>
                <a:spcPct val="0"/>
              </a:spcAft>
              <a:buChar char="»"/>
              <a:defRPr sz="2000"/>
            </a:lvl8pPr>
            <a:lvl9pPr marL="3885681" indent="-228570" fontAlgn="base">
              <a:spcBef>
                <a:spcPct val="20000"/>
              </a:spcBef>
              <a:spcAft>
                <a:spcPct val="0"/>
              </a:spcAft>
              <a:buChar char="»"/>
              <a:defRPr sz="2000"/>
            </a:lvl9pPr>
          </a:lstStyle>
          <a:p>
            <a:pPr marL="268288" indent="-268288">
              <a:spcBef>
                <a:spcPts val="0"/>
              </a:spcBef>
            </a:pPr>
            <a:r>
              <a:rPr lang="ja-JP" altLang="en-US" sz="1600" b="0" dirty="0"/>
              <a:t>○初動期の支援策として耐震診断の事前相談等をサポートできる仕組づくりの検討</a:t>
            </a:r>
          </a:p>
          <a:p>
            <a:pPr marL="268288" indent="-268288">
              <a:spcBef>
                <a:spcPts val="0"/>
              </a:spcBef>
            </a:pPr>
            <a:r>
              <a:rPr lang="ja-JP" altLang="en-US" sz="1600" b="0" dirty="0"/>
              <a:t>○適正管理から耐震化までのトータル的な情報を周知　（耐震改修、建替え、除却）</a:t>
            </a:r>
          </a:p>
        </p:txBody>
      </p:sp>
      <p:sp>
        <p:nvSpPr>
          <p:cNvPr id="12" name="コンテンツ プレースホルダー 2">
            <a:extLst>
              <a:ext uri="{FF2B5EF4-FFF2-40B4-BE49-F238E27FC236}">
                <a16:creationId xmlns:a16="http://schemas.microsoft.com/office/drawing/2014/main" id="{F1877AAB-F8DB-4716-855D-3CCD72794699}"/>
              </a:ext>
            </a:extLst>
          </p:cNvPr>
          <p:cNvSpPr txBox="1">
            <a:spLocks/>
          </p:cNvSpPr>
          <p:nvPr/>
        </p:nvSpPr>
        <p:spPr bwMode="auto">
          <a:xfrm>
            <a:off x="13610626" y="2370155"/>
            <a:ext cx="4937062" cy="2117689"/>
          </a:xfrm>
          <a:prstGeom prst="rect">
            <a:avLst/>
          </a:prstGeom>
          <a:solidFill>
            <a:schemeClr val="accent5"/>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28" tIns="45714" rIns="91428" bIns="45714" numCol="1" rtlCol="0" anchor="t" anchorCtr="0" compatLnSpc="1">
            <a:prstTxWarp prst="textNoShape">
              <a:avLst/>
            </a:prstTxWarp>
            <a:noAutofit/>
          </a:bodyPr>
          <a:lstStyle>
            <a:lvl1pPr indent="0" defTabSz="457200" fontAlgn="base">
              <a:spcBef>
                <a:spcPts val="600"/>
              </a:spcBef>
              <a:spcAft>
                <a:spcPct val="0"/>
              </a:spcAft>
              <a:buNone/>
              <a:defRPr kumimoji="0" sz="1400" b="1">
                <a:solidFill>
                  <a:prstClr val="black"/>
                </a:solidFill>
                <a:latin typeface="Meiryo UI" panose="020B0604030504040204" pitchFamily="50" charset="-128"/>
                <a:ea typeface="Meiryo UI" panose="020B0604030504040204" pitchFamily="50" charset="-128"/>
              </a:defRPr>
            </a:lvl1pPr>
            <a:lvl2pPr marL="741363" indent="-284163" eaLnBrk="0" fontAlgn="base" hangingPunct="0">
              <a:spcBef>
                <a:spcPct val="20000"/>
              </a:spcBef>
              <a:spcAft>
                <a:spcPct val="0"/>
              </a:spcAft>
              <a:buChar char="–"/>
              <a:defRPr sz="2800"/>
            </a:lvl2pPr>
            <a:lvl3pPr marL="1141413" indent="-227013" eaLnBrk="0" fontAlgn="base" hangingPunct="0">
              <a:spcBef>
                <a:spcPct val="20000"/>
              </a:spcBef>
              <a:spcAft>
                <a:spcPct val="0"/>
              </a:spcAft>
              <a:buChar char="•"/>
              <a:defRPr sz="2400"/>
            </a:lvl3pPr>
            <a:lvl4pPr marL="1598613" indent="-227013" eaLnBrk="0" fontAlgn="base" hangingPunct="0">
              <a:spcBef>
                <a:spcPct val="20000"/>
              </a:spcBef>
              <a:spcAft>
                <a:spcPct val="0"/>
              </a:spcAft>
              <a:buChar char="–"/>
              <a:defRPr sz="2000"/>
            </a:lvl4pPr>
            <a:lvl5pPr marL="2055813" indent="-227013" eaLnBrk="0" fontAlgn="base" hangingPunct="0">
              <a:spcBef>
                <a:spcPct val="20000"/>
              </a:spcBef>
              <a:spcAft>
                <a:spcPct val="0"/>
              </a:spcAft>
              <a:buChar char="»"/>
              <a:defRPr sz="2000"/>
            </a:lvl5pPr>
            <a:lvl6pPr marL="2514264" indent="-228570" fontAlgn="base">
              <a:spcBef>
                <a:spcPct val="20000"/>
              </a:spcBef>
              <a:spcAft>
                <a:spcPct val="0"/>
              </a:spcAft>
              <a:buChar char="»"/>
              <a:defRPr sz="2000"/>
            </a:lvl6pPr>
            <a:lvl7pPr marL="2971403" indent="-228570" fontAlgn="base">
              <a:spcBef>
                <a:spcPct val="20000"/>
              </a:spcBef>
              <a:spcAft>
                <a:spcPct val="0"/>
              </a:spcAft>
              <a:buChar char="»"/>
              <a:defRPr sz="2000"/>
            </a:lvl7pPr>
            <a:lvl8pPr marL="3428542" indent="-228570" fontAlgn="base">
              <a:spcBef>
                <a:spcPct val="20000"/>
              </a:spcBef>
              <a:spcAft>
                <a:spcPct val="0"/>
              </a:spcAft>
              <a:buChar char="»"/>
              <a:defRPr sz="2000"/>
            </a:lvl8pPr>
            <a:lvl9pPr marL="3885681" indent="-228570" fontAlgn="base">
              <a:spcBef>
                <a:spcPct val="20000"/>
              </a:spcBef>
              <a:spcAft>
                <a:spcPct val="0"/>
              </a:spcAft>
              <a:buChar char="»"/>
              <a:defRPr sz="2000"/>
            </a:lvl9pPr>
          </a:lstStyle>
          <a:p>
            <a:pPr marL="268288" indent="-268288">
              <a:spcBef>
                <a:spcPts val="0"/>
              </a:spcBef>
            </a:pPr>
            <a:r>
              <a:rPr lang="en-US" altLang="ja-JP" sz="1600" b="0" dirty="0">
                <a:latin typeface="+mn-ea"/>
                <a:ea typeface="+mn-ea"/>
              </a:rPr>
              <a:t>【</a:t>
            </a:r>
            <a:r>
              <a:rPr lang="ja-JP" altLang="en-US" sz="1600" b="0" dirty="0">
                <a:latin typeface="+mn-ea"/>
                <a:ea typeface="+mn-ea"/>
              </a:rPr>
              <a:t>今後の取組み</a:t>
            </a:r>
            <a:r>
              <a:rPr lang="en-US" altLang="ja-JP" sz="1600" b="0" dirty="0">
                <a:latin typeface="+mn-ea"/>
                <a:ea typeface="+mn-ea"/>
              </a:rPr>
              <a:t>】</a:t>
            </a:r>
          </a:p>
          <a:p>
            <a:pPr marL="268288" indent="-268288">
              <a:spcBef>
                <a:spcPts val="0"/>
              </a:spcBef>
            </a:pPr>
            <a:r>
              <a:rPr lang="ja-JP" altLang="en-US" sz="1600" b="0" dirty="0">
                <a:latin typeface="+mn-ea"/>
                <a:ea typeface="+mn-ea"/>
              </a:rPr>
              <a:t>・物販店舗・病院の耐震化率向上に向け、関係部局と</a:t>
            </a:r>
            <a:endParaRPr lang="en-US" altLang="ja-JP" sz="1600" b="0" dirty="0">
              <a:latin typeface="+mn-ea"/>
              <a:ea typeface="+mn-ea"/>
            </a:endParaRPr>
          </a:p>
          <a:p>
            <a:pPr marL="268288" indent="-268288">
              <a:spcBef>
                <a:spcPts val="0"/>
              </a:spcBef>
            </a:pPr>
            <a:r>
              <a:rPr lang="ja-JP" altLang="en-US" sz="1600" b="0" dirty="0">
                <a:latin typeface="+mn-ea"/>
                <a:ea typeface="+mn-ea"/>
              </a:rPr>
              <a:t>　連携の更なる強化</a:t>
            </a:r>
            <a:endParaRPr lang="en-US" altLang="ja-JP" sz="1600" b="0" dirty="0">
              <a:latin typeface="+mn-ea"/>
              <a:ea typeface="+mn-ea"/>
            </a:endParaRPr>
          </a:p>
          <a:p>
            <a:pPr marL="268288" indent="-268288">
              <a:spcBef>
                <a:spcPts val="0"/>
              </a:spcBef>
            </a:pPr>
            <a:r>
              <a:rPr lang="ja-JP" altLang="en-US" sz="1600" b="0" dirty="0">
                <a:latin typeface="+mn-ea"/>
                <a:ea typeface="+mn-ea"/>
              </a:rPr>
              <a:t>・</a:t>
            </a:r>
            <a:r>
              <a:rPr lang="en-US" altLang="ja-JP" sz="1600" b="0" dirty="0">
                <a:latin typeface="+mn-ea"/>
                <a:ea typeface="+mn-ea"/>
              </a:rPr>
              <a:t>WEB</a:t>
            </a:r>
            <a:r>
              <a:rPr lang="ja-JP" altLang="en-US" sz="1600" b="0" dirty="0">
                <a:latin typeface="+mn-ea"/>
                <a:ea typeface="+mn-ea"/>
              </a:rPr>
              <a:t>説明会の追加</a:t>
            </a:r>
            <a:endParaRPr lang="en-US" altLang="ja-JP" sz="1600" b="0" dirty="0">
              <a:latin typeface="+mn-ea"/>
              <a:ea typeface="+mn-ea"/>
            </a:endParaRPr>
          </a:p>
        </p:txBody>
      </p:sp>
      <p:sp>
        <p:nvSpPr>
          <p:cNvPr id="16" name="コンテンツ プレースホルダー 2">
            <a:extLst>
              <a:ext uri="{FF2B5EF4-FFF2-40B4-BE49-F238E27FC236}">
                <a16:creationId xmlns:a16="http://schemas.microsoft.com/office/drawing/2014/main" id="{A293DB6F-1369-49CA-8DE9-B2F58533C809}"/>
              </a:ext>
            </a:extLst>
          </p:cNvPr>
          <p:cNvSpPr txBox="1">
            <a:spLocks/>
          </p:cNvSpPr>
          <p:nvPr/>
        </p:nvSpPr>
        <p:spPr bwMode="auto">
          <a:xfrm>
            <a:off x="13667740" y="4632209"/>
            <a:ext cx="5235453" cy="932488"/>
          </a:xfrm>
          <a:prstGeom prst="rect">
            <a:avLst/>
          </a:prstGeom>
          <a:noFill/>
          <a:ln>
            <a:solidFill>
              <a:schemeClr val="tx1"/>
            </a:solidFill>
          </a:ln>
        </p:spPr>
        <p:txBody>
          <a:bodyPr vert="horz" wrap="square" lIns="91428" tIns="45714" rIns="91428" bIns="45714" numCol="1" rtlCol="0" anchor="t" anchorCtr="0" compatLnSpc="1">
            <a:prstTxWarp prst="textNoShape">
              <a:avLst/>
            </a:prstTxWarp>
            <a:noAutofit/>
          </a:bodyPr>
          <a:lstStyle>
            <a:lvl1pPr indent="0" defTabSz="457200" fontAlgn="base">
              <a:spcBef>
                <a:spcPts val="600"/>
              </a:spcBef>
              <a:spcAft>
                <a:spcPct val="0"/>
              </a:spcAft>
              <a:buNone/>
              <a:defRPr kumimoji="0" sz="1400" b="1">
                <a:solidFill>
                  <a:prstClr val="black"/>
                </a:solidFill>
                <a:latin typeface="Meiryo UI" panose="020B0604030504040204" pitchFamily="50" charset="-128"/>
                <a:ea typeface="Meiryo UI" panose="020B0604030504040204" pitchFamily="50" charset="-128"/>
              </a:defRPr>
            </a:lvl1pPr>
            <a:lvl2pPr marL="741363" indent="-284163" eaLnBrk="0" fontAlgn="base" hangingPunct="0">
              <a:spcBef>
                <a:spcPct val="20000"/>
              </a:spcBef>
              <a:spcAft>
                <a:spcPct val="0"/>
              </a:spcAft>
              <a:buChar char="–"/>
              <a:defRPr sz="2800"/>
            </a:lvl2pPr>
            <a:lvl3pPr marL="1141413" indent="-227013" eaLnBrk="0" fontAlgn="base" hangingPunct="0">
              <a:spcBef>
                <a:spcPct val="20000"/>
              </a:spcBef>
              <a:spcAft>
                <a:spcPct val="0"/>
              </a:spcAft>
              <a:buChar char="•"/>
              <a:defRPr sz="2400"/>
            </a:lvl3pPr>
            <a:lvl4pPr marL="1598613" indent="-227013" eaLnBrk="0" fontAlgn="base" hangingPunct="0">
              <a:spcBef>
                <a:spcPct val="20000"/>
              </a:spcBef>
              <a:spcAft>
                <a:spcPct val="0"/>
              </a:spcAft>
              <a:buChar char="–"/>
              <a:defRPr sz="2000"/>
            </a:lvl4pPr>
            <a:lvl5pPr marL="2055813" indent="-227013" eaLnBrk="0" fontAlgn="base" hangingPunct="0">
              <a:spcBef>
                <a:spcPct val="20000"/>
              </a:spcBef>
              <a:spcAft>
                <a:spcPct val="0"/>
              </a:spcAft>
              <a:buChar char="»"/>
              <a:defRPr sz="2000"/>
            </a:lvl5pPr>
            <a:lvl6pPr marL="2514264" indent="-228570" fontAlgn="base">
              <a:spcBef>
                <a:spcPct val="20000"/>
              </a:spcBef>
              <a:spcAft>
                <a:spcPct val="0"/>
              </a:spcAft>
              <a:buChar char="»"/>
              <a:defRPr sz="2000"/>
            </a:lvl6pPr>
            <a:lvl7pPr marL="2971403" indent="-228570" fontAlgn="base">
              <a:spcBef>
                <a:spcPct val="20000"/>
              </a:spcBef>
              <a:spcAft>
                <a:spcPct val="0"/>
              </a:spcAft>
              <a:buChar char="»"/>
              <a:defRPr sz="2000"/>
            </a:lvl7pPr>
            <a:lvl8pPr marL="3428542" indent="-228570" fontAlgn="base">
              <a:spcBef>
                <a:spcPct val="20000"/>
              </a:spcBef>
              <a:spcAft>
                <a:spcPct val="0"/>
              </a:spcAft>
              <a:buChar char="»"/>
              <a:defRPr sz="2000"/>
            </a:lvl8pPr>
            <a:lvl9pPr marL="3885681" indent="-228570" fontAlgn="base">
              <a:spcBef>
                <a:spcPct val="20000"/>
              </a:spcBef>
              <a:spcAft>
                <a:spcPct val="0"/>
              </a:spcAft>
              <a:buChar char="»"/>
              <a:defRPr sz="2000"/>
            </a:lvl9pPr>
          </a:lstStyle>
          <a:p>
            <a:pPr>
              <a:lnSpc>
                <a:spcPts val="1000"/>
              </a:lnSpc>
            </a:pPr>
            <a:endParaRPr lang="en-US" altLang="ja-JP" sz="1100" b="0" dirty="0">
              <a:latin typeface="+mn-ea"/>
              <a:ea typeface="+mn-ea"/>
            </a:endParaRPr>
          </a:p>
          <a:p>
            <a:pPr marL="268288" indent="-268288">
              <a:spcBef>
                <a:spcPts val="0"/>
              </a:spcBef>
            </a:pPr>
            <a:endParaRPr lang="en-US" altLang="ja-JP" sz="1100" b="0" dirty="0">
              <a:latin typeface="+mn-ea"/>
              <a:ea typeface="+mn-ea"/>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00" b="0" i="0" u="none" strike="noStrike" kern="1200" cap="none" spc="0" normalizeH="0" baseline="0" noProof="0" dirty="0">
                <a:ln>
                  <a:noFill/>
                </a:ln>
                <a:solidFill>
                  <a:srgbClr val="000000"/>
                </a:solidFill>
                <a:effectLst/>
                <a:uLnTx/>
                <a:uFillTx/>
                <a:latin typeface="游ゴシック" panose="020B0400000000000000" pitchFamily="50" charset="-128"/>
                <a:ea typeface="游ゴシック" panose="020B0400000000000000" pitchFamily="50" charset="-128"/>
                <a:cs typeface="+mn-cs"/>
              </a:rPr>
              <a:t>　　</a:t>
            </a:r>
            <a:endParaRPr lang="en-US" altLang="ja-JP" sz="1100" b="0" dirty="0">
              <a:latin typeface="+mn-ea"/>
              <a:ea typeface="+mn-ea"/>
            </a:endParaRPr>
          </a:p>
          <a:p>
            <a:pPr marL="268288" indent="-268288">
              <a:spcBef>
                <a:spcPts val="0"/>
              </a:spcBef>
            </a:pPr>
            <a:r>
              <a:rPr lang="ja-JP" altLang="en-US" sz="1100" b="0" dirty="0">
                <a:latin typeface="+mn-ea"/>
                <a:ea typeface="+mn-ea"/>
              </a:rPr>
              <a:t>　</a:t>
            </a:r>
            <a:endParaRPr lang="en-US" altLang="ja-JP" sz="1100" b="0" dirty="0">
              <a:latin typeface="+mn-ea"/>
              <a:ea typeface="+mn-ea"/>
            </a:endParaRPr>
          </a:p>
        </p:txBody>
      </p:sp>
      <p:sp>
        <p:nvSpPr>
          <p:cNvPr id="18" name="コンテンツ プレースホルダー 2">
            <a:extLst>
              <a:ext uri="{FF2B5EF4-FFF2-40B4-BE49-F238E27FC236}">
                <a16:creationId xmlns:a16="http://schemas.microsoft.com/office/drawing/2014/main" id="{4175C541-A709-4C6F-B5DC-022EEE0ADE99}"/>
              </a:ext>
            </a:extLst>
          </p:cNvPr>
          <p:cNvSpPr txBox="1">
            <a:spLocks/>
          </p:cNvSpPr>
          <p:nvPr/>
        </p:nvSpPr>
        <p:spPr bwMode="auto">
          <a:xfrm>
            <a:off x="13667740" y="5648108"/>
            <a:ext cx="5235453" cy="894431"/>
          </a:xfrm>
          <a:prstGeom prst="rect">
            <a:avLst/>
          </a:prstGeom>
          <a:noFill/>
          <a:ln>
            <a:solidFill>
              <a:schemeClr val="tx1"/>
            </a:solidFill>
          </a:ln>
        </p:spPr>
        <p:txBody>
          <a:bodyPr vert="horz" wrap="square" lIns="91428" tIns="45714" rIns="91428" bIns="45714" numCol="1" rtlCol="0" anchor="t" anchorCtr="0" compatLnSpc="1">
            <a:prstTxWarp prst="textNoShape">
              <a:avLst/>
            </a:prstTxWarp>
            <a:noAutofit/>
          </a:bodyPr>
          <a:lstStyle>
            <a:lvl1pPr indent="0" defTabSz="457200" fontAlgn="base">
              <a:spcBef>
                <a:spcPts val="600"/>
              </a:spcBef>
              <a:spcAft>
                <a:spcPct val="0"/>
              </a:spcAft>
              <a:buNone/>
              <a:defRPr kumimoji="0" sz="1400" b="1">
                <a:solidFill>
                  <a:prstClr val="black"/>
                </a:solidFill>
                <a:latin typeface="Meiryo UI" panose="020B0604030504040204" pitchFamily="50" charset="-128"/>
                <a:ea typeface="Meiryo UI" panose="020B0604030504040204" pitchFamily="50" charset="-128"/>
              </a:defRPr>
            </a:lvl1pPr>
            <a:lvl2pPr marL="741363" indent="-284163" eaLnBrk="0" fontAlgn="base" hangingPunct="0">
              <a:spcBef>
                <a:spcPct val="20000"/>
              </a:spcBef>
              <a:spcAft>
                <a:spcPct val="0"/>
              </a:spcAft>
              <a:buChar char="–"/>
              <a:defRPr sz="2800"/>
            </a:lvl2pPr>
            <a:lvl3pPr marL="1141413" indent="-227013" eaLnBrk="0" fontAlgn="base" hangingPunct="0">
              <a:spcBef>
                <a:spcPct val="20000"/>
              </a:spcBef>
              <a:spcAft>
                <a:spcPct val="0"/>
              </a:spcAft>
              <a:buChar char="•"/>
              <a:defRPr sz="2400"/>
            </a:lvl3pPr>
            <a:lvl4pPr marL="1598613" indent="-227013" eaLnBrk="0" fontAlgn="base" hangingPunct="0">
              <a:spcBef>
                <a:spcPct val="20000"/>
              </a:spcBef>
              <a:spcAft>
                <a:spcPct val="0"/>
              </a:spcAft>
              <a:buChar char="–"/>
              <a:defRPr sz="2000"/>
            </a:lvl4pPr>
            <a:lvl5pPr marL="2055813" indent="-227013" eaLnBrk="0" fontAlgn="base" hangingPunct="0">
              <a:spcBef>
                <a:spcPct val="20000"/>
              </a:spcBef>
              <a:spcAft>
                <a:spcPct val="0"/>
              </a:spcAft>
              <a:buChar char="»"/>
              <a:defRPr sz="2000"/>
            </a:lvl5pPr>
            <a:lvl6pPr marL="2514264" indent="-228570" fontAlgn="base">
              <a:spcBef>
                <a:spcPct val="20000"/>
              </a:spcBef>
              <a:spcAft>
                <a:spcPct val="0"/>
              </a:spcAft>
              <a:buChar char="»"/>
              <a:defRPr sz="2000"/>
            </a:lvl6pPr>
            <a:lvl7pPr marL="2971403" indent="-228570" fontAlgn="base">
              <a:spcBef>
                <a:spcPct val="20000"/>
              </a:spcBef>
              <a:spcAft>
                <a:spcPct val="0"/>
              </a:spcAft>
              <a:buChar char="»"/>
              <a:defRPr sz="2000"/>
            </a:lvl7pPr>
            <a:lvl8pPr marL="3428542" indent="-228570" fontAlgn="base">
              <a:spcBef>
                <a:spcPct val="20000"/>
              </a:spcBef>
              <a:spcAft>
                <a:spcPct val="0"/>
              </a:spcAft>
              <a:buChar char="»"/>
              <a:defRPr sz="2000"/>
            </a:lvl8pPr>
            <a:lvl9pPr marL="3885681" indent="-228570" fontAlgn="base">
              <a:spcBef>
                <a:spcPct val="20000"/>
              </a:spcBef>
              <a:spcAft>
                <a:spcPct val="0"/>
              </a:spcAft>
              <a:buChar char="»"/>
              <a:defRPr sz="2000"/>
            </a:lvl9pPr>
          </a:lstStyle>
          <a:p>
            <a:pPr marL="268288" indent="-268288">
              <a:spcBef>
                <a:spcPts val="0"/>
              </a:spcBef>
            </a:pPr>
            <a:endParaRPr lang="en-US" altLang="ja-JP" sz="1100" b="0" dirty="0">
              <a:latin typeface="+mn-ea"/>
              <a:ea typeface="+mn-ea"/>
            </a:endParaRPr>
          </a:p>
        </p:txBody>
      </p:sp>
      <p:sp>
        <p:nvSpPr>
          <p:cNvPr id="19" name="コンテンツ プレースホルダー 2">
            <a:extLst>
              <a:ext uri="{FF2B5EF4-FFF2-40B4-BE49-F238E27FC236}">
                <a16:creationId xmlns:a16="http://schemas.microsoft.com/office/drawing/2014/main" id="{916BC441-18C8-458D-8FEF-6E4DE362D40F}"/>
              </a:ext>
            </a:extLst>
          </p:cNvPr>
          <p:cNvSpPr txBox="1">
            <a:spLocks/>
          </p:cNvSpPr>
          <p:nvPr/>
        </p:nvSpPr>
        <p:spPr bwMode="auto">
          <a:xfrm>
            <a:off x="13667740" y="6602288"/>
            <a:ext cx="5235453" cy="814105"/>
          </a:xfrm>
          <a:prstGeom prst="rect">
            <a:avLst/>
          </a:prstGeom>
          <a:noFill/>
          <a:ln>
            <a:solidFill>
              <a:schemeClr val="tx1"/>
            </a:solidFill>
          </a:ln>
        </p:spPr>
        <p:txBody>
          <a:bodyPr vert="horz" wrap="square" lIns="91428" tIns="45714" rIns="91428" bIns="45714" numCol="1" rtlCol="0" anchor="t" anchorCtr="0" compatLnSpc="1">
            <a:prstTxWarp prst="textNoShape">
              <a:avLst/>
            </a:prstTxWarp>
            <a:noAutofit/>
          </a:bodyPr>
          <a:lstStyle>
            <a:lvl1pPr indent="0" defTabSz="457200" fontAlgn="base">
              <a:spcBef>
                <a:spcPts val="600"/>
              </a:spcBef>
              <a:spcAft>
                <a:spcPct val="0"/>
              </a:spcAft>
              <a:buNone/>
              <a:defRPr kumimoji="0" sz="1400" b="1">
                <a:solidFill>
                  <a:prstClr val="black"/>
                </a:solidFill>
                <a:latin typeface="Meiryo UI" panose="020B0604030504040204" pitchFamily="50" charset="-128"/>
                <a:ea typeface="Meiryo UI" panose="020B0604030504040204" pitchFamily="50" charset="-128"/>
              </a:defRPr>
            </a:lvl1pPr>
            <a:lvl2pPr marL="741363" indent="-284163" eaLnBrk="0" fontAlgn="base" hangingPunct="0">
              <a:spcBef>
                <a:spcPct val="20000"/>
              </a:spcBef>
              <a:spcAft>
                <a:spcPct val="0"/>
              </a:spcAft>
              <a:buChar char="–"/>
              <a:defRPr sz="2800"/>
            </a:lvl2pPr>
            <a:lvl3pPr marL="1141413" indent="-227013" eaLnBrk="0" fontAlgn="base" hangingPunct="0">
              <a:spcBef>
                <a:spcPct val="20000"/>
              </a:spcBef>
              <a:spcAft>
                <a:spcPct val="0"/>
              </a:spcAft>
              <a:buChar char="•"/>
              <a:defRPr sz="2400"/>
            </a:lvl3pPr>
            <a:lvl4pPr marL="1598613" indent="-227013" eaLnBrk="0" fontAlgn="base" hangingPunct="0">
              <a:spcBef>
                <a:spcPct val="20000"/>
              </a:spcBef>
              <a:spcAft>
                <a:spcPct val="0"/>
              </a:spcAft>
              <a:buChar char="–"/>
              <a:defRPr sz="2000"/>
            </a:lvl4pPr>
            <a:lvl5pPr marL="2055813" indent="-227013" eaLnBrk="0" fontAlgn="base" hangingPunct="0">
              <a:spcBef>
                <a:spcPct val="20000"/>
              </a:spcBef>
              <a:spcAft>
                <a:spcPct val="0"/>
              </a:spcAft>
              <a:buChar char="»"/>
              <a:defRPr sz="2000"/>
            </a:lvl5pPr>
            <a:lvl6pPr marL="2514264" indent="-228570" fontAlgn="base">
              <a:spcBef>
                <a:spcPct val="20000"/>
              </a:spcBef>
              <a:spcAft>
                <a:spcPct val="0"/>
              </a:spcAft>
              <a:buChar char="»"/>
              <a:defRPr sz="2000"/>
            </a:lvl6pPr>
            <a:lvl7pPr marL="2971403" indent="-228570" fontAlgn="base">
              <a:spcBef>
                <a:spcPct val="20000"/>
              </a:spcBef>
              <a:spcAft>
                <a:spcPct val="0"/>
              </a:spcAft>
              <a:buChar char="»"/>
              <a:defRPr sz="2000"/>
            </a:lvl7pPr>
            <a:lvl8pPr marL="3428542" indent="-228570" fontAlgn="base">
              <a:spcBef>
                <a:spcPct val="20000"/>
              </a:spcBef>
              <a:spcAft>
                <a:spcPct val="0"/>
              </a:spcAft>
              <a:buChar char="»"/>
              <a:defRPr sz="2000"/>
            </a:lvl8pPr>
            <a:lvl9pPr marL="3885681" indent="-228570" fontAlgn="base">
              <a:spcBef>
                <a:spcPct val="20000"/>
              </a:spcBef>
              <a:spcAft>
                <a:spcPct val="0"/>
              </a:spcAft>
              <a:buChar char="»"/>
              <a:defRPr sz="2000"/>
            </a:lvl9pPr>
          </a:lstStyle>
          <a:p>
            <a:pPr marL="268288" indent="-268288">
              <a:spcBef>
                <a:spcPts val="0"/>
              </a:spcBef>
            </a:pPr>
            <a:endParaRPr lang="en-US" altLang="ja-JP" sz="1100" b="0" dirty="0">
              <a:latin typeface="+mn-ea"/>
              <a:ea typeface="+mn-ea"/>
            </a:endParaRPr>
          </a:p>
        </p:txBody>
      </p:sp>
      <p:sp>
        <p:nvSpPr>
          <p:cNvPr id="22" name="コンテンツ プレースホルダー 2">
            <a:extLst>
              <a:ext uri="{FF2B5EF4-FFF2-40B4-BE49-F238E27FC236}">
                <a16:creationId xmlns:a16="http://schemas.microsoft.com/office/drawing/2014/main" id="{0D4961C9-5584-47B8-BB2A-6D186EF1A6C0}"/>
              </a:ext>
            </a:extLst>
          </p:cNvPr>
          <p:cNvSpPr txBox="1">
            <a:spLocks/>
          </p:cNvSpPr>
          <p:nvPr/>
        </p:nvSpPr>
        <p:spPr bwMode="auto">
          <a:xfrm>
            <a:off x="13667740" y="4343479"/>
            <a:ext cx="2533826" cy="288730"/>
          </a:xfrm>
          <a:prstGeom prst="rect">
            <a:avLst/>
          </a:prstGeom>
          <a:noFill/>
          <a:ln>
            <a:noFill/>
          </a:ln>
        </p:spPr>
        <p:txBody>
          <a:bodyPr vert="horz" wrap="square" lIns="91428" tIns="45714" rIns="91428" bIns="45714" numCol="1" rtlCol="0" anchor="t" anchorCtr="0" compatLnSpc="1">
            <a:prstTxWarp prst="textNoShape">
              <a:avLst/>
            </a:prstTxWarp>
            <a:noAutofit/>
          </a:bodyPr>
          <a:lstStyle>
            <a:lvl1pPr indent="0" defTabSz="457200" fontAlgn="base">
              <a:spcBef>
                <a:spcPts val="600"/>
              </a:spcBef>
              <a:spcAft>
                <a:spcPct val="0"/>
              </a:spcAft>
              <a:buNone/>
              <a:defRPr kumimoji="0" sz="1400" b="1">
                <a:solidFill>
                  <a:prstClr val="black"/>
                </a:solidFill>
                <a:latin typeface="Meiryo UI" panose="020B0604030504040204" pitchFamily="50" charset="-128"/>
                <a:ea typeface="Meiryo UI" panose="020B0604030504040204" pitchFamily="50" charset="-128"/>
              </a:defRPr>
            </a:lvl1pPr>
            <a:lvl2pPr marL="741363" indent="-284163" eaLnBrk="0" fontAlgn="base" hangingPunct="0">
              <a:spcBef>
                <a:spcPct val="20000"/>
              </a:spcBef>
              <a:spcAft>
                <a:spcPct val="0"/>
              </a:spcAft>
              <a:buChar char="–"/>
              <a:defRPr sz="2800"/>
            </a:lvl2pPr>
            <a:lvl3pPr marL="1141413" indent="-227013" eaLnBrk="0" fontAlgn="base" hangingPunct="0">
              <a:spcBef>
                <a:spcPct val="20000"/>
              </a:spcBef>
              <a:spcAft>
                <a:spcPct val="0"/>
              </a:spcAft>
              <a:buChar char="•"/>
              <a:defRPr sz="2400"/>
            </a:lvl3pPr>
            <a:lvl4pPr marL="1598613" indent="-227013" eaLnBrk="0" fontAlgn="base" hangingPunct="0">
              <a:spcBef>
                <a:spcPct val="20000"/>
              </a:spcBef>
              <a:spcAft>
                <a:spcPct val="0"/>
              </a:spcAft>
              <a:buChar char="–"/>
              <a:defRPr sz="2000"/>
            </a:lvl4pPr>
            <a:lvl5pPr marL="2055813" indent="-227013" eaLnBrk="0" fontAlgn="base" hangingPunct="0">
              <a:spcBef>
                <a:spcPct val="20000"/>
              </a:spcBef>
              <a:spcAft>
                <a:spcPct val="0"/>
              </a:spcAft>
              <a:buChar char="»"/>
              <a:defRPr sz="2000"/>
            </a:lvl5pPr>
            <a:lvl6pPr marL="2514264" indent="-228570" fontAlgn="base">
              <a:spcBef>
                <a:spcPct val="20000"/>
              </a:spcBef>
              <a:spcAft>
                <a:spcPct val="0"/>
              </a:spcAft>
              <a:buChar char="»"/>
              <a:defRPr sz="2000"/>
            </a:lvl6pPr>
            <a:lvl7pPr marL="2971403" indent="-228570" fontAlgn="base">
              <a:spcBef>
                <a:spcPct val="20000"/>
              </a:spcBef>
              <a:spcAft>
                <a:spcPct val="0"/>
              </a:spcAft>
              <a:buChar char="»"/>
              <a:defRPr sz="2000"/>
            </a:lvl7pPr>
            <a:lvl8pPr marL="3428542" indent="-228570" fontAlgn="base">
              <a:spcBef>
                <a:spcPct val="20000"/>
              </a:spcBef>
              <a:spcAft>
                <a:spcPct val="0"/>
              </a:spcAft>
              <a:buChar char="»"/>
              <a:defRPr sz="2000"/>
            </a:lvl8pPr>
            <a:lvl9pPr marL="3885681" indent="-228570" fontAlgn="base">
              <a:spcBef>
                <a:spcPct val="20000"/>
              </a:spcBef>
              <a:spcAft>
                <a:spcPct val="0"/>
              </a:spcAft>
              <a:buChar char="»"/>
              <a:defRPr sz="2000"/>
            </a:lvl9pPr>
          </a:lstStyle>
          <a:p>
            <a:pPr marL="268288" indent="-268288">
              <a:spcBef>
                <a:spcPts val="0"/>
              </a:spcBef>
            </a:pPr>
            <a:r>
              <a:rPr lang="en-US" altLang="ja-JP" sz="1100" dirty="0">
                <a:latin typeface="+mn-ea"/>
                <a:ea typeface="+mn-ea"/>
              </a:rPr>
              <a:t>&lt;</a:t>
            </a:r>
            <a:r>
              <a:rPr lang="ja-JP" altLang="en-US" sz="1100" dirty="0">
                <a:latin typeface="+mn-ea"/>
                <a:ea typeface="+mn-ea"/>
              </a:rPr>
              <a:t>実績</a:t>
            </a:r>
            <a:r>
              <a:rPr lang="en-US" altLang="ja-JP" sz="1100" dirty="0">
                <a:latin typeface="+mn-ea"/>
                <a:ea typeface="+mn-ea"/>
              </a:rPr>
              <a:t>&gt;</a:t>
            </a:r>
          </a:p>
        </p:txBody>
      </p:sp>
      <p:sp>
        <p:nvSpPr>
          <p:cNvPr id="42" name="四角形: 角を丸くする 41">
            <a:extLst>
              <a:ext uri="{FF2B5EF4-FFF2-40B4-BE49-F238E27FC236}">
                <a16:creationId xmlns:a16="http://schemas.microsoft.com/office/drawing/2014/main" id="{DD0511A7-11C1-4CDA-ADA4-810BCA01DCCB}"/>
              </a:ext>
            </a:extLst>
          </p:cNvPr>
          <p:cNvSpPr/>
          <p:nvPr/>
        </p:nvSpPr>
        <p:spPr>
          <a:xfrm>
            <a:off x="93151" y="1638707"/>
            <a:ext cx="6206430" cy="722454"/>
          </a:xfrm>
          <a:prstGeom prst="roundRect">
            <a:avLst>
              <a:gd name="adj" fmla="val 683"/>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268288" indent="-268288">
              <a:spcBef>
                <a:spcPts val="0"/>
              </a:spcBef>
            </a:pPr>
            <a:r>
              <a:rPr lang="en-US" altLang="ja-JP" sz="1600" dirty="0">
                <a:solidFill>
                  <a:schemeClr val="tx1"/>
                </a:solidFill>
                <a:latin typeface="Meiryo UI" panose="020B0604030504040204" pitchFamily="50" charset="-128"/>
                <a:ea typeface="Meiryo UI" panose="020B0604030504040204" pitchFamily="50" charset="-128"/>
              </a:rPr>
              <a:t>【</a:t>
            </a:r>
            <a:r>
              <a:rPr lang="ja-JP" altLang="en-US" sz="1600" dirty="0">
                <a:solidFill>
                  <a:schemeClr val="tx1"/>
                </a:solidFill>
                <a:latin typeface="Meiryo UI" panose="020B0604030504040204" pitchFamily="50" charset="-128"/>
                <a:ea typeface="Meiryo UI" panose="020B0604030504040204" pitchFamily="50" charset="-128"/>
              </a:rPr>
              <a:t>耐震診断の事前相談等をサポート</a:t>
            </a:r>
            <a:r>
              <a:rPr lang="en-US" altLang="ja-JP" sz="1600" dirty="0">
                <a:solidFill>
                  <a:schemeClr val="tx1"/>
                </a:solidFill>
                <a:latin typeface="Meiryo UI" panose="020B0604030504040204" pitchFamily="50" charset="-128"/>
                <a:ea typeface="Meiryo UI" panose="020B0604030504040204" pitchFamily="50" charset="-128"/>
              </a:rPr>
              <a:t>】</a:t>
            </a:r>
          </a:p>
          <a:p>
            <a:pPr marL="268288" indent="-268288">
              <a:spcBef>
                <a:spcPts val="0"/>
              </a:spcBef>
            </a:pPr>
            <a:r>
              <a:rPr lang="ja-JP" altLang="en-US" sz="1600" dirty="0">
                <a:solidFill>
                  <a:schemeClr val="tx1"/>
                </a:solidFill>
                <a:latin typeface="Meiryo UI" panose="020B0604030504040204" pitchFamily="50" charset="-128"/>
                <a:ea typeface="Meiryo UI" panose="020B0604030504040204" pitchFamily="50" charset="-128"/>
              </a:rPr>
              <a:t>　・耐震診断の事前相談等のサポート事業者を登録し、情報発信</a:t>
            </a:r>
            <a:endParaRPr lang="ja-JP" altLang="en-US" sz="1400" dirty="0">
              <a:solidFill>
                <a:schemeClr val="tx1"/>
              </a:solidFill>
              <a:latin typeface="Meiryo UI" panose="020B0604030504040204" pitchFamily="50" charset="-128"/>
              <a:ea typeface="Meiryo UI" panose="020B0604030504040204" pitchFamily="50" charset="-128"/>
            </a:endParaRPr>
          </a:p>
        </p:txBody>
      </p:sp>
      <p:sp>
        <p:nvSpPr>
          <p:cNvPr id="44" name="四角形: 角を丸くする 43">
            <a:extLst>
              <a:ext uri="{FF2B5EF4-FFF2-40B4-BE49-F238E27FC236}">
                <a16:creationId xmlns:a16="http://schemas.microsoft.com/office/drawing/2014/main" id="{AC0DFC0E-138F-4521-BB8E-669EC5B70536}"/>
              </a:ext>
            </a:extLst>
          </p:cNvPr>
          <p:cNvSpPr/>
          <p:nvPr/>
        </p:nvSpPr>
        <p:spPr>
          <a:xfrm>
            <a:off x="93151" y="3855982"/>
            <a:ext cx="4689478" cy="1045122"/>
          </a:xfrm>
          <a:prstGeom prst="roundRect">
            <a:avLst>
              <a:gd name="adj" fmla="val 683"/>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268288" marR="0" lvl="0" indent="-268288" algn="l" defTabSz="914400" rtl="0" eaLnBrk="1" fontAlgn="auto" latinLnBrk="0" hangingPunct="1">
              <a:lnSpc>
                <a:spcPct val="100000"/>
              </a:lnSpc>
              <a:spcBef>
                <a:spcPts val="0"/>
              </a:spcBef>
              <a:spcAft>
                <a:spcPts val="0"/>
              </a:spcAft>
              <a:buClrTx/>
              <a:buSzTx/>
              <a:buFontTx/>
              <a:buNone/>
              <a:tabLst/>
              <a:defRPr/>
            </a:pPr>
            <a:r>
              <a:rPr lang="en-US" altLang="ja-JP" sz="1600" b="1" dirty="0">
                <a:solidFill>
                  <a:schemeClr val="tx1"/>
                </a:solidFill>
                <a:latin typeface="Meiryo UI" panose="020B0604030504040204" pitchFamily="50" charset="-128"/>
                <a:ea typeface="Meiryo UI" panose="020B0604030504040204" pitchFamily="50" charset="-128"/>
              </a:rPr>
              <a:t>【</a:t>
            </a:r>
            <a:r>
              <a:rPr kumimoji="1" lang="ja-JP" altLang="en-US" sz="1600" b="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rPr>
              <a:t>適正管理から耐震化までのトータル的な情報提供</a:t>
            </a:r>
            <a:r>
              <a:rPr lang="en-US" altLang="ja-JP" sz="1600" b="1" dirty="0">
                <a:solidFill>
                  <a:schemeClr val="tx1"/>
                </a:solidFill>
                <a:latin typeface="Meiryo UI" panose="020B0604030504040204" pitchFamily="50" charset="-128"/>
                <a:ea typeface="Meiryo UI" panose="020B0604030504040204" pitchFamily="50" charset="-128"/>
              </a:rPr>
              <a:t>】</a:t>
            </a:r>
          </a:p>
          <a:p>
            <a:pPr marL="268288" marR="0" lvl="0" indent="-268288" algn="l" defTabSz="914400" rtl="0" eaLnBrk="1" fontAlgn="auto" latinLnBrk="0" hangingPunct="1">
              <a:lnSpc>
                <a:spcPct val="100000"/>
              </a:lnSpc>
              <a:spcBef>
                <a:spcPts val="0"/>
              </a:spcBef>
              <a:spcAft>
                <a:spcPts val="0"/>
              </a:spcAft>
              <a:buClrTx/>
              <a:buSzTx/>
              <a:buFontTx/>
              <a:buNone/>
              <a:tabLst/>
              <a:defRPr/>
            </a:pPr>
            <a:r>
              <a:rPr lang="ja-JP" altLang="en-US" sz="1400" dirty="0">
                <a:solidFill>
                  <a:schemeClr val="tx1"/>
                </a:solidFill>
                <a:latin typeface="Meiryo UI" panose="020B0604030504040204" pitchFamily="50" charset="-128"/>
                <a:ea typeface="Meiryo UI" panose="020B0604030504040204" pitchFamily="50" charset="-128"/>
              </a:rPr>
              <a:t>　</a:t>
            </a:r>
            <a:r>
              <a:rPr kumimoji="1" lang="ja-JP" altLang="en-US" sz="1600" b="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rPr>
              <a:t>・適正管理から耐震化までの各段階に応じた</a:t>
            </a:r>
            <a:endParaRPr kumimoji="1" lang="en-US" altLang="ja-JP" sz="1600" b="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endParaRPr>
          </a:p>
          <a:p>
            <a:pPr marL="268288" marR="0" lvl="0" indent="-268288" algn="l" defTabSz="914400" rtl="0" eaLnBrk="1" fontAlgn="auto" latinLnBrk="0" hangingPunct="1">
              <a:lnSpc>
                <a:spcPct val="100000"/>
              </a:lnSpc>
              <a:spcBef>
                <a:spcPts val="0"/>
              </a:spcBef>
              <a:spcAft>
                <a:spcPts val="0"/>
              </a:spcAft>
              <a:buClrTx/>
              <a:buSzTx/>
              <a:buFontTx/>
              <a:buNone/>
              <a:tabLst/>
              <a:defRPr/>
            </a:pPr>
            <a:r>
              <a:rPr lang="ja-JP" altLang="en-US" sz="1600" dirty="0">
                <a:solidFill>
                  <a:srgbClr val="000000"/>
                </a:solidFill>
                <a:latin typeface="Meiryo UI" panose="020B0604030504040204" pitchFamily="50" charset="-128"/>
                <a:ea typeface="Meiryo UI" panose="020B0604030504040204" pitchFamily="50" charset="-128"/>
              </a:rPr>
              <a:t>　 わかりやすい</a:t>
            </a:r>
            <a:r>
              <a:rPr kumimoji="1" lang="ja-JP" altLang="en-US" sz="1600" b="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rPr>
              <a:t>啓発</a:t>
            </a:r>
            <a:endParaRPr kumimoji="1" lang="en-US" altLang="ja-JP" sz="1600" b="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endParaRPr>
          </a:p>
          <a:p>
            <a:pPr marL="268288" marR="0" lvl="0" indent="-268288" algn="l" defTabSz="914400" rtl="0" eaLnBrk="1" fontAlgn="auto" latinLnBrk="0" hangingPunct="1">
              <a:lnSpc>
                <a:spcPct val="100000"/>
              </a:lnSpc>
              <a:spcBef>
                <a:spcPts val="0"/>
              </a:spcBef>
              <a:spcAft>
                <a:spcPts val="0"/>
              </a:spcAft>
              <a:buClrTx/>
              <a:buSzTx/>
              <a:buFontTx/>
              <a:buNone/>
              <a:tabLst/>
              <a:defRPr/>
            </a:pPr>
            <a:r>
              <a:rPr kumimoji="1" lang="ja-JP" altLang="en-US" sz="1600" b="0" i="0" u="none" strike="noStrike" kern="1200" cap="none" spc="0" normalizeH="0" baseline="0" noProof="0" dirty="0">
                <a:ln>
                  <a:noFill/>
                </a:ln>
                <a:solidFill>
                  <a:srgbClr val="000000"/>
                </a:solidFill>
                <a:effectLst/>
                <a:uLnTx/>
                <a:uFillTx/>
                <a:latin typeface="ＭＳ Ｐゴシック"/>
                <a:ea typeface="ＭＳ Ｐゴシック"/>
                <a:cs typeface="+mn-cs"/>
              </a:rPr>
              <a:t>　</a:t>
            </a:r>
            <a:endParaRPr kumimoji="1" lang="en-US" altLang="ja-JP" sz="1600" b="0" i="0" u="none" strike="noStrike" kern="1200" cap="none" spc="0" normalizeH="0" baseline="0" noProof="0" dirty="0">
              <a:ln>
                <a:noFill/>
              </a:ln>
              <a:solidFill>
                <a:srgbClr val="000000"/>
              </a:solidFill>
              <a:effectLst/>
              <a:uLnTx/>
              <a:uFillTx/>
              <a:latin typeface="ＭＳ Ｐゴシック"/>
              <a:ea typeface="ＭＳ Ｐゴシック"/>
              <a:cs typeface="+mn-cs"/>
            </a:endParaRPr>
          </a:p>
        </p:txBody>
      </p:sp>
      <p:grpSp>
        <p:nvGrpSpPr>
          <p:cNvPr id="8" name="グループ化 7">
            <a:extLst>
              <a:ext uri="{FF2B5EF4-FFF2-40B4-BE49-F238E27FC236}">
                <a16:creationId xmlns:a16="http://schemas.microsoft.com/office/drawing/2014/main" id="{ED1E6BF7-AB0B-42AE-B1A1-5F62226A1284}"/>
              </a:ext>
            </a:extLst>
          </p:cNvPr>
          <p:cNvGrpSpPr/>
          <p:nvPr/>
        </p:nvGrpSpPr>
        <p:grpSpPr>
          <a:xfrm>
            <a:off x="5176207" y="2847773"/>
            <a:ext cx="3830886" cy="3273656"/>
            <a:chOff x="4712526" y="1356265"/>
            <a:chExt cx="3830886" cy="3273656"/>
          </a:xfrm>
        </p:grpSpPr>
        <p:sp>
          <p:nvSpPr>
            <p:cNvPr id="45" name="二等辺三角形 44">
              <a:extLst>
                <a:ext uri="{FF2B5EF4-FFF2-40B4-BE49-F238E27FC236}">
                  <a16:creationId xmlns:a16="http://schemas.microsoft.com/office/drawing/2014/main" id="{A92268E3-B295-46ED-BAC8-3D9422776D7F}"/>
                </a:ext>
              </a:extLst>
            </p:cNvPr>
            <p:cNvSpPr>
              <a:spLocks/>
            </p:cNvSpPr>
            <p:nvPr/>
          </p:nvSpPr>
          <p:spPr>
            <a:xfrm>
              <a:off x="5269756" y="1356265"/>
              <a:ext cx="3273656" cy="3273656"/>
            </a:xfrm>
            <a:prstGeom prst="triangle">
              <a:avLst/>
            </a:prstGeom>
            <a:solidFill>
              <a:srgbClr val="CCFFCC"/>
            </a:solidFill>
            <a:ln w="12700" cap="flat" cmpd="sng" algn="ctr">
              <a:noFill/>
              <a:prstDash val="solid"/>
              <a:miter lim="800000"/>
            </a:ln>
            <a:effectLst/>
          </p:spPr>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ja-JP" altLang="en-US" sz="600" b="0" i="0" u="none" strike="noStrike" kern="0" cap="none" spc="0" normalizeH="0" baseline="0" noProof="0">
                <a:ln>
                  <a:noFill/>
                </a:ln>
                <a:solidFill>
                  <a:prstClr val="white"/>
                </a:solidFill>
                <a:effectLst/>
                <a:uLnTx/>
                <a:uFillTx/>
                <a:latin typeface="ＭＳ Ｐゴシック" panose="020B0600070205080204" pitchFamily="50" charset="-128"/>
                <a:ea typeface="ＭＳ Ｐゴシック" panose="020B0600070205080204" pitchFamily="50" charset="-128"/>
                <a:cs typeface="+mn-cs"/>
              </a:endParaRPr>
            </a:p>
          </p:txBody>
        </p:sp>
        <p:sp>
          <p:nvSpPr>
            <p:cNvPr id="46" name="四角形: 角を丸くする 45">
              <a:extLst>
                <a:ext uri="{FF2B5EF4-FFF2-40B4-BE49-F238E27FC236}">
                  <a16:creationId xmlns:a16="http://schemas.microsoft.com/office/drawing/2014/main" id="{7B9D1CAA-DB33-4B00-8E5F-87E276F5DBC5}"/>
                </a:ext>
              </a:extLst>
            </p:cNvPr>
            <p:cNvSpPr/>
            <p:nvPr/>
          </p:nvSpPr>
          <p:spPr>
            <a:xfrm>
              <a:off x="6032337" y="4287616"/>
              <a:ext cx="1736106" cy="252000"/>
            </a:xfrm>
            <a:prstGeom prst="roundRect">
              <a:avLst/>
            </a:prstGeom>
            <a:noFill/>
            <a:ln w="12700" cap="flat" cmpd="sng" algn="ctr">
              <a:noFill/>
              <a:prstDash val="solid"/>
              <a:miter lim="800000"/>
            </a:ln>
            <a:effectLst/>
          </p:spPr>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ja-JP" altLang="en-US" sz="1000" b="0" i="0" u="none" strike="noStrike" kern="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rPr>
                <a:t>管理組合</a:t>
              </a:r>
              <a:endParaRPr kumimoji="0" lang="en-US" altLang="ja-JP" sz="1000" b="0" i="0" u="none" strike="noStrike" kern="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ja-JP" altLang="en-US" sz="1000" b="0" i="0" u="none" strike="noStrike" kern="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rPr>
                <a:t>コミュニケーション</a:t>
              </a:r>
            </a:p>
          </p:txBody>
        </p:sp>
        <p:sp>
          <p:nvSpPr>
            <p:cNvPr id="47" name="二等辺三角形 46">
              <a:extLst>
                <a:ext uri="{FF2B5EF4-FFF2-40B4-BE49-F238E27FC236}">
                  <a16:creationId xmlns:a16="http://schemas.microsoft.com/office/drawing/2014/main" id="{F5E0830D-BC7F-48BC-A9C3-BD3BF8DE8B37}"/>
                </a:ext>
              </a:extLst>
            </p:cNvPr>
            <p:cNvSpPr/>
            <p:nvPr/>
          </p:nvSpPr>
          <p:spPr>
            <a:xfrm>
              <a:off x="5480006" y="1356265"/>
              <a:ext cx="2845510" cy="2841046"/>
            </a:xfrm>
            <a:prstGeom prst="triangle">
              <a:avLst/>
            </a:prstGeom>
            <a:solidFill>
              <a:srgbClr val="66FFFF"/>
            </a:solidFill>
            <a:ln w="12700" cap="flat" cmpd="sng" algn="ctr">
              <a:noFill/>
              <a:prstDash val="solid"/>
              <a:miter lim="800000"/>
            </a:ln>
            <a:effectLst/>
          </p:spPr>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ja-JP" altLang="en-US" sz="600" b="0" i="0" u="none" strike="noStrike" kern="0" cap="none" spc="0" normalizeH="0" baseline="0" noProof="0">
                <a:ln>
                  <a:noFill/>
                </a:ln>
                <a:solidFill>
                  <a:prstClr val="white"/>
                </a:solidFill>
                <a:effectLst/>
                <a:uLnTx/>
                <a:uFillTx/>
                <a:latin typeface="ＭＳ Ｐゴシック" panose="020B0600070205080204" pitchFamily="50" charset="-128"/>
                <a:ea typeface="ＭＳ Ｐゴシック" panose="020B0600070205080204" pitchFamily="50" charset="-128"/>
                <a:cs typeface="+mn-cs"/>
              </a:endParaRPr>
            </a:p>
          </p:txBody>
        </p:sp>
        <p:sp>
          <p:nvSpPr>
            <p:cNvPr id="48" name="二等辺三角形 47">
              <a:extLst>
                <a:ext uri="{FF2B5EF4-FFF2-40B4-BE49-F238E27FC236}">
                  <a16:creationId xmlns:a16="http://schemas.microsoft.com/office/drawing/2014/main" id="{3A842BC7-4C89-466D-BFCB-33A53D0B0CC7}"/>
                </a:ext>
              </a:extLst>
            </p:cNvPr>
            <p:cNvSpPr>
              <a:spLocks/>
            </p:cNvSpPr>
            <p:nvPr/>
          </p:nvSpPr>
          <p:spPr>
            <a:xfrm>
              <a:off x="5665443" y="1356265"/>
              <a:ext cx="2477833" cy="2477181"/>
            </a:xfrm>
            <a:prstGeom prst="triangle">
              <a:avLst/>
            </a:prstGeom>
            <a:solidFill>
              <a:srgbClr val="66CCFF"/>
            </a:solidFill>
            <a:ln w="12700" cap="flat" cmpd="sng" algn="ctr">
              <a:noFill/>
              <a:prstDash val="solid"/>
              <a:miter lim="800000"/>
            </a:ln>
            <a:effectLst/>
          </p:spPr>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ja-JP" altLang="en-US" sz="600" b="0" i="0" u="none" strike="noStrike" kern="0" cap="none" spc="0" normalizeH="0" baseline="0" noProof="0">
                <a:ln>
                  <a:noFill/>
                </a:ln>
                <a:solidFill>
                  <a:prstClr val="white"/>
                </a:solidFill>
                <a:effectLst/>
                <a:uLnTx/>
                <a:uFillTx/>
                <a:latin typeface="ＭＳ Ｐゴシック" panose="020B0600070205080204" pitchFamily="50" charset="-128"/>
                <a:ea typeface="ＭＳ Ｐゴシック" panose="020B0600070205080204" pitchFamily="50" charset="-128"/>
                <a:cs typeface="+mn-cs"/>
              </a:endParaRPr>
            </a:p>
          </p:txBody>
        </p:sp>
        <p:sp>
          <p:nvSpPr>
            <p:cNvPr id="49" name="二等辺三角形 48">
              <a:extLst>
                <a:ext uri="{FF2B5EF4-FFF2-40B4-BE49-F238E27FC236}">
                  <a16:creationId xmlns:a16="http://schemas.microsoft.com/office/drawing/2014/main" id="{E1127C80-F82F-4AA4-A61F-C28D98FD83CE}"/>
                </a:ext>
              </a:extLst>
            </p:cNvPr>
            <p:cNvSpPr>
              <a:spLocks/>
            </p:cNvSpPr>
            <p:nvPr/>
          </p:nvSpPr>
          <p:spPr>
            <a:xfrm>
              <a:off x="5879656" y="1356265"/>
              <a:ext cx="2055801" cy="2047442"/>
            </a:xfrm>
            <a:prstGeom prst="triangle">
              <a:avLst/>
            </a:prstGeom>
            <a:solidFill>
              <a:srgbClr val="FF99FF"/>
            </a:solidFill>
            <a:ln w="12700" cap="flat" cmpd="sng" algn="ctr">
              <a:noFill/>
              <a:prstDash val="solid"/>
              <a:miter lim="800000"/>
            </a:ln>
            <a:effectLst/>
          </p:spPr>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ja-JP" altLang="en-US" sz="600" b="0" i="0" u="none" strike="noStrike" kern="0" cap="none" spc="0" normalizeH="0" baseline="0" noProof="0">
                <a:ln>
                  <a:noFill/>
                </a:ln>
                <a:solidFill>
                  <a:prstClr val="white"/>
                </a:solidFill>
                <a:effectLst/>
                <a:uLnTx/>
                <a:uFillTx/>
                <a:latin typeface="ＭＳ Ｐゴシック" panose="020B0600070205080204" pitchFamily="50" charset="-128"/>
                <a:ea typeface="ＭＳ Ｐゴシック" panose="020B0600070205080204" pitchFamily="50" charset="-128"/>
                <a:cs typeface="+mn-cs"/>
              </a:endParaRPr>
            </a:p>
          </p:txBody>
        </p:sp>
        <p:sp>
          <p:nvSpPr>
            <p:cNvPr id="50" name="四角形: 角を丸くする 49">
              <a:extLst>
                <a:ext uri="{FF2B5EF4-FFF2-40B4-BE49-F238E27FC236}">
                  <a16:creationId xmlns:a16="http://schemas.microsoft.com/office/drawing/2014/main" id="{B7FD8553-C096-4EAB-894E-55CF786C7168}"/>
                </a:ext>
              </a:extLst>
            </p:cNvPr>
            <p:cNvSpPr/>
            <p:nvPr/>
          </p:nvSpPr>
          <p:spPr>
            <a:xfrm>
              <a:off x="6032337" y="3502329"/>
              <a:ext cx="1736106" cy="252000"/>
            </a:xfrm>
            <a:prstGeom prst="roundRect">
              <a:avLst/>
            </a:prstGeom>
            <a:noFill/>
            <a:ln w="12700" cap="flat" cmpd="sng" algn="ctr">
              <a:noFill/>
              <a:prstDash val="solid"/>
              <a:miter lim="800000"/>
            </a:ln>
            <a:effectLst/>
          </p:spPr>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ja-JP" altLang="en-US" sz="1000" b="0" i="0" u="none" strike="noStrike" kern="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rPr>
                <a:t>長期修繕計画</a:t>
              </a:r>
            </a:p>
          </p:txBody>
        </p:sp>
        <p:sp>
          <p:nvSpPr>
            <p:cNvPr id="51" name="四角形: 角を丸くする 50">
              <a:extLst>
                <a:ext uri="{FF2B5EF4-FFF2-40B4-BE49-F238E27FC236}">
                  <a16:creationId xmlns:a16="http://schemas.microsoft.com/office/drawing/2014/main" id="{2E7A5511-279B-4935-9D37-21C9369BAC1C}"/>
                </a:ext>
              </a:extLst>
            </p:cNvPr>
            <p:cNvSpPr/>
            <p:nvPr/>
          </p:nvSpPr>
          <p:spPr>
            <a:xfrm>
              <a:off x="6032337" y="3894974"/>
              <a:ext cx="1736106" cy="252000"/>
            </a:xfrm>
            <a:prstGeom prst="roundRect">
              <a:avLst/>
            </a:prstGeom>
            <a:noFill/>
            <a:ln w="12700" cap="flat" cmpd="sng" algn="ctr">
              <a:noFill/>
              <a:prstDash val="solid"/>
              <a:miter lim="800000"/>
            </a:ln>
            <a:effectLst/>
          </p:spPr>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ja-JP" altLang="en-US" sz="1000" b="0" i="0" u="none" strike="noStrike" kern="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rPr>
                <a:t>将来像の共有</a:t>
              </a:r>
            </a:p>
          </p:txBody>
        </p:sp>
        <p:cxnSp>
          <p:nvCxnSpPr>
            <p:cNvPr id="52" name="直線コネクタ 51">
              <a:extLst>
                <a:ext uri="{FF2B5EF4-FFF2-40B4-BE49-F238E27FC236}">
                  <a16:creationId xmlns:a16="http://schemas.microsoft.com/office/drawing/2014/main" id="{3953653E-8998-4DFD-B851-66CA837F7B06}"/>
                </a:ext>
              </a:extLst>
            </p:cNvPr>
            <p:cNvCxnSpPr>
              <a:cxnSpLocks/>
              <a:stCxn id="48" idx="4"/>
            </p:cNvCxnSpPr>
            <p:nvPr/>
          </p:nvCxnSpPr>
          <p:spPr>
            <a:xfrm flipH="1" flipV="1">
              <a:off x="4827710" y="3831584"/>
              <a:ext cx="3315566" cy="1862"/>
            </a:xfrm>
            <a:prstGeom prst="line">
              <a:avLst/>
            </a:prstGeom>
            <a:noFill/>
            <a:ln w="28575" cap="flat" cmpd="sng" algn="ctr">
              <a:solidFill>
                <a:srgbClr val="4472C4"/>
              </a:solidFill>
              <a:prstDash val="solid"/>
              <a:miter lim="800000"/>
            </a:ln>
            <a:effectLst/>
          </p:spPr>
        </p:cxnSp>
        <p:sp>
          <p:nvSpPr>
            <p:cNvPr id="53" name="二等辺三角形 52">
              <a:extLst>
                <a:ext uri="{FF2B5EF4-FFF2-40B4-BE49-F238E27FC236}">
                  <a16:creationId xmlns:a16="http://schemas.microsoft.com/office/drawing/2014/main" id="{46488D67-EB81-49E9-B8A8-FE482C7EB7ED}"/>
                </a:ext>
              </a:extLst>
            </p:cNvPr>
            <p:cNvSpPr>
              <a:spLocks/>
            </p:cNvSpPr>
            <p:nvPr/>
          </p:nvSpPr>
          <p:spPr>
            <a:xfrm>
              <a:off x="6057900" y="1362927"/>
              <a:ext cx="1695450" cy="1683489"/>
            </a:xfrm>
            <a:prstGeom prst="triangle">
              <a:avLst/>
            </a:prstGeom>
            <a:solidFill>
              <a:srgbClr val="FFCCCC"/>
            </a:solidFill>
            <a:ln w="12700" cap="flat" cmpd="sng" algn="ctr">
              <a:noFill/>
              <a:prstDash val="solid"/>
              <a:miter lim="800000"/>
            </a:ln>
            <a:effectLst/>
          </p:spPr>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ja-JP" altLang="en-US" sz="600" b="0" i="0" u="none" strike="noStrike" kern="0" cap="none" spc="0" normalizeH="0" baseline="0" noProof="0">
                <a:ln>
                  <a:noFill/>
                </a:ln>
                <a:solidFill>
                  <a:prstClr val="white"/>
                </a:solidFill>
                <a:effectLst/>
                <a:uLnTx/>
                <a:uFillTx/>
                <a:latin typeface="ＭＳ Ｐゴシック" panose="020B0600070205080204" pitchFamily="50" charset="-128"/>
                <a:ea typeface="ＭＳ Ｐゴシック" panose="020B0600070205080204" pitchFamily="50" charset="-128"/>
                <a:cs typeface="+mn-cs"/>
              </a:endParaRPr>
            </a:p>
          </p:txBody>
        </p:sp>
        <p:sp>
          <p:nvSpPr>
            <p:cNvPr id="54" name="四角形: 角を丸くする 53">
              <a:extLst>
                <a:ext uri="{FF2B5EF4-FFF2-40B4-BE49-F238E27FC236}">
                  <a16:creationId xmlns:a16="http://schemas.microsoft.com/office/drawing/2014/main" id="{EF72355D-78B5-47EF-9DF8-71B8A79B9A5B}"/>
                </a:ext>
              </a:extLst>
            </p:cNvPr>
            <p:cNvSpPr/>
            <p:nvPr/>
          </p:nvSpPr>
          <p:spPr>
            <a:xfrm>
              <a:off x="4712527" y="2273722"/>
              <a:ext cx="1129427" cy="255389"/>
            </a:xfrm>
            <a:prstGeom prst="roundRect">
              <a:avLst/>
            </a:prstGeom>
            <a:noFill/>
            <a:ln w="19050" cap="flat" cmpd="sng" algn="ctr">
              <a:noFill/>
              <a:prstDash val="solid"/>
              <a:miter lim="800000"/>
            </a:ln>
            <a:effectLst/>
          </p:spPr>
          <p:txBody>
            <a:bodyPr wrap="none" rtlCol="0" anchor="ctr">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ja-JP" altLang="en-US" sz="900" b="0" i="0" u="none" strike="noStrike" kern="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rPr>
                <a:t>・耐震改修促進法</a:t>
              </a:r>
            </a:p>
          </p:txBody>
        </p:sp>
        <p:sp>
          <p:nvSpPr>
            <p:cNvPr id="55" name="正方形/長方形 54">
              <a:extLst>
                <a:ext uri="{FF2B5EF4-FFF2-40B4-BE49-F238E27FC236}">
                  <a16:creationId xmlns:a16="http://schemas.microsoft.com/office/drawing/2014/main" id="{ADC077EF-09B5-40AE-AA20-4DAA19024693}"/>
                </a:ext>
              </a:extLst>
            </p:cNvPr>
            <p:cNvSpPr/>
            <p:nvPr/>
          </p:nvSpPr>
          <p:spPr>
            <a:xfrm>
              <a:off x="4796537" y="3487467"/>
              <a:ext cx="1107996" cy="369332"/>
            </a:xfrm>
            <a:prstGeom prst="rect">
              <a:avLst/>
            </a:prstGeom>
            <a:noFill/>
            <a:ln w="19050" cap="flat" cmpd="sng" algn="ctr">
              <a:noFill/>
              <a:prstDash val="solid"/>
              <a:miter lim="800000"/>
            </a:ln>
            <a:effectLst/>
          </p:spPr>
          <p:txBody>
            <a:bodyPr wrap="none" rtlCol="0" anchor="ctr">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ja-JP" altLang="en-US" sz="900" b="0" i="0" u="none" strike="noStrike" kern="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rPr>
                <a:t>・マンション管理</a:t>
              </a:r>
              <a:endParaRPr kumimoji="0" lang="en-US" altLang="ja-JP" sz="900" b="0" i="0" u="none" strike="noStrike" kern="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ja-JP" altLang="en-US" sz="900" b="0" i="0" u="none" strike="noStrike" kern="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rPr>
                <a:t>　適正化法</a:t>
              </a:r>
            </a:p>
          </p:txBody>
        </p:sp>
        <p:sp>
          <p:nvSpPr>
            <p:cNvPr id="56" name="正方形/長方形 55">
              <a:extLst>
                <a:ext uri="{FF2B5EF4-FFF2-40B4-BE49-F238E27FC236}">
                  <a16:creationId xmlns:a16="http://schemas.microsoft.com/office/drawing/2014/main" id="{3C0B6D50-BEDB-4E01-B53E-30EBF3D0E5DA}"/>
                </a:ext>
              </a:extLst>
            </p:cNvPr>
            <p:cNvSpPr/>
            <p:nvPr/>
          </p:nvSpPr>
          <p:spPr>
            <a:xfrm>
              <a:off x="4712526" y="2429565"/>
              <a:ext cx="1685077" cy="230832"/>
            </a:xfrm>
            <a:prstGeom prst="rect">
              <a:avLst/>
            </a:prstGeom>
            <a:noFill/>
            <a:ln w="19050" cap="flat" cmpd="sng" algn="ctr">
              <a:noFill/>
              <a:prstDash val="solid"/>
              <a:miter lim="800000"/>
            </a:ln>
            <a:effectLst/>
          </p:spPr>
          <p:txBody>
            <a:bodyPr wrap="none" rtlCol="0" anchor="ctr">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ja-JP" altLang="en-US" sz="900" b="0" i="0" u="none" strike="noStrike" kern="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rPr>
                <a:t>・マンション建替え円滑化法</a:t>
              </a:r>
            </a:p>
          </p:txBody>
        </p:sp>
        <p:sp>
          <p:nvSpPr>
            <p:cNvPr id="57" name="二等辺三角形 56">
              <a:extLst>
                <a:ext uri="{FF2B5EF4-FFF2-40B4-BE49-F238E27FC236}">
                  <a16:creationId xmlns:a16="http://schemas.microsoft.com/office/drawing/2014/main" id="{8598E7D0-4CB8-47AC-AE67-2C883EE3BEED}"/>
                </a:ext>
              </a:extLst>
            </p:cNvPr>
            <p:cNvSpPr>
              <a:spLocks/>
            </p:cNvSpPr>
            <p:nvPr/>
          </p:nvSpPr>
          <p:spPr>
            <a:xfrm>
              <a:off x="6260123" y="1356265"/>
              <a:ext cx="1288474" cy="1281322"/>
            </a:xfrm>
            <a:prstGeom prst="triangle">
              <a:avLst/>
            </a:prstGeom>
            <a:solidFill>
              <a:srgbClr val="FFFFCC"/>
            </a:solidFill>
            <a:ln w="12700" cap="flat" cmpd="sng" algn="ctr">
              <a:noFill/>
              <a:prstDash val="solid"/>
              <a:miter lim="800000"/>
            </a:ln>
            <a:effectLst/>
          </p:spPr>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ja-JP" altLang="en-US" sz="600" b="0" i="0" u="none" strike="noStrike" kern="0" cap="none" spc="0" normalizeH="0" baseline="0" noProof="0">
                <a:ln>
                  <a:noFill/>
                </a:ln>
                <a:solidFill>
                  <a:prstClr val="white"/>
                </a:solidFill>
                <a:effectLst/>
                <a:uLnTx/>
                <a:uFillTx/>
                <a:latin typeface="ＭＳ Ｐゴシック" panose="020B0600070205080204" pitchFamily="50" charset="-128"/>
                <a:ea typeface="ＭＳ Ｐゴシック" panose="020B0600070205080204" pitchFamily="50" charset="-128"/>
                <a:cs typeface="+mn-cs"/>
              </a:endParaRPr>
            </a:p>
          </p:txBody>
        </p:sp>
        <p:sp>
          <p:nvSpPr>
            <p:cNvPr id="58" name="二等辺三角形 57">
              <a:extLst>
                <a:ext uri="{FF2B5EF4-FFF2-40B4-BE49-F238E27FC236}">
                  <a16:creationId xmlns:a16="http://schemas.microsoft.com/office/drawing/2014/main" id="{6E21685A-2722-4F64-9A18-618FF2238701}"/>
                </a:ext>
              </a:extLst>
            </p:cNvPr>
            <p:cNvSpPr>
              <a:spLocks/>
            </p:cNvSpPr>
            <p:nvPr/>
          </p:nvSpPr>
          <p:spPr>
            <a:xfrm>
              <a:off x="6448758" y="1356265"/>
              <a:ext cx="914400" cy="904687"/>
            </a:xfrm>
            <a:prstGeom prst="triangle">
              <a:avLst/>
            </a:prstGeom>
            <a:solidFill>
              <a:srgbClr val="CCFFCC"/>
            </a:solidFill>
            <a:ln w="12700" cap="flat" cmpd="sng" algn="ctr">
              <a:noFill/>
              <a:prstDash val="solid"/>
              <a:miter lim="800000"/>
            </a:ln>
            <a:effectLst/>
          </p:spPr>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ja-JP" altLang="en-US" sz="600" b="0" i="0" u="none" strike="noStrike" kern="0" cap="none" spc="0" normalizeH="0" baseline="0" noProof="0">
                <a:ln>
                  <a:noFill/>
                </a:ln>
                <a:solidFill>
                  <a:prstClr val="white"/>
                </a:solidFill>
                <a:effectLst/>
                <a:uLnTx/>
                <a:uFillTx/>
                <a:latin typeface="ＭＳ Ｐゴシック" panose="020B0600070205080204" pitchFamily="50" charset="-128"/>
                <a:ea typeface="ＭＳ Ｐゴシック" panose="020B0600070205080204" pitchFamily="50" charset="-128"/>
                <a:cs typeface="+mn-cs"/>
              </a:endParaRPr>
            </a:p>
          </p:txBody>
        </p:sp>
        <p:sp>
          <p:nvSpPr>
            <p:cNvPr id="59" name="二等辺三角形 58">
              <a:extLst>
                <a:ext uri="{FF2B5EF4-FFF2-40B4-BE49-F238E27FC236}">
                  <a16:creationId xmlns:a16="http://schemas.microsoft.com/office/drawing/2014/main" id="{1249B451-6679-4F53-8E6E-428812F86294}"/>
                </a:ext>
              </a:extLst>
            </p:cNvPr>
            <p:cNvSpPr>
              <a:spLocks/>
            </p:cNvSpPr>
            <p:nvPr/>
          </p:nvSpPr>
          <p:spPr>
            <a:xfrm>
              <a:off x="6667630" y="1356265"/>
              <a:ext cx="477906" cy="477906"/>
            </a:xfrm>
            <a:prstGeom prst="triangle">
              <a:avLst/>
            </a:prstGeom>
            <a:solidFill>
              <a:srgbClr val="CCECFF"/>
            </a:solidFill>
            <a:ln w="12700" cap="flat" cmpd="sng" algn="ctr">
              <a:noFill/>
              <a:prstDash val="solid"/>
              <a:miter lim="800000"/>
            </a:ln>
            <a:effectLst/>
          </p:spPr>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ja-JP" altLang="en-US" sz="600" b="0" i="0" u="none" strike="noStrike" kern="0" cap="none" spc="0" normalizeH="0" baseline="0" noProof="0">
                <a:ln>
                  <a:noFill/>
                </a:ln>
                <a:solidFill>
                  <a:prstClr val="white"/>
                </a:solidFill>
                <a:effectLst/>
                <a:uLnTx/>
                <a:uFillTx/>
                <a:latin typeface="ＭＳ Ｐゴシック" panose="020B0600070205080204" pitchFamily="50" charset="-128"/>
                <a:ea typeface="ＭＳ Ｐゴシック" panose="020B0600070205080204" pitchFamily="50" charset="-128"/>
                <a:cs typeface="+mn-cs"/>
              </a:endParaRPr>
            </a:p>
          </p:txBody>
        </p:sp>
        <p:sp>
          <p:nvSpPr>
            <p:cNvPr id="60" name="四角形: 角を丸くする 59">
              <a:extLst>
                <a:ext uri="{FF2B5EF4-FFF2-40B4-BE49-F238E27FC236}">
                  <a16:creationId xmlns:a16="http://schemas.microsoft.com/office/drawing/2014/main" id="{30E5E297-E907-4BF1-B817-541F4A60ABF7}"/>
                </a:ext>
              </a:extLst>
            </p:cNvPr>
            <p:cNvSpPr/>
            <p:nvPr/>
          </p:nvSpPr>
          <p:spPr>
            <a:xfrm>
              <a:off x="6050104" y="1539104"/>
              <a:ext cx="1736106" cy="252000"/>
            </a:xfrm>
            <a:prstGeom prst="roundRect">
              <a:avLst/>
            </a:prstGeom>
            <a:noFill/>
            <a:ln w="12700" cap="flat" cmpd="sng" algn="ctr">
              <a:noFill/>
              <a:prstDash val="solid"/>
              <a:miter lim="800000"/>
            </a:ln>
            <a:effectLst/>
          </p:spPr>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ja-JP" altLang="en-US" sz="1000" b="0" i="0" u="none" strike="noStrike" kern="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rPr>
                <a:t>耐震化</a:t>
              </a:r>
              <a:endParaRPr kumimoji="0" lang="en-US" altLang="ja-JP" sz="1000" b="0" i="0" u="none" strike="noStrike" kern="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endParaRPr>
            </a:p>
          </p:txBody>
        </p:sp>
        <p:sp>
          <p:nvSpPr>
            <p:cNvPr id="61" name="四角形: 角を丸くする 60">
              <a:extLst>
                <a:ext uri="{FF2B5EF4-FFF2-40B4-BE49-F238E27FC236}">
                  <a16:creationId xmlns:a16="http://schemas.microsoft.com/office/drawing/2014/main" id="{41038EEC-21EC-4C59-A424-A28647AFA16D}"/>
                </a:ext>
              </a:extLst>
            </p:cNvPr>
            <p:cNvSpPr/>
            <p:nvPr/>
          </p:nvSpPr>
          <p:spPr>
            <a:xfrm>
              <a:off x="6032337" y="2324394"/>
              <a:ext cx="1736106" cy="252000"/>
            </a:xfrm>
            <a:prstGeom prst="roundRect">
              <a:avLst/>
            </a:prstGeom>
            <a:noFill/>
            <a:ln w="12700" cap="flat" cmpd="sng" algn="ctr">
              <a:noFill/>
              <a:prstDash val="solid"/>
              <a:miter lim="800000"/>
            </a:ln>
            <a:effectLst/>
          </p:spPr>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ja-JP" altLang="en-US" sz="1000" b="0" i="0" u="none" strike="noStrike" kern="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rPr>
                <a:t>耐震化の検討</a:t>
              </a:r>
            </a:p>
          </p:txBody>
        </p:sp>
        <p:sp>
          <p:nvSpPr>
            <p:cNvPr id="62" name="四角形: 角を丸くする 61">
              <a:extLst>
                <a:ext uri="{FF2B5EF4-FFF2-40B4-BE49-F238E27FC236}">
                  <a16:creationId xmlns:a16="http://schemas.microsoft.com/office/drawing/2014/main" id="{080FC955-0367-4F5B-9241-6A89135C5A95}"/>
                </a:ext>
              </a:extLst>
            </p:cNvPr>
            <p:cNvSpPr/>
            <p:nvPr/>
          </p:nvSpPr>
          <p:spPr>
            <a:xfrm>
              <a:off x="6032337" y="1931749"/>
              <a:ext cx="1736106" cy="252000"/>
            </a:xfrm>
            <a:prstGeom prst="roundRect">
              <a:avLst/>
            </a:prstGeom>
            <a:noFill/>
            <a:ln w="12700" cap="flat" cmpd="sng" algn="ctr">
              <a:noFill/>
              <a:prstDash val="solid"/>
              <a:miter lim="800000"/>
            </a:ln>
            <a:effectLst/>
          </p:spPr>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ja-JP" altLang="en-US" sz="1000" b="0" i="0" u="none" strike="noStrike" kern="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rPr>
                <a:t>耐震化の資金</a:t>
              </a:r>
            </a:p>
          </p:txBody>
        </p:sp>
        <p:sp>
          <p:nvSpPr>
            <p:cNvPr id="63" name="四角形: 角を丸くする 62">
              <a:extLst>
                <a:ext uri="{FF2B5EF4-FFF2-40B4-BE49-F238E27FC236}">
                  <a16:creationId xmlns:a16="http://schemas.microsoft.com/office/drawing/2014/main" id="{DEF2844D-563F-456A-BA25-F0B45711595F}"/>
                </a:ext>
              </a:extLst>
            </p:cNvPr>
            <p:cNvSpPr/>
            <p:nvPr/>
          </p:nvSpPr>
          <p:spPr>
            <a:xfrm>
              <a:off x="6032337" y="2717039"/>
              <a:ext cx="1736106" cy="252000"/>
            </a:xfrm>
            <a:prstGeom prst="roundRect">
              <a:avLst/>
            </a:prstGeom>
            <a:noFill/>
            <a:ln w="12700" cap="flat" cmpd="sng" algn="ctr">
              <a:noFill/>
              <a:prstDash val="solid"/>
              <a:miter lim="800000"/>
            </a:ln>
            <a:effectLst/>
          </p:spPr>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ja-JP" altLang="en-US" sz="1000" b="0" i="0" u="none" strike="noStrike" kern="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rPr>
                <a:t>大規模修繕</a:t>
              </a:r>
            </a:p>
          </p:txBody>
        </p:sp>
        <p:sp>
          <p:nvSpPr>
            <p:cNvPr id="64" name="四角形: 角を丸くする 63">
              <a:extLst>
                <a:ext uri="{FF2B5EF4-FFF2-40B4-BE49-F238E27FC236}">
                  <a16:creationId xmlns:a16="http://schemas.microsoft.com/office/drawing/2014/main" id="{02A6F13E-0B79-43BF-95E0-A67E91BD4DB5}"/>
                </a:ext>
              </a:extLst>
            </p:cNvPr>
            <p:cNvSpPr/>
            <p:nvPr/>
          </p:nvSpPr>
          <p:spPr>
            <a:xfrm>
              <a:off x="6032337" y="3109684"/>
              <a:ext cx="1736106" cy="252000"/>
            </a:xfrm>
            <a:prstGeom prst="roundRect">
              <a:avLst/>
            </a:prstGeom>
            <a:noFill/>
            <a:ln w="12700" cap="flat" cmpd="sng" algn="ctr">
              <a:noFill/>
              <a:prstDash val="solid"/>
              <a:miter lim="800000"/>
            </a:ln>
            <a:effectLst/>
          </p:spPr>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ja-JP" altLang="en-US" sz="1000" b="0" i="0" u="none" strike="noStrike" kern="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rPr>
                <a:t>修繕の資金</a:t>
              </a:r>
            </a:p>
          </p:txBody>
        </p:sp>
        <p:cxnSp>
          <p:nvCxnSpPr>
            <p:cNvPr id="65" name="直線コネクタ 64">
              <a:extLst>
                <a:ext uri="{FF2B5EF4-FFF2-40B4-BE49-F238E27FC236}">
                  <a16:creationId xmlns:a16="http://schemas.microsoft.com/office/drawing/2014/main" id="{890EA812-8C58-492F-B389-71F3B90DF5A9}"/>
                </a:ext>
              </a:extLst>
            </p:cNvPr>
            <p:cNvCxnSpPr>
              <a:cxnSpLocks/>
            </p:cNvCxnSpPr>
            <p:nvPr/>
          </p:nvCxnSpPr>
          <p:spPr>
            <a:xfrm flipH="1">
              <a:off x="4827710" y="2637587"/>
              <a:ext cx="2708149" cy="0"/>
            </a:xfrm>
            <a:prstGeom prst="line">
              <a:avLst/>
            </a:prstGeom>
            <a:noFill/>
            <a:ln w="28575" cap="flat" cmpd="sng" algn="ctr">
              <a:solidFill>
                <a:srgbClr val="4472C4"/>
              </a:solidFill>
              <a:prstDash val="solid"/>
              <a:miter lim="800000"/>
            </a:ln>
            <a:effectLst/>
          </p:spPr>
        </p:cxnSp>
      </p:grpSp>
      <p:sp>
        <p:nvSpPr>
          <p:cNvPr id="66" name="四角形: 角を丸くする 65">
            <a:extLst>
              <a:ext uri="{FF2B5EF4-FFF2-40B4-BE49-F238E27FC236}">
                <a16:creationId xmlns:a16="http://schemas.microsoft.com/office/drawing/2014/main" id="{57624B1A-49B4-4B12-9FCC-C0F41F6670AE}"/>
              </a:ext>
            </a:extLst>
          </p:cNvPr>
          <p:cNvSpPr/>
          <p:nvPr/>
        </p:nvSpPr>
        <p:spPr>
          <a:xfrm>
            <a:off x="4854252" y="2847773"/>
            <a:ext cx="437139" cy="3273654"/>
          </a:xfrm>
          <a:prstGeom prst="roundRect">
            <a:avLst>
              <a:gd name="adj" fmla="val 7411"/>
            </a:avLst>
          </a:prstGeom>
          <a:gradFill rotWithShape="1">
            <a:gsLst>
              <a:gs pos="0">
                <a:srgbClr val="FFC000">
                  <a:lumMod val="110000"/>
                  <a:satMod val="105000"/>
                  <a:tint val="67000"/>
                </a:srgbClr>
              </a:gs>
              <a:gs pos="50000">
                <a:srgbClr val="FFC000">
                  <a:lumMod val="105000"/>
                  <a:satMod val="103000"/>
                  <a:tint val="73000"/>
                </a:srgbClr>
              </a:gs>
              <a:gs pos="100000">
                <a:srgbClr val="FFC000">
                  <a:lumMod val="105000"/>
                  <a:satMod val="109000"/>
                  <a:tint val="81000"/>
                </a:srgbClr>
              </a:gs>
            </a:gsLst>
            <a:lin ang="5400000" scaled="0"/>
          </a:gradFill>
          <a:ln w="6350" cap="flat" cmpd="sng" algn="ctr">
            <a:solidFill>
              <a:srgbClr val="FFC000"/>
            </a:solidFill>
            <a:prstDash val="solid"/>
            <a:miter lim="800000"/>
          </a:ln>
          <a:effectLst/>
        </p:spPr>
        <p:txBody>
          <a:bodyPr vert="eaVert"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ja-JP" altLang="en-US" sz="1400" b="1" kern="0" dirty="0">
                <a:solidFill>
                  <a:prstClr val="black"/>
                </a:solidFill>
                <a:latin typeface="游ゴシック" panose="020B0400000000000000" pitchFamily="50" charset="-128"/>
                <a:ea typeface="游ゴシック" panose="020B0400000000000000" pitchFamily="50" charset="-128"/>
              </a:rPr>
              <a:t>各段階に応じた</a:t>
            </a:r>
            <a:r>
              <a:rPr kumimoji="0" lang="ja-JP" altLang="en-US" sz="1400" b="1" i="0" u="none" strike="noStrike" kern="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rPr>
              <a:t>トータル的な啓発取組</a:t>
            </a:r>
          </a:p>
        </p:txBody>
      </p:sp>
      <p:sp>
        <p:nvSpPr>
          <p:cNvPr id="40" name="四角形: 角を丸くする 39">
            <a:extLst>
              <a:ext uri="{FF2B5EF4-FFF2-40B4-BE49-F238E27FC236}">
                <a16:creationId xmlns:a16="http://schemas.microsoft.com/office/drawing/2014/main" id="{42241CA8-27E6-4CC2-BC0C-160EAEF2D5CA}"/>
              </a:ext>
            </a:extLst>
          </p:cNvPr>
          <p:cNvSpPr/>
          <p:nvPr/>
        </p:nvSpPr>
        <p:spPr>
          <a:xfrm>
            <a:off x="8045583" y="3458469"/>
            <a:ext cx="1011778" cy="255389"/>
          </a:xfrm>
          <a:prstGeom prst="roundRect">
            <a:avLst/>
          </a:prstGeom>
          <a:noFill/>
          <a:ln w="19050" cap="flat" cmpd="sng" algn="ctr">
            <a:noFill/>
            <a:prstDash val="solid"/>
            <a:miter lim="800000"/>
          </a:ln>
          <a:effectLst/>
        </p:spPr>
        <p:txBody>
          <a:bodyPr wrap="none" rtlCol="0" anchor="ctr">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ja-JP" altLang="en-US" sz="900" kern="0" dirty="0">
                <a:solidFill>
                  <a:prstClr val="black"/>
                </a:solidFill>
                <a:latin typeface="游ゴシック" panose="020B0400000000000000" pitchFamily="50" charset="-128"/>
                <a:ea typeface="游ゴシック" panose="020B0400000000000000" pitchFamily="50" charset="-128"/>
              </a:rPr>
              <a:t>耐震診断等補助</a:t>
            </a:r>
            <a:endParaRPr kumimoji="0" lang="ja-JP" altLang="en-US" sz="900" b="0" i="0" u="none" strike="noStrike" kern="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endParaRPr>
          </a:p>
        </p:txBody>
      </p:sp>
      <p:sp>
        <p:nvSpPr>
          <p:cNvPr id="41" name="四角形: 角を丸くする 40">
            <a:extLst>
              <a:ext uri="{FF2B5EF4-FFF2-40B4-BE49-F238E27FC236}">
                <a16:creationId xmlns:a16="http://schemas.microsoft.com/office/drawing/2014/main" id="{7D00D025-FA0F-4D7D-A608-2FB479F5D36E}"/>
              </a:ext>
            </a:extLst>
          </p:cNvPr>
          <p:cNvSpPr/>
          <p:nvPr/>
        </p:nvSpPr>
        <p:spPr>
          <a:xfrm>
            <a:off x="8257361" y="3909572"/>
            <a:ext cx="783848" cy="255389"/>
          </a:xfrm>
          <a:prstGeom prst="roundRect">
            <a:avLst/>
          </a:prstGeom>
          <a:noFill/>
          <a:ln w="19050" cap="flat" cmpd="sng" algn="ctr">
            <a:noFill/>
            <a:prstDash val="solid"/>
            <a:miter lim="800000"/>
          </a:ln>
          <a:effectLst/>
        </p:spPr>
        <p:txBody>
          <a:bodyPr wrap="none" rtlCol="0" anchor="ctr">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ja-JP" altLang="en-US" sz="900" b="0" i="0" u="none" strike="noStrike" kern="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rPr>
              <a:t>専門家派遣</a:t>
            </a:r>
          </a:p>
        </p:txBody>
      </p:sp>
      <p:sp>
        <p:nvSpPr>
          <p:cNvPr id="43" name="四角形: 角を丸くする 42">
            <a:extLst>
              <a:ext uri="{FF2B5EF4-FFF2-40B4-BE49-F238E27FC236}">
                <a16:creationId xmlns:a16="http://schemas.microsoft.com/office/drawing/2014/main" id="{1EA4C01C-985E-4C02-9CFB-1F3D4184D2F0}"/>
              </a:ext>
            </a:extLst>
          </p:cNvPr>
          <p:cNvSpPr/>
          <p:nvPr/>
        </p:nvSpPr>
        <p:spPr>
          <a:xfrm>
            <a:off x="8423793" y="4671530"/>
            <a:ext cx="683835" cy="408623"/>
          </a:xfrm>
          <a:prstGeom prst="roundRect">
            <a:avLst/>
          </a:prstGeom>
          <a:noFill/>
          <a:ln w="19050" cap="flat" cmpd="sng" algn="ctr">
            <a:noFill/>
            <a:prstDash val="solid"/>
            <a:miter lim="800000"/>
          </a:ln>
          <a:effectLst/>
        </p:spPr>
        <p:txBody>
          <a:bodyPr wrap="none" rtlCol="0" anchor="ctr">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ja-JP" altLang="en-US" sz="900" kern="0" dirty="0">
                <a:solidFill>
                  <a:prstClr val="black"/>
                </a:solidFill>
                <a:latin typeface="游ゴシック" panose="020B0400000000000000" pitchFamily="50" charset="-128"/>
                <a:ea typeface="游ゴシック" panose="020B0400000000000000" pitchFamily="50" charset="-128"/>
              </a:rPr>
              <a:t>耐震化</a:t>
            </a:r>
            <a:endParaRPr kumimoji="0" lang="en-US" altLang="ja-JP" sz="900" kern="0" dirty="0">
              <a:solidFill>
                <a:prstClr val="black"/>
              </a:solidFill>
              <a:latin typeface="游ゴシック" panose="020B0400000000000000" pitchFamily="50" charset="-128"/>
              <a:ea typeface="游ゴシック" panose="020B0400000000000000" pitchFamily="50" charset="-128"/>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ja-JP" altLang="en-US" sz="900" kern="0" dirty="0">
                <a:solidFill>
                  <a:prstClr val="black"/>
                </a:solidFill>
                <a:latin typeface="游ゴシック" panose="020B0400000000000000" pitchFamily="50" charset="-128"/>
                <a:ea typeface="游ゴシック" panose="020B0400000000000000" pitchFamily="50" charset="-128"/>
              </a:rPr>
              <a:t>セミナー</a:t>
            </a:r>
            <a:endParaRPr kumimoji="0" lang="ja-JP" altLang="en-US" sz="900" b="0" i="0" u="none" strike="noStrike" kern="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endParaRPr>
          </a:p>
        </p:txBody>
      </p:sp>
      <p:sp>
        <p:nvSpPr>
          <p:cNvPr id="3" name="スライド番号プレースホルダー 2">
            <a:extLst>
              <a:ext uri="{FF2B5EF4-FFF2-40B4-BE49-F238E27FC236}">
                <a16:creationId xmlns:a16="http://schemas.microsoft.com/office/drawing/2014/main" id="{E3CA7A12-01C4-487F-A694-4E7FA5AFB6E1}"/>
              </a:ext>
            </a:extLst>
          </p:cNvPr>
          <p:cNvSpPr>
            <a:spLocks noGrp="1"/>
          </p:cNvSpPr>
          <p:nvPr>
            <p:ph type="sldNum" sz="quarter" idx="12"/>
          </p:nvPr>
        </p:nvSpPr>
        <p:spPr/>
        <p:txBody>
          <a:bodyPr/>
          <a:lstStyle/>
          <a:p>
            <a:pPr>
              <a:defRPr/>
            </a:pPr>
            <a:fld id="{09954CD4-AF95-4C78-B160-84012AB9CEDB}" type="slidenum">
              <a:rPr lang="en-US" altLang="ja-JP" smtClean="0">
                <a:solidFill>
                  <a:srgbClr val="000000"/>
                </a:solidFill>
              </a:rPr>
              <a:pPr>
                <a:defRPr/>
              </a:pPr>
              <a:t>16</a:t>
            </a:fld>
            <a:endParaRPr lang="en-US" altLang="ja-JP">
              <a:solidFill>
                <a:srgbClr val="000000"/>
              </a:solidFill>
            </a:endParaRPr>
          </a:p>
        </p:txBody>
      </p:sp>
    </p:spTree>
    <p:extLst>
      <p:ext uri="{BB962C8B-B14F-4D97-AF65-F5344CB8AC3E}">
        <p14:creationId xmlns:p14="http://schemas.microsoft.com/office/powerpoint/2010/main" val="191781114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6B54060A-947C-40F3-8B97-AA000720BAFF}"/>
              </a:ext>
            </a:extLst>
          </p:cNvPr>
          <p:cNvSpPr>
            <a:spLocks noGrp="1"/>
          </p:cNvSpPr>
          <p:nvPr>
            <p:ph type="title"/>
          </p:nvPr>
        </p:nvSpPr>
        <p:spPr>
          <a:xfrm>
            <a:off x="0" y="-1"/>
            <a:ext cx="8435340" cy="492543"/>
          </a:xfrm>
        </p:spPr>
        <p:txBody>
          <a:bodyPr/>
          <a:lstStyle/>
          <a:p>
            <a:r>
              <a:rPr lang="ja-JP" altLang="en-US" sz="2200" dirty="0"/>
              <a:t>　大規模</a:t>
            </a:r>
            <a:r>
              <a:rPr kumimoji="1" lang="ja-JP" altLang="en-US" sz="2200" dirty="0"/>
              <a:t>建築物 ・ 沿道</a:t>
            </a:r>
            <a:r>
              <a:rPr kumimoji="1" lang="en-US" altLang="ja-JP" sz="2200" dirty="0"/>
              <a:t>CB</a:t>
            </a:r>
            <a:r>
              <a:rPr kumimoji="1" lang="ja-JP" altLang="en-US" sz="2200" dirty="0"/>
              <a:t>　</a:t>
            </a:r>
            <a:r>
              <a:rPr lang="ja-JP" altLang="en-US" sz="2200" dirty="0"/>
              <a:t>啓発及び</a:t>
            </a:r>
            <a:r>
              <a:rPr lang="ja-JP" altLang="en-US" sz="2200"/>
              <a:t>耐震化促進に関する</a:t>
            </a:r>
            <a:r>
              <a:rPr kumimoji="1" lang="ja-JP" altLang="en-US" sz="2200"/>
              <a:t>取組</a:t>
            </a:r>
            <a:endParaRPr kumimoji="1" lang="ja-JP" altLang="en-US" sz="2200" dirty="0"/>
          </a:p>
        </p:txBody>
      </p:sp>
      <p:sp>
        <p:nvSpPr>
          <p:cNvPr id="5" name="コンテンツ プレースホルダー 2">
            <a:extLst>
              <a:ext uri="{FF2B5EF4-FFF2-40B4-BE49-F238E27FC236}">
                <a16:creationId xmlns:a16="http://schemas.microsoft.com/office/drawing/2014/main" id="{1CF17AF7-8DAF-41EB-AC94-504E6D5607D2}"/>
              </a:ext>
            </a:extLst>
          </p:cNvPr>
          <p:cNvSpPr txBox="1">
            <a:spLocks/>
          </p:cNvSpPr>
          <p:nvPr/>
        </p:nvSpPr>
        <p:spPr bwMode="auto">
          <a:xfrm>
            <a:off x="101422" y="621900"/>
            <a:ext cx="8941152" cy="562546"/>
          </a:xfrm>
          <a:prstGeom prst="rect">
            <a:avLst/>
          </a:prstGeom>
          <a:solidFill>
            <a:schemeClr val="accent5"/>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28" tIns="45714" rIns="91428" bIns="45714" numCol="1" rtlCol="0" anchor="t" anchorCtr="0" compatLnSpc="1">
            <a:prstTxWarp prst="textNoShape">
              <a:avLst/>
            </a:prstTxWarp>
            <a:noAutofit/>
          </a:bodyPr>
          <a:lstStyle>
            <a:lvl1pPr indent="0" defTabSz="457200" fontAlgn="base">
              <a:spcBef>
                <a:spcPts val="600"/>
              </a:spcBef>
              <a:spcAft>
                <a:spcPct val="0"/>
              </a:spcAft>
              <a:buNone/>
              <a:defRPr kumimoji="0" sz="1400" b="1">
                <a:solidFill>
                  <a:prstClr val="black"/>
                </a:solidFill>
                <a:latin typeface="Meiryo UI" panose="020B0604030504040204" pitchFamily="50" charset="-128"/>
                <a:ea typeface="Meiryo UI" panose="020B0604030504040204" pitchFamily="50" charset="-128"/>
              </a:defRPr>
            </a:lvl1pPr>
            <a:lvl2pPr marL="741363" indent="-284163" eaLnBrk="0" fontAlgn="base" hangingPunct="0">
              <a:spcBef>
                <a:spcPct val="20000"/>
              </a:spcBef>
              <a:spcAft>
                <a:spcPct val="0"/>
              </a:spcAft>
              <a:buChar char="–"/>
              <a:defRPr sz="2800"/>
            </a:lvl2pPr>
            <a:lvl3pPr marL="1141413" indent="-227013" eaLnBrk="0" fontAlgn="base" hangingPunct="0">
              <a:spcBef>
                <a:spcPct val="20000"/>
              </a:spcBef>
              <a:spcAft>
                <a:spcPct val="0"/>
              </a:spcAft>
              <a:buChar char="•"/>
              <a:defRPr sz="2400"/>
            </a:lvl3pPr>
            <a:lvl4pPr marL="1598613" indent="-227013" eaLnBrk="0" fontAlgn="base" hangingPunct="0">
              <a:spcBef>
                <a:spcPct val="20000"/>
              </a:spcBef>
              <a:spcAft>
                <a:spcPct val="0"/>
              </a:spcAft>
              <a:buChar char="–"/>
              <a:defRPr sz="2000"/>
            </a:lvl4pPr>
            <a:lvl5pPr marL="2055813" indent="-227013" eaLnBrk="0" fontAlgn="base" hangingPunct="0">
              <a:spcBef>
                <a:spcPct val="20000"/>
              </a:spcBef>
              <a:spcAft>
                <a:spcPct val="0"/>
              </a:spcAft>
              <a:buChar char="»"/>
              <a:defRPr sz="2000"/>
            </a:lvl5pPr>
            <a:lvl6pPr marL="2514264" indent="-228570" fontAlgn="base">
              <a:spcBef>
                <a:spcPct val="20000"/>
              </a:spcBef>
              <a:spcAft>
                <a:spcPct val="0"/>
              </a:spcAft>
              <a:buChar char="»"/>
              <a:defRPr sz="2000"/>
            </a:lvl6pPr>
            <a:lvl7pPr marL="2971403" indent="-228570" fontAlgn="base">
              <a:spcBef>
                <a:spcPct val="20000"/>
              </a:spcBef>
              <a:spcAft>
                <a:spcPct val="0"/>
              </a:spcAft>
              <a:buChar char="»"/>
              <a:defRPr sz="2000"/>
            </a:lvl7pPr>
            <a:lvl8pPr marL="3428542" indent="-228570" fontAlgn="base">
              <a:spcBef>
                <a:spcPct val="20000"/>
              </a:spcBef>
              <a:spcAft>
                <a:spcPct val="0"/>
              </a:spcAft>
              <a:buChar char="»"/>
              <a:defRPr sz="2000"/>
            </a:lvl8pPr>
            <a:lvl9pPr marL="3885681" indent="-228570" fontAlgn="base">
              <a:spcBef>
                <a:spcPct val="20000"/>
              </a:spcBef>
              <a:spcAft>
                <a:spcPct val="0"/>
              </a:spcAft>
              <a:buChar char="»"/>
              <a:defRPr sz="2000"/>
            </a:lvl9pPr>
          </a:lstStyle>
          <a:p>
            <a:pPr marL="268288" indent="-268288">
              <a:spcBef>
                <a:spcPts val="0"/>
              </a:spcBef>
            </a:pPr>
            <a:r>
              <a:rPr lang="ja-JP" altLang="en-US" sz="1600" b="0" dirty="0"/>
              <a:t>〇対象建築物の所有者に対し、アドバイザーの派遣や</a:t>
            </a:r>
            <a:r>
              <a:rPr lang="en-US" altLang="ja-JP" sz="1600" b="0" dirty="0"/>
              <a:t>WEB</a:t>
            </a:r>
            <a:r>
              <a:rPr lang="ja-JP" altLang="en-US" sz="1600" b="0" dirty="0"/>
              <a:t>説明会による啓発を実施</a:t>
            </a:r>
            <a:endParaRPr lang="en-US" altLang="ja-JP" sz="1600" b="0" dirty="0"/>
          </a:p>
          <a:p>
            <a:pPr marL="268288" indent="-268288">
              <a:spcBef>
                <a:spcPts val="0"/>
              </a:spcBef>
            </a:pPr>
            <a:r>
              <a:rPr lang="ja-JP" altLang="en-US" sz="1600" b="0" dirty="0"/>
              <a:t>　災害時に特に重要な病院施設に対しては、重点的な取り組みを行う</a:t>
            </a:r>
            <a:endParaRPr lang="en-US" altLang="ja-JP" sz="1600" b="0" dirty="0"/>
          </a:p>
        </p:txBody>
      </p:sp>
      <p:sp>
        <p:nvSpPr>
          <p:cNvPr id="42" name="四角形: 角を丸くする 41">
            <a:extLst>
              <a:ext uri="{FF2B5EF4-FFF2-40B4-BE49-F238E27FC236}">
                <a16:creationId xmlns:a16="http://schemas.microsoft.com/office/drawing/2014/main" id="{019F204C-DC89-4C22-B11E-71E750801E17}"/>
              </a:ext>
            </a:extLst>
          </p:cNvPr>
          <p:cNvSpPr/>
          <p:nvPr/>
        </p:nvSpPr>
        <p:spPr>
          <a:xfrm>
            <a:off x="117338" y="1463221"/>
            <a:ext cx="8941151" cy="828281"/>
          </a:xfrm>
          <a:prstGeom prst="roundRect">
            <a:avLst>
              <a:gd name="adj" fmla="val 683"/>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268288" indent="-268288"/>
            <a:r>
              <a:rPr lang="en-US" altLang="ja-JP" sz="1600" b="1" dirty="0">
                <a:solidFill>
                  <a:schemeClr val="tx1"/>
                </a:solidFill>
                <a:latin typeface="Meiryo UI" panose="020B0604030504040204" pitchFamily="50" charset="-128"/>
                <a:ea typeface="Meiryo UI" panose="020B0604030504040204" pitchFamily="50" charset="-128"/>
              </a:rPr>
              <a:t>【</a:t>
            </a:r>
            <a:r>
              <a:rPr lang="ja-JP" altLang="en-US" sz="1600" b="1" dirty="0">
                <a:solidFill>
                  <a:schemeClr val="tx1"/>
                </a:solidFill>
                <a:latin typeface="Meiryo UI" panose="020B0604030504040204" pitchFamily="50" charset="-128"/>
                <a:ea typeface="Meiryo UI" panose="020B0604030504040204" pitchFamily="50" charset="-128"/>
              </a:rPr>
              <a:t>耐震化のきっかけとなる普及啓発</a:t>
            </a:r>
            <a:r>
              <a:rPr lang="en-US" altLang="ja-JP" sz="1600" b="1" dirty="0">
                <a:solidFill>
                  <a:schemeClr val="tx1"/>
                </a:solidFill>
                <a:latin typeface="Meiryo UI" panose="020B0604030504040204" pitchFamily="50" charset="-128"/>
                <a:ea typeface="Meiryo UI" panose="020B0604030504040204" pitchFamily="50" charset="-128"/>
              </a:rPr>
              <a:t>】</a:t>
            </a:r>
          </a:p>
          <a:p>
            <a:pPr marL="268288" indent="-268288"/>
            <a:r>
              <a:rPr lang="ja-JP" altLang="en-US" sz="1600" dirty="0">
                <a:solidFill>
                  <a:schemeClr val="tx1"/>
                </a:solidFill>
                <a:latin typeface="Meiryo UI" panose="020B0604030504040204" pitchFamily="50" charset="-128"/>
                <a:ea typeface="Meiryo UI" panose="020B0604030504040204" pitchFamily="50" charset="-128"/>
              </a:rPr>
              <a:t>　・耐震改修に関する専門的な知識をもったアドバイザーの派遣</a:t>
            </a:r>
            <a:endParaRPr lang="en-US" altLang="ja-JP" sz="1600" dirty="0">
              <a:solidFill>
                <a:schemeClr val="tx1"/>
              </a:solidFill>
              <a:latin typeface="Meiryo UI" panose="020B0604030504040204" pitchFamily="50" charset="-128"/>
              <a:ea typeface="Meiryo UI" panose="020B0604030504040204" pitchFamily="50" charset="-128"/>
            </a:endParaRPr>
          </a:p>
          <a:p>
            <a:pPr marL="268288" indent="-268288"/>
            <a:r>
              <a:rPr lang="ja-JP" altLang="en-US" sz="1600" dirty="0">
                <a:solidFill>
                  <a:schemeClr val="tx1"/>
                </a:solidFill>
                <a:latin typeface="Meiryo UI" panose="020B0604030504040204" pitchFamily="50" charset="-128"/>
                <a:ea typeface="Meiryo UI" panose="020B0604030504040204" pitchFamily="50" charset="-128"/>
              </a:rPr>
              <a:t>　・建築物所有者への</a:t>
            </a:r>
            <a:r>
              <a:rPr lang="en-US" altLang="ja-JP" sz="1600" dirty="0">
                <a:solidFill>
                  <a:schemeClr val="tx1"/>
                </a:solidFill>
                <a:latin typeface="Meiryo UI" panose="020B0604030504040204" pitchFamily="50" charset="-128"/>
                <a:ea typeface="Meiryo UI" panose="020B0604030504040204" pitchFamily="50" charset="-128"/>
              </a:rPr>
              <a:t>WEB</a:t>
            </a:r>
            <a:r>
              <a:rPr lang="ja-JP" altLang="en-US" sz="1600" dirty="0">
                <a:solidFill>
                  <a:schemeClr val="tx1"/>
                </a:solidFill>
                <a:latin typeface="Meiryo UI" panose="020B0604030504040204" pitchFamily="50" charset="-128"/>
                <a:ea typeface="Meiryo UI" panose="020B0604030504040204" pitchFamily="50" charset="-128"/>
              </a:rPr>
              <a:t>説明会における内容の充実</a:t>
            </a:r>
            <a:endParaRPr lang="en-US" altLang="ja-JP" sz="1600" dirty="0">
              <a:solidFill>
                <a:schemeClr val="tx1"/>
              </a:solidFill>
              <a:latin typeface="Meiryo UI" panose="020B0604030504040204" pitchFamily="50" charset="-128"/>
              <a:ea typeface="Meiryo UI" panose="020B0604030504040204" pitchFamily="50" charset="-128"/>
            </a:endParaRPr>
          </a:p>
          <a:p>
            <a:pPr marL="268288" indent="-268288"/>
            <a:endParaRPr lang="en-US" altLang="ja-JP" sz="1600" b="1" dirty="0">
              <a:solidFill>
                <a:schemeClr val="tx1"/>
              </a:solidFill>
              <a:latin typeface="+mn-ea"/>
            </a:endParaRPr>
          </a:p>
        </p:txBody>
      </p:sp>
      <p:sp>
        <p:nvSpPr>
          <p:cNvPr id="44" name="四角形: 角を丸くする 43">
            <a:extLst>
              <a:ext uri="{FF2B5EF4-FFF2-40B4-BE49-F238E27FC236}">
                <a16:creationId xmlns:a16="http://schemas.microsoft.com/office/drawing/2014/main" id="{C66DF86B-859E-49F9-B98E-DC7222225E9B}"/>
              </a:ext>
            </a:extLst>
          </p:cNvPr>
          <p:cNvSpPr/>
          <p:nvPr/>
        </p:nvSpPr>
        <p:spPr>
          <a:xfrm>
            <a:off x="85511" y="2639992"/>
            <a:ext cx="8941151" cy="1065322"/>
          </a:xfrm>
          <a:prstGeom prst="roundRect">
            <a:avLst>
              <a:gd name="adj" fmla="val 683"/>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268288" indent="-268288"/>
            <a:r>
              <a:rPr lang="en-US" altLang="ja-JP" sz="1600" b="1" dirty="0">
                <a:solidFill>
                  <a:schemeClr val="tx1"/>
                </a:solidFill>
                <a:latin typeface="Meiryo UI" panose="020B0604030504040204" pitchFamily="50" charset="-128"/>
                <a:ea typeface="Meiryo UI" panose="020B0604030504040204" pitchFamily="50" charset="-128"/>
              </a:rPr>
              <a:t>【</a:t>
            </a:r>
            <a:r>
              <a:rPr lang="ja-JP" altLang="en-US" sz="1600" b="1" dirty="0">
                <a:solidFill>
                  <a:schemeClr val="tx1"/>
                </a:solidFill>
                <a:latin typeface="Meiryo UI" panose="020B0604030504040204" pitchFamily="50" charset="-128"/>
                <a:ea typeface="Meiryo UI" panose="020B0604030504040204" pitchFamily="50" charset="-128"/>
              </a:rPr>
              <a:t>病院施設の耐震化促進</a:t>
            </a:r>
            <a:r>
              <a:rPr lang="en-US" altLang="ja-JP" sz="1600" b="1" dirty="0">
                <a:solidFill>
                  <a:schemeClr val="tx1"/>
                </a:solidFill>
                <a:latin typeface="Meiryo UI" panose="020B0604030504040204" pitchFamily="50" charset="-128"/>
                <a:ea typeface="Meiryo UI" panose="020B0604030504040204" pitchFamily="50" charset="-128"/>
              </a:rPr>
              <a:t>】</a:t>
            </a:r>
          </a:p>
          <a:p>
            <a:pPr marL="268288" indent="-268288"/>
            <a:r>
              <a:rPr lang="ja-JP" altLang="en-US" sz="1600" dirty="0">
                <a:solidFill>
                  <a:schemeClr val="tx1"/>
                </a:solidFill>
                <a:latin typeface="Meiryo UI" panose="020B0604030504040204" pitchFamily="50" charset="-128"/>
                <a:ea typeface="Meiryo UI" panose="020B0604030504040204" pitchFamily="50" charset="-128"/>
              </a:rPr>
              <a:t>　・病院施設の耐震化改修に関する、各種補助制度の啓発と関係部局と</a:t>
            </a:r>
            <a:endParaRPr lang="en-US" altLang="ja-JP" sz="1600" dirty="0">
              <a:solidFill>
                <a:schemeClr val="tx1"/>
              </a:solidFill>
              <a:latin typeface="Meiryo UI" panose="020B0604030504040204" pitchFamily="50" charset="-128"/>
              <a:ea typeface="Meiryo UI" panose="020B0604030504040204" pitchFamily="50" charset="-128"/>
            </a:endParaRPr>
          </a:p>
          <a:p>
            <a:pPr marL="268288" indent="-268288"/>
            <a:r>
              <a:rPr lang="ja-JP" altLang="en-US" sz="1600" dirty="0">
                <a:solidFill>
                  <a:schemeClr val="tx1"/>
                </a:solidFill>
                <a:latin typeface="Meiryo UI" panose="020B0604030504040204" pitchFamily="50" charset="-128"/>
                <a:ea typeface="Meiryo UI" panose="020B0604030504040204" pitchFamily="50" charset="-128"/>
              </a:rPr>
              <a:t>　　連携した働きかけ</a:t>
            </a:r>
            <a:endParaRPr lang="en-US" altLang="ja-JP" sz="1600" dirty="0">
              <a:solidFill>
                <a:schemeClr val="tx1"/>
              </a:solidFill>
              <a:latin typeface="Meiryo UI" panose="020B0604030504040204" pitchFamily="50" charset="-128"/>
              <a:ea typeface="Meiryo UI" panose="020B0604030504040204" pitchFamily="50" charset="-128"/>
            </a:endParaRPr>
          </a:p>
          <a:p>
            <a:pPr marL="268288" indent="-268288"/>
            <a:r>
              <a:rPr lang="ja-JP" altLang="en-US" sz="1600" dirty="0">
                <a:solidFill>
                  <a:schemeClr val="tx1"/>
                </a:solidFill>
                <a:latin typeface="Meiryo UI" panose="020B0604030504040204" pitchFamily="50" charset="-128"/>
                <a:ea typeface="Meiryo UI" panose="020B0604030504040204" pitchFamily="50" charset="-128"/>
              </a:rPr>
              <a:t>　・病院施設の耐震化事例を提供するなどのプッシュ型による技術的な支援</a:t>
            </a:r>
            <a:endParaRPr lang="en-US" altLang="ja-JP" sz="1600" dirty="0">
              <a:solidFill>
                <a:schemeClr val="tx1"/>
              </a:solidFill>
              <a:latin typeface="Meiryo UI" panose="020B0604030504040204" pitchFamily="50" charset="-128"/>
              <a:ea typeface="Meiryo UI" panose="020B0604030504040204" pitchFamily="50" charset="-128"/>
            </a:endParaRPr>
          </a:p>
          <a:p>
            <a:pPr marL="268288" indent="-268288"/>
            <a:endParaRPr lang="en-US" altLang="ja-JP" sz="1600" b="1" dirty="0">
              <a:solidFill>
                <a:schemeClr val="tx1"/>
              </a:solidFill>
              <a:latin typeface="+mn-ea"/>
            </a:endParaRPr>
          </a:p>
        </p:txBody>
      </p:sp>
      <p:graphicFrame>
        <p:nvGraphicFramePr>
          <p:cNvPr id="8" name="オブジェクト 7">
            <a:extLst>
              <a:ext uri="{FF2B5EF4-FFF2-40B4-BE49-F238E27FC236}">
                <a16:creationId xmlns:a16="http://schemas.microsoft.com/office/drawing/2014/main" id="{F5257D39-9ED2-4C9C-B147-5E73B4512D7B}"/>
              </a:ext>
            </a:extLst>
          </p:cNvPr>
          <p:cNvGraphicFramePr>
            <a:graphicFrameLocks noChangeAspect="1"/>
          </p:cNvGraphicFramePr>
          <p:nvPr>
            <p:extLst>
              <p:ext uri="{D42A27DB-BD31-4B8C-83A1-F6EECF244321}">
                <p14:modId xmlns:p14="http://schemas.microsoft.com/office/powerpoint/2010/main" val="2316219788"/>
              </p:ext>
            </p:extLst>
          </p:nvPr>
        </p:nvGraphicFramePr>
        <p:xfrm>
          <a:off x="6713220" y="1302043"/>
          <a:ext cx="2313442" cy="3273327"/>
        </p:xfrm>
        <a:graphic>
          <a:graphicData uri="http://schemas.openxmlformats.org/presentationml/2006/ole">
            <mc:AlternateContent xmlns:mc="http://schemas.openxmlformats.org/markup-compatibility/2006">
              <mc:Choice xmlns:v="urn:schemas-microsoft-com:vml" Requires="v">
                <p:oleObj spid="_x0000_s1153" name="Acrobat Document" r:id="rId3" imgW="4533728" imgH="6415686" progId="AcroExch.Document.DC">
                  <p:embed/>
                </p:oleObj>
              </mc:Choice>
              <mc:Fallback>
                <p:oleObj name="Acrobat Document" r:id="rId3" imgW="4533728" imgH="6415686" progId="AcroExch.Document.DC">
                  <p:embed/>
                  <p:pic>
                    <p:nvPicPr>
                      <p:cNvPr id="8" name="オブジェクト 7">
                        <a:extLst>
                          <a:ext uri="{FF2B5EF4-FFF2-40B4-BE49-F238E27FC236}">
                            <a16:creationId xmlns:a16="http://schemas.microsoft.com/office/drawing/2014/main" id="{F5257D39-9ED2-4C9C-B147-5E73B4512D7B}"/>
                          </a:ext>
                        </a:extLst>
                      </p:cNvPr>
                      <p:cNvPicPr/>
                      <p:nvPr/>
                    </p:nvPicPr>
                    <p:blipFill>
                      <a:blip r:embed="rId4"/>
                      <a:stretch>
                        <a:fillRect/>
                      </a:stretch>
                    </p:blipFill>
                    <p:spPr>
                      <a:xfrm>
                        <a:off x="6713220" y="1302043"/>
                        <a:ext cx="2313442" cy="3273327"/>
                      </a:xfrm>
                      <a:prstGeom prst="rect">
                        <a:avLst/>
                      </a:prstGeom>
                    </p:spPr>
                  </p:pic>
                </p:oleObj>
              </mc:Fallback>
            </mc:AlternateContent>
          </a:graphicData>
        </a:graphic>
      </p:graphicFrame>
      <p:cxnSp>
        <p:nvCxnSpPr>
          <p:cNvPr id="10" name="直線コネクタ 9">
            <a:extLst>
              <a:ext uri="{FF2B5EF4-FFF2-40B4-BE49-F238E27FC236}">
                <a16:creationId xmlns:a16="http://schemas.microsoft.com/office/drawing/2014/main" id="{6547EB88-5262-4C6A-93FE-2F0EBB2ED4F6}"/>
              </a:ext>
            </a:extLst>
          </p:cNvPr>
          <p:cNvCxnSpPr>
            <a:cxnSpLocks/>
          </p:cNvCxnSpPr>
          <p:nvPr/>
        </p:nvCxnSpPr>
        <p:spPr>
          <a:xfrm>
            <a:off x="0" y="4675993"/>
            <a:ext cx="9144000" cy="0"/>
          </a:xfrm>
          <a:prstGeom prst="line">
            <a:avLst/>
          </a:prstGeom>
          <a:ln w="57150">
            <a:solidFill>
              <a:srgbClr val="3276C8"/>
            </a:solidFill>
          </a:ln>
        </p:spPr>
        <p:style>
          <a:lnRef idx="1">
            <a:schemeClr val="accent1"/>
          </a:lnRef>
          <a:fillRef idx="0">
            <a:schemeClr val="accent1"/>
          </a:fillRef>
          <a:effectRef idx="0">
            <a:schemeClr val="accent1"/>
          </a:effectRef>
          <a:fontRef idx="minor">
            <a:schemeClr val="tx1"/>
          </a:fontRef>
        </p:style>
      </p:cxnSp>
      <p:sp>
        <p:nvSpPr>
          <p:cNvPr id="47" name="四角形: 角を丸くする 46">
            <a:extLst>
              <a:ext uri="{FF2B5EF4-FFF2-40B4-BE49-F238E27FC236}">
                <a16:creationId xmlns:a16="http://schemas.microsoft.com/office/drawing/2014/main" id="{9320504B-45CE-4101-8D65-497B1450ABC1}"/>
              </a:ext>
            </a:extLst>
          </p:cNvPr>
          <p:cNvSpPr/>
          <p:nvPr/>
        </p:nvSpPr>
        <p:spPr>
          <a:xfrm>
            <a:off x="101423" y="4828148"/>
            <a:ext cx="8941151" cy="828281"/>
          </a:xfrm>
          <a:prstGeom prst="roundRect">
            <a:avLst>
              <a:gd name="adj" fmla="val 683"/>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268288" indent="-268288"/>
            <a:endParaRPr lang="en-US" altLang="ja-JP" sz="1600" b="1" dirty="0">
              <a:solidFill>
                <a:schemeClr val="tx1"/>
              </a:solidFill>
              <a:latin typeface="+mn-ea"/>
            </a:endParaRPr>
          </a:p>
        </p:txBody>
      </p:sp>
      <p:sp>
        <p:nvSpPr>
          <p:cNvPr id="50" name="四角形: 角を丸くする 49">
            <a:extLst>
              <a:ext uri="{FF2B5EF4-FFF2-40B4-BE49-F238E27FC236}">
                <a16:creationId xmlns:a16="http://schemas.microsoft.com/office/drawing/2014/main" id="{C5A88572-0E40-4B57-B05C-B15B743A70EB}"/>
              </a:ext>
            </a:extLst>
          </p:cNvPr>
          <p:cNvSpPr/>
          <p:nvPr/>
        </p:nvSpPr>
        <p:spPr>
          <a:xfrm>
            <a:off x="117337" y="5191855"/>
            <a:ext cx="8941151" cy="828281"/>
          </a:xfrm>
          <a:prstGeom prst="roundRect">
            <a:avLst>
              <a:gd name="adj" fmla="val 683"/>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268288" indent="-268288"/>
            <a:r>
              <a:rPr lang="en-US" altLang="ja-JP" sz="1600" b="1" dirty="0">
                <a:solidFill>
                  <a:schemeClr val="tx1"/>
                </a:solidFill>
                <a:latin typeface="Meiryo UI" panose="020B0604030504040204" pitchFamily="50" charset="-128"/>
                <a:ea typeface="Meiryo UI" panose="020B0604030504040204" pitchFamily="50" charset="-128"/>
              </a:rPr>
              <a:t>【</a:t>
            </a:r>
            <a:r>
              <a:rPr lang="ja-JP" altLang="en-US" sz="1600" b="1" dirty="0">
                <a:solidFill>
                  <a:schemeClr val="tx1"/>
                </a:solidFill>
                <a:latin typeface="Meiryo UI" panose="020B0604030504040204" pitchFamily="50" charset="-128"/>
                <a:ea typeface="Meiryo UI" panose="020B0604030504040204" pitchFamily="50" charset="-128"/>
              </a:rPr>
              <a:t>耐震化のきっかけとなる普及啓発</a:t>
            </a:r>
            <a:r>
              <a:rPr lang="en-US" altLang="ja-JP" sz="1600" b="1" dirty="0">
                <a:solidFill>
                  <a:schemeClr val="tx1"/>
                </a:solidFill>
                <a:latin typeface="Meiryo UI" panose="020B0604030504040204" pitchFamily="50" charset="-128"/>
                <a:ea typeface="Meiryo UI" panose="020B0604030504040204" pitchFamily="50" charset="-128"/>
              </a:rPr>
              <a:t>】</a:t>
            </a:r>
          </a:p>
          <a:p>
            <a:pPr marL="268288" indent="-268288"/>
            <a:r>
              <a:rPr lang="ja-JP" altLang="en-US" sz="1600" dirty="0">
                <a:solidFill>
                  <a:schemeClr val="tx1"/>
                </a:solidFill>
                <a:latin typeface="Meiryo UI" panose="020B0604030504040204" pitchFamily="50" charset="-128"/>
                <a:ea typeface="Meiryo UI" panose="020B0604030504040204" pitchFamily="50" charset="-128"/>
              </a:rPr>
              <a:t>　・沿道</a:t>
            </a:r>
            <a:r>
              <a:rPr lang="en-US" altLang="ja-JP" sz="1600" dirty="0">
                <a:solidFill>
                  <a:schemeClr val="tx1"/>
                </a:solidFill>
                <a:latin typeface="Meiryo UI" panose="020B0604030504040204" pitchFamily="50" charset="-128"/>
                <a:ea typeface="Meiryo UI" panose="020B0604030504040204" pitchFamily="50" charset="-128"/>
              </a:rPr>
              <a:t>CB</a:t>
            </a:r>
            <a:r>
              <a:rPr lang="ja-JP" altLang="en-US" sz="1600" dirty="0">
                <a:solidFill>
                  <a:schemeClr val="tx1"/>
                </a:solidFill>
                <a:latin typeface="Meiryo UI" panose="020B0604030504040204" pitchFamily="50" charset="-128"/>
                <a:ea typeface="Meiryo UI" panose="020B0604030504040204" pitchFamily="50" charset="-128"/>
              </a:rPr>
              <a:t>の所有者に対し個別訪問を行い、補助制度の周知や補助申請書の書き方のサポートや</a:t>
            </a:r>
            <a:endParaRPr lang="en-US" altLang="ja-JP" sz="1600" dirty="0">
              <a:solidFill>
                <a:schemeClr val="tx1"/>
              </a:solidFill>
              <a:latin typeface="Meiryo UI" panose="020B0604030504040204" pitchFamily="50" charset="-128"/>
              <a:ea typeface="Meiryo UI" panose="020B0604030504040204" pitchFamily="50" charset="-128"/>
            </a:endParaRPr>
          </a:p>
          <a:p>
            <a:pPr marL="268288" indent="-268288"/>
            <a:r>
              <a:rPr lang="ja-JP" altLang="en-US" sz="1600" dirty="0">
                <a:solidFill>
                  <a:schemeClr val="tx1"/>
                </a:solidFill>
                <a:latin typeface="Meiryo UI" panose="020B0604030504040204" pitchFamily="50" charset="-128"/>
                <a:ea typeface="Meiryo UI" panose="020B0604030504040204" pitchFamily="50" charset="-128"/>
              </a:rPr>
              <a:t>　　改修・除却を行うことのできる事業者の紹介をするなど支援を行う</a:t>
            </a:r>
            <a:endParaRPr lang="en-US" altLang="ja-JP" sz="1600" dirty="0">
              <a:solidFill>
                <a:schemeClr val="tx1"/>
              </a:solidFill>
              <a:latin typeface="Meiryo UI" panose="020B0604030504040204" pitchFamily="50" charset="-128"/>
              <a:ea typeface="Meiryo UI" panose="020B0604030504040204" pitchFamily="50" charset="-128"/>
            </a:endParaRPr>
          </a:p>
        </p:txBody>
      </p:sp>
      <p:sp>
        <p:nvSpPr>
          <p:cNvPr id="51" name="四角形: 角を丸くする 50">
            <a:extLst>
              <a:ext uri="{FF2B5EF4-FFF2-40B4-BE49-F238E27FC236}">
                <a16:creationId xmlns:a16="http://schemas.microsoft.com/office/drawing/2014/main" id="{F23762D0-E065-4D22-A86D-E4EDAC35B23B}"/>
              </a:ext>
            </a:extLst>
          </p:cNvPr>
          <p:cNvSpPr/>
          <p:nvPr/>
        </p:nvSpPr>
        <p:spPr>
          <a:xfrm>
            <a:off x="0" y="4802482"/>
            <a:ext cx="9143999" cy="363458"/>
          </a:xfrm>
          <a:prstGeom prst="roundRect">
            <a:avLst>
              <a:gd name="adj" fmla="val 683"/>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268288" indent="-268288"/>
            <a:r>
              <a:rPr lang="ja-JP" altLang="en-US" b="1" dirty="0">
                <a:solidFill>
                  <a:schemeClr val="tx1"/>
                </a:solidFill>
                <a:latin typeface="Meiryo UI" panose="020B0604030504040204" pitchFamily="50" charset="-128"/>
                <a:ea typeface="Meiryo UI" panose="020B0604030504040204" pitchFamily="50" charset="-128"/>
              </a:rPr>
              <a:t>〇広域緊急交通路沿道コンクリートブロック塀</a:t>
            </a:r>
            <a:endParaRPr lang="en-US" altLang="ja-JP" b="1" dirty="0">
              <a:solidFill>
                <a:schemeClr val="tx1"/>
              </a:solidFill>
              <a:latin typeface="Meiryo UI" panose="020B0604030504040204" pitchFamily="50" charset="-128"/>
              <a:ea typeface="Meiryo UI" panose="020B0604030504040204" pitchFamily="50" charset="-128"/>
            </a:endParaRPr>
          </a:p>
        </p:txBody>
      </p:sp>
      <p:sp>
        <p:nvSpPr>
          <p:cNvPr id="3" name="スライド番号プレースホルダー 2">
            <a:extLst>
              <a:ext uri="{FF2B5EF4-FFF2-40B4-BE49-F238E27FC236}">
                <a16:creationId xmlns:a16="http://schemas.microsoft.com/office/drawing/2014/main" id="{EFAF7BCC-2FFD-4FD4-AF93-D64953C7B206}"/>
              </a:ext>
            </a:extLst>
          </p:cNvPr>
          <p:cNvSpPr>
            <a:spLocks noGrp="1"/>
          </p:cNvSpPr>
          <p:nvPr>
            <p:ph type="sldNum" sz="quarter" idx="12"/>
          </p:nvPr>
        </p:nvSpPr>
        <p:spPr/>
        <p:txBody>
          <a:bodyPr/>
          <a:lstStyle/>
          <a:p>
            <a:pPr>
              <a:defRPr/>
            </a:pPr>
            <a:fld id="{09954CD4-AF95-4C78-B160-84012AB9CEDB}" type="slidenum">
              <a:rPr lang="en-US" altLang="ja-JP" smtClean="0">
                <a:solidFill>
                  <a:srgbClr val="000000"/>
                </a:solidFill>
              </a:rPr>
              <a:pPr>
                <a:defRPr/>
              </a:pPr>
              <a:t>17</a:t>
            </a:fld>
            <a:endParaRPr lang="en-US" altLang="ja-JP">
              <a:solidFill>
                <a:srgbClr val="000000"/>
              </a:solidFill>
            </a:endParaRPr>
          </a:p>
        </p:txBody>
      </p:sp>
    </p:spTree>
    <p:extLst>
      <p:ext uri="{BB962C8B-B14F-4D97-AF65-F5344CB8AC3E}">
        <p14:creationId xmlns:p14="http://schemas.microsoft.com/office/powerpoint/2010/main" val="29966094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0" y="79242"/>
            <a:ext cx="7797447" cy="404813"/>
          </a:xfrm>
        </p:spPr>
        <p:txBody>
          <a:bodyPr/>
          <a:lstStyle/>
          <a:p>
            <a:r>
              <a:rPr lang="ja-JP" altLang="en-US" sz="2200" dirty="0"/>
              <a:t>目標のあり方について</a:t>
            </a:r>
          </a:p>
        </p:txBody>
      </p:sp>
      <p:sp>
        <p:nvSpPr>
          <p:cNvPr id="119" name="コンテンツ プレースホルダー 2"/>
          <p:cNvSpPr txBox="1">
            <a:spLocks/>
          </p:cNvSpPr>
          <p:nvPr/>
        </p:nvSpPr>
        <p:spPr bwMode="auto">
          <a:xfrm>
            <a:off x="173558" y="1135047"/>
            <a:ext cx="6913432" cy="599254"/>
          </a:xfrm>
          <a:prstGeom prst="rect">
            <a:avLst/>
          </a:prstGeom>
          <a:solidFill>
            <a:schemeClr val="bg1"/>
          </a:solidFill>
          <a:ln>
            <a:noFill/>
          </a:ln>
        </p:spPr>
        <p:txBody>
          <a:bodyPr vert="horz" wrap="square" lIns="91428" tIns="45714" rIns="91428" bIns="45714" numCol="1" rtlCol="0" anchor="t" anchorCtr="0" compatLnSpc="1">
            <a:prstTxWarp prst="textNoShape">
              <a:avLst/>
            </a:prstTxWarp>
            <a:spAutoFit/>
          </a:bodyPr>
          <a:lstStyle>
            <a:lvl1pPr indent="0" defTabSz="457200" fontAlgn="base">
              <a:spcBef>
                <a:spcPts val="600"/>
              </a:spcBef>
              <a:spcAft>
                <a:spcPct val="0"/>
              </a:spcAft>
              <a:buNone/>
              <a:defRPr kumimoji="0" sz="1400" b="1">
                <a:solidFill>
                  <a:prstClr val="black"/>
                </a:solidFill>
                <a:latin typeface="Meiryo UI" panose="020B0604030504040204" pitchFamily="50" charset="-128"/>
                <a:ea typeface="Meiryo UI" panose="020B0604030504040204" pitchFamily="50" charset="-128"/>
              </a:defRPr>
            </a:lvl1pPr>
            <a:lvl2pPr marL="741363" indent="-284163" eaLnBrk="0" fontAlgn="base" hangingPunct="0">
              <a:spcBef>
                <a:spcPct val="20000"/>
              </a:spcBef>
              <a:spcAft>
                <a:spcPct val="0"/>
              </a:spcAft>
              <a:buChar char="–"/>
              <a:defRPr sz="2800"/>
            </a:lvl2pPr>
            <a:lvl3pPr marL="1141413" indent="-227013" eaLnBrk="0" fontAlgn="base" hangingPunct="0">
              <a:spcBef>
                <a:spcPct val="20000"/>
              </a:spcBef>
              <a:spcAft>
                <a:spcPct val="0"/>
              </a:spcAft>
              <a:buChar char="•"/>
              <a:defRPr sz="2400"/>
            </a:lvl3pPr>
            <a:lvl4pPr marL="1598613" indent="-227013" eaLnBrk="0" fontAlgn="base" hangingPunct="0">
              <a:spcBef>
                <a:spcPct val="20000"/>
              </a:spcBef>
              <a:spcAft>
                <a:spcPct val="0"/>
              </a:spcAft>
              <a:buChar char="–"/>
              <a:defRPr sz="2000"/>
            </a:lvl4pPr>
            <a:lvl5pPr marL="2055813" indent="-227013" eaLnBrk="0" fontAlgn="base" hangingPunct="0">
              <a:spcBef>
                <a:spcPct val="20000"/>
              </a:spcBef>
              <a:spcAft>
                <a:spcPct val="0"/>
              </a:spcAft>
              <a:buChar char="»"/>
              <a:defRPr sz="2000"/>
            </a:lvl5pPr>
            <a:lvl6pPr marL="2514264" indent="-228570" fontAlgn="base">
              <a:spcBef>
                <a:spcPct val="20000"/>
              </a:spcBef>
              <a:spcAft>
                <a:spcPct val="0"/>
              </a:spcAft>
              <a:buChar char="»"/>
              <a:defRPr sz="2000"/>
            </a:lvl6pPr>
            <a:lvl7pPr marL="2971403" indent="-228570" fontAlgn="base">
              <a:spcBef>
                <a:spcPct val="20000"/>
              </a:spcBef>
              <a:spcAft>
                <a:spcPct val="0"/>
              </a:spcAft>
              <a:buChar char="»"/>
              <a:defRPr sz="2000"/>
            </a:lvl7pPr>
            <a:lvl8pPr marL="3428542" indent="-228570" fontAlgn="base">
              <a:spcBef>
                <a:spcPct val="20000"/>
              </a:spcBef>
              <a:spcAft>
                <a:spcPct val="0"/>
              </a:spcAft>
              <a:buChar char="»"/>
              <a:defRPr sz="2000"/>
            </a:lvl8pPr>
            <a:lvl9pPr marL="3885681" indent="-228570" fontAlgn="base">
              <a:spcBef>
                <a:spcPct val="20000"/>
              </a:spcBef>
              <a:spcAft>
                <a:spcPct val="0"/>
              </a:spcAft>
              <a:buChar char="»"/>
              <a:defRPr sz="2000"/>
            </a:lvl9pPr>
          </a:lstStyle>
          <a:p>
            <a:pPr marL="268288" indent="-268288">
              <a:lnSpc>
                <a:spcPts val="2100"/>
              </a:lnSpc>
              <a:spcBef>
                <a:spcPts val="0"/>
              </a:spcBef>
            </a:pPr>
            <a:r>
              <a:rPr lang="ja-JP" altLang="en-US" dirty="0">
                <a:solidFill>
                  <a:schemeClr val="tx1"/>
                </a:solidFill>
              </a:rPr>
              <a:t>目標１　府民みんなでめざそう値（耐震化率）による目標</a:t>
            </a:r>
            <a:endParaRPr lang="en-US" altLang="ja-JP" dirty="0">
              <a:solidFill>
                <a:schemeClr val="tx1"/>
              </a:solidFill>
            </a:endParaRPr>
          </a:p>
          <a:p>
            <a:pPr marL="268288" indent="-268288">
              <a:lnSpc>
                <a:spcPts val="2100"/>
              </a:lnSpc>
              <a:spcBef>
                <a:spcPts val="0"/>
              </a:spcBef>
            </a:pPr>
            <a:r>
              <a:rPr lang="ja-JP" altLang="en-US" dirty="0">
                <a:solidFill>
                  <a:schemeClr val="tx1"/>
                </a:solidFill>
              </a:rPr>
              <a:t>目標２　着実に危険な住宅･建築物を減らすための具体的な取組目標</a:t>
            </a:r>
            <a:endParaRPr lang="en-US" altLang="ja-JP" dirty="0">
              <a:solidFill>
                <a:schemeClr val="tx1"/>
              </a:solidFill>
            </a:endParaRPr>
          </a:p>
        </p:txBody>
      </p:sp>
      <p:sp>
        <p:nvSpPr>
          <p:cNvPr id="53" name="Rectangle 36">
            <a:extLst>
              <a:ext uri="{FF2B5EF4-FFF2-40B4-BE49-F238E27FC236}">
                <a16:creationId xmlns:a16="http://schemas.microsoft.com/office/drawing/2014/main" id="{50AE7216-A151-4F39-A955-102050A58E68}"/>
              </a:ext>
            </a:extLst>
          </p:cNvPr>
          <p:cNvSpPr>
            <a:spLocks noChangeArrowheads="1"/>
          </p:cNvSpPr>
          <p:nvPr/>
        </p:nvSpPr>
        <p:spPr bwMode="auto">
          <a:xfrm>
            <a:off x="-5148841" y="-3323396"/>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a:p>
        </p:txBody>
      </p:sp>
      <p:sp>
        <p:nvSpPr>
          <p:cNvPr id="96" name="テキスト ボックス 95">
            <a:extLst>
              <a:ext uri="{FF2B5EF4-FFF2-40B4-BE49-F238E27FC236}">
                <a16:creationId xmlns:a16="http://schemas.microsoft.com/office/drawing/2014/main" id="{C2054339-96DF-4CF7-84A7-CC702A7F8AAA}"/>
              </a:ext>
            </a:extLst>
          </p:cNvPr>
          <p:cNvSpPr txBox="1"/>
          <p:nvPr/>
        </p:nvSpPr>
        <p:spPr>
          <a:xfrm>
            <a:off x="89397" y="580216"/>
            <a:ext cx="8846690" cy="536172"/>
          </a:xfrm>
          <a:prstGeom prst="rect">
            <a:avLst/>
          </a:prstGeom>
          <a:noFill/>
          <a:ln w="6350" cap="flat" cmpd="sng" algn="ctr">
            <a:noFill/>
            <a:prstDash val="solid"/>
          </a:ln>
          <a:effectLst/>
        </p:spPr>
        <p:style>
          <a:lnRef idx="2">
            <a:schemeClr val="accent2"/>
          </a:lnRef>
          <a:fillRef idx="1">
            <a:schemeClr val="lt1"/>
          </a:fillRef>
          <a:effectRef idx="0">
            <a:schemeClr val="accent2"/>
          </a:effectRef>
          <a:fontRef idx="minor">
            <a:schemeClr val="dk1"/>
          </a:fontRef>
        </p:style>
        <p:txBody>
          <a:bodyPr wrap="square">
            <a:spAutoFit/>
          </a:bodyPr>
          <a:lstStyle/>
          <a:p>
            <a:pPr>
              <a:lnSpc>
                <a:spcPts val="1800"/>
              </a:lnSpc>
            </a:pPr>
            <a:r>
              <a:rPr lang="ja-JP" altLang="en-US" sz="1400" dirty="0">
                <a:solidFill>
                  <a:srgbClr val="000000"/>
                </a:solidFill>
                <a:latin typeface="Meiryo UI" panose="020B0604030504040204" pitchFamily="50" charset="-128"/>
                <a:ea typeface="Meiryo UI" panose="020B0604030504040204" pitchFamily="50" charset="-128"/>
              </a:rPr>
              <a:t>府内における地域特性や建物特性等の実態を踏まえ、</a:t>
            </a:r>
            <a:r>
              <a:rPr lang="en-US" altLang="ja-JP" sz="1400" b="0" i="0" u="none" strike="noStrike" baseline="0" dirty="0">
                <a:solidFill>
                  <a:srgbClr val="000000"/>
                </a:solidFill>
                <a:latin typeface="Meiryo UI" panose="020B0604030504040204" pitchFamily="50" charset="-128"/>
                <a:ea typeface="Meiryo UI" panose="020B0604030504040204" pitchFamily="50" charset="-128"/>
              </a:rPr>
              <a:t>R17</a:t>
            </a:r>
            <a:r>
              <a:rPr lang="ja-JP" altLang="en-US" sz="1400" b="0" i="0" u="none" strike="noStrike" baseline="0" dirty="0">
                <a:solidFill>
                  <a:srgbClr val="000000"/>
                </a:solidFill>
                <a:latin typeface="Meiryo UI" panose="020B0604030504040204" pitchFamily="50" charset="-128"/>
                <a:ea typeface="Meiryo UI" panose="020B0604030504040204" pitchFamily="50" charset="-128"/>
              </a:rPr>
              <a:t>までの</a:t>
            </a:r>
            <a:r>
              <a:rPr lang="en-US" altLang="ja-JP" sz="1400" b="0" i="0" u="none" strike="noStrike" baseline="0" dirty="0">
                <a:solidFill>
                  <a:srgbClr val="000000"/>
                </a:solidFill>
                <a:latin typeface="Meiryo UI" panose="020B0604030504040204" pitchFamily="50" charset="-128"/>
                <a:ea typeface="Meiryo UI" panose="020B0604030504040204" pitchFamily="50" charset="-128"/>
              </a:rPr>
              <a:t>10</a:t>
            </a:r>
            <a:r>
              <a:rPr lang="ja-JP" altLang="en-US" sz="1400" b="0" i="0" u="none" strike="noStrike" baseline="0" dirty="0">
                <a:solidFill>
                  <a:srgbClr val="000000"/>
                </a:solidFill>
                <a:latin typeface="Meiryo UI" panose="020B0604030504040204" pitchFamily="50" charset="-128"/>
                <a:ea typeface="Meiryo UI" panose="020B0604030504040204" pitchFamily="50" charset="-128"/>
              </a:rPr>
              <a:t>年間に</a:t>
            </a:r>
            <a:r>
              <a:rPr lang="ja-JP" altLang="en-US" sz="1400" b="0" i="0" strike="noStrike" baseline="0" dirty="0">
                <a:solidFill>
                  <a:srgbClr val="000000"/>
                </a:solidFill>
                <a:latin typeface="Meiryo UI" panose="020B0604030504040204" pitchFamily="50" charset="-128"/>
                <a:ea typeface="Meiryo UI" panose="020B0604030504040204" pitchFamily="50" charset="-128"/>
              </a:rPr>
              <a:t>おいて、「府民みんなで実現を目指す目標」と</a:t>
            </a:r>
            <a:endParaRPr lang="en-US" altLang="ja-JP" sz="1400" b="0" i="0" strike="noStrike" baseline="0" dirty="0">
              <a:solidFill>
                <a:srgbClr val="000000"/>
              </a:solidFill>
              <a:latin typeface="Meiryo UI" panose="020B0604030504040204" pitchFamily="50" charset="-128"/>
              <a:ea typeface="Meiryo UI" panose="020B0604030504040204" pitchFamily="50" charset="-128"/>
            </a:endParaRPr>
          </a:p>
          <a:p>
            <a:pPr>
              <a:lnSpc>
                <a:spcPts val="1800"/>
              </a:lnSpc>
            </a:pPr>
            <a:r>
              <a:rPr lang="ja-JP" altLang="en-US" sz="1400" b="0" i="0" strike="noStrike" baseline="0" dirty="0">
                <a:solidFill>
                  <a:srgbClr val="000000"/>
                </a:solidFill>
                <a:latin typeface="Meiryo UI" panose="020B0604030504040204" pitchFamily="50" charset="-128"/>
                <a:ea typeface="Meiryo UI" panose="020B0604030504040204" pitchFamily="50" charset="-128"/>
              </a:rPr>
              <a:t>「着実に危険な住宅・建築物を減らすための具体的な取組目標」の２つの目標により、耐震化の取組を推進</a:t>
            </a:r>
            <a:endParaRPr lang="ja-JP" altLang="en-US" sz="1400" dirty="0"/>
          </a:p>
        </p:txBody>
      </p:sp>
      <p:sp>
        <p:nvSpPr>
          <p:cNvPr id="123" name="テキスト ボックス 122">
            <a:extLst>
              <a:ext uri="{FF2B5EF4-FFF2-40B4-BE49-F238E27FC236}">
                <a16:creationId xmlns:a16="http://schemas.microsoft.com/office/drawing/2014/main" id="{2CE786BC-1041-499C-8133-9AC3B098717A}"/>
              </a:ext>
            </a:extLst>
          </p:cNvPr>
          <p:cNvSpPr txBox="1"/>
          <p:nvPr/>
        </p:nvSpPr>
        <p:spPr>
          <a:xfrm>
            <a:off x="166573" y="2970770"/>
            <a:ext cx="553905" cy="276999"/>
          </a:xfrm>
          <a:prstGeom prst="rect">
            <a:avLst/>
          </a:prstGeom>
          <a:noFill/>
          <a:ln w="6350" cap="flat" cmpd="sng" algn="ctr">
            <a:noFill/>
            <a:prstDash val="solid"/>
          </a:ln>
          <a:effectLst/>
        </p:spPr>
        <p:style>
          <a:lnRef idx="2">
            <a:schemeClr val="accent2"/>
          </a:lnRef>
          <a:fillRef idx="1">
            <a:schemeClr val="lt1"/>
          </a:fillRef>
          <a:effectRef idx="0">
            <a:schemeClr val="accent2"/>
          </a:effectRef>
          <a:fontRef idx="minor">
            <a:schemeClr val="dk1"/>
          </a:fontRef>
        </p:style>
        <p:txBody>
          <a:bodyPr wrap="square">
            <a:spAutoFit/>
          </a:bodyPr>
          <a:lstStyle/>
          <a:p>
            <a:pPr marL="268288" indent="-268288">
              <a:spcBef>
                <a:spcPts val="0"/>
              </a:spcBef>
            </a:pPr>
            <a:r>
              <a:rPr lang="ja-JP" altLang="en-US" sz="1200" dirty="0">
                <a:latin typeface="Meiryo UI" panose="020B0604030504040204" pitchFamily="50" charset="-128"/>
                <a:ea typeface="Meiryo UI" panose="020B0604030504040204" pitchFamily="50" charset="-128"/>
              </a:rPr>
              <a:t>住宅</a:t>
            </a:r>
            <a:endParaRPr lang="en-US" altLang="ja-JP" sz="1200" dirty="0">
              <a:latin typeface="Meiryo UI" panose="020B0604030504040204" pitchFamily="50" charset="-128"/>
              <a:ea typeface="Meiryo UI" panose="020B0604030504040204" pitchFamily="50" charset="-128"/>
            </a:endParaRPr>
          </a:p>
        </p:txBody>
      </p:sp>
      <p:sp>
        <p:nvSpPr>
          <p:cNvPr id="8" name="正方形/長方形 7">
            <a:extLst>
              <a:ext uri="{FF2B5EF4-FFF2-40B4-BE49-F238E27FC236}">
                <a16:creationId xmlns:a16="http://schemas.microsoft.com/office/drawing/2014/main" id="{816D16BE-8A14-422E-8166-51FD1A5CCFC2}"/>
              </a:ext>
            </a:extLst>
          </p:cNvPr>
          <p:cNvSpPr/>
          <p:nvPr/>
        </p:nvSpPr>
        <p:spPr>
          <a:xfrm>
            <a:off x="100146" y="2598291"/>
            <a:ext cx="1947003" cy="307777"/>
          </a:xfrm>
          <a:prstGeom prst="rect">
            <a:avLst/>
          </a:prstGeom>
          <a:solidFill>
            <a:schemeClr val="accent5">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400" b="1" dirty="0">
                <a:latin typeface="Meiryo UI" panose="020B0604030504040204" pitchFamily="50" charset="-128"/>
                <a:ea typeface="Meiryo UI" panose="020B0604030504040204" pitchFamily="50" charset="-128"/>
              </a:rPr>
              <a:t>耐震化の進捗状況</a:t>
            </a:r>
          </a:p>
        </p:txBody>
      </p:sp>
      <p:sp>
        <p:nvSpPr>
          <p:cNvPr id="127" name="正方形/長方形 126">
            <a:extLst>
              <a:ext uri="{FF2B5EF4-FFF2-40B4-BE49-F238E27FC236}">
                <a16:creationId xmlns:a16="http://schemas.microsoft.com/office/drawing/2014/main" id="{102C84ED-A0B7-4420-AEC4-5BBEAADDC951}"/>
              </a:ext>
            </a:extLst>
          </p:cNvPr>
          <p:cNvSpPr/>
          <p:nvPr/>
        </p:nvSpPr>
        <p:spPr>
          <a:xfrm>
            <a:off x="-255822" y="5846352"/>
            <a:ext cx="1943989" cy="30777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000" dirty="0">
                <a:solidFill>
                  <a:schemeClr val="accent5">
                    <a:lumMod val="25000"/>
                  </a:schemeClr>
                </a:solidFill>
                <a:latin typeface="Meiryo UI" panose="020B0604030504040204" pitchFamily="50" charset="-128"/>
                <a:ea typeface="Meiryo UI" panose="020B0604030504040204" pitchFamily="50" charset="-128"/>
              </a:rPr>
              <a:t>耐震化率の算定式</a:t>
            </a:r>
            <a:endParaRPr kumimoji="1" lang="ja-JP" altLang="en-US" sz="1000" dirty="0">
              <a:solidFill>
                <a:schemeClr val="accent5">
                  <a:lumMod val="25000"/>
                </a:schemeClr>
              </a:solidFill>
              <a:latin typeface="Meiryo UI" panose="020B0604030504040204" pitchFamily="50" charset="-128"/>
              <a:ea typeface="Meiryo UI" panose="020B0604030504040204" pitchFamily="50" charset="-128"/>
            </a:endParaRPr>
          </a:p>
        </p:txBody>
      </p:sp>
      <p:sp>
        <p:nvSpPr>
          <p:cNvPr id="131" name="テキスト ボックス 130">
            <a:extLst>
              <a:ext uri="{FF2B5EF4-FFF2-40B4-BE49-F238E27FC236}">
                <a16:creationId xmlns:a16="http://schemas.microsoft.com/office/drawing/2014/main" id="{73450AF5-61D8-49F4-B520-67F52AE39B65}"/>
              </a:ext>
            </a:extLst>
          </p:cNvPr>
          <p:cNvSpPr txBox="1"/>
          <p:nvPr/>
        </p:nvSpPr>
        <p:spPr>
          <a:xfrm>
            <a:off x="6667117" y="2977119"/>
            <a:ext cx="2475899" cy="276999"/>
          </a:xfrm>
          <a:prstGeom prst="rect">
            <a:avLst/>
          </a:prstGeom>
          <a:noFill/>
          <a:ln w="6350" cap="flat" cmpd="sng" algn="ctr">
            <a:noFill/>
            <a:prstDash val="solid"/>
          </a:ln>
          <a:effectLst/>
        </p:spPr>
        <p:style>
          <a:lnRef idx="2">
            <a:schemeClr val="accent2"/>
          </a:lnRef>
          <a:fillRef idx="1">
            <a:schemeClr val="lt1"/>
          </a:fillRef>
          <a:effectRef idx="0">
            <a:schemeClr val="accent2"/>
          </a:effectRef>
          <a:fontRef idx="minor">
            <a:schemeClr val="dk1"/>
          </a:fontRef>
        </p:style>
        <p:txBody>
          <a:bodyPr wrap="square">
            <a:spAutoFit/>
          </a:bodyPr>
          <a:lstStyle/>
          <a:p>
            <a:pPr marL="268288" indent="-268288">
              <a:spcBef>
                <a:spcPts val="0"/>
              </a:spcBef>
            </a:pPr>
            <a:r>
              <a:rPr lang="ja-JP" altLang="en-US" sz="1200" dirty="0">
                <a:latin typeface="Meiryo UI" panose="020B0604030504040204" pitchFamily="50" charset="-128"/>
                <a:ea typeface="Meiryo UI" panose="020B0604030504040204" pitchFamily="50" charset="-128"/>
              </a:rPr>
              <a:t>広域緊急交通路沿道建築物</a:t>
            </a:r>
            <a:endParaRPr lang="en-US" altLang="ja-JP" sz="1200" dirty="0">
              <a:latin typeface="Meiryo UI" panose="020B0604030504040204" pitchFamily="50" charset="-128"/>
              <a:ea typeface="Meiryo UI" panose="020B0604030504040204" pitchFamily="50" charset="-128"/>
            </a:endParaRPr>
          </a:p>
        </p:txBody>
      </p:sp>
      <p:sp>
        <p:nvSpPr>
          <p:cNvPr id="132" name="テキスト ボックス 131">
            <a:extLst>
              <a:ext uri="{FF2B5EF4-FFF2-40B4-BE49-F238E27FC236}">
                <a16:creationId xmlns:a16="http://schemas.microsoft.com/office/drawing/2014/main" id="{4664C194-7F58-442E-A81A-745B54200A44}"/>
              </a:ext>
            </a:extLst>
          </p:cNvPr>
          <p:cNvSpPr txBox="1"/>
          <p:nvPr/>
        </p:nvSpPr>
        <p:spPr>
          <a:xfrm>
            <a:off x="126035" y="6222566"/>
            <a:ext cx="3321298" cy="215444"/>
          </a:xfrm>
          <a:prstGeom prst="rect">
            <a:avLst/>
          </a:prstGeom>
          <a:noFill/>
          <a:ln w="6350" cap="flat" cmpd="sng" algn="ctr">
            <a:noFill/>
            <a:prstDash val="solid"/>
          </a:ln>
          <a:effectLst/>
        </p:spPr>
        <p:style>
          <a:lnRef idx="2">
            <a:schemeClr val="accent2"/>
          </a:lnRef>
          <a:fillRef idx="1">
            <a:schemeClr val="lt1"/>
          </a:fillRef>
          <a:effectRef idx="0">
            <a:schemeClr val="accent2"/>
          </a:effectRef>
          <a:fontRef idx="minor">
            <a:schemeClr val="dk1"/>
          </a:fontRef>
        </p:style>
        <p:txBody>
          <a:bodyPr wrap="square">
            <a:spAutoFit/>
          </a:bodyPr>
          <a:lstStyle/>
          <a:p>
            <a:pPr marL="268288" indent="-268288">
              <a:spcBef>
                <a:spcPts val="0"/>
              </a:spcBef>
            </a:pPr>
            <a:r>
              <a:rPr lang="ja-JP" altLang="en-US" sz="800" dirty="0">
                <a:latin typeface="Meiryo UI" panose="020B0604030504040204" pitchFamily="50" charset="-128"/>
                <a:ea typeface="Meiryo UI" panose="020B0604030504040204" pitchFamily="50" charset="-128"/>
              </a:rPr>
              <a:t>耐震化率＝</a:t>
            </a:r>
            <a:endParaRPr lang="en-US" altLang="ja-JP" sz="800" dirty="0">
              <a:latin typeface="Meiryo UI" panose="020B0604030504040204" pitchFamily="50" charset="-128"/>
              <a:ea typeface="Meiryo UI" panose="020B0604030504040204" pitchFamily="50" charset="-128"/>
            </a:endParaRPr>
          </a:p>
        </p:txBody>
      </p:sp>
      <p:grpSp>
        <p:nvGrpSpPr>
          <p:cNvPr id="20" name="グループ化 19">
            <a:extLst>
              <a:ext uri="{FF2B5EF4-FFF2-40B4-BE49-F238E27FC236}">
                <a16:creationId xmlns:a16="http://schemas.microsoft.com/office/drawing/2014/main" id="{DE2E42C8-BDED-470E-83E1-5453A8FBBDB8}"/>
              </a:ext>
            </a:extLst>
          </p:cNvPr>
          <p:cNvGrpSpPr/>
          <p:nvPr/>
        </p:nvGrpSpPr>
        <p:grpSpPr>
          <a:xfrm>
            <a:off x="708296" y="6146936"/>
            <a:ext cx="1891700" cy="374684"/>
            <a:chOff x="909285" y="6224720"/>
            <a:chExt cx="1854136" cy="342717"/>
          </a:xfrm>
        </p:grpSpPr>
        <p:sp>
          <p:nvSpPr>
            <p:cNvPr id="133" name="テキスト ボックス 132">
              <a:extLst>
                <a:ext uri="{FF2B5EF4-FFF2-40B4-BE49-F238E27FC236}">
                  <a16:creationId xmlns:a16="http://schemas.microsoft.com/office/drawing/2014/main" id="{EF16AC56-0BC0-4E46-A55B-D5A3F1436566}"/>
                </a:ext>
              </a:extLst>
            </p:cNvPr>
            <p:cNvSpPr txBox="1"/>
            <p:nvPr/>
          </p:nvSpPr>
          <p:spPr>
            <a:xfrm>
              <a:off x="1027083" y="6224720"/>
              <a:ext cx="1736338" cy="197065"/>
            </a:xfrm>
            <a:prstGeom prst="rect">
              <a:avLst/>
            </a:prstGeom>
            <a:noFill/>
            <a:ln w="6350" cap="flat" cmpd="sng" algn="ctr">
              <a:noFill/>
              <a:prstDash val="solid"/>
            </a:ln>
            <a:effectLst/>
          </p:spPr>
          <p:style>
            <a:lnRef idx="2">
              <a:schemeClr val="accent2"/>
            </a:lnRef>
            <a:fillRef idx="1">
              <a:schemeClr val="lt1"/>
            </a:fillRef>
            <a:effectRef idx="0">
              <a:schemeClr val="accent2"/>
            </a:effectRef>
            <a:fontRef idx="minor">
              <a:schemeClr val="dk1"/>
            </a:fontRef>
          </p:style>
          <p:txBody>
            <a:bodyPr wrap="square">
              <a:spAutoFit/>
            </a:bodyPr>
            <a:lstStyle/>
            <a:p>
              <a:pPr marL="268288" indent="-268288">
                <a:spcBef>
                  <a:spcPts val="0"/>
                </a:spcBef>
              </a:pPr>
              <a:r>
                <a:rPr lang="ja-JP" altLang="en-US" sz="800" dirty="0">
                  <a:latin typeface="Meiryo UI" panose="020B0604030504040204" pitchFamily="50" charset="-128"/>
                  <a:ea typeface="Meiryo UI" panose="020B0604030504040204" pitchFamily="50" charset="-128"/>
                </a:rPr>
                <a:t>耐震性のある住宅</a:t>
              </a:r>
              <a:endParaRPr lang="en-US" altLang="ja-JP" sz="800" dirty="0">
                <a:latin typeface="Meiryo UI" panose="020B0604030504040204" pitchFamily="50" charset="-128"/>
                <a:ea typeface="Meiryo UI" panose="020B0604030504040204" pitchFamily="50" charset="-128"/>
              </a:endParaRPr>
            </a:p>
          </p:txBody>
        </p:sp>
        <p:sp>
          <p:nvSpPr>
            <p:cNvPr id="134" name="テキスト ボックス 133">
              <a:extLst>
                <a:ext uri="{FF2B5EF4-FFF2-40B4-BE49-F238E27FC236}">
                  <a16:creationId xmlns:a16="http://schemas.microsoft.com/office/drawing/2014/main" id="{FB3EC2B6-B900-4FC8-8097-D89A6FC70AF7}"/>
                </a:ext>
              </a:extLst>
            </p:cNvPr>
            <p:cNvSpPr txBox="1"/>
            <p:nvPr/>
          </p:nvSpPr>
          <p:spPr>
            <a:xfrm>
              <a:off x="909285" y="6370372"/>
              <a:ext cx="1736338" cy="197065"/>
            </a:xfrm>
            <a:prstGeom prst="rect">
              <a:avLst/>
            </a:prstGeom>
            <a:noFill/>
            <a:ln w="6350" cap="flat" cmpd="sng" algn="ctr">
              <a:noFill/>
              <a:prstDash val="solid"/>
            </a:ln>
            <a:effectLst/>
          </p:spPr>
          <p:style>
            <a:lnRef idx="2">
              <a:schemeClr val="accent2"/>
            </a:lnRef>
            <a:fillRef idx="1">
              <a:schemeClr val="lt1"/>
            </a:fillRef>
            <a:effectRef idx="0">
              <a:schemeClr val="accent2"/>
            </a:effectRef>
            <a:fontRef idx="minor">
              <a:schemeClr val="dk1"/>
            </a:fontRef>
          </p:style>
          <p:txBody>
            <a:bodyPr wrap="square">
              <a:spAutoFit/>
            </a:bodyPr>
            <a:lstStyle/>
            <a:p>
              <a:pPr marL="268288" indent="-268288">
                <a:spcBef>
                  <a:spcPts val="0"/>
                </a:spcBef>
              </a:pPr>
              <a:r>
                <a:rPr lang="ja-JP" altLang="en-US" sz="800" dirty="0">
                  <a:latin typeface="Meiryo UI" panose="020B0604030504040204" pitchFamily="50" charset="-128"/>
                  <a:ea typeface="Meiryo UI" panose="020B0604030504040204" pitchFamily="50" charset="-128"/>
                </a:rPr>
                <a:t>居住世帯のある住宅戸数</a:t>
              </a:r>
              <a:endParaRPr lang="en-US" altLang="ja-JP" sz="800" dirty="0">
                <a:latin typeface="Meiryo UI" panose="020B0604030504040204" pitchFamily="50" charset="-128"/>
                <a:ea typeface="Meiryo UI" panose="020B0604030504040204" pitchFamily="50" charset="-128"/>
              </a:endParaRPr>
            </a:p>
          </p:txBody>
        </p:sp>
        <p:cxnSp>
          <p:nvCxnSpPr>
            <p:cNvPr id="10" name="直線コネクタ 9">
              <a:extLst>
                <a:ext uri="{FF2B5EF4-FFF2-40B4-BE49-F238E27FC236}">
                  <a16:creationId xmlns:a16="http://schemas.microsoft.com/office/drawing/2014/main" id="{E6CEAAA2-13AD-498A-B1D6-33CAA2D78BBA}"/>
                </a:ext>
              </a:extLst>
            </p:cNvPr>
            <p:cNvCxnSpPr>
              <a:cxnSpLocks/>
            </p:cNvCxnSpPr>
            <p:nvPr/>
          </p:nvCxnSpPr>
          <p:spPr>
            <a:xfrm>
              <a:off x="938391" y="6399276"/>
              <a:ext cx="1124280" cy="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138" name="正方形/長方形 137">
            <a:extLst>
              <a:ext uri="{FF2B5EF4-FFF2-40B4-BE49-F238E27FC236}">
                <a16:creationId xmlns:a16="http://schemas.microsoft.com/office/drawing/2014/main" id="{4D88DD94-2BB7-4587-9A6E-57E29551049D}"/>
              </a:ext>
            </a:extLst>
          </p:cNvPr>
          <p:cNvSpPr/>
          <p:nvPr/>
        </p:nvSpPr>
        <p:spPr>
          <a:xfrm>
            <a:off x="747573" y="3199280"/>
            <a:ext cx="2488753" cy="246221"/>
          </a:xfrm>
          <a:prstGeom prst="rect">
            <a:avLst/>
          </a:prstGeom>
          <a:solidFill>
            <a:srgbClr val="FFFFCC"/>
          </a:solidFill>
          <a:ln w="19050" cap="flat" cmpd="sng" algn="ctr">
            <a:noFill/>
            <a:prstDash val="solid"/>
          </a:ln>
          <a:effectLst/>
        </p:spPr>
        <p:txBody>
          <a:bodyPr wrap="square" rtlCol="0" anchor="ctr">
            <a:spAutoFit/>
          </a:bodyP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marL="0" marR="0" lvl="0" indent="0" defTabSz="914400" eaLnBrk="1" fontAlgn="auto" latinLnBrk="0" hangingPunct="1">
              <a:lnSpc>
                <a:spcPct val="100000"/>
              </a:lnSpc>
              <a:spcBef>
                <a:spcPts val="0"/>
              </a:spcBef>
              <a:spcAft>
                <a:spcPts val="0"/>
              </a:spcAft>
              <a:buClrTx/>
              <a:buSzTx/>
              <a:buFontTx/>
              <a:buNone/>
              <a:tabLst/>
              <a:defRPr/>
            </a:pPr>
            <a:r>
              <a:rPr kumimoji="1" lang="ja-JP" altLang="en-US" sz="1000" b="1" kern="0" dirty="0">
                <a:solidFill>
                  <a:sysClr val="windowText" lastClr="000000"/>
                </a:solidFill>
                <a:latin typeface="Meiryo UI" panose="020B0604030504040204" pitchFamily="50" charset="-128"/>
                <a:ea typeface="Meiryo UI" panose="020B0604030504040204" pitchFamily="50" charset="-128"/>
              </a:rPr>
              <a:t>目標：住宅全体の耐震化率 </a:t>
            </a:r>
            <a:r>
              <a:rPr kumimoji="1" lang="en-US" altLang="ja-JP" sz="1000" b="1" kern="0" dirty="0">
                <a:solidFill>
                  <a:sysClr val="windowText" lastClr="000000"/>
                </a:solidFill>
                <a:latin typeface="Meiryo UI" panose="020B0604030504040204" pitchFamily="50" charset="-128"/>
                <a:ea typeface="Meiryo UI" panose="020B0604030504040204" pitchFamily="50" charset="-128"/>
              </a:rPr>
              <a:t>95</a:t>
            </a:r>
            <a:r>
              <a:rPr kumimoji="1" lang="ja-JP" altLang="en-US" sz="1000" b="1" kern="0" dirty="0">
                <a:solidFill>
                  <a:sysClr val="windowText" lastClr="000000"/>
                </a:solidFill>
                <a:latin typeface="Meiryo UI" panose="020B0604030504040204" pitchFamily="50" charset="-128"/>
                <a:ea typeface="Meiryo UI" panose="020B0604030504040204" pitchFamily="50" charset="-128"/>
              </a:rPr>
              <a:t>％（</a:t>
            </a:r>
            <a:r>
              <a:rPr kumimoji="1" lang="en-US" altLang="ja-JP" sz="1000" b="1" kern="0" dirty="0">
                <a:solidFill>
                  <a:sysClr val="windowText" lastClr="000000"/>
                </a:solidFill>
                <a:latin typeface="Meiryo UI" panose="020B0604030504040204" pitchFamily="50" charset="-128"/>
                <a:ea typeface="Meiryo UI" panose="020B0604030504040204" pitchFamily="50" charset="-128"/>
              </a:rPr>
              <a:t>R7</a:t>
            </a:r>
            <a:r>
              <a:rPr kumimoji="1" lang="ja-JP" altLang="en-US" sz="1000" b="1" kern="0" dirty="0">
                <a:solidFill>
                  <a:sysClr val="windowText" lastClr="000000"/>
                </a:solidFill>
                <a:latin typeface="Meiryo UI" panose="020B0604030504040204" pitchFamily="50" charset="-128"/>
                <a:ea typeface="Meiryo UI" panose="020B0604030504040204" pitchFamily="50" charset="-128"/>
              </a:rPr>
              <a:t>）</a:t>
            </a:r>
            <a:endParaRPr kumimoji="1" lang="en-US" altLang="ja-JP" sz="1000" b="1" kern="0" dirty="0">
              <a:solidFill>
                <a:sysClr val="windowText" lastClr="000000"/>
              </a:solidFill>
              <a:latin typeface="Meiryo UI" panose="020B0604030504040204" pitchFamily="50" charset="-128"/>
              <a:ea typeface="Meiryo UI" panose="020B0604030504040204" pitchFamily="50" charset="-128"/>
            </a:endParaRPr>
          </a:p>
        </p:txBody>
      </p:sp>
      <p:sp>
        <p:nvSpPr>
          <p:cNvPr id="12" name="正方形/長方形 11">
            <a:extLst>
              <a:ext uri="{FF2B5EF4-FFF2-40B4-BE49-F238E27FC236}">
                <a16:creationId xmlns:a16="http://schemas.microsoft.com/office/drawing/2014/main" id="{6C18A6F2-67C6-454B-BFAD-A8839A43C891}"/>
              </a:ext>
            </a:extLst>
          </p:cNvPr>
          <p:cNvSpPr/>
          <p:nvPr/>
        </p:nvSpPr>
        <p:spPr>
          <a:xfrm>
            <a:off x="98171" y="2952516"/>
            <a:ext cx="3990845" cy="3819397"/>
          </a:xfrm>
          <a:prstGeom prst="rect">
            <a:avLst/>
          </a:prstGeom>
          <a:no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3" name="四角形: 角を丸くする 12">
            <a:extLst>
              <a:ext uri="{FF2B5EF4-FFF2-40B4-BE49-F238E27FC236}">
                <a16:creationId xmlns:a16="http://schemas.microsoft.com/office/drawing/2014/main" id="{916E0BAD-77EA-4D47-BE96-227FB8AE4F3A}"/>
              </a:ext>
            </a:extLst>
          </p:cNvPr>
          <p:cNvSpPr/>
          <p:nvPr/>
        </p:nvSpPr>
        <p:spPr>
          <a:xfrm>
            <a:off x="173558" y="3003438"/>
            <a:ext cx="501654" cy="217063"/>
          </a:xfrm>
          <a:prstGeom prst="round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b="1" dirty="0"/>
          </a:p>
        </p:txBody>
      </p:sp>
      <p:sp>
        <p:nvSpPr>
          <p:cNvPr id="140" name="四角形: 角を丸くする 139">
            <a:extLst>
              <a:ext uri="{FF2B5EF4-FFF2-40B4-BE49-F238E27FC236}">
                <a16:creationId xmlns:a16="http://schemas.microsoft.com/office/drawing/2014/main" id="{38E1C0EB-983D-442D-94D0-775554CB791B}"/>
              </a:ext>
            </a:extLst>
          </p:cNvPr>
          <p:cNvSpPr/>
          <p:nvPr/>
        </p:nvSpPr>
        <p:spPr>
          <a:xfrm>
            <a:off x="4200823" y="3003144"/>
            <a:ext cx="1190879" cy="209462"/>
          </a:xfrm>
          <a:prstGeom prst="round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41" name="四角形: 角を丸くする 140">
            <a:extLst>
              <a:ext uri="{FF2B5EF4-FFF2-40B4-BE49-F238E27FC236}">
                <a16:creationId xmlns:a16="http://schemas.microsoft.com/office/drawing/2014/main" id="{301FF88B-DA34-42B8-8BC5-48FC19DFB01A}"/>
              </a:ext>
            </a:extLst>
          </p:cNvPr>
          <p:cNvSpPr/>
          <p:nvPr/>
        </p:nvSpPr>
        <p:spPr>
          <a:xfrm>
            <a:off x="6659781" y="3010754"/>
            <a:ext cx="2035632" cy="215445"/>
          </a:xfrm>
          <a:prstGeom prst="round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17" name="正方形/長方形 16">
            <a:extLst>
              <a:ext uri="{FF2B5EF4-FFF2-40B4-BE49-F238E27FC236}">
                <a16:creationId xmlns:a16="http://schemas.microsoft.com/office/drawing/2014/main" id="{1E255792-AB36-4E24-BDDF-5315716B64D9}"/>
              </a:ext>
            </a:extLst>
          </p:cNvPr>
          <p:cNvSpPr/>
          <p:nvPr/>
        </p:nvSpPr>
        <p:spPr>
          <a:xfrm>
            <a:off x="158826" y="5908601"/>
            <a:ext cx="1122397" cy="188934"/>
          </a:xfrm>
          <a:prstGeom prst="rect">
            <a:avLst/>
          </a:prstGeom>
          <a:noFill/>
          <a:ln w="9525">
            <a:solidFill>
              <a:schemeClr val="accent5">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noFill/>
            </a:endParaRPr>
          </a:p>
        </p:txBody>
      </p:sp>
      <p:sp>
        <p:nvSpPr>
          <p:cNvPr id="157" name="テキスト ボックス 78">
            <a:extLst>
              <a:ext uri="{FF2B5EF4-FFF2-40B4-BE49-F238E27FC236}">
                <a16:creationId xmlns:a16="http://schemas.microsoft.com/office/drawing/2014/main" id="{A1D2ED16-0DD2-4E60-8FD9-AA78127E52B4}"/>
              </a:ext>
            </a:extLst>
          </p:cNvPr>
          <p:cNvSpPr txBox="1"/>
          <p:nvPr/>
        </p:nvSpPr>
        <p:spPr>
          <a:xfrm>
            <a:off x="4142306" y="4112214"/>
            <a:ext cx="1303832" cy="215444"/>
          </a:xfrm>
          <a:prstGeom prst="rect">
            <a:avLst/>
          </a:prstGeom>
          <a:noFill/>
          <a:ln>
            <a:noFill/>
          </a:ln>
        </p:spPr>
        <p:txBody>
          <a:bodyPr wrap="square" lIns="0" tIns="0" rIns="0" bIns="0" rtlCol="0" anchor="ctr">
            <a:noAutofit/>
          </a:bodyPr>
          <a:lstStyle/>
          <a:p>
            <a:pPr marL="203984" indent="-203984"/>
            <a:r>
              <a:rPr lang="en-US" altLang="ja-JP" sz="1000" b="1" dirty="0">
                <a:solidFill>
                  <a:srgbClr val="000000"/>
                </a:solidFill>
                <a:latin typeface="游ゴシック" panose="020B0400000000000000" pitchFamily="50" charset="-128"/>
                <a:ea typeface="游ゴシック" panose="020B0400000000000000" pitchFamily="50" charset="-128"/>
                <a:cs typeface="Times New Roman" panose="02020603050405020304" pitchFamily="18" charset="0"/>
              </a:rPr>
              <a:t>〈</a:t>
            </a:r>
            <a:r>
              <a:rPr lang="ja-JP" altLang="en-US" sz="1000" b="1" dirty="0">
                <a:solidFill>
                  <a:srgbClr val="000000"/>
                </a:solidFill>
                <a:latin typeface="游ゴシック" panose="020B0400000000000000" pitchFamily="50" charset="-128"/>
                <a:ea typeface="游ゴシック" panose="020B0400000000000000" pitchFamily="50" charset="-128"/>
                <a:cs typeface="Times New Roman" panose="02020603050405020304" pitchFamily="18" charset="0"/>
              </a:rPr>
              <a:t>耐震性不足棟数</a:t>
            </a:r>
            <a:r>
              <a:rPr lang="en-US" altLang="ja-JP" sz="1000" b="1" dirty="0">
                <a:solidFill>
                  <a:srgbClr val="000000"/>
                </a:solidFill>
                <a:latin typeface="游ゴシック" panose="020B0400000000000000" pitchFamily="50" charset="-128"/>
                <a:ea typeface="游ゴシック" panose="020B0400000000000000" pitchFamily="50" charset="-128"/>
                <a:cs typeface="Times New Roman" panose="02020603050405020304" pitchFamily="18" charset="0"/>
              </a:rPr>
              <a:t>〉</a:t>
            </a:r>
            <a:endParaRPr lang="ja-JP" altLang="en-US" sz="1000" b="1" dirty="0">
              <a:latin typeface="游ゴシック" panose="020B0400000000000000" pitchFamily="50" charset="-128"/>
              <a:ea typeface="游ゴシック" panose="020B0400000000000000" pitchFamily="50" charset="-128"/>
              <a:cs typeface="ＭＳ Ｐゴシック" panose="020B0600070205080204" pitchFamily="50" charset="-128"/>
            </a:endParaRPr>
          </a:p>
        </p:txBody>
      </p:sp>
      <p:sp>
        <p:nvSpPr>
          <p:cNvPr id="161" name="正方形/長方形 160">
            <a:extLst>
              <a:ext uri="{FF2B5EF4-FFF2-40B4-BE49-F238E27FC236}">
                <a16:creationId xmlns:a16="http://schemas.microsoft.com/office/drawing/2014/main" id="{8F748722-DDA2-4F59-970E-8CF550FD21C4}"/>
              </a:ext>
            </a:extLst>
          </p:cNvPr>
          <p:cNvSpPr/>
          <p:nvPr/>
        </p:nvSpPr>
        <p:spPr>
          <a:xfrm>
            <a:off x="4161505" y="3623450"/>
            <a:ext cx="2392859" cy="400110"/>
          </a:xfrm>
          <a:prstGeom prst="rect">
            <a:avLst/>
          </a:prstGeom>
          <a:solidFill>
            <a:srgbClr val="FFFFCC"/>
          </a:solidFill>
          <a:ln w="19050" cap="flat" cmpd="sng" algn="ctr">
            <a:noFill/>
            <a:prstDash val="solid"/>
          </a:ln>
          <a:effectLst/>
        </p:spPr>
        <p:txBody>
          <a:bodyPr wrap="square" rtlCol="0" anchor="ctr">
            <a:spAutoFit/>
          </a:bodyP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00" b="1" i="0" u="none" strike="noStrike" kern="0" cap="none" spc="0" normalizeH="0" baseline="0" noProof="0" dirty="0">
                <a:ln>
                  <a:noFill/>
                </a:ln>
                <a:solidFill>
                  <a:sysClr val="windowText" lastClr="000000"/>
                </a:solidFill>
                <a:effectLst/>
                <a:uLnTx/>
                <a:uFillTx/>
                <a:latin typeface="Meiryo UI" panose="020B0604030504040204" pitchFamily="50" charset="-128"/>
                <a:ea typeface="Meiryo UI" panose="020B0604030504040204" pitchFamily="50" charset="-128"/>
              </a:rPr>
              <a:t>目標：耐震性の不足するものをおおむね　</a:t>
            </a:r>
            <a:endParaRPr kumimoji="1" lang="en-US" altLang="ja-JP" sz="1000" b="1" i="0" u="none" strike="noStrike" kern="0" cap="none" spc="0" normalizeH="0" baseline="0" noProof="0" dirty="0">
              <a:ln>
                <a:noFill/>
              </a:ln>
              <a:solidFill>
                <a:sysClr val="windowText" lastClr="000000"/>
              </a:solidFill>
              <a:effectLst/>
              <a:uLnTx/>
              <a:uFillTx/>
              <a:latin typeface="Meiryo UI" panose="020B0604030504040204" pitchFamily="50" charset="-128"/>
              <a:ea typeface="Meiryo UI"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1000" b="1" kern="0" dirty="0">
                <a:solidFill>
                  <a:sysClr val="windowText" lastClr="000000"/>
                </a:solidFill>
                <a:latin typeface="Meiryo UI" panose="020B0604030504040204" pitchFamily="50" charset="-128"/>
                <a:ea typeface="Meiryo UI" panose="020B0604030504040204" pitchFamily="50" charset="-128"/>
              </a:rPr>
              <a:t>　　　　 </a:t>
            </a:r>
            <a:r>
              <a:rPr kumimoji="1" lang="ja-JP" altLang="en-US" sz="1000" b="1" i="0" u="none" strike="noStrike" kern="0" cap="none" spc="0" normalizeH="0" baseline="0" noProof="0" dirty="0">
                <a:ln>
                  <a:noFill/>
                </a:ln>
                <a:solidFill>
                  <a:sysClr val="windowText" lastClr="000000"/>
                </a:solidFill>
                <a:effectLst/>
                <a:uLnTx/>
                <a:uFillTx/>
                <a:latin typeface="Meiryo UI" panose="020B0604030504040204" pitchFamily="50" charset="-128"/>
                <a:ea typeface="Meiryo UI" panose="020B0604030504040204" pitchFamily="50" charset="-128"/>
              </a:rPr>
              <a:t>解消</a:t>
            </a:r>
            <a:r>
              <a:rPr lang="ja-JP" altLang="en-US" sz="1000" b="1" kern="0" dirty="0">
                <a:solidFill>
                  <a:sysClr val="windowText" lastClr="000000"/>
                </a:solidFill>
                <a:latin typeface="Meiryo UI" panose="020B0604030504040204" pitchFamily="50" charset="-128"/>
                <a:ea typeface="Meiryo UI" panose="020B0604030504040204" pitchFamily="50" charset="-128"/>
              </a:rPr>
              <a:t>（</a:t>
            </a:r>
            <a:r>
              <a:rPr lang="en-US" altLang="ja-JP" sz="1000" b="1" kern="0" dirty="0">
                <a:solidFill>
                  <a:sysClr val="windowText" lastClr="000000"/>
                </a:solidFill>
                <a:latin typeface="Meiryo UI" panose="020B0604030504040204" pitchFamily="50" charset="-128"/>
                <a:ea typeface="Meiryo UI" panose="020B0604030504040204" pitchFamily="50" charset="-128"/>
              </a:rPr>
              <a:t>R7</a:t>
            </a:r>
            <a:r>
              <a:rPr lang="ja-JP" altLang="en-US" sz="1000" b="1" kern="0" dirty="0">
                <a:solidFill>
                  <a:sysClr val="windowText" lastClr="000000"/>
                </a:solidFill>
                <a:latin typeface="Meiryo UI" panose="020B0604030504040204" pitchFamily="50" charset="-128"/>
                <a:ea typeface="Meiryo UI" panose="020B0604030504040204" pitchFamily="50" charset="-128"/>
              </a:rPr>
              <a:t>）</a:t>
            </a:r>
            <a:endParaRPr kumimoji="1" lang="en-US" altLang="ja-JP" sz="1000" b="1" i="0" u="none" strike="noStrike" kern="0" cap="none" spc="0" normalizeH="0" baseline="0" noProof="0" dirty="0">
              <a:ln>
                <a:noFill/>
              </a:ln>
              <a:solidFill>
                <a:sysClr val="windowText" lastClr="000000"/>
              </a:solidFill>
              <a:effectLst/>
              <a:uLnTx/>
              <a:uFillTx/>
              <a:latin typeface="Meiryo UI" panose="020B0604030504040204" pitchFamily="50" charset="-128"/>
              <a:ea typeface="Meiryo UI" panose="020B0604030504040204" pitchFamily="50" charset="-128"/>
            </a:endParaRPr>
          </a:p>
        </p:txBody>
      </p:sp>
      <p:graphicFrame>
        <p:nvGraphicFramePr>
          <p:cNvPr id="162" name="表 161">
            <a:extLst>
              <a:ext uri="{FF2B5EF4-FFF2-40B4-BE49-F238E27FC236}">
                <a16:creationId xmlns:a16="http://schemas.microsoft.com/office/drawing/2014/main" id="{685AFF5F-8542-447F-BE5B-D2099146ADF6}"/>
              </a:ext>
            </a:extLst>
          </p:cNvPr>
          <p:cNvGraphicFramePr>
            <a:graphicFrameLocks noGrp="1"/>
          </p:cNvGraphicFramePr>
          <p:nvPr/>
        </p:nvGraphicFramePr>
        <p:xfrm>
          <a:off x="4340948" y="4314009"/>
          <a:ext cx="763370" cy="712089"/>
        </p:xfrm>
        <a:graphic>
          <a:graphicData uri="http://schemas.openxmlformats.org/drawingml/2006/table">
            <a:tbl>
              <a:tblPr firstRow="1" bandRow="1">
                <a:tableStyleId>{5940675A-B579-460E-94D1-54222C63F5DA}</a:tableStyleId>
              </a:tblPr>
              <a:tblGrid>
                <a:gridCol w="763370">
                  <a:extLst>
                    <a:ext uri="{9D8B030D-6E8A-4147-A177-3AD203B41FA5}">
                      <a16:colId xmlns:a16="http://schemas.microsoft.com/office/drawing/2014/main" val="458052754"/>
                    </a:ext>
                  </a:extLst>
                </a:gridCol>
              </a:tblGrid>
              <a:tr h="251877">
                <a:tc>
                  <a:txBody>
                    <a:bodyPr/>
                    <a:lstStyle/>
                    <a:p>
                      <a:pPr algn="ctr">
                        <a:lnSpc>
                          <a:spcPct val="150000"/>
                        </a:lnSpc>
                      </a:pPr>
                      <a:r>
                        <a:rPr kumimoji="1" lang="en-US" altLang="ja-JP" sz="1050" b="0" dirty="0">
                          <a:latin typeface="游ゴシック" panose="020B0400000000000000" pitchFamily="50" charset="-128"/>
                          <a:ea typeface="游ゴシック" panose="020B0400000000000000" pitchFamily="50" charset="-128"/>
                        </a:rPr>
                        <a:t>H28</a:t>
                      </a:r>
                      <a:endParaRPr kumimoji="1" lang="ja-JP" altLang="en-US" sz="1050" b="0" dirty="0">
                        <a:latin typeface="游ゴシック" panose="020B0400000000000000" pitchFamily="50" charset="-128"/>
                        <a:ea typeface="游ゴシック" panose="020B0400000000000000" pitchFamily="50" charset="-128"/>
                      </a:endParaRPr>
                    </a:p>
                  </a:txBody>
                  <a:tcPr marL="36000" marR="36000" marT="0"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accent3">
                        <a:lumMod val="85000"/>
                      </a:schemeClr>
                    </a:solidFill>
                  </a:tcPr>
                </a:tc>
                <a:extLst>
                  <a:ext uri="{0D108BD9-81ED-4DB2-BD59-A6C34878D82A}">
                    <a16:rowId xmlns:a16="http://schemas.microsoft.com/office/drawing/2014/main" val="1379855168"/>
                  </a:ext>
                </a:extLst>
              </a:tr>
              <a:tr h="460212">
                <a:tc>
                  <a:txBody>
                    <a:bodyPr/>
                    <a:lstStyle/>
                    <a:p>
                      <a:pPr algn="ctr"/>
                      <a:r>
                        <a:rPr kumimoji="1" lang="en-US" altLang="ja-JP" sz="1050" b="1" dirty="0">
                          <a:latin typeface="游ゴシック" panose="020B0400000000000000" pitchFamily="50" charset="-128"/>
                          <a:ea typeface="游ゴシック" panose="020B0400000000000000" pitchFamily="50" charset="-128"/>
                        </a:rPr>
                        <a:t>139</a:t>
                      </a:r>
                      <a:r>
                        <a:rPr kumimoji="1" lang="ja-JP" altLang="en-US" sz="1050" b="1" dirty="0">
                          <a:latin typeface="游ゴシック" panose="020B0400000000000000" pitchFamily="50" charset="-128"/>
                          <a:ea typeface="游ゴシック" panose="020B0400000000000000" pitchFamily="50" charset="-128"/>
                        </a:rPr>
                        <a:t>棟</a:t>
                      </a:r>
                      <a:endParaRPr kumimoji="1" lang="en-US" altLang="ja-JP" sz="1050" b="1" dirty="0">
                        <a:latin typeface="游ゴシック" panose="020B0400000000000000" pitchFamily="50" charset="-128"/>
                        <a:ea typeface="游ゴシック" panose="020B0400000000000000" pitchFamily="50" charset="-128"/>
                      </a:endParaRPr>
                    </a:p>
                  </a:txBody>
                  <a:tcPr marL="36000" marR="36000" marT="36000" marB="3600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117509477"/>
                  </a:ext>
                </a:extLst>
              </a:tr>
            </a:tbl>
          </a:graphicData>
        </a:graphic>
      </p:graphicFrame>
      <p:sp>
        <p:nvSpPr>
          <p:cNvPr id="163" name="二等辺三角形 162">
            <a:extLst>
              <a:ext uri="{FF2B5EF4-FFF2-40B4-BE49-F238E27FC236}">
                <a16:creationId xmlns:a16="http://schemas.microsoft.com/office/drawing/2014/main" id="{DC0A99DE-00DB-4C86-9852-66DF84909928}"/>
              </a:ext>
            </a:extLst>
          </p:cNvPr>
          <p:cNvSpPr/>
          <p:nvPr/>
        </p:nvSpPr>
        <p:spPr>
          <a:xfrm rot="5400000">
            <a:off x="5194420" y="4669949"/>
            <a:ext cx="350520" cy="106680"/>
          </a:xfrm>
          <a:prstGeom prst="triangl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30" name="テキスト ボックス 129">
            <a:extLst>
              <a:ext uri="{FF2B5EF4-FFF2-40B4-BE49-F238E27FC236}">
                <a16:creationId xmlns:a16="http://schemas.microsoft.com/office/drawing/2014/main" id="{6CE370CE-07AD-4D8B-A56F-A2AC40A74948}"/>
              </a:ext>
            </a:extLst>
          </p:cNvPr>
          <p:cNvSpPr txBox="1"/>
          <p:nvPr/>
        </p:nvSpPr>
        <p:spPr>
          <a:xfrm>
            <a:off x="4228081" y="2966396"/>
            <a:ext cx="1542163" cy="276999"/>
          </a:xfrm>
          <a:prstGeom prst="rect">
            <a:avLst/>
          </a:prstGeom>
          <a:noFill/>
          <a:ln w="6350" cap="flat" cmpd="sng" algn="ctr">
            <a:noFill/>
            <a:prstDash val="solid"/>
          </a:ln>
          <a:effectLst/>
        </p:spPr>
        <p:style>
          <a:lnRef idx="2">
            <a:schemeClr val="accent2"/>
          </a:lnRef>
          <a:fillRef idx="1">
            <a:schemeClr val="lt1"/>
          </a:fillRef>
          <a:effectRef idx="0">
            <a:schemeClr val="accent2"/>
          </a:effectRef>
          <a:fontRef idx="minor">
            <a:schemeClr val="dk1"/>
          </a:fontRef>
        </p:style>
        <p:txBody>
          <a:bodyPr wrap="square">
            <a:spAutoFit/>
          </a:bodyPr>
          <a:lstStyle/>
          <a:p>
            <a:pPr marL="268288" indent="-268288">
              <a:spcBef>
                <a:spcPts val="0"/>
              </a:spcBef>
            </a:pPr>
            <a:r>
              <a:rPr lang="ja-JP" altLang="en-US" sz="1200" dirty="0">
                <a:latin typeface="Meiryo UI" panose="020B0604030504040204" pitchFamily="50" charset="-128"/>
                <a:ea typeface="Meiryo UI" panose="020B0604030504040204" pitchFamily="50" charset="-128"/>
              </a:rPr>
              <a:t>大規模建築物</a:t>
            </a:r>
            <a:endParaRPr lang="en-US" altLang="ja-JP" sz="1200" dirty="0">
              <a:latin typeface="Meiryo UI" panose="020B0604030504040204" pitchFamily="50" charset="-128"/>
              <a:ea typeface="Meiryo UI" panose="020B0604030504040204" pitchFamily="50" charset="-128"/>
            </a:endParaRPr>
          </a:p>
        </p:txBody>
      </p:sp>
      <p:pic>
        <p:nvPicPr>
          <p:cNvPr id="3" name="図 2">
            <a:extLst>
              <a:ext uri="{FF2B5EF4-FFF2-40B4-BE49-F238E27FC236}">
                <a16:creationId xmlns:a16="http://schemas.microsoft.com/office/drawing/2014/main" id="{FC676613-5EFC-4A27-A8E4-E29D870C5370}"/>
              </a:ext>
            </a:extLst>
          </p:cNvPr>
          <p:cNvPicPr>
            <a:picLocks noChangeAspect="1"/>
          </p:cNvPicPr>
          <p:nvPr/>
        </p:nvPicPr>
        <p:blipFill>
          <a:blip r:embed="rId2"/>
          <a:stretch>
            <a:fillRect/>
          </a:stretch>
        </p:blipFill>
        <p:spPr>
          <a:xfrm>
            <a:off x="-153637" y="3495303"/>
            <a:ext cx="4221304" cy="2431927"/>
          </a:xfrm>
          <a:prstGeom prst="rect">
            <a:avLst/>
          </a:prstGeom>
        </p:spPr>
      </p:pic>
      <p:sp>
        <p:nvSpPr>
          <p:cNvPr id="51" name="テキスト ボックス 78">
            <a:extLst>
              <a:ext uri="{FF2B5EF4-FFF2-40B4-BE49-F238E27FC236}">
                <a16:creationId xmlns:a16="http://schemas.microsoft.com/office/drawing/2014/main" id="{AB49BAD9-C555-41F0-8EAF-1E78CF3C5E43}"/>
              </a:ext>
            </a:extLst>
          </p:cNvPr>
          <p:cNvSpPr txBox="1"/>
          <p:nvPr/>
        </p:nvSpPr>
        <p:spPr>
          <a:xfrm>
            <a:off x="782577" y="2995247"/>
            <a:ext cx="3949145" cy="195081"/>
          </a:xfrm>
          <a:prstGeom prst="rect">
            <a:avLst/>
          </a:prstGeom>
          <a:noFill/>
          <a:ln>
            <a:noFill/>
          </a:ln>
        </p:spPr>
        <p:txBody>
          <a:bodyPr wrap="square" lIns="0" tIns="0" rIns="0" bIns="0" rtlCol="0" anchor="ctr">
            <a:noAutofit/>
          </a:bodyPr>
          <a:lstStyle/>
          <a:p>
            <a:pPr marL="203984" indent="-203984"/>
            <a:r>
              <a:rPr lang="ja-JP" altLang="en-US" sz="900" dirty="0">
                <a:solidFill>
                  <a:srgbClr val="000000"/>
                </a:solidFill>
                <a:latin typeface="Meiryo UI" panose="020B0604030504040204" pitchFamily="50" charset="-128"/>
                <a:ea typeface="Meiryo UI" panose="020B0604030504040204" pitchFamily="50" charset="-128"/>
                <a:cs typeface="Times New Roman" panose="02020603050405020304" pitchFamily="18" charset="0"/>
              </a:rPr>
              <a:t>木造住宅・分譲マンションを含むすべての住宅</a:t>
            </a:r>
            <a:endParaRPr lang="ja-JP" altLang="en-US" sz="900" dirty="0">
              <a:latin typeface="Meiryo UI" panose="020B0604030504040204" pitchFamily="50" charset="-128"/>
              <a:ea typeface="Meiryo UI" panose="020B0604030504040204" pitchFamily="50" charset="-128"/>
              <a:cs typeface="ＭＳ Ｐゴシック" panose="020B0600070205080204" pitchFamily="50" charset="-128"/>
            </a:endParaRPr>
          </a:p>
        </p:txBody>
      </p:sp>
      <p:sp>
        <p:nvSpPr>
          <p:cNvPr id="52" name="テキスト ボックス 78">
            <a:extLst>
              <a:ext uri="{FF2B5EF4-FFF2-40B4-BE49-F238E27FC236}">
                <a16:creationId xmlns:a16="http://schemas.microsoft.com/office/drawing/2014/main" id="{B1ABB050-585D-496E-9C3C-221B1CCD6AF5}"/>
              </a:ext>
            </a:extLst>
          </p:cNvPr>
          <p:cNvSpPr txBox="1"/>
          <p:nvPr/>
        </p:nvSpPr>
        <p:spPr>
          <a:xfrm>
            <a:off x="4279707" y="3222932"/>
            <a:ext cx="2240757" cy="374722"/>
          </a:xfrm>
          <a:prstGeom prst="rect">
            <a:avLst/>
          </a:prstGeom>
          <a:noFill/>
          <a:ln>
            <a:noFill/>
          </a:ln>
        </p:spPr>
        <p:txBody>
          <a:bodyPr wrap="square" lIns="0" tIns="0" rIns="0" bIns="0" rtlCol="0" anchor="ctr">
            <a:noAutofit/>
          </a:bodyPr>
          <a:lstStyle/>
          <a:p>
            <a:pPr marL="203984" indent="-203984"/>
            <a:r>
              <a:rPr lang="ja-JP" altLang="en-US" sz="900" dirty="0">
                <a:solidFill>
                  <a:srgbClr val="000000"/>
                </a:solidFill>
                <a:latin typeface="Meiryo UI" panose="020B0604030504040204" pitchFamily="50" charset="-128"/>
                <a:ea typeface="Meiryo UI" panose="020B0604030504040204" pitchFamily="50" charset="-128"/>
                <a:cs typeface="Times New Roman" panose="02020603050405020304" pitchFamily="18" charset="0"/>
              </a:rPr>
              <a:t>不特定多数の者及び避難に配慮を要する者が</a:t>
            </a:r>
            <a:endParaRPr lang="en-US" altLang="ja-JP" sz="900" dirty="0">
              <a:solidFill>
                <a:srgbClr val="000000"/>
              </a:solidFill>
              <a:latin typeface="Meiryo UI" panose="020B0604030504040204" pitchFamily="50" charset="-128"/>
              <a:ea typeface="Meiryo UI" panose="020B0604030504040204" pitchFamily="50" charset="-128"/>
              <a:cs typeface="Times New Roman" panose="02020603050405020304" pitchFamily="18" charset="0"/>
            </a:endParaRPr>
          </a:p>
          <a:p>
            <a:pPr marL="203984" indent="-203984"/>
            <a:r>
              <a:rPr lang="ja-JP" altLang="en-US" sz="900" dirty="0">
                <a:solidFill>
                  <a:srgbClr val="000000"/>
                </a:solidFill>
                <a:latin typeface="Meiryo UI" panose="020B0604030504040204" pitchFamily="50" charset="-128"/>
                <a:ea typeface="Meiryo UI" panose="020B0604030504040204" pitchFamily="50" charset="-128"/>
                <a:cs typeface="Times New Roman" panose="02020603050405020304" pitchFamily="18" charset="0"/>
              </a:rPr>
              <a:t>利用する大規模な建築物</a:t>
            </a:r>
            <a:endParaRPr lang="ja-JP" altLang="en-US" sz="900" dirty="0">
              <a:latin typeface="Meiryo UI" panose="020B0604030504040204" pitchFamily="50" charset="-128"/>
              <a:ea typeface="Meiryo UI" panose="020B0604030504040204" pitchFamily="50" charset="-128"/>
              <a:cs typeface="ＭＳ Ｐゴシック" panose="020B0600070205080204" pitchFamily="50" charset="-128"/>
            </a:endParaRPr>
          </a:p>
        </p:txBody>
      </p:sp>
      <p:sp>
        <p:nvSpPr>
          <p:cNvPr id="81" name="正方形/長方形 80">
            <a:extLst>
              <a:ext uri="{FF2B5EF4-FFF2-40B4-BE49-F238E27FC236}">
                <a16:creationId xmlns:a16="http://schemas.microsoft.com/office/drawing/2014/main" id="{6D39DAE2-1B2D-4ED5-B331-58E0EE13747C}"/>
              </a:ext>
            </a:extLst>
          </p:cNvPr>
          <p:cNvSpPr/>
          <p:nvPr/>
        </p:nvSpPr>
        <p:spPr>
          <a:xfrm>
            <a:off x="6608374" y="3631787"/>
            <a:ext cx="2392859" cy="400110"/>
          </a:xfrm>
          <a:prstGeom prst="rect">
            <a:avLst/>
          </a:prstGeom>
          <a:solidFill>
            <a:srgbClr val="FFFFCC"/>
          </a:solidFill>
          <a:ln w="19050" cap="flat" cmpd="sng" algn="ctr">
            <a:noFill/>
            <a:prstDash val="solid"/>
          </a:ln>
          <a:effectLst/>
        </p:spPr>
        <p:txBody>
          <a:bodyPr wrap="square" rtlCol="0" anchor="ctr">
            <a:spAutoFit/>
          </a:bodyP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00" b="1" i="0" u="none" strike="noStrike" kern="0" cap="none" spc="0" normalizeH="0" baseline="0" noProof="0" dirty="0">
                <a:ln>
                  <a:noFill/>
                </a:ln>
                <a:solidFill>
                  <a:sysClr val="windowText" lastClr="000000"/>
                </a:solidFill>
                <a:effectLst/>
                <a:uLnTx/>
                <a:uFillTx/>
                <a:latin typeface="Meiryo UI" panose="020B0604030504040204" pitchFamily="50" charset="-128"/>
                <a:ea typeface="Meiryo UI" panose="020B0604030504040204" pitchFamily="50" charset="-128"/>
              </a:rPr>
              <a:t>目標：耐震性の不足するものをおおむね　</a:t>
            </a:r>
            <a:endParaRPr kumimoji="1" lang="en-US" altLang="ja-JP" sz="1000" b="1" i="0" u="none" strike="noStrike" kern="0" cap="none" spc="0" normalizeH="0" baseline="0" noProof="0" dirty="0">
              <a:ln>
                <a:noFill/>
              </a:ln>
              <a:solidFill>
                <a:sysClr val="windowText" lastClr="000000"/>
              </a:solidFill>
              <a:effectLst/>
              <a:uLnTx/>
              <a:uFillTx/>
              <a:latin typeface="Meiryo UI" panose="020B0604030504040204" pitchFamily="50" charset="-128"/>
              <a:ea typeface="Meiryo UI"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1000" b="1" kern="0" dirty="0">
                <a:solidFill>
                  <a:sysClr val="windowText" lastClr="000000"/>
                </a:solidFill>
                <a:latin typeface="Meiryo UI" panose="020B0604030504040204" pitchFamily="50" charset="-128"/>
                <a:ea typeface="Meiryo UI" panose="020B0604030504040204" pitchFamily="50" charset="-128"/>
              </a:rPr>
              <a:t>　　　　 </a:t>
            </a:r>
            <a:r>
              <a:rPr kumimoji="1" lang="ja-JP" altLang="en-US" sz="1000" b="1" i="0" u="none" strike="noStrike" kern="0" cap="none" spc="0" normalizeH="0" baseline="0" noProof="0" dirty="0">
                <a:ln>
                  <a:noFill/>
                </a:ln>
                <a:solidFill>
                  <a:sysClr val="windowText" lastClr="000000"/>
                </a:solidFill>
                <a:effectLst/>
                <a:uLnTx/>
                <a:uFillTx/>
                <a:latin typeface="Meiryo UI" panose="020B0604030504040204" pitchFamily="50" charset="-128"/>
                <a:ea typeface="Meiryo UI" panose="020B0604030504040204" pitchFamily="50" charset="-128"/>
              </a:rPr>
              <a:t>解消</a:t>
            </a:r>
            <a:r>
              <a:rPr lang="ja-JP" altLang="en-US" sz="1000" b="1" kern="0" dirty="0">
                <a:solidFill>
                  <a:sysClr val="windowText" lastClr="000000"/>
                </a:solidFill>
                <a:latin typeface="Meiryo UI" panose="020B0604030504040204" pitchFamily="50" charset="-128"/>
                <a:ea typeface="Meiryo UI" panose="020B0604030504040204" pitchFamily="50" charset="-128"/>
              </a:rPr>
              <a:t>（</a:t>
            </a:r>
            <a:r>
              <a:rPr lang="en-US" altLang="ja-JP" sz="1000" b="1" kern="0" dirty="0">
                <a:solidFill>
                  <a:sysClr val="windowText" lastClr="000000"/>
                </a:solidFill>
                <a:latin typeface="Meiryo UI" panose="020B0604030504040204" pitchFamily="50" charset="-128"/>
                <a:ea typeface="Meiryo UI" panose="020B0604030504040204" pitchFamily="50" charset="-128"/>
              </a:rPr>
              <a:t>R7</a:t>
            </a:r>
            <a:r>
              <a:rPr lang="ja-JP" altLang="en-US" sz="1000" b="1" kern="0" dirty="0">
                <a:solidFill>
                  <a:sysClr val="windowText" lastClr="000000"/>
                </a:solidFill>
                <a:latin typeface="Meiryo UI" panose="020B0604030504040204" pitchFamily="50" charset="-128"/>
                <a:ea typeface="Meiryo UI" panose="020B0604030504040204" pitchFamily="50" charset="-128"/>
              </a:rPr>
              <a:t>）</a:t>
            </a:r>
            <a:endParaRPr kumimoji="1" lang="en-US" altLang="ja-JP" sz="1000" b="1" i="0" u="none" strike="noStrike" kern="0" cap="none" spc="0" normalizeH="0" baseline="0" noProof="0" dirty="0">
              <a:ln>
                <a:noFill/>
              </a:ln>
              <a:solidFill>
                <a:sysClr val="windowText" lastClr="000000"/>
              </a:solidFill>
              <a:effectLst/>
              <a:uLnTx/>
              <a:uFillTx/>
              <a:latin typeface="Meiryo UI" panose="020B0604030504040204" pitchFamily="50" charset="-128"/>
              <a:ea typeface="Meiryo UI" panose="020B0604030504040204" pitchFamily="50" charset="-128"/>
            </a:endParaRPr>
          </a:p>
        </p:txBody>
      </p:sp>
      <p:sp>
        <p:nvSpPr>
          <p:cNvPr id="54" name="矢印: 右 53">
            <a:extLst>
              <a:ext uri="{FF2B5EF4-FFF2-40B4-BE49-F238E27FC236}">
                <a16:creationId xmlns:a16="http://schemas.microsoft.com/office/drawing/2014/main" id="{997AACA9-22BE-4A7A-959E-EB9AEF90DA5E}"/>
              </a:ext>
            </a:extLst>
          </p:cNvPr>
          <p:cNvSpPr/>
          <p:nvPr/>
        </p:nvSpPr>
        <p:spPr>
          <a:xfrm rot="20061906">
            <a:off x="5168344" y="5985671"/>
            <a:ext cx="414831" cy="237772"/>
          </a:xfrm>
          <a:prstGeom prst="rightArrow">
            <a:avLst/>
          </a:prstGeom>
          <a:solidFill>
            <a:srgbClr val="66FFF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panose="020F0502020204030204"/>
              <a:ea typeface="游ゴシック" panose="020B0400000000000000" pitchFamily="50" charset="-128"/>
              <a:cs typeface="+mn-cs"/>
            </a:endParaRPr>
          </a:p>
        </p:txBody>
      </p:sp>
      <p:sp>
        <p:nvSpPr>
          <p:cNvPr id="55" name="タイトル 4">
            <a:extLst>
              <a:ext uri="{FF2B5EF4-FFF2-40B4-BE49-F238E27FC236}">
                <a16:creationId xmlns:a16="http://schemas.microsoft.com/office/drawing/2014/main" id="{2C003C43-6639-476F-949C-6FC3CBE6DF44}"/>
              </a:ext>
            </a:extLst>
          </p:cNvPr>
          <p:cNvSpPr txBox="1">
            <a:spLocks/>
          </p:cNvSpPr>
          <p:nvPr/>
        </p:nvSpPr>
        <p:spPr bwMode="auto">
          <a:xfrm>
            <a:off x="4334097" y="5858122"/>
            <a:ext cx="766547" cy="471381"/>
          </a:xfrm>
          <a:prstGeom prst="rect">
            <a:avLst/>
          </a:prstGeom>
          <a:solidFill>
            <a:srgbClr val="CCFFFF">
              <a:alpha val="60000"/>
            </a:srgbClr>
          </a:solidFill>
          <a:ln>
            <a:noFill/>
          </a:ln>
        </p:spPr>
        <p:txBody>
          <a:bodyPr vert="horz" wrap="none" lIns="91428" tIns="45714" rIns="91428" bIns="45714" numCol="1" anchor="ctr" anchorCtr="0" compatLnSpc="1">
            <a:prstTxWarp prst="textNoShape">
              <a:avLst/>
            </a:prstTxWarp>
            <a:noAutofit/>
          </a:bodyPr>
          <a:lstStyle>
            <a:lvl1pPr algn="l" rtl="0" eaLnBrk="0" fontAlgn="base" hangingPunct="0">
              <a:spcBef>
                <a:spcPct val="0"/>
              </a:spcBef>
              <a:spcAft>
                <a:spcPct val="0"/>
              </a:spcAft>
              <a:defRPr kumimoji="1" sz="2400">
                <a:solidFill>
                  <a:srgbClr val="1F497D"/>
                </a:solidFill>
                <a:latin typeface="+mj-lt"/>
                <a:ea typeface="+mj-ea"/>
                <a:cs typeface="+mj-cs"/>
              </a:defRPr>
            </a:lvl1pPr>
            <a:lvl2pPr algn="l" rtl="0" eaLnBrk="0" fontAlgn="base" hangingPunct="0">
              <a:spcBef>
                <a:spcPct val="0"/>
              </a:spcBef>
              <a:spcAft>
                <a:spcPct val="0"/>
              </a:spcAft>
              <a:defRPr kumimoji="1" sz="2400">
                <a:solidFill>
                  <a:srgbClr val="1F497D"/>
                </a:solidFill>
                <a:latin typeface="HGP創英角ｺﾞｼｯｸUB" pitchFamily="50" charset="-128"/>
                <a:ea typeface="HGP創英角ｺﾞｼｯｸUB" pitchFamily="50" charset="-128"/>
              </a:defRPr>
            </a:lvl2pPr>
            <a:lvl3pPr algn="l" rtl="0" eaLnBrk="0" fontAlgn="base" hangingPunct="0">
              <a:spcBef>
                <a:spcPct val="0"/>
              </a:spcBef>
              <a:spcAft>
                <a:spcPct val="0"/>
              </a:spcAft>
              <a:defRPr kumimoji="1" sz="2400">
                <a:solidFill>
                  <a:srgbClr val="1F497D"/>
                </a:solidFill>
                <a:latin typeface="HGP創英角ｺﾞｼｯｸUB" pitchFamily="50" charset="-128"/>
                <a:ea typeface="HGP創英角ｺﾞｼｯｸUB" pitchFamily="50" charset="-128"/>
              </a:defRPr>
            </a:lvl3pPr>
            <a:lvl4pPr algn="l" rtl="0" eaLnBrk="0" fontAlgn="base" hangingPunct="0">
              <a:spcBef>
                <a:spcPct val="0"/>
              </a:spcBef>
              <a:spcAft>
                <a:spcPct val="0"/>
              </a:spcAft>
              <a:defRPr kumimoji="1" sz="2400">
                <a:solidFill>
                  <a:srgbClr val="1F497D"/>
                </a:solidFill>
                <a:latin typeface="HGP創英角ｺﾞｼｯｸUB" pitchFamily="50" charset="-128"/>
                <a:ea typeface="HGP創英角ｺﾞｼｯｸUB" pitchFamily="50" charset="-128"/>
              </a:defRPr>
            </a:lvl4pPr>
            <a:lvl5pPr algn="l" rtl="0" eaLnBrk="0" fontAlgn="base" hangingPunct="0">
              <a:spcBef>
                <a:spcPct val="0"/>
              </a:spcBef>
              <a:spcAft>
                <a:spcPct val="0"/>
              </a:spcAft>
              <a:defRPr kumimoji="1" sz="2400">
                <a:solidFill>
                  <a:srgbClr val="1F497D"/>
                </a:solidFill>
                <a:latin typeface="HGP創英角ｺﾞｼｯｸUB" pitchFamily="50" charset="-128"/>
                <a:ea typeface="HGP創英角ｺﾞｼｯｸUB" pitchFamily="50" charset="-128"/>
              </a:defRPr>
            </a:lvl5pPr>
            <a:lvl6pPr marL="457139" algn="l" rtl="0" fontAlgn="base">
              <a:spcBef>
                <a:spcPct val="0"/>
              </a:spcBef>
              <a:spcAft>
                <a:spcPct val="0"/>
              </a:spcAft>
              <a:defRPr kumimoji="1" sz="2800">
                <a:solidFill>
                  <a:srgbClr val="4087C8"/>
                </a:solidFill>
                <a:latin typeface="HGP創英角ｺﾞｼｯｸUB" pitchFamily="50" charset="-128"/>
                <a:ea typeface="HGP創英角ｺﾞｼｯｸUB" pitchFamily="50" charset="-128"/>
              </a:defRPr>
            </a:lvl6pPr>
            <a:lvl7pPr marL="914278" algn="l" rtl="0" fontAlgn="base">
              <a:spcBef>
                <a:spcPct val="0"/>
              </a:spcBef>
              <a:spcAft>
                <a:spcPct val="0"/>
              </a:spcAft>
              <a:defRPr kumimoji="1" sz="2800">
                <a:solidFill>
                  <a:srgbClr val="4087C8"/>
                </a:solidFill>
                <a:latin typeface="HGP創英角ｺﾞｼｯｸUB" pitchFamily="50" charset="-128"/>
                <a:ea typeface="HGP創英角ｺﾞｼｯｸUB" pitchFamily="50" charset="-128"/>
              </a:defRPr>
            </a:lvl7pPr>
            <a:lvl8pPr marL="1371417" algn="l" rtl="0" fontAlgn="base">
              <a:spcBef>
                <a:spcPct val="0"/>
              </a:spcBef>
              <a:spcAft>
                <a:spcPct val="0"/>
              </a:spcAft>
              <a:defRPr kumimoji="1" sz="2800">
                <a:solidFill>
                  <a:srgbClr val="4087C8"/>
                </a:solidFill>
                <a:latin typeface="HGP創英角ｺﾞｼｯｸUB" pitchFamily="50" charset="-128"/>
                <a:ea typeface="HGP創英角ｺﾞｼｯｸUB" pitchFamily="50" charset="-128"/>
              </a:defRPr>
            </a:lvl8pPr>
            <a:lvl9pPr marL="1828555" algn="l" rtl="0" fontAlgn="base">
              <a:spcBef>
                <a:spcPct val="0"/>
              </a:spcBef>
              <a:spcAft>
                <a:spcPct val="0"/>
              </a:spcAft>
              <a:defRPr kumimoji="1" sz="2800">
                <a:solidFill>
                  <a:srgbClr val="4087C8"/>
                </a:solidFill>
                <a:latin typeface="HGP創英角ｺﾞｼｯｸUB" pitchFamily="50" charset="-128"/>
                <a:ea typeface="HGP創英角ｺﾞｼｯｸUB" pitchFamily="50" charset="-128"/>
              </a:defRPr>
            </a:lvl9pPr>
          </a:lstStyle>
          <a:p>
            <a:pPr marL="0" marR="0" lvl="0" indent="0" algn="ctr" defTabSz="457200" rtl="0" eaLnBrk="0" fontAlgn="base" latinLnBrk="0" hangingPunct="0">
              <a:spcBef>
                <a:spcPct val="0"/>
              </a:spcBef>
              <a:spcAft>
                <a:spcPct val="0"/>
              </a:spcAft>
              <a:buClrTx/>
              <a:buSzTx/>
              <a:buFontTx/>
              <a:buNone/>
              <a:tabLst/>
              <a:defRPr/>
            </a:pPr>
            <a:r>
              <a:rPr lang="en-US" altLang="ja-JP" sz="1400" b="1" kern="0" dirty="0">
                <a:solidFill>
                  <a:schemeClr val="tx1"/>
                </a:solidFill>
                <a:latin typeface="游ゴシック" panose="020B0400000000000000" pitchFamily="50" charset="-128"/>
                <a:ea typeface="游ゴシック" panose="020B0400000000000000" pitchFamily="50" charset="-128"/>
              </a:rPr>
              <a:t>83.5</a:t>
            </a:r>
            <a:r>
              <a:rPr kumimoji="1" lang="ja-JP" altLang="en-US" sz="1400" b="1" i="0" u="none" strike="noStrike" kern="0" cap="none" spc="0" normalizeH="0" baseline="0" noProof="0" dirty="0">
                <a:ln>
                  <a:noFill/>
                </a:ln>
                <a:solidFill>
                  <a:schemeClr val="tx1"/>
                </a:solidFill>
                <a:effectLst/>
                <a:uLnTx/>
                <a:uFillTx/>
                <a:latin typeface="游ゴシック" panose="020B0400000000000000" pitchFamily="50" charset="-128"/>
                <a:ea typeface="游ゴシック" panose="020B0400000000000000" pitchFamily="50" charset="-128"/>
                <a:cs typeface="+mj-cs"/>
              </a:rPr>
              <a:t>％</a:t>
            </a:r>
            <a:endParaRPr kumimoji="1" lang="en-US" altLang="ja-JP" sz="1400" b="1" i="0" u="none" strike="noStrike" kern="0" cap="none" spc="0" normalizeH="0" baseline="0" noProof="0" dirty="0">
              <a:ln>
                <a:noFill/>
              </a:ln>
              <a:solidFill>
                <a:schemeClr val="tx1"/>
              </a:solidFill>
              <a:effectLst/>
              <a:uLnTx/>
              <a:uFillTx/>
              <a:latin typeface="游ゴシック" panose="020B0400000000000000" pitchFamily="50" charset="-128"/>
              <a:ea typeface="游ゴシック" panose="020B0400000000000000" pitchFamily="50" charset="-128"/>
              <a:cs typeface="+mj-cs"/>
            </a:endParaRPr>
          </a:p>
          <a:p>
            <a:pPr marL="0" marR="0" lvl="0" indent="0" algn="ctr" defTabSz="457200" rtl="0" eaLnBrk="0" fontAlgn="base" latinLnBrk="0" hangingPunct="0">
              <a:spcBef>
                <a:spcPct val="0"/>
              </a:spcBef>
              <a:spcAft>
                <a:spcPct val="0"/>
              </a:spcAft>
              <a:buClrTx/>
              <a:buSzTx/>
              <a:buFontTx/>
              <a:buNone/>
              <a:tabLst/>
              <a:defRPr/>
            </a:pPr>
            <a:r>
              <a:rPr lang="en-US" altLang="ja-JP" sz="600" kern="0" dirty="0">
                <a:solidFill>
                  <a:schemeClr val="tx1"/>
                </a:solidFill>
                <a:latin typeface="游ゴシック" panose="020B0400000000000000" pitchFamily="50" charset="-128"/>
                <a:ea typeface="游ゴシック" panose="020B0400000000000000" pitchFamily="50" charset="-128"/>
              </a:rPr>
              <a:t>705</a:t>
            </a:r>
            <a:r>
              <a:rPr lang="ja-JP" altLang="en-US" sz="600" kern="0" dirty="0">
                <a:solidFill>
                  <a:schemeClr val="tx1"/>
                </a:solidFill>
                <a:latin typeface="游ゴシック" panose="020B0400000000000000" pitchFamily="50" charset="-128"/>
                <a:ea typeface="游ゴシック" panose="020B0400000000000000" pitchFamily="50" charset="-128"/>
              </a:rPr>
              <a:t>棟</a:t>
            </a:r>
            <a:r>
              <a:rPr lang="en-US" altLang="ja-JP" sz="600" kern="0" dirty="0">
                <a:solidFill>
                  <a:schemeClr val="tx1"/>
                </a:solidFill>
                <a:latin typeface="游ゴシック" panose="020B0400000000000000" pitchFamily="50" charset="-128"/>
                <a:ea typeface="游ゴシック" panose="020B0400000000000000" pitchFamily="50" charset="-128"/>
              </a:rPr>
              <a:t>/844</a:t>
            </a:r>
            <a:r>
              <a:rPr lang="ja-JP" altLang="en-US" sz="600" kern="0" dirty="0">
                <a:solidFill>
                  <a:schemeClr val="tx1"/>
                </a:solidFill>
                <a:latin typeface="游ゴシック" panose="020B0400000000000000" pitchFamily="50" charset="-128"/>
                <a:ea typeface="游ゴシック" panose="020B0400000000000000" pitchFamily="50" charset="-128"/>
              </a:rPr>
              <a:t>棟</a:t>
            </a:r>
            <a:endParaRPr kumimoji="1" lang="ja-JP" altLang="en-US" sz="600" i="0" u="none" strike="noStrike" kern="0" cap="none" spc="0" normalizeH="0" baseline="0" noProof="0" dirty="0">
              <a:ln>
                <a:noFill/>
              </a:ln>
              <a:solidFill>
                <a:schemeClr val="tx1"/>
              </a:solidFill>
              <a:effectLst/>
              <a:uLnTx/>
              <a:uFillTx/>
              <a:latin typeface="游ゴシック" panose="020B0400000000000000" pitchFamily="50" charset="-128"/>
              <a:ea typeface="游ゴシック" panose="020B0400000000000000" pitchFamily="50" charset="-128"/>
              <a:cs typeface="+mj-cs"/>
            </a:endParaRPr>
          </a:p>
        </p:txBody>
      </p:sp>
      <p:sp>
        <p:nvSpPr>
          <p:cNvPr id="57" name="正方形/長方形 56">
            <a:extLst>
              <a:ext uri="{FF2B5EF4-FFF2-40B4-BE49-F238E27FC236}">
                <a16:creationId xmlns:a16="http://schemas.microsoft.com/office/drawing/2014/main" id="{A2794687-5AA5-48EA-AC77-1ED46515AEA5}"/>
              </a:ext>
            </a:extLst>
          </p:cNvPr>
          <p:cNvSpPr/>
          <p:nvPr/>
        </p:nvSpPr>
        <p:spPr>
          <a:xfrm>
            <a:off x="5039594" y="5989387"/>
            <a:ext cx="618477" cy="230832"/>
          </a:xfrm>
          <a:prstGeom prst="rect">
            <a:avLst/>
          </a:prstGeom>
          <a:noFill/>
          <a:ln w="19050" cap="flat" cmpd="sng" algn="ctr">
            <a:noFill/>
            <a:prstDash val="solid"/>
          </a:ln>
          <a:effectLst/>
        </p:spPr>
        <p:txBody>
          <a:bodyPr wrap="square" rtlCol="0" anchor="ctr">
            <a:spAutoFit/>
          </a:bodyP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ja-JP" sz="900" kern="0" dirty="0">
                <a:solidFill>
                  <a:sysClr val="windowText" lastClr="000000"/>
                </a:solidFill>
                <a:latin typeface="游ゴシック" panose="020B0400000000000000" pitchFamily="50" charset="-128"/>
                <a:ea typeface="游ゴシック" panose="020B0400000000000000" pitchFamily="50" charset="-128"/>
              </a:rPr>
              <a:t>9.0</a:t>
            </a:r>
            <a:r>
              <a:rPr kumimoji="1" lang="en-US" altLang="ja-JP" sz="900" b="0" i="0" u="none" strike="noStrike" kern="0" cap="none" spc="0" normalizeH="0" baseline="0" noProof="0" dirty="0">
                <a:ln>
                  <a:noFill/>
                </a:ln>
                <a:solidFill>
                  <a:sysClr val="windowText" lastClr="000000"/>
                </a:solidFill>
                <a:effectLst/>
                <a:uLnTx/>
                <a:uFillTx/>
                <a:latin typeface="游ゴシック" panose="020B0400000000000000" pitchFamily="50" charset="-128"/>
                <a:ea typeface="游ゴシック" panose="020B0400000000000000" pitchFamily="50" charset="-128"/>
                <a:cs typeface="+mn-cs"/>
              </a:rPr>
              <a:t>%UP</a:t>
            </a:r>
          </a:p>
        </p:txBody>
      </p:sp>
      <p:graphicFrame>
        <p:nvGraphicFramePr>
          <p:cNvPr id="68" name="表 67">
            <a:extLst>
              <a:ext uri="{FF2B5EF4-FFF2-40B4-BE49-F238E27FC236}">
                <a16:creationId xmlns:a16="http://schemas.microsoft.com/office/drawing/2014/main" id="{30A193DF-FC31-4098-8E80-80028F2F1896}"/>
              </a:ext>
            </a:extLst>
          </p:cNvPr>
          <p:cNvGraphicFramePr>
            <a:graphicFrameLocks noGrp="1"/>
          </p:cNvGraphicFramePr>
          <p:nvPr/>
        </p:nvGraphicFramePr>
        <p:xfrm>
          <a:off x="6786002" y="4305538"/>
          <a:ext cx="778549" cy="720560"/>
        </p:xfrm>
        <a:graphic>
          <a:graphicData uri="http://schemas.openxmlformats.org/drawingml/2006/table">
            <a:tbl>
              <a:tblPr firstRow="1" bandRow="1">
                <a:tableStyleId>{5940675A-B579-460E-94D1-54222C63F5DA}</a:tableStyleId>
              </a:tblPr>
              <a:tblGrid>
                <a:gridCol w="778549">
                  <a:extLst>
                    <a:ext uri="{9D8B030D-6E8A-4147-A177-3AD203B41FA5}">
                      <a16:colId xmlns:a16="http://schemas.microsoft.com/office/drawing/2014/main" val="458052754"/>
                    </a:ext>
                  </a:extLst>
                </a:gridCol>
              </a:tblGrid>
              <a:tr h="254874">
                <a:tc>
                  <a:txBody>
                    <a:bodyPr/>
                    <a:lstStyle/>
                    <a:p>
                      <a:pPr marL="0" algn="ctr" defTabSz="914278" rtl="0" eaLnBrk="1" latinLnBrk="0" hangingPunct="1">
                        <a:lnSpc>
                          <a:spcPct val="150000"/>
                        </a:lnSpc>
                      </a:pPr>
                      <a:r>
                        <a:rPr kumimoji="1" lang="en-US" altLang="ja-JP" sz="1050" b="0" kern="1200" dirty="0">
                          <a:solidFill>
                            <a:schemeClr val="tx1"/>
                          </a:solidFill>
                          <a:latin typeface="游ゴシック" panose="020B0400000000000000" pitchFamily="50" charset="-128"/>
                          <a:ea typeface="游ゴシック" panose="020B0400000000000000" pitchFamily="50" charset="-128"/>
                          <a:cs typeface="+mn-cs"/>
                        </a:rPr>
                        <a:t>H30</a:t>
                      </a:r>
                      <a:endParaRPr kumimoji="1" lang="ja-JP" altLang="en-US" sz="1050" b="0" kern="1200" dirty="0">
                        <a:solidFill>
                          <a:schemeClr val="tx1"/>
                        </a:solidFill>
                        <a:latin typeface="游ゴシック" panose="020B0400000000000000" pitchFamily="50" charset="-128"/>
                        <a:ea typeface="游ゴシック" panose="020B0400000000000000" pitchFamily="50" charset="-128"/>
                        <a:cs typeface="+mn-cs"/>
                      </a:endParaRPr>
                    </a:p>
                  </a:txBody>
                  <a:tcPr marL="36000" marR="36000" marT="0"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accent3">
                        <a:lumMod val="85000"/>
                      </a:schemeClr>
                    </a:solidFill>
                  </a:tcPr>
                </a:tc>
                <a:extLst>
                  <a:ext uri="{0D108BD9-81ED-4DB2-BD59-A6C34878D82A}">
                    <a16:rowId xmlns:a16="http://schemas.microsoft.com/office/drawing/2014/main" val="1379855168"/>
                  </a:ext>
                </a:extLst>
              </a:tr>
              <a:tr h="465686">
                <a:tc>
                  <a:txBody>
                    <a:bodyPr/>
                    <a:lstStyle/>
                    <a:p>
                      <a:pPr algn="ctr"/>
                      <a:r>
                        <a:rPr kumimoji="1" lang="en-US" altLang="ja-JP" sz="1050" b="1" dirty="0">
                          <a:latin typeface="游ゴシック" panose="020B0400000000000000" pitchFamily="50" charset="-128"/>
                          <a:ea typeface="游ゴシック" panose="020B0400000000000000" pitchFamily="50" charset="-128"/>
                        </a:rPr>
                        <a:t>228</a:t>
                      </a:r>
                      <a:r>
                        <a:rPr kumimoji="1" lang="ja-JP" altLang="en-US" sz="1050" b="1" dirty="0">
                          <a:latin typeface="游ゴシック" panose="020B0400000000000000" pitchFamily="50" charset="-128"/>
                          <a:ea typeface="游ゴシック" panose="020B0400000000000000" pitchFamily="50" charset="-128"/>
                        </a:rPr>
                        <a:t>棟</a:t>
                      </a:r>
                      <a:endParaRPr kumimoji="1" lang="en-US" altLang="ja-JP" sz="1050" b="1" dirty="0">
                        <a:latin typeface="游ゴシック" panose="020B0400000000000000" pitchFamily="50" charset="-128"/>
                        <a:ea typeface="游ゴシック" panose="020B0400000000000000" pitchFamily="50" charset="-128"/>
                      </a:endParaRPr>
                    </a:p>
                  </a:txBody>
                  <a:tcPr marL="36000" marR="36000" marT="36000" marB="3600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117509477"/>
                  </a:ext>
                </a:extLst>
              </a:tr>
            </a:tbl>
          </a:graphicData>
        </a:graphic>
      </p:graphicFrame>
      <p:sp>
        <p:nvSpPr>
          <p:cNvPr id="69" name="二等辺三角形 68">
            <a:extLst>
              <a:ext uri="{FF2B5EF4-FFF2-40B4-BE49-F238E27FC236}">
                <a16:creationId xmlns:a16="http://schemas.microsoft.com/office/drawing/2014/main" id="{90DEE2EE-D5C3-4228-A717-066E739D5EAD}"/>
              </a:ext>
            </a:extLst>
          </p:cNvPr>
          <p:cNvSpPr/>
          <p:nvPr/>
        </p:nvSpPr>
        <p:spPr>
          <a:xfrm rot="5400000">
            <a:off x="7641290" y="4661478"/>
            <a:ext cx="350520" cy="106680"/>
          </a:xfrm>
          <a:prstGeom prst="triangl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 name="矢印: 右 69">
            <a:extLst>
              <a:ext uri="{FF2B5EF4-FFF2-40B4-BE49-F238E27FC236}">
                <a16:creationId xmlns:a16="http://schemas.microsoft.com/office/drawing/2014/main" id="{A544DEB7-7544-468E-B12C-7EE52ACFBCCD}"/>
              </a:ext>
            </a:extLst>
          </p:cNvPr>
          <p:cNvSpPr/>
          <p:nvPr/>
        </p:nvSpPr>
        <p:spPr>
          <a:xfrm rot="20061906">
            <a:off x="7606768" y="5980075"/>
            <a:ext cx="414831" cy="237772"/>
          </a:xfrm>
          <a:prstGeom prst="rightArrow">
            <a:avLst/>
          </a:prstGeom>
          <a:solidFill>
            <a:srgbClr val="66FFF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panose="020F0502020204030204"/>
              <a:ea typeface="游ゴシック" panose="020B0400000000000000" pitchFamily="50" charset="-128"/>
              <a:cs typeface="+mn-cs"/>
            </a:endParaRPr>
          </a:p>
        </p:txBody>
      </p:sp>
      <p:sp>
        <p:nvSpPr>
          <p:cNvPr id="73" name="正方形/長方形 72">
            <a:extLst>
              <a:ext uri="{FF2B5EF4-FFF2-40B4-BE49-F238E27FC236}">
                <a16:creationId xmlns:a16="http://schemas.microsoft.com/office/drawing/2014/main" id="{7E50646B-A6BB-4937-9DFB-B0B71F000486}"/>
              </a:ext>
            </a:extLst>
          </p:cNvPr>
          <p:cNvSpPr/>
          <p:nvPr/>
        </p:nvSpPr>
        <p:spPr>
          <a:xfrm>
            <a:off x="7494612" y="5973198"/>
            <a:ext cx="618477" cy="230832"/>
          </a:xfrm>
          <a:prstGeom prst="rect">
            <a:avLst/>
          </a:prstGeom>
          <a:noFill/>
          <a:ln w="19050" cap="flat" cmpd="sng" algn="ctr">
            <a:noFill/>
            <a:prstDash val="solid"/>
          </a:ln>
          <a:effectLst/>
        </p:spPr>
        <p:txBody>
          <a:bodyPr wrap="square" rtlCol="0" anchor="ctr">
            <a:spAutoFit/>
          </a:bodyP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ja-JP" sz="900" kern="0" dirty="0">
                <a:solidFill>
                  <a:sysClr val="windowText" lastClr="000000"/>
                </a:solidFill>
                <a:latin typeface="游ゴシック" panose="020B0400000000000000" pitchFamily="50" charset="-128"/>
                <a:ea typeface="游ゴシック" panose="020B0400000000000000" pitchFamily="50" charset="-128"/>
              </a:rPr>
              <a:t>8.0</a:t>
            </a:r>
            <a:r>
              <a:rPr kumimoji="1" lang="en-US" altLang="ja-JP" sz="900" b="0" i="0" u="none" strike="noStrike" kern="0" cap="none" spc="0" normalizeH="0" baseline="0" noProof="0" dirty="0">
                <a:ln>
                  <a:noFill/>
                </a:ln>
                <a:solidFill>
                  <a:sysClr val="windowText" lastClr="000000"/>
                </a:solidFill>
                <a:effectLst/>
                <a:uLnTx/>
                <a:uFillTx/>
                <a:latin typeface="游ゴシック" panose="020B0400000000000000" pitchFamily="50" charset="-128"/>
                <a:ea typeface="游ゴシック" panose="020B0400000000000000" pitchFamily="50" charset="-128"/>
                <a:cs typeface="+mn-cs"/>
              </a:rPr>
              <a:t>%UP</a:t>
            </a:r>
          </a:p>
        </p:txBody>
      </p:sp>
      <p:sp>
        <p:nvSpPr>
          <p:cNvPr id="82" name="テキスト ボックス 78">
            <a:extLst>
              <a:ext uri="{FF2B5EF4-FFF2-40B4-BE49-F238E27FC236}">
                <a16:creationId xmlns:a16="http://schemas.microsoft.com/office/drawing/2014/main" id="{BD29E1FD-E010-42A0-8CF4-2E4B0B3D2F9D}"/>
              </a:ext>
            </a:extLst>
          </p:cNvPr>
          <p:cNvSpPr txBox="1"/>
          <p:nvPr/>
        </p:nvSpPr>
        <p:spPr>
          <a:xfrm>
            <a:off x="6776105" y="3222932"/>
            <a:ext cx="2240757" cy="374722"/>
          </a:xfrm>
          <a:prstGeom prst="rect">
            <a:avLst/>
          </a:prstGeom>
          <a:noFill/>
          <a:ln>
            <a:noFill/>
          </a:ln>
        </p:spPr>
        <p:txBody>
          <a:bodyPr wrap="square" lIns="0" tIns="0" rIns="0" bIns="0" rtlCol="0" anchor="ctr">
            <a:noAutofit/>
          </a:bodyPr>
          <a:lstStyle/>
          <a:p>
            <a:pPr marL="203984" indent="-203984"/>
            <a:r>
              <a:rPr lang="ja-JP" altLang="en-US" sz="900" dirty="0">
                <a:solidFill>
                  <a:srgbClr val="000000"/>
                </a:solidFill>
                <a:latin typeface="Meiryo UI" panose="020B0604030504040204" pitchFamily="50" charset="-128"/>
                <a:ea typeface="Meiryo UI" panose="020B0604030504040204" pitchFamily="50" charset="-128"/>
                <a:cs typeface="Times New Roman" panose="02020603050405020304" pitchFamily="18" charset="0"/>
              </a:rPr>
              <a:t>沿道にある一定の規模を超える建築物及び</a:t>
            </a:r>
            <a:endParaRPr lang="en-US" altLang="ja-JP" sz="900" dirty="0">
              <a:solidFill>
                <a:srgbClr val="000000"/>
              </a:solidFill>
              <a:latin typeface="Meiryo UI" panose="020B0604030504040204" pitchFamily="50" charset="-128"/>
              <a:ea typeface="Meiryo UI" panose="020B0604030504040204" pitchFamily="50" charset="-128"/>
              <a:cs typeface="Times New Roman" panose="02020603050405020304" pitchFamily="18" charset="0"/>
            </a:endParaRPr>
          </a:p>
          <a:p>
            <a:pPr marL="203984" indent="-203984"/>
            <a:r>
              <a:rPr lang="ja-JP" altLang="en-US" sz="900" dirty="0">
                <a:solidFill>
                  <a:srgbClr val="000000"/>
                </a:solidFill>
                <a:latin typeface="Meiryo UI" panose="020B0604030504040204" pitchFamily="50" charset="-128"/>
                <a:ea typeface="Meiryo UI" panose="020B0604030504040204" pitchFamily="50" charset="-128"/>
                <a:cs typeface="Times New Roman" panose="02020603050405020304" pitchFamily="18" charset="0"/>
              </a:rPr>
              <a:t>ブロック塀等</a:t>
            </a:r>
            <a:endParaRPr lang="ja-JP" altLang="en-US" sz="900" dirty="0">
              <a:latin typeface="Meiryo UI" panose="020B0604030504040204" pitchFamily="50" charset="-128"/>
              <a:ea typeface="Meiryo UI" panose="020B0604030504040204" pitchFamily="50" charset="-128"/>
              <a:cs typeface="ＭＳ Ｐゴシック" panose="020B0600070205080204" pitchFamily="50" charset="-128"/>
            </a:endParaRPr>
          </a:p>
        </p:txBody>
      </p:sp>
      <p:sp>
        <p:nvSpPr>
          <p:cNvPr id="83" name="テキスト ボックス 82">
            <a:extLst>
              <a:ext uri="{FF2B5EF4-FFF2-40B4-BE49-F238E27FC236}">
                <a16:creationId xmlns:a16="http://schemas.microsoft.com/office/drawing/2014/main" id="{3AB61219-DBCC-49A3-887A-038C9258786E}"/>
              </a:ext>
            </a:extLst>
          </p:cNvPr>
          <p:cNvSpPr txBox="1"/>
          <p:nvPr/>
        </p:nvSpPr>
        <p:spPr>
          <a:xfrm>
            <a:off x="2047149" y="3440811"/>
            <a:ext cx="1980388" cy="152508"/>
          </a:xfrm>
          <a:prstGeom prst="rect">
            <a:avLst/>
          </a:prstGeom>
          <a:noFill/>
        </p:spPr>
        <p:txBody>
          <a:bodyPr wrap="square" rtlCol="0">
            <a:spAutoFit/>
          </a:bodyPr>
          <a:lstStyle/>
          <a:p>
            <a:pPr algn="r" fontAlgn="base">
              <a:spcBef>
                <a:spcPct val="50000"/>
              </a:spcBef>
              <a:spcAft>
                <a:spcPct val="0"/>
              </a:spcAft>
            </a:pPr>
            <a:r>
              <a:rPr lang="ja-JP" altLang="en-US" sz="400" dirty="0">
                <a:solidFill>
                  <a:prstClr val="black"/>
                </a:solidFill>
                <a:latin typeface="游ゴシック" panose="020B0400000000000000" pitchFamily="50" charset="-128"/>
                <a:ea typeface="游ゴシック" panose="020B0400000000000000" pitchFamily="50" charset="-128"/>
                <a:cs typeface="Meiryo UI" panose="020B0604030504040204" pitchFamily="50" charset="-128"/>
              </a:rPr>
              <a:t>各年「住宅・土地統計調査」（総務省統計局）を基に大阪府にて推計</a:t>
            </a:r>
          </a:p>
        </p:txBody>
      </p:sp>
      <p:sp>
        <p:nvSpPr>
          <p:cNvPr id="87" name="正方形/長方形 86">
            <a:extLst>
              <a:ext uri="{FF2B5EF4-FFF2-40B4-BE49-F238E27FC236}">
                <a16:creationId xmlns:a16="http://schemas.microsoft.com/office/drawing/2014/main" id="{338B8B97-25D2-46A3-8829-8D7368617AF9}"/>
              </a:ext>
            </a:extLst>
          </p:cNvPr>
          <p:cNvSpPr/>
          <p:nvPr/>
        </p:nvSpPr>
        <p:spPr>
          <a:xfrm>
            <a:off x="4209606" y="5219579"/>
            <a:ext cx="1122397" cy="188934"/>
          </a:xfrm>
          <a:prstGeom prst="rect">
            <a:avLst/>
          </a:prstGeom>
          <a:noFill/>
          <a:ln w="9525">
            <a:solidFill>
              <a:schemeClr val="accent5">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noFill/>
            </a:endParaRPr>
          </a:p>
        </p:txBody>
      </p:sp>
      <p:sp>
        <p:nvSpPr>
          <p:cNvPr id="88" name="正方形/長方形 87">
            <a:extLst>
              <a:ext uri="{FF2B5EF4-FFF2-40B4-BE49-F238E27FC236}">
                <a16:creationId xmlns:a16="http://schemas.microsoft.com/office/drawing/2014/main" id="{1032C32E-7A34-43A7-8D1F-F88C7C606CF2}"/>
              </a:ext>
            </a:extLst>
          </p:cNvPr>
          <p:cNvSpPr/>
          <p:nvPr/>
        </p:nvSpPr>
        <p:spPr>
          <a:xfrm>
            <a:off x="3800793" y="5159730"/>
            <a:ext cx="1943989" cy="30777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000" dirty="0">
                <a:solidFill>
                  <a:schemeClr val="accent5">
                    <a:lumMod val="25000"/>
                  </a:schemeClr>
                </a:solidFill>
                <a:latin typeface="Meiryo UI" panose="020B0604030504040204" pitchFamily="50" charset="-128"/>
                <a:ea typeface="Meiryo UI" panose="020B0604030504040204" pitchFamily="50" charset="-128"/>
              </a:rPr>
              <a:t>進捗率の算定式</a:t>
            </a:r>
            <a:endParaRPr kumimoji="1" lang="ja-JP" altLang="en-US" sz="1000" dirty="0">
              <a:solidFill>
                <a:schemeClr val="accent5">
                  <a:lumMod val="25000"/>
                </a:schemeClr>
              </a:solidFill>
              <a:latin typeface="Meiryo UI" panose="020B0604030504040204" pitchFamily="50" charset="-128"/>
              <a:ea typeface="Meiryo UI" panose="020B0604030504040204" pitchFamily="50" charset="-128"/>
            </a:endParaRPr>
          </a:p>
        </p:txBody>
      </p:sp>
      <p:sp>
        <p:nvSpPr>
          <p:cNvPr id="94" name="正方形/長方形 93">
            <a:extLst>
              <a:ext uri="{FF2B5EF4-FFF2-40B4-BE49-F238E27FC236}">
                <a16:creationId xmlns:a16="http://schemas.microsoft.com/office/drawing/2014/main" id="{B5D0F012-EC67-4EF8-B6A5-04F25788BC17}"/>
              </a:ext>
            </a:extLst>
          </p:cNvPr>
          <p:cNvSpPr/>
          <p:nvPr/>
        </p:nvSpPr>
        <p:spPr>
          <a:xfrm>
            <a:off x="6675050" y="5214047"/>
            <a:ext cx="1122397" cy="188934"/>
          </a:xfrm>
          <a:prstGeom prst="rect">
            <a:avLst/>
          </a:prstGeom>
          <a:noFill/>
          <a:ln w="9525">
            <a:solidFill>
              <a:schemeClr val="accent5">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noFill/>
            </a:endParaRPr>
          </a:p>
        </p:txBody>
      </p:sp>
      <p:sp>
        <p:nvSpPr>
          <p:cNvPr id="101" name="正方形/長方形 100">
            <a:extLst>
              <a:ext uri="{FF2B5EF4-FFF2-40B4-BE49-F238E27FC236}">
                <a16:creationId xmlns:a16="http://schemas.microsoft.com/office/drawing/2014/main" id="{7A8A8DEA-4365-438E-9228-193E910AF934}"/>
              </a:ext>
            </a:extLst>
          </p:cNvPr>
          <p:cNvSpPr/>
          <p:nvPr/>
        </p:nvSpPr>
        <p:spPr>
          <a:xfrm>
            <a:off x="6255166" y="5154003"/>
            <a:ext cx="1943989" cy="30777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000" dirty="0">
                <a:solidFill>
                  <a:schemeClr val="accent5">
                    <a:lumMod val="25000"/>
                  </a:schemeClr>
                </a:solidFill>
                <a:latin typeface="Meiryo UI" panose="020B0604030504040204" pitchFamily="50" charset="-128"/>
                <a:ea typeface="Meiryo UI" panose="020B0604030504040204" pitchFamily="50" charset="-128"/>
              </a:rPr>
              <a:t>進捗率の算定式</a:t>
            </a:r>
            <a:endParaRPr kumimoji="1" lang="ja-JP" altLang="en-US" sz="1000" dirty="0">
              <a:solidFill>
                <a:schemeClr val="accent5">
                  <a:lumMod val="25000"/>
                </a:schemeClr>
              </a:solidFill>
              <a:latin typeface="Meiryo UI" panose="020B0604030504040204" pitchFamily="50" charset="-128"/>
              <a:ea typeface="Meiryo UI" panose="020B0604030504040204" pitchFamily="50" charset="-128"/>
            </a:endParaRPr>
          </a:p>
        </p:txBody>
      </p:sp>
      <p:sp>
        <p:nvSpPr>
          <p:cNvPr id="102" name="テキスト ボックス 101">
            <a:extLst>
              <a:ext uri="{FF2B5EF4-FFF2-40B4-BE49-F238E27FC236}">
                <a16:creationId xmlns:a16="http://schemas.microsoft.com/office/drawing/2014/main" id="{29D36CCE-F468-4D39-9319-C76C69BDA61C}"/>
              </a:ext>
            </a:extLst>
          </p:cNvPr>
          <p:cNvSpPr txBox="1"/>
          <p:nvPr/>
        </p:nvSpPr>
        <p:spPr>
          <a:xfrm>
            <a:off x="3046117" y="5753044"/>
            <a:ext cx="550562" cy="184666"/>
          </a:xfrm>
          <a:prstGeom prst="rect">
            <a:avLst/>
          </a:prstGeom>
          <a:noFill/>
        </p:spPr>
        <p:txBody>
          <a:bodyPr wrap="square" rtlCol="0">
            <a:spAutoFit/>
          </a:bodyPr>
          <a:lstStyle/>
          <a:p>
            <a:pPr algn="r" fontAlgn="base">
              <a:spcBef>
                <a:spcPct val="50000"/>
              </a:spcBef>
              <a:spcAft>
                <a:spcPct val="0"/>
              </a:spcAft>
            </a:pPr>
            <a:r>
              <a:rPr lang="en-US" altLang="ja-JP" sz="600" dirty="0">
                <a:latin typeface="Meiryo UI" panose="020B0604030504040204" pitchFamily="50" charset="-128"/>
                <a:ea typeface="Meiryo UI" panose="020B0604030504040204" pitchFamily="50" charset="-128"/>
                <a:cs typeface="Meiryo UI" panose="020B0604030504040204" pitchFamily="50" charset="-128"/>
              </a:rPr>
              <a:t>【</a:t>
            </a:r>
            <a:r>
              <a:rPr lang="ja-JP" altLang="en-US" sz="600" dirty="0">
                <a:latin typeface="Meiryo UI" panose="020B0604030504040204" pitchFamily="50" charset="-128"/>
                <a:ea typeface="Meiryo UI" panose="020B0604030504040204" pitchFamily="50" charset="-128"/>
                <a:cs typeface="Meiryo UI" panose="020B0604030504040204" pitchFamily="50" charset="-128"/>
              </a:rPr>
              <a:t>目標値</a:t>
            </a:r>
            <a:r>
              <a:rPr lang="en-US" altLang="ja-JP" sz="600" dirty="0">
                <a:latin typeface="Meiryo UI" panose="020B0604030504040204" pitchFamily="50" charset="-128"/>
                <a:ea typeface="Meiryo UI" panose="020B0604030504040204" pitchFamily="50" charset="-128"/>
                <a:cs typeface="Meiryo UI" panose="020B0604030504040204" pitchFamily="50" charset="-128"/>
              </a:rPr>
              <a:t>】</a:t>
            </a:r>
            <a:endParaRPr lang="ja-JP" altLang="en-US" sz="6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103" name="矢印: 右 102">
            <a:extLst>
              <a:ext uri="{FF2B5EF4-FFF2-40B4-BE49-F238E27FC236}">
                <a16:creationId xmlns:a16="http://schemas.microsoft.com/office/drawing/2014/main" id="{BF9E488C-BF44-448B-98AB-505C2A41B52B}"/>
              </a:ext>
            </a:extLst>
          </p:cNvPr>
          <p:cNvSpPr/>
          <p:nvPr/>
        </p:nvSpPr>
        <p:spPr>
          <a:xfrm rot="20061906">
            <a:off x="2832252" y="6117288"/>
            <a:ext cx="414831" cy="237772"/>
          </a:xfrm>
          <a:prstGeom prst="rightArrow">
            <a:avLst/>
          </a:prstGeom>
          <a:solidFill>
            <a:srgbClr val="66FFF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panose="020F0502020204030204"/>
              <a:ea typeface="游ゴシック" panose="020B0400000000000000" pitchFamily="50" charset="-128"/>
              <a:cs typeface="+mn-cs"/>
            </a:endParaRPr>
          </a:p>
        </p:txBody>
      </p:sp>
      <p:sp>
        <p:nvSpPr>
          <p:cNvPr id="104" name="タイトル 4">
            <a:extLst>
              <a:ext uri="{FF2B5EF4-FFF2-40B4-BE49-F238E27FC236}">
                <a16:creationId xmlns:a16="http://schemas.microsoft.com/office/drawing/2014/main" id="{C0887F1D-4FE3-4744-9862-D11771045853}"/>
              </a:ext>
            </a:extLst>
          </p:cNvPr>
          <p:cNvSpPr txBox="1">
            <a:spLocks/>
          </p:cNvSpPr>
          <p:nvPr/>
        </p:nvSpPr>
        <p:spPr bwMode="auto">
          <a:xfrm>
            <a:off x="1913548" y="5981722"/>
            <a:ext cx="854589" cy="479046"/>
          </a:xfrm>
          <a:prstGeom prst="rect">
            <a:avLst/>
          </a:prstGeom>
          <a:solidFill>
            <a:srgbClr val="CCFFFF">
              <a:alpha val="60000"/>
            </a:srgbClr>
          </a:solidFill>
          <a:ln>
            <a:noFill/>
          </a:ln>
        </p:spPr>
        <p:txBody>
          <a:bodyPr vert="horz" wrap="none" lIns="91428" tIns="45714" rIns="91428" bIns="45714" numCol="1" anchor="ctr" anchorCtr="0" compatLnSpc="1">
            <a:prstTxWarp prst="textNoShape">
              <a:avLst/>
            </a:prstTxWarp>
            <a:noAutofit/>
          </a:bodyPr>
          <a:lstStyle>
            <a:lvl1pPr algn="l" rtl="0" eaLnBrk="0" fontAlgn="base" hangingPunct="0">
              <a:spcBef>
                <a:spcPct val="0"/>
              </a:spcBef>
              <a:spcAft>
                <a:spcPct val="0"/>
              </a:spcAft>
              <a:defRPr kumimoji="1" sz="2400">
                <a:solidFill>
                  <a:srgbClr val="1F497D"/>
                </a:solidFill>
                <a:latin typeface="+mj-lt"/>
                <a:ea typeface="+mj-ea"/>
                <a:cs typeface="+mj-cs"/>
              </a:defRPr>
            </a:lvl1pPr>
            <a:lvl2pPr algn="l" rtl="0" eaLnBrk="0" fontAlgn="base" hangingPunct="0">
              <a:spcBef>
                <a:spcPct val="0"/>
              </a:spcBef>
              <a:spcAft>
                <a:spcPct val="0"/>
              </a:spcAft>
              <a:defRPr kumimoji="1" sz="2400">
                <a:solidFill>
                  <a:srgbClr val="1F497D"/>
                </a:solidFill>
                <a:latin typeface="HGP創英角ｺﾞｼｯｸUB" pitchFamily="50" charset="-128"/>
                <a:ea typeface="HGP創英角ｺﾞｼｯｸUB" pitchFamily="50" charset="-128"/>
              </a:defRPr>
            </a:lvl2pPr>
            <a:lvl3pPr algn="l" rtl="0" eaLnBrk="0" fontAlgn="base" hangingPunct="0">
              <a:spcBef>
                <a:spcPct val="0"/>
              </a:spcBef>
              <a:spcAft>
                <a:spcPct val="0"/>
              </a:spcAft>
              <a:defRPr kumimoji="1" sz="2400">
                <a:solidFill>
                  <a:srgbClr val="1F497D"/>
                </a:solidFill>
                <a:latin typeface="HGP創英角ｺﾞｼｯｸUB" pitchFamily="50" charset="-128"/>
                <a:ea typeface="HGP創英角ｺﾞｼｯｸUB" pitchFamily="50" charset="-128"/>
              </a:defRPr>
            </a:lvl3pPr>
            <a:lvl4pPr algn="l" rtl="0" eaLnBrk="0" fontAlgn="base" hangingPunct="0">
              <a:spcBef>
                <a:spcPct val="0"/>
              </a:spcBef>
              <a:spcAft>
                <a:spcPct val="0"/>
              </a:spcAft>
              <a:defRPr kumimoji="1" sz="2400">
                <a:solidFill>
                  <a:srgbClr val="1F497D"/>
                </a:solidFill>
                <a:latin typeface="HGP創英角ｺﾞｼｯｸUB" pitchFamily="50" charset="-128"/>
                <a:ea typeface="HGP創英角ｺﾞｼｯｸUB" pitchFamily="50" charset="-128"/>
              </a:defRPr>
            </a:lvl4pPr>
            <a:lvl5pPr algn="l" rtl="0" eaLnBrk="0" fontAlgn="base" hangingPunct="0">
              <a:spcBef>
                <a:spcPct val="0"/>
              </a:spcBef>
              <a:spcAft>
                <a:spcPct val="0"/>
              </a:spcAft>
              <a:defRPr kumimoji="1" sz="2400">
                <a:solidFill>
                  <a:srgbClr val="1F497D"/>
                </a:solidFill>
                <a:latin typeface="HGP創英角ｺﾞｼｯｸUB" pitchFamily="50" charset="-128"/>
                <a:ea typeface="HGP創英角ｺﾞｼｯｸUB" pitchFamily="50" charset="-128"/>
              </a:defRPr>
            </a:lvl5pPr>
            <a:lvl6pPr marL="457139" algn="l" rtl="0" fontAlgn="base">
              <a:spcBef>
                <a:spcPct val="0"/>
              </a:spcBef>
              <a:spcAft>
                <a:spcPct val="0"/>
              </a:spcAft>
              <a:defRPr kumimoji="1" sz="2800">
                <a:solidFill>
                  <a:srgbClr val="4087C8"/>
                </a:solidFill>
                <a:latin typeface="HGP創英角ｺﾞｼｯｸUB" pitchFamily="50" charset="-128"/>
                <a:ea typeface="HGP創英角ｺﾞｼｯｸUB" pitchFamily="50" charset="-128"/>
              </a:defRPr>
            </a:lvl6pPr>
            <a:lvl7pPr marL="914278" algn="l" rtl="0" fontAlgn="base">
              <a:spcBef>
                <a:spcPct val="0"/>
              </a:spcBef>
              <a:spcAft>
                <a:spcPct val="0"/>
              </a:spcAft>
              <a:defRPr kumimoji="1" sz="2800">
                <a:solidFill>
                  <a:srgbClr val="4087C8"/>
                </a:solidFill>
                <a:latin typeface="HGP創英角ｺﾞｼｯｸUB" pitchFamily="50" charset="-128"/>
                <a:ea typeface="HGP創英角ｺﾞｼｯｸUB" pitchFamily="50" charset="-128"/>
              </a:defRPr>
            </a:lvl7pPr>
            <a:lvl8pPr marL="1371417" algn="l" rtl="0" fontAlgn="base">
              <a:spcBef>
                <a:spcPct val="0"/>
              </a:spcBef>
              <a:spcAft>
                <a:spcPct val="0"/>
              </a:spcAft>
              <a:defRPr kumimoji="1" sz="2800">
                <a:solidFill>
                  <a:srgbClr val="4087C8"/>
                </a:solidFill>
                <a:latin typeface="HGP創英角ｺﾞｼｯｸUB" pitchFamily="50" charset="-128"/>
                <a:ea typeface="HGP創英角ｺﾞｼｯｸUB" pitchFamily="50" charset="-128"/>
              </a:defRPr>
            </a:lvl8pPr>
            <a:lvl9pPr marL="1828555" algn="l" rtl="0" fontAlgn="base">
              <a:spcBef>
                <a:spcPct val="0"/>
              </a:spcBef>
              <a:spcAft>
                <a:spcPct val="0"/>
              </a:spcAft>
              <a:defRPr kumimoji="1" sz="2800">
                <a:solidFill>
                  <a:srgbClr val="4087C8"/>
                </a:solidFill>
                <a:latin typeface="HGP創英角ｺﾞｼｯｸUB" pitchFamily="50" charset="-128"/>
                <a:ea typeface="HGP創英角ｺﾞｼｯｸUB" pitchFamily="50" charset="-128"/>
              </a:defRPr>
            </a:lvl9pPr>
          </a:lstStyle>
          <a:p>
            <a:pPr marL="0" marR="0" lvl="0" indent="0" defTabSz="457200" rtl="0" eaLnBrk="0" fontAlgn="base" latinLnBrk="0" hangingPunct="0">
              <a:spcBef>
                <a:spcPct val="0"/>
              </a:spcBef>
              <a:spcAft>
                <a:spcPct val="0"/>
              </a:spcAft>
              <a:buClrTx/>
              <a:buSzTx/>
              <a:buFontTx/>
              <a:buNone/>
              <a:tabLst/>
              <a:defRPr/>
            </a:pPr>
            <a:r>
              <a:rPr lang="en-US" altLang="ja-JP" sz="1200" kern="0" dirty="0">
                <a:solidFill>
                  <a:schemeClr val="tx1"/>
                </a:solidFill>
                <a:latin typeface="游ゴシック" panose="020B0400000000000000" pitchFamily="50" charset="-128"/>
                <a:ea typeface="游ゴシック" panose="020B0400000000000000" pitchFamily="50" charset="-128"/>
              </a:rPr>
              <a:t>R2</a:t>
            </a:r>
          </a:p>
          <a:p>
            <a:pPr marL="0" marR="0" lvl="0" indent="0" defTabSz="457200" rtl="0" eaLnBrk="0" fontAlgn="base" latinLnBrk="0" hangingPunct="0">
              <a:spcBef>
                <a:spcPct val="0"/>
              </a:spcBef>
              <a:spcAft>
                <a:spcPct val="0"/>
              </a:spcAft>
              <a:buClrTx/>
              <a:buSzTx/>
              <a:buFontTx/>
              <a:buNone/>
              <a:tabLst/>
              <a:defRPr/>
            </a:pPr>
            <a:r>
              <a:rPr kumimoji="1" lang="en-US" altLang="ja-JP" sz="1400" b="1" i="0" u="none" strike="noStrike" kern="0" cap="none" spc="0" normalizeH="0" baseline="0" noProof="0" dirty="0">
                <a:ln>
                  <a:noFill/>
                </a:ln>
                <a:solidFill>
                  <a:schemeClr val="tx1"/>
                </a:solidFill>
                <a:effectLst/>
                <a:uLnTx/>
                <a:uFillTx/>
                <a:latin typeface="游ゴシック" panose="020B0400000000000000" pitchFamily="50" charset="-128"/>
                <a:ea typeface="游ゴシック" panose="020B0400000000000000" pitchFamily="50" charset="-128"/>
                <a:cs typeface="+mj-cs"/>
              </a:rPr>
              <a:t>88.7</a:t>
            </a:r>
            <a:r>
              <a:rPr kumimoji="1" lang="ja-JP" altLang="en-US" sz="1400" b="1" i="0" u="none" strike="noStrike" kern="0" cap="none" spc="0" normalizeH="0" baseline="0" noProof="0" dirty="0">
                <a:ln>
                  <a:noFill/>
                </a:ln>
                <a:solidFill>
                  <a:schemeClr val="tx1"/>
                </a:solidFill>
                <a:effectLst/>
                <a:uLnTx/>
                <a:uFillTx/>
                <a:latin typeface="游ゴシック" panose="020B0400000000000000" pitchFamily="50" charset="-128"/>
                <a:ea typeface="游ゴシック" panose="020B0400000000000000" pitchFamily="50" charset="-128"/>
                <a:cs typeface="+mj-cs"/>
              </a:rPr>
              <a:t>％</a:t>
            </a:r>
            <a:endParaRPr kumimoji="1" lang="en-US" altLang="ja-JP" sz="1400" b="1" i="0" u="none" strike="noStrike" kern="0" cap="none" spc="0" normalizeH="0" baseline="0" noProof="0" dirty="0">
              <a:ln>
                <a:noFill/>
              </a:ln>
              <a:solidFill>
                <a:schemeClr val="tx1"/>
              </a:solidFill>
              <a:effectLst/>
              <a:uLnTx/>
              <a:uFillTx/>
              <a:latin typeface="游ゴシック" panose="020B0400000000000000" pitchFamily="50" charset="-128"/>
              <a:ea typeface="游ゴシック" panose="020B0400000000000000" pitchFamily="50" charset="-128"/>
              <a:cs typeface="+mj-cs"/>
            </a:endParaRPr>
          </a:p>
          <a:p>
            <a:pPr marL="0" marR="0" lvl="0" indent="0" defTabSz="457200" rtl="0" eaLnBrk="0" fontAlgn="base" latinLnBrk="0" hangingPunct="0">
              <a:spcBef>
                <a:spcPct val="0"/>
              </a:spcBef>
              <a:spcAft>
                <a:spcPct val="0"/>
              </a:spcAft>
              <a:buClrTx/>
              <a:buSzTx/>
              <a:buFontTx/>
              <a:buNone/>
              <a:tabLst/>
              <a:defRPr/>
            </a:pPr>
            <a:r>
              <a:rPr lang="en-US" altLang="ja-JP" sz="500" kern="0" dirty="0">
                <a:solidFill>
                  <a:schemeClr val="tx1"/>
                </a:solidFill>
                <a:latin typeface="游ゴシック" panose="020B0400000000000000" pitchFamily="50" charset="-128"/>
                <a:ea typeface="游ゴシック" panose="020B0400000000000000" pitchFamily="50" charset="-128"/>
              </a:rPr>
              <a:t>3,530,750</a:t>
            </a:r>
            <a:r>
              <a:rPr lang="ja-JP" altLang="en-US" sz="500" kern="0" dirty="0">
                <a:solidFill>
                  <a:schemeClr val="tx1"/>
                </a:solidFill>
                <a:latin typeface="游ゴシック" panose="020B0400000000000000" pitchFamily="50" charset="-128"/>
                <a:ea typeface="游ゴシック" panose="020B0400000000000000" pitchFamily="50" charset="-128"/>
              </a:rPr>
              <a:t>戸</a:t>
            </a:r>
            <a:r>
              <a:rPr lang="en-US" altLang="ja-JP" sz="500" kern="0">
                <a:solidFill>
                  <a:schemeClr val="tx1"/>
                </a:solidFill>
                <a:latin typeface="游ゴシック" panose="020B0400000000000000" pitchFamily="50" charset="-128"/>
                <a:ea typeface="游ゴシック" panose="020B0400000000000000" pitchFamily="50" charset="-128"/>
              </a:rPr>
              <a:t>/3,981,394</a:t>
            </a:r>
            <a:r>
              <a:rPr lang="ja-JP" altLang="en-US" sz="500" kern="0">
                <a:solidFill>
                  <a:schemeClr val="tx1"/>
                </a:solidFill>
                <a:latin typeface="游ゴシック" panose="020B0400000000000000" pitchFamily="50" charset="-128"/>
                <a:ea typeface="游ゴシック" panose="020B0400000000000000" pitchFamily="50" charset="-128"/>
              </a:rPr>
              <a:t>戸</a:t>
            </a:r>
            <a:endParaRPr kumimoji="1" lang="ja-JP" altLang="en-US" sz="500" i="0" u="none" strike="noStrike" kern="0" cap="none" spc="0" normalizeH="0" baseline="0" noProof="0" dirty="0">
              <a:ln>
                <a:noFill/>
              </a:ln>
              <a:solidFill>
                <a:schemeClr val="tx1"/>
              </a:solidFill>
              <a:effectLst/>
              <a:uLnTx/>
              <a:uFillTx/>
              <a:latin typeface="游ゴシック" panose="020B0400000000000000" pitchFamily="50" charset="-128"/>
              <a:ea typeface="游ゴシック" panose="020B0400000000000000" pitchFamily="50" charset="-128"/>
              <a:cs typeface="+mj-cs"/>
            </a:endParaRPr>
          </a:p>
        </p:txBody>
      </p:sp>
      <p:sp>
        <p:nvSpPr>
          <p:cNvPr id="105" name="タイトル 4">
            <a:extLst>
              <a:ext uri="{FF2B5EF4-FFF2-40B4-BE49-F238E27FC236}">
                <a16:creationId xmlns:a16="http://schemas.microsoft.com/office/drawing/2014/main" id="{78E5E95A-CB6D-46C3-A21B-3F01A10A7A25}"/>
              </a:ext>
            </a:extLst>
          </p:cNvPr>
          <p:cNvSpPr txBox="1">
            <a:spLocks/>
          </p:cNvSpPr>
          <p:nvPr/>
        </p:nvSpPr>
        <p:spPr bwMode="auto">
          <a:xfrm>
            <a:off x="3235765" y="5984365"/>
            <a:ext cx="810813" cy="479046"/>
          </a:xfrm>
          <a:prstGeom prst="rect">
            <a:avLst/>
          </a:prstGeom>
          <a:solidFill>
            <a:srgbClr val="CCFFFF">
              <a:alpha val="60000"/>
            </a:srgbClr>
          </a:solidFill>
          <a:ln>
            <a:noFill/>
          </a:ln>
        </p:spPr>
        <p:txBody>
          <a:bodyPr vert="horz" wrap="none" lIns="91428" tIns="45714" rIns="91428" bIns="45714" numCol="1" anchor="ctr" anchorCtr="0" compatLnSpc="1">
            <a:prstTxWarp prst="textNoShape">
              <a:avLst/>
            </a:prstTxWarp>
            <a:noAutofit/>
          </a:bodyPr>
          <a:lstStyle>
            <a:lvl1pPr algn="l" rtl="0" eaLnBrk="0" fontAlgn="base" hangingPunct="0">
              <a:spcBef>
                <a:spcPct val="0"/>
              </a:spcBef>
              <a:spcAft>
                <a:spcPct val="0"/>
              </a:spcAft>
              <a:defRPr kumimoji="1" sz="2400">
                <a:solidFill>
                  <a:srgbClr val="1F497D"/>
                </a:solidFill>
                <a:latin typeface="+mj-lt"/>
                <a:ea typeface="+mj-ea"/>
                <a:cs typeface="+mj-cs"/>
              </a:defRPr>
            </a:lvl1pPr>
            <a:lvl2pPr algn="l" rtl="0" eaLnBrk="0" fontAlgn="base" hangingPunct="0">
              <a:spcBef>
                <a:spcPct val="0"/>
              </a:spcBef>
              <a:spcAft>
                <a:spcPct val="0"/>
              </a:spcAft>
              <a:defRPr kumimoji="1" sz="2400">
                <a:solidFill>
                  <a:srgbClr val="1F497D"/>
                </a:solidFill>
                <a:latin typeface="HGP創英角ｺﾞｼｯｸUB" pitchFamily="50" charset="-128"/>
                <a:ea typeface="HGP創英角ｺﾞｼｯｸUB" pitchFamily="50" charset="-128"/>
              </a:defRPr>
            </a:lvl2pPr>
            <a:lvl3pPr algn="l" rtl="0" eaLnBrk="0" fontAlgn="base" hangingPunct="0">
              <a:spcBef>
                <a:spcPct val="0"/>
              </a:spcBef>
              <a:spcAft>
                <a:spcPct val="0"/>
              </a:spcAft>
              <a:defRPr kumimoji="1" sz="2400">
                <a:solidFill>
                  <a:srgbClr val="1F497D"/>
                </a:solidFill>
                <a:latin typeface="HGP創英角ｺﾞｼｯｸUB" pitchFamily="50" charset="-128"/>
                <a:ea typeface="HGP創英角ｺﾞｼｯｸUB" pitchFamily="50" charset="-128"/>
              </a:defRPr>
            </a:lvl3pPr>
            <a:lvl4pPr algn="l" rtl="0" eaLnBrk="0" fontAlgn="base" hangingPunct="0">
              <a:spcBef>
                <a:spcPct val="0"/>
              </a:spcBef>
              <a:spcAft>
                <a:spcPct val="0"/>
              </a:spcAft>
              <a:defRPr kumimoji="1" sz="2400">
                <a:solidFill>
                  <a:srgbClr val="1F497D"/>
                </a:solidFill>
                <a:latin typeface="HGP創英角ｺﾞｼｯｸUB" pitchFamily="50" charset="-128"/>
                <a:ea typeface="HGP創英角ｺﾞｼｯｸUB" pitchFamily="50" charset="-128"/>
              </a:defRPr>
            </a:lvl4pPr>
            <a:lvl5pPr algn="l" rtl="0" eaLnBrk="0" fontAlgn="base" hangingPunct="0">
              <a:spcBef>
                <a:spcPct val="0"/>
              </a:spcBef>
              <a:spcAft>
                <a:spcPct val="0"/>
              </a:spcAft>
              <a:defRPr kumimoji="1" sz="2400">
                <a:solidFill>
                  <a:srgbClr val="1F497D"/>
                </a:solidFill>
                <a:latin typeface="HGP創英角ｺﾞｼｯｸUB" pitchFamily="50" charset="-128"/>
                <a:ea typeface="HGP創英角ｺﾞｼｯｸUB" pitchFamily="50" charset="-128"/>
              </a:defRPr>
            </a:lvl5pPr>
            <a:lvl6pPr marL="457139" algn="l" rtl="0" fontAlgn="base">
              <a:spcBef>
                <a:spcPct val="0"/>
              </a:spcBef>
              <a:spcAft>
                <a:spcPct val="0"/>
              </a:spcAft>
              <a:defRPr kumimoji="1" sz="2800">
                <a:solidFill>
                  <a:srgbClr val="4087C8"/>
                </a:solidFill>
                <a:latin typeface="HGP創英角ｺﾞｼｯｸUB" pitchFamily="50" charset="-128"/>
                <a:ea typeface="HGP創英角ｺﾞｼｯｸUB" pitchFamily="50" charset="-128"/>
              </a:defRPr>
            </a:lvl6pPr>
            <a:lvl7pPr marL="914278" algn="l" rtl="0" fontAlgn="base">
              <a:spcBef>
                <a:spcPct val="0"/>
              </a:spcBef>
              <a:spcAft>
                <a:spcPct val="0"/>
              </a:spcAft>
              <a:defRPr kumimoji="1" sz="2800">
                <a:solidFill>
                  <a:srgbClr val="4087C8"/>
                </a:solidFill>
                <a:latin typeface="HGP創英角ｺﾞｼｯｸUB" pitchFamily="50" charset="-128"/>
                <a:ea typeface="HGP創英角ｺﾞｼｯｸUB" pitchFamily="50" charset="-128"/>
              </a:defRPr>
            </a:lvl7pPr>
            <a:lvl8pPr marL="1371417" algn="l" rtl="0" fontAlgn="base">
              <a:spcBef>
                <a:spcPct val="0"/>
              </a:spcBef>
              <a:spcAft>
                <a:spcPct val="0"/>
              </a:spcAft>
              <a:defRPr kumimoji="1" sz="2800">
                <a:solidFill>
                  <a:srgbClr val="4087C8"/>
                </a:solidFill>
                <a:latin typeface="HGP創英角ｺﾞｼｯｸUB" pitchFamily="50" charset="-128"/>
                <a:ea typeface="HGP創英角ｺﾞｼｯｸUB" pitchFamily="50" charset="-128"/>
              </a:defRPr>
            </a:lvl8pPr>
            <a:lvl9pPr marL="1828555" algn="l" rtl="0" fontAlgn="base">
              <a:spcBef>
                <a:spcPct val="0"/>
              </a:spcBef>
              <a:spcAft>
                <a:spcPct val="0"/>
              </a:spcAft>
              <a:defRPr kumimoji="1" sz="2800">
                <a:solidFill>
                  <a:srgbClr val="4087C8"/>
                </a:solidFill>
                <a:latin typeface="HGP創英角ｺﾞｼｯｸUB" pitchFamily="50" charset="-128"/>
                <a:ea typeface="HGP創英角ｺﾞｼｯｸUB" pitchFamily="50" charset="-128"/>
              </a:defRPr>
            </a:lvl9pPr>
          </a:lstStyle>
          <a:p>
            <a:pPr marL="0" marR="0" lvl="0" indent="0" defTabSz="457200" rtl="0" eaLnBrk="0" fontAlgn="base" latinLnBrk="0" hangingPunct="0">
              <a:lnSpc>
                <a:spcPct val="100000"/>
              </a:lnSpc>
              <a:spcBef>
                <a:spcPct val="0"/>
              </a:spcBef>
              <a:spcAft>
                <a:spcPct val="0"/>
              </a:spcAft>
              <a:buClrTx/>
              <a:buSzTx/>
              <a:buFontTx/>
              <a:buNone/>
              <a:tabLst/>
              <a:defRPr/>
            </a:pPr>
            <a:r>
              <a:rPr lang="en-US" altLang="ja-JP" sz="1200" kern="0" dirty="0">
                <a:solidFill>
                  <a:schemeClr val="tx1"/>
                </a:solidFill>
                <a:latin typeface="游ゴシック" panose="020B0400000000000000" pitchFamily="50" charset="-128"/>
                <a:ea typeface="游ゴシック" panose="020B0400000000000000" pitchFamily="50" charset="-128"/>
              </a:rPr>
              <a:t>R5</a:t>
            </a:r>
          </a:p>
          <a:p>
            <a:pPr marL="0" marR="0" lvl="0" indent="0" defTabSz="457200" rtl="0" eaLnBrk="0" fontAlgn="base" latinLnBrk="0" hangingPunct="0">
              <a:lnSpc>
                <a:spcPct val="100000"/>
              </a:lnSpc>
              <a:spcBef>
                <a:spcPct val="0"/>
              </a:spcBef>
              <a:spcAft>
                <a:spcPct val="0"/>
              </a:spcAft>
              <a:buClrTx/>
              <a:buSzTx/>
              <a:buFontTx/>
              <a:buNone/>
              <a:tabLst/>
              <a:defRPr/>
            </a:pPr>
            <a:r>
              <a:rPr kumimoji="1" lang="en-US" altLang="ja-JP" sz="1400" b="1" i="0" u="none" strike="noStrike" kern="0" cap="none" spc="0" normalizeH="0" baseline="0" noProof="0" dirty="0">
                <a:ln>
                  <a:noFill/>
                </a:ln>
                <a:solidFill>
                  <a:schemeClr val="tx1"/>
                </a:solidFill>
                <a:effectLst/>
                <a:uLnTx/>
                <a:uFillTx/>
                <a:latin typeface="游ゴシック" panose="020B0400000000000000" pitchFamily="50" charset="-128"/>
                <a:ea typeface="游ゴシック" panose="020B0400000000000000" pitchFamily="50" charset="-128"/>
                <a:cs typeface="+mj-cs"/>
              </a:rPr>
              <a:t>90.5%</a:t>
            </a:r>
          </a:p>
          <a:p>
            <a:pPr marL="0" marR="0" lvl="0" indent="0" defTabSz="457200" rtl="0" eaLnBrk="0" fontAlgn="base" latinLnBrk="0" hangingPunct="0">
              <a:lnSpc>
                <a:spcPct val="100000"/>
              </a:lnSpc>
              <a:spcBef>
                <a:spcPct val="0"/>
              </a:spcBef>
              <a:spcAft>
                <a:spcPct val="0"/>
              </a:spcAft>
              <a:buClrTx/>
              <a:buSzTx/>
              <a:buFontTx/>
              <a:buNone/>
              <a:tabLst/>
              <a:defRPr/>
            </a:pPr>
            <a:r>
              <a:rPr lang="en-US" altLang="ja-JP" sz="500" kern="0" dirty="0">
                <a:solidFill>
                  <a:schemeClr val="tx1"/>
                </a:solidFill>
                <a:latin typeface="游ゴシック" panose="020B0400000000000000" pitchFamily="50" charset="-128"/>
                <a:ea typeface="游ゴシック" panose="020B0400000000000000" pitchFamily="50" charset="-128"/>
              </a:rPr>
              <a:t>3,799,679</a:t>
            </a:r>
            <a:r>
              <a:rPr lang="ja-JP" altLang="en-US" sz="500" kern="0" dirty="0">
                <a:solidFill>
                  <a:schemeClr val="tx1"/>
                </a:solidFill>
                <a:latin typeface="游ゴシック" panose="020B0400000000000000" pitchFamily="50" charset="-128"/>
                <a:ea typeface="游ゴシック" panose="020B0400000000000000" pitchFamily="50" charset="-128"/>
              </a:rPr>
              <a:t>戸</a:t>
            </a:r>
            <a:r>
              <a:rPr lang="en-US" altLang="ja-JP" sz="500" kern="0" dirty="0">
                <a:solidFill>
                  <a:schemeClr val="tx1"/>
                </a:solidFill>
                <a:latin typeface="游ゴシック" panose="020B0400000000000000" pitchFamily="50" charset="-128"/>
                <a:ea typeface="游ゴシック" panose="020B0400000000000000" pitchFamily="50" charset="-128"/>
              </a:rPr>
              <a:t>/4,197,000</a:t>
            </a:r>
            <a:r>
              <a:rPr lang="ja-JP" altLang="en-US" sz="500" kern="0" dirty="0">
                <a:solidFill>
                  <a:schemeClr val="tx1"/>
                </a:solidFill>
                <a:latin typeface="游ゴシック" panose="020B0400000000000000" pitchFamily="50" charset="-128"/>
                <a:ea typeface="游ゴシック" panose="020B0400000000000000" pitchFamily="50" charset="-128"/>
              </a:rPr>
              <a:t>戸</a:t>
            </a:r>
            <a:endParaRPr kumimoji="1" lang="en-US" altLang="ja-JP" sz="800" i="0" u="none" strike="noStrike" kern="0" cap="none" spc="0" normalizeH="0" baseline="0" noProof="0" dirty="0">
              <a:ln>
                <a:noFill/>
              </a:ln>
              <a:solidFill>
                <a:schemeClr val="tx1"/>
              </a:solidFill>
              <a:effectLst/>
              <a:uLnTx/>
              <a:uFillTx/>
              <a:latin typeface="游ゴシック" panose="020B0400000000000000" pitchFamily="50" charset="-128"/>
              <a:ea typeface="游ゴシック" panose="020B0400000000000000" pitchFamily="50" charset="-128"/>
              <a:cs typeface="+mj-cs"/>
            </a:endParaRPr>
          </a:p>
        </p:txBody>
      </p:sp>
      <p:sp>
        <p:nvSpPr>
          <p:cNvPr id="106" name="正方形/長方形 105">
            <a:extLst>
              <a:ext uri="{FF2B5EF4-FFF2-40B4-BE49-F238E27FC236}">
                <a16:creationId xmlns:a16="http://schemas.microsoft.com/office/drawing/2014/main" id="{8E4A93F5-2707-4FD7-8ED6-72ECEE61D2FC}"/>
              </a:ext>
            </a:extLst>
          </p:cNvPr>
          <p:cNvSpPr/>
          <p:nvPr/>
        </p:nvSpPr>
        <p:spPr>
          <a:xfrm>
            <a:off x="2617766" y="6111616"/>
            <a:ext cx="769543" cy="230832"/>
          </a:xfrm>
          <a:prstGeom prst="rect">
            <a:avLst/>
          </a:prstGeom>
          <a:noFill/>
          <a:ln w="19050" cap="flat" cmpd="sng" algn="ctr">
            <a:noFill/>
            <a:prstDash val="solid"/>
          </a:ln>
          <a:effectLst/>
        </p:spPr>
        <p:txBody>
          <a:bodyPr wrap="square" rtlCol="0" anchor="ctr">
            <a:spAutoFit/>
          </a:bodyP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900" b="0" i="0" u="none" strike="noStrike" kern="0" cap="none" spc="0" normalizeH="0" baseline="0" noProof="0" dirty="0">
                <a:ln>
                  <a:noFill/>
                </a:ln>
                <a:solidFill>
                  <a:sysClr val="windowText" lastClr="000000"/>
                </a:solidFill>
                <a:effectLst/>
                <a:uLnTx/>
                <a:uFillTx/>
                <a:latin typeface="游ゴシック" panose="020B0400000000000000" pitchFamily="50" charset="-128"/>
                <a:ea typeface="游ゴシック" panose="020B0400000000000000" pitchFamily="50" charset="-128"/>
                <a:cs typeface="+mn-cs"/>
              </a:rPr>
              <a:t>1.6%UP</a:t>
            </a:r>
          </a:p>
        </p:txBody>
      </p:sp>
      <p:sp>
        <p:nvSpPr>
          <p:cNvPr id="75" name="タイトル 4">
            <a:extLst>
              <a:ext uri="{FF2B5EF4-FFF2-40B4-BE49-F238E27FC236}">
                <a16:creationId xmlns:a16="http://schemas.microsoft.com/office/drawing/2014/main" id="{B828365A-4B8E-4EC0-86EA-46B01D0C5AE7}"/>
              </a:ext>
            </a:extLst>
          </p:cNvPr>
          <p:cNvSpPr txBox="1">
            <a:spLocks/>
          </p:cNvSpPr>
          <p:nvPr/>
        </p:nvSpPr>
        <p:spPr bwMode="auto">
          <a:xfrm>
            <a:off x="5593655" y="5859500"/>
            <a:ext cx="769914" cy="470004"/>
          </a:xfrm>
          <a:prstGeom prst="rect">
            <a:avLst/>
          </a:prstGeom>
          <a:solidFill>
            <a:srgbClr val="CCFFFF">
              <a:alpha val="60000"/>
            </a:srgbClr>
          </a:solidFill>
          <a:ln>
            <a:noFill/>
          </a:ln>
        </p:spPr>
        <p:txBody>
          <a:bodyPr vert="horz" wrap="none" lIns="91428" tIns="45714" rIns="91428" bIns="45714" numCol="1" anchor="ctr" anchorCtr="0" compatLnSpc="1">
            <a:prstTxWarp prst="textNoShape">
              <a:avLst/>
            </a:prstTxWarp>
            <a:noAutofit/>
          </a:bodyPr>
          <a:lstStyle>
            <a:lvl1pPr algn="l" rtl="0" eaLnBrk="0" fontAlgn="base" hangingPunct="0">
              <a:spcBef>
                <a:spcPct val="0"/>
              </a:spcBef>
              <a:spcAft>
                <a:spcPct val="0"/>
              </a:spcAft>
              <a:defRPr kumimoji="1" sz="2400">
                <a:solidFill>
                  <a:srgbClr val="1F497D"/>
                </a:solidFill>
                <a:latin typeface="+mj-lt"/>
                <a:ea typeface="+mj-ea"/>
                <a:cs typeface="+mj-cs"/>
              </a:defRPr>
            </a:lvl1pPr>
            <a:lvl2pPr algn="l" rtl="0" eaLnBrk="0" fontAlgn="base" hangingPunct="0">
              <a:spcBef>
                <a:spcPct val="0"/>
              </a:spcBef>
              <a:spcAft>
                <a:spcPct val="0"/>
              </a:spcAft>
              <a:defRPr kumimoji="1" sz="2400">
                <a:solidFill>
                  <a:srgbClr val="1F497D"/>
                </a:solidFill>
                <a:latin typeface="HGP創英角ｺﾞｼｯｸUB" pitchFamily="50" charset="-128"/>
                <a:ea typeface="HGP創英角ｺﾞｼｯｸUB" pitchFamily="50" charset="-128"/>
              </a:defRPr>
            </a:lvl2pPr>
            <a:lvl3pPr algn="l" rtl="0" eaLnBrk="0" fontAlgn="base" hangingPunct="0">
              <a:spcBef>
                <a:spcPct val="0"/>
              </a:spcBef>
              <a:spcAft>
                <a:spcPct val="0"/>
              </a:spcAft>
              <a:defRPr kumimoji="1" sz="2400">
                <a:solidFill>
                  <a:srgbClr val="1F497D"/>
                </a:solidFill>
                <a:latin typeface="HGP創英角ｺﾞｼｯｸUB" pitchFamily="50" charset="-128"/>
                <a:ea typeface="HGP創英角ｺﾞｼｯｸUB" pitchFamily="50" charset="-128"/>
              </a:defRPr>
            </a:lvl3pPr>
            <a:lvl4pPr algn="l" rtl="0" eaLnBrk="0" fontAlgn="base" hangingPunct="0">
              <a:spcBef>
                <a:spcPct val="0"/>
              </a:spcBef>
              <a:spcAft>
                <a:spcPct val="0"/>
              </a:spcAft>
              <a:defRPr kumimoji="1" sz="2400">
                <a:solidFill>
                  <a:srgbClr val="1F497D"/>
                </a:solidFill>
                <a:latin typeface="HGP創英角ｺﾞｼｯｸUB" pitchFamily="50" charset="-128"/>
                <a:ea typeface="HGP創英角ｺﾞｼｯｸUB" pitchFamily="50" charset="-128"/>
              </a:defRPr>
            </a:lvl4pPr>
            <a:lvl5pPr algn="l" rtl="0" eaLnBrk="0" fontAlgn="base" hangingPunct="0">
              <a:spcBef>
                <a:spcPct val="0"/>
              </a:spcBef>
              <a:spcAft>
                <a:spcPct val="0"/>
              </a:spcAft>
              <a:defRPr kumimoji="1" sz="2400">
                <a:solidFill>
                  <a:srgbClr val="1F497D"/>
                </a:solidFill>
                <a:latin typeface="HGP創英角ｺﾞｼｯｸUB" pitchFamily="50" charset="-128"/>
                <a:ea typeface="HGP創英角ｺﾞｼｯｸUB" pitchFamily="50" charset="-128"/>
              </a:defRPr>
            </a:lvl5pPr>
            <a:lvl6pPr marL="457139" algn="l" rtl="0" fontAlgn="base">
              <a:spcBef>
                <a:spcPct val="0"/>
              </a:spcBef>
              <a:spcAft>
                <a:spcPct val="0"/>
              </a:spcAft>
              <a:defRPr kumimoji="1" sz="2800">
                <a:solidFill>
                  <a:srgbClr val="4087C8"/>
                </a:solidFill>
                <a:latin typeface="HGP創英角ｺﾞｼｯｸUB" pitchFamily="50" charset="-128"/>
                <a:ea typeface="HGP創英角ｺﾞｼｯｸUB" pitchFamily="50" charset="-128"/>
              </a:defRPr>
            </a:lvl6pPr>
            <a:lvl7pPr marL="914278" algn="l" rtl="0" fontAlgn="base">
              <a:spcBef>
                <a:spcPct val="0"/>
              </a:spcBef>
              <a:spcAft>
                <a:spcPct val="0"/>
              </a:spcAft>
              <a:defRPr kumimoji="1" sz="2800">
                <a:solidFill>
                  <a:srgbClr val="4087C8"/>
                </a:solidFill>
                <a:latin typeface="HGP創英角ｺﾞｼｯｸUB" pitchFamily="50" charset="-128"/>
                <a:ea typeface="HGP創英角ｺﾞｼｯｸUB" pitchFamily="50" charset="-128"/>
              </a:defRPr>
            </a:lvl7pPr>
            <a:lvl8pPr marL="1371417" algn="l" rtl="0" fontAlgn="base">
              <a:spcBef>
                <a:spcPct val="0"/>
              </a:spcBef>
              <a:spcAft>
                <a:spcPct val="0"/>
              </a:spcAft>
              <a:defRPr kumimoji="1" sz="2800">
                <a:solidFill>
                  <a:srgbClr val="4087C8"/>
                </a:solidFill>
                <a:latin typeface="HGP創英角ｺﾞｼｯｸUB" pitchFamily="50" charset="-128"/>
                <a:ea typeface="HGP創英角ｺﾞｼｯｸUB" pitchFamily="50" charset="-128"/>
              </a:defRPr>
            </a:lvl8pPr>
            <a:lvl9pPr marL="1828555" algn="l" rtl="0" fontAlgn="base">
              <a:spcBef>
                <a:spcPct val="0"/>
              </a:spcBef>
              <a:spcAft>
                <a:spcPct val="0"/>
              </a:spcAft>
              <a:defRPr kumimoji="1" sz="2800">
                <a:solidFill>
                  <a:srgbClr val="4087C8"/>
                </a:solidFill>
                <a:latin typeface="HGP創英角ｺﾞｼｯｸUB" pitchFamily="50" charset="-128"/>
                <a:ea typeface="HGP創英角ｺﾞｼｯｸUB" pitchFamily="50" charset="-128"/>
              </a:defRPr>
            </a:lvl9pPr>
          </a:lstStyle>
          <a:p>
            <a:pPr marL="0" marR="0" lvl="0" indent="0" algn="ctr" defTabSz="457200" rtl="0" eaLnBrk="0" fontAlgn="base" latinLnBrk="0" hangingPunct="0">
              <a:spcBef>
                <a:spcPct val="0"/>
              </a:spcBef>
              <a:spcAft>
                <a:spcPct val="0"/>
              </a:spcAft>
              <a:buClrTx/>
              <a:buSzTx/>
              <a:buFontTx/>
              <a:buNone/>
              <a:tabLst/>
              <a:defRPr/>
            </a:pPr>
            <a:r>
              <a:rPr lang="en-US" altLang="ja-JP" sz="1400" b="1" kern="0" dirty="0">
                <a:solidFill>
                  <a:schemeClr val="tx1"/>
                </a:solidFill>
                <a:latin typeface="游ゴシック" panose="020B0400000000000000" pitchFamily="50" charset="-128"/>
                <a:ea typeface="游ゴシック" panose="020B0400000000000000" pitchFamily="50" charset="-128"/>
              </a:rPr>
              <a:t>92.5</a:t>
            </a:r>
            <a:r>
              <a:rPr kumimoji="1" lang="ja-JP" altLang="en-US" sz="1400" b="1" i="0" u="none" strike="noStrike" kern="0" cap="none" spc="0" normalizeH="0" baseline="0" noProof="0" dirty="0">
                <a:ln>
                  <a:noFill/>
                </a:ln>
                <a:solidFill>
                  <a:schemeClr val="tx1"/>
                </a:solidFill>
                <a:effectLst/>
                <a:uLnTx/>
                <a:uFillTx/>
                <a:latin typeface="游ゴシック" panose="020B0400000000000000" pitchFamily="50" charset="-128"/>
                <a:ea typeface="游ゴシック" panose="020B0400000000000000" pitchFamily="50" charset="-128"/>
                <a:cs typeface="+mj-cs"/>
              </a:rPr>
              <a:t>％</a:t>
            </a:r>
            <a:endParaRPr kumimoji="1" lang="en-US" altLang="ja-JP" sz="1400" b="1" i="0" u="none" strike="noStrike" kern="0" cap="none" spc="0" normalizeH="0" baseline="0" noProof="0" dirty="0">
              <a:ln>
                <a:noFill/>
              </a:ln>
              <a:solidFill>
                <a:schemeClr val="tx1"/>
              </a:solidFill>
              <a:effectLst/>
              <a:uLnTx/>
              <a:uFillTx/>
              <a:latin typeface="游ゴシック" panose="020B0400000000000000" pitchFamily="50" charset="-128"/>
              <a:ea typeface="游ゴシック" panose="020B0400000000000000" pitchFamily="50" charset="-128"/>
              <a:cs typeface="+mj-cs"/>
            </a:endParaRPr>
          </a:p>
          <a:p>
            <a:pPr marL="0" marR="0" lvl="0" indent="0" algn="ctr" defTabSz="457200" rtl="0" eaLnBrk="0" fontAlgn="base" latinLnBrk="0" hangingPunct="0">
              <a:spcBef>
                <a:spcPct val="0"/>
              </a:spcBef>
              <a:spcAft>
                <a:spcPct val="0"/>
              </a:spcAft>
              <a:buClrTx/>
              <a:buSzTx/>
              <a:buFontTx/>
              <a:buNone/>
              <a:tabLst/>
              <a:defRPr/>
            </a:pPr>
            <a:r>
              <a:rPr lang="en-US" altLang="ja-JP" sz="600" kern="0" dirty="0">
                <a:solidFill>
                  <a:schemeClr val="tx1"/>
                </a:solidFill>
                <a:latin typeface="游ゴシック" panose="020B0400000000000000" pitchFamily="50" charset="-128"/>
                <a:ea typeface="游ゴシック" panose="020B0400000000000000" pitchFamily="50" charset="-128"/>
              </a:rPr>
              <a:t>727</a:t>
            </a:r>
            <a:r>
              <a:rPr lang="ja-JP" altLang="en-US" sz="600" kern="0" dirty="0">
                <a:solidFill>
                  <a:schemeClr val="tx1"/>
                </a:solidFill>
                <a:latin typeface="游ゴシック" panose="020B0400000000000000" pitchFamily="50" charset="-128"/>
                <a:ea typeface="游ゴシック" panose="020B0400000000000000" pitchFamily="50" charset="-128"/>
              </a:rPr>
              <a:t>棟</a:t>
            </a:r>
            <a:r>
              <a:rPr lang="en-US" altLang="ja-JP" sz="600" kern="0" dirty="0">
                <a:solidFill>
                  <a:schemeClr val="tx1"/>
                </a:solidFill>
                <a:latin typeface="游ゴシック" panose="020B0400000000000000" pitchFamily="50" charset="-128"/>
                <a:ea typeface="游ゴシック" panose="020B0400000000000000" pitchFamily="50" charset="-128"/>
              </a:rPr>
              <a:t>/786</a:t>
            </a:r>
            <a:r>
              <a:rPr lang="ja-JP" altLang="en-US" sz="600" kern="0" dirty="0">
                <a:solidFill>
                  <a:schemeClr val="tx1"/>
                </a:solidFill>
                <a:latin typeface="游ゴシック" panose="020B0400000000000000" pitchFamily="50" charset="-128"/>
                <a:ea typeface="游ゴシック" panose="020B0400000000000000" pitchFamily="50" charset="-128"/>
              </a:rPr>
              <a:t>棟</a:t>
            </a:r>
            <a:endParaRPr kumimoji="1" lang="ja-JP" altLang="en-US" sz="600" i="0" u="none" strike="noStrike" kern="0" cap="none" spc="0" normalizeH="0" baseline="0" noProof="0" dirty="0">
              <a:ln>
                <a:noFill/>
              </a:ln>
              <a:solidFill>
                <a:schemeClr val="tx1"/>
              </a:solidFill>
              <a:effectLst/>
              <a:uLnTx/>
              <a:uFillTx/>
              <a:latin typeface="游ゴシック" panose="020B0400000000000000" pitchFamily="50" charset="-128"/>
              <a:ea typeface="游ゴシック" panose="020B0400000000000000" pitchFamily="50" charset="-128"/>
              <a:cs typeface="+mj-cs"/>
            </a:endParaRPr>
          </a:p>
        </p:txBody>
      </p:sp>
      <p:sp>
        <p:nvSpPr>
          <p:cNvPr id="76" name="タイトル 4">
            <a:extLst>
              <a:ext uri="{FF2B5EF4-FFF2-40B4-BE49-F238E27FC236}">
                <a16:creationId xmlns:a16="http://schemas.microsoft.com/office/drawing/2014/main" id="{5069D05D-066F-4FD4-B59F-8C10ED20405A}"/>
              </a:ext>
            </a:extLst>
          </p:cNvPr>
          <p:cNvSpPr txBox="1">
            <a:spLocks/>
          </p:cNvSpPr>
          <p:nvPr/>
        </p:nvSpPr>
        <p:spPr bwMode="auto">
          <a:xfrm>
            <a:off x="6787229" y="5855915"/>
            <a:ext cx="777322" cy="470367"/>
          </a:xfrm>
          <a:prstGeom prst="rect">
            <a:avLst/>
          </a:prstGeom>
          <a:solidFill>
            <a:srgbClr val="CCFFFF">
              <a:alpha val="60000"/>
            </a:srgbClr>
          </a:solidFill>
          <a:ln>
            <a:noFill/>
          </a:ln>
        </p:spPr>
        <p:txBody>
          <a:bodyPr vert="horz" wrap="none" lIns="91428" tIns="45714" rIns="91428" bIns="45714" numCol="1" anchor="ctr" anchorCtr="0" compatLnSpc="1">
            <a:prstTxWarp prst="textNoShape">
              <a:avLst/>
            </a:prstTxWarp>
            <a:noAutofit/>
          </a:bodyPr>
          <a:lstStyle>
            <a:lvl1pPr algn="l" rtl="0" eaLnBrk="0" fontAlgn="base" hangingPunct="0">
              <a:spcBef>
                <a:spcPct val="0"/>
              </a:spcBef>
              <a:spcAft>
                <a:spcPct val="0"/>
              </a:spcAft>
              <a:defRPr kumimoji="1" sz="2400">
                <a:solidFill>
                  <a:srgbClr val="1F497D"/>
                </a:solidFill>
                <a:latin typeface="+mj-lt"/>
                <a:ea typeface="+mj-ea"/>
                <a:cs typeface="+mj-cs"/>
              </a:defRPr>
            </a:lvl1pPr>
            <a:lvl2pPr algn="l" rtl="0" eaLnBrk="0" fontAlgn="base" hangingPunct="0">
              <a:spcBef>
                <a:spcPct val="0"/>
              </a:spcBef>
              <a:spcAft>
                <a:spcPct val="0"/>
              </a:spcAft>
              <a:defRPr kumimoji="1" sz="2400">
                <a:solidFill>
                  <a:srgbClr val="1F497D"/>
                </a:solidFill>
                <a:latin typeface="HGP創英角ｺﾞｼｯｸUB" pitchFamily="50" charset="-128"/>
                <a:ea typeface="HGP創英角ｺﾞｼｯｸUB" pitchFamily="50" charset="-128"/>
              </a:defRPr>
            </a:lvl2pPr>
            <a:lvl3pPr algn="l" rtl="0" eaLnBrk="0" fontAlgn="base" hangingPunct="0">
              <a:spcBef>
                <a:spcPct val="0"/>
              </a:spcBef>
              <a:spcAft>
                <a:spcPct val="0"/>
              </a:spcAft>
              <a:defRPr kumimoji="1" sz="2400">
                <a:solidFill>
                  <a:srgbClr val="1F497D"/>
                </a:solidFill>
                <a:latin typeface="HGP創英角ｺﾞｼｯｸUB" pitchFamily="50" charset="-128"/>
                <a:ea typeface="HGP創英角ｺﾞｼｯｸUB" pitchFamily="50" charset="-128"/>
              </a:defRPr>
            </a:lvl3pPr>
            <a:lvl4pPr algn="l" rtl="0" eaLnBrk="0" fontAlgn="base" hangingPunct="0">
              <a:spcBef>
                <a:spcPct val="0"/>
              </a:spcBef>
              <a:spcAft>
                <a:spcPct val="0"/>
              </a:spcAft>
              <a:defRPr kumimoji="1" sz="2400">
                <a:solidFill>
                  <a:srgbClr val="1F497D"/>
                </a:solidFill>
                <a:latin typeface="HGP創英角ｺﾞｼｯｸUB" pitchFamily="50" charset="-128"/>
                <a:ea typeface="HGP創英角ｺﾞｼｯｸUB" pitchFamily="50" charset="-128"/>
              </a:defRPr>
            </a:lvl4pPr>
            <a:lvl5pPr algn="l" rtl="0" eaLnBrk="0" fontAlgn="base" hangingPunct="0">
              <a:spcBef>
                <a:spcPct val="0"/>
              </a:spcBef>
              <a:spcAft>
                <a:spcPct val="0"/>
              </a:spcAft>
              <a:defRPr kumimoji="1" sz="2400">
                <a:solidFill>
                  <a:srgbClr val="1F497D"/>
                </a:solidFill>
                <a:latin typeface="HGP創英角ｺﾞｼｯｸUB" pitchFamily="50" charset="-128"/>
                <a:ea typeface="HGP創英角ｺﾞｼｯｸUB" pitchFamily="50" charset="-128"/>
              </a:defRPr>
            </a:lvl5pPr>
            <a:lvl6pPr marL="457139" algn="l" rtl="0" fontAlgn="base">
              <a:spcBef>
                <a:spcPct val="0"/>
              </a:spcBef>
              <a:spcAft>
                <a:spcPct val="0"/>
              </a:spcAft>
              <a:defRPr kumimoji="1" sz="2800">
                <a:solidFill>
                  <a:srgbClr val="4087C8"/>
                </a:solidFill>
                <a:latin typeface="HGP創英角ｺﾞｼｯｸUB" pitchFamily="50" charset="-128"/>
                <a:ea typeface="HGP創英角ｺﾞｼｯｸUB" pitchFamily="50" charset="-128"/>
              </a:defRPr>
            </a:lvl6pPr>
            <a:lvl7pPr marL="914278" algn="l" rtl="0" fontAlgn="base">
              <a:spcBef>
                <a:spcPct val="0"/>
              </a:spcBef>
              <a:spcAft>
                <a:spcPct val="0"/>
              </a:spcAft>
              <a:defRPr kumimoji="1" sz="2800">
                <a:solidFill>
                  <a:srgbClr val="4087C8"/>
                </a:solidFill>
                <a:latin typeface="HGP創英角ｺﾞｼｯｸUB" pitchFamily="50" charset="-128"/>
                <a:ea typeface="HGP創英角ｺﾞｼｯｸUB" pitchFamily="50" charset="-128"/>
              </a:defRPr>
            </a:lvl7pPr>
            <a:lvl8pPr marL="1371417" algn="l" rtl="0" fontAlgn="base">
              <a:spcBef>
                <a:spcPct val="0"/>
              </a:spcBef>
              <a:spcAft>
                <a:spcPct val="0"/>
              </a:spcAft>
              <a:defRPr kumimoji="1" sz="2800">
                <a:solidFill>
                  <a:srgbClr val="4087C8"/>
                </a:solidFill>
                <a:latin typeface="HGP創英角ｺﾞｼｯｸUB" pitchFamily="50" charset="-128"/>
                <a:ea typeface="HGP創英角ｺﾞｼｯｸUB" pitchFamily="50" charset="-128"/>
              </a:defRPr>
            </a:lvl8pPr>
            <a:lvl9pPr marL="1828555" algn="l" rtl="0" fontAlgn="base">
              <a:spcBef>
                <a:spcPct val="0"/>
              </a:spcBef>
              <a:spcAft>
                <a:spcPct val="0"/>
              </a:spcAft>
              <a:defRPr kumimoji="1" sz="2800">
                <a:solidFill>
                  <a:srgbClr val="4087C8"/>
                </a:solidFill>
                <a:latin typeface="HGP創英角ｺﾞｼｯｸUB" pitchFamily="50" charset="-128"/>
                <a:ea typeface="HGP創英角ｺﾞｼｯｸUB" pitchFamily="50" charset="-128"/>
              </a:defRPr>
            </a:lvl9pPr>
          </a:lstStyle>
          <a:p>
            <a:pPr marL="0" marR="0" lvl="0" indent="0" algn="ctr" defTabSz="457200" rtl="0" eaLnBrk="0" fontAlgn="base" latinLnBrk="0" hangingPunct="0">
              <a:spcBef>
                <a:spcPct val="0"/>
              </a:spcBef>
              <a:spcAft>
                <a:spcPct val="0"/>
              </a:spcAft>
              <a:buClrTx/>
              <a:buSzTx/>
              <a:buFontTx/>
              <a:buNone/>
              <a:tabLst/>
              <a:defRPr/>
            </a:pPr>
            <a:r>
              <a:rPr lang="en-US" altLang="ja-JP" sz="1400" b="1" kern="0" dirty="0">
                <a:solidFill>
                  <a:schemeClr val="tx1"/>
                </a:solidFill>
                <a:latin typeface="游ゴシック" panose="020B0400000000000000" pitchFamily="50" charset="-128"/>
                <a:ea typeface="游ゴシック" panose="020B0400000000000000" pitchFamily="50" charset="-128"/>
              </a:rPr>
              <a:t>25.9</a:t>
            </a:r>
            <a:r>
              <a:rPr kumimoji="1" lang="ja-JP" altLang="en-US" sz="1400" b="1" i="0" u="none" strike="noStrike" kern="0" cap="none" spc="0" normalizeH="0" baseline="0" noProof="0" dirty="0">
                <a:ln>
                  <a:noFill/>
                </a:ln>
                <a:solidFill>
                  <a:schemeClr val="tx1"/>
                </a:solidFill>
                <a:effectLst/>
                <a:uLnTx/>
                <a:uFillTx/>
                <a:latin typeface="游ゴシック" panose="020B0400000000000000" pitchFamily="50" charset="-128"/>
                <a:ea typeface="游ゴシック" panose="020B0400000000000000" pitchFamily="50" charset="-128"/>
                <a:cs typeface="+mj-cs"/>
              </a:rPr>
              <a:t>％</a:t>
            </a:r>
            <a:endParaRPr kumimoji="1" lang="en-US" altLang="ja-JP" sz="1400" b="1" i="0" u="none" strike="noStrike" kern="0" cap="none" spc="0" normalizeH="0" baseline="0" noProof="0" dirty="0">
              <a:ln>
                <a:noFill/>
              </a:ln>
              <a:solidFill>
                <a:schemeClr val="tx1"/>
              </a:solidFill>
              <a:effectLst/>
              <a:uLnTx/>
              <a:uFillTx/>
              <a:latin typeface="游ゴシック" panose="020B0400000000000000" pitchFamily="50" charset="-128"/>
              <a:ea typeface="游ゴシック" panose="020B0400000000000000" pitchFamily="50" charset="-128"/>
              <a:cs typeface="+mj-cs"/>
            </a:endParaRPr>
          </a:p>
          <a:p>
            <a:pPr marL="0" marR="0" lvl="0" indent="0" algn="ctr" defTabSz="457200" rtl="0" eaLnBrk="0" fontAlgn="base" latinLnBrk="0" hangingPunct="0">
              <a:spcBef>
                <a:spcPct val="0"/>
              </a:spcBef>
              <a:spcAft>
                <a:spcPct val="0"/>
              </a:spcAft>
              <a:buClrTx/>
              <a:buSzTx/>
              <a:buFontTx/>
              <a:buNone/>
              <a:tabLst/>
              <a:defRPr/>
            </a:pPr>
            <a:r>
              <a:rPr lang="en-US" altLang="ja-JP" sz="600" kern="0" dirty="0">
                <a:solidFill>
                  <a:schemeClr val="tx1"/>
                </a:solidFill>
                <a:latin typeface="游ゴシック" panose="020B0400000000000000" pitchFamily="50" charset="-128"/>
                <a:ea typeface="游ゴシック" panose="020B0400000000000000" pitchFamily="50" charset="-128"/>
              </a:rPr>
              <a:t>80</a:t>
            </a:r>
            <a:r>
              <a:rPr lang="ja-JP" altLang="en-US" sz="600" kern="0" dirty="0">
                <a:solidFill>
                  <a:schemeClr val="tx1"/>
                </a:solidFill>
                <a:latin typeface="游ゴシック" panose="020B0400000000000000" pitchFamily="50" charset="-128"/>
                <a:ea typeface="游ゴシック" panose="020B0400000000000000" pitchFamily="50" charset="-128"/>
              </a:rPr>
              <a:t>棟</a:t>
            </a:r>
            <a:r>
              <a:rPr lang="en-US" altLang="ja-JP" sz="600" kern="0" dirty="0">
                <a:solidFill>
                  <a:schemeClr val="tx1"/>
                </a:solidFill>
                <a:latin typeface="游ゴシック" panose="020B0400000000000000" pitchFamily="50" charset="-128"/>
                <a:ea typeface="游ゴシック" panose="020B0400000000000000" pitchFamily="50" charset="-128"/>
              </a:rPr>
              <a:t>/308</a:t>
            </a:r>
            <a:r>
              <a:rPr lang="ja-JP" altLang="en-US" sz="600" kern="0" dirty="0">
                <a:solidFill>
                  <a:schemeClr val="tx1"/>
                </a:solidFill>
                <a:latin typeface="游ゴシック" panose="020B0400000000000000" pitchFamily="50" charset="-128"/>
                <a:ea typeface="游ゴシック" panose="020B0400000000000000" pitchFamily="50" charset="-128"/>
              </a:rPr>
              <a:t>棟</a:t>
            </a:r>
            <a:endParaRPr kumimoji="1" lang="ja-JP" altLang="en-US" sz="600" i="0" u="none" strike="noStrike" kern="0" cap="none" spc="0" normalizeH="0" baseline="0" noProof="0" dirty="0">
              <a:ln>
                <a:noFill/>
              </a:ln>
              <a:solidFill>
                <a:schemeClr val="tx1"/>
              </a:solidFill>
              <a:effectLst/>
              <a:uLnTx/>
              <a:uFillTx/>
              <a:latin typeface="游ゴシック" panose="020B0400000000000000" pitchFamily="50" charset="-128"/>
              <a:ea typeface="游ゴシック" panose="020B0400000000000000" pitchFamily="50" charset="-128"/>
              <a:cs typeface="+mj-cs"/>
            </a:endParaRPr>
          </a:p>
        </p:txBody>
      </p:sp>
      <p:sp>
        <p:nvSpPr>
          <p:cNvPr id="77" name="タイトル 4">
            <a:extLst>
              <a:ext uri="{FF2B5EF4-FFF2-40B4-BE49-F238E27FC236}">
                <a16:creationId xmlns:a16="http://schemas.microsoft.com/office/drawing/2014/main" id="{95F98BF9-4D55-4313-AC14-C9271087CF71}"/>
              </a:ext>
            </a:extLst>
          </p:cNvPr>
          <p:cNvSpPr txBox="1">
            <a:spLocks/>
          </p:cNvSpPr>
          <p:nvPr/>
        </p:nvSpPr>
        <p:spPr bwMode="auto">
          <a:xfrm>
            <a:off x="8038865" y="5847985"/>
            <a:ext cx="777322" cy="478297"/>
          </a:xfrm>
          <a:prstGeom prst="rect">
            <a:avLst/>
          </a:prstGeom>
          <a:solidFill>
            <a:srgbClr val="CCFFFF">
              <a:alpha val="60000"/>
            </a:srgbClr>
          </a:solidFill>
          <a:ln>
            <a:noFill/>
          </a:ln>
        </p:spPr>
        <p:txBody>
          <a:bodyPr vert="horz" wrap="none" lIns="91428" tIns="45714" rIns="91428" bIns="45714" numCol="1" anchor="ctr" anchorCtr="0" compatLnSpc="1">
            <a:prstTxWarp prst="textNoShape">
              <a:avLst/>
            </a:prstTxWarp>
            <a:noAutofit/>
          </a:bodyPr>
          <a:lstStyle>
            <a:lvl1pPr algn="l" rtl="0" eaLnBrk="0" fontAlgn="base" hangingPunct="0">
              <a:spcBef>
                <a:spcPct val="0"/>
              </a:spcBef>
              <a:spcAft>
                <a:spcPct val="0"/>
              </a:spcAft>
              <a:defRPr kumimoji="1" sz="2400">
                <a:solidFill>
                  <a:srgbClr val="1F497D"/>
                </a:solidFill>
                <a:latin typeface="+mj-lt"/>
                <a:ea typeface="+mj-ea"/>
                <a:cs typeface="+mj-cs"/>
              </a:defRPr>
            </a:lvl1pPr>
            <a:lvl2pPr algn="l" rtl="0" eaLnBrk="0" fontAlgn="base" hangingPunct="0">
              <a:spcBef>
                <a:spcPct val="0"/>
              </a:spcBef>
              <a:spcAft>
                <a:spcPct val="0"/>
              </a:spcAft>
              <a:defRPr kumimoji="1" sz="2400">
                <a:solidFill>
                  <a:srgbClr val="1F497D"/>
                </a:solidFill>
                <a:latin typeface="HGP創英角ｺﾞｼｯｸUB" pitchFamily="50" charset="-128"/>
                <a:ea typeface="HGP創英角ｺﾞｼｯｸUB" pitchFamily="50" charset="-128"/>
              </a:defRPr>
            </a:lvl2pPr>
            <a:lvl3pPr algn="l" rtl="0" eaLnBrk="0" fontAlgn="base" hangingPunct="0">
              <a:spcBef>
                <a:spcPct val="0"/>
              </a:spcBef>
              <a:spcAft>
                <a:spcPct val="0"/>
              </a:spcAft>
              <a:defRPr kumimoji="1" sz="2400">
                <a:solidFill>
                  <a:srgbClr val="1F497D"/>
                </a:solidFill>
                <a:latin typeface="HGP創英角ｺﾞｼｯｸUB" pitchFamily="50" charset="-128"/>
                <a:ea typeface="HGP創英角ｺﾞｼｯｸUB" pitchFamily="50" charset="-128"/>
              </a:defRPr>
            </a:lvl3pPr>
            <a:lvl4pPr algn="l" rtl="0" eaLnBrk="0" fontAlgn="base" hangingPunct="0">
              <a:spcBef>
                <a:spcPct val="0"/>
              </a:spcBef>
              <a:spcAft>
                <a:spcPct val="0"/>
              </a:spcAft>
              <a:defRPr kumimoji="1" sz="2400">
                <a:solidFill>
                  <a:srgbClr val="1F497D"/>
                </a:solidFill>
                <a:latin typeface="HGP創英角ｺﾞｼｯｸUB" pitchFamily="50" charset="-128"/>
                <a:ea typeface="HGP創英角ｺﾞｼｯｸUB" pitchFamily="50" charset="-128"/>
              </a:defRPr>
            </a:lvl4pPr>
            <a:lvl5pPr algn="l" rtl="0" eaLnBrk="0" fontAlgn="base" hangingPunct="0">
              <a:spcBef>
                <a:spcPct val="0"/>
              </a:spcBef>
              <a:spcAft>
                <a:spcPct val="0"/>
              </a:spcAft>
              <a:defRPr kumimoji="1" sz="2400">
                <a:solidFill>
                  <a:srgbClr val="1F497D"/>
                </a:solidFill>
                <a:latin typeface="HGP創英角ｺﾞｼｯｸUB" pitchFamily="50" charset="-128"/>
                <a:ea typeface="HGP創英角ｺﾞｼｯｸUB" pitchFamily="50" charset="-128"/>
              </a:defRPr>
            </a:lvl5pPr>
            <a:lvl6pPr marL="457139" algn="l" rtl="0" fontAlgn="base">
              <a:spcBef>
                <a:spcPct val="0"/>
              </a:spcBef>
              <a:spcAft>
                <a:spcPct val="0"/>
              </a:spcAft>
              <a:defRPr kumimoji="1" sz="2800">
                <a:solidFill>
                  <a:srgbClr val="4087C8"/>
                </a:solidFill>
                <a:latin typeface="HGP創英角ｺﾞｼｯｸUB" pitchFamily="50" charset="-128"/>
                <a:ea typeface="HGP創英角ｺﾞｼｯｸUB" pitchFamily="50" charset="-128"/>
              </a:defRPr>
            </a:lvl6pPr>
            <a:lvl7pPr marL="914278" algn="l" rtl="0" fontAlgn="base">
              <a:spcBef>
                <a:spcPct val="0"/>
              </a:spcBef>
              <a:spcAft>
                <a:spcPct val="0"/>
              </a:spcAft>
              <a:defRPr kumimoji="1" sz="2800">
                <a:solidFill>
                  <a:srgbClr val="4087C8"/>
                </a:solidFill>
                <a:latin typeface="HGP創英角ｺﾞｼｯｸUB" pitchFamily="50" charset="-128"/>
                <a:ea typeface="HGP創英角ｺﾞｼｯｸUB" pitchFamily="50" charset="-128"/>
              </a:defRPr>
            </a:lvl7pPr>
            <a:lvl8pPr marL="1371417" algn="l" rtl="0" fontAlgn="base">
              <a:spcBef>
                <a:spcPct val="0"/>
              </a:spcBef>
              <a:spcAft>
                <a:spcPct val="0"/>
              </a:spcAft>
              <a:defRPr kumimoji="1" sz="2800">
                <a:solidFill>
                  <a:srgbClr val="4087C8"/>
                </a:solidFill>
                <a:latin typeface="HGP創英角ｺﾞｼｯｸUB" pitchFamily="50" charset="-128"/>
                <a:ea typeface="HGP創英角ｺﾞｼｯｸUB" pitchFamily="50" charset="-128"/>
              </a:defRPr>
            </a:lvl8pPr>
            <a:lvl9pPr marL="1828555" algn="l" rtl="0" fontAlgn="base">
              <a:spcBef>
                <a:spcPct val="0"/>
              </a:spcBef>
              <a:spcAft>
                <a:spcPct val="0"/>
              </a:spcAft>
              <a:defRPr kumimoji="1" sz="2800">
                <a:solidFill>
                  <a:srgbClr val="4087C8"/>
                </a:solidFill>
                <a:latin typeface="HGP創英角ｺﾞｼｯｸUB" pitchFamily="50" charset="-128"/>
                <a:ea typeface="HGP創英角ｺﾞｼｯｸUB" pitchFamily="50" charset="-128"/>
              </a:defRPr>
            </a:lvl9pPr>
          </a:lstStyle>
          <a:p>
            <a:pPr marL="0" marR="0" lvl="0" indent="0" algn="ctr" defTabSz="457200" rtl="0" eaLnBrk="0" fontAlgn="base" latinLnBrk="0" hangingPunct="0">
              <a:spcBef>
                <a:spcPct val="0"/>
              </a:spcBef>
              <a:spcAft>
                <a:spcPct val="0"/>
              </a:spcAft>
              <a:buClrTx/>
              <a:buSzTx/>
              <a:buFontTx/>
              <a:buNone/>
              <a:tabLst/>
              <a:defRPr/>
            </a:pPr>
            <a:r>
              <a:rPr lang="en-US" altLang="ja-JP" sz="1400" b="1" kern="0" dirty="0">
                <a:solidFill>
                  <a:schemeClr val="tx1"/>
                </a:solidFill>
                <a:latin typeface="游ゴシック" panose="020B0400000000000000" pitchFamily="50" charset="-128"/>
                <a:ea typeface="游ゴシック" panose="020B0400000000000000" pitchFamily="50" charset="-128"/>
              </a:rPr>
              <a:t>33.5</a:t>
            </a:r>
            <a:r>
              <a:rPr kumimoji="1" lang="ja-JP" altLang="en-US" sz="1400" b="1" i="0" u="none" strike="noStrike" kern="0" cap="none" spc="0" normalizeH="0" baseline="0" noProof="0" dirty="0">
                <a:ln>
                  <a:noFill/>
                </a:ln>
                <a:solidFill>
                  <a:schemeClr val="tx1"/>
                </a:solidFill>
                <a:effectLst/>
                <a:uLnTx/>
                <a:uFillTx/>
                <a:latin typeface="游ゴシック" panose="020B0400000000000000" pitchFamily="50" charset="-128"/>
                <a:ea typeface="游ゴシック" panose="020B0400000000000000" pitchFamily="50" charset="-128"/>
                <a:cs typeface="+mj-cs"/>
              </a:rPr>
              <a:t>％</a:t>
            </a:r>
            <a:endParaRPr kumimoji="1" lang="en-US" altLang="ja-JP" sz="1400" b="1" i="0" u="none" strike="noStrike" kern="0" cap="none" spc="0" normalizeH="0" baseline="0" noProof="0" dirty="0">
              <a:ln>
                <a:noFill/>
              </a:ln>
              <a:solidFill>
                <a:schemeClr val="tx1"/>
              </a:solidFill>
              <a:effectLst/>
              <a:uLnTx/>
              <a:uFillTx/>
              <a:latin typeface="游ゴシック" panose="020B0400000000000000" pitchFamily="50" charset="-128"/>
              <a:ea typeface="游ゴシック" panose="020B0400000000000000" pitchFamily="50" charset="-128"/>
              <a:cs typeface="+mj-cs"/>
            </a:endParaRPr>
          </a:p>
          <a:p>
            <a:pPr marL="0" marR="0" lvl="0" indent="0" algn="ctr" defTabSz="457200" rtl="0" eaLnBrk="0" fontAlgn="base" latinLnBrk="0" hangingPunct="0">
              <a:spcBef>
                <a:spcPct val="0"/>
              </a:spcBef>
              <a:spcAft>
                <a:spcPct val="0"/>
              </a:spcAft>
              <a:buClrTx/>
              <a:buSzTx/>
              <a:buFontTx/>
              <a:buNone/>
              <a:tabLst/>
              <a:defRPr/>
            </a:pPr>
            <a:r>
              <a:rPr lang="en-US" altLang="ja-JP" sz="600" kern="0" dirty="0">
                <a:solidFill>
                  <a:schemeClr val="tx1"/>
                </a:solidFill>
                <a:latin typeface="游ゴシック" panose="020B0400000000000000" pitchFamily="50" charset="-128"/>
                <a:ea typeface="游ゴシック" panose="020B0400000000000000" pitchFamily="50" charset="-128"/>
              </a:rPr>
              <a:t>92</a:t>
            </a:r>
            <a:r>
              <a:rPr lang="ja-JP" altLang="en-US" sz="600" kern="0" dirty="0">
                <a:solidFill>
                  <a:schemeClr val="tx1"/>
                </a:solidFill>
                <a:latin typeface="游ゴシック" panose="020B0400000000000000" pitchFamily="50" charset="-128"/>
                <a:ea typeface="游ゴシック" panose="020B0400000000000000" pitchFamily="50" charset="-128"/>
              </a:rPr>
              <a:t>棟</a:t>
            </a:r>
            <a:r>
              <a:rPr lang="en-US" altLang="ja-JP" sz="600" kern="0" dirty="0">
                <a:solidFill>
                  <a:schemeClr val="tx1"/>
                </a:solidFill>
                <a:latin typeface="游ゴシック" panose="020B0400000000000000" pitchFamily="50" charset="-128"/>
                <a:ea typeface="游ゴシック" panose="020B0400000000000000" pitchFamily="50" charset="-128"/>
              </a:rPr>
              <a:t>/275</a:t>
            </a:r>
            <a:r>
              <a:rPr lang="ja-JP" altLang="en-US" sz="600" kern="0" dirty="0">
                <a:solidFill>
                  <a:schemeClr val="tx1"/>
                </a:solidFill>
                <a:latin typeface="游ゴシック" panose="020B0400000000000000" pitchFamily="50" charset="-128"/>
                <a:ea typeface="游ゴシック" panose="020B0400000000000000" pitchFamily="50" charset="-128"/>
              </a:rPr>
              <a:t>棟</a:t>
            </a:r>
            <a:endParaRPr kumimoji="1" lang="ja-JP" altLang="en-US" sz="600" i="0" u="none" strike="noStrike" kern="0" cap="none" spc="0" normalizeH="0" baseline="0" noProof="0" dirty="0">
              <a:ln>
                <a:noFill/>
              </a:ln>
              <a:solidFill>
                <a:schemeClr val="tx1"/>
              </a:solidFill>
              <a:effectLst/>
              <a:uLnTx/>
              <a:uFillTx/>
              <a:latin typeface="游ゴシック" panose="020B0400000000000000" pitchFamily="50" charset="-128"/>
              <a:ea typeface="游ゴシック" panose="020B0400000000000000" pitchFamily="50" charset="-128"/>
              <a:cs typeface="+mj-cs"/>
            </a:endParaRPr>
          </a:p>
        </p:txBody>
      </p:sp>
      <p:sp>
        <p:nvSpPr>
          <p:cNvPr id="78" name="テキスト ボックス 78">
            <a:extLst>
              <a:ext uri="{FF2B5EF4-FFF2-40B4-BE49-F238E27FC236}">
                <a16:creationId xmlns:a16="http://schemas.microsoft.com/office/drawing/2014/main" id="{39F537E6-FA3F-4130-81EF-6BD6A25FB57B}"/>
              </a:ext>
            </a:extLst>
          </p:cNvPr>
          <p:cNvSpPr txBox="1"/>
          <p:nvPr/>
        </p:nvSpPr>
        <p:spPr>
          <a:xfrm>
            <a:off x="6595270" y="4104636"/>
            <a:ext cx="1303832" cy="215444"/>
          </a:xfrm>
          <a:prstGeom prst="rect">
            <a:avLst/>
          </a:prstGeom>
          <a:noFill/>
          <a:ln>
            <a:noFill/>
          </a:ln>
        </p:spPr>
        <p:txBody>
          <a:bodyPr wrap="square" lIns="0" tIns="0" rIns="0" bIns="0" rtlCol="0" anchor="ctr">
            <a:noAutofit/>
          </a:bodyPr>
          <a:lstStyle/>
          <a:p>
            <a:pPr marL="203984" indent="-203984"/>
            <a:r>
              <a:rPr lang="en-US" altLang="ja-JP" sz="1000" b="1" dirty="0">
                <a:solidFill>
                  <a:srgbClr val="000000"/>
                </a:solidFill>
                <a:latin typeface="游ゴシック" panose="020B0400000000000000" pitchFamily="50" charset="-128"/>
                <a:ea typeface="游ゴシック" panose="020B0400000000000000" pitchFamily="50" charset="-128"/>
                <a:cs typeface="Times New Roman" panose="02020603050405020304" pitchFamily="18" charset="0"/>
              </a:rPr>
              <a:t>〈</a:t>
            </a:r>
            <a:r>
              <a:rPr lang="ja-JP" altLang="en-US" sz="1000" b="1" dirty="0">
                <a:solidFill>
                  <a:srgbClr val="000000"/>
                </a:solidFill>
                <a:latin typeface="游ゴシック" panose="020B0400000000000000" pitchFamily="50" charset="-128"/>
                <a:ea typeface="游ゴシック" panose="020B0400000000000000" pitchFamily="50" charset="-128"/>
                <a:cs typeface="Times New Roman" panose="02020603050405020304" pitchFamily="18" charset="0"/>
              </a:rPr>
              <a:t>耐震性不足棟数</a:t>
            </a:r>
            <a:r>
              <a:rPr lang="en-US" altLang="ja-JP" sz="1000" b="1" dirty="0">
                <a:solidFill>
                  <a:srgbClr val="000000"/>
                </a:solidFill>
                <a:latin typeface="游ゴシック" panose="020B0400000000000000" pitchFamily="50" charset="-128"/>
                <a:ea typeface="游ゴシック" panose="020B0400000000000000" pitchFamily="50" charset="-128"/>
                <a:cs typeface="Times New Roman" panose="02020603050405020304" pitchFamily="18" charset="0"/>
              </a:rPr>
              <a:t>〉</a:t>
            </a:r>
            <a:endParaRPr lang="ja-JP" altLang="en-US" sz="1000" b="1" dirty="0">
              <a:latin typeface="游ゴシック" panose="020B0400000000000000" pitchFamily="50" charset="-128"/>
              <a:ea typeface="游ゴシック" panose="020B0400000000000000" pitchFamily="50" charset="-128"/>
              <a:cs typeface="ＭＳ Ｐゴシック" panose="020B0600070205080204" pitchFamily="50" charset="-128"/>
            </a:endParaRPr>
          </a:p>
        </p:txBody>
      </p:sp>
      <p:sp>
        <p:nvSpPr>
          <p:cNvPr id="79" name="テキスト ボックス 78">
            <a:extLst>
              <a:ext uri="{FF2B5EF4-FFF2-40B4-BE49-F238E27FC236}">
                <a16:creationId xmlns:a16="http://schemas.microsoft.com/office/drawing/2014/main" id="{5557F3EF-1AC2-4CDF-948B-F8B9346B075F}"/>
              </a:ext>
            </a:extLst>
          </p:cNvPr>
          <p:cNvSpPr txBox="1"/>
          <p:nvPr/>
        </p:nvSpPr>
        <p:spPr>
          <a:xfrm>
            <a:off x="4136674" y="6518635"/>
            <a:ext cx="2289807" cy="183682"/>
          </a:xfrm>
          <a:prstGeom prst="rect">
            <a:avLst/>
          </a:prstGeom>
          <a:noFill/>
        </p:spPr>
        <p:txBody>
          <a:bodyPr wrap="square" rtlCol="0" anchor="ctr">
            <a:noAutofit/>
          </a:bodyPr>
          <a:lstStyle/>
          <a:p>
            <a:pPr fontAlgn="base">
              <a:lnSpc>
                <a:spcPts val="300"/>
              </a:lnSpc>
              <a:spcBef>
                <a:spcPct val="50000"/>
              </a:spcBef>
              <a:spcAft>
                <a:spcPct val="0"/>
              </a:spcAft>
            </a:pPr>
            <a:r>
              <a:rPr lang="en-US" altLang="ja-JP" sz="600" dirty="0">
                <a:solidFill>
                  <a:prstClr val="black"/>
                </a:solidFill>
                <a:latin typeface="游ゴシック" panose="020B0400000000000000" pitchFamily="50" charset="-128"/>
                <a:ea typeface="游ゴシック" panose="020B0400000000000000" pitchFamily="50" charset="-128"/>
                <a:cs typeface="Meiryo UI" panose="020B0604030504040204" pitchFamily="50" charset="-128"/>
              </a:rPr>
              <a:t>※</a:t>
            </a:r>
            <a:r>
              <a:rPr lang="ja-JP" altLang="en-US" sz="600" dirty="0">
                <a:solidFill>
                  <a:prstClr val="black"/>
                </a:solidFill>
                <a:latin typeface="游ゴシック" panose="020B0400000000000000" pitchFamily="50" charset="-128"/>
                <a:ea typeface="游ゴシック" panose="020B0400000000000000" pitchFamily="50" charset="-128"/>
                <a:cs typeface="Meiryo UI" panose="020B0604030504040204" pitchFamily="50" charset="-128"/>
              </a:rPr>
              <a:t>令和６年度末時点で、耐震性不足棟数は公表時から</a:t>
            </a:r>
            <a:r>
              <a:rPr lang="en-US" altLang="ja-JP" sz="600" dirty="0">
                <a:solidFill>
                  <a:prstClr val="black"/>
                </a:solidFill>
                <a:latin typeface="游ゴシック" panose="020B0400000000000000" pitchFamily="50" charset="-128"/>
                <a:ea typeface="游ゴシック" panose="020B0400000000000000" pitchFamily="50" charset="-128"/>
                <a:cs typeface="Meiryo UI" panose="020B0604030504040204" pitchFamily="50" charset="-128"/>
              </a:rPr>
              <a:t>73</a:t>
            </a:r>
            <a:r>
              <a:rPr lang="ja-JP" altLang="en-US" sz="600" dirty="0">
                <a:solidFill>
                  <a:prstClr val="black"/>
                </a:solidFill>
                <a:latin typeface="游ゴシック" panose="020B0400000000000000" pitchFamily="50" charset="-128"/>
                <a:ea typeface="游ゴシック" panose="020B0400000000000000" pitchFamily="50" charset="-128"/>
                <a:cs typeface="Meiryo UI" panose="020B0604030504040204" pitchFamily="50" charset="-128"/>
              </a:rPr>
              <a:t>棟減</a:t>
            </a:r>
            <a:endParaRPr lang="en-US" altLang="ja-JP" sz="600" dirty="0">
              <a:solidFill>
                <a:prstClr val="black"/>
              </a:solidFill>
              <a:latin typeface="游ゴシック" panose="020B0400000000000000" pitchFamily="50" charset="-128"/>
              <a:ea typeface="游ゴシック" panose="020B0400000000000000" pitchFamily="50" charset="-128"/>
              <a:cs typeface="Meiryo UI" panose="020B0604030504040204" pitchFamily="50" charset="-128"/>
            </a:endParaRPr>
          </a:p>
        </p:txBody>
      </p:sp>
      <p:sp>
        <p:nvSpPr>
          <p:cNvPr id="80" name="テキスト ボックス 79">
            <a:extLst>
              <a:ext uri="{FF2B5EF4-FFF2-40B4-BE49-F238E27FC236}">
                <a16:creationId xmlns:a16="http://schemas.microsoft.com/office/drawing/2014/main" id="{EBFBD8EA-97F7-42D5-AD45-0B8B44A38968}"/>
              </a:ext>
            </a:extLst>
          </p:cNvPr>
          <p:cNvSpPr txBox="1"/>
          <p:nvPr/>
        </p:nvSpPr>
        <p:spPr>
          <a:xfrm>
            <a:off x="6594069" y="6539046"/>
            <a:ext cx="2665675" cy="142860"/>
          </a:xfrm>
          <a:prstGeom prst="rect">
            <a:avLst/>
          </a:prstGeom>
          <a:noFill/>
        </p:spPr>
        <p:txBody>
          <a:bodyPr wrap="square" rtlCol="0">
            <a:spAutoFit/>
          </a:bodyPr>
          <a:lstStyle/>
          <a:p>
            <a:pPr fontAlgn="base">
              <a:lnSpc>
                <a:spcPts val="300"/>
              </a:lnSpc>
              <a:spcBef>
                <a:spcPct val="50000"/>
              </a:spcBef>
              <a:spcAft>
                <a:spcPct val="0"/>
              </a:spcAft>
            </a:pPr>
            <a:r>
              <a:rPr lang="en-US" altLang="ja-JP" sz="600" dirty="0">
                <a:solidFill>
                  <a:prstClr val="black"/>
                </a:solidFill>
                <a:latin typeface="游ゴシック" panose="020B0400000000000000" pitchFamily="50" charset="-128"/>
                <a:ea typeface="游ゴシック" panose="020B0400000000000000" pitchFamily="50" charset="-128"/>
                <a:cs typeface="Meiryo UI" panose="020B0604030504040204" pitchFamily="50" charset="-128"/>
              </a:rPr>
              <a:t>※</a:t>
            </a:r>
            <a:r>
              <a:rPr lang="ja-JP" altLang="en-US" sz="600" dirty="0">
                <a:solidFill>
                  <a:prstClr val="black"/>
                </a:solidFill>
                <a:latin typeface="游ゴシック" panose="020B0400000000000000" pitchFamily="50" charset="-128"/>
                <a:ea typeface="游ゴシック" panose="020B0400000000000000" pitchFamily="50" charset="-128"/>
                <a:cs typeface="Meiryo UI" panose="020B0604030504040204" pitchFamily="50" charset="-128"/>
              </a:rPr>
              <a:t>令和５年度末時点で、耐震性不足棟数は公表時から</a:t>
            </a:r>
            <a:r>
              <a:rPr lang="en-US" altLang="ja-JP" sz="600" dirty="0">
                <a:solidFill>
                  <a:prstClr val="black"/>
                </a:solidFill>
                <a:latin typeface="游ゴシック" panose="020B0400000000000000" pitchFamily="50" charset="-128"/>
                <a:ea typeface="游ゴシック" panose="020B0400000000000000" pitchFamily="50" charset="-128"/>
                <a:cs typeface="Meiryo UI" panose="020B0604030504040204" pitchFamily="50" charset="-128"/>
              </a:rPr>
              <a:t>39</a:t>
            </a:r>
            <a:r>
              <a:rPr lang="ja-JP" altLang="en-US" sz="600" dirty="0">
                <a:solidFill>
                  <a:prstClr val="black"/>
                </a:solidFill>
                <a:latin typeface="游ゴシック" panose="020B0400000000000000" pitchFamily="50" charset="-128"/>
                <a:ea typeface="游ゴシック" panose="020B0400000000000000" pitchFamily="50" charset="-128"/>
                <a:cs typeface="Meiryo UI" panose="020B0604030504040204" pitchFamily="50" charset="-128"/>
              </a:rPr>
              <a:t>棟減</a:t>
            </a:r>
            <a:endParaRPr lang="en-US" altLang="ja-JP" sz="600" dirty="0">
              <a:solidFill>
                <a:prstClr val="black"/>
              </a:solidFill>
              <a:latin typeface="游ゴシック" panose="020B0400000000000000" pitchFamily="50" charset="-128"/>
              <a:ea typeface="游ゴシック" panose="020B0400000000000000" pitchFamily="50" charset="-128"/>
              <a:cs typeface="Meiryo UI" panose="020B0604030504040204" pitchFamily="50" charset="-128"/>
            </a:endParaRPr>
          </a:p>
        </p:txBody>
      </p:sp>
      <p:sp>
        <p:nvSpPr>
          <p:cNvPr id="84" name="正方形/長方形 83">
            <a:extLst>
              <a:ext uri="{FF2B5EF4-FFF2-40B4-BE49-F238E27FC236}">
                <a16:creationId xmlns:a16="http://schemas.microsoft.com/office/drawing/2014/main" id="{A7C0706E-2906-42F8-8D45-F2BA5C073EC1}"/>
              </a:ext>
            </a:extLst>
          </p:cNvPr>
          <p:cNvSpPr/>
          <p:nvPr/>
        </p:nvSpPr>
        <p:spPr>
          <a:xfrm>
            <a:off x="4183590" y="6469167"/>
            <a:ext cx="2336873" cy="236609"/>
          </a:xfrm>
          <a:prstGeom prst="rect">
            <a:avLst/>
          </a:prstGeom>
          <a:noFill/>
          <a:ln w="6350">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100"/>
          </a:p>
        </p:txBody>
      </p:sp>
      <p:sp>
        <p:nvSpPr>
          <p:cNvPr id="85" name="正方形/長方形 84">
            <a:extLst>
              <a:ext uri="{FF2B5EF4-FFF2-40B4-BE49-F238E27FC236}">
                <a16:creationId xmlns:a16="http://schemas.microsoft.com/office/drawing/2014/main" id="{6B38A415-9887-4BEC-BEBD-4BB641B5687A}"/>
              </a:ext>
            </a:extLst>
          </p:cNvPr>
          <p:cNvSpPr/>
          <p:nvPr/>
        </p:nvSpPr>
        <p:spPr>
          <a:xfrm>
            <a:off x="6638576" y="6468904"/>
            <a:ext cx="2326109" cy="236609"/>
          </a:xfrm>
          <a:prstGeom prst="rect">
            <a:avLst/>
          </a:prstGeom>
          <a:noFill/>
          <a:ln w="6350">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100"/>
          </a:p>
        </p:txBody>
      </p:sp>
      <p:grpSp>
        <p:nvGrpSpPr>
          <p:cNvPr id="27" name="グループ化 26">
            <a:extLst>
              <a:ext uri="{FF2B5EF4-FFF2-40B4-BE49-F238E27FC236}">
                <a16:creationId xmlns:a16="http://schemas.microsoft.com/office/drawing/2014/main" id="{929FA722-590A-475C-8D91-AFE4EE351045}"/>
              </a:ext>
            </a:extLst>
          </p:cNvPr>
          <p:cNvGrpSpPr/>
          <p:nvPr/>
        </p:nvGrpSpPr>
        <p:grpSpPr>
          <a:xfrm>
            <a:off x="4183591" y="5465979"/>
            <a:ext cx="2326109" cy="331087"/>
            <a:chOff x="4244698" y="5465979"/>
            <a:chExt cx="2326109" cy="331087"/>
          </a:xfrm>
        </p:grpSpPr>
        <p:sp>
          <p:nvSpPr>
            <p:cNvPr id="89" name="テキスト ボックス 88">
              <a:extLst>
                <a:ext uri="{FF2B5EF4-FFF2-40B4-BE49-F238E27FC236}">
                  <a16:creationId xmlns:a16="http://schemas.microsoft.com/office/drawing/2014/main" id="{86D68612-3853-47D0-B827-6D13B5016418}"/>
                </a:ext>
              </a:extLst>
            </p:cNvPr>
            <p:cNvSpPr txBox="1"/>
            <p:nvPr/>
          </p:nvSpPr>
          <p:spPr>
            <a:xfrm>
              <a:off x="4244698" y="5524916"/>
              <a:ext cx="648152" cy="215444"/>
            </a:xfrm>
            <a:prstGeom prst="rect">
              <a:avLst/>
            </a:prstGeom>
            <a:noFill/>
            <a:ln w="6350" cap="flat" cmpd="sng" algn="ctr">
              <a:noFill/>
              <a:prstDash val="solid"/>
            </a:ln>
            <a:effectLst/>
          </p:spPr>
          <p:style>
            <a:lnRef idx="2">
              <a:schemeClr val="accent2"/>
            </a:lnRef>
            <a:fillRef idx="1">
              <a:schemeClr val="lt1"/>
            </a:fillRef>
            <a:effectRef idx="0">
              <a:schemeClr val="accent2"/>
            </a:effectRef>
            <a:fontRef idx="minor">
              <a:schemeClr val="dk1"/>
            </a:fontRef>
          </p:style>
          <p:txBody>
            <a:bodyPr wrap="square">
              <a:spAutoFit/>
            </a:bodyPr>
            <a:lstStyle/>
            <a:p>
              <a:pPr marL="268288" indent="-268288">
                <a:spcBef>
                  <a:spcPts val="0"/>
                </a:spcBef>
              </a:pPr>
              <a:r>
                <a:rPr lang="ja-JP" altLang="en-US" sz="800" dirty="0">
                  <a:latin typeface="Meiryo UI" panose="020B0604030504040204" pitchFamily="50" charset="-128"/>
                  <a:ea typeface="Meiryo UI" panose="020B0604030504040204" pitchFamily="50" charset="-128"/>
                </a:rPr>
                <a:t>進捗率＝</a:t>
              </a:r>
              <a:endParaRPr lang="en-US" altLang="ja-JP" sz="800" dirty="0">
                <a:latin typeface="Meiryo UI" panose="020B0604030504040204" pitchFamily="50" charset="-128"/>
                <a:ea typeface="Meiryo UI" panose="020B0604030504040204" pitchFamily="50" charset="-128"/>
              </a:endParaRPr>
            </a:p>
          </p:txBody>
        </p:sp>
        <p:sp>
          <p:nvSpPr>
            <p:cNvPr id="86" name="テキスト ボックス 85">
              <a:extLst>
                <a:ext uri="{FF2B5EF4-FFF2-40B4-BE49-F238E27FC236}">
                  <a16:creationId xmlns:a16="http://schemas.microsoft.com/office/drawing/2014/main" id="{09F73B20-9D9F-4996-978F-7C5A2BD03768}"/>
                </a:ext>
              </a:extLst>
            </p:cNvPr>
            <p:cNvSpPr txBox="1"/>
            <p:nvPr/>
          </p:nvSpPr>
          <p:spPr>
            <a:xfrm>
              <a:off x="4671110" y="5465979"/>
              <a:ext cx="1899697" cy="331087"/>
            </a:xfrm>
            <a:prstGeom prst="rect">
              <a:avLst/>
            </a:prstGeom>
            <a:noFill/>
            <a:ln w="6350" cap="flat" cmpd="sng" algn="ctr">
              <a:noFill/>
              <a:prstDash val="solid"/>
            </a:ln>
            <a:effectLst/>
          </p:spPr>
          <p:style>
            <a:lnRef idx="2">
              <a:schemeClr val="accent2"/>
            </a:lnRef>
            <a:fillRef idx="1">
              <a:schemeClr val="lt1"/>
            </a:fillRef>
            <a:effectRef idx="0">
              <a:schemeClr val="accent2"/>
            </a:effectRef>
            <a:fontRef idx="minor">
              <a:schemeClr val="dk1"/>
            </a:fontRef>
          </p:style>
          <p:txBody>
            <a:bodyPr wrap="square">
              <a:noAutofit/>
            </a:bodyPr>
            <a:lstStyle/>
            <a:p>
              <a:pPr marL="268288" indent="-268288" algn="ctr">
                <a:spcBef>
                  <a:spcPts val="0"/>
                </a:spcBef>
              </a:pPr>
              <a:r>
                <a:rPr lang="ja-JP" altLang="en-US" sz="800" dirty="0">
                  <a:latin typeface="Meiryo UI" panose="020B0604030504040204" pitchFamily="50" charset="-128"/>
                  <a:ea typeface="Meiryo UI" panose="020B0604030504040204" pitchFamily="50" charset="-128"/>
                </a:rPr>
                <a:t>耐震性が確保されている対象建築物棟数</a:t>
              </a:r>
              <a:endParaRPr lang="en-US" altLang="ja-JP" sz="800" dirty="0">
                <a:latin typeface="Meiryo UI" panose="020B0604030504040204" pitchFamily="50" charset="-128"/>
                <a:ea typeface="Meiryo UI" panose="020B0604030504040204" pitchFamily="50" charset="-128"/>
              </a:endParaRPr>
            </a:p>
            <a:p>
              <a:pPr marL="268288" indent="-268288" algn="ctr">
                <a:spcBef>
                  <a:spcPts val="0"/>
                </a:spcBef>
              </a:pPr>
              <a:r>
                <a:rPr lang="ja-JP" altLang="en-US" sz="800" dirty="0">
                  <a:latin typeface="Meiryo UI" panose="020B0604030504040204" pitchFamily="50" charset="-128"/>
                  <a:ea typeface="Meiryo UI" panose="020B0604030504040204" pitchFamily="50" charset="-128"/>
                </a:rPr>
                <a:t>耐震診断義務付け対象建築物</a:t>
              </a:r>
              <a:endParaRPr lang="en-US" altLang="ja-JP" sz="800" dirty="0">
                <a:latin typeface="Meiryo UI" panose="020B0604030504040204" pitchFamily="50" charset="-128"/>
                <a:ea typeface="Meiryo UI" panose="020B0604030504040204" pitchFamily="50" charset="-128"/>
              </a:endParaRPr>
            </a:p>
          </p:txBody>
        </p:sp>
        <p:cxnSp>
          <p:nvCxnSpPr>
            <p:cNvPr id="24" name="直線コネクタ 23">
              <a:extLst>
                <a:ext uri="{FF2B5EF4-FFF2-40B4-BE49-F238E27FC236}">
                  <a16:creationId xmlns:a16="http://schemas.microsoft.com/office/drawing/2014/main" id="{815B0152-DB13-4C3A-B41A-5D40597FAC94}"/>
                </a:ext>
              </a:extLst>
            </p:cNvPr>
            <p:cNvCxnSpPr>
              <a:cxnSpLocks/>
            </p:cNvCxnSpPr>
            <p:nvPr/>
          </p:nvCxnSpPr>
          <p:spPr>
            <a:xfrm>
              <a:off x="4750594" y="5635404"/>
              <a:ext cx="1726406" cy="0"/>
            </a:xfrm>
            <a:prstGeom prst="line">
              <a:avLst/>
            </a:prstGeom>
          </p:spPr>
          <p:style>
            <a:lnRef idx="1">
              <a:schemeClr val="accent4"/>
            </a:lnRef>
            <a:fillRef idx="0">
              <a:schemeClr val="accent4"/>
            </a:fillRef>
            <a:effectRef idx="0">
              <a:schemeClr val="accent4"/>
            </a:effectRef>
            <a:fontRef idx="minor">
              <a:schemeClr val="tx1"/>
            </a:fontRef>
          </p:style>
        </p:cxnSp>
      </p:grpSp>
      <p:grpSp>
        <p:nvGrpSpPr>
          <p:cNvPr id="107" name="グループ化 106">
            <a:extLst>
              <a:ext uri="{FF2B5EF4-FFF2-40B4-BE49-F238E27FC236}">
                <a16:creationId xmlns:a16="http://schemas.microsoft.com/office/drawing/2014/main" id="{550060DF-6C80-4121-A2FA-BE7E9F3D9DBE}"/>
              </a:ext>
            </a:extLst>
          </p:cNvPr>
          <p:cNvGrpSpPr/>
          <p:nvPr/>
        </p:nvGrpSpPr>
        <p:grpSpPr>
          <a:xfrm>
            <a:off x="6638576" y="5465979"/>
            <a:ext cx="2326109" cy="331087"/>
            <a:chOff x="4244698" y="5465979"/>
            <a:chExt cx="2326109" cy="331087"/>
          </a:xfrm>
        </p:grpSpPr>
        <p:sp>
          <p:nvSpPr>
            <p:cNvPr id="108" name="テキスト ボックス 107">
              <a:extLst>
                <a:ext uri="{FF2B5EF4-FFF2-40B4-BE49-F238E27FC236}">
                  <a16:creationId xmlns:a16="http://schemas.microsoft.com/office/drawing/2014/main" id="{BE5A7DF6-3E96-450C-970A-CA9AD59438CD}"/>
                </a:ext>
              </a:extLst>
            </p:cNvPr>
            <p:cNvSpPr txBox="1"/>
            <p:nvPr/>
          </p:nvSpPr>
          <p:spPr>
            <a:xfrm>
              <a:off x="4244698" y="5524916"/>
              <a:ext cx="648152" cy="215444"/>
            </a:xfrm>
            <a:prstGeom prst="rect">
              <a:avLst/>
            </a:prstGeom>
            <a:noFill/>
            <a:ln w="6350" cap="flat" cmpd="sng" algn="ctr">
              <a:noFill/>
              <a:prstDash val="solid"/>
            </a:ln>
            <a:effectLst/>
          </p:spPr>
          <p:style>
            <a:lnRef idx="2">
              <a:schemeClr val="accent2"/>
            </a:lnRef>
            <a:fillRef idx="1">
              <a:schemeClr val="lt1"/>
            </a:fillRef>
            <a:effectRef idx="0">
              <a:schemeClr val="accent2"/>
            </a:effectRef>
            <a:fontRef idx="minor">
              <a:schemeClr val="dk1"/>
            </a:fontRef>
          </p:style>
          <p:txBody>
            <a:bodyPr wrap="square">
              <a:spAutoFit/>
            </a:bodyPr>
            <a:lstStyle/>
            <a:p>
              <a:pPr marL="268288" indent="-268288">
                <a:spcBef>
                  <a:spcPts val="0"/>
                </a:spcBef>
              </a:pPr>
              <a:r>
                <a:rPr lang="ja-JP" altLang="en-US" sz="800" dirty="0">
                  <a:latin typeface="Meiryo UI" panose="020B0604030504040204" pitchFamily="50" charset="-128"/>
                  <a:ea typeface="Meiryo UI" panose="020B0604030504040204" pitchFamily="50" charset="-128"/>
                </a:rPr>
                <a:t>進捗率＝</a:t>
              </a:r>
              <a:endParaRPr lang="en-US" altLang="ja-JP" sz="800" dirty="0">
                <a:latin typeface="Meiryo UI" panose="020B0604030504040204" pitchFamily="50" charset="-128"/>
                <a:ea typeface="Meiryo UI" panose="020B0604030504040204" pitchFamily="50" charset="-128"/>
              </a:endParaRPr>
            </a:p>
          </p:txBody>
        </p:sp>
        <p:sp>
          <p:nvSpPr>
            <p:cNvPr id="109" name="テキスト ボックス 108">
              <a:extLst>
                <a:ext uri="{FF2B5EF4-FFF2-40B4-BE49-F238E27FC236}">
                  <a16:creationId xmlns:a16="http://schemas.microsoft.com/office/drawing/2014/main" id="{FCD568C2-BF1C-45B4-A8D6-2D604CDA93A7}"/>
                </a:ext>
              </a:extLst>
            </p:cNvPr>
            <p:cNvSpPr txBox="1"/>
            <p:nvPr/>
          </p:nvSpPr>
          <p:spPr>
            <a:xfrm>
              <a:off x="4671110" y="5465979"/>
              <a:ext cx="1899697" cy="331087"/>
            </a:xfrm>
            <a:prstGeom prst="rect">
              <a:avLst/>
            </a:prstGeom>
            <a:noFill/>
            <a:ln w="6350" cap="flat" cmpd="sng" algn="ctr">
              <a:noFill/>
              <a:prstDash val="solid"/>
            </a:ln>
            <a:effectLst/>
          </p:spPr>
          <p:style>
            <a:lnRef idx="2">
              <a:schemeClr val="accent2"/>
            </a:lnRef>
            <a:fillRef idx="1">
              <a:schemeClr val="lt1"/>
            </a:fillRef>
            <a:effectRef idx="0">
              <a:schemeClr val="accent2"/>
            </a:effectRef>
            <a:fontRef idx="minor">
              <a:schemeClr val="dk1"/>
            </a:fontRef>
          </p:style>
          <p:txBody>
            <a:bodyPr wrap="square">
              <a:noAutofit/>
            </a:bodyPr>
            <a:lstStyle/>
            <a:p>
              <a:pPr marL="268288" indent="-268288" algn="ctr">
                <a:spcBef>
                  <a:spcPts val="0"/>
                </a:spcBef>
              </a:pPr>
              <a:r>
                <a:rPr lang="ja-JP" altLang="en-US" sz="800" dirty="0">
                  <a:latin typeface="Meiryo UI" panose="020B0604030504040204" pitchFamily="50" charset="-128"/>
                  <a:ea typeface="Meiryo UI" panose="020B0604030504040204" pitchFamily="50" charset="-128"/>
                </a:rPr>
                <a:t>耐震性が確保されている対象建築物棟数</a:t>
              </a:r>
              <a:endParaRPr lang="en-US" altLang="ja-JP" sz="800" dirty="0">
                <a:latin typeface="Meiryo UI" panose="020B0604030504040204" pitchFamily="50" charset="-128"/>
                <a:ea typeface="Meiryo UI" panose="020B0604030504040204" pitchFamily="50" charset="-128"/>
              </a:endParaRPr>
            </a:p>
            <a:p>
              <a:pPr marL="268288" indent="-268288" algn="ctr">
                <a:spcBef>
                  <a:spcPts val="0"/>
                </a:spcBef>
              </a:pPr>
              <a:r>
                <a:rPr lang="ja-JP" altLang="en-US" sz="800" dirty="0">
                  <a:latin typeface="Meiryo UI" panose="020B0604030504040204" pitchFamily="50" charset="-128"/>
                  <a:ea typeface="Meiryo UI" panose="020B0604030504040204" pitchFamily="50" charset="-128"/>
                </a:rPr>
                <a:t>耐震診断義務付け対象建築物</a:t>
              </a:r>
              <a:endParaRPr lang="en-US" altLang="ja-JP" sz="800" dirty="0">
                <a:latin typeface="Meiryo UI" panose="020B0604030504040204" pitchFamily="50" charset="-128"/>
                <a:ea typeface="Meiryo UI" panose="020B0604030504040204" pitchFamily="50" charset="-128"/>
              </a:endParaRPr>
            </a:p>
          </p:txBody>
        </p:sp>
        <p:cxnSp>
          <p:nvCxnSpPr>
            <p:cNvPr id="110" name="直線コネクタ 109">
              <a:extLst>
                <a:ext uri="{FF2B5EF4-FFF2-40B4-BE49-F238E27FC236}">
                  <a16:creationId xmlns:a16="http://schemas.microsoft.com/office/drawing/2014/main" id="{86C81691-32B8-4DD8-B85C-22FF051ED989}"/>
                </a:ext>
              </a:extLst>
            </p:cNvPr>
            <p:cNvCxnSpPr>
              <a:cxnSpLocks/>
            </p:cNvCxnSpPr>
            <p:nvPr/>
          </p:nvCxnSpPr>
          <p:spPr>
            <a:xfrm>
              <a:off x="4750594" y="5635404"/>
              <a:ext cx="1726406" cy="0"/>
            </a:xfrm>
            <a:prstGeom prst="line">
              <a:avLst/>
            </a:prstGeom>
          </p:spPr>
          <p:style>
            <a:lnRef idx="1">
              <a:schemeClr val="accent4"/>
            </a:lnRef>
            <a:fillRef idx="0">
              <a:schemeClr val="accent4"/>
            </a:fillRef>
            <a:effectRef idx="0">
              <a:schemeClr val="accent4"/>
            </a:effectRef>
            <a:fontRef idx="minor">
              <a:schemeClr val="tx1"/>
            </a:fontRef>
          </p:style>
        </p:cxnSp>
      </p:grpSp>
      <p:sp>
        <p:nvSpPr>
          <p:cNvPr id="142" name="正方形/長方形 141">
            <a:extLst>
              <a:ext uri="{FF2B5EF4-FFF2-40B4-BE49-F238E27FC236}">
                <a16:creationId xmlns:a16="http://schemas.microsoft.com/office/drawing/2014/main" id="{0406CF6D-0E1D-4F54-85E6-4358BC899D2E}"/>
              </a:ext>
            </a:extLst>
          </p:cNvPr>
          <p:cNvSpPr/>
          <p:nvPr/>
        </p:nvSpPr>
        <p:spPr>
          <a:xfrm>
            <a:off x="6605278" y="2944051"/>
            <a:ext cx="2392859" cy="3819396"/>
          </a:xfrm>
          <a:prstGeom prst="rect">
            <a:avLst/>
          </a:prstGeom>
          <a:no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39" name="正方形/長方形 138">
            <a:extLst>
              <a:ext uri="{FF2B5EF4-FFF2-40B4-BE49-F238E27FC236}">
                <a16:creationId xmlns:a16="http://schemas.microsoft.com/office/drawing/2014/main" id="{9B4AF277-2E3D-4318-8705-A29105DE190C}"/>
              </a:ext>
            </a:extLst>
          </p:cNvPr>
          <p:cNvSpPr/>
          <p:nvPr/>
        </p:nvSpPr>
        <p:spPr>
          <a:xfrm>
            <a:off x="4154443" y="2952518"/>
            <a:ext cx="2392859" cy="3819396"/>
          </a:xfrm>
          <a:prstGeom prst="rect">
            <a:avLst/>
          </a:prstGeom>
          <a:no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aphicFrame>
        <p:nvGraphicFramePr>
          <p:cNvPr id="118" name="表 117">
            <a:extLst>
              <a:ext uri="{FF2B5EF4-FFF2-40B4-BE49-F238E27FC236}">
                <a16:creationId xmlns:a16="http://schemas.microsoft.com/office/drawing/2014/main" id="{14DCDE9F-A3E2-4C07-A064-B021B8F7FCFE}"/>
              </a:ext>
            </a:extLst>
          </p:cNvPr>
          <p:cNvGraphicFramePr>
            <a:graphicFrameLocks noGrp="1"/>
          </p:cNvGraphicFramePr>
          <p:nvPr/>
        </p:nvGraphicFramePr>
        <p:xfrm>
          <a:off x="5597428" y="4314009"/>
          <a:ext cx="763370" cy="712089"/>
        </p:xfrm>
        <a:graphic>
          <a:graphicData uri="http://schemas.openxmlformats.org/drawingml/2006/table">
            <a:tbl>
              <a:tblPr firstRow="1" bandRow="1">
                <a:tableStyleId>{5940675A-B579-460E-94D1-54222C63F5DA}</a:tableStyleId>
              </a:tblPr>
              <a:tblGrid>
                <a:gridCol w="763370">
                  <a:extLst>
                    <a:ext uri="{9D8B030D-6E8A-4147-A177-3AD203B41FA5}">
                      <a16:colId xmlns:a16="http://schemas.microsoft.com/office/drawing/2014/main" val="458052754"/>
                    </a:ext>
                  </a:extLst>
                </a:gridCol>
              </a:tblGrid>
              <a:tr h="251877">
                <a:tc>
                  <a:txBody>
                    <a:bodyPr/>
                    <a:lstStyle/>
                    <a:p>
                      <a:pPr algn="ctr">
                        <a:lnSpc>
                          <a:spcPct val="150000"/>
                        </a:lnSpc>
                      </a:pPr>
                      <a:r>
                        <a:rPr kumimoji="1" lang="en-US" altLang="ja-JP" sz="1050" b="0" dirty="0">
                          <a:solidFill>
                            <a:schemeClr val="tx1"/>
                          </a:solidFill>
                          <a:latin typeface="游ゴシック" panose="020B0400000000000000" pitchFamily="50" charset="-128"/>
                          <a:ea typeface="游ゴシック" panose="020B0400000000000000" pitchFamily="50" charset="-128"/>
                        </a:rPr>
                        <a:t>R6</a:t>
                      </a:r>
                    </a:p>
                  </a:txBody>
                  <a:tcPr marL="36000" marR="36000" marT="0"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accent3">
                        <a:lumMod val="85000"/>
                      </a:schemeClr>
                    </a:solidFill>
                  </a:tcPr>
                </a:tc>
                <a:extLst>
                  <a:ext uri="{0D108BD9-81ED-4DB2-BD59-A6C34878D82A}">
                    <a16:rowId xmlns:a16="http://schemas.microsoft.com/office/drawing/2014/main" val="1379855168"/>
                  </a:ext>
                </a:extLst>
              </a:tr>
              <a:tr h="460212">
                <a:tc>
                  <a:txBody>
                    <a:bodyPr/>
                    <a:lstStyle/>
                    <a:p>
                      <a:pPr algn="ctr"/>
                      <a:r>
                        <a:rPr kumimoji="1" lang="en-US" altLang="ja-JP" sz="1050" b="1" dirty="0">
                          <a:solidFill>
                            <a:schemeClr val="tx1"/>
                          </a:solidFill>
                          <a:latin typeface="游ゴシック" panose="020B0400000000000000" pitchFamily="50" charset="-128"/>
                          <a:ea typeface="游ゴシック" panose="020B0400000000000000" pitchFamily="50" charset="-128"/>
                        </a:rPr>
                        <a:t>59</a:t>
                      </a:r>
                      <a:r>
                        <a:rPr kumimoji="1" lang="ja-JP" altLang="en-US" sz="1050" b="1" dirty="0">
                          <a:solidFill>
                            <a:schemeClr val="tx1"/>
                          </a:solidFill>
                          <a:latin typeface="游ゴシック" panose="020B0400000000000000" pitchFamily="50" charset="-128"/>
                          <a:ea typeface="游ゴシック" panose="020B0400000000000000" pitchFamily="50" charset="-128"/>
                        </a:rPr>
                        <a:t>棟</a:t>
                      </a:r>
                      <a:endParaRPr kumimoji="1" lang="en-US" altLang="ja-JP" sz="1050" b="1" dirty="0">
                        <a:solidFill>
                          <a:schemeClr val="tx1"/>
                        </a:solidFill>
                        <a:latin typeface="游ゴシック" panose="020B0400000000000000" pitchFamily="50" charset="-128"/>
                        <a:ea typeface="游ゴシック" panose="020B0400000000000000" pitchFamily="50" charset="-128"/>
                      </a:endParaRPr>
                    </a:p>
                  </a:txBody>
                  <a:tcPr marL="36000" marR="36000" marT="36000" marB="3600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117509477"/>
                  </a:ext>
                </a:extLst>
              </a:tr>
            </a:tbl>
          </a:graphicData>
        </a:graphic>
      </p:graphicFrame>
      <p:graphicFrame>
        <p:nvGraphicFramePr>
          <p:cNvPr id="120" name="表 119">
            <a:extLst>
              <a:ext uri="{FF2B5EF4-FFF2-40B4-BE49-F238E27FC236}">
                <a16:creationId xmlns:a16="http://schemas.microsoft.com/office/drawing/2014/main" id="{BCF4F020-5ECD-4CFA-A0D5-3E1DE66F970B}"/>
              </a:ext>
            </a:extLst>
          </p:cNvPr>
          <p:cNvGraphicFramePr>
            <a:graphicFrameLocks noGrp="1"/>
          </p:cNvGraphicFramePr>
          <p:nvPr/>
        </p:nvGraphicFramePr>
        <p:xfrm>
          <a:off x="8038864" y="4305538"/>
          <a:ext cx="778549" cy="720560"/>
        </p:xfrm>
        <a:graphic>
          <a:graphicData uri="http://schemas.openxmlformats.org/drawingml/2006/table">
            <a:tbl>
              <a:tblPr firstRow="1" bandRow="1">
                <a:tableStyleId>{5940675A-B579-460E-94D1-54222C63F5DA}</a:tableStyleId>
              </a:tblPr>
              <a:tblGrid>
                <a:gridCol w="778549">
                  <a:extLst>
                    <a:ext uri="{9D8B030D-6E8A-4147-A177-3AD203B41FA5}">
                      <a16:colId xmlns:a16="http://schemas.microsoft.com/office/drawing/2014/main" val="458052754"/>
                    </a:ext>
                  </a:extLst>
                </a:gridCol>
              </a:tblGrid>
              <a:tr h="254874">
                <a:tc>
                  <a:txBody>
                    <a:bodyPr/>
                    <a:lstStyle/>
                    <a:p>
                      <a:pPr algn="ctr">
                        <a:lnSpc>
                          <a:spcPct val="150000"/>
                        </a:lnSpc>
                      </a:pPr>
                      <a:r>
                        <a:rPr kumimoji="1" lang="en-US" altLang="ja-JP" sz="1050" b="0" dirty="0">
                          <a:solidFill>
                            <a:schemeClr val="tx1"/>
                          </a:solidFill>
                          <a:latin typeface="游ゴシック" panose="020B0400000000000000" pitchFamily="50" charset="-128"/>
                          <a:ea typeface="游ゴシック" panose="020B0400000000000000" pitchFamily="50" charset="-128"/>
                        </a:rPr>
                        <a:t>R6</a:t>
                      </a:r>
                      <a:endParaRPr kumimoji="1" lang="ja-JP" altLang="en-US" sz="1050" b="0" dirty="0">
                        <a:solidFill>
                          <a:schemeClr val="tx1"/>
                        </a:solidFill>
                        <a:latin typeface="游ゴシック" panose="020B0400000000000000" pitchFamily="50" charset="-128"/>
                        <a:ea typeface="游ゴシック" panose="020B0400000000000000" pitchFamily="50" charset="-128"/>
                      </a:endParaRPr>
                    </a:p>
                  </a:txBody>
                  <a:tcPr marL="36000" marR="36000" marT="0"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accent3">
                        <a:lumMod val="85000"/>
                      </a:schemeClr>
                    </a:solidFill>
                  </a:tcPr>
                </a:tc>
                <a:extLst>
                  <a:ext uri="{0D108BD9-81ED-4DB2-BD59-A6C34878D82A}">
                    <a16:rowId xmlns:a16="http://schemas.microsoft.com/office/drawing/2014/main" val="1379855168"/>
                  </a:ext>
                </a:extLst>
              </a:tr>
              <a:tr h="465686">
                <a:tc>
                  <a:txBody>
                    <a:bodyPr/>
                    <a:lstStyle/>
                    <a:p>
                      <a:pPr algn="ctr"/>
                      <a:r>
                        <a:rPr kumimoji="1" lang="en-US" altLang="ja-JP" sz="1050" b="1" dirty="0">
                          <a:solidFill>
                            <a:schemeClr val="tx1"/>
                          </a:solidFill>
                          <a:latin typeface="游ゴシック" panose="020B0400000000000000" pitchFamily="50" charset="-128"/>
                          <a:ea typeface="游ゴシック" panose="020B0400000000000000" pitchFamily="50" charset="-128"/>
                        </a:rPr>
                        <a:t>183</a:t>
                      </a:r>
                      <a:r>
                        <a:rPr kumimoji="1" lang="ja-JP" altLang="en-US" sz="1050" b="1" dirty="0">
                          <a:solidFill>
                            <a:schemeClr val="tx1"/>
                          </a:solidFill>
                          <a:latin typeface="游ゴシック" panose="020B0400000000000000" pitchFamily="50" charset="-128"/>
                          <a:ea typeface="游ゴシック" panose="020B0400000000000000" pitchFamily="50" charset="-128"/>
                        </a:rPr>
                        <a:t>棟</a:t>
                      </a:r>
                      <a:endParaRPr kumimoji="1" lang="en-US" altLang="ja-JP" sz="1050" b="1" dirty="0">
                        <a:solidFill>
                          <a:schemeClr val="tx1"/>
                        </a:solidFill>
                        <a:latin typeface="游ゴシック" panose="020B0400000000000000" pitchFamily="50" charset="-128"/>
                        <a:ea typeface="游ゴシック" panose="020B0400000000000000" pitchFamily="50" charset="-128"/>
                      </a:endParaRPr>
                    </a:p>
                  </a:txBody>
                  <a:tcPr marL="36000" marR="36000" marT="36000" marB="3600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117509477"/>
                  </a:ext>
                </a:extLst>
              </a:tr>
            </a:tbl>
          </a:graphicData>
        </a:graphic>
      </p:graphicFrame>
      <p:sp>
        <p:nvSpPr>
          <p:cNvPr id="71" name="コンテンツ プレースホルダー 2">
            <a:extLst>
              <a:ext uri="{FF2B5EF4-FFF2-40B4-BE49-F238E27FC236}">
                <a16:creationId xmlns:a16="http://schemas.microsoft.com/office/drawing/2014/main" id="{D70372B6-17A0-4FEA-83FF-91A17910E33C}"/>
              </a:ext>
            </a:extLst>
          </p:cNvPr>
          <p:cNvSpPr txBox="1">
            <a:spLocks/>
          </p:cNvSpPr>
          <p:nvPr/>
        </p:nvSpPr>
        <p:spPr bwMode="auto">
          <a:xfrm>
            <a:off x="98172" y="1858174"/>
            <a:ext cx="8866513" cy="604320"/>
          </a:xfrm>
          <a:prstGeom prst="rect">
            <a:avLst/>
          </a:prstGeom>
          <a:solidFill>
            <a:schemeClr val="accent5"/>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28" tIns="45714" rIns="91428" bIns="45714" numCol="1" rtlCol="0" anchor="t" anchorCtr="0" compatLnSpc="1">
            <a:prstTxWarp prst="textNoShape">
              <a:avLst/>
            </a:prstTxWarp>
            <a:spAutoFit/>
          </a:bodyPr>
          <a:lstStyle>
            <a:lvl1pPr indent="0" defTabSz="457200" fontAlgn="base">
              <a:spcBef>
                <a:spcPts val="600"/>
              </a:spcBef>
              <a:spcAft>
                <a:spcPct val="0"/>
              </a:spcAft>
              <a:buNone/>
              <a:defRPr kumimoji="0" sz="1400" b="1">
                <a:solidFill>
                  <a:prstClr val="black"/>
                </a:solidFill>
                <a:latin typeface="Meiryo UI" panose="020B0604030504040204" pitchFamily="50" charset="-128"/>
                <a:ea typeface="Meiryo UI" panose="020B0604030504040204" pitchFamily="50" charset="-128"/>
              </a:defRPr>
            </a:lvl1pPr>
            <a:lvl2pPr marL="741363" indent="-284163" eaLnBrk="0" fontAlgn="base" hangingPunct="0">
              <a:spcBef>
                <a:spcPct val="20000"/>
              </a:spcBef>
              <a:spcAft>
                <a:spcPct val="0"/>
              </a:spcAft>
              <a:buChar char="–"/>
              <a:defRPr sz="2800"/>
            </a:lvl2pPr>
            <a:lvl3pPr marL="1141413" indent="-227013" eaLnBrk="0" fontAlgn="base" hangingPunct="0">
              <a:spcBef>
                <a:spcPct val="20000"/>
              </a:spcBef>
              <a:spcAft>
                <a:spcPct val="0"/>
              </a:spcAft>
              <a:buChar char="•"/>
              <a:defRPr sz="2400"/>
            </a:lvl3pPr>
            <a:lvl4pPr marL="1598613" indent="-227013" eaLnBrk="0" fontAlgn="base" hangingPunct="0">
              <a:spcBef>
                <a:spcPct val="20000"/>
              </a:spcBef>
              <a:spcAft>
                <a:spcPct val="0"/>
              </a:spcAft>
              <a:buChar char="–"/>
              <a:defRPr sz="2000"/>
            </a:lvl4pPr>
            <a:lvl5pPr marL="2055813" indent="-227013" eaLnBrk="0" fontAlgn="base" hangingPunct="0">
              <a:spcBef>
                <a:spcPct val="20000"/>
              </a:spcBef>
              <a:spcAft>
                <a:spcPct val="0"/>
              </a:spcAft>
              <a:buChar char="»"/>
              <a:defRPr sz="2000"/>
            </a:lvl5pPr>
            <a:lvl6pPr marL="2514264" indent="-228570" fontAlgn="base">
              <a:spcBef>
                <a:spcPct val="20000"/>
              </a:spcBef>
              <a:spcAft>
                <a:spcPct val="0"/>
              </a:spcAft>
              <a:buChar char="»"/>
              <a:defRPr sz="2000"/>
            </a:lvl6pPr>
            <a:lvl7pPr marL="2971403" indent="-228570" fontAlgn="base">
              <a:spcBef>
                <a:spcPct val="20000"/>
              </a:spcBef>
              <a:spcAft>
                <a:spcPct val="0"/>
              </a:spcAft>
              <a:buChar char="»"/>
              <a:defRPr sz="2000"/>
            </a:lvl7pPr>
            <a:lvl8pPr marL="3428542" indent="-228570" fontAlgn="base">
              <a:spcBef>
                <a:spcPct val="20000"/>
              </a:spcBef>
              <a:spcAft>
                <a:spcPct val="0"/>
              </a:spcAft>
              <a:buChar char="»"/>
              <a:defRPr sz="2000"/>
            </a:lvl8pPr>
            <a:lvl9pPr marL="3885681" indent="-228570" fontAlgn="base">
              <a:spcBef>
                <a:spcPct val="20000"/>
              </a:spcBef>
              <a:spcAft>
                <a:spcPct val="0"/>
              </a:spcAft>
              <a:buChar char="»"/>
              <a:defRPr sz="2000"/>
            </a:lvl9pPr>
          </a:lstStyle>
          <a:p>
            <a:pPr marL="268288" indent="-268288">
              <a:lnSpc>
                <a:spcPts val="2100"/>
              </a:lnSpc>
              <a:spcBef>
                <a:spcPts val="0"/>
              </a:spcBef>
            </a:pPr>
            <a:r>
              <a:rPr lang="en-US" altLang="ja-JP" sz="1600" dirty="0"/>
              <a:t>【</a:t>
            </a:r>
            <a:r>
              <a:rPr lang="ja-JP" altLang="en-US" sz="1600" dirty="0"/>
              <a:t>次期計画の目標１</a:t>
            </a:r>
            <a:r>
              <a:rPr lang="en-US" altLang="ja-JP" sz="1600" dirty="0"/>
              <a:t>】</a:t>
            </a:r>
          </a:p>
          <a:p>
            <a:pPr marL="268288" indent="-268288">
              <a:lnSpc>
                <a:spcPts val="2100"/>
              </a:lnSpc>
              <a:spcBef>
                <a:spcPts val="0"/>
              </a:spcBef>
            </a:pPr>
            <a:r>
              <a:rPr lang="ja-JP" altLang="en-US" sz="1600" dirty="0"/>
              <a:t>　</a:t>
            </a:r>
            <a:r>
              <a:rPr lang="ja-JP" altLang="en-US" b="0" dirty="0"/>
              <a:t>（国基本指針により検討）</a:t>
            </a:r>
            <a:endParaRPr lang="en-US" altLang="ja-JP" sz="1600" b="0" dirty="0">
              <a:solidFill>
                <a:schemeClr val="accent5">
                  <a:lumMod val="50000"/>
                </a:schemeClr>
              </a:solidFill>
            </a:endParaRPr>
          </a:p>
        </p:txBody>
      </p:sp>
      <p:sp>
        <p:nvSpPr>
          <p:cNvPr id="4" name="スライド番号プレースホルダー 3">
            <a:extLst>
              <a:ext uri="{FF2B5EF4-FFF2-40B4-BE49-F238E27FC236}">
                <a16:creationId xmlns:a16="http://schemas.microsoft.com/office/drawing/2014/main" id="{4C1A334B-C65B-4DA0-9207-B9878C7F9FBF}"/>
              </a:ext>
            </a:extLst>
          </p:cNvPr>
          <p:cNvSpPr>
            <a:spLocks noGrp="1"/>
          </p:cNvSpPr>
          <p:nvPr>
            <p:ph type="sldNum" sz="quarter" idx="12"/>
          </p:nvPr>
        </p:nvSpPr>
        <p:spPr/>
        <p:txBody>
          <a:bodyPr/>
          <a:lstStyle/>
          <a:p>
            <a:pPr>
              <a:defRPr/>
            </a:pPr>
            <a:fld id="{09954CD4-AF95-4C78-B160-84012AB9CEDB}" type="slidenum">
              <a:rPr lang="en-US" altLang="ja-JP" smtClean="0">
                <a:solidFill>
                  <a:srgbClr val="000000"/>
                </a:solidFill>
              </a:rPr>
              <a:pPr>
                <a:defRPr/>
              </a:pPr>
              <a:t>1</a:t>
            </a:fld>
            <a:endParaRPr lang="en-US" altLang="ja-JP">
              <a:solidFill>
                <a:srgbClr val="000000"/>
              </a:solidFill>
            </a:endParaRPr>
          </a:p>
        </p:txBody>
      </p:sp>
    </p:spTree>
    <p:extLst>
      <p:ext uri="{BB962C8B-B14F-4D97-AF65-F5344CB8AC3E}">
        <p14:creationId xmlns:p14="http://schemas.microsoft.com/office/powerpoint/2010/main" val="78385730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ー 2">
            <a:extLst>
              <a:ext uri="{FF2B5EF4-FFF2-40B4-BE49-F238E27FC236}">
                <a16:creationId xmlns:a16="http://schemas.microsoft.com/office/drawing/2014/main" id="{4CF4CEC5-19B8-4A85-9C04-A9F6674D44C7}"/>
              </a:ext>
            </a:extLst>
          </p:cNvPr>
          <p:cNvSpPr>
            <a:spLocks noGrp="1"/>
          </p:cNvSpPr>
          <p:nvPr>
            <p:ph idx="1"/>
          </p:nvPr>
        </p:nvSpPr>
        <p:spPr>
          <a:xfrm>
            <a:off x="114300" y="1486482"/>
            <a:ext cx="9029700" cy="5090562"/>
          </a:xfrm>
        </p:spPr>
        <p:txBody>
          <a:bodyPr/>
          <a:lstStyle/>
          <a:p>
            <a:pPr marL="0" indent="0">
              <a:buNone/>
            </a:pPr>
            <a:r>
              <a:rPr lang="ja-JP" altLang="en-US" sz="1600" dirty="0"/>
              <a:t>＜</a:t>
            </a:r>
            <a:r>
              <a:rPr kumimoji="1" lang="ja-JP" altLang="en-US" sz="1600" dirty="0"/>
              <a:t>木造住宅＞</a:t>
            </a:r>
            <a:endParaRPr kumimoji="1" lang="en-US" altLang="ja-JP" sz="1600" dirty="0"/>
          </a:p>
          <a:p>
            <a:pPr marL="0" indent="0">
              <a:buNone/>
            </a:pPr>
            <a:r>
              <a:rPr lang="ja-JP" altLang="en-US" sz="1600" dirty="0"/>
              <a:t>　・耐震性が不足する約</a:t>
            </a:r>
            <a:r>
              <a:rPr lang="en-US" altLang="ja-JP" sz="1600" dirty="0"/>
              <a:t>26</a:t>
            </a:r>
            <a:r>
              <a:rPr lang="ja-JP" altLang="en-US" sz="1600" dirty="0"/>
              <a:t>万戸に効果的なダイレクトメール、耐震イベント、個別訪問等の実施</a:t>
            </a:r>
            <a:endParaRPr lang="en-US" altLang="ja-JP" sz="1600" dirty="0"/>
          </a:p>
          <a:p>
            <a:pPr marL="0" indent="0">
              <a:buNone/>
            </a:pPr>
            <a:endParaRPr lang="en-US" altLang="ja-JP" sz="1600" dirty="0"/>
          </a:p>
          <a:p>
            <a:pPr marL="0" indent="0">
              <a:buNone/>
            </a:pPr>
            <a:r>
              <a:rPr lang="ja-JP" altLang="en-US" sz="1600" dirty="0"/>
              <a:t>＜分譲マンション＞</a:t>
            </a:r>
            <a:endParaRPr kumimoji="1" lang="en-US" altLang="ja-JP" sz="1600" dirty="0"/>
          </a:p>
          <a:p>
            <a:pPr marL="0" indent="0">
              <a:buNone/>
            </a:pPr>
            <a:r>
              <a:rPr lang="ja-JP" altLang="en-US" sz="1600" dirty="0"/>
              <a:t>　・旧耐震基準で建設された約</a:t>
            </a:r>
            <a:r>
              <a:rPr lang="en-US" altLang="ja-JP" sz="1600" dirty="0"/>
              <a:t>15</a:t>
            </a:r>
            <a:r>
              <a:rPr lang="ja-JP" altLang="en-US" sz="1600" dirty="0"/>
              <a:t>万戸（約</a:t>
            </a:r>
            <a:r>
              <a:rPr lang="en-US" altLang="ja-JP" sz="1600" dirty="0"/>
              <a:t>1,500</a:t>
            </a:r>
            <a:r>
              <a:rPr lang="ja-JP" altLang="en-US" sz="1600" dirty="0"/>
              <a:t>管理組合）へダイレクトメールによる耐震化啓発</a:t>
            </a:r>
            <a:endParaRPr lang="en-US" altLang="ja-JP" sz="1600" dirty="0"/>
          </a:p>
          <a:p>
            <a:pPr marL="0" indent="0">
              <a:buNone/>
            </a:pPr>
            <a:r>
              <a:rPr lang="ja-JP" altLang="en-US" sz="1600" dirty="0"/>
              <a:t>　　と</a:t>
            </a:r>
            <a:r>
              <a:rPr lang="en-US" altLang="ja-JP" sz="1600" dirty="0"/>
              <a:t>WEB</a:t>
            </a:r>
            <a:r>
              <a:rPr lang="ja-JP" altLang="en-US" sz="1600" dirty="0"/>
              <a:t>説明会の案内・耐震セミナーの開催</a:t>
            </a:r>
            <a:endParaRPr lang="en-US" altLang="ja-JP" sz="1600" dirty="0"/>
          </a:p>
          <a:p>
            <a:pPr marL="0" indent="0">
              <a:buNone/>
            </a:pPr>
            <a:endParaRPr lang="en-US" altLang="ja-JP" sz="1600" dirty="0"/>
          </a:p>
          <a:p>
            <a:pPr marL="0" indent="0">
              <a:buNone/>
            </a:pPr>
            <a:r>
              <a:rPr kumimoji="1" lang="ja-JP" altLang="en-US" sz="1600" dirty="0"/>
              <a:t>＜大規模建築物＞</a:t>
            </a:r>
            <a:endParaRPr kumimoji="1" lang="en-US" altLang="ja-JP" sz="1600" dirty="0"/>
          </a:p>
          <a:p>
            <a:pPr marL="0" indent="0">
              <a:buNone/>
            </a:pPr>
            <a:r>
              <a:rPr lang="ja-JP" altLang="en-US" sz="1600" dirty="0"/>
              <a:t>　・耐震性が不足する全ての物件にダイレクトメールによる耐震化啓発と</a:t>
            </a:r>
            <a:r>
              <a:rPr lang="en-US" altLang="ja-JP" sz="1600" dirty="0"/>
              <a:t>WEB</a:t>
            </a:r>
            <a:r>
              <a:rPr lang="ja-JP" altLang="en-US" sz="1600" dirty="0"/>
              <a:t>説明会の案内　　　　　　　　　　　　　　　　　　　　　　　　　　　</a:t>
            </a:r>
            <a:endParaRPr lang="en-US" altLang="ja-JP" sz="1600" dirty="0"/>
          </a:p>
          <a:p>
            <a:pPr marL="0" indent="0">
              <a:buNone/>
            </a:pPr>
            <a:r>
              <a:rPr lang="ja-JP" altLang="en-US" sz="1600" dirty="0"/>
              <a:t>　・病院に対し耐震改修工法提示等のプッシュ型の働きかけ</a:t>
            </a:r>
            <a:endParaRPr lang="en-US" altLang="ja-JP" sz="1600" dirty="0"/>
          </a:p>
          <a:p>
            <a:pPr marL="0" indent="0">
              <a:buNone/>
            </a:pPr>
            <a:endParaRPr lang="en-US" altLang="ja-JP" sz="1600" dirty="0"/>
          </a:p>
          <a:p>
            <a:pPr marL="0" indent="0">
              <a:buNone/>
            </a:pPr>
            <a:r>
              <a:rPr kumimoji="1" lang="ja-JP" altLang="en-US" sz="1600" dirty="0"/>
              <a:t>＜広域緊急交通路沿道建築物＞</a:t>
            </a:r>
            <a:endParaRPr kumimoji="1" lang="en-US" altLang="ja-JP" sz="1600" dirty="0"/>
          </a:p>
          <a:p>
            <a:pPr marL="0" indent="0">
              <a:buNone/>
            </a:pPr>
            <a:r>
              <a:rPr lang="ja-JP" altLang="en-US" sz="1600" dirty="0"/>
              <a:t>　・耐震性が不足する全ての物件にダイレクトメールによる耐震化啓発と</a:t>
            </a:r>
            <a:r>
              <a:rPr lang="en-US" altLang="ja-JP" sz="1600" dirty="0"/>
              <a:t>WEB</a:t>
            </a:r>
            <a:r>
              <a:rPr lang="ja-JP" altLang="en-US" sz="1600" dirty="0"/>
              <a:t>説明会の案内</a:t>
            </a:r>
            <a:endParaRPr lang="en-US" altLang="ja-JP" sz="1600" dirty="0"/>
          </a:p>
          <a:p>
            <a:pPr marL="0" indent="0">
              <a:buNone/>
            </a:pPr>
            <a:r>
              <a:rPr lang="ja-JP" altLang="en-US" sz="1600" dirty="0"/>
              <a:t>　・閉塞リスクの高い建築物に耐震改修工法提示等のプッシュ型の働きかけ</a:t>
            </a:r>
            <a:endParaRPr lang="en-US" altLang="ja-JP" sz="1600" dirty="0"/>
          </a:p>
          <a:p>
            <a:pPr marL="0" indent="0">
              <a:buNone/>
            </a:pPr>
            <a:endParaRPr lang="en-US" altLang="ja-JP" sz="1600" dirty="0"/>
          </a:p>
          <a:p>
            <a:pPr marL="0" indent="0">
              <a:buNone/>
            </a:pPr>
            <a:r>
              <a:rPr kumimoji="1" lang="ja-JP" altLang="en-US" sz="1600" dirty="0"/>
              <a:t>＜沿道ブロック＞</a:t>
            </a:r>
            <a:endParaRPr kumimoji="1" lang="en-US" altLang="ja-JP" sz="1600" dirty="0"/>
          </a:p>
          <a:p>
            <a:pPr marL="0" indent="0">
              <a:buNone/>
            </a:pPr>
            <a:r>
              <a:rPr lang="ja-JP" altLang="en-US" sz="1600" dirty="0"/>
              <a:t>　・全ての物件に個別訪問</a:t>
            </a:r>
            <a:endParaRPr kumimoji="1" lang="ja-JP" altLang="en-US" sz="1600" dirty="0"/>
          </a:p>
        </p:txBody>
      </p:sp>
      <p:sp>
        <p:nvSpPr>
          <p:cNvPr id="5" name="コンテンツ プレースホルダー 2">
            <a:extLst>
              <a:ext uri="{FF2B5EF4-FFF2-40B4-BE49-F238E27FC236}">
                <a16:creationId xmlns:a16="http://schemas.microsoft.com/office/drawing/2014/main" id="{2257559D-3105-45E0-B7B2-A6537C4B407E}"/>
              </a:ext>
            </a:extLst>
          </p:cNvPr>
          <p:cNvSpPr txBox="1">
            <a:spLocks/>
          </p:cNvSpPr>
          <p:nvPr/>
        </p:nvSpPr>
        <p:spPr bwMode="auto">
          <a:xfrm>
            <a:off x="114300" y="643487"/>
            <a:ext cx="8938260" cy="604320"/>
          </a:xfrm>
          <a:prstGeom prst="rect">
            <a:avLst/>
          </a:prstGeom>
          <a:solidFill>
            <a:schemeClr val="accent5"/>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28" tIns="45714" rIns="91428" bIns="45714" numCol="1" rtlCol="0" anchor="t" anchorCtr="0" compatLnSpc="1">
            <a:prstTxWarp prst="textNoShape">
              <a:avLst/>
            </a:prstTxWarp>
            <a:spAutoFit/>
          </a:bodyPr>
          <a:lstStyle>
            <a:lvl1pPr indent="0" defTabSz="457200" fontAlgn="base">
              <a:spcBef>
                <a:spcPts val="600"/>
              </a:spcBef>
              <a:spcAft>
                <a:spcPct val="0"/>
              </a:spcAft>
              <a:buNone/>
              <a:defRPr kumimoji="0" sz="1400" b="1">
                <a:solidFill>
                  <a:prstClr val="black"/>
                </a:solidFill>
                <a:latin typeface="Meiryo UI" panose="020B0604030504040204" pitchFamily="50" charset="-128"/>
                <a:ea typeface="Meiryo UI" panose="020B0604030504040204" pitchFamily="50" charset="-128"/>
              </a:defRPr>
            </a:lvl1pPr>
            <a:lvl2pPr marL="741363" indent="-284163" eaLnBrk="0" fontAlgn="base" hangingPunct="0">
              <a:spcBef>
                <a:spcPct val="20000"/>
              </a:spcBef>
              <a:spcAft>
                <a:spcPct val="0"/>
              </a:spcAft>
              <a:buChar char="–"/>
              <a:defRPr sz="2800"/>
            </a:lvl2pPr>
            <a:lvl3pPr marL="1141413" indent="-227013" eaLnBrk="0" fontAlgn="base" hangingPunct="0">
              <a:spcBef>
                <a:spcPct val="20000"/>
              </a:spcBef>
              <a:spcAft>
                <a:spcPct val="0"/>
              </a:spcAft>
              <a:buChar char="•"/>
              <a:defRPr sz="2400"/>
            </a:lvl3pPr>
            <a:lvl4pPr marL="1598613" indent="-227013" eaLnBrk="0" fontAlgn="base" hangingPunct="0">
              <a:spcBef>
                <a:spcPct val="20000"/>
              </a:spcBef>
              <a:spcAft>
                <a:spcPct val="0"/>
              </a:spcAft>
              <a:buChar char="–"/>
              <a:defRPr sz="2000"/>
            </a:lvl4pPr>
            <a:lvl5pPr marL="2055813" indent="-227013" eaLnBrk="0" fontAlgn="base" hangingPunct="0">
              <a:spcBef>
                <a:spcPct val="20000"/>
              </a:spcBef>
              <a:spcAft>
                <a:spcPct val="0"/>
              </a:spcAft>
              <a:buChar char="»"/>
              <a:defRPr sz="2000"/>
            </a:lvl5pPr>
            <a:lvl6pPr marL="2514264" indent="-228570" fontAlgn="base">
              <a:spcBef>
                <a:spcPct val="20000"/>
              </a:spcBef>
              <a:spcAft>
                <a:spcPct val="0"/>
              </a:spcAft>
              <a:buChar char="»"/>
              <a:defRPr sz="2000"/>
            </a:lvl6pPr>
            <a:lvl7pPr marL="2971403" indent="-228570" fontAlgn="base">
              <a:spcBef>
                <a:spcPct val="20000"/>
              </a:spcBef>
              <a:spcAft>
                <a:spcPct val="0"/>
              </a:spcAft>
              <a:buChar char="»"/>
              <a:defRPr sz="2000"/>
            </a:lvl7pPr>
            <a:lvl8pPr marL="3428542" indent="-228570" fontAlgn="base">
              <a:spcBef>
                <a:spcPct val="20000"/>
              </a:spcBef>
              <a:spcAft>
                <a:spcPct val="0"/>
              </a:spcAft>
              <a:buChar char="»"/>
              <a:defRPr sz="2000"/>
            </a:lvl8pPr>
            <a:lvl9pPr marL="3885681" indent="-228570" fontAlgn="base">
              <a:spcBef>
                <a:spcPct val="20000"/>
              </a:spcBef>
              <a:spcAft>
                <a:spcPct val="0"/>
              </a:spcAft>
              <a:buChar char="»"/>
              <a:defRPr sz="2000"/>
            </a:lvl9pPr>
          </a:lstStyle>
          <a:p>
            <a:pPr marL="268288" indent="-268288">
              <a:lnSpc>
                <a:spcPts val="2100"/>
              </a:lnSpc>
              <a:spcBef>
                <a:spcPts val="0"/>
              </a:spcBef>
            </a:pPr>
            <a:r>
              <a:rPr lang="en-US" altLang="ja-JP" sz="1600" dirty="0"/>
              <a:t>【</a:t>
            </a:r>
            <a:r>
              <a:rPr lang="ja-JP" altLang="en-US" sz="1600" dirty="0"/>
              <a:t>次期計画の目標２</a:t>
            </a:r>
            <a:r>
              <a:rPr lang="en-US" altLang="ja-JP" sz="1600" dirty="0"/>
              <a:t>】</a:t>
            </a:r>
          </a:p>
          <a:p>
            <a:pPr marL="268288" indent="-268288">
              <a:lnSpc>
                <a:spcPts val="2100"/>
              </a:lnSpc>
              <a:spcBef>
                <a:spcPts val="0"/>
              </a:spcBef>
            </a:pPr>
            <a:r>
              <a:rPr lang="ja-JP" altLang="en-US" sz="1600" dirty="0"/>
              <a:t> 着実に危険な住宅･建築物を減らすための具体的な取組目標</a:t>
            </a:r>
            <a:endParaRPr lang="en-US" altLang="ja-JP" sz="1600" dirty="0"/>
          </a:p>
        </p:txBody>
      </p:sp>
      <p:sp>
        <p:nvSpPr>
          <p:cNvPr id="7" name="タイトル 6">
            <a:extLst>
              <a:ext uri="{FF2B5EF4-FFF2-40B4-BE49-F238E27FC236}">
                <a16:creationId xmlns:a16="http://schemas.microsoft.com/office/drawing/2014/main" id="{C5D2008F-9E02-4C68-B358-3E2F4F96743C}"/>
              </a:ext>
            </a:extLst>
          </p:cNvPr>
          <p:cNvSpPr>
            <a:spLocks noGrp="1"/>
          </p:cNvSpPr>
          <p:nvPr>
            <p:ph type="title"/>
          </p:nvPr>
        </p:nvSpPr>
        <p:spPr>
          <a:xfrm>
            <a:off x="0" y="78549"/>
            <a:ext cx="7134225" cy="404813"/>
          </a:xfrm>
        </p:spPr>
        <p:txBody>
          <a:bodyPr/>
          <a:lstStyle/>
          <a:p>
            <a:r>
              <a:rPr kumimoji="1" lang="ja-JP" altLang="en-US" sz="2200" dirty="0"/>
              <a:t>目標のあり方について</a:t>
            </a:r>
          </a:p>
        </p:txBody>
      </p:sp>
      <p:sp>
        <p:nvSpPr>
          <p:cNvPr id="2" name="スライド番号プレースホルダー 1">
            <a:extLst>
              <a:ext uri="{FF2B5EF4-FFF2-40B4-BE49-F238E27FC236}">
                <a16:creationId xmlns:a16="http://schemas.microsoft.com/office/drawing/2014/main" id="{5596D448-FB4E-4757-9FB6-3AA9E155ADFE}"/>
              </a:ext>
            </a:extLst>
          </p:cNvPr>
          <p:cNvSpPr>
            <a:spLocks noGrp="1"/>
          </p:cNvSpPr>
          <p:nvPr>
            <p:ph type="sldNum" sz="quarter" idx="12"/>
          </p:nvPr>
        </p:nvSpPr>
        <p:spPr/>
        <p:txBody>
          <a:bodyPr/>
          <a:lstStyle/>
          <a:p>
            <a:pPr>
              <a:defRPr/>
            </a:pPr>
            <a:fld id="{09954CD4-AF95-4C78-B160-84012AB9CEDB}" type="slidenum">
              <a:rPr lang="en-US" altLang="ja-JP" smtClean="0">
                <a:solidFill>
                  <a:srgbClr val="000000"/>
                </a:solidFill>
              </a:rPr>
              <a:pPr>
                <a:defRPr/>
              </a:pPr>
              <a:t>2</a:t>
            </a:fld>
            <a:endParaRPr lang="en-US" altLang="ja-JP">
              <a:solidFill>
                <a:srgbClr val="000000"/>
              </a:solidFill>
            </a:endParaRPr>
          </a:p>
        </p:txBody>
      </p:sp>
    </p:spTree>
    <p:extLst>
      <p:ext uri="{BB962C8B-B14F-4D97-AF65-F5344CB8AC3E}">
        <p14:creationId xmlns:p14="http://schemas.microsoft.com/office/powerpoint/2010/main" val="27938650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4">
            <a:extLst>
              <a:ext uri="{FF2B5EF4-FFF2-40B4-BE49-F238E27FC236}">
                <a16:creationId xmlns:a16="http://schemas.microsoft.com/office/drawing/2014/main" id="{2E9AF7BD-C11A-48C9-9E69-92A0B7EA9976}"/>
              </a:ext>
            </a:extLst>
          </p:cNvPr>
          <p:cNvGrpSpPr>
            <a:grpSpLocks noChangeAspect="1"/>
          </p:cNvGrpSpPr>
          <p:nvPr/>
        </p:nvGrpSpPr>
        <p:grpSpPr bwMode="auto">
          <a:xfrm>
            <a:off x="88347" y="1300165"/>
            <a:ext cx="4860937" cy="3754440"/>
            <a:chOff x="138" y="1107"/>
            <a:chExt cx="3062" cy="2365"/>
          </a:xfrm>
        </p:grpSpPr>
        <p:sp>
          <p:nvSpPr>
            <p:cNvPr id="93" name="AutoShape 3">
              <a:extLst>
                <a:ext uri="{FF2B5EF4-FFF2-40B4-BE49-F238E27FC236}">
                  <a16:creationId xmlns:a16="http://schemas.microsoft.com/office/drawing/2014/main" id="{E09E8D99-5D4F-41C7-AE9B-2BD6E0804CD2}"/>
                </a:ext>
              </a:extLst>
            </p:cNvPr>
            <p:cNvSpPr>
              <a:spLocks noChangeAspect="1" noChangeArrowheads="1" noTextEdit="1"/>
            </p:cNvSpPr>
            <p:nvPr/>
          </p:nvSpPr>
          <p:spPr bwMode="auto">
            <a:xfrm>
              <a:off x="138" y="1139"/>
              <a:ext cx="3062" cy="23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94" name="Rectangle 5">
              <a:extLst>
                <a:ext uri="{FF2B5EF4-FFF2-40B4-BE49-F238E27FC236}">
                  <a16:creationId xmlns:a16="http://schemas.microsoft.com/office/drawing/2014/main" id="{EDBAB182-1A34-4C86-89E6-13E6D5D8E27D}"/>
                </a:ext>
              </a:extLst>
            </p:cNvPr>
            <p:cNvSpPr>
              <a:spLocks noChangeArrowheads="1"/>
            </p:cNvSpPr>
            <p:nvPr/>
          </p:nvSpPr>
          <p:spPr bwMode="auto">
            <a:xfrm>
              <a:off x="138" y="1107"/>
              <a:ext cx="3062" cy="2333"/>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dirty="0"/>
            </a:p>
          </p:txBody>
        </p:sp>
        <p:sp>
          <p:nvSpPr>
            <p:cNvPr id="95" name="Freeform 6">
              <a:extLst>
                <a:ext uri="{FF2B5EF4-FFF2-40B4-BE49-F238E27FC236}">
                  <a16:creationId xmlns:a16="http://schemas.microsoft.com/office/drawing/2014/main" id="{5E6011B2-1A33-44A0-936E-5C5E73C11A12}"/>
                </a:ext>
              </a:extLst>
            </p:cNvPr>
            <p:cNvSpPr>
              <a:spLocks noEditPoints="1"/>
            </p:cNvSpPr>
            <p:nvPr/>
          </p:nvSpPr>
          <p:spPr bwMode="auto">
            <a:xfrm>
              <a:off x="982" y="1372"/>
              <a:ext cx="2110" cy="1496"/>
            </a:xfrm>
            <a:custGeom>
              <a:avLst/>
              <a:gdLst>
                <a:gd name="T0" fmla="*/ 0 w 2110"/>
                <a:gd name="T1" fmla="*/ 1496 h 1496"/>
                <a:gd name="T2" fmla="*/ 2110 w 2110"/>
                <a:gd name="T3" fmla="*/ 1496 h 1496"/>
                <a:gd name="T4" fmla="*/ 0 w 2110"/>
                <a:gd name="T5" fmla="*/ 1121 h 1496"/>
                <a:gd name="T6" fmla="*/ 2110 w 2110"/>
                <a:gd name="T7" fmla="*/ 1121 h 1496"/>
                <a:gd name="T8" fmla="*/ 0 w 2110"/>
                <a:gd name="T9" fmla="*/ 746 h 1496"/>
                <a:gd name="T10" fmla="*/ 2110 w 2110"/>
                <a:gd name="T11" fmla="*/ 746 h 1496"/>
                <a:gd name="T12" fmla="*/ 0 w 2110"/>
                <a:gd name="T13" fmla="*/ 371 h 1496"/>
                <a:gd name="T14" fmla="*/ 2110 w 2110"/>
                <a:gd name="T15" fmla="*/ 371 h 1496"/>
                <a:gd name="T16" fmla="*/ 0 w 2110"/>
                <a:gd name="T17" fmla="*/ 0 h 1496"/>
                <a:gd name="T18" fmla="*/ 2110 w 2110"/>
                <a:gd name="T19"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110" h="1496">
                  <a:moveTo>
                    <a:pt x="0" y="1496"/>
                  </a:moveTo>
                  <a:lnTo>
                    <a:pt x="2110" y="1496"/>
                  </a:lnTo>
                  <a:moveTo>
                    <a:pt x="0" y="1121"/>
                  </a:moveTo>
                  <a:lnTo>
                    <a:pt x="2110" y="1121"/>
                  </a:lnTo>
                  <a:moveTo>
                    <a:pt x="0" y="746"/>
                  </a:moveTo>
                  <a:lnTo>
                    <a:pt x="2110" y="746"/>
                  </a:lnTo>
                  <a:moveTo>
                    <a:pt x="0" y="371"/>
                  </a:moveTo>
                  <a:lnTo>
                    <a:pt x="2110" y="371"/>
                  </a:lnTo>
                  <a:moveTo>
                    <a:pt x="0" y="0"/>
                  </a:moveTo>
                  <a:lnTo>
                    <a:pt x="2110" y="0"/>
                  </a:lnTo>
                </a:path>
              </a:pathLst>
            </a:custGeom>
            <a:noFill/>
            <a:ln w="9525" cap="flat">
              <a:solidFill>
                <a:srgbClr val="D9D9D9"/>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96" name="Freeform 7">
              <a:extLst>
                <a:ext uri="{FF2B5EF4-FFF2-40B4-BE49-F238E27FC236}">
                  <a16:creationId xmlns:a16="http://schemas.microsoft.com/office/drawing/2014/main" id="{5EF32DA1-F61E-4987-BF40-24E8A41B4BD2}"/>
                </a:ext>
              </a:extLst>
            </p:cNvPr>
            <p:cNvSpPr>
              <a:spLocks noEditPoints="1"/>
            </p:cNvSpPr>
            <p:nvPr/>
          </p:nvSpPr>
          <p:spPr bwMode="auto">
            <a:xfrm>
              <a:off x="1155" y="1315"/>
              <a:ext cx="1759" cy="1929"/>
            </a:xfrm>
            <a:custGeom>
              <a:avLst/>
              <a:gdLst>
                <a:gd name="T0" fmla="*/ 0 w 1759"/>
                <a:gd name="T1" fmla="*/ 0 h 1929"/>
                <a:gd name="T2" fmla="*/ 351 w 1759"/>
                <a:gd name="T3" fmla="*/ 0 h 1929"/>
                <a:gd name="T4" fmla="*/ 351 w 1759"/>
                <a:gd name="T5" fmla="*/ 1929 h 1929"/>
                <a:gd name="T6" fmla="*/ 0 w 1759"/>
                <a:gd name="T7" fmla="*/ 1929 h 1929"/>
                <a:gd name="T8" fmla="*/ 0 w 1759"/>
                <a:gd name="T9" fmla="*/ 0 h 1929"/>
                <a:gd name="T10" fmla="*/ 706 w 1759"/>
                <a:gd name="T11" fmla="*/ 418 h 1929"/>
                <a:gd name="T12" fmla="*/ 1057 w 1759"/>
                <a:gd name="T13" fmla="*/ 418 h 1929"/>
                <a:gd name="T14" fmla="*/ 1057 w 1759"/>
                <a:gd name="T15" fmla="*/ 1929 h 1929"/>
                <a:gd name="T16" fmla="*/ 706 w 1759"/>
                <a:gd name="T17" fmla="*/ 1929 h 1929"/>
                <a:gd name="T18" fmla="*/ 706 w 1759"/>
                <a:gd name="T19" fmla="*/ 418 h 1929"/>
                <a:gd name="T20" fmla="*/ 1408 w 1759"/>
                <a:gd name="T21" fmla="*/ 1044 h 1929"/>
                <a:gd name="T22" fmla="*/ 1759 w 1759"/>
                <a:gd name="T23" fmla="*/ 1044 h 1929"/>
                <a:gd name="T24" fmla="*/ 1759 w 1759"/>
                <a:gd name="T25" fmla="*/ 1929 h 1929"/>
                <a:gd name="T26" fmla="*/ 1408 w 1759"/>
                <a:gd name="T27" fmla="*/ 1929 h 1929"/>
                <a:gd name="T28" fmla="*/ 1408 w 1759"/>
                <a:gd name="T29" fmla="*/ 1044 h 19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759" h="1929">
                  <a:moveTo>
                    <a:pt x="0" y="0"/>
                  </a:moveTo>
                  <a:lnTo>
                    <a:pt x="351" y="0"/>
                  </a:lnTo>
                  <a:lnTo>
                    <a:pt x="351" y="1929"/>
                  </a:lnTo>
                  <a:lnTo>
                    <a:pt x="0" y="1929"/>
                  </a:lnTo>
                  <a:lnTo>
                    <a:pt x="0" y="0"/>
                  </a:lnTo>
                  <a:close/>
                  <a:moveTo>
                    <a:pt x="706" y="418"/>
                  </a:moveTo>
                  <a:lnTo>
                    <a:pt x="1057" y="418"/>
                  </a:lnTo>
                  <a:lnTo>
                    <a:pt x="1057" y="1929"/>
                  </a:lnTo>
                  <a:lnTo>
                    <a:pt x="706" y="1929"/>
                  </a:lnTo>
                  <a:lnTo>
                    <a:pt x="706" y="418"/>
                  </a:lnTo>
                  <a:close/>
                  <a:moveTo>
                    <a:pt x="1408" y="1044"/>
                  </a:moveTo>
                  <a:lnTo>
                    <a:pt x="1759" y="1044"/>
                  </a:lnTo>
                  <a:lnTo>
                    <a:pt x="1759" y="1929"/>
                  </a:lnTo>
                  <a:lnTo>
                    <a:pt x="1408" y="1929"/>
                  </a:lnTo>
                  <a:lnTo>
                    <a:pt x="1408" y="1044"/>
                  </a:lnTo>
                  <a:close/>
                </a:path>
              </a:pathLst>
            </a:custGeom>
            <a:solidFill>
              <a:srgbClr val="7F7F7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97" name="Freeform 8">
              <a:extLst>
                <a:ext uri="{FF2B5EF4-FFF2-40B4-BE49-F238E27FC236}">
                  <a16:creationId xmlns:a16="http://schemas.microsoft.com/office/drawing/2014/main" id="{D7965CA6-017A-4F7D-BEA5-94BFA11B0CEE}"/>
                </a:ext>
              </a:extLst>
            </p:cNvPr>
            <p:cNvSpPr>
              <a:spLocks noEditPoints="1"/>
            </p:cNvSpPr>
            <p:nvPr/>
          </p:nvSpPr>
          <p:spPr bwMode="auto">
            <a:xfrm>
              <a:off x="1155" y="1315"/>
              <a:ext cx="1759" cy="1929"/>
            </a:xfrm>
            <a:custGeom>
              <a:avLst/>
              <a:gdLst>
                <a:gd name="T0" fmla="*/ 0 w 1759"/>
                <a:gd name="T1" fmla="*/ 0 h 1929"/>
                <a:gd name="T2" fmla="*/ 351 w 1759"/>
                <a:gd name="T3" fmla="*/ 0 h 1929"/>
                <a:gd name="T4" fmla="*/ 351 w 1759"/>
                <a:gd name="T5" fmla="*/ 1929 h 1929"/>
                <a:gd name="T6" fmla="*/ 0 w 1759"/>
                <a:gd name="T7" fmla="*/ 1929 h 1929"/>
                <a:gd name="T8" fmla="*/ 0 w 1759"/>
                <a:gd name="T9" fmla="*/ 0 h 1929"/>
                <a:gd name="T10" fmla="*/ 706 w 1759"/>
                <a:gd name="T11" fmla="*/ 418 h 1929"/>
                <a:gd name="T12" fmla="*/ 1057 w 1759"/>
                <a:gd name="T13" fmla="*/ 418 h 1929"/>
                <a:gd name="T14" fmla="*/ 1057 w 1759"/>
                <a:gd name="T15" fmla="*/ 1929 h 1929"/>
                <a:gd name="T16" fmla="*/ 706 w 1759"/>
                <a:gd name="T17" fmla="*/ 1929 h 1929"/>
                <a:gd name="T18" fmla="*/ 706 w 1759"/>
                <a:gd name="T19" fmla="*/ 418 h 1929"/>
                <a:gd name="T20" fmla="*/ 1408 w 1759"/>
                <a:gd name="T21" fmla="*/ 1044 h 1929"/>
                <a:gd name="T22" fmla="*/ 1759 w 1759"/>
                <a:gd name="T23" fmla="*/ 1044 h 1929"/>
                <a:gd name="T24" fmla="*/ 1759 w 1759"/>
                <a:gd name="T25" fmla="*/ 1929 h 1929"/>
                <a:gd name="T26" fmla="*/ 1408 w 1759"/>
                <a:gd name="T27" fmla="*/ 1929 h 1929"/>
                <a:gd name="T28" fmla="*/ 1408 w 1759"/>
                <a:gd name="T29" fmla="*/ 1044 h 19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759" h="1929">
                  <a:moveTo>
                    <a:pt x="0" y="0"/>
                  </a:moveTo>
                  <a:lnTo>
                    <a:pt x="351" y="0"/>
                  </a:lnTo>
                  <a:lnTo>
                    <a:pt x="351" y="1929"/>
                  </a:lnTo>
                  <a:lnTo>
                    <a:pt x="0" y="1929"/>
                  </a:lnTo>
                  <a:lnTo>
                    <a:pt x="0" y="0"/>
                  </a:lnTo>
                  <a:close/>
                  <a:moveTo>
                    <a:pt x="706" y="418"/>
                  </a:moveTo>
                  <a:lnTo>
                    <a:pt x="1057" y="418"/>
                  </a:lnTo>
                  <a:lnTo>
                    <a:pt x="1057" y="1929"/>
                  </a:lnTo>
                  <a:lnTo>
                    <a:pt x="706" y="1929"/>
                  </a:lnTo>
                  <a:lnTo>
                    <a:pt x="706" y="418"/>
                  </a:lnTo>
                  <a:close/>
                  <a:moveTo>
                    <a:pt x="1408" y="1044"/>
                  </a:moveTo>
                  <a:lnTo>
                    <a:pt x="1759" y="1044"/>
                  </a:lnTo>
                  <a:lnTo>
                    <a:pt x="1759" y="1929"/>
                  </a:lnTo>
                  <a:lnTo>
                    <a:pt x="1408" y="1929"/>
                  </a:lnTo>
                  <a:lnTo>
                    <a:pt x="1408" y="1044"/>
                  </a:lnTo>
                  <a:close/>
                </a:path>
              </a:pathLst>
            </a:custGeom>
            <a:noFill/>
            <a:ln w="3175" cap="flat">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98" name="Freeform 9">
              <a:extLst>
                <a:ext uri="{FF2B5EF4-FFF2-40B4-BE49-F238E27FC236}">
                  <a16:creationId xmlns:a16="http://schemas.microsoft.com/office/drawing/2014/main" id="{1D614874-83D4-48C0-91E1-48B51BF2E128}"/>
                </a:ext>
              </a:extLst>
            </p:cNvPr>
            <p:cNvSpPr>
              <a:spLocks noEditPoints="1"/>
            </p:cNvSpPr>
            <p:nvPr/>
          </p:nvSpPr>
          <p:spPr bwMode="auto">
            <a:xfrm>
              <a:off x="1506" y="1315"/>
              <a:ext cx="1057" cy="1044"/>
            </a:xfrm>
            <a:custGeom>
              <a:avLst/>
              <a:gdLst>
                <a:gd name="T0" fmla="*/ 355 w 1057"/>
                <a:gd name="T1" fmla="*/ 418 h 1044"/>
                <a:gd name="T2" fmla="*/ 0 w 1057"/>
                <a:gd name="T3" fmla="*/ 0 h 1044"/>
                <a:gd name="T4" fmla="*/ 1057 w 1057"/>
                <a:gd name="T5" fmla="*/ 1044 h 1044"/>
                <a:gd name="T6" fmla="*/ 706 w 1057"/>
                <a:gd name="T7" fmla="*/ 418 h 1044"/>
              </a:gdLst>
              <a:ahLst/>
              <a:cxnLst>
                <a:cxn ang="0">
                  <a:pos x="T0" y="T1"/>
                </a:cxn>
                <a:cxn ang="0">
                  <a:pos x="T2" y="T3"/>
                </a:cxn>
                <a:cxn ang="0">
                  <a:pos x="T4" y="T5"/>
                </a:cxn>
                <a:cxn ang="0">
                  <a:pos x="T6" y="T7"/>
                </a:cxn>
              </a:cxnLst>
              <a:rect l="0" t="0" r="r" b="b"/>
              <a:pathLst>
                <a:path w="1057" h="1044">
                  <a:moveTo>
                    <a:pt x="355" y="418"/>
                  </a:moveTo>
                  <a:lnTo>
                    <a:pt x="0" y="0"/>
                  </a:lnTo>
                  <a:moveTo>
                    <a:pt x="1057" y="1044"/>
                  </a:moveTo>
                  <a:lnTo>
                    <a:pt x="706" y="418"/>
                  </a:lnTo>
                </a:path>
              </a:pathLst>
            </a:custGeom>
            <a:noFill/>
            <a:ln w="9525" cap="flat">
              <a:solidFill>
                <a:srgbClr val="A6A6A6"/>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99" name="Freeform 10">
              <a:extLst>
                <a:ext uri="{FF2B5EF4-FFF2-40B4-BE49-F238E27FC236}">
                  <a16:creationId xmlns:a16="http://schemas.microsoft.com/office/drawing/2014/main" id="{FA9D6101-5F94-45EE-BFB8-A0D309635D1C}"/>
                </a:ext>
              </a:extLst>
            </p:cNvPr>
            <p:cNvSpPr>
              <a:spLocks noEditPoints="1"/>
            </p:cNvSpPr>
            <p:nvPr/>
          </p:nvSpPr>
          <p:spPr bwMode="auto">
            <a:xfrm>
              <a:off x="1861" y="1603"/>
              <a:ext cx="1053" cy="756"/>
            </a:xfrm>
            <a:custGeom>
              <a:avLst/>
              <a:gdLst>
                <a:gd name="T0" fmla="*/ 0 w 1053"/>
                <a:gd name="T1" fmla="*/ 0 h 756"/>
                <a:gd name="T2" fmla="*/ 351 w 1053"/>
                <a:gd name="T3" fmla="*/ 0 h 756"/>
                <a:gd name="T4" fmla="*/ 351 w 1053"/>
                <a:gd name="T5" fmla="*/ 130 h 756"/>
                <a:gd name="T6" fmla="*/ 0 w 1053"/>
                <a:gd name="T7" fmla="*/ 130 h 756"/>
                <a:gd name="T8" fmla="*/ 0 w 1053"/>
                <a:gd name="T9" fmla="*/ 0 h 756"/>
                <a:gd name="T10" fmla="*/ 702 w 1053"/>
                <a:gd name="T11" fmla="*/ 525 h 756"/>
                <a:gd name="T12" fmla="*/ 1053 w 1053"/>
                <a:gd name="T13" fmla="*/ 525 h 756"/>
                <a:gd name="T14" fmla="*/ 1053 w 1053"/>
                <a:gd name="T15" fmla="*/ 756 h 756"/>
                <a:gd name="T16" fmla="*/ 702 w 1053"/>
                <a:gd name="T17" fmla="*/ 756 h 756"/>
                <a:gd name="T18" fmla="*/ 702 w 1053"/>
                <a:gd name="T19" fmla="*/ 525 h 7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053" h="756">
                  <a:moveTo>
                    <a:pt x="0" y="0"/>
                  </a:moveTo>
                  <a:lnTo>
                    <a:pt x="351" y="0"/>
                  </a:lnTo>
                  <a:lnTo>
                    <a:pt x="351" y="130"/>
                  </a:lnTo>
                  <a:lnTo>
                    <a:pt x="0" y="130"/>
                  </a:lnTo>
                  <a:lnTo>
                    <a:pt x="0" y="0"/>
                  </a:lnTo>
                  <a:close/>
                  <a:moveTo>
                    <a:pt x="702" y="525"/>
                  </a:moveTo>
                  <a:lnTo>
                    <a:pt x="1053" y="525"/>
                  </a:lnTo>
                  <a:lnTo>
                    <a:pt x="1053" y="756"/>
                  </a:lnTo>
                  <a:lnTo>
                    <a:pt x="702" y="756"/>
                  </a:lnTo>
                  <a:lnTo>
                    <a:pt x="702" y="525"/>
                  </a:lnTo>
                  <a:close/>
                </a:path>
              </a:pathLst>
            </a:custGeom>
            <a:solidFill>
              <a:srgbClr val="93CDD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00" name="Freeform 11">
              <a:extLst>
                <a:ext uri="{FF2B5EF4-FFF2-40B4-BE49-F238E27FC236}">
                  <a16:creationId xmlns:a16="http://schemas.microsoft.com/office/drawing/2014/main" id="{B852F6A1-F6A2-487B-BC6E-46569E1E2A1B}"/>
                </a:ext>
              </a:extLst>
            </p:cNvPr>
            <p:cNvSpPr>
              <a:spLocks noEditPoints="1"/>
            </p:cNvSpPr>
            <p:nvPr/>
          </p:nvSpPr>
          <p:spPr bwMode="auto">
            <a:xfrm>
              <a:off x="1861" y="1603"/>
              <a:ext cx="1053" cy="756"/>
            </a:xfrm>
            <a:custGeom>
              <a:avLst/>
              <a:gdLst>
                <a:gd name="T0" fmla="*/ 0 w 1053"/>
                <a:gd name="T1" fmla="*/ 0 h 756"/>
                <a:gd name="T2" fmla="*/ 351 w 1053"/>
                <a:gd name="T3" fmla="*/ 0 h 756"/>
                <a:gd name="T4" fmla="*/ 351 w 1053"/>
                <a:gd name="T5" fmla="*/ 130 h 756"/>
                <a:gd name="T6" fmla="*/ 0 w 1053"/>
                <a:gd name="T7" fmla="*/ 130 h 756"/>
                <a:gd name="T8" fmla="*/ 0 w 1053"/>
                <a:gd name="T9" fmla="*/ 0 h 756"/>
                <a:gd name="T10" fmla="*/ 702 w 1053"/>
                <a:gd name="T11" fmla="*/ 525 h 756"/>
                <a:gd name="T12" fmla="*/ 1053 w 1053"/>
                <a:gd name="T13" fmla="*/ 525 h 756"/>
                <a:gd name="T14" fmla="*/ 1053 w 1053"/>
                <a:gd name="T15" fmla="*/ 756 h 756"/>
                <a:gd name="T16" fmla="*/ 702 w 1053"/>
                <a:gd name="T17" fmla="*/ 756 h 756"/>
                <a:gd name="T18" fmla="*/ 702 w 1053"/>
                <a:gd name="T19" fmla="*/ 525 h 7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053" h="756">
                  <a:moveTo>
                    <a:pt x="0" y="0"/>
                  </a:moveTo>
                  <a:lnTo>
                    <a:pt x="351" y="0"/>
                  </a:lnTo>
                  <a:lnTo>
                    <a:pt x="351" y="130"/>
                  </a:lnTo>
                  <a:lnTo>
                    <a:pt x="0" y="130"/>
                  </a:lnTo>
                  <a:lnTo>
                    <a:pt x="0" y="0"/>
                  </a:lnTo>
                  <a:close/>
                  <a:moveTo>
                    <a:pt x="702" y="525"/>
                  </a:moveTo>
                  <a:lnTo>
                    <a:pt x="1053" y="525"/>
                  </a:lnTo>
                  <a:lnTo>
                    <a:pt x="1053" y="756"/>
                  </a:lnTo>
                  <a:lnTo>
                    <a:pt x="702" y="756"/>
                  </a:lnTo>
                  <a:lnTo>
                    <a:pt x="702" y="525"/>
                  </a:lnTo>
                  <a:close/>
                </a:path>
              </a:pathLst>
            </a:custGeom>
            <a:noFill/>
            <a:ln w="3175" cap="flat">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101" name="Freeform 12">
              <a:extLst>
                <a:ext uri="{FF2B5EF4-FFF2-40B4-BE49-F238E27FC236}">
                  <a16:creationId xmlns:a16="http://schemas.microsoft.com/office/drawing/2014/main" id="{06B1E2E1-CE31-47E4-988F-9EAE9673539F}"/>
                </a:ext>
              </a:extLst>
            </p:cNvPr>
            <p:cNvSpPr>
              <a:spLocks noEditPoints="1"/>
            </p:cNvSpPr>
            <p:nvPr/>
          </p:nvSpPr>
          <p:spPr bwMode="auto">
            <a:xfrm>
              <a:off x="1506" y="1315"/>
              <a:ext cx="1057" cy="813"/>
            </a:xfrm>
            <a:custGeom>
              <a:avLst/>
              <a:gdLst>
                <a:gd name="T0" fmla="*/ 355 w 1057"/>
                <a:gd name="T1" fmla="*/ 288 h 813"/>
                <a:gd name="T2" fmla="*/ 0 w 1057"/>
                <a:gd name="T3" fmla="*/ 0 h 813"/>
                <a:gd name="T4" fmla="*/ 1057 w 1057"/>
                <a:gd name="T5" fmla="*/ 813 h 813"/>
                <a:gd name="T6" fmla="*/ 706 w 1057"/>
                <a:gd name="T7" fmla="*/ 288 h 813"/>
              </a:gdLst>
              <a:ahLst/>
              <a:cxnLst>
                <a:cxn ang="0">
                  <a:pos x="T0" y="T1"/>
                </a:cxn>
                <a:cxn ang="0">
                  <a:pos x="T2" y="T3"/>
                </a:cxn>
                <a:cxn ang="0">
                  <a:pos x="T4" y="T5"/>
                </a:cxn>
                <a:cxn ang="0">
                  <a:pos x="T6" y="T7"/>
                </a:cxn>
              </a:cxnLst>
              <a:rect l="0" t="0" r="r" b="b"/>
              <a:pathLst>
                <a:path w="1057" h="813">
                  <a:moveTo>
                    <a:pt x="355" y="288"/>
                  </a:moveTo>
                  <a:lnTo>
                    <a:pt x="0" y="0"/>
                  </a:lnTo>
                  <a:moveTo>
                    <a:pt x="1057" y="813"/>
                  </a:moveTo>
                  <a:lnTo>
                    <a:pt x="706" y="288"/>
                  </a:lnTo>
                </a:path>
              </a:pathLst>
            </a:custGeom>
            <a:noFill/>
            <a:ln w="9525" cap="flat">
              <a:solidFill>
                <a:srgbClr val="A6A6A6"/>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102" name="Freeform 13">
              <a:extLst>
                <a:ext uri="{FF2B5EF4-FFF2-40B4-BE49-F238E27FC236}">
                  <a16:creationId xmlns:a16="http://schemas.microsoft.com/office/drawing/2014/main" id="{2C876A24-CB82-473D-95EE-56127840A4EF}"/>
                </a:ext>
              </a:extLst>
            </p:cNvPr>
            <p:cNvSpPr>
              <a:spLocks noEditPoints="1"/>
            </p:cNvSpPr>
            <p:nvPr/>
          </p:nvSpPr>
          <p:spPr bwMode="auto">
            <a:xfrm>
              <a:off x="1861" y="1517"/>
              <a:ext cx="1053" cy="611"/>
            </a:xfrm>
            <a:custGeom>
              <a:avLst/>
              <a:gdLst>
                <a:gd name="T0" fmla="*/ 0 w 1053"/>
                <a:gd name="T1" fmla="*/ 0 h 611"/>
                <a:gd name="T2" fmla="*/ 351 w 1053"/>
                <a:gd name="T3" fmla="*/ 0 h 611"/>
                <a:gd name="T4" fmla="*/ 351 w 1053"/>
                <a:gd name="T5" fmla="*/ 86 h 611"/>
                <a:gd name="T6" fmla="*/ 0 w 1053"/>
                <a:gd name="T7" fmla="*/ 86 h 611"/>
                <a:gd name="T8" fmla="*/ 0 w 1053"/>
                <a:gd name="T9" fmla="*/ 0 h 611"/>
                <a:gd name="T10" fmla="*/ 702 w 1053"/>
                <a:gd name="T11" fmla="*/ 457 h 611"/>
                <a:gd name="T12" fmla="*/ 1053 w 1053"/>
                <a:gd name="T13" fmla="*/ 457 h 611"/>
                <a:gd name="T14" fmla="*/ 1053 w 1053"/>
                <a:gd name="T15" fmla="*/ 611 h 611"/>
                <a:gd name="T16" fmla="*/ 702 w 1053"/>
                <a:gd name="T17" fmla="*/ 611 h 611"/>
                <a:gd name="T18" fmla="*/ 702 w 1053"/>
                <a:gd name="T19" fmla="*/ 457 h 6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053" h="611">
                  <a:moveTo>
                    <a:pt x="0" y="0"/>
                  </a:moveTo>
                  <a:lnTo>
                    <a:pt x="351" y="0"/>
                  </a:lnTo>
                  <a:lnTo>
                    <a:pt x="351" y="86"/>
                  </a:lnTo>
                  <a:lnTo>
                    <a:pt x="0" y="86"/>
                  </a:lnTo>
                  <a:lnTo>
                    <a:pt x="0" y="0"/>
                  </a:lnTo>
                  <a:close/>
                  <a:moveTo>
                    <a:pt x="702" y="457"/>
                  </a:moveTo>
                  <a:lnTo>
                    <a:pt x="1053" y="457"/>
                  </a:lnTo>
                  <a:lnTo>
                    <a:pt x="1053" y="611"/>
                  </a:lnTo>
                  <a:lnTo>
                    <a:pt x="702" y="611"/>
                  </a:lnTo>
                  <a:lnTo>
                    <a:pt x="702" y="457"/>
                  </a:lnTo>
                  <a:close/>
                </a:path>
              </a:pathLst>
            </a:custGeom>
            <a:solidFill>
              <a:srgbClr val="0070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03" name="Freeform 14">
              <a:extLst>
                <a:ext uri="{FF2B5EF4-FFF2-40B4-BE49-F238E27FC236}">
                  <a16:creationId xmlns:a16="http://schemas.microsoft.com/office/drawing/2014/main" id="{4CF92262-05D3-4020-8301-EBB989A9A8F6}"/>
                </a:ext>
              </a:extLst>
            </p:cNvPr>
            <p:cNvSpPr>
              <a:spLocks noEditPoints="1"/>
            </p:cNvSpPr>
            <p:nvPr/>
          </p:nvSpPr>
          <p:spPr bwMode="auto">
            <a:xfrm>
              <a:off x="1861" y="1517"/>
              <a:ext cx="1053" cy="611"/>
            </a:xfrm>
            <a:custGeom>
              <a:avLst/>
              <a:gdLst>
                <a:gd name="T0" fmla="*/ 0 w 1053"/>
                <a:gd name="T1" fmla="*/ 0 h 611"/>
                <a:gd name="T2" fmla="*/ 351 w 1053"/>
                <a:gd name="T3" fmla="*/ 0 h 611"/>
                <a:gd name="T4" fmla="*/ 351 w 1053"/>
                <a:gd name="T5" fmla="*/ 86 h 611"/>
                <a:gd name="T6" fmla="*/ 0 w 1053"/>
                <a:gd name="T7" fmla="*/ 86 h 611"/>
                <a:gd name="T8" fmla="*/ 0 w 1053"/>
                <a:gd name="T9" fmla="*/ 0 h 611"/>
                <a:gd name="T10" fmla="*/ 702 w 1053"/>
                <a:gd name="T11" fmla="*/ 457 h 611"/>
                <a:gd name="T12" fmla="*/ 1053 w 1053"/>
                <a:gd name="T13" fmla="*/ 457 h 611"/>
                <a:gd name="T14" fmla="*/ 1053 w 1053"/>
                <a:gd name="T15" fmla="*/ 611 h 611"/>
                <a:gd name="T16" fmla="*/ 702 w 1053"/>
                <a:gd name="T17" fmla="*/ 611 h 611"/>
                <a:gd name="T18" fmla="*/ 702 w 1053"/>
                <a:gd name="T19" fmla="*/ 457 h 6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053" h="611">
                  <a:moveTo>
                    <a:pt x="0" y="0"/>
                  </a:moveTo>
                  <a:lnTo>
                    <a:pt x="351" y="0"/>
                  </a:lnTo>
                  <a:lnTo>
                    <a:pt x="351" y="86"/>
                  </a:lnTo>
                  <a:lnTo>
                    <a:pt x="0" y="86"/>
                  </a:lnTo>
                  <a:lnTo>
                    <a:pt x="0" y="0"/>
                  </a:lnTo>
                  <a:close/>
                  <a:moveTo>
                    <a:pt x="702" y="457"/>
                  </a:moveTo>
                  <a:lnTo>
                    <a:pt x="1053" y="457"/>
                  </a:lnTo>
                  <a:lnTo>
                    <a:pt x="1053" y="611"/>
                  </a:lnTo>
                  <a:lnTo>
                    <a:pt x="702" y="611"/>
                  </a:lnTo>
                  <a:lnTo>
                    <a:pt x="702" y="457"/>
                  </a:lnTo>
                  <a:close/>
                </a:path>
              </a:pathLst>
            </a:custGeom>
            <a:pattFill prst="wdUpDiag">
              <a:fgClr>
                <a:schemeClr val="accent6">
                  <a:lumMod val="60000"/>
                  <a:lumOff val="40000"/>
                </a:schemeClr>
              </a:fgClr>
              <a:bgClr>
                <a:schemeClr val="bg1"/>
              </a:bgClr>
            </a:pattFill>
            <a:ln w="3175" cap="flat">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104" name="Freeform 15">
              <a:extLst>
                <a:ext uri="{FF2B5EF4-FFF2-40B4-BE49-F238E27FC236}">
                  <a16:creationId xmlns:a16="http://schemas.microsoft.com/office/drawing/2014/main" id="{14A16FA5-1840-4949-BDB5-16AAE51C935D}"/>
                </a:ext>
              </a:extLst>
            </p:cNvPr>
            <p:cNvSpPr>
              <a:spLocks noEditPoints="1"/>
            </p:cNvSpPr>
            <p:nvPr/>
          </p:nvSpPr>
          <p:spPr bwMode="auto">
            <a:xfrm>
              <a:off x="1506" y="1315"/>
              <a:ext cx="1057" cy="659"/>
            </a:xfrm>
            <a:custGeom>
              <a:avLst/>
              <a:gdLst>
                <a:gd name="T0" fmla="*/ 355 w 1057"/>
                <a:gd name="T1" fmla="*/ 202 h 659"/>
                <a:gd name="T2" fmla="*/ 0 w 1057"/>
                <a:gd name="T3" fmla="*/ 0 h 659"/>
                <a:gd name="T4" fmla="*/ 1057 w 1057"/>
                <a:gd name="T5" fmla="*/ 659 h 659"/>
                <a:gd name="T6" fmla="*/ 706 w 1057"/>
                <a:gd name="T7" fmla="*/ 202 h 659"/>
              </a:gdLst>
              <a:ahLst/>
              <a:cxnLst>
                <a:cxn ang="0">
                  <a:pos x="T0" y="T1"/>
                </a:cxn>
                <a:cxn ang="0">
                  <a:pos x="T2" y="T3"/>
                </a:cxn>
                <a:cxn ang="0">
                  <a:pos x="T4" y="T5"/>
                </a:cxn>
                <a:cxn ang="0">
                  <a:pos x="T6" y="T7"/>
                </a:cxn>
              </a:cxnLst>
              <a:rect l="0" t="0" r="r" b="b"/>
              <a:pathLst>
                <a:path w="1057" h="659">
                  <a:moveTo>
                    <a:pt x="355" y="202"/>
                  </a:moveTo>
                  <a:lnTo>
                    <a:pt x="0" y="0"/>
                  </a:lnTo>
                  <a:moveTo>
                    <a:pt x="1057" y="659"/>
                  </a:moveTo>
                  <a:lnTo>
                    <a:pt x="706" y="202"/>
                  </a:lnTo>
                </a:path>
              </a:pathLst>
            </a:custGeom>
            <a:noFill/>
            <a:ln w="9525" cap="flat">
              <a:solidFill>
                <a:srgbClr val="A6A6A6"/>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105" name="Freeform 16">
              <a:extLst>
                <a:ext uri="{FF2B5EF4-FFF2-40B4-BE49-F238E27FC236}">
                  <a16:creationId xmlns:a16="http://schemas.microsoft.com/office/drawing/2014/main" id="{BC91585A-8AE2-4BD2-835C-25CAD005EC08}"/>
                </a:ext>
              </a:extLst>
            </p:cNvPr>
            <p:cNvSpPr>
              <a:spLocks noEditPoints="1"/>
            </p:cNvSpPr>
            <p:nvPr/>
          </p:nvSpPr>
          <p:spPr bwMode="auto">
            <a:xfrm>
              <a:off x="1861" y="1469"/>
              <a:ext cx="1053" cy="505"/>
            </a:xfrm>
            <a:custGeom>
              <a:avLst/>
              <a:gdLst>
                <a:gd name="T0" fmla="*/ 0 w 1053"/>
                <a:gd name="T1" fmla="*/ 0 h 505"/>
                <a:gd name="T2" fmla="*/ 351 w 1053"/>
                <a:gd name="T3" fmla="*/ 0 h 505"/>
                <a:gd name="T4" fmla="*/ 351 w 1053"/>
                <a:gd name="T5" fmla="*/ 48 h 505"/>
                <a:gd name="T6" fmla="*/ 0 w 1053"/>
                <a:gd name="T7" fmla="*/ 48 h 505"/>
                <a:gd name="T8" fmla="*/ 0 w 1053"/>
                <a:gd name="T9" fmla="*/ 0 h 505"/>
                <a:gd name="T10" fmla="*/ 702 w 1053"/>
                <a:gd name="T11" fmla="*/ 409 h 505"/>
                <a:gd name="T12" fmla="*/ 1053 w 1053"/>
                <a:gd name="T13" fmla="*/ 409 h 505"/>
                <a:gd name="T14" fmla="*/ 1053 w 1053"/>
                <a:gd name="T15" fmla="*/ 505 h 505"/>
                <a:gd name="T16" fmla="*/ 702 w 1053"/>
                <a:gd name="T17" fmla="*/ 505 h 505"/>
                <a:gd name="T18" fmla="*/ 702 w 1053"/>
                <a:gd name="T19" fmla="*/ 409 h 5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053" h="505">
                  <a:moveTo>
                    <a:pt x="0" y="0"/>
                  </a:moveTo>
                  <a:lnTo>
                    <a:pt x="351" y="0"/>
                  </a:lnTo>
                  <a:lnTo>
                    <a:pt x="351" y="48"/>
                  </a:lnTo>
                  <a:lnTo>
                    <a:pt x="0" y="48"/>
                  </a:lnTo>
                  <a:lnTo>
                    <a:pt x="0" y="0"/>
                  </a:lnTo>
                  <a:close/>
                  <a:moveTo>
                    <a:pt x="702" y="409"/>
                  </a:moveTo>
                  <a:lnTo>
                    <a:pt x="1053" y="409"/>
                  </a:lnTo>
                  <a:lnTo>
                    <a:pt x="1053" y="505"/>
                  </a:lnTo>
                  <a:lnTo>
                    <a:pt x="702" y="505"/>
                  </a:lnTo>
                  <a:lnTo>
                    <a:pt x="702" y="409"/>
                  </a:lnTo>
                  <a:close/>
                </a:path>
              </a:pathLst>
            </a:custGeom>
            <a:solidFill>
              <a:srgbClr val="1F497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06" name="Freeform 17">
              <a:extLst>
                <a:ext uri="{FF2B5EF4-FFF2-40B4-BE49-F238E27FC236}">
                  <a16:creationId xmlns:a16="http://schemas.microsoft.com/office/drawing/2014/main" id="{7E56DA61-9C14-438D-B6BC-72CE89E43E1B}"/>
                </a:ext>
              </a:extLst>
            </p:cNvPr>
            <p:cNvSpPr>
              <a:spLocks noEditPoints="1"/>
            </p:cNvSpPr>
            <p:nvPr/>
          </p:nvSpPr>
          <p:spPr bwMode="auto">
            <a:xfrm>
              <a:off x="1861" y="1469"/>
              <a:ext cx="1053" cy="505"/>
            </a:xfrm>
            <a:custGeom>
              <a:avLst/>
              <a:gdLst>
                <a:gd name="T0" fmla="*/ 0 w 1053"/>
                <a:gd name="T1" fmla="*/ 0 h 505"/>
                <a:gd name="T2" fmla="*/ 351 w 1053"/>
                <a:gd name="T3" fmla="*/ 0 h 505"/>
                <a:gd name="T4" fmla="*/ 351 w 1053"/>
                <a:gd name="T5" fmla="*/ 48 h 505"/>
                <a:gd name="T6" fmla="*/ 0 w 1053"/>
                <a:gd name="T7" fmla="*/ 48 h 505"/>
                <a:gd name="T8" fmla="*/ 0 w 1053"/>
                <a:gd name="T9" fmla="*/ 0 h 505"/>
                <a:gd name="T10" fmla="*/ 702 w 1053"/>
                <a:gd name="T11" fmla="*/ 409 h 505"/>
                <a:gd name="T12" fmla="*/ 1053 w 1053"/>
                <a:gd name="T13" fmla="*/ 409 h 505"/>
                <a:gd name="T14" fmla="*/ 1053 w 1053"/>
                <a:gd name="T15" fmla="*/ 505 h 505"/>
                <a:gd name="T16" fmla="*/ 702 w 1053"/>
                <a:gd name="T17" fmla="*/ 505 h 505"/>
                <a:gd name="T18" fmla="*/ 702 w 1053"/>
                <a:gd name="T19" fmla="*/ 409 h 5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053" h="505">
                  <a:moveTo>
                    <a:pt x="0" y="0"/>
                  </a:moveTo>
                  <a:lnTo>
                    <a:pt x="351" y="0"/>
                  </a:lnTo>
                  <a:lnTo>
                    <a:pt x="351" y="48"/>
                  </a:lnTo>
                  <a:lnTo>
                    <a:pt x="0" y="48"/>
                  </a:lnTo>
                  <a:lnTo>
                    <a:pt x="0" y="0"/>
                  </a:lnTo>
                  <a:close/>
                  <a:moveTo>
                    <a:pt x="702" y="409"/>
                  </a:moveTo>
                  <a:lnTo>
                    <a:pt x="1053" y="409"/>
                  </a:lnTo>
                  <a:lnTo>
                    <a:pt x="1053" y="505"/>
                  </a:lnTo>
                  <a:lnTo>
                    <a:pt x="702" y="505"/>
                  </a:lnTo>
                  <a:lnTo>
                    <a:pt x="702" y="409"/>
                  </a:lnTo>
                  <a:close/>
                </a:path>
              </a:pathLst>
            </a:custGeom>
            <a:noFill/>
            <a:ln w="3175" cap="flat">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107" name="Freeform 18">
              <a:extLst>
                <a:ext uri="{FF2B5EF4-FFF2-40B4-BE49-F238E27FC236}">
                  <a16:creationId xmlns:a16="http://schemas.microsoft.com/office/drawing/2014/main" id="{7E52ABA1-4E4A-470A-ABD8-6A4E8A0946D3}"/>
                </a:ext>
              </a:extLst>
            </p:cNvPr>
            <p:cNvSpPr>
              <a:spLocks noEditPoints="1"/>
            </p:cNvSpPr>
            <p:nvPr/>
          </p:nvSpPr>
          <p:spPr bwMode="auto">
            <a:xfrm>
              <a:off x="1506" y="1315"/>
              <a:ext cx="1057" cy="563"/>
            </a:xfrm>
            <a:custGeom>
              <a:avLst/>
              <a:gdLst>
                <a:gd name="T0" fmla="*/ 355 w 1057"/>
                <a:gd name="T1" fmla="*/ 154 h 563"/>
                <a:gd name="T2" fmla="*/ 0 w 1057"/>
                <a:gd name="T3" fmla="*/ 0 h 563"/>
                <a:gd name="T4" fmla="*/ 1057 w 1057"/>
                <a:gd name="T5" fmla="*/ 563 h 563"/>
                <a:gd name="T6" fmla="*/ 706 w 1057"/>
                <a:gd name="T7" fmla="*/ 154 h 563"/>
              </a:gdLst>
              <a:ahLst/>
              <a:cxnLst>
                <a:cxn ang="0">
                  <a:pos x="T0" y="T1"/>
                </a:cxn>
                <a:cxn ang="0">
                  <a:pos x="T2" y="T3"/>
                </a:cxn>
                <a:cxn ang="0">
                  <a:pos x="T4" y="T5"/>
                </a:cxn>
                <a:cxn ang="0">
                  <a:pos x="T6" y="T7"/>
                </a:cxn>
              </a:cxnLst>
              <a:rect l="0" t="0" r="r" b="b"/>
              <a:pathLst>
                <a:path w="1057" h="563">
                  <a:moveTo>
                    <a:pt x="355" y="154"/>
                  </a:moveTo>
                  <a:lnTo>
                    <a:pt x="0" y="0"/>
                  </a:lnTo>
                  <a:moveTo>
                    <a:pt x="1057" y="563"/>
                  </a:moveTo>
                  <a:lnTo>
                    <a:pt x="706" y="154"/>
                  </a:lnTo>
                </a:path>
              </a:pathLst>
            </a:custGeom>
            <a:noFill/>
            <a:ln w="9525" cap="flat">
              <a:solidFill>
                <a:srgbClr val="A6A6A6"/>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108" name="Freeform 19">
              <a:extLst>
                <a:ext uri="{FF2B5EF4-FFF2-40B4-BE49-F238E27FC236}">
                  <a16:creationId xmlns:a16="http://schemas.microsoft.com/office/drawing/2014/main" id="{C8D6D419-AE32-47E4-8CD7-2D7B4DD9C102}"/>
                </a:ext>
              </a:extLst>
            </p:cNvPr>
            <p:cNvSpPr>
              <a:spLocks noEditPoints="1"/>
            </p:cNvSpPr>
            <p:nvPr/>
          </p:nvSpPr>
          <p:spPr bwMode="auto">
            <a:xfrm>
              <a:off x="1860" y="1313"/>
              <a:ext cx="1056" cy="567"/>
            </a:xfrm>
            <a:custGeom>
              <a:avLst/>
              <a:gdLst>
                <a:gd name="T0" fmla="*/ 13 w 3517"/>
                <a:gd name="T1" fmla="*/ 425 h 1885"/>
                <a:gd name="T2" fmla="*/ 13 w 3517"/>
                <a:gd name="T3" fmla="*/ 185 h 1885"/>
                <a:gd name="T4" fmla="*/ 0 w 3517"/>
                <a:gd name="T5" fmla="*/ 6 h 1885"/>
                <a:gd name="T6" fmla="*/ 108 w 3517"/>
                <a:gd name="T7" fmla="*/ 0 h 1885"/>
                <a:gd name="T8" fmla="*/ 241 w 3517"/>
                <a:gd name="T9" fmla="*/ 0 h 1885"/>
                <a:gd name="T10" fmla="*/ 334 w 3517"/>
                <a:gd name="T11" fmla="*/ 0 h 1885"/>
                <a:gd name="T12" fmla="*/ 521 w 3517"/>
                <a:gd name="T13" fmla="*/ 13 h 1885"/>
                <a:gd name="T14" fmla="*/ 761 w 3517"/>
                <a:gd name="T15" fmla="*/ 13 h 1885"/>
                <a:gd name="T16" fmla="*/ 948 w 3517"/>
                <a:gd name="T17" fmla="*/ 0 h 1885"/>
                <a:gd name="T18" fmla="*/ 1081 w 3517"/>
                <a:gd name="T19" fmla="*/ 0 h 1885"/>
                <a:gd name="T20" fmla="*/ 1181 w 3517"/>
                <a:gd name="T21" fmla="*/ 6 h 1885"/>
                <a:gd name="T22" fmla="*/ 1168 w 3517"/>
                <a:gd name="T23" fmla="*/ 193 h 1885"/>
                <a:gd name="T24" fmla="*/ 1168 w 3517"/>
                <a:gd name="T25" fmla="*/ 433 h 1885"/>
                <a:gd name="T26" fmla="*/ 1168 w 3517"/>
                <a:gd name="T27" fmla="*/ 518 h 1885"/>
                <a:gd name="T28" fmla="*/ 980 w 3517"/>
                <a:gd name="T29" fmla="*/ 525 h 1885"/>
                <a:gd name="T30" fmla="*/ 846 w 3517"/>
                <a:gd name="T31" fmla="*/ 525 h 1885"/>
                <a:gd name="T32" fmla="*/ 753 w 3517"/>
                <a:gd name="T33" fmla="*/ 525 h 1885"/>
                <a:gd name="T34" fmla="*/ 566 w 3517"/>
                <a:gd name="T35" fmla="*/ 512 h 1885"/>
                <a:gd name="T36" fmla="*/ 326 w 3517"/>
                <a:gd name="T37" fmla="*/ 512 h 1885"/>
                <a:gd name="T38" fmla="*/ 140 w 3517"/>
                <a:gd name="T39" fmla="*/ 525 h 1885"/>
                <a:gd name="T40" fmla="*/ 2336 w 3517"/>
                <a:gd name="T41" fmla="*/ 1878 h 1885"/>
                <a:gd name="T42" fmla="*/ 2336 w 3517"/>
                <a:gd name="T43" fmla="*/ 1785 h 1885"/>
                <a:gd name="T44" fmla="*/ 2349 w 3517"/>
                <a:gd name="T45" fmla="*/ 1598 h 1885"/>
                <a:gd name="T46" fmla="*/ 2349 w 3517"/>
                <a:gd name="T47" fmla="*/ 1358 h 1885"/>
                <a:gd name="T48" fmla="*/ 2336 w 3517"/>
                <a:gd name="T49" fmla="*/ 1172 h 1885"/>
                <a:gd name="T50" fmla="*/ 2336 w 3517"/>
                <a:gd name="T51" fmla="*/ 1038 h 1885"/>
                <a:gd name="T52" fmla="*/ 2336 w 3517"/>
                <a:gd name="T53" fmla="*/ 945 h 1885"/>
                <a:gd name="T54" fmla="*/ 2349 w 3517"/>
                <a:gd name="T55" fmla="*/ 758 h 1885"/>
                <a:gd name="T56" fmla="*/ 2349 w 3517"/>
                <a:gd name="T57" fmla="*/ 518 h 1885"/>
                <a:gd name="T58" fmla="*/ 2336 w 3517"/>
                <a:gd name="T59" fmla="*/ 332 h 1885"/>
                <a:gd name="T60" fmla="*/ 2336 w 3517"/>
                <a:gd name="T61" fmla="*/ 198 h 1885"/>
                <a:gd name="T62" fmla="*/ 2336 w 3517"/>
                <a:gd name="T63" fmla="*/ 105 h 1885"/>
                <a:gd name="T64" fmla="*/ 2336 w 3517"/>
                <a:gd name="T65" fmla="*/ 12 h 1885"/>
                <a:gd name="T66" fmla="*/ 2524 w 3517"/>
                <a:gd name="T67" fmla="*/ 13 h 1885"/>
                <a:gd name="T68" fmla="*/ 2764 w 3517"/>
                <a:gd name="T69" fmla="*/ 13 h 1885"/>
                <a:gd name="T70" fmla="*/ 2950 w 3517"/>
                <a:gd name="T71" fmla="*/ 0 h 1885"/>
                <a:gd name="T72" fmla="*/ 3084 w 3517"/>
                <a:gd name="T73" fmla="*/ 0 h 1885"/>
                <a:gd name="T74" fmla="*/ 3177 w 3517"/>
                <a:gd name="T75" fmla="*/ 0 h 1885"/>
                <a:gd name="T76" fmla="*/ 3364 w 3517"/>
                <a:gd name="T77" fmla="*/ 13 h 1885"/>
                <a:gd name="T78" fmla="*/ 3457 w 3517"/>
                <a:gd name="T79" fmla="*/ 13 h 1885"/>
                <a:gd name="T80" fmla="*/ 3504 w 3517"/>
                <a:gd name="T81" fmla="*/ 193 h 1885"/>
                <a:gd name="T82" fmla="*/ 3517 w 3517"/>
                <a:gd name="T83" fmla="*/ 380 h 1885"/>
                <a:gd name="T84" fmla="*/ 3517 w 3517"/>
                <a:gd name="T85" fmla="*/ 513 h 1885"/>
                <a:gd name="T86" fmla="*/ 3517 w 3517"/>
                <a:gd name="T87" fmla="*/ 606 h 1885"/>
                <a:gd name="T88" fmla="*/ 3504 w 3517"/>
                <a:gd name="T89" fmla="*/ 793 h 1885"/>
                <a:gd name="T90" fmla="*/ 3504 w 3517"/>
                <a:gd name="T91" fmla="*/ 1033 h 1885"/>
                <a:gd name="T92" fmla="*/ 3517 w 3517"/>
                <a:gd name="T93" fmla="*/ 1220 h 1885"/>
                <a:gd name="T94" fmla="*/ 3517 w 3517"/>
                <a:gd name="T95" fmla="*/ 1353 h 1885"/>
                <a:gd name="T96" fmla="*/ 3517 w 3517"/>
                <a:gd name="T97" fmla="*/ 1446 h 1885"/>
                <a:gd name="T98" fmla="*/ 3504 w 3517"/>
                <a:gd name="T99" fmla="*/ 1633 h 1885"/>
                <a:gd name="T100" fmla="*/ 3504 w 3517"/>
                <a:gd name="T101" fmla="*/ 1873 h 1885"/>
                <a:gd name="T102" fmla="*/ 3329 w 3517"/>
                <a:gd name="T103" fmla="*/ 1885 h 1885"/>
                <a:gd name="T104" fmla="*/ 3196 w 3517"/>
                <a:gd name="T105" fmla="*/ 1885 h 1885"/>
                <a:gd name="T106" fmla="*/ 3102 w 3517"/>
                <a:gd name="T107" fmla="*/ 1885 h 1885"/>
                <a:gd name="T108" fmla="*/ 2916 w 3517"/>
                <a:gd name="T109" fmla="*/ 1872 h 1885"/>
                <a:gd name="T110" fmla="*/ 2676 w 3517"/>
                <a:gd name="T111" fmla="*/ 1872 h 1885"/>
                <a:gd name="T112" fmla="*/ 2489 w 3517"/>
                <a:gd name="T113" fmla="*/ 1885 h 1885"/>
                <a:gd name="T114" fmla="*/ 2356 w 3517"/>
                <a:gd name="T115" fmla="*/ 1885 h 18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3517" h="1885">
                  <a:moveTo>
                    <a:pt x="0" y="518"/>
                  </a:moveTo>
                  <a:lnTo>
                    <a:pt x="0" y="465"/>
                  </a:lnTo>
                  <a:lnTo>
                    <a:pt x="13" y="465"/>
                  </a:lnTo>
                  <a:lnTo>
                    <a:pt x="13" y="518"/>
                  </a:lnTo>
                  <a:lnTo>
                    <a:pt x="0" y="518"/>
                  </a:lnTo>
                  <a:close/>
                  <a:moveTo>
                    <a:pt x="0" y="425"/>
                  </a:moveTo>
                  <a:lnTo>
                    <a:pt x="0" y="372"/>
                  </a:lnTo>
                  <a:lnTo>
                    <a:pt x="13" y="372"/>
                  </a:lnTo>
                  <a:lnTo>
                    <a:pt x="13" y="425"/>
                  </a:lnTo>
                  <a:lnTo>
                    <a:pt x="0" y="425"/>
                  </a:lnTo>
                  <a:close/>
                  <a:moveTo>
                    <a:pt x="0" y="332"/>
                  </a:moveTo>
                  <a:lnTo>
                    <a:pt x="0" y="278"/>
                  </a:lnTo>
                  <a:lnTo>
                    <a:pt x="13" y="278"/>
                  </a:lnTo>
                  <a:lnTo>
                    <a:pt x="13" y="332"/>
                  </a:lnTo>
                  <a:lnTo>
                    <a:pt x="0" y="332"/>
                  </a:lnTo>
                  <a:close/>
                  <a:moveTo>
                    <a:pt x="0" y="238"/>
                  </a:moveTo>
                  <a:lnTo>
                    <a:pt x="0" y="185"/>
                  </a:lnTo>
                  <a:lnTo>
                    <a:pt x="13" y="185"/>
                  </a:lnTo>
                  <a:lnTo>
                    <a:pt x="13" y="238"/>
                  </a:lnTo>
                  <a:lnTo>
                    <a:pt x="0" y="238"/>
                  </a:lnTo>
                  <a:close/>
                  <a:moveTo>
                    <a:pt x="0" y="145"/>
                  </a:moveTo>
                  <a:lnTo>
                    <a:pt x="0" y="92"/>
                  </a:lnTo>
                  <a:lnTo>
                    <a:pt x="13" y="92"/>
                  </a:lnTo>
                  <a:lnTo>
                    <a:pt x="13" y="145"/>
                  </a:lnTo>
                  <a:lnTo>
                    <a:pt x="0" y="145"/>
                  </a:lnTo>
                  <a:close/>
                  <a:moveTo>
                    <a:pt x="0" y="52"/>
                  </a:moveTo>
                  <a:lnTo>
                    <a:pt x="0" y="6"/>
                  </a:lnTo>
                  <a:cubicBezTo>
                    <a:pt x="0" y="3"/>
                    <a:pt x="3" y="0"/>
                    <a:pt x="6" y="0"/>
                  </a:cubicBezTo>
                  <a:lnTo>
                    <a:pt x="14" y="0"/>
                  </a:lnTo>
                  <a:lnTo>
                    <a:pt x="14" y="13"/>
                  </a:lnTo>
                  <a:lnTo>
                    <a:pt x="6" y="13"/>
                  </a:lnTo>
                  <a:lnTo>
                    <a:pt x="13" y="6"/>
                  </a:lnTo>
                  <a:lnTo>
                    <a:pt x="13" y="52"/>
                  </a:lnTo>
                  <a:lnTo>
                    <a:pt x="0" y="52"/>
                  </a:lnTo>
                  <a:close/>
                  <a:moveTo>
                    <a:pt x="54" y="0"/>
                  </a:moveTo>
                  <a:lnTo>
                    <a:pt x="108" y="0"/>
                  </a:lnTo>
                  <a:lnTo>
                    <a:pt x="108" y="13"/>
                  </a:lnTo>
                  <a:lnTo>
                    <a:pt x="54" y="13"/>
                  </a:lnTo>
                  <a:lnTo>
                    <a:pt x="54" y="0"/>
                  </a:lnTo>
                  <a:close/>
                  <a:moveTo>
                    <a:pt x="148" y="0"/>
                  </a:moveTo>
                  <a:lnTo>
                    <a:pt x="201" y="0"/>
                  </a:lnTo>
                  <a:lnTo>
                    <a:pt x="201" y="13"/>
                  </a:lnTo>
                  <a:lnTo>
                    <a:pt x="148" y="13"/>
                  </a:lnTo>
                  <a:lnTo>
                    <a:pt x="148" y="0"/>
                  </a:lnTo>
                  <a:close/>
                  <a:moveTo>
                    <a:pt x="241" y="0"/>
                  </a:moveTo>
                  <a:lnTo>
                    <a:pt x="294" y="0"/>
                  </a:lnTo>
                  <a:lnTo>
                    <a:pt x="294" y="13"/>
                  </a:lnTo>
                  <a:lnTo>
                    <a:pt x="241" y="13"/>
                  </a:lnTo>
                  <a:lnTo>
                    <a:pt x="241" y="0"/>
                  </a:lnTo>
                  <a:close/>
                  <a:moveTo>
                    <a:pt x="334" y="0"/>
                  </a:moveTo>
                  <a:lnTo>
                    <a:pt x="388" y="0"/>
                  </a:lnTo>
                  <a:lnTo>
                    <a:pt x="388" y="13"/>
                  </a:lnTo>
                  <a:lnTo>
                    <a:pt x="334" y="13"/>
                  </a:lnTo>
                  <a:lnTo>
                    <a:pt x="334" y="0"/>
                  </a:lnTo>
                  <a:close/>
                  <a:moveTo>
                    <a:pt x="428" y="0"/>
                  </a:moveTo>
                  <a:lnTo>
                    <a:pt x="481" y="0"/>
                  </a:lnTo>
                  <a:lnTo>
                    <a:pt x="481" y="13"/>
                  </a:lnTo>
                  <a:lnTo>
                    <a:pt x="428" y="13"/>
                  </a:lnTo>
                  <a:lnTo>
                    <a:pt x="428" y="0"/>
                  </a:lnTo>
                  <a:close/>
                  <a:moveTo>
                    <a:pt x="521" y="0"/>
                  </a:moveTo>
                  <a:lnTo>
                    <a:pt x="574" y="0"/>
                  </a:lnTo>
                  <a:lnTo>
                    <a:pt x="574" y="13"/>
                  </a:lnTo>
                  <a:lnTo>
                    <a:pt x="521" y="13"/>
                  </a:lnTo>
                  <a:lnTo>
                    <a:pt x="521" y="0"/>
                  </a:lnTo>
                  <a:close/>
                  <a:moveTo>
                    <a:pt x="614" y="0"/>
                  </a:moveTo>
                  <a:lnTo>
                    <a:pt x="668" y="0"/>
                  </a:lnTo>
                  <a:lnTo>
                    <a:pt x="668" y="13"/>
                  </a:lnTo>
                  <a:lnTo>
                    <a:pt x="614" y="13"/>
                  </a:lnTo>
                  <a:lnTo>
                    <a:pt x="614" y="0"/>
                  </a:lnTo>
                  <a:close/>
                  <a:moveTo>
                    <a:pt x="708" y="0"/>
                  </a:moveTo>
                  <a:lnTo>
                    <a:pt x="761" y="0"/>
                  </a:lnTo>
                  <a:lnTo>
                    <a:pt x="761" y="13"/>
                  </a:lnTo>
                  <a:lnTo>
                    <a:pt x="708" y="13"/>
                  </a:lnTo>
                  <a:lnTo>
                    <a:pt x="708" y="0"/>
                  </a:lnTo>
                  <a:close/>
                  <a:moveTo>
                    <a:pt x="801" y="0"/>
                  </a:moveTo>
                  <a:lnTo>
                    <a:pt x="854" y="0"/>
                  </a:lnTo>
                  <a:lnTo>
                    <a:pt x="854" y="13"/>
                  </a:lnTo>
                  <a:lnTo>
                    <a:pt x="801" y="13"/>
                  </a:lnTo>
                  <a:lnTo>
                    <a:pt x="801" y="0"/>
                  </a:lnTo>
                  <a:close/>
                  <a:moveTo>
                    <a:pt x="894" y="0"/>
                  </a:moveTo>
                  <a:lnTo>
                    <a:pt x="948" y="0"/>
                  </a:lnTo>
                  <a:lnTo>
                    <a:pt x="948" y="13"/>
                  </a:lnTo>
                  <a:lnTo>
                    <a:pt x="894" y="13"/>
                  </a:lnTo>
                  <a:lnTo>
                    <a:pt x="894" y="0"/>
                  </a:lnTo>
                  <a:close/>
                  <a:moveTo>
                    <a:pt x="988" y="0"/>
                  </a:moveTo>
                  <a:lnTo>
                    <a:pt x="1041" y="0"/>
                  </a:lnTo>
                  <a:lnTo>
                    <a:pt x="1041" y="13"/>
                  </a:lnTo>
                  <a:lnTo>
                    <a:pt x="988" y="13"/>
                  </a:lnTo>
                  <a:lnTo>
                    <a:pt x="988" y="0"/>
                  </a:lnTo>
                  <a:close/>
                  <a:moveTo>
                    <a:pt x="1081" y="0"/>
                  </a:moveTo>
                  <a:lnTo>
                    <a:pt x="1134" y="0"/>
                  </a:lnTo>
                  <a:lnTo>
                    <a:pt x="1134" y="13"/>
                  </a:lnTo>
                  <a:lnTo>
                    <a:pt x="1081" y="13"/>
                  </a:lnTo>
                  <a:lnTo>
                    <a:pt x="1081" y="0"/>
                  </a:lnTo>
                  <a:close/>
                  <a:moveTo>
                    <a:pt x="1181" y="6"/>
                  </a:moveTo>
                  <a:lnTo>
                    <a:pt x="1181" y="60"/>
                  </a:lnTo>
                  <a:lnTo>
                    <a:pt x="1168" y="60"/>
                  </a:lnTo>
                  <a:lnTo>
                    <a:pt x="1168" y="6"/>
                  </a:lnTo>
                  <a:lnTo>
                    <a:pt x="1181" y="6"/>
                  </a:lnTo>
                  <a:close/>
                  <a:moveTo>
                    <a:pt x="1181" y="100"/>
                  </a:moveTo>
                  <a:lnTo>
                    <a:pt x="1181" y="153"/>
                  </a:lnTo>
                  <a:lnTo>
                    <a:pt x="1168" y="153"/>
                  </a:lnTo>
                  <a:lnTo>
                    <a:pt x="1168" y="100"/>
                  </a:lnTo>
                  <a:lnTo>
                    <a:pt x="1181" y="100"/>
                  </a:lnTo>
                  <a:close/>
                  <a:moveTo>
                    <a:pt x="1181" y="193"/>
                  </a:moveTo>
                  <a:lnTo>
                    <a:pt x="1181" y="246"/>
                  </a:lnTo>
                  <a:lnTo>
                    <a:pt x="1168" y="246"/>
                  </a:lnTo>
                  <a:lnTo>
                    <a:pt x="1168" y="193"/>
                  </a:lnTo>
                  <a:lnTo>
                    <a:pt x="1181" y="193"/>
                  </a:lnTo>
                  <a:close/>
                  <a:moveTo>
                    <a:pt x="1181" y="286"/>
                  </a:moveTo>
                  <a:lnTo>
                    <a:pt x="1181" y="340"/>
                  </a:lnTo>
                  <a:lnTo>
                    <a:pt x="1168" y="340"/>
                  </a:lnTo>
                  <a:lnTo>
                    <a:pt x="1168" y="286"/>
                  </a:lnTo>
                  <a:lnTo>
                    <a:pt x="1181" y="286"/>
                  </a:lnTo>
                  <a:close/>
                  <a:moveTo>
                    <a:pt x="1181" y="380"/>
                  </a:moveTo>
                  <a:lnTo>
                    <a:pt x="1181" y="433"/>
                  </a:lnTo>
                  <a:lnTo>
                    <a:pt x="1168" y="433"/>
                  </a:lnTo>
                  <a:lnTo>
                    <a:pt x="1168" y="380"/>
                  </a:lnTo>
                  <a:lnTo>
                    <a:pt x="1181" y="380"/>
                  </a:lnTo>
                  <a:close/>
                  <a:moveTo>
                    <a:pt x="1181" y="473"/>
                  </a:moveTo>
                  <a:lnTo>
                    <a:pt x="1181" y="518"/>
                  </a:lnTo>
                  <a:cubicBezTo>
                    <a:pt x="1181" y="522"/>
                    <a:pt x="1178" y="525"/>
                    <a:pt x="1174" y="525"/>
                  </a:cubicBezTo>
                  <a:lnTo>
                    <a:pt x="1166" y="525"/>
                  </a:lnTo>
                  <a:lnTo>
                    <a:pt x="1166" y="512"/>
                  </a:lnTo>
                  <a:lnTo>
                    <a:pt x="1174" y="512"/>
                  </a:lnTo>
                  <a:lnTo>
                    <a:pt x="1168" y="518"/>
                  </a:lnTo>
                  <a:lnTo>
                    <a:pt x="1168" y="473"/>
                  </a:lnTo>
                  <a:lnTo>
                    <a:pt x="1181" y="473"/>
                  </a:lnTo>
                  <a:close/>
                  <a:moveTo>
                    <a:pt x="1126" y="525"/>
                  </a:moveTo>
                  <a:lnTo>
                    <a:pt x="1073" y="525"/>
                  </a:lnTo>
                  <a:lnTo>
                    <a:pt x="1073" y="512"/>
                  </a:lnTo>
                  <a:lnTo>
                    <a:pt x="1126" y="512"/>
                  </a:lnTo>
                  <a:lnTo>
                    <a:pt x="1126" y="525"/>
                  </a:lnTo>
                  <a:close/>
                  <a:moveTo>
                    <a:pt x="1033" y="525"/>
                  </a:moveTo>
                  <a:lnTo>
                    <a:pt x="980" y="525"/>
                  </a:lnTo>
                  <a:lnTo>
                    <a:pt x="980" y="512"/>
                  </a:lnTo>
                  <a:lnTo>
                    <a:pt x="1033" y="512"/>
                  </a:lnTo>
                  <a:lnTo>
                    <a:pt x="1033" y="525"/>
                  </a:lnTo>
                  <a:close/>
                  <a:moveTo>
                    <a:pt x="940" y="525"/>
                  </a:moveTo>
                  <a:lnTo>
                    <a:pt x="886" y="525"/>
                  </a:lnTo>
                  <a:lnTo>
                    <a:pt x="886" y="512"/>
                  </a:lnTo>
                  <a:lnTo>
                    <a:pt x="940" y="512"/>
                  </a:lnTo>
                  <a:lnTo>
                    <a:pt x="940" y="525"/>
                  </a:lnTo>
                  <a:close/>
                  <a:moveTo>
                    <a:pt x="846" y="525"/>
                  </a:moveTo>
                  <a:lnTo>
                    <a:pt x="793" y="525"/>
                  </a:lnTo>
                  <a:lnTo>
                    <a:pt x="793" y="512"/>
                  </a:lnTo>
                  <a:lnTo>
                    <a:pt x="846" y="512"/>
                  </a:lnTo>
                  <a:lnTo>
                    <a:pt x="846" y="525"/>
                  </a:lnTo>
                  <a:close/>
                  <a:moveTo>
                    <a:pt x="753" y="525"/>
                  </a:moveTo>
                  <a:lnTo>
                    <a:pt x="700" y="525"/>
                  </a:lnTo>
                  <a:lnTo>
                    <a:pt x="700" y="512"/>
                  </a:lnTo>
                  <a:lnTo>
                    <a:pt x="753" y="512"/>
                  </a:lnTo>
                  <a:lnTo>
                    <a:pt x="753" y="525"/>
                  </a:lnTo>
                  <a:close/>
                  <a:moveTo>
                    <a:pt x="660" y="525"/>
                  </a:moveTo>
                  <a:lnTo>
                    <a:pt x="606" y="525"/>
                  </a:lnTo>
                  <a:lnTo>
                    <a:pt x="606" y="512"/>
                  </a:lnTo>
                  <a:lnTo>
                    <a:pt x="660" y="512"/>
                  </a:lnTo>
                  <a:lnTo>
                    <a:pt x="660" y="525"/>
                  </a:lnTo>
                  <a:close/>
                  <a:moveTo>
                    <a:pt x="566" y="525"/>
                  </a:moveTo>
                  <a:lnTo>
                    <a:pt x="513" y="525"/>
                  </a:lnTo>
                  <a:lnTo>
                    <a:pt x="513" y="512"/>
                  </a:lnTo>
                  <a:lnTo>
                    <a:pt x="566" y="512"/>
                  </a:lnTo>
                  <a:lnTo>
                    <a:pt x="566" y="525"/>
                  </a:lnTo>
                  <a:close/>
                  <a:moveTo>
                    <a:pt x="473" y="525"/>
                  </a:moveTo>
                  <a:lnTo>
                    <a:pt x="420" y="525"/>
                  </a:lnTo>
                  <a:lnTo>
                    <a:pt x="420" y="512"/>
                  </a:lnTo>
                  <a:lnTo>
                    <a:pt x="473" y="512"/>
                  </a:lnTo>
                  <a:lnTo>
                    <a:pt x="473" y="525"/>
                  </a:lnTo>
                  <a:close/>
                  <a:moveTo>
                    <a:pt x="380" y="525"/>
                  </a:moveTo>
                  <a:lnTo>
                    <a:pt x="326" y="525"/>
                  </a:lnTo>
                  <a:lnTo>
                    <a:pt x="326" y="512"/>
                  </a:lnTo>
                  <a:lnTo>
                    <a:pt x="380" y="512"/>
                  </a:lnTo>
                  <a:lnTo>
                    <a:pt x="380" y="525"/>
                  </a:lnTo>
                  <a:close/>
                  <a:moveTo>
                    <a:pt x="286" y="525"/>
                  </a:moveTo>
                  <a:lnTo>
                    <a:pt x="233" y="525"/>
                  </a:lnTo>
                  <a:lnTo>
                    <a:pt x="233" y="512"/>
                  </a:lnTo>
                  <a:lnTo>
                    <a:pt x="286" y="512"/>
                  </a:lnTo>
                  <a:lnTo>
                    <a:pt x="286" y="525"/>
                  </a:lnTo>
                  <a:close/>
                  <a:moveTo>
                    <a:pt x="193" y="525"/>
                  </a:moveTo>
                  <a:lnTo>
                    <a:pt x="140" y="525"/>
                  </a:lnTo>
                  <a:lnTo>
                    <a:pt x="140" y="512"/>
                  </a:lnTo>
                  <a:lnTo>
                    <a:pt x="193" y="512"/>
                  </a:lnTo>
                  <a:lnTo>
                    <a:pt x="193" y="525"/>
                  </a:lnTo>
                  <a:close/>
                  <a:moveTo>
                    <a:pt x="100" y="525"/>
                  </a:moveTo>
                  <a:lnTo>
                    <a:pt x="46" y="525"/>
                  </a:lnTo>
                  <a:lnTo>
                    <a:pt x="46" y="512"/>
                  </a:lnTo>
                  <a:lnTo>
                    <a:pt x="100" y="512"/>
                  </a:lnTo>
                  <a:lnTo>
                    <a:pt x="100" y="525"/>
                  </a:lnTo>
                  <a:close/>
                  <a:moveTo>
                    <a:pt x="2336" y="1878"/>
                  </a:moveTo>
                  <a:lnTo>
                    <a:pt x="2336" y="1825"/>
                  </a:lnTo>
                  <a:lnTo>
                    <a:pt x="2349" y="1825"/>
                  </a:lnTo>
                  <a:lnTo>
                    <a:pt x="2349" y="1878"/>
                  </a:lnTo>
                  <a:lnTo>
                    <a:pt x="2336" y="1878"/>
                  </a:lnTo>
                  <a:close/>
                  <a:moveTo>
                    <a:pt x="2336" y="1785"/>
                  </a:moveTo>
                  <a:lnTo>
                    <a:pt x="2336" y="1732"/>
                  </a:lnTo>
                  <a:lnTo>
                    <a:pt x="2349" y="1732"/>
                  </a:lnTo>
                  <a:lnTo>
                    <a:pt x="2349" y="1785"/>
                  </a:lnTo>
                  <a:lnTo>
                    <a:pt x="2336" y="1785"/>
                  </a:lnTo>
                  <a:close/>
                  <a:moveTo>
                    <a:pt x="2336" y="1692"/>
                  </a:moveTo>
                  <a:lnTo>
                    <a:pt x="2336" y="1638"/>
                  </a:lnTo>
                  <a:lnTo>
                    <a:pt x="2349" y="1638"/>
                  </a:lnTo>
                  <a:lnTo>
                    <a:pt x="2349" y="1692"/>
                  </a:lnTo>
                  <a:lnTo>
                    <a:pt x="2336" y="1692"/>
                  </a:lnTo>
                  <a:close/>
                  <a:moveTo>
                    <a:pt x="2336" y="1598"/>
                  </a:moveTo>
                  <a:lnTo>
                    <a:pt x="2336" y="1545"/>
                  </a:lnTo>
                  <a:lnTo>
                    <a:pt x="2349" y="1545"/>
                  </a:lnTo>
                  <a:lnTo>
                    <a:pt x="2349" y="1598"/>
                  </a:lnTo>
                  <a:lnTo>
                    <a:pt x="2336" y="1598"/>
                  </a:lnTo>
                  <a:close/>
                  <a:moveTo>
                    <a:pt x="2336" y="1505"/>
                  </a:moveTo>
                  <a:lnTo>
                    <a:pt x="2336" y="1452"/>
                  </a:lnTo>
                  <a:lnTo>
                    <a:pt x="2349" y="1452"/>
                  </a:lnTo>
                  <a:lnTo>
                    <a:pt x="2349" y="1505"/>
                  </a:lnTo>
                  <a:lnTo>
                    <a:pt x="2336" y="1505"/>
                  </a:lnTo>
                  <a:close/>
                  <a:moveTo>
                    <a:pt x="2336" y="1412"/>
                  </a:moveTo>
                  <a:lnTo>
                    <a:pt x="2336" y="1358"/>
                  </a:lnTo>
                  <a:lnTo>
                    <a:pt x="2349" y="1358"/>
                  </a:lnTo>
                  <a:lnTo>
                    <a:pt x="2349" y="1412"/>
                  </a:lnTo>
                  <a:lnTo>
                    <a:pt x="2336" y="1412"/>
                  </a:lnTo>
                  <a:close/>
                  <a:moveTo>
                    <a:pt x="2336" y="1318"/>
                  </a:moveTo>
                  <a:lnTo>
                    <a:pt x="2336" y="1265"/>
                  </a:lnTo>
                  <a:lnTo>
                    <a:pt x="2349" y="1265"/>
                  </a:lnTo>
                  <a:lnTo>
                    <a:pt x="2349" y="1318"/>
                  </a:lnTo>
                  <a:lnTo>
                    <a:pt x="2336" y="1318"/>
                  </a:lnTo>
                  <a:close/>
                  <a:moveTo>
                    <a:pt x="2336" y="1225"/>
                  </a:moveTo>
                  <a:lnTo>
                    <a:pt x="2336" y="1172"/>
                  </a:lnTo>
                  <a:lnTo>
                    <a:pt x="2349" y="1172"/>
                  </a:lnTo>
                  <a:lnTo>
                    <a:pt x="2349" y="1225"/>
                  </a:lnTo>
                  <a:lnTo>
                    <a:pt x="2336" y="1225"/>
                  </a:lnTo>
                  <a:close/>
                  <a:moveTo>
                    <a:pt x="2336" y="1132"/>
                  </a:moveTo>
                  <a:lnTo>
                    <a:pt x="2336" y="1078"/>
                  </a:lnTo>
                  <a:lnTo>
                    <a:pt x="2349" y="1078"/>
                  </a:lnTo>
                  <a:lnTo>
                    <a:pt x="2349" y="1132"/>
                  </a:lnTo>
                  <a:lnTo>
                    <a:pt x="2336" y="1132"/>
                  </a:lnTo>
                  <a:close/>
                  <a:moveTo>
                    <a:pt x="2336" y="1038"/>
                  </a:moveTo>
                  <a:lnTo>
                    <a:pt x="2336" y="985"/>
                  </a:lnTo>
                  <a:lnTo>
                    <a:pt x="2349" y="985"/>
                  </a:lnTo>
                  <a:lnTo>
                    <a:pt x="2349" y="1038"/>
                  </a:lnTo>
                  <a:lnTo>
                    <a:pt x="2336" y="1038"/>
                  </a:lnTo>
                  <a:close/>
                  <a:moveTo>
                    <a:pt x="2336" y="945"/>
                  </a:moveTo>
                  <a:lnTo>
                    <a:pt x="2336" y="892"/>
                  </a:lnTo>
                  <a:lnTo>
                    <a:pt x="2349" y="892"/>
                  </a:lnTo>
                  <a:lnTo>
                    <a:pt x="2349" y="945"/>
                  </a:lnTo>
                  <a:lnTo>
                    <a:pt x="2336" y="945"/>
                  </a:lnTo>
                  <a:close/>
                  <a:moveTo>
                    <a:pt x="2336" y="852"/>
                  </a:moveTo>
                  <a:lnTo>
                    <a:pt x="2336" y="798"/>
                  </a:lnTo>
                  <a:lnTo>
                    <a:pt x="2349" y="798"/>
                  </a:lnTo>
                  <a:lnTo>
                    <a:pt x="2349" y="852"/>
                  </a:lnTo>
                  <a:lnTo>
                    <a:pt x="2336" y="852"/>
                  </a:lnTo>
                  <a:close/>
                  <a:moveTo>
                    <a:pt x="2336" y="758"/>
                  </a:moveTo>
                  <a:lnTo>
                    <a:pt x="2336" y="705"/>
                  </a:lnTo>
                  <a:lnTo>
                    <a:pt x="2349" y="705"/>
                  </a:lnTo>
                  <a:lnTo>
                    <a:pt x="2349" y="758"/>
                  </a:lnTo>
                  <a:lnTo>
                    <a:pt x="2336" y="758"/>
                  </a:lnTo>
                  <a:close/>
                  <a:moveTo>
                    <a:pt x="2336" y="665"/>
                  </a:moveTo>
                  <a:lnTo>
                    <a:pt x="2336" y="612"/>
                  </a:lnTo>
                  <a:lnTo>
                    <a:pt x="2349" y="612"/>
                  </a:lnTo>
                  <a:lnTo>
                    <a:pt x="2349" y="665"/>
                  </a:lnTo>
                  <a:lnTo>
                    <a:pt x="2336" y="665"/>
                  </a:lnTo>
                  <a:close/>
                  <a:moveTo>
                    <a:pt x="2336" y="572"/>
                  </a:moveTo>
                  <a:lnTo>
                    <a:pt x="2336" y="518"/>
                  </a:lnTo>
                  <a:lnTo>
                    <a:pt x="2349" y="518"/>
                  </a:lnTo>
                  <a:lnTo>
                    <a:pt x="2349" y="572"/>
                  </a:lnTo>
                  <a:lnTo>
                    <a:pt x="2336" y="572"/>
                  </a:lnTo>
                  <a:close/>
                  <a:moveTo>
                    <a:pt x="2336" y="478"/>
                  </a:moveTo>
                  <a:lnTo>
                    <a:pt x="2336" y="425"/>
                  </a:lnTo>
                  <a:lnTo>
                    <a:pt x="2349" y="425"/>
                  </a:lnTo>
                  <a:lnTo>
                    <a:pt x="2349" y="478"/>
                  </a:lnTo>
                  <a:lnTo>
                    <a:pt x="2336" y="478"/>
                  </a:lnTo>
                  <a:close/>
                  <a:moveTo>
                    <a:pt x="2336" y="385"/>
                  </a:moveTo>
                  <a:lnTo>
                    <a:pt x="2336" y="332"/>
                  </a:lnTo>
                  <a:lnTo>
                    <a:pt x="2349" y="332"/>
                  </a:lnTo>
                  <a:lnTo>
                    <a:pt x="2349" y="385"/>
                  </a:lnTo>
                  <a:lnTo>
                    <a:pt x="2336" y="385"/>
                  </a:lnTo>
                  <a:close/>
                  <a:moveTo>
                    <a:pt x="2336" y="292"/>
                  </a:moveTo>
                  <a:lnTo>
                    <a:pt x="2336" y="238"/>
                  </a:lnTo>
                  <a:lnTo>
                    <a:pt x="2349" y="238"/>
                  </a:lnTo>
                  <a:lnTo>
                    <a:pt x="2349" y="292"/>
                  </a:lnTo>
                  <a:lnTo>
                    <a:pt x="2336" y="292"/>
                  </a:lnTo>
                  <a:close/>
                  <a:moveTo>
                    <a:pt x="2336" y="198"/>
                  </a:moveTo>
                  <a:lnTo>
                    <a:pt x="2336" y="145"/>
                  </a:lnTo>
                  <a:lnTo>
                    <a:pt x="2349" y="145"/>
                  </a:lnTo>
                  <a:lnTo>
                    <a:pt x="2349" y="198"/>
                  </a:lnTo>
                  <a:lnTo>
                    <a:pt x="2336" y="198"/>
                  </a:lnTo>
                  <a:close/>
                  <a:moveTo>
                    <a:pt x="2336" y="105"/>
                  </a:moveTo>
                  <a:lnTo>
                    <a:pt x="2336" y="52"/>
                  </a:lnTo>
                  <a:lnTo>
                    <a:pt x="2349" y="52"/>
                  </a:lnTo>
                  <a:lnTo>
                    <a:pt x="2349" y="105"/>
                  </a:lnTo>
                  <a:lnTo>
                    <a:pt x="2336" y="105"/>
                  </a:lnTo>
                  <a:close/>
                  <a:moveTo>
                    <a:pt x="2336" y="12"/>
                  </a:moveTo>
                  <a:lnTo>
                    <a:pt x="2336" y="6"/>
                  </a:lnTo>
                  <a:cubicBezTo>
                    <a:pt x="2336" y="3"/>
                    <a:pt x="2339" y="0"/>
                    <a:pt x="2342" y="0"/>
                  </a:cubicBezTo>
                  <a:lnTo>
                    <a:pt x="2390" y="0"/>
                  </a:lnTo>
                  <a:lnTo>
                    <a:pt x="2390" y="13"/>
                  </a:lnTo>
                  <a:lnTo>
                    <a:pt x="2342" y="13"/>
                  </a:lnTo>
                  <a:lnTo>
                    <a:pt x="2349" y="6"/>
                  </a:lnTo>
                  <a:lnTo>
                    <a:pt x="2349" y="12"/>
                  </a:lnTo>
                  <a:lnTo>
                    <a:pt x="2336" y="12"/>
                  </a:lnTo>
                  <a:close/>
                  <a:moveTo>
                    <a:pt x="2430" y="0"/>
                  </a:moveTo>
                  <a:lnTo>
                    <a:pt x="2484" y="0"/>
                  </a:lnTo>
                  <a:lnTo>
                    <a:pt x="2484" y="13"/>
                  </a:lnTo>
                  <a:lnTo>
                    <a:pt x="2430" y="13"/>
                  </a:lnTo>
                  <a:lnTo>
                    <a:pt x="2430" y="0"/>
                  </a:lnTo>
                  <a:close/>
                  <a:moveTo>
                    <a:pt x="2524" y="0"/>
                  </a:moveTo>
                  <a:lnTo>
                    <a:pt x="2577" y="0"/>
                  </a:lnTo>
                  <a:lnTo>
                    <a:pt x="2577" y="13"/>
                  </a:lnTo>
                  <a:lnTo>
                    <a:pt x="2524" y="13"/>
                  </a:lnTo>
                  <a:lnTo>
                    <a:pt x="2524" y="0"/>
                  </a:lnTo>
                  <a:close/>
                  <a:moveTo>
                    <a:pt x="2617" y="0"/>
                  </a:moveTo>
                  <a:lnTo>
                    <a:pt x="2670" y="0"/>
                  </a:lnTo>
                  <a:lnTo>
                    <a:pt x="2670" y="13"/>
                  </a:lnTo>
                  <a:lnTo>
                    <a:pt x="2617" y="13"/>
                  </a:lnTo>
                  <a:lnTo>
                    <a:pt x="2617" y="0"/>
                  </a:lnTo>
                  <a:close/>
                  <a:moveTo>
                    <a:pt x="2710" y="0"/>
                  </a:moveTo>
                  <a:lnTo>
                    <a:pt x="2764" y="0"/>
                  </a:lnTo>
                  <a:lnTo>
                    <a:pt x="2764" y="13"/>
                  </a:lnTo>
                  <a:lnTo>
                    <a:pt x="2710" y="13"/>
                  </a:lnTo>
                  <a:lnTo>
                    <a:pt x="2710" y="0"/>
                  </a:lnTo>
                  <a:close/>
                  <a:moveTo>
                    <a:pt x="2804" y="0"/>
                  </a:moveTo>
                  <a:lnTo>
                    <a:pt x="2857" y="0"/>
                  </a:lnTo>
                  <a:lnTo>
                    <a:pt x="2857" y="13"/>
                  </a:lnTo>
                  <a:lnTo>
                    <a:pt x="2804" y="13"/>
                  </a:lnTo>
                  <a:lnTo>
                    <a:pt x="2804" y="0"/>
                  </a:lnTo>
                  <a:close/>
                  <a:moveTo>
                    <a:pt x="2897" y="0"/>
                  </a:moveTo>
                  <a:lnTo>
                    <a:pt x="2950" y="0"/>
                  </a:lnTo>
                  <a:lnTo>
                    <a:pt x="2950" y="13"/>
                  </a:lnTo>
                  <a:lnTo>
                    <a:pt x="2897" y="13"/>
                  </a:lnTo>
                  <a:lnTo>
                    <a:pt x="2897" y="0"/>
                  </a:lnTo>
                  <a:close/>
                  <a:moveTo>
                    <a:pt x="2990" y="0"/>
                  </a:moveTo>
                  <a:lnTo>
                    <a:pt x="3044" y="0"/>
                  </a:lnTo>
                  <a:lnTo>
                    <a:pt x="3044" y="13"/>
                  </a:lnTo>
                  <a:lnTo>
                    <a:pt x="2990" y="13"/>
                  </a:lnTo>
                  <a:lnTo>
                    <a:pt x="2990" y="0"/>
                  </a:lnTo>
                  <a:close/>
                  <a:moveTo>
                    <a:pt x="3084" y="0"/>
                  </a:moveTo>
                  <a:lnTo>
                    <a:pt x="3137" y="0"/>
                  </a:lnTo>
                  <a:lnTo>
                    <a:pt x="3137" y="13"/>
                  </a:lnTo>
                  <a:lnTo>
                    <a:pt x="3084" y="13"/>
                  </a:lnTo>
                  <a:lnTo>
                    <a:pt x="3084" y="0"/>
                  </a:lnTo>
                  <a:close/>
                  <a:moveTo>
                    <a:pt x="3177" y="0"/>
                  </a:moveTo>
                  <a:lnTo>
                    <a:pt x="3230" y="0"/>
                  </a:lnTo>
                  <a:lnTo>
                    <a:pt x="3230" y="13"/>
                  </a:lnTo>
                  <a:lnTo>
                    <a:pt x="3177" y="13"/>
                  </a:lnTo>
                  <a:lnTo>
                    <a:pt x="3177" y="0"/>
                  </a:lnTo>
                  <a:close/>
                  <a:moveTo>
                    <a:pt x="3270" y="0"/>
                  </a:moveTo>
                  <a:lnTo>
                    <a:pt x="3324" y="0"/>
                  </a:lnTo>
                  <a:lnTo>
                    <a:pt x="3324" y="13"/>
                  </a:lnTo>
                  <a:lnTo>
                    <a:pt x="3270" y="13"/>
                  </a:lnTo>
                  <a:lnTo>
                    <a:pt x="3270" y="0"/>
                  </a:lnTo>
                  <a:close/>
                  <a:moveTo>
                    <a:pt x="3364" y="0"/>
                  </a:moveTo>
                  <a:lnTo>
                    <a:pt x="3417" y="0"/>
                  </a:lnTo>
                  <a:lnTo>
                    <a:pt x="3417" y="13"/>
                  </a:lnTo>
                  <a:lnTo>
                    <a:pt x="3364" y="13"/>
                  </a:lnTo>
                  <a:lnTo>
                    <a:pt x="3364" y="0"/>
                  </a:lnTo>
                  <a:close/>
                  <a:moveTo>
                    <a:pt x="3457" y="0"/>
                  </a:moveTo>
                  <a:lnTo>
                    <a:pt x="3510" y="0"/>
                  </a:lnTo>
                  <a:cubicBezTo>
                    <a:pt x="3514" y="0"/>
                    <a:pt x="3517" y="3"/>
                    <a:pt x="3517" y="6"/>
                  </a:cubicBezTo>
                  <a:lnTo>
                    <a:pt x="3517" y="6"/>
                  </a:lnTo>
                  <a:lnTo>
                    <a:pt x="3504" y="6"/>
                  </a:lnTo>
                  <a:lnTo>
                    <a:pt x="3504" y="6"/>
                  </a:lnTo>
                  <a:lnTo>
                    <a:pt x="3510" y="13"/>
                  </a:lnTo>
                  <a:lnTo>
                    <a:pt x="3457" y="13"/>
                  </a:lnTo>
                  <a:lnTo>
                    <a:pt x="3457" y="0"/>
                  </a:lnTo>
                  <a:close/>
                  <a:moveTo>
                    <a:pt x="3517" y="46"/>
                  </a:moveTo>
                  <a:lnTo>
                    <a:pt x="3517" y="100"/>
                  </a:lnTo>
                  <a:lnTo>
                    <a:pt x="3504" y="100"/>
                  </a:lnTo>
                  <a:lnTo>
                    <a:pt x="3504" y="46"/>
                  </a:lnTo>
                  <a:lnTo>
                    <a:pt x="3517" y="46"/>
                  </a:lnTo>
                  <a:close/>
                  <a:moveTo>
                    <a:pt x="3517" y="140"/>
                  </a:moveTo>
                  <a:lnTo>
                    <a:pt x="3517" y="193"/>
                  </a:lnTo>
                  <a:lnTo>
                    <a:pt x="3504" y="193"/>
                  </a:lnTo>
                  <a:lnTo>
                    <a:pt x="3504" y="140"/>
                  </a:lnTo>
                  <a:lnTo>
                    <a:pt x="3517" y="140"/>
                  </a:lnTo>
                  <a:close/>
                  <a:moveTo>
                    <a:pt x="3517" y="233"/>
                  </a:moveTo>
                  <a:lnTo>
                    <a:pt x="3517" y="286"/>
                  </a:lnTo>
                  <a:lnTo>
                    <a:pt x="3504" y="286"/>
                  </a:lnTo>
                  <a:lnTo>
                    <a:pt x="3504" y="233"/>
                  </a:lnTo>
                  <a:lnTo>
                    <a:pt x="3517" y="233"/>
                  </a:lnTo>
                  <a:close/>
                  <a:moveTo>
                    <a:pt x="3517" y="326"/>
                  </a:moveTo>
                  <a:lnTo>
                    <a:pt x="3517" y="380"/>
                  </a:lnTo>
                  <a:lnTo>
                    <a:pt x="3504" y="380"/>
                  </a:lnTo>
                  <a:lnTo>
                    <a:pt x="3504" y="326"/>
                  </a:lnTo>
                  <a:lnTo>
                    <a:pt x="3517" y="326"/>
                  </a:lnTo>
                  <a:close/>
                  <a:moveTo>
                    <a:pt x="3517" y="420"/>
                  </a:moveTo>
                  <a:lnTo>
                    <a:pt x="3517" y="473"/>
                  </a:lnTo>
                  <a:lnTo>
                    <a:pt x="3504" y="473"/>
                  </a:lnTo>
                  <a:lnTo>
                    <a:pt x="3504" y="420"/>
                  </a:lnTo>
                  <a:lnTo>
                    <a:pt x="3517" y="420"/>
                  </a:lnTo>
                  <a:close/>
                  <a:moveTo>
                    <a:pt x="3517" y="513"/>
                  </a:moveTo>
                  <a:lnTo>
                    <a:pt x="3517" y="566"/>
                  </a:lnTo>
                  <a:lnTo>
                    <a:pt x="3504" y="566"/>
                  </a:lnTo>
                  <a:lnTo>
                    <a:pt x="3504" y="513"/>
                  </a:lnTo>
                  <a:lnTo>
                    <a:pt x="3517" y="513"/>
                  </a:lnTo>
                  <a:close/>
                  <a:moveTo>
                    <a:pt x="3517" y="606"/>
                  </a:moveTo>
                  <a:lnTo>
                    <a:pt x="3517" y="660"/>
                  </a:lnTo>
                  <a:lnTo>
                    <a:pt x="3504" y="660"/>
                  </a:lnTo>
                  <a:lnTo>
                    <a:pt x="3504" y="606"/>
                  </a:lnTo>
                  <a:lnTo>
                    <a:pt x="3517" y="606"/>
                  </a:lnTo>
                  <a:close/>
                  <a:moveTo>
                    <a:pt x="3517" y="700"/>
                  </a:moveTo>
                  <a:lnTo>
                    <a:pt x="3517" y="753"/>
                  </a:lnTo>
                  <a:lnTo>
                    <a:pt x="3504" y="753"/>
                  </a:lnTo>
                  <a:lnTo>
                    <a:pt x="3504" y="700"/>
                  </a:lnTo>
                  <a:lnTo>
                    <a:pt x="3517" y="700"/>
                  </a:lnTo>
                  <a:close/>
                  <a:moveTo>
                    <a:pt x="3517" y="793"/>
                  </a:moveTo>
                  <a:lnTo>
                    <a:pt x="3517" y="846"/>
                  </a:lnTo>
                  <a:lnTo>
                    <a:pt x="3504" y="846"/>
                  </a:lnTo>
                  <a:lnTo>
                    <a:pt x="3504" y="793"/>
                  </a:lnTo>
                  <a:lnTo>
                    <a:pt x="3517" y="793"/>
                  </a:lnTo>
                  <a:close/>
                  <a:moveTo>
                    <a:pt x="3517" y="886"/>
                  </a:moveTo>
                  <a:lnTo>
                    <a:pt x="3517" y="940"/>
                  </a:lnTo>
                  <a:lnTo>
                    <a:pt x="3504" y="940"/>
                  </a:lnTo>
                  <a:lnTo>
                    <a:pt x="3504" y="886"/>
                  </a:lnTo>
                  <a:lnTo>
                    <a:pt x="3517" y="886"/>
                  </a:lnTo>
                  <a:close/>
                  <a:moveTo>
                    <a:pt x="3517" y="980"/>
                  </a:moveTo>
                  <a:lnTo>
                    <a:pt x="3517" y="1033"/>
                  </a:lnTo>
                  <a:lnTo>
                    <a:pt x="3504" y="1033"/>
                  </a:lnTo>
                  <a:lnTo>
                    <a:pt x="3504" y="980"/>
                  </a:lnTo>
                  <a:lnTo>
                    <a:pt x="3517" y="980"/>
                  </a:lnTo>
                  <a:close/>
                  <a:moveTo>
                    <a:pt x="3517" y="1073"/>
                  </a:moveTo>
                  <a:lnTo>
                    <a:pt x="3517" y="1126"/>
                  </a:lnTo>
                  <a:lnTo>
                    <a:pt x="3504" y="1126"/>
                  </a:lnTo>
                  <a:lnTo>
                    <a:pt x="3504" y="1073"/>
                  </a:lnTo>
                  <a:lnTo>
                    <a:pt x="3517" y="1073"/>
                  </a:lnTo>
                  <a:close/>
                  <a:moveTo>
                    <a:pt x="3517" y="1166"/>
                  </a:moveTo>
                  <a:lnTo>
                    <a:pt x="3517" y="1220"/>
                  </a:lnTo>
                  <a:lnTo>
                    <a:pt x="3504" y="1220"/>
                  </a:lnTo>
                  <a:lnTo>
                    <a:pt x="3504" y="1166"/>
                  </a:lnTo>
                  <a:lnTo>
                    <a:pt x="3517" y="1166"/>
                  </a:lnTo>
                  <a:close/>
                  <a:moveTo>
                    <a:pt x="3517" y="1260"/>
                  </a:moveTo>
                  <a:lnTo>
                    <a:pt x="3517" y="1313"/>
                  </a:lnTo>
                  <a:lnTo>
                    <a:pt x="3504" y="1313"/>
                  </a:lnTo>
                  <a:lnTo>
                    <a:pt x="3504" y="1260"/>
                  </a:lnTo>
                  <a:lnTo>
                    <a:pt x="3517" y="1260"/>
                  </a:lnTo>
                  <a:close/>
                  <a:moveTo>
                    <a:pt x="3517" y="1353"/>
                  </a:moveTo>
                  <a:lnTo>
                    <a:pt x="3517" y="1406"/>
                  </a:lnTo>
                  <a:lnTo>
                    <a:pt x="3504" y="1406"/>
                  </a:lnTo>
                  <a:lnTo>
                    <a:pt x="3504" y="1353"/>
                  </a:lnTo>
                  <a:lnTo>
                    <a:pt x="3517" y="1353"/>
                  </a:lnTo>
                  <a:close/>
                  <a:moveTo>
                    <a:pt x="3517" y="1446"/>
                  </a:moveTo>
                  <a:lnTo>
                    <a:pt x="3517" y="1500"/>
                  </a:lnTo>
                  <a:lnTo>
                    <a:pt x="3504" y="1500"/>
                  </a:lnTo>
                  <a:lnTo>
                    <a:pt x="3504" y="1446"/>
                  </a:lnTo>
                  <a:lnTo>
                    <a:pt x="3517" y="1446"/>
                  </a:lnTo>
                  <a:close/>
                  <a:moveTo>
                    <a:pt x="3517" y="1540"/>
                  </a:moveTo>
                  <a:lnTo>
                    <a:pt x="3517" y="1593"/>
                  </a:lnTo>
                  <a:lnTo>
                    <a:pt x="3504" y="1593"/>
                  </a:lnTo>
                  <a:lnTo>
                    <a:pt x="3504" y="1540"/>
                  </a:lnTo>
                  <a:lnTo>
                    <a:pt x="3517" y="1540"/>
                  </a:lnTo>
                  <a:close/>
                  <a:moveTo>
                    <a:pt x="3517" y="1633"/>
                  </a:moveTo>
                  <a:lnTo>
                    <a:pt x="3517" y="1686"/>
                  </a:lnTo>
                  <a:lnTo>
                    <a:pt x="3504" y="1686"/>
                  </a:lnTo>
                  <a:lnTo>
                    <a:pt x="3504" y="1633"/>
                  </a:lnTo>
                  <a:lnTo>
                    <a:pt x="3517" y="1633"/>
                  </a:lnTo>
                  <a:close/>
                  <a:moveTo>
                    <a:pt x="3517" y="1726"/>
                  </a:moveTo>
                  <a:lnTo>
                    <a:pt x="3517" y="1780"/>
                  </a:lnTo>
                  <a:lnTo>
                    <a:pt x="3504" y="1780"/>
                  </a:lnTo>
                  <a:lnTo>
                    <a:pt x="3504" y="1726"/>
                  </a:lnTo>
                  <a:lnTo>
                    <a:pt x="3517" y="1726"/>
                  </a:lnTo>
                  <a:close/>
                  <a:moveTo>
                    <a:pt x="3517" y="1820"/>
                  </a:moveTo>
                  <a:lnTo>
                    <a:pt x="3517" y="1873"/>
                  </a:lnTo>
                  <a:lnTo>
                    <a:pt x="3504" y="1873"/>
                  </a:lnTo>
                  <a:lnTo>
                    <a:pt x="3504" y="1820"/>
                  </a:lnTo>
                  <a:lnTo>
                    <a:pt x="3517" y="1820"/>
                  </a:lnTo>
                  <a:close/>
                  <a:moveTo>
                    <a:pt x="3476" y="1885"/>
                  </a:moveTo>
                  <a:lnTo>
                    <a:pt x="3422" y="1885"/>
                  </a:lnTo>
                  <a:lnTo>
                    <a:pt x="3422" y="1872"/>
                  </a:lnTo>
                  <a:lnTo>
                    <a:pt x="3476" y="1872"/>
                  </a:lnTo>
                  <a:lnTo>
                    <a:pt x="3476" y="1885"/>
                  </a:lnTo>
                  <a:close/>
                  <a:moveTo>
                    <a:pt x="3382" y="1885"/>
                  </a:moveTo>
                  <a:lnTo>
                    <a:pt x="3329" y="1885"/>
                  </a:lnTo>
                  <a:lnTo>
                    <a:pt x="3329" y="1872"/>
                  </a:lnTo>
                  <a:lnTo>
                    <a:pt x="3382" y="1872"/>
                  </a:lnTo>
                  <a:lnTo>
                    <a:pt x="3382" y="1885"/>
                  </a:lnTo>
                  <a:close/>
                  <a:moveTo>
                    <a:pt x="3289" y="1885"/>
                  </a:moveTo>
                  <a:lnTo>
                    <a:pt x="3236" y="1885"/>
                  </a:lnTo>
                  <a:lnTo>
                    <a:pt x="3236" y="1872"/>
                  </a:lnTo>
                  <a:lnTo>
                    <a:pt x="3289" y="1872"/>
                  </a:lnTo>
                  <a:lnTo>
                    <a:pt x="3289" y="1885"/>
                  </a:lnTo>
                  <a:close/>
                  <a:moveTo>
                    <a:pt x="3196" y="1885"/>
                  </a:moveTo>
                  <a:lnTo>
                    <a:pt x="3142" y="1885"/>
                  </a:lnTo>
                  <a:lnTo>
                    <a:pt x="3142" y="1872"/>
                  </a:lnTo>
                  <a:lnTo>
                    <a:pt x="3196" y="1872"/>
                  </a:lnTo>
                  <a:lnTo>
                    <a:pt x="3196" y="1885"/>
                  </a:lnTo>
                  <a:close/>
                  <a:moveTo>
                    <a:pt x="3102" y="1885"/>
                  </a:moveTo>
                  <a:lnTo>
                    <a:pt x="3049" y="1885"/>
                  </a:lnTo>
                  <a:lnTo>
                    <a:pt x="3049" y="1872"/>
                  </a:lnTo>
                  <a:lnTo>
                    <a:pt x="3102" y="1872"/>
                  </a:lnTo>
                  <a:lnTo>
                    <a:pt x="3102" y="1885"/>
                  </a:lnTo>
                  <a:close/>
                  <a:moveTo>
                    <a:pt x="3009" y="1885"/>
                  </a:moveTo>
                  <a:lnTo>
                    <a:pt x="2956" y="1885"/>
                  </a:lnTo>
                  <a:lnTo>
                    <a:pt x="2956" y="1872"/>
                  </a:lnTo>
                  <a:lnTo>
                    <a:pt x="3009" y="1872"/>
                  </a:lnTo>
                  <a:lnTo>
                    <a:pt x="3009" y="1885"/>
                  </a:lnTo>
                  <a:close/>
                  <a:moveTo>
                    <a:pt x="2916" y="1885"/>
                  </a:moveTo>
                  <a:lnTo>
                    <a:pt x="2862" y="1885"/>
                  </a:lnTo>
                  <a:lnTo>
                    <a:pt x="2862" y="1872"/>
                  </a:lnTo>
                  <a:lnTo>
                    <a:pt x="2916" y="1872"/>
                  </a:lnTo>
                  <a:lnTo>
                    <a:pt x="2916" y="1885"/>
                  </a:lnTo>
                  <a:close/>
                  <a:moveTo>
                    <a:pt x="2822" y="1885"/>
                  </a:moveTo>
                  <a:lnTo>
                    <a:pt x="2769" y="1885"/>
                  </a:lnTo>
                  <a:lnTo>
                    <a:pt x="2769" y="1872"/>
                  </a:lnTo>
                  <a:lnTo>
                    <a:pt x="2822" y="1872"/>
                  </a:lnTo>
                  <a:lnTo>
                    <a:pt x="2822" y="1885"/>
                  </a:lnTo>
                  <a:close/>
                  <a:moveTo>
                    <a:pt x="2729" y="1885"/>
                  </a:moveTo>
                  <a:lnTo>
                    <a:pt x="2676" y="1885"/>
                  </a:lnTo>
                  <a:lnTo>
                    <a:pt x="2676" y="1872"/>
                  </a:lnTo>
                  <a:lnTo>
                    <a:pt x="2729" y="1872"/>
                  </a:lnTo>
                  <a:lnTo>
                    <a:pt x="2729" y="1885"/>
                  </a:lnTo>
                  <a:close/>
                  <a:moveTo>
                    <a:pt x="2636" y="1885"/>
                  </a:moveTo>
                  <a:lnTo>
                    <a:pt x="2582" y="1885"/>
                  </a:lnTo>
                  <a:lnTo>
                    <a:pt x="2582" y="1872"/>
                  </a:lnTo>
                  <a:lnTo>
                    <a:pt x="2636" y="1872"/>
                  </a:lnTo>
                  <a:lnTo>
                    <a:pt x="2636" y="1885"/>
                  </a:lnTo>
                  <a:close/>
                  <a:moveTo>
                    <a:pt x="2542" y="1885"/>
                  </a:moveTo>
                  <a:lnTo>
                    <a:pt x="2489" y="1885"/>
                  </a:lnTo>
                  <a:lnTo>
                    <a:pt x="2489" y="1872"/>
                  </a:lnTo>
                  <a:lnTo>
                    <a:pt x="2542" y="1872"/>
                  </a:lnTo>
                  <a:lnTo>
                    <a:pt x="2542" y="1885"/>
                  </a:lnTo>
                  <a:close/>
                  <a:moveTo>
                    <a:pt x="2449" y="1885"/>
                  </a:moveTo>
                  <a:lnTo>
                    <a:pt x="2396" y="1885"/>
                  </a:lnTo>
                  <a:lnTo>
                    <a:pt x="2396" y="1872"/>
                  </a:lnTo>
                  <a:lnTo>
                    <a:pt x="2449" y="1872"/>
                  </a:lnTo>
                  <a:lnTo>
                    <a:pt x="2449" y="1885"/>
                  </a:lnTo>
                  <a:close/>
                  <a:moveTo>
                    <a:pt x="2356" y="1885"/>
                  </a:moveTo>
                  <a:lnTo>
                    <a:pt x="2342" y="1885"/>
                  </a:lnTo>
                  <a:lnTo>
                    <a:pt x="2342" y="1872"/>
                  </a:lnTo>
                  <a:lnTo>
                    <a:pt x="2356" y="1872"/>
                  </a:lnTo>
                  <a:lnTo>
                    <a:pt x="2356" y="1885"/>
                  </a:lnTo>
                  <a:close/>
                </a:path>
              </a:pathLst>
            </a:custGeom>
            <a:solidFill>
              <a:srgbClr val="7F7F7F"/>
            </a:solidFill>
            <a:ln w="0" cap="flat">
              <a:solidFill>
                <a:srgbClr val="7F7F7F"/>
              </a:solidFill>
              <a:prstDash val="solid"/>
              <a:round/>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109" name="Freeform 20">
              <a:extLst>
                <a:ext uri="{FF2B5EF4-FFF2-40B4-BE49-F238E27FC236}">
                  <a16:creationId xmlns:a16="http://schemas.microsoft.com/office/drawing/2014/main" id="{58B3418E-EADC-4F11-B4EA-454F8E8EDA96}"/>
                </a:ext>
              </a:extLst>
            </p:cNvPr>
            <p:cNvSpPr>
              <a:spLocks noEditPoints="1"/>
            </p:cNvSpPr>
            <p:nvPr/>
          </p:nvSpPr>
          <p:spPr bwMode="auto">
            <a:xfrm>
              <a:off x="1506" y="1315"/>
              <a:ext cx="1057" cy="0"/>
            </a:xfrm>
            <a:custGeom>
              <a:avLst/>
              <a:gdLst>
                <a:gd name="T0" fmla="*/ 355 w 1057"/>
                <a:gd name="T1" fmla="*/ 0 w 1057"/>
                <a:gd name="T2" fmla="*/ 1057 w 1057"/>
                <a:gd name="T3" fmla="*/ 706 w 1057"/>
              </a:gdLst>
              <a:ahLst/>
              <a:cxnLst>
                <a:cxn ang="0">
                  <a:pos x="T0" y="0"/>
                </a:cxn>
                <a:cxn ang="0">
                  <a:pos x="T1" y="0"/>
                </a:cxn>
                <a:cxn ang="0">
                  <a:pos x="T2" y="0"/>
                </a:cxn>
                <a:cxn ang="0">
                  <a:pos x="T3" y="0"/>
                </a:cxn>
              </a:cxnLst>
              <a:rect l="0" t="0" r="r" b="b"/>
              <a:pathLst>
                <a:path w="1057">
                  <a:moveTo>
                    <a:pt x="355" y="0"/>
                  </a:moveTo>
                  <a:lnTo>
                    <a:pt x="0" y="0"/>
                  </a:lnTo>
                  <a:moveTo>
                    <a:pt x="1057" y="0"/>
                  </a:moveTo>
                  <a:lnTo>
                    <a:pt x="706" y="0"/>
                  </a:lnTo>
                </a:path>
              </a:pathLst>
            </a:custGeom>
            <a:noFill/>
            <a:ln w="9525" cap="flat">
              <a:solidFill>
                <a:srgbClr val="A6A6A6"/>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110" name="Line 21">
              <a:extLst>
                <a:ext uri="{FF2B5EF4-FFF2-40B4-BE49-F238E27FC236}">
                  <a16:creationId xmlns:a16="http://schemas.microsoft.com/office/drawing/2014/main" id="{FC5F81FC-481C-45EA-B6A5-7465BC82582F}"/>
                </a:ext>
              </a:extLst>
            </p:cNvPr>
            <p:cNvSpPr>
              <a:spLocks noChangeShapeType="1"/>
            </p:cNvSpPr>
            <p:nvPr/>
          </p:nvSpPr>
          <p:spPr bwMode="auto">
            <a:xfrm>
              <a:off x="982" y="3244"/>
              <a:ext cx="2110" cy="0"/>
            </a:xfrm>
            <a:prstGeom prst="line">
              <a:avLst/>
            </a:prstGeom>
            <a:noFill/>
            <a:ln w="9525" cap="flat">
              <a:solidFill>
                <a:srgbClr val="D9D9D9"/>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111" name="Rectangle 22">
              <a:extLst>
                <a:ext uri="{FF2B5EF4-FFF2-40B4-BE49-F238E27FC236}">
                  <a16:creationId xmlns:a16="http://schemas.microsoft.com/office/drawing/2014/main" id="{2D05585F-43D3-43AE-B16B-CE986C1A83AD}"/>
                </a:ext>
              </a:extLst>
            </p:cNvPr>
            <p:cNvSpPr>
              <a:spLocks noChangeArrowheads="1"/>
            </p:cNvSpPr>
            <p:nvPr/>
          </p:nvSpPr>
          <p:spPr bwMode="auto">
            <a:xfrm>
              <a:off x="1220" y="2241"/>
              <a:ext cx="293" cy="1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800" b="1" i="0" u="none" strike="noStrike" cap="none" normalizeH="0" baseline="0">
                  <a:ln>
                    <a:noFill/>
                  </a:ln>
                  <a:solidFill>
                    <a:srgbClr val="FFFFFF"/>
                  </a:solidFill>
                  <a:effectLst/>
                  <a:latin typeface="游ゴシック" panose="020B0400000000000000" pitchFamily="50" charset="-128"/>
                  <a:ea typeface="游ゴシック" panose="020B0400000000000000" pitchFamily="50" charset="-128"/>
                </a:rPr>
                <a:t>515,500</a:t>
              </a:r>
              <a:endParaRPr kumimoji="0" lang="ja-JP" altLang="ja-JP" sz="1800" b="0" i="0" u="none" strike="noStrike" cap="none" normalizeH="0" baseline="0">
                <a:ln>
                  <a:noFill/>
                </a:ln>
                <a:solidFill>
                  <a:schemeClr val="tx1"/>
                </a:solidFill>
                <a:effectLst/>
                <a:latin typeface="Arial" panose="020B0604020202020204" pitchFamily="34" charset="0"/>
              </a:endParaRPr>
            </a:p>
          </p:txBody>
        </p:sp>
        <p:sp>
          <p:nvSpPr>
            <p:cNvPr id="112" name="Rectangle 23">
              <a:extLst>
                <a:ext uri="{FF2B5EF4-FFF2-40B4-BE49-F238E27FC236}">
                  <a16:creationId xmlns:a16="http://schemas.microsoft.com/office/drawing/2014/main" id="{BA082B04-6921-4C5A-8142-0D2F95074977}"/>
                </a:ext>
              </a:extLst>
            </p:cNvPr>
            <p:cNvSpPr>
              <a:spLocks noChangeArrowheads="1"/>
            </p:cNvSpPr>
            <p:nvPr/>
          </p:nvSpPr>
          <p:spPr bwMode="auto">
            <a:xfrm>
              <a:off x="1924" y="2451"/>
              <a:ext cx="293" cy="1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800" b="1" i="0" u="none" strike="noStrike" cap="none" normalizeH="0" baseline="0">
                  <a:ln>
                    <a:noFill/>
                  </a:ln>
                  <a:solidFill>
                    <a:srgbClr val="FFFFFF"/>
                  </a:solidFill>
                  <a:effectLst/>
                  <a:latin typeface="游ゴシック" panose="020B0400000000000000" pitchFamily="50" charset="-128"/>
                  <a:ea typeface="游ゴシック" panose="020B0400000000000000" pitchFamily="50" charset="-128"/>
                </a:rPr>
                <a:t>402,600</a:t>
              </a:r>
              <a:endParaRPr kumimoji="0" lang="ja-JP" altLang="ja-JP" sz="1800" b="0" i="0" u="none" strike="noStrike" cap="none" normalizeH="0" baseline="0">
                <a:ln>
                  <a:noFill/>
                </a:ln>
                <a:solidFill>
                  <a:schemeClr val="tx1"/>
                </a:solidFill>
                <a:effectLst/>
                <a:latin typeface="Arial" panose="020B0604020202020204" pitchFamily="34" charset="0"/>
              </a:endParaRPr>
            </a:p>
          </p:txBody>
        </p:sp>
        <p:sp>
          <p:nvSpPr>
            <p:cNvPr id="113" name="Rectangle 24">
              <a:extLst>
                <a:ext uri="{FF2B5EF4-FFF2-40B4-BE49-F238E27FC236}">
                  <a16:creationId xmlns:a16="http://schemas.microsoft.com/office/drawing/2014/main" id="{2B3DF4B6-8CF7-44A1-82B8-64F1D360B07F}"/>
                </a:ext>
              </a:extLst>
            </p:cNvPr>
            <p:cNvSpPr>
              <a:spLocks noChangeArrowheads="1"/>
            </p:cNvSpPr>
            <p:nvPr/>
          </p:nvSpPr>
          <p:spPr bwMode="auto">
            <a:xfrm>
              <a:off x="2628" y="2765"/>
              <a:ext cx="293" cy="1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800" b="1" i="0" u="none" strike="noStrike" cap="none" normalizeH="0" baseline="0">
                  <a:ln>
                    <a:noFill/>
                  </a:ln>
                  <a:solidFill>
                    <a:srgbClr val="FFFFFF"/>
                  </a:solidFill>
                  <a:effectLst/>
                  <a:latin typeface="游ゴシック" panose="020B0400000000000000" pitchFamily="50" charset="-128"/>
                  <a:ea typeface="游ゴシック" panose="020B0400000000000000" pitchFamily="50" charset="-128"/>
                </a:rPr>
                <a:t>235,500</a:t>
              </a:r>
              <a:endParaRPr kumimoji="0" lang="ja-JP" altLang="ja-JP" sz="1800" b="0" i="0" u="none" strike="noStrike" cap="none" normalizeH="0" baseline="0">
                <a:ln>
                  <a:noFill/>
                </a:ln>
                <a:solidFill>
                  <a:schemeClr val="tx1"/>
                </a:solidFill>
                <a:effectLst/>
                <a:latin typeface="Arial" panose="020B0604020202020204" pitchFamily="34" charset="0"/>
              </a:endParaRPr>
            </a:p>
          </p:txBody>
        </p:sp>
        <p:sp>
          <p:nvSpPr>
            <p:cNvPr id="114" name="Rectangle 25">
              <a:extLst>
                <a:ext uri="{FF2B5EF4-FFF2-40B4-BE49-F238E27FC236}">
                  <a16:creationId xmlns:a16="http://schemas.microsoft.com/office/drawing/2014/main" id="{06B47D4E-9180-47BF-9078-8F14EA08058F}"/>
                </a:ext>
              </a:extLst>
            </p:cNvPr>
            <p:cNvSpPr>
              <a:spLocks noChangeArrowheads="1"/>
            </p:cNvSpPr>
            <p:nvPr/>
          </p:nvSpPr>
          <p:spPr bwMode="auto">
            <a:xfrm>
              <a:off x="1943" y="1634"/>
              <a:ext cx="205" cy="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800" b="1" i="0" u="none" strike="noStrike" cap="none" normalizeH="0" baseline="0" dirty="0">
                  <a:ln>
                    <a:noFill/>
                  </a:ln>
                  <a:effectLst/>
                  <a:latin typeface="游ゴシック" panose="020B0400000000000000" pitchFamily="50" charset="-128"/>
                  <a:ea typeface="游ゴシック" panose="020B0400000000000000" pitchFamily="50" charset="-128"/>
                </a:rPr>
                <a:t>34,800</a:t>
              </a:r>
              <a:endParaRPr kumimoji="0" lang="ja-JP" altLang="ja-JP" sz="1800" b="0" i="0" u="none" strike="noStrike" cap="none" normalizeH="0" baseline="0" dirty="0">
                <a:ln>
                  <a:noFill/>
                </a:ln>
                <a:effectLst/>
                <a:latin typeface="Arial" panose="020B0604020202020204" pitchFamily="34" charset="0"/>
              </a:endParaRPr>
            </a:p>
          </p:txBody>
        </p:sp>
        <p:sp>
          <p:nvSpPr>
            <p:cNvPr id="115" name="Rectangle 26">
              <a:extLst>
                <a:ext uri="{FF2B5EF4-FFF2-40B4-BE49-F238E27FC236}">
                  <a16:creationId xmlns:a16="http://schemas.microsoft.com/office/drawing/2014/main" id="{146408FD-E5EA-4CDA-B343-9B6B3411227E}"/>
                </a:ext>
              </a:extLst>
            </p:cNvPr>
            <p:cNvSpPr>
              <a:spLocks noChangeArrowheads="1"/>
            </p:cNvSpPr>
            <p:nvPr/>
          </p:nvSpPr>
          <p:spPr bwMode="auto">
            <a:xfrm>
              <a:off x="2647" y="2206"/>
              <a:ext cx="205" cy="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800" b="1" i="0" u="none" strike="noStrike" cap="none" normalizeH="0" baseline="0" dirty="0">
                  <a:ln>
                    <a:noFill/>
                  </a:ln>
                  <a:effectLst/>
                  <a:latin typeface="游ゴシック" panose="020B0400000000000000" pitchFamily="50" charset="-128"/>
                  <a:ea typeface="游ゴシック" panose="020B0400000000000000" pitchFamily="50" charset="-128"/>
                </a:rPr>
                <a:t>62,500</a:t>
              </a:r>
              <a:endParaRPr kumimoji="0" lang="ja-JP" altLang="ja-JP" sz="1800" b="0" i="0" u="none" strike="noStrike" cap="none" normalizeH="0" baseline="0" dirty="0">
                <a:ln>
                  <a:noFill/>
                </a:ln>
                <a:effectLst/>
              </a:endParaRPr>
            </a:p>
          </p:txBody>
        </p:sp>
        <p:sp>
          <p:nvSpPr>
            <p:cNvPr id="116" name="Rectangle 27">
              <a:extLst>
                <a:ext uri="{FF2B5EF4-FFF2-40B4-BE49-F238E27FC236}">
                  <a16:creationId xmlns:a16="http://schemas.microsoft.com/office/drawing/2014/main" id="{DEA68DAB-F30A-417B-9ACD-245DB3E010C5}"/>
                </a:ext>
              </a:extLst>
            </p:cNvPr>
            <p:cNvSpPr>
              <a:spLocks noChangeArrowheads="1"/>
            </p:cNvSpPr>
            <p:nvPr/>
          </p:nvSpPr>
          <p:spPr bwMode="auto">
            <a:xfrm>
              <a:off x="1943" y="1523"/>
              <a:ext cx="205" cy="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800" b="1" i="0" u="none" strike="noStrike" cap="none" normalizeH="0" baseline="0">
                  <a:ln>
                    <a:noFill/>
                  </a:ln>
                  <a:effectLst/>
                  <a:latin typeface="游ゴシック" panose="020B0400000000000000" pitchFamily="50" charset="-128"/>
                  <a:ea typeface="游ゴシック" panose="020B0400000000000000" pitchFamily="50" charset="-128"/>
                </a:rPr>
                <a:t>23,600</a:t>
              </a:r>
              <a:endParaRPr kumimoji="0" lang="ja-JP" altLang="ja-JP" sz="1800" b="0" i="0" u="none" strike="noStrike" cap="none" normalizeH="0" baseline="0">
                <a:ln>
                  <a:noFill/>
                </a:ln>
                <a:effectLst/>
              </a:endParaRPr>
            </a:p>
          </p:txBody>
        </p:sp>
        <p:sp>
          <p:nvSpPr>
            <p:cNvPr id="117" name="Rectangle 28">
              <a:extLst>
                <a:ext uri="{FF2B5EF4-FFF2-40B4-BE49-F238E27FC236}">
                  <a16:creationId xmlns:a16="http://schemas.microsoft.com/office/drawing/2014/main" id="{98E605A1-D304-45B2-9200-56F36DA3AE72}"/>
                </a:ext>
              </a:extLst>
            </p:cNvPr>
            <p:cNvSpPr>
              <a:spLocks noChangeArrowheads="1"/>
            </p:cNvSpPr>
            <p:nvPr/>
          </p:nvSpPr>
          <p:spPr bwMode="auto">
            <a:xfrm>
              <a:off x="2647" y="2013"/>
              <a:ext cx="205" cy="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800" b="1" i="0" u="none" strike="noStrike" cap="none" normalizeH="0" baseline="0" dirty="0">
                  <a:ln>
                    <a:noFill/>
                  </a:ln>
                  <a:effectLst/>
                  <a:latin typeface="游ゴシック" panose="020B0400000000000000" pitchFamily="50" charset="-128"/>
                  <a:ea typeface="游ゴシック" panose="020B0400000000000000" pitchFamily="50" charset="-128"/>
                </a:rPr>
                <a:t>41,400</a:t>
              </a:r>
              <a:endParaRPr kumimoji="0" lang="ja-JP" altLang="ja-JP" sz="1800" b="0" i="0" u="none" strike="noStrike" cap="none" normalizeH="0" baseline="0" dirty="0">
                <a:ln>
                  <a:noFill/>
                </a:ln>
                <a:effectLst/>
              </a:endParaRPr>
            </a:p>
          </p:txBody>
        </p:sp>
        <p:sp>
          <p:nvSpPr>
            <p:cNvPr id="118" name="Rectangle 29">
              <a:extLst>
                <a:ext uri="{FF2B5EF4-FFF2-40B4-BE49-F238E27FC236}">
                  <a16:creationId xmlns:a16="http://schemas.microsoft.com/office/drawing/2014/main" id="{1F9B43A7-7241-4EFC-90DE-051228B63796}"/>
                </a:ext>
              </a:extLst>
            </p:cNvPr>
            <p:cNvSpPr>
              <a:spLocks noChangeArrowheads="1"/>
            </p:cNvSpPr>
            <p:nvPr/>
          </p:nvSpPr>
          <p:spPr bwMode="auto">
            <a:xfrm>
              <a:off x="1938" y="1459"/>
              <a:ext cx="260" cy="1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800" b="1" i="0" u="none" strike="noStrike" cap="none" normalizeH="0" baseline="0" dirty="0">
                  <a:ln>
                    <a:noFill/>
                  </a:ln>
                  <a:solidFill>
                    <a:srgbClr val="FFFFFF"/>
                  </a:solidFill>
                  <a:effectLst/>
                  <a:latin typeface="游ゴシック" panose="020B0400000000000000" pitchFamily="50" charset="-128"/>
                  <a:ea typeface="游ゴシック" panose="020B0400000000000000" pitchFamily="50" charset="-128"/>
                </a:rPr>
                <a:t>13,300</a:t>
              </a:r>
              <a:endParaRPr kumimoji="0" lang="ja-JP" altLang="ja-JP" sz="1800" b="0" i="0" u="none" strike="noStrike" cap="none" normalizeH="0" baseline="0" dirty="0">
                <a:ln>
                  <a:noFill/>
                </a:ln>
                <a:solidFill>
                  <a:schemeClr val="tx1"/>
                </a:solidFill>
                <a:effectLst/>
                <a:latin typeface="Arial" panose="020B0604020202020204" pitchFamily="34" charset="0"/>
              </a:endParaRPr>
            </a:p>
          </p:txBody>
        </p:sp>
        <p:sp>
          <p:nvSpPr>
            <p:cNvPr id="120" name="Rectangle 30">
              <a:extLst>
                <a:ext uri="{FF2B5EF4-FFF2-40B4-BE49-F238E27FC236}">
                  <a16:creationId xmlns:a16="http://schemas.microsoft.com/office/drawing/2014/main" id="{53789DB0-3229-48D3-ADF5-8591A5429A6D}"/>
                </a:ext>
              </a:extLst>
            </p:cNvPr>
            <p:cNvSpPr>
              <a:spLocks noChangeArrowheads="1"/>
            </p:cNvSpPr>
            <p:nvPr/>
          </p:nvSpPr>
          <p:spPr bwMode="auto">
            <a:xfrm>
              <a:off x="2647" y="1888"/>
              <a:ext cx="260" cy="1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800" b="1" i="0" u="none" strike="noStrike" cap="none" normalizeH="0" baseline="0">
                  <a:ln>
                    <a:noFill/>
                  </a:ln>
                  <a:solidFill>
                    <a:srgbClr val="FFFFFF"/>
                  </a:solidFill>
                  <a:effectLst/>
                  <a:latin typeface="游ゴシック" panose="020B0400000000000000" pitchFamily="50" charset="-128"/>
                  <a:ea typeface="游ゴシック" panose="020B0400000000000000" pitchFamily="50" charset="-128"/>
                </a:rPr>
                <a:t>24,700</a:t>
              </a:r>
              <a:endParaRPr kumimoji="0" lang="ja-JP" altLang="ja-JP" sz="1800" b="0" i="0" u="none" strike="noStrike" cap="none" normalizeH="0" baseline="0">
                <a:ln>
                  <a:noFill/>
                </a:ln>
                <a:solidFill>
                  <a:schemeClr val="tx1"/>
                </a:solidFill>
                <a:effectLst/>
                <a:latin typeface="Arial" panose="020B0604020202020204" pitchFamily="34" charset="0"/>
              </a:endParaRPr>
            </a:p>
          </p:txBody>
        </p:sp>
        <p:sp>
          <p:nvSpPr>
            <p:cNvPr id="121" name="Rectangle 31">
              <a:extLst>
                <a:ext uri="{FF2B5EF4-FFF2-40B4-BE49-F238E27FC236}">
                  <a16:creationId xmlns:a16="http://schemas.microsoft.com/office/drawing/2014/main" id="{3B177CB3-79E8-4845-BF1D-AABE10098CCD}"/>
                </a:ext>
              </a:extLst>
            </p:cNvPr>
            <p:cNvSpPr>
              <a:spLocks noChangeArrowheads="1"/>
            </p:cNvSpPr>
            <p:nvPr/>
          </p:nvSpPr>
          <p:spPr bwMode="auto">
            <a:xfrm>
              <a:off x="1943" y="1352"/>
              <a:ext cx="255" cy="1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800" b="0" i="0" u="none" strike="noStrike" cap="none" normalizeH="0" baseline="0" dirty="0">
                  <a:ln>
                    <a:noFill/>
                  </a:ln>
                  <a:solidFill>
                    <a:srgbClr val="000000"/>
                  </a:solidFill>
                  <a:effectLst/>
                  <a:latin typeface="游ゴシック" panose="020B0400000000000000" pitchFamily="50" charset="-128"/>
                  <a:ea typeface="游ゴシック" panose="020B0400000000000000" pitchFamily="50" charset="-128"/>
                </a:rPr>
                <a:t>41,200</a:t>
              </a:r>
              <a:endParaRPr kumimoji="0" lang="ja-JP" altLang="ja-JP" sz="1800" b="0" i="0" u="none" strike="noStrike" cap="none" normalizeH="0" baseline="0" dirty="0">
                <a:ln>
                  <a:noFill/>
                </a:ln>
                <a:solidFill>
                  <a:schemeClr val="tx1"/>
                </a:solidFill>
                <a:effectLst/>
                <a:latin typeface="Arial" panose="020B0604020202020204" pitchFamily="34" charset="0"/>
              </a:endParaRPr>
            </a:p>
          </p:txBody>
        </p:sp>
        <p:sp>
          <p:nvSpPr>
            <p:cNvPr id="122" name="Rectangle 32">
              <a:extLst>
                <a:ext uri="{FF2B5EF4-FFF2-40B4-BE49-F238E27FC236}">
                  <a16:creationId xmlns:a16="http://schemas.microsoft.com/office/drawing/2014/main" id="{8D787C96-13ED-4FBA-9E71-3C4BD9A514A7}"/>
                </a:ext>
              </a:extLst>
            </p:cNvPr>
            <p:cNvSpPr>
              <a:spLocks noChangeArrowheads="1"/>
            </p:cNvSpPr>
            <p:nvPr/>
          </p:nvSpPr>
          <p:spPr bwMode="auto">
            <a:xfrm>
              <a:off x="2633" y="1560"/>
              <a:ext cx="288" cy="1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800" b="0" i="0" u="none" strike="noStrike" cap="none" normalizeH="0" baseline="0">
                  <a:ln>
                    <a:noFill/>
                  </a:ln>
                  <a:solidFill>
                    <a:srgbClr val="000000"/>
                  </a:solidFill>
                  <a:effectLst/>
                  <a:latin typeface="游ゴシック" panose="020B0400000000000000" pitchFamily="50" charset="-128"/>
                  <a:ea typeface="游ゴシック" panose="020B0400000000000000" pitchFamily="50" charset="-128"/>
                </a:rPr>
                <a:t>151,400</a:t>
              </a:r>
              <a:endParaRPr kumimoji="0" lang="ja-JP" altLang="ja-JP" sz="1800" b="0" i="0" u="none" strike="noStrike" cap="none" normalizeH="0" baseline="0">
                <a:ln>
                  <a:noFill/>
                </a:ln>
                <a:solidFill>
                  <a:schemeClr val="tx1"/>
                </a:solidFill>
                <a:effectLst/>
                <a:latin typeface="Arial" panose="020B0604020202020204" pitchFamily="34" charset="0"/>
              </a:endParaRPr>
            </a:p>
          </p:txBody>
        </p:sp>
        <p:sp>
          <p:nvSpPr>
            <p:cNvPr id="123" name="Rectangle 33">
              <a:extLst>
                <a:ext uri="{FF2B5EF4-FFF2-40B4-BE49-F238E27FC236}">
                  <a16:creationId xmlns:a16="http://schemas.microsoft.com/office/drawing/2014/main" id="{A744AF97-CCAC-4D60-B343-8733B3788852}"/>
                </a:ext>
              </a:extLst>
            </p:cNvPr>
            <p:cNvSpPr>
              <a:spLocks noChangeArrowheads="1"/>
            </p:cNvSpPr>
            <p:nvPr/>
          </p:nvSpPr>
          <p:spPr bwMode="auto">
            <a:xfrm>
              <a:off x="872" y="3193"/>
              <a:ext cx="105" cy="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900" b="0" i="0" u="none" strike="noStrike" cap="none" normalizeH="0" baseline="0">
                  <a:ln>
                    <a:noFill/>
                  </a:ln>
                  <a:solidFill>
                    <a:srgbClr val="000000"/>
                  </a:solidFill>
                  <a:effectLst/>
                  <a:latin typeface="游ゴシック" panose="020B0400000000000000" pitchFamily="50" charset="-128"/>
                  <a:ea typeface="游ゴシック" panose="020B0400000000000000" pitchFamily="50" charset="-128"/>
                </a:rPr>
                <a:t>0</a:t>
              </a:r>
              <a:endParaRPr kumimoji="0" lang="ja-JP" altLang="ja-JP" sz="1800" b="0" i="0" u="none" strike="noStrike" cap="none" normalizeH="0" baseline="0">
                <a:ln>
                  <a:noFill/>
                </a:ln>
                <a:solidFill>
                  <a:schemeClr val="tx1"/>
                </a:solidFill>
                <a:effectLst/>
                <a:latin typeface="Arial" panose="020B0604020202020204" pitchFamily="34" charset="0"/>
              </a:endParaRPr>
            </a:p>
          </p:txBody>
        </p:sp>
        <p:sp>
          <p:nvSpPr>
            <p:cNvPr id="124" name="Rectangle 34">
              <a:extLst>
                <a:ext uri="{FF2B5EF4-FFF2-40B4-BE49-F238E27FC236}">
                  <a16:creationId xmlns:a16="http://schemas.microsoft.com/office/drawing/2014/main" id="{FF82C498-6366-4949-ADAE-BFEF08BA89DB}"/>
                </a:ext>
              </a:extLst>
            </p:cNvPr>
            <p:cNvSpPr>
              <a:spLocks noChangeArrowheads="1"/>
            </p:cNvSpPr>
            <p:nvPr/>
          </p:nvSpPr>
          <p:spPr bwMode="auto">
            <a:xfrm>
              <a:off x="653" y="2817"/>
              <a:ext cx="370" cy="1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900" b="0" i="0" u="none" strike="noStrike" cap="none" normalizeH="0" baseline="0">
                  <a:ln>
                    <a:noFill/>
                  </a:ln>
                  <a:solidFill>
                    <a:srgbClr val="000000"/>
                  </a:solidFill>
                  <a:effectLst/>
                  <a:latin typeface="游ゴシック" panose="020B0400000000000000" pitchFamily="50" charset="-128"/>
                  <a:ea typeface="游ゴシック" panose="020B0400000000000000" pitchFamily="50" charset="-128"/>
                </a:rPr>
                <a:t>100,000</a:t>
              </a:r>
              <a:endParaRPr kumimoji="0" lang="ja-JP" altLang="ja-JP" sz="1800" b="0" i="0" u="none" strike="noStrike" cap="none" normalizeH="0" baseline="0">
                <a:ln>
                  <a:noFill/>
                </a:ln>
                <a:solidFill>
                  <a:schemeClr val="tx1"/>
                </a:solidFill>
                <a:effectLst/>
                <a:latin typeface="Arial" panose="020B0604020202020204" pitchFamily="34" charset="0"/>
              </a:endParaRPr>
            </a:p>
          </p:txBody>
        </p:sp>
        <p:sp>
          <p:nvSpPr>
            <p:cNvPr id="125" name="Rectangle 35">
              <a:extLst>
                <a:ext uri="{FF2B5EF4-FFF2-40B4-BE49-F238E27FC236}">
                  <a16:creationId xmlns:a16="http://schemas.microsoft.com/office/drawing/2014/main" id="{2CA2FD7F-4EF2-4BF6-A5EB-F9D9DE37EDDD}"/>
                </a:ext>
              </a:extLst>
            </p:cNvPr>
            <p:cNvSpPr>
              <a:spLocks noChangeArrowheads="1"/>
            </p:cNvSpPr>
            <p:nvPr/>
          </p:nvSpPr>
          <p:spPr bwMode="auto">
            <a:xfrm>
              <a:off x="653" y="2444"/>
              <a:ext cx="326" cy="1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900" b="0" i="0" u="none" strike="noStrike" cap="none" normalizeH="0" baseline="0">
                  <a:ln>
                    <a:noFill/>
                  </a:ln>
                  <a:solidFill>
                    <a:srgbClr val="000000"/>
                  </a:solidFill>
                  <a:effectLst/>
                  <a:latin typeface="游ゴシック" panose="020B0400000000000000" pitchFamily="50" charset="-128"/>
                  <a:ea typeface="游ゴシック" panose="020B0400000000000000" pitchFamily="50" charset="-128"/>
                </a:rPr>
                <a:t>200,000</a:t>
              </a:r>
              <a:endParaRPr kumimoji="0" lang="ja-JP" altLang="ja-JP" sz="1800" b="0" i="0" u="none" strike="noStrike" cap="none" normalizeH="0" baseline="0">
                <a:ln>
                  <a:noFill/>
                </a:ln>
                <a:solidFill>
                  <a:schemeClr val="tx1"/>
                </a:solidFill>
                <a:effectLst/>
                <a:latin typeface="Arial" panose="020B0604020202020204" pitchFamily="34" charset="0"/>
              </a:endParaRPr>
            </a:p>
          </p:txBody>
        </p:sp>
        <p:sp>
          <p:nvSpPr>
            <p:cNvPr id="126" name="Rectangle 36">
              <a:extLst>
                <a:ext uri="{FF2B5EF4-FFF2-40B4-BE49-F238E27FC236}">
                  <a16:creationId xmlns:a16="http://schemas.microsoft.com/office/drawing/2014/main" id="{4D4F1A2A-279D-431F-8172-55E843257F27}"/>
                </a:ext>
              </a:extLst>
            </p:cNvPr>
            <p:cNvSpPr>
              <a:spLocks noChangeArrowheads="1"/>
            </p:cNvSpPr>
            <p:nvPr/>
          </p:nvSpPr>
          <p:spPr bwMode="auto">
            <a:xfrm>
              <a:off x="653" y="2070"/>
              <a:ext cx="326" cy="1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900" b="0" i="0" u="none" strike="noStrike" cap="none" normalizeH="0" baseline="0">
                  <a:ln>
                    <a:noFill/>
                  </a:ln>
                  <a:solidFill>
                    <a:srgbClr val="000000"/>
                  </a:solidFill>
                  <a:effectLst/>
                  <a:latin typeface="游ゴシック" panose="020B0400000000000000" pitchFamily="50" charset="-128"/>
                  <a:ea typeface="游ゴシック" panose="020B0400000000000000" pitchFamily="50" charset="-128"/>
                </a:rPr>
                <a:t>300,000</a:t>
              </a:r>
              <a:endParaRPr kumimoji="0" lang="ja-JP" altLang="ja-JP" sz="1800" b="0" i="0" u="none" strike="noStrike" cap="none" normalizeH="0" baseline="0">
                <a:ln>
                  <a:noFill/>
                </a:ln>
                <a:solidFill>
                  <a:schemeClr val="tx1"/>
                </a:solidFill>
                <a:effectLst/>
                <a:latin typeface="Arial" panose="020B0604020202020204" pitchFamily="34" charset="0"/>
              </a:endParaRPr>
            </a:p>
          </p:txBody>
        </p:sp>
        <p:sp>
          <p:nvSpPr>
            <p:cNvPr id="127" name="Rectangle 37">
              <a:extLst>
                <a:ext uri="{FF2B5EF4-FFF2-40B4-BE49-F238E27FC236}">
                  <a16:creationId xmlns:a16="http://schemas.microsoft.com/office/drawing/2014/main" id="{F7056648-307F-481F-9D01-2A0FAC3EB3CF}"/>
                </a:ext>
              </a:extLst>
            </p:cNvPr>
            <p:cNvSpPr>
              <a:spLocks noChangeArrowheads="1"/>
            </p:cNvSpPr>
            <p:nvPr/>
          </p:nvSpPr>
          <p:spPr bwMode="auto">
            <a:xfrm>
              <a:off x="653" y="1696"/>
              <a:ext cx="326" cy="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900" b="0" i="0" u="none" strike="noStrike" cap="none" normalizeH="0" baseline="0">
                  <a:ln>
                    <a:noFill/>
                  </a:ln>
                  <a:solidFill>
                    <a:srgbClr val="000000"/>
                  </a:solidFill>
                  <a:effectLst/>
                  <a:latin typeface="游ゴシック" panose="020B0400000000000000" pitchFamily="50" charset="-128"/>
                  <a:ea typeface="游ゴシック" panose="020B0400000000000000" pitchFamily="50" charset="-128"/>
                </a:rPr>
                <a:t>400,000</a:t>
              </a:r>
              <a:endParaRPr kumimoji="0" lang="ja-JP" altLang="ja-JP" sz="1800" b="0" i="0" u="none" strike="noStrike" cap="none" normalizeH="0" baseline="0">
                <a:ln>
                  <a:noFill/>
                </a:ln>
                <a:solidFill>
                  <a:schemeClr val="tx1"/>
                </a:solidFill>
                <a:effectLst/>
                <a:latin typeface="Arial" panose="020B0604020202020204" pitchFamily="34" charset="0"/>
              </a:endParaRPr>
            </a:p>
          </p:txBody>
        </p:sp>
        <p:sp>
          <p:nvSpPr>
            <p:cNvPr id="128" name="Rectangle 38">
              <a:extLst>
                <a:ext uri="{FF2B5EF4-FFF2-40B4-BE49-F238E27FC236}">
                  <a16:creationId xmlns:a16="http://schemas.microsoft.com/office/drawing/2014/main" id="{C5445B4B-59CE-4141-856B-48E7EDC22B7C}"/>
                </a:ext>
              </a:extLst>
            </p:cNvPr>
            <p:cNvSpPr>
              <a:spLocks noChangeArrowheads="1"/>
            </p:cNvSpPr>
            <p:nvPr/>
          </p:nvSpPr>
          <p:spPr bwMode="auto">
            <a:xfrm>
              <a:off x="653" y="1322"/>
              <a:ext cx="326" cy="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900" b="0" i="0" u="none" strike="noStrike" cap="none" normalizeH="0" baseline="0">
                  <a:ln>
                    <a:noFill/>
                  </a:ln>
                  <a:solidFill>
                    <a:srgbClr val="000000"/>
                  </a:solidFill>
                  <a:effectLst/>
                  <a:latin typeface="游ゴシック" panose="020B0400000000000000" pitchFamily="50" charset="-128"/>
                  <a:ea typeface="游ゴシック" panose="020B0400000000000000" pitchFamily="50" charset="-128"/>
                </a:rPr>
                <a:t>500,000</a:t>
              </a:r>
              <a:endParaRPr kumimoji="0" lang="ja-JP" altLang="ja-JP" sz="1800" b="0" i="0" u="none" strike="noStrike" cap="none" normalizeH="0" baseline="0">
                <a:ln>
                  <a:noFill/>
                </a:ln>
                <a:solidFill>
                  <a:schemeClr val="tx1"/>
                </a:solidFill>
                <a:effectLst/>
                <a:latin typeface="Arial" panose="020B0604020202020204" pitchFamily="34" charset="0"/>
              </a:endParaRPr>
            </a:p>
          </p:txBody>
        </p:sp>
        <p:sp>
          <p:nvSpPr>
            <p:cNvPr id="129" name="Rectangle 39">
              <a:extLst>
                <a:ext uri="{FF2B5EF4-FFF2-40B4-BE49-F238E27FC236}">
                  <a16:creationId xmlns:a16="http://schemas.microsoft.com/office/drawing/2014/main" id="{2D63DEC8-754D-4DE8-85FC-EAA79F55EFA2}"/>
                </a:ext>
              </a:extLst>
            </p:cNvPr>
            <p:cNvSpPr>
              <a:spLocks noChangeArrowheads="1"/>
            </p:cNvSpPr>
            <p:nvPr/>
          </p:nvSpPr>
          <p:spPr bwMode="auto">
            <a:xfrm>
              <a:off x="1267" y="3292"/>
              <a:ext cx="202" cy="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900" b="0" i="0" u="none" strike="noStrike" cap="none" normalizeH="0" baseline="0">
                  <a:ln>
                    <a:noFill/>
                  </a:ln>
                  <a:solidFill>
                    <a:srgbClr val="000000"/>
                  </a:solidFill>
                  <a:effectLst/>
                  <a:latin typeface="游ゴシック" panose="020B0400000000000000" pitchFamily="50" charset="-128"/>
                  <a:ea typeface="游ゴシック" panose="020B0400000000000000" pitchFamily="50" charset="-128"/>
                </a:rPr>
                <a:t>H17</a:t>
              </a:r>
              <a:endParaRPr kumimoji="0" lang="ja-JP" altLang="ja-JP" sz="1800" b="0" i="0" u="none" strike="noStrike" cap="none" normalizeH="0" baseline="0">
                <a:ln>
                  <a:noFill/>
                </a:ln>
                <a:solidFill>
                  <a:schemeClr val="tx1"/>
                </a:solidFill>
                <a:effectLst/>
                <a:latin typeface="Arial" panose="020B0604020202020204" pitchFamily="34" charset="0"/>
              </a:endParaRPr>
            </a:p>
          </p:txBody>
        </p:sp>
        <p:sp>
          <p:nvSpPr>
            <p:cNvPr id="130" name="Rectangle 40">
              <a:extLst>
                <a:ext uri="{FF2B5EF4-FFF2-40B4-BE49-F238E27FC236}">
                  <a16:creationId xmlns:a16="http://schemas.microsoft.com/office/drawing/2014/main" id="{7F67DD6E-D22F-468E-8356-D72C6BDFF9F9}"/>
                </a:ext>
              </a:extLst>
            </p:cNvPr>
            <p:cNvSpPr>
              <a:spLocks noChangeArrowheads="1"/>
            </p:cNvSpPr>
            <p:nvPr/>
          </p:nvSpPr>
          <p:spPr bwMode="auto">
            <a:xfrm>
              <a:off x="1971" y="3292"/>
              <a:ext cx="202" cy="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900" b="0" i="0" u="none" strike="noStrike" cap="none" normalizeH="0" baseline="0">
                  <a:ln>
                    <a:noFill/>
                  </a:ln>
                  <a:solidFill>
                    <a:srgbClr val="000000"/>
                  </a:solidFill>
                  <a:effectLst/>
                  <a:latin typeface="游ゴシック" panose="020B0400000000000000" pitchFamily="50" charset="-128"/>
                  <a:ea typeface="游ゴシック" panose="020B0400000000000000" pitchFamily="50" charset="-128"/>
                </a:rPr>
                <a:t>H27</a:t>
              </a:r>
              <a:endParaRPr kumimoji="0" lang="ja-JP" altLang="ja-JP" sz="1800" b="0" i="0" u="none" strike="noStrike" cap="none" normalizeH="0" baseline="0">
                <a:ln>
                  <a:noFill/>
                </a:ln>
                <a:solidFill>
                  <a:schemeClr val="tx1"/>
                </a:solidFill>
                <a:effectLst/>
                <a:latin typeface="Arial" panose="020B0604020202020204" pitchFamily="34" charset="0"/>
              </a:endParaRPr>
            </a:p>
          </p:txBody>
        </p:sp>
        <p:sp>
          <p:nvSpPr>
            <p:cNvPr id="131" name="Rectangle 41">
              <a:extLst>
                <a:ext uri="{FF2B5EF4-FFF2-40B4-BE49-F238E27FC236}">
                  <a16:creationId xmlns:a16="http://schemas.microsoft.com/office/drawing/2014/main" id="{C09A85EF-DE89-4FCE-9FA8-FFD9BF6E8687}"/>
                </a:ext>
              </a:extLst>
            </p:cNvPr>
            <p:cNvSpPr>
              <a:spLocks noChangeArrowheads="1"/>
            </p:cNvSpPr>
            <p:nvPr/>
          </p:nvSpPr>
          <p:spPr bwMode="auto">
            <a:xfrm>
              <a:off x="2698" y="3292"/>
              <a:ext cx="153" cy="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900" b="0" i="0" u="none" strike="noStrike" cap="none" normalizeH="0" baseline="0">
                  <a:ln>
                    <a:noFill/>
                  </a:ln>
                  <a:solidFill>
                    <a:srgbClr val="000000"/>
                  </a:solidFill>
                  <a:effectLst/>
                  <a:latin typeface="游ゴシック" panose="020B0400000000000000" pitchFamily="50" charset="-128"/>
                  <a:ea typeface="游ゴシック" panose="020B0400000000000000" pitchFamily="50" charset="-128"/>
                </a:rPr>
                <a:t>R7</a:t>
              </a:r>
              <a:endParaRPr kumimoji="0" lang="ja-JP" altLang="ja-JP" sz="1800" b="0" i="0" u="none" strike="noStrike" cap="none" normalizeH="0" baseline="0">
                <a:ln>
                  <a:noFill/>
                </a:ln>
                <a:solidFill>
                  <a:schemeClr val="tx1"/>
                </a:solidFill>
                <a:effectLst/>
                <a:latin typeface="Arial" panose="020B0604020202020204" pitchFamily="34" charset="0"/>
              </a:endParaRPr>
            </a:p>
          </p:txBody>
        </p:sp>
        <p:sp>
          <p:nvSpPr>
            <p:cNvPr id="132" name="Freeform 42">
              <a:extLst>
                <a:ext uri="{FF2B5EF4-FFF2-40B4-BE49-F238E27FC236}">
                  <a16:creationId xmlns:a16="http://schemas.microsoft.com/office/drawing/2014/main" id="{0EC9CAC3-2FC5-4F91-BE17-69CA873973D4}"/>
                </a:ext>
              </a:extLst>
            </p:cNvPr>
            <p:cNvSpPr>
              <a:spLocks noEditPoints="1"/>
            </p:cNvSpPr>
            <p:nvPr/>
          </p:nvSpPr>
          <p:spPr bwMode="auto">
            <a:xfrm>
              <a:off x="216" y="2026"/>
              <a:ext cx="47" cy="42"/>
            </a:xfrm>
            <a:custGeom>
              <a:avLst/>
              <a:gdLst>
                <a:gd name="T0" fmla="*/ 0 w 157"/>
                <a:gd name="T1" fmla="*/ 134 h 141"/>
                <a:gd name="T2" fmla="*/ 0 w 157"/>
                <a:gd name="T3" fmla="*/ 81 h 141"/>
                <a:gd name="T4" fmla="*/ 13 w 157"/>
                <a:gd name="T5" fmla="*/ 81 h 141"/>
                <a:gd name="T6" fmla="*/ 13 w 157"/>
                <a:gd name="T7" fmla="*/ 134 h 141"/>
                <a:gd name="T8" fmla="*/ 0 w 157"/>
                <a:gd name="T9" fmla="*/ 134 h 141"/>
                <a:gd name="T10" fmla="*/ 0 w 157"/>
                <a:gd name="T11" fmla="*/ 41 h 141"/>
                <a:gd name="T12" fmla="*/ 0 w 157"/>
                <a:gd name="T13" fmla="*/ 6 h 141"/>
                <a:gd name="T14" fmla="*/ 6 w 157"/>
                <a:gd name="T15" fmla="*/ 0 h 141"/>
                <a:gd name="T16" fmla="*/ 25 w 157"/>
                <a:gd name="T17" fmla="*/ 0 h 141"/>
                <a:gd name="T18" fmla="*/ 25 w 157"/>
                <a:gd name="T19" fmla="*/ 13 h 141"/>
                <a:gd name="T20" fmla="*/ 6 w 157"/>
                <a:gd name="T21" fmla="*/ 13 h 141"/>
                <a:gd name="T22" fmla="*/ 13 w 157"/>
                <a:gd name="T23" fmla="*/ 6 h 141"/>
                <a:gd name="T24" fmla="*/ 13 w 157"/>
                <a:gd name="T25" fmla="*/ 41 h 141"/>
                <a:gd name="T26" fmla="*/ 0 w 157"/>
                <a:gd name="T27" fmla="*/ 41 h 141"/>
                <a:gd name="T28" fmla="*/ 65 w 157"/>
                <a:gd name="T29" fmla="*/ 0 h 141"/>
                <a:gd name="T30" fmla="*/ 118 w 157"/>
                <a:gd name="T31" fmla="*/ 0 h 141"/>
                <a:gd name="T32" fmla="*/ 118 w 157"/>
                <a:gd name="T33" fmla="*/ 13 h 141"/>
                <a:gd name="T34" fmla="*/ 65 w 157"/>
                <a:gd name="T35" fmla="*/ 13 h 141"/>
                <a:gd name="T36" fmla="*/ 65 w 157"/>
                <a:gd name="T37" fmla="*/ 0 h 141"/>
                <a:gd name="T38" fmla="*/ 157 w 157"/>
                <a:gd name="T39" fmla="*/ 14 h 141"/>
                <a:gd name="T40" fmla="*/ 157 w 157"/>
                <a:gd name="T41" fmla="*/ 68 h 141"/>
                <a:gd name="T42" fmla="*/ 144 w 157"/>
                <a:gd name="T43" fmla="*/ 68 h 141"/>
                <a:gd name="T44" fmla="*/ 144 w 157"/>
                <a:gd name="T45" fmla="*/ 14 h 141"/>
                <a:gd name="T46" fmla="*/ 157 w 157"/>
                <a:gd name="T47" fmla="*/ 14 h 141"/>
                <a:gd name="T48" fmla="*/ 157 w 157"/>
                <a:gd name="T49" fmla="*/ 108 h 141"/>
                <a:gd name="T50" fmla="*/ 157 w 157"/>
                <a:gd name="T51" fmla="*/ 134 h 141"/>
                <a:gd name="T52" fmla="*/ 150 w 157"/>
                <a:gd name="T53" fmla="*/ 141 h 141"/>
                <a:gd name="T54" fmla="*/ 124 w 157"/>
                <a:gd name="T55" fmla="*/ 141 h 141"/>
                <a:gd name="T56" fmla="*/ 124 w 157"/>
                <a:gd name="T57" fmla="*/ 128 h 141"/>
                <a:gd name="T58" fmla="*/ 150 w 157"/>
                <a:gd name="T59" fmla="*/ 128 h 141"/>
                <a:gd name="T60" fmla="*/ 144 w 157"/>
                <a:gd name="T61" fmla="*/ 134 h 141"/>
                <a:gd name="T62" fmla="*/ 144 w 157"/>
                <a:gd name="T63" fmla="*/ 108 h 141"/>
                <a:gd name="T64" fmla="*/ 157 w 157"/>
                <a:gd name="T65" fmla="*/ 108 h 141"/>
                <a:gd name="T66" fmla="*/ 84 w 157"/>
                <a:gd name="T67" fmla="*/ 141 h 141"/>
                <a:gd name="T68" fmla="*/ 30 w 157"/>
                <a:gd name="T69" fmla="*/ 141 h 141"/>
                <a:gd name="T70" fmla="*/ 30 w 157"/>
                <a:gd name="T71" fmla="*/ 128 h 141"/>
                <a:gd name="T72" fmla="*/ 84 w 157"/>
                <a:gd name="T73" fmla="*/ 128 h 141"/>
                <a:gd name="T74" fmla="*/ 84 w 157"/>
                <a:gd name="T75" fmla="*/ 141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41">
                  <a:moveTo>
                    <a:pt x="0" y="134"/>
                  </a:moveTo>
                  <a:lnTo>
                    <a:pt x="0" y="81"/>
                  </a:lnTo>
                  <a:lnTo>
                    <a:pt x="13" y="81"/>
                  </a:lnTo>
                  <a:lnTo>
                    <a:pt x="13" y="134"/>
                  </a:lnTo>
                  <a:lnTo>
                    <a:pt x="0" y="134"/>
                  </a:lnTo>
                  <a:close/>
                  <a:moveTo>
                    <a:pt x="0" y="41"/>
                  </a:moveTo>
                  <a:lnTo>
                    <a:pt x="0" y="6"/>
                  </a:lnTo>
                  <a:cubicBezTo>
                    <a:pt x="0" y="3"/>
                    <a:pt x="3" y="0"/>
                    <a:pt x="6" y="0"/>
                  </a:cubicBezTo>
                  <a:lnTo>
                    <a:pt x="25" y="0"/>
                  </a:lnTo>
                  <a:lnTo>
                    <a:pt x="25" y="13"/>
                  </a:lnTo>
                  <a:lnTo>
                    <a:pt x="6" y="13"/>
                  </a:lnTo>
                  <a:lnTo>
                    <a:pt x="13" y="6"/>
                  </a:lnTo>
                  <a:lnTo>
                    <a:pt x="13" y="41"/>
                  </a:lnTo>
                  <a:lnTo>
                    <a:pt x="0" y="41"/>
                  </a:lnTo>
                  <a:close/>
                  <a:moveTo>
                    <a:pt x="65" y="0"/>
                  </a:moveTo>
                  <a:lnTo>
                    <a:pt x="118" y="0"/>
                  </a:lnTo>
                  <a:lnTo>
                    <a:pt x="118" y="13"/>
                  </a:lnTo>
                  <a:lnTo>
                    <a:pt x="65" y="13"/>
                  </a:lnTo>
                  <a:lnTo>
                    <a:pt x="65" y="0"/>
                  </a:lnTo>
                  <a:close/>
                  <a:moveTo>
                    <a:pt x="157" y="14"/>
                  </a:moveTo>
                  <a:lnTo>
                    <a:pt x="157" y="68"/>
                  </a:lnTo>
                  <a:lnTo>
                    <a:pt x="144" y="68"/>
                  </a:lnTo>
                  <a:lnTo>
                    <a:pt x="144" y="14"/>
                  </a:lnTo>
                  <a:lnTo>
                    <a:pt x="157" y="14"/>
                  </a:lnTo>
                  <a:close/>
                  <a:moveTo>
                    <a:pt x="157" y="108"/>
                  </a:moveTo>
                  <a:lnTo>
                    <a:pt x="157" y="134"/>
                  </a:lnTo>
                  <a:cubicBezTo>
                    <a:pt x="157" y="138"/>
                    <a:pt x="154" y="141"/>
                    <a:pt x="150" y="141"/>
                  </a:cubicBezTo>
                  <a:lnTo>
                    <a:pt x="124" y="141"/>
                  </a:lnTo>
                  <a:lnTo>
                    <a:pt x="124" y="128"/>
                  </a:lnTo>
                  <a:lnTo>
                    <a:pt x="150" y="128"/>
                  </a:lnTo>
                  <a:lnTo>
                    <a:pt x="144" y="134"/>
                  </a:lnTo>
                  <a:lnTo>
                    <a:pt x="144" y="108"/>
                  </a:lnTo>
                  <a:lnTo>
                    <a:pt x="157" y="108"/>
                  </a:lnTo>
                  <a:close/>
                  <a:moveTo>
                    <a:pt x="84" y="141"/>
                  </a:moveTo>
                  <a:lnTo>
                    <a:pt x="30" y="141"/>
                  </a:lnTo>
                  <a:lnTo>
                    <a:pt x="30" y="128"/>
                  </a:lnTo>
                  <a:lnTo>
                    <a:pt x="84" y="128"/>
                  </a:lnTo>
                  <a:lnTo>
                    <a:pt x="84" y="141"/>
                  </a:lnTo>
                  <a:close/>
                </a:path>
              </a:pathLst>
            </a:custGeom>
            <a:solidFill>
              <a:srgbClr val="7F7F7F"/>
            </a:solidFill>
            <a:ln w="0" cap="flat">
              <a:solidFill>
                <a:srgbClr val="7F7F7F"/>
              </a:solidFill>
              <a:prstDash val="solid"/>
              <a:round/>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133" name="Rectangle 43">
              <a:extLst>
                <a:ext uri="{FF2B5EF4-FFF2-40B4-BE49-F238E27FC236}">
                  <a16:creationId xmlns:a16="http://schemas.microsoft.com/office/drawing/2014/main" id="{7F414DA2-5625-49DD-A6E8-3CE7C38531AC}"/>
                </a:ext>
              </a:extLst>
            </p:cNvPr>
            <p:cNvSpPr>
              <a:spLocks noChangeArrowheads="1"/>
            </p:cNvSpPr>
            <p:nvPr/>
          </p:nvSpPr>
          <p:spPr bwMode="auto">
            <a:xfrm>
              <a:off x="282" y="2006"/>
              <a:ext cx="396" cy="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eaLnBrk="0" fontAlgn="base" hangingPunct="0">
                <a:spcBef>
                  <a:spcPct val="0"/>
                </a:spcBef>
                <a:spcAft>
                  <a:spcPct val="0"/>
                </a:spcAft>
              </a:pPr>
              <a:r>
                <a:rPr kumimoji="0" lang="ja-JP" altLang="en-US" sz="900" dirty="0">
                  <a:solidFill>
                    <a:srgbClr val="000000"/>
                  </a:solidFill>
                  <a:latin typeface="游ゴシック" panose="020B0400000000000000" pitchFamily="50" charset="-128"/>
                  <a:ea typeface="游ゴシック" panose="020B0400000000000000" pitchFamily="50" charset="-128"/>
                </a:rPr>
                <a:t>除却</a:t>
              </a:r>
              <a:r>
                <a:rPr kumimoji="0" lang="en-US" altLang="ja-JP" sz="900" dirty="0">
                  <a:solidFill>
                    <a:srgbClr val="000000"/>
                  </a:solidFill>
                  <a:latin typeface="游ゴシック" panose="020B0400000000000000" pitchFamily="50" charset="-128"/>
                  <a:ea typeface="游ゴシック" panose="020B0400000000000000" pitchFamily="50" charset="-128"/>
                </a:rPr>
                <a:t>/</a:t>
              </a:r>
              <a:r>
                <a:rPr kumimoji="0" lang="ja-JP" altLang="en-US" sz="900" dirty="0">
                  <a:solidFill>
                    <a:srgbClr val="000000"/>
                  </a:solidFill>
                  <a:latin typeface="游ゴシック" panose="020B0400000000000000" pitchFamily="50" charset="-128"/>
                  <a:ea typeface="游ゴシック" panose="020B0400000000000000" pitchFamily="50" charset="-128"/>
                </a:rPr>
                <a:t>空き家</a:t>
              </a:r>
              <a:endParaRPr kumimoji="0" lang="ja-JP" altLang="ja-JP" sz="900" dirty="0">
                <a:solidFill>
                  <a:srgbClr val="000000"/>
                </a:solidFill>
                <a:latin typeface="游ゴシック" panose="020B0400000000000000" pitchFamily="50" charset="-128"/>
                <a:ea typeface="游ゴシック" panose="020B0400000000000000" pitchFamily="50" charset="-128"/>
              </a:endParaRPr>
            </a:p>
          </p:txBody>
        </p:sp>
        <p:sp>
          <p:nvSpPr>
            <p:cNvPr id="136" name="Rectangle 46">
              <a:extLst>
                <a:ext uri="{FF2B5EF4-FFF2-40B4-BE49-F238E27FC236}">
                  <a16:creationId xmlns:a16="http://schemas.microsoft.com/office/drawing/2014/main" id="{9D300FAC-BC47-479F-9747-AB84F5388B9C}"/>
                </a:ext>
              </a:extLst>
            </p:cNvPr>
            <p:cNvSpPr>
              <a:spLocks noChangeArrowheads="1"/>
            </p:cNvSpPr>
            <p:nvPr/>
          </p:nvSpPr>
          <p:spPr bwMode="auto">
            <a:xfrm>
              <a:off x="217" y="2286"/>
              <a:ext cx="44" cy="44"/>
            </a:xfrm>
            <a:prstGeom prst="rect">
              <a:avLst/>
            </a:prstGeom>
            <a:solidFill>
              <a:srgbClr val="1F497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37" name="Rectangle 47">
              <a:extLst>
                <a:ext uri="{FF2B5EF4-FFF2-40B4-BE49-F238E27FC236}">
                  <a16:creationId xmlns:a16="http://schemas.microsoft.com/office/drawing/2014/main" id="{DAD969EA-7B82-4DCF-BC25-079AB3359EA6}"/>
                </a:ext>
              </a:extLst>
            </p:cNvPr>
            <p:cNvSpPr>
              <a:spLocks noChangeArrowheads="1"/>
            </p:cNvSpPr>
            <p:nvPr/>
          </p:nvSpPr>
          <p:spPr bwMode="auto">
            <a:xfrm>
              <a:off x="217" y="2286"/>
              <a:ext cx="44" cy="44"/>
            </a:xfrm>
            <a:prstGeom prst="rect">
              <a:avLst/>
            </a:prstGeom>
            <a:noFill/>
            <a:ln w="3175" cap="flat">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138" name="Rectangle 48">
              <a:extLst>
                <a:ext uri="{FF2B5EF4-FFF2-40B4-BE49-F238E27FC236}">
                  <a16:creationId xmlns:a16="http://schemas.microsoft.com/office/drawing/2014/main" id="{A4D2DF23-F293-4696-823F-EFB3B4F688FD}"/>
                </a:ext>
              </a:extLst>
            </p:cNvPr>
            <p:cNvSpPr>
              <a:spLocks noChangeArrowheads="1"/>
            </p:cNvSpPr>
            <p:nvPr/>
          </p:nvSpPr>
          <p:spPr bwMode="auto">
            <a:xfrm>
              <a:off x="282" y="2257"/>
              <a:ext cx="240" cy="1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900" b="0" i="0" u="none" strike="noStrike" cap="none" normalizeH="0" baseline="0" dirty="0">
                  <a:ln>
                    <a:noFill/>
                  </a:ln>
                  <a:solidFill>
                    <a:srgbClr val="000000"/>
                  </a:solidFill>
                  <a:effectLst/>
                  <a:latin typeface="游ゴシック" panose="020B0400000000000000" pitchFamily="50" charset="-128"/>
                  <a:ea typeface="游ゴシック" panose="020B0400000000000000" pitchFamily="50" charset="-128"/>
                </a:rPr>
                <a:t>住替え</a:t>
              </a:r>
              <a:endParaRPr kumimoji="0" lang="ja-JP" altLang="ja-JP" sz="1800" b="0" i="0" u="none" strike="noStrike" cap="none" normalizeH="0" baseline="0" dirty="0">
                <a:ln>
                  <a:noFill/>
                </a:ln>
                <a:solidFill>
                  <a:schemeClr val="tx1"/>
                </a:solidFill>
                <a:effectLst/>
                <a:latin typeface="Arial" panose="020B0604020202020204" pitchFamily="34" charset="0"/>
              </a:endParaRPr>
            </a:p>
          </p:txBody>
        </p:sp>
        <p:sp>
          <p:nvSpPr>
            <p:cNvPr id="139" name="Rectangle 49">
              <a:extLst>
                <a:ext uri="{FF2B5EF4-FFF2-40B4-BE49-F238E27FC236}">
                  <a16:creationId xmlns:a16="http://schemas.microsoft.com/office/drawing/2014/main" id="{982CF513-95F8-4152-B4A1-63E5AF3BFBDA}"/>
                </a:ext>
              </a:extLst>
            </p:cNvPr>
            <p:cNvSpPr>
              <a:spLocks noChangeArrowheads="1"/>
            </p:cNvSpPr>
            <p:nvPr/>
          </p:nvSpPr>
          <p:spPr bwMode="auto">
            <a:xfrm>
              <a:off x="217" y="2527"/>
              <a:ext cx="44" cy="43"/>
            </a:xfrm>
            <a:prstGeom prst="rect">
              <a:avLst/>
            </a:prstGeom>
            <a:solidFill>
              <a:srgbClr val="0070C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40" name="Rectangle 50">
              <a:extLst>
                <a:ext uri="{FF2B5EF4-FFF2-40B4-BE49-F238E27FC236}">
                  <a16:creationId xmlns:a16="http://schemas.microsoft.com/office/drawing/2014/main" id="{6CE05D26-3344-48BF-91CE-563C8DC6FAC1}"/>
                </a:ext>
              </a:extLst>
            </p:cNvPr>
            <p:cNvSpPr>
              <a:spLocks noChangeArrowheads="1"/>
            </p:cNvSpPr>
            <p:nvPr/>
          </p:nvSpPr>
          <p:spPr bwMode="auto">
            <a:xfrm>
              <a:off x="217" y="2527"/>
              <a:ext cx="44" cy="43"/>
            </a:xfrm>
            <a:prstGeom prst="rect">
              <a:avLst/>
            </a:prstGeom>
            <a:noFill/>
            <a:ln w="3175" cap="flat">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141" name="Rectangle 51">
              <a:extLst>
                <a:ext uri="{FF2B5EF4-FFF2-40B4-BE49-F238E27FC236}">
                  <a16:creationId xmlns:a16="http://schemas.microsoft.com/office/drawing/2014/main" id="{9837DF9A-DA8E-43D9-968D-1F3799627A76}"/>
                </a:ext>
              </a:extLst>
            </p:cNvPr>
            <p:cNvSpPr>
              <a:spLocks noChangeArrowheads="1"/>
            </p:cNvSpPr>
            <p:nvPr/>
          </p:nvSpPr>
          <p:spPr bwMode="auto">
            <a:xfrm>
              <a:off x="282" y="2501"/>
              <a:ext cx="201" cy="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900" b="0" i="0" u="none" strike="noStrike" cap="none" normalizeH="0" baseline="0">
                  <a:ln>
                    <a:noFill/>
                  </a:ln>
                  <a:solidFill>
                    <a:srgbClr val="000000"/>
                  </a:solidFill>
                  <a:effectLst/>
                  <a:latin typeface="游ゴシック" panose="020B0400000000000000" pitchFamily="50" charset="-128"/>
                  <a:ea typeface="游ゴシック" panose="020B0400000000000000" pitchFamily="50" charset="-128"/>
                </a:rPr>
                <a:t>建替え</a:t>
              </a:r>
              <a:endParaRPr kumimoji="0" lang="ja-JP" altLang="ja-JP" sz="1800" b="0" i="0" u="none" strike="noStrike" cap="none" normalizeH="0" baseline="0">
                <a:ln>
                  <a:noFill/>
                </a:ln>
                <a:solidFill>
                  <a:schemeClr val="tx1"/>
                </a:solidFill>
                <a:effectLst/>
                <a:latin typeface="Arial" panose="020B0604020202020204" pitchFamily="34" charset="0"/>
              </a:endParaRPr>
            </a:p>
          </p:txBody>
        </p:sp>
        <p:sp>
          <p:nvSpPr>
            <p:cNvPr id="142" name="Rectangle 52">
              <a:extLst>
                <a:ext uri="{FF2B5EF4-FFF2-40B4-BE49-F238E27FC236}">
                  <a16:creationId xmlns:a16="http://schemas.microsoft.com/office/drawing/2014/main" id="{DEBDEE99-3B11-4926-B4D7-5ACA5C220B29}"/>
                </a:ext>
              </a:extLst>
            </p:cNvPr>
            <p:cNvSpPr>
              <a:spLocks noChangeArrowheads="1"/>
            </p:cNvSpPr>
            <p:nvPr/>
          </p:nvSpPr>
          <p:spPr bwMode="auto">
            <a:xfrm>
              <a:off x="217" y="2772"/>
              <a:ext cx="44" cy="39"/>
            </a:xfrm>
            <a:prstGeom prst="rect">
              <a:avLst/>
            </a:prstGeom>
            <a:solidFill>
              <a:srgbClr val="93CDD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43" name="Rectangle 53">
              <a:extLst>
                <a:ext uri="{FF2B5EF4-FFF2-40B4-BE49-F238E27FC236}">
                  <a16:creationId xmlns:a16="http://schemas.microsoft.com/office/drawing/2014/main" id="{A416A0AB-F9C5-4233-A233-A8FE3506BA4E}"/>
                </a:ext>
              </a:extLst>
            </p:cNvPr>
            <p:cNvSpPr>
              <a:spLocks noChangeArrowheads="1"/>
            </p:cNvSpPr>
            <p:nvPr/>
          </p:nvSpPr>
          <p:spPr bwMode="auto">
            <a:xfrm>
              <a:off x="217" y="2772"/>
              <a:ext cx="44" cy="39"/>
            </a:xfrm>
            <a:prstGeom prst="rect">
              <a:avLst/>
            </a:prstGeom>
            <a:noFill/>
            <a:ln w="3175" cap="flat">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144" name="Rectangle 54">
              <a:extLst>
                <a:ext uri="{FF2B5EF4-FFF2-40B4-BE49-F238E27FC236}">
                  <a16:creationId xmlns:a16="http://schemas.microsoft.com/office/drawing/2014/main" id="{2ED8FFE9-F962-4294-8781-7AC120212C63}"/>
                </a:ext>
              </a:extLst>
            </p:cNvPr>
            <p:cNvSpPr>
              <a:spLocks noChangeArrowheads="1"/>
            </p:cNvSpPr>
            <p:nvPr/>
          </p:nvSpPr>
          <p:spPr bwMode="auto">
            <a:xfrm>
              <a:off x="282" y="2743"/>
              <a:ext cx="269" cy="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900" b="0" i="0" u="none" strike="noStrike" cap="none" normalizeH="0" baseline="0">
                  <a:ln>
                    <a:noFill/>
                  </a:ln>
                  <a:solidFill>
                    <a:srgbClr val="000000"/>
                  </a:solidFill>
                  <a:effectLst/>
                  <a:latin typeface="游ゴシック" panose="020B0400000000000000" pitchFamily="50" charset="-128"/>
                  <a:ea typeface="游ゴシック" panose="020B0400000000000000" pitchFamily="50" charset="-128"/>
                </a:rPr>
                <a:t>耐震改修済</a:t>
              </a:r>
              <a:endParaRPr kumimoji="0" lang="ja-JP" altLang="ja-JP" sz="1800" b="0" i="0" u="none" strike="noStrike" cap="none" normalizeH="0" baseline="0">
                <a:ln>
                  <a:noFill/>
                </a:ln>
                <a:solidFill>
                  <a:schemeClr val="tx1"/>
                </a:solidFill>
                <a:effectLst/>
                <a:latin typeface="Arial" panose="020B0604020202020204" pitchFamily="34" charset="0"/>
              </a:endParaRPr>
            </a:p>
          </p:txBody>
        </p:sp>
        <p:sp>
          <p:nvSpPr>
            <p:cNvPr id="145" name="Rectangle 55">
              <a:extLst>
                <a:ext uri="{FF2B5EF4-FFF2-40B4-BE49-F238E27FC236}">
                  <a16:creationId xmlns:a16="http://schemas.microsoft.com/office/drawing/2014/main" id="{DFAD7F28-A64D-4017-A51B-62CEB9D87F40}"/>
                </a:ext>
              </a:extLst>
            </p:cNvPr>
            <p:cNvSpPr>
              <a:spLocks noChangeArrowheads="1"/>
            </p:cNvSpPr>
            <p:nvPr/>
          </p:nvSpPr>
          <p:spPr bwMode="auto">
            <a:xfrm>
              <a:off x="217" y="3013"/>
              <a:ext cx="44" cy="43"/>
            </a:xfrm>
            <a:prstGeom prst="rect">
              <a:avLst/>
            </a:prstGeom>
            <a:solidFill>
              <a:srgbClr val="7F7F7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46" name="Rectangle 56">
              <a:extLst>
                <a:ext uri="{FF2B5EF4-FFF2-40B4-BE49-F238E27FC236}">
                  <a16:creationId xmlns:a16="http://schemas.microsoft.com/office/drawing/2014/main" id="{9E21ADE0-3FE5-410F-91A4-441928CD7802}"/>
                </a:ext>
              </a:extLst>
            </p:cNvPr>
            <p:cNvSpPr>
              <a:spLocks noChangeArrowheads="1"/>
            </p:cNvSpPr>
            <p:nvPr/>
          </p:nvSpPr>
          <p:spPr bwMode="auto">
            <a:xfrm>
              <a:off x="217" y="3013"/>
              <a:ext cx="44" cy="43"/>
            </a:xfrm>
            <a:prstGeom prst="rect">
              <a:avLst/>
            </a:prstGeom>
            <a:noFill/>
            <a:ln w="3175" cap="flat">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147" name="Rectangle 57">
              <a:extLst>
                <a:ext uri="{FF2B5EF4-FFF2-40B4-BE49-F238E27FC236}">
                  <a16:creationId xmlns:a16="http://schemas.microsoft.com/office/drawing/2014/main" id="{8890AFE4-98B4-46F3-9EDD-916923382217}"/>
                </a:ext>
              </a:extLst>
            </p:cNvPr>
            <p:cNvSpPr>
              <a:spLocks noChangeArrowheads="1"/>
            </p:cNvSpPr>
            <p:nvPr/>
          </p:nvSpPr>
          <p:spPr bwMode="auto">
            <a:xfrm>
              <a:off x="282" y="2985"/>
              <a:ext cx="269" cy="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900" b="0" i="0" u="none" strike="noStrike" cap="none" normalizeH="0" baseline="0">
                  <a:ln>
                    <a:noFill/>
                  </a:ln>
                  <a:solidFill>
                    <a:srgbClr val="000000"/>
                  </a:solidFill>
                  <a:effectLst/>
                  <a:latin typeface="游ゴシック" panose="020B0400000000000000" pitchFamily="50" charset="-128"/>
                  <a:ea typeface="游ゴシック" panose="020B0400000000000000" pitchFamily="50" charset="-128"/>
                </a:rPr>
                <a:t>耐震性不足</a:t>
              </a:r>
              <a:endParaRPr kumimoji="0" lang="ja-JP" altLang="ja-JP" sz="1800" b="0" i="0" u="none" strike="noStrike" cap="none" normalizeH="0" baseline="0">
                <a:ln>
                  <a:noFill/>
                </a:ln>
                <a:solidFill>
                  <a:schemeClr val="tx1"/>
                </a:solidFill>
                <a:effectLst/>
                <a:latin typeface="Arial" panose="020B0604020202020204" pitchFamily="34" charset="0"/>
              </a:endParaRPr>
            </a:p>
          </p:txBody>
        </p:sp>
      </p:grpSp>
      <p:sp>
        <p:nvSpPr>
          <p:cNvPr id="2" name="タイトル 1"/>
          <p:cNvSpPr>
            <a:spLocks noGrp="1"/>
          </p:cNvSpPr>
          <p:nvPr>
            <p:ph type="title"/>
          </p:nvPr>
        </p:nvSpPr>
        <p:spPr>
          <a:xfrm>
            <a:off x="0" y="38231"/>
            <a:ext cx="8214360" cy="496954"/>
          </a:xfrm>
        </p:spPr>
        <p:txBody>
          <a:bodyPr/>
          <a:lstStyle/>
          <a:p>
            <a:pPr algn="l"/>
            <a:r>
              <a:rPr lang="ja-JP" altLang="en-US" sz="2000" dirty="0">
                <a:latin typeface="HGP創英角ｺﾞｼｯｸUB" panose="020B0900000000000000" pitchFamily="50" charset="-128"/>
                <a:ea typeface="HGP創英角ｺﾞｼｯｸUB" panose="020B0900000000000000" pitchFamily="50" charset="-128"/>
              </a:rPr>
              <a:t>木造住宅　</a:t>
            </a:r>
            <a:r>
              <a:rPr lang="ja-JP" altLang="en-US" sz="2000" b="0" i="0" u="none" strike="noStrike" baseline="0" dirty="0">
                <a:solidFill>
                  <a:srgbClr val="1F497D"/>
                </a:solidFill>
                <a:latin typeface="HGP創英角ｺﾞｼｯｸUB" panose="020B0900000000000000" pitchFamily="50" charset="-128"/>
                <a:ea typeface="HGP創英角ｺﾞｼｯｸUB" panose="020B0900000000000000" pitchFamily="50" charset="-128"/>
              </a:rPr>
              <a:t>耐震性が不足する木造住宅の耐震化要因による取組の方向性</a:t>
            </a:r>
            <a:endParaRPr lang="ja-JP" altLang="en-US" sz="2000" dirty="0"/>
          </a:p>
        </p:txBody>
      </p:sp>
      <p:sp>
        <p:nvSpPr>
          <p:cNvPr id="119" name="コンテンツ プレースホルダー 2"/>
          <p:cNvSpPr txBox="1">
            <a:spLocks/>
          </p:cNvSpPr>
          <p:nvPr/>
        </p:nvSpPr>
        <p:spPr bwMode="auto">
          <a:xfrm>
            <a:off x="88347" y="612778"/>
            <a:ext cx="8909376" cy="676199"/>
          </a:xfrm>
          <a:prstGeom prst="rect">
            <a:avLst/>
          </a:prstGeom>
          <a:solidFill>
            <a:schemeClr val="accent5"/>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28" tIns="45714" rIns="91428" bIns="45714" numCol="1" rtlCol="0" anchor="t" anchorCtr="0" compatLnSpc="1">
            <a:prstTxWarp prst="textNoShape">
              <a:avLst/>
            </a:prstTxWarp>
            <a:spAutoFit/>
          </a:bodyPr>
          <a:lstStyle>
            <a:lvl1pPr indent="0" defTabSz="457200" fontAlgn="base">
              <a:spcBef>
                <a:spcPts val="600"/>
              </a:spcBef>
              <a:spcAft>
                <a:spcPct val="0"/>
              </a:spcAft>
              <a:buNone/>
              <a:defRPr kumimoji="0" sz="1400" b="1">
                <a:solidFill>
                  <a:prstClr val="black"/>
                </a:solidFill>
                <a:latin typeface="Meiryo UI" panose="020B0604030504040204" pitchFamily="50" charset="-128"/>
                <a:ea typeface="Meiryo UI" panose="020B0604030504040204" pitchFamily="50" charset="-128"/>
              </a:defRPr>
            </a:lvl1pPr>
            <a:lvl2pPr marL="741363" indent="-284163" eaLnBrk="0" fontAlgn="base" hangingPunct="0">
              <a:spcBef>
                <a:spcPct val="20000"/>
              </a:spcBef>
              <a:spcAft>
                <a:spcPct val="0"/>
              </a:spcAft>
              <a:buChar char="–"/>
              <a:defRPr sz="2800"/>
            </a:lvl2pPr>
            <a:lvl3pPr marL="1141413" indent="-227013" eaLnBrk="0" fontAlgn="base" hangingPunct="0">
              <a:spcBef>
                <a:spcPct val="20000"/>
              </a:spcBef>
              <a:spcAft>
                <a:spcPct val="0"/>
              </a:spcAft>
              <a:buChar char="•"/>
              <a:defRPr sz="2400"/>
            </a:lvl3pPr>
            <a:lvl4pPr marL="1598613" indent="-227013" eaLnBrk="0" fontAlgn="base" hangingPunct="0">
              <a:spcBef>
                <a:spcPct val="20000"/>
              </a:spcBef>
              <a:spcAft>
                <a:spcPct val="0"/>
              </a:spcAft>
              <a:buChar char="–"/>
              <a:defRPr sz="2000"/>
            </a:lvl4pPr>
            <a:lvl5pPr marL="2055813" indent="-227013" eaLnBrk="0" fontAlgn="base" hangingPunct="0">
              <a:spcBef>
                <a:spcPct val="20000"/>
              </a:spcBef>
              <a:spcAft>
                <a:spcPct val="0"/>
              </a:spcAft>
              <a:buChar char="»"/>
              <a:defRPr sz="2000"/>
            </a:lvl5pPr>
            <a:lvl6pPr marL="2514264" indent="-228570" fontAlgn="base">
              <a:spcBef>
                <a:spcPct val="20000"/>
              </a:spcBef>
              <a:spcAft>
                <a:spcPct val="0"/>
              </a:spcAft>
              <a:buChar char="»"/>
              <a:defRPr sz="2000"/>
            </a:lvl6pPr>
            <a:lvl7pPr marL="2971403" indent="-228570" fontAlgn="base">
              <a:spcBef>
                <a:spcPct val="20000"/>
              </a:spcBef>
              <a:spcAft>
                <a:spcPct val="0"/>
              </a:spcAft>
              <a:buChar char="»"/>
              <a:defRPr sz="2000"/>
            </a:lvl7pPr>
            <a:lvl8pPr marL="3428542" indent="-228570" fontAlgn="base">
              <a:spcBef>
                <a:spcPct val="20000"/>
              </a:spcBef>
              <a:spcAft>
                <a:spcPct val="0"/>
              </a:spcAft>
              <a:buChar char="»"/>
              <a:defRPr sz="2000"/>
            </a:lvl8pPr>
            <a:lvl9pPr marL="3885681" indent="-228570" fontAlgn="base">
              <a:spcBef>
                <a:spcPct val="20000"/>
              </a:spcBef>
              <a:spcAft>
                <a:spcPct val="0"/>
              </a:spcAft>
              <a:buChar char="»"/>
              <a:defRPr sz="2000"/>
            </a:lvl9pPr>
          </a:lstStyle>
          <a:p>
            <a:pPr>
              <a:lnSpc>
                <a:spcPct val="125000"/>
              </a:lnSpc>
            </a:pPr>
            <a:r>
              <a:rPr lang="ja-JP" altLang="en-US" b="0" dirty="0"/>
              <a:t>○耐震化の要因を、除却･空き家化･住替え･建替え･耐震改修の分類により、傾向を分析</a:t>
            </a:r>
            <a:endParaRPr lang="en-US" altLang="ja-JP" b="0" dirty="0"/>
          </a:p>
          <a:p>
            <a:pPr>
              <a:lnSpc>
                <a:spcPct val="125000"/>
              </a:lnSpc>
            </a:pPr>
            <a:r>
              <a:rPr lang="ja-JP" altLang="en-US" b="0" dirty="0"/>
              <a:t>○近年の耐震改修件数は、ほぼ横ばいで推移。今後は耐震改修だけでなく、除却支援よる後押しで住替え・建替えを促進</a:t>
            </a:r>
          </a:p>
        </p:txBody>
      </p:sp>
      <p:sp>
        <p:nvSpPr>
          <p:cNvPr id="47" name="テキスト ボックス 250">
            <a:extLst>
              <a:ext uri="{FF2B5EF4-FFF2-40B4-BE49-F238E27FC236}">
                <a16:creationId xmlns:a16="http://schemas.microsoft.com/office/drawing/2014/main" id="{6A5D90EC-FC88-452A-A6F7-B049D0D27BFB}"/>
              </a:ext>
            </a:extLst>
          </p:cNvPr>
          <p:cNvSpPr txBox="1"/>
          <p:nvPr/>
        </p:nvSpPr>
        <p:spPr>
          <a:xfrm>
            <a:off x="5350072" y="2614951"/>
            <a:ext cx="1773437" cy="247315"/>
          </a:xfrm>
          <a:prstGeom prst="rect">
            <a:avLst/>
          </a:prstGeom>
          <a:solidFill>
            <a:srgbClr val="1F497D"/>
          </a:solidFill>
          <a:ln w="6350">
            <a:solidFill>
              <a:prstClr val="black"/>
            </a:solidFill>
          </a:ln>
          <a:effectLst/>
        </p:spPr>
        <p:style>
          <a:lnRef idx="0">
            <a:schemeClr val="accent1"/>
          </a:lnRef>
          <a:fillRef idx="0">
            <a:schemeClr val="accent1"/>
          </a:fillRef>
          <a:effectRef idx="0">
            <a:schemeClr val="accent1"/>
          </a:effectRef>
          <a:fontRef idx="minor">
            <a:schemeClr val="dk1"/>
          </a:fontRef>
        </p:style>
        <p:txBody>
          <a:bodyPr lIns="72000" tIns="36000" rIns="72000" bIns="36000" anchor="ctr"/>
          <a:lstStyle>
            <a:defPPr>
              <a:defRPr lang="ja-JP"/>
            </a:defPPr>
            <a:lvl1pPr algn="l" rtl="0" eaLnBrk="0" fontAlgn="base" hangingPunct="0">
              <a:spcBef>
                <a:spcPct val="0"/>
              </a:spcBef>
              <a:spcAft>
                <a:spcPct val="0"/>
              </a:spcAft>
              <a:defRPr kumimoji="1" kern="1200">
                <a:solidFill>
                  <a:schemeClr val="dk1"/>
                </a:solidFill>
                <a:latin typeface="+mn-lt"/>
                <a:ea typeface="+mn-ea"/>
                <a:cs typeface="+mn-cs"/>
              </a:defRPr>
            </a:lvl1pPr>
            <a:lvl2pPr marL="455613" indent="1588" algn="l" rtl="0" eaLnBrk="0" fontAlgn="base" hangingPunct="0">
              <a:spcBef>
                <a:spcPct val="0"/>
              </a:spcBef>
              <a:spcAft>
                <a:spcPct val="0"/>
              </a:spcAft>
              <a:defRPr kumimoji="1" kern="1200">
                <a:solidFill>
                  <a:schemeClr val="dk1"/>
                </a:solidFill>
                <a:latin typeface="+mn-lt"/>
                <a:ea typeface="+mn-ea"/>
                <a:cs typeface="+mn-cs"/>
              </a:defRPr>
            </a:lvl2pPr>
            <a:lvl3pPr marL="912813" indent="1588" algn="l" rtl="0" eaLnBrk="0" fontAlgn="base" hangingPunct="0">
              <a:spcBef>
                <a:spcPct val="0"/>
              </a:spcBef>
              <a:spcAft>
                <a:spcPct val="0"/>
              </a:spcAft>
              <a:defRPr kumimoji="1" kern="1200">
                <a:solidFill>
                  <a:schemeClr val="dk1"/>
                </a:solidFill>
                <a:latin typeface="+mn-lt"/>
                <a:ea typeface="+mn-ea"/>
                <a:cs typeface="+mn-cs"/>
              </a:defRPr>
            </a:lvl3pPr>
            <a:lvl4pPr marL="1370013" indent="1588" algn="l" rtl="0" eaLnBrk="0" fontAlgn="base" hangingPunct="0">
              <a:spcBef>
                <a:spcPct val="0"/>
              </a:spcBef>
              <a:spcAft>
                <a:spcPct val="0"/>
              </a:spcAft>
              <a:defRPr kumimoji="1" kern="1200">
                <a:solidFill>
                  <a:schemeClr val="dk1"/>
                </a:solidFill>
                <a:latin typeface="+mn-lt"/>
                <a:ea typeface="+mn-ea"/>
                <a:cs typeface="+mn-cs"/>
              </a:defRPr>
            </a:lvl4pPr>
            <a:lvl5pPr marL="1827213" indent="1588" algn="l" rtl="0" eaLnBrk="0" fontAlgn="base" hangingPunct="0">
              <a:spcBef>
                <a:spcPct val="0"/>
              </a:spcBef>
              <a:spcAft>
                <a:spcPct val="0"/>
              </a:spcAft>
              <a:defRPr kumimoji="1" kern="1200">
                <a:solidFill>
                  <a:schemeClr val="dk1"/>
                </a:solidFill>
                <a:latin typeface="+mn-lt"/>
                <a:ea typeface="+mn-ea"/>
                <a:cs typeface="+mn-cs"/>
              </a:defRPr>
            </a:lvl5pPr>
            <a:lvl6pPr marL="2286000" algn="l" defTabSz="914400" rtl="0" eaLnBrk="1" latinLnBrk="0" hangingPunct="1">
              <a:defRPr kumimoji="1" kern="1200">
                <a:solidFill>
                  <a:schemeClr val="dk1"/>
                </a:solidFill>
                <a:latin typeface="+mn-lt"/>
                <a:ea typeface="+mn-ea"/>
                <a:cs typeface="+mn-cs"/>
              </a:defRPr>
            </a:lvl6pPr>
            <a:lvl7pPr marL="2743200" algn="l" defTabSz="914400" rtl="0" eaLnBrk="1" latinLnBrk="0" hangingPunct="1">
              <a:defRPr kumimoji="1" kern="1200">
                <a:solidFill>
                  <a:schemeClr val="dk1"/>
                </a:solidFill>
                <a:latin typeface="+mn-lt"/>
                <a:ea typeface="+mn-ea"/>
                <a:cs typeface="+mn-cs"/>
              </a:defRPr>
            </a:lvl7pPr>
            <a:lvl8pPr marL="3200400" algn="l" defTabSz="914400" rtl="0" eaLnBrk="1" latinLnBrk="0" hangingPunct="1">
              <a:defRPr kumimoji="1" kern="1200">
                <a:solidFill>
                  <a:schemeClr val="dk1"/>
                </a:solidFill>
                <a:latin typeface="+mn-lt"/>
                <a:ea typeface="+mn-ea"/>
                <a:cs typeface="+mn-cs"/>
              </a:defRPr>
            </a:lvl8pPr>
            <a:lvl9pPr marL="3657600" algn="l" defTabSz="914400" rtl="0" eaLnBrk="1" latinLnBrk="0" hangingPunct="1">
              <a:defRPr kumimoji="1" kern="1200">
                <a:solidFill>
                  <a:schemeClr val="dk1"/>
                </a:solidFill>
                <a:latin typeface="+mn-lt"/>
                <a:ea typeface="+mn-ea"/>
                <a:cs typeface="+mn-cs"/>
              </a:defRPr>
            </a:lvl9pPr>
          </a:lstStyle>
          <a:p>
            <a:pPr algn="ctr" eaLnBrk="1" hangingPunct="1">
              <a:lnSpc>
                <a:spcPts val="1400"/>
              </a:lnSpc>
              <a:defRPr/>
            </a:pPr>
            <a:r>
              <a:rPr lang="ja-JP" altLang="en-US" sz="1100" kern="100" dirty="0">
                <a:solidFill>
                  <a:schemeClr val="bg1"/>
                </a:solidFill>
                <a:ea typeface="Meiryo UI" panose="020B0604030504040204" pitchFamily="50" charset="-128"/>
                <a:cs typeface="Meiryo UI" panose="020B0604030504040204" pitchFamily="50" charset="-128"/>
              </a:rPr>
              <a:t>住替え要因</a:t>
            </a:r>
            <a:endParaRPr lang="ja-JP" sz="1050" kern="100" dirty="0">
              <a:solidFill>
                <a:schemeClr val="bg1"/>
              </a:solidFill>
              <a:ea typeface="ＭＳ 明朝" panose="02020609040205080304" pitchFamily="17" charset="-128"/>
              <a:cs typeface="Times New Roman" panose="02020603050405020304" pitchFamily="18" charset="0"/>
            </a:endParaRPr>
          </a:p>
        </p:txBody>
      </p:sp>
      <p:sp>
        <p:nvSpPr>
          <p:cNvPr id="48" name="テキスト ボックス 74">
            <a:extLst>
              <a:ext uri="{FF2B5EF4-FFF2-40B4-BE49-F238E27FC236}">
                <a16:creationId xmlns:a16="http://schemas.microsoft.com/office/drawing/2014/main" id="{309D334F-4DA7-40A1-942D-E1B2065A5192}"/>
              </a:ext>
            </a:extLst>
          </p:cNvPr>
          <p:cNvSpPr txBox="1"/>
          <p:nvPr/>
        </p:nvSpPr>
        <p:spPr>
          <a:xfrm>
            <a:off x="5358648" y="4670532"/>
            <a:ext cx="3532315" cy="377728"/>
          </a:xfrm>
          <a:prstGeom prst="rect">
            <a:avLst/>
          </a:prstGeom>
          <a:solidFill>
            <a:schemeClr val="lt1"/>
          </a:solidFill>
          <a:ln w="6350">
            <a:solidFill>
              <a:prstClr val="black"/>
            </a:solidFill>
          </a:ln>
          <a:effectLst/>
        </p:spPr>
        <p:style>
          <a:lnRef idx="0">
            <a:schemeClr val="accent1"/>
          </a:lnRef>
          <a:fillRef idx="0">
            <a:schemeClr val="accent1"/>
          </a:fillRef>
          <a:effectRef idx="0">
            <a:schemeClr val="accent1"/>
          </a:effectRef>
          <a:fontRef idx="minor">
            <a:schemeClr val="dk1"/>
          </a:fontRef>
        </p:style>
        <p:txBody>
          <a:bodyPr lIns="36000" tIns="36000" rIns="36000" bIns="36000" anchor="ctr"/>
          <a:lstStyle>
            <a:defPPr>
              <a:defRPr lang="ja-JP"/>
            </a:defPPr>
            <a:lvl1pPr algn="l" rtl="0" eaLnBrk="0" fontAlgn="base" hangingPunct="0">
              <a:spcBef>
                <a:spcPct val="0"/>
              </a:spcBef>
              <a:spcAft>
                <a:spcPct val="0"/>
              </a:spcAft>
              <a:defRPr kumimoji="1" kern="1200">
                <a:solidFill>
                  <a:schemeClr val="dk1"/>
                </a:solidFill>
                <a:latin typeface="+mn-lt"/>
                <a:ea typeface="+mn-ea"/>
                <a:cs typeface="+mn-cs"/>
              </a:defRPr>
            </a:lvl1pPr>
            <a:lvl2pPr marL="455613" indent="1588" algn="l" rtl="0" eaLnBrk="0" fontAlgn="base" hangingPunct="0">
              <a:spcBef>
                <a:spcPct val="0"/>
              </a:spcBef>
              <a:spcAft>
                <a:spcPct val="0"/>
              </a:spcAft>
              <a:defRPr kumimoji="1" kern="1200">
                <a:solidFill>
                  <a:schemeClr val="dk1"/>
                </a:solidFill>
                <a:latin typeface="+mn-lt"/>
                <a:ea typeface="+mn-ea"/>
                <a:cs typeface="+mn-cs"/>
              </a:defRPr>
            </a:lvl2pPr>
            <a:lvl3pPr marL="912813" indent="1588" algn="l" rtl="0" eaLnBrk="0" fontAlgn="base" hangingPunct="0">
              <a:spcBef>
                <a:spcPct val="0"/>
              </a:spcBef>
              <a:spcAft>
                <a:spcPct val="0"/>
              </a:spcAft>
              <a:defRPr kumimoji="1" kern="1200">
                <a:solidFill>
                  <a:schemeClr val="dk1"/>
                </a:solidFill>
                <a:latin typeface="+mn-lt"/>
                <a:ea typeface="+mn-ea"/>
                <a:cs typeface="+mn-cs"/>
              </a:defRPr>
            </a:lvl3pPr>
            <a:lvl4pPr marL="1370013" indent="1588" algn="l" rtl="0" eaLnBrk="0" fontAlgn="base" hangingPunct="0">
              <a:spcBef>
                <a:spcPct val="0"/>
              </a:spcBef>
              <a:spcAft>
                <a:spcPct val="0"/>
              </a:spcAft>
              <a:defRPr kumimoji="1" kern="1200">
                <a:solidFill>
                  <a:schemeClr val="dk1"/>
                </a:solidFill>
                <a:latin typeface="+mn-lt"/>
                <a:ea typeface="+mn-ea"/>
                <a:cs typeface="+mn-cs"/>
              </a:defRPr>
            </a:lvl4pPr>
            <a:lvl5pPr marL="1827213" indent="1588" algn="l" rtl="0" eaLnBrk="0" fontAlgn="base" hangingPunct="0">
              <a:spcBef>
                <a:spcPct val="0"/>
              </a:spcBef>
              <a:spcAft>
                <a:spcPct val="0"/>
              </a:spcAft>
              <a:defRPr kumimoji="1" kern="1200">
                <a:solidFill>
                  <a:schemeClr val="dk1"/>
                </a:solidFill>
                <a:latin typeface="+mn-lt"/>
                <a:ea typeface="+mn-ea"/>
                <a:cs typeface="+mn-cs"/>
              </a:defRPr>
            </a:lvl5pPr>
            <a:lvl6pPr marL="2286000" algn="l" defTabSz="914400" rtl="0" eaLnBrk="1" latinLnBrk="0" hangingPunct="1">
              <a:defRPr kumimoji="1" kern="1200">
                <a:solidFill>
                  <a:schemeClr val="dk1"/>
                </a:solidFill>
                <a:latin typeface="+mn-lt"/>
                <a:ea typeface="+mn-ea"/>
                <a:cs typeface="+mn-cs"/>
              </a:defRPr>
            </a:lvl6pPr>
            <a:lvl7pPr marL="2743200" algn="l" defTabSz="914400" rtl="0" eaLnBrk="1" latinLnBrk="0" hangingPunct="1">
              <a:defRPr kumimoji="1" kern="1200">
                <a:solidFill>
                  <a:schemeClr val="dk1"/>
                </a:solidFill>
                <a:latin typeface="+mn-lt"/>
                <a:ea typeface="+mn-ea"/>
                <a:cs typeface="+mn-cs"/>
              </a:defRPr>
            </a:lvl7pPr>
            <a:lvl8pPr marL="3200400" algn="l" defTabSz="914400" rtl="0" eaLnBrk="1" latinLnBrk="0" hangingPunct="1">
              <a:defRPr kumimoji="1" kern="1200">
                <a:solidFill>
                  <a:schemeClr val="dk1"/>
                </a:solidFill>
                <a:latin typeface="+mn-lt"/>
                <a:ea typeface="+mn-ea"/>
                <a:cs typeface="+mn-cs"/>
              </a:defRPr>
            </a:lvl8pPr>
            <a:lvl9pPr marL="3657600" algn="l" defTabSz="914400" rtl="0" eaLnBrk="1" latinLnBrk="0" hangingPunct="1">
              <a:defRPr kumimoji="1" kern="1200">
                <a:solidFill>
                  <a:schemeClr val="dk1"/>
                </a:solidFill>
                <a:latin typeface="+mn-lt"/>
                <a:ea typeface="+mn-ea"/>
                <a:cs typeface="+mn-cs"/>
              </a:defRPr>
            </a:lvl9pPr>
          </a:lstStyle>
          <a:p>
            <a:r>
              <a:rPr lang="ja-JP" altLang="en-US" sz="1000" dirty="0">
                <a:solidFill>
                  <a:schemeClr val="tx1"/>
                </a:solidFill>
                <a:latin typeface="メイリオ" panose="020B0604030504040204" pitchFamily="50" charset="-128"/>
                <a:ea typeface="メイリオ" panose="020B0604030504040204" pitchFamily="50" charset="-128"/>
              </a:rPr>
              <a:t>○</a:t>
            </a:r>
            <a:r>
              <a:rPr lang="en-US" altLang="ja-JP" sz="1000" dirty="0">
                <a:solidFill>
                  <a:schemeClr val="tx1"/>
                </a:solidFill>
                <a:latin typeface="メイリオ" panose="020B0604030504040204" pitchFamily="50" charset="-128"/>
                <a:ea typeface="メイリオ" panose="020B0604030504040204" pitchFamily="50" charset="-128"/>
              </a:rPr>
              <a:t>H27</a:t>
            </a:r>
            <a:r>
              <a:rPr lang="ja-JP" altLang="en-US" sz="1000" dirty="0">
                <a:solidFill>
                  <a:schemeClr val="tx1"/>
                </a:solidFill>
                <a:latin typeface="メイリオ" panose="020B0604030504040204" pitchFamily="50" charset="-128"/>
                <a:ea typeface="メイリオ" panose="020B0604030504040204" pitchFamily="50" charset="-128"/>
              </a:rPr>
              <a:t>年から</a:t>
            </a:r>
            <a:r>
              <a:rPr lang="en-US" altLang="ja-JP" sz="1000" dirty="0">
                <a:solidFill>
                  <a:schemeClr val="tx1"/>
                </a:solidFill>
                <a:latin typeface="メイリオ" panose="020B0604030504040204" pitchFamily="50" charset="-128"/>
                <a:ea typeface="メイリオ" panose="020B0604030504040204" pitchFamily="50" charset="-128"/>
              </a:rPr>
              <a:t>R7</a:t>
            </a:r>
            <a:r>
              <a:rPr lang="ja-JP" altLang="en-US" sz="1000" dirty="0">
                <a:solidFill>
                  <a:schemeClr val="tx1"/>
                </a:solidFill>
                <a:latin typeface="メイリオ" panose="020B0604030504040204" pitchFamily="50" charset="-128"/>
                <a:ea typeface="メイリオ" panose="020B0604030504040204" pitchFamily="50" charset="-128"/>
              </a:rPr>
              <a:t>年までに約</a:t>
            </a:r>
            <a:r>
              <a:rPr lang="en-US" altLang="ja-JP" sz="1000" dirty="0">
                <a:solidFill>
                  <a:schemeClr val="tx1"/>
                </a:solidFill>
                <a:latin typeface="メイリオ" panose="020B0604030504040204" pitchFamily="50" charset="-128"/>
                <a:ea typeface="メイリオ" panose="020B0604030504040204" pitchFamily="50" charset="-128"/>
              </a:rPr>
              <a:t>27,700</a:t>
            </a:r>
            <a:r>
              <a:rPr lang="ja-JP" altLang="en-US" sz="1000" dirty="0">
                <a:solidFill>
                  <a:schemeClr val="tx1"/>
                </a:solidFill>
                <a:latin typeface="メイリオ" panose="020B0604030504040204" pitchFamily="50" charset="-128"/>
                <a:ea typeface="メイリオ" panose="020B0604030504040204" pitchFamily="50" charset="-128"/>
              </a:rPr>
              <a:t>戸が耐震改修</a:t>
            </a:r>
            <a:endParaRPr lang="en-US" altLang="ja-JP" sz="900" dirty="0">
              <a:solidFill>
                <a:schemeClr val="tx1"/>
              </a:solidFill>
              <a:latin typeface="メイリオ" panose="020B0604030504040204" pitchFamily="50" charset="-128"/>
              <a:ea typeface="メイリオ" panose="020B0604030504040204" pitchFamily="50" charset="-128"/>
            </a:endParaRPr>
          </a:p>
          <a:p>
            <a:r>
              <a:rPr lang="en-US" altLang="ja-JP" sz="900" dirty="0">
                <a:solidFill>
                  <a:schemeClr val="tx1"/>
                </a:solidFill>
                <a:latin typeface="メイリオ" panose="020B0604030504040204" pitchFamily="50" charset="-128"/>
                <a:ea typeface="メイリオ" panose="020B0604030504040204" pitchFamily="50" charset="-128"/>
              </a:rPr>
              <a:t>  </a:t>
            </a:r>
            <a:r>
              <a:rPr lang="ja-JP" altLang="en-US" sz="900" dirty="0">
                <a:solidFill>
                  <a:schemeClr val="tx1"/>
                </a:solidFill>
                <a:latin typeface="メイリオ" panose="020B0604030504040204" pitchFamily="50" charset="-128"/>
                <a:ea typeface="メイリオ" panose="020B0604030504040204" pitchFamily="50" charset="-128"/>
              </a:rPr>
              <a:t>＊取組みの継続･強化と効果的</a:t>
            </a:r>
            <a:r>
              <a:rPr lang="ja-JP" altLang="en-US" sz="900" kern="100" dirty="0">
                <a:solidFill>
                  <a:schemeClr val="tx1"/>
                </a:solidFill>
                <a:latin typeface="メイリオ" panose="020B0604030504040204" pitchFamily="50" charset="-128"/>
                <a:ea typeface="メイリオ" panose="020B0604030504040204" pitchFamily="50" charset="-128"/>
                <a:cs typeface="Meiryo UI" panose="020B0604030504040204" pitchFamily="50" charset="-128"/>
              </a:rPr>
              <a:t>な働きかけにより、耐震改修を促進</a:t>
            </a:r>
            <a:endParaRPr kumimoji="1" lang="ja-JP" altLang="en-US" sz="900" dirty="0">
              <a:solidFill>
                <a:schemeClr val="tx1"/>
              </a:solidFill>
              <a:latin typeface="メイリオ" panose="020B0604030504040204" pitchFamily="50" charset="-128"/>
              <a:ea typeface="メイリオ" panose="020B0604030504040204" pitchFamily="50" charset="-128"/>
            </a:endParaRPr>
          </a:p>
        </p:txBody>
      </p:sp>
      <p:sp>
        <p:nvSpPr>
          <p:cNvPr id="50" name="テキスト ボックス 61">
            <a:extLst>
              <a:ext uri="{FF2B5EF4-FFF2-40B4-BE49-F238E27FC236}">
                <a16:creationId xmlns:a16="http://schemas.microsoft.com/office/drawing/2014/main" id="{E02A7633-8B55-41A0-BBE5-553C580257EF}"/>
              </a:ext>
            </a:extLst>
          </p:cNvPr>
          <p:cNvSpPr txBox="1"/>
          <p:nvPr/>
        </p:nvSpPr>
        <p:spPr>
          <a:xfrm>
            <a:off x="5358648" y="4417557"/>
            <a:ext cx="1764860" cy="218484"/>
          </a:xfrm>
          <a:prstGeom prst="rect">
            <a:avLst/>
          </a:prstGeom>
          <a:solidFill>
            <a:srgbClr val="93CDDD"/>
          </a:solidFill>
          <a:ln w="6350">
            <a:solidFill>
              <a:prstClr val="black"/>
            </a:solidFill>
          </a:ln>
          <a:effectLst/>
        </p:spPr>
        <p:style>
          <a:lnRef idx="0">
            <a:schemeClr val="accent1"/>
          </a:lnRef>
          <a:fillRef idx="0">
            <a:schemeClr val="accent1"/>
          </a:fillRef>
          <a:effectRef idx="0">
            <a:schemeClr val="accent1"/>
          </a:effectRef>
          <a:fontRef idx="minor">
            <a:schemeClr val="dk1"/>
          </a:fontRef>
        </p:style>
        <p:txBody>
          <a:bodyPr lIns="72000" tIns="0" rIns="72000" bIns="0" anchor="ctr"/>
          <a:lstStyle>
            <a:defPPr>
              <a:defRPr lang="ja-JP"/>
            </a:defPPr>
            <a:lvl1pPr algn="l" rtl="0" eaLnBrk="0" fontAlgn="base" hangingPunct="0">
              <a:spcBef>
                <a:spcPct val="0"/>
              </a:spcBef>
              <a:spcAft>
                <a:spcPct val="0"/>
              </a:spcAft>
              <a:defRPr kumimoji="1" kern="1200">
                <a:solidFill>
                  <a:schemeClr val="dk1"/>
                </a:solidFill>
                <a:latin typeface="+mn-lt"/>
                <a:ea typeface="+mn-ea"/>
                <a:cs typeface="+mn-cs"/>
              </a:defRPr>
            </a:lvl1pPr>
            <a:lvl2pPr marL="455613" indent="1588" algn="l" rtl="0" eaLnBrk="0" fontAlgn="base" hangingPunct="0">
              <a:spcBef>
                <a:spcPct val="0"/>
              </a:spcBef>
              <a:spcAft>
                <a:spcPct val="0"/>
              </a:spcAft>
              <a:defRPr kumimoji="1" kern="1200">
                <a:solidFill>
                  <a:schemeClr val="dk1"/>
                </a:solidFill>
                <a:latin typeface="+mn-lt"/>
                <a:ea typeface="+mn-ea"/>
                <a:cs typeface="+mn-cs"/>
              </a:defRPr>
            </a:lvl2pPr>
            <a:lvl3pPr marL="912813" indent="1588" algn="l" rtl="0" eaLnBrk="0" fontAlgn="base" hangingPunct="0">
              <a:spcBef>
                <a:spcPct val="0"/>
              </a:spcBef>
              <a:spcAft>
                <a:spcPct val="0"/>
              </a:spcAft>
              <a:defRPr kumimoji="1" kern="1200">
                <a:solidFill>
                  <a:schemeClr val="dk1"/>
                </a:solidFill>
                <a:latin typeface="+mn-lt"/>
                <a:ea typeface="+mn-ea"/>
                <a:cs typeface="+mn-cs"/>
              </a:defRPr>
            </a:lvl3pPr>
            <a:lvl4pPr marL="1370013" indent="1588" algn="l" rtl="0" eaLnBrk="0" fontAlgn="base" hangingPunct="0">
              <a:spcBef>
                <a:spcPct val="0"/>
              </a:spcBef>
              <a:spcAft>
                <a:spcPct val="0"/>
              </a:spcAft>
              <a:defRPr kumimoji="1" kern="1200">
                <a:solidFill>
                  <a:schemeClr val="dk1"/>
                </a:solidFill>
                <a:latin typeface="+mn-lt"/>
                <a:ea typeface="+mn-ea"/>
                <a:cs typeface="+mn-cs"/>
              </a:defRPr>
            </a:lvl4pPr>
            <a:lvl5pPr marL="1827213" indent="1588" algn="l" rtl="0" eaLnBrk="0" fontAlgn="base" hangingPunct="0">
              <a:spcBef>
                <a:spcPct val="0"/>
              </a:spcBef>
              <a:spcAft>
                <a:spcPct val="0"/>
              </a:spcAft>
              <a:defRPr kumimoji="1" kern="1200">
                <a:solidFill>
                  <a:schemeClr val="dk1"/>
                </a:solidFill>
                <a:latin typeface="+mn-lt"/>
                <a:ea typeface="+mn-ea"/>
                <a:cs typeface="+mn-cs"/>
              </a:defRPr>
            </a:lvl5pPr>
            <a:lvl6pPr marL="2286000" algn="l" defTabSz="914400" rtl="0" eaLnBrk="1" latinLnBrk="0" hangingPunct="1">
              <a:defRPr kumimoji="1" kern="1200">
                <a:solidFill>
                  <a:schemeClr val="dk1"/>
                </a:solidFill>
                <a:latin typeface="+mn-lt"/>
                <a:ea typeface="+mn-ea"/>
                <a:cs typeface="+mn-cs"/>
              </a:defRPr>
            </a:lvl6pPr>
            <a:lvl7pPr marL="2743200" algn="l" defTabSz="914400" rtl="0" eaLnBrk="1" latinLnBrk="0" hangingPunct="1">
              <a:defRPr kumimoji="1" kern="1200">
                <a:solidFill>
                  <a:schemeClr val="dk1"/>
                </a:solidFill>
                <a:latin typeface="+mn-lt"/>
                <a:ea typeface="+mn-ea"/>
                <a:cs typeface="+mn-cs"/>
              </a:defRPr>
            </a:lvl7pPr>
            <a:lvl8pPr marL="3200400" algn="l" defTabSz="914400" rtl="0" eaLnBrk="1" latinLnBrk="0" hangingPunct="1">
              <a:defRPr kumimoji="1" kern="1200">
                <a:solidFill>
                  <a:schemeClr val="dk1"/>
                </a:solidFill>
                <a:latin typeface="+mn-lt"/>
                <a:ea typeface="+mn-ea"/>
                <a:cs typeface="+mn-cs"/>
              </a:defRPr>
            </a:lvl8pPr>
            <a:lvl9pPr marL="3657600" algn="l" defTabSz="914400" rtl="0" eaLnBrk="1" latinLnBrk="0" hangingPunct="1">
              <a:defRPr kumimoji="1" kern="1200">
                <a:solidFill>
                  <a:schemeClr val="dk1"/>
                </a:solidFill>
                <a:latin typeface="+mn-lt"/>
                <a:ea typeface="+mn-ea"/>
                <a:cs typeface="+mn-cs"/>
              </a:defRPr>
            </a:lvl9pPr>
          </a:lstStyle>
          <a:p>
            <a:pPr algn="ctr" eaLnBrk="1" hangingPunct="1">
              <a:lnSpc>
                <a:spcPts val="1400"/>
              </a:lnSpc>
              <a:defRPr/>
            </a:pPr>
            <a:r>
              <a:rPr lang="ja-JP" altLang="en-US" sz="1100" kern="100" dirty="0">
                <a:ea typeface="Meiryo UI" panose="020B0604030504040204" pitchFamily="50" charset="-128"/>
                <a:cs typeface="Times New Roman" panose="02020603050405020304" pitchFamily="18" charset="0"/>
              </a:rPr>
              <a:t>耐震改修</a:t>
            </a:r>
            <a:endParaRPr lang="ja-JP" sz="1050" kern="100" dirty="0">
              <a:ea typeface="ＭＳ 明朝" panose="02020609040205080304" pitchFamily="17" charset="-128"/>
              <a:cs typeface="Times New Roman" panose="02020603050405020304" pitchFamily="18" charset="0"/>
            </a:endParaRPr>
          </a:p>
        </p:txBody>
      </p:sp>
      <p:sp>
        <p:nvSpPr>
          <p:cNvPr id="56" name="テキスト ボックス 61">
            <a:extLst>
              <a:ext uri="{FF2B5EF4-FFF2-40B4-BE49-F238E27FC236}">
                <a16:creationId xmlns:a16="http://schemas.microsoft.com/office/drawing/2014/main" id="{B7D7263F-E9A0-47C1-9D7A-92E91E28D421}"/>
              </a:ext>
            </a:extLst>
          </p:cNvPr>
          <p:cNvSpPr txBox="1"/>
          <p:nvPr/>
        </p:nvSpPr>
        <p:spPr>
          <a:xfrm>
            <a:off x="7252605" y="4406994"/>
            <a:ext cx="1635233" cy="218484"/>
          </a:xfrm>
          <a:prstGeom prst="rect">
            <a:avLst/>
          </a:prstGeom>
          <a:solidFill>
            <a:schemeClr val="bg1">
              <a:alpha val="35000"/>
            </a:schemeClr>
          </a:solidFill>
          <a:ln w="6350">
            <a:solidFill>
              <a:prstClr val="black"/>
            </a:solidFill>
          </a:ln>
          <a:effectLst/>
        </p:spPr>
        <p:style>
          <a:lnRef idx="0">
            <a:schemeClr val="accent1"/>
          </a:lnRef>
          <a:fillRef idx="0">
            <a:schemeClr val="accent1"/>
          </a:fillRef>
          <a:effectRef idx="0">
            <a:schemeClr val="accent1"/>
          </a:effectRef>
          <a:fontRef idx="minor">
            <a:schemeClr val="dk1"/>
          </a:fontRef>
        </p:style>
        <p:txBody>
          <a:bodyPr lIns="72000" tIns="0" rIns="72000" bIns="0" anchor="ctr"/>
          <a:lstStyle>
            <a:defPPr>
              <a:defRPr lang="ja-JP"/>
            </a:defPPr>
            <a:lvl1pPr algn="l" rtl="0" eaLnBrk="0" fontAlgn="base" hangingPunct="0">
              <a:spcBef>
                <a:spcPct val="0"/>
              </a:spcBef>
              <a:spcAft>
                <a:spcPct val="0"/>
              </a:spcAft>
              <a:defRPr kumimoji="1" kern="1200">
                <a:solidFill>
                  <a:schemeClr val="dk1"/>
                </a:solidFill>
                <a:latin typeface="+mn-lt"/>
                <a:ea typeface="+mn-ea"/>
                <a:cs typeface="+mn-cs"/>
              </a:defRPr>
            </a:lvl1pPr>
            <a:lvl2pPr marL="455613" indent="1588" algn="l" rtl="0" eaLnBrk="0" fontAlgn="base" hangingPunct="0">
              <a:spcBef>
                <a:spcPct val="0"/>
              </a:spcBef>
              <a:spcAft>
                <a:spcPct val="0"/>
              </a:spcAft>
              <a:defRPr kumimoji="1" kern="1200">
                <a:solidFill>
                  <a:schemeClr val="dk1"/>
                </a:solidFill>
                <a:latin typeface="+mn-lt"/>
                <a:ea typeface="+mn-ea"/>
                <a:cs typeface="+mn-cs"/>
              </a:defRPr>
            </a:lvl2pPr>
            <a:lvl3pPr marL="912813" indent="1588" algn="l" rtl="0" eaLnBrk="0" fontAlgn="base" hangingPunct="0">
              <a:spcBef>
                <a:spcPct val="0"/>
              </a:spcBef>
              <a:spcAft>
                <a:spcPct val="0"/>
              </a:spcAft>
              <a:defRPr kumimoji="1" kern="1200">
                <a:solidFill>
                  <a:schemeClr val="dk1"/>
                </a:solidFill>
                <a:latin typeface="+mn-lt"/>
                <a:ea typeface="+mn-ea"/>
                <a:cs typeface="+mn-cs"/>
              </a:defRPr>
            </a:lvl3pPr>
            <a:lvl4pPr marL="1370013" indent="1588" algn="l" rtl="0" eaLnBrk="0" fontAlgn="base" hangingPunct="0">
              <a:spcBef>
                <a:spcPct val="0"/>
              </a:spcBef>
              <a:spcAft>
                <a:spcPct val="0"/>
              </a:spcAft>
              <a:defRPr kumimoji="1" kern="1200">
                <a:solidFill>
                  <a:schemeClr val="dk1"/>
                </a:solidFill>
                <a:latin typeface="+mn-lt"/>
                <a:ea typeface="+mn-ea"/>
                <a:cs typeface="+mn-cs"/>
              </a:defRPr>
            </a:lvl4pPr>
            <a:lvl5pPr marL="1827213" indent="1588" algn="l" rtl="0" eaLnBrk="0" fontAlgn="base" hangingPunct="0">
              <a:spcBef>
                <a:spcPct val="0"/>
              </a:spcBef>
              <a:spcAft>
                <a:spcPct val="0"/>
              </a:spcAft>
              <a:defRPr kumimoji="1" kern="1200">
                <a:solidFill>
                  <a:schemeClr val="dk1"/>
                </a:solidFill>
                <a:latin typeface="+mn-lt"/>
                <a:ea typeface="+mn-ea"/>
                <a:cs typeface="+mn-cs"/>
              </a:defRPr>
            </a:lvl5pPr>
            <a:lvl6pPr marL="2286000" algn="l" defTabSz="914400" rtl="0" eaLnBrk="1" latinLnBrk="0" hangingPunct="1">
              <a:defRPr kumimoji="1" kern="1200">
                <a:solidFill>
                  <a:schemeClr val="dk1"/>
                </a:solidFill>
                <a:latin typeface="+mn-lt"/>
                <a:ea typeface="+mn-ea"/>
                <a:cs typeface="+mn-cs"/>
              </a:defRPr>
            </a:lvl6pPr>
            <a:lvl7pPr marL="2743200" algn="l" defTabSz="914400" rtl="0" eaLnBrk="1" latinLnBrk="0" hangingPunct="1">
              <a:defRPr kumimoji="1" kern="1200">
                <a:solidFill>
                  <a:schemeClr val="dk1"/>
                </a:solidFill>
                <a:latin typeface="+mn-lt"/>
                <a:ea typeface="+mn-ea"/>
                <a:cs typeface="+mn-cs"/>
              </a:defRPr>
            </a:lvl7pPr>
            <a:lvl8pPr marL="3200400" algn="l" defTabSz="914400" rtl="0" eaLnBrk="1" latinLnBrk="0" hangingPunct="1">
              <a:defRPr kumimoji="1" kern="1200">
                <a:solidFill>
                  <a:schemeClr val="dk1"/>
                </a:solidFill>
                <a:latin typeface="+mn-lt"/>
                <a:ea typeface="+mn-ea"/>
                <a:cs typeface="+mn-cs"/>
              </a:defRPr>
            </a:lvl8pPr>
            <a:lvl9pPr marL="3657600" algn="l" defTabSz="914400" rtl="0" eaLnBrk="1" latinLnBrk="0" hangingPunct="1">
              <a:defRPr kumimoji="1" kern="1200">
                <a:solidFill>
                  <a:schemeClr val="dk1"/>
                </a:solidFill>
                <a:latin typeface="+mn-lt"/>
                <a:ea typeface="+mn-ea"/>
                <a:cs typeface="+mn-cs"/>
              </a:defRPr>
            </a:lvl9pPr>
          </a:lstStyle>
          <a:p>
            <a:pPr algn="ctr" eaLnBrk="1" hangingPunct="1">
              <a:lnSpc>
                <a:spcPts val="1400"/>
              </a:lnSpc>
              <a:defRPr/>
            </a:pPr>
            <a:r>
              <a:rPr lang="en-US" altLang="ja-JP" sz="1000" kern="100" dirty="0">
                <a:solidFill>
                  <a:schemeClr val="tx1"/>
                </a:solidFill>
                <a:latin typeface="メイリオ" panose="020B0604030504040204" pitchFamily="50" charset="-128"/>
                <a:ea typeface="メイリオ" panose="020B0604030504040204" pitchFamily="50" charset="-128"/>
                <a:cs typeface="Meiryo UI" panose="020B0604030504040204" pitchFamily="50" charset="-128"/>
              </a:rPr>
              <a:t>34,800</a:t>
            </a:r>
            <a:r>
              <a:rPr lang="ja-JP" altLang="en-US" sz="1000" kern="100" dirty="0">
                <a:solidFill>
                  <a:schemeClr val="tx1"/>
                </a:solidFill>
                <a:latin typeface="メイリオ" panose="020B0604030504040204" pitchFamily="50" charset="-128"/>
                <a:ea typeface="メイリオ" panose="020B0604030504040204" pitchFamily="50" charset="-128"/>
                <a:cs typeface="Meiryo UI" panose="020B0604030504040204" pitchFamily="50" charset="-128"/>
              </a:rPr>
              <a:t>戸 → </a:t>
            </a:r>
            <a:r>
              <a:rPr lang="en-US" altLang="ja-JP" sz="1000" kern="100" dirty="0">
                <a:solidFill>
                  <a:schemeClr val="tx1"/>
                </a:solidFill>
                <a:latin typeface="メイリオ" panose="020B0604030504040204" pitchFamily="50" charset="-128"/>
                <a:ea typeface="メイリオ" panose="020B0604030504040204" pitchFamily="50" charset="-128"/>
                <a:cs typeface="Meiryo UI" panose="020B0604030504040204" pitchFamily="50" charset="-128"/>
              </a:rPr>
              <a:t>62,500</a:t>
            </a:r>
            <a:r>
              <a:rPr lang="ja-JP" altLang="en-US" sz="1000" kern="100" dirty="0">
                <a:solidFill>
                  <a:schemeClr val="tx1"/>
                </a:solidFill>
                <a:latin typeface="メイリオ" panose="020B0604030504040204" pitchFamily="50" charset="-128"/>
                <a:ea typeface="メイリオ" panose="020B0604030504040204" pitchFamily="50" charset="-128"/>
                <a:cs typeface="Meiryo UI" panose="020B0604030504040204" pitchFamily="50" charset="-128"/>
              </a:rPr>
              <a:t>戸</a:t>
            </a:r>
            <a:endParaRPr lang="ja-JP" sz="900" kern="100" dirty="0">
              <a:solidFill>
                <a:schemeClr val="tx1"/>
              </a:solidFill>
              <a:latin typeface="メイリオ" panose="020B0604030504040204" pitchFamily="50" charset="-128"/>
              <a:ea typeface="メイリオ" panose="020B0604030504040204" pitchFamily="50" charset="-128"/>
              <a:cs typeface="Times New Roman" panose="02020603050405020304" pitchFamily="18" charset="0"/>
            </a:endParaRPr>
          </a:p>
        </p:txBody>
      </p:sp>
      <p:sp>
        <p:nvSpPr>
          <p:cNvPr id="58" name="テキスト ボックス 61">
            <a:extLst>
              <a:ext uri="{FF2B5EF4-FFF2-40B4-BE49-F238E27FC236}">
                <a16:creationId xmlns:a16="http://schemas.microsoft.com/office/drawing/2014/main" id="{CCAE82D9-62C0-4ED8-B036-E1EB9833C233}"/>
              </a:ext>
            </a:extLst>
          </p:cNvPr>
          <p:cNvSpPr txBox="1"/>
          <p:nvPr/>
        </p:nvSpPr>
        <p:spPr>
          <a:xfrm>
            <a:off x="7252604" y="2614002"/>
            <a:ext cx="1629783" cy="241049"/>
          </a:xfrm>
          <a:prstGeom prst="rect">
            <a:avLst/>
          </a:prstGeom>
          <a:solidFill>
            <a:schemeClr val="bg1">
              <a:alpha val="35000"/>
            </a:schemeClr>
          </a:solidFill>
          <a:ln w="6350">
            <a:solidFill>
              <a:prstClr val="black"/>
            </a:solidFill>
          </a:ln>
          <a:effectLst/>
        </p:spPr>
        <p:style>
          <a:lnRef idx="0">
            <a:schemeClr val="accent1"/>
          </a:lnRef>
          <a:fillRef idx="0">
            <a:schemeClr val="accent1"/>
          </a:fillRef>
          <a:effectRef idx="0">
            <a:schemeClr val="accent1"/>
          </a:effectRef>
          <a:fontRef idx="minor">
            <a:schemeClr val="dk1"/>
          </a:fontRef>
        </p:style>
        <p:txBody>
          <a:bodyPr lIns="72000" tIns="0" rIns="72000" bIns="0" anchor="ctr"/>
          <a:lstStyle>
            <a:defPPr>
              <a:defRPr lang="ja-JP"/>
            </a:defPPr>
            <a:lvl1pPr algn="l" rtl="0" eaLnBrk="0" fontAlgn="base" hangingPunct="0">
              <a:spcBef>
                <a:spcPct val="0"/>
              </a:spcBef>
              <a:spcAft>
                <a:spcPct val="0"/>
              </a:spcAft>
              <a:defRPr kumimoji="1" kern="1200">
                <a:solidFill>
                  <a:schemeClr val="dk1"/>
                </a:solidFill>
                <a:latin typeface="+mn-lt"/>
                <a:ea typeface="+mn-ea"/>
                <a:cs typeface="+mn-cs"/>
              </a:defRPr>
            </a:lvl1pPr>
            <a:lvl2pPr marL="455613" indent="1588" algn="l" rtl="0" eaLnBrk="0" fontAlgn="base" hangingPunct="0">
              <a:spcBef>
                <a:spcPct val="0"/>
              </a:spcBef>
              <a:spcAft>
                <a:spcPct val="0"/>
              </a:spcAft>
              <a:defRPr kumimoji="1" kern="1200">
                <a:solidFill>
                  <a:schemeClr val="dk1"/>
                </a:solidFill>
                <a:latin typeface="+mn-lt"/>
                <a:ea typeface="+mn-ea"/>
                <a:cs typeface="+mn-cs"/>
              </a:defRPr>
            </a:lvl2pPr>
            <a:lvl3pPr marL="912813" indent="1588" algn="l" rtl="0" eaLnBrk="0" fontAlgn="base" hangingPunct="0">
              <a:spcBef>
                <a:spcPct val="0"/>
              </a:spcBef>
              <a:spcAft>
                <a:spcPct val="0"/>
              </a:spcAft>
              <a:defRPr kumimoji="1" kern="1200">
                <a:solidFill>
                  <a:schemeClr val="dk1"/>
                </a:solidFill>
                <a:latin typeface="+mn-lt"/>
                <a:ea typeface="+mn-ea"/>
                <a:cs typeface="+mn-cs"/>
              </a:defRPr>
            </a:lvl3pPr>
            <a:lvl4pPr marL="1370013" indent="1588" algn="l" rtl="0" eaLnBrk="0" fontAlgn="base" hangingPunct="0">
              <a:spcBef>
                <a:spcPct val="0"/>
              </a:spcBef>
              <a:spcAft>
                <a:spcPct val="0"/>
              </a:spcAft>
              <a:defRPr kumimoji="1" kern="1200">
                <a:solidFill>
                  <a:schemeClr val="dk1"/>
                </a:solidFill>
                <a:latin typeface="+mn-lt"/>
                <a:ea typeface="+mn-ea"/>
                <a:cs typeface="+mn-cs"/>
              </a:defRPr>
            </a:lvl4pPr>
            <a:lvl5pPr marL="1827213" indent="1588" algn="l" rtl="0" eaLnBrk="0" fontAlgn="base" hangingPunct="0">
              <a:spcBef>
                <a:spcPct val="0"/>
              </a:spcBef>
              <a:spcAft>
                <a:spcPct val="0"/>
              </a:spcAft>
              <a:defRPr kumimoji="1" kern="1200">
                <a:solidFill>
                  <a:schemeClr val="dk1"/>
                </a:solidFill>
                <a:latin typeface="+mn-lt"/>
                <a:ea typeface="+mn-ea"/>
                <a:cs typeface="+mn-cs"/>
              </a:defRPr>
            </a:lvl5pPr>
            <a:lvl6pPr marL="2286000" algn="l" defTabSz="914400" rtl="0" eaLnBrk="1" latinLnBrk="0" hangingPunct="1">
              <a:defRPr kumimoji="1" kern="1200">
                <a:solidFill>
                  <a:schemeClr val="dk1"/>
                </a:solidFill>
                <a:latin typeface="+mn-lt"/>
                <a:ea typeface="+mn-ea"/>
                <a:cs typeface="+mn-cs"/>
              </a:defRPr>
            </a:lvl6pPr>
            <a:lvl7pPr marL="2743200" algn="l" defTabSz="914400" rtl="0" eaLnBrk="1" latinLnBrk="0" hangingPunct="1">
              <a:defRPr kumimoji="1" kern="1200">
                <a:solidFill>
                  <a:schemeClr val="dk1"/>
                </a:solidFill>
                <a:latin typeface="+mn-lt"/>
                <a:ea typeface="+mn-ea"/>
                <a:cs typeface="+mn-cs"/>
              </a:defRPr>
            </a:lvl7pPr>
            <a:lvl8pPr marL="3200400" algn="l" defTabSz="914400" rtl="0" eaLnBrk="1" latinLnBrk="0" hangingPunct="1">
              <a:defRPr kumimoji="1" kern="1200">
                <a:solidFill>
                  <a:schemeClr val="dk1"/>
                </a:solidFill>
                <a:latin typeface="+mn-lt"/>
                <a:ea typeface="+mn-ea"/>
                <a:cs typeface="+mn-cs"/>
              </a:defRPr>
            </a:lvl8pPr>
            <a:lvl9pPr marL="3657600" algn="l" defTabSz="914400" rtl="0" eaLnBrk="1" latinLnBrk="0" hangingPunct="1">
              <a:defRPr kumimoji="1" kern="1200">
                <a:solidFill>
                  <a:schemeClr val="dk1"/>
                </a:solidFill>
                <a:latin typeface="+mn-lt"/>
                <a:ea typeface="+mn-ea"/>
                <a:cs typeface="+mn-cs"/>
              </a:defRPr>
            </a:lvl9pPr>
          </a:lstStyle>
          <a:p>
            <a:pPr algn="ctr" eaLnBrk="1" hangingPunct="1">
              <a:lnSpc>
                <a:spcPts val="1400"/>
              </a:lnSpc>
              <a:defRPr/>
            </a:pPr>
            <a:r>
              <a:rPr lang="en-US" altLang="ja-JP" sz="1000" kern="100" dirty="0">
                <a:solidFill>
                  <a:schemeClr val="tx1"/>
                </a:solidFill>
                <a:latin typeface="メイリオ" panose="020B0604030504040204" pitchFamily="50" charset="-128"/>
                <a:ea typeface="メイリオ" panose="020B0604030504040204" pitchFamily="50" charset="-128"/>
              </a:rPr>
              <a:t>13,300</a:t>
            </a:r>
            <a:r>
              <a:rPr lang="ja-JP" altLang="en-US" sz="1000" kern="100" dirty="0">
                <a:solidFill>
                  <a:schemeClr val="tx1"/>
                </a:solidFill>
                <a:ea typeface="Meiryo UI" panose="020B0604030504040204" pitchFamily="50" charset="-128"/>
                <a:cs typeface="Meiryo UI" panose="020B0604030504040204" pitchFamily="50" charset="-128"/>
              </a:rPr>
              <a:t>戸 → </a:t>
            </a:r>
            <a:r>
              <a:rPr lang="en-US" altLang="ja-JP" sz="1000" kern="100" dirty="0">
                <a:solidFill>
                  <a:schemeClr val="tx1"/>
                </a:solidFill>
                <a:latin typeface="メイリオ" panose="020B0604030504040204" pitchFamily="50" charset="-128"/>
                <a:ea typeface="メイリオ" panose="020B0604030504040204" pitchFamily="50" charset="-128"/>
                <a:cs typeface="Meiryo UI" panose="020B0604030504040204" pitchFamily="50" charset="-128"/>
              </a:rPr>
              <a:t>24,700</a:t>
            </a:r>
            <a:r>
              <a:rPr lang="ja-JP" altLang="en-US" sz="1000" kern="100" dirty="0">
                <a:solidFill>
                  <a:schemeClr val="tx1"/>
                </a:solidFill>
                <a:ea typeface="Meiryo UI" panose="020B0604030504040204" pitchFamily="50" charset="-128"/>
                <a:cs typeface="Meiryo UI" panose="020B0604030504040204" pitchFamily="50" charset="-128"/>
              </a:rPr>
              <a:t>戸</a:t>
            </a:r>
            <a:endParaRPr lang="ja-JP" sz="900" kern="100" dirty="0">
              <a:solidFill>
                <a:schemeClr val="tx1"/>
              </a:solidFill>
              <a:ea typeface="ＭＳ 明朝" panose="02020609040205080304" pitchFamily="17" charset="-128"/>
              <a:cs typeface="Times New Roman" panose="02020603050405020304" pitchFamily="18" charset="0"/>
            </a:endParaRPr>
          </a:p>
        </p:txBody>
      </p:sp>
      <p:sp>
        <p:nvSpPr>
          <p:cNvPr id="83" name="テキスト ボックス 61">
            <a:extLst>
              <a:ext uri="{FF2B5EF4-FFF2-40B4-BE49-F238E27FC236}">
                <a16:creationId xmlns:a16="http://schemas.microsoft.com/office/drawing/2014/main" id="{E9068AB3-255A-410B-9BDD-71FF1A53C00B}"/>
              </a:ext>
            </a:extLst>
          </p:cNvPr>
          <p:cNvSpPr txBox="1"/>
          <p:nvPr/>
        </p:nvSpPr>
        <p:spPr>
          <a:xfrm>
            <a:off x="5358648" y="3495427"/>
            <a:ext cx="1764861" cy="248372"/>
          </a:xfrm>
          <a:prstGeom prst="rect">
            <a:avLst/>
          </a:prstGeom>
          <a:pattFill prst="wdUpDiag">
            <a:fgClr>
              <a:srgbClr val="A3A3E0"/>
            </a:fgClr>
            <a:bgClr>
              <a:schemeClr val="bg1"/>
            </a:bgClr>
          </a:pattFill>
          <a:ln w="6350">
            <a:solidFill>
              <a:prstClr val="black"/>
            </a:solidFill>
          </a:ln>
          <a:effectLst/>
        </p:spPr>
        <p:style>
          <a:lnRef idx="0">
            <a:schemeClr val="accent1"/>
          </a:lnRef>
          <a:fillRef idx="0">
            <a:schemeClr val="accent1"/>
          </a:fillRef>
          <a:effectRef idx="0">
            <a:schemeClr val="accent1"/>
          </a:effectRef>
          <a:fontRef idx="minor">
            <a:schemeClr val="dk1"/>
          </a:fontRef>
        </p:style>
        <p:txBody>
          <a:bodyPr lIns="72000" tIns="0" rIns="72000" bIns="0" anchor="ctr"/>
          <a:lstStyle>
            <a:defPPr>
              <a:defRPr lang="ja-JP"/>
            </a:defPPr>
            <a:lvl1pPr algn="l" rtl="0" eaLnBrk="0" fontAlgn="base" hangingPunct="0">
              <a:spcBef>
                <a:spcPct val="0"/>
              </a:spcBef>
              <a:spcAft>
                <a:spcPct val="0"/>
              </a:spcAft>
              <a:defRPr kumimoji="1" kern="1200">
                <a:solidFill>
                  <a:schemeClr val="dk1"/>
                </a:solidFill>
                <a:latin typeface="+mn-lt"/>
                <a:ea typeface="+mn-ea"/>
                <a:cs typeface="+mn-cs"/>
              </a:defRPr>
            </a:lvl1pPr>
            <a:lvl2pPr marL="455613" indent="1588" algn="l" rtl="0" eaLnBrk="0" fontAlgn="base" hangingPunct="0">
              <a:spcBef>
                <a:spcPct val="0"/>
              </a:spcBef>
              <a:spcAft>
                <a:spcPct val="0"/>
              </a:spcAft>
              <a:defRPr kumimoji="1" kern="1200">
                <a:solidFill>
                  <a:schemeClr val="dk1"/>
                </a:solidFill>
                <a:latin typeface="+mn-lt"/>
                <a:ea typeface="+mn-ea"/>
                <a:cs typeface="+mn-cs"/>
              </a:defRPr>
            </a:lvl2pPr>
            <a:lvl3pPr marL="912813" indent="1588" algn="l" rtl="0" eaLnBrk="0" fontAlgn="base" hangingPunct="0">
              <a:spcBef>
                <a:spcPct val="0"/>
              </a:spcBef>
              <a:spcAft>
                <a:spcPct val="0"/>
              </a:spcAft>
              <a:defRPr kumimoji="1" kern="1200">
                <a:solidFill>
                  <a:schemeClr val="dk1"/>
                </a:solidFill>
                <a:latin typeface="+mn-lt"/>
                <a:ea typeface="+mn-ea"/>
                <a:cs typeface="+mn-cs"/>
              </a:defRPr>
            </a:lvl3pPr>
            <a:lvl4pPr marL="1370013" indent="1588" algn="l" rtl="0" eaLnBrk="0" fontAlgn="base" hangingPunct="0">
              <a:spcBef>
                <a:spcPct val="0"/>
              </a:spcBef>
              <a:spcAft>
                <a:spcPct val="0"/>
              </a:spcAft>
              <a:defRPr kumimoji="1" kern="1200">
                <a:solidFill>
                  <a:schemeClr val="dk1"/>
                </a:solidFill>
                <a:latin typeface="+mn-lt"/>
                <a:ea typeface="+mn-ea"/>
                <a:cs typeface="+mn-cs"/>
              </a:defRPr>
            </a:lvl4pPr>
            <a:lvl5pPr marL="1827213" indent="1588" algn="l" rtl="0" eaLnBrk="0" fontAlgn="base" hangingPunct="0">
              <a:spcBef>
                <a:spcPct val="0"/>
              </a:spcBef>
              <a:spcAft>
                <a:spcPct val="0"/>
              </a:spcAft>
              <a:defRPr kumimoji="1" kern="1200">
                <a:solidFill>
                  <a:schemeClr val="dk1"/>
                </a:solidFill>
                <a:latin typeface="+mn-lt"/>
                <a:ea typeface="+mn-ea"/>
                <a:cs typeface="+mn-cs"/>
              </a:defRPr>
            </a:lvl5pPr>
            <a:lvl6pPr marL="2286000" algn="l" defTabSz="914400" rtl="0" eaLnBrk="1" latinLnBrk="0" hangingPunct="1">
              <a:defRPr kumimoji="1" kern="1200">
                <a:solidFill>
                  <a:schemeClr val="dk1"/>
                </a:solidFill>
                <a:latin typeface="+mn-lt"/>
                <a:ea typeface="+mn-ea"/>
                <a:cs typeface="+mn-cs"/>
              </a:defRPr>
            </a:lvl6pPr>
            <a:lvl7pPr marL="2743200" algn="l" defTabSz="914400" rtl="0" eaLnBrk="1" latinLnBrk="0" hangingPunct="1">
              <a:defRPr kumimoji="1" kern="1200">
                <a:solidFill>
                  <a:schemeClr val="dk1"/>
                </a:solidFill>
                <a:latin typeface="+mn-lt"/>
                <a:ea typeface="+mn-ea"/>
                <a:cs typeface="+mn-cs"/>
              </a:defRPr>
            </a:lvl7pPr>
            <a:lvl8pPr marL="3200400" algn="l" defTabSz="914400" rtl="0" eaLnBrk="1" latinLnBrk="0" hangingPunct="1">
              <a:defRPr kumimoji="1" kern="1200">
                <a:solidFill>
                  <a:schemeClr val="dk1"/>
                </a:solidFill>
                <a:latin typeface="+mn-lt"/>
                <a:ea typeface="+mn-ea"/>
                <a:cs typeface="+mn-cs"/>
              </a:defRPr>
            </a:lvl8pPr>
            <a:lvl9pPr marL="3657600" algn="l" defTabSz="914400" rtl="0" eaLnBrk="1" latinLnBrk="0" hangingPunct="1">
              <a:defRPr kumimoji="1" kern="1200">
                <a:solidFill>
                  <a:schemeClr val="dk1"/>
                </a:solidFill>
                <a:latin typeface="+mn-lt"/>
                <a:ea typeface="+mn-ea"/>
                <a:cs typeface="+mn-cs"/>
              </a:defRPr>
            </a:lvl9pPr>
          </a:lstStyle>
          <a:p>
            <a:pPr algn="ctr" eaLnBrk="1" hangingPunct="1">
              <a:lnSpc>
                <a:spcPts val="1400"/>
              </a:lnSpc>
              <a:defRPr/>
            </a:pPr>
            <a:r>
              <a:rPr lang="ja-JP" altLang="en-US" sz="1100" kern="100" dirty="0">
                <a:solidFill>
                  <a:schemeClr val="tx1"/>
                </a:solidFill>
                <a:ea typeface="Meiryo UI" panose="020B0604030504040204" pitchFamily="50" charset="-128"/>
                <a:cs typeface="Meiryo UI" panose="020B0604030504040204" pitchFamily="50" charset="-128"/>
              </a:rPr>
              <a:t>建替え要因</a:t>
            </a:r>
            <a:endParaRPr lang="ja-JP" sz="1050" kern="100" dirty="0">
              <a:solidFill>
                <a:schemeClr val="tx1"/>
              </a:solidFill>
              <a:ea typeface="ＭＳ 明朝" panose="02020609040205080304" pitchFamily="17" charset="-128"/>
              <a:cs typeface="Times New Roman" panose="02020603050405020304" pitchFamily="18" charset="0"/>
            </a:endParaRPr>
          </a:p>
        </p:txBody>
      </p:sp>
      <p:sp>
        <p:nvSpPr>
          <p:cNvPr id="84" name="テキスト ボックス 61">
            <a:extLst>
              <a:ext uri="{FF2B5EF4-FFF2-40B4-BE49-F238E27FC236}">
                <a16:creationId xmlns:a16="http://schemas.microsoft.com/office/drawing/2014/main" id="{E1C5B84C-EB90-49E0-BAF1-491E1C5A4638}"/>
              </a:ext>
            </a:extLst>
          </p:cNvPr>
          <p:cNvSpPr txBox="1"/>
          <p:nvPr/>
        </p:nvSpPr>
        <p:spPr>
          <a:xfrm>
            <a:off x="7245062" y="3498437"/>
            <a:ext cx="1637330" cy="248371"/>
          </a:xfrm>
          <a:prstGeom prst="rect">
            <a:avLst/>
          </a:prstGeom>
          <a:solidFill>
            <a:schemeClr val="bg1">
              <a:alpha val="35000"/>
            </a:schemeClr>
          </a:solidFill>
          <a:ln w="6350">
            <a:solidFill>
              <a:prstClr val="black"/>
            </a:solidFill>
          </a:ln>
          <a:effectLst/>
        </p:spPr>
        <p:style>
          <a:lnRef idx="0">
            <a:schemeClr val="accent1"/>
          </a:lnRef>
          <a:fillRef idx="0">
            <a:schemeClr val="accent1"/>
          </a:fillRef>
          <a:effectRef idx="0">
            <a:schemeClr val="accent1"/>
          </a:effectRef>
          <a:fontRef idx="minor">
            <a:schemeClr val="dk1"/>
          </a:fontRef>
        </p:style>
        <p:txBody>
          <a:bodyPr lIns="72000" tIns="0" rIns="72000" bIns="0" anchor="ctr"/>
          <a:lstStyle>
            <a:defPPr>
              <a:defRPr lang="ja-JP"/>
            </a:defPPr>
            <a:lvl1pPr algn="l" rtl="0" eaLnBrk="0" fontAlgn="base" hangingPunct="0">
              <a:spcBef>
                <a:spcPct val="0"/>
              </a:spcBef>
              <a:spcAft>
                <a:spcPct val="0"/>
              </a:spcAft>
              <a:defRPr kumimoji="1" kern="1200">
                <a:solidFill>
                  <a:schemeClr val="dk1"/>
                </a:solidFill>
                <a:latin typeface="+mn-lt"/>
                <a:ea typeface="+mn-ea"/>
                <a:cs typeface="+mn-cs"/>
              </a:defRPr>
            </a:lvl1pPr>
            <a:lvl2pPr marL="455613" indent="1588" algn="l" rtl="0" eaLnBrk="0" fontAlgn="base" hangingPunct="0">
              <a:spcBef>
                <a:spcPct val="0"/>
              </a:spcBef>
              <a:spcAft>
                <a:spcPct val="0"/>
              </a:spcAft>
              <a:defRPr kumimoji="1" kern="1200">
                <a:solidFill>
                  <a:schemeClr val="dk1"/>
                </a:solidFill>
                <a:latin typeface="+mn-lt"/>
                <a:ea typeface="+mn-ea"/>
                <a:cs typeface="+mn-cs"/>
              </a:defRPr>
            </a:lvl2pPr>
            <a:lvl3pPr marL="912813" indent="1588" algn="l" rtl="0" eaLnBrk="0" fontAlgn="base" hangingPunct="0">
              <a:spcBef>
                <a:spcPct val="0"/>
              </a:spcBef>
              <a:spcAft>
                <a:spcPct val="0"/>
              </a:spcAft>
              <a:defRPr kumimoji="1" kern="1200">
                <a:solidFill>
                  <a:schemeClr val="dk1"/>
                </a:solidFill>
                <a:latin typeface="+mn-lt"/>
                <a:ea typeface="+mn-ea"/>
                <a:cs typeface="+mn-cs"/>
              </a:defRPr>
            </a:lvl3pPr>
            <a:lvl4pPr marL="1370013" indent="1588" algn="l" rtl="0" eaLnBrk="0" fontAlgn="base" hangingPunct="0">
              <a:spcBef>
                <a:spcPct val="0"/>
              </a:spcBef>
              <a:spcAft>
                <a:spcPct val="0"/>
              </a:spcAft>
              <a:defRPr kumimoji="1" kern="1200">
                <a:solidFill>
                  <a:schemeClr val="dk1"/>
                </a:solidFill>
                <a:latin typeface="+mn-lt"/>
                <a:ea typeface="+mn-ea"/>
                <a:cs typeface="+mn-cs"/>
              </a:defRPr>
            </a:lvl4pPr>
            <a:lvl5pPr marL="1827213" indent="1588" algn="l" rtl="0" eaLnBrk="0" fontAlgn="base" hangingPunct="0">
              <a:spcBef>
                <a:spcPct val="0"/>
              </a:spcBef>
              <a:spcAft>
                <a:spcPct val="0"/>
              </a:spcAft>
              <a:defRPr kumimoji="1" kern="1200">
                <a:solidFill>
                  <a:schemeClr val="dk1"/>
                </a:solidFill>
                <a:latin typeface="+mn-lt"/>
                <a:ea typeface="+mn-ea"/>
                <a:cs typeface="+mn-cs"/>
              </a:defRPr>
            </a:lvl5pPr>
            <a:lvl6pPr marL="2286000" algn="l" defTabSz="914400" rtl="0" eaLnBrk="1" latinLnBrk="0" hangingPunct="1">
              <a:defRPr kumimoji="1" kern="1200">
                <a:solidFill>
                  <a:schemeClr val="dk1"/>
                </a:solidFill>
                <a:latin typeface="+mn-lt"/>
                <a:ea typeface="+mn-ea"/>
                <a:cs typeface="+mn-cs"/>
              </a:defRPr>
            </a:lvl6pPr>
            <a:lvl7pPr marL="2743200" algn="l" defTabSz="914400" rtl="0" eaLnBrk="1" latinLnBrk="0" hangingPunct="1">
              <a:defRPr kumimoji="1" kern="1200">
                <a:solidFill>
                  <a:schemeClr val="dk1"/>
                </a:solidFill>
                <a:latin typeface="+mn-lt"/>
                <a:ea typeface="+mn-ea"/>
                <a:cs typeface="+mn-cs"/>
              </a:defRPr>
            </a:lvl7pPr>
            <a:lvl8pPr marL="3200400" algn="l" defTabSz="914400" rtl="0" eaLnBrk="1" latinLnBrk="0" hangingPunct="1">
              <a:defRPr kumimoji="1" kern="1200">
                <a:solidFill>
                  <a:schemeClr val="dk1"/>
                </a:solidFill>
                <a:latin typeface="+mn-lt"/>
                <a:ea typeface="+mn-ea"/>
                <a:cs typeface="+mn-cs"/>
              </a:defRPr>
            </a:lvl8pPr>
            <a:lvl9pPr marL="3657600" algn="l" defTabSz="914400" rtl="0" eaLnBrk="1" latinLnBrk="0" hangingPunct="1">
              <a:defRPr kumimoji="1" kern="1200">
                <a:solidFill>
                  <a:schemeClr val="dk1"/>
                </a:solidFill>
                <a:latin typeface="+mn-lt"/>
                <a:ea typeface="+mn-ea"/>
                <a:cs typeface="+mn-cs"/>
              </a:defRPr>
            </a:lvl9pPr>
          </a:lstStyle>
          <a:p>
            <a:pPr algn="ctr" eaLnBrk="1" hangingPunct="1">
              <a:lnSpc>
                <a:spcPts val="1400"/>
              </a:lnSpc>
              <a:defRPr/>
            </a:pPr>
            <a:r>
              <a:rPr lang="en-US" altLang="ja-JP" sz="1000" kern="100" dirty="0">
                <a:solidFill>
                  <a:schemeClr val="tx1"/>
                </a:solidFill>
                <a:latin typeface="メイリオ" panose="020B0604030504040204" pitchFamily="50" charset="-128"/>
                <a:ea typeface="メイリオ" panose="020B0604030504040204" pitchFamily="50" charset="-128"/>
                <a:cs typeface="Meiryo UI" panose="020B0604030504040204" pitchFamily="50" charset="-128"/>
              </a:rPr>
              <a:t>23,600</a:t>
            </a:r>
            <a:r>
              <a:rPr lang="ja-JP" altLang="en-US" sz="1000" kern="100" dirty="0">
                <a:solidFill>
                  <a:schemeClr val="tx1"/>
                </a:solidFill>
                <a:latin typeface="メイリオ" panose="020B0604030504040204" pitchFamily="50" charset="-128"/>
                <a:ea typeface="メイリオ" panose="020B0604030504040204" pitchFamily="50" charset="-128"/>
                <a:cs typeface="Meiryo UI" panose="020B0604030504040204" pitchFamily="50" charset="-128"/>
              </a:rPr>
              <a:t>戸 → </a:t>
            </a:r>
            <a:r>
              <a:rPr lang="en-US" altLang="ja-JP" sz="1000" kern="100" dirty="0">
                <a:solidFill>
                  <a:schemeClr val="tx1"/>
                </a:solidFill>
                <a:latin typeface="メイリオ" panose="020B0604030504040204" pitchFamily="50" charset="-128"/>
                <a:ea typeface="メイリオ" panose="020B0604030504040204" pitchFamily="50" charset="-128"/>
                <a:cs typeface="Meiryo UI" panose="020B0604030504040204" pitchFamily="50" charset="-128"/>
              </a:rPr>
              <a:t>41,400</a:t>
            </a:r>
            <a:r>
              <a:rPr lang="ja-JP" altLang="en-US" sz="1000" kern="100" dirty="0">
                <a:solidFill>
                  <a:schemeClr val="tx1"/>
                </a:solidFill>
                <a:latin typeface="メイリオ" panose="020B0604030504040204" pitchFamily="50" charset="-128"/>
                <a:ea typeface="メイリオ" panose="020B0604030504040204" pitchFamily="50" charset="-128"/>
                <a:cs typeface="Meiryo UI" panose="020B0604030504040204" pitchFamily="50" charset="-128"/>
              </a:rPr>
              <a:t>戸</a:t>
            </a:r>
            <a:endParaRPr lang="ja-JP" sz="900" kern="100" dirty="0">
              <a:solidFill>
                <a:schemeClr val="tx1"/>
              </a:solidFill>
              <a:latin typeface="メイリオ" panose="020B0604030504040204" pitchFamily="50" charset="-128"/>
              <a:ea typeface="メイリオ" panose="020B0604030504040204" pitchFamily="50" charset="-128"/>
              <a:cs typeface="Times New Roman" panose="02020603050405020304" pitchFamily="18" charset="0"/>
            </a:endParaRPr>
          </a:p>
        </p:txBody>
      </p:sp>
      <p:sp>
        <p:nvSpPr>
          <p:cNvPr id="59" name="テキスト ボックス 61">
            <a:extLst>
              <a:ext uri="{FF2B5EF4-FFF2-40B4-BE49-F238E27FC236}">
                <a16:creationId xmlns:a16="http://schemas.microsoft.com/office/drawing/2014/main" id="{2E38F75F-35EF-4C35-B3D6-CD5D5DC958D5}"/>
              </a:ext>
            </a:extLst>
          </p:cNvPr>
          <p:cNvSpPr txBox="1"/>
          <p:nvPr/>
        </p:nvSpPr>
        <p:spPr>
          <a:xfrm>
            <a:off x="16514" y="5162869"/>
            <a:ext cx="5203402" cy="1498596"/>
          </a:xfrm>
          <a:prstGeom prst="rect">
            <a:avLst/>
          </a:prstGeom>
          <a:solidFill>
            <a:schemeClr val="bg1">
              <a:alpha val="35000"/>
            </a:schemeClr>
          </a:solidFill>
          <a:ln w="6350">
            <a:solidFill>
              <a:srgbClr val="00B0F0"/>
            </a:solidFill>
            <a:prstDash val="dash"/>
          </a:ln>
          <a:effectLst/>
        </p:spPr>
        <p:style>
          <a:lnRef idx="0">
            <a:schemeClr val="accent1"/>
          </a:lnRef>
          <a:fillRef idx="0">
            <a:schemeClr val="accent1"/>
          </a:fillRef>
          <a:effectRef idx="0">
            <a:schemeClr val="accent1"/>
          </a:effectRef>
          <a:fontRef idx="minor">
            <a:schemeClr val="dk1"/>
          </a:fontRef>
        </p:style>
        <p:txBody>
          <a:bodyPr lIns="72000" tIns="0" rIns="72000" bIns="0" anchor="ctr"/>
          <a:lstStyle>
            <a:defPPr>
              <a:defRPr lang="ja-JP"/>
            </a:defPPr>
            <a:lvl1pPr algn="l" rtl="0" eaLnBrk="0" fontAlgn="base" hangingPunct="0">
              <a:spcBef>
                <a:spcPct val="0"/>
              </a:spcBef>
              <a:spcAft>
                <a:spcPct val="0"/>
              </a:spcAft>
              <a:defRPr kumimoji="1" kern="1200">
                <a:solidFill>
                  <a:schemeClr val="dk1"/>
                </a:solidFill>
                <a:latin typeface="+mn-lt"/>
                <a:ea typeface="+mn-ea"/>
                <a:cs typeface="+mn-cs"/>
              </a:defRPr>
            </a:lvl1pPr>
            <a:lvl2pPr marL="455613" indent="1588" algn="l" rtl="0" eaLnBrk="0" fontAlgn="base" hangingPunct="0">
              <a:spcBef>
                <a:spcPct val="0"/>
              </a:spcBef>
              <a:spcAft>
                <a:spcPct val="0"/>
              </a:spcAft>
              <a:defRPr kumimoji="1" kern="1200">
                <a:solidFill>
                  <a:schemeClr val="dk1"/>
                </a:solidFill>
                <a:latin typeface="+mn-lt"/>
                <a:ea typeface="+mn-ea"/>
                <a:cs typeface="+mn-cs"/>
              </a:defRPr>
            </a:lvl2pPr>
            <a:lvl3pPr marL="912813" indent="1588" algn="l" rtl="0" eaLnBrk="0" fontAlgn="base" hangingPunct="0">
              <a:spcBef>
                <a:spcPct val="0"/>
              </a:spcBef>
              <a:spcAft>
                <a:spcPct val="0"/>
              </a:spcAft>
              <a:defRPr kumimoji="1" kern="1200">
                <a:solidFill>
                  <a:schemeClr val="dk1"/>
                </a:solidFill>
                <a:latin typeface="+mn-lt"/>
                <a:ea typeface="+mn-ea"/>
                <a:cs typeface="+mn-cs"/>
              </a:defRPr>
            </a:lvl3pPr>
            <a:lvl4pPr marL="1370013" indent="1588" algn="l" rtl="0" eaLnBrk="0" fontAlgn="base" hangingPunct="0">
              <a:spcBef>
                <a:spcPct val="0"/>
              </a:spcBef>
              <a:spcAft>
                <a:spcPct val="0"/>
              </a:spcAft>
              <a:defRPr kumimoji="1" kern="1200">
                <a:solidFill>
                  <a:schemeClr val="dk1"/>
                </a:solidFill>
                <a:latin typeface="+mn-lt"/>
                <a:ea typeface="+mn-ea"/>
                <a:cs typeface="+mn-cs"/>
              </a:defRPr>
            </a:lvl4pPr>
            <a:lvl5pPr marL="1827213" indent="1588" algn="l" rtl="0" eaLnBrk="0" fontAlgn="base" hangingPunct="0">
              <a:spcBef>
                <a:spcPct val="0"/>
              </a:spcBef>
              <a:spcAft>
                <a:spcPct val="0"/>
              </a:spcAft>
              <a:defRPr kumimoji="1" kern="1200">
                <a:solidFill>
                  <a:schemeClr val="dk1"/>
                </a:solidFill>
                <a:latin typeface="+mn-lt"/>
                <a:ea typeface="+mn-ea"/>
                <a:cs typeface="+mn-cs"/>
              </a:defRPr>
            </a:lvl5pPr>
            <a:lvl6pPr marL="2286000" algn="l" defTabSz="914400" rtl="0" eaLnBrk="1" latinLnBrk="0" hangingPunct="1">
              <a:defRPr kumimoji="1" kern="1200">
                <a:solidFill>
                  <a:schemeClr val="dk1"/>
                </a:solidFill>
                <a:latin typeface="+mn-lt"/>
                <a:ea typeface="+mn-ea"/>
                <a:cs typeface="+mn-cs"/>
              </a:defRPr>
            </a:lvl6pPr>
            <a:lvl7pPr marL="2743200" algn="l" defTabSz="914400" rtl="0" eaLnBrk="1" latinLnBrk="0" hangingPunct="1">
              <a:defRPr kumimoji="1" kern="1200">
                <a:solidFill>
                  <a:schemeClr val="dk1"/>
                </a:solidFill>
                <a:latin typeface="+mn-lt"/>
                <a:ea typeface="+mn-ea"/>
                <a:cs typeface="+mn-cs"/>
              </a:defRPr>
            </a:lvl7pPr>
            <a:lvl8pPr marL="3200400" algn="l" defTabSz="914400" rtl="0" eaLnBrk="1" latinLnBrk="0" hangingPunct="1">
              <a:defRPr kumimoji="1" kern="1200">
                <a:solidFill>
                  <a:schemeClr val="dk1"/>
                </a:solidFill>
                <a:latin typeface="+mn-lt"/>
                <a:ea typeface="+mn-ea"/>
                <a:cs typeface="+mn-cs"/>
              </a:defRPr>
            </a:lvl8pPr>
            <a:lvl9pPr marL="3657600" algn="l" defTabSz="914400" rtl="0" eaLnBrk="1" latinLnBrk="0" hangingPunct="1">
              <a:defRPr kumimoji="1" kern="1200">
                <a:solidFill>
                  <a:schemeClr val="dk1"/>
                </a:solidFill>
                <a:latin typeface="+mn-lt"/>
                <a:ea typeface="+mn-ea"/>
                <a:cs typeface="+mn-cs"/>
              </a:defRPr>
            </a:lvl9pPr>
          </a:lstStyle>
          <a:p>
            <a:pPr eaLnBrk="1" hangingPunct="1">
              <a:lnSpc>
                <a:spcPct val="110000"/>
              </a:lnSpc>
              <a:defRPr/>
            </a:pPr>
            <a:r>
              <a:rPr lang="en-US" altLang="ja-JP" sz="1100" b="1" dirty="0">
                <a:solidFill>
                  <a:schemeClr val="tx1"/>
                </a:solidFill>
                <a:latin typeface="Meiryo UI" panose="020B0604030504040204" pitchFamily="50" charset="-128"/>
                <a:ea typeface="Meiryo UI" panose="020B0604030504040204" pitchFamily="50" charset="-128"/>
              </a:rPr>
              <a:t>[</a:t>
            </a:r>
            <a:r>
              <a:rPr lang="ja-JP" altLang="en-US" sz="1100" b="1" dirty="0">
                <a:solidFill>
                  <a:schemeClr val="tx1"/>
                </a:solidFill>
                <a:latin typeface="Meiryo UI" panose="020B0604030504040204" pitchFamily="50" charset="-128"/>
                <a:ea typeface="Meiryo UI" panose="020B0604030504040204" pitchFamily="50" charset="-128"/>
              </a:rPr>
              <a:t>各数値は住宅･土地統計調査から推計</a:t>
            </a:r>
            <a:r>
              <a:rPr lang="en-US" altLang="ja-JP" sz="1100" b="1" dirty="0">
                <a:solidFill>
                  <a:schemeClr val="tx1"/>
                </a:solidFill>
                <a:latin typeface="Meiryo UI" panose="020B0604030504040204" pitchFamily="50" charset="-128"/>
                <a:ea typeface="Meiryo UI" panose="020B0604030504040204" pitchFamily="50" charset="-128"/>
              </a:rPr>
              <a:t>]</a:t>
            </a:r>
          </a:p>
          <a:p>
            <a:pPr eaLnBrk="1" hangingPunct="1">
              <a:lnSpc>
                <a:spcPct val="110000"/>
              </a:lnSpc>
              <a:defRPr/>
            </a:pPr>
            <a:endParaRPr lang="en-US" altLang="ja-JP" sz="1100" dirty="0">
              <a:solidFill>
                <a:schemeClr val="tx1"/>
              </a:solidFill>
              <a:latin typeface="Meiryo UI" panose="020B0604030504040204" pitchFamily="50" charset="-128"/>
              <a:ea typeface="Meiryo UI" panose="020B0604030504040204" pitchFamily="50" charset="-128"/>
            </a:endParaRPr>
          </a:p>
          <a:p>
            <a:pPr eaLnBrk="1" hangingPunct="1">
              <a:lnSpc>
                <a:spcPct val="110000"/>
              </a:lnSpc>
              <a:defRPr/>
            </a:pPr>
            <a:r>
              <a:rPr lang="ja-JP" altLang="en-US" sz="1100" dirty="0">
                <a:solidFill>
                  <a:schemeClr val="tx1"/>
                </a:solidFill>
                <a:latin typeface="Meiryo UI" panose="020B0604030504040204" pitchFamily="50" charset="-128"/>
                <a:ea typeface="Meiryo UI" panose="020B0604030504040204" pitchFamily="50" charset="-128"/>
              </a:rPr>
              <a:t>　・旧耐震住宅の耐震化要因を「耐震改修」「住替え」「建替え」「除却・空き家化」で分類</a:t>
            </a:r>
            <a:endParaRPr lang="en-US" altLang="ja-JP" sz="1100" dirty="0">
              <a:solidFill>
                <a:schemeClr val="tx1"/>
              </a:solidFill>
              <a:latin typeface="Meiryo UI" panose="020B0604030504040204" pitchFamily="50" charset="-128"/>
              <a:ea typeface="Meiryo UI" panose="020B0604030504040204" pitchFamily="50" charset="-128"/>
            </a:endParaRPr>
          </a:p>
          <a:p>
            <a:pPr eaLnBrk="1" hangingPunct="1">
              <a:lnSpc>
                <a:spcPct val="110000"/>
              </a:lnSpc>
              <a:defRPr/>
            </a:pPr>
            <a:r>
              <a:rPr lang="ja-JP" altLang="en-US" sz="1100" dirty="0">
                <a:solidFill>
                  <a:schemeClr val="tx1"/>
                </a:solidFill>
                <a:latin typeface="Meiryo UI" panose="020B0604030504040204" pitchFamily="50" charset="-128"/>
                <a:ea typeface="Meiryo UI" panose="020B0604030504040204" pitchFamily="50" charset="-128"/>
              </a:rPr>
              <a:t>　・「住替え」「建替え」は、住宅・土地統計調査の住宅の取得方法により戸数を推計</a:t>
            </a:r>
            <a:r>
              <a:rPr lang="en-US" altLang="ja-JP" sz="1200" baseline="30000" dirty="0">
                <a:solidFill>
                  <a:schemeClr val="tx1"/>
                </a:solidFill>
                <a:latin typeface="Meiryo UI" panose="020B0604030504040204" pitchFamily="50" charset="-128"/>
                <a:ea typeface="Meiryo UI" panose="020B0604030504040204" pitchFamily="50" charset="-128"/>
              </a:rPr>
              <a:t>※</a:t>
            </a:r>
          </a:p>
          <a:p>
            <a:pPr eaLnBrk="1" hangingPunct="1">
              <a:lnSpc>
                <a:spcPct val="110000"/>
              </a:lnSpc>
              <a:defRPr/>
            </a:pPr>
            <a:r>
              <a:rPr lang="ja-JP" altLang="en-US" sz="1100" dirty="0">
                <a:solidFill>
                  <a:schemeClr val="tx1"/>
                </a:solidFill>
                <a:latin typeface="Meiryo UI" panose="020B0604030504040204" pitchFamily="50" charset="-128"/>
                <a:ea typeface="Meiryo UI" panose="020B0604030504040204" pitchFamily="50" charset="-128"/>
              </a:rPr>
              <a:t>　・旧耐震住宅の減少数から「建替え」「住替え」を除いたものを「除却・空き家化」として整理</a:t>
            </a:r>
            <a:endParaRPr lang="en-US" altLang="ja-JP" sz="1100" dirty="0">
              <a:solidFill>
                <a:schemeClr val="tx1"/>
              </a:solidFill>
              <a:latin typeface="Meiryo UI" panose="020B0604030504040204" pitchFamily="50" charset="-128"/>
              <a:ea typeface="Meiryo UI" panose="020B0604030504040204" pitchFamily="50" charset="-128"/>
            </a:endParaRPr>
          </a:p>
          <a:p>
            <a:pPr eaLnBrk="1" hangingPunct="1">
              <a:lnSpc>
                <a:spcPct val="110000"/>
              </a:lnSpc>
              <a:defRPr/>
            </a:pPr>
            <a:r>
              <a:rPr lang="ja-JP" altLang="en-US" sz="900" dirty="0">
                <a:solidFill>
                  <a:schemeClr val="tx1"/>
                </a:solidFill>
                <a:latin typeface="Meiryo UI" panose="020B0604030504040204" pitchFamily="50" charset="-128"/>
                <a:ea typeface="Meiryo UI" panose="020B0604030504040204" pitchFamily="50" charset="-128"/>
              </a:rPr>
              <a:t>　</a:t>
            </a:r>
            <a:endParaRPr lang="en-US" altLang="ja-JP" sz="900" dirty="0">
              <a:solidFill>
                <a:schemeClr val="tx1"/>
              </a:solidFill>
              <a:latin typeface="Meiryo UI" panose="020B0604030504040204" pitchFamily="50" charset="-128"/>
              <a:ea typeface="Meiryo UI" panose="020B0604030504040204" pitchFamily="50" charset="-128"/>
            </a:endParaRPr>
          </a:p>
          <a:p>
            <a:pPr eaLnBrk="1" hangingPunct="1">
              <a:lnSpc>
                <a:spcPct val="110000"/>
              </a:lnSpc>
              <a:defRPr/>
            </a:pPr>
            <a:r>
              <a:rPr lang="ja-JP" altLang="en-US" sz="900" dirty="0">
                <a:solidFill>
                  <a:schemeClr val="tx1"/>
                </a:solidFill>
                <a:latin typeface="Meiryo UI" panose="020B0604030504040204" pitchFamily="50" charset="-128"/>
                <a:ea typeface="Meiryo UI" panose="020B0604030504040204" pitchFamily="50" charset="-128"/>
              </a:rPr>
              <a:t>　</a:t>
            </a:r>
            <a:r>
              <a:rPr lang="en-US" altLang="ja-JP" sz="900" dirty="0">
                <a:solidFill>
                  <a:schemeClr val="tx1"/>
                </a:solidFill>
                <a:latin typeface="Meiryo UI" panose="020B0604030504040204" pitchFamily="50" charset="-128"/>
                <a:ea typeface="Meiryo UI" panose="020B0604030504040204" pitchFamily="50" charset="-128"/>
              </a:rPr>
              <a:t>※ </a:t>
            </a:r>
            <a:r>
              <a:rPr lang="ja-JP" altLang="en-US" sz="900" dirty="0">
                <a:solidFill>
                  <a:schemeClr val="tx1"/>
                </a:solidFill>
                <a:latin typeface="Meiryo UI" panose="020B0604030504040204" pitchFamily="50" charset="-128"/>
                <a:ea typeface="Meiryo UI" panose="020B0604030504040204" pitchFamily="50" charset="-128"/>
              </a:rPr>
              <a:t>従前の住居が「一戸建住宅・長屋住宅」で「建替え・住替え」した住宅数の内、「旧耐震の木造一戸建」</a:t>
            </a:r>
            <a:endParaRPr lang="en-US" altLang="ja-JP" sz="900" dirty="0">
              <a:solidFill>
                <a:schemeClr val="tx1"/>
              </a:solidFill>
              <a:latin typeface="Meiryo UI" panose="020B0604030504040204" pitchFamily="50" charset="-128"/>
              <a:ea typeface="Meiryo UI" panose="020B0604030504040204" pitchFamily="50" charset="-128"/>
            </a:endParaRPr>
          </a:p>
          <a:p>
            <a:pPr eaLnBrk="1" hangingPunct="1">
              <a:lnSpc>
                <a:spcPct val="110000"/>
              </a:lnSpc>
              <a:defRPr/>
            </a:pPr>
            <a:r>
              <a:rPr lang="ja-JP" altLang="en-US" sz="900" dirty="0">
                <a:solidFill>
                  <a:schemeClr val="tx1"/>
                </a:solidFill>
                <a:latin typeface="Meiryo UI" panose="020B0604030504040204" pitchFamily="50" charset="-128"/>
                <a:ea typeface="Meiryo UI" panose="020B0604030504040204" pitchFamily="50" charset="-128"/>
              </a:rPr>
              <a:t>　　　の割合を用いて、「旧耐震の一戸建の建替え・住替え」住宅数と想定</a:t>
            </a:r>
            <a:endParaRPr lang="en-US" altLang="ja-JP" sz="1100" dirty="0">
              <a:solidFill>
                <a:schemeClr val="tx1"/>
              </a:solidFill>
              <a:latin typeface="Meiryo UI" panose="020B0604030504040204" pitchFamily="50" charset="-128"/>
              <a:ea typeface="Meiryo UI" panose="020B0604030504040204" pitchFamily="50" charset="-128"/>
            </a:endParaRPr>
          </a:p>
        </p:txBody>
      </p:sp>
      <p:sp>
        <p:nvSpPr>
          <p:cNvPr id="29" name="テキスト ボックス 250">
            <a:extLst>
              <a:ext uri="{FF2B5EF4-FFF2-40B4-BE49-F238E27FC236}">
                <a16:creationId xmlns:a16="http://schemas.microsoft.com/office/drawing/2014/main" id="{C6CB9EB1-3D0A-D0C1-A03F-3A6E72A4ED4A}"/>
              </a:ext>
            </a:extLst>
          </p:cNvPr>
          <p:cNvSpPr txBox="1"/>
          <p:nvPr/>
        </p:nvSpPr>
        <p:spPr>
          <a:xfrm>
            <a:off x="5350070" y="1632668"/>
            <a:ext cx="1773440" cy="242172"/>
          </a:xfrm>
          <a:prstGeom prst="rect">
            <a:avLst/>
          </a:prstGeom>
          <a:noFill/>
          <a:ln w="6350">
            <a:solidFill>
              <a:prstClr val="black"/>
            </a:solidFill>
            <a:prstDash val="dash"/>
          </a:ln>
          <a:effectLst/>
        </p:spPr>
        <p:style>
          <a:lnRef idx="0">
            <a:schemeClr val="accent1"/>
          </a:lnRef>
          <a:fillRef idx="0">
            <a:schemeClr val="accent1"/>
          </a:fillRef>
          <a:effectRef idx="0">
            <a:schemeClr val="accent1"/>
          </a:effectRef>
          <a:fontRef idx="minor">
            <a:schemeClr val="dk1"/>
          </a:fontRef>
        </p:style>
        <p:txBody>
          <a:bodyPr lIns="72000" tIns="36000" rIns="72000" bIns="36000" anchor="ctr"/>
          <a:lstStyle>
            <a:defPPr>
              <a:defRPr lang="ja-JP"/>
            </a:defPPr>
            <a:lvl1pPr algn="l" rtl="0" eaLnBrk="0" fontAlgn="base" hangingPunct="0">
              <a:spcBef>
                <a:spcPct val="0"/>
              </a:spcBef>
              <a:spcAft>
                <a:spcPct val="0"/>
              </a:spcAft>
              <a:defRPr kumimoji="1" kern="1200">
                <a:solidFill>
                  <a:schemeClr val="dk1"/>
                </a:solidFill>
                <a:latin typeface="+mn-lt"/>
                <a:ea typeface="+mn-ea"/>
                <a:cs typeface="+mn-cs"/>
              </a:defRPr>
            </a:lvl1pPr>
            <a:lvl2pPr marL="455613" indent="1588" algn="l" rtl="0" eaLnBrk="0" fontAlgn="base" hangingPunct="0">
              <a:spcBef>
                <a:spcPct val="0"/>
              </a:spcBef>
              <a:spcAft>
                <a:spcPct val="0"/>
              </a:spcAft>
              <a:defRPr kumimoji="1" kern="1200">
                <a:solidFill>
                  <a:schemeClr val="dk1"/>
                </a:solidFill>
                <a:latin typeface="+mn-lt"/>
                <a:ea typeface="+mn-ea"/>
                <a:cs typeface="+mn-cs"/>
              </a:defRPr>
            </a:lvl2pPr>
            <a:lvl3pPr marL="912813" indent="1588" algn="l" rtl="0" eaLnBrk="0" fontAlgn="base" hangingPunct="0">
              <a:spcBef>
                <a:spcPct val="0"/>
              </a:spcBef>
              <a:spcAft>
                <a:spcPct val="0"/>
              </a:spcAft>
              <a:defRPr kumimoji="1" kern="1200">
                <a:solidFill>
                  <a:schemeClr val="dk1"/>
                </a:solidFill>
                <a:latin typeface="+mn-lt"/>
                <a:ea typeface="+mn-ea"/>
                <a:cs typeface="+mn-cs"/>
              </a:defRPr>
            </a:lvl3pPr>
            <a:lvl4pPr marL="1370013" indent="1588" algn="l" rtl="0" eaLnBrk="0" fontAlgn="base" hangingPunct="0">
              <a:spcBef>
                <a:spcPct val="0"/>
              </a:spcBef>
              <a:spcAft>
                <a:spcPct val="0"/>
              </a:spcAft>
              <a:defRPr kumimoji="1" kern="1200">
                <a:solidFill>
                  <a:schemeClr val="dk1"/>
                </a:solidFill>
                <a:latin typeface="+mn-lt"/>
                <a:ea typeface="+mn-ea"/>
                <a:cs typeface="+mn-cs"/>
              </a:defRPr>
            </a:lvl4pPr>
            <a:lvl5pPr marL="1827213" indent="1588" algn="l" rtl="0" eaLnBrk="0" fontAlgn="base" hangingPunct="0">
              <a:spcBef>
                <a:spcPct val="0"/>
              </a:spcBef>
              <a:spcAft>
                <a:spcPct val="0"/>
              </a:spcAft>
              <a:defRPr kumimoji="1" kern="1200">
                <a:solidFill>
                  <a:schemeClr val="dk1"/>
                </a:solidFill>
                <a:latin typeface="+mn-lt"/>
                <a:ea typeface="+mn-ea"/>
                <a:cs typeface="+mn-cs"/>
              </a:defRPr>
            </a:lvl5pPr>
            <a:lvl6pPr marL="2286000" algn="l" defTabSz="914400" rtl="0" eaLnBrk="1" latinLnBrk="0" hangingPunct="1">
              <a:defRPr kumimoji="1" kern="1200">
                <a:solidFill>
                  <a:schemeClr val="dk1"/>
                </a:solidFill>
                <a:latin typeface="+mn-lt"/>
                <a:ea typeface="+mn-ea"/>
                <a:cs typeface="+mn-cs"/>
              </a:defRPr>
            </a:lvl6pPr>
            <a:lvl7pPr marL="2743200" algn="l" defTabSz="914400" rtl="0" eaLnBrk="1" latinLnBrk="0" hangingPunct="1">
              <a:defRPr kumimoji="1" kern="1200">
                <a:solidFill>
                  <a:schemeClr val="dk1"/>
                </a:solidFill>
                <a:latin typeface="+mn-lt"/>
                <a:ea typeface="+mn-ea"/>
                <a:cs typeface="+mn-cs"/>
              </a:defRPr>
            </a:lvl7pPr>
            <a:lvl8pPr marL="3200400" algn="l" defTabSz="914400" rtl="0" eaLnBrk="1" latinLnBrk="0" hangingPunct="1">
              <a:defRPr kumimoji="1" kern="1200">
                <a:solidFill>
                  <a:schemeClr val="dk1"/>
                </a:solidFill>
                <a:latin typeface="+mn-lt"/>
                <a:ea typeface="+mn-ea"/>
                <a:cs typeface="+mn-cs"/>
              </a:defRPr>
            </a:lvl8pPr>
            <a:lvl9pPr marL="3657600" algn="l" defTabSz="914400" rtl="0" eaLnBrk="1" latinLnBrk="0" hangingPunct="1">
              <a:defRPr kumimoji="1" kern="1200">
                <a:solidFill>
                  <a:schemeClr val="dk1"/>
                </a:solidFill>
                <a:latin typeface="+mn-lt"/>
                <a:ea typeface="+mn-ea"/>
                <a:cs typeface="+mn-cs"/>
              </a:defRPr>
            </a:lvl9pPr>
          </a:lstStyle>
          <a:p>
            <a:pPr algn="ctr" eaLnBrk="1" hangingPunct="1">
              <a:lnSpc>
                <a:spcPts val="1400"/>
              </a:lnSpc>
              <a:defRPr/>
            </a:pPr>
            <a:r>
              <a:rPr lang="ja-JP" altLang="en-US" sz="1100" kern="100" dirty="0">
                <a:solidFill>
                  <a:schemeClr val="tx1"/>
                </a:solidFill>
                <a:ea typeface="Meiryo UI" panose="020B0604030504040204" pitchFamily="50" charset="-128"/>
                <a:cs typeface="Meiryo UI" panose="020B0604030504040204" pitchFamily="50" charset="-128"/>
              </a:rPr>
              <a:t>除却</a:t>
            </a:r>
            <a:r>
              <a:rPr lang="en-US" altLang="ja-JP" sz="1100" kern="100" dirty="0">
                <a:solidFill>
                  <a:schemeClr val="tx1"/>
                </a:solidFill>
                <a:ea typeface="Meiryo UI" panose="020B0604030504040204" pitchFamily="50" charset="-128"/>
                <a:cs typeface="Meiryo UI" panose="020B0604030504040204" pitchFamily="50" charset="-128"/>
              </a:rPr>
              <a:t>/</a:t>
            </a:r>
            <a:r>
              <a:rPr lang="ja-JP" altLang="en-US" sz="1100" kern="100" dirty="0">
                <a:solidFill>
                  <a:schemeClr val="tx1"/>
                </a:solidFill>
                <a:ea typeface="Meiryo UI" panose="020B0604030504040204" pitchFamily="50" charset="-128"/>
                <a:cs typeface="Meiryo UI" panose="020B0604030504040204" pitchFamily="50" charset="-128"/>
              </a:rPr>
              <a:t>空き家化</a:t>
            </a:r>
            <a:endParaRPr lang="ja-JP" sz="1050" kern="100" dirty="0">
              <a:solidFill>
                <a:schemeClr val="tx1"/>
              </a:solidFill>
              <a:ea typeface="ＭＳ 明朝" panose="02020609040205080304" pitchFamily="17" charset="-128"/>
              <a:cs typeface="Times New Roman" panose="02020603050405020304" pitchFamily="18" charset="0"/>
            </a:endParaRPr>
          </a:p>
        </p:txBody>
      </p:sp>
      <p:sp>
        <p:nvSpPr>
          <p:cNvPr id="30" name="テキスト ボックス 61">
            <a:extLst>
              <a:ext uri="{FF2B5EF4-FFF2-40B4-BE49-F238E27FC236}">
                <a16:creationId xmlns:a16="http://schemas.microsoft.com/office/drawing/2014/main" id="{7019D47A-5579-EB1B-ACCC-43B5DCC67107}"/>
              </a:ext>
            </a:extLst>
          </p:cNvPr>
          <p:cNvSpPr txBox="1"/>
          <p:nvPr/>
        </p:nvSpPr>
        <p:spPr>
          <a:xfrm>
            <a:off x="7252604" y="1632743"/>
            <a:ext cx="1629781" cy="242097"/>
          </a:xfrm>
          <a:prstGeom prst="rect">
            <a:avLst/>
          </a:prstGeom>
          <a:solidFill>
            <a:schemeClr val="bg1">
              <a:alpha val="35000"/>
            </a:schemeClr>
          </a:solidFill>
          <a:ln w="6350">
            <a:solidFill>
              <a:prstClr val="black"/>
            </a:solidFill>
            <a:prstDash val="dash"/>
          </a:ln>
          <a:effectLst/>
        </p:spPr>
        <p:style>
          <a:lnRef idx="0">
            <a:schemeClr val="accent1"/>
          </a:lnRef>
          <a:fillRef idx="0">
            <a:schemeClr val="accent1"/>
          </a:fillRef>
          <a:effectRef idx="0">
            <a:schemeClr val="accent1"/>
          </a:effectRef>
          <a:fontRef idx="minor">
            <a:schemeClr val="dk1"/>
          </a:fontRef>
        </p:style>
        <p:txBody>
          <a:bodyPr lIns="72000" tIns="0" rIns="72000" bIns="0" anchor="ctr"/>
          <a:lstStyle>
            <a:defPPr>
              <a:defRPr lang="ja-JP"/>
            </a:defPPr>
            <a:lvl1pPr algn="l" rtl="0" eaLnBrk="0" fontAlgn="base" hangingPunct="0">
              <a:spcBef>
                <a:spcPct val="0"/>
              </a:spcBef>
              <a:spcAft>
                <a:spcPct val="0"/>
              </a:spcAft>
              <a:defRPr kumimoji="1" kern="1200">
                <a:solidFill>
                  <a:schemeClr val="dk1"/>
                </a:solidFill>
                <a:latin typeface="+mn-lt"/>
                <a:ea typeface="+mn-ea"/>
                <a:cs typeface="+mn-cs"/>
              </a:defRPr>
            </a:lvl1pPr>
            <a:lvl2pPr marL="455613" indent="1588" algn="l" rtl="0" eaLnBrk="0" fontAlgn="base" hangingPunct="0">
              <a:spcBef>
                <a:spcPct val="0"/>
              </a:spcBef>
              <a:spcAft>
                <a:spcPct val="0"/>
              </a:spcAft>
              <a:defRPr kumimoji="1" kern="1200">
                <a:solidFill>
                  <a:schemeClr val="dk1"/>
                </a:solidFill>
                <a:latin typeface="+mn-lt"/>
                <a:ea typeface="+mn-ea"/>
                <a:cs typeface="+mn-cs"/>
              </a:defRPr>
            </a:lvl2pPr>
            <a:lvl3pPr marL="912813" indent="1588" algn="l" rtl="0" eaLnBrk="0" fontAlgn="base" hangingPunct="0">
              <a:spcBef>
                <a:spcPct val="0"/>
              </a:spcBef>
              <a:spcAft>
                <a:spcPct val="0"/>
              </a:spcAft>
              <a:defRPr kumimoji="1" kern="1200">
                <a:solidFill>
                  <a:schemeClr val="dk1"/>
                </a:solidFill>
                <a:latin typeface="+mn-lt"/>
                <a:ea typeface="+mn-ea"/>
                <a:cs typeface="+mn-cs"/>
              </a:defRPr>
            </a:lvl3pPr>
            <a:lvl4pPr marL="1370013" indent="1588" algn="l" rtl="0" eaLnBrk="0" fontAlgn="base" hangingPunct="0">
              <a:spcBef>
                <a:spcPct val="0"/>
              </a:spcBef>
              <a:spcAft>
                <a:spcPct val="0"/>
              </a:spcAft>
              <a:defRPr kumimoji="1" kern="1200">
                <a:solidFill>
                  <a:schemeClr val="dk1"/>
                </a:solidFill>
                <a:latin typeface="+mn-lt"/>
                <a:ea typeface="+mn-ea"/>
                <a:cs typeface="+mn-cs"/>
              </a:defRPr>
            </a:lvl4pPr>
            <a:lvl5pPr marL="1827213" indent="1588" algn="l" rtl="0" eaLnBrk="0" fontAlgn="base" hangingPunct="0">
              <a:spcBef>
                <a:spcPct val="0"/>
              </a:spcBef>
              <a:spcAft>
                <a:spcPct val="0"/>
              </a:spcAft>
              <a:defRPr kumimoji="1" kern="1200">
                <a:solidFill>
                  <a:schemeClr val="dk1"/>
                </a:solidFill>
                <a:latin typeface="+mn-lt"/>
                <a:ea typeface="+mn-ea"/>
                <a:cs typeface="+mn-cs"/>
              </a:defRPr>
            </a:lvl5pPr>
            <a:lvl6pPr marL="2286000" algn="l" defTabSz="914400" rtl="0" eaLnBrk="1" latinLnBrk="0" hangingPunct="1">
              <a:defRPr kumimoji="1" kern="1200">
                <a:solidFill>
                  <a:schemeClr val="dk1"/>
                </a:solidFill>
                <a:latin typeface="+mn-lt"/>
                <a:ea typeface="+mn-ea"/>
                <a:cs typeface="+mn-cs"/>
              </a:defRPr>
            </a:lvl6pPr>
            <a:lvl7pPr marL="2743200" algn="l" defTabSz="914400" rtl="0" eaLnBrk="1" latinLnBrk="0" hangingPunct="1">
              <a:defRPr kumimoji="1" kern="1200">
                <a:solidFill>
                  <a:schemeClr val="dk1"/>
                </a:solidFill>
                <a:latin typeface="+mn-lt"/>
                <a:ea typeface="+mn-ea"/>
                <a:cs typeface="+mn-cs"/>
              </a:defRPr>
            </a:lvl7pPr>
            <a:lvl8pPr marL="3200400" algn="l" defTabSz="914400" rtl="0" eaLnBrk="1" latinLnBrk="0" hangingPunct="1">
              <a:defRPr kumimoji="1" kern="1200">
                <a:solidFill>
                  <a:schemeClr val="dk1"/>
                </a:solidFill>
                <a:latin typeface="+mn-lt"/>
                <a:ea typeface="+mn-ea"/>
                <a:cs typeface="+mn-cs"/>
              </a:defRPr>
            </a:lvl8pPr>
            <a:lvl9pPr marL="3657600" algn="l" defTabSz="914400" rtl="0" eaLnBrk="1" latinLnBrk="0" hangingPunct="1">
              <a:defRPr kumimoji="1" kern="1200">
                <a:solidFill>
                  <a:schemeClr val="dk1"/>
                </a:solidFill>
                <a:latin typeface="+mn-lt"/>
                <a:ea typeface="+mn-ea"/>
                <a:cs typeface="+mn-cs"/>
              </a:defRPr>
            </a:lvl9pPr>
          </a:lstStyle>
          <a:p>
            <a:pPr algn="ctr" eaLnBrk="1" hangingPunct="1">
              <a:lnSpc>
                <a:spcPts val="1400"/>
              </a:lnSpc>
              <a:defRPr/>
            </a:pPr>
            <a:r>
              <a:rPr lang="en-US" altLang="ja-JP" sz="1000" kern="100" dirty="0">
                <a:solidFill>
                  <a:schemeClr val="tx1"/>
                </a:solidFill>
                <a:latin typeface="メイリオ" panose="020B0604030504040204" pitchFamily="50" charset="-128"/>
                <a:ea typeface="メイリオ" panose="020B0604030504040204" pitchFamily="50" charset="-128"/>
                <a:cs typeface="Meiryo UI" panose="020B0604030504040204" pitchFamily="50" charset="-128"/>
              </a:rPr>
              <a:t>41,200</a:t>
            </a:r>
            <a:r>
              <a:rPr lang="ja-JP" altLang="en-US" sz="1000" kern="100" dirty="0">
                <a:solidFill>
                  <a:schemeClr val="tx1"/>
                </a:solidFill>
                <a:ea typeface="Meiryo UI" panose="020B0604030504040204" pitchFamily="50" charset="-128"/>
                <a:cs typeface="Meiryo UI" panose="020B0604030504040204" pitchFamily="50" charset="-128"/>
              </a:rPr>
              <a:t>戸 → </a:t>
            </a:r>
            <a:r>
              <a:rPr lang="en-US" altLang="ja-JP" sz="1000" kern="100" dirty="0">
                <a:solidFill>
                  <a:schemeClr val="tx1"/>
                </a:solidFill>
                <a:latin typeface="メイリオ" panose="020B0604030504040204" pitchFamily="50" charset="-128"/>
                <a:ea typeface="メイリオ" panose="020B0604030504040204" pitchFamily="50" charset="-128"/>
                <a:cs typeface="Meiryo UI" panose="020B0604030504040204" pitchFamily="50" charset="-128"/>
              </a:rPr>
              <a:t>151,400</a:t>
            </a:r>
            <a:r>
              <a:rPr lang="ja-JP" altLang="en-US" sz="1000" kern="100" dirty="0">
                <a:solidFill>
                  <a:schemeClr val="tx1"/>
                </a:solidFill>
                <a:ea typeface="Meiryo UI" panose="020B0604030504040204" pitchFamily="50" charset="-128"/>
                <a:cs typeface="Meiryo UI" panose="020B0604030504040204" pitchFamily="50" charset="-128"/>
              </a:rPr>
              <a:t>戸</a:t>
            </a:r>
            <a:endParaRPr lang="ja-JP" sz="900" kern="100" dirty="0">
              <a:solidFill>
                <a:schemeClr val="tx1"/>
              </a:solidFill>
              <a:ea typeface="ＭＳ 明朝" panose="02020609040205080304" pitchFamily="17" charset="-128"/>
              <a:cs typeface="Times New Roman" panose="02020603050405020304" pitchFamily="18" charset="0"/>
            </a:endParaRPr>
          </a:p>
        </p:txBody>
      </p:sp>
      <p:sp>
        <p:nvSpPr>
          <p:cNvPr id="31" name="テキスト ボックス 250">
            <a:extLst>
              <a:ext uri="{FF2B5EF4-FFF2-40B4-BE49-F238E27FC236}">
                <a16:creationId xmlns:a16="http://schemas.microsoft.com/office/drawing/2014/main" id="{8189A442-A1A0-B1FA-F0B8-5C6A4C72FC98}"/>
              </a:ext>
            </a:extLst>
          </p:cNvPr>
          <p:cNvSpPr txBox="1"/>
          <p:nvPr/>
        </p:nvSpPr>
        <p:spPr>
          <a:xfrm>
            <a:off x="5350070" y="1374248"/>
            <a:ext cx="1773440" cy="218484"/>
          </a:xfrm>
          <a:prstGeom prst="rect">
            <a:avLst/>
          </a:prstGeom>
          <a:solidFill>
            <a:schemeClr val="tx1"/>
          </a:solidFill>
          <a:ln w="6350">
            <a:noFill/>
            <a:prstDash val="dash"/>
          </a:ln>
          <a:effectLst/>
        </p:spPr>
        <p:style>
          <a:lnRef idx="0">
            <a:schemeClr val="accent1"/>
          </a:lnRef>
          <a:fillRef idx="0">
            <a:schemeClr val="accent1"/>
          </a:fillRef>
          <a:effectRef idx="0">
            <a:schemeClr val="accent1"/>
          </a:effectRef>
          <a:fontRef idx="minor">
            <a:schemeClr val="dk1"/>
          </a:fontRef>
        </p:style>
        <p:txBody>
          <a:bodyPr lIns="72000" tIns="36000" rIns="72000" bIns="36000" anchor="ctr"/>
          <a:lstStyle>
            <a:defPPr>
              <a:defRPr lang="ja-JP"/>
            </a:defPPr>
            <a:lvl1pPr algn="l" rtl="0" eaLnBrk="0" fontAlgn="base" hangingPunct="0">
              <a:spcBef>
                <a:spcPct val="0"/>
              </a:spcBef>
              <a:spcAft>
                <a:spcPct val="0"/>
              </a:spcAft>
              <a:defRPr kumimoji="1" kern="1200">
                <a:solidFill>
                  <a:schemeClr val="dk1"/>
                </a:solidFill>
                <a:latin typeface="+mn-lt"/>
                <a:ea typeface="+mn-ea"/>
                <a:cs typeface="+mn-cs"/>
              </a:defRPr>
            </a:lvl1pPr>
            <a:lvl2pPr marL="455613" indent="1588" algn="l" rtl="0" eaLnBrk="0" fontAlgn="base" hangingPunct="0">
              <a:spcBef>
                <a:spcPct val="0"/>
              </a:spcBef>
              <a:spcAft>
                <a:spcPct val="0"/>
              </a:spcAft>
              <a:defRPr kumimoji="1" kern="1200">
                <a:solidFill>
                  <a:schemeClr val="dk1"/>
                </a:solidFill>
                <a:latin typeface="+mn-lt"/>
                <a:ea typeface="+mn-ea"/>
                <a:cs typeface="+mn-cs"/>
              </a:defRPr>
            </a:lvl2pPr>
            <a:lvl3pPr marL="912813" indent="1588" algn="l" rtl="0" eaLnBrk="0" fontAlgn="base" hangingPunct="0">
              <a:spcBef>
                <a:spcPct val="0"/>
              </a:spcBef>
              <a:spcAft>
                <a:spcPct val="0"/>
              </a:spcAft>
              <a:defRPr kumimoji="1" kern="1200">
                <a:solidFill>
                  <a:schemeClr val="dk1"/>
                </a:solidFill>
                <a:latin typeface="+mn-lt"/>
                <a:ea typeface="+mn-ea"/>
                <a:cs typeface="+mn-cs"/>
              </a:defRPr>
            </a:lvl3pPr>
            <a:lvl4pPr marL="1370013" indent="1588" algn="l" rtl="0" eaLnBrk="0" fontAlgn="base" hangingPunct="0">
              <a:spcBef>
                <a:spcPct val="0"/>
              </a:spcBef>
              <a:spcAft>
                <a:spcPct val="0"/>
              </a:spcAft>
              <a:defRPr kumimoji="1" kern="1200">
                <a:solidFill>
                  <a:schemeClr val="dk1"/>
                </a:solidFill>
                <a:latin typeface="+mn-lt"/>
                <a:ea typeface="+mn-ea"/>
                <a:cs typeface="+mn-cs"/>
              </a:defRPr>
            </a:lvl4pPr>
            <a:lvl5pPr marL="1827213" indent="1588" algn="l" rtl="0" eaLnBrk="0" fontAlgn="base" hangingPunct="0">
              <a:spcBef>
                <a:spcPct val="0"/>
              </a:spcBef>
              <a:spcAft>
                <a:spcPct val="0"/>
              </a:spcAft>
              <a:defRPr kumimoji="1" kern="1200">
                <a:solidFill>
                  <a:schemeClr val="dk1"/>
                </a:solidFill>
                <a:latin typeface="+mn-lt"/>
                <a:ea typeface="+mn-ea"/>
                <a:cs typeface="+mn-cs"/>
              </a:defRPr>
            </a:lvl5pPr>
            <a:lvl6pPr marL="2286000" algn="l" defTabSz="914400" rtl="0" eaLnBrk="1" latinLnBrk="0" hangingPunct="1">
              <a:defRPr kumimoji="1" kern="1200">
                <a:solidFill>
                  <a:schemeClr val="dk1"/>
                </a:solidFill>
                <a:latin typeface="+mn-lt"/>
                <a:ea typeface="+mn-ea"/>
                <a:cs typeface="+mn-cs"/>
              </a:defRPr>
            </a:lvl6pPr>
            <a:lvl7pPr marL="2743200" algn="l" defTabSz="914400" rtl="0" eaLnBrk="1" latinLnBrk="0" hangingPunct="1">
              <a:defRPr kumimoji="1" kern="1200">
                <a:solidFill>
                  <a:schemeClr val="dk1"/>
                </a:solidFill>
                <a:latin typeface="+mn-lt"/>
                <a:ea typeface="+mn-ea"/>
                <a:cs typeface="+mn-cs"/>
              </a:defRPr>
            </a:lvl7pPr>
            <a:lvl8pPr marL="3200400" algn="l" defTabSz="914400" rtl="0" eaLnBrk="1" latinLnBrk="0" hangingPunct="1">
              <a:defRPr kumimoji="1" kern="1200">
                <a:solidFill>
                  <a:schemeClr val="dk1"/>
                </a:solidFill>
                <a:latin typeface="+mn-lt"/>
                <a:ea typeface="+mn-ea"/>
                <a:cs typeface="+mn-cs"/>
              </a:defRPr>
            </a:lvl8pPr>
            <a:lvl9pPr marL="3657600" algn="l" defTabSz="914400" rtl="0" eaLnBrk="1" latinLnBrk="0" hangingPunct="1">
              <a:defRPr kumimoji="1" kern="1200">
                <a:solidFill>
                  <a:schemeClr val="dk1"/>
                </a:solidFill>
                <a:latin typeface="+mn-lt"/>
                <a:ea typeface="+mn-ea"/>
                <a:cs typeface="+mn-cs"/>
              </a:defRPr>
            </a:lvl9pPr>
          </a:lstStyle>
          <a:p>
            <a:pPr algn="ctr" eaLnBrk="1" hangingPunct="1">
              <a:lnSpc>
                <a:spcPts val="1400"/>
              </a:lnSpc>
              <a:defRPr/>
            </a:pPr>
            <a:r>
              <a:rPr lang="ja-JP" altLang="en-US" sz="1100" kern="100" dirty="0">
                <a:solidFill>
                  <a:schemeClr val="bg1"/>
                </a:solidFill>
                <a:ea typeface="Meiryo UI" panose="020B0604030504040204" pitchFamily="50" charset="-128"/>
                <a:cs typeface="Times New Roman" panose="02020603050405020304" pitchFamily="18" charset="0"/>
              </a:rPr>
              <a:t>耐震化要因</a:t>
            </a:r>
            <a:endParaRPr lang="ja-JP" sz="1050" kern="100" dirty="0">
              <a:solidFill>
                <a:schemeClr val="bg1"/>
              </a:solidFill>
              <a:ea typeface="ＭＳ 明朝" panose="02020609040205080304" pitchFamily="17" charset="-128"/>
              <a:cs typeface="Times New Roman" panose="02020603050405020304" pitchFamily="18" charset="0"/>
            </a:endParaRPr>
          </a:p>
        </p:txBody>
      </p:sp>
      <p:sp>
        <p:nvSpPr>
          <p:cNvPr id="32" name="テキスト ボックス 61">
            <a:extLst>
              <a:ext uri="{FF2B5EF4-FFF2-40B4-BE49-F238E27FC236}">
                <a16:creationId xmlns:a16="http://schemas.microsoft.com/office/drawing/2014/main" id="{A0FC7A8A-9F55-3DA7-AE2E-4DA3D614F67C}"/>
              </a:ext>
            </a:extLst>
          </p:cNvPr>
          <p:cNvSpPr txBox="1"/>
          <p:nvPr/>
        </p:nvSpPr>
        <p:spPr>
          <a:xfrm>
            <a:off x="7252605" y="1374247"/>
            <a:ext cx="1629780" cy="218559"/>
          </a:xfrm>
          <a:prstGeom prst="rect">
            <a:avLst/>
          </a:prstGeom>
          <a:solidFill>
            <a:schemeClr val="tx1"/>
          </a:solidFill>
          <a:ln w="6350">
            <a:solidFill>
              <a:prstClr val="black"/>
            </a:solidFill>
          </a:ln>
          <a:effectLst/>
        </p:spPr>
        <p:style>
          <a:lnRef idx="0">
            <a:schemeClr val="accent1"/>
          </a:lnRef>
          <a:fillRef idx="0">
            <a:schemeClr val="accent1"/>
          </a:fillRef>
          <a:effectRef idx="0">
            <a:schemeClr val="accent1"/>
          </a:effectRef>
          <a:fontRef idx="minor">
            <a:schemeClr val="dk1"/>
          </a:fontRef>
        </p:style>
        <p:txBody>
          <a:bodyPr lIns="72000" tIns="0" rIns="72000" bIns="0" anchor="ctr"/>
          <a:lstStyle>
            <a:defPPr>
              <a:defRPr lang="ja-JP"/>
            </a:defPPr>
            <a:lvl1pPr algn="l" rtl="0" eaLnBrk="0" fontAlgn="base" hangingPunct="0">
              <a:spcBef>
                <a:spcPct val="0"/>
              </a:spcBef>
              <a:spcAft>
                <a:spcPct val="0"/>
              </a:spcAft>
              <a:defRPr kumimoji="1" kern="1200">
                <a:solidFill>
                  <a:schemeClr val="dk1"/>
                </a:solidFill>
                <a:latin typeface="+mn-lt"/>
                <a:ea typeface="+mn-ea"/>
                <a:cs typeface="+mn-cs"/>
              </a:defRPr>
            </a:lvl1pPr>
            <a:lvl2pPr marL="455613" indent="1588" algn="l" rtl="0" eaLnBrk="0" fontAlgn="base" hangingPunct="0">
              <a:spcBef>
                <a:spcPct val="0"/>
              </a:spcBef>
              <a:spcAft>
                <a:spcPct val="0"/>
              </a:spcAft>
              <a:defRPr kumimoji="1" kern="1200">
                <a:solidFill>
                  <a:schemeClr val="dk1"/>
                </a:solidFill>
                <a:latin typeface="+mn-lt"/>
                <a:ea typeface="+mn-ea"/>
                <a:cs typeface="+mn-cs"/>
              </a:defRPr>
            </a:lvl2pPr>
            <a:lvl3pPr marL="912813" indent="1588" algn="l" rtl="0" eaLnBrk="0" fontAlgn="base" hangingPunct="0">
              <a:spcBef>
                <a:spcPct val="0"/>
              </a:spcBef>
              <a:spcAft>
                <a:spcPct val="0"/>
              </a:spcAft>
              <a:defRPr kumimoji="1" kern="1200">
                <a:solidFill>
                  <a:schemeClr val="dk1"/>
                </a:solidFill>
                <a:latin typeface="+mn-lt"/>
                <a:ea typeface="+mn-ea"/>
                <a:cs typeface="+mn-cs"/>
              </a:defRPr>
            </a:lvl3pPr>
            <a:lvl4pPr marL="1370013" indent="1588" algn="l" rtl="0" eaLnBrk="0" fontAlgn="base" hangingPunct="0">
              <a:spcBef>
                <a:spcPct val="0"/>
              </a:spcBef>
              <a:spcAft>
                <a:spcPct val="0"/>
              </a:spcAft>
              <a:defRPr kumimoji="1" kern="1200">
                <a:solidFill>
                  <a:schemeClr val="dk1"/>
                </a:solidFill>
                <a:latin typeface="+mn-lt"/>
                <a:ea typeface="+mn-ea"/>
                <a:cs typeface="+mn-cs"/>
              </a:defRPr>
            </a:lvl4pPr>
            <a:lvl5pPr marL="1827213" indent="1588" algn="l" rtl="0" eaLnBrk="0" fontAlgn="base" hangingPunct="0">
              <a:spcBef>
                <a:spcPct val="0"/>
              </a:spcBef>
              <a:spcAft>
                <a:spcPct val="0"/>
              </a:spcAft>
              <a:defRPr kumimoji="1" kern="1200">
                <a:solidFill>
                  <a:schemeClr val="dk1"/>
                </a:solidFill>
                <a:latin typeface="+mn-lt"/>
                <a:ea typeface="+mn-ea"/>
                <a:cs typeface="+mn-cs"/>
              </a:defRPr>
            </a:lvl5pPr>
            <a:lvl6pPr marL="2286000" algn="l" defTabSz="914400" rtl="0" eaLnBrk="1" latinLnBrk="0" hangingPunct="1">
              <a:defRPr kumimoji="1" kern="1200">
                <a:solidFill>
                  <a:schemeClr val="dk1"/>
                </a:solidFill>
                <a:latin typeface="+mn-lt"/>
                <a:ea typeface="+mn-ea"/>
                <a:cs typeface="+mn-cs"/>
              </a:defRPr>
            </a:lvl6pPr>
            <a:lvl7pPr marL="2743200" algn="l" defTabSz="914400" rtl="0" eaLnBrk="1" latinLnBrk="0" hangingPunct="1">
              <a:defRPr kumimoji="1" kern="1200">
                <a:solidFill>
                  <a:schemeClr val="dk1"/>
                </a:solidFill>
                <a:latin typeface="+mn-lt"/>
                <a:ea typeface="+mn-ea"/>
                <a:cs typeface="+mn-cs"/>
              </a:defRPr>
            </a:lvl7pPr>
            <a:lvl8pPr marL="3200400" algn="l" defTabSz="914400" rtl="0" eaLnBrk="1" latinLnBrk="0" hangingPunct="1">
              <a:defRPr kumimoji="1" kern="1200">
                <a:solidFill>
                  <a:schemeClr val="dk1"/>
                </a:solidFill>
                <a:latin typeface="+mn-lt"/>
                <a:ea typeface="+mn-ea"/>
                <a:cs typeface="+mn-cs"/>
              </a:defRPr>
            </a:lvl8pPr>
            <a:lvl9pPr marL="3657600" algn="l" defTabSz="914400" rtl="0" eaLnBrk="1" latinLnBrk="0" hangingPunct="1">
              <a:defRPr kumimoji="1" kern="1200">
                <a:solidFill>
                  <a:schemeClr val="dk1"/>
                </a:solidFill>
                <a:latin typeface="+mn-lt"/>
                <a:ea typeface="+mn-ea"/>
                <a:cs typeface="+mn-cs"/>
              </a:defRPr>
            </a:lvl9pPr>
          </a:lstStyle>
          <a:p>
            <a:pPr algn="ctr" eaLnBrk="1" hangingPunct="1">
              <a:lnSpc>
                <a:spcPts val="1400"/>
              </a:lnSpc>
              <a:defRPr/>
            </a:pPr>
            <a:r>
              <a:rPr lang="en-US" altLang="ja-JP" sz="1100" kern="100"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H27</a:t>
            </a:r>
            <a:r>
              <a:rPr lang="ja-JP" altLang="en-US" sz="1100" kern="100"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　→　 </a:t>
            </a:r>
            <a:r>
              <a:rPr lang="en-US" altLang="ja-JP" sz="1100" kern="100"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R7</a:t>
            </a:r>
            <a:endParaRPr lang="ja-JP" sz="1050" kern="100" dirty="0">
              <a:solidFill>
                <a:schemeClr val="bg1"/>
              </a:solidFill>
              <a:latin typeface="Meiryo UI" panose="020B0604030504040204" pitchFamily="50" charset="-128"/>
              <a:ea typeface="Meiryo UI" panose="020B0604030504040204" pitchFamily="50" charset="-128"/>
              <a:cs typeface="Times New Roman" panose="02020603050405020304" pitchFamily="18" charset="0"/>
            </a:endParaRPr>
          </a:p>
        </p:txBody>
      </p:sp>
      <p:sp>
        <p:nvSpPr>
          <p:cNvPr id="36" name="テキスト ボックス 74">
            <a:extLst>
              <a:ext uri="{FF2B5EF4-FFF2-40B4-BE49-F238E27FC236}">
                <a16:creationId xmlns:a16="http://schemas.microsoft.com/office/drawing/2014/main" id="{794C174E-679F-5FC8-3FD3-F6AA152C59D5}"/>
              </a:ext>
            </a:extLst>
          </p:cNvPr>
          <p:cNvSpPr txBox="1"/>
          <p:nvPr/>
        </p:nvSpPr>
        <p:spPr>
          <a:xfrm>
            <a:off x="5358648" y="3772179"/>
            <a:ext cx="3523744" cy="474000"/>
          </a:xfrm>
          <a:prstGeom prst="rect">
            <a:avLst/>
          </a:prstGeom>
          <a:solidFill>
            <a:schemeClr val="lt1"/>
          </a:solidFill>
          <a:ln w="6350">
            <a:solidFill>
              <a:prstClr val="black"/>
            </a:solidFill>
          </a:ln>
          <a:effectLst/>
        </p:spPr>
        <p:style>
          <a:lnRef idx="0">
            <a:schemeClr val="accent1"/>
          </a:lnRef>
          <a:fillRef idx="0">
            <a:schemeClr val="accent1"/>
          </a:fillRef>
          <a:effectRef idx="0">
            <a:schemeClr val="accent1"/>
          </a:effectRef>
          <a:fontRef idx="minor">
            <a:schemeClr val="dk1"/>
          </a:fontRef>
        </p:style>
        <p:txBody>
          <a:bodyPr lIns="36000" tIns="36000" rIns="36000" bIns="36000" anchor="ctr"/>
          <a:lstStyle>
            <a:defPPr>
              <a:defRPr lang="ja-JP"/>
            </a:defPPr>
            <a:lvl1pPr algn="l" rtl="0" eaLnBrk="0" fontAlgn="base" hangingPunct="0">
              <a:spcBef>
                <a:spcPct val="0"/>
              </a:spcBef>
              <a:spcAft>
                <a:spcPct val="0"/>
              </a:spcAft>
              <a:defRPr kumimoji="1" kern="1200">
                <a:solidFill>
                  <a:schemeClr val="dk1"/>
                </a:solidFill>
                <a:latin typeface="+mn-lt"/>
                <a:ea typeface="+mn-ea"/>
                <a:cs typeface="+mn-cs"/>
              </a:defRPr>
            </a:lvl1pPr>
            <a:lvl2pPr marL="455613" indent="1588" algn="l" rtl="0" eaLnBrk="0" fontAlgn="base" hangingPunct="0">
              <a:spcBef>
                <a:spcPct val="0"/>
              </a:spcBef>
              <a:spcAft>
                <a:spcPct val="0"/>
              </a:spcAft>
              <a:defRPr kumimoji="1" kern="1200">
                <a:solidFill>
                  <a:schemeClr val="dk1"/>
                </a:solidFill>
                <a:latin typeface="+mn-lt"/>
                <a:ea typeface="+mn-ea"/>
                <a:cs typeface="+mn-cs"/>
              </a:defRPr>
            </a:lvl2pPr>
            <a:lvl3pPr marL="912813" indent="1588" algn="l" rtl="0" eaLnBrk="0" fontAlgn="base" hangingPunct="0">
              <a:spcBef>
                <a:spcPct val="0"/>
              </a:spcBef>
              <a:spcAft>
                <a:spcPct val="0"/>
              </a:spcAft>
              <a:defRPr kumimoji="1" kern="1200">
                <a:solidFill>
                  <a:schemeClr val="dk1"/>
                </a:solidFill>
                <a:latin typeface="+mn-lt"/>
                <a:ea typeface="+mn-ea"/>
                <a:cs typeface="+mn-cs"/>
              </a:defRPr>
            </a:lvl3pPr>
            <a:lvl4pPr marL="1370013" indent="1588" algn="l" rtl="0" eaLnBrk="0" fontAlgn="base" hangingPunct="0">
              <a:spcBef>
                <a:spcPct val="0"/>
              </a:spcBef>
              <a:spcAft>
                <a:spcPct val="0"/>
              </a:spcAft>
              <a:defRPr kumimoji="1" kern="1200">
                <a:solidFill>
                  <a:schemeClr val="dk1"/>
                </a:solidFill>
                <a:latin typeface="+mn-lt"/>
                <a:ea typeface="+mn-ea"/>
                <a:cs typeface="+mn-cs"/>
              </a:defRPr>
            </a:lvl4pPr>
            <a:lvl5pPr marL="1827213" indent="1588" algn="l" rtl="0" eaLnBrk="0" fontAlgn="base" hangingPunct="0">
              <a:spcBef>
                <a:spcPct val="0"/>
              </a:spcBef>
              <a:spcAft>
                <a:spcPct val="0"/>
              </a:spcAft>
              <a:defRPr kumimoji="1" kern="1200">
                <a:solidFill>
                  <a:schemeClr val="dk1"/>
                </a:solidFill>
                <a:latin typeface="+mn-lt"/>
                <a:ea typeface="+mn-ea"/>
                <a:cs typeface="+mn-cs"/>
              </a:defRPr>
            </a:lvl5pPr>
            <a:lvl6pPr marL="2286000" algn="l" defTabSz="914400" rtl="0" eaLnBrk="1" latinLnBrk="0" hangingPunct="1">
              <a:defRPr kumimoji="1" kern="1200">
                <a:solidFill>
                  <a:schemeClr val="dk1"/>
                </a:solidFill>
                <a:latin typeface="+mn-lt"/>
                <a:ea typeface="+mn-ea"/>
                <a:cs typeface="+mn-cs"/>
              </a:defRPr>
            </a:lvl6pPr>
            <a:lvl7pPr marL="2743200" algn="l" defTabSz="914400" rtl="0" eaLnBrk="1" latinLnBrk="0" hangingPunct="1">
              <a:defRPr kumimoji="1" kern="1200">
                <a:solidFill>
                  <a:schemeClr val="dk1"/>
                </a:solidFill>
                <a:latin typeface="+mn-lt"/>
                <a:ea typeface="+mn-ea"/>
                <a:cs typeface="+mn-cs"/>
              </a:defRPr>
            </a:lvl7pPr>
            <a:lvl8pPr marL="3200400" algn="l" defTabSz="914400" rtl="0" eaLnBrk="1" latinLnBrk="0" hangingPunct="1">
              <a:defRPr kumimoji="1" kern="1200">
                <a:solidFill>
                  <a:schemeClr val="dk1"/>
                </a:solidFill>
                <a:latin typeface="+mn-lt"/>
                <a:ea typeface="+mn-ea"/>
                <a:cs typeface="+mn-cs"/>
              </a:defRPr>
            </a:lvl8pPr>
            <a:lvl9pPr marL="3657600" algn="l" defTabSz="914400" rtl="0" eaLnBrk="1" latinLnBrk="0" hangingPunct="1">
              <a:defRPr kumimoji="1" kern="1200">
                <a:solidFill>
                  <a:schemeClr val="dk1"/>
                </a:solidFill>
                <a:latin typeface="+mn-lt"/>
                <a:ea typeface="+mn-ea"/>
                <a:cs typeface="+mn-cs"/>
              </a:defRPr>
            </a:lvl9pPr>
          </a:lstStyle>
          <a:p>
            <a:r>
              <a:rPr lang="ja-JP" altLang="en-US" sz="1000" dirty="0">
                <a:solidFill>
                  <a:schemeClr val="tx1"/>
                </a:solidFill>
                <a:latin typeface="メイリオ" panose="020B0604030504040204" pitchFamily="50" charset="-128"/>
                <a:ea typeface="メイリオ" panose="020B0604030504040204" pitchFamily="50" charset="-128"/>
              </a:rPr>
              <a:t>○</a:t>
            </a:r>
            <a:r>
              <a:rPr lang="en-US" altLang="ja-JP" sz="1000" dirty="0">
                <a:solidFill>
                  <a:schemeClr val="tx1"/>
                </a:solidFill>
                <a:latin typeface="メイリオ" panose="020B0604030504040204" pitchFamily="50" charset="-128"/>
                <a:ea typeface="メイリオ" panose="020B0604030504040204" pitchFamily="50" charset="-128"/>
              </a:rPr>
              <a:t>H27</a:t>
            </a:r>
            <a:r>
              <a:rPr lang="ja-JP" altLang="en-US" sz="1000" dirty="0">
                <a:solidFill>
                  <a:schemeClr val="tx1"/>
                </a:solidFill>
                <a:latin typeface="メイリオ" panose="020B0604030504040204" pitchFamily="50" charset="-128"/>
                <a:ea typeface="メイリオ" panose="020B0604030504040204" pitchFamily="50" charset="-128"/>
              </a:rPr>
              <a:t>年から</a:t>
            </a:r>
            <a:r>
              <a:rPr lang="en-US" altLang="ja-JP" sz="1000" dirty="0">
                <a:solidFill>
                  <a:schemeClr val="tx1"/>
                </a:solidFill>
                <a:latin typeface="メイリオ" panose="020B0604030504040204" pitchFamily="50" charset="-128"/>
                <a:ea typeface="メイリオ" panose="020B0604030504040204" pitchFamily="50" charset="-128"/>
              </a:rPr>
              <a:t>R7</a:t>
            </a:r>
            <a:r>
              <a:rPr lang="ja-JP" altLang="en-US" sz="1000" dirty="0">
                <a:solidFill>
                  <a:schemeClr val="tx1"/>
                </a:solidFill>
                <a:latin typeface="メイリオ" panose="020B0604030504040204" pitchFamily="50" charset="-128"/>
                <a:ea typeface="メイリオ" panose="020B0604030504040204" pitchFamily="50" charset="-128"/>
              </a:rPr>
              <a:t>年までに約</a:t>
            </a:r>
            <a:r>
              <a:rPr lang="en-US" altLang="ja-JP" sz="1000" dirty="0">
                <a:solidFill>
                  <a:schemeClr val="tx1"/>
                </a:solidFill>
                <a:latin typeface="メイリオ" panose="020B0604030504040204" pitchFamily="50" charset="-128"/>
                <a:ea typeface="メイリオ" panose="020B0604030504040204" pitchFamily="50" charset="-128"/>
              </a:rPr>
              <a:t>17,800</a:t>
            </a:r>
            <a:r>
              <a:rPr lang="ja-JP" altLang="en-US" sz="1000" dirty="0">
                <a:solidFill>
                  <a:schemeClr val="tx1"/>
                </a:solidFill>
                <a:latin typeface="メイリオ" panose="020B0604030504040204" pitchFamily="50" charset="-128"/>
                <a:ea typeface="メイリオ" panose="020B0604030504040204" pitchFamily="50" charset="-128"/>
              </a:rPr>
              <a:t>戸が建替え</a:t>
            </a:r>
            <a:endParaRPr lang="en-US" altLang="ja-JP" sz="1000" dirty="0">
              <a:solidFill>
                <a:schemeClr val="tx1"/>
              </a:solidFill>
              <a:latin typeface="メイリオ" panose="020B0604030504040204" pitchFamily="50" charset="-128"/>
              <a:ea typeface="メイリオ" panose="020B0604030504040204" pitchFamily="50" charset="-128"/>
            </a:endParaRPr>
          </a:p>
          <a:p>
            <a:r>
              <a:rPr lang="ja-JP" altLang="en-US" sz="900" dirty="0">
                <a:solidFill>
                  <a:schemeClr val="tx1"/>
                </a:solidFill>
                <a:latin typeface="メイリオ" panose="020B0604030504040204" pitchFamily="50" charset="-128"/>
                <a:ea typeface="メイリオ" panose="020B0604030504040204" pitchFamily="50" charset="-128"/>
              </a:rPr>
              <a:t>　＊除却支援と効果的な働きかけにより建替えを促進</a:t>
            </a:r>
            <a:endParaRPr kumimoji="1" lang="ja-JP" altLang="en-US" sz="900" dirty="0">
              <a:solidFill>
                <a:schemeClr val="tx1"/>
              </a:solidFill>
              <a:latin typeface="メイリオ" panose="020B0604030504040204" pitchFamily="50" charset="-128"/>
              <a:ea typeface="メイリオ" panose="020B0604030504040204" pitchFamily="50" charset="-128"/>
            </a:endParaRPr>
          </a:p>
        </p:txBody>
      </p:sp>
      <p:sp>
        <p:nvSpPr>
          <p:cNvPr id="37" name="テキスト ボックス 74">
            <a:extLst>
              <a:ext uri="{FF2B5EF4-FFF2-40B4-BE49-F238E27FC236}">
                <a16:creationId xmlns:a16="http://schemas.microsoft.com/office/drawing/2014/main" id="{E3D58633-AC09-D224-40D6-D335E8AC0E44}"/>
              </a:ext>
            </a:extLst>
          </p:cNvPr>
          <p:cNvSpPr txBox="1"/>
          <p:nvPr/>
        </p:nvSpPr>
        <p:spPr>
          <a:xfrm>
            <a:off x="5350073" y="2890076"/>
            <a:ext cx="3532315" cy="489401"/>
          </a:xfrm>
          <a:prstGeom prst="rect">
            <a:avLst/>
          </a:prstGeom>
          <a:solidFill>
            <a:schemeClr val="lt1"/>
          </a:solidFill>
          <a:ln w="6350">
            <a:solidFill>
              <a:prstClr val="black"/>
            </a:solidFill>
          </a:ln>
          <a:effectLst/>
        </p:spPr>
        <p:style>
          <a:lnRef idx="0">
            <a:schemeClr val="accent1"/>
          </a:lnRef>
          <a:fillRef idx="0">
            <a:schemeClr val="accent1"/>
          </a:fillRef>
          <a:effectRef idx="0">
            <a:schemeClr val="accent1"/>
          </a:effectRef>
          <a:fontRef idx="minor">
            <a:schemeClr val="dk1"/>
          </a:fontRef>
        </p:style>
        <p:txBody>
          <a:bodyPr lIns="36000" tIns="36000" rIns="36000" bIns="36000" anchor="ctr"/>
          <a:lstStyle>
            <a:defPPr>
              <a:defRPr lang="ja-JP"/>
            </a:defPPr>
            <a:lvl1pPr algn="l" rtl="0" eaLnBrk="0" fontAlgn="base" hangingPunct="0">
              <a:spcBef>
                <a:spcPct val="0"/>
              </a:spcBef>
              <a:spcAft>
                <a:spcPct val="0"/>
              </a:spcAft>
              <a:defRPr kumimoji="1" kern="1200">
                <a:solidFill>
                  <a:schemeClr val="dk1"/>
                </a:solidFill>
                <a:latin typeface="+mn-lt"/>
                <a:ea typeface="+mn-ea"/>
                <a:cs typeface="+mn-cs"/>
              </a:defRPr>
            </a:lvl1pPr>
            <a:lvl2pPr marL="455613" indent="1588" algn="l" rtl="0" eaLnBrk="0" fontAlgn="base" hangingPunct="0">
              <a:spcBef>
                <a:spcPct val="0"/>
              </a:spcBef>
              <a:spcAft>
                <a:spcPct val="0"/>
              </a:spcAft>
              <a:defRPr kumimoji="1" kern="1200">
                <a:solidFill>
                  <a:schemeClr val="dk1"/>
                </a:solidFill>
                <a:latin typeface="+mn-lt"/>
                <a:ea typeface="+mn-ea"/>
                <a:cs typeface="+mn-cs"/>
              </a:defRPr>
            </a:lvl2pPr>
            <a:lvl3pPr marL="912813" indent="1588" algn="l" rtl="0" eaLnBrk="0" fontAlgn="base" hangingPunct="0">
              <a:spcBef>
                <a:spcPct val="0"/>
              </a:spcBef>
              <a:spcAft>
                <a:spcPct val="0"/>
              </a:spcAft>
              <a:defRPr kumimoji="1" kern="1200">
                <a:solidFill>
                  <a:schemeClr val="dk1"/>
                </a:solidFill>
                <a:latin typeface="+mn-lt"/>
                <a:ea typeface="+mn-ea"/>
                <a:cs typeface="+mn-cs"/>
              </a:defRPr>
            </a:lvl3pPr>
            <a:lvl4pPr marL="1370013" indent="1588" algn="l" rtl="0" eaLnBrk="0" fontAlgn="base" hangingPunct="0">
              <a:spcBef>
                <a:spcPct val="0"/>
              </a:spcBef>
              <a:spcAft>
                <a:spcPct val="0"/>
              </a:spcAft>
              <a:defRPr kumimoji="1" kern="1200">
                <a:solidFill>
                  <a:schemeClr val="dk1"/>
                </a:solidFill>
                <a:latin typeface="+mn-lt"/>
                <a:ea typeface="+mn-ea"/>
                <a:cs typeface="+mn-cs"/>
              </a:defRPr>
            </a:lvl4pPr>
            <a:lvl5pPr marL="1827213" indent="1588" algn="l" rtl="0" eaLnBrk="0" fontAlgn="base" hangingPunct="0">
              <a:spcBef>
                <a:spcPct val="0"/>
              </a:spcBef>
              <a:spcAft>
                <a:spcPct val="0"/>
              </a:spcAft>
              <a:defRPr kumimoji="1" kern="1200">
                <a:solidFill>
                  <a:schemeClr val="dk1"/>
                </a:solidFill>
                <a:latin typeface="+mn-lt"/>
                <a:ea typeface="+mn-ea"/>
                <a:cs typeface="+mn-cs"/>
              </a:defRPr>
            </a:lvl5pPr>
            <a:lvl6pPr marL="2286000" algn="l" defTabSz="914400" rtl="0" eaLnBrk="1" latinLnBrk="0" hangingPunct="1">
              <a:defRPr kumimoji="1" kern="1200">
                <a:solidFill>
                  <a:schemeClr val="dk1"/>
                </a:solidFill>
                <a:latin typeface="+mn-lt"/>
                <a:ea typeface="+mn-ea"/>
                <a:cs typeface="+mn-cs"/>
              </a:defRPr>
            </a:lvl6pPr>
            <a:lvl7pPr marL="2743200" algn="l" defTabSz="914400" rtl="0" eaLnBrk="1" latinLnBrk="0" hangingPunct="1">
              <a:defRPr kumimoji="1" kern="1200">
                <a:solidFill>
                  <a:schemeClr val="dk1"/>
                </a:solidFill>
                <a:latin typeface="+mn-lt"/>
                <a:ea typeface="+mn-ea"/>
                <a:cs typeface="+mn-cs"/>
              </a:defRPr>
            </a:lvl7pPr>
            <a:lvl8pPr marL="3200400" algn="l" defTabSz="914400" rtl="0" eaLnBrk="1" latinLnBrk="0" hangingPunct="1">
              <a:defRPr kumimoji="1" kern="1200">
                <a:solidFill>
                  <a:schemeClr val="dk1"/>
                </a:solidFill>
                <a:latin typeface="+mn-lt"/>
                <a:ea typeface="+mn-ea"/>
                <a:cs typeface="+mn-cs"/>
              </a:defRPr>
            </a:lvl8pPr>
            <a:lvl9pPr marL="3657600" algn="l" defTabSz="914400" rtl="0" eaLnBrk="1" latinLnBrk="0" hangingPunct="1">
              <a:defRPr kumimoji="1" kern="1200">
                <a:solidFill>
                  <a:schemeClr val="dk1"/>
                </a:solidFill>
                <a:latin typeface="+mn-lt"/>
                <a:ea typeface="+mn-ea"/>
                <a:cs typeface="+mn-cs"/>
              </a:defRPr>
            </a:lvl9pPr>
          </a:lstStyle>
          <a:p>
            <a:r>
              <a:rPr lang="ja-JP" altLang="en-US" sz="1000" dirty="0">
                <a:solidFill>
                  <a:schemeClr val="tx1"/>
                </a:solidFill>
                <a:latin typeface="メイリオ" panose="020B0604030504040204" pitchFamily="50" charset="-128"/>
                <a:ea typeface="メイリオ" panose="020B0604030504040204" pitchFamily="50" charset="-128"/>
              </a:rPr>
              <a:t>○</a:t>
            </a:r>
            <a:r>
              <a:rPr lang="en-US" altLang="ja-JP" sz="1000" dirty="0">
                <a:solidFill>
                  <a:schemeClr val="tx1"/>
                </a:solidFill>
                <a:latin typeface="メイリオ" panose="020B0604030504040204" pitchFamily="50" charset="-128"/>
                <a:ea typeface="メイリオ" panose="020B0604030504040204" pitchFamily="50" charset="-128"/>
              </a:rPr>
              <a:t>H27</a:t>
            </a:r>
            <a:r>
              <a:rPr lang="ja-JP" altLang="en-US" sz="1000" dirty="0">
                <a:solidFill>
                  <a:schemeClr val="tx1"/>
                </a:solidFill>
                <a:latin typeface="メイリオ" panose="020B0604030504040204" pitchFamily="50" charset="-128"/>
                <a:ea typeface="メイリオ" panose="020B0604030504040204" pitchFamily="50" charset="-128"/>
              </a:rPr>
              <a:t>年から</a:t>
            </a:r>
            <a:r>
              <a:rPr lang="en-US" altLang="ja-JP" sz="1000" dirty="0">
                <a:solidFill>
                  <a:schemeClr val="tx1"/>
                </a:solidFill>
                <a:latin typeface="メイリオ" panose="020B0604030504040204" pitchFamily="50" charset="-128"/>
                <a:ea typeface="メイリオ" panose="020B0604030504040204" pitchFamily="50" charset="-128"/>
              </a:rPr>
              <a:t>R7</a:t>
            </a:r>
            <a:r>
              <a:rPr lang="ja-JP" altLang="en-US" sz="1000" dirty="0">
                <a:solidFill>
                  <a:schemeClr val="tx1"/>
                </a:solidFill>
                <a:latin typeface="メイリオ" panose="020B0604030504040204" pitchFamily="50" charset="-128"/>
                <a:ea typeface="メイリオ" panose="020B0604030504040204" pitchFamily="50" charset="-128"/>
              </a:rPr>
              <a:t>年までに約</a:t>
            </a:r>
            <a:r>
              <a:rPr lang="en-US" altLang="ja-JP" sz="1000" dirty="0">
                <a:solidFill>
                  <a:schemeClr val="tx1"/>
                </a:solidFill>
                <a:latin typeface="メイリオ" panose="020B0604030504040204" pitchFamily="50" charset="-128"/>
                <a:ea typeface="メイリオ" panose="020B0604030504040204" pitchFamily="50" charset="-128"/>
              </a:rPr>
              <a:t>11,400</a:t>
            </a:r>
            <a:r>
              <a:rPr lang="ja-JP" altLang="en-US" sz="1000" dirty="0">
                <a:solidFill>
                  <a:schemeClr val="tx1"/>
                </a:solidFill>
                <a:latin typeface="メイリオ" panose="020B0604030504040204" pitchFamily="50" charset="-128"/>
                <a:ea typeface="メイリオ" panose="020B0604030504040204" pitchFamily="50" charset="-128"/>
              </a:rPr>
              <a:t>戸が住替え</a:t>
            </a:r>
            <a:endParaRPr lang="en-US" altLang="ja-JP" sz="1000" dirty="0">
              <a:solidFill>
                <a:schemeClr val="tx1"/>
              </a:solidFill>
              <a:latin typeface="メイリオ" panose="020B0604030504040204" pitchFamily="50" charset="-128"/>
              <a:ea typeface="メイリオ" panose="020B0604030504040204" pitchFamily="50" charset="-128"/>
            </a:endParaRPr>
          </a:p>
          <a:p>
            <a:r>
              <a:rPr lang="ja-JP" altLang="en-US" sz="900" dirty="0">
                <a:solidFill>
                  <a:schemeClr val="tx1"/>
                </a:solidFill>
                <a:latin typeface="メイリオ" panose="020B0604030504040204" pitchFamily="50" charset="-128"/>
                <a:ea typeface="メイリオ" panose="020B0604030504040204" pitchFamily="50" charset="-128"/>
              </a:rPr>
              <a:t>　＊除却支援と効果的な働きかけにより住替えを促進</a:t>
            </a:r>
            <a:endParaRPr kumimoji="1" lang="ja-JP" altLang="en-US" sz="900" dirty="0">
              <a:solidFill>
                <a:schemeClr val="tx1"/>
              </a:solidFill>
              <a:latin typeface="メイリオ" panose="020B0604030504040204" pitchFamily="50" charset="-128"/>
              <a:ea typeface="メイリオ" panose="020B0604030504040204" pitchFamily="50" charset="-128"/>
            </a:endParaRPr>
          </a:p>
        </p:txBody>
      </p:sp>
      <p:sp>
        <p:nvSpPr>
          <p:cNvPr id="38" name="テキスト ボックス 74">
            <a:extLst>
              <a:ext uri="{FF2B5EF4-FFF2-40B4-BE49-F238E27FC236}">
                <a16:creationId xmlns:a16="http://schemas.microsoft.com/office/drawing/2014/main" id="{9A43065C-6903-3C24-B866-0E7A8950857F}"/>
              </a:ext>
            </a:extLst>
          </p:cNvPr>
          <p:cNvSpPr txBox="1"/>
          <p:nvPr/>
        </p:nvSpPr>
        <p:spPr>
          <a:xfrm>
            <a:off x="5350070" y="1914777"/>
            <a:ext cx="3532315" cy="617523"/>
          </a:xfrm>
          <a:prstGeom prst="rect">
            <a:avLst/>
          </a:prstGeom>
          <a:solidFill>
            <a:schemeClr val="lt1"/>
          </a:solidFill>
          <a:ln w="6350">
            <a:solidFill>
              <a:prstClr val="black"/>
            </a:solidFill>
          </a:ln>
          <a:effectLst/>
        </p:spPr>
        <p:style>
          <a:lnRef idx="0">
            <a:schemeClr val="accent1"/>
          </a:lnRef>
          <a:fillRef idx="0">
            <a:schemeClr val="accent1"/>
          </a:fillRef>
          <a:effectRef idx="0">
            <a:schemeClr val="accent1"/>
          </a:effectRef>
          <a:fontRef idx="minor">
            <a:schemeClr val="dk1"/>
          </a:fontRef>
        </p:style>
        <p:txBody>
          <a:bodyPr lIns="36000" tIns="36000" rIns="36000" bIns="36000" anchor="ctr"/>
          <a:lstStyle>
            <a:defPPr>
              <a:defRPr lang="ja-JP"/>
            </a:defPPr>
            <a:lvl1pPr algn="l" rtl="0" eaLnBrk="0" fontAlgn="base" hangingPunct="0">
              <a:spcBef>
                <a:spcPct val="0"/>
              </a:spcBef>
              <a:spcAft>
                <a:spcPct val="0"/>
              </a:spcAft>
              <a:defRPr kumimoji="1" kern="1200">
                <a:solidFill>
                  <a:schemeClr val="dk1"/>
                </a:solidFill>
                <a:latin typeface="+mn-lt"/>
                <a:ea typeface="+mn-ea"/>
                <a:cs typeface="+mn-cs"/>
              </a:defRPr>
            </a:lvl1pPr>
            <a:lvl2pPr marL="455613" indent="1588" algn="l" rtl="0" eaLnBrk="0" fontAlgn="base" hangingPunct="0">
              <a:spcBef>
                <a:spcPct val="0"/>
              </a:spcBef>
              <a:spcAft>
                <a:spcPct val="0"/>
              </a:spcAft>
              <a:defRPr kumimoji="1" kern="1200">
                <a:solidFill>
                  <a:schemeClr val="dk1"/>
                </a:solidFill>
                <a:latin typeface="+mn-lt"/>
                <a:ea typeface="+mn-ea"/>
                <a:cs typeface="+mn-cs"/>
              </a:defRPr>
            </a:lvl2pPr>
            <a:lvl3pPr marL="912813" indent="1588" algn="l" rtl="0" eaLnBrk="0" fontAlgn="base" hangingPunct="0">
              <a:spcBef>
                <a:spcPct val="0"/>
              </a:spcBef>
              <a:spcAft>
                <a:spcPct val="0"/>
              </a:spcAft>
              <a:defRPr kumimoji="1" kern="1200">
                <a:solidFill>
                  <a:schemeClr val="dk1"/>
                </a:solidFill>
                <a:latin typeface="+mn-lt"/>
                <a:ea typeface="+mn-ea"/>
                <a:cs typeface="+mn-cs"/>
              </a:defRPr>
            </a:lvl3pPr>
            <a:lvl4pPr marL="1370013" indent="1588" algn="l" rtl="0" eaLnBrk="0" fontAlgn="base" hangingPunct="0">
              <a:spcBef>
                <a:spcPct val="0"/>
              </a:spcBef>
              <a:spcAft>
                <a:spcPct val="0"/>
              </a:spcAft>
              <a:defRPr kumimoji="1" kern="1200">
                <a:solidFill>
                  <a:schemeClr val="dk1"/>
                </a:solidFill>
                <a:latin typeface="+mn-lt"/>
                <a:ea typeface="+mn-ea"/>
                <a:cs typeface="+mn-cs"/>
              </a:defRPr>
            </a:lvl4pPr>
            <a:lvl5pPr marL="1827213" indent="1588" algn="l" rtl="0" eaLnBrk="0" fontAlgn="base" hangingPunct="0">
              <a:spcBef>
                <a:spcPct val="0"/>
              </a:spcBef>
              <a:spcAft>
                <a:spcPct val="0"/>
              </a:spcAft>
              <a:defRPr kumimoji="1" kern="1200">
                <a:solidFill>
                  <a:schemeClr val="dk1"/>
                </a:solidFill>
                <a:latin typeface="+mn-lt"/>
                <a:ea typeface="+mn-ea"/>
                <a:cs typeface="+mn-cs"/>
              </a:defRPr>
            </a:lvl5pPr>
            <a:lvl6pPr marL="2286000" algn="l" defTabSz="914400" rtl="0" eaLnBrk="1" latinLnBrk="0" hangingPunct="1">
              <a:defRPr kumimoji="1" kern="1200">
                <a:solidFill>
                  <a:schemeClr val="dk1"/>
                </a:solidFill>
                <a:latin typeface="+mn-lt"/>
                <a:ea typeface="+mn-ea"/>
                <a:cs typeface="+mn-cs"/>
              </a:defRPr>
            </a:lvl6pPr>
            <a:lvl7pPr marL="2743200" algn="l" defTabSz="914400" rtl="0" eaLnBrk="1" latinLnBrk="0" hangingPunct="1">
              <a:defRPr kumimoji="1" kern="1200">
                <a:solidFill>
                  <a:schemeClr val="dk1"/>
                </a:solidFill>
                <a:latin typeface="+mn-lt"/>
                <a:ea typeface="+mn-ea"/>
                <a:cs typeface="+mn-cs"/>
              </a:defRPr>
            </a:lvl7pPr>
            <a:lvl8pPr marL="3200400" algn="l" defTabSz="914400" rtl="0" eaLnBrk="1" latinLnBrk="0" hangingPunct="1">
              <a:defRPr kumimoji="1" kern="1200">
                <a:solidFill>
                  <a:schemeClr val="dk1"/>
                </a:solidFill>
                <a:latin typeface="+mn-lt"/>
                <a:ea typeface="+mn-ea"/>
                <a:cs typeface="+mn-cs"/>
              </a:defRPr>
            </a:lvl8pPr>
            <a:lvl9pPr marL="3657600" algn="l" defTabSz="914400" rtl="0" eaLnBrk="1" latinLnBrk="0" hangingPunct="1">
              <a:defRPr kumimoji="1" kern="1200">
                <a:solidFill>
                  <a:schemeClr val="dk1"/>
                </a:solidFill>
                <a:latin typeface="+mn-lt"/>
                <a:ea typeface="+mn-ea"/>
                <a:cs typeface="+mn-cs"/>
              </a:defRPr>
            </a:lvl9pPr>
          </a:lstStyle>
          <a:p>
            <a:r>
              <a:rPr lang="ja-JP" altLang="en-US" sz="1000" dirty="0">
                <a:solidFill>
                  <a:schemeClr val="tx1"/>
                </a:solidFill>
                <a:latin typeface="メイリオ" panose="020B0604030504040204" pitchFamily="50" charset="-128"/>
                <a:ea typeface="メイリオ" panose="020B0604030504040204" pitchFamily="50" charset="-128"/>
              </a:rPr>
              <a:t>○</a:t>
            </a:r>
            <a:r>
              <a:rPr lang="en-US" altLang="ja-JP" sz="1000" dirty="0">
                <a:solidFill>
                  <a:schemeClr val="tx1"/>
                </a:solidFill>
                <a:latin typeface="メイリオ" panose="020B0604030504040204" pitchFamily="50" charset="-128"/>
                <a:ea typeface="メイリオ" panose="020B0604030504040204" pitchFamily="50" charset="-128"/>
              </a:rPr>
              <a:t>H27</a:t>
            </a:r>
            <a:r>
              <a:rPr lang="ja-JP" altLang="en-US" sz="1000" dirty="0">
                <a:solidFill>
                  <a:schemeClr val="tx1"/>
                </a:solidFill>
                <a:latin typeface="メイリオ" panose="020B0604030504040204" pitchFamily="50" charset="-128"/>
                <a:ea typeface="メイリオ" panose="020B0604030504040204" pitchFamily="50" charset="-128"/>
              </a:rPr>
              <a:t>年から</a:t>
            </a:r>
            <a:r>
              <a:rPr lang="en-US" altLang="ja-JP" sz="1000" dirty="0">
                <a:solidFill>
                  <a:schemeClr val="tx1"/>
                </a:solidFill>
                <a:latin typeface="メイリオ" panose="020B0604030504040204" pitchFamily="50" charset="-128"/>
                <a:ea typeface="メイリオ" panose="020B0604030504040204" pitchFamily="50" charset="-128"/>
              </a:rPr>
              <a:t>R7</a:t>
            </a:r>
            <a:r>
              <a:rPr lang="ja-JP" altLang="en-US" sz="1000" dirty="0">
                <a:solidFill>
                  <a:schemeClr val="tx1"/>
                </a:solidFill>
                <a:latin typeface="メイリオ" panose="020B0604030504040204" pitchFamily="50" charset="-128"/>
                <a:ea typeface="メイリオ" panose="020B0604030504040204" pitchFamily="50" charset="-128"/>
              </a:rPr>
              <a:t>年までに約</a:t>
            </a:r>
            <a:r>
              <a:rPr lang="en-US" altLang="ja-JP" sz="1000" dirty="0">
                <a:solidFill>
                  <a:schemeClr val="tx1"/>
                </a:solidFill>
                <a:latin typeface="メイリオ" panose="020B0604030504040204" pitchFamily="50" charset="-128"/>
                <a:ea typeface="メイリオ" panose="020B0604030504040204" pitchFamily="50" charset="-128"/>
              </a:rPr>
              <a:t>110,200</a:t>
            </a:r>
            <a:r>
              <a:rPr lang="ja-JP" altLang="en-US" sz="1000" dirty="0">
                <a:solidFill>
                  <a:schemeClr val="tx1"/>
                </a:solidFill>
                <a:latin typeface="メイリオ" panose="020B0604030504040204" pitchFamily="50" charset="-128"/>
                <a:ea typeface="メイリオ" panose="020B0604030504040204" pitchFamily="50" charset="-128"/>
              </a:rPr>
              <a:t>戸が除却･空家化</a:t>
            </a:r>
            <a:endParaRPr lang="en-US" altLang="ja-JP" sz="900" dirty="0">
              <a:solidFill>
                <a:schemeClr val="tx1"/>
              </a:solidFill>
              <a:latin typeface="メイリオ" panose="020B0604030504040204" pitchFamily="50" charset="-128"/>
              <a:ea typeface="メイリオ" panose="020B0604030504040204" pitchFamily="50" charset="-128"/>
            </a:endParaRPr>
          </a:p>
          <a:p>
            <a:r>
              <a:rPr kumimoji="1" lang="ja-JP" altLang="en-US" sz="900" dirty="0">
                <a:solidFill>
                  <a:schemeClr val="tx1"/>
                </a:solidFill>
                <a:latin typeface="メイリオ" panose="020B0604030504040204" pitchFamily="50" charset="-128"/>
                <a:ea typeface="メイリオ" panose="020B0604030504040204" pitchFamily="50" charset="-128"/>
              </a:rPr>
              <a:t>　＊除却</a:t>
            </a:r>
            <a:r>
              <a:rPr kumimoji="1" lang="en-US" altLang="ja-JP" sz="900" dirty="0">
                <a:solidFill>
                  <a:schemeClr val="tx1"/>
                </a:solidFill>
                <a:latin typeface="メイリオ" panose="020B0604030504040204" pitchFamily="50" charset="-128"/>
                <a:ea typeface="メイリオ" panose="020B0604030504040204" pitchFamily="50" charset="-128"/>
              </a:rPr>
              <a:t>/</a:t>
            </a:r>
            <a:r>
              <a:rPr kumimoji="1" lang="ja-JP" altLang="en-US" sz="900" dirty="0">
                <a:solidFill>
                  <a:schemeClr val="tx1"/>
                </a:solidFill>
                <a:latin typeface="メイリオ" panose="020B0604030504040204" pitchFamily="50" charset="-128"/>
                <a:ea typeface="メイリオ" panose="020B0604030504040204" pitchFamily="50" charset="-128"/>
              </a:rPr>
              <a:t>空き家</a:t>
            </a:r>
            <a:r>
              <a:rPr lang="ja-JP" altLang="en-US" sz="900" dirty="0">
                <a:solidFill>
                  <a:schemeClr val="tx1"/>
                </a:solidFill>
                <a:latin typeface="メイリオ" panose="020B0604030504040204" pitchFamily="50" charset="-128"/>
                <a:ea typeface="メイリオ" panose="020B0604030504040204" pitchFamily="50" charset="-128"/>
              </a:rPr>
              <a:t>の件数</a:t>
            </a:r>
            <a:r>
              <a:rPr kumimoji="1" lang="ja-JP" altLang="en-US" sz="900" dirty="0">
                <a:solidFill>
                  <a:schemeClr val="tx1"/>
                </a:solidFill>
                <a:latin typeface="メイリオ" panose="020B0604030504040204" pitchFamily="50" charset="-128"/>
                <a:ea typeface="メイリオ" panose="020B0604030504040204" pitchFamily="50" charset="-128"/>
              </a:rPr>
              <a:t>は、空き家化により住宅･土地統計調査の算</a:t>
            </a:r>
            <a:endParaRPr kumimoji="1" lang="en-US" altLang="ja-JP" sz="900" dirty="0">
              <a:solidFill>
                <a:schemeClr val="tx1"/>
              </a:solidFill>
              <a:latin typeface="メイリオ" panose="020B0604030504040204" pitchFamily="50" charset="-128"/>
              <a:ea typeface="メイリオ" panose="020B0604030504040204" pitchFamily="50" charset="-128"/>
            </a:endParaRPr>
          </a:p>
          <a:p>
            <a:r>
              <a:rPr lang="ja-JP" altLang="en-US" sz="900" dirty="0">
                <a:solidFill>
                  <a:schemeClr val="tx1"/>
                </a:solidFill>
                <a:latin typeface="メイリオ" panose="020B0604030504040204" pitchFamily="50" charset="-128"/>
                <a:ea typeface="メイリオ" panose="020B0604030504040204" pitchFamily="50" charset="-128"/>
              </a:rPr>
              <a:t>　　</a:t>
            </a:r>
            <a:r>
              <a:rPr kumimoji="1" lang="ja-JP" altLang="en-US" sz="900" dirty="0">
                <a:solidFill>
                  <a:schemeClr val="tx1"/>
                </a:solidFill>
                <a:latin typeface="メイリオ" panose="020B0604030504040204" pitchFamily="50" charset="-128"/>
                <a:ea typeface="メイリオ" panose="020B0604030504040204" pitchFamily="50" charset="-128"/>
              </a:rPr>
              <a:t>定外となったもの、空き家となり除却されたもの</a:t>
            </a:r>
            <a:endParaRPr kumimoji="1" lang="en-US" altLang="ja-JP" sz="900" dirty="0">
              <a:solidFill>
                <a:schemeClr val="tx1"/>
              </a:solidFill>
              <a:latin typeface="メイリオ" panose="020B0604030504040204" pitchFamily="50" charset="-128"/>
              <a:ea typeface="メイリオ" panose="020B0604030504040204" pitchFamily="50" charset="-128"/>
            </a:endParaRPr>
          </a:p>
          <a:p>
            <a:r>
              <a:rPr kumimoji="1" lang="ja-JP" altLang="en-US" sz="800" dirty="0">
                <a:solidFill>
                  <a:schemeClr val="tx1"/>
                </a:solidFill>
                <a:latin typeface="メイリオ" panose="020B0604030504040204" pitchFamily="50" charset="-128"/>
                <a:ea typeface="メイリオ" panose="020B0604030504040204" pitchFamily="50" charset="-128"/>
              </a:rPr>
              <a:t>   </a:t>
            </a:r>
            <a:r>
              <a:rPr kumimoji="1" lang="ja-JP" altLang="en-US" sz="900" dirty="0">
                <a:solidFill>
                  <a:schemeClr val="tx1"/>
                </a:solidFill>
                <a:latin typeface="メイリオ" panose="020B0604030504040204" pitchFamily="50" charset="-128"/>
                <a:ea typeface="メイリオ" panose="020B0604030504040204" pitchFamily="50" charset="-128"/>
              </a:rPr>
              <a:t>（除却された後は新築等の土地利用又は空き地化）</a:t>
            </a:r>
            <a:endParaRPr lang="en-US" altLang="ja-JP" sz="800" dirty="0">
              <a:solidFill>
                <a:schemeClr val="tx1"/>
              </a:solidFill>
              <a:latin typeface="メイリオ" panose="020B0604030504040204" pitchFamily="50" charset="-128"/>
              <a:ea typeface="メイリオ" panose="020B0604030504040204" pitchFamily="50" charset="-128"/>
            </a:endParaRPr>
          </a:p>
        </p:txBody>
      </p:sp>
      <p:sp>
        <p:nvSpPr>
          <p:cNvPr id="44" name="フリーフォーム: 図形 43">
            <a:extLst>
              <a:ext uri="{FF2B5EF4-FFF2-40B4-BE49-F238E27FC236}">
                <a16:creationId xmlns:a16="http://schemas.microsoft.com/office/drawing/2014/main" id="{81CD4877-50C6-1BBD-3EB2-F625555CA886}"/>
              </a:ext>
            </a:extLst>
          </p:cNvPr>
          <p:cNvSpPr/>
          <p:nvPr/>
        </p:nvSpPr>
        <p:spPr>
          <a:xfrm>
            <a:off x="4575281" y="1499630"/>
            <a:ext cx="701016" cy="680011"/>
          </a:xfrm>
          <a:custGeom>
            <a:avLst/>
            <a:gdLst>
              <a:gd name="connsiteX0" fmla="*/ 0 w 504825"/>
              <a:gd name="connsiteY0" fmla="*/ 1200150 h 1200150"/>
              <a:gd name="connsiteX1" fmla="*/ 219075 w 504825"/>
              <a:gd name="connsiteY1" fmla="*/ 1200150 h 1200150"/>
              <a:gd name="connsiteX2" fmla="*/ 219075 w 504825"/>
              <a:gd name="connsiteY2" fmla="*/ 0 h 1200150"/>
              <a:gd name="connsiteX3" fmla="*/ 504825 w 504825"/>
              <a:gd name="connsiteY3" fmla="*/ 0 h 1200150"/>
            </a:gdLst>
            <a:ahLst/>
            <a:cxnLst>
              <a:cxn ang="0">
                <a:pos x="connsiteX0" y="connsiteY0"/>
              </a:cxn>
              <a:cxn ang="0">
                <a:pos x="connsiteX1" y="connsiteY1"/>
              </a:cxn>
              <a:cxn ang="0">
                <a:pos x="connsiteX2" y="connsiteY2"/>
              </a:cxn>
              <a:cxn ang="0">
                <a:pos x="connsiteX3" y="connsiteY3"/>
              </a:cxn>
            </a:cxnLst>
            <a:rect l="l" t="t" r="r" b="b"/>
            <a:pathLst>
              <a:path w="504825" h="1200150">
                <a:moveTo>
                  <a:pt x="0" y="1200150"/>
                </a:moveTo>
                <a:lnTo>
                  <a:pt x="219075" y="1200150"/>
                </a:lnTo>
                <a:lnTo>
                  <a:pt x="219075" y="0"/>
                </a:lnTo>
                <a:lnTo>
                  <a:pt x="504825" y="0"/>
                </a:lnTo>
              </a:path>
            </a:pathLst>
          </a:custGeom>
          <a:noFill/>
          <a:ln w="19050">
            <a:solidFill>
              <a:schemeClr val="tx1"/>
            </a:solidFill>
            <a:headEnd type="oval"/>
            <a:tailEnd type="ova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5" name="フリーフォーム: 図形 44">
            <a:extLst>
              <a:ext uri="{FF2B5EF4-FFF2-40B4-BE49-F238E27FC236}">
                <a16:creationId xmlns:a16="http://schemas.microsoft.com/office/drawing/2014/main" id="{1B1C2399-5B78-893F-5368-AB805A6C11E5}"/>
              </a:ext>
            </a:extLst>
          </p:cNvPr>
          <p:cNvSpPr/>
          <p:nvPr/>
        </p:nvSpPr>
        <p:spPr>
          <a:xfrm flipV="1">
            <a:off x="4586392" y="2607597"/>
            <a:ext cx="689906" cy="130844"/>
          </a:xfrm>
          <a:custGeom>
            <a:avLst/>
            <a:gdLst>
              <a:gd name="connsiteX0" fmla="*/ 0 w 504825"/>
              <a:gd name="connsiteY0" fmla="*/ 1200150 h 1200150"/>
              <a:gd name="connsiteX1" fmla="*/ 219075 w 504825"/>
              <a:gd name="connsiteY1" fmla="*/ 1200150 h 1200150"/>
              <a:gd name="connsiteX2" fmla="*/ 219075 w 504825"/>
              <a:gd name="connsiteY2" fmla="*/ 0 h 1200150"/>
              <a:gd name="connsiteX3" fmla="*/ 504825 w 504825"/>
              <a:gd name="connsiteY3" fmla="*/ 0 h 1200150"/>
            </a:gdLst>
            <a:ahLst/>
            <a:cxnLst>
              <a:cxn ang="0">
                <a:pos x="connsiteX0" y="connsiteY0"/>
              </a:cxn>
              <a:cxn ang="0">
                <a:pos x="connsiteX1" y="connsiteY1"/>
              </a:cxn>
              <a:cxn ang="0">
                <a:pos x="connsiteX2" y="connsiteY2"/>
              </a:cxn>
              <a:cxn ang="0">
                <a:pos x="connsiteX3" y="connsiteY3"/>
              </a:cxn>
            </a:cxnLst>
            <a:rect l="l" t="t" r="r" b="b"/>
            <a:pathLst>
              <a:path w="504825" h="1200150">
                <a:moveTo>
                  <a:pt x="0" y="1200150"/>
                </a:moveTo>
                <a:lnTo>
                  <a:pt x="219075" y="1200150"/>
                </a:lnTo>
                <a:lnTo>
                  <a:pt x="219075" y="0"/>
                </a:lnTo>
                <a:lnTo>
                  <a:pt x="504825" y="0"/>
                </a:lnTo>
              </a:path>
            </a:pathLst>
          </a:custGeom>
          <a:noFill/>
          <a:ln w="19050">
            <a:solidFill>
              <a:schemeClr val="tx1"/>
            </a:solidFill>
            <a:headEnd type="oval"/>
            <a:tailEnd type="ova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1" name="フリーフォーム: 図形 50">
            <a:extLst>
              <a:ext uri="{FF2B5EF4-FFF2-40B4-BE49-F238E27FC236}">
                <a16:creationId xmlns:a16="http://schemas.microsoft.com/office/drawing/2014/main" id="{5CD87253-C13D-A74A-2D60-3F71CBAEEB36}"/>
              </a:ext>
            </a:extLst>
          </p:cNvPr>
          <p:cNvSpPr/>
          <p:nvPr/>
        </p:nvSpPr>
        <p:spPr>
          <a:xfrm flipV="1">
            <a:off x="4583502" y="2788951"/>
            <a:ext cx="701016" cy="833728"/>
          </a:xfrm>
          <a:custGeom>
            <a:avLst/>
            <a:gdLst>
              <a:gd name="connsiteX0" fmla="*/ 0 w 504825"/>
              <a:gd name="connsiteY0" fmla="*/ 1200150 h 1200150"/>
              <a:gd name="connsiteX1" fmla="*/ 219075 w 504825"/>
              <a:gd name="connsiteY1" fmla="*/ 1200150 h 1200150"/>
              <a:gd name="connsiteX2" fmla="*/ 219075 w 504825"/>
              <a:gd name="connsiteY2" fmla="*/ 0 h 1200150"/>
              <a:gd name="connsiteX3" fmla="*/ 504825 w 504825"/>
              <a:gd name="connsiteY3" fmla="*/ 0 h 1200150"/>
            </a:gdLst>
            <a:ahLst/>
            <a:cxnLst>
              <a:cxn ang="0">
                <a:pos x="connsiteX0" y="connsiteY0"/>
              </a:cxn>
              <a:cxn ang="0">
                <a:pos x="connsiteX1" y="connsiteY1"/>
              </a:cxn>
              <a:cxn ang="0">
                <a:pos x="connsiteX2" y="connsiteY2"/>
              </a:cxn>
              <a:cxn ang="0">
                <a:pos x="connsiteX3" y="connsiteY3"/>
              </a:cxn>
            </a:cxnLst>
            <a:rect l="l" t="t" r="r" b="b"/>
            <a:pathLst>
              <a:path w="504825" h="1200150">
                <a:moveTo>
                  <a:pt x="0" y="1200150"/>
                </a:moveTo>
                <a:lnTo>
                  <a:pt x="219075" y="1200150"/>
                </a:lnTo>
                <a:lnTo>
                  <a:pt x="219075" y="0"/>
                </a:lnTo>
                <a:lnTo>
                  <a:pt x="504825" y="0"/>
                </a:lnTo>
              </a:path>
            </a:pathLst>
          </a:custGeom>
          <a:noFill/>
          <a:ln w="19050">
            <a:solidFill>
              <a:schemeClr val="tx1"/>
            </a:solidFill>
            <a:headEnd type="oval"/>
            <a:tailEnd type="ova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aphicFrame>
        <p:nvGraphicFramePr>
          <p:cNvPr id="78" name="グラフ 77">
            <a:extLst>
              <a:ext uri="{FF2B5EF4-FFF2-40B4-BE49-F238E27FC236}">
                <a16:creationId xmlns:a16="http://schemas.microsoft.com/office/drawing/2014/main" id="{18D5B597-F505-4699-94C4-EAEC2F8C26D6}"/>
              </a:ext>
            </a:extLst>
          </p:cNvPr>
          <p:cNvGraphicFramePr>
            <a:graphicFrameLocks/>
          </p:cNvGraphicFramePr>
          <p:nvPr>
            <p:extLst>
              <p:ext uri="{D42A27DB-BD31-4B8C-83A1-F6EECF244321}">
                <p14:modId xmlns:p14="http://schemas.microsoft.com/office/powerpoint/2010/main" val="3930384448"/>
              </p:ext>
            </p:extLst>
          </p:nvPr>
        </p:nvGraphicFramePr>
        <p:xfrm>
          <a:off x="5242776" y="5103349"/>
          <a:ext cx="3889968" cy="1740273"/>
        </p:xfrm>
        <a:graphic>
          <a:graphicData uri="http://schemas.openxmlformats.org/drawingml/2006/chart">
            <c:chart xmlns:c="http://schemas.openxmlformats.org/drawingml/2006/chart" xmlns:r="http://schemas.openxmlformats.org/officeDocument/2006/relationships" r:id="rId3"/>
          </a:graphicData>
        </a:graphic>
      </p:graphicFrame>
      <p:grpSp>
        <p:nvGrpSpPr>
          <p:cNvPr id="8" name="グループ化 7">
            <a:extLst>
              <a:ext uri="{FF2B5EF4-FFF2-40B4-BE49-F238E27FC236}">
                <a16:creationId xmlns:a16="http://schemas.microsoft.com/office/drawing/2014/main" id="{80F1EEA4-EE59-465F-8F63-BBEE6E84664F}"/>
              </a:ext>
            </a:extLst>
          </p:cNvPr>
          <p:cNvGrpSpPr/>
          <p:nvPr/>
        </p:nvGrpSpPr>
        <p:grpSpPr>
          <a:xfrm>
            <a:off x="4582107" y="3095516"/>
            <a:ext cx="699287" cy="1441448"/>
            <a:chOff x="-1165539" y="1813190"/>
            <a:chExt cx="1555806" cy="368352"/>
          </a:xfrm>
        </p:grpSpPr>
        <p:cxnSp>
          <p:nvCxnSpPr>
            <p:cNvPr id="4" name="直線コネクタ 3">
              <a:extLst>
                <a:ext uri="{FF2B5EF4-FFF2-40B4-BE49-F238E27FC236}">
                  <a16:creationId xmlns:a16="http://schemas.microsoft.com/office/drawing/2014/main" id="{ED080F94-B648-42CB-827D-3AD4AFE71393}"/>
                </a:ext>
              </a:extLst>
            </p:cNvPr>
            <p:cNvCxnSpPr>
              <a:cxnSpLocks/>
            </p:cNvCxnSpPr>
            <p:nvPr/>
          </p:nvCxnSpPr>
          <p:spPr>
            <a:xfrm>
              <a:off x="-1165539" y="1814886"/>
              <a:ext cx="421363" cy="0"/>
            </a:xfrm>
            <a:prstGeom prst="line">
              <a:avLst/>
            </a:prstGeom>
            <a:ln w="19050">
              <a:solidFill>
                <a:schemeClr val="tx1"/>
              </a:solidFill>
              <a:headEnd type="oval"/>
            </a:ln>
          </p:spPr>
          <p:style>
            <a:lnRef idx="1">
              <a:schemeClr val="accent1"/>
            </a:lnRef>
            <a:fillRef idx="0">
              <a:schemeClr val="accent1"/>
            </a:fillRef>
            <a:effectRef idx="0">
              <a:schemeClr val="accent1"/>
            </a:effectRef>
            <a:fontRef idx="minor">
              <a:schemeClr val="tx1"/>
            </a:fontRef>
          </p:style>
        </p:cxnSp>
        <p:cxnSp>
          <p:nvCxnSpPr>
            <p:cNvPr id="80" name="直線コネクタ 79">
              <a:extLst>
                <a:ext uri="{FF2B5EF4-FFF2-40B4-BE49-F238E27FC236}">
                  <a16:creationId xmlns:a16="http://schemas.microsoft.com/office/drawing/2014/main" id="{B87EC593-2A51-40E0-A4AB-2E31D56DD89C}"/>
                </a:ext>
              </a:extLst>
            </p:cNvPr>
            <p:cNvCxnSpPr>
              <a:cxnSpLocks/>
            </p:cNvCxnSpPr>
            <p:nvPr/>
          </p:nvCxnSpPr>
          <p:spPr>
            <a:xfrm>
              <a:off x="-759043" y="1813190"/>
              <a:ext cx="0" cy="368352"/>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2" name="直線コネクタ 81">
              <a:extLst>
                <a:ext uri="{FF2B5EF4-FFF2-40B4-BE49-F238E27FC236}">
                  <a16:creationId xmlns:a16="http://schemas.microsoft.com/office/drawing/2014/main" id="{918941FA-CDB5-40B9-97F9-4E330A40C94A}"/>
                </a:ext>
              </a:extLst>
            </p:cNvPr>
            <p:cNvCxnSpPr>
              <a:cxnSpLocks/>
            </p:cNvCxnSpPr>
            <p:nvPr/>
          </p:nvCxnSpPr>
          <p:spPr>
            <a:xfrm>
              <a:off x="-773910" y="2179641"/>
              <a:ext cx="1164177" cy="0"/>
            </a:xfrm>
            <a:prstGeom prst="line">
              <a:avLst/>
            </a:prstGeom>
            <a:ln w="19050">
              <a:solidFill>
                <a:schemeClr val="tx1"/>
              </a:solidFill>
              <a:tailEnd type="oval"/>
            </a:ln>
          </p:spPr>
          <p:style>
            <a:lnRef idx="1">
              <a:schemeClr val="accent1"/>
            </a:lnRef>
            <a:fillRef idx="0">
              <a:schemeClr val="accent1"/>
            </a:fillRef>
            <a:effectRef idx="0">
              <a:schemeClr val="accent1"/>
            </a:effectRef>
            <a:fontRef idx="minor">
              <a:schemeClr val="tx1"/>
            </a:fontRef>
          </p:style>
        </p:cxnSp>
      </p:grpSp>
      <p:sp>
        <p:nvSpPr>
          <p:cNvPr id="7" name="スライド番号プレースホルダー 6">
            <a:extLst>
              <a:ext uri="{FF2B5EF4-FFF2-40B4-BE49-F238E27FC236}">
                <a16:creationId xmlns:a16="http://schemas.microsoft.com/office/drawing/2014/main" id="{9E5D5405-D9D5-4A3A-AECF-5AE9CEB1CCE0}"/>
              </a:ext>
            </a:extLst>
          </p:cNvPr>
          <p:cNvSpPr>
            <a:spLocks noGrp="1"/>
          </p:cNvSpPr>
          <p:nvPr>
            <p:ph type="sldNum" sz="quarter" idx="12"/>
          </p:nvPr>
        </p:nvSpPr>
        <p:spPr/>
        <p:txBody>
          <a:bodyPr/>
          <a:lstStyle/>
          <a:p>
            <a:pPr>
              <a:defRPr/>
            </a:pPr>
            <a:fld id="{09954CD4-AF95-4C78-B160-84012AB9CEDB}" type="slidenum">
              <a:rPr lang="en-US" altLang="ja-JP" smtClean="0">
                <a:solidFill>
                  <a:srgbClr val="000000"/>
                </a:solidFill>
              </a:rPr>
              <a:pPr>
                <a:defRPr/>
              </a:pPr>
              <a:t>3</a:t>
            </a:fld>
            <a:endParaRPr lang="en-US" altLang="ja-JP">
              <a:solidFill>
                <a:srgbClr val="000000"/>
              </a:solidFill>
            </a:endParaRPr>
          </a:p>
        </p:txBody>
      </p:sp>
    </p:spTree>
    <p:extLst>
      <p:ext uri="{BB962C8B-B14F-4D97-AF65-F5344CB8AC3E}">
        <p14:creationId xmlns:p14="http://schemas.microsoft.com/office/powerpoint/2010/main" val="315466227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正方形/長方形 4">
            <a:extLst>
              <a:ext uri="{FF2B5EF4-FFF2-40B4-BE49-F238E27FC236}">
                <a16:creationId xmlns:a16="http://schemas.microsoft.com/office/drawing/2014/main" id="{DB236655-B17A-462F-8BF9-1D3E419C0480}"/>
              </a:ext>
            </a:extLst>
          </p:cNvPr>
          <p:cNvSpPr/>
          <p:nvPr/>
        </p:nvSpPr>
        <p:spPr>
          <a:xfrm>
            <a:off x="129889" y="1597615"/>
            <a:ext cx="8857693" cy="520863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7" name="グループ化 6">
            <a:extLst>
              <a:ext uri="{FF2B5EF4-FFF2-40B4-BE49-F238E27FC236}">
                <a16:creationId xmlns:a16="http://schemas.microsoft.com/office/drawing/2014/main" id="{B72EC5AE-768E-421D-B2C4-F38A5C3379D8}"/>
              </a:ext>
            </a:extLst>
          </p:cNvPr>
          <p:cNvGrpSpPr/>
          <p:nvPr/>
        </p:nvGrpSpPr>
        <p:grpSpPr>
          <a:xfrm>
            <a:off x="208603" y="1714198"/>
            <a:ext cx="4322561" cy="1440000"/>
            <a:chOff x="-3720769" y="1827638"/>
            <a:chExt cx="4140000" cy="1440000"/>
          </a:xfrm>
        </p:grpSpPr>
        <p:sp>
          <p:nvSpPr>
            <p:cNvPr id="44" name="正方形/長方形 43">
              <a:extLst>
                <a:ext uri="{FF2B5EF4-FFF2-40B4-BE49-F238E27FC236}">
                  <a16:creationId xmlns:a16="http://schemas.microsoft.com/office/drawing/2014/main" id="{74FA0F07-A30A-41FC-A7D7-317A51807575}"/>
                </a:ext>
              </a:extLst>
            </p:cNvPr>
            <p:cNvSpPr/>
            <p:nvPr/>
          </p:nvSpPr>
          <p:spPr>
            <a:xfrm>
              <a:off x="-3720769" y="1827638"/>
              <a:ext cx="4140000" cy="14400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 name="直角三角形 3">
              <a:extLst>
                <a:ext uri="{FF2B5EF4-FFF2-40B4-BE49-F238E27FC236}">
                  <a16:creationId xmlns:a16="http://schemas.microsoft.com/office/drawing/2014/main" id="{C1DB82F8-2367-44E2-82FF-921CE7EE486B}"/>
                </a:ext>
              </a:extLst>
            </p:cNvPr>
            <p:cNvSpPr/>
            <p:nvPr/>
          </p:nvSpPr>
          <p:spPr>
            <a:xfrm rot="5400000">
              <a:off x="-3720769" y="1827638"/>
              <a:ext cx="386288" cy="386288"/>
            </a:xfrm>
            <a:prstGeom prst="rtTriangle">
              <a:avLst/>
            </a:prstGeom>
            <a:solidFill>
              <a:srgbClr val="0070C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en-US" altLang="ja-JP" dirty="0"/>
                <a:t>1</a:t>
              </a:r>
              <a:endParaRPr kumimoji="1" lang="ja-JP" altLang="en-US" dirty="0"/>
            </a:p>
          </p:txBody>
        </p:sp>
      </p:grpSp>
      <p:sp>
        <p:nvSpPr>
          <p:cNvPr id="2" name="タイトル 1"/>
          <p:cNvSpPr>
            <a:spLocks noGrp="1"/>
          </p:cNvSpPr>
          <p:nvPr>
            <p:ph type="title"/>
          </p:nvPr>
        </p:nvSpPr>
        <p:spPr>
          <a:xfrm>
            <a:off x="1" y="51748"/>
            <a:ext cx="9233812" cy="404813"/>
          </a:xfrm>
        </p:spPr>
        <p:txBody>
          <a:bodyPr/>
          <a:lstStyle/>
          <a:p>
            <a:r>
              <a:rPr lang="ja-JP" altLang="en-US" sz="2200" dirty="0"/>
              <a:t>木造住宅　所在を把握し地域特性･世帯特性等に着目した取組</a:t>
            </a:r>
          </a:p>
        </p:txBody>
      </p:sp>
      <p:sp>
        <p:nvSpPr>
          <p:cNvPr id="119" name="コンテンツ プレースホルダー 2"/>
          <p:cNvSpPr txBox="1">
            <a:spLocks/>
          </p:cNvSpPr>
          <p:nvPr/>
        </p:nvSpPr>
        <p:spPr bwMode="auto">
          <a:xfrm>
            <a:off x="143151" y="645545"/>
            <a:ext cx="8857693" cy="830985"/>
          </a:xfrm>
          <a:prstGeom prst="rect">
            <a:avLst/>
          </a:prstGeom>
          <a:solidFill>
            <a:schemeClr val="accent5"/>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28" tIns="45714" rIns="91428" bIns="45714" numCol="1" rtlCol="0" anchor="t" anchorCtr="0" compatLnSpc="1">
            <a:prstTxWarp prst="textNoShape">
              <a:avLst/>
            </a:prstTxWarp>
            <a:spAutoFit/>
          </a:bodyPr>
          <a:lstStyle>
            <a:lvl1pPr indent="0" defTabSz="457200" fontAlgn="base">
              <a:spcBef>
                <a:spcPts val="600"/>
              </a:spcBef>
              <a:spcAft>
                <a:spcPct val="0"/>
              </a:spcAft>
              <a:buNone/>
              <a:defRPr kumimoji="0" sz="1400" b="1">
                <a:solidFill>
                  <a:prstClr val="black"/>
                </a:solidFill>
                <a:latin typeface="Meiryo UI" panose="020B0604030504040204" pitchFamily="50" charset="-128"/>
                <a:ea typeface="Meiryo UI" panose="020B0604030504040204" pitchFamily="50" charset="-128"/>
              </a:defRPr>
            </a:lvl1pPr>
            <a:lvl2pPr marL="741363" indent="-284163" eaLnBrk="0" fontAlgn="base" hangingPunct="0">
              <a:spcBef>
                <a:spcPct val="20000"/>
              </a:spcBef>
              <a:spcAft>
                <a:spcPct val="0"/>
              </a:spcAft>
              <a:buChar char="–"/>
              <a:defRPr sz="2800"/>
            </a:lvl2pPr>
            <a:lvl3pPr marL="1141413" indent="-227013" eaLnBrk="0" fontAlgn="base" hangingPunct="0">
              <a:spcBef>
                <a:spcPct val="20000"/>
              </a:spcBef>
              <a:spcAft>
                <a:spcPct val="0"/>
              </a:spcAft>
              <a:buChar char="•"/>
              <a:defRPr sz="2400"/>
            </a:lvl3pPr>
            <a:lvl4pPr marL="1598613" indent="-227013" eaLnBrk="0" fontAlgn="base" hangingPunct="0">
              <a:spcBef>
                <a:spcPct val="20000"/>
              </a:spcBef>
              <a:spcAft>
                <a:spcPct val="0"/>
              </a:spcAft>
              <a:buChar char="–"/>
              <a:defRPr sz="2000"/>
            </a:lvl4pPr>
            <a:lvl5pPr marL="2055813" indent="-227013" eaLnBrk="0" fontAlgn="base" hangingPunct="0">
              <a:spcBef>
                <a:spcPct val="20000"/>
              </a:spcBef>
              <a:spcAft>
                <a:spcPct val="0"/>
              </a:spcAft>
              <a:buChar char="»"/>
              <a:defRPr sz="2000"/>
            </a:lvl5pPr>
            <a:lvl6pPr marL="2514264" indent="-228570" fontAlgn="base">
              <a:spcBef>
                <a:spcPct val="20000"/>
              </a:spcBef>
              <a:spcAft>
                <a:spcPct val="0"/>
              </a:spcAft>
              <a:buChar char="»"/>
              <a:defRPr sz="2000"/>
            </a:lvl6pPr>
            <a:lvl7pPr marL="2971403" indent="-228570" fontAlgn="base">
              <a:spcBef>
                <a:spcPct val="20000"/>
              </a:spcBef>
              <a:spcAft>
                <a:spcPct val="0"/>
              </a:spcAft>
              <a:buChar char="»"/>
              <a:defRPr sz="2000"/>
            </a:lvl7pPr>
            <a:lvl8pPr marL="3428542" indent="-228570" fontAlgn="base">
              <a:spcBef>
                <a:spcPct val="20000"/>
              </a:spcBef>
              <a:spcAft>
                <a:spcPct val="0"/>
              </a:spcAft>
              <a:buChar char="»"/>
              <a:defRPr sz="2000"/>
            </a:lvl8pPr>
            <a:lvl9pPr marL="3885681" indent="-228570" fontAlgn="base">
              <a:spcBef>
                <a:spcPct val="20000"/>
              </a:spcBef>
              <a:spcAft>
                <a:spcPct val="0"/>
              </a:spcAft>
              <a:buChar char="»"/>
              <a:defRPr sz="2000"/>
            </a:lvl9pPr>
          </a:lstStyle>
          <a:p>
            <a:pPr marL="268288" indent="-268288">
              <a:spcBef>
                <a:spcPts val="0"/>
              </a:spcBef>
            </a:pPr>
            <a:r>
              <a:rPr lang="ja-JP" altLang="en-US" sz="1600" b="0" dirty="0"/>
              <a:t>○旧耐震木造住宅をピンポイントで把握</a:t>
            </a:r>
            <a:endParaRPr lang="en-US" altLang="ja-JP" sz="1600" b="0" dirty="0"/>
          </a:p>
          <a:p>
            <a:pPr marL="268288" indent="-268288">
              <a:spcBef>
                <a:spcPts val="0"/>
              </a:spcBef>
            </a:pPr>
            <a:r>
              <a:rPr lang="ja-JP" altLang="en-US" sz="1600" b="0" dirty="0"/>
              <a:t>○地域特性、建物特性、世帯特性に応じた支援メニューと働きかけ手法･優先度を整理</a:t>
            </a:r>
          </a:p>
          <a:p>
            <a:pPr marL="268288" indent="-268288">
              <a:spcBef>
                <a:spcPts val="0"/>
              </a:spcBef>
            </a:pPr>
            <a:r>
              <a:rPr lang="ja-JP" altLang="en-US" sz="1600" b="0" dirty="0"/>
              <a:t>○所有者への効果的なダイレクトメール・働きかけの実施</a:t>
            </a:r>
            <a:r>
              <a:rPr lang="ja-JP" altLang="en-US" sz="1200" b="0" dirty="0"/>
              <a:t>（所有者の意向を把握し、ニーズに応じた働きかけを検討・実施）</a:t>
            </a:r>
          </a:p>
        </p:txBody>
      </p:sp>
      <p:grpSp>
        <p:nvGrpSpPr>
          <p:cNvPr id="47" name="グループ化 46">
            <a:extLst>
              <a:ext uri="{FF2B5EF4-FFF2-40B4-BE49-F238E27FC236}">
                <a16:creationId xmlns:a16="http://schemas.microsoft.com/office/drawing/2014/main" id="{98C86B6F-72FE-4242-AA0A-3994C7F16EFA}"/>
              </a:ext>
            </a:extLst>
          </p:cNvPr>
          <p:cNvGrpSpPr/>
          <p:nvPr/>
        </p:nvGrpSpPr>
        <p:grpSpPr>
          <a:xfrm>
            <a:off x="208602" y="3265119"/>
            <a:ext cx="4311509" cy="1995266"/>
            <a:chOff x="-3720769" y="1827638"/>
            <a:chExt cx="4140000" cy="1440000"/>
          </a:xfrm>
        </p:grpSpPr>
        <p:sp>
          <p:nvSpPr>
            <p:cNvPr id="48" name="正方形/長方形 47">
              <a:extLst>
                <a:ext uri="{FF2B5EF4-FFF2-40B4-BE49-F238E27FC236}">
                  <a16:creationId xmlns:a16="http://schemas.microsoft.com/office/drawing/2014/main" id="{FFE07DA3-9546-4A9A-9337-700AD0A748FE}"/>
                </a:ext>
              </a:extLst>
            </p:cNvPr>
            <p:cNvSpPr/>
            <p:nvPr/>
          </p:nvSpPr>
          <p:spPr>
            <a:xfrm>
              <a:off x="-3720769" y="1827638"/>
              <a:ext cx="4140000" cy="14400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9" name="直角三角形 48">
              <a:extLst>
                <a:ext uri="{FF2B5EF4-FFF2-40B4-BE49-F238E27FC236}">
                  <a16:creationId xmlns:a16="http://schemas.microsoft.com/office/drawing/2014/main" id="{31DA0E01-353B-4739-8947-4DE53BA9FDC9}"/>
                </a:ext>
              </a:extLst>
            </p:cNvPr>
            <p:cNvSpPr/>
            <p:nvPr/>
          </p:nvSpPr>
          <p:spPr>
            <a:xfrm rot="5400000">
              <a:off x="-3720769" y="1827638"/>
              <a:ext cx="386288" cy="386288"/>
            </a:xfrm>
            <a:prstGeom prst="rtTriangle">
              <a:avLst/>
            </a:prstGeom>
            <a:solidFill>
              <a:srgbClr val="0070C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kumimoji="1" lang="en-US" altLang="ja-JP" dirty="0"/>
                <a:t>2</a:t>
              </a:r>
              <a:endParaRPr kumimoji="1" lang="ja-JP" altLang="en-US" dirty="0"/>
            </a:p>
          </p:txBody>
        </p:sp>
      </p:grpSp>
      <p:grpSp>
        <p:nvGrpSpPr>
          <p:cNvPr id="50" name="グループ化 49">
            <a:extLst>
              <a:ext uri="{FF2B5EF4-FFF2-40B4-BE49-F238E27FC236}">
                <a16:creationId xmlns:a16="http://schemas.microsoft.com/office/drawing/2014/main" id="{E8466AB2-B907-4782-BD89-10DBDF701A75}"/>
              </a:ext>
            </a:extLst>
          </p:cNvPr>
          <p:cNvGrpSpPr/>
          <p:nvPr/>
        </p:nvGrpSpPr>
        <p:grpSpPr>
          <a:xfrm>
            <a:off x="208603" y="5356848"/>
            <a:ext cx="4322561" cy="1372694"/>
            <a:chOff x="-3720769" y="1827638"/>
            <a:chExt cx="4140000" cy="1440000"/>
          </a:xfrm>
        </p:grpSpPr>
        <p:sp>
          <p:nvSpPr>
            <p:cNvPr id="51" name="正方形/長方形 50">
              <a:extLst>
                <a:ext uri="{FF2B5EF4-FFF2-40B4-BE49-F238E27FC236}">
                  <a16:creationId xmlns:a16="http://schemas.microsoft.com/office/drawing/2014/main" id="{A71E4051-3797-48B5-B463-624DAC0DCDBE}"/>
                </a:ext>
              </a:extLst>
            </p:cNvPr>
            <p:cNvSpPr/>
            <p:nvPr/>
          </p:nvSpPr>
          <p:spPr>
            <a:xfrm>
              <a:off x="-3720769" y="1827638"/>
              <a:ext cx="4140000" cy="14400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直角三角形 52">
              <a:extLst>
                <a:ext uri="{FF2B5EF4-FFF2-40B4-BE49-F238E27FC236}">
                  <a16:creationId xmlns:a16="http://schemas.microsoft.com/office/drawing/2014/main" id="{4863D797-C8B0-4255-A806-EE8EA40E352C}"/>
                </a:ext>
              </a:extLst>
            </p:cNvPr>
            <p:cNvSpPr/>
            <p:nvPr/>
          </p:nvSpPr>
          <p:spPr>
            <a:xfrm rot="5400000">
              <a:off x="-3720769" y="1827638"/>
              <a:ext cx="386288" cy="386288"/>
            </a:xfrm>
            <a:prstGeom prst="rtTriangle">
              <a:avLst/>
            </a:prstGeom>
            <a:solidFill>
              <a:srgbClr val="0070C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kumimoji="1" lang="en-US" altLang="ja-JP" dirty="0"/>
                <a:t>3</a:t>
              </a:r>
              <a:endParaRPr kumimoji="1" lang="ja-JP" altLang="en-US" dirty="0"/>
            </a:p>
          </p:txBody>
        </p:sp>
      </p:grpSp>
      <p:grpSp>
        <p:nvGrpSpPr>
          <p:cNvPr id="70" name="グループ化 69">
            <a:extLst>
              <a:ext uri="{FF2B5EF4-FFF2-40B4-BE49-F238E27FC236}">
                <a16:creationId xmlns:a16="http://schemas.microsoft.com/office/drawing/2014/main" id="{642A5B5B-58BC-4130-A243-8D8198C7C719}"/>
              </a:ext>
            </a:extLst>
          </p:cNvPr>
          <p:cNvGrpSpPr/>
          <p:nvPr/>
        </p:nvGrpSpPr>
        <p:grpSpPr>
          <a:xfrm>
            <a:off x="4785546" y="1714197"/>
            <a:ext cx="4125603" cy="1440000"/>
            <a:chOff x="-3720769" y="1827638"/>
            <a:chExt cx="4140000" cy="1440000"/>
          </a:xfrm>
        </p:grpSpPr>
        <p:sp>
          <p:nvSpPr>
            <p:cNvPr id="71" name="正方形/長方形 70">
              <a:extLst>
                <a:ext uri="{FF2B5EF4-FFF2-40B4-BE49-F238E27FC236}">
                  <a16:creationId xmlns:a16="http://schemas.microsoft.com/office/drawing/2014/main" id="{9C590B76-A0C8-4F0D-8830-3F1311FF9F71}"/>
                </a:ext>
              </a:extLst>
            </p:cNvPr>
            <p:cNvSpPr/>
            <p:nvPr/>
          </p:nvSpPr>
          <p:spPr>
            <a:xfrm>
              <a:off x="-3720769" y="1827638"/>
              <a:ext cx="4140000" cy="14400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2" name="直角三角形 71">
              <a:extLst>
                <a:ext uri="{FF2B5EF4-FFF2-40B4-BE49-F238E27FC236}">
                  <a16:creationId xmlns:a16="http://schemas.microsoft.com/office/drawing/2014/main" id="{4CB86468-418E-49D4-B493-5D61E11A9E30}"/>
                </a:ext>
              </a:extLst>
            </p:cNvPr>
            <p:cNvSpPr/>
            <p:nvPr/>
          </p:nvSpPr>
          <p:spPr>
            <a:xfrm rot="5400000">
              <a:off x="-3720769" y="1827638"/>
              <a:ext cx="386288" cy="386288"/>
            </a:xfrm>
            <a:prstGeom prst="rtTriangle">
              <a:avLst/>
            </a:prstGeom>
            <a:solidFill>
              <a:srgbClr val="0070C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kumimoji="1" lang="en-US" altLang="ja-JP" dirty="0"/>
                <a:t>4</a:t>
              </a:r>
              <a:endParaRPr kumimoji="1" lang="ja-JP" altLang="en-US" dirty="0"/>
            </a:p>
          </p:txBody>
        </p:sp>
      </p:grpSp>
      <p:grpSp>
        <p:nvGrpSpPr>
          <p:cNvPr id="73" name="グループ化 72">
            <a:extLst>
              <a:ext uri="{FF2B5EF4-FFF2-40B4-BE49-F238E27FC236}">
                <a16:creationId xmlns:a16="http://schemas.microsoft.com/office/drawing/2014/main" id="{713FFBF0-EF83-406F-A953-C631AC0E71E9}"/>
              </a:ext>
            </a:extLst>
          </p:cNvPr>
          <p:cNvGrpSpPr/>
          <p:nvPr/>
        </p:nvGrpSpPr>
        <p:grpSpPr>
          <a:xfrm>
            <a:off x="4797359" y="3507117"/>
            <a:ext cx="4084425" cy="1480565"/>
            <a:chOff x="-3720769" y="1827638"/>
            <a:chExt cx="4140000" cy="1047574"/>
          </a:xfrm>
        </p:grpSpPr>
        <p:sp>
          <p:nvSpPr>
            <p:cNvPr id="74" name="正方形/長方形 73">
              <a:extLst>
                <a:ext uri="{FF2B5EF4-FFF2-40B4-BE49-F238E27FC236}">
                  <a16:creationId xmlns:a16="http://schemas.microsoft.com/office/drawing/2014/main" id="{151B93D8-D60E-4E99-AE1F-9476D4781A0F}"/>
                </a:ext>
              </a:extLst>
            </p:cNvPr>
            <p:cNvSpPr/>
            <p:nvPr/>
          </p:nvSpPr>
          <p:spPr>
            <a:xfrm>
              <a:off x="-3720769" y="1827638"/>
              <a:ext cx="4140000" cy="104757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5" name="直角三角形 74">
              <a:extLst>
                <a:ext uri="{FF2B5EF4-FFF2-40B4-BE49-F238E27FC236}">
                  <a16:creationId xmlns:a16="http://schemas.microsoft.com/office/drawing/2014/main" id="{33B2CFF7-6743-4F65-B3B6-51660764A9C6}"/>
                </a:ext>
              </a:extLst>
            </p:cNvPr>
            <p:cNvSpPr/>
            <p:nvPr/>
          </p:nvSpPr>
          <p:spPr>
            <a:xfrm rot="5400000">
              <a:off x="-3720769" y="1827638"/>
              <a:ext cx="386288" cy="386288"/>
            </a:xfrm>
            <a:prstGeom prst="rtTriangle">
              <a:avLst/>
            </a:prstGeom>
            <a:solidFill>
              <a:srgbClr val="0070C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kumimoji="1" lang="en-US" altLang="ja-JP" dirty="0"/>
                <a:t>5</a:t>
              </a:r>
              <a:endParaRPr kumimoji="1" lang="ja-JP" altLang="en-US" dirty="0"/>
            </a:p>
          </p:txBody>
        </p:sp>
      </p:grpSp>
      <p:grpSp>
        <p:nvGrpSpPr>
          <p:cNvPr id="76" name="グループ化 75">
            <a:extLst>
              <a:ext uri="{FF2B5EF4-FFF2-40B4-BE49-F238E27FC236}">
                <a16:creationId xmlns:a16="http://schemas.microsoft.com/office/drawing/2014/main" id="{D986F906-8EC4-43B0-8128-E328168DAA72}"/>
              </a:ext>
            </a:extLst>
          </p:cNvPr>
          <p:cNvGrpSpPr/>
          <p:nvPr/>
        </p:nvGrpSpPr>
        <p:grpSpPr>
          <a:xfrm>
            <a:off x="4774239" y="5354310"/>
            <a:ext cx="4117639" cy="1372693"/>
            <a:chOff x="-3720769" y="1827638"/>
            <a:chExt cx="4140000" cy="1440000"/>
          </a:xfrm>
        </p:grpSpPr>
        <p:sp>
          <p:nvSpPr>
            <p:cNvPr id="77" name="正方形/長方形 76">
              <a:extLst>
                <a:ext uri="{FF2B5EF4-FFF2-40B4-BE49-F238E27FC236}">
                  <a16:creationId xmlns:a16="http://schemas.microsoft.com/office/drawing/2014/main" id="{7D3E0653-8B3B-484E-A02E-18A3A5845EE9}"/>
                </a:ext>
              </a:extLst>
            </p:cNvPr>
            <p:cNvSpPr/>
            <p:nvPr/>
          </p:nvSpPr>
          <p:spPr>
            <a:xfrm>
              <a:off x="-3720769" y="1827638"/>
              <a:ext cx="4140000" cy="14400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5" name="直角三角形 84">
              <a:extLst>
                <a:ext uri="{FF2B5EF4-FFF2-40B4-BE49-F238E27FC236}">
                  <a16:creationId xmlns:a16="http://schemas.microsoft.com/office/drawing/2014/main" id="{7712B76A-9612-466E-9D12-B2C797EA0CAF}"/>
                </a:ext>
              </a:extLst>
            </p:cNvPr>
            <p:cNvSpPr/>
            <p:nvPr/>
          </p:nvSpPr>
          <p:spPr>
            <a:xfrm rot="5400000">
              <a:off x="-3720769" y="1827638"/>
              <a:ext cx="386288" cy="386288"/>
            </a:xfrm>
            <a:prstGeom prst="rtTriangle">
              <a:avLst/>
            </a:prstGeom>
            <a:solidFill>
              <a:srgbClr val="0070C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kumimoji="1" lang="en-US" altLang="ja-JP" dirty="0"/>
                <a:t>6</a:t>
              </a:r>
              <a:endParaRPr kumimoji="1" lang="ja-JP" altLang="en-US" dirty="0"/>
            </a:p>
          </p:txBody>
        </p:sp>
      </p:grpSp>
      <p:sp>
        <p:nvSpPr>
          <p:cNvPr id="62" name="正方形/長方形 61">
            <a:extLst>
              <a:ext uri="{FF2B5EF4-FFF2-40B4-BE49-F238E27FC236}">
                <a16:creationId xmlns:a16="http://schemas.microsoft.com/office/drawing/2014/main" id="{D9F0AC6A-2027-4C1F-8FA2-C291650A32D5}"/>
              </a:ext>
            </a:extLst>
          </p:cNvPr>
          <p:cNvSpPr/>
          <p:nvPr/>
        </p:nvSpPr>
        <p:spPr>
          <a:xfrm>
            <a:off x="270335" y="3804509"/>
            <a:ext cx="1950598" cy="1183173"/>
          </a:xfrm>
          <a:prstGeom prst="rect">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ts val="1600"/>
              </a:lnSpc>
              <a:spcBef>
                <a:spcPts val="0"/>
              </a:spcBef>
              <a:spcAft>
                <a:spcPts val="0"/>
              </a:spcAft>
              <a:buClrTx/>
              <a:buSzTx/>
              <a:buFontTx/>
              <a:buNone/>
              <a:tabLst/>
              <a:defRPr/>
            </a:pPr>
            <a:r>
              <a:rPr lang="ja-JP" altLang="en-US" sz="1050" dirty="0">
                <a:solidFill>
                  <a:schemeClr val="tx1"/>
                </a:solidFill>
                <a:latin typeface="Meiryo UI" panose="020B0604030504040204" pitchFamily="50" charset="-128"/>
                <a:ea typeface="Meiryo UI" panose="020B0604030504040204" pitchFamily="50" charset="-128"/>
              </a:rPr>
              <a:t>・把握した特性と分析した課題</a:t>
            </a:r>
            <a:endParaRPr lang="en-US" altLang="ja-JP" sz="1050" dirty="0">
              <a:solidFill>
                <a:schemeClr val="tx1"/>
              </a:solidFill>
              <a:latin typeface="Meiryo UI" panose="020B0604030504040204" pitchFamily="50" charset="-128"/>
              <a:ea typeface="Meiryo UI" panose="020B0604030504040204" pitchFamily="50" charset="-128"/>
            </a:endParaRPr>
          </a:p>
          <a:p>
            <a:pPr marL="0" marR="0" lvl="0" indent="0" algn="l" defTabSz="914400" rtl="0" eaLnBrk="1" fontAlgn="auto" latinLnBrk="0" hangingPunct="1">
              <a:lnSpc>
                <a:spcPts val="1600"/>
              </a:lnSpc>
              <a:spcBef>
                <a:spcPts val="0"/>
              </a:spcBef>
              <a:spcAft>
                <a:spcPts val="0"/>
              </a:spcAft>
              <a:buClrTx/>
              <a:buSzTx/>
              <a:buFontTx/>
              <a:buNone/>
              <a:tabLst/>
              <a:defRPr/>
            </a:pPr>
            <a:r>
              <a:rPr lang="ja-JP" altLang="en-US" sz="1050" dirty="0">
                <a:solidFill>
                  <a:schemeClr val="tx1"/>
                </a:solidFill>
                <a:latin typeface="Meiryo UI" panose="020B0604030504040204" pitchFamily="50" charset="-128"/>
                <a:ea typeface="Meiryo UI" panose="020B0604030504040204" pitchFamily="50" charset="-128"/>
              </a:rPr>
              <a:t>　から、効果的な働きかけ手法</a:t>
            </a:r>
            <a:endParaRPr lang="en-US" altLang="ja-JP" sz="1050" dirty="0">
              <a:solidFill>
                <a:schemeClr val="tx1"/>
              </a:solidFill>
              <a:latin typeface="Meiryo UI" panose="020B0604030504040204" pitchFamily="50" charset="-128"/>
              <a:ea typeface="Meiryo UI" panose="020B0604030504040204" pitchFamily="50" charset="-128"/>
            </a:endParaRPr>
          </a:p>
          <a:p>
            <a:pPr marL="0" marR="0" lvl="0" indent="0" algn="l" defTabSz="914400" rtl="0" eaLnBrk="1" fontAlgn="auto" latinLnBrk="0" hangingPunct="1">
              <a:lnSpc>
                <a:spcPts val="1600"/>
              </a:lnSpc>
              <a:spcBef>
                <a:spcPts val="0"/>
              </a:spcBef>
              <a:spcAft>
                <a:spcPts val="0"/>
              </a:spcAft>
              <a:buClrTx/>
              <a:buSzTx/>
              <a:buFontTx/>
              <a:buNone/>
              <a:tabLst/>
              <a:defRPr/>
            </a:pPr>
            <a:r>
              <a:rPr lang="ja-JP" altLang="en-US" sz="1050" dirty="0">
                <a:solidFill>
                  <a:schemeClr val="tx1"/>
                </a:solidFill>
                <a:latin typeface="Meiryo UI" panose="020B0604030504040204" pitchFamily="50" charset="-128"/>
                <a:ea typeface="Meiryo UI" panose="020B0604030504040204" pitchFamily="50" charset="-128"/>
              </a:rPr>
              <a:t>　を分類･整理</a:t>
            </a:r>
            <a:endParaRPr lang="en-US" altLang="ja-JP" sz="1050" dirty="0">
              <a:solidFill>
                <a:schemeClr val="tx1"/>
              </a:solidFill>
              <a:latin typeface="Meiryo UI" panose="020B0604030504040204" pitchFamily="50" charset="-128"/>
              <a:ea typeface="Meiryo UI" panose="020B0604030504040204" pitchFamily="50" charset="-128"/>
            </a:endParaRPr>
          </a:p>
          <a:p>
            <a:pPr marL="0" marR="0" lvl="0" indent="0" algn="l" defTabSz="914400" rtl="0" eaLnBrk="1" fontAlgn="auto" latinLnBrk="0" hangingPunct="1">
              <a:lnSpc>
                <a:spcPts val="1600"/>
              </a:lnSpc>
              <a:spcBef>
                <a:spcPts val="0"/>
              </a:spcBef>
              <a:spcAft>
                <a:spcPts val="0"/>
              </a:spcAft>
              <a:buClrTx/>
              <a:buSzTx/>
              <a:buFontTx/>
              <a:buNone/>
              <a:tabLst/>
              <a:defRPr/>
            </a:pPr>
            <a:r>
              <a:rPr lang="ja-JP" altLang="en-US" sz="1050" dirty="0">
                <a:solidFill>
                  <a:schemeClr val="tx1"/>
                </a:solidFill>
                <a:latin typeface="Meiryo UI" panose="020B0604030504040204" pitchFamily="50" charset="-128"/>
                <a:ea typeface="Meiryo UI" panose="020B0604030504040204" pitchFamily="50" charset="-128"/>
              </a:rPr>
              <a:t>・ 耐震改修、除却、住替えなど</a:t>
            </a:r>
            <a:endParaRPr lang="en-US" altLang="ja-JP" sz="1050" dirty="0">
              <a:solidFill>
                <a:schemeClr val="tx1"/>
              </a:solidFill>
              <a:latin typeface="Meiryo UI" panose="020B0604030504040204" pitchFamily="50" charset="-128"/>
              <a:ea typeface="Meiryo UI" panose="020B0604030504040204" pitchFamily="50" charset="-128"/>
            </a:endParaRPr>
          </a:p>
          <a:p>
            <a:pPr marL="0" marR="0" lvl="0" indent="0" algn="l" defTabSz="914400" rtl="0" eaLnBrk="1" fontAlgn="auto" latinLnBrk="0" hangingPunct="1">
              <a:lnSpc>
                <a:spcPts val="1600"/>
              </a:lnSpc>
              <a:spcBef>
                <a:spcPts val="0"/>
              </a:spcBef>
              <a:spcAft>
                <a:spcPts val="0"/>
              </a:spcAft>
              <a:buClrTx/>
              <a:buSzTx/>
              <a:buFontTx/>
              <a:buNone/>
              <a:tabLst/>
              <a:defRPr/>
            </a:pPr>
            <a:r>
              <a:rPr lang="ja-JP" altLang="en-US" sz="1050" dirty="0">
                <a:solidFill>
                  <a:schemeClr val="tx1"/>
                </a:solidFill>
                <a:latin typeface="Meiryo UI" panose="020B0604030504040204" pitchFamily="50" charset="-128"/>
                <a:ea typeface="Meiryo UI" panose="020B0604030504040204" pitchFamily="50" charset="-128"/>
              </a:rPr>
              <a:t>　適切な方策を検討･整理</a:t>
            </a:r>
            <a:endParaRPr lang="en-US" altLang="ja-JP" sz="1050" dirty="0">
              <a:solidFill>
                <a:schemeClr val="tx1"/>
              </a:solidFill>
              <a:latin typeface="Meiryo UI" panose="020B0604030504040204" pitchFamily="50" charset="-128"/>
              <a:ea typeface="Meiryo UI" panose="020B0604030504040204" pitchFamily="50" charset="-128"/>
            </a:endParaRPr>
          </a:p>
          <a:p>
            <a:pPr marL="0" marR="0" lvl="0" indent="0" algn="l" defTabSz="914400" rtl="0" eaLnBrk="1" fontAlgn="auto" latinLnBrk="0" hangingPunct="1">
              <a:lnSpc>
                <a:spcPts val="1600"/>
              </a:lnSpc>
              <a:spcBef>
                <a:spcPts val="0"/>
              </a:spcBef>
              <a:spcAft>
                <a:spcPts val="0"/>
              </a:spcAft>
              <a:buClrTx/>
              <a:buSzTx/>
              <a:buFontTx/>
              <a:buNone/>
              <a:tabLst/>
              <a:defRPr/>
            </a:pPr>
            <a:r>
              <a:rPr kumimoji="1" lang="ja-JP" altLang="en-US" sz="1050" dirty="0">
                <a:solidFill>
                  <a:schemeClr val="tx1"/>
                </a:solidFill>
                <a:latin typeface="Meiryo UI" panose="020B0604030504040204" pitchFamily="50" charset="-128"/>
                <a:ea typeface="Meiryo UI" panose="020B0604030504040204" pitchFamily="50" charset="-128"/>
              </a:rPr>
              <a:t>　　</a:t>
            </a:r>
            <a:endParaRPr lang="en-US" altLang="ja-JP" sz="1050" dirty="0">
              <a:solidFill>
                <a:schemeClr val="tx1"/>
              </a:solidFill>
              <a:latin typeface="Meiryo UI" panose="020B0604030504040204" pitchFamily="50" charset="-128"/>
              <a:ea typeface="Meiryo UI" panose="020B0604030504040204" pitchFamily="50" charset="-128"/>
            </a:endParaRPr>
          </a:p>
        </p:txBody>
      </p:sp>
      <p:sp>
        <p:nvSpPr>
          <p:cNvPr id="194" name="正方形/長方形 193">
            <a:extLst>
              <a:ext uri="{FF2B5EF4-FFF2-40B4-BE49-F238E27FC236}">
                <a16:creationId xmlns:a16="http://schemas.microsoft.com/office/drawing/2014/main" id="{C4BEE990-4A11-43A6-9710-599631E3A733}"/>
              </a:ext>
            </a:extLst>
          </p:cNvPr>
          <p:cNvSpPr/>
          <p:nvPr/>
        </p:nvSpPr>
        <p:spPr>
          <a:xfrm>
            <a:off x="5142943" y="2124185"/>
            <a:ext cx="3481408" cy="931563"/>
          </a:xfrm>
          <a:prstGeom prst="rect">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ts val="1600"/>
              </a:lnSpc>
              <a:defRPr/>
            </a:pPr>
            <a:r>
              <a:rPr kumimoji="1" lang="ja-JP" altLang="en-US" sz="1050" dirty="0">
                <a:solidFill>
                  <a:schemeClr val="tx1"/>
                </a:solidFill>
                <a:latin typeface="Meiryo UI" panose="020B0604030504040204" pitchFamily="50" charset="-128"/>
                <a:ea typeface="Meiryo UI" panose="020B0604030504040204" pitchFamily="50" charset="-128"/>
              </a:rPr>
              <a:t>・ 世帯特有の課題に対して、住替え等ニーズに応じた支援策</a:t>
            </a:r>
            <a:endParaRPr kumimoji="1" lang="en-US" altLang="ja-JP" sz="1050" dirty="0">
              <a:solidFill>
                <a:schemeClr val="tx1"/>
              </a:solidFill>
              <a:latin typeface="Meiryo UI" panose="020B0604030504040204" pitchFamily="50" charset="-128"/>
              <a:ea typeface="Meiryo UI" panose="020B0604030504040204" pitchFamily="50" charset="-128"/>
            </a:endParaRPr>
          </a:p>
          <a:p>
            <a:pPr>
              <a:lnSpc>
                <a:spcPts val="1600"/>
              </a:lnSpc>
              <a:defRPr/>
            </a:pPr>
            <a:r>
              <a:rPr lang="ja-JP" altLang="en-US" sz="1050" dirty="0">
                <a:solidFill>
                  <a:schemeClr val="tx1"/>
                </a:solidFill>
                <a:latin typeface="Meiryo UI" panose="020B0604030504040204" pitchFamily="50" charset="-128"/>
                <a:ea typeface="Meiryo UI" panose="020B0604030504040204" pitchFamily="50" charset="-128"/>
              </a:rPr>
              <a:t>　</a:t>
            </a:r>
            <a:r>
              <a:rPr kumimoji="1" lang="ja-JP" altLang="en-US" sz="1050" dirty="0">
                <a:solidFill>
                  <a:schemeClr val="tx1"/>
                </a:solidFill>
                <a:latin typeface="Meiryo UI" panose="020B0604030504040204" pitchFamily="50" charset="-128"/>
                <a:ea typeface="Meiryo UI" panose="020B0604030504040204" pitchFamily="50" charset="-128"/>
              </a:rPr>
              <a:t>を</a:t>
            </a:r>
            <a:r>
              <a:rPr lang="ja-JP" altLang="en-US" sz="1050" dirty="0">
                <a:solidFill>
                  <a:schemeClr val="tx1"/>
                </a:solidFill>
                <a:latin typeface="Meiryo UI" panose="020B0604030504040204" pitchFamily="50" charset="-128"/>
                <a:ea typeface="Meiryo UI" panose="020B0604030504040204" pitchFamily="50" charset="-128"/>
              </a:rPr>
              <a:t>検討、整理</a:t>
            </a:r>
            <a:endParaRPr kumimoji="1" lang="en-US" altLang="ja-JP" sz="1050" dirty="0">
              <a:solidFill>
                <a:schemeClr val="tx1"/>
              </a:solidFill>
              <a:latin typeface="Meiryo UI" panose="020B0604030504040204" pitchFamily="50" charset="-128"/>
              <a:ea typeface="Meiryo UI" panose="020B0604030504040204" pitchFamily="50" charset="-128"/>
            </a:endParaRPr>
          </a:p>
          <a:p>
            <a:pPr>
              <a:lnSpc>
                <a:spcPts val="1600"/>
              </a:lnSpc>
              <a:defRPr/>
            </a:pPr>
            <a:r>
              <a:rPr kumimoji="1" lang="ja-JP" altLang="en-US" sz="1050" dirty="0">
                <a:solidFill>
                  <a:schemeClr val="tx1"/>
                </a:solidFill>
                <a:latin typeface="Meiryo UI" panose="020B0604030504040204" pitchFamily="50" charset="-128"/>
                <a:ea typeface="Meiryo UI" panose="020B0604030504040204" pitchFamily="50" charset="-128"/>
              </a:rPr>
              <a:t>・ 所有者が抱える課題等を収集、集積</a:t>
            </a:r>
            <a:endParaRPr kumimoji="1" lang="en-US" altLang="ja-JP" sz="1050" dirty="0">
              <a:solidFill>
                <a:schemeClr val="tx1"/>
              </a:solidFill>
              <a:latin typeface="Meiryo UI" panose="020B0604030504040204" pitchFamily="50" charset="-128"/>
              <a:ea typeface="Meiryo UI" panose="020B0604030504040204" pitchFamily="50" charset="-128"/>
            </a:endParaRPr>
          </a:p>
        </p:txBody>
      </p:sp>
      <p:sp>
        <p:nvSpPr>
          <p:cNvPr id="196" name="正方形/長方形 195">
            <a:extLst>
              <a:ext uri="{FF2B5EF4-FFF2-40B4-BE49-F238E27FC236}">
                <a16:creationId xmlns:a16="http://schemas.microsoft.com/office/drawing/2014/main" id="{D6B88346-3DE9-4D48-B101-9536C3EAEFBE}"/>
              </a:ext>
            </a:extLst>
          </p:cNvPr>
          <p:cNvSpPr/>
          <p:nvPr/>
        </p:nvSpPr>
        <p:spPr>
          <a:xfrm>
            <a:off x="5182995" y="5706536"/>
            <a:ext cx="3649475" cy="874544"/>
          </a:xfrm>
          <a:prstGeom prst="rect">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ts val="1600"/>
              </a:lnSpc>
              <a:spcBef>
                <a:spcPts val="0"/>
              </a:spcBef>
              <a:spcAft>
                <a:spcPts val="0"/>
              </a:spcAft>
              <a:buClrTx/>
              <a:buSzTx/>
              <a:buFontTx/>
              <a:buNone/>
              <a:tabLst/>
              <a:defRPr/>
            </a:pPr>
            <a:r>
              <a:rPr kumimoji="1" lang="ja-JP" altLang="en-US" sz="1050" dirty="0">
                <a:solidFill>
                  <a:schemeClr val="tx1"/>
                </a:solidFill>
                <a:latin typeface="Meiryo UI" panose="020B0604030504040204" pitchFamily="50" charset="-128"/>
                <a:ea typeface="Meiryo UI" panose="020B0604030504040204" pitchFamily="50" charset="-128"/>
              </a:rPr>
              <a:t>・ 地域に適した支援策や取組みを検討</a:t>
            </a:r>
            <a:endParaRPr kumimoji="1" lang="en-US" altLang="ja-JP" sz="1050" dirty="0">
              <a:solidFill>
                <a:schemeClr val="tx1"/>
              </a:solidFill>
              <a:latin typeface="Meiryo UI" panose="020B0604030504040204" pitchFamily="50" charset="-128"/>
              <a:ea typeface="Meiryo UI" panose="020B0604030504040204" pitchFamily="50" charset="-128"/>
            </a:endParaRPr>
          </a:p>
          <a:p>
            <a:pPr marL="0" marR="0" lvl="0" indent="0" algn="l" defTabSz="914400" rtl="0" eaLnBrk="1" fontAlgn="auto" latinLnBrk="0" hangingPunct="1">
              <a:lnSpc>
                <a:spcPts val="1600"/>
              </a:lnSpc>
              <a:spcBef>
                <a:spcPts val="0"/>
              </a:spcBef>
              <a:spcAft>
                <a:spcPts val="0"/>
              </a:spcAft>
              <a:buClrTx/>
              <a:buSzTx/>
              <a:buFontTx/>
              <a:buNone/>
              <a:tabLst/>
              <a:defRPr/>
            </a:pPr>
            <a:r>
              <a:rPr kumimoji="1" lang="ja-JP" altLang="en-US" sz="1050" dirty="0">
                <a:solidFill>
                  <a:schemeClr val="tx1"/>
                </a:solidFill>
                <a:latin typeface="Meiryo UI" panose="020B0604030504040204" pitchFamily="50" charset="-128"/>
                <a:ea typeface="Meiryo UI" panose="020B0604030504040204" pitchFamily="50" charset="-128"/>
              </a:rPr>
              <a:t>・ 関連施策と横断的に実効性のある取組みを実施</a:t>
            </a:r>
            <a:endParaRPr kumimoji="1" lang="en-US" altLang="ja-JP" sz="1050" dirty="0">
              <a:solidFill>
                <a:schemeClr val="tx1"/>
              </a:solidFill>
              <a:latin typeface="Meiryo UI" panose="020B0604030504040204" pitchFamily="50" charset="-128"/>
              <a:ea typeface="Meiryo UI" panose="020B0604030504040204" pitchFamily="50" charset="-128"/>
            </a:endParaRPr>
          </a:p>
        </p:txBody>
      </p:sp>
      <p:sp>
        <p:nvSpPr>
          <p:cNvPr id="190" name="コンテンツ プレースホルダー 2">
            <a:extLst>
              <a:ext uri="{FF2B5EF4-FFF2-40B4-BE49-F238E27FC236}">
                <a16:creationId xmlns:a16="http://schemas.microsoft.com/office/drawing/2014/main" id="{2B8CE327-F2BA-464A-86BD-D628F5C58BE1}"/>
              </a:ext>
            </a:extLst>
          </p:cNvPr>
          <p:cNvSpPr txBox="1">
            <a:spLocks/>
          </p:cNvSpPr>
          <p:nvPr/>
        </p:nvSpPr>
        <p:spPr bwMode="auto">
          <a:xfrm>
            <a:off x="5104317" y="1902047"/>
            <a:ext cx="3806833" cy="246209"/>
          </a:xfrm>
          <a:prstGeom prst="rect">
            <a:avLst/>
          </a:prstGeom>
          <a:noFill/>
          <a:ln>
            <a:noFill/>
          </a:ln>
        </p:spPr>
        <p:txBody>
          <a:bodyPr vert="horz" wrap="square" lIns="91428" tIns="45714" rIns="91428" bIns="45714" numCol="1" rtlCol="0" anchor="t" anchorCtr="0" compatLnSpc="1">
            <a:prstTxWarp prst="textNoShape">
              <a:avLst/>
            </a:prstTxWarp>
            <a:spAutoFit/>
          </a:bodyPr>
          <a:lstStyle>
            <a:lvl1pPr indent="0" defTabSz="457200" fontAlgn="base">
              <a:spcBef>
                <a:spcPts val="600"/>
              </a:spcBef>
              <a:spcAft>
                <a:spcPct val="0"/>
              </a:spcAft>
              <a:buNone/>
              <a:defRPr kumimoji="0" sz="1400" b="1">
                <a:solidFill>
                  <a:prstClr val="black"/>
                </a:solidFill>
                <a:latin typeface="Meiryo UI" panose="020B0604030504040204" pitchFamily="50" charset="-128"/>
                <a:ea typeface="Meiryo UI" panose="020B0604030504040204" pitchFamily="50" charset="-128"/>
              </a:defRPr>
            </a:lvl1pPr>
            <a:lvl2pPr marL="741363" indent="-284163" eaLnBrk="0" fontAlgn="base" hangingPunct="0">
              <a:spcBef>
                <a:spcPct val="20000"/>
              </a:spcBef>
              <a:spcAft>
                <a:spcPct val="0"/>
              </a:spcAft>
              <a:buChar char="–"/>
              <a:defRPr sz="2800"/>
            </a:lvl2pPr>
            <a:lvl3pPr marL="1141413" indent="-227013" eaLnBrk="0" fontAlgn="base" hangingPunct="0">
              <a:spcBef>
                <a:spcPct val="20000"/>
              </a:spcBef>
              <a:spcAft>
                <a:spcPct val="0"/>
              </a:spcAft>
              <a:buChar char="•"/>
              <a:defRPr sz="2400"/>
            </a:lvl3pPr>
            <a:lvl4pPr marL="1598613" indent="-227013" eaLnBrk="0" fontAlgn="base" hangingPunct="0">
              <a:spcBef>
                <a:spcPct val="20000"/>
              </a:spcBef>
              <a:spcAft>
                <a:spcPct val="0"/>
              </a:spcAft>
              <a:buChar char="–"/>
              <a:defRPr sz="2000"/>
            </a:lvl4pPr>
            <a:lvl5pPr marL="2055813" indent="-227013" eaLnBrk="0" fontAlgn="base" hangingPunct="0">
              <a:spcBef>
                <a:spcPct val="20000"/>
              </a:spcBef>
              <a:spcAft>
                <a:spcPct val="0"/>
              </a:spcAft>
              <a:buChar char="»"/>
              <a:defRPr sz="2000"/>
            </a:lvl5pPr>
            <a:lvl6pPr marL="2514264" indent="-228570" fontAlgn="base">
              <a:spcBef>
                <a:spcPct val="20000"/>
              </a:spcBef>
              <a:spcAft>
                <a:spcPct val="0"/>
              </a:spcAft>
              <a:buChar char="»"/>
              <a:defRPr sz="2000"/>
            </a:lvl6pPr>
            <a:lvl7pPr marL="2971403" indent="-228570" fontAlgn="base">
              <a:spcBef>
                <a:spcPct val="20000"/>
              </a:spcBef>
              <a:spcAft>
                <a:spcPct val="0"/>
              </a:spcAft>
              <a:buChar char="»"/>
              <a:defRPr sz="2000"/>
            </a:lvl7pPr>
            <a:lvl8pPr marL="3428542" indent="-228570" fontAlgn="base">
              <a:spcBef>
                <a:spcPct val="20000"/>
              </a:spcBef>
              <a:spcAft>
                <a:spcPct val="0"/>
              </a:spcAft>
              <a:buChar char="»"/>
              <a:defRPr sz="2000"/>
            </a:lvl8pPr>
            <a:lvl9pPr marL="3885681" indent="-228570" fontAlgn="base">
              <a:spcBef>
                <a:spcPct val="20000"/>
              </a:spcBef>
              <a:spcAft>
                <a:spcPct val="0"/>
              </a:spcAft>
              <a:buChar char="»"/>
              <a:defRPr sz="2000"/>
            </a:lvl9pPr>
          </a:lstStyle>
          <a:p>
            <a:pPr marL="268288" indent="-268288">
              <a:spcBef>
                <a:spcPts val="0"/>
              </a:spcBef>
            </a:pPr>
            <a:r>
              <a:rPr lang="ja-JP" altLang="en-US" sz="1000" dirty="0"/>
              <a:t>意向調査等により把握した世帯特性に応じた働きかけ手法を整理</a:t>
            </a:r>
            <a:endParaRPr lang="en-US" altLang="ja-JP" sz="1000" dirty="0"/>
          </a:p>
        </p:txBody>
      </p:sp>
      <p:sp>
        <p:nvSpPr>
          <p:cNvPr id="192" name="コンテンツ プレースホルダー 2">
            <a:extLst>
              <a:ext uri="{FF2B5EF4-FFF2-40B4-BE49-F238E27FC236}">
                <a16:creationId xmlns:a16="http://schemas.microsoft.com/office/drawing/2014/main" id="{CE949FCC-33A4-43F5-9E83-335DDA066012}"/>
              </a:ext>
            </a:extLst>
          </p:cNvPr>
          <p:cNvSpPr txBox="1">
            <a:spLocks/>
          </p:cNvSpPr>
          <p:nvPr/>
        </p:nvSpPr>
        <p:spPr bwMode="auto">
          <a:xfrm>
            <a:off x="5169903" y="5506662"/>
            <a:ext cx="3872394" cy="246209"/>
          </a:xfrm>
          <a:prstGeom prst="rect">
            <a:avLst/>
          </a:prstGeom>
          <a:noFill/>
          <a:ln>
            <a:noFill/>
          </a:ln>
        </p:spPr>
        <p:txBody>
          <a:bodyPr vert="horz" wrap="square" lIns="91428" tIns="45714" rIns="91428" bIns="45714" numCol="1" rtlCol="0" anchor="t" anchorCtr="0" compatLnSpc="1">
            <a:prstTxWarp prst="textNoShape">
              <a:avLst/>
            </a:prstTxWarp>
            <a:spAutoFit/>
          </a:bodyPr>
          <a:lstStyle>
            <a:lvl1pPr indent="0" defTabSz="457200" fontAlgn="base">
              <a:spcBef>
                <a:spcPts val="600"/>
              </a:spcBef>
              <a:spcAft>
                <a:spcPct val="0"/>
              </a:spcAft>
              <a:buNone/>
              <a:defRPr kumimoji="0" sz="1400" b="1">
                <a:solidFill>
                  <a:prstClr val="black"/>
                </a:solidFill>
                <a:latin typeface="Meiryo UI" panose="020B0604030504040204" pitchFamily="50" charset="-128"/>
                <a:ea typeface="Meiryo UI" panose="020B0604030504040204" pitchFamily="50" charset="-128"/>
              </a:defRPr>
            </a:lvl1pPr>
            <a:lvl2pPr marL="741363" indent="-284163" eaLnBrk="0" fontAlgn="base" hangingPunct="0">
              <a:spcBef>
                <a:spcPct val="20000"/>
              </a:spcBef>
              <a:spcAft>
                <a:spcPct val="0"/>
              </a:spcAft>
              <a:buChar char="–"/>
              <a:defRPr sz="2800"/>
            </a:lvl2pPr>
            <a:lvl3pPr marL="1141413" indent="-227013" eaLnBrk="0" fontAlgn="base" hangingPunct="0">
              <a:spcBef>
                <a:spcPct val="20000"/>
              </a:spcBef>
              <a:spcAft>
                <a:spcPct val="0"/>
              </a:spcAft>
              <a:buChar char="•"/>
              <a:defRPr sz="2400"/>
            </a:lvl3pPr>
            <a:lvl4pPr marL="1598613" indent="-227013" eaLnBrk="0" fontAlgn="base" hangingPunct="0">
              <a:spcBef>
                <a:spcPct val="20000"/>
              </a:spcBef>
              <a:spcAft>
                <a:spcPct val="0"/>
              </a:spcAft>
              <a:buChar char="–"/>
              <a:defRPr sz="2000"/>
            </a:lvl4pPr>
            <a:lvl5pPr marL="2055813" indent="-227013" eaLnBrk="0" fontAlgn="base" hangingPunct="0">
              <a:spcBef>
                <a:spcPct val="20000"/>
              </a:spcBef>
              <a:spcAft>
                <a:spcPct val="0"/>
              </a:spcAft>
              <a:buChar char="»"/>
              <a:defRPr sz="2000"/>
            </a:lvl5pPr>
            <a:lvl6pPr marL="2514264" indent="-228570" fontAlgn="base">
              <a:spcBef>
                <a:spcPct val="20000"/>
              </a:spcBef>
              <a:spcAft>
                <a:spcPct val="0"/>
              </a:spcAft>
              <a:buChar char="»"/>
              <a:defRPr sz="2000"/>
            </a:lvl6pPr>
            <a:lvl7pPr marL="2971403" indent="-228570" fontAlgn="base">
              <a:spcBef>
                <a:spcPct val="20000"/>
              </a:spcBef>
              <a:spcAft>
                <a:spcPct val="0"/>
              </a:spcAft>
              <a:buChar char="»"/>
              <a:defRPr sz="2000"/>
            </a:lvl7pPr>
            <a:lvl8pPr marL="3428542" indent="-228570" fontAlgn="base">
              <a:spcBef>
                <a:spcPct val="20000"/>
              </a:spcBef>
              <a:spcAft>
                <a:spcPct val="0"/>
              </a:spcAft>
              <a:buChar char="»"/>
              <a:defRPr sz="2000"/>
            </a:lvl8pPr>
            <a:lvl9pPr marL="3885681" indent="-228570" fontAlgn="base">
              <a:spcBef>
                <a:spcPct val="20000"/>
              </a:spcBef>
              <a:spcAft>
                <a:spcPct val="0"/>
              </a:spcAft>
              <a:buChar char="»"/>
              <a:defRPr sz="2000"/>
            </a:lvl9pPr>
          </a:lstStyle>
          <a:p>
            <a:pPr marL="268288" indent="-268288">
              <a:spcBef>
                <a:spcPts val="0"/>
              </a:spcBef>
            </a:pPr>
            <a:r>
              <a:rPr lang="ja-JP" altLang="en-US" sz="1000" dirty="0"/>
              <a:t>将来の課題解決のための支援策・取組みを検討</a:t>
            </a:r>
            <a:endParaRPr lang="en-US" altLang="ja-JP" sz="1000" dirty="0"/>
          </a:p>
        </p:txBody>
      </p:sp>
      <p:sp>
        <p:nvSpPr>
          <p:cNvPr id="207" name="コンテンツ プレースホルダー 2">
            <a:extLst>
              <a:ext uri="{FF2B5EF4-FFF2-40B4-BE49-F238E27FC236}">
                <a16:creationId xmlns:a16="http://schemas.microsoft.com/office/drawing/2014/main" id="{94C87D7B-553E-43DA-9EF3-865D658C17C1}"/>
              </a:ext>
            </a:extLst>
          </p:cNvPr>
          <p:cNvSpPr txBox="1">
            <a:spLocks/>
          </p:cNvSpPr>
          <p:nvPr/>
        </p:nvSpPr>
        <p:spPr bwMode="auto">
          <a:xfrm>
            <a:off x="5136799" y="3687800"/>
            <a:ext cx="3444240" cy="246209"/>
          </a:xfrm>
          <a:prstGeom prst="rect">
            <a:avLst/>
          </a:prstGeom>
          <a:noFill/>
          <a:ln>
            <a:noFill/>
          </a:ln>
        </p:spPr>
        <p:txBody>
          <a:bodyPr vert="horz" wrap="square" lIns="91428" tIns="45714" rIns="91428" bIns="45714" numCol="1" rtlCol="0" anchor="t" anchorCtr="0" compatLnSpc="1">
            <a:prstTxWarp prst="textNoShape">
              <a:avLst/>
            </a:prstTxWarp>
            <a:spAutoFit/>
          </a:bodyPr>
          <a:lstStyle>
            <a:lvl1pPr indent="0" defTabSz="457200" fontAlgn="base">
              <a:spcBef>
                <a:spcPts val="600"/>
              </a:spcBef>
              <a:spcAft>
                <a:spcPct val="0"/>
              </a:spcAft>
              <a:buNone/>
              <a:defRPr kumimoji="0" sz="1400" b="1">
                <a:solidFill>
                  <a:prstClr val="black"/>
                </a:solidFill>
                <a:latin typeface="Meiryo UI" panose="020B0604030504040204" pitchFamily="50" charset="-128"/>
                <a:ea typeface="Meiryo UI" panose="020B0604030504040204" pitchFamily="50" charset="-128"/>
              </a:defRPr>
            </a:lvl1pPr>
            <a:lvl2pPr marL="741363" indent="-284163" eaLnBrk="0" fontAlgn="base" hangingPunct="0">
              <a:spcBef>
                <a:spcPct val="20000"/>
              </a:spcBef>
              <a:spcAft>
                <a:spcPct val="0"/>
              </a:spcAft>
              <a:buChar char="–"/>
              <a:defRPr sz="2800"/>
            </a:lvl2pPr>
            <a:lvl3pPr marL="1141413" indent="-227013" eaLnBrk="0" fontAlgn="base" hangingPunct="0">
              <a:spcBef>
                <a:spcPct val="20000"/>
              </a:spcBef>
              <a:spcAft>
                <a:spcPct val="0"/>
              </a:spcAft>
              <a:buChar char="•"/>
              <a:defRPr sz="2400"/>
            </a:lvl3pPr>
            <a:lvl4pPr marL="1598613" indent="-227013" eaLnBrk="0" fontAlgn="base" hangingPunct="0">
              <a:spcBef>
                <a:spcPct val="20000"/>
              </a:spcBef>
              <a:spcAft>
                <a:spcPct val="0"/>
              </a:spcAft>
              <a:buChar char="–"/>
              <a:defRPr sz="2000"/>
            </a:lvl4pPr>
            <a:lvl5pPr marL="2055813" indent="-227013" eaLnBrk="0" fontAlgn="base" hangingPunct="0">
              <a:spcBef>
                <a:spcPct val="20000"/>
              </a:spcBef>
              <a:spcAft>
                <a:spcPct val="0"/>
              </a:spcAft>
              <a:buChar char="»"/>
              <a:defRPr sz="2000"/>
            </a:lvl5pPr>
            <a:lvl6pPr marL="2514264" indent="-228570" fontAlgn="base">
              <a:spcBef>
                <a:spcPct val="20000"/>
              </a:spcBef>
              <a:spcAft>
                <a:spcPct val="0"/>
              </a:spcAft>
              <a:buChar char="»"/>
              <a:defRPr sz="2000"/>
            </a:lvl6pPr>
            <a:lvl7pPr marL="2971403" indent="-228570" fontAlgn="base">
              <a:spcBef>
                <a:spcPct val="20000"/>
              </a:spcBef>
              <a:spcAft>
                <a:spcPct val="0"/>
              </a:spcAft>
              <a:buChar char="»"/>
              <a:defRPr sz="2000"/>
            </a:lvl7pPr>
            <a:lvl8pPr marL="3428542" indent="-228570" fontAlgn="base">
              <a:spcBef>
                <a:spcPct val="20000"/>
              </a:spcBef>
              <a:spcAft>
                <a:spcPct val="0"/>
              </a:spcAft>
              <a:buChar char="»"/>
              <a:defRPr sz="2000"/>
            </a:lvl8pPr>
            <a:lvl9pPr marL="3885681" indent="-228570" fontAlgn="base">
              <a:spcBef>
                <a:spcPct val="20000"/>
              </a:spcBef>
              <a:spcAft>
                <a:spcPct val="0"/>
              </a:spcAft>
              <a:buChar char="»"/>
              <a:defRPr sz="2000"/>
            </a:lvl9pPr>
          </a:lstStyle>
          <a:p>
            <a:pPr marL="268288" indent="-268288">
              <a:spcBef>
                <a:spcPts val="0"/>
              </a:spcBef>
            </a:pPr>
            <a:r>
              <a:rPr lang="ja-JP" altLang="en-US" sz="1000" dirty="0"/>
              <a:t>各特性を分析し、各地域における将来の状況を想定</a:t>
            </a:r>
            <a:endParaRPr lang="en-US" altLang="ja-JP" sz="1000" dirty="0"/>
          </a:p>
        </p:txBody>
      </p:sp>
      <p:sp>
        <p:nvSpPr>
          <p:cNvPr id="63" name="正方形/長方形 62">
            <a:extLst>
              <a:ext uri="{FF2B5EF4-FFF2-40B4-BE49-F238E27FC236}">
                <a16:creationId xmlns:a16="http://schemas.microsoft.com/office/drawing/2014/main" id="{1CFFE0D5-B87B-43D3-99A6-04E8B9C6940B}"/>
              </a:ext>
            </a:extLst>
          </p:cNvPr>
          <p:cNvSpPr/>
          <p:nvPr/>
        </p:nvSpPr>
        <p:spPr>
          <a:xfrm>
            <a:off x="290437" y="5752871"/>
            <a:ext cx="4068202" cy="854982"/>
          </a:xfrm>
          <a:prstGeom prst="rect">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ts val="1600"/>
              </a:lnSpc>
              <a:spcBef>
                <a:spcPts val="0"/>
              </a:spcBef>
              <a:spcAft>
                <a:spcPts val="0"/>
              </a:spcAft>
              <a:buClrTx/>
              <a:buSzTx/>
              <a:buFontTx/>
              <a:buNone/>
              <a:tabLst/>
              <a:defRPr/>
            </a:pPr>
            <a:r>
              <a:rPr lang="ja-JP" altLang="en-US" sz="1050" dirty="0">
                <a:solidFill>
                  <a:schemeClr val="tx1"/>
                </a:solidFill>
                <a:latin typeface="Meiryo UI" panose="020B0604030504040204" pitchFamily="50" charset="-128"/>
                <a:ea typeface="Meiryo UI" panose="020B0604030504040204" pitchFamily="50" charset="-128"/>
              </a:rPr>
              <a:t>・</a:t>
            </a:r>
            <a:r>
              <a:rPr lang="en-US" altLang="ja-JP" sz="1050" dirty="0">
                <a:solidFill>
                  <a:schemeClr val="tx1"/>
                </a:solidFill>
                <a:latin typeface="Meiryo UI" panose="020B0604030504040204" pitchFamily="50" charset="-128"/>
                <a:ea typeface="Meiryo UI" panose="020B0604030504040204" pitchFamily="50" charset="-128"/>
              </a:rPr>
              <a:t> </a:t>
            </a:r>
            <a:r>
              <a:rPr lang="ja-JP" altLang="en-US" sz="1050" dirty="0">
                <a:solidFill>
                  <a:schemeClr val="tx1"/>
                </a:solidFill>
                <a:latin typeface="Meiryo UI" panose="020B0604030504040204" pitchFamily="50" charset="-128"/>
                <a:ea typeface="Meiryo UI" panose="020B0604030504040204" pitchFamily="50" charset="-128"/>
              </a:rPr>
              <a:t>所有者の意向把握も含めたダイレクトメール等による耐震化</a:t>
            </a:r>
            <a:r>
              <a:rPr lang="en-US" altLang="ja-JP" sz="1050" dirty="0">
                <a:solidFill>
                  <a:schemeClr val="tx1"/>
                </a:solidFill>
                <a:latin typeface="Meiryo UI" panose="020B0604030504040204" pitchFamily="50" charset="-128"/>
                <a:ea typeface="Meiryo UI" panose="020B0604030504040204" pitchFamily="50" charset="-128"/>
              </a:rPr>
              <a:t>､</a:t>
            </a:r>
            <a:r>
              <a:rPr lang="ja-JP" altLang="en-US" sz="1050" dirty="0">
                <a:solidFill>
                  <a:schemeClr val="tx1"/>
                </a:solidFill>
                <a:latin typeface="Meiryo UI" panose="020B0604030504040204" pitchFamily="50" charset="-128"/>
                <a:ea typeface="Meiryo UI" panose="020B0604030504040204" pitchFamily="50" charset="-128"/>
              </a:rPr>
              <a:t>減災化</a:t>
            </a:r>
            <a:endParaRPr lang="en-US" altLang="ja-JP" sz="1050" dirty="0">
              <a:solidFill>
                <a:schemeClr val="tx1"/>
              </a:solidFill>
              <a:latin typeface="Meiryo UI" panose="020B0604030504040204" pitchFamily="50" charset="-128"/>
              <a:ea typeface="Meiryo UI" panose="020B0604030504040204" pitchFamily="50" charset="-128"/>
            </a:endParaRPr>
          </a:p>
          <a:p>
            <a:pPr marL="0" marR="0" lvl="0" indent="0" algn="l" defTabSz="914400" rtl="0" eaLnBrk="1" fontAlgn="auto" latinLnBrk="0" hangingPunct="1">
              <a:lnSpc>
                <a:spcPts val="1600"/>
              </a:lnSpc>
              <a:spcBef>
                <a:spcPts val="0"/>
              </a:spcBef>
              <a:spcAft>
                <a:spcPts val="0"/>
              </a:spcAft>
              <a:buClrTx/>
              <a:buSzTx/>
              <a:buFontTx/>
              <a:buNone/>
              <a:tabLst/>
              <a:defRPr/>
            </a:pPr>
            <a:r>
              <a:rPr lang="ja-JP" altLang="en-US" sz="1050" dirty="0">
                <a:solidFill>
                  <a:schemeClr val="tx1"/>
                </a:solidFill>
                <a:latin typeface="Meiryo UI" panose="020B0604030504040204" pitchFamily="50" charset="-128"/>
                <a:ea typeface="Meiryo UI" panose="020B0604030504040204" pitchFamily="50" charset="-128"/>
              </a:rPr>
              <a:t>　の働きかけ</a:t>
            </a:r>
            <a:endParaRPr lang="en-US" altLang="ja-JP" sz="1050" dirty="0">
              <a:solidFill>
                <a:schemeClr val="tx1"/>
              </a:solidFill>
              <a:latin typeface="Meiryo UI" panose="020B0604030504040204" pitchFamily="50" charset="-128"/>
              <a:ea typeface="Meiryo UI" panose="020B0604030504040204" pitchFamily="50" charset="-128"/>
            </a:endParaRPr>
          </a:p>
          <a:p>
            <a:pPr marL="0" marR="0" lvl="0" indent="0" algn="l" defTabSz="914400" rtl="0" eaLnBrk="1" fontAlgn="auto" latinLnBrk="0" hangingPunct="1">
              <a:lnSpc>
                <a:spcPts val="1600"/>
              </a:lnSpc>
              <a:spcBef>
                <a:spcPts val="0"/>
              </a:spcBef>
              <a:spcAft>
                <a:spcPts val="0"/>
              </a:spcAft>
              <a:buClrTx/>
              <a:buSzTx/>
              <a:buFontTx/>
              <a:buNone/>
              <a:tabLst/>
              <a:defRPr/>
            </a:pPr>
            <a:r>
              <a:rPr lang="ja-JP" altLang="en-US" sz="1050" dirty="0">
                <a:solidFill>
                  <a:schemeClr val="tx1"/>
                </a:solidFill>
                <a:latin typeface="Meiryo UI" panose="020B0604030504040204" pitchFamily="50" charset="-128"/>
                <a:ea typeface="Meiryo UI" panose="020B0604030504040204" pitchFamily="50" charset="-128"/>
              </a:rPr>
              <a:t>・ 世帯特性、所有の状況等を把握</a:t>
            </a:r>
            <a:endParaRPr lang="en-US" altLang="ja-JP" sz="1050" dirty="0">
              <a:solidFill>
                <a:schemeClr val="tx1"/>
              </a:solidFill>
              <a:latin typeface="Meiryo UI" panose="020B0604030504040204" pitchFamily="50" charset="-128"/>
              <a:ea typeface="Meiryo UI" panose="020B0604030504040204" pitchFamily="50" charset="-128"/>
            </a:endParaRPr>
          </a:p>
          <a:p>
            <a:pPr marL="0" marR="0" lvl="0" indent="0" algn="l" defTabSz="914400" rtl="0" eaLnBrk="1" fontAlgn="auto" latinLnBrk="0" hangingPunct="1">
              <a:lnSpc>
                <a:spcPts val="1600"/>
              </a:lnSpc>
              <a:spcBef>
                <a:spcPts val="0"/>
              </a:spcBef>
              <a:spcAft>
                <a:spcPts val="0"/>
              </a:spcAft>
              <a:buClrTx/>
              <a:buSzTx/>
              <a:buFontTx/>
              <a:buNone/>
              <a:tabLst/>
              <a:defRPr/>
            </a:pPr>
            <a:r>
              <a:rPr lang="ja-JP" altLang="en-US" sz="1050" dirty="0">
                <a:solidFill>
                  <a:schemeClr val="tx1"/>
                </a:solidFill>
                <a:latin typeface="Meiryo UI" panose="020B0604030504040204" pitchFamily="50" charset="-128"/>
                <a:ea typeface="Meiryo UI" panose="020B0604030504040204" pitchFamily="50" charset="-128"/>
              </a:rPr>
              <a:t>・</a:t>
            </a:r>
            <a:r>
              <a:rPr lang="en-US" altLang="ja-JP" sz="1050" dirty="0">
                <a:solidFill>
                  <a:schemeClr val="tx1"/>
                </a:solidFill>
                <a:latin typeface="Meiryo UI" panose="020B0604030504040204" pitchFamily="50" charset="-128"/>
                <a:ea typeface="Meiryo UI" panose="020B0604030504040204" pitchFamily="50" charset="-128"/>
              </a:rPr>
              <a:t> </a:t>
            </a:r>
            <a:r>
              <a:rPr lang="ja-JP" altLang="en-US" sz="1050" dirty="0">
                <a:solidFill>
                  <a:schemeClr val="tx1"/>
                </a:solidFill>
                <a:latin typeface="Meiryo UI" panose="020B0604030504040204" pitchFamily="50" charset="-128"/>
                <a:ea typeface="Meiryo UI" panose="020B0604030504040204" pitchFamily="50" charset="-128"/>
              </a:rPr>
              <a:t>地域特性により、自主防災組織や自治会等と連携した地域単位</a:t>
            </a:r>
            <a:endParaRPr lang="en-US" altLang="ja-JP" sz="1050" dirty="0">
              <a:solidFill>
                <a:schemeClr val="tx1"/>
              </a:solidFill>
              <a:latin typeface="Meiryo UI" panose="020B0604030504040204" pitchFamily="50" charset="-128"/>
              <a:ea typeface="Meiryo UI" panose="020B0604030504040204" pitchFamily="50" charset="-128"/>
            </a:endParaRPr>
          </a:p>
          <a:p>
            <a:pPr marL="0" marR="0" lvl="0" indent="0" algn="l" defTabSz="914400" rtl="0" eaLnBrk="1" fontAlgn="auto" latinLnBrk="0" hangingPunct="1">
              <a:lnSpc>
                <a:spcPts val="1600"/>
              </a:lnSpc>
              <a:spcBef>
                <a:spcPts val="0"/>
              </a:spcBef>
              <a:spcAft>
                <a:spcPts val="0"/>
              </a:spcAft>
              <a:buClrTx/>
              <a:buSzTx/>
              <a:buFontTx/>
              <a:buNone/>
              <a:tabLst/>
              <a:defRPr/>
            </a:pPr>
            <a:r>
              <a:rPr lang="ja-JP" altLang="en-US" sz="1050" dirty="0">
                <a:solidFill>
                  <a:schemeClr val="tx1"/>
                </a:solidFill>
                <a:latin typeface="Meiryo UI" panose="020B0604030504040204" pitchFamily="50" charset="-128"/>
                <a:ea typeface="Meiryo UI" panose="020B0604030504040204" pitchFamily="50" charset="-128"/>
              </a:rPr>
              <a:t>　の働きかけ</a:t>
            </a:r>
            <a:endParaRPr kumimoji="1" lang="en-US" altLang="ja-JP" sz="1050" dirty="0">
              <a:solidFill>
                <a:schemeClr val="tx1"/>
              </a:solidFill>
              <a:latin typeface="Meiryo UI" panose="020B0604030504040204" pitchFamily="50" charset="-128"/>
              <a:ea typeface="Meiryo UI" panose="020B0604030504040204" pitchFamily="50" charset="-128"/>
            </a:endParaRPr>
          </a:p>
        </p:txBody>
      </p:sp>
      <p:sp>
        <p:nvSpPr>
          <p:cNvPr id="65" name="コンテンツ プレースホルダー 2">
            <a:extLst>
              <a:ext uri="{FF2B5EF4-FFF2-40B4-BE49-F238E27FC236}">
                <a16:creationId xmlns:a16="http://schemas.microsoft.com/office/drawing/2014/main" id="{2564F4B4-7353-4254-9E5E-25C60AB2E48D}"/>
              </a:ext>
            </a:extLst>
          </p:cNvPr>
          <p:cNvSpPr txBox="1">
            <a:spLocks/>
          </p:cNvSpPr>
          <p:nvPr/>
        </p:nvSpPr>
        <p:spPr bwMode="auto">
          <a:xfrm>
            <a:off x="600871" y="5428189"/>
            <a:ext cx="3849410" cy="246209"/>
          </a:xfrm>
          <a:prstGeom prst="rect">
            <a:avLst/>
          </a:prstGeom>
          <a:noFill/>
          <a:ln>
            <a:noFill/>
          </a:ln>
        </p:spPr>
        <p:txBody>
          <a:bodyPr vert="horz" wrap="square" lIns="91428" tIns="45714" rIns="91428" bIns="45714" numCol="1" rtlCol="0" anchor="t" anchorCtr="0" compatLnSpc="1">
            <a:prstTxWarp prst="textNoShape">
              <a:avLst/>
            </a:prstTxWarp>
            <a:spAutoFit/>
          </a:bodyPr>
          <a:lstStyle>
            <a:lvl1pPr indent="0" defTabSz="457200" fontAlgn="base">
              <a:spcBef>
                <a:spcPts val="600"/>
              </a:spcBef>
              <a:spcAft>
                <a:spcPct val="0"/>
              </a:spcAft>
              <a:buNone/>
              <a:defRPr kumimoji="0" sz="1400" b="1">
                <a:solidFill>
                  <a:prstClr val="black"/>
                </a:solidFill>
                <a:latin typeface="Meiryo UI" panose="020B0604030504040204" pitchFamily="50" charset="-128"/>
                <a:ea typeface="Meiryo UI" panose="020B0604030504040204" pitchFamily="50" charset="-128"/>
              </a:defRPr>
            </a:lvl1pPr>
            <a:lvl2pPr marL="741363" indent="-284163" eaLnBrk="0" fontAlgn="base" hangingPunct="0">
              <a:spcBef>
                <a:spcPct val="20000"/>
              </a:spcBef>
              <a:spcAft>
                <a:spcPct val="0"/>
              </a:spcAft>
              <a:buChar char="–"/>
              <a:defRPr sz="2800"/>
            </a:lvl2pPr>
            <a:lvl3pPr marL="1141413" indent="-227013" eaLnBrk="0" fontAlgn="base" hangingPunct="0">
              <a:spcBef>
                <a:spcPct val="20000"/>
              </a:spcBef>
              <a:spcAft>
                <a:spcPct val="0"/>
              </a:spcAft>
              <a:buChar char="•"/>
              <a:defRPr sz="2400"/>
            </a:lvl3pPr>
            <a:lvl4pPr marL="1598613" indent="-227013" eaLnBrk="0" fontAlgn="base" hangingPunct="0">
              <a:spcBef>
                <a:spcPct val="20000"/>
              </a:spcBef>
              <a:spcAft>
                <a:spcPct val="0"/>
              </a:spcAft>
              <a:buChar char="–"/>
              <a:defRPr sz="2000"/>
            </a:lvl4pPr>
            <a:lvl5pPr marL="2055813" indent="-227013" eaLnBrk="0" fontAlgn="base" hangingPunct="0">
              <a:spcBef>
                <a:spcPct val="20000"/>
              </a:spcBef>
              <a:spcAft>
                <a:spcPct val="0"/>
              </a:spcAft>
              <a:buChar char="»"/>
              <a:defRPr sz="2000"/>
            </a:lvl5pPr>
            <a:lvl6pPr marL="2514264" indent="-228570" fontAlgn="base">
              <a:spcBef>
                <a:spcPct val="20000"/>
              </a:spcBef>
              <a:spcAft>
                <a:spcPct val="0"/>
              </a:spcAft>
              <a:buChar char="»"/>
              <a:defRPr sz="2000"/>
            </a:lvl6pPr>
            <a:lvl7pPr marL="2971403" indent="-228570" fontAlgn="base">
              <a:spcBef>
                <a:spcPct val="20000"/>
              </a:spcBef>
              <a:spcAft>
                <a:spcPct val="0"/>
              </a:spcAft>
              <a:buChar char="»"/>
              <a:defRPr sz="2000"/>
            </a:lvl7pPr>
            <a:lvl8pPr marL="3428542" indent="-228570" fontAlgn="base">
              <a:spcBef>
                <a:spcPct val="20000"/>
              </a:spcBef>
              <a:spcAft>
                <a:spcPct val="0"/>
              </a:spcAft>
              <a:buChar char="»"/>
              <a:defRPr sz="2000"/>
            </a:lvl8pPr>
            <a:lvl9pPr marL="3885681" indent="-228570" fontAlgn="base">
              <a:spcBef>
                <a:spcPct val="20000"/>
              </a:spcBef>
              <a:spcAft>
                <a:spcPct val="0"/>
              </a:spcAft>
              <a:buChar char="»"/>
              <a:defRPr sz="2000"/>
            </a:lvl9pPr>
          </a:lstStyle>
          <a:p>
            <a:pPr marL="268288" indent="-268288">
              <a:spcBef>
                <a:spcPts val="0"/>
              </a:spcBef>
            </a:pPr>
            <a:r>
              <a:rPr lang="ja-JP" altLang="en-US" sz="1000" dirty="0"/>
              <a:t>所有者への効果的なダイレクトメール・働きかけの実施</a:t>
            </a:r>
            <a:endParaRPr lang="en-US" altLang="ja-JP" sz="1000" dirty="0"/>
          </a:p>
        </p:txBody>
      </p:sp>
      <p:sp>
        <p:nvSpPr>
          <p:cNvPr id="66" name="コンテンツ プレースホルダー 2">
            <a:extLst>
              <a:ext uri="{FF2B5EF4-FFF2-40B4-BE49-F238E27FC236}">
                <a16:creationId xmlns:a16="http://schemas.microsoft.com/office/drawing/2014/main" id="{F6839E10-4853-4F32-88B7-49DD7E825EB3}"/>
              </a:ext>
            </a:extLst>
          </p:cNvPr>
          <p:cNvSpPr txBox="1">
            <a:spLocks/>
          </p:cNvSpPr>
          <p:nvPr/>
        </p:nvSpPr>
        <p:spPr bwMode="auto">
          <a:xfrm>
            <a:off x="621103" y="3275887"/>
            <a:ext cx="3864836" cy="246209"/>
          </a:xfrm>
          <a:prstGeom prst="rect">
            <a:avLst/>
          </a:prstGeom>
          <a:noFill/>
          <a:ln>
            <a:noFill/>
          </a:ln>
        </p:spPr>
        <p:txBody>
          <a:bodyPr vert="horz" wrap="square" lIns="91428" tIns="45714" rIns="91428" bIns="45714" numCol="1" rtlCol="0" anchor="t" anchorCtr="0" compatLnSpc="1">
            <a:prstTxWarp prst="textNoShape">
              <a:avLst/>
            </a:prstTxWarp>
            <a:spAutoFit/>
          </a:bodyPr>
          <a:lstStyle>
            <a:lvl1pPr indent="0" defTabSz="457200" fontAlgn="base">
              <a:spcBef>
                <a:spcPts val="600"/>
              </a:spcBef>
              <a:spcAft>
                <a:spcPct val="0"/>
              </a:spcAft>
              <a:buNone/>
              <a:defRPr kumimoji="0" sz="1400" b="1">
                <a:solidFill>
                  <a:prstClr val="black"/>
                </a:solidFill>
                <a:latin typeface="Meiryo UI" panose="020B0604030504040204" pitchFamily="50" charset="-128"/>
                <a:ea typeface="Meiryo UI" panose="020B0604030504040204" pitchFamily="50" charset="-128"/>
              </a:defRPr>
            </a:lvl1pPr>
            <a:lvl2pPr marL="741363" indent="-284163" eaLnBrk="0" fontAlgn="base" hangingPunct="0">
              <a:spcBef>
                <a:spcPct val="20000"/>
              </a:spcBef>
              <a:spcAft>
                <a:spcPct val="0"/>
              </a:spcAft>
              <a:buChar char="–"/>
              <a:defRPr sz="2800"/>
            </a:lvl2pPr>
            <a:lvl3pPr marL="1141413" indent="-227013" eaLnBrk="0" fontAlgn="base" hangingPunct="0">
              <a:spcBef>
                <a:spcPct val="20000"/>
              </a:spcBef>
              <a:spcAft>
                <a:spcPct val="0"/>
              </a:spcAft>
              <a:buChar char="•"/>
              <a:defRPr sz="2400"/>
            </a:lvl3pPr>
            <a:lvl4pPr marL="1598613" indent="-227013" eaLnBrk="0" fontAlgn="base" hangingPunct="0">
              <a:spcBef>
                <a:spcPct val="20000"/>
              </a:spcBef>
              <a:spcAft>
                <a:spcPct val="0"/>
              </a:spcAft>
              <a:buChar char="–"/>
              <a:defRPr sz="2000"/>
            </a:lvl4pPr>
            <a:lvl5pPr marL="2055813" indent="-227013" eaLnBrk="0" fontAlgn="base" hangingPunct="0">
              <a:spcBef>
                <a:spcPct val="20000"/>
              </a:spcBef>
              <a:spcAft>
                <a:spcPct val="0"/>
              </a:spcAft>
              <a:buChar char="»"/>
              <a:defRPr sz="2000"/>
            </a:lvl5pPr>
            <a:lvl6pPr marL="2514264" indent="-228570" fontAlgn="base">
              <a:spcBef>
                <a:spcPct val="20000"/>
              </a:spcBef>
              <a:spcAft>
                <a:spcPct val="0"/>
              </a:spcAft>
              <a:buChar char="»"/>
              <a:defRPr sz="2000"/>
            </a:lvl6pPr>
            <a:lvl7pPr marL="2971403" indent="-228570" fontAlgn="base">
              <a:spcBef>
                <a:spcPct val="20000"/>
              </a:spcBef>
              <a:spcAft>
                <a:spcPct val="0"/>
              </a:spcAft>
              <a:buChar char="»"/>
              <a:defRPr sz="2000"/>
            </a:lvl7pPr>
            <a:lvl8pPr marL="3428542" indent="-228570" fontAlgn="base">
              <a:spcBef>
                <a:spcPct val="20000"/>
              </a:spcBef>
              <a:spcAft>
                <a:spcPct val="0"/>
              </a:spcAft>
              <a:buChar char="»"/>
              <a:defRPr sz="2000"/>
            </a:lvl8pPr>
            <a:lvl9pPr marL="3885681" indent="-228570" fontAlgn="base">
              <a:spcBef>
                <a:spcPct val="20000"/>
              </a:spcBef>
              <a:spcAft>
                <a:spcPct val="0"/>
              </a:spcAft>
              <a:buChar char="»"/>
              <a:defRPr sz="2000"/>
            </a:lvl9pPr>
          </a:lstStyle>
          <a:p>
            <a:pPr marL="268288" indent="-268288">
              <a:spcBef>
                <a:spcPts val="0"/>
              </a:spcBef>
            </a:pPr>
            <a:r>
              <a:rPr lang="ja-JP" altLang="en-US" sz="1000" dirty="0"/>
              <a:t>各特性に応じた支援メニューと働きかけ手法を分類・整理</a:t>
            </a:r>
            <a:endParaRPr lang="en-US" altLang="ja-JP" sz="1000" dirty="0">
              <a:solidFill>
                <a:srgbClr val="FF0000"/>
              </a:solidFill>
            </a:endParaRPr>
          </a:p>
        </p:txBody>
      </p:sp>
      <p:sp>
        <p:nvSpPr>
          <p:cNvPr id="95" name="正方形/長方形 94">
            <a:extLst>
              <a:ext uri="{FF2B5EF4-FFF2-40B4-BE49-F238E27FC236}">
                <a16:creationId xmlns:a16="http://schemas.microsoft.com/office/drawing/2014/main" id="{E20705CC-71AA-4DA5-B68B-6D9EB27E85B9}"/>
              </a:ext>
            </a:extLst>
          </p:cNvPr>
          <p:cNvSpPr/>
          <p:nvPr/>
        </p:nvSpPr>
        <p:spPr>
          <a:xfrm>
            <a:off x="5221019" y="3828994"/>
            <a:ext cx="3649477" cy="931563"/>
          </a:xfrm>
          <a:prstGeom prst="rect">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ts val="1600"/>
              </a:lnSpc>
              <a:defRPr/>
            </a:pPr>
            <a:r>
              <a:rPr kumimoji="1" lang="ja-JP" altLang="en-US" sz="1050" dirty="0">
                <a:solidFill>
                  <a:schemeClr val="tx1"/>
                </a:solidFill>
                <a:latin typeface="Meiryo UI" panose="020B0604030504040204" pitchFamily="50" charset="-128"/>
                <a:ea typeface="Meiryo UI" panose="020B0604030504040204" pitchFamily="50" charset="-128"/>
              </a:rPr>
              <a:t>・ 把握した情報から、各地域の</a:t>
            </a:r>
            <a:r>
              <a:rPr lang="ja-JP" altLang="en-US" sz="1050" dirty="0">
                <a:solidFill>
                  <a:schemeClr val="tx1"/>
                </a:solidFill>
                <a:latin typeface="Meiryo UI" panose="020B0604030504040204" pitchFamily="50" charset="-128"/>
                <a:ea typeface="Meiryo UI" panose="020B0604030504040204" pitchFamily="50" charset="-128"/>
              </a:rPr>
              <a:t>課題となる要因を詳細に分析</a:t>
            </a:r>
            <a:endParaRPr lang="en-US" altLang="ja-JP" sz="1050" dirty="0">
              <a:solidFill>
                <a:schemeClr val="tx1"/>
              </a:solidFill>
              <a:latin typeface="Meiryo UI" panose="020B0604030504040204" pitchFamily="50" charset="-128"/>
              <a:ea typeface="Meiryo UI" panose="020B0604030504040204" pitchFamily="50" charset="-128"/>
            </a:endParaRPr>
          </a:p>
          <a:p>
            <a:pPr>
              <a:lnSpc>
                <a:spcPts val="1600"/>
              </a:lnSpc>
              <a:defRPr/>
            </a:pPr>
            <a:r>
              <a:rPr kumimoji="1" lang="ja-JP" altLang="en-US" sz="1050" i="0" u="none"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rPr>
              <a:t>・ 各地域の将来想定による課題を整理</a:t>
            </a:r>
            <a:endParaRPr kumimoji="1" lang="en-US" altLang="ja-JP" sz="1050" i="0" u="none"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endParaRPr>
          </a:p>
        </p:txBody>
      </p:sp>
      <p:sp>
        <p:nvSpPr>
          <p:cNvPr id="61" name="正方形/長方形 60">
            <a:extLst>
              <a:ext uri="{FF2B5EF4-FFF2-40B4-BE49-F238E27FC236}">
                <a16:creationId xmlns:a16="http://schemas.microsoft.com/office/drawing/2014/main" id="{D6581BF0-D583-4751-A663-A4D2BB25F156}"/>
              </a:ext>
            </a:extLst>
          </p:cNvPr>
          <p:cNvSpPr/>
          <p:nvPr/>
        </p:nvSpPr>
        <p:spPr>
          <a:xfrm>
            <a:off x="281389" y="2045390"/>
            <a:ext cx="2013912" cy="1068634"/>
          </a:xfrm>
          <a:prstGeom prst="rect">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lIns="90000" rtlCol="0" anchor="ctr"/>
          <a:lstStyle/>
          <a:p>
            <a:pPr marL="108000" indent="-108000">
              <a:lnSpc>
                <a:spcPts val="1600"/>
              </a:lnSpc>
            </a:pPr>
            <a:r>
              <a:rPr lang="ja-JP" altLang="en-US" sz="1050" dirty="0">
                <a:solidFill>
                  <a:schemeClr val="tx1"/>
                </a:solidFill>
                <a:latin typeface="Meiryo UI" panose="020B0604030504040204" pitchFamily="50" charset="-128"/>
                <a:ea typeface="Meiryo UI" panose="020B0604030504040204" pitchFamily="50" charset="-128"/>
              </a:rPr>
              <a:t>・ 各市町村で旧耐震木造住宅の所在を把握</a:t>
            </a:r>
            <a:endParaRPr lang="en-US" altLang="ja-JP" sz="1050" dirty="0">
              <a:solidFill>
                <a:schemeClr val="tx1"/>
              </a:solidFill>
              <a:latin typeface="Meiryo UI" panose="020B0604030504040204" pitchFamily="50" charset="-128"/>
              <a:ea typeface="Meiryo UI" panose="020B0604030504040204" pitchFamily="50" charset="-128"/>
            </a:endParaRPr>
          </a:p>
          <a:p>
            <a:pPr marL="108000" indent="-108000">
              <a:lnSpc>
                <a:spcPts val="1600"/>
              </a:lnSpc>
            </a:pPr>
            <a:r>
              <a:rPr kumimoji="1" lang="ja-JP" altLang="en-US" sz="1050" dirty="0">
                <a:solidFill>
                  <a:schemeClr val="tx1"/>
                </a:solidFill>
                <a:latin typeface="Meiryo UI" panose="020B0604030504040204" pitchFamily="50" charset="-128"/>
                <a:ea typeface="Meiryo UI" panose="020B0604030504040204" pitchFamily="50" charset="-128"/>
              </a:rPr>
              <a:t>・ 地域特性や建物特性、集積度、課題となる要因を詳細に分析</a:t>
            </a:r>
            <a:endParaRPr kumimoji="1" lang="en-US" altLang="ja-JP" sz="1050" dirty="0">
              <a:solidFill>
                <a:schemeClr val="tx1"/>
              </a:solidFill>
              <a:latin typeface="Meiryo UI" panose="020B0604030504040204" pitchFamily="50" charset="-128"/>
              <a:ea typeface="Meiryo UI" panose="020B0604030504040204" pitchFamily="50" charset="-128"/>
            </a:endParaRPr>
          </a:p>
        </p:txBody>
      </p:sp>
      <p:sp>
        <p:nvSpPr>
          <p:cNvPr id="52" name="楕円 51">
            <a:extLst>
              <a:ext uri="{FF2B5EF4-FFF2-40B4-BE49-F238E27FC236}">
                <a16:creationId xmlns:a16="http://schemas.microsoft.com/office/drawing/2014/main" id="{4A0E79C7-5808-4317-B03E-187C3EB3DFB0}"/>
              </a:ext>
            </a:extLst>
          </p:cNvPr>
          <p:cNvSpPr/>
          <p:nvPr/>
        </p:nvSpPr>
        <p:spPr>
          <a:xfrm>
            <a:off x="3595389" y="6462842"/>
            <a:ext cx="952500" cy="266700"/>
          </a:xfrm>
          <a:prstGeom prst="ellipse">
            <a:avLst/>
          </a:prstGeom>
          <a:solidFill>
            <a:schemeClr val="accent5"/>
          </a:solidFill>
          <a:ln>
            <a:solidFill>
              <a:schemeClr val="bg1"/>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kumimoji="1" lang="en-US" altLang="ja-JP" sz="1100" dirty="0"/>
              <a:t>R8</a:t>
            </a:r>
            <a:r>
              <a:rPr kumimoji="1" lang="ja-JP" altLang="en-US" sz="1100" dirty="0"/>
              <a:t>～</a:t>
            </a:r>
            <a:r>
              <a:rPr kumimoji="1" lang="en-US" altLang="ja-JP" sz="1100" dirty="0"/>
              <a:t>10</a:t>
            </a:r>
            <a:endParaRPr kumimoji="1" lang="ja-JP" altLang="en-US" sz="1100" dirty="0"/>
          </a:p>
        </p:txBody>
      </p:sp>
      <p:sp>
        <p:nvSpPr>
          <p:cNvPr id="56" name="楕円 55">
            <a:extLst>
              <a:ext uri="{FF2B5EF4-FFF2-40B4-BE49-F238E27FC236}">
                <a16:creationId xmlns:a16="http://schemas.microsoft.com/office/drawing/2014/main" id="{09878529-7CEB-42E0-AB8E-56738CD00CD8}"/>
              </a:ext>
            </a:extLst>
          </p:cNvPr>
          <p:cNvSpPr/>
          <p:nvPr/>
        </p:nvSpPr>
        <p:spPr>
          <a:xfrm>
            <a:off x="7939378" y="6455427"/>
            <a:ext cx="952500" cy="266700"/>
          </a:xfrm>
          <a:prstGeom prst="ellipse">
            <a:avLst/>
          </a:prstGeom>
          <a:solidFill>
            <a:schemeClr val="accent5"/>
          </a:solidFill>
          <a:ln>
            <a:solidFill>
              <a:schemeClr val="bg1"/>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kumimoji="1" lang="en-US" altLang="ja-JP" sz="1100" dirty="0"/>
              <a:t>R12</a:t>
            </a:r>
            <a:endParaRPr kumimoji="1" lang="ja-JP" altLang="en-US" sz="1100" dirty="0"/>
          </a:p>
        </p:txBody>
      </p:sp>
      <p:sp>
        <p:nvSpPr>
          <p:cNvPr id="58" name="楕円 57">
            <a:extLst>
              <a:ext uri="{FF2B5EF4-FFF2-40B4-BE49-F238E27FC236}">
                <a16:creationId xmlns:a16="http://schemas.microsoft.com/office/drawing/2014/main" id="{DE2ACFDF-CD8D-45C9-8C3B-AC1431573717}"/>
              </a:ext>
            </a:extLst>
          </p:cNvPr>
          <p:cNvSpPr/>
          <p:nvPr/>
        </p:nvSpPr>
        <p:spPr>
          <a:xfrm>
            <a:off x="7935416" y="4731044"/>
            <a:ext cx="952500" cy="266700"/>
          </a:xfrm>
          <a:prstGeom prst="ellipse">
            <a:avLst/>
          </a:prstGeom>
          <a:solidFill>
            <a:schemeClr val="accent5"/>
          </a:solidFill>
          <a:ln>
            <a:solidFill>
              <a:schemeClr val="bg1"/>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kumimoji="1" lang="en-US" altLang="ja-JP" sz="1100" dirty="0"/>
              <a:t>R11</a:t>
            </a:r>
            <a:endParaRPr kumimoji="1" lang="ja-JP" altLang="en-US" sz="1100" dirty="0"/>
          </a:p>
        </p:txBody>
      </p:sp>
      <p:sp>
        <p:nvSpPr>
          <p:cNvPr id="59" name="楕円 58">
            <a:extLst>
              <a:ext uri="{FF2B5EF4-FFF2-40B4-BE49-F238E27FC236}">
                <a16:creationId xmlns:a16="http://schemas.microsoft.com/office/drawing/2014/main" id="{12F71CF5-3CF1-438B-98F2-658E01A000B7}"/>
              </a:ext>
            </a:extLst>
          </p:cNvPr>
          <p:cNvSpPr/>
          <p:nvPr/>
        </p:nvSpPr>
        <p:spPr>
          <a:xfrm>
            <a:off x="7945586" y="2887498"/>
            <a:ext cx="952500" cy="266700"/>
          </a:xfrm>
          <a:prstGeom prst="ellipse">
            <a:avLst/>
          </a:prstGeom>
          <a:solidFill>
            <a:schemeClr val="accent5"/>
          </a:solidFill>
          <a:ln>
            <a:solidFill>
              <a:schemeClr val="bg1"/>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kumimoji="1" lang="en-US" altLang="ja-JP" sz="1100" dirty="0"/>
              <a:t>R10</a:t>
            </a:r>
            <a:endParaRPr kumimoji="1" lang="ja-JP" altLang="en-US" sz="1100" dirty="0"/>
          </a:p>
        </p:txBody>
      </p:sp>
      <p:pic>
        <p:nvPicPr>
          <p:cNvPr id="6" name="図 5" descr="ダイアグラム が含まれている画像&#10;&#10;AI によって生成されたコンテンツは間違っている可能性があります。">
            <a:extLst>
              <a:ext uri="{FF2B5EF4-FFF2-40B4-BE49-F238E27FC236}">
                <a16:creationId xmlns:a16="http://schemas.microsoft.com/office/drawing/2014/main" id="{965351E8-3FD9-0330-F7EB-072B6EB0BEA5}"/>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178508" y="3507117"/>
            <a:ext cx="2180131" cy="1510195"/>
          </a:xfrm>
          <a:prstGeom prst="rect">
            <a:avLst/>
          </a:prstGeom>
        </p:spPr>
      </p:pic>
      <p:pic>
        <p:nvPicPr>
          <p:cNvPr id="10" name="図 9" descr="ダイアグラム&#10;&#10;AI によって生成されたコンテンツは間違っている可能性があります。">
            <a:extLst>
              <a:ext uri="{FF2B5EF4-FFF2-40B4-BE49-F238E27FC236}">
                <a16:creationId xmlns:a16="http://schemas.microsoft.com/office/drawing/2014/main" id="{456E6D60-5FC6-C57F-91DF-646A6964012F}"/>
              </a:ext>
            </a:extLst>
          </p:cNvPr>
          <p:cNvPicPr>
            <a:picLocks noChangeAspect="1"/>
          </p:cNvPicPr>
          <p:nvPr/>
        </p:nvPicPr>
        <p:blipFill>
          <a:blip r:embed="rId4" cstate="print">
            <a:extLst>
              <a:ext uri="{28A0092B-C50C-407E-A947-70E740481C1C}">
                <a14:useLocalDpi xmlns:a14="http://schemas.microsoft.com/office/drawing/2010/main" val="0"/>
              </a:ext>
            </a:extLst>
          </a:blip>
          <a:srcRect r="5838"/>
          <a:stretch/>
        </p:blipFill>
        <p:spPr>
          <a:xfrm>
            <a:off x="2231987" y="1832448"/>
            <a:ext cx="1947207" cy="1107924"/>
          </a:xfrm>
          <a:prstGeom prst="rect">
            <a:avLst/>
          </a:prstGeom>
        </p:spPr>
      </p:pic>
      <p:sp>
        <p:nvSpPr>
          <p:cNvPr id="64" name="コンテンツ プレースホルダー 2">
            <a:extLst>
              <a:ext uri="{FF2B5EF4-FFF2-40B4-BE49-F238E27FC236}">
                <a16:creationId xmlns:a16="http://schemas.microsoft.com/office/drawing/2014/main" id="{F8B7C2D9-D637-4277-998A-860A7316F6B5}"/>
              </a:ext>
            </a:extLst>
          </p:cNvPr>
          <p:cNvSpPr txBox="1">
            <a:spLocks/>
          </p:cNvSpPr>
          <p:nvPr/>
        </p:nvSpPr>
        <p:spPr bwMode="auto">
          <a:xfrm>
            <a:off x="619888" y="1763086"/>
            <a:ext cx="2564254" cy="246209"/>
          </a:xfrm>
          <a:prstGeom prst="rect">
            <a:avLst/>
          </a:prstGeom>
          <a:solidFill>
            <a:schemeClr val="bg1"/>
          </a:solidFill>
          <a:ln>
            <a:noFill/>
          </a:ln>
        </p:spPr>
        <p:txBody>
          <a:bodyPr vert="horz" wrap="square" lIns="91428" tIns="45714" rIns="91428" bIns="45714" numCol="1" rtlCol="0" anchor="t" anchorCtr="0" compatLnSpc="1">
            <a:prstTxWarp prst="textNoShape">
              <a:avLst/>
            </a:prstTxWarp>
            <a:spAutoFit/>
          </a:bodyPr>
          <a:lstStyle>
            <a:lvl1pPr indent="0" defTabSz="457200" fontAlgn="base">
              <a:spcBef>
                <a:spcPts val="600"/>
              </a:spcBef>
              <a:spcAft>
                <a:spcPct val="0"/>
              </a:spcAft>
              <a:buNone/>
              <a:defRPr kumimoji="0" sz="1400" b="1">
                <a:solidFill>
                  <a:prstClr val="black"/>
                </a:solidFill>
                <a:latin typeface="Meiryo UI" panose="020B0604030504040204" pitchFamily="50" charset="-128"/>
                <a:ea typeface="Meiryo UI" panose="020B0604030504040204" pitchFamily="50" charset="-128"/>
              </a:defRPr>
            </a:lvl1pPr>
            <a:lvl2pPr marL="741363" indent="-284163" eaLnBrk="0" fontAlgn="base" hangingPunct="0">
              <a:spcBef>
                <a:spcPct val="20000"/>
              </a:spcBef>
              <a:spcAft>
                <a:spcPct val="0"/>
              </a:spcAft>
              <a:buChar char="–"/>
              <a:defRPr sz="2800"/>
            </a:lvl2pPr>
            <a:lvl3pPr marL="1141413" indent="-227013" eaLnBrk="0" fontAlgn="base" hangingPunct="0">
              <a:spcBef>
                <a:spcPct val="20000"/>
              </a:spcBef>
              <a:spcAft>
                <a:spcPct val="0"/>
              </a:spcAft>
              <a:buChar char="•"/>
              <a:defRPr sz="2400"/>
            </a:lvl3pPr>
            <a:lvl4pPr marL="1598613" indent="-227013" eaLnBrk="0" fontAlgn="base" hangingPunct="0">
              <a:spcBef>
                <a:spcPct val="20000"/>
              </a:spcBef>
              <a:spcAft>
                <a:spcPct val="0"/>
              </a:spcAft>
              <a:buChar char="–"/>
              <a:defRPr sz="2000"/>
            </a:lvl4pPr>
            <a:lvl5pPr marL="2055813" indent="-227013" eaLnBrk="0" fontAlgn="base" hangingPunct="0">
              <a:spcBef>
                <a:spcPct val="20000"/>
              </a:spcBef>
              <a:spcAft>
                <a:spcPct val="0"/>
              </a:spcAft>
              <a:buChar char="»"/>
              <a:defRPr sz="2000"/>
            </a:lvl5pPr>
            <a:lvl6pPr marL="2514264" indent="-228570" fontAlgn="base">
              <a:spcBef>
                <a:spcPct val="20000"/>
              </a:spcBef>
              <a:spcAft>
                <a:spcPct val="0"/>
              </a:spcAft>
              <a:buChar char="»"/>
              <a:defRPr sz="2000"/>
            </a:lvl6pPr>
            <a:lvl7pPr marL="2971403" indent="-228570" fontAlgn="base">
              <a:spcBef>
                <a:spcPct val="20000"/>
              </a:spcBef>
              <a:spcAft>
                <a:spcPct val="0"/>
              </a:spcAft>
              <a:buChar char="»"/>
              <a:defRPr sz="2000"/>
            </a:lvl7pPr>
            <a:lvl8pPr marL="3428542" indent="-228570" fontAlgn="base">
              <a:spcBef>
                <a:spcPct val="20000"/>
              </a:spcBef>
              <a:spcAft>
                <a:spcPct val="0"/>
              </a:spcAft>
              <a:buChar char="»"/>
              <a:defRPr sz="2000"/>
            </a:lvl8pPr>
            <a:lvl9pPr marL="3885681" indent="-228570" fontAlgn="base">
              <a:spcBef>
                <a:spcPct val="20000"/>
              </a:spcBef>
              <a:spcAft>
                <a:spcPct val="0"/>
              </a:spcAft>
              <a:buChar char="»"/>
              <a:defRPr sz="2000"/>
            </a:lvl9pPr>
          </a:lstStyle>
          <a:p>
            <a:pPr marL="268288" indent="-268288">
              <a:spcBef>
                <a:spcPts val="0"/>
              </a:spcBef>
            </a:pPr>
            <a:r>
              <a:rPr lang="ja-JP" altLang="en-US" sz="1000" dirty="0"/>
              <a:t>旧耐震木造住宅の所在</a:t>
            </a:r>
            <a:r>
              <a:rPr lang="ja-JP" altLang="en-US" sz="1000" dirty="0">
                <a:solidFill>
                  <a:schemeClr val="tx1"/>
                </a:solidFill>
              </a:rPr>
              <a:t>をピンポイントで把握</a:t>
            </a:r>
            <a:endParaRPr lang="en-US" altLang="ja-JP" sz="1000" dirty="0">
              <a:solidFill>
                <a:schemeClr val="tx1"/>
              </a:solidFill>
            </a:endParaRPr>
          </a:p>
        </p:txBody>
      </p:sp>
      <p:sp>
        <p:nvSpPr>
          <p:cNvPr id="43" name="楕円 42">
            <a:extLst>
              <a:ext uri="{FF2B5EF4-FFF2-40B4-BE49-F238E27FC236}">
                <a16:creationId xmlns:a16="http://schemas.microsoft.com/office/drawing/2014/main" id="{AFBCB6BB-C61A-4696-A544-E636272D230C}"/>
              </a:ext>
            </a:extLst>
          </p:cNvPr>
          <p:cNvSpPr/>
          <p:nvPr/>
        </p:nvSpPr>
        <p:spPr>
          <a:xfrm>
            <a:off x="3578664" y="2887498"/>
            <a:ext cx="952500" cy="266700"/>
          </a:xfrm>
          <a:prstGeom prst="ellipse">
            <a:avLst/>
          </a:prstGeom>
          <a:solidFill>
            <a:schemeClr val="accent5"/>
          </a:solidFill>
          <a:ln>
            <a:solidFill>
              <a:schemeClr val="bg1"/>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kumimoji="1" lang="en-US" altLang="ja-JP" sz="1100" dirty="0"/>
              <a:t>R7</a:t>
            </a:r>
            <a:r>
              <a:rPr kumimoji="1" lang="ja-JP" altLang="en-US" sz="1100" dirty="0"/>
              <a:t>～</a:t>
            </a:r>
            <a:r>
              <a:rPr lang="en-US" altLang="ja-JP" sz="1100" dirty="0"/>
              <a:t>9</a:t>
            </a:r>
            <a:endParaRPr kumimoji="1" lang="ja-JP" altLang="en-US" sz="1100" dirty="0"/>
          </a:p>
        </p:txBody>
      </p:sp>
      <p:sp>
        <p:nvSpPr>
          <p:cNvPr id="45" name="楕円 44">
            <a:extLst>
              <a:ext uri="{FF2B5EF4-FFF2-40B4-BE49-F238E27FC236}">
                <a16:creationId xmlns:a16="http://schemas.microsoft.com/office/drawing/2014/main" id="{92E9F8AD-5551-4E97-BB39-DF3F2DF13C36}"/>
              </a:ext>
            </a:extLst>
          </p:cNvPr>
          <p:cNvSpPr/>
          <p:nvPr/>
        </p:nvSpPr>
        <p:spPr>
          <a:xfrm>
            <a:off x="3533439" y="4992469"/>
            <a:ext cx="952500" cy="266700"/>
          </a:xfrm>
          <a:prstGeom prst="ellipse">
            <a:avLst/>
          </a:prstGeom>
          <a:solidFill>
            <a:schemeClr val="accent5"/>
          </a:solidFill>
          <a:ln>
            <a:solidFill>
              <a:schemeClr val="bg1"/>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kumimoji="1" lang="en-US" altLang="ja-JP" sz="1100" dirty="0"/>
              <a:t>R7</a:t>
            </a:r>
            <a:endParaRPr kumimoji="1" lang="ja-JP" altLang="en-US" sz="1100" dirty="0"/>
          </a:p>
        </p:txBody>
      </p:sp>
      <p:sp>
        <p:nvSpPr>
          <p:cNvPr id="12" name="スライド番号プレースホルダー 11">
            <a:extLst>
              <a:ext uri="{FF2B5EF4-FFF2-40B4-BE49-F238E27FC236}">
                <a16:creationId xmlns:a16="http://schemas.microsoft.com/office/drawing/2014/main" id="{6F69A77D-568F-4B12-A21D-822373C5FCE8}"/>
              </a:ext>
            </a:extLst>
          </p:cNvPr>
          <p:cNvSpPr>
            <a:spLocks noGrp="1"/>
          </p:cNvSpPr>
          <p:nvPr>
            <p:ph type="sldNum" sz="quarter" idx="12"/>
          </p:nvPr>
        </p:nvSpPr>
        <p:spPr/>
        <p:txBody>
          <a:bodyPr/>
          <a:lstStyle/>
          <a:p>
            <a:pPr>
              <a:defRPr/>
            </a:pPr>
            <a:fld id="{09954CD4-AF95-4C78-B160-84012AB9CEDB}" type="slidenum">
              <a:rPr lang="en-US" altLang="ja-JP" smtClean="0">
                <a:solidFill>
                  <a:srgbClr val="000000"/>
                </a:solidFill>
              </a:rPr>
              <a:pPr>
                <a:defRPr/>
              </a:pPr>
              <a:t>4</a:t>
            </a:fld>
            <a:endParaRPr lang="en-US" altLang="ja-JP">
              <a:solidFill>
                <a:srgbClr val="000000"/>
              </a:solidFill>
            </a:endParaRPr>
          </a:p>
        </p:txBody>
      </p:sp>
    </p:spTree>
    <p:extLst>
      <p:ext uri="{BB962C8B-B14F-4D97-AF65-F5344CB8AC3E}">
        <p14:creationId xmlns:p14="http://schemas.microsoft.com/office/powerpoint/2010/main" val="164261204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タイトル 1">
            <a:extLst>
              <a:ext uri="{FF2B5EF4-FFF2-40B4-BE49-F238E27FC236}">
                <a16:creationId xmlns:a16="http://schemas.microsoft.com/office/drawing/2014/main" id="{2728B782-AD3C-4ADB-93F4-302B5744CC4E}"/>
              </a:ext>
            </a:extLst>
          </p:cNvPr>
          <p:cNvSpPr>
            <a:spLocks noGrp="1" noChangeArrowheads="1"/>
          </p:cNvSpPr>
          <p:nvPr>
            <p:ph type="title"/>
          </p:nvPr>
        </p:nvSpPr>
        <p:spPr/>
        <p:txBody>
          <a:bodyPr/>
          <a:lstStyle/>
          <a:p>
            <a:r>
              <a:rPr lang="ja-JP" altLang="en-US" sz="2200" dirty="0"/>
              <a:t>木造住宅　地域特性に着目した重点的な取組方策</a:t>
            </a:r>
          </a:p>
        </p:txBody>
      </p:sp>
      <p:sp>
        <p:nvSpPr>
          <p:cNvPr id="6147" name="テキスト ボックス 2">
            <a:extLst>
              <a:ext uri="{FF2B5EF4-FFF2-40B4-BE49-F238E27FC236}">
                <a16:creationId xmlns:a16="http://schemas.microsoft.com/office/drawing/2014/main" id="{0A050D0C-3789-4DBD-B0B8-E322F98EFF48}"/>
              </a:ext>
            </a:extLst>
          </p:cNvPr>
          <p:cNvSpPr txBox="1">
            <a:spLocks noChangeArrowheads="1"/>
          </p:cNvSpPr>
          <p:nvPr/>
        </p:nvSpPr>
        <p:spPr bwMode="auto">
          <a:xfrm>
            <a:off x="3235960" y="550700"/>
            <a:ext cx="5529263" cy="330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lIns="72000" tIns="72000" rIns="72000" bIns="72000"/>
          <a:lstStyle>
            <a:lvl1pPr marL="287338" indent="-287338">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1363" indent="-284163">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1413" indent="-227013">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598613" indent="-227013">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5813" indent="-227013">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3013" indent="-227013"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0213" indent="-227013"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7413" indent="-227013"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4613" indent="-227013"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r>
              <a:rPr lang="ja-JP" altLang="en-US" sz="1200" b="1" dirty="0">
                <a:latin typeface="Meiryo UI" panose="020B0604030504040204" pitchFamily="50" charset="-128"/>
                <a:ea typeface="Meiryo UI" panose="020B0604030504040204" pitchFamily="50" charset="-128"/>
              </a:rPr>
              <a:t>地域分類ごとの耐震化に向けた課題と考え方</a:t>
            </a:r>
            <a:endParaRPr lang="en-US" altLang="ja-JP" sz="1200" b="1" dirty="0">
              <a:latin typeface="Meiryo UI" panose="020B0604030504040204" pitchFamily="50" charset="-128"/>
              <a:ea typeface="Meiryo UI" panose="020B0604030504040204" pitchFamily="50" charset="-128"/>
            </a:endParaRPr>
          </a:p>
        </p:txBody>
      </p:sp>
      <p:graphicFrame>
        <p:nvGraphicFramePr>
          <p:cNvPr id="6" name="表 5">
            <a:extLst>
              <a:ext uri="{FF2B5EF4-FFF2-40B4-BE49-F238E27FC236}">
                <a16:creationId xmlns:a16="http://schemas.microsoft.com/office/drawing/2014/main" id="{F8B241DF-A6AC-4CE4-ACF5-7BF70A3DBB45}"/>
              </a:ext>
            </a:extLst>
          </p:cNvPr>
          <p:cNvGraphicFramePr>
            <a:graphicFrameLocks noGrp="1"/>
          </p:cNvGraphicFramePr>
          <p:nvPr>
            <p:extLst>
              <p:ext uri="{D42A27DB-BD31-4B8C-83A1-F6EECF244321}">
                <p14:modId xmlns:p14="http://schemas.microsoft.com/office/powerpoint/2010/main" val="683164260"/>
              </p:ext>
            </p:extLst>
          </p:nvPr>
        </p:nvGraphicFramePr>
        <p:xfrm>
          <a:off x="1" y="830563"/>
          <a:ext cx="9144000" cy="5668254"/>
        </p:xfrm>
        <a:graphic>
          <a:graphicData uri="http://schemas.openxmlformats.org/drawingml/2006/table">
            <a:tbl>
              <a:tblPr>
                <a:tableStyleId>{5C22544A-7EE6-4342-B048-85BDC9FD1C3A}</a:tableStyleId>
              </a:tblPr>
              <a:tblGrid>
                <a:gridCol w="937217">
                  <a:extLst>
                    <a:ext uri="{9D8B030D-6E8A-4147-A177-3AD203B41FA5}">
                      <a16:colId xmlns:a16="http://schemas.microsoft.com/office/drawing/2014/main" val="20000"/>
                    </a:ext>
                  </a:extLst>
                </a:gridCol>
                <a:gridCol w="2024389">
                  <a:extLst>
                    <a:ext uri="{9D8B030D-6E8A-4147-A177-3AD203B41FA5}">
                      <a16:colId xmlns:a16="http://schemas.microsoft.com/office/drawing/2014/main" val="20001"/>
                    </a:ext>
                  </a:extLst>
                </a:gridCol>
                <a:gridCol w="1488473">
                  <a:extLst>
                    <a:ext uri="{9D8B030D-6E8A-4147-A177-3AD203B41FA5}">
                      <a16:colId xmlns:a16="http://schemas.microsoft.com/office/drawing/2014/main" val="20002"/>
                    </a:ext>
                  </a:extLst>
                </a:gridCol>
                <a:gridCol w="2415540">
                  <a:extLst>
                    <a:ext uri="{9D8B030D-6E8A-4147-A177-3AD203B41FA5}">
                      <a16:colId xmlns:a16="http://schemas.microsoft.com/office/drawing/2014/main" val="20003"/>
                    </a:ext>
                  </a:extLst>
                </a:gridCol>
                <a:gridCol w="2278381">
                  <a:extLst>
                    <a:ext uri="{9D8B030D-6E8A-4147-A177-3AD203B41FA5}">
                      <a16:colId xmlns:a16="http://schemas.microsoft.com/office/drawing/2014/main" val="20004"/>
                    </a:ext>
                  </a:extLst>
                </a:gridCol>
              </a:tblGrid>
              <a:tr h="319645">
                <a:tc>
                  <a:txBody>
                    <a:bodyPr/>
                    <a:lstStyle/>
                    <a:p>
                      <a:pPr algn="ctr" fontAlgn="ctr"/>
                      <a:r>
                        <a:rPr lang="ja-JP" altLang="en-US" sz="1100" b="1" u="none" strike="noStrike" dirty="0">
                          <a:solidFill>
                            <a:schemeClr val="bg1"/>
                          </a:solidFill>
                          <a:effectLst/>
                          <a:latin typeface="Meiryo UI" panose="020B0604030504040204" pitchFamily="50" charset="-128"/>
                          <a:ea typeface="Meiryo UI" panose="020B0604030504040204" pitchFamily="50" charset="-128"/>
                        </a:rPr>
                        <a:t>地域分類</a:t>
                      </a:r>
                      <a:endParaRPr lang="ja-JP" altLang="en-US" sz="1100" b="1" i="0" u="none" strike="noStrike" dirty="0">
                        <a:solidFill>
                          <a:schemeClr val="bg1"/>
                        </a:solidFill>
                        <a:effectLst/>
                        <a:latin typeface="Meiryo UI" panose="020B0604030504040204" pitchFamily="50" charset="-128"/>
                        <a:ea typeface="Meiryo UI" panose="020B0604030504040204" pitchFamily="50" charset="-128"/>
                      </a:endParaRPr>
                    </a:p>
                  </a:txBody>
                  <a:tcPr marL="9525" marR="9525" marT="9522" marB="0" anchor="ctr">
                    <a:lnL w="12700" cap="flat" cmpd="sng" algn="ctr">
                      <a:solidFill>
                        <a:srgbClr val="1F497D"/>
                      </a:solidFill>
                      <a:prstDash val="solid"/>
                      <a:round/>
                      <a:headEnd type="none" w="med" len="med"/>
                      <a:tailEnd type="none" w="med" len="med"/>
                    </a:lnL>
                    <a:lnT w="12700" cap="flat" cmpd="sng" algn="ctr">
                      <a:solidFill>
                        <a:srgbClr val="1F497D"/>
                      </a:solidFill>
                      <a:prstDash val="solid"/>
                      <a:round/>
                      <a:headEnd type="none" w="med" len="med"/>
                      <a:tailEnd type="none" w="med" len="med"/>
                    </a:lnT>
                    <a:solidFill>
                      <a:srgbClr val="1F497D"/>
                    </a:solidFill>
                  </a:tcPr>
                </a:tc>
                <a:tc gridSpan="2">
                  <a:txBody>
                    <a:bodyPr/>
                    <a:lstStyle/>
                    <a:p>
                      <a:pPr algn="ctr" fontAlgn="ctr"/>
                      <a:r>
                        <a:rPr lang="ja-JP" altLang="en-US" sz="1100" b="1" u="none" strike="noStrike" dirty="0">
                          <a:solidFill>
                            <a:schemeClr val="bg1"/>
                          </a:solidFill>
                          <a:effectLst/>
                          <a:latin typeface="Meiryo UI" panose="020B0604030504040204" pitchFamily="50" charset="-128"/>
                          <a:ea typeface="Meiryo UI" panose="020B0604030504040204" pitchFamily="50" charset="-128"/>
                        </a:rPr>
                        <a:t>耐震化に向けた課題</a:t>
                      </a:r>
                      <a:endParaRPr lang="ja-JP" altLang="en-US" sz="1100" b="1" i="0" u="none" strike="noStrike" dirty="0">
                        <a:solidFill>
                          <a:schemeClr val="bg1"/>
                        </a:solidFill>
                        <a:effectLst/>
                        <a:latin typeface="Meiryo UI" panose="020B0604030504040204" pitchFamily="50" charset="-128"/>
                        <a:ea typeface="Meiryo UI" panose="020B0604030504040204" pitchFamily="50" charset="-128"/>
                      </a:endParaRPr>
                    </a:p>
                  </a:txBody>
                  <a:tcPr marL="9525" marR="9525" marT="9522" marB="0" anchor="ctr">
                    <a:lnT w="12700" cap="flat" cmpd="sng" algn="ctr">
                      <a:solidFill>
                        <a:srgbClr val="1F497D"/>
                      </a:solidFill>
                      <a:prstDash val="solid"/>
                      <a:round/>
                      <a:headEnd type="none" w="med" len="med"/>
                      <a:tailEnd type="none" w="med" len="med"/>
                    </a:lnT>
                    <a:solidFill>
                      <a:srgbClr val="1F497D"/>
                    </a:solidFill>
                  </a:tcPr>
                </a:tc>
                <a:tc hMerge="1">
                  <a:txBody>
                    <a:bodyPr/>
                    <a:lstStyle/>
                    <a:p>
                      <a:endParaRPr kumimoji="1" lang="ja-JP" altLang="en-US"/>
                    </a:p>
                  </a:txBody>
                  <a:tcPr/>
                </a:tc>
                <a:tc gridSpan="2">
                  <a:txBody>
                    <a:bodyPr/>
                    <a:lstStyle/>
                    <a:p>
                      <a:pPr algn="ctr" fontAlgn="ctr"/>
                      <a:r>
                        <a:rPr lang="ja-JP" altLang="en-US" sz="1100" b="1" u="none" strike="noStrike" dirty="0">
                          <a:solidFill>
                            <a:schemeClr val="bg1"/>
                          </a:solidFill>
                          <a:effectLst/>
                          <a:latin typeface="Meiryo UI" panose="020B0604030504040204" pitchFamily="50" charset="-128"/>
                          <a:ea typeface="Meiryo UI" panose="020B0604030504040204" pitchFamily="50" charset="-128"/>
                        </a:rPr>
                        <a:t>耐震化の基本的な考え方</a:t>
                      </a:r>
                      <a:endParaRPr lang="ja-JP" altLang="en-US" sz="1100" b="1" i="0" u="none" strike="noStrike" dirty="0">
                        <a:solidFill>
                          <a:schemeClr val="bg1"/>
                        </a:solidFill>
                        <a:effectLst/>
                        <a:latin typeface="Meiryo UI" panose="020B0604030504040204" pitchFamily="50" charset="-128"/>
                        <a:ea typeface="Meiryo UI" panose="020B0604030504040204" pitchFamily="50" charset="-128"/>
                      </a:endParaRPr>
                    </a:p>
                  </a:txBody>
                  <a:tcPr marL="9525" marR="9525" marT="9522" marB="0" anchor="ctr">
                    <a:lnR w="12700" cap="flat" cmpd="sng" algn="ctr">
                      <a:solidFill>
                        <a:srgbClr val="1F497D"/>
                      </a:solidFill>
                      <a:prstDash val="solid"/>
                      <a:round/>
                      <a:headEnd type="none" w="med" len="med"/>
                      <a:tailEnd type="none" w="med" len="med"/>
                    </a:lnR>
                    <a:lnT w="12700" cap="flat" cmpd="sng" algn="ctr">
                      <a:solidFill>
                        <a:srgbClr val="1F497D"/>
                      </a:solidFill>
                      <a:prstDash val="solid"/>
                      <a:round/>
                      <a:headEnd type="none" w="med" len="med"/>
                      <a:tailEnd type="none" w="med" len="med"/>
                    </a:lnT>
                    <a:solidFill>
                      <a:srgbClr val="1F497D"/>
                    </a:solidFill>
                  </a:tcPr>
                </a:tc>
                <a:tc hMerge="1">
                  <a:txBody>
                    <a:bodyPr/>
                    <a:lstStyle/>
                    <a:p>
                      <a:endParaRPr kumimoji="1" lang="ja-JP" altLang="en-US"/>
                    </a:p>
                  </a:txBody>
                  <a:tcPr/>
                </a:tc>
                <a:extLst>
                  <a:ext uri="{0D108BD9-81ED-4DB2-BD59-A6C34878D82A}">
                    <a16:rowId xmlns:a16="http://schemas.microsoft.com/office/drawing/2014/main" val="10000"/>
                  </a:ext>
                </a:extLst>
              </a:tr>
              <a:tr h="1266231">
                <a:tc>
                  <a:txBody>
                    <a:bodyPr/>
                    <a:lstStyle/>
                    <a:p>
                      <a:pPr algn="ctr" fontAlgn="ctr"/>
                      <a:r>
                        <a:rPr lang="ja-JP" altLang="en-US" sz="1100" b="0" i="0" u="none" strike="noStrike" baseline="0" dirty="0">
                          <a:effectLst/>
                          <a:latin typeface="Meiryo UI" panose="020B0604030504040204" pitchFamily="50" charset="-128"/>
                          <a:ea typeface="Meiryo UI" panose="020B0604030504040204" pitchFamily="50" charset="-128"/>
                        </a:rPr>
                        <a:t>郊外ニュータウン住宅地</a:t>
                      </a:r>
                    </a:p>
                  </a:txBody>
                  <a:tcPr marL="0" marR="0" marT="0" marB="0" anchor="ctr">
                    <a:lnL w="12700" cap="flat" cmpd="sng" algn="ctr">
                      <a:solidFill>
                        <a:srgbClr val="1F497D"/>
                      </a:solidFill>
                      <a:prstDash val="solid"/>
                      <a:round/>
                      <a:headEnd type="none" w="med" len="med"/>
                      <a:tailEnd type="none" w="med" len="med"/>
                    </a:lnL>
                    <a:lnR w="12700" cap="flat" cmpd="sng" algn="ctr">
                      <a:solidFill>
                        <a:srgbClr val="1F497D"/>
                      </a:solidFill>
                      <a:prstDash val="solid"/>
                      <a:round/>
                      <a:headEnd type="none" w="med" len="med"/>
                      <a:tailEnd type="none" w="med" len="med"/>
                    </a:lnR>
                    <a:lnB w="12700" cap="flat" cmpd="sng" algn="ctr">
                      <a:solidFill>
                        <a:srgbClr val="1F497D"/>
                      </a:solidFill>
                      <a:prstDash val="solid"/>
                      <a:round/>
                      <a:headEnd type="none" w="med" len="med"/>
                      <a:tailEnd type="none" w="med" len="med"/>
                    </a:lnB>
                  </a:tcPr>
                </a:tc>
                <a:tc gridSpan="2">
                  <a:txBody>
                    <a:bodyPr/>
                    <a:lstStyle/>
                    <a:p>
                      <a:pPr marL="72000" indent="-72000" algn="l" fontAlgn="ctr">
                        <a:lnSpc>
                          <a:spcPct val="100000"/>
                        </a:lnSpc>
                      </a:pPr>
                      <a:r>
                        <a:rPr lang="ja-JP" altLang="en-US" sz="1100" b="0" i="0" u="none" strike="noStrike" dirty="0">
                          <a:effectLst/>
                          <a:latin typeface="Meiryo UI" panose="020B0604030504040204" pitchFamily="50" charset="-128"/>
                          <a:ea typeface="Meiryo UI" panose="020B0604030504040204" pitchFamily="50" charset="-128"/>
                        </a:rPr>
                        <a:t>・リフォームする住宅はあるが、併せて耐震改修するケースは少ない</a:t>
                      </a:r>
                    </a:p>
                    <a:p>
                      <a:pPr marL="72000" indent="-72000" algn="l" fontAlgn="ctr">
                        <a:lnSpc>
                          <a:spcPct val="125000"/>
                        </a:lnSpc>
                      </a:pPr>
                      <a:r>
                        <a:rPr lang="ja-JP" altLang="en-US" sz="1100" b="0" i="0" u="none" strike="noStrike" dirty="0">
                          <a:effectLst/>
                          <a:latin typeface="Meiryo UI" panose="020B0604030504040204" pitchFamily="50" charset="-128"/>
                          <a:ea typeface="Meiryo UI" panose="020B0604030504040204" pitchFamily="50" charset="-128"/>
                        </a:rPr>
                        <a:t>・高齢の所有者で、子世帯への引継ぎがなければ、大きな費用負担に抵抗があり、耐震改修に踏み切れない</a:t>
                      </a:r>
                      <a:endParaRPr lang="en-US" altLang="ja-JP" sz="1100" b="0" i="0" u="none" strike="noStrike" dirty="0">
                        <a:effectLst/>
                        <a:latin typeface="Meiryo UI" panose="020B0604030504040204" pitchFamily="50" charset="-128"/>
                        <a:ea typeface="Meiryo UI" panose="020B0604030504040204" pitchFamily="50" charset="-128"/>
                      </a:endParaRPr>
                    </a:p>
                    <a:p>
                      <a:pPr marL="72000" indent="-72000" algn="l" fontAlgn="ctr">
                        <a:lnSpc>
                          <a:spcPct val="125000"/>
                        </a:lnSpc>
                      </a:pPr>
                      <a:r>
                        <a:rPr lang="ja-JP" altLang="en-US" sz="1100" b="0" i="0" u="none" strike="noStrike" dirty="0">
                          <a:effectLst/>
                          <a:latin typeface="Meiryo UI" panose="020B0604030504040204" pitchFamily="50" charset="-128"/>
                          <a:ea typeface="Meiryo UI" panose="020B0604030504040204" pitchFamily="50" charset="-128"/>
                        </a:rPr>
                        <a:t>・高齢化により、耐震化の意欲が低下</a:t>
                      </a:r>
                      <a:endParaRPr lang="en-US" altLang="ja-JP" sz="1100" b="0" i="0" u="none" strike="noStrike" dirty="0">
                        <a:effectLst/>
                        <a:latin typeface="Meiryo UI" panose="020B0604030504040204" pitchFamily="50" charset="-128"/>
                        <a:ea typeface="Meiryo UI" panose="020B0604030504040204" pitchFamily="50" charset="-128"/>
                      </a:endParaRPr>
                    </a:p>
                  </a:txBody>
                  <a:tcPr marL="35999" marR="35999" marT="35986" marB="71973" anchor="ctr">
                    <a:lnL w="12700" cap="flat" cmpd="sng" algn="ctr">
                      <a:solidFill>
                        <a:srgbClr val="1F497D"/>
                      </a:solidFill>
                      <a:prstDash val="solid"/>
                      <a:round/>
                      <a:headEnd type="none" w="med" len="med"/>
                      <a:tailEnd type="none" w="med" len="med"/>
                    </a:lnL>
                    <a:lnR w="12700" cap="flat" cmpd="sng" algn="ctr">
                      <a:solidFill>
                        <a:srgbClr val="1F497D"/>
                      </a:solidFill>
                      <a:prstDash val="solid"/>
                      <a:round/>
                      <a:headEnd type="none" w="med" len="med"/>
                      <a:tailEnd type="none" w="med" len="med"/>
                    </a:lnR>
                    <a:lnB w="12700" cap="flat" cmpd="sng" algn="ctr">
                      <a:solidFill>
                        <a:srgbClr val="1F497D"/>
                      </a:solidFill>
                      <a:prstDash val="solid"/>
                      <a:round/>
                      <a:headEnd type="none" w="med" len="med"/>
                      <a:tailEnd type="none" w="med" len="med"/>
                    </a:lnB>
                  </a:tcPr>
                </a:tc>
                <a:tc hMerge="1">
                  <a:txBody>
                    <a:bodyPr/>
                    <a:lstStyle/>
                    <a:p>
                      <a:endParaRPr kumimoji="1" lang="ja-JP" altLang="en-US"/>
                    </a:p>
                  </a:txBody>
                  <a:tcPr/>
                </a:tc>
                <a:tc>
                  <a:txBody>
                    <a:bodyPr/>
                    <a:lstStyle/>
                    <a:p>
                      <a:pPr algn="l" fontAlgn="ctr"/>
                      <a:r>
                        <a:rPr lang="ja-JP" altLang="en-US" sz="1100" b="0" i="0" u="none" strike="noStrike" dirty="0">
                          <a:solidFill>
                            <a:schemeClr val="tx1"/>
                          </a:solidFill>
                          <a:effectLst/>
                          <a:latin typeface="Meiryo UI" panose="020B0604030504040204" pitchFamily="50" charset="-128"/>
                          <a:ea typeface="Meiryo UI" panose="020B0604030504040204" pitchFamily="50" charset="-128"/>
                        </a:rPr>
                        <a:t>● 耐震化の促進</a:t>
                      </a:r>
                      <a:endParaRPr lang="en-US" altLang="ja-JP" sz="1100" b="0" i="0" u="none" strike="noStrike" dirty="0">
                        <a:solidFill>
                          <a:schemeClr val="tx1"/>
                        </a:solidFill>
                        <a:effectLst/>
                        <a:latin typeface="Meiryo UI" panose="020B0604030504040204" pitchFamily="50" charset="-128"/>
                        <a:ea typeface="Meiryo UI" panose="020B0604030504040204" pitchFamily="50" charset="-128"/>
                      </a:endParaRPr>
                    </a:p>
                    <a:p>
                      <a:pPr marL="180000" marR="0" lvl="0" indent="-72000" algn="l" defTabSz="914278" rtl="0" eaLnBrk="1" fontAlgn="ctr" latinLnBrk="0" hangingPunct="1">
                        <a:lnSpc>
                          <a:spcPct val="100000"/>
                        </a:lnSpc>
                        <a:spcBef>
                          <a:spcPts val="0"/>
                        </a:spcBef>
                        <a:spcAft>
                          <a:spcPts val="0"/>
                        </a:spcAft>
                        <a:buClrTx/>
                        <a:buSzTx/>
                        <a:buFontTx/>
                        <a:buNone/>
                        <a:tabLst/>
                        <a:defRPr/>
                      </a:pPr>
                      <a:r>
                        <a:rPr lang="ja-JP" altLang="en-US" sz="1100" b="0" i="0" u="none" strike="noStrike" dirty="0">
                          <a:solidFill>
                            <a:schemeClr val="tx1"/>
                          </a:solidFill>
                          <a:effectLst/>
                          <a:latin typeface="Meiryo UI" panose="020B0604030504040204" pitchFamily="50" charset="-128"/>
                          <a:ea typeface="Meiryo UI" panose="020B0604030504040204" pitchFamily="50" charset="-128"/>
                        </a:rPr>
                        <a:t>・住宅リフォームに併せた耐震改修の促進</a:t>
                      </a:r>
                      <a:endParaRPr lang="en-US" altLang="ja-JP" sz="1100" b="0" i="0" u="none" strike="noStrike" dirty="0">
                        <a:solidFill>
                          <a:schemeClr val="tx1"/>
                        </a:solidFill>
                        <a:effectLst/>
                        <a:latin typeface="Meiryo UI" panose="020B0604030504040204" pitchFamily="50" charset="-128"/>
                        <a:ea typeface="Meiryo UI" panose="020B0604030504040204" pitchFamily="50" charset="-128"/>
                      </a:endParaRPr>
                    </a:p>
                    <a:p>
                      <a:pPr marL="180000" marR="0" lvl="0" indent="-72000" algn="l" defTabSz="914278" rtl="0" eaLnBrk="1" fontAlgn="ctr" latinLnBrk="0" hangingPunct="1">
                        <a:lnSpc>
                          <a:spcPct val="100000"/>
                        </a:lnSpc>
                        <a:spcBef>
                          <a:spcPts val="0"/>
                        </a:spcBef>
                        <a:spcAft>
                          <a:spcPts val="0"/>
                        </a:spcAft>
                        <a:buClrTx/>
                        <a:buSzTx/>
                        <a:buFontTx/>
                        <a:buNone/>
                        <a:tabLst/>
                        <a:defRPr/>
                      </a:pPr>
                      <a:r>
                        <a:rPr lang="ja-JP" altLang="en-US" sz="1100" b="0" i="0" u="none" strike="noStrike" dirty="0">
                          <a:solidFill>
                            <a:schemeClr val="tx1"/>
                          </a:solidFill>
                          <a:effectLst/>
                          <a:latin typeface="Meiryo UI" panose="020B0604030504040204" pitchFamily="50" charset="-128"/>
                          <a:ea typeface="Meiryo UI" panose="020B0604030504040204" pitchFamily="50" charset="-128"/>
                        </a:rPr>
                        <a:t>・事業者と連携した住替え時の住宅耐震化の促進</a:t>
                      </a:r>
                      <a:endParaRPr lang="en-US" altLang="ja-JP" sz="1100" b="0" i="0" u="none" strike="noStrike" dirty="0">
                        <a:solidFill>
                          <a:schemeClr val="tx1"/>
                        </a:solidFill>
                        <a:effectLst/>
                        <a:latin typeface="Meiryo UI" panose="020B0604030504040204" pitchFamily="50" charset="-128"/>
                        <a:ea typeface="Meiryo UI" panose="020B0604030504040204" pitchFamily="50" charset="-128"/>
                      </a:endParaRPr>
                    </a:p>
                    <a:p>
                      <a:pPr marL="180000" marR="0" lvl="0" indent="-72000" algn="l" defTabSz="914278" rtl="0" eaLnBrk="1" fontAlgn="ctr" latinLnBrk="0" hangingPunct="1">
                        <a:lnSpc>
                          <a:spcPct val="100000"/>
                        </a:lnSpc>
                        <a:spcBef>
                          <a:spcPts val="0"/>
                        </a:spcBef>
                        <a:spcAft>
                          <a:spcPts val="0"/>
                        </a:spcAft>
                        <a:buClrTx/>
                        <a:buSzTx/>
                        <a:buFontTx/>
                        <a:buNone/>
                        <a:tabLst/>
                        <a:defRPr/>
                      </a:pPr>
                      <a:r>
                        <a:rPr lang="ja-JP" altLang="en-US" sz="1100" b="0" i="0" u="none" strike="noStrike" dirty="0">
                          <a:solidFill>
                            <a:schemeClr val="tx1"/>
                          </a:solidFill>
                          <a:effectLst/>
                          <a:latin typeface="Meiryo UI" panose="020B0604030504040204" pitchFamily="50" charset="-128"/>
                          <a:ea typeface="Meiryo UI" panose="020B0604030504040204" pitchFamily="50" charset="-128"/>
                        </a:rPr>
                        <a:t>・耐震化の普及啓発の促進</a:t>
                      </a:r>
                      <a:endParaRPr lang="en-US" altLang="ja-JP" sz="1100" b="0" i="0" u="none" strike="noStrike" dirty="0">
                        <a:solidFill>
                          <a:schemeClr val="tx1"/>
                        </a:solidFill>
                        <a:effectLst/>
                        <a:latin typeface="Meiryo UI" panose="020B0604030504040204" pitchFamily="50" charset="-128"/>
                        <a:ea typeface="Meiryo UI" panose="020B0604030504040204" pitchFamily="50" charset="-128"/>
                      </a:endParaRPr>
                    </a:p>
                  </a:txBody>
                  <a:tcPr marL="35999" marR="35999" marT="35986" marB="71973">
                    <a:lnL w="12700" cap="flat" cmpd="sng" algn="ctr">
                      <a:solidFill>
                        <a:srgbClr val="1F497D"/>
                      </a:solidFill>
                      <a:prstDash val="solid"/>
                      <a:round/>
                      <a:headEnd type="none" w="med" len="med"/>
                      <a:tailEnd type="none" w="med" len="med"/>
                    </a:lnL>
                    <a:lnR w="12700" cap="flat" cmpd="sng" algn="ctr">
                      <a:solidFill>
                        <a:srgbClr val="1F497D"/>
                      </a:solidFill>
                      <a:prstDash val="solid"/>
                      <a:round/>
                      <a:headEnd type="none" w="med" len="med"/>
                      <a:tailEnd type="none" w="med" len="med"/>
                    </a:lnR>
                    <a:lnB w="12700" cap="flat" cmpd="sng" algn="ctr">
                      <a:solidFill>
                        <a:srgbClr val="1F497D"/>
                      </a:solidFill>
                      <a:prstDash val="solid"/>
                      <a:round/>
                      <a:headEnd type="none" w="med" len="med"/>
                      <a:tailEnd type="none" w="med" len="med"/>
                    </a:lnB>
                  </a:tcPr>
                </a:tc>
                <a:tc>
                  <a:txBody>
                    <a:bodyPr/>
                    <a:lstStyle/>
                    <a:p>
                      <a:pPr marL="0" marR="0" lvl="0" indent="0" algn="l" defTabSz="914278" rtl="0" eaLnBrk="1" fontAlgn="ctr" latinLnBrk="0" hangingPunct="1">
                        <a:lnSpc>
                          <a:spcPct val="100000"/>
                        </a:lnSpc>
                        <a:spcBef>
                          <a:spcPts val="0"/>
                        </a:spcBef>
                        <a:spcAft>
                          <a:spcPts val="0"/>
                        </a:spcAft>
                        <a:buClrTx/>
                        <a:buSzTx/>
                        <a:buFontTx/>
                        <a:buNone/>
                        <a:tabLst/>
                        <a:defRPr/>
                      </a:pPr>
                      <a:r>
                        <a:rPr lang="ja-JP" altLang="en-US" sz="1100" b="0" i="0" u="none" strike="noStrike" dirty="0">
                          <a:solidFill>
                            <a:schemeClr val="tx1"/>
                          </a:solidFill>
                          <a:effectLst/>
                          <a:latin typeface="Meiryo UI" panose="020B0604030504040204" pitchFamily="50" charset="-128"/>
                          <a:ea typeface="Meiryo UI" panose="020B0604030504040204" pitchFamily="50" charset="-128"/>
                        </a:rPr>
                        <a:t>●緊急的暫定的な安全対策の促進</a:t>
                      </a:r>
                      <a:endParaRPr lang="en-US" altLang="ja-JP" sz="1100" b="0" i="0" u="none" strike="noStrike" dirty="0">
                        <a:solidFill>
                          <a:schemeClr val="tx1"/>
                        </a:solidFill>
                        <a:effectLst/>
                        <a:latin typeface="Meiryo UI" panose="020B0604030504040204" pitchFamily="50" charset="-128"/>
                        <a:ea typeface="Meiryo UI" panose="020B0604030504040204" pitchFamily="50" charset="-128"/>
                      </a:endParaRPr>
                    </a:p>
                    <a:p>
                      <a:pPr marL="180000" marR="0" lvl="0" indent="-72000" algn="l" defTabSz="914278" rtl="0" eaLnBrk="1" fontAlgn="ctr" latinLnBrk="0" hangingPunct="1">
                        <a:lnSpc>
                          <a:spcPct val="100000"/>
                        </a:lnSpc>
                        <a:spcBef>
                          <a:spcPts val="0"/>
                        </a:spcBef>
                        <a:spcAft>
                          <a:spcPts val="0"/>
                        </a:spcAft>
                        <a:buClrTx/>
                        <a:buSzTx/>
                        <a:buFontTx/>
                        <a:buNone/>
                        <a:tabLst/>
                        <a:defRPr/>
                      </a:pPr>
                      <a:r>
                        <a:rPr kumimoji="1" lang="ja-JP" altLang="en-US" sz="1100" b="0" i="0" u="none" strike="noStrike" kern="1200" dirty="0">
                          <a:solidFill>
                            <a:schemeClr val="tx1"/>
                          </a:solidFill>
                          <a:effectLst/>
                          <a:latin typeface="Meiryo UI" panose="020B0604030504040204" pitchFamily="50" charset="-128"/>
                          <a:ea typeface="Meiryo UI" panose="020B0604030504040204" pitchFamily="50" charset="-128"/>
                          <a:cs typeface="+mn-cs"/>
                        </a:rPr>
                        <a:t>・世帯状況に応じた減災化（部分改修など）の促進</a:t>
                      </a:r>
                      <a:endParaRPr kumimoji="1" lang="en-US" altLang="ja-JP" sz="1100" b="0" i="0" u="none" strike="noStrike" kern="1200" dirty="0">
                        <a:solidFill>
                          <a:schemeClr val="tx1"/>
                        </a:solidFill>
                        <a:effectLst/>
                        <a:latin typeface="Meiryo UI" panose="020B0604030504040204" pitchFamily="50" charset="-128"/>
                        <a:ea typeface="Meiryo UI" panose="020B0604030504040204" pitchFamily="50" charset="-128"/>
                        <a:cs typeface="+mn-cs"/>
                      </a:endParaRPr>
                    </a:p>
                    <a:p>
                      <a:pPr marL="180000" marR="0" lvl="0" indent="-72000" algn="l" defTabSz="914278" rtl="0" eaLnBrk="1" fontAlgn="ctr" latinLnBrk="0" hangingPunct="1">
                        <a:lnSpc>
                          <a:spcPct val="100000"/>
                        </a:lnSpc>
                        <a:spcBef>
                          <a:spcPts val="0"/>
                        </a:spcBef>
                        <a:spcAft>
                          <a:spcPts val="0"/>
                        </a:spcAft>
                        <a:buClrTx/>
                        <a:buSzTx/>
                        <a:buFontTx/>
                        <a:buNone/>
                        <a:tabLst/>
                        <a:defRPr/>
                      </a:pPr>
                      <a:r>
                        <a:rPr kumimoji="1" lang="ja-JP" altLang="en-US" sz="1100" b="0" i="0" u="none" strike="noStrike" kern="1200" dirty="0">
                          <a:solidFill>
                            <a:schemeClr val="tx1"/>
                          </a:solidFill>
                          <a:effectLst/>
                          <a:latin typeface="Meiryo UI" panose="020B0604030504040204" pitchFamily="50" charset="-128"/>
                          <a:ea typeface="Meiryo UI" panose="020B0604030504040204" pitchFamily="50" charset="-128"/>
                          <a:cs typeface="+mn-cs"/>
                        </a:rPr>
                        <a:t>・ライフスタイルに応じた住替えの促進</a:t>
                      </a:r>
                      <a:endParaRPr kumimoji="1" lang="en-US" altLang="ja-JP" sz="1100" b="0" i="0" u="none" strike="noStrike" kern="1200" dirty="0">
                        <a:solidFill>
                          <a:schemeClr val="tx1"/>
                        </a:solidFill>
                        <a:effectLst/>
                        <a:latin typeface="Meiryo UI" panose="020B0604030504040204" pitchFamily="50" charset="-128"/>
                        <a:ea typeface="Meiryo UI" panose="020B0604030504040204" pitchFamily="50" charset="-128"/>
                        <a:cs typeface="+mn-cs"/>
                      </a:endParaRPr>
                    </a:p>
                    <a:p>
                      <a:pPr marL="180000" marR="0" lvl="0" indent="-72000" algn="l" defTabSz="914278" rtl="0" eaLnBrk="1" fontAlgn="ctr" latinLnBrk="0" hangingPunct="1">
                        <a:lnSpc>
                          <a:spcPct val="100000"/>
                        </a:lnSpc>
                        <a:spcBef>
                          <a:spcPts val="0"/>
                        </a:spcBef>
                        <a:spcAft>
                          <a:spcPts val="0"/>
                        </a:spcAft>
                        <a:buClrTx/>
                        <a:buSzTx/>
                        <a:buFontTx/>
                        <a:buNone/>
                        <a:tabLst/>
                        <a:defRPr/>
                      </a:pPr>
                      <a:r>
                        <a:rPr kumimoji="1" lang="ja-JP" altLang="en-US" sz="1100" b="0" i="0" u="none" strike="noStrike" kern="1200" dirty="0">
                          <a:solidFill>
                            <a:schemeClr val="tx1"/>
                          </a:solidFill>
                          <a:effectLst/>
                          <a:latin typeface="Meiryo UI" panose="020B0604030504040204" pitchFamily="50" charset="-128"/>
                          <a:ea typeface="Meiryo UI" panose="020B0604030504040204" pitchFamily="50" charset="-128"/>
                          <a:cs typeface="+mn-cs"/>
                        </a:rPr>
                        <a:t>・減災化につながる安全対策の普及啓発の促進</a:t>
                      </a:r>
                      <a:endParaRPr kumimoji="1" lang="en-US" altLang="ja-JP" sz="1100" b="0" i="0" u="none" strike="noStrike" kern="1200" dirty="0">
                        <a:solidFill>
                          <a:schemeClr val="tx1"/>
                        </a:solidFill>
                        <a:effectLst/>
                        <a:latin typeface="Meiryo UI" panose="020B0604030504040204" pitchFamily="50" charset="-128"/>
                        <a:ea typeface="Meiryo UI" panose="020B0604030504040204" pitchFamily="50" charset="-128"/>
                        <a:cs typeface="+mn-cs"/>
                      </a:endParaRPr>
                    </a:p>
                  </a:txBody>
                  <a:tcPr marL="35999" marR="35999" marT="35986" marB="71973">
                    <a:lnL w="12700" cap="flat" cmpd="sng" algn="ctr">
                      <a:solidFill>
                        <a:srgbClr val="1F497D"/>
                      </a:solidFill>
                      <a:prstDash val="solid"/>
                      <a:round/>
                      <a:headEnd type="none" w="med" len="med"/>
                      <a:tailEnd type="none" w="med" len="med"/>
                    </a:lnL>
                    <a:lnR w="12700" cap="flat" cmpd="sng" algn="ctr">
                      <a:solidFill>
                        <a:srgbClr val="1F497D"/>
                      </a:solidFill>
                      <a:prstDash val="solid"/>
                      <a:round/>
                      <a:headEnd type="none" w="med" len="med"/>
                      <a:tailEnd type="none" w="med" len="med"/>
                    </a:lnR>
                    <a:lnB w="12700" cap="flat" cmpd="sng" algn="ctr">
                      <a:solidFill>
                        <a:srgbClr val="1F497D"/>
                      </a:solidFill>
                      <a:prstDash val="solid"/>
                      <a:round/>
                      <a:headEnd type="none" w="med" len="med"/>
                      <a:tailEnd type="none" w="med" len="med"/>
                    </a:lnB>
                  </a:tcPr>
                </a:tc>
                <a:extLst>
                  <a:ext uri="{0D108BD9-81ED-4DB2-BD59-A6C34878D82A}">
                    <a16:rowId xmlns:a16="http://schemas.microsoft.com/office/drawing/2014/main" val="10001"/>
                  </a:ext>
                </a:extLst>
              </a:tr>
              <a:tr h="1065725">
                <a:tc>
                  <a:txBody>
                    <a:bodyPr/>
                    <a:lstStyle/>
                    <a:p>
                      <a:pPr algn="ctr" fontAlgn="ctr"/>
                      <a:r>
                        <a:rPr lang="ja-JP" altLang="en-US" sz="1100" b="0" i="0" u="none" strike="noStrike" baseline="0" dirty="0">
                          <a:effectLst/>
                          <a:latin typeface="Meiryo UI" panose="020B0604030504040204" pitchFamily="50" charset="-128"/>
                          <a:ea typeface="Meiryo UI" panose="020B0604030504040204" pitchFamily="50" charset="-128"/>
                        </a:rPr>
                        <a:t>市街地</a:t>
                      </a:r>
                      <a:endParaRPr lang="en-US" altLang="ja-JP" sz="1100" b="0" i="0" u="none" strike="noStrike" baseline="0" dirty="0">
                        <a:effectLst/>
                        <a:latin typeface="Meiryo UI" panose="020B0604030504040204" pitchFamily="50" charset="-128"/>
                        <a:ea typeface="Meiryo UI" panose="020B0604030504040204" pitchFamily="50" charset="-128"/>
                      </a:endParaRPr>
                    </a:p>
                    <a:p>
                      <a:pPr algn="ctr" fontAlgn="ctr"/>
                      <a:r>
                        <a:rPr lang="ja-JP" altLang="en-US" sz="1100" b="0" i="0" u="none" strike="noStrike" baseline="0" dirty="0">
                          <a:effectLst/>
                          <a:latin typeface="Meiryo UI" panose="020B0604030504040204" pitchFamily="50" charset="-128"/>
                          <a:ea typeface="Meiryo UI" panose="020B0604030504040204" pitchFamily="50" charset="-128"/>
                        </a:rPr>
                        <a:t>戸建て住宅地</a:t>
                      </a:r>
                    </a:p>
                  </a:txBody>
                  <a:tcPr marL="0" marR="0" marT="0" marB="0" anchor="ctr">
                    <a:lnL w="12700" cap="flat" cmpd="sng" algn="ctr">
                      <a:solidFill>
                        <a:srgbClr val="1F497D"/>
                      </a:solidFill>
                      <a:prstDash val="solid"/>
                      <a:round/>
                      <a:headEnd type="none" w="med" len="med"/>
                      <a:tailEnd type="none" w="med" len="med"/>
                    </a:lnL>
                    <a:lnR w="12700" cap="flat" cmpd="sng" algn="ctr">
                      <a:solidFill>
                        <a:srgbClr val="1F497D"/>
                      </a:solidFill>
                      <a:prstDash val="solid"/>
                      <a:round/>
                      <a:headEnd type="none" w="med" len="med"/>
                      <a:tailEnd type="none" w="med" len="med"/>
                    </a:lnR>
                    <a:lnT w="12700" cap="flat" cmpd="sng" algn="ctr">
                      <a:solidFill>
                        <a:srgbClr val="1F497D"/>
                      </a:solidFill>
                      <a:prstDash val="solid"/>
                      <a:round/>
                      <a:headEnd type="none" w="med" len="med"/>
                      <a:tailEnd type="none" w="med" len="med"/>
                    </a:lnT>
                    <a:lnB w="12700" cap="flat" cmpd="sng" algn="ctr">
                      <a:solidFill>
                        <a:srgbClr val="1F497D"/>
                      </a:solidFill>
                      <a:prstDash val="solid"/>
                      <a:round/>
                      <a:headEnd type="none" w="med" len="med"/>
                      <a:tailEnd type="none" w="med" len="med"/>
                    </a:lnB>
                  </a:tcPr>
                </a:tc>
                <a:tc gridSpan="2">
                  <a:txBody>
                    <a:bodyPr/>
                    <a:lstStyle/>
                    <a:p>
                      <a:pPr marL="72000" indent="-72000" algn="l" defTabSz="914278" rtl="0" eaLnBrk="1" fontAlgn="ctr" latinLnBrk="0" hangingPunct="1">
                        <a:lnSpc>
                          <a:spcPct val="100000"/>
                        </a:lnSpc>
                      </a:pPr>
                      <a:r>
                        <a:rPr kumimoji="1" lang="ja-JP" altLang="en-US" sz="1100" b="0" i="0" u="none" strike="noStrike" kern="1200" dirty="0">
                          <a:solidFill>
                            <a:schemeClr val="dk1"/>
                          </a:solidFill>
                          <a:effectLst/>
                          <a:latin typeface="Meiryo UI" panose="020B0604030504040204" pitchFamily="50" charset="-128"/>
                          <a:ea typeface="Meiryo UI" panose="020B0604030504040204" pitchFamily="50" charset="-128"/>
                          <a:cs typeface="+mn-cs"/>
                        </a:rPr>
                        <a:t>・規模が小さく、リフォームに併せた耐震改修が進まない</a:t>
                      </a:r>
                    </a:p>
                    <a:p>
                      <a:pPr marL="72000" indent="-72000" algn="l" defTabSz="914278" rtl="0" eaLnBrk="1" fontAlgn="ctr" latinLnBrk="0" hangingPunct="1">
                        <a:lnSpc>
                          <a:spcPct val="125000"/>
                        </a:lnSpc>
                      </a:pPr>
                      <a:r>
                        <a:rPr kumimoji="1" lang="ja-JP" altLang="en-US" sz="1100" b="0" i="0" u="none" strike="noStrike" kern="1200" dirty="0">
                          <a:solidFill>
                            <a:schemeClr val="dk1"/>
                          </a:solidFill>
                          <a:effectLst/>
                          <a:latin typeface="Meiryo UI" panose="020B0604030504040204" pitchFamily="50" charset="-128"/>
                          <a:ea typeface="Meiryo UI" panose="020B0604030504040204" pitchFamily="50" charset="-128"/>
                          <a:cs typeface="+mn-cs"/>
                        </a:rPr>
                        <a:t>・高齢の所有者は、費用の負担が大きく耐震改修に踏み切れない</a:t>
                      </a:r>
                    </a:p>
                    <a:p>
                      <a:pPr marL="72000" indent="-72000" algn="l" defTabSz="914278" rtl="0" eaLnBrk="1" fontAlgn="ctr" latinLnBrk="0" hangingPunct="1">
                        <a:lnSpc>
                          <a:spcPct val="125000"/>
                        </a:lnSpc>
                      </a:pPr>
                      <a:r>
                        <a:rPr kumimoji="1" lang="ja-JP" altLang="en-US" sz="1100" b="0" i="0" u="none" strike="noStrike" kern="1200" dirty="0">
                          <a:solidFill>
                            <a:schemeClr val="dk1"/>
                          </a:solidFill>
                          <a:effectLst/>
                          <a:latin typeface="Meiryo UI" panose="020B0604030504040204" pitchFamily="50" charset="-128"/>
                          <a:ea typeface="Meiryo UI" panose="020B0604030504040204" pitchFamily="50" charset="-128"/>
                          <a:cs typeface="+mn-cs"/>
                        </a:rPr>
                        <a:t>・高齢化により、耐震化への意欲が低下</a:t>
                      </a:r>
                      <a:endParaRPr lang="en-US" altLang="ja-JP" sz="1100" b="0" i="0" u="none" strike="noStrike" dirty="0">
                        <a:solidFill>
                          <a:schemeClr val="tx1"/>
                        </a:solidFill>
                        <a:effectLst/>
                        <a:latin typeface="Meiryo UI"/>
                      </a:endParaRPr>
                    </a:p>
                  </a:txBody>
                  <a:tcPr marL="35999" marR="35999" marT="35986" marB="71973" anchor="ctr">
                    <a:lnL w="12700" cap="flat" cmpd="sng" algn="ctr">
                      <a:solidFill>
                        <a:srgbClr val="1F497D"/>
                      </a:solidFill>
                      <a:prstDash val="solid"/>
                      <a:round/>
                      <a:headEnd type="none" w="med" len="med"/>
                      <a:tailEnd type="none" w="med" len="med"/>
                    </a:lnL>
                    <a:lnR w="12700" cap="flat" cmpd="sng" algn="ctr">
                      <a:solidFill>
                        <a:srgbClr val="1F497D"/>
                      </a:solidFill>
                      <a:prstDash val="solid"/>
                      <a:round/>
                      <a:headEnd type="none" w="med" len="med"/>
                      <a:tailEnd type="none" w="med" len="med"/>
                    </a:lnR>
                    <a:lnT w="12700" cap="flat" cmpd="sng" algn="ctr">
                      <a:solidFill>
                        <a:srgbClr val="1F497D"/>
                      </a:solidFill>
                      <a:prstDash val="solid"/>
                      <a:round/>
                      <a:headEnd type="none" w="med" len="med"/>
                      <a:tailEnd type="none" w="med" len="med"/>
                    </a:lnT>
                    <a:lnB w="12700" cap="flat" cmpd="sng" algn="ctr">
                      <a:solidFill>
                        <a:srgbClr val="1F497D"/>
                      </a:solidFill>
                      <a:prstDash val="solid"/>
                      <a:round/>
                      <a:headEnd type="none" w="med" len="med"/>
                      <a:tailEnd type="none" w="med" len="med"/>
                    </a:lnB>
                  </a:tcPr>
                </a:tc>
                <a:tc hMerge="1">
                  <a:txBody>
                    <a:bodyPr/>
                    <a:lstStyle/>
                    <a:p>
                      <a:endParaRPr kumimoji="1" lang="ja-JP" altLang="en-US"/>
                    </a:p>
                  </a:txBody>
                  <a:tcPr/>
                </a:tc>
                <a:tc>
                  <a:txBody>
                    <a:bodyPr/>
                    <a:lstStyle/>
                    <a:p>
                      <a:pPr algn="l" fontAlgn="ctr"/>
                      <a:r>
                        <a:rPr lang="ja-JP" altLang="en-US" sz="1100" b="0" i="0" u="none" strike="noStrike" dirty="0">
                          <a:solidFill>
                            <a:schemeClr val="tx1"/>
                          </a:solidFill>
                          <a:effectLst/>
                          <a:latin typeface="Meiryo UI" panose="020B0604030504040204" pitchFamily="50" charset="-128"/>
                          <a:ea typeface="Meiryo UI" panose="020B0604030504040204" pitchFamily="50" charset="-128"/>
                        </a:rPr>
                        <a:t>● 耐震化の促進</a:t>
                      </a:r>
                    </a:p>
                    <a:p>
                      <a:pPr marL="180000" marR="0" lvl="0" indent="-72000" algn="l" defTabSz="914278" rtl="0" eaLnBrk="1" fontAlgn="ctr" latinLnBrk="0" hangingPunct="1">
                        <a:lnSpc>
                          <a:spcPct val="100000"/>
                        </a:lnSpc>
                        <a:spcBef>
                          <a:spcPts val="0"/>
                        </a:spcBef>
                        <a:spcAft>
                          <a:spcPts val="0"/>
                        </a:spcAft>
                        <a:buClrTx/>
                        <a:buSzTx/>
                        <a:buFontTx/>
                        <a:buNone/>
                        <a:tabLst/>
                        <a:defRPr/>
                      </a:pPr>
                      <a:r>
                        <a:rPr lang="ja-JP" altLang="en-US" sz="1100" b="0" i="0" u="none" strike="noStrike" dirty="0">
                          <a:solidFill>
                            <a:schemeClr val="tx1"/>
                          </a:solidFill>
                          <a:effectLst/>
                          <a:latin typeface="Meiryo UI" panose="020B0604030504040204" pitchFamily="50" charset="-128"/>
                          <a:ea typeface="Meiryo UI" panose="020B0604030504040204" pitchFamily="50" charset="-128"/>
                        </a:rPr>
                        <a:t>・除却補助による除却促進</a:t>
                      </a:r>
                      <a:endParaRPr lang="en-US" altLang="ja-JP" sz="1100" b="0" i="0" u="none" strike="noStrike" dirty="0">
                        <a:solidFill>
                          <a:schemeClr val="tx1"/>
                        </a:solidFill>
                        <a:effectLst/>
                        <a:latin typeface="Meiryo UI" panose="020B0604030504040204" pitchFamily="50" charset="-128"/>
                        <a:ea typeface="Meiryo UI" panose="020B0604030504040204" pitchFamily="50" charset="-128"/>
                      </a:endParaRPr>
                    </a:p>
                    <a:p>
                      <a:pPr marL="180000" marR="0" lvl="0" indent="-72000" algn="l" defTabSz="914278" rtl="0" eaLnBrk="1" fontAlgn="ctr" latinLnBrk="0" hangingPunct="1">
                        <a:lnSpc>
                          <a:spcPct val="100000"/>
                        </a:lnSpc>
                        <a:spcBef>
                          <a:spcPts val="0"/>
                        </a:spcBef>
                        <a:spcAft>
                          <a:spcPts val="0"/>
                        </a:spcAft>
                        <a:buClrTx/>
                        <a:buSzTx/>
                        <a:buFontTx/>
                        <a:buNone/>
                        <a:tabLst/>
                        <a:defRPr/>
                      </a:pPr>
                      <a:r>
                        <a:rPr lang="ja-JP" altLang="en-US" sz="1100" b="0" i="0" u="none" strike="noStrike" dirty="0">
                          <a:solidFill>
                            <a:schemeClr val="tx1"/>
                          </a:solidFill>
                          <a:effectLst/>
                          <a:latin typeface="Meiryo UI" panose="020B0604030504040204" pitchFamily="50" charset="-128"/>
                          <a:ea typeface="Meiryo UI" panose="020B0604030504040204" pitchFamily="50" charset="-128"/>
                        </a:rPr>
                        <a:t>・事業者と連携した住替え時の住宅耐震化の促進</a:t>
                      </a:r>
                      <a:endParaRPr lang="en-US" altLang="ja-JP" sz="1100" b="0" i="0" u="none" strike="noStrike" dirty="0">
                        <a:solidFill>
                          <a:schemeClr val="tx1"/>
                        </a:solidFill>
                        <a:effectLst/>
                        <a:latin typeface="Meiryo UI" panose="020B0604030504040204" pitchFamily="50" charset="-128"/>
                        <a:ea typeface="Meiryo UI" panose="020B0604030504040204" pitchFamily="50" charset="-128"/>
                      </a:endParaRPr>
                    </a:p>
                    <a:p>
                      <a:pPr marL="180000" marR="0" lvl="0" indent="-72000" algn="l" defTabSz="914278" rtl="0" eaLnBrk="1" fontAlgn="ctr" latinLnBrk="0" hangingPunct="1">
                        <a:lnSpc>
                          <a:spcPct val="100000"/>
                        </a:lnSpc>
                        <a:spcBef>
                          <a:spcPts val="0"/>
                        </a:spcBef>
                        <a:spcAft>
                          <a:spcPts val="0"/>
                        </a:spcAft>
                        <a:buClrTx/>
                        <a:buSzTx/>
                        <a:buFontTx/>
                        <a:buNone/>
                        <a:tabLst/>
                        <a:defRPr/>
                      </a:pPr>
                      <a:r>
                        <a:rPr lang="ja-JP" altLang="en-US" sz="1100" b="0" i="0" u="none" strike="noStrike" dirty="0">
                          <a:solidFill>
                            <a:schemeClr val="tx1"/>
                          </a:solidFill>
                          <a:effectLst/>
                          <a:latin typeface="Meiryo UI" panose="020B0604030504040204" pitchFamily="50" charset="-128"/>
                          <a:ea typeface="Meiryo UI" panose="020B0604030504040204" pitchFamily="50" charset="-128"/>
                        </a:rPr>
                        <a:t>・耐震化の普及啓発の促進</a:t>
                      </a:r>
                      <a:endParaRPr lang="en-US" altLang="ja-JP" sz="1100" b="0" i="0" u="none" strike="noStrike" dirty="0">
                        <a:solidFill>
                          <a:schemeClr val="tx1"/>
                        </a:solidFill>
                        <a:effectLst/>
                        <a:latin typeface="Meiryo UI" panose="020B0604030504040204" pitchFamily="50" charset="-128"/>
                        <a:ea typeface="Meiryo UI" panose="020B0604030504040204" pitchFamily="50" charset="-128"/>
                      </a:endParaRPr>
                    </a:p>
                  </a:txBody>
                  <a:tcPr marL="35999" marR="35999" marT="35986" marB="71973">
                    <a:lnL w="12700" cap="flat" cmpd="sng" algn="ctr">
                      <a:solidFill>
                        <a:srgbClr val="1F497D"/>
                      </a:solidFill>
                      <a:prstDash val="solid"/>
                      <a:round/>
                      <a:headEnd type="none" w="med" len="med"/>
                      <a:tailEnd type="none" w="med" len="med"/>
                    </a:lnL>
                    <a:lnR w="12700" cap="flat" cmpd="sng" algn="ctr">
                      <a:solidFill>
                        <a:srgbClr val="1F497D"/>
                      </a:solidFill>
                      <a:prstDash val="solid"/>
                      <a:round/>
                      <a:headEnd type="none" w="med" len="med"/>
                      <a:tailEnd type="none" w="med" len="med"/>
                    </a:lnR>
                    <a:lnT w="12700" cap="flat" cmpd="sng" algn="ctr">
                      <a:solidFill>
                        <a:srgbClr val="1F497D"/>
                      </a:solidFill>
                      <a:prstDash val="solid"/>
                      <a:round/>
                      <a:headEnd type="none" w="med" len="med"/>
                      <a:tailEnd type="none" w="med" len="med"/>
                    </a:lnT>
                    <a:lnB w="12700" cap="flat" cmpd="sng" algn="ctr">
                      <a:solidFill>
                        <a:srgbClr val="1F497D"/>
                      </a:solidFill>
                      <a:prstDash val="solid"/>
                      <a:round/>
                      <a:headEnd type="none" w="med" len="med"/>
                      <a:tailEnd type="none" w="med" len="med"/>
                    </a:lnB>
                  </a:tcPr>
                </a:tc>
                <a:tc>
                  <a:txBody>
                    <a:bodyPr/>
                    <a:lstStyle/>
                    <a:p>
                      <a:pPr marL="0" marR="0" lvl="0" indent="0" algn="l" defTabSz="914278" rtl="0" eaLnBrk="1" fontAlgn="ctr" latinLnBrk="0" hangingPunct="1">
                        <a:lnSpc>
                          <a:spcPct val="100000"/>
                        </a:lnSpc>
                        <a:spcBef>
                          <a:spcPts val="0"/>
                        </a:spcBef>
                        <a:spcAft>
                          <a:spcPts val="0"/>
                        </a:spcAft>
                        <a:buClrTx/>
                        <a:buSzTx/>
                        <a:buFontTx/>
                        <a:buNone/>
                        <a:tabLst/>
                        <a:defRPr/>
                      </a:pPr>
                      <a:r>
                        <a:rPr lang="ja-JP" altLang="en-US" sz="1100" b="0" i="0" u="none" strike="noStrike" dirty="0">
                          <a:solidFill>
                            <a:schemeClr val="tx1"/>
                          </a:solidFill>
                          <a:effectLst/>
                          <a:latin typeface="Meiryo UI" panose="020B0604030504040204" pitchFamily="50" charset="-128"/>
                          <a:ea typeface="Meiryo UI" panose="020B0604030504040204" pitchFamily="50" charset="-128"/>
                        </a:rPr>
                        <a:t>●緊急的暫定的な安全対策の促進</a:t>
                      </a:r>
                      <a:endParaRPr lang="en-US" altLang="ja-JP" sz="1100" b="0" i="0" u="none" strike="noStrike" dirty="0">
                        <a:solidFill>
                          <a:schemeClr val="tx1"/>
                        </a:solidFill>
                        <a:effectLst/>
                        <a:latin typeface="Meiryo UI" panose="020B0604030504040204" pitchFamily="50" charset="-128"/>
                        <a:ea typeface="Meiryo UI" panose="020B0604030504040204" pitchFamily="50" charset="-128"/>
                      </a:endParaRPr>
                    </a:p>
                    <a:p>
                      <a:pPr marL="180000" marR="0" lvl="0" indent="-72000" algn="l" defTabSz="914278" rtl="0" eaLnBrk="1" fontAlgn="ctr" latinLnBrk="0" hangingPunct="1">
                        <a:lnSpc>
                          <a:spcPct val="100000"/>
                        </a:lnSpc>
                        <a:spcBef>
                          <a:spcPts val="0"/>
                        </a:spcBef>
                        <a:spcAft>
                          <a:spcPts val="0"/>
                        </a:spcAft>
                        <a:buClrTx/>
                        <a:buSzTx/>
                        <a:buFontTx/>
                        <a:buNone/>
                        <a:tabLst/>
                        <a:defRPr/>
                      </a:pPr>
                      <a:r>
                        <a:rPr kumimoji="1" lang="ja-JP" altLang="en-US" sz="1100" b="0" i="0" u="none" strike="noStrike" kern="1200" dirty="0">
                          <a:solidFill>
                            <a:schemeClr val="tx1"/>
                          </a:solidFill>
                          <a:effectLst/>
                          <a:latin typeface="Meiryo UI" panose="020B0604030504040204" pitchFamily="50" charset="-128"/>
                          <a:ea typeface="Meiryo UI" panose="020B0604030504040204" pitchFamily="50" charset="-128"/>
                          <a:cs typeface="+mn-cs"/>
                        </a:rPr>
                        <a:t>・世帯状況に応じた減災化（部分改修など）の促進</a:t>
                      </a:r>
                      <a:endParaRPr kumimoji="1" lang="en-US" altLang="ja-JP" sz="1100" b="0" i="0" u="none" strike="noStrike" kern="1200" dirty="0">
                        <a:solidFill>
                          <a:schemeClr val="tx1"/>
                        </a:solidFill>
                        <a:effectLst/>
                        <a:latin typeface="Meiryo UI" panose="020B0604030504040204" pitchFamily="50" charset="-128"/>
                        <a:ea typeface="Meiryo UI" panose="020B0604030504040204" pitchFamily="50" charset="-128"/>
                        <a:cs typeface="+mn-cs"/>
                      </a:endParaRPr>
                    </a:p>
                    <a:p>
                      <a:pPr marL="180000" marR="0" lvl="0" indent="-72000" algn="l" defTabSz="914278" rtl="0" eaLnBrk="1" fontAlgn="ctr" latinLnBrk="0" hangingPunct="1">
                        <a:lnSpc>
                          <a:spcPct val="100000"/>
                        </a:lnSpc>
                        <a:spcBef>
                          <a:spcPts val="0"/>
                        </a:spcBef>
                        <a:spcAft>
                          <a:spcPts val="0"/>
                        </a:spcAft>
                        <a:buClrTx/>
                        <a:buSzTx/>
                        <a:buFontTx/>
                        <a:buNone/>
                        <a:tabLst/>
                        <a:defRPr/>
                      </a:pPr>
                      <a:r>
                        <a:rPr kumimoji="1" lang="ja-JP" altLang="en-US" sz="1100" b="0" i="0" u="none" strike="noStrike" kern="1200" dirty="0">
                          <a:solidFill>
                            <a:schemeClr val="tx1"/>
                          </a:solidFill>
                          <a:effectLst/>
                          <a:latin typeface="Meiryo UI" panose="020B0604030504040204" pitchFamily="50" charset="-128"/>
                          <a:ea typeface="Meiryo UI" panose="020B0604030504040204" pitchFamily="50" charset="-128"/>
                          <a:cs typeface="+mn-cs"/>
                        </a:rPr>
                        <a:t>・ライフスタイルに応じた住替えの促進</a:t>
                      </a:r>
                      <a:endParaRPr kumimoji="1" lang="en-US" altLang="ja-JP" sz="1100" b="0" i="0" u="none" strike="noStrike" kern="1200" dirty="0">
                        <a:solidFill>
                          <a:schemeClr val="tx1"/>
                        </a:solidFill>
                        <a:effectLst/>
                        <a:latin typeface="Meiryo UI" panose="020B0604030504040204" pitchFamily="50" charset="-128"/>
                        <a:ea typeface="Meiryo UI" panose="020B0604030504040204" pitchFamily="50" charset="-128"/>
                        <a:cs typeface="+mn-cs"/>
                      </a:endParaRPr>
                    </a:p>
                    <a:p>
                      <a:pPr marL="180000" marR="0" lvl="0" indent="-72000" algn="l" defTabSz="914278" rtl="0" eaLnBrk="1" fontAlgn="ctr" latinLnBrk="0" hangingPunct="1">
                        <a:lnSpc>
                          <a:spcPct val="100000"/>
                        </a:lnSpc>
                        <a:spcBef>
                          <a:spcPts val="0"/>
                        </a:spcBef>
                        <a:spcAft>
                          <a:spcPts val="0"/>
                        </a:spcAft>
                        <a:buClrTx/>
                        <a:buSzTx/>
                        <a:buFontTx/>
                        <a:buNone/>
                        <a:tabLst/>
                        <a:defRPr/>
                      </a:pPr>
                      <a:r>
                        <a:rPr kumimoji="1" lang="ja-JP" altLang="en-US" sz="1100" b="0" i="0" u="none" strike="noStrike" kern="1200" dirty="0">
                          <a:solidFill>
                            <a:schemeClr val="tx1"/>
                          </a:solidFill>
                          <a:effectLst/>
                          <a:latin typeface="Meiryo UI" panose="020B0604030504040204" pitchFamily="50" charset="-128"/>
                          <a:ea typeface="Meiryo UI" panose="020B0604030504040204" pitchFamily="50" charset="-128"/>
                          <a:cs typeface="+mn-cs"/>
                        </a:rPr>
                        <a:t>・減災化につながる安全対策の普及啓発の促進</a:t>
                      </a:r>
                      <a:endParaRPr kumimoji="1" lang="en-US" altLang="ja-JP" sz="1100" b="0" i="0" u="none" strike="noStrike" kern="1200" dirty="0">
                        <a:solidFill>
                          <a:schemeClr val="tx1"/>
                        </a:solidFill>
                        <a:effectLst/>
                        <a:latin typeface="Meiryo UI" panose="020B0604030504040204" pitchFamily="50" charset="-128"/>
                        <a:ea typeface="Meiryo UI" panose="020B0604030504040204" pitchFamily="50" charset="-128"/>
                        <a:cs typeface="+mn-cs"/>
                      </a:endParaRPr>
                    </a:p>
                  </a:txBody>
                  <a:tcPr marL="35999" marR="35999" marT="35986" marB="71973">
                    <a:lnL w="12700" cap="flat" cmpd="sng" algn="ctr">
                      <a:solidFill>
                        <a:srgbClr val="1F497D"/>
                      </a:solidFill>
                      <a:prstDash val="solid"/>
                      <a:round/>
                      <a:headEnd type="none" w="med" len="med"/>
                      <a:tailEnd type="none" w="med" len="med"/>
                    </a:lnL>
                    <a:lnR w="12700" cap="flat" cmpd="sng" algn="ctr">
                      <a:solidFill>
                        <a:srgbClr val="1F497D"/>
                      </a:solidFill>
                      <a:prstDash val="solid"/>
                      <a:round/>
                      <a:headEnd type="none" w="med" len="med"/>
                      <a:tailEnd type="none" w="med" len="med"/>
                    </a:lnR>
                    <a:lnT w="12700" cap="flat" cmpd="sng" algn="ctr">
                      <a:solidFill>
                        <a:srgbClr val="1F497D"/>
                      </a:solidFill>
                      <a:prstDash val="solid"/>
                      <a:round/>
                      <a:headEnd type="none" w="med" len="med"/>
                      <a:tailEnd type="none" w="med" len="med"/>
                    </a:lnT>
                    <a:lnB w="12700" cap="flat" cmpd="sng" algn="ctr">
                      <a:solidFill>
                        <a:srgbClr val="1F497D"/>
                      </a:solidFill>
                      <a:prstDash val="solid"/>
                      <a:round/>
                      <a:headEnd type="none" w="med" len="med"/>
                      <a:tailEnd type="none" w="med" len="med"/>
                    </a:lnB>
                  </a:tcPr>
                </a:tc>
                <a:extLst>
                  <a:ext uri="{0D108BD9-81ED-4DB2-BD59-A6C34878D82A}">
                    <a16:rowId xmlns:a16="http://schemas.microsoft.com/office/drawing/2014/main" val="10002"/>
                  </a:ext>
                </a:extLst>
              </a:tr>
              <a:tr h="1555305">
                <a:tc>
                  <a:txBody>
                    <a:bodyPr/>
                    <a:lstStyle/>
                    <a:p>
                      <a:pPr algn="ctr" fontAlgn="ctr"/>
                      <a:r>
                        <a:rPr lang="ja-JP" altLang="en-US" sz="1100" b="0" i="0" u="none" strike="noStrike" baseline="0" dirty="0">
                          <a:effectLst/>
                          <a:latin typeface="Meiryo UI" panose="020B0604030504040204" pitchFamily="50" charset="-128"/>
                          <a:ea typeface="Meiryo UI" panose="020B0604030504040204" pitchFamily="50" charset="-128"/>
                        </a:rPr>
                        <a:t>老朽住宅</a:t>
                      </a:r>
                      <a:endParaRPr lang="en-US" altLang="ja-JP" sz="1100" b="0" i="0" u="none" strike="noStrike" baseline="0" dirty="0">
                        <a:effectLst/>
                        <a:latin typeface="Meiryo UI" panose="020B0604030504040204" pitchFamily="50" charset="-128"/>
                        <a:ea typeface="Meiryo UI" panose="020B0604030504040204" pitchFamily="50" charset="-128"/>
                      </a:endParaRPr>
                    </a:p>
                    <a:p>
                      <a:pPr algn="ctr" fontAlgn="ctr"/>
                      <a:r>
                        <a:rPr lang="ja-JP" altLang="en-US" sz="1100" b="0" i="0" u="none" strike="noStrike" baseline="0" dirty="0">
                          <a:effectLst/>
                          <a:latin typeface="Meiryo UI" panose="020B0604030504040204" pitchFamily="50" charset="-128"/>
                          <a:ea typeface="Meiryo UI" panose="020B0604030504040204" pitchFamily="50" charset="-128"/>
                        </a:rPr>
                        <a:t>集積地</a:t>
                      </a:r>
                      <a:endParaRPr lang="en-US" altLang="ja-JP" sz="1100" b="0" i="0" u="none" strike="noStrike" baseline="0" dirty="0">
                        <a:effectLst/>
                        <a:latin typeface="Meiryo UI" panose="020B0604030504040204" pitchFamily="50" charset="-128"/>
                        <a:ea typeface="Meiryo UI" panose="020B0604030504040204" pitchFamily="50" charset="-128"/>
                      </a:endParaRPr>
                    </a:p>
                  </a:txBody>
                  <a:tcPr marL="0" marR="0" marT="0" marB="0" anchor="ctr">
                    <a:lnL w="12700" cap="flat" cmpd="sng" algn="ctr">
                      <a:solidFill>
                        <a:srgbClr val="1F497D"/>
                      </a:solidFill>
                      <a:prstDash val="solid"/>
                      <a:round/>
                      <a:headEnd type="none" w="med" len="med"/>
                      <a:tailEnd type="none" w="med" len="med"/>
                    </a:lnL>
                    <a:lnR w="12700" cap="flat" cmpd="sng" algn="ctr">
                      <a:solidFill>
                        <a:srgbClr val="1F497D"/>
                      </a:solidFill>
                      <a:prstDash val="solid"/>
                      <a:round/>
                      <a:headEnd type="none" w="med" len="med"/>
                      <a:tailEnd type="none" w="med" len="med"/>
                    </a:lnR>
                    <a:lnT w="12700" cap="flat" cmpd="sng" algn="ctr">
                      <a:solidFill>
                        <a:srgbClr val="1F497D"/>
                      </a:solidFill>
                      <a:prstDash val="solid"/>
                      <a:round/>
                      <a:headEnd type="none" w="med" len="med"/>
                      <a:tailEnd type="none" w="med" len="med"/>
                    </a:lnT>
                    <a:lnB w="12700" cap="flat" cmpd="sng" algn="ctr">
                      <a:solidFill>
                        <a:srgbClr val="1F497D"/>
                      </a:solidFill>
                      <a:prstDash val="solid"/>
                      <a:round/>
                      <a:headEnd type="none" w="med" len="med"/>
                      <a:tailEnd type="none" w="med" len="med"/>
                    </a:lnB>
                  </a:tcPr>
                </a:tc>
                <a:tc>
                  <a:txBody>
                    <a:bodyPr/>
                    <a:lstStyle/>
                    <a:p>
                      <a:pPr marL="72000" indent="-72000" algn="l" defTabSz="914278" rtl="0" eaLnBrk="1" fontAlgn="ctr" latinLnBrk="0" hangingPunct="1">
                        <a:lnSpc>
                          <a:spcPct val="100000"/>
                        </a:lnSpc>
                      </a:pPr>
                      <a:r>
                        <a:rPr kumimoji="1" lang="ja-JP" altLang="en-US" sz="1100" b="0" i="0" u="none" strike="noStrike" kern="1200" dirty="0">
                          <a:solidFill>
                            <a:schemeClr val="dk1"/>
                          </a:solidFill>
                          <a:effectLst/>
                          <a:latin typeface="Meiryo UI" panose="020B0604030504040204" pitchFamily="50" charset="-128"/>
                          <a:ea typeface="Meiryo UI" panose="020B0604030504040204" pitchFamily="50" charset="-128"/>
                          <a:cs typeface="+mn-cs"/>
                        </a:rPr>
                        <a:t>戸建て住宅</a:t>
                      </a:r>
                    </a:p>
                    <a:p>
                      <a:pPr marL="72000" indent="-72000" algn="l" defTabSz="914278" rtl="0" eaLnBrk="1" fontAlgn="ctr" latinLnBrk="0" hangingPunct="1">
                        <a:lnSpc>
                          <a:spcPct val="125000"/>
                        </a:lnSpc>
                      </a:pPr>
                      <a:r>
                        <a:rPr kumimoji="1" lang="ja-JP" altLang="en-US" sz="1100" b="0" i="0" u="none" strike="noStrike" kern="1200" dirty="0">
                          <a:solidFill>
                            <a:schemeClr val="dk1"/>
                          </a:solidFill>
                          <a:effectLst/>
                          <a:latin typeface="Meiryo UI" panose="020B0604030504040204" pitchFamily="50" charset="-128"/>
                          <a:ea typeface="Meiryo UI" panose="020B0604030504040204" pitchFamily="50" charset="-128"/>
                          <a:cs typeface="+mn-cs"/>
                        </a:rPr>
                        <a:t>・狭隘な接道や狭小な宅地のため建替えが難しい</a:t>
                      </a:r>
                      <a:endParaRPr kumimoji="1" lang="en-US" altLang="ja-JP" sz="1100" b="0" i="0" u="none" strike="noStrike" kern="1200" dirty="0">
                        <a:solidFill>
                          <a:schemeClr val="dk1"/>
                        </a:solidFill>
                        <a:effectLst/>
                        <a:latin typeface="Meiryo UI" panose="020B0604030504040204" pitchFamily="50" charset="-128"/>
                        <a:ea typeface="Meiryo UI" panose="020B0604030504040204" pitchFamily="50" charset="-128"/>
                        <a:cs typeface="+mn-cs"/>
                      </a:endParaRPr>
                    </a:p>
                    <a:p>
                      <a:pPr marL="72000" indent="-72000" algn="l" defTabSz="914278" rtl="0" eaLnBrk="1" fontAlgn="ctr" latinLnBrk="0" hangingPunct="1">
                        <a:lnSpc>
                          <a:spcPct val="125000"/>
                        </a:lnSpc>
                      </a:pPr>
                      <a:r>
                        <a:rPr kumimoji="1" lang="ja-JP" altLang="en-US" sz="1100" b="0" i="0" u="none" strike="noStrike" kern="1200" dirty="0">
                          <a:solidFill>
                            <a:schemeClr val="dk1"/>
                          </a:solidFill>
                          <a:effectLst/>
                          <a:latin typeface="Meiryo UI" panose="020B0604030504040204" pitchFamily="50" charset="-128"/>
                          <a:ea typeface="Meiryo UI" panose="020B0604030504040204" pitchFamily="50" charset="-128"/>
                          <a:cs typeface="+mn-cs"/>
                        </a:rPr>
                        <a:t>・高齢の所有者は、費用の負担大きく耐震改修に踏み切れない</a:t>
                      </a:r>
                    </a:p>
                    <a:p>
                      <a:pPr marL="72000" indent="-72000" algn="l" defTabSz="914278" rtl="0" eaLnBrk="1" fontAlgn="ctr" latinLnBrk="0" hangingPunct="1">
                        <a:lnSpc>
                          <a:spcPct val="125000"/>
                        </a:lnSpc>
                      </a:pPr>
                      <a:r>
                        <a:rPr kumimoji="1" lang="ja-JP" altLang="en-US" sz="1100" b="0" i="0" u="none" strike="noStrike" kern="1200" dirty="0">
                          <a:solidFill>
                            <a:schemeClr val="dk1"/>
                          </a:solidFill>
                          <a:effectLst/>
                          <a:latin typeface="Meiryo UI" panose="020B0604030504040204" pitchFamily="50" charset="-128"/>
                          <a:ea typeface="Meiryo UI" panose="020B0604030504040204" pitchFamily="50" charset="-128"/>
                          <a:cs typeface="+mn-cs"/>
                        </a:rPr>
                        <a:t>・高齢化により、耐震化への意欲が低下</a:t>
                      </a:r>
                    </a:p>
                  </a:txBody>
                  <a:tcPr marL="35999" marR="35999" marT="35986" marB="71973">
                    <a:lnL w="12700" cap="flat" cmpd="sng" algn="ctr">
                      <a:solidFill>
                        <a:srgbClr val="1F497D"/>
                      </a:solidFill>
                      <a:prstDash val="solid"/>
                      <a:round/>
                      <a:headEnd type="none" w="med" len="med"/>
                      <a:tailEnd type="none" w="med" len="med"/>
                    </a:lnL>
                    <a:lnR w="12700" cap="flat" cmpd="sng" algn="ctr">
                      <a:solidFill>
                        <a:srgbClr val="1F497D"/>
                      </a:solidFill>
                      <a:prstDash val="solid"/>
                      <a:round/>
                      <a:headEnd type="none" w="med" len="med"/>
                      <a:tailEnd type="none" w="med" len="med"/>
                    </a:lnR>
                    <a:lnT w="12700" cap="flat" cmpd="sng" algn="ctr">
                      <a:solidFill>
                        <a:srgbClr val="1F497D"/>
                      </a:solidFill>
                      <a:prstDash val="solid"/>
                      <a:round/>
                      <a:headEnd type="none" w="med" len="med"/>
                      <a:tailEnd type="none" w="med" len="med"/>
                    </a:lnT>
                    <a:lnB w="12700" cap="flat" cmpd="sng" algn="ctr">
                      <a:solidFill>
                        <a:srgbClr val="1F497D"/>
                      </a:solidFill>
                      <a:prstDash val="solid"/>
                      <a:round/>
                      <a:headEnd type="none" w="med" len="med"/>
                      <a:tailEnd type="none" w="med" len="med"/>
                    </a:lnB>
                  </a:tcPr>
                </a:tc>
                <a:tc>
                  <a:txBody>
                    <a:bodyPr/>
                    <a:lstStyle/>
                    <a:p>
                      <a:pPr marL="72000" indent="-72000" algn="l" defTabSz="914278" rtl="0" eaLnBrk="1" fontAlgn="ctr" latinLnBrk="0" hangingPunct="1">
                        <a:lnSpc>
                          <a:spcPct val="100000"/>
                        </a:lnSpc>
                      </a:pPr>
                      <a:r>
                        <a:rPr kumimoji="1" lang="ja-JP" altLang="en-US" sz="1100" b="0" i="0" u="none" strike="noStrike" kern="1200" dirty="0">
                          <a:solidFill>
                            <a:schemeClr val="dk1"/>
                          </a:solidFill>
                          <a:effectLst/>
                          <a:latin typeface="Meiryo UI" panose="020B0604030504040204" pitchFamily="50" charset="-128"/>
                          <a:ea typeface="Meiryo UI" panose="020B0604030504040204" pitchFamily="50" charset="-128"/>
                          <a:cs typeface="+mn-cs"/>
                        </a:rPr>
                        <a:t>文化住宅等</a:t>
                      </a:r>
                    </a:p>
                    <a:p>
                      <a:pPr marL="72000" indent="-72000" algn="l" defTabSz="914278" rtl="0" eaLnBrk="1" fontAlgn="ctr" latinLnBrk="0" hangingPunct="1">
                        <a:lnSpc>
                          <a:spcPct val="125000"/>
                        </a:lnSpc>
                      </a:pPr>
                      <a:r>
                        <a:rPr kumimoji="1" lang="ja-JP" altLang="en-US" sz="1100" b="0" i="0" u="none" strike="noStrike" kern="1200" dirty="0">
                          <a:solidFill>
                            <a:schemeClr val="dk1"/>
                          </a:solidFill>
                          <a:effectLst/>
                          <a:latin typeface="Meiryo UI" panose="020B0604030504040204" pitchFamily="50" charset="-128"/>
                          <a:ea typeface="Meiryo UI" panose="020B0604030504040204" pitchFamily="50" charset="-128"/>
                          <a:cs typeface="+mn-cs"/>
                        </a:rPr>
                        <a:t>・借家人は、自ら耐震改修ができない</a:t>
                      </a:r>
                    </a:p>
                    <a:p>
                      <a:pPr marL="72000" indent="-72000" algn="l" defTabSz="914278" rtl="0" eaLnBrk="1" fontAlgn="ctr" latinLnBrk="0" hangingPunct="1">
                        <a:lnSpc>
                          <a:spcPct val="125000"/>
                        </a:lnSpc>
                      </a:pPr>
                      <a:r>
                        <a:rPr kumimoji="1" lang="ja-JP" altLang="en-US" sz="1100" b="0" i="0" u="none" strike="noStrike" kern="1200" dirty="0">
                          <a:solidFill>
                            <a:schemeClr val="dk1"/>
                          </a:solidFill>
                          <a:effectLst/>
                          <a:latin typeface="Meiryo UI" panose="020B0604030504040204" pitchFamily="50" charset="-128"/>
                          <a:ea typeface="Meiryo UI" panose="020B0604030504040204" pitchFamily="50" charset="-128"/>
                          <a:cs typeface="+mn-cs"/>
                        </a:rPr>
                        <a:t>・所有者は、費用の負担が大きく耐震改修に踏み切れない</a:t>
                      </a:r>
                    </a:p>
                    <a:p>
                      <a:pPr marL="72000" indent="-72000" algn="l" defTabSz="914278" rtl="0" eaLnBrk="1" fontAlgn="ctr" latinLnBrk="0" hangingPunct="1">
                        <a:lnSpc>
                          <a:spcPct val="125000"/>
                        </a:lnSpc>
                      </a:pPr>
                      <a:r>
                        <a:rPr kumimoji="1" lang="ja-JP" altLang="en-US" sz="1100" b="0" i="0" u="none" strike="noStrike" kern="1200" dirty="0">
                          <a:solidFill>
                            <a:schemeClr val="dk1"/>
                          </a:solidFill>
                          <a:effectLst/>
                          <a:latin typeface="Meiryo UI" panose="020B0604030504040204" pitchFamily="50" charset="-128"/>
                          <a:ea typeface="Meiryo UI" panose="020B0604030504040204" pitchFamily="50" charset="-128"/>
                          <a:cs typeface="+mn-cs"/>
                        </a:rPr>
                        <a:t>・狭隘な接道から建替えが難しい</a:t>
                      </a:r>
                    </a:p>
                  </a:txBody>
                  <a:tcPr marL="35999" marR="35999" marT="35986" marB="71973">
                    <a:lnL w="12700" cap="flat" cmpd="sng" algn="ctr">
                      <a:solidFill>
                        <a:srgbClr val="1F497D"/>
                      </a:solidFill>
                      <a:prstDash val="solid"/>
                      <a:round/>
                      <a:headEnd type="none" w="med" len="med"/>
                      <a:tailEnd type="none" w="med" len="med"/>
                    </a:lnL>
                    <a:lnR w="12700" cap="flat" cmpd="sng" algn="ctr">
                      <a:solidFill>
                        <a:srgbClr val="1F497D"/>
                      </a:solidFill>
                      <a:prstDash val="solid"/>
                      <a:round/>
                      <a:headEnd type="none" w="med" len="med"/>
                      <a:tailEnd type="none" w="med" len="med"/>
                    </a:lnR>
                    <a:lnT w="12700" cap="flat" cmpd="sng" algn="ctr">
                      <a:solidFill>
                        <a:srgbClr val="1F497D"/>
                      </a:solidFill>
                      <a:prstDash val="solid"/>
                      <a:round/>
                      <a:headEnd type="none" w="med" len="med"/>
                      <a:tailEnd type="none" w="med" len="med"/>
                    </a:lnT>
                    <a:lnB w="12700" cap="flat" cmpd="sng" algn="ctr">
                      <a:solidFill>
                        <a:srgbClr val="1F497D"/>
                      </a:solidFill>
                      <a:prstDash val="solid"/>
                      <a:round/>
                      <a:headEnd type="none" w="med" len="med"/>
                      <a:tailEnd type="none" w="med" len="med"/>
                    </a:lnB>
                  </a:tcPr>
                </a:tc>
                <a:tc>
                  <a:txBody>
                    <a:bodyPr/>
                    <a:lstStyle/>
                    <a:p>
                      <a:pPr algn="l" fontAlgn="ctr"/>
                      <a:r>
                        <a:rPr lang="ja-JP" altLang="en-US" sz="1100" b="0" i="0" u="none" strike="noStrike" dirty="0">
                          <a:solidFill>
                            <a:schemeClr val="tx1"/>
                          </a:solidFill>
                          <a:effectLst/>
                          <a:latin typeface="Meiryo UI" panose="020B0604030504040204" pitchFamily="50" charset="-128"/>
                          <a:ea typeface="Meiryo UI" panose="020B0604030504040204" pitchFamily="50" charset="-128"/>
                        </a:rPr>
                        <a:t>● 耐震化の促進</a:t>
                      </a:r>
                    </a:p>
                    <a:p>
                      <a:pPr marL="180000" marR="0" lvl="0" indent="-72000" algn="l" defTabSz="914278" rtl="0" eaLnBrk="1" fontAlgn="ctr" latinLnBrk="0" hangingPunct="1">
                        <a:lnSpc>
                          <a:spcPct val="100000"/>
                        </a:lnSpc>
                        <a:spcBef>
                          <a:spcPts val="0"/>
                        </a:spcBef>
                        <a:spcAft>
                          <a:spcPts val="0"/>
                        </a:spcAft>
                        <a:buClrTx/>
                        <a:buSzTx/>
                        <a:buFontTx/>
                        <a:buNone/>
                        <a:tabLst/>
                        <a:defRPr/>
                      </a:pPr>
                      <a:r>
                        <a:rPr lang="ja-JP" altLang="en-US" sz="1100" b="0" i="0" u="none" strike="noStrike" dirty="0">
                          <a:solidFill>
                            <a:schemeClr val="tx1"/>
                          </a:solidFill>
                          <a:effectLst/>
                          <a:latin typeface="Meiryo UI" panose="020B0604030504040204" pitchFamily="50" charset="-128"/>
                          <a:ea typeface="Meiryo UI" panose="020B0604030504040204" pitchFamily="50" charset="-128"/>
                        </a:rPr>
                        <a:t>・除却補助による除却促進</a:t>
                      </a:r>
                      <a:endParaRPr lang="en-US" altLang="ja-JP" sz="1100" b="0" i="0" u="none" strike="noStrike" dirty="0">
                        <a:solidFill>
                          <a:schemeClr val="tx1"/>
                        </a:solidFill>
                        <a:effectLst/>
                        <a:latin typeface="Meiryo UI" panose="020B0604030504040204" pitchFamily="50" charset="-128"/>
                        <a:ea typeface="Meiryo UI" panose="020B0604030504040204" pitchFamily="50" charset="-128"/>
                      </a:endParaRPr>
                    </a:p>
                    <a:p>
                      <a:pPr marL="180000" marR="0" lvl="0" indent="-72000" algn="l" defTabSz="914278" rtl="0" eaLnBrk="1" fontAlgn="ctr" latinLnBrk="0" hangingPunct="1">
                        <a:lnSpc>
                          <a:spcPct val="100000"/>
                        </a:lnSpc>
                        <a:spcBef>
                          <a:spcPts val="0"/>
                        </a:spcBef>
                        <a:spcAft>
                          <a:spcPts val="0"/>
                        </a:spcAft>
                        <a:buClrTx/>
                        <a:buSzTx/>
                        <a:buFontTx/>
                        <a:buNone/>
                        <a:tabLst/>
                        <a:defRPr/>
                      </a:pPr>
                      <a:r>
                        <a:rPr lang="ja-JP" altLang="en-US" sz="1100" b="0" i="0" u="none" strike="noStrike" dirty="0">
                          <a:solidFill>
                            <a:schemeClr val="tx1"/>
                          </a:solidFill>
                          <a:effectLst/>
                          <a:latin typeface="Meiryo UI" panose="020B0604030504040204" pitchFamily="50" charset="-128"/>
                          <a:ea typeface="Meiryo UI" panose="020B0604030504040204" pitchFamily="50" charset="-128"/>
                        </a:rPr>
                        <a:t>・面的事業等と併せた除却促進</a:t>
                      </a:r>
                      <a:endParaRPr lang="en-US" altLang="ja-JP" sz="1100" b="0" i="0" u="none" strike="noStrike" dirty="0">
                        <a:solidFill>
                          <a:schemeClr val="tx1"/>
                        </a:solidFill>
                        <a:effectLst/>
                        <a:latin typeface="Meiryo UI" panose="020B0604030504040204" pitchFamily="50" charset="-128"/>
                        <a:ea typeface="Meiryo UI" panose="020B0604030504040204" pitchFamily="50" charset="-128"/>
                      </a:endParaRPr>
                    </a:p>
                    <a:p>
                      <a:pPr marL="180000" marR="0" lvl="0" indent="-72000" algn="l" defTabSz="914278" rtl="0" eaLnBrk="1" fontAlgn="ctr" latinLnBrk="0" hangingPunct="1">
                        <a:lnSpc>
                          <a:spcPct val="100000"/>
                        </a:lnSpc>
                        <a:spcBef>
                          <a:spcPts val="0"/>
                        </a:spcBef>
                        <a:spcAft>
                          <a:spcPts val="0"/>
                        </a:spcAft>
                        <a:buClrTx/>
                        <a:buSzTx/>
                        <a:buFontTx/>
                        <a:buNone/>
                        <a:tabLst/>
                        <a:defRPr/>
                      </a:pPr>
                      <a:r>
                        <a:rPr lang="ja-JP" altLang="en-US" sz="1100" b="0" i="0" u="none" strike="noStrike" dirty="0">
                          <a:solidFill>
                            <a:schemeClr val="tx1"/>
                          </a:solidFill>
                          <a:effectLst/>
                          <a:latin typeface="Meiryo UI" panose="020B0604030504040204" pitchFamily="50" charset="-128"/>
                          <a:ea typeface="Meiryo UI" panose="020B0604030504040204" pitchFamily="50" charset="-128"/>
                        </a:rPr>
                        <a:t>・耐震化の普及啓発の促進</a:t>
                      </a:r>
                      <a:endParaRPr lang="en-US" altLang="ja-JP" sz="1100" b="0" i="0" u="none" strike="noStrike" dirty="0">
                        <a:solidFill>
                          <a:schemeClr val="tx1"/>
                        </a:solidFill>
                        <a:effectLst/>
                        <a:latin typeface="Meiryo UI" panose="020B0604030504040204" pitchFamily="50" charset="-128"/>
                        <a:ea typeface="Meiryo UI" panose="020B0604030504040204" pitchFamily="50" charset="-128"/>
                      </a:endParaRPr>
                    </a:p>
                  </a:txBody>
                  <a:tcPr marL="35999" marR="35999" marT="35986" marB="71973">
                    <a:lnL w="12700" cap="flat" cmpd="sng" algn="ctr">
                      <a:solidFill>
                        <a:srgbClr val="1F497D"/>
                      </a:solidFill>
                      <a:prstDash val="solid"/>
                      <a:round/>
                      <a:headEnd type="none" w="med" len="med"/>
                      <a:tailEnd type="none" w="med" len="med"/>
                    </a:lnL>
                    <a:lnR w="12700" cap="flat" cmpd="sng" algn="ctr">
                      <a:solidFill>
                        <a:srgbClr val="1F497D"/>
                      </a:solidFill>
                      <a:prstDash val="solid"/>
                      <a:round/>
                      <a:headEnd type="none" w="med" len="med"/>
                      <a:tailEnd type="none" w="med" len="med"/>
                    </a:lnR>
                    <a:lnT w="12700" cap="flat" cmpd="sng" algn="ctr">
                      <a:solidFill>
                        <a:srgbClr val="1F497D"/>
                      </a:solidFill>
                      <a:prstDash val="solid"/>
                      <a:round/>
                      <a:headEnd type="none" w="med" len="med"/>
                      <a:tailEnd type="none" w="med" len="med"/>
                    </a:lnT>
                    <a:lnB w="12700" cap="flat" cmpd="sng" algn="ctr">
                      <a:solidFill>
                        <a:srgbClr val="1F497D"/>
                      </a:solidFill>
                      <a:prstDash val="solid"/>
                      <a:round/>
                      <a:headEnd type="none" w="med" len="med"/>
                      <a:tailEnd type="none" w="med" len="med"/>
                    </a:lnB>
                  </a:tcPr>
                </a:tc>
                <a:tc>
                  <a:txBody>
                    <a:bodyPr/>
                    <a:lstStyle/>
                    <a:p>
                      <a:pPr marL="0" marR="0" lvl="0" indent="0" algn="l" defTabSz="914278" rtl="0" eaLnBrk="1" fontAlgn="ctr" latinLnBrk="0" hangingPunct="1">
                        <a:lnSpc>
                          <a:spcPct val="100000"/>
                        </a:lnSpc>
                        <a:spcBef>
                          <a:spcPts val="0"/>
                        </a:spcBef>
                        <a:spcAft>
                          <a:spcPts val="0"/>
                        </a:spcAft>
                        <a:buClrTx/>
                        <a:buSzTx/>
                        <a:buFontTx/>
                        <a:buNone/>
                        <a:tabLst/>
                        <a:defRPr/>
                      </a:pPr>
                      <a:r>
                        <a:rPr lang="ja-JP" altLang="en-US" sz="1100" b="0" i="0" u="none" strike="noStrike" dirty="0">
                          <a:solidFill>
                            <a:schemeClr val="tx1"/>
                          </a:solidFill>
                          <a:effectLst/>
                          <a:latin typeface="Meiryo UI" panose="020B0604030504040204" pitchFamily="50" charset="-128"/>
                          <a:ea typeface="Meiryo UI" panose="020B0604030504040204" pitchFamily="50" charset="-128"/>
                        </a:rPr>
                        <a:t>●緊急的暫定的な安全対策の促進</a:t>
                      </a:r>
                      <a:endParaRPr lang="en-US" altLang="ja-JP" sz="1100" b="0" i="0" u="none" strike="noStrike" dirty="0">
                        <a:solidFill>
                          <a:schemeClr val="tx1"/>
                        </a:solidFill>
                        <a:effectLst/>
                        <a:latin typeface="Meiryo UI" panose="020B0604030504040204" pitchFamily="50" charset="-128"/>
                        <a:ea typeface="Meiryo UI" panose="020B0604030504040204" pitchFamily="50" charset="-128"/>
                      </a:endParaRPr>
                    </a:p>
                    <a:p>
                      <a:pPr marL="180000" marR="0" lvl="0" indent="-72000" algn="l" defTabSz="914278" rtl="0" eaLnBrk="1" fontAlgn="ctr" latinLnBrk="0" hangingPunct="1">
                        <a:lnSpc>
                          <a:spcPct val="100000"/>
                        </a:lnSpc>
                        <a:spcBef>
                          <a:spcPts val="0"/>
                        </a:spcBef>
                        <a:spcAft>
                          <a:spcPts val="0"/>
                        </a:spcAft>
                        <a:buClrTx/>
                        <a:buSzTx/>
                        <a:buFontTx/>
                        <a:buNone/>
                        <a:tabLst/>
                        <a:defRPr/>
                      </a:pPr>
                      <a:r>
                        <a:rPr kumimoji="1" lang="ja-JP" altLang="en-US" sz="1100" b="0" i="0" u="none" strike="noStrike" kern="1200" dirty="0">
                          <a:solidFill>
                            <a:schemeClr val="tx1"/>
                          </a:solidFill>
                          <a:effectLst/>
                          <a:latin typeface="Meiryo UI" panose="020B0604030504040204" pitchFamily="50" charset="-128"/>
                          <a:ea typeface="Meiryo UI" panose="020B0604030504040204" pitchFamily="50" charset="-128"/>
                          <a:cs typeface="+mn-cs"/>
                        </a:rPr>
                        <a:t>・住宅規模に応じた減災化の促進</a:t>
                      </a:r>
                      <a:endParaRPr kumimoji="1" lang="en-US" altLang="ja-JP" sz="1100" b="0" i="0" u="none" strike="noStrike" kern="1200" dirty="0">
                        <a:solidFill>
                          <a:schemeClr val="tx1"/>
                        </a:solidFill>
                        <a:effectLst/>
                        <a:latin typeface="Meiryo UI" panose="020B0604030504040204" pitchFamily="50" charset="-128"/>
                        <a:ea typeface="Meiryo UI" panose="020B0604030504040204" pitchFamily="50" charset="-128"/>
                        <a:cs typeface="+mn-cs"/>
                      </a:endParaRPr>
                    </a:p>
                    <a:p>
                      <a:pPr marL="180000" marR="0" lvl="0" indent="-72000" algn="l" defTabSz="914278" rtl="0" eaLnBrk="1" fontAlgn="ctr" latinLnBrk="0" hangingPunct="1">
                        <a:lnSpc>
                          <a:spcPct val="100000"/>
                        </a:lnSpc>
                        <a:spcBef>
                          <a:spcPts val="0"/>
                        </a:spcBef>
                        <a:spcAft>
                          <a:spcPts val="0"/>
                        </a:spcAft>
                        <a:buClrTx/>
                        <a:buSzTx/>
                        <a:buFontTx/>
                        <a:buNone/>
                        <a:tabLst/>
                        <a:defRPr/>
                      </a:pPr>
                      <a:r>
                        <a:rPr kumimoji="1" lang="ja-JP" altLang="en-US" sz="1100" b="0" i="0" u="none" strike="noStrike" kern="1200" dirty="0">
                          <a:solidFill>
                            <a:schemeClr val="tx1"/>
                          </a:solidFill>
                          <a:effectLst/>
                          <a:latin typeface="Meiryo UI" panose="020B0604030504040204" pitchFamily="50" charset="-128"/>
                          <a:ea typeface="Meiryo UI" panose="020B0604030504040204" pitchFamily="50" charset="-128"/>
                          <a:cs typeface="+mn-cs"/>
                        </a:rPr>
                        <a:t>・借家人への支援による減災化（住替え支援など）の促進</a:t>
                      </a:r>
                      <a:endParaRPr kumimoji="1" lang="en-US" altLang="ja-JP" sz="1100" b="0" i="0" u="none" strike="noStrike" kern="1200" dirty="0">
                        <a:solidFill>
                          <a:schemeClr val="tx1"/>
                        </a:solidFill>
                        <a:effectLst/>
                        <a:latin typeface="Meiryo UI" panose="020B0604030504040204" pitchFamily="50" charset="-128"/>
                        <a:ea typeface="Meiryo UI" panose="020B0604030504040204" pitchFamily="50" charset="-128"/>
                        <a:cs typeface="+mn-cs"/>
                      </a:endParaRPr>
                    </a:p>
                    <a:p>
                      <a:pPr marL="180000" marR="0" lvl="0" indent="-72000" algn="l" defTabSz="914278" rtl="0" eaLnBrk="1" fontAlgn="ctr" latinLnBrk="0" hangingPunct="1">
                        <a:lnSpc>
                          <a:spcPct val="100000"/>
                        </a:lnSpc>
                        <a:spcBef>
                          <a:spcPts val="0"/>
                        </a:spcBef>
                        <a:spcAft>
                          <a:spcPts val="0"/>
                        </a:spcAft>
                        <a:buClrTx/>
                        <a:buSzTx/>
                        <a:buFontTx/>
                        <a:buNone/>
                        <a:tabLst/>
                        <a:defRPr/>
                      </a:pPr>
                      <a:r>
                        <a:rPr lang="ja-JP" altLang="en-US" sz="1100" b="0" i="0" u="none" strike="noStrike" dirty="0">
                          <a:solidFill>
                            <a:schemeClr val="tx1"/>
                          </a:solidFill>
                          <a:effectLst/>
                          <a:latin typeface="Meiryo UI" panose="020B0604030504040204" pitchFamily="50" charset="-128"/>
                          <a:ea typeface="Meiryo UI" panose="020B0604030504040204" pitchFamily="50" charset="-128"/>
                        </a:rPr>
                        <a:t>・面的事業等と併せた住替えの促進</a:t>
                      </a:r>
                      <a:endParaRPr lang="en-US" altLang="ja-JP" sz="1100" b="0" i="0" u="none" strike="noStrike" dirty="0">
                        <a:solidFill>
                          <a:schemeClr val="tx1"/>
                        </a:solidFill>
                        <a:effectLst/>
                        <a:latin typeface="Meiryo UI" panose="020B0604030504040204" pitchFamily="50" charset="-128"/>
                        <a:ea typeface="Meiryo UI" panose="020B0604030504040204" pitchFamily="50" charset="-128"/>
                      </a:endParaRPr>
                    </a:p>
                    <a:p>
                      <a:pPr marL="180000" marR="0" lvl="0" indent="-72000" algn="l" defTabSz="914278" rtl="0" eaLnBrk="1" fontAlgn="ctr" latinLnBrk="0" hangingPunct="1">
                        <a:lnSpc>
                          <a:spcPct val="100000"/>
                        </a:lnSpc>
                        <a:spcBef>
                          <a:spcPts val="0"/>
                        </a:spcBef>
                        <a:spcAft>
                          <a:spcPts val="0"/>
                        </a:spcAft>
                        <a:buClrTx/>
                        <a:buSzTx/>
                        <a:buFontTx/>
                        <a:buNone/>
                        <a:tabLst/>
                        <a:defRPr/>
                      </a:pPr>
                      <a:r>
                        <a:rPr kumimoji="1" lang="ja-JP" altLang="en-US" sz="1100" b="0" i="0" u="none" strike="noStrike" kern="1200" dirty="0">
                          <a:solidFill>
                            <a:schemeClr val="tx1"/>
                          </a:solidFill>
                          <a:effectLst/>
                          <a:latin typeface="Meiryo UI" panose="020B0604030504040204" pitchFamily="50" charset="-128"/>
                          <a:ea typeface="Meiryo UI" panose="020B0604030504040204" pitchFamily="50" charset="-128"/>
                          <a:cs typeface="+mn-cs"/>
                        </a:rPr>
                        <a:t>・減災化につながる安全対策の普及啓発の促進</a:t>
                      </a:r>
                      <a:endParaRPr kumimoji="1" lang="en-US" altLang="ja-JP" sz="1100" b="0" i="0" u="none" strike="noStrike" kern="1200" dirty="0">
                        <a:solidFill>
                          <a:schemeClr val="tx1"/>
                        </a:solidFill>
                        <a:effectLst/>
                        <a:latin typeface="Meiryo UI" panose="020B0604030504040204" pitchFamily="50" charset="-128"/>
                        <a:ea typeface="Meiryo UI" panose="020B0604030504040204" pitchFamily="50" charset="-128"/>
                        <a:cs typeface="+mn-cs"/>
                      </a:endParaRPr>
                    </a:p>
                  </a:txBody>
                  <a:tcPr marL="35999" marR="35999" marT="35986" marB="71973">
                    <a:lnL w="12700" cap="flat" cmpd="sng" algn="ctr">
                      <a:solidFill>
                        <a:srgbClr val="1F497D"/>
                      </a:solidFill>
                      <a:prstDash val="solid"/>
                      <a:round/>
                      <a:headEnd type="none" w="med" len="med"/>
                      <a:tailEnd type="none" w="med" len="med"/>
                    </a:lnL>
                    <a:lnR w="12700" cap="flat" cmpd="sng" algn="ctr">
                      <a:solidFill>
                        <a:srgbClr val="1F497D"/>
                      </a:solidFill>
                      <a:prstDash val="solid"/>
                      <a:round/>
                      <a:headEnd type="none" w="med" len="med"/>
                      <a:tailEnd type="none" w="med" len="med"/>
                    </a:lnR>
                    <a:lnT w="12700" cap="flat" cmpd="sng" algn="ctr">
                      <a:solidFill>
                        <a:srgbClr val="1F497D"/>
                      </a:solidFill>
                      <a:prstDash val="solid"/>
                      <a:round/>
                      <a:headEnd type="none" w="med" len="med"/>
                      <a:tailEnd type="none" w="med" len="med"/>
                    </a:lnT>
                    <a:lnB w="12700" cap="flat" cmpd="sng" algn="ctr">
                      <a:solidFill>
                        <a:srgbClr val="1F497D"/>
                      </a:solidFill>
                      <a:prstDash val="solid"/>
                      <a:round/>
                      <a:headEnd type="none" w="med" len="med"/>
                      <a:tailEnd type="none" w="med" len="med"/>
                    </a:lnB>
                  </a:tcPr>
                </a:tc>
                <a:extLst>
                  <a:ext uri="{0D108BD9-81ED-4DB2-BD59-A6C34878D82A}">
                    <a16:rowId xmlns:a16="http://schemas.microsoft.com/office/drawing/2014/main" val="10003"/>
                  </a:ext>
                </a:extLst>
              </a:tr>
              <a:tr h="1226130">
                <a:tc>
                  <a:txBody>
                    <a:bodyPr/>
                    <a:lstStyle/>
                    <a:p>
                      <a:pPr algn="ctr" fontAlgn="ctr"/>
                      <a:r>
                        <a:rPr lang="ja-JP" altLang="en-US" sz="1100" b="0" i="0" u="none" strike="noStrike" dirty="0">
                          <a:effectLst/>
                          <a:latin typeface="Meiryo UI" panose="020B0604030504040204" pitchFamily="50" charset="-128"/>
                          <a:ea typeface="Meiryo UI" panose="020B0604030504040204" pitchFamily="50" charset="-128"/>
                        </a:rPr>
                        <a:t>旧街道沿い等の住宅地</a:t>
                      </a:r>
                    </a:p>
                  </a:txBody>
                  <a:tcPr marL="0" marR="0" marT="0" marB="0" anchor="ctr">
                    <a:lnL w="12700" cap="flat" cmpd="sng" algn="ctr">
                      <a:solidFill>
                        <a:srgbClr val="1F497D"/>
                      </a:solidFill>
                      <a:prstDash val="solid"/>
                      <a:round/>
                      <a:headEnd type="none" w="med" len="med"/>
                      <a:tailEnd type="none" w="med" len="med"/>
                    </a:lnL>
                    <a:lnR w="12700" cap="flat" cmpd="sng" algn="ctr">
                      <a:solidFill>
                        <a:srgbClr val="1F497D"/>
                      </a:solidFill>
                      <a:prstDash val="solid"/>
                      <a:round/>
                      <a:headEnd type="none" w="med" len="med"/>
                      <a:tailEnd type="none" w="med" len="med"/>
                    </a:lnR>
                    <a:lnT w="12700" cap="flat" cmpd="sng" algn="ctr">
                      <a:solidFill>
                        <a:srgbClr val="1F497D"/>
                      </a:solidFill>
                      <a:prstDash val="solid"/>
                      <a:round/>
                      <a:headEnd type="none" w="med" len="med"/>
                      <a:tailEnd type="none" w="med" len="med"/>
                    </a:lnT>
                    <a:lnB w="19050" cap="flat" cmpd="sng" algn="ctr">
                      <a:solidFill>
                        <a:srgbClr val="1F497D"/>
                      </a:solidFill>
                      <a:prstDash val="solid"/>
                      <a:round/>
                      <a:headEnd type="none" w="med" len="med"/>
                      <a:tailEnd type="none" w="med" len="med"/>
                    </a:lnB>
                  </a:tcPr>
                </a:tc>
                <a:tc gridSpan="2">
                  <a:txBody>
                    <a:bodyPr/>
                    <a:lstStyle/>
                    <a:p>
                      <a:pPr marL="72000" indent="-72000" algn="l" defTabSz="914278" rtl="0" eaLnBrk="1" fontAlgn="ctr" latinLnBrk="0" hangingPunct="1">
                        <a:lnSpc>
                          <a:spcPct val="125000"/>
                        </a:lnSpc>
                      </a:pPr>
                      <a:r>
                        <a:rPr kumimoji="1" lang="ja-JP" altLang="en-US" sz="1100" b="0" i="0" u="none" strike="noStrike" kern="1200" dirty="0">
                          <a:solidFill>
                            <a:schemeClr val="dk1"/>
                          </a:solidFill>
                          <a:effectLst/>
                          <a:latin typeface="Meiryo UI" panose="020B0604030504040204" pitchFamily="50" charset="-128"/>
                          <a:ea typeface="Meiryo UI" panose="020B0604030504040204" pitchFamily="50" charset="-128"/>
                          <a:cs typeface="+mn-cs"/>
                        </a:rPr>
                        <a:t>・住宅の規模が大きく、耐震改修に係る費用負担が大きい</a:t>
                      </a:r>
                      <a:endParaRPr kumimoji="1" lang="en-US" altLang="ja-JP" sz="1100" b="0" i="0" u="none" strike="noStrike" kern="1200" dirty="0">
                        <a:solidFill>
                          <a:schemeClr val="dk1"/>
                        </a:solidFill>
                        <a:effectLst/>
                        <a:latin typeface="Meiryo UI" panose="020B0604030504040204" pitchFamily="50" charset="-128"/>
                        <a:ea typeface="Meiryo UI" panose="020B0604030504040204" pitchFamily="50" charset="-128"/>
                        <a:cs typeface="+mn-cs"/>
                      </a:endParaRPr>
                    </a:p>
                    <a:p>
                      <a:pPr marL="72000" indent="-72000" algn="l" fontAlgn="ctr">
                        <a:lnSpc>
                          <a:spcPct val="125000"/>
                        </a:lnSpc>
                      </a:pPr>
                      <a:r>
                        <a:rPr lang="ja-JP" altLang="en-US" sz="1100" b="0" i="0" u="none" strike="noStrike" dirty="0">
                          <a:effectLst/>
                          <a:latin typeface="Meiryo UI" panose="020B0604030504040204" pitchFamily="50" charset="-128"/>
                          <a:ea typeface="Meiryo UI" panose="020B0604030504040204" pitchFamily="50" charset="-128"/>
                        </a:rPr>
                        <a:t>・高齢の所有者で、子世帯への引継ぎがなければ、大きな費用負担に抵抗があり、耐震改修に踏み切れない</a:t>
                      </a:r>
                      <a:endParaRPr lang="en-US" altLang="ja-JP" sz="1100" b="0" i="0" u="none" strike="noStrike" dirty="0">
                        <a:effectLst/>
                        <a:latin typeface="Meiryo UI" panose="020B0604030504040204" pitchFamily="50" charset="-128"/>
                        <a:ea typeface="Meiryo UI" panose="020B0604030504040204" pitchFamily="50" charset="-128"/>
                      </a:endParaRPr>
                    </a:p>
                    <a:p>
                      <a:pPr marL="72000" indent="-72000" algn="l" fontAlgn="ctr">
                        <a:lnSpc>
                          <a:spcPct val="125000"/>
                        </a:lnSpc>
                      </a:pPr>
                      <a:r>
                        <a:rPr lang="ja-JP" altLang="en-US" sz="1100" b="0" i="0" u="none" strike="noStrike" dirty="0">
                          <a:effectLst/>
                          <a:latin typeface="Meiryo UI" panose="020B0604030504040204" pitchFamily="50" charset="-128"/>
                          <a:ea typeface="Meiryo UI" panose="020B0604030504040204" pitchFamily="50" charset="-128"/>
                        </a:rPr>
                        <a:t>・高齢化により、耐震化の意欲が低下</a:t>
                      </a:r>
                      <a:endParaRPr lang="en-US" altLang="ja-JP" sz="1100" b="0" i="0" u="none" strike="noStrike" dirty="0">
                        <a:effectLst/>
                        <a:latin typeface="Meiryo UI" panose="020B0604030504040204" pitchFamily="50" charset="-128"/>
                        <a:ea typeface="Meiryo UI" panose="020B0604030504040204" pitchFamily="50" charset="-128"/>
                      </a:endParaRPr>
                    </a:p>
                  </a:txBody>
                  <a:tcPr marL="35999" marR="35999" marT="35986" marB="71973" anchor="ctr">
                    <a:lnL w="12700" cap="flat" cmpd="sng" algn="ctr">
                      <a:solidFill>
                        <a:srgbClr val="1F497D"/>
                      </a:solidFill>
                      <a:prstDash val="solid"/>
                      <a:round/>
                      <a:headEnd type="none" w="med" len="med"/>
                      <a:tailEnd type="none" w="med" len="med"/>
                    </a:lnL>
                    <a:lnR w="12700" cap="flat" cmpd="sng" algn="ctr">
                      <a:solidFill>
                        <a:srgbClr val="1F497D"/>
                      </a:solidFill>
                      <a:prstDash val="solid"/>
                      <a:round/>
                      <a:headEnd type="none" w="med" len="med"/>
                      <a:tailEnd type="none" w="med" len="med"/>
                    </a:lnR>
                    <a:lnT w="12700" cap="flat" cmpd="sng" algn="ctr">
                      <a:solidFill>
                        <a:srgbClr val="1F497D"/>
                      </a:solidFill>
                      <a:prstDash val="solid"/>
                      <a:round/>
                      <a:headEnd type="none" w="med" len="med"/>
                      <a:tailEnd type="none" w="med" len="med"/>
                    </a:lnT>
                    <a:lnB w="19050" cap="flat" cmpd="sng" algn="ctr">
                      <a:solidFill>
                        <a:srgbClr val="1F497D"/>
                      </a:solidFill>
                      <a:prstDash val="solid"/>
                      <a:round/>
                      <a:headEnd type="none" w="med" len="med"/>
                      <a:tailEnd type="none" w="med" len="med"/>
                    </a:lnB>
                  </a:tcPr>
                </a:tc>
                <a:tc hMerge="1">
                  <a:txBody>
                    <a:bodyPr/>
                    <a:lstStyle/>
                    <a:p>
                      <a:endParaRPr kumimoji="1" lang="ja-JP" altLang="en-US"/>
                    </a:p>
                  </a:txBody>
                  <a:tcPr/>
                </a:tc>
                <a:tc>
                  <a:txBody>
                    <a:bodyPr/>
                    <a:lstStyle/>
                    <a:p>
                      <a:pPr algn="l" fontAlgn="ctr"/>
                      <a:r>
                        <a:rPr lang="ja-JP" altLang="en-US" sz="1100" b="0" i="0" u="none" strike="noStrike" dirty="0">
                          <a:solidFill>
                            <a:schemeClr val="tx1"/>
                          </a:solidFill>
                          <a:effectLst/>
                          <a:latin typeface="Meiryo UI" panose="020B0604030504040204" pitchFamily="50" charset="-128"/>
                          <a:ea typeface="Meiryo UI" panose="020B0604030504040204" pitchFamily="50" charset="-128"/>
                        </a:rPr>
                        <a:t>● 耐震化の促進</a:t>
                      </a:r>
                    </a:p>
                    <a:p>
                      <a:pPr marL="180000" marR="0" lvl="0" indent="-72000" algn="l" defTabSz="914278" rtl="0" eaLnBrk="1" fontAlgn="ctr" latinLnBrk="0" hangingPunct="1">
                        <a:lnSpc>
                          <a:spcPct val="100000"/>
                        </a:lnSpc>
                        <a:spcBef>
                          <a:spcPts val="0"/>
                        </a:spcBef>
                        <a:spcAft>
                          <a:spcPts val="0"/>
                        </a:spcAft>
                        <a:buClrTx/>
                        <a:buSzTx/>
                        <a:buFontTx/>
                        <a:buNone/>
                        <a:tabLst/>
                        <a:defRPr/>
                      </a:pPr>
                      <a:r>
                        <a:rPr lang="ja-JP" altLang="en-US" sz="1100" b="0" i="0" u="none" strike="noStrike" dirty="0">
                          <a:solidFill>
                            <a:schemeClr val="tx1"/>
                          </a:solidFill>
                          <a:effectLst/>
                          <a:latin typeface="Meiryo UI" panose="020B0604030504040204" pitchFamily="50" charset="-128"/>
                          <a:ea typeface="Meiryo UI" panose="020B0604030504040204" pitchFamily="50" charset="-128"/>
                        </a:rPr>
                        <a:t>・住宅リフォームに併せた耐震改修の促進</a:t>
                      </a:r>
                      <a:endParaRPr lang="en-US" altLang="ja-JP" sz="1100" b="0" i="0" u="none" strike="noStrike" dirty="0">
                        <a:solidFill>
                          <a:schemeClr val="tx1"/>
                        </a:solidFill>
                        <a:effectLst/>
                        <a:latin typeface="Meiryo UI" panose="020B0604030504040204" pitchFamily="50" charset="-128"/>
                        <a:ea typeface="Meiryo UI" panose="020B0604030504040204" pitchFamily="50" charset="-128"/>
                      </a:endParaRPr>
                    </a:p>
                    <a:p>
                      <a:pPr marL="180000" marR="0" lvl="0" indent="-72000" algn="l" defTabSz="914278" rtl="0" eaLnBrk="1" fontAlgn="ctr" latinLnBrk="0" hangingPunct="1">
                        <a:lnSpc>
                          <a:spcPct val="100000"/>
                        </a:lnSpc>
                        <a:spcBef>
                          <a:spcPts val="0"/>
                        </a:spcBef>
                        <a:spcAft>
                          <a:spcPts val="0"/>
                        </a:spcAft>
                        <a:buClrTx/>
                        <a:buSzTx/>
                        <a:buFontTx/>
                        <a:buNone/>
                        <a:tabLst/>
                        <a:defRPr/>
                      </a:pPr>
                      <a:r>
                        <a:rPr lang="ja-JP" altLang="en-US" sz="1100" b="0" i="0" u="none" strike="noStrike" dirty="0">
                          <a:solidFill>
                            <a:schemeClr val="tx1"/>
                          </a:solidFill>
                          <a:effectLst/>
                          <a:latin typeface="Meiryo UI" panose="020B0604030504040204" pitchFamily="50" charset="-128"/>
                          <a:ea typeface="Meiryo UI" panose="020B0604030504040204" pitchFamily="50" charset="-128"/>
                        </a:rPr>
                        <a:t>・耐震化の普及啓発の促進</a:t>
                      </a:r>
                      <a:endParaRPr lang="en-US" altLang="ja-JP" sz="1100" b="0" i="0" u="none" strike="noStrike" dirty="0">
                        <a:solidFill>
                          <a:schemeClr val="tx1"/>
                        </a:solidFill>
                        <a:effectLst/>
                        <a:latin typeface="Meiryo UI" panose="020B0604030504040204" pitchFamily="50" charset="-128"/>
                        <a:ea typeface="Meiryo UI" panose="020B0604030504040204" pitchFamily="50" charset="-128"/>
                      </a:endParaRPr>
                    </a:p>
                  </a:txBody>
                  <a:tcPr marL="35999" marR="35999" marT="35986" marB="71973">
                    <a:lnL w="12700" cap="flat" cmpd="sng" algn="ctr">
                      <a:solidFill>
                        <a:srgbClr val="1F497D"/>
                      </a:solidFill>
                      <a:prstDash val="solid"/>
                      <a:round/>
                      <a:headEnd type="none" w="med" len="med"/>
                      <a:tailEnd type="none" w="med" len="med"/>
                    </a:lnL>
                    <a:lnR w="12700" cap="flat" cmpd="sng" algn="ctr">
                      <a:solidFill>
                        <a:srgbClr val="1F497D"/>
                      </a:solidFill>
                      <a:prstDash val="solid"/>
                      <a:round/>
                      <a:headEnd type="none" w="med" len="med"/>
                      <a:tailEnd type="none" w="med" len="med"/>
                    </a:lnR>
                    <a:lnT w="12700" cap="flat" cmpd="sng" algn="ctr">
                      <a:solidFill>
                        <a:srgbClr val="1F497D"/>
                      </a:solidFill>
                      <a:prstDash val="solid"/>
                      <a:round/>
                      <a:headEnd type="none" w="med" len="med"/>
                      <a:tailEnd type="none" w="med" len="med"/>
                    </a:lnT>
                    <a:lnB w="19050" cap="flat" cmpd="sng" algn="ctr">
                      <a:solidFill>
                        <a:srgbClr val="1F497D"/>
                      </a:solidFill>
                      <a:prstDash val="solid"/>
                      <a:round/>
                      <a:headEnd type="none" w="med" len="med"/>
                      <a:tailEnd type="none" w="med" len="med"/>
                    </a:lnB>
                  </a:tcPr>
                </a:tc>
                <a:tc>
                  <a:txBody>
                    <a:bodyPr/>
                    <a:lstStyle/>
                    <a:p>
                      <a:pPr marL="0" marR="0" lvl="0" indent="0" algn="l" defTabSz="914278" rtl="0" eaLnBrk="1" fontAlgn="ctr" latinLnBrk="0" hangingPunct="1">
                        <a:lnSpc>
                          <a:spcPct val="100000"/>
                        </a:lnSpc>
                        <a:spcBef>
                          <a:spcPts val="0"/>
                        </a:spcBef>
                        <a:spcAft>
                          <a:spcPts val="0"/>
                        </a:spcAft>
                        <a:buClrTx/>
                        <a:buSzTx/>
                        <a:buFontTx/>
                        <a:buNone/>
                        <a:tabLst/>
                        <a:defRPr/>
                      </a:pPr>
                      <a:r>
                        <a:rPr lang="ja-JP" altLang="en-US" sz="1100" b="0" i="0" u="none" strike="noStrike" dirty="0">
                          <a:solidFill>
                            <a:schemeClr val="tx1"/>
                          </a:solidFill>
                          <a:effectLst/>
                          <a:latin typeface="Meiryo UI" panose="020B0604030504040204" pitchFamily="50" charset="-128"/>
                          <a:ea typeface="Meiryo UI" panose="020B0604030504040204" pitchFamily="50" charset="-128"/>
                        </a:rPr>
                        <a:t>●緊急的暫定的な安全対策の促進</a:t>
                      </a:r>
                      <a:endParaRPr lang="en-US" altLang="ja-JP" sz="1100" b="0" i="0" u="none" strike="noStrike" dirty="0">
                        <a:solidFill>
                          <a:schemeClr val="tx1"/>
                        </a:solidFill>
                        <a:effectLst/>
                        <a:latin typeface="Meiryo UI" panose="020B0604030504040204" pitchFamily="50" charset="-128"/>
                        <a:ea typeface="Meiryo UI" panose="020B0604030504040204" pitchFamily="50" charset="-128"/>
                      </a:endParaRPr>
                    </a:p>
                    <a:p>
                      <a:pPr marL="180000" marR="0" lvl="0" indent="-72000" algn="l" defTabSz="914278" rtl="0" eaLnBrk="1" fontAlgn="ctr" latinLnBrk="0" hangingPunct="1">
                        <a:lnSpc>
                          <a:spcPct val="100000"/>
                        </a:lnSpc>
                        <a:spcBef>
                          <a:spcPts val="0"/>
                        </a:spcBef>
                        <a:spcAft>
                          <a:spcPts val="0"/>
                        </a:spcAft>
                        <a:buClrTx/>
                        <a:buSzTx/>
                        <a:buFontTx/>
                        <a:buNone/>
                        <a:tabLst/>
                        <a:defRPr/>
                      </a:pPr>
                      <a:r>
                        <a:rPr kumimoji="1" lang="ja-JP" altLang="en-US" sz="1100" b="0" i="0" u="none" strike="noStrike" kern="1200" dirty="0">
                          <a:solidFill>
                            <a:schemeClr val="tx1"/>
                          </a:solidFill>
                          <a:effectLst/>
                          <a:latin typeface="Meiryo UI" panose="020B0604030504040204" pitchFamily="50" charset="-128"/>
                          <a:ea typeface="Meiryo UI" panose="020B0604030504040204" pitchFamily="50" charset="-128"/>
                          <a:cs typeface="+mn-cs"/>
                        </a:rPr>
                        <a:t>・住宅規模に応じた減災化（部分改修など）の促進</a:t>
                      </a:r>
                      <a:endParaRPr kumimoji="1" lang="en-US" altLang="ja-JP" sz="1100" b="0" i="0" u="none" strike="noStrike" kern="1200" dirty="0">
                        <a:solidFill>
                          <a:schemeClr val="tx1"/>
                        </a:solidFill>
                        <a:effectLst/>
                        <a:latin typeface="Meiryo UI" panose="020B0604030504040204" pitchFamily="50" charset="-128"/>
                        <a:ea typeface="Meiryo UI" panose="020B0604030504040204" pitchFamily="50" charset="-128"/>
                        <a:cs typeface="+mn-cs"/>
                      </a:endParaRPr>
                    </a:p>
                    <a:p>
                      <a:pPr marL="180000" marR="0" lvl="0" indent="-72000" algn="l" defTabSz="914278" rtl="0" eaLnBrk="1" fontAlgn="ctr" latinLnBrk="0" hangingPunct="1">
                        <a:lnSpc>
                          <a:spcPct val="100000"/>
                        </a:lnSpc>
                        <a:spcBef>
                          <a:spcPts val="0"/>
                        </a:spcBef>
                        <a:spcAft>
                          <a:spcPts val="0"/>
                        </a:spcAft>
                        <a:buClrTx/>
                        <a:buSzTx/>
                        <a:buFontTx/>
                        <a:buNone/>
                        <a:tabLst/>
                        <a:defRPr/>
                      </a:pPr>
                      <a:r>
                        <a:rPr kumimoji="1" lang="ja-JP" altLang="en-US" sz="1100" b="0" i="0" u="none" strike="noStrike" kern="1200" dirty="0">
                          <a:solidFill>
                            <a:schemeClr val="tx1"/>
                          </a:solidFill>
                          <a:effectLst/>
                          <a:latin typeface="Meiryo UI" panose="020B0604030504040204" pitchFamily="50" charset="-128"/>
                          <a:ea typeface="Meiryo UI" panose="020B0604030504040204" pitchFamily="50" charset="-128"/>
                          <a:cs typeface="+mn-cs"/>
                        </a:rPr>
                        <a:t>・ライフスタイルに応じた住替えの促進</a:t>
                      </a:r>
                      <a:endParaRPr kumimoji="1" lang="en-US" altLang="ja-JP" sz="1100" b="0" i="0" u="none" strike="noStrike" kern="1200" dirty="0">
                        <a:solidFill>
                          <a:schemeClr val="tx1"/>
                        </a:solidFill>
                        <a:effectLst/>
                        <a:latin typeface="Meiryo UI" panose="020B0604030504040204" pitchFamily="50" charset="-128"/>
                        <a:ea typeface="Meiryo UI" panose="020B0604030504040204" pitchFamily="50" charset="-128"/>
                        <a:cs typeface="+mn-cs"/>
                      </a:endParaRPr>
                    </a:p>
                    <a:p>
                      <a:pPr marL="180000" marR="0" lvl="0" indent="-72000" algn="l" defTabSz="914278" rtl="0" eaLnBrk="1" fontAlgn="ctr" latinLnBrk="0" hangingPunct="1">
                        <a:lnSpc>
                          <a:spcPct val="100000"/>
                        </a:lnSpc>
                        <a:spcBef>
                          <a:spcPts val="0"/>
                        </a:spcBef>
                        <a:spcAft>
                          <a:spcPts val="0"/>
                        </a:spcAft>
                        <a:buClrTx/>
                        <a:buSzTx/>
                        <a:buFontTx/>
                        <a:buNone/>
                        <a:tabLst/>
                        <a:defRPr/>
                      </a:pPr>
                      <a:r>
                        <a:rPr kumimoji="1" lang="ja-JP" altLang="en-US" sz="1100" b="0" i="0" u="none" strike="noStrike" kern="1200" dirty="0">
                          <a:solidFill>
                            <a:schemeClr val="tx1"/>
                          </a:solidFill>
                          <a:effectLst/>
                          <a:latin typeface="Meiryo UI" panose="020B0604030504040204" pitchFamily="50" charset="-128"/>
                          <a:ea typeface="Meiryo UI" panose="020B0604030504040204" pitchFamily="50" charset="-128"/>
                          <a:cs typeface="+mn-cs"/>
                        </a:rPr>
                        <a:t>・減災化につながる安全対策の普及啓発の促進</a:t>
                      </a:r>
                      <a:endParaRPr kumimoji="1" lang="en-US" altLang="ja-JP" sz="1100" b="0" i="0" u="none" strike="noStrike" kern="1200" dirty="0">
                        <a:solidFill>
                          <a:schemeClr val="tx1"/>
                        </a:solidFill>
                        <a:effectLst/>
                        <a:latin typeface="Meiryo UI" panose="020B0604030504040204" pitchFamily="50" charset="-128"/>
                        <a:ea typeface="Meiryo UI" panose="020B0604030504040204" pitchFamily="50" charset="-128"/>
                        <a:cs typeface="+mn-cs"/>
                      </a:endParaRPr>
                    </a:p>
                  </a:txBody>
                  <a:tcPr marL="35999" marR="35999" marT="35986" marB="71973">
                    <a:lnL w="12700" cap="flat" cmpd="sng" algn="ctr">
                      <a:solidFill>
                        <a:srgbClr val="1F497D"/>
                      </a:solidFill>
                      <a:prstDash val="solid"/>
                      <a:round/>
                      <a:headEnd type="none" w="med" len="med"/>
                      <a:tailEnd type="none" w="med" len="med"/>
                    </a:lnL>
                    <a:lnR w="12700" cap="flat" cmpd="sng" algn="ctr">
                      <a:solidFill>
                        <a:srgbClr val="1F497D"/>
                      </a:solidFill>
                      <a:prstDash val="solid"/>
                      <a:round/>
                      <a:headEnd type="none" w="med" len="med"/>
                      <a:tailEnd type="none" w="med" len="med"/>
                    </a:lnR>
                    <a:lnT w="12700" cap="flat" cmpd="sng" algn="ctr">
                      <a:solidFill>
                        <a:srgbClr val="1F497D"/>
                      </a:solidFill>
                      <a:prstDash val="solid"/>
                      <a:round/>
                      <a:headEnd type="none" w="med" len="med"/>
                      <a:tailEnd type="none" w="med" len="med"/>
                    </a:lnT>
                    <a:lnB w="19050" cap="flat" cmpd="sng" algn="ctr">
                      <a:solidFill>
                        <a:srgbClr val="1F497D"/>
                      </a:solidFill>
                      <a:prstDash val="solid"/>
                      <a:round/>
                      <a:headEnd type="none" w="med" len="med"/>
                      <a:tailEnd type="none" w="med" len="med"/>
                    </a:lnB>
                  </a:tcPr>
                </a:tc>
                <a:extLst>
                  <a:ext uri="{0D108BD9-81ED-4DB2-BD59-A6C34878D82A}">
                    <a16:rowId xmlns:a16="http://schemas.microsoft.com/office/drawing/2014/main" val="10004"/>
                  </a:ext>
                </a:extLst>
              </a:tr>
            </a:tbl>
          </a:graphicData>
        </a:graphic>
      </p:graphicFrame>
      <p:sp>
        <p:nvSpPr>
          <p:cNvPr id="2" name="スライド番号プレースホルダー 1">
            <a:extLst>
              <a:ext uri="{FF2B5EF4-FFF2-40B4-BE49-F238E27FC236}">
                <a16:creationId xmlns:a16="http://schemas.microsoft.com/office/drawing/2014/main" id="{CF6AD36F-D4C5-4E1F-BFD4-8B13A8BEAE0F}"/>
              </a:ext>
            </a:extLst>
          </p:cNvPr>
          <p:cNvSpPr>
            <a:spLocks noGrp="1"/>
          </p:cNvSpPr>
          <p:nvPr>
            <p:ph type="sldNum" sz="quarter" idx="12"/>
          </p:nvPr>
        </p:nvSpPr>
        <p:spPr/>
        <p:txBody>
          <a:bodyPr/>
          <a:lstStyle/>
          <a:p>
            <a:pPr>
              <a:defRPr/>
            </a:pPr>
            <a:fld id="{09954CD4-AF95-4C78-B160-84012AB9CEDB}" type="slidenum">
              <a:rPr lang="en-US" altLang="ja-JP" smtClean="0">
                <a:solidFill>
                  <a:srgbClr val="000000"/>
                </a:solidFill>
              </a:rPr>
              <a:pPr>
                <a:defRPr/>
              </a:pPr>
              <a:t>5</a:t>
            </a:fld>
            <a:endParaRPr lang="en-US" altLang="ja-JP">
              <a:solidFill>
                <a:srgbClr val="000000"/>
              </a:solidFill>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正方形/長方形 10">
            <a:extLst>
              <a:ext uri="{FF2B5EF4-FFF2-40B4-BE49-F238E27FC236}">
                <a16:creationId xmlns:a16="http://schemas.microsoft.com/office/drawing/2014/main" id="{E8544EBB-80E5-40E1-99ED-1A3D4BE975DD}"/>
              </a:ext>
            </a:extLst>
          </p:cNvPr>
          <p:cNvSpPr>
            <a:spLocks noChangeArrowheads="1"/>
          </p:cNvSpPr>
          <p:nvPr/>
        </p:nvSpPr>
        <p:spPr bwMode="auto">
          <a:xfrm>
            <a:off x="103188" y="628650"/>
            <a:ext cx="8829675" cy="1253775"/>
          </a:xfrm>
          <a:prstGeom prst="rect">
            <a:avLst/>
          </a:prstGeom>
          <a:solidFill>
            <a:srgbClr val="FFFFFF"/>
          </a:solidFill>
          <a:ln w="9525">
            <a:solidFill>
              <a:srgbClr val="000000"/>
            </a:solidFill>
            <a:miter lim="800000"/>
            <a:headEnd/>
            <a:tailEnd/>
          </a:ln>
          <a:effectLst>
            <a:outerShdw dist="89803" dir="2700000" algn="ctr" rotWithShape="0">
              <a:srgbClr val="808080"/>
            </a:outerShdw>
          </a:effectLst>
        </p:spPr>
        <p:txBody>
          <a:bodyPr lIns="72000" tIns="36000" rIns="144000" bIns="0" upright="1"/>
          <a:lstStyle/>
          <a:p>
            <a:pPr marL="133350" algn="just" eaLnBrk="1" hangingPunct="1">
              <a:lnSpc>
                <a:spcPts val="700"/>
              </a:lnSpc>
              <a:defRPr/>
            </a:pPr>
            <a:r>
              <a:rPr lang="en-US" sz="1400" kern="100" dirty="0">
                <a:latin typeface="Meiryo UI" panose="020B0604030504040204" pitchFamily="50" charset="-128"/>
                <a:ea typeface="ＭＳ 明朝" panose="02020609040205080304" pitchFamily="17" charset="-128"/>
                <a:cs typeface="Meiryo UI" panose="020B0604030504040204" pitchFamily="50" charset="-128"/>
              </a:rPr>
              <a:t> </a:t>
            </a:r>
            <a:endParaRPr lang="ja-JP" sz="1050" kern="100" dirty="0">
              <a:latin typeface="Century" panose="02040604050505020304" pitchFamily="18" charset="0"/>
              <a:ea typeface="ＭＳ 明朝" panose="02020609040205080304" pitchFamily="17" charset="-128"/>
              <a:cs typeface="Times New Roman" panose="02020603050405020304" pitchFamily="18" charset="0"/>
            </a:endParaRPr>
          </a:p>
          <a:p>
            <a:pPr indent="177800" algn="just" eaLnBrk="1" hangingPunct="1">
              <a:lnSpc>
                <a:spcPts val="2000"/>
              </a:lnSpc>
              <a:defRPr/>
            </a:pPr>
            <a:r>
              <a:rPr lang="ja-JP" sz="1400" b="1" kern="100" dirty="0">
                <a:solidFill>
                  <a:srgbClr val="0099FF"/>
                </a:solidFill>
                <a:latin typeface="Century" panose="02040604050505020304" pitchFamily="18" charset="0"/>
                <a:ea typeface="Meiryo UI" panose="020B0604030504040204" pitchFamily="50" charset="-128"/>
                <a:cs typeface="Meiryo UI" panose="020B0604030504040204" pitchFamily="50" charset="-128"/>
              </a:rPr>
              <a:t>●</a:t>
            </a:r>
            <a:r>
              <a:rPr lang="ja-JP" sz="1400" b="1" kern="100" dirty="0">
                <a:latin typeface="Century" panose="02040604050505020304" pitchFamily="18" charset="0"/>
                <a:ea typeface="Meiryo UI" panose="020B0604030504040204" pitchFamily="50" charset="-128"/>
                <a:cs typeface="Meiryo UI" panose="020B0604030504040204" pitchFamily="50" charset="-128"/>
              </a:rPr>
              <a:t>耐震</a:t>
            </a:r>
            <a:r>
              <a:rPr lang="ja-JP" altLang="en-US" sz="1400" b="1" kern="100" dirty="0">
                <a:latin typeface="Century" panose="02040604050505020304" pitchFamily="18" charset="0"/>
                <a:ea typeface="Meiryo UI" panose="020B0604030504040204" pitchFamily="50" charset="-128"/>
                <a:cs typeface="Meiryo UI" panose="020B0604030504040204" pitchFamily="50" charset="-128"/>
              </a:rPr>
              <a:t>改修</a:t>
            </a:r>
            <a:r>
              <a:rPr lang="ja-JP" sz="1400" b="1" kern="100" dirty="0">
                <a:latin typeface="Century" panose="02040604050505020304" pitchFamily="18" charset="0"/>
                <a:ea typeface="Meiryo UI" panose="020B0604030504040204" pitchFamily="50" charset="-128"/>
                <a:cs typeface="Meiryo UI" panose="020B0604030504040204" pitchFamily="50" charset="-128"/>
              </a:rPr>
              <a:t>促進</a:t>
            </a:r>
            <a:endParaRPr lang="ja-JP" sz="1050" kern="100" dirty="0">
              <a:latin typeface="Century" panose="02040604050505020304" pitchFamily="18" charset="0"/>
              <a:ea typeface="ＭＳ 明朝" panose="02020609040205080304" pitchFamily="17" charset="-128"/>
              <a:cs typeface="Times New Roman" panose="02020603050405020304" pitchFamily="18" charset="0"/>
            </a:endParaRPr>
          </a:p>
          <a:p>
            <a:pPr indent="355600" algn="just" eaLnBrk="1" hangingPunct="1">
              <a:lnSpc>
                <a:spcPts val="2000"/>
              </a:lnSpc>
              <a:defRPr/>
            </a:pPr>
            <a:r>
              <a:rPr lang="ja-JP" sz="1400" kern="100" dirty="0">
                <a:latin typeface="Meiryo UI" panose="020B0604030504040204" pitchFamily="50" charset="-128"/>
                <a:ea typeface="Meiryo UI" panose="020B0604030504040204" pitchFamily="50" charset="-128"/>
                <a:cs typeface="Meiryo UI" panose="020B0604030504040204" pitchFamily="50" charset="-128"/>
              </a:rPr>
              <a:t>全体改修、部分改修（</a:t>
            </a:r>
            <a:r>
              <a:rPr lang="en-US" sz="1400" kern="100" dirty="0">
                <a:latin typeface="Meiryo UI" panose="020B0604030504040204" pitchFamily="50" charset="-128"/>
                <a:ea typeface="Meiryo UI" panose="020B0604030504040204" pitchFamily="50" charset="-128"/>
                <a:cs typeface="Meiryo UI" panose="020B0604030504040204" pitchFamily="50" charset="-128"/>
              </a:rPr>
              <a:t>0.7</a:t>
            </a:r>
            <a:r>
              <a:rPr lang="ja-JP" sz="1400" kern="100" dirty="0">
                <a:latin typeface="Meiryo UI" panose="020B0604030504040204" pitchFamily="50" charset="-128"/>
                <a:ea typeface="Meiryo UI" panose="020B0604030504040204" pitchFamily="50" charset="-128"/>
                <a:cs typeface="Meiryo UI" panose="020B0604030504040204" pitchFamily="50" charset="-128"/>
              </a:rPr>
              <a:t>以上など）シェルター</a:t>
            </a:r>
            <a:endParaRPr lang="en-US" altLang="ja-JP" sz="1400" kern="100" dirty="0">
              <a:latin typeface="Meiryo UI" panose="020B0604030504040204" pitchFamily="50" charset="-128"/>
              <a:ea typeface="Meiryo UI" panose="020B0604030504040204" pitchFamily="50" charset="-128"/>
              <a:cs typeface="Meiryo UI" panose="020B0604030504040204" pitchFamily="50" charset="-128"/>
            </a:endParaRPr>
          </a:p>
          <a:p>
            <a:pPr indent="177800" algn="just" eaLnBrk="1" hangingPunct="1">
              <a:lnSpc>
                <a:spcPts val="2000"/>
              </a:lnSpc>
              <a:defRPr/>
            </a:pPr>
            <a:r>
              <a:rPr lang="ja-JP" altLang="ja-JP" sz="1400" b="1" kern="100" dirty="0">
                <a:solidFill>
                  <a:srgbClr val="CC3399"/>
                </a:solidFill>
                <a:latin typeface="Meiryo UI" panose="020B0604030504040204" pitchFamily="50" charset="-128"/>
                <a:ea typeface="Meiryo UI" panose="020B0604030504040204" pitchFamily="50" charset="-128"/>
                <a:cs typeface="Meiryo UI" panose="020B0604030504040204" pitchFamily="50" charset="-128"/>
              </a:rPr>
              <a:t>●</a:t>
            </a:r>
            <a:r>
              <a:rPr lang="ja-JP" altLang="ja-JP" sz="1400" b="1" kern="100" dirty="0">
                <a:latin typeface="Meiryo UI" panose="020B0604030504040204" pitchFamily="50" charset="-128"/>
                <a:ea typeface="Meiryo UI" panose="020B0604030504040204" pitchFamily="50" charset="-128"/>
                <a:cs typeface="Meiryo UI" panose="020B0604030504040204" pitchFamily="50" charset="-128"/>
              </a:rPr>
              <a:t>住替え促進</a:t>
            </a:r>
            <a:endParaRPr lang="ja-JP" altLang="ja-JP" sz="1400" kern="100" dirty="0">
              <a:latin typeface="Meiryo UI" panose="020B0604030504040204" pitchFamily="50" charset="-128"/>
              <a:ea typeface="Meiryo UI" panose="020B0604030504040204" pitchFamily="50" charset="-128"/>
              <a:cs typeface="Times New Roman" panose="02020603050405020304" pitchFamily="18" charset="0"/>
            </a:endParaRPr>
          </a:p>
          <a:p>
            <a:pPr algn="just" eaLnBrk="1" hangingPunct="1">
              <a:lnSpc>
                <a:spcPts val="2000"/>
              </a:lnSpc>
              <a:defRPr/>
            </a:pPr>
            <a:r>
              <a:rPr lang="ja-JP" altLang="ja-JP" sz="1050" kern="100" dirty="0">
                <a:latin typeface="Century" panose="02040604050505020304" pitchFamily="18" charset="0"/>
                <a:ea typeface="Meiryo UI" panose="020B0604030504040204" pitchFamily="50" charset="-128"/>
                <a:cs typeface="Meiryo UI" panose="020B0604030504040204" pitchFamily="50" charset="-128"/>
              </a:rPr>
              <a:t>　　　</a:t>
            </a:r>
            <a:r>
              <a:rPr lang="en-US" altLang="ja-JP" sz="1050" kern="100" dirty="0">
                <a:latin typeface="Century" panose="02040604050505020304" pitchFamily="18" charset="0"/>
                <a:ea typeface="Meiryo UI" panose="020B0604030504040204" pitchFamily="50" charset="-128"/>
                <a:cs typeface="Meiryo UI" panose="020B0604030504040204" pitchFamily="50" charset="-128"/>
              </a:rPr>
              <a:t>  </a:t>
            </a:r>
            <a:r>
              <a:rPr lang="ja-JP" altLang="ja-JP" sz="1400" kern="0" dirty="0">
                <a:latin typeface="Century" panose="02040604050505020304" pitchFamily="18" charset="0"/>
                <a:ea typeface="Meiryo UI" panose="020B0604030504040204" pitchFamily="50" charset="-128"/>
                <a:cs typeface="Meiryo UI" panose="020B0604030504040204" pitchFamily="50" charset="-128"/>
              </a:rPr>
              <a:t>公営住宅、サ高住、福祉施設等、住宅流通業連携</a:t>
            </a:r>
            <a:endParaRPr lang="ja-JP" sz="1400" kern="100" dirty="0">
              <a:latin typeface="Meiryo UI" panose="020B0604030504040204" pitchFamily="50" charset="-128"/>
              <a:ea typeface="Meiryo UI" panose="020B0604030504040204" pitchFamily="50" charset="-128"/>
              <a:cs typeface="Times New Roman" panose="02020603050405020304" pitchFamily="18" charset="0"/>
            </a:endParaRPr>
          </a:p>
          <a:p>
            <a:pPr indent="355600" algn="just" eaLnBrk="1" hangingPunct="1">
              <a:lnSpc>
                <a:spcPts val="2000"/>
              </a:lnSpc>
              <a:defRPr/>
            </a:pPr>
            <a:r>
              <a:rPr lang="en-US" sz="1400" kern="100" dirty="0">
                <a:latin typeface="Meiryo UI" panose="020B0604030504040204" pitchFamily="50" charset="-128"/>
                <a:ea typeface="Meiryo UI" panose="020B0604030504040204" pitchFamily="50" charset="-128"/>
                <a:cs typeface="Meiryo UI" panose="020B0604030504040204" pitchFamily="50" charset="-128"/>
              </a:rPr>
              <a:t> </a:t>
            </a:r>
            <a:endParaRPr lang="ja-JP" sz="1050" kern="100" dirty="0">
              <a:latin typeface="Meiryo UI" panose="020B0604030504040204" pitchFamily="50" charset="-128"/>
              <a:ea typeface="Meiryo UI" panose="020B0604030504040204" pitchFamily="50" charset="-128"/>
              <a:cs typeface="Times New Roman" panose="02020603050405020304" pitchFamily="18" charset="0"/>
            </a:endParaRPr>
          </a:p>
        </p:txBody>
      </p:sp>
      <p:sp>
        <p:nvSpPr>
          <p:cNvPr id="7171" name="タイトル 1">
            <a:extLst>
              <a:ext uri="{FF2B5EF4-FFF2-40B4-BE49-F238E27FC236}">
                <a16:creationId xmlns:a16="http://schemas.microsoft.com/office/drawing/2014/main" id="{0B002366-9928-4DDD-93B2-8105CE4207E1}"/>
              </a:ext>
            </a:extLst>
          </p:cNvPr>
          <p:cNvSpPr>
            <a:spLocks noGrp="1" noChangeArrowheads="1"/>
          </p:cNvSpPr>
          <p:nvPr>
            <p:ph type="title"/>
          </p:nvPr>
        </p:nvSpPr>
        <p:spPr>
          <a:xfrm>
            <a:off x="0" y="83502"/>
            <a:ext cx="7178675" cy="404813"/>
          </a:xfrm>
        </p:spPr>
        <p:txBody>
          <a:bodyPr/>
          <a:lstStyle/>
          <a:p>
            <a:r>
              <a:rPr lang="ja-JP" altLang="en-US" sz="2200" dirty="0"/>
              <a:t>木造住宅　郊外ニュータウン住宅地における取組イメージ</a:t>
            </a:r>
          </a:p>
        </p:txBody>
      </p:sp>
      <p:grpSp>
        <p:nvGrpSpPr>
          <p:cNvPr id="7172" name="グループ化 51">
            <a:extLst>
              <a:ext uri="{FF2B5EF4-FFF2-40B4-BE49-F238E27FC236}">
                <a16:creationId xmlns:a16="http://schemas.microsoft.com/office/drawing/2014/main" id="{0AFD9F5F-E748-4376-8929-296EFCCCE2F9}"/>
              </a:ext>
            </a:extLst>
          </p:cNvPr>
          <p:cNvGrpSpPr>
            <a:grpSpLocks/>
          </p:cNvGrpSpPr>
          <p:nvPr/>
        </p:nvGrpSpPr>
        <p:grpSpPr bwMode="auto">
          <a:xfrm>
            <a:off x="103188" y="2261235"/>
            <a:ext cx="4913312" cy="4125913"/>
            <a:chOff x="567559" y="2545223"/>
            <a:chExt cx="4914214" cy="4126140"/>
          </a:xfrm>
        </p:grpSpPr>
        <p:pic>
          <p:nvPicPr>
            <p:cNvPr id="7223" name="図 4">
              <a:extLst>
                <a:ext uri="{FF2B5EF4-FFF2-40B4-BE49-F238E27FC236}">
                  <a16:creationId xmlns:a16="http://schemas.microsoft.com/office/drawing/2014/main" id="{CB3D0BC1-BA92-494E-8F7D-4AFB6017130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l="8682"/>
            <a:stretch>
              <a:fillRect/>
            </a:stretch>
          </p:blipFill>
          <p:spPr bwMode="auto">
            <a:xfrm>
              <a:off x="567559" y="2545223"/>
              <a:ext cx="4884232" cy="40525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角丸四角形吹き出し 30">
              <a:extLst>
                <a:ext uri="{FF2B5EF4-FFF2-40B4-BE49-F238E27FC236}">
                  <a16:creationId xmlns:a16="http://schemas.microsoft.com/office/drawing/2014/main" id="{B55BCA64-8F78-4E52-8FA4-97FA6846E431}"/>
                </a:ext>
              </a:extLst>
            </p:cNvPr>
            <p:cNvSpPr/>
            <p:nvPr/>
          </p:nvSpPr>
          <p:spPr>
            <a:xfrm>
              <a:off x="3257278" y="2716682"/>
              <a:ext cx="1759273" cy="766805"/>
            </a:xfrm>
            <a:prstGeom prst="wedgeRoundRectCallout">
              <a:avLst>
                <a:gd name="adj1" fmla="val -20810"/>
                <a:gd name="adj2" fmla="val 67075"/>
                <a:gd name="adj3" fmla="val 16667"/>
              </a:avLst>
            </a:prstGeom>
            <a:ln w="6350"/>
          </p:spPr>
          <p:style>
            <a:lnRef idx="2">
              <a:schemeClr val="dk1"/>
            </a:lnRef>
            <a:fillRef idx="1">
              <a:schemeClr val="lt1"/>
            </a:fillRef>
            <a:effectRef idx="0">
              <a:schemeClr val="dk1"/>
            </a:effectRef>
            <a:fontRef idx="minor">
              <a:schemeClr val="dk1"/>
            </a:fontRef>
          </p:style>
          <p:txBody>
            <a:bodyPr lIns="36000" tIns="0" rIns="36000" bIns="0" anchor="ctr"/>
            <a:lstStyle/>
            <a:p>
              <a:pPr eaLnBrk="1" hangingPunct="1">
                <a:lnSpc>
                  <a:spcPct val="110000"/>
                </a:lnSpc>
                <a:defRPr/>
              </a:pPr>
              <a:r>
                <a:rPr lang="ja-JP" sz="1100" kern="100" dirty="0">
                  <a:latin typeface="Meiryo UI" panose="020B0604030504040204" pitchFamily="50" charset="-128"/>
                  <a:ea typeface="Meiryo UI" panose="020B0604030504040204" pitchFamily="50" charset="-128"/>
                  <a:cs typeface="Meiryo UI" panose="020B0604030504040204" pitchFamily="50" charset="-128"/>
                </a:rPr>
                <a:t>高齢夫婦世帯が多く、郊外の生活は不便になった</a:t>
              </a:r>
              <a:endParaRPr lang="en-US" altLang="ja-JP" sz="1100" kern="100" dirty="0">
                <a:latin typeface="Meiryo UI" panose="020B0604030504040204" pitchFamily="50" charset="-128"/>
                <a:ea typeface="Meiryo UI" panose="020B0604030504040204" pitchFamily="50" charset="-128"/>
                <a:cs typeface="Meiryo UI" panose="020B0604030504040204" pitchFamily="50" charset="-128"/>
              </a:endParaRPr>
            </a:p>
            <a:p>
              <a:pPr eaLnBrk="1" hangingPunct="1">
                <a:lnSpc>
                  <a:spcPct val="110000"/>
                </a:lnSpc>
                <a:defRPr/>
              </a:pPr>
              <a:r>
                <a:rPr lang="ja-JP" altLang="en-US" sz="1100" u="sng" kern="100" dirty="0">
                  <a:solidFill>
                    <a:srgbClr val="2A65AC"/>
                  </a:solidFill>
                  <a:latin typeface="Meiryo UI" panose="020B0604030504040204" pitchFamily="50" charset="-128"/>
                  <a:ea typeface="Meiryo UI" panose="020B0604030504040204" pitchFamily="50" charset="-128"/>
                  <a:cs typeface="Times New Roman" panose="02020603050405020304" pitchFamily="18" charset="0"/>
                </a:rPr>
                <a:t>▶便利な場所へ住替えたい</a:t>
              </a:r>
              <a:endParaRPr lang="ja-JP" sz="1100" u="sng" kern="100" dirty="0">
                <a:solidFill>
                  <a:srgbClr val="2A65AC"/>
                </a:solidFill>
                <a:latin typeface="Meiryo UI" panose="020B0604030504040204" pitchFamily="50" charset="-128"/>
                <a:ea typeface="Meiryo UI" panose="020B0604030504040204" pitchFamily="50" charset="-128"/>
                <a:cs typeface="Times New Roman" panose="02020603050405020304" pitchFamily="18" charset="0"/>
              </a:endParaRPr>
            </a:p>
          </p:txBody>
        </p:sp>
        <p:sp>
          <p:nvSpPr>
            <p:cNvPr id="8" name="角丸四角形吹き出し 259">
              <a:extLst>
                <a:ext uri="{FF2B5EF4-FFF2-40B4-BE49-F238E27FC236}">
                  <a16:creationId xmlns:a16="http://schemas.microsoft.com/office/drawing/2014/main" id="{E0ED45AB-D7C7-418E-9527-326C657B211C}"/>
                </a:ext>
              </a:extLst>
            </p:cNvPr>
            <p:cNvSpPr/>
            <p:nvPr/>
          </p:nvSpPr>
          <p:spPr>
            <a:xfrm>
              <a:off x="2212511" y="3964526"/>
              <a:ext cx="1514753" cy="612809"/>
            </a:xfrm>
            <a:prstGeom prst="wedgeRoundRectCallout">
              <a:avLst>
                <a:gd name="adj1" fmla="val 64357"/>
                <a:gd name="adj2" fmla="val 19470"/>
                <a:gd name="adj3" fmla="val 16667"/>
              </a:avLst>
            </a:prstGeom>
            <a:solidFill>
              <a:sysClr val="window" lastClr="FFFFFF"/>
            </a:solidFill>
            <a:ln w="6350" cap="flat" cmpd="sng" algn="ctr">
              <a:solidFill>
                <a:sysClr val="windowText" lastClr="000000"/>
              </a:solidFill>
              <a:prstDash val="solid"/>
            </a:ln>
            <a:effectLst/>
          </p:spPr>
          <p:txBody>
            <a:bodyPr lIns="36000" tIns="0" rIns="36000" bIns="0" anchor="ctr"/>
            <a:lstStyle/>
            <a:p>
              <a:pPr eaLnBrk="1" hangingPunct="1">
                <a:lnSpc>
                  <a:spcPct val="110000"/>
                </a:lnSpc>
                <a:defRPr/>
              </a:pPr>
              <a:r>
                <a:rPr lang="ja-JP" sz="1100" kern="100" dirty="0">
                  <a:latin typeface="Meiryo UI" panose="020B0604030504040204" pitchFamily="50" charset="-128"/>
                  <a:ea typeface="Meiryo UI" panose="020B0604030504040204" pitchFamily="50" charset="-128"/>
                  <a:cs typeface="Meiryo UI" panose="020B0604030504040204" pitchFamily="50" charset="-128"/>
                </a:rPr>
                <a:t>老朽化しているが</a:t>
              </a:r>
              <a:endParaRPr lang="ja-JP" sz="1100" kern="100" dirty="0">
                <a:latin typeface="Meiryo UI" panose="020B0604030504040204" pitchFamily="50" charset="-128"/>
                <a:ea typeface="Meiryo UI" panose="020B0604030504040204" pitchFamily="50" charset="-128"/>
                <a:cs typeface="Times New Roman" panose="02020603050405020304" pitchFamily="18" charset="0"/>
              </a:endParaRPr>
            </a:p>
            <a:p>
              <a:pPr eaLnBrk="1" hangingPunct="1">
                <a:lnSpc>
                  <a:spcPct val="110000"/>
                </a:lnSpc>
                <a:defRPr/>
              </a:pPr>
              <a:r>
                <a:rPr lang="ja-JP" sz="1100" kern="100" dirty="0">
                  <a:latin typeface="Meiryo UI" panose="020B0604030504040204" pitchFamily="50" charset="-128"/>
                  <a:ea typeface="Meiryo UI" panose="020B0604030504040204" pitchFamily="50" charset="-128"/>
                  <a:cs typeface="Meiryo UI" panose="020B0604030504040204" pitchFamily="50" charset="-128"/>
                </a:rPr>
                <a:t>高齢で費用が出せない</a:t>
              </a:r>
              <a:endParaRPr lang="en-US" altLang="ja-JP" sz="1100" kern="100" dirty="0">
                <a:latin typeface="Meiryo UI" panose="020B0604030504040204" pitchFamily="50" charset="-128"/>
                <a:ea typeface="Meiryo UI" panose="020B0604030504040204" pitchFamily="50" charset="-128"/>
                <a:cs typeface="Meiryo UI" panose="020B0604030504040204" pitchFamily="50" charset="-128"/>
              </a:endParaRPr>
            </a:p>
            <a:p>
              <a:pPr eaLnBrk="1" hangingPunct="1">
                <a:lnSpc>
                  <a:spcPct val="110000"/>
                </a:lnSpc>
                <a:defRPr/>
              </a:pPr>
              <a:r>
                <a:rPr lang="ja-JP" altLang="en-US" sz="1100" u="sng" kern="100" dirty="0">
                  <a:solidFill>
                    <a:srgbClr val="2A65AC"/>
                  </a:solidFill>
                  <a:latin typeface="Meiryo UI" panose="020B0604030504040204" pitchFamily="50" charset="-128"/>
                  <a:ea typeface="Meiryo UI" panose="020B0604030504040204" pitchFamily="50" charset="-128"/>
                  <a:cs typeface="Meiryo UI" panose="020B0604030504040204" pitchFamily="50" charset="-128"/>
                </a:rPr>
                <a:t>▶安心して暮らしたい</a:t>
              </a:r>
              <a:endParaRPr lang="en-US" altLang="ja-JP" sz="1100" u="sng" kern="100" dirty="0">
                <a:solidFill>
                  <a:srgbClr val="2A65AC"/>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9" name="角丸四角形吹き出し 260">
              <a:extLst>
                <a:ext uri="{FF2B5EF4-FFF2-40B4-BE49-F238E27FC236}">
                  <a16:creationId xmlns:a16="http://schemas.microsoft.com/office/drawing/2014/main" id="{07EDD1B6-74CE-43B2-A4AA-DF3992356C2F}"/>
                </a:ext>
              </a:extLst>
            </p:cNvPr>
            <p:cNvSpPr/>
            <p:nvPr/>
          </p:nvSpPr>
          <p:spPr>
            <a:xfrm>
              <a:off x="669178" y="2938945"/>
              <a:ext cx="1849777" cy="720765"/>
            </a:xfrm>
            <a:prstGeom prst="wedgeRoundRectCallout">
              <a:avLst>
                <a:gd name="adj1" fmla="val 33862"/>
                <a:gd name="adj2" fmla="val 72282"/>
                <a:gd name="adj3" fmla="val 16667"/>
              </a:avLst>
            </a:prstGeom>
            <a:solidFill>
              <a:sysClr val="window" lastClr="FFFFFF"/>
            </a:solidFill>
            <a:ln w="6350" cap="flat" cmpd="sng" algn="ctr">
              <a:solidFill>
                <a:sysClr val="windowText" lastClr="000000"/>
              </a:solidFill>
              <a:prstDash val="solid"/>
            </a:ln>
            <a:effectLst/>
          </p:spPr>
          <p:txBody>
            <a:bodyPr lIns="36000" tIns="0" rIns="36000" bIns="0" anchor="ctr"/>
            <a:lstStyle/>
            <a:p>
              <a:pPr eaLnBrk="1" hangingPunct="1">
                <a:lnSpc>
                  <a:spcPct val="110000"/>
                </a:lnSpc>
                <a:defRPr/>
              </a:pPr>
              <a:r>
                <a:rPr lang="ja-JP" sz="1100" kern="100" dirty="0">
                  <a:latin typeface="Meiryo UI" panose="020B0604030504040204" pitchFamily="50" charset="-128"/>
                  <a:ea typeface="Meiryo UI" panose="020B0604030504040204" pitchFamily="50" charset="-128"/>
                  <a:cs typeface="Meiryo UI" panose="020B0604030504040204" pitchFamily="50" charset="-128"/>
                </a:rPr>
                <a:t>子世帯への継承を考え</a:t>
              </a:r>
              <a:r>
                <a:rPr lang="ja-JP" altLang="en-US" sz="1100" kern="100" dirty="0">
                  <a:latin typeface="Meiryo UI" panose="020B0604030504040204" pitchFamily="50" charset="-128"/>
                  <a:ea typeface="Meiryo UI" panose="020B0604030504040204" pitchFamily="50" charset="-128"/>
                  <a:cs typeface="Meiryo UI" panose="020B0604030504040204" pitchFamily="50" charset="-128"/>
                </a:rPr>
                <a:t>、</a:t>
              </a:r>
              <a:r>
                <a:rPr lang="ja-JP" sz="1100" kern="100" dirty="0">
                  <a:latin typeface="Meiryo UI" panose="020B0604030504040204" pitchFamily="50" charset="-128"/>
                  <a:ea typeface="Meiryo UI" panose="020B0604030504040204" pitchFamily="50" charset="-128"/>
                  <a:cs typeface="Meiryo UI" panose="020B0604030504040204" pitchFamily="50" charset="-128"/>
                </a:rPr>
                <a:t>資産を維持したい</a:t>
              </a:r>
              <a:endParaRPr lang="en-US" altLang="ja-JP" sz="1100" kern="100" dirty="0">
                <a:latin typeface="Meiryo UI" panose="020B0604030504040204" pitchFamily="50" charset="-128"/>
                <a:ea typeface="Meiryo UI" panose="020B0604030504040204" pitchFamily="50" charset="-128"/>
                <a:cs typeface="Meiryo UI" panose="020B0604030504040204" pitchFamily="50" charset="-128"/>
              </a:endParaRPr>
            </a:p>
            <a:p>
              <a:pPr eaLnBrk="1" hangingPunct="1">
                <a:lnSpc>
                  <a:spcPct val="110000"/>
                </a:lnSpc>
                <a:defRPr/>
              </a:pPr>
              <a:r>
                <a:rPr lang="ja-JP" altLang="en-US" sz="1100" u="sng" kern="100" dirty="0">
                  <a:solidFill>
                    <a:srgbClr val="2A65AC"/>
                  </a:solidFill>
                  <a:latin typeface="Meiryo UI" panose="020B0604030504040204" pitchFamily="50" charset="-128"/>
                  <a:ea typeface="Meiryo UI" panose="020B0604030504040204" pitchFamily="50" charset="-128"/>
                  <a:cs typeface="Times New Roman" panose="02020603050405020304" pitchFamily="18" charset="0"/>
                </a:rPr>
                <a:t>▶相続するまで住み続けたい</a:t>
              </a:r>
              <a:endParaRPr lang="ja-JP" sz="1100" u="sng" kern="100" dirty="0">
                <a:solidFill>
                  <a:srgbClr val="2A65AC"/>
                </a:solidFill>
                <a:latin typeface="Meiryo UI" panose="020B0604030504040204" pitchFamily="50" charset="-128"/>
                <a:ea typeface="Meiryo UI" panose="020B0604030504040204" pitchFamily="50" charset="-128"/>
                <a:cs typeface="Times New Roman" panose="02020603050405020304" pitchFamily="18" charset="0"/>
              </a:endParaRPr>
            </a:p>
          </p:txBody>
        </p:sp>
        <p:pic>
          <p:nvPicPr>
            <p:cNvPr id="7227" name="図 9">
              <a:extLst>
                <a:ext uri="{FF2B5EF4-FFF2-40B4-BE49-F238E27FC236}">
                  <a16:creationId xmlns:a16="http://schemas.microsoft.com/office/drawing/2014/main" id="{162AC019-57CE-4CE1-9A5C-C0E096C41599}"/>
                </a:ext>
              </a:extLst>
            </p:cNvPr>
            <p:cNvPicPr>
              <a:picLocks noChangeAspect="1" noChangeArrowheads="1"/>
            </p:cNvPicPr>
            <p:nvPr/>
          </p:nvPicPr>
          <p:blipFill>
            <a:blip r:embed="rId4">
              <a:extLst>
                <a:ext uri="{28A0092B-C50C-407E-A947-70E740481C1C}">
                  <a14:useLocalDpi xmlns:a14="http://schemas.microsoft.com/office/drawing/2010/main" val="0"/>
                </a:ext>
              </a:extLst>
            </a:blip>
            <a:srcRect l="5043" r="4382"/>
            <a:stretch>
              <a:fillRect/>
            </a:stretch>
          </p:blipFill>
          <p:spPr bwMode="auto">
            <a:xfrm>
              <a:off x="3780469" y="6057953"/>
              <a:ext cx="1701304" cy="6134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2" name="正方形/長方形 11">
            <a:extLst>
              <a:ext uri="{FF2B5EF4-FFF2-40B4-BE49-F238E27FC236}">
                <a16:creationId xmlns:a16="http://schemas.microsoft.com/office/drawing/2014/main" id="{6E0BB3BE-BED7-4A11-867F-28DCEDF105D2}"/>
              </a:ext>
            </a:extLst>
          </p:cNvPr>
          <p:cNvSpPr>
            <a:spLocks noChangeArrowheads="1"/>
          </p:cNvSpPr>
          <p:nvPr/>
        </p:nvSpPr>
        <p:spPr bwMode="auto">
          <a:xfrm>
            <a:off x="4238625" y="730092"/>
            <a:ext cx="4768850" cy="1090613"/>
          </a:xfrm>
          <a:prstGeom prst="rect">
            <a:avLst/>
          </a:prstGeom>
          <a:noFill/>
          <a:ln w="9525">
            <a:noFill/>
            <a:miter lim="800000"/>
            <a:headEnd/>
            <a:tailEnd/>
          </a:ln>
          <a:effectLst/>
        </p:spPr>
        <p:txBody>
          <a:bodyPr lIns="72000" tIns="36000" rIns="144000" bIns="0" upright="1"/>
          <a:lstStyle/>
          <a:p>
            <a:pPr indent="177800" algn="just" eaLnBrk="1" hangingPunct="1">
              <a:lnSpc>
                <a:spcPts val="2000"/>
              </a:lnSpc>
              <a:defRPr/>
            </a:pPr>
            <a:r>
              <a:rPr lang="ja-JP" altLang="ja-JP" sz="1400" b="1" kern="100" dirty="0">
                <a:solidFill>
                  <a:srgbClr val="FFCC00"/>
                </a:solidFill>
                <a:latin typeface="Century" panose="02040604050505020304" pitchFamily="18" charset="0"/>
                <a:ea typeface="Meiryo UI" panose="020B0604030504040204" pitchFamily="50" charset="-128"/>
                <a:cs typeface="Meiryo UI" panose="020B0604030504040204" pitchFamily="50" charset="-128"/>
              </a:rPr>
              <a:t>●</a:t>
            </a:r>
            <a:r>
              <a:rPr lang="ja-JP" altLang="ja-JP" sz="1400" b="1" kern="100" dirty="0">
                <a:latin typeface="Century" panose="02040604050505020304" pitchFamily="18" charset="0"/>
                <a:ea typeface="Meiryo UI" panose="020B0604030504040204" pitchFamily="50" charset="-128"/>
                <a:cs typeface="Meiryo UI" panose="020B0604030504040204" pitchFamily="50" charset="-128"/>
              </a:rPr>
              <a:t>普及啓発</a:t>
            </a:r>
            <a:endParaRPr lang="ja-JP" altLang="ja-JP" sz="1050" kern="100" dirty="0">
              <a:latin typeface="Century" panose="02040604050505020304" pitchFamily="18" charset="0"/>
              <a:ea typeface="ＭＳ 明朝" panose="02020609040205080304" pitchFamily="17" charset="-128"/>
              <a:cs typeface="Times New Roman" panose="02020603050405020304" pitchFamily="18" charset="0"/>
            </a:endParaRPr>
          </a:p>
          <a:p>
            <a:pPr marL="360000" algn="just" eaLnBrk="1" hangingPunct="1">
              <a:lnSpc>
                <a:spcPts val="2000"/>
              </a:lnSpc>
              <a:defRPr/>
            </a:pPr>
            <a:r>
              <a:rPr lang="ja-JP" altLang="ja-JP" sz="1400" kern="0" spc="5" dirty="0">
                <a:latin typeface="Century" panose="02040604050505020304" pitchFamily="18" charset="0"/>
                <a:ea typeface="Meiryo UI" panose="020B0604030504040204" pitchFamily="50" charset="-128"/>
                <a:cs typeface="Meiryo UI" panose="020B0604030504040204" pitchFamily="50" charset="-128"/>
              </a:rPr>
              <a:t>まちまる事業、個別訪問、ダイレクトメール、</a:t>
            </a:r>
            <a:endParaRPr lang="en-US" altLang="ja-JP" sz="1400" kern="0" spc="5" dirty="0">
              <a:latin typeface="Century" panose="02040604050505020304" pitchFamily="18" charset="0"/>
              <a:ea typeface="Meiryo UI" panose="020B0604030504040204" pitchFamily="50" charset="-128"/>
              <a:cs typeface="Meiryo UI" panose="020B0604030504040204" pitchFamily="50" charset="-128"/>
            </a:endParaRPr>
          </a:p>
          <a:p>
            <a:pPr marL="360000" algn="just" eaLnBrk="1" hangingPunct="1">
              <a:lnSpc>
                <a:spcPts val="2000"/>
              </a:lnSpc>
              <a:defRPr/>
            </a:pPr>
            <a:r>
              <a:rPr lang="ja-JP" altLang="ja-JP" sz="1400" kern="0" spc="5" dirty="0">
                <a:latin typeface="Century" panose="02040604050505020304" pitchFamily="18" charset="0"/>
                <a:ea typeface="Meiryo UI" panose="020B0604030504040204" pitchFamily="50" charset="-128"/>
                <a:cs typeface="Meiryo UI" panose="020B0604030504040204" pitchFamily="50" charset="-128"/>
              </a:rPr>
              <a:t>リフォーム</a:t>
            </a:r>
            <a:r>
              <a:rPr lang="ja-JP" altLang="en-US" sz="1400" kern="0" spc="5" dirty="0">
                <a:latin typeface="Century" panose="02040604050505020304" pitchFamily="18" charset="0"/>
                <a:ea typeface="Meiryo UI" panose="020B0604030504040204" pitchFamily="50" charset="-128"/>
                <a:cs typeface="Meiryo UI" panose="020B0604030504040204" pitchFamily="50" charset="-128"/>
              </a:rPr>
              <a:t>事業者との</a:t>
            </a:r>
            <a:r>
              <a:rPr lang="ja-JP" altLang="ja-JP" sz="1400" kern="0" spc="5" dirty="0">
                <a:latin typeface="Century" panose="02040604050505020304" pitchFamily="18" charset="0"/>
                <a:ea typeface="Meiryo UI" panose="020B0604030504040204" pitchFamily="50" charset="-128"/>
                <a:cs typeface="Meiryo UI" panose="020B0604030504040204" pitchFamily="50" charset="-128"/>
              </a:rPr>
              <a:t>連携</a:t>
            </a:r>
            <a:endParaRPr lang="ja-JP" altLang="ja-JP" sz="1050" kern="100" dirty="0">
              <a:latin typeface="Century" panose="02040604050505020304" pitchFamily="18" charset="0"/>
              <a:ea typeface="ＭＳ 明朝" panose="02020609040205080304" pitchFamily="17" charset="-128"/>
              <a:cs typeface="Times New Roman" panose="02020603050405020304" pitchFamily="18" charset="0"/>
            </a:endParaRPr>
          </a:p>
        </p:txBody>
      </p:sp>
      <p:cxnSp>
        <p:nvCxnSpPr>
          <p:cNvPr id="13" name="直線矢印コネクタ 12">
            <a:extLst>
              <a:ext uri="{FF2B5EF4-FFF2-40B4-BE49-F238E27FC236}">
                <a16:creationId xmlns:a16="http://schemas.microsoft.com/office/drawing/2014/main" id="{29056B69-7956-42DD-8564-768DAD0F8517}"/>
              </a:ext>
            </a:extLst>
          </p:cNvPr>
          <p:cNvCxnSpPr>
            <a:cxnSpLocks/>
          </p:cNvCxnSpPr>
          <p:nvPr/>
        </p:nvCxnSpPr>
        <p:spPr>
          <a:xfrm>
            <a:off x="1111250" y="2307273"/>
            <a:ext cx="4162425" cy="0"/>
          </a:xfrm>
          <a:prstGeom prst="straightConnector1">
            <a:avLst/>
          </a:prstGeom>
          <a:ln w="38100">
            <a:solidFill>
              <a:srgbClr val="1F497D"/>
            </a:solidFill>
            <a:tailEnd type="arrow"/>
          </a:ln>
        </p:spPr>
        <p:style>
          <a:lnRef idx="1">
            <a:schemeClr val="accent1"/>
          </a:lnRef>
          <a:fillRef idx="0">
            <a:schemeClr val="accent1"/>
          </a:fillRef>
          <a:effectRef idx="0">
            <a:schemeClr val="accent1"/>
          </a:effectRef>
          <a:fontRef idx="minor">
            <a:schemeClr val="tx1"/>
          </a:fontRef>
        </p:style>
      </p:cxnSp>
      <p:cxnSp>
        <p:nvCxnSpPr>
          <p:cNvPr id="14" name="直線矢印コネクタ 13">
            <a:extLst>
              <a:ext uri="{FF2B5EF4-FFF2-40B4-BE49-F238E27FC236}">
                <a16:creationId xmlns:a16="http://schemas.microsoft.com/office/drawing/2014/main" id="{561084A6-7E5B-43B8-94CC-6A98472AE77E}"/>
              </a:ext>
            </a:extLst>
          </p:cNvPr>
          <p:cNvCxnSpPr>
            <a:cxnSpLocks/>
          </p:cNvCxnSpPr>
          <p:nvPr/>
        </p:nvCxnSpPr>
        <p:spPr>
          <a:xfrm>
            <a:off x="6281738" y="2315210"/>
            <a:ext cx="360362" cy="0"/>
          </a:xfrm>
          <a:prstGeom prst="straightConnector1">
            <a:avLst/>
          </a:prstGeom>
          <a:ln w="38100">
            <a:solidFill>
              <a:srgbClr val="1F497D"/>
            </a:solidFill>
            <a:tailEnd type="arrow"/>
          </a:ln>
        </p:spPr>
        <p:style>
          <a:lnRef idx="1">
            <a:schemeClr val="accent1"/>
          </a:lnRef>
          <a:fillRef idx="0">
            <a:schemeClr val="accent1"/>
          </a:fillRef>
          <a:effectRef idx="0">
            <a:schemeClr val="accent1"/>
          </a:effectRef>
          <a:fontRef idx="minor">
            <a:schemeClr val="tx1"/>
          </a:fontRef>
        </p:style>
      </p:cxnSp>
      <p:sp>
        <p:nvSpPr>
          <p:cNvPr id="16" name="テキスト ボックス 61">
            <a:extLst>
              <a:ext uri="{FF2B5EF4-FFF2-40B4-BE49-F238E27FC236}">
                <a16:creationId xmlns:a16="http://schemas.microsoft.com/office/drawing/2014/main" id="{B119CC93-9787-4B02-A717-2437094CF286}"/>
              </a:ext>
            </a:extLst>
          </p:cNvPr>
          <p:cNvSpPr txBox="1"/>
          <p:nvPr/>
        </p:nvSpPr>
        <p:spPr>
          <a:xfrm>
            <a:off x="5273675" y="2131060"/>
            <a:ext cx="1008063" cy="323850"/>
          </a:xfrm>
          <a:prstGeom prst="rect">
            <a:avLst/>
          </a:prstGeom>
          <a:solidFill>
            <a:srgbClr val="0099FF">
              <a:alpha val="35000"/>
            </a:srgbClr>
          </a:solidFill>
          <a:ln w="6350">
            <a:solidFill>
              <a:prstClr val="black"/>
            </a:solidFill>
          </a:ln>
          <a:effectLst/>
        </p:spPr>
        <p:style>
          <a:lnRef idx="0">
            <a:schemeClr val="accent1"/>
          </a:lnRef>
          <a:fillRef idx="0">
            <a:schemeClr val="accent1"/>
          </a:fillRef>
          <a:effectRef idx="0">
            <a:schemeClr val="accent1"/>
          </a:effectRef>
          <a:fontRef idx="minor">
            <a:schemeClr val="dk1"/>
          </a:fontRef>
        </p:style>
        <p:txBody>
          <a:bodyPr lIns="72000" tIns="0" rIns="72000" bIns="0" anchor="ctr"/>
          <a:lstStyle/>
          <a:p>
            <a:pPr algn="ctr" eaLnBrk="1" hangingPunct="1">
              <a:lnSpc>
                <a:spcPts val="1400"/>
              </a:lnSpc>
              <a:defRPr/>
            </a:pPr>
            <a:r>
              <a:rPr lang="ja-JP" sz="1100" kern="100" dirty="0">
                <a:ea typeface="Meiryo UI" panose="020B0604030504040204" pitchFamily="50" charset="-128"/>
                <a:cs typeface="Meiryo UI" panose="020B0604030504040204" pitchFamily="50" charset="-128"/>
              </a:rPr>
              <a:t>耐震改修促進</a:t>
            </a:r>
            <a:endParaRPr lang="ja-JP" sz="1050" kern="100" dirty="0">
              <a:ea typeface="ＭＳ 明朝" panose="02020609040205080304" pitchFamily="17" charset="-128"/>
              <a:cs typeface="Times New Roman" panose="02020603050405020304" pitchFamily="18" charset="0"/>
            </a:endParaRPr>
          </a:p>
        </p:txBody>
      </p:sp>
      <p:cxnSp>
        <p:nvCxnSpPr>
          <p:cNvPr id="17" name="直線矢印コネクタ 16">
            <a:extLst>
              <a:ext uri="{FF2B5EF4-FFF2-40B4-BE49-F238E27FC236}">
                <a16:creationId xmlns:a16="http://schemas.microsoft.com/office/drawing/2014/main" id="{3B32502C-57E5-4AA8-AC4B-9B843AD1E8F9}"/>
              </a:ext>
            </a:extLst>
          </p:cNvPr>
          <p:cNvCxnSpPr>
            <a:cxnSpLocks/>
            <a:endCxn id="9" idx="0"/>
          </p:cNvCxnSpPr>
          <p:nvPr/>
        </p:nvCxnSpPr>
        <p:spPr>
          <a:xfrm>
            <a:off x="1128713" y="2307273"/>
            <a:ext cx="0" cy="346075"/>
          </a:xfrm>
          <a:prstGeom prst="straightConnector1">
            <a:avLst/>
          </a:prstGeom>
          <a:ln w="38100">
            <a:solidFill>
              <a:srgbClr val="1F497D"/>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19" name="テキスト ボックス 185">
            <a:extLst>
              <a:ext uri="{FF2B5EF4-FFF2-40B4-BE49-F238E27FC236}">
                <a16:creationId xmlns:a16="http://schemas.microsoft.com/office/drawing/2014/main" id="{B4F0D6D6-21B1-4BAD-AA2C-994F03C5B45C}"/>
              </a:ext>
            </a:extLst>
          </p:cNvPr>
          <p:cNvSpPr txBox="1"/>
          <p:nvPr/>
        </p:nvSpPr>
        <p:spPr>
          <a:xfrm>
            <a:off x="6650038" y="2150110"/>
            <a:ext cx="2286000" cy="323850"/>
          </a:xfrm>
          <a:prstGeom prst="rect">
            <a:avLst/>
          </a:prstGeom>
          <a:solidFill>
            <a:schemeClr val="lt1"/>
          </a:solidFill>
          <a:ln w="6350">
            <a:solidFill>
              <a:prstClr val="black"/>
            </a:solidFill>
          </a:ln>
          <a:effectLst/>
        </p:spPr>
        <p:style>
          <a:lnRef idx="0">
            <a:schemeClr val="accent1"/>
          </a:lnRef>
          <a:fillRef idx="0">
            <a:schemeClr val="accent1"/>
          </a:fillRef>
          <a:effectRef idx="0">
            <a:schemeClr val="accent1"/>
          </a:effectRef>
          <a:fontRef idx="minor">
            <a:schemeClr val="dk1"/>
          </a:fontRef>
        </p:style>
        <p:txBody>
          <a:bodyPr lIns="72000" tIns="36000" rIns="72000" bIns="36000" anchor="ctr"/>
          <a:lstStyle/>
          <a:p>
            <a:pPr algn="just" eaLnBrk="1" hangingPunct="1">
              <a:lnSpc>
                <a:spcPts val="1400"/>
              </a:lnSpc>
              <a:defRPr/>
            </a:pPr>
            <a:r>
              <a:rPr lang="ja-JP" sz="1100" kern="100" dirty="0">
                <a:ea typeface="Meiryo UI" panose="020B0604030504040204" pitchFamily="50" charset="-128"/>
                <a:cs typeface="Meiryo UI" panose="020B0604030504040204" pitchFamily="50" charset="-128"/>
              </a:rPr>
              <a:t>リフォームに併せた耐震改修</a:t>
            </a:r>
            <a:endParaRPr lang="ja-JP" sz="1050" kern="100" dirty="0">
              <a:ea typeface="ＭＳ 明朝" panose="02020609040205080304" pitchFamily="17" charset="-128"/>
              <a:cs typeface="Times New Roman" panose="02020603050405020304" pitchFamily="18" charset="0"/>
            </a:endParaRPr>
          </a:p>
        </p:txBody>
      </p:sp>
      <p:cxnSp>
        <p:nvCxnSpPr>
          <p:cNvPr id="20" name="直線矢印コネクタ 19">
            <a:extLst>
              <a:ext uri="{FF2B5EF4-FFF2-40B4-BE49-F238E27FC236}">
                <a16:creationId xmlns:a16="http://schemas.microsoft.com/office/drawing/2014/main" id="{5ACC8CFC-9F65-4D6C-B198-8559021C79B4}"/>
              </a:ext>
            </a:extLst>
          </p:cNvPr>
          <p:cNvCxnSpPr>
            <a:cxnSpLocks/>
          </p:cNvCxnSpPr>
          <p:nvPr/>
        </p:nvCxnSpPr>
        <p:spPr>
          <a:xfrm>
            <a:off x="6281738" y="2797810"/>
            <a:ext cx="360362" cy="0"/>
          </a:xfrm>
          <a:prstGeom prst="straightConnector1">
            <a:avLst/>
          </a:prstGeom>
          <a:ln w="38100">
            <a:solidFill>
              <a:srgbClr val="1F497D"/>
            </a:solidFill>
            <a:tailEnd type="arrow"/>
          </a:ln>
        </p:spPr>
        <p:style>
          <a:lnRef idx="1">
            <a:schemeClr val="accent1"/>
          </a:lnRef>
          <a:fillRef idx="0">
            <a:schemeClr val="accent1"/>
          </a:fillRef>
          <a:effectRef idx="0">
            <a:schemeClr val="accent1"/>
          </a:effectRef>
          <a:fontRef idx="minor">
            <a:schemeClr val="tx1"/>
          </a:fontRef>
        </p:style>
      </p:cxnSp>
      <p:cxnSp>
        <p:nvCxnSpPr>
          <p:cNvPr id="7182" name="直線矢印コネクタ 26">
            <a:extLst>
              <a:ext uri="{FF2B5EF4-FFF2-40B4-BE49-F238E27FC236}">
                <a16:creationId xmlns:a16="http://schemas.microsoft.com/office/drawing/2014/main" id="{22834C72-B390-4AA7-AAC5-4181223667AC}"/>
              </a:ext>
            </a:extLst>
          </p:cNvPr>
          <p:cNvCxnSpPr>
            <a:cxnSpLocks noChangeShapeType="1"/>
          </p:cNvCxnSpPr>
          <p:nvPr/>
        </p:nvCxnSpPr>
        <p:spPr bwMode="auto">
          <a:xfrm>
            <a:off x="6297613" y="5560060"/>
            <a:ext cx="328612" cy="0"/>
          </a:xfrm>
          <a:prstGeom prst="straightConnector1">
            <a:avLst/>
          </a:prstGeom>
          <a:noFill/>
          <a:ln w="38100" algn="ctr">
            <a:solidFill>
              <a:srgbClr val="1F497D"/>
            </a:solidFill>
            <a:round/>
            <a:headEnd/>
            <a:tailEnd type="arrow" w="med" len="med"/>
          </a:ln>
          <a:extLst>
            <a:ext uri="{909E8E84-426E-40DD-AFC4-6F175D3DCCD1}">
              <a14:hiddenFill xmlns:a14="http://schemas.microsoft.com/office/drawing/2010/main">
                <a:noFill/>
              </a14:hiddenFill>
            </a:ext>
          </a:extLst>
        </p:spPr>
      </p:cxnSp>
      <p:sp>
        <p:nvSpPr>
          <p:cNvPr id="28" name="テキスト ボックス 241">
            <a:extLst>
              <a:ext uri="{FF2B5EF4-FFF2-40B4-BE49-F238E27FC236}">
                <a16:creationId xmlns:a16="http://schemas.microsoft.com/office/drawing/2014/main" id="{063A14D6-2D6F-44A2-868B-6312B87B6DA6}"/>
              </a:ext>
            </a:extLst>
          </p:cNvPr>
          <p:cNvSpPr txBox="1"/>
          <p:nvPr/>
        </p:nvSpPr>
        <p:spPr>
          <a:xfrm>
            <a:off x="6650038" y="5793423"/>
            <a:ext cx="2286000" cy="323850"/>
          </a:xfrm>
          <a:prstGeom prst="rect">
            <a:avLst/>
          </a:prstGeom>
          <a:solidFill>
            <a:sysClr val="window" lastClr="FFFFFF"/>
          </a:solidFill>
          <a:ln w="6350">
            <a:solidFill>
              <a:prstClr val="black"/>
            </a:solidFill>
          </a:ln>
          <a:effectLst/>
        </p:spPr>
        <p:txBody>
          <a:bodyPr lIns="72000" tIns="36000" rIns="72000" bIns="36000" anchor="ctr"/>
          <a:lstStyle/>
          <a:p>
            <a:pPr algn="just" eaLnBrk="1" hangingPunct="1">
              <a:lnSpc>
                <a:spcPts val="1400"/>
              </a:lnSpc>
              <a:defRPr/>
            </a:pPr>
            <a:r>
              <a:rPr lang="ja-JP" sz="1100" kern="100" dirty="0">
                <a:latin typeface="Century" panose="02040604050505020304" pitchFamily="18" charset="0"/>
                <a:ea typeface="Meiryo UI" panose="020B0604030504040204" pitchFamily="50" charset="-128"/>
                <a:cs typeface="Meiryo UI" panose="020B0604030504040204" pitchFamily="50" charset="-128"/>
              </a:rPr>
              <a:t>耐震化の意識向上</a:t>
            </a:r>
            <a:endParaRPr lang="ja-JP" sz="1050" kern="100" dirty="0">
              <a:latin typeface="Century" panose="02040604050505020304" pitchFamily="18" charset="0"/>
              <a:ea typeface="ＭＳ 明朝" panose="02020609040205080304" pitchFamily="17" charset="-128"/>
              <a:cs typeface="Times New Roman" panose="02020603050405020304" pitchFamily="18" charset="0"/>
            </a:endParaRPr>
          </a:p>
        </p:txBody>
      </p:sp>
      <p:cxnSp>
        <p:nvCxnSpPr>
          <p:cNvPr id="7184" name="直線矢印コネクタ 28">
            <a:extLst>
              <a:ext uri="{FF2B5EF4-FFF2-40B4-BE49-F238E27FC236}">
                <a16:creationId xmlns:a16="http://schemas.microsoft.com/office/drawing/2014/main" id="{B807576C-16CB-40C5-A5C8-883DD16AC976}"/>
              </a:ext>
            </a:extLst>
          </p:cNvPr>
          <p:cNvCxnSpPr>
            <a:cxnSpLocks/>
          </p:cNvCxnSpPr>
          <p:nvPr/>
        </p:nvCxnSpPr>
        <p:spPr bwMode="auto">
          <a:xfrm>
            <a:off x="6384925" y="5577523"/>
            <a:ext cx="0" cy="809625"/>
          </a:xfrm>
          <a:prstGeom prst="straightConnector1">
            <a:avLst/>
          </a:prstGeom>
          <a:noFill/>
          <a:ln w="38100" algn="ctr">
            <a:solidFill>
              <a:srgbClr val="1F497D"/>
            </a:solidFill>
            <a:round/>
            <a:headEnd/>
            <a:tailEnd/>
          </a:ln>
          <a:extLst>
            <a:ext uri="{909E8E84-426E-40DD-AFC4-6F175D3DCCD1}">
              <a14:hiddenFill xmlns:a14="http://schemas.microsoft.com/office/drawing/2010/main">
                <a:noFill/>
              </a14:hiddenFill>
            </a:ext>
          </a:extLst>
        </p:spPr>
      </p:cxnSp>
      <p:sp>
        <p:nvSpPr>
          <p:cNvPr id="30" name="テキスト ボックス 250">
            <a:extLst>
              <a:ext uri="{FF2B5EF4-FFF2-40B4-BE49-F238E27FC236}">
                <a16:creationId xmlns:a16="http://schemas.microsoft.com/office/drawing/2014/main" id="{51604241-6B06-4734-9844-94FFDBF721F2}"/>
              </a:ext>
            </a:extLst>
          </p:cNvPr>
          <p:cNvSpPr txBox="1"/>
          <p:nvPr/>
        </p:nvSpPr>
        <p:spPr>
          <a:xfrm>
            <a:off x="5284788" y="5398135"/>
            <a:ext cx="1008062" cy="323850"/>
          </a:xfrm>
          <a:prstGeom prst="rect">
            <a:avLst/>
          </a:prstGeom>
          <a:solidFill>
            <a:srgbClr val="FFCC00">
              <a:alpha val="35000"/>
            </a:srgbClr>
          </a:solidFill>
          <a:ln w="6350">
            <a:solidFill>
              <a:prstClr val="black"/>
            </a:solidFill>
          </a:ln>
          <a:effectLst/>
        </p:spPr>
        <p:style>
          <a:lnRef idx="0">
            <a:schemeClr val="accent1"/>
          </a:lnRef>
          <a:fillRef idx="0">
            <a:schemeClr val="accent1"/>
          </a:fillRef>
          <a:effectRef idx="0">
            <a:schemeClr val="accent1"/>
          </a:effectRef>
          <a:fontRef idx="minor">
            <a:schemeClr val="dk1"/>
          </a:fontRef>
        </p:style>
        <p:txBody>
          <a:bodyPr lIns="72000" tIns="36000" rIns="72000" bIns="36000" anchor="ctr"/>
          <a:lstStyle/>
          <a:p>
            <a:pPr algn="ctr" eaLnBrk="1" hangingPunct="1">
              <a:lnSpc>
                <a:spcPts val="1400"/>
              </a:lnSpc>
              <a:defRPr/>
            </a:pPr>
            <a:r>
              <a:rPr lang="ja-JP" sz="1100" kern="100" dirty="0">
                <a:ea typeface="Meiryo UI" panose="020B0604030504040204" pitchFamily="50" charset="-128"/>
                <a:cs typeface="Meiryo UI" panose="020B0604030504040204" pitchFamily="50" charset="-128"/>
              </a:rPr>
              <a:t>普及啓発</a:t>
            </a:r>
            <a:endParaRPr lang="ja-JP" sz="1050" kern="100" dirty="0">
              <a:ea typeface="ＭＳ 明朝" panose="02020609040205080304" pitchFamily="17" charset="-128"/>
              <a:cs typeface="Times New Roman" panose="02020603050405020304" pitchFamily="18" charset="0"/>
            </a:endParaRPr>
          </a:p>
        </p:txBody>
      </p:sp>
      <p:cxnSp>
        <p:nvCxnSpPr>
          <p:cNvPr id="7186" name="直線矢印コネクタ 30">
            <a:extLst>
              <a:ext uri="{FF2B5EF4-FFF2-40B4-BE49-F238E27FC236}">
                <a16:creationId xmlns:a16="http://schemas.microsoft.com/office/drawing/2014/main" id="{98E15334-2684-4658-9CD5-04EFEBDCB0F1}"/>
              </a:ext>
            </a:extLst>
          </p:cNvPr>
          <p:cNvCxnSpPr>
            <a:cxnSpLocks/>
          </p:cNvCxnSpPr>
          <p:nvPr/>
        </p:nvCxnSpPr>
        <p:spPr bwMode="auto">
          <a:xfrm>
            <a:off x="4699000" y="3293110"/>
            <a:ext cx="555625" cy="0"/>
          </a:xfrm>
          <a:prstGeom prst="straightConnector1">
            <a:avLst/>
          </a:prstGeom>
          <a:noFill/>
          <a:ln w="38100" algn="ctr">
            <a:solidFill>
              <a:srgbClr val="1F497D"/>
            </a:solidFill>
            <a:round/>
            <a:headEnd/>
            <a:tailEnd type="arrow" w="med" len="med"/>
          </a:ln>
          <a:extLst>
            <a:ext uri="{909E8E84-426E-40DD-AFC4-6F175D3DCCD1}">
              <a14:hiddenFill xmlns:a14="http://schemas.microsoft.com/office/drawing/2010/main">
                <a:noFill/>
              </a14:hiddenFill>
            </a:ext>
          </a:extLst>
        </p:spPr>
      </p:cxnSp>
      <p:cxnSp>
        <p:nvCxnSpPr>
          <p:cNvPr id="7189" name="直線矢印コネクタ 34">
            <a:extLst>
              <a:ext uri="{FF2B5EF4-FFF2-40B4-BE49-F238E27FC236}">
                <a16:creationId xmlns:a16="http://schemas.microsoft.com/office/drawing/2014/main" id="{8980CD90-D22C-4C42-B485-894A3619C6B8}"/>
              </a:ext>
            </a:extLst>
          </p:cNvPr>
          <p:cNvCxnSpPr>
            <a:cxnSpLocks/>
            <a:stCxn id="7" idx="3"/>
          </p:cNvCxnSpPr>
          <p:nvPr/>
        </p:nvCxnSpPr>
        <p:spPr bwMode="auto">
          <a:xfrm flipV="1">
            <a:off x="4551363" y="2797810"/>
            <a:ext cx="703262" cy="0"/>
          </a:xfrm>
          <a:prstGeom prst="straightConnector1">
            <a:avLst/>
          </a:prstGeom>
          <a:noFill/>
          <a:ln w="38100" algn="ctr">
            <a:solidFill>
              <a:srgbClr val="1F497D"/>
            </a:solidFill>
            <a:round/>
            <a:headEnd/>
            <a:tailEnd type="arrow" w="med" len="med"/>
          </a:ln>
          <a:extLst>
            <a:ext uri="{909E8E84-426E-40DD-AFC4-6F175D3DCCD1}">
              <a14:hiddenFill xmlns:a14="http://schemas.microsoft.com/office/drawing/2010/main">
                <a:noFill/>
              </a14:hiddenFill>
            </a:ext>
          </a:extLst>
        </p:spPr>
      </p:cxnSp>
      <p:sp>
        <p:nvSpPr>
          <p:cNvPr id="36" name="テキスト ボックス 310">
            <a:extLst>
              <a:ext uri="{FF2B5EF4-FFF2-40B4-BE49-F238E27FC236}">
                <a16:creationId xmlns:a16="http://schemas.microsoft.com/office/drawing/2014/main" id="{A557E324-C23F-4B11-9E4A-2D2349F3BEB2}"/>
              </a:ext>
            </a:extLst>
          </p:cNvPr>
          <p:cNvSpPr txBox="1"/>
          <p:nvPr/>
        </p:nvSpPr>
        <p:spPr>
          <a:xfrm>
            <a:off x="5273675" y="2635885"/>
            <a:ext cx="1008063" cy="323850"/>
          </a:xfrm>
          <a:prstGeom prst="rect">
            <a:avLst/>
          </a:prstGeom>
          <a:solidFill>
            <a:srgbClr val="CC3399">
              <a:alpha val="35000"/>
            </a:srgbClr>
          </a:solidFill>
          <a:ln w="6350">
            <a:solidFill>
              <a:prstClr val="black"/>
            </a:solidFill>
          </a:ln>
          <a:effectLst/>
        </p:spPr>
        <p:txBody>
          <a:bodyPr lIns="72000" tIns="36000" rIns="72000" bIns="36000" anchor="ctr"/>
          <a:lstStyle/>
          <a:p>
            <a:pPr algn="ctr" eaLnBrk="1" hangingPunct="1">
              <a:lnSpc>
                <a:spcPts val="1400"/>
              </a:lnSpc>
              <a:defRPr/>
            </a:pPr>
            <a:r>
              <a:rPr lang="ja-JP" sz="1100" kern="100" dirty="0">
                <a:latin typeface="Century" panose="02040604050505020304" pitchFamily="18" charset="0"/>
                <a:ea typeface="Meiryo UI" panose="020B0604030504040204" pitchFamily="50" charset="-128"/>
                <a:cs typeface="Meiryo UI" panose="020B0604030504040204" pitchFamily="50" charset="-128"/>
              </a:rPr>
              <a:t>住替え促進</a:t>
            </a:r>
            <a:endParaRPr lang="ja-JP" sz="1050" kern="100" dirty="0">
              <a:latin typeface="Century" panose="02040604050505020304" pitchFamily="18" charset="0"/>
              <a:ea typeface="ＭＳ 明朝" panose="02020609040205080304" pitchFamily="17" charset="-128"/>
              <a:cs typeface="Times New Roman" panose="02020603050405020304" pitchFamily="18" charset="0"/>
            </a:endParaRPr>
          </a:p>
        </p:txBody>
      </p:sp>
      <p:sp>
        <p:nvSpPr>
          <p:cNvPr id="38" name="テキスト ボックス 74">
            <a:extLst>
              <a:ext uri="{FF2B5EF4-FFF2-40B4-BE49-F238E27FC236}">
                <a16:creationId xmlns:a16="http://schemas.microsoft.com/office/drawing/2014/main" id="{DA4C3E04-5960-4FFF-9E77-B8D5FC596F9A}"/>
              </a:ext>
            </a:extLst>
          </p:cNvPr>
          <p:cNvSpPr txBox="1"/>
          <p:nvPr/>
        </p:nvSpPr>
        <p:spPr>
          <a:xfrm>
            <a:off x="6650038" y="2635885"/>
            <a:ext cx="2286000" cy="323850"/>
          </a:xfrm>
          <a:prstGeom prst="rect">
            <a:avLst/>
          </a:prstGeom>
          <a:solidFill>
            <a:schemeClr val="lt1"/>
          </a:solidFill>
          <a:ln w="6350">
            <a:solidFill>
              <a:prstClr val="black"/>
            </a:solidFill>
          </a:ln>
          <a:effectLst/>
        </p:spPr>
        <p:style>
          <a:lnRef idx="0">
            <a:schemeClr val="accent1"/>
          </a:lnRef>
          <a:fillRef idx="0">
            <a:schemeClr val="accent1"/>
          </a:fillRef>
          <a:effectRef idx="0">
            <a:schemeClr val="accent1"/>
          </a:effectRef>
          <a:fontRef idx="minor">
            <a:schemeClr val="dk1"/>
          </a:fontRef>
        </p:style>
        <p:txBody>
          <a:bodyPr lIns="36000" tIns="36000" rIns="36000" bIns="36000" anchor="ctr"/>
          <a:lstStyle/>
          <a:p>
            <a:pPr algn="just" eaLnBrk="1" hangingPunct="1">
              <a:lnSpc>
                <a:spcPts val="1400"/>
              </a:lnSpc>
              <a:defRPr/>
            </a:pPr>
            <a:r>
              <a:rPr lang="ja-JP" altLang="en-US" sz="1100" kern="100" dirty="0">
                <a:ea typeface="Meiryo UI" panose="020B0604030504040204" pitchFamily="50" charset="-128"/>
                <a:cs typeface="Meiryo UI" panose="020B0604030504040204" pitchFamily="50" charset="-128"/>
              </a:rPr>
              <a:t>事</a:t>
            </a:r>
            <a:r>
              <a:rPr lang="ja-JP" sz="1100" kern="100" dirty="0">
                <a:ea typeface="Meiryo UI" panose="020B0604030504040204" pitchFamily="50" charset="-128"/>
                <a:cs typeface="Meiryo UI" panose="020B0604030504040204" pitchFamily="50" charset="-128"/>
              </a:rPr>
              <a:t>業者と連携</a:t>
            </a:r>
            <a:r>
              <a:rPr lang="ja-JP" altLang="en-US" sz="1100" kern="100" dirty="0">
                <a:ea typeface="Meiryo UI" panose="020B0604030504040204" pitchFamily="50" charset="-128"/>
                <a:cs typeface="Meiryo UI" panose="020B0604030504040204" pitchFamily="50" charset="-128"/>
              </a:rPr>
              <a:t>し住替え売買</a:t>
            </a:r>
            <a:r>
              <a:rPr lang="ja-JP" altLang="ja-JP" sz="1050" kern="100" dirty="0">
                <a:latin typeface="Century" panose="02040604050505020304" pitchFamily="18" charset="0"/>
                <a:ea typeface="Meiryo UI" panose="020B0604030504040204" pitchFamily="50" charset="-128"/>
                <a:cs typeface="Meiryo UI" panose="020B0604030504040204" pitchFamily="50" charset="-128"/>
              </a:rPr>
              <a:t>時に耐震化</a:t>
            </a:r>
            <a:endParaRPr lang="ja-JP" altLang="ja-JP" sz="1000" kern="100" dirty="0">
              <a:latin typeface="Century" panose="02040604050505020304" pitchFamily="18" charset="0"/>
              <a:ea typeface="ＭＳ 明朝" panose="02020609040205080304" pitchFamily="17" charset="-128"/>
              <a:cs typeface="Times New Roman" panose="02020603050405020304" pitchFamily="18" charset="0"/>
            </a:endParaRPr>
          </a:p>
        </p:txBody>
      </p:sp>
      <p:sp>
        <p:nvSpPr>
          <p:cNvPr id="40" name="テキスト ボックス 249">
            <a:extLst>
              <a:ext uri="{FF2B5EF4-FFF2-40B4-BE49-F238E27FC236}">
                <a16:creationId xmlns:a16="http://schemas.microsoft.com/office/drawing/2014/main" id="{F20D8D4F-7D84-469F-BD91-484092370A42}"/>
              </a:ext>
            </a:extLst>
          </p:cNvPr>
          <p:cNvSpPr txBox="1"/>
          <p:nvPr/>
        </p:nvSpPr>
        <p:spPr>
          <a:xfrm>
            <a:off x="6650038" y="5417185"/>
            <a:ext cx="2286000" cy="323850"/>
          </a:xfrm>
          <a:prstGeom prst="rect">
            <a:avLst/>
          </a:prstGeom>
          <a:solidFill>
            <a:schemeClr val="lt1"/>
          </a:solidFill>
          <a:ln w="6350">
            <a:solidFill>
              <a:prstClr val="black"/>
            </a:solidFill>
          </a:ln>
          <a:effectLst/>
        </p:spPr>
        <p:style>
          <a:lnRef idx="0">
            <a:schemeClr val="accent1"/>
          </a:lnRef>
          <a:fillRef idx="0">
            <a:schemeClr val="accent1"/>
          </a:fillRef>
          <a:effectRef idx="0">
            <a:schemeClr val="accent1"/>
          </a:effectRef>
          <a:fontRef idx="minor">
            <a:schemeClr val="dk1"/>
          </a:fontRef>
        </p:style>
        <p:txBody>
          <a:bodyPr lIns="72000" tIns="36000" rIns="72000" bIns="36000" anchor="ctr"/>
          <a:lstStyle/>
          <a:p>
            <a:pPr algn="just" eaLnBrk="1" hangingPunct="1">
              <a:lnSpc>
                <a:spcPts val="1400"/>
              </a:lnSpc>
              <a:defRPr/>
            </a:pPr>
            <a:r>
              <a:rPr lang="ja-JP" sz="1100" kern="100" dirty="0">
                <a:ea typeface="Meiryo UI" panose="020B0604030504040204" pitchFamily="50" charset="-128"/>
                <a:cs typeface="Meiryo UI" panose="020B0604030504040204" pitchFamily="50" charset="-128"/>
              </a:rPr>
              <a:t>まちまるごと耐震化支援事業</a:t>
            </a:r>
            <a:endParaRPr lang="ja-JP" sz="1050" kern="100" dirty="0">
              <a:ea typeface="ＭＳ 明朝" panose="02020609040205080304" pitchFamily="17" charset="-128"/>
              <a:cs typeface="Times New Roman" panose="02020603050405020304" pitchFamily="18" charset="0"/>
            </a:endParaRPr>
          </a:p>
        </p:txBody>
      </p:sp>
      <p:cxnSp>
        <p:nvCxnSpPr>
          <p:cNvPr id="7193" name="直線矢印コネクタ 40">
            <a:extLst>
              <a:ext uri="{FF2B5EF4-FFF2-40B4-BE49-F238E27FC236}">
                <a16:creationId xmlns:a16="http://schemas.microsoft.com/office/drawing/2014/main" id="{843EC324-404D-476C-B249-B71CFCA3CB24}"/>
              </a:ext>
            </a:extLst>
          </p:cNvPr>
          <p:cNvCxnSpPr>
            <a:cxnSpLocks/>
          </p:cNvCxnSpPr>
          <p:nvPr/>
        </p:nvCxnSpPr>
        <p:spPr bwMode="auto">
          <a:xfrm>
            <a:off x="6384925" y="5963285"/>
            <a:ext cx="265113" cy="0"/>
          </a:xfrm>
          <a:prstGeom prst="straightConnector1">
            <a:avLst/>
          </a:prstGeom>
          <a:noFill/>
          <a:ln w="38100" algn="ctr">
            <a:solidFill>
              <a:srgbClr val="1F497D"/>
            </a:solidFill>
            <a:round/>
            <a:headEnd/>
            <a:tailEnd type="arrow" w="med" len="med"/>
          </a:ln>
          <a:extLst>
            <a:ext uri="{909E8E84-426E-40DD-AFC4-6F175D3DCCD1}">
              <a14:hiddenFill xmlns:a14="http://schemas.microsoft.com/office/drawing/2010/main">
                <a:noFill/>
              </a14:hiddenFill>
            </a:ext>
          </a:extLst>
        </p:spPr>
      </p:cxnSp>
      <p:sp>
        <p:nvSpPr>
          <p:cNvPr id="42" name="テキスト ボックス 314">
            <a:extLst>
              <a:ext uri="{FF2B5EF4-FFF2-40B4-BE49-F238E27FC236}">
                <a16:creationId xmlns:a16="http://schemas.microsoft.com/office/drawing/2014/main" id="{95074E88-B1B7-4B05-9114-1721F3CB8021}"/>
              </a:ext>
            </a:extLst>
          </p:cNvPr>
          <p:cNvSpPr txBox="1"/>
          <p:nvPr/>
        </p:nvSpPr>
        <p:spPr>
          <a:xfrm>
            <a:off x="6646863" y="6182360"/>
            <a:ext cx="2286000" cy="323850"/>
          </a:xfrm>
          <a:prstGeom prst="rect">
            <a:avLst/>
          </a:prstGeom>
          <a:solidFill>
            <a:sysClr val="window" lastClr="FFFFFF"/>
          </a:solidFill>
          <a:ln w="6350">
            <a:solidFill>
              <a:prstClr val="black"/>
            </a:solidFill>
          </a:ln>
          <a:effectLst/>
        </p:spPr>
        <p:txBody>
          <a:bodyPr lIns="72000" tIns="36000" rIns="72000" bIns="36000" anchor="ctr"/>
          <a:lstStyle/>
          <a:p>
            <a:pPr algn="just" eaLnBrk="1" hangingPunct="1">
              <a:defRPr/>
            </a:pPr>
            <a:r>
              <a:rPr lang="ja-JP" sz="1100" kern="0" dirty="0">
                <a:latin typeface="Century" panose="02040604050505020304" pitchFamily="18" charset="0"/>
                <a:ea typeface="Meiryo UI" panose="020B0604030504040204" pitchFamily="50" charset="-128"/>
                <a:cs typeface="Meiryo UI" panose="020B0604030504040204" pitchFamily="50" charset="-128"/>
              </a:rPr>
              <a:t>リフォーム事業者と連携</a:t>
            </a:r>
            <a:endParaRPr lang="ja-JP" sz="1050" kern="100" dirty="0">
              <a:latin typeface="Century" panose="02040604050505020304" pitchFamily="18" charset="0"/>
              <a:ea typeface="ＭＳ 明朝" panose="02020609040205080304" pitchFamily="17" charset="-128"/>
              <a:cs typeface="Times New Roman" panose="02020603050405020304" pitchFamily="18" charset="0"/>
            </a:endParaRPr>
          </a:p>
        </p:txBody>
      </p:sp>
      <p:sp>
        <p:nvSpPr>
          <p:cNvPr id="43" name="テキスト ボックス 317">
            <a:extLst>
              <a:ext uri="{FF2B5EF4-FFF2-40B4-BE49-F238E27FC236}">
                <a16:creationId xmlns:a16="http://schemas.microsoft.com/office/drawing/2014/main" id="{9566E453-A9ED-4781-A814-BCF95719858E}"/>
              </a:ext>
            </a:extLst>
          </p:cNvPr>
          <p:cNvSpPr txBox="1"/>
          <p:nvPr/>
        </p:nvSpPr>
        <p:spPr>
          <a:xfrm>
            <a:off x="6650038" y="3110548"/>
            <a:ext cx="2286000" cy="323850"/>
          </a:xfrm>
          <a:prstGeom prst="rect">
            <a:avLst/>
          </a:prstGeom>
          <a:solidFill>
            <a:sysClr val="window" lastClr="FFFFFF"/>
          </a:solidFill>
          <a:ln w="6350">
            <a:solidFill>
              <a:prstClr val="black"/>
            </a:solidFill>
          </a:ln>
          <a:effectLst/>
        </p:spPr>
        <p:txBody>
          <a:bodyPr lIns="72000" tIns="36000" rIns="72000" bIns="36000" anchor="ctr"/>
          <a:lstStyle/>
          <a:p>
            <a:pPr algn="just" eaLnBrk="1" hangingPunct="1">
              <a:lnSpc>
                <a:spcPts val="1400"/>
              </a:lnSpc>
              <a:defRPr/>
            </a:pPr>
            <a:r>
              <a:rPr lang="ja-JP" sz="1100" kern="100" dirty="0">
                <a:latin typeface="Century" panose="02040604050505020304" pitchFamily="18" charset="0"/>
                <a:ea typeface="Meiryo UI" panose="020B0604030504040204" pitchFamily="50" charset="-128"/>
                <a:cs typeface="Meiryo UI" panose="020B0604030504040204" pitchFamily="50" charset="-128"/>
              </a:rPr>
              <a:t>部分改修、耐震シェルターの設置</a:t>
            </a:r>
            <a:endParaRPr lang="ja-JP" sz="1050" kern="100" dirty="0">
              <a:latin typeface="Century" panose="02040604050505020304" pitchFamily="18" charset="0"/>
              <a:ea typeface="ＭＳ 明朝" panose="02020609040205080304" pitchFamily="17" charset="-128"/>
              <a:cs typeface="Times New Roman" panose="02020603050405020304" pitchFamily="18" charset="0"/>
            </a:endParaRPr>
          </a:p>
        </p:txBody>
      </p:sp>
      <p:cxnSp>
        <p:nvCxnSpPr>
          <p:cNvPr id="7196" name="直線矢印コネクタ 43">
            <a:extLst>
              <a:ext uri="{FF2B5EF4-FFF2-40B4-BE49-F238E27FC236}">
                <a16:creationId xmlns:a16="http://schemas.microsoft.com/office/drawing/2014/main" id="{10E8C9BF-F732-4E83-AED3-39EE64217C23}"/>
              </a:ext>
            </a:extLst>
          </p:cNvPr>
          <p:cNvCxnSpPr>
            <a:cxnSpLocks/>
          </p:cNvCxnSpPr>
          <p:nvPr/>
        </p:nvCxnSpPr>
        <p:spPr bwMode="auto">
          <a:xfrm>
            <a:off x="6281738" y="3293110"/>
            <a:ext cx="360362" cy="0"/>
          </a:xfrm>
          <a:prstGeom prst="straightConnector1">
            <a:avLst/>
          </a:prstGeom>
          <a:noFill/>
          <a:ln w="38100" algn="ctr">
            <a:solidFill>
              <a:srgbClr val="1F497D"/>
            </a:solidFill>
            <a:round/>
            <a:headEnd/>
            <a:tailEnd type="arrow" w="med" len="med"/>
          </a:ln>
          <a:extLst>
            <a:ext uri="{909E8E84-426E-40DD-AFC4-6F175D3DCCD1}">
              <a14:hiddenFill xmlns:a14="http://schemas.microsoft.com/office/drawing/2010/main">
                <a:noFill/>
              </a14:hiddenFill>
            </a:ext>
          </a:extLst>
        </p:spPr>
      </p:cxnSp>
      <p:sp>
        <p:nvSpPr>
          <p:cNvPr id="45" name="テキスト ボックス 315">
            <a:extLst>
              <a:ext uri="{FF2B5EF4-FFF2-40B4-BE49-F238E27FC236}">
                <a16:creationId xmlns:a16="http://schemas.microsoft.com/office/drawing/2014/main" id="{C509158D-1911-41CB-B795-4631E4C36DC2}"/>
              </a:ext>
            </a:extLst>
          </p:cNvPr>
          <p:cNvSpPr txBox="1"/>
          <p:nvPr/>
        </p:nvSpPr>
        <p:spPr>
          <a:xfrm>
            <a:off x="5273675" y="3142298"/>
            <a:ext cx="1008063" cy="325437"/>
          </a:xfrm>
          <a:prstGeom prst="rect">
            <a:avLst/>
          </a:prstGeom>
          <a:solidFill>
            <a:srgbClr val="0099FF">
              <a:alpha val="35000"/>
            </a:srgbClr>
          </a:solidFill>
          <a:ln w="6350">
            <a:solidFill>
              <a:prstClr val="black"/>
            </a:solidFill>
          </a:ln>
          <a:effectLst/>
        </p:spPr>
        <p:txBody>
          <a:bodyPr lIns="72000" tIns="36000" rIns="72000" bIns="36000" anchor="ctr"/>
          <a:lstStyle/>
          <a:p>
            <a:pPr algn="ctr" eaLnBrk="1" hangingPunct="1">
              <a:lnSpc>
                <a:spcPts val="1400"/>
              </a:lnSpc>
              <a:defRPr/>
            </a:pPr>
            <a:r>
              <a:rPr lang="ja-JP" sz="1100" kern="100" dirty="0">
                <a:latin typeface="Century" panose="02040604050505020304" pitchFamily="18" charset="0"/>
                <a:ea typeface="Meiryo UI" panose="020B0604030504040204" pitchFamily="50" charset="-128"/>
                <a:cs typeface="Meiryo UI" panose="020B0604030504040204" pitchFamily="50" charset="-128"/>
              </a:rPr>
              <a:t>耐震改修促進</a:t>
            </a:r>
            <a:endParaRPr lang="ja-JP" sz="1050" kern="100" dirty="0">
              <a:latin typeface="Century" panose="02040604050505020304" pitchFamily="18" charset="0"/>
              <a:ea typeface="ＭＳ 明朝" panose="02020609040205080304" pitchFamily="17" charset="-128"/>
              <a:cs typeface="Times New Roman" panose="02020603050405020304" pitchFamily="18" charset="0"/>
            </a:endParaRPr>
          </a:p>
        </p:txBody>
      </p:sp>
      <p:sp>
        <p:nvSpPr>
          <p:cNvPr id="46" name="テキスト ボックス 319">
            <a:extLst>
              <a:ext uri="{FF2B5EF4-FFF2-40B4-BE49-F238E27FC236}">
                <a16:creationId xmlns:a16="http://schemas.microsoft.com/office/drawing/2014/main" id="{E949A7F8-8730-47A6-879E-A8965B35B18C}"/>
              </a:ext>
            </a:extLst>
          </p:cNvPr>
          <p:cNvSpPr txBox="1"/>
          <p:nvPr/>
        </p:nvSpPr>
        <p:spPr>
          <a:xfrm>
            <a:off x="6650038" y="4942523"/>
            <a:ext cx="2286000" cy="323850"/>
          </a:xfrm>
          <a:prstGeom prst="rect">
            <a:avLst/>
          </a:prstGeom>
          <a:solidFill>
            <a:sysClr val="window" lastClr="FFFFFF"/>
          </a:solidFill>
          <a:ln w="6350">
            <a:solidFill>
              <a:prstClr val="black"/>
            </a:solidFill>
          </a:ln>
          <a:effectLst/>
        </p:spPr>
        <p:txBody>
          <a:bodyPr lIns="72000" tIns="36000" rIns="72000" bIns="36000" anchor="ctr"/>
          <a:lstStyle/>
          <a:p>
            <a:pPr algn="just" eaLnBrk="1" hangingPunct="1">
              <a:lnSpc>
                <a:spcPts val="1400"/>
              </a:lnSpc>
              <a:defRPr/>
            </a:pPr>
            <a:r>
              <a:rPr lang="ja-JP" sz="1100" kern="100" dirty="0">
                <a:latin typeface="Century" panose="02040604050505020304" pitchFamily="18" charset="0"/>
                <a:ea typeface="Meiryo UI" panose="020B0604030504040204" pitchFamily="50" charset="-128"/>
                <a:cs typeface="Meiryo UI" panose="020B0604030504040204" pitchFamily="50" charset="-128"/>
              </a:rPr>
              <a:t>サ高住、福祉施設等への住替え</a:t>
            </a:r>
            <a:endParaRPr lang="ja-JP" sz="1050" kern="100" dirty="0">
              <a:latin typeface="Century" panose="02040604050505020304" pitchFamily="18" charset="0"/>
              <a:ea typeface="ＭＳ 明朝" panose="02020609040205080304" pitchFamily="17" charset="-128"/>
              <a:cs typeface="Times New Roman" panose="02020603050405020304" pitchFamily="18" charset="0"/>
            </a:endParaRPr>
          </a:p>
        </p:txBody>
      </p:sp>
      <p:cxnSp>
        <p:nvCxnSpPr>
          <p:cNvPr id="7199" name="直線矢印コネクタ 46">
            <a:extLst>
              <a:ext uri="{FF2B5EF4-FFF2-40B4-BE49-F238E27FC236}">
                <a16:creationId xmlns:a16="http://schemas.microsoft.com/office/drawing/2014/main" id="{E05FE071-5827-43E0-B42B-39C9D1304742}"/>
              </a:ext>
            </a:extLst>
          </p:cNvPr>
          <p:cNvCxnSpPr>
            <a:cxnSpLocks/>
          </p:cNvCxnSpPr>
          <p:nvPr/>
        </p:nvCxnSpPr>
        <p:spPr bwMode="auto">
          <a:xfrm>
            <a:off x="6281738" y="5125085"/>
            <a:ext cx="360362" cy="0"/>
          </a:xfrm>
          <a:prstGeom prst="straightConnector1">
            <a:avLst/>
          </a:prstGeom>
          <a:noFill/>
          <a:ln w="38100" algn="ctr">
            <a:solidFill>
              <a:srgbClr val="1F497D"/>
            </a:solidFill>
            <a:round/>
            <a:headEnd/>
            <a:tailEnd type="arrow" w="med" len="med"/>
          </a:ln>
          <a:extLst>
            <a:ext uri="{909E8E84-426E-40DD-AFC4-6F175D3DCCD1}">
              <a14:hiddenFill xmlns:a14="http://schemas.microsoft.com/office/drawing/2010/main">
                <a:noFill/>
              </a14:hiddenFill>
            </a:ext>
          </a:extLst>
        </p:spPr>
      </p:cxnSp>
      <p:sp>
        <p:nvSpPr>
          <p:cNvPr id="48" name="テキスト ボックス 316">
            <a:extLst>
              <a:ext uri="{FF2B5EF4-FFF2-40B4-BE49-F238E27FC236}">
                <a16:creationId xmlns:a16="http://schemas.microsoft.com/office/drawing/2014/main" id="{F3DE104A-B2C1-4707-9D07-B92E25E2C6BD}"/>
              </a:ext>
            </a:extLst>
          </p:cNvPr>
          <p:cNvSpPr txBox="1"/>
          <p:nvPr/>
        </p:nvSpPr>
        <p:spPr>
          <a:xfrm>
            <a:off x="5273675" y="4948873"/>
            <a:ext cx="1008063" cy="323850"/>
          </a:xfrm>
          <a:prstGeom prst="rect">
            <a:avLst/>
          </a:prstGeom>
          <a:solidFill>
            <a:srgbClr val="CC3399">
              <a:alpha val="35000"/>
            </a:srgbClr>
          </a:solidFill>
          <a:ln w="6350">
            <a:solidFill>
              <a:prstClr val="black"/>
            </a:solidFill>
          </a:ln>
          <a:effectLst/>
        </p:spPr>
        <p:txBody>
          <a:bodyPr lIns="72000" tIns="36000" rIns="72000" bIns="36000" anchor="ctr"/>
          <a:lstStyle/>
          <a:p>
            <a:pPr algn="ctr" eaLnBrk="1" hangingPunct="1">
              <a:lnSpc>
                <a:spcPts val="1400"/>
              </a:lnSpc>
              <a:defRPr/>
            </a:pPr>
            <a:r>
              <a:rPr lang="ja-JP" sz="1100" kern="100" dirty="0">
                <a:latin typeface="Century" panose="02040604050505020304" pitchFamily="18" charset="0"/>
                <a:ea typeface="Meiryo UI" panose="020B0604030504040204" pitchFamily="50" charset="-128"/>
                <a:cs typeface="Meiryo UI" panose="020B0604030504040204" pitchFamily="50" charset="-128"/>
              </a:rPr>
              <a:t>住替え促進</a:t>
            </a:r>
            <a:endParaRPr lang="ja-JP" sz="1050" kern="100" dirty="0">
              <a:latin typeface="Century" panose="02040604050505020304" pitchFamily="18" charset="0"/>
              <a:ea typeface="ＭＳ 明朝" panose="02020609040205080304" pitchFamily="17" charset="-128"/>
              <a:cs typeface="Times New Roman" panose="02020603050405020304" pitchFamily="18" charset="0"/>
            </a:endParaRPr>
          </a:p>
        </p:txBody>
      </p:sp>
      <p:cxnSp>
        <p:nvCxnSpPr>
          <p:cNvPr id="7201" name="直線矢印コネクタ 48">
            <a:extLst>
              <a:ext uri="{FF2B5EF4-FFF2-40B4-BE49-F238E27FC236}">
                <a16:creationId xmlns:a16="http://schemas.microsoft.com/office/drawing/2014/main" id="{4C3B36F8-D064-4E1D-BD33-8092B5FAAD53}"/>
              </a:ext>
            </a:extLst>
          </p:cNvPr>
          <p:cNvCxnSpPr>
            <a:cxnSpLocks/>
          </p:cNvCxnSpPr>
          <p:nvPr/>
        </p:nvCxnSpPr>
        <p:spPr bwMode="auto">
          <a:xfrm>
            <a:off x="4718050" y="3293110"/>
            <a:ext cx="0" cy="1827213"/>
          </a:xfrm>
          <a:prstGeom prst="straightConnector1">
            <a:avLst/>
          </a:prstGeom>
          <a:noFill/>
          <a:ln w="38100" algn="ctr">
            <a:solidFill>
              <a:srgbClr val="1F497D"/>
            </a:solidFill>
            <a:round/>
            <a:headEnd/>
            <a:tailEnd/>
          </a:ln>
          <a:extLst>
            <a:ext uri="{909E8E84-426E-40DD-AFC4-6F175D3DCCD1}">
              <a14:hiddenFill xmlns:a14="http://schemas.microsoft.com/office/drawing/2010/main">
                <a:noFill/>
              </a14:hiddenFill>
            </a:ext>
          </a:extLst>
        </p:spPr>
      </p:cxnSp>
      <p:cxnSp>
        <p:nvCxnSpPr>
          <p:cNvPr id="7202" name="直線矢印コネクタ 49">
            <a:extLst>
              <a:ext uri="{FF2B5EF4-FFF2-40B4-BE49-F238E27FC236}">
                <a16:creationId xmlns:a16="http://schemas.microsoft.com/office/drawing/2014/main" id="{EFDC0B5E-2E89-4E53-A180-948FC005863A}"/>
              </a:ext>
            </a:extLst>
          </p:cNvPr>
          <p:cNvCxnSpPr>
            <a:cxnSpLocks/>
          </p:cNvCxnSpPr>
          <p:nvPr/>
        </p:nvCxnSpPr>
        <p:spPr bwMode="auto">
          <a:xfrm>
            <a:off x="4699000" y="5120323"/>
            <a:ext cx="574675" cy="0"/>
          </a:xfrm>
          <a:prstGeom prst="straightConnector1">
            <a:avLst/>
          </a:prstGeom>
          <a:noFill/>
          <a:ln w="38100" algn="ctr">
            <a:solidFill>
              <a:srgbClr val="1F497D"/>
            </a:solidFill>
            <a:round/>
            <a:headEnd/>
            <a:tailEnd type="arrow" w="med" len="med"/>
          </a:ln>
          <a:extLst>
            <a:ext uri="{909E8E84-426E-40DD-AFC4-6F175D3DCCD1}">
              <a14:hiddenFill xmlns:a14="http://schemas.microsoft.com/office/drawing/2010/main">
                <a:noFill/>
              </a14:hiddenFill>
            </a:ext>
          </a:extLst>
        </p:spPr>
      </p:cxnSp>
      <p:cxnSp>
        <p:nvCxnSpPr>
          <p:cNvPr id="7204" name="直線矢印コネクタ 71">
            <a:extLst>
              <a:ext uri="{FF2B5EF4-FFF2-40B4-BE49-F238E27FC236}">
                <a16:creationId xmlns:a16="http://schemas.microsoft.com/office/drawing/2014/main" id="{69D69DF6-262F-4139-981C-BDC932691586}"/>
              </a:ext>
            </a:extLst>
          </p:cNvPr>
          <p:cNvCxnSpPr>
            <a:cxnSpLocks/>
          </p:cNvCxnSpPr>
          <p:nvPr/>
        </p:nvCxnSpPr>
        <p:spPr bwMode="auto">
          <a:xfrm flipH="1">
            <a:off x="3262313" y="3834448"/>
            <a:ext cx="1455737" cy="0"/>
          </a:xfrm>
          <a:prstGeom prst="straightConnector1">
            <a:avLst/>
          </a:prstGeom>
          <a:noFill/>
          <a:ln w="38100" algn="ctr">
            <a:solidFill>
              <a:srgbClr val="1F497D"/>
            </a:solidFill>
            <a:round/>
            <a:headEnd/>
            <a:tailEnd/>
          </a:ln>
          <a:extLst>
            <a:ext uri="{909E8E84-426E-40DD-AFC4-6F175D3DCCD1}">
              <a14:hiddenFill xmlns:a14="http://schemas.microsoft.com/office/drawing/2010/main">
                <a:noFill/>
              </a14:hiddenFill>
            </a:ext>
          </a:extLst>
        </p:spPr>
      </p:cxnSp>
      <p:cxnSp>
        <p:nvCxnSpPr>
          <p:cNvPr id="7205" name="直線矢印コネクタ 80">
            <a:extLst>
              <a:ext uri="{FF2B5EF4-FFF2-40B4-BE49-F238E27FC236}">
                <a16:creationId xmlns:a16="http://schemas.microsoft.com/office/drawing/2014/main" id="{EDBCAE87-B814-4627-8B93-B2673B0790CD}"/>
              </a:ext>
            </a:extLst>
          </p:cNvPr>
          <p:cNvCxnSpPr>
            <a:cxnSpLocks/>
          </p:cNvCxnSpPr>
          <p:nvPr/>
        </p:nvCxnSpPr>
        <p:spPr bwMode="auto">
          <a:xfrm>
            <a:off x="6384925" y="6364923"/>
            <a:ext cx="265113" cy="0"/>
          </a:xfrm>
          <a:prstGeom prst="straightConnector1">
            <a:avLst/>
          </a:prstGeom>
          <a:noFill/>
          <a:ln w="38100" algn="ctr">
            <a:solidFill>
              <a:srgbClr val="1F497D"/>
            </a:solidFill>
            <a:round/>
            <a:headEnd/>
            <a:tailEnd type="arrow" w="med" len="med"/>
          </a:ln>
          <a:extLst>
            <a:ext uri="{909E8E84-426E-40DD-AFC4-6F175D3DCCD1}">
              <a14:hiddenFill xmlns:a14="http://schemas.microsoft.com/office/drawing/2010/main">
                <a:noFill/>
              </a14:hiddenFill>
            </a:ext>
          </a:extLst>
        </p:spPr>
      </p:cxnSp>
      <p:pic>
        <p:nvPicPr>
          <p:cNvPr id="41" name="図 40" descr="Cgで描かれた建物&#10;&#10;AI によって生成されたコンテンツは間違っている可能性があります。">
            <a:extLst>
              <a:ext uri="{FF2B5EF4-FFF2-40B4-BE49-F238E27FC236}">
                <a16:creationId xmlns:a16="http://schemas.microsoft.com/office/drawing/2014/main" id="{CEF601C2-F344-43F7-868C-940862985007}"/>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559676" y="3551100"/>
            <a:ext cx="1265112" cy="1077687"/>
          </a:xfrm>
          <a:prstGeom prst="rect">
            <a:avLst/>
          </a:prstGeom>
        </p:spPr>
      </p:pic>
      <p:sp>
        <p:nvSpPr>
          <p:cNvPr id="2" name="スライド番号プレースホルダー 1">
            <a:extLst>
              <a:ext uri="{FF2B5EF4-FFF2-40B4-BE49-F238E27FC236}">
                <a16:creationId xmlns:a16="http://schemas.microsoft.com/office/drawing/2014/main" id="{DB21C8E8-6756-42B6-89E3-700D92C53E65}"/>
              </a:ext>
            </a:extLst>
          </p:cNvPr>
          <p:cNvSpPr>
            <a:spLocks noGrp="1"/>
          </p:cNvSpPr>
          <p:nvPr>
            <p:ph type="sldNum" sz="quarter" idx="12"/>
          </p:nvPr>
        </p:nvSpPr>
        <p:spPr/>
        <p:txBody>
          <a:bodyPr/>
          <a:lstStyle/>
          <a:p>
            <a:pPr>
              <a:defRPr/>
            </a:pPr>
            <a:fld id="{09954CD4-AF95-4C78-B160-84012AB9CEDB}" type="slidenum">
              <a:rPr lang="en-US" altLang="ja-JP" smtClean="0">
                <a:solidFill>
                  <a:srgbClr val="000000"/>
                </a:solidFill>
              </a:rPr>
              <a:pPr>
                <a:defRPr/>
              </a:pPr>
              <a:t>6</a:t>
            </a:fld>
            <a:endParaRPr lang="en-US" altLang="ja-JP">
              <a:solidFill>
                <a:srgbClr val="000000"/>
              </a:solidFill>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図 1">
            <a:extLst>
              <a:ext uri="{FF2B5EF4-FFF2-40B4-BE49-F238E27FC236}">
                <a16:creationId xmlns:a16="http://schemas.microsoft.com/office/drawing/2014/main" id="{2F50C6DF-F1F9-41FF-954B-D3E77D7CD38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7640" y="2388235"/>
            <a:ext cx="4359275" cy="3995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220" name="タイトル 1">
            <a:extLst>
              <a:ext uri="{FF2B5EF4-FFF2-40B4-BE49-F238E27FC236}">
                <a16:creationId xmlns:a16="http://schemas.microsoft.com/office/drawing/2014/main" id="{F28A77E9-77E4-4835-AD76-EB09D591B338}"/>
              </a:ext>
            </a:extLst>
          </p:cNvPr>
          <p:cNvSpPr>
            <a:spLocks noGrp="1" noChangeArrowheads="1"/>
          </p:cNvSpPr>
          <p:nvPr>
            <p:ph type="title"/>
          </p:nvPr>
        </p:nvSpPr>
        <p:spPr>
          <a:xfrm>
            <a:off x="0" y="70684"/>
            <a:ext cx="7229475" cy="404813"/>
          </a:xfrm>
        </p:spPr>
        <p:txBody>
          <a:bodyPr/>
          <a:lstStyle/>
          <a:p>
            <a:r>
              <a:rPr lang="ja-JP" altLang="en-US" sz="2200" dirty="0"/>
              <a:t>木造住宅　市街地戸建て住宅地における取組イメージ</a:t>
            </a:r>
          </a:p>
        </p:txBody>
      </p:sp>
      <p:sp>
        <p:nvSpPr>
          <p:cNvPr id="11" name="正方形/長方形 10">
            <a:extLst>
              <a:ext uri="{FF2B5EF4-FFF2-40B4-BE49-F238E27FC236}">
                <a16:creationId xmlns:a16="http://schemas.microsoft.com/office/drawing/2014/main" id="{69B34229-0421-44C5-8E29-9D56292578F0}"/>
              </a:ext>
            </a:extLst>
          </p:cNvPr>
          <p:cNvSpPr>
            <a:spLocks noChangeArrowheads="1"/>
          </p:cNvSpPr>
          <p:nvPr/>
        </p:nvSpPr>
        <p:spPr bwMode="auto">
          <a:xfrm>
            <a:off x="103188" y="613284"/>
            <a:ext cx="8829675" cy="1342833"/>
          </a:xfrm>
          <a:prstGeom prst="rect">
            <a:avLst/>
          </a:prstGeom>
          <a:solidFill>
            <a:srgbClr val="FFFFFF"/>
          </a:solidFill>
          <a:ln w="9525">
            <a:solidFill>
              <a:srgbClr val="000000"/>
            </a:solidFill>
            <a:miter lim="800000"/>
            <a:headEnd/>
            <a:tailEnd/>
          </a:ln>
          <a:effectLst>
            <a:outerShdw dist="89803" dir="2700000" algn="ctr" rotWithShape="0">
              <a:srgbClr val="808080"/>
            </a:outerShdw>
          </a:effectLst>
        </p:spPr>
        <p:txBody>
          <a:bodyPr lIns="72000" tIns="36000" rIns="144000" bIns="0" upright="1"/>
          <a:lstStyle/>
          <a:p>
            <a:pPr marL="133350" algn="just" eaLnBrk="1" hangingPunct="1">
              <a:lnSpc>
                <a:spcPts val="700"/>
              </a:lnSpc>
              <a:defRPr/>
            </a:pPr>
            <a:r>
              <a:rPr lang="en-US" sz="1400" kern="100" dirty="0">
                <a:latin typeface="Meiryo UI" panose="020B0604030504040204" pitchFamily="50" charset="-128"/>
                <a:ea typeface="ＭＳ 明朝" panose="02020609040205080304" pitchFamily="17" charset="-128"/>
                <a:cs typeface="Meiryo UI" panose="020B0604030504040204" pitchFamily="50" charset="-128"/>
              </a:rPr>
              <a:t> </a:t>
            </a:r>
            <a:endParaRPr lang="ja-JP" sz="1050" kern="100" dirty="0">
              <a:latin typeface="Century" panose="02040604050505020304" pitchFamily="18" charset="0"/>
              <a:ea typeface="ＭＳ 明朝" panose="02020609040205080304" pitchFamily="17" charset="-128"/>
              <a:cs typeface="Times New Roman" panose="02020603050405020304" pitchFamily="18" charset="0"/>
            </a:endParaRPr>
          </a:p>
          <a:p>
            <a:pPr indent="177800" algn="just" eaLnBrk="1" hangingPunct="1">
              <a:lnSpc>
                <a:spcPts val="2000"/>
              </a:lnSpc>
              <a:spcBef>
                <a:spcPts val="600"/>
              </a:spcBef>
              <a:defRPr/>
            </a:pPr>
            <a:r>
              <a:rPr lang="ja-JP" sz="1400" b="1" kern="100" dirty="0">
                <a:solidFill>
                  <a:srgbClr val="0099FF"/>
                </a:solidFill>
                <a:latin typeface="Century" panose="02040604050505020304" pitchFamily="18" charset="0"/>
                <a:ea typeface="Meiryo UI" panose="020B0604030504040204" pitchFamily="50" charset="-128"/>
                <a:cs typeface="Meiryo UI" panose="020B0604030504040204" pitchFamily="50" charset="-128"/>
              </a:rPr>
              <a:t>●</a:t>
            </a:r>
            <a:r>
              <a:rPr lang="ja-JP" sz="1400" b="1" kern="100" dirty="0">
                <a:latin typeface="Century" panose="02040604050505020304" pitchFamily="18" charset="0"/>
                <a:ea typeface="Meiryo UI" panose="020B0604030504040204" pitchFamily="50" charset="-128"/>
                <a:cs typeface="Meiryo UI" panose="020B0604030504040204" pitchFamily="50" charset="-128"/>
              </a:rPr>
              <a:t>耐震改修促進</a:t>
            </a:r>
            <a:endParaRPr lang="ja-JP" sz="1050" kern="100" dirty="0">
              <a:latin typeface="Century" panose="02040604050505020304" pitchFamily="18" charset="0"/>
              <a:ea typeface="ＭＳ 明朝" panose="02020609040205080304" pitchFamily="17" charset="-128"/>
              <a:cs typeface="Times New Roman" panose="02020603050405020304" pitchFamily="18" charset="0"/>
            </a:endParaRPr>
          </a:p>
          <a:p>
            <a:pPr indent="355600" algn="just" eaLnBrk="1" hangingPunct="1">
              <a:lnSpc>
                <a:spcPts val="2000"/>
              </a:lnSpc>
              <a:defRPr/>
            </a:pPr>
            <a:r>
              <a:rPr lang="ja-JP" sz="1400" kern="100" dirty="0">
                <a:latin typeface="Meiryo UI" panose="020B0604030504040204" pitchFamily="50" charset="-128"/>
                <a:ea typeface="Meiryo UI" panose="020B0604030504040204" pitchFamily="50" charset="-128"/>
                <a:cs typeface="Meiryo UI" panose="020B0604030504040204" pitchFamily="50" charset="-128"/>
              </a:rPr>
              <a:t>全体改修、部分改修（</a:t>
            </a:r>
            <a:r>
              <a:rPr lang="en-US" sz="1400" kern="100" dirty="0">
                <a:latin typeface="Meiryo UI" panose="020B0604030504040204" pitchFamily="50" charset="-128"/>
                <a:ea typeface="Meiryo UI" panose="020B0604030504040204" pitchFamily="50" charset="-128"/>
                <a:cs typeface="Meiryo UI" panose="020B0604030504040204" pitchFamily="50" charset="-128"/>
              </a:rPr>
              <a:t>0.7</a:t>
            </a:r>
            <a:r>
              <a:rPr lang="ja-JP" sz="1400" kern="100" dirty="0">
                <a:latin typeface="Meiryo UI" panose="020B0604030504040204" pitchFamily="50" charset="-128"/>
                <a:ea typeface="Meiryo UI" panose="020B0604030504040204" pitchFamily="50" charset="-128"/>
                <a:cs typeface="Meiryo UI" panose="020B0604030504040204" pitchFamily="50" charset="-128"/>
              </a:rPr>
              <a:t>以上など）シェルター</a:t>
            </a:r>
            <a:endParaRPr lang="en-US" altLang="ja-JP" sz="1400" kern="100" dirty="0">
              <a:latin typeface="Meiryo UI" panose="020B0604030504040204" pitchFamily="50" charset="-128"/>
              <a:ea typeface="Meiryo UI" panose="020B0604030504040204" pitchFamily="50" charset="-128"/>
              <a:cs typeface="Meiryo UI" panose="020B0604030504040204" pitchFamily="50" charset="-128"/>
            </a:endParaRPr>
          </a:p>
          <a:p>
            <a:pPr indent="177800" algn="just" eaLnBrk="1" hangingPunct="1">
              <a:lnSpc>
                <a:spcPts val="2000"/>
              </a:lnSpc>
              <a:defRPr/>
            </a:pPr>
            <a:r>
              <a:rPr lang="ja-JP" altLang="ja-JP" sz="1400" b="1" kern="100" dirty="0">
                <a:solidFill>
                  <a:srgbClr val="00CC99"/>
                </a:solidFill>
                <a:latin typeface="Century" panose="02040604050505020304" pitchFamily="18" charset="0"/>
                <a:ea typeface="Meiryo UI" panose="020B0604030504040204" pitchFamily="50" charset="-128"/>
                <a:cs typeface="Meiryo UI" panose="020B0604030504040204" pitchFamily="50" charset="-128"/>
              </a:rPr>
              <a:t>●</a:t>
            </a:r>
            <a:r>
              <a:rPr lang="ja-JP" altLang="en-US" sz="1400" b="1" kern="100" dirty="0">
                <a:latin typeface="Century" panose="02040604050505020304" pitchFamily="18" charset="0"/>
                <a:ea typeface="Meiryo UI" panose="020B0604030504040204" pitchFamily="50" charset="-128"/>
                <a:cs typeface="Meiryo UI" panose="020B0604030504040204" pitchFamily="50" charset="-128"/>
              </a:rPr>
              <a:t>除却</a:t>
            </a:r>
            <a:r>
              <a:rPr lang="ja-JP" altLang="ja-JP" sz="1400" b="1" kern="100" dirty="0">
                <a:latin typeface="Century" panose="02040604050505020304" pitchFamily="18" charset="0"/>
                <a:ea typeface="Meiryo UI" panose="020B0604030504040204" pitchFamily="50" charset="-128"/>
                <a:cs typeface="Meiryo UI" panose="020B0604030504040204" pitchFamily="50" charset="-128"/>
              </a:rPr>
              <a:t>促進</a:t>
            </a:r>
            <a:endParaRPr lang="ja-JP" altLang="ja-JP" sz="1400" kern="100" dirty="0">
              <a:latin typeface="Century" panose="02040604050505020304" pitchFamily="18" charset="0"/>
              <a:ea typeface="ＭＳ 明朝" panose="02020609040205080304" pitchFamily="17" charset="-128"/>
              <a:cs typeface="Times New Roman" panose="02020603050405020304" pitchFamily="18" charset="0"/>
            </a:endParaRPr>
          </a:p>
          <a:p>
            <a:pPr indent="355600" algn="just" eaLnBrk="1" hangingPunct="1">
              <a:lnSpc>
                <a:spcPts val="2000"/>
              </a:lnSpc>
              <a:defRPr/>
            </a:pPr>
            <a:r>
              <a:rPr lang="ja-JP" altLang="ja-JP" sz="1400" kern="100" dirty="0">
                <a:latin typeface="Century" panose="02040604050505020304" pitchFamily="18" charset="0"/>
                <a:ea typeface="Meiryo UI" panose="020B0604030504040204" pitchFamily="50" charset="-128"/>
                <a:cs typeface="Meiryo UI" panose="020B0604030504040204" pitchFamily="50" charset="-128"/>
              </a:rPr>
              <a:t>除却補助、</a:t>
            </a:r>
            <a:r>
              <a:rPr lang="ja-JP" altLang="en-US" sz="1400" kern="0" spc="10" dirty="0">
                <a:latin typeface="Century" panose="02040604050505020304" pitchFamily="18" charset="0"/>
                <a:ea typeface="Meiryo UI" panose="020B0604030504040204" pitchFamily="50" charset="-128"/>
                <a:cs typeface="Meiryo UI" panose="020B0604030504040204" pitchFamily="50" charset="-128"/>
              </a:rPr>
              <a:t>隣地統合</a:t>
            </a:r>
            <a:r>
              <a:rPr lang="ja-JP" altLang="ja-JP" sz="1400" kern="0" spc="10" dirty="0">
                <a:latin typeface="Century" panose="02040604050505020304" pitchFamily="18" charset="0"/>
                <a:ea typeface="Meiryo UI" panose="020B0604030504040204" pitchFamily="50" charset="-128"/>
                <a:cs typeface="Meiryo UI" panose="020B0604030504040204" pitchFamily="50" charset="-128"/>
              </a:rPr>
              <a:t>事業</a:t>
            </a:r>
            <a:endParaRPr lang="ja-JP" sz="1400" kern="100" dirty="0">
              <a:latin typeface="Meiryo UI" panose="020B0604030504040204" pitchFamily="50" charset="-128"/>
              <a:ea typeface="Meiryo UI" panose="020B0604030504040204" pitchFamily="50" charset="-128"/>
              <a:cs typeface="Times New Roman" panose="02020603050405020304" pitchFamily="18" charset="0"/>
            </a:endParaRPr>
          </a:p>
          <a:p>
            <a:pPr indent="355600" algn="just" eaLnBrk="1" hangingPunct="1">
              <a:lnSpc>
                <a:spcPts val="2000"/>
              </a:lnSpc>
              <a:defRPr/>
            </a:pPr>
            <a:r>
              <a:rPr lang="en-US" sz="1400" kern="100" dirty="0">
                <a:latin typeface="Meiryo UI" panose="020B0604030504040204" pitchFamily="50" charset="-128"/>
                <a:ea typeface="Meiryo UI" panose="020B0604030504040204" pitchFamily="50" charset="-128"/>
                <a:cs typeface="Meiryo UI" panose="020B0604030504040204" pitchFamily="50" charset="-128"/>
              </a:rPr>
              <a:t> </a:t>
            </a:r>
            <a:endParaRPr lang="ja-JP" sz="1050" kern="100" dirty="0">
              <a:latin typeface="Meiryo UI" panose="020B0604030504040204" pitchFamily="50" charset="-128"/>
              <a:ea typeface="Meiryo UI" panose="020B0604030504040204" pitchFamily="50" charset="-128"/>
              <a:cs typeface="Times New Roman" panose="02020603050405020304" pitchFamily="18" charset="0"/>
            </a:endParaRPr>
          </a:p>
        </p:txBody>
      </p:sp>
      <p:sp>
        <p:nvSpPr>
          <p:cNvPr id="12" name="正方形/長方形 11">
            <a:extLst>
              <a:ext uri="{FF2B5EF4-FFF2-40B4-BE49-F238E27FC236}">
                <a16:creationId xmlns:a16="http://schemas.microsoft.com/office/drawing/2014/main" id="{E1C15DA7-C6C0-4C36-91CD-8A103383E510}"/>
              </a:ext>
            </a:extLst>
          </p:cNvPr>
          <p:cNvSpPr>
            <a:spLocks noChangeArrowheads="1"/>
          </p:cNvSpPr>
          <p:nvPr/>
        </p:nvSpPr>
        <p:spPr bwMode="auto">
          <a:xfrm>
            <a:off x="4208463" y="767684"/>
            <a:ext cx="4724400" cy="1090613"/>
          </a:xfrm>
          <a:prstGeom prst="rect">
            <a:avLst/>
          </a:prstGeom>
          <a:noFill/>
          <a:ln w="9525">
            <a:noFill/>
            <a:miter lim="800000"/>
            <a:headEnd/>
            <a:tailEnd/>
          </a:ln>
          <a:effectLst/>
        </p:spPr>
        <p:txBody>
          <a:bodyPr lIns="72000" tIns="36000" rIns="144000" bIns="0" upright="1"/>
          <a:lstStyle/>
          <a:p>
            <a:pPr indent="177800" algn="just" eaLnBrk="1" hangingPunct="1">
              <a:lnSpc>
                <a:spcPts val="2000"/>
              </a:lnSpc>
              <a:defRPr/>
            </a:pPr>
            <a:r>
              <a:rPr lang="ja-JP" sz="1400" b="1" kern="100" dirty="0">
                <a:solidFill>
                  <a:srgbClr val="CC3399"/>
                </a:solidFill>
                <a:latin typeface="Century" panose="02040604050505020304" pitchFamily="18" charset="0"/>
                <a:ea typeface="Meiryo UI" panose="020B0604030504040204" pitchFamily="50" charset="-128"/>
                <a:cs typeface="Meiryo UI" panose="020B0604030504040204" pitchFamily="50" charset="-128"/>
              </a:rPr>
              <a:t>●</a:t>
            </a:r>
            <a:r>
              <a:rPr lang="ja-JP" sz="1400" b="1" kern="100" dirty="0">
                <a:latin typeface="Century" panose="02040604050505020304" pitchFamily="18" charset="0"/>
                <a:ea typeface="Meiryo UI" panose="020B0604030504040204" pitchFamily="50" charset="-128"/>
                <a:cs typeface="Meiryo UI" panose="020B0604030504040204" pitchFamily="50" charset="-128"/>
              </a:rPr>
              <a:t>住替え促進</a:t>
            </a:r>
            <a:endParaRPr lang="ja-JP" sz="1050" kern="100" dirty="0">
              <a:latin typeface="Century" panose="02040604050505020304" pitchFamily="18" charset="0"/>
              <a:ea typeface="ＭＳ 明朝" panose="02020609040205080304" pitchFamily="17" charset="-128"/>
              <a:cs typeface="Times New Roman" panose="02020603050405020304" pitchFamily="18" charset="0"/>
            </a:endParaRPr>
          </a:p>
          <a:p>
            <a:pPr algn="just" eaLnBrk="1" hangingPunct="1">
              <a:lnSpc>
                <a:spcPts val="2000"/>
              </a:lnSpc>
              <a:defRPr/>
            </a:pPr>
            <a:r>
              <a:rPr lang="ja-JP" sz="1400" kern="100" dirty="0">
                <a:latin typeface="Century" panose="02040604050505020304" pitchFamily="18" charset="0"/>
                <a:ea typeface="Meiryo UI" panose="020B0604030504040204" pitchFamily="50" charset="-128"/>
                <a:cs typeface="Meiryo UI" panose="020B0604030504040204" pitchFamily="50" charset="-128"/>
              </a:rPr>
              <a:t>　　　</a:t>
            </a:r>
            <a:r>
              <a:rPr lang="ja-JP" sz="1400" kern="0" dirty="0">
                <a:latin typeface="Century" panose="02040604050505020304" pitchFamily="18" charset="0"/>
                <a:ea typeface="Meiryo UI" panose="020B0604030504040204" pitchFamily="50" charset="-128"/>
                <a:cs typeface="Meiryo UI" panose="020B0604030504040204" pitchFamily="50" charset="-128"/>
              </a:rPr>
              <a:t>公営住宅、サ高住、福祉施設等、住宅流通業連携</a:t>
            </a:r>
            <a:endParaRPr lang="en-US" altLang="ja-JP" sz="1400" kern="0" dirty="0">
              <a:latin typeface="Century" panose="02040604050505020304" pitchFamily="18" charset="0"/>
              <a:ea typeface="Meiryo UI" panose="020B0604030504040204" pitchFamily="50" charset="-128"/>
              <a:cs typeface="Meiryo UI" panose="020B0604030504040204" pitchFamily="50" charset="-128"/>
            </a:endParaRPr>
          </a:p>
          <a:p>
            <a:pPr indent="177800" algn="just" eaLnBrk="1" hangingPunct="1">
              <a:lnSpc>
                <a:spcPts val="2000"/>
              </a:lnSpc>
              <a:defRPr/>
            </a:pPr>
            <a:r>
              <a:rPr lang="ja-JP" altLang="ja-JP" sz="1400" b="1" kern="100" dirty="0">
                <a:solidFill>
                  <a:srgbClr val="FFCC00"/>
                </a:solidFill>
                <a:latin typeface="Century" panose="02040604050505020304" pitchFamily="18" charset="0"/>
                <a:ea typeface="Meiryo UI" panose="020B0604030504040204" pitchFamily="50" charset="-128"/>
                <a:cs typeface="Meiryo UI" panose="020B0604030504040204" pitchFamily="50" charset="-128"/>
              </a:rPr>
              <a:t>●</a:t>
            </a:r>
            <a:r>
              <a:rPr lang="ja-JP" altLang="ja-JP" sz="1400" b="1" kern="100" dirty="0">
                <a:latin typeface="Century" panose="02040604050505020304" pitchFamily="18" charset="0"/>
                <a:ea typeface="Meiryo UI" panose="020B0604030504040204" pitchFamily="50" charset="-128"/>
                <a:cs typeface="Meiryo UI" panose="020B0604030504040204" pitchFamily="50" charset="-128"/>
              </a:rPr>
              <a:t>普及啓発</a:t>
            </a:r>
            <a:endParaRPr lang="ja-JP" altLang="ja-JP" sz="1400" kern="100" dirty="0">
              <a:latin typeface="Century" panose="02040604050505020304" pitchFamily="18" charset="0"/>
              <a:ea typeface="ＭＳ 明朝" panose="02020609040205080304" pitchFamily="17" charset="-128"/>
              <a:cs typeface="Times New Roman" panose="02020603050405020304" pitchFamily="18" charset="0"/>
            </a:endParaRPr>
          </a:p>
          <a:p>
            <a:pPr algn="just" eaLnBrk="1" hangingPunct="1">
              <a:lnSpc>
                <a:spcPts val="2000"/>
              </a:lnSpc>
              <a:defRPr/>
            </a:pPr>
            <a:r>
              <a:rPr lang="ja-JP" altLang="ja-JP" sz="1400" kern="100" dirty="0">
                <a:latin typeface="Century" panose="02040604050505020304" pitchFamily="18" charset="0"/>
                <a:ea typeface="Meiryo UI" panose="020B0604030504040204" pitchFamily="50" charset="-128"/>
                <a:cs typeface="Meiryo UI" panose="020B0604030504040204" pitchFamily="50" charset="-128"/>
              </a:rPr>
              <a:t>　　　</a:t>
            </a:r>
            <a:r>
              <a:rPr lang="ja-JP" altLang="ja-JP" sz="1400" kern="0" spc="5" dirty="0">
                <a:latin typeface="Century" panose="02040604050505020304" pitchFamily="18" charset="0"/>
                <a:ea typeface="Meiryo UI" panose="020B0604030504040204" pitchFamily="50" charset="-128"/>
                <a:cs typeface="Meiryo UI" panose="020B0604030504040204" pitchFamily="50" charset="-128"/>
              </a:rPr>
              <a:t>まちまる事業</a:t>
            </a:r>
            <a:r>
              <a:rPr lang="ja-JP" altLang="en-US" sz="1400" kern="0" spc="5" dirty="0">
                <a:latin typeface="Century" panose="02040604050505020304" pitchFamily="18" charset="0"/>
                <a:ea typeface="Meiryo UI" panose="020B0604030504040204" pitchFamily="50" charset="-128"/>
                <a:cs typeface="Meiryo UI" panose="020B0604030504040204" pitchFamily="50" charset="-128"/>
              </a:rPr>
              <a:t>、</a:t>
            </a:r>
            <a:r>
              <a:rPr lang="ja-JP" altLang="ja-JP" sz="1400" kern="0" spc="5" dirty="0">
                <a:latin typeface="Century" panose="02040604050505020304" pitchFamily="18" charset="0"/>
                <a:ea typeface="Meiryo UI" panose="020B0604030504040204" pitchFamily="50" charset="-128"/>
                <a:cs typeface="Meiryo UI" panose="020B0604030504040204" pitchFamily="50" charset="-128"/>
              </a:rPr>
              <a:t>個別訪問、ダイレクトメール</a:t>
            </a:r>
            <a:endParaRPr lang="ja-JP" altLang="ja-JP" sz="1400" kern="100" dirty="0">
              <a:latin typeface="Century" panose="02040604050505020304" pitchFamily="18" charset="0"/>
              <a:ea typeface="ＭＳ 明朝" panose="02020609040205080304" pitchFamily="17" charset="-128"/>
              <a:cs typeface="Times New Roman" panose="02020603050405020304" pitchFamily="18" charset="0"/>
            </a:endParaRPr>
          </a:p>
          <a:p>
            <a:pPr algn="just" eaLnBrk="1" hangingPunct="1">
              <a:lnSpc>
                <a:spcPts val="2000"/>
              </a:lnSpc>
              <a:defRPr/>
            </a:pPr>
            <a:endParaRPr lang="ja-JP" sz="1050" kern="100" dirty="0">
              <a:latin typeface="Century" panose="02040604050505020304" pitchFamily="18" charset="0"/>
              <a:ea typeface="ＭＳ 明朝" panose="02020609040205080304" pitchFamily="17" charset="-128"/>
              <a:cs typeface="Times New Roman" panose="02020603050405020304" pitchFamily="18" charset="0"/>
            </a:endParaRPr>
          </a:p>
        </p:txBody>
      </p:sp>
      <p:cxnSp>
        <p:nvCxnSpPr>
          <p:cNvPr id="13" name="直線矢印コネクタ 12">
            <a:extLst>
              <a:ext uri="{FF2B5EF4-FFF2-40B4-BE49-F238E27FC236}">
                <a16:creationId xmlns:a16="http://schemas.microsoft.com/office/drawing/2014/main" id="{4D7B85C6-41B7-459C-AE3A-0E8FADCE1088}"/>
              </a:ext>
            </a:extLst>
          </p:cNvPr>
          <p:cNvCxnSpPr>
            <a:cxnSpLocks/>
          </p:cNvCxnSpPr>
          <p:nvPr/>
        </p:nvCxnSpPr>
        <p:spPr>
          <a:xfrm>
            <a:off x="1515428" y="2459673"/>
            <a:ext cx="3751262" cy="0"/>
          </a:xfrm>
          <a:prstGeom prst="straightConnector1">
            <a:avLst/>
          </a:prstGeom>
          <a:ln w="38100">
            <a:solidFill>
              <a:srgbClr val="1F497D"/>
            </a:solidFill>
            <a:tailEnd type="arrow"/>
          </a:ln>
        </p:spPr>
        <p:style>
          <a:lnRef idx="1">
            <a:schemeClr val="accent1"/>
          </a:lnRef>
          <a:fillRef idx="0">
            <a:schemeClr val="accent1"/>
          </a:fillRef>
          <a:effectRef idx="0">
            <a:schemeClr val="accent1"/>
          </a:effectRef>
          <a:fontRef idx="minor">
            <a:schemeClr val="tx1"/>
          </a:fontRef>
        </p:style>
      </p:cxnSp>
      <p:cxnSp>
        <p:nvCxnSpPr>
          <p:cNvPr id="14" name="直線矢印コネクタ 13">
            <a:extLst>
              <a:ext uri="{FF2B5EF4-FFF2-40B4-BE49-F238E27FC236}">
                <a16:creationId xmlns:a16="http://schemas.microsoft.com/office/drawing/2014/main" id="{90208ACF-AD6E-45F2-9A39-A6E1F572C62F}"/>
              </a:ext>
            </a:extLst>
          </p:cNvPr>
          <p:cNvCxnSpPr>
            <a:cxnSpLocks/>
          </p:cNvCxnSpPr>
          <p:nvPr/>
        </p:nvCxnSpPr>
        <p:spPr>
          <a:xfrm>
            <a:off x="6274753" y="2454910"/>
            <a:ext cx="360362" cy="0"/>
          </a:xfrm>
          <a:prstGeom prst="straightConnector1">
            <a:avLst/>
          </a:prstGeom>
          <a:ln w="38100">
            <a:solidFill>
              <a:srgbClr val="1F497D"/>
            </a:solidFill>
            <a:tailEnd type="arrow"/>
          </a:ln>
        </p:spPr>
        <p:style>
          <a:lnRef idx="1">
            <a:schemeClr val="accent1"/>
          </a:lnRef>
          <a:fillRef idx="0">
            <a:schemeClr val="accent1"/>
          </a:fillRef>
          <a:effectRef idx="0">
            <a:schemeClr val="accent1"/>
          </a:effectRef>
          <a:fontRef idx="minor">
            <a:schemeClr val="tx1"/>
          </a:fontRef>
        </p:style>
      </p:cxnSp>
      <p:sp>
        <p:nvSpPr>
          <p:cNvPr id="16" name="テキスト ボックス 61">
            <a:extLst>
              <a:ext uri="{FF2B5EF4-FFF2-40B4-BE49-F238E27FC236}">
                <a16:creationId xmlns:a16="http://schemas.microsoft.com/office/drawing/2014/main" id="{937BFC1E-1A57-4AAA-885C-A0AE9B0D9BF6}"/>
              </a:ext>
            </a:extLst>
          </p:cNvPr>
          <p:cNvSpPr txBox="1"/>
          <p:nvPr/>
        </p:nvSpPr>
        <p:spPr>
          <a:xfrm>
            <a:off x="5266690" y="2292985"/>
            <a:ext cx="1008063" cy="323850"/>
          </a:xfrm>
          <a:prstGeom prst="rect">
            <a:avLst/>
          </a:prstGeom>
          <a:solidFill>
            <a:srgbClr val="00CC99">
              <a:alpha val="35000"/>
            </a:srgbClr>
          </a:solidFill>
          <a:ln w="6350">
            <a:solidFill>
              <a:prstClr val="black"/>
            </a:solidFill>
          </a:ln>
          <a:effectLst/>
        </p:spPr>
        <p:style>
          <a:lnRef idx="0">
            <a:schemeClr val="accent1"/>
          </a:lnRef>
          <a:fillRef idx="0">
            <a:schemeClr val="accent1"/>
          </a:fillRef>
          <a:effectRef idx="0">
            <a:schemeClr val="accent1"/>
          </a:effectRef>
          <a:fontRef idx="minor">
            <a:schemeClr val="dk1"/>
          </a:fontRef>
        </p:style>
        <p:txBody>
          <a:bodyPr lIns="72000" tIns="0" rIns="72000" bIns="0" anchor="ctr"/>
          <a:lstStyle/>
          <a:p>
            <a:pPr algn="ctr" eaLnBrk="1" hangingPunct="1">
              <a:lnSpc>
                <a:spcPts val="1400"/>
              </a:lnSpc>
              <a:defRPr/>
            </a:pPr>
            <a:r>
              <a:rPr lang="ja-JP" altLang="en-US" sz="1100" kern="100" dirty="0">
                <a:ea typeface="Meiryo UI" panose="020B0604030504040204" pitchFamily="50" charset="-128"/>
                <a:cs typeface="Meiryo UI" panose="020B0604030504040204" pitchFamily="50" charset="-128"/>
              </a:rPr>
              <a:t>除却</a:t>
            </a:r>
            <a:r>
              <a:rPr lang="ja-JP" sz="1100" kern="100" dirty="0">
                <a:ea typeface="Meiryo UI" panose="020B0604030504040204" pitchFamily="50" charset="-128"/>
                <a:cs typeface="Meiryo UI" panose="020B0604030504040204" pitchFamily="50" charset="-128"/>
              </a:rPr>
              <a:t>促進</a:t>
            </a:r>
            <a:endParaRPr lang="ja-JP" sz="1050" kern="100" dirty="0">
              <a:ea typeface="ＭＳ 明朝" panose="02020609040205080304" pitchFamily="17" charset="-128"/>
              <a:cs typeface="Times New Roman" panose="02020603050405020304" pitchFamily="18" charset="0"/>
            </a:endParaRPr>
          </a:p>
        </p:txBody>
      </p:sp>
      <p:cxnSp>
        <p:nvCxnSpPr>
          <p:cNvPr id="17" name="直線矢印コネクタ 16">
            <a:extLst>
              <a:ext uri="{FF2B5EF4-FFF2-40B4-BE49-F238E27FC236}">
                <a16:creationId xmlns:a16="http://schemas.microsoft.com/office/drawing/2014/main" id="{BD9C6BD5-57B0-44FA-8490-6AC673762300}"/>
              </a:ext>
            </a:extLst>
          </p:cNvPr>
          <p:cNvCxnSpPr>
            <a:cxnSpLocks/>
            <a:endCxn id="4" idx="0"/>
          </p:cNvCxnSpPr>
          <p:nvPr/>
        </p:nvCxnSpPr>
        <p:spPr>
          <a:xfrm flipH="1">
            <a:off x="1490028" y="2459673"/>
            <a:ext cx="25400" cy="750887"/>
          </a:xfrm>
          <a:prstGeom prst="straightConnector1">
            <a:avLst/>
          </a:prstGeom>
          <a:ln w="38100">
            <a:solidFill>
              <a:srgbClr val="1F497D"/>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19" name="テキスト ボックス 185">
            <a:extLst>
              <a:ext uri="{FF2B5EF4-FFF2-40B4-BE49-F238E27FC236}">
                <a16:creationId xmlns:a16="http://schemas.microsoft.com/office/drawing/2014/main" id="{005347C8-8256-44B4-BAB1-3CE824881592}"/>
              </a:ext>
            </a:extLst>
          </p:cNvPr>
          <p:cNvSpPr txBox="1"/>
          <p:nvPr/>
        </p:nvSpPr>
        <p:spPr>
          <a:xfrm>
            <a:off x="6643053" y="2292985"/>
            <a:ext cx="2286000" cy="323850"/>
          </a:xfrm>
          <a:prstGeom prst="rect">
            <a:avLst/>
          </a:prstGeom>
          <a:solidFill>
            <a:schemeClr val="lt1"/>
          </a:solidFill>
          <a:ln w="6350">
            <a:solidFill>
              <a:prstClr val="black"/>
            </a:solidFill>
          </a:ln>
          <a:effectLst/>
        </p:spPr>
        <p:style>
          <a:lnRef idx="0">
            <a:schemeClr val="accent1"/>
          </a:lnRef>
          <a:fillRef idx="0">
            <a:schemeClr val="accent1"/>
          </a:fillRef>
          <a:effectRef idx="0">
            <a:schemeClr val="accent1"/>
          </a:effectRef>
          <a:fontRef idx="minor">
            <a:schemeClr val="dk1"/>
          </a:fontRef>
        </p:style>
        <p:txBody>
          <a:bodyPr lIns="72000" tIns="36000" rIns="72000" bIns="36000" anchor="ctr"/>
          <a:lstStyle/>
          <a:p>
            <a:pPr algn="just" eaLnBrk="1" hangingPunct="1">
              <a:lnSpc>
                <a:spcPts val="1400"/>
              </a:lnSpc>
              <a:defRPr/>
            </a:pPr>
            <a:r>
              <a:rPr lang="ja-JP" altLang="en-US" sz="1100" kern="100" dirty="0">
                <a:ea typeface="Meiryo UI" panose="020B0604030504040204" pitchFamily="50" charset="-128"/>
                <a:cs typeface="Meiryo UI" panose="020B0604030504040204" pitchFamily="50" charset="-128"/>
              </a:rPr>
              <a:t>隣地統合など建替えによる更新</a:t>
            </a:r>
          </a:p>
        </p:txBody>
      </p:sp>
      <p:cxnSp>
        <p:nvCxnSpPr>
          <p:cNvPr id="20" name="直線矢印コネクタ 19">
            <a:extLst>
              <a:ext uri="{FF2B5EF4-FFF2-40B4-BE49-F238E27FC236}">
                <a16:creationId xmlns:a16="http://schemas.microsoft.com/office/drawing/2014/main" id="{DB16DA0D-B253-4628-89F1-8F0E95394EBB}"/>
              </a:ext>
            </a:extLst>
          </p:cNvPr>
          <p:cNvCxnSpPr>
            <a:cxnSpLocks/>
          </p:cNvCxnSpPr>
          <p:nvPr/>
        </p:nvCxnSpPr>
        <p:spPr>
          <a:xfrm>
            <a:off x="6274753" y="2950210"/>
            <a:ext cx="360362" cy="0"/>
          </a:xfrm>
          <a:prstGeom prst="straightConnector1">
            <a:avLst/>
          </a:prstGeom>
          <a:ln w="38100">
            <a:solidFill>
              <a:srgbClr val="1F497D"/>
            </a:solidFill>
            <a:tailEnd type="arrow"/>
          </a:ln>
        </p:spPr>
        <p:style>
          <a:lnRef idx="1">
            <a:schemeClr val="accent1"/>
          </a:lnRef>
          <a:fillRef idx="0">
            <a:schemeClr val="accent1"/>
          </a:fillRef>
          <a:effectRef idx="0">
            <a:schemeClr val="accent1"/>
          </a:effectRef>
          <a:fontRef idx="minor">
            <a:schemeClr val="tx1"/>
          </a:fontRef>
        </p:style>
      </p:cxnSp>
      <p:cxnSp>
        <p:nvCxnSpPr>
          <p:cNvPr id="9230" name="直線矢印コネクタ 26">
            <a:extLst>
              <a:ext uri="{FF2B5EF4-FFF2-40B4-BE49-F238E27FC236}">
                <a16:creationId xmlns:a16="http://schemas.microsoft.com/office/drawing/2014/main" id="{63041E64-105E-4D12-8BFC-B585741308CF}"/>
              </a:ext>
            </a:extLst>
          </p:cNvPr>
          <p:cNvCxnSpPr>
            <a:cxnSpLocks noChangeShapeType="1"/>
          </p:cNvCxnSpPr>
          <p:nvPr/>
        </p:nvCxnSpPr>
        <p:spPr bwMode="auto">
          <a:xfrm>
            <a:off x="6290628" y="5828031"/>
            <a:ext cx="328612" cy="0"/>
          </a:xfrm>
          <a:prstGeom prst="straightConnector1">
            <a:avLst/>
          </a:prstGeom>
          <a:noFill/>
          <a:ln w="38100" algn="ctr">
            <a:solidFill>
              <a:srgbClr val="1F497D"/>
            </a:solidFill>
            <a:round/>
            <a:headEnd/>
            <a:tailEnd type="arrow" w="med" len="med"/>
          </a:ln>
          <a:extLst>
            <a:ext uri="{909E8E84-426E-40DD-AFC4-6F175D3DCCD1}">
              <a14:hiddenFill xmlns:a14="http://schemas.microsoft.com/office/drawing/2010/main">
                <a:noFill/>
              </a14:hiddenFill>
            </a:ext>
          </a:extLst>
        </p:spPr>
      </p:cxnSp>
      <p:sp>
        <p:nvSpPr>
          <p:cNvPr id="28" name="テキスト ボックス 241">
            <a:extLst>
              <a:ext uri="{FF2B5EF4-FFF2-40B4-BE49-F238E27FC236}">
                <a16:creationId xmlns:a16="http://schemas.microsoft.com/office/drawing/2014/main" id="{703CA7A1-E00D-4E04-9F7F-C0A0D5E4CC74}"/>
              </a:ext>
            </a:extLst>
          </p:cNvPr>
          <p:cNvSpPr txBox="1"/>
          <p:nvPr/>
        </p:nvSpPr>
        <p:spPr>
          <a:xfrm>
            <a:off x="6643053" y="6082031"/>
            <a:ext cx="2286000" cy="323850"/>
          </a:xfrm>
          <a:prstGeom prst="rect">
            <a:avLst/>
          </a:prstGeom>
          <a:solidFill>
            <a:sysClr val="window" lastClr="FFFFFF"/>
          </a:solidFill>
          <a:ln w="6350">
            <a:solidFill>
              <a:prstClr val="black"/>
            </a:solidFill>
          </a:ln>
          <a:effectLst/>
        </p:spPr>
        <p:txBody>
          <a:bodyPr lIns="72000" tIns="36000" rIns="72000" bIns="36000" anchor="ctr"/>
          <a:lstStyle/>
          <a:p>
            <a:pPr algn="just" eaLnBrk="1" hangingPunct="1">
              <a:lnSpc>
                <a:spcPts val="1400"/>
              </a:lnSpc>
              <a:defRPr/>
            </a:pPr>
            <a:r>
              <a:rPr lang="ja-JP" sz="1100" kern="100" dirty="0">
                <a:latin typeface="Century" panose="02040604050505020304" pitchFamily="18" charset="0"/>
                <a:ea typeface="Meiryo UI" panose="020B0604030504040204" pitchFamily="50" charset="-128"/>
                <a:cs typeface="Meiryo UI" panose="020B0604030504040204" pitchFamily="50" charset="-128"/>
              </a:rPr>
              <a:t>耐震化の意識向上</a:t>
            </a:r>
            <a:endParaRPr lang="ja-JP" sz="1050" kern="100" dirty="0">
              <a:latin typeface="Century" panose="02040604050505020304" pitchFamily="18" charset="0"/>
              <a:ea typeface="ＭＳ 明朝" panose="02020609040205080304" pitchFamily="17" charset="-128"/>
              <a:cs typeface="Times New Roman" panose="02020603050405020304" pitchFamily="18" charset="0"/>
            </a:endParaRPr>
          </a:p>
        </p:txBody>
      </p:sp>
      <p:cxnSp>
        <p:nvCxnSpPr>
          <p:cNvPr id="9232" name="直線矢印コネクタ 28">
            <a:extLst>
              <a:ext uri="{FF2B5EF4-FFF2-40B4-BE49-F238E27FC236}">
                <a16:creationId xmlns:a16="http://schemas.microsoft.com/office/drawing/2014/main" id="{030B4A21-34FD-40C8-860D-59D47CE9D7BA}"/>
              </a:ext>
            </a:extLst>
          </p:cNvPr>
          <p:cNvCxnSpPr>
            <a:cxnSpLocks/>
          </p:cNvCxnSpPr>
          <p:nvPr/>
        </p:nvCxnSpPr>
        <p:spPr bwMode="auto">
          <a:xfrm>
            <a:off x="6377940" y="5835969"/>
            <a:ext cx="0" cy="414337"/>
          </a:xfrm>
          <a:prstGeom prst="straightConnector1">
            <a:avLst/>
          </a:prstGeom>
          <a:noFill/>
          <a:ln w="38100" algn="ctr">
            <a:solidFill>
              <a:srgbClr val="1F497D"/>
            </a:solidFill>
            <a:round/>
            <a:headEnd/>
            <a:tailEnd/>
          </a:ln>
          <a:extLst>
            <a:ext uri="{909E8E84-426E-40DD-AFC4-6F175D3DCCD1}">
              <a14:hiddenFill xmlns:a14="http://schemas.microsoft.com/office/drawing/2010/main">
                <a:noFill/>
              </a14:hiddenFill>
            </a:ext>
          </a:extLst>
        </p:spPr>
      </p:cxnSp>
      <p:sp>
        <p:nvSpPr>
          <p:cNvPr id="30" name="テキスト ボックス 250">
            <a:extLst>
              <a:ext uri="{FF2B5EF4-FFF2-40B4-BE49-F238E27FC236}">
                <a16:creationId xmlns:a16="http://schemas.microsoft.com/office/drawing/2014/main" id="{9D2F7116-7DC1-40D3-A41C-F941C6BBCB7A}"/>
              </a:ext>
            </a:extLst>
          </p:cNvPr>
          <p:cNvSpPr txBox="1"/>
          <p:nvPr/>
        </p:nvSpPr>
        <p:spPr>
          <a:xfrm>
            <a:off x="5277803" y="5666106"/>
            <a:ext cx="1008062" cy="323850"/>
          </a:xfrm>
          <a:prstGeom prst="rect">
            <a:avLst/>
          </a:prstGeom>
          <a:solidFill>
            <a:srgbClr val="FFCC00">
              <a:alpha val="35000"/>
            </a:srgbClr>
          </a:solidFill>
          <a:ln w="6350">
            <a:solidFill>
              <a:prstClr val="black"/>
            </a:solidFill>
          </a:ln>
          <a:effectLst/>
        </p:spPr>
        <p:style>
          <a:lnRef idx="0">
            <a:schemeClr val="accent1"/>
          </a:lnRef>
          <a:fillRef idx="0">
            <a:schemeClr val="accent1"/>
          </a:fillRef>
          <a:effectRef idx="0">
            <a:schemeClr val="accent1"/>
          </a:effectRef>
          <a:fontRef idx="minor">
            <a:schemeClr val="dk1"/>
          </a:fontRef>
        </p:style>
        <p:txBody>
          <a:bodyPr lIns="72000" tIns="36000" rIns="72000" bIns="36000" anchor="ctr"/>
          <a:lstStyle/>
          <a:p>
            <a:pPr algn="ctr" eaLnBrk="1" hangingPunct="1">
              <a:lnSpc>
                <a:spcPts val="1400"/>
              </a:lnSpc>
              <a:defRPr/>
            </a:pPr>
            <a:r>
              <a:rPr lang="ja-JP" sz="1100" kern="100" dirty="0">
                <a:ea typeface="Meiryo UI" panose="020B0604030504040204" pitchFamily="50" charset="-128"/>
                <a:cs typeface="Meiryo UI" panose="020B0604030504040204" pitchFamily="50" charset="-128"/>
              </a:rPr>
              <a:t>普及啓発</a:t>
            </a:r>
            <a:endParaRPr lang="ja-JP" sz="1050" kern="100" dirty="0">
              <a:ea typeface="ＭＳ 明朝" panose="02020609040205080304" pitchFamily="17" charset="-128"/>
              <a:cs typeface="Times New Roman" panose="02020603050405020304" pitchFamily="18" charset="0"/>
            </a:endParaRPr>
          </a:p>
        </p:txBody>
      </p:sp>
      <p:cxnSp>
        <p:nvCxnSpPr>
          <p:cNvPr id="9234" name="直線矢印コネクタ 30">
            <a:extLst>
              <a:ext uri="{FF2B5EF4-FFF2-40B4-BE49-F238E27FC236}">
                <a16:creationId xmlns:a16="http://schemas.microsoft.com/office/drawing/2014/main" id="{57A0B365-1FBD-4A96-B217-7D6682B15DE5}"/>
              </a:ext>
            </a:extLst>
          </p:cNvPr>
          <p:cNvCxnSpPr>
            <a:cxnSpLocks/>
          </p:cNvCxnSpPr>
          <p:nvPr/>
        </p:nvCxnSpPr>
        <p:spPr bwMode="auto">
          <a:xfrm>
            <a:off x="4204653" y="3586798"/>
            <a:ext cx="1042987" cy="0"/>
          </a:xfrm>
          <a:prstGeom prst="straightConnector1">
            <a:avLst/>
          </a:prstGeom>
          <a:noFill/>
          <a:ln w="38100" algn="ctr">
            <a:solidFill>
              <a:srgbClr val="1F497D"/>
            </a:solidFill>
            <a:round/>
            <a:headEnd/>
            <a:tailEnd type="arrow" w="med" len="med"/>
          </a:ln>
          <a:extLst>
            <a:ext uri="{909E8E84-426E-40DD-AFC4-6F175D3DCCD1}">
              <a14:hiddenFill xmlns:a14="http://schemas.microsoft.com/office/drawing/2010/main">
                <a:noFill/>
              </a14:hiddenFill>
            </a:ext>
          </a:extLst>
        </p:spPr>
      </p:cxnSp>
      <p:cxnSp>
        <p:nvCxnSpPr>
          <p:cNvPr id="9237" name="直線矢印コネクタ 34">
            <a:extLst>
              <a:ext uri="{FF2B5EF4-FFF2-40B4-BE49-F238E27FC236}">
                <a16:creationId xmlns:a16="http://schemas.microsoft.com/office/drawing/2014/main" id="{4E675B01-790B-417B-8A4F-4980A4F2C934}"/>
              </a:ext>
            </a:extLst>
          </p:cNvPr>
          <p:cNvCxnSpPr>
            <a:cxnSpLocks/>
          </p:cNvCxnSpPr>
          <p:nvPr/>
        </p:nvCxnSpPr>
        <p:spPr bwMode="auto">
          <a:xfrm>
            <a:off x="3506153" y="2950210"/>
            <a:ext cx="1741487" cy="0"/>
          </a:xfrm>
          <a:prstGeom prst="straightConnector1">
            <a:avLst/>
          </a:prstGeom>
          <a:noFill/>
          <a:ln w="38100" algn="ctr">
            <a:solidFill>
              <a:srgbClr val="1F497D"/>
            </a:solidFill>
            <a:round/>
            <a:headEnd/>
            <a:tailEnd type="arrow" w="med" len="med"/>
          </a:ln>
          <a:extLst>
            <a:ext uri="{909E8E84-426E-40DD-AFC4-6F175D3DCCD1}">
              <a14:hiddenFill xmlns:a14="http://schemas.microsoft.com/office/drawing/2010/main">
                <a:noFill/>
              </a14:hiddenFill>
            </a:ext>
          </a:extLst>
        </p:spPr>
      </p:cxnSp>
      <p:sp>
        <p:nvSpPr>
          <p:cNvPr id="38" name="テキスト ボックス 74">
            <a:extLst>
              <a:ext uri="{FF2B5EF4-FFF2-40B4-BE49-F238E27FC236}">
                <a16:creationId xmlns:a16="http://schemas.microsoft.com/office/drawing/2014/main" id="{99F7BADB-A08D-4CB6-938B-AE941125CC15}"/>
              </a:ext>
            </a:extLst>
          </p:cNvPr>
          <p:cNvSpPr txBox="1"/>
          <p:nvPr/>
        </p:nvSpPr>
        <p:spPr>
          <a:xfrm>
            <a:off x="6643053" y="2788285"/>
            <a:ext cx="2286000" cy="323850"/>
          </a:xfrm>
          <a:prstGeom prst="rect">
            <a:avLst/>
          </a:prstGeom>
          <a:solidFill>
            <a:schemeClr val="lt1"/>
          </a:solidFill>
          <a:ln w="6350">
            <a:solidFill>
              <a:prstClr val="black"/>
            </a:solidFill>
          </a:ln>
          <a:effectLst/>
        </p:spPr>
        <p:style>
          <a:lnRef idx="0">
            <a:schemeClr val="accent1"/>
          </a:lnRef>
          <a:fillRef idx="0">
            <a:schemeClr val="accent1"/>
          </a:fillRef>
          <a:effectRef idx="0">
            <a:schemeClr val="accent1"/>
          </a:effectRef>
          <a:fontRef idx="minor">
            <a:schemeClr val="dk1"/>
          </a:fontRef>
        </p:style>
        <p:txBody>
          <a:bodyPr lIns="36000" tIns="36000" rIns="36000" bIns="36000" anchor="ctr"/>
          <a:lstStyle/>
          <a:p>
            <a:pPr algn="just" eaLnBrk="1" hangingPunct="1">
              <a:lnSpc>
                <a:spcPts val="1400"/>
              </a:lnSpc>
              <a:defRPr/>
            </a:pPr>
            <a:r>
              <a:rPr lang="ja-JP" altLang="en-US" sz="1100" kern="100" dirty="0">
                <a:ea typeface="Meiryo UI" panose="020B0604030504040204" pitchFamily="50" charset="-128"/>
                <a:cs typeface="Meiryo UI" panose="020B0604030504040204" pitchFamily="50" charset="-128"/>
              </a:rPr>
              <a:t>耐震改修</a:t>
            </a:r>
            <a:endParaRPr lang="ja-JP" altLang="ja-JP" sz="1000" kern="100" dirty="0">
              <a:latin typeface="Century" panose="02040604050505020304" pitchFamily="18" charset="0"/>
              <a:ea typeface="ＭＳ 明朝" panose="02020609040205080304" pitchFamily="17" charset="-128"/>
              <a:cs typeface="Times New Roman" panose="02020603050405020304" pitchFamily="18" charset="0"/>
            </a:endParaRPr>
          </a:p>
        </p:txBody>
      </p:sp>
      <p:sp>
        <p:nvSpPr>
          <p:cNvPr id="40" name="テキスト ボックス 249">
            <a:extLst>
              <a:ext uri="{FF2B5EF4-FFF2-40B4-BE49-F238E27FC236}">
                <a16:creationId xmlns:a16="http://schemas.microsoft.com/office/drawing/2014/main" id="{FDC7D2E7-49F0-49DE-B84A-0FBA9F6B94B1}"/>
              </a:ext>
            </a:extLst>
          </p:cNvPr>
          <p:cNvSpPr txBox="1"/>
          <p:nvPr/>
        </p:nvSpPr>
        <p:spPr>
          <a:xfrm>
            <a:off x="6643053" y="5666106"/>
            <a:ext cx="2286000" cy="323850"/>
          </a:xfrm>
          <a:prstGeom prst="rect">
            <a:avLst/>
          </a:prstGeom>
          <a:solidFill>
            <a:schemeClr val="lt1"/>
          </a:solidFill>
          <a:ln w="6350">
            <a:solidFill>
              <a:prstClr val="black"/>
            </a:solidFill>
          </a:ln>
          <a:effectLst/>
        </p:spPr>
        <p:style>
          <a:lnRef idx="0">
            <a:schemeClr val="accent1"/>
          </a:lnRef>
          <a:fillRef idx="0">
            <a:schemeClr val="accent1"/>
          </a:fillRef>
          <a:effectRef idx="0">
            <a:schemeClr val="accent1"/>
          </a:effectRef>
          <a:fontRef idx="minor">
            <a:schemeClr val="dk1"/>
          </a:fontRef>
        </p:style>
        <p:txBody>
          <a:bodyPr lIns="72000" tIns="36000" rIns="72000" bIns="36000" anchor="ctr"/>
          <a:lstStyle/>
          <a:p>
            <a:pPr algn="just" eaLnBrk="1" hangingPunct="1">
              <a:lnSpc>
                <a:spcPts val="1400"/>
              </a:lnSpc>
              <a:defRPr/>
            </a:pPr>
            <a:r>
              <a:rPr lang="ja-JP" sz="1100" kern="100" dirty="0">
                <a:ea typeface="Meiryo UI" panose="020B0604030504040204" pitchFamily="50" charset="-128"/>
                <a:cs typeface="Meiryo UI" panose="020B0604030504040204" pitchFamily="50" charset="-128"/>
              </a:rPr>
              <a:t>まちまるごと耐震化支援事業</a:t>
            </a:r>
            <a:endParaRPr lang="ja-JP" sz="1050" kern="100" dirty="0">
              <a:ea typeface="ＭＳ 明朝" panose="02020609040205080304" pitchFamily="17" charset="-128"/>
              <a:cs typeface="Times New Roman" panose="02020603050405020304" pitchFamily="18" charset="0"/>
            </a:endParaRPr>
          </a:p>
        </p:txBody>
      </p:sp>
      <p:cxnSp>
        <p:nvCxnSpPr>
          <p:cNvPr id="9240" name="直線矢印コネクタ 40">
            <a:extLst>
              <a:ext uri="{FF2B5EF4-FFF2-40B4-BE49-F238E27FC236}">
                <a16:creationId xmlns:a16="http://schemas.microsoft.com/office/drawing/2014/main" id="{0620ECC7-A58A-446C-B3A7-DC5BCBB1AD74}"/>
              </a:ext>
            </a:extLst>
          </p:cNvPr>
          <p:cNvCxnSpPr>
            <a:cxnSpLocks/>
          </p:cNvCxnSpPr>
          <p:nvPr/>
        </p:nvCxnSpPr>
        <p:spPr bwMode="auto">
          <a:xfrm>
            <a:off x="6377940" y="6243956"/>
            <a:ext cx="265113" cy="0"/>
          </a:xfrm>
          <a:prstGeom prst="straightConnector1">
            <a:avLst/>
          </a:prstGeom>
          <a:noFill/>
          <a:ln w="38100" algn="ctr">
            <a:solidFill>
              <a:srgbClr val="1F497D"/>
            </a:solidFill>
            <a:round/>
            <a:headEnd/>
            <a:tailEnd type="arrow" w="med" len="med"/>
          </a:ln>
          <a:extLst>
            <a:ext uri="{909E8E84-426E-40DD-AFC4-6F175D3DCCD1}">
              <a14:hiddenFill xmlns:a14="http://schemas.microsoft.com/office/drawing/2010/main">
                <a:noFill/>
              </a14:hiddenFill>
            </a:ext>
          </a:extLst>
        </p:spPr>
      </p:cxnSp>
      <p:sp>
        <p:nvSpPr>
          <p:cNvPr id="43" name="テキスト ボックス 317">
            <a:extLst>
              <a:ext uri="{FF2B5EF4-FFF2-40B4-BE49-F238E27FC236}">
                <a16:creationId xmlns:a16="http://schemas.microsoft.com/office/drawing/2014/main" id="{C5497A97-C116-4C70-9639-5955DE9A6704}"/>
              </a:ext>
            </a:extLst>
          </p:cNvPr>
          <p:cNvSpPr txBox="1"/>
          <p:nvPr/>
        </p:nvSpPr>
        <p:spPr>
          <a:xfrm>
            <a:off x="6643053" y="3335973"/>
            <a:ext cx="2286000" cy="323850"/>
          </a:xfrm>
          <a:prstGeom prst="rect">
            <a:avLst/>
          </a:prstGeom>
          <a:solidFill>
            <a:sysClr val="window" lastClr="FFFFFF"/>
          </a:solidFill>
          <a:ln w="6350">
            <a:solidFill>
              <a:prstClr val="black"/>
            </a:solidFill>
          </a:ln>
          <a:effectLst/>
        </p:spPr>
        <p:txBody>
          <a:bodyPr lIns="72000" tIns="36000" rIns="72000" bIns="36000" anchor="ctr"/>
          <a:lstStyle/>
          <a:p>
            <a:pPr algn="just" eaLnBrk="1" hangingPunct="1">
              <a:lnSpc>
                <a:spcPts val="1400"/>
              </a:lnSpc>
              <a:defRPr/>
            </a:pPr>
            <a:r>
              <a:rPr lang="ja-JP" sz="1100" kern="100" dirty="0">
                <a:latin typeface="Century" panose="02040604050505020304" pitchFamily="18" charset="0"/>
                <a:ea typeface="Meiryo UI" panose="020B0604030504040204" pitchFamily="50" charset="-128"/>
                <a:cs typeface="Meiryo UI" panose="020B0604030504040204" pitchFamily="50" charset="-128"/>
              </a:rPr>
              <a:t>部分改修、耐震シェルターの設置</a:t>
            </a:r>
            <a:endParaRPr lang="ja-JP" sz="1050" kern="100" dirty="0">
              <a:latin typeface="Century" panose="02040604050505020304" pitchFamily="18" charset="0"/>
              <a:ea typeface="ＭＳ 明朝" panose="02020609040205080304" pitchFamily="17" charset="-128"/>
              <a:cs typeface="Times New Roman" panose="02020603050405020304" pitchFamily="18" charset="0"/>
            </a:endParaRPr>
          </a:p>
        </p:txBody>
      </p:sp>
      <p:cxnSp>
        <p:nvCxnSpPr>
          <p:cNvPr id="9242" name="直線矢印コネクタ 43">
            <a:extLst>
              <a:ext uri="{FF2B5EF4-FFF2-40B4-BE49-F238E27FC236}">
                <a16:creationId xmlns:a16="http://schemas.microsoft.com/office/drawing/2014/main" id="{97590570-8377-4FAD-9A72-247F29D09A04}"/>
              </a:ext>
            </a:extLst>
          </p:cNvPr>
          <p:cNvCxnSpPr>
            <a:cxnSpLocks/>
          </p:cNvCxnSpPr>
          <p:nvPr/>
        </p:nvCxnSpPr>
        <p:spPr bwMode="auto">
          <a:xfrm>
            <a:off x="6274753" y="3497898"/>
            <a:ext cx="360362" cy="0"/>
          </a:xfrm>
          <a:prstGeom prst="straightConnector1">
            <a:avLst/>
          </a:prstGeom>
          <a:noFill/>
          <a:ln w="38100" algn="ctr">
            <a:solidFill>
              <a:srgbClr val="1F497D"/>
            </a:solidFill>
            <a:round/>
            <a:headEnd/>
            <a:tailEnd type="arrow" w="med" len="med"/>
          </a:ln>
          <a:extLst>
            <a:ext uri="{909E8E84-426E-40DD-AFC4-6F175D3DCCD1}">
              <a14:hiddenFill xmlns:a14="http://schemas.microsoft.com/office/drawing/2010/main">
                <a:noFill/>
              </a14:hiddenFill>
            </a:ext>
          </a:extLst>
        </p:spPr>
      </p:cxnSp>
      <p:sp>
        <p:nvSpPr>
          <p:cNvPr id="45" name="テキスト ボックス 315">
            <a:extLst>
              <a:ext uri="{FF2B5EF4-FFF2-40B4-BE49-F238E27FC236}">
                <a16:creationId xmlns:a16="http://schemas.microsoft.com/office/drawing/2014/main" id="{DA89B112-6038-4B4E-94C6-6E64FFF95B65}"/>
              </a:ext>
            </a:extLst>
          </p:cNvPr>
          <p:cNvSpPr txBox="1"/>
          <p:nvPr/>
        </p:nvSpPr>
        <p:spPr>
          <a:xfrm>
            <a:off x="5266690" y="3335973"/>
            <a:ext cx="1008063" cy="325437"/>
          </a:xfrm>
          <a:prstGeom prst="rect">
            <a:avLst/>
          </a:prstGeom>
          <a:solidFill>
            <a:srgbClr val="0099FF">
              <a:alpha val="35000"/>
            </a:srgbClr>
          </a:solidFill>
          <a:ln w="6350">
            <a:solidFill>
              <a:prstClr val="black"/>
            </a:solidFill>
          </a:ln>
          <a:effectLst/>
        </p:spPr>
        <p:txBody>
          <a:bodyPr lIns="72000" tIns="36000" rIns="72000" bIns="36000" anchor="ctr"/>
          <a:lstStyle/>
          <a:p>
            <a:pPr algn="ctr" eaLnBrk="1" hangingPunct="1">
              <a:lnSpc>
                <a:spcPts val="1400"/>
              </a:lnSpc>
              <a:defRPr/>
            </a:pPr>
            <a:r>
              <a:rPr lang="ja-JP" sz="1100" kern="100" dirty="0">
                <a:latin typeface="Century" panose="02040604050505020304" pitchFamily="18" charset="0"/>
                <a:ea typeface="Meiryo UI" panose="020B0604030504040204" pitchFamily="50" charset="-128"/>
                <a:cs typeface="Meiryo UI" panose="020B0604030504040204" pitchFamily="50" charset="-128"/>
              </a:rPr>
              <a:t>耐震改修促進</a:t>
            </a:r>
            <a:endParaRPr lang="ja-JP" sz="1050" kern="100" dirty="0">
              <a:latin typeface="Century" panose="02040604050505020304" pitchFamily="18" charset="0"/>
              <a:ea typeface="ＭＳ 明朝" panose="02020609040205080304" pitchFamily="17" charset="-128"/>
              <a:cs typeface="Times New Roman" panose="02020603050405020304" pitchFamily="18" charset="0"/>
            </a:endParaRPr>
          </a:p>
        </p:txBody>
      </p:sp>
      <p:cxnSp>
        <p:nvCxnSpPr>
          <p:cNvPr id="9244" name="直線矢印コネクタ 46">
            <a:extLst>
              <a:ext uri="{FF2B5EF4-FFF2-40B4-BE49-F238E27FC236}">
                <a16:creationId xmlns:a16="http://schemas.microsoft.com/office/drawing/2014/main" id="{0B8EFA57-5EBA-4288-8190-81B4E0A37775}"/>
              </a:ext>
            </a:extLst>
          </p:cNvPr>
          <p:cNvCxnSpPr>
            <a:cxnSpLocks/>
          </p:cNvCxnSpPr>
          <p:nvPr/>
        </p:nvCxnSpPr>
        <p:spPr bwMode="auto">
          <a:xfrm>
            <a:off x="6274753" y="3994785"/>
            <a:ext cx="360362" cy="0"/>
          </a:xfrm>
          <a:prstGeom prst="straightConnector1">
            <a:avLst/>
          </a:prstGeom>
          <a:noFill/>
          <a:ln w="38100" algn="ctr">
            <a:solidFill>
              <a:srgbClr val="1F497D"/>
            </a:solidFill>
            <a:round/>
            <a:headEnd/>
            <a:tailEnd type="arrow" w="med" len="med"/>
          </a:ln>
          <a:extLst>
            <a:ext uri="{909E8E84-426E-40DD-AFC4-6F175D3DCCD1}">
              <a14:hiddenFill xmlns:a14="http://schemas.microsoft.com/office/drawing/2010/main">
                <a:noFill/>
              </a14:hiddenFill>
            </a:ext>
          </a:extLst>
        </p:spPr>
      </p:cxnSp>
      <p:sp>
        <p:nvSpPr>
          <p:cNvPr id="48" name="テキスト ボックス 316">
            <a:extLst>
              <a:ext uri="{FF2B5EF4-FFF2-40B4-BE49-F238E27FC236}">
                <a16:creationId xmlns:a16="http://schemas.microsoft.com/office/drawing/2014/main" id="{5DD6AF3F-3BA6-4819-9AEA-58C824CEAB87}"/>
              </a:ext>
            </a:extLst>
          </p:cNvPr>
          <p:cNvSpPr txBox="1"/>
          <p:nvPr/>
        </p:nvSpPr>
        <p:spPr>
          <a:xfrm>
            <a:off x="5266690" y="3832860"/>
            <a:ext cx="1008063" cy="323850"/>
          </a:xfrm>
          <a:prstGeom prst="rect">
            <a:avLst/>
          </a:prstGeom>
          <a:solidFill>
            <a:srgbClr val="CC3399">
              <a:alpha val="35000"/>
            </a:srgbClr>
          </a:solidFill>
          <a:ln w="6350">
            <a:solidFill>
              <a:prstClr val="black"/>
            </a:solidFill>
          </a:ln>
          <a:effectLst/>
        </p:spPr>
        <p:txBody>
          <a:bodyPr lIns="72000" tIns="36000" rIns="72000" bIns="36000" anchor="ctr"/>
          <a:lstStyle/>
          <a:p>
            <a:pPr algn="ctr" eaLnBrk="1" hangingPunct="1">
              <a:lnSpc>
                <a:spcPts val="1400"/>
              </a:lnSpc>
              <a:defRPr/>
            </a:pPr>
            <a:r>
              <a:rPr lang="ja-JP" sz="1100" kern="100" dirty="0">
                <a:latin typeface="Century" panose="02040604050505020304" pitchFamily="18" charset="0"/>
                <a:ea typeface="Meiryo UI" panose="020B0604030504040204" pitchFamily="50" charset="-128"/>
                <a:cs typeface="Meiryo UI" panose="020B0604030504040204" pitchFamily="50" charset="-128"/>
              </a:rPr>
              <a:t>住替え促進</a:t>
            </a:r>
            <a:endParaRPr lang="ja-JP" sz="1050" kern="100" dirty="0">
              <a:latin typeface="Century" panose="02040604050505020304" pitchFamily="18" charset="0"/>
              <a:ea typeface="ＭＳ 明朝" panose="02020609040205080304" pitchFamily="17" charset="-128"/>
              <a:cs typeface="Times New Roman" panose="02020603050405020304" pitchFamily="18" charset="0"/>
            </a:endParaRPr>
          </a:p>
        </p:txBody>
      </p:sp>
      <p:cxnSp>
        <p:nvCxnSpPr>
          <p:cNvPr id="9246" name="直線矢印コネクタ 48">
            <a:extLst>
              <a:ext uri="{FF2B5EF4-FFF2-40B4-BE49-F238E27FC236}">
                <a16:creationId xmlns:a16="http://schemas.microsoft.com/office/drawing/2014/main" id="{1354031B-4B4F-4C4B-85F1-EEE0A2C254B4}"/>
              </a:ext>
            </a:extLst>
          </p:cNvPr>
          <p:cNvCxnSpPr>
            <a:cxnSpLocks/>
          </p:cNvCxnSpPr>
          <p:nvPr/>
        </p:nvCxnSpPr>
        <p:spPr bwMode="auto">
          <a:xfrm>
            <a:off x="4195128" y="3586798"/>
            <a:ext cx="0" cy="1508125"/>
          </a:xfrm>
          <a:prstGeom prst="straightConnector1">
            <a:avLst/>
          </a:prstGeom>
          <a:noFill/>
          <a:ln w="38100" algn="ctr">
            <a:solidFill>
              <a:srgbClr val="1F497D"/>
            </a:solidFill>
            <a:round/>
            <a:headEnd/>
            <a:tailEnd/>
          </a:ln>
          <a:extLst>
            <a:ext uri="{909E8E84-426E-40DD-AFC4-6F175D3DCCD1}">
              <a14:hiddenFill xmlns:a14="http://schemas.microsoft.com/office/drawing/2010/main">
                <a:noFill/>
              </a14:hiddenFill>
            </a:ext>
          </a:extLst>
        </p:spPr>
      </p:cxnSp>
      <p:cxnSp>
        <p:nvCxnSpPr>
          <p:cNvPr id="9247" name="直線矢印コネクタ 49">
            <a:extLst>
              <a:ext uri="{FF2B5EF4-FFF2-40B4-BE49-F238E27FC236}">
                <a16:creationId xmlns:a16="http://schemas.microsoft.com/office/drawing/2014/main" id="{954F5963-C854-42A3-AB17-D9FD1100A036}"/>
              </a:ext>
            </a:extLst>
          </p:cNvPr>
          <p:cNvCxnSpPr>
            <a:cxnSpLocks/>
          </p:cNvCxnSpPr>
          <p:nvPr/>
        </p:nvCxnSpPr>
        <p:spPr bwMode="auto">
          <a:xfrm>
            <a:off x="4204653" y="4001135"/>
            <a:ext cx="1062037" cy="0"/>
          </a:xfrm>
          <a:prstGeom prst="straightConnector1">
            <a:avLst/>
          </a:prstGeom>
          <a:noFill/>
          <a:ln w="38100" algn="ctr">
            <a:solidFill>
              <a:srgbClr val="1F497D"/>
            </a:solidFill>
            <a:round/>
            <a:headEnd/>
            <a:tailEnd type="arrow" w="med" len="med"/>
          </a:ln>
          <a:extLst>
            <a:ext uri="{909E8E84-426E-40DD-AFC4-6F175D3DCCD1}">
              <a14:hiddenFill xmlns:a14="http://schemas.microsoft.com/office/drawing/2010/main">
                <a:noFill/>
              </a14:hiddenFill>
            </a:ext>
          </a:extLst>
        </p:spPr>
      </p:cxnSp>
      <p:sp>
        <p:nvSpPr>
          <p:cNvPr id="4" name="角丸四角形吹き出し 94">
            <a:extLst>
              <a:ext uri="{FF2B5EF4-FFF2-40B4-BE49-F238E27FC236}">
                <a16:creationId xmlns:a16="http://schemas.microsoft.com/office/drawing/2014/main" id="{F72D3E05-BBDC-4825-AA30-C1935A1268FB}"/>
              </a:ext>
            </a:extLst>
          </p:cNvPr>
          <p:cNvSpPr/>
          <p:nvPr/>
        </p:nvSpPr>
        <p:spPr>
          <a:xfrm>
            <a:off x="770890" y="3210560"/>
            <a:ext cx="1438275" cy="882650"/>
          </a:xfrm>
          <a:prstGeom prst="wedgeRoundRectCallout">
            <a:avLst>
              <a:gd name="adj1" fmla="val 60236"/>
              <a:gd name="adj2" fmla="val 23418"/>
              <a:gd name="adj3" fmla="val 16667"/>
            </a:avLst>
          </a:prstGeom>
          <a:ln w="6350"/>
        </p:spPr>
        <p:style>
          <a:lnRef idx="2">
            <a:schemeClr val="dk1"/>
          </a:lnRef>
          <a:fillRef idx="1">
            <a:schemeClr val="lt1"/>
          </a:fillRef>
          <a:effectRef idx="0">
            <a:schemeClr val="dk1"/>
          </a:effectRef>
          <a:fontRef idx="minor">
            <a:schemeClr val="dk1"/>
          </a:fontRef>
        </p:style>
        <p:txBody>
          <a:bodyPr lIns="0" tIns="0" rIns="0" bIns="0" anchor="ctr"/>
          <a:lstStyle/>
          <a:p>
            <a:pPr>
              <a:lnSpc>
                <a:spcPct val="110000"/>
              </a:lnSpc>
              <a:defRPr/>
            </a:pPr>
            <a:r>
              <a:rPr lang="ja-JP" altLang="en-US" sz="1100" kern="100" dirty="0">
                <a:latin typeface="Meiryo UI" panose="020B0604030504040204" pitchFamily="50" charset="-128"/>
                <a:ea typeface="Meiryo UI" panose="020B0604030504040204" pitchFamily="50" charset="-128"/>
                <a:cs typeface="Meiryo UI" panose="020B0604030504040204" pitchFamily="50" charset="-128"/>
              </a:rPr>
              <a:t>建替え時にはセットバックが必要</a:t>
            </a:r>
            <a:endParaRPr lang="en-US" altLang="ja-JP" sz="1100" kern="100" dirty="0">
              <a:latin typeface="Meiryo UI" panose="020B0604030504040204" pitchFamily="50" charset="-128"/>
              <a:ea typeface="Meiryo UI" panose="020B0604030504040204" pitchFamily="50" charset="-128"/>
              <a:cs typeface="Meiryo UI" panose="020B0604030504040204" pitchFamily="50" charset="-128"/>
            </a:endParaRPr>
          </a:p>
          <a:p>
            <a:pPr marL="144000" indent="-457200">
              <a:lnSpc>
                <a:spcPct val="110000"/>
              </a:lnSpc>
              <a:defRPr/>
            </a:pPr>
            <a:r>
              <a:rPr lang="ja-JP" altLang="en-US" sz="1100" u="sng" kern="100" dirty="0">
                <a:solidFill>
                  <a:srgbClr val="2A65AC"/>
                </a:solidFill>
                <a:latin typeface="Meiryo UI" panose="020B0604030504040204" pitchFamily="50" charset="-128"/>
                <a:ea typeface="Meiryo UI" panose="020B0604030504040204" pitchFamily="50" charset="-128"/>
                <a:cs typeface="Meiryo UI" panose="020B0604030504040204" pitchFamily="50" charset="-128"/>
              </a:rPr>
              <a:t>▶規模が小さくリフォームが難しい</a:t>
            </a:r>
            <a:endParaRPr lang="en-US" altLang="ja-JP" sz="1100" u="sng" kern="100" dirty="0">
              <a:solidFill>
                <a:srgbClr val="2A65AC"/>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6" name="角丸四角形吹き出し 124">
            <a:extLst>
              <a:ext uri="{FF2B5EF4-FFF2-40B4-BE49-F238E27FC236}">
                <a16:creationId xmlns:a16="http://schemas.microsoft.com/office/drawing/2014/main" id="{F7F2AAF7-00DC-45B6-847A-3AB8ACC0DD89}"/>
              </a:ext>
            </a:extLst>
          </p:cNvPr>
          <p:cNvSpPr/>
          <p:nvPr/>
        </p:nvSpPr>
        <p:spPr>
          <a:xfrm>
            <a:off x="3506153" y="5096510"/>
            <a:ext cx="1398587" cy="884238"/>
          </a:xfrm>
          <a:prstGeom prst="wedgeRoundRectCallout">
            <a:avLst>
              <a:gd name="adj1" fmla="val -56805"/>
              <a:gd name="adj2" fmla="val -34033"/>
              <a:gd name="adj3" fmla="val 16667"/>
            </a:avLst>
          </a:prstGeom>
          <a:ln w="6350"/>
        </p:spPr>
        <p:style>
          <a:lnRef idx="2">
            <a:schemeClr val="dk1"/>
          </a:lnRef>
          <a:fillRef idx="1">
            <a:schemeClr val="lt1"/>
          </a:fillRef>
          <a:effectRef idx="0">
            <a:schemeClr val="dk1"/>
          </a:effectRef>
          <a:fontRef idx="minor">
            <a:schemeClr val="dk1"/>
          </a:fontRef>
        </p:style>
        <p:txBody>
          <a:bodyPr lIns="0" tIns="0" rIns="0" bIns="0" anchor="ctr"/>
          <a:lstStyle/>
          <a:p>
            <a:pPr>
              <a:lnSpc>
                <a:spcPct val="110000"/>
              </a:lnSpc>
              <a:defRPr/>
            </a:pPr>
            <a:r>
              <a:rPr lang="ja-JP" altLang="en-US" sz="1100" kern="100" dirty="0">
                <a:latin typeface="Meiryo UI" panose="020B0604030504040204" pitchFamily="50" charset="-128"/>
                <a:ea typeface="Meiryo UI" panose="020B0604030504040204" pitchFamily="50" charset="-128"/>
                <a:cs typeface="Meiryo UI" panose="020B0604030504040204" pitchFamily="50" charset="-128"/>
              </a:rPr>
              <a:t>開発当初からの住民は高齢化している</a:t>
            </a:r>
          </a:p>
          <a:p>
            <a:pPr marL="144000" indent="-457200">
              <a:lnSpc>
                <a:spcPct val="110000"/>
              </a:lnSpc>
              <a:defRPr/>
            </a:pPr>
            <a:r>
              <a:rPr lang="ja-JP" altLang="en-US" sz="1100" u="sng" kern="100" dirty="0">
                <a:solidFill>
                  <a:srgbClr val="2A65AC"/>
                </a:solidFill>
                <a:latin typeface="Meiryo UI" panose="020B0604030504040204" pitchFamily="50" charset="-128"/>
                <a:ea typeface="Meiryo UI" panose="020B0604030504040204" pitchFamily="50" charset="-128"/>
                <a:cs typeface="Times New Roman" panose="02020603050405020304" pitchFamily="18" charset="0"/>
              </a:rPr>
              <a:t>▶費用負担が大きく耐震化できない</a:t>
            </a:r>
            <a:endParaRPr lang="ja-JP" sz="1100" u="sng" kern="100" dirty="0">
              <a:solidFill>
                <a:srgbClr val="2A65AC"/>
              </a:solidFill>
              <a:latin typeface="Meiryo UI" panose="020B0604030504040204" pitchFamily="50" charset="-128"/>
              <a:ea typeface="Meiryo UI" panose="020B0604030504040204" pitchFamily="50" charset="-128"/>
              <a:cs typeface="Times New Roman" panose="02020603050405020304" pitchFamily="18" charset="0"/>
            </a:endParaRPr>
          </a:p>
        </p:txBody>
      </p:sp>
      <p:pic>
        <p:nvPicPr>
          <p:cNvPr id="9251" name="図 9">
            <a:extLst>
              <a:ext uri="{FF2B5EF4-FFF2-40B4-BE49-F238E27FC236}">
                <a16:creationId xmlns:a16="http://schemas.microsoft.com/office/drawing/2014/main" id="{953DD39C-8B8D-4F6E-9D6F-9E6E7E1B327E}"/>
              </a:ext>
            </a:extLst>
          </p:cNvPr>
          <p:cNvPicPr>
            <a:picLocks noChangeAspect="1" noChangeArrowheads="1"/>
          </p:cNvPicPr>
          <p:nvPr/>
        </p:nvPicPr>
        <p:blipFill>
          <a:blip r:embed="rId4">
            <a:extLst>
              <a:ext uri="{28A0092B-C50C-407E-A947-70E740481C1C}">
                <a14:useLocalDpi xmlns:a14="http://schemas.microsoft.com/office/drawing/2010/main" val="0"/>
              </a:ext>
            </a:extLst>
          </a:blip>
          <a:srcRect l="5043" r="4382"/>
          <a:stretch>
            <a:fillRect/>
          </a:stretch>
        </p:blipFill>
        <p:spPr bwMode="auto">
          <a:xfrm>
            <a:off x="312103" y="5926773"/>
            <a:ext cx="1700212" cy="612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テキスト ボックス 315">
            <a:extLst>
              <a:ext uri="{FF2B5EF4-FFF2-40B4-BE49-F238E27FC236}">
                <a16:creationId xmlns:a16="http://schemas.microsoft.com/office/drawing/2014/main" id="{239516B2-1523-42AB-8C3E-111596A6E0EA}"/>
              </a:ext>
            </a:extLst>
          </p:cNvPr>
          <p:cNvSpPr txBox="1"/>
          <p:nvPr/>
        </p:nvSpPr>
        <p:spPr>
          <a:xfrm>
            <a:off x="5266690" y="2789873"/>
            <a:ext cx="1008063" cy="325437"/>
          </a:xfrm>
          <a:prstGeom prst="rect">
            <a:avLst/>
          </a:prstGeom>
          <a:solidFill>
            <a:srgbClr val="0099FF">
              <a:alpha val="35000"/>
            </a:srgbClr>
          </a:solidFill>
          <a:ln w="6350">
            <a:solidFill>
              <a:prstClr val="black"/>
            </a:solidFill>
          </a:ln>
          <a:effectLst/>
        </p:spPr>
        <p:txBody>
          <a:bodyPr lIns="72000" tIns="36000" rIns="72000" bIns="36000" anchor="ctr"/>
          <a:lstStyle/>
          <a:p>
            <a:pPr algn="ctr" eaLnBrk="1" hangingPunct="1">
              <a:lnSpc>
                <a:spcPts val="1400"/>
              </a:lnSpc>
              <a:defRPr/>
            </a:pPr>
            <a:r>
              <a:rPr lang="ja-JP" sz="1100" kern="100" dirty="0">
                <a:latin typeface="Century" panose="02040604050505020304" pitchFamily="18" charset="0"/>
                <a:ea typeface="Meiryo UI" panose="020B0604030504040204" pitchFamily="50" charset="-128"/>
                <a:cs typeface="Meiryo UI" panose="020B0604030504040204" pitchFamily="50" charset="-128"/>
              </a:rPr>
              <a:t>耐震改修促進</a:t>
            </a:r>
            <a:endParaRPr lang="ja-JP" sz="1050" kern="100" dirty="0">
              <a:latin typeface="Century" panose="02040604050505020304" pitchFamily="18" charset="0"/>
              <a:ea typeface="ＭＳ 明朝" panose="02020609040205080304" pitchFamily="17" charset="-128"/>
              <a:cs typeface="Times New Roman" panose="02020603050405020304" pitchFamily="18" charset="0"/>
            </a:endParaRPr>
          </a:p>
        </p:txBody>
      </p:sp>
      <p:sp>
        <p:nvSpPr>
          <p:cNvPr id="9" name="テキスト ボックス 319">
            <a:extLst>
              <a:ext uri="{FF2B5EF4-FFF2-40B4-BE49-F238E27FC236}">
                <a16:creationId xmlns:a16="http://schemas.microsoft.com/office/drawing/2014/main" id="{BF59F1F9-B5D4-4392-A2B1-D04DE6CD49F4}"/>
              </a:ext>
            </a:extLst>
          </p:cNvPr>
          <p:cNvSpPr txBox="1"/>
          <p:nvPr/>
        </p:nvSpPr>
        <p:spPr>
          <a:xfrm>
            <a:off x="6643053" y="3857182"/>
            <a:ext cx="2286000" cy="323850"/>
          </a:xfrm>
          <a:prstGeom prst="rect">
            <a:avLst/>
          </a:prstGeom>
          <a:solidFill>
            <a:sysClr val="window" lastClr="FFFFFF"/>
          </a:solidFill>
          <a:ln w="6350">
            <a:solidFill>
              <a:prstClr val="black"/>
            </a:solidFill>
          </a:ln>
          <a:effectLst/>
        </p:spPr>
        <p:txBody>
          <a:bodyPr lIns="72000" tIns="36000" rIns="72000" bIns="36000" anchor="ctr"/>
          <a:lstStyle/>
          <a:p>
            <a:pPr algn="just" eaLnBrk="1" hangingPunct="1">
              <a:lnSpc>
                <a:spcPts val="1400"/>
              </a:lnSpc>
              <a:defRPr/>
            </a:pPr>
            <a:r>
              <a:rPr lang="ja-JP" sz="1100" kern="100" dirty="0">
                <a:latin typeface="Century" panose="02040604050505020304" pitchFamily="18" charset="0"/>
                <a:ea typeface="Meiryo UI" panose="020B0604030504040204" pitchFamily="50" charset="-128"/>
                <a:cs typeface="Meiryo UI" panose="020B0604030504040204" pitchFamily="50" charset="-128"/>
              </a:rPr>
              <a:t>サ高住、福祉施設等への住替え</a:t>
            </a:r>
            <a:endParaRPr lang="ja-JP" sz="1050" kern="100" dirty="0">
              <a:latin typeface="Century" panose="02040604050505020304" pitchFamily="18" charset="0"/>
              <a:ea typeface="ＭＳ 明朝" panose="02020609040205080304" pitchFamily="17" charset="-128"/>
              <a:cs typeface="Times New Roman" panose="02020603050405020304" pitchFamily="18" charset="0"/>
            </a:endParaRPr>
          </a:p>
        </p:txBody>
      </p:sp>
      <p:sp>
        <p:nvSpPr>
          <p:cNvPr id="31" name="正方形/長方形 30">
            <a:extLst>
              <a:ext uri="{FF2B5EF4-FFF2-40B4-BE49-F238E27FC236}">
                <a16:creationId xmlns:a16="http://schemas.microsoft.com/office/drawing/2014/main" id="{2A1DC093-FDC1-40A4-9DE3-CD3B99EF6088}"/>
              </a:ext>
            </a:extLst>
          </p:cNvPr>
          <p:cNvSpPr/>
          <p:nvPr/>
        </p:nvSpPr>
        <p:spPr>
          <a:xfrm>
            <a:off x="3217228" y="5094923"/>
            <a:ext cx="171450" cy="385762"/>
          </a:xfrm>
          <a:prstGeom prst="rect">
            <a:avLst/>
          </a:prstGeom>
          <a:noFill/>
          <a:ln w="31750">
            <a:solidFill>
              <a:srgbClr val="FF9900"/>
            </a:solidFill>
            <a:prstDash val="sysDot"/>
          </a:ln>
        </p:spPr>
        <p:style>
          <a:lnRef idx="2">
            <a:schemeClr val="accent1">
              <a:shade val="15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
        <p:nvSpPr>
          <p:cNvPr id="9223" name="正方形/長方形 9222">
            <a:extLst>
              <a:ext uri="{FF2B5EF4-FFF2-40B4-BE49-F238E27FC236}">
                <a16:creationId xmlns:a16="http://schemas.microsoft.com/office/drawing/2014/main" id="{3A6F3EBB-0294-43EB-AEBF-7C858698E3D8}"/>
              </a:ext>
            </a:extLst>
          </p:cNvPr>
          <p:cNvSpPr/>
          <p:nvPr/>
        </p:nvSpPr>
        <p:spPr>
          <a:xfrm>
            <a:off x="2390140" y="3694748"/>
            <a:ext cx="165100" cy="292100"/>
          </a:xfrm>
          <a:prstGeom prst="rect">
            <a:avLst/>
          </a:prstGeom>
          <a:noFill/>
          <a:ln w="31750">
            <a:solidFill>
              <a:srgbClr val="FF9900"/>
            </a:solidFill>
            <a:prstDash val="sysDot"/>
          </a:ln>
        </p:spPr>
        <p:style>
          <a:lnRef idx="2">
            <a:schemeClr val="accent1">
              <a:shade val="15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
        <p:nvSpPr>
          <p:cNvPr id="44" name="角丸四角形吹き出し 124">
            <a:extLst>
              <a:ext uri="{FF2B5EF4-FFF2-40B4-BE49-F238E27FC236}">
                <a16:creationId xmlns:a16="http://schemas.microsoft.com/office/drawing/2014/main" id="{7CEED312-C3C9-493D-88A1-5A6B623DD5B2}"/>
              </a:ext>
            </a:extLst>
          </p:cNvPr>
          <p:cNvSpPr/>
          <p:nvPr/>
        </p:nvSpPr>
        <p:spPr>
          <a:xfrm>
            <a:off x="2748915" y="3694748"/>
            <a:ext cx="1387475" cy="730250"/>
          </a:xfrm>
          <a:prstGeom prst="wedgeRoundRectCallout">
            <a:avLst>
              <a:gd name="adj1" fmla="val -12496"/>
              <a:gd name="adj2" fmla="val 66413"/>
              <a:gd name="adj3" fmla="val 16667"/>
            </a:avLst>
          </a:prstGeom>
          <a:ln w="6350"/>
        </p:spPr>
        <p:style>
          <a:lnRef idx="2">
            <a:schemeClr val="dk1"/>
          </a:lnRef>
          <a:fillRef idx="1">
            <a:schemeClr val="lt1"/>
          </a:fillRef>
          <a:effectRef idx="0">
            <a:schemeClr val="dk1"/>
          </a:effectRef>
          <a:fontRef idx="minor">
            <a:schemeClr val="dk1"/>
          </a:fontRef>
        </p:style>
        <p:txBody>
          <a:bodyPr lIns="0" tIns="0" rIns="0" bIns="0" anchor="ctr"/>
          <a:lstStyle/>
          <a:p>
            <a:pPr>
              <a:lnSpc>
                <a:spcPct val="110000"/>
              </a:lnSpc>
              <a:defRPr/>
            </a:pPr>
            <a:r>
              <a:rPr lang="ja-JP" altLang="en-US" sz="1100" kern="100" dirty="0">
                <a:latin typeface="Meiryo UI" panose="020B0604030504040204" pitchFamily="50" charset="-128"/>
                <a:ea typeface="Meiryo UI" panose="020B0604030504040204" pitchFamily="50" charset="-128"/>
                <a:cs typeface="Meiryo UI" panose="020B0604030504040204" pitchFamily="50" charset="-128"/>
              </a:rPr>
              <a:t>開発当初からの住民は高齢化している</a:t>
            </a:r>
          </a:p>
          <a:p>
            <a:pPr marL="144000" indent="-457200">
              <a:lnSpc>
                <a:spcPct val="110000"/>
              </a:lnSpc>
              <a:defRPr/>
            </a:pPr>
            <a:r>
              <a:rPr lang="ja-JP" altLang="en-US" sz="1100" u="sng" kern="100" dirty="0">
                <a:solidFill>
                  <a:srgbClr val="2A65AC"/>
                </a:solidFill>
                <a:latin typeface="Meiryo UI" panose="020B0604030504040204" pitchFamily="50" charset="-128"/>
                <a:ea typeface="Meiryo UI" panose="020B0604030504040204" pitchFamily="50" charset="-128"/>
                <a:cs typeface="Times New Roman" panose="02020603050405020304" pitchFamily="18" charset="0"/>
              </a:rPr>
              <a:t>▶今後も住み続けたい</a:t>
            </a:r>
            <a:endParaRPr lang="ja-JP" sz="1100" u="sng" kern="100" dirty="0">
              <a:solidFill>
                <a:srgbClr val="2A65AC"/>
              </a:solidFill>
              <a:latin typeface="Meiryo UI" panose="020B0604030504040204" pitchFamily="50" charset="-128"/>
              <a:ea typeface="Meiryo UI" panose="020B0604030504040204" pitchFamily="50" charset="-128"/>
              <a:cs typeface="Times New Roman" panose="02020603050405020304" pitchFamily="18" charset="0"/>
            </a:endParaRPr>
          </a:p>
        </p:txBody>
      </p:sp>
      <p:cxnSp>
        <p:nvCxnSpPr>
          <p:cNvPr id="9270" name="直線矢印コネクタ 48">
            <a:extLst>
              <a:ext uri="{FF2B5EF4-FFF2-40B4-BE49-F238E27FC236}">
                <a16:creationId xmlns:a16="http://schemas.microsoft.com/office/drawing/2014/main" id="{064EDA44-D33B-4EFA-BBE9-C46275A01CA2}"/>
              </a:ext>
            </a:extLst>
          </p:cNvPr>
          <p:cNvCxnSpPr>
            <a:cxnSpLocks/>
          </p:cNvCxnSpPr>
          <p:nvPr/>
        </p:nvCxnSpPr>
        <p:spPr bwMode="auto">
          <a:xfrm>
            <a:off x="3506153" y="2950210"/>
            <a:ext cx="0" cy="636588"/>
          </a:xfrm>
          <a:prstGeom prst="straightConnector1">
            <a:avLst/>
          </a:prstGeom>
          <a:noFill/>
          <a:ln w="38100" algn="ctr">
            <a:solidFill>
              <a:srgbClr val="1F497D"/>
            </a:solidFill>
            <a:round/>
            <a:headEnd/>
            <a:tailEnd/>
          </a:ln>
          <a:extLst>
            <a:ext uri="{909E8E84-426E-40DD-AFC4-6F175D3DCCD1}">
              <a14:hiddenFill xmlns:a14="http://schemas.microsoft.com/office/drawing/2010/main">
                <a:noFill/>
              </a14:hiddenFill>
            </a:ext>
          </a:extLst>
        </p:spPr>
      </p:cxnSp>
      <p:cxnSp>
        <p:nvCxnSpPr>
          <p:cNvPr id="9271" name="直線矢印コネクタ 34">
            <a:extLst>
              <a:ext uri="{FF2B5EF4-FFF2-40B4-BE49-F238E27FC236}">
                <a16:creationId xmlns:a16="http://schemas.microsoft.com/office/drawing/2014/main" id="{030207A7-F6AA-4BF7-95FD-75B46C7640B6}"/>
              </a:ext>
            </a:extLst>
          </p:cNvPr>
          <p:cNvCxnSpPr>
            <a:cxnSpLocks/>
          </p:cNvCxnSpPr>
          <p:nvPr/>
        </p:nvCxnSpPr>
        <p:spPr bwMode="auto">
          <a:xfrm>
            <a:off x="3506153" y="3402648"/>
            <a:ext cx="1741487" cy="0"/>
          </a:xfrm>
          <a:prstGeom prst="straightConnector1">
            <a:avLst/>
          </a:prstGeom>
          <a:noFill/>
          <a:ln w="38100" algn="ctr">
            <a:solidFill>
              <a:srgbClr val="1F497D"/>
            </a:solidFill>
            <a:round/>
            <a:headEnd/>
            <a:tailEnd type="arrow" w="med" len="med"/>
          </a:ln>
          <a:extLst>
            <a:ext uri="{909E8E84-426E-40DD-AFC4-6F175D3DCCD1}">
              <a14:hiddenFill xmlns:a14="http://schemas.microsoft.com/office/drawing/2010/main">
                <a:noFill/>
              </a14:hiddenFill>
            </a:ext>
          </a:extLst>
        </p:spPr>
      </p:cxnSp>
      <p:pic>
        <p:nvPicPr>
          <p:cNvPr id="41" name="図 40" descr="Cgで描かれた建物&#10;&#10;AI によって生成されたコンテンツは間違っている可能性があります。">
            <a:extLst>
              <a:ext uri="{FF2B5EF4-FFF2-40B4-BE49-F238E27FC236}">
                <a16:creationId xmlns:a16="http://schemas.microsoft.com/office/drawing/2014/main" id="{155C08C0-8B92-4D38-A012-27196CF2CB31}"/>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416166" y="4248912"/>
            <a:ext cx="1398587" cy="1191388"/>
          </a:xfrm>
          <a:prstGeom prst="rect">
            <a:avLst/>
          </a:prstGeom>
        </p:spPr>
      </p:pic>
      <p:sp>
        <p:nvSpPr>
          <p:cNvPr id="2" name="スライド番号プレースホルダー 1">
            <a:extLst>
              <a:ext uri="{FF2B5EF4-FFF2-40B4-BE49-F238E27FC236}">
                <a16:creationId xmlns:a16="http://schemas.microsoft.com/office/drawing/2014/main" id="{45B7B21E-63D4-4838-87F5-2EFDCE96409B}"/>
              </a:ext>
            </a:extLst>
          </p:cNvPr>
          <p:cNvSpPr>
            <a:spLocks noGrp="1"/>
          </p:cNvSpPr>
          <p:nvPr>
            <p:ph type="sldNum" sz="quarter" idx="12"/>
          </p:nvPr>
        </p:nvSpPr>
        <p:spPr/>
        <p:txBody>
          <a:bodyPr/>
          <a:lstStyle/>
          <a:p>
            <a:pPr>
              <a:defRPr/>
            </a:pPr>
            <a:fld id="{09954CD4-AF95-4C78-B160-84012AB9CEDB}" type="slidenum">
              <a:rPr lang="en-US" altLang="ja-JP" smtClean="0">
                <a:solidFill>
                  <a:srgbClr val="000000"/>
                </a:solidFill>
              </a:rPr>
              <a:pPr>
                <a:defRPr/>
              </a:pPr>
              <a:t>7</a:t>
            </a:fld>
            <a:endParaRPr lang="en-US" altLang="ja-JP">
              <a:solidFill>
                <a:srgbClr val="000000"/>
              </a:solidFill>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図 1">
            <a:extLst>
              <a:ext uri="{FF2B5EF4-FFF2-40B4-BE49-F238E27FC236}">
                <a16:creationId xmlns:a16="http://schemas.microsoft.com/office/drawing/2014/main" id="{CAEB379F-83E3-48CD-BEF8-47DA6F690C4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l="24052" r="7625"/>
          <a:stretch>
            <a:fillRect/>
          </a:stretch>
        </p:blipFill>
        <p:spPr bwMode="auto">
          <a:xfrm>
            <a:off x="144462" y="2011840"/>
            <a:ext cx="2744787" cy="3625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267" name="タイトル 1">
            <a:extLst>
              <a:ext uri="{FF2B5EF4-FFF2-40B4-BE49-F238E27FC236}">
                <a16:creationId xmlns:a16="http://schemas.microsoft.com/office/drawing/2014/main" id="{4BD31432-BD1C-4549-B3D3-0A87A5E7EF4D}"/>
              </a:ext>
            </a:extLst>
          </p:cNvPr>
          <p:cNvSpPr>
            <a:spLocks noGrp="1" noChangeArrowheads="1"/>
          </p:cNvSpPr>
          <p:nvPr>
            <p:ph type="title"/>
          </p:nvPr>
        </p:nvSpPr>
        <p:spPr>
          <a:xfrm>
            <a:off x="0" y="51593"/>
            <a:ext cx="7164387" cy="404813"/>
          </a:xfrm>
        </p:spPr>
        <p:txBody>
          <a:bodyPr/>
          <a:lstStyle/>
          <a:p>
            <a:r>
              <a:rPr lang="ja-JP" altLang="en-US" sz="2200" dirty="0"/>
              <a:t>木造住宅　老朽家屋集積地における取組イメージ</a:t>
            </a:r>
          </a:p>
        </p:txBody>
      </p:sp>
      <p:sp>
        <p:nvSpPr>
          <p:cNvPr id="11" name="正方形/長方形 10">
            <a:extLst>
              <a:ext uri="{FF2B5EF4-FFF2-40B4-BE49-F238E27FC236}">
                <a16:creationId xmlns:a16="http://schemas.microsoft.com/office/drawing/2014/main" id="{5DE2D051-B8F2-4CB6-A504-D1A25A75E460}"/>
              </a:ext>
            </a:extLst>
          </p:cNvPr>
          <p:cNvSpPr>
            <a:spLocks noChangeArrowheads="1"/>
          </p:cNvSpPr>
          <p:nvPr/>
        </p:nvSpPr>
        <p:spPr bwMode="auto">
          <a:xfrm>
            <a:off x="82550" y="575784"/>
            <a:ext cx="8829675" cy="1223649"/>
          </a:xfrm>
          <a:prstGeom prst="rect">
            <a:avLst/>
          </a:prstGeom>
          <a:solidFill>
            <a:srgbClr val="FFFFFF"/>
          </a:solidFill>
          <a:ln w="9525">
            <a:solidFill>
              <a:srgbClr val="000000"/>
            </a:solidFill>
            <a:miter lim="800000"/>
            <a:headEnd/>
            <a:tailEnd/>
          </a:ln>
          <a:effectLst>
            <a:outerShdw dist="89803" dir="2700000" algn="ctr" rotWithShape="0">
              <a:srgbClr val="808080"/>
            </a:outerShdw>
          </a:effectLst>
        </p:spPr>
        <p:txBody>
          <a:bodyPr lIns="72000" tIns="36000" rIns="144000" bIns="0" upright="1"/>
          <a:lstStyle/>
          <a:p>
            <a:pPr marL="133350" algn="just" eaLnBrk="1" hangingPunct="1">
              <a:lnSpc>
                <a:spcPts val="700"/>
              </a:lnSpc>
              <a:defRPr/>
            </a:pPr>
            <a:r>
              <a:rPr lang="en-US" sz="1400" kern="100" dirty="0">
                <a:latin typeface="Meiryo UI" panose="020B0604030504040204" pitchFamily="50" charset="-128"/>
                <a:ea typeface="ＭＳ 明朝" panose="02020609040205080304" pitchFamily="17" charset="-128"/>
                <a:cs typeface="Meiryo UI" panose="020B0604030504040204" pitchFamily="50" charset="-128"/>
              </a:rPr>
              <a:t> </a:t>
            </a:r>
            <a:endParaRPr lang="ja-JP" sz="1050" kern="100" dirty="0">
              <a:latin typeface="Century" panose="02040604050505020304" pitchFamily="18" charset="0"/>
              <a:ea typeface="ＭＳ 明朝" panose="02020609040205080304" pitchFamily="17" charset="-128"/>
              <a:cs typeface="Times New Roman" panose="02020603050405020304" pitchFamily="18" charset="0"/>
            </a:endParaRPr>
          </a:p>
          <a:p>
            <a:pPr algn="just" eaLnBrk="1" hangingPunct="1">
              <a:lnSpc>
                <a:spcPts val="2000"/>
              </a:lnSpc>
              <a:defRPr/>
            </a:pPr>
            <a:r>
              <a:rPr lang="ja-JP" altLang="en-US" sz="1400" b="1" kern="100" dirty="0">
                <a:solidFill>
                  <a:srgbClr val="0099FF"/>
                </a:solidFill>
                <a:latin typeface="Century" panose="02040604050505020304" pitchFamily="18" charset="0"/>
                <a:ea typeface="Meiryo UI" panose="020B0604030504040204" pitchFamily="50" charset="-128"/>
                <a:cs typeface="Meiryo UI" panose="020B0604030504040204" pitchFamily="50" charset="-128"/>
              </a:rPr>
              <a:t>　</a:t>
            </a:r>
            <a:r>
              <a:rPr lang="ja-JP" sz="1400" b="1" kern="100" dirty="0">
                <a:solidFill>
                  <a:srgbClr val="0099FF"/>
                </a:solidFill>
                <a:latin typeface="Century" panose="02040604050505020304" pitchFamily="18" charset="0"/>
                <a:ea typeface="Meiryo UI" panose="020B0604030504040204" pitchFamily="50" charset="-128"/>
                <a:cs typeface="Meiryo UI" panose="020B0604030504040204" pitchFamily="50" charset="-128"/>
              </a:rPr>
              <a:t>●</a:t>
            </a:r>
            <a:r>
              <a:rPr lang="ja-JP" sz="1400" b="1" kern="100" dirty="0">
                <a:latin typeface="Century" panose="02040604050505020304" pitchFamily="18" charset="0"/>
                <a:ea typeface="Meiryo UI" panose="020B0604030504040204" pitchFamily="50" charset="-128"/>
                <a:cs typeface="Meiryo UI" panose="020B0604030504040204" pitchFamily="50" charset="-128"/>
              </a:rPr>
              <a:t>耐震改修促進</a:t>
            </a:r>
            <a:endParaRPr lang="ja-JP" sz="1050" kern="100" dirty="0">
              <a:latin typeface="Century" panose="02040604050505020304" pitchFamily="18" charset="0"/>
              <a:ea typeface="ＭＳ 明朝" panose="02020609040205080304" pitchFamily="17" charset="-128"/>
              <a:cs typeface="Times New Roman" panose="02020603050405020304" pitchFamily="18" charset="0"/>
            </a:endParaRPr>
          </a:p>
          <a:p>
            <a:pPr indent="355600" algn="just" eaLnBrk="1" hangingPunct="1">
              <a:lnSpc>
                <a:spcPts val="2000"/>
              </a:lnSpc>
              <a:defRPr/>
            </a:pPr>
            <a:r>
              <a:rPr lang="ja-JP" sz="1400" kern="100" dirty="0">
                <a:latin typeface="Meiryo UI" panose="020B0604030504040204" pitchFamily="50" charset="-128"/>
                <a:ea typeface="Meiryo UI" panose="020B0604030504040204" pitchFamily="50" charset="-128"/>
                <a:cs typeface="Meiryo UI" panose="020B0604030504040204" pitchFamily="50" charset="-128"/>
              </a:rPr>
              <a:t>全体改修、部分改修（</a:t>
            </a:r>
            <a:r>
              <a:rPr lang="en-US" sz="1400" kern="100" dirty="0">
                <a:latin typeface="Meiryo UI" panose="020B0604030504040204" pitchFamily="50" charset="-128"/>
                <a:ea typeface="Meiryo UI" panose="020B0604030504040204" pitchFamily="50" charset="-128"/>
                <a:cs typeface="Meiryo UI" panose="020B0604030504040204" pitchFamily="50" charset="-128"/>
              </a:rPr>
              <a:t>0.7</a:t>
            </a:r>
            <a:r>
              <a:rPr lang="ja-JP" sz="1400" kern="100" dirty="0">
                <a:latin typeface="Meiryo UI" panose="020B0604030504040204" pitchFamily="50" charset="-128"/>
                <a:ea typeface="Meiryo UI" panose="020B0604030504040204" pitchFamily="50" charset="-128"/>
                <a:cs typeface="Meiryo UI" panose="020B0604030504040204" pitchFamily="50" charset="-128"/>
              </a:rPr>
              <a:t>以上など）シェルター</a:t>
            </a:r>
            <a:endParaRPr lang="ja-JP" altLang="en-US" sz="1400" kern="100" dirty="0">
              <a:latin typeface="Meiryo UI" panose="020B0604030504040204" pitchFamily="50" charset="-128"/>
              <a:ea typeface="Meiryo UI" panose="020B0604030504040204" pitchFamily="50" charset="-128"/>
              <a:cs typeface="Meiryo UI" panose="020B0604030504040204" pitchFamily="50" charset="-128"/>
            </a:endParaRPr>
          </a:p>
          <a:p>
            <a:pPr indent="177800" algn="just" eaLnBrk="1" hangingPunct="1">
              <a:lnSpc>
                <a:spcPts val="2000"/>
              </a:lnSpc>
              <a:defRPr/>
            </a:pPr>
            <a:r>
              <a:rPr lang="ja-JP" altLang="ja-JP" sz="1400" b="1" kern="100" dirty="0">
                <a:solidFill>
                  <a:srgbClr val="00CC99"/>
                </a:solidFill>
                <a:latin typeface="Century" panose="02040604050505020304" pitchFamily="18" charset="0"/>
                <a:ea typeface="Meiryo UI" panose="020B0604030504040204" pitchFamily="50" charset="-128"/>
                <a:cs typeface="Meiryo UI" panose="020B0604030504040204" pitchFamily="50" charset="-128"/>
              </a:rPr>
              <a:t>●</a:t>
            </a:r>
            <a:r>
              <a:rPr lang="ja-JP" altLang="en-US" sz="1400" b="1" kern="100" dirty="0">
                <a:latin typeface="Century" panose="02040604050505020304" pitchFamily="18" charset="0"/>
                <a:ea typeface="Meiryo UI" panose="020B0604030504040204" pitchFamily="50" charset="-128"/>
                <a:cs typeface="Meiryo UI" panose="020B0604030504040204" pitchFamily="50" charset="-128"/>
              </a:rPr>
              <a:t>除却促進</a:t>
            </a:r>
            <a:endParaRPr lang="ja-JP" altLang="ja-JP" sz="1400" kern="100" dirty="0">
              <a:latin typeface="Century" panose="02040604050505020304" pitchFamily="18" charset="0"/>
              <a:ea typeface="ＭＳ 明朝" panose="02020609040205080304" pitchFamily="17" charset="-128"/>
              <a:cs typeface="Times New Roman" panose="02020603050405020304" pitchFamily="18" charset="0"/>
            </a:endParaRPr>
          </a:p>
          <a:p>
            <a:pPr indent="355600" algn="just" eaLnBrk="1" hangingPunct="1">
              <a:lnSpc>
                <a:spcPts val="2000"/>
              </a:lnSpc>
              <a:defRPr/>
            </a:pPr>
            <a:r>
              <a:rPr lang="ja-JP" altLang="ja-JP" sz="1400" kern="100" dirty="0">
                <a:latin typeface="Century" panose="02040604050505020304" pitchFamily="18" charset="0"/>
                <a:ea typeface="Meiryo UI" panose="020B0604030504040204" pitchFamily="50" charset="-128"/>
                <a:cs typeface="Meiryo UI" panose="020B0604030504040204" pitchFamily="50" charset="-128"/>
              </a:rPr>
              <a:t>除却補助</a:t>
            </a:r>
            <a:endParaRPr lang="ja-JP" sz="1050" kern="100" dirty="0">
              <a:latin typeface="Meiryo UI" panose="020B0604030504040204" pitchFamily="50" charset="-128"/>
              <a:ea typeface="Meiryo UI" panose="020B0604030504040204" pitchFamily="50" charset="-128"/>
              <a:cs typeface="Times New Roman" panose="02020603050405020304" pitchFamily="18" charset="0"/>
            </a:endParaRPr>
          </a:p>
          <a:p>
            <a:pPr indent="355600" algn="just" eaLnBrk="1" hangingPunct="1">
              <a:lnSpc>
                <a:spcPts val="2000"/>
              </a:lnSpc>
              <a:defRPr/>
            </a:pPr>
            <a:r>
              <a:rPr lang="en-US" sz="1400" kern="100" dirty="0">
                <a:latin typeface="Meiryo UI" panose="020B0604030504040204" pitchFamily="50" charset="-128"/>
                <a:ea typeface="Meiryo UI" panose="020B0604030504040204" pitchFamily="50" charset="-128"/>
                <a:cs typeface="Meiryo UI" panose="020B0604030504040204" pitchFamily="50" charset="-128"/>
              </a:rPr>
              <a:t> </a:t>
            </a:r>
            <a:endParaRPr lang="ja-JP" sz="1050" kern="100" dirty="0">
              <a:latin typeface="Meiryo UI" panose="020B0604030504040204" pitchFamily="50" charset="-128"/>
              <a:ea typeface="Meiryo UI" panose="020B0604030504040204" pitchFamily="50" charset="-128"/>
              <a:cs typeface="Times New Roman" panose="02020603050405020304" pitchFamily="18" charset="0"/>
            </a:endParaRPr>
          </a:p>
        </p:txBody>
      </p:sp>
      <p:sp>
        <p:nvSpPr>
          <p:cNvPr id="12" name="正方形/長方形 11">
            <a:extLst>
              <a:ext uri="{FF2B5EF4-FFF2-40B4-BE49-F238E27FC236}">
                <a16:creationId xmlns:a16="http://schemas.microsoft.com/office/drawing/2014/main" id="{288F27F6-7054-4379-801D-A41709F15EA0}"/>
              </a:ext>
            </a:extLst>
          </p:cNvPr>
          <p:cNvSpPr>
            <a:spLocks noChangeArrowheads="1"/>
          </p:cNvSpPr>
          <p:nvPr/>
        </p:nvSpPr>
        <p:spPr bwMode="auto">
          <a:xfrm>
            <a:off x="4179887" y="683099"/>
            <a:ext cx="4732338" cy="1090613"/>
          </a:xfrm>
          <a:prstGeom prst="rect">
            <a:avLst/>
          </a:prstGeom>
          <a:noFill/>
          <a:ln w="9525">
            <a:noFill/>
            <a:miter lim="800000"/>
            <a:headEnd/>
            <a:tailEnd/>
          </a:ln>
          <a:effectLst/>
        </p:spPr>
        <p:txBody>
          <a:bodyPr lIns="72000" tIns="36000" rIns="144000" bIns="0" upright="1"/>
          <a:lstStyle/>
          <a:p>
            <a:pPr indent="177800" algn="just" eaLnBrk="1" hangingPunct="1">
              <a:lnSpc>
                <a:spcPts val="2000"/>
              </a:lnSpc>
              <a:defRPr/>
            </a:pPr>
            <a:r>
              <a:rPr lang="ja-JP" sz="1400" b="1" kern="100" dirty="0">
                <a:solidFill>
                  <a:srgbClr val="CC3399"/>
                </a:solidFill>
                <a:latin typeface="Century" panose="02040604050505020304" pitchFamily="18" charset="0"/>
                <a:ea typeface="Meiryo UI" panose="020B0604030504040204" pitchFamily="50" charset="-128"/>
                <a:cs typeface="Meiryo UI" panose="020B0604030504040204" pitchFamily="50" charset="-128"/>
              </a:rPr>
              <a:t>●</a:t>
            </a:r>
            <a:r>
              <a:rPr lang="ja-JP" sz="1400" b="1" kern="100" dirty="0">
                <a:latin typeface="Century" panose="02040604050505020304" pitchFamily="18" charset="0"/>
                <a:ea typeface="Meiryo UI" panose="020B0604030504040204" pitchFamily="50" charset="-128"/>
                <a:cs typeface="Meiryo UI" panose="020B0604030504040204" pitchFamily="50" charset="-128"/>
              </a:rPr>
              <a:t>住替え促進</a:t>
            </a:r>
            <a:endParaRPr lang="ja-JP" sz="1050" kern="100" dirty="0">
              <a:latin typeface="Century" panose="02040604050505020304" pitchFamily="18" charset="0"/>
              <a:ea typeface="ＭＳ 明朝" panose="02020609040205080304" pitchFamily="17" charset="-128"/>
              <a:cs typeface="Times New Roman" panose="02020603050405020304" pitchFamily="18" charset="0"/>
            </a:endParaRPr>
          </a:p>
          <a:p>
            <a:pPr algn="just" eaLnBrk="1" hangingPunct="1">
              <a:lnSpc>
                <a:spcPts val="2000"/>
              </a:lnSpc>
              <a:defRPr/>
            </a:pPr>
            <a:r>
              <a:rPr lang="ja-JP" sz="1400" kern="100" dirty="0">
                <a:latin typeface="Century" panose="02040604050505020304" pitchFamily="18" charset="0"/>
                <a:ea typeface="Meiryo UI" panose="020B0604030504040204" pitchFamily="50" charset="-128"/>
                <a:cs typeface="Meiryo UI" panose="020B0604030504040204" pitchFamily="50" charset="-128"/>
              </a:rPr>
              <a:t>　　　</a:t>
            </a:r>
            <a:r>
              <a:rPr lang="ja-JP" sz="1400" kern="0" dirty="0">
                <a:latin typeface="Century" panose="02040604050505020304" pitchFamily="18" charset="0"/>
                <a:ea typeface="Meiryo UI" panose="020B0604030504040204" pitchFamily="50" charset="-128"/>
                <a:cs typeface="Meiryo UI" panose="020B0604030504040204" pitchFamily="50" charset="-128"/>
              </a:rPr>
              <a:t>公営住宅、サ高住、福祉施設等、住宅流通業連携</a:t>
            </a:r>
            <a:endParaRPr lang="ja-JP" altLang="en-US" sz="1400" kern="0" dirty="0">
              <a:latin typeface="Century" panose="02040604050505020304" pitchFamily="18" charset="0"/>
              <a:ea typeface="Meiryo UI" panose="020B0604030504040204" pitchFamily="50" charset="-128"/>
              <a:cs typeface="Meiryo UI" panose="020B0604030504040204" pitchFamily="50" charset="-128"/>
            </a:endParaRPr>
          </a:p>
          <a:p>
            <a:pPr indent="177800" algn="just" eaLnBrk="1" hangingPunct="1">
              <a:lnSpc>
                <a:spcPts val="2000"/>
              </a:lnSpc>
              <a:defRPr/>
            </a:pPr>
            <a:r>
              <a:rPr lang="ja-JP" altLang="ja-JP" sz="1400" b="1" kern="100" dirty="0">
                <a:solidFill>
                  <a:srgbClr val="FFCC00"/>
                </a:solidFill>
                <a:latin typeface="Century" panose="02040604050505020304" pitchFamily="18" charset="0"/>
                <a:ea typeface="Meiryo UI" panose="020B0604030504040204" pitchFamily="50" charset="-128"/>
                <a:cs typeface="Meiryo UI" panose="020B0604030504040204" pitchFamily="50" charset="-128"/>
              </a:rPr>
              <a:t>●</a:t>
            </a:r>
            <a:r>
              <a:rPr lang="ja-JP" altLang="ja-JP" sz="1400" b="1" kern="100" dirty="0">
                <a:latin typeface="Century" panose="02040604050505020304" pitchFamily="18" charset="0"/>
                <a:ea typeface="Meiryo UI" panose="020B0604030504040204" pitchFamily="50" charset="-128"/>
                <a:cs typeface="Meiryo UI" panose="020B0604030504040204" pitchFamily="50" charset="-128"/>
              </a:rPr>
              <a:t>普及啓発</a:t>
            </a:r>
            <a:endParaRPr lang="ja-JP" altLang="ja-JP" sz="1400" kern="100" dirty="0">
              <a:latin typeface="Century" panose="02040604050505020304" pitchFamily="18" charset="0"/>
              <a:ea typeface="ＭＳ 明朝" panose="02020609040205080304" pitchFamily="17" charset="-128"/>
              <a:cs typeface="Times New Roman" panose="02020603050405020304" pitchFamily="18" charset="0"/>
            </a:endParaRPr>
          </a:p>
          <a:p>
            <a:pPr algn="just" eaLnBrk="1" hangingPunct="1">
              <a:lnSpc>
                <a:spcPts val="2000"/>
              </a:lnSpc>
              <a:defRPr/>
            </a:pPr>
            <a:r>
              <a:rPr lang="ja-JP" altLang="ja-JP" sz="1400" kern="100" dirty="0">
                <a:latin typeface="Century" panose="02040604050505020304" pitchFamily="18" charset="0"/>
                <a:ea typeface="Meiryo UI" panose="020B0604030504040204" pitchFamily="50" charset="-128"/>
                <a:cs typeface="Meiryo UI" panose="020B0604030504040204" pitchFamily="50" charset="-128"/>
              </a:rPr>
              <a:t>　　　</a:t>
            </a:r>
            <a:r>
              <a:rPr lang="ja-JP" altLang="ja-JP" sz="1400" kern="0" spc="5" dirty="0">
                <a:latin typeface="Century" panose="02040604050505020304" pitchFamily="18" charset="0"/>
                <a:ea typeface="Meiryo UI" panose="020B0604030504040204" pitchFamily="50" charset="-128"/>
                <a:cs typeface="Meiryo UI" panose="020B0604030504040204" pitchFamily="50" charset="-128"/>
              </a:rPr>
              <a:t>まちまる事業、個別訪問、ダイレクトメール</a:t>
            </a:r>
            <a:endParaRPr lang="ja-JP" altLang="ja-JP" sz="1400" kern="100" dirty="0">
              <a:latin typeface="Century" panose="02040604050505020304" pitchFamily="18" charset="0"/>
              <a:ea typeface="ＭＳ 明朝" panose="02020609040205080304" pitchFamily="17" charset="-128"/>
              <a:cs typeface="Times New Roman" panose="02020603050405020304" pitchFamily="18" charset="0"/>
            </a:endParaRPr>
          </a:p>
          <a:p>
            <a:pPr algn="just" eaLnBrk="1" hangingPunct="1">
              <a:lnSpc>
                <a:spcPts val="2000"/>
              </a:lnSpc>
              <a:defRPr/>
            </a:pPr>
            <a:endParaRPr lang="ja-JP" sz="1050" kern="100" dirty="0">
              <a:latin typeface="Century" panose="02040604050505020304" pitchFamily="18" charset="0"/>
              <a:ea typeface="ＭＳ 明朝" panose="02020609040205080304" pitchFamily="17" charset="-128"/>
              <a:cs typeface="Times New Roman" panose="02020603050405020304" pitchFamily="18" charset="0"/>
            </a:endParaRPr>
          </a:p>
        </p:txBody>
      </p:sp>
      <p:sp>
        <p:nvSpPr>
          <p:cNvPr id="4" name="角丸四角形吹き出し 67">
            <a:extLst>
              <a:ext uri="{FF2B5EF4-FFF2-40B4-BE49-F238E27FC236}">
                <a16:creationId xmlns:a16="http://schemas.microsoft.com/office/drawing/2014/main" id="{CF0FA0CE-A9C7-4AC9-8CD4-C653CEE8C5A0}"/>
              </a:ext>
            </a:extLst>
          </p:cNvPr>
          <p:cNvSpPr/>
          <p:nvPr/>
        </p:nvSpPr>
        <p:spPr>
          <a:xfrm>
            <a:off x="460374" y="4356578"/>
            <a:ext cx="1073150" cy="455612"/>
          </a:xfrm>
          <a:prstGeom prst="wedgeRoundRectCallout">
            <a:avLst>
              <a:gd name="adj1" fmla="val 65234"/>
              <a:gd name="adj2" fmla="val 34545"/>
              <a:gd name="adj3" fmla="val 16667"/>
            </a:avLst>
          </a:prstGeom>
          <a:ln w="6350"/>
        </p:spPr>
        <p:style>
          <a:lnRef idx="2">
            <a:schemeClr val="dk1"/>
          </a:lnRef>
          <a:fillRef idx="1">
            <a:schemeClr val="lt1"/>
          </a:fillRef>
          <a:effectRef idx="0">
            <a:schemeClr val="dk1"/>
          </a:effectRef>
          <a:fontRef idx="minor">
            <a:schemeClr val="dk1"/>
          </a:fontRef>
        </p:style>
        <p:txBody>
          <a:bodyPr lIns="0" tIns="0" rIns="0" bIns="0" anchor="ctr"/>
          <a:lstStyle/>
          <a:p>
            <a:pPr algn="ctr">
              <a:lnSpc>
                <a:spcPct val="110000"/>
              </a:lnSpc>
              <a:defRPr/>
            </a:pPr>
            <a:r>
              <a:rPr lang="ja-JP" sz="1100" kern="100" dirty="0">
                <a:latin typeface="Meiryo UI" panose="020B0604030504040204" pitchFamily="50" charset="-128"/>
                <a:ea typeface="Meiryo UI" panose="020B0604030504040204" pitchFamily="50" charset="-128"/>
                <a:cs typeface="Meiryo UI" panose="020B0604030504040204" pitchFamily="50" charset="-128"/>
              </a:rPr>
              <a:t>借家住まいで自ら耐震</a:t>
            </a:r>
            <a:r>
              <a:rPr lang="ja-JP" altLang="en-US" sz="1100" kern="100" dirty="0">
                <a:latin typeface="Meiryo UI" panose="020B0604030504040204" pitchFamily="50" charset="-128"/>
                <a:ea typeface="Meiryo UI" panose="020B0604030504040204" pitchFamily="50" charset="-128"/>
                <a:cs typeface="Meiryo UI" panose="020B0604030504040204" pitchFamily="50" charset="-128"/>
              </a:rPr>
              <a:t>化できない</a:t>
            </a:r>
            <a:endParaRPr lang="ja-JP" sz="1100" kern="100" dirty="0">
              <a:latin typeface="Meiryo UI" panose="020B0604030504040204" pitchFamily="50" charset="-128"/>
              <a:ea typeface="Meiryo UI" panose="020B0604030504040204" pitchFamily="50" charset="-128"/>
              <a:cs typeface="Times New Roman" panose="02020603050405020304" pitchFamily="18" charset="0"/>
            </a:endParaRPr>
          </a:p>
        </p:txBody>
      </p:sp>
      <p:sp>
        <p:nvSpPr>
          <p:cNvPr id="5" name="角丸四角形吹き出し 66">
            <a:extLst>
              <a:ext uri="{FF2B5EF4-FFF2-40B4-BE49-F238E27FC236}">
                <a16:creationId xmlns:a16="http://schemas.microsoft.com/office/drawing/2014/main" id="{80086279-BC09-431B-B14E-49CEC61F1E83}"/>
              </a:ext>
            </a:extLst>
          </p:cNvPr>
          <p:cNvSpPr/>
          <p:nvPr/>
        </p:nvSpPr>
        <p:spPr>
          <a:xfrm>
            <a:off x="66674" y="3402490"/>
            <a:ext cx="1393825" cy="473075"/>
          </a:xfrm>
          <a:prstGeom prst="wedgeRoundRectCallout">
            <a:avLst>
              <a:gd name="adj1" fmla="val 22247"/>
              <a:gd name="adj2" fmla="val -61576"/>
              <a:gd name="adj3" fmla="val 16667"/>
            </a:avLst>
          </a:prstGeom>
          <a:ln w="6350"/>
        </p:spPr>
        <p:style>
          <a:lnRef idx="2">
            <a:schemeClr val="dk1"/>
          </a:lnRef>
          <a:fillRef idx="1">
            <a:schemeClr val="lt1"/>
          </a:fillRef>
          <a:effectRef idx="0">
            <a:schemeClr val="dk1"/>
          </a:effectRef>
          <a:fontRef idx="minor">
            <a:schemeClr val="dk1"/>
          </a:fontRef>
        </p:style>
        <p:txBody>
          <a:bodyPr lIns="0" tIns="0" rIns="0" bIns="0" anchor="ctr"/>
          <a:lstStyle/>
          <a:p>
            <a:pPr algn="ctr">
              <a:lnSpc>
                <a:spcPct val="110000"/>
              </a:lnSpc>
              <a:defRPr/>
            </a:pPr>
            <a:r>
              <a:rPr lang="ja-JP" sz="1100" kern="100" dirty="0">
                <a:latin typeface="Meiryo UI" panose="020B0604030504040204" pitchFamily="50" charset="-128"/>
                <a:ea typeface="Meiryo UI" panose="020B0604030504040204" pitchFamily="50" charset="-128"/>
                <a:cs typeface="Meiryo UI" panose="020B0604030504040204" pitchFamily="50" charset="-128"/>
              </a:rPr>
              <a:t>老朽化しているが</a:t>
            </a:r>
            <a:endParaRPr lang="ja-JP" sz="1100" kern="100" dirty="0">
              <a:latin typeface="Meiryo UI" panose="020B0604030504040204" pitchFamily="50" charset="-128"/>
              <a:ea typeface="Meiryo UI" panose="020B0604030504040204" pitchFamily="50" charset="-128"/>
              <a:cs typeface="Times New Roman" panose="02020603050405020304" pitchFamily="18" charset="0"/>
            </a:endParaRPr>
          </a:p>
          <a:p>
            <a:pPr algn="ctr">
              <a:lnSpc>
                <a:spcPct val="110000"/>
              </a:lnSpc>
              <a:defRPr/>
            </a:pPr>
            <a:r>
              <a:rPr lang="ja-JP" sz="1100" kern="100" dirty="0">
                <a:latin typeface="Meiryo UI" panose="020B0604030504040204" pitchFamily="50" charset="-128"/>
                <a:ea typeface="Meiryo UI" panose="020B0604030504040204" pitchFamily="50" charset="-128"/>
                <a:cs typeface="Meiryo UI" panose="020B0604030504040204" pitchFamily="50" charset="-128"/>
              </a:rPr>
              <a:t>高齢で費用が出せない</a:t>
            </a:r>
            <a:endParaRPr lang="ja-JP" sz="1100" kern="100" dirty="0">
              <a:latin typeface="Meiryo UI" panose="020B0604030504040204" pitchFamily="50" charset="-128"/>
              <a:ea typeface="Meiryo UI" panose="020B0604030504040204" pitchFamily="50" charset="-128"/>
              <a:cs typeface="Times New Roman" panose="02020603050405020304" pitchFamily="18" charset="0"/>
            </a:endParaRPr>
          </a:p>
        </p:txBody>
      </p:sp>
      <p:sp>
        <p:nvSpPr>
          <p:cNvPr id="7" name="角丸四角形吹き出し 78">
            <a:extLst>
              <a:ext uri="{FF2B5EF4-FFF2-40B4-BE49-F238E27FC236}">
                <a16:creationId xmlns:a16="http://schemas.microsoft.com/office/drawing/2014/main" id="{6E36AF2D-94E2-4704-8FE4-7FE191F9E1E7}"/>
              </a:ext>
            </a:extLst>
          </p:cNvPr>
          <p:cNvSpPr/>
          <p:nvPr/>
        </p:nvSpPr>
        <p:spPr>
          <a:xfrm>
            <a:off x="341312" y="2664303"/>
            <a:ext cx="1038225" cy="473075"/>
          </a:xfrm>
          <a:prstGeom prst="wedgeRoundRectCallout">
            <a:avLst>
              <a:gd name="adj1" fmla="val 22279"/>
              <a:gd name="adj2" fmla="val 68792"/>
              <a:gd name="adj3" fmla="val 16667"/>
            </a:avLst>
          </a:prstGeom>
          <a:ln w="6350"/>
        </p:spPr>
        <p:style>
          <a:lnRef idx="2">
            <a:schemeClr val="dk1"/>
          </a:lnRef>
          <a:fillRef idx="1">
            <a:schemeClr val="lt1"/>
          </a:fillRef>
          <a:effectRef idx="0">
            <a:schemeClr val="dk1"/>
          </a:effectRef>
          <a:fontRef idx="minor">
            <a:schemeClr val="dk1"/>
          </a:fontRef>
        </p:style>
        <p:txBody>
          <a:bodyPr lIns="0" tIns="0" rIns="0" bIns="0" anchor="ctr"/>
          <a:lstStyle/>
          <a:p>
            <a:pPr algn="ctr">
              <a:lnSpc>
                <a:spcPct val="110000"/>
              </a:lnSpc>
              <a:defRPr/>
            </a:pPr>
            <a:r>
              <a:rPr lang="ja-JP" sz="1100" kern="100" dirty="0">
                <a:latin typeface="Meiryo UI" panose="020B0604030504040204" pitchFamily="50" charset="-128"/>
                <a:ea typeface="Meiryo UI" panose="020B0604030504040204" pitchFamily="50" charset="-128"/>
                <a:cs typeface="Meiryo UI" panose="020B0604030504040204" pitchFamily="50" charset="-128"/>
              </a:rPr>
              <a:t>敷地が狭すぎて</a:t>
            </a:r>
            <a:endParaRPr lang="ja-JP" sz="1100" kern="100" dirty="0">
              <a:latin typeface="Meiryo UI" panose="020B0604030504040204" pitchFamily="50" charset="-128"/>
              <a:ea typeface="Meiryo UI" panose="020B0604030504040204" pitchFamily="50" charset="-128"/>
              <a:cs typeface="Times New Roman" panose="02020603050405020304" pitchFamily="18" charset="0"/>
            </a:endParaRPr>
          </a:p>
          <a:p>
            <a:pPr algn="ctr">
              <a:lnSpc>
                <a:spcPct val="110000"/>
              </a:lnSpc>
              <a:defRPr/>
            </a:pPr>
            <a:r>
              <a:rPr lang="ja-JP" sz="1100" kern="100" dirty="0">
                <a:latin typeface="Meiryo UI" panose="020B0604030504040204" pitchFamily="50" charset="-128"/>
                <a:ea typeface="Meiryo UI" panose="020B0604030504040204" pitchFamily="50" charset="-128"/>
                <a:cs typeface="Meiryo UI" panose="020B0604030504040204" pitchFamily="50" charset="-128"/>
              </a:rPr>
              <a:t>建替えができない</a:t>
            </a:r>
            <a:endParaRPr lang="ja-JP" sz="1100" kern="100" dirty="0">
              <a:latin typeface="Meiryo UI" panose="020B0604030504040204" pitchFamily="50" charset="-128"/>
              <a:ea typeface="Meiryo UI" panose="020B0604030504040204" pitchFamily="50" charset="-128"/>
              <a:cs typeface="Times New Roman" panose="02020603050405020304" pitchFamily="18" charset="0"/>
            </a:endParaRPr>
          </a:p>
        </p:txBody>
      </p:sp>
      <p:pic>
        <p:nvPicPr>
          <p:cNvPr id="11274" name="図 7">
            <a:extLst>
              <a:ext uri="{FF2B5EF4-FFF2-40B4-BE49-F238E27FC236}">
                <a16:creationId xmlns:a16="http://schemas.microsoft.com/office/drawing/2014/main" id="{327FA773-C0BA-481F-9DC6-E151CAB47503}"/>
              </a:ext>
            </a:extLst>
          </p:cNvPr>
          <p:cNvPicPr>
            <a:picLocks noChangeAspect="1" noChangeArrowheads="1"/>
          </p:cNvPicPr>
          <p:nvPr/>
        </p:nvPicPr>
        <p:blipFill>
          <a:blip r:embed="rId4">
            <a:extLst>
              <a:ext uri="{28A0092B-C50C-407E-A947-70E740481C1C}">
                <a14:useLocalDpi xmlns:a14="http://schemas.microsoft.com/office/drawing/2010/main" val="0"/>
              </a:ext>
            </a:extLst>
          </a:blip>
          <a:srcRect l="10072" t="5521" r="16234"/>
          <a:stretch>
            <a:fillRect/>
          </a:stretch>
        </p:blipFill>
        <p:spPr bwMode="auto">
          <a:xfrm>
            <a:off x="87312" y="5731353"/>
            <a:ext cx="1155700" cy="576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276" name="図 26">
            <a:extLst>
              <a:ext uri="{FF2B5EF4-FFF2-40B4-BE49-F238E27FC236}">
                <a16:creationId xmlns:a16="http://schemas.microsoft.com/office/drawing/2014/main" id="{97C82689-C741-44AA-9209-782A4D86AA77}"/>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l="14796" r="19276" b="23846"/>
          <a:stretch>
            <a:fillRect/>
          </a:stretch>
        </p:blipFill>
        <p:spPr bwMode="auto">
          <a:xfrm>
            <a:off x="3621087" y="3245328"/>
            <a:ext cx="993775" cy="1044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277" name="図 28">
            <a:extLst>
              <a:ext uri="{FF2B5EF4-FFF2-40B4-BE49-F238E27FC236}">
                <a16:creationId xmlns:a16="http://schemas.microsoft.com/office/drawing/2014/main" id="{4FB10E36-87F6-495D-970D-0289D96D4D3C}"/>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l="16824" t="2444" r="5270" b="15753"/>
          <a:stretch>
            <a:fillRect/>
          </a:stretch>
        </p:blipFill>
        <p:spPr bwMode="auto">
          <a:xfrm>
            <a:off x="3276599" y="4737578"/>
            <a:ext cx="1668463" cy="1263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62" name="直線矢印コネクタ 61">
            <a:extLst>
              <a:ext uri="{FF2B5EF4-FFF2-40B4-BE49-F238E27FC236}">
                <a16:creationId xmlns:a16="http://schemas.microsoft.com/office/drawing/2014/main" id="{A76CBAAE-D1FE-49F0-A49A-0965C7CDBEB5}"/>
              </a:ext>
            </a:extLst>
          </p:cNvPr>
          <p:cNvCxnSpPr>
            <a:cxnSpLocks/>
          </p:cNvCxnSpPr>
          <p:nvPr/>
        </p:nvCxnSpPr>
        <p:spPr>
          <a:xfrm>
            <a:off x="6243637" y="3323115"/>
            <a:ext cx="360362" cy="0"/>
          </a:xfrm>
          <a:prstGeom prst="straightConnector1">
            <a:avLst/>
          </a:prstGeom>
          <a:ln w="38100">
            <a:solidFill>
              <a:srgbClr val="1F497D"/>
            </a:solidFill>
            <a:tailEnd type="arrow"/>
          </a:ln>
        </p:spPr>
        <p:style>
          <a:lnRef idx="1">
            <a:schemeClr val="accent1"/>
          </a:lnRef>
          <a:fillRef idx="0">
            <a:schemeClr val="accent1"/>
          </a:fillRef>
          <a:effectRef idx="0">
            <a:schemeClr val="accent1"/>
          </a:effectRef>
          <a:fontRef idx="minor">
            <a:schemeClr val="tx1"/>
          </a:fontRef>
        </p:style>
      </p:cxnSp>
      <p:sp>
        <p:nvSpPr>
          <p:cNvPr id="63" name="テキスト ボックス 61">
            <a:extLst>
              <a:ext uri="{FF2B5EF4-FFF2-40B4-BE49-F238E27FC236}">
                <a16:creationId xmlns:a16="http://schemas.microsoft.com/office/drawing/2014/main" id="{0C7E181B-D89B-4704-9D33-A133780CF160}"/>
              </a:ext>
            </a:extLst>
          </p:cNvPr>
          <p:cNvSpPr txBox="1"/>
          <p:nvPr/>
        </p:nvSpPr>
        <p:spPr>
          <a:xfrm>
            <a:off x="5235574" y="3161190"/>
            <a:ext cx="1008063" cy="323850"/>
          </a:xfrm>
          <a:prstGeom prst="rect">
            <a:avLst/>
          </a:prstGeom>
          <a:solidFill>
            <a:srgbClr val="00CC99">
              <a:alpha val="35000"/>
            </a:srgbClr>
          </a:solidFill>
          <a:ln w="6350">
            <a:solidFill>
              <a:prstClr val="black"/>
            </a:solidFill>
          </a:ln>
          <a:effectLst/>
        </p:spPr>
        <p:style>
          <a:lnRef idx="0">
            <a:schemeClr val="accent1"/>
          </a:lnRef>
          <a:fillRef idx="0">
            <a:schemeClr val="accent1"/>
          </a:fillRef>
          <a:effectRef idx="0">
            <a:schemeClr val="accent1"/>
          </a:effectRef>
          <a:fontRef idx="minor">
            <a:schemeClr val="dk1"/>
          </a:fontRef>
        </p:style>
        <p:txBody>
          <a:bodyPr lIns="72000" tIns="0" rIns="72000" bIns="0" anchor="ctr"/>
          <a:lstStyle/>
          <a:p>
            <a:pPr algn="ctr" eaLnBrk="1" hangingPunct="1">
              <a:lnSpc>
                <a:spcPts val="1400"/>
              </a:lnSpc>
              <a:defRPr/>
            </a:pPr>
            <a:r>
              <a:rPr lang="ja-JP" altLang="en-US" sz="1100" kern="100" dirty="0">
                <a:ea typeface="Meiryo UI" panose="020B0604030504040204" pitchFamily="50" charset="-128"/>
                <a:cs typeface="Meiryo UI" panose="020B0604030504040204" pitchFamily="50" charset="-128"/>
              </a:rPr>
              <a:t>除却</a:t>
            </a:r>
            <a:r>
              <a:rPr lang="ja-JP" sz="1100" kern="100" dirty="0">
                <a:ea typeface="Meiryo UI" panose="020B0604030504040204" pitchFamily="50" charset="-128"/>
                <a:cs typeface="Meiryo UI" panose="020B0604030504040204" pitchFamily="50" charset="-128"/>
              </a:rPr>
              <a:t>促進</a:t>
            </a:r>
            <a:endParaRPr lang="ja-JP" sz="1050" kern="100" dirty="0">
              <a:ea typeface="ＭＳ 明朝" panose="02020609040205080304" pitchFamily="17" charset="-128"/>
              <a:cs typeface="Times New Roman" panose="02020603050405020304" pitchFamily="18" charset="0"/>
            </a:endParaRPr>
          </a:p>
        </p:txBody>
      </p:sp>
      <p:sp>
        <p:nvSpPr>
          <p:cNvPr id="11264" name="テキスト ボックス 185">
            <a:extLst>
              <a:ext uri="{FF2B5EF4-FFF2-40B4-BE49-F238E27FC236}">
                <a16:creationId xmlns:a16="http://schemas.microsoft.com/office/drawing/2014/main" id="{7DAB4EB3-6413-4AF3-8471-AA42F747B178}"/>
              </a:ext>
            </a:extLst>
          </p:cNvPr>
          <p:cNvSpPr txBox="1"/>
          <p:nvPr/>
        </p:nvSpPr>
        <p:spPr>
          <a:xfrm>
            <a:off x="6611937" y="3161190"/>
            <a:ext cx="2286000" cy="323850"/>
          </a:xfrm>
          <a:prstGeom prst="rect">
            <a:avLst/>
          </a:prstGeom>
          <a:solidFill>
            <a:schemeClr val="lt1"/>
          </a:solidFill>
          <a:ln w="6350">
            <a:solidFill>
              <a:prstClr val="black"/>
            </a:solidFill>
          </a:ln>
          <a:effectLst/>
        </p:spPr>
        <p:style>
          <a:lnRef idx="0">
            <a:schemeClr val="accent1"/>
          </a:lnRef>
          <a:fillRef idx="0">
            <a:schemeClr val="accent1"/>
          </a:fillRef>
          <a:effectRef idx="0">
            <a:schemeClr val="accent1"/>
          </a:effectRef>
          <a:fontRef idx="minor">
            <a:schemeClr val="dk1"/>
          </a:fontRef>
        </p:style>
        <p:txBody>
          <a:bodyPr lIns="72000" tIns="36000" rIns="72000" bIns="36000" anchor="ctr"/>
          <a:lstStyle/>
          <a:p>
            <a:pPr algn="just" eaLnBrk="1" hangingPunct="1">
              <a:lnSpc>
                <a:spcPts val="1400"/>
              </a:lnSpc>
              <a:defRPr/>
            </a:pPr>
            <a:r>
              <a:rPr lang="ja-JP" altLang="en-US" sz="1100" kern="100" dirty="0">
                <a:ea typeface="Meiryo UI" panose="020B0604030504040204" pitchFamily="50" charset="-128"/>
                <a:cs typeface="Meiryo UI" panose="020B0604030504040204" pitchFamily="50" charset="-128"/>
              </a:rPr>
              <a:t>隣地統合など建替えによる更新</a:t>
            </a:r>
          </a:p>
        </p:txBody>
      </p:sp>
      <p:sp>
        <p:nvSpPr>
          <p:cNvPr id="2" name="テキスト ボックス 317">
            <a:extLst>
              <a:ext uri="{FF2B5EF4-FFF2-40B4-BE49-F238E27FC236}">
                <a16:creationId xmlns:a16="http://schemas.microsoft.com/office/drawing/2014/main" id="{CD7F3215-C942-43E9-9850-D0C37B70AAD4}"/>
              </a:ext>
            </a:extLst>
          </p:cNvPr>
          <p:cNvSpPr txBox="1"/>
          <p:nvPr/>
        </p:nvSpPr>
        <p:spPr>
          <a:xfrm>
            <a:off x="6611937" y="3578703"/>
            <a:ext cx="2286000" cy="323850"/>
          </a:xfrm>
          <a:prstGeom prst="rect">
            <a:avLst/>
          </a:prstGeom>
          <a:solidFill>
            <a:sysClr val="window" lastClr="FFFFFF"/>
          </a:solidFill>
          <a:ln w="6350">
            <a:solidFill>
              <a:prstClr val="black"/>
            </a:solidFill>
          </a:ln>
          <a:effectLst/>
        </p:spPr>
        <p:txBody>
          <a:bodyPr lIns="72000" tIns="36000" rIns="72000" bIns="36000" anchor="ctr"/>
          <a:lstStyle/>
          <a:p>
            <a:pPr algn="just" eaLnBrk="1" hangingPunct="1">
              <a:lnSpc>
                <a:spcPts val="1400"/>
              </a:lnSpc>
              <a:defRPr/>
            </a:pPr>
            <a:r>
              <a:rPr lang="ja-JP" sz="1100" kern="100" dirty="0">
                <a:latin typeface="Century" panose="02040604050505020304" pitchFamily="18" charset="0"/>
                <a:ea typeface="Meiryo UI" panose="020B0604030504040204" pitchFamily="50" charset="-128"/>
                <a:cs typeface="Meiryo UI" panose="020B0604030504040204" pitchFamily="50" charset="-128"/>
              </a:rPr>
              <a:t>部分改修、耐震シェルターの設置</a:t>
            </a:r>
            <a:endParaRPr lang="ja-JP" sz="1050" kern="100" dirty="0">
              <a:latin typeface="Century" panose="02040604050505020304" pitchFamily="18" charset="0"/>
              <a:ea typeface="ＭＳ 明朝" panose="02020609040205080304" pitchFamily="17" charset="-128"/>
              <a:cs typeface="Times New Roman" panose="02020603050405020304" pitchFamily="18" charset="0"/>
            </a:endParaRPr>
          </a:p>
        </p:txBody>
      </p:sp>
      <p:cxnSp>
        <p:nvCxnSpPr>
          <p:cNvPr id="11283" name="直線矢印コネクタ 43">
            <a:extLst>
              <a:ext uri="{FF2B5EF4-FFF2-40B4-BE49-F238E27FC236}">
                <a16:creationId xmlns:a16="http://schemas.microsoft.com/office/drawing/2014/main" id="{37DD1F16-80D0-47BF-962A-79B59558127D}"/>
              </a:ext>
            </a:extLst>
          </p:cNvPr>
          <p:cNvCxnSpPr>
            <a:cxnSpLocks/>
          </p:cNvCxnSpPr>
          <p:nvPr/>
        </p:nvCxnSpPr>
        <p:spPr bwMode="auto">
          <a:xfrm>
            <a:off x="6243637" y="3740628"/>
            <a:ext cx="360362" cy="0"/>
          </a:xfrm>
          <a:prstGeom prst="straightConnector1">
            <a:avLst/>
          </a:prstGeom>
          <a:noFill/>
          <a:ln w="38100" algn="ctr">
            <a:solidFill>
              <a:srgbClr val="1F497D"/>
            </a:solidFill>
            <a:round/>
            <a:headEnd/>
            <a:tailEnd type="arrow" w="med" len="med"/>
          </a:ln>
          <a:extLst>
            <a:ext uri="{909E8E84-426E-40DD-AFC4-6F175D3DCCD1}">
              <a14:hiddenFill xmlns:a14="http://schemas.microsoft.com/office/drawing/2010/main">
                <a:noFill/>
              </a14:hiddenFill>
            </a:ext>
          </a:extLst>
        </p:spPr>
      </p:cxnSp>
      <p:sp>
        <p:nvSpPr>
          <p:cNvPr id="11269" name="テキスト ボックス 315">
            <a:extLst>
              <a:ext uri="{FF2B5EF4-FFF2-40B4-BE49-F238E27FC236}">
                <a16:creationId xmlns:a16="http://schemas.microsoft.com/office/drawing/2014/main" id="{2F8CE29A-E52D-428C-BEA5-2382C44E7200}"/>
              </a:ext>
            </a:extLst>
          </p:cNvPr>
          <p:cNvSpPr txBox="1"/>
          <p:nvPr/>
        </p:nvSpPr>
        <p:spPr>
          <a:xfrm>
            <a:off x="5235574" y="3578703"/>
            <a:ext cx="1008063" cy="325437"/>
          </a:xfrm>
          <a:prstGeom prst="rect">
            <a:avLst/>
          </a:prstGeom>
          <a:solidFill>
            <a:srgbClr val="0099FF">
              <a:alpha val="35000"/>
            </a:srgbClr>
          </a:solidFill>
          <a:ln w="6350">
            <a:solidFill>
              <a:prstClr val="black"/>
            </a:solidFill>
          </a:ln>
          <a:effectLst/>
        </p:spPr>
        <p:txBody>
          <a:bodyPr lIns="72000" tIns="36000" rIns="72000" bIns="36000" anchor="ctr"/>
          <a:lstStyle/>
          <a:p>
            <a:pPr algn="ctr" eaLnBrk="1" hangingPunct="1">
              <a:lnSpc>
                <a:spcPts val="1400"/>
              </a:lnSpc>
              <a:defRPr/>
            </a:pPr>
            <a:r>
              <a:rPr lang="ja-JP" sz="1100" kern="100" dirty="0">
                <a:latin typeface="Century" panose="02040604050505020304" pitchFamily="18" charset="0"/>
                <a:ea typeface="Meiryo UI" panose="020B0604030504040204" pitchFamily="50" charset="-128"/>
                <a:cs typeface="Meiryo UI" panose="020B0604030504040204" pitchFamily="50" charset="-128"/>
              </a:rPr>
              <a:t>耐震改修促進</a:t>
            </a:r>
            <a:endParaRPr lang="ja-JP" sz="1050" kern="100" dirty="0">
              <a:latin typeface="Century" panose="02040604050505020304" pitchFamily="18" charset="0"/>
              <a:ea typeface="ＭＳ 明朝" panose="02020609040205080304" pitchFamily="17" charset="-128"/>
              <a:cs typeface="Times New Roman" panose="02020603050405020304" pitchFamily="18" charset="0"/>
            </a:endParaRPr>
          </a:p>
        </p:txBody>
      </p:sp>
      <p:cxnSp>
        <p:nvCxnSpPr>
          <p:cNvPr id="11286" name="直線矢印コネクタ 46">
            <a:extLst>
              <a:ext uri="{FF2B5EF4-FFF2-40B4-BE49-F238E27FC236}">
                <a16:creationId xmlns:a16="http://schemas.microsoft.com/office/drawing/2014/main" id="{EEC6BFB4-9ECB-400A-95A5-0E8C1C61501A}"/>
              </a:ext>
            </a:extLst>
          </p:cNvPr>
          <p:cNvCxnSpPr>
            <a:cxnSpLocks/>
          </p:cNvCxnSpPr>
          <p:nvPr/>
        </p:nvCxnSpPr>
        <p:spPr bwMode="auto">
          <a:xfrm>
            <a:off x="6243637" y="4150203"/>
            <a:ext cx="360362" cy="0"/>
          </a:xfrm>
          <a:prstGeom prst="straightConnector1">
            <a:avLst/>
          </a:prstGeom>
          <a:noFill/>
          <a:ln w="38100" algn="ctr">
            <a:solidFill>
              <a:srgbClr val="1F497D"/>
            </a:solidFill>
            <a:round/>
            <a:headEnd/>
            <a:tailEnd type="arrow" w="med" len="med"/>
          </a:ln>
          <a:extLst>
            <a:ext uri="{909E8E84-426E-40DD-AFC4-6F175D3DCCD1}">
              <a14:hiddenFill xmlns:a14="http://schemas.microsoft.com/office/drawing/2010/main">
                <a:noFill/>
              </a14:hiddenFill>
            </a:ext>
          </a:extLst>
        </p:spPr>
      </p:cxnSp>
      <p:sp>
        <p:nvSpPr>
          <p:cNvPr id="11272" name="テキスト ボックス 316">
            <a:extLst>
              <a:ext uri="{FF2B5EF4-FFF2-40B4-BE49-F238E27FC236}">
                <a16:creationId xmlns:a16="http://schemas.microsoft.com/office/drawing/2014/main" id="{08908A82-B24C-4E34-BD70-C8AB2939035F}"/>
              </a:ext>
            </a:extLst>
          </p:cNvPr>
          <p:cNvSpPr txBox="1"/>
          <p:nvPr/>
        </p:nvSpPr>
        <p:spPr>
          <a:xfrm>
            <a:off x="5235574" y="3988278"/>
            <a:ext cx="1008063" cy="323850"/>
          </a:xfrm>
          <a:prstGeom prst="rect">
            <a:avLst/>
          </a:prstGeom>
          <a:solidFill>
            <a:srgbClr val="CC3399">
              <a:alpha val="35000"/>
            </a:srgbClr>
          </a:solidFill>
          <a:ln w="6350">
            <a:solidFill>
              <a:prstClr val="black"/>
            </a:solidFill>
          </a:ln>
          <a:effectLst/>
        </p:spPr>
        <p:txBody>
          <a:bodyPr lIns="72000" tIns="36000" rIns="72000" bIns="36000" anchor="ctr"/>
          <a:lstStyle/>
          <a:p>
            <a:pPr algn="ctr" eaLnBrk="1" hangingPunct="1">
              <a:lnSpc>
                <a:spcPts val="1400"/>
              </a:lnSpc>
              <a:defRPr/>
            </a:pPr>
            <a:r>
              <a:rPr lang="ja-JP" sz="1100" kern="100" dirty="0">
                <a:latin typeface="Century" panose="02040604050505020304" pitchFamily="18" charset="0"/>
                <a:ea typeface="Meiryo UI" panose="020B0604030504040204" pitchFamily="50" charset="-128"/>
                <a:cs typeface="Meiryo UI" panose="020B0604030504040204" pitchFamily="50" charset="-128"/>
              </a:rPr>
              <a:t>住替え促進</a:t>
            </a:r>
            <a:endParaRPr lang="ja-JP" sz="1050" kern="100" dirty="0">
              <a:latin typeface="Century" panose="02040604050505020304" pitchFamily="18" charset="0"/>
              <a:ea typeface="ＭＳ 明朝" panose="02020609040205080304" pitchFamily="17" charset="-128"/>
              <a:cs typeface="Times New Roman" panose="02020603050405020304" pitchFamily="18" charset="0"/>
            </a:endParaRPr>
          </a:p>
        </p:txBody>
      </p:sp>
      <p:sp>
        <p:nvSpPr>
          <p:cNvPr id="11273" name="テキスト ボックス 319">
            <a:extLst>
              <a:ext uri="{FF2B5EF4-FFF2-40B4-BE49-F238E27FC236}">
                <a16:creationId xmlns:a16="http://schemas.microsoft.com/office/drawing/2014/main" id="{B9A162C7-C43D-4959-B8AE-E57176AF1C69}"/>
              </a:ext>
            </a:extLst>
          </p:cNvPr>
          <p:cNvSpPr txBox="1"/>
          <p:nvPr/>
        </p:nvSpPr>
        <p:spPr>
          <a:xfrm>
            <a:off x="6611937" y="3988278"/>
            <a:ext cx="2286000" cy="323850"/>
          </a:xfrm>
          <a:prstGeom prst="rect">
            <a:avLst/>
          </a:prstGeom>
          <a:solidFill>
            <a:sysClr val="window" lastClr="FFFFFF"/>
          </a:solidFill>
          <a:ln w="6350">
            <a:solidFill>
              <a:prstClr val="black"/>
            </a:solidFill>
          </a:ln>
          <a:effectLst/>
        </p:spPr>
        <p:txBody>
          <a:bodyPr lIns="72000" tIns="36000" rIns="72000" bIns="36000" anchor="ctr"/>
          <a:lstStyle/>
          <a:p>
            <a:pPr algn="just" eaLnBrk="1" hangingPunct="1">
              <a:lnSpc>
                <a:spcPts val="1400"/>
              </a:lnSpc>
              <a:defRPr/>
            </a:pPr>
            <a:r>
              <a:rPr lang="ja-JP" sz="1100" kern="100" dirty="0">
                <a:latin typeface="Century" panose="02040604050505020304" pitchFamily="18" charset="0"/>
                <a:ea typeface="Meiryo UI" panose="020B0604030504040204" pitchFamily="50" charset="-128"/>
                <a:cs typeface="Meiryo UI" panose="020B0604030504040204" pitchFamily="50" charset="-128"/>
              </a:rPr>
              <a:t>サ高住、福祉施設等への住替え</a:t>
            </a:r>
            <a:endParaRPr lang="ja-JP" sz="1050" kern="100" dirty="0">
              <a:latin typeface="Century" panose="02040604050505020304" pitchFamily="18" charset="0"/>
              <a:ea typeface="ＭＳ 明朝" panose="02020609040205080304" pitchFamily="17" charset="-128"/>
              <a:cs typeface="Times New Roman" panose="02020603050405020304" pitchFamily="18" charset="0"/>
            </a:endParaRPr>
          </a:p>
        </p:txBody>
      </p:sp>
      <p:cxnSp>
        <p:nvCxnSpPr>
          <p:cNvPr id="11290" name="直線矢印コネクタ 26">
            <a:extLst>
              <a:ext uri="{FF2B5EF4-FFF2-40B4-BE49-F238E27FC236}">
                <a16:creationId xmlns:a16="http://schemas.microsoft.com/office/drawing/2014/main" id="{BEABE8BD-0BDA-4C39-BA18-C1536AAD8D01}"/>
              </a:ext>
            </a:extLst>
          </p:cNvPr>
          <p:cNvCxnSpPr>
            <a:cxnSpLocks noChangeShapeType="1"/>
            <a:endCxn id="11285" idx="1"/>
          </p:cNvCxnSpPr>
          <p:nvPr/>
        </p:nvCxnSpPr>
        <p:spPr bwMode="auto">
          <a:xfrm flipV="1">
            <a:off x="4646612" y="2881790"/>
            <a:ext cx="1965325" cy="3175"/>
          </a:xfrm>
          <a:prstGeom prst="straightConnector1">
            <a:avLst/>
          </a:prstGeom>
          <a:noFill/>
          <a:ln w="38100" algn="ctr">
            <a:solidFill>
              <a:srgbClr val="1F497D"/>
            </a:solidFill>
            <a:round/>
            <a:headEnd/>
            <a:tailEnd type="arrow" w="med" len="med"/>
          </a:ln>
          <a:extLst>
            <a:ext uri="{909E8E84-426E-40DD-AFC4-6F175D3DCCD1}">
              <a14:hiddenFill xmlns:a14="http://schemas.microsoft.com/office/drawing/2010/main">
                <a:noFill/>
              </a14:hiddenFill>
            </a:ext>
          </a:extLst>
        </p:spPr>
      </p:cxnSp>
      <p:sp>
        <p:nvSpPr>
          <p:cNvPr id="11280" name="テキスト ボックス 250">
            <a:extLst>
              <a:ext uri="{FF2B5EF4-FFF2-40B4-BE49-F238E27FC236}">
                <a16:creationId xmlns:a16="http://schemas.microsoft.com/office/drawing/2014/main" id="{68DC54A9-FD7F-4CB7-B894-7263CB68A925}"/>
              </a:ext>
            </a:extLst>
          </p:cNvPr>
          <p:cNvSpPr txBox="1"/>
          <p:nvPr/>
        </p:nvSpPr>
        <p:spPr>
          <a:xfrm>
            <a:off x="3621087" y="2710340"/>
            <a:ext cx="1008062" cy="344488"/>
          </a:xfrm>
          <a:prstGeom prst="rect">
            <a:avLst/>
          </a:prstGeom>
          <a:solidFill>
            <a:srgbClr val="FFCC00">
              <a:alpha val="35000"/>
            </a:srgbClr>
          </a:solidFill>
          <a:ln w="6350">
            <a:solidFill>
              <a:prstClr val="black"/>
            </a:solidFill>
          </a:ln>
          <a:effectLst/>
        </p:spPr>
        <p:style>
          <a:lnRef idx="0">
            <a:schemeClr val="accent1"/>
          </a:lnRef>
          <a:fillRef idx="0">
            <a:schemeClr val="accent1"/>
          </a:fillRef>
          <a:effectRef idx="0">
            <a:schemeClr val="accent1"/>
          </a:effectRef>
          <a:fontRef idx="minor">
            <a:schemeClr val="dk1"/>
          </a:fontRef>
        </p:style>
        <p:txBody>
          <a:bodyPr lIns="72000" tIns="36000" rIns="72000" bIns="36000" anchor="ctr"/>
          <a:lstStyle/>
          <a:p>
            <a:pPr algn="ctr" eaLnBrk="1" hangingPunct="1">
              <a:lnSpc>
                <a:spcPts val="1400"/>
              </a:lnSpc>
              <a:defRPr/>
            </a:pPr>
            <a:r>
              <a:rPr lang="ja-JP" sz="1100" kern="100" dirty="0">
                <a:ea typeface="Meiryo UI" panose="020B0604030504040204" pitchFamily="50" charset="-128"/>
                <a:cs typeface="Meiryo UI" panose="020B0604030504040204" pitchFamily="50" charset="-128"/>
              </a:rPr>
              <a:t>普及啓発</a:t>
            </a:r>
            <a:endParaRPr lang="ja-JP" sz="1050" kern="100" dirty="0">
              <a:ea typeface="ＭＳ 明朝" panose="02020609040205080304" pitchFamily="17" charset="-128"/>
              <a:cs typeface="Times New Roman" panose="02020603050405020304" pitchFamily="18" charset="0"/>
            </a:endParaRPr>
          </a:p>
        </p:txBody>
      </p:sp>
      <p:sp>
        <p:nvSpPr>
          <p:cNvPr id="11285" name="テキスト ボックス 249">
            <a:extLst>
              <a:ext uri="{FF2B5EF4-FFF2-40B4-BE49-F238E27FC236}">
                <a16:creationId xmlns:a16="http://schemas.microsoft.com/office/drawing/2014/main" id="{9D836D62-4521-466F-8BEA-7283DDA2C655}"/>
              </a:ext>
            </a:extLst>
          </p:cNvPr>
          <p:cNvSpPr txBox="1"/>
          <p:nvPr/>
        </p:nvSpPr>
        <p:spPr>
          <a:xfrm>
            <a:off x="6611937" y="2710340"/>
            <a:ext cx="2286000" cy="344488"/>
          </a:xfrm>
          <a:prstGeom prst="rect">
            <a:avLst/>
          </a:prstGeom>
          <a:solidFill>
            <a:schemeClr val="lt1"/>
          </a:solidFill>
          <a:ln w="6350">
            <a:solidFill>
              <a:prstClr val="black"/>
            </a:solidFill>
          </a:ln>
          <a:effectLst/>
        </p:spPr>
        <p:style>
          <a:lnRef idx="0">
            <a:schemeClr val="accent1"/>
          </a:lnRef>
          <a:fillRef idx="0">
            <a:schemeClr val="accent1"/>
          </a:fillRef>
          <a:effectRef idx="0">
            <a:schemeClr val="accent1"/>
          </a:effectRef>
          <a:fontRef idx="minor">
            <a:schemeClr val="dk1"/>
          </a:fontRef>
        </p:style>
        <p:txBody>
          <a:bodyPr lIns="72000" tIns="36000" rIns="72000" bIns="36000" anchor="ctr"/>
          <a:lstStyle/>
          <a:p>
            <a:pPr algn="just" eaLnBrk="1" hangingPunct="1">
              <a:lnSpc>
                <a:spcPts val="1400"/>
              </a:lnSpc>
              <a:defRPr/>
            </a:pPr>
            <a:r>
              <a:rPr lang="ja-JP" sz="1100" kern="100" dirty="0">
                <a:ea typeface="Meiryo UI" panose="020B0604030504040204" pitchFamily="50" charset="-128"/>
                <a:cs typeface="Meiryo UI" panose="020B0604030504040204" pitchFamily="50" charset="-128"/>
              </a:rPr>
              <a:t>まちまるごと耐震化支援事業</a:t>
            </a:r>
            <a:endParaRPr lang="ja-JP" sz="1050" kern="100" dirty="0">
              <a:ea typeface="ＭＳ 明朝" panose="02020609040205080304" pitchFamily="17" charset="-128"/>
              <a:cs typeface="Times New Roman" panose="02020603050405020304" pitchFamily="18" charset="0"/>
            </a:endParaRPr>
          </a:p>
        </p:txBody>
      </p:sp>
      <p:cxnSp>
        <p:nvCxnSpPr>
          <p:cNvPr id="11289" name="直線矢印コネクタ 11288">
            <a:extLst>
              <a:ext uri="{FF2B5EF4-FFF2-40B4-BE49-F238E27FC236}">
                <a16:creationId xmlns:a16="http://schemas.microsoft.com/office/drawing/2014/main" id="{A718402C-4B24-40B9-83E3-F626E0746ECD}"/>
              </a:ext>
            </a:extLst>
          </p:cNvPr>
          <p:cNvCxnSpPr>
            <a:cxnSpLocks/>
          </p:cNvCxnSpPr>
          <p:nvPr/>
        </p:nvCxnSpPr>
        <p:spPr>
          <a:xfrm>
            <a:off x="4860924" y="3323115"/>
            <a:ext cx="360363" cy="0"/>
          </a:xfrm>
          <a:prstGeom prst="straightConnector1">
            <a:avLst/>
          </a:prstGeom>
          <a:ln w="38100">
            <a:solidFill>
              <a:srgbClr val="1F497D"/>
            </a:solidFill>
            <a:tailEnd type="arrow"/>
          </a:ln>
        </p:spPr>
        <p:style>
          <a:lnRef idx="1">
            <a:schemeClr val="accent1"/>
          </a:lnRef>
          <a:fillRef idx="0">
            <a:schemeClr val="accent1"/>
          </a:fillRef>
          <a:effectRef idx="0">
            <a:schemeClr val="accent1"/>
          </a:effectRef>
          <a:fontRef idx="minor">
            <a:schemeClr val="tx1"/>
          </a:fontRef>
        </p:style>
      </p:cxnSp>
      <p:cxnSp>
        <p:nvCxnSpPr>
          <p:cNvPr id="11296" name="直線矢印コネクタ 48">
            <a:extLst>
              <a:ext uri="{FF2B5EF4-FFF2-40B4-BE49-F238E27FC236}">
                <a16:creationId xmlns:a16="http://schemas.microsoft.com/office/drawing/2014/main" id="{B3B74C9D-08C4-48A0-82C9-B38EFB16588A}"/>
              </a:ext>
            </a:extLst>
          </p:cNvPr>
          <p:cNvCxnSpPr>
            <a:cxnSpLocks/>
          </p:cNvCxnSpPr>
          <p:nvPr/>
        </p:nvCxnSpPr>
        <p:spPr bwMode="auto">
          <a:xfrm>
            <a:off x="4865687" y="3323115"/>
            <a:ext cx="0" cy="844550"/>
          </a:xfrm>
          <a:prstGeom prst="straightConnector1">
            <a:avLst/>
          </a:prstGeom>
          <a:noFill/>
          <a:ln w="38100" algn="ctr">
            <a:solidFill>
              <a:srgbClr val="1F497D"/>
            </a:solidFill>
            <a:round/>
            <a:headEnd/>
            <a:tailEnd/>
          </a:ln>
          <a:extLst>
            <a:ext uri="{909E8E84-426E-40DD-AFC4-6F175D3DCCD1}">
              <a14:hiddenFill xmlns:a14="http://schemas.microsoft.com/office/drawing/2010/main">
                <a:noFill/>
              </a14:hiddenFill>
            </a:ext>
          </a:extLst>
        </p:spPr>
      </p:cxnSp>
      <p:cxnSp>
        <p:nvCxnSpPr>
          <p:cNvPr id="11293" name="直線矢印コネクタ 11292">
            <a:extLst>
              <a:ext uri="{FF2B5EF4-FFF2-40B4-BE49-F238E27FC236}">
                <a16:creationId xmlns:a16="http://schemas.microsoft.com/office/drawing/2014/main" id="{5D8110A9-64A7-45F6-8F4B-3040A8CAAF26}"/>
              </a:ext>
            </a:extLst>
          </p:cNvPr>
          <p:cNvCxnSpPr>
            <a:cxnSpLocks/>
          </p:cNvCxnSpPr>
          <p:nvPr/>
        </p:nvCxnSpPr>
        <p:spPr>
          <a:xfrm>
            <a:off x="4622799" y="3740628"/>
            <a:ext cx="598488" cy="0"/>
          </a:xfrm>
          <a:prstGeom prst="straightConnector1">
            <a:avLst/>
          </a:prstGeom>
          <a:ln w="38100">
            <a:solidFill>
              <a:srgbClr val="1F497D"/>
            </a:solidFill>
            <a:tailEnd type="arrow"/>
          </a:ln>
        </p:spPr>
        <p:style>
          <a:lnRef idx="1">
            <a:schemeClr val="accent1"/>
          </a:lnRef>
          <a:fillRef idx="0">
            <a:schemeClr val="accent1"/>
          </a:fillRef>
          <a:effectRef idx="0">
            <a:schemeClr val="accent1"/>
          </a:effectRef>
          <a:fontRef idx="minor">
            <a:schemeClr val="tx1"/>
          </a:fontRef>
        </p:style>
      </p:cxnSp>
      <p:cxnSp>
        <p:nvCxnSpPr>
          <p:cNvPr id="11295" name="直線矢印コネクタ 11294">
            <a:extLst>
              <a:ext uri="{FF2B5EF4-FFF2-40B4-BE49-F238E27FC236}">
                <a16:creationId xmlns:a16="http://schemas.microsoft.com/office/drawing/2014/main" id="{3C071412-522E-41AC-BEC0-34F2BADE7633}"/>
              </a:ext>
            </a:extLst>
          </p:cNvPr>
          <p:cNvCxnSpPr>
            <a:cxnSpLocks/>
          </p:cNvCxnSpPr>
          <p:nvPr/>
        </p:nvCxnSpPr>
        <p:spPr>
          <a:xfrm>
            <a:off x="4860924" y="4150203"/>
            <a:ext cx="360363" cy="0"/>
          </a:xfrm>
          <a:prstGeom prst="straightConnector1">
            <a:avLst/>
          </a:prstGeom>
          <a:ln w="38100">
            <a:solidFill>
              <a:srgbClr val="1F497D"/>
            </a:solidFill>
            <a:tailEnd type="arrow"/>
          </a:ln>
        </p:spPr>
        <p:style>
          <a:lnRef idx="1">
            <a:schemeClr val="accent1"/>
          </a:lnRef>
          <a:fillRef idx="0">
            <a:schemeClr val="accent1"/>
          </a:fillRef>
          <a:effectRef idx="0">
            <a:schemeClr val="accent1"/>
          </a:effectRef>
          <a:fontRef idx="minor">
            <a:schemeClr val="tx1"/>
          </a:fontRef>
        </p:style>
      </p:cxnSp>
      <p:sp>
        <p:nvSpPr>
          <p:cNvPr id="11310" name="テキスト ボックス 33">
            <a:extLst>
              <a:ext uri="{FF2B5EF4-FFF2-40B4-BE49-F238E27FC236}">
                <a16:creationId xmlns:a16="http://schemas.microsoft.com/office/drawing/2014/main" id="{72068E2E-1210-4094-B8B4-F28E1584B2DD}"/>
              </a:ext>
            </a:extLst>
          </p:cNvPr>
          <p:cNvSpPr txBox="1"/>
          <p:nvPr/>
        </p:nvSpPr>
        <p:spPr>
          <a:xfrm>
            <a:off x="5208587" y="4396265"/>
            <a:ext cx="1008062" cy="214313"/>
          </a:xfrm>
          <a:prstGeom prst="rect">
            <a:avLst/>
          </a:prstGeom>
          <a:noFill/>
          <a:ln w="6350">
            <a:noFill/>
          </a:ln>
          <a:effectLst/>
        </p:spPr>
        <p:style>
          <a:lnRef idx="0">
            <a:schemeClr val="accent1"/>
          </a:lnRef>
          <a:fillRef idx="0">
            <a:schemeClr val="accent1"/>
          </a:fillRef>
          <a:effectRef idx="0">
            <a:schemeClr val="accent1"/>
          </a:effectRef>
          <a:fontRef idx="minor">
            <a:schemeClr val="dk1"/>
          </a:fontRef>
        </p:style>
        <p:txBody>
          <a:bodyPr lIns="72000" tIns="36000" rIns="72000" bIns="36000" anchor="ctr"/>
          <a:lstStyle/>
          <a:p>
            <a:pPr algn="just">
              <a:lnSpc>
                <a:spcPts val="1200"/>
              </a:lnSpc>
              <a:defRPr/>
            </a:pPr>
            <a:r>
              <a:rPr lang="ja-JP" sz="1000" b="1" kern="100" dirty="0">
                <a:ea typeface="Meiryo UI" panose="020B0604030504040204" pitchFamily="50" charset="-128"/>
                <a:cs typeface="Meiryo UI" panose="020B0604030504040204" pitchFamily="50" charset="-128"/>
              </a:rPr>
              <a:t>借家人への支援</a:t>
            </a:r>
            <a:endParaRPr lang="ja-JP" sz="1050" kern="100" dirty="0">
              <a:ea typeface="ＭＳ 明朝" panose="02020609040205080304" pitchFamily="17" charset="-128"/>
              <a:cs typeface="Times New Roman" panose="02020603050405020304" pitchFamily="18" charset="0"/>
            </a:endParaRPr>
          </a:p>
        </p:txBody>
      </p:sp>
      <p:sp>
        <p:nvSpPr>
          <p:cNvPr id="6" name="角丸四角形吹き出し 60">
            <a:extLst>
              <a:ext uri="{FF2B5EF4-FFF2-40B4-BE49-F238E27FC236}">
                <a16:creationId xmlns:a16="http://schemas.microsoft.com/office/drawing/2014/main" id="{819181DA-6A2F-4C3C-8BDC-721F8368D33A}"/>
              </a:ext>
            </a:extLst>
          </p:cNvPr>
          <p:cNvSpPr/>
          <p:nvPr/>
        </p:nvSpPr>
        <p:spPr>
          <a:xfrm>
            <a:off x="482599" y="5183665"/>
            <a:ext cx="1824038" cy="455613"/>
          </a:xfrm>
          <a:prstGeom prst="wedgeRoundRectCallout">
            <a:avLst>
              <a:gd name="adj1" fmla="val 20534"/>
              <a:gd name="adj2" fmla="val -95438"/>
              <a:gd name="adj3" fmla="val 16667"/>
            </a:avLst>
          </a:prstGeom>
          <a:ln w="6350"/>
        </p:spPr>
        <p:style>
          <a:lnRef idx="2">
            <a:schemeClr val="dk1"/>
          </a:lnRef>
          <a:fillRef idx="1">
            <a:schemeClr val="lt1"/>
          </a:fillRef>
          <a:effectRef idx="0">
            <a:schemeClr val="dk1"/>
          </a:effectRef>
          <a:fontRef idx="minor">
            <a:schemeClr val="dk1"/>
          </a:fontRef>
        </p:style>
        <p:txBody>
          <a:bodyPr lIns="0" tIns="0" rIns="0" bIns="0" anchor="ctr"/>
          <a:lstStyle/>
          <a:p>
            <a:pPr>
              <a:lnSpc>
                <a:spcPct val="110000"/>
              </a:lnSpc>
              <a:defRPr/>
            </a:pPr>
            <a:r>
              <a:rPr lang="ja-JP" sz="1100" kern="100" dirty="0">
                <a:latin typeface="Meiryo UI" panose="020B0604030504040204" pitchFamily="50" charset="-128"/>
                <a:ea typeface="Meiryo UI" panose="020B0604030504040204" pitchFamily="50" charset="-128"/>
                <a:cs typeface="Meiryo UI" panose="020B0604030504040204" pitchFamily="50" charset="-128"/>
              </a:rPr>
              <a:t>オーナーとしては耐震改修までの費用はかけられない</a:t>
            </a:r>
            <a:endParaRPr lang="ja-JP" sz="1100" kern="100" dirty="0">
              <a:latin typeface="Meiryo UI" panose="020B0604030504040204" pitchFamily="50" charset="-128"/>
              <a:ea typeface="Meiryo UI" panose="020B0604030504040204" pitchFamily="50" charset="-128"/>
              <a:cs typeface="Times New Roman" panose="02020603050405020304" pitchFamily="18" charset="0"/>
            </a:endParaRPr>
          </a:p>
        </p:txBody>
      </p:sp>
      <p:sp>
        <p:nvSpPr>
          <p:cNvPr id="11330" name="テキスト ボックス 317">
            <a:extLst>
              <a:ext uri="{FF2B5EF4-FFF2-40B4-BE49-F238E27FC236}">
                <a16:creationId xmlns:a16="http://schemas.microsoft.com/office/drawing/2014/main" id="{325B46FB-121B-425B-8E4E-FDCD9298C971}"/>
              </a:ext>
            </a:extLst>
          </p:cNvPr>
          <p:cNvSpPr txBox="1"/>
          <p:nvPr/>
        </p:nvSpPr>
        <p:spPr>
          <a:xfrm>
            <a:off x="6611937" y="5055078"/>
            <a:ext cx="2286000" cy="323850"/>
          </a:xfrm>
          <a:prstGeom prst="rect">
            <a:avLst/>
          </a:prstGeom>
          <a:solidFill>
            <a:sysClr val="window" lastClr="FFFFFF"/>
          </a:solidFill>
          <a:ln w="6350">
            <a:solidFill>
              <a:prstClr val="black"/>
            </a:solidFill>
          </a:ln>
          <a:effectLst/>
        </p:spPr>
        <p:txBody>
          <a:bodyPr lIns="72000" tIns="36000" rIns="72000" bIns="36000" anchor="ctr"/>
          <a:lstStyle/>
          <a:p>
            <a:pPr algn="just" eaLnBrk="1" hangingPunct="1">
              <a:lnSpc>
                <a:spcPts val="1400"/>
              </a:lnSpc>
              <a:defRPr/>
            </a:pPr>
            <a:r>
              <a:rPr lang="ja-JP" sz="1100" kern="100" dirty="0">
                <a:latin typeface="Century" panose="02040604050505020304" pitchFamily="18" charset="0"/>
                <a:ea typeface="Meiryo UI" panose="020B0604030504040204" pitchFamily="50" charset="-128"/>
                <a:cs typeface="Meiryo UI" panose="020B0604030504040204" pitchFamily="50" charset="-128"/>
              </a:rPr>
              <a:t>耐震シェルターの設置</a:t>
            </a:r>
            <a:endParaRPr lang="ja-JP" sz="1050" kern="100" dirty="0">
              <a:latin typeface="Century" panose="02040604050505020304" pitchFamily="18" charset="0"/>
              <a:ea typeface="ＭＳ 明朝" panose="02020609040205080304" pitchFamily="17" charset="-128"/>
              <a:cs typeface="Times New Roman" panose="02020603050405020304" pitchFamily="18" charset="0"/>
            </a:endParaRPr>
          </a:p>
        </p:txBody>
      </p:sp>
      <p:cxnSp>
        <p:nvCxnSpPr>
          <p:cNvPr id="11302" name="直線矢印コネクタ 43">
            <a:extLst>
              <a:ext uri="{FF2B5EF4-FFF2-40B4-BE49-F238E27FC236}">
                <a16:creationId xmlns:a16="http://schemas.microsoft.com/office/drawing/2014/main" id="{225A4FC1-C746-4BBC-9F4D-ACB268FFF2B3}"/>
              </a:ext>
            </a:extLst>
          </p:cNvPr>
          <p:cNvCxnSpPr>
            <a:cxnSpLocks/>
          </p:cNvCxnSpPr>
          <p:nvPr/>
        </p:nvCxnSpPr>
        <p:spPr bwMode="auto">
          <a:xfrm>
            <a:off x="6243637" y="5217003"/>
            <a:ext cx="360362" cy="0"/>
          </a:xfrm>
          <a:prstGeom prst="straightConnector1">
            <a:avLst/>
          </a:prstGeom>
          <a:noFill/>
          <a:ln w="38100" algn="ctr">
            <a:solidFill>
              <a:srgbClr val="1F497D"/>
            </a:solidFill>
            <a:round/>
            <a:headEnd/>
            <a:tailEnd type="arrow" w="med" len="med"/>
          </a:ln>
          <a:extLst>
            <a:ext uri="{909E8E84-426E-40DD-AFC4-6F175D3DCCD1}">
              <a14:hiddenFill xmlns:a14="http://schemas.microsoft.com/office/drawing/2010/main">
                <a:noFill/>
              </a14:hiddenFill>
            </a:ext>
          </a:extLst>
        </p:spPr>
      </p:cxnSp>
      <p:sp>
        <p:nvSpPr>
          <p:cNvPr id="11332" name="テキスト ボックス 315">
            <a:extLst>
              <a:ext uri="{FF2B5EF4-FFF2-40B4-BE49-F238E27FC236}">
                <a16:creationId xmlns:a16="http://schemas.microsoft.com/office/drawing/2014/main" id="{94355F9E-FD32-4ECF-9FA1-EB8691E75795}"/>
              </a:ext>
            </a:extLst>
          </p:cNvPr>
          <p:cNvSpPr txBox="1"/>
          <p:nvPr/>
        </p:nvSpPr>
        <p:spPr>
          <a:xfrm>
            <a:off x="5235574" y="5055078"/>
            <a:ext cx="1008063" cy="325437"/>
          </a:xfrm>
          <a:prstGeom prst="rect">
            <a:avLst/>
          </a:prstGeom>
          <a:solidFill>
            <a:srgbClr val="0099FF">
              <a:alpha val="35000"/>
            </a:srgbClr>
          </a:solidFill>
          <a:ln w="6350">
            <a:solidFill>
              <a:prstClr val="black"/>
            </a:solidFill>
          </a:ln>
          <a:effectLst/>
        </p:spPr>
        <p:txBody>
          <a:bodyPr lIns="72000" tIns="36000" rIns="72000" bIns="36000" anchor="ctr"/>
          <a:lstStyle/>
          <a:p>
            <a:pPr algn="ctr" eaLnBrk="1" hangingPunct="1">
              <a:lnSpc>
                <a:spcPts val="1400"/>
              </a:lnSpc>
              <a:defRPr/>
            </a:pPr>
            <a:r>
              <a:rPr lang="ja-JP" sz="1100" kern="100" dirty="0">
                <a:latin typeface="Century" panose="02040604050505020304" pitchFamily="18" charset="0"/>
                <a:ea typeface="Meiryo UI" panose="020B0604030504040204" pitchFamily="50" charset="-128"/>
                <a:cs typeface="Meiryo UI" panose="020B0604030504040204" pitchFamily="50" charset="-128"/>
              </a:rPr>
              <a:t>耐震改修促進</a:t>
            </a:r>
            <a:endParaRPr lang="ja-JP" sz="1050" kern="100" dirty="0">
              <a:latin typeface="Century" panose="02040604050505020304" pitchFamily="18" charset="0"/>
              <a:ea typeface="ＭＳ 明朝" panose="02020609040205080304" pitchFamily="17" charset="-128"/>
              <a:cs typeface="Times New Roman" panose="02020603050405020304" pitchFamily="18" charset="0"/>
            </a:endParaRPr>
          </a:p>
        </p:txBody>
      </p:sp>
      <p:cxnSp>
        <p:nvCxnSpPr>
          <p:cNvPr id="11305" name="直線矢印コネクタ 46">
            <a:extLst>
              <a:ext uri="{FF2B5EF4-FFF2-40B4-BE49-F238E27FC236}">
                <a16:creationId xmlns:a16="http://schemas.microsoft.com/office/drawing/2014/main" id="{11BFFEA3-B000-4F18-8DB0-4607ACFD518D}"/>
              </a:ext>
            </a:extLst>
          </p:cNvPr>
          <p:cNvCxnSpPr>
            <a:cxnSpLocks/>
          </p:cNvCxnSpPr>
          <p:nvPr/>
        </p:nvCxnSpPr>
        <p:spPr bwMode="auto">
          <a:xfrm>
            <a:off x="6243637" y="4821715"/>
            <a:ext cx="360362" cy="0"/>
          </a:xfrm>
          <a:prstGeom prst="straightConnector1">
            <a:avLst/>
          </a:prstGeom>
          <a:noFill/>
          <a:ln w="38100" algn="ctr">
            <a:solidFill>
              <a:srgbClr val="1F497D"/>
            </a:solidFill>
            <a:round/>
            <a:headEnd/>
            <a:tailEnd type="arrow" w="med" len="med"/>
          </a:ln>
          <a:extLst>
            <a:ext uri="{909E8E84-426E-40DD-AFC4-6F175D3DCCD1}">
              <a14:hiddenFill xmlns:a14="http://schemas.microsoft.com/office/drawing/2010/main">
                <a:noFill/>
              </a14:hiddenFill>
            </a:ext>
          </a:extLst>
        </p:spPr>
      </p:cxnSp>
      <p:sp>
        <p:nvSpPr>
          <p:cNvPr id="11335" name="テキスト ボックス 316">
            <a:extLst>
              <a:ext uri="{FF2B5EF4-FFF2-40B4-BE49-F238E27FC236}">
                <a16:creationId xmlns:a16="http://schemas.microsoft.com/office/drawing/2014/main" id="{5DC2B2EF-0984-4833-8ADB-0C77A15D25A7}"/>
              </a:ext>
            </a:extLst>
          </p:cNvPr>
          <p:cNvSpPr txBox="1"/>
          <p:nvPr/>
        </p:nvSpPr>
        <p:spPr>
          <a:xfrm>
            <a:off x="5235574" y="4659790"/>
            <a:ext cx="1008063" cy="323850"/>
          </a:xfrm>
          <a:prstGeom prst="rect">
            <a:avLst/>
          </a:prstGeom>
          <a:solidFill>
            <a:srgbClr val="CC3399">
              <a:alpha val="35000"/>
            </a:srgbClr>
          </a:solidFill>
          <a:ln w="6350">
            <a:solidFill>
              <a:prstClr val="black"/>
            </a:solidFill>
          </a:ln>
          <a:effectLst/>
        </p:spPr>
        <p:txBody>
          <a:bodyPr lIns="72000" tIns="36000" rIns="72000" bIns="36000" anchor="ctr"/>
          <a:lstStyle/>
          <a:p>
            <a:pPr algn="ctr" eaLnBrk="1" hangingPunct="1">
              <a:lnSpc>
                <a:spcPts val="1400"/>
              </a:lnSpc>
              <a:defRPr/>
            </a:pPr>
            <a:r>
              <a:rPr lang="ja-JP" sz="1100" kern="100" dirty="0">
                <a:latin typeface="Century" panose="02040604050505020304" pitchFamily="18" charset="0"/>
                <a:ea typeface="Meiryo UI" panose="020B0604030504040204" pitchFamily="50" charset="-128"/>
                <a:cs typeface="Meiryo UI" panose="020B0604030504040204" pitchFamily="50" charset="-128"/>
              </a:rPr>
              <a:t>住替え促進</a:t>
            </a:r>
            <a:endParaRPr lang="ja-JP" sz="1050" kern="100" dirty="0">
              <a:latin typeface="Century" panose="02040604050505020304" pitchFamily="18" charset="0"/>
              <a:ea typeface="ＭＳ 明朝" panose="02020609040205080304" pitchFamily="17" charset="-128"/>
              <a:cs typeface="Times New Roman" panose="02020603050405020304" pitchFamily="18" charset="0"/>
            </a:endParaRPr>
          </a:p>
        </p:txBody>
      </p:sp>
      <p:sp>
        <p:nvSpPr>
          <p:cNvPr id="11336" name="テキスト ボックス 319">
            <a:extLst>
              <a:ext uri="{FF2B5EF4-FFF2-40B4-BE49-F238E27FC236}">
                <a16:creationId xmlns:a16="http://schemas.microsoft.com/office/drawing/2014/main" id="{62CE89F3-5B65-4131-86E1-5D84A0A6B2E4}"/>
              </a:ext>
            </a:extLst>
          </p:cNvPr>
          <p:cNvSpPr txBox="1"/>
          <p:nvPr/>
        </p:nvSpPr>
        <p:spPr>
          <a:xfrm>
            <a:off x="6611937" y="4659791"/>
            <a:ext cx="2286000" cy="323850"/>
          </a:xfrm>
          <a:prstGeom prst="rect">
            <a:avLst/>
          </a:prstGeom>
          <a:solidFill>
            <a:sysClr val="window" lastClr="FFFFFF"/>
          </a:solidFill>
          <a:ln w="6350">
            <a:solidFill>
              <a:prstClr val="black"/>
            </a:solidFill>
          </a:ln>
          <a:effectLst/>
        </p:spPr>
        <p:txBody>
          <a:bodyPr lIns="72000" tIns="36000" rIns="72000" bIns="36000" anchor="ctr"/>
          <a:lstStyle/>
          <a:p>
            <a:pPr algn="just" eaLnBrk="1" hangingPunct="1">
              <a:lnSpc>
                <a:spcPts val="1400"/>
              </a:lnSpc>
              <a:defRPr/>
            </a:pPr>
            <a:r>
              <a:rPr lang="ja-JP" sz="1100" kern="100" dirty="0">
                <a:latin typeface="Century" panose="02040604050505020304" pitchFamily="18" charset="0"/>
                <a:ea typeface="Meiryo UI" panose="020B0604030504040204" pitchFamily="50" charset="-128"/>
                <a:cs typeface="Meiryo UI" panose="020B0604030504040204" pitchFamily="50" charset="-128"/>
              </a:rPr>
              <a:t>サ高住、福祉施設等への住替え</a:t>
            </a:r>
            <a:endParaRPr lang="ja-JP" sz="1050" kern="100" dirty="0">
              <a:latin typeface="Century" panose="02040604050505020304" pitchFamily="18" charset="0"/>
              <a:ea typeface="ＭＳ 明朝" panose="02020609040205080304" pitchFamily="17" charset="-128"/>
              <a:cs typeface="Times New Roman" panose="02020603050405020304" pitchFamily="18" charset="0"/>
            </a:endParaRPr>
          </a:p>
        </p:txBody>
      </p:sp>
      <p:cxnSp>
        <p:nvCxnSpPr>
          <p:cNvPr id="11341" name="直線矢印コネクタ 11340">
            <a:extLst>
              <a:ext uri="{FF2B5EF4-FFF2-40B4-BE49-F238E27FC236}">
                <a16:creationId xmlns:a16="http://schemas.microsoft.com/office/drawing/2014/main" id="{336D86C5-6CCB-4558-9D63-29076A87ADDB}"/>
              </a:ext>
            </a:extLst>
          </p:cNvPr>
          <p:cNvCxnSpPr>
            <a:cxnSpLocks/>
          </p:cNvCxnSpPr>
          <p:nvPr/>
        </p:nvCxnSpPr>
        <p:spPr>
          <a:xfrm>
            <a:off x="6243637" y="5861528"/>
            <a:ext cx="360362" cy="0"/>
          </a:xfrm>
          <a:prstGeom prst="straightConnector1">
            <a:avLst/>
          </a:prstGeom>
          <a:ln w="38100">
            <a:solidFill>
              <a:srgbClr val="1F497D"/>
            </a:solidFill>
            <a:tailEnd type="arrow"/>
          </a:ln>
        </p:spPr>
        <p:style>
          <a:lnRef idx="1">
            <a:schemeClr val="accent1"/>
          </a:lnRef>
          <a:fillRef idx="0">
            <a:schemeClr val="accent1"/>
          </a:fillRef>
          <a:effectRef idx="0">
            <a:schemeClr val="accent1"/>
          </a:effectRef>
          <a:fontRef idx="minor">
            <a:schemeClr val="tx1"/>
          </a:fontRef>
        </p:style>
      </p:cxnSp>
      <p:sp>
        <p:nvSpPr>
          <p:cNvPr id="11342" name="テキスト ボックス 61">
            <a:extLst>
              <a:ext uri="{FF2B5EF4-FFF2-40B4-BE49-F238E27FC236}">
                <a16:creationId xmlns:a16="http://schemas.microsoft.com/office/drawing/2014/main" id="{D7C3B2FC-22FC-46B9-B4EA-86FBD63DC9F4}"/>
              </a:ext>
            </a:extLst>
          </p:cNvPr>
          <p:cNvSpPr txBox="1"/>
          <p:nvPr/>
        </p:nvSpPr>
        <p:spPr>
          <a:xfrm>
            <a:off x="5235574" y="5699603"/>
            <a:ext cx="1008063" cy="323850"/>
          </a:xfrm>
          <a:prstGeom prst="rect">
            <a:avLst/>
          </a:prstGeom>
          <a:solidFill>
            <a:srgbClr val="00CC99">
              <a:alpha val="35000"/>
            </a:srgbClr>
          </a:solidFill>
          <a:ln w="6350">
            <a:solidFill>
              <a:prstClr val="black"/>
            </a:solidFill>
          </a:ln>
          <a:effectLst/>
        </p:spPr>
        <p:style>
          <a:lnRef idx="0">
            <a:schemeClr val="accent1"/>
          </a:lnRef>
          <a:fillRef idx="0">
            <a:schemeClr val="accent1"/>
          </a:fillRef>
          <a:effectRef idx="0">
            <a:schemeClr val="accent1"/>
          </a:effectRef>
          <a:fontRef idx="minor">
            <a:schemeClr val="dk1"/>
          </a:fontRef>
        </p:style>
        <p:txBody>
          <a:bodyPr lIns="72000" tIns="0" rIns="72000" bIns="0" anchor="ctr"/>
          <a:lstStyle/>
          <a:p>
            <a:pPr algn="ctr" eaLnBrk="1" hangingPunct="1">
              <a:lnSpc>
                <a:spcPts val="1400"/>
              </a:lnSpc>
              <a:defRPr/>
            </a:pPr>
            <a:r>
              <a:rPr lang="ja-JP" altLang="en-US" sz="1100" kern="100" dirty="0">
                <a:ea typeface="Meiryo UI" panose="020B0604030504040204" pitchFamily="50" charset="-128"/>
                <a:cs typeface="Meiryo UI" panose="020B0604030504040204" pitchFamily="50" charset="-128"/>
              </a:rPr>
              <a:t>除却</a:t>
            </a:r>
            <a:r>
              <a:rPr lang="ja-JP" sz="1100" kern="100" dirty="0">
                <a:ea typeface="Meiryo UI" panose="020B0604030504040204" pitchFamily="50" charset="-128"/>
                <a:cs typeface="Meiryo UI" panose="020B0604030504040204" pitchFamily="50" charset="-128"/>
              </a:rPr>
              <a:t>促進</a:t>
            </a:r>
            <a:endParaRPr lang="ja-JP" sz="1050" kern="100" dirty="0">
              <a:ea typeface="ＭＳ 明朝" panose="02020609040205080304" pitchFamily="17" charset="-128"/>
              <a:cs typeface="Times New Roman" panose="02020603050405020304" pitchFamily="18" charset="0"/>
            </a:endParaRPr>
          </a:p>
        </p:txBody>
      </p:sp>
      <p:sp>
        <p:nvSpPr>
          <p:cNvPr id="11343" name="テキスト ボックス 185">
            <a:extLst>
              <a:ext uri="{FF2B5EF4-FFF2-40B4-BE49-F238E27FC236}">
                <a16:creationId xmlns:a16="http://schemas.microsoft.com/office/drawing/2014/main" id="{C95A7F60-9C0A-42FA-8881-9E009B99E6A3}"/>
              </a:ext>
            </a:extLst>
          </p:cNvPr>
          <p:cNvSpPr txBox="1"/>
          <p:nvPr/>
        </p:nvSpPr>
        <p:spPr>
          <a:xfrm>
            <a:off x="6611937" y="5699603"/>
            <a:ext cx="2286000" cy="323850"/>
          </a:xfrm>
          <a:prstGeom prst="rect">
            <a:avLst/>
          </a:prstGeom>
          <a:solidFill>
            <a:schemeClr val="lt1"/>
          </a:solidFill>
          <a:ln w="6350">
            <a:solidFill>
              <a:prstClr val="black"/>
            </a:solidFill>
          </a:ln>
          <a:effectLst/>
        </p:spPr>
        <p:style>
          <a:lnRef idx="0">
            <a:schemeClr val="accent1"/>
          </a:lnRef>
          <a:fillRef idx="0">
            <a:schemeClr val="accent1"/>
          </a:fillRef>
          <a:effectRef idx="0">
            <a:schemeClr val="accent1"/>
          </a:effectRef>
          <a:fontRef idx="minor">
            <a:schemeClr val="dk1"/>
          </a:fontRef>
        </p:style>
        <p:txBody>
          <a:bodyPr lIns="72000" tIns="36000" rIns="72000" bIns="36000" anchor="ctr"/>
          <a:lstStyle/>
          <a:p>
            <a:pPr algn="just" eaLnBrk="1" hangingPunct="1">
              <a:lnSpc>
                <a:spcPts val="1400"/>
              </a:lnSpc>
              <a:defRPr/>
            </a:pPr>
            <a:r>
              <a:rPr lang="ja-JP" altLang="en-US" sz="1100" kern="100">
                <a:ea typeface="Meiryo UI" panose="020B0604030504040204" pitchFamily="50" charset="-128"/>
                <a:cs typeface="Meiryo UI" panose="020B0604030504040204" pitchFamily="50" charset="-128"/>
              </a:rPr>
              <a:t>隣地統合など建替えによる更新</a:t>
            </a:r>
            <a:endParaRPr lang="ja-JP" altLang="en-US" sz="1100" kern="100" dirty="0">
              <a:ea typeface="Meiryo UI" panose="020B0604030504040204" pitchFamily="50" charset="-128"/>
              <a:cs typeface="Meiryo UI" panose="020B0604030504040204" pitchFamily="50" charset="-128"/>
            </a:endParaRPr>
          </a:p>
        </p:txBody>
      </p:sp>
      <p:cxnSp>
        <p:nvCxnSpPr>
          <p:cNvPr id="11345" name="直線矢印コネクタ 11344">
            <a:extLst>
              <a:ext uri="{FF2B5EF4-FFF2-40B4-BE49-F238E27FC236}">
                <a16:creationId xmlns:a16="http://schemas.microsoft.com/office/drawing/2014/main" id="{55CEFD61-2558-475C-811D-7C088DC63D37}"/>
              </a:ext>
            </a:extLst>
          </p:cNvPr>
          <p:cNvCxnSpPr>
            <a:cxnSpLocks/>
          </p:cNvCxnSpPr>
          <p:nvPr/>
        </p:nvCxnSpPr>
        <p:spPr>
          <a:xfrm>
            <a:off x="4860924" y="4504215"/>
            <a:ext cx="360363" cy="0"/>
          </a:xfrm>
          <a:prstGeom prst="straightConnector1">
            <a:avLst/>
          </a:prstGeom>
          <a:ln w="38100">
            <a:solidFill>
              <a:srgbClr val="1F497D"/>
            </a:solidFill>
            <a:tailEnd type="arrow"/>
          </a:ln>
        </p:spPr>
        <p:style>
          <a:lnRef idx="1">
            <a:schemeClr val="accent1"/>
          </a:lnRef>
          <a:fillRef idx="0">
            <a:schemeClr val="accent1"/>
          </a:fillRef>
          <a:effectRef idx="0">
            <a:schemeClr val="accent1"/>
          </a:effectRef>
          <a:fontRef idx="minor">
            <a:schemeClr val="tx1"/>
          </a:fontRef>
        </p:style>
      </p:cxnSp>
      <p:sp>
        <p:nvSpPr>
          <p:cNvPr id="11346" name="テキスト ボックス 143">
            <a:extLst>
              <a:ext uri="{FF2B5EF4-FFF2-40B4-BE49-F238E27FC236}">
                <a16:creationId xmlns:a16="http://schemas.microsoft.com/office/drawing/2014/main" id="{EC8FD993-BBFA-4F79-9142-9573F12AAD35}"/>
              </a:ext>
            </a:extLst>
          </p:cNvPr>
          <p:cNvSpPr txBox="1"/>
          <p:nvPr/>
        </p:nvSpPr>
        <p:spPr>
          <a:xfrm>
            <a:off x="5241924" y="5467828"/>
            <a:ext cx="1009650" cy="214312"/>
          </a:xfrm>
          <a:prstGeom prst="rect">
            <a:avLst/>
          </a:prstGeom>
          <a:noFill/>
          <a:ln w="6350">
            <a:noFill/>
          </a:ln>
          <a:effectLst/>
        </p:spPr>
        <p:style>
          <a:lnRef idx="0">
            <a:schemeClr val="accent1"/>
          </a:lnRef>
          <a:fillRef idx="0">
            <a:schemeClr val="accent1"/>
          </a:fillRef>
          <a:effectRef idx="0">
            <a:schemeClr val="accent1"/>
          </a:effectRef>
          <a:fontRef idx="minor">
            <a:schemeClr val="dk1"/>
          </a:fontRef>
        </p:style>
        <p:txBody>
          <a:bodyPr lIns="72000" tIns="36000" rIns="72000" bIns="36000" anchor="ctr"/>
          <a:lstStyle/>
          <a:p>
            <a:pPr algn="just">
              <a:lnSpc>
                <a:spcPts val="1200"/>
              </a:lnSpc>
              <a:defRPr/>
            </a:pPr>
            <a:r>
              <a:rPr lang="ja-JP" sz="1000" b="1" kern="100">
                <a:ea typeface="Meiryo UI" panose="020B0604030504040204" pitchFamily="50" charset="-128"/>
                <a:cs typeface="Meiryo UI" panose="020B0604030504040204" pitchFamily="50" charset="-128"/>
              </a:rPr>
              <a:t>所有者への支援</a:t>
            </a:r>
            <a:endParaRPr lang="ja-JP" sz="1050" kern="100">
              <a:ea typeface="ＭＳ 明朝" panose="02020609040205080304" pitchFamily="17" charset="-128"/>
              <a:cs typeface="Times New Roman" panose="02020603050405020304" pitchFamily="18" charset="0"/>
            </a:endParaRPr>
          </a:p>
        </p:txBody>
      </p:sp>
      <p:cxnSp>
        <p:nvCxnSpPr>
          <p:cNvPr id="11347" name="直線矢印コネクタ 11346">
            <a:extLst>
              <a:ext uri="{FF2B5EF4-FFF2-40B4-BE49-F238E27FC236}">
                <a16:creationId xmlns:a16="http://schemas.microsoft.com/office/drawing/2014/main" id="{FD5FCDCA-E2AC-4218-AE7C-D000ACCABE92}"/>
              </a:ext>
            </a:extLst>
          </p:cNvPr>
          <p:cNvCxnSpPr>
            <a:cxnSpLocks/>
          </p:cNvCxnSpPr>
          <p:nvPr/>
        </p:nvCxnSpPr>
        <p:spPr>
          <a:xfrm>
            <a:off x="6243637" y="6218715"/>
            <a:ext cx="360362" cy="0"/>
          </a:xfrm>
          <a:prstGeom prst="straightConnector1">
            <a:avLst/>
          </a:prstGeom>
          <a:ln w="38100">
            <a:solidFill>
              <a:srgbClr val="1F497D"/>
            </a:solidFill>
            <a:tailEnd type="arrow"/>
          </a:ln>
        </p:spPr>
        <p:style>
          <a:lnRef idx="1">
            <a:schemeClr val="accent1"/>
          </a:lnRef>
          <a:fillRef idx="0">
            <a:schemeClr val="accent1"/>
          </a:fillRef>
          <a:effectRef idx="0">
            <a:schemeClr val="accent1"/>
          </a:effectRef>
          <a:fontRef idx="minor">
            <a:schemeClr val="tx1"/>
          </a:fontRef>
        </p:style>
      </p:cxnSp>
      <p:sp>
        <p:nvSpPr>
          <p:cNvPr id="11348" name="テキスト ボックス 74">
            <a:extLst>
              <a:ext uri="{FF2B5EF4-FFF2-40B4-BE49-F238E27FC236}">
                <a16:creationId xmlns:a16="http://schemas.microsoft.com/office/drawing/2014/main" id="{5FC983F1-9D56-4F69-93B5-4B6E114F7AB2}"/>
              </a:ext>
            </a:extLst>
          </p:cNvPr>
          <p:cNvSpPr txBox="1"/>
          <p:nvPr/>
        </p:nvSpPr>
        <p:spPr>
          <a:xfrm>
            <a:off x="6611937" y="6056790"/>
            <a:ext cx="2286000" cy="323850"/>
          </a:xfrm>
          <a:prstGeom prst="rect">
            <a:avLst/>
          </a:prstGeom>
          <a:solidFill>
            <a:schemeClr val="lt1"/>
          </a:solidFill>
          <a:ln w="6350">
            <a:solidFill>
              <a:prstClr val="black"/>
            </a:solidFill>
          </a:ln>
          <a:effectLst/>
        </p:spPr>
        <p:style>
          <a:lnRef idx="0">
            <a:schemeClr val="accent1"/>
          </a:lnRef>
          <a:fillRef idx="0">
            <a:schemeClr val="accent1"/>
          </a:fillRef>
          <a:effectRef idx="0">
            <a:schemeClr val="accent1"/>
          </a:effectRef>
          <a:fontRef idx="minor">
            <a:schemeClr val="dk1"/>
          </a:fontRef>
        </p:style>
        <p:txBody>
          <a:bodyPr lIns="36000" tIns="36000" rIns="36000" bIns="36000" anchor="ctr"/>
          <a:lstStyle/>
          <a:p>
            <a:pPr algn="just" eaLnBrk="1" hangingPunct="1">
              <a:lnSpc>
                <a:spcPts val="1400"/>
              </a:lnSpc>
              <a:defRPr/>
            </a:pPr>
            <a:r>
              <a:rPr lang="ja-JP" altLang="en-US" sz="1100" kern="100" dirty="0">
                <a:ea typeface="Meiryo UI" panose="020B0604030504040204" pitchFamily="50" charset="-128"/>
                <a:cs typeface="Meiryo UI" panose="020B0604030504040204" pitchFamily="50" charset="-128"/>
              </a:rPr>
              <a:t>一棟まるごとリノベーションなど</a:t>
            </a:r>
            <a:endParaRPr lang="ja-JP" altLang="ja-JP" sz="1000" kern="100" dirty="0">
              <a:latin typeface="Century" panose="02040604050505020304" pitchFamily="18" charset="0"/>
              <a:ea typeface="ＭＳ 明朝" panose="02020609040205080304" pitchFamily="17" charset="-128"/>
              <a:cs typeface="Times New Roman" panose="02020603050405020304" pitchFamily="18" charset="0"/>
            </a:endParaRPr>
          </a:p>
        </p:txBody>
      </p:sp>
      <p:sp>
        <p:nvSpPr>
          <p:cNvPr id="11349" name="テキスト ボックス 315">
            <a:extLst>
              <a:ext uri="{FF2B5EF4-FFF2-40B4-BE49-F238E27FC236}">
                <a16:creationId xmlns:a16="http://schemas.microsoft.com/office/drawing/2014/main" id="{9B87586B-EA09-4EB7-A68B-86CD5775F9A6}"/>
              </a:ext>
            </a:extLst>
          </p:cNvPr>
          <p:cNvSpPr txBox="1"/>
          <p:nvPr/>
        </p:nvSpPr>
        <p:spPr>
          <a:xfrm>
            <a:off x="5235574" y="6058378"/>
            <a:ext cx="1008063" cy="325437"/>
          </a:xfrm>
          <a:prstGeom prst="rect">
            <a:avLst/>
          </a:prstGeom>
          <a:solidFill>
            <a:srgbClr val="0099FF">
              <a:alpha val="35000"/>
            </a:srgbClr>
          </a:solidFill>
          <a:ln w="6350">
            <a:solidFill>
              <a:prstClr val="black"/>
            </a:solidFill>
          </a:ln>
          <a:effectLst/>
        </p:spPr>
        <p:txBody>
          <a:bodyPr lIns="72000" tIns="36000" rIns="72000" bIns="36000" anchor="ctr"/>
          <a:lstStyle/>
          <a:p>
            <a:pPr algn="ctr" eaLnBrk="1" hangingPunct="1">
              <a:lnSpc>
                <a:spcPts val="1400"/>
              </a:lnSpc>
              <a:defRPr/>
            </a:pPr>
            <a:r>
              <a:rPr lang="ja-JP" sz="1100" kern="100" dirty="0">
                <a:latin typeface="Century" panose="02040604050505020304" pitchFamily="18" charset="0"/>
                <a:ea typeface="Meiryo UI" panose="020B0604030504040204" pitchFamily="50" charset="-128"/>
                <a:cs typeface="Meiryo UI" panose="020B0604030504040204" pitchFamily="50" charset="-128"/>
              </a:rPr>
              <a:t>耐震改修促進</a:t>
            </a:r>
            <a:endParaRPr lang="ja-JP" sz="1050" kern="100" dirty="0">
              <a:latin typeface="Century" panose="02040604050505020304" pitchFamily="18" charset="0"/>
              <a:ea typeface="ＭＳ 明朝" panose="02020609040205080304" pitchFamily="17" charset="-128"/>
              <a:cs typeface="Times New Roman" panose="02020603050405020304" pitchFamily="18" charset="0"/>
            </a:endParaRPr>
          </a:p>
        </p:txBody>
      </p:sp>
      <p:cxnSp>
        <p:nvCxnSpPr>
          <p:cNvPr id="11319" name="直線矢印コネクタ 48">
            <a:extLst>
              <a:ext uri="{FF2B5EF4-FFF2-40B4-BE49-F238E27FC236}">
                <a16:creationId xmlns:a16="http://schemas.microsoft.com/office/drawing/2014/main" id="{71C78C00-E068-40C6-9C38-C551DACF44F3}"/>
              </a:ext>
            </a:extLst>
          </p:cNvPr>
          <p:cNvCxnSpPr>
            <a:cxnSpLocks/>
          </p:cNvCxnSpPr>
          <p:nvPr/>
        </p:nvCxnSpPr>
        <p:spPr bwMode="auto">
          <a:xfrm>
            <a:off x="4865687" y="4504215"/>
            <a:ext cx="0" cy="1063625"/>
          </a:xfrm>
          <a:prstGeom prst="straightConnector1">
            <a:avLst/>
          </a:prstGeom>
          <a:noFill/>
          <a:ln w="38100" algn="ctr">
            <a:solidFill>
              <a:srgbClr val="1F497D"/>
            </a:solidFill>
            <a:round/>
            <a:headEnd/>
            <a:tailEnd/>
          </a:ln>
          <a:extLst>
            <a:ext uri="{909E8E84-426E-40DD-AFC4-6F175D3DCCD1}">
              <a14:hiddenFill xmlns:a14="http://schemas.microsoft.com/office/drawing/2010/main">
                <a:noFill/>
              </a14:hiddenFill>
            </a:ext>
          </a:extLst>
        </p:spPr>
      </p:cxnSp>
      <p:cxnSp>
        <p:nvCxnSpPr>
          <p:cNvPr id="11353" name="直線矢印コネクタ 11352">
            <a:extLst>
              <a:ext uri="{FF2B5EF4-FFF2-40B4-BE49-F238E27FC236}">
                <a16:creationId xmlns:a16="http://schemas.microsoft.com/office/drawing/2014/main" id="{7D579822-217F-47FC-82DB-495DB508AC7F}"/>
              </a:ext>
            </a:extLst>
          </p:cNvPr>
          <p:cNvCxnSpPr>
            <a:cxnSpLocks/>
          </p:cNvCxnSpPr>
          <p:nvPr/>
        </p:nvCxnSpPr>
        <p:spPr>
          <a:xfrm>
            <a:off x="4860924" y="5556728"/>
            <a:ext cx="360363" cy="0"/>
          </a:xfrm>
          <a:prstGeom prst="straightConnector1">
            <a:avLst/>
          </a:prstGeom>
          <a:ln w="38100">
            <a:solidFill>
              <a:srgbClr val="1F497D"/>
            </a:solidFill>
            <a:tailEnd type="arrow"/>
          </a:ln>
        </p:spPr>
        <p:style>
          <a:lnRef idx="1">
            <a:schemeClr val="accent1"/>
          </a:lnRef>
          <a:fillRef idx="0">
            <a:schemeClr val="accent1"/>
          </a:fillRef>
          <a:effectRef idx="0">
            <a:schemeClr val="accent1"/>
          </a:effectRef>
          <a:fontRef idx="minor">
            <a:schemeClr val="tx1"/>
          </a:fontRef>
        </p:style>
      </p:cxnSp>
      <p:cxnSp>
        <p:nvCxnSpPr>
          <p:cNvPr id="11357" name="直線矢印コネクタ 11356">
            <a:extLst>
              <a:ext uri="{FF2B5EF4-FFF2-40B4-BE49-F238E27FC236}">
                <a16:creationId xmlns:a16="http://schemas.microsoft.com/office/drawing/2014/main" id="{9E1C950D-11A7-4C95-BA5C-D690ABAD14C6}"/>
              </a:ext>
            </a:extLst>
          </p:cNvPr>
          <p:cNvCxnSpPr>
            <a:cxnSpLocks/>
          </p:cNvCxnSpPr>
          <p:nvPr/>
        </p:nvCxnSpPr>
        <p:spPr>
          <a:xfrm>
            <a:off x="4698999" y="5202715"/>
            <a:ext cx="161925" cy="0"/>
          </a:xfrm>
          <a:prstGeom prst="straightConnector1">
            <a:avLst/>
          </a:prstGeom>
          <a:ln w="38100">
            <a:solidFill>
              <a:srgbClr val="1F497D"/>
            </a:solidFill>
            <a:tailEnd type="none"/>
          </a:ln>
        </p:spPr>
        <p:style>
          <a:lnRef idx="1">
            <a:schemeClr val="accent1"/>
          </a:lnRef>
          <a:fillRef idx="0">
            <a:schemeClr val="accent1"/>
          </a:fillRef>
          <a:effectRef idx="0">
            <a:schemeClr val="accent1"/>
          </a:effectRef>
          <a:fontRef idx="minor">
            <a:schemeClr val="tx1"/>
          </a:fontRef>
        </p:style>
      </p:cxnSp>
      <p:sp>
        <p:nvSpPr>
          <p:cNvPr id="11361" name="テキスト ボックス 74">
            <a:extLst>
              <a:ext uri="{FF2B5EF4-FFF2-40B4-BE49-F238E27FC236}">
                <a16:creationId xmlns:a16="http://schemas.microsoft.com/office/drawing/2014/main" id="{4ABD50B8-9A7C-4697-8D3B-E3462AE177F6}"/>
              </a:ext>
            </a:extLst>
          </p:cNvPr>
          <p:cNvSpPr txBox="1"/>
          <p:nvPr/>
        </p:nvSpPr>
        <p:spPr>
          <a:xfrm>
            <a:off x="5570537" y="1983265"/>
            <a:ext cx="3187700" cy="671513"/>
          </a:xfrm>
          <a:prstGeom prst="rect">
            <a:avLst/>
          </a:prstGeom>
          <a:solidFill>
            <a:schemeClr val="lt1"/>
          </a:solidFill>
          <a:ln w="6350">
            <a:solidFill>
              <a:prstClr val="black"/>
            </a:solidFill>
          </a:ln>
          <a:effectLst/>
        </p:spPr>
        <p:style>
          <a:lnRef idx="0">
            <a:schemeClr val="accent1"/>
          </a:lnRef>
          <a:fillRef idx="0">
            <a:schemeClr val="accent1"/>
          </a:fillRef>
          <a:effectRef idx="0">
            <a:schemeClr val="accent1"/>
          </a:effectRef>
          <a:fontRef idx="minor">
            <a:schemeClr val="dk1"/>
          </a:fontRef>
        </p:style>
        <p:txBody>
          <a:bodyPr lIns="36000" tIns="36000" rIns="36000" bIns="36000" anchor="ctr"/>
          <a:lstStyle/>
          <a:p>
            <a:pPr algn="just" eaLnBrk="1" hangingPunct="1">
              <a:lnSpc>
                <a:spcPts val="1400"/>
              </a:lnSpc>
              <a:defRPr/>
            </a:pPr>
            <a:r>
              <a:rPr lang="ja-JP" altLang="en-US" sz="1100" kern="100" dirty="0">
                <a:ea typeface="Meiryo UI" panose="020B0604030504040204" pitchFamily="50" charset="-128"/>
                <a:cs typeface="Meiryo UI" panose="020B0604030504040204" pitchFamily="50" charset="-128"/>
              </a:rPr>
              <a:t>建替え誘導策等に併せて、区域内にある耐震性が不足する住宅の除却や住替えを促進</a:t>
            </a:r>
          </a:p>
        </p:txBody>
      </p:sp>
      <p:sp>
        <p:nvSpPr>
          <p:cNvPr id="11362" name="テキスト ボックス 74">
            <a:extLst>
              <a:ext uri="{FF2B5EF4-FFF2-40B4-BE49-F238E27FC236}">
                <a16:creationId xmlns:a16="http://schemas.microsoft.com/office/drawing/2014/main" id="{0A4CF671-5E84-4E93-BF55-A1D85436193D}"/>
              </a:ext>
            </a:extLst>
          </p:cNvPr>
          <p:cNvSpPr txBox="1"/>
          <p:nvPr/>
        </p:nvSpPr>
        <p:spPr>
          <a:xfrm>
            <a:off x="4678362" y="1981678"/>
            <a:ext cx="831850" cy="687387"/>
          </a:xfrm>
          <a:prstGeom prst="rect">
            <a:avLst/>
          </a:prstGeom>
          <a:solidFill>
            <a:schemeClr val="tx1"/>
          </a:solidFill>
          <a:ln w="6350">
            <a:solidFill>
              <a:prstClr val="black"/>
            </a:solidFill>
          </a:ln>
          <a:effectLst/>
        </p:spPr>
        <p:style>
          <a:lnRef idx="0">
            <a:schemeClr val="accent1"/>
          </a:lnRef>
          <a:fillRef idx="0">
            <a:schemeClr val="accent1"/>
          </a:fillRef>
          <a:effectRef idx="0">
            <a:schemeClr val="accent1"/>
          </a:effectRef>
          <a:fontRef idx="minor">
            <a:schemeClr val="dk1"/>
          </a:fontRef>
        </p:style>
        <p:txBody>
          <a:bodyPr lIns="36000" tIns="36000" rIns="36000" bIns="36000" anchor="ctr"/>
          <a:lstStyle/>
          <a:p>
            <a:pPr algn="ctr" eaLnBrk="1" hangingPunct="1">
              <a:lnSpc>
                <a:spcPts val="1400"/>
              </a:lnSpc>
              <a:defRPr/>
            </a:pPr>
            <a:r>
              <a:rPr lang="ja-JP" altLang="en-US" sz="1100" b="1" kern="100"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防災街区</a:t>
            </a:r>
            <a:endParaRPr lang="en-US" altLang="ja-JP" sz="1100" b="1" kern="100" dirty="0">
              <a:solidFill>
                <a:schemeClr val="bg1"/>
              </a:solidFill>
              <a:latin typeface="Meiryo UI" panose="020B0604030504040204" pitchFamily="50" charset="-128"/>
              <a:ea typeface="Meiryo UI" panose="020B0604030504040204" pitchFamily="50" charset="-128"/>
              <a:cs typeface="Meiryo UI" panose="020B0604030504040204" pitchFamily="50" charset="-128"/>
            </a:endParaRPr>
          </a:p>
          <a:p>
            <a:pPr algn="ctr" eaLnBrk="1" hangingPunct="1">
              <a:lnSpc>
                <a:spcPts val="1400"/>
              </a:lnSpc>
              <a:defRPr/>
            </a:pPr>
            <a:r>
              <a:rPr lang="ja-JP" altLang="en-US" sz="1100" b="1" kern="100"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地区計画等</a:t>
            </a:r>
            <a:endParaRPr lang="en-US" altLang="ja-JP" sz="1100" b="1" kern="100" dirty="0">
              <a:solidFill>
                <a:schemeClr val="bg1"/>
              </a:solidFill>
              <a:latin typeface="Meiryo UI" panose="020B0604030504040204" pitchFamily="50" charset="-128"/>
              <a:ea typeface="Meiryo UI" panose="020B0604030504040204" pitchFamily="50" charset="-128"/>
              <a:cs typeface="Meiryo UI" panose="020B0604030504040204" pitchFamily="50" charset="-128"/>
            </a:endParaRPr>
          </a:p>
          <a:p>
            <a:pPr algn="ctr" eaLnBrk="1" hangingPunct="1">
              <a:lnSpc>
                <a:spcPts val="1400"/>
              </a:lnSpc>
              <a:defRPr/>
            </a:pPr>
            <a:r>
              <a:rPr lang="ja-JP" altLang="en-US" sz="1100" b="1" kern="100"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事業と連携</a:t>
            </a:r>
          </a:p>
        </p:txBody>
      </p:sp>
      <p:sp>
        <p:nvSpPr>
          <p:cNvPr id="11363" name="テキスト ボックス 61">
            <a:extLst>
              <a:ext uri="{FF2B5EF4-FFF2-40B4-BE49-F238E27FC236}">
                <a16:creationId xmlns:a16="http://schemas.microsoft.com/office/drawing/2014/main" id="{CC11677A-7837-4C48-8012-10F1AEC8765B}"/>
              </a:ext>
            </a:extLst>
          </p:cNvPr>
          <p:cNvSpPr txBox="1"/>
          <p:nvPr/>
        </p:nvSpPr>
        <p:spPr>
          <a:xfrm>
            <a:off x="3621087" y="1983265"/>
            <a:ext cx="1008062" cy="323850"/>
          </a:xfrm>
          <a:prstGeom prst="rect">
            <a:avLst/>
          </a:prstGeom>
          <a:solidFill>
            <a:srgbClr val="00CC99">
              <a:alpha val="35000"/>
            </a:srgbClr>
          </a:solidFill>
          <a:ln w="6350">
            <a:solidFill>
              <a:prstClr val="black"/>
            </a:solidFill>
          </a:ln>
          <a:effectLst/>
        </p:spPr>
        <p:style>
          <a:lnRef idx="0">
            <a:schemeClr val="accent1"/>
          </a:lnRef>
          <a:fillRef idx="0">
            <a:schemeClr val="accent1"/>
          </a:fillRef>
          <a:effectRef idx="0">
            <a:schemeClr val="accent1"/>
          </a:effectRef>
          <a:fontRef idx="minor">
            <a:schemeClr val="dk1"/>
          </a:fontRef>
        </p:style>
        <p:txBody>
          <a:bodyPr lIns="72000" tIns="0" rIns="72000" bIns="0" anchor="ctr"/>
          <a:lstStyle/>
          <a:p>
            <a:pPr algn="ctr" eaLnBrk="1" hangingPunct="1">
              <a:lnSpc>
                <a:spcPts val="1400"/>
              </a:lnSpc>
              <a:defRPr/>
            </a:pPr>
            <a:r>
              <a:rPr lang="ja-JP" altLang="en-US" sz="1100" kern="100" dirty="0">
                <a:ea typeface="Meiryo UI" panose="020B0604030504040204" pitchFamily="50" charset="-128"/>
                <a:cs typeface="Meiryo UI" panose="020B0604030504040204" pitchFamily="50" charset="-128"/>
              </a:rPr>
              <a:t>除却</a:t>
            </a:r>
            <a:r>
              <a:rPr lang="ja-JP" sz="1100" kern="100" dirty="0">
                <a:ea typeface="Meiryo UI" panose="020B0604030504040204" pitchFamily="50" charset="-128"/>
                <a:cs typeface="Meiryo UI" panose="020B0604030504040204" pitchFamily="50" charset="-128"/>
              </a:rPr>
              <a:t>促進</a:t>
            </a:r>
            <a:endParaRPr lang="ja-JP" sz="1050" kern="100" dirty="0">
              <a:ea typeface="ＭＳ 明朝" panose="02020609040205080304" pitchFamily="17" charset="-128"/>
              <a:cs typeface="Times New Roman" panose="02020603050405020304" pitchFamily="18" charset="0"/>
            </a:endParaRPr>
          </a:p>
        </p:txBody>
      </p:sp>
      <p:sp>
        <p:nvSpPr>
          <p:cNvPr id="11364" name="テキスト ボックス 316">
            <a:extLst>
              <a:ext uri="{FF2B5EF4-FFF2-40B4-BE49-F238E27FC236}">
                <a16:creationId xmlns:a16="http://schemas.microsoft.com/office/drawing/2014/main" id="{5CCB0B49-2237-49F1-8997-7A78A31DA846}"/>
              </a:ext>
            </a:extLst>
          </p:cNvPr>
          <p:cNvSpPr txBox="1"/>
          <p:nvPr/>
        </p:nvSpPr>
        <p:spPr>
          <a:xfrm>
            <a:off x="3621087" y="2330928"/>
            <a:ext cx="1008062" cy="323850"/>
          </a:xfrm>
          <a:prstGeom prst="rect">
            <a:avLst/>
          </a:prstGeom>
          <a:solidFill>
            <a:srgbClr val="CC3399">
              <a:alpha val="35000"/>
            </a:srgbClr>
          </a:solidFill>
          <a:ln w="6350">
            <a:solidFill>
              <a:prstClr val="black"/>
            </a:solidFill>
          </a:ln>
          <a:effectLst/>
        </p:spPr>
        <p:txBody>
          <a:bodyPr lIns="72000" tIns="36000" rIns="72000" bIns="36000" anchor="ctr"/>
          <a:lstStyle/>
          <a:p>
            <a:pPr algn="ctr" eaLnBrk="1" hangingPunct="1">
              <a:lnSpc>
                <a:spcPts val="1400"/>
              </a:lnSpc>
              <a:defRPr/>
            </a:pPr>
            <a:r>
              <a:rPr lang="ja-JP" sz="1100" kern="100" dirty="0">
                <a:latin typeface="Century" panose="02040604050505020304" pitchFamily="18" charset="0"/>
                <a:ea typeface="Meiryo UI" panose="020B0604030504040204" pitchFamily="50" charset="-128"/>
                <a:cs typeface="Meiryo UI" panose="020B0604030504040204" pitchFamily="50" charset="-128"/>
              </a:rPr>
              <a:t>住替え促進</a:t>
            </a:r>
            <a:endParaRPr lang="ja-JP" sz="1050" kern="100" dirty="0">
              <a:latin typeface="Century" panose="02040604050505020304" pitchFamily="18" charset="0"/>
              <a:ea typeface="ＭＳ 明朝" panose="02020609040205080304" pitchFamily="17" charset="-128"/>
              <a:cs typeface="Times New Roman" panose="02020603050405020304" pitchFamily="18" charset="0"/>
            </a:endParaRPr>
          </a:p>
        </p:txBody>
      </p:sp>
      <p:sp>
        <p:nvSpPr>
          <p:cNvPr id="11365" name="テキスト ボックス 33">
            <a:extLst>
              <a:ext uri="{FF2B5EF4-FFF2-40B4-BE49-F238E27FC236}">
                <a16:creationId xmlns:a16="http://schemas.microsoft.com/office/drawing/2014/main" id="{632CB8DF-78E7-45A6-8903-5B2E4CC9D03C}"/>
              </a:ext>
            </a:extLst>
          </p:cNvPr>
          <p:cNvSpPr txBox="1"/>
          <p:nvPr/>
        </p:nvSpPr>
        <p:spPr>
          <a:xfrm>
            <a:off x="2919412" y="3161190"/>
            <a:ext cx="288925" cy="1150938"/>
          </a:xfrm>
          <a:prstGeom prst="rect">
            <a:avLst/>
          </a:prstGeom>
          <a:solidFill>
            <a:schemeClr val="tx1"/>
          </a:solidFill>
          <a:ln w="6350">
            <a:noFill/>
          </a:ln>
          <a:effectLst/>
        </p:spPr>
        <p:style>
          <a:lnRef idx="0">
            <a:schemeClr val="accent1"/>
          </a:lnRef>
          <a:fillRef idx="0">
            <a:schemeClr val="accent1"/>
          </a:fillRef>
          <a:effectRef idx="0">
            <a:schemeClr val="accent1"/>
          </a:effectRef>
          <a:fontRef idx="minor">
            <a:schemeClr val="dk1"/>
          </a:fontRef>
        </p:style>
        <p:txBody>
          <a:bodyPr vert="eaVert" lIns="0" tIns="0" rIns="36000" bIns="0" anchor="ctr"/>
          <a:lstStyle/>
          <a:p>
            <a:pPr algn="ctr">
              <a:defRPr/>
            </a:pPr>
            <a:r>
              <a:rPr lang="ja-JP" altLang="en-US" sz="1100" b="1" kern="100" dirty="0">
                <a:solidFill>
                  <a:schemeClr val="bg1"/>
                </a:solidFill>
                <a:ea typeface="Meiryo UI" panose="020B0604030504040204" pitchFamily="50" charset="-128"/>
                <a:cs typeface="Meiryo UI" panose="020B0604030504040204" pitchFamily="50" charset="-128"/>
              </a:rPr>
              <a:t>戸建て住宅</a:t>
            </a:r>
            <a:endParaRPr lang="ja-JP" sz="1200" b="1" kern="100" dirty="0">
              <a:solidFill>
                <a:schemeClr val="bg1"/>
              </a:solidFill>
              <a:ea typeface="ＭＳ 明朝" panose="02020609040205080304" pitchFamily="17" charset="-128"/>
              <a:cs typeface="Times New Roman" panose="02020603050405020304" pitchFamily="18" charset="0"/>
            </a:endParaRPr>
          </a:p>
        </p:txBody>
      </p:sp>
      <p:sp>
        <p:nvSpPr>
          <p:cNvPr id="11366" name="テキスト ボックス 33">
            <a:extLst>
              <a:ext uri="{FF2B5EF4-FFF2-40B4-BE49-F238E27FC236}">
                <a16:creationId xmlns:a16="http://schemas.microsoft.com/office/drawing/2014/main" id="{B4111727-5920-4113-914C-996F3219DAC6}"/>
              </a:ext>
            </a:extLst>
          </p:cNvPr>
          <p:cNvSpPr txBox="1"/>
          <p:nvPr/>
        </p:nvSpPr>
        <p:spPr>
          <a:xfrm>
            <a:off x="2919412" y="4407378"/>
            <a:ext cx="288925" cy="1973262"/>
          </a:xfrm>
          <a:prstGeom prst="rect">
            <a:avLst/>
          </a:prstGeom>
          <a:solidFill>
            <a:schemeClr val="tx1"/>
          </a:solidFill>
          <a:ln w="6350">
            <a:noFill/>
          </a:ln>
          <a:effectLst/>
        </p:spPr>
        <p:style>
          <a:lnRef idx="0">
            <a:schemeClr val="accent1"/>
          </a:lnRef>
          <a:fillRef idx="0">
            <a:schemeClr val="accent1"/>
          </a:fillRef>
          <a:effectRef idx="0">
            <a:schemeClr val="accent1"/>
          </a:effectRef>
          <a:fontRef idx="minor">
            <a:schemeClr val="dk1"/>
          </a:fontRef>
        </p:style>
        <p:txBody>
          <a:bodyPr vert="eaVert" lIns="0" tIns="0" rIns="36000" bIns="0" anchor="ctr"/>
          <a:lstStyle/>
          <a:p>
            <a:pPr algn="ctr">
              <a:defRPr/>
            </a:pPr>
            <a:r>
              <a:rPr lang="ja-JP" altLang="en-US" sz="1100" b="1" kern="100" dirty="0">
                <a:solidFill>
                  <a:schemeClr val="bg1"/>
                </a:solidFill>
                <a:ea typeface="Meiryo UI" panose="020B0604030504040204" pitchFamily="50" charset="-128"/>
                <a:cs typeface="Meiryo UI" panose="020B0604030504040204" pitchFamily="50" charset="-128"/>
              </a:rPr>
              <a:t>文化住宅等</a:t>
            </a:r>
            <a:endParaRPr lang="ja-JP" sz="1200" b="1" kern="100" dirty="0">
              <a:solidFill>
                <a:schemeClr val="bg1"/>
              </a:solidFill>
              <a:ea typeface="ＭＳ 明朝" panose="02020609040205080304" pitchFamily="17" charset="-128"/>
              <a:cs typeface="Times New Roman" panose="02020603050405020304" pitchFamily="18" charset="0"/>
            </a:endParaRPr>
          </a:p>
        </p:txBody>
      </p:sp>
      <p:cxnSp>
        <p:nvCxnSpPr>
          <p:cNvPr id="13" name="直線矢印コネクタ 26">
            <a:extLst>
              <a:ext uri="{FF2B5EF4-FFF2-40B4-BE49-F238E27FC236}">
                <a16:creationId xmlns:a16="http://schemas.microsoft.com/office/drawing/2014/main" id="{1595EF56-83B9-44FA-8865-9B20EAF2462B}"/>
              </a:ext>
            </a:extLst>
          </p:cNvPr>
          <p:cNvCxnSpPr>
            <a:cxnSpLocks noChangeShapeType="1"/>
            <a:stCxn id="11376" idx="3"/>
          </p:cNvCxnSpPr>
          <p:nvPr/>
        </p:nvCxnSpPr>
        <p:spPr bwMode="auto">
          <a:xfrm>
            <a:off x="1274762" y="3285015"/>
            <a:ext cx="1630362" cy="0"/>
          </a:xfrm>
          <a:prstGeom prst="straightConnector1">
            <a:avLst/>
          </a:prstGeom>
          <a:noFill/>
          <a:ln w="38100" algn="ctr">
            <a:solidFill>
              <a:srgbClr val="1F497D"/>
            </a:solidFill>
            <a:round/>
            <a:headEnd/>
            <a:tailEnd type="arrow" w="med" len="med"/>
          </a:ln>
          <a:extLst>
            <a:ext uri="{909E8E84-426E-40DD-AFC4-6F175D3DCCD1}">
              <a14:hiddenFill xmlns:a14="http://schemas.microsoft.com/office/drawing/2010/main">
                <a:noFill/>
              </a14:hiddenFill>
            </a:ext>
          </a:extLst>
        </p:spPr>
      </p:cxnSp>
      <p:cxnSp>
        <p:nvCxnSpPr>
          <p:cNvPr id="11331" name="直線矢印コネクタ 26">
            <a:extLst>
              <a:ext uri="{FF2B5EF4-FFF2-40B4-BE49-F238E27FC236}">
                <a16:creationId xmlns:a16="http://schemas.microsoft.com/office/drawing/2014/main" id="{8ADADD39-88A1-4614-890F-5ADECC1C796B}"/>
              </a:ext>
            </a:extLst>
          </p:cNvPr>
          <p:cNvCxnSpPr>
            <a:cxnSpLocks noChangeShapeType="1"/>
            <a:stCxn id="11375" idx="3"/>
          </p:cNvCxnSpPr>
          <p:nvPr/>
        </p:nvCxnSpPr>
        <p:spPr bwMode="auto">
          <a:xfrm flipV="1">
            <a:off x="1847849" y="4737578"/>
            <a:ext cx="1057275" cy="0"/>
          </a:xfrm>
          <a:prstGeom prst="straightConnector1">
            <a:avLst/>
          </a:prstGeom>
          <a:noFill/>
          <a:ln w="38100" algn="ctr">
            <a:solidFill>
              <a:srgbClr val="1F497D"/>
            </a:solidFill>
            <a:round/>
            <a:headEnd/>
            <a:tailEnd type="arrow" w="med" len="med"/>
          </a:ln>
          <a:extLst>
            <a:ext uri="{909E8E84-426E-40DD-AFC4-6F175D3DCCD1}">
              <a14:hiddenFill xmlns:a14="http://schemas.microsoft.com/office/drawing/2010/main">
                <a:noFill/>
              </a14:hiddenFill>
            </a:ext>
          </a:extLst>
        </p:spPr>
      </p:cxnSp>
      <p:sp>
        <p:nvSpPr>
          <p:cNvPr id="11375" name="正方形/長方形 11374">
            <a:extLst>
              <a:ext uri="{FF2B5EF4-FFF2-40B4-BE49-F238E27FC236}">
                <a16:creationId xmlns:a16="http://schemas.microsoft.com/office/drawing/2014/main" id="{18975069-6608-4EAC-9BDB-9F5DAF2BFF1E}"/>
              </a:ext>
            </a:extLst>
          </p:cNvPr>
          <p:cNvSpPr/>
          <p:nvPr/>
        </p:nvSpPr>
        <p:spPr>
          <a:xfrm rot="21140309">
            <a:off x="1650999" y="4583590"/>
            <a:ext cx="196850" cy="463550"/>
          </a:xfrm>
          <a:prstGeom prst="rect">
            <a:avLst/>
          </a:prstGeom>
          <a:noFill/>
          <a:ln w="31750">
            <a:solidFill>
              <a:srgbClr val="FF9900"/>
            </a:solidFill>
            <a:prstDash val="sysDot"/>
          </a:ln>
        </p:spPr>
        <p:style>
          <a:lnRef idx="2">
            <a:schemeClr val="accent1">
              <a:shade val="15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
        <p:nvSpPr>
          <p:cNvPr id="11376" name="正方形/長方形 11375">
            <a:extLst>
              <a:ext uri="{FF2B5EF4-FFF2-40B4-BE49-F238E27FC236}">
                <a16:creationId xmlns:a16="http://schemas.microsoft.com/office/drawing/2014/main" id="{30557931-AABA-481B-BBBE-B1B65B6A5523}"/>
              </a:ext>
            </a:extLst>
          </p:cNvPr>
          <p:cNvSpPr/>
          <p:nvPr/>
        </p:nvSpPr>
        <p:spPr>
          <a:xfrm>
            <a:off x="1009649" y="3192940"/>
            <a:ext cx="265113" cy="182563"/>
          </a:xfrm>
          <a:prstGeom prst="rect">
            <a:avLst/>
          </a:prstGeom>
          <a:noFill/>
          <a:ln w="31750">
            <a:solidFill>
              <a:srgbClr val="FF9900"/>
            </a:solidFill>
            <a:prstDash val="sysDot"/>
          </a:ln>
        </p:spPr>
        <p:style>
          <a:lnRef idx="2">
            <a:schemeClr val="accent1">
              <a:shade val="15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cxnSp>
        <p:nvCxnSpPr>
          <p:cNvPr id="11334" name="直線矢印コネクタ 26">
            <a:extLst>
              <a:ext uri="{FF2B5EF4-FFF2-40B4-BE49-F238E27FC236}">
                <a16:creationId xmlns:a16="http://schemas.microsoft.com/office/drawing/2014/main" id="{72931093-00B1-4025-81C1-AB86B7398EF0}"/>
              </a:ext>
            </a:extLst>
          </p:cNvPr>
          <p:cNvCxnSpPr>
            <a:cxnSpLocks noChangeShapeType="1"/>
          </p:cNvCxnSpPr>
          <p:nvPr/>
        </p:nvCxnSpPr>
        <p:spPr bwMode="auto">
          <a:xfrm>
            <a:off x="2239962" y="2308703"/>
            <a:ext cx="1319212" cy="0"/>
          </a:xfrm>
          <a:prstGeom prst="straightConnector1">
            <a:avLst/>
          </a:prstGeom>
          <a:noFill/>
          <a:ln w="38100" algn="ctr">
            <a:solidFill>
              <a:srgbClr val="1F497D"/>
            </a:solidFill>
            <a:round/>
            <a:headEnd/>
            <a:tailEnd type="arrow" w="med" len="med"/>
          </a:ln>
          <a:extLst>
            <a:ext uri="{909E8E84-426E-40DD-AFC4-6F175D3DCCD1}">
              <a14:hiddenFill xmlns:a14="http://schemas.microsoft.com/office/drawing/2010/main">
                <a:noFill/>
              </a14:hiddenFill>
            </a:ext>
          </a:extLst>
        </p:spPr>
      </p:cxnSp>
      <p:cxnSp>
        <p:nvCxnSpPr>
          <p:cNvPr id="11382" name="直線矢印コネクタ 11381">
            <a:extLst>
              <a:ext uri="{FF2B5EF4-FFF2-40B4-BE49-F238E27FC236}">
                <a16:creationId xmlns:a16="http://schemas.microsoft.com/office/drawing/2014/main" id="{EDD74916-5711-4DC4-B999-99A8503817F1}"/>
              </a:ext>
            </a:extLst>
          </p:cNvPr>
          <p:cNvCxnSpPr>
            <a:cxnSpLocks/>
          </p:cNvCxnSpPr>
          <p:nvPr/>
        </p:nvCxnSpPr>
        <p:spPr>
          <a:xfrm flipV="1">
            <a:off x="2255837" y="2302353"/>
            <a:ext cx="0" cy="180975"/>
          </a:xfrm>
          <a:prstGeom prst="straightConnector1">
            <a:avLst/>
          </a:prstGeom>
          <a:ln w="38100">
            <a:solidFill>
              <a:srgbClr val="1F497D"/>
            </a:solidFill>
            <a:tailEnd type="none"/>
          </a:ln>
        </p:spPr>
        <p:style>
          <a:lnRef idx="1">
            <a:schemeClr val="accent1"/>
          </a:lnRef>
          <a:fillRef idx="0">
            <a:schemeClr val="accent1"/>
          </a:fillRef>
          <a:effectRef idx="0">
            <a:schemeClr val="accent1"/>
          </a:effectRef>
          <a:fontRef idx="minor">
            <a:schemeClr val="tx1"/>
          </a:fontRef>
        </p:style>
      </p:cxnSp>
      <p:sp>
        <p:nvSpPr>
          <p:cNvPr id="3" name="角丸四角形吹き出し 68">
            <a:extLst>
              <a:ext uri="{FF2B5EF4-FFF2-40B4-BE49-F238E27FC236}">
                <a16:creationId xmlns:a16="http://schemas.microsoft.com/office/drawing/2014/main" id="{C0F6AB33-CF48-41B6-A94D-E6984B9C386C}"/>
              </a:ext>
            </a:extLst>
          </p:cNvPr>
          <p:cNvSpPr/>
          <p:nvPr/>
        </p:nvSpPr>
        <p:spPr>
          <a:xfrm>
            <a:off x="1736724" y="2461103"/>
            <a:ext cx="1038225" cy="495300"/>
          </a:xfrm>
          <a:prstGeom prst="wedgeRoundRectCallout">
            <a:avLst>
              <a:gd name="adj1" fmla="val -13005"/>
              <a:gd name="adj2" fmla="val 76526"/>
              <a:gd name="adj3" fmla="val 16667"/>
            </a:avLst>
          </a:prstGeom>
          <a:ln w="6350"/>
        </p:spPr>
        <p:style>
          <a:lnRef idx="2">
            <a:schemeClr val="dk1"/>
          </a:lnRef>
          <a:fillRef idx="1">
            <a:schemeClr val="lt1"/>
          </a:fillRef>
          <a:effectRef idx="0">
            <a:schemeClr val="dk1"/>
          </a:effectRef>
          <a:fontRef idx="minor">
            <a:schemeClr val="dk1"/>
          </a:fontRef>
        </p:style>
        <p:txBody>
          <a:bodyPr lIns="0" tIns="0" rIns="0" bIns="0" anchor="ctr"/>
          <a:lstStyle/>
          <a:p>
            <a:pPr algn="ctr">
              <a:lnSpc>
                <a:spcPct val="110000"/>
              </a:lnSpc>
              <a:defRPr/>
            </a:pPr>
            <a:r>
              <a:rPr lang="ja-JP" sz="1100" kern="100" dirty="0">
                <a:latin typeface="Meiryo UI" panose="020B0604030504040204" pitchFamily="50" charset="-128"/>
                <a:ea typeface="Meiryo UI" panose="020B0604030504040204" pitchFamily="50" charset="-128"/>
                <a:cs typeface="Meiryo UI" panose="020B0604030504040204" pitchFamily="50" charset="-128"/>
              </a:rPr>
              <a:t>非接道敷地で</a:t>
            </a:r>
            <a:endParaRPr lang="ja-JP" sz="1100" kern="100" dirty="0">
              <a:latin typeface="Meiryo UI" panose="020B0604030504040204" pitchFamily="50" charset="-128"/>
              <a:ea typeface="Meiryo UI" panose="020B0604030504040204" pitchFamily="50" charset="-128"/>
              <a:cs typeface="Times New Roman" panose="02020603050405020304" pitchFamily="18" charset="0"/>
            </a:endParaRPr>
          </a:p>
          <a:p>
            <a:pPr algn="ctr">
              <a:lnSpc>
                <a:spcPct val="110000"/>
              </a:lnSpc>
              <a:defRPr/>
            </a:pPr>
            <a:r>
              <a:rPr lang="ja-JP" sz="1100" kern="100" dirty="0">
                <a:latin typeface="Meiryo UI" panose="020B0604030504040204" pitchFamily="50" charset="-128"/>
                <a:ea typeface="Meiryo UI" panose="020B0604030504040204" pitchFamily="50" charset="-128"/>
                <a:cs typeface="Meiryo UI" panose="020B0604030504040204" pitchFamily="50" charset="-128"/>
              </a:rPr>
              <a:t>建替えができない</a:t>
            </a:r>
            <a:endParaRPr lang="ja-JP" sz="1100" kern="100" dirty="0">
              <a:latin typeface="Meiryo UI" panose="020B0604030504040204" pitchFamily="50" charset="-128"/>
              <a:ea typeface="Meiryo UI" panose="020B0604030504040204" pitchFamily="50" charset="-128"/>
              <a:cs typeface="Times New Roman" panose="02020603050405020304" pitchFamily="18" charset="0"/>
            </a:endParaRPr>
          </a:p>
        </p:txBody>
      </p:sp>
      <p:sp>
        <p:nvSpPr>
          <p:cNvPr id="11379" name="正方形/長方形 11378">
            <a:extLst>
              <a:ext uri="{FF2B5EF4-FFF2-40B4-BE49-F238E27FC236}">
                <a16:creationId xmlns:a16="http://schemas.microsoft.com/office/drawing/2014/main" id="{5E5447FC-221C-41E0-A99A-232DCEE774F3}"/>
              </a:ext>
            </a:extLst>
          </p:cNvPr>
          <p:cNvSpPr/>
          <p:nvPr/>
        </p:nvSpPr>
        <p:spPr>
          <a:xfrm rot="21289682">
            <a:off x="1947862" y="3050065"/>
            <a:ext cx="290512" cy="419100"/>
          </a:xfrm>
          <a:prstGeom prst="rect">
            <a:avLst/>
          </a:prstGeom>
          <a:noFill/>
          <a:ln w="31750">
            <a:solidFill>
              <a:srgbClr val="FF9900"/>
            </a:solidFill>
            <a:prstDash val="sysDot"/>
          </a:ln>
        </p:spPr>
        <p:style>
          <a:lnRef idx="2">
            <a:schemeClr val="accent1">
              <a:shade val="15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
        <p:nvSpPr>
          <p:cNvPr id="8" name="スライド番号プレースホルダー 7">
            <a:extLst>
              <a:ext uri="{FF2B5EF4-FFF2-40B4-BE49-F238E27FC236}">
                <a16:creationId xmlns:a16="http://schemas.microsoft.com/office/drawing/2014/main" id="{B7E9FC0F-6E73-4E97-9B11-984EA8D58300}"/>
              </a:ext>
            </a:extLst>
          </p:cNvPr>
          <p:cNvSpPr>
            <a:spLocks noGrp="1"/>
          </p:cNvSpPr>
          <p:nvPr>
            <p:ph type="sldNum" sz="quarter" idx="12"/>
          </p:nvPr>
        </p:nvSpPr>
        <p:spPr/>
        <p:txBody>
          <a:bodyPr/>
          <a:lstStyle/>
          <a:p>
            <a:pPr>
              <a:defRPr/>
            </a:pPr>
            <a:fld id="{09954CD4-AF95-4C78-B160-84012AB9CEDB}" type="slidenum">
              <a:rPr lang="en-US" altLang="ja-JP" smtClean="0">
                <a:solidFill>
                  <a:srgbClr val="000000"/>
                </a:solidFill>
              </a:rPr>
              <a:pPr>
                <a:defRPr/>
              </a:pPr>
              <a:t>8</a:t>
            </a:fld>
            <a:endParaRPr lang="en-US" altLang="ja-JP">
              <a:solidFill>
                <a:srgbClr val="000000"/>
              </a:solidFill>
            </a:endParaRPr>
          </a:p>
        </p:txBody>
      </p:sp>
    </p:spTree>
  </p:cSld>
  <p:clrMapOvr>
    <a:masterClrMapping/>
  </p:clrMapOvr>
</p:sld>
</file>

<file path=ppt/theme/theme1.xml><?xml version="1.0" encoding="utf-8"?>
<a:theme xmlns:a="http://schemas.openxmlformats.org/drawingml/2006/main" name="標準デザイン">
  <a:themeElements>
    <a:clrScheme name="標準デザイン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標準デザイン">
      <a:majorFont>
        <a:latin typeface="HGP創英角ｺﾞｼｯｸUB"/>
        <a:ea typeface="HGP創英角ｺﾞｼｯｸUB"/>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ln w="6350" cap="flat" cmpd="sng" algn="ctr">
          <a:noFill/>
          <a:prstDash val="solid"/>
        </a:ln>
        <a:effectLst/>
      </a:spPr>
      <a:bodyPr wrap="square">
        <a:noAutofit/>
      </a:bodyPr>
      <a:lstStyle>
        <a:defPPr>
          <a:defRPr dirty="0"/>
        </a:defPPr>
      </a:lstStyle>
      <a:style>
        <a:lnRef idx="2">
          <a:schemeClr val="accent2"/>
        </a:lnRef>
        <a:fillRef idx="1">
          <a:schemeClr val="lt1"/>
        </a:fillRef>
        <a:effectRef idx="0">
          <a:schemeClr val="accent2"/>
        </a:effectRef>
        <a:fontRef idx="minor">
          <a:schemeClr val="dk1"/>
        </a:fontRef>
      </a:style>
    </a:txDef>
  </a:objectDefaults>
  <a:extraClrSchemeLst>
    <a:extraClrScheme>
      <a:clrScheme name="標準デザイン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標準デザイン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標準デザイン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標準デザイン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標準デザイン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標準デザイン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標準デザイン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標準デザイン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標準デザイン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標準デザイン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標準デザイン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標準デザイン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42988</TotalTime>
  <Words>5343</Words>
  <Application>Microsoft Office PowerPoint</Application>
  <PresentationFormat>画面に合わせる (4:3)</PresentationFormat>
  <Paragraphs>746</Paragraphs>
  <Slides>18</Slides>
  <Notes>7</Notes>
  <HiddenSlides>0</HiddenSlides>
  <MMClips>0</MMClips>
  <ScaleCrop>false</ScaleCrop>
  <HeadingPairs>
    <vt:vector size="8" baseType="variant">
      <vt:variant>
        <vt:lpstr>使用されているフォント</vt:lpstr>
      </vt:variant>
      <vt:variant>
        <vt:i4>9</vt:i4>
      </vt:variant>
      <vt:variant>
        <vt:lpstr>テーマ</vt:lpstr>
      </vt:variant>
      <vt:variant>
        <vt:i4>1</vt:i4>
      </vt:variant>
      <vt:variant>
        <vt:lpstr>埋め込まれた OLE サーバー</vt:lpstr>
      </vt:variant>
      <vt:variant>
        <vt:i4>1</vt:i4>
      </vt:variant>
      <vt:variant>
        <vt:lpstr>スライド タイトル</vt:lpstr>
      </vt:variant>
      <vt:variant>
        <vt:i4>18</vt:i4>
      </vt:variant>
    </vt:vector>
  </HeadingPairs>
  <TitlesOfParts>
    <vt:vector size="29" baseType="lpstr">
      <vt:lpstr>HGP創英角ｺﾞｼｯｸUB</vt:lpstr>
      <vt:lpstr>Meiryo UI</vt:lpstr>
      <vt:lpstr>ＭＳ Ｐゴシック</vt:lpstr>
      <vt:lpstr>メイリオ</vt:lpstr>
      <vt:lpstr>游ゴシック</vt:lpstr>
      <vt:lpstr>游明朝</vt:lpstr>
      <vt:lpstr>Arial</vt:lpstr>
      <vt:lpstr>Calibri</vt:lpstr>
      <vt:lpstr>Century</vt:lpstr>
      <vt:lpstr>標準デザイン</vt:lpstr>
      <vt:lpstr>Acrobat Document</vt:lpstr>
      <vt:lpstr>今後の住宅・建築物の耐震改修促進施策の あり方について</vt:lpstr>
      <vt:lpstr>目標のあり方について</vt:lpstr>
      <vt:lpstr>目標のあり方について</vt:lpstr>
      <vt:lpstr>木造住宅　耐震性が不足する木造住宅の耐震化要因による取組の方向性</vt:lpstr>
      <vt:lpstr>木造住宅　所在を把握し地域特性･世帯特性等に着目した取組</vt:lpstr>
      <vt:lpstr>木造住宅　地域特性に着目した重点的な取組方策</vt:lpstr>
      <vt:lpstr>木造住宅　郊外ニュータウン住宅地における取組イメージ</vt:lpstr>
      <vt:lpstr>木造住宅　市街地戸建て住宅地における取組イメージ</vt:lpstr>
      <vt:lpstr>木造住宅　老朽家屋集積地における取組イメージ</vt:lpstr>
      <vt:lpstr>木造住宅　旧街道沿いの住宅地における取組イメージ</vt:lpstr>
      <vt:lpstr>木造住宅　各支援策との連携による「住替え」の促進、後押し</vt:lpstr>
      <vt:lpstr>PowerPoint プレゼンテーション</vt:lpstr>
      <vt:lpstr>広域緊急交通路沿道建築物　閉塞リスクが高い箇所を把握</vt:lpstr>
      <vt:lpstr>広域緊急交通路沿道建築物　閉塞リスクが高い箇所を把握</vt:lpstr>
      <vt:lpstr>広域緊急交通路沿道建築物　閉塞リスクが高い箇所を把握　</vt:lpstr>
      <vt:lpstr>広域緊急交通路沿道建築物 閉塞リスクが高い沿道建築物への重点的取組</vt:lpstr>
      <vt:lpstr>分譲マンション　初動期サポートの取組</vt:lpstr>
      <vt:lpstr>　大規模建築物 ・ 沿道CB　啓発及び耐震化促進に関する取組</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平谷　忠雄</dc:creator>
  <cp:lastModifiedBy>山本　剛士</cp:lastModifiedBy>
  <cp:revision>2504</cp:revision>
  <cp:lastPrinted>2025-06-05T01:27:57Z</cp:lastPrinted>
  <dcterms:created xsi:type="dcterms:W3CDTF">2018-04-17T05:43:55Z</dcterms:created>
  <dcterms:modified xsi:type="dcterms:W3CDTF">2025-06-05T01:40:55Z</dcterms:modified>
</cp:coreProperties>
</file>