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1" r:id="rId1"/>
  </p:sldMasterIdLst>
  <p:notesMasterIdLst>
    <p:notesMasterId r:id="rId3"/>
  </p:notesMasterIdLst>
  <p:sldIdLst>
    <p:sldId id="61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03864"/>
    <a:srgbClr val="CC9900"/>
    <a:srgbClr val="CCCC00"/>
    <a:srgbClr val="BDD7EE"/>
    <a:srgbClr val="0070C0"/>
    <a:srgbClr val="E7E6E6"/>
    <a:srgbClr val="FFFF61"/>
    <a:srgbClr val="FFF2CC"/>
    <a:srgbClr val="D3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1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40" y="90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8056"/>
          </a:xfrm>
          <a:prstGeom prst="rect">
            <a:avLst/>
          </a:prstGeom>
        </p:spPr>
        <p:txBody>
          <a:bodyPr vert="horz" lIns="91278" tIns="45641" rIns="91278" bIns="456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4"/>
            <a:ext cx="2945659" cy="498056"/>
          </a:xfrm>
          <a:prstGeom prst="rect">
            <a:avLst/>
          </a:prstGeom>
        </p:spPr>
        <p:txBody>
          <a:bodyPr vert="horz" lIns="91278" tIns="45641" rIns="91278" bIns="45641" rtlCol="0"/>
          <a:lstStyle>
            <a:lvl1pPr algn="r">
              <a:defRPr sz="1200"/>
            </a:lvl1pPr>
          </a:lstStyle>
          <a:p>
            <a:fld id="{2834F7C2-E3C1-485C-AEC1-A22E69A3451F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8" tIns="45641" rIns="91278" bIns="456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78" tIns="45641" rIns="91278" bIns="456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78" tIns="45641" rIns="91278" bIns="456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8055"/>
          </a:xfrm>
          <a:prstGeom prst="rect">
            <a:avLst/>
          </a:prstGeom>
        </p:spPr>
        <p:txBody>
          <a:bodyPr vert="horz" lIns="91278" tIns="45641" rIns="91278" bIns="45641" rtlCol="0" anchor="b"/>
          <a:lstStyle>
            <a:lvl1pPr algn="r">
              <a:defRPr sz="1200"/>
            </a:lvl1pPr>
          </a:lstStyle>
          <a:p>
            <a:fld id="{2FA404CE-5901-4433-A4E3-CDF533FEF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58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89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66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92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36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20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54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1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6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55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04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A6E46-829E-4979-A182-11FDFDE24D30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1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角丸四角形 91"/>
          <p:cNvSpPr/>
          <p:nvPr/>
        </p:nvSpPr>
        <p:spPr>
          <a:xfrm>
            <a:off x="4560663" y="1677145"/>
            <a:ext cx="3999136" cy="8303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6848"/>
              </p:ext>
            </p:extLst>
          </p:nvPr>
        </p:nvGraphicFramePr>
        <p:xfrm>
          <a:off x="140128" y="3049667"/>
          <a:ext cx="3556696" cy="11302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598">
                  <a:extLst>
                    <a:ext uri="{9D8B030D-6E8A-4147-A177-3AD203B41FA5}">
                      <a16:colId xmlns:a16="http://schemas.microsoft.com/office/drawing/2014/main" val="182668920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291586941"/>
                    </a:ext>
                  </a:extLst>
                </a:gridCol>
                <a:gridCol w="1206798">
                  <a:extLst>
                    <a:ext uri="{9D8B030D-6E8A-4147-A177-3AD203B41FA5}">
                      <a16:colId xmlns:a16="http://schemas.microsoft.com/office/drawing/2014/main" val="432705129"/>
                    </a:ext>
                  </a:extLst>
                </a:gridCol>
              </a:tblGrid>
              <a:tr h="11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74631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8" y="1517360"/>
            <a:ext cx="965354" cy="622809"/>
          </a:xfrm>
          <a:prstGeom prst="rect">
            <a:avLst/>
          </a:prstGeom>
        </p:spPr>
      </p:pic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82271"/>
              </p:ext>
            </p:extLst>
          </p:nvPr>
        </p:nvGraphicFramePr>
        <p:xfrm>
          <a:off x="9483188" y="1733949"/>
          <a:ext cx="2561142" cy="4232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571">
                  <a:extLst>
                    <a:ext uri="{9D8B030D-6E8A-4147-A177-3AD203B41FA5}">
                      <a16:colId xmlns:a16="http://schemas.microsoft.com/office/drawing/2014/main" val="2321427069"/>
                    </a:ext>
                  </a:extLst>
                </a:gridCol>
                <a:gridCol w="1280571">
                  <a:extLst>
                    <a:ext uri="{9D8B030D-6E8A-4147-A177-3AD203B41FA5}">
                      <a16:colId xmlns:a16="http://schemas.microsoft.com/office/drawing/2014/main" val="3246389946"/>
                    </a:ext>
                  </a:extLst>
                </a:gridCol>
              </a:tblGrid>
              <a:tr h="10582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104355"/>
                  </a:ext>
                </a:extLst>
              </a:tr>
              <a:tr h="105824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15776"/>
                  </a:ext>
                </a:extLst>
              </a:tr>
              <a:tr h="105824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484354"/>
                  </a:ext>
                </a:extLst>
              </a:tr>
              <a:tr h="10582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385306"/>
                  </a:ext>
                </a:extLst>
              </a:tr>
            </a:tbl>
          </a:graphicData>
        </a:graphic>
      </p:graphicFrame>
      <p:sp>
        <p:nvSpPr>
          <p:cNvPr id="27" name="角丸四角形 26"/>
          <p:cNvSpPr/>
          <p:nvPr/>
        </p:nvSpPr>
        <p:spPr>
          <a:xfrm>
            <a:off x="4616122" y="2961201"/>
            <a:ext cx="3943677" cy="12169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09355" y="4869752"/>
            <a:ext cx="3209901" cy="82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93861" y="5802056"/>
            <a:ext cx="3204844" cy="8111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-6267"/>
            <a:ext cx="12191999" cy="498765"/>
          </a:xfrm>
          <a:prstGeom prst="rect">
            <a:avLst/>
          </a:prstGeom>
          <a:solidFill>
            <a:srgbClr val="20386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dirty="0" smtClean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“日本中から”大阪</a:t>
            </a:r>
            <a:r>
              <a:rPr kumimoji="1" lang="ja-JP" altLang="en-US" sz="2800" b="1" dirty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いらっしゃい</a:t>
            </a:r>
            <a:r>
              <a:rPr kumimoji="1" lang="ja-JP" altLang="en-US" sz="2800" b="1" dirty="0" smtClean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キャンペーンの</a:t>
            </a:r>
            <a:r>
              <a:rPr kumimoji="1" lang="ja-JP" altLang="en-US" sz="2800" b="1" dirty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概要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D4370F6-7DB1-2F45-9DEC-120E25826D1C}"/>
              </a:ext>
            </a:extLst>
          </p:cNvPr>
          <p:cNvSpPr/>
          <p:nvPr/>
        </p:nvSpPr>
        <p:spPr>
          <a:xfrm>
            <a:off x="81856" y="562375"/>
            <a:ext cx="2696334" cy="386703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noProof="0" dirty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キャンペーンの利用方法</a:t>
            </a:r>
            <a:endParaRPr kumimoji="0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35037" y="1345964"/>
            <a:ext cx="39126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日本国内に居住する旅行者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●ワクチン接種済証又は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 検査の陰性結果の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提示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9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（ワクチン接種歴等確認については、</a:t>
            </a:r>
            <a:endParaRPr lang="en-US" altLang="ja-JP" sz="900" b="1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令和５年５月７日（日）まで）</a:t>
            </a:r>
            <a:endParaRPr lang="ja-JP" altLang="en-US" sz="900" b="1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ja-JP" altLang="en-US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F179B239-5512-42F1-B829-53CFC075B76C}"/>
              </a:ext>
            </a:extLst>
          </p:cNvPr>
          <p:cNvCxnSpPr>
            <a:cxnSpLocks/>
          </p:cNvCxnSpPr>
          <p:nvPr/>
        </p:nvCxnSpPr>
        <p:spPr>
          <a:xfrm>
            <a:off x="868761" y="2273864"/>
            <a:ext cx="0" cy="4365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2" descr="旅行代理店のイラスト">
            <a:extLst>
              <a:ext uri="{FF2B5EF4-FFF2-40B4-BE49-F238E27FC236}">
                <a16:creationId xmlns:a16="http://schemas.microsoft.com/office/drawing/2014/main" id="{EB910D6F-1F8F-4A87-8730-2EE6590BC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476" y="4939629"/>
            <a:ext cx="723206" cy="72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23EFCC1-C947-421A-ABD6-F91B3912904B}"/>
              </a:ext>
            </a:extLst>
          </p:cNvPr>
          <p:cNvGrpSpPr/>
          <p:nvPr/>
        </p:nvGrpSpPr>
        <p:grpSpPr>
          <a:xfrm>
            <a:off x="348476" y="5851898"/>
            <a:ext cx="681399" cy="687661"/>
            <a:chOff x="1666875" y="3048000"/>
            <a:chExt cx="3524250" cy="4000956"/>
          </a:xfrm>
        </p:grpSpPr>
        <p:pic>
          <p:nvPicPr>
            <p:cNvPr id="12" name="Picture 4" descr="ホテルのイラスト（小）">
              <a:extLst>
                <a:ext uri="{FF2B5EF4-FFF2-40B4-BE49-F238E27FC236}">
                  <a16:creationId xmlns:a16="http://schemas.microsoft.com/office/drawing/2014/main" id="{FE01B736-6323-4ABE-BCD5-CA4E9FD370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5" y="3048000"/>
              <a:ext cx="3524250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ホテルのフロントのイラスト">
              <a:extLst>
                <a:ext uri="{FF2B5EF4-FFF2-40B4-BE49-F238E27FC236}">
                  <a16:creationId xmlns:a16="http://schemas.microsoft.com/office/drawing/2014/main" id="{DF27872E-89CE-46D1-9A05-EA9825585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1394" y="4333744"/>
              <a:ext cx="2715212" cy="2715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正方形/長方形 13"/>
          <p:cNvSpPr/>
          <p:nvPr/>
        </p:nvSpPr>
        <p:spPr>
          <a:xfrm>
            <a:off x="1003647" y="4889220"/>
            <a:ext cx="33959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【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旅行会社が造成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】</a:t>
            </a: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・宿泊付き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プラン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宿泊＋交通付きプラン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日帰りプラン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94598" y="5902182"/>
            <a:ext cx="3395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【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宿泊施設が造成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】</a:t>
            </a: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・宿泊付きプラン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・日帰りプラン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2179" y="1092782"/>
            <a:ext cx="3716132" cy="114532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240" y="1033324"/>
            <a:ext cx="3753410" cy="326972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kern="0" dirty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①利用者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2656CC09-5D1F-49A5-B892-2F630237E4CF}"/>
              </a:ext>
            </a:extLst>
          </p:cNvPr>
          <p:cNvCxnSpPr>
            <a:cxnSpLocks/>
          </p:cNvCxnSpPr>
          <p:nvPr/>
        </p:nvCxnSpPr>
        <p:spPr>
          <a:xfrm flipV="1">
            <a:off x="3832905" y="3881492"/>
            <a:ext cx="592112" cy="2599"/>
          </a:xfrm>
          <a:prstGeom prst="straightConnector1">
            <a:avLst/>
          </a:prstGeom>
          <a:ln w="34925"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3667152" y="3527632"/>
            <a:ext cx="949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申込み</a:t>
            </a:r>
            <a:endParaRPr lang="en-US" altLang="ja-JP" sz="1100" b="1" dirty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486404" y="1341139"/>
            <a:ext cx="4175616" cy="543208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6" name="正方形/長方形 25"/>
          <p:cNvSpPr/>
          <p:nvPr/>
        </p:nvSpPr>
        <p:spPr>
          <a:xfrm>
            <a:off x="4628870" y="2973269"/>
            <a:ext cx="400654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宿泊・旅行代金総額の</a:t>
            </a:r>
            <a:r>
              <a:rPr lang="en-US" altLang="ja-JP" sz="1400" b="1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を割引（最大</a:t>
            </a:r>
            <a:r>
              <a:rPr lang="en-US" altLang="ja-JP" sz="1400" b="1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,000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→宿泊付きプラン、日帰りプランが対象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（平日は</a:t>
            </a:r>
            <a:r>
              <a:rPr lang="en-US" altLang="ja-JP" sz="11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r>
              <a:rPr lang="en-US" altLang="ja-JP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,000</a:t>
            </a:r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円、休日は</a:t>
            </a:r>
            <a:r>
              <a:rPr lang="en-US" altLang="ja-JP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2,000</a:t>
            </a:r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円以上のプランから対象）</a:t>
            </a:r>
            <a:endParaRPr lang="en-US" altLang="ja-JP" sz="11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宿泊＋交通付きプランを利用時には最大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5,000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円に</a:t>
            </a:r>
            <a:r>
              <a:rPr lang="en-US" altLang="ja-JP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UP</a:t>
            </a: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→交通商品は</a:t>
            </a:r>
            <a:r>
              <a:rPr lang="ja-JP" altLang="en-US" sz="1200" b="1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片道</a:t>
            </a:r>
            <a:r>
              <a:rPr lang="en-US" altLang="ja-JP" sz="1200" b="1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50km</a:t>
            </a:r>
            <a:r>
              <a:rPr lang="ja-JP" altLang="en-US" sz="1200" b="1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以上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など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の利用が対象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4648100" y="4240304"/>
            <a:ext cx="28655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ひとつの旅程において</a:t>
            </a:r>
            <a:r>
              <a:rPr lang="en-US" altLang="ja-JP" sz="14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泊</a:t>
            </a:r>
            <a:r>
              <a:rPr lang="ja-JP" altLang="en-US" sz="1100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まで対象</a:t>
            </a:r>
            <a:endParaRPr lang="en-US" altLang="ja-JP" sz="1100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1" dirty="0" smtClean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b="1" dirty="0" smtClean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期間中、何度でも利用可能</a:t>
            </a:r>
            <a:endParaRPr lang="en-US" altLang="ja-JP" sz="11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四角形: 角を丸くする 16">
            <a:extLst>
              <a:ext uri="{FF2B5EF4-FFF2-40B4-BE49-F238E27FC236}">
                <a16:creationId xmlns:a16="http://schemas.microsoft.com/office/drawing/2014/main" id="{0EA28339-635A-457B-8CEA-3289C3B2539C}"/>
              </a:ext>
            </a:extLst>
          </p:cNvPr>
          <p:cNvSpPr/>
          <p:nvPr/>
        </p:nvSpPr>
        <p:spPr>
          <a:xfrm>
            <a:off x="4626785" y="2667158"/>
            <a:ext cx="2520000" cy="252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宿泊・旅行割引</a:t>
            </a:r>
            <a:endParaRPr kumimoji="1" lang="ja-JP" altLang="en-US" sz="11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626749" y="5072070"/>
            <a:ext cx="3902577" cy="6916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26067" y="5069590"/>
            <a:ext cx="38290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１回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旅行に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付き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最大</a:t>
            </a:r>
            <a:r>
              <a:rPr lang="en-US" altLang="ja-JP" sz="1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en-US" altLang="ja-JP" sz="1400" b="1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,000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円分の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クーポン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紙・電子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を利用者に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配布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→平日利用：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r>
              <a:rPr lang="en-US" altLang="ja-JP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,000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　休日利用：</a:t>
            </a:r>
            <a:r>
              <a:rPr lang="en-US" altLang="ja-JP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1,000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</a:t>
            </a:r>
            <a:endParaRPr lang="en-US" altLang="ja-JP" sz="11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2" name="四角形: 角を丸くする 16">
            <a:extLst>
              <a:ext uri="{FF2B5EF4-FFF2-40B4-BE49-F238E27FC236}">
                <a16:creationId xmlns:a16="http://schemas.microsoft.com/office/drawing/2014/main" id="{0EA28339-635A-457B-8CEA-3289C3B2539C}"/>
              </a:ext>
            </a:extLst>
          </p:cNvPr>
          <p:cNvSpPr/>
          <p:nvPr/>
        </p:nvSpPr>
        <p:spPr>
          <a:xfrm>
            <a:off x="4616122" y="4790520"/>
            <a:ext cx="2520000" cy="252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クーポン</a:t>
            </a:r>
            <a:r>
              <a:rPr kumimoji="1" lang="ja-JP" altLang="en-US" sz="1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の配布</a:t>
            </a:r>
            <a:endParaRPr kumimoji="1" lang="ja-JP" altLang="en-US" sz="11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4629047" y="5825878"/>
            <a:ext cx="345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クーポンは以下のタイミングで配布</a:t>
            </a:r>
            <a:endParaRPr lang="en-US" altLang="ja-JP" sz="105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宿泊施設：チェックイン時</a:t>
            </a:r>
            <a:endParaRPr lang="en-US" altLang="ja-JP" sz="105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</a:t>
            </a:r>
            <a:r>
              <a:rPr lang="ja-JP" altLang="en-US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  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：チェックイン時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旅行会社：ツアー出発時</a:t>
            </a:r>
            <a:endParaRPr lang="en-US" altLang="ja-JP" sz="105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245" y="5846204"/>
            <a:ext cx="799827" cy="799827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915" y="4219299"/>
            <a:ext cx="1189450" cy="688902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471" y="4459998"/>
            <a:ext cx="584391" cy="424655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66724" y="4421062"/>
            <a:ext cx="510883" cy="500338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9350033" y="1028445"/>
            <a:ext cx="2775600" cy="326972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kern="0" dirty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④</a:t>
            </a:r>
            <a:r>
              <a:rPr kumimoji="1" lang="ja-JP" altLang="en-US" sz="1600" b="1" kern="0" dirty="0" smtClean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クーポン加盟店舗</a:t>
            </a:r>
            <a:endParaRPr kumimoji="1" lang="en-US" altLang="ja-JP" sz="1600" b="1" kern="0" dirty="0">
              <a:solidFill>
                <a:prstClr val="white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9359967" y="1341140"/>
            <a:ext cx="2743630" cy="543208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9374952" y="6114813"/>
            <a:ext cx="2800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感染症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対策</a:t>
            </a:r>
            <a:r>
              <a:rPr lang="en-US" altLang="ja-JP" sz="9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9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ゴールドステッカーの取得等</a:t>
            </a:r>
            <a:r>
              <a:rPr lang="en-US" altLang="ja-JP" sz="9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9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endParaRPr lang="en-US" altLang="ja-JP" sz="9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を行って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いる観光関連事業者に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限定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（令和５年５月</a:t>
            </a:r>
            <a:r>
              <a:rPr lang="ja-JP" altLang="en-US" sz="10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７</a:t>
            </a:r>
            <a:r>
              <a:rPr lang="ja-JP" altLang="en-US" sz="10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日（日）まで）</a:t>
            </a:r>
            <a:endParaRPr lang="en-US" altLang="ja-JP" sz="10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2" name="四角形: 角を丸くする 16">
            <a:extLst>
              <a:ext uri="{FF2B5EF4-FFF2-40B4-BE49-F238E27FC236}">
                <a16:creationId xmlns:a16="http://schemas.microsoft.com/office/drawing/2014/main" id="{0EA28339-635A-457B-8CEA-3289C3B2539C}"/>
              </a:ext>
            </a:extLst>
          </p:cNvPr>
          <p:cNvSpPr/>
          <p:nvPr/>
        </p:nvSpPr>
        <p:spPr>
          <a:xfrm>
            <a:off x="9517331" y="1410998"/>
            <a:ext cx="2520000" cy="252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府内の観光</a:t>
            </a:r>
            <a:r>
              <a:rPr kumimoji="1" lang="ja-JP" altLang="en-US" sz="1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関連事業者</a:t>
            </a:r>
            <a:endParaRPr kumimoji="1" lang="ja-JP" altLang="en-US" sz="11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005" y="4947105"/>
            <a:ext cx="799827" cy="799827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004" y="3904482"/>
            <a:ext cx="799827" cy="799827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278" y="1756218"/>
            <a:ext cx="866480" cy="86648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3844" y="3885089"/>
            <a:ext cx="967791" cy="967791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631" y="2852071"/>
            <a:ext cx="799827" cy="799827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003" y="1757915"/>
            <a:ext cx="879810" cy="87981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12" y="4869752"/>
            <a:ext cx="967791" cy="967791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875" y="2858620"/>
            <a:ext cx="799827" cy="799827"/>
          </a:xfrm>
          <a:prstGeom prst="rect">
            <a:avLst/>
          </a:prstGeom>
        </p:spPr>
      </p:pic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2656CC09-5D1F-49A5-B892-2F630237E4CF}"/>
              </a:ext>
            </a:extLst>
          </p:cNvPr>
          <p:cNvCxnSpPr>
            <a:cxnSpLocks/>
          </p:cNvCxnSpPr>
          <p:nvPr/>
        </p:nvCxnSpPr>
        <p:spPr>
          <a:xfrm flipV="1">
            <a:off x="8732768" y="3812427"/>
            <a:ext cx="592112" cy="2599"/>
          </a:xfrm>
          <a:prstGeom prst="straightConnector1">
            <a:avLst/>
          </a:prstGeom>
          <a:ln w="34925"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994598" y="2288095"/>
            <a:ext cx="2620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</a:t>
            </a:r>
            <a:r>
              <a:rPr lang="ja-JP" altLang="en-US" sz="105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施設、旅行会社経由、</a:t>
            </a:r>
            <a:r>
              <a:rPr lang="en-US" altLang="ja-JP" sz="105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OTA</a:t>
            </a:r>
            <a:r>
              <a:rPr lang="ja-JP" altLang="en-US" sz="105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経由の</a:t>
            </a:r>
            <a:endParaRPr lang="en-US" altLang="ja-JP" sz="1050" b="1" dirty="0" smtClean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３つの方法でキャンペーンを利用</a:t>
            </a:r>
            <a:endParaRPr lang="en-US" altLang="ja-JP" sz="1050" b="1" dirty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9675664" y="2527570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飲　食　店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1043408" y="4668247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観光施設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9607391" y="3616712"/>
            <a:ext cx="11826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劇場・観覧場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0833109" y="3624934"/>
            <a:ext cx="1213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スポーツ観戦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0976777" y="5726119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交通事業者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0883046" y="2540942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小　売　店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9749243" y="5726066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文化施設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9737944" y="4628653"/>
            <a:ext cx="10774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海上運送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37601" y="2683953"/>
            <a:ext cx="3753410" cy="4089270"/>
            <a:chOff x="37601" y="2770228"/>
            <a:chExt cx="3753410" cy="4089270"/>
          </a:xfrm>
        </p:grpSpPr>
        <p:sp>
          <p:nvSpPr>
            <p:cNvPr id="19" name="正方形/長方形 18"/>
            <p:cNvSpPr/>
            <p:nvPr/>
          </p:nvSpPr>
          <p:spPr>
            <a:xfrm>
              <a:off x="50116" y="3077637"/>
              <a:ext cx="3722875" cy="3781861"/>
            </a:xfrm>
            <a:prstGeom prst="rect">
              <a:avLst/>
            </a:pr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7601" y="2770228"/>
              <a:ext cx="3753410" cy="326972"/>
            </a:xfrm>
            <a:prstGeom prst="rect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kern="0" noProof="0" dirty="0" smtClean="0">
                  <a:solidFill>
                    <a:prstClr val="white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②</a:t>
              </a:r>
              <a:r>
                <a:rPr kumimoji="1" lang="ja-JP" altLang="en-US" sz="1600" b="1" kern="0" dirty="0" smtClean="0">
                  <a:solidFill>
                    <a:prstClr val="white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予約方法</a:t>
              </a: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68" name="図 67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87" y="3166144"/>
              <a:ext cx="843677" cy="912085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0334" y="3135942"/>
              <a:ext cx="967790" cy="967790"/>
            </a:xfrm>
            <a:prstGeom prst="rect">
              <a:avLst/>
            </a:prstGeom>
          </p:spPr>
        </p:pic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1677" y="2990701"/>
              <a:ext cx="1092586" cy="1103622"/>
            </a:xfrm>
            <a:prstGeom prst="rect">
              <a:avLst/>
            </a:prstGeom>
          </p:spPr>
        </p:pic>
        <p:sp>
          <p:nvSpPr>
            <p:cNvPr id="72" name="正方形/長方形 71"/>
            <p:cNvSpPr/>
            <p:nvPr/>
          </p:nvSpPr>
          <p:spPr>
            <a:xfrm>
              <a:off x="275364" y="4019359"/>
              <a:ext cx="807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宿泊施設</a:t>
              </a:r>
              <a:endPara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497428" y="4044974"/>
              <a:ext cx="807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旅行会社</a:t>
              </a:r>
              <a:endPara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688339" y="4044973"/>
              <a:ext cx="807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200" b="1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OTA</a:t>
              </a:r>
            </a:p>
          </p:txBody>
        </p:sp>
      </p:grpSp>
      <p:sp>
        <p:nvSpPr>
          <p:cNvPr id="81" name="正方形/長方形 80"/>
          <p:cNvSpPr/>
          <p:nvPr/>
        </p:nvSpPr>
        <p:spPr>
          <a:xfrm>
            <a:off x="4473704" y="1033324"/>
            <a:ext cx="4212000" cy="326972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kern="0" dirty="0" smtClean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③支援内容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5" name="四角形: 角を丸くする 16">
            <a:extLst>
              <a:ext uri="{FF2B5EF4-FFF2-40B4-BE49-F238E27FC236}">
                <a16:creationId xmlns:a16="http://schemas.microsoft.com/office/drawing/2014/main" id="{0EA28339-635A-457B-8CEA-3289C3B2539C}"/>
              </a:ext>
            </a:extLst>
          </p:cNvPr>
          <p:cNvSpPr/>
          <p:nvPr/>
        </p:nvSpPr>
        <p:spPr>
          <a:xfrm>
            <a:off x="624636" y="4573565"/>
            <a:ext cx="2520000" cy="252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キャンペーン対象プラン</a:t>
            </a:r>
            <a:endParaRPr kumimoji="1" lang="ja-JP" altLang="en-US" sz="105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54829" y="4455038"/>
            <a:ext cx="3473106" cy="2263262"/>
          </a:xfrm>
          <a:prstGeom prst="rect">
            <a:avLst/>
          </a:prstGeom>
          <a:noFill/>
          <a:ln w="63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4" name="二等辺三角形 63"/>
          <p:cNvSpPr/>
          <p:nvPr/>
        </p:nvSpPr>
        <p:spPr>
          <a:xfrm rot="10800000">
            <a:off x="1515845" y="4250101"/>
            <a:ext cx="796923" cy="171061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2269864" y="4187061"/>
            <a:ext cx="14140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対象プランを予約</a:t>
            </a:r>
            <a:endParaRPr lang="en-US" altLang="ja-JP" sz="1100" b="1" dirty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562567" y="2599788"/>
            <a:ext cx="4032000" cy="4118512"/>
          </a:xfrm>
          <a:prstGeom prst="rect">
            <a:avLst/>
          </a:prstGeom>
          <a:noFill/>
          <a:ln w="63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90" name="四角形: 角を丸くする 16">
            <a:extLst>
              <a:ext uri="{FF2B5EF4-FFF2-40B4-BE49-F238E27FC236}">
                <a16:creationId xmlns:a16="http://schemas.microsoft.com/office/drawing/2014/main" id="{0EA28339-635A-457B-8CEA-3289C3B2539C}"/>
              </a:ext>
            </a:extLst>
          </p:cNvPr>
          <p:cNvSpPr/>
          <p:nvPr/>
        </p:nvSpPr>
        <p:spPr>
          <a:xfrm>
            <a:off x="4587476" y="1393557"/>
            <a:ext cx="2520000" cy="252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対象要件の確認</a:t>
            </a:r>
            <a:endParaRPr kumimoji="1" lang="ja-JP" altLang="en-US" sz="14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4544436" y="1612698"/>
            <a:ext cx="4647193" cy="11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利用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者全員に以下の内容を確認</a:t>
            </a:r>
            <a:endParaRPr lang="en-US" altLang="ja-JP" sz="12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●本人確認及び居住地確認（</a:t>
            </a:r>
            <a:r>
              <a:rPr lang="ja-JP" altLang="en-US" sz="1200" b="1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旅行当日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●ワクチン接種済証又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は検査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の陰性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結果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(※)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lang="ja-JP" altLang="en-US" sz="12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提示</a:t>
            </a:r>
            <a:endParaRPr lang="en-US" altLang="ja-JP" sz="1050" b="1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en-US" altLang="ja-JP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旅行当日までに有効な検査</a:t>
            </a:r>
            <a:r>
              <a:rPr lang="ja-JP" altLang="en-US" sz="105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結果</a:t>
            </a:r>
            <a:endParaRPr lang="en-US" altLang="ja-JP" sz="105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0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（ワクチン接種歴等確認については</a:t>
            </a:r>
            <a:r>
              <a:rPr lang="ja-JP" altLang="en-US" sz="1000" b="1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、令和</a:t>
            </a:r>
            <a:r>
              <a:rPr lang="ja-JP" altLang="en-US" sz="10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５年５月７日（日）まで）</a:t>
            </a:r>
          </a:p>
          <a:p>
            <a:endParaRPr lang="en-US" altLang="ja-JP" sz="105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80" y="6295755"/>
            <a:ext cx="528395" cy="278729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77" y="6156390"/>
            <a:ext cx="528395" cy="278729"/>
          </a:xfrm>
          <a:prstGeom prst="rect">
            <a:avLst/>
          </a:prstGeom>
        </p:spPr>
      </p:pic>
      <p:pic>
        <p:nvPicPr>
          <p:cNvPr id="94" name="図 9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588" y="5989174"/>
            <a:ext cx="528395" cy="278729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5E1A938-155F-42A0-A929-3CAA79B660E6}"/>
              </a:ext>
            </a:extLst>
          </p:cNvPr>
          <p:cNvSpPr txBox="1"/>
          <p:nvPr/>
        </p:nvSpPr>
        <p:spPr>
          <a:xfrm>
            <a:off x="8529572" y="3344595"/>
            <a:ext cx="949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クーポン</a:t>
            </a:r>
            <a:endParaRPr lang="en-US" altLang="ja-JP" sz="1100" b="1" dirty="0" smtClean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ctr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rgbClr val="203864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利用</a:t>
            </a:r>
            <a:endParaRPr lang="en-US" altLang="ja-JP" sz="1100" b="1" dirty="0">
              <a:solidFill>
                <a:srgbClr val="203864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77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407</Words>
  <Application>Microsoft Office PowerPoint</Application>
  <PresentationFormat>ワイド画面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NP-B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2022-10-05T04:13:03Z</dcterms:created>
  <dcterms:modified xsi:type="dcterms:W3CDTF">2023-04-28T02:28:14Z</dcterms:modified>
</cp:coreProperties>
</file>