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1" r:id="rId1"/>
  </p:sldMasterIdLst>
  <p:notesMasterIdLst>
    <p:notesMasterId r:id="rId4"/>
  </p:notesMasterIdLst>
  <p:sldIdLst>
    <p:sldId id="617" r:id="rId2"/>
    <p:sldId id="613" r:id="rId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203864"/>
    <a:srgbClr val="CC9900"/>
    <a:srgbClr val="CCCC00"/>
    <a:srgbClr val="BDD7EE"/>
    <a:srgbClr val="0070C0"/>
    <a:srgbClr val="E7E6E6"/>
    <a:srgbClr val="FFFF61"/>
    <a:srgbClr val="FFF2CC"/>
    <a:srgbClr val="D3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1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840" y="78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5659" cy="498056"/>
          </a:xfrm>
          <a:prstGeom prst="rect">
            <a:avLst/>
          </a:prstGeom>
        </p:spPr>
        <p:txBody>
          <a:bodyPr vert="horz" lIns="91278" tIns="45641" rIns="91278" bIns="4564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7" y="4"/>
            <a:ext cx="2945659" cy="498056"/>
          </a:xfrm>
          <a:prstGeom prst="rect">
            <a:avLst/>
          </a:prstGeom>
        </p:spPr>
        <p:txBody>
          <a:bodyPr vert="horz" lIns="91278" tIns="45641" rIns="91278" bIns="45641" rtlCol="0"/>
          <a:lstStyle>
            <a:lvl1pPr algn="r">
              <a:defRPr sz="1200"/>
            </a:lvl1pPr>
          </a:lstStyle>
          <a:p>
            <a:fld id="{2834F7C2-E3C1-485C-AEC1-A22E69A3451F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8" tIns="45641" rIns="91278" bIns="4564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278" tIns="45641" rIns="91278" bIns="4564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278" tIns="45641" rIns="91278" bIns="4564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7" y="9428585"/>
            <a:ext cx="2945659" cy="498055"/>
          </a:xfrm>
          <a:prstGeom prst="rect">
            <a:avLst/>
          </a:prstGeom>
        </p:spPr>
        <p:txBody>
          <a:bodyPr vert="horz" lIns="91278" tIns="45641" rIns="91278" bIns="45641" rtlCol="0" anchor="b"/>
          <a:lstStyle>
            <a:lvl1pPr algn="r">
              <a:defRPr sz="1200"/>
            </a:lvl1pPr>
          </a:lstStyle>
          <a:p>
            <a:fld id="{2FA404CE-5901-4433-A4E3-CDF533FEFA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58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6E46-829E-4979-A182-11FDFDE24D30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3354-CE2B-4FC0-B919-DA9E5A5DB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89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6E46-829E-4979-A182-11FDFDE24D30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3354-CE2B-4FC0-B919-DA9E5A5DB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66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6E46-829E-4979-A182-11FDFDE24D30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3354-CE2B-4FC0-B919-DA9E5A5DB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92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6E46-829E-4979-A182-11FDFDE24D30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3354-CE2B-4FC0-B919-DA9E5A5DB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36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6E46-829E-4979-A182-11FDFDE24D30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3354-CE2B-4FC0-B919-DA9E5A5DB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20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6E46-829E-4979-A182-11FDFDE24D30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3354-CE2B-4FC0-B919-DA9E5A5DB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5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6E46-829E-4979-A182-11FDFDE24D30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3354-CE2B-4FC0-B919-DA9E5A5DB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1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6E46-829E-4979-A182-11FDFDE24D30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3354-CE2B-4FC0-B919-DA9E5A5DB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06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6E46-829E-4979-A182-11FDFDE24D30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3354-CE2B-4FC0-B919-DA9E5A5DB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27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6E46-829E-4979-A182-11FDFDE24D30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3354-CE2B-4FC0-B919-DA9E5A5DB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55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6E46-829E-4979-A182-11FDFDE24D30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3354-CE2B-4FC0-B919-DA9E5A5DB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04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A6E46-829E-4979-A182-11FDFDE24D30}" type="datetimeFigureOut">
              <a:rPr kumimoji="1" lang="ja-JP" altLang="en-US" smtClean="0"/>
              <a:t>2021/12/28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33354-CE2B-4FC0-B919-DA9E5A5DB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51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表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607918"/>
              </p:ext>
            </p:extLst>
          </p:nvPr>
        </p:nvGraphicFramePr>
        <p:xfrm>
          <a:off x="9444582" y="2283279"/>
          <a:ext cx="2599200" cy="3509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9600">
                  <a:extLst>
                    <a:ext uri="{9D8B030D-6E8A-4147-A177-3AD203B41FA5}">
                      <a16:colId xmlns:a16="http://schemas.microsoft.com/office/drawing/2014/main" val="2321427069"/>
                    </a:ext>
                  </a:extLst>
                </a:gridCol>
                <a:gridCol w="1299600">
                  <a:extLst>
                    <a:ext uri="{9D8B030D-6E8A-4147-A177-3AD203B41FA5}">
                      <a16:colId xmlns:a16="http://schemas.microsoft.com/office/drawing/2014/main" val="3246389946"/>
                    </a:ext>
                  </a:extLst>
                </a:gridCol>
              </a:tblGrid>
              <a:tr h="87734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104355"/>
                  </a:ext>
                </a:extLst>
              </a:tr>
              <a:tr h="87734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15776"/>
                  </a:ext>
                </a:extLst>
              </a:tr>
              <a:tr h="87734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84354"/>
                  </a:ext>
                </a:extLst>
              </a:tr>
              <a:tr h="87734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385306"/>
                  </a:ext>
                </a:extLst>
              </a:tr>
            </a:tbl>
          </a:graphicData>
        </a:graphic>
      </p:graphicFrame>
      <p:sp>
        <p:nvSpPr>
          <p:cNvPr id="27" name="角丸四角形 26"/>
          <p:cNvSpPr/>
          <p:nvPr/>
        </p:nvSpPr>
        <p:spPr>
          <a:xfrm>
            <a:off x="4679395" y="2347324"/>
            <a:ext cx="3558992" cy="10020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正方形/長方形 18"/>
          <p:cNvSpPr/>
          <p:nvPr/>
        </p:nvSpPr>
        <p:spPr>
          <a:xfrm>
            <a:off x="104127" y="3486117"/>
            <a:ext cx="3770567" cy="286351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角丸四角形 20"/>
          <p:cNvSpPr/>
          <p:nvPr/>
        </p:nvSpPr>
        <p:spPr>
          <a:xfrm>
            <a:off x="156888" y="4034323"/>
            <a:ext cx="3621772" cy="1108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角丸四角形 19"/>
          <p:cNvSpPr/>
          <p:nvPr/>
        </p:nvSpPr>
        <p:spPr>
          <a:xfrm>
            <a:off x="181377" y="5210443"/>
            <a:ext cx="3616066" cy="10602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" name="正方形/長方形 3"/>
          <p:cNvSpPr/>
          <p:nvPr/>
        </p:nvSpPr>
        <p:spPr>
          <a:xfrm>
            <a:off x="0" y="-6267"/>
            <a:ext cx="12191999" cy="576000"/>
          </a:xfrm>
          <a:prstGeom prst="rect">
            <a:avLst/>
          </a:prstGeom>
          <a:solidFill>
            <a:srgbClr val="20386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大阪いらっしゃいキャンペーン</a:t>
            </a:r>
            <a:r>
              <a:rPr kumimoji="1" lang="en-US" altLang="ja-JP" sz="28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kumimoji="1" lang="ja-JP" altLang="en-US" sz="28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の概要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C0A2692-1765-426D-8E08-7330ED5D35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830" y="1953283"/>
            <a:ext cx="395250" cy="1006088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FD4370F6-7DB1-2F45-9DEC-120E25826D1C}"/>
              </a:ext>
            </a:extLst>
          </p:cNvPr>
          <p:cNvSpPr/>
          <p:nvPr/>
        </p:nvSpPr>
        <p:spPr>
          <a:xfrm>
            <a:off x="104127" y="866842"/>
            <a:ext cx="2696334" cy="298048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r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noProof="0" dirty="0">
                <a:solidFill>
                  <a:srgbClr val="20386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キャンペーンの利用方法</a:t>
            </a:r>
            <a:endParaRPr kumimoji="0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48218" y="1893312"/>
            <a:ext cx="3137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●大阪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府民、京都府民、兵庫県民、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奈良県民、和歌山県民</a:t>
            </a:r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ワクチン接種済証又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は検査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陰性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結果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の提示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3149" y="2933685"/>
            <a:ext cx="3171539" cy="6742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kern="0" noProof="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キャンペーン専用サイトなどで</a:t>
            </a:r>
            <a:endParaRPr kumimoji="1" lang="en-US" altLang="ja-JP" sz="1200" b="1" kern="0" noProof="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kern="0" noProof="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対象施設を検索</a:t>
            </a:r>
            <a:endParaRPr kumimoji="1" lang="ja-JP" altLang="en-US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Picture 2" descr="旅行代理店のイラスト">
            <a:extLst>
              <a:ext uri="{FF2B5EF4-FFF2-40B4-BE49-F238E27FC236}">
                <a16:creationId xmlns:a16="http://schemas.microsoft.com/office/drawing/2014/main" id="{EB910D6F-1F8F-4A87-8730-2EE6590BC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07" y="3996067"/>
            <a:ext cx="1040256" cy="10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23EFCC1-C947-421A-ABD6-F91B3912904B}"/>
              </a:ext>
            </a:extLst>
          </p:cNvPr>
          <p:cNvGrpSpPr/>
          <p:nvPr/>
        </p:nvGrpSpPr>
        <p:grpSpPr>
          <a:xfrm>
            <a:off x="213968" y="5244904"/>
            <a:ext cx="920889" cy="989128"/>
            <a:chOff x="1666875" y="3048000"/>
            <a:chExt cx="3524250" cy="4000956"/>
          </a:xfrm>
        </p:grpSpPr>
        <p:pic>
          <p:nvPicPr>
            <p:cNvPr id="12" name="Picture 4" descr="ホテルのイラスト（小）">
              <a:extLst>
                <a:ext uri="{FF2B5EF4-FFF2-40B4-BE49-F238E27FC236}">
                  <a16:creationId xmlns:a16="http://schemas.microsoft.com/office/drawing/2014/main" id="{FE01B736-6323-4ABE-BCD5-CA4E9FD370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875" y="3048000"/>
              <a:ext cx="352425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ホテルのフロントのイラスト">
              <a:extLst>
                <a:ext uri="{FF2B5EF4-FFF2-40B4-BE49-F238E27FC236}">
                  <a16:creationId xmlns:a16="http://schemas.microsoft.com/office/drawing/2014/main" id="{DF27872E-89CE-46D1-9A05-EA9825585A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394" y="4333744"/>
              <a:ext cx="2715212" cy="271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正方形/長方形 13"/>
          <p:cNvSpPr/>
          <p:nvPr/>
        </p:nvSpPr>
        <p:spPr>
          <a:xfrm>
            <a:off x="1097483" y="4118920"/>
            <a:ext cx="34464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旅行会社が造成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・宿泊付きプラン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・日帰り周遊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プラン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103295" y="5370136"/>
            <a:ext cx="34464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宿泊施設が造成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・宿泊付きプラン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・デイユースプラン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15812" y="3473839"/>
            <a:ext cx="3777076" cy="470315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kern="0" noProof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②対象プラン</a:t>
            </a:r>
            <a:endParaRPr kumimoji="1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15812" y="1419515"/>
            <a:ext cx="3771353" cy="16183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正方形/長方形 6"/>
          <p:cNvSpPr/>
          <p:nvPr/>
        </p:nvSpPr>
        <p:spPr>
          <a:xfrm>
            <a:off x="115812" y="1415033"/>
            <a:ext cx="3771353" cy="470315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①利用者</a:t>
            </a:r>
            <a:endParaRPr kumimoji="1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2656CC09-5D1F-49A5-B892-2F630237E4CF}"/>
              </a:ext>
            </a:extLst>
          </p:cNvPr>
          <p:cNvCxnSpPr>
            <a:cxnSpLocks/>
          </p:cNvCxnSpPr>
          <p:nvPr/>
        </p:nvCxnSpPr>
        <p:spPr>
          <a:xfrm>
            <a:off x="4004668" y="2345370"/>
            <a:ext cx="437723" cy="1954"/>
          </a:xfrm>
          <a:prstGeom prst="straightConnector1">
            <a:avLst/>
          </a:prstGeom>
          <a:ln w="3492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5E1A938-155F-42A0-A929-3CAA79B660E6}"/>
              </a:ext>
            </a:extLst>
          </p:cNvPr>
          <p:cNvSpPr txBox="1"/>
          <p:nvPr/>
        </p:nvSpPr>
        <p:spPr>
          <a:xfrm>
            <a:off x="3739863" y="1881511"/>
            <a:ext cx="963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dirty="0">
                <a:solidFill>
                  <a:srgbClr val="20386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申込み</a:t>
            </a:r>
            <a:endParaRPr lang="en-US" altLang="ja-JP" sz="1200" b="1" dirty="0">
              <a:solidFill>
                <a:srgbClr val="20386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601554" y="1399304"/>
            <a:ext cx="3760720" cy="470315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③支援内容</a:t>
            </a:r>
            <a:endParaRPr kumimoji="1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601554" y="1416046"/>
            <a:ext cx="3760720" cy="49335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正方形/長方形 25"/>
          <p:cNvSpPr/>
          <p:nvPr/>
        </p:nvSpPr>
        <p:spPr>
          <a:xfrm>
            <a:off x="4657731" y="2479131"/>
            <a:ext cx="38859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宿泊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旅行割引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3,000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円以上の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宿泊・旅行プラン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代金の１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２を補助（上限は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5,000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円）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5E1A938-155F-42A0-A929-3CAA79B660E6}"/>
              </a:ext>
            </a:extLst>
          </p:cNvPr>
          <p:cNvSpPr txBox="1"/>
          <p:nvPr/>
        </p:nvSpPr>
        <p:spPr>
          <a:xfrm>
            <a:off x="4589446" y="3433649"/>
            <a:ext cx="2908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最大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連泊</a:t>
            </a:r>
            <a:r>
              <a:rPr lang="ja-JP" altLang="en-US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まで</a:t>
            </a:r>
            <a:r>
              <a:rPr lang="ja-JP" altLang="en-US" sz="1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対象</a:t>
            </a:r>
            <a:endParaRPr lang="en-US" altLang="ja-JP" sz="1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四角形: 角を丸くする 16">
            <a:extLst>
              <a:ext uri="{FF2B5EF4-FFF2-40B4-BE49-F238E27FC236}">
                <a16:creationId xmlns:a16="http://schemas.microsoft.com/office/drawing/2014/main" id="{0EA28339-635A-457B-8CEA-3289C3B2539C}"/>
              </a:ext>
            </a:extLst>
          </p:cNvPr>
          <p:cNvSpPr/>
          <p:nvPr/>
        </p:nvSpPr>
        <p:spPr>
          <a:xfrm>
            <a:off x="4679395" y="1956345"/>
            <a:ext cx="2557447" cy="36247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r>
              <a:rPr kumimoji="1"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宿泊・旅行割引</a:t>
            </a:r>
            <a:endParaRPr kumimoji="1"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4682930" y="4580856"/>
            <a:ext cx="3544218" cy="9109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正方形/長方形 30"/>
          <p:cNvSpPr/>
          <p:nvPr/>
        </p:nvSpPr>
        <p:spPr>
          <a:xfrm>
            <a:off x="4733446" y="4661753"/>
            <a:ext cx="38859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クーポン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付与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額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１回の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宿泊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旅行に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付き最大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3,000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円分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クーポン</a:t>
            </a:r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紙・電子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を利用者に配布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四角形: 角を丸くする 16">
            <a:extLst>
              <a:ext uri="{FF2B5EF4-FFF2-40B4-BE49-F238E27FC236}">
                <a16:creationId xmlns:a16="http://schemas.microsoft.com/office/drawing/2014/main" id="{0EA28339-635A-457B-8CEA-3289C3B2539C}"/>
              </a:ext>
            </a:extLst>
          </p:cNvPr>
          <p:cNvSpPr/>
          <p:nvPr/>
        </p:nvSpPr>
        <p:spPr>
          <a:xfrm>
            <a:off x="4679395" y="4193812"/>
            <a:ext cx="2557447" cy="36247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r>
              <a:rPr kumimoji="1"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クーポン</a:t>
            </a:r>
            <a:r>
              <a:rPr kumimoji="1"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の配布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5E1A938-155F-42A0-A929-3CAA79B660E6}"/>
              </a:ext>
            </a:extLst>
          </p:cNvPr>
          <p:cNvSpPr txBox="1"/>
          <p:nvPr/>
        </p:nvSpPr>
        <p:spPr>
          <a:xfrm>
            <a:off x="4606925" y="5535191"/>
            <a:ext cx="3053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クーポンの利用期間は旅行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期間中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クーポンの額は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宿泊・旅行代金に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応じ変動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33" y="5505882"/>
            <a:ext cx="802195" cy="802195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1" y="3359450"/>
            <a:ext cx="1405187" cy="687656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566" y="3708996"/>
            <a:ext cx="695355" cy="505288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6913" y="3658322"/>
            <a:ext cx="617945" cy="605190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>
          <a:xfrm>
            <a:off x="9297881" y="1380479"/>
            <a:ext cx="2842419" cy="470315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</a:t>
            </a:r>
            <a:r>
              <a:rPr kumimoji="1" lang="ja-JP" altLang="en-US" sz="1400" b="1" kern="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クーポン加盟店舗</a:t>
            </a:r>
            <a:endParaRPr kumimoji="1" lang="en-US" altLang="ja-JP" sz="1400" b="1" kern="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9297936" y="1389292"/>
            <a:ext cx="2837949" cy="500494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5E1A938-155F-42A0-A929-3CAA79B660E6}"/>
              </a:ext>
            </a:extLst>
          </p:cNvPr>
          <p:cNvSpPr txBox="1"/>
          <p:nvPr/>
        </p:nvSpPr>
        <p:spPr>
          <a:xfrm>
            <a:off x="9364875" y="5868183"/>
            <a:ext cx="284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感染症対策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ゴールドステッカーの取得等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を行って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いる観光関連事業者に限定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四角形: 角を丸くする 16">
            <a:extLst>
              <a:ext uri="{FF2B5EF4-FFF2-40B4-BE49-F238E27FC236}">
                <a16:creationId xmlns:a16="http://schemas.microsoft.com/office/drawing/2014/main" id="{0EA28339-635A-457B-8CEA-3289C3B2539C}"/>
              </a:ext>
            </a:extLst>
          </p:cNvPr>
          <p:cNvSpPr/>
          <p:nvPr/>
        </p:nvSpPr>
        <p:spPr>
          <a:xfrm>
            <a:off x="9474968" y="1898211"/>
            <a:ext cx="2557447" cy="36247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府内の観光</a:t>
            </a:r>
            <a:r>
              <a:rPr kumimoji="1"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関連事業者</a:t>
            </a: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305" y="4926592"/>
            <a:ext cx="656463" cy="656463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132" y="4132108"/>
            <a:ext cx="563850" cy="563850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67" y="2336223"/>
            <a:ext cx="657067" cy="657067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992" y="4032146"/>
            <a:ext cx="832520" cy="832520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942" y="3233674"/>
            <a:ext cx="650990" cy="650990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736" y="2330785"/>
            <a:ext cx="635196" cy="635196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562" y="4910552"/>
            <a:ext cx="773198" cy="773198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722" y="3256274"/>
            <a:ext cx="575703" cy="575703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5E1A938-155F-42A0-A929-3CAA79B660E6}"/>
              </a:ext>
            </a:extLst>
          </p:cNvPr>
          <p:cNvSpPr txBox="1"/>
          <p:nvPr/>
        </p:nvSpPr>
        <p:spPr>
          <a:xfrm>
            <a:off x="7823527" y="1567713"/>
            <a:ext cx="204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dirty="0">
                <a:solidFill>
                  <a:srgbClr val="20386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クーポン</a:t>
            </a:r>
            <a:r>
              <a:rPr lang="ja-JP" altLang="en-US" sz="1200" b="1" dirty="0" smtClean="0">
                <a:solidFill>
                  <a:srgbClr val="20386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endParaRPr lang="en-US" altLang="ja-JP" sz="1200" b="1" dirty="0" smtClean="0">
              <a:solidFill>
                <a:srgbClr val="20386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dirty="0" smtClean="0">
                <a:solidFill>
                  <a:srgbClr val="20386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登録店舗で</a:t>
            </a:r>
            <a:endParaRPr lang="en-US" altLang="ja-JP" sz="1200" b="1" dirty="0" smtClean="0">
              <a:solidFill>
                <a:srgbClr val="20386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dirty="0" smtClean="0">
                <a:solidFill>
                  <a:srgbClr val="20386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消費</a:t>
            </a:r>
            <a:endParaRPr lang="en-US" altLang="ja-JP" sz="1200" b="1" dirty="0">
              <a:solidFill>
                <a:srgbClr val="20386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9692233" y="2905035"/>
            <a:ext cx="1093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飲　食　店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11023666" y="4639067"/>
            <a:ext cx="1093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観光施設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9626982" y="3790840"/>
            <a:ext cx="1093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劇場・観覧場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10932790" y="3788797"/>
            <a:ext cx="1093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スポーツ観戦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10952492" y="5524872"/>
            <a:ext cx="1093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交通事業者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11032560" y="2920371"/>
            <a:ext cx="1093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小 売 店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9730426" y="5524872"/>
            <a:ext cx="1093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文化施設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9722677" y="4639067"/>
            <a:ext cx="1093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海上運送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2656CC09-5D1F-49A5-B892-2F630237E4CF}"/>
              </a:ext>
            </a:extLst>
          </p:cNvPr>
          <p:cNvCxnSpPr>
            <a:cxnSpLocks/>
          </p:cNvCxnSpPr>
          <p:nvPr/>
        </p:nvCxnSpPr>
        <p:spPr>
          <a:xfrm>
            <a:off x="8587500" y="2351086"/>
            <a:ext cx="453299" cy="2444"/>
          </a:xfrm>
          <a:prstGeom prst="straightConnector1">
            <a:avLst/>
          </a:prstGeom>
          <a:ln w="3492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2656CC09-5D1F-49A5-B892-2F630237E4CF}"/>
              </a:ext>
            </a:extLst>
          </p:cNvPr>
          <p:cNvCxnSpPr>
            <a:cxnSpLocks/>
          </p:cNvCxnSpPr>
          <p:nvPr/>
        </p:nvCxnSpPr>
        <p:spPr>
          <a:xfrm>
            <a:off x="597847" y="3065737"/>
            <a:ext cx="4608" cy="408102"/>
          </a:xfrm>
          <a:prstGeom prst="straightConnector1">
            <a:avLst/>
          </a:prstGeom>
          <a:ln w="3492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779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56605" y="3768811"/>
            <a:ext cx="3966519" cy="293550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0" y="-6267"/>
            <a:ext cx="12191999" cy="576000"/>
          </a:xfrm>
          <a:prstGeom prst="rect">
            <a:avLst/>
          </a:prstGeom>
          <a:solidFill>
            <a:srgbClr val="20386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大阪いらっしゃいキャンペーン</a:t>
            </a:r>
            <a:r>
              <a:rPr kumimoji="1" lang="en-US" altLang="ja-JP" sz="28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kumimoji="1" lang="ja-JP" altLang="en-US" sz="28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の割引等について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FD4370F6-7DB1-2F45-9DEC-120E25826D1C}"/>
              </a:ext>
            </a:extLst>
          </p:cNvPr>
          <p:cNvSpPr/>
          <p:nvPr/>
        </p:nvSpPr>
        <p:spPr>
          <a:xfrm>
            <a:off x="127075" y="676133"/>
            <a:ext cx="3682314" cy="289130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r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srgbClr val="20386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宿泊・旅行割引及びクーポン額</a:t>
            </a:r>
            <a:endParaRPr kumimoji="0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600510"/>
              </p:ext>
            </p:extLst>
          </p:nvPr>
        </p:nvGraphicFramePr>
        <p:xfrm>
          <a:off x="111952" y="1080582"/>
          <a:ext cx="5984047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9355">
                  <a:extLst>
                    <a:ext uri="{9D8B030D-6E8A-4147-A177-3AD203B41FA5}">
                      <a16:colId xmlns:a16="http://schemas.microsoft.com/office/drawing/2014/main" val="1055465301"/>
                    </a:ext>
                  </a:extLst>
                </a:gridCol>
                <a:gridCol w="1830281">
                  <a:extLst>
                    <a:ext uri="{9D8B030D-6E8A-4147-A177-3AD203B41FA5}">
                      <a16:colId xmlns:a16="http://schemas.microsoft.com/office/drawing/2014/main" val="1015403538"/>
                    </a:ext>
                  </a:extLst>
                </a:gridCol>
                <a:gridCol w="1694411">
                  <a:extLst>
                    <a:ext uri="{9D8B030D-6E8A-4147-A177-3AD203B41FA5}">
                      <a16:colId xmlns:a16="http://schemas.microsoft.com/office/drawing/2014/main" val="1899364793"/>
                    </a:ext>
                  </a:extLst>
                </a:gridCol>
              </a:tblGrid>
              <a:tr h="3688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宿泊・旅行代金</a:t>
                      </a:r>
                      <a:r>
                        <a:rPr kumimoji="1" lang="en-US" altLang="ja-JP" sz="16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税込</a:t>
                      </a:r>
                      <a:r>
                        <a:rPr kumimoji="1" lang="en-US" altLang="ja-JP" sz="16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  <a:p>
                      <a:pPr algn="ctr"/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一人</a:t>
                      </a:r>
                      <a:r>
                        <a:rPr kumimoji="1" lang="en-US" altLang="ja-JP" sz="16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泊当たりの金額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宿泊・旅行割引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クーポンの付与額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722588"/>
                  </a:ext>
                </a:extLst>
              </a:tr>
              <a:tr h="3057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10,000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円以上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5,000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3,000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387157"/>
                  </a:ext>
                </a:extLst>
              </a:tr>
              <a:tr h="3057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9,000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円～</a:t>
                      </a:r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9,999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4,500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3,000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9700058"/>
                  </a:ext>
                </a:extLst>
              </a:tr>
              <a:tr h="3057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8,000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円～</a:t>
                      </a:r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8,999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4,000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3,000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6082072"/>
                  </a:ext>
                </a:extLst>
              </a:tr>
              <a:tr h="3057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7,000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円～</a:t>
                      </a:r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7,999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3,500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3,000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5188320"/>
                  </a:ext>
                </a:extLst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027549"/>
              </p:ext>
            </p:extLst>
          </p:nvPr>
        </p:nvGraphicFramePr>
        <p:xfrm>
          <a:off x="6157784" y="1080582"/>
          <a:ext cx="598907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738">
                  <a:extLst>
                    <a:ext uri="{9D8B030D-6E8A-4147-A177-3AD203B41FA5}">
                      <a16:colId xmlns:a16="http://schemas.microsoft.com/office/drawing/2014/main" val="1055465301"/>
                    </a:ext>
                  </a:extLst>
                </a:gridCol>
                <a:gridCol w="1879471">
                  <a:extLst>
                    <a:ext uri="{9D8B030D-6E8A-4147-A177-3AD203B41FA5}">
                      <a16:colId xmlns:a16="http://schemas.microsoft.com/office/drawing/2014/main" val="3079909329"/>
                    </a:ext>
                  </a:extLst>
                </a:gridCol>
                <a:gridCol w="1660861">
                  <a:extLst>
                    <a:ext uri="{9D8B030D-6E8A-4147-A177-3AD203B41FA5}">
                      <a16:colId xmlns:a16="http://schemas.microsoft.com/office/drawing/2014/main" val="1899364793"/>
                    </a:ext>
                  </a:extLst>
                </a:gridCol>
              </a:tblGrid>
              <a:tr h="4351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宿泊・旅行代金</a:t>
                      </a:r>
                      <a:r>
                        <a:rPr kumimoji="1" lang="en-US" altLang="ja-JP" sz="16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税込</a:t>
                      </a:r>
                      <a:r>
                        <a:rPr kumimoji="1" lang="en-US" altLang="ja-JP" sz="16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  <a:p>
                      <a:pPr algn="ctr"/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一人</a:t>
                      </a:r>
                      <a:r>
                        <a:rPr kumimoji="1" lang="en-US" altLang="ja-JP" sz="16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泊当たりの金額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宿泊・旅行割引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クーポンの付与額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722588"/>
                  </a:ext>
                </a:extLst>
              </a:tr>
              <a:tr h="3044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6,000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円～</a:t>
                      </a:r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6,999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3,000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2,500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387157"/>
                  </a:ext>
                </a:extLst>
              </a:tr>
              <a:tr h="3044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5,000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円～</a:t>
                      </a:r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5,999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2,500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2,000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9700058"/>
                  </a:ext>
                </a:extLst>
              </a:tr>
              <a:tr h="3044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4,000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円～</a:t>
                      </a:r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4,999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2,000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1,500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6082072"/>
                  </a:ext>
                </a:extLst>
              </a:tr>
              <a:tr h="3044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3,000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円～</a:t>
                      </a:r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3,999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1,500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1,000</a:t>
                      </a:r>
                      <a:r>
                        <a:rPr kumimoji="1" lang="ja-JP" altLang="en-US" sz="1600" dirty="0">
                          <a:latin typeface="UD デジタル 教科書体 NP-R" panose="02020400000000000000" pitchFamily="18" charset="-128"/>
                          <a:ea typeface="UD デジタル 教科書体 NP-R" panose="02020400000000000000" pitchFamily="18" charset="-128"/>
                        </a:rPr>
                        <a:t>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5188320"/>
                  </a:ext>
                </a:extLst>
              </a:tr>
            </a:tbl>
          </a:graphicData>
        </a:graphic>
      </p:graphicFrame>
      <p:sp>
        <p:nvSpPr>
          <p:cNvPr id="40" name="角丸四角形 39">
            <a:extLst>
              <a:ext uri="{FF2B5EF4-FFF2-40B4-BE49-F238E27FC236}">
                <a16:creationId xmlns:a16="http://schemas.microsoft.com/office/drawing/2014/main" id="{FD4370F6-7DB1-2F45-9DEC-120E25826D1C}"/>
              </a:ext>
            </a:extLst>
          </p:cNvPr>
          <p:cNvSpPr/>
          <p:nvPr/>
        </p:nvSpPr>
        <p:spPr>
          <a:xfrm>
            <a:off x="127075" y="3177879"/>
            <a:ext cx="3682314" cy="333792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r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noProof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クーポン</a:t>
            </a:r>
            <a:r>
              <a:rPr lang="en-US" altLang="ja-JP" b="1" noProof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b="1" noProof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おおさか</a:t>
            </a:r>
            <a:r>
              <a:rPr lang="en-US" altLang="ja-JP" b="1" noProof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PAY)</a:t>
            </a:r>
            <a:r>
              <a:rPr lang="ja-JP" altLang="en-US" b="1" noProof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について</a:t>
            </a:r>
            <a:endParaRPr kumimoji="0" lang="en-US" altLang="ja-JP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111952" y="3926062"/>
            <a:ext cx="76779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●専用アプリをダウンロードし、</a:t>
            </a:r>
            <a:r>
              <a:rPr lang="ja-JP" altLang="en-US" sz="2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電子クーポン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として利用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紙クーポン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としても利用可能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(QR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コードを提示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●クーポン加盟店舗で利用が可能（右記のステッカーが目印）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11953" y="3599090"/>
            <a:ext cx="1331745" cy="326972"/>
          </a:xfrm>
          <a:prstGeom prst="rect">
            <a:avLst/>
          </a:prstGeom>
          <a:solidFill>
            <a:srgbClr val="20386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利用方法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127798" y="5558890"/>
            <a:ext cx="1331745" cy="326972"/>
          </a:xfrm>
          <a:prstGeom prst="rect">
            <a:avLst/>
          </a:prstGeom>
          <a:solidFill>
            <a:srgbClr val="20386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利用期間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127075" y="5885862"/>
            <a:ext cx="7908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2000" b="1" dirty="0">
                <a:solidFill>
                  <a:srgbClr val="20386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旅行期間中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に限り利用が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可能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四角形吹き出し 53"/>
          <p:cNvSpPr/>
          <p:nvPr/>
        </p:nvSpPr>
        <p:spPr>
          <a:xfrm>
            <a:off x="8035081" y="4038075"/>
            <a:ext cx="2103388" cy="300369"/>
          </a:xfrm>
          <a:prstGeom prst="wedgeRectCallout">
            <a:avLst>
              <a:gd name="adj1" fmla="val 41398"/>
              <a:gd name="adj2" fmla="val 3991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＜紙クーポン＞</a:t>
            </a:r>
          </a:p>
        </p:txBody>
      </p:sp>
      <p:sp>
        <p:nvSpPr>
          <p:cNvPr id="19" name="四角形吹き出し 18"/>
          <p:cNvSpPr/>
          <p:nvPr/>
        </p:nvSpPr>
        <p:spPr>
          <a:xfrm>
            <a:off x="9994778" y="4044122"/>
            <a:ext cx="2103388" cy="300369"/>
          </a:xfrm>
          <a:prstGeom prst="wedgeRectCallout">
            <a:avLst>
              <a:gd name="adj1" fmla="val 41398"/>
              <a:gd name="adj2" fmla="val 3991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＜電子クーポン＞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8055883" y="3614316"/>
            <a:ext cx="1331745" cy="326972"/>
          </a:xfrm>
          <a:prstGeom prst="rect">
            <a:avLst/>
          </a:prstGeom>
          <a:solidFill>
            <a:srgbClr val="20386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kern="0" noProof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クーポン種別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B83F0B8D-3A1D-43FA-A99E-2F241963CD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79" t="23968" r="42142" b="8927"/>
          <a:stretch/>
        </p:blipFill>
        <p:spPr>
          <a:xfrm>
            <a:off x="6194978" y="5082532"/>
            <a:ext cx="1549525" cy="157438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767" y="3000822"/>
            <a:ext cx="2277729" cy="669632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B49902B-9B40-41B9-B881-423297F37A90}"/>
              </a:ext>
            </a:extLst>
          </p:cNvPr>
          <p:cNvGrpSpPr>
            <a:grpSpLocks noChangeAspect="1"/>
          </p:cNvGrpSpPr>
          <p:nvPr/>
        </p:nvGrpSpPr>
        <p:grpSpPr>
          <a:xfrm>
            <a:off x="8350398" y="4413153"/>
            <a:ext cx="1573200" cy="2185342"/>
            <a:chOff x="-7032354" y="1068514"/>
            <a:chExt cx="5390569" cy="7371850"/>
          </a:xfrm>
        </p:grpSpPr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3DE15B16-5ED3-490E-9F7D-1D86D03ED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032354" y="1068514"/>
              <a:ext cx="5390569" cy="7371850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7976A66E-C49B-49BA-9C19-004CB5323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601481" y="3506806"/>
              <a:ext cx="3701202" cy="1223815"/>
            </a:xfrm>
            <a:prstGeom prst="rect">
              <a:avLst/>
            </a:prstGeom>
          </p:spPr>
        </p:pic>
        <p:pic>
          <p:nvPicPr>
            <p:cNvPr id="27" name="図プレースホルダー 9">
              <a:extLst>
                <a:ext uri="{FF2B5EF4-FFF2-40B4-BE49-F238E27FC236}">
                  <a16:creationId xmlns:a16="http://schemas.microsoft.com/office/drawing/2014/main" id="{06A780A9-1777-467C-A750-DC3D0957F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7016192" y="3525405"/>
              <a:ext cx="954628" cy="985965"/>
            </a:xfrm>
            <a:prstGeom prst="rect">
              <a:avLst/>
            </a:prstGeom>
            <a:noFill/>
            <a:ln w="12700">
              <a:solidFill>
                <a:srgbClr val="FFFFFF">
                  <a:lumMod val="65000"/>
                </a:srgbClr>
              </a:solidFill>
            </a:ln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074AA980-19B9-4EE4-9008-F5D44BF72368}"/>
                </a:ext>
              </a:extLst>
            </p:cNvPr>
            <p:cNvSpPr/>
            <p:nvPr/>
          </p:nvSpPr>
          <p:spPr>
            <a:xfrm>
              <a:off x="-6914481" y="4040874"/>
              <a:ext cx="398375" cy="3747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073" y="4413153"/>
            <a:ext cx="1210798" cy="218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53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ワイド画面</PresentationFormat>
  <Paragraphs>88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Meiryo UI</vt:lpstr>
      <vt:lpstr>UD デジタル 教科書体 NP-B</vt:lpstr>
      <vt:lpstr>UD デジタル 教科書体 NP-R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2021-12-28T07:49:53Z</dcterms:modified>
</cp:coreProperties>
</file>