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646863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9" userDrawn="1">
          <p15:clr>
            <a:srgbClr val="A4A3A4"/>
          </p15:clr>
        </p15:guide>
        <p15:guide id="2" pos="2449">
          <p15:clr>
            <a:srgbClr val="A4A3A4"/>
          </p15:clr>
        </p15:guide>
        <p15:guide id="3" pos="249" userDrawn="1">
          <p15:clr>
            <a:srgbClr val="A4A3A4"/>
          </p15:clr>
        </p15:guide>
        <p15:guide id="4" pos="4649" userDrawn="1">
          <p15:clr>
            <a:srgbClr val="A4A3A4"/>
          </p15:clr>
        </p15:guide>
        <p15:guide id="5" pos="6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 userDrawn="1">
          <p15:clr>
            <a:srgbClr val="A4A3A4"/>
          </p15:clr>
        </p15:guide>
        <p15:guide id="2" pos="209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99"/>
    <a:srgbClr val="FF9999"/>
    <a:srgbClr val="404040"/>
    <a:srgbClr val="CC0000"/>
    <a:srgbClr val="FFB7B7"/>
    <a:srgbClr val="FFCC99"/>
    <a:srgbClr val="FF7C80"/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14" autoAdjust="0"/>
    <p:restoredTop sz="95701" autoAdjust="0"/>
  </p:normalViewPr>
  <p:slideViewPr>
    <p:cSldViewPr snapToGrid="0">
      <p:cViewPr varScale="1">
        <p:scale>
          <a:sx n="63" d="100"/>
          <a:sy n="63" d="100"/>
        </p:scale>
        <p:origin x="1872" y="77"/>
      </p:cViewPr>
      <p:guideLst>
        <p:guide orient="horz" pos="4569"/>
        <p:guide pos="2449"/>
        <p:guide pos="249"/>
        <p:guide pos="4649"/>
        <p:guide pos="65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08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2880788" cy="488649"/>
          </a:xfrm>
          <a:prstGeom prst="rect">
            <a:avLst/>
          </a:prstGeom>
        </p:spPr>
        <p:txBody>
          <a:bodyPr vert="horz" lIns="84404" tIns="42203" rIns="84404" bIns="42203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4644" y="4"/>
            <a:ext cx="2880788" cy="488649"/>
          </a:xfrm>
          <a:prstGeom prst="rect">
            <a:avLst/>
          </a:prstGeom>
        </p:spPr>
        <p:txBody>
          <a:bodyPr vert="horz" lIns="84404" tIns="42203" rIns="84404" bIns="42203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2025/6/19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287289"/>
            <a:ext cx="2880788" cy="488648"/>
          </a:xfrm>
          <a:prstGeom prst="rect">
            <a:avLst/>
          </a:prstGeom>
        </p:spPr>
        <p:txBody>
          <a:bodyPr vert="horz" lIns="84404" tIns="42203" rIns="84404" bIns="42203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4644" y="9287289"/>
            <a:ext cx="2880788" cy="488648"/>
          </a:xfrm>
          <a:prstGeom prst="rect">
            <a:avLst/>
          </a:prstGeom>
        </p:spPr>
        <p:txBody>
          <a:bodyPr vert="horz" lIns="84404" tIns="42203" rIns="84404" bIns="42203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9"/>
            <a:ext cx="2880306" cy="490567"/>
          </a:xfrm>
          <a:prstGeom prst="rect">
            <a:avLst/>
          </a:prstGeom>
        </p:spPr>
        <p:txBody>
          <a:bodyPr vert="horz" lIns="89690" tIns="44844" rIns="89690" bIns="44844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29" y="9"/>
            <a:ext cx="2880306" cy="490567"/>
          </a:xfrm>
          <a:prstGeom prst="rect">
            <a:avLst/>
          </a:prstGeom>
        </p:spPr>
        <p:txBody>
          <a:bodyPr vert="horz" lIns="89690" tIns="44844" rIns="89690" bIns="4484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2025/6/19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22375"/>
            <a:ext cx="2351087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90" tIns="44844" rIns="89690" bIns="4484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8" y="4705387"/>
            <a:ext cx="5317490" cy="3849855"/>
          </a:xfrm>
          <a:prstGeom prst="rect">
            <a:avLst/>
          </a:prstGeom>
        </p:spPr>
        <p:txBody>
          <a:bodyPr vert="horz" lIns="89690" tIns="44844" rIns="89690" bIns="44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286852"/>
            <a:ext cx="2880306" cy="490566"/>
          </a:xfrm>
          <a:prstGeom prst="rect">
            <a:avLst/>
          </a:prstGeom>
        </p:spPr>
        <p:txBody>
          <a:bodyPr vert="horz" lIns="89690" tIns="44844" rIns="89690" bIns="44844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29" y="9286852"/>
            <a:ext cx="2880306" cy="490566"/>
          </a:xfrm>
          <a:prstGeom prst="rect">
            <a:avLst/>
          </a:prstGeom>
        </p:spPr>
        <p:txBody>
          <a:bodyPr vert="horz" lIns="89690" tIns="44844" rIns="89690" bIns="4484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okubunotomidori-g05@sbox.pref.osak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困る男性のイラスト">
            <a:extLst>
              <a:ext uri="{FF2B5EF4-FFF2-40B4-BE49-F238E27FC236}">
                <a16:creationId xmlns:a16="http://schemas.microsoft.com/office/drawing/2014/main" id="{619F9B47-6215-4CA2-8FD3-F42C9FF5F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54" y="6475743"/>
            <a:ext cx="1222663" cy="122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角丸四角形 47"/>
          <p:cNvSpPr>
            <a:spLocks noChangeAspect="1"/>
          </p:cNvSpPr>
          <p:nvPr/>
        </p:nvSpPr>
        <p:spPr>
          <a:xfrm>
            <a:off x="367948" y="2872498"/>
            <a:ext cx="653341" cy="407370"/>
          </a:xfrm>
          <a:prstGeom prst="roundRect">
            <a:avLst>
              <a:gd name="adj" fmla="val 2777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　き</a:t>
            </a:r>
          </a:p>
        </p:txBody>
      </p:sp>
      <p:sp>
        <p:nvSpPr>
          <p:cNvPr id="47" name="角丸四角形 46"/>
          <p:cNvSpPr>
            <a:spLocks noChangeAspect="1"/>
          </p:cNvSpPr>
          <p:nvPr/>
        </p:nvSpPr>
        <p:spPr>
          <a:xfrm>
            <a:off x="4111991" y="2853636"/>
            <a:ext cx="660588" cy="420167"/>
          </a:xfrm>
          <a:prstGeom prst="roundRect">
            <a:avLst>
              <a:gd name="adj" fmla="val 2777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ところ</a:t>
            </a:r>
          </a:p>
        </p:txBody>
      </p:sp>
      <p:sp>
        <p:nvSpPr>
          <p:cNvPr id="39" name="正方形/長方形 38"/>
          <p:cNvSpPr/>
          <p:nvPr/>
        </p:nvSpPr>
        <p:spPr bwMode="gray">
          <a:xfrm>
            <a:off x="-11225" y="9720053"/>
            <a:ext cx="7786800" cy="123233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11225" y="441719"/>
            <a:ext cx="7765179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4000" b="1" dirty="0">
                <a:solidFill>
                  <a:srgbClr val="FF0000"/>
                </a:solidFill>
                <a:latin typeface="+mj-ea"/>
                <a:ea typeface="+mj-ea"/>
              </a:rPr>
              <a:t>SNS</a:t>
            </a:r>
            <a:r>
              <a:rPr lang="ja-JP" altLang="en-US" sz="4000" b="1" dirty="0">
                <a:solidFill>
                  <a:srgbClr val="FF0000"/>
                </a:solidFill>
                <a:latin typeface="+mj-ea"/>
                <a:ea typeface="+mj-ea"/>
              </a:rPr>
              <a:t>研修会</a:t>
            </a:r>
            <a:endParaRPr lang="en-US" altLang="ja-JP" sz="40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en-US" altLang="ja-JP" sz="3200" b="1" dirty="0">
                <a:solidFill>
                  <a:srgbClr val="FF0000"/>
                </a:solidFill>
                <a:latin typeface="+mj-ea"/>
                <a:ea typeface="+mj-ea"/>
              </a:rPr>
              <a:t>Instagram</a:t>
            </a: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</a:rPr>
              <a:t>を活用した効果的な情報発信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208054" y="2764499"/>
            <a:ext cx="2843727" cy="61555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en-US" altLang="ja-JP" sz="2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 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（水）</a:t>
            </a:r>
            <a:endParaRPr lang="ja-JP" altLang="en-US" sz="2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white">
          <a:xfrm>
            <a:off x="367948" y="9759140"/>
            <a:ext cx="137698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＜お問い合わせ＞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5860510" y="1599991"/>
            <a:ext cx="1488073" cy="866799"/>
          </a:xfrm>
          <a:prstGeom prst="roundRect">
            <a:avLst>
              <a:gd name="adj" fmla="val 2105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参加費無料</a:t>
            </a:r>
            <a:endParaRPr lang="en-US" altLang="ja-JP" sz="20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先着</a:t>
            </a:r>
            <a:r>
              <a:rPr lang="en-US" altLang="ja-JP" sz="2000" b="1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002971" y="3501612"/>
            <a:ext cx="167032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13:30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15:30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08054" y="4702202"/>
            <a:ext cx="633605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</a:t>
            </a:r>
            <a:r>
              <a:rPr lang="en-US" altLang="ja-JP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Instagram</a:t>
            </a:r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を活用した効果的な情報発信」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13:35</a:t>
            </a:r>
            <a:r>
              <a:rPr lang="ja-JP" altLang="en-US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15:25</a:t>
            </a:r>
            <a:r>
              <a:rPr lang="ja-JP" altLang="en-US" sz="2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51" name="正方形/長方形 50"/>
          <p:cNvSpPr/>
          <p:nvPr/>
        </p:nvSpPr>
        <p:spPr bwMode="white">
          <a:xfrm>
            <a:off x="489551" y="10013671"/>
            <a:ext cx="7124459" cy="723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大阪府北部農と緑の総合事務所農の普及課　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寺岸・鈴木・若江　</a:t>
            </a:r>
            <a:r>
              <a:rPr lang="en-US" altLang="ja-JP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TEL:072-627-1121(</a:t>
            </a:r>
            <a:r>
              <a:rPr lang="ja-JP" altLang="en-US" sz="1200" spc="-1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内線</a:t>
            </a:r>
            <a:r>
              <a:rPr lang="en-US" altLang="ja-JP" sz="1200" spc="-1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412</a:t>
            </a:r>
            <a:r>
              <a:rPr lang="ja-JP" altLang="en-US" sz="1200" spc="-1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（地独）大阪府立環境農林水産総合研究所食品グループ　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田所・舘　</a:t>
            </a:r>
            <a:r>
              <a:rPr lang="en-US" altLang="ja-JP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072-958-6545</a:t>
            </a:r>
          </a:p>
          <a:p>
            <a:endParaRPr lang="ja-JP" altLang="en-US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四角形: 角を丸くする 40"/>
          <p:cNvSpPr/>
          <p:nvPr/>
        </p:nvSpPr>
        <p:spPr>
          <a:xfrm>
            <a:off x="3840295" y="7927486"/>
            <a:ext cx="3538974" cy="166854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＜講師＞モバイルエール 代表 橘　明日香氏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プロフィール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b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小さなお店のための 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活用を踏まえたホームページ制作モバイルエール代表・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IT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コーディネータ。兵庫県芦屋市に籍を置く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個人事業・中小企業支援をトータルサポートするホームページ活用アドバイス・無料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集客マーケティングの専門家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  <a:b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自らの実践経験を踏まえたコスパ重視、支援者に寄り添ったサポートが評判となり、全国で講師や個別支援専門家として活躍中。セミナー、専門家派遣等支援実績は延べ６</a:t>
            </a:r>
            <a:r>
              <a:rPr lang="en-US" altLang="ja-JP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,</a:t>
            </a:r>
            <a:r>
              <a:rPr lang="ja-JP" altLang="en-US" sz="9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０００人を超え、制作に携わったホームページは２５０以上。</a:t>
            </a:r>
            <a:endParaRPr lang="en-US" altLang="ja-JP" sz="9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84B5604F-7DEC-48EB-9A8A-4B0A0FFF4CE0}"/>
              </a:ext>
            </a:extLst>
          </p:cNvPr>
          <p:cNvCxnSpPr/>
          <p:nvPr/>
        </p:nvCxnSpPr>
        <p:spPr>
          <a:xfrm>
            <a:off x="0" y="349309"/>
            <a:ext cx="7783658" cy="0"/>
          </a:xfrm>
          <a:prstGeom prst="line">
            <a:avLst/>
          </a:prstGeom>
          <a:ln w="193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C7EE826-E1F8-423A-855D-3AAB089D07CB}"/>
              </a:ext>
            </a:extLst>
          </p:cNvPr>
          <p:cNvCxnSpPr/>
          <p:nvPr/>
        </p:nvCxnSpPr>
        <p:spPr>
          <a:xfrm>
            <a:off x="0" y="2610050"/>
            <a:ext cx="7783658" cy="0"/>
          </a:xfrm>
          <a:prstGeom prst="line">
            <a:avLst/>
          </a:prstGeom>
          <a:ln w="1111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8949BF7-CDD1-49FE-8C22-4E7F5C9CEDD2}"/>
              </a:ext>
            </a:extLst>
          </p:cNvPr>
          <p:cNvSpPr/>
          <p:nvPr/>
        </p:nvSpPr>
        <p:spPr>
          <a:xfrm>
            <a:off x="4890441" y="2846896"/>
            <a:ext cx="2436105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茨木市市民総合センター（クリエイトセンター）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階会議室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101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号室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（茨木市駅前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4-6-16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DBDB81A-98B7-4922-8E61-97A93D938716}"/>
              </a:ext>
            </a:extLst>
          </p:cNvPr>
          <p:cNvSpPr/>
          <p:nvPr/>
        </p:nvSpPr>
        <p:spPr>
          <a:xfrm>
            <a:off x="4512132" y="3805470"/>
            <a:ext cx="283645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82563" indent="-182563"/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クリエイトセンター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地下駐車場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82563" indent="-182563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（有料・最大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600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円）のご利用をお願いします。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EB1FC829-7DE6-4010-A5DF-C828DA92000E}"/>
              </a:ext>
            </a:extLst>
          </p:cNvPr>
          <p:cNvSpPr/>
          <p:nvPr/>
        </p:nvSpPr>
        <p:spPr>
          <a:xfrm>
            <a:off x="531435" y="5729743"/>
            <a:ext cx="2113080" cy="77902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どのような内容が、</a:t>
            </a:r>
            <a:endParaRPr lang="en-US" altLang="ja-JP" sz="1200" dirty="0">
              <a:solidFill>
                <a:srgbClr val="40404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見る人の心にささるのか</a:t>
            </a:r>
            <a:endParaRPr lang="en-US" altLang="ja-JP" sz="1200" dirty="0">
              <a:solidFill>
                <a:srgbClr val="40404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よくわからない</a:t>
            </a:r>
            <a:endParaRPr lang="en-US" altLang="ja-JP" sz="1200" dirty="0">
              <a:solidFill>
                <a:srgbClr val="40404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95540804-F8F5-4B4A-B2C7-EB0009E337E8}"/>
              </a:ext>
            </a:extLst>
          </p:cNvPr>
          <p:cNvSpPr/>
          <p:nvPr/>
        </p:nvSpPr>
        <p:spPr>
          <a:xfrm>
            <a:off x="367948" y="7362123"/>
            <a:ext cx="7100465" cy="476726"/>
          </a:xfrm>
          <a:prstGeom prst="round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Instagram</a:t>
            </a:r>
            <a:r>
              <a:rPr lang="ja-JP" altLang="en-US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投稿にあたっての着眼点を説明します</a:t>
            </a:r>
            <a:r>
              <a:rPr lang="ja-JP" altLang="en-US" sz="24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40E47483-F5B6-4DB8-993A-D12D10605D08}"/>
              </a:ext>
            </a:extLst>
          </p:cNvPr>
          <p:cNvSpPr/>
          <p:nvPr/>
        </p:nvSpPr>
        <p:spPr>
          <a:xfrm>
            <a:off x="813405" y="5406169"/>
            <a:ext cx="6607014" cy="311228"/>
          </a:xfrm>
          <a:prstGeom prst="round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情報発信にあたり、こんなことにお困りではありませんか？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？</a:t>
            </a: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BE771760-EFDD-4288-B949-B889FA21B837}"/>
              </a:ext>
            </a:extLst>
          </p:cNvPr>
          <p:cNvSpPr/>
          <p:nvPr/>
        </p:nvSpPr>
        <p:spPr>
          <a:xfrm>
            <a:off x="2644515" y="5914469"/>
            <a:ext cx="2286114" cy="77902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写真、テキスト、動画など、どの手段で情報を発信すればよいかよくわからない</a:t>
            </a:r>
            <a:endParaRPr lang="en-US" altLang="ja-JP" sz="1200" dirty="0">
              <a:solidFill>
                <a:srgbClr val="40404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6E6F451-3F3D-4A1F-A20D-FBC2062422E5}"/>
              </a:ext>
            </a:extLst>
          </p:cNvPr>
          <p:cNvSpPr/>
          <p:nvPr/>
        </p:nvSpPr>
        <p:spPr>
          <a:xfrm>
            <a:off x="4964964" y="5831520"/>
            <a:ext cx="2250171" cy="77902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ja-JP" altLang="en-US" sz="1200" dirty="0">
                <a:solidFill>
                  <a:srgbClr val="40404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誰をターゲットとして情報発信してよいかよくわからない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C017711-3DA6-4F21-8D72-388D3497E6AC}"/>
              </a:ext>
            </a:extLst>
          </p:cNvPr>
          <p:cNvSpPr/>
          <p:nvPr/>
        </p:nvSpPr>
        <p:spPr>
          <a:xfrm>
            <a:off x="367948" y="8030310"/>
            <a:ext cx="3444803" cy="1498283"/>
          </a:xfrm>
          <a:prstGeom prst="round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＜注意事項＞</a:t>
            </a:r>
            <a:endParaRPr lang="en-US" altLang="ja-JP" sz="16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時間に限りがありますので、</a:t>
            </a:r>
            <a:r>
              <a:rPr lang="en-US" altLang="ja-JP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Instagram</a:t>
            </a:r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の操作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方法に関する説明は行いません。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特に聞きたい内容がありましたら、参加申込　　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書に記入願います。可能な限り、講義内容に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反映させていただきます。</a:t>
            </a:r>
            <a:endParaRPr lang="en-US" altLang="ja-JP" sz="1200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角丸四角形 47">
            <a:extLst>
              <a:ext uri="{FF2B5EF4-FFF2-40B4-BE49-F238E27FC236}">
                <a16:creationId xmlns:a16="http://schemas.microsoft.com/office/drawing/2014/main" id="{386B548A-5D7D-42C5-9E5E-DC8FE8041ED5}"/>
              </a:ext>
            </a:extLst>
          </p:cNvPr>
          <p:cNvSpPr>
            <a:spLocks noChangeAspect="1"/>
          </p:cNvSpPr>
          <p:nvPr/>
        </p:nvSpPr>
        <p:spPr>
          <a:xfrm>
            <a:off x="367948" y="4740258"/>
            <a:ext cx="653341" cy="407370"/>
          </a:xfrm>
          <a:prstGeom prst="roundRect">
            <a:avLst>
              <a:gd name="adj" fmla="val 2777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　容</a:t>
            </a:r>
          </a:p>
        </p:txBody>
      </p:sp>
      <p:sp>
        <p:nvSpPr>
          <p:cNvPr id="28" name="角丸四角形 47">
            <a:extLst>
              <a:ext uri="{FF2B5EF4-FFF2-40B4-BE49-F238E27FC236}">
                <a16:creationId xmlns:a16="http://schemas.microsoft.com/office/drawing/2014/main" id="{B3388333-5378-4210-B21E-CF76F4343753}"/>
              </a:ext>
            </a:extLst>
          </p:cNvPr>
          <p:cNvSpPr>
            <a:spLocks noChangeAspect="1"/>
          </p:cNvSpPr>
          <p:nvPr/>
        </p:nvSpPr>
        <p:spPr>
          <a:xfrm>
            <a:off x="367948" y="4042100"/>
            <a:ext cx="653341" cy="407370"/>
          </a:xfrm>
          <a:prstGeom prst="roundRect">
            <a:avLst>
              <a:gd name="adj" fmla="val 27776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対象者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D4A4F58-2EF6-48E2-8FA4-3B055CA7BE12}"/>
              </a:ext>
            </a:extLst>
          </p:cNvPr>
          <p:cNvSpPr/>
          <p:nvPr/>
        </p:nvSpPr>
        <p:spPr>
          <a:xfrm>
            <a:off x="1208054" y="4043804"/>
            <a:ext cx="3255796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北摂地域の農業関係者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Instagram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の登録が完了していることが望ましい）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50D4A295-3C1D-4D83-8624-C9F0101C6E65}"/>
              </a:ext>
            </a:extLst>
          </p:cNvPr>
          <p:cNvSpPr/>
          <p:nvPr/>
        </p:nvSpPr>
        <p:spPr>
          <a:xfrm rot="10800000">
            <a:off x="2545116" y="6962061"/>
            <a:ext cx="2674118" cy="265912"/>
          </a:xfrm>
          <a:prstGeom prst="triangle">
            <a:avLst/>
          </a:prstGeom>
          <a:solidFill>
            <a:schemeClr val="accent2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CFBBDC8-C119-42D4-AB82-D8A7B803EE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631" y="1621216"/>
            <a:ext cx="840941" cy="840121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D4D5CF5-36A4-48CC-A568-0EBCF2EB9977}"/>
              </a:ext>
            </a:extLst>
          </p:cNvPr>
          <p:cNvSpPr/>
          <p:nvPr/>
        </p:nvSpPr>
        <p:spPr>
          <a:xfrm>
            <a:off x="1909855" y="1631652"/>
            <a:ext cx="2687410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募集中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38028" y="9251499"/>
            <a:ext cx="7099517" cy="418335"/>
          </a:xfrm>
          <a:prstGeom prst="rect">
            <a:avLst/>
          </a:prstGeom>
          <a:noFill/>
        </p:spPr>
        <p:txBody>
          <a:bodyPr wrap="square" lIns="88788" tIns="44394" rIns="88788" bIns="44394" rtlCol="0">
            <a:spAutoFit/>
          </a:bodyPr>
          <a:lstStyle/>
          <a:p>
            <a:r>
              <a:rPr lang="en-US" altLang="ja-JP" sz="1068" dirty="0">
                <a:latin typeface="ＭＳ Ｐゴシック 本文"/>
                <a:ea typeface="Meiryo UI" panose="020B0604030504040204" pitchFamily="50" charset="-128"/>
              </a:rPr>
              <a:t>※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ご記入</a:t>
            </a:r>
            <a:r>
              <a:rPr lang="ja-JP" altLang="en-US" sz="1068" dirty="0">
                <a:latin typeface="+mj-ea"/>
                <a:ea typeface="+mj-ea"/>
              </a:rPr>
              <a:t>いただいた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情報は、主催者からの連絡、情報提供、当日資料等のため使用することがありますので、予めご了承ください。　　</a:t>
            </a:r>
            <a:endParaRPr lang="en-US" altLang="ja-JP" sz="1068" dirty="0">
              <a:latin typeface="ＭＳ Ｐゴシック 本文"/>
              <a:ea typeface="Meiryo UI" panose="020B0604030504040204" pitchFamily="50" charset="-128"/>
            </a:endParaRPr>
          </a:p>
          <a:p>
            <a:r>
              <a:rPr lang="en-US" altLang="ja-JP" sz="1068" dirty="0">
                <a:latin typeface="ＭＳ Ｐゴシック 本文"/>
                <a:ea typeface="Meiryo UI" panose="020B0604030504040204" pitchFamily="50" charset="-128"/>
              </a:rPr>
              <a:t>※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障がいがある方等で配慮が必要な方は申込書にご記入ください。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14461" y="413896"/>
            <a:ext cx="1859199" cy="358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8788" tIns="44394" rIns="88788" bIns="44394" rtlCol="0">
            <a:spAutoFit/>
          </a:bodyPr>
          <a:lstStyle/>
          <a:p>
            <a:pPr algn="ctr"/>
            <a:r>
              <a:rPr lang="ja-JP" altLang="en-US" sz="174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参加申込書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38028" y="2638370"/>
            <a:ext cx="7035632" cy="3763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788" tIns="44394" rIns="88788" bIns="44394" rtlCol="0" anchor="ctr"/>
          <a:lstStyle/>
          <a:p>
            <a:pPr algn="ctr"/>
            <a:r>
              <a:rPr lang="ja-JP" altLang="en-US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</a:t>
            </a:r>
            <a:r>
              <a:rPr lang="en-US" altLang="ja-JP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lang="ja-JP" altLang="en-US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研修会」　参加申込書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757260"/>
              </p:ext>
            </p:extLst>
          </p:nvPr>
        </p:nvGraphicFramePr>
        <p:xfrm>
          <a:off x="377484" y="3203216"/>
          <a:ext cx="7022436" cy="5883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152">
                  <a:extLst>
                    <a:ext uri="{9D8B030D-6E8A-4147-A177-3AD203B41FA5}">
                      <a16:colId xmlns:a16="http://schemas.microsoft.com/office/drawing/2014/main" val="3828783320"/>
                    </a:ext>
                  </a:extLst>
                </a:gridCol>
                <a:gridCol w="4793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2041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事業者名（農園名等）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464">
                <a:tc row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493999114"/>
                  </a:ext>
                </a:extLst>
              </a:tr>
              <a:tr h="937001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extLst>
                  <a:ext uri="{0D108BD9-81ED-4DB2-BD59-A6C34878D82A}">
                    <a16:rowId xmlns:a16="http://schemas.microsoft.com/office/drawing/2014/main" val="1762996394"/>
                  </a:ext>
                </a:extLst>
              </a:tr>
              <a:tr h="533982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その他参加予定者名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26664148"/>
                  </a:ext>
                </a:extLst>
              </a:tr>
              <a:tr h="196111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特に聞きたいこと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悩んでいること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説明時間の関係上、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操作方法に関するもの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以外で記入願います。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825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配慮希望等、何かありまし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たら記入願います。</a:t>
                      </a: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55961972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023790-231E-4659-952D-49AD11B210FC}"/>
              </a:ext>
            </a:extLst>
          </p:cNvPr>
          <p:cNvSpPr txBox="1"/>
          <p:nvPr/>
        </p:nvSpPr>
        <p:spPr>
          <a:xfrm>
            <a:off x="377485" y="955666"/>
            <a:ext cx="6996176" cy="144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注意事項を御確認の上、令和</a:t>
            </a:r>
            <a:r>
              <a: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259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lang="ja-JP" altLang="en-US" sz="129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en-US" sz="259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lang="ja-JP" altLang="en-US" sz="129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en-US" altLang="ja-JP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lang="en-US" altLang="ja-JP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79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までに、以下の参加申込書に必要事項を記入</a:t>
            </a:r>
            <a:r>
              <a:rPr lang="ja-JP" altLang="en-US" sz="1295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し、メール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で提出してください。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＜申込先＞大阪府北部農と緑の総合事務所農の普及課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48"/>
              </a:spcBef>
            </a:pPr>
            <a:r>
              <a:rPr lang="en-US" altLang="ja-JP" sz="1511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hokubunotomidori-g05@sbox.pref.osaka.lg.jp</a:t>
            </a:r>
            <a:endParaRPr lang="en-US" altLang="ja-JP" sz="1511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F0DF682-FD71-4458-BA18-12E8378E17E7}"/>
              </a:ext>
            </a:extLst>
          </p:cNvPr>
          <p:cNvGrpSpPr/>
          <p:nvPr/>
        </p:nvGrpSpPr>
        <p:grpSpPr>
          <a:xfrm>
            <a:off x="377484" y="9787644"/>
            <a:ext cx="7102227" cy="780502"/>
            <a:chOff x="419976" y="9883133"/>
            <a:chExt cx="7102227" cy="780502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1D01AEA-C078-4245-9F9C-56E6E0C73471}"/>
                </a:ext>
              </a:extLst>
            </p:cNvPr>
            <p:cNvSpPr txBox="1"/>
            <p:nvPr/>
          </p:nvSpPr>
          <p:spPr>
            <a:xfrm>
              <a:off x="1524703" y="9883133"/>
              <a:ext cx="5841909" cy="490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大阪府北部農と緑の総合事務所　農の普及課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大阪府環境農林水産部流通対策室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角丸四角形 34">
              <a:extLst>
                <a:ext uri="{FF2B5EF4-FFF2-40B4-BE49-F238E27FC236}">
                  <a16:creationId xmlns:a16="http://schemas.microsoft.com/office/drawing/2014/main" id="{F49CBC93-28B3-4889-97BE-358E9B2F067C}"/>
                </a:ext>
              </a:extLst>
            </p:cNvPr>
            <p:cNvSpPr/>
            <p:nvPr/>
          </p:nvSpPr>
          <p:spPr bwMode="gray">
            <a:xfrm>
              <a:off x="419976" y="9929757"/>
              <a:ext cx="971394" cy="33735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95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主　　催</a:t>
              </a:r>
              <a:endParaRPr lang="ja-JP" altLang="en-US" sz="1727" dirty="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0355BC8-834C-4C5A-9E3C-95B781A2B90B}"/>
                </a:ext>
              </a:extLst>
            </p:cNvPr>
            <p:cNvSpPr/>
            <p:nvPr/>
          </p:nvSpPr>
          <p:spPr>
            <a:xfrm>
              <a:off x="1431705" y="10364662"/>
              <a:ext cx="6090498" cy="291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en-US" sz="129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地方独立行政法人　大阪府立環境農林水産総合研究所</a:t>
              </a:r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" name="角丸四角形 34">
              <a:extLst>
                <a:ext uri="{FF2B5EF4-FFF2-40B4-BE49-F238E27FC236}">
                  <a16:creationId xmlns:a16="http://schemas.microsoft.com/office/drawing/2014/main" id="{9E60F98B-B334-420A-8C26-D74E2B08268C}"/>
                </a:ext>
              </a:extLst>
            </p:cNvPr>
            <p:cNvSpPr/>
            <p:nvPr/>
          </p:nvSpPr>
          <p:spPr bwMode="gray">
            <a:xfrm>
              <a:off x="419976" y="10358438"/>
              <a:ext cx="971394" cy="30519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運　　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73469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ユーザー設定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BIZ UDPゴシック</vt:lpstr>
      <vt:lpstr>HGPｺﾞｼｯｸE</vt:lpstr>
      <vt:lpstr>HGPｺﾞｼｯｸM</vt:lpstr>
      <vt:lpstr>HGP創英角ｺﾞｼｯｸUB</vt:lpstr>
      <vt:lpstr>HGS創英角ｺﾞｼｯｸUB</vt:lpstr>
      <vt:lpstr>HG創英角ｺﾞｼｯｸUB</vt:lpstr>
      <vt:lpstr>Meiryo UI</vt:lpstr>
      <vt:lpstr>ＭＳ Ｐゴシック</vt:lpstr>
      <vt:lpstr>ＭＳ Ｐゴシック 本文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2025-06-19T07:16:38Z</dcterms:created>
  <dcterms:modified xsi:type="dcterms:W3CDTF">2025-06-19T07:16:47Z</dcterms:modified>
</cp:coreProperties>
</file>