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7775575" cy="10907713"/>
  <p:notesSz cx="6646863" cy="9777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69" userDrawn="1">
          <p15:clr>
            <a:srgbClr val="A4A3A4"/>
          </p15:clr>
        </p15:guide>
        <p15:guide id="2" pos="2449">
          <p15:clr>
            <a:srgbClr val="A4A3A4"/>
          </p15:clr>
        </p15:guide>
        <p15:guide id="3" pos="249" userDrawn="1">
          <p15:clr>
            <a:srgbClr val="A4A3A4"/>
          </p15:clr>
        </p15:guide>
        <p15:guide id="4" pos="4649" userDrawn="1">
          <p15:clr>
            <a:srgbClr val="A4A3A4"/>
          </p15:clr>
        </p15:guide>
        <p15:guide id="5" pos="6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0" userDrawn="1">
          <p15:clr>
            <a:srgbClr val="A4A3A4"/>
          </p15:clr>
        </p15:guide>
        <p15:guide id="2" pos="209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6699"/>
    <a:srgbClr val="FF9999"/>
    <a:srgbClr val="404040"/>
    <a:srgbClr val="CC0000"/>
    <a:srgbClr val="FFB7B7"/>
    <a:srgbClr val="FFCC99"/>
    <a:srgbClr val="FF7C80"/>
    <a:srgbClr val="CCFF66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014" autoAdjust="0"/>
    <p:restoredTop sz="95701" autoAdjust="0"/>
  </p:normalViewPr>
  <p:slideViewPr>
    <p:cSldViewPr snapToGrid="0">
      <p:cViewPr varScale="1">
        <p:scale>
          <a:sx n="63" d="100"/>
          <a:sy n="63" d="100"/>
        </p:scale>
        <p:origin x="1920" y="77"/>
      </p:cViewPr>
      <p:guideLst>
        <p:guide orient="horz" pos="4569"/>
        <p:guide pos="2449"/>
        <p:guide pos="249"/>
        <p:guide pos="4649"/>
        <p:guide pos="65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080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4"/>
            <a:ext cx="2880788" cy="488649"/>
          </a:xfrm>
          <a:prstGeom prst="rect">
            <a:avLst/>
          </a:prstGeom>
        </p:spPr>
        <p:txBody>
          <a:bodyPr vert="horz" lIns="84404" tIns="42203" rIns="84404" bIns="42203" rtlCol="0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64644" y="4"/>
            <a:ext cx="2880788" cy="488649"/>
          </a:xfrm>
          <a:prstGeom prst="rect">
            <a:avLst/>
          </a:prstGeom>
        </p:spPr>
        <p:txBody>
          <a:bodyPr vert="horz" lIns="84404" tIns="42203" rIns="84404" bIns="42203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t>2025/6/24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9" y="9287289"/>
            <a:ext cx="2880788" cy="488648"/>
          </a:xfrm>
          <a:prstGeom prst="rect">
            <a:avLst/>
          </a:prstGeom>
        </p:spPr>
        <p:txBody>
          <a:bodyPr vert="horz" lIns="84404" tIns="42203" rIns="84404" bIns="42203" rtlCol="0" anchor="b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64644" y="9287289"/>
            <a:ext cx="2880788" cy="488648"/>
          </a:xfrm>
          <a:prstGeom prst="rect">
            <a:avLst/>
          </a:prstGeom>
        </p:spPr>
        <p:txBody>
          <a:bodyPr vert="horz" lIns="84404" tIns="42203" rIns="84404" bIns="42203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0" y="9"/>
            <a:ext cx="2880306" cy="490567"/>
          </a:xfrm>
          <a:prstGeom prst="rect">
            <a:avLst/>
          </a:prstGeom>
        </p:spPr>
        <p:txBody>
          <a:bodyPr vert="horz" lIns="89690" tIns="44844" rIns="89690" bIns="44844" rtlCol="0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029" y="9"/>
            <a:ext cx="2880306" cy="490567"/>
          </a:xfrm>
          <a:prstGeom prst="rect">
            <a:avLst/>
          </a:prstGeom>
        </p:spPr>
        <p:txBody>
          <a:bodyPr vert="horz" lIns="89690" tIns="44844" rIns="89690" bIns="44844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2025/6/24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7888" y="1222375"/>
            <a:ext cx="2351087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90" tIns="44844" rIns="89690" bIns="4484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688" y="4705387"/>
            <a:ext cx="5317490" cy="3849855"/>
          </a:xfrm>
          <a:prstGeom prst="rect">
            <a:avLst/>
          </a:prstGeom>
        </p:spPr>
        <p:txBody>
          <a:bodyPr vert="horz" lIns="89690" tIns="44844" rIns="89690" bIns="448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0" y="9286852"/>
            <a:ext cx="2880306" cy="490566"/>
          </a:xfrm>
          <a:prstGeom prst="rect">
            <a:avLst/>
          </a:prstGeom>
        </p:spPr>
        <p:txBody>
          <a:bodyPr vert="horz" lIns="89690" tIns="44844" rIns="89690" bIns="44844" rtlCol="0" anchor="b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029" y="9286852"/>
            <a:ext cx="2880306" cy="490566"/>
          </a:xfrm>
          <a:prstGeom prst="rect">
            <a:avLst/>
          </a:prstGeom>
        </p:spPr>
        <p:txBody>
          <a:bodyPr vert="horz" lIns="89690" tIns="44844" rIns="89690" bIns="44844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okubunotomidori-g05@sbox.pref.osaka.lg.j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38028" y="9251499"/>
            <a:ext cx="7099517" cy="418335"/>
          </a:xfrm>
          <a:prstGeom prst="rect">
            <a:avLst/>
          </a:prstGeom>
          <a:noFill/>
        </p:spPr>
        <p:txBody>
          <a:bodyPr wrap="square" lIns="88788" tIns="44394" rIns="88788" bIns="44394" rtlCol="0">
            <a:spAutoFit/>
          </a:bodyPr>
          <a:lstStyle/>
          <a:p>
            <a:r>
              <a:rPr lang="en-US" altLang="ja-JP" sz="1068" dirty="0">
                <a:latin typeface="ＭＳ Ｐゴシック 本文"/>
                <a:ea typeface="Meiryo UI" panose="020B0604030504040204" pitchFamily="50" charset="-128"/>
              </a:rPr>
              <a:t>※</a:t>
            </a:r>
            <a:r>
              <a:rPr lang="ja-JP" altLang="en-US" sz="1068" dirty="0">
                <a:latin typeface="ＭＳ Ｐゴシック 本文"/>
                <a:ea typeface="Meiryo UI" panose="020B0604030504040204" pitchFamily="50" charset="-128"/>
              </a:rPr>
              <a:t>ご記入</a:t>
            </a:r>
            <a:r>
              <a:rPr lang="ja-JP" altLang="en-US" sz="1068" dirty="0">
                <a:latin typeface="+mj-ea"/>
                <a:ea typeface="+mj-ea"/>
              </a:rPr>
              <a:t>いただいた</a:t>
            </a:r>
            <a:r>
              <a:rPr lang="ja-JP" altLang="en-US" sz="1068" dirty="0">
                <a:latin typeface="ＭＳ Ｐゴシック 本文"/>
                <a:ea typeface="Meiryo UI" panose="020B0604030504040204" pitchFamily="50" charset="-128"/>
              </a:rPr>
              <a:t>情報は、主催者からの連絡、情報提供、当日資料等のため使用することがありますので、予めご了承ください。　　</a:t>
            </a:r>
            <a:endParaRPr lang="en-US" altLang="ja-JP" sz="1068" dirty="0">
              <a:latin typeface="ＭＳ Ｐゴシック 本文"/>
              <a:ea typeface="Meiryo UI" panose="020B0604030504040204" pitchFamily="50" charset="-128"/>
            </a:endParaRPr>
          </a:p>
          <a:p>
            <a:r>
              <a:rPr lang="en-US" altLang="ja-JP" sz="1068" dirty="0">
                <a:latin typeface="ＭＳ Ｐゴシック 本文"/>
                <a:ea typeface="Meiryo UI" panose="020B0604030504040204" pitchFamily="50" charset="-128"/>
              </a:rPr>
              <a:t>※</a:t>
            </a:r>
            <a:r>
              <a:rPr lang="ja-JP" altLang="en-US" sz="1068" dirty="0">
                <a:latin typeface="ＭＳ Ｐゴシック 本文"/>
                <a:ea typeface="Meiryo UI" panose="020B0604030504040204" pitchFamily="50" charset="-128"/>
              </a:rPr>
              <a:t>障がいがある方等で配慮が必要な方は申込書にご記入ください。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14461" y="413896"/>
            <a:ext cx="1859199" cy="358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88788" tIns="44394" rIns="88788" bIns="44394" rtlCol="0">
            <a:spAutoFit/>
          </a:bodyPr>
          <a:lstStyle/>
          <a:p>
            <a:pPr algn="ctr"/>
            <a:r>
              <a:rPr lang="ja-JP" altLang="en-US" sz="1749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参加申込書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38028" y="2638370"/>
            <a:ext cx="7035632" cy="37636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788" tIns="44394" rIns="88788" bIns="44394" rtlCol="0" anchor="ctr"/>
          <a:lstStyle/>
          <a:p>
            <a:pPr algn="ctr"/>
            <a:r>
              <a:rPr lang="ja-JP" altLang="en-US" sz="1749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「</a:t>
            </a:r>
            <a:r>
              <a:rPr lang="en-US" altLang="ja-JP" sz="1749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SNS</a:t>
            </a:r>
            <a:r>
              <a:rPr lang="ja-JP" altLang="en-US" sz="1749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研修会」　参加申込書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757260"/>
              </p:ext>
            </p:extLst>
          </p:nvPr>
        </p:nvGraphicFramePr>
        <p:xfrm>
          <a:off x="377484" y="3203216"/>
          <a:ext cx="7022436" cy="5883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4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4152">
                  <a:extLst>
                    <a:ext uri="{9D8B030D-6E8A-4147-A177-3AD203B41FA5}">
                      <a16:colId xmlns:a16="http://schemas.microsoft.com/office/drawing/2014/main" val="3828783320"/>
                    </a:ext>
                  </a:extLst>
                </a:gridCol>
                <a:gridCol w="4793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2041">
                <a:tc grid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事業者名（農園名等）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464">
                <a:tc rowSpan="2"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</a:t>
                      </a:r>
                      <a:endParaRPr kumimoji="1" lang="en-US" altLang="ja-JP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</a:t>
                      </a:r>
                    </a:p>
                  </a:txBody>
                  <a:tcPr marL="88787" marR="88787" marT="44396" marB="44396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8787" marR="88787" marT="44396" marB="44396" anchor="ctr"/>
                </a:tc>
                <a:tc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/>
                </a:tc>
                <a:extLst>
                  <a:ext uri="{0D108BD9-81ED-4DB2-BD59-A6C34878D82A}">
                    <a16:rowId xmlns:a16="http://schemas.microsoft.com/office/drawing/2014/main" val="1493999114"/>
                  </a:ext>
                </a:extLst>
              </a:tr>
              <a:tr h="937001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88787" marR="88787" marT="44396" marB="44396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</a:p>
                  </a:txBody>
                  <a:tcPr marL="88787" marR="88787" marT="44396" marB="44396" anchor="ctr"/>
                </a:tc>
                <a:tc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 anchor="ctr"/>
                </a:tc>
                <a:extLst>
                  <a:ext uri="{0D108BD9-81ED-4DB2-BD59-A6C34878D82A}">
                    <a16:rowId xmlns:a16="http://schemas.microsoft.com/office/drawing/2014/main" val="1762996394"/>
                  </a:ext>
                </a:extLst>
              </a:tr>
              <a:tr h="533982">
                <a:tc grid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その他参加予定者名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/>
                </a:tc>
                <a:extLst>
                  <a:ext uri="{0D108BD9-81ED-4DB2-BD59-A6C34878D82A}">
                    <a16:rowId xmlns:a16="http://schemas.microsoft.com/office/drawing/2014/main" val="126664148"/>
                  </a:ext>
                </a:extLst>
              </a:tr>
              <a:tr h="1961112">
                <a:tc gridSpan="2"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特に聞きたいこと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悩んでいること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説明時間の関係上、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操作方法に関するもの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以外で記入願います。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68250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配慮希望等、何かありまし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たら記入願います。</a:t>
                      </a:r>
                    </a:p>
                  </a:txBody>
                  <a:tcPr marL="88787" marR="88787" marT="44396" marB="4439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8787" marR="88787" marT="44396" marB="44396"/>
                </a:tc>
                <a:extLst>
                  <a:ext uri="{0D108BD9-81ED-4DB2-BD59-A6C34878D82A}">
                    <a16:rowId xmlns:a16="http://schemas.microsoft.com/office/drawing/2014/main" val="559619726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9023790-231E-4659-952D-49AD11B210FC}"/>
              </a:ext>
            </a:extLst>
          </p:cNvPr>
          <p:cNvSpPr txBox="1"/>
          <p:nvPr/>
        </p:nvSpPr>
        <p:spPr>
          <a:xfrm>
            <a:off x="377485" y="955666"/>
            <a:ext cx="6996176" cy="1445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注意事項を御確認の上、令和</a:t>
            </a:r>
            <a:r>
              <a:rPr lang="en-US" altLang="ja-JP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ja-JP" altLang="en-US" sz="259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７</a:t>
            </a:r>
            <a:r>
              <a:rPr lang="ja-JP" altLang="en-US" sz="129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ja-JP" altLang="en-US" sz="259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１１</a:t>
            </a:r>
            <a:r>
              <a:rPr lang="ja-JP" altLang="en-US" sz="129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lang="en-US" altLang="ja-JP" sz="1727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727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</a:t>
            </a:r>
            <a:r>
              <a:rPr lang="en-US" altLang="ja-JP" sz="1727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1079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までに、以下の参加申込書に必要事項を記入</a:t>
            </a:r>
            <a:r>
              <a:rPr lang="ja-JP" altLang="en-US" sz="1295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し、メール</a:t>
            </a:r>
            <a:r>
              <a:rPr lang="ja-JP" altLang="en-US" sz="129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で提出してください。</a:t>
            </a:r>
            <a:endParaRPr lang="en-US" altLang="ja-JP" sz="129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9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＜申込先＞大阪府北部農と緑の総合事務所農の普及課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48"/>
              </a:spcBef>
            </a:pPr>
            <a:r>
              <a:rPr lang="en-US" altLang="ja-JP" sz="1511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2"/>
              </a:rPr>
              <a:t>hokubunotomidori-g05@sbox.pref.osaka.lg.jp</a:t>
            </a:r>
            <a:endParaRPr lang="en-US" altLang="ja-JP" sz="1511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F0DF682-FD71-4458-BA18-12E8378E17E7}"/>
              </a:ext>
            </a:extLst>
          </p:cNvPr>
          <p:cNvGrpSpPr/>
          <p:nvPr/>
        </p:nvGrpSpPr>
        <p:grpSpPr>
          <a:xfrm>
            <a:off x="377484" y="9787644"/>
            <a:ext cx="7102227" cy="780502"/>
            <a:chOff x="419976" y="9883133"/>
            <a:chExt cx="7102227" cy="780502"/>
          </a:xfrm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A1D01AEA-C078-4245-9F9C-56E6E0C73471}"/>
                </a:ext>
              </a:extLst>
            </p:cNvPr>
            <p:cNvSpPr txBox="1"/>
            <p:nvPr/>
          </p:nvSpPr>
          <p:spPr>
            <a:xfrm>
              <a:off x="1524703" y="9883133"/>
              <a:ext cx="5841909" cy="490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95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大阪府北部農と緑の総合事務所　農の普及課</a:t>
              </a:r>
              <a:endParaRPr lang="en-US" altLang="ja-JP" sz="1295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295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大阪府環境農林水産部流通対策室</a:t>
              </a:r>
              <a:endParaRPr lang="en-US" altLang="ja-JP" sz="1295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4" name="角丸四角形 34">
              <a:extLst>
                <a:ext uri="{FF2B5EF4-FFF2-40B4-BE49-F238E27FC236}">
                  <a16:creationId xmlns:a16="http://schemas.microsoft.com/office/drawing/2014/main" id="{F49CBC93-28B3-4889-97BE-358E9B2F067C}"/>
                </a:ext>
              </a:extLst>
            </p:cNvPr>
            <p:cNvSpPr/>
            <p:nvPr/>
          </p:nvSpPr>
          <p:spPr bwMode="gray">
            <a:xfrm>
              <a:off x="419976" y="9929757"/>
              <a:ext cx="971394" cy="33735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95" b="1" dirty="0">
                  <a:solidFill>
                    <a:prstClr val="white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主　　催</a:t>
              </a:r>
              <a:endParaRPr lang="ja-JP" altLang="en-US" sz="1727" dirty="0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B0355BC8-834C-4C5A-9E3C-95B781A2B90B}"/>
                </a:ext>
              </a:extLst>
            </p:cNvPr>
            <p:cNvSpPr/>
            <p:nvPr/>
          </p:nvSpPr>
          <p:spPr>
            <a:xfrm>
              <a:off x="1431705" y="10364662"/>
              <a:ext cx="6090498" cy="2916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295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lang="ja-JP" altLang="en-US" sz="129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地方独立行政法人　大阪府立環境農林水産総合研究所</a:t>
              </a:r>
              <a:r>
                <a:rPr lang="ja-JP" altLang="en-US" sz="1295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endParaRPr lang="en-US" altLang="ja-JP" sz="1295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6" name="角丸四角形 34">
              <a:extLst>
                <a:ext uri="{FF2B5EF4-FFF2-40B4-BE49-F238E27FC236}">
                  <a16:creationId xmlns:a16="http://schemas.microsoft.com/office/drawing/2014/main" id="{9E60F98B-B334-420A-8C26-D74E2B08268C}"/>
                </a:ext>
              </a:extLst>
            </p:cNvPr>
            <p:cNvSpPr/>
            <p:nvPr/>
          </p:nvSpPr>
          <p:spPr bwMode="gray">
            <a:xfrm>
              <a:off x="419976" y="10358438"/>
              <a:ext cx="971394" cy="305197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95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運　　営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8734696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200</Words>
  <Application>Microsoft Office PowerPoint</Application>
  <PresentationFormat>ユーザー設定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HGP創英角ｺﾞｼｯｸUB</vt:lpstr>
      <vt:lpstr>HGS創英角ｺﾞｼｯｸUB</vt:lpstr>
      <vt:lpstr>Meiryo UI</vt:lpstr>
      <vt:lpstr>ＭＳ Ｐゴシック</vt:lpstr>
      <vt:lpstr>ＭＳ Ｐゴシック 本文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2025-06-19T07:16:38Z</dcterms:created>
  <dcterms:modified xsi:type="dcterms:W3CDTF">2025-06-24T00:14:48Z</dcterms:modified>
</cp:coreProperties>
</file>