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E9"/>
    <a:srgbClr val="F8D7CD"/>
    <a:srgbClr val="FCECE8"/>
    <a:srgbClr val="0000CC"/>
    <a:srgbClr val="33CC33"/>
    <a:srgbClr val="D5E3CF"/>
    <a:srgbClr val="A4ABA1"/>
    <a:srgbClr val="99CCFF"/>
    <a:srgbClr val="99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5896" autoAdjust="0"/>
  </p:normalViewPr>
  <p:slideViewPr>
    <p:cSldViewPr snapToGrid="0">
      <p:cViewPr varScale="1">
        <p:scale>
          <a:sx n="97" d="100"/>
          <a:sy n="97" d="100"/>
        </p:scale>
        <p:origin x="13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70676-C9A3-4682-B842-A5EE4886E0B7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32CED-00B2-4FA5-91E4-FC12D69BF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32CED-00B2-4FA5-91E4-FC12D69BF1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71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6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3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3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E56D-6E91-426E-BB81-A02E6A7DB429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D9100F6-F9F4-4782-B8F9-D4E144FCD9E9}"/>
              </a:ext>
            </a:extLst>
          </p:cNvPr>
          <p:cNvSpPr/>
          <p:nvPr/>
        </p:nvSpPr>
        <p:spPr>
          <a:xfrm>
            <a:off x="53547" y="4968371"/>
            <a:ext cx="9798905" cy="183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>
              <a:lnSpc>
                <a:spcPts val="2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　　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72002" y="-8556"/>
            <a:ext cx="77546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入居予定事業者の決定取消と次点者の繰上げ決定について</a:t>
            </a:r>
            <a:endParaRPr lang="en-US" altLang="ja-JP" sz="160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2" descr="BD1026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2" y="19254"/>
            <a:ext cx="319756" cy="28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j01158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6314" y="321249"/>
            <a:ext cx="8090343" cy="10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220F979-761E-4C10-AE7B-150DE8EBBF29}"/>
              </a:ext>
            </a:extLst>
          </p:cNvPr>
          <p:cNvSpPr/>
          <p:nvPr/>
        </p:nvSpPr>
        <p:spPr>
          <a:xfrm>
            <a:off x="48058" y="553833"/>
            <a:ext cx="9809884" cy="181001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52400" indent="-152400">
              <a:lnSpc>
                <a:spcPts val="1700"/>
              </a:lnSpc>
            </a:pPr>
            <a:endParaRPr kumimoji="1" lang="en-US" altLang="ja-JP" sz="1200" b="1" kern="100" dirty="0">
              <a:solidFill>
                <a:schemeClr val="bg1"/>
              </a:solidFill>
              <a:highlight>
                <a:srgbClr val="FF00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" name="角丸四角形 58">
            <a:extLst>
              <a:ext uri="{FF2B5EF4-FFF2-40B4-BE49-F238E27FC236}">
                <a16:creationId xmlns:a16="http://schemas.microsoft.com/office/drawing/2014/main" id="{234F95BD-0327-49C8-815A-586437A55FEE}"/>
              </a:ext>
            </a:extLst>
          </p:cNvPr>
          <p:cNvSpPr/>
          <p:nvPr/>
        </p:nvSpPr>
        <p:spPr>
          <a:xfrm>
            <a:off x="51164" y="409927"/>
            <a:ext cx="729228" cy="216000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 過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898577B-3651-42B8-A63A-94A61A906CDD}"/>
              </a:ext>
            </a:extLst>
          </p:cNvPr>
          <p:cNvSpPr txBox="1"/>
          <p:nvPr/>
        </p:nvSpPr>
        <p:spPr>
          <a:xfrm>
            <a:off x="101557" y="711673"/>
            <a:ext cx="10018225" cy="14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７月２８日（月）： 事業者決定　（㈱アベストコーポレーション）</a:t>
            </a:r>
            <a:endParaRPr kumimoji="1" lang="en-US" altLang="ja-JP" sz="11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８月４日（月）　： 事業者との初回打合せ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８月５日（火）・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1" lang="ja-JP" altLang="en-US" sz="1100" b="0" i="0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日（水）： 事業者による全フロア（全室）の内覧</a:t>
            </a:r>
            <a:endParaRPr kumimoji="1" lang="en-US" altLang="ja-JP" sz="1100" b="0" i="0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８月８日（金）　： 事業者から覚書（案）への要望事項の提出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８月１３日（水）： 要望事項に対する府のスタンスを説明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月２０日（水）： 要望事項に対する府の回答を提示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月２２日（金）： 辞退届の提出（受理）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754FFB7-0FB4-43B7-9F7E-48259640BE0A}"/>
              </a:ext>
            </a:extLst>
          </p:cNvPr>
          <p:cNvSpPr/>
          <p:nvPr/>
        </p:nvSpPr>
        <p:spPr>
          <a:xfrm>
            <a:off x="51164" y="2486257"/>
            <a:ext cx="9809884" cy="53018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52400" indent="-152400">
              <a:lnSpc>
                <a:spcPts val="1700"/>
              </a:lnSpc>
            </a:pPr>
            <a:endParaRPr kumimoji="1" lang="en-US" altLang="ja-JP" sz="1200" b="1" kern="100" dirty="0">
              <a:solidFill>
                <a:schemeClr val="bg1"/>
              </a:solidFill>
              <a:highlight>
                <a:srgbClr val="FF00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角丸四角形 58">
            <a:extLst>
              <a:ext uri="{FF2B5EF4-FFF2-40B4-BE49-F238E27FC236}">
                <a16:creationId xmlns:a16="http://schemas.microsoft.com/office/drawing/2014/main" id="{394A4D01-A09A-442B-9525-78AD8566C72B}"/>
              </a:ext>
            </a:extLst>
          </p:cNvPr>
          <p:cNvSpPr/>
          <p:nvPr/>
        </p:nvSpPr>
        <p:spPr>
          <a:xfrm>
            <a:off x="48058" y="2399183"/>
            <a:ext cx="1664838" cy="216000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今後の対応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6B05B42-A97B-4F94-B059-03481A282DD0}"/>
              </a:ext>
            </a:extLst>
          </p:cNvPr>
          <p:cNvSpPr txBox="1"/>
          <p:nvPr/>
        </p:nvSpPr>
        <p:spPr>
          <a:xfrm>
            <a:off x="106720" y="2637811"/>
            <a:ext cx="9736223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 募集要項の規定に基づき、</a:t>
            </a:r>
            <a:r>
              <a: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次点者である</a:t>
            </a:r>
            <a:r>
              <a:rPr kumimoji="1" lang="ja-JP" altLang="en-US" sz="14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株式会社リブ・マックス」を繰り上げ</a:t>
            </a:r>
            <a:endParaRPr kumimoji="1" lang="en-US" altLang="ja-JP" sz="14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A13B42B-4FBF-4B34-8D8F-C6A69AA9B6B1}"/>
              </a:ext>
            </a:extLst>
          </p:cNvPr>
          <p:cNvSpPr/>
          <p:nvPr/>
        </p:nvSpPr>
        <p:spPr>
          <a:xfrm>
            <a:off x="38358" y="3185022"/>
            <a:ext cx="9809884" cy="158589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52400" indent="-152400">
              <a:lnSpc>
                <a:spcPts val="1700"/>
              </a:lnSpc>
            </a:pPr>
            <a:endParaRPr kumimoji="1" lang="en-US" altLang="ja-JP" sz="1200" b="1" kern="100" dirty="0">
              <a:solidFill>
                <a:schemeClr val="bg1"/>
              </a:solidFill>
              <a:highlight>
                <a:srgbClr val="FF00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600"/>
              </a:lnSpc>
            </a:pP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24" name="表 9">
            <a:extLst>
              <a:ext uri="{FF2B5EF4-FFF2-40B4-BE49-F238E27FC236}">
                <a16:creationId xmlns:a16="http://schemas.microsoft.com/office/drawing/2014/main" id="{0FE1673B-63D5-4A6E-BC63-4476DB11F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33680"/>
              </p:ext>
            </p:extLst>
          </p:nvPr>
        </p:nvGraphicFramePr>
        <p:xfrm>
          <a:off x="1179537" y="5245059"/>
          <a:ext cx="6876000" cy="1417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7287">
                  <a:extLst>
                    <a:ext uri="{9D8B030D-6E8A-4147-A177-3AD203B41FA5}">
                      <a16:colId xmlns:a16="http://schemas.microsoft.com/office/drawing/2014/main" val="3181648557"/>
                    </a:ext>
                  </a:extLst>
                </a:gridCol>
                <a:gridCol w="1851583">
                  <a:extLst>
                    <a:ext uri="{9D8B030D-6E8A-4147-A177-3AD203B41FA5}">
                      <a16:colId xmlns:a16="http://schemas.microsoft.com/office/drawing/2014/main" val="117901699"/>
                    </a:ext>
                  </a:extLst>
                </a:gridCol>
                <a:gridCol w="1756400">
                  <a:extLst>
                    <a:ext uri="{9D8B030D-6E8A-4147-A177-3AD203B41FA5}">
                      <a16:colId xmlns:a16="http://schemas.microsoft.com/office/drawing/2014/main" val="832953998"/>
                    </a:ext>
                  </a:extLst>
                </a:gridCol>
                <a:gridCol w="2230730">
                  <a:extLst>
                    <a:ext uri="{9D8B030D-6E8A-4147-A177-3AD203B41FA5}">
                      <a16:colId xmlns:a16="http://schemas.microsoft.com/office/drawing/2014/main" val="162339630"/>
                    </a:ext>
                  </a:extLst>
                </a:gridCol>
              </a:tblGrid>
              <a:tr h="319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価格点以外</a:t>
                      </a:r>
                      <a:endParaRPr kumimoji="1" lang="en-US" altLang="ja-JP" sz="9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〔50</a:t>
                      </a:r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点</a:t>
                      </a:r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〕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価格点</a:t>
                      </a:r>
                      <a:endParaRPr kumimoji="1" lang="en-US" altLang="ja-JP" sz="9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〔50</a:t>
                      </a:r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点</a:t>
                      </a:r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〕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合計</a:t>
                      </a:r>
                      <a:endParaRPr kumimoji="1" lang="en-US" altLang="ja-JP" sz="9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〔100</a:t>
                      </a:r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点</a:t>
                      </a:r>
                      <a:r>
                        <a:rPr kumimoji="1" lang="en-US" altLang="ja-JP" sz="9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〕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658018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31.25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50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８１．２５点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1771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30.25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37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６７．２５点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62260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37.75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６５．７５点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321934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25.25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５４．２５点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160475"/>
                  </a:ext>
                </a:extLst>
              </a:tr>
            </a:tbl>
          </a:graphicData>
        </a:graphic>
      </p:graphicFrame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9EE9AE4A-83A4-4207-94A9-EE898E5CC935}"/>
              </a:ext>
            </a:extLst>
          </p:cNvPr>
          <p:cNvSpPr/>
          <p:nvPr/>
        </p:nvSpPr>
        <p:spPr>
          <a:xfrm>
            <a:off x="1184312" y="5855740"/>
            <a:ext cx="6876000" cy="28668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3B92D21-6FED-4F9E-894E-0744BD80A058}"/>
              </a:ext>
            </a:extLst>
          </p:cNvPr>
          <p:cNvSpPr txBox="1"/>
          <p:nvPr/>
        </p:nvSpPr>
        <p:spPr>
          <a:xfrm>
            <a:off x="1933475" y="3345158"/>
            <a:ext cx="7186210" cy="47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・代表者：有山 憲　・本社：東京都港区　・設立：平成１０年７月　・資本金：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5,000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・主な事業内容：ホテル（ホテルリブマックス等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全国展開）、マンスリーマンション、不動産運営管理等 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0743510-B578-437F-9966-5C027D6DE12F}"/>
              </a:ext>
            </a:extLst>
          </p:cNvPr>
          <p:cNvSpPr txBox="1"/>
          <p:nvPr/>
        </p:nvSpPr>
        <p:spPr>
          <a:xfrm>
            <a:off x="114228" y="3339785"/>
            <a:ext cx="2130619" cy="268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 </a:t>
            </a:r>
            <a:r>
              <a:rPr kumimoji="1" lang="ja-JP" altLang="en-US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株式会社リブ・マックス</a:t>
            </a:r>
            <a:endParaRPr kumimoji="1" lang="en-US" altLang="ja-JP" sz="1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1278F81-4387-49FC-B605-38E2A2E08904}"/>
              </a:ext>
            </a:extLst>
          </p:cNvPr>
          <p:cNvSpPr txBox="1"/>
          <p:nvPr/>
        </p:nvSpPr>
        <p:spPr>
          <a:xfrm>
            <a:off x="794417" y="3818614"/>
            <a:ext cx="8959352" cy="882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5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kumimoji="1" lang="ja-JP" altLang="en-US" sz="11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提案内容</a:t>
            </a:r>
            <a:r>
              <a:rPr kumimoji="1" lang="ja-JP" altLang="en-US" sz="115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貸付期間：１５年間　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契約開始時期等の詳細は、定期建物賃貸借契約締結時に決定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      ・月額賃料：約４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,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５００万円（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8,430.357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円／坪、基準</a:t>
            </a:r>
            <a:r>
              <a:rPr kumimoji="1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単価：</a:t>
            </a:r>
            <a:r>
              <a:rPr kumimoji="1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6,430</a:t>
            </a:r>
            <a:r>
              <a:rPr kumimoji="1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／坪</a:t>
            </a:r>
            <a:r>
              <a:rPr kumimoji="1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＊税抜　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〕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年間：約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5.4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億円、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年総額：約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81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 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      ・</a:t>
            </a:r>
            <a:r>
              <a:rPr kumimoji="1"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 の 他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：改修工事中断中の７～９階も含めて全て「客室」として運営予定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 ・開業計画：まずは</a:t>
            </a:r>
            <a:r>
              <a:rPr kumimoji="1" lang="en-US" altLang="ja-JP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階～</a:t>
            </a:r>
            <a:r>
              <a:rPr kumimoji="1" lang="en-US" altLang="ja-JP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kumimoji="1"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階を開業し、</a:t>
            </a:r>
            <a:r>
              <a:rPr kumimoji="1" lang="en-US" altLang="ja-JP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～９階も工事完了次第、順次開業予定　　　　　　　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00FFFF"/>
              </a:highlight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角丸四角形 58">
            <a:extLst>
              <a:ext uri="{FF2B5EF4-FFF2-40B4-BE49-F238E27FC236}">
                <a16:creationId xmlns:a16="http://schemas.microsoft.com/office/drawing/2014/main" id="{05C30B2C-B731-4B9E-92C6-F8DCB753F7B9}"/>
              </a:ext>
            </a:extLst>
          </p:cNvPr>
          <p:cNvSpPr/>
          <p:nvPr/>
        </p:nvSpPr>
        <p:spPr>
          <a:xfrm>
            <a:off x="51164" y="4886229"/>
            <a:ext cx="2865455" cy="244812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r>
              <a:rPr kumimoji="1"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】_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選定結果の概要（</a:t>
            </a:r>
            <a:r>
              <a:rPr kumimoji="1"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者から応募）</a:t>
            </a:r>
          </a:p>
        </p:txBody>
      </p:sp>
      <p:sp>
        <p:nvSpPr>
          <p:cNvPr id="29" name="大かっこ 28">
            <a:extLst>
              <a:ext uri="{FF2B5EF4-FFF2-40B4-BE49-F238E27FC236}">
                <a16:creationId xmlns:a16="http://schemas.microsoft.com/office/drawing/2014/main" id="{23FDCF78-FBD9-4A44-848D-A07D266DACA6}"/>
              </a:ext>
            </a:extLst>
          </p:cNvPr>
          <p:cNvSpPr/>
          <p:nvPr/>
        </p:nvSpPr>
        <p:spPr>
          <a:xfrm>
            <a:off x="783500" y="3850095"/>
            <a:ext cx="8776388" cy="799801"/>
          </a:xfrm>
          <a:prstGeom prst="bracketPair">
            <a:avLst>
              <a:gd name="adj" fmla="val 97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A57791-E1E0-48B1-ADFE-58926251A6CF}"/>
              </a:ext>
            </a:extLst>
          </p:cNvPr>
          <p:cNvSpPr txBox="1"/>
          <p:nvPr/>
        </p:nvSpPr>
        <p:spPr>
          <a:xfrm>
            <a:off x="8576487" y="71971"/>
            <a:ext cx="1259305" cy="40011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資料１</a:t>
            </a:r>
            <a:endParaRPr kumimoji="1" lang="en-US" altLang="ja-JP" sz="20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59CEC2-81B8-4B68-B298-4B106AB9C908}"/>
              </a:ext>
            </a:extLst>
          </p:cNvPr>
          <p:cNvSpPr txBox="1"/>
          <p:nvPr/>
        </p:nvSpPr>
        <p:spPr>
          <a:xfrm>
            <a:off x="7019747" y="2519784"/>
            <a:ext cx="2734022" cy="41549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・覚書締結：事業者決定日から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カ月以内</a:t>
            </a:r>
            <a:endParaRPr kumimoji="1" lang="en-US" altLang="ja-JP" sz="1050" dirty="0"/>
          </a:p>
          <a:p>
            <a:r>
              <a:rPr kumimoji="1" lang="ja-JP" altLang="en-US" sz="1050" dirty="0"/>
              <a:t>・契約締結：同日から</a:t>
            </a:r>
            <a:r>
              <a:rPr kumimoji="1" lang="en-US" altLang="ja-JP" sz="1050" dirty="0"/>
              <a:t>3</a:t>
            </a:r>
            <a:r>
              <a:rPr kumimoji="1" lang="ja-JP" altLang="en-US" sz="1050" dirty="0"/>
              <a:t>カ月以内</a:t>
            </a:r>
            <a:endParaRPr kumimoji="1" lang="en-US" altLang="ja-JP" sz="1050" dirty="0"/>
          </a:p>
        </p:txBody>
      </p:sp>
      <p:sp>
        <p:nvSpPr>
          <p:cNvPr id="20" name="角丸四角形 58">
            <a:extLst>
              <a:ext uri="{FF2B5EF4-FFF2-40B4-BE49-F238E27FC236}">
                <a16:creationId xmlns:a16="http://schemas.microsoft.com/office/drawing/2014/main" id="{D173EA3E-972B-445E-8B9C-158B8F099E8A}"/>
              </a:ext>
            </a:extLst>
          </p:cNvPr>
          <p:cNvSpPr/>
          <p:nvPr/>
        </p:nvSpPr>
        <p:spPr>
          <a:xfrm>
            <a:off x="36313" y="3055852"/>
            <a:ext cx="2691121" cy="216000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en-US" altLang="ja-JP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</a:t>
            </a:r>
            <a:r>
              <a:rPr kumimoji="1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新たな入居予定事業者（次点者）</a:t>
            </a:r>
          </a:p>
        </p:txBody>
      </p:sp>
    </p:spTree>
    <p:extLst>
      <p:ext uri="{BB962C8B-B14F-4D97-AF65-F5344CB8AC3E}">
        <p14:creationId xmlns:p14="http://schemas.microsoft.com/office/powerpoint/2010/main" val="362982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437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BIZ UDP明朝 Medium</vt:lpstr>
      <vt:lpstr>BIZ UDゴシック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2025-08-26T09:21:01Z</dcterms:created>
  <dcterms:modified xsi:type="dcterms:W3CDTF">2025-08-26T09:21:06Z</dcterms:modified>
</cp:coreProperties>
</file>