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3"/>
  </p:notesMasterIdLst>
  <p:sldIdLst>
    <p:sldId id="259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D5E3CF"/>
    <a:srgbClr val="0000CC"/>
    <a:srgbClr val="EBF1E9"/>
    <a:srgbClr val="A4ABA1"/>
    <a:srgbClr val="99CCFF"/>
    <a:srgbClr val="9966FF"/>
    <a:srgbClr val="FF99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50" autoAdjust="0"/>
    <p:restoredTop sz="95896" autoAdjust="0"/>
  </p:normalViewPr>
  <p:slideViewPr>
    <p:cSldViewPr snapToGrid="0">
      <p:cViewPr varScale="1">
        <p:scale>
          <a:sx n="97" d="100"/>
          <a:sy n="97" d="100"/>
        </p:scale>
        <p:origin x="131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70676-C9A3-4682-B842-A5EE4886E0B7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32CED-00B2-4FA5-91E4-FC12D69BF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02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32CED-00B2-4FA5-91E4-FC12D69BF1B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023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38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16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951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44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10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85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56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53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35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35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2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2E56D-6E91-426E-BB81-A02E6A7DB429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06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39072" y="427519"/>
            <a:ext cx="36750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次回公募に向けた審査項目（案）</a:t>
            </a:r>
            <a:endParaRPr lang="en-US" altLang="ja-JP" sz="1600" b="1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6" name="Picture 2" descr="BD1026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14" y="447953"/>
            <a:ext cx="319756" cy="28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j011587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9336" y="787115"/>
            <a:ext cx="9684000" cy="124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9" name="表 10">
            <a:extLst>
              <a:ext uri="{FF2B5EF4-FFF2-40B4-BE49-F238E27FC236}">
                <a16:creationId xmlns:a16="http://schemas.microsoft.com/office/drawing/2014/main" id="{BEE2D639-669B-46CF-AF3B-8A3F9C2049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715181"/>
              </p:ext>
            </p:extLst>
          </p:nvPr>
        </p:nvGraphicFramePr>
        <p:xfrm>
          <a:off x="59336" y="1001827"/>
          <a:ext cx="9787328" cy="359206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7910">
                  <a:extLst>
                    <a:ext uri="{9D8B030D-6E8A-4147-A177-3AD203B41FA5}">
                      <a16:colId xmlns:a16="http://schemas.microsoft.com/office/drawing/2014/main" val="886775547"/>
                    </a:ext>
                  </a:extLst>
                </a:gridCol>
                <a:gridCol w="1369443">
                  <a:extLst>
                    <a:ext uri="{9D8B030D-6E8A-4147-A177-3AD203B41FA5}">
                      <a16:colId xmlns:a16="http://schemas.microsoft.com/office/drawing/2014/main" val="1542348835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1391462647"/>
                    </a:ext>
                  </a:extLst>
                </a:gridCol>
                <a:gridCol w="5303520">
                  <a:extLst>
                    <a:ext uri="{9D8B030D-6E8A-4147-A177-3AD203B41FA5}">
                      <a16:colId xmlns:a16="http://schemas.microsoft.com/office/drawing/2014/main" val="280959595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100414765"/>
                    </a:ext>
                  </a:extLst>
                </a:gridCol>
                <a:gridCol w="1052895">
                  <a:extLst>
                    <a:ext uri="{9D8B030D-6E8A-4147-A177-3AD203B41FA5}">
                      <a16:colId xmlns:a16="http://schemas.microsoft.com/office/drawing/2014/main" val="2098968291"/>
                    </a:ext>
                  </a:extLst>
                </a:gridCol>
              </a:tblGrid>
              <a:tr h="48877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審査項目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確認資料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着眼点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配点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採点基準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0565624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事業コンセプト及びスケジュール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様式２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・事業コンセプトがターゲットも含め明確か。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・全体的に計画性や実現性のあるスケジュールとなっているか。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減点方式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「良好」で</a:t>
                      </a:r>
                      <a:r>
                        <a:rPr kumimoji="1" lang="en-US" altLang="ja-JP" sz="1200" b="1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66917"/>
                  </a:ext>
                </a:extLst>
              </a:tr>
              <a:tr h="520116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事業実施体制 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様式３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運営について計画実現のために適切な体制整備が図られているか。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減点方式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「良好」で５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023106"/>
                  </a:ext>
                </a:extLst>
              </a:tr>
              <a:tr h="294254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資⾦・収⽀計画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様式４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・⼗分な資⾦調達⼒があるか。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・事業全体の運営が可能な合理的な収⽀計画やスキーム等となっているか。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減点方式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「良好」で１０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3229143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ホテル運営実績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様式５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同様の規模のホテル事業について⼗分な実績を有しているか。 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加点方式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「普通」で５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0591143"/>
                  </a:ext>
                </a:extLst>
              </a:tr>
              <a:tr h="489403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事業規模・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経営の安定性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下記資料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・想定賃料（応募価格）に対する支払い余力があるか。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・応募事業者の経営状況は安定的なものとなっているか。（損益計算書の利益、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キャッシュフロー等） 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加点方式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「普通」で７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0287891"/>
                  </a:ext>
                </a:extLst>
              </a:tr>
              <a:tr h="349936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応募価格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様式６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・価格点＝評価点（満点５０点）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×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自社の応募価格／応募価格のうち最高価格　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・ただし、貸付期間に応じて係数を乗じる（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× 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応募期間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１５年）　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50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左記参照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9084487"/>
                  </a:ext>
                </a:extLst>
              </a:tr>
            </a:tbl>
          </a:graphicData>
        </a:graphic>
      </p:graphicFrame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6096B56-FEF8-4EA2-840E-AC15F3E09EDF}"/>
              </a:ext>
            </a:extLst>
          </p:cNvPr>
          <p:cNvSpPr/>
          <p:nvPr/>
        </p:nvSpPr>
        <p:spPr>
          <a:xfrm>
            <a:off x="134414" y="5052060"/>
            <a:ext cx="3832860" cy="3448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事業規模・経営の安定性について確認する資料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03A672B-3DDB-4175-A762-8B55F159DFE6}"/>
              </a:ext>
            </a:extLst>
          </p:cNvPr>
          <p:cNvSpPr/>
          <p:nvPr/>
        </p:nvSpPr>
        <p:spPr>
          <a:xfrm>
            <a:off x="245865" y="5416460"/>
            <a:ext cx="9233415" cy="1244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indent="-800100" algn="just"/>
            <a:r>
              <a:rPr lang="ja-JP" altLang="en-US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ア 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直近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３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年間の財務諸表</a:t>
            </a:r>
            <a:r>
              <a:rPr lang="en-US" altLang="ja-JP" sz="1200" kern="100" dirty="0">
                <a:solidFill>
                  <a:schemeClr val="tx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〔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貸借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対照表</a:t>
            </a:r>
            <a:r>
              <a:rPr lang="ja-JP" altLang="en-US" sz="1200" kern="1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損益計算書</a:t>
            </a:r>
            <a:r>
              <a:rPr lang="ja-JP" altLang="en-US" sz="1200" kern="1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株主資本等変動計算書</a:t>
            </a:r>
            <a:r>
              <a:rPr lang="ja-JP" altLang="en-US" sz="1200" kern="1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キャッシュフロー計算書</a:t>
            </a:r>
            <a:r>
              <a:rPr lang="ja-JP" altLang="en-US" sz="105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（作成されている場合のみ）</a:t>
            </a:r>
            <a:r>
              <a:rPr lang="en-US" altLang="ja-JP" sz="1200" kern="100" dirty="0">
                <a:solidFill>
                  <a:schemeClr val="tx1"/>
                </a:solidFill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〕</a:t>
            </a:r>
            <a:endParaRPr lang="ja-JP" altLang="ja-JP" sz="1200" kern="100" dirty="0"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indent="-800100" algn="just"/>
            <a:r>
              <a:rPr lang="ja-JP" altLang="en-US" sz="1200" kern="100" dirty="0">
                <a:solidFill>
                  <a:schemeClr val="tx1"/>
                </a:solidFill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 </a:t>
            </a:r>
            <a:r>
              <a:rPr lang="ja-JP" altLang="en-US" sz="1100" kern="100" dirty="0">
                <a:solidFill>
                  <a:schemeClr val="tx1"/>
                </a:solidFill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＊</a:t>
            </a:r>
            <a:r>
              <a:rPr lang="ja-JP" altLang="ja-JP" sz="11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グループ企業の場合は連結財務諸表</a:t>
            </a:r>
            <a:r>
              <a:rPr lang="ja-JP" altLang="en-US" sz="11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（単純合算でも可）</a:t>
            </a:r>
            <a:r>
              <a:rPr lang="ja-JP" altLang="en-US" sz="1100" kern="100" dirty="0">
                <a:solidFill>
                  <a:schemeClr val="tx1"/>
                </a:solidFill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を含む</a:t>
            </a:r>
            <a:endParaRPr lang="ja-JP" altLang="ja-JP" sz="1200" kern="100" dirty="0"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indent="-800100" algn="just"/>
            <a:r>
              <a:rPr lang="ja-JP" altLang="en-US" sz="1200" kern="100" dirty="0">
                <a:solidFill>
                  <a:schemeClr val="tx1"/>
                </a:solidFill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イ 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直近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３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年間の</a:t>
            </a:r>
            <a:r>
              <a:rPr lang="ja-JP" altLang="en-US" sz="1200" kern="100" dirty="0">
                <a:solidFill>
                  <a:schemeClr val="tx1"/>
                </a:solidFill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管理資料</a:t>
            </a:r>
            <a:r>
              <a:rPr lang="en-US" altLang="ja-JP" sz="1200" kern="100" dirty="0">
                <a:solidFill>
                  <a:schemeClr val="tx1"/>
                </a:solidFill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〔</a:t>
            </a:r>
            <a:r>
              <a:rPr lang="en-US" altLang="ja-JP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KPI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（平均客室単価・平均稼働率等）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が分かるもの</a:t>
            </a:r>
            <a:r>
              <a:rPr lang="en-US" altLang="ja-JP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〕</a:t>
            </a:r>
            <a:r>
              <a:rPr lang="ja-JP" altLang="en-US" sz="11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＊ホテル事業に関するもの</a:t>
            </a:r>
            <a:endParaRPr lang="en-US" altLang="ja-JP" sz="1200" kern="1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indent="-800100" algn="just"/>
            <a:r>
              <a:rPr lang="ja-JP" altLang="en-US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ウ 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直近３ヶ年の税務申告書一式</a:t>
            </a:r>
            <a:r>
              <a:rPr lang="en-US" altLang="ja-JP" sz="12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（法人税申告書、</a:t>
            </a:r>
            <a:r>
              <a:rPr lang="zh-TW" altLang="en-US" sz="1200" kern="100" dirty="0">
                <a:solidFill>
                  <a:schemeClr val="tx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消費税申告書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、</a:t>
            </a:r>
            <a:r>
              <a:rPr lang="zh-TW" altLang="en-US" sz="1200" kern="100" dirty="0">
                <a:solidFill>
                  <a:schemeClr val="tx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地方税申告書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、</a:t>
            </a:r>
            <a:r>
              <a:rPr lang="zh-TW" altLang="en-US" sz="1200" kern="100" dirty="0">
                <a:solidFill>
                  <a:schemeClr val="tx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法人事業概況説明書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、 税務代理権限証書（</a:t>
            </a:r>
            <a:r>
              <a:rPr lang="ja-JP" altLang="en-US" sz="1050" kern="100" dirty="0">
                <a:solidFill>
                  <a:schemeClr val="tx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作成し</a:t>
            </a:r>
            <a:endParaRPr lang="en-US" altLang="ja-JP" sz="1050" kern="100" dirty="0">
              <a:solidFill>
                <a:schemeClr val="tx1"/>
              </a:solidFill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800100" indent="-800100" algn="just"/>
            <a:r>
              <a:rPr lang="ja-JP" altLang="en-US" sz="1050" kern="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　　　　　　　　　　　　　　　　</a:t>
            </a:r>
            <a:r>
              <a:rPr lang="ja-JP" altLang="en-US" sz="1050" kern="100" dirty="0">
                <a:solidFill>
                  <a:schemeClr val="tx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ている場合のみ）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）</a:t>
            </a:r>
            <a:endParaRPr lang="en-US" altLang="ja-JP" sz="1200" kern="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800100" indent="-800100" algn="just"/>
            <a:r>
              <a:rPr lang="ja-JP" altLang="en-US" sz="1200" kern="100" dirty="0"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エ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直近３ヶ年の納税証明書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（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法人税・法人事業税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所得税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消費税及び地方消費税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）</a:t>
            </a:r>
            <a:r>
              <a:rPr lang="ja-JP" altLang="en-US" sz="11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＊</a:t>
            </a:r>
            <a:r>
              <a:rPr lang="ja-JP" altLang="ja-JP" sz="1100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発行後３ヶ月以内のもの</a:t>
            </a:r>
            <a:r>
              <a:rPr lang="en-US" altLang="ja-JP" sz="1100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200" kern="100" dirty="0"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E35945E-D7F0-42CB-94C5-7B3413207B84}"/>
              </a:ext>
            </a:extLst>
          </p:cNvPr>
          <p:cNvSpPr txBox="1"/>
          <p:nvPr/>
        </p:nvSpPr>
        <p:spPr>
          <a:xfrm>
            <a:off x="8284200" y="189679"/>
            <a:ext cx="148738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資料</a:t>
            </a:r>
            <a:r>
              <a:rPr kumimoji="1" lang="en-US" altLang="ja-JP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3</a:t>
            </a:r>
            <a:endParaRPr kumimoji="1" lang="en-US" altLang="ja-JP" sz="14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" name="大かっこ 1">
            <a:extLst>
              <a:ext uri="{FF2B5EF4-FFF2-40B4-BE49-F238E27FC236}">
                <a16:creationId xmlns:a16="http://schemas.microsoft.com/office/drawing/2014/main" id="{68054EE5-81A6-4B59-ADDE-FB3326655542}"/>
              </a:ext>
            </a:extLst>
          </p:cNvPr>
          <p:cNvSpPr/>
          <p:nvPr/>
        </p:nvSpPr>
        <p:spPr>
          <a:xfrm>
            <a:off x="65975" y="5060648"/>
            <a:ext cx="9600799" cy="1669748"/>
          </a:xfrm>
          <a:prstGeom prst="bracketPair">
            <a:avLst>
              <a:gd name="adj" fmla="val 847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6E1C078-1223-41CD-B94C-36B41EE78D57}"/>
              </a:ext>
            </a:extLst>
          </p:cNvPr>
          <p:cNvSpPr/>
          <p:nvPr/>
        </p:nvSpPr>
        <p:spPr>
          <a:xfrm>
            <a:off x="-99060" y="23346"/>
            <a:ext cx="3398520" cy="24419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【</a:t>
            </a:r>
            <a:r>
              <a:rPr kumimoji="1" lang="ja-JP" altLang="en-US" sz="1100" dirty="0">
                <a:solidFill>
                  <a:schemeClr val="tx1"/>
                </a:solidFill>
              </a:rPr>
              <a:t>第３回大阪府咲洲庁舎入居事業者選定委員会</a:t>
            </a:r>
            <a:r>
              <a:rPr kumimoji="1" lang="en-US" altLang="ja-JP" sz="1100" dirty="0">
                <a:solidFill>
                  <a:schemeClr val="tx1"/>
                </a:solidFill>
              </a:rPr>
              <a:t>】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7513FDE1-9FD5-4D4D-944D-8FDF0645F8BB}"/>
              </a:ext>
            </a:extLst>
          </p:cNvPr>
          <p:cNvSpPr/>
          <p:nvPr/>
        </p:nvSpPr>
        <p:spPr>
          <a:xfrm>
            <a:off x="7978140" y="1470660"/>
            <a:ext cx="807720" cy="2743200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3D4798C-97E1-4182-8BBC-829898F4EB9A}"/>
              </a:ext>
            </a:extLst>
          </p:cNvPr>
          <p:cNvSpPr/>
          <p:nvPr/>
        </p:nvSpPr>
        <p:spPr>
          <a:xfrm>
            <a:off x="134414" y="4602675"/>
            <a:ext cx="8453326" cy="3448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審査項目①～⑤の評価点の合計が、配点合計（</a:t>
            </a:r>
            <a:r>
              <a:rPr kumimoji="1" lang="en-US" altLang="ja-JP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50</a:t>
            </a:r>
            <a:r>
              <a:rPr kumimoji="1" lang="ja-JP" altLang="en-US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点）の</a:t>
            </a:r>
            <a:r>
              <a:rPr kumimoji="1" lang="en-US" altLang="ja-JP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60</a:t>
            </a:r>
            <a:r>
              <a:rPr kumimoji="1" lang="ja-JP" altLang="en-US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％以上（</a:t>
            </a:r>
            <a:r>
              <a:rPr kumimoji="1" lang="en-US" altLang="ja-JP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kumimoji="1" lang="ja-JP" altLang="en-US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点以上）の評価を得ていない場合は失格。</a:t>
            </a:r>
          </a:p>
        </p:txBody>
      </p:sp>
    </p:spTree>
    <p:extLst>
      <p:ext uri="{BB962C8B-B14F-4D97-AF65-F5344CB8AC3E}">
        <p14:creationId xmlns:p14="http://schemas.microsoft.com/office/powerpoint/2010/main" val="532231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498</Words>
  <Application>Microsoft Office PowerPoint</Application>
  <PresentationFormat>A4 210 x 297 mm</PresentationFormat>
  <Paragraphs>64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BIZ UDP明朝 Medium</vt:lpstr>
      <vt:lpstr>BIZ UDゴシック</vt:lpstr>
      <vt:lpstr>游ゴシック</vt:lpstr>
      <vt:lpstr>游明朝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2025-07-25T01:20:57Z</dcterms:created>
  <dcterms:modified xsi:type="dcterms:W3CDTF">2025-07-25T01:21:01Z</dcterms:modified>
</cp:coreProperties>
</file>