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20" r:id="rId1"/>
  </p:sldMasterIdLst>
  <p:notesMasterIdLst>
    <p:notesMasterId r:id="rId3"/>
  </p:notesMasterIdLst>
  <p:sldIdLst>
    <p:sldId id="258"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D5E3CF"/>
    <a:srgbClr val="0000CC"/>
    <a:srgbClr val="EBF1E9"/>
    <a:srgbClr val="A4ABA1"/>
    <a:srgbClr val="99CCFF"/>
    <a:srgbClr val="9966FF"/>
    <a:srgbClr val="FF9900"/>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650" autoAdjust="0"/>
    <p:restoredTop sz="95896" autoAdjust="0"/>
  </p:normalViewPr>
  <p:slideViewPr>
    <p:cSldViewPr snapToGrid="0">
      <p:cViewPr varScale="1">
        <p:scale>
          <a:sx n="97" d="100"/>
          <a:sy n="97" d="100"/>
        </p:scale>
        <p:origin x="1315"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C5A70676-C9A3-4682-B842-A5EE4886E0B7}" type="datetimeFigureOut">
              <a:rPr kumimoji="1" lang="ja-JP" altLang="en-US" smtClean="0"/>
              <a:t>2025/7/25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1B632CED-00B2-4FA5-91E4-FC12D69BF1B6}" type="slidenum">
              <a:rPr kumimoji="1" lang="ja-JP" altLang="en-US" smtClean="0"/>
              <a:t>‹#›</a:t>
            </a:fld>
            <a:endParaRPr kumimoji="1" lang="ja-JP" altLang="en-US"/>
          </a:p>
        </p:txBody>
      </p:sp>
    </p:spTree>
    <p:extLst>
      <p:ext uri="{BB962C8B-B14F-4D97-AF65-F5344CB8AC3E}">
        <p14:creationId xmlns:p14="http://schemas.microsoft.com/office/powerpoint/2010/main" val="3655023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B632CED-00B2-4FA5-91E4-FC12D69BF1B6}" type="slidenum">
              <a:rPr kumimoji="1" lang="ja-JP" altLang="en-US" smtClean="0"/>
              <a:t>1</a:t>
            </a:fld>
            <a:endParaRPr kumimoji="1" lang="ja-JP" altLang="en-US"/>
          </a:p>
        </p:txBody>
      </p:sp>
    </p:spTree>
    <p:extLst>
      <p:ext uri="{BB962C8B-B14F-4D97-AF65-F5344CB8AC3E}">
        <p14:creationId xmlns:p14="http://schemas.microsoft.com/office/powerpoint/2010/main" val="2733012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252E56D-6E91-426E-BB81-A02E6A7DB429}" type="datetimeFigureOut">
              <a:rPr kumimoji="1" lang="ja-JP" altLang="en-US" smtClean="0"/>
              <a:t>2025/7/25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301387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52E56D-6E91-426E-BB81-A02E6A7DB429}" type="datetimeFigureOut">
              <a:rPr kumimoji="1" lang="ja-JP" altLang="en-US" smtClean="0"/>
              <a:t>2025/7/25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592165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52E56D-6E91-426E-BB81-A02E6A7DB429}" type="datetimeFigureOut">
              <a:rPr kumimoji="1" lang="ja-JP" altLang="en-US" smtClean="0"/>
              <a:t>2025/7/25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3623951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52E56D-6E91-426E-BB81-A02E6A7DB429}" type="datetimeFigureOut">
              <a:rPr kumimoji="1" lang="ja-JP" altLang="en-US" smtClean="0"/>
              <a:t>2025/7/25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296443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252E56D-6E91-426E-BB81-A02E6A7DB429}" type="datetimeFigureOut">
              <a:rPr kumimoji="1" lang="ja-JP" altLang="en-US" smtClean="0"/>
              <a:t>2025/7/25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19210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252E56D-6E91-426E-BB81-A02E6A7DB429}" type="datetimeFigureOut">
              <a:rPr kumimoji="1" lang="ja-JP" altLang="en-US" smtClean="0"/>
              <a:t>2025/7/25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207850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252E56D-6E91-426E-BB81-A02E6A7DB429}" type="datetimeFigureOut">
              <a:rPr kumimoji="1" lang="ja-JP" altLang="en-US" smtClean="0"/>
              <a:t>2025/7/25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340569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252E56D-6E91-426E-BB81-A02E6A7DB429}" type="datetimeFigureOut">
              <a:rPr kumimoji="1" lang="ja-JP" altLang="en-US" smtClean="0"/>
              <a:t>2025/7/25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702533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52E56D-6E91-426E-BB81-A02E6A7DB429}" type="datetimeFigureOut">
              <a:rPr kumimoji="1" lang="ja-JP" altLang="en-US" smtClean="0"/>
              <a:t>2025/7/25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1173352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252E56D-6E91-426E-BB81-A02E6A7DB429}" type="datetimeFigureOut">
              <a:rPr kumimoji="1" lang="ja-JP" altLang="en-US" smtClean="0"/>
              <a:t>2025/7/25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878351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252E56D-6E91-426E-BB81-A02E6A7DB429}" type="datetimeFigureOut">
              <a:rPr kumimoji="1" lang="ja-JP" altLang="en-US" smtClean="0"/>
              <a:t>2025/7/25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84422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52E56D-6E91-426E-BB81-A02E6A7DB429}" type="datetimeFigureOut">
              <a:rPr kumimoji="1" lang="ja-JP" altLang="en-US" smtClean="0"/>
              <a:t>2025/7/25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179706779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46152" y="455041"/>
            <a:ext cx="5577225" cy="338554"/>
          </a:xfrm>
          <a:prstGeom prst="rect">
            <a:avLst/>
          </a:prstGeom>
        </p:spPr>
        <p:txBody>
          <a:bodyPr wrap="square">
            <a:spAutoFit/>
          </a:bodyPr>
          <a:lstStyle/>
          <a:p>
            <a:r>
              <a:rPr lang="ja-JP" altLang="en-US" sz="1600" b="1" kern="100" dirty="0">
                <a:latin typeface="BIZ UDPゴシック" panose="020B0400000000000000" pitchFamily="50" charset="-128"/>
                <a:ea typeface="BIZ UDPゴシック" panose="020B0400000000000000" pitchFamily="50" charset="-128"/>
                <a:cs typeface="Times New Roman" panose="02020603050405020304" pitchFamily="18" charset="0"/>
              </a:rPr>
              <a:t>次回公募に向けた公募条件（案）</a:t>
            </a:r>
            <a:endParaRPr lang="en-US" altLang="ja-JP" sz="1600" b="1"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pic>
        <p:nvPicPr>
          <p:cNvPr id="6" name="Picture 2" descr="BD10267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396" y="482073"/>
            <a:ext cx="319756" cy="28449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j011587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V="1">
            <a:off x="73020" y="785775"/>
            <a:ext cx="9504000" cy="121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7" name="表 11">
            <a:extLst>
              <a:ext uri="{FF2B5EF4-FFF2-40B4-BE49-F238E27FC236}">
                <a16:creationId xmlns:a16="http://schemas.microsoft.com/office/drawing/2014/main" id="{669E7AA8-3754-4B8C-BC6D-5665169E5C2C}"/>
              </a:ext>
            </a:extLst>
          </p:cNvPr>
          <p:cNvGraphicFramePr>
            <a:graphicFrameLocks noGrp="1"/>
          </p:cNvGraphicFramePr>
          <p:nvPr>
            <p:extLst>
              <p:ext uri="{D42A27DB-BD31-4B8C-83A1-F6EECF244321}">
                <p14:modId xmlns:p14="http://schemas.microsoft.com/office/powerpoint/2010/main" val="3215552724"/>
              </p:ext>
            </p:extLst>
          </p:nvPr>
        </p:nvGraphicFramePr>
        <p:xfrm>
          <a:off x="73020" y="1067859"/>
          <a:ext cx="9759960" cy="5578713"/>
        </p:xfrm>
        <a:graphic>
          <a:graphicData uri="http://schemas.openxmlformats.org/drawingml/2006/table">
            <a:tbl>
              <a:tblPr firstRow="1" bandRow="1">
                <a:tableStyleId>{21E4AEA4-8DFA-4A89-87EB-49C32662AFE0}</a:tableStyleId>
              </a:tblPr>
              <a:tblGrid>
                <a:gridCol w="262218">
                  <a:extLst>
                    <a:ext uri="{9D8B030D-6E8A-4147-A177-3AD203B41FA5}">
                      <a16:colId xmlns:a16="http://schemas.microsoft.com/office/drawing/2014/main" val="4121970208"/>
                    </a:ext>
                  </a:extLst>
                </a:gridCol>
                <a:gridCol w="1710130">
                  <a:extLst>
                    <a:ext uri="{9D8B030D-6E8A-4147-A177-3AD203B41FA5}">
                      <a16:colId xmlns:a16="http://schemas.microsoft.com/office/drawing/2014/main" val="107218858"/>
                    </a:ext>
                  </a:extLst>
                </a:gridCol>
                <a:gridCol w="3014270">
                  <a:extLst>
                    <a:ext uri="{9D8B030D-6E8A-4147-A177-3AD203B41FA5}">
                      <a16:colId xmlns:a16="http://schemas.microsoft.com/office/drawing/2014/main" val="910025892"/>
                    </a:ext>
                  </a:extLst>
                </a:gridCol>
                <a:gridCol w="4773342">
                  <a:extLst>
                    <a:ext uri="{9D8B030D-6E8A-4147-A177-3AD203B41FA5}">
                      <a16:colId xmlns:a16="http://schemas.microsoft.com/office/drawing/2014/main" val="4118208347"/>
                    </a:ext>
                  </a:extLst>
                </a:gridCol>
              </a:tblGrid>
              <a:tr h="591690">
                <a:tc gridSpan="2">
                  <a:txBody>
                    <a:bodyPr/>
                    <a:lstStyle/>
                    <a:p>
                      <a:pPr algn="ctr"/>
                      <a:r>
                        <a:rPr lang="ja-JP" altLang="en-US" sz="1200" kern="100" dirty="0">
                          <a:effectLst/>
                          <a:latin typeface="BIZ UDPゴシック" panose="020B0400000000000000" pitchFamily="50" charset="-128"/>
                          <a:ea typeface="BIZ UDPゴシック" panose="020B0400000000000000" pitchFamily="50" charset="-128"/>
                        </a:rPr>
                        <a:t>条件</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ctr"/>
                      <a:r>
                        <a:rPr lang="ja-JP" altLang="en-US" sz="1200" kern="100" dirty="0">
                          <a:effectLst/>
                          <a:latin typeface="BIZ UDPゴシック" panose="020B0400000000000000" pitchFamily="50" charset="-128"/>
                          <a:ea typeface="BIZ UDPゴシック" panose="020B0400000000000000" pitchFamily="50" charset="-128"/>
                        </a:rPr>
                        <a:t>前回公募</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次回公募</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92620206"/>
                  </a:ext>
                </a:extLst>
              </a:tr>
              <a:tr h="591690">
                <a:tc>
                  <a:txBody>
                    <a:bodyPr/>
                    <a:lstStyle/>
                    <a:p>
                      <a:pPr algn="ctr"/>
                      <a:r>
                        <a:rPr lang="en-US" altLang="ja-JP" sz="1200" b="1" kern="100" dirty="0">
                          <a:effectLst/>
                          <a:latin typeface="BIZ UDPゴシック" panose="020B0400000000000000" pitchFamily="50" charset="-128"/>
                          <a:ea typeface="BIZ UDPゴシック" panose="020B0400000000000000" pitchFamily="50" charset="-128"/>
                        </a:rPr>
                        <a:t>1</a:t>
                      </a:r>
                      <a:endParaRPr lang="en-US" altLang="ja-JP" sz="1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r>
                        <a:rPr lang="ja-JP" altLang="en-US" sz="1200" b="1" kern="100" dirty="0">
                          <a:effectLst/>
                          <a:latin typeface="BIZ UDPゴシック" panose="020B0400000000000000" pitchFamily="50" charset="-128"/>
                          <a:ea typeface="BIZ UDPゴシック" panose="020B0400000000000000" pitchFamily="50" charset="-128"/>
                        </a:rPr>
                        <a:t>募集条件</a:t>
                      </a:r>
                      <a:endParaRPr lang="ja-JP" sz="1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200" b="1" kern="100" dirty="0">
                          <a:effectLst/>
                          <a:latin typeface="BIZ UDPゴシック" panose="020B0400000000000000" pitchFamily="50" charset="-128"/>
                          <a:ea typeface="BIZ UDPゴシック" panose="020B0400000000000000" pitchFamily="50" charset="-128"/>
                        </a:rPr>
                        <a:t>事務所等</a:t>
                      </a:r>
                      <a:endParaRPr lang="en-US" altLang="ja-JP" sz="1200" b="1" kern="100" dirty="0">
                        <a:effectLst/>
                        <a:latin typeface="BIZ UDPゴシック" panose="020B0400000000000000" pitchFamily="50" charset="-128"/>
                        <a:ea typeface="BIZ UDPゴシック" panose="020B0400000000000000"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200" b="1" kern="100" dirty="0">
                          <a:effectLst/>
                          <a:latin typeface="BIZ UDPゴシック" panose="020B0400000000000000" pitchFamily="50" charset="-128"/>
                          <a:ea typeface="BIZ UDPゴシック" panose="020B0400000000000000" pitchFamily="50" charset="-128"/>
                        </a:rPr>
                        <a:t>（用途は特定せず）</a:t>
                      </a:r>
                      <a:endParaRPr lang="ja-JP" altLang="ja-JP" sz="1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r>
                        <a:rPr lang="ja-JP" altLang="en-US" sz="1200" b="1" kern="100" dirty="0">
                          <a:effectLst/>
                          <a:latin typeface="BIZ UDPゴシック" panose="020B0400000000000000" pitchFamily="50" charset="-128"/>
                          <a:ea typeface="BIZ UDPゴシック" panose="020B0400000000000000" pitchFamily="50" charset="-128"/>
                        </a:rPr>
                        <a:t>ホテル</a:t>
                      </a:r>
                      <a:endParaRPr lang="en-US" altLang="ja-JP" sz="1200" b="1" kern="100" dirty="0">
                        <a:effectLst/>
                        <a:latin typeface="BIZ UDPゴシック" panose="020B0400000000000000" pitchFamily="50" charset="-128"/>
                        <a:ea typeface="BIZ UDPゴシック" panose="020B0400000000000000" pitchFamily="50" charset="-128"/>
                      </a:endParaRPr>
                    </a:p>
                    <a:p>
                      <a:pPr algn="just"/>
                      <a:r>
                        <a:rPr lang="ja-JP" altLang="en-US" sz="1200" b="1" kern="100" dirty="0">
                          <a:effectLst/>
                          <a:latin typeface="BIZ UDPゴシック" panose="020B0400000000000000" pitchFamily="50" charset="-128"/>
                          <a:ea typeface="BIZ UDPゴシック" panose="020B0400000000000000" pitchFamily="50" charset="-128"/>
                        </a:rPr>
                        <a:t>（動産等は無償譲渡。不要な場合は事業者にて処分）</a:t>
                      </a:r>
                      <a:endParaRPr lang="ja-JP" sz="1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86404445"/>
                  </a:ext>
                </a:extLst>
              </a:tr>
              <a:tr h="591690">
                <a:tc>
                  <a:txBody>
                    <a:bodyPr/>
                    <a:lstStyle/>
                    <a:p>
                      <a:pPr algn="ctr"/>
                      <a:r>
                        <a:rPr lang="en-US" altLang="ja-JP" sz="1200" b="1" kern="100" dirty="0">
                          <a:effectLst/>
                          <a:latin typeface="BIZ UDPゴシック" panose="020B0400000000000000" pitchFamily="50" charset="-128"/>
                          <a:ea typeface="BIZ UDPゴシック" panose="020B0400000000000000" pitchFamily="50" charset="-128"/>
                        </a:rPr>
                        <a:t>2</a:t>
                      </a:r>
                    </a:p>
                  </a:txBody>
                  <a:tcPr marL="68580" marR="68580" marT="0" marB="0" anchor="ctr"/>
                </a:tc>
                <a:tc>
                  <a:txBody>
                    <a:bodyPr/>
                    <a:lstStyle/>
                    <a:p>
                      <a:pPr algn="just"/>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募集区画</a:t>
                      </a:r>
                      <a:endParaRPr lang="ja-JP" sz="12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７階から</a:t>
                      </a:r>
                      <a:r>
                        <a:rPr lang="en-US" altLang="ja-JP" sz="1200" b="1" kern="100" dirty="0">
                          <a:solidFill>
                            <a:schemeClr val="tx1"/>
                          </a:solidFill>
                          <a:effectLst/>
                          <a:latin typeface="BIZ UDPゴシック" panose="020B0400000000000000" pitchFamily="50" charset="-128"/>
                          <a:ea typeface="BIZ UDPゴシック" panose="020B0400000000000000" pitchFamily="50" charset="-128"/>
                        </a:rPr>
                        <a:t>17</a:t>
                      </a:r>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階のうち希望するフロア</a:t>
                      </a:r>
                      <a:endParaRPr lang="ja-JP" altLang="ja-JP" sz="12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７階から</a:t>
                      </a:r>
                      <a:r>
                        <a:rPr lang="en-US" altLang="ja-JP" sz="1200" b="1" kern="100" dirty="0">
                          <a:solidFill>
                            <a:schemeClr val="tx1"/>
                          </a:solidFill>
                          <a:effectLst/>
                          <a:latin typeface="BIZ UDPゴシック" panose="020B0400000000000000" pitchFamily="50" charset="-128"/>
                          <a:ea typeface="BIZ UDPゴシック" panose="020B0400000000000000" pitchFamily="50" charset="-128"/>
                        </a:rPr>
                        <a:t>17</a:t>
                      </a:r>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階全フロア</a:t>
                      </a:r>
                      <a:endParaRPr lang="ja-JP" sz="12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55360298"/>
                  </a:ext>
                </a:extLst>
              </a:tr>
              <a:tr h="591690">
                <a:tc>
                  <a:txBody>
                    <a:bodyPr/>
                    <a:lstStyle/>
                    <a:p>
                      <a:pPr algn="ctr"/>
                      <a:r>
                        <a:rPr lang="en-US" altLang="ja-JP" sz="1200" b="1" kern="100" dirty="0">
                          <a:effectLst/>
                          <a:latin typeface="BIZ UDPゴシック" panose="020B0400000000000000" pitchFamily="50" charset="-128"/>
                          <a:ea typeface="BIZ UDPゴシック" panose="020B0400000000000000" pitchFamily="50" charset="-128"/>
                        </a:rPr>
                        <a:t>3</a:t>
                      </a:r>
                    </a:p>
                  </a:txBody>
                  <a:tcPr marL="68580" marR="68580" marT="0" marB="0" anchor="ctr"/>
                </a:tc>
                <a:tc>
                  <a:txBody>
                    <a:bodyPr/>
                    <a:lstStyle/>
                    <a:p>
                      <a:pPr algn="just"/>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貸付期間</a:t>
                      </a:r>
                      <a:endParaRPr lang="ja-JP" sz="12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r>
                        <a:rPr lang="en-US" altLang="ja-JP" sz="1200" b="1" kern="100" dirty="0">
                          <a:solidFill>
                            <a:schemeClr val="tx1"/>
                          </a:solidFill>
                          <a:effectLst/>
                          <a:latin typeface="BIZ UDPゴシック" panose="020B0400000000000000" pitchFamily="50" charset="-128"/>
                          <a:ea typeface="BIZ UDPゴシック" panose="020B0400000000000000" pitchFamily="50" charset="-128"/>
                        </a:rPr>
                        <a:t>3</a:t>
                      </a:r>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年以上</a:t>
                      </a:r>
                      <a:r>
                        <a:rPr lang="en-US" altLang="ja-JP" sz="1200" b="1" kern="100" dirty="0">
                          <a:solidFill>
                            <a:schemeClr val="tx1"/>
                          </a:solidFill>
                          <a:effectLst/>
                          <a:latin typeface="BIZ UDPゴシック" panose="020B0400000000000000" pitchFamily="50" charset="-128"/>
                          <a:ea typeface="BIZ UDPゴシック" panose="020B0400000000000000" pitchFamily="50" charset="-128"/>
                        </a:rPr>
                        <a:t>20</a:t>
                      </a:r>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年以内</a:t>
                      </a:r>
                      <a:endParaRPr lang="ja-JP" sz="12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r>
                        <a:rPr lang="en-US" altLang="ja-JP" sz="1200" b="1" kern="100" dirty="0">
                          <a:solidFill>
                            <a:schemeClr val="tx1"/>
                          </a:solidFill>
                          <a:effectLst/>
                          <a:latin typeface="BIZ UDPゴシック" panose="020B0400000000000000" pitchFamily="50" charset="-128"/>
                          <a:ea typeface="BIZ UDPゴシック" panose="020B0400000000000000" pitchFamily="50" charset="-128"/>
                        </a:rPr>
                        <a:t>10</a:t>
                      </a:r>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年以上</a:t>
                      </a:r>
                      <a:r>
                        <a:rPr lang="en-US" altLang="ja-JP" sz="1200" b="1" kern="100" dirty="0">
                          <a:solidFill>
                            <a:schemeClr val="tx1"/>
                          </a:solidFill>
                          <a:effectLst/>
                          <a:latin typeface="BIZ UDPゴシック" panose="020B0400000000000000" pitchFamily="50" charset="-128"/>
                          <a:ea typeface="BIZ UDPゴシック" panose="020B0400000000000000" pitchFamily="50" charset="-128"/>
                        </a:rPr>
                        <a:t>1</a:t>
                      </a:r>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５年以内</a:t>
                      </a:r>
                      <a:endParaRPr lang="ja-JP" sz="12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876398973"/>
                  </a:ext>
                </a:extLst>
              </a:tr>
              <a:tr h="591690">
                <a:tc>
                  <a:txBody>
                    <a:bodyPr/>
                    <a:lstStyle/>
                    <a:p>
                      <a:pPr algn="ctr"/>
                      <a:r>
                        <a:rPr lang="en-US" altLang="ja-JP" sz="1200" b="1" kern="100" dirty="0">
                          <a:effectLst/>
                          <a:latin typeface="BIZ UDPゴシック" panose="020B0400000000000000" pitchFamily="50" charset="-128"/>
                          <a:ea typeface="BIZ UDPゴシック" panose="020B0400000000000000" pitchFamily="50" charset="-128"/>
                        </a:rPr>
                        <a:t>4</a:t>
                      </a:r>
                    </a:p>
                  </a:txBody>
                  <a:tcPr marL="68580" marR="68580" marT="0" marB="0" anchor="ctr"/>
                </a:tc>
                <a:tc>
                  <a:txBody>
                    <a:bodyPr/>
                    <a:lstStyle/>
                    <a:p>
                      <a:pPr algn="just"/>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応募基準額</a:t>
                      </a:r>
                      <a:endParaRPr lang="ja-JP" sz="12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坪当たり</a:t>
                      </a:r>
                      <a:r>
                        <a:rPr lang="en-US" altLang="ja-JP" sz="1200" b="1" kern="100" dirty="0">
                          <a:solidFill>
                            <a:schemeClr val="tx1"/>
                          </a:solidFill>
                          <a:effectLst/>
                          <a:latin typeface="BIZ UDPゴシック" panose="020B0400000000000000" pitchFamily="50" charset="-128"/>
                          <a:ea typeface="BIZ UDPゴシック" panose="020B0400000000000000" pitchFamily="50" charset="-128"/>
                        </a:rPr>
                        <a:t>6,300</a:t>
                      </a:r>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円／月</a:t>
                      </a:r>
                      <a:endParaRPr lang="ja-JP" sz="12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坪当たり</a:t>
                      </a:r>
                      <a:r>
                        <a:rPr lang="en-US" altLang="ja-JP" sz="1200" b="1" kern="100" dirty="0">
                          <a:solidFill>
                            <a:schemeClr val="tx1"/>
                          </a:solidFill>
                          <a:effectLst/>
                          <a:latin typeface="BIZ UDPゴシック" panose="020B0400000000000000" pitchFamily="50" charset="-128"/>
                          <a:ea typeface="BIZ UDPゴシック" panose="020B0400000000000000" pitchFamily="50" charset="-128"/>
                        </a:rPr>
                        <a:t>6,430</a:t>
                      </a:r>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円／月</a:t>
                      </a:r>
                      <a:endParaRPr lang="en-US" altLang="ja-JP" sz="1200" b="1" kern="100" dirty="0">
                        <a:solidFill>
                          <a:schemeClr val="tx1"/>
                        </a:solidFill>
                        <a:effectLst/>
                        <a:latin typeface="BIZ UDPゴシック" panose="020B0400000000000000" pitchFamily="50" charset="-128"/>
                        <a:ea typeface="BIZ UDPゴシック" panose="020B0400000000000000" pitchFamily="50" charset="-128"/>
                      </a:endParaRPr>
                    </a:p>
                    <a:p>
                      <a:pPr algn="just"/>
                      <a:r>
                        <a:rPr lang="en-US" altLang="ja-JP" sz="1200" b="1" kern="100" dirty="0">
                          <a:solidFill>
                            <a:schemeClr val="tx1"/>
                          </a:solidFill>
                          <a:effectLst/>
                          <a:latin typeface="BIZ UDPゴシック" panose="020B0400000000000000" pitchFamily="50" charset="-128"/>
                          <a:ea typeface="BIZ UDPゴシック" panose="020B0400000000000000" pitchFamily="50" charset="-128"/>
                        </a:rPr>
                        <a:t>(</a:t>
                      </a:r>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令和６年</a:t>
                      </a:r>
                      <a:r>
                        <a:rPr lang="en-US" altLang="ja-JP" sz="1200" b="1" kern="100" dirty="0">
                          <a:solidFill>
                            <a:schemeClr val="tx1"/>
                          </a:solidFill>
                          <a:effectLst/>
                          <a:latin typeface="BIZ UDPゴシック" panose="020B0400000000000000" pitchFamily="50" charset="-128"/>
                          <a:ea typeface="BIZ UDPゴシック" panose="020B0400000000000000" pitchFamily="50" charset="-128"/>
                        </a:rPr>
                        <a:t>10</a:t>
                      </a:r>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月実施の不動産鑑定価格より</a:t>
                      </a:r>
                      <a:r>
                        <a:rPr lang="en-US" altLang="ja-JP" sz="1200" b="1" kern="100" dirty="0">
                          <a:solidFill>
                            <a:schemeClr val="tx1"/>
                          </a:solidFill>
                          <a:effectLst/>
                          <a:latin typeface="BIZ UDPゴシック" panose="020B0400000000000000" pitchFamily="50" charset="-128"/>
                          <a:ea typeface="BIZ UDPゴシック" panose="020B0400000000000000" pitchFamily="50" charset="-128"/>
                        </a:rPr>
                        <a:t>)</a:t>
                      </a:r>
                    </a:p>
                  </a:txBody>
                  <a:tcPr marL="68580" marR="68580" marT="0" marB="0" anchor="ctr"/>
                </a:tc>
                <a:extLst>
                  <a:ext uri="{0D108BD9-81ED-4DB2-BD59-A6C34878D82A}">
                    <a16:rowId xmlns:a16="http://schemas.microsoft.com/office/drawing/2014/main" val="504615999"/>
                  </a:ext>
                </a:extLst>
              </a:tr>
              <a:tr h="591690">
                <a:tc>
                  <a:txBody>
                    <a:bodyPr/>
                    <a:lstStyle/>
                    <a:p>
                      <a:pPr algn="ctr"/>
                      <a:r>
                        <a:rPr lang="ja-JP" altLang="en-US" sz="1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５</a:t>
                      </a:r>
                      <a:endParaRPr lang="ja-JP" sz="1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応募者　　</a:t>
                      </a:r>
                      <a:endParaRPr lang="ja-JP" sz="12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法人または個人</a:t>
                      </a:r>
                      <a:endParaRPr lang="ja-JP" sz="12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・国内で法人格を有する法人（設立後</a:t>
                      </a:r>
                      <a:r>
                        <a:rPr lang="en-US" altLang="ja-JP" sz="1200" b="1" strike="noStrike" kern="100" baseline="0" dirty="0">
                          <a:solidFill>
                            <a:schemeClr val="tx1"/>
                          </a:solidFill>
                          <a:effectLst/>
                          <a:latin typeface="BIZ UDPゴシック" panose="020B0400000000000000" pitchFamily="50" charset="-128"/>
                          <a:ea typeface="BIZ UDPゴシック" panose="020B0400000000000000" pitchFamily="50" charset="-128"/>
                        </a:rPr>
                        <a:t>3</a:t>
                      </a:r>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年以上）</a:t>
                      </a:r>
                      <a:endParaRPr lang="en-US" altLang="ja-JP" sz="1200" b="1" kern="100" dirty="0">
                        <a:solidFill>
                          <a:schemeClr val="tx1"/>
                        </a:solidFill>
                        <a:effectLst/>
                        <a:latin typeface="BIZ UDPゴシック" panose="020B0400000000000000" pitchFamily="50" charset="-128"/>
                        <a:ea typeface="BIZ UDPゴシック" panose="020B0400000000000000" pitchFamily="50" charset="-128"/>
                      </a:endParaRPr>
                    </a:p>
                    <a:p>
                      <a:pPr algn="just"/>
                      <a:r>
                        <a:rPr lang="ja-JP" altLang="en-US" sz="1200" b="1"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・ホテル事業の実績</a:t>
                      </a:r>
                      <a:endParaRPr lang="en-US" altLang="ja-JP" sz="1200" b="1"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200" b="1" kern="10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200" b="1"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自社、自社と資本関係のある法人、運営委託契約）</a:t>
                      </a:r>
                      <a:endParaRPr lang="en-US" altLang="ja-JP" sz="1200" b="1"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en-US" altLang="ja-JP" sz="1200" b="1"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b="1"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応募者が設立する新法人がホテル事業を実施する場合、応募者が連帯保証人になることを条件に新法人との契約締結を認める</a:t>
                      </a:r>
                      <a:endParaRPr lang="ja-JP" sz="1200" b="1"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265327138"/>
                  </a:ext>
                </a:extLst>
              </a:tr>
              <a:tr h="591690">
                <a:tc>
                  <a:txBody>
                    <a:bodyPr/>
                    <a:lstStyle/>
                    <a:p>
                      <a:pPr algn="ctr"/>
                      <a:r>
                        <a:rPr kumimoji="1" lang="ja-JP" altLang="en-US"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６</a:t>
                      </a:r>
                      <a:endParaRPr kumimoji="1" lang="en-US" altLang="ja-JP"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marL="68580" marR="68580" marT="0" marB="0" anchor="ctr"/>
                </a:tc>
                <a:tc>
                  <a:txBody>
                    <a:bodyPr/>
                    <a:lstStyle/>
                    <a:p>
                      <a:pPr algn="just"/>
                      <a:r>
                        <a:rPr lang="ja-JP" altLang="en-US" sz="1200" b="1" kern="100" dirty="0">
                          <a:effectLst/>
                          <a:latin typeface="BIZ UDPゴシック" panose="020B0400000000000000" pitchFamily="50" charset="-128"/>
                          <a:ea typeface="BIZ UDPゴシック" panose="020B0400000000000000" pitchFamily="50" charset="-128"/>
                        </a:rPr>
                        <a:t>権利譲渡（地位承継）</a:t>
                      </a:r>
                      <a:endParaRPr lang="ja-JP" sz="1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事前承諾により可</a:t>
                      </a:r>
                      <a:endParaRPr lang="ja-JP" sz="12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r>
                        <a:rPr lang="ja-JP" altLang="en-US" sz="1200" b="1" strike="noStrike" kern="100" baseline="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不可</a:t>
                      </a:r>
                      <a:endParaRPr lang="ja-JP" sz="1200" b="1" strike="noStrike" kern="100" baseline="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687735116"/>
                  </a:ext>
                </a:extLst>
              </a:tr>
              <a:tr h="591690">
                <a:tc>
                  <a:txBody>
                    <a:bodyPr/>
                    <a:lstStyle/>
                    <a:p>
                      <a:pPr algn="ctr"/>
                      <a:r>
                        <a:rPr kumimoji="1" lang="ja-JP" altLang="en-US"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７</a:t>
                      </a:r>
                      <a:endParaRPr kumimoji="1" lang="en-US" altLang="ja-JP"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marL="68580" marR="68580" marT="0" marB="0" anchor="ctr"/>
                </a:tc>
                <a:tc>
                  <a:txBody>
                    <a:bodyPr/>
                    <a:lstStyle/>
                    <a:p>
                      <a:pPr algn="just"/>
                      <a:r>
                        <a:rPr lang="ja-JP" altLang="en-US" sz="1200" b="1" kern="100" dirty="0">
                          <a:effectLst/>
                          <a:latin typeface="BIZ UDPゴシック" panose="020B0400000000000000" pitchFamily="50" charset="-128"/>
                          <a:ea typeface="BIZ UDPゴシック" panose="020B0400000000000000" pitchFamily="50" charset="-128"/>
                        </a:rPr>
                        <a:t>転貸</a:t>
                      </a:r>
                      <a:endParaRPr lang="ja-JP" sz="1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事前承諾により可</a:t>
                      </a:r>
                      <a:endParaRPr lang="ja-JP" altLang="ja-JP" sz="12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不可 </a:t>
                      </a:r>
                      <a:endParaRPr lang="en-US" altLang="ja-JP" sz="1200" b="1" kern="100" dirty="0">
                        <a:solidFill>
                          <a:schemeClr val="tx1"/>
                        </a:solidFill>
                        <a:effectLst/>
                        <a:latin typeface="BIZ UDPゴシック" panose="020B0400000000000000" pitchFamily="50" charset="-128"/>
                        <a:ea typeface="BIZ UDPゴシック" panose="020B0400000000000000"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200" b="1" strike="noStrike" kern="100" baseline="0" dirty="0">
                          <a:solidFill>
                            <a:schemeClr val="tx1"/>
                          </a:solidFill>
                          <a:effectLst/>
                          <a:latin typeface="BIZ UDPゴシック" panose="020B0400000000000000" pitchFamily="50" charset="-128"/>
                          <a:ea typeface="BIZ UDPゴシック" panose="020B0400000000000000" pitchFamily="50" charset="-128"/>
                        </a:rPr>
                        <a:t>（委託契約は可）</a:t>
                      </a:r>
                      <a:endParaRPr lang="ja-JP" altLang="ja-JP" sz="1200" b="1" strike="noStrike" kern="100" baseline="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24056665"/>
                  </a:ext>
                </a:extLst>
              </a:tr>
              <a:tr h="522483">
                <a:tc>
                  <a:txBody>
                    <a:bodyPr/>
                    <a:lstStyle/>
                    <a:p>
                      <a:pPr algn="ctr"/>
                      <a:r>
                        <a:rPr kumimoji="1" lang="ja-JP" altLang="en-US" sz="1200" b="1"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８</a:t>
                      </a:r>
                      <a:endParaRPr kumimoji="1" lang="en-US" altLang="ja-JP" sz="1200" b="1"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200" b="1" kern="100" dirty="0">
                          <a:effectLst/>
                          <a:latin typeface="BIZ UDPゴシック" panose="020B0400000000000000" pitchFamily="50" charset="-128"/>
                          <a:ea typeface="BIZ UDPゴシック" panose="020B0400000000000000" pitchFamily="50" charset="-128"/>
                        </a:rPr>
                        <a:t>賃料未払いへの対応</a:t>
                      </a:r>
                      <a:endParaRPr lang="en-US" altLang="ja-JP" sz="1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通常の契約</a:t>
                      </a:r>
                      <a:endParaRPr lang="en-US" altLang="ja-JP" sz="1200" b="1" kern="100" dirty="0">
                        <a:solidFill>
                          <a:schemeClr val="tx1"/>
                        </a:solidFill>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強制執行認諾文言付き公正証書での契約締結</a:t>
                      </a:r>
                      <a:endParaRPr lang="en-US" altLang="ja-JP" sz="1200" b="1" kern="100" dirty="0">
                        <a:solidFill>
                          <a:schemeClr val="tx1"/>
                        </a:solidFill>
                        <a:effectLst/>
                        <a:latin typeface="BIZ UDPゴシック" panose="020B0400000000000000" pitchFamily="50" charset="-128"/>
                        <a:ea typeface="BIZ UDPゴシック" panose="020B0400000000000000" pitchFamily="50" charset="-128"/>
                      </a:endParaRPr>
                    </a:p>
                    <a:p>
                      <a:pPr algn="just"/>
                      <a:r>
                        <a:rPr lang="ja-JP" altLang="en-US" sz="1200" b="1" kern="100" dirty="0">
                          <a:solidFill>
                            <a:schemeClr val="tx1"/>
                          </a:solidFill>
                          <a:effectLst/>
                          <a:latin typeface="BIZ UDPゴシック" panose="020B0400000000000000" pitchFamily="50" charset="-128"/>
                          <a:ea typeface="BIZ UDPゴシック" panose="020B0400000000000000" pitchFamily="50" charset="-128"/>
                        </a:rPr>
                        <a:t>（作成費用は折半）</a:t>
                      </a:r>
                      <a:endParaRPr lang="en-US" altLang="ja-JP" sz="1200" b="1" kern="100" dirty="0">
                        <a:solidFill>
                          <a:schemeClr val="tx1"/>
                        </a:solidFill>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909190815"/>
                  </a:ext>
                </a:extLst>
              </a:tr>
            </a:tbl>
          </a:graphicData>
        </a:graphic>
      </p:graphicFrame>
      <p:sp>
        <p:nvSpPr>
          <p:cNvPr id="4" name="正方形/長方形 3">
            <a:extLst>
              <a:ext uri="{FF2B5EF4-FFF2-40B4-BE49-F238E27FC236}">
                <a16:creationId xmlns:a16="http://schemas.microsoft.com/office/drawing/2014/main" id="{0F6B4BC1-2B03-4395-8A53-501C6E5D0691}"/>
              </a:ext>
            </a:extLst>
          </p:cNvPr>
          <p:cNvSpPr/>
          <p:nvPr/>
        </p:nvSpPr>
        <p:spPr>
          <a:xfrm>
            <a:off x="5013961" y="1048692"/>
            <a:ext cx="4819020" cy="5597880"/>
          </a:xfrm>
          <a:prstGeom prst="rect">
            <a:avLst/>
          </a:prstGeom>
          <a:noFill/>
          <a:ln w="63500" cmpd="dbl">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a:extLst>
              <a:ext uri="{FF2B5EF4-FFF2-40B4-BE49-F238E27FC236}">
                <a16:creationId xmlns:a16="http://schemas.microsoft.com/office/drawing/2014/main" id="{6C5D9209-F406-4143-BC92-BDFBD6BF9A78}"/>
              </a:ext>
            </a:extLst>
          </p:cNvPr>
          <p:cNvSpPr txBox="1"/>
          <p:nvPr/>
        </p:nvSpPr>
        <p:spPr>
          <a:xfrm>
            <a:off x="8313308" y="211074"/>
            <a:ext cx="1487386" cy="338554"/>
          </a:xfrm>
          <a:prstGeom prst="rect">
            <a:avLst/>
          </a:prstGeom>
          <a:noFill/>
          <a:ln>
            <a:solidFill>
              <a:schemeClr val="tx1"/>
            </a:solidFill>
          </a:ln>
        </p:spPr>
        <p:txBody>
          <a:bodyPr wrap="square" rtlCol="0">
            <a:spAutoFit/>
          </a:bodyPr>
          <a:lstStyle/>
          <a:p>
            <a:pPr algn="ctr"/>
            <a:r>
              <a:rPr kumimoji="1" lang="ja-JP" altLang="en-US" sz="1600" dirty="0">
                <a:latin typeface="BIZ UDP明朝 Medium" panose="02020500000000000000" pitchFamily="18" charset="-128"/>
                <a:ea typeface="BIZ UDP明朝 Medium" panose="02020500000000000000" pitchFamily="18" charset="-128"/>
              </a:rPr>
              <a:t>資料２</a:t>
            </a:r>
            <a:endParaRPr kumimoji="1" lang="en-US" altLang="ja-JP" sz="1400" dirty="0">
              <a:latin typeface="BIZ UDP明朝 Medium" panose="02020500000000000000" pitchFamily="18" charset="-128"/>
              <a:ea typeface="BIZ UDP明朝 Medium" panose="02020500000000000000" pitchFamily="18" charset="-128"/>
            </a:endParaRPr>
          </a:p>
        </p:txBody>
      </p:sp>
      <p:sp>
        <p:nvSpPr>
          <p:cNvPr id="8" name="正方形/長方形 7">
            <a:extLst>
              <a:ext uri="{FF2B5EF4-FFF2-40B4-BE49-F238E27FC236}">
                <a16:creationId xmlns:a16="http://schemas.microsoft.com/office/drawing/2014/main" id="{95700B09-1CBE-4298-AE4E-4C4FFA8EF88E}"/>
              </a:ext>
            </a:extLst>
          </p:cNvPr>
          <p:cNvSpPr/>
          <p:nvPr/>
        </p:nvSpPr>
        <p:spPr>
          <a:xfrm>
            <a:off x="-99060" y="23346"/>
            <a:ext cx="3436620" cy="244198"/>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rPr>
              <a:t>【</a:t>
            </a:r>
            <a:r>
              <a:rPr kumimoji="1" lang="ja-JP" altLang="en-US" sz="1100" dirty="0">
                <a:solidFill>
                  <a:schemeClr val="tx1"/>
                </a:solidFill>
              </a:rPr>
              <a:t>第３回大阪府咲洲庁舎入居事業者選定委員会</a:t>
            </a:r>
            <a:r>
              <a:rPr kumimoji="1" lang="en-US" altLang="ja-JP" sz="1100" dirty="0">
                <a:solidFill>
                  <a:schemeClr val="tx1"/>
                </a:solidFill>
              </a:rPr>
              <a:t>】</a:t>
            </a:r>
            <a:endParaRPr kumimoji="1" lang="ja-JP" altLang="en-US" sz="1100" dirty="0">
              <a:solidFill>
                <a:schemeClr val="tx1"/>
              </a:solidFill>
            </a:endParaRPr>
          </a:p>
        </p:txBody>
      </p:sp>
    </p:spTree>
    <p:extLst>
      <p:ext uri="{BB962C8B-B14F-4D97-AF65-F5344CB8AC3E}">
        <p14:creationId xmlns:p14="http://schemas.microsoft.com/office/powerpoint/2010/main" val="421554043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236</Words>
  <Application>Microsoft Office PowerPoint</Application>
  <PresentationFormat>A4 210 x 297 mm</PresentationFormat>
  <Paragraphs>47</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BIZ UDP明朝 Medium</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2025-07-25T01:20:27Z</dcterms:created>
  <dcterms:modified xsi:type="dcterms:W3CDTF">2025-07-25T01:20:30Z</dcterms:modified>
</cp:coreProperties>
</file>