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20" r:id="rId1"/>
  </p:sldMasterIdLst>
  <p:notesMasterIdLst>
    <p:notesMasterId r:id="rId3"/>
  </p:notesMasterIdLst>
  <p:sldIdLst>
    <p:sldId id="257"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D5E3CF"/>
    <a:srgbClr val="0000CC"/>
    <a:srgbClr val="EBF1E9"/>
    <a:srgbClr val="A4ABA1"/>
    <a:srgbClr val="99CCFF"/>
    <a:srgbClr val="9966FF"/>
    <a:srgbClr val="FF99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50" autoAdjust="0"/>
    <p:restoredTop sz="95896" autoAdjust="0"/>
  </p:normalViewPr>
  <p:slideViewPr>
    <p:cSldViewPr snapToGrid="0">
      <p:cViewPr varScale="1">
        <p:scale>
          <a:sx n="97" d="100"/>
          <a:sy n="97" d="100"/>
        </p:scale>
        <p:origin x="1315"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C5A70676-C9A3-4682-B842-A5EE4886E0B7}" type="datetimeFigureOut">
              <a:rPr kumimoji="1" lang="ja-JP" altLang="en-US" smtClean="0"/>
              <a:t>2025/7/25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1B632CED-00B2-4FA5-91E4-FC12D69BF1B6}" type="slidenum">
              <a:rPr kumimoji="1" lang="ja-JP" altLang="en-US" smtClean="0"/>
              <a:t>‹#›</a:t>
            </a:fld>
            <a:endParaRPr kumimoji="1" lang="ja-JP" altLang="en-US"/>
          </a:p>
        </p:txBody>
      </p:sp>
    </p:spTree>
    <p:extLst>
      <p:ext uri="{BB962C8B-B14F-4D97-AF65-F5344CB8AC3E}">
        <p14:creationId xmlns:p14="http://schemas.microsoft.com/office/powerpoint/2010/main" val="365502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81075" y="1243013"/>
            <a:ext cx="4845050"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B632CED-00B2-4FA5-91E4-FC12D69BF1B6}" type="slidenum">
              <a:rPr kumimoji="1" lang="ja-JP" altLang="en-US" smtClean="0"/>
              <a:t>1</a:t>
            </a:fld>
            <a:endParaRPr kumimoji="1" lang="ja-JP" altLang="en-US"/>
          </a:p>
        </p:txBody>
      </p:sp>
    </p:spTree>
    <p:extLst>
      <p:ext uri="{BB962C8B-B14F-4D97-AF65-F5344CB8AC3E}">
        <p14:creationId xmlns:p14="http://schemas.microsoft.com/office/powerpoint/2010/main" val="2929899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301387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592165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3623951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296443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19210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207850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340569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702533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117335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87835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252E56D-6E91-426E-BB81-A02E6A7DB429}" type="datetimeFigureOut">
              <a:rPr kumimoji="1" lang="ja-JP" altLang="en-US" smtClean="0"/>
              <a:t>2025/7/25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284422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52E56D-6E91-426E-BB81-A02E6A7DB429}" type="datetimeFigureOut">
              <a:rPr kumimoji="1" lang="ja-JP" altLang="en-US" smtClean="0"/>
              <a:t>2025/7/25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43B12D-0293-42E3-ACA7-4A1B6F4282F6}" type="slidenum">
              <a:rPr kumimoji="1" lang="ja-JP" altLang="en-US" smtClean="0"/>
              <a:t>‹#›</a:t>
            </a:fld>
            <a:endParaRPr kumimoji="1" lang="ja-JP" altLang="en-US"/>
          </a:p>
        </p:txBody>
      </p:sp>
    </p:spTree>
    <p:extLst>
      <p:ext uri="{BB962C8B-B14F-4D97-AF65-F5344CB8AC3E}">
        <p14:creationId xmlns:p14="http://schemas.microsoft.com/office/powerpoint/2010/main" val="1797067796"/>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25063" y="404933"/>
            <a:ext cx="4439037" cy="338554"/>
          </a:xfrm>
          <a:prstGeom prst="rect">
            <a:avLst/>
          </a:prstGeom>
        </p:spPr>
        <p:txBody>
          <a:bodyPr wrap="square">
            <a:spAutoFit/>
          </a:bodyPr>
          <a:lstStyle/>
          <a:p>
            <a:r>
              <a:rPr kumimoji="1" lang="ja-JP" altLang="en-US" sz="1600" b="1" dirty="0">
                <a:solidFill>
                  <a:schemeClr val="tx1"/>
                </a:solidFill>
                <a:latin typeface="BIZ UDPゴシック" panose="020B0400000000000000" pitchFamily="50" charset="-128"/>
                <a:ea typeface="BIZ UDPゴシック" panose="020B0400000000000000" pitchFamily="50" charset="-128"/>
              </a:rPr>
              <a:t>第２回選定委員会（</a:t>
            </a:r>
            <a:r>
              <a:rPr kumimoji="1" lang="en-US" altLang="ja-JP" sz="1600" b="1" dirty="0">
                <a:solidFill>
                  <a:schemeClr val="tx1"/>
                </a:solidFill>
                <a:latin typeface="BIZ UDPゴシック" panose="020B0400000000000000" pitchFamily="50" charset="-128"/>
                <a:ea typeface="BIZ UDPゴシック" panose="020B0400000000000000" pitchFamily="50" charset="-128"/>
              </a:rPr>
              <a:t>4/17</a:t>
            </a:r>
            <a:r>
              <a:rPr kumimoji="1" lang="ja-JP" altLang="en-US" sz="1600" b="1" dirty="0">
                <a:solidFill>
                  <a:schemeClr val="tx1"/>
                </a:solidFill>
                <a:latin typeface="BIZ UDPゴシック" panose="020B0400000000000000" pitchFamily="50" charset="-128"/>
                <a:ea typeface="BIZ UDPゴシック" panose="020B0400000000000000" pitchFamily="50" charset="-128"/>
              </a:rPr>
              <a:t>）での議論概要</a:t>
            </a:r>
            <a:endParaRPr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6" name="Picture 2" descr="BD1026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927" y="420173"/>
            <a:ext cx="319756" cy="28449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j011587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V="1">
            <a:off x="69477" y="777387"/>
            <a:ext cx="9756000" cy="124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テキスト ボックス 12">
            <a:extLst>
              <a:ext uri="{FF2B5EF4-FFF2-40B4-BE49-F238E27FC236}">
                <a16:creationId xmlns:a16="http://schemas.microsoft.com/office/drawing/2014/main" id="{3DA57791-E1E0-48B1-ADFE-58926251A6CF}"/>
              </a:ext>
            </a:extLst>
          </p:cNvPr>
          <p:cNvSpPr txBox="1"/>
          <p:nvPr/>
        </p:nvSpPr>
        <p:spPr>
          <a:xfrm>
            <a:off x="8585816" y="207372"/>
            <a:ext cx="1207257" cy="338554"/>
          </a:xfrm>
          <a:prstGeom prst="rect">
            <a:avLst/>
          </a:prstGeom>
          <a:noFill/>
          <a:ln>
            <a:solidFill>
              <a:schemeClr val="tx1"/>
            </a:solidFill>
          </a:ln>
        </p:spPr>
        <p:txBody>
          <a:bodyPr wrap="square" rtlCol="0">
            <a:spAutoFit/>
          </a:bodyPr>
          <a:lstStyle/>
          <a:p>
            <a:pPr algn="ctr"/>
            <a:r>
              <a:rPr kumimoji="1" lang="ja-JP" altLang="en-US" sz="1600" dirty="0">
                <a:latin typeface="BIZ UDP明朝 Medium" panose="02020500000000000000" pitchFamily="18" charset="-128"/>
                <a:ea typeface="BIZ UDP明朝 Medium" panose="02020500000000000000" pitchFamily="18" charset="-128"/>
              </a:rPr>
              <a:t>資料１</a:t>
            </a:r>
            <a:endParaRPr kumimoji="1" lang="en-US" altLang="ja-JP" sz="1400" dirty="0">
              <a:latin typeface="BIZ UDP明朝 Medium" panose="02020500000000000000" pitchFamily="18" charset="-128"/>
              <a:ea typeface="BIZ UDP明朝 Medium" panose="02020500000000000000" pitchFamily="18" charset="-128"/>
            </a:endParaRPr>
          </a:p>
        </p:txBody>
      </p:sp>
      <p:graphicFrame>
        <p:nvGraphicFramePr>
          <p:cNvPr id="10" name="表 10">
            <a:extLst>
              <a:ext uri="{FF2B5EF4-FFF2-40B4-BE49-F238E27FC236}">
                <a16:creationId xmlns:a16="http://schemas.microsoft.com/office/drawing/2014/main" id="{6AF9E7C7-9C9C-447F-910E-0F384330A7BF}"/>
              </a:ext>
            </a:extLst>
          </p:cNvPr>
          <p:cNvGraphicFramePr>
            <a:graphicFrameLocks noGrp="1"/>
          </p:cNvGraphicFramePr>
          <p:nvPr>
            <p:extLst>
              <p:ext uri="{D42A27DB-BD31-4B8C-83A1-F6EECF244321}">
                <p14:modId xmlns:p14="http://schemas.microsoft.com/office/powerpoint/2010/main" val="3571481176"/>
              </p:ext>
            </p:extLst>
          </p:nvPr>
        </p:nvGraphicFramePr>
        <p:xfrm>
          <a:off x="112927" y="1017068"/>
          <a:ext cx="9767046" cy="5435999"/>
        </p:xfrm>
        <a:graphic>
          <a:graphicData uri="http://schemas.openxmlformats.org/drawingml/2006/table">
            <a:tbl>
              <a:tblPr firstRow="1" bandRow="1">
                <a:tableStyleId>{93296810-A885-4BE3-A3E7-6D5BEEA58F35}</a:tableStyleId>
              </a:tblPr>
              <a:tblGrid>
                <a:gridCol w="355539">
                  <a:extLst>
                    <a:ext uri="{9D8B030D-6E8A-4147-A177-3AD203B41FA5}">
                      <a16:colId xmlns:a16="http://schemas.microsoft.com/office/drawing/2014/main" val="1559014081"/>
                    </a:ext>
                  </a:extLst>
                </a:gridCol>
                <a:gridCol w="4179631">
                  <a:extLst>
                    <a:ext uri="{9D8B030D-6E8A-4147-A177-3AD203B41FA5}">
                      <a16:colId xmlns:a16="http://schemas.microsoft.com/office/drawing/2014/main" val="475631458"/>
                    </a:ext>
                  </a:extLst>
                </a:gridCol>
                <a:gridCol w="5231876">
                  <a:extLst>
                    <a:ext uri="{9D8B030D-6E8A-4147-A177-3AD203B41FA5}">
                      <a16:colId xmlns:a16="http://schemas.microsoft.com/office/drawing/2014/main" val="777884736"/>
                    </a:ext>
                  </a:extLst>
                </a:gridCol>
              </a:tblGrid>
              <a:tr h="380277">
                <a:tc>
                  <a:txBody>
                    <a:bodyPr/>
                    <a:lstStyle/>
                    <a:p>
                      <a:pPr algn="ctr"/>
                      <a:endParaRPr kumimoji="1" lang="ja-JP" altLang="en-US" sz="1150" b="1"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50" b="1" dirty="0">
                          <a:solidFill>
                            <a:schemeClr val="bg1"/>
                          </a:solidFill>
                          <a:latin typeface="BIZ UDPゴシック" panose="020B0400000000000000" pitchFamily="50" charset="-128"/>
                          <a:ea typeface="BIZ UDPゴシック" panose="020B0400000000000000" pitchFamily="50" charset="-128"/>
                        </a:rPr>
                        <a:t>前回公募における主な課題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150" b="1" dirty="0">
                          <a:solidFill>
                            <a:schemeClr val="bg1"/>
                          </a:solidFill>
                          <a:latin typeface="BIZ UDPゴシック" panose="020B0400000000000000" pitchFamily="50" charset="-128"/>
                          <a:ea typeface="BIZ UDPゴシック" panose="020B0400000000000000" pitchFamily="50" charset="-128"/>
                        </a:rPr>
                        <a:t>次回公募の方向性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96165172"/>
                  </a:ext>
                </a:extLst>
              </a:tr>
              <a:tr h="805140">
                <a:tc>
                  <a:txBody>
                    <a:bodyPr/>
                    <a:lstStyle/>
                    <a:p>
                      <a:pPr algn="ctr"/>
                      <a:r>
                        <a:rPr kumimoji="1" lang="ja-JP" altLang="en-US" sz="1150" b="0" dirty="0">
                          <a:solidFill>
                            <a:schemeClr val="tx1"/>
                          </a:solidFill>
                          <a:latin typeface="BIZ UDPゴシック" panose="020B0400000000000000" pitchFamily="50" charset="-128"/>
                          <a:ea typeface="BIZ UDPゴシック" panose="020B0400000000000000"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3CF"/>
                    </a:solidFill>
                  </a:tcPr>
                </a:tc>
                <a:tc>
                  <a:txBody>
                    <a:bodyPr/>
                    <a:lstStyle/>
                    <a:p>
                      <a:pPr algn="l"/>
                      <a:r>
                        <a:rPr kumimoji="1" lang="en-US" altLang="ja-JP" sz="1200" b="1" u="non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u="none" dirty="0">
                          <a:solidFill>
                            <a:schemeClr val="tx1"/>
                          </a:solidFill>
                          <a:latin typeface="BIZ UDPゴシック" panose="020B0400000000000000" pitchFamily="50" charset="-128"/>
                          <a:ea typeface="BIZ UDPゴシック" panose="020B0400000000000000" pitchFamily="50" charset="-128"/>
                        </a:rPr>
                        <a:t>事業者決定方法</a:t>
                      </a:r>
                      <a:r>
                        <a:rPr kumimoji="1" lang="en-US" altLang="ja-JP" sz="1200" b="1" u="none" dirty="0">
                          <a:solidFill>
                            <a:schemeClr val="tx1"/>
                          </a:solidFill>
                          <a:latin typeface="BIZ UDPゴシック" panose="020B0400000000000000" pitchFamily="50" charset="-128"/>
                          <a:ea typeface="BIZ UDPゴシック" panose="020B0400000000000000" pitchFamily="50" charset="-128"/>
                        </a:rPr>
                        <a:t>】</a:t>
                      </a:r>
                    </a:p>
                    <a:p>
                      <a:pPr algn="l"/>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応募価格の多寡（単価点</a:t>
                      </a:r>
                      <a:r>
                        <a:rPr kumimoji="1" lang="en-US" altLang="ja-JP" sz="1100" b="1" u="sng" dirty="0">
                          <a:solidFill>
                            <a:schemeClr val="tx1"/>
                          </a:solidFill>
                          <a:latin typeface="BIZ UDPゴシック" panose="020B0400000000000000" pitchFamily="50" charset="-128"/>
                          <a:ea typeface="BIZ UDPゴシック" panose="020B0400000000000000" pitchFamily="50" charset="-128"/>
                        </a:rPr>
                        <a:t>×</a:t>
                      </a:r>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面積点）のみで決定</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したこと</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（資金計画や事業計画、財務健全性等で評価しなかったこと）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3CF"/>
                    </a:solidFill>
                  </a:tcPr>
                </a:tc>
                <a:tc>
                  <a:txBody>
                    <a:bodyPr/>
                    <a:lstStyle/>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・応募価格だけでなく、次回は、事業コンセプト、</a:t>
                      </a:r>
                      <a:r>
                        <a:rPr kumimoji="1" lang="zh-TW" altLang="en-US" sz="1100" b="0" dirty="0">
                          <a:solidFill>
                            <a:schemeClr val="tx1"/>
                          </a:solidFill>
                          <a:latin typeface="BIZ UDPゴシック" panose="020B0400000000000000" pitchFamily="50" charset="-128"/>
                          <a:ea typeface="BIZ UDPゴシック" panose="020B0400000000000000" pitchFamily="50" charset="-128"/>
                        </a:rPr>
                        <a:t>事業実施体制</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、資金・収支</a:t>
                      </a:r>
                      <a:r>
                        <a:rPr kumimoji="1" lang="zh-TW" altLang="en-US" sz="1100" b="0" dirty="0">
                          <a:solidFill>
                            <a:schemeClr val="tx1"/>
                          </a:solidFill>
                          <a:latin typeface="BIZ UDPゴシック" panose="020B0400000000000000" pitchFamily="50" charset="-128"/>
                          <a:ea typeface="BIZ UDPゴシック" panose="020B0400000000000000" pitchFamily="50" charset="-128"/>
                        </a:rPr>
                        <a:t>計画</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、ホ</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gn="l"/>
                      <a:r>
                        <a:rPr kumimoji="1" lang="en-US" altLang="ja-JP" sz="1100" b="0"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テル運営実績、経営の安定性等を審査項目とし、価格点は</a:t>
                      </a:r>
                      <a:r>
                        <a:rPr kumimoji="1" lang="en-US" altLang="ja-JP" sz="1100" b="0" dirty="0">
                          <a:solidFill>
                            <a:schemeClr val="tx1"/>
                          </a:solidFill>
                          <a:latin typeface="BIZ UDPゴシック" panose="020B0400000000000000" pitchFamily="50" charset="-128"/>
                          <a:ea typeface="BIZ UDPゴシック" panose="020B0400000000000000" pitchFamily="50" charset="-128"/>
                        </a:rPr>
                        <a:t>40</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a:t>
                      </a:r>
                      <a:r>
                        <a:rPr kumimoji="1" lang="en-US" altLang="ja-JP" sz="1100" b="0" dirty="0">
                          <a:solidFill>
                            <a:schemeClr val="tx1"/>
                          </a:solidFill>
                          <a:latin typeface="BIZ UDPゴシック" panose="020B0400000000000000" pitchFamily="50" charset="-128"/>
                          <a:ea typeface="BIZ UDPゴシック" panose="020B0400000000000000" pitchFamily="50" charset="-128"/>
                        </a:rPr>
                        <a:t>50%</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程度としたい。</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・委員会によるヒアリングは、６者から８者程度としたい。（応募多数の場合は委員の</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 仮採点で足切りを行う。）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5E3CF"/>
                    </a:solidFill>
                  </a:tcPr>
                </a:tc>
                <a:extLst>
                  <a:ext uri="{0D108BD9-81ED-4DB2-BD59-A6C34878D82A}">
                    <a16:rowId xmlns:a16="http://schemas.microsoft.com/office/drawing/2014/main" val="2875835065"/>
                  </a:ext>
                </a:extLst>
              </a:tr>
              <a:tr h="821244">
                <a:tc>
                  <a:txBody>
                    <a:bodyPr/>
                    <a:lstStyle/>
                    <a:p>
                      <a:pPr algn="ctr"/>
                      <a:r>
                        <a:rPr kumimoji="1" lang="ja-JP" altLang="en-US" sz="1150" b="0" dirty="0">
                          <a:solidFill>
                            <a:schemeClr val="tx1"/>
                          </a:solidFill>
                          <a:latin typeface="BIZ UDPゴシック" panose="020B0400000000000000" pitchFamily="50" charset="-128"/>
                          <a:ea typeface="BIZ UDPゴシック" panose="020B0400000000000000" pitchFamily="50"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権利譲渡（地位承継）</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当初決定事業者が契約締結後、連帯保証等の条件も付けず</a:t>
                      </a:r>
                      <a:r>
                        <a:rPr kumimoji="1" lang="en-US" altLang="ja-JP" sz="1050" b="0" dirty="0">
                          <a:solidFill>
                            <a:schemeClr val="tx1"/>
                          </a:solidFill>
                          <a:latin typeface="BIZ UDPゴシック" panose="020B0400000000000000" pitchFamily="50" charset="-128"/>
                          <a:ea typeface="BIZ UDPゴシック" panose="020B0400000000000000" pitchFamily="50" charset="-128"/>
                        </a:rPr>
                        <a:t>100%</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出資子会社であるだけの法人（</a:t>
                      </a:r>
                      <a:r>
                        <a:rPr kumimoji="1" lang="en-US" altLang="ja-JP" sz="1100" b="0" dirty="0">
                          <a:solidFill>
                            <a:schemeClr val="tx1"/>
                          </a:solidFill>
                          <a:latin typeface="BIZ UDPゴシック" panose="020B0400000000000000" pitchFamily="50" charset="-128"/>
                          <a:ea typeface="BIZ UDPゴシック" panose="020B0400000000000000" pitchFamily="50" charset="-128"/>
                        </a:rPr>
                        <a:t>SPC</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）に賃借人としての</a:t>
                      </a:r>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地位承継</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を認めた</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権利譲渡（地位承継）については、財務健全性が担保されていたり、ホテル事業の実績のある応募者が、譲渡元として連帯保証人となることを条件としたい。</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5965267"/>
                  </a:ext>
                </a:extLst>
              </a:tr>
              <a:tr h="691858">
                <a:tc>
                  <a:txBody>
                    <a:bodyPr/>
                    <a:lstStyle/>
                    <a:p>
                      <a:pPr algn="ctr"/>
                      <a:r>
                        <a:rPr kumimoji="1" lang="ja-JP" altLang="en-US" sz="1150" b="0" strike="noStrike" dirty="0">
                          <a:solidFill>
                            <a:schemeClr val="tx1"/>
                          </a:solidFill>
                          <a:latin typeface="BIZ UDPゴシック" panose="020B0400000000000000" pitchFamily="50" charset="-128"/>
                          <a:ea typeface="BIZ UDPゴシック" panose="020B0400000000000000" pitchFamily="50"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転貸借契約</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転貸借契約</a:t>
                      </a:r>
                      <a:r>
                        <a:rPr kumimoji="1" lang="ja-JP" altLang="en-US" sz="1100" b="0" u="none" dirty="0">
                          <a:solidFill>
                            <a:schemeClr val="tx1"/>
                          </a:solidFill>
                          <a:latin typeface="BIZ UDPゴシック" panose="020B0400000000000000" pitchFamily="50" charset="-128"/>
                          <a:ea typeface="BIZ UDPゴシック" panose="020B0400000000000000" pitchFamily="50" charset="-128"/>
                        </a:rPr>
                        <a:t>を</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認めたことにより、府と直接の契約関係にない転借人に明渡しを求めることができなかったこと</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・占有権の移転リスクがあるため、転貸借契約は禁止としたい。</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（ホテル運営については、仮にホテル事業者以外が入居事業者となった場合も</a:t>
                      </a:r>
                      <a:r>
                        <a:rPr kumimoji="1" lang="en-US" altLang="ja-JP" sz="1100" b="0" dirty="0">
                          <a:solidFill>
                            <a:schemeClr val="tx1"/>
                          </a:solidFill>
                          <a:latin typeface="BIZ UDPゴシック" panose="020B0400000000000000" pitchFamily="50" charset="-128"/>
                          <a:ea typeface="BIZ UDPゴシック" panose="020B0400000000000000" pitchFamily="50" charset="-128"/>
                        </a:rPr>
                        <a:t>MC</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　（マネジメント・コントラクト）契約で対応可能となる。</a:t>
                      </a:r>
                      <a:r>
                        <a:rPr kumimoji="1" lang="en-US" altLang="ja-JP" sz="110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334509"/>
                  </a:ext>
                </a:extLst>
              </a:tr>
              <a:tr h="982271">
                <a:tc>
                  <a:txBody>
                    <a:bodyPr/>
                    <a:lstStyle/>
                    <a:p>
                      <a:pPr algn="ctr"/>
                      <a:r>
                        <a:rPr kumimoji="1" lang="ja-JP" altLang="en-US" sz="1150" b="0" strike="noStrike" dirty="0">
                          <a:solidFill>
                            <a:schemeClr val="tx1"/>
                          </a:solidFill>
                          <a:latin typeface="BIZ UDPゴシック" panose="020B0400000000000000" pitchFamily="50" charset="-128"/>
                          <a:ea typeface="BIZ UDPゴシック" panose="020B0400000000000000" pitchFamily="50"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strike="noStrike" dirty="0">
                          <a:solidFill>
                            <a:schemeClr val="tx1"/>
                          </a:solidFill>
                          <a:latin typeface="BIZ UDPゴシック" panose="020B0400000000000000" pitchFamily="50" charset="-128"/>
                          <a:ea typeface="BIZ UDPゴシック" panose="020B0400000000000000" pitchFamily="50" charset="-128"/>
                        </a:rPr>
                        <a:t>連帯保証人</a:t>
                      </a:r>
                      <a:r>
                        <a:rPr kumimoji="1" lang="en-US" altLang="ja-JP" sz="1200" b="1" strike="noStrike"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strike="noStrike" dirty="0">
                          <a:solidFill>
                            <a:schemeClr val="tx1"/>
                          </a:solidFill>
                          <a:latin typeface="BIZ UDPゴシック" panose="020B0400000000000000" pitchFamily="50" charset="-128"/>
                          <a:ea typeface="BIZ UDPゴシック" panose="020B0400000000000000" pitchFamily="50" charset="-128"/>
                        </a:rPr>
                        <a:t>(</a:t>
                      </a:r>
                      <a:r>
                        <a:rPr kumimoji="1" lang="ja-JP" altLang="en-US" sz="1100" b="0" strike="noStrike" dirty="0">
                          <a:solidFill>
                            <a:schemeClr val="tx1"/>
                          </a:solidFill>
                          <a:latin typeface="BIZ UDPゴシック" panose="020B0400000000000000" pitchFamily="50" charset="-128"/>
                          <a:ea typeface="BIZ UDPゴシック" panose="020B0400000000000000" pitchFamily="50" charset="-128"/>
                        </a:rPr>
                        <a:t>結果的に法人の代表者である個人が設定されたが、）公募条件として、</a:t>
                      </a:r>
                      <a:r>
                        <a:rPr kumimoji="1" lang="ja-JP" altLang="en-US" sz="1100" b="1" u="sng" strike="noStrike" dirty="0">
                          <a:solidFill>
                            <a:schemeClr val="tx1"/>
                          </a:solidFill>
                          <a:latin typeface="BIZ UDPゴシック" panose="020B0400000000000000" pitchFamily="50" charset="-128"/>
                          <a:ea typeface="BIZ UDPゴシック" panose="020B0400000000000000" pitchFamily="50" charset="-128"/>
                        </a:rPr>
                        <a:t>連帯保証人</a:t>
                      </a:r>
                      <a:r>
                        <a:rPr kumimoji="1" lang="ja-JP" altLang="en-US" sz="1100" b="0" strike="noStrike" dirty="0">
                          <a:solidFill>
                            <a:schemeClr val="tx1"/>
                          </a:solidFill>
                          <a:latin typeface="BIZ UDPゴシック" panose="020B0400000000000000" pitchFamily="50" charset="-128"/>
                          <a:ea typeface="BIZ UDPゴシック" panose="020B0400000000000000" pitchFamily="50" charset="-128"/>
                        </a:rPr>
                        <a:t>を任意としたことに問題はなかったのか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100" b="0" strike="noStrike" dirty="0">
                          <a:solidFill>
                            <a:schemeClr val="tx1"/>
                          </a:solidFill>
                          <a:latin typeface="BIZ UDPゴシック" panose="020B0400000000000000" pitchFamily="50" charset="-128"/>
                          <a:ea typeface="BIZ UDPゴシック" panose="020B0400000000000000" pitchFamily="50" charset="-128"/>
                        </a:rPr>
                        <a:t>・法人が連帯保証人になることはグループ企業以外では困難。東証一部上場等の大</a:t>
                      </a:r>
                      <a:endParaRPr kumimoji="1" lang="en-US" altLang="ja-JP" sz="1100" b="0" strike="noStrike"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0" strike="noStrike" dirty="0">
                          <a:solidFill>
                            <a:schemeClr val="tx1"/>
                          </a:solidFill>
                          <a:latin typeface="BIZ UDPゴシック" panose="020B0400000000000000" pitchFamily="50" charset="-128"/>
                          <a:ea typeface="BIZ UDPゴシック" panose="020B0400000000000000" pitchFamily="50" charset="-128"/>
                        </a:rPr>
                        <a:t>  企業に関しては設定する必要なし。</a:t>
                      </a:r>
                      <a:endParaRPr kumimoji="1" lang="en-US" altLang="ja-JP" sz="1100" b="0" strike="noStrike"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0" strike="noStrike" dirty="0">
                          <a:solidFill>
                            <a:schemeClr val="tx1"/>
                          </a:solidFill>
                          <a:latin typeface="BIZ UDPゴシック" panose="020B0400000000000000" pitchFamily="50" charset="-128"/>
                          <a:ea typeface="BIZ UDPゴシック" panose="020B0400000000000000" pitchFamily="50" charset="-128"/>
                        </a:rPr>
                        <a:t>・また、中小企業の場合、その代表者が保証人になることが一般的であり、放漫経営 </a:t>
                      </a:r>
                      <a:endParaRPr kumimoji="1" lang="en-US" altLang="ja-JP" sz="1100" b="0" strike="noStrike" dirty="0">
                        <a:solidFill>
                          <a:schemeClr val="tx1"/>
                        </a:solidFill>
                        <a:latin typeface="BIZ UDPゴシック" panose="020B0400000000000000" pitchFamily="50" charset="-128"/>
                        <a:ea typeface="BIZ UDPゴシック" panose="020B0400000000000000" pitchFamily="50" charset="-128"/>
                      </a:endParaRPr>
                    </a:p>
                    <a:p>
                      <a:pPr algn="l"/>
                      <a:r>
                        <a:rPr kumimoji="1" lang="en-US" altLang="ja-JP" sz="1100" b="0" strike="noStrike" dirty="0">
                          <a:solidFill>
                            <a:schemeClr val="tx1"/>
                          </a:solidFill>
                          <a:latin typeface="BIZ UDPゴシック" panose="020B0400000000000000" pitchFamily="50" charset="-128"/>
                          <a:ea typeface="BIZ UDPゴシック" panose="020B0400000000000000" pitchFamily="50" charset="-128"/>
                        </a:rPr>
                        <a:t>  </a:t>
                      </a:r>
                      <a:r>
                        <a:rPr kumimoji="1" lang="ja-JP" altLang="en-US" sz="1100" b="0" strike="noStrike" dirty="0">
                          <a:solidFill>
                            <a:schemeClr val="tx1"/>
                          </a:solidFill>
                          <a:latin typeface="BIZ UDPゴシック" panose="020B0400000000000000" pitchFamily="50" charset="-128"/>
                          <a:ea typeface="BIZ UDPゴシック" panose="020B0400000000000000" pitchFamily="50" charset="-128"/>
                        </a:rPr>
                        <a:t>を防止することにはなるものの、実質的に債権回収は困難。</a:t>
                      </a:r>
                      <a:endParaRPr kumimoji="1" lang="en-US" altLang="ja-JP" sz="1100" b="0" strike="noStrike"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0" strike="noStrike" dirty="0">
                          <a:solidFill>
                            <a:schemeClr val="tx1"/>
                          </a:solidFill>
                          <a:latin typeface="BIZ UDPゴシック" panose="020B0400000000000000" pitchFamily="50" charset="-128"/>
                          <a:ea typeface="BIZ UDPゴシック" panose="020B0400000000000000" pitchFamily="50" charset="-128"/>
                        </a:rPr>
                        <a:t>⇒よって、次回公募時も連帯保証は任意としたい。</a:t>
                      </a:r>
                      <a:endParaRPr kumimoji="1" lang="en-US" altLang="ja-JP" sz="1100" b="0" strike="noStrike"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3754150"/>
                  </a:ext>
                </a:extLst>
              </a:tr>
              <a:tr h="644113">
                <a:tc>
                  <a:txBody>
                    <a:bodyPr/>
                    <a:lstStyle/>
                    <a:p>
                      <a:pPr algn="ctr"/>
                      <a:r>
                        <a:rPr kumimoji="1" lang="ja-JP" altLang="en-US" sz="1150" b="0" dirty="0">
                          <a:solidFill>
                            <a:schemeClr val="tx1"/>
                          </a:solidFill>
                          <a:latin typeface="BIZ UDPゴシック" panose="020B0400000000000000" pitchFamily="50" charset="-128"/>
                          <a:ea typeface="BIZ UDPゴシック" panose="020B0400000000000000" pitchFamily="50"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運営実績</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p>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前回は、用途を</a:t>
                      </a:r>
                      <a:r>
                        <a:rPr kumimoji="1" lang="ja-JP" altLang="en-US" sz="1100" b="0">
                          <a:solidFill>
                            <a:schemeClr val="tx1"/>
                          </a:solidFill>
                          <a:latin typeface="BIZ UDPゴシック" panose="020B0400000000000000" pitchFamily="50" charset="-128"/>
                          <a:ea typeface="BIZ UDPゴシック" panose="020B0400000000000000" pitchFamily="50" charset="-128"/>
                        </a:rPr>
                        <a:t>特定せず公募した</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ものの、応募事業（用途）について</a:t>
                      </a:r>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経験・実績のない事業者の応募</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を認めたこと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・ホテル実績のある事業者のみを条件にするとあまりにも門戸が狭まるため、ホテル</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　事業について、自社で運営の実績があること、又は、運営に関する</a:t>
                      </a:r>
                      <a:r>
                        <a:rPr kumimoji="1" lang="en-US" altLang="ja-JP" sz="1100" b="0" dirty="0">
                          <a:solidFill>
                            <a:schemeClr val="tx1"/>
                          </a:solidFill>
                          <a:latin typeface="BIZ UDPゴシック" panose="020B0400000000000000" pitchFamily="50" charset="-128"/>
                          <a:ea typeface="BIZ UDPゴシック" panose="020B0400000000000000" pitchFamily="50" charset="-128"/>
                        </a:rPr>
                        <a:t>MC</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契約の実績</a:t>
                      </a:r>
                      <a:endParaRPr kumimoji="1" lang="en-US" altLang="ja-JP" sz="1100" b="0" dirty="0">
                        <a:solidFill>
                          <a:schemeClr val="tx1"/>
                        </a:solidFill>
                        <a:latin typeface="BIZ UDPゴシック" panose="020B0400000000000000" pitchFamily="50" charset="-128"/>
                        <a:ea typeface="BIZ UDPゴシック" panose="020B0400000000000000" pitchFamily="50" charset="-128"/>
                      </a:endParaRPr>
                    </a:p>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　がある応募者は高く評価することとしたい。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3947578"/>
                  </a:ext>
                </a:extLst>
              </a:tr>
              <a:tr h="466983">
                <a:tc>
                  <a:txBody>
                    <a:bodyPr/>
                    <a:lstStyle/>
                    <a:p>
                      <a:pPr algn="ctr"/>
                      <a:r>
                        <a:rPr kumimoji="1" lang="ja-JP" altLang="en-US" sz="1150" b="0" dirty="0">
                          <a:solidFill>
                            <a:schemeClr val="tx1"/>
                          </a:solidFill>
                          <a:latin typeface="BIZ UDPゴシック" panose="020B0400000000000000" pitchFamily="50" charset="-128"/>
                          <a:ea typeface="BIZ UDPゴシック" panose="020B0400000000000000" pitchFamily="50"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賃料未払いへの対応</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契約時に</a:t>
                      </a:r>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倒産等のリスクヘッジ</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ができていなかったこと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強制執行認諾文言付き公正証書での契約締結としたい。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9255163"/>
                  </a:ext>
                </a:extLst>
              </a:tr>
              <a:tr h="644113">
                <a:tc>
                  <a:txBody>
                    <a:bodyPr/>
                    <a:lstStyle/>
                    <a:p>
                      <a:pPr algn="ctr"/>
                      <a:r>
                        <a:rPr kumimoji="1" lang="ja-JP" altLang="en-US" sz="1150" b="0" dirty="0">
                          <a:solidFill>
                            <a:schemeClr val="tx1"/>
                          </a:solidFill>
                          <a:latin typeface="BIZ UDPゴシック" panose="020B0400000000000000" pitchFamily="50" charset="-128"/>
                          <a:ea typeface="BIZ UDPゴシック" panose="020B0400000000000000" pitchFamily="50"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r>
                        <a:rPr kumimoji="1" lang="ja-JP" altLang="en-US" sz="1200" b="1" dirty="0">
                          <a:solidFill>
                            <a:schemeClr val="tx1"/>
                          </a:solidFill>
                          <a:latin typeface="BIZ UDPゴシック" panose="020B0400000000000000" pitchFamily="50" charset="-128"/>
                          <a:ea typeface="BIZ UDPゴシック" panose="020B0400000000000000" pitchFamily="50" charset="-128"/>
                        </a:rPr>
                        <a:t>稼働率の把握</a:t>
                      </a:r>
                      <a:r>
                        <a:rPr kumimoji="1" lang="en-US" altLang="ja-JP" sz="1200" b="1" dirty="0">
                          <a:solidFill>
                            <a:schemeClr val="tx1"/>
                          </a:solidFill>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公募時の課題ではないものの、</a:t>
                      </a:r>
                      <a:r>
                        <a:rPr kumimoji="1" lang="ja-JP" altLang="en-US" sz="1100" b="1" u="sng" dirty="0">
                          <a:solidFill>
                            <a:schemeClr val="tx1"/>
                          </a:solidFill>
                          <a:latin typeface="BIZ UDPゴシック" panose="020B0400000000000000" pitchFamily="50" charset="-128"/>
                          <a:ea typeface="BIZ UDPゴシック" panose="020B0400000000000000" pitchFamily="50" charset="-128"/>
                        </a:rPr>
                        <a:t>客室の稼働率</a:t>
                      </a:r>
                      <a:r>
                        <a:rPr kumimoji="1" lang="ja-JP" altLang="en-US" sz="1100" b="0" u="sng" dirty="0">
                          <a:solidFill>
                            <a:schemeClr val="tx1"/>
                          </a:solidFill>
                          <a:latin typeface="BIZ UDPゴシック" panose="020B0400000000000000" pitchFamily="50" charset="-128"/>
                          <a:ea typeface="BIZ UDPゴシック" panose="020B0400000000000000" pitchFamily="50" charset="-128"/>
                        </a:rPr>
                        <a:t>は</a:t>
                      </a:r>
                      <a:r>
                        <a:rPr kumimoji="1" lang="ja-JP" altLang="en-US" sz="1100" b="0" dirty="0">
                          <a:solidFill>
                            <a:schemeClr val="tx1"/>
                          </a:solidFill>
                          <a:latin typeface="BIZ UDPゴシック" panose="020B0400000000000000" pitchFamily="50" charset="-128"/>
                          <a:ea typeface="BIZ UDPゴシック" panose="020B0400000000000000" pitchFamily="50" charset="-128"/>
                        </a:rPr>
                        <a:t>把握すべきではなかったか。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100" b="0" dirty="0">
                          <a:solidFill>
                            <a:schemeClr val="tx1"/>
                          </a:solidFill>
                          <a:latin typeface="BIZ UDPゴシック" panose="020B0400000000000000" pitchFamily="50" charset="-128"/>
                          <a:ea typeface="BIZ UDPゴシック" panose="020B0400000000000000" pitchFamily="50" charset="-128"/>
                        </a:rPr>
                        <a:t>決定事業者に対し、ホテル運営後の稼働状況等が分かる資料の提出を求めることとしたい。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83124452"/>
                  </a:ext>
                </a:extLst>
              </a:tr>
            </a:tbl>
          </a:graphicData>
        </a:graphic>
      </p:graphicFrame>
      <p:sp>
        <p:nvSpPr>
          <p:cNvPr id="8" name="正方形/長方形 7">
            <a:extLst>
              <a:ext uri="{FF2B5EF4-FFF2-40B4-BE49-F238E27FC236}">
                <a16:creationId xmlns:a16="http://schemas.microsoft.com/office/drawing/2014/main" id="{01DB00C1-2E08-4F30-87F0-0C7EBE4ED280}"/>
              </a:ext>
            </a:extLst>
          </p:cNvPr>
          <p:cNvSpPr/>
          <p:nvPr/>
        </p:nvSpPr>
        <p:spPr>
          <a:xfrm>
            <a:off x="-99060" y="23346"/>
            <a:ext cx="3543300" cy="24419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100" dirty="0">
                <a:solidFill>
                  <a:schemeClr val="tx1"/>
                </a:solidFill>
              </a:rPr>
              <a:t>【</a:t>
            </a:r>
            <a:r>
              <a:rPr kumimoji="1" lang="ja-JP" altLang="en-US" sz="1100" dirty="0">
                <a:solidFill>
                  <a:schemeClr val="tx1"/>
                </a:solidFill>
              </a:rPr>
              <a:t>第３回大阪府咲洲庁舎入居事業者選定委員会</a:t>
            </a:r>
            <a:r>
              <a:rPr kumimoji="1" lang="en-US" altLang="ja-JP" sz="1100" dirty="0">
                <a:solidFill>
                  <a:schemeClr val="tx1"/>
                </a:solidFill>
              </a:rPr>
              <a:t>】</a:t>
            </a:r>
            <a:endParaRPr kumimoji="1" lang="ja-JP" altLang="en-US" sz="1100" dirty="0">
              <a:solidFill>
                <a:schemeClr val="tx1"/>
              </a:solidFill>
            </a:endParaRPr>
          </a:p>
        </p:txBody>
      </p:sp>
    </p:spTree>
    <p:extLst>
      <p:ext uri="{BB962C8B-B14F-4D97-AF65-F5344CB8AC3E}">
        <p14:creationId xmlns:p14="http://schemas.microsoft.com/office/powerpoint/2010/main" val="41388537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612</Words>
  <Application>Microsoft Office PowerPoint</Application>
  <PresentationFormat>A4 210 x 297 mm</PresentationFormat>
  <Paragraphs>46</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BIZ UDP明朝 Medium</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2025-07-25T01:19:44Z</dcterms:created>
  <dcterms:modified xsi:type="dcterms:W3CDTF">2025-07-25T01:19:47Z</dcterms:modified>
</cp:coreProperties>
</file>