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3"/>
  </p:notes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99CCFF"/>
    <a:srgbClr val="9966FF"/>
    <a:srgbClr val="FF9900"/>
    <a:srgbClr val="FF66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5" autoAdjust="0"/>
    <p:restoredTop sz="91361" autoAdjust="0"/>
  </p:normalViewPr>
  <p:slideViewPr>
    <p:cSldViewPr snapToGrid="0">
      <p:cViewPr varScale="1">
        <p:scale>
          <a:sx n="89" d="100"/>
          <a:sy n="89" d="100"/>
        </p:scale>
        <p:origin x="1526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70676-C9A3-4682-B842-A5EE4886E0B7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32CED-00B2-4FA5-91E4-FC12D69BF1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02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32CED-00B2-4FA5-91E4-FC12D69BF1B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899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38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165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951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44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10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850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56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53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35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35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22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06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85872" y="92737"/>
            <a:ext cx="922453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前回公募（平成２９年度）から契約に至るまでの経緯</a:t>
            </a:r>
            <a:endParaRPr lang="en-US" altLang="ja-JP" sz="24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ja-JP" altLang="ja-JP" sz="2000" kern="100" dirty="0"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6" name="Picture 2" descr="BD1026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7" y="132171"/>
            <a:ext cx="388088" cy="34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j011587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59047" y="480177"/>
            <a:ext cx="9517193" cy="12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AC55406E-7863-4219-A659-EBE0D452AF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590551"/>
              </p:ext>
            </p:extLst>
          </p:nvPr>
        </p:nvGraphicFramePr>
        <p:xfrm>
          <a:off x="98491" y="602089"/>
          <a:ext cx="9748461" cy="603854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85608">
                  <a:extLst>
                    <a:ext uri="{9D8B030D-6E8A-4147-A177-3AD203B41FA5}">
                      <a16:colId xmlns:a16="http://schemas.microsoft.com/office/drawing/2014/main" val="2905331420"/>
                    </a:ext>
                  </a:extLst>
                </a:gridCol>
                <a:gridCol w="8562853">
                  <a:extLst>
                    <a:ext uri="{9D8B030D-6E8A-4147-A177-3AD203B41FA5}">
                      <a16:colId xmlns:a16="http://schemas.microsoft.com/office/drawing/2014/main" val="3708797881"/>
                    </a:ext>
                  </a:extLst>
                </a:gridCol>
              </a:tblGrid>
              <a:tr h="2675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時期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内容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2361609"/>
                  </a:ext>
                </a:extLst>
              </a:tr>
              <a:tr h="628653">
                <a:tc rowSpan="2"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kumimoji="1" lang="en-US" altLang="ja-JP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H28.9.2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kumimoji="1" lang="ja-JP" alt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◆</a:t>
                      </a:r>
                      <a:r>
                        <a:rPr kumimoji="1" lang="ja-JP" alt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大阪府戦略本部会議において、「大手前・咲洲庁舎の整備・活用について」方針が決定</a:t>
                      </a:r>
                      <a:endParaRPr kumimoji="1" lang="en-US" altLang="ja-JP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　　</a:t>
                      </a:r>
                      <a:r>
                        <a:rPr kumimoji="1" lang="en-US" altLang="ja-JP" sz="13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※</a:t>
                      </a:r>
                      <a:r>
                        <a:rPr kumimoji="1" lang="ja-JP" altLang="en-US" sz="13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戦略本部会議：</a:t>
                      </a:r>
                      <a:r>
                        <a:rPr kumimoji="1" lang="ja-JP" altLang="en-US" sz="1300" kern="1200" dirty="0">
                          <a:solidFill>
                            <a:schemeClr val="dk1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  <a:cs typeface="+mn-cs"/>
                        </a:rPr>
                        <a:t>大阪府の組織としての「決定」を担う機関で、</a:t>
                      </a:r>
                      <a:r>
                        <a:rPr kumimoji="1" lang="ja-JP" altLang="ja-JP" sz="1300" kern="1200" dirty="0">
                          <a:solidFill>
                            <a:schemeClr val="dk1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  <a:cs typeface="+mn-cs"/>
                        </a:rPr>
                        <a:t>将来の大阪を見据えて府政を戦略的に推進する</a:t>
                      </a:r>
                      <a:r>
                        <a:rPr kumimoji="1" lang="ja-JP" altLang="en-US" sz="1300" kern="1200" dirty="0">
                          <a:solidFill>
                            <a:schemeClr val="dk1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  <a:cs typeface="+mn-cs"/>
                        </a:rPr>
                        <a:t>ことを</a:t>
                      </a:r>
                      <a:endParaRPr kumimoji="1" lang="en-US" altLang="ja-JP" sz="1300" kern="1200" dirty="0">
                        <a:solidFill>
                          <a:schemeClr val="dk1"/>
                        </a:solidFill>
                        <a:effectLst/>
                        <a:latin typeface="BIZ UDP明朝 Medium" panose="02020500000000000000" pitchFamily="18" charset="-128"/>
                        <a:ea typeface="BIZ UDP明朝 Medium" panose="02020500000000000000" pitchFamily="18" charset="-128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300" kern="1200" dirty="0">
                          <a:solidFill>
                            <a:schemeClr val="dk1"/>
                          </a:solidFill>
                          <a:effectLst/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  <a:cs typeface="+mn-cs"/>
                        </a:rPr>
                        <a:t>　　　　　　　　　　　　　 目的として設置（知事、副知事等がメンバー）</a:t>
                      </a:r>
                      <a:endParaRPr kumimoji="1" lang="en-US" altLang="ja-JP" sz="13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3669414"/>
                  </a:ext>
                </a:extLst>
              </a:tr>
              <a:tr h="1283516">
                <a:tc vMerge="1">
                  <a:txBody>
                    <a:bodyPr/>
                    <a:lstStyle/>
                    <a:p>
                      <a:endParaRPr kumimoji="1" lang="en-US" altLang="ja-JP" sz="120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現状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  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・府の執務室のほか、テナント貸付フロアとして使用（平成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22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年度購入の複合ビル）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課題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】</a:t>
                      </a: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　・稼働率の低下（１階～３階店舗フロアと７階～１７階オフィスフロアが空いており、ビル全体の稼働率は約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68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％）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　・賃料収入が減少（テナント収入が減少し、咲洲庁舎の管理にかかる府の負担額が増加傾向）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方針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】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 　👉咲洲庁舎の有効活用に向け、テナント入居促進に重点的に取り組む（稼働率８０％以上を早期に達成）。</a:t>
                      </a:r>
                      <a:endParaRPr kumimoji="1" lang="en-US" altLang="ja-JP" sz="1400" b="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 　👉市場調査を実施し、事業者ニーズに応じた地区計画の用途制限の緩和に向けた取組みを進める。</a:t>
                      </a:r>
                      <a:endParaRPr kumimoji="1" lang="en-US" altLang="ja-JP" sz="1400" b="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 　👉事業者ニーズを踏まえ、</a:t>
                      </a:r>
                      <a:r>
                        <a:rPr kumimoji="1" lang="ja-JP" altLang="en-US" sz="1400" b="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平成２９年度の早い時期に事業者の公募を実施する。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6964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H28.9.12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H28.10.12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kumimoji="1" lang="ja-JP" alt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◆低層階（７階から１７階）入居にかかる市場調査を実施</a:t>
                      </a:r>
                      <a:r>
                        <a:rPr kumimoji="1" lang="ja-JP" altLang="en-US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（件数：１件、利用形態：ホテル）</a:t>
                      </a:r>
                      <a:endParaRPr kumimoji="1" lang="en-US" altLang="ja-JP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9659568"/>
                  </a:ext>
                </a:extLst>
              </a:tr>
              <a:tr h="4446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H29.5.29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kumimoji="1" lang="ja-JP" alt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◆地区計画の用途制限変更</a:t>
                      </a:r>
                      <a:r>
                        <a:rPr kumimoji="1" lang="ja-JP" altLang="en-US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（大阪市都市計画法に基づく条例改正）</a:t>
                      </a:r>
                      <a:r>
                        <a:rPr kumimoji="1" lang="ja-JP" altLang="en-US" sz="13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＊事務所等に限定→商業、居住等の建設が可能</a:t>
                      </a:r>
                      <a:endParaRPr kumimoji="1" lang="en-US" altLang="ja-JP" sz="13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1794645"/>
                  </a:ext>
                </a:extLst>
              </a:tr>
              <a:tr h="4026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H29.6.12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kumimoji="1" lang="ja-JP" alt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◆低層階（７階から１７階）入居事業者の公募開始</a:t>
                      </a:r>
                      <a:endParaRPr kumimoji="1" lang="en-US" altLang="ja-JP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5980678"/>
                  </a:ext>
                </a:extLst>
              </a:tr>
              <a:tr h="3439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H29.8.9</a:t>
                      </a:r>
                      <a:endParaRPr kumimoji="1" lang="en-US" altLang="ja-JP" sz="14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kumimoji="1" lang="ja-JP" alt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◆事業者決定</a:t>
                      </a:r>
                      <a:endParaRPr kumimoji="1" lang="en-US" altLang="ja-JP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9129116"/>
                  </a:ext>
                </a:extLst>
              </a:tr>
              <a:tr h="3911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H30.1.26</a:t>
                      </a:r>
                      <a:endParaRPr kumimoji="1" lang="en-US" altLang="ja-JP" sz="14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kumimoji="1" lang="ja-JP" alt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◆定期建物賃貸借契約締結（低層階全てをホテル事業へ）</a:t>
                      </a:r>
                      <a:endParaRPr kumimoji="1" lang="en-US" altLang="ja-JP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2707503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3D0210E-821B-4586-BFC2-56328144D049}"/>
              </a:ext>
            </a:extLst>
          </p:cNvPr>
          <p:cNvSpPr/>
          <p:nvPr/>
        </p:nvSpPr>
        <p:spPr>
          <a:xfrm>
            <a:off x="8321879" y="66102"/>
            <a:ext cx="1254361" cy="384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資料３</a:t>
            </a:r>
          </a:p>
        </p:txBody>
      </p:sp>
    </p:spTree>
    <p:extLst>
      <p:ext uri="{BB962C8B-B14F-4D97-AF65-F5344CB8AC3E}">
        <p14:creationId xmlns:p14="http://schemas.microsoft.com/office/powerpoint/2010/main" val="4138853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361</Words>
  <Application>Microsoft Office PowerPoint</Application>
  <PresentationFormat>A4 210 x 297 mm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BIZ UDP明朝 Medium</vt:lpstr>
      <vt:lpstr>BIZ UDゴシック</vt:lpstr>
      <vt:lpstr>HG創英角ｺﾞｼｯｸUB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2025-07-24T08:47:48Z</dcterms:created>
  <dcterms:modified xsi:type="dcterms:W3CDTF">2025-07-24T08:47:52Z</dcterms:modified>
</cp:coreProperties>
</file>