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363200" cy="77724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52"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819" autoAdjust="0"/>
  </p:normalViewPr>
  <p:slideViewPr>
    <p:cSldViewPr>
      <p:cViewPr varScale="1">
        <p:scale>
          <a:sx n="61" d="100"/>
          <a:sy n="61" d="100"/>
        </p:scale>
        <p:origin x="1422" y="72"/>
      </p:cViewPr>
      <p:guideLst>
        <p:guide orient="horz" pos="2052"/>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77875" y="2409445"/>
            <a:ext cx="8815916"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55750" y="4352545"/>
            <a:ext cx="7260167"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18583" y="1787653"/>
            <a:ext cx="451167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341408" y="1787653"/>
            <a:ext cx="451167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18583" y="310897"/>
            <a:ext cx="93345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18583" y="1787653"/>
            <a:ext cx="93345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526366" y="7228333"/>
            <a:ext cx="3318933"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18583" y="7228333"/>
            <a:ext cx="2385482"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3/13/2023</a:t>
            </a:fld>
            <a:endParaRPr lang="en-US"/>
          </a:p>
        </p:txBody>
      </p:sp>
      <p:sp>
        <p:nvSpPr>
          <p:cNvPr id="6" name="Holder 6"/>
          <p:cNvSpPr>
            <a:spLocks noGrp="1"/>
          </p:cNvSpPr>
          <p:nvPr>
            <p:ph type="sldNum" sz="quarter" idx="7"/>
          </p:nvPr>
        </p:nvSpPr>
        <p:spPr>
          <a:xfrm>
            <a:off x="7467600" y="7228333"/>
            <a:ext cx="2385482"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09435">
        <a:defRPr>
          <a:latin typeface="+mn-lt"/>
          <a:ea typeface="+mn-ea"/>
          <a:cs typeface="+mn-cs"/>
        </a:defRPr>
      </a:lvl2pPr>
      <a:lvl3pPr marL="618869">
        <a:defRPr>
          <a:latin typeface="+mn-lt"/>
          <a:ea typeface="+mn-ea"/>
          <a:cs typeface="+mn-cs"/>
        </a:defRPr>
      </a:lvl3pPr>
      <a:lvl4pPr marL="928304">
        <a:defRPr>
          <a:latin typeface="+mn-lt"/>
          <a:ea typeface="+mn-ea"/>
          <a:cs typeface="+mn-cs"/>
        </a:defRPr>
      </a:lvl4pPr>
      <a:lvl5pPr marL="1237739">
        <a:defRPr>
          <a:latin typeface="+mn-lt"/>
          <a:ea typeface="+mn-ea"/>
          <a:cs typeface="+mn-cs"/>
        </a:defRPr>
      </a:lvl5pPr>
      <a:lvl6pPr marL="1547173">
        <a:defRPr>
          <a:latin typeface="+mn-lt"/>
          <a:ea typeface="+mn-ea"/>
          <a:cs typeface="+mn-cs"/>
        </a:defRPr>
      </a:lvl6pPr>
      <a:lvl7pPr marL="1856608">
        <a:defRPr>
          <a:latin typeface="+mn-lt"/>
          <a:ea typeface="+mn-ea"/>
          <a:cs typeface="+mn-cs"/>
        </a:defRPr>
      </a:lvl7pPr>
      <a:lvl8pPr marL="2166043">
        <a:defRPr>
          <a:latin typeface="+mn-lt"/>
          <a:ea typeface="+mn-ea"/>
          <a:cs typeface="+mn-cs"/>
        </a:defRPr>
      </a:lvl8pPr>
      <a:lvl9pPr marL="2475477">
        <a:defRPr>
          <a:latin typeface="+mn-lt"/>
          <a:ea typeface="+mn-ea"/>
          <a:cs typeface="+mn-cs"/>
        </a:defRPr>
      </a:lvl9pPr>
    </p:bodyStyle>
    <p:otherStyle>
      <a:lvl1pPr marL="0">
        <a:defRPr>
          <a:latin typeface="+mn-lt"/>
          <a:ea typeface="+mn-ea"/>
          <a:cs typeface="+mn-cs"/>
        </a:defRPr>
      </a:lvl1pPr>
      <a:lvl2pPr marL="309435">
        <a:defRPr>
          <a:latin typeface="+mn-lt"/>
          <a:ea typeface="+mn-ea"/>
          <a:cs typeface="+mn-cs"/>
        </a:defRPr>
      </a:lvl2pPr>
      <a:lvl3pPr marL="618869">
        <a:defRPr>
          <a:latin typeface="+mn-lt"/>
          <a:ea typeface="+mn-ea"/>
          <a:cs typeface="+mn-cs"/>
        </a:defRPr>
      </a:lvl3pPr>
      <a:lvl4pPr marL="928304">
        <a:defRPr>
          <a:latin typeface="+mn-lt"/>
          <a:ea typeface="+mn-ea"/>
          <a:cs typeface="+mn-cs"/>
        </a:defRPr>
      </a:lvl4pPr>
      <a:lvl5pPr marL="1237739">
        <a:defRPr>
          <a:latin typeface="+mn-lt"/>
          <a:ea typeface="+mn-ea"/>
          <a:cs typeface="+mn-cs"/>
        </a:defRPr>
      </a:lvl5pPr>
      <a:lvl6pPr marL="1547173">
        <a:defRPr>
          <a:latin typeface="+mn-lt"/>
          <a:ea typeface="+mn-ea"/>
          <a:cs typeface="+mn-cs"/>
        </a:defRPr>
      </a:lvl6pPr>
      <a:lvl7pPr marL="1856608">
        <a:defRPr>
          <a:latin typeface="+mn-lt"/>
          <a:ea typeface="+mn-ea"/>
          <a:cs typeface="+mn-cs"/>
        </a:defRPr>
      </a:lvl7pPr>
      <a:lvl8pPr marL="2166043">
        <a:defRPr>
          <a:latin typeface="+mn-lt"/>
          <a:ea typeface="+mn-ea"/>
          <a:cs typeface="+mn-cs"/>
        </a:defRPr>
      </a:lvl8pPr>
      <a:lvl9pPr marL="2475477">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 name="object 2"/>
          <p:cNvSpPr txBox="1"/>
          <p:nvPr/>
        </p:nvSpPr>
        <p:spPr>
          <a:xfrm>
            <a:off x="4159839" y="6743080"/>
            <a:ext cx="2244112" cy="315854"/>
          </a:xfrm>
          <a:prstGeom prst="rect">
            <a:avLst/>
          </a:prstGeom>
        </p:spPr>
        <p:txBody>
          <a:bodyPr vert="horz" wrap="square" lIns="0" tIns="11174" rIns="0" bIns="0" rtlCol="0">
            <a:spAutoFit/>
          </a:bodyPr>
          <a:lstStyle/>
          <a:p>
            <a:pPr marL="8596">
              <a:spcBef>
                <a:spcPts val="88"/>
              </a:spcBef>
            </a:pPr>
            <a:r>
              <a:rPr lang="ja-JP" altLang="en-US" sz="948" b="1" u="sng" dirty="0">
                <a:solidFill>
                  <a:schemeClr val="bg1"/>
                </a:solidFill>
                <a:latin typeface="Yu Mincho Demibold" panose="02020400000000000000" pitchFamily="18" charset="-128"/>
                <a:ea typeface="Yu Mincho Demibold" panose="02020400000000000000" pitchFamily="18" charset="-128"/>
                <a:cs typeface="HiraMinProN-W6"/>
              </a:rPr>
              <a:t>子どもの笑顔が地域の笑顔に</a:t>
            </a:r>
            <a:r>
              <a:rPr lang="en-US" altLang="ja-JP" sz="948" b="1" u="sng" dirty="0">
                <a:solidFill>
                  <a:schemeClr val="bg1"/>
                </a:solidFill>
                <a:latin typeface="Yu Mincho Demibold" panose="02020400000000000000" pitchFamily="18" charset="-128"/>
                <a:ea typeface="Yu Mincho Demibold" panose="02020400000000000000" pitchFamily="18" charset="-128"/>
                <a:cs typeface="HiraMinProN-W6"/>
              </a:rPr>
              <a:t>!</a:t>
            </a:r>
          </a:p>
          <a:p>
            <a:pPr marL="8596">
              <a:spcBef>
                <a:spcPts val="88"/>
              </a:spcBef>
            </a:pPr>
            <a:r>
              <a:rPr lang="ja-JP" altLang="en-US" sz="948" b="1" u="sng" spc="-149" dirty="0">
                <a:solidFill>
                  <a:schemeClr val="bg1"/>
                </a:solidFill>
                <a:latin typeface="Yu Mincho Demibold" panose="02020400000000000000" pitchFamily="18" charset="-128"/>
                <a:ea typeface="Yu Mincho Demibold" panose="02020400000000000000" pitchFamily="18" charset="-128"/>
                <a:cs typeface="HiraMinProN-W6"/>
              </a:rPr>
              <a:t>地域の子どもを地域で育てよう</a:t>
            </a:r>
            <a:r>
              <a:rPr lang="en-US" altLang="ja-JP" sz="948" b="1" u="sng" spc="-149" dirty="0">
                <a:solidFill>
                  <a:schemeClr val="bg1"/>
                </a:solidFill>
                <a:latin typeface="Yu Mincho Demibold" panose="02020400000000000000" pitchFamily="18" charset="-128"/>
                <a:ea typeface="Yu Mincho Demibold" panose="02020400000000000000" pitchFamily="18" charset="-128"/>
                <a:cs typeface="HiraMinProN-W6"/>
              </a:rPr>
              <a:t>!!</a:t>
            </a:r>
            <a:r>
              <a:rPr lang="ja-JP" altLang="en-US" sz="711" b="1" u="sng" spc="-149" dirty="0">
                <a:solidFill>
                  <a:schemeClr val="bg1"/>
                </a:solidFill>
                <a:latin typeface="Yu Mincho Demibold" panose="02020400000000000000" pitchFamily="18" charset="-128"/>
                <a:ea typeface="Yu Mincho Demibold" panose="02020400000000000000" pitchFamily="18" charset="-128"/>
                <a:cs typeface="HiraMinProN-W6"/>
              </a:rPr>
              <a:t>　</a:t>
            </a:r>
            <a:endParaRPr sz="1083" b="1" u="sng" spc="-149" dirty="0">
              <a:solidFill>
                <a:schemeClr val="bg1"/>
              </a:solidFill>
              <a:latin typeface="Yu Mincho Demibold" panose="02020400000000000000" pitchFamily="18" charset="-128"/>
              <a:ea typeface="Yu Mincho Demibold" panose="02020400000000000000" pitchFamily="18" charset="-128"/>
              <a:cs typeface="HiraMinProN-W6"/>
            </a:endParaRPr>
          </a:p>
        </p:txBody>
      </p:sp>
      <p:sp>
        <p:nvSpPr>
          <p:cNvPr id="15" name="正方形/長方形 14"/>
          <p:cNvSpPr/>
          <p:nvPr/>
        </p:nvSpPr>
        <p:spPr>
          <a:xfrm>
            <a:off x="253964" y="431605"/>
            <a:ext cx="9804436" cy="803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UD デジタル 教科書体 NK-B" panose="02020700000000000000" pitchFamily="18" charset="-128"/>
                <a:ea typeface="UD デジタル 教科書体 NK-B" panose="02020700000000000000" pitchFamily="18" charset="-128"/>
              </a:rPr>
              <a:t>子どもたちと未来をつくる地域人材養成</a:t>
            </a:r>
            <a:r>
              <a:rPr lang="en-US" altLang="ja-JP" sz="2800" dirty="0" err="1">
                <a:latin typeface="UD デジタル 教科書体 NK-B" panose="02020700000000000000" pitchFamily="18" charset="-128"/>
                <a:ea typeface="UD デジタル 教科書体 NK-B" panose="02020700000000000000" pitchFamily="18" charset="-128"/>
              </a:rPr>
              <a:t>Demae</a:t>
            </a:r>
            <a:r>
              <a:rPr lang="ja-JP" altLang="en-US" sz="2800" dirty="0">
                <a:latin typeface="UD デジタル 教科書体 NK-B" panose="02020700000000000000" pitchFamily="18" charset="-128"/>
                <a:ea typeface="UD デジタル 教科書体 NK-B" panose="02020700000000000000" pitchFamily="18" charset="-128"/>
              </a:rPr>
              <a:t>講座イメージ</a:t>
            </a:r>
          </a:p>
        </p:txBody>
      </p:sp>
      <p:sp>
        <p:nvSpPr>
          <p:cNvPr id="32" name="正方形/長方形 31"/>
          <p:cNvSpPr/>
          <p:nvPr/>
        </p:nvSpPr>
        <p:spPr>
          <a:xfrm>
            <a:off x="253964" y="1295400"/>
            <a:ext cx="9804436" cy="123517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目的</a:t>
            </a:r>
            <a:endParaRPr lang="en-US" altLang="ja-JP" sz="1600" dirty="0" smtClean="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教育</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コミュニティづくり（学校支援活動やおおさか元気広場）に関わるコーディネーターやボランティア等（以下、</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地域人材）</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の養成を促進するため</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、市町村が実施する研修の中に、府</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職員が出張して研修を行うことにより、市町村における教育コミュニティづくりの推進役となる地域人材の発掘・養成を図る。</a:t>
            </a:r>
          </a:p>
        </p:txBody>
      </p:sp>
      <p:sp>
        <p:nvSpPr>
          <p:cNvPr id="42" name="正方形/長方形 41"/>
          <p:cNvSpPr/>
          <p:nvPr/>
        </p:nvSpPr>
        <p:spPr>
          <a:xfrm>
            <a:off x="253965" y="4075200"/>
            <a:ext cx="9804435" cy="349949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19"/>
          </a:p>
        </p:txBody>
      </p:sp>
      <p:graphicFrame>
        <p:nvGraphicFramePr>
          <p:cNvPr id="52" name="表 51"/>
          <p:cNvGraphicFramePr>
            <a:graphicFrameLocks noGrp="1"/>
          </p:cNvGraphicFramePr>
          <p:nvPr>
            <p:extLst>
              <p:ext uri="{D42A27DB-BD31-4B8C-83A1-F6EECF244321}">
                <p14:modId xmlns:p14="http://schemas.microsoft.com/office/powerpoint/2010/main" val="1150069812"/>
              </p:ext>
            </p:extLst>
          </p:nvPr>
        </p:nvGraphicFramePr>
        <p:xfrm>
          <a:off x="469881" y="4698877"/>
          <a:ext cx="9372600" cy="2780841"/>
        </p:xfrm>
        <a:graphic>
          <a:graphicData uri="http://schemas.openxmlformats.org/drawingml/2006/table">
            <a:tbl>
              <a:tblPr firstRow="1" firstCol="1" bandRow="1">
                <a:tableStyleId>{22838BEF-8BB2-4498-84A7-C5851F593DF1}</a:tableStyleId>
              </a:tblPr>
              <a:tblGrid>
                <a:gridCol w="4038601">
                  <a:extLst>
                    <a:ext uri="{9D8B030D-6E8A-4147-A177-3AD203B41FA5}">
                      <a16:colId xmlns:a16="http://schemas.microsoft.com/office/drawing/2014/main" val="3267460107"/>
                    </a:ext>
                  </a:extLst>
                </a:gridCol>
                <a:gridCol w="1096727">
                  <a:extLst>
                    <a:ext uri="{9D8B030D-6E8A-4147-A177-3AD203B41FA5}">
                      <a16:colId xmlns:a16="http://schemas.microsoft.com/office/drawing/2014/main" val="558410299"/>
                    </a:ext>
                  </a:extLst>
                </a:gridCol>
                <a:gridCol w="4237272">
                  <a:extLst>
                    <a:ext uri="{9D8B030D-6E8A-4147-A177-3AD203B41FA5}">
                      <a16:colId xmlns:a16="http://schemas.microsoft.com/office/drawing/2014/main" val="2951459358"/>
                    </a:ext>
                  </a:extLst>
                </a:gridCol>
              </a:tblGrid>
              <a:tr h="1119681">
                <a:tc>
                  <a:txBody>
                    <a:bodyPr/>
                    <a:lstStyle/>
                    <a:p>
                      <a:pPr marL="82550" indent="-82550" algn="r">
                        <a:spcAft>
                          <a:spcPts val="0"/>
                        </a:spcAft>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82550" indent="-82550" algn="r">
                        <a:spcAft>
                          <a:spcPts val="0"/>
                        </a:spcAft>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82550" indent="-82550" algn="r">
                        <a:spcAft>
                          <a:spcPts val="0"/>
                        </a:spcAft>
                      </a:pPr>
                      <a:r>
                        <a:rPr lang="ja-JP" sz="1400" kern="100" dirty="0" smtClean="0">
                          <a:effectLst/>
                          <a:latin typeface="UD デジタル 教科書体 NK-B" panose="02020700000000000000" pitchFamily="18" charset="-128"/>
                          <a:ea typeface="UD デジタル 教科書体 NK-B" panose="02020700000000000000" pitchFamily="18" charset="-128"/>
                        </a:rPr>
                        <a:t>子どもたち</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と</a:t>
                      </a:r>
                      <a:r>
                        <a:rPr lang="ja-JP" sz="1400" kern="100" dirty="0" smtClean="0">
                          <a:effectLst/>
                          <a:latin typeface="UD デジタル 教科書体 NK-B" panose="02020700000000000000" pitchFamily="18" charset="-128"/>
                          <a:ea typeface="UD デジタル 教科書体 NK-B" panose="02020700000000000000" pitchFamily="18" charset="-128"/>
                        </a:rPr>
                        <a:t>未来</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をつくる地域人材養成</a:t>
                      </a:r>
                      <a:r>
                        <a:rPr lang="en-US" altLang="ja-JP" sz="1400" kern="100" dirty="0" err="1" smtClean="0">
                          <a:effectLst/>
                          <a:latin typeface="UD デジタル 教科書体 NK-B" panose="02020700000000000000" pitchFamily="18" charset="-128"/>
                          <a:ea typeface="UD デジタル 教科書体 NK-B" panose="02020700000000000000" pitchFamily="18" charset="-128"/>
                        </a:rPr>
                        <a:t>Demae</a:t>
                      </a:r>
                      <a:r>
                        <a:rPr lang="ja-JP" sz="1400" kern="100" dirty="0" smtClean="0">
                          <a:effectLst/>
                          <a:latin typeface="UD デジタル 教科書体 NK-B" panose="02020700000000000000" pitchFamily="18" charset="-128"/>
                          <a:ea typeface="UD デジタル 教科書体 NK-B" panose="02020700000000000000" pitchFamily="18" charset="-128"/>
                        </a:rPr>
                        <a:t>講座</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　　　　　　　　　　　　　　　</a:t>
                      </a:r>
                      <a:r>
                        <a:rPr lang="ja-JP" sz="1400" kern="100" dirty="0" smtClean="0">
                          <a:effectLst/>
                          <a:latin typeface="UD デジタル 教科書体 NK-B" panose="02020700000000000000" pitchFamily="18" charset="-128"/>
                          <a:ea typeface="UD デジタル 教科書体 NK-B" panose="02020700000000000000" pitchFamily="18" charset="-128"/>
                        </a:rPr>
                        <a:t>（</a:t>
                      </a:r>
                      <a:r>
                        <a:rPr lang="ja-JP" sz="1400" kern="100" dirty="0">
                          <a:effectLst/>
                          <a:latin typeface="UD デジタル 教科書体 NK-B" panose="02020700000000000000" pitchFamily="18" charset="-128"/>
                          <a:ea typeface="UD デジタル 教科書体 NK-B" panose="02020700000000000000" pitchFamily="18" charset="-128"/>
                        </a:rPr>
                        <a:t>※本研修）</a:t>
                      </a:r>
                      <a:endParaRPr lang="ja-JP" sz="1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39433" marR="39433" marT="0" marB="0">
                    <a:solidFill>
                      <a:schemeClr val="tx2">
                        <a:lumMod val="20000"/>
                        <a:lumOff val="80000"/>
                      </a:schemeClr>
                    </a:solidFill>
                  </a:tcPr>
                </a:tc>
                <a:tc rowSpan="2">
                  <a:txBody>
                    <a:bodyPr/>
                    <a:lstStyle/>
                    <a:p>
                      <a:pPr algn="l">
                        <a:spcAft>
                          <a:spcPts val="0"/>
                        </a:spcAft>
                      </a:pP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39433" marR="39433" marT="0" marB="0">
                    <a:lnT w="12700" cmpd="sng">
                      <a:noFill/>
                    </a:lnT>
                    <a:lnB w="12700" cmpd="sng">
                      <a:noFill/>
                    </a:lnB>
                    <a:noFill/>
                  </a:tcPr>
                </a:tc>
                <a:tc>
                  <a:txBody>
                    <a:bodyPr/>
                    <a:lstStyle/>
                    <a:p>
                      <a:pPr algn="l">
                        <a:spcAft>
                          <a:spcPts val="0"/>
                        </a:spcAft>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algn="l">
                        <a:spcAft>
                          <a:spcPts val="0"/>
                        </a:spcAft>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algn="l">
                        <a:spcAft>
                          <a:spcPts val="0"/>
                        </a:spcAft>
                      </a:pPr>
                      <a:r>
                        <a:rPr lang="ja-JP" altLang="en-US" sz="1400" kern="100" dirty="0" smtClean="0">
                          <a:effectLst/>
                          <a:latin typeface="UD デジタル 教科書体 NK-B" panose="02020700000000000000" pitchFamily="18" charset="-128"/>
                          <a:ea typeface="UD デジタル 教科書体 NK-B" panose="02020700000000000000" pitchFamily="18" charset="-128"/>
                        </a:rPr>
                        <a:t>　市町村の実態に応じた養成研修</a:t>
                      </a:r>
                      <a:endParaRPr lang="ja-JP" sz="1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39433" marR="39433" marT="0" marB="0">
                    <a:solidFill>
                      <a:schemeClr val="accent6">
                        <a:lumMod val="60000"/>
                        <a:lumOff val="40000"/>
                      </a:schemeClr>
                    </a:solidFill>
                  </a:tcPr>
                </a:tc>
                <a:extLst>
                  <a:ext uri="{0D108BD9-81ED-4DB2-BD59-A6C34878D82A}">
                    <a16:rowId xmlns:a16="http://schemas.microsoft.com/office/drawing/2014/main" val="2161602515"/>
                  </a:ext>
                </a:extLst>
              </a:tr>
              <a:tr h="1406109">
                <a:tc>
                  <a:txBody>
                    <a:bodyPr/>
                    <a:lstStyle/>
                    <a:p>
                      <a:pPr marL="67310" indent="-67310" algn="l">
                        <a:spcAft>
                          <a:spcPts val="0"/>
                        </a:spcAft>
                      </a:pPr>
                      <a:r>
                        <a:rPr lang="en-US" altLang="ja-JP" sz="1400" kern="100" dirty="0" smtClean="0">
                          <a:effectLst/>
                          <a:latin typeface="UD デジタル 教科書体 NK-B" panose="02020700000000000000" pitchFamily="18" charset="-128"/>
                          <a:ea typeface="UD デジタル 教科書体 NK-B" panose="02020700000000000000" pitchFamily="18" charset="-128"/>
                        </a:rPr>
                        <a:t>【</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内容</a:t>
                      </a:r>
                      <a:r>
                        <a:rPr lang="en-US" altLang="ja-JP" sz="1400" kern="100" dirty="0" smtClean="0">
                          <a:effectLst/>
                          <a:latin typeface="UD デジタル 教科書体 NK-B" panose="02020700000000000000" pitchFamily="18" charset="-128"/>
                          <a:ea typeface="UD デジタル 教科書体 NK-B" panose="02020700000000000000" pitchFamily="18" charset="-128"/>
                        </a:rPr>
                        <a:t>】</a:t>
                      </a:r>
                    </a:p>
                    <a:p>
                      <a:pPr marL="67310" indent="-67310" algn="l">
                        <a:spcAft>
                          <a:spcPts val="0"/>
                        </a:spcAft>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67310" indent="-67310" algn="l">
                        <a:spcAft>
                          <a:spcPts val="0"/>
                        </a:spcAft>
                      </a:pPr>
                      <a:r>
                        <a:rPr lang="ja-JP" altLang="en-US" sz="1400" kern="100" dirty="0" smtClean="0">
                          <a:effectLst/>
                          <a:latin typeface="UD デジタル 教科書体 NK-B" panose="02020700000000000000" pitchFamily="18" charset="-128"/>
                          <a:ea typeface="UD デジタル 教科書体 NK-B" panose="02020700000000000000" pitchFamily="18" charset="-128"/>
                        </a:rPr>
                        <a:t>・地域と学校と連携・協働の必要性</a:t>
                      </a: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67310" indent="-67310" algn="l">
                        <a:spcAft>
                          <a:spcPts val="0"/>
                        </a:spcAft>
                      </a:pPr>
                      <a:r>
                        <a:rPr lang="ja-JP" sz="1400" kern="100" dirty="0" smtClean="0">
                          <a:effectLst/>
                          <a:latin typeface="UD デジタル 教科書体 NK-B" panose="02020700000000000000" pitchFamily="18" charset="-128"/>
                          <a:ea typeface="UD デジタル 教科書体 NK-B" panose="02020700000000000000" pitchFamily="18" charset="-128"/>
                        </a:rPr>
                        <a:t>・</a:t>
                      </a:r>
                      <a:r>
                        <a:rPr lang="ja-JP" sz="1400" kern="100" dirty="0">
                          <a:effectLst/>
                          <a:latin typeface="UD デジタル 教科書体 NK-B" panose="02020700000000000000" pitchFamily="18" charset="-128"/>
                          <a:ea typeface="UD デジタル 教科書体 NK-B" panose="02020700000000000000" pitchFamily="18" charset="-128"/>
                        </a:rPr>
                        <a:t>教育コミュニティづくりの</a:t>
                      </a:r>
                      <a:r>
                        <a:rPr lang="ja-JP" sz="1400" kern="100" dirty="0" smtClean="0">
                          <a:effectLst/>
                          <a:latin typeface="UD デジタル 教科書体 NK-B" panose="02020700000000000000" pitchFamily="18" charset="-128"/>
                          <a:ea typeface="UD デジタル 教科書体 NK-B" panose="02020700000000000000" pitchFamily="18" charset="-128"/>
                        </a:rPr>
                        <a:t>概要</a:t>
                      </a:r>
                      <a:endParaRPr lang="ja-JP" sz="1400" kern="100" dirty="0">
                        <a:effectLst/>
                        <a:latin typeface="UD デジタル 教科書体 NK-B" panose="02020700000000000000" pitchFamily="18" charset="-128"/>
                        <a:ea typeface="UD デジタル 教科書体 NK-B" panose="02020700000000000000" pitchFamily="18" charset="-128"/>
                      </a:endParaRPr>
                    </a:p>
                    <a:p>
                      <a:pPr marL="78740" indent="-78740" algn="l">
                        <a:spcAft>
                          <a:spcPts val="0"/>
                        </a:spcAft>
                      </a:pPr>
                      <a:r>
                        <a:rPr lang="ja-JP" sz="1400" kern="100" dirty="0" smtClean="0">
                          <a:effectLst/>
                          <a:latin typeface="UD デジタル 教科書体 NK-B" panose="02020700000000000000" pitchFamily="18" charset="-128"/>
                          <a:ea typeface="UD デジタル 教科書体 NK-B" panose="02020700000000000000" pitchFamily="18" charset="-128"/>
                        </a:rPr>
                        <a:t>・</a:t>
                      </a:r>
                      <a:r>
                        <a:rPr lang="ja-JP" sz="1400" kern="100" dirty="0">
                          <a:effectLst/>
                          <a:latin typeface="UD デジタル 教科書体 NK-B" panose="02020700000000000000" pitchFamily="18" charset="-128"/>
                          <a:ea typeface="UD デジタル 教科書体 NK-B" panose="02020700000000000000" pitchFamily="18" charset="-128"/>
                        </a:rPr>
                        <a:t>府域の教育コミュニティづくりの</a:t>
                      </a:r>
                      <a:r>
                        <a:rPr lang="ja-JP" sz="1400" kern="100" dirty="0" smtClean="0">
                          <a:effectLst/>
                          <a:latin typeface="UD デジタル 教科書体 NK-B" panose="02020700000000000000" pitchFamily="18" charset="-128"/>
                          <a:ea typeface="UD デジタル 教科書体 NK-B" panose="02020700000000000000" pitchFamily="18" charset="-128"/>
                        </a:rPr>
                        <a:t>取組み</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事例</a:t>
                      </a:r>
                      <a:endParaRPr lang="ja-JP" sz="1400" kern="100" dirty="0">
                        <a:effectLst/>
                        <a:latin typeface="UD デジタル 教科書体 NK-B" panose="02020700000000000000" pitchFamily="18" charset="-128"/>
                        <a:ea typeface="UD デジタル 教科書体 NK-B" panose="02020700000000000000" pitchFamily="18" charset="-128"/>
                      </a:endParaRPr>
                    </a:p>
                    <a:p>
                      <a:pPr marL="67310" indent="-67310" algn="l">
                        <a:spcAft>
                          <a:spcPts val="0"/>
                        </a:spcAft>
                      </a:pPr>
                      <a:r>
                        <a:rPr lang="ja-JP" sz="1400" kern="100" dirty="0" smtClean="0">
                          <a:effectLst/>
                          <a:latin typeface="UD デジタル 教科書体 NK-B" panose="02020700000000000000" pitchFamily="18" charset="-128"/>
                          <a:ea typeface="UD デジタル 教科書体 NK-B" panose="02020700000000000000" pitchFamily="18" charset="-128"/>
                        </a:rPr>
                        <a:t>・コーディネーター</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やボランティア</a:t>
                      </a:r>
                      <a:r>
                        <a:rPr lang="ja-JP" sz="1400" kern="100" dirty="0" smtClean="0">
                          <a:effectLst/>
                          <a:latin typeface="UD デジタル 教科書体 NK-B" panose="02020700000000000000" pitchFamily="18" charset="-128"/>
                          <a:ea typeface="UD デジタル 教科書体 NK-B" panose="02020700000000000000" pitchFamily="18" charset="-128"/>
                        </a:rPr>
                        <a:t>の</a:t>
                      </a:r>
                      <a:r>
                        <a:rPr lang="ja-JP" sz="1400" kern="100" dirty="0">
                          <a:effectLst/>
                          <a:latin typeface="UD デジタル 教科書体 NK-B" panose="02020700000000000000" pitchFamily="18" charset="-128"/>
                          <a:ea typeface="UD デジタル 教科書体 NK-B" panose="02020700000000000000" pitchFamily="18" charset="-128"/>
                        </a:rPr>
                        <a:t>役割</a:t>
                      </a:r>
                    </a:p>
                    <a:p>
                      <a:pPr marL="67310" indent="-67310" algn="l">
                        <a:spcAft>
                          <a:spcPts val="0"/>
                        </a:spcAft>
                      </a:pPr>
                      <a:r>
                        <a:rPr lang="ja-JP" sz="1400" kern="100" dirty="0" smtClean="0">
                          <a:effectLst/>
                          <a:latin typeface="UD デジタル 教科書体 NK-B" panose="02020700000000000000" pitchFamily="18" charset="-128"/>
                          <a:ea typeface="UD デジタル 教科書体 NK-B" panose="02020700000000000000" pitchFamily="18" charset="-128"/>
                        </a:rPr>
                        <a:t>・</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安全な活動をするために</a:t>
                      </a:r>
                      <a:r>
                        <a:rPr lang="ja-JP" sz="1400" kern="100" dirty="0">
                          <a:effectLst/>
                          <a:latin typeface="UD デジタル 教科書体 NK-B" panose="02020700000000000000" pitchFamily="18" charset="-128"/>
                          <a:ea typeface="UD デジタル 教科書体 NK-B" panose="02020700000000000000" pitchFamily="18" charset="-128"/>
                        </a:rPr>
                        <a:t>　　　等</a:t>
                      </a:r>
                    </a:p>
                    <a:p>
                      <a:pPr marL="82550" indent="-82550" algn="l">
                        <a:spcAft>
                          <a:spcPts val="0"/>
                        </a:spcAft>
                      </a:pPr>
                      <a:r>
                        <a:rPr lang="en-US" sz="1100" kern="100" dirty="0">
                          <a:effectLst/>
                          <a:latin typeface="UD デジタル 教科書体 NK-B" panose="02020700000000000000" pitchFamily="18" charset="-128"/>
                          <a:ea typeface="UD デジタル 教科書体 NK-B" panose="02020700000000000000" pitchFamily="18" charset="-128"/>
                        </a:rPr>
                        <a:t> </a:t>
                      </a:r>
                      <a:endParaRPr lang="ja-JP" sz="11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39433" marR="39433" marT="0" marB="0">
                    <a:solidFill>
                      <a:schemeClr val="accent1">
                        <a:lumMod val="20000"/>
                        <a:lumOff val="80000"/>
                      </a:schemeClr>
                    </a:solidFill>
                  </a:tcPr>
                </a:tc>
                <a:tc vMerge="1">
                  <a:txBody>
                    <a:bodyPr/>
                    <a:lstStyle/>
                    <a:p>
                      <a:endParaRPr kumimoji="1" lang="ja-JP" altLang="en-US"/>
                    </a:p>
                  </a:txBody>
                  <a:tcPr/>
                </a:tc>
                <a:tc>
                  <a:txBody>
                    <a:bodyPr/>
                    <a:lstStyle/>
                    <a:p>
                      <a:pPr marL="93345" marR="0" lvl="0" indent="-93345" algn="l" defTabSz="914400" eaLnBrk="1" fontAlgn="auto" latinLnBrk="0" hangingPunct="1">
                        <a:lnSpc>
                          <a:spcPct val="100000"/>
                        </a:lnSpc>
                        <a:spcBef>
                          <a:spcPts val="0"/>
                        </a:spcBef>
                        <a:spcAft>
                          <a:spcPts val="0"/>
                        </a:spcAft>
                        <a:buClrTx/>
                        <a:buSzTx/>
                        <a:buFontTx/>
                        <a:buNone/>
                        <a:tabLst/>
                        <a:defRPr/>
                      </a:pPr>
                      <a:r>
                        <a:rPr lang="en-US" altLang="ja-JP" sz="1400" kern="100" dirty="0" smtClean="0">
                          <a:effectLst/>
                          <a:latin typeface="UD デジタル 教科書体 NK-B" panose="02020700000000000000" pitchFamily="18" charset="-128"/>
                          <a:ea typeface="UD デジタル 教科書体 NK-B" panose="02020700000000000000" pitchFamily="18" charset="-128"/>
                        </a:rPr>
                        <a:t>【</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内容</a:t>
                      </a:r>
                      <a:r>
                        <a:rPr lang="en-US" altLang="ja-JP" sz="1400" kern="100" dirty="0" smtClean="0">
                          <a:effectLst/>
                          <a:latin typeface="UD デジタル 教科書体 NK-B" panose="02020700000000000000" pitchFamily="18" charset="-128"/>
                          <a:ea typeface="UD デジタル 教科書体 NK-B" panose="02020700000000000000" pitchFamily="18" charset="-128"/>
                        </a:rPr>
                        <a:t>】</a:t>
                      </a:r>
                    </a:p>
                    <a:p>
                      <a:pPr marL="93345" marR="0" lvl="0" indent="-93345" algn="l" defTabSz="914400" eaLnBrk="1" fontAlgn="auto" latinLnBrk="0" hangingPunct="1">
                        <a:lnSpc>
                          <a:spcPct val="100000"/>
                        </a:lnSpc>
                        <a:spcBef>
                          <a:spcPts val="0"/>
                        </a:spcBef>
                        <a:spcAft>
                          <a:spcPts val="0"/>
                        </a:spcAft>
                        <a:buClrTx/>
                        <a:buSzTx/>
                        <a:buFontTx/>
                        <a:buNone/>
                        <a:tabLst/>
                        <a:defRPr/>
                      </a:pP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93345" marR="0" lvl="0" indent="-93345" algn="l" defTabSz="91440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UD デジタル 教科書体 NK-B" panose="02020700000000000000" pitchFamily="18" charset="-128"/>
                          <a:ea typeface="UD デジタル 教科書体 NK-B" panose="02020700000000000000" pitchFamily="18" charset="-128"/>
                        </a:rPr>
                        <a:t>・当該市町村の取組み事例</a:t>
                      </a: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93345" marR="0" lvl="0" indent="-93345" algn="l" defTabSz="914400" eaLnBrk="1" fontAlgn="auto" latinLnBrk="0" hangingPunct="1">
                        <a:lnSpc>
                          <a:spcPct val="100000"/>
                        </a:lnSpc>
                        <a:spcBef>
                          <a:spcPts val="0"/>
                        </a:spcBef>
                        <a:spcAft>
                          <a:spcPts val="0"/>
                        </a:spcAft>
                        <a:buClrTx/>
                        <a:buSzTx/>
                        <a:buFontTx/>
                        <a:buNone/>
                        <a:tabLst/>
                        <a:defRPr/>
                      </a:pPr>
                      <a:r>
                        <a:rPr lang="ja-JP" altLang="en-US" sz="1400" kern="100" dirty="0" smtClean="0">
                          <a:effectLst/>
                          <a:latin typeface="UD デジタル 教科書体 NK-B" panose="02020700000000000000" pitchFamily="18" charset="-128"/>
                          <a:ea typeface="UD デジタル 教科書体 NK-B" panose="02020700000000000000" pitchFamily="18" charset="-128"/>
                        </a:rPr>
                        <a:t>・当該市町村での取組みに関する配慮事項</a:t>
                      </a: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p>
                      <a:pPr marL="93345" marR="0" lvl="0" indent="-93345" algn="l" defTabSz="914400" eaLnBrk="1" fontAlgn="auto" latinLnBrk="0" hangingPunct="1">
                        <a:lnSpc>
                          <a:spcPct val="100000"/>
                        </a:lnSpc>
                        <a:spcBef>
                          <a:spcPts val="0"/>
                        </a:spcBef>
                        <a:spcAft>
                          <a:spcPts val="0"/>
                        </a:spcAft>
                        <a:buClrTx/>
                        <a:buSzTx/>
                        <a:buFontTx/>
                        <a:buNone/>
                        <a:tabLst/>
                        <a:defRPr/>
                      </a:pPr>
                      <a:r>
                        <a:rPr lang="ja-JP" sz="1400" kern="100" dirty="0" smtClean="0">
                          <a:effectLst/>
                          <a:latin typeface="UD デジタル 教科書体 NK-B" panose="02020700000000000000" pitchFamily="18" charset="-128"/>
                          <a:ea typeface="UD デジタル 教科書体 NK-B" panose="02020700000000000000" pitchFamily="18" charset="-128"/>
                        </a:rPr>
                        <a:t>・</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先輩地域人材や研修受講者と</a:t>
                      </a:r>
                      <a:r>
                        <a:rPr lang="ja-JP" sz="1400" kern="100" dirty="0" smtClean="0">
                          <a:effectLst/>
                          <a:latin typeface="UD デジタル 教科書体 NK-B" panose="02020700000000000000" pitchFamily="18" charset="-128"/>
                          <a:ea typeface="UD デジタル 教科書体 NK-B" panose="02020700000000000000" pitchFamily="18" charset="-128"/>
                        </a:rPr>
                        <a:t>一緒に</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地域学校協働活動</a:t>
                      </a:r>
                      <a:r>
                        <a:rPr lang="ja-JP" sz="1400" kern="100" dirty="0" smtClean="0">
                          <a:effectLst/>
                          <a:latin typeface="UD デジタル 教科書体 NK-B" panose="02020700000000000000" pitchFamily="18" charset="-128"/>
                          <a:ea typeface="UD デジタル 教科書体 NK-B" panose="02020700000000000000" pitchFamily="18" charset="-128"/>
                        </a:rPr>
                        <a:t>の</a:t>
                      </a:r>
                      <a:r>
                        <a:rPr lang="ja-JP" sz="1400" kern="100" dirty="0">
                          <a:effectLst/>
                          <a:latin typeface="UD デジタル 教科書体 NK-B" panose="02020700000000000000" pitchFamily="18" charset="-128"/>
                          <a:ea typeface="UD デジタル 教科書体 NK-B" panose="02020700000000000000" pitchFamily="18" charset="-128"/>
                        </a:rPr>
                        <a:t>進行計画を</a:t>
                      </a:r>
                      <a:r>
                        <a:rPr lang="ja-JP" sz="1400" kern="100" dirty="0" smtClean="0">
                          <a:effectLst/>
                          <a:latin typeface="UD デジタル 教科書体 NK-B" panose="02020700000000000000" pitchFamily="18" charset="-128"/>
                          <a:ea typeface="UD デジタル 教科書体 NK-B" panose="02020700000000000000" pitchFamily="18" charset="-128"/>
                        </a:rPr>
                        <a:t>立てる</a:t>
                      </a:r>
                      <a:r>
                        <a:rPr lang="ja-JP" altLang="en-US" sz="1400" kern="100" dirty="0" smtClean="0">
                          <a:effectLst/>
                          <a:latin typeface="UD デジタル 教科書体 NK-B" panose="02020700000000000000" pitchFamily="18" charset="-128"/>
                          <a:ea typeface="UD デジタル 教科書体 NK-B" panose="02020700000000000000" pitchFamily="18" charset="-128"/>
                        </a:rPr>
                        <a:t>　　　　等</a:t>
                      </a:r>
                      <a:endParaRPr lang="en-US" altLang="ja-JP" sz="1400" kern="100" dirty="0" smtClean="0">
                        <a:effectLst/>
                        <a:latin typeface="UD デジタル 教科書体 NK-B" panose="02020700000000000000" pitchFamily="18" charset="-128"/>
                        <a:ea typeface="UD デジタル 教科書体 NK-B" panose="02020700000000000000" pitchFamily="18" charset="-128"/>
                      </a:endParaRPr>
                    </a:p>
                  </a:txBody>
                  <a:tcPr marL="39433" marR="39433" marT="0" marB="0">
                    <a:solidFill>
                      <a:schemeClr val="accent6">
                        <a:lumMod val="20000"/>
                        <a:lumOff val="80000"/>
                      </a:schemeClr>
                    </a:solidFill>
                  </a:tcPr>
                </a:tc>
                <a:extLst>
                  <a:ext uri="{0D108BD9-81ED-4DB2-BD59-A6C34878D82A}">
                    <a16:rowId xmlns:a16="http://schemas.microsoft.com/office/drawing/2014/main" val="385344118"/>
                  </a:ext>
                </a:extLst>
              </a:tr>
            </a:tbl>
          </a:graphicData>
        </a:graphic>
      </p:graphicFrame>
      <p:sp>
        <p:nvSpPr>
          <p:cNvPr id="65" name="加算 64"/>
          <p:cNvSpPr/>
          <p:nvPr/>
        </p:nvSpPr>
        <p:spPr>
          <a:xfrm>
            <a:off x="4654612" y="5439385"/>
            <a:ext cx="897876" cy="89540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1886" tIns="30943" rIns="61886" bIns="30943" numCol="1" spcCol="0" rtlCol="0" fromWordArt="0" anchor="ctr" anchorCtr="0" forceAA="0" compatLnSpc="1">
            <a:prstTxWarp prst="textNoShape">
              <a:avLst/>
            </a:prstTxWarp>
            <a:noAutofit/>
          </a:bodyPr>
          <a:lstStyle/>
          <a:p>
            <a:endParaRPr lang="ja-JP" altLang="en-US" sz="2000"/>
          </a:p>
        </p:txBody>
      </p:sp>
      <p:pic>
        <p:nvPicPr>
          <p:cNvPr id="2062" name="図 3" descr="https://3.bp.blogspot.com/-zYuktPv0JNI/Wp94GJY-9EI/AAAAAAABKqs/ZebVBqj3y2k5-dELWHhZbtQAbYvmbG8DACLcBGAs/s800/kid_job_boy_teach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2400" y="6545787"/>
            <a:ext cx="590704" cy="933931"/>
          </a:xfrm>
          <a:prstGeom prst="rect">
            <a:avLst/>
          </a:prstGeom>
          <a:noFill/>
          <a:extLst>
            <a:ext uri="{909E8E84-426E-40DD-AFC4-6F175D3DCCD1}">
              <a14:hiddenFill xmlns:a14="http://schemas.microsoft.com/office/drawing/2010/main">
                <a:solidFill>
                  <a:srgbClr val="FFFFFF"/>
                </a:solidFill>
              </a14:hiddenFill>
            </a:ext>
          </a:extLst>
        </p:spPr>
      </p:pic>
      <p:grpSp>
        <p:nvGrpSpPr>
          <p:cNvPr id="7" name="グループ化 6"/>
          <p:cNvGrpSpPr/>
          <p:nvPr/>
        </p:nvGrpSpPr>
        <p:grpSpPr>
          <a:xfrm>
            <a:off x="966589" y="4364107"/>
            <a:ext cx="8316723" cy="269583"/>
            <a:chOff x="1295400" y="3464646"/>
            <a:chExt cx="8316723" cy="308714"/>
          </a:xfrm>
        </p:grpSpPr>
        <p:sp>
          <p:nvSpPr>
            <p:cNvPr id="54" name="テキスト ボックス 2"/>
            <p:cNvSpPr txBox="1">
              <a:spLocks noChangeArrowheads="1"/>
            </p:cNvSpPr>
            <p:nvPr/>
          </p:nvSpPr>
          <p:spPr bwMode="auto">
            <a:xfrm>
              <a:off x="1295400" y="3464648"/>
              <a:ext cx="3058923" cy="308712"/>
            </a:xfrm>
            <a:prstGeom prst="rect">
              <a:avLst/>
            </a:prstGeom>
            <a:solidFill>
              <a:srgbClr val="FFFFFF"/>
            </a:solidFill>
            <a:ln w="9525">
              <a:solidFill>
                <a:srgbClr val="000000"/>
              </a:solidFill>
              <a:miter lim="800000"/>
              <a:headEnd/>
              <a:tailEnd/>
            </a:ln>
          </p:spPr>
          <p:txBody>
            <a:bodyPr rot="0" vert="horz" wrap="square" lIns="61886" tIns="30943" rIns="61886" bIns="30943" anchor="t" anchorCtr="0">
              <a:spAutoFit/>
            </a:bodyPr>
            <a:lstStyle/>
            <a:p>
              <a:pPr algn="ctr"/>
              <a:r>
                <a:rPr lang="ja-JP" altLang="en-US" sz="1600" kern="1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府職員の出張による研修</a:t>
              </a:r>
            </a:p>
          </p:txBody>
        </p:sp>
        <p:sp>
          <p:nvSpPr>
            <p:cNvPr id="89" name="テキスト ボックス 2"/>
            <p:cNvSpPr txBox="1">
              <a:spLocks noChangeArrowheads="1"/>
            </p:cNvSpPr>
            <p:nvPr/>
          </p:nvSpPr>
          <p:spPr bwMode="auto">
            <a:xfrm>
              <a:off x="6553200" y="3464646"/>
              <a:ext cx="3058923" cy="308712"/>
            </a:xfrm>
            <a:prstGeom prst="rect">
              <a:avLst/>
            </a:prstGeom>
            <a:solidFill>
              <a:srgbClr val="FFFFFF"/>
            </a:solidFill>
            <a:ln w="9525">
              <a:solidFill>
                <a:srgbClr val="000000"/>
              </a:solidFill>
              <a:miter lim="800000"/>
              <a:headEnd/>
              <a:tailEnd/>
            </a:ln>
          </p:spPr>
          <p:txBody>
            <a:bodyPr rot="0" vert="horz" wrap="square" lIns="61886" tIns="30943" rIns="61886" bIns="30943" anchor="t" anchorCtr="0">
              <a:spAutoFit/>
            </a:bodyPr>
            <a:lstStyle/>
            <a:p>
              <a:pPr algn="ctr"/>
              <a:r>
                <a:rPr lang="ja-JP" altLang="en-US" sz="1600" kern="1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市町村による研修</a:t>
              </a:r>
            </a:p>
          </p:txBody>
        </p:sp>
      </p:grpSp>
      <p:pic>
        <p:nvPicPr>
          <p:cNvPr id="2054" name="図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46280" y="4842227"/>
            <a:ext cx="874064" cy="887960"/>
          </a:xfrm>
          <a:prstGeom prst="rect">
            <a:avLst/>
          </a:prstGeom>
          <a:noFill/>
          <a:extLst>
            <a:ext uri="{909E8E84-426E-40DD-AFC4-6F175D3DCCD1}">
              <a14:hiddenFill xmlns:a14="http://schemas.microsoft.com/office/drawing/2010/main">
                <a:solidFill>
                  <a:srgbClr val="FFFFFF"/>
                </a:solidFill>
              </a14:hiddenFill>
            </a:ext>
          </a:extLst>
        </p:spPr>
      </p:pic>
      <p:sp>
        <p:nvSpPr>
          <p:cNvPr id="44" name="角丸四角形 43"/>
          <p:cNvSpPr/>
          <p:nvPr/>
        </p:nvSpPr>
        <p:spPr>
          <a:xfrm>
            <a:off x="3588619" y="3883990"/>
            <a:ext cx="3135124" cy="4144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kern="100" dirty="0">
                <a:solidFill>
                  <a:schemeClr val="dk1"/>
                </a:solidFill>
                <a:latin typeface="UD デジタル 教科書体 NK-B" panose="02020700000000000000" pitchFamily="18" charset="-128"/>
                <a:ea typeface="UD デジタル 教科書体 NK-B" panose="02020700000000000000" pitchFamily="18" charset="-128"/>
              </a:rPr>
              <a:t>実施イメージ</a:t>
            </a:r>
          </a:p>
        </p:txBody>
      </p:sp>
      <p:sp>
        <p:nvSpPr>
          <p:cNvPr id="16" name="テキスト ボックス 1"/>
          <p:cNvSpPr txBox="1"/>
          <p:nvPr/>
        </p:nvSpPr>
        <p:spPr>
          <a:xfrm>
            <a:off x="9314542" y="112863"/>
            <a:ext cx="952500" cy="2857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990600" indent="-990600" algn="just">
              <a:lnSpc>
                <a:spcPts val="1600"/>
              </a:lnSpc>
              <a:spcAft>
                <a:spcPts val="0"/>
              </a:spcAft>
            </a:pPr>
            <a:r>
              <a:rPr lang="ja-JP" sz="1200" kern="1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kern="100" dirty="0" smtClean="0">
                <a:effectLst/>
                <a:latin typeface="Century" panose="02040604050505020304" pitchFamily="18" charset="0"/>
                <a:ea typeface="メイリオ" panose="020B0604030504040204" pitchFamily="50" charset="-128"/>
                <a:cs typeface="Times New Roman" panose="02020603050405020304" pitchFamily="18" charset="0"/>
              </a:rPr>
              <a:t>別紙</a:t>
            </a:r>
            <a:r>
              <a:rPr lang="ja-JP" altLang="en-US" sz="1200" kern="100" dirty="0">
                <a:latin typeface="Century" panose="02040604050505020304" pitchFamily="18" charset="0"/>
                <a:ea typeface="メイリオ" panose="020B0604030504040204" pitchFamily="50" charset="-128"/>
                <a:cs typeface="Times New Roman" panose="02020603050405020304" pitchFamily="18" charset="0"/>
              </a:rPr>
              <a:t>①</a:t>
            </a:r>
            <a:r>
              <a:rPr lang="ja-JP" sz="1200" kern="100" dirty="0" smtClean="0">
                <a:effectLst/>
                <a:latin typeface="Century" panose="02040604050505020304" pitchFamily="18" charset="0"/>
                <a:ea typeface="メイリオ" panose="020B0604030504040204" pitchFamily="50" charset="-128"/>
                <a:cs typeface="Times New Roman" panose="02020603050405020304" pitchFamily="18" charset="0"/>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正方形/長方形 16"/>
          <p:cNvSpPr/>
          <p:nvPr/>
        </p:nvSpPr>
        <p:spPr>
          <a:xfrm>
            <a:off x="253964" y="2594966"/>
            <a:ext cx="9804436" cy="123517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対象</a:t>
            </a:r>
            <a:endParaRPr lang="en-US" altLang="ja-JP" sz="1600" dirty="0" smtClean="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・教育</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コミュニティづくりに参画</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する見込みのある方や興味のある方</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・教育コミュニティづくりに関わっている方のうち、活動年数の短い方</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コーディネーター</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（地域学校</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協働活動推進員</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など）、安全管理員</a:t>
            </a:r>
            <a:r>
              <a:rPr lang="ja-JP" altLang="en-US" sz="1600" dirty="0" smtClean="0">
                <a:solidFill>
                  <a:schemeClr val="tx1"/>
                </a:solidFill>
                <a:latin typeface="UD デジタル 教科書体 NK-B" panose="02020700000000000000" pitchFamily="18" charset="-128"/>
                <a:ea typeface="UD デジタル 教科書体 NK-B" panose="02020700000000000000" pitchFamily="18" charset="-128"/>
              </a:rPr>
              <a:t>、地域</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ボランティア　等</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・行政担当者</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662</TotalTime>
  <Words>295</Words>
  <Application>Microsoft Office PowerPoint</Application>
  <PresentationFormat>ユーザー設定</PresentationFormat>
  <Paragraphs>33</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HiraMinProN-W6</vt:lpstr>
      <vt:lpstr>ＭＳ Ｐゴシック</vt:lpstr>
      <vt:lpstr>ＭＳ 明朝</vt:lpstr>
      <vt:lpstr>UD デジタル 教科書体 NK-B</vt:lpstr>
      <vt:lpstr>メイリオ</vt:lpstr>
      <vt:lpstr>Yu Mincho Demibold</vt:lpstr>
      <vt:lpstr>Calibri</vt:lpstr>
      <vt:lpstr>Century</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business_white_A4</dc:title>
  <dc:creator>園田　章</dc:creator>
  <cp:lastModifiedBy>入澤　都</cp:lastModifiedBy>
  <cp:revision>153</cp:revision>
  <cp:lastPrinted>2022-12-22T06:50:52Z</cp:lastPrinted>
  <dcterms:created xsi:type="dcterms:W3CDTF">2019-09-12T09:30:54Z</dcterms:created>
  <dcterms:modified xsi:type="dcterms:W3CDTF">2023-03-13T04:30:36Z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2019-09-12T00:00:00Z</vt:filetime>
  </property>
  <property fmtid="{D5CDD505-2E9C-101B-9397-08002B2CF9AE}" pid="3" name="Creator">
    <vt:lpwstr>Adobe Illustrator CC 23.0 (Macintosh)</vt:lpwstr>
  </property>
  <property fmtid="{D5CDD505-2E9C-101B-9397-08002B2CF9AE}" pid="4" name="LastSaved">
    <vt:filetime>2019-09-12T00:00:00Z</vt:filetime>
  </property>
</Properties>
</file>