
<file path=[Content_Types].xml><?xml version="1.0" encoding="utf-8"?>
<Types xmlns="http://schemas.openxmlformats.org/package/2006/content-types">
  <Default Extension="png" ContentType="image/png"/>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
  </p:notesMasterIdLst>
  <p:sldIdLst>
    <p:sldId id="256" r:id="rId2"/>
  </p:sldIdLst>
  <p:sldSz cx="9144000" cy="6858000" type="screen4x3"/>
  <p:notesSz cx="6807200" cy="99393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434" autoAdjust="0"/>
  </p:normalViewPr>
  <p:slideViewPr>
    <p:cSldViewPr snapToGrid="0">
      <p:cViewPr varScale="1">
        <p:scale>
          <a:sx n="74" d="100"/>
          <a:sy n="74" d="100"/>
        </p:scale>
        <p:origin x="1290" y="31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3" y="2"/>
            <a:ext cx="2949786" cy="498693"/>
          </a:xfrm>
          <a:prstGeom prst="rect">
            <a:avLst/>
          </a:prstGeom>
        </p:spPr>
        <p:txBody>
          <a:bodyPr vert="horz" lIns="95672" tIns="47836" rIns="95672" bIns="47836" rtlCol="0"/>
          <a:lstStyle>
            <a:lvl1pPr algn="l">
              <a:defRPr sz="1300"/>
            </a:lvl1pPr>
          </a:lstStyle>
          <a:p>
            <a:endParaRPr kumimoji="1" lang="ja-JP" altLang="en-US"/>
          </a:p>
        </p:txBody>
      </p:sp>
      <p:sp>
        <p:nvSpPr>
          <p:cNvPr id="3" name="日付プレースホルダー 2"/>
          <p:cNvSpPr>
            <a:spLocks noGrp="1"/>
          </p:cNvSpPr>
          <p:nvPr>
            <p:ph type="dt" idx="1"/>
          </p:nvPr>
        </p:nvSpPr>
        <p:spPr>
          <a:xfrm>
            <a:off x="3855841" y="2"/>
            <a:ext cx="2949786" cy="498693"/>
          </a:xfrm>
          <a:prstGeom prst="rect">
            <a:avLst/>
          </a:prstGeom>
        </p:spPr>
        <p:txBody>
          <a:bodyPr vert="horz" lIns="95672" tIns="47836" rIns="95672" bIns="47836" rtlCol="0"/>
          <a:lstStyle>
            <a:lvl1pPr algn="r">
              <a:defRPr sz="1300"/>
            </a:lvl1pPr>
          </a:lstStyle>
          <a:p>
            <a:fld id="{791D2D4B-2F17-4CD6-8113-D6A965ED0E58}" type="datetimeFigureOut">
              <a:rPr kumimoji="1" lang="ja-JP" altLang="en-US" smtClean="0"/>
              <a:t>2022/7/28</a:t>
            </a:fld>
            <a:endParaRPr kumimoji="1" lang="ja-JP" altLang="en-US"/>
          </a:p>
        </p:txBody>
      </p:sp>
      <p:sp>
        <p:nvSpPr>
          <p:cNvPr id="4" name="スライド イメージ プレースホルダー 3"/>
          <p:cNvSpPr>
            <a:spLocks noGrp="1" noRot="1" noChangeAspect="1"/>
          </p:cNvSpPr>
          <p:nvPr>
            <p:ph type="sldImg" idx="2"/>
          </p:nvPr>
        </p:nvSpPr>
        <p:spPr>
          <a:xfrm>
            <a:off x="1168400" y="1243013"/>
            <a:ext cx="4470400" cy="3354387"/>
          </a:xfrm>
          <a:prstGeom prst="rect">
            <a:avLst/>
          </a:prstGeom>
          <a:noFill/>
          <a:ln w="12700">
            <a:solidFill>
              <a:prstClr val="black"/>
            </a:solidFill>
          </a:ln>
        </p:spPr>
        <p:txBody>
          <a:bodyPr vert="horz" lIns="95672" tIns="47836" rIns="95672" bIns="47836" rtlCol="0" anchor="ctr"/>
          <a:lstStyle/>
          <a:p>
            <a:endParaRPr lang="ja-JP" altLang="en-US"/>
          </a:p>
        </p:txBody>
      </p:sp>
      <p:sp>
        <p:nvSpPr>
          <p:cNvPr id="5" name="ノート プレースホルダー 4"/>
          <p:cNvSpPr>
            <a:spLocks noGrp="1"/>
          </p:cNvSpPr>
          <p:nvPr>
            <p:ph type="body" sz="quarter" idx="3"/>
          </p:nvPr>
        </p:nvSpPr>
        <p:spPr>
          <a:xfrm>
            <a:off x="680720" y="4783309"/>
            <a:ext cx="5445760" cy="3913614"/>
          </a:xfrm>
          <a:prstGeom prst="rect">
            <a:avLst/>
          </a:prstGeom>
        </p:spPr>
        <p:txBody>
          <a:bodyPr vert="horz" lIns="95672" tIns="47836" rIns="95672" bIns="47836"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3" y="9440647"/>
            <a:ext cx="2949786" cy="498692"/>
          </a:xfrm>
          <a:prstGeom prst="rect">
            <a:avLst/>
          </a:prstGeom>
        </p:spPr>
        <p:txBody>
          <a:bodyPr vert="horz" lIns="95672" tIns="47836" rIns="95672" bIns="47836" rtlCol="0" anchor="b"/>
          <a:lstStyle>
            <a:lvl1pPr algn="l">
              <a:defRPr sz="1300"/>
            </a:lvl1pPr>
          </a:lstStyle>
          <a:p>
            <a:endParaRPr kumimoji="1" lang="ja-JP" altLang="en-US"/>
          </a:p>
        </p:txBody>
      </p:sp>
      <p:sp>
        <p:nvSpPr>
          <p:cNvPr id="7" name="スライド番号プレースホルダー 6"/>
          <p:cNvSpPr>
            <a:spLocks noGrp="1"/>
          </p:cNvSpPr>
          <p:nvPr>
            <p:ph type="sldNum" sz="quarter" idx="5"/>
          </p:nvPr>
        </p:nvSpPr>
        <p:spPr>
          <a:xfrm>
            <a:off x="3855841" y="9440647"/>
            <a:ext cx="2949786" cy="498692"/>
          </a:xfrm>
          <a:prstGeom prst="rect">
            <a:avLst/>
          </a:prstGeom>
        </p:spPr>
        <p:txBody>
          <a:bodyPr vert="horz" lIns="95672" tIns="47836" rIns="95672" bIns="47836" rtlCol="0" anchor="b"/>
          <a:lstStyle>
            <a:lvl1pPr algn="r">
              <a:defRPr sz="1300"/>
            </a:lvl1pPr>
          </a:lstStyle>
          <a:p>
            <a:fld id="{95ACBB34-7DC7-45A9-B3DE-8F7585E2BE41}" type="slidenum">
              <a:rPr kumimoji="1" lang="ja-JP" altLang="en-US" smtClean="0"/>
              <a:t>‹#›</a:t>
            </a:fld>
            <a:endParaRPr kumimoji="1" lang="ja-JP" altLang="en-US"/>
          </a:p>
        </p:txBody>
      </p:sp>
    </p:spTree>
    <p:extLst>
      <p:ext uri="{BB962C8B-B14F-4D97-AF65-F5344CB8AC3E}">
        <p14:creationId xmlns:p14="http://schemas.microsoft.com/office/powerpoint/2010/main" val="201136329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ja-JP" altLang="en-US" smtClean="0"/>
              <a:t>マスター タイトルの書式設定</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ja-JP" altLang="en-US" smtClean="0"/>
              <a:t>マスター サブタイトルの書式設定</a:t>
            </a:r>
            <a:endParaRPr lang="en-US" dirty="0"/>
          </a:p>
        </p:txBody>
      </p:sp>
      <p:sp>
        <p:nvSpPr>
          <p:cNvPr id="4" name="Date Placeholder 3"/>
          <p:cNvSpPr>
            <a:spLocks noGrp="1"/>
          </p:cNvSpPr>
          <p:nvPr>
            <p:ph type="dt" sz="half" idx="10"/>
          </p:nvPr>
        </p:nvSpPr>
        <p:spPr/>
        <p:txBody>
          <a:bodyPr/>
          <a:lstStyle/>
          <a:p>
            <a:fld id="{F8CB2824-4814-4F29-A7B8-AC872DED7410}" type="datetimeFigureOut">
              <a:rPr kumimoji="1" lang="ja-JP" altLang="en-US" smtClean="0"/>
              <a:t>2022/7/28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AAF87E6-2AE9-4342-A189-143FC868D0B6}" type="slidenum">
              <a:rPr kumimoji="1" lang="ja-JP" altLang="en-US" smtClean="0"/>
              <a:t>‹#›</a:t>
            </a:fld>
            <a:endParaRPr kumimoji="1" lang="ja-JP" altLang="en-US"/>
          </a:p>
        </p:txBody>
      </p:sp>
    </p:spTree>
    <p:extLst>
      <p:ext uri="{BB962C8B-B14F-4D97-AF65-F5344CB8AC3E}">
        <p14:creationId xmlns:p14="http://schemas.microsoft.com/office/powerpoint/2010/main" val="14377270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8CB2824-4814-4F29-A7B8-AC872DED7410}" type="datetimeFigureOut">
              <a:rPr kumimoji="1" lang="ja-JP" altLang="en-US" smtClean="0"/>
              <a:t>2022/7/28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AAF87E6-2AE9-4342-A189-143FC868D0B6}" type="slidenum">
              <a:rPr kumimoji="1" lang="ja-JP" altLang="en-US" smtClean="0"/>
              <a:t>‹#›</a:t>
            </a:fld>
            <a:endParaRPr kumimoji="1" lang="ja-JP" altLang="en-US"/>
          </a:p>
        </p:txBody>
      </p:sp>
    </p:spTree>
    <p:extLst>
      <p:ext uri="{BB962C8B-B14F-4D97-AF65-F5344CB8AC3E}">
        <p14:creationId xmlns:p14="http://schemas.microsoft.com/office/powerpoint/2010/main" val="26107317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ja-JP" altLang="en-US" smtClean="0"/>
              <a:t>マスター タイトルの書式設定</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8CB2824-4814-4F29-A7B8-AC872DED7410}" type="datetimeFigureOut">
              <a:rPr kumimoji="1" lang="ja-JP" altLang="en-US" smtClean="0"/>
              <a:t>2022/7/28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AAF87E6-2AE9-4342-A189-143FC868D0B6}" type="slidenum">
              <a:rPr kumimoji="1" lang="ja-JP" altLang="en-US" smtClean="0"/>
              <a:t>‹#›</a:t>
            </a:fld>
            <a:endParaRPr kumimoji="1" lang="ja-JP" altLang="en-US"/>
          </a:p>
        </p:txBody>
      </p:sp>
    </p:spTree>
    <p:extLst>
      <p:ext uri="{BB962C8B-B14F-4D97-AF65-F5344CB8AC3E}">
        <p14:creationId xmlns:p14="http://schemas.microsoft.com/office/powerpoint/2010/main" val="87453719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idx="1"/>
          </p:nvPr>
        </p:nvSpPr>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10"/>
          </p:nvPr>
        </p:nvSpPr>
        <p:spPr/>
        <p:txBody>
          <a:bodyPr/>
          <a:lstStyle/>
          <a:p>
            <a:fld id="{F8CB2824-4814-4F29-A7B8-AC872DED7410}" type="datetimeFigureOut">
              <a:rPr kumimoji="1" lang="ja-JP" altLang="en-US" smtClean="0"/>
              <a:t>2022/7/28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AAF87E6-2AE9-4342-A189-143FC868D0B6}" type="slidenum">
              <a:rPr kumimoji="1" lang="ja-JP" altLang="en-US" smtClean="0"/>
              <a:t>‹#›</a:t>
            </a:fld>
            <a:endParaRPr kumimoji="1" lang="ja-JP" altLang="en-US"/>
          </a:p>
        </p:txBody>
      </p:sp>
    </p:spTree>
    <p:extLst>
      <p:ext uri="{BB962C8B-B14F-4D97-AF65-F5344CB8AC3E}">
        <p14:creationId xmlns:p14="http://schemas.microsoft.com/office/powerpoint/2010/main" val="22047414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ja-JP" altLang="en-US" smtClean="0"/>
              <a:t>マスター テキストの書式設定</a:t>
            </a:r>
          </a:p>
        </p:txBody>
      </p:sp>
      <p:sp>
        <p:nvSpPr>
          <p:cNvPr id="4" name="Date Placeholder 3"/>
          <p:cNvSpPr>
            <a:spLocks noGrp="1"/>
          </p:cNvSpPr>
          <p:nvPr>
            <p:ph type="dt" sz="half" idx="10"/>
          </p:nvPr>
        </p:nvSpPr>
        <p:spPr/>
        <p:txBody>
          <a:bodyPr/>
          <a:lstStyle/>
          <a:p>
            <a:fld id="{F8CB2824-4814-4F29-A7B8-AC872DED7410}" type="datetimeFigureOut">
              <a:rPr kumimoji="1" lang="ja-JP" altLang="en-US" smtClean="0"/>
              <a:t>2022/7/28</a:t>
            </a:fld>
            <a:endParaRPr kumimoji="1" lang="ja-JP" altLang="en-US"/>
          </a:p>
        </p:txBody>
      </p:sp>
      <p:sp>
        <p:nvSpPr>
          <p:cNvPr id="5" name="Footer Placeholder 4"/>
          <p:cNvSpPr>
            <a:spLocks noGrp="1"/>
          </p:cNvSpPr>
          <p:nvPr>
            <p:ph type="ftr" sz="quarter" idx="11"/>
          </p:nvPr>
        </p:nvSpPr>
        <p:spPr/>
        <p:txBody>
          <a:bodyPr/>
          <a:lstStyle/>
          <a:p>
            <a:endParaRPr kumimoji="1" lang="ja-JP" altLang="en-US"/>
          </a:p>
        </p:txBody>
      </p:sp>
      <p:sp>
        <p:nvSpPr>
          <p:cNvPr id="6" name="Slide Number Placeholder 5"/>
          <p:cNvSpPr>
            <a:spLocks noGrp="1"/>
          </p:cNvSpPr>
          <p:nvPr>
            <p:ph type="sldNum" sz="quarter" idx="12"/>
          </p:nvPr>
        </p:nvSpPr>
        <p:spPr/>
        <p:txBody>
          <a:bodyPr/>
          <a:lstStyle/>
          <a:p>
            <a:fld id="{9AAF87E6-2AE9-4342-A189-143FC868D0B6}" type="slidenum">
              <a:rPr kumimoji="1" lang="ja-JP" altLang="en-US" smtClean="0"/>
              <a:t>‹#›</a:t>
            </a:fld>
            <a:endParaRPr kumimoji="1" lang="ja-JP" altLang="en-US"/>
          </a:p>
        </p:txBody>
      </p:sp>
    </p:spTree>
    <p:extLst>
      <p:ext uri="{BB962C8B-B14F-4D97-AF65-F5344CB8AC3E}">
        <p14:creationId xmlns:p14="http://schemas.microsoft.com/office/powerpoint/2010/main" val="275759054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Date Placeholder 4"/>
          <p:cNvSpPr>
            <a:spLocks noGrp="1"/>
          </p:cNvSpPr>
          <p:nvPr>
            <p:ph type="dt" sz="half" idx="10"/>
          </p:nvPr>
        </p:nvSpPr>
        <p:spPr/>
        <p:txBody>
          <a:bodyPr/>
          <a:lstStyle/>
          <a:p>
            <a:fld id="{F8CB2824-4814-4F29-A7B8-AC872DED7410}" type="datetimeFigureOut">
              <a:rPr kumimoji="1" lang="ja-JP" altLang="en-US" smtClean="0"/>
              <a:t>2022/7/28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AAF87E6-2AE9-4342-A189-143FC868D0B6}" type="slidenum">
              <a:rPr kumimoji="1" lang="ja-JP" altLang="en-US" smtClean="0"/>
              <a:t>‹#›</a:t>
            </a:fld>
            <a:endParaRPr kumimoji="1" lang="ja-JP" altLang="en-US"/>
          </a:p>
        </p:txBody>
      </p:sp>
    </p:spTree>
    <p:extLst>
      <p:ext uri="{BB962C8B-B14F-4D97-AF65-F5344CB8AC3E}">
        <p14:creationId xmlns:p14="http://schemas.microsoft.com/office/powerpoint/2010/main" val="2757910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4" name="Content Placeholder 3"/>
          <p:cNvSpPr>
            <a:spLocks noGrp="1"/>
          </p:cNvSpPr>
          <p:nvPr>
            <p:ph sz="half" idx="2"/>
          </p:nvPr>
        </p:nvSpPr>
        <p:spPr>
          <a:xfrm>
            <a:off x="629842" y="2505075"/>
            <a:ext cx="3868340"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マスター テキストの書式設定</a:t>
            </a:r>
          </a:p>
        </p:txBody>
      </p:sp>
      <p:sp>
        <p:nvSpPr>
          <p:cNvPr id="6" name="Content Placeholder 5"/>
          <p:cNvSpPr>
            <a:spLocks noGrp="1"/>
          </p:cNvSpPr>
          <p:nvPr>
            <p:ph sz="quarter" idx="4"/>
          </p:nvPr>
        </p:nvSpPr>
        <p:spPr>
          <a:xfrm>
            <a:off x="4629150" y="2505075"/>
            <a:ext cx="3887391" cy="3684588"/>
          </a:xfrm>
        </p:spPr>
        <p:txBody>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7" name="Date Placeholder 6"/>
          <p:cNvSpPr>
            <a:spLocks noGrp="1"/>
          </p:cNvSpPr>
          <p:nvPr>
            <p:ph type="dt" sz="half" idx="10"/>
          </p:nvPr>
        </p:nvSpPr>
        <p:spPr/>
        <p:txBody>
          <a:bodyPr/>
          <a:lstStyle/>
          <a:p>
            <a:fld id="{F8CB2824-4814-4F29-A7B8-AC872DED7410}" type="datetimeFigureOut">
              <a:rPr kumimoji="1" lang="ja-JP" altLang="en-US" smtClean="0"/>
              <a:t>2022/7/28</a:t>
            </a:fld>
            <a:endParaRPr kumimoji="1" lang="ja-JP" altLang="en-US"/>
          </a:p>
        </p:txBody>
      </p:sp>
      <p:sp>
        <p:nvSpPr>
          <p:cNvPr id="8" name="Footer Placeholder 7"/>
          <p:cNvSpPr>
            <a:spLocks noGrp="1"/>
          </p:cNvSpPr>
          <p:nvPr>
            <p:ph type="ftr" sz="quarter" idx="11"/>
          </p:nvPr>
        </p:nvSpPr>
        <p:spPr/>
        <p:txBody>
          <a:bodyPr/>
          <a:lstStyle/>
          <a:p>
            <a:endParaRPr kumimoji="1" lang="ja-JP" altLang="en-US"/>
          </a:p>
        </p:txBody>
      </p:sp>
      <p:sp>
        <p:nvSpPr>
          <p:cNvPr id="9" name="Slide Number Placeholder 8"/>
          <p:cNvSpPr>
            <a:spLocks noGrp="1"/>
          </p:cNvSpPr>
          <p:nvPr>
            <p:ph type="sldNum" sz="quarter" idx="12"/>
          </p:nvPr>
        </p:nvSpPr>
        <p:spPr/>
        <p:txBody>
          <a:bodyPr/>
          <a:lstStyle/>
          <a:p>
            <a:fld id="{9AAF87E6-2AE9-4342-A189-143FC868D0B6}" type="slidenum">
              <a:rPr kumimoji="1" lang="ja-JP" altLang="en-US" smtClean="0"/>
              <a:t>‹#›</a:t>
            </a:fld>
            <a:endParaRPr kumimoji="1" lang="ja-JP" altLang="en-US"/>
          </a:p>
        </p:txBody>
      </p:sp>
    </p:spTree>
    <p:extLst>
      <p:ext uri="{BB962C8B-B14F-4D97-AF65-F5344CB8AC3E}">
        <p14:creationId xmlns:p14="http://schemas.microsoft.com/office/powerpoint/2010/main" val="39891331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ja-JP" altLang="en-US" smtClean="0"/>
              <a:t>マスター タイトルの書式設定</a:t>
            </a:r>
            <a:endParaRPr lang="en-US" dirty="0"/>
          </a:p>
        </p:txBody>
      </p:sp>
      <p:sp>
        <p:nvSpPr>
          <p:cNvPr id="3" name="Date Placeholder 2"/>
          <p:cNvSpPr>
            <a:spLocks noGrp="1"/>
          </p:cNvSpPr>
          <p:nvPr>
            <p:ph type="dt" sz="half" idx="10"/>
          </p:nvPr>
        </p:nvSpPr>
        <p:spPr/>
        <p:txBody>
          <a:bodyPr/>
          <a:lstStyle/>
          <a:p>
            <a:fld id="{F8CB2824-4814-4F29-A7B8-AC872DED7410}" type="datetimeFigureOut">
              <a:rPr kumimoji="1" lang="ja-JP" altLang="en-US" smtClean="0"/>
              <a:t>2022/7/28</a:t>
            </a:fld>
            <a:endParaRPr kumimoji="1" lang="ja-JP" altLang="en-US"/>
          </a:p>
        </p:txBody>
      </p:sp>
      <p:sp>
        <p:nvSpPr>
          <p:cNvPr id="4" name="Footer Placeholder 3"/>
          <p:cNvSpPr>
            <a:spLocks noGrp="1"/>
          </p:cNvSpPr>
          <p:nvPr>
            <p:ph type="ftr" sz="quarter" idx="11"/>
          </p:nvPr>
        </p:nvSpPr>
        <p:spPr/>
        <p:txBody>
          <a:bodyPr/>
          <a:lstStyle/>
          <a:p>
            <a:endParaRPr kumimoji="1" lang="ja-JP" altLang="en-US"/>
          </a:p>
        </p:txBody>
      </p:sp>
      <p:sp>
        <p:nvSpPr>
          <p:cNvPr id="5" name="Slide Number Placeholder 4"/>
          <p:cNvSpPr>
            <a:spLocks noGrp="1"/>
          </p:cNvSpPr>
          <p:nvPr>
            <p:ph type="sldNum" sz="quarter" idx="12"/>
          </p:nvPr>
        </p:nvSpPr>
        <p:spPr/>
        <p:txBody>
          <a:bodyPr/>
          <a:lstStyle/>
          <a:p>
            <a:fld id="{9AAF87E6-2AE9-4342-A189-143FC868D0B6}" type="slidenum">
              <a:rPr kumimoji="1" lang="ja-JP" altLang="en-US" smtClean="0"/>
              <a:t>‹#›</a:t>
            </a:fld>
            <a:endParaRPr kumimoji="1" lang="ja-JP" altLang="en-US"/>
          </a:p>
        </p:txBody>
      </p:sp>
    </p:spTree>
    <p:extLst>
      <p:ext uri="{BB962C8B-B14F-4D97-AF65-F5344CB8AC3E}">
        <p14:creationId xmlns:p14="http://schemas.microsoft.com/office/powerpoint/2010/main" val="3511274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8CB2824-4814-4F29-A7B8-AC872DED7410}" type="datetimeFigureOut">
              <a:rPr kumimoji="1" lang="ja-JP" altLang="en-US" smtClean="0"/>
              <a:t>2022/7/28</a:t>
            </a:fld>
            <a:endParaRPr kumimoji="1" lang="ja-JP" altLang="en-US"/>
          </a:p>
        </p:txBody>
      </p:sp>
      <p:sp>
        <p:nvSpPr>
          <p:cNvPr id="3" name="Footer Placeholder 2"/>
          <p:cNvSpPr>
            <a:spLocks noGrp="1"/>
          </p:cNvSpPr>
          <p:nvPr>
            <p:ph type="ftr" sz="quarter" idx="11"/>
          </p:nvPr>
        </p:nvSpPr>
        <p:spPr/>
        <p:txBody>
          <a:bodyPr/>
          <a:lstStyle/>
          <a:p>
            <a:endParaRPr kumimoji="1" lang="ja-JP" altLang="en-US"/>
          </a:p>
        </p:txBody>
      </p:sp>
      <p:sp>
        <p:nvSpPr>
          <p:cNvPr id="4" name="Slide Number Placeholder 3"/>
          <p:cNvSpPr>
            <a:spLocks noGrp="1"/>
          </p:cNvSpPr>
          <p:nvPr>
            <p:ph type="sldNum" sz="quarter" idx="12"/>
          </p:nvPr>
        </p:nvSpPr>
        <p:spPr/>
        <p:txBody>
          <a:bodyPr/>
          <a:lstStyle/>
          <a:p>
            <a:fld id="{9AAF87E6-2AE9-4342-A189-143FC868D0B6}" type="slidenum">
              <a:rPr kumimoji="1" lang="ja-JP" altLang="en-US" smtClean="0"/>
              <a:t>‹#›</a:t>
            </a:fld>
            <a:endParaRPr kumimoji="1" lang="ja-JP" altLang="en-US"/>
          </a:p>
        </p:txBody>
      </p:sp>
    </p:spTree>
    <p:extLst>
      <p:ext uri="{BB962C8B-B14F-4D97-AF65-F5344CB8AC3E}">
        <p14:creationId xmlns:p14="http://schemas.microsoft.com/office/powerpoint/2010/main" val="10475071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8CB2824-4814-4F29-A7B8-AC872DED7410}" type="datetimeFigureOut">
              <a:rPr kumimoji="1" lang="ja-JP" altLang="en-US" smtClean="0"/>
              <a:t>2022/7/28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AAF87E6-2AE9-4342-A189-143FC868D0B6}" type="slidenum">
              <a:rPr kumimoji="1" lang="ja-JP" altLang="en-US" smtClean="0"/>
              <a:t>‹#›</a:t>
            </a:fld>
            <a:endParaRPr kumimoji="1" lang="ja-JP" altLang="en-US"/>
          </a:p>
        </p:txBody>
      </p:sp>
    </p:spTree>
    <p:extLst>
      <p:ext uri="{BB962C8B-B14F-4D97-AF65-F5344CB8AC3E}">
        <p14:creationId xmlns:p14="http://schemas.microsoft.com/office/powerpoint/2010/main" val="31717251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ja-JP" altLang="en-US" smtClean="0"/>
              <a:t>マスター タイトルの書式設定</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ja-JP" altLang="en-US" smtClean="0"/>
              <a:t>図を追加</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ja-JP" altLang="en-US" smtClean="0"/>
              <a:t>マスター テキストの書式設定</a:t>
            </a:r>
          </a:p>
        </p:txBody>
      </p:sp>
      <p:sp>
        <p:nvSpPr>
          <p:cNvPr id="5" name="Date Placeholder 4"/>
          <p:cNvSpPr>
            <a:spLocks noGrp="1"/>
          </p:cNvSpPr>
          <p:nvPr>
            <p:ph type="dt" sz="half" idx="10"/>
          </p:nvPr>
        </p:nvSpPr>
        <p:spPr/>
        <p:txBody>
          <a:bodyPr/>
          <a:lstStyle/>
          <a:p>
            <a:fld id="{F8CB2824-4814-4F29-A7B8-AC872DED7410}" type="datetimeFigureOut">
              <a:rPr kumimoji="1" lang="ja-JP" altLang="en-US" smtClean="0"/>
              <a:t>2022/7/28</a:t>
            </a:fld>
            <a:endParaRPr kumimoji="1" lang="ja-JP" altLang="en-US"/>
          </a:p>
        </p:txBody>
      </p:sp>
      <p:sp>
        <p:nvSpPr>
          <p:cNvPr id="6" name="Footer Placeholder 5"/>
          <p:cNvSpPr>
            <a:spLocks noGrp="1"/>
          </p:cNvSpPr>
          <p:nvPr>
            <p:ph type="ftr" sz="quarter" idx="11"/>
          </p:nvPr>
        </p:nvSpPr>
        <p:spPr/>
        <p:txBody>
          <a:bodyPr/>
          <a:lstStyle/>
          <a:p>
            <a:endParaRPr kumimoji="1" lang="ja-JP" altLang="en-US"/>
          </a:p>
        </p:txBody>
      </p:sp>
      <p:sp>
        <p:nvSpPr>
          <p:cNvPr id="7" name="Slide Number Placeholder 6"/>
          <p:cNvSpPr>
            <a:spLocks noGrp="1"/>
          </p:cNvSpPr>
          <p:nvPr>
            <p:ph type="sldNum" sz="quarter" idx="12"/>
          </p:nvPr>
        </p:nvSpPr>
        <p:spPr/>
        <p:txBody>
          <a:bodyPr/>
          <a:lstStyle/>
          <a:p>
            <a:fld id="{9AAF87E6-2AE9-4342-A189-143FC868D0B6}" type="slidenum">
              <a:rPr kumimoji="1" lang="ja-JP" altLang="en-US" smtClean="0"/>
              <a:t>‹#›</a:t>
            </a:fld>
            <a:endParaRPr kumimoji="1" lang="ja-JP" altLang="en-US"/>
          </a:p>
        </p:txBody>
      </p:sp>
    </p:spTree>
    <p:extLst>
      <p:ext uri="{BB962C8B-B14F-4D97-AF65-F5344CB8AC3E}">
        <p14:creationId xmlns:p14="http://schemas.microsoft.com/office/powerpoint/2010/main" val="7237182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ja-JP" altLang="en-US" smtClean="0"/>
              <a:t>マスター タイトルの書式設定</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ja-JP" altLang="en-US" smtClean="0"/>
              <a:t>マスター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8CB2824-4814-4F29-A7B8-AC872DED7410}" type="datetimeFigureOut">
              <a:rPr kumimoji="1" lang="ja-JP" altLang="en-US" smtClean="0"/>
              <a:t>2022/7/28</a:t>
            </a:fld>
            <a:endParaRPr kumimoji="1" lang="ja-JP" alt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AAF87E6-2AE9-4342-A189-143FC868D0B6}" type="slidenum">
              <a:rPr kumimoji="1" lang="ja-JP" altLang="en-US" smtClean="0"/>
              <a:t>‹#›</a:t>
            </a:fld>
            <a:endParaRPr kumimoji="1" lang="ja-JP" altLang="en-US"/>
          </a:p>
        </p:txBody>
      </p:sp>
    </p:spTree>
    <p:extLst>
      <p:ext uri="{BB962C8B-B14F-4D97-AF65-F5344CB8AC3E}">
        <p14:creationId xmlns:p14="http://schemas.microsoft.com/office/powerpoint/2010/main" val="2198894144"/>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kumimoji="1"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kumimoji="1"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kumimoji="1"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kumimoji="1"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kumimoji="1" sz="1800" kern="1200">
          <a:solidFill>
            <a:schemeClr val="tx1"/>
          </a:solidFill>
          <a:latin typeface="+mn-lt"/>
          <a:ea typeface="+mn-ea"/>
          <a:cs typeface="+mn-cs"/>
        </a:defRPr>
      </a:lvl9pPr>
    </p:bodyStyle>
    <p:otherStyle>
      <a:defPPr>
        <a:defRPr lang="en-US"/>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1.xml"/><Relationship Id="rId4" Type="http://schemas.openxmlformats.org/officeDocument/2006/relationships/image" Target="../media/image3.emf"/></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テキスト ボックス 24"/>
          <p:cNvSpPr txBox="1"/>
          <p:nvPr/>
        </p:nvSpPr>
        <p:spPr>
          <a:xfrm>
            <a:off x="286207" y="3509246"/>
            <a:ext cx="8576341" cy="1015663"/>
          </a:xfrm>
          <a:prstGeom prst="rect">
            <a:avLst/>
          </a:prstGeom>
          <a:noFill/>
          <a:ln w="19050">
            <a:solidFill>
              <a:srgbClr val="00B0F0"/>
            </a:solidFill>
          </a:ln>
        </p:spPr>
        <p:txBody>
          <a:bodyPr wrap="square" rtlCol="0">
            <a:spAutoFit/>
          </a:bodyPr>
          <a:lstStyle/>
          <a:p>
            <a:pPr>
              <a:lnSpc>
                <a:spcPts val="1200"/>
              </a:lnSpc>
            </a:pPr>
            <a:endParaRPr lang="en-US" altLang="ja-JP" sz="1050" dirty="0">
              <a:latin typeface="Meiryo UI" panose="020B0604030504040204" pitchFamily="50" charset="-128"/>
              <a:ea typeface="Meiryo UI" panose="020B0604030504040204" pitchFamily="50" charset="-128"/>
            </a:endParaRPr>
          </a:p>
          <a:p>
            <a:pPr>
              <a:lnSpc>
                <a:spcPts val="1200"/>
              </a:lnSpc>
            </a:pPr>
            <a:endParaRPr lang="en-US" altLang="ja-JP" sz="1050" dirty="0">
              <a:latin typeface="Meiryo UI" panose="020B0604030504040204" pitchFamily="50" charset="-128"/>
              <a:ea typeface="Meiryo UI" panose="020B0604030504040204" pitchFamily="50" charset="-128"/>
            </a:endParaRPr>
          </a:p>
          <a:p>
            <a:pPr>
              <a:lnSpc>
                <a:spcPts val="1200"/>
              </a:lnSpc>
            </a:pPr>
            <a:r>
              <a:rPr lang="ja-JP" altLang="en-US" sz="1050" dirty="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令和３年度末に啓発リーフレット</a:t>
            </a:r>
            <a:r>
              <a:rPr lang="ja-JP" altLang="en-US" sz="1050" dirty="0">
                <a:latin typeface="Meiryo UI" panose="020B0604030504040204" pitchFamily="50" charset="-128"/>
                <a:ea typeface="Meiryo UI" panose="020B0604030504040204" pitchFamily="50" charset="-128"/>
              </a:rPr>
              <a:t>を５万部増刷。希望する</a:t>
            </a:r>
            <a:r>
              <a:rPr lang="ja-JP" altLang="en-US" sz="1050" dirty="0" smtClean="0">
                <a:latin typeface="Meiryo UI" panose="020B0604030504040204" pitchFamily="50" charset="-128"/>
                <a:ea typeface="Meiryo UI" panose="020B0604030504040204" pitchFamily="50" charset="-128"/>
              </a:rPr>
              <a:t>市町村への提供</a:t>
            </a:r>
            <a:r>
              <a:rPr lang="ja-JP" altLang="en-US" sz="1050" dirty="0">
                <a:latin typeface="Meiryo UI" panose="020B0604030504040204" pitchFamily="50" charset="-128"/>
                <a:ea typeface="Meiryo UI" panose="020B0604030504040204" pitchFamily="50" charset="-128"/>
              </a:rPr>
              <a:t>。</a:t>
            </a:r>
            <a:endParaRPr lang="en-US" altLang="ja-JP" sz="1050" dirty="0">
              <a:latin typeface="Meiryo UI" panose="020B0604030504040204" pitchFamily="50" charset="-128"/>
              <a:ea typeface="Meiryo UI" panose="020B0604030504040204" pitchFamily="50" charset="-128"/>
            </a:endParaRPr>
          </a:p>
          <a:p>
            <a:pPr>
              <a:lnSpc>
                <a:spcPts val="1200"/>
              </a:lnSpc>
            </a:pPr>
            <a:r>
              <a:rPr lang="ja-JP" altLang="en-US" sz="1050" dirty="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市町村</a:t>
            </a:r>
            <a:r>
              <a:rPr lang="ja-JP" altLang="en-US" sz="1050" dirty="0">
                <a:latin typeface="Meiryo UI" panose="020B0604030504040204" pitchFamily="50" charset="-128"/>
                <a:ea typeface="Meiryo UI" panose="020B0604030504040204" pitchFamily="50" charset="-128"/>
              </a:rPr>
              <a:t>へ</a:t>
            </a:r>
            <a:r>
              <a:rPr lang="ja-JP" altLang="en-US" sz="1050" dirty="0" smtClean="0">
                <a:latin typeface="Meiryo UI" panose="020B0604030504040204" pitchFamily="50" charset="-128"/>
                <a:ea typeface="Meiryo UI" panose="020B0604030504040204" pitchFamily="50" charset="-128"/>
              </a:rPr>
              <a:t>の取組み実施の働きかけ。家庭</a:t>
            </a:r>
            <a:r>
              <a:rPr lang="ja-JP" altLang="en-US" sz="1050" dirty="0">
                <a:latin typeface="Meiryo UI" panose="020B0604030504040204" pitchFamily="50" charset="-128"/>
                <a:ea typeface="Meiryo UI" panose="020B0604030504040204" pitchFamily="50" charset="-128"/>
              </a:rPr>
              <a:t>教育支援を担う人材への研修等で</a:t>
            </a:r>
            <a:r>
              <a:rPr lang="ja-JP" altLang="en-US" sz="1050" dirty="0" smtClean="0">
                <a:latin typeface="Meiryo UI" panose="020B0604030504040204" pitchFamily="50" charset="-128"/>
                <a:ea typeface="Meiryo UI" panose="020B0604030504040204" pitchFamily="50" charset="-128"/>
              </a:rPr>
              <a:t>、啓発リーフレットや</a:t>
            </a:r>
            <a:endParaRPr lang="en-US" altLang="ja-JP" sz="1050" dirty="0" smtClean="0">
              <a:latin typeface="Meiryo UI" panose="020B0604030504040204" pitchFamily="50" charset="-128"/>
              <a:ea typeface="Meiryo UI" panose="020B0604030504040204" pitchFamily="50" charset="-128"/>
            </a:endParaRPr>
          </a:p>
          <a:p>
            <a:pPr>
              <a:lnSpc>
                <a:spcPts val="1200"/>
              </a:lnSpc>
            </a:pPr>
            <a:r>
              <a:rPr lang="ja-JP" altLang="en-US" sz="1050" dirty="0" smtClean="0">
                <a:latin typeface="Meiryo UI" panose="020B0604030504040204" pitchFamily="50" charset="-128"/>
                <a:ea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親学習教材、</a:t>
            </a:r>
            <a:r>
              <a:rPr lang="en-US" altLang="ja-JP" sz="1050" dirty="0" smtClean="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手引書の内容</a:t>
            </a:r>
            <a:r>
              <a:rPr lang="ja-JP" altLang="en-US" sz="1050" dirty="0">
                <a:latin typeface="Meiryo UI" panose="020B0604030504040204" pitchFamily="50" charset="-128"/>
                <a:ea typeface="Meiryo UI" panose="020B0604030504040204" pitchFamily="50" charset="-128"/>
              </a:rPr>
              <a:t>を周知</a:t>
            </a:r>
            <a:r>
              <a:rPr lang="ja-JP" altLang="en-US" sz="1050" dirty="0" smtClean="0">
                <a:latin typeface="Meiryo UI" panose="020B0604030504040204" pitchFamily="50" charset="-128"/>
                <a:ea typeface="Meiryo UI" panose="020B0604030504040204" pitchFamily="50" charset="-128"/>
              </a:rPr>
              <a:t>すると</a:t>
            </a:r>
            <a:r>
              <a:rPr lang="ja-JP" altLang="en-US" sz="1050" dirty="0">
                <a:latin typeface="Meiryo UI" panose="020B0604030504040204" pitchFamily="50" charset="-128"/>
                <a:ea typeface="Meiryo UI" panose="020B0604030504040204" pitchFamily="50" charset="-128"/>
              </a:rPr>
              <a:t>ともに活用を促す</a:t>
            </a:r>
            <a:r>
              <a:rPr lang="ja-JP" altLang="en-US" sz="1050" dirty="0" smtClean="0">
                <a:latin typeface="Meiryo UI" panose="020B0604030504040204" pitchFamily="50" charset="-128"/>
                <a:ea typeface="Meiryo UI" panose="020B0604030504040204" pitchFamily="50" charset="-128"/>
              </a:rPr>
              <a:t>。</a:t>
            </a:r>
            <a:endParaRPr lang="en-US" altLang="ja-JP" sz="1050" dirty="0" smtClean="0">
              <a:latin typeface="Meiryo UI" panose="020B0604030504040204" pitchFamily="50" charset="-128"/>
              <a:ea typeface="Meiryo UI" panose="020B0604030504040204" pitchFamily="50" charset="-128"/>
            </a:endParaRPr>
          </a:p>
          <a:p>
            <a:pPr>
              <a:lnSpc>
                <a:spcPts val="1200"/>
              </a:lnSpc>
            </a:pPr>
            <a:r>
              <a:rPr lang="ja-JP" altLang="en-US" sz="1050" dirty="0" smtClean="0">
                <a:latin typeface="Meiryo UI" panose="020B0604030504040204" pitchFamily="50" charset="-128"/>
                <a:ea typeface="Meiryo UI" panose="020B0604030504040204" pitchFamily="50" charset="-128"/>
              </a:rPr>
              <a:t>●ヒアリング等を通じて実施主体である市町村が抱える課題等を把握。</a:t>
            </a:r>
            <a:endParaRPr lang="ja-JP" altLang="en-US" sz="1050" dirty="0">
              <a:latin typeface="Meiryo UI" panose="020B0604030504040204" pitchFamily="50" charset="-128"/>
              <a:ea typeface="Meiryo UI" panose="020B0604030504040204" pitchFamily="50" charset="-128"/>
            </a:endParaRPr>
          </a:p>
        </p:txBody>
      </p:sp>
      <p:cxnSp>
        <p:nvCxnSpPr>
          <p:cNvPr id="4" name="直線コネクタ 3"/>
          <p:cNvCxnSpPr/>
          <p:nvPr/>
        </p:nvCxnSpPr>
        <p:spPr>
          <a:xfrm>
            <a:off x="251139" y="463069"/>
            <a:ext cx="8604000" cy="0"/>
          </a:xfrm>
          <a:prstGeom prst="line">
            <a:avLst/>
          </a:prstGeom>
          <a:ln w="44450" cmpd="thinThick">
            <a:solidFill>
              <a:schemeClr val="tx1"/>
            </a:solidFill>
          </a:ln>
        </p:spPr>
        <p:style>
          <a:lnRef idx="1">
            <a:schemeClr val="accent1"/>
          </a:lnRef>
          <a:fillRef idx="0">
            <a:schemeClr val="accent1"/>
          </a:fillRef>
          <a:effectRef idx="0">
            <a:schemeClr val="accent1"/>
          </a:effectRef>
          <a:fontRef idx="minor">
            <a:schemeClr val="tx1"/>
          </a:fontRef>
        </p:style>
      </p:cxnSp>
      <p:sp>
        <p:nvSpPr>
          <p:cNvPr id="9" name="正方形/長方形 8"/>
          <p:cNvSpPr/>
          <p:nvPr/>
        </p:nvSpPr>
        <p:spPr>
          <a:xfrm>
            <a:off x="286210" y="71643"/>
            <a:ext cx="6079175" cy="396048"/>
          </a:xfrm>
          <a:prstGeom prst="rect">
            <a:avLst/>
          </a:prstGeom>
          <a:noFill/>
        </p:spPr>
        <p:txBody>
          <a:bodyPr wrap="square" lIns="72177" tIns="36089" rIns="72177" bIns="36089">
            <a:spAutoFit/>
          </a:bodyPr>
          <a:lstStyle/>
          <a:p>
            <a:r>
              <a:rPr lang="ja-JP" altLang="en-US" sz="21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家庭教育支援について　</a:t>
            </a:r>
            <a:r>
              <a:rPr lang="ja-JP" altLang="en-US" sz="16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～未来に向かう力の育成</a:t>
            </a:r>
            <a:r>
              <a:rPr lang="ja-JP" altLang="en-US" sz="16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に</a:t>
            </a:r>
            <a:r>
              <a:rPr lang="ja-JP" altLang="en-US" sz="1600" b="1" dirty="0" smtClean="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rPr>
              <a:t>向けて～</a:t>
            </a:r>
            <a:endParaRPr lang="ja-JP" altLang="en-US" sz="1600" b="1" dirty="0">
              <a:effectLst>
                <a:outerShdw blurRad="38100" dist="38100" dir="2700000" algn="tl">
                  <a:srgbClr val="000000">
                    <a:alpha val="43137"/>
                  </a:srgbClr>
                </a:outerShdw>
              </a:effectLst>
              <a:latin typeface="Meiryo UI" panose="020B0604030504040204" pitchFamily="50" charset="-128"/>
              <a:ea typeface="Meiryo UI" panose="020B0604030504040204" pitchFamily="50" charset="-128"/>
              <a:cs typeface="Meiryo UI" panose="020B0604030504040204" pitchFamily="50" charset="-128"/>
            </a:endParaRPr>
          </a:p>
        </p:txBody>
      </p:sp>
      <p:sp>
        <p:nvSpPr>
          <p:cNvPr id="10" name="テキスト ボックス 9"/>
          <p:cNvSpPr txBox="1"/>
          <p:nvPr/>
        </p:nvSpPr>
        <p:spPr>
          <a:xfrm>
            <a:off x="6693798" y="200348"/>
            <a:ext cx="1419896" cy="300082"/>
          </a:xfrm>
          <a:prstGeom prst="rect">
            <a:avLst/>
          </a:prstGeom>
          <a:noFill/>
        </p:spPr>
        <p:txBody>
          <a:bodyPr wrap="square" rtlCol="0">
            <a:spAutoFit/>
          </a:bodyPr>
          <a:lstStyle/>
          <a:p>
            <a:r>
              <a:rPr lang="ja-JP" altLang="en-US" sz="1350" dirty="0"/>
              <a:t>地域教育振興課</a:t>
            </a:r>
          </a:p>
        </p:txBody>
      </p:sp>
      <p:sp>
        <p:nvSpPr>
          <p:cNvPr id="14" name="テキスト ボックス 13"/>
          <p:cNvSpPr txBox="1"/>
          <p:nvPr/>
        </p:nvSpPr>
        <p:spPr>
          <a:xfrm>
            <a:off x="225542" y="489880"/>
            <a:ext cx="8615966" cy="507831"/>
          </a:xfrm>
          <a:prstGeom prst="rect">
            <a:avLst/>
          </a:prstGeom>
          <a:noFill/>
        </p:spPr>
        <p:txBody>
          <a:bodyPr wrap="square" rtlCol="0">
            <a:spAutoFit/>
          </a:bodyPr>
          <a:lstStyle/>
          <a:p>
            <a:r>
              <a:rPr lang="ja-JP" altLang="en-US" sz="1350" dirty="0" smtClean="0">
                <a:latin typeface="Meiryo UI" panose="020B0604030504040204" pitchFamily="50" charset="-128"/>
                <a:ea typeface="Meiryo UI" panose="020B0604030504040204" pitchFamily="50" charset="-128"/>
              </a:rPr>
              <a:t>令和元年度から３年度まで実施した「乳幼児家庭の教育力向上事業」の成果を踏まえ、子どもの「未来に向かう力（非認知能力）」の育成に向けた、家庭の教育力向上を図る。</a:t>
            </a:r>
            <a:endParaRPr lang="en-US" altLang="ja-JP" sz="1350" dirty="0">
              <a:latin typeface="Meiryo UI" panose="020B0604030504040204" pitchFamily="50" charset="-128"/>
              <a:ea typeface="Meiryo UI" panose="020B0604030504040204" pitchFamily="50" charset="-128"/>
            </a:endParaRPr>
          </a:p>
        </p:txBody>
      </p:sp>
      <p:sp>
        <p:nvSpPr>
          <p:cNvPr id="15" name="テキスト ボックス 14"/>
          <p:cNvSpPr txBox="1"/>
          <p:nvPr/>
        </p:nvSpPr>
        <p:spPr>
          <a:xfrm>
            <a:off x="286208" y="1280054"/>
            <a:ext cx="3509958" cy="887422"/>
          </a:xfrm>
          <a:prstGeom prst="rect">
            <a:avLst/>
          </a:prstGeom>
          <a:noFill/>
          <a:ln w="25400">
            <a:noFill/>
          </a:ln>
        </p:spPr>
        <p:txBody>
          <a:bodyPr wrap="square" rtlCol="0">
            <a:spAutoFit/>
          </a:bodyPr>
          <a:lstStyle/>
          <a:p>
            <a:pPr defTabSz="685766">
              <a:lnSpc>
                <a:spcPts val="1400"/>
              </a:lnSpc>
              <a:defRPr/>
            </a:pPr>
            <a:r>
              <a:rPr lang="ja-JP" altLang="en-US" sz="1200" u="sng" dirty="0">
                <a:solidFill>
                  <a:srgbClr val="333399"/>
                </a:solidFill>
                <a:latin typeface="Meiryo UI" panose="020B0604030504040204" pitchFamily="50" charset="-128"/>
                <a:ea typeface="Meiryo UI" panose="020B0604030504040204" pitchFamily="50" charset="-128"/>
              </a:rPr>
              <a:t>令和元年度の主な取組み</a:t>
            </a:r>
            <a:endParaRPr lang="en-US" altLang="ja-JP" sz="1200" u="sng" dirty="0">
              <a:solidFill>
                <a:srgbClr val="333399"/>
              </a:solidFill>
              <a:latin typeface="Meiryo UI" panose="020B0604030504040204" pitchFamily="50" charset="-128"/>
              <a:ea typeface="Meiryo UI" panose="020B0604030504040204" pitchFamily="50" charset="-128"/>
            </a:endParaRPr>
          </a:p>
          <a:p>
            <a:pPr defTabSz="685766">
              <a:lnSpc>
                <a:spcPts val="1200"/>
              </a:lnSpc>
              <a:defRPr/>
            </a:pPr>
            <a:r>
              <a:rPr lang="ja-JP" altLang="en-US" sz="1050" dirty="0">
                <a:solidFill>
                  <a:prstClr val="black"/>
                </a:solidFill>
                <a:latin typeface="Meiryo UI" panose="020B0604030504040204" pitchFamily="50" charset="-128"/>
                <a:ea typeface="Meiryo UI" panose="020B0604030504040204" pitchFamily="50" charset="-128"/>
              </a:rPr>
              <a:t>●啓発</a:t>
            </a:r>
            <a:r>
              <a:rPr lang="ja-JP" altLang="en-US" sz="1050" dirty="0" smtClean="0">
                <a:solidFill>
                  <a:prstClr val="black"/>
                </a:solidFill>
                <a:latin typeface="Meiryo UI" panose="020B0604030504040204" pitchFamily="50" charset="-128"/>
                <a:ea typeface="Meiryo UI" panose="020B0604030504040204" pitchFamily="50" charset="-128"/>
              </a:rPr>
              <a:t>リーフレット</a:t>
            </a:r>
            <a:r>
              <a:rPr lang="ja-JP" altLang="en-US" sz="1050" dirty="0">
                <a:solidFill>
                  <a:prstClr val="black"/>
                </a:solidFill>
                <a:latin typeface="Meiryo UI" panose="020B0604030504040204" pitchFamily="50" charset="-128"/>
                <a:ea typeface="Meiryo UI" panose="020B0604030504040204" pitchFamily="50" charset="-128"/>
              </a:rPr>
              <a:t>　</a:t>
            </a:r>
            <a:r>
              <a:rPr lang="en-US" altLang="ja-JP" sz="1050" dirty="0">
                <a:solidFill>
                  <a:prstClr val="black"/>
                </a:solidFill>
                <a:latin typeface="Meiryo UI" panose="020B0604030504040204" pitchFamily="50" charset="-128"/>
                <a:ea typeface="Meiryo UI" panose="020B0604030504040204" pitchFamily="50" charset="-128"/>
              </a:rPr>
              <a:t>『</a:t>
            </a:r>
            <a:r>
              <a:rPr lang="ja-JP" altLang="en-US" sz="1050" dirty="0">
                <a:solidFill>
                  <a:prstClr val="black"/>
                </a:solidFill>
                <a:latin typeface="Meiryo UI" panose="020B0604030504040204" pitchFamily="50" charset="-128"/>
                <a:ea typeface="Meiryo UI" panose="020B0604030504040204" pitchFamily="50" charset="-128"/>
              </a:rPr>
              <a:t>乳幼児期に育みたい！未来に向かう力</a:t>
            </a:r>
            <a:r>
              <a:rPr lang="en-US" altLang="ja-JP" sz="1050" dirty="0" smtClean="0">
                <a:solidFill>
                  <a:prstClr val="black"/>
                </a:solidFill>
                <a:latin typeface="Meiryo UI" panose="020B0604030504040204" pitchFamily="50" charset="-128"/>
                <a:ea typeface="Meiryo UI" panose="020B0604030504040204" pitchFamily="50" charset="-128"/>
              </a:rPr>
              <a:t>』     </a:t>
            </a:r>
          </a:p>
          <a:p>
            <a:pPr defTabSz="685766">
              <a:lnSpc>
                <a:spcPts val="1200"/>
              </a:lnSpc>
              <a:defRPr/>
            </a:pPr>
            <a:r>
              <a:rPr lang="en-US" altLang="ja-JP" sz="1050" dirty="0">
                <a:solidFill>
                  <a:prstClr val="black"/>
                </a:solidFill>
                <a:latin typeface="Meiryo UI" panose="020B0604030504040204" pitchFamily="50" charset="-128"/>
                <a:ea typeface="Meiryo UI" panose="020B0604030504040204" pitchFamily="50" charset="-128"/>
              </a:rPr>
              <a:t> </a:t>
            </a:r>
            <a:r>
              <a:rPr lang="en-US" altLang="ja-JP" sz="1050" dirty="0" smtClean="0">
                <a:solidFill>
                  <a:prstClr val="black"/>
                </a:solidFill>
                <a:latin typeface="Meiryo UI" panose="020B0604030504040204" pitchFamily="50" charset="-128"/>
                <a:ea typeface="Meiryo UI" panose="020B0604030504040204" pitchFamily="50" charset="-128"/>
              </a:rPr>
              <a:t>  </a:t>
            </a:r>
            <a:r>
              <a:rPr lang="ja-JP" altLang="en-US" sz="1050" dirty="0" smtClean="0">
                <a:solidFill>
                  <a:prstClr val="black"/>
                </a:solidFill>
                <a:latin typeface="Meiryo UI" panose="020B0604030504040204" pitchFamily="50" charset="-128"/>
                <a:ea typeface="Meiryo UI" panose="020B0604030504040204" pitchFamily="50" charset="-128"/>
              </a:rPr>
              <a:t>の</a:t>
            </a:r>
            <a:r>
              <a:rPr lang="ja-JP" altLang="en-US" sz="1050" dirty="0">
                <a:solidFill>
                  <a:prstClr val="black"/>
                </a:solidFill>
                <a:latin typeface="Meiryo UI" panose="020B0604030504040204" pitchFamily="50" charset="-128"/>
                <a:ea typeface="Meiryo UI" panose="020B0604030504040204" pitchFamily="50" charset="-128"/>
              </a:rPr>
              <a:t>作成（</a:t>
            </a:r>
            <a:r>
              <a:rPr lang="ja-JP" altLang="en-US" sz="1050" dirty="0" smtClean="0">
                <a:solidFill>
                  <a:prstClr val="black"/>
                </a:solidFill>
                <a:latin typeface="Meiryo UI" panose="020B0604030504040204" pitchFamily="50" charset="-128"/>
                <a:ea typeface="Meiryo UI" panose="020B0604030504040204" pitchFamily="50" charset="-128"/>
              </a:rPr>
              <a:t>５万部）</a:t>
            </a:r>
            <a:endParaRPr lang="en-US" altLang="ja-JP" sz="1050" dirty="0">
              <a:solidFill>
                <a:prstClr val="black"/>
              </a:solidFill>
              <a:latin typeface="Meiryo UI" panose="020B0604030504040204" pitchFamily="50" charset="-128"/>
              <a:ea typeface="Meiryo UI" panose="020B0604030504040204" pitchFamily="50" charset="-128"/>
            </a:endParaRPr>
          </a:p>
          <a:p>
            <a:pPr defTabSz="685766">
              <a:lnSpc>
                <a:spcPts val="1200"/>
              </a:lnSpc>
              <a:defRPr/>
            </a:pPr>
            <a:r>
              <a:rPr lang="ja-JP" altLang="en-US" sz="1050" dirty="0">
                <a:solidFill>
                  <a:prstClr val="black"/>
                </a:solidFill>
                <a:latin typeface="Meiryo UI" panose="020B0604030504040204" pitchFamily="50" charset="-128"/>
                <a:ea typeface="Meiryo UI" panose="020B0604030504040204" pitchFamily="50" charset="-128"/>
              </a:rPr>
              <a:t>●親学習教材の作成　「がまんする」「自信をもつ」「かかわる」</a:t>
            </a:r>
            <a:endParaRPr lang="en-US" altLang="ja-JP" sz="1050" dirty="0">
              <a:solidFill>
                <a:prstClr val="black"/>
              </a:solidFill>
              <a:latin typeface="Meiryo UI" panose="020B0604030504040204" pitchFamily="50" charset="-128"/>
              <a:ea typeface="Meiryo UI" panose="020B0604030504040204" pitchFamily="50" charset="-128"/>
            </a:endParaRPr>
          </a:p>
          <a:p>
            <a:pPr defTabSz="685766">
              <a:lnSpc>
                <a:spcPts val="1200"/>
              </a:lnSpc>
              <a:defRPr/>
            </a:pPr>
            <a:r>
              <a:rPr lang="ja-JP" altLang="en-US" sz="1050" dirty="0">
                <a:solidFill>
                  <a:prstClr val="black"/>
                </a:solidFill>
                <a:latin typeface="Meiryo UI" panose="020B0604030504040204" pitchFamily="50" charset="-128"/>
                <a:ea typeface="Meiryo UI" panose="020B0604030504040204" pitchFamily="50" charset="-128"/>
              </a:rPr>
              <a:t>●</a:t>
            </a:r>
            <a:r>
              <a:rPr lang="ja-JP" altLang="en-US" sz="1050" dirty="0" smtClean="0">
                <a:solidFill>
                  <a:prstClr val="black"/>
                </a:solidFill>
                <a:latin typeface="Meiryo UI" panose="020B0604030504040204" pitchFamily="50" charset="-128"/>
                <a:ea typeface="Meiryo UI" panose="020B0604030504040204" pitchFamily="50" charset="-128"/>
              </a:rPr>
              <a:t>保護者を支援する人材を対象</a:t>
            </a:r>
            <a:r>
              <a:rPr lang="ja-JP" altLang="en-US" sz="1050" dirty="0">
                <a:solidFill>
                  <a:prstClr val="black"/>
                </a:solidFill>
                <a:latin typeface="Meiryo UI" panose="020B0604030504040204" pitchFamily="50" charset="-128"/>
                <a:ea typeface="Meiryo UI" panose="020B0604030504040204" pitchFamily="50" charset="-128"/>
              </a:rPr>
              <a:t>とした</a:t>
            </a:r>
            <a:r>
              <a:rPr lang="ja-JP" altLang="en-US" sz="1050" dirty="0" smtClean="0">
                <a:solidFill>
                  <a:prstClr val="black"/>
                </a:solidFill>
                <a:latin typeface="Meiryo UI" panose="020B0604030504040204" pitchFamily="50" charset="-128"/>
                <a:ea typeface="Meiryo UI" panose="020B0604030504040204" pitchFamily="50" charset="-128"/>
              </a:rPr>
              <a:t>研修</a:t>
            </a:r>
            <a:r>
              <a:rPr lang="ja-JP" altLang="en-US" sz="1050" dirty="0">
                <a:solidFill>
                  <a:prstClr val="black"/>
                </a:solidFill>
                <a:latin typeface="Meiryo UI" panose="020B0604030504040204" pitchFamily="50" charset="-128"/>
                <a:ea typeface="Meiryo UI" panose="020B0604030504040204" pitchFamily="50" charset="-128"/>
              </a:rPr>
              <a:t>の実施</a:t>
            </a:r>
            <a:endParaRPr lang="en-US" altLang="ja-JP" sz="1050" dirty="0">
              <a:solidFill>
                <a:prstClr val="black"/>
              </a:solidFill>
              <a:latin typeface="Meiryo UI" panose="020B0604030504040204" pitchFamily="50" charset="-128"/>
              <a:ea typeface="Meiryo UI" panose="020B0604030504040204" pitchFamily="50" charset="-128"/>
            </a:endParaRPr>
          </a:p>
        </p:txBody>
      </p:sp>
      <p:sp>
        <p:nvSpPr>
          <p:cNvPr id="16" name="正方形/長方形 15"/>
          <p:cNvSpPr/>
          <p:nvPr/>
        </p:nvSpPr>
        <p:spPr>
          <a:xfrm>
            <a:off x="286208" y="1022173"/>
            <a:ext cx="3159000" cy="222161"/>
          </a:xfrm>
          <a:prstGeom prst="rect">
            <a:avLst/>
          </a:prstGeom>
          <a:solidFill>
            <a:schemeClr val="accent5">
              <a:lumMod val="60000"/>
              <a:lumOff val="40000"/>
            </a:schemeClr>
          </a:solidFill>
        </p:spPr>
        <p:style>
          <a:lnRef idx="2">
            <a:schemeClr val="accent5">
              <a:shade val="50000"/>
            </a:schemeClr>
          </a:lnRef>
          <a:fillRef idx="1">
            <a:schemeClr val="accent5"/>
          </a:fillRef>
          <a:effectRef idx="0">
            <a:schemeClr val="accent5"/>
          </a:effectRef>
          <a:fontRef idx="minor">
            <a:schemeClr val="lt1"/>
          </a:fontRef>
        </p:style>
        <p:txBody>
          <a:bodyPr rtlCol="0" anchor="ctr"/>
          <a:lstStyle/>
          <a:p>
            <a:pPr algn="ctr"/>
            <a:r>
              <a:rPr lang="en-US" altLang="ja-JP" sz="1350" dirty="0">
                <a:solidFill>
                  <a:schemeClr val="tx1"/>
                </a:solidFill>
                <a:latin typeface="Meiryo UI" panose="020B0604030504040204" pitchFamily="50" charset="-128"/>
                <a:ea typeface="Meiryo UI" panose="020B0604030504040204" pitchFamily="50" charset="-128"/>
              </a:rPr>
              <a:t>R1</a:t>
            </a:r>
            <a:r>
              <a:rPr lang="ja-JP" altLang="en-US" sz="1350" dirty="0">
                <a:solidFill>
                  <a:schemeClr val="tx1"/>
                </a:solidFill>
                <a:latin typeface="Meiryo UI" panose="020B0604030504040204" pitchFamily="50" charset="-128"/>
                <a:ea typeface="Meiryo UI" panose="020B0604030504040204" pitchFamily="50" charset="-128"/>
              </a:rPr>
              <a:t>～３　乳幼児家庭の教育力向上事業</a:t>
            </a:r>
            <a:endParaRPr lang="ja-JP" altLang="en-US" sz="1350" dirty="0">
              <a:solidFill>
                <a:schemeClr val="tx1"/>
              </a:solidFill>
            </a:endParaRPr>
          </a:p>
        </p:txBody>
      </p:sp>
      <p:sp>
        <p:nvSpPr>
          <p:cNvPr id="17" name="テキスト ボックス 16"/>
          <p:cNvSpPr txBox="1"/>
          <p:nvPr/>
        </p:nvSpPr>
        <p:spPr>
          <a:xfrm>
            <a:off x="4951850" y="1283517"/>
            <a:ext cx="3324130" cy="1041311"/>
          </a:xfrm>
          <a:prstGeom prst="rect">
            <a:avLst/>
          </a:prstGeom>
          <a:noFill/>
          <a:ln w="25400">
            <a:noFill/>
          </a:ln>
        </p:spPr>
        <p:txBody>
          <a:bodyPr wrap="square" rtlCol="0">
            <a:spAutoFit/>
          </a:bodyPr>
          <a:lstStyle/>
          <a:p>
            <a:pPr defTabSz="685766">
              <a:lnSpc>
                <a:spcPts val="1400"/>
              </a:lnSpc>
              <a:defRPr/>
            </a:pPr>
            <a:r>
              <a:rPr lang="ja-JP" altLang="en-US" sz="1200" u="sng" dirty="0">
                <a:solidFill>
                  <a:srgbClr val="333399"/>
                </a:solidFill>
                <a:latin typeface="Meiryo UI" panose="020B0604030504040204" pitchFamily="50" charset="-128"/>
                <a:ea typeface="Meiryo UI" panose="020B0604030504040204" pitchFamily="50" charset="-128"/>
              </a:rPr>
              <a:t>令和２～</a:t>
            </a:r>
            <a:r>
              <a:rPr lang="en-US" altLang="ja-JP" sz="1200" u="sng" dirty="0">
                <a:solidFill>
                  <a:srgbClr val="333399"/>
                </a:solidFill>
                <a:latin typeface="Meiryo UI" panose="020B0604030504040204" pitchFamily="50" charset="-128"/>
                <a:ea typeface="Meiryo UI" panose="020B0604030504040204" pitchFamily="50" charset="-128"/>
              </a:rPr>
              <a:t>3</a:t>
            </a:r>
            <a:r>
              <a:rPr lang="ja-JP" altLang="en-US" sz="1200" u="sng" dirty="0">
                <a:solidFill>
                  <a:srgbClr val="333399"/>
                </a:solidFill>
                <a:latin typeface="Meiryo UI" panose="020B0604030504040204" pitchFamily="50" charset="-128"/>
                <a:ea typeface="Meiryo UI" panose="020B0604030504040204" pitchFamily="50" charset="-128"/>
              </a:rPr>
              <a:t>年度の主な取組み</a:t>
            </a:r>
            <a:endParaRPr lang="en-US" altLang="ja-JP" sz="1200" u="sng" dirty="0">
              <a:solidFill>
                <a:srgbClr val="333399"/>
              </a:solidFill>
              <a:latin typeface="Meiryo UI" panose="020B0604030504040204" pitchFamily="50" charset="-128"/>
              <a:ea typeface="Meiryo UI" panose="020B0604030504040204" pitchFamily="50" charset="-128"/>
            </a:endParaRPr>
          </a:p>
          <a:p>
            <a:pPr defTabSz="685766">
              <a:lnSpc>
                <a:spcPts val="1200"/>
              </a:lnSpc>
              <a:defRPr/>
            </a:pPr>
            <a:r>
              <a:rPr lang="ja-JP" altLang="en-US" sz="1050" dirty="0">
                <a:solidFill>
                  <a:prstClr val="black"/>
                </a:solidFill>
                <a:latin typeface="Meiryo UI" panose="020B0604030504040204" pitchFamily="50" charset="-128"/>
                <a:ea typeface="Meiryo UI" panose="020B0604030504040204" pitchFamily="50" charset="-128"/>
              </a:rPr>
              <a:t>●市町村へ</a:t>
            </a:r>
            <a:r>
              <a:rPr lang="ja-JP" altLang="en-US" sz="1050" dirty="0" smtClean="0">
                <a:solidFill>
                  <a:prstClr val="black"/>
                </a:solidFill>
                <a:latin typeface="Meiryo UI" panose="020B0604030504040204" pitchFamily="50" charset="-128"/>
                <a:ea typeface="Meiryo UI" panose="020B0604030504040204" pitchFamily="50" charset="-128"/>
              </a:rPr>
              <a:t>のモデル事業委託（</a:t>
            </a:r>
            <a:r>
              <a:rPr lang="ja-JP" altLang="en-US" sz="1050" dirty="0">
                <a:solidFill>
                  <a:prstClr val="black"/>
                </a:solidFill>
                <a:latin typeface="Meiryo UI" panose="020B0604030504040204" pitchFamily="50" charset="-128"/>
                <a:ea typeface="Meiryo UI" panose="020B0604030504040204" pitchFamily="50" charset="-128"/>
              </a:rPr>
              <a:t>２</a:t>
            </a:r>
            <a:r>
              <a:rPr lang="ja-JP" altLang="en-US" sz="1050" dirty="0" smtClean="0">
                <a:solidFill>
                  <a:prstClr val="black"/>
                </a:solidFill>
                <a:latin typeface="Meiryo UI" panose="020B0604030504040204" pitchFamily="50" charset="-128"/>
                <a:ea typeface="Meiryo UI" panose="020B0604030504040204" pitchFamily="50" charset="-128"/>
              </a:rPr>
              <a:t>市町</a:t>
            </a:r>
            <a:r>
              <a:rPr lang="en-US" altLang="ja-JP" sz="1050" dirty="0" smtClean="0">
                <a:solidFill>
                  <a:prstClr val="black"/>
                </a:solidFill>
                <a:latin typeface="Meiryo UI" panose="020B0604030504040204" pitchFamily="50" charset="-128"/>
                <a:ea typeface="Meiryo UI" panose="020B0604030504040204" pitchFamily="50" charset="-128"/>
              </a:rPr>
              <a:t>/</a:t>
            </a:r>
            <a:r>
              <a:rPr lang="ja-JP" altLang="en-US" sz="1050" dirty="0">
                <a:solidFill>
                  <a:prstClr val="black"/>
                </a:solidFill>
                <a:latin typeface="Meiryo UI" panose="020B0604030504040204" pitchFamily="50" charset="-128"/>
                <a:ea typeface="Meiryo UI" panose="020B0604030504040204" pitchFamily="50" charset="-128"/>
              </a:rPr>
              <a:t>年度）</a:t>
            </a:r>
          </a:p>
          <a:p>
            <a:pPr defTabSz="685766">
              <a:lnSpc>
                <a:spcPts val="1200"/>
              </a:lnSpc>
              <a:defRPr/>
            </a:pPr>
            <a:r>
              <a:rPr lang="ja-JP" altLang="en-US" sz="1050" dirty="0">
                <a:solidFill>
                  <a:prstClr val="black"/>
                </a:solidFill>
                <a:latin typeface="Meiryo UI" panose="020B0604030504040204" pitchFamily="50" charset="-128"/>
                <a:ea typeface="Meiryo UI" panose="020B0604030504040204" pitchFamily="50" charset="-128"/>
              </a:rPr>
              <a:t>●市町村と連携した講演会・研修会（４</a:t>
            </a:r>
            <a:r>
              <a:rPr lang="ja-JP" altLang="en-US" sz="1050" dirty="0" smtClean="0">
                <a:solidFill>
                  <a:prstClr val="black"/>
                </a:solidFill>
                <a:latin typeface="Meiryo UI" panose="020B0604030504040204" pitchFamily="50" charset="-128"/>
                <a:ea typeface="Meiryo UI" panose="020B0604030504040204" pitchFamily="50" charset="-128"/>
              </a:rPr>
              <a:t>市町</a:t>
            </a:r>
            <a:r>
              <a:rPr lang="en-US" altLang="ja-JP" sz="1050" dirty="0" smtClean="0">
                <a:solidFill>
                  <a:prstClr val="black"/>
                </a:solidFill>
                <a:latin typeface="Meiryo UI" panose="020B0604030504040204" pitchFamily="50" charset="-128"/>
                <a:ea typeface="Meiryo UI" panose="020B0604030504040204" pitchFamily="50" charset="-128"/>
              </a:rPr>
              <a:t>/</a:t>
            </a:r>
            <a:r>
              <a:rPr lang="ja-JP" altLang="en-US" sz="1050" dirty="0">
                <a:solidFill>
                  <a:prstClr val="black"/>
                </a:solidFill>
                <a:latin typeface="Meiryo UI" panose="020B0604030504040204" pitchFamily="50" charset="-128"/>
                <a:ea typeface="Meiryo UI" panose="020B0604030504040204" pitchFamily="50" charset="-128"/>
              </a:rPr>
              <a:t>年度）</a:t>
            </a:r>
          </a:p>
          <a:p>
            <a:pPr defTabSz="685766">
              <a:lnSpc>
                <a:spcPts val="1200"/>
              </a:lnSpc>
              <a:defRPr/>
            </a:pPr>
            <a:r>
              <a:rPr lang="ja-JP" altLang="en-US" sz="1050" dirty="0" smtClean="0">
                <a:solidFill>
                  <a:prstClr val="black"/>
                </a:solidFill>
                <a:latin typeface="Meiryo UI" panose="020B0604030504040204" pitchFamily="50" charset="-128"/>
                <a:ea typeface="Meiryo UI" panose="020B0604030504040204" pitchFamily="50" charset="-128"/>
              </a:rPr>
              <a:t>●</a:t>
            </a:r>
            <a:r>
              <a:rPr lang="ja-JP" altLang="en-US" sz="1050" dirty="0">
                <a:solidFill>
                  <a:prstClr val="black"/>
                </a:solidFill>
                <a:latin typeface="Meiryo UI" panose="020B0604030504040204" pitchFamily="50" charset="-128"/>
                <a:ea typeface="Meiryo UI" panose="020B0604030504040204" pitchFamily="50" charset="-128"/>
              </a:rPr>
              <a:t>家庭教育支援</a:t>
            </a:r>
            <a:r>
              <a:rPr lang="ja-JP" altLang="en-US" sz="1050" dirty="0" smtClean="0">
                <a:solidFill>
                  <a:prstClr val="black"/>
                </a:solidFill>
                <a:latin typeface="Meiryo UI" panose="020B0604030504040204" pitchFamily="50" charset="-128"/>
                <a:ea typeface="Meiryo UI" panose="020B0604030504040204" pitchFamily="50" charset="-128"/>
              </a:rPr>
              <a:t>を担う人材の育成のための研修、</a:t>
            </a:r>
            <a:endParaRPr lang="en-US" altLang="ja-JP" sz="1050" dirty="0" smtClean="0">
              <a:solidFill>
                <a:prstClr val="black"/>
              </a:solidFill>
              <a:latin typeface="Meiryo UI" panose="020B0604030504040204" pitchFamily="50" charset="-128"/>
              <a:ea typeface="Meiryo UI" panose="020B0604030504040204" pitchFamily="50" charset="-128"/>
            </a:endParaRPr>
          </a:p>
          <a:p>
            <a:pPr defTabSz="685766">
              <a:lnSpc>
                <a:spcPts val="1200"/>
              </a:lnSpc>
              <a:defRPr/>
            </a:pPr>
            <a:r>
              <a:rPr lang="en-US" altLang="ja-JP" sz="1050" dirty="0">
                <a:solidFill>
                  <a:prstClr val="black"/>
                </a:solidFill>
                <a:latin typeface="Meiryo UI" panose="020B0604030504040204" pitchFamily="50" charset="-128"/>
                <a:ea typeface="Meiryo UI" panose="020B0604030504040204" pitchFamily="50" charset="-128"/>
              </a:rPr>
              <a:t> </a:t>
            </a:r>
            <a:r>
              <a:rPr lang="en-US" altLang="ja-JP" sz="1050" dirty="0" smtClean="0">
                <a:solidFill>
                  <a:prstClr val="black"/>
                </a:solidFill>
                <a:latin typeface="Meiryo UI" panose="020B0604030504040204" pitchFamily="50" charset="-128"/>
                <a:ea typeface="Meiryo UI" panose="020B0604030504040204" pitchFamily="50" charset="-128"/>
              </a:rPr>
              <a:t>  </a:t>
            </a:r>
            <a:r>
              <a:rPr lang="ja-JP" altLang="en-US" sz="1050" dirty="0" smtClean="0">
                <a:solidFill>
                  <a:prstClr val="black"/>
                </a:solidFill>
                <a:latin typeface="Meiryo UI" panose="020B0604030504040204" pitchFamily="50" charset="-128"/>
                <a:ea typeface="Meiryo UI" panose="020B0604030504040204" pitchFamily="50" charset="-128"/>
              </a:rPr>
              <a:t>実践</a:t>
            </a:r>
            <a:r>
              <a:rPr lang="ja-JP" altLang="en-US" sz="1050" dirty="0">
                <a:solidFill>
                  <a:prstClr val="black"/>
                </a:solidFill>
                <a:latin typeface="Meiryo UI" panose="020B0604030504040204" pitchFamily="50" charset="-128"/>
                <a:ea typeface="Meiryo UI" panose="020B0604030504040204" pitchFamily="50" charset="-128"/>
              </a:rPr>
              <a:t>報告会</a:t>
            </a:r>
            <a:r>
              <a:rPr lang="ja-JP" altLang="en-US" sz="1050" dirty="0" smtClean="0">
                <a:solidFill>
                  <a:prstClr val="black"/>
                </a:solidFill>
                <a:latin typeface="Meiryo UI" panose="020B0604030504040204" pitchFamily="50" charset="-128"/>
                <a:ea typeface="Meiryo UI" panose="020B0604030504040204" pitchFamily="50" charset="-128"/>
              </a:rPr>
              <a:t>等（府主催）</a:t>
            </a:r>
            <a:endParaRPr lang="ja-JP" altLang="en-US" sz="1050" dirty="0">
              <a:solidFill>
                <a:prstClr val="black"/>
              </a:solidFill>
              <a:latin typeface="Meiryo UI" panose="020B0604030504040204" pitchFamily="50" charset="-128"/>
              <a:ea typeface="Meiryo UI" panose="020B0604030504040204" pitchFamily="50" charset="-128"/>
            </a:endParaRPr>
          </a:p>
          <a:p>
            <a:pPr defTabSz="685766">
              <a:lnSpc>
                <a:spcPts val="1200"/>
              </a:lnSpc>
              <a:defRPr/>
            </a:pPr>
            <a:r>
              <a:rPr lang="ja-JP" altLang="en-US" sz="1050" dirty="0">
                <a:solidFill>
                  <a:prstClr val="black"/>
                </a:solidFill>
                <a:latin typeface="Meiryo UI" panose="020B0604030504040204" pitchFamily="50" charset="-128"/>
                <a:ea typeface="Meiryo UI" panose="020B0604030504040204" pitchFamily="50" charset="-128"/>
              </a:rPr>
              <a:t>●手引書の作成　</a:t>
            </a:r>
          </a:p>
        </p:txBody>
      </p:sp>
      <p:sp>
        <p:nvSpPr>
          <p:cNvPr id="18" name="正方形/長方形 17"/>
          <p:cNvSpPr/>
          <p:nvPr/>
        </p:nvSpPr>
        <p:spPr>
          <a:xfrm>
            <a:off x="286210" y="1299065"/>
            <a:ext cx="8580896" cy="1620000"/>
          </a:xfrm>
          <a:prstGeom prst="rect">
            <a:avLst/>
          </a:prstGeom>
          <a:noFill/>
          <a:ln w="28575"/>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lnSpc>
                <a:spcPts val="1600"/>
              </a:lnSpc>
            </a:pPr>
            <a:endParaRPr lang="ja-JP" altLang="en-US" sz="1350" dirty="0"/>
          </a:p>
        </p:txBody>
      </p:sp>
      <p:pic>
        <p:nvPicPr>
          <p:cNvPr id="19" name="図 18"/>
          <p:cNvPicPr>
            <a:picLocks noChangeAspect="1"/>
          </p:cNvPicPr>
          <p:nvPr/>
        </p:nvPicPr>
        <p:blipFill rotWithShape="1">
          <a:blip r:embed="rId2"/>
          <a:srcRect l="33578" t="18500" r="35057" b="4206"/>
          <a:stretch/>
        </p:blipFill>
        <p:spPr>
          <a:xfrm>
            <a:off x="8275980" y="1375934"/>
            <a:ext cx="487180" cy="675000"/>
          </a:xfrm>
          <a:prstGeom prst="rect">
            <a:avLst/>
          </a:prstGeom>
          <a:ln>
            <a:solidFill>
              <a:schemeClr val="tx2">
                <a:lumMod val="60000"/>
                <a:lumOff val="40000"/>
              </a:schemeClr>
            </a:solidFill>
          </a:ln>
        </p:spPr>
      </p:pic>
      <p:pic>
        <p:nvPicPr>
          <p:cNvPr id="20" name="図 19">
            <a:extLst>
              <a:ext uri="{FF2B5EF4-FFF2-40B4-BE49-F238E27FC236}">
                <a16:creationId xmlns:a16="http://schemas.microsoft.com/office/drawing/2014/main" id="{68ECC0CE-D41E-4C8A-8CB4-BA328D054DDF}"/>
              </a:ext>
            </a:extLst>
          </p:cNvPr>
          <p:cNvPicPr>
            <a:picLocks noChangeAspect="1"/>
          </p:cNvPicPr>
          <p:nvPr/>
        </p:nvPicPr>
        <p:blipFill>
          <a:blip r:embed="rId3"/>
          <a:stretch>
            <a:fillRect/>
          </a:stretch>
        </p:blipFill>
        <p:spPr>
          <a:xfrm rot="21577047">
            <a:off x="4335579" y="1377569"/>
            <a:ext cx="491762" cy="675000"/>
          </a:xfrm>
          <a:prstGeom prst="rect">
            <a:avLst/>
          </a:prstGeom>
          <a:ln>
            <a:solidFill>
              <a:srgbClr val="0000CC"/>
            </a:solidFill>
          </a:ln>
        </p:spPr>
      </p:pic>
      <p:pic>
        <p:nvPicPr>
          <p:cNvPr id="21" name="図 20">
            <a:extLst>
              <a:ext uri="{FF2B5EF4-FFF2-40B4-BE49-F238E27FC236}">
                <a16:creationId xmlns:a16="http://schemas.microsoft.com/office/drawing/2014/main" id="{D575CC4D-E275-43F9-9573-FFEBC3A9DB97}"/>
              </a:ext>
            </a:extLst>
          </p:cNvPr>
          <p:cNvPicPr>
            <a:picLocks noChangeAspect="1"/>
          </p:cNvPicPr>
          <p:nvPr/>
        </p:nvPicPr>
        <p:blipFill>
          <a:blip r:embed="rId4"/>
          <a:stretch>
            <a:fillRect/>
          </a:stretch>
        </p:blipFill>
        <p:spPr>
          <a:xfrm rot="21577272">
            <a:off x="3728044" y="1377517"/>
            <a:ext cx="480797" cy="675000"/>
          </a:xfrm>
          <a:prstGeom prst="rect">
            <a:avLst/>
          </a:prstGeom>
          <a:ln w="12700">
            <a:solidFill>
              <a:srgbClr val="0070C0"/>
            </a:solidFill>
          </a:ln>
        </p:spPr>
      </p:pic>
      <p:sp>
        <p:nvSpPr>
          <p:cNvPr id="22" name="テキスト ボックス 21"/>
          <p:cNvSpPr txBox="1"/>
          <p:nvPr/>
        </p:nvSpPr>
        <p:spPr>
          <a:xfrm>
            <a:off x="299086" y="3516452"/>
            <a:ext cx="8568000" cy="300082"/>
          </a:xfrm>
          <a:prstGeom prst="rect">
            <a:avLst/>
          </a:prstGeom>
          <a:solidFill>
            <a:srgbClr val="00B0F0"/>
          </a:solidFill>
        </p:spPr>
        <p:txBody>
          <a:bodyPr wrap="square" rtlCol="0">
            <a:spAutoFit/>
          </a:bodyPr>
          <a:lstStyle/>
          <a:p>
            <a:r>
              <a:rPr lang="ja-JP" altLang="en-US" sz="1350" dirty="0">
                <a:latin typeface="HGP創英角ｺﾞｼｯｸUB" panose="020B0900000000000000" pitchFamily="50" charset="-128"/>
                <a:ea typeface="HGP創英角ｺﾞｼｯｸUB" panose="020B0900000000000000" pitchFamily="50" charset="-128"/>
              </a:rPr>
              <a:t>①</a:t>
            </a:r>
            <a:r>
              <a:rPr lang="ja-JP" altLang="en-US" sz="1350" dirty="0" smtClean="0">
                <a:latin typeface="HGP創英角ｺﾞｼｯｸUB" panose="020B0900000000000000" pitchFamily="50" charset="-128"/>
                <a:ea typeface="HGP創英角ｺﾞｼｯｸUB" panose="020B0900000000000000" pitchFamily="50" charset="-128"/>
              </a:rPr>
              <a:t> 啓発リーフレット・手引書等を</a:t>
            </a:r>
            <a:r>
              <a:rPr lang="ja-JP" altLang="en-US" sz="1350" dirty="0">
                <a:latin typeface="HGP創英角ｺﾞｼｯｸUB" panose="020B0900000000000000" pitchFamily="50" charset="-128"/>
                <a:ea typeface="HGP創英角ｺﾞｼｯｸUB" panose="020B0900000000000000" pitchFamily="50" charset="-128"/>
              </a:rPr>
              <a:t>活用した取組みを実施する市町村数の増加</a:t>
            </a:r>
            <a:endParaRPr lang="en-US" altLang="ja-JP" sz="1350" dirty="0">
              <a:latin typeface="HGP創英角ｺﾞｼｯｸUB" panose="020B0900000000000000" pitchFamily="50" charset="-128"/>
              <a:ea typeface="HGP創英角ｺﾞｼｯｸUB" panose="020B0900000000000000" pitchFamily="50" charset="-128"/>
            </a:endParaRPr>
          </a:p>
        </p:txBody>
      </p:sp>
      <p:sp>
        <p:nvSpPr>
          <p:cNvPr id="2" name="フローチャート: 他ページ結合子 1"/>
          <p:cNvSpPr/>
          <p:nvPr/>
        </p:nvSpPr>
        <p:spPr>
          <a:xfrm>
            <a:off x="3077062" y="2876533"/>
            <a:ext cx="2966972" cy="226740"/>
          </a:xfrm>
          <a:prstGeom prst="flowChartOffpageConnector">
            <a:avLst/>
          </a:prstGeom>
        </p:spPr>
        <p:style>
          <a:lnRef idx="1">
            <a:schemeClr val="accent6"/>
          </a:lnRef>
          <a:fillRef idx="2">
            <a:schemeClr val="accent6"/>
          </a:fillRef>
          <a:effectRef idx="1">
            <a:schemeClr val="accent6"/>
          </a:effectRef>
          <a:fontRef idx="minor">
            <a:schemeClr val="dk1"/>
          </a:fontRef>
        </p:style>
        <p:txBody>
          <a:bodyPr rtlCol="0" anchor="ctr"/>
          <a:lstStyle/>
          <a:p>
            <a:pPr algn="ctr"/>
            <a:r>
              <a:rPr lang="ja-JP" altLang="en-US" sz="1350" b="1" dirty="0">
                <a:latin typeface="Meiryo UI" panose="020B0604030504040204" pitchFamily="50" charset="-128"/>
                <a:ea typeface="Meiryo UI" panose="020B0604030504040204" pitchFamily="50" charset="-128"/>
              </a:rPr>
              <a:t>取組みの発展・拡大</a:t>
            </a:r>
          </a:p>
        </p:txBody>
      </p:sp>
      <p:sp>
        <p:nvSpPr>
          <p:cNvPr id="24" name="テキスト ボックス 23"/>
          <p:cNvSpPr txBox="1"/>
          <p:nvPr/>
        </p:nvSpPr>
        <p:spPr>
          <a:xfrm>
            <a:off x="286386" y="4563541"/>
            <a:ext cx="8580897" cy="1152000"/>
          </a:xfrm>
          <a:prstGeom prst="rect">
            <a:avLst/>
          </a:prstGeom>
          <a:noFill/>
          <a:ln w="19050">
            <a:solidFill>
              <a:srgbClr val="00B0F0"/>
            </a:solidFill>
          </a:ln>
        </p:spPr>
        <p:txBody>
          <a:bodyPr wrap="square" rtlCol="0">
            <a:spAutoFit/>
          </a:bodyPr>
          <a:lstStyle/>
          <a:p>
            <a:pPr>
              <a:lnSpc>
                <a:spcPts val="1200"/>
              </a:lnSpc>
            </a:pPr>
            <a:endParaRPr lang="en-US" altLang="ja-JP" sz="1050" dirty="0">
              <a:latin typeface="Meiryo UI" panose="020B0604030504040204" pitchFamily="50" charset="-128"/>
              <a:ea typeface="Meiryo UI" panose="020B0604030504040204" pitchFamily="50" charset="-128"/>
            </a:endParaRPr>
          </a:p>
          <a:p>
            <a:pPr>
              <a:lnSpc>
                <a:spcPts val="1200"/>
              </a:lnSpc>
            </a:pPr>
            <a:endParaRPr lang="en-US" altLang="ja-JP" sz="1050" dirty="0">
              <a:latin typeface="Meiryo UI" panose="020B0604030504040204" pitchFamily="50" charset="-128"/>
              <a:ea typeface="Meiryo UI" panose="020B0604030504040204" pitchFamily="50" charset="-128"/>
            </a:endParaRPr>
          </a:p>
          <a:p>
            <a:pPr>
              <a:lnSpc>
                <a:spcPts val="1200"/>
              </a:lnSpc>
            </a:pPr>
            <a:r>
              <a:rPr lang="ja-JP" altLang="en-US" sz="1050" dirty="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学齢期以降にも育まれる大切</a:t>
            </a:r>
            <a:r>
              <a:rPr lang="ja-JP" altLang="en-US" sz="1050" dirty="0">
                <a:latin typeface="Meiryo UI" panose="020B0604030504040204" pitchFamily="50" charset="-128"/>
                <a:ea typeface="Meiryo UI" panose="020B0604030504040204" pitchFamily="50" charset="-128"/>
              </a:rPr>
              <a:t>な力であることを踏まえ、小中学校課と連携して実施</a:t>
            </a:r>
            <a:r>
              <a:rPr lang="ja-JP" altLang="en-US" sz="1050" dirty="0" smtClean="0">
                <a:latin typeface="Meiryo UI" panose="020B0604030504040204" pitchFamily="50" charset="-128"/>
                <a:ea typeface="Meiryo UI" panose="020B0604030504040204" pitchFamily="50" charset="-128"/>
              </a:rPr>
              <a:t>。</a:t>
            </a:r>
            <a:endParaRPr lang="en-US" altLang="ja-JP" sz="1050" dirty="0" smtClean="0">
              <a:latin typeface="Meiryo UI" panose="020B0604030504040204" pitchFamily="50" charset="-128"/>
              <a:ea typeface="Meiryo UI" panose="020B0604030504040204" pitchFamily="50" charset="-128"/>
            </a:endParaRPr>
          </a:p>
          <a:p>
            <a:pPr>
              <a:lnSpc>
                <a:spcPts val="1200"/>
              </a:lnSpc>
            </a:pPr>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小学校</a:t>
            </a:r>
            <a:r>
              <a:rPr lang="ja-JP" altLang="en-US" sz="1050" dirty="0">
                <a:latin typeface="Meiryo UI" panose="020B0604030504040204" pitchFamily="50" charset="-128"/>
                <a:ea typeface="Meiryo UI" panose="020B0604030504040204" pitchFamily="50" charset="-128"/>
              </a:rPr>
              <a:t>教員も参加対象。</a:t>
            </a:r>
            <a:endParaRPr lang="en-US" altLang="ja-JP" sz="1050" dirty="0">
              <a:latin typeface="Meiryo UI" panose="020B0604030504040204" pitchFamily="50" charset="-128"/>
              <a:ea typeface="Meiryo UI" panose="020B0604030504040204" pitchFamily="50" charset="-128"/>
            </a:endParaRPr>
          </a:p>
          <a:p>
            <a:pPr>
              <a:lnSpc>
                <a:spcPts val="1200"/>
              </a:lnSpc>
            </a:pPr>
            <a:r>
              <a:rPr lang="ja-JP" altLang="en-US" sz="1050" dirty="0">
                <a:latin typeface="Meiryo UI" panose="020B0604030504040204" pitchFamily="50" charset="-128"/>
                <a:ea typeface="Meiryo UI" panose="020B0604030504040204" pitchFamily="50" charset="-128"/>
              </a:rPr>
              <a:t>●</a:t>
            </a:r>
            <a:r>
              <a:rPr lang="ja-JP" altLang="en-US" sz="1050" dirty="0" smtClean="0">
                <a:latin typeface="Meiryo UI" panose="020B0604030504040204" pitchFamily="50" charset="-128"/>
                <a:ea typeface="Meiryo UI" panose="020B0604030504040204" pitchFamily="50" charset="-128"/>
              </a:rPr>
              <a:t>未来</a:t>
            </a:r>
            <a:r>
              <a:rPr lang="ja-JP" altLang="en-US" sz="1050" dirty="0">
                <a:latin typeface="Meiryo UI" panose="020B0604030504040204" pitchFamily="50" charset="-128"/>
                <a:ea typeface="Meiryo UI" panose="020B0604030504040204" pitchFamily="50" charset="-128"/>
              </a:rPr>
              <a:t>に向かう力の必要性や育み方等を紹介し、認知度の向上や家庭教育支援を担う人材</a:t>
            </a:r>
            <a:r>
              <a:rPr lang="ja-JP" altLang="en-US" sz="1050" dirty="0" smtClean="0">
                <a:latin typeface="Meiryo UI" panose="020B0604030504040204" pitchFamily="50" charset="-128"/>
                <a:ea typeface="Meiryo UI" panose="020B0604030504040204" pitchFamily="50" charset="-128"/>
              </a:rPr>
              <a:t>の</a:t>
            </a:r>
            <a:endParaRPr lang="en-US" altLang="ja-JP" sz="1050" dirty="0" smtClean="0">
              <a:latin typeface="Meiryo UI" panose="020B0604030504040204" pitchFamily="50" charset="-128"/>
              <a:ea typeface="Meiryo UI" panose="020B0604030504040204" pitchFamily="50" charset="-128"/>
            </a:endParaRPr>
          </a:p>
          <a:p>
            <a:pPr>
              <a:lnSpc>
                <a:spcPts val="1200"/>
              </a:lnSpc>
            </a:pPr>
            <a:r>
              <a:rPr lang="en-US" altLang="ja-JP" sz="1050" dirty="0">
                <a:latin typeface="Meiryo UI" panose="020B0604030504040204" pitchFamily="50" charset="-128"/>
                <a:ea typeface="Meiryo UI" panose="020B0604030504040204" pitchFamily="50" charset="-128"/>
              </a:rPr>
              <a:t> </a:t>
            </a:r>
            <a:r>
              <a:rPr lang="en-US" altLang="ja-JP" sz="1050" dirty="0" smtClean="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スキルアップ</a:t>
            </a:r>
            <a:r>
              <a:rPr lang="ja-JP" altLang="en-US" sz="1050" dirty="0">
                <a:latin typeface="Meiryo UI" panose="020B0604030504040204" pitchFamily="50" charset="-128"/>
                <a:ea typeface="Meiryo UI" panose="020B0604030504040204" pitchFamily="50" charset="-128"/>
              </a:rPr>
              <a:t>を図る。</a:t>
            </a:r>
          </a:p>
        </p:txBody>
      </p:sp>
      <p:sp>
        <p:nvSpPr>
          <p:cNvPr id="23" name="テキスト ボックス 22"/>
          <p:cNvSpPr txBox="1"/>
          <p:nvPr/>
        </p:nvSpPr>
        <p:spPr>
          <a:xfrm>
            <a:off x="292754" y="4568836"/>
            <a:ext cx="8568000" cy="300082"/>
          </a:xfrm>
          <a:prstGeom prst="rect">
            <a:avLst/>
          </a:prstGeom>
          <a:solidFill>
            <a:srgbClr val="00B0F0"/>
          </a:solidFill>
        </p:spPr>
        <p:txBody>
          <a:bodyPr wrap="square" rtlCol="0">
            <a:spAutoFit/>
          </a:bodyPr>
          <a:lstStyle/>
          <a:p>
            <a:r>
              <a:rPr lang="ja-JP" altLang="en-US" sz="1350" dirty="0">
                <a:latin typeface="HGP創英角ｺﾞｼｯｸUB" panose="020B0900000000000000" pitchFamily="50" charset="-128"/>
                <a:ea typeface="HGP創英角ｺﾞｼｯｸUB" panose="020B0900000000000000" pitchFamily="50" charset="-128"/>
              </a:rPr>
              <a:t>②</a:t>
            </a:r>
            <a:r>
              <a:rPr lang="ja-JP" altLang="en-US" sz="1350" dirty="0" smtClean="0">
                <a:latin typeface="HGP創英角ｺﾞｼｯｸUB" panose="020B0900000000000000" pitchFamily="50" charset="-128"/>
                <a:ea typeface="HGP創英角ｺﾞｼｯｸUB" panose="020B0900000000000000" pitchFamily="50" charset="-128"/>
              </a:rPr>
              <a:t> </a:t>
            </a:r>
            <a:r>
              <a:rPr lang="ja-JP" altLang="en-US" sz="1350" dirty="0">
                <a:latin typeface="HGP創英角ｺﾞｼｯｸUB" panose="020B0900000000000000" pitchFamily="50" charset="-128"/>
                <a:ea typeface="HGP創英角ｺﾞｼｯｸUB" panose="020B0900000000000000" pitchFamily="50" charset="-128"/>
              </a:rPr>
              <a:t>子どもの未来に向かう力（非認知能力）育成フォーラムの開催</a:t>
            </a:r>
            <a:r>
              <a:rPr lang="ja-JP" altLang="en-US" sz="1350" dirty="0" smtClean="0">
                <a:latin typeface="HGP創英角ｺﾞｼｯｸUB" panose="020B0900000000000000" pitchFamily="50" charset="-128"/>
                <a:ea typeface="HGP創英角ｺﾞｼｯｸUB" panose="020B0900000000000000" pitchFamily="50" charset="-128"/>
              </a:rPr>
              <a:t>（</a:t>
            </a:r>
            <a:r>
              <a:rPr lang="en-US" altLang="ja-JP" sz="1350" dirty="0" smtClean="0">
                <a:latin typeface="HGP創英角ｺﾞｼｯｸUB" panose="020B0900000000000000" pitchFamily="50" charset="-128"/>
                <a:ea typeface="HGP創英角ｺﾞｼｯｸUB" panose="020B0900000000000000" pitchFamily="50" charset="-128"/>
              </a:rPr>
              <a:t>11</a:t>
            </a:r>
            <a:r>
              <a:rPr lang="ja-JP" altLang="en-US" sz="1350" dirty="0">
                <a:latin typeface="HGP創英角ｺﾞｼｯｸUB" panose="020B0900000000000000" pitchFamily="50" charset="-128"/>
                <a:ea typeface="HGP創英角ｺﾞｼｯｸUB" panose="020B0900000000000000" pitchFamily="50" charset="-128"/>
              </a:rPr>
              <a:t>月）</a:t>
            </a:r>
            <a:endParaRPr lang="en-US" altLang="ja-JP" sz="1350" dirty="0">
              <a:latin typeface="HGP創英角ｺﾞｼｯｸUB" panose="020B0900000000000000" pitchFamily="50" charset="-128"/>
              <a:ea typeface="HGP創英角ｺﾞｼｯｸUB" panose="020B0900000000000000" pitchFamily="50" charset="-128"/>
            </a:endParaRPr>
          </a:p>
        </p:txBody>
      </p:sp>
      <p:sp>
        <p:nvSpPr>
          <p:cNvPr id="27" name="テキスト ボックス 26"/>
          <p:cNvSpPr txBox="1"/>
          <p:nvPr/>
        </p:nvSpPr>
        <p:spPr>
          <a:xfrm>
            <a:off x="283652" y="5755251"/>
            <a:ext cx="8576341" cy="900246"/>
          </a:xfrm>
          <a:prstGeom prst="rect">
            <a:avLst/>
          </a:prstGeom>
          <a:noFill/>
          <a:ln w="19050">
            <a:solidFill>
              <a:srgbClr val="00B0F0"/>
            </a:solidFill>
          </a:ln>
        </p:spPr>
        <p:txBody>
          <a:bodyPr wrap="square" rtlCol="0">
            <a:spAutoFit/>
          </a:bodyPr>
          <a:lstStyle/>
          <a:p>
            <a:endParaRPr lang="en-US" altLang="ja-JP" sz="1050" dirty="0">
              <a:latin typeface="Meiryo UI" panose="020B0604030504040204" pitchFamily="50" charset="-128"/>
              <a:ea typeface="Meiryo UI" panose="020B0604030504040204" pitchFamily="50" charset="-128"/>
            </a:endParaRPr>
          </a:p>
          <a:p>
            <a:endParaRPr lang="en-US" altLang="ja-JP" sz="1050" dirty="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●啓発リーフレット</a:t>
            </a:r>
            <a:r>
              <a:rPr lang="ja-JP" altLang="en-US" sz="1050" dirty="0">
                <a:latin typeface="Meiryo UI" panose="020B0604030504040204" pitchFamily="50" charset="-128"/>
                <a:ea typeface="Meiryo UI" panose="020B0604030504040204" pitchFamily="50" charset="-128"/>
              </a:rPr>
              <a:t>を活用した市町村に報告を求めたり、</a:t>
            </a:r>
            <a:r>
              <a:rPr lang="en-US" altLang="ja-JP" sz="1050" dirty="0">
                <a:latin typeface="Meiryo UI" panose="020B0604030504040204" pitchFamily="50" charset="-128"/>
                <a:ea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rPr>
              <a:t>未来に向かう力の育成に向けた取組み事例</a:t>
            </a:r>
            <a:r>
              <a:rPr lang="ja-JP" altLang="en-US" sz="1050" dirty="0" smtClean="0">
                <a:latin typeface="Meiryo UI" panose="020B0604030504040204" pitchFamily="50" charset="-128"/>
                <a:ea typeface="Meiryo UI" panose="020B0604030504040204" pitchFamily="50" charset="-128"/>
              </a:rPr>
              <a:t>を</a:t>
            </a:r>
            <a:endParaRPr lang="en-US" altLang="ja-JP" sz="1050" dirty="0" smtClean="0">
              <a:latin typeface="Meiryo UI" panose="020B0604030504040204" pitchFamily="50" charset="-128"/>
              <a:ea typeface="Meiryo UI" panose="020B0604030504040204" pitchFamily="50" charset="-128"/>
            </a:endParaRPr>
          </a:p>
          <a:p>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訪問取材等</a:t>
            </a:r>
            <a:r>
              <a:rPr lang="ja-JP" altLang="en-US" sz="1050" dirty="0">
                <a:latin typeface="Meiryo UI" panose="020B0604030504040204" pitchFamily="50" charset="-128"/>
                <a:ea typeface="Meiryo UI" panose="020B0604030504040204" pitchFamily="50" charset="-128"/>
              </a:rPr>
              <a:t>で収集</a:t>
            </a:r>
            <a:r>
              <a:rPr lang="ja-JP" altLang="en-US" sz="1050" dirty="0" smtClean="0">
                <a:latin typeface="Meiryo UI" panose="020B0604030504040204" pitchFamily="50" charset="-128"/>
                <a:ea typeface="Meiryo UI" panose="020B0604030504040204" pitchFamily="50" charset="-128"/>
              </a:rPr>
              <a:t>したりして</a:t>
            </a:r>
            <a:r>
              <a:rPr lang="ja-JP" altLang="en-US" sz="1050" dirty="0">
                <a:latin typeface="Meiryo UI" panose="020B0604030504040204" pitchFamily="50" charset="-128"/>
                <a:ea typeface="Meiryo UI" panose="020B0604030504040204" pitchFamily="50" charset="-128"/>
              </a:rPr>
              <a:t>、ホームページ等でその内容について発信する</a:t>
            </a:r>
            <a:r>
              <a:rPr lang="ja-JP" altLang="en-US" sz="1050" dirty="0" smtClean="0">
                <a:latin typeface="Meiryo UI" panose="020B0604030504040204" pitchFamily="50" charset="-128"/>
                <a:ea typeface="Meiryo UI" panose="020B0604030504040204" pitchFamily="50" charset="-128"/>
              </a:rPr>
              <a:t>。</a:t>
            </a:r>
            <a:endParaRPr lang="en-US" altLang="ja-JP" sz="1050" dirty="0" smtClean="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a:t>
            </a:r>
            <a:r>
              <a:rPr lang="ja-JP" altLang="en-US" sz="1050" dirty="0">
                <a:latin typeface="Meiryo UI" panose="020B0604030504040204" pitchFamily="50" charset="-128"/>
                <a:ea typeface="Meiryo UI" panose="020B0604030504040204" pitchFamily="50" charset="-128"/>
              </a:rPr>
              <a:t>教員に</a:t>
            </a:r>
            <a:r>
              <a:rPr lang="ja-JP" altLang="en-US" sz="1050" dirty="0" smtClean="0">
                <a:latin typeface="Meiryo UI" panose="020B0604030504040204" pitchFamily="50" charset="-128"/>
                <a:ea typeface="Meiryo UI" panose="020B0604030504040204" pitchFamily="50" charset="-128"/>
              </a:rPr>
              <a:t>対する初任者</a:t>
            </a:r>
            <a:r>
              <a:rPr lang="ja-JP" altLang="en-US" sz="1050" smtClean="0">
                <a:latin typeface="Meiryo UI" panose="020B0604030504040204" pitchFamily="50" charset="-128"/>
                <a:ea typeface="Meiryo UI" panose="020B0604030504040204" pitchFamily="50" charset="-128"/>
              </a:rPr>
              <a:t>研修や、将来</a:t>
            </a:r>
            <a:r>
              <a:rPr lang="ja-JP" altLang="en-US" sz="1050" dirty="0" smtClean="0">
                <a:latin typeface="Meiryo UI" panose="020B0604030504040204" pitchFamily="50" charset="-128"/>
                <a:ea typeface="Meiryo UI" panose="020B0604030504040204" pitchFamily="50" charset="-128"/>
              </a:rPr>
              <a:t>、教育に関わる可能性のある大学生に対する講義等の実施。</a:t>
            </a:r>
            <a:endParaRPr lang="ja-JP" altLang="en-US" sz="1050" dirty="0">
              <a:latin typeface="Meiryo UI" panose="020B0604030504040204" pitchFamily="50" charset="-128"/>
              <a:ea typeface="Meiryo UI" panose="020B0604030504040204" pitchFamily="50" charset="-128"/>
            </a:endParaRPr>
          </a:p>
        </p:txBody>
      </p:sp>
      <p:sp>
        <p:nvSpPr>
          <p:cNvPr id="26" name="テキスト ボックス 25"/>
          <p:cNvSpPr txBox="1"/>
          <p:nvPr/>
        </p:nvSpPr>
        <p:spPr>
          <a:xfrm>
            <a:off x="289248" y="5763868"/>
            <a:ext cx="8568000" cy="300082"/>
          </a:xfrm>
          <a:prstGeom prst="rect">
            <a:avLst/>
          </a:prstGeom>
          <a:solidFill>
            <a:srgbClr val="00B0F0"/>
          </a:solidFill>
        </p:spPr>
        <p:txBody>
          <a:bodyPr wrap="square" rtlCol="0">
            <a:spAutoFit/>
          </a:bodyPr>
          <a:lstStyle/>
          <a:p>
            <a:r>
              <a:rPr lang="ja-JP" altLang="en-US" sz="1350" dirty="0">
                <a:latin typeface="HGP創英角ｺﾞｼｯｸUB" panose="020B0900000000000000" pitchFamily="50" charset="-128"/>
                <a:ea typeface="HGP創英角ｺﾞｼｯｸUB" panose="020B0900000000000000" pitchFamily="50" charset="-128"/>
              </a:rPr>
              <a:t>③ 事例収集・発信の充実</a:t>
            </a:r>
            <a:endParaRPr lang="en-US" altLang="ja-JP" sz="1350" dirty="0">
              <a:latin typeface="HGP創英角ｺﾞｼｯｸUB" panose="020B0900000000000000" pitchFamily="50" charset="-128"/>
              <a:ea typeface="HGP創英角ｺﾞｼｯｸUB" panose="020B0900000000000000" pitchFamily="50" charset="-128"/>
            </a:endParaRPr>
          </a:p>
        </p:txBody>
      </p:sp>
      <p:sp>
        <p:nvSpPr>
          <p:cNvPr id="28" name="テキスト ボックス 27"/>
          <p:cNvSpPr txBox="1"/>
          <p:nvPr/>
        </p:nvSpPr>
        <p:spPr>
          <a:xfrm>
            <a:off x="292754" y="3156575"/>
            <a:ext cx="1999793" cy="300082"/>
          </a:xfrm>
          <a:prstGeom prst="rect">
            <a:avLst/>
          </a:prstGeom>
          <a:ln/>
        </p:spPr>
        <p:style>
          <a:lnRef idx="0">
            <a:schemeClr val="accent5"/>
          </a:lnRef>
          <a:fillRef idx="3">
            <a:schemeClr val="accent5"/>
          </a:fillRef>
          <a:effectRef idx="3">
            <a:schemeClr val="accent5"/>
          </a:effectRef>
          <a:fontRef idx="minor">
            <a:schemeClr val="lt1"/>
          </a:fontRef>
        </p:style>
        <p:txBody>
          <a:bodyPr wrap="square" rtlCol="0">
            <a:spAutoFit/>
          </a:bodyPr>
          <a:lstStyle/>
          <a:p>
            <a:r>
              <a:rPr lang="ja-JP" altLang="en-US" sz="1350" dirty="0">
                <a:latin typeface="HGP創英角ｺﾞｼｯｸUB" panose="020B0900000000000000" pitchFamily="50" charset="-128"/>
                <a:ea typeface="HGP創英角ｺﾞｼｯｸUB" panose="020B0900000000000000" pitchFamily="50" charset="-128"/>
              </a:rPr>
              <a:t>令和４年度の主な取組み</a:t>
            </a:r>
            <a:endParaRPr lang="en-US" altLang="ja-JP" sz="1350" dirty="0">
              <a:latin typeface="HGP創英角ｺﾞｼｯｸUB" panose="020B0900000000000000" pitchFamily="50" charset="-128"/>
              <a:ea typeface="HGP創英角ｺﾞｼｯｸUB" panose="020B0900000000000000" pitchFamily="50" charset="-128"/>
            </a:endParaRPr>
          </a:p>
        </p:txBody>
      </p:sp>
      <p:sp>
        <p:nvSpPr>
          <p:cNvPr id="29" name="テキスト ボックス 28"/>
          <p:cNvSpPr txBox="1"/>
          <p:nvPr/>
        </p:nvSpPr>
        <p:spPr>
          <a:xfrm>
            <a:off x="5795493" y="4855162"/>
            <a:ext cx="3071226" cy="864000"/>
          </a:xfrm>
          <a:prstGeom prst="rect">
            <a:avLst/>
          </a:prstGeom>
          <a:noFill/>
          <a:ln w="19050">
            <a:solidFill>
              <a:srgbClr val="00B0F0"/>
            </a:solidFill>
          </a:ln>
        </p:spPr>
        <p:txBody>
          <a:bodyPr wrap="square" rtlCol="0">
            <a:spAutoFit/>
          </a:bodyPr>
          <a:lstStyle/>
          <a:p>
            <a:pPr>
              <a:lnSpc>
                <a:spcPts val="1200"/>
              </a:lnSpc>
            </a:pPr>
            <a:r>
              <a:rPr lang="ja-JP" altLang="en-US" sz="1050" dirty="0" smtClean="0">
                <a:latin typeface="Meiryo UI" panose="020B0604030504040204" pitchFamily="50" charset="-128"/>
                <a:ea typeface="Meiryo UI" panose="020B0604030504040204" pitchFamily="50" charset="-128"/>
              </a:rPr>
              <a:t>（予定）</a:t>
            </a:r>
            <a:endParaRPr lang="en-US" altLang="ja-JP" sz="1050" dirty="0" smtClean="0">
              <a:latin typeface="Meiryo UI" panose="020B0604030504040204" pitchFamily="50" charset="-128"/>
              <a:ea typeface="Meiryo UI" panose="020B0604030504040204" pitchFamily="50" charset="-128"/>
            </a:endParaRPr>
          </a:p>
          <a:p>
            <a:pPr>
              <a:lnSpc>
                <a:spcPts val="1200"/>
              </a:lnSpc>
            </a:pPr>
            <a:r>
              <a:rPr lang="ja-JP" altLang="en-US" sz="1050" dirty="0" smtClean="0">
                <a:latin typeface="Meiryo UI" panose="020B0604030504040204" pitchFamily="50" charset="-128"/>
                <a:ea typeface="Meiryo UI" panose="020B0604030504040204" pitchFamily="50" charset="-128"/>
              </a:rPr>
              <a:t> ★岡山大学　中山芳一　准教授による講演</a:t>
            </a:r>
            <a:endParaRPr lang="en-US" altLang="ja-JP" sz="1050" dirty="0">
              <a:latin typeface="Meiryo UI" panose="020B0604030504040204" pitchFamily="50" charset="-128"/>
              <a:ea typeface="Meiryo UI" panose="020B0604030504040204" pitchFamily="50" charset="-128"/>
            </a:endParaRPr>
          </a:p>
          <a:p>
            <a:pPr>
              <a:lnSpc>
                <a:spcPts val="1200"/>
              </a:lnSpc>
            </a:pPr>
            <a:r>
              <a:rPr lang="ja-JP" altLang="en-US" sz="1050" dirty="0" smtClean="0">
                <a:latin typeface="Meiryo UI" panose="020B0604030504040204" pitchFamily="50" charset="-128"/>
                <a:ea typeface="Meiryo UI" panose="020B0604030504040204" pitchFamily="50" charset="-128"/>
              </a:rPr>
              <a:t> ★市町村に</a:t>
            </a:r>
            <a:r>
              <a:rPr lang="ja-JP" altLang="en-US" sz="1050" dirty="0">
                <a:latin typeface="Meiryo UI" panose="020B0604030504040204" pitchFamily="50" charset="-128"/>
                <a:ea typeface="Meiryo UI" panose="020B0604030504040204" pitchFamily="50" charset="-128"/>
              </a:rPr>
              <a:t>おける取組みの好事例を府内に</a:t>
            </a:r>
            <a:r>
              <a:rPr lang="ja-JP" altLang="en-US" sz="1050" dirty="0" smtClean="0">
                <a:latin typeface="Meiryo UI" panose="020B0604030504040204" pitchFamily="50" charset="-128"/>
                <a:ea typeface="Meiryo UI" panose="020B0604030504040204" pitchFamily="50" charset="-128"/>
              </a:rPr>
              <a:t>周知</a:t>
            </a:r>
            <a:endParaRPr lang="en-US" altLang="ja-JP" sz="1050" dirty="0">
              <a:latin typeface="Meiryo UI" panose="020B0604030504040204" pitchFamily="50" charset="-128"/>
              <a:ea typeface="Meiryo UI" panose="020B0604030504040204" pitchFamily="50" charset="-128"/>
            </a:endParaRPr>
          </a:p>
          <a:p>
            <a:pPr>
              <a:lnSpc>
                <a:spcPts val="1200"/>
              </a:lnSpc>
            </a:pPr>
            <a:r>
              <a:rPr lang="ja-JP" altLang="en-US" sz="1050" dirty="0" smtClean="0">
                <a:latin typeface="Meiryo UI" panose="020B0604030504040204" pitchFamily="50" charset="-128"/>
                <a:ea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rPr>
              <a:t>事務局による未来に向かう力（非認知</a:t>
            </a:r>
            <a:r>
              <a:rPr lang="ja-JP" altLang="en-US" sz="1050" dirty="0" smtClean="0">
                <a:latin typeface="Meiryo UI" panose="020B0604030504040204" pitchFamily="50" charset="-128"/>
                <a:ea typeface="Meiryo UI" panose="020B0604030504040204" pitchFamily="50" charset="-128"/>
              </a:rPr>
              <a:t>能力）　</a:t>
            </a:r>
            <a:endParaRPr lang="en-US" altLang="ja-JP" sz="1050" dirty="0" smtClean="0">
              <a:latin typeface="Meiryo UI" panose="020B0604030504040204" pitchFamily="50" charset="-128"/>
              <a:ea typeface="Meiryo UI" panose="020B0604030504040204" pitchFamily="50" charset="-128"/>
            </a:endParaRPr>
          </a:p>
          <a:p>
            <a:pPr>
              <a:lnSpc>
                <a:spcPts val="1200"/>
              </a:lnSpc>
            </a:pPr>
            <a:r>
              <a:rPr lang="ja-JP" altLang="en-US" sz="1050" dirty="0">
                <a:latin typeface="Meiryo UI" panose="020B0604030504040204" pitchFamily="50" charset="-128"/>
                <a:ea typeface="Meiryo UI" panose="020B0604030504040204" pitchFamily="50" charset="-128"/>
              </a:rPr>
              <a:t>　</a:t>
            </a:r>
            <a:r>
              <a:rPr lang="ja-JP" altLang="en-US" sz="1050" dirty="0" smtClean="0">
                <a:latin typeface="Meiryo UI" panose="020B0604030504040204" pitchFamily="50" charset="-128"/>
                <a:ea typeface="Meiryo UI" panose="020B0604030504040204" pitchFamily="50" charset="-128"/>
              </a:rPr>
              <a:t>  の</a:t>
            </a:r>
            <a:r>
              <a:rPr lang="ja-JP" altLang="en-US" sz="1050" dirty="0">
                <a:latin typeface="Meiryo UI" panose="020B0604030504040204" pitchFamily="50" charset="-128"/>
                <a:ea typeface="Meiryo UI" panose="020B0604030504040204" pitchFamily="50" charset="-128"/>
              </a:rPr>
              <a:t>説明</a:t>
            </a:r>
          </a:p>
        </p:txBody>
      </p:sp>
      <p:sp>
        <p:nvSpPr>
          <p:cNvPr id="30" name="テキスト ボックス 29"/>
          <p:cNvSpPr txBox="1"/>
          <p:nvPr/>
        </p:nvSpPr>
        <p:spPr>
          <a:xfrm>
            <a:off x="5795493" y="3794309"/>
            <a:ext cx="3069039" cy="720000"/>
          </a:xfrm>
          <a:prstGeom prst="rect">
            <a:avLst/>
          </a:prstGeom>
          <a:noFill/>
          <a:ln w="19050">
            <a:solidFill>
              <a:srgbClr val="00B0F0"/>
            </a:solidFill>
          </a:ln>
        </p:spPr>
        <p:txBody>
          <a:bodyPr wrap="square" rtlCol="0">
            <a:spAutoFit/>
          </a:bodyPr>
          <a:lstStyle/>
          <a:p>
            <a:pPr>
              <a:lnSpc>
                <a:spcPts val="1200"/>
              </a:lnSpc>
            </a:pPr>
            <a:r>
              <a:rPr lang="ja-JP" altLang="en-US" sz="1050" dirty="0" smtClean="0">
                <a:latin typeface="Meiryo UI" panose="020B0604030504040204" pitchFamily="50" charset="-128"/>
                <a:ea typeface="Meiryo UI" panose="020B0604030504040204" pitchFamily="50" charset="-128"/>
              </a:rPr>
              <a:t> ★取組みを実施する市町村数</a:t>
            </a:r>
            <a:r>
              <a:rPr lang="ja-JP" altLang="en-US" sz="700" dirty="0" smtClean="0">
                <a:latin typeface="Meiryo UI" panose="020B0604030504040204" pitchFamily="50" charset="-128"/>
                <a:ea typeface="Meiryo UI" panose="020B0604030504040204" pitchFamily="50" charset="-128"/>
              </a:rPr>
              <a:t>（目標値　</a:t>
            </a:r>
            <a:r>
              <a:rPr lang="en-US" altLang="ja-JP" sz="700" dirty="0" smtClean="0">
                <a:latin typeface="Meiryo UI" panose="020B0604030504040204" pitchFamily="50" charset="-128"/>
                <a:ea typeface="Meiryo UI" panose="020B0604030504040204" pitchFamily="50" charset="-128"/>
              </a:rPr>
              <a:t>※</a:t>
            </a:r>
            <a:r>
              <a:rPr lang="ja-JP" altLang="en-US" sz="700" dirty="0" smtClean="0">
                <a:latin typeface="Meiryo UI" panose="020B0604030504040204" pitchFamily="50" charset="-128"/>
                <a:ea typeface="Meiryo UI" panose="020B0604030504040204" pitchFamily="50" charset="-128"/>
              </a:rPr>
              <a:t>政令市除く）</a:t>
            </a:r>
            <a:r>
              <a:rPr lang="ja-JP" altLang="en-US" sz="1050" dirty="0" smtClean="0">
                <a:latin typeface="Meiryo UI" panose="020B0604030504040204" pitchFamily="50" charset="-128"/>
                <a:ea typeface="Meiryo UI" panose="020B0604030504040204" pitchFamily="50" charset="-128"/>
              </a:rPr>
              <a:t>　</a:t>
            </a:r>
            <a:endParaRPr lang="en-US" altLang="ja-JP" sz="1050" dirty="0">
              <a:latin typeface="Meiryo UI" panose="020B0604030504040204" pitchFamily="50" charset="-128"/>
              <a:ea typeface="Meiryo UI" panose="020B0604030504040204" pitchFamily="50" charset="-128"/>
            </a:endParaRPr>
          </a:p>
          <a:p>
            <a:pPr>
              <a:lnSpc>
                <a:spcPts val="1200"/>
              </a:lnSpc>
            </a:pPr>
            <a:r>
              <a:rPr lang="en-US" altLang="ja-JP" sz="1050" dirty="0" smtClean="0">
                <a:latin typeface="Meiryo UI" panose="020B0604030504040204" pitchFamily="50" charset="-128"/>
                <a:ea typeface="Meiryo UI" panose="020B0604030504040204" pitchFamily="50" charset="-128"/>
              </a:rPr>
              <a:t>    R3</a:t>
            </a:r>
            <a:r>
              <a:rPr lang="ja-JP" altLang="en-US" sz="1050" dirty="0">
                <a:latin typeface="Meiryo UI" panose="020B0604030504040204" pitchFamily="50" charset="-128"/>
                <a:ea typeface="Meiryo UI" panose="020B0604030504040204" pitchFamily="50" charset="-128"/>
              </a:rPr>
              <a:t>　</a:t>
            </a:r>
            <a:r>
              <a:rPr lang="en-US" altLang="ja-JP" sz="1050" dirty="0">
                <a:latin typeface="Meiryo UI" panose="020B0604030504040204" pitchFamily="50" charset="-128"/>
                <a:ea typeface="Meiryo UI" panose="020B0604030504040204" pitchFamily="50" charset="-128"/>
              </a:rPr>
              <a:t>17</a:t>
            </a:r>
            <a:r>
              <a:rPr lang="ja-JP" altLang="en-US" sz="1050" dirty="0" smtClean="0">
                <a:latin typeface="Meiryo UI" panose="020B0604030504040204" pitchFamily="50" charset="-128"/>
                <a:ea typeface="Meiryo UI" panose="020B0604030504040204" pitchFamily="50" charset="-128"/>
              </a:rPr>
              <a:t>市町村⇒</a:t>
            </a:r>
            <a:r>
              <a:rPr lang="ja-JP" altLang="en-US" sz="1050" dirty="0">
                <a:latin typeface="Meiryo UI" panose="020B0604030504040204" pitchFamily="50" charset="-128"/>
                <a:ea typeface="Meiryo UI" panose="020B0604030504040204" pitchFamily="50" charset="-128"/>
              </a:rPr>
              <a:t>　</a:t>
            </a:r>
            <a:r>
              <a:rPr lang="en-US" altLang="ja-JP" sz="1050" dirty="0">
                <a:latin typeface="Meiryo UI" panose="020B0604030504040204" pitchFamily="50" charset="-128"/>
                <a:ea typeface="Meiryo UI" panose="020B0604030504040204" pitchFamily="50" charset="-128"/>
              </a:rPr>
              <a:t>R</a:t>
            </a:r>
            <a:r>
              <a:rPr lang="ja-JP" altLang="en-US" sz="1050" dirty="0">
                <a:latin typeface="Meiryo UI" panose="020B0604030504040204" pitchFamily="50" charset="-128"/>
                <a:ea typeface="Meiryo UI" panose="020B0604030504040204" pitchFamily="50" charset="-128"/>
              </a:rPr>
              <a:t>４　</a:t>
            </a:r>
            <a:r>
              <a:rPr lang="en-US" altLang="ja-JP" sz="1050" dirty="0">
                <a:solidFill>
                  <a:srgbClr val="FF0000"/>
                </a:solidFill>
                <a:latin typeface="Meiryo UI" panose="020B0604030504040204" pitchFamily="50" charset="-128"/>
                <a:ea typeface="Meiryo UI" panose="020B0604030504040204" pitchFamily="50" charset="-128"/>
              </a:rPr>
              <a:t>25</a:t>
            </a:r>
            <a:r>
              <a:rPr lang="ja-JP" altLang="en-US" sz="1050" dirty="0">
                <a:latin typeface="Meiryo UI" panose="020B0604030504040204" pitchFamily="50" charset="-128"/>
                <a:ea typeface="Meiryo UI" panose="020B0604030504040204" pitchFamily="50" charset="-128"/>
              </a:rPr>
              <a:t>市町村</a:t>
            </a:r>
            <a:endParaRPr lang="en-US" altLang="ja-JP" sz="1050" dirty="0">
              <a:latin typeface="Meiryo UI" panose="020B0604030504040204" pitchFamily="50" charset="-128"/>
              <a:ea typeface="Meiryo UI" panose="020B0604030504040204" pitchFamily="50" charset="-128"/>
            </a:endParaRPr>
          </a:p>
          <a:p>
            <a:pPr>
              <a:lnSpc>
                <a:spcPts val="1200"/>
              </a:lnSpc>
            </a:pPr>
            <a:r>
              <a:rPr lang="ja-JP" altLang="en-US" sz="1050" dirty="0" smtClean="0">
                <a:latin typeface="Meiryo UI" panose="020B0604030504040204" pitchFamily="50" charset="-128"/>
                <a:ea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rPr>
              <a:t>市町村の担当者会等で</a:t>
            </a:r>
            <a:r>
              <a:rPr lang="ja-JP" altLang="en-US" sz="1050" dirty="0" smtClean="0">
                <a:latin typeface="Meiryo UI" panose="020B0604030504040204" pitchFamily="50" charset="-128"/>
                <a:ea typeface="Meiryo UI" panose="020B0604030504040204" pitchFamily="50" charset="-128"/>
              </a:rPr>
              <a:t>周知</a:t>
            </a:r>
            <a:endParaRPr lang="en-US" altLang="ja-JP" sz="1050" dirty="0" smtClean="0">
              <a:latin typeface="Meiryo UI" panose="020B0604030504040204" pitchFamily="50" charset="-128"/>
              <a:ea typeface="Meiryo UI" panose="020B0604030504040204" pitchFamily="50" charset="-128"/>
            </a:endParaRPr>
          </a:p>
        </p:txBody>
      </p:sp>
      <p:sp>
        <p:nvSpPr>
          <p:cNvPr id="31" name="テキスト ボックス 30"/>
          <p:cNvSpPr txBox="1"/>
          <p:nvPr/>
        </p:nvSpPr>
        <p:spPr>
          <a:xfrm>
            <a:off x="5808193" y="6042685"/>
            <a:ext cx="3052633" cy="612000"/>
          </a:xfrm>
          <a:prstGeom prst="rect">
            <a:avLst/>
          </a:prstGeom>
          <a:noFill/>
          <a:ln w="19050">
            <a:solidFill>
              <a:srgbClr val="00B0F0"/>
            </a:solidFill>
          </a:ln>
        </p:spPr>
        <p:txBody>
          <a:bodyPr wrap="square" rtlCol="0">
            <a:spAutoFit/>
          </a:bodyPr>
          <a:lstStyle/>
          <a:p>
            <a:r>
              <a:rPr lang="ja-JP" altLang="en-US" sz="1050" dirty="0" smtClean="0">
                <a:latin typeface="Meiryo UI" panose="020B0604030504040204" pitchFamily="50" charset="-128"/>
                <a:ea typeface="Meiryo UI" panose="020B0604030504040204" pitchFamily="50" charset="-128"/>
              </a:rPr>
              <a:t> ★</a:t>
            </a:r>
            <a:r>
              <a:rPr lang="ja-JP" altLang="en-US" sz="1050" dirty="0">
                <a:latin typeface="Meiryo UI" panose="020B0604030504040204" pitchFamily="50" charset="-128"/>
                <a:ea typeface="Meiryo UI" panose="020B0604030504040204" pitchFamily="50" charset="-128"/>
              </a:rPr>
              <a:t>積極的な訪問取材の実施</a:t>
            </a:r>
            <a:endParaRPr lang="en-US" altLang="ja-JP" sz="1050" dirty="0">
              <a:latin typeface="Meiryo UI" panose="020B0604030504040204" pitchFamily="50" charset="-128"/>
              <a:ea typeface="Meiryo UI" panose="020B0604030504040204" pitchFamily="50" charset="-128"/>
            </a:endParaRPr>
          </a:p>
          <a:p>
            <a:r>
              <a:rPr lang="ja-JP" altLang="en-US" sz="1050" dirty="0" smtClean="0">
                <a:latin typeface="Meiryo UI" panose="020B0604030504040204" pitchFamily="50" charset="-128"/>
                <a:ea typeface="Meiryo UI" panose="020B0604030504040204" pitchFamily="50" charset="-128"/>
              </a:rPr>
              <a:t> ★ホームページの更新等</a:t>
            </a:r>
            <a:endParaRPr lang="en-US" altLang="ja-JP" sz="1050" dirty="0">
              <a:latin typeface="Meiryo UI" panose="020B0604030504040204" pitchFamily="50" charset="-128"/>
              <a:ea typeface="Meiryo UI" panose="020B0604030504040204" pitchFamily="50" charset="-128"/>
            </a:endParaRPr>
          </a:p>
        </p:txBody>
      </p:sp>
      <p:sp>
        <p:nvSpPr>
          <p:cNvPr id="3" name="角丸四角形 2"/>
          <p:cNvSpPr/>
          <p:nvPr/>
        </p:nvSpPr>
        <p:spPr>
          <a:xfrm>
            <a:off x="260449" y="2307151"/>
            <a:ext cx="8568000" cy="618497"/>
          </a:xfrm>
          <a:prstGeom prst="roundRect">
            <a:avLst/>
          </a:prstGeom>
          <a:noFill/>
          <a:ln>
            <a:noFill/>
          </a:ln>
        </p:spPr>
        <p:style>
          <a:lnRef idx="2">
            <a:schemeClr val="dk1"/>
          </a:lnRef>
          <a:fillRef idx="1">
            <a:schemeClr val="lt1"/>
          </a:fillRef>
          <a:effectRef idx="0">
            <a:schemeClr val="dk1"/>
          </a:effectRef>
          <a:fontRef idx="minor">
            <a:schemeClr val="dk1"/>
          </a:fontRef>
        </p:style>
        <p:txBody>
          <a:bodyPr rtlCol="0" anchor="ctr"/>
          <a:lstStyle/>
          <a:p>
            <a:pPr>
              <a:lnSpc>
                <a:spcPts val="1200"/>
              </a:lnSpc>
            </a:pPr>
            <a:r>
              <a:rPr kumimoji="1" lang="ja-JP" altLang="en-US" sz="1050" u="sng" dirty="0" smtClean="0">
                <a:latin typeface="メイリオ" panose="020B0604030504040204" pitchFamily="50" charset="-128"/>
                <a:ea typeface="メイリオ" panose="020B0604030504040204" pitchFamily="50" charset="-128"/>
              </a:rPr>
              <a:t>課題等</a:t>
            </a:r>
            <a:endParaRPr kumimoji="1" lang="en-US" altLang="ja-JP" sz="1050" u="sng" dirty="0" smtClean="0">
              <a:latin typeface="メイリオ" panose="020B0604030504040204" pitchFamily="50" charset="-128"/>
              <a:ea typeface="メイリオ" panose="020B0604030504040204" pitchFamily="50" charset="-128"/>
            </a:endParaRPr>
          </a:p>
          <a:p>
            <a:pPr>
              <a:lnSpc>
                <a:spcPts val="1200"/>
              </a:lnSpc>
            </a:pPr>
            <a:r>
              <a:rPr kumimoji="1" lang="ja-JP" altLang="en-US" sz="1050" dirty="0" smtClean="0">
                <a:latin typeface="メイリオ" panose="020B0604030504040204" pitchFamily="50" charset="-128"/>
                <a:ea typeface="メイリオ" panose="020B0604030504040204" pitchFamily="50" charset="-128"/>
              </a:rPr>
              <a:t>　</a:t>
            </a:r>
            <a:r>
              <a:rPr kumimoji="1" lang="ja-JP" altLang="en-US" sz="1050" dirty="0">
                <a:latin typeface="メイリオ" panose="020B0604030504040204" pitchFamily="50" charset="-128"/>
                <a:ea typeface="メイリオ" panose="020B0604030504040204" pitchFamily="50" charset="-128"/>
              </a:rPr>
              <a:t>○府内における「未来に向かう力（非認知能力）」の育成に向けた取組みの</a:t>
            </a:r>
            <a:r>
              <a:rPr kumimoji="1" lang="ja-JP" altLang="en-US" sz="1050" dirty="0" smtClean="0">
                <a:latin typeface="メイリオ" panose="020B0604030504040204" pitchFamily="50" charset="-128"/>
                <a:ea typeface="メイリオ" panose="020B0604030504040204" pitchFamily="50" charset="-128"/>
              </a:rPr>
              <a:t>普及</a:t>
            </a:r>
            <a:endParaRPr kumimoji="1" lang="en-US" altLang="ja-JP" sz="1050" dirty="0" smtClean="0">
              <a:latin typeface="メイリオ" panose="020B0604030504040204" pitchFamily="50" charset="-128"/>
              <a:ea typeface="メイリオ" panose="020B0604030504040204" pitchFamily="50" charset="-128"/>
            </a:endParaRPr>
          </a:p>
          <a:p>
            <a:pPr>
              <a:lnSpc>
                <a:spcPts val="1200"/>
              </a:lnSpc>
            </a:pPr>
            <a:r>
              <a:rPr kumimoji="1" lang="ja-JP" altLang="en-US" sz="1050" dirty="0">
                <a:latin typeface="メイリオ" panose="020B0604030504040204" pitchFamily="50" charset="-128"/>
                <a:ea typeface="メイリオ" panose="020B0604030504040204" pitchFamily="50" charset="-128"/>
              </a:rPr>
              <a:t>　</a:t>
            </a:r>
            <a:r>
              <a:rPr kumimoji="1" lang="ja-JP" altLang="en-US" sz="1050" dirty="0" smtClean="0">
                <a:latin typeface="メイリオ" panose="020B0604030504040204" pitchFamily="50" charset="-128"/>
                <a:ea typeface="メイリオ" panose="020B0604030504040204" pitchFamily="50" charset="-128"/>
              </a:rPr>
              <a:t>○乳幼児期から学齢期へとつながる支援の取組み</a:t>
            </a:r>
            <a:endParaRPr kumimoji="1" lang="en-US" altLang="ja-JP" sz="1050" dirty="0" smtClean="0">
              <a:latin typeface="メイリオ" panose="020B0604030504040204" pitchFamily="50" charset="-128"/>
              <a:ea typeface="メイリオ" panose="020B0604030504040204" pitchFamily="50" charset="-128"/>
            </a:endParaRPr>
          </a:p>
          <a:p>
            <a:pPr>
              <a:lnSpc>
                <a:spcPts val="1200"/>
              </a:lnSpc>
            </a:pPr>
            <a:r>
              <a:rPr kumimoji="1" lang="ja-JP" altLang="en-US" sz="1050" dirty="0" smtClean="0">
                <a:latin typeface="メイリオ" panose="020B0604030504040204" pitchFamily="50" charset="-128"/>
                <a:ea typeface="メイリオ" panose="020B0604030504040204" pitchFamily="50" charset="-128"/>
              </a:rPr>
              <a:t>　○取組み事例の把握と情報の共有</a:t>
            </a:r>
            <a:endParaRPr kumimoji="1" lang="ja-JP" altLang="en-US" sz="1050" dirty="0">
              <a:latin typeface="メイリオ" panose="020B0604030504040204" pitchFamily="50" charset="-128"/>
              <a:ea typeface="メイリオ" panose="020B0604030504040204" pitchFamily="50" charset="-128"/>
            </a:endParaRPr>
          </a:p>
        </p:txBody>
      </p:sp>
      <p:cxnSp>
        <p:nvCxnSpPr>
          <p:cNvPr id="7" name="直線コネクタ 6"/>
          <p:cNvCxnSpPr/>
          <p:nvPr/>
        </p:nvCxnSpPr>
        <p:spPr>
          <a:xfrm>
            <a:off x="286210" y="2278823"/>
            <a:ext cx="8580896" cy="0"/>
          </a:xfrm>
          <a:prstGeom prst="line">
            <a:avLst/>
          </a:prstGeom>
          <a:ln>
            <a:prstDash val="dash"/>
          </a:ln>
        </p:spPr>
        <p:style>
          <a:lnRef idx="1">
            <a:schemeClr val="accent1"/>
          </a:lnRef>
          <a:fillRef idx="0">
            <a:schemeClr val="accent1"/>
          </a:fillRef>
          <a:effectRef idx="0">
            <a:schemeClr val="accent1"/>
          </a:effectRef>
          <a:fontRef idx="minor">
            <a:schemeClr val="tx1"/>
          </a:fontRef>
        </p:style>
      </p:cxnSp>
      <p:sp>
        <p:nvSpPr>
          <p:cNvPr id="32" name="テキスト ボックス 31"/>
          <p:cNvSpPr txBox="1"/>
          <p:nvPr/>
        </p:nvSpPr>
        <p:spPr>
          <a:xfrm>
            <a:off x="8409911" y="17205"/>
            <a:ext cx="721212" cy="300082"/>
          </a:xfrm>
          <a:prstGeom prst="rect">
            <a:avLst/>
          </a:prstGeom>
          <a:noFill/>
          <a:ln>
            <a:solidFill>
              <a:schemeClr val="tx1"/>
            </a:solidFill>
          </a:ln>
        </p:spPr>
        <p:txBody>
          <a:bodyPr wrap="square" rtlCol="0">
            <a:spAutoFit/>
          </a:bodyPr>
          <a:lstStyle/>
          <a:p>
            <a:pPr algn="ctr"/>
            <a:r>
              <a:rPr lang="ja-JP" altLang="en-US" sz="1350" dirty="0" smtClean="0">
                <a:latin typeface="BIZ UDゴシック" panose="020B0400000000000000" pitchFamily="49" charset="-128"/>
                <a:ea typeface="BIZ UDゴシック" panose="020B0400000000000000" pitchFamily="49" charset="-128"/>
              </a:rPr>
              <a:t>資料３</a:t>
            </a:r>
            <a:endParaRPr lang="ja-JP" altLang="en-US" sz="1350" dirty="0">
              <a:latin typeface="BIZ UDゴシック" panose="020B0400000000000000" pitchFamily="49" charset="-128"/>
              <a:ea typeface="BIZ UDゴシック" panose="020B0400000000000000" pitchFamily="49" charset="-128"/>
            </a:endParaRPr>
          </a:p>
        </p:txBody>
      </p:sp>
    </p:spTree>
    <p:extLst>
      <p:ext uri="{BB962C8B-B14F-4D97-AF65-F5344CB8AC3E}">
        <p14:creationId xmlns:p14="http://schemas.microsoft.com/office/powerpoint/2010/main" val="7581469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656</TotalTime>
  <Words>593</Words>
  <Application>Microsoft Office PowerPoint</Application>
  <PresentationFormat>画面に合わせる (4:3)</PresentationFormat>
  <Paragraphs>52</Paragraphs>
  <Slides>1</Slides>
  <Notes>0</Notes>
  <HiddenSlides>0</HiddenSlides>
  <MMClips>0</MMClips>
  <ScaleCrop>false</ScaleCrop>
  <HeadingPairs>
    <vt:vector size="6" baseType="variant">
      <vt:variant>
        <vt:lpstr>使用されているフォント</vt:lpstr>
      </vt:variant>
      <vt:variant>
        <vt:i4>9</vt:i4>
      </vt:variant>
      <vt:variant>
        <vt:lpstr>テーマ</vt:lpstr>
      </vt:variant>
      <vt:variant>
        <vt:i4>1</vt:i4>
      </vt:variant>
      <vt:variant>
        <vt:lpstr>スライド タイトル</vt:lpstr>
      </vt:variant>
      <vt:variant>
        <vt:i4>1</vt:i4>
      </vt:variant>
    </vt:vector>
  </HeadingPairs>
  <TitlesOfParts>
    <vt:vector size="11" baseType="lpstr">
      <vt:lpstr>BIZ UDゴシック</vt:lpstr>
      <vt:lpstr>HGP創英角ｺﾞｼｯｸUB</vt:lpstr>
      <vt:lpstr>Meiryo UI</vt:lpstr>
      <vt:lpstr>メイリオ</vt:lpstr>
      <vt:lpstr>游ゴシック</vt:lpstr>
      <vt:lpstr>游ゴシック Light</vt:lpstr>
      <vt:lpstr>Arial</vt:lpstr>
      <vt:lpstr>Calibri</vt:lpstr>
      <vt:lpstr>Calibri Light</vt:lpstr>
      <vt:lpstr>Office テーマ</vt:lpstr>
      <vt:lpstr>PowerPoint プレゼンテーション</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入澤　都</dc:creator>
  <cp:lastModifiedBy>入澤　都</cp:lastModifiedBy>
  <cp:revision>53</cp:revision>
  <cp:lastPrinted>2022-07-28T00:44:46Z</cp:lastPrinted>
  <dcterms:created xsi:type="dcterms:W3CDTF">2022-06-10T07:54:08Z</dcterms:created>
  <dcterms:modified xsi:type="dcterms:W3CDTF">2022-07-28T01:19:56Z</dcterms:modified>
</cp:coreProperties>
</file>