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8"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29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43F488F1-0EDE-40AF-80E8-6040B728BFF7}" type="datetimeFigureOut">
              <a:rPr kumimoji="1" lang="ja-JP" altLang="en-US" smtClean="0"/>
              <a:t>2022/7/28</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64E7C845-D4EE-44C5-92C7-25F166A07DD9}" type="slidenum">
              <a:rPr kumimoji="1" lang="ja-JP" altLang="en-US" smtClean="0"/>
              <a:t>‹#›</a:t>
            </a:fld>
            <a:endParaRPr kumimoji="1" lang="ja-JP" altLang="en-US"/>
          </a:p>
        </p:txBody>
      </p:sp>
    </p:spTree>
    <p:extLst>
      <p:ext uri="{BB962C8B-B14F-4D97-AF65-F5344CB8AC3E}">
        <p14:creationId xmlns:p14="http://schemas.microsoft.com/office/powerpoint/2010/main" val="91939793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3575" cy="3354387"/>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40707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6144D6F-5EA8-4AB1-98A6-DC1FFC3AB6F7}" type="datetimeFigureOut">
              <a:rPr kumimoji="1" lang="ja-JP" altLang="en-US" smtClean="0"/>
              <a:t>2022/7/28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BD98D20-2B78-4CF7-8972-6DDC6B0F60CD}" type="slidenum">
              <a:rPr kumimoji="1" lang="ja-JP" altLang="en-US" smtClean="0"/>
              <a:t>‹#›</a:t>
            </a:fld>
            <a:endParaRPr kumimoji="1" lang="ja-JP" altLang="en-US"/>
          </a:p>
        </p:txBody>
      </p:sp>
    </p:spTree>
    <p:extLst>
      <p:ext uri="{BB962C8B-B14F-4D97-AF65-F5344CB8AC3E}">
        <p14:creationId xmlns:p14="http://schemas.microsoft.com/office/powerpoint/2010/main" val="4128527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144D6F-5EA8-4AB1-98A6-DC1FFC3AB6F7}" type="datetimeFigureOut">
              <a:rPr kumimoji="1" lang="ja-JP" altLang="en-US" smtClean="0"/>
              <a:t>2022/7/28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BD98D20-2B78-4CF7-8972-6DDC6B0F60CD}" type="slidenum">
              <a:rPr kumimoji="1" lang="ja-JP" altLang="en-US" smtClean="0"/>
              <a:t>‹#›</a:t>
            </a:fld>
            <a:endParaRPr kumimoji="1" lang="ja-JP" altLang="en-US"/>
          </a:p>
        </p:txBody>
      </p:sp>
    </p:spTree>
    <p:extLst>
      <p:ext uri="{BB962C8B-B14F-4D97-AF65-F5344CB8AC3E}">
        <p14:creationId xmlns:p14="http://schemas.microsoft.com/office/powerpoint/2010/main" val="3340141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144D6F-5EA8-4AB1-98A6-DC1FFC3AB6F7}" type="datetimeFigureOut">
              <a:rPr kumimoji="1" lang="ja-JP" altLang="en-US" smtClean="0"/>
              <a:t>2022/7/28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BD98D20-2B78-4CF7-8972-6DDC6B0F60CD}" type="slidenum">
              <a:rPr kumimoji="1" lang="ja-JP" altLang="en-US" smtClean="0"/>
              <a:t>‹#›</a:t>
            </a:fld>
            <a:endParaRPr kumimoji="1" lang="ja-JP" altLang="en-US"/>
          </a:p>
        </p:txBody>
      </p:sp>
    </p:spTree>
    <p:extLst>
      <p:ext uri="{BB962C8B-B14F-4D97-AF65-F5344CB8AC3E}">
        <p14:creationId xmlns:p14="http://schemas.microsoft.com/office/powerpoint/2010/main" val="2966859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144D6F-5EA8-4AB1-98A6-DC1FFC3AB6F7}" type="datetimeFigureOut">
              <a:rPr kumimoji="1" lang="ja-JP" altLang="en-US" smtClean="0"/>
              <a:t>2022/7/28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BD98D20-2B78-4CF7-8972-6DDC6B0F60CD}" type="slidenum">
              <a:rPr kumimoji="1" lang="ja-JP" altLang="en-US" smtClean="0"/>
              <a:t>‹#›</a:t>
            </a:fld>
            <a:endParaRPr kumimoji="1" lang="ja-JP" altLang="en-US"/>
          </a:p>
        </p:txBody>
      </p:sp>
    </p:spTree>
    <p:extLst>
      <p:ext uri="{BB962C8B-B14F-4D97-AF65-F5344CB8AC3E}">
        <p14:creationId xmlns:p14="http://schemas.microsoft.com/office/powerpoint/2010/main" val="3278107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6144D6F-5EA8-4AB1-98A6-DC1FFC3AB6F7}" type="datetimeFigureOut">
              <a:rPr kumimoji="1" lang="ja-JP" altLang="en-US" smtClean="0"/>
              <a:t>2022/7/28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BD98D20-2B78-4CF7-8972-6DDC6B0F60CD}" type="slidenum">
              <a:rPr kumimoji="1" lang="ja-JP" altLang="en-US" smtClean="0"/>
              <a:t>‹#›</a:t>
            </a:fld>
            <a:endParaRPr kumimoji="1" lang="ja-JP" altLang="en-US"/>
          </a:p>
        </p:txBody>
      </p:sp>
    </p:spTree>
    <p:extLst>
      <p:ext uri="{BB962C8B-B14F-4D97-AF65-F5344CB8AC3E}">
        <p14:creationId xmlns:p14="http://schemas.microsoft.com/office/powerpoint/2010/main" val="3106961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6144D6F-5EA8-4AB1-98A6-DC1FFC3AB6F7}" type="datetimeFigureOut">
              <a:rPr kumimoji="1" lang="ja-JP" altLang="en-US" smtClean="0"/>
              <a:t>2022/7/28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BD98D20-2B78-4CF7-8972-6DDC6B0F60CD}" type="slidenum">
              <a:rPr kumimoji="1" lang="ja-JP" altLang="en-US" smtClean="0"/>
              <a:t>‹#›</a:t>
            </a:fld>
            <a:endParaRPr kumimoji="1" lang="ja-JP" altLang="en-US"/>
          </a:p>
        </p:txBody>
      </p:sp>
    </p:spTree>
    <p:extLst>
      <p:ext uri="{BB962C8B-B14F-4D97-AF65-F5344CB8AC3E}">
        <p14:creationId xmlns:p14="http://schemas.microsoft.com/office/powerpoint/2010/main" val="3250678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1"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6144D6F-5EA8-4AB1-98A6-DC1FFC3AB6F7}" type="datetimeFigureOut">
              <a:rPr kumimoji="1" lang="ja-JP" altLang="en-US" smtClean="0"/>
              <a:t>2022/7/28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BD98D20-2B78-4CF7-8972-6DDC6B0F60CD}" type="slidenum">
              <a:rPr kumimoji="1" lang="ja-JP" altLang="en-US" smtClean="0"/>
              <a:t>‹#›</a:t>
            </a:fld>
            <a:endParaRPr kumimoji="1" lang="ja-JP" altLang="en-US"/>
          </a:p>
        </p:txBody>
      </p:sp>
    </p:spTree>
    <p:extLst>
      <p:ext uri="{BB962C8B-B14F-4D97-AF65-F5344CB8AC3E}">
        <p14:creationId xmlns:p14="http://schemas.microsoft.com/office/powerpoint/2010/main" val="618221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6144D6F-5EA8-4AB1-98A6-DC1FFC3AB6F7}" type="datetimeFigureOut">
              <a:rPr kumimoji="1" lang="ja-JP" altLang="en-US" smtClean="0"/>
              <a:t>2022/7/28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BD98D20-2B78-4CF7-8972-6DDC6B0F60CD}" type="slidenum">
              <a:rPr kumimoji="1" lang="ja-JP" altLang="en-US" smtClean="0"/>
              <a:t>‹#›</a:t>
            </a:fld>
            <a:endParaRPr kumimoji="1" lang="ja-JP" altLang="en-US"/>
          </a:p>
        </p:txBody>
      </p:sp>
    </p:spTree>
    <p:extLst>
      <p:ext uri="{BB962C8B-B14F-4D97-AF65-F5344CB8AC3E}">
        <p14:creationId xmlns:p14="http://schemas.microsoft.com/office/powerpoint/2010/main" val="567496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144D6F-5EA8-4AB1-98A6-DC1FFC3AB6F7}" type="datetimeFigureOut">
              <a:rPr kumimoji="1" lang="ja-JP" altLang="en-US" smtClean="0"/>
              <a:t>2022/7/28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BD98D20-2B78-4CF7-8972-6DDC6B0F60CD}" type="slidenum">
              <a:rPr kumimoji="1" lang="ja-JP" altLang="en-US" smtClean="0"/>
              <a:t>‹#›</a:t>
            </a:fld>
            <a:endParaRPr kumimoji="1" lang="ja-JP" altLang="en-US"/>
          </a:p>
        </p:txBody>
      </p:sp>
    </p:spTree>
    <p:extLst>
      <p:ext uri="{BB962C8B-B14F-4D97-AF65-F5344CB8AC3E}">
        <p14:creationId xmlns:p14="http://schemas.microsoft.com/office/powerpoint/2010/main" val="700177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6144D6F-5EA8-4AB1-98A6-DC1FFC3AB6F7}" type="datetimeFigureOut">
              <a:rPr kumimoji="1" lang="ja-JP" altLang="en-US" smtClean="0"/>
              <a:t>2022/7/28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BD98D20-2B78-4CF7-8972-6DDC6B0F60CD}" type="slidenum">
              <a:rPr kumimoji="1" lang="ja-JP" altLang="en-US" smtClean="0"/>
              <a:t>‹#›</a:t>
            </a:fld>
            <a:endParaRPr kumimoji="1" lang="ja-JP" altLang="en-US"/>
          </a:p>
        </p:txBody>
      </p:sp>
    </p:spTree>
    <p:extLst>
      <p:ext uri="{BB962C8B-B14F-4D97-AF65-F5344CB8AC3E}">
        <p14:creationId xmlns:p14="http://schemas.microsoft.com/office/powerpoint/2010/main" val="891687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6144D6F-5EA8-4AB1-98A6-DC1FFC3AB6F7}" type="datetimeFigureOut">
              <a:rPr kumimoji="1" lang="ja-JP" altLang="en-US" smtClean="0"/>
              <a:t>2022/7/28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BD98D20-2B78-4CF7-8972-6DDC6B0F60CD}" type="slidenum">
              <a:rPr kumimoji="1" lang="ja-JP" altLang="en-US" smtClean="0"/>
              <a:t>‹#›</a:t>
            </a:fld>
            <a:endParaRPr kumimoji="1" lang="ja-JP" altLang="en-US"/>
          </a:p>
        </p:txBody>
      </p:sp>
    </p:spTree>
    <p:extLst>
      <p:ext uri="{BB962C8B-B14F-4D97-AF65-F5344CB8AC3E}">
        <p14:creationId xmlns:p14="http://schemas.microsoft.com/office/powerpoint/2010/main" val="4008239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144D6F-5EA8-4AB1-98A6-DC1FFC3AB6F7}" type="datetimeFigureOut">
              <a:rPr kumimoji="1" lang="ja-JP" altLang="en-US" smtClean="0"/>
              <a:t>2022/7/28</a:t>
            </a:fld>
            <a:endParaRPr kumimoji="1" lang="ja-JP" altLang="en-US"/>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D98D20-2B78-4CF7-8972-6DDC6B0F60CD}" type="slidenum">
              <a:rPr kumimoji="1" lang="ja-JP" altLang="en-US" smtClean="0"/>
              <a:t>‹#›</a:t>
            </a:fld>
            <a:endParaRPr kumimoji="1" lang="ja-JP" altLang="en-US"/>
          </a:p>
        </p:txBody>
      </p:sp>
    </p:spTree>
    <p:extLst>
      <p:ext uri="{BB962C8B-B14F-4D97-AF65-F5344CB8AC3E}">
        <p14:creationId xmlns:p14="http://schemas.microsoft.com/office/powerpoint/2010/main" val="9439406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294129" y="360792"/>
            <a:ext cx="5013719" cy="392484"/>
          </a:xfrm>
          <a:prstGeom prst="rect">
            <a:avLst/>
          </a:prstGeom>
          <a:noFill/>
          <a:ln w="28575">
            <a:noFill/>
          </a:ln>
        </p:spPr>
        <p:txBody>
          <a:bodyPr wrap="square" rtlCol="0">
            <a:noAutofit/>
          </a:bodyPr>
          <a:lstStyle/>
          <a:p>
            <a:r>
              <a:rPr lang="ja-JP" altLang="en-US" sz="2000" b="1" dirty="0" smtClean="0">
                <a:latin typeface="Meiryo UI" panose="020B0604030504040204" pitchFamily="50" charset="-128"/>
                <a:ea typeface="Meiryo UI" panose="020B0604030504040204" pitchFamily="50" charset="-128"/>
              </a:rPr>
              <a:t>多言語</a:t>
            </a:r>
            <a:r>
              <a:rPr lang="ja-JP" altLang="en-US" sz="2000" b="1" dirty="0">
                <a:latin typeface="Meiryo UI" panose="020B0604030504040204" pitchFamily="50" charset="-128"/>
                <a:ea typeface="Meiryo UI" panose="020B0604030504040204" pitchFamily="50" charset="-128"/>
              </a:rPr>
              <a:t>読書活動推進</a:t>
            </a:r>
            <a:r>
              <a:rPr lang="ja-JP" altLang="en-US" sz="2000" b="1" dirty="0" smtClean="0">
                <a:latin typeface="Meiryo UI" panose="020B0604030504040204" pitchFamily="50" charset="-128"/>
                <a:ea typeface="Meiryo UI" panose="020B0604030504040204" pitchFamily="50" charset="-128"/>
              </a:rPr>
              <a:t>事業</a:t>
            </a:r>
            <a:endParaRPr lang="en-US" altLang="ja-JP" sz="2000" b="1" dirty="0">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823525"/>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88932" y="1061178"/>
            <a:ext cx="8893690" cy="1272621"/>
          </a:xfrm>
          <a:prstGeom prst="rect">
            <a:avLst/>
          </a:prstGeom>
          <a:noFill/>
          <a:ln w="9525">
            <a:solidFill>
              <a:schemeClr val="accent1"/>
            </a:solidFill>
          </a:ln>
        </p:spPr>
        <p:txBody>
          <a:bodyPr wrap="square" rtlCol="0">
            <a:noAutofit/>
          </a:bodyPr>
          <a:lstStyle/>
          <a:p>
            <a:pPr>
              <a:lnSpc>
                <a:spcPts val="500"/>
              </a:lnSpc>
            </a:pPr>
            <a:r>
              <a:rPr lang="ja-JP" altLang="en-US" sz="1200" b="1" dirty="0">
                <a:latin typeface="Meiryo UI" panose="020B0604030504040204" pitchFamily="50" charset="-128"/>
                <a:ea typeface="Meiryo UI" panose="020B0604030504040204" pitchFamily="50" charset="-128"/>
              </a:rPr>
              <a:t> 　</a:t>
            </a:r>
            <a:endParaRPr lang="en-US" altLang="ja-JP" sz="1200" b="1" dirty="0">
              <a:latin typeface="Meiryo UI" panose="020B0604030504040204" pitchFamily="50" charset="-128"/>
              <a:ea typeface="Meiryo UI" panose="020B0604030504040204" pitchFamily="50" charset="-128"/>
            </a:endParaRPr>
          </a:p>
          <a:p>
            <a:pPr>
              <a:lnSpc>
                <a:spcPts val="1800"/>
              </a:lnSpc>
            </a:pPr>
            <a:r>
              <a:rPr lang="ja-JP" altLang="en-US" sz="1200" b="1" dirty="0">
                <a:solidFill>
                  <a:srgbClr val="FF0000"/>
                </a:solidFill>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◆子どもの読書活動は、言葉を学び、新しい知識を得る等、社会に出るための基盤を形成するために重要なものであるため、府は平成</a:t>
            </a:r>
            <a:r>
              <a:rPr lang="en-US" altLang="ja-JP" sz="1100" dirty="0" smtClean="0">
                <a:latin typeface="Meiryo UI" panose="020B0604030504040204" pitchFamily="50" charset="-128"/>
                <a:ea typeface="Meiryo UI" panose="020B0604030504040204" pitchFamily="50" charset="-128"/>
              </a:rPr>
              <a:t>15</a:t>
            </a:r>
            <a:r>
              <a:rPr lang="ja-JP" altLang="en-US" sz="1100" dirty="0" smtClean="0">
                <a:latin typeface="Meiryo UI" panose="020B0604030504040204" pitchFamily="50" charset="-128"/>
                <a:ea typeface="Meiryo UI" panose="020B0604030504040204" pitchFamily="50" charset="-128"/>
              </a:rPr>
              <a:t>年度より子ども読書</a:t>
            </a:r>
            <a:endParaRPr lang="en-US" altLang="ja-JP" sz="1100" dirty="0" smtClean="0">
              <a:latin typeface="Meiryo UI" panose="020B0604030504040204" pitchFamily="50" charset="-128"/>
              <a:ea typeface="Meiryo UI" panose="020B0604030504040204" pitchFamily="50" charset="-128"/>
            </a:endParaRPr>
          </a:p>
          <a:p>
            <a:pPr>
              <a:lnSpc>
                <a:spcPts val="1800"/>
              </a:lnSpc>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活動推進計画を策定し、子どもの読書環境の整備を行っている。</a:t>
            </a:r>
            <a:endParaRPr lang="en-US" altLang="ja-JP" sz="1100" dirty="0" smtClean="0">
              <a:latin typeface="Meiryo UI" panose="020B0604030504040204" pitchFamily="50" charset="-128"/>
              <a:ea typeface="Meiryo UI" panose="020B0604030504040204" pitchFamily="50" charset="-128"/>
            </a:endParaRPr>
          </a:p>
          <a:p>
            <a:pPr>
              <a:lnSpc>
                <a:spcPts val="1800"/>
              </a:lnSpc>
            </a:pPr>
            <a:r>
              <a:rPr lang="ja-JP" altLang="en-US" sz="1100" dirty="0" smtClean="0">
                <a:latin typeface="Meiryo UI" panose="020B0604030504040204" pitchFamily="50" charset="-128"/>
                <a:ea typeface="Meiryo UI" panose="020B0604030504040204" pitchFamily="50" charset="-128"/>
              </a:rPr>
              <a:t> ◆近年、在留外国人が増加し、大阪府における日本語教育が必要な児童生徒数が増えていることなどから、日本語の読み書きが得意でない、母語の図書が</a:t>
            </a:r>
            <a:endParaRPr lang="en-US" altLang="ja-JP" sz="1100" dirty="0" smtClean="0">
              <a:latin typeface="Meiryo UI" panose="020B0604030504040204" pitchFamily="50" charset="-128"/>
              <a:ea typeface="Meiryo UI" panose="020B0604030504040204" pitchFamily="50" charset="-128"/>
            </a:endParaRPr>
          </a:p>
          <a:p>
            <a:pPr>
              <a:lnSpc>
                <a:spcPts val="1800"/>
              </a:lnSpc>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身の回りにないなど、読書に触れる機会が充実していない児童生徒も増えている。</a:t>
            </a:r>
            <a:endParaRPr lang="en-US" altLang="ja-JP" sz="1100" dirty="0" smtClean="0">
              <a:latin typeface="Meiryo UI" panose="020B0604030504040204" pitchFamily="50" charset="-128"/>
              <a:ea typeface="Meiryo UI" panose="020B0604030504040204" pitchFamily="50" charset="-128"/>
            </a:endParaRPr>
          </a:p>
          <a:p>
            <a:pPr>
              <a:lnSpc>
                <a:spcPts val="1800"/>
              </a:lnSpc>
            </a:pPr>
            <a:r>
              <a:rPr lang="ja-JP" altLang="en-US" sz="1100" dirty="0" smtClean="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日本語</a:t>
            </a:r>
            <a:r>
              <a:rPr lang="ja-JP" altLang="en-US" sz="1100" dirty="0" smtClean="0">
                <a:latin typeface="Meiryo UI" panose="020B0604030504040204" pitchFamily="50" charset="-128"/>
                <a:ea typeface="Meiryo UI" panose="020B0604030504040204" pitchFamily="50" charset="-128"/>
              </a:rPr>
              <a:t>能力の水準に関わりなく、すべての子どもに本を自由に読むことのできる環境を等しく提供することを目的に、本事業を実施する。</a:t>
            </a:r>
            <a:endParaRPr lang="en-US" altLang="ja-JP" sz="1100" dirty="0" smtClean="0">
              <a:latin typeface="Meiryo UI" panose="020B0604030504040204" pitchFamily="50" charset="-128"/>
              <a:ea typeface="Meiryo UI" panose="020B0604030504040204" pitchFamily="50" charset="-128"/>
            </a:endParaRPr>
          </a:p>
          <a:p>
            <a:pPr>
              <a:lnSpc>
                <a:spcPts val="2000"/>
              </a:lnSpc>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endParaRPr>
          </a:p>
          <a:p>
            <a:pPr>
              <a:lnSpc>
                <a:spcPts val="2000"/>
              </a:lnSpc>
            </a:pPr>
            <a:endParaRPr lang="en-US" altLang="ja-JP" sz="1100" dirty="0">
              <a:latin typeface="Meiryo UI" panose="020B0604030504040204" pitchFamily="50" charset="-128"/>
              <a:ea typeface="Meiryo UI" panose="020B0604030504040204" pitchFamily="50" charset="-128"/>
            </a:endParaRPr>
          </a:p>
          <a:p>
            <a:pPr>
              <a:lnSpc>
                <a:spcPts val="2000"/>
              </a:lnSpc>
            </a:pPr>
            <a:endParaRPr lang="en-US" altLang="ja-JP" sz="1100" dirty="0" smtClean="0">
              <a:latin typeface="Meiryo UI" panose="020B0604030504040204" pitchFamily="50" charset="-128"/>
              <a:ea typeface="Meiryo UI" panose="020B0604030504040204" pitchFamily="50" charset="-128"/>
            </a:endParaRPr>
          </a:p>
          <a:p>
            <a:pPr>
              <a:lnSpc>
                <a:spcPts val="2000"/>
              </a:lnSpc>
            </a:pPr>
            <a:r>
              <a:rPr lang="ja-JP" altLang="en-US" sz="1100" dirty="0">
                <a:solidFill>
                  <a:sysClr val="windowText" lastClr="000000"/>
                </a:solidFill>
                <a:latin typeface="Meiryo UI" panose="020B0604030504040204" pitchFamily="50" charset="-128"/>
                <a:ea typeface="Meiryo UI" panose="020B0604030504040204" pitchFamily="50" charset="-128"/>
              </a:rPr>
              <a:t>　</a:t>
            </a:r>
            <a:r>
              <a:rPr lang="ja-JP" altLang="en-US" sz="1100" dirty="0" smtClean="0">
                <a:solidFill>
                  <a:sysClr val="windowText" lastClr="000000"/>
                </a:solidFill>
                <a:latin typeface="Meiryo UI" panose="020B0604030504040204" pitchFamily="50" charset="-128"/>
                <a:ea typeface="Meiryo UI" panose="020B0604030504040204" pitchFamily="50" charset="-128"/>
              </a:rPr>
              <a:t>　</a:t>
            </a:r>
            <a:endParaRPr lang="en-US" altLang="ja-JP" sz="1100" dirty="0">
              <a:solidFill>
                <a:sysClr val="windowText" lastClr="000000"/>
              </a:solidFill>
              <a:latin typeface="Meiryo UI" panose="020B0604030504040204" pitchFamily="50" charset="-128"/>
              <a:ea typeface="Meiryo UI" panose="020B0604030504040204" pitchFamily="50" charset="-128"/>
            </a:endParaRPr>
          </a:p>
        </p:txBody>
      </p:sp>
      <p:sp>
        <p:nvSpPr>
          <p:cNvPr id="4" name="角丸四角形 3"/>
          <p:cNvSpPr/>
          <p:nvPr/>
        </p:nvSpPr>
        <p:spPr>
          <a:xfrm>
            <a:off x="83830" y="908684"/>
            <a:ext cx="754243" cy="265089"/>
          </a:xfrm>
          <a:prstGeom prst="roundRect">
            <a:avLst/>
          </a:prstGeom>
          <a:solidFill>
            <a:schemeClr val="accent5">
              <a:lumMod val="20000"/>
              <a:lumOff val="80000"/>
            </a:schemeClr>
          </a:solidFill>
          <a:ln>
            <a:solidFill>
              <a:schemeClr val="accent5"/>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smtClean="0"/>
              <a:t>目的</a:t>
            </a:r>
            <a:endParaRPr kumimoji="1" lang="ja-JP" altLang="en-US" sz="1200" b="1" dirty="0"/>
          </a:p>
        </p:txBody>
      </p:sp>
      <p:sp>
        <p:nvSpPr>
          <p:cNvPr id="24" name="テキスト ボックス 23"/>
          <p:cNvSpPr txBox="1"/>
          <p:nvPr/>
        </p:nvSpPr>
        <p:spPr>
          <a:xfrm>
            <a:off x="83830" y="2644616"/>
            <a:ext cx="8903894" cy="2268000"/>
          </a:xfrm>
          <a:prstGeom prst="rect">
            <a:avLst/>
          </a:prstGeom>
          <a:solidFill>
            <a:schemeClr val="accent5">
              <a:lumMod val="20000"/>
              <a:lumOff val="80000"/>
            </a:schemeClr>
          </a:solidFill>
          <a:ln>
            <a:solidFill>
              <a:schemeClr val="accent1"/>
            </a:solidFill>
          </a:ln>
        </p:spPr>
        <p:txBody>
          <a:bodyPr wrap="square" rtlCol="0">
            <a:spAutoFit/>
          </a:bodyPr>
          <a:lstStyle/>
          <a:p>
            <a:endParaRPr kumimoji="1" lang="ja-JP" altLang="en-US" dirty="0"/>
          </a:p>
        </p:txBody>
      </p:sp>
      <p:sp>
        <p:nvSpPr>
          <p:cNvPr id="27" name="角丸四角形 26"/>
          <p:cNvSpPr/>
          <p:nvPr/>
        </p:nvSpPr>
        <p:spPr>
          <a:xfrm>
            <a:off x="83830" y="2425100"/>
            <a:ext cx="1171978" cy="260111"/>
          </a:xfrm>
          <a:prstGeom prst="roundRect">
            <a:avLst/>
          </a:prstGeom>
          <a:solidFill>
            <a:schemeClr val="accent5">
              <a:lumMod val="20000"/>
              <a:lumOff val="80000"/>
            </a:schemeClr>
          </a:solidFill>
          <a:ln>
            <a:solidFill>
              <a:schemeClr val="accent5"/>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事業概要</a:t>
            </a:r>
          </a:p>
        </p:txBody>
      </p:sp>
      <p:sp>
        <p:nvSpPr>
          <p:cNvPr id="28" name="テキスト ボックス 27"/>
          <p:cNvSpPr txBox="1"/>
          <p:nvPr/>
        </p:nvSpPr>
        <p:spPr>
          <a:xfrm>
            <a:off x="139583" y="2738295"/>
            <a:ext cx="2880000" cy="2105705"/>
          </a:xfrm>
          <a:prstGeom prst="rect">
            <a:avLst/>
          </a:prstGeom>
          <a:solidFill>
            <a:schemeClr val="bg1"/>
          </a:solidFill>
          <a:ln>
            <a:solidFill>
              <a:schemeClr val="accent1"/>
            </a:solidFill>
          </a:ln>
        </p:spPr>
        <p:txBody>
          <a:bodyPr wrap="square" rtlCol="0">
            <a:spAutoFit/>
          </a:bodyPr>
          <a:lstStyle/>
          <a:p>
            <a:pPr>
              <a:lnSpc>
                <a:spcPts val="500"/>
              </a:lnSpc>
            </a:pPr>
            <a:endParaRPr kumimoji="1" lang="en-US" altLang="ja-JP" dirty="0"/>
          </a:p>
          <a:p>
            <a:pPr algn="ctr">
              <a:lnSpc>
                <a:spcPts val="1500"/>
              </a:lnSpc>
            </a:pPr>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外国語絵本リーフレット</a:t>
            </a:r>
            <a:r>
              <a:rPr kumimoji="1" lang="en-US" altLang="ja-JP" sz="1200" b="1" dirty="0">
                <a:latin typeface="Meiryo UI" panose="020B0604030504040204" pitchFamily="50" charset="-128"/>
                <a:ea typeface="Meiryo UI" panose="020B0604030504040204" pitchFamily="50" charset="-128"/>
              </a:rPr>
              <a:t>】</a:t>
            </a:r>
          </a:p>
          <a:p>
            <a:pPr algn="ctr">
              <a:lnSpc>
                <a:spcPts val="500"/>
              </a:lnSpc>
            </a:pPr>
            <a:endParaRPr kumimoji="1" lang="en-US" altLang="ja-JP" sz="1100" b="1" dirty="0">
              <a:latin typeface="Meiryo UI" panose="020B0604030504040204" pitchFamily="50" charset="-128"/>
              <a:ea typeface="Meiryo UI" panose="020B0604030504040204" pitchFamily="50" charset="-128"/>
            </a:endParaRPr>
          </a:p>
          <a:p>
            <a:pPr>
              <a:lnSpc>
                <a:spcPts val="1800"/>
              </a:lnSpc>
            </a:pPr>
            <a:r>
              <a:rPr kumimoji="1" lang="ja-JP" altLang="en-US" sz="1100" dirty="0">
                <a:latin typeface="Meiryo UI" panose="020B0604030504040204" pitchFamily="50" charset="-128"/>
                <a:ea typeface="Meiryo UI" panose="020B0604030504040204" pitchFamily="50" charset="-128"/>
              </a:rPr>
              <a:t>◆外国語絵本リーフレットの</a:t>
            </a:r>
            <a:r>
              <a:rPr kumimoji="1" lang="ja-JP" altLang="en-US" sz="1100" dirty="0" smtClean="0">
                <a:latin typeface="Meiryo UI" panose="020B0604030504040204" pitchFamily="50" charset="-128"/>
                <a:ea typeface="Meiryo UI" panose="020B0604030504040204" pitchFamily="50" charset="-128"/>
              </a:rPr>
              <a:t>作成</a:t>
            </a:r>
            <a:endParaRPr kumimoji="1" lang="en-US" altLang="ja-JP" sz="1100" dirty="0" smtClean="0">
              <a:latin typeface="Meiryo UI" panose="020B0604030504040204" pitchFamily="50" charset="-128"/>
              <a:ea typeface="Meiryo UI" panose="020B0604030504040204" pitchFamily="50" charset="-128"/>
            </a:endParaRPr>
          </a:p>
          <a:p>
            <a:pPr>
              <a:lnSpc>
                <a:spcPts val="1800"/>
              </a:lnSpc>
            </a:pPr>
            <a:r>
              <a:rPr kumimoji="1" lang="ja-JP" altLang="en-US" sz="900" dirty="0" smtClean="0">
                <a:latin typeface="Meiryo UI" panose="020B0604030504040204" pitchFamily="50" charset="-128"/>
                <a:ea typeface="Meiryo UI" panose="020B0604030504040204" pitchFamily="50" charset="-128"/>
              </a:rPr>
              <a:t>（韓国</a:t>
            </a:r>
            <a:r>
              <a:rPr kumimoji="1" lang="ja-JP" altLang="en-US" sz="900" dirty="0">
                <a:latin typeface="Meiryo UI" panose="020B0604030504040204" pitchFamily="50" charset="-128"/>
                <a:ea typeface="Meiryo UI" panose="020B0604030504040204" pitchFamily="50" charset="-128"/>
              </a:rPr>
              <a:t>・朝鮮語</a:t>
            </a:r>
            <a:r>
              <a:rPr kumimoji="1" lang="ja-JP" altLang="en-US" sz="900" dirty="0" smtClean="0">
                <a:latin typeface="Meiryo UI" panose="020B0604030504040204" pitchFamily="50" charset="-128"/>
                <a:ea typeface="Meiryo UI" panose="020B0604030504040204" pitchFamily="50" charset="-128"/>
              </a:rPr>
              <a:t>、中国語</a:t>
            </a:r>
            <a:r>
              <a:rPr kumimoji="1" lang="ja-JP" altLang="en-US" sz="900" dirty="0">
                <a:latin typeface="Meiryo UI" panose="020B0604030504040204" pitchFamily="50" charset="-128"/>
                <a:ea typeface="Meiryo UI" panose="020B0604030504040204" pitchFamily="50" charset="-128"/>
              </a:rPr>
              <a:t>、ベトナム語</a:t>
            </a:r>
            <a:r>
              <a:rPr kumimoji="1" lang="ja-JP" altLang="en-US" sz="900" dirty="0" smtClean="0">
                <a:latin typeface="Meiryo UI" panose="020B0604030504040204" pitchFamily="50" charset="-128"/>
                <a:ea typeface="Meiryo UI" panose="020B0604030504040204" pitchFamily="50" charset="-128"/>
              </a:rPr>
              <a:t>、フィリピノ語</a:t>
            </a:r>
            <a:r>
              <a:rPr kumimoji="1" lang="ja-JP" altLang="en-US" sz="900" dirty="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英語）</a:t>
            </a:r>
            <a:endParaRPr kumimoji="1" lang="en-US" altLang="ja-JP" sz="900" dirty="0">
              <a:latin typeface="Meiryo UI" panose="020B0604030504040204" pitchFamily="50" charset="-128"/>
              <a:ea typeface="Meiryo UI" panose="020B0604030504040204" pitchFamily="50" charset="-128"/>
            </a:endParaRPr>
          </a:p>
          <a:p>
            <a:pPr>
              <a:lnSpc>
                <a:spcPts val="1800"/>
              </a:lnSpc>
            </a:pPr>
            <a:r>
              <a:rPr kumimoji="1" lang="ja-JP" altLang="en-US" sz="1100" dirty="0">
                <a:latin typeface="Meiryo UI" panose="020B0604030504040204" pitchFamily="50" charset="-128"/>
                <a:ea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rPr>
              <a:t>・就学前の子ども用の外国語絵本を紹介した　　</a:t>
            </a:r>
            <a:endParaRPr kumimoji="1" lang="en-US" altLang="ja-JP" sz="1100" dirty="0" smtClean="0">
              <a:latin typeface="Meiryo UI" panose="020B0604030504040204" pitchFamily="50" charset="-128"/>
              <a:ea typeface="Meiryo UI" panose="020B0604030504040204" pitchFamily="50" charset="-128"/>
            </a:endParaRPr>
          </a:p>
          <a:p>
            <a:pPr>
              <a:lnSpc>
                <a:spcPts val="1800"/>
              </a:lnSpc>
            </a:pPr>
            <a:r>
              <a:rPr kumimoji="1" lang="ja-JP" altLang="en-US" sz="1100" dirty="0">
                <a:latin typeface="Meiryo UI" panose="020B0604030504040204" pitchFamily="50" charset="-128"/>
                <a:ea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rPr>
              <a:t>　リーフレット</a:t>
            </a:r>
            <a:r>
              <a:rPr kumimoji="1" lang="ja-JP" altLang="en-US" sz="1100" dirty="0">
                <a:latin typeface="Meiryo UI" panose="020B0604030504040204" pitchFamily="50" charset="-128"/>
                <a:ea typeface="Meiryo UI" panose="020B0604030504040204" pitchFamily="50" charset="-128"/>
              </a:rPr>
              <a:t>を</a:t>
            </a:r>
            <a:r>
              <a:rPr kumimoji="1" lang="ja-JP" altLang="en-US" sz="1100" dirty="0" smtClean="0">
                <a:latin typeface="Meiryo UI" panose="020B0604030504040204" pitchFamily="50" charset="-128"/>
                <a:ea typeface="Meiryo UI" panose="020B0604030504040204" pitchFamily="50" charset="-128"/>
              </a:rPr>
              <a:t>作成（</a:t>
            </a:r>
            <a:r>
              <a:rPr kumimoji="1" lang="en-US" altLang="ja-JP" sz="1100" dirty="0" smtClean="0">
                <a:latin typeface="Meiryo UI" panose="020B0604030504040204" pitchFamily="50" charset="-128"/>
                <a:ea typeface="Meiryo UI" panose="020B0604030504040204" pitchFamily="50" charset="-128"/>
              </a:rPr>
              <a:t>10,000</a:t>
            </a:r>
            <a:r>
              <a:rPr kumimoji="1" lang="ja-JP" altLang="en-US" sz="1100" dirty="0" smtClean="0">
                <a:latin typeface="Meiryo UI" panose="020B0604030504040204" pitchFamily="50" charset="-128"/>
                <a:ea typeface="Meiryo UI" panose="020B0604030504040204" pitchFamily="50" charset="-128"/>
              </a:rPr>
              <a:t>部）</a:t>
            </a:r>
            <a:endParaRPr kumimoji="1" lang="en-US" altLang="ja-JP" sz="1100" dirty="0">
              <a:latin typeface="Meiryo UI" panose="020B0604030504040204" pitchFamily="50" charset="-128"/>
              <a:ea typeface="Meiryo UI" panose="020B0604030504040204" pitchFamily="50" charset="-128"/>
            </a:endParaRPr>
          </a:p>
          <a:p>
            <a:pPr>
              <a:lnSpc>
                <a:spcPts val="1800"/>
              </a:lnSpc>
            </a:pPr>
            <a:r>
              <a:rPr kumimoji="1" lang="ja-JP" altLang="en-US" sz="1100" dirty="0">
                <a:latin typeface="Meiryo UI" panose="020B0604030504040204" pitchFamily="50" charset="-128"/>
                <a:ea typeface="Meiryo UI" panose="020B0604030504040204" pitchFamily="50" charset="-128"/>
              </a:rPr>
              <a:t>　・選書及び解説は、児童文学の専門家へ委託</a:t>
            </a:r>
            <a:endParaRPr kumimoji="1" lang="en-US" altLang="ja-JP" sz="1100" dirty="0">
              <a:latin typeface="Meiryo UI" panose="020B0604030504040204" pitchFamily="50" charset="-128"/>
              <a:ea typeface="Meiryo UI" panose="020B0604030504040204" pitchFamily="50" charset="-128"/>
            </a:endParaRPr>
          </a:p>
          <a:p>
            <a:pPr>
              <a:lnSpc>
                <a:spcPts val="1800"/>
              </a:lnSpc>
            </a:pPr>
            <a:r>
              <a:rPr kumimoji="1" lang="ja-JP" altLang="en-US" sz="1100" dirty="0">
                <a:latin typeface="Meiryo UI" panose="020B0604030504040204" pitchFamily="50" charset="-128"/>
                <a:ea typeface="Meiryo UI" panose="020B0604030504040204" pitchFamily="50" charset="-128"/>
              </a:rPr>
              <a:t>  ・リーフレットを作成し、市町村へ配付</a:t>
            </a:r>
            <a:endParaRPr kumimoji="1" lang="en-US" altLang="ja-JP" sz="1100" dirty="0">
              <a:latin typeface="Meiryo UI" panose="020B0604030504040204" pitchFamily="50" charset="-128"/>
              <a:ea typeface="Meiryo UI" panose="020B0604030504040204" pitchFamily="50" charset="-128"/>
            </a:endParaRPr>
          </a:p>
          <a:p>
            <a:pPr>
              <a:lnSpc>
                <a:spcPts val="1200"/>
              </a:lnSpc>
            </a:pPr>
            <a:r>
              <a:rPr kumimoji="1" lang="ja-JP" altLang="en-US" sz="1100" dirty="0">
                <a:latin typeface="Meiryo UI" panose="020B0604030504040204" pitchFamily="50" charset="-128"/>
                <a:ea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外国語絵本リーフレットに掲載の絵本の</a:t>
            </a:r>
            <a:r>
              <a:rPr kumimoji="1" lang="ja-JP" altLang="en-US" sz="1100" dirty="0" smtClean="0">
                <a:latin typeface="Meiryo UI" panose="020B0604030504040204" pitchFamily="50" charset="-128"/>
                <a:ea typeface="Meiryo UI" panose="020B0604030504040204" pitchFamily="50" charset="-128"/>
              </a:rPr>
              <a:t>購入</a:t>
            </a:r>
            <a:endParaRPr kumimoji="1" lang="en-US" altLang="ja-JP" sz="1100" dirty="0" smtClean="0">
              <a:latin typeface="Meiryo UI" panose="020B0604030504040204" pitchFamily="50" charset="-128"/>
              <a:ea typeface="Meiryo UI" panose="020B0604030504040204" pitchFamily="50" charset="-128"/>
            </a:endParaRPr>
          </a:p>
          <a:p>
            <a:pPr>
              <a:lnSpc>
                <a:spcPts val="1200"/>
              </a:lnSpc>
            </a:pPr>
            <a:r>
              <a:rPr kumimoji="1" lang="ja-JP" altLang="en-US" sz="1100" dirty="0">
                <a:latin typeface="Meiryo UI" panose="020B0604030504040204" pitchFamily="50" charset="-128"/>
                <a:ea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1</a:t>
            </a:r>
            <a:r>
              <a:rPr kumimoji="1" lang="ja-JP" altLang="en-US" sz="1100" dirty="0" smtClean="0">
                <a:latin typeface="Meiryo UI" panose="020B0604030504040204" pitchFamily="50" charset="-128"/>
                <a:ea typeface="Meiryo UI" panose="020B0604030504040204" pitchFamily="50" charset="-128"/>
              </a:rPr>
              <a:t>言語あたり　</a:t>
            </a:r>
            <a:r>
              <a:rPr kumimoji="1" lang="en-US" altLang="ja-JP" sz="1100" dirty="0" smtClean="0">
                <a:latin typeface="Meiryo UI" panose="020B0604030504040204" pitchFamily="50" charset="-128"/>
                <a:ea typeface="Meiryo UI" panose="020B0604030504040204" pitchFamily="50" charset="-128"/>
              </a:rPr>
              <a:t>10</a:t>
            </a:r>
            <a:r>
              <a:rPr kumimoji="1" lang="ja-JP" altLang="en-US" sz="1100" dirty="0" smtClean="0">
                <a:latin typeface="Meiryo UI" panose="020B0604030504040204" pitchFamily="50" charset="-128"/>
                <a:ea typeface="Meiryo UI" panose="020B0604030504040204" pitchFamily="50" charset="-128"/>
              </a:rPr>
              <a:t>～</a:t>
            </a:r>
            <a:r>
              <a:rPr kumimoji="1" lang="en-US" altLang="ja-JP" sz="1100" dirty="0" smtClean="0">
                <a:latin typeface="Meiryo UI" panose="020B0604030504040204" pitchFamily="50" charset="-128"/>
                <a:ea typeface="Meiryo UI" panose="020B0604030504040204" pitchFamily="50" charset="-128"/>
              </a:rPr>
              <a:t>20</a:t>
            </a:r>
            <a:r>
              <a:rPr kumimoji="1" lang="ja-JP" altLang="en-US" sz="1100" dirty="0" smtClean="0">
                <a:latin typeface="Meiryo UI" panose="020B0604030504040204" pitchFamily="50" charset="-128"/>
                <a:ea typeface="Meiryo UI" panose="020B0604030504040204" pitchFamily="50" charset="-128"/>
              </a:rPr>
              <a:t>冊））</a:t>
            </a:r>
            <a:endParaRPr kumimoji="1" lang="en-US" altLang="ja-JP" sz="1100" dirty="0">
              <a:latin typeface="Meiryo UI" panose="020B0604030504040204" pitchFamily="50" charset="-128"/>
              <a:ea typeface="Meiryo UI" panose="020B0604030504040204" pitchFamily="50" charset="-128"/>
            </a:endParaRPr>
          </a:p>
        </p:txBody>
      </p:sp>
      <p:sp>
        <p:nvSpPr>
          <p:cNvPr id="29" name="テキスト ボックス 28"/>
          <p:cNvSpPr txBox="1"/>
          <p:nvPr/>
        </p:nvSpPr>
        <p:spPr>
          <a:xfrm>
            <a:off x="6086927" y="2738295"/>
            <a:ext cx="2824603" cy="2054409"/>
          </a:xfrm>
          <a:prstGeom prst="rect">
            <a:avLst/>
          </a:prstGeom>
          <a:solidFill>
            <a:schemeClr val="bg1"/>
          </a:solidFill>
          <a:ln>
            <a:solidFill>
              <a:schemeClr val="accent1"/>
            </a:solidFill>
          </a:ln>
        </p:spPr>
        <p:txBody>
          <a:bodyPr wrap="square" rtlCol="0">
            <a:spAutoFit/>
          </a:bodyPr>
          <a:lstStyle/>
          <a:p>
            <a:pPr>
              <a:lnSpc>
                <a:spcPts val="500"/>
              </a:lnSpc>
            </a:pPr>
            <a:endParaRPr kumimoji="1" lang="en-US" altLang="ja-JP" dirty="0"/>
          </a:p>
          <a:p>
            <a:pPr algn="ctr">
              <a:lnSpc>
                <a:spcPts val="1500"/>
              </a:lnSpc>
            </a:pPr>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フォーラム</a:t>
            </a:r>
            <a:r>
              <a:rPr kumimoji="1" lang="en-US" altLang="ja-JP" sz="1200" b="1" dirty="0">
                <a:latin typeface="Meiryo UI" panose="020B0604030504040204" pitchFamily="50" charset="-128"/>
                <a:ea typeface="Meiryo UI" panose="020B0604030504040204" pitchFamily="50" charset="-128"/>
              </a:rPr>
              <a:t>】</a:t>
            </a:r>
          </a:p>
          <a:p>
            <a:pPr algn="ctr">
              <a:lnSpc>
                <a:spcPts val="500"/>
              </a:lnSpc>
            </a:pPr>
            <a:endParaRPr kumimoji="1" lang="en-US" altLang="ja-JP" sz="1100" b="1" dirty="0">
              <a:latin typeface="Meiryo UI" panose="020B0604030504040204" pitchFamily="50" charset="-128"/>
              <a:ea typeface="Meiryo UI" panose="020B0604030504040204" pitchFamily="50" charset="-128"/>
            </a:endParaRPr>
          </a:p>
          <a:p>
            <a:pPr>
              <a:lnSpc>
                <a:spcPts val="1600"/>
              </a:lnSpc>
            </a:pPr>
            <a:r>
              <a:rPr kumimoji="1" lang="ja-JP" altLang="en-US" sz="1100" dirty="0">
                <a:latin typeface="Meiryo UI" panose="020B0604030504040204" pitchFamily="50" charset="-128"/>
                <a:ea typeface="Meiryo UI" panose="020B0604030504040204" pitchFamily="50" charset="-128"/>
              </a:rPr>
              <a:t>◆子どもの読書活動支援者を対象としたフォー</a:t>
            </a:r>
            <a:endParaRPr kumimoji="1" lang="en-US" altLang="ja-JP" sz="1100" dirty="0">
              <a:latin typeface="Meiryo UI" panose="020B0604030504040204" pitchFamily="50" charset="-128"/>
              <a:ea typeface="Meiryo UI" panose="020B0604030504040204" pitchFamily="50" charset="-128"/>
            </a:endParaRPr>
          </a:p>
          <a:p>
            <a:pPr>
              <a:lnSpc>
                <a:spcPts val="1600"/>
              </a:lnSpc>
            </a:pPr>
            <a:r>
              <a:rPr kumimoji="1" lang="ja-JP" altLang="en-US" sz="1100" dirty="0">
                <a:latin typeface="Meiryo UI" panose="020B0604030504040204" pitchFamily="50" charset="-128"/>
                <a:ea typeface="Meiryo UI" panose="020B0604030504040204" pitchFamily="50" charset="-128"/>
              </a:rPr>
              <a:t>　　ラムを</a:t>
            </a:r>
            <a:r>
              <a:rPr kumimoji="1" lang="ja-JP" altLang="en-US" sz="1100" dirty="0" smtClean="0">
                <a:latin typeface="Meiryo UI" panose="020B0604030504040204" pitchFamily="50" charset="-128"/>
                <a:ea typeface="Meiryo UI" panose="020B0604030504040204" pitchFamily="50" charset="-128"/>
              </a:rPr>
              <a:t>開催（</a:t>
            </a:r>
            <a:r>
              <a:rPr kumimoji="1" lang="en-US" altLang="ja-JP" sz="1100" dirty="0" smtClean="0">
                <a:latin typeface="Meiryo UI" panose="020B0604030504040204" pitchFamily="50" charset="-128"/>
                <a:ea typeface="Meiryo UI" panose="020B0604030504040204" pitchFamily="50" charset="-128"/>
              </a:rPr>
              <a:t>2</a:t>
            </a:r>
            <a:r>
              <a:rPr kumimoji="1" lang="ja-JP" altLang="en-US" sz="1100" dirty="0" smtClean="0">
                <a:latin typeface="Meiryo UI" panose="020B0604030504040204" pitchFamily="50" charset="-128"/>
                <a:ea typeface="Meiryo UI" panose="020B0604030504040204" pitchFamily="50" charset="-128"/>
              </a:rPr>
              <a:t>月予定）</a:t>
            </a:r>
            <a:endParaRPr kumimoji="1" lang="en-US" altLang="ja-JP" sz="1100" dirty="0">
              <a:latin typeface="Meiryo UI" panose="020B0604030504040204" pitchFamily="50" charset="-128"/>
              <a:ea typeface="Meiryo UI" panose="020B0604030504040204" pitchFamily="50" charset="-128"/>
            </a:endParaRPr>
          </a:p>
          <a:p>
            <a:pPr>
              <a:lnSpc>
                <a:spcPts val="1600"/>
              </a:lnSpc>
            </a:pPr>
            <a:endParaRPr kumimoji="1" lang="en-US" altLang="ja-JP" sz="1100" dirty="0">
              <a:latin typeface="Meiryo UI" panose="020B0604030504040204" pitchFamily="50" charset="-128"/>
              <a:ea typeface="Meiryo UI" panose="020B0604030504040204" pitchFamily="50" charset="-128"/>
            </a:endParaRPr>
          </a:p>
          <a:p>
            <a:pPr>
              <a:lnSpc>
                <a:spcPts val="1600"/>
              </a:lnSpc>
            </a:pPr>
            <a:r>
              <a:rPr kumimoji="1" lang="ja-JP" altLang="en-US" sz="1100" dirty="0">
                <a:latin typeface="Meiryo UI" panose="020B0604030504040204" pitchFamily="50" charset="-128"/>
                <a:ea typeface="Meiryo UI" panose="020B0604030504040204" pitchFamily="50" charset="-128"/>
              </a:rPr>
              <a:t>　・市町村立図書館における多言語の子ども読</a:t>
            </a:r>
            <a:endParaRPr kumimoji="1" lang="en-US" altLang="ja-JP" sz="1100" dirty="0">
              <a:latin typeface="Meiryo UI" panose="020B0604030504040204" pitchFamily="50" charset="-128"/>
              <a:ea typeface="Meiryo UI" panose="020B0604030504040204" pitchFamily="50" charset="-128"/>
            </a:endParaRPr>
          </a:p>
          <a:p>
            <a:pPr>
              <a:lnSpc>
                <a:spcPts val="1600"/>
              </a:lnSpc>
            </a:pPr>
            <a:r>
              <a:rPr kumimoji="1" lang="ja-JP" altLang="en-US" sz="1100" dirty="0">
                <a:latin typeface="Meiryo UI" panose="020B0604030504040204" pitchFamily="50" charset="-128"/>
                <a:ea typeface="Meiryo UI" panose="020B0604030504040204" pitchFamily="50" charset="-128"/>
              </a:rPr>
              <a:t>　　書活動推進事業の事例紹介</a:t>
            </a:r>
            <a:endParaRPr kumimoji="1" lang="en-US" altLang="ja-JP" sz="1100" dirty="0">
              <a:latin typeface="Meiryo UI" panose="020B0604030504040204" pitchFamily="50" charset="-128"/>
              <a:ea typeface="Meiryo UI" panose="020B0604030504040204" pitchFamily="50" charset="-128"/>
            </a:endParaRPr>
          </a:p>
          <a:p>
            <a:pPr>
              <a:lnSpc>
                <a:spcPts val="1600"/>
              </a:lnSpc>
            </a:pPr>
            <a:r>
              <a:rPr kumimoji="1" lang="ja-JP" altLang="en-US" sz="1100" dirty="0">
                <a:latin typeface="Meiryo UI" panose="020B0604030504040204" pitchFamily="50" charset="-128"/>
                <a:ea typeface="Meiryo UI" panose="020B0604030504040204" pitchFamily="50" charset="-128"/>
              </a:rPr>
              <a:t>　・本事業で実施した内容を紹介し、府内で多</a:t>
            </a:r>
            <a:endParaRPr kumimoji="1" lang="en-US" altLang="ja-JP" sz="1100" dirty="0">
              <a:latin typeface="Meiryo UI" panose="020B0604030504040204" pitchFamily="50" charset="-128"/>
              <a:ea typeface="Meiryo UI" panose="020B0604030504040204" pitchFamily="50" charset="-128"/>
            </a:endParaRPr>
          </a:p>
          <a:p>
            <a:pPr>
              <a:lnSpc>
                <a:spcPts val="1600"/>
              </a:lnSpc>
            </a:pPr>
            <a:r>
              <a:rPr kumimoji="1" lang="ja-JP" altLang="en-US" sz="1100" dirty="0">
                <a:latin typeface="Meiryo UI" panose="020B0604030504040204" pitchFamily="50" charset="-128"/>
                <a:ea typeface="Meiryo UI" panose="020B0604030504040204" pitchFamily="50" charset="-128"/>
              </a:rPr>
              <a:t>　　言語の子どもの読書活動を</a:t>
            </a:r>
            <a:r>
              <a:rPr kumimoji="1" lang="ja-JP" altLang="en-US" sz="1100" dirty="0" smtClean="0">
                <a:latin typeface="Meiryo UI" panose="020B0604030504040204" pitchFamily="50" charset="-128"/>
                <a:ea typeface="Meiryo UI" panose="020B0604030504040204" pitchFamily="50" charset="-128"/>
              </a:rPr>
              <a:t>進める</a:t>
            </a:r>
            <a:endParaRPr kumimoji="1" lang="en-US" altLang="ja-JP" sz="1600" dirty="0" smtClean="0">
              <a:latin typeface="Meiryo UI" panose="020B0604030504040204" pitchFamily="50" charset="-128"/>
              <a:ea typeface="Meiryo UI" panose="020B0604030504040204" pitchFamily="50" charset="-128"/>
            </a:endParaRPr>
          </a:p>
          <a:p>
            <a:pPr>
              <a:lnSpc>
                <a:spcPts val="1600"/>
              </a:lnSpc>
            </a:pPr>
            <a:endParaRPr kumimoji="1" lang="en-US" altLang="ja-JP" sz="1100" dirty="0">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101289" y="5144998"/>
            <a:ext cx="8886435" cy="1376017"/>
          </a:xfrm>
          <a:prstGeom prst="rect">
            <a:avLst/>
          </a:prstGeom>
          <a:noFill/>
          <a:ln w="9525">
            <a:solidFill>
              <a:schemeClr val="accent1"/>
            </a:solidFill>
          </a:ln>
        </p:spPr>
        <p:txBody>
          <a:bodyPr wrap="square" rtlCol="0">
            <a:noAutofit/>
          </a:bodyPr>
          <a:lstStyle/>
          <a:p>
            <a:pPr>
              <a:lnSpc>
                <a:spcPts val="500"/>
              </a:lnSpc>
            </a:pPr>
            <a:r>
              <a:rPr lang="ja-JP" altLang="en-US" sz="1200" b="1" dirty="0">
                <a:latin typeface="Meiryo UI" panose="020B0604030504040204" pitchFamily="50" charset="-128"/>
                <a:ea typeface="Meiryo UI" panose="020B0604030504040204" pitchFamily="50" charset="-128"/>
              </a:rPr>
              <a:t> 　</a:t>
            </a:r>
            <a:endParaRPr lang="en-US" altLang="ja-JP" sz="1200" b="1" dirty="0">
              <a:latin typeface="Meiryo UI" panose="020B0604030504040204" pitchFamily="50" charset="-128"/>
              <a:ea typeface="Meiryo UI" panose="020B0604030504040204" pitchFamily="50" charset="-128"/>
            </a:endParaRPr>
          </a:p>
          <a:p>
            <a:pPr>
              <a:lnSpc>
                <a:spcPts val="300"/>
              </a:lnSpc>
            </a:pPr>
            <a:endParaRPr lang="en-US" altLang="ja-JP" sz="1200" b="1" dirty="0">
              <a:latin typeface="Meiryo UI" panose="020B0604030504040204" pitchFamily="50" charset="-128"/>
              <a:ea typeface="Meiryo UI" panose="020B0604030504040204" pitchFamily="50" charset="-128"/>
            </a:endParaRPr>
          </a:p>
          <a:p>
            <a:pPr>
              <a:lnSpc>
                <a:spcPts val="500"/>
              </a:lnSpc>
            </a:pPr>
            <a:endParaRPr lang="en-US" altLang="ja-JP" sz="1200" b="1" dirty="0">
              <a:latin typeface="Meiryo UI" panose="020B0604030504040204" pitchFamily="50" charset="-128"/>
              <a:ea typeface="Meiryo UI" panose="020B0604030504040204" pitchFamily="50" charset="-128"/>
            </a:endParaRPr>
          </a:p>
          <a:p>
            <a:pPr>
              <a:lnSpc>
                <a:spcPts val="1800"/>
              </a:lnSpc>
            </a:pPr>
            <a:r>
              <a:rPr lang="ja-JP" altLang="en-US" sz="1100" dirty="0" smtClean="0">
                <a:latin typeface="Meiryo UI" panose="020B0604030504040204" pitchFamily="50" charset="-128"/>
                <a:ea typeface="Meiryo UI" panose="020B0604030504040204" pitchFamily="50" charset="-128"/>
              </a:rPr>
              <a:t>◆外国にルーツを持つ子ども</a:t>
            </a:r>
            <a:r>
              <a:rPr lang="ja-JP" altLang="en-US" sz="1100" dirty="0">
                <a:latin typeface="Meiryo UI" panose="020B0604030504040204" pitchFamily="50" charset="-128"/>
                <a:ea typeface="Meiryo UI" panose="020B0604030504040204" pitchFamily="50" charset="-128"/>
              </a:rPr>
              <a:t>や</a:t>
            </a:r>
            <a:r>
              <a:rPr lang="ja-JP" altLang="en-US" sz="1100" dirty="0" smtClean="0">
                <a:latin typeface="Meiryo UI" panose="020B0604030504040204" pitchFamily="50" charset="-128"/>
                <a:ea typeface="Meiryo UI" panose="020B0604030504040204" pitchFamily="50" charset="-128"/>
              </a:rPr>
              <a:t>保護者等に対して、日本語能力の水準に関わりなく、母語</a:t>
            </a:r>
            <a:r>
              <a:rPr lang="ja-JP" altLang="en-US" sz="1100" dirty="0">
                <a:latin typeface="Meiryo UI" panose="020B0604030504040204" pitchFamily="50" charset="-128"/>
                <a:ea typeface="Meiryo UI" panose="020B0604030504040204" pitchFamily="50" charset="-128"/>
              </a:rPr>
              <a:t>の絵本や日本語で出版されて</a:t>
            </a:r>
            <a:r>
              <a:rPr lang="ja-JP" altLang="en-US" sz="1100" dirty="0" smtClean="0">
                <a:latin typeface="Meiryo UI" panose="020B0604030504040204" pitchFamily="50" charset="-128"/>
                <a:ea typeface="Meiryo UI" panose="020B0604030504040204" pitchFamily="50" charset="-128"/>
              </a:rPr>
              <a:t>いる</a:t>
            </a:r>
            <a:r>
              <a:rPr lang="ja-JP" altLang="en-US" sz="1100" dirty="0">
                <a:latin typeface="Meiryo UI" panose="020B0604030504040204" pitchFamily="50" charset="-128"/>
                <a:ea typeface="Meiryo UI" panose="020B0604030504040204" pitchFamily="50" charset="-128"/>
              </a:rPr>
              <a:t>絵本に触れる機会</a:t>
            </a:r>
            <a:r>
              <a:rPr lang="ja-JP" altLang="en-US" sz="1100" dirty="0" smtClean="0">
                <a:latin typeface="Meiryo UI" panose="020B0604030504040204" pitchFamily="50" charset="-128"/>
                <a:ea typeface="Meiryo UI" panose="020B0604030504040204" pitchFamily="50" charset="-128"/>
              </a:rPr>
              <a:t>を提供</a:t>
            </a:r>
            <a:r>
              <a:rPr lang="ja-JP" altLang="en-US" sz="1100" dirty="0">
                <a:latin typeface="Meiryo UI" panose="020B0604030504040204" pitchFamily="50" charset="-128"/>
                <a:ea typeface="Meiryo UI" panose="020B0604030504040204" pitchFamily="50" charset="-128"/>
              </a:rPr>
              <a:t>する</a:t>
            </a:r>
            <a:r>
              <a:rPr lang="ja-JP" altLang="en-US" sz="1100" dirty="0" smtClean="0">
                <a:latin typeface="Meiryo UI" panose="020B0604030504040204" pitchFamily="50" charset="-128"/>
                <a:ea typeface="Meiryo UI" panose="020B0604030504040204" pitchFamily="50" charset="-128"/>
              </a:rPr>
              <a:t>こと</a:t>
            </a:r>
            <a:endParaRPr lang="en-US" altLang="ja-JP" sz="1100" dirty="0" smtClean="0">
              <a:latin typeface="Meiryo UI" panose="020B0604030504040204" pitchFamily="50" charset="-128"/>
              <a:ea typeface="Meiryo UI" panose="020B0604030504040204" pitchFamily="50" charset="-128"/>
            </a:endParaRPr>
          </a:p>
          <a:p>
            <a:pPr>
              <a:lnSpc>
                <a:spcPts val="1800"/>
              </a:lnSpc>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ができる</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pPr>
              <a:lnSpc>
                <a:spcPts val="1800"/>
              </a:lnSpc>
            </a:pPr>
            <a:r>
              <a:rPr lang="ja-JP" altLang="en-US" sz="1100" dirty="0">
                <a:latin typeface="Meiryo UI" panose="020B0604030504040204" pitchFamily="50" charset="-128"/>
                <a:ea typeface="Meiryo UI" panose="020B0604030504040204" pitchFamily="50" charset="-128"/>
              </a:rPr>
              <a:t>◆イベントを開催することにより</a:t>
            </a:r>
            <a:r>
              <a:rPr lang="ja-JP" altLang="en-US" sz="1100" dirty="0" smtClean="0">
                <a:latin typeface="Meiryo UI" panose="020B0604030504040204" pitchFamily="50" charset="-128"/>
                <a:ea typeface="Meiryo UI" panose="020B0604030504040204" pitchFamily="50" charset="-128"/>
              </a:rPr>
              <a:t>、読書に</a:t>
            </a:r>
            <a:r>
              <a:rPr lang="ja-JP" altLang="en-US" sz="1100" dirty="0">
                <a:latin typeface="Meiryo UI" panose="020B0604030504040204" pitchFamily="50" charset="-128"/>
                <a:ea typeface="Meiryo UI" panose="020B0604030504040204" pitchFamily="50" charset="-128"/>
              </a:rPr>
              <a:t>興味関心を示し、自主的な読書活動へのきっかけとする。</a:t>
            </a:r>
            <a:endParaRPr lang="en-US" altLang="ja-JP" sz="1100" dirty="0">
              <a:latin typeface="Meiryo UI" panose="020B0604030504040204" pitchFamily="50" charset="-128"/>
              <a:ea typeface="Meiryo UI" panose="020B0604030504040204" pitchFamily="50" charset="-128"/>
            </a:endParaRPr>
          </a:p>
          <a:p>
            <a:pPr>
              <a:lnSpc>
                <a:spcPts val="1800"/>
              </a:lnSpc>
            </a:pPr>
            <a:r>
              <a:rPr lang="ja-JP" altLang="en-US" sz="1100" dirty="0" smtClean="0">
                <a:latin typeface="Meiryo UI" panose="020B0604030504040204" pitchFamily="50" charset="-128"/>
                <a:ea typeface="Meiryo UI" panose="020B0604030504040204" pitchFamily="50" charset="-128"/>
              </a:rPr>
              <a:t>◆フォーラムを通して、公立図書館</a:t>
            </a:r>
            <a:r>
              <a:rPr lang="ja-JP" altLang="en-US" sz="1100" dirty="0">
                <a:latin typeface="Meiryo UI" panose="020B0604030504040204" pitchFamily="50" charset="-128"/>
                <a:ea typeface="Meiryo UI" panose="020B0604030504040204" pitchFamily="50" charset="-128"/>
              </a:rPr>
              <a:t>や地域で活動する読書ボランティア等へ、多言語読書</a:t>
            </a:r>
            <a:r>
              <a:rPr lang="ja-JP" altLang="en-US" sz="1100" dirty="0" smtClean="0">
                <a:latin typeface="Meiryo UI" panose="020B0604030504040204" pitchFamily="50" charset="-128"/>
                <a:ea typeface="Meiryo UI" panose="020B0604030504040204" pitchFamily="50" charset="-128"/>
              </a:rPr>
              <a:t>活動や好事例を発信し、外国に</a:t>
            </a:r>
            <a:r>
              <a:rPr lang="ja-JP" altLang="en-US" sz="1100" dirty="0">
                <a:latin typeface="Meiryo UI" panose="020B0604030504040204" pitchFamily="50" charset="-128"/>
                <a:ea typeface="Meiryo UI" panose="020B0604030504040204" pitchFamily="50" charset="-128"/>
              </a:rPr>
              <a:t>ルーツを</a:t>
            </a:r>
            <a:r>
              <a:rPr lang="ja-JP" altLang="en-US" sz="1100" dirty="0" smtClean="0">
                <a:latin typeface="Meiryo UI" panose="020B0604030504040204" pitchFamily="50" charset="-128"/>
                <a:ea typeface="Meiryo UI" panose="020B0604030504040204" pitchFamily="50" charset="-128"/>
              </a:rPr>
              <a:t>持つ子どもや</a:t>
            </a:r>
            <a:r>
              <a:rPr lang="ja-JP" altLang="en-US" sz="1100" smtClean="0">
                <a:latin typeface="Meiryo UI" panose="020B0604030504040204" pitchFamily="50" charset="-128"/>
                <a:ea typeface="Meiryo UI" panose="020B0604030504040204" pitchFamily="50" charset="-128"/>
              </a:rPr>
              <a:t>保護者等に</a:t>
            </a: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endParaRPr>
          </a:p>
          <a:p>
            <a:pPr>
              <a:lnSpc>
                <a:spcPts val="1800"/>
              </a:lnSpc>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対する読書環境を整えることが</a:t>
            </a:r>
            <a:r>
              <a:rPr lang="ja-JP" altLang="en-US" sz="1100" dirty="0">
                <a:latin typeface="Meiryo UI" panose="020B0604030504040204" pitchFamily="50" charset="-128"/>
                <a:ea typeface="Meiryo UI" panose="020B0604030504040204" pitchFamily="50" charset="-128"/>
              </a:rPr>
              <a:t>できる。</a:t>
            </a:r>
            <a:endParaRPr lang="en-US" altLang="ja-JP" sz="1100" dirty="0">
              <a:latin typeface="Meiryo UI" panose="020B0604030504040204" pitchFamily="50" charset="-128"/>
              <a:ea typeface="Meiryo UI" panose="020B0604030504040204" pitchFamily="50" charset="-128"/>
            </a:endParaRPr>
          </a:p>
        </p:txBody>
      </p:sp>
      <p:sp>
        <p:nvSpPr>
          <p:cNvPr id="31" name="角丸四角形 30"/>
          <p:cNvSpPr/>
          <p:nvPr/>
        </p:nvSpPr>
        <p:spPr>
          <a:xfrm>
            <a:off x="101289" y="4980008"/>
            <a:ext cx="1725772" cy="260111"/>
          </a:xfrm>
          <a:prstGeom prst="roundRect">
            <a:avLst/>
          </a:prstGeom>
          <a:solidFill>
            <a:schemeClr val="accent5">
              <a:lumMod val="20000"/>
              <a:lumOff val="80000"/>
            </a:schemeClr>
          </a:solidFill>
          <a:ln>
            <a:solidFill>
              <a:schemeClr val="accent5"/>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期待される効果</a:t>
            </a:r>
          </a:p>
        </p:txBody>
      </p:sp>
      <p:sp>
        <p:nvSpPr>
          <p:cNvPr id="34" name="テキスト ボックス 33"/>
          <p:cNvSpPr txBox="1"/>
          <p:nvPr/>
        </p:nvSpPr>
        <p:spPr>
          <a:xfrm>
            <a:off x="3082714" y="2738295"/>
            <a:ext cx="2941082" cy="2054409"/>
          </a:xfrm>
          <a:prstGeom prst="rect">
            <a:avLst/>
          </a:prstGeom>
          <a:solidFill>
            <a:schemeClr val="bg1"/>
          </a:solidFill>
          <a:ln>
            <a:solidFill>
              <a:schemeClr val="accent1"/>
            </a:solidFill>
          </a:ln>
        </p:spPr>
        <p:txBody>
          <a:bodyPr wrap="square" rtlCol="0">
            <a:spAutoFit/>
          </a:bodyPr>
          <a:lstStyle/>
          <a:p>
            <a:pPr>
              <a:lnSpc>
                <a:spcPts val="500"/>
              </a:lnSpc>
            </a:pPr>
            <a:endParaRPr kumimoji="1" lang="en-US" altLang="ja-JP" dirty="0"/>
          </a:p>
          <a:p>
            <a:pPr algn="ctr">
              <a:lnSpc>
                <a:spcPts val="1500"/>
              </a:lnSpc>
            </a:pPr>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読み聞かせ・</a:t>
            </a:r>
            <a:r>
              <a:rPr kumimoji="1" lang="ja-JP" altLang="en-US" sz="1200" b="1" dirty="0" err="1">
                <a:latin typeface="Meiryo UI" panose="020B0604030504040204" pitchFamily="50" charset="-128"/>
                <a:ea typeface="Meiryo UI" panose="020B0604030504040204" pitchFamily="50" charset="-128"/>
              </a:rPr>
              <a:t>え</a:t>
            </a:r>
            <a:r>
              <a:rPr kumimoji="1" lang="ja-JP" altLang="en-US" sz="1200" b="1" dirty="0">
                <a:latin typeface="Meiryo UI" panose="020B0604030504040204" pitchFamily="50" charset="-128"/>
                <a:ea typeface="Meiryo UI" panose="020B0604030504040204" pitchFamily="50" charset="-128"/>
              </a:rPr>
              <a:t>ほんのひろば イベント</a:t>
            </a:r>
            <a:r>
              <a:rPr kumimoji="1" lang="en-US" altLang="ja-JP" sz="1200" b="1" dirty="0">
                <a:latin typeface="Meiryo UI" panose="020B0604030504040204" pitchFamily="50" charset="-128"/>
                <a:ea typeface="Meiryo UI" panose="020B0604030504040204" pitchFamily="50" charset="-128"/>
              </a:rPr>
              <a:t>】</a:t>
            </a:r>
          </a:p>
          <a:p>
            <a:pPr algn="ctr">
              <a:lnSpc>
                <a:spcPts val="500"/>
              </a:lnSpc>
            </a:pPr>
            <a:endParaRPr kumimoji="1" lang="en-US" altLang="ja-JP" sz="1100" b="1" dirty="0">
              <a:latin typeface="Meiryo UI" panose="020B0604030504040204" pitchFamily="50" charset="-128"/>
              <a:ea typeface="Meiryo UI" panose="020B0604030504040204" pitchFamily="50" charset="-128"/>
            </a:endParaRPr>
          </a:p>
          <a:p>
            <a:pPr>
              <a:lnSpc>
                <a:spcPts val="1600"/>
              </a:lnSpc>
            </a:pPr>
            <a:r>
              <a:rPr kumimoji="1" lang="ja-JP" altLang="en-US" sz="1100" dirty="0">
                <a:latin typeface="Meiryo UI" panose="020B0604030504040204" pitchFamily="50" charset="-128"/>
                <a:ea typeface="Meiryo UI" panose="020B0604030504040204" pitchFamily="50" charset="-128"/>
              </a:rPr>
              <a:t>◆外国語絵本を用いた様々なイベントの実施　</a:t>
            </a:r>
            <a:endParaRPr kumimoji="1" lang="en-US" altLang="ja-JP" sz="1100" dirty="0">
              <a:latin typeface="Meiryo UI" panose="020B0604030504040204" pitchFamily="50" charset="-128"/>
              <a:ea typeface="Meiryo UI" panose="020B0604030504040204" pitchFamily="50" charset="-128"/>
            </a:endParaRPr>
          </a:p>
          <a:p>
            <a:pPr>
              <a:lnSpc>
                <a:spcPts val="1600"/>
              </a:lnSpc>
            </a:pPr>
            <a:r>
              <a:rPr kumimoji="1" lang="ja-JP" altLang="en-US" sz="1100" dirty="0">
                <a:latin typeface="Meiryo UI" panose="020B0604030504040204" pitchFamily="50" charset="-128"/>
                <a:ea typeface="Meiryo UI" panose="020B0604030504040204" pitchFamily="50" charset="-128"/>
              </a:rPr>
              <a:t>　・市町村と共催し、３ヵ所で開催</a:t>
            </a:r>
            <a:endParaRPr kumimoji="1" lang="en-US" altLang="ja-JP" sz="1100" dirty="0">
              <a:latin typeface="Meiryo UI" panose="020B0604030504040204" pitchFamily="50" charset="-128"/>
              <a:ea typeface="Meiryo UI" panose="020B0604030504040204" pitchFamily="50" charset="-128"/>
            </a:endParaRPr>
          </a:p>
          <a:p>
            <a:pPr>
              <a:lnSpc>
                <a:spcPts val="1600"/>
              </a:lnSpc>
            </a:pPr>
            <a:r>
              <a:rPr kumimoji="1" lang="ja-JP" altLang="en-US" sz="1100" dirty="0">
                <a:latin typeface="Meiryo UI" panose="020B0604030504040204" pitchFamily="50" charset="-128"/>
                <a:ea typeface="Meiryo UI" panose="020B0604030504040204" pitchFamily="50" charset="-128"/>
              </a:rPr>
              <a:t>　（利用に繋がるよう図書館見学を実施</a:t>
            </a:r>
            <a:r>
              <a:rPr kumimoji="1" lang="ja-JP" altLang="en-US" sz="11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a:p>
            <a:pPr>
              <a:lnSpc>
                <a:spcPts val="1600"/>
              </a:lnSpc>
            </a:pPr>
            <a:r>
              <a:rPr kumimoji="1" lang="ja-JP" altLang="en-US" sz="1100" dirty="0">
                <a:latin typeface="Meiryo UI" panose="020B0604030504040204" pitchFamily="50" charset="-128"/>
                <a:ea typeface="Meiryo UI" panose="020B0604030504040204" pitchFamily="50" charset="-128"/>
              </a:rPr>
              <a:t>　</a:t>
            </a:r>
            <a:endParaRPr kumimoji="1" lang="en-US" altLang="ja-JP" sz="1100" dirty="0">
              <a:latin typeface="Meiryo UI" panose="020B0604030504040204" pitchFamily="50" charset="-128"/>
              <a:ea typeface="Meiryo UI" panose="020B0604030504040204" pitchFamily="50" charset="-128"/>
            </a:endParaRPr>
          </a:p>
          <a:p>
            <a:pPr>
              <a:lnSpc>
                <a:spcPts val="1600"/>
              </a:lnSpc>
            </a:pPr>
            <a:r>
              <a:rPr kumimoji="1" lang="ja-JP" altLang="en-US" sz="1100" dirty="0">
                <a:latin typeface="Meiryo UI" panose="020B0604030504040204" pitchFamily="50" charset="-128"/>
                <a:ea typeface="Meiryo UI" panose="020B0604030504040204" pitchFamily="50" charset="-128"/>
              </a:rPr>
              <a:t>◆多言語での</a:t>
            </a:r>
            <a:r>
              <a:rPr kumimoji="1" lang="ja-JP" altLang="en-US" sz="1100" dirty="0" err="1">
                <a:latin typeface="Meiryo UI" panose="020B0604030504040204" pitchFamily="50" charset="-128"/>
                <a:ea typeface="Meiryo UI" panose="020B0604030504040204" pitchFamily="50" charset="-128"/>
              </a:rPr>
              <a:t>え</a:t>
            </a:r>
            <a:r>
              <a:rPr kumimoji="1" lang="ja-JP" altLang="en-US" sz="1100" dirty="0">
                <a:latin typeface="Meiryo UI" panose="020B0604030504040204" pitchFamily="50" charset="-128"/>
                <a:ea typeface="Meiryo UI" panose="020B0604030504040204" pitchFamily="50" charset="-128"/>
              </a:rPr>
              <a:t>ほんのひろばの開催</a:t>
            </a:r>
          </a:p>
          <a:p>
            <a:pPr>
              <a:lnSpc>
                <a:spcPts val="1600"/>
              </a:lnSpc>
            </a:pPr>
            <a:r>
              <a:rPr kumimoji="1" lang="ja-JP" altLang="en-US" sz="1100" dirty="0">
                <a:latin typeface="Meiryo UI" panose="020B0604030504040204" pitchFamily="50" charset="-128"/>
                <a:ea typeface="Meiryo UI" panose="020B0604030504040204" pitchFamily="50" charset="-128"/>
              </a:rPr>
              <a:t>　・</a:t>
            </a:r>
            <a:r>
              <a:rPr kumimoji="1" lang="ja-JP" altLang="en-US" sz="1100" dirty="0" err="1">
                <a:latin typeface="Meiryo UI" panose="020B0604030504040204" pitchFamily="50" charset="-128"/>
                <a:ea typeface="Meiryo UI" panose="020B0604030504040204" pitchFamily="50" charset="-128"/>
              </a:rPr>
              <a:t>え</a:t>
            </a:r>
            <a:r>
              <a:rPr kumimoji="1" lang="ja-JP" altLang="en-US" sz="1100" dirty="0">
                <a:latin typeface="Meiryo UI" panose="020B0604030504040204" pitchFamily="50" charset="-128"/>
                <a:ea typeface="Meiryo UI" panose="020B0604030504040204" pitchFamily="50" charset="-128"/>
              </a:rPr>
              <a:t>ほんのひろばセット用絵本を</a:t>
            </a:r>
            <a:r>
              <a:rPr kumimoji="1" lang="ja-JP" altLang="en-US" sz="1100" dirty="0" smtClean="0">
                <a:latin typeface="Meiryo UI" panose="020B0604030504040204" pitchFamily="50" charset="-128"/>
                <a:ea typeface="Meiryo UI" panose="020B0604030504040204" pitchFamily="50" charset="-128"/>
              </a:rPr>
              <a:t>購入（</a:t>
            </a:r>
            <a:r>
              <a:rPr kumimoji="1" lang="en-US" altLang="ja-JP" sz="1100" dirty="0" smtClean="0">
                <a:latin typeface="Meiryo UI" panose="020B0604030504040204" pitchFamily="50" charset="-128"/>
                <a:ea typeface="Meiryo UI" panose="020B0604030504040204" pitchFamily="50" charset="-128"/>
              </a:rPr>
              <a:t>150</a:t>
            </a:r>
            <a:r>
              <a:rPr kumimoji="1" lang="ja-JP" altLang="en-US" sz="1100" dirty="0" smtClean="0">
                <a:latin typeface="Meiryo UI" panose="020B0604030504040204" pitchFamily="50" charset="-128"/>
                <a:ea typeface="Meiryo UI" panose="020B0604030504040204" pitchFamily="50" charset="-128"/>
              </a:rPr>
              <a:t>冊）</a:t>
            </a:r>
            <a:endParaRPr kumimoji="1" lang="ja-JP" altLang="en-US" sz="1100" dirty="0">
              <a:latin typeface="Meiryo UI" panose="020B0604030504040204" pitchFamily="50" charset="-128"/>
              <a:ea typeface="Meiryo UI" panose="020B0604030504040204" pitchFamily="50" charset="-128"/>
            </a:endParaRPr>
          </a:p>
          <a:p>
            <a:pPr>
              <a:lnSpc>
                <a:spcPts val="1600"/>
              </a:lnSpc>
            </a:pPr>
            <a:r>
              <a:rPr kumimoji="1" lang="ja-JP" altLang="en-US" sz="1100" dirty="0">
                <a:latin typeface="Meiryo UI" panose="020B0604030504040204" pitchFamily="50" charset="-128"/>
                <a:ea typeface="Meiryo UI" panose="020B0604030504040204" pitchFamily="50" charset="-128"/>
              </a:rPr>
              <a:t>　・市町村と共催し、２ヵ所で開催</a:t>
            </a:r>
          </a:p>
          <a:p>
            <a:pPr>
              <a:lnSpc>
                <a:spcPts val="1600"/>
              </a:lnSpc>
            </a:pPr>
            <a:r>
              <a:rPr kumimoji="1" lang="ja-JP" altLang="en-US" sz="1100" dirty="0">
                <a:latin typeface="Meiryo UI" panose="020B0604030504040204" pitchFamily="50" charset="-128"/>
                <a:ea typeface="Meiryo UI" panose="020B0604030504040204" pitchFamily="50" charset="-128"/>
              </a:rPr>
              <a:t>　・読み聞かせと同時開催等</a:t>
            </a:r>
            <a:r>
              <a:rPr kumimoji="1" lang="ja-JP" altLang="en-US" sz="1100" dirty="0" smtClean="0">
                <a:latin typeface="Meiryo UI" panose="020B0604030504040204" pitchFamily="50" charset="-128"/>
                <a:ea typeface="Meiryo UI" panose="020B0604030504040204" pitchFamily="50" charset="-128"/>
              </a:rPr>
              <a:t>組み合わせる</a:t>
            </a:r>
            <a:endParaRPr kumimoji="1" lang="en-US" altLang="ja-JP" sz="1100" b="1" dirty="0">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6295685" y="456140"/>
            <a:ext cx="2407086" cy="307777"/>
          </a:xfrm>
          <a:prstGeom prst="rect">
            <a:avLst/>
          </a:prstGeom>
          <a:noFill/>
          <a:ln>
            <a:solidFill>
              <a:schemeClr val="tx1"/>
            </a:solidFill>
          </a:ln>
        </p:spPr>
        <p:txBody>
          <a:bodyPr wrap="square" rtlCol="0">
            <a:spAutoFit/>
          </a:bodyPr>
          <a:lstStyle/>
          <a:p>
            <a:pPr algn="ctr"/>
            <a:r>
              <a:rPr kumimoji="1" lang="en-US" altLang="ja-JP" sz="1400" dirty="0" smtClean="0">
                <a:latin typeface="Meiryo UI" panose="020B0604030504040204" pitchFamily="50" charset="-128"/>
                <a:ea typeface="Meiryo UI" panose="020B0604030504040204" pitchFamily="50" charset="-128"/>
              </a:rPr>
              <a:t>R4</a:t>
            </a:r>
            <a:r>
              <a:rPr kumimoji="1" lang="ja-JP" altLang="en-US" sz="1400" dirty="0" smtClean="0">
                <a:latin typeface="Meiryo UI" panose="020B0604030504040204" pitchFamily="50" charset="-128"/>
                <a:ea typeface="Meiryo UI" panose="020B0604030504040204" pitchFamily="50" charset="-128"/>
              </a:rPr>
              <a:t>年度当初予算　</a:t>
            </a:r>
            <a:r>
              <a:rPr kumimoji="1" lang="en-US" altLang="ja-JP" sz="1400" dirty="0" smtClean="0">
                <a:latin typeface="Meiryo UI" panose="020B0604030504040204" pitchFamily="50" charset="-128"/>
                <a:ea typeface="Meiryo UI" panose="020B0604030504040204" pitchFamily="50" charset="-128"/>
              </a:rPr>
              <a:t>300</a:t>
            </a:r>
            <a:r>
              <a:rPr kumimoji="1" lang="ja-JP" altLang="en-US" sz="1400" dirty="0">
                <a:latin typeface="Meiryo UI" panose="020B0604030504040204" pitchFamily="50" charset="-128"/>
                <a:ea typeface="Meiryo UI" panose="020B0604030504040204" pitchFamily="50" charset="-128"/>
              </a:rPr>
              <a:t>万</a:t>
            </a:r>
            <a:r>
              <a:rPr kumimoji="1" lang="ja-JP" altLang="en-US" sz="1400" dirty="0" smtClean="0">
                <a:latin typeface="Meiryo UI" panose="020B0604030504040204" pitchFamily="50" charset="-128"/>
                <a:ea typeface="Meiryo UI" panose="020B0604030504040204" pitchFamily="50" charset="-128"/>
              </a:rPr>
              <a:t>円</a:t>
            </a:r>
            <a:endParaRPr kumimoji="1" lang="ja-JP" altLang="en-US" sz="140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7740204" y="0"/>
            <a:ext cx="1390918" cy="369332"/>
          </a:xfrm>
          <a:prstGeom prst="rect">
            <a:avLst/>
          </a:prstGeom>
          <a:noFill/>
          <a:ln>
            <a:solidFill>
              <a:schemeClr val="tx1"/>
            </a:solidFill>
          </a:ln>
        </p:spPr>
        <p:txBody>
          <a:bodyPr wrap="square" rtlCol="0">
            <a:spAutoFit/>
          </a:bodyPr>
          <a:lstStyle/>
          <a:p>
            <a:pPr algn="ctr"/>
            <a:r>
              <a:rPr kumimoji="1" lang="ja-JP" altLang="en-US" dirty="0" smtClean="0">
                <a:latin typeface="BIZ UDゴシック" panose="020B0400000000000000" pitchFamily="49" charset="-128"/>
                <a:ea typeface="BIZ UDゴシック" panose="020B0400000000000000" pitchFamily="49" charset="-128"/>
              </a:rPr>
              <a:t>資料２－２</a:t>
            </a:r>
            <a:endParaRPr kumimoji="1" lang="ja-JP" altLang="en-US"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11538750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3181</TotalTime>
  <Words>553</Words>
  <Application>Microsoft Office PowerPoint</Application>
  <PresentationFormat>画面に合わせる (4:3)</PresentationFormat>
  <Paragraphs>56</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BIZ UDゴシック</vt:lpstr>
      <vt:lpstr>Meiryo UI</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R3以降　オーサービジット事業</dc:title>
  <dc:creator>家村　憲治</dc:creator>
  <cp:lastModifiedBy>入澤　都</cp:lastModifiedBy>
  <cp:revision>284</cp:revision>
  <cp:lastPrinted>2022-07-28T01:16:05Z</cp:lastPrinted>
  <dcterms:created xsi:type="dcterms:W3CDTF">2020-10-09T00:40:20Z</dcterms:created>
  <dcterms:modified xsi:type="dcterms:W3CDTF">2022-07-28T01:19:47Z</dcterms:modified>
</cp:coreProperties>
</file>