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70" r:id="rId2"/>
    <p:sldId id="278" r:id="rId3"/>
    <p:sldId id="256" r:id="rId4"/>
    <p:sldId id="271" r:id="rId5"/>
    <p:sldId id="272" r:id="rId6"/>
    <p:sldId id="283" r:id="rId7"/>
    <p:sldId id="282" r:id="rId8"/>
    <p:sldId id="273" r:id="rId9"/>
    <p:sldId id="279" r:id="rId10"/>
    <p:sldId id="257" r:id="rId11"/>
    <p:sldId id="274" r:id="rId12"/>
    <p:sldId id="285" r:id="rId13"/>
    <p:sldId id="284" r:id="rId14"/>
    <p:sldId id="275" r:id="rId15"/>
    <p:sldId id="276" r:id="rId16"/>
    <p:sldId id="277" r:id="rId17"/>
    <p:sldId id="286" r:id="rId18"/>
    <p:sldId id="261" r:id="rId19"/>
    <p:sldId id="287" r:id="rId20"/>
    <p:sldId id="262" r:id="rId2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6" autoAdjust="0"/>
    <p:restoredTop sz="71454" autoAdjust="0"/>
  </p:normalViewPr>
  <p:slideViewPr>
    <p:cSldViewPr snapToGrid="0">
      <p:cViewPr varScale="1">
        <p:scale>
          <a:sx n="53" d="100"/>
          <a:sy n="53" d="100"/>
        </p:scale>
        <p:origin x="1710" y="72"/>
      </p:cViewPr>
      <p:guideLst/>
    </p:cSldViewPr>
  </p:slideViewPr>
  <p:outlineViewPr>
    <p:cViewPr>
      <p:scale>
        <a:sx n="33" d="100"/>
        <a:sy n="33" d="100"/>
      </p:scale>
      <p:origin x="0" y="-438"/>
    </p:cViewPr>
  </p:outlineViewPr>
  <p:notesTextViewPr>
    <p:cViewPr>
      <p:scale>
        <a:sx n="1" d="1"/>
        <a:sy n="1" d="1"/>
      </p:scale>
      <p:origin x="0" y="0"/>
    </p:cViewPr>
  </p:notesText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4159667541557301E-2"/>
          <c:y val="0.23809199719402771"/>
          <c:w val="0.89568066491688536"/>
          <c:h val="0.55670596745519429"/>
        </c:manualLayout>
      </c:layout>
      <c:barChart>
        <c:barDir val="bar"/>
        <c:grouping val="percentStacked"/>
        <c:varyColors val="0"/>
        <c:ser>
          <c:idx val="1"/>
          <c:order val="1"/>
          <c:tx>
            <c:strRef>
              <c:f>Sheet1!$B$14</c:f>
              <c:strCache>
                <c:ptCount val="1"/>
                <c:pt idx="0">
                  <c:v>2時間以上</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Sheet1!$C$14</c:f>
              <c:numCache>
                <c:formatCode>0.0%</c:formatCode>
                <c:ptCount val="1"/>
                <c:pt idx="0">
                  <c:v>0.1</c:v>
                </c:pt>
              </c:numCache>
            </c:numRef>
          </c:val>
          <c:extLst>
            <c:ext xmlns:c16="http://schemas.microsoft.com/office/drawing/2014/chart" uri="{C3380CC4-5D6E-409C-BE32-E72D297353CC}">
              <c16:uniqueId val="{00000000-26CC-4B3A-A577-3ECEF0BD1C5C}"/>
            </c:ext>
          </c:extLst>
        </c:ser>
        <c:ser>
          <c:idx val="2"/>
          <c:order val="2"/>
          <c:tx>
            <c:strRef>
              <c:f>Sheet1!$B$15</c:f>
              <c:strCache>
                <c:ptCount val="1"/>
                <c:pt idx="0">
                  <c:v>1時間以上、２時間より少ない</c:v>
                </c:pt>
              </c:strCache>
            </c:strRef>
          </c:tx>
          <c:spPr>
            <a:solidFill>
              <a:schemeClr val="accent1">
                <a:tint val="83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Sheet1!$C$15</c:f>
              <c:numCache>
                <c:formatCode>0.0%</c:formatCode>
                <c:ptCount val="1"/>
                <c:pt idx="0">
                  <c:v>0.1</c:v>
                </c:pt>
              </c:numCache>
            </c:numRef>
          </c:val>
          <c:extLst>
            <c:ext xmlns:c16="http://schemas.microsoft.com/office/drawing/2014/chart" uri="{C3380CC4-5D6E-409C-BE32-E72D297353CC}">
              <c16:uniqueId val="{00000001-26CC-4B3A-A577-3ECEF0BD1C5C}"/>
            </c:ext>
          </c:extLst>
        </c:ser>
        <c:ser>
          <c:idx val="3"/>
          <c:order val="3"/>
          <c:tx>
            <c:strRef>
              <c:f>Sheet1!$B$16</c:f>
              <c:strCache>
                <c:ptCount val="1"/>
                <c:pt idx="0">
                  <c:v>30分以上、１時間より少ない</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Sheet1!$C$16</c:f>
              <c:numCache>
                <c:formatCode>0.0%</c:formatCode>
                <c:ptCount val="1"/>
                <c:pt idx="0">
                  <c:v>0.23333333333333334</c:v>
                </c:pt>
              </c:numCache>
            </c:numRef>
          </c:val>
          <c:extLst>
            <c:ext xmlns:c16="http://schemas.microsoft.com/office/drawing/2014/chart" uri="{C3380CC4-5D6E-409C-BE32-E72D297353CC}">
              <c16:uniqueId val="{00000002-26CC-4B3A-A577-3ECEF0BD1C5C}"/>
            </c:ext>
          </c:extLst>
        </c:ser>
        <c:ser>
          <c:idx val="4"/>
          <c:order val="4"/>
          <c:tx>
            <c:strRef>
              <c:f>Sheet1!$B$17</c:f>
              <c:strCache>
                <c:ptCount val="1"/>
                <c:pt idx="0">
                  <c:v>10分以上、１時間より少ない</c:v>
                </c:pt>
              </c:strCache>
            </c:strRef>
          </c:tx>
          <c:spPr>
            <a:solidFill>
              <a:schemeClr val="accent1">
                <a:shade val="82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Sheet1!$C$17</c:f>
              <c:numCache>
                <c:formatCode>0.0%</c:formatCode>
                <c:ptCount val="1"/>
                <c:pt idx="0">
                  <c:v>0.13333333333333333</c:v>
                </c:pt>
              </c:numCache>
            </c:numRef>
          </c:val>
          <c:extLst>
            <c:ext xmlns:c16="http://schemas.microsoft.com/office/drawing/2014/chart" uri="{C3380CC4-5D6E-409C-BE32-E72D297353CC}">
              <c16:uniqueId val="{00000003-26CC-4B3A-A577-3ECEF0BD1C5C}"/>
            </c:ext>
          </c:extLst>
        </c:ser>
        <c:ser>
          <c:idx val="5"/>
          <c:order val="5"/>
          <c:tx>
            <c:strRef>
              <c:f>Sheet1!$B$18</c:f>
              <c:strCache>
                <c:ptCount val="1"/>
                <c:pt idx="0">
                  <c:v>10分より少ない</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Sheet1!$C$18</c:f>
              <c:numCache>
                <c:formatCode>0.0%</c:formatCode>
                <c:ptCount val="1"/>
                <c:pt idx="0">
                  <c:v>0.2</c:v>
                </c:pt>
              </c:numCache>
            </c:numRef>
          </c:val>
          <c:extLst>
            <c:ext xmlns:c16="http://schemas.microsoft.com/office/drawing/2014/chart" uri="{C3380CC4-5D6E-409C-BE32-E72D297353CC}">
              <c16:uniqueId val="{00000004-26CC-4B3A-A577-3ECEF0BD1C5C}"/>
            </c:ext>
          </c:extLst>
        </c:ser>
        <c:ser>
          <c:idx val="6"/>
          <c:order val="6"/>
          <c:tx>
            <c:strRef>
              <c:f>Sheet1!$B$19</c:f>
              <c:strCache>
                <c:ptCount val="1"/>
                <c:pt idx="0">
                  <c:v>全くしない</c:v>
                </c:pt>
              </c:strCache>
            </c:strRef>
          </c:tx>
          <c:spPr>
            <a:solidFill>
              <a:schemeClr val="accent1">
                <a:shade val="47000"/>
              </a:schemeClr>
            </a:solidFill>
            <a:ln w="38100">
              <a:solidFill>
                <a:srgbClr val="FF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Sheet1!$C$19</c:f>
              <c:numCache>
                <c:formatCode>0.0%</c:formatCode>
                <c:ptCount val="1"/>
                <c:pt idx="0">
                  <c:v>0.23333333333333334</c:v>
                </c:pt>
              </c:numCache>
            </c:numRef>
          </c:val>
          <c:extLst>
            <c:ext xmlns:c16="http://schemas.microsoft.com/office/drawing/2014/chart" uri="{C3380CC4-5D6E-409C-BE32-E72D297353CC}">
              <c16:uniqueId val="{00000005-26CC-4B3A-A577-3ECEF0BD1C5C}"/>
            </c:ext>
          </c:extLst>
        </c:ser>
        <c:dLbls>
          <c:dLblPos val="ctr"/>
          <c:showLegendKey val="0"/>
          <c:showVal val="1"/>
          <c:showCatName val="0"/>
          <c:showSerName val="0"/>
          <c:showPercent val="0"/>
          <c:showBubbleSize val="0"/>
        </c:dLbls>
        <c:gapWidth val="50"/>
        <c:overlap val="100"/>
        <c:axId val="763312768"/>
        <c:axId val="763306112"/>
        <c:extLst>
          <c:ext xmlns:c15="http://schemas.microsoft.com/office/drawing/2012/chart" uri="{02D57815-91ED-43cb-92C2-25804820EDAC}">
            <c15:filteredBarSeries>
              <c15:ser>
                <c:idx val="0"/>
                <c:order val="0"/>
                <c:tx>
                  <c:strRef>
                    <c:extLst>
                      <c:ext uri="{02D57815-91ED-43cb-92C2-25804820EDAC}">
                        <c15:formulaRef>
                          <c15:sqref>Sheet1!$B$13</c15:sqref>
                        </c15:formulaRef>
                      </c:ext>
                    </c:extLst>
                    <c:strCache>
                      <c:ptCount val="1"/>
                    </c:strCache>
                  </c:strRef>
                </c:tx>
                <c:spPr>
                  <a:solidFill>
                    <a:schemeClr val="accent1">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Sheet1!$C$13</c15:sqref>
                        </c15:formulaRef>
                      </c:ext>
                    </c:extLst>
                    <c:numCache>
                      <c:formatCode>General</c:formatCode>
                      <c:ptCount val="1"/>
                    </c:numCache>
                  </c:numRef>
                </c:val>
                <c:extLst>
                  <c:ext xmlns:c16="http://schemas.microsoft.com/office/drawing/2014/chart" uri="{C3380CC4-5D6E-409C-BE32-E72D297353CC}">
                    <c16:uniqueId val="{00000006-26CC-4B3A-A577-3ECEF0BD1C5C}"/>
                  </c:ext>
                </c:extLst>
              </c15:ser>
            </c15:filteredBarSeries>
          </c:ext>
        </c:extLst>
      </c:barChart>
      <c:catAx>
        <c:axId val="763312768"/>
        <c:scaling>
          <c:orientation val="minMax"/>
        </c:scaling>
        <c:delete val="1"/>
        <c:axPos val="l"/>
        <c:numFmt formatCode="General" sourceLinked="1"/>
        <c:majorTickMark val="none"/>
        <c:minorTickMark val="none"/>
        <c:tickLblPos val="nextTo"/>
        <c:crossAx val="763306112"/>
        <c:crosses val="autoZero"/>
        <c:auto val="1"/>
        <c:lblAlgn val="ctr"/>
        <c:lblOffset val="100"/>
        <c:noMultiLvlLbl val="0"/>
      </c:catAx>
      <c:valAx>
        <c:axId val="7633061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UD デジタル 教科書体 N-B" panose="02020700000000000000" pitchFamily="17" charset="-128"/>
                <a:ea typeface="UD デジタル 教科書体 N-B" panose="02020700000000000000" pitchFamily="17" charset="-128"/>
                <a:cs typeface="+mn-cs"/>
              </a:defRPr>
            </a:pPr>
            <a:endParaRPr lang="ja-JP"/>
          </a:p>
        </c:txPr>
        <c:crossAx val="763312768"/>
        <c:crosses val="autoZero"/>
        <c:crossBetween val="between"/>
      </c:valAx>
      <c:spPr>
        <a:noFill/>
        <a:ln>
          <a:noFill/>
        </a:ln>
        <a:effectLst/>
      </c:spPr>
    </c:plotArea>
    <c:legend>
      <c:legendPos val="t"/>
      <c:layout>
        <c:manualLayout>
          <c:xMode val="edge"/>
          <c:yMode val="edge"/>
          <c:x val="0"/>
          <c:y val="2.8135880436886796E-2"/>
          <c:w val="0.98725316249410111"/>
          <c:h val="0.186172273668828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UD デジタル 教科書体 N-B" panose="02020700000000000000" pitchFamily="17" charset="-128"/>
              <a:ea typeface="UD デジタル 教科書体 N-B" panose="02020700000000000000" pitchFamily="17" charset="-128"/>
              <a:cs typeface="+mn-cs"/>
            </a:defRPr>
          </a:pPr>
          <a:endParaRPr lang="ja-JP"/>
        </a:p>
      </c:txPr>
    </c:legend>
    <c:plotVisOnly val="1"/>
    <c:dispBlanksAs val="gap"/>
    <c:showDLblsOverMax val="0"/>
  </c:chart>
  <c:spPr>
    <a:noFill/>
    <a:ln>
      <a:noFill/>
    </a:ln>
    <a:effectLst/>
  </c:spPr>
  <c:txPr>
    <a:bodyPr/>
    <a:lstStyle/>
    <a:p>
      <a:pPr>
        <a:defRPr sz="1200">
          <a:latin typeface="UD デジタル 教科書体 N-B" panose="02020700000000000000" pitchFamily="17" charset="-128"/>
          <a:ea typeface="UD デジタル 教科書体 N-B" panose="02020700000000000000" pitchFamily="17"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r>
              <a:rPr lang="ja-JP"/>
              <a:t>質問①　「あなたは図書館を利用したことがありますか。」</a:t>
            </a:r>
          </a:p>
        </c:rich>
      </c:tx>
      <c:layout>
        <c:manualLayout>
          <c:xMode val="edge"/>
          <c:yMode val="edge"/>
          <c:x val="2.7777777777777779E-3"/>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endParaRPr lang="ja-JP"/>
        </a:p>
      </c:txPr>
    </c:title>
    <c:autoTitleDeleted val="0"/>
    <c:plotArea>
      <c:layout>
        <c:manualLayout>
          <c:layoutTarget val="inner"/>
          <c:xMode val="edge"/>
          <c:yMode val="edge"/>
          <c:x val="0.21742466898556562"/>
          <c:y val="0.27743589305189009"/>
          <c:w val="0.72114711076062843"/>
          <c:h val="0.22447110317564029"/>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HGｺﾞｼｯｸM" panose="020B0609000000000000" pitchFamily="49" charset="-128"/>
                    <a:ea typeface="HGｺﾞｼｯｸM" panose="020B0609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Sheet1!$B$4:$B$5</c:f>
              <c:strCache>
                <c:ptCount val="2"/>
                <c:pt idx="0">
                  <c:v>利用したことがある</c:v>
                </c:pt>
                <c:pt idx="1">
                  <c:v>利用したことがない</c:v>
                </c:pt>
              </c:strCache>
            </c:strRef>
          </c:cat>
          <c:val>
            <c:numRef>
              <c:f>Sheet1!$D$4:$D$5</c:f>
              <c:numCache>
                <c:formatCode>0.0%</c:formatCode>
                <c:ptCount val="2"/>
                <c:pt idx="0">
                  <c:v>0.85555555555555551</c:v>
                </c:pt>
                <c:pt idx="1">
                  <c:v>0.14444444444444443</c:v>
                </c:pt>
              </c:numCache>
            </c:numRef>
          </c:val>
          <c:extLst>
            <c:ext xmlns:c16="http://schemas.microsoft.com/office/drawing/2014/chart" uri="{C3380CC4-5D6E-409C-BE32-E72D297353CC}">
              <c16:uniqueId val="{00000000-FED0-472B-BEE5-300EBB5EDAAA}"/>
            </c:ext>
          </c:extLst>
        </c:ser>
        <c:dLbls>
          <c:dLblPos val="outEnd"/>
          <c:showLegendKey val="0"/>
          <c:showVal val="1"/>
          <c:showCatName val="0"/>
          <c:showSerName val="0"/>
          <c:showPercent val="0"/>
          <c:showBubbleSize val="0"/>
        </c:dLbls>
        <c:gapWidth val="72"/>
        <c:axId val="153646880"/>
        <c:axId val="153645632"/>
      </c:barChart>
      <c:catAx>
        <c:axId val="153646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endParaRPr lang="ja-JP"/>
          </a:p>
        </c:txPr>
        <c:crossAx val="153645632"/>
        <c:crosses val="autoZero"/>
        <c:auto val="1"/>
        <c:lblAlgn val="ctr"/>
        <c:lblOffset val="100"/>
        <c:noMultiLvlLbl val="0"/>
      </c:catAx>
      <c:valAx>
        <c:axId val="15364563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endParaRPr lang="ja-JP"/>
          </a:p>
        </c:txPr>
        <c:crossAx val="153646880"/>
        <c:crosses val="autoZero"/>
        <c:crossBetween val="between"/>
        <c:majorUnit val="0.2"/>
      </c:valAx>
      <c:spPr>
        <a:noFill/>
        <a:ln>
          <a:noFill/>
        </a:ln>
        <a:effectLst/>
      </c:spPr>
    </c:plotArea>
    <c:plotVisOnly val="1"/>
    <c:dispBlanksAs val="gap"/>
    <c:showDLblsOverMax val="0"/>
  </c:chart>
  <c:spPr>
    <a:noFill/>
    <a:ln>
      <a:solidFill>
        <a:schemeClr val="accent1"/>
      </a:solidFill>
    </a:ln>
    <a:effectLst/>
  </c:spPr>
  <c:txPr>
    <a:bodyPr/>
    <a:lstStyle/>
    <a:p>
      <a:pPr>
        <a:defRPr>
          <a:latin typeface="HGｺﾞｼｯｸM" panose="020B0609000000000000" pitchFamily="49" charset="-128"/>
          <a:ea typeface="HGｺﾞｼｯｸM" panose="020B0609000000000000" pitchFamily="49"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r>
              <a:rPr lang="ja-JP" sz="1400" dirty="0"/>
              <a:t>質問②「あなたは普段、１日当たりどれぐらいの時間、読書をしますか。」</a:t>
            </a:r>
          </a:p>
        </c:rich>
      </c:tx>
      <c:layout>
        <c:manualLayout>
          <c:xMode val="edge"/>
          <c:yMode val="edge"/>
          <c:x val="1.5240514111191223E-3"/>
          <c:y val="2.314804708817338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endParaRPr lang="ja-JP"/>
        </a:p>
      </c:txPr>
    </c:title>
    <c:autoTitleDeleted val="0"/>
    <c:plotArea>
      <c:layout>
        <c:manualLayout>
          <c:layoutTarget val="inner"/>
          <c:xMode val="edge"/>
          <c:yMode val="edge"/>
          <c:x val="2.5905404442087984E-2"/>
          <c:y val="0.32065150187923236"/>
          <c:w val="0.93137340226745113"/>
          <c:h val="0.24874853733707591"/>
        </c:manualLayout>
      </c:layout>
      <c:barChart>
        <c:barDir val="bar"/>
        <c:grouping val="percentStacked"/>
        <c:varyColors val="0"/>
        <c:ser>
          <c:idx val="0"/>
          <c:order val="0"/>
          <c:tx>
            <c:strRef>
              <c:f>Sheet1!$B$7</c:f>
              <c:strCache>
                <c:ptCount val="1"/>
                <c:pt idx="0">
                  <c:v>2時間以上</c:v>
                </c:pt>
              </c:strCache>
            </c:strRef>
          </c:tx>
          <c:spPr>
            <a:solidFill>
              <a:schemeClr val="accent1">
                <a:tint val="5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HGｺﾞｼｯｸM" panose="020B0609000000000000" pitchFamily="49" charset="-128"/>
                    <a:ea typeface="HGｺﾞｼｯｸM" panose="020B0609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Sheet1!$D$7</c:f>
              <c:numCache>
                <c:formatCode>0.0%</c:formatCode>
                <c:ptCount val="1"/>
                <c:pt idx="0">
                  <c:v>0.1111111111111111</c:v>
                </c:pt>
              </c:numCache>
            </c:numRef>
          </c:val>
          <c:extLst>
            <c:ext xmlns:c16="http://schemas.microsoft.com/office/drawing/2014/chart" uri="{C3380CC4-5D6E-409C-BE32-E72D297353CC}">
              <c16:uniqueId val="{00000000-EEC7-4644-B81A-45FA6FA520DD}"/>
            </c:ext>
          </c:extLst>
        </c:ser>
        <c:ser>
          <c:idx val="1"/>
          <c:order val="1"/>
          <c:tx>
            <c:strRef>
              <c:f>Sheet1!$B$8</c:f>
              <c:strCache>
                <c:ptCount val="1"/>
                <c:pt idx="0">
                  <c:v>1時間以上2時間未満</c:v>
                </c:pt>
              </c:strCache>
            </c:strRef>
          </c:tx>
          <c:spPr>
            <a:solidFill>
              <a:schemeClr val="accent1">
                <a:tint val="7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HGｺﾞｼｯｸM" panose="020B0609000000000000" pitchFamily="49" charset="-128"/>
                    <a:ea typeface="HGｺﾞｼｯｸM" panose="020B0609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Sheet1!$D$8</c:f>
              <c:numCache>
                <c:formatCode>0.0%</c:formatCode>
                <c:ptCount val="1"/>
                <c:pt idx="0">
                  <c:v>0.12222222222222222</c:v>
                </c:pt>
              </c:numCache>
            </c:numRef>
          </c:val>
          <c:extLst>
            <c:ext xmlns:c16="http://schemas.microsoft.com/office/drawing/2014/chart" uri="{C3380CC4-5D6E-409C-BE32-E72D297353CC}">
              <c16:uniqueId val="{00000001-EEC7-4644-B81A-45FA6FA520DD}"/>
            </c:ext>
          </c:extLst>
        </c:ser>
        <c:ser>
          <c:idx val="2"/>
          <c:order val="2"/>
          <c:tx>
            <c:strRef>
              <c:f>Sheet1!$B$9</c:f>
              <c:strCache>
                <c:ptCount val="1"/>
                <c:pt idx="0">
                  <c:v>30分以上１時間未満</c:v>
                </c:pt>
              </c:strCache>
            </c:strRef>
          </c:tx>
          <c:spPr>
            <a:solidFill>
              <a:schemeClr val="accent1">
                <a:tint val="9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HGｺﾞｼｯｸM" panose="020B0609000000000000" pitchFamily="49" charset="-128"/>
                    <a:ea typeface="HGｺﾞｼｯｸM" panose="020B0609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Sheet1!$D$9</c:f>
              <c:numCache>
                <c:formatCode>0.0%</c:formatCode>
                <c:ptCount val="1"/>
                <c:pt idx="0">
                  <c:v>0.2</c:v>
                </c:pt>
              </c:numCache>
            </c:numRef>
          </c:val>
          <c:extLst>
            <c:ext xmlns:c16="http://schemas.microsoft.com/office/drawing/2014/chart" uri="{C3380CC4-5D6E-409C-BE32-E72D297353CC}">
              <c16:uniqueId val="{00000002-EEC7-4644-B81A-45FA6FA520DD}"/>
            </c:ext>
          </c:extLst>
        </c:ser>
        <c:ser>
          <c:idx val="3"/>
          <c:order val="3"/>
          <c:tx>
            <c:strRef>
              <c:f>Sheet1!$B$10</c:f>
              <c:strCache>
                <c:ptCount val="1"/>
                <c:pt idx="0">
                  <c:v>10分以上30分未満</c:v>
                </c:pt>
              </c:strCache>
            </c:strRef>
          </c:tx>
          <c:spPr>
            <a:solidFill>
              <a:schemeClr val="accent1">
                <a:shade val="9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HGｺﾞｼｯｸM" panose="020B0609000000000000" pitchFamily="49" charset="-128"/>
                    <a:ea typeface="HGｺﾞｼｯｸM" panose="020B0609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Sheet1!$D$10</c:f>
              <c:numCache>
                <c:formatCode>0.0%</c:formatCode>
                <c:ptCount val="1"/>
                <c:pt idx="0">
                  <c:v>0.37777777777777777</c:v>
                </c:pt>
              </c:numCache>
            </c:numRef>
          </c:val>
          <c:extLst>
            <c:ext xmlns:c16="http://schemas.microsoft.com/office/drawing/2014/chart" uri="{C3380CC4-5D6E-409C-BE32-E72D297353CC}">
              <c16:uniqueId val="{00000003-EEC7-4644-B81A-45FA6FA520DD}"/>
            </c:ext>
          </c:extLst>
        </c:ser>
        <c:ser>
          <c:idx val="4"/>
          <c:order val="4"/>
          <c:tx>
            <c:strRef>
              <c:f>Sheet1!$B$11</c:f>
              <c:strCache>
                <c:ptCount val="1"/>
                <c:pt idx="0">
                  <c:v>10分未満</c:v>
                </c:pt>
              </c:strCache>
            </c:strRef>
          </c:tx>
          <c:spPr>
            <a:solidFill>
              <a:schemeClr val="accent1">
                <a:shade val="7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HGｺﾞｼｯｸM" panose="020B0609000000000000" pitchFamily="49" charset="-128"/>
                    <a:ea typeface="HGｺﾞｼｯｸM" panose="020B0609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Sheet1!$D$11</c:f>
              <c:numCache>
                <c:formatCode>0.0%</c:formatCode>
                <c:ptCount val="1"/>
                <c:pt idx="0">
                  <c:v>0.1</c:v>
                </c:pt>
              </c:numCache>
            </c:numRef>
          </c:val>
          <c:extLst>
            <c:ext xmlns:c16="http://schemas.microsoft.com/office/drawing/2014/chart" uri="{C3380CC4-5D6E-409C-BE32-E72D297353CC}">
              <c16:uniqueId val="{00000004-EEC7-4644-B81A-45FA6FA520DD}"/>
            </c:ext>
          </c:extLst>
        </c:ser>
        <c:ser>
          <c:idx val="5"/>
          <c:order val="5"/>
          <c:tx>
            <c:strRef>
              <c:f>Sheet1!$B$12</c:f>
              <c:strCache>
                <c:ptCount val="1"/>
                <c:pt idx="0">
                  <c:v>全くしない</c:v>
                </c:pt>
              </c:strCache>
            </c:strRef>
          </c:tx>
          <c:spPr>
            <a:solidFill>
              <a:schemeClr val="accent1">
                <a:shade val="50000"/>
              </a:schemeClr>
            </a:solidFill>
            <a:ln w="38100">
              <a:solidFill>
                <a:srgbClr val="FF0000"/>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HGｺﾞｼｯｸM" panose="020B0609000000000000" pitchFamily="49" charset="-128"/>
                    <a:ea typeface="HGｺﾞｼｯｸM" panose="020B0609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Sheet1!$D$12</c:f>
              <c:numCache>
                <c:formatCode>0.0%</c:formatCode>
                <c:ptCount val="1"/>
                <c:pt idx="0">
                  <c:v>8.8888888888888892E-2</c:v>
                </c:pt>
              </c:numCache>
            </c:numRef>
          </c:val>
          <c:extLst>
            <c:ext xmlns:c16="http://schemas.microsoft.com/office/drawing/2014/chart" uri="{C3380CC4-5D6E-409C-BE32-E72D297353CC}">
              <c16:uniqueId val="{00000005-EEC7-4644-B81A-45FA6FA520DD}"/>
            </c:ext>
          </c:extLst>
        </c:ser>
        <c:dLbls>
          <c:dLblPos val="ctr"/>
          <c:showLegendKey val="0"/>
          <c:showVal val="1"/>
          <c:showCatName val="0"/>
          <c:showSerName val="0"/>
          <c:showPercent val="0"/>
          <c:showBubbleSize val="0"/>
        </c:dLbls>
        <c:gapWidth val="90"/>
        <c:overlap val="100"/>
        <c:axId val="153647712"/>
        <c:axId val="151879392"/>
      </c:barChart>
      <c:catAx>
        <c:axId val="153647712"/>
        <c:scaling>
          <c:orientation val="minMax"/>
        </c:scaling>
        <c:delete val="1"/>
        <c:axPos val="l"/>
        <c:numFmt formatCode="General" sourceLinked="1"/>
        <c:majorTickMark val="none"/>
        <c:minorTickMark val="none"/>
        <c:tickLblPos val="nextTo"/>
        <c:crossAx val="151879392"/>
        <c:crosses val="autoZero"/>
        <c:auto val="1"/>
        <c:lblAlgn val="ctr"/>
        <c:lblOffset val="100"/>
        <c:noMultiLvlLbl val="0"/>
      </c:catAx>
      <c:valAx>
        <c:axId val="1518793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endParaRPr lang="ja-JP"/>
          </a:p>
        </c:txPr>
        <c:crossAx val="153647712"/>
        <c:crosses val="autoZero"/>
        <c:crossBetween val="between"/>
        <c:majorUnit val="0.2"/>
      </c:valAx>
      <c:spPr>
        <a:noFill/>
        <a:ln>
          <a:noFill/>
        </a:ln>
        <a:effectLst/>
      </c:spPr>
    </c:plotArea>
    <c:legend>
      <c:legendPos val="t"/>
      <c:layout>
        <c:manualLayout>
          <c:xMode val="edge"/>
          <c:yMode val="edge"/>
          <c:x val="5.1817966061808815E-2"/>
          <c:y val="0.15501905238721145"/>
          <c:w val="0.89999991411386837"/>
          <c:h val="0.100139135570371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endParaRPr lang="ja-JP"/>
        </a:p>
      </c:txPr>
    </c:legend>
    <c:plotVisOnly val="1"/>
    <c:dispBlanksAs val="gap"/>
    <c:showDLblsOverMax val="0"/>
  </c:chart>
  <c:spPr>
    <a:noFill/>
    <a:ln>
      <a:solidFill>
        <a:schemeClr val="accent1">
          <a:lumMod val="75000"/>
        </a:schemeClr>
      </a:solidFill>
    </a:ln>
    <a:effectLst/>
  </c:spPr>
  <c:txPr>
    <a:bodyPr/>
    <a:lstStyle/>
    <a:p>
      <a:pPr>
        <a:defRPr sz="1050">
          <a:latin typeface="HGｺﾞｼｯｸM" panose="020B0609000000000000" pitchFamily="49" charset="-128"/>
          <a:ea typeface="HGｺﾞｼｯｸM" panose="020B0609000000000000" pitchFamily="49"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r>
              <a:rPr lang="ja-JP" sz="1200" dirty="0"/>
              <a:t>質問③「普段（作家さんのお話を聞く前）、あなたが</a:t>
            </a:r>
            <a:r>
              <a:rPr lang="ja-JP" sz="1200" dirty="0" smtClean="0"/>
              <a:t>読書</a:t>
            </a:r>
            <a:endParaRPr lang="en-US" altLang="ja-JP" sz="1200" dirty="0" smtClean="0"/>
          </a:p>
          <a:p>
            <a:pPr algn="l">
              <a:defRPr/>
            </a:pPr>
            <a:r>
              <a:rPr lang="ja-JP" altLang="en-US" sz="1200" dirty="0" smtClean="0"/>
              <a:t>　　　　</a:t>
            </a:r>
            <a:r>
              <a:rPr lang="ja-JP" sz="1200" dirty="0" smtClean="0"/>
              <a:t>を</a:t>
            </a:r>
            <a:r>
              <a:rPr lang="ja-JP" sz="1200" dirty="0"/>
              <a:t>する理由を教えてください。」</a:t>
            </a:r>
          </a:p>
        </c:rich>
      </c:tx>
      <c:layout>
        <c:manualLayout>
          <c:xMode val="edge"/>
          <c:yMode val="edge"/>
          <c:x val="2.1821843353456193E-5"/>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endParaRPr lang="ja-JP"/>
        </a:p>
      </c:txPr>
    </c:title>
    <c:autoTitleDeleted val="0"/>
    <c:plotArea>
      <c:layout>
        <c:manualLayout>
          <c:layoutTarget val="inner"/>
          <c:xMode val="edge"/>
          <c:yMode val="edge"/>
          <c:x val="0.49179316790950584"/>
          <c:y val="0.22414692912345124"/>
          <c:w val="0.44976320916637352"/>
          <c:h val="0.7259503222960264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HGｺﾞｼｯｸM" panose="020B0609000000000000" pitchFamily="49" charset="-128"/>
                    <a:ea typeface="HGｺﾞｼｯｸM" panose="020B0609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Sheet1!$B$14:$B$23</c:f>
              <c:strCache>
                <c:ptCount val="10"/>
                <c:pt idx="0">
                  <c:v>気分転換になる</c:v>
                </c:pt>
                <c:pt idx="1">
                  <c:v>本の内容を楽しむことができる</c:v>
                </c:pt>
                <c:pt idx="2">
                  <c:v>いろいろな人の考え方に触れることができる</c:v>
                </c:pt>
                <c:pt idx="3">
                  <c:v>趣味を深めることができる</c:v>
                </c:pt>
                <c:pt idx="4">
                  <c:v>文章を読む力がつく</c:v>
                </c:pt>
                <c:pt idx="5">
                  <c:v>勉強の役に立つ</c:v>
                </c:pt>
                <c:pt idx="6">
                  <c:v>知らなかったことを知ることができる</c:v>
                </c:pt>
                <c:pt idx="7">
                  <c:v>時間つぶしになる</c:v>
                </c:pt>
                <c:pt idx="8">
                  <c:v>他にすることがない</c:v>
                </c:pt>
                <c:pt idx="9">
                  <c:v>わからない</c:v>
                </c:pt>
              </c:strCache>
            </c:strRef>
          </c:cat>
          <c:val>
            <c:numRef>
              <c:f>Sheet1!$D$14:$D$23</c:f>
              <c:numCache>
                <c:formatCode>0.0%</c:formatCode>
                <c:ptCount val="10"/>
                <c:pt idx="0">
                  <c:v>0.46666666666666667</c:v>
                </c:pt>
                <c:pt idx="1">
                  <c:v>0.72222222222222221</c:v>
                </c:pt>
                <c:pt idx="2">
                  <c:v>0.27777777777777779</c:v>
                </c:pt>
                <c:pt idx="3">
                  <c:v>0.24444444444444444</c:v>
                </c:pt>
                <c:pt idx="4">
                  <c:v>0.33333333333333331</c:v>
                </c:pt>
                <c:pt idx="5">
                  <c:v>0.14444444444444443</c:v>
                </c:pt>
                <c:pt idx="6">
                  <c:v>0.45555555555555555</c:v>
                </c:pt>
                <c:pt idx="7">
                  <c:v>0.42222222222222222</c:v>
                </c:pt>
                <c:pt idx="8">
                  <c:v>0.14444444444444443</c:v>
                </c:pt>
                <c:pt idx="9">
                  <c:v>7.7777777777777779E-2</c:v>
                </c:pt>
              </c:numCache>
            </c:numRef>
          </c:val>
          <c:extLst>
            <c:ext xmlns:c16="http://schemas.microsoft.com/office/drawing/2014/chart" uri="{C3380CC4-5D6E-409C-BE32-E72D297353CC}">
              <c16:uniqueId val="{00000000-F0A9-4F10-9DEF-1E72F65F107A}"/>
            </c:ext>
          </c:extLst>
        </c:ser>
        <c:dLbls>
          <c:showLegendKey val="0"/>
          <c:showVal val="0"/>
          <c:showCatName val="0"/>
          <c:showSerName val="0"/>
          <c:showPercent val="0"/>
          <c:showBubbleSize val="0"/>
        </c:dLbls>
        <c:gapWidth val="42"/>
        <c:axId val="227909920"/>
        <c:axId val="227911168"/>
      </c:barChart>
      <c:catAx>
        <c:axId val="227909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endParaRPr lang="ja-JP"/>
          </a:p>
        </c:txPr>
        <c:crossAx val="227911168"/>
        <c:crosses val="autoZero"/>
        <c:auto val="1"/>
        <c:lblAlgn val="ctr"/>
        <c:lblOffset val="100"/>
        <c:noMultiLvlLbl val="0"/>
      </c:catAx>
      <c:valAx>
        <c:axId val="22791116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endParaRPr lang="ja-JP"/>
          </a:p>
        </c:txPr>
        <c:crossAx val="227909920"/>
        <c:crosses val="autoZero"/>
        <c:crossBetween val="between"/>
        <c:majorUnit val="0.2"/>
      </c:valAx>
      <c:spPr>
        <a:noFill/>
        <a:ln>
          <a:noFill/>
        </a:ln>
        <a:effectLst/>
      </c:spPr>
    </c:plotArea>
    <c:plotVisOnly val="1"/>
    <c:dispBlanksAs val="gap"/>
    <c:showDLblsOverMax val="0"/>
  </c:chart>
  <c:spPr>
    <a:noFill/>
    <a:ln>
      <a:solidFill>
        <a:schemeClr val="accent1">
          <a:lumMod val="60000"/>
          <a:lumOff val="40000"/>
        </a:schemeClr>
      </a:solidFill>
    </a:ln>
    <a:effectLst/>
  </c:spPr>
  <c:txPr>
    <a:bodyPr/>
    <a:lstStyle/>
    <a:p>
      <a:pPr>
        <a:defRPr>
          <a:latin typeface="HGｺﾞｼｯｸM" panose="020B0609000000000000" pitchFamily="49" charset="-128"/>
          <a:ea typeface="HGｺﾞｼｯｸM" panose="020B0609000000000000" pitchFamily="49"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r>
              <a:rPr lang="ja-JP"/>
              <a:t>「読書をする理由を教えてください。」</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endParaRPr lang="ja-JP"/>
        </a:p>
      </c:txPr>
    </c:title>
    <c:autoTitleDeleted val="0"/>
    <c:plotArea>
      <c:layout>
        <c:manualLayout>
          <c:layoutTarget val="inner"/>
          <c:xMode val="edge"/>
          <c:yMode val="edge"/>
          <c:x val="0.52044429123662039"/>
          <c:y val="0.19263092227920281"/>
          <c:w val="0.42310170913723677"/>
          <c:h val="0.7564432050160396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GｺﾞｼｯｸM" panose="020B0609000000000000" pitchFamily="49" charset="-128"/>
                    <a:ea typeface="HGｺﾞｼｯｸM" panose="020B0609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Sheet1!$B$14:$B$23</c:f>
              <c:strCache>
                <c:ptCount val="10"/>
                <c:pt idx="0">
                  <c:v>気分転換になる</c:v>
                </c:pt>
                <c:pt idx="1">
                  <c:v>本の内容を楽しむことができる</c:v>
                </c:pt>
                <c:pt idx="2">
                  <c:v>いろいろな人の考え方に触れることができる</c:v>
                </c:pt>
                <c:pt idx="3">
                  <c:v>趣味を深めることができる</c:v>
                </c:pt>
                <c:pt idx="4">
                  <c:v>文章を読む力がつく</c:v>
                </c:pt>
                <c:pt idx="5">
                  <c:v>勉強の役に立つ</c:v>
                </c:pt>
                <c:pt idx="6">
                  <c:v>知らなかったことを知ることができる</c:v>
                </c:pt>
                <c:pt idx="7">
                  <c:v>時間つぶしになる</c:v>
                </c:pt>
                <c:pt idx="8">
                  <c:v>他にすることがない</c:v>
                </c:pt>
                <c:pt idx="9">
                  <c:v>わからない</c:v>
                </c:pt>
              </c:strCache>
            </c:strRef>
          </c:cat>
          <c:val>
            <c:numRef>
              <c:f>Sheet1!$E$14:$E$23</c:f>
              <c:numCache>
                <c:formatCode>0.0%</c:formatCode>
                <c:ptCount val="10"/>
                <c:pt idx="0">
                  <c:v>0.46700000000000003</c:v>
                </c:pt>
                <c:pt idx="1">
                  <c:v>0.68600000000000005</c:v>
                </c:pt>
                <c:pt idx="2">
                  <c:v>0.217</c:v>
                </c:pt>
                <c:pt idx="3">
                  <c:v>0.29599999999999999</c:v>
                </c:pt>
                <c:pt idx="4">
                  <c:v>0.35399999999999998</c:v>
                </c:pt>
                <c:pt idx="5">
                  <c:v>0.20799999999999999</c:v>
                </c:pt>
                <c:pt idx="6">
                  <c:v>0.442</c:v>
                </c:pt>
                <c:pt idx="9">
                  <c:v>6.7000000000000004E-2</c:v>
                </c:pt>
              </c:numCache>
            </c:numRef>
          </c:val>
          <c:extLst>
            <c:ext xmlns:c16="http://schemas.microsoft.com/office/drawing/2014/chart" uri="{C3380CC4-5D6E-409C-BE32-E72D297353CC}">
              <c16:uniqueId val="{00000000-EA6C-4A6E-9194-7DD1CB17C318}"/>
            </c:ext>
          </c:extLst>
        </c:ser>
        <c:dLbls>
          <c:showLegendKey val="0"/>
          <c:showVal val="0"/>
          <c:showCatName val="0"/>
          <c:showSerName val="0"/>
          <c:showPercent val="0"/>
          <c:showBubbleSize val="0"/>
        </c:dLbls>
        <c:gapWidth val="72"/>
        <c:axId val="227909920"/>
        <c:axId val="227911168"/>
      </c:barChart>
      <c:catAx>
        <c:axId val="227909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endParaRPr lang="ja-JP"/>
          </a:p>
        </c:txPr>
        <c:crossAx val="227911168"/>
        <c:crosses val="autoZero"/>
        <c:auto val="1"/>
        <c:lblAlgn val="ctr"/>
        <c:lblOffset val="100"/>
        <c:noMultiLvlLbl val="0"/>
      </c:catAx>
      <c:valAx>
        <c:axId val="22791116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endParaRPr lang="ja-JP"/>
          </a:p>
        </c:txPr>
        <c:crossAx val="227909920"/>
        <c:crosses val="autoZero"/>
        <c:crossBetween val="between"/>
        <c:majorUnit val="0.2"/>
      </c:valAx>
      <c:spPr>
        <a:noFill/>
        <a:ln>
          <a:noFill/>
        </a:ln>
        <a:effectLst/>
      </c:spPr>
    </c:plotArea>
    <c:plotVisOnly val="1"/>
    <c:dispBlanksAs val="gap"/>
    <c:showDLblsOverMax val="0"/>
  </c:chart>
  <c:spPr>
    <a:noFill/>
    <a:ln>
      <a:solidFill>
        <a:schemeClr val="accent1">
          <a:lumMod val="60000"/>
          <a:lumOff val="40000"/>
        </a:schemeClr>
      </a:solidFill>
    </a:ln>
    <a:effectLst/>
  </c:spPr>
  <c:txPr>
    <a:bodyPr/>
    <a:lstStyle/>
    <a:p>
      <a:pPr>
        <a:defRPr>
          <a:latin typeface="HGｺﾞｼｯｸM" panose="020B0609000000000000" pitchFamily="49" charset="-128"/>
          <a:ea typeface="HGｺﾞｼｯｸM" panose="020B0609000000000000" pitchFamily="49" charset="-128"/>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r>
              <a:rPr lang="ja-JP" sz="1400"/>
              <a:t>質問④「作家さんのお話を聞いて、質問③で答えた理由に変化はありましたか。」</a:t>
            </a:r>
          </a:p>
        </c:rich>
      </c:tx>
      <c:layout>
        <c:manualLayout>
          <c:xMode val="edge"/>
          <c:yMode val="edge"/>
          <c:x val="1.3854747675809697E-2"/>
          <c:y val="2.1300438716096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endParaRPr lang="ja-JP"/>
        </a:p>
      </c:txPr>
    </c:title>
    <c:autoTitleDeleted val="0"/>
    <c:plotArea>
      <c:layout>
        <c:manualLayout>
          <c:layoutTarget val="inner"/>
          <c:xMode val="edge"/>
          <c:yMode val="edge"/>
          <c:x val="2.1964393930309804E-2"/>
          <c:y val="0.14191751898271854"/>
          <c:w val="0.94948189396028748"/>
          <c:h val="7.6595977389980946E-2"/>
        </c:manualLayout>
      </c:layout>
      <c:barChart>
        <c:barDir val="bar"/>
        <c:grouping val="percentStacked"/>
        <c:varyColors val="0"/>
        <c:ser>
          <c:idx val="0"/>
          <c:order val="0"/>
          <c:tx>
            <c:strRef>
              <c:f>Sheet1!$B$25</c:f>
              <c:strCache>
                <c:ptCount val="1"/>
                <c:pt idx="0">
                  <c:v>変化なし</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HGｺﾞｼｯｸM" panose="020B0609000000000000" pitchFamily="49" charset="-128"/>
                    <a:ea typeface="HGｺﾞｼｯｸM" panose="020B0609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Sheet1!$D$25</c:f>
              <c:numCache>
                <c:formatCode>0.0%</c:formatCode>
                <c:ptCount val="1"/>
                <c:pt idx="0">
                  <c:v>0.67441860465116277</c:v>
                </c:pt>
              </c:numCache>
            </c:numRef>
          </c:val>
          <c:extLst>
            <c:ext xmlns:c16="http://schemas.microsoft.com/office/drawing/2014/chart" uri="{C3380CC4-5D6E-409C-BE32-E72D297353CC}">
              <c16:uniqueId val="{00000001-7B95-4B13-828B-BE5F2BB4C20C}"/>
            </c:ext>
          </c:extLst>
        </c:ser>
        <c:ser>
          <c:idx val="1"/>
          <c:order val="1"/>
          <c:tx>
            <c:strRef>
              <c:f>Sheet1!$B$26</c:f>
              <c:strCache>
                <c:ptCount val="1"/>
                <c:pt idx="0">
                  <c:v>変化あり</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HGｺﾞｼｯｸM" panose="020B0609000000000000" pitchFamily="49" charset="-128"/>
                    <a:ea typeface="HGｺﾞｼｯｸM" panose="020B0609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Sheet1!$D$26</c:f>
              <c:numCache>
                <c:formatCode>0.0%</c:formatCode>
                <c:ptCount val="1"/>
                <c:pt idx="0">
                  <c:v>0.37209302325581395</c:v>
                </c:pt>
              </c:numCache>
            </c:numRef>
          </c:val>
          <c:extLst>
            <c:ext xmlns:c16="http://schemas.microsoft.com/office/drawing/2014/chart" uri="{C3380CC4-5D6E-409C-BE32-E72D297353CC}">
              <c16:uniqueId val="{00000002-7B95-4B13-828B-BE5F2BB4C20C}"/>
            </c:ext>
          </c:extLst>
        </c:ser>
        <c:dLbls>
          <c:dLblPos val="ctr"/>
          <c:showLegendKey val="0"/>
          <c:showVal val="1"/>
          <c:showCatName val="0"/>
          <c:showSerName val="0"/>
          <c:showPercent val="0"/>
          <c:showBubbleSize val="0"/>
        </c:dLbls>
        <c:gapWidth val="60"/>
        <c:overlap val="100"/>
        <c:axId val="228618080"/>
        <c:axId val="228618912"/>
      </c:barChart>
      <c:catAx>
        <c:axId val="228618080"/>
        <c:scaling>
          <c:orientation val="minMax"/>
        </c:scaling>
        <c:delete val="1"/>
        <c:axPos val="l"/>
        <c:numFmt formatCode="General" sourceLinked="1"/>
        <c:majorTickMark val="none"/>
        <c:minorTickMark val="none"/>
        <c:tickLblPos val="nextTo"/>
        <c:crossAx val="228618912"/>
        <c:crosses val="autoZero"/>
        <c:auto val="1"/>
        <c:lblAlgn val="ctr"/>
        <c:lblOffset val="100"/>
        <c:noMultiLvlLbl val="0"/>
      </c:catAx>
      <c:valAx>
        <c:axId val="2286189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endParaRPr lang="ja-JP"/>
          </a:p>
        </c:txPr>
        <c:crossAx val="228618080"/>
        <c:crosses val="autoZero"/>
        <c:crossBetween val="between"/>
        <c:majorUnit val="0.2"/>
      </c:valAx>
      <c:spPr>
        <a:noFill/>
        <a:ln>
          <a:noFill/>
        </a:ln>
        <a:effectLst/>
      </c:spPr>
    </c:plotArea>
    <c:legend>
      <c:legendPos val="t"/>
      <c:layout>
        <c:manualLayout>
          <c:xMode val="edge"/>
          <c:yMode val="edge"/>
          <c:x val="0.37945940611045986"/>
          <c:y val="8.6004918695518143E-2"/>
          <c:w val="0.24108118777908039"/>
          <c:h val="7.735938581637244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HGｺﾞｼｯｸM" panose="020B0609000000000000" pitchFamily="49" charset="-128"/>
              <a:ea typeface="HGｺﾞｼｯｸM" panose="020B0609000000000000" pitchFamily="49" charset="-128"/>
              <a:cs typeface="+mn-cs"/>
            </a:defRPr>
          </a:pPr>
          <a:endParaRPr lang="ja-JP"/>
        </a:p>
      </c:txPr>
    </c:legend>
    <c:plotVisOnly val="1"/>
    <c:dispBlanksAs val="gap"/>
    <c:showDLblsOverMax val="0"/>
  </c:chart>
  <c:spPr>
    <a:noFill/>
    <a:ln>
      <a:solidFill>
        <a:schemeClr val="accent1">
          <a:lumMod val="60000"/>
          <a:lumOff val="40000"/>
        </a:schemeClr>
      </a:solidFill>
    </a:ln>
    <a:effectLst/>
  </c:spPr>
  <c:txPr>
    <a:bodyPr/>
    <a:lstStyle/>
    <a:p>
      <a:pPr>
        <a:defRPr sz="1050">
          <a:latin typeface="HGｺﾞｼｯｸM" panose="020B0609000000000000" pitchFamily="49" charset="-128"/>
          <a:ea typeface="HGｺﾞｼｯｸM" panose="020B0609000000000000" pitchFamily="49"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0.60688</cdr:x>
      <cdr:y>0.00456</cdr:y>
    </cdr:from>
    <cdr:to>
      <cdr:x>0.84075</cdr:x>
      <cdr:y>0.10494</cdr:y>
    </cdr:to>
    <cdr:sp macro="" textlink="">
      <cdr:nvSpPr>
        <cdr:cNvPr id="2" name="テキスト ボックス 21"/>
        <cdr:cNvSpPr txBox="1"/>
      </cdr:nvSpPr>
      <cdr:spPr>
        <a:xfrm xmlns:a="http://schemas.openxmlformats.org/drawingml/2006/main">
          <a:off x="3061542" y="11543"/>
          <a:ext cx="1179806" cy="25391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1050" dirty="0" smtClean="0">
              <a:latin typeface="HGｺﾞｼｯｸM" panose="020B0609000000000000" pitchFamily="49" charset="-128"/>
              <a:ea typeface="HGｺﾞｼｯｸM" panose="020B0609000000000000" pitchFamily="49" charset="-128"/>
            </a:rPr>
            <a:t>（複数回答可）</a:t>
          </a:r>
          <a:endParaRPr kumimoji="1" lang="ja-JP" altLang="en-US" sz="1050" dirty="0">
            <a:latin typeface="HGｺﾞｼｯｸM" panose="020B0609000000000000" pitchFamily="49" charset="-128"/>
            <a:ea typeface="HGｺﾞｼｯｸM" panose="020B0609000000000000" pitchFamily="49"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0.01063</cdr:x>
      <cdr:y>0.29342</cdr:y>
    </cdr:from>
    <cdr:to>
      <cdr:x>0.98937</cdr:x>
      <cdr:y>0.42829</cdr:y>
    </cdr:to>
    <cdr:sp macro="" textlink="">
      <cdr:nvSpPr>
        <cdr:cNvPr id="2" name="角丸四角形 1"/>
        <cdr:cNvSpPr/>
      </cdr:nvSpPr>
      <cdr:spPr>
        <a:xfrm xmlns:a="http://schemas.openxmlformats.org/drawingml/2006/main">
          <a:off x="92163" y="1173642"/>
          <a:ext cx="8488802" cy="539458"/>
        </a:xfrm>
        <a:prstGeom xmlns:a="http://schemas.openxmlformats.org/drawingml/2006/main" prst="roundRect">
          <a:avLst>
            <a:gd name="adj" fmla="val 10160"/>
          </a:avLst>
        </a:prstGeom>
        <a:solidFill xmlns:a="http://schemas.openxmlformats.org/drawingml/2006/main">
          <a:schemeClr val="bg1"/>
        </a:solidFill>
        <a:ln xmlns:a="http://schemas.openxmlformats.org/drawingml/2006/main">
          <a:solidFill>
            <a:schemeClr val="tx1"/>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r>
            <a:rPr lang="ja-JP" altLang="en-US" sz="1400" dirty="0" smtClean="0">
              <a:solidFill>
                <a:schemeClr val="tx1"/>
              </a:solidFill>
              <a:latin typeface="HGｺﾞｼｯｸM" panose="020B0609000000000000" pitchFamily="49" charset="-128"/>
              <a:ea typeface="HGｺﾞｼｯｸM" panose="020B0609000000000000" pitchFamily="49" charset="-128"/>
            </a:rPr>
            <a:t>・質問③にて「時間つぶしになる」と回答した子どもの</a:t>
          </a:r>
          <a:r>
            <a:rPr lang="en-US" altLang="ja-JP" sz="1400" b="1" dirty="0" smtClean="0">
              <a:solidFill>
                <a:schemeClr val="tx1"/>
              </a:solidFill>
              <a:latin typeface="HGｺﾞｼｯｸM" panose="020B0609000000000000" pitchFamily="49" charset="-128"/>
              <a:ea typeface="HGｺﾞｼｯｸM" panose="020B0609000000000000" pitchFamily="49" charset="-128"/>
            </a:rPr>
            <a:t>76.3</a:t>
          </a:r>
          <a:r>
            <a:rPr lang="ja-JP" altLang="en-US" sz="1400" b="1" dirty="0" smtClean="0">
              <a:solidFill>
                <a:schemeClr val="tx1"/>
              </a:solidFill>
              <a:latin typeface="HGｺﾞｼｯｸM" panose="020B0609000000000000" pitchFamily="49" charset="-128"/>
              <a:ea typeface="HGｺﾞｼｯｸM" panose="020B0609000000000000" pitchFamily="49" charset="-128"/>
            </a:rPr>
            <a:t>％</a:t>
          </a:r>
          <a:r>
            <a:rPr lang="ja-JP" altLang="en-US" sz="1400" dirty="0" smtClean="0">
              <a:solidFill>
                <a:schemeClr val="tx1"/>
              </a:solidFill>
              <a:latin typeface="HGｺﾞｼｯｸM" panose="020B0609000000000000" pitchFamily="49" charset="-128"/>
              <a:ea typeface="HGｺﾞｼｯｸM" panose="020B0609000000000000" pitchFamily="49" charset="-128"/>
            </a:rPr>
            <a:t>、</a:t>
          </a:r>
          <a:endParaRPr lang="en-US" altLang="ja-JP" sz="1400" dirty="0" smtClean="0">
            <a:solidFill>
              <a:schemeClr val="tx1"/>
            </a:solidFill>
            <a:latin typeface="HGｺﾞｼｯｸM" panose="020B0609000000000000" pitchFamily="49" charset="-128"/>
            <a:ea typeface="HGｺﾞｼｯｸM" panose="020B0609000000000000" pitchFamily="49" charset="-128"/>
          </a:endParaRPr>
        </a:p>
        <a:p xmlns:a="http://schemas.openxmlformats.org/drawingml/2006/main">
          <a:r>
            <a:rPr lang="ja-JP" altLang="en-US" sz="1400" dirty="0" smtClean="0">
              <a:solidFill>
                <a:schemeClr val="tx1"/>
              </a:solidFill>
              <a:latin typeface="HGｺﾞｼｯｸM" panose="020B0609000000000000" pitchFamily="49" charset="-128"/>
              <a:ea typeface="HGｺﾞｼｯｸM" panose="020B0609000000000000" pitchFamily="49" charset="-128"/>
            </a:rPr>
            <a:t>「他にすることがない」と回答した子どもの</a:t>
          </a:r>
          <a:r>
            <a:rPr lang="en-US" altLang="ja-JP" sz="1400" b="1" dirty="0" smtClean="0">
              <a:solidFill>
                <a:schemeClr val="tx1"/>
              </a:solidFill>
              <a:latin typeface="HGｺﾞｼｯｸM" panose="020B0609000000000000" pitchFamily="49" charset="-128"/>
              <a:ea typeface="HGｺﾞｼｯｸM" panose="020B0609000000000000" pitchFamily="49" charset="-128"/>
            </a:rPr>
            <a:t>76.9</a:t>
          </a:r>
          <a:r>
            <a:rPr lang="ja-JP" altLang="en-US" sz="1400" b="1" dirty="0" smtClean="0">
              <a:solidFill>
                <a:schemeClr val="tx1"/>
              </a:solidFill>
              <a:latin typeface="HGｺﾞｼｯｸM" panose="020B0609000000000000" pitchFamily="49" charset="-128"/>
              <a:ea typeface="HGｺﾞｼｯｸM" panose="020B0609000000000000" pitchFamily="49" charset="-128"/>
            </a:rPr>
            <a:t>％</a:t>
          </a:r>
          <a:r>
            <a:rPr lang="ja-JP" altLang="en-US" sz="1400" dirty="0" smtClean="0">
              <a:solidFill>
                <a:schemeClr val="tx1"/>
              </a:solidFill>
              <a:latin typeface="HGｺﾞｼｯｸM" panose="020B0609000000000000" pitchFamily="49" charset="-128"/>
              <a:ea typeface="HGｺﾞｼｯｸM" panose="020B0609000000000000" pitchFamily="49" charset="-128"/>
            </a:rPr>
            <a:t>が質問④にて「変化あり」と回答した。</a:t>
          </a:r>
          <a:endParaRPr lang="ja-JP" sz="1400" dirty="0">
            <a:solidFill>
              <a:schemeClr val="tx1"/>
            </a:solidFill>
            <a:latin typeface="HGｺﾞｼｯｸM" panose="020B0609000000000000" pitchFamily="49" charset="-128"/>
            <a:ea typeface="HGｺﾞｼｯｸM" panose="020B0609000000000000" pitchFamily="49"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6487AAB9-7271-428E-88AA-ECAF584CE364}" type="datetimeFigureOut">
              <a:rPr kumimoji="1" lang="ja-JP" altLang="en-US" smtClean="0"/>
              <a:t>2022/1/5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EBF195C6-F7F0-4A52-A394-3A1322B3C066}" type="slidenum">
              <a:rPr kumimoji="1" lang="ja-JP" altLang="en-US" smtClean="0"/>
              <a:t>‹#›</a:t>
            </a:fld>
            <a:endParaRPr kumimoji="1" lang="ja-JP" altLang="en-US"/>
          </a:p>
        </p:txBody>
      </p:sp>
    </p:spTree>
    <p:extLst>
      <p:ext uri="{BB962C8B-B14F-4D97-AF65-F5344CB8AC3E}">
        <p14:creationId xmlns:p14="http://schemas.microsoft.com/office/powerpoint/2010/main" val="3896337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私からは、文部科学省委託事業「様々な居場所における子どもの読書活動習慣形成事業」の報告をする。</a:t>
            </a:r>
            <a:endParaRPr kumimoji="1" lang="ja-JP" altLang="en-US" dirty="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1</a:t>
            </a:fld>
            <a:endParaRPr kumimoji="1" lang="ja-JP" altLang="en-US"/>
          </a:p>
        </p:txBody>
      </p:sp>
    </p:spTree>
    <p:extLst>
      <p:ext uri="{BB962C8B-B14F-4D97-AF65-F5344CB8AC3E}">
        <p14:creationId xmlns:p14="http://schemas.microsoft.com/office/powerpoint/2010/main" val="3264679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こちらは、オーサービジットの実施の第</a:t>
            </a:r>
            <a:r>
              <a:rPr kumimoji="1" lang="en-US" altLang="ja-JP" dirty="0" smtClean="0"/>
              <a:t>1</a:t>
            </a:r>
            <a:r>
              <a:rPr kumimoji="1" lang="ja-JP" altLang="en-US" dirty="0" smtClean="0"/>
              <a:t>回会議の資料。</a:t>
            </a:r>
            <a:endParaRPr kumimoji="1" lang="en-US" altLang="ja-JP" dirty="0" smtClean="0"/>
          </a:p>
          <a:p>
            <a:r>
              <a:rPr kumimoji="1" lang="ja-JP" altLang="en-US" dirty="0" smtClean="0"/>
              <a:t>矯正施設、児童自立支援施設、フリースクールへ作家が訪問し、お話やワークショップを実施するものです。</a:t>
            </a:r>
            <a:endParaRPr kumimoji="1" lang="ja-JP" altLang="en-US" dirty="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10</a:t>
            </a:fld>
            <a:endParaRPr kumimoji="1" lang="ja-JP" altLang="en-US"/>
          </a:p>
        </p:txBody>
      </p:sp>
    </p:spTree>
    <p:extLst>
      <p:ext uri="{BB962C8B-B14F-4D97-AF65-F5344CB8AC3E}">
        <p14:creationId xmlns:p14="http://schemas.microsoft.com/office/powerpoint/2010/main" val="4293408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今回、３つの施設・団体に絵本作家の岡田よしたか先生に訪問してもらいました。</a:t>
            </a:r>
            <a:endParaRPr kumimoji="1" lang="en-US" altLang="ja-JP" dirty="0" smtClean="0"/>
          </a:p>
          <a:p>
            <a:r>
              <a:rPr kumimoji="1" lang="ja-JP" altLang="en-US" dirty="0" smtClean="0"/>
              <a:t>実施内容は、絵本の読み聞かせを３、４冊していただいて、</a:t>
            </a:r>
            <a:endParaRPr kumimoji="1" lang="en-US" altLang="ja-JP" dirty="0" smtClean="0"/>
          </a:p>
          <a:p>
            <a:r>
              <a:rPr kumimoji="1" lang="ja-JP" altLang="en-US" dirty="0" smtClean="0"/>
              <a:t>そのあと、子どもから作家の先生に質問するというものでした。</a:t>
            </a:r>
            <a:endParaRPr kumimoji="1" lang="en-US" altLang="ja-JP" dirty="0" smtClean="0"/>
          </a:p>
          <a:p>
            <a:r>
              <a:rPr kumimoji="1" lang="ja-JP" altLang="en-US" dirty="0" smtClean="0"/>
              <a:t>子どもからは様々な質問がありましたので、一部を掲載している。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11</a:t>
            </a:fld>
            <a:endParaRPr kumimoji="1" lang="ja-JP" altLang="en-US"/>
          </a:p>
        </p:txBody>
      </p:sp>
    </p:spTree>
    <p:extLst>
      <p:ext uri="{BB962C8B-B14F-4D97-AF65-F5344CB8AC3E}">
        <p14:creationId xmlns:p14="http://schemas.microsoft.com/office/powerpoint/2010/main" val="47487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こちらは修徳学院での様子。</a:t>
            </a:r>
            <a:endParaRPr kumimoji="1" lang="en-US" altLang="ja-JP" dirty="0" smtClean="0"/>
          </a:p>
          <a:p>
            <a:endParaRPr kumimoji="1" lang="en-US" altLang="ja-JP" dirty="0" smtClean="0"/>
          </a:p>
          <a:p>
            <a:r>
              <a:rPr kumimoji="1" lang="ja-JP" altLang="en-US" dirty="0" smtClean="0"/>
              <a:t>事前に子どもたちの寮へ岡田よしたか先生の本を置いてもらっていた。</a:t>
            </a:r>
            <a:endParaRPr kumimoji="1" lang="en-US" altLang="ja-JP" dirty="0" smtClean="0"/>
          </a:p>
          <a:p>
            <a:r>
              <a:rPr kumimoji="1" lang="ja-JP" altLang="en-US" dirty="0" smtClean="0"/>
              <a:t>当日までに、岡田よしたか先生の本を読んだ子どももいれば、読まなかった子どももいると聞いている。</a:t>
            </a:r>
            <a:endParaRPr kumimoji="1" lang="en-US" altLang="ja-JP" dirty="0" smtClean="0"/>
          </a:p>
          <a:p>
            <a:endParaRPr kumimoji="1" lang="en-US" altLang="ja-JP" dirty="0" smtClean="0"/>
          </a:p>
          <a:p>
            <a:r>
              <a:rPr kumimoji="1" lang="ja-JP" altLang="en-US" dirty="0" smtClean="0"/>
              <a:t>当日は、最初少し緊張した雰囲気だったが、</a:t>
            </a:r>
            <a:endParaRPr kumimoji="1" lang="en-US" altLang="ja-JP" dirty="0" smtClean="0"/>
          </a:p>
          <a:p>
            <a:r>
              <a:rPr kumimoji="1" lang="ja-JP" altLang="en-US" dirty="0" smtClean="0"/>
              <a:t>岡田先生が作詞作曲された絵本のテーマソングをハーモニカ演奏すると、場の雰囲気も和み、</a:t>
            </a:r>
            <a:endParaRPr kumimoji="1" lang="en-US" altLang="ja-JP" dirty="0" smtClean="0"/>
          </a:p>
          <a:p>
            <a:r>
              <a:rPr kumimoji="1" lang="ja-JP" altLang="en-US" dirty="0" smtClean="0"/>
              <a:t>終始、笑い声にあふれていた。</a:t>
            </a:r>
            <a:endParaRPr kumimoji="1" lang="ja-JP" altLang="en-US" dirty="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12</a:t>
            </a:fld>
            <a:endParaRPr kumimoji="1" lang="ja-JP" altLang="en-US"/>
          </a:p>
        </p:txBody>
      </p:sp>
    </p:spTree>
    <p:extLst>
      <p:ext uri="{BB962C8B-B14F-4D97-AF65-F5344CB8AC3E}">
        <p14:creationId xmlns:p14="http://schemas.microsoft.com/office/powerpoint/2010/main" val="427585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こちらは、フリースクールでの様子。</a:t>
            </a:r>
            <a:endParaRPr kumimoji="1" lang="en-US" altLang="ja-JP" dirty="0" smtClean="0"/>
          </a:p>
          <a:p>
            <a:endParaRPr kumimoji="1" lang="en-US" altLang="ja-JP" dirty="0" smtClean="0"/>
          </a:p>
          <a:p>
            <a:r>
              <a:rPr kumimoji="1" lang="ja-JP" altLang="en-US" dirty="0" smtClean="0"/>
              <a:t>岡田先生から、中学生の子ども６人に読み聞かせ等をしてもらった。</a:t>
            </a:r>
            <a:endParaRPr kumimoji="1" lang="en-US" altLang="ja-JP" dirty="0" smtClean="0"/>
          </a:p>
          <a:p>
            <a:r>
              <a:rPr kumimoji="1" lang="ja-JP" altLang="en-US" dirty="0" smtClean="0"/>
              <a:t>絵本を読んだ後には、それぞれ絵本に登場するキャラクターの紹介や、</a:t>
            </a:r>
            <a:endParaRPr kumimoji="1" lang="en-US" altLang="ja-JP" dirty="0" smtClean="0"/>
          </a:p>
          <a:p>
            <a:r>
              <a:rPr kumimoji="1" lang="ja-JP" altLang="en-US" dirty="0" smtClean="0"/>
              <a:t>なぜそこに書いたのかの説明を織り交ぜながら話をしてもらった。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13</a:t>
            </a:fld>
            <a:endParaRPr kumimoji="1" lang="ja-JP" altLang="en-US"/>
          </a:p>
        </p:txBody>
      </p:sp>
    </p:spTree>
    <p:extLst>
      <p:ext uri="{BB962C8B-B14F-4D97-AF65-F5344CB8AC3E}">
        <p14:creationId xmlns:p14="http://schemas.microsoft.com/office/powerpoint/2010/main" val="1170774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実施後に、実施施設・団体の子どもにアンケートを実施した。</a:t>
            </a:r>
            <a:endParaRPr kumimoji="1" lang="en-US" altLang="ja-JP" dirty="0" smtClean="0"/>
          </a:p>
          <a:p>
            <a:r>
              <a:rPr kumimoji="1" lang="ja-JP" altLang="en-US" dirty="0" smtClean="0"/>
              <a:t>質問１については、この後、説明する図書館案内リーフレット作成の参考とするため、アンケートを行った。</a:t>
            </a:r>
            <a:endParaRPr kumimoji="1" lang="en-US" altLang="ja-JP" dirty="0" smtClean="0"/>
          </a:p>
          <a:p>
            <a:r>
              <a:rPr kumimoji="1" lang="ja-JP" altLang="en-US" dirty="0" smtClean="0"/>
              <a:t>図書館利用については、多くの子どもが過去に図書館を利用していた。</a:t>
            </a:r>
            <a:endParaRPr kumimoji="1" lang="en-US" altLang="ja-JP" dirty="0" smtClean="0"/>
          </a:p>
          <a:p>
            <a:endParaRPr kumimoji="1" lang="en-US" altLang="ja-JP" dirty="0" smtClean="0"/>
          </a:p>
          <a:p>
            <a:r>
              <a:rPr kumimoji="1" lang="ja-JP" altLang="en-US" dirty="0" smtClean="0"/>
              <a:t>質問２はさきほどの事業１で実施したアンケート内容と同じ項目だが、</a:t>
            </a:r>
            <a:endParaRPr kumimoji="1" lang="en-US" altLang="ja-JP" dirty="0" smtClean="0"/>
          </a:p>
          <a:p>
            <a:r>
              <a:rPr kumimoji="1" lang="ja-JP" altLang="en-US" dirty="0" smtClean="0"/>
              <a:t>「まったく読まない」子どもの割合は、同世代の結果と比べ、低かった。</a:t>
            </a:r>
            <a:endParaRPr kumimoji="1" lang="en-US" altLang="ja-JP" dirty="0" smtClean="0"/>
          </a:p>
          <a:p>
            <a:r>
              <a:rPr kumimoji="1" lang="ja-JP" altLang="en-US" dirty="0" smtClean="0"/>
              <a:t>これは事前に施設職員にお聞きしていたとおり、本は身近にあること、余暇の時間に読書をしていることと一致する結果となった。</a:t>
            </a:r>
            <a:endParaRPr kumimoji="1" lang="ja-JP" altLang="en-US" dirty="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14</a:t>
            </a:fld>
            <a:endParaRPr kumimoji="1" lang="ja-JP" altLang="en-US"/>
          </a:p>
        </p:txBody>
      </p:sp>
    </p:spTree>
    <p:extLst>
      <p:ext uri="{BB962C8B-B14F-4D97-AF65-F5344CB8AC3E}">
        <p14:creationId xmlns:p14="http://schemas.microsoft.com/office/powerpoint/2010/main" val="2654905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質問３は、普段の読書をする理由について</a:t>
            </a:r>
            <a:endParaRPr kumimoji="1" lang="en-US" altLang="ja-JP" dirty="0" smtClean="0"/>
          </a:p>
          <a:p>
            <a:r>
              <a:rPr kumimoji="1" lang="ja-JP" altLang="en-US" dirty="0" smtClean="0"/>
              <a:t>第１回会議の際に、委員から読書をする理由が積極的な理由のみなので、</a:t>
            </a:r>
            <a:endParaRPr kumimoji="1" lang="en-US" altLang="ja-JP" dirty="0" smtClean="0"/>
          </a:p>
          <a:p>
            <a:r>
              <a:rPr kumimoji="1" lang="ja-JP" altLang="en-US" dirty="0" smtClean="0"/>
              <a:t>消極的な理由も追加した方が良いとおっしゃっていただいた。</a:t>
            </a:r>
            <a:endParaRPr kumimoji="1" lang="en-US" altLang="ja-JP" dirty="0" smtClean="0"/>
          </a:p>
          <a:p>
            <a:r>
              <a:rPr kumimoji="1" lang="ja-JP" altLang="en-US" dirty="0" smtClean="0"/>
              <a:t>今回、令和元年度の選択肢に「時間つぶしになる」「他にすることがない」という二つの選択肢を追加した。</a:t>
            </a:r>
            <a:endParaRPr kumimoji="1" lang="en-US" altLang="ja-JP" dirty="0" smtClean="0"/>
          </a:p>
          <a:p>
            <a:endParaRPr kumimoji="1" lang="en-US" altLang="ja-JP" dirty="0" smtClean="0"/>
          </a:p>
          <a:p>
            <a:r>
              <a:rPr kumimoji="1" lang="ja-JP" altLang="en-US" dirty="0" smtClean="0"/>
              <a:t>読書をする理由としては、</a:t>
            </a:r>
            <a:endParaRPr kumimoji="1" lang="en-US" altLang="ja-JP" dirty="0" smtClean="0"/>
          </a:p>
          <a:p>
            <a:r>
              <a:rPr kumimoji="1" lang="ja-JP" altLang="en-US" dirty="0" smtClean="0"/>
              <a:t>「本の内容を楽しむことができる」「気分転換になる」「知らなかったことを知ることができる」と回答する割合が高く、</a:t>
            </a:r>
            <a:endParaRPr kumimoji="1" lang="en-US" altLang="ja-JP" dirty="0" smtClean="0"/>
          </a:p>
          <a:p>
            <a:r>
              <a:rPr kumimoji="1" lang="ja-JP" altLang="en-US" dirty="0" smtClean="0"/>
              <a:t>令和元年度の読書調査の結果と同様の傾向となった。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15</a:t>
            </a:fld>
            <a:endParaRPr kumimoji="1" lang="ja-JP" altLang="en-US"/>
          </a:p>
        </p:txBody>
      </p:sp>
    </p:spTree>
    <p:extLst>
      <p:ext uri="{BB962C8B-B14F-4D97-AF65-F5344CB8AC3E}">
        <p14:creationId xmlns:p14="http://schemas.microsoft.com/office/powerpoint/2010/main" val="4221514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質問４は、今回作家の話を聞いて、質問３の読書をする理由に変化があったかというもの</a:t>
            </a:r>
            <a:endParaRPr kumimoji="1" lang="en-US" altLang="ja-JP" dirty="0" smtClean="0"/>
          </a:p>
          <a:p>
            <a:r>
              <a:rPr kumimoji="1" lang="ja-JP" altLang="en-US" dirty="0" smtClean="0"/>
              <a:t>約４割の子どもが変化があったと回答したが、</a:t>
            </a:r>
            <a:endParaRPr kumimoji="1" lang="en-US" altLang="ja-JP" dirty="0" smtClean="0"/>
          </a:p>
          <a:p>
            <a:r>
              <a:rPr kumimoji="1" lang="ja-JP" altLang="en-US" dirty="0" smtClean="0"/>
              <a:t>質問３で、時間つぶしになると回答した子どもの</a:t>
            </a:r>
            <a:r>
              <a:rPr kumimoji="1" lang="en-US" altLang="ja-JP" dirty="0" smtClean="0"/>
              <a:t>78</a:t>
            </a:r>
            <a:r>
              <a:rPr kumimoji="1" lang="ja-JP" altLang="en-US" dirty="0" smtClean="0"/>
              <a:t>％、他にすることがないと回答した子どもの</a:t>
            </a:r>
            <a:r>
              <a:rPr kumimoji="1" lang="en-US" altLang="ja-JP" dirty="0" smtClean="0"/>
              <a:t>83</a:t>
            </a:r>
            <a:r>
              <a:rPr kumimoji="1" lang="ja-JP" altLang="en-US" dirty="0" smtClean="0"/>
              <a:t>％が変化ありと回答した。</a:t>
            </a:r>
            <a:endParaRPr kumimoji="1" lang="en-US" altLang="ja-JP" dirty="0" smtClean="0"/>
          </a:p>
          <a:p>
            <a:endParaRPr kumimoji="1" lang="en-US" altLang="ja-JP" dirty="0" smtClean="0"/>
          </a:p>
          <a:p>
            <a:r>
              <a:rPr kumimoji="1" lang="ja-JP" altLang="en-US" dirty="0" smtClean="0"/>
              <a:t>変化ありと回答した子どもの記述を見ると、</a:t>
            </a:r>
            <a:endParaRPr kumimoji="1" lang="en-US" altLang="ja-JP" dirty="0" smtClean="0"/>
          </a:p>
          <a:p>
            <a:r>
              <a:rPr kumimoji="1" lang="ja-JP" altLang="en-US" dirty="0" smtClean="0"/>
              <a:t>（全文読む）</a:t>
            </a:r>
            <a:endParaRPr kumimoji="1" lang="en-US" altLang="ja-JP" dirty="0" smtClean="0"/>
          </a:p>
          <a:p>
            <a:endParaRPr kumimoji="1" lang="en-US" altLang="ja-JP" dirty="0" smtClean="0"/>
          </a:p>
          <a:p>
            <a:r>
              <a:rPr kumimoji="1" lang="ja-JP" altLang="en-US" dirty="0" smtClean="0"/>
              <a:t>このように、オーサービジットを実施したことで、本の楽しさを感じる子どもや、読む本のジャンルを広げようとする子どもがいた。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16</a:t>
            </a:fld>
            <a:endParaRPr kumimoji="1" lang="ja-JP" altLang="en-US"/>
          </a:p>
        </p:txBody>
      </p:sp>
    </p:spTree>
    <p:extLst>
      <p:ext uri="{BB962C8B-B14F-4D97-AF65-F5344CB8AC3E}">
        <p14:creationId xmlns:p14="http://schemas.microsoft.com/office/powerpoint/2010/main" val="86649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今後、第４回目の貸出期間が１月中旬で終了し、</a:t>
            </a:r>
            <a:endParaRPr kumimoji="1" lang="en-US" altLang="ja-JP" dirty="0" smtClean="0"/>
          </a:p>
          <a:p>
            <a:r>
              <a:rPr kumimoji="1" lang="ja-JP" altLang="en-US" dirty="0" smtClean="0"/>
              <a:t>事業実施後のアンケートを子どもにお願いするが、</a:t>
            </a:r>
            <a:endParaRPr kumimoji="1" lang="en-US" altLang="ja-JP" dirty="0" smtClean="0"/>
          </a:p>
          <a:p>
            <a:r>
              <a:rPr kumimoji="1" lang="ja-JP" altLang="en-US" dirty="0" smtClean="0"/>
              <a:t>現時点で貸出セットの効果として、</a:t>
            </a:r>
            <a:endParaRPr kumimoji="1" lang="en-US" altLang="ja-JP" dirty="0" smtClean="0"/>
          </a:p>
          <a:p>
            <a:r>
              <a:rPr kumimoji="1" lang="ja-JP" altLang="en-US" dirty="0" smtClean="0"/>
              <a:t>フリースクールでは、普段本を読んでいない子どもも読書をしていたとのこと。</a:t>
            </a:r>
            <a:endParaRPr kumimoji="1" lang="en-US" altLang="ja-JP" dirty="0" smtClean="0"/>
          </a:p>
          <a:p>
            <a:r>
              <a:rPr kumimoji="1" lang="ja-JP" altLang="en-US" dirty="0" smtClean="0"/>
              <a:t>（普段から読書をしている子どもは、自分の持ってきた本を読んでいる。）</a:t>
            </a:r>
            <a:endParaRPr kumimoji="1" lang="en-US" altLang="ja-JP" dirty="0" smtClean="0"/>
          </a:p>
          <a:p>
            <a:endParaRPr kumimoji="1" lang="en-US" altLang="ja-JP" dirty="0" smtClean="0"/>
          </a:p>
          <a:p>
            <a:r>
              <a:rPr kumimoji="1" lang="ja-JP" altLang="en-US" dirty="0" smtClean="0"/>
              <a:t>また、選書について、さまざまなジャンルの本があったことが</a:t>
            </a:r>
            <a:endParaRPr kumimoji="1" lang="en-US" altLang="ja-JP" dirty="0" smtClean="0"/>
          </a:p>
          <a:p>
            <a:r>
              <a:rPr kumimoji="1" lang="ja-JP" altLang="en-US" dirty="0" smtClean="0"/>
              <a:t>子ども、職員から好評であった。</a:t>
            </a:r>
            <a:endParaRPr kumimoji="1" lang="en-US" altLang="ja-JP" dirty="0" smtClean="0"/>
          </a:p>
          <a:p>
            <a:endParaRPr kumimoji="1" lang="en-US" altLang="ja-JP" dirty="0" smtClean="0"/>
          </a:p>
          <a:p>
            <a:r>
              <a:rPr kumimoji="1" lang="en-US" altLang="ja-JP" dirty="0" smtClean="0"/>
              <a:t>POP</a:t>
            </a:r>
            <a:r>
              <a:rPr kumimoji="1" lang="ja-JP" altLang="en-US" dirty="0" smtClean="0"/>
              <a:t>作成についても、（読書感想文よりは）人に本を紹介するツールとして、</a:t>
            </a:r>
            <a:endParaRPr kumimoji="1" lang="en-US" altLang="ja-JP" dirty="0" smtClean="0"/>
          </a:p>
          <a:p>
            <a:r>
              <a:rPr kumimoji="1" lang="ja-JP" altLang="en-US" dirty="0" smtClean="0"/>
              <a:t>気軽に取組むことができたと聞いている。</a:t>
            </a:r>
            <a:endParaRPr kumimoji="1" lang="en-US" altLang="ja-JP" dirty="0" smtClean="0"/>
          </a:p>
          <a:p>
            <a:endParaRPr kumimoji="1" lang="en-US" altLang="ja-JP" dirty="0" smtClean="0"/>
          </a:p>
          <a:p>
            <a:r>
              <a:rPr kumimoji="1" lang="ja-JP" altLang="en-US" dirty="0" smtClean="0"/>
              <a:t>ただ、今回の事業実施で改めてわかったこととして、</a:t>
            </a:r>
            <a:endParaRPr kumimoji="1" lang="en-US" altLang="ja-JP" dirty="0" smtClean="0"/>
          </a:p>
          <a:p>
            <a:r>
              <a:rPr kumimoji="1" lang="ja-JP" altLang="en-US" dirty="0" smtClean="0"/>
              <a:t>フリースクールは多様な活動形態であり、</a:t>
            </a:r>
            <a:endParaRPr kumimoji="1" lang="en-US" altLang="ja-JP" dirty="0" smtClean="0"/>
          </a:p>
          <a:p>
            <a:r>
              <a:rPr kumimoji="1" lang="ja-JP" altLang="en-US" dirty="0" smtClean="0"/>
              <a:t>読書活動を取り入れてる団体がある一方、読書活動を実施していない団体があること、</a:t>
            </a:r>
            <a:endParaRPr kumimoji="1" lang="en-US" altLang="ja-JP" dirty="0" smtClean="0"/>
          </a:p>
          <a:p>
            <a:r>
              <a:rPr kumimoji="1" lang="ja-JP" altLang="en-US" dirty="0" smtClean="0"/>
              <a:t>また、実施していない理由として、</a:t>
            </a:r>
            <a:endParaRPr kumimoji="1" lang="en-US" altLang="ja-JP" dirty="0" smtClean="0"/>
          </a:p>
          <a:p>
            <a:r>
              <a:rPr kumimoji="1" lang="ja-JP" altLang="en-US" dirty="0" smtClean="0"/>
              <a:t>本の管理が難しいことがあった。</a:t>
            </a:r>
            <a:endParaRPr kumimoji="1" lang="en-US" altLang="ja-JP" dirty="0" smtClean="0"/>
          </a:p>
          <a:p>
            <a:endParaRPr kumimoji="1" lang="en-US" altLang="ja-JP" dirty="0" smtClean="0"/>
          </a:p>
          <a:p>
            <a:r>
              <a:rPr kumimoji="1" lang="ja-JP" altLang="en-US" dirty="0" smtClean="0"/>
              <a:t>また、令和元年度の読書調査で、</a:t>
            </a:r>
            <a:endParaRPr kumimoji="1" lang="en-US" altLang="ja-JP" dirty="0" smtClean="0"/>
          </a:p>
          <a:p>
            <a:r>
              <a:rPr kumimoji="1" lang="ja-JP" altLang="en-US" dirty="0" smtClean="0"/>
              <a:t>学校や教育保育施設でも同様であったが、</a:t>
            </a:r>
            <a:endParaRPr kumimoji="1" lang="en-US" altLang="ja-JP" dirty="0" smtClean="0"/>
          </a:p>
          <a:p>
            <a:r>
              <a:rPr kumimoji="1" lang="ja-JP" altLang="en-US" dirty="0" smtClean="0"/>
              <a:t>「人的な余裕がない」ということは</a:t>
            </a:r>
            <a:endParaRPr kumimoji="1" lang="en-US" altLang="ja-JP" dirty="0" smtClean="0"/>
          </a:p>
          <a:p>
            <a:r>
              <a:rPr kumimoji="1" lang="ja-JP" altLang="en-US" dirty="0" smtClean="0"/>
              <a:t>フリースクールでもあった。</a:t>
            </a:r>
            <a:endParaRPr kumimoji="1" lang="en-US" altLang="ja-JP" dirty="0" smtClean="0"/>
          </a:p>
          <a:p>
            <a:endParaRPr kumimoji="1" lang="en-US" altLang="ja-JP" dirty="0" smtClean="0"/>
          </a:p>
          <a:p>
            <a:r>
              <a:rPr kumimoji="1" lang="ja-JP" altLang="en-US" dirty="0" smtClean="0"/>
              <a:t>令和４年度の取組として、</a:t>
            </a:r>
            <a:endParaRPr kumimoji="1" lang="en-US" altLang="ja-JP" dirty="0" smtClean="0"/>
          </a:p>
          <a:p>
            <a:r>
              <a:rPr kumimoji="1" lang="ja-JP" altLang="en-US" dirty="0" smtClean="0"/>
              <a:t>フリースクールの職員と話していると、公立図書館の貸出セットについて、把握されていないケースもあったため、</a:t>
            </a:r>
            <a:endParaRPr kumimoji="1" lang="en-US" altLang="ja-JP" dirty="0" smtClean="0"/>
          </a:p>
          <a:p>
            <a:r>
              <a:rPr kumimoji="1" lang="ja-JP" altLang="en-US" dirty="0" smtClean="0"/>
              <a:t>まずは公的なサービスについて、フリースクールに周知するとともに、</a:t>
            </a:r>
            <a:endParaRPr kumimoji="1" lang="en-US" altLang="ja-JP" dirty="0" smtClean="0"/>
          </a:p>
          <a:p>
            <a:r>
              <a:rPr kumimoji="1" lang="ja-JP" altLang="en-US" dirty="0" smtClean="0"/>
              <a:t>本の管理に不安があるという課題に対して、例えば、リサイクル図書や本の寄贈などの情報提供ができればと考える。</a:t>
            </a:r>
            <a:endParaRPr kumimoji="1" lang="en-US" altLang="ja-JP" dirty="0" smtClean="0"/>
          </a:p>
          <a:p>
            <a:endParaRPr kumimoji="1" lang="en-US" altLang="ja-JP" dirty="0" smtClean="0"/>
          </a:p>
          <a:p>
            <a:r>
              <a:rPr kumimoji="1" lang="ja-JP" altLang="en-US" dirty="0" smtClean="0"/>
              <a:t>また、今回の貸出セットの選書が好評だったため、学校園に対して、図書リストを情報共有し、先生方の選書の参考にできればと考える。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17</a:t>
            </a:fld>
            <a:endParaRPr kumimoji="1" lang="ja-JP" altLang="en-US"/>
          </a:p>
        </p:txBody>
      </p:sp>
    </p:spTree>
    <p:extLst>
      <p:ext uri="{BB962C8B-B14F-4D97-AF65-F5344CB8AC3E}">
        <p14:creationId xmlns:p14="http://schemas.microsoft.com/office/powerpoint/2010/main" val="3716229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続いて、子ども向け図書館案内リーフレットについて</a:t>
            </a:r>
            <a:endParaRPr kumimoji="1" lang="en-US" altLang="ja-JP" dirty="0" smtClean="0"/>
          </a:p>
          <a:p>
            <a:r>
              <a:rPr kumimoji="1" lang="ja-JP" altLang="en-US" dirty="0" smtClean="0"/>
              <a:t>お手元の試作リーフレットをご覧ください。</a:t>
            </a:r>
            <a:endParaRPr kumimoji="1" lang="en-US" altLang="ja-JP" dirty="0" smtClean="0"/>
          </a:p>
          <a:p>
            <a:r>
              <a:rPr kumimoji="1" lang="ja-JP" altLang="en-US" dirty="0" smtClean="0"/>
              <a:t>第１回目にお示ししていたリーフレットから変更した点として、</a:t>
            </a:r>
            <a:endParaRPr kumimoji="1" lang="en-US" altLang="ja-JP" dirty="0" smtClean="0"/>
          </a:p>
          <a:p>
            <a:r>
              <a:rPr kumimoji="1" lang="ja-JP" altLang="en-US" dirty="0" smtClean="0"/>
              <a:t>持ち運びやすく、手に取ってもらいやすいよう、</a:t>
            </a:r>
            <a:r>
              <a:rPr kumimoji="1" lang="en-US" altLang="ja-JP" dirty="0" smtClean="0"/>
              <a:t>A4</a:t>
            </a:r>
            <a:r>
              <a:rPr kumimoji="1" lang="ja-JP" altLang="en-US" dirty="0" smtClean="0"/>
              <a:t>サイズから縮小した。</a:t>
            </a:r>
            <a:endParaRPr kumimoji="1" lang="en-US" altLang="ja-JP" dirty="0" smtClean="0"/>
          </a:p>
          <a:p>
            <a:r>
              <a:rPr kumimoji="1" lang="ja-JP" altLang="en-US" dirty="0" smtClean="0"/>
              <a:t>また、文字数を減らし、イラストを多用した。</a:t>
            </a:r>
            <a:endParaRPr kumimoji="1" lang="en-US" altLang="ja-JP" dirty="0" smtClean="0"/>
          </a:p>
          <a:p>
            <a:endParaRPr kumimoji="1" lang="en-US" altLang="ja-JP" dirty="0" smtClean="0"/>
          </a:p>
          <a:p>
            <a:r>
              <a:rPr kumimoji="1" lang="ja-JP" altLang="en-US" dirty="0" smtClean="0"/>
              <a:t>表紙のタイトルも、あまりかしこまらず、気軽に手に取ってもらいたいため、</a:t>
            </a:r>
            <a:endParaRPr kumimoji="1" lang="en-US" altLang="ja-JP" dirty="0" smtClean="0"/>
          </a:p>
          <a:p>
            <a:r>
              <a:rPr kumimoji="1" lang="ja-JP" altLang="en-US" dirty="0" smtClean="0"/>
              <a:t>柔らかいフレーズにしている。</a:t>
            </a:r>
            <a:endParaRPr kumimoji="1" lang="en-US" altLang="ja-JP" dirty="0" smtClean="0"/>
          </a:p>
          <a:p>
            <a:r>
              <a:rPr kumimoji="1" lang="ja-JP" altLang="en-US" dirty="0" smtClean="0"/>
              <a:t>ただ、表紙はリーフレットに興味を持ってもらうために非常に重要なことから、</a:t>
            </a:r>
            <a:endParaRPr kumimoji="1" lang="en-US" altLang="ja-JP" dirty="0" smtClean="0"/>
          </a:p>
          <a:p>
            <a:r>
              <a:rPr kumimoji="1" lang="ja-JP" altLang="en-US" dirty="0" smtClean="0"/>
              <a:t>他にも複数の候補が議論された。</a:t>
            </a:r>
            <a:endParaRPr kumimoji="1" lang="en-US" altLang="ja-JP" dirty="0" smtClean="0"/>
          </a:p>
          <a:p>
            <a:r>
              <a:rPr kumimoji="1" lang="ja-JP" altLang="en-US" dirty="0" smtClean="0"/>
              <a:t>のちほど、他のタイトルのほうが、よいなどの助言があればいただきたい。</a:t>
            </a:r>
            <a:endParaRPr kumimoji="1" lang="en-US" altLang="ja-JP" dirty="0" smtClean="0"/>
          </a:p>
          <a:p>
            <a:endParaRPr kumimoji="1" lang="en-US" altLang="ja-JP" dirty="0" smtClean="0"/>
          </a:p>
          <a:p>
            <a:r>
              <a:rPr kumimoji="1" lang="ja-JP" altLang="en-US" dirty="0" smtClean="0"/>
              <a:t>さきほどの事業２での子どもへのアンケート結果で図書館を利用したことがあると回答した子どもが多数だったことを踏まえ、</a:t>
            </a:r>
            <a:endParaRPr kumimoji="1" lang="en-US" altLang="ja-JP" dirty="0" smtClean="0"/>
          </a:p>
          <a:p>
            <a:r>
              <a:rPr kumimoji="1" lang="ja-JP" altLang="en-US" dirty="0" smtClean="0"/>
              <a:t>利用したことがある子どもには、地図を見て、身近に図書館あることを知ってもらう。</a:t>
            </a:r>
            <a:endParaRPr kumimoji="1" lang="en-US" altLang="ja-JP" dirty="0" smtClean="0"/>
          </a:p>
          <a:p>
            <a:r>
              <a:rPr kumimoji="1" lang="ja-JP" altLang="en-US" dirty="0" smtClean="0"/>
              <a:t>また、知識を得たい時や悩んだ時などに、図書館サービスが活用できることを知ってもらう。</a:t>
            </a:r>
            <a:endParaRPr kumimoji="1" lang="en-US" altLang="ja-JP" dirty="0" smtClean="0"/>
          </a:p>
          <a:p>
            <a:endParaRPr kumimoji="1" lang="en-US" altLang="ja-JP" dirty="0" smtClean="0"/>
          </a:p>
          <a:p>
            <a:r>
              <a:rPr kumimoji="1" lang="ja-JP" altLang="en-US" dirty="0" smtClean="0"/>
              <a:t>利用したことがない子どもには、図書館の存在や利用方法を知ってもらえるように、今年度、矯正施設、児童自立支援施設等に配布を予定している。</a:t>
            </a:r>
            <a:endParaRPr kumimoji="1" lang="en-US" altLang="ja-JP" dirty="0" smtClean="0"/>
          </a:p>
          <a:p>
            <a:endParaRPr kumimoji="1" lang="en-US" altLang="ja-JP" dirty="0" smtClean="0"/>
          </a:p>
          <a:p>
            <a:r>
              <a:rPr kumimoji="1" lang="ja-JP" altLang="en-US" dirty="0" smtClean="0"/>
              <a:t>本日、委員の皆様にご意見をいただいた後、掲載されている各市町村立図書館へ照会をかけ、原稿を確定し、</a:t>
            </a:r>
            <a:endParaRPr kumimoji="1" lang="en-US" altLang="ja-JP" dirty="0" smtClean="0"/>
          </a:p>
          <a:p>
            <a:r>
              <a:rPr kumimoji="1" lang="ja-JP" altLang="en-US" dirty="0" smtClean="0"/>
              <a:t>２月に印刷配布を予定している。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18</a:t>
            </a:fld>
            <a:endParaRPr kumimoji="1" lang="ja-JP" altLang="en-US"/>
          </a:p>
        </p:txBody>
      </p:sp>
    </p:spTree>
    <p:extLst>
      <p:ext uri="{BB962C8B-B14F-4D97-AF65-F5344CB8AC3E}">
        <p14:creationId xmlns:p14="http://schemas.microsoft.com/office/powerpoint/2010/main" val="1874110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今後、第４回目の貸出期間が１月中旬で終了し、</a:t>
            </a:r>
            <a:endParaRPr kumimoji="1" lang="en-US" altLang="ja-JP" dirty="0" smtClean="0"/>
          </a:p>
          <a:p>
            <a:r>
              <a:rPr kumimoji="1" lang="ja-JP" altLang="en-US" dirty="0" smtClean="0"/>
              <a:t>事業実施後のアンケートを子どもにお願いするが、</a:t>
            </a:r>
            <a:endParaRPr kumimoji="1" lang="en-US" altLang="ja-JP" dirty="0" smtClean="0"/>
          </a:p>
          <a:p>
            <a:r>
              <a:rPr kumimoji="1" lang="ja-JP" altLang="en-US" dirty="0" smtClean="0"/>
              <a:t>現時点で貸出セットの効果として、</a:t>
            </a:r>
            <a:endParaRPr kumimoji="1" lang="en-US" altLang="ja-JP" dirty="0" smtClean="0"/>
          </a:p>
          <a:p>
            <a:r>
              <a:rPr kumimoji="1" lang="ja-JP" altLang="en-US" dirty="0" smtClean="0"/>
              <a:t>フリースクールでは、普段本を読んでいない子どもも読書をしていたとのこと。</a:t>
            </a:r>
            <a:endParaRPr kumimoji="1" lang="en-US" altLang="ja-JP" dirty="0" smtClean="0"/>
          </a:p>
          <a:p>
            <a:r>
              <a:rPr kumimoji="1" lang="ja-JP" altLang="en-US" dirty="0" smtClean="0"/>
              <a:t>（普段から読書をしている子どもは、自分の持ってきた本を読んでいる。）</a:t>
            </a:r>
            <a:endParaRPr kumimoji="1" lang="en-US" altLang="ja-JP" dirty="0" smtClean="0"/>
          </a:p>
          <a:p>
            <a:endParaRPr kumimoji="1" lang="en-US" altLang="ja-JP" dirty="0" smtClean="0"/>
          </a:p>
          <a:p>
            <a:r>
              <a:rPr kumimoji="1" lang="ja-JP" altLang="en-US" dirty="0" smtClean="0"/>
              <a:t>また、選書について、さまざまなジャンルの本があったことが</a:t>
            </a:r>
            <a:endParaRPr kumimoji="1" lang="en-US" altLang="ja-JP" dirty="0" smtClean="0"/>
          </a:p>
          <a:p>
            <a:r>
              <a:rPr kumimoji="1" lang="ja-JP" altLang="en-US" dirty="0" smtClean="0"/>
              <a:t>子ども、職員から好評であった。</a:t>
            </a:r>
            <a:endParaRPr kumimoji="1" lang="en-US" altLang="ja-JP" dirty="0" smtClean="0"/>
          </a:p>
          <a:p>
            <a:endParaRPr kumimoji="1" lang="en-US" altLang="ja-JP" dirty="0" smtClean="0"/>
          </a:p>
          <a:p>
            <a:r>
              <a:rPr kumimoji="1" lang="en-US" altLang="ja-JP" dirty="0" smtClean="0"/>
              <a:t>POP</a:t>
            </a:r>
            <a:r>
              <a:rPr kumimoji="1" lang="ja-JP" altLang="en-US" dirty="0" smtClean="0"/>
              <a:t>作成についても、（読書感想文よりは）人に本を紹介するツールとして、</a:t>
            </a:r>
            <a:endParaRPr kumimoji="1" lang="en-US" altLang="ja-JP" dirty="0" smtClean="0"/>
          </a:p>
          <a:p>
            <a:r>
              <a:rPr kumimoji="1" lang="ja-JP" altLang="en-US" dirty="0" smtClean="0"/>
              <a:t>気軽に取組むことができたと聞いている。</a:t>
            </a:r>
            <a:endParaRPr kumimoji="1" lang="en-US" altLang="ja-JP" dirty="0" smtClean="0"/>
          </a:p>
          <a:p>
            <a:endParaRPr kumimoji="1" lang="en-US" altLang="ja-JP" dirty="0" smtClean="0"/>
          </a:p>
          <a:p>
            <a:r>
              <a:rPr kumimoji="1" lang="ja-JP" altLang="en-US" dirty="0" smtClean="0"/>
              <a:t>ただ、今回の事業実施で改めてわかったこととして、</a:t>
            </a:r>
            <a:endParaRPr kumimoji="1" lang="en-US" altLang="ja-JP" dirty="0" smtClean="0"/>
          </a:p>
          <a:p>
            <a:r>
              <a:rPr kumimoji="1" lang="ja-JP" altLang="en-US" dirty="0" smtClean="0"/>
              <a:t>フリースクールは多様な活動形態であり、</a:t>
            </a:r>
            <a:endParaRPr kumimoji="1" lang="en-US" altLang="ja-JP" dirty="0" smtClean="0"/>
          </a:p>
          <a:p>
            <a:r>
              <a:rPr kumimoji="1" lang="ja-JP" altLang="en-US" dirty="0" smtClean="0"/>
              <a:t>読書活動を取り入れてる団体がある一方、読書活動を実施していない団体があること、</a:t>
            </a:r>
            <a:endParaRPr kumimoji="1" lang="en-US" altLang="ja-JP" dirty="0" smtClean="0"/>
          </a:p>
          <a:p>
            <a:r>
              <a:rPr kumimoji="1" lang="ja-JP" altLang="en-US" dirty="0" smtClean="0"/>
              <a:t>また、実施していない理由として、</a:t>
            </a:r>
            <a:endParaRPr kumimoji="1" lang="en-US" altLang="ja-JP" dirty="0" smtClean="0"/>
          </a:p>
          <a:p>
            <a:r>
              <a:rPr kumimoji="1" lang="ja-JP" altLang="en-US" dirty="0" smtClean="0"/>
              <a:t>本の管理が難しいことがあった。</a:t>
            </a:r>
            <a:endParaRPr kumimoji="1" lang="en-US" altLang="ja-JP" dirty="0" smtClean="0"/>
          </a:p>
          <a:p>
            <a:endParaRPr kumimoji="1" lang="en-US" altLang="ja-JP" dirty="0" smtClean="0"/>
          </a:p>
          <a:p>
            <a:r>
              <a:rPr kumimoji="1" lang="ja-JP" altLang="en-US" dirty="0" smtClean="0"/>
              <a:t>また、令和元年度の読書調査で、</a:t>
            </a:r>
            <a:endParaRPr kumimoji="1" lang="en-US" altLang="ja-JP" dirty="0" smtClean="0"/>
          </a:p>
          <a:p>
            <a:r>
              <a:rPr kumimoji="1" lang="ja-JP" altLang="en-US" dirty="0" smtClean="0"/>
              <a:t>学校や教育保育施設でも同様であったが、</a:t>
            </a:r>
            <a:endParaRPr kumimoji="1" lang="en-US" altLang="ja-JP" dirty="0" smtClean="0"/>
          </a:p>
          <a:p>
            <a:r>
              <a:rPr kumimoji="1" lang="ja-JP" altLang="en-US" dirty="0" smtClean="0"/>
              <a:t>「人的な余裕がない」ということは</a:t>
            </a:r>
            <a:endParaRPr kumimoji="1" lang="en-US" altLang="ja-JP" dirty="0" smtClean="0"/>
          </a:p>
          <a:p>
            <a:r>
              <a:rPr kumimoji="1" lang="ja-JP" altLang="en-US" dirty="0" smtClean="0"/>
              <a:t>フリースクールでもあった。</a:t>
            </a:r>
            <a:endParaRPr kumimoji="1" lang="en-US" altLang="ja-JP" dirty="0" smtClean="0"/>
          </a:p>
          <a:p>
            <a:endParaRPr kumimoji="1" lang="en-US" altLang="ja-JP" dirty="0" smtClean="0"/>
          </a:p>
          <a:p>
            <a:r>
              <a:rPr kumimoji="1" lang="ja-JP" altLang="en-US" dirty="0" smtClean="0"/>
              <a:t>令和４年度の取組として、</a:t>
            </a:r>
            <a:endParaRPr kumimoji="1" lang="en-US" altLang="ja-JP" dirty="0" smtClean="0"/>
          </a:p>
          <a:p>
            <a:r>
              <a:rPr kumimoji="1" lang="ja-JP" altLang="en-US" dirty="0" smtClean="0"/>
              <a:t>フリースクールの職員と話していると、公立図書館の貸出セットについて、把握されていないケースもあったため、</a:t>
            </a:r>
            <a:endParaRPr kumimoji="1" lang="en-US" altLang="ja-JP" dirty="0" smtClean="0"/>
          </a:p>
          <a:p>
            <a:r>
              <a:rPr kumimoji="1" lang="ja-JP" altLang="en-US" dirty="0" smtClean="0"/>
              <a:t>まずは公的なサービスについて、フリースクールに周知するとともに、</a:t>
            </a:r>
            <a:endParaRPr kumimoji="1" lang="en-US" altLang="ja-JP" dirty="0" smtClean="0"/>
          </a:p>
          <a:p>
            <a:r>
              <a:rPr kumimoji="1" lang="ja-JP" altLang="en-US" dirty="0" smtClean="0"/>
              <a:t>本の管理に不安があるという課題に対して、例えば、リサイクル図書や本の寄贈などの情報提供ができればと考える。</a:t>
            </a:r>
            <a:endParaRPr kumimoji="1" lang="en-US" altLang="ja-JP" dirty="0" smtClean="0"/>
          </a:p>
          <a:p>
            <a:endParaRPr kumimoji="1" lang="en-US" altLang="ja-JP" dirty="0" smtClean="0"/>
          </a:p>
          <a:p>
            <a:r>
              <a:rPr kumimoji="1" lang="ja-JP" altLang="en-US" dirty="0" smtClean="0"/>
              <a:t>また、今回の貸出セットの選書が好評だったため、学校園に対して、図書リストを情報共有し、先生方の選書の参考にできればと考える。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19</a:t>
            </a:fld>
            <a:endParaRPr kumimoji="1" lang="ja-JP" altLang="en-US"/>
          </a:p>
        </p:txBody>
      </p:sp>
    </p:spTree>
    <p:extLst>
      <p:ext uri="{BB962C8B-B14F-4D97-AF65-F5344CB8AC3E}">
        <p14:creationId xmlns:p14="http://schemas.microsoft.com/office/powerpoint/2010/main" val="280123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本事業は４つの事業で構成されている。</a:t>
            </a:r>
            <a:endParaRPr kumimoji="1" lang="en-US" altLang="ja-JP" dirty="0" smtClean="0"/>
          </a:p>
          <a:p>
            <a:r>
              <a:rPr kumimoji="1" lang="ja-JP" altLang="en-US" dirty="0" smtClean="0"/>
              <a:t>第１回社会教育委員会議時に事業の計画案について、ご意見をいただいたが、</a:t>
            </a:r>
            <a:endParaRPr kumimoji="1" lang="en-US" altLang="ja-JP" dirty="0" smtClean="0"/>
          </a:p>
          <a:p>
            <a:r>
              <a:rPr kumimoji="1" lang="ja-JP" altLang="en-US" dirty="0" smtClean="0"/>
              <a:t>本日は、事務局より事業の実施報告</a:t>
            </a:r>
            <a:r>
              <a:rPr kumimoji="1" lang="ja-JP" altLang="en-US" u="sng" dirty="0" smtClean="0">
                <a:solidFill>
                  <a:srgbClr val="FF0000"/>
                </a:solidFill>
              </a:rPr>
              <a:t>のほか、年度途中のため事業継続中のものは、現時点の</a:t>
            </a:r>
            <a:r>
              <a:rPr kumimoji="1" lang="ja-JP" altLang="en-US" dirty="0" smtClean="0"/>
              <a:t>途中経過を報告する。</a:t>
            </a:r>
            <a:endParaRPr kumimoji="1" lang="en-US" altLang="ja-JP" dirty="0" smtClean="0"/>
          </a:p>
          <a:p>
            <a:r>
              <a:rPr kumimoji="1" lang="ja-JP" altLang="en-US" dirty="0" smtClean="0"/>
              <a:t>また、事業を実施する中で、把握できたことや事業の効果、課題を踏まえ、次年度以降の子どもの読書活動の充実に向けて検討していることを伝える。</a:t>
            </a:r>
            <a:endParaRPr kumimoji="1" lang="en-US" altLang="ja-JP" dirty="0" smtClean="0"/>
          </a:p>
          <a:p>
            <a:endParaRPr kumimoji="1" lang="en-US" altLang="ja-JP" dirty="0" smtClean="0"/>
          </a:p>
          <a:p>
            <a:r>
              <a:rPr kumimoji="1" lang="ja-JP" altLang="en-US" dirty="0" smtClean="0"/>
              <a:t>（この事業は国の委託を受けており、第１回目の会議でもお伝えしたように、社会教育委員の皆様には、企画運営委員も担っていただいている。）</a:t>
            </a:r>
            <a:endParaRPr kumimoji="1" lang="en-US" altLang="ja-JP" dirty="0" smtClean="0"/>
          </a:p>
          <a:p>
            <a:endParaRPr kumimoji="1" lang="en-US" altLang="ja-JP" dirty="0" smtClean="0"/>
          </a:p>
          <a:p>
            <a:r>
              <a:rPr kumimoji="1" lang="ja-JP" altLang="en-US" dirty="0" smtClean="0"/>
              <a:t>委員の皆様には、実施報告等を聞いていただき、今後の事業に対する</a:t>
            </a:r>
            <a:r>
              <a:rPr kumimoji="1" lang="ja-JP" altLang="en-US" u="sng" dirty="0" smtClean="0"/>
              <a:t>ご意見、助言</a:t>
            </a:r>
            <a:r>
              <a:rPr kumimoji="1" lang="ja-JP" altLang="en-US" dirty="0" smtClean="0"/>
              <a:t>をいただきたい。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2</a:t>
            </a:fld>
            <a:endParaRPr kumimoji="1" lang="ja-JP" altLang="en-US"/>
          </a:p>
        </p:txBody>
      </p:sp>
    </p:spTree>
    <p:extLst>
      <p:ext uri="{BB962C8B-B14F-4D97-AF65-F5344CB8AC3E}">
        <p14:creationId xmlns:p14="http://schemas.microsoft.com/office/powerpoint/2010/main" val="279027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最後に、今ご説明した事業報告を公立図書館職員やフリースクール職員、読書ボランティアを対象に行い、様々な居場所における子ども読書活動の現状等を発信するとともに、</a:t>
            </a:r>
            <a:endParaRPr kumimoji="1" lang="en-US" altLang="ja-JP" dirty="0" smtClean="0"/>
          </a:p>
          <a:p>
            <a:r>
              <a:rPr kumimoji="1" lang="ja-JP" altLang="en-US" dirty="0" smtClean="0"/>
              <a:t>フリースクールの今後の読書活動推進を図るために交流し、令和４年度以降の取組に活用していただきたいと考えております。</a:t>
            </a:r>
            <a:endParaRPr kumimoji="1" lang="en-US" altLang="ja-JP" dirty="0" smtClean="0"/>
          </a:p>
          <a:p>
            <a:endParaRPr kumimoji="1" lang="en-US" altLang="ja-JP" dirty="0" smtClean="0"/>
          </a:p>
          <a:p>
            <a:r>
              <a:rPr kumimoji="1" lang="ja-JP" altLang="en-US" dirty="0" smtClean="0"/>
              <a:t>私からの説明は以上です。</a:t>
            </a:r>
            <a:endParaRPr kumimoji="1" lang="ja-JP" altLang="en-US" dirty="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20</a:t>
            </a:fld>
            <a:endParaRPr kumimoji="1" lang="ja-JP" altLang="en-US"/>
          </a:p>
        </p:txBody>
      </p:sp>
    </p:spTree>
    <p:extLst>
      <p:ext uri="{BB962C8B-B14F-4D97-AF65-F5344CB8AC3E}">
        <p14:creationId xmlns:p14="http://schemas.microsoft.com/office/powerpoint/2010/main" val="92066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まず、１つ目の事業、</a:t>
            </a:r>
            <a:endParaRPr kumimoji="1" lang="en-US" altLang="ja-JP" dirty="0" smtClean="0"/>
          </a:p>
          <a:p>
            <a:r>
              <a:rPr kumimoji="1" lang="ja-JP" altLang="en-US" dirty="0" smtClean="0"/>
              <a:t>この資料は第１回会議の資料。</a:t>
            </a:r>
            <a:endParaRPr kumimoji="1" lang="en-US" altLang="ja-JP" dirty="0" smtClean="0"/>
          </a:p>
          <a:p>
            <a:r>
              <a:rPr kumimoji="1" lang="ja-JP" altLang="en-US" dirty="0" smtClean="0"/>
              <a:t>計画段階では、府内不登校児童生徒がいるフリースクール６施設を対象に、図書セットの貸出サービスを実施</a:t>
            </a:r>
            <a:endParaRPr kumimoji="1" lang="en-US" altLang="ja-JP" dirty="0" smtClean="0"/>
          </a:p>
          <a:p>
            <a:r>
              <a:rPr kumimoji="1" lang="ja-JP" altLang="en-US" dirty="0" smtClean="0"/>
              <a:t>図書セットを読んだ子どもが本の</a:t>
            </a:r>
            <a:r>
              <a:rPr kumimoji="1" lang="en-US" altLang="ja-JP" dirty="0" smtClean="0"/>
              <a:t>POP</a:t>
            </a:r>
            <a:r>
              <a:rPr kumimoji="1" lang="ja-JP" altLang="en-US" dirty="0" smtClean="0"/>
              <a:t>を作成し、大阪府に返送する。</a:t>
            </a:r>
            <a:endParaRPr kumimoji="1" lang="en-US" altLang="ja-JP" dirty="0" smtClean="0"/>
          </a:p>
          <a:p>
            <a:r>
              <a:rPr kumimoji="1" lang="ja-JP" altLang="en-US" dirty="0" smtClean="0"/>
              <a:t>作成された</a:t>
            </a:r>
            <a:r>
              <a:rPr kumimoji="1" lang="en-US" altLang="ja-JP" dirty="0" smtClean="0"/>
              <a:t>POP</a:t>
            </a:r>
            <a:r>
              <a:rPr kumimoji="1" lang="ja-JP" altLang="en-US" dirty="0" smtClean="0"/>
              <a:t>を本に添付して次の施設に貸出す。</a:t>
            </a:r>
            <a:endParaRPr kumimoji="1" lang="en-US" altLang="ja-JP" dirty="0" smtClean="0"/>
          </a:p>
          <a:p>
            <a:r>
              <a:rPr kumimoji="1" lang="ja-JP" altLang="en-US" dirty="0" smtClean="0"/>
              <a:t>これにより、「読みたいと思える本」を届けるとともに、同世代の子どもから本を紹介されることで、</a:t>
            </a:r>
            <a:endParaRPr kumimoji="1" lang="en-US" altLang="ja-JP" dirty="0" smtClean="0"/>
          </a:p>
          <a:p>
            <a:r>
              <a:rPr kumimoji="1" lang="ja-JP" altLang="en-US" dirty="0" smtClean="0"/>
              <a:t>より読書への興味関心を高めることも目的としていた。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3</a:t>
            </a:fld>
            <a:endParaRPr kumimoji="1" lang="ja-JP" altLang="en-US"/>
          </a:p>
        </p:txBody>
      </p:sp>
    </p:spTree>
    <p:extLst>
      <p:ext uri="{BB962C8B-B14F-4D97-AF65-F5344CB8AC3E}">
        <p14:creationId xmlns:p14="http://schemas.microsoft.com/office/powerpoint/2010/main" val="2729945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sng" dirty="0" smtClean="0"/>
              <a:t>府内のフリースクールをまとめる団体と調整し、募集をかけて事業をスタートできたものの、</a:t>
            </a:r>
            <a:endParaRPr kumimoji="1" lang="en-US" altLang="ja-JP" u="sng" dirty="0" smtClean="0"/>
          </a:p>
          <a:p>
            <a:r>
              <a:rPr kumimoji="1" lang="en-US" altLang="ja-JP" u="sng" dirty="0" smtClean="0"/>
              <a:t>6</a:t>
            </a:r>
            <a:r>
              <a:rPr kumimoji="1" lang="ja-JP" altLang="en-US" u="sng" dirty="0" smtClean="0"/>
              <a:t>団体の予定が４団体のみの応募にとどまった。</a:t>
            </a:r>
            <a:endParaRPr kumimoji="1" lang="en-US" altLang="ja-JP" u="sng" dirty="0" smtClean="0"/>
          </a:p>
          <a:p>
            <a:r>
              <a:rPr kumimoji="1" lang="ja-JP" altLang="en-US" dirty="0" smtClean="0"/>
              <a:t>参考に応募しなかった団体の職員に意見を伺うと、</a:t>
            </a:r>
            <a:endParaRPr kumimoji="1" lang="en-US" altLang="ja-JP" dirty="0" smtClean="0"/>
          </a:p>
          <a:p>
            <a:r>
              <a:rPr kumimoji="1" lang="ja-JP" altLang="en-US" dirty="0" smtClean="0"/>
              <a:t>理由</a:t>
            </a:r>
            <a:endParaRPr kumimoji="1" lang="en-US" altLang="ja-JP" dirty="0" smtClean="0"/>
          </a:p>
          <a:p>
            <a:r>
              <a:rPr kumimoji="1" lang="ja-JP" altLang="en-US" dirty="0" smtClean="0"/>
              <a:t>・本の管理に不安を感じる。</a:t>
            </a:r>
            <a:endParaRPr kumimoji="1" lang="en-US" altLang="ja-JP" dirty="0" smtClean="0"/>
          </a:p>
          <a:p>
            <a:r>
              <a:rPr kumimoji="1" lang="ja-JP" altLang="en-US" dirty="0" smtClean="0"/>
              <a:t>例）子どもが自宅に本を持ち帰った時などに、明日フリースクールに来るかどうかがわからない</a:t>
            </a:r>
            <a:endParaRPr kumimoji="1" lang="en-US" altLang="ja-JP" dirty="0" smtClean="0"/>
          </a:p>
          <a:p>
            <a:r>
              <a:rPr kumimoji="1" lang="ja-JP" altLang="en-US" dirty="0" smtClean="0"/>
              <a:t>　　　破いてしまったり、汚してしまったりする可能性がある</a:t>
            </a:r>
            <a:endParaRPr kumimoji="1" lang="en-US" altLang="ja-JP" dirty="0" smtClean="0"/>
          </a:p>
          <a:p>
            <a:endParaRPr kumimoji="1" lang="en-US" altLang="ja-JP" dirty="0" smtClean="0"/>
          </a:p>
          <a:p>
            <a:r>
              <a:rPr kumimoji="1" lang="ja-JP" altLang="en-US" dirty="0" smtClean="0"/>
              <a:t>・フリースクール自体がオンラインになっており、図書セットを有効活用できない。</a:t>
            </a:r>
            <a:endParaRPr kumimoji="1" lang="en-US" altLang="ja-JP" dirty="0" smtClean="0"/>
          </a:p>
          <a:p>
            <a:r>
              <a:rPr kumimoji="1" lang="ja-JP" altLang="en-US" dirty="0" smtClean="0"/>
              <a:t>・保護者からの月謝や寄付で経営をしているが、厳しい状況</a:t>
            </a:r>
            <a:endParaRPr kumimoji="1" lang="en-US" altLang="ja-JP" dirty="0" smtClean="0"/>
          </a:p>
          <a:p>
            <a:r>
              <a:rPr kumimoji="1" lang="ja-JP" altLang="en-US" dirty="0" smtClean="0"/>
              <a:t>・普段の子どもたちの様子を見ていて、ＰＯＰを作成することは難しいと感じる。</a:t>
            </a:r>
            <a:endParaRPr kumimoji="1" lang="en-US" altLang="ja-JP" dirty="0" smtClean="0"/>
          </a:p>
          <a:p>
            <a:r>
              <a:rPr kumimoji="1" lang="ja-JP" altLang="en-US" dirty="0" smtClean="0"/>
              <a:t>などの理由で応募しなかったとのこと。</a:t>
            </a:r>
            <a:endParaRPr kumimoji="1" lang="en-US" altLang="ja-JP" dirty="0" smtClean="0"/>
          </a:p>
          <a:p>
            <a:endParaRPr kumimoji="1" lang="en-US" altLang="ja-JP" dirty="0" smtClean="0"/>
          </a:p>
          <a:p>
            <a:r>
              <a:rPr kumimoji="1" lang="ja-JP" altLang="en-US" dirty="0" smtClean="0"/>
              <a:t>当初予定していた</a:t>
            </a:r>
            <a:r>
              <a:rPr kumimoji="1" lang="ja-JP" altLang="en-US" u="sng" dirty="0" smtClean="0"/>
              <a:t>対象が４団体になったことと、１団体の人数が多くとも</a:t>
            </a:r>
            <a:r>
              <a:rPr kumimoji="1" lang="en-US" altLang="ja-JP" dirty="0" smtClean="0"/>
              <a:t>15</a:t>
            </a:r>
            <a:r>
              <a:rPr kumimoji="1" lang="ja-JP" altLang="en-US" dirty="0" smtClean="0"/>
              <a:t>人程度</a:t>
            </a:r>
            <a:r>
              <a:rPr kumimoji="1" lang="ja-JP" altLang="en-US" u="sng" dirty="0" smtClean="0"/>
              <a:t>だったことから</a:t>
            </a:r>
            <a:r>
              <a:rPr kumimoji="1" lang="ja-JP" altLang="en-US" dirty="0" smtClean="0"/>
              <a:t>、</a:t>
            </a:r>
            <a:endParaRPr kumimoji="1" lang="en-US" altLang="ja-JP" dirty="0" smtClean="0"/>
          </a:p>
          <a:p>
            <a:r>
              <a:rPr kumimoji="1" lang="ja-JP" altLang="en-US" dirty="0" smtClean="0"/>
              <a:t>事業効果の検証をできるよう、貸出回数を３回から４回に</a:t>
            </a:r>
            <a:r>
              <a:rPr kumimoji="1" lang="ja-JP" altLang="en-US" u="sng" dirty="0" smtClean="0"/>
              <a:t>増やし</a:t>
            </a:r>
            <a:r>
              <a:rPr kumimoji="1" lang="ja-JP" altLang="en-US" dirty="0" smtClean="0"/>
              <a:t>、</a:t>
            </a:r>
            <a:endParaRPr kumimoji="1" lang="en-US" altLang="ja-JP" dirty="0" smtClean="0"/>
          </a:p>
          <a:p>
            <a:r>
              <a:rPr kumimoji="1" lang="ja-JP" altLang="en-US" dirty="0" smtClean="0"/>
              <a:t>貸出期間を</a:t>
            </a:r>
            <a:r>
              <a:rPr kumimoji="1" lang="en-US" altLang="ja-JP" dirty="0" smtClean="0"/>
              <a:t>12</a:t>
            </a:r>
            <a:r>
              <a:rPr kumimoji="1" lang="ja-JP" altLang="en-US" dirty="0" smtClean="0"/>
              <a:t>月から１月までに変更した。</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4</a:t>
            </a:fld>
            <a:endParaRPr kumimoji="1" lang="ja-JP" altLang="en-US"/>
          </a:p>
        </p:txBody>
      </p:sp>
    </p:spTree>
    <p:extLst>
      <p:ext uri="{BB962C8B-B14F-4D97-AF65-F5344CB8AC3E}">
        <p14:creationId xmlns:p14="http://schemas.microsoft.com/office/powerpoint/2010/main" val="388419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事業が</a:t>
            </a:r>
            <a:r>
              <a:rPr kumimoji="1" lang="ja-JP" altLang="en-US" u="sng" dirty="0" smtClean="0"/>
              <a:t>継続中のため</a:t>
            </a:r>
            <a:r>
              <a:rPr kumimoji="1" lang="ja-JP" altLang="en-US" dirty="0" smtClean="0"/>
              <a:t>、現時点での経過報告を行う。</a:t>
            </a:r>
            <a:endParaRPr kumimoji="1" lang="en-US" altLang="ja-JP" dirty="0" smtClean="0"/>
          </a:p>
          <a:p>
            <a:r>
              <a:rPr kumimoji="1" lang="ja-JP" altLang="en-US" dirty="0" smtClean="0"/>
              <a:t>事業実施前にフリースクールの子どもに対して、「１日あたりどれぐらいの時間、読書をしているか」というアンケートを実施した。</a:t>
            </a:r>
            <a:endParaRPr kumimoji="1" lang="en-US" altLang="ja-JP" dirty="0" smtClean="0"/>
          </a:p>
          <a:p>
            <a:r>
              <a:rPr kumimoji="1" lang="ja-JP" altLang="en-US" dirty="0" smtClean="0"/>
              <a:t>参考に、令和元年度に、府内の小中高校の子どもへ同じ調査をおこなった結果を掲載している。</a:t>
            </a:r>
            <a:endParaRPr kumimoji="1" lang="en-US" altLang="ja-JP" dirty="0" smtClean="0"/>
          </a:p>
          <a:p>
            <a:r>
              <a:rPr kumimoji="1" lang="ja-JP" altLang="en-US" dirty="0" smtClean="0"/>
              <a:t>比較すると</a:t>
            </a:r>
            <a:endParaRPr kumimoji="1" lang="en-US" altLang="ja-JP" dirty="0" smtClean="0"/>
          </a:p>
          <a:p>
            <a:r>
              <a:rPr kumimoji="1" lang="ja-JP" altLang="en-US" dirty="0" smtClean="0"/>
              <a:t>「まったく読まない」の割合はほぼ同じ</a:t>
            </a:r>
            <a:endParaRPr kumimoji="1" lang="en-US" altLang="ja-JP" dirty="0" smtClean="0"/>
          </a:p>
          <a:p>
            <a:r>
              <a:rPr kumimoji="1" lang="ja-JP" altLang="en-US" dirty="0" smtClean="0"/>
              <a:t>フリースクールの子どもは</a:t>
            </a:r>
            <a:endParaRPr kumimoji="1" lang="en-US" altLang="ja-JP" dirty="0" smtClean="0"/>
          </a:p>
          <a:p>
            <a:r>
              <a:rPr kumimoji="1" lang="ja-JP" altLang="en-US" dirty="0" smtClean="0"/>
              <a:t>「１０分以上、１時間未満」の割合は低く、</a:t>
            </a:r>
            <a:endParaRPr kumimoji="1" lang="en-US" altLang="ja-JP" dirty="0" smtClean="0"/>
          </a:p>
          <a:p>
            <a:r>
              <a:rPr kumimoji="1" lang="ja-JP" altLang="en-US" dirty="0" smtClean="0"/>
              <a:t>「１時間以上」の割合は高い。</a:t>
            </a:r>
            <a:endParaRPr kumimoji="1" lang="en-US" altLang="ja-JP" dirty="0" smtClean="0"/>
          </a:p>
          <a:p>
            <a:r>
              <a:rPr kumimoji="1" lang="ja-JP" altLang="en-US" dirty="0" smtClean="0"/>
              <a:t>フリースクールは多様な活動形態であるが、</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多くの団体が子どもの主体性に任せ、取組をおこなっていることから、読む子どもと読まない子どもが二極化していると考える。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「まったく読まない」子どもの割合を減らすためには、より本を読みたいと感じてもらうことが重要。</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5</a:t>
            </a:fld>
            <a:endParaRPr kumimoji="1" lang="ja-JP" altLang="en-US"/>
          </a:p>
        </p:txBody>
      </p:sp>
    </p:spTree>
    <p:extLst>
      <p:ext uri="{BB962C8B-B14F-4D97-AF65-F5344CB8AC3E}">
        <p14:creationId xmlns:p14="http://schemas.microsoft.com/office/powerpoint/2010/main" val="315491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フリースクールでの図書セットを置いていただいている様子。</a:t>
            </a:r>
            <a:endParaRPr kumimoji="1" lang="en-US" altLang="ja-JP" dirty="0" smtClean="0"/>
          </a:p>
          <a:p>
            <a:r>
              <a:rPr kumimoji="1" lang="ja-JP" altLang="en-US" dirty="0" smtClean="0"/>
              <a:t>図書セットが届くと、普段本を読まない子どもが段ボールから本を出して、職員の方と一緒に本を並べてくれた団体もあったそう。</a:t>
            </a:r>
            <a:endParaRPr kumimoji="1" lang="ja-JP" altLang="en-US" dirty="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6</a:t>
            </a:fld>
            <a:endParaRPr kumimoji="1" lang="ja-JP" altLang="en-US"/>
          </a:p>
        </p:txBody>
      </p:sp>
    </p:spTree>
    <p:extLst>
      <p:ext uri="{BB962C8B-B14F-4D97-AF65-F5344CB8AC3E}">
        <p14:creationId xmlns:p14="http://schemas.microsoft.com/office/powerpoint/2010/main" val="3532188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多くのフリースクールでは自由時間があり、</a:t>
            </a:r>
            <a:endParaRPr kumimoji="1" lang="en-US" altLang="ja-JP" dirty="0" smtClean="0"/>
          </a:p>
          <a:p>
            <a:r>
              <a:rPr kumimoji="1" lang="ja-JP" altLang="en-US" dirty="0" smtClean="0"/>
              <a:t>自由時間に様々な活動をメニュー化している団体では、今回、メニューの一つに読書活動を組み込んでいただいた。</a:t>
            </a:r>
            <a:endParaRPr kumimoji="1" lang="ja-JP" altLang="en-US" dirty="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7</a:t>
            </a:fld>
            <a:endParaRPr kumimoji="1" lang="ja-JP" altLang="en-US"/>
          </a:p>
        </p:txBody>
      </p:sp>
    </p:spTree>
    <p:extLst>
      <p:ext uri="{BB962C8B-B14F-4D97-AF65-F5344CB8AC3E}">
        <p14:creationId xmlns:p14="http://schemas.microsoft.com/office/powerpoint/2010/main" val="3196644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左側は、本を読んで、子どもが</a:t>
            </a:r>
            <a:r>
              <a:rPr kumimoji="1" lang="en-US" altLang="ja-JP" dirty="0" smtClean="0"/>
              <a:t>POP</a:t>
            </a:r>
            <a:r>
              <a:rPr kumimoji="1" lang="ja-JP" altLang="en-US" dirty="0" smtClean="0"/>
              <a:t>作成をしたものの一部。</a:t>
            </a:r>
            <a:endParaRPr kumimoji="1" lang="en-US" altLang="ja-JP" dirty="0" smtClean="0"/>
          </a:p>
          <a:p>
            <a:r>
              <a:rPr kumimoji="1" lang="ja-JP" altLang="en-US" dirty="0" smtClean="0"/>
              <a:t>フリースクールの職員と事前に</a:t>
            </a:r>
            <a:r>
              <a:rPr kumimoji="1" lang="en-US" altLang="ja-JP" dirty="0" smtClean="0"/>
              <a:t>POP</a:t>
            </a:r>
            <a:r>
              <a:rPr kumimoji="1" lang="ja-JP" altLang="en-US" dirty="0" smtClean="0"/>
              <a:t>作成について、調整を行うと、</a:t>
            </a:r>
            <a:endParaRPr kumimoji="1" lang="en-US" altLang="ja-JP" dirty="0" smtClean="0"/>
          </a:p>
          <a:p>
            <a:r>
              <a:rPr kumimoji="1" lang="ja-JP" altLang="en-US" dirty="0" smtClean="0"/>
              <a:t>子どもたちは、</a:t>
            </a:r>
            <a:r>
              <a:rPr kumimoji="1" lang="en-US" altLang="ja-JP" dirty="0" smtClean="0"/>
              <a:t>POP</a:t>
            </a:r>
            <a:r>
              <a:rPr kumimoji="1" lang="ja-JP" altLang="en-US" dirty="0" smtClean="0"/>
              <a:t>作成が初めてで、</a:t>
            </a:r>
            <a:endParaRPr kumimoji="1" lang="en-US" altLang="ja-JP" dirty="0" smtClean="0"/>
          </a:p>
          <a:p>
            <a:r>
              <a:rPr kumimoji="1" lang="ja-JP" altLang="en-US" dirty="0" smtClean="0"/>
              <a:t>紙や書き方などのスタイル</a:t>
            </a:r>
            <a:r>
              <a:rPr kumimoji="1" lang="ja-JP" altLang="en-US" dirty="0" err="1" smtClean="0"/>
              <a:t>をを</a:t>
            </a:r>
            <a:r>
              <a:rPr kumimoji="1" lang="ja-JP" altLang="en-US" dirty="0" smtClean="0"/>
              <a:t>すべて自由にするとなかなか書き出すことが難しいとのことだったため、</a:t>
            </a:r>
            <a:endParaRPr kumimoji="1" lang="en-US" altLang="ja-JP" dirty="0" smtClean="0"/>
          </a:p>
          <a:p>
            <a:r>
              <a:rPr kumimoji="1" lang="ja-JP" altLang="en-US" dirty="0" smtClean="0"/>
              <a:t>ひな形と参考例を送付した。</a:t>
            </a:r>
            <a:endParaRPr kumimoji="1" lang="en-US" altLang="ja-JP" dirty="0" smtClean="0"/>
          </a:p>
          <a:p>
            <a:r>
              <a:rPr kumimoji="1" lang="ja-JP" altLang="en-US" dirty="0" smtClean="0"/>
              <a:t>最初は、ひな形と同じように作成していたが、途中からは違う用紙や書き方を変えるなど、工夫する様子が見られた。</a:t>
            </a:r>
            <a:endParaRPr kumimoji="1" lang="en-US" altLang="ja-JP" dirty="0" smtClean="0"/>
          </a:p>
          <a:p>
            <a:endParaRPr kumimoji="1" lang="en-US" altLang="ja-JP" dirty="0" smtClean="0"/>
          </a:p>
          <a:p>
            <a:r>
              <a:rPr kumimoji="1" lang="ja-JP" altLang="en-US" dirty="0" smtClean="0"/>
              <a:t>右側は、３回目終了時点での読まれた本の冊数等を示している。</a:t>
            </a:r>
            <a:endParaRPr kumimoji="1" lang="en-US" altLang="ja-JP" dirty="0" smtClean="0"/>
          </a:p>
          <a:p>
            <a:r>
              <a:rPr kumimoji="1" lang="ja-JP" altLang="en-US" dirty="0" smtClean="0"/>
              <a:t>延べ冊数で見ると、貸出た本の３分の１程度読まれている。</a:t>
            </a:r>
            <a:endParaRPr kumimoji="1" lang="en-US" altLang="ja-JP" dirty="0" smtClean="0"/>
          </a:p>
          <a:p>
            <a:endParaRPr kumimoji="1" lang="en-US" altLang="ja-JP" dirty="0" smtClean="0"/>
          </a:p>
          <a:p>
            <a:r>
              <a:rPr kumimoji="1" lang="en-US" altLang="ja-JP" dirty="0" smtClean="0"/>
              <a:t>POP</a:t>
            </a:r>
            <a:r>
              <a:rPr kumimoji="1" lang="ja-JP" altLang="en-US" dirty="0" smtClean="0"/>
              <a:t>は貸出た本の</a:t>
            </a:r>
            <a:r>
              <a:rPr kumimoji="1" lang="en-US" altLang="ja-JP" dirty="0" smtClean="0"/>
              <a:t>10</a:t>
            </a:r>
            <a:r>
              <a:rPr kumimoji="1" lang="ja-JP" altLang="en-US" dirty="0" smtClean="0"/>
              <a:t>分の１程度作成してもらった。</a:t>
            </a:r>
            <a:endParaRPr kumimoji="1" lang="en-US" altLang="ja-JP" dirty="0" smtClean="0"/>
          </a:p>
          <a:p>
            <a:r>
              <a:rPr kumimoji="1" lang="ja-JP" altLang="en-US" dirty="0" smtClean="0"/>
              <a:t>ただ、</a:t>
            </a:r>
            <a:r>
              <a:rPr kumimoji="1" lang="en-US" altLang="ja-JP" dirty="0" smtClean="0"/>
              <a:t>POP</a:t>
            </a:r>
            <a:r>
              <a:rPr kumimoji="1" lang="ja-JP" altLang="en-US" dirty="0" err="1" smtClean="0"/>
              <a:t>が添</a:t>
            </a:r>
            <a:r>
              <a:rPr kumimoji="1" lang="ja-JP" altLang="en-US" dirty="0" smtClean="0"/>
              <a:t>付された後の本を読んだ冊数は、３冊となっている。</a:t>
            </a:r>
            <a:endParaRPr kumimoji="1" lang="en-US" altLang="ja-JP" dirty="0" smtClean="0"/>
          </a:p>
          <a:p>
            <a:endParaRPr kumimoji="1" lang="en-US" altLang="ja-JP" dirty="0" smtClean="0"/>
          </a:p>
          <a:p>
            <a:r>
              <a:rPr kumimoji="1" lang="ja-JP" altLang="en-US" dirty="0" smtClean="0"/>
              <a:t>途中経過ではあり、母数も限られているが、</a:t>
            </a:r>
            <a:endParaRPr kumimoji="1" lang="en-US" altLang="ja-JP" dirty="0" smtClean="0"/>
          </a:p>
          <a:p>
            <a:r>
              <a:rPr kumimoji="1" lang="en-US" altLang="ja-JP" dirty="0" smtClean="0"/>
              <a:t>POP</a:t>
            </a:r>
            <a:r>
              <a:rPr kumimoji="1" lang="ja-JP" altLang="en-US" dirty="0" err="1" smtClean="0"/>
              <a:t>を添</a:t>
            </a:r>
            <a:r>
              <a:rPr kumimoji="1" lang="ja-JP" altLang="en-US" dirty="0" smtClean="0"/>
              <a:t>付することで、本を読むきっかけの効果は見られなかった。</a:t>
            </a:r>
            <a:endParaRPr kumimoji="1" lang="en-US" altLang="ja-JP" dirty="0" smtClean="0"/>
          </a:p>
          <a:p>
            <a:r>
              <a:rPr kumimoji="1" lang="ja-JP" altLang="en-US" dirty="0" smtClean="0"/>
              <a:t>効果について検証する必要があると考える。</a:t>
            </a:r>
            <a:endParaRPr kumimoji="1" lang="en-US" altLang="ja-JP" dirty="0" smtClean="0"/>
          </a:p>
          <a:p>
            <a:endParaRPr kumimoji="1" lang="en-US" altLang="ja-JP" dirty="0" smtClean="0"/>
          </a:p>
          <a:p>
            <a:r>
              <a:rPr kumimoji="1" lang="ja-JP" altLang="en-US" dirty="0" smtClean="0"/>
              <a:t>読んでいた本のジャンルは、読み物では、ドラマ化や映画化されたもの</a:t>
            </a:r>
          </a:p>
          <a:p>
            <a:r>
              <a:rPr kumimoji="1" lang="ja-JP" altLang="en-US" dirty="0" smtClean="0"/>
              <a:t>それ以外では、</a:t>
            </a:r>
          </a:p>
          <a:p>
            <a:r>
              <a:rPr kumimoji="1" lang="ja-JP" altLang="en-US" dirty="0" smtClean="0"/>
              <a:t>旅行雑誌や、料理本、メイク本、バイクのカタログなど、写真が多く掲載されているものを読んでいたとのこと。</a:t>
            </a:r>
            <a:endParaRPr kumimoji="1" lang="en-US" altLang="ja-JP" dirty="0" smtClean="0"/>
          </a:p>
          <a:p>
            <a:r>
              <a:rPr kumimoji="1" lang="ja-JP" altLang="en-US" dirty="0" smtClean="0"/>
              <a:t>事前に１冊すべて読まなくても読んだ本を１冊としてチェックしてもらうように伝えていたため、</a:t>
            </a:r>
            <a:endParaRPr kumimoji="1" lang="en-US" altLang="ja-JP" dirty="0" smtClean="0"/>
          </a:p>
          <a:p>
            <a:r>
              <a:rPr kumimoji="1" lang="ja-JP" altLang="en-US" dirty="0" smtClean="0"/>
              <a:t>気楽に本に触れて読書を楽しんでいたとのこと。</a:t>
            </a:r>
            <a:endParaRPr kumimoji="1" lang="ja-JP" altLang="en-US" dirty="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8</a:t>
            </a:fld>
            <a:endParaRPr kumimoji="1" lang="ja-JP" altLang="en-US"/>
          </a:p>
        </p:txBody>
      </p:sp>
    </p:spTree>
    <p:extLst>
      <p:ext uri="{BB962C8B-B14F-4D97-AF65-F5344CB8AC3E}">
        <p14:creationId xmlns:p14="http://schemas.microsoft.com/office/powerpoint/2010/main" val="16824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今後、第４回目の貸出期間が１月中旬で終了し、</a:t>
            </a:r>
          </a:p>
          <a:p>
            <a:r>
              <a:rPr kumimoji="1" lang="ja-JP" altLang="en-US" dirty="0" smtClean="0"/>
              <a:t>事業実施後のアンケートを子どもにお願いする予定だが、</a:t>
            </a:r>
          </a:p>
          <a:p>
            <a:r>
              <a:rPr kumimoji="1" lang="ja-JP" altLang="en-US" dirty="0" smtClean="0"/>
              <a:t>現時点で貸出セットの効果として挙げられることとして、</a:t>
            </a:r>
          </a:p>
          <a:p>
            <a:r>
              <a:rPr kumimoji="1" lang="ja-JP" altLang="en-US" dirty="0" smtClean="0"/>
              <a:t>フリースクールでは、普段本を読んでいない子どもも読書をしていたとのこと。</a:t>
            </a:r>
          </a:p>
          <a:p>
            <a:r>
              <a:rPr kumimoji="1" lang="ja-JP" altLang="en-US" dirty="0" smtClean="0"/>
              <a:t>（普段から読書をしている子どもは、自分の持ってきた本を読んでいる。）</a:t>
            </a:r>
          </a:p>
          <a:p>
            <a:endParaRPr kumimoji="1" lang="ja-JP" altLang="en-US" dirty="0" smtClean="0"/>
          </a:p>
          <a:p>
            <a:r>
              <a:rPr kumimoji="1" lang="ja-JP" altLang="en-US" dirty="0" smtClean="0"/>
              <a:t>また、選書について、さまざまなジャンルの本があったことが</a:t>
            </a:r>
          </a:p>
          <a:p>
            <a:r>
              <a:rPr kumimoji="1" lang="ja-JP" altLang="en-US" dirty="0" smtClean="0"/>
              <a:t>子ども、職員から好評であった。</a:t>
            </a:r>
          </a:p>
          <a:p>
            <a:endParaRPr kumimoji="1" lang="ja-JP" altLang="en-US" dirty="0" smtClean="0"/>
          </a:p>
          <a:p>
            <a:r>
              <a:rPr kumimoji="1" lang="en-US" altLang="ja-JP" dirty="0" smtClean="0"/>
              <a:t>POP</a:t>
            </a:r>
            <a:r>
              <a:rPr kumimoji="1" lang="ja-JP" altLang="en-US" dirty="0" smtClean="0"/>
              <a:t>作成についても、（読書感想文よりは）人に本を紹介するツールとして、</a:t>
            </a:r>
          </a:p>
          <a:p>
            <a:r>
              <a:rPr kumimoji="1" lang="ja-JP" altLang="en-US" dirty="0" smtClean="0"/>
              <a:t>気軽に取組むことができたと聞いている。</a:t>
            </a:r>
          </a:p>
          <a:p>
            <a:endParaRPr kumimoji="1" lang="ja-JP" altLang="en-US" dirty="0" smtClean="0"/>
          </a:p>
          <a:p>
            <a:r>
              <a:rPr kumimoji="1" lang="ja-JP" altLang="en-US" dirty="0" smtClean="0"/>
              <a:t>ただ、今回の事業実施で改めてわかったこととして、</a:t>
            </a:r>
          </a:p>
          <a:p>
            <a:r>
              <a:rPr kumimoji="1" lang="ja-JP" altLang="en-US" dirty="0" smtClean="0"/>
              <a:t>フリースクールは多様な活動形態であり、</a:t>
            </a:r>
          </a:p>
          <a:p>
            <a:r>
              <a:rPr kumimoji="1" lang="ja-JP" altLang="en-US" dirty="0" smtClean="0"/>
              <a:t>読書活動を取り入れてる団体がある一方、読書活動を実施していない団体があること、</a:t>
            </a:r>
          </a:p>
          <a:p>
            <a:r>
              <a:rPr kumimoji="1" lang="ja-JP" altLang="en-US" dirty="0" smtClean="0"/>
              <a:t>また、実施していない理由として、</a:t>
            </a:r>
          </a:p>
          <a:p>
            <a:r>
              <a:rPr kumimoji="1" lang="ja-JP" altLang="en-US" dirty="0" smtClean="0"/>
              <a:t>本の管理が難しいことがあった。</a:t>
            </a:r>
          </a:p>
          <a:p>
            <a:endParaRPr kumimoji="1" lang="ja-JP" altLang="en-US" dirty="0" smtClean="0"/>
          </a:p>
          <a:p>
            <a:r>
              <a:rPr kumimoji="1" lang="ja-JP" altLang="en-US" dirty="0" smtClean="0"/>
              <a:t>また、令和元年度の読書調査で、</a:t>
            </a:r>
          </a:p>
          <a:p>
            <a:r>
              <a:rPr kumimoji="1" lang="ja-JP" altLang="en-US" dirty="0" smtClean="0"/>
              <a:t>学校や教育保育施設でも同様であったが、</a:t>
            </a:r>
          </a:p>
          <a:p>
            <a:r>
              <a:rPr kumimoji="1" lang="ja-JP" altLang="en-US" dirty="0" smtClean="0"/>
              <a:t>「人的な余裕がない」ということは</a:t>
            </a:r>
          </a:p>
          <a:p>
            <a:r>
              <a:rPr kumimoji="1" lang="ja-JP" altLang="en-US" dirty="0" smtClean="0"/>
              <a:t>フリースクールでもあった。</a:t>
            </a:r>
          </a:p>
          <a:p>
            <a:endParaRPr kumimoji="1" lang="ja-JP" altLang="en-US" dirty="0" smtClean="0"/>
          </a:p>
          <a:p>
            <a:r>
              <a:rPr kumimoji="1" lang="ja-JP" altLang="en-US" dirty="0" smtClean="0"/>
              <a:t>令和４年度の取組として、</a:t>
            </a:r>
          </a:p>
          <a:p>
            <a:r>
              <a:rPr kumimoji="1" lang="ja-JP" altLang="en-US" dirty="0" smtClean="0"/>
              <a:t>フリースクールの職員と話していると、公立図書館の貸出セットについて、把握されていないケースもあったため、</a:t>
            </a:r>
          </a:p>
          <a:p>
            <a:r>
              <a:rPr kumimoji="1" lang="ja-JP" altLang="en-US" dirty="0" smtClean="0"/>
              <a:t>まずは公的なサービスについて、フリースクールに周知するとともに、</a:t>
            </a:r>
          </a:p>
          <a:p>
            <a:r>
              <a:rPr kumimoji="1" lang="ja-JP" altLang="en-US" dirty="0" smtClean="0"/>
              <a:t>本の管理に不安があるという課題に対して、例えば、リサイクル図書や本の寄贈などの情報提供ができればと考える。</a:t>
            </a:r>
          </a:p>
          <a:p>
            <a:endParaRPr kumimoji="1" lang="ja-JP" altLang="en-US" dirty="0" smtClean="0"/>
          </a:p>
          <a:p>
            <a:r>
              <a:rPr kumimoji="1" lang="ja-JP" altLang="en-US" dirty="0" smtClean="0"/>
              <a:t>また、今回の貸出セットの選書が好評だったため、学校園に対して、図書リストを情報共有し、先生方の選書の参考にできればと考える。</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EBF195C6-F7F0-4A52-A394-3A1322B3C066}" type="slidenum">
              <a:rPr kumimoji="1" lang="ja-JP" altLang="en-US" smtClean="0"/>
              <a:t>9</a:t>
            </a:fld>
            <a:endParaRPr kumimoji="1" lang="ja-JP" altLang="en-US"/>
          </a:p>
        </p:txBody>
      </p:sp>
    </p:spTree>
    <p:extLst>
      <p:ext uri="{BB962C8B-B14F-4D97-AF65-F5344CB8AC3E}">
        <p14:creationId xmlns:p14="http://schemas.microsoft.com/office/powerpoint/2010/main" val="1780450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7AE8872-384C-481D-ABEB-C5F8AC6AAF11}" type="datetime3">
              <a:rPr kumimoji="1" lang="ja-JP" altLang="en-US" smtClean="0"/>
              <a:t>令和4年1月5日</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7C0D8F-D9F0-4C80-B981-32F7054EFFCE}" type="slidenum">
              <a:rPr kumimoji="1" lang="ja-JP" altLang="en-US" smtClean="0"/>
              <a:t>‹#›</a:t>
            </a:fld>
            <a:endParaRPr kumimoji="1" lang="ja-JP" altLang="en-US"/>
          </a:p>
        </p:txBody>
      </p:sp>
    </p:spTree>
    <p:extLst>
      <p:ext uri="{BB962C8B-B14F-4D97-AF65-F5344CB8AC3E}">
        <p14:creationId xmlns:p14="http://schemas.microsoft.com/office/powerpoint/2010/main" val="331561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DAA2302-6B7E-4006-AC2B-DEC754A4695B}" type="datetime3">
              <a:rPr kumimoji="1" lang="ja-JP" altLang="en-US" smtClean="0"/>
              <a:t>令和4年1月5日</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7C0D8F-D9F0-4C80-B981-32F7054EFFCE}" type="slidenum">
              <a:rPr kumimoji="1" lang="ja-JP" altLang="en-US" smtClean="0"/>
              <a:t>‹#›</a:t>
            </a:fld>
            <a:endParaRPr kumimoji="1" lang="ja-JP" altLang="en-US"/>
          </a:p>
        </p:txBody>
      </p:sp>
    </p:spTree>
    <p:extLst>
      <p:ext uri="{BB962C8B-B14F-4D97-AF65-F5344CB8AC3E}">
        <p14:creationId xmlns:p14="http://schemas.microsoft.com/office/powerpoint/2010/main" val="363421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1EEC3DF-D8F0-49B1-B98A-EC3D66C39A27}" type="datetime3">
              <a:rPr kumimoji="1" lang="ja-JP" altLang="en-US" smtClean="0"/>
              <a:t>令和4年1月5日</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7C0D8F-D9F0-4C80-B981-32F7054EFFCE}" type="slidenum">
              <a:rPr kumimoji="1" lang="ja-JP" altLang="en-US" smtClean="0"/>
              <a:t>‹#›</a:t>
            </a:fld>
            <a:endParaRPr kumimoji="1" lang="ja-JP" altLang="en-US"/>
          </a:p>
        </p:txBody>
      </p:sp>
    </p:spTree>
    <p:extLst>
      <p:ext uri="{BB962C8B-B14F-4D97-AF65-F5344CB8AC3E}">
        <p14:creationId xmlns:p14="http://schemas.microsoft.com/office/powerpoint/2010/main" val="404183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BB5E676-481E-45FA-B30D-10A14CA75403}" type="datetime3">
              <a:rPr kumimoji="1" lang="ja-JP" altLang="en-US" smtClean="0"/>
              <a:t>令和4年1月5日</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7C0D8F-D9F0-4C80-B981-32F7054EFFCE}" type="slidenum">
              <a:rPr kumimoji="1" lang="ja-JP" altLang="en-US" smtClean="0"/>
              <a:t>‹#›</a:t>
            </a:fld>
            <a:endParaRPr kumimoji="1" lang="ja-JP" altLang="en-US"/>
          </a:p>
        </p:txBody>
      </p:sp>
    </p:spTree>
    <p:extLst>
      <p:ext uri="{BB962C8B-B14F-4D97-AF65-F5344CB8AC3E}">
        <p14:creationId xmlns:p14="http://schemas.microsoft.com/office/powerpoint/2010/main" val="342037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F976E8F-515D-4CC4-B4B0-06F789A2D024}" type="datetime3">
              <a:rPr kumimoji="1" lang="ja-JP" altLang="en-US" smtClean="0"/>
              <a:t>令和4年1月5日</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7C0D8F-D9F0-4C80-B981-32F7054EFFCE}" type="slidenum">
              <a:rPr kumimoji="1" lang="ja-JP" altLang="en-US" smtClean="0"/>
              <a:t>‹#›</a:t>
            </a:fld>
            <a:endParaRPr kumimoji="1" lang="ja-JP" altLang="en-US"/>
          </a:p>
        </p:txBody>
      </p:sp>
    </p:spTree>
    <p:extLst>
      <p:ext uri="{BB962C8B-B14F-4D97-AF65-F5344CB8AC3E}">
        <p14:creationId xmlns:p14="http://schemas.microsoft.com/office/powerpoint/2010/main" val="119202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0DAF391-DB8B-40B4-8C47-8A49BD876079}" type="datetime3">
              <a:rPr kumimoji="1" lang="ja-JP" altLang="en-US" smtClean="0"/>
              <a:t>令和4年1月5日</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7C0D8F-D9F0-4C80-B981-32F7054EFFCE}" type="slidenum">
              <a:rPr kumimoji="1" lang="ja-JP" altLang="en-US" smtClean="0"/>
              <a:t>‹#›</a:t>
            </a:fld>
            <a:endParaRPr kumimoji="1" lang="ja-JP" altLang="en-US"/>
          </a:p>
        </p:txBody>
      </p:sp>
    </p:spTree>
    <p:extLst>
      <p:ext uri="{BB962C8B-B14F-4D97-AF65-F5344CB8AC3E}">
        <p14:creationId xmlns:p14="http://schemas.microsoft.com/office/powerpoint/2010/main" val="339966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B69807B-157F-47EE-B02D-F6727C49A84A}" type="datetime3">
              <a:rPr kumimoji="1" lang="ja-JP" altLang="en-US" smtClean="0"/>
              <a:t>令和4年1月5日</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57C0D8F-D9F0-4C80-B981-32F7054EFFCE}" type="slidenum">
              <a:rPr kumimoji="1" lang="ja-JP" altLang="en-US" smtClean="0"/>
              <a:t>‹#›</a:t>
            </a:fld>
            <a:endParaRPr kumimoji="1" lang="ja-JP" altLang="en-US"/>
          </a:p>
        </p:txBody>
      </p:sp>
    </p:spTree>
    <p:extLst>
      <p:ext uri="{BB962C8B-B14F-4D97-AF65-F5344CB8AC3E}">
        <p14:creationId xmlns:p14="http://schemas.microsoft.com/office/powerpoint/2010/main" val="73068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F938C45-82A8-4AAB-9A43-9B0786D26CED}" type="datetime3">
              <a:rPr kumimoji="1" lang="ja-JP" altLang="en-US" smtClean="0"/>
              <a:t>令和4年1月5日</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57C0D8F-D9F0-4C80-B981-32F7054EFFCE}" type="slidenum">
              <a:rPr kumimoji="1" lang="ja-JP" altLang="en-US" smtClean="0"/>
              <a:t>‹#›</a:t>
            </a:fld>
            <a:endParaRPr kumimoji="1" lang="ja-JP" altLang="en-US"/>
          </a:p>
        </p:txBody>
      </p:sp>
    </p:spTree>
    <p:extLst>
      <p:ext uri="{BB962C8B-B14F-4D97-AF65-F5344CB8AC3E}">
        <p14:creationId xmlns:p14="http://schemas.microsoft.com/office/powerpoint/2010/main" val="380609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9B40C-2737-4802-A5D8-DBAF6F683930}" type="datetime3">
              <a:rPr kumimoji="1" lang="ja-JP" altLang="en-US" smtClean="0"/>
              <a:t>令和4年1月5日</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57C0D8F-D9F0-4C80-B981-32F7054EFFCE}" type="slidenum">
              <a:rPr kumimoji="1" lang="ja-JP" altLang="en-US" smtClean="0"/>
              <a:t>‹#›</a:t>
            </a:fld>
            <a:endParaRPr kumimoji="1" lang="ja-JP" altLang="en-US"/>
          </a:p>
        </p:txBody>
      </p:sp>
    </p:spTree>
    <p:extLst>
      <p:ext uri="{BB962C8B-B14F-4D97-AF65-F5344CB8AC3E}">
        <p14:creationId xmlns:p14="http://schemas.microsoft.com/office/powerpoint/2010/main" val="365857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2932C16-9EF2-489F-B744-C3C8D2765D7B}" type="datetime3">
              <a:rPr kumimoji="1" lang="ja-JP" altLang="en-US" smtClean="0"/>
              <a:t>令和4年1月5日</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7C0D8F-D9F0-4C80-B981-32F7054EFFCE}" type="slidenum">
              <a:rPr kumimoji="1" lang="ja-JP" altLang="en-US" smtClean="0"/>
              <a:t>‹#›</a:t>
            </a:fld>
            <a:endParaRPr kumimoji="1" lang="ja-JP" altLang="en-US"/>
          </a:p>
        </p:txBody>
      </p:sp>
    </p:spTree>
    <p:extLst>
      <p:ext uri="{BB962C8B-B14F-4D97-AF65-F5344CB8AC3E}">
        <p14:creationId xmlns:p14="http://schemas.microsoft.com/office/powerpoint/2010/main" val="3341225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B1190CB-1A97-470A-A53F-C06908DC5260}" type="datetime3">
              <a:rPr kumimoji="1" lang="ja-JP" altLang="en-US" smtClean="0"/>
              <a:t>令和4年1月5日</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7C0D8F-D9F0-4C80-B981-32F7054EFFCE}" type="slidenum">
              <a:rPr kumimoji="1" lang="ja-JP" altLang="en-US" smtClean="0"/>
              <a:t>‹#›</a:t>
            </a:fld>
            <a:endParaRPr kumimoji="1" lang="ja-JP" altLang="en-US"/>
          </a:p>
        </p:txBody>
      </p:sp>
    </p:spTree>
    <p:extLst>
      <p:ext uri="{BB962C8B-B14F-4D97-AF65-F5344CB8AC3E}">
        <p14:creationId xmlns:p14="http://schemas.microsoft.com/office/powerpoint/2010/main" val="251089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90319-8654-4C75-A287-7571B108AE88}" type="datetime3">
              <a:rPr kumimoji="1" lang="ja-JP" altLang="en-US" smtClean="0"/>
              <a:t>令和4年1月5日</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C0D8F-D9F0-4C80-B981-32F7054EFFCE}" type="slidenum">
              <a:rPr kumimoji="1" lang="ja-JP" altLang="en-US" smtClean="0"/>
              <a:t>‹#›</a:t>
            </a:fld>
            <a:endParaRPr kumimoji="1" lang="ja-JP" altLang="en-US"/>
          </a:p>
        </p:txBody>
      </p:sp>
    </p:spTree>
    <p:extLst>
      <p:ext uri="{BB962C8B-B14F-4D97-AF65-F5344CB8AC3E}">
        <p14:creationId xmlns:p14="http://schemas.microsoft.com/office/powerpoint/2010/main" val="12647558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3" Type="http://schemas.openxmlformats.org/officeDocument/2006/relationships/image" Target="../media/image1.png"/><Relationship Id="rId7" Type="http://schemas.microsoft.com/office/2007/relationships/hdphoto" Target="../media/hdphoto2.wdp"/><Relationship Id="rId12"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10.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7.png"/><Relationship Id="rId10" Type="http://schemas.openxmlformats.org/officeDocument/2006/relationships/image" Target="../media/image21.png"/><Relationship Id="rId4" Type="http://schemas.microsoft.com/office/2007/relationships/hdphoto" Target="../media/hdphoto4.wdp"/><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749753"/>
            <a:ext cx="9144000" cy="1760210"/>
          </a:xfrm>
          <a:prstGeom prst="rect">
            <a:avLst/>
          </a:prstGeom>
          <a:solidFill>
            <a:schemeClr val="accent1">
              <a:lumMod val="20000"/>
              <a:lumOff val="80000"/>
            </a:schemeClr>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2400" b="1"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313899" y="1122363"/>
            <a:ext cx="8424080" cy="2387600"/>
          </a:xfrm>
        </p:spPr>
        <p:txBody>
          <a:bodyPr>
            <a:normAutofit/>
          </a:bodyPr>
          <a:lstStyle/>
          <a:p>
            <a:r>
              <a:rPr kumimoji="1" lang="ja-JP" altLang="en-US" sz="3600" dirty="0" smtClean="0">
                <a:latin typeface="Meiryo UI" panose="020B0604030504040204" pitchFamily="50" charset="-128"/>
                <a:ea typeface="Meiryo UI" panose="020B0604030504040204" pitchFamily="50" charset="-128"/>
              </a:rPr>
              <a:t>文部科学省委託事業</a:t>
            </a:r>
            <a:r>
              <a:rPr kumimoji="1" lang="en-US" altLang="ja-JP" sz="3600" dirty="0" smtClean="0">
                <a:latin typeface="Meiryo UI" panose="020B0604030504040204" pitchFamily="50" charset="-128"/>
                <a:ea typeface="Meiryo UI" panose="020B0604030504040204" pitchFamily="50" charset="-128"/>
              </a:rPr>
              <a:t/>
            </a:r>
            <a:br>
              <a:rPr kumimoji="1" lang="en-US" altLang="ja-JP" sz="3600" dirty="0" smtClean="0">
                <a:latin typeface="Meiryo UI" panose="020B0604030504040204" pitchFamily="50" charset="-128"/>
                <a:ea typeface="Meiryo UI" panose="020B0604030504040204" pitchFamily="50" charset="-128"/>
              </a:rPr>
            </a:br>
            <a:r>
              <a:rPr kumimoji="1" lang="ja-JP" altLang="en-US" sz="3600" dirty="0" smtClean="0">
                <a:latin typeface="Meiryo UI" panose="020B0604030504040204" pitchFamily="50" charset="-128"/>
                <a:ea typeface="Meiryo UI" panose="020B0604030504040204" pitchFamily="50" charset="-128"/>
              </a:rPr>
              <a:t>「様々な居場所における子どもの</a:t>
            </a:r>
            <a:r>
              <a:rPr kumimoji="1" lang="en-US" altLang="ja-JP" sz="3600" dirty="0" smtClean="0">
                <a:latin typeface="Meiryo UI" panose="020B0604030504040204" pitchFamily="50" charset="-128"/>
                <a:ea typeface="Meiryo UI" panose="020B0604030504040204" pitchFamily="50" charset="-128"/>
              </a:rPr>
              <a:t/>
            </a:r>
            <a:br>
              <a:rPr kumimoji="1" lang="en-US" altLang="ja-JP" sz="3600" dirty="0" smtClean="0">
                <a:latin typeface="Meiryo UI" panose="020B0604030504040204" pitchFamily="50" charset="-128"/>
                <a:ea typeface="Meiryo UI" panose="020B0604030504040204" pitchFamily="50" charset="-128"/>
              </a:rPr>
            </a:br>
            <a:r>
              <a:rPr kumimoji="1" lang="ja-JP" altLang="en-US" sz="3600" dirty="0" smtClean="0">
                <a:latin typeface="Meiryo UI" panose="020B0604030504040204" pitchFamily="50" charset="-128"/>
                <a:ea typeface="Meiryo UI" panose="020B0604030504040204" pitchFamily="50" charset="-128"/>
              </a:rPr>
              <a:t>読書活動習慣形成事業」実施報告等</a:t>
            </a:r>
            <a:endParaRPr kumimoji="1" lang="ja-JP" altLang="en-US" sz="3600"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879979" y="4871280"/>
            <a:ext cx="6858000" cy="1655762"/>
          </a:xfrm>
        </p:spPr>
        <p:txBody>
          <a:bodyPr/>
          <a:lstStyle/>
          <a:p>
            <a:pPr algn="r"/>
            <a:r>
              <a:rPr kumimoji="1" lang="ja-JP" altLang="en-US" dirty="0" smtClean="0">
                <a:latin typeface="Meiryo UI" panose="020B0604030504040204" pitchFamily="50" charset="-128"/>
                <a:ea typeface="Meiryo UI" panose="020B0604030504040204" pitchFamily="50" charset="-128"/>
              </a:rPr>
              <a:t>令和３年</a:t>
            </a:r>
            <a:r>
              <a:rPr kumimoji="1" lang="en-US" altLang="ja-JP" dirty="0" smtClean="0">
                <a:latin typeface="Meiryo UI" panose="020B0604030504040204" pitchFamily="50" charset="-128"/>
                <a:ea typeface="Meiryo UI" panose="020B0604030504040204" pitchFamily="50" charset="-128"/>
              </a:rPr>
              <a:t>12</a:t>
            </a:r>
            <a:r>
              <a:rPr kumimoji="1" lang="ja-JP" altLang="en-US" dirty="0" smtClean="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22</a:t>
            </a:r>
            <a:r>
              <a:rPr kumimoji="1" lang="ja-JP" altLang="en-US" dirty="0" smtClean="0">
                <a:latin typeface="Meiryo UI" panose="020B0604030504040204" pitchFamily="50" charset="-128"/>
                <a:ea typeface="Meiryo UI" panose="020B0604030504040204" pitchFamily="50" charset="-128"/>
              </a:rPr>
              <a:t>日</a:t>
            </a:r>
            <a:endParaRPr kumimoji="1" lang="en-US" altLang="ja-JP" dirty="0" smtClean="0">
              <a:latin typeface="Meiryo UI" panose="020B0604030504040204" pitchFamily="50" charset="-128"/>
              <a:ea typeface="Meiryo UI" panose="020B0604030504040204" pitchFamily="50" charset="-128"/>
            </a:endParaRPr>
          </a:p>
          <a:p>
            <a:pPr algn="r"/>
            <a:r>
              <a:rPr lang="ja-JP" altLang="en-US" dirty="0" smtClean="0">
                <a:latin typeface="Meiryo UI" panose="020B0604030504040204" pitchFamily="50" charset="-128"/>
                <a:ea typeface="Meiryo UI" panose="020B0604030504040204" pitchFamily="50" charset="-128"/>
              </a:rPr>
              <a:t>地域教育振興課</a:t>
            </a:r>
            <a:endParaRPr lang="en-US" altLang="ja-JP" dirty="0" smtClean="0">
              <a:latin typeface="Meiryo UI" panose="020B0604030504040204" pitchFamily="50" charset="-128"/>
              <a:ea typeface="Meiryo UI" panose="020B0604030504040204" pitchFamily="50" charset="-128"/>
            </a:endParaRPr>
          </a:p>
        </p:txBody>
      </p:sp>
      <p:sp>
        <p:nvSpPr>
          <p:cNvPr id="5" name="正方形/長方形 4"/>
          <p:cNvSpPr/>
          <p:nvPr/>
        </p:nvSpPr>
        <p:spPr>
          <a:xfrm>
            <a:off x="0" y="3492818"/>
            <a:ext cx="9144000"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6" name="スライド番号プレースホルダー 5"/>
          <p:cNvSpPr>
            <a:spLocks noGrp="1"/>
          </p:cNvSpPr>
          <p:nvPr>
            <p:ph type="sldNum" sz="quarter" idx="12"/>
          </p:nvPr>
        </p:nvSpPr>
        <p:spPr>
          <a:xfrm>
            <a:off x="7086600" y="6492875"/>
            <a:ext cx="2057400" cy="365125"/>
          </a:xfrm>
        </p:spPr>
        <p:txBody>
          <a:bodyPr/>
          <a:lstStyle/>
          <a:p>
            <a:fld id="{457C0D8F-D9F0-4C80-B981-32F7054EFFCE}" type="slidenum">
              <a:rPr kumimoji="1" lang="ja-JP" altLang="en-US" smtClean="0"/>
              <a:t>1</a:t>
            </a:fld>
            <a:endParaRPr kumimoji="1" lang="ja-JP" altLang="en-US"/>
          </a:p>
        </p:txBody>
      </p:sp>
      <p:sp>
        <p:nvSpPr>
          <p:cNvPr id="7" name="テキスト ボックス 6"/>
          <p:cNvSpPr txBox="1"/>
          <p:nvPr/>
        </p:nvSpPr>
        <p:spPr>
          <a:xfrm>
            <a:off x="7978630" y="126900"/>
            <a:ext cx="959140" cy="369332"/>
          </a:xfrm>
          <a:prstGeom prst="rect">
            <a:avLst/>
          </a:prstGeom>
          <a:noFill/>
          <a:ln>
            <a:solidFill>
              <a:schemeClr val="tx1"/>
            </a:solidFill>
          </a:ln>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資料４</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4875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6944"/>
            <a:ext cx="9144000" cy="419691"/>
          </a:xfrm>
          <a:solidFill>
            <a:schemeClr val="accent1">
              <a:lumMod val="20000"/>
              <a:lumOff val="80000"/>
            </a:schemeClr>
          </a:solidFill>
        </p:spPr>
        <p:txBody>
          <a:bodyPr anchor="ctr">
            <a:normAutofit fontScale="90000"/>
          </a:bodyPr>
          <a:lstStyle/>
          <a:p>
            <a:pPr algn="l"/>
            <a:r>
              <a:rPr lang="ja-JP" altLang="en-US" sz="2400" b="1" dirty="0" smtClean="0">
                <a:latin typeface="Meiryo UI" panose="020B0604030504040204" pitchFamily="50" charset="-128"/>
                <a:ea typeface="Meiryo UI" panose="020B0604030504040204" pitchFamily="50" charset="-128"/>
              </a:rPr>
              <a:t>　　　　　　　　事業（２）オーサービジットの実施</a:t>
            </a:r>
            <a:endParaRPr lang="ja-JP" altLang="en-US" sz="2400" b="1" u="sng" dirty="0">
              <a:latin typeface="Meiryo UI" panose="020B0604030504040204" pitchFamily="50" charset="-128"/>
              <a:ea typeface="Meiryo UI" panose="020B0604030504040204" pitchFamily="50" charset="-128"/>
            </a:endParaRPr>
          </a:p>
        </p:txBody>
      </p:sp>
      <p:sp>
        <p:nvSpPr>
          <p:cNvPr id="4" name="正方形/長方形 3"/>
          <p:cNvSpPr/>
          <p:nvPr/>
        </p:nvSpPr>
        <p:spPr>
          <a:xfrm>
            <a:off x="0" y="358458"/>
            <a:ext cx="9144000"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graphicFrame>
        <p:nvGraphicFramePr>
          <p:cNvPr id="68" name="表 67"/>
          <p:cNvGraphicFramePr>
            <a:graphicFrameLocks noGrp="1"/>
          </p:cNvGraphicFramePr>
          <p:nvPr>
            <p:extLst>
              <p:ext uri="{D42A27DB-BD31-4B8C-83A1-F6EECF244321}">
                <p14:modId xmlns:p14="http://schemas.microsoft.com/office/powerpoint/2010/main" val="2078907278"/>
              </p:ext>
            </p:extLst>
          </p:nvPr>
        </p:nvGraphicFramePr>
        <p:xfrm>
          <a:off x="330752" y="3820770"/>
          <a:ext cx="7784548" cy="3017424"/>
        </p:xfrm>
        <a:graphic>
          <a:graphicData uri="http://schemas.openxmlformats.org/drawingml/2006/table">
            <a:tbl>
              <a:tblPr firstRow="1" bandRow="1">
                <a:tableStyleId>{5940675A-B579-460E-94D1-54222C63F5DA}</a:tableStyleId>
              </a:tblPr>
              <a:tblGrid>
                <a:gridCol w="1048806">
                  <a:extLst>
                    <a:ext uri="{9D8B030D-6E8A-4147-A177-3AD203B41FA5}">
                      <a16:colId xmlns:a16="http://schemas.microsoft.com/office/drawing/2014/main" val="2252433492"/>
                    </a:ext>
                  </a:extLst>
                </a:gridCol>
                <a:gridCol w="6735742">
                  <a:extLst>
                    <a:ext uri="{9D8B030D-6E8A-4147-A177-3AD203B41FA5}">
                      <a16:colId xmlns:a16="http://schemas.microsoft.com/office/drawing/2014/main" val="420723690"/>
                    </a:ext>
                  </a:extLst>
                </a:gridCol>
              </a:tblGrid>
              <a:tr h="264664">
                <a:tc>
                  <a:txBody>
                    <a:bodyPr/>
                    <a:lstStyle/>
                    <a:p>
                      <a:r>
                        <a:rPr kumimoji="1" lang="ja-JP" altLang="en-US" sz="1200" dirty="0" smtClean="0">
                          <a:latin typeface="Meiryo UI" panose="020B0604030504040204" pitchFamily="50" charset="-128"/>
                          <a:ea typeface="Meiryo UI" panose="020B0604030504040204" pitchFamily="50" charset="-128"/>
                        </a:rPr>
                        <a:t>時期</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内容</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extLst>
                  <a:ext uri="{0D108BD9-81ED-4DB2-BD59-A6C34878D82A}">
                    <a16:rowId xmlns:a16="http://schemas.microsoft.com/office/drawing/2014/main" val="2408243485"/>
                  </a:ext>
                </a:extLst>
              </a:tr>
              <a:tr h="319992">
                <a:tc>
                  <a:txBody>
                    <a:bodyPr/>
                    <a:lstStyle/>
                    <a:p>
                      <a:r>
                        <a:rPr kumimoji="1" lang="ja-JP" altLang="en-US" sz="1200" dirty="0" smtClean="0">
                          <a:latin typeface="Meiryo UI" panose="020B0604030504040204" pitchFamily="50" charset="-128"/>
                          <a:ea typeface="Meiryo UI" panose="020B0604030504040204" pitchFamily="50" charset="-128"/>
                        </a:rPr>
                        <a:t>６月</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協力いただける著者の調整</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30954956"/>
                  </a:ext>
                </a:extLst>
              </a:tr>
              <a:tr h="319992">
                <a:tc>
                  <a:txBody>
                    <a:bodyPr/>
                    <a:lstStyle/>
                    <a:p>
                      <a:r>
                        <a:rPr kumimoji="1" lang="ja-JP" altLang="en-US" sz="1200" dirty="0" smtClean="0">
                          <a:latin typeface="Meiryo UI" panose="020B0604030504040204" pitchFamily="50" charset="-128"/>
                          <a:ea typeface="Meiryo UI" panose="020B0604030504040204" pitchFamily="50" charset="-128"/>
                        </a:rPr>
                        <a:t>７月</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訪問施設等の調整</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77405922"/>
                  </a:ext>
                </a:extLst>
              </a:tr>
              <a:tr h="2001874">
                <a:tc>
                  <a:txBody>
                    <a:bodyPr/>
                    <a:lstStyle/>
                    <a:p>
                      <a:r>
                        <a:rPr kumimoji="1" lang="ja-JP" altLang="en-US" sz="1200" dirty="0" smtClean="0">
                          <a:latin typeface="Meiryo UI" panose="020B0604030504040204" pitchFamily="50" charset="-128"/>
                          <a:ea typeface="Meiryo UI" panose="020B0604030504040204" pitchFamily="50" charset="-128"/>
                        </a:rPr>
                        <a:t>８月～</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事業実施前</a:t>
                      </a:r>
                      <a:r>
                        <a:rPr kumimoji="1" lang="en-US" altLang="ja-JP" sz="1200" dirty="0" smtClean="0">
                          <a:latin typeface="Meiryo UI" panose="020B0604030504040204" pitchFamily="50" charset="-128"/>
                          <a:ea typeface="Meiryo UI" panose="020B0604030504040204" pitchFamily="50" charset="-128"/>
                        </a:rPr>
                        <a:t>】</a:t>
                      </a:r>
                    </a:p>
                    <a:p>
                      <a:r>
                        <a:rPr kumimoji="1" lang="ja-JP" altLang="en-US" sz="1200" dirty="0" smtClean="0">
                          <a:latin typeface="Meiryo UI" panose="020B0604030504040204" pitchFamily="50" charset="-128"/>
                          <a:ea typeface="Meiryo UI" panose="020B0604030504040204" pitchFamily="50" charset="-128"/>
                        </a:rPr>
                        <a:t>●　子どもに対しアンケートを実施する。</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施設において、訪問する本の著者の著作を読み、本の著者に宛てた作品（形式自由）を作成し、</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府教育庁へ送付する。</a:t>
                      </a:r>
                    </a:p>
                    <a:p>
                      <a:r>
                        <a:rPr kumimoji="1" lang="ja-JP" altLang="en-US" sz="1200" dirty="0" smtClean="0">
                          <a:latin typeface="Meiryo UI" panose="020B0604030504040204" pitchFamily="50" charset="-128"/>
                          <a:ea typeface="Meiryo UI" panose="020B0604030504040204" pitchFamily="50" charset="-128"/>
                        </a:rPr>
                        <a:t>●　府教育庁は、施設及び本の著者と実施内容、日程を調整する。</a:t>
                      </a:r>
                    </a:p>
                    <a:p>
                      <a:endParaRPr kumimoji="1" lang="ja-JP" altLang="en-US"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事業実施</a:t>
                      </a:r>
                      <a:r>
                        <a:rPr kumimoji="1" lang="en-US" altLang="ja-JP" sz="1200" dirty="0" smtClean="0">
                          <a:latin typeface="Meiryo UI" panose="020B0604030504040204" pitchFamily="50" charset="-128"/>
                          <a:ea typeface="Meiryo UI" panose="020B0604030504040204" pitchFamily="50" charset="-128"/>
                        </a:rPr>
                        <a:t>】</a:t>
                      </a:r>
                    </a:p>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お話やワークショップの実施する。（</a:t>
                      </a:r>
                      <a:r>
                        <a:rPr kumimoji="1" lang="en-US" altLang="ja-JP" sz="1200" dirty="0" smtClean="0">
                          <a:latin typeface="Meiryo UI" panose="020B0604030504040204" pitchFamily="50" charset="-128"/>
                          <a:ea typeface="Meiryo UI" panose="020B0604030504040204" pitchFamily="50" charset="-128"/>
                        </a:rPr>
                        <a:t>45</a:t>
                      </a:r>
                      <a:r>
                        <a:rPr kumimoji="1" lang="ja-JP" altLang="en-US" sz="1200" dirty="0" smtClean="0">
                          <a:latin typeface="Meiryo UI" panose="020B0604030504040204" pitchFamily="50" charset="-128"/>
                          <a:ea typeface="Meiryo UI" panose="020B0604030504040204" pitchFamily="50" charset="-128"/>
                        </a:rPr>
                        <a:t>分程度／１回）</a:t>
                      </a:r>
                    </a:p>
                    <a:p>
                      <a:endParaRPr kumimoji="1" lang="ja-JP" altLang="en-US"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事業実施後</a:t>
                      </a:r>
                      <a:r>
                        <a:rPr kumimoji="1" lang="en-US" altLang="ja-JP" sz="1200" dirty="0" smtClean="0">
                          <a:latin typeface="Meiryo UI" panose="020B0604030504040204" pitchFamily="50" charset="-128"/>
                          <a:ea typeface="Meiryo UI" panose="020B0604030504040204" pitchFamily="50" charset="-128"/>
                        </a:rPr>
                        <a:t>】</a:t>
                      </a:r>
                    </a:p>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子ども、施設職員に対しアンケートを実施する。</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24290628"/>
                  </a:ext>
                </a:extLst>
              </a:tr>
            </a:tbl>
          </a:graphicData>
        </a:graphic>
      </p:graphicFrame>
      <p:sp>
        <p:nvSpPr>
          <p:cNvPr id="69" name="テキスト ボックス 68"/>
          <p:cNvSpPr txBox="1"/>
          <p:nvPr/>
        </p:nvSpPr>
        <p:spPr>
          <a:xfrm>
            <a:off x="0" y="3500952"/>
            <a:ext cx="4180417"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（実施方法及びスケジュール）</a:t>
            </a:r>
            <a:endParaRPr kumimoji="1" lang="ja-JP" altLang="en-US" sz="1600" b="1"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81088" y="497851"/>
            <a:ext cx="8981824" cy="369332"/>
          </a:xfrm>
          <a:prstGeom prst="rect">
            <a:avLst/>
          </a:prstGeom>
          <a:noFill/>
        </p:spPr>
        <p:txBody>
          <a:bodyPr wrap="square" rtlCol="0">
            <a:spAutoFit/>
          </a:bodyPr>
          <a:lstStyle/>
          <a:p>
            <a:endParaRPr kumimoji="1" lang="ja-JP" altLang="en-US"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64037" y="491699"/>
            <a:ext cx="8902350" cy="601721"/>
            <a:chOff x="64037" y="491699"/>
            <a:chExt cx="8902350" cy="601721"/>
          </a:xfrm>
        </p:grpSpPr>
        <p:sp>
          <p:nvSpPr>
            <p:cNvPr id="8" name="正方形/長方形 7"/>
            <p:cNvSpPr/>
            <p:nvPr/>
          </p:nvSpPr>
          <p:spPr>
            <a:xfrm>
              <a:off x="1296537" y="491699"/>
              <a:ext cx="7669850" cy="601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　　　矯正施設（少年院）、児童自立支援施設、フリースクールへ本の著者（オーサー）が</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訪問（ビジット）し、お話やワークショップなどを実施する。</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9" name="角丸四角形 8"/>
            <p:cNvSpPr/>
            <p:nvPr/>
          </p:nvSpPr>
          <p:spPr>
            <a:xfrm>
              <a:off x="64037" y="491699"/>
              <a:ext cx="1392267" cy="60172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事業内容</a:t>
              </a:r>
              <a:endParaRPr kumimoji="1" lang="ja-JP" altLang="en-US" dirty="0">
                <a:latin typeface="Meiryo UI" panose="020B0604030504040204" pitchFamily="50" charset="-128"/>
                <a:ea typeface="Meiryo UI" panose="020B0604030504040204" pitchFamily="50" charset="-128"/>
              </a:endParaRPr>
            </a:p>
          </p:txBody>
        </p:sp>
      </p:grpSp>
      <p:sp>
        <p:nvSpPr>
          <p:cNvPr id="6" name="テキスト ボックス 5"/>
          <p:cNvSpPr txBox="1"/>
          <p:nvPr/>
        </p:nvSpPr>
        <p:spPr>
          <a:xfrm>
            <a:off x="185744" y="1912533"/>
            <a:ext cx="8772509" cy="1384995"/>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既存事業</a:t>
            </a:r>
            <a:r>
              <a:rPr kumimoji="1" lang="en-US" altLang="ja-JP" sz="1400" dirty="0" smtClean="0">
                <a:latin typeface="Meiryo UI" panose="020B0604030504040204" pitchFamily="50" charset="-128"/>
                <a:ea typeface="Meiryo UI" panose="020B0604030504040204" pitchFamily="50" charset="-128"/>
              </a:rPr>
              <a:t>〉</a:t>
            </a:r>
          </a:p>
          <a:p>
            <a:r>
              <a:rPr kumimoji="1" lang="ja-JP" altLang="en-US" sz="1400" dirty="0" smtClean="0">
                <a:latin typeface="Meiryo UI" panose="020B0604030504040204" pitchFamily="50" charset="-128"/>
                <a:ea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rPr>
              <a:t>29</a:t>
            </a:r>
            <a:r>
              <a:rPr kumimoji="1" lang="ja-JP" altLang="en-US" sz="1400" dirty="0" smtClean="0">
                <a:latin typeface="Meiryo UI" panose="020B0604030504040204" pitchFamily="50" charset="-128"/>
                <a:ea typeface="Meiryo UI" panose="020B0604030504040204" pitchFamily="50" charset="-128"/>
              </a:rPr>
              <a:t>年度より大阪府では、小学校、</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教育保育施設を対象に、</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オーサービジット事業を実施しており、</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令和３年度より対象を拡充し、</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中学高校でも実施を予定している。</a:t>
            </a:r>
            <a:endParaRPr kumimoji="1" lang="ja-JP" altLang="en-US" sz="14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rotWithShape="1">
          <a:blip r:embed="rId3"/>
          <a:srcRect l="49602" t="14005" r="5000"/>
          <a:stretch/>
        </p:blipFill>
        <p:spPr>
          <a:xfrm>
            <a:off x="6586205" y="1902592"/>
            <a:ext cx="2066475" cy="1560683"/>
          </a:xfrm>
          <a:prstGeom prst="rect">
            <a:avLst/>
          </a:prstGeom>
        </p:spPr>
      </p:pic>
      <p:sp>
        <p:nvSpPr>
          <p:cNvPr id="11" name="角丸四角形 10"/>
          <p:cNvSpPr/>
          <p:nvPr/>
        </p:nvSpPr>
        <p:spPr>
          <a:xfrm>
            <a:off x="81088" y="1829000"/>
            <a:ext cx="8885299" cy="1665187"/>
          </a:xfrm>
          <a:prstGeom prst="roundRect">
            <a:avLst>
              <a:gd name="adj" fmla="val 57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3"/>
          <a:srcRect l="987" t="277" r="51940" b="38066"/>
          <a:stretch/>
        </p:blipFill>
        <p:spPr>
          <a:xfrm>
            <a:off x="3139421" y="1856918"/>
            <a:ext cx="3053017" cy="1594330"/>
          </a:xfrm>
          <a:prstGeom prst="rect">
            <a:avLst/>
          </a:prstGeom>
        </p:spPr>
      </p:pic>
      <p:sp>
        <p:nvSpPr>
          <p:cNvPr id="10" name="正方形/長方形 9"/>
          <p:cNvSpPr/>
          <p:nvPr/>
        </p:nvSpPr>
        <p:spPr>
          <a:xfrm>
            <a:off x="5148569" y="5850586"/>
            <a:ext cx="2674961" cy="6960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5083741" y="5858330"/>
            <a:ext cx="2804615"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（作品例）</a:t>
            </a:r>
          </a:p>
          <a:p>
            <a:r>
              <a:rPr lang="ja-JP" altLang="en-US" sz="1200" dirty="0">
                <a:latin typeface="Meiryo UI" panose="020B0604030504040204" pitchFamily="50" charset="-128"/>
                <a:ea typeface="Meiryo UI" panose="020B0604030504040204" pitchFamily="50" charset="-128"/>
              </a:rPr>
              <a:t>　子どもの感想や本の著者へのメッセージ</a:t>
            </a:r>
            <a:r>
              <a:rPr lang="ja-JP" altLang="en-US" sz="1200" dirty="0" smtClean="0">
                <a:latin typeface="Meiryo UI" panose="020B0604030504040204" pitchFamily="50" charset="-128"/>
                <a:ea typeface="Meiryo UI" panose="020B0604030504040204" pitchFamily="50" charset="-128"/>
              </a:rPr>
              <a:t>等</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rPr>
              <a:t>描いた画用紙、色紙など</a:t>
            </a:r>
          </a:p>
        </p:txBody>
      </p:sp>
      <p:sp>
        <p:nvSpPr>
          <p:cNvPr id="16" name="正方形/長方形 15"/>
          <p:cNvSpPr/>
          <p:nvPr/>
        </p:nvSpPr>
        <p:spPr>
          <a:xfrm>
            <a:off x="97671" y="1133988"/>
            <a:ext cx="8880380" cy="601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　目的　本への興味関心のあるなしに関わらず、子どもが実際に本を制作した人から直接話しを聞くことや、ワークショップを体</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err="1" smtClean="0">
                <a:solidFill>
                  <a:schemeClr val="tx1"/>
                </a:solidFill>
                <a:latin typeface="Meiryo UI" panose="020B0604030504040204" pitchFamily="50" charset="-128"/>
                <a:ea typeface="Meiryo UI" panose="020B0604030504040204" pitchFamily="50" charset="-128"/>
              </a:rPr>
              <a:t>験する</a:t>
            </a:r>
            <a:r>
              <a:rPr kumimoji="1" lang="ja-JP" altLang="en-US" sz="1400" dirty="0" smtClean="0">
                <a:solidFill>
                  <a:schemeClr val="tx1"/>
                </a:solidFill>
                <a:latin typeface="Meiryo UI" panose="020B0604030504040204" pitchFamily="50" charset="-128"/>
                <a:ea typeface="Meiryo UI" panose="020B0604030504040204" pitchFamily="50" charset="-128"/>
              </a:rPr>
              <a:t>ことで、本を読む楽しさや興味関心</a:t>
            </a:r>
            <a:r>
              <a:rPr kumimoji="1" lang="ja-JP" altLang="en-US" sz="1400" dirty="0">
                <a:solidFill>
                  <a:schemeClr val="tx1"/>
                </a:solidFill>
                <a:latin typeface="Meiryo UI" panose="020B0604030504040204" pitchFamily="50" charset="-128"/>
                <a:ea typeface="Meiryo UI" panose="020B0604030504040204" pitchFamily="50" charset="-128"/>
              </a:rPr>
              <a:t>を</a:t>
            </a:r>
            <a:r>
              <a:rPr kumimoji="1" lang="ja-JP" altLang="en-US" sz="1400" dirty="0" smtClean="0">
                <a:solidFill>
                  <a:schemeClr val="tx1"/>
                </a:solidFill>
                <a:latin typeface="Meiryo UI" panose="020B0604030504040204" pitchFamily="50" charset="-128"/>
                <a:ea typeface="Meiryo UI" panose="020B0604030504040204" pitchFamily="50" charset="-128"/>
              </a:rPr>
              <a:t>高める。</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270823" y="1186711"/>
            <a:ext cx="397917" cy="2878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2"/>
          <p:cNvSpPr>
            <a:spLocks noGrp="1"/>
          </p:cNvSpPr>
          <p:nvPr>
            <p:ph type="sldNum" sz="quarter" idx="12"/>
          </p:nvPr>
        </p:nvSpPr>
        <p:spPr>
          <a:xfrm>
            <a:off x="7086600" y="6492875"/>
            <a:ext cx="2057400" cy="365125"/>
          </a:xfrm>
        </p:spPr>
        <p:txBody>
          <a:bodyPr/>
          <a:lstStyle/>
          <a:p>
            <a:fld id="{457C0D8F-D9F0-4C80-B981-32F7054EFFCE}" type="slidenum">
              <a:rPr kumimoji="1" lang="ja-JP" altLang="en-US" smtClean="0"/>
              <a:t>10</a:t>
            </a:fld>
            <a:endParaRPr kumimoji="1" lang="ja-JP" altLang="en-US"/>
          </a:p>
        </p:txBody>
      </p:sp>
      <p:sp>
        <p:nvSpPr>
          <p:cNvPr id="19" name="正方形/長方形 18"/>
          <p:cNvSpPr/>
          <p:nvPr/>
        </p:nvSpPr>
        <p:spPr>
          <a:xfrm>
            <a:off x="0" y="-28111"/>
            <a:ext cx="1456304" cy="43267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SｺﾞｼｯｸM" panose="020B0600000000000000" pitchFamily="50" charset="-128"/>
                <a:ea typeface="HGSｺﾞｼｯｸM" panose="020B0600000000000000" pitchFamily="50" charset="-128"/>
              </a:rPr>
              <a:t>第</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1</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回資料</a:t>
            </a:r>
            <a:endParaRPr kumimoji="1" lang="ja-JP" altLang="en-US" dirty="0">
              <a:solidFill>
                <a:schemeClr val="tx1"/>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534347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6944"/>
            <a:ext cx="9144000" cy="419691"/>
          </a:xfrm>
          <a:solidFill>
            <a:schemeClr val="accent1">
              <a:lumMod val="20000"/>
              <a:lumOff val="80000"/>
            </a:schemeClr>
          </a:solidFill>
        </p:spPr>
        <p:txBody>
          <a:bodyPr anchor="ctr">
            <a:normAutofit fontScale="90000"/>
          </a:bodyPr>
          <a:lstStyle/>
          <a:p>
            <a:pPr algn="l"/>
            <a:r>
              <a:rPr lang="ja-JP" altLang="en-US" sz="2400" b="1" dirty="0" smtClean="0">
                <a:latin typeface="Meiryo UI" panose="020B0604030504040204" pitchFamily="50" charset="-128"/>
                <a:ea typeface="Meiryo UI" panose="020B0604030504040204" pitchFamily="50" charset="-128"/>
              </a:rPr>
              <a:t>事業（２）オーサービジットの実施報告①</a:t>
            </a:r>
            <a:endParaRPr lang="ja-JP" altLang="en-US" sz="2400" b="1" u="sng" dirty="0">
              <a:latin typeface="Meiryo UI" panose="020B0604030504040204" pitchFamily="50" charset="-128"/>
              <a:ea typeface="Meiryo UI" panose="020B0604030504040204" pitchFamily="50" charset="-128"/>
            </a:endParaRPr>
          </a:p>
        </p:txBody>
      </p:sp>
      <p:sp>
        <p:nvSpPr>
          <p:cNvPr id="4" name="正方形/長方形 3"/>
          <p:cNvSpPr/>
          <p:nvPr/>
        </p:nvSpPr>
        <p:spPr>
          <a:xfrm>
            <a:off x="0" y="358458"/>
            <a:ext cx="9144000"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3" name="テキスト ボックス 2"/>
          <p:cNvSpPr txBox="1"/>
          <p:nvPr/>
        </p:nvSpPr>
        <p:spPr>
          <a:xfrm>
            <a:off x="81088" y="497851"/>
            <a:ext cx="8981824" cy="369332"/>
          </a:xfrm>
          <a:prstGeom prst="rect">
            <a:avLst/>
          </a:prstGeom>
          <a:noFill/>
        </p:spPr>
        <p:txBody>
          <a:bodyPr wrap="square" rtlCol="0">
            <a:spAutoFit/>
          </a:bodyPr>
          <a:lstStyle/>
          <a:p>
            <a:endParaRPr kumimoji="1" lang="ja-JP" altLang="en-US" dirty="0">
              <a:latin typeface="Meiryo UI" panose="020B0604030504040204" pitchFamily="50" charset="-128"/>
              <a:ea typeface="Meiryo UI" panose="020B0604030504040204" pitchFamily="50" charset="-128"/>
            </a:endParaRPr>
          </a:p>
        </p:txBody>
      </p:sp>
      <p:sp>
        <p:nvSpPr>
          <p:cNvPr id="13" name="スライド番号プレースホルダー 12"/>
          <p:cNvSpPr>
            <a:spLocks noGrp="1"/>
          </p:cNvSpPr>
          <p:nvPr>
            <p:ph type="sldNum" sz="quarter" idx="12"/>
          </p:nvPr>
        </p:nvSpPr>
        <p:spPr>
          <a:xfrm>
            <a:off x="7086600" y="6492875"/>
            <a:ext cx="2057400" cy="365125"/>
          </a:xfrm>
        </p:spPr>
        <p:txBody>
          <a:bodyPr/>
          <a:lstStyle/>
          <a:p>
            <a:fld id="{457C0D8F-D9F0-4C80-B981-32F7054EFFCE}" type="slidenum">
              <a:rPr kumimoji="1" lang="ja-JP" altLang="en-US" smtClean="0"/>
              <a:t>11</a:t>
            </a:fld>
            <a:endParaRPr kumimoji="1" lang="ja-JP" altLang="en-US"/>
          </a:p>
        </p:txBody>
      </p:sp>
      <p:sp>
        <p:nvSpPr>
          <p:cNvPr id="15" name="テキスト ボックス 14"/>
          <p:cNvSpPr txBox="1"/>
          <p:nvPr/>
        </p:nvSpPr>
        <p:spPr>
          <a:xfrm>
            <a:off x="200416" y="497851"/>
            <a:ext cx="8862496" cy="9233297"/>
          </a:xfrm>
          <a:prstGeom prst="rect">
            <a:avLst/>
          </a:prstGeom>
          <a:noFill/>
        </p:spPr>
        <p:txBody>
          <a:bodyPr wrap="square" rtlCol="0">
            <a:spAutoFit/>
          </a:bodyPr>
          <a:lstStyle/>
          <a:p>
            <a:r>
              <a:rPr kumimoji="1" lang="en-US" altLang="ja-JP" b="1" dirty="0" smtClean="0"/>
              <a:t>【</a:t>
            </a:r>
            <a:r>
              <a:rPr kumimoji="1" lang="ja-JP" altLang="en-US" b="1" dirty="0" smtClean="0"/>
              <a:t>実施施設・団体</a:t>
            </a:r>
            <a:r>
              <a:rPr kumimoji="1" lang="en-US" altLang="ja-JP" b="1" dirty="0" smtClean="0"/>
              <a:t>】</a:t>
            </a:r>
          </a:p>
          <a:p>
            <a:r>
              <a:rPr kumimoji="1" lang="ja-JP" altLang="en-US" dirty="0" smtClean="0"/>
              <a:t>　</a:t>
            </a:r>
            <a:r>
              <a:rPr kumimoji="1" lang="ja-JP" altLang="en-US" u="sng" dirty="0" smtClean="0"/>
              <a:t>児童自立支援施設</a:t>
            </a:r>
            <a:endParaRPr kumimoji="1" lang="en-US" altLang="ja-JP" u="sng" dirty="0" smtClean="0"/>
          </a:p>
          <a:p>
            <a:r>
              <a:rPr kumimoji="1" lang="ja-JP" altLang="en-US" dirty="0"/>
              <a:t>　</a:t>
            </a:r>
            <a:r>
              <a:rPr kumimoji="1" lang="ja-JP" altLang="en-US" dirty="0" smtClean="0"/>
              <a:t>・柏原市立桜坂小中学校（修徳学院内）　</a:t>
            </a:r>
            <a:r>
              <a:rPr kumimoji="1" lang="en-US" altLang="ja-JP" dirty="0" smtClean="0"/>
              <a:t>10</a:t>
            </a:r>
            <a:r>
              <a:rPr kumimoji="1" lang="ja-JP" altLang="en-US" dirty="0" smtClean="0"/>
              <a:t>月</a:t>
            </a:r>
            <a:r>
              <a:rPr kumimoji="1" lang="en-US" altLang="ja-JP" dirty="0" smtClean="0"/>
              <a:t>5</a:t>
            </a:r>
            <a:r>
              <a:rPr kumimoji="1" lang="ja-JP" altLang="en-US" dirty="0" smtClean="0"/>
              <a:t>日</a:t>
            </a:r>
            <a:endParaRPr kumimoji="1" lang="en-US" altLang="ja-JP" dirty="0" smtClean="0"/>
          </a:p>
          <a:p>
            <a:r>
              <a:rPr kumimoji="1" lang="ja-JP" altLang="en-US" dirty="0"/>
              <a:t>　</a:t>
            </a:r>
            <a:r>
              <a:rPr kumimoji="1" lang="ja-JP" altLang="en-US" u="sng" dirty="0" smtClean="0"/>
              <a:t>矯正施設</a:t>
            </a:r>
            <a:endParaRPr kumimoji="1" lang="en-US" altLang="ja-JP" u="sng" dirty="0" smtClean="0"/>
          </a:p>
          <a:p>
            <a:r>
              <a:rPr kumimoji="1" lang="ja-JP" altLang="en-US" dirty="0"/>
              <a:t>　</a:t>
            </a:r>
            <a:r>
              <a:rPr kumimoji="1" lang="ja-JP" altLang="en-US" dirty="0" smtClean="0"/>
              <a:t>・交野女子学院　　　　　　　　　　　　</a:t>
            </a:r>
            <a:r>
              <a:rPr kumimoji="1" lang="en-US" altLang="ja-JP" dirty="0" smtClean="0"/>
              <a:t>10</a:t>
            </a:r>
            <a:r>
              <a:rPr kumimoji="1" lang="ja-JP" altLang="en-US" dirty="0" smtClean="0"/>
              <a:t>月</a:t>
            </a:r>
            <a:r>
              <a:rPr kumimoji="1" lang="en-US" altLang="ja-JP" dirty="0" smtClean="0"/>
              <a:t>20</a:t>
            </a:r>
            <a:r>
              <a:rPr kumimoji="1" lang="ja-JP" altLang="en-US" dirty="0" smtClean="0"/>
              <a:t>日</a:t>
            </a:r>
            <a:endParaRPr kumimoji="1" lang="en-US" altLang="ja-JP" dirty="0" smtClean="0"/>
          </a:p>
          <a:p>
            <a:r>
              <a:rPr kumimoji="1" lang="ja-JP" altLang="en-US" dirty="0"/>
              <a:t>　</a:t>
            </a:r>
            <a:r>
              <a:rPr kumimoji="1" lang="ja-JP" altLang="en-US" u="sng" dirty="0" smtClean="0"/>
              <a:t>フリースクール</a:t>
            </a:r>
            <a:endParaRPr kumimoji="1" lang="en-US" altLang="ja-JP" u="sng" dirty="0" smtClean="0"/>
          </a:p>
          <a:p>
            <a:r>
              <a:rPr kumimoji="1" lang="ja-JP" altLang="en-US" dirty="0"/>
              <a:t>　</a:t>
            </a:r>
            <a:r>
              <a:rPr kumimoji="1" lang="ja-JP" altLang="en-US" dirty="0" smtClean="0"/>
              <a:t>・フリースクール </a:t>
            </a:r>
            <a:r>
              <a:rPr kumimoji="1" lang="en-US" altLang="ja-JP" dirty="0" err="1" smtClean="0"/>
              <a:t>Ecole</a:t>
            </a:r>
            <a:r>
              <a:rPr kumimoji="1" lang="en-US" altLang="ja-JP" dirty="0" smtClean="0"/>
              <a:t> de </a:t>
            </a:r>
            <a:r>
              <a:rPr kumimoji="1" lang="ja-JP" altLang="en-US" dirty="0" smtClean="0"/>
              <a:t>らじぇむ　　　</a:t>
            </a:r>
            <a:r>
              <a:rPr kumimoji="1" lang="en-US" altLang="ja-JP" dirty="0" smtClean="0"/>
              <a:t>12</a:t>
            </a:r>
            <a:r>
              <a:rPr kumimoji="1" lang="ja-JP" altLang="en-US" dirty="0" smtClean="0"/>
              <a:t>月</a:t>
            </a:r>
            <a:r>
              <a:rPr kumimoji="1" lang="en-US" altLang="ja-JP" dirty="0" smtClean="0"/>
              <a:t>3</a:t>
            </a:r>
            <a:r>
              <a:rPr kumimoji="1" lang="ja-JP" altLang="en-US" dirty="0" smtClean="0"/>
              <a:t>日</a:t>
            </a:r>
            <a:endParaRPr kumimoji="1" lang="en-US" altLang="ja-JP" dirty="0" smtClean="0"/>
          </a:p>
          <a:p>
            <a:endParaRPr kumimoji="1" lang="en-US" altLang="ja-JP" dirty="0" smtClean="0"/>
          </a:p>
          <a:p>
            <a:endParaRPr kumimoji="1" lang="en-US" altLang="ja-JP" dirty="0" smtClean="0"/>
          </a:p>
          <a:p>
            <a:endParaRPr kumimoji="1" lang="en-US" altLang="ja-JP" dirty="0"/>
          </a:p>
          <a:p>
            <a:r>
              <a:rPr kumimoji="1" lang="en-US" altLang="ja-JP" b="1" dirty="0" smtClean="0"/>
              <a:t>【</a:t>
            </a:r>
            <a:r>
              <a:rPr kumimoji="1" lang="ja-JP" altLang="en-US" b="1" dirty="0" smtClean="0"/>
              <a:t>訪問作家</a:t>
            </a:r>
            <a:r>
              <a:rPr kumimoji="1" lang="en-US" altLang="ja-JP" b="1" dirty="0" smtClean="0"/>
              <a:t>】</a:t>
            </a:r>
            <a:r>
              <a:rPr kumimoji="1" lang="ja-JP" altLang="en-US" b="1" dirty="0" smtClean="0"/>
              <a:t>　　　　　　　　　　　　　　　</a:t>
            </a:r>
            <a:r>
              <a:rPr kumimoji="1" lang="en-US" altLang="ja-JP" b="1" dirty="0" smtClean="0"/>
              <a:t>【</a:t>
            </a:r>
            <a:r>
              <a:rPr kumimoji="1" lang="ja-JP" altLang="en-US" b="1" dirty="0" smtClean="0"/>
              <a:t>実施内容</a:t>
            </a:r>
            <a:r>
              <a:rPr kumimoji="1" lang="en-US" altLang="ja-JP" b="1" dirty="0" smtClean="0"/>
              <a:t>】</a:t>
            </a:r>
            <a:r>
              <a:rPr kumimoji="1" lang="ja-JP" altLang="en-US" dirty="0" smtClean="0"/>
              <a:t>１時間程度</a:t>
            </a:r>
            <a:endParaRPr kumimoji="1" lang="en-US" altLang="ja-JP" dirty="0" smtClean="0"/>
          </a:p>
          <a:p>
            <a:r>
              <a:rPr kumimoji="1" lang="ja-JP" altLang="en-US" dirty="0"/>
              <a:t>　</a:t>
            </a:r>
            <a:r>
              <a:rPr kumimoji="1" lang="ja-JP" altLang="en-US" dirty="0" smtClean="0"/>
              <a:t>岡田　よしたか　氏　　　　　　　　　　　●絵本の読み聞かせ　３～４冊</a:t>
            </a:r>
            <a:endParaRPr kumimoji="1" lang="en-US" altLang="ja-JP" dirty="0" smtClean="0"/>
          </a:p>
          <a:p>
            <a:r>
              <a:rPr kumimoji="1" lang="ja-JP" altLang="en-US" dirty="0" smtClean="0"/>
              <a:t>　　　　　　　　　　　　　　　　　　　　　　・うどんのうーや</a:t>
            </a:r>
            <a:r>
              <a:rPr kumimoji="1" lang="ja-JP" altLang="en-US" dirty="0" err="1" smtClean="0"/>
              <a:t>ん</a:t>
            </a:r>
            <a:endParaRPr kumimoji="1" lang="en-US" altLang="ja-JP" dirty="0" smtClean="0"/>
          </a:p>
          <a:p>
            <a:r>
              <a:rPr kumimoji="1" lang="ja-JP" altLang="en-US" dirty="0"/>
              <a:t>　</a:t>
            </a:r>
            <a:r>
              <a:rPr kumimoji="1" lang="ja-JP" altLang="en-US" dirty="0" smtClean="0"/>
              <a:t>　　　　　　　　　　　　　　　　　　　　　・うまいもんフライヤーズ　など</a:t>
            </a:r>
            <a:endParaRPr kumimoji="1" lang="en-US" altLang="ja-JP" dirty="0" smtClean="0"/>
          </a:p>
          <a:p>
            <a:endParaRPr kumimoji="1" lang="en-US" altLang="ja-JP" sz="1100" dirty="0" smtClean="0"/>
          </a:p>
          <a:p>
            <a:r>
              <a:rPr kumimoji="1" lang="ja-JP" altLang="en-US" dirty="0"/>
              <a:t>　</a:t>
            </a:r>
            <a:r>
              <a:rPr kumimoji="1" lang="ja-JP" altLang="en-US" dirty="0" smtClean="0"/>
              <a:t>　　　　　　　　　　　　　　　　　　　　●作家への質疑応答</a:t>
            </a:r>
            <a:endParaRPr kumimoji="1" lang="en-US" altLang="ja-JP" dirty="0" smtClean="0"/>
          </a:p>
          <a:p>
            <a:r>
              <a:rPr kumimoji="1" lang="ja-JP" altLang="en-US" dirty="0"/>
              <a:t>　</a:t>
            </a:r>
            <a:r>
              <a:rPr kumimoji="1" lang="ja-JP" altLang="en-US" dirty="0" smtClean="0"/>
              <a:t>　　　　　　　　　　　　　　　　　　　　　・絵を書くときに、気をつけて</a:t>
            </a:r>
            <a:endParaRPr kumimoji="1" lang="en-US" altLang="ja-JP" dirty="0" smtClean="0"/>
          </a:p>
          <a:p>
            <a:r>
              <a:rPr kumimoji="1" lang="ja-JP" altLang="en-US" dirty="0" smtClean="0"/>
              <a:t>　　　　　　　　　　　　　　　　　　　　　　　いることはなにか。</a:t>
            </a:r>
            <a:endParaRPr kumimoji="1" lang="en-US" altLang="ja-JP" dirty="0" smtClean="0"/>
          </a:p>
          <a:p>
            <a:r>
              <a:rPr kumimoji="1" lang="ja-JP" altLang="en-US" dirty="0" smtClean="0"/>
              <a:t>　　　　　　　　　　　　　　　　　　　　　　・どんなきっかけで物語が</a:t>
            </a:r>
            <a:endParaRPr kumimoji="1" lang="en-US" altLang="ja-JP" dirty="0" smtClean="0"/>
          </a:p>
          <a:p>
            <a:r>
              <a:rPr kumimoji="1" lang="ja-JP" altLang="en-US" dirty="0" smtClean="0"/>
              <a:t>　　　　　　　　　　　　　　　　　　　　　　　思い浮かぶのか。</a:t>
            </a:r>
            <a:endParaRPr kumimoji="1" lang="en-US" altLang="ja-JP" dirty="0" smtClean="0"/>
          </a:p>
          <a:p>
            <a:r>
              <a:rPr kumimoji="1" lang="ja-JP" altLang="en-US" dirty="0"/>
              <a:t>　</a:t>
            </a:r>
            <a:r>
              <a:rPr kumimoji="1" lang="ja-JP" altLang="en-US" dirty="0" smtClean="0"/>
              <a:t>　　　　　　　　　　　　　　　　　　　　　・絵本を作成するのにどれぐらい</a:t>
            </a:r>
            <a:endParaRPr kumimoji="1" lang="en-US" altLang="ja-JP" dirty="0" smtClean="0"/>
          </a:p>
          <a:p>
            <a:r>
              <a:rPr kumimoji="1" lang="ja-JP" altLang="en-US" dirty="0"/>
              <a:t>　</a:t>
            </a:r>
            <a:r>
              <a:rPr kumimoji="1" lang="ja-JP" altLang="en-US" dirty="0" smtClean="0"/>
              <a:t>　　　　　　　　　　　　　　　　　　　　　　の時間がかかるか。</a:t>
            </a:r>
            <a:endParaRPr kumimoji="1" lang="en-US" altLang="ja-JP" dirty="0" smtClean="0"/>
          </a:p>
          <a:p>
            <a:endParaRPr kumimoji="1" lang="en-US" altLang="ja-JP" dirty="0" smtClean="0"/>
          </a:p>
          <a:p>
            <a:endParaRPr kumimoji="1" lang="en-US" altLang="ja-JP" dirty="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r>
              <a:rPr kumimoji="1" lang="ja-JP" altLang="en-US" dirty="0" smtClean="0"/>
              <a:t>　　　　　　　　　　</a:t>
            </a:r>
            <a:endParaRPr kumimoji="1" lang="ja-JP" altLang="en-US" dirty="0"/>
          </a:p>
        </p:txBody>
      </p:sp>
      <p:pic>
        <p:nvPicPr>
          <p:cNvPr id="18" name="図 17"/>
          <p:cNvPicPr>
            <a:picLocks noChangeAspect="1"/>
          </p:cNvPicPr>
          <p:nvPr/>
        </p:nvPicPr>
        <p:blipFill>
          <a:blip r:embed="rId3"/>
          <a:stretch>
            <a:fillRect/>
          </a:stretch>
        </p:blipFill>
        <p:spPr>
          <a:xfrm>
            <a:off x="508962" y="3959551"/>
            <a:ext cx="2001084" cy="2679229"/>
          </a:xfrm>
          <a:prstGeom prst="rect">
            <a:avLst/>
          </a:prstGeom>
        </p:spPr>
      </p:pic>
      <p:pic>
        <p:nvPicPr>
          <p:cNvPr id="20" name="図 19"/>
          <p:cNvPicPr>
            <a:picLocks noChangeAspect="1"/>
          </p:cNvPicPr>
          <p:nvPr/>
        </p:nvPicPr>
        <p:blipFill>
          <a:blip r:embed="rId4"/>
          <a:stretch>
            <a:fillRect/>
          </a:stretch>
        </p:blipFill>
        <p:spPr>
          <a:xfrm>
            <a:off x="2644973" y="3935933"/>
            <a:ext cx="2319069" cy="1948288"/>
          </a:xfrm>
          <a:prstGeom prst="rect">
            <a:avLst/>
          </a:prstGeom>
          <a:ln>
            <a:solidFill>
              <a:schemeClr val="tx1"/>
            </a:solidFill>
          </a:ln>
        </p:spPr>
      </p:pic>
      <p:pic>
        <p:nvPicPr>
          <p:cNvPr id="21" name="図 20"/>
          <p:cNvPicPr>
            <a:picLocks noChangeAspect="1"/>
          </p:cNvPicPr>
          <p:nvPr/>
        </p:nvPicPr>
        <p:blipFill>
          <a:blip r:embed="rId5"/>
          <a:stretch>
            <a:fillRect/>
          </a:stretch>
        </p:blipFill>
        <p:spPr>
          <a:xfrm>
            <a:off x="5887838" y="1391784"/>
            <a:ext cx="2227462" cy="1739858"/>
          </a:xfrm>
          <a:prstGeom prst="rect">
            <a:avLst/>
          </a:prstGeom>
        </p:spPr>
      </p:pic>
      <p:sp>
        <p:nvSpPr>
          <p:cNvPr id="5" name="テキスト ボックス 4"/>
          <p:cNvSpPr txBox="1"/>
          <p:nvPr/>
        </p:nvSpPr>
        <p:spPr>
          <a:xfrm>
            <a:off x="2591326" y="5936773"/>
            <a:ext cx="2966720" cy="738664"/>
          </a:xfrm>
          <a:prstGeom prst="rect">
            <a:avLst/>
          </a:prstGeom>
          <a:noFill/>
        </p:spPr>
        <p:txBody>
          <a:bodyPr wrap="square" rtlCol="0">
            <a:spAutoFit/>
          </a:bodyPr>
          <a:lstStyle/>
          <a:p>
            <a:r>
              <a:rPr kumimoji="1" lang="ja-JP" altLang="en-US" sz="1400" dirty="0" smtClean="0"/>
              <a:t>書名　　うどんのうーや</a:t>
            </a:r>
            <a:r>
              <a:rPr kumimoji="1" lang="ja-JP" altLang="en-US" sz="1400" dirty="0" err="1" smtClean="0"/>
              <a:t>ん</a:t>
            </a:r>
            <a:endParaRPr kumimoji="1" lang="en-US" altLang="ja-JP" sz="1400" dirty="0" smtClean="0"/>
          </a:p>
          <a:p>
            <a:r>
              <a:rPr kumimoji="1" lang="ja-JP" altLang="en-US" sz="1400" dirty="0" smtClean="0"/>
              <a:t>著者名　岡田よしたか</a:t>
            </a:r>
            <a:endParaRPr kumimoji="1" lang="en-US" altLang="ja-JP" sz="1400" dirty="0" smtClean="0"/>
          </a:p>
          <a:p>
            <a:r>
              <a:rPr kumimoji="1" lang="ja-JP" altLang="en-US" sz="1400" dirty="0" smtClean="0"/>
              <a:t>出版社　ブロンズ新社</a:t>
            </a:r>
            <a:endParaRPr kumimoji="1" lang="ja-JP" altLang="en-US" sz="1400" dirty="0"/>
          </a:p>
        </p:txBody>
      </p:sp>
    </p:spTree>
    <p:extLst>
      <p:ext uri="{BB962C8B-B14F-4D97-AF65-F5344CB8AC3E}">
        <p14:creationId xmlns:p14="http://schemas.microsoft.com/office/powerpoint/2010/main" val="2056727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457C0D8F-D9F0-4C80-B981-32F7054EFFCE}" type="slidenum">
              <a:rPr kumimoji="1" lang="ja-JP" altLang="en-US" smtClean="0"/>
              <a:t>12</a:t>
            </a:fld>
            <a:endParaRPr kumimoji="1" lang="ja-JP" altLang="en-US"/>
          </a:p>
        </p:txBody>
      </p:sp>
      <p:pic>
        <p:nvPicPr>
          <p:cNvPr id="5" name="図 4"/>
          <p:cNvPicPr>
            <a:picLocks noChangeAspect="1"/>
          </p:cNvPicPr>
          <p:nvPr/>
        </p:nvPicPr>
        <p:blipFill>
          <a:blip r:embed="rId3"/>
          <a:stretch>
            <a:fillRect/>
          </a:stretch>
        </p:blipFill>
        <p:spPr>
          <a:xfrm>
            <a:off x="472966" y="402894"/>
            <a:ext cx="8042384" cy="5953457"/>
          </a:xfrm>
          <a:prstGeom prst="rect">
            <a:avLst/>
          </a:prstGeom>
        </p:spPr>
      </p:pic>
    </p:spTree>
    <p:extLst>
      <p:ext uri="{BB962C8B-B14F-4D97-AF65-F5344CB8AC3E}">
        <p14:creationId xmlns:p14="http://schemas.microsoft.com/office/powerpoint/2010/main" val="976242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57C0D8F-D9F0-4C80-B981-32F7054EFFCE}" type="slidenum">
              <a:rPr kumimoji="1" lang="ja-JP" altLang="en-US" smtClean="0"/>
              <a:t>13</a:t>
            </a:fld>
            <a:endParaRPr kumimoji="1" lang="ja-JP" altLang="en-US"/>
          </a:p>
        </p:txBody>
      </p:sp>
      <p:pic>
        <p:nvPicPr>
          <p:cNvPr id="5" name="図 4"/>
          <p:cNvPicPr>
            <a:picLocks noChangeAspect="1"/>
          </p:cNvPicPr>
          <p:nvPr/>
        </p:nvPicPr>
        <p:blipFill>
          <a:blip r:embed="rId3"/>
          <a:stretch>
            <a:fillRect/>
          </a:stretch>
        </p:blipFill>
        <p:spPr>
          <a:xfrm>
            <a:off x="378373" y="976797"/>
            <a:ext cx="8444911" cy="4854051"/>
          </a:xfrm>
          <a:prstGeom prst="rect">
            <a:avLst/>
          </a:prstGeom>
        </p:spPr>
      </p:pic>
    </p:spTree>
    <p:extLst>
      <p:ext uri="{BB962C8B-B14F-4D97-AF65-F5344CB8AC3E}">
        <p14:creationId xmlns:p14="http://schemas.microsoft.com/office/powerpoint/2010/main" val="876286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6944"/>
            <a:ext cx="9144000" cy="419691"/>
          </a:xfrm>
          <a:solidFill>
            <a:schemeClr val="accent1">
              <a:lumMod val="20000"/>
              <a:lumOff val="80000"/>
            </a:schemeClr>
          </a:solidFill>
        </p:spPr>
        <p:txBody>
          <a:bodyPr anchor="ctr">
            <a:normAutofit fontScale="90000"/>
          </a:bodyPr>
          <a:lstStyle/>
          <a:p>
            <a:pPr algn="l"/>
            <a:r>
              <a:rPr lang="ja-JP" altLang="en-US" sz="2400" b="1" dirty="0" smtClean="0">
                <a:latin typeface="Meiryo UI" panose="020B0604030504040204" pitchFamily="50" charset="-128"/>
                <a:ea typeface="Meiryo UI" panose="020B0604030504040204" pitchFamily="50" charset="-128"/>
              </a:rPr>
              <a:t>事業（２）オーサービジットの実施報告②</a:t>
            </a:r>
            <a:endParaRPr lang="ja-JP" altLang="en-US" sz="2400" b="1" u="sng" dirty="0">
              <a:latin typeface="Meiryo UI" panose="020B0604030504040204" pitchFamily="50" charset="-128"/>
              <a:ea typeface="Meiryo UI" panose="020B0604030504040204" pitchFamily="50" charset="-128"/>
            </a:endParaRPr>
          </a:p>
        </p:txBody>
      </p:sp>
      <p:sp>
        <p:nvSpPr>
          <p:cNvPr id="4" name="正方形/長方形 3"/>
          <p:cNvSpPr/>
          <p:nvPr/>
        </p:nvSpPr>
        <p:spPr>
          <a:xfrm>
            <a:off x="0" y="358458"/>
            <a:ext cx="9144000"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3" name="テキスト ボックス 2"/>
          <p:cNvSpPr txBox="1"/>
          <p:nvPr/>
        </p:nvSpPr>
        <p:spPr>
          <a:xfrm>
            <a:off x="81088" y="497851"/>
            <a:ext cx="8981824" cy="369332"/>
          </a:xfrm>
          <a:prstGeom prst="rect">
            <a:avLst/>
          </a:prstGeom>
          <a:noFill/>
        </p:spPr>
        <p:txBody>
          <a:bodyPr wrap="square" rtlCol="0">
            <a:spAutoFit/>
          </a:bodyPr>
          <a:lstStyle/>
          <a:p>
            <a:endParaRPr kumimoji="1" lang="ja-JP" altLang="en-US" dirty="0">
              <a:latin typeface="Meiryo UI" panose="020B0604030504040204" pitchFamily="50" charset="-128"/>
              <a:ea typeface="Meiryo UI" panose="020B0604030504040204" pitchFamily="50" charset="-128"/>
            </a:endParaRPr>
          </a:p>
        </p:txBody>
      </p:sp>
      <p:sp>
        <p:nvSpPr>
          <p:cNvPr id="13" name="スライド番号プレースホルダー 12"/>
          <p:cNvSpPr>
            <a:spLocks noGrp="1"/>
          </p:cNvSpPr>
          <p:nvPr>
            <p:ph type="sldNum" sz="quarter" idx="12"/>
          </p:nvPr>
        </p:nvSpPr>
        <p:spPr>
          <a:xfrm>
            <a:off x="7086600" y="6492875"/>
            <a:ext cx="2057400" cy="365125"/>
          </a:xfrm>
        </p:spPr>
        <p:txBody>
          <a:bodyPr/>
          <a:lstStyle/>
          <a:p>
            <a:fld id="{457C0D8F-D9F0-4C80-B981-32F7054EFFCE}" type="slidenum">
              <a:rPr kumimoji="1" lang="ja-JP" altLang="en-US" smtClean="0"/>
              <a:t>14</a:t>
            </a:fld>
            <a:endParaRPr kumimoji="1" lang="ja-JP" altLang="en-US"/>
          </a:p>
        </p:txBody>
      </p:sp>
      <p:sp>
        <p:nvSpPr>
          <p:cNvPr id="15" name="テキスト ボックス 14"/>
          <p:cNvSpPr txBox="1"/>
          <p:nvPr/>
        </p:nvSpPr>
        <p:spPr>
          <a:xfrm>
            <a:off x="200416" y="497851"/>
            <a:ext cx="8442543" cy="369332"/>
          </a:xfrm>
          <a:prstGeom prst="rect">
            <a:avLst/>
          </a:prstGeom>
          <a:noFill/>
        </p:spPr>
        <p:txBody>
          <a:bodyPr wrap="square" rtlCol="0">
            <a:spAutoFit/>
          </a:bodyPr>
          <a:lstStyle/>
          <a:p>
            <a:r>
              <a:rPr kumimoji="1" lang="ja-JP" altLang="en-US" b="1" dirty="0" smtClean="0"/>
              <a:t>アンケート結果</a:t>
            </a:r>
            <a:endParaRPr kumimoji="1" lang="ja-JP" altLang="en-US" dirty="0"/>
          </a:p>
        </p:txBody>
      </p:sp>
      <p:graphicFrame>
        <p:nvGraphicFramePr>
          <p:cNvPr id="9" name="グラフ 8"/>
          <p:cNvGraphicFramePr>
            <a:graphicFrameLocks/>
          </p:cNvGraphicFramePr>
          <p:nvPr>
            <p:extLst>
              <p:ext uri="{D42A27DB-BD31-4B8C-83A1-F6EECF244321}">
                <p14:modId xmlns:p14="http://schemas.microsoft.com/office/powerpoint/2010/main" val="70612040"/>
              </p:ext>
            </p:extLst>
          </p:nvPr>
        </p:nvGraphicFramePr>
        <p:xfrm>
          <a:off x="442509" y="1451152"/>
          <a:ext cx="8392397" cy="2299466"/>
        </p:xfrm>
        <a:graphic>
          <a:graphicData uri="http://schemas.openxmlformats.org/drawingml/2006/chart">
            <c:chart xmlns:c="http://schemas.openxmlformats.org/drawingml/2006/chart" xmlns:r="http://schemas.openxmlformats.org/officeDocument/2006/relationships" r:id="rId3"/>
          </a:graphicData>
        </a:graphic>
      </p:graphicFrame>
      <p:sp>
        <p:nvSpPr>
          <p:cNvPr id="10" name="角丸四角形 9"/>
          <p:cNvSpPr/>
          <p:nvPr/>
        </p:nvSpPr>
        <p:spPr>
          <a:xfrm>
            <a:off x="691440" y="2621139"/>
            <a:ext cx="7951518" cy="1027729"/>
          </a:xfrm>
          <a:prstGeom prst="roundRect">
            <a:avLst>
              <a:gd name="adj" fmla="val 10160"/>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400" dirty="0" smtClean="0">
                <a:solidFill>
                  <a:schemeClr val="tx1"/>
                </a:solidFill>
                <a:latin typeface="HGｺﾞｼｯｸM" panose="020B0609000000000000" pitchFamily="49" charset="-128"/>
                <a:ea typeface="HGｺﾞｼｯｸM" panose="020B0609000000000000" pitchFamily="49" charset="-128"/>
              </a:rPr>
              <a:t>（わかったこと）</a:t>
            </a:r>
            <a:endParaRPr lang="en-US" altLang="ja-JP" sz="1400" dirty="0" smtClean="0">
              <a:solidFill>
                <a:schemeClr val="tx1"/>
              </a:solidFill>
              <a:latin typeface="HGｺﾞｼｯｸM" panose="020B0609000000000000" pitchFamily="49" charset="-128"/>
              <a:ea typeface="HGｺﾞｼｯｸM" panose="020B0609000000000000" pitchFamily="49" charset="-128"/>
            </a:endParaRPr>
          </a:p>
          <a:p>
            <a:r>
              <a:rPr lang="ja-JP" altLang="en-US" sz="1400" dirty="0" smtClean="0">
                <a:solidFill>
                  <a:schemeClr val="tx1"/>
                </a:solidFill>
                <a:latin typeface="HGｺﾞｼｯｸM" panose="020B0609000000000000" pitchFamily="49" charset="-128"/>
                <a:ea typeface="HGｺﾞｼｯｸM" panose="020B0609000000000000" pitchFamily="49" charset="-128"/>
              </a:rPr>
              <a:t>・事業計画時において、施設職員等の意見や文献から、公立図書館の存在や利用方法をよく知ら</a:t>
            </a:r>
            <a:endParaRPr lang="en-US" altLang="ja-JP" sz="1400" dirty="0" smtClean="0">
              <a:solidFill>
                <a:schemeClr val="tx1"/>
              </a:solidFill>
              <a:latin typeface="HGｺﾞｼｯｸM" panose="020B0609000000000000" pitchFamily="49" charset="-128"/>
              <a:ea typeface="HGｺﾞｼｯｸM" panose="020B0609000000000000" pitchFamily="49" charset="-128"/>
            </a:endParaRPr>
          </a:p>
          <a:p>
            <a:r>
              <a:rPr lang="ja-JP" altLang="en-US" sz="1400" dirty="0">
                <a:solidFill>
                  <a:schemeClr val="tx1"/>
                </a:solidFill>
                <a:latin typeface="HGｺﾞｼｯｸM" panose="020B0609000000000000" pitchFamily="49" charset="-128"/>
                <a:ea typeface="HGｺﾞｼｯｸM" panose="020B0609000000000000" pitchFamily="49" charset="-128"/>
              </a:rPr>
              <a:t>　</a:t>
            </a:r>
            <a:r>
              <a:rPr lang="ja-JP" altLang="en-US" sz="1400" dirty="0" smtClean="0">
                <a:solidFill>
                  <a:schemeClr val="tx1"/>
                </a:solidFill>
                <a:latin typeface="HGｺﾞｼｯｸM" panose="020B0609000000000000" pitchFamily="49" charset="-128"/>
                <a:ea typeface="HGｺﾞｼｯｸM" panose="020B0609000000000000" pitchFamily="49" charset="-128"/>
              </a:rPr>
              <a:t>ない者もいるということであったが、アンケートの結果、大半の子どもが過去に公立図書館を</a:t>
            </a:r>
            <a:endParaRPr lang="en-US" altLang="ja-JP" sz="1400" dirty="0" smtClean="0">
              <a:solidFill>
                <a:schemeClr val="tx1"/>
              </a:solidFill>
              <a:latin typeface="HGｺﾞｼｯｸM" panose="020B0609000000000000" pitchFamily="49" charset="-128"/>
              <a:ea typeface="HGｺﾞｼｯｸM" panose="020B0609000000000000" pitchFamily="49" charset="-128"/>
            </a:endParaRPr>
          </a:p>
          <a:p>
            <a:r>
              <a:rPr lang="ja-JP" altLang="en-US" sz="1400" dirty="0">
                <a:solidFill>
                  <a:schemeClr val="tx1"/>
                </a:solidFill>
                <a:latin typeface="HGｺﾞｼｯｸM" panose="020B0609000000000000" pitchFamily="49" charset="-128"/>
                <a:ea typeface="HGｺﾞｼｯｸM" panose="020B0609000000000000" pitchFamily="49" charset="-128"/>
              </a:rPr>
              <a:t>　</a:t>
            </a:r>
            <a:r>
              <a:rPr lang="ja-JP" altLang="en-US" sz="1400" dirty="0" smtClean="0">
                <a:solidFill>
                  <a:schemeClr val="tx1"/>
                </a:solidFill>
                <a:latin typeface="HGｺﾞｼｯｸM" panose="020B0609000000000000" pitchFamily="49" charset="-128"/>
                <a:ea typeface="HGｺﾞｼｯｸM" panose="020B0609000000000000" pitchFamily="49" charset="-128"/>
              </a:rPr>
              <a:t>利用したことがある。</a:t>
            </a:r>
            <a:endParaRPr lang="ja-JP" sz="1400" dirty="0">
              <a:solidFill>
                <a:schemeClr val="tx1"/>
              </a:solidFill>
              <a:latin typeface="HGｺﾞｼｯｸM" panose="020B0609000000000000" pitchFamily="49" charset="-128"/>
              <a:ea typeface="HGｺﾞｼｯｸM" panose="020B0609000000000000" pitchFamily="49"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4154152635"/>
              </p:ext>
            </p:extLst>
          </p:nvPr>
        </p:nvGraphicFramePr>
        <p:xfrm>
          <a:off x="442510" y="3832164"/>
          <a:ext cx="8392396" cy="2843273"/>
        </p:xfrm>
        <a:graphic>
          <a:graphicData uri="http://schemas.openxmlformats.org/drawingml/2006/chart">
            <c:chart xmlns:c="http://schemas.openxmlformats.org/drawingml/2006/chart" xmlns:r="http://schemas.openxmlformats.org/officeDocument/2006/relationships" r:id="rId4"/>
          </a:graphicData>
        </a:graphic>
      </p:graphicFrame>
      <p:sp>
        <p:nvSpPr>
          <p:cNvPr id="14" name="角丸四角形 13"/>
          <p:cNvSpPr/>
          <p:nvPr/>
        </p:nvSpPr>
        <p:spPr>
          <a:xfrm>
            <a:off x="691440" y="5786497"/>
            <a:ext cx="7951518" cy="798787"/>
          </a:xfrm>
          <a:prstGeom prst="roundRect">
            <a:avLst>
              <a:gd name="adj" fmla="val 10160"/>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400" dirty="0" smtClean="0">
                <a:solidFill>
                  <a:schemeClr val="tx1"/>
                </a:solidFill>
                <a:latin typeface="HGｺﾞｼｯｸM" panose="020B0609000000000000" pitchFamily="49" charset="-128"/>
                <a:ea typeface="HGｺﾞｼｯｸM" panose="020B0609000000000000" pitchFamily="49" charset="-128"/>
              </a:rPr>
              <a:t>（わかったこと）</a:t>
            </a:r>
            <a:endParaRPr lang="en-US" altLang="ja-JP" sz="1400" dirty="0" smtClean="0">
              <a:solidFill>
                <a:schemeClr val="tx1"/>
              </a:solidFill>
              <a:latin typeface="HGｺﾞｼｯｸM" panose="020B0609000000000000" pitchFamily="49" charset="-128"/>
              <a:ea typeface="HGｺﾞｼｯｸM" panose="020B0609000000000000" pitchFamily="49" charset="-128"/>
            </a:endParaRPr>
          </a:p>
          <a:p>
            <a:r>
              <a:rPr lang="ja-JP" altLang="en-US" sz="1400" dirty="0" smtClean="0">
                <a:solidFill>
                  <a:schemeClr val="tx1"/>
                </a:solidFill>
                <a:latin typeface="HGｺﾞｼｯｸM" panose="020B0609000000000000" pitchFamily="49" charset="-128"/>
                <a:ea typeface="HGｺﾞｼｯｸM" panose="020B0609000000000000" pitchFamily="49" charset="-128"/>
              </a:rPr>
              <a:t>・令和元年度読書調査の同世代の結果と比較すると「全く読まない」と回答した割合は、</a:t>
            </a:r>
            <a:endParaRPr lang="en-US" altLang="ja-JP" sz="1400" dirty="0" smtClean="0">
              <a:solidFill>
                <a:schemeClr val="tx1"/>
              </a:solidFill>
              <a:latin typeface="HGｺﾞｼｯｸM" panose="020B0609000000000000" pitchFamily="49" charset="-128"/>
              <a:ea typeface="HGｺﾞｼｯｸM" panose="020B0609000000000000" pitchFamily="49" charset="-128"/>
            </a:endParaRPr>
          </a:p>
          <a:p>
            <a:r>
              <a:rPr lang="ja-JP" altLang="en-US" sz="1400" dirty="0">
                <a:solidFill>
                  <a:schemeClr val="tx1"/>
                </a:solidFill>
                <a:latin typeface="HGｺﾞｼｯｸM" panose="020B0609000000000000" pitchFamily="49" charset="-128"/>
                <a:ea typeface="HGｺﾞｼｯｸM" panose="020B0609000000000000" pitchFamily="49" charset="-128"/>
              </a:rPr>
              <a:t>　</a:t>
            </a:r>
            <a:r>
              <a:rPr lang="ja-JP" altLang="en-US" sz="1400" dirty="0" smtClean="0">
                <a:solidFill>
                  <a:schemeClr val="tx1"/>
                </a:solidFill>
                <a:latin typeface="HGｺﾞｼｯｸM" panose="020B0609000000000000" pitchFamily="49" charset="-128"/>
                <a:ea typeface="HGｺﾞｼｯｸM" panose="020B0609000000000000" pitchFamily="49" charset="-128"/>
              </a:rPr>
              <a:t>低かった。</a:t>
            </a:r>
            <a:endParaRPr lang="ja-JP" sz="1400" dirty="0">
              <a:solidFill>
                <a:schemeClr val="tx1"/>
              </a:solidFill>
              <a:latin typeface="HGｺﾞｼｯｸM" panose="020B0609000000000000" pitchFamily="49" charset="-128"/>
              <a:ea typeface="HGｺﾞｼｯｸM" panose="020B0609000000000000" pitchFamily="49" charset="-128"/>
            </a:endParaRPr>
          </a:p>
        </p:txBody>
      </p:sp>
      <p:sp>
        <p:nvSpPr>
          <p:cNvPr id="5" name="正方形/長方形 4"/>
          <p:cNvSpPr/>
          <p:nvPr/>
        </p:nvSpPr>
        <p:spPr>
          <a:xfrm>
            <a:off x="333909" y="804821"/>
            <a:ext cx="8309049" cy="646331"/>
          </a:xfrm>
          <a:prstGeom prst="rect">
            <a:avLst/>
          </a:prstGeom>
        </p:spPr>
        <p:txBody>
          <a:bodyPr wrap="square">
            <a:spAutoFit/>
          </a:bodyPr>
          <a:lstStyle/>
          <a:p>
            <a:r>
              <a:rPr kumimoji="1" lang="ja-JP" altLang="en-US" b="1" dirty="0">
                <a:latin typeface="HGSｺﾞｼｯｸM" panose="020B0600000000000000" pitchFamily="50" charset="-128"/>
                <a:ea typeface="HGSｺﾞｼｯｸM" panose="020B0600000000000000" pitchFamily="50" charset="-128"/>
              </a:rPr>
              <a:t>調査対象</a:t>
            </a:r>
            <a:r>
              <a:rPr kumimoji="1" lang="ja-JP" altLang="en-US" b="1" dirty="0" smtClean="0">
                <a:latin typeface="HGSｺﾞｼｯｸM" panose="020B0600000000000000" pitchFamily="50" charset="-128"/>
                <a:ea typeface="HGSｺﾞｼｯｸM" panose="020B0600000000000000" pitchFamily="50" charset="-128"/>
              </a:rPr>
              <a:t>：実施施設・団体の子ども（中学生～</a:t>
            </a:r>
            <a:r>
              <a:rPr kumimoji="1" lang="en-US" altLang="ja-JP" b="1" dirty="0" smtClean="0">
                <a:latin typeface="HGSｺﾞｼｯｸM" panose="020B0600000000000000" pitchFamily="50" charset="-128"/>
                <a:ea typeface="HGSｺﾞｼｯｸM" panose="020B0600000000000000" pitchFamily="50" charset="-128"/>
              </a:rPr>
              <a:t>20</a:t>
            </a:r>
            <a:r>
              <a:rPr kumimoji="1" lang="ja-JP" altLang="en-US" b="1" dirty="0" smtClean="0">
                <a:latin typeface="HGSｺﾞｼｯｸM" panose="020B0600000000000000" pitchFamily="50" charset="-128"/>
                <a:ea typeface="HGSｺﾞｼｯｸM" panose="020B0600000000000000" pitchFamily="50" charset="-128"/>
              </a:rPr>
              <a:t>歳までの年齢）</a:t>
            </a:r>
            <a:endParaRPr kumimoji="1" lang="en-US" altLang="ja-JP" b="1" dirty="0" smtClean="0">
              <a:latin typeface="HGSｺﾞｼｯｸM" panose="020B0600000000000000" pitchFamily="50" charset="-128"/>
              <a:ea typeface="HGSｺﾞｼｯｸM" panose="020B0600000000000000" pitchFamily="50" charset="-128"/>
            </a:endParaRPr>
          </a:p>
          <a:p>
            <a:r>
              <a:rPr kumimoji="1" lang="ja-JP" altLang="en-US" b="1" dirty="0" smtClean="0">
                <a:latin typeface="HGSｺﾞｼｯｸM" panose="020B0600000000000000" pitchFamily="50" charset="-128"/>
                <a:ea typeface="HGSｺﾞｼｯｸM" panose="020B0600000000000000" pitchFamily="50" charset="-128"/>
              </a:rPr>
              <a:t>回答</a:t>
            </a:r>
            <a:r>
              <a:rPr kumimoji="1" lang="ja-JP" altLang="en-US" b="1" dirty="0">
                <a:latin typeface="HGSｺﾞｼｯｸM" panose="020B0600000000000000" pitchFamily="50" charset="-128"/>
                <a:ea typeface="HGSｺﾞｼｯｸM" panose="020B0600000000000000" pitchFamily="50" charset="-128"/>
              </a:rPr>
              <a:t>人数</a:t>
            </a:r>
            <a:r>
              <a:rPr kumimoji="1" lang="ja-JP" altLang="en-US" b="1" dirty="0" smtClean="0">
                <a:latin typeface="HGSｺﾞｼｯｸM" panose="020B0600000000000000" pitchFamily="50" charset="-128"/>
                <a:ea typeface="HGSｺﾞｼｯｸM" panose="020B0600000000000000" pitchFamily="50" charset="-128"/>
              </a:rPr>
              <a:t>：</a:t>
            </a:r>
            <a:r>
              <a:rPr kumimoji="1" lang="en-US" altLang="ja-JP" b="1" dirty="0">
                <a:latin typeface="HGSｺﾞｼｯｸM" panose="020B0600000000000000" pitchFamily="50" charset="-128"/>
                <a:ea typeface="HGSｺﾞｼｯｸM" panose="020B0600000000000000" pitchFamily="50" charset="-128"/>
              </a:rPr>
              <a:t>90</a:t>
            </a:r>
            <a:r>
              <a:rPr kumimoji="1" lang="ja-JP" altLang="en-US" b="1" dirty="0" smtClean="0">
                <a:latin typeface="HGSｺﾞｼｯｸM" panose="020B0600000000000000" pitchFamily="50" charset="-128"/>
                <a:ea typeface="HGSｺﾞｼｯｸM" panose="020B0600000000000000" pitchFamily="50" charset="-128"/>
              </a:rPr>
              <a:t>人</a:t>
            </a:r>
            <a:endParaRPr kumimoji="1" lang="en-US" altLang="ja-JP" b="1"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099563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6944"/>
            <a:ext cx="9144000" cy="419691"/>
          </a:xfrm>
          <a:solidFill>
            <a:schemeClr val="accent1">
              <a:lumMod val="20000"/>
              <a:lumOff val="80000"/>
            </a:schemeClr>
          </a:solidFill>
        </p:spPr>
        <p:txBody>
          <a:bodyPr anchor="ctr">
            <a:normAutofit fontScale="90000"/>
          </a:bodyPr>
          <a:lstStyle/>
          <a:p>
            <a:pPr algn="l"/>
            <a:r>
              <a:rPr lang="ja-JP" altLang="en-US" sz="2400" b="1" dirty="0" smtClean="0">
                <a:latin typeface="Meiryo UI" panose="020B0604030504040204" pitchFamily="50" charset="-128"/>
                <a:ea typeface="Meiryo UI" panose="020B0604030504040204" pitchFamily="50" charset="-128"/>
              </a:rPr>
              <a:t>事業（２）オーサービジットの実施報告③</a:t>
            </a:r>
            <a:endParaRPr lang="ja-JP" altLang="en-US" sz="2400" b="1" u="sng" dirty="0">
              <a:latin typeface="Meiryo UI" panose="020B0604030504040204" pitchFamily="50" charset="-128"/>
              <a:ea typeface="Meiryo UI" panose="020B0604030504040204" pitchFamily="50" charset="-128"/>
            </a:endParaRPr>
          </a:p>
        </p:txBody>
      </p:sp>
      <p:sp>
        <p:nvSpPr>
          <p:cNvPr id="4" name="正方形/長方形 3"/>
          <p:cNvSpPr/>
          <p:nvPr/>
        </p:nvSpPr>
        <p:spPr>
          <a:xfrm>
            <a:off x="0" y="358458"/>
            <a:ext cx="9144000"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3" name="テキスト ボックス 2"/>
          <p:cNvSpPr txBox="1"/>
          <p:nvPr/>
        </p:nvSpPr>
        <p:spPr>
          <a:xfrm>
            <a:off x="81088" y="497851"/>
            <a:ext cx="8981824" cy="369332"/>
          </a:xfrm>
          <a:prstGeom prst="rect">
            <a:avLst/>
          </a:prstGeom>
          <a:noFill/>
        </p:spPr>
        <p:txBody>
          <a:bodyPr wrap="square" rtlCol="0">
            <a:spAutoFit/>
          </a:bodyPr>
          <a:lstStyle/>
          <a:p>
            <a:endParaRPr kumimoji="1" lang="ja-JP" altLang="en-US" dirty="0">
              <a:latin typeface="Meiryo UI" panose="020B0604030504040204" pitchFamily="50" charset="-128"/>
              <a:ea typeface="Meiryo UI" panose="020B0604030504040204" pitchFamily="50" charset="-128"/>
            </a:endParaRPr>
          </a:p>
        </p:txBody>
      </p:sp>
      <p:sp>
        <p:nvSpPr>
          <p:cNvPr id="13" name="スライド番号プレースホルダー 12"/>
          <p:cNvSpPr>
            <a:spLocks noGrp="1"/>
          </p:cNvSpPr>
          <p:nvPr>
            <p:ph type="sldNum" sz="quarter" idx="12"/>
          </p:nvPr>
        </p:nvSpPr>
        <p:spPr>
          <a:xfrm>
            <a:off x="7086600" y="6492875"/>
            <a:ext cx="2057400" cy="365125"/>
          </a:xfrm>
        </p:spPr>
        <p:txBody>
          <a:bodyPr/>
          <a:lstStyle/>
          <a:p>
            <a:fld id="{457C0D8F-D9F0-4C80-B981-32F7054EFFCE}" type="slidenum">
              <a:rPr kumimoji="1" lang="ja-JP" altLang="en-US" smtClean="0"/>
              <a:t>15</a:t>
            </a:fld>
            <a:endParaRPr kumimoji="1" lang="ja-JP" altLang="en-US"/>
          </a:p>
        </p:txBody>
      </p:sp>
      <p:sp>
        <p:nvSpPr>
          <p:cNvPr id="15" name="テキスト ボックス 14"/>
          <p:cNvSpPr txBox="1"/>
          <p:nvPr/>
        </p:nvSpPr>
        <p:spPr>
          <a:xfrm>
            <a:off x="200416" y="497851"/>
            <a:ext cx="8442543" cy="369332"/>
          </a:xfrm>
          <a:prstGeom prst="rect">
            <a:avLst/>
          </a:prstGeom>
          <a:noFill/>
        </p:spPr>
        <p:txBody>
          <a:bodyPr wrap="square" rtlCol="0">
            <a:spAutoFit/>
          </a:bodyPr>
          <a:lstStyle/>
          <a:p>
            <a:r>
              <a:rPr kumimoji="1" lang="ja-JP" altLang="en-US" b="1" dirty="0" smtClean="0"/>
              <a:t>アンケート結果</a:t>
            </a:r>
            <a:endParaRPr kumimoji="1" lang="ja-JP" altLang="en-US" dirty="0"/>
          </a:p>
        </p:txBody>
      </p:sp>
      <p:graphicFrame>
        <p:nvGraphicFramePr>
          <p:cNvPr id="16" name="グラフ 15"/>
          <p:cNvGraphicFramePr>
            <a:graphicFrameLocks/>
          </p:cNvGraphicFramePr>
          <p:nvPr>
            <p:extLst>
              <p:ext uri="{D42A27DB-BD31-4B8C-83A1-F6EECF244321}">
                <p14:modId xmlns:p14="http://schemas.microsoft.com/office/powerpoint/2010/main" val="2684767917"/>
              </p:ext>
            </p:extLst>
          </p:nvPr>
        </p:nvGraphicFramePr>
        <p:xfrm>
          <a:off x="98078" y="919908"/>
          <a:ext cx="5130055" cy="27994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p:cNvGraphicFramePr>
            <a:graphicFrameLocks/>
          </p:cNvGraphicFramePr>
          <p:nvPr>
            <p:extLst>
              <p:ext uri="{D42A27DB-BD31-4B8C-83A1-F6EECF244321}">
                <p14:modId xmlns:p14="http://schemas.microsoft.com/office/powerpoint/2010/main" val="734369819"/>
              </p:ext>
            </p:extLst>
          </p:nvPr>
        </p:nvGraphicFramePr>
        <p:xfrm>
          <a:off x="81088" y="4037525"/>
          <a:ext cx="5044709" cy="2529516"/>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p:cNvSpPr txBox="1"/>
          <p:nvPr/>
        </p:nvSpPr>
        <p:spPr>
          <a:xfrm>
            <a:off x="-79540" y="3768186"/>
            <a:ext cx="3712192" cy="276999"/>
          </a:xfrm>
          <a:prstGeom prst="rect">
            <a:avLst/>
          </a:prstGeom>
          <a:noFill/>
        </p:spPr>
        <p:txBody>
          <a:bodyPr wrap="square" rtlCol="0">
            <a:spAutoFit/>
          </a:bodyPr>
          <a:lstStyle/>
          <a:p>
            <a:r>
              <a:rPr kumimoji="1" lang="ja-JP" altLang="en-US" sz="1200" dirty="0" smtClean="0"/>
              <a:t>（参考資料）令和元年度大阪府子ども読書活動調査</a:t>
            </a:r>
            <a:endParaRPr kumimoji="1" lang="ja-JP" altLang="en-US" sz="1200" dirty="0"/>
          </a:p>
        </p:txBody>
      </p:sp>
      <p:sp>
        <p:nvSpPr>
          <p:cNvPr id="5" name="テキスト ボックス 4"/>
          <p:cNvSpPr txBox="1"/>
          <p:nvPr/>
        </p:nvSpPr>
        <p:spPr>
          <a:xfrm>
            <a:off x="200416" y="4361948"/>
            <a:ext cx="881409" cy="253916"/>
          </a:xfrm>
          <a:prstGeom prst="rect">
            <a:avLst/>
          </a:prstGeom>
          <a:noFill/>
          <a:ln>
            <a:solidFill>
              <a:schemeClr val="tx1"/>
            </a:solidFill>
          </a:ln>
        </p:spPr>
        <p:txBody>
          <a:bodyPr wrap="square" rtlCol="0">
            <a:spAutoFit/>
          </a:bodyPr>
          <a:lstStyle/>
          <a:p>
            <a:r>
              <a:rPr kumimoji="1" lang="ja-JP" altLang="en-US" sz="1050" dirty="0" smtClean="0">
                <a:latin typeface="HGｺﾞｼｯｸM" panose="020B0609000000000000" pitchFamily="49" charset="-128"/>
                <a:ea typeface="HGｺﾞｼｯｸM" panose="020B0609000000000000" pitchFamily="49" charset="-128"/>
              </a:rPr>
              <a:t>中学２年生</a:t>
            </a:r>
            <a:endParaRPr kumimoji="1" lang="ja-JP" altLang="en-US" sz="1050" dirty="0">
              <a:latin typeface="HGｺﾞｼｯｸM" panose="020B0609000000000000" pitchFamily="49" charset="-128"/>
              <a:ea typeface="HGｺﾞｼｯｸM" panose="020B0609000000000000" pitchFamily="49" charset="-128"/>
            </a:endParaRPr>
          </a:p>
        </p:txBody>
      </p:sp>
      <p:sp>
        <p:nvSpPr>
          <p:cNvPr id="20" name="角丸四角形 19"/>
          <p:cNvSpPr/>
          <p:nvPr/>
        </p:nvSpPr>
        <p:spPr>
          <a:xfrm>
            <a:off x="5330472" y="3151178"/>
            <a:ext cx="3732440" cy="3317240"/>
          </a:xfrm>
          <a:prstGeom prst="roundRect">
            <a:avLst>
              <a:gd name="adj" fmla="val 1495"/>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dirty="0" smtClean="0">
                <a:solidFill>
                  <a:schemeClr val="tx1"/>
                </a:solidFill>
                <a:latin typeface="HGｺﾞｼｯｸM" panose="020B0609000000000000" pitchFamily="49" charset="-128"/>
                <a:ea typeface="HGｺﾞｼｯｸM" panose="020B0609000000000000" pitchFamily="49" charset="-128"/>
              </a:rPr>
              <a:t>（わかったこと）</a:t>
            </a:r>
            <a:endParaRPr lang="en-US" altLang="ja-JP" sz="1600" dirty="0" smtClean="0">
              <a:solidFill>
                <a:schemeClr val="tx1"/>
              </a:solidFill>
              <a:latin typeface="HGｺﾞｼｯｸM" panose="020B0609000000000000" pitchFamily="49" charset="-128"/>
              <a:ea typeface="HGｺﾞｼｯｸM" panose="020B0609000000000000" pitchFamily="49" charset="-128"/>
            </a:endParaRPr>
          </a:p>
          <a:p>
            <a:r>
              <a:rPr lang="ja-JP" altLang="en-US" sz="1600" dirty="0" smtClean="0">
                <a:solidFill>
                  <a:schemeClr val="tx1"/>
                </a:solidFill>
                <a:latin typeface="HGｺﾞｼｯｸM" panose="020B0609000000000000" pitchFamily="49" charset="-128"/>
                <a:ea typeface="HGｺﾞｼｯｸM" panose="020B0609000000000000" pitchFamily="49" charset="-128"/>
              </a:rPr>
              <a:t>・令和元年度読書調査では、</a:t>
            </a:r>
            <a:endParaRPr lang="en-US" altLang="ja-JP" sz="1600" dirty="0" smtClean="0">
              <a:solidFill>
                <a:schemeClr val="tx1"/>
              </a:solidFill>
              <a:latin typeface="HGｺﾞｼｯｸM" panose="020B0609000000000000" pitchFamily="49" charset="-128"/>
              <a:ea typeface="HGｺﾞｼｯｸM" panose="020B0609000000000000" pitchFamily="49" charset="-128"/>
            </a:endParaRPr>
          </a:p>
          <a:p>
            <a:r>
              <a:rPr lang="ja-JP" altLang="en-US" sz="1600" dirty="0" smtClean="0">
                <a:solidFill>
                  <a:schemeClr val="tx1"/>
                </a:solidFill>
                <a:latin typeface="HGｺﾞｼｯｸM" panose="020B0609000000000000" pitchFamily="49" charset="-128"/>
                <a:ea typeface="HGｺﾞｼｯｸM" panose="020B0609000000000000" pitchFamily="49" charset="-128"/>
              </a:rPr>
              <a:t>　「時間つぶしになる」</a:t>
            </a:r>
            <a:endParaRPr lang="en-US" altLang="ja-JP" sz="1600" dirty="0" smtClean="0">
              <a:solidFill>
                <a:schemeClr val="tx1"/>
              </a:solidFill>
              <a:latin typeface="HGｺﾞｼｯｸM" panose="020B0609000000000000" pitchFamily="49" charset="-128"/>
              <a:ea typeface="HGｺﾞｼｯｸM" panose="020B0609000000000000" pitchFamily="49" charset="-128"/>
            </a:endParaRPr>
          </a:p>
          <a:p>
            <a:r>
              <a:rPr lang="ja-JP" altLang="en-US" sz="1600" dirty="0">
                <a:solidFill>
                  <a:schemeClr val="tx1"/>
                </a:solidFill>
                <a:latin typeface="HGｺﾞｼｯｸM" panose="020B0609000000000000" pitchFamily="49" charset="-128"/>
                <a:ea typeface="HGｺﾞｼｯｸM" panose="020B0609000000000000" pitchFamily="49" charset="-128"/>
              </a:rPr>
              <a:t>　</a:t>
            </a:r>
            <a:r>
              <a:rPr lang="ja-JP" altLang="en-US" sz="1600" dirty="0" smtClean="0">
                <a:solidFill>
                  <a:schemeClr val="tx1"/>
                </a:solidFill>
                <a:latin typeface="HGｺﾞｼｯｸM" panose="020B0609000000000000" pitchFamily="49" charset="-128"/>
                <a:ea typeface="HGｺﾞｼｯｸM" panose="020B0609000000000000" pitchFamily="49" charset="-128"/>
              </a:rPr>
              <a:t>「他にすることがない」</a:t>
            </a:r>
            <a:endParaRPr lang="en-US" altLang="ja-JP" sz="1600" dirty="0" smtClean="0">
              <a:solidFill>
                <a:schemeClr val="tx1"/>
              </a:solidFill>
              <a:latin typeface="HGｺﾞｼｯｸM" panose="020B0609000000000000" pitchFamily="49" charset="-128"/>
              <a:ea typeface="HGｺﾞｼｯｸM" panose="020B0609000000000000" pitchFamily="49" charset="-128"/>
            </a:endParaRPr>
          </a:p>
          <a:p>
            <a:r>
              <a:rPr lang="ja-JP" altLang="en-US" sz="1600" dirty="0" smtClean="0">
                <a:solidFill>
                  <a:schemeClr val="tx1"/>
                </a:solidFill>
                <a:latin typeface="HGｺﾞｼｯｸM" panose="020B0609000000000000" pitchFamily="49" charset="-128"/>
                <a:ea typeface="HGｺﾞｼｯｸM" panose="020B0609000000000000" pitchFamily="49" charset="-128"/>
              </a:rPr>
              <a:t>　の選択肢がなかったため、</a:t>
            </a:r>
            <a:endParaRPr lang="en-US" altLang="ja-JP" sz="1600" dirty="0" smtClean="0">
              <a:solidFill>
                <a:schemeClr val="tx1"/>
              </a:solidFill>
              <a:latin typeface="HGｺﾞｼｯｸM" panose="020B0609000000000000" pitchFamily="49" charset="-128"/>
              <a:ea typeface="HGｺﾞｼｯｸM" panose="020B0609000000000000" pitchFamily="49" charset="-128"/>
            </a:endParaRPr>
          </a:p>
          <a:p>
            <a:r>
              <a:rPr lang="ja-JP" altLang="en-US" sz="1600" dirty="0">
                <a:solidFill>
                  <a:schemeClr val="tx1"/>
                </a:solidFill>
                <a:latin typeface="HGｺﾞｼｯｸM" panose="020B0609000000000000" pitchFamily="49" charset="-128"/>
                <a:ea typeface="HGｺﾞｼｯｸM" panose="020B0609000000000000" pitchFamily="49" charset="-128"/>
              </a:rPr>
              <a:t>　</a:t>
            </a:r>
            <a:r>
              <a:rPr lang="ja-JP" altLang="en-US" sz="1600" dirty="0" smtClean="0">
                <a:solidFill>
                  <a:schemeClr val="tx1"/>
                </a:solidFill>
                <a:latin typeface="HGｺﾞｼｯｸM" panose="020B0609000000000000" pitchFamily="49" charset="-128"/>
                <a:ea typeface="HGｺﾞｼｯｸM" panose="020B0609000000000000" pitchFamily="49" charset="-128"/>
              </a:rPr>
              <a:t>その部分については、　</a:t>
            </a:r>
            <a:endParaRPr lang="en-US" altLang="ja-JP" sz="1600" dirty="0" smtClean="0">
              <a:solidFill>
                <a:schemeClr val="tx1"/>
              </a:solidFill>
              <a:latin typeface="HGｺﾞｼｯｸM" panose="020B0609000000000000" pitchFamily="49" charset="-128"/>
              <a:ea typeface="HGｺﾞｼｯｸM" panose="020B0609000000000000" pitchFamily="49" charset="-128"/>
            </a:endParaRPr>
          </a:p>
          <a:p>
            <a:r>
              <a:rPr lang="ja-JP" altLang="en-US" sz="1600" dirty="0">
                <a:solidFill>
                  <a:schemeClr val="tx1"/>
                </a:solidFill>
                <a:latin typeface="HGｺﾞｼｯｸM" panose="020B0609000000000000" pitchFamily="49" charset="-128"/>
                <a:ea typeface="HGｺﾞｼｯｸM" panose="020B0609000000000000" pitchFamily="49" charset="-128"/>
              </a:rPr>
              <a:t>　</a:t>
            </a:r>
            <a:r>
              <a:rPr lang="ja-JP" altLang="en-US" sz="1600" dirty="0" smtClean="0">
                <a:solidFill>
                  <a:schemeClr val="tx1"/>
                </a:solidFill>
                <a:latin typeface="HGｺﾞｼｯｸM" panose="020B0609000000000000" pitchFamily="49" charset="-128"/>
                <a:ea typeface="HGｺﾞｼｯｸM" panose="020B0609000000000000" pitchFamily="49" charset="-128"/>
              </a:rPr>
              <a:t>比較できないがそれ以外の選択肢</a:t>
            </a:r>
            <a:endParaRPr lang="en-US" altLang="ja-JP" sz="1600" dirty="0" smtClean="0">
              <a:solidFill>
                <a:schemeClr val="tx1"/>
              </a:solidFill>
              <a:latin typeface="HGｺﾞｼｯｸM" panose="020B0609000000000000" pitchFamily="49" charset="-128"/>
              <a:ea typeface="HGｺﾞｼｯｸM" panose="020B0609000000000000" pitchFamily="49" charset="-128"/>
            </a:endParaRPr>
          </a:p>
          <a:p>
            <a:r>
              <a:rPr lang="ja-JP" altLang="en-US" sz="1600" dirty="0">
                <a:solidFill>
                  <a:schemeClr val="tx1"/>
                </a:solidFill>
                <a:latin typeface="HGｺﾞｼｯｸM" panose="020B0609000000000000" pitchFamily="49" charset="-128"/>
                <a:ea typeface="HGｺﾞｼｯｸM" panose="020B0609000000000000" pitchFamily="49" charset="-128"/>
              </a:rPr>
              <a:t>　</a:t>
            </a:r>
            <a:r>
              <a:rPr lang="ja-JP" altLang="en-US" sz="1600" dirty="0" smtClean="0">
                <a:solidFill>
                  <a:schemeClr val="tx1"/>
                </a:solidFill>
                <a:latin typeface="HGｺﾞｼｯｸM" panose="020B0609000000000000" pitchFamily="49" charset="-128"/>
                <a:ea typeface="HGｺﾞｼｯｸM" panose="020B0609000000000000" pitchFamily="49" charset="-128"/>
              </a:rPr>
              <a:t>については、</a:t>
            </a:r>
            <a:endParaRPr lang="en-US" altLang="ja-JP" sz="1600" dirty="0">
              <a:solidFill>
                <a:schemeClr val="tx1"/>
              </a:solidFill>
              <a:latin typeface="HGｺﾞｼｯｸM" panose="020B0609000000000000" pitchFamily="49" charset="-128"/>
              <a:ea typeface="HGｺﾞｼｯｸM" panose="020B0609000000000000" pitchFamily="49" charset="-128"/>
            </a:endParaRPr>
          </a:p>
          <a:p>
            <a:r>
              <a:rPr lang="ja-JP" altLang="en-US" sz="1600" dirty="0" smtClean="0">
                <a:solidFill>
                  <a:schemeClr val="tx1"/>
                </a:solidFill>
                <a:latin typeface="HGｺﾞｼｯｸM" panose="020B0609000000000000" pitchFamily="49" charset="-128"/>
                <a:ea typeface="HGｺﾞｼｯｸM" panose="020B0609000000000000" pitchFamily="49" charset="-128"/>
              </a:rPr>
              <a:t>　「本の内容を楽しむことができる」　</a:t>
            </a:r>
            <a:endParaRPr lang="en-US" altLang="ja-JP" sz="1600" dirty="0" smtClean="0">
              <a:solidFill>
                <a:schemeClr val="tx1"/>
              </a:solidFill>
              <a:latin typeface="HGｺﾞｼｯｸM" panose="020B0609000000000000" pitchFamily="49" charset="-128"/>
              <a:ea typeface="HGｺﾞｼｯｸM" panose="020B0609000000000000" pitchFamily="49" charset="-128"/>
            </a:endParaRPr>
          </a:p>
          <a:p>
            <a:r>
              <a:rPr lang="ja-JP" altLang="en-US" sz="1600" dirty="0">
                <a:solidFill>
                  <a:schemeClr val="tx1"/>
                </a:solidFill>
                <a:latin typeface="HGｺﾞｼｯｸM" panose="020B0609000000000000" pitchFamily="49" charset="-128"/>
                <a:ea typeface="HGｺﾞｼｯｸM" panose="020B0609000000000000" pitchFamily="49" charset="-128"/>
              </a:rPr>
              <a:t>　</a:t>
            </a:r>
            <a:r>
              <a:rPr lang="ja-JP" altLang="en-US" sz="1600" dirty="0" smtClean="0">
                <a:solidFill>
                  <a:schemeClr val="tx1"/>
                </a:solidFill>
                <a:latin typeface="HGｺﾞｼｯｸM" panose="020B0609000000000000" pitchFamily="49" charset="-128"/>
                <a:ea typeface="HGｺﾞｼｯｸM" panose="020B0609000000000000" pitchFamily="49" charset="-128"/>
              </a:rPr>
              <a:t>「気分転換になる」</a:t>
            </a:r>
            <a:endParaRPr lang="en-US" altLang="ja-JP" sz="1600" dirty="0" smtClean="0">
              <a:solidFill>
                <a:schemeClr val="tx1"/>
              </a:solidFill>
              <a:latin typeface="HGｺﾞｼｯｸM" panose="020B0609000000000000" pitchFamily="49" charset="-128"/>
              <a:ea typeface="HGｺﾞｼｯｸM" panose="020B0609000000000000" pitchFamily="49" charset="-128"/>
            </a:endParaRPr>
          </a:p>
          <a:p>
            <a:r>
              <a:rPr lang="ja-JP" altLang="en-US" sz="1600" dirty="0">
                <a:solidFill>
                  <a:schemeClr val="tx1"/>
                </a:solidFill>
                <a:latin typeface="HGｺﾞｼｯｸM" panose="020B0609000000000000" pitchFamily="49" charset="-128"/>
                <a:ea typeface="HGｺﾞｼｯｸM" panose="020B0609000000000000" pitchFamily="49" charset="-128"/>
              </a:rPr>
              <a:t>　</a:t>
            </a:r>
            <a:r>
              <a:rPr lang="ja-JP" altLang="en-US" sz="1600" dirty="0" smtClean="0">
                <a:solidFill>
                  <a:schemeClr val="tx1"/>
                </a:solidFill>
                <a:latin typeface="HGｺﾞｼｯｸM" panose="020B0609000000000000" pitchFamily="49" charset="-128"/>
                <a:ea typeface="HGｺﾞｼｯｸM" panose="020B0609000000000000" pitchFamily="49" charset="-128"/>
              </a:rPr>
              <a:t>「知らなったことを知ることができ</a:t>
            </a:r>
            <a:endParaRPr lang="en-US" altLang="ja-JP" sz="1600" dirty="0" smtClean="0">
              <a:solidFill>
                <a:schemeClr val="tx1"/>
              </a:solidFill>
              <a:latin typeface="HGｺﾞｼｯｸM" panose="020B0609000000000000" pitchFamily="49" charset="-128"/>
              <a:ea typeface="HGｺﾞｼｯｸM" panose="020B0609000000000000" pitchFamily="49" charset="-128"/>
            </a:endParaRPr>
          </a:p>
          <a:p>
            <a:r>
              <a:rPr lang="ja-JP" altLang="en-US" sz="1600" dirty="0">
                <a:solidFill>
                  <a:schemeClr val="tx1"/>
                </a:solidFill>
                <a:latin typeface="HGｺﾞｼｯｸM" panose="020B0609000000000000" pitchFamily="49" charset="-128"/>
                <a:ea typeface="HGｺﾞｼｯｸM" panose="020B0609000000000000" pitchFamily="49" charset="-128"/>
              </a:rPr>
              <a:t>　</a:t>
            </a:r>
            <a:r>
              <a:rPr lang="ja-JP" altLang="en-US" sz="1600" dirty="0" smtClean="0">
                <a:solidFill>
                  <a:schemeClr val="tx1"/>
                </a:solidFill>
                <a:latin typeface="HGｺﾞｼｯｸM" panose="020B0609000000000000" pitchFamily="49" charset="-128"/>
                <a:ea typeface="HGｺﾞｼｯｸM" panose="020B0609000000000000" pitchFamily="49" charset="-128"/>
              </a:rPr>
              <a:t>る」と回答する子どもの割合が高い</a:t>
            </a:r>
            <a:endParaRPr lang="en-US" altLang="ja-JP" sz="1600" dirty="0" smtClean="0">
              <a:solidFill>
                <a:schemeClr val="tx1"/>
              </a:solidFill>
              <a:latin typeface="HGｺﾞｼｯｸM" panose="020B0609000000000000" pitchFamily="49" charset="-128"/>
              <a:ea typeface="HGｺﾞｼｯｸM" panose="020B0609000000000000" pitchFamily="49" charset="-128"/>
            </a:endParaRPr>
          </a:p>
          <a:p>
            <a:r>
              <a:rPr lang="ja-JP" altLang="en-US" sz="1600" dirty="0">
                <a:solidFill>
                  <a:schemeClr val="tx1"/>
                </a:solidFill>
                <a:latin typeface="HGｺﾞｼｯｸM" panose="020B0609000000000000" pitchFamily="49" charset="-128"/>
                <a:ea typeface="HGｺﾞｼｯｸM" panose="020B0609000000000000" pitchFamily="49" charset="-128"/>
              </a:rPr>
              <a:t>　</a:t>
            </a:r>
            <a:r>
              <a:rPr lang="ja-JP" altLang="en-US" sz="1600" dirty="0" smtClean="0">
                <a:solidFill>
                  <a:schemeClr val="tx1"/>
                </a:solidFill>
                <a:latin typeface="HGｺﾞｼｯｸM" panose="020B0609000000000000" pitchFamily="49" charset="-128"/>
                <a:ea typeface="HGｺﾞｼｯｸM" panose="020B0609000000000000" pitchFamily="49" charset="-128"/>
              </a:rPr>
              <a:t>など、同様の傾向</a:t>
            </a:r>
            <a:r>
              <a:rPr lang="ja-JP" altLang="en-US" sz="1600" dirty="0">
                <a:solidFill>
                  <a:schemeClr val="tx1"/>
                </a:solidFill>
                <a:latin typeface="HGｺﾞｼｯｸM" panose="020B0609000000000000" pitchFamily="49" charset="-128"/>
                <a:ea typeface="HGｺﾞｼｯｸM" panose="020B0609000000000000" pitchFamily="49" charset="-128"/>
              </a:rPr>
              <a:t>が</a:t>
            </a:r>
            <a:r>
              <a:rPr lang="ja-JP" altLang="en-US" sz="1600" dirty="0" smtClean="0">
                <a:solidFill>
                  <a:schemeClr val="tx1"/>
                </a:solidFill>
                <a:latin typeface="HGｺﾞｼｯｸM" panose="020B0609000000000000" pitchFamily="49" charset="-128"/>
                <a:ea typeface="HGｺﾞｼｯｸM" panose="020B0609000000000000" pitchFamily="49" charset="-128"/>
              </a:rPr>
              <a:t>ある。</a:t>
            </a:r>
            <a:endParaRPr lang="ja-JP" sz="1600" dirty="0">
              <a:solidFill>
                <a:schemeClr val="tx1"/>
              </a:solidFill>
              <a:latin typeface="HGｺﾞｼｯｸM" panose="020B0609000000000000" pitchFamily="49" charset="-128"/>
              <a:ea typeface="HGｺﾞｼｯｸM" panose="020B0609000000000000" pitchFamily="49" charset="-128"/>
            </a:endParaRPr>
          </a:p>
        </p:txBody>
      </p:sp>
      <p:sp>
        <p:nvSpPr>
          <p:cNvPr id="22" name="テキスト ボックス 21"/>
          <p:cNvSpPr txBox="1"/>
          <p:nvPr/>
        </p:nvSpPr>
        <p:spPr>
          <a:xfrm>
            <a:off x="2823692" y="1107241"/>
            <a:ext cx="1179770" cy="253916"/>
          </a:xfrm>
          <a:prstGeom prst="rect">
            <a:avLst/>
          </a:prstGeom>
          <a:noFill/>
          <a:ln>
            <a:noFill/>
          </a:ln>
        </p:spPr>
        <p:txBody>
          <a:bodyPr wrap="square" rtlCol="0">
            <a:spAutoFit/>
          </a:bodyPr>
          <a:lstStyle/>
          <a:p>
            <a:r>
              <a:rPr kumimoji="1" lang="ja-JP" altLang="en-US" sz="1050" dirty="0" smtClean="0">
                <a:latin typeface="HGｺﾞｼｯｸM" panose="020B0609000000000000" pitchFamily="49" charset="-128"/>
                <a:ea typeface="HGｺﾞｼｯｸM" panose="020B0609000000000000" pitchFamily="49" charset="-128"/>
              </a:rPr>
              <a:t>（複数回答可）</a:t>
            </a:r>
            <a:endParaRPr kumimoji="1" lang="ja-JP" altLang="en-US" sz="1050" dirty="0">
              <a:latin typeface="HGｺﾞｼｯｸM" panose="020B0609000000000000" pitchFamily="49" charset="-128"/>
              <a:ea typeface="HGｺﾞｼｯｸM" panose="020B0609000000000000" pitchFamily="49" charset="-128"/>
            </a:endParaRPr>
          </a:p>
        </p:txBody>
      </p:sp>
      <p:sp>
        <p:nvSpPr>
          <p:cNvPr id="6" name="正方形/長方形 5"/>
          <p:cNvSpPr/>
          <p:nvPr/>
        </p:nvSpPr>
        <p:spPr>
          <a:xfrm>
            <a:off x="1371598" y="2975019"/>
            <a:ext cx="2904187" cy="3780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602610" y="5867543"/>
            <a:ext cx="2309891" cy="253916"/>
          </a:xfrm>
          <a:prstGeom prst="rect">
            <a:avLst/>
          </a:prstGeom>
          <a:noFill/>
          <a:ln>
            <a:noFill/>
          </a:ln>
        </p:spPr>
        <p:txBody>
          <a:bodyPr wrap="square" rtlCol="0">
            <a:spAutoFit/>
          </a:bodyPr>
          <a:lstStyle/>
          <a:p>
            <a:r>
              <a:rPr kumimoji="1" lang="ja-JP" altLang="en-US" sz="1050" dirty="0" smtClean="0">
                <a:latin typeface="HGｺﾞｼｯｸM" panose="020B0609000000000000" pitchFamily="49" charset="-128"/>
                <a:ea typeface="HGｺﾞｼｯｸM" panose="020B0609000000000000" pitchFamily="49" charset="-128"/>
              </a:rPr>
              <a:t>（令和元年度調査では項目なし）</a:t>
            </a:r>
            <a:endParaRPr kumimoji="1" lang="ja-JP" altLang="en-US" sz="1050" dirty="0">
              <a:latin typeface="HGｺﾞｼｯｸM" panose="020B0609000000000000" pitchFamily="49" charset="-128"/>
              <a:ea typeface="HGｺﾞｼｯｸM" panose="020B0609000000000000" pitchFamily="49" charset="-128"/>
            </a:endParaRPr>
          </a:p>
        </p:txBody>
      </p:sp>
      <p:sp>
        <p:nvSpPr>
          <p:cNvPr id="17" name="正方形/長方形 16"/>
          <p:cNvSpPr/>
          <p:nvPr/>
        </p:nvSpPr>
        <p:spPr>
          <a:xfrm>
            <a:off x="1371598" y="5867542"/>
            <a:ext cx="3342070" cy="3865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81638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6944"/>
            <a:ext cx="9144000" cy="419691"/>
          </a:xfrm>
          <a:solidFill>
            <a:schemeClr val="accent1">
              <a:lumMod val="20000"/>
              <a:lumOff val="80000"/>
            </a:schemeClr>
          </a:solidFill>
        </p:spPr>
        <p:txBody>
          <a:bodyPr anchor="ctr">
            <a:normAutofit fontScale="90000"/>
          </a:bodyPr>
          <a:lstStyle/>
          <a:p>
            <a:pPr algn="l"/>
            <a:r>
              <a:rPr lang="ja-JP" altLang="en-US" sz="2400" b="1" dirty="0" smtClean="0">
                <a:latin typeface="Meiryo UI" panose="020B0604030504040204" pitchFamily="50" charset="-128"/>
                <a:ea typeface="Meiryo UI" panose="020B0604030504040204" pitchFamily="50" charset="-128"/>
              </a:rPr>
              <a:t>事業（２）オーサービジットの実施報告④</a:t>
            </a:r>
            <a:endParaRPr lang="ja-JP" altLang="en-US" sz="2400" b="1" u="sng" dirty="0">
              <a:latin typeface="Meiryo UI" panose="020B0604030504040204" pitchFamily="50" charset="-128"/>
              <a:ea typeface="Meiryo UI" panose="020B0604030504040204" pitchFamily="50" charset="-128"/>
            </a:endParaRPr>
          </a:p>
        </p:txBody>
      </p:sp>
      <p:sp>
        <p:nvSpPr>
          <p:cNvPr id="4" name="正方形/長方形 3"/>
          <p:cNvSpPr/>
          <p:nvPr/>
        </p:nvSpPr>
        <p:spPr>
          <a:xfrm>
            <a:off x="0" y="358458"/>
            <a:ext cx="9144000"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3" name="テキスト ボックス 2"/>
          <p:cNvSpPr txBox="1"/>
          <p:nvPr/>
        </p:nvSpPr>
        <p:spPr>
          <a:xfrm>
            <a:off x="81088" y="497851"/>
            <a:ext cx="8981824" cy="369332"/>
          </a:xfrm>
          <a:prstGeom prst="rect">
            <a:avLst/>
          </a:prstGeom>
          <a:noFill/>
        </p:spPr>
        <p:txBody>
          <a:bodyPr wrap="square" rtlCol="0">
            <a:spAutoFit/>
          </a:bodyPr>
          <a:lstStyle/>
          <a:p>
            <a:endParaRPr kumimoji="1" lang="ja-JP" altLang="en-US" dirty="0">
              <a:latin typeface="Meiryo UI" panose="020B0604030504040204" pitchFamily="50" charset="-128"/>
              <a:ea typeface="Meiryo UI" panose="020B0604030504040204" pitchFamily="50" charset="-128"/>
            </a:endParaRPr>
          </a:p>
        </p:txBody>
      </p:sp>
      <p:sp>
        <p:nvSpPr>
          <p:cNvPr id="13" name="スライド番号プレースホルダー 12"/>
          <p:cNvSpPr>
            <a:spLocks noGrp="1"/>
          </p:cNvSpPr>
          <p:nvPr>
            <p:ph type="sldNum" sz="quarter" idx="12"/>
          </p:nvPr>
        </p:nvSpPr>
        <p:spPr>
          <a:xfrm>
            <a:off x="7086600" y="6492875"/>
            <a:ext cx="2057400" cy="365125"/>
          </a:xfrm>
        </p:spPr>
        <p:txBody>
          <a:bodyPr/>
          <a:lstStyle/>
          <a:p>
            <a:fld id="{457C0D8F-D9F0-4C80-B981-32F7054EFFCE}" type="slidenum">
              <a:rPr kumimoji="1" lang="ja-JP" altLang="en-US" smtClean="0"/>
              <a:t>16</a:t>
            </a:fld>
            <a:endParaRPr kumimoji="1" lang="ja-JP" altLang="en-US"/>
          </a:p>
        </p:txBody>
      </p:sp>
      <p:sp>
        <p:nvSpPr>
          <p:cNvPr id="15" name="テキスト ボックス 14"/>
          <p:cNvSpPr txBox="1"/>
          <p:nvPr/>
        </p:nvSpPr>
        <p:spPr>
          <a:xfrm>
            <a:off x="119234" y="408817"/>
            <a:ext cx="8442543" cy="369332"/>
          </a:xfrm>
          <a:prstGeom prst="rect">
            <a:avLst/>
          </a:prstGeom>
          <a:noFill/>
        </p:spPr>
        <p:txBody>
          <a:bodyPr wrap="square" rtlCol="0">
            <a:spAutoFit/>
          </a:bodyPr>
          <a:lstStyle/>
          <a:p>
            <a:r>
              <a:rPr kumimoji="1" lang="ja-JP" altLang="en-US" b="1" dirty="0" smtClean="0"/>
              <a:t>アンケート結果</a:t>
            </a:r>
            <a:endParaRPr kumimoji="1" lang="ja-JP" altLang="en-US" dirty="0"/>
          </a:p>
        </p:txBody>
      </p:sp>
      <p:graphicFrame>
        <p:nvGraphicFramePr>
          <p:cNvPr id="14" name="グラフ 13"/>
          <p:cNvGraphicFramePr>
            <a:graphicFrameLocks/>
          </p:cNvGraphicFramePr>
          <p:nvPr>
            <p:extLst>
              <p:ext uri="{D42A27DB-BD31-4B8C-83A1-F6EECF244321}">
                <p14:modId xmlns:p14="http://schemas.microsoft.com/office/powerpoint/2010/main" val="3090374352"/>
              </p:ext>
            </p:extLst>
          </p:nvPr>
        </p:nvGraphicFramePr>
        <p:xfrm>
          <a:off x="227086" y="806185"/>
          <a:ext cx="8673128" cy="3999841"/>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319249" y="2621472"/>
            <a:ext cx="8488802" cy="2082367"/>
          </a:xfrm>
          <a:prstGeom prst="roundRect">
            <a:avLst>
              <a:gd name="adj" fmla="val 2500"/>
            </a:avLst>
          </a:prstGeom>
          <a:noFill/>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400" dirty="0" smtClean="0">
              <a:latin typeface="HGｺﾞｼｯｸM" panose="020B0609000000000000" pitchFamily="49" charset="-128"/>
              <a:ea typeface="HGｺﾞｼｯｸM" panose="020B0609000000000000" pitchFamily="49" charset="-128"/>
            </a:endParaRPr>
          </a:p>
          <a:p>
            <a:r>
              <a:rPr kumimoji="1" lang="ja-JP" altLang="en-US" sz="1400" dirty="0" smtClean="0">
                <a:latin typeface="HGｺﾞｼｯｸM" panose="020B0609000000000000" pitchFamily="49" charset="-128"/>
                <a:ea typeface="HGｺﾞｼｯｸM" panose="020B0609000000000000" pitchFamily="49" charset="-128"/>
              </a:rPr>
              <a:t>・普段、絵本を読まなかったが、話を聞いて、おもしろいと思い、絵本を読んでみようと思った。</a:t>
            </a:r>
            <a:endParaRPr kumimoji="1" lang="en-US" altLang="ja-JP" sz="1400" dirty="0" smtClean="0">
              <a:latin typeface="HGｺﾞｼｯｸM" panose="020B0609000000000000" pitchFamily="49" charset="-128"/>
              <a:ea typeface="HGｺﾞｼｯｸM" panose="020B0609000000000000" pitchFamily="49" charset="-128"/>
            </a:endParaRPr>
          </a:p>
          <a:p>
            <a:r>
              <a:rPr kumimoji="1" lang="ja-JP" altLang="en-US" sz="1400" dirty="0" smtClean="0">
                <a:latin typeface="HGｺﾞｼｯｸM" panose="020B0609000000000000" pitchFamily="49" charset="-128"/>
                <a:ea typeface="HGｺﾞｼｯｸM" panose="020B0609000000000000" pitchFamily="49" charset="-128"/>
              </a:rPr>
              <a:t>・話を聞く前は「面白そう」と思った本だけを読んでいたが、話を聞いて「面白そう」と思わなくて</a:t>
            </a:r>
            <a:endParaRPr kumimoji="1" lang="en-US" altLang="ja-JP" sz="1400" dirty="0" smtClean="0">
              <a:latin typeface="HGｺﾞｼｯｸM" panose="020B0609000000000000" pitchFamily="49" charset="-128"/>
              <a:ea typeface="HGｺﾞｼｯｸM" panose="020B0609000000000000" pitchFamily="49" charset="-128"/>
            </a:endParaRPr>
          </a:p>
          <a:p>
            <a:r>
              <a:rPr kumimoji="1" lang="ja-JP" altLang="en-US" sz="1400" dirty="0">
                <a:latin typeface="HGｺﾞｼｯｸM" panose="020B0609000000000000" pitchFamily="49" charset="-128"/>
                <a:ea typeface="HGｺﾞｼｯｸM" panose="020B0609000000000000" pitchFamily="49" charset="-128"/>
              </a:rPr>
              <a:t>　</a:t>
            </a:r>
            <a:r>
              <a:rPr kumimoji="1" lang="ja-JP" altLang="en-US" sz="1400" dirty="0" smtClean="0">
                <a:latin typeface="HGｺﾞｼｯｸM" panose="020B0609000000000000" pitchFamily="49" charset="-128"/>
                <a:ea typeface="HGｺﾞｼｯｸM" panose="020B0609000000000000" pitchFamily="49" charset="-128"/>
              </a:rPr>
              <a:t>も、手に取って読むと、面白い本に出合えることがわかった。</a:t>
            </a:r>
            <a:r>
              <a:rPr kumimoji="1" lang="ja-JP" altLang="en-US" sz="1400" dirty="0" smtClean="0">
                <a:solidFill>
                  <a:schemeClr val="tx1"/>
                </a:solidFill>
                <a:latin typeface="HGｺﾞｼｯｸM" panose="020B0609000000000000" pitchFamily="49" charset="-128"/>
                <a:ea typeface="HGｺﾞｼｯｸM" panose="020B0609000000000000" pitchFamily="49" charset="-128"/>
              </a:rPr>
              <a:t>いろんな本を読んでいこうと思った。</a:t>
            </a:r>
            <a:endParaRPr kumimoji="1" lang="en-US" altLang="ja-JP" sz="1400" dirty="0" smtClean="0">
              <a:solidFill>
                <a:schemeClr val="tx1"/>
              </a:solidFill>
              <a:latin typeface="HGｺﾞｼｯｸM" panose="020B0609000000000000" pitchFamily="49" charset="-128"/>
              <a:ea typeface="HGｺﾞｼｯｸM" panose="020B0609000000000000" pitchFamily="49" charset="-128"/>
            </a:endParaRPr>
          </a:p>
          <a:p>
            <a:r>
              <a:rPr kumimoji="1" lang="ja-JP" altLang="en-US" sz="1400" dirty="0" smtClean="0">
                <a:latin typeface="HGｺﾞｼｯｸM" panose="020B0609000000000000" pitchFamily="49" charset="-128"/>
                <a:ea typeface="HGｺﾞｼｯｸM" panose="020B0609000000000000" pitchFamily="49" charset="-128"/>
              </a:rPr>
              <a:t>・話を聞くまで、本があることは当たり前のことだと思っていたが、１冊の本になるまで時間をかけ、</a:t>
            </a:r>
            <a:endParaRPr kumimoji="1" lang="en-US" altLang="ja-JP" sz="1400" dirty="0" smtClean="0">
              <a:latin typeface="HGｺﾞｼｯｸM" panose="020B0609000000000000" pitchFamily="49" charset="-128"/>
              <a:ea typeface="HGｺﾞｼｯｸM" panose="020B0609000000000000" pitchFamily="49" charset="-128"/>
            </a:endParaRPr>
          </a:p>
          <a:p>
            <a:r>
              <a:rPr kumimoji="1" lang="ja-JP" altLang="en-US" sz="1400" dirty="0">
                <a:latin typeface="HGｺﾞｼｯｸM" panose="020B0609000000000000" pitchFamily="49" charset="-128"/>
                <a:ea typeface="HGｺﾞｼｯｸM" panose="020B0609000000000000" pitchFamily="49" charset="-128"/>
              </a:rPr>
              <a:t>　</a:t>
            </a:r>
            <a:r>
              <a:rPr kumimoji="1" lang="ja-JP" altLang="en-US" sz="1400" dirty="0" smtClean="0">
                <a:latin typeface="HGｺﾞｼｯｸM" panose="020B0609000000000000" pitchFamily="49" charset="-128"/>
                <a:ea typeface="HGｺﾞｼｯｸM" panose="020B0609000000000000" pitchFamily="49" charset="-128"/>
              </a:rPr>
              <a:t>根気強く作っていることを知り、本の大切さがわかった。</a:t>
            </a:r>
            <a:endParaRPr kumimoji="1" lang="en-US" altLang="ja-JP" sz="1400" dirty="0" smtClean="0">
              <a:latin typeface="HGｺﾞｼｯｸM" panose="020B0609000000000000" pitchFamily="49" charset="-128"/>
              <a:ea typeface="HGｺﾞｼｯｸM" panose="020B0609000000000000" pitchFamily="49" charset="-128"/>
            </a:endParaRPr>
          </a:p>
          <a:p>
            <a:r>
              <a:rPr kumimoji="1" lang="ja-JP" altLang="en-US" sz="1400" dirty="0" smtClean="0">
                <a:latin typeface="HGｺﾞｼｯｸM" panose="020B0609000000000000" pitchFamily="49" charset="-128"/>
                <a:ea typeface="HGｺﾞｼｯｸM" panose="020B0609000000000000" pitchFamily="49" charset="-128"/>
              </a:rPr>
              <a:t>・作られた話の元がわかって、奥が深いと感じた。</a:t>
            </a:r>
            <a:endParaRPr kumimoji="1" lang="en-US" altLang="ja-JP" sz="1400" dirty="0" smtClean="0">
              <a:latin typeface="HGｺﾞｼｯｸM" panose="020B0609000000000000" pitchFamily="49" charset="-128"/>
              <a:ea typeface="HGｺﾞｼｯｸM" panose="020B0609000000000000" pitchFamily="49" charset="-128"/>
            </a:endParaRPr>
          </a:p>
          <a:p>
            <a:r>
              <a:rPr kumimoji="1" lang="ja-JP" altLang="en-US" sz="1400" dirty="0" smtClean="0">
                <a:latin typeface="HGｺﾞｼｯｸM" panose="020B0609000000000000" pitchFamily="49" charset="-128"/>
                <a:ea typeface="HGｺﾞｼｯｸM" panose="020B0609000000000000" pitchFamily="49" charset="-128"/>
              </a:rPr>
              <a:t>・作家さんもはじめから作家になろうとしたのではなく、色々な経験をして作家になったので、</a:t>
            </a:r>
            <a:endParaRPr kumimoji="1" lang="en-US" altLang="ja-JP" sz="1400" dirty="0" smtClean="0">
              <a:latin typeface="HGｺﾞｼｯｸM" panose="020B0609000000000000" pitchFamily="49" charset="-128"/>
              <a:ea typeface="HGｺﾞｼｯｸM" panose="020B0609000000000000" pitchFamily="49" charset="-128"/>
            </a:endParaRPr>
          </a:p>
          <a:p>
            <a:r>
              <a:rPr kumimoji="1" lang="ja-JP" altLang="en-US" sz="1400" dirty="0">
                <a:latin typeface="HGｺﾞｼｯｸM" panose="020B0609000000000000" pitchFamily="49" charset="-128"/>
                <a:ea typeface="HGｺﾞｼｯｸM" panose="020B0609000000000000" pitchFamily="49" charset="-128"/>
              </a:rPr>
              <a:t>　</a:t>
            </a:r>
            <a:r>
              <a:rPr kumimoji="1" lang="ja-JP" altLang="en-US" sz="1400" dirty="0" smtClean="0">
                <a:latin typeface="HGｺﾞｼｯｸM" panose="020B0609000000000000" pitchFamily="49" charset="-128"/>
                <a:ea typeface="HGｺﾞｼｯｸM" panose="020B0609000000000000" pitchFamily="49" charset="-128"/>
              </a:rPr>
              <a:t>職業の幅って広いなと感じた。</a:t>
            </a:r>
            <a:endParaRPr kumimoji="1" lang="ja-JP" altLang="en-US" sz="1400" dirty="0">
              <a:latin typeface="HGｺﾞｼｯｸM" panose="020B0609000000000000" pitchFamily="49" charset="-128"/>
              <a:ea typeface="HGｺﾞｼｯｸM" panose="020B0609000000000000" pitchFamily="49" charset="-128"/>
            </a:endParaRPr>
          </a:p>
        </p:txBody>
      </p:sp>
      <p:sp>
        <p:nvSpPr>
          <p:cNvPr id="6" name="テキスト ボックス 5"/>
          <p:cNvSpPr txBox="1"/>
          <p:nvPr/>
        </p:nvSpPr>
        <p:spPr>
          <a:xfrm>
            <a:off x="319249" y="2641773"/>
            <a:ext cx="3196683" cy="307777"/>
          </a:xfrm>
          <a:prstGeom prst="rect">
            <a:avLst/>
          </a:prstGeom>
          <a:noFill/>
        </p:spPr>
        <p:txBody>
          <a:bodyPr wrap="square" rtlCol="0">
            <a:spAutoFit/>
          </a:bodyPr>
          <a:lstStyle/>
          <a:p>
            <a:r>
              <a:rPr kumimoji="1" lang="ja-JP" altLang="en-US" sz="1400" b="1" dirty="0" smtClean="0">
                <a:latin typeface="HGｺﾞｼｯｸM" panose="020B0609000000000000" pitchFamily="49" charset="-128"/>
                <a:ea typeface="HGｺﾞｼｯｸM" panose="020B0609000000000000" pitchFamily="49" charset="-128"/>
              </a:rPr>
              <a:t>変化があったこと等（記述）</a:t>
            </a:r>
            <a:r>
              <a:rPr kumimoji="1" lang="en-US" altLang="ja-JP" sz="1400" b="1" dirty="0" smtClean="0">
                <a:latin typeface="HGｺﾞｼｯｸM" panose="020B0609000000000000" pitchFamily="49" charset="-128"/>
                <a:ea typeface="HGｺﾞｼｯｸM" panose="020B0609000000000000" pitchFamily="49" charset="-128"/>
              </a:rPr>
              <a:t>1</a:t>
            </a:r>
            <a:r>
              <a:rPr kumimoji="1" lang="ja-JP" altLang="en-US" sz="1400" b="1" dirty="0" smtClean="0">
                <a:latin typeface="HGｺﾞｼｯｸM" panose="020B0609000000000000" pitchFamily="49" charset="-128"/>
                <a:ea typeface="HGｺﾞｼｯｸM" panose="020B0609000000000000" pitchFamily="49" charset="-128"/>
              </a:rPr>
              <a:t>部抜粋</a:t>
            </a:r>
            <a:endParaRPr kumimoji="1" lang="ja-JP" altLang="en-US" sz="1400" b="1" dirty="0">
              <a:latin typeface="HGｺﾞｼｯｸM" panose="020B0609000000000000" pitchFamily="49" charset="-128"/>
              <a:ea typeface="HGｺﾞｼｯｸM" panose="020B0609000000000000" pitchFamily="49" charset="-128"/>
            </a:endParaRPr>
          </a:p>
        </p:txBody>
      </p:sp>
      <p:sp>
        <p:nvSpPr>
          <p:cNvPr id="12" name="角丸四角形 11"/>
          <p:cNvSpPr/>
          <p:nvPr/>
        </p:nvSpPr>
        <p:spPr>
          <a:xfrm>
            <a:off x="319249" y="4994711"/>
            <a:ext cx="8488802" cy="1460167"/>
          </a:xfrm>
          <a:prstGeom prst="roundRect">
            <a:avLst>
              <a:gd name="adj" fmla="val 3595"/>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smtClean="0">
                <a:solidFill>
                  <a:schemeClr val="tx1"/>
                </a:solidFill>
              </a:rPr>
              <a:t>（わかったこと）</a:t>
            </a:r>
            <a:endParaRPr kumimoji="1" lang="en-US" altLang="ja-JP" sz="1400" dirty="0" smtClean="0">
              <a:solidFill>
                <a:schemeClr val="tx1"/>
              </a:solidFill>
            </a:endParaRPr>
          </a:p>
          <a:p>
            <a:r>
              <a:rPr kumimoji="1" lang="ja-JP" altLang="en-US" sz="1400" dirty="0" smtClean="0">
                <a:solidFill>
                  <a:schemeClr val="tx1"/>
                </a:solidFill>
              </a:rPr>
              <a:t>オーサービジットを実施したことで、「時間つぶしになる」「他にすることがない」と回答した子どもの読書をする理由に変化があり、本の楽しさを感じる子どもや、読む本のジャンルを広げてみようと思う子どもがいることがわかった。</a:t>
            </a:r>
            <a:endParaRPr kumimoji="1" lang="en-US" altLang="ja-JP" sz="1400" dirty="0" smtClean="0">
              <a:solidFill>
                <a:schemeClr val="tx1"/>
              </a:solidFill>
            </a:endParaRPr>
          </a:p>
          <a:p>
            <a:r>
              <a:rPr kumimoji="1" lang="ja-JP" altLang="en-US" sz="1400" dirty="0" smtClean="0">
                <a:solidFill>
                  <a:schemeClr val="tx1"/>
                </a:solidFill>
              </a:rPr>
              <a:t>作家から、直接、話を聞くことは、子どもが読書への興味・関心を高めるために、有効であることがわかった。</a:t>
            </a:r>
            <a:endParaRPr kumimoji="1" lang="en-US" altLang="ja-JP" sz="1400" dirty="0" smtClean="0">
              <a:solidFill>
                <a:schemeClr val="tx1"/>
              </a:solidFill>
            </a:endParaRPr>
          </a:p>
        </p:txBody>
      </p:sp>
    </p:spTree>
    <p:extLst>
      <p:ext uri="{BB962C8B-B14F-4D97-AF65-F5344CB8AC3E}">
        <p14:creationId xmlns:p14="http://schemas.microsoft.com/office/powerpoint/2010/main" val="2331064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6944"/>
            <a:ext cx="9144000" cy="419691"/>
          </a:xfrm>
          <a:solidFill>
            <a:schemeClr val="accent1">
              <a:lumMod val="20000"/>
              <a:lumOff val="80000"/>
            </a:schemeClr>
          </a:solidFill>
        </p:spPr>
        <p:txBody>
          <a:bodyPr anchor="ctr">
            <a:normAutofit fontScale="90000"/>
          </a:bodyPr>
          <a:lstStyle/>
          <a:p>
            <a:pPr algn="l"/>
            <a:r>
              <a:rPr lang="ja-JP" altLang="en-US" sz="2400" b="1" dirty="0" smtClean="0">
                <a:latin typeface="Meiryo UI" panose="020B0604030504040204" pitchFamily="50" charset="-128"/>
                <a:ea typeface="Meiryo UI" panose="020B0604030504040204" pitchFamily="50" charset="-128"/>
              </a:rPr>
              <a:t>事業（２）の</a:t>
            </a:r>
            <a:r>
              <a:rPr lang="ja-JP" altLang="en-US" sz="2400" b="1" dirty="0">
                <a:latin typeface="Meiryo UI" panose="020B0604030504040204" pitchFamily="50" charset="-128"/>
                <a:ea typeface="Meiryo UI" panose="020B0604030504040204" pitchFamily="50" charset="-128"/>
              </a:rPr>
              <a:t>総括</a:t>
            </a:r>
          </a:p>
        </p:txBody>
      </p:sp>
      <p:sp>
        <p:nvSpPr>
          <p:cNvPr id="4" name="正方形/長方形 3"/>
          <p:cNvSpPr/>
          <p:nvPr/>
        </p:nvSpPr>
        <p:spPr>
          <a:xfrm>
            <a:off x="0" y="358458"/>
            <a:ext cx="9144000"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457C0D8F-D9F0-4C80-B981-32F7054EFFCE}" type="slidenum">
              <a:rPr kumimoji="1" lang="ja-JP" altLang="en-US" smtClean="0"/>
              <a:t>17</a:t>
            </a:fld>
            <a:endParaRPr kumimoji="1" lang="ja-JP" altLang="en-US" dirty="0"/>
          </a:p>
        </p:txBody>
      </p:sp>
      <p:sp>
        <p:nvSpPr>
          <p:cNvPr id="7" name="正方形/長方形 6"/>
          <p:cNvSpPr/>
          <p:nvPr/>
        </p:nvSpPr>
        <p:spPr>
          <a:xfrm>
            <a:off x="64394" y="490636"/>
            <a:ext cx="8937938" cy="3256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smtClean="0">
                <a:solidFill>
                  <a:schemeClr val="tx1"/>
                </a:solidFill>
              </a:rPr>
              <a:t>≪効果≫</a:t>
            </a:r>
            <a:endParaRPr kumimoji="1" lang="en-US" altLang="ja-JP" sz="1600" b="1" dirty="0" smtClean="0">
              <a:solidFill>
                <a:schemeClr val="tx1"/>
              </a:solidFill>
            </a:endParaRPr>
          </a:p>
          <a:p>
            <a:r>
              <a:rPr kumimoji="1" lang="ja-JP" altLang="en-US" sz="1600" b="1" dirty="0">
                <a:solidFill>
                  <a:schemeClr val="tx1"/>
                </a:solidFill>
              </a:rPr>
              <a:t>●</a:t>
            </a:r>
            <a:r>
              <a:rPr kumimoji="1" lang="ja-JP" altLang="en-US" sz="1600" b="1" dirty="0" smtClean="0">
                <a:solidFill>
                  <a:schemeClr val="tx1"/>
                </a:solidFill>
              </a:rPr>
              <a:t>　様々な子どもの居場所での読書イベントの実施</a:t>
            </a:r>
            <a:endParaRPr kumimoji="1" lang="en-US" altLang="ja-JP" sz="1600" b="1" dirty="0" smtClean="0">
              <a:solidFill>
                <a:schemeClr val="tx1"/>
              </a:solidFill>
            </a:endParaRPr>
          </a:p>
          <a:p>
            <a:r>
              <a:rPr kumimoji="1" lang="ja-JP" altLang="en-US" sz="1600" b="1" dirty="0">
                <a:solidFill>
                  <a:schemeClr val="tx1"/>
                </a:solidFill>
              </a:rPr>
              <a:t>　</a:t>
            </a:r>
            <a:r>
              <a:rPr kumimoji="1" lang="ja-JP" altLang="en-US" sz="1600" b="1" dirty="0" smtClean="0">
                <a:solidFill>
                  <a:schemeClr val="tx1"/>
                </a:solidFill>
              </a:rPr>
              <a:t>　</a:t>
            </a:r>
            <a:r>
              <a:rPr kumimoji="1" lang="ja-JP" altLang="en-US" sz="1600" dirty="0" smtClean="0">
                <a:solidFill>
                  <a:schemeClr val="tx1"/>
                </a:solidFill>
              </a:rPr>
              <a:t>・本に興味がある子どもも、そうでない子どもも参加することができ、</a:t>
            </a:r>
            <a:endParaRPr kumimoji="1" lang="en-US" altLang="ja-JP" sz="1600" dirty="0" smtClean="0">
              <a:solidFill>
                <a:schemeClr val="tx1"/>
              </a:solidFill>
            </a:endParaRPr>
          </a:p>
          <a:p>
            <a:r>
              <a:rPr kumimoji="1" lang="ja-JP" altLang="en-US" sz="1600" dirty="0">
                <a:solidFill>
                  <a:schemeClr val="tx1"/>
                </a:solidFill>
              </a:rPr>
              <a:t>　</a:t>
            </a:r>
            <a:r>
              <a:rPr kumimoji="1" lang="ja-JP" altLang="en-US" sz="1600" dirty="0" smtClean="0">
                <a:solidFill>
                  <a:schemeClr val="tx1"/>
                </a:solidFill>
              </a:rPr>
              <a:t>　　本への興味関心を持つきっかけづくりとなった。</a:t>
            </a:r>
            <a:endParaRPr kumimoji="1" lang="en-US" altLang="ja-JP" sz="1600" dirty="0" smtClean="0">
              <a:solidFill>
                <a:schemeClr val="tx1"/>
              </a:solidFill>
            </a:endParaRPr>
          </a:p>
          <a:p>
            <a:endParaRPr kumimoji="1" lang="en-US" altLang="ja-JP" sz="1100" dirty="0">
              <a:solidFill>
                <a:schemeClr val="tx1"/>
              </a:solidFill>
            </a:endParaRPr>
          </a:p>
          <a:p>
            <a:r>
              <a:rPr kumimoji="1" lang="ja-JP" altLang="en-US" sz="1600" b="1" dirty="0" smtClean="0">
                <a:solidFill>
                  <a:schemeClr val="tx1"/>
                </a:solidFill>
              </a:rPr>
              <a:t>●　作家から子どもへの講演の実施</a:t>
            </a:r>
            <a:endParaRPr kumimoji="1" lang="en-US" altLang="ja-JP" sz="1600" b="1" dirty="0" smtClean="0">
              <a:solidFill>
                <a:schemeClr val="tx1"/>
              </a:solidFill>
            </a:endParaRPr>
          </a:p>
          <a:p>
            <a:r>
              <a:rPr kumimoji="1" lang="ja-JP" altLang="en-US" sz="1600" dirty="0">
                <a:solidFill>
                  <a:schemeClr val="tx1"/>
                </a:solidFill>
              </a:rPr>
              <a:t>　</a:t>
            </a:r>
            <a:r>
              <a:rPr kumimoji="1" lang="ja-JP" altLang="en-US" sz="1600" dirty="0" smtClean="0">
                <a:solidFill>
                  <a:schemeClr val="tx1"/>
                </a:solidFill>
              </a:rPr>
              <a:t>　・本作成の思いや考えを直接聞き、子どもがより本の内容に興味が沸いたり、</a:t>
            </a:r>
            <a:endParaRPr kumimoji="1" lang="en-US" altLang="ja-JP" sz="1600" dirty="0" smtClean="0">
              <a:solidFill>
                <a:schemeClr val="tx1"/>
              </a:solidFill>
            </a:endParaRPr>
          </a:p>
          <a:p>
            <a:r>
              <a:rPr kumimoji="1" lang="ja-JP" altLang="en-US" sz="1600" dirty="0">
                <a:solidFill>
                  <a:schemeClr val="tx1"/>
                </a:solidFill>
              </a:rPr>
              <a:t>　</a:t>
            </a:r>
            <a:r>
              <a:rPr kumimoji="1" lang="ja-JP" altLang="en-US" sz="1600" dirty="0" smtClean="0">
                <a:solidFill>
                  <a:schemeClr val="tx1"/>
                </a:solidFill>
              </a:rPr>
              <a:t>　　本の大切さを理解することができた。</a:t>
            </a:r>
            <a:endParaRPr kumimoji="1" lang="en-US" altLang="ja-JP" sz="1600" dirty="0" smtClean="0">
              <a:solidFill>
                <a:schemeClr val="tx1"/>
              </a:solidFill>
            </a:endParaRPr>
          </a:p>
          <a:p>
            <a:endParaRPr kumimoji="1" lang="en-US" altLang="ja-JP" sz="1100" dirty="0">
              <a:solidFill>
                <a:schemeClr val="tx1"/>
              </a:solidFill>
            </a:endParaRPr>
          </a:p>
          <a:p>
            <a:r>
              <a:rPr kumimoji="1" lang="ja-JP" altLang="en-US" sz="1600" b="1" dirty="0" smtClean="0">
                <a:solidFill>
                  <a:schemeClr val="tx1"/>
                </a:solidFill>
              </a:rPr>
              <a:t>●</a:t>
            </a:r>
            <a:r>
              <a:rPr kumimoji="1" lang="ja-JP" altLang="en-US" sz="1600" b="1" dirty="0">
                <a:solidFill>
                  <a:schemeClr val="tx1"/>
                </a:solidFill>
              </a:rPr>
              <a:t>　</a:t>
            </a:r>
            <a:r>
              <a:rPr kumimoji="1" lang="ja-JP" altLang="en-US" sz="1600" b="1" dirty="0" smtClean="0">
                <a:solidFill>
                  <a:schemeClr val="tx1"/>
                </a:solidFill>
              </a:rPr>
              <a:t>絵本の読み聞かせの実施</a:t>
            </a:r>
            <a:endParaRPr kumimoji="1" lang="en-US" altLang="ja-JP" sz="1600" b="1" dirty="0" smtClean="0">
              <a:solidFill>
                <a:schemeClr val="tx1"/>
              </a:solidFill>
            </a:endParaRPr>
          </a:p>
          <a:p>
            <a:r>
              <a:rPr kumimoji="1" lang="ja-JP" altLang="en-US" sz="1600" dirty="0" smtClean="0">
                <a:solidFill>
                  <a:schemeClr val="tx1"/>
                </a:solidFill>
              </a:rPr>
              <a:t>　　・絵と音で本の内容を把握することができ、文字を読むことが苦手な子どもも本に</a:t>
            </a:r>
            <a:endParaRPr kumimoji="1" lang="en-US" altLang="ja-JP" sz="1600" dirty="0" smtClean="0">
              <a:solidFill>
                <a:schemeClr val="tx1"/>
              </a:solidFill>
            </a:endParaRPr>
          </a:p>
          <a:p>
            <a:r>
              <a:rPr kumimoji="1" lang="ja-JP" altLang="en-US" sz="1600" dirty="0">
                <a:solidFill>
                  <a:schemeClr val="tx1"/>
                </a:solidFill>
              </a:rPr>
              <a:t>　</a:t>
            </a:r>
            <a:r>
              <a:rPr kumimoji="1" lang="ja-JP" altLang="en-US" sz="1600" dirty="0" smtClean="0">
                <a:solidFill>
                  <a:schemeClr val="tx1"/>
                </a:solidFill>
              </a:rPr>
              <a:t>　　親しむことができた。</a:t>
            </a:r>
            <a:endParaRPr kumimoji="1" lang="en-US" altLang="ja-JP" sz="1600" dirty="0" smtClean="0">
              <a:solidFill>
                <a:schemeClr val="tx1"/>
              </a:solidFill>
            </a:endParaRPr>
          </a:p>
          <a:p>
            <a:r>
              <a:rPr kumimoji="1" lang="ja-JP" altLang="en-US" sz="1600" dirty="0">
                <a:solidFill>
                  <a:schemeClr val="tx1"/>
                </a:solidFill>
              </a:rPr>
              <a:t>　</a:t>
            </a:r>
            <a:r>
              <a:rPr kumimoji="1" lang="ja-JP" altLang="en-US" sz="1600" dirty="0" smtClean="0">
                <a:solidFill>
                  <a:schemeClr val="tx1"/>
                </a:solidFill>
              </a:rPr>
              <a:t>　・子どもが読み聞かせの手法を学ぶことができた。</a:t>
            </a:r>
            <a:endParaRPr kumimoji="1" lang="en-US" altLang="ja-JP" sz="1600" dirty="0" smtClean="0">
              <a:solidFill>
                <a:schemeClr val="tx1"/>
              </a:solidFill>
            </a:endParaRPr>
          </a:p>
        </p:txBody>
      </p:sp>
      <p:sp>
        <p:nvSpPr>
          <p:cNvPr id="18" name="テキスト ボックス 17"/>
          <p:cNvSpPr txBox="1"/>
          <p:nvPr/>
        </p:nvSpPr>
        <p:spPr>
          <a:xfrm>
            <a:off x="4452078" y="3845431"/>
            <a:ext cx="4550254" cy="2469907"/>
          </a:xfrm>
          <a:prstGeom prst="rect">
            <a:avLst/>
          </a:prstGeom>
          <a:noFill/>
          <a:ln>
            <a:solidFill>
              <a:srgbClr val="00B050"/>
            </a:solidFill>
          </a:ln>
        </p:spPr>
        <p:txBody>
          <a:bodyPr wrap="square" rtlCol="0">
            <a:spAutoFit/>
          </a:bodyPr>
          <a:lstStyle/>
          <a:p>
            <a:r>
              <a:rPr kumimoji="1" lang="ja-JP" altLang="en-US" b="1" dirty="0" smtClean="0"/>
              <a:t>≪今後の子ども読書活動の充実に向けて≫</a:t>
            </a:r>
            <a:endParaRPr kumimoji="1" lang="en-US" altLang="ja-JP" b="1" dirty="0" smtClean="0"/>
          </a:p>
          <a:p>
            <a:endParaRPr kumimoji="1" lang="en-US" altLang="ja-JP" sz="1050" b="1" dirty="0" smtClean="0"/>
          </a:p>
          <a:p>
            <a:r>
              <a:rPr kumimoji="1" lang="ja-JP" altLang="en-US" dirty="0" smtClean="0"/>
              <a:t>①②</a:t>
            </a:r>
            <a:endParaRPr kumimoji="1" lang="en-US" altLang="ja-JP" dirty="0" smtClean="0"/>
          </a:p>
          <a:p>
            <a:r>
              <a:rPr kumimoji="1" lang="ja-JP" altLang="en-US" dirty="0" smtClean="0"/>
              <a:t>　　現在、学校園に府が実施している</a:t>
            </a:r>
            <a:endParaRPr kumimoji="1" lang="en-US" altLang="ja-JP" dirty="0" smtClean="0"/>
          </a:p>
          <a:p>
            <a:r>
              <a:rPr kumimoji="1" lang="ja-JP" altLang="en-US" dirty="0"/>
              <a:t>　</a:t>
            </a:r>
            <a:r>
              <a:rPr kumimoji="1" lang="ja-JP" altLang="en-US" dirty="0" smtClean="0"/>
              <a:t>　オーサービジット事業を、</a:t>
            </a:r>
            <a:endParaRPr kumimoji="1" lang="en-US" altLang="ja-JP" dirty="0" smtClean="0"/>
          </a:p>
          <a:p>
            <a:r>
              <a:rPr kumimoji="1" lang="ja-JP" altLang="en-US" dirty="0"/>
              <a:t>　</a:t>
            </a:r>
            <a:r>
              <a:rPr kumimoji="1" lang="ja-JP" altLang="en-US" dirty="0" smtClean="0"/>
              <a:t>　学校以外の様々な子どもの居場所も</a:t>
            </a:r>
            <a:endParaRPr kumimoji="1" lang="en-US" altLang="ja-JP" dirty="0" smtClean="0"/>
          </a:p>
          <a:p>
            <a:r>
              <a:rPr kumimoji="1" lang="ja-JP" altLang="en-US" dirty="0"/>
              <a:t>　</a:t>
            </a:r>
            <a:r>
              <a:rPr kumimoji="1" lang="ja-JP" altLang="en-US" dirty="0" smtClean="0"/>
              <a:t>　募集対象に拡充することを検討する。</a:t>
            </a:r>
            <a:endParaRPr kumimoji="1" lang="en-US" altLang="ja-JP" dirty="0" smtClean="0"/>
          </a:p>
          <a:p>
            <a:endParaRPr kumimoji="1" lang="en-US" altLang="ja-JP" dirty="0"/>
          </a:p>
          <a:p>
            <a:endParaRPr kumimoji="1" lang="en-US" altLang="ja-JP" dirty="0"/>
          </a:p>
        </p:txBody>
      </p:sp>
      <p:sp>
        <p:nvSpPr>
          <p:cNvPr id="5" name="正方形/長方形 4"/>
          <p:cNvSpPr/>
          <p:nvPr/>
        </p:nvSpPr>
        <p:spPr>
          <a:xfrm>
            <a:off x="64394" y="3838392"/>
            <a:ext cx="4267763" cy="2862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smtClean="0">
                <a:solidFill>
                  <a:schemeClr val="tx1"/>
                </a:solidFill>
              </a:rPr>
              <a:t>≪様々な子どもの居場所の現状≫</a:t>
            </a:r>
            <a:endParaRPr kumimoji="1" lang="en-US" altLang="ja-JP" b="1" dirty="0" smtClean="0">
              <a:solidFill>
                <a:schemeClr val="tx1"/>
              </a:solidFill>
            </a:endParaRPr>
          </a:p>
          <a:p>
            <a:endParaRPr kumimoji="1" lang="en-US" altLang="ja-JP" sz="1000" b="1" dirty="0" smtClean="0">
              <a:solidFill>
                <a:schemeClr val="tx1"/>
              </a:solidFill>
            </a:endParaRPr>
          </a:p>
          <a:p>
            <a:r>
              <a:rPr kumimoji="1" lang="ja-JP" altLang="en-US" dirty="0">
                <a:solidFill>
                  <a:schemeClr val="tx1"/>
                </a:solidFill>
              </a:rPr>
              <a:t>①</a:t>
            </a:r>
            <a:r>
              <a:rPr kumimoji="1" lang="ja-JP" altLang="en-US" dirty="0" smtClean="0">
                <a:solidFill>
                  <a:schemeClr val="tx1"/>
                </a:solidFill>
              </a:rPr>
              <a:t>　読書に関するイベントは、</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様々な子どもの居場所で実施され</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ているが、人的な要因や時間的な</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要因などで実施していないところ</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もある。</a:t>
            </a:r>
            <a:endParaRPr kumimoji="1" lang="en-US" altLang="ja-JP" dirty="0" smtClean="0">
              <a:solidFill>
                <a:schemeClr val="tx1"/>
              </a:solidFill>
            </a:endParaRPr>
          </a:p>
          <a:p>
            <a:endParaRPr kumimoji="1" lang="en-US" altLang="ja-JP" sz="1100" dirty="0">
              <a:solidFill>
                <a:schemeClr val="tx1"/>
              </a:solidFill>
            </a:endParaRPr>
          </a:p>
          <a:p>
            <a:r>
              <a:rPr kumimoji="1" lang="ja-JP" altLang="en-US" dirty="0" smtClean="0">
                <a:solidFill>
                  <a:schemeClr val="tx1"/>
                </a:solidFill>
              </a:rPr>
              <a:t>②</a:t>
            </a:r>
            <a:r>
              <a:rPr kumimoji="1" lang="ja-JP" altLang="en-US" dirty="0">
                <a:solidFill>
                  <a:schemeClr val="tx1"/>
                </a:solidFill>
              </a:rPr>
              <a:t>　</a:t>
            </a:r>
            <a:r>
              <a:rPr kumimoji="1" lang="ja-JP" altLang="en-US" dirty="0" smtClean="0">
                <a:solidFill>
                  <a:schemeClr val="tx1"/>
                </a:solidFill>
              </a:rPr>
              <a:t>読書活動を主目的としない</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居場所での読書に関するイベント</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が少ない。　</a:t>
            </a:r>
            <a:endParaRPr kumimoji="1" lang="en-US" altLang="ja-JP" dirty="0" smtClean="0">
              <a:solidFill>
                <a:schemeClr val="tx1"/>
              </a:solidFill>
            </a:endParaRPr>
          </a:p>
        </p:txBody>
      </p:sp>
    </p:spTree>
    <p:extLst>
      <p:ext uri="{BB962C8B-B14F-4D97-AF65-F5344CB8AC3E}">
        <p14:creationId xmlns:p14="http://schemas.microsoft.com/office/powerpoint/2010/main" val="1024654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5022761" y="4406544"/>
            <a:ext cx="3890481" cy="2048814"/>
          </a:xfrm>
          <a:prstGeom prst="roundRect">
            <a:avLst>
              <a:gd name="adj" fmla="val 27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rPr>
              <a:t>今後のスケジュール</a:t>
            </a:r>
            <a:endParaRPr kumimoji="1" lang="en-US" altLang="ja-JP" sz="1400" b="1" dirty="0" smtClean="0">
              <a:solidFill>
                <a:schemeClr val="tx1"/>
              </a:solidFill>
            </a:endParaRPr>
          </a:p>
          <a:p>
            <a:r>
              <a:rPr kumimoji="1" lang="ja-JP" altLang="en-US" sz="1400" dirty="0" smtClean="0">
                <a:solidFill>
                  <a:schemeClr val="tx1"/>
                </a:solidFill>
              </a:rPr>
              <a:t>・計画どおり、矯正施設、児童自立支援施設</a:t>
            </a:r>
            <a:endParaRPr kumimoji="1" lang="en-US" altLang="ja-JP" sz="1400" dirty="0" smtClean="0">
              <a:solidFill>
                <a:schemeClr val="tx1"/>
              </a:solidFill>
            </a:endParaRPr>
          </a:p>
          <a:p>
            <a:r>
              <a:rPr kumimoji="1" lang="ja-JP" altLang="en-US" sz="1400" dirty="0">
                <a:solidFill>
                  <a:schemeClr val="tx1"/>
                </a:solidFill>
              </a:rPr>
              <a:t>　</a:t>
            </a:r>
            <a:r>
              <a:rPr kumimoji="1" lang="ja-JP" altLang="en-US" sz="1400" dirty="0" smtClean="0">
                <a:solidFill>
                  <a:schemeClr val="tx1"/>
                </a:solidFill>
              </a:rPr>
              <a:t>等に配布する。</a:t>
            </a:r>
            <a:endParaRPr kumimoji="1" lang="en-US" altLang="ja-JP" sz="1400" dirty="0" smtClean="0">
              <a:solidFill>
                <a:schemeClr val="tx1"/>
              </a:solidFill>
            </a:endParaRPr>
          </a:p>
          <a:p>
            <a:endParaRPr kumimoji="1" lang="en-US" altLang="ja-JP" sz="2000" dirty="0" smtClean="0">
              <a:solidFill>
                <a:schemeClr val="tx1"/>
              </a:solidFill>
            </a:endParaRPr>
          </a:p>
        </p:txBody>
      </p:sp>
      <p:sp>
        <p:nvSpPr>
          <p:cNvPr id="6" name="正方形/長方形 5"/>
          <p:cNvSpPr/>
          <p:nvPr/>
        </p:nvSpPr>
        <p:spPr>
          <a:xfrm>
            <a:off x="138526" y="2097324"/>
            <a:ext cx="8886290" cy="4653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第１回資料からの変更について</a:t>
            </a:r>
            <a:r>
              <a:rPr kumimoji="1" lang="en-US" altLang="ja-JP" sz="1600" dirty="0" smtClean="0">
                <a:solidFill>
                  <a:schemeClr val="tx1"/>
                </a:solidFill>
                <a:latin typeface="Meiryo UI" panose="020B0604030504040204" pitchFamily="50" charset="-128"/>
                <a:ea typeface="Meiryo UI" panose="020B0604030504040204" pitchFamily="50" charset="-128"/>
              </a:rPr>
              <a:t>】</a:t>
            </a:r>
          </a:p>
          <a:p>
            <a:r>
              <a:rPr kumimoji="1" lang="ja-JP" altLang="en-US" sz="1600" dirty="0">
                <a:solidFill>
                  <a:schemeClr val="tx1"/>
                </a:solidFill>
                <a:latin typeface="Meiryo UI" panose="020B0604030504040204" pitchFamily="50" charset="-128"/>
                <a:ea typeface="Meiryo UI" panose="020B0604030504040204" pitchFamily="50" charset="-128"/>
              </a:rPr>
              <a:t>　①</a:t>
            </a:r>
            <a:r>
              <a:rPr kumimoji="1" lang="ja-JP" altLang="en-US" sz="1600" dirty="0" smtClean="0">
                <a:solidFill>
                  <a:schemeClr val="tx1"/>
                </a:solidFill>
                <a:latin typeface="Meiryo UI" panose="020B0604030504040204" pitchFamily="50" charset="-128"/>
                <a:ea typeface="Meiryo UI" panose="020B0604030504040204" pitchFamily="50" charset="-128"/>
              </a:rPr>
              <a:t>サイズを縮小</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②</a:t>
            </a:r>
            <a:r>
              <a:rPr kumimoji="1" lang="ja-JP" altLang="en-US" sz="1600" dirty="0" smtClean="0">
                <a:solidFill>
                  <a:schemeClr val="tx1"/>
                </a:solidFill>
                <a:latin typeface="Meiryo UI" panose="020B0604030504040204" pitchFamily="50" charset="-128"/>
                <a:ea typeface="Meiryo UI" panose="020B0604030504040204" pitchFamily="50" charset="-128"/>
              </a:rPr>
              <a:t>文字数を減少</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③</a:t>
            </a:r>
            <a:r>
              <a:rPr kumimoji="1" lang="ja-JP" altLang="en-US" sz="1600" dirty="0" smtClean="0">
                <a:solidFill>
                  <a:schemeClr val="tx1"/>
                </a:solidFill>
                <a:latin typeface="Meiryo UI" panose="020B0604030504040204" pitchFamily="50" charset="-128"/>
                <a:ea typeface="Meiryo UI" panose="020B0604030504040204" pitchFamily="50" charset="-128"/>
              </a:rPr>
              <a:t>イラストを多用　</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④表紙タイトルの変更</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　（案）</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　・　</a:t>
            </a:r>
            <a:r>
              <a:rPr kumimoji="1" lang="ja-JP" altLang="en-US" sz="1600" b="1" u="sng" dirty="0" smtClean="0">
                <a:solidFill>
                  <a:schemeClr val="tx1"/>
                </a:solidFill>
                <a:latin typeface="Meiryo UI" panose="020B0604030504040204" pitchFamily="50" charset="-128"/>
                <a:ea typeface="Meiryo UI" panose="020B0604030504040204" pitchFamily="50" charset="-128"/>
              </a:rPr>
              <a:t>図書館、いってみる？</a:t>
            </a:r>
            <a:endParaRPr kumimoji="1" lang="en-US" altLang="ja-JP" sz="1600" b="1" u="sng" dirty="0" smtClean="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（その他候補）</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　・　図書館、いってみない？</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　・　図書館があるよ</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　・　さあ、図書館に行こう</a:t>
            </a:r>
            <a:endParaRPr kumimoji="1"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0" y="-26944"/>
            <a:ext cx="9144000" cy="419691"/>
          </a:xfrm>
          <a:solidFill>
            <a:schemeClr val="accent1">
              <a:lumMod val="20000"/>
              <a:lumOff val="80000"/>
            </a:schemeClr>
          </a:solidFill>
        </p:spPr>
        <p:txBody>
          <a:bodyPr anchor="ctr">
            <a:normAutofit fontScale="90000"/>
          </a:bodyPr>
          <a:lstStyle/>
          <a:p>
            <a:pPr algn="l"/>
            <a:r>
              <a:rPr lang="ja-JP" altLang="en-US" sz="2400" b="1" dirty="0" smtClean="0">
                <a:latin typeface="Meiryo UI" panose="020B0604030504040204" pitchFamily="50" charset="-128"/>
                <a:ea typeface="Meiryo UI" panose="020B0604030504040204" pitchFamily="50" charset="-128"/>
              </a:rPr>
              <a:t>事業内容（３）子ども向け図書館案内リーフレットの作成</a:t>
            </a:r>
            <a:endParaRPr lang="ja-JP" altLang="en-US" sz="24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0" y="358458"/>
            <a:ext cx="9144000"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graphicFrame>
        <p:nvGraphicFramePr>
          <p:cNvPr id="68" name="表 67"/>
          <p:cNvGraphicFramePr>
            <a:graphicFrameLocks noGrp="1"/>
          </p:cNvGraphicFramePr>
          <p:nvPr>
            <p:extLst>
              <p:ext uri="{D42A27DB-BD31-4B8C-83A1-F6EECF244321}">
                <p14:modId xmlns:p14="http://schemas.microsoft.com/office/powerpoint/2010/main" val="2956043420"/>
              </p:ext>
            </p:extLst>
          </p:nvPr>
        </p:nvGraphicFramePr>
        <p:xfrm>
          <a:off x="5502749" y="5271962"/>
          <a:ext cx="2930503" cy="822960"/>
        </p:xfrm>
        <a:graphic>
          <a:graphicData uri="http://schemas.openxmlformats.org/drawingml/2006/table">
            <a:tbl>
              <a:tblPr firstRow="1" bandRow="1">
                <a:tableStyleId>{5940675A-B579-460E-94D1-54222C63F5DA}</a:tableStyleId>
              </a:tblPr>
              <a:tblGrid>
                <a:gridCol w="818978">
                  <a:extLst>
                    <a:ext uri="{9D8B030D-6E8A-4147-A177-3AD203B41FA5}">
                      <a16:colId xmlns:a16="http://schemas.microsoft.com/office/drawing/2014/main" val="2252433492"/>
                    </a:ext>
                  </a:extLst>
                </a:gridCol>
                <a:gridCol w="2111525">
                  <a:extLst>
                    <a:ext uri="{9D8B030D-6E8A-4147-A177-3AD203B41FA5}">
                      <a16:colId xmlns:a16="http://schemas.microsoft.com/office/drawing/2014/main" val="420723690"/>
                    </a:ext>
                  </a:extLst>
                </a:gridCol>
              </a:tblGrid>
              <a:tr h="227285">
                <a:tc>
                  <a:txBody>
                    <a:bodyPr/>
                    <a:lstStyle/>
                    <a:p>
                      <a:r>
                        <a:rPr kumimoji="1" lang="ja-JP" altLang="en-US" sz="1200" dirty="0" smtClean="0">
                          <a:latin typeface="Meiryo UI" panose="020B0604030504040204" pitchFamily="50" charset="-128"/>
                          <a:ea typeface="Meiryo UI" panose="020B0604030504040204" pitchFamily="50" charset="-128"/>
                        </a:rPr>
                        <a:t>時期</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内容</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extLst>
                  <a:ext uri="{0D108BD9-81ED-4DB2-BD59-A6C34878D82A}">
                    <a16:rowId xmlns:a16="http://schemas.microsoft.com/office/drawing/2014/main" val="2408243485"/>
                  </a:ext>
                </a:extLst>
              </a:tr>
              <a:tr h="261236">
                <a:tc>
                  <a:txBody>
                    <a:bodyPr/>
                    <a:lstStyle/>
                    <a:p>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各市町村立図書館へ照会</a:t>
                      </a:r>
                      <a:endParaRPr kumimoji="1" lang="en-US" altLang="ja-JP" sz="120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77405922"/>
                  </a:ext>
                </a:extLst>
              </a:tr>
              <a:tr h="261236">
                <a:tc>
                  <a:txBody>
                    <a:bodyPr/>
                    <a:lstStyle/>
                    <a:p>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リーフレットの印刷・配付</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24290628"/>
                  </a:ext>
                </a:extLst>
              </a:tr>
            </a:tbl>
          </a:graphicData>
        </a:graphic>
      </p:graphicFrame>
      <p:sp>
        <p:nvSpPr>
          <p:cNvPr id="69" name="テキスト ボックス 68"/>
          <p:cNvSpPr txBox="1"/>
          <p:nvPr/>
        </p:nvSpPr>
        <p:spPr>
          <a:xfrm>
            <a:off x="2779259" y="6365029"/>
            <a:ext cx="2809899"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別添リーフレット参照</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35468" y="568628"/>
            <a:ext cx="8983438" cy="752676"/>
            <a:chOff x="-17051" y="491700"/>
            <a:chExt cx="8983438" cy="752676"/>
          </a:xfrm>
        </p:grpSpPr>
        <p:sp>
          <p:nvSpPr>
            <p:cNvPr id="8" name="正方形/長方形 7"/>
            <p:cNvSpPr/>
            <p:nvPr/>
          </p:nvSpPr>
          <p:spPr>
            <a:xfrm>
              <a:off x="1296537" y="491700"/>
              <a:ext cx="7669850" cy="7526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　　子ども向け</a:t>
              </a:r>
              <a:r>
                <a:rPr kumimoji="1" lang="ja-JP" altLang="en-US" sz="1400" dirty="0">
                  <a:solidFill>
                    <a:schemeClr val="tx1"/>
                  </a:solidFill>
                  <a:latin typeface="Meiryo UI" panose="020B0604030504040204" pitchFamily="50" charset="-128"/>
                  <a:ea typeface="Meiryo UI" panose="020B0604030504040204" pitchFamily="50" charset="-128"/>
                </a:rPr>
                <a:t>の図書館</a:t>
              </a:r>
              <a:r>
                <a:rPr kumimoji="1" lang="ja-JP" altLang="en-US" sz="1400" dirty="0" smtClean="0">
                  <a:solidFill>
                    <a:schemeClr val="tx1"/>
                  </a:solidFill>
                  <a:latin typeface="Meiryo UI" panose="020B0604030504040204" pitchFamily="50" charset="-128"/>
                  <a:ea typeface="Meiryo UI" panose="020B0604030504040204" pitchFamily="50" charset="-128"/>
                </a:rPr>
                <a:t>案内リーフレット</a:t>
              </a:r>
              <a:r>
                <a:rPr kumimoji="1" lang="ja-JP" altLang="en-US" sz="1400" dirty="0">
                  <a:solidFill>
                    <a:schemeClr val="tx1"/>
                  </a:solidFill>
                  <a:latin typeface="Meiryo UI" panose="020B0604030504040204" pitchFamily="50" charset="-128"/>
                  <a:ea typeface="Meiryo UI" panose="020B0604030504040204" pitchFamily="50" charset="-128"/>
                </a:rPr>
                <a:t>を作成</a:t>
              </a:r>
              <a:r>
                <a:rPr kumimoji="1" lang="ja-JP" altLang="en-US" sz="1400" dirty="0" smtClean="0">
                  <a:solidFill>
                    <a:schemeClr val="tx1"/>
                  </a:solidFill>
                  <a:latin typeface="Meiryo UI" panose="020B0604030504040204" pitchFamily="50" charset="-128"/>
                  <a:ea typeface="Meiryo UI" panose="020B0604030504040204" pitchFamily="50" charset="-128"/>
                </a:rPr>
                <a:t>し、矯正施設（少年院）、児童自立支援施設等職員に</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周知し、子どもが施設を出る時</a:t>
              </a:r>
              <a:r>
                <a:rPr kumimoji="1" lang="ja-JP" altLang="en-US" sz="1400" dirty="0">
                  <a:solidFill>
                    <a:schemeClr val="tx1"/>
                  </a:solidFill>
                  <a:latin typeface="Meiryo UI" panose="020B0604030504040204" pitchFamily="50" charset="-128"/>
                  <a:ea typeface="Meiryo UI" panose="020B0604030504040204" pitchFamily="50" charset="-128"/>
                </a:rPr>
                <a:t>に</a:t>
              </a:r>
              <a:r>
                <a:rPr kumimoji="1" lang="ja-JP" altLang="en-US" sz="1400" dirty="0" smtClean="0">
                  <a:solidFill>
                    <a:schemeClr val="tx1"/>
                  </a:solidFill>
                  <a:latin typeface="Meiryo UI" panose="020B0604030504040204" pitchFamily="50" charset="-128"/>
                  <a:ea typeface="Meiryo UI" panose="020B0604030504040204" pitchFamily="50" charset="-128"/>
                </a:rPr>
                <a:t>、子ども</a:t>
              </a:r>
              <a:r>
                <a:rPr kumimoji="1" lang="ja-JP" altLang="en-US" sz="1400" dirty="0">
                  <a:solidFill>
                    <a:schemeClr val="tx1"/>
                  </a:solidFill>
                  <a:latin typeface="Meiryo UI" panose="020B0604030504040204" pitchFamily="50" charset="-128"/>
                  <a:ea typeface="Meiryo UI" panose="020B0604030504040204" pitchFamily="50" charset="-128"/>
                </a:rPr>
                <a:t>に配布</a:t>
              </a:r>
              <a:r>
                <a:rPr kumimoji="1" lang="ja-JP" altLang="en-US" sz="1400" dirty="0" smtClean="0">
                  <a:solidFill>
                    <a:schemeClr val="tx1"/>
                  </a:solidFill>
                  <a:latin typeface="Meiryo UI" panose="020B0604030504040204" pitchFamily="50" charset="-128"/>
                  <a:ea typeface="Meiryo UI" panose="020B0604030504040204" pitchFamily="50" charset="-128"/>
                </a:rPr>
                <a:t>する。</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9" name="角丸四角形 8"/>
            <p:cNvSpPr/>
            <p:nvPr/>
          </p:nvSpPr>
          <p:spPr>
            <a:xfrm>
              <a:off x="-17051" y="491700"/>
              <a:ext cx="1392267" cy="75267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事業内容</a:t>
              </a:r>
              <a:endParaRPr kumimoji="1" lang="ja-JP" altLang="en-US" dirty="0">
                <a:latin typeface="Meiryo UI" panose="020B0604030504040204" pitchFamily="50" charset="-128"/>
                <a:ea typeface="Meiryo UI" panose="020B0604030504040204" pitchFamily="50" charset="-128"/>
              </a:endParaRPr>
            </a:p>
          </p:txBody>
        </p:sp>
      </p:grpSp>
      <p:sp>
        <p:nvSpPr>
          <p:cNvPr id="12" name="正方形/長方形 11"/>
          <p:cNvSpPr/>
          <p:nvPr/>
        </p:nvSpPr>
        <p:spPr>
          <a:xfrm>
            <a:off x="138526" y="1408454"/>
            <a:ext cx="8880380" cy="601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　目的　　子どもに対し、図書館についての情報提供を行い、施設を出る時に、子どもが必要な知識を得たい時や、悩んだとき</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などに、図書館を利用できるようにする。</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50522" y="1497185"/>
            <a:ext cx="513566" cy="2439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12"/>
          </p:nvPr>
        </p:nvSpPr>
        <p:spPr>
          <a:xfrm>
            <a:off x="6968000" y="6472447"/>
            <a:ext cx="2057400" cy="365125"/>
          </a:xfrm>
        </p:spPr>
        <p:txBody>
          <a:bodyPr/>
          <a:lstStyle/>
          <a:p>
            <a:fld id="{457C0D8F-D9F0-4C80-B981-32F7054EFFCE}" type="slidenum">
              <a:rPr kumimoji="1" lang="ja-JP" altLang="en-US" smtClean="0"/>
              <a:t>18</a:t>
            </a:fld>
            <a:endParaRPr kumimoji="1" lang="ja-JP" altLang="en-US"/>
          </a:p>
        </p:txBody>
      </p:sp>
      <p:sp>
        <p:nvSpPr>
          <p:cNvPr id="18" name="角丸四角形 17"/>
          <p:cNvSpPr/>
          <p:nvPr/>
        </p:nvSpPr>
        <p:spPr>
          <a:xfrm>
            <a:off x="5022761" y="2275014"/>
            <a:ext cx="3890481" cy="1973696"/>
          </a:xfrm>
          <a:prstGeom prst="roundRect">
            <a:avLst>
              <a:gd name="adj" fmla="val 27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050" dirty="0" smtClean="0">
              <a:solidFill>
                <a:schemeClr val="tx1"/>
              </a:solidFill>
            </a:endParaRPr>
          </a:p>
          <a:p>
            <a:r>
              <a:rPr kumimoji="1" lang="ja-JP" altLang="en-US" sz="1400" dirty="0" smtClean="0">
                <a:solidFill>
                  <a:schemeClr val="tx1"/>
                </a:solidFill>
              </a:rPr>
              <a:t>○利用したことがない子ども</a:t>
            </a:r>
            <a:endParaRPr kumimoji="1" lang="en-US" altLang="ja-JP" sz="1400" dirty="0">
              <a:solidFill>
                <a:schemeClr val="tx1"/>
              </a:solidFill>
            </a:endParaRPr>
          </a:p>
          <a:p>
            <a:r>
              <a:rPr kumimoji="1" lang="ja-JP" altLang="en-US" sz="1400" dirty="0" smtClean="0">
                <a:solidFill>
                  <a:schemeClr val="tx1"/>
                </a:solidFill>
              </a:rPr>
              <a:t>　⇒図書館の存在や利用方法を周知</a:t>
            </a:r>
            <a:endParaRPr kumimoji="1" lang="en-US" altLang="ja-JP" sz="1400" dirty="0" smtClean="0">
              <a:solidFill>
                <a:schemeClr val="tx1"/>
              </a:solidFill>
            </a:endParaRPr>
          </a:p>
          <a:p>
            <a:endParaRPr kumimoji="1" lang="en-US" altLang="ja-JP" sz="600" dirty="0" smtClean="0">
              <a:solidFill>
                <a:schemeClr val="tx1"/>
              </a:solidFill>
            </a:endParaRPr>
          </a:p>
          <a:p>
            <a:r>
              <a:rPr kumimoji="1" lang="ja-JP" altLang="en-US" sz="1400" dirty="0" smtClean="0">
                <a:solidFill>
                  <a:schemeClr val="tx1"/>
                </a:solidFill>
              </a:rPr>
              <a:t>○利用したことがある子ども</a:t>
            </a:r>
            <a:endParaRPr kumimoji="1" lang="en-US" altLang="ja-JP" sz="1400" dirty="0" smtClean="0">
              <a:solidFill>
                <a:schemeClr val="tx1"/>
              </a:solidFill>
            </a:endParaRPr>
          </a:p>
          <a:p>
            <a:r>
              <a:rPr kumimoji="1" lang="ja-JP" altLang="en-US" sz="1400" dirty="0" smtClean="0">
                <a:solidFill>
                  <a:schemeClr val="tx1"/>
                </a:solidFill>
              </a:rPr>
              <a:t>　⇒身近に図書館があることを周知</a:t>
            </a:r>
            <a:endParaRPr kumimoji="1" lang="en-US" altLang="ja-JP" sz="1400" dirty="0" smtClean="0">
              <a:solidFill>
                <a:schemeClr val="tx1"/>
              </a:solidFill>
            </a:endParaRPr>
          </a:p>
          <a:p>
            <a:r>
              <a:rPr kumimoji="1" lang="ja-JP" altLang="en-US" sz="1400" dirty="0">
                <a:solidFill>
                  <a:schemeClr val="tx1"/>
                </a:solidFill>
              </a:rPr>
              <a:t>　⇒</a:t>
            </a:r>
            <a:r>
              <a:rPr kumimoji="1" lang="ja-JP" altLang="en-US" sz="1400" dirty="0" smtClean="0">
                <a:solidFill>
                  <a:schemeClr val="tx1"/>
                </a:solidFill>
              </a:rPr>
              <a:t>知識を得たい時や悩んだ時に</a:t>
            </a:r>
            <a:endParaRPr kumimoji="1" lang="en-US" altLang="ja-JP" sz="1400" dirty="0" smtClean="0">
              <a:solidFill>
                <a:schemeClr val="tx1"/>
              </a:solidFill>
            </a:endParaRPr>
          </a:p>
          <a:p>
            <a:r>
              <a:rPr kumimoji="1" lang="ja-JP" altLang="en-US" sz="1400" dirty="0">
                <a:solidFill>
                  <a:schemeClr val="tx1"/>
                </a:solidFill>
              </a:rPr>
              <a:t>　</a:t>
            </a:r>
            <a:r>
              <a:rPr kumimoji="1" lang="ja-JP" altLang="en-US" sz="1400" dirty="0" smtClean="0">
                <a:solidFill>
                  <a:schemeClr val="tx1"/>
                </a:solidFill>
              </a:rPr>
              <a:t>　図書館サービス（レファレンス等）</a:t>
            </a:r>
            <a:endParaRPr kumimoji="1" lang="en-US" altLang="ja-JP" sz="1400" dirty="0" smtClean="0">
              <a:solidFill>
                <a:schemeClr val="tx1"/>
              </a:solidFill>
            </a:endParaRPr>
          </a:p>
          <a:p>
            <a:r>
              <a:rPr kumimoji="1" lang="ja-JP" altLang="en-US" sz="1400" dirty="0" smtClean="0">
                <a:solidFill>
                  <a:schemeClr val="tx1"/>
                </a:solidFill>
              </a:rPr>
              <a:t>　　が活用できることを周知</a:t>
            </a:r>
            <a:endParaRPr kumimoji="1" lang="en-US" altLang="ja-JP" sz="1400" dirty="0" smtClean="0">
              <a:solidFill>
                <a:schemeClr val="tx1"/>
              </a:solidFill>
            </a:endParaRPr>
          </a:p>
          <a:p>
            <a:endParaRPr kumimoji="1" lang="en-US" altLang="ja-JP" sz="1050" dirty="0" smtClean="0">
              <a:solidFill>
                <a:schemeClr val="tx1"/>
              </a:solidFill>
            </a:endParaRPr>
          </a:p>
        </p:txBody>
      </p:sp>
      <p:sp>
        <p:nvSpPr>
          <p:cNvPr id="17" name="正方形/長方形 16"/>
          <p:cNvSpPr/>
          <p:nvPr/>
        </p:nvSpPr>
        <p:spPr>
          <a:xfrm>
            <a:off x="5022761" y="2126006"/>
            <a:ext cx="1132795" cy="30414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活用方法</a:t>
            </a:r>
            <a:endParaRPr kumimoji="1" lang="ja-JP" altLang="en-US" sz="1400" dirty="0">
              <a:solidFill>
                <a:schemeClr val="tx1"/>
              </a:solidFill>
            </a:endParaRPr>
          </a:p>
        </p:txBody>
      </p:sp>
      <p:pic>
        <p:nvPicPr>
          <p:cNvPr id="3" name="図 2"/>
          <p:cNvPicPr>
            <a:picLocks noChangeAspect="1"/>
          </p:cNvPicPr>
          <p:nvPr/>
        </p:nvPicPr>
        <p:blipFill>
          <a:blip r:embed="rId3"/>
          <a:stretch>
            <a:fillRect/>
          </a:stretch>
        </p:blipFill>
        <p:spPr>
          <a:xfrm>
            <a:off x="2859654" y="2440595"/>
            <a:ext cx="1856861" cy="3885788"/>
          </a:xfrm>
          <a:prstGeom prst="rect">
            <a:avLst/>
          </a:prstGeom>
        </p:spPr>
      </p:pic>
    </p:spTree>
    <p:extLst>
      <p:ext uri="{BB962C8B-B14F-4D97-AF65-F5344CB8AC3E}">
        <p14:creationId xmlns:p14="http://schemas.microsoft.com/office/powerpoint/2010/main" val="1453167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6944"/>
            <a:ext cx="9144000" cy="419691"/>
          </a:xfrm>
          <a:solidFill>
            <a:schemeClr val="accent1">
              <a:lumMod val="20000"/>
              <a:lumOff val="80000"/>
            </a:schemeClr>
          </a:solidFill>
        </p:spPr>
        <p:txBody>
          <a:bodyPr anchor="ctr">
            <a:normAutofit fontScale="90000"/>
          </a:bodyPr>
          <a:lstStyle/>
          <a:p>
            <a:pPr algn="l"/>
            <a:r>
              <a:rPr lang="ja-JP" altLang="en-US" sz="2400" b="1" dirty="0" smtClean="0">
                <a:latin typeface="Meiryo UI" panose="020B0604030504040204" pitchFamily="50" charset="-128"/>
                <a:ea typeface="Meiryo UI" panose="020B0604030504040204" pitchFamily="50" charset="-128"/>
              </a:rPr>
              <a:t>事業（３）の今後の方向性（</a:t>
            </a:r>
            <a:r>
              <a:rPr lang="en-US" altLang="ja-JP" sz="2400" b="1" dirty="0" smtClean="0">
                <a:latin typeface="Meiryo UI" panose="020B0604030504040204" pitchFamily="50" charset="-128"/>
                <a:ea typeface="Meiryo UI" panose="020B0604030504040204" pitchFamily="50" charset="-128"/>
              </a:rPr>
              <a:t>12</a:t>
            </a:r>
            <a:r>
              <a:rPr lang="ja-JP" altLang="en-US" sz="2400" b="1" dirty="0" smtClean="0">
                <a:latin typeface="Meiryo UI" panose="020B0604030504040204" pitchFamily="50" charset="-128"/>
                <a:ea typeface="Meiryo UI" panose="020B0604030504040204" pitchFamily="50" charset="-128"/>
              </a:rPr>
              <a:t>月時点）</a:t>
            </a:r>
            <a:endParaRPr lang="ja-JP" altLang="en-US" sz="24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0" y="358458"/>
            <a:ext cx="9144000"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457C0D8F-D9F0-4C80-B981-32F7054EFFCE}" type="slidenum">
              <a:rPr kumimoji="1" lang="ja-JP" altLang="en-US" smtClean="0"/>
              <a:t>19</a:t>
            </a:fld>
            <a:endParaRPr kumimoji="1" lang="ja-JP" altLang="en-US" dirty="0"/>
          </a:p>
        </p:txBody>
      </p:sp>
      <p:sp>
        <p:nvSpPr>
          <p:cNvPr id="18" name="テキスト ボックス 17"/>
          <p:cNvSpPr txBox="1"/>
          <p:nvPr/>
        </p:nvSpPr>
        <p:spPr>
          <a:xfrm>
            <a:off x="4452078" y="629587"/>
            <a:ext cx="4550254" cy="3854901"/>
          </a:xfrm>
          <a:prstGeom prst="rect">
            <a:avLst/>
          </a:prstGeom>
          <a:noFill/>
          <a:ln>
            <a:solidFill>
              <a:srgbClr val="00B050"/>
            </a:solidFill>
          </a:ln>
        </p:spPr>
        <p:txBody>
          <a:bodyPr wrap="square" rtlCol="0">
            <a:spAutoFit/>
          </a:bodyPr>
          <a:lstStyle/>
          <a:p>
            <a:r>
              <a:rPr kumimoji="1" lang="ja-JP" altLang="en-US" b="1" dirty="0" smtClean="0"/>
              <a:t>≪今後の子ども読書活動の充実に向けて≫</a:t>
            </a:r>
            <a:endParaRPr kumimoji="1" lang="en-US" altLang="ja-JP" b="1" dirty="0" smtClean="0"/>
          </a:p>
          <a:p>
            <a:endParaRPr kumimoji="1" lang="en-US" altLang="ja-JP" sz="1050" b="1" dirty="0" smtClean="0"/>
          </a:p>
          <a:p>
            <a:r>
              <a:rPr kumimoji="1" lang="ja-JP" altLang="en-US" dirty="0" smtClean="0"/>
              <a:t>①②</a:t>
            </a:r>
            <a:endParaRPr kumimoji="1" lang="en-US" altLang="ja-JP" dirty="0" smtClean="0"/>
          </a:p>
          <a:p>
            <a:r>
              <a:rPr kumimoji="1" lang="ja-JP" altLang="en-US" dirty="0"/>
              <a:t>　</a:t>
            </a:r>
            <a:r>
              <a:rPr kumimoji="1" lang="ja-JP" altLang="en-US" dirty="0" smtClean="0"/>
              <a:t>リーフレットを多言語化（やさしい日本</a:t>
            </a:r>
            <a:endParaRPr kumimoji="1" lang="en-US" altLang="ja-JP" dirty="0" smtClean="0"/>
          </a:p>
          <a:p>
            <a:r>
              <a:rPr kumimoji="1" lang="ja-JP" altLang="en-US" dirty="0"/>
              <a:t>　</a:t>
            </a:r>
            <a:r>
              <a:rPr kumimoji="1" lang="ja-JP" altLang="en-US" dirty="0" smtClean="0"/>
              <a:t>語も含む）し、</a:t>
            </a:r>
            <a:r>
              <a:rPr kumimoji="1" lang="en-US" altLang="ja-JP" dirty="0" smtClean="0"/>
              <a:t>HP</a:t>
            </a:r>
            <a:r>
              <a:rPr kumimoji="1" lang="ja-JP" altLang="en-US" dirty="0" smtClean="0"/>
              <a:t>に掲載する。</a:t>
            </a:r>
            <a:endParaRPr kumimoji="1" lang="en-US" altLang="ja-JP" dirty="0" smtClean="0"/>
          </a:p>
          <a:p>
            <a:r>
              <a:rPr kumimoji="1" lang="ja-JP" altLang="en-US" dirty="0"/>
              <a:t>　</a:t>
            </a:r>
            <a:r>
              <a:rPr kumimoji="1" lang="en-US" altLang="ja-JP" dirty="0" smtClean="0"/>
              <a:t>HP</a:t>
            </a:r>
            <a:r>
              <a:rPr kumimoji="1" lang="ja-JP" altLang="en-US" dirty="0" smtClean="0"/>
              <a:t>に掲載されていることを周知する</a:t>
            </a:r>
            <a:r>
              <a:rPr kumimoji="1" lang="ja-JP" altLang="en-US" dirty="0" err="1" smtClean="0"/>
              <a:t>た</a:t>
            </a:r>
            <a:endParaRPr kumimoji="1" lang="en-US" altLang="ja-JP" dirty="0" smtClean="0"/>
          </a:p>
          <a:p>
            <a:r>
              <a:rPr kumimoji="1" lang="ja-JP" altLang="en-US" dirty="0"/>
              <a:t>　</a:t>
            </a:r>
            <a:r>
              <a:rPr kumimoji="1" lang="ja-JP" altLang="en-US" dirty="0" err="1" smtClean="0"/>
              <a:t>めの</a:t>
            </a:r>
            <a:r>
              <a:rPr kumimoji="1" lang="ja-JP" altLang="en-US" dirty="0" smtClean="0"/>
              <a:t>多言語チラシを作成し、関係機関に</a:t>
            </a:r>
            <a:endParaRPr kumimoji="1" lang="en-US" altLang="ja-JP" dirty="0" smtClean="0"/>
          </a:p>
          <a:p>
            <a:r>
              <a:rPr kumimoji="1" lang="ja-JP" altLang="en-US" dirty="0"/>
              <a:t>　</a:t>
            </a:r>
            <a:r>
              <a:rPr kumimoji="1" lang="ja-JP" altLang="en-US" dirty="0" smtClean="0"/>
              <a:t>配布する。</a:t>
            </a:r>
            <a:endParaRPr kumimoji="1" lang="en-US" altLang="ja-JP" dirty="0" smtClean="0"/>
          </a:p>
          <a:p>
            <a:endParaRPr kumimoji="1" lang="en-US" altLang="ja-JP" dirty="0"/>
          </a:p>
          <a:p>
            <a:endParaRPr kumimoji="1" lang="en-US" altLang="ja-JP" dirty="0" smtClean="0"/>
          </a:p>
          <a:p>
            <a:r>
              <a:rPr kumimoji="1" lang="ja-JP" altLang="en-US" dirty="0" smtClean="0"/>
              <a:t>③</a:t>
            </a:r>
            <a:endParaRPr kumimoji="1" lang="en-US" altLang="ja-JP" dirty="0" smtClean="0"/>
          </a:p>
          <a:p>
            <a:r>
              <a:rPr kumimoji="1" lang="ja-JP" altLang="en-US" dirty="0"/>
              <a:t>　</a:t>
            </a:r>
            <a:r>
              <a:rPr kumimoji="1" lang="ja-JP" altLang="en-US" dirty="0" smtClean="0"/>
              <a:t>府内の高等学校及び支援学校高等部等へ</a:t>
            </a:r>
            <a:endParaRPr kumimoji="1" lang="en-US" altLang="ja-JP" dirty="0" smtClean="0"/>
          </a:p>
          <a:p>
            <a:r>
              <a:rPr kumimoji="1" lang="ja-JP" altLang="en-US" dirty="0"/>
              <a:t>　</a:t>
            </a:r>
            <a:r>
              <a:rPr kumimoji="1" lang="ja-JP" altLang="en-US" dirty="0" smtClean="0"/>
              <a:t>リーフレットの電子データを情報</a:t>
            </a:r>
            <a:r>
              <a:rPr kumimoji="1" lang="ja-JP" altLang="en-US" dirty="0" err="1" smtClean="0"/>
              <a:t>共有す</a:t>
            </a:r>
            <a:endParaRPr kumimoji="1" lang="en-US" altLang="ja-JP" dirty="0" smtClean="0"/>
          </a:p>
          <a:p>
            <a:r>
              <a:rPr kumimoji="1" lang="ja-JP" altLang="en-US" dirty="0"/>
              <a:t>　</a:t>
            </a:r>
            <a:r>
              <a:rPr kumimoji="1" lang="ja-JP" altLang="en-US" dirty="0" smtClean="0"/>
              <a:t>る。</a:t>
            </a:r>
            <a:endParaRPr kumimoji="1" lang="en-US" altLang="ja-JP" dirty="0"/>
          </a:p>
        </p:txBody>
      </p:sp>
      <p:sp>
        <p:nvSpPr>
          <p:cNvPr id="5" name="正方形/長方形 4"/>
          <p:cNvSpPr/>
          <p:nvPr/>
        </p:nvSpPr>
        <p:spPr>
          <a:xfrm>
            <a:off x="64394" y="629587"/>
            <a:ext cx="4252773" cy="38549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smtClean="0">
                <a:solidFill>
                  <a:schemeClr val="tx1"/>
                </a:solidFill>
              </a:rPr>
              <a:t>≪様々な子どもの居場所の現状≫</a:t>
            </a:r>
            <a:endParaRPr kumimoji="1" lang="en-US" altLang="ja-JP" b="1" dirty="0" smtClean="0">
              <a:solidFill>
                <a:schemeClr val="tx1"/>
              </a:solidFill>
            </a:endParaRPr>
          </a:p>
          <a:p>
            <a:endParaRPr kumimoji="1" lang="en-US" altLang="ja-JP" sz="1000" b="1" dirty="0" smtClean="0">
              <a:solidFill>
                <a:schemeClr val="tx1"/>
              </a:solidFill>
            </a:endParaRPr>
          </a:p>
          <a:p>
            <a:r>
              <a:rPr kumimoji="1" lang="ja-JP" altLang="en-US" dirty="0">
                <a:solidFill>
                  <a:schemeClr val="tx1"/>
                </a:solidFill>
              </a:rPr>
              <a:t>①</a:t>
            </a:r>
            <a:r>
              <a:rPr kumimoji="1" lang="ja-JP" altLang="en-US" dirty="0" smtClean="0">
                <a:solidFill>
                  <a:schemeClr val="tx1"/>
                </a:solidFill>
              </a:rPr>
              <a:t>　府内の在留外国人は、増加傾向に</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あるとともに国籍も多様化傾向に</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ある。</a:t>
            </a:r>
            <a:endParaRPr kumimoji="1" lang="en-US" altLang="ja-JP" dirty="0" smtClean="0">
              <a:solidFill>
                <a:schemeClr val="tx1"/>
              </a:solidFill>
            </a:endParaRPr>
          </a:p>
          <a:p>
            <a:endParaRPr kumimoji="1" lang="en-US" altLang="ja-JP" dirty="0" smtClean="0">
              <a:solidFill>
                <a:schemeClr val="tx1"/>
              </a:solidFill>
            </a:endParaRPr>
          </a:p>
          <a:p>
            <a:r>
              <a:rPr kumimoji="1" lang="ja-JP" altLang="en-US" dirty="0" smtClean="0">
                <a:solidFill>
                  <a:schemeClr val="tx1"/>
                </a:solidFill>
              </a:rPr>
              <a:t>②　府において、日本語指導が必要な</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児童・生徒数及び言語数が増加傾</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向にある。</a:t>
            </a:r>
            <a:endParaRPr kumimoji="1" lang="en-US" altLang="ja-JP" dirty="0" smtClean="0">
              <a:solidFill>
                <a:schemeClr val="tx1"/>
              </a:solidFill>
            </a:endParaRPr>
          </a:p>
          <a:p>
            <a:endParaRPr kumimoji="1" lang="en-US" altLang="ja-JP" dirty="0">
              <a:solidFill>
                <a:schemeClr val="tx1"/>
              </a:solidFill>
            </a:endParaRPr>
          </a:p>
          <a:p>
            <a:r>
              <a:rPr kumimoji="1" lang="ja-JP" altLang="en-US" dirty="0" smtClean="0">
                <a:solidFill>
                  <a:schemeClr val="tx1"/>
                </a:solidFill>
              </a:rPr>
              <a:t>③　小学生、中学生、高校生と学年が</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高くなるにつれて、公立図書館を</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あまり利用しない傾向にある。</a:t>
            </a:r>
            <a:endParaRPr kumimoji="1" lang="en-US" altLang="ja-JP" dirty="0" smtClean="0">
              <a:solidFill>
                <a:schemeClr val="tx1"/>
              </a:solidFill>
            </a:endParaRPr>
          </a:p>
        </p:txBody>
      </p:sp>
    </p:spTree>
    <p:extLst>
      <p:ext uri="{BB962C8B-B14F-4D97-AF65-F5344CB8AC3E}">
        <p14:creationId xmlns:p14="http://schemas.microsoft.com/office/powerpoint/2010/main" val="3980539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193183" y="221304"/>
            <a:ext cx="8750641" cy="3046988"/>
          </a:xfrm>
          <a:prstGeom prst="rect">
            <a:avLst/>
          </a:prstGeom>
          <a:noFill/>
          <a:ln>
            <a:solidFill>
              <a:schemeClr val="accent1"/>
            </a:solidFill>
          </a:ln>
        </p:spPr>
        <p:txBody>
          <a:bodyPr wrap="square" rtlCol="0">
            <a:spAutoFit/>
          </a:bodyPr>
          <a:lstStyle/>
          <a:p>
            <a:endParaRPr kumimoji="1" lang="en-US" altLang="ja-JP" sz="2400" dirty="0" smtClean="0"/>
          </a:p>
          <a:p>
            <a:r>
              <a:rPr kumimoji="1" lang="ja-JP" altLang="en-US" sz="2400" dirty="0" smtClean="0"/>
              <a:t>（１）フリースクールのへ貸出サービスの実施</a:t>
            </a:r>
            <a:endParaRPr kumimoji="1" lang="en-US" altLang="ja-JP" sz="2400" dirty="0" smtClean="0"/>
          </a:p>
          <a:p>
            <a:endParaRPr kumimoji="1" lang="en-US" altLang="ja-JP" sz="2400" dirty="0"/>
          </a:p>
          <a:p>
            <a:r>
              <a:rPr kumimoji="1" lang="ja-JP" altLang="en-US" sz="2400" dirty="0" smtClean="0"/>
              <a:t>（２）オーサービジットの実施</a:t>
            </a:r>
            <a:endParaRPr kumimoji="1" lang="en-US" altLang="ja-JP" sz="2400" dirty="0" smtClean="0"/>
          </a:p>
          <a:p>
            <a:endParaRPr kumimoji="1" lang="en-US" altLang="ja-JP" sz="2400" dirty="0"/>
          </a:p>
          <a:p>
            <a:r>
              <a:rPr kumimoji="1" lang="ja-JP" altLang="en-US" sz="2400" dirty="0" smtClean="0"/>
              <a:t>（３）子ども向け図書館案内リーフレットの作成</a:t>
            </a:r>
            <a:endParaRPr kumimoji="1" lang="en-US" altLang="ja-JP" sz="2400" dirty="0" smtClean="0"/>
          </a:p>
          <a:p>
            <a:endParaRPr kumimoji="1" lang="en-US" altLang="ja-JP" sz="2400" dirty="0"/>
          </a:p>
          <a:p>
            <a:r>
              <a:rPr kumimoji="1" lang="ja-JP" altLang="en-US" sz="2400" dirty="0" smtClean="0"/>
              <a:t>（４）事業報告会議の開催</a:t>
            </a:r>
            <a:endParaRPr kumimoji="1" lang="ja-JP" altLang="en-US" sz="2400" dirty="0"/>
          </a:p>
        </p:txBody>
      </p:sp>
      <p:sp>
        <p:nvSpPr>
          <p:cNvPr id="4" name="正方形/長方形 3"/>
          <p:cNvSpPr/>
          <p:nvPr/>
        </p:nvSpPr>
        <p:spPr>
          <a:xfrm flipV="1">
            <a:off x="173727" y="0"/>
            <a:ext cx="1434830" cy="489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2" name="タイトル 1"/>
          <p:cNvSpPr>
            <a:spLocks noGrp="1"/>
          </p:cNvSpPr>
          <p:nvPr>
            <p:ph type="ctrTitle"/>
          </p:nvPr>
        </p:nvSpPr>
        <p:spPr>
          <a:xfrm>
            <a:off x="193183" y="23394"/>
            <a:ext cx="1395919" cy="442609"/>
          </a:xfrm>
          <a:solidFill>
            <a:schemeClr val="accent1">
              <a:lumMod val="20000"/>
              <a:lumOff val="80000"/>
            </a:schemeClr>
          </a:solidFill>
        </p:spPr>
        <p:txBody>
          <a:bodyPr anchor="ctr">
            <a:normAutofit fontScale="90000"/>
          </a:bodyPr>
          <a:lstStyle/>
          <a:p>
            <a:pPr algn="l"/>
            <a:r>
              <a:rPr lang="ja-JP" altLang="en-US" sz="2400" b="1" dirty="0" smtClean="0">
                <a:latin typeface="Meiryo UI" panose="020B0604030504040204" pitchFamily="50" charset="-128"/>
                <a:ea typeface="Meiryo UI" panose="020B0604030504040204" pitchFamily="50" charset="-128"/>
              </a:rPr>
              <a:t>事業内容</a:t>
            </a:r>
            <a:endParaRPr lang="ja-JP" altLang="en-US" sz="2400" b="1" dirty="0">
              <a:latin typeface="Meiryo UI" panose="020B0604030504040204" pitchFamily="50" charset="-128"/>
              <a:ea typeface="Meiryo UI" panose="020B0604030504040204" pitchFamily="50" charset="-128"/>
            </a:endParaRPr>
          </a:p>
        </p:txBody>
      </p:sp>
      <p:sp>
        <p:nvSpPr>
          <p:cNvPr id="35" name="スライド番号プレースホルダー 34"/>
          <p:cNvSpPr>
            <a:spLocks noGrp="1"/>
          </p:cNvSpPr>
          <p:nvPr>
            <p:ph type="sldNum" sz="quarter" idx="12"/>
          </p:nvPr>
        </p:nvSpPr>
        <p:spPr>
          <a:xfrm>
            <a:off x="6886424" y="6478889"/>
            <a:ext cx="2057400" cy="365125"/>
          </a:xfrm>
        </p:spPr>
        <p:txBody>
          <a:bodyPr/>
          <a:lstStyle/>
          <a:p>
            <a:fld id="{457C0D8F-D9F0-4C80-B981-32F7054EFFCE}" type="slidenum">
              <a:rPr kumimoji="1" lang="ja-JP" altLang="en-US" smtClean="0"/>
              <a:t>2</a:t>
            </a:fld>
            <a:endParaRPr kumimoji="1" lang="ja-JP" altLang="en-US" dirty="0"/>
          </a:p>
        </p:txBody>
      </p:sp>
      <p:sp>
        <p:nvSpPr>
          <p:cNvPr id="37" name="正方形/長方形 36"/>
          <p:cNvSpPr/>
          <p:nvPr/>
        </p:nvSpPr>
        <p:spPr>
          <a:xfrm>
            <a:off x="173727" y="3489596"/>
            <a:ext cx="2073817" cy="5042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本日の流れ</a:t>
            </a:r>
            <a:endParaRPr kumimoji="1" lang="ja-JP" altLang="en-US" b="1" dirty="0"/>
          </a:p>
        </p:txBody>
      </p:sp>
      <p:sp>
        <p:nvSpPr>
          <p:cNvPr id="43" name="テキスト ボックス 42"/>
          <p:cNvSpPr txBox="1"/>
          <p:nvPr/>
        </p:nvSpPr>
        <p:spPr>
          <a:xfrm>
            <a:off x="173727" y="3993798"/>
            <a:ext cx="8645533" cy="923330"/>
          </a:xfrm>
          <a:prstGeom prst="rect">
            <a:avLst/>
          </a:prstGeom>
          <a:noFill/>
        </p:spPr>
        <p:txBody>
          <a:bodyPr wrap="square" rtlCol="0">
            <a:spAutoFit/>
          </a:bodyPr>
          <a:lstStyle/>
          <a:p>
            <a:r>
              <a:rPr kumimoji="1" lang="ja-JP" altLang="en-US" dirty="0" smtClean="0"/>
              <a:t>●　事務局より</a:t>
            </a:r>
            <a:endParaRPr kumimoji="1" lang="en-US" altLang="ja-JP" dirty="0" smtClean="0"/>
          </a:p>
          <a:p>
            <a:r>
              <a:rPr kumimoji="1" lang="ja-JP" altLang="en-US" dirty="0"/>
              <a:t>　</a:t>
            </a:r>
            <a:r>
              <a:rPr kumimoji="1" lang="ja-JP" altLang="en-US" dirty="0" smtClean="0"/>
              <a:t>・事業実施報告　　</a:t>
            </a:r>
            <a:r>
              <a:rPr kumimoji="1" lang="en-US" altLang="ja-JP" sz="1400" dirty="0" smtClean="0"/>
              <a:t>※</a:t>
            </a:r>
            <a:r>
              <a:rPr kumimoji="1" lang="ja-JP" altLang="en-US" sz="1400" dirty="0" smtClean="0"/>
              <a:t>事業が完了していないもの</a:t>
            </a:r>
            <a:r>
              <a:rPr kumimoji="1" lang="en-US" altLang="ja-JP" sz="1400" dirty="0" smtClean="0"/>
              <a:t>【</a:t>
            </a:r>
            <a:r>
              <a:rPr kumimoji="1" lang="ja-JP" altLang="en-US" sz="1400" dirty="0" smtClean="0"/>
              <a:t>（１）、（３）、（４）</a:t>
            </a:r>
            <a:r>
              <a:rPr kumimoji="1" lang="en-US" altLang="ja-JP" sz="1400" dirty="0" smtClean="0"/>
              <a:t>】</a:t>
            </a:r>
            <a:r>
              <a:rPr kumimoji="1" lang="ja-JP" altLang="en-US" sz="1400" dirty="0" smtClean="0"/>
              <a:t>は、経過報告</a:t>
            </a:r>
            <a:endParaRPr kumimoji="1" lang="en-US" altLang="ja-JP" sz="1400" dirty="0" smtClean="0"/>
          </a:p>
          <a:p>
            <a:r>
              <a:rPr kumimoji="1" lang="ja-JP" altLang="en-US" dirty="0"/>
              <a:t>　</a:t>
            </a:r>
            <a:r>
              <a:rPr kumimoji="1" lang="ja-JP" altLang="en-US" dirty="0" smtClean="0"/>
              <a:t>・次年度以降の子ども読書活動推進の充実に向けて</a:t>
            </a:r>
            <a:endParaRPr kumimoji="1" lang="en-US" altLang="ja-JP" dirty="0"/>
          </a:p>
        </p:txBody>
      </p:sp>
      <p:sp>
        <p:nvSpPr>
          <p:cNvPr id="59" name="テキスト ボックス 58"/>
          <p:cNvSpPr txBox="1"/>
          <p:nvPr/>
        </p:nvSpPr>
        <p:spPr>
          <a:xfrm>
            <a:off x="298291" y="5555559"/>
            <a:ext cx="8645533" cy="646331"/>
          </a:xfrm>
          <a:prstGeom prst="rect">
            <a:avLst/>
          </a:prstGeom>
          <a:noFill/>
        </p:spPr>
        <p:txBody>
          <a:bodyPr wrap="square" rtlCol="0">
            <a:spAutoFit/>
          </a:bodyPr>
          <a:lstStyle/>
          <a:p>
            <a:r>
              <a:rPr kumimoji="1" lang="ja-JP" altLang="en-US" dirty="0"/>
              <a:t>○</a:t>
            </a:r>
            <a:r>
              <a:rPr kumimoji="1" lang="ja-JP" altLang="en-US" dirty="0" smtClean="0"/>
              <a:t>　社会教育委員の皆様にご助言いただきたいこと</a:t>
            </a:r>
            <a:endParaRPr kumimoji="1" lang="en-US" altLang="ja-JP" sz="1400" dirty="0" smtClean="0"/>
          </a:p>
          <a:p>
            <a:r>
              <a:rPr kumimoji="1" lang="ja-JP" altLang="en-US" dirty="0" smtClean="0"/>
              <a:t>　・次年度以降の子ども読書活動推進に対するご意見</a:t>
            </a:r>
            <a:r>
              <a:rPr kumimoji="1" lang="ja-JP" altLang="en-US" dirty="0"/>
              <a:t>等</a:t>
            </a:r>
            <a:endParaRPr kumimoji="1" lang="en-US" altLang="ja-JP" dirty="0"/>
          </a:p>
        </p:txBody>
      </p:sp>
      <p:sp>
        <p:nvSpPr>
          <p:cNvPr id="45" name="下矢印 44"/>
          <p:cNvSpPr/>
          <p:nvPr/>
        </p:nvSpPr>
        <p:spPr>
          <a:xfrm>
            <a:off x="3621962" y="5077596"/>
            <a:ext cx="615297" cy="361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2707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6944"/>
            <a:ext cx="9144000" cy="419691"/>
          </a:xfrm>
          <a:solidFill>
            <a:schemeClr val="accent1">
              <a:lumMod val="20000"/>
              <a:lumOff val="80000"/>
            </a:schemeClr>
          </a:solidFill>
        </p:spPr>
        <p:txBody>
          <a:bodyPr anchor="ctr">
            <a:normAutofit fontScale="90000"/>
          </a:bodyPr>
          <a:lstStyle/>
          <a:p>
            <a:pPr algn="l"/>
            <a:r>
              <a:rPr lang="ja-JP" altLang="en-US" sz="2400" b="1" dirty="0" smtClean="0">
                <a:latin typeface="Meiryo UI" panose="020B0604030504040204" pitchFamily="50" charset="-128"/>
                <a:ea typeface="Meiryo UI" panose="020B0604030504040204" pitchFamily="50" charset="-128"/>
              </a:rPr>
              <a:t>事業内容（４）事業報告会議の開催</a:t>
            </a:r>
            <a:endParaRPr lang="ja-JP" altLang="en-US" sz="24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0" y="358458"/>
            <a:ext cx="9144000"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grpSp>
        <p:nvGrpSpPr>
          <p:cNvPr id="9" name="グループ化 8"/>
          <p:cNvGrpSpPr/>
          <p:nvPr/>
        </p:nvGrpSpPr>
        <p:grpSpPr>
          <a:xfrm>
            <a:off x="64037" y="491699"/>
            <a:ext cx="8902350" cy="924977"/>
            <a:chOff x="64037" y="491699"/>
            <a:chExt cx="8902350" cy="924977"/>
          </a:xfrm>
        </p:grpSpPr>
        <p:sp>
          <p:nvSpPr>
            <p:cNvPr id="10" name="正方形/長方形 9"/>
            <p:cNvSpPr/>
            <p:nvPr/>
          </p:nvSpPr>
          <p:spPr>
            <a:xfrm>
              <a:off x="1296537" y="491699"/>
              <a:ext cx="7669850" cy="9249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　　（１）～（３）の事業について、様々な子どもの居場所の職員等を対象に、事業報告を行い、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参加者が交流することで、今後の様々な子どもの居場所における読書活動の充実に資する。</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1" name="角丸四角形 10"/>
            <p:cNvSpPr/>
            <p:nvPr/>
          </p:nvSpPr>
          <p:spPr>
            <a:xfrm>
              <a:off x="64037" y="491699"/>
              <a:ext cx="1392267" cy="92497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事業目的</a:t>
              </a:r>
              <a:endParaRPr kumimoji="1" lang="ja-JP" altLang="en-US" dirty="0">
                <a:latin typeface="Meiryo UI" panose="020B0604030504040204" pitchFamily="50" charset="-128"/>
                <a:ea typeface="Meiryo UI" panose="020B0604030504040204" pitchFamily="50" charset="-128"/>
              </a:endParaRPr>
            </a:p>
          </p:txBody>
        </p:sp>
      </p:grpSp>
      <p:sp>
        <p:nvSpPr>
          <p:cNvPr id="3" name="スライド番号プレースホルダー 2"/>
          <p:cNvSpPr>
            <a:spLocks noGrp="1"/>
          </p:cNvSpPr>
          <p:nvPr>
            <p:ph type="sldNum" sz="quarter" idx="12"/>
          </p:nvPr>
        </p:nvSpPr>
        <p:spPr>
          <a:xfrm>
            <a:off x="6908987" y="6299687"/>
            <a:ext cx="2057400" cy="365125"/>
          </a:xfrm>
        </p:spPr>
        <p:txBody>
          <a:bodyPr/>
          <a:lstStyle/>
          <a:p>
            <a:fld id="{457C0D8F-D9F0-4C80-B981-32F7054EFFCE}" type="slidenum">
              <a:rPr kumimoji="1" lang="ja-JP" altLang="en-US" smtClean="0"/>
              <a:t>20</a:t>
            </a:fld>
            <a:endParaRPr kumimoji="1" lang="ja-JP" altLang="en-US" dirty="0"/>
          </a:p>
        </p:txBody>
      </p:sp>
      <p:sp>
        <p:nvSpPr>
          <p:cNvPr id="5" name="テキスト ボックス 4"/>
          <p:cNvSpPr txBox="1"/>
          <p:nvPr/>
        </p:nvSpPr>
        <p:spPr>
          <a:xfrm>
            <a:off x="64037" y="1732693"/>
            <a:ext cx="8902350" cy="4932119"/>
          </a:xfrm>
          <a:prstGeom prst="rect">
            <a:avLst/>
          </a:prstGeom>
          <a:noFill/>
          <a:ln>
            <a:solidFill>
              <a:schemeClr val="accent1">
                <a:lumMod val="75000"/>
              </a:schemeClr>
            </a:solidFill>
          </a:ln>
        </p:spPr>
        <p:txBody>
          <a:bodyPr wrap="square" rtlCol="0">
            <a:spAutoFit/>
          </a:bodyPr>
          <a:lstStyle/>
          <a:p>
            <a:r>
              <a:rPr kumimoji="1" lang="en-US" altLang="ja-JP" dirty="0" smtClean="0"/>
              <a:t>【</a:t>
            </a:r>
            <a:r>
              <a:rPr kumimoji="1" lang="ja-JP" altLang="en-US" dirty="0" smtClean="0"/>
              <a:t>実施時期</a:t>
            </a:r>
            <a:r>
              <a:rPr kumimoji="1" lang="en-US" altLang="ja-JP" dirty="0" smtClean="0"/>
              <a:t>】</a:t>
            </a:r>
            <a:r>
              <a:rPr kumimoji="1" lang="ja-JP" altLang="en-US" dirty="0" smtClean="0"/>
              <a:t>２月中旬</a:t>
            </a:r>
            <a:endParaRPr kumimoji="1" lang="en-US" altLang="ja-JP" dirty="0" smtClean="0"/>
          </a:p>
          <a:p>
            <a:endParaRPr kumimoji="1" lang="en-US" altLang="ja-JP" sz="1000" dirty="0" smtClean="0"/>
          </a:p>
          <a:p>
            <a:r>
              <a:rPr kumimoji="1" lang="en-US" altLang="ja-JP" dirty="0" smtClean="0"/>
              <a:t>【</a:t>
            </a:r>
            <a:r>
              <a:rPr kumimoji="1" lang="ja-JP" altLang="en-US" dirty="0" smtClean="0"/>
              <a:t>参加対象者</a:t>
            </a:r>
            <a:r>
              <a:rPr kumimoji="1" lang="en-US" altLang="ja-JP" dirty="0" smtClean="0"/>
              <a:t>】</a:t>
            </a:r>
            <a:endParaRPr kumimoji="1" lang="en-US" altLang="ja-JP" dirty="0"/>
          </a:p>
          <a:p>
            <a:r>
              <a:rPr kumimoji="1" lang="ja-JP" altLang="en-US" dirty="0" smtClean="0"/>
              <a:t>　　様々な子どもの居場所の職員等</a:t>
            </a:r>
            <a:endParaRPr kumimoji="1" lang="en-US" altLang="ja-JP" dirty="0" smtClean="0"/>
          </a:p>
          <a:p>
            <a:endParaRPr kumimoji="1" lang="en-US" altLang="ja-JP" sz="1000" dirty="0"/>
          </a:p>
          <a:p>
            <a:r>
              <a:rPr kumimoji="1" lang="en-US" altLang="ja-JP" dirty="0" smtClean="0"/>
              <a:t>【</a:t>
            </a:r>
            <a:r>
              <a:rPr kumimoji="1" lang="ja-JP" altLang="en-US" dirty="0" smtClean="0"/>
              <a:t>会議内容</a:t>
            </a:r>
            <a:r>
              <a:rPr kumimoji="1" lang="en-US" altLang="ja-JP" dirty="0" smtClean="0"/>
              <a:t>】</a:t>
            </a:r>
          </a:p>
          <a:p>
            <a:r>
              <a:rPr kumimoji="1" lang="ja-JP" altLang="en-US" dirty="0"/>
              <a:t>　</a:t>
            </a:r>
            <a:r>
              <a:rPr kumimoji="1" lang="ja-JP" altLang="en-US" dirty="0" smtClean="0"/>
              <a:t>○　事業報告（府職員）</a:t>
            </a:r>
            <a:endParaRPr kumimoji="1" lang="en-US" altLang="ja-JP" dirty="0" smtClean="0"/>
          </a:p>
          <a:p>
            <a:r>
              <a:rPr kumimoji="1" lang="ja-JP" altLang="en-US" dirty="0"/>
              <a:t>　</a:t>
            </a:r>
            <a:r>
              <a:rPr kumimoji="1" lang="ja-JP" altLang="en-US" dirty="0" smtClean="0"/>
              <a:t>　　・令和３年度事業について</a:t>
            </a:r>
            <a:endParaRPr kumimoji="1" lang="en-US" altLang="ja-JP" dirty="0" smtClean="0"/>
          </a:p>
          <a:p>
            <a:r>
              <a:rPr kumimoji="1" lang="ja-JP" altLang="en-US" dirty="0"/>
              <a:t>　</a:t>
            </a:r>
            <a:r>
              <a:rPr kumimoji="1" lang="ja-JP" altLang="en-US" dirty="0" smtClean="0"/>
              <a:t>　　・国事業について</a:t>
            </a:r>
            <a:endParaRPr kumimoji="1" lang="en-US" altLang="ja-JP" dirty="0" smtClean="0"/>
          </a:p>
          <a:p>
            <a:endParaRPr kumimoji="1" lang="en-US" altLang="ja-JP" sz="700" dirty="0" smtClean="0"/>
          </a:p>
          <a:p>
            <a:r>
              <a:rPr kumimoji="1" lang="ja-JP" altLang="en-US" dirty="0"/>
              <a:t>　</a:t>
            </a:r>
            <a:r>
              <a:rPr kumimoji="1" lang="ja-JP" altLang="en-US" dirty="0" smtClean="0"/>
              <a:t>○　実施報告（フリースクール職員等）</a:t>
            </a:r>
            <a:endParaRPr kumimoji="1" lang="en-US" altLang="ja-JP" dirty="0" smtClean="0"/>
          </a:p>
          <a:p>
            <a:r>
              <a:rPr kumimoji="1" lang="ja-JP" altLang="en-US" dirty="0"/>
              <a:t>　</a:t>
            </a:r>
            <a:r>
              <a:rPr kumimoji="1" lang="ja-JP" altLang="en-US" dirty="0" smtClean="0"/>
              <a:t>　　・施設・団体の子ども読書活動の現状と課題</a:t>
            </a:r>
            <a:endParaRPr kumimoji="1" lang="en-US" altLang="ja-JP" dirty="0" smtClean="0"/>
          </a:p>
          <a:p>
            <a:r>
              <a:rPr kumimoji="1" lang="ja-JP" altLang="en-US" dirty="0"/>
              <a:t>　</a:t>
            </a:r>
            <a:r>
              <a:rPr kumimoji="1" lang="ja-JP" altLang="en-US" dirty="0" smtClean="0"/>
              <a:t>　　・事業報告</a:t>
            </a:r>
            <a:endParaRPr kumimoji="1" lang="en-US" altLang="ja-JP" dirty="0" smtClean="0"/>
          </a:p>
          <a:p>
            <a:endParaRPr kumimoji="1" lang="en-US" altLang="ja-JP" sz="700" dirty="0" smtClean="0"/>
          </a:p>
          <a:p>
            <a:r>
              <a:rPr kumimoji="1" lang="ja-JP" altLang="en-US" dirty="0"/>
              <a:t>　</a:t>
            </a:r>
            <a:r>
              <a:rPr kumimoji="1" lang="ja-JP" altLang="en-US" dirty="0" smtClean="0"/>
              <a:t>○　グループワーク</a:t>
            </a:r>
            <a:endParaRPr kumimoji="1" lang="en-US" altLang="ja-JP" dirty="0" smtClean="0"/>
          </a:p>
          <a:p>
            <a:r>
              <a:rPr kumimoji="1" lang="ja-JP" altLang="en-US" dirty="0"/>
              <a:t>　</a:t>
            </a:r>
            <a:r>
              <a:rPr kumimoji="1" lang="ja-JP" altLang="en-US" dirty="0" smtClean="0"/>
              <a:t>　　「様々な子どもの居場所における読書活動の充実」交流</a:t>
            </a:r>
            <a:endParaRPr kumimoji="1" lang="en-US" altLang="ja-JP" dirty="0" smtClean="0"/>
          </a:p>
          <a:p>
            <a:endParaRPr kumimoji="1" lang="en-US" altLang="ja-JP" sz="1050" dirty="0"/>
          </a:p>
          <a:p>
            <a:r>
              <a:rPr kumimoji="1" lang="ja-JP" altLang="en-US" dirty="0"/>
              <a:t>　</a:t>
            </a:r>
            <a:r>
              <a:rPr kumimoji="1" lang="ja-JP" altLang="en-US" dirty="0" smtClean="0"/>
              <a:t>○　情報提供</a:t>
            </a:r>
            <a:endParaRPr kumimoji="1" lang="en-US" altLang="ja-JP" dirty="0" smtClean="0"/>
          </a:p>
          <a:p>
            <a:r>
              <a:rPr kumimoji="1" lang="ja-JP" altLang="en-US" dirty="0"/>
              <a:t>　</a:t>
            </a:r>
            <a:r>
              <a:rPr kumimoji="1" lang="ja-JP" altLang="en-US" dirty="0" smtClean="0"/>
              <a:t>　　・子ども向け図書館案内リーフレットについて</a:t>
            </a:r>
            <a:endParaRPr kumimoji="1" lang="en-US" altLang="ja-JP" dirty="0" smtClean="0"/>
          </a:p>
          <a:p>
            <a:r>
              <a:rPr kumimoji="1" lang="ja-JP" altLang="en-US" dirty="0"/>
              <a:t>　</a:t>
            </a:r>
            <a:r>
              <a:rPr kumimoji="1" lang="ja-JP" altLang="en-US" dirty="0" smtClean="0"/>
              <a:t>　　・令和４年度事業について</a:t>
            </a:r>
            <a:endParaRPr kumimoji="1" lang="en-US" altLang="ja-JP" dirty="0"/>
          </a:p>
        </p:txBody>
      </p:sp>
    </p:spTree>
    <p:extLst>
      <p:ext uri="{BB962C8B-B14F-4D97-AF65-F5344CB8AC3E}">
        <p14:creationId xmlns:p14="http://schemas.microsoft.com/office/powerpoint/2010/main" val="936142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6944"/>
            <a:ext cx="9144000" cy="419691"/>
          </a:xfrm>
          <a:solidFill>
            <a:schemeClr val="accent1">
              <a:lumMod val="20000"/>
              <a:lumOff val="80000"/>
            </a:schemeClr>
          </a:solidFill>
        </p:spPr>
        <p:txBody>
          <a:bodyPr anchor="ctr">
            <a:normAutofit fontScale="90000"/>
          </a:bodyPr>
          <a:lstStyle/>
          <a:p>
            <a:pPr algn="l"/>
            <a:r>
              <a:rPr lang="ja-JP" altLang="en-US" sz="2400" b="1" dirty="0" smtClean="0">
                <a:latin typeface="Meiryo UI" panose="020B0604030504040204" pitchFamily="50" charset="-128"/>
                <a:ea typeface="Meiryo UI" panose="020B0604030504040204" pitchFamily="50" charset="-128"/>
              </a:rPr>
              <a:t>　　　　　　　　事業（</a:t>
            </a:r>
            <a:r>
              <a:rPr lang="ja-JP" altLang="en-US" sz="2400" b="1" dirty="0">
                <a:latin typeface="Meiryo UI" panose="020B0604030504040204" pitchFamily="50" charset="-128"/>
                <a:ea typeface="Meiryo UI" panose="020B0604030504040204" pitchFamily="50" charset="-128"/>
              </a:rPr>
              <a:t>１</a:t>
            </a:r>
            <a:r>
              <a:rPr lang="ja-JP" altLang="en-US" sz="2400" b="1" dirty="0" smtClean="0">
                <a:latin typeface="Meiryo UI" panose="020B0604030504040204" pitchFamily="50" charset="-128"/>
                <a:ea typeface="Meiryo UI" panose="020B0604030504040204" pitchFamily="50" charset="-128"/>
              </a:rPr>
              <a:t>）フリースクールへの貸出サービスの実施</a:t>
            </a:r>
            <a:endParaRPr lang="ja-JP" altLang="en-US" sz="2400" b="1" u="sng" dirty="0">
              <a:latin typeface="Meiryo UI" panose="020B0604030504040204" pitchFamily="50" charset="-128"/>
              <a:ea typeface="Meiryo UI" panose="020B0604030504040204" pitchFamily="50" charset="-128"/>
            </a:endParaRPr>
          </a:p>
        </p:txBody>
      </p:sp>
      <p:sp>
        <p:nvSpPr>
          <p:cNvPr id="4" name="正方形/長方形 3"/>
          <p:cNvSpPr/>
          <p:nvPr/>
        </p:nvSpPr>
        <p:spPr>
          <a:xfrm>
            <a:off x="0" y="358458"/>
            <a:ext cx="9144000"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20" name="右矢印 19"/>
          <p:cNvSpPr/>
          <p:nvPr/>
        </p:nvSpPr>
        <p:spPr>
          <a:xfrm rot="21349970">
            <a:off x="2873002" y="2390926"/>
            <a:ext cx="514673" cy="132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grpSp>
        <p:nvGrpSpPr>
          <p:cNvPr id="31" name="グループ化 30"/>
          <p:cNvGrpSpPr/>
          <p:nvPr/>
        </p:nvGrpSpPr>
        <p:grpSpPr>
          <a:xfrm>
            <a:off x="81795" y="1760140"/>
            <a:ext cx="4636394" cy="2446887"/>
            <a:chOff x="106251" y="782664"/>
            <a:chExt cx="4636394" cy="2954845"/>
          </a:xfrm>
        </p:grpSpPr>
        <p:sp>
          <p:nvSpPr>
            <p:cNvPr id="9" name="右矢印 8"/>
            <p:cNvSpPr/>
            <p:nvPr/>
          </p:nvSpPr>
          <p:spPr>
            <a:xfrm rot="1385806">
              <a:off x="2912909" y="2014117"/>
              <a:ext cx="445613" cy="73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9524" b="95873" l="1946" r="97860"/>
                      </a14:imgEffect>
                    </a14:imgLayer>
                  </a14:imgProps>
                </a:ext>
              </a:extLst>
            </a:blip>
            <a:stretch>
              <a:fillRect/>
            </a:stretch>
          </p:blipFill>
          <p:spPr>
            <a:xfrm>
              <a:off x="3148429" y="2000310"/>
              <a:ext cx="1036315" cy="635096"/>
            </a:xfrm>
            <a:prstGeom prst="rect">
              <a:avLst/>
            </a:prstGeom>
          </p:spPr>
        </p:pic>
        <p:pic>
          <p:nvPicPr>
            <p:cNvPr id="16" name="図 15"/>
            <p:cNvPicPr>
              <a:picLocks noChangeAspect="1"/>
            </p:cNvPicPr>
            <p:nvPr/>
          </p:nvPicPr>
          <p:blipFill>
            <a:blip r:embed="rId5"/>
            <a:stretch>
              <a:fillRect/>
            </a:stretch>
          </p:blipFill>
          <p:spPr>
            <a:xfrm>
              <a:off x="2620439" y="2675750"/>
              <a:ext cx="1032660" cy="592626"/>
            </a:xfrm>
            <a:prstGeom prst="rect">
              <a:avLst/>
            </a:prstGeom>
          </p:spPr>
        </p:pic>
        <p:sp>
          <p:nvSpPr>
            <p:cNvPr id="18" name="右矢印 17"/>
            <p:cNvSpPr/>
            <p:nvPr/>
          </p:nvSpPr>
          <p:spPr>
            <a:xfrm rot="4053501">
              <a:off x="2397039" y="2292820"/>
              <a:ext cx="521888" cy="13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pic>
          <p:nvPicPr>
            <p:cNvPr id="25" name="図 24"/>
            <p:cNvPicPr>
              <a:picLocks noChangeAspect="1"/>
            </p:cNvPicPr>
            <p:nvPr/>
          </p:nvPicPr>
          <p:blipFill>
            <a:blip r:embed="rId6">
              <a:extLst>
                <a:ext uri="{BEBA8EAE-BF5A-486C-A8C5-ECC9F3942E4B}">
                  <a14:imgProps xmlns:a14="http://schemas.microsoft.com/office/drawing/2010/main">
                    <a14:imgLayer r:embed="rId7">
                      <a14:imgEffect>
                        <a14:backgroundRemoval t="4261" b="100000" l="0" r="100000">
                          <a14:foregroundMark x1="32037" y1="65414" x2="32037" y2="65414"/>
                          <a14:foregroundMark x1="46667" y1="68170" x2="46667" y2="68170"/>
                          <a14:foregroundMark x1="17407" y1="62406" x2="17407" y2="62406"/>
                          <a14:foregroundMark x1="65556" y1="45363" x2="65556" y2="45363"/>
                          <a14:foregroundMark x1="76111" y1="48371" x2="76111" y2="48371"/>
                          <a14:foregroundMark x1="82407" y1="42607" x2="82407" y2="42607"/>
                          <a14:foregroundMark x1="76111" y1="31078" x2="76111" y2="31078"/>
                          <a14:foregroundMark x1="67778" y1="22556" x2="67778" y2="22556"/>
                          <a14:foregroundMark x1="67778" y1="22556" x2="67778" y2="22556"/>
                          <a14:foregroundMark x1="50926" y1="56892" x2="50926" y2="56892"/>
                          <a14:foregroundMark x1="48889" y1="51128" x2="48889" y2="51128"/>
                          <a14:foregroundMark x1="48889" y1="48371" x2="48889" y2="48371"/>
                          <a14:foregroundMark x1="40370" y1="70927" x2="40370" y2="70927"/>
                          <a14:foregroundMark x1="61481" y1="25564" x2="61481" y2="25564"/>
                          <a14:foregroundMark x1="55185" y1="25564" x2="55185" y2="25564"/>
                          <a14:foregroundMark x1="44630" y1="25564" x2="44630" y2="25564"/>
                          <a14:foregroundMark x1="61481" y1="19799" x2="61481" y2="19799"/>
                          <a14:foregroundMark x1="13519" y1="56391" x2="46296" y2="70175"/>
                          <a14:foregroundMark x1="88519" y1="39599" x2="47037" y2="51378"/>
                        </a14:backgroundRemoval>
                      </a14:imgEffect>
                    </a14:imgLayer>
                  </a14:imgProps>
                </a:ext>
              </a:extLst>
            </a:blip>
            <a:stretch>
              <a:fillRect/>
            </a:stretch>
          </p:blipFill>
          <p:spPr>
            <a:xfrm>
              <a:off x="2352177" y="2047238"/>
              <a:ext cx="613245" cy="453120"/>
            </a:xfrm>
            <a:prstGeom prst="rect">
              <a:avLst/>
            </a:prstGeom>
          </p:spPr>
        </p:pic>
        <p:grpSp>
          <p:nvGrpSpPr>
            <p:cNvPr id="30" name="グループ化 29"/>
            <p:cNvGrpSpPr/>
            <p:nvPr/>
          </p:nvGrpSpPr>
          <p:grpSpPr>
            <a:xfrm>
              <a:off x="106251" y="782664"/>
              <a:ext cx="4636394" cy="2954845"/>
              <a:chOff x="106251" y="782664"/>
              <a:chExt cx="4636394" cy="2954845"/>
            </a:xfrm>
          </p:grpSpPr>
          <p:sp>
            <p:nvSpPr>
              <p:cNvPr id="5" name="テキスト ボックス 4"/>
              <p:cNvSpPr txBox="1"/>
              <p:nvPr/>
            </p:nvSpPr>
            <p:spPr>
              <a:xfrm>
                <a:off x="106251" y="794829"/>
                <a:ext cx="4636394" cy="613253"/>
              </a:xfrm>
              <a:prstGeom prst="rect">
                <a:avLst/>
              </a:prstGeom>
              <a:noFill/>
            </p:spPr>
            <p:txBody>
              <a:bodyPr wrap="square" rtlCol="0">
                <a:spAutoFit/>
              </a:bodyPr>
              <a:lstStyle/>
              <a:p>
                <a:r>
                  <a:rPr lang="ja-JP" altLang="en-US" sz="1350" b="1" dirty="0">
                    <a:latin typeface="Meiryo UI" panose="020B0604030504040204" pitchFamily="50" charset="-128"/>
                    <a:ea typeface="Meiryo UI" panose="020B0604030504040204" pitchFamily="50" charset="-128"/>
                  </a:rPr>
                  <a:t>①</a:t>
                </a:r>
                <a:r>
                  <a:rPr lang="ja-JP" altLang="en-US" sz="1350" dirty="0">
                    <a:latin typeface="Meiryo UI" panose="020B0604030504040204" pitchFamily="50" charset="-128"/>
                    <a:ea typeface="Meiryo UI" panose="020B0604030504040204" pitchFamily="50" charset="-128"/>
                  </a:rPr>
                  <a:t> 不登校児童生徒が在籍するフリースクール</a:t>
                </a:r>
                <a:r>
                  <a:rPr lang="ja-JP" altLang="en-US" sz="1350" dirty="0">
                    <a:solidFill>
                      <a:srgbClr val="FF0000"/>
                    </a:solidFill>
                    <a:latin typeface="Meiryo UI" panose="020B0604030504040204" pitchFamily="50" charset="-128"/>
                    <a:ea typeface="Meiryo UI" panose="020B0604030504040204" pitchFamily="50" charset="-128"/>
                  </a:rPr>
                  <a:t>（</a:t>
                </a:r>
                <a:r>
                  <a:rPr lang="ja-JP" altLang="en-US" sz="1350" dirty="0" smtClean="0">
                    <a:solidFill>
                      <a:srgbClr val="FF0000"/>
                    </a:solidFill>
                    <a:latin typeface="Meiryo UI" panose="020B0604030504040204" pitchFamily="50" charset="-128"/>
                    <a:ea typeface="Meiryo UI" panose="020B0604030504040204" pitchFamily="50" charset="-128"/>
                  </a:rPr>
                  <a:t>６団体）</a:t>
                </a:r>
                <a:endParaRPr lang="en-US" altLang="ja-JP" sz="1350" dirty="0">
                  <a:solidFill>
                    <a:srgbClr val="FF0000"/>
                  </a:solidFill>
                  <a:latin typeface="Meiryo UI" panose="020B0604030504040204" pitchFamily="50" charset="-128"/>
                  <a:ea typeface="Meiryo UI" panose="020B0604030504040204" pitchFamily="50" charset="-128"/>
                </a:endParaRPr>
              </a:p>
              <a:p>
                <a:r>
                  <a:rPr lang="ja-JP" altLang="en-US" sz="1350" dirty="0">
                    <a:latin typeface="Meiryo UI" panose="020B0604030504040204" pitchFamily="50" charset="-128"/>
                    <a:ea typeface="Meiryo UI" panose="020B0604030504040204" pitchFamily="50" charset="-128"/>
                  </a:rPr>
                  <a:t>　に対して、図書セットの</a:t>
                </a:r>
                <a:r>
                  <a:rPr lang="ja-JP" altLang="en-US" sz="1350" dirty="0" smtClean="0">
                    <a:latin typeface="Meiryo UI" panose="020B0604030504040204" pitchFamily="50" charset="-128"/>
                    <a:ea typeface="Meiryo UI" panose="020B0604030504040204" pitchFamily="50" charset="-128"/>
                  </a:rPr>
                  <a:t>貸出。</a:t>
                </a:r>
                <a:endParaRPr lang="ja-JP" altLang="en-US" sz="1350" dirty="0">
                  <a:latin typeface="Meiryo UI" panose="020B0604030504040204" pitchFamily="50" charset="-128"/>
                  <a:ea typeface="Meiryo UI" panose="020B0604030504040204" pitchFamily="50" charset="-128"/>
                </a:endParaRPr>
              </a:p>
            </p:txBody>
          </p:sp>
          <p:sp>
            <p:nvSpPr>
              <p:cNvPr id="6" name="角丸四角形 5"/>
              <p:cNvSpPr/>
              <p:nvPr/>
            </p:nvSpPr>
            <p:spPr>
              <a:xfrm>
                <a:off x="106251" y="782664"/>
                <a:ext cx="4386495" cy="2954845"/>
              </a:xfrm>
              <a:prstGeom prst="roundRect">
                <a:avLst>
                  <a:gd name="adj" fmla="val 4003"/>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pic>
            <p:nvPicPr>
              <p:cNvPr id="7" name="図 6"/>
              <p:cNvPicPr>
                <a:picLocks noChangeAspect="1"/>
              </p:cNvPicPr>
              <p:nvPr/>
            </p:nvPicPr>
            <p:blipFill>
              <a:blip r:embed="rId8"/>
              <a:stretch>
                <a:fillRect/>
              </a:stretch>
            </p:blipFill>
            <p:spPr>
              <a:xfrm>
                <a:off x="1794999" y="1565622"/>
                <a:ext cx="825398" cy="453086"/>
              </a:xfrm>
              <a:prstGeom prst="rect">
                <a:avLst/>
              </a:prstGeom>
            </p:spPr>
          </p:pic>
          <p:pic>
            <p:nvPicPr>
              <p:cNvPr id="10" name="図 9"/>
              <p:cNvPicPr>
                <a:picLocks noChangeAspect="1"/>
              </p:cNvPicPr>
              <p:nvPr/>
            </p:nvPicPr>
            <p:blipFill>
              <a:blip r:embed="rId9"/>
              <a:stretch>
                <a:fillRect/>
              </a:stretch>
            </p:blipFill>
            <p:spPr>
              <a:xfrm>
                <a:off x="1656372" y="2721598"/>
                <a:ext cx="964985" cy="591382"/>
              </a:xfrm>
              <a:prstGeom prst="rect">
                <a:avLst/>
              </a:prstGeom>
            </p:spPr>
          </p:pic>
          <p:pic>
            <p:nvPicPr>
              <p:cNvPr id="12" name="図 11"/>
              <p:cNvPicPr>
                <a:picLocks noChangeAspect="1"/>
              </p:cNvPicPr>
              <p:nvPr/>
            </p:nvPicPr>
            <p:blipFill>
              <a:blip r:embed="rId9"/>
              <a:stretch>
                <a:fillRect/>
              </a:stretch>
            </p:blipFill>
            <p:spPr>
              <a:xfrm>
                <a:off x="474935" y="2565244"/>
                <a:ext cx="1036315" cy="635096"/>
              </a:xfrm>
              <a:prstGeom prst="rect">
                <a:avLst/>
              </a:prstGeom>
            </p:spPr>
          </p:pic>
          <p:sp>
            <p:nvSpPr>
              <p:cNvPr id="14" name="右矢印 13"/>
              <p:cNvSpPr/>
              <p:nvPr/>
            </p:nvSpPr>
            <p:spPr>
              <a:xfrm rot="5400000">
                <a:off x="1830374" y="2350133"/>
                <a:ext cx="596207" cy="149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15" name="右矢印 14"/>
              <p:cNvSpPr/>
              <p:nvPr/>
            </p:nvSpPr>
            <p:spPr>
              <a:xfrm rot="7803761">
                <a:off x="1173710" y="2206041"/>
                <a:ext cx="513064" cy="127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pic>
            <p:nvPicPr>
              <p:cNvPr id="17" name="図 16"/>
              <p:cNvPicPr>
                <a:picLocks noChangeAspect="1"/>
              </p:cNvPicPr>
              <p:nvPr/>
            </p:nvPicPr>
            <p:blipFill>
              <a:blip r:embed="rId5"/>
              <a:stretch>
                <a:fillRect/>
              </a:stretch>
            </p:blipFill>
            <p:spPr>
              <a:xfrm>
                <a:off x="185374" y="1727476"/>
                <a:ext cx="884156" cy="507402"/>
              </a:xfrm>
              <a:prstGeom prst="rect">
                <a:avLst/>
              </a:prstGeom>
            </p:spPr>
          </p:pic>
          <p:sp>
            <p:nvSpPr>
              <p:cNvPr id="19" name="右矢印 18"/>
              <p:cNvSpPr/>
              <p:nvPr/>
            </p:nvSpPr>
            <p:spPr>
              <a:xfrm rot="10102415">
                <a:off x="1049948" y="1760376"/>
                <a:ext cx="632313" cy="151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pic>
            <p:nvPicPr>
              <p:cNvPr id="21" name="図 20"/>
              <p:cNvPicPr>
                <a:picLocks noChangeAspect="1"/>
              </p:cNvPicPr>
              <p:nvPr/>
            </p:nvPicPr>
            <p:blipFill>
              <a:blip r:embed="rId10"/>
              <a:stretch>
                <a:fillRect/>
              </a:stretch>
            </p:blipFill>
            <p:spPr>
              <a:xfrm>
                <a:off x="3518787" y="1430168"/>
                <a:ext cx="724797" cy="479416"/>
              </a:xfrm>
              <a:prstGeom prst="rect">
                <a:avLst/>
              </a:prstGeom>
            </p:spPr>
          </p:pic>
          <p:pic>
            <p:nvPicPr>
              <p:cNvPr id="22" name="図 21"/>
              <p:cNvPicPr>
                <a:picLocks noChangeAspect="1"/>
              </p:cNvPicPr>
              <p:nvPr/>
            </p:nvPicPr>
            <p:blipFill>
              <a:blip r:embed="rId6">
                <a:extLst>
                  <a:ext uri="{BEBA8EAE-BF5A-486C-A8C5-ECC9F3942E4B}">
                    <a14:imgProps xmlns:a14="http://schemas.microsoft.com/office/drawing/2010/main">
                      <a14:imgLayer r:embed="rId7">
                        <a14:imgEffect>
                          <a14:backgroundRemoval t="4261" b="100000" l="0" r="100000">
                            <a14:foregroundMark x1="32037" y1="65414" x2="32037" y2="65414"/>
                            <a14:foregroundMark x1="46667" y1="68170" x2="46667" y2="68170"/>
                            <a14:foregroundMark x1="17407" y1="62406" x2="17407" y2="62406"/>
                            <a14:foregroundMark x1="65556" y1="45363" x2="65556" y2="45363"/>
                            <a14:foregroundMark x1="76111" y1="48371" x2="76111" y2="48371"/>
                            <a14:foregroundMark x1="82407" y1="42607" x2="82407" y2="42607"/>
                            <a14:foregroundMark x1="76111" y1="31078" x2="76111" y2="31078"/>
                            <a14:foregroundMark x1="67778" y1="22556" x2="67778" y2="22556"/>
                            <a14:foregroundMark x1="67778" y1="22556" x2="67778" y2="22556"/>
                            <a14:foregroundMark x1="50926" y1="56892" x2="50926" y2="56892"/>
                            <a14:foregroundMark x1="48889" y1="51128" x2="48889" y2="51128"/>
                            <a14:foregroundMark x1="48889" y1="48371" x2="48889" y2="48371"/>
                            <a14:foregroundMark x1="40370" y1="70927" x2="40370" y2="70927"/>
                            <a14:foregroundMark x1="61481" y1="25564" x2="61481" y2="25564"/>
                            <a14:foregroundMark x1="55185" y1="25564" x2="55185" y2="25564"/>
                            <a14:foregroundMark x1="44630" y1="25564" x2="44630" y2="25564"/>
                            <a14:foregroundMark x1="61481" y1="19799" x2="61481" y2="19799"/>
                            <a14:foregroundMark x1="13519" y1="56391" x2="46296" y2="70175"/>
                            <a14:foregroundMark x1="88519" y1="39599" x2="47037" y2="51378"/>
                          </a14:backgroundRemoval>
                        </a14:imgEffect>
                      </a14:imgLayer>
                    </a14:imgProps>
                  </a:ext>
                </a:extLst>
              </a:blip>
              <a:stretch>
                <a:fillRect/>
              </a:stretch>
            </p:blipFill>
            <p:spPr>
              <a:xfrm>
                <a:off x="1038204" y="1443316"/>
                <a:ext cx="613245" cy="453120"/>
              </a:xfrm>
              <a:prstGeom prst="rect">
                <a:avLst/>
              </a:prstGeom>
            </p:spPr>
          </p:pic>
          <p:pic>
            <p:nvPicPr>
              <p:cNvPr id="23" name="図 22"/>
              <p:cNvPicPr>
                <a:picLocks noChangeAspect="1"/>
              </p:cNvPicPr>
              <p:nvPr/>
            </p:nvPicPr>
            <p:blipFill>
              <a:blip r:embed="rId6">
                <a:extLst>
                  <a:ext uri="{BEBA8EAE-BF5A-486C-A8C5-ECC9F3942E4B}">
                    <a14:imgProps xmlns:a14="http://schemas.microsoft.com/office/drawing/2010/main">
                      <a14:imgLayer r:embed="rId7">
                        <a14:imgEffect>
                          <a14:backgroundRemoval t="4261" b="100000" l="0" r="100000">
                            <a14:foregroundMark x1="32037" y1="65414" x2="32037" y2="65414"/>
                            <a14:foregroundMark x1="46667" y1="68170" x2="46667" y2="68170"/>
                            <a14:foregroundMark x1="17407" y1="62406" x2="17407" y2="62406"/>
                            <a14:foregroundMark x1="65556" y1="45363" x2="65556" y2="45363"/>
                            <a14:foregroundMark x1="76111" y1="48371" x2="76111" y2="48371"/>
                            <a14:foregroundMark x1="82407" y1="42607" x2="82407" y2="42607"/>
                            <a14:foregroundMark x1="76111" y1="31078" x2="76111" y2="31078"/>
                            <a14:foregroundMark x1="67778" y1="22556" x2="67778" y2="22556"/>
                            <a14:foregroundMark x1="67778" y1="22556" x2="67778" y2="22556"/>
                            <a14:foregroundMark x1="50926" y1="56892" x2="50926" y2="56892"/>
                            <a14:foregroundMark x1="48889" y1="51128" x2="48889" y2="51128"/>
                            <a14:foregroundMark x1="48889" y1="48371" x2="48889" y2="48371"/>
                            <a14:foregroundMark x1="40370" y1="70927" x2="40370" y2="70927"/>
                            <a14:foregroundMark x1="61481" y1="25564" x2="61481" y2="25564"/>
                            <a14:foregroundMark x1="55185" y1="25564" x2="55185" y2="25564"/>
                            <a14:foregroundMark x1="44630" y1="25564" x2="44630" y2="25564"/>
                            <a14:foregroundMark x1="61481" y1="19799" x2="61481" y2="19799"/>
                            <a14:foregroundMark x1="13519" y1="56391" x2="46296" y2="70175"/>
                            <a14:foregroundMark x1="88519" y1="39599" x2="47037" y2="51378"/>
                          </a14:backgroundRemoval>
                        </a14:imgEffect>
                      </a14:imgLayer>
                    </a14:imgProps>
                  </a:ext>
                </a:extLst>
              </a:blip>
              <a:stretch>
                <a:fillRect/>
              </a:stretch>
            </p:blipFill>
            <p:spPr>
              <a:xfrm>
                <a:off x="1123286" y="1903347"/>
                <a:ext cx="613245" cy="453120"/>
              </a:xfrm>
              <a:prstGeom prst="rect">
                <a:avLst/>
              </a:prstGeom>
            </p:spPr>
          </p:pic>
          <p:pic>
            <p:nvPicPr>
              <p:cNvPr id="24" name="図 23"/>
              <p:cNvPicPr>
                <a:picLocks noChangeAspect="1"/>
              </p:cNvPicPr>
              <p:nvPr/>
            </p:nvPicPr>
            <p:blipFill>
              <a:blip r:embed="rId6">
                <a:extLst>
                  <a:ext uri="{BEBA8EAE-BF5A-486C-A8C5-ECC9F3942E4B}">
                    <a14:imgProps xmlns:a14="http://schemas.microsoft.com/office/drawing/2010/main">
                      <a14:imgLayer r:embed="rId7">
                        <a14:imgEffect>
                          <a14:backgroundRemoval t="4261" b="100000" l="0" r="100000">
                            <a14:foregroundMark x1="32037" y1="65414" x2="32037" y2="65414"/>
                            <a14:foregroundMark x1="46667" y1="68170" x2="46667" y2="68170"/>
                            <a14:foregroundMark x1="17407" y1="62406" x2="17407" y2="62406"/>
                            <a14:foregroundMark x1="65556" y1="45363" x2="65556" y2="45363"/>
                            <a14:foregroundMark x1="76111" y1="48371" x2="76111" y2="48371"/>
                            <a14:foregroundMark x1="82407" y1="42607" x2="82407" y2="42607"/>
                            <a14:foregroundMark x1="76111" y1="31078" x2="76111" y2="31078"/>
                            <a14:foregroundMark x1="67778" y1="22556" x2="67778" y2="22556"/>
                            <a14:foregroundMark x1="67778" y1="22556" x2="67778" y2="22556"/>
                            <a14:foregroundMark x1="50926" y1="56892" x2="50926" y2="56892"/>
                            <a14:foregroundMark x1="48889" y1="51128" x2="48889" y2="51128"/>
                            <a14:foregroundMark x1="48889" y1="48371" x2="48889" y2="48371"/>
                            <a14:foregroundMark x1="40370" y1="70927" x2="40370" y2="70927"/>
                            <a14:foregroundMark x1="61481" y1="25564" x2="61481" y2="25564"/>
                            <a14:foregroundMark x1="55185" y1="25564" x2="55185" y2="25564"/>
                            <a14:foregroundMark x1="44630" y1="25564" x2="44630" y2="25564"/>
                            <a14:foregroundMark x1="61481" y1="19799" x2="61481" y2="19799"/>
                            <a14:foregroundMark x1="13519" y1="56391" x2="46296" y2="70175"/>
                            <a14:foregroundMark x1="88519" y1="39599" x2="47037" y2="51378"/>
                          </a14:backgroundRemoval>
                        </a14:imgEffect>
                      </a14:imgLayer>
                    </a14:imgProps>
                  </a:ext>
                </a:extLst>
              </a:blip>
              <a:stretch>
                <a:fillRect/>
              </a:stretch>
            </p:blipFill>
            <p:spPr>
              <a:xfrm>
                <a:off x="1815509" y="2126683"/>
                <a:ext cx="613245" cy="453120"/>
              </a:xfrm>
              <a:prstGeom prst="rect">
                <a:avLst/>
              </a:prstGeom>
            </p:spPr>
          </p:pic>
          <p:pic>
            <p:nvPicPr>
              <p:cNvPr id="26" name="図 25"/>
              <p:cNvPicPr>
                <a:picLocks noChangeAspect="1"/>
              </p:cNvPicPr>
              <p:nvPr/>
            </p:nvPicPr>
            <p:blipFill>
              <a:blip r:embed="rId6">
                <a:extLst>
                  <a:ext uri="{BEBA8EAE-BF5A-486C-A8C5-ECC9F3942E4B}">
                    <a14:imgProps xmlns:a14="http://schemas.microsoft.com/office/drawing/2010/main">
                      <a14:imgLayer r:embed="rId7">
                        <a14:imgEffect>
                          <a14:backgroundRemoval t="4261" b="100000" l="0" r="100000">
                            <a14:foregroundMark x1="32037" y1="65414" x2="32037" y2="65414"/>
                            <a14:foregroundMark x1="46667" y1="68170" x2="46667" y2="68170"/>
                            <a14:foregroundMark x1="17407" y1="62406" x2="17407" y2="62406"/>
                            <a14:foregroundMark x1="65556" y1="45363" x2="65556" y2="45363"/>
                            <a14:foregroundMark x1="76111" y1="48371" x2="76111" y2="48371"/>
                            <a14:foregroundMark x1="82407" y1="42607" x2="82407" y2="42607"/>
                            <a14:foregroundMark x1="76111" y1="31078" x2="76111" y2="31078"/>
                            <a14:foregroundMark x1="67778" y1="22556" x2="67778" y2="22556"/>
                            <a14:foregroundMark x1="67778" y1="22556" x2="67778" y2="22556"/>
                            <a14:foregroundMark x1="50926" y1="56892" x2="50926" y2="56892"/>
                            <a14:foregroundMark x1="48889" y1="51128" x2="48889" y2="51128"/>
                            <a14:foregroundMark x1="48889" y1="48371" x2="48889" y2="48371"/>
                            <a14:foregroundMark x1="40370" y1="70927" x2="40370" y2="70927"/>
                            <a14:foregroundMark x1="61481" y1="25564" x2="61481" y2="25564"/>
                            <a14:foregroundMark x1="55185" y1="25564" x2="55185" y2="25564"/>
                            <a14:foregroundMark x1="44630" y1="25564" x2="44630" y2="25564"/>
                            <a14:foregroundMark x1="61481" y1="19799" x2="61481" y2="19799"/>
                            <a14:foregroundMark x1="13519" y1="56391" x2="46296" y2="70175"/>
                            <a14:foregroundMark x1="88519" y1="39599" x2="47037" y2="51378"/>
                          </a14:backgroundRemoval>
                        </a14:imgEffect>
                      </a14:imgLayer>
                    </a14:imgProps>
                  </a:ext>
                </a:extLst>
              </a:blip>
              <a:stretch>
                <a:fillRect/>
              </a:stretch>
            </p:blipFill>
            <p:spPr>
              <a:xfrm>
                <a:off x="2728417" y="1502787"/>
                <a:ext cx="613245" cy="453121"/>
              </a:xfrm>
              <a:prstGeom prst="rect">
                <a:avLst/>
              </a:prstGeom>
            </p:spPr>
          </p:pic>
          <p:sp>
            <p:nvSpPr>
              <p:cNvPr id="27" name="テキスト ボックス 26"/>
              <p:cNvSpPr txBox="1"/>
              <p:nvPr/>
            </p:nvSpPr>
            <p:spPr>
              <a:xfrm>
                <a:off x="1880552" y="1301923"/>
                <a:ext cx="660817"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大阪府</a:t>
                </a:r>
              </a:p>
            </p:txBody>
          </p:sp>
        </p:grpSp>
      </p:grpSp>
      <p:pic>
        <p:nvPicPr>
          <p:cNvPr id="28" name="図 27"/>
          <p:cNvPicPr>
            <a:picLocks noChangeAspect="1"/>
          </p:cNvPicPr>
          <p:nvPr/>
        </p:nvPicPr>
        <p:blipFill>
          <a:blip r:embed="rId6">
            <a:extLst>
              <a:ext uri="{BEBA8EAE-BF5A-486C-A8C5-ECC9F3942E4B}">
                <a14:imgProps xmlns:a14="http://schemas.microsoft.com/office/drawing/2010/main">
                  <a14:imgLayer r:embed="rId7">
                    <a14:imgEffect>
                      <a14:backgroundRemoval t="4261" b="100000" l="0" r="100000">
                        <a14:foregroundMark x1="32037" y1="65414" x2="32037" y2="65414"/>
                        <a14:foregroundMark x1="46667" y1="68170" x2="46667" y2="68170"/>
                        <a14:foregroundMark x1="17407" y1="62406" x2="17407" y2="62406"/>
                        <a14:foregroundMark x1="65556" y1="45363" x2="65556" y2="45363"/>
                        <a14:foregroundMark x1="76111" y1="48371" x2="76111" y2="48371"/>
                        <a14:foregroundMark x1="82407" y1="42607" x2="82407" y2="42607"/>
                        <a14:foregroundMark x1="76111" y1="31078" x2="76111" y2="31078"/>
                        <a14:foregroundMark x1="67778" y1="22556" x2="67778" y2="22556"/>
                        <a14:foregroundMark x1="67778" y1="22556" x2="67778" y2="22556"/>
                        <a14:foregroundMark x1="50926" y1="56892" x2="50926" y2="56892"/>
                        <a14:foregroundMark x1="48889" y1="51128" x2="48889" y2="51128"/>
                        <a14:foregroundMark x1="48889" y1="48371" x2="48889" y2="48371"/>
                        <a14:foregroundMark x1="40370" y1="70927" x2="40370" y2="70927"/>
                        <a14:foregroundMark x1="61481" y1="25564" x2="61481" y2="25564"/>
                        <a14:foregroundMark x1="55185" y1="25564" x2="55185" y2="25564"/>
                        <a14:foregroundMark x1="44630" y1="25564" x2="44630" y2="25564"/>
                        <a14:foregroundMark x1="61481" y1="19799" x2="61481" y2="19799"/>
                        <a14:foregroundMark x1="13519" y1="56391" x2="46296" y2="70175"/>
                        <a14:foregroundMark x1="88519" y1="39599" x2="47037" y2="51378"/>
                      </a14:backgroundRemoval>
                    </a14:imgEffect>
                  </a14:imgLayer>
                </a14:imgProps>
              </a:ext>
            </a:extLst>
          </a:blip>
          <a:stretch>
            <a:fillRect/>
          </a:stretch>
        </p:blipFill>
        <p:spPr>
          <a:xfrm>
            <a:off x="2897247" y="2660793"/>
            <a:ext cx="410790" cy="303528"/>
          </a:xfrm>
          <a:prstGeom prst="rect">
            <a:avLst/>
          </a:prstGeom>
        </p:spPr>
      </p:pic>
      <p:sp>
        <p:nvSpPr>
          <p:cNvPr id="29" name="テキスト ボックス 28"/>
          <p:cNvSpPr txBox="1"/>
          <p:nvPr/>
        </p:nvSpPr>
        <p:spPr>
          <a:xfrm>
            <a:off x="189978" y="3811810"/>
            <a:ext cx="4420027" cy="430887"/>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図書セットは、府立図書館子ども読書担当課にて、幅広い種類の本を</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選書し、６種類用意する。</a:t>
            </a:r>
            <a:endParaRPr kumimoji="1" lang="ja-JP" altLang="en-US" sz="1100" dirty="0">
              <a:latin typeface="Meiryo UI" panose="020B0604030504040204" pitchFamily="50" charset="-128"/>
              <a:ea typeface="Meiryo UI" panose="020B0604030504040204" pitchFamily="50" charset="-128"/>
            </a:endParaRPr>
          </a:p>
        </p:txBody>
      </p:sp>
      <p:grpSp>
        <p:nvGrpSpPr>
          <p:cNvPr id="38" name="グループ化 37"/>
          <p:cNvGrpSpPr/>
          <p:nvPr/>
        </p:nvGrpSpPr>
        <p:grpSpPr>
          <a:xfrm>
            <a:off x="4568227" y="1775069"/>
            <a:ext cx="4636394" cy="2446887"/>
            <a:chOff x="106251" y="1266374"/>
            <a:chExt cx="4636394" cy="2446887"/>
          </a:xfrm>
        </p:grpSpPr>
        <p:sp>
          <p:nvSpPr>
            <p:cNvPr id="39" name="テキスト ボックス 38"/>
            <p:cNvSpPr txBox="1"/>
            <p:nvPr/>
          </p:nvSpPr>
          <p:spPr>
            <a:xfrm>
              <a:off x="106251" y="1276714"/>
              <a:ext cx="4636394" cy="507831"/>
            </a:xfrm>
            <a:prstGeom prst="rect">
              <a:avLst/>
            </a:prstGeom>
            <a:noFill/>
          </p:spPr>
          <p:txBody>
            <a:bodyPr wrap="square" rtlCol="0">
              <a:spAutoFit/>
            </a:bodyPr>
            <a:lstStyle/>
            <a:p>
              <a:r>
                <a:rPr lang="ja-JP" altLang="en-US" sz="1350" b="1" dirty="0" smtClean="0">
                  <a:latin typeface="Meiryo UI" panose="020B0604030504040204" pitchFamily="50" charset="-128"/>
                  <a:ea typeface="Meiryo UI" panose="020B0604030504040204" pitchFamily="50" charset="-128"/>
                </a:rPr>
                <a:t>②</a:t>
              </a:r>
              <a:r>
                <a:rPr lang="ja-JP" altLang="en-US" sz="1350" dirty="0" smtClean="0">
                  <a:latin typeface="Meiryo UI" panose="020B0604030504040204" pitchFamily="50" charset="-128"/>
                  <a:ea typeface="Meiryo UI" panose="020B0604030504040204" pitchFamily="50" charset="-128"/>
                </a:rPr>
                <a:t> 本を読んだ子どもが本の帯やＰＯＰを作成し、図書セットに</a:t>
              </a:r>
              <a:endParaRPr lang="en-US" altLang="ja-JP" sz="1350" dirty="0" smtClean="0">
                <a:latin typeface="Meiryo UI" panose="020B0604030504040204" pitchFamily="50" charset="-128"/>
                <a:ea typeface="Meiryo UI" panose="020B0604030504040204" pitchFamily="50" charset="-128"/>
              </a:endParaRPr>
            </a:p>
            <a:p>
              <a:r>
                <a:rPr lang="ja-JP" altLang="en-US" sz="1350" dirty="0">
                  <a:latin typeface="Meiryo UI" panose="020B0604030504040204" pitchFamily="50" charset="-128"/>
                  <a:ea typeface="Meiryo UI" panose="020B0604030504040204" pitchFamily="50" charset="-128"/>
                </a:rPr>
                <a:t>　</a:t>
              </a:r>
              <a:r>
                <a:rPr lang="ja-JP" altLang="en-US" sz="1350" dirty="0" smtClean="0">
                  <a:latin typeface="Meiryo UI" panose="020B0604030504040204" pitchFamily="50" charset="-128"/>
                  <a:ea typeface="Meiryo UI" panose="020B0604030504040204" pitchFamily="50" charset="-128"/>
                </a:rPr>
                <a:t>添付し、大阪府に返送。</a:t>
              </a:r>
              <a:endParaRPr lang="ja-JP" altLang="en-US" sz="1350" dirty="0">
                <a:latin typeface="Meiryo UI" panose="020B0604030504040204" pitchFamily="50" charset="-128"/>
                <a:ea typeface="Meiryo UI" panose="020B0604030504040204" pitchFamily="50" charset="-128"/>
              </a:endParaRPr>
            </a:p>
          </p:txBody>
        </p:sp>
        <p:sp>
          <p:nvSpPr>
            <p:cNvPr id="40" name="角丸四角形 39"/>
            <p:cNvSpPr/>
            <p:nvPr/>
          </p:nvSpPr>
          <p:spPr>
            <a:xfrm>
              <a:off x="106251" y="1266374"/>
              <a:ext cx="4386495" cy="2446887"/>
            </a:xfrm>
            <a:prstGeom prst="roundRect">
              <a:avLst>
                <a:gd name="adj" fmla="val 4003"/>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pic>
          <p:nvPicPr>
            <p:cNvPr id="41" name="図 40"/>
            <p:cNvPicPr>
              <a:picLocks noChangeAspect="1"/>
            </p:cNvPicPr>
            <p:nvPr/>
          </p:nvPicPr>
          <p:blipFill>
            <a:blip r:embed="rId8"/>
            <a:stretch>
              <a:fillRect/>
            </a:stretch>
          </p:blipFill>
          <p:spPr>
            <a:xfrm>
              <a:off x="3379599" y="2118108"/>
              <a:ext cx="825398" cy="432315"/>
            </a:xfrm>
            <a:prstGeom prst="rect">
              <a:avLst/>
            </a:prstGeom>
          </p:spPr>
        </p:pic>
        <p:pic>
          <p:nvPicPr>
            <p:cNvPr id="42" name="図 41"/>
            <p:cNvPicPr>
              <a:picLocks noChangeAspect="1"/>
            </p:cNvPicPr>
            <p:nvPr/>
          </p:nvPicPr>
          <p:blipFill>
            <a:blip r:embed="rId9"/>
            <a:stretch>
              <a:fillRect/>
            </a:stretch>
          </p:blipFill>
          <p:spPr>
            <a:xfrm>
              <a:off x="330267" y="2802993"/>
              <a:ext cx="1344664" cy="824065"/>
            </a:xfrm>
            <a:prstGeom prst="rect">
              <a:avLst/>
            </a:prstGeom>
          </p:spPr>
        </p:pic>
        <p:sp>
          <p:nvSpPr>
            <p:cNvPr id="44" name="右矢印 43"/>
            <p:cNvSpPr/>
            <p:nvPr/>
          </p:nvSpPr>
          <p:spPr>
            <a:xfrm rot="20681179">
              <a:off x="1346271" y="2382200"/>
              <a:ext cx="1941288" cy="308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pic>
          <p:nvPicPr>
            <p:cNvPr id="51" name="図 50"/>
            <p:cNvPicPr>
              <a:picLocks noChangeAspect="1"/>
            </p:cNvPicPr>
            <p:nvPr/>
          </p:nvPicPr>
          <p:blipFill>
            <a:blip r:embed="rId6">
              <a:extLst>
                <a:ext uri="{BEBA8EAE-BF5A-486C-A8C5-ECC9F3942E4B}">
                  <a14:imgProps xmlns:a14="http://schemas.microsoft.com/office/drawing/2010/main">
                    <a14:imgLayer r:embed="rId7">
                      <a14:imgEffect>
                        <a14:backgroundRemoval t="4261" b="100000" l="0" r="100000">
                          <a14:foregroundMark x1="32037" y1="65414" x2="32037" y2="65414"/>
                          <a14:foregroundMark x1="46667" y1="68170" x2="46667" y2="68170"/>
                          <a14:foregroundMark x1="17407" y1="62406" x2="17407" y2="62406"/>
                          <a14:foregroundMark x1="65556" y1="45363" x2="65556" y2="45363"/>
                          <a14:foregroundMark x1="76111" y1="48371" x2="76111" y2="48371"/>
                          <a14:foregroundMark x1="82407" y1="42607" x2="82407" y2="42607"/>
                          <a14:foregroundMark x1="76111" y1="31078" x2="76111" y2="31078"/>
                          <a14:foregroundMark x1="67778" y1="22556" x2="67778" y2="22556"/>
                          <a14:foregroundMark x1="67778" y1="22556" x2="67778" y2="22556"/>
                          <a14:foregroundMark x1="50926" y1="56892" x2="50926" y2="56892"/>
                          <a14:foregroundMark x1="48889" y1="51128" x2="48889" y2="51128"/>
                          <a14:foregroundMark x1="48889" y1="48371" x2="48889" y2="48371"/>
                          <a14:foregroundMark x1="40370" y1="70927" x2="40370" y2="70927"/>
                          <a14:foregroundMark x1="61481" y1="25564" x2="61481" y2="25564"/>
                          <a14:foregroundMark x1="55185" y1="25564" x2="55185" y2="25564"/>
                          <a14:foregroundMark x1="44630" y1="25564" x2="44630" y2="25564"/>
                          <a14:foregroundMark x1="61481" y1="19799" x2="61481" y2="19799"/>
                          <a14:foregroundMark x1="13519" y1="56391" x2="46296" y2="70175"/>
                          <a14:foregroundMark x1="88519" y1="39599" x2="47037" y2="51378"/>
                        </a14:backgroundRemoval>
                      </a14:imgEffect>
                    </a14:imgLayer>
                  </a14:imgProps>
                </a:ext>
              </a:extLst>
            </a:blip>
            <a:stretch>
              <a:fillRect/>
            </a:stretch>
          </p:blipFill>
          <p:spPr>
            <a:xfrm>
              <a:off x="2365675" y="2175992"/>
              <a:ext cx="593879" cy="438811"/>
            </a:xfrm>
            <a:prstGeom prst="rect">
              <a:avLst/>
            </a:prstGeom>
          </p:spPr>
        </p:pic>
        <p:sp>
          <p:nvSpPr>
            <p:cNvPr id="53" name="テキスト ボックス 52"/>
            <p:cNvSpPr txBox="1"/>
            <p:nvPr/>
          </p:nvSpPr>
          <p:spPr>
            <a:xfrm>
              <a:off x="3461889" y="1787156"/>
              <a:ext cx="660817"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大阪府</a:t>
              </a:r>
            </a:p>
          </p:txBody>
        </p:sp>
      </p:grpSp>
      <p:pic>
        <p:nvPicPr>
          <p:cNvPr id="54" name="図 53"/>
          <p:cNvPicPr>
            <a:picLocks noChangeAspect="1"/>
          </p:cNvPicPr>
          <p:nvPr/>
        </p:nvPicPr>
        <p:blipFill>
          <a:blip r:embed="rId11">
            <a:extLst>
              <a:ext uri="{BEBA8EAE-BF5A-486C-A8C5-ECC9F3942E4B}">
                <a14:imgProps xmlns:a14="http://schemas.microsoft.com/office/drawing/2010/main">
                  <a14:imgLayer r:embed="rId12">
                    <a14:imgEffect>
                      <a14:backgroundRemoval t="4286" b="97500" l="0" r="100000">
                        <a14:foregroundMark x1="17701" y1="36071" x2="15172" y2="62500"/>
                        <a14:foregroundMark x1="48506" y1="21786" x2="48506" y2="43929"/>
                        <a14:foregroundMark x1="42759" y1="49643" x2="56092" y2="49643"/>
                        <a14:foregroundMark x1="26897" y1="68929" x2="72644" y2="72857"/>
                        <a14:foregroundMark x1="10575" y1="63929" x2="37701" y2="80000"/>
                        <a14:foregroundMark x1="21839" y1="85357" x2="72184" y2="83929"/>
                        <a14:foregroundMark x1="45517" y1="64643" x2="65517" y2="63929"/>
                        <a14:foregroundMark x1="69425" y1="71071" x2="69425" y2="71071"/>
                        <a14:foregroundMark x1="85977" y1="87857" x2="71494" y2="60714"/>
                        <a14:foregroundMark x1="30115" y1="63929" x2="63908" y2="59286"/>
                        <a14:foregroundMark x1="16782" y1="86429" x2="16782" y2="86429"/>
                        <a14:foregroundMark x1="9655" y1="85357" x2="25517" y2="78929"/>
                        <a14:foregroundMark x1="8966" y1="84643" x2="85977" y2="84643"/>
                        <a14:foregroundMark x1="72644" y1="77500" x2="72644" y2="77500"/>
                        <a14:foregroundMark x1="68506" y1="73571" x2="68506" y2="73571"/>
                        <a14:foregroundMark x1="63908" y1="77500" x2="84368" y2="81429"/>
                        <a14:foregroundMark x1="56092" y1="14643" x2="58621" y2="20714"/>
                        <a14:foregroundMark x1="55172" y1="14286" x2="51954" y2="12500"/>
                      </a14:backgroundRemoval>
                    </a14:imgEffect>
                  </a14:imgLayer>
                </a14:imgProps>
              </a:ext>
            </a:extLst>
          </a:blip>
          <a:stretch>
            <a:fillRect/>
          </a:stretch>
        </p:blipFill>
        <p:spPr>
          <a:xfrm>
            <a:off x="4842752" y="2337674"/>
            <a:ext cx="2051449" cy="1320473"/>
          </a:xfrm>
          <a:prstGeom prst="rect">
            <a:avLst/>
          </a:prstGeom>
        </p:spPr>
      </p:pic>
      <p:sp>
        <p:nvSpPr>
          <p:cNvPr id="55" name="テキスト ボックス 54"/>
          <p:cNvSpPr txBox="1"/>
          <p:nvPr/>
        </p:nvSpPr>
        <p:spPr>
          <a:xfrm>
            <a:off x="74510" y="4199636"/>
            <a:ext cx="9193866"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②で作成された本の帯やＰＯＰを、図書セットに添付した状態で、①同様に次の</a:t>
            </a:r>
            <a:r>
              <a:rPr kumimoji="1" lang="ja-JP" altLang="en-US" sz="1400" dirty="0">
                <a:latin typeface="Meiryo UI" panose="020B0604030504040204" pitchFamily="50" charset="-128"/>
                <a:ea typeface="Meiryo UI" panose="020B0604030504040204" pitchFamily="50" charset="-128"/>
              </a:rPr>
              <a:t>団体</a:t>
            </a:r>
            <a:r>
              <a:rPr kumimoji="1" lang="ja-JP" altLang="en-US" sz="1400" dirty="0" smtClean="0">
                <a:latin typeface="Meiryo UI" panose="020B0604030504040204" pitchFamily="50" charset="-128"/>
                <a:ea typeface="Meiryo UI" panose="020B0604030504040204" pitchFamily="50" charset="-128"/>
              </a:rPr>
              <a:t>に貸出す。（計３回）</a:t>
            </a:r>
            <a:endParaRPr kumimoji="1" lang="ja-JP" altLang="en-US" sz="1400" dirty="0">
              <a:latin typeface="Meiryo UI" panose="020B0604030504040204" pitchFamily="50" charset="-128"/>
              <a:ea typeface="Meiryo UI" panose="020B0604030504040204" pitchFamily="50" charset="-128"/>
            </a:endParaRPr>
          </a:p>
        </p:txBody>
      </p:sp>
      <p:grpSp>
        <p:nvGrpSpPr>
          <p:cNvPr id="56" name="グループ化 55"/>
          <p:cNvGrpSpPr/>
          <p:nvPr/>
        </p:nvGrpSpPr>
        <p:grpSpPr>
          <a:xfrm>
            <a:off x="66790" y="4562825"/>
            <a:ext cx="4636394" cy="2169317"/>
            <a:chOff x="106251" y="448998"/>
            <a:chExt cx="4636394" cy="2657811"/>
          </a:xfrm>
        </p:grpSpPr>
        <p:sp>
          <p:nvSpPr>
            <p:cNvPr id="57" name="テキスト ボックス 56"/>
            <p:cNvSpPr txBox="1"/>
            <p:nvPr/>
          </p:nvSpPr>
          <p:spPr>
            <a:xfrm>
              <a:off x="106251" y="465932"/>
              <a:ext cx="4636394" cy="622186"/>
            </a:xfrm>
            <a:prstGeom prst="rect">
              <a:avLst/>
            </a:prstGeom>
            <a:noFill/>
          </p:spPr>
          <p:txBody>
            <a:bodyPr wrap="square" rtlCol="0">
              <a:spAutoFit/>
            </a:bodyPr>
            <a:lstStyle/>
            <a:p>
              <a:r>
                <a:rPr lang="ja-JP" altLang="en-US" sz="1350" b="1" dirty="0">
                  <a:latin typeface="Meiryo UI" panose="020B0604030504040204" pitchFamily="50" charset="-128"/>
                  <a:ea typeface="Meiryo UI" panose="020B0604030504040204" pitchFamily="50" charset="-128"/>
                </a:rPr>
                <a:t>③</a:t>
              </a:r>
              <a:r>
                <a:rPr lang="ja-JP" altLang="en-US" sz="1350" dirty="0" smtClean="0">
                  <a:latin typeface="Meiryo UI" panose="020B0604030504040204" pitchFamily="50" charset="-128"/>
                  <a:ea typeface="Meiryo UI" panose="020B0604030504040204" pitchFamily="50" charset="-128"/>
                </a:rPr>
                <a:t> 貸出サービス終了後、府立中央図書館にて、本の帯や</a:t>
              </a:r>
              <a:endParaRPr lang="en-US" altLang="ja-JP" sz="1350" dirty="0" smtClean="0">
                <a:latin typeface="Meiryo UI" panose="020B0604030504040204" pitchFamily="50" charset="-128"/>
                <a:ea typeface="Meiryo UI" panose="020B0604030504040204" pitchFamily="50" charset="-128"/>
              </a:endParaRPr>
            </a:p>
            <a:p>
              <a:r>
                <a:rPr lang="ja-JP" altLang="en-US" sz="1350" dirty="0">
                  <a:latin typeface="Meiryo UI" panose="020B0604030504040204" pitchFamily="50" charset="-128"/>
                  <a:ea typeface="Meiryo UI" panose="020B0604030504040204" pitchFamily="50" charset="-128"/>
                </a:rPr>
                <a:t>　</a:t>
              </a:r>
              <a:r>
                <a:rPr lang="ja-JP" altLang="en-US" sz="1350" dirty="0" smtClean="0">
                  <a:latin typeface="Meiryo UI" panose="020B0604030504040204" pitchFamily="50" charset="-128"/>
                  <a:ea typeface="Meiryo UI" panose="020B0604030504040204" pitchFamily="50" charset="-128"/>
                </a:rPr>
                <a:t>ＰＯＰを展示する。</a:t>
              </a:r>
              <a:endParaRPr lang="ja-JP" altLang="en-US" sz="1350" dirty="0">
                <a:latin typeface="Meiryo UI" panose="020B0604030504040204" pitchFamily="50" charset="-128"/>
                <a:ea typeface="Meiryo UI" panose="020B0604030504040204" pitchFamily="50" charset="-128"/>
              </a:endParaRPr>
            </a:p>
          </p:txBody>
        </p:sp>
        <p:sp>
          <p:nvSpPr>
            <p:cNvPr id="58" name="角丸四角形 57"/>
            <p:cNvSpPr/>
            <p:nvPr/>
          </p:nvSpPr>
          <p:spPr>
            <a:xfrm>
              <a:off x="106251" y="448998"/>
              <a:ext cx="4386495" cy="2657811"/>
            </a:xfrm>
            <a:prstGeom prst="roundRect">
              <a:avLst>
                <a:gd name="adj" fmla="val 4003"/>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grpSp>
      <p:pic>
        <p:nvPicPr>
          <p:cNvPr id="64" name="図 63"/>
          <p:cNvPicPr>
            <a:picLocks noChangeAspect="1"/>
          </p:cNvPicPr>
          <p:nvPr/>
        </p:nvPicPr>
        <p:blipFill>
          <a:blip r:embed="rId13"/>
          <a:stretch>
            <a:fillRect/>
          </a:stretch>
        </p:blipFill>
        <p:spPr>
          <a:xfrm>
            <a:off x="270823" y="5486050"/>
            <a:ext cx="2239380" cy="1168638"/>
          </a:xfrm>
          <a:prstGeom prst="rect">
            <a:avLst/>
          </a:prstGeom>
        </p:spPr>
      </p:pic>
      <p:pic>
        <p:nvPicPr>
          <p:cNvPr id="66" name="図 65"/>
          <p:cNvPicPr>
            <a:picLocks noChangeAspect="1"/>
          </p:cNvPicPr>
          <p:nvPr/>
        </p:nvPicPr>
        <p:blipFill>
          <a:blip r:embed="rId14"/>
          <a:stretch>
            <a:fillRect/>
          </a:stretch>
        </p:blipFill>
        <p:spPr>
          <a:xfrm>
            <a:off x="2854356" y="5598256"/>
            <a:ext cx="1515553" cy="1124060"/>
          </a:xfrm>
          <a:prstGeom prst="rect">
            <a:avLst/>
          </a:prstGeom>
        </p:spPr>
      </p:pic>
      <p:pic>
        <p:nvPicPr>
          <p:cNvPr id="67" name="図 66"/>
          <p:cNvPicPr>
            <a:picLocks noChangeAspect="1"/>
          </p:cNvPicPr>
          <p:nvPr/>
        </p:nvPicPr>
        <p:blipFill>
          <a:blip r:embed="rId15"/>
          <a:stretch>
            <a:fillRect/>
          </a:stretch>
        </p:blipFill>
        <p:spPr>
          <a:xfrm>
            <a:off x="1978138" y="5167438"/>
            <a:ext cx="1470267" cy="1117630"/>
          </a:xfrm>
          <a:prstGeom prst="rect">
            <a:avLst/>
          </a:prstGeom>
        </p:spPr>
      </p:pic>
      <p:graphicFrame>
        <p:nvGraphicFramePr>
          <p:cNvPr id="68" name="表 67"/>
          <p:cNvGraphicFramePr>
            <a:graphicFrameLocks noGrp="1"/>
          </p:cNvGraphicFramePr>
          <p:nvPr>
            <p:extLst>
              <p:ext uri="{D42A27DB-BD31-4B8C-83A1-F6EECF244321}">
                <p14:modId xmlns:p14="http://schemas.microsoft.com/office/powerpoint/2010/main" val="1914710848"/>
              </p:ext>
            </p:extLst>
          </p:nvPr>
        </p:nvGraphicFramePr>
        <p:xfrm>
          <a:off x="4568226" y="4747480"/>
          <a:ext cx="4188178" cy="2026920"/>
        </p:xfrm>
        <a:graphic>
          <a:graphicData uri="http://schemas.openxmlformats.org/drawingml/2006/table">
            <a:tbl>
              <a:tblPr firstRow="1" bandRow="1">
                <a:tableStyleId>{5940675A-B579-460E-94D1-54222C63F5DA}</a:tableStyleId>
              </a:tblPr>
              <a:tblGrid>
                <a:gridCol w="834983">
                  <a:extLst>
                    <a:ext uri="{9D8B030D-6E8A-4147-A177-3AD203B41FA5}">
                      <a16:colId xmlns:a16="http://schemas.microsoft.com/office/drawing/2014/main" val="2252433492"/>
                    </a:ext>
                  </a:extLst>
                </a:gridCol>
                <a:gridCol w="3353195">
                  <a:extLst>
                    <a:ext uri="{9D8B030D-6E8A-4147-A177-3AD203B41FA5}">
                      <a16:colId xmlns:a16="http://schemas.microsoft.com/office/drawing/2014/main" val="420723690"/>
                    </a:ext>
                  </a:extLst>
                </a:gridCol>
              </a:tblGrid>
              <a:tr h="263971">
                <a:tc>
                  <a:txBody>
                    <a:bodyPr/>
                    <a:lstStyle/>
                    <a:p>
                      <a:r>
                        <a:rPr kumimoji="1" lang="ja-JP" altLang="en-US" sz="1200" dirty="0" smtClean="0">
                          <a:latin typeface="Meiryo UI" panose="020B0604030504040204" pitchFamily="50" charset="-128"/>
                          <a:ea typeface="Meiryo UI" panose="020B0604030504040204" pitchFamily="50" charset="-128"/>
                        </a:rPr>
                        <a:t>時期</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内容</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extLst>
                  <a:ext uri="{0D108BD9-81ED-4DB2-BD59-A6C34878D82A}">
                    <a16:rowId xmlns:a16="http://schemas.microsoft.com/office/drawing/2014/main" val="2408243485"/>
                  </a:ext>
                </a:extLst>
              </a:tr>
              <a:tr h="370840">
                <a:tc>
                  <a:txBody>
                    <a:bodyPr/>
                    <a:lstStyle/>
                    <a:p>
                      <a:r>
                        <a:rPr kumimoji="1" lang="ja-JP" altLang="en-US" sz="1200" dirty="0" smtClean="0">
                          <a:latin typeface="Meiryo UI" panose="020B0604030504040204" pitchFamily="50" charset="-128"/>
                          <a:ea typeface="Meiryo UI" panose="020B0604030504040204" pitchFamily="50" charset="-128"/>
                        </a:rPr>
                        <a:t>６月</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貸出図書セットの作成</a:t>
                      </a:r>
                      <a:r>
                        <a:rPr kumimoji="1" lang="ja-JP" altLang="en-US" sz="1200" b="0" dirty="0" smtClean="0">
                          <a:latin typeface="Meiryo UI" panose="020B0604030504040204" pitchFamily="50" charset="-128"/>
                          <a:ea typeface="Meiryo UI" panose="020B0604030504040204" pitchFamily="50" charset="-128"/>
                        </a:rPr>
                        <a:t>（別紙１）参照</a:t>
                      </a:r>
                      <a:endParaRPr kumimoji="1" lang="ja-JP" altLang="en-US" sz="12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30954956"/>
                  </a:ext>
                </a:extLst>
              </a:tr>
              <a:tr h="370840">
                <a:tc>
                  <a:txBody>
                    <a:bodyPr/>
                    <a:lstStyle/>
                    <a:p>
                      <a:r>
                        <a:rPr kumimoji="1" lang="ja-JP" altLang="en-US" sz="1200" dirty="0" smtClean="0">
                          <a:latin typeface="Meiryo UI" panose="020B0604030504040204" pitchFamily="50" charset="-128"/>
                          <a:ea typeface="Meiryo UI" panose="020B0604030504040204" pitchFamily="50" charset="-128"/>
                        </a:rPr>
                        <a:t>７月</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貸出図書セット希望フリースクール募集（６団体）</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77405922"/>
                  </a:ext>
                </a:extLst>
              </a:tr>
              <a:tr h="370840">
                <a:tc>
                  <a:txBody>
                    <a:bodyPr/>
                    <a:lstStyle/>
                    <a:p>
                      <a:r>
                        <a:rPr kumimoji="1" lang="ja-JP" altLang="en-US" sz="1200" dirty="0" smtClean="0">
                          <a:latin typeface="Meiryo UI" panose="020B0604030504040204" pitchFamily="50" charset="-128"/>
                          <a:ea typeface="Meiryo UI" panose="020B0604030504040204" pitchFamily="50" charset="-128"/>
                        </a:rPr>
                        <a:t>８月～</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b="0" dirty="0" smtClean="0">
                          <a:latin typeface="Meiryo UI" panose="020B0604030504040204" pitchFamily="50" charset="-128"/>
                          <a:ea typeface="Meiryo UI" panose="020B0604030504040204" pitchFamily="50" charset="-128"/>
                        </a:rPr>
                        <a:t>貸出前、事前に子どもへアンケートを実施</a:t>
                      </a:r>
                      <a:endParaRPr kumimoji="1" lang="en-US" altLang="ja-JP" sz="1200" b="0" dirty="0" smtClean="0">
                        <a:latin typeface="Meiryo UI" panose="020B0604030504040204" pitchFamily="50" charset="-128"/>
                        <a:ea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rPr>
                        <a:t>フリースクールへの貸出サービス</a:t>
                      </a:r>
                      <a:r>
                        <a:rPr kumimoji="1" lang="ja-JP" altLang="en-US" sz="1200" dirty="0" smtClean="0">
                          <a:latin typeface="Meiryo UI" panose="020B0604030504040204" pitchFamily="50" charset="-128"/>
                          <a:ea typeface="Meiryo UI" panose="020B0604030504040204" pitchFamily="50" charset="-128"/>
                        </a:rPr>
                        <a:t>（計３回）</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貸出終了後、施設職員、子どもへアンケートへ実施</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24290628"/>
                  </a:ext>
                </a:extLst>
              </a:tr>
              <a:tr h="370840">
                <a:tc>
                  <a:txBody>
                    <a:bodyPr/>
                    <a:lstStyle/>
                    <a:p>
                      <a:r>
                        <a:rPr kumimoji="1" lang="ja-JP" altLang="en-US" sz="1200" dirty="0" smtClean="0">
                          <a:latin typeface="Meiryo UI" panose="020B0604030504040204" pitchFamily="50" charset="-128"/>
                          <a:ea typeface="Meiryo UI" panose="020B0604030504040204" pitchFamily="50" charset="-128"/>
                        </a:rPr>
                        <a:t>１月</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府立中央図書館にて、展示</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71293498"/>
                  </a:ext>
                </a:extLst>
              </a:tr>
            </a:tbl>
          </a:graphicData>
        </a:graphic>
      </p:graphicFrame>
      <p:sp>
        <p:nvSpPr>
          <p:cNvPr id="69" name="テキスト ボックス 68"/>
          <p:cNvSpPr txBox="1"/>
          <p:nvPr/>
        </p:nvSpPr>
        <p:spPr>
          <a:xfrm>
            <a:off x="4369909" y="4450621"/>
            <a:ext cx="2212946"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（スケジュール）</a:t>
            </a:r>
            <a:endParaRPr kumimoji="1" lang="ja-JP" altLang="en-US" sz="1400" dirty="0">
              <a:latin typeface="Meiryo UI" panose="020B0604030504040204" pitchFamily="50" charset="-128"/>
              <a:ea typeface="Meiryo UI" panose="020B0604030504040204" pitchFamily="50" charset="-128"/>
            </a:endParaRPr>
          </a:p>
        </p:txBody>
      </p:sp>
      <p:grpSp>
        <p:nvGrpSpPr>
          <p:cNvPr id="13" name="グループ化 12"/>
          <p:cNvGrpSpPr/>
          <p:nvPr/>
        </p:nvGrpSpPr>
        <p:grpSpPr>
          <a:xfrm>
            <a:off x="64037" y="491699"/>
            <a:ext cx="8902350" cy="601721"/>
            <a:chOff x="64037" y="491699"/>
            <a:chExt cx="8902350" cy="601721"/>
          </a:xfrm>
        </p:grpSpPr>
        <p:sp>
          <p:nvSpPr>
            <p:cNvPr id="8" name="正方形/長方形 7"/>
            <p:cNvSpPr/>
            <p:nvPr/>
          </p:nvSpPr>
          <p:spPr>
            <a:xfrm>
              <a:off x="1296537" y="491699"/>
              <a:ext cx="7669850" cy="601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　　フリースクールへの貸出サービスを実施するとともに、子どもが本を読んだ感想やコメントなどを本の帯や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ＰＯＰに表現し、作成した本の帯やＰＯＰを本に添付して次の</a:t>
              </a:r>
              <a:r>
                <a:rPr kumimoji="1" lang="ja-JP" altLang="en-US" sz="1400" dirty="0">
                  <a:solidFill>
                    <a:schemeClr val="tx1"/>
                  </a:solidFill>
                  <a:latin typeface="Meiryo UI" panose="020B0604030504040204" pitchFamily="50" charset="-128"/>
                  <a:ea typeface="Meiryo UI" panose="020B0604030504040204" pitchFamily="50" charset="-128"/>
                </a:rPr>
                <a:t>団体</a:t>
              </a:r>
              <a:r>
                <a:rPr kumimoji="1" lang="ja-JP" altLang="en-US" sz="1400" dirty="0" smtClean="0">
                  <a:solidFill>
                    <a:schemeClr val="tx1"/>
                  </a:solidFill>
                  <a:latin typeface="Meiryo UI" panose="020B0604030504040204" pitchFamily="50" charset="-128"/>
                  <a:ea typeface="Meiryo UI" panose="020B0604030504040204" pitchFamily="50" charset="-128"/>
                </a:rPr>
                <a:t>に貸出を行う。</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 name="角丸四角形 2"/>
            <p:cNvSpPr/>
            <p:nvPr/>
          </p:nvSpPr>
          <p:spPr>
            <a:xfrm>
              <a:off x="64037" y="491699"/>
              <a:ext cx="1392267" cy="60172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事業内容</a:t>
              </a:r>
              <a:endParaRPr kumimoji="1" lang="ja-JP" altLang="en-US" dirty="0">
                <a:latin typeface="Meiryo UI" panose="020B0604030504040204" pitchFamily="50" charset="-128"/>
                <a:ea typeface="Meiryo UI" panose="020B0604030504040204" pitchFamily="50" charset="-128"/>
              </a:endParaRPr>
            </a:p>
          </p:txBody>
        </p:sp>
      </p:grpSp>
      <p:grpSp>
        <p:nvGrpSpPr>
          <p:cNvPr id="34" name="グループ化 33"/>
          <p:cNvGrpSpPr/>
          <p:nvPr/>
        </p:nvGrpSpPr>
        <p:grpSpPr>
          <a:xfrm>
            <a:off x="97671" y="1133988"/>
            <a:ext cx="8880380" cy="601721"/>
            <a:chOff x="97671" y="1133988"/>
            <a:chExt cx="8880380" cy="601721"/>
          </a:xfrm>
        </p:grpSpPr>
        <p:sp>
          <p:nvSpPr>
            <p:cNvPr id="52" name="正方形/長方形 51"/>
            <p:cNvSpPr/>
            <p:nvPr/>
          </p:nvSpPr>
          <p:spPr>
            <a:xfrm>
              <a:off x="97671" y="1133988"/>
              <a:ext cx="8880380" cy="601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　目的　子どもの身近な場所にあまり本がないことが想定されるフリースクールに対し、「読みたいと思える本」を届けるとともに、</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同世代の子どもから本の紹介をされることで、より読書への興味関心を高める。</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270823" y="1192372"/>
              <a:ext cx="452508" cy="282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スライド番号プレースホルダー 34"/>
          <p:cNvSpPr>
            <a:spLocks noGrp="1"/>
          </p:cNvSpPr>
          <p:nvPr>
            <p:ph type="sldNum" sz="quarter" idx="12"/>
          </p:nvPr>
        </p:nvSpPr>
        <p:spPr>
          <a:xfrm>
            <a:off x="6886424" y="6478889"/>
            <a:ext cx="2057400" cy="365125"/>
          </a:xfrm>
        </p:spPr>
        <p:txBody>
          <a:bodyPr/>
          <a:lstStyle/>
          <a:p>
            <a:fld id="{457C0D8F-D9F0-4C80-B981-32F7054EFFCE}" type="slidenum">
              <a:rPr kumimoji="1" lang="ja-JP" altLang="en-US" smtClean="0"/>
              <a:t>3</a:t>
            </a:fld>
            <a:endParaRPr kumimoji="1" lang="ja-JP" altLang="en-US" dirty="0"/>
          </a:p>
        </p:txBody>
      </p:sp>
      <p:sp>
        <p:nvSpPr>
          <p:cNvPr id="32" name="正方形/長方形 31"/>
          <p:cNvSpPr/>
          <p:nvPr/>
        </p:nvSpPr>
        <p:spPr>
          <a:xfrm>
            <a:off x="0" y="-28110"/>
            <a:ext cx="1456304" cy="4309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SｺﾞｼｯｸM" panose="020B0600000000000000" pitchFamily="50" charset="-128"/>
                <a:ea typeface="HGSｺﾞｼｯｸM" panose="020B0600000000000000" pitchFamily="50" charset="-128"/>
              </a:rPr>
              <a:t>第</a:t>
            </a:r>
            <a:r>
              <a:rPr kumimoji="1" lang="en-US" altLang="ja-JP" dirty="0" smtClean="0">
                <a:solidFill>
                  <a:schemeClr val="tx1"/>
                </a:solidFill>
                <a:latin typeface="HGSｺﾞｼｯｸM" panose="020B0600000000000000" pitchFamily="50" charset="-128"/>
                <a:ea typeface="HGSｺﾞｼｯｸM" panose="020B0600000000000000" pitchFamily="50" charset="-128"/>
              </a:rPr>
              <a:t>1</a:t>
            </a:r>
            <a:r>
              <a:rPr kumimoji="1" lang="ja-JP" altLang="en-US" dirty="0" smtClean="0">
                <a:solidFill>
                  <a:schemeClr val="tx1"/>
                </a:solidFill>
                <a:latin typeface="HGSｺﾞｼｯｸM" panose="020B0600000000000000" pitchFamily="50" charset="-128"/>
                <a:ea typeface="HGSｺﾞｼｯｸM" panose="020B0600000000000000" pitchFamily="50" charset="-128"/>
              </a:rPr>
              <a:t>回資料</a:t>
            </a:r>
            <a:endParaRPr kumimoji="1" lang="ja-JP" altLang="en-US" dirty="0">
              <a:solidFill>
                <a:schemeClr val="tx1"/>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944142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50334" y="932825"/>
            <a:ext cx="9043331" cy="3477875"/>
          </a:xfrm>
          <a:prstGeom prst="rect">
            <a:avLst/>
          </a:prstGeom>
          <a:noFill/>
        </p:spPr>
        <p:txBody>
          <a:bodyPr wrap="square" rtlCol="0">
            <a:spAutoFit/>
          </a:bodyPr>
          <a:lstStyle/>
          <a:p>
            <a:r>
              <a:rPr kumimoji="1" lang="ja-JP" altLang="en-US" sz="1400" dirty="0">
                <a:latin typeface="HGSｺﾞｼｯｸM" panose="020B0600000000000000" pitchFamily="50" charset="-128"/>
                <a:ea typeface="HGSｺﾞｼｯｸM" panose="020B0600000000000000" pitchFamily="50" charset="-128"/>
              </a:rPr>
              <a:t>　</a:t>
            </a:r>
            <a:r>
              <a:rPr kumimoji="1" lang="ja-JP" altLang="en-US" sz="1400" dirty="0" smtClean="0">
                <a:latin typeface="HGSｺﾞｼｯｸM" panose="020B0600000000000000" pitchFamily="50" charset="-128"/>
                <a:ea typeface="HGSｺﾞｼｯｸM" panose="020B0600000000000000" pitchFamily="50" charset="-128"/>
              </a:rPr>
              <a:t>○　実施団体数の変更（６団体→４団体）</a:t>
            </a:r>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smtClean="0">
                <a:latin typeface="HGSｺﾞｼｯｸM" panose="020B0600000000000000" pitchFamily="50" charset="-128"/>
                <a:ea typeface="HGSｺﾞｼｯｸM" panose="020B0600000000000000" pitchFamily="50" charset="-128"/>
              </a:rPr>
              <a:t>　　　</a:t>
            </a:r>
            <a:r>
              <a:rPr kumimoji="1" lang="ja-JP" altLang="en-US" sz="1400" b="1" dirty="0" smtClean="0">
                <a:latin typeface="HGSｺﾞｼｯｸM" panose="020B0600000000000000" pitchFamily="50" charset="-128"/>
                <a:ea typeface="HGSｺﾞｼｯｸM" panose="020B0600000000000000" pitchFamily="50" charset="-128"/>
              </a:rPr>
              <a:t>６団体</a:t>
            </a:r>
            <a:r>
              <a:rPr kumimoji="1" lang="ja-JP" altLang="en-US" sz="1400" dirty="0" smtClean="0">
                <a:latin typeface="HGSｺﾞｼｯｸM" panose="020B0600000000000000" pitchFamily="50" charset="-128"/>
                <a:ea typeface="HGSｺﾞｼｯｸM" panose="020B0600000000000000" pitchFamily="50" charset="-128"/>
              </a:rPr>
              <a:t>を対象に貸出を行う予定であったが、府内フリースクールに募集をかけた結果、</a:t>
            </a:r>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b="1" dirty="0">
                <a:latin typeface="HGSｺﾞｼｯｸM" panose="020B0600000000000000" pitchFamily="50" charset="-128"/>
                <a:ea typeface="HGSｺﾞｼｯｸM" panose="020B0600000000000000" pitchFamily="50" charset="-128"/>
              </a:rPr>
              <a:t>　</a:t>
            </a:r>
            <a:r>
              <a:rPr kumimoji="1" lang="ja-JP" altLang="en-US" sz="1400" b="1" dirty="0" smtClean="0">
                <a:latin typeface="HGSｺﾞｼｯｸM" panose="020B0600000000000000" pitchFamily="50" charset="-128"/>
                <a:ea typeface="HGSｺﾞｼｯｸM" panose="020B0600000000000000" pitchFamily="50" charset="-128"/>
              </a:rPr>
              <a:t>　　４団体</a:t>
            </a:r>
            <a:r>
              <a:rPr kumimoji="1" lang="ja-JP" altLang="en-US" sz="1400" dirty="0" smtClean="0">
                <a:latin typeface="HGSｺﾞｼｯｸM" panose="020B0600000000000000" pitchFamily="50" charset="-128"/>
                <a:ea typeface="HGSｺﾞｼｯｸM" panose="020B0600000000000000" pitchFamily="50" charset="-128"/>
              </a:rPr>
              <a:t>のみの応募であった。</a:t>
            </a:r>
            <a:endParaRPr kumimoji="1" lang="en-US" altLang="ja-JP" sz="1400" dirty="0" smtClean="0">
              <a:latin typeface="HGSｺﾞｼｯｸM" panose="020B0600000000000000" pitchFamily="50" charset="-128"/>
              <a:ea typeface="HGSｺﾞｼｯｸM" panose="020B0600000000000000" pitchFamily="50" charset="-128"/>
            </a:endParaRPr>
          </a:p>
          <a:p>
            <a:endParaRPr kumimoji="1" lang="en-US" altLang="ja-JP" sz="1100" dirty="0">
              <a:latin typeface="HGSｺﾞｼｯｸM" panose="020B0600000000000000" pitchFamily="50" charset="-128"/>
              <a:ea typeface="HGSｺﾞｼｯｸM" panose="020B0600000000000000" pitchFamily="50" charset="-128"/>
            </a:endParaRPr>
          </a:p>
          <a:p>
            <a:r>
              <a:rPr kumimoji="1" lang="ja-JP" altLang="en-US" sz="1400" dirty="0" smtClean="0">
                <a:latin typeface="HGSｺﾞｼｯｸM" panose="020B0600000000000000" pitchFamily="50" charset="-128"/>
                <a:ea typeface="HGSｺﾞｼｯｸM" panose="020B0600000000000000" pitchFamily="50" charset="-128"/>
              </a:rPr>
              <a:t>　　　　　（応募しなかった団体職員へのヒアリング結果）</a:t>
            </a:r>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a:latin typeface="HGSｺﾞｼｯｸM" panose="020B0600000000000000" pitchFamily="50" charset="-128"/>
                <a:ea typeface="HGSｺﾞｼｯｸM" panose="020B0600000000000000" pitchFamily="50" charset="-128"/>
              </a:rPr>
              <a:t>　</a:t>
            </a:r>
            <a:r>
              <a:rPr kumimoji="1" lang="ja-JP" altLang="en-US" sz="1400" dirty="0" smtClean="0">
                <a:latin typeface="HGSｺﾞｼｯｸM" panose="020B0600000000000000" pitchFamily="50" charset="-128"/>
                <a:ea typeface="HGSｺﾞｼｯｸM" panose="020B0600000000000000" pitchFamily="50" charset="-128"/>
              </a:rPr>
              <a:t>　・貸出セットの管理に不安を感じる。紛失や破損など</a:t>
            </a:r>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a:latin typeface="HGSｺﾞｼｯｸM" panose="020B0600000000000000" pitchFamily="50" charset="-128"/>
                <a:ea typeface="HGSｺﾞｼｯｸM" panose="020B0600000000000000" pitchFamily="50" charset="-128"/>
              </a:rPr>
              <a:t>　</a:t>
            </a:r>
            <a:r>
              <a:rPr kumimoji="1" lang="ja-JP" altLang="en-US" sz="1400" dirty="0" smtClean="0">
                <a:latin typeface="HGSｺﾞｼｯｸM" panose="020B0600000000000000" pitchFamily="50" charset="-128"/>
                <a:ea typeface="HGSｺﾞｼｯｸM" panose="020B0600000000000000" pitchFamily="50" charset="-128"/>
              </a:rPr>
              <a:t>　・コロナ禍のため、フリースクールに来ずに、オンラインで活動している。</a:t>
            </a:r>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a:latin typeface="HGSｺﾞｼｯｸM" panose="020B0600000000000000" pitchFamily="50" charset="-128"/>
                <a:ea typeface="HGSｺﾞｼｯｸM" panose="020B0600000000000000" pitchFamily="50" charset="-128"/>
              </a:rPr>
              <a:t>　</a:t>
            </a:r>
            <a:r>
              <a:rPr kumimoji="1" lang="ja-JP" altLang="en-US" sz="1400" dirty="0" smtClean="0">
                <a:latin typeface="HGSｺﾞｼｯｸM" panose="020B0600000000000000" pitchFamily="50" charset="-128"/>
                <a:ea typeface="HGSｺﾞｼｯｸM" panose="020B0600000000000000" pitchFamily="50" charset="-128"/>
              </a:rPr>
              <a:t>　・コロナ禍のため、経営状況が厳しく、新しい取組を行う余裕がない。</a:t>
            </a:r>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a:latin typeface="HGSｺﾞｼｯｸM" panose="020B0600000000000000" pitchFamily="50" charset="-128"/>
                <a:ea typeface="HGSｺﾞｼｯｸM" panose="020B0600000000000000" pitchFamily="50" charset="-128"/>
              </a:rPr>
              <a:t>　</a:t>
            </a:r>
            <a:r>
              <a:rPr kumimoji="1" lang="ja-JP" altLang="en-US" sz="1400" dirty="0" smtClean="0">
                <a:latin typeface="HGSｺﾞｼｯｸM" panose="020B0600000000000000" pitchFamily="50" charset="-128"/>
                <a:ea typeface="HGSｺﾞｼｯｸM" panose="020B0600000000000000" pitchFamily="50" charset="-128"/>
              </a:rPr>
              <a:t>　・</a:t>
            </a:r>
            <a:r>
              <a:rPr kumimoji="1" lang="en-US" altLang="ja-JP" sz="1400" spc="300" dirty="0" smtClean="0">
                <a:latin typeface="HGSｺﾞｼｯｸM" panose="020B0600000000000000" pitchFamily="50" charset="-128"/>
                <a:ea typeface="HGSｺﾞｼｯｸM" panose="020B0600000000000000" pitchFamily="50" charset="-128"/>
              </a:rPr>
              <a:t>POP</a:t>
            </a:r>
            <a:r>
              <a:rPr kumimoji="1" lang="ja-JP" altLang="en-US" sz="1400" dirty="0" smtClean="0">
                <a:latin typeface="HGSｺﾞｼｯｸM" panose="020B0600000000000000" pitchFamily="50" charset="-128"/>
                <a:ea typeface="HGSｺﾞｼｯｸM" panose="020B0600000000000000" pitchFamily="50" charset="-128"/>
              </a:rPr>
              <a:t>作成ができない。</a:t>
            </a:r>
            <a:endParaRPr kumimoji="1" lang="en-US" altLang="ja-JP" sz="1400" dirty="0" smtClean="0">
              <a:latin typeface="HGSｺﾞｼｯｸM" panose="020B0600000000000000" pitchFamily="50" charset="-128"/>
              <a:ea typeface="HGSｺﾞｼｯｸM" panose="020B0600000000000000" pitchFamily="50" charset="-128"/>
            </a:endParaRPr>
          </a:p>
          <a:p>
            <a:endParaRPr kumimoji="1" lang="en-US" altLang="ja-JP" sz="1100" dirty="0" smtClean="0">
              <a:latin typeface="HGSｺﾞｼｯｸM" panose="020B0600000000000000" pitchFamily="50" charset="-128"/>
              <a:ea typeface="HGSｺﾞｼｯｸM" panose="020B0600000000000000" pitchFamily="50" charset="-128"/>
            </a:endParaRPr>
          </a:p>
          <a:p>
            <a:r>
              <a:rPr kumimoji="1" lang="ja-JP" altLang="en-US" sz="1600" dirty="0" smtClean="0">
                <a:latin typeface="HGSｺﾞｼｯｸM" panose="020B0600000000000000" pitchFamily="50" charset="-128"/>
                <a:ea typeface="HGSｺﾞｼｯｸM" panose="020B0600000000000000" pitchFamily="50" charset="-128"/>
              </a:rPr>
              <a:t>　（上記変更に伴う変更）</a:t>
            </a:r>
            <a:endParaRPr kumimoji="1" lang="en-US" altLang="ja-JP" sz="1600" dirty="0">
              <a:latin typeface="HGSｺﾞｼｯｸM" panose="020B0600000000000000" pitchFamily="50" charset="-128"/>
              <a:ea typeface="HGSｺﾞｼｯｸM" panose="020B0600000000000000" pitchFamily="50" charset="-128"/>
            </a:endParaRPr>
          </a:p>
          <a:p>
            <a:r>
              <a:rPr kumimoji="1" lang="ja-JP" altLang="en-US" sz="1400" dirty="0" smtClean="0">
                <a:latin typeface="HGSｺﾞｼｯｸM" panose="020B0600000000000000" pitchFamily="50" charset="-128"/>
                <a:ea typeface="HGSｺﾞｼｯｸM" panose="020B0600000000000000" pitchFamily="50" charset="-128"/>
              </a:rPr>
              <a:t>　　○　貸出回数の変更（３回→４回）</a:t>
            </a:r>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a:latin typeface="HGSｺﾞｼｯｸM" panose="020B0600000000000000" pitchFamily="50" charset="-128"/>
                <a:ea typeface="HGSｺﾞｼｯｸM" panose="020B0600000000000000" pitchFamily="50" charset="-128"/>
              </a:rPr>
              <a:t>　</a:t>
            </a:r>
            <a:r>
              <a:rPr kumimoji="1" lang="ja-JP" altLang="en-US" sz="1400" dirty="0" smtClean="0">
                <a:latin typeface="HGSｺﾞｼｯｸM" panose="020B0600000000000000" pitchFamily="50" charset="-128"/>
                <a:ea typeface="HGSｺﾞｼｯｸM" panose="020B0600000000000000" pitchFamily="50" charset="-128"/>
              </a:rPr>
              <a:t>　　　実施団体数が計画より少なく、計画通りの貸出回数では事業効果（本の貸出、</a:t>
            </a:r>
            <a:r>
              <a:rPr kumimoji="1" lang="en-US" altLang="ja-JP" sz="1400" dirty="0" smtClean="0">
                <a:latin typeface="HGSｺﾞｼｯｸM" panose="020B0600000000000000" pitchFamily="50" charset="-128"/>
                <a:ea typeface="HGSｺﾞｼｯｸM" panose="020B0600000000000000" pitchFamily="50" charset="-128"/>
              </a:rPr>
              <a:t>POP</a:t>
            </a:r>
            <a:r>
              <a:rPr kumimoji="1" lang="ja-JP" altLang="en-US" sz="1400" dirty="0" smtClean="0">
                <a:latin typeface="HGSｺﾞｼｯｸM" panose="020B0600000000000000" pitchFamily="50" charset="-128"/>
                <a:ea typeface="HGSｺﾞｼｯｸM" panose="020B0600000000000000" pitchFamily="50" charset="-128"/>
              </a:rPr>
              <a:t>添付）</a:t>
            </a:r>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a:latin typeface="HGSｺﾞｼｯｸM" panose="020B0600000000000000" pitchFamily="50" charset="-128"/>
                <a:ea typeface="HGSｺﾞｼｯｸM" panose="020B0600000000000000" pitchFamily="50" charset="-128"/>
              </a:rPr>
              <a:t>　</a:t>
            </a:r>
            <a:r>
              <a:rPr kumimoji="1" lang="ja-JP" altLang="en-US" sz="1400" dirty="0" smtClean="0">
                <a:latin typeface="HGSｺﾞｼｯｸM" panose="020B0600000000000000" pitchFamily="50" charset="-128"/>
                <a:ea typeface="HGSｺﾞｼｯｸM" panose="020B0600000000000000" pitchFamily="50" charset="-128"/>
              </a:rPr>
              <a:t>　　　を図ることが難しいと判断し、貸出回数を１回増やした。</a:t>
            </a:r>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smtClean="0">
                <a:latin typeface="HGSｺﾞｼｯｸM" panose="020B0600000000000000" pitchFamily="50" charset="-128"/>
                <a:ea typeface="HGSｺﾞｼｯｸM" panose="020B0600000000000000" pitchFamily="50" charset="-128"/>
              </a:rPr>
              <a:t>　　</a:t>
            </a:r>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a:latin typeface="HGSｺﾞｼｯｸM" panose="020B0600000000000000" pitchFamily="50" charset="-128"/>
                <a:ea typeface="HGSｺﾞｼｯｸM" panose="020B0600000000000000" pitchFamily="50" charset="-128"/>
              </a:rPr>
              <a:t>　</a:t>
            </a:r>
            <a:r>
              <a:rPr kumimoji="1" lang="ja-JP" altLang="en-US" sz="1400" dirty="0" smtClean="0">
                <a:latin typeface="HGSｺﾞｼｯｸM" panose="020B0600000000000000" pitchFamily="50" charset="-128"/>
                <a:ea typeface="HGSｺﾞｼｯｸM" panose="020B0600000000000000" pitchFamily="50" charset="-128"/>
              </a:rPr>
              <a:t>　○　貸出期間の変更等（</a:t>
            </a:r>
            <a:r>
              <a:rPr kumimoji="1" lang="en-US" altLang="ja-JP" sz="1400" dirty="0" smtClean="0">
                <a:latin typeface="HGSｺﾞｼｯｸM" panose="020B0600000000000000" pitchFamily="50" charset="-128"/>
                <a:ea typeface="HGSｺﾞｼｯｸM" panose="020B0600000000000000" pitchFamily="50" charset="-128"/>
              </a:rPr>
              <a:t>12</a:t>
            </a:r>
            <a:r>
              <a:rPr kumimoji="1" lang="ja-JP" altLang="en-US" sz="1400" dirty="0" smtClean="0">
                <a:latin typeface="HGSｺﾞｼｯｸM" panose="020B0600000000000000" pitchFamily="50" charset="-128"/>
                <a:ea typeface="HGSｺﾞｼｯｸM" panose="020B0600000000000000" pitchFamily="50" charset="-128"/>
              </a:rPr>
              <a:t>月まで→</a:t>
            </a:r>
            <a:r>
              <a:rPr kumimoji="1" lang="en-US" altLang="ja-JP" sz="1400" dirty="0" smtClean="0">
                <a:latin typeface="HGSｺﾞｼｯｸM" panose="020B0600000000000000" pitchFamily="50" charset="-128"/>
                <a:ea typeface="HGSｺﾞｼｯｸM" panose="020B0600000000000000" pitchFamily="50" charset="-128"/>
              </a:rPr>
              <a:t>1</a:t>
            </a:r>
            <a:r>
              <a:rPr kumimoji="1" lang="ja-JP" altLang="en-US" sz="1400" dirty="0" smtClean="0">
                <a:latin typeface="HGSｺﾞｼｯｸM" panose="020B0600000000000000" pitchFamily="50" charset="-128"/>
                <a:ea typeface="HGSｺﾞｼｯｸM" panose="020B0600000000000000" pitchFamily="50" charset="-128"/>
              </a:rPr>
              <a:t>月まで）</a:t>
            </a:r>
            <a:endParaRPr kumimoji="1" lang="en-US" altLang="ja-JP" sz="1400" dirty="0" smtClean="0">
              <a:latin typeface="HGSｺﾞｼｯｸM" panose="020B0600000000000000" pitchFamily="50" charset="-128"/>
              <a:ea typeface="HGSｺﾞｼｯｸM" panose="020B0600000000000000" pitchFamily="50" charset="-128"/>
            </a:endParaRPr>
          </a:p>
        </p:txBody>
      </p:sp>
      <p:sp>
        <p:nvSpPr>
          <p:cNvPr id="2" name="タイトル 1"/>
          <p:cNvSpPr>
            <a:spLocks noGrp="1"/>
          </p:cNvSpPr>
          <p:nvPr>
            <p:ph type="ctrTitle"/>
          </p:nvPr>
        </p:nvSpPr>
        <p:spPr>
          <a:xfrm>
            <a:off x="0" y="-26944"/>
            <a:ext cx="9144000" cy="419691"/>
          </a:xfrm>
          <a:solidFill>
            <a:schemeClr val="accent1">
              <a:lumMod val="20000"/>
              <a:lumOff val="80000"/>
            </a:schemeClr>
          </a:solidFill>
        </p:spPr>
        <p:txBody>
          <a:bodyPr anchor="ctr">
            <a:normAutofit fontScale="90000"/>
          </a:bodyPr>
          <a:lstStyle/>
          <a:p>
            <a:pPr algn="l"/>
            <a:r>
              <a:rPr lang="ja-JP" altLang="en-US" sz="2400" b="1" dirty="0" smtClean="0">
                <a:latin typeface="Meiryo UI" panose="020B0604030504040204" pitchFamily="50" charset="-128"/>
                <a:ea typeface="Meiryo UI" panose="020B0604030504040204" pitchFamily="50" charset="-128"/>
              </a:rPr>
              <a:t>事業（</a:t>
            </a:r>
            <a:r>
              <a:rPr lang="ja-JP" altLang="en-US" sz="2400" b="1" dirty="0">
                <a:latin typeface="Meiryo UI" panose="020B0604030504040204" pitchFamily="50" charset="-128"/>
                <a:ea typeface="Meiryo UI" panose="020B0604030504040204" pitchFamily="50" charset="-128"/>
              </a:rPr>
              <a:t>１</a:t>
            </a:r>
            <a:r>
              <a:rPr lang="ja-JP" altLang="en-US" sz="2400" b="1" dirty="0" smtClean="0">
                <a:latin typeface="Meiryo UI" panose="020B0604030504040204" pitchFamily="50" charset="-128"/>
                <a:ea typeface="Meiryo UI" panose="020B0604030504040204" pitchFamily="50" charset="-128"/>
              </a:rPr>
              <a:t>）フリースクールへの貸出</a:t>
            </a:r>
            <a:r>
              <a:rPr lang="ja-JP" altLang="en-US" sz="2400" b="1" dirty="0">
                <a:latin typeface="Meiryo UI" panose="020B0604030504040204" pitchFamily="50" charset="-128"/>
                <a:ea typeface="Meiryo UI" panose="020B0604030504040204" pitchFamily="50" charset="-128"/>
              </a:rPr>
              <a:t>サービスの</a:t>
            </a:r>
            <a:r>
              <a:rPr lang="ja-JP" altLang="en-US" sz="2400" b="1" dirty="0" smtClean="0">
                <a:latin typeface="Meiryo UI" panose="020B0604030504040204" pitchFamily="50" charset="-128"/>
                <a:ea typeface="Meiryo UI" panose="020B0604030504040204" pitchFamily="50" charset="-128"/>
              </a:rPr>
              <a:t>実施報告①</a:t>
            </a:r>
            <a:endParaRPr lang="ja-JP" altLang="en-US" sz="2400" b="1" u="sng" dirty="0">
              <a:latin typeface="Meiryo UI" panose="020B0604030504040204" pitchFamily="50" charset="-128"/>
              <a:ea typeface="Meiryo UI" panose="020B0604030504040204" pitchFamily="50" charset="-128"/>
            </a:endParaRPr>
          </a:p>
        </p:txBody>
      </p:sp>
      <p:sp>
        <p:nvSpPr>
          <p:cNvPr id="4" name="正方形/長方形 3"/>
          <p:cNvSpPr/>
          <p:nvPr/>
        </p:nvSpPr>
        <p:spPr>
          <a:xfrm>
            <a:off x="0" y="358458"/>
            <a:ext cx="9144000"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graphicFrame>
        <p:nvGraphicFramePr>
          <p:cNvPr id="68" name="表 67"/>
          <p:cNvGraphicFramePr>
            <a:graphicFrameLocks noGrp="1"/>
          </p:cNvGraphicFramePr>
          <p:nvPr>
            <p:extLst>
              <p:ext uri="{D42A27DB-BD31-4B8C-83A1-F6EECF244321}">
                <p14:modId xmlns:p14="http://schemas.microsoft.com/office/powerpoint/2010/main" val="1617834271"/>
              </p:ext>
            </p:extLst>
          </p:nvPr>
        </p:nvGraphicFramePr>
        <p:xfrm>
          <a:off x="203764" y="4633450"/>
          <a:ext cx="4188178" cy="2026920"/>
        </p:xfrm>
        <a:graphic>
          <a:graphicData uri="http://schemas.openxmlformats.org/drawingml/2006/table">
            <a:tbl>
              <a:tblPr firstRow="1" bandRow="1">
                <a:tableStyleId>{5940675A-B579-460E-94D1-54222C63F5DA}</a:tableStyleId>
              </a:tblPr>
              <a:tblGrid>
                <a:gridCol w="834983">
                  <a:extLst>
                    <a:ext uri="{9D8B030D-6E8A-4147-A177-3AD203B41FA5}">
                      <a16:colId xmlns:a16="http://schemas.microsoft.com/office/drawing/2014/main" val="2252433492"/>
                    </a:ext>
                  </a:extLst>
                </a:gridCol>
                <a:gridCol w="3353195">
                  <a:extLst>
                    <a:ext uri="{9D8B030D-6E8A-4147-A177-3AD203B41FA5}">
                      <a16:colId xmlns:a16="http://schemas.microsoft.com/office/drawing/2014/main" val="420723690"/>
                    </a:ext>
                  </a:extLst>
                </a:gridCol>
              </a:tblGrid>
              <a:tr h="263971">
                <a:tc>
                  <a:txBody>
                    <a:bodyPr/>
                    <a:lstStyle/>
                    <a:p>
                      <a:r>
                        <a:rPr kumimoji="1" lang="ja-JP" altLang="en-US" sz="1200" dirty="0" smtClean="0">
                          <a:latin typeface="Meiryo UI" panose="020B0604030504040204" pitchFamily="50" charset="-128"/>
                          <a:ea typeface="Meiryo UI" panose="020B0604030504040204" pitchFamily="50" charset="-128"/>
                        </a:rPr>
                        <a:t>時期</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内容</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extLst>
                  <a:ext uri="{0D108BD9-81ED-4DB2-BD59-A6C34878D82A}">
                    <a16:rowId xmlns:a16="http://schemas.microsoft.com/office/drawing/2014/main" val="2408243485"/>
                  </a:ext>
                </a:extLst>
              </a:tr>
              <a:tr h="370840">
                <a:tc>
                  <a:txBody>
                    <a:bodyPr/>
                    <a:lstStyle/>
                    <a:p>
                      <a:r>
                        <a:rPr kumimoji="1" lang="ja-JP" altLang="en-US" sz="1200" dirty="0" smtClean="0">
                          <a:latin typeface="Meiryo UI" panose="020B0604030504040204" pitchFamily="50" charset="-128"/>
                          <a:ea typeface="Meiryo UI" panose="020B0604030504040204" pitchFamily="50" charset="-128"/>
                        </a:rPr>
                        <a:t>６月</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貸出図書セットの作成</a:t>
                      </a:r>
                      <a:r>
                        <a:rPr kumimoji="1" lang="ja-JP" altLang="en-US" sz="1200" b="0" dirty="0" smtClean="0">
                          <a:latin typeface="Meiryo UI" panose="020B0604030504040204" pitchFamily="50" charset="-128"/>
                          <a:ea typeface="Meiryo UI" panose="020B0604030504040204" pitchFamily="50" charset="-128"/>
                        </a:rPr>
                        <a:t>（別紙１）参照</a:t>
                      </a:r>
                      <a:endParaRPr kumimoji="1" lang="ja-JP" altLang="en-US" sz="12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30954956"/>
                  </a:ext>
                </a:extLst>
              </a:tr>
              <a:tr h="370840">
                <a:tc>
                  <a:txBody>
                    <a:bodyPr/>
                    <a:lstStyle/>
                    <a:p>
                      <a:r>
                        <a:rPr kumimoji="1" lang="ja-JP" altLang="en-US" sz="1200" dirty="0" smtClean="0">
                          <a:latin typeface="Meiryo UI" panose="020B0604030504040204" pitchFamily="50" charset="-128"/>
                          <a:ea typeface="Meiryo UI" panose="020B0604030504040204" pitchFamily="50" charset="-128"/>
                        </a:rPr>
                        <a:t>７月</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貸出図書セット希望フリースクール募集（６団体）</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77405922"/>
                  </a:ext>
                </a:extLst>
              </a:tr>
              <a:tr h="370840">
                <a:tc>
                  <a:txBody>
                    <a:bodyPr/>
                    <a:lstStyle/>
                    <a:p>
                      <a:r>
                        <a:rPr kumimoji="1" lang="ja-JP" altLang="en-US" sz="1200" dirty="0" smtClean="0">
                          <a:latin typeface="Meiryo UI" panose="020B0604030504040204" pitchFamily="50" charset="-128"/>
                          <a:ea typeface="Meiryo UI" panose="020B0604030504040204" pitchFamily="50" charset="-128"/>
                        </a:rPr>
                        <a:t>８月～</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b="0" dirty="0" smtClean="0">
                          <a:latin typeface="Meiryo UI" panose="020B0604030504040204" pitchFamily="50" charset="-128"/>
                          <a:ea typeface="Meiryo UI" panose="020B0604030504040204" pitchFamily="50" charset="-128"/>
                        </a:rPr>
                        <a:t>貸出前、事前に子どもへアンケートを実施</a:t>
                      </a:r>
                      <a:endParaRPr kumimoji="1" lang="en-US" altLang="ja-JP" sz="1200" b="0" dirty="0" smtClean="0">
                        <a:latin typeface="Meiryo UI" panose="020B0604030504040204" pitchFamily="50" charset="-128"/>
                        <a:ea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rPr>
                        <a:t>フリースクールへの貸出サービス</a:t>
                      </a:r>
                      <a:r>
                        <a:rPr kumimoji="1" lang="ja-JP" altLang="en-US" sz="1200" dirty="0" smtClean="0">
                          <a:latin typeface="Meiryo UI" panose="020B0604030504040204" pitchFamily="50" charset="-128"/>
                          <a:ea typeface="Meiryo UI" panose="020B0604030504040204" pitchFamily="50" charset="-128"/>
                        </a:rPr>
                        <a:t>（計３回）</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貸出終了後、施設職員、子どもへアンケートへ実施</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24290628"/>
                  </a:ext>
                </a:extLst>
              </a:tr>
              <a:tr h="370840">
                <a:tc>
                  <a:txBody>
                    <a:bodyPr/>
                    <a:lstStyle/>
                    <a:p>
                      <a:r>
                        <a:rPr kumimoji="1" lang="ja-JP" altLang="en-US" sz="1200" dirty="0" smtClean="0">
                          <a:latin typeface="Meiryo UI" panose="020B0604030504040204" pitchFamily="50" charset="-128"/>
                          <a:ea typeface="Meiryo UI" panose="020B0604030504040204" pitchFamily="50" charset="-128"/>
                        </a:rPr>
                        <a:t>１月</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府立中央図書館にて、展示</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71293498"/>
                  </a:ext>
                </a:extLst>
              </a:tr>
            </a:tbl>
          </a:graphicData>
        </a:graphic>
      </p:graphicFrame>
      <p:sp>
        <p:nvSpPr>
          <p:cNvPr id="3" name="角丸四角形 2"/>
          <p:cNvSpPr/>
          <p:nvPr/>
        </p:nvSpPr>
        <p:spPr>
          <a:xfrm>
            <a:off x="413012" y="1745989"/>
            <a:ext cx="6357658" cy="11712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50334" y="4295917"/>
            <a:ext cx="5564253"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（計画）　　　　　　　　　　　　　　　　　　　　　　　　　　　　　　　　　（現状）　　　　　　　</a:t>
            </a:r>
            <a:endParaRPr kumimoji="1" lang="ja-JP" altLang="en-US" sz="1400" dirty="0">
              <a:latin typeface="Meiryo UI" panose="020B0604030504040204" pitchFamily="50" charset="-128"/>
              <a:ea typeface="Meiryo UI" panose="020B0604030504040204" pitchFamily="50" charset="-128"/>
            </a:endParaRPr>
          </a:p>
        </p:txBody>
      </p:sp>
      <p:sp>
        <p:nvSpPr>
          <p:cNvPr id="35" name="スライド番号プレースホルダー 34"/>
          <p:cNvSpPr>
            <a:spLocks noGrp="1"/>
          </p:cNvSpPr>
          <p:nvPr>
            <p:ph type="sldNum" sz="quarter" idx="12"/>
          </p:nvPr>
        </p:nvSpPr>
        <p:spPr>
          <a:xfrm>
            <a:off x="6886424" y="6478889"/>
            <a:ext cx="2057400" cy="365125"/>
          </a:xfrm>
        </p:spPr>
        <p:txBody>
          <a:bodyPr/>
          <a:lstStyle/>
          <a:p>
            <a:fld id="{457C0D8F-D9F0-4C80-B981-32F7054EFFCE}" type="slidenum">
              <a:rPr kumimoji="1" lang="ja-JP" altLang="en-US" smtClean="0"/>
              <a:t>4</a:t>
            </a:fld>
            <a:endParaRPr kumimoji="1" lang="ja-JP" altLang="en-US" dirty="0"/>
          </a:p>
        </p:txBody>
      </p:sp>
      <p:sp>
        <p:nvSpPr>
          <p:cNvPr id="43" name="右矢印 42"/>
          <p:cNvSpPr/>
          <p:nvPr/>
        </p:nvSpPr>
        <p:spPr>
          <a:xfrm>
            <a:off x="4413012" y="5380778"/>
            <a:ext cx="350824" cy="532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9" name="表 58"/>
          <p:cNvGraphicFramePr>
            <a:graphicFrameLocks noGrp="1"/>
          </p:cNvGraphicFramePr>
          <p:nvPr>
            <p:extLst>
              <p:ext uri="{D42A27DB-BD31-4B8C-83A1-F6EECF244321}">
                <p14:modId xmlns:p14="http://schemas.microsoft.com/office/powerpoint/2010/main" val="3693227159"/>
              </p:ext>
            </p:extLst>
          </p:nvPr>
        </p:nvGraphicFramePr>
        <p:xfrm>
          <a:off x="4905487" y="4603694"/>
          <a:ext cx="4188178" cy="2026920"/>
        </p:xfrm>
        <a:graphic>
          <a:graphicData uri="http://schemas.openxmlformats.org/drawingml/2006/table">
            <a:tbl>
              <a:tblPr firstRow="1" bandRow="1">
                <a:tableStyleId>{5940675A-B579-460E-94D1-54222C63F5DA}</a:tableStyleId>
              </a:tblPr>
              <a:tblGrid>
                <a:gridCol w="834983">
                  <a:extLst>
                    <a:ext uri="{9D8B030D-6E8A-4147-A177-3AD203B41FA5}">
                      <a16:colId xmlns:a16="http://schemas.microsoft.com/office/drawing/2014/main" val="2252433492"/>
                    </a:ext>
                  </a:extLst>
                </a:gridCol>
                <a:gridCol w="3353195">
                  <a:extLst>
                    <a:ext uri="{9D8B030D-6E8A-4147-A177-3AD203B41FA5}">
                      <a16:colId xmlns:a16="http://schemas.microsoft.com/office/drawing/2014/main" val="420723690"/>
                    </a:ext>
                  </a:extLst>
                </a:gridCol>
              </a:tblGrid>
              <a:tr h="263971">
                <a:tc>
                  <a:txBody>
                    <a:bodyPr/>
                    <a:lstStyle/>
                    <a:p>
                      <a:r>
                        <a:rPr kumimoji="1" lang="ja-JP" altLang="en-US" sz="1200" dirty="0" smtClean="0">
                          <a:latin typeface="Meiryo UI" panose="020B0604030504040204" pitchFamily="50" charset="-128"/>
                          <a:ea typeface="Meiryo UI" panose="020B0604030504040204" pitchFamily="50" charset="-128"/>
                        </a:rPr>
                        <a:t>時期</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内容</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extLst>
                  <a:ext uri="{0D108BD9-81ED-4DB2-BD59-A6C34878D82A}">
                    <a16:rowId xmlns:a16="http://schemas.microsoft.com/office/drawing/2014/main" val="2408243485"/>
                  </a:ext>
                </a:extLst>
              </a:tr>
              <a:tr h="370840">
                <a:tc>
                  <a:txBody>
                    <a:bodyPr/>
                    <a:lstStyle/>
                    <a:p>
                      <a:r>
                        <a:rPr kumimoji="1" lang="ja-JP" altLang="en-US" sz="1200" dirty="0" smtClean="0">
                          <a:latin typeface="Meiryo UI" panose="020B0604030504040204" pitchFamily="50" charset="-128"/>
                          <a:ea typeface="Meiryo UI" panose="020B0604030504040204" pitchFamily="50" charset="-128"/>
                        </a:rPr>
                        <a:t>６月</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貸出図書セットの作成</a:t>
                      </a:r>
                      <a:r>
                        <a:rPr kumimoji="1" lang="ja-JP" altLang="en-US" sz="1200" b="0" dirty="0" smtClean="0">
                          <a:latin typeface="Meiryo UI" panose="020B0604030504040204" pitchFamily="50" charset="-128"/>
                          <a:ea typeface="Meiryo UI" panose="020B0604030504040204" pitchFamily="50" charset="-128"/>
                        </a:rPr>
                        <a:t>（別紙１）参照</a:t>
                      </a:r>
                      <a:endParaRPr kumimoji="1" lang="ja-JP" altLang="en-US" sz="12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30954956"/>
                  </a:ext>
                </a:extLst>
              </a:tr>
              <a:tr h="370840">
                <a:tc>
                  <a:txBody>
                    <a:bodyPr/>
                    <a:lstStyle/>
                    <a:p>
                      <a:r>
                        <a:rPr kumimoji="1" lang="ja-JP" altLang="en-US" sz="1200" dirty="0" smtClean="0">
                          <a:latin typeface="Meiryo UI" panose="020B0604030504040204" pitchFamily="50" charset="-128"/>
                          <a:ea typeface="Meiryo UI" panose="020B0604030504040204" pitchFamily="50" charset="-128"/>
                        </a:rPr>
                        <a:t>７月</a:t>
                      </a:r>
                      <a:endParaRPr kumimoji="1" lang="ja-JP" altLang="en-US" sz="1200" dirty="0">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貸出図書セット希望フリースクール募集</a:t>
                      </a:r>
                      <a:r>
                        <a:rPr kumimoji="1" lang="ja-JP" altLang="en-US" sz="1200" u="sng" dirty="0" smtClean="0">
                          <a:solidFill>
                            <a:srgbClr val="FF0000"/>
                          </a:solidFill>
                          <a:latin typeface="Meiryo UI" panose="020B0604030504040204" pitchFamily="50" charset="-128"/>
                          <a:ea typeface="Meiryo UI" panose="020B0604030504040204" pitchFamily="50" charset="-128"/>
                        </a:rPr>
                        <a:t>（４団体）</a:t>
                      </a:r>
                      <a:endParaRPr kumimoji="1" lang="ja-JP" altLang="en-US" sz="1200" u="sng" dirty="0">
                        <a:solidFill>
                          <a:srgbClr val="FF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77405922"/>
                  </a:ext>
                </a:extLst>
              </a:tr>
              <a:tr h="370840">
                <a:tc>
                  <a:txBody>
                    <a:bodyPr/>
                    <a:lstStyle/>
                    <a:p>
                      <a:r>
                        <a:rPr kumimoji="1" lang="ja-JP" altLang="en-US" sz="1200" dirty="0" smtClean="0">
                          <a:latin typeface="Meiryo UI" panose="020B0604030504040204" pitchFamily="50" charset="-128"/>
                          <a:ea typeface="Meiryo UI" panose="020B0604030504040204" pitchFamily="50" charset="-128"/>
                        </a:rPr>
                        <a:t>８月～</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u="sng" dirty="0" smtClean="0">
                          <a:solidFill>
                            <a:srgbClr val="FF0000"/>
                          </a:solidFill>
                          <a:latin typeface="Meiryo UI" panose="020B0604030504040204" pitchFamily="50" charset="-128"/>
                          <a:ea typeface="Meiryo UI" panose="020B0604030504040204" pitchFamily="50" charset="-128"/>
                        </a:rPr>
                        <a:t>1</a:t>
                      </a:r>
                      <a:r>
                        <a:rPr kumimoji="1" lang="ja-JP" altLang="en-US" sz="1200" u="sng" dirty="0" smtClean="0">
                          <a:solidFill>
                            <a:srgbClr val="FF0000"/>
                          </a:solidFill>
                          <a:latin typeface="Meiryo UI" panose="020B0604030504040204" pitchFamily="50" charset="-128"/>
                          <a:ea typeface="Meiryo UI" panose="020B0604030504040204" pitchFamily="50" charset="-128"/>
                        </a:rPr>
                        <a:t>月</a:t>
                      </a:r>
                      <a:endParaRPr kumimoji="1" lang="ja-JP" altLang="en-US" sz="1200" u="sng" dirty="0">
                        <a:solidFill>
                          <a:srgbClr val="FF0000"/>
                        </a:solidFill>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b="0" dirty="0" smtClean="0">
                          <a:latin typeface="Meiryo UI" panose="020B0604030504040204" pitchFamily="50" charset="-128"/>
                          <a:ea typeface="Meiryo UI" panose="020B0604030504040204" pitchFamily="50" charset="-128"/>
                        </a:rPr>
                        <a:t>貸出前、事前に子どもへアンケートを実施</a:t>
                      </a:r>
                      <a:endParaRPr kumimoji="1" lang="en-US" altLang="ja-JP" sz="1200" b="0" dirty="0" smtClean="0">
                        <a:latin typeface="Meiryo UI" panose="020B0604030504040204" pitchFamily="50" charset="-128"/>
                        <a:ea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rPr>
                        <a:t>フリースクールへの貸出サービス</a:t>
                      </a:r>
                      <a:r>
                        <a:rPr kumimoji="1" lang="ja-JP" altLang="en-US" sz="1200" u="sng" dirty="0" smtClean="0">
                          <a:solidFill>
                            <a:srgbClr val="FF0000"/>
                          </a:solidFill>
                          <a:latin typeface="Meiryo UI" panose="020B0604030504040204" pitchFamily="50" charset="-128"/>
                          <a:ea typeface="Meiryo UI" panose="020B0604030504040204" pitchFamily="50" charset="-128"/>
                        </a:rPr>
                        <a:t>（計４回）</a:t>
                      </a:r>
                      <a:endParaRPr kumimoji="1" lang="en-US" altLang="ja-JP" sz="1200" u="sng" dirty="0" smtClean="0">
                        <a:solidFill>
                          <a:srgbClr val="FF0000"/>
                        </a:solidFill>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貸出終了後、施設職員、子どもへアンケートへ実施</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24290628"/>
                  </a:ext>
                </a:extLst>
              </a:tr>
              <a:tr h="370840">
                <a:tc>
                  <a:txBody>
                    <a:bodyPr/>
                    <a:lstStyle/>
                    <a:p>
                      <a:r>
                        <a:rPr kumimoji="1" lang="ja-JP" altLang="en-US" sz="1200" u="sng" dirty="0" smtClean="0">
                          <a:solidFill>
                            <a:srgbClr val="FF0000"/>
                          </a:solidFill>
                          <a:latin typeface="Meiryo UI" panose="020B0604030504040204" pitchFamily="50" charset="-128"/>
                          <a:ea typeface="Meiryo UI" panose="020B0604030504040204" pitchFamily="50" charset="-128"/>
                        </a:rPr>
                        <a:t>２月</a:t>
                      </a:r>
                      <a:endParaRPr kumimoji="1" lang="ja-JP" altLang="en-US" sz="1200" u="sng" dirty="0">
                        <a:solidFill>
                          <a:srgbClr val="FF0000"/>
                        </a:solidFill>
                        <a:latin typeface="Meiryo UI" panose="020B0604030504040204" pitchFamily="50" charset="-128"/>
                        <a:ea typeface="Meiryo UI" panose="020B0604030504040204" pitchFamily="50" charset="-128"/>
                      </a:endParaRPr>
                    </a:p>
                  </a:txBody>
                  <a:tcPr>
                    <a:solidFill>
                      <a:schemeClr val="bg2">
                        <a:lumMod val="9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府立中央図書館にて、展示</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71293498"/>
                  </a:ext>
                </a:extLst>
              </a:tr>
            </a:tbl>
          </a:graphicData>
        </a:graphic>
      </p:graphicFrame>
      <p:sp>
        <p:nvSpPr>
          <p:cNvPr id="60" name="テキスト ボックス 59"/>
          <p:cNvSpPr txBox="1"/>
          <p:nvPr/>
        </p:nvSpPr>
        <p:spPr>
          <a:xfrm>
            <a:off x="128975" y="502959"/>
            <a:ext cx="2308305" cy="400110"/>
          </a:xfrm>
          <a:prstGeom prst="rect">
            <a:avLst/>
          </a:prstGeom>
          <a:solidFill>
            <a:schemeClr val="accent6">
              <a:lumMod val="20000"/>
              <a:lumOff val="80000"/>
            </a:schemeClr>
          </a:solidFill>
          <a:ln>
            <a:solidFill>
              <a:schemeClr val="accent1"/>
            </a:solidFill>
          </a:ln>
        </p:spPr>
        <p:txBody>
          <a:bodyPr wrap="square" rtlCol="0">
            <a:spAutoFit/>
          </a:bodyPr>
          <a:lstStyle/>
          <a:p>
            <a:r>
              <a:rPr kumimoji="1" lang="ja-JP" altLang="en-US" sz="2000" b="1" dirty="0" smtClean="0">
                <a:latin typeface="HGSｺﾞｼｯｸM" panose="020B0600000000000000" pitchFamily="50" charset="-128"/>
                <a:ea typeface="HGSｺﾞｼｯｸM" panose="020B0600000000000000" pitchFamily="50" charset="-128"/>
              </a:rPr>
              <a:t>計画からの変更点</a:t>
            </a:r>
            <a:endParaRPr kumimoji="1" lang="en-US" altLang="ja-JP" sz="2000" dirty="0" smtClean="0">
              <a:latin typeface="HGSｺﾞｼｯｸM" panose="020B0600000000000000" pitchFamily="50" charset="-128"/>
              <a:ea typeface="HGSｺﾞｼｯｸM" panose="020B0600000000000000" pitchFamily="50" charset="-128"/>
            </a:endParaRPr>
          </a:p>
        </p:txBody>
      </p:sp>
      <p:sp>
        <p:nvSpPr>
          <p:cNvPr id="37" name="正方形/長方形 36"/>
          <p:cNvSpPr/>
          <p:nvPr/>
        </p:nvSpPr>
        <p:spPr>
          <a:xfrm>
            <a:off x="413012" y="1726953"/>
            <a:ext cx="681383" cy="24692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0"/>
              </a:lnSpc>
            </a:pPr>
            <a:r>
              <a:rPr kumimoji="1" lang="ja-JP" altLang="en-US" sz="1600" dirty="0" smtClean="0">
                <a:solidFill>
                  <a:schemeClr val="tx1"/>
                </a:solidFill>
                <a:latin typeface="HGSｺﾞｼｯｸM" panose="020B0600000000000000" pitchFamily="50" charset="-128"/>
                <a:ea typeface="HGSｺﾞｼｯｸM" panose="020B0600000000000000" pitchFamily="50" charset="-128"/>
              </a:rPr>
              <a:t>理由</a:t>
            </a:r>
            <a:endParaRPr kumimoji="1" lang="ja-JP" altLang="en-US" sz="1600" dirty="0">
              <a:solidFill>
                <a:schemeClr val="tx1"/>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366461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6944"/>
            <a:ext cx="9144000" cy="419691"/>
          </a:xfrm>
          <a:solidFill>
            <a:schemeClr val="accent1">
              <a:lumMod val="20000"/>
              <a:lumOff val="80000"/>
            </a:schemeClr>
          </a:solidFill>
        </p:spPr>
        <p:txBody>
          <a:bodyPr anchor="ctr">
            <a:normAutofit fontScale="90000"/>
          </a:bodyPr>
          <a:lstStyle/>
          <a:p>
            <a:pPr algn="l"/>
            <a:r>
              <a:rPr lang="ja-JP" altLang="en-US" sz="2400" b="1" dirty="0" smtClean="0">
                <a:latin typeface="Meiryo UI" panose="020B0604030504040204" pitchFamily="50" charset="-128"/>
                <a:ea typeface="Meiryo UI" panose="020B0604030504040204" pitchFamily="50" charset="-128"/>
              </a:rPr>
              <a:t>事業（</a:t>
            </a:r>
            <a:r>
              <a:rPr lang="ja-JP" altLang="en-US" sz="2400" b="1" dirty="0">
                <a:latin typeface="Meiryo UI" panose="020B0604030504040204" pitchFamily="50" charset="-128"/>
                <a:ea typeface="Meiryo UI" panose="020B0604030504040204" pitchFamily="50" charset="-128"/>
              </a:rPr>
              <a:t>１</a:t>
            </a:r>
            <a:r>
              <a:rPr lang="ja-JP" altLang="en-US" sz="2400" b="1" dirty="0" smtClean="0">
                <a:latin typeface="Meiryo UI" panose="020B0604030504040204" pitchFamily="50" charset="-128"/>
                <a:ea typeface="Meiryo UI" panose="020B0604030504040204" pitchFamily="50" charset="-128"/>
              </a:rPr>
              <a:t>）フリースクールへの貸出</a:t>
            </a:r>
            <a:r>
              <a:rPr lang="ja-JP" altLang="en-US" sz="2400" b="1" dirty="0">
                <a:latin typeface="Meiryo UI" panose="020B0604030504040204" pitchFamily="50" charset="-128"/>
                <a:ea typeface="Meiryo UI" panose="020B0604030504040204" pitchFamily="50" charset="-128"/>
              </a:rPr>
              <a:t>サービス</a:t>
            </a:r>
            <a:r>
              <a:rPr lang="ja-JP" altLang="en-US" sz="2400" b="1" dirty="0" smtClean="0">
                <a:latin typeface="Meiryo UI" panose="020B0604030504040204" pitchFamily="50" charset="-128"/>
                <a:ea typeface="Meiryo UI" panose="020B0604030504040204" pitchFamily="50" charset="-128"/>
              </a:rPr>
              <a:t>の実施報告②</a:t>
            </a:r>
            <a:endParaRPr lang="ja-JP" altLang="en-US" sz="2400" b="1" u="sng" dirty="0">
              <a:latin typeface="Meiryo UI" panose="020B0604030504040204" pitchFamily="50" charset="-128"/>
              <a:ea typeface="Meiryo UI" panose="020B0604030504040204" pitchFamily="50" charset="-128"/>
            </a:endParaRPr>
          </a:p>
        </p:txBody>
      </p:sp>
      <p:sp>
        <p:nvSpPr>
          <p:cNvPr id="4" name="正方形/長方形 3"/>
          <p:cNvSpPr/>
          <p:nvPr/>
        </p:nvSpPr>
        <p:spPr>
          <a:xfrm>
            <a:off x="0" y="358458"/>
            <a:ext cx="9144000"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35" name="スライド番号プレースホルダー 34"/>
          <p:cNvSpPr>
            <a:spLocks noGrp="1"/>
          </p:cNvSpPr>
          <p:nvPr>
            <p:ph type="sldNum" sz="quarter" idx="12"/>
          </p:nvPr>
        </p:nvSpPr>
        <p:spPr>
          <a:xfrm>
            <a:off x="6886424" y="6478889"/>
            <a:ext cx="2057400" cy="365125"/>
          </a:xfrm>
        </p:spPr>
        <p:txBody>
          <a:bodyPr/>
          <a:lstStyle/>
          <a:p>
            <a:fld id="{457C0D8F-D9F0-4C80-B981-32F7054EFFCE}" type="slidenum">
              <a:rPr kumimoji="1" lang="ja-JP" altLang="en-US" smtClean="0"/>
              <a:t>5</a:t>
            </a:fld>
            <a:endParaRPr kumimoji="1" lang="ja-JP" altLang="en-US" dirty="0"/>
          </a:p>
        </p:txBody>
      </p:sp>
      <p:sp>
        <p:nvSpPr>
          <p:cNvPr id="36" name="テキスト ボックス 35"/>
          <p:cNvSpPr txBox="1"/>
          <p:nvPr/>
        </p:nvSpPr>
        <p:spPr>
          <a:xfrm>
            <a:off x="50334" y="392747"/>
            <a:ext cx="9043331" cy="2200602"/>
          </a:xfrm>
          <a:prstGeom prst="rect">
            <a:avLst/>
          </a:prstGeom>
          <a:noFill/>
        </p:spPr>
        <p:txBody>
          <a:bodyPr wrap="square" rtlCol="0">
            <a:spAutoFit/>
          </a:bodyPr>
          <a:lstStyle/>
          <a:p>
            <a:r>
              <a:rPr kumimoji="1" lang="ja-JP" altLang="en-US" sz="1600" b="1" dirty="0" smtClean="0">
                <a:latin typeface="HGSｺﾞｼｯｸM" panose="020B0600000000000000" pitchFamily="50" charset="-128"/>
                <a:ea typeface="HGSｺﾞｼｯｸM" panose="020B0600000000000000" pitchFamily="50" charset="-128"/>
              </a:rPr>
              <a:t>事業が終了していないため、現時点の経過を報告します。</a:t>
            </a:r>
            <a:endParaRPr kumimoji="1" lang="en-US" altLang="ja-JP" sz="1600" b="1" dirty="0" smtClean="0">
              <a:latin typeface="HGSｺﾞｼｯｸM" panose="020B0600000000000000" pitchFamily="50" charset="-128"/>
              <a:ea typeface="HGSｺﾞｼｯｸM" panose="020B0600000000000000" pitchFamily="50" charset="-128"/>
            </a:endParaRPr>
          </a:p>
          <a:p>
            <a:endParaRPr kumimoji="1" lang="en-US" altLang="ja-JP" sz="1100" b="1" dirty="0">
              <a:latin typeface="HGSｺﾞｼｯｸM" panose="020B0600000000000000" pitchFamily="50" charset="-128"/>
              <a:ea typeface="HGSｺﾞｼｯｸM" panose="020B0600000000000000" pitchFamily="50" charset="-128"/>
            </a:endParaRPr>
          </a:p>
          <a:p>
            <a:r>
              <a:rPr kumimoji="1" lang="ja-JP" altLang="en-US" sz="1600" b="1" dirty="0" smtClean="0">
                <a:latin typeface="HGSｺﾞｼｯｸM" panose="020B0600000000000000" pitchFamily="50" charset="-128"/>
                <a:ea typeface="HGSｺﾞｼｯｸM" panose="020B0600000000000000" pitchFamily="50" charset="-128"/>
              </a:rPr>
              <a:t>　○　</a:t>
            </a:r>
            <a:r>
              <a:rPr kumimoji="1" lang="ja-JP" altLang="en-US" sz="1600" b="1" u="sng" dirty="0" smtClean="0">
                <a:latin typeface="HGSｺﾞｼｯｸM" panose="020B0600000000000000" pitchFamily="50" charset="-128"/>
                <a:ea typeface="HGSｺﾞｼｯｸM" panose="020B0600000000000000" pitchFamily="50" charset="-128"/>
              </a:rPr>
              <a:t>事業実施前</a:t>
            </a:r>
            <a:r>
              <a:rPr kumimoji="1" lang="ja-JP" altLang="en-US" sz="1600" b="1" dirty="0" smtClean="0">
                <a:latin typeface="HGSｺﾞｼｯｸM" panose="020B0600000000000000" pitchFamily="50" charset="-128"/>
                <a:ea typeface="HGSｺﾞｼｯｸM" panose="020B0600000000000000" pitchFamily="50" charset="-128"/>
              </a:rPr>
              <a:t>のアンケート結果</a:t>
            </a:r>
            <a:endParaRPr kumimoji="1" lang="en-US" altLang="ja-JP" sz="1600" b="1" dirty="0" smtClean="0">
              <a:latin typeface="HGSｺﾞｼｯｸM" panose="020B0600000000000000" pitchFamily="50" charset="-128"/>
              <a:ea typeface="HGSｺﾞｼｯｸM" panose="020B0600000000000000" pitchFamily="50" charset="-128"/>
            </a:endParaRPr>
          </a:p>
          <a:p>
            <a:r>
              <a:rPr kumimoji="1" lang="ja-JP" altLang="en-US" sz="1600" b="1" dirty="0">
                <a:latin typeface="HGSｺﾞｼｯｸM" panose="020B0600000000000000" pitchFamily="50" charset="-128"/>
                <a:ea typeface="HGSｺﾞｼｯｸM" panose="020B0600000000000000" pitchFamily="50" charset="-128"/>
              </a:rPr>
              <a:t>　</a:t>
            </a:r>
            <a:r>
              <a:rPr kumimoji="1" lang="ja-JP" altLang="en-US" sz="1600" b="1" dirty="0" smtClean="0">
                <a:latin typeface="HGSｺﾞｼｯｸM" panose="020B0600000000000000" pitchFamily="50" charset="-128"/>
                <a:ea typeface="HGSｺﾞｼｯｸM" panose="020B0600000000000000" pitchFamily="50" charset="-128"/>
              </a:rPr>
              <a:t>　　　調査対象：府内フリースクール４団体の子ども（中学生の子どもが大半）</a:t>
            </a:r>
            <a:endParaRPr kumimoji="1" lang="en-US" altLang="ja-JP" sz="1600" b="1" dirty="0" smtClean="0">
              <a:latin typeface="HGSｺﾞｼｯｸM" panose="020B0600000000000000" pitchFamily="50" charset="-128"/>
              <a:ea typeface="HGSｺﾞｼｯｸM" panose="020B0600000000000000" pitchFamily="50" charset="-128"/>
            </a:endParaRPr>
          </a:p>
          <a:p>
            <a:r>
              <a:rPr kumimoji="1" lang="ja-JP" altLang="en-US" sz="1600" b="1" dirty="0">
                <a:latin typeface="HGSｺﾞｼｯｸM" panose="020B0600000000000000" pitchFamily="50" charset="-128"/>
                <a:ea typeface="HGSｺﾞｼｯｸM" panose="020B0600000000000000" pitchFamily="50" charset="-128"/>
              </a:rPr>
              <a:t>　</a:t>
            </a:r>
            <a:r>
              <a:rPr kumimoji="1" lang="ja-JP" altLang="en-US" sz="1600" b="1" dirty="0" smtClean="0">
                <a:latin typeface="HGSｺﾞｼｯｸM" panose="020B0600000000000000" pitchFamily="50" charset="-128"/>
                <a:ea typeface="HGSｺﾞｼｯｸM" panose="020B0600000000000000" pitchFamily="50" charset="-128"/>
              </a:rPr>
              <a:t>　　　回答人数：</a:t>
            </a:r>
            <a:r>
              <a:rPr kumimoji="1" lang="en-US" altLang="ja-JP" sz="1600" b="1" dirty="0" smtClean="0">
                <a:latin typeface="HGSｺﾞｼｯｸM" panose="020B0600000000000000" pitchFamily="50" charset="-128"/>
                <a:ea typeface="HGSｺﾞｼｯｸM" panose="020B0600000000000000" pitchFamily="50" charset="-128"/>
              </a:rPr>
              <a:t>30</a:t>
            </a:r>
            <a:r>
              <a:rPr kumimoji="1" lang="ja-JP" altLang="en-US" sz="1600" b="1" dirty="0" smtClean="0">
                <a:latin typeface="HGSｺﾞｼｯｸM" panose="020B0600000000000000" pitchFamily="50" charset="-128"/>
                <a:ea typeface="HGSｺﾞｼｯｸM" panose="020B0600000000000000" pitchFamily="50" charset="-128"/>
              </a:rPr>
              <a:t>人</a:t>
            </a:r>
            <a:endParaRPr kumimoji="1" lang="en-US" altLang="ja-JP" sz="1600" b="1" dirty="0">
              <a:latin typeface="HGSｺﾞｼｯｸM" panose="020B0600000000000000" pitchFamily="50" charset="-128"/>
              <a:ea typeface="HGSｺﾞｼｯｸM" panose="020B0600000000000000" pitchFamily="50" charset="-128"/>
            </a:endParaRPr>
          </a:p>
          <a:p>
            <a:endParaRPr kumimoji="1" lang="en-US" altLang="ja-JP" sz="1100" b="1" dirty="0">
              <a:latin typeface="HGSｺﾞｼｯｸM" panose="020B0600000000000000" pitchFamily="50" charset="-128"/>
              <a:ea typeface="HGSｺﾞｼｯｸM" panose="020B0600000000000000" pitchFamily="50" charset="-128"/>
            </a:endParaRPr>
          </a:p>
          <a:p>
            <a:r>
              <a:rPr kumimoji="1" lang="ja-JP" altLang="en-US" sz="1600" b="1" i="1" dirty="0" smtClean="0">
                <a:latin typeface="HGSｺﾞｼｯｸM" panose="020B0600000000000000" pitchFamily="50" charset="-128"/>
                <a:ea typeface="HGSｺﾞｼｯｸM" panose="020B0600000000000000" pitchFamily="50" charset="-128"/>
              </a:rPr>
              <a:t>　　</a:t>
            </a:r>
            <a:r>
              <a:rPr kumimoji="1" lang="ja-JP" altLang="en-US" sz="1600" b="1" i="1" dirty="0">
                <a:latin typeface="HGSｺﾞｼｯｸM" panose="020B0600000000000000" pitchFamily="50" charset="-128"/>
                <a:ea typeface="HGSｺﾞｼｯｸM" panose="020B0600000000000000" pitchFamily="50" charset="-128"/>
              </a:rPr>
              <a:t>　</a:t>
            </a:r>
            <a:r>
              <a:rPr kumimoji="1" lang="ja-JP" altLang="en-US" sz="1600" b="1" dirty="0" smtClean="0">
                <a:latin typeface="HGSｺﾞｼｯｸM" panose="020B0600000000000000" pitchFamily="50" charset="-128"/>
                <a:ea typeface="HGSｺﾞｼｯｸM" panose="020B0600000000000000" pitchFamily="50" charset="-128"/>
              </a:rPr>
              <a:t>あなたは、普段１日当たりどれくらいの時間、読書をしますか。</a:t>
            </a:r>
            <a:endParaRPr kumimoji="1" lang="en-US" altLang="ja-JP" sz="1600" b="1" dirty="0" smtClean="0">
              <a:latin typeface="HGSｺﾞｼｯｸM" panose="020B0600000000000000" pitchFamily="50" charset="-128"/>
              <a:ea typeface="HGSｺﾞｼｯｸM" panose="020B0600000000000000" pitchFamily="50" charset="-128"/>
            </a:endParaRPr>
          </a:p>
          <a:p>
            <a:r>
              <a:rPr kumimoji="1" lang="ja-JP" altLang="en-US" sz="1600" b="1" dirty="0">
                <a:latin typeface="HGSｺﾞｼｯｸM" panose="020B0600000000000000" pitchFamily="50" charset="-128"/>
                <a:ea typeface="HGSｺﾞｼｯｸM" panose="020B0600000000000000" pitchFamily="50" charset="-128"/>
              </a:rPr>
              <a:t>　</a:t>
            </a:r>
            <a:r>
              <a:rPr kumimoji="1" lang="ja-JP" altLang="en-US" sz="1600" b="1" dirty="0" smtClean="0">
                <a:latin typeface="HGSｺﾞｼｯｸM" panose="020B0600000000000000" pitchFamily="50" charset="-128"/>
                <a:ea typeface="HGSｺﾞｼｯｸM" panose="020B0600000000000000" pitchFamily="50" charset="-128"/>
              </a:rPr>
              <a:t>　</a:t>
            </a:r>
            <a:endParaRPr kumimoji="1" lang="en-US" altLang="ja-JP" sz="1600" b="1" dirty="0" smtClean="0">
              <a:latin typeface="HGSｺﾞｼｯｸM" panose="020B0600000000000000" pitchFamily="50" charset="-128"/>
              <a:ea typeface="HGSｺﾞｼｯｸM" panose="020B0600000000000000" pitchFamily="50" charset="-128"/>
            </a:endParaRPr>
          </a:p>
          <a:p>
            <a:endParaRPr kumimoji="1" lang="en-US" altLang="ja-JP" sz="1600" dirty="0" smtClean="0">
              <a:latin typeface="HGSｺﾞｼｯｸM" panose="020B0600000000000000" pitchFamily="50" charset="-128"/>
              <a:ea typeface="HGSｺﾞｼｯｸM" panose="020B06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1444027817"/>
              </p:ext>
            </p:extLst>
          </p:nvPr>
        </p:nvGraphicFramePr>
        <p:xfrm>
          <a:off x="789325" y="2103450"/>
          <a:ext cx="6719187" cy="1425724"/>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図 4"/>
          <p:cNvPicPr>
            <a:picLocks noChangeAspect="1"/>
          </p:cNvPicPr>
          <p:nvPr/>
        </p:nvPicPr>
        <p:blipFill>
          <a:blip r:embed="rId4"/>
          <a:stretch>
            <a:fillRect/>
          </a:stretch>
        </p:blipFill>
        <p:spPr>
          <a:xfrm>
            <a:off x="210054" y="4081191"/>
            <a:ext cx="4587977" cy="2165497"/>
          </a:xfrm>
          <a:prstGeom prst="rect">
            <a:avLst/>
          </a:prstGeom>
        </p:spPr>
      </p:pic>
      <p:sp>
        <p:nvSpPr>
          <p:cNvPr id="6" name="テキスト ボックス 5"/>
          <p:cNvSpPr txBox="1"/>
          <p:nvPr/>
        </p:nvSpPr>
        <p:spPr>
          <a:xfrm>
            <a:off x="50333" y="3804192"/>
            <a:ext cx="5477163" cy="276999"/>
          </a:xfrm>
          <a:prstGeom prst="rect">
            <a:avLst/>
          </a:prstGeom>
          <a:noFill/>
        </p:spPr>
        <p:txBody>
          <a:bodyPr wrap="square" rtlCol="0">
            <a:spAutoFit/>
          </a:bodyPr>
          <a:lstStyle/>
          <a:p>
            <a:r>
              <a:rPr kumimoji="1" lang="ja-JP" altLang="en-US" sz="1200" dirty="0" smtClean="0"/>
              <a:t>（参考資料）令和元年度大阪府子ども読書活動調査</a:t>
            </a:r>
            <a:endParaRPr kumimoji="1" lang="en-US" altLang="ja-JP" sz="1200" dirty="0" smtClean="0"/>
          </a:p>
        </p:txBody>
      </p:sp>
      <p:sp>
        <p:nvSpPr>
          <p:cNvPr id="7" name="角丸四角形 6"/>
          <p:cNvSpPr/>
          <p:nvPr/>
        </p:nvSpPr>
        <p:spPr>
          <a:xfrm>
            <a:off x="4798031" y="3606229"/>
            <a:ext cx="3950185" cy="2994987"/>
          </a:xfrm>
          <a:prstGeom prst="roundRect">
            <a:avLst>
              <a:gd name="adj" fmla="val 1625"/>
            </a:avLst>
          </a:prstGeom>
          <a:solidFill>
            <a:schemeClr val="bg1"/>
          </a:solidFill>
          <a:ln>
            <a:solidFill>
              <a:schemeClr val="accent1">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600" dirty="0" smtClean="0"/>
              <a:t>（わかったこと）</a:t>
            </a:r>
            <a:endParaRPr kumimoji="1" lang="en-US" altLang="ja-JP" sz="1600" dirty="0" smtClean="0"/>
          </a:p>
          <a:p>
            <a:r>
              <a:rPr kumimoji="1" lang="ja-JP" altLang="en-US" sz="1600" dirty="0"/>
              <a:t>　</a:t>
            </a:r>
            <a:r>
              <a:rPr kumimoji="1" lang="ja-JP" altLang="en-US" sz="1600" dirty="0" smtClean="0"/>
              <a:t>・令和元年度調査と比較すると同年齢</a:t>
            </a:r>
            <a:endParaRPr kumimoji="1" lang="en-US" altLang="ja-JP" sz="1600" dirty="0" smtClean="0"/>
          </a:p>
          <a:p>
            <a:r>
              <a:rPr kumimoji="1" lang="ja-JP" altLang="en-US" sz="1600" dirty="0"/>
              <a:t>　</a:t>
            </a:r>
            <a:r>
              <a:rPr kumimoji="1" lang="ja-JP" altLang="en-US" sz="1600" dirty="0" smtClean="0"/>
              <a:t>　の「全く読まない」の回答割合は</a:t>
            </a:r>
            <a:endParaRPr kumimoji="1" lang="en-US" altLang="ja-JP" sz="1600" dirty="0" smtClean="0"/>
          </a:p>
          <a:p>
            <a:r>
              <a:rPr kumimoji="1" lang="ja-JP" altLang="en-US" sz="1600" dirty="0"/>
              <a:t>　</a:t>
            </a:r>
            <a:r>
              <a:rPr kumimoji="1" lang="ja-JP" altLang="en-US" sz="1600" dirty="0" smtClean="0"/>
              <a:t>　ほぼ同じ</a:t>
            </a:r>
            <a:endParaRPr kumimoji="1" lang="en-US" altLang="ja-JP" sz="1600" dirty="0" smtClean="0"/>
          </a:p>
          <a:p>
            <a:pPr>
              <a:lnSpc>
                <a:spcPts val="800"/>
              </a:lnSpc>
            </a:pPr>
            <a:r>
              <a:rPr kumimoji="1" lang="ja-JP" altLang="en-US" sz="1600" dirty="0"/>
              <a:t>　</a:t>
            </a:r>
            <a:endParaRPr kumimoji="1" lang="en-US" altLang="ja-JP" sz="1600" dirty="0" smtClean="0"/>
          </a:p>
          <a:p>
            <a:r>
              <a:rPr kumimoji="1" lang="ja-JP" altLang="en-US" sz="1600" dirty="0"/>
              <a:t>　</a:t>
            </a:r>
            <a:r>
              <a:rPr kumimoji="1" lang="ja-JP" altLang="en-US" sz="1600" dirty="0" smtClean="0"/>
              <a:t>・令和元年度調査と比較するとフリー</a:t>
            </a:r>
            <a:endParaRPr kumimoji="1" lang="en-US" altLang="ja-JP" sz="1600" dirty="0" smtClean="0"/>
          </a:p>
          <a:p>
            <a:r>
              <a:rPr kumimoji="1" lang="ja-JP" altLang="en-US" sz="1600" dirty="0"/>
              <a:t>　</a:t>
            </a:r>
            <a:r>
              <a:rPr kumimoji="1" lang="ja-JP" altLang="en-US" sz="1600" dirty="0" smtClean="0"/>
              <a:t>　スクールに通う子どもの方が「</a:t>
            </a:r>
            <a:r>
              <a:rPr kumimoji="1" lang="en-US" altLang="ja-JP" sz="1600" dirty="0" smtClean="0"/>
              <a:t>10</a:t>
            </a:r>
            <a:r>
              <a:rPr kumimoji="1" lang="ja-JP" altLang="en-US" sz="1600" dirty="0" smtClean="0"/>
              <a:t>分</a:t>
            </a:r>
            <a:endParaRPr kumimoji="1" lang="en-US" altLang="ja-JP" sz="1600" dirty="0" smtClean="0"/>
          </a:p>
          <a:p>
            <a:r>
              <a:rPr kumimoji="1" lang="ja-JP" altLang="en-US" sz="1600" dirty="0"/>
              <a:t>　</a:t>
            </a:r>
            <a:r>
              <a:rPr kumimoji="1" lang="ja-JP" altLang="en-US" sz="1600" dirty="0" smtClean="0"/>
              <a:t>　以上、１時間未満」と回答した割合</a:t>
            </a:r>
            <a:endParaRPr kumimoji="1" lang="en-US" altLang="ja-JP" sz="1600" dirty="0" smtClean="0"/>
          </a:p>
          <a:p>
            <a:r>
              <a:rPr kumimoji="1" lang="ja-JP" altLang="en-US" sz="1600" dirty="0"/>
              <a:t>　</a:t>
            </a:r>
            <a:r>
              <a:rPr kumimoji="1" lang="ja-JP" altLang="en-US" sz="1600" dirty="0" smtClean="0"/>
              <a:t>　が低く、「</a:t>
            </a:r>
            <a:r>
              <a:rPr kumimoji="1" lang="en-US" altLang="ja-JP" sz="1600" dirty="0" smtClean="0"/>
              <a:t>1</a:t>
            </a:r>
            <a:r>
              <a:rPr kumimoji="1" lang="ja-JP" altLang="en-US" sz="1600" dirty="0" smtClean="0"/>
              <a:t>時間以上」と回答した</a:t>
            </a:r>
            <a:endParaRPr kumimoji="1" lang="en-US" altLang="ja-JP" sz="1600" dirty="0" smtClean="0"/>
          </a:p>
          <a:p>
            <a:r>
              <a:rPr kumimoji="1" lang="ja-JP" altLang="en-US" sz="1600" dirty="0"/>
              <a:t>　</a:t>
            </a:r>
            <a:r>
              <a:rPr kumimoji="1" lang="ja-JP" altLang="en-US" sz="1600" dirty="0" smtClean="0"/>
              <a:t>　割合が高い</a:t>
            </a:r>
            <a:endParaRPr kumimoji="1" lang="en-US" altLang="ja-JP" sz="1600" dirty="0" smtClean="0"/>
          </a:p>
          <a:p>
            <a:pPr>
              <a:lnSpc>
                <a:spcPts val="800"/>
              </a:lnSpc>
            </a:pPr>
            <a:endParaRPr kumimoji="1" lang="en-US" altLang="ja-JP" sz="1600" dirty="0" smtClean="0"/>
          </a:p>
          <a:p>
            <a:r>
              <a:rPr kumimoji="1" lang="ja-JP" altLang="en-US" sz="1600" dirty="0"/>
              <a:t>　</a:t>
            </a:r>
            <a:r>
              <a:rPr kumimoji="1" lang="ja-JP" altLang="en-US" sz="1600" dirty="0" smtClean="0"/>
              <a:t>・フリースクールに通う子どもの</a:t>
            </a:r>
            <a:endParaRPr kumimoji="1" lang="en-US" altLang="ja-JP" sz="1600" dirty="0" smtClean="0"/>
          </a:p>
          <a:p>
            <a:r>
              <a:rPr kumimoji="1" lang="ja-JP" altLang="en-US" sz="1600" dirty="0"/>
              <a:t>　</a:t>
            </a:r>
            <a:r>
              <a:rPr kumimoji="1" lang="ja-JP" altLang="en-US" sz="1600" dirty="0" smtClean="0"/>
              <a:t>　読書時間は二極化</a:t>
            </a:r>
            <a:endParaRPr kumimoji="1" lang="en-US" altLang="ja-JP" sz="1600" dirty="0" smtClean="0"/>
          </a:p>
          <a:p>
            <a:endParaRPr kumimoji="1" lang="ja-JP" altLang="en-US" sz="1600" dirty="0"/>
          </a:p>
        </p:txBody>
      </p:sp>
      <p:sp>
        <p:nvSpPr>
          <p:cNvPr id="9" name="正方形/長方形 8"/>
          <p:cNvSpPr/>
          <p:nvPr/>
        </p:nvSpPr>
        <p:spPr>
          <a:xfrm>
            <a:off x="3565133" y="5248463"/>
            <a:ext cx="869082" cy="3256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44530" y="1693599"/>
            <a:ext cx="7370594" cy="1812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8026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57C0D8F-D9F0-4C80-B981-32F7054EFFCE}" type="slidenum">
              <a:rPr kumimoji="1" lang="ja-JP" altLang="en-US" smtClean="0"/>
              <a:t>6</a:t>
            </a:fld>
            <a:endParaRPr kumimoji="1" lang="ja-JP" altLang="en-US"/>
          </a:p>
        </p:txBody>
      </p:sp>
      <p:pic>
        <p:nvPicPr>
          <p:cNvPr id="1026" name="Picture 2" descr="0c0a898d-0173-429d-9e8c-04854cdabf71@JPNP286"/>
          <p:cNvPicPr>
            <a:picLocks noChangeAspect="1" noChangeArrowheads="1"/>
          </p:cNvPicPr>
          <p:nvPr/>
        </p:nvPicPr>
        <p:blipFill rotWithShape="1">
          <a:blip r:embed="rId3">
            <a:extLst>
              <a:ext uri="{28A0092B-C50C-407E-A947-70E740481C1C}">
                <a14:useLocalDpi xmlns:a14="http://schemas.microsoft.com/office/drawing/2010/main" val="0"/>
              </a:ext>
            </a:extLst>
          </a:blip>
          <a:srcRect t="3533"/>
          <a:stretch/>
        </p:blipFill>
        <p:spPr bwMode="auto">
          <a:xfrm rot="5400000">
            <a:off x="-572068" y="1103100"/>
            <a:ext cx="6096000" cy="441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3836cf7b-fbcd-4bb8-8bfa-5b5bc6ac554c@JPNP286"/>
          <p:cNvPicPr>
            <a:picLocks noChangeAspect="1" noChangeArrowheads="1"/>
          </p:cNvPicPr>
          <p:nvPr/>
        </p:nvPicPr>
        <p:blipFill rotWithShape="1">
          <a:blip r:embed="rId4">
            <a:extLst>
              <a:ext uri="{28A0092B-C50C-407E-A947-70E740481C1C}">
                <a14:useLocalDpi xmlns:a14="http://schemas.microsoft.com/office/drawing/2010/main" val="0"/>
              </a:ext>
            </a:extLst>
          </a:blip>
          <a:srcRect b="8900"/>
          <a:stretch/>
        </p:blipFill>
        <p:spPr bwMode="auto">
          <a:xfrm rot="5400000">
            <a:off x="3824892" y="1225823"/>
            <a:ext cx="6096000" cy="416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716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57C0D8F-D9F0-4C80-B981-32F7054EFFCE}" type="slidenum">
              <a:rPr kumimoji="1" lang="ja-JP" altLang="en-US" smtClean="0"/>
              <a:t>7</a:t>
            </a:fld>
            <a:endParaRPr kumimoji="1" lang="ja-JP" altLang="en-US"/>
          </a:p>
        </p:txBody>
      </p:sp>
      <p:pic>
        <p:nvPicPr>
          <p:cNvPr id="2050" name="Picture 2" descr="a0bd76fd-83c7-4caf-9671-cc5b63f853f6@JPNP2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0808" y="799307"/>
            <a:ext cx="4311649"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2"/>
          <p:cNvSpPr/>
          <p:nvPr/>
        </p:nvSpPr>
        <p:spPr>
          <a:xfrm>
            <a:off x="427274" y="2579427"/>
            <a:ext cx="3054611" cy="65561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rotWithShape="1">
          <a:blip r:embed="rId4"/>
          <a:srcRect l="8787"/>
          <a:stretch/>
        </p:blipFill>
        <p:spPr>
          <a:xfrm>
            <a:off x="3481885" y="1775399"/>
            <a:ext cx="5568287" cy="4580952"/>
          </a:xfrm>
          <a:prstGeom prst="rect">
            <a:avLst/>
          </a:prstGeom>
        </p:spPr>
      </p:pic>
    </p:spTree>
    <p:extLst>
      <p:ext uri="{BB962C8B-B14F-4D97-AF65-F5344CB8AC3E}">
        <p14:creationId xmlns:p14="http://schemas.microsoft.com/office/powerpoint/2010/main" val="20006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6944"/>
            <a:ext cx="9144000" cy="419691"/>
          </a:xfrm>
          <a:solidFill>
            <a:schemeClr val="accent1">
              <a:lumMod val="20000"/>
              <a:lumOff val="80000"/>
            </a:schemeClr>
          </a:solidFill>
        </p:spPr>
        <p:txBody>
          <a:bodyPr anchor="ctr">
            <a:normAutofit fontScale="90000"/>
          </a:bodyPr>
          <a:lstStyle/>
          <a:p>
            <a:pPr algn="l"/>
            <a:r>
              <a:rPr lang="ja-JP" altLang="en-US" sz="2400" b="1" dirty="0" smtClean="0">
                <a:latin typeface="Meiryo UI" panose="020B0604030504040204" pitchFamily="50" charset="-128"/>
                <a:ea typeface="Meiryo UI" panose="020B0604030504040204" pitchFamily="50" charset="-128"/>
              </a:rPr>
              <a:t>事業（</a:t>
            </a:r>
            <a:r>
              <a:rPr lang="ja-JP" altLang="en-US" sz="2400" b="1" dirty="0">
                <a:latin typeface="Meiryo UI" panose="020B0604030504040204" pitchFamily="50" charset="-128"/>
                <a:ea typeface="Meiryo UI" panose="020B0604030504040204" pitchFamily="50" charset="-128"/>
              </a:rPr>
              <a:t>１</a:t>
            </a:r>
            <a:r>
              <a:rPr lang="ja-JP" altLang="en-US" sz="2400" b="1" dirty="0" smtClean="0">
                <a:latin typeface="Meiryo UI" panose="020B0604030504040204" pitchFamily="50" charset="-128"/>
                <a:ea typeface="Meiryo UI" panose="020B0604030504040204" pitchFamily="50" charset="-128"/>
              </a:rPr>
              <a:t>）フリースクールへの貸出</a:t>
            </a:r>
            <a:r>
              <a:rPr lang="ja-JP" altLang="en-US" sz="2400" b="1" dirty="0">
                <a:latin typeface="Meiryo UI" panose="020B0604030504040204" pitchFamily="50" charset="-128"/>
                <a:ea typeface="Meiryo UI" panose="020B0604030504040204" pitchFamily="50" charset="-128"/>
              </a:rPr>
              <a:t>サービスの</a:t>
            </a:r>
            <a:r>
              <a:rPr lang="ja-JP" altLang="en-US" sz="2400" b="1" dirty="0" smtClean="0">
                <a:latin typeface="Meiryo UI" panose="020B0604030504040204" pitchFamily="50" charset="-128"/>
                <a:ea typeface="Meiryo UI" panose="020B0604030504040204" pitchFamily="50" charset="-128"/>
              </a:rPr>
              <a:t>実施報告③</a:t>
            </a:r>
            <a:endParaRPr lang="ja-JP" altLang="en-US" sz="2400" b="1" u="sng" dirty="0">
              <a:latin typeface="Meiryo UI" panose="020B0604030504040204" pitchFamily="50" charset="-128"/>
              <a:ea typeface="Meiryo UI" panose="020B0604030504040204" pitchFamily="50" charset="-128"/>
            </a:endParaRPr>
          </a:p>
        </p:txBody>
      </p:sp>
      <p:sp>
        <p:nvSpPr>
          <p:cNvPr id="4" name="正方形/長方形 3"/>
          <p:cNvSpPr/>
          <p:nvPr/>
        </p:nvSpPr>
        <p:spPr>
          <a:xfrm>
            <a:off x="0" y="358458"/>
            <a:ext cx="9144000"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35" name="スライド番号プレースホルダー 34"/>
          <p:cNvSpPr>
            <a:spLocks noGrp="1"/>
          </p:cNvSpPr>
          <p:nvPr>
            <p:ph type="sldNum" sz="quarter" idx="12"/>
          </p:nvPr>
        </p:nvSpPr>
        <p:spPr>
          <a:xfrm>
            <a:off x="6886424" y="6478889"/>
            <a:ext cx="2057400" cy="365125"/>
          </a:xfrm>
        </p:spPr>
        <p:txBody>
          <a:bodyPr/>
          <a:lstStyle/>
          <a:p>
            <a:fld id="{457C0D8F-D9F0-4C80-B981-32F7054EFFCE}" type="slidenum">
              <a:rPr kumimoji="1" lang="ja-JP" altLang="en-US" smtClean="0"/>
              <a:t>8</a:t>
            </a:fld>
            <a:endParaRPr kumimoji="1" lang="ja-JP" altLang="en-US" dirty="0"/>
          </a:p>
        </p:txBody>
      </p:sp>
      <p:sp>
        <p:nvSpPr>
          <p:cNvPr id="36" name="テキスト ボックス 35"/>
          <p:cNvSpPr txBox="1"/>
          <p:nvPr/>
        </p:nvSpPr>
        <p:spPr>
          <a:xfrm>
            <a:off x="220399" y="375602"/>
            <a:ext cx="9043331" cy="5922134"/>
          </a:xfrm>
          <a:prstGeom prst="rect">
            <a:avLst/>
          </a:prstGeom>
          <a:noFill/>
        </p:spPr>
        <p:txBody>
          <a:bodyPr wrap="square" rtlCol="0">
            <a:spAutoFit/>
          </a:bodyPr>
          <a:lstStyle/>
          <a:p>
            <a:r>
              <a:rPr kumimoji="1" lang="ja-JP" altLang="en-US" sz="1600" b="1" dirty="0" smtClean="0">
                <a:latin typeface="HGSｺﾞｼｯｸM" panose="020B0600000000000000" pitchFamily="50" charset="-128"/>
                <a:ea typeface="HGSｺﾞｼｯｸM" panose="020B0600000000000000" pitchFamily="50" charset="-128"/>
              </a:rPr>
              <a:t>〇　</a:t>
            </a:r>
            <a:r>
              <a:rPr kumimoji="1" lang="en-US" altLang="ja-JP" sz="1600" b="1" dirty="0" smtClean="0">
                <a:latin typeface="HGSｺﾞｼｯｸM" panose="020B0600000000000000" pitchFamily="50" charset="-128"/>
                <a:ea typeface="HGSｺﾞｼｯｸM" panose="020B0600000000000000" pitchFamily="50" charset="-128"/>
              </a:rPr>
              <a:t>POP</a:t>
            </a:r>
            <a:r>
              <a:rPr kumimoji="1" lang="ja-JP" altLang="en-US" sz="1600" b="1" dirty="0" smtClean="0">
                <a:latin typeface="HGSｺﾞｼｯｸM" panose="020B0600000000000000" pitchFamily="50" charset="-128"/>
                <a:ea typeface="HGSｺﾞｼｯｸM" panose="020B0600000000000000" pitchFamily="50" charset="-128"/>
              </a:rPr>
              <a:t>作成（一部掲載）</a:t>
            </a:r>
            <a:endParaRPr kumimoji="1" lang="en-US" altLang="ja-JP" sz="1600" b="1" dirty="0" smtClean="0">
              <a:latin typeface="HGSｺﾞｼｯｸM" panose="020B0600000000000000" pitchFamily="50" charset="-128"/>
              <a:ea typeface="HGSｺﾞｼｯｸM" panose="020B0600000000000000" pitchFamily="50" charset="-128"/>
            </a:endParaRPr>
          </a:p>
          <a:p>
            <a:endParaRPr kumimoji="1" lang="en-US" altLang="ja-JP" sz="1600" b="1" dirty="0">
              <a:latin typeface="HGSｺﾞｼｯｸM" panose="020B0600000000000000" pitchFamily="50" charset="-128"/>
              <a:ea typeface="HGSｺﾞｼｯｸM" panose="020B0600000000000000" pitchFamily="50" charset="-128"/>
            </a:endParaRPr>
          </a:p>
          <a:p>
            <a:endParaRPr kumimoji="1" lang="en-US" altLang="ja-JP" sz="1600" b="1" dirty="0" smtClean="0">
              <a:latin typeface="HGSｺﾞｼｯｸM" panose="020B0600000000000000" pitchFamily="50" charset="-128"/>
              <a:ea typeface="HGSｺﾞｼｯｸM" panose="020B0600000000000000" pitchFamily="50" charset="-128"/>
            </a:endParaRPr>
          </a:p>
          <a:p>
            <a:endParaRPr kumimoji="1" lang="en-US" altLang="ja-JP" sz="1600" b="1" dirty="0">
              <a:latin typeface="HGSｺﾞｼｯｸM" panose="020B0600000000000000" pitchFamily="50" charset="-128"/>
              <a:ea typeface="HGSｺﾞｼｯｸM" panose="020B0600000000000000" pitchFamily="50" charset="-128"/>
            </a:endParaRPr>
          </a:p>
          <a:p>
            <a:endParaRPr kumimoji="1" lang="en-US" altLang="ja-JP" sz="1600" b="1" dirty="0" smtClean="0">
              <a:latin typeface="HGSｺﾞｼｯｸM" panose="020B0600000000000000" pitchFamily="50" charset="-128"/>
              <a:ea typeface="HGSｺﾞｼｯｸM" panose="020B0600000000000000" pitchFamily="50" charset="-128"/>
            </a:endParaRPr>
          </a:p>
          <a:p>
            <a:endParaRPr kumimoji="1" lang="en-US" altLang="ja-JP" sz="1600" b="1" dirty="0">
              <a:latin typeface="HGSｺﾞｼｯｸM" panose="020B0600000000000000" pitchFamily="50" charset="-128"/>
              <a:ea typeface="HGSｺﾞｼｯｸM" panose="020B0600000000000000" pitchFamily="50" charset="-128"/>
            </a:endParaRPr>
          </a:p>
          <a:p>
            <a:endParaRPr kumimoji="1" lang="en-US" altLang="ja-JP" sz="1600" b="1" dirty="0" smtClean="0">
              <a:latin typeface="HGSｺﾞｼｯｸM" panose="020B0600000000000000" pitchFamily="50" charset="-128"/>
              <a:ea typeface="HGSｺﾞｼｯｸM" panose="020B0600000000000000" pitchFamily="50" charset="-128"/>
            </a:endParaRPr>
          </a:p>
          <a:p>
            <a:endParaRPr kumimoji="1" lang="en-US" altLang="ja-JP" sz="1600" b="1" dirty="0">
              <a:latin typeface="HGSｺﾞｼｯｸM" panose="020B0600000000000000" pitchFamily="50" charset="-128"/>
              <a:ea typeface="HGSｺﾞｼｯｸM" panose="020B0600000000000000" pitchFamily="50" charset="-128"/>
            </a:endParaRPr>
          </a:p>
          <a:p>
            <a:endParaRPr kumimoji="1" lang="en-US" altLang="ja-JP" sz="1600" b="1" dirty="0" smtClean="0">
              <a:latin typeface="HGSｺﾞｼｯｸM" panose="020B0600000000000000" pitchFamily="50" charset="-128"/>
              <a:ea typeface="HGSｺﾞｼｯｸM" panose="020B0600000000000000" pitchFamily="50" charset="-128"/>
            </a:endParaRPr>
          </a:p>
          <a:p>
            <a:endParaRPr kumimoji="1" lang="en-US" altLang="ja-JP" sz="1600" b="1" dirty="0">
              <a:latin typeface="HGSｺﾞｼｯｸM" panose="020B0600000000000000" pitchFamily="50" charset="-128"/>
              <a:ea typeface="HGSｺﾞｼｯｸM" panose="020B0600000000000000" pitchFamily="50" charset="-128"/>
            </a:endParaRPr>
          </a:p>
          <a:p>
            <a:endParaRPr kumimoji="1" lang="en-US" altLang="ja-JP" sz="1600" b="1" dirty="0" smtClean="0">
              <a:latin typeface="HGSｺﾞｼｯｸM" panose="020B0600000000000000" pitchFamily="50" charset="-128"/>
              <a:ea typeface="HGSｺﾞｼｯｸM" panose="020B0600000000000000" pitchFamily="50" charset="-128"/>
            </a:endParaRPr>
          </a:p>
          <a:p>
            <a:endParaRPr kumimoji="1" lang="en-US" altLang="ja-JP" sz="1600" b="1" dirty="0">
              <a:latin typeface="HGSｺﾞｼｯｸM" panose="020B0600000000000000" pitchFamily="50" charset="-128"/>
              <a:ea typeface="HGSｺﾞｼｯｸM" panose="020B0600000000000000" pitchFamily="50" charset="-128"/>
            </a:endParaRPr>
          </a:p>
          <a:p>
            <a:endParaRPr kumimoji="1" lang="en-US" altLang="ja-JP" sz="1600" b="1" dirty="0" smtClean="0">
              <a:latin typeface="HGSｺﾞｼｯｸM" panose="020B0600000000000000" pitchFamily="50" charset="-128"/>
              <a:ea typeface="HGSｺﾞｼｯｸM" panose="020B0600000000000000" pitchFamily="50" charset="-128"/>
            </a:endParaRPr>
          </a:p>
          <a:p>
            <a:endParaRPr kumimoji="1" lang="en-US" altLang="ja-JP" sz="1600" b="1" dirty="0">
              <a:latin typeface="HGSｺﾞｼｯｸM" panose="020B0600000000000000" pitchFamily="50" charset="-128"/>
              <a:ea typeface="HGSｺﾞｼｯｸM" panose="020B0600000000000000" pitchFamily="50" charset="-128"/>
            </a:endParaRPr>
          </a:p>
          <a:p>
            <a:endParaRPr kumimoji="1" lang="en-US" altLang="ja-JP" sz="1600" b="1" dirty="0" smtClean="0">
              <a:latin typeface="HGSｺﾞｼｯｸM" panose="020B0600000000000000" pitchFamily="50" charset="-128"/>
              <a:ea typeface="HGSｺﾞｼｯｸM" panose="020B0600000000000000" pitchFamily="50" charset="-128"/>
            </a:endParaRPr>
          </a:p>
          <a:p>
            <a:endParaRPr kumimoji="1" lang="en-US" altLang="ja-JP" sz="1600" b="1" dirty="0">
              <a:latin typeface="HGSｺﾞｼｯｸM" panose="020B0600000000000000" pitchFamily="50" charset="-128"/>
              <a:ea typeface="HGSｺﾞｼｯｸM" panose="020B0600000000000000" pitchFamily="50" charset="-128"/>
            </a:endParaRPr>
          </a:p>
          <a:p>
            <a:endParaRPr kumimoji="1" lang="en-US" altLang="ja-JP" sz="1600" b="1" dirty="0" smtClean="0">
              <a:latin typeface="HGSｺﾞｼｯｸM" panose="020B0600000000000000" pitchFamily="50" charset="-128"/>
              <a:ea typeface="HGSｺﾞｼｯｸM" panose="020B0600000000000000" pitchFamily="50" charset="-128"/>
            </a:endParaRPr>
          </a:p>
          <a:p>
            <a:endParaRPr kumimoji="1" lang="en-US" altLang="ja-JP" sz="1600" b="1" dirty="0">
              <a:latin typeface="HGSｺﾞｼｯｸM" panose="020B0600000000000000" pitchFamily="50" charset="-128"/>
              <a:ea typeface="HGSｺﾞｼｯｸM" panose="020B0600000000000000" pitchFamily="50" charset="-128"/>
            </a:endParaRPr>
          </a:p>
          <a:p>
            <a:endParaRPr kumimoji="1" lang="en-US" altLang="ja-JP" sz="1600" b="1" dirty="0" smtClean="0">
              <a:latin typeface="HGSｺﾞｼｯｸM" panose="020B0600000000000000" pitchFamily="50" charset="-128"/>
              <a:ea typeface="HGSｺﾞｼｯｸM" panose="020B0600000000000000" pitchFamily="50" charset="-128"/>
            </a:endParaRPr>
          </a:p>
          <a:p>
            <a:endParaRPr kumimoji="1" lang="en-US" altLang="ja-JP" sz="1600" b="1" dirty="0">
              <a:latin typeface="HGSｺﾞｼｯｸM" panose="020B0600000000000000" pitchFamily="50" charset="-128"/>
              <a:ea typeface="HGSｺﾞｼｯｸM" panose="020B0600000000000000" pitchFamily="50" charset="-128"/>
            </a:endParaRPr>
          </a:p>
          <a:p>
            <a:endParaRPr kumimoji="1" lang="en-US" altLang="ja-JP" sz="1600" b="1" dirty="0" smtClean="0">
              <a:latin typeface="HGSｺﾞｼｯｸM" panose="020B0600000000000000" pitchFamily="50" charset="-128"/>
              <a:ea typeface="HGSｺﾞｼｯｸM" panose="020B0600000000000000" pitchFamily="50" charset="-128"/>
            </a:endParaRPr>
          </a:p>
          <a:p>
            <a:endParaRPr kumimoji="1" lang="en-US" altLang="ja-JP" sz="1600" b="1" dirty="0">
              <a:latin typeface="HGSｺﾞｼｯｸM" panose="020B0600000000000000" pitchFamily="50" charset="-128"/>
              <a:ea typeface="HGSｺﾞｼｯｸM" panose="020B0600000000000000" pitchFamily="50" charset="-128"/>
            </a:endParaRPr>
          </a:p>
          <a:p>
            <a:endParaRPr kumimoji="1" lang="en-US" altLang="ja-JP" sz="1600" b="1" dirty="0">
              <a:latin typeface="HGSｺﾞｼｯｸM" panose="020B0600000000000000" pitchFamily="50" charset="-128"/>
              <a:ea typeface="HGSｺﾞｼｯｸM" panose="020B0600000000000000" pitchFamily="50" charset="-128"/>
            </a:endParaRPr>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Layer>
                </a14:imgProps>
              </a:ext>
            </a:extLst>
          </a:blip>
          <a:stretch>
            <a:fillRect/>
          </a:stretch>
        </p:blipFill>
        <p:spPr>
          <a:xfrm>
            <a:off x="208365" y="767930"/>
            <a:ext cx="2083898" cy="1248806"/>
          </a:xfrm>
          <a:prstGeom prst="rect">
            <a:avLst/>
          </a:prstGeom>
          <a:ln>
            <a:solidFill>
              <a:schemeClr val="tx1"/>
            </a:solidFill>
          </a:ln>
        </p:spPr>
      </p:pic>
      <p:pic>
        <p:nvPicPr>
          <p:cNvPr id="8" name="図 7"/>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234460" y="2956172"/>
            <a:ext cx="2083898" cy="1225823"/>
          </a:xfrm>
          <a:prstGeom prst="rect">
            <a:avLst/>
          </a:prstGeom>
          <a:ln>
            <a:solidFill>
              <a:schemeClr val="tx1"/>
            </a:solidFill>
          </a:ln>
        </p:spPr>
      </p:pic>
      <p:pic>
        <p:nvPicPr>
          <p:cNvPr id="10" name="図 9"/>
          <p:cNvPicPr>
            <a:picLocks noChangeAspect="1"/>
          </p:cNvPicPr>
          <p:nvPr/>
        </p:nvPicPr>
        <p:blipFill>
          <a:blip r:embed="rId7"/>
          <a:stretch>
            <a:fillRect/>
          </a:stretch>
        </p:blipFill>
        <p:spPr>
          <a:xfrm>
            <a:off x="2358737" y="4790106"/>
            <a:ext cx="2048594" cy="1232595"/>
          </a:xfrm>
          <a:prstGeom prst="rect">
            <a:avLst/>
          </a:prstGeom>
          <a:ln>
            <a:solidFill>
              <a:schemeClr val="tx1"/>
            </a:solidFill>
          </a:ln>
        </p:spPr>
      </p:pic>
      <p:pic>
        <p:nvPicPr>
          <p:cNvPr id="12" name="図 11"/>
          <p:cNvPicPr>
            <a:picLocks noChangeAspect="1"/>
          </p:cNvPicPr>
          <p:nvPr/>
        </p:nvPicPr>
        <p:blipFill>
          <a:blip r:embed="rId8"/>
          <a:stretch>
            <a:fillRect/>
          </a:stretch>
        </p:blipFill>
        <p:spPr>
          <a:xfrm>
            <a:off x="2358737" y="779992"/>
            <a:ext cx="2048594" cy="1236744"/>
          </a:xfrm>
          <a:prstGeom prst="rect">
            <a:avLst/>
          </a:prstGeom>
          <a:ln>
            <a:solidFill>
              <a:schemeClr val="tx1"/>
            </a:solidFill>
          </a:ln>
        </p:spPr>
      </p:pic>
      <p:pic>
        <p:nvPicPr>
          <p:cNvPr id="13" name="図 12"/>
          <p:cNvPicPr>
            <a:picLocks noChangeAspect="1"/>
          </p:cNvPicPr>
          <p:nvPr/>
        </p:nvPicPr>
        <p:blipFill>
          <a:blip r:embed="rId9"/>
          <a:stretch>
            <a:fillRect/>
          </a:stretch>
        </p:blipFill>
        <p:spPr>
          <a:xfrm>
            <a:off x="2411460" y="2956172"/>
            <a:ext cx="2051315" cy="1207996"/>
          </a:xfrm>
          <a:prstGeom prst="rect">
            <a:avLst/>
          </a:prstGeom>
          <a:ln>
            <a:solidFill>
              <a:schemeClr val="tx1"/>
            </a:solidFill>
          </a:ln>
        </p:spPr>
      </p:pic>
      <p:pic>
        <p:nvPicPr>
          <p:cNvPr id="14" name="図 13"/>
          <p:cNvPicPr>
            <a:picLocks noChangeAspect="1"/>
          </p:cNvPicPr>
          <p:nvPr/>
        </p:nvPicPr>
        <p:blipFill>
          <a:blip r:embed="rId10"/>
          <a:stretch>
            <a:fillRect/>
          </a:stretch>
        </p:blipFill>
        <p:spPr>
          <a:xfrm>
            <a:off x="181737" y="4797130"/>
            <a:ext cx="2083898" cy="1225571"/>
          </a:xfrm>
          <a:prstGeom prst="rect">
            <a:avLst/>
          </a:prstGeom>
          <a:ln>
            <a:solidFill>
              <a:schemeClr val="tx1"/>
            </a:solidFill>
          </a:ln>
        </p:spPr>
      </p:pic>
      <p:sp>
        <p:nvSpPr>
          <p:cNvPr id="16" name="角丸四角形 15"/>
          <p:cNvSpPr/>
          <p:nvPr/>
        </p:nvSpPr>
        <p:spPr>
          <a:xfrm>
            <a:off x="4590303" y="409891"/>
            <a:ext cx="4371824" cy="6068998"/>
          </a:xfrm>
          <a:prstGeom prst="roundRect">
            <a:avLst>
              <a:gd name="adj" fmla="val 1625"/>
            </a:avLst>
          </a:prstGeom>
          <a:solidFill>
            <a:schemeClr val="bg1"/>
          </a:solidFill>
          <a:ln>
            <a:solidFill>
              <a:schemeClr val="accent1">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400" b="1" dirty="0" smtClean="0"/>
              <a:t>（３回目終了時点）</a:t>
            </a:r>
            <a:endParaRPr kumimoji="1" lang="en-US" altLang="ja-JP" sz="1400" b="1" dirty="0" smtClean="0"/>
          </a:p>
          <a:p>
            <a:r>
              <a:rPr kumimoji="1" lang="ja-JP" altLang="en-US" sz="1400" dirty="0" smtClean="0"/>
              <a:t>・貸出した本の</a:t>
            </a:r>
            <a:r>
              <a:rPr kumimoji="1" lang="ja-JP" altLang="en-US" sz="1400" dirty="0"/>
              <a:t>延べ</a:t>
            </a:r>
            <a:r>
              <a:rPr kumimoji="1" lang="ja-JP" altLang="en-US" sz="1400" dirty="0" smtClean="0"/>
              <a:t>冊数　⇒３４７冊</a:t>
            </a:r>
            <a:endParaRPr kumimoji="1" lang="en-US" altLang="ja-JP" sz="1400" dirty="0" smtClean="0"/>
          </a:p>
          <a:p>
            <a:r>
              <a:rPr kumimoji="1" lang="ja-JP" altLang="en-US" sz="1400" dirty="0" smtClean="0"/>
              <a:t>・読まれた本の</a:t>
            </a:r>
            <a:r>
              <a:rPr kumimoji="1" lang="ja-JP" altLang="en-US" sz="1400" dirty="0"/>
              <a:t>延べ</a:t>
            </a:r>
            <a:r>
              <a:rPr kumimoji="1" lang="ja-JP" altLang="en-US" sz="1400" dirty="0" smtClean="0"/>
              <a:t>冊数　⇒１０６冊</a:t>
            </a:r>
            <a:endParaRPr kumimoji="1" lang="en-US" altLang="ja-JP" sz="1400" dirty="0" smtClean="0"/>
          </a:p>
          <a:p>
            <a:r>
              <a:rPr kumimoji="1" lang="ja-JP" altLang="en-US" sz="1400" dirty="0" smtClean="0"/>
              <a:t>・</a:t>
            </a:r>
            <a:r>
              <a:rPr kumimoji="1" lang="en-US" altLang="ja-JP" sz="1400" dirty="0" smtClean="0"/>
              <a:t>POP</a:t>
            </a:r>
            <a:r>
              <a:rPr kumimoji="1" lang="ja-JP" altLang="en-US" sz="1400" dirty="0" smtClean="0"/>
              <a:t>が作成された本の冊数　⇒２９冊</a:t>
            </a:r>
            <a:endParaRPr kumimoji="1" lang="en-US" altLang="ja-JP" sz="1400" dirty="0" smtClean="0"/>
          </a:p>
          <a:p>
            <a:r>
              <a:rPr kumimoji="1" lang="ja-JP" altLang="en-US" sz="1400" dirty="0" smtClean="0"/>
              <a:t>・</a:t>
            </a:r>
            <a:r>
              <a:rPr kumimoji="1" lang="en-US" altLang="ja-JP" sz="1400" dirty="0" smtClean="0"/>
              <a:t>POP</a:t>
            </a:r>
            <a:r>
              <a:rPr kumimoji="1" lang="ja-JP" altLang="en-US" sz="1400" dirty="0" err="1" smtClean="0"/>
              <a:t>が添</a:t>
            </a:r>
            <a:r>
              <a:rPr kumimoji="1" lang="ja-JP" altLang="en-US" sz="1400" dirty="0" smtClean="0"/>
              <a:t>付された後に 読まれた本の冊数　⇒３冊</a:t>
            </a:r>
            <a:endParaRPr kumimoji="1" lang="en-US" altLang="ja-JP" sz="1400" dirty="0"/>
          </a:p>
          <a:p>
            <a:endParaRPr kumimoji="1" lang="ja-JP" altLang="en-US" sz="1400" dirty="0"/>
          </a:p>
        </p:txBody>
      </p:sp>
      <p:sp>
        <p:nvSpPr>
          <p:cNvPr id="5" name="角丸四角形 4"/>
          <p:cNvSpPr/>
          <p:nvPr/>
        </p:nvSpPr>
        <p:spPr>
          <a:xfrm>
            <a:off x="34195" y="409890"/>
            <a:ext cx="4462649" cy="6068999"/>
          </a:xfrm>
          <a:prstGeom prst="roundRect">
            <a:avLst>
              <a:gd name="adj" fmla="val 28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675225" y="1624909"/>
            <a:ext cx="4159374" cy="4672828"/>
          </a:xfrm>
          <a:prstGeom prst="roundRect">
            <a:avLst>
              <a:gd name="adj" fmla="val 248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rPr>
              <a:t>読まれた本のジャンル（延べ数）</a:t>
            </a:r>
            <a:endParaRPr kumimoji="1" lang="en-US" altLang="ja-JP" sz="1400" b="1" dirty="0" smtClean="0">
              <a:solidFill>
                <a:schemeClr val="tx1"/>
              </a:solidFill>
            </a:endParaRPr>
          </a:p>
          <a:p>
            <a:r>
              <a:rPr kumimoji="1" lang="ja-JP" altLang="en-US" sz="1400" dirty="0" smtClean="0">
                <a:solidFill>
                  <a:schemeClr val="tx1"/>
                </a:solidFill>
              </a:rPr>
              <a:t>　●読み物</a:t>
            </a:r>
            <a:r>
              <a:rPr kumimoji="1" lang="ja-JP" altLang="en-US" sz="1400" dirty="0">
                <a:solidFill>
                  <a:schemeClr val="tx1"/>
                </a:solidFill>
              </a:rPr>
              <a:t>　</a:t>
            </a:r>
            <a:r>
              <a:rPr kumimoji="1" lang="ja-JP" altLang="en-US" sz="1400" dirty="0" smtClean="0">
                <a:solidFill>
                  <a:schemeClr val="tx1"/>
                </a:solidFill>
              </a:rPr>
              <a:t>　　　　１５冊（全９０冊のうち）</a:t>
            </a:r>
            <a:endParaRPr kumimoji="1" lang="en-US" altLang="ja-JP" sz="1400" dirty="0" smtClean="0">
              <a:solidFill>
                <a:schemeClr val="tx1"/>
              </a:solidFill>
            </a:endParaRPr>
          </a:p>
          <a:p>
            <a:r>
              <a:rPr kumimoji="1" lang="ja-JP" altLang="en-US" sz="1400" dirty="0" smtClean="0">
                <a:solidFill>
                  <a:schemeClr val="tx1"/>
                </a:solidFill>
              </a:rPr>
              <a:t>　●マンガ　　　　　１２冊（全３０冊のうち）</a:t>
            </a:r>
            <a:endParaRPr kumimoji="1" lang="en-US" altLang="ja-JP" sz="1400" dirty="0" smtClean="0">
              <a:solidFill>
                <a:schemeClr val="tx1"/>
              </a:solidFill>
            </a:endParaRPr>
          </a:p>
          <a:p>
            <a:r>
              <a:rPr kumimoji="1" lang="ja-JP" altLang="en-US" sz="1400" b="1" dirty="0" smtClean="0">
                <a:solidFill>
                  <a:schemeClr val="tx1"/>
                </a:solidFill>
              </a:rPr>
              <a:t>　●</a:t>
            </a:r>
            <a:r>
              <a:rPr kumimoji="1" lang="ja-JP" altLang="en-US" sz="1400" dirty="0" smtClean="0">
                <a:solidFill>
                  <a:schemeClr val="tx1"/>
                </a:solidFill>
              </a:rPr>
              <a:t>ムック本　　　　　６冊（全２０冊のうち）</a:t>
            </a:r>
            <a:endParaRPr kumimoji="1" lang="en-US" altLang="ja-JP" sz="1400" dirty="0" smtClean="0">
              <a:solidFill>
                <a:schemeClr val="tx1"/>
              </a:solidFill>
            </a:endParaRPr>
          </a:p>
          <a:p>
            <a:r>
              <a:rPr kumimoji="1" lang="ja-JP" altLang="en-US" sz="1400" dirty="0" smtClean="0">
                <a:solidFill>
                  <a:schemeClr val="tx1"/>
                </a:solidFill>
              </a:rPr>
              <a:t>　●名言　　　　　　　７冊（全</a:t>
            </a:r>
            <a:r>
              <a:rPr kumimoji="1" lang="ja-JP" altLang="en-US" sz="1400" dirty="0">
                <a:solidFill>
                  <a:schemeClr val="tx1"/>
                </a:solidFill>
              </a:rPr>
              <a:t>２０</a:t>
            </a:r>
            <a:r>
              <a:rPr kumimoji="1" lang="ja-JP" altLang="en-US" sz="1400" dirty="0" smtClean="0">
                <a:solidFill>
                  <a:schemeClr val="tx1"/>
                </a:solidFill>
              </a:rPr>
              <a:t>冊のうち）</a:t>
            </a:r>
            <a:endParaRPr kumimoji="1" lang="en-US" altLang="ja-JP" sz="1400" dirty="0" smtClean="0">
              <a:solidFill>
                <a:schemeClr val="tx1"/>
              </a:solidFill>
            </a:endParaRPr>
          </a:p>
          <a:p>
            <a:r>
              <a:rPr kumimoji="1" lang="ja-JP" altLang="en-US" sz="1400" dirty="0" smtClean="0">
                <a:solidFill>
                  <a:schemeClr val="tx1"/>
                </a:solidFill>
              </a:rPr>
              <a:t>　●ＳＮＳ　　　　　　４冊（全１０冊のうち）</a:t>
            </a:r>
            <a:endParaRPr kumimoji="1" lang="en-US" altLang="ja-JP" sz="1400" dirty="0" smtClean="0">
              <a:solidFill>
                <a:schemeClr val="tx1"/>
              </a:solidFill>
            </a:endParaRPr>
          </a:p>
          <a:p>
            <a:r>
              <a:rPr kumimoji="1" lang="ja-JP" altLang="en-US" sz="1400" dirty="0" smtClean="0">
                <a:solidFill>
                  <a:schemeClr val="tx1"/>
                </a:solidFill>
              </a:rPr>
              <a:t>　●絵本　　　　　　２２冊（全４０冊のうち）</a:t>
            </a:r>
            <a:endParaRPr kumimoji="1" lang="en-US" altLang="ja-JP" sz="1400" dirty="0" smtClean="0">
              <a:solidFill>
                <a:schemeClr val="tx1"/>
              </a:solidFill>
            </a:endParaRPr>
          </a:p>
          <a:p>
            <a:r>
              <a:rPr kumimoji="1" lang="ja-JP" altLang="en-US" sz="1400" dirty="0" smtClean="0">
                <a:solidFill>
                  <a:schemeClr val="tx1"/>
                </a:solidFill>
              </a:rPr>
              <a:t>　●工芸・工作　　　　３冊（全１０冊のうち）</a:t>
            </a:r>
            <a:endParaRPr kumimoji="1" lang="en-US" altLang="ja-JP" sz="1400" dirty="0" smtClean="0">
              <a:solidFill>
                <a:schemeClr val="tx1"/>
              </a:solidFill>
            </a:endParaRPr>
          </a:p>
          <a:p>
            <a:r>
              <a:rPr kumimoji="1" lang="ja-JP" altLang="en-US" sz="1400" dirty="0" smtClean="0">
                <a:solidFill>
                  <a:schemeClr val="tx1"/>
                </a:solidFill>
              </a:rPr>
              <a:t>　●こころ・生き方　　２冊（全１０冊のうち）</a:t>
            </a:r>
            <a:endParaRPr kumimoji="1" lang="en-US" altLang="ja-JP" sz="1400" dirty="0" smtClean="0">
              <a:solidFill>
                <a:schemeClr val="tx1"/>
              </a:solidFill>
            </a:endParaRPr>
          </a:p>
          <a:p>
            <a:r>
              <a:rPr kumimoji="1" lang="ja-JP" altLang="en-US" sz="1400" dirty="0" smtClean="0">
                <a:solidFill>
                  <a:schemeClr val="tx1"/>
                </a:solidFill>
              </a:rPr>
              <a:t>　●雑学・時事　　　　３冊（全１０冊のうち）</a:t>
            </a:r>
            <a:endParaRPr kumimoji="1" lang="en-US" altLang="ja-JP" sz="1400" dirty="0" smtClean="0">
              <a:solidFill>
                <a:schemeClr val="tx1"/>
              </a:solidFill>
            </a:endParaRPr>
          </a:p>
          <a:p>
            <a:r>
              <a:rPr kumimoji="1" lang="ja-JP" altLang="en-US" sz="1400" dirty="0" smtClean="0">
                <a:solidFill>
                  <a:schemeClr val="tx1"/>
                </a:solidFill>
              </a:rPr>
              <a:t>　●スポーツ　　　　　５冊（全１０冊のうち）</a:t>
            </a:r>
            <a:endParaRPr kumimoji="1" lang="en-US" altLang="ja-JP" sz="1400" dirty="0" smtClean="0">
              <a:solidFill>
                <a:schemeClr val="tx1"/>
              </a:solidFill>
            </a:endParaRPr>
          </a:p>
          <a:p>
            <a:r>
              <a:rPr kumimoji="1" lang="ja-JP" altLang="en-US" sz="1400" dirty="0" smtClean="0">
                <a:solidFill>
                  <a:schemeClr val="tx1"/>
                </a:solidFill>
              </a:rPr>
              <a:t>　●知識　　　　　　　２冊（全２０冊のうち）</a:t>
            </a:r>
            <a:endParaRPr kumimoji="1" lang="en-US" altLang="ja-JP" sz="1400" dirty="0" smtClean="0">
              <a:solidFill>
                <a:schemeClr val="tx1"/>
              </a:solidFill>
            </a:endParaRPr>
          </a:p>
          <a:p>
            <a:r>
              <a:rPr kumimoji="1" lang="ja-JP" altLang="en-US" sz="1400" dirty="0" smtClean="0">
                <a:solidFill>
                  <a:schemeClr val="tx1"/>
                </a:solidFill>
              </a:rPr>
              <a:t>　●芸術・音楽　　　　４冊（全１０冊のうち）</a:t>
            </a:r>
            <a:endParaRPr kumimoji="1" lang="en-US" altLang="ja-JP" sz="1400" dirty="0" smtClean="0">
              <a:solidFill>
                <a:schemeClr val="tx1"/>
              </a:solidFill>
            </a:endParaRPr>
          </a:p>
          <a:p>
            <a:r>
              <a:rPr kumimoji="1" lang="ja-JP" altLang="en-US" sz="1400" dirty="0" smtClean="0">
                <a:solidFill>
                  <a:schemeClr val="tx1"/>
                </a:solidFill>
              </a:rPr>
              <a:t>　●伝記　　　　　　　０冊（全１０冊のうち）</a:t>
            </a:r>
            <a:endParaRPr kumimoji="1" lang="en-US" altLang="ja-JP" sz="1400" dirty="0" smtClean="0">
              <a:solidFill>
                <a:schemeClr val="tx1"/>
              </a:solidFill>
            </a:endParaRPr>
          </a:p>
          <a:p>
            <a:r>
              <a:rPr kumimoji="1" lang="ja-JP" altLang="en-US" sz="1400" dirty="0" smtClean="0">
                <a:solidFill>
                  <a:schemeClr val="tx1"/>
                </a:solidFill>
              </a:rPr>
              <a:t>　●乗物・メカ　　　　７冊（全１０冊のうち）</a:t>
            </a:r>
            <a:endParaRPr kumimoji="1" lang="en-US" altLang="ja-JP" sz="1400" dirty="0" smtClean="0">
              <a:solidFill>
                <a:schemeClr val="tx1"/>
              </a:solidFill>
            </a:endParaRPr>
          </a:p>
          <a:p>
            <a:r>
              <a:rPr kumimoji="1" lang="ja-JP" altLang="en-US" sz="1400" dirty="0" smtClean="0">
                <a:solidFill>
                  <a:schemeClr val="tx1"/>
                </a:solidFill>
              </a:rPr>
              <a:t>　●ビジネス　　　　　０冊（全１０冊のうち）</a:t>
            </a:r>
            <a:endParaRPr kumimoji="1" lang="en-US" altLang="ja-JP" sz="1400" dirty="0" smtClean="0">
              <a:solidFill>
                <a:schemeClr val="tx1"/>
              </a:solidFill>
            </a:endParaRPr>
          </a:p>
          <a:p>
            <a:r>
              <a:rPr kumimoji="1" lang="ja-JP" altLang="en-US" sz="1400" dirty="0" smtClean="0">
                <a:solidFill>
                  <a:schemeClr val="tx1"/>
                </a:solidFill>
              </a:rPr>
              <a:t>　●美容・ファッション２冊（全　７冊のうち）</a:t>
            </a:r>
            <a:endParaRPr kumimoji="1" lang="en-US" altLang="ja-JP" sz="1400" dirty="0" smtClean="0">
              <a:solidFill>
                <a:schemeClr val="tx1"/>
              </a:solidFill>
            </a:endParaRPr>
          </a:p>
          <a:p>
            <a:r>
              <a:rPr kumimoji="1" lang="ja-JP" altLang="en-US" sz="1400" dirty="0">
                <a:solidFill>
                  <a:schemeClr val="tx1"/>
                </a:solidFill>
              </a:rPr>
              <a:t>　</a:t>
            </a:r>
            <a:r>
              <a:rPr kumimoji="1" lang="ja-JP" altLang="en-US" sz="1400" dirty="0" smtClean="0">
                <a:solidFill>
                  <a:schemeClr val="tx1"/>
                </a:solidFill>
              </a:rPr>
              <a:t>●保健・生活　　　　３冊（全１０冊のうち）</a:t>
            </a:r>
            <a:endParaRPr kumimoji="1" lang="en-US" altLang="ja-JP" sz="1400" dirty="0">
              <a:solidFill>
                <a:schemeClr val="tx1"/>
              </a:solidFill>
            </a:endParaRPr>
          </a:p>
          <a:p>
            <a:r>
              <a:rPr kumimoji="1" lang="ja-JP" altLang="en-US" sz="1400" dirty="0" smtClean="0">
                <a:solidFill>
                  <a:schemeClr val="tx1"/>
                </a:solidFill>
              </a:rPr>
              <a:t>　●料理　　　　　　　９冊（全２０冊のうち）　　　　　</a:t>
            </a:r>
            <a:endParaRPr kumimoji="1" lang="ja-JP" altLang="en-US" sz="1600" dirty="0">
              <a:solidFill>
                <a:schemeClr val="tx1"/>
              </a:solidFill>
            </a:endParaRPr>
          </a:p>
        </p:txBody>
      </p:sp>
    </p:spTree>
    <p:extLst>
      <p:ext uri="{BB962C8B-B14F-4D97-AF65-F5344CB8AC3E}">
        <p14:creationId xmlns:p14="http://schemas.microsoft.com/office/powerpoint/2010/main" val="2887420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6944"/>
            <a:ext cx="9144000" cy="419691"/>
          </a:xfrm>
          <a:solidFill>
            <a:schemeClr val="accent1">
              <a:lumMod val="20000"/>
              <a:lumOff val="80000"/>
            </a:schemeClr>
          </a:solidFill>
        </p:spPr>
        <p:txBody>
          <a:bodyPr anchor="ctr">
            <a:normAutofit fontScale="90000"/>
          </a:bodyPr>
          <a:lstStyle/>
          <a:p>
            <a:pPr algn="l"/>
            <a:r>
              <a:rPr lang="ja-JP" altLang="en-US" sz="2400" b="1" dirty="0" smtClean="0">
                <a:latin typeface="Meiryo UI" panose="020B0604030504040204" pitchFamily="50" charset="-128"/>
                <a:ea typeface="Meiryo UI" panose="020B0604030504040204" pitchFamily="50" charset="-128"/>
              </a:rPr>
              <a:t>事業（１）の総括（</a:t>
            </a:r>
            <a:r>
              <a:rPr lang="en-US" altLang="ja-JP" sz="2400" b="1" dirty="0" smtClean="0">
                <a:latin typeface="Meiryo UI" panose="020B0604030504040204" pitchFamily="50" charset="-128"/>
                <a:ea typeface="Meiryo UI" panose="020B0604030504040204" pitchFamily="50" charset="-128"/>
              </a:rPr>
              <a:t>12</a:t>
            </a:r>
            <a:r>
              <a:rPr lang="ja-JP" altLang="en-US" sz="2400" b="1" dirty="0" smtClean="0">
                <a:latin typeface="Meiryo UI" panose="020B0604030504040204" pitchFamily="50" charset="-128"/>
                <a:ea typeface="Meiryo UI" panose="020B0604030504040204" pitchFamily="50" charset="-128"/>
              </a:rPr>
              <a:t>月末時点）</a:t>
            </a:r>
            <a:endParaRPr lang="ja-JP" altLang="en-US" sz="24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0" y="358458"/>
            <a:ext cx="9144000"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457C0D8F-D9F0-4C80-B981-32F7054EFFCE}" type="slidenum">
              <a:rPr kumimoji="1" lang="ja-JP" altLang="en-US" smtClean="0"/>
              <a:t>9</a:t>
            </a:fld>
            <a:endParaRPr kumimoji="1" lang="ja-JP" altLang="en-US" dirty="0"/>
          </a:p>
        </p:txBody>
      </p:sp>
      <p:sp>
        <p:nvSpPr>
          <p:cNvPr id="7" name="正方形/長方形 6"/>
          <p:cNvSpPr/>
          <p:nvPr/>
        </p:nvSpPr>
        <p:spPr>
          <a:xfrm>
            <a:off x="64394" y="490637"/>
            <a:ext cx="8937938" cy="24140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smtClean="0">
                <a:solidFill>
                  <a:schemeClr val="tx1"/>
                </a:solidFill>
              </a:rPr>
              <a:t>≪効果≫</a:t>
            </a:r>
            <a:endParaRPr kumimoji="1" lang="en-US" altLang="ja-JP" sz="1600" b="1" dirty="0" smtClean="0">
              <a:solidFill>
                <a:schemeClr val="tx1"/>
              </a:solidFill>
            </a:endParaRPr>
          </a:p>
          <a:p>
            <a:r>
              <a:rPr kumimoji="1" lang="ja-JP" altLang="en-US" sz="1600" b="1" dirty="0">
                <a:solidFill>
                  <a:schemeClr val="tx1"/>
                </a:solidFill>
              </a:rPr>
              <a:t>●</a:t>
            </a:r>
            <a:r>
              <a:rPr kumimoji="1" lang="ja-JP" altLang="en-US" sz="1600" b="1" dirty="0" smtClean="0">
                <a:solidFill>
                  <a:schemeClr val="tx1"/>
                </a:solidFill>
              </a:rPr>
              <a:t>　様々なジャンルの本がある図書セット</a:t>
            </a:r>
            <a:endParaRPr kumimoji="1" lang="en-US" altLang="ja-JP" sz="1600" b="1" dirty="0">
              <a:solidFill>
                <a:schemeClr val="tx1"/>
              </a:solidFill>
            </a:endParaRPr>
          </a:p>
          <a:p>
            <a:r>
              <a:rPr kumimoji="1" lang="ja-JP" altLang="en-US" sz="1600" b="1" dirty="0" smtClean="0">
                <a:solidFill>
                  <a:schemeClr val="tx1"/>
                </a:solidFill>
              </a:rPr>
              <a:t>　　</a:t>
            </a:r>
            <a:r>
              <a:rPr kumimoji="1" lang="ja-JP" altLang="en-US" sz="1600" dirty="0" smtClean="0">
                <a:solidFill>
                  <a:schemeClr val="tx1"/>
                </a:solidFill>
              </a:rPr>
              <a:t>・普段、本を読んでいなかった子どもが本を読むきっかけとなった。</a:t>
            </a:r>
            <a:endParaRPr kumimoji="1" lang="en-US" altLang="ja-JP" sz="1600" dirty="0" smtClean="0">
              <a:solidFill>
                <a:schemeClr val="tx1"/>
              </a:solidFill>
            </a:endParaRPr>
          </a:p>
          <a:p>
            <a:r>
              <a:rPr kumimoji="1" lang="ja-JP" altLang="en-US" sz="1600" dirty="0">
                <a:solidFill>
                  <a:schemeClr val="tx1"/>
                </a:solidFill>
              </a:rPr>
              <a:t>　</a:t>
            </a:r>
            <a:r>
              <a:rPr kumimoji="1" lang="ja-JP" altLang="en-US" sz="1600" dirty="0" smtClean="0">
                <a:solidFill>
                  <a:schemeClr val="tx1"/>
                </a:solidFill>
              </a:rPr>
              <a:t>　・普段、本を読んでいる子どもが、普段、読まないジャンルの本を読むきっかけとなった。</a:t>
            </a:r>
            <a:endParaRPr kumimoji="1" lang="en-US" altLang="ja-JP" sz="1600" dirty="0" smtClean="0">
              <a:solidFill>
                <a:schemeClr val="tx1"/>
              </a:solidFill>
            </a:endParaRPr>
          </a:p>
          <a:p>
            <a:r>
              <a:rPr kumimoji="1" lang="ja-JP" altLang="en-US" sz="1600" dirty="0">
                <a:solidFill>
                  <a:schemeClr val="tx1"/>
                </a:solidFill>
              </a:rPr>
              <a:t>　</a:t>
            </a:r>
            <a:r>
              <a:rPr kumimoji="1" lang="ja-JP" altLang="en-US" sz="1600" dirty="0" smtClean="0">
                <a:solidFill>
                  <a:schemeClr val="tx1"/>
                </a:solidFill>
              </a:rPr>
              <a:t>　・目的や状況等に応じて、「物語の本を１冊読む」だけでなく、写真集を見たり、</a:t>
            </a:r>
            <a:endParaRPr kumimoji="1" lang="en-US" altLang="ja-JP" sz="1600" dirty="0" smtClean="0">
              <a:solidFill>
                <a:schemeClr val="tx1"/>
              </a:solidFill>
            </a:endParaRPr>
          </a:p>
          <a:p>
            <a:r>
              <a:rPr kumimoji="1" lang="ja-JP" altLang="en-US" sz="1600" dirty="0">
                <a:solidFill>
                  <a:schemeClr val="tx1"/>
                </a:solidFill>
              </a:rPr>
              <a:t>　</a:t>
            </a:r>
            <a:r>
              <a:rPr kumimoji="1" lang="ja-JP" altLang="en-US" sz="1600" dirty="0" smtClean="0">
                <a:solidFill>
                  <a:schemeClr val="tx1"/>
                </a:solidFill>
              </a:rPr>
              <a:t>　　必要な情報を読み取ったりすることができた。</a:t>
            </a:r>
            <a:endParaRPr kumimoji="1" lang="en-US" altLang="ja-JP" sz="1600" dirty="0" smtClean="0">
              <a:solidFill>
                <a:schemeClr val="tx1"/>
              </a:solidFill>
            </a:endParaRPr>
          </a:p>
          <a:p>
            <a:endParaRPr kumimoji="1" lang="en-US" altLang="ja-JP" sz="1100" dirty="0">
              <a:solidFill>
                <a:schemeClr val="tx1"/>
              </a:solidFill>
            </a:endParaRPr>
          </a:p>
          <a:p>
            <a:r>
              <a:rPr kumimoji="1" lang="ja-JP" altLang="en-US" sz="1600" b="1" dirty="0">
                <a:solidFill>
                  <a:schemeClr val="tx1"/>
                </a:solidFill>
              </a:rPr>
              <a:t>●</a:t>
            </a:r>
            <a:r>
              <a:rPr kumimoji="1" lang="ja-JP" altLang="en-US" sz="1600" b="1" dirty="0" smtClean="0">
                <a:solidFill>
                  <a:schemeClr val="tx1"/>
                </a:solidFill>
              </a:rPr>
              <a:t>　</a:t>
            </a:r>
            <a:r>
              <a:rPr kumimoji="1" lang="en-US" altLang="ja-JP" sz="1600" b="1" dirty="0" smtClean="0">
                <a:solidFill>
                  <a:schemeClr val="tx1"/>
                </a:solidFill>
              </a:rPr>
              <a:t>POP</a:t>
            </a:r>
            <a:r>
              <a:rPr kumimoji="1" lang="ja-JP" altLang="en-US" sz="1600" b="1" dirty="0">
                <a:solidFill>
                  <a:schemeClr val="tx1"/>
                </a:solidFill>
              </a:rPr>
              <a:t>の</a:t>
            </a:r>
            <a:r>
              <a:rPr kumimoji="1" lang="ja-JP" altLang="en-US" sz="1600" b="1" dirty="0" smtClean="0">
                <a:solidFill>
                  <a:schemeClr val="tx1"/>
                </a:solidFill>
              </a:rPr>
              <a:t>作成</a:t>
            </a:r>
            <a:endParaRPr kumimoji="1" lang="en-US" altLang="ja-JP" sz="1600" b="1" dirty="0" smtClean="0">
              <a:solidFill>
                <a:schemeClr val="tx1"/>
              </a:solidFill>
            </a:endParaRPr>
          </a:p>
          <a:p>
            <a:r>
              <a:rPr kumimoji="1" lang="ja-JP" altLang="en-US" sz="1600" dirty="0">
                <a:solidFill>
                  <a:schemeClr val="tx1"/>
                </a:solidFill>
              </a:rPr>
              <a:t>　　</a:t>
            </a:r>
            <a:r>
              <a:rPr kumimoji="1" lang="ja-JP" altLang="en-US" sz="1600" dirty="0" smtClean="0">
                <a:solidFill>
                  <a:schemeClr val="tx1"/>
                </a:solidFill>
              </a:rPr>
              <a:t>・子どもが本を読んで感じたことや考えたことを、気軽に表現することができた。</a:t>
            </a:r>
            <a:endParaRPr kumimoji="1" lang="en-US" altLang="ja-JP" sz="1600" dirty="0" smtClean="0">
              <a:solidFill>
                <a:schemeClr val="tx1"/>
              </a:solidFill>
            </a:endParaRPr>
          </a:p>
        </p:txBody>
      </p:sp>
      <p:sp>
        <p:nvSpPr>
          <p:cNvPr id="18" name="テキスト ボックス 17"/>
          <p:cNvSpPr txBox="1"/>
          <p:nvPr/>
        </p:nvSpPr>
        <p:spPr>
          <a:xfrm>
            <a:off x="4159876" y="3002531"/>
            <a:ext cx="4842456" cy="3539430"/>
          </a:xfrm>
          <a:prstGeom prst="rect">
            <a:avLst/>
          </a:prstGeom>
          <a:noFill/>
          <a:ln>
            <a:solidFill>
              <a:srgbClr val="00B050"/>
            </a:solidFill>
          </a:ln>
        </p:spPr>
        <p:txBody>
          <a:bodyPr wrap="square" rtlCol="0">
            <a:spAutoFit/>
          </a:bodyPr>
          <a:lstStyle/>
          <a:p>
            <a:r>
              <a:rPr kumimoji="1" lang="ja-JP" altLang="en-US" b="1" dirty="0" smtClean="0"/>
              <a:t>≪今後の子ども読書活動の充実に向けて≫</a:t>
            </a:r>
            <a:endParaRPr kumimoji="1" lang="en-US" altLang="ja-JP" b="1" dirty="0" smtClean="0"/>
          </a:p>
          <a:p>
            <a:endParaRPr kumimoji="1" lang="en-US" altLang="ja-JP" sz="800" b="1" dirty="0"/>
          </a:p>
          <a:p>
            <a:r>
              <a:rPr kumimoji="1" lang="ja-JP" altLang="en-US" dirty="0" smtClean="0"/>
              <a:t>①②</a:t>
            </a:r>
            <a:endParaRPr kumimoji="1" lang="en-US" altLang="ja-JP" dirty="0" smtClean="0"/>
          </a:p>
          <a:p>
            <a:r>
              <a:rPr kumimoji="1" lang="ja-JP" altLang="en-US" dirty="0"/>
              <a:t>　様々な子どもの居場所</a:t>
            </a:r>
            <a:r>
              <a:rPr kumimoji="1" lang="ja-JP" altLang="en-US" dirty="0" smtClean="0"/>
              <a:t>に、</a:t>
            </a:r>
            <a:endParaRPr kumimoji="1" lang="en-US" altLang="ja-JP" dirty="0" smtClean="0"/>
          </a:p>
          <a:p>
            <a:r>
              <a:rPr kumimoji="1" lang="ja-JP" altLang="en-US" dirty="0"/>
              <a:t>　</a:t>
            </a:r>
            <a:r>
              <a:rPr kumimoji="1" lang="ja-JP" altLang="en-US" dirty="0" smtClean="0"/>
              <a:t>公立図書館の貸出サービス等を周知する。</a:t>
            </a:r>
            <a:endParaRPr kumimoji="1" lang="en-US" altLang="ja-JP" dirty="0" smtClean="0"/>
          </a:p>
          <a:p>
            <a:r>
              <a:rPr kumimoji="1" lang="ja-JP" altLang="en-US" dirty="0" smtClean="0"/>
              <a:t>③</a:t>
            </a:r>
            <a:endParaRPr kumimoji="1" lang="en-US" altLang="ja-JP" dirty="0" smtClean="0"/>
          </a:p>
          <a:p>
            <a:r>
              <a:rPr kumimoji="1" lang="ja-JP" altLang="en-US" dirty="0"/>
              <a:t>　様々な子どもの居場所</a:t>
            </a:r>
            <a:r>
              <a:rPr kumimoji="1" lang="ja-JP" altLang="en-US" dirty="0" smtClean="0"/>
              <a:t>に、</a:t>
            </a:r>
            <a:endParaRPr kumimoji="1" lang="en-US" altLang="ja-JP" dirty="0" smtClean="0"/>
          </a:p>
          <a:p>
            <a:r>
              <a:rPr kumimoji="1" lang="ja-JP" altLang="en-US" dirty="0"/>
              <a:t>　</a:t>
            </a:r>
            <a:r>
              <a:rPr kumimoji="1" lang="ja-JP" altLang="en-US" dirty="0" smtClean="0"/>
              <a:t>リサイクル図書や本の寄贈に関する</a:t>
            </a:r>
            <a:endParaRPr kumimoji="1" lang="en-US" altLang="ja-JP" dirty="0" smtClean="0"/>
          </a:p>
          <a:p>
            <a:r>
              <a:rPr kumimoji="1" lang="ja-JP" altLang="en-US" dirty="0"/>
              <a:t>　</a:t>
            </a:r>
            <a:r>
              <a:rPr kumimoji="1" lang="ja-JP" altLang="en-US" dirty="0" smtClean="0"/>
              <a:t>情報を周知する。</a:t>
            </a:r>
            <a:endParaRPr kumimoji="1" lang="en-US" altLang="ja-JP" dirty="0" smtClean="0"/>
          </a:p>
          <a:p>
            <a:r>
              <a:rPr kumimoji="1" lang="ja-JP" altLang="en-US" dirty="0" smtClean="0"/>
              <a:t>④⑤</a:t>
            </a:r>
            <a:endParaRPr kumimoji="1" lang="en-US" altLang="ja-JP" dirty="0" smtClean="0"/>
          </a:p>
          <a:p>
            <a:r>
              <a:rPr kumimoji="1" lang="ja-JP" altLang="en-US" dirty="0"/>
              <a:t>　様々な子どもの居場所</a:t>
            </a:r>
            <a:r>
              <a:rPr kumimoji="1" lang="ja-JP" altLang="en-US" dirty="0" smtClean="0"/>
              <a:t>に、</a:t>
            </a:r>
            <a:endParaRPr kumimoji="1" lang="en-US" altLang="ja-JP" dirty="0" smtClean="0"/>
          </a:p>
          <a:p>
            <a:r>
              <a:rPr kumimoji="1" lang="ja-JP" altLang="en-US" dirty="0"/>
              <a:t>　</a:t>
            </a:r>
            <a:r>
              <a:rPr kumimoji="1" lang="ja-JP" altLang="en-US" dirty="0" smtClean="0"/>
              <a:t>選書の参考とするため今回の図書セット</a:t>
            </a:r>
            <a:endParaRPr kumimoji="1" lang="en-US" altLang="ja-JP" dirty="0" smtClean="0"/>
          </a:p>
          <a:p>
            <a:r>
              <a:rPr kumimoji="1" lang="ja-JP" altLang="en-US" dirty="0"/>
              <a:t>　</a:t>
            </a:r>
            <a:r>
              <a:rPr kumimoji="1" lang="ja-JP" altLang="en-US" dirty="0" smtClean="0"/>
              <a:t>のリストを書影付きで周知する。</a:t>
            </a:r>
            <a:endParaRPr kumimoji="1" lang="en-US" altLang="ja-JP" dirty="0" smtClean="0"/>
          </a:p>
        </p:txBody>
      </p:sp>
      <p:sp>
        <p:nvSpPr>
          <p:cNvPr id="5" name="正方形/長方形 4"/>
          <p:cNvSpPr/>
          <p:nvPr/>
        </p:nvSpPr>
        <p:spPr>
          <a:xfrm>
            <a:off x="64394" y="3002531"/>
            <a:ext cx="4082603" cy="35394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smtClean="0">
                <a:solidFill>
                  <a:schemeClr val="tx1"/>
                </a:solidFill>
              </a:rPr>
              <a:t>≪様々な子どもの居場所の現状≫</a:t>
            </a:r>
            <a:endParaRPr kumimoji="1" lang="en-US" altLang="ja-JP" b="1" dirty="0" smtClean="0">
              <a:solidFill>
                <a:schemeClr val="tx1"/>
              </a:solidFill>
            </a:endParaRPr>
          </a:p>
          <a:p>
            <a:endParaRPr kumimoji="1" lang="en-US" altLang="ja-JP" sz="800" b="1" dirty="0" smtClean="0">
              <a:solidFill>
                <a:schemeClr val="tx1"/>
              </a:solidFill>
            </a:endParaRPr>
          </a:p>
          <a:p>
            <a:r>
              <a:rPr kumimoji="1" lang="ja-JP" altLang="en-US" dirty="0" smtClean="0">
                <a:solidFill>
                  <a:schemeClr val="tx1"/>
                </a:solidFill>
              </a:rPr>
              <a:t>①子どもの身近な居場所に本がない。</a:t>
            </a:r>
            <a:endParaRPr kumimoji="1" lang="en-US" altLang="ja-JP" dirty="0" smtClean="0">
              <a:solidFill>
                <a:schemeClr val="tx1"/>
              </a:solidFill>
            </a:endParaRPr>
          </a:p>
          <a:p>
            <a:r>
              <a:rPr kumimoji="1" lang="ja-JP" altLang="en-US" dirty="0">
                <a:solidFill>
                  <a:schemeClr val="tx1"/>
                </a:solidFill>
              </a:rPr>
              <a:t>②</a:t>
            </a:r>
            <a:r>
              <a:rPr kumimoji="1" lang="ja-JP" altLang="en-US" dirty="0" smtClean="0">
                <a:solidFill>
                  <a:schemeClr val="tx1"/>
                </a:solidFill>
              </a:rPr>
              <a:t>子どもに携わる方の中には、</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公立図書館の貸出サービス等を</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把握されていない場合がある。</a:t>
            </a:r>
            <a:endParaRPr kumimoji="1" lang="en-US" altLang="ja-JP" dirty="0" smtClean="0">
              <a:solidFill>
                <a:schemeClr val="tx1"/>
              </a:solidFill>
            </a:endParaRPr>
          </a:p>
          <a:p>
            <a:r>
              <a:rPr kumimoji="1" lang="ja-JP" altLang="en-US" dirty="0" smtClean="0">
                <a:solidFill>
                  <a:schemeClr val="tx1"/>
                </a:solidFill>
              </a:rPr>
              <a:t>③貸出サービス等では、</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本の管理が難しい場合がある。</a:t>
            </a:r>
            <a:endParaRPr kumimoji="1" lang="en-US" altLang="ja-JP" dirty="0" smtClean="0">
              <a:solidFill>
                <a:schemeClr val="tx1"/>
              </a:solidFill>
            </a:endParaRPr>
          </a:p>
          <a:p>
            <a:r>
              <a:rPr kumimoji="1" lang="ja-JP" altLang="en-US" dirty="0">
                <a:solidFill>
                  <a:schemeClr val="tx1"/>
                </a:solidFill>
              </a:rPr>
              <a:t>④</a:t>
            </a:r>
            <a:r>
              <a:rPr kumimoji="1" lang="ja-JP" altLang="en-US" dirty="0" smtClean="0">
                <a:solidFill>
                  <a:schemeClr val="tx1"/>
                </a:solidFill>
              </a:rPr>
              <a:t>子どもに携わる方が、</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選書に悩まれている場合がある。</a:t>
            </a:r>
            <a:endParaRPr kumimoji="1" lang="en-US" altLang="ja-JP" dirty="0" smtClean="0">
              <a:solidFill>
                <a:schemeClr val="tx1"/>
              </a:solidFill>
            </a:endParaRPr>
          </a:p>
          <a:p>
            <a:r>
              <a:rPr kumimoji="1" lang="ja-JP" altLang="en-US" dirty="0" smtClean="0">
                <a:solidFill>
                  <a:schemeClr val="tx1"/>
                </a:solidFill>
              </a:rPr>
              <a:t>⑤子ども</a:t>
            </a:r>
            <a:r>
              <a:rPr kumimoji="1" lang="ja-JP" altLang="en-US" dirty="0">
                <a:solidFill>
                  <a:schemeClr val="tx1"/>
                </a:solidFill>
              </a:rPr>
              <a:t>の身近にある本が、</a:t>
            </a:r>
            <a:endParaRPr kumimoji="1" lang="en-US" altLang="ja-JP" dirty="0">
              <a:solidFill>
                <a:schemeClr val="tx1"/>
              </a:solidFill>
            </a:endParaRPr>
          </a:p>
          <a:p>
            <a:r>
              <a:rPr kumimoji="1" lang="ja-JP" altLang="en-US" dirty="0">
                <a:solidFill>
                  <a:schemeClr val="tx1"/>
                </a:solidFill>
              </a:rPr>
              <a:t>　読みたいと思う本では</a:t>
            </a:r>
            <a:r>
              <a:rPr kumimoji="1" lang="ja-JP" altLang="en-US" dirty="0" smtClean="0">
                <a:solidFill>
                  <a:schemeClr val="tx1"/>
                </a:solidFill>
              </a:rPr>
              <a:t>ない</a:t>
            </a:r>
            <a:r>
              <a:rPr kumimoji="1" lang="ja-JP" altLang="en-US" dirty="0" smtClean="0">
                <a:solidFill>
                  <a:schemeClr val="tx1"/>
                </a:solidFill>
              </a:rPr>
              <a:t>。</a:t>
            </a:r>
            <a:endParaRPr kumimoji="1" lang="en-US" altLang="ja-JP" dirty="0" smtClean="0">
              <a:solidFill>
                <a:schemeClr val="tx1"/>
              </a:solidFill>
            </a:endParaRPr>
          </a:p>
          <a:p>
            <a:endParaRPr kumimoji="1" lang="en-US" altLang="ja-JP" dirty="0">
              <a:solidFill>
                <a:schemeClr val="tx1"/>
              </a:solidFill>
            </a:endParaRPr>
          </a:p>
        </p:txBody>
      </p:sp>
    </p:spTree>
    <p:extLst>
      <p:ext uri="{BB962C8B-B14F-4D97-AF65-F5344CB8AC3E}">
        <p14:creationId xmlns:p14="http://schemas.microsoft.com/office/powerpoint/2010/main" val="284199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4647</TotalTime>
  <Words>7184</Words>
  <Application>Microsoft Office PowerPoint</Application>
  <PresentationFormat>画面に合わせる (4:3)</PresentationFormat>
  <Paragraphs>711</Paragraphs>
  <Slides>20</Slides>
  <Notes>20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HGSｺﾞｼｯｸM</vt:lpstr>
      <vt:lpstr>HGｺﾞｼｯｸM</vt:lpstr>
      <vt:lpstr>Meiryo UI</vt:lpstr>
      <vt:lpstr>游ゴシック</vt:lpstr>
      <vt:lpstr>游ゴシック Light</vt:lpstr>
      <vt:lpstr>Arial</vt:lpstr>
      <vt:lpstr>Calibri</vt:lpstr>
      <vt:lpstr>Calibri Light</vt:lpstr>
      <vt:lpstr>Office テーマ</vt:lpstr>
      <vt:lpstr>文部科学省委託事業 「様々な居場所における子どもの 読書活動習慣形成事業」実施報告等</vt:lpstr>
      <vt:lpstr>事業内容</vt:lpstr>
      <vt:lpstr>　　　　　　　　事業（１）フリースクールへの貸出サービスの実施</vt:lpstr>
      <vt:lpstr>事業（１）フリースクールへの貸出サービスの実施報告①</vt:lpstr>
      <vt:lpstr>事業（１）フリースクールへの貸出サービスの実施報告②</vt:lpstr>
      <vt:lpstr>PowerPoint プレゼンテーション</vt:lpstr>
      <vt:lpstr>PowerPoint プレゼンテーション</vt:lpstr>
      <vt:lpstr>事業（１）フリースクールへの貸出サービスの実施報告③</vt:lpstr>
      <vt:lpstr>事業（１）の総括（12月末時点）</vt:lpstr>
      <vt:lpstr>　　　　　　　　事業（２）オーサービジットの実施</vt:lpstr>
      <vt:lpstr>事業（２）オーサービジットの実施報告①</vt:lpstr>
      <vt:lpstr>PowerPoint プレゼンテーション</vt:lpstr>
      <vt:lpstr>PowerPoint プレゼンテーション</vt:lpstr>
      <vt:lpstr>事業（２）オーサービジットの実施報告②</vt:lpstr>
      <vt:lpstr>事業（２）オーサービジットの実施報告③</vt:lpstr>
      <vt:lpstr>事業（２）オーサービジットの実施報告④</vt:lpstr>
      <vt:lpstr>事業（２）の総括</vt:lpstr>
      <vt:lpstr>事業内容（３）子ども向け図書館案内リーフレットの作成</vt:lpstr>
      <vt:lpstr>事業（３）の今後の方向性（12月時点）</vt:lpstr>
      <vt:lpstr>事業内容（４）事業報告会議の開催</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①</dc:title>
  <dc:creator>家村　憲治</dc:creator>
  <cp:lastModifiedBy>家村　憲治</cp:lastModifiedBy>
  <cp:revision>254</cp:revision>
  <cp:lastPrinted>2022-01-05T08:37:38Z</cp:lastPrinted>
  <dcterms:created xsi:type="dcterms:W3CDTF">2021-05-28T07:01:17Z</dcterms:created>
  <dcterms:modified xsi:type="dcterms:W3CDTF">2022-01-05T08:47:00Z</dcterms:modified>
</cp:coreProperties>
</file>