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57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kusyo" initials="uramo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3333FF"/>
    <a:srgbClr val="FF6600"/>
    <a:srgbClr val="FF9933"/>
    <a:srgbClr val="FFFF00"/>
    <a:srgbClr val="000099"/>
    <a:srgbClr val="000000"/>
    <a:srgbClr val="FFCC66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2933" autoAdjust="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10"/>
    </p:cViewPr>
  </p:sorterViewPr>
  <p:notesViewPr>
    <p:cSldViewPr>
      <p:cViewPr>
        <p:scale>
          <a:sx n="100" d="100"/>
          <a:sy n="100" d="100"/>
        </p:scale>
        <p:origin x="-1110" y="600"/>
      </p:cViewPr>
      <p:guideLst>
        <p:guide orient="horz" pos="3131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'数値データ（予測なし)'!$A$21</c:f>
              <c:strCache>
                <c:ptCount val="1"/>
                <c:pt idx="0">
                  <c:v>大阪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'数値データ（予測なし)'!$B$19:$F$19</c:f>
              <c:strCache>
                <c:ptCount val="5"/>
                <c:pt idx="0">
                  <c:v>H28</c:v>
                </c:pt>
                <c:pt idx="1">
                  <c:v>H29</c:v>
                </c:pt>
                <c:pt idx="2">
                  <c:v>H30</c:v>
                </c:pt>
                <c:pt idx="3">
                  <c:v>R1</c:v>
                </c:pt>
                <c:pt idx="4">
                  <c:v>R3</c:v>
                </c:pt>
              </c:strCache>
            </c:strRef>
          </c:cat>
          <c:val>
            <c:numRef>
              <c:f>'数値データ（予測なし)'!$B$21:$F$21</c:f>
              <c:numCache>
                <c:formatCode>0.0%</c:formatCode>
                <c:ptCount val="5"/>
                <c:pt idx="0">
                  <c:v>0.26899999999999996</c:v>
                </c:pt>
                <c:pt idx="1">
                  <c:v>0.26500000000000001</c:v>
                </c:pt>
                <c:pt idx="2">
                  <c:v>0.249</c:v>
                </c:pt>
                <c:pt idx="3">
                  <c:v>0.24399999999999999</c:v>
                </c:pt>
                <c:pt idx="4">
                  <c:v>0.28899999999999998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CB-4E95-9A08-9A48091A558F}"/>
            </c:ext>
          </c:extLst>
        </c:ser>
        <c:ser>
          <c:idx val="1"/>
          <c:order val="1"/>
          <c:tx>
            <c:strRef>
              <c:f>'数値データ（予測なし)'!$A$22</c:f>
              <c:strCache>
                <c:ptCount val="1"/>
                <c:pt idx="0">
                  <c:v>全国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9377013727972022E-2"/>
                  <c:y val="0.108369762615849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30-4FB9-AFAA-A5C873BD54F6}"/>
                </c:ext>
              </c:extLst>
            </c:dLbl>
            <c:dLbl>
              <c:idx val="1"/>
              <c:layout>
                <c:manualLayout>
                  <c:x val="-5.7329530495972988E-2"/>
                  <c:y val="9.7022143493770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730-4FB9-AFAA-A5C873BD54F6}"/>
                </c:ext>
              </c:extLst>
            </c:dLbl>
            <c:dLbl>
              <c:idx val="2"/>
              <c:layout>
                <c:manualLayout>
                  <c:x val="-5.9377013727972099E-2"/>
                  <c:y val="7.432690524961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730-4FB9-AFAA-A5C873BD54F6}"/>
                </c:ext>
              </c:extLst>
            </c:dLbl>
            <c:dLbl>
              <c:idx val="3"/>
              <c:layout>
                <c:manualLayout>
                  <c:x val="-5.7329530495972988E-2"/>
                  <c:y val="7.432690524961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730-4FB9-AFAA-A5C873BD54F6}"/>
                </c:ext>
              </c:extLst>
            </c:dLbl>
            <c:dLbl>
              <c:idx val="4"/>
              <c:layout>
                <c:manualLayout>
                  <c:x val="-5.5282047263973955E-2"/>
                  <c:y val="5.1631667005457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730-4FB9-AFAA-A5C873BD5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'数値データ（予測なし)'!$B$19:$F$19</c:f>
              <c:strCache>
                <c:ptCount val="5"/>
                <c:pt idx="0">
                  <c:v>H28</c:v>
                </c:pt>
                <c:pt idx="1">
                  <c:v>H29</c:v>
                </c:pt>
                <c:pt idx="2">
                  <c:v>H30</c:v>
                </c:pt>
                <c:pt idx="3">
                  <c:v>R1</c:v>
                </c:pt>
                <c:pt idx="4">
                  <c:v>R3</c:v>
                </c:pt>
              </c:strCache>
            </c:strRef>
          </c:cat>
          <c:val>
            <c:numRef>
              <c:f>'数値データ（予測なし)'!$B$22:$F$22</c:f>
              <c:numCache>
                <c:formatCode>0.0%</c:formatCode>
                <c:ptCount val="5"/>
                <c:pt idx="0">
                  <c:v>0.20600000000000002</c:v>
                </c:pt>
                <c:pt idx="1">
                  <c:v>0.20499999999999999</c:v>
                </c:pt>
                <c:pt idx="2">
                  <c:v>0.187</c:v>
                </c:pt>
                <c:pt idx="3">
                  <c:v>0.187</c:v>
                </c:pt>
                <c:pt idx="4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CB-4E95-9A08-9A48091A5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71872"/>
        <c:axId val="108273664"/>
      </c:lineChart>
      <c:catAx>
        <c:axId val="10827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08273664"/>
        <c:crosses val="autoZero"/>
        <c:auto val="1"/>
        <c:lblAlgn val="ctr"/>
        <c:lblOffset val="100"/>
        <c:noMultiLvlLbl val="0"/>
      </c:catAx>
      <c:valAx>
        <c:axId val="108273664"/>
        <c:scaling>
          <c:orientation val="minMax"/>
          <c:max val="0.55000000000000004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0827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87305603961605971"/>
          <c:y val="0.34737429942971515"/>
          <c:w val="0.11465906099194598"/>
          <c:h val="0.2428390492124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latin typeface="ＭＳ ゴシック" panose="020B0609070205080204" pitchFamily="49" charset="-128"/>
          <a:ea typeface="ＭＳ ゴシック" panose="020B0609070205080204" pitchFamily="49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'数値データ（予測なし)'!$A$28</c:f>
              <c:strCache>
                <c:ptCount val="1"/>
                <c:pt idx="0">
                  <c:v>大阪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'数値データ（予測なし)'!$B$26:$F$26</c:f>
              <c:strCache>
                <c:ptCount val="5"/>
                <c:pt idx="0">
                  <c:v>H28</c:v>
                </c:pt>
                <c:pt idx="1">
                  <c:v>H29</c:v>
                </c:pt>
                <c:pt idx="2">
                  <c:v>H30</c:v>
                </c:pt>
                <c:pt idx="3">
                  <c:v>R1</c:v>
                </c:pt>
                <c:pt idx="4">
                  <c:v>R3</c:v>
                </c:pt>
              </c:strCache>
            </c:strRef>
          </c:cat>
          <c:val>
            <c:numRef>
              <c:f>'数値データ（予測なし)'!$B$28:$F$28</c:f>
              <c:numCache>
                <c:formatCode>0.0%</c:formatCode>
                <c:ptCount val="5"/>
                <c:pt idx="0">
                  <c:v>0.46899999999999997</c:v>
                </c:pt>
                <c:pt idx="1">
                  <c:v>0.45300000000000001</c:v>
                </c:pt>
                <c:pt idx="2">
                  <c:v>0.43</c:v>
                </c:pt>
                <c:pt idx="3">
                  <c:v>0.44800000000000001</c:v>
                </c:pt>
                <c:pt idx="4">
                  <c:v>0.46300000000000002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35-4E3E-B473-A72F78CA53CE}"/>
            </c:ext>
          </c:extLst>
        </c:ser>
        <c:ser>
          <c:idx val="1"/>
          <c:order val="1"/>
          <c:tx>
            <c:strRef>
              <c:f>'数値データ（予測なし)'!$A$29</c:f>
              <c:strCache>
                <c:ptCount val="1"/>
                <c:pt idx="0">
                  <c:v>全国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'数値データ（予測なし)'!$B$26:$F$26</c:f>
              <c:strCache>
                <c:ptCount val="5"/>
                <c:pt idx="0">
                  <c:v>H28</c:v>
                </c:pt>
                <c:pt idx="1">
                  <c:v>H29</c:v>
                </c:pt>
                <c:pt idx="2">
                  <c:v>H30</c:v>
                </c:pt>
                <c:pt idx="3">
                  <c:v>R1</c:v>
                </c:pt>
                <c:pt idx="4">
                  <c:v>R3</c:v>
                </c:pt>
              </c:strCache>
            </c:strRef>
          </c:cat>
          <c:val>
            <c:numRef>
              <c:f>'数値データ（予測なし)'!$B$29:$F$29</c:f>
              <c:numCache>
                <c:formatCode>0.0%</c:formatCode>
                <c:ptCount val="5"/>
                <c:pt idx="0">
                  <c:v>0.37200000000000005</c:v>
                </c:pt>
                <c:pt idx="1">
                  <c:v>0.35599999999999998</c:v>
                </c:pt>
                <c:pt idx="2">
                  <c:v>0.32900000000000001</c:v>
                </c:pt>
                <c:pt idx="3">
                  <c:v>0.34799999999999998</c:v>
                </c:pt>
                <c:pt idx="4">
                  <c:v>0.374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35-4E3E-B473-A72F78CA5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24352"/>
        <c:axId val="108325888"/>
      </c:lineChart>
      <c:catAx>
        <c:axId val="10832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08325888"/>
        <c:crosses val="autoZero"/>
        <c:auto val="1"/>
        <c:lblAlgn val="ctr"/>
        <c:lblOffset val="100"/>
        <c:noMultiLvlLbl val="0"/>
      </c:catAx>
      <c:valAx>
        <c:axId val="108325888"/>
        <c:scaling>
          <c:orientation val="minMax"/>
          <c:max val="0.55000000000000004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0832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87278443116674809"/>
          <c:y val="0.38136128371145861"/>
          <c:w val="0.11490438475261468"/>
          <c:h val="0.20101232279455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latin typeface="ＭＳ ゴシック" panose="020B0609070205080204" pitchFamily="49" charset="-128"/>
          <a:ea typeface="ＭＳ ゴシック" panose="020B0609070205080204" pitchFamily="49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3" tIns="45721" rIns="91443" bIns="45721" numCol="1" anchor="t" anchorCtr="0" compatLnSpc="1">
            <a:prstTxWarp prst="textNoShape">
              <a:avLst/>
            </a:prstTxWarp>
          </a:bodyPr>
          <a:lstStyle>
            <a:lvl1pPr algn="l" defTabSz="914349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3" tIns="45721" rIns="91443" bIns="45721" numCol="1" anchor="t" anchorCtr="0" compatLnSpc="1">
            <a:prstTxWarp prst="textNoShape">
              <a:avLst/>
            </a:prstTxWarp>
          </a:bodyPr>
          <a:lstStyle>
            <a:lvl1pPr algn="r" defTabSz="914349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1" y="9440872"/>
            <a:ext cx="295116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3" tIns="45721" rIns="91443" bIns="45721" numCol="1" anchor="b" anchorCtr="0" compatLnSpc="1">
            <a:prstTxWarp prst="textNoShape">
              <a:avLst/>
            </a:prstTxWarp>
          </a:bodyPr>
          <a:lstStyle>
            <a:lvl1pPr algn="l" defTabSz="914349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3854450" y="9440872"/>
            <a:ext cx="295116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3" tIns="45721" rIns="91443" bIns="45721" numCol="1" anchor="b" anchorCtr="0" compatLnSpc="1">
            <a:prstTxWarp prst="textNoShape">
              <a:avLst/>
            </a:prstTxWarp>
          </a:bodyPr>
          <a:lstStyle>
            <a:lvl1pPr algn="r" defTabSz="914349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B7685D68-AA83-4739-9D54-24E5F4C57D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72314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4" tIns="45868" rIns="91734" bIns="45868" numCol="1" anchor="t" anchorCtr="0" compatLnSpc="1">
            <a:prstTxWarp prst="textNoShape">
              <a:avLst/>
            </a:prstTxWarp>
          </a:bodyPr>
          <a:lstStyle>
            <a:lvl1pPr algn="l" defTabSz="917552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4" tIns="45868" rIns="91734" bIns="45868" numCol="1" anchor="t" anchorCtr="0" compatLnSpc="1">
            <a:prstTxWarp prst="textNoShape">
              <a:avLst/>
            </a:prstTxWarp>
          </a:bodyPr>
          <a:lstStyle>
            <a:lvl1pPr algn="r" defTabSz="917552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6" y="4721225"/>
            <a:ext cx="54419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4" tIns="45868" rIns="91734" bIns="45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72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4" tIns="45868" rIns="91734" bIns="45868" numCol="1" anchor="b" anchorCtr="0" compatLnSpc="1">
            <a:prstTxWarp prst="textNoShape">
              <a:avLst/>
            </a:prstTxWarp>
          </a:bodyPr>
          <a:lstStyle>
            <a:lvl1pPr algn="l" defTabSz="917552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0872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4" tIns="45868" rIns="91734" bIns="45868" numCol="1" anchor="b" anchorCtr="0" compatLnSpc="1">
            <a:prstTxWarp prst="textNoShape">
              <a:avLst/>
            </a:prstTxWarp>
          </a:bodyPr>
          <a:lstStyle>
            <a:lvl1pPr algn="r" defTabSz="917552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7329F109-58B5-40B9-BA07-9D7334D4DA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2939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176" algn="l" defTabSz="9140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9140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9140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9140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6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6B6D3-FB1D-4CB8-859D-1742A09E9EA6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B6979-8B0A-4F59-BBAF-679AC153B77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83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5D4C2-56A9-4FAD-A531-3AA30E32C6FB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5CD79-D924-41AB-B2E8-7503232EF8D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481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7EFF7-2E75-429A-9DC1-ED52F41A1172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03A6E-8896-405D-926A-05C7E15E3AB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691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997E-0EDF-40EE-A1BE-5FDAC1B24D8D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2E8CC-47C1-49B9-8B41-0C02CCD0AB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2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3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03786-2A73-4C5B-8728-EE8A9C7841B1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12308-DED3-475C-A299-602D504FA7B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09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30CEA-3585-45D7-897A-D55D10B2F40B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81D38-C794-4AB4-B5AC-8145034E2F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223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1057D-1F3E-49CB-AE93-570301AED609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7FB85-8A98-4FCA-9BC6-EF1F6D14E62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2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A7F34-AABD-4986-9BCF-BA664E5C6807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E0ECA-BD73-4CA5-ACE3-4D5CAED010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872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CA6456-0C14-45B1-B0DE-944C4A0235DB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73BFE-77E4-493C-8E5D-17D02FA57DE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359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A0D48-7A15-4B47-9B77-3FA8D0B78A60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F5AF5-3897-47F2-AFC4-6ECC915754E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10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BD4C9-A395-4CCB-A811-B660F8C8BBDC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B6E31-A7BF-4DE7-94A4-4415901CAC6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83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6522FE-1A94-4F1D-B92C-7286CE47CD04}" type="datetime1">
              <a:rPr lang="en-US" altLang="ja-JP" smtClean="0"/>
              <a:t>3/15/2022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9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111B6A-648F-455C-84CB-C5D7BB7F24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9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838443"/>
              </p:ext>
            </p:extLst>
          </p:nvPr>
        </p:nvGraphicFramePr>
        <p:xfrm>
          <a:off x="1774683" y="1642805"/>
          <a:ext cx="6346757" cy="223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348674"/>
              </p:ext>
            </p:extLst>
          </p:nvPr>
        </p:nvGraphicFramePr>
        <p:xfrm>
          <a:off x="1787926" y="4005080"/>
          <a:ext cx="6333514" cy="252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300970" y="1935037"/>
            <a:ext cx="400110" cy="16841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小学６年生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00970" y="4437140"/>
            <a:ext cx="400110" cy="16841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中学３年生</a:t>
            </a:r>
          </a:p>
        </p:txBody>
      </p:sp>
      <p:sp>
        <p:nvSpPr>
          <p:cNvPr id="11" name="タイトル 2"/>
          <p:cNvSpPr txBox="1">
            <a:spLocks/>
          </p:cNvSpPr>
          <p:nvPr/>
        </p:nvSpPr>
        <p:spPr>
          <a:xfrm>
            <a:off x="23503" y="86751"/>
            <a:ext cx="9882497" cy="478982"/>
          </a:xfrm>
          <a:prstGeom prst="rect">
            <a:avLst/>
          </a:prstGeom>
          <a:solidFill>
            <a:srgbClr val="33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323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2400" dirty="0" smtClean="0">
                <a:solidFill>
                  <a:schemeClr val="bg1"/>
                </a:solidFill>
              </a:rPr>
              <a:t>全国</a:t>
            </a:r>
            <a:r>
              <a:rPr lang="ja-JP" altLang="en-US" sz="2400" dirty="0">
                <a:solidFill>
                  <a:schemeClr val="bg1"/>
                </a:solidFill>
              </a:rPr>
              <a:t>学力学習状況調査</a:t>
            </a:r>
            <a:r>
              <a:rPr lang="ja-JP" altLang="en-US" sz="2400" dirty="0" smtClean="0">
                <a:solidFill>
                  <a:schemeClr val="bg1"/>
                </a:solidFill>
              </a:rPr>
              <a:t>結果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503" y="627142"/>
            <a:ext cx="9674119" cy="1015663"/>
          </a:xfrm>
          <a:prstGeom prst="rect">
            <a:avLst/>
          </a:prstGeom>
          <a:ln w="6350" cmpd="dbl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成果指標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l">
              <a:lnSpc>
                <a:spcPts val="24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計画最終年度までに、「本を全く読まない子ども」の割合（不読率）を全国平均以下とする。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</a:pPr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（全国学力・学習状況調査結果数値）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59068" y="121965"/>
            <a:ext cx="11521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資料　２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9438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25062</TotalTime>
  <Words>59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Ｐ明朝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緊急に措置すべき事項</dc:title>
  <dc:creator>厚生労働省ネットワークシステム</dc:creator>
  <cp:lastModifiedBy>入澤　都</cp:lastModifiedBy>
  <cp:revision>1422</cp:revision>
  <cp:lastPrinted>2021-12-14T10:05:27Z</cp:lastPrinted>
  <dcterms:created xsi:type="dcterms:W3CDTF">2007-11-14T00:37:22Z</dcterms:created>
  <dcterms:modified xsi:type="dcterms:W3CDTF">2022-03-15T01:28:55Z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ibunrui">
    <vt:lpwstr/>
  </property>
  <property fmtid="{D5CDD505-2E9C-101B-9397-08002B2CF9AE}" pid="3" name="Syoubunrui">
    <vt:lpwstr/>
  </property>
  <property fmtid="{D5CDD505-2E9C-101B-9397-08002B2CF9AE}" pid="4" name="Sakuseibi">
    <vt:lpwstr/>
  </property>
  <property fmtid="{D5CDD505-2E9C-101B-9397-08002B2CF9AE}" pid="5" name="Hozonkikanmeisyou">
    <vt:lpwstr/>
  </property>
  <property fmtid="{D5CDD505-2E9C-101B-9397-08002B2CF9AE}" pid="6" name="Hozonkikanmanryoubi">
    <vt:lpwstr/>
  </property>
  <property fmtid="{D5CDD505-2E9C-101B-9397-08002B2CF9AE}" pid="7" name="Yobi01">
    <vt:lpwstr/>
  </property>
  <property fmtid="{D5CDD505-2E9C-101B-9397-08002B2CF9AE}" pid="8" name="Gyouseibunnsyo">
    <vt:lpwstr/>
  </property>
  <property fmtid="{D5CDD505-2E9C-101B-9397-08002B2CF9AE}" pid="9" name="ChuubunruiID">
    <vt:lpwstr/>
  </property>
  <property fmtid="{D5CDD505-2E9C-101B-9397-08002B2CF9AE}" pid="10" name="Yobi03">
    <vt:lpwstr/>
  </property>
  <property fmtid="{D5CDD505-2E9C-101B-9397-08002B2CF9AE}" pid="11" name="Chuubunrui">
    <vt:lpwstr/>
  </property>
  <property fmtid="{D5CDD505-2E9C-101B-9397-08002B2CF9AE}" pid="12" name="Sakuseika">
    <vt:lpwstr/>
  </property>
  <property fmtid="{D5CDD505-2E9C-101B-9397-08002B2CF9AE}" pid="13" name="SyoubunruiID">
    <vt:lpwstr/>
  </property>
  <property fmtid="{D5CDD505-2E9C-101B-9397-08002B2CF9AE}" pid="14" name="Renkei">
    <vt:lpwstr/>
  </property>
  <property fmtid="{D5CDD505-2E9C-101B-9397-08002B2CF9AE}" pid="15" name="Flag01">
    <vt:lpwstr/>
  </property>
  <property fmtid="{D5CDD505-2E9C-101B-9397-08002B2CF9AE}" pid="16" name="Kakuteisyori">
    <vt:lpwstr/>
  </property>
  <property fmtid="{D5CDD505-2E9C-101B-9397-08002B2CF9AE}" pid="17" name="DaibunruiID">
    <vt:lpwstr/>
  </property>
  <property fmtid="{D5CDD505-2E9C-101B-9397-08002B2CF9AE}" pid="18" name="GyouseibunsyoID">
    <vt:lpwstr/>
  </property>
  <property fmtid="{D5CDD505-2E9C-101B-9397-08002B2CF9AE}" pid="19" name="Yobi02">
    <vt:lpwstr/>
  </property>
</Properties>
</file>