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393700"/>
          </a:xfrm>
          <a:custGeom>
            <a:avLst/>
            <a:gdLst/>
            <a:ahLst/>
            <a:cxnLst/>
            <a:rect l="l" t="t" r="r" b="b"/>
            <a:pathLst>
              <a:path w="9144000" h="393700">
                <a:moveTo>
                  <a:pt x="0" y="393191"/>
                </a:moveTo>
                <a:lnTo>
                  <a:pt x="9144000" y="393191"/>
                </a:lnTo>
                <a:lnTo>
                  <a:pt x="9144000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8739" y="-12699"/>
            <a:ext cx="898652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chemeClr val="tx1"/>
                </a:solidFill>
                <a:latin typeface="Meiryo UI"/>
                <a:cs typeface="Meiryo U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3" y="2623679"/>
            <a:ext cx="7392670" cy="2562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961881" y="6601764"/>
            <a:ext cx="1028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88888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3.png"/><Relationship Id="rId3" Type="http://schemas.openxmlformats.org/officeDocument/2006/relationships/image" Target="../media/image34.png"/><Relationship Id="rId4" Type="http://schemas.openxmlformats.org/officeDocument/2006/relationships/image" Target="../media/image35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Relationship Id="rId4" Type="http://schemas.openxmlformats.org/officeDocument/2006/relationships/image" Target="../media/image15.png"/><Relationship Id="rId5" Type="http://schemas.openxmlformats.org/officeDocument/2006/relationships/image" Target="../media/image16.jpg"/><Relationship Id="rId6" Type="http://schemas.openxmlformats.org/officeDocument/2006/relationships/image" Target="../media/image17.jpg"/><Relationship Id="rId7" Type="http://schemas.openxmlformats.org/officeDocument/2006/relationships/image" Target="../media/image18.jpg"/><Relationship Id="rId8" Type="http://schemas.openxmlformats.org/officeDocument/2006/relationships/image" Target="../media/image19.png"/><Relationship Id="rId9" Type="http://schemas.openxmlformats.org/officeDocument/2006/relationships/image" Target="../media/image20.png"/><Relationship Id="rId10" Type="http://schemas.openxmlformats.org/officeDocument/2006/relationships/image" Target="../media/image21.jpg"/><Relationship Id="rId11" Type="http://schemas.openxmlformats.org/officeDocument/2006/relationships/image" Target="../media/image22.jpg"/><Relationship Id="rId12" Type="http://schemas.openxmlformats.org/officeDocument/2006/relationships/image" Target="../media/image23.jpg"/><Relationship Id="rId13" Type="http://schemas.openxmlformats.org/officeDocument/2006/relationships/image" Target="../media/image24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Relationship Id="rId3" Type="http://schemas.openxmlformats.org/officeDocument/2006/relationships/image" Target="../media/image25.jpg"/><Relationship Id="rId4" Type="http://schemas.openxmlformats.org/officeDocument/2006/relationships/image" Target="../media/image2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Relationship Id="rId3" Type="http://schemas.openxmlformats.org/officeDocument/2006/relationships/image" Target="../media/image28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1749551"/>
            <a:ext cx="9144000" cy="1737360"/>
          </a:xfrm>
          <a:prstGeom prst="rect">
            <a:avLst/>
          </a:prstGeom>
          <a:solidFill>
            <a:srgbClr val="DEEBF7"/>
          </a:solidFill>
        </p:spPr>
        <p:txBody>
          <a:bodyPr wrap="square" lIns="0" tIns="179070" rIns="0" bIns="0" rtlCol="0" vert="horz">
            <a:spAutoFit/>
          </a:bodyPr>
          <a:lstStyle/>
          <a:p>
            <a:pPr algn="ctr" marL="1270">
              <a:lnSpc>
                <a:spcPts val="4105"/>
              </a:lnSpc>
              <a:spcBef>
                <a:spcPts val="1410"/>
              </a:spcBef>
            </a:pPr>
            <a:r>
              <a:rPr dirty="0" sz="3600">
                <a:latin typeface="Meiryo UI"/>
                <a:cs typeface="Meiryo UI"/>
              </a:rPr>
              <a:t>文部科学省委託事業</a:t>
            </a:r>
            <a:endParaRPr sz="3600">
              <a:latin typeface="Meiryo UI"/>
              <a:cs typeface="Meiryo UI"/>
            </a:endParaRPr>
          </a:p>
          <a:p>
            <a:pPr algn="ctr" marL="1657350" marR="1651000">
              <a:lnSpc>
                <a:spcPts val="3890"/>
              </a:lnSpc>
              <a:spcBef>
                <a:spcPts val="270"/>
              </a:spcBef>
            </a:pPr>
            <a:r>
              <a:rPr dirty="0" sz="3600">
                <a:latin typeface="Meiryo UI"/>
                <a:cs typeface="Meiryo UI"/>
              </a:rPr>
              <a:t>「様々な居場所</a:t>
            </a:r>
            <a:r>
              <a:rPr dirty="0" sz="3600" spc="5">
                <a:latin typeface="Meiryo UI"/>
                <a:cs typeface="Meiryo UI"/>
              </a:rPr>
              <a:t>に</a:t>
            </a:r>
            <a:r>
              <a:rPr dirty="0" sz="3600" spc="-5">
                <a:latin typeface="Meiryo UI"/>
                <a:cs typeface="Meiryo UI"/>
              </a:rPr>
              <a:t>おける子</a:t>
            </a:r>
            <a:r>
              <a:rPr dirty="0" sz="3600" spc="5">
                <a:latin typeface="Meiryo UI"/>
                <a:cs typeface="Meiryo UI"/>
              </a:rPr>
              <a:t>ど</a:t>
            </a:r>
            <a:r>
              <a:rPr dirty="0" sz="3600">
                <a:latin typeface="Meiryo UI"/>
                <a:cs typeface="Meiryo UI"/>
              </a:rPr>
              <a:t>もの 読書活動習慣形成事業」</a:t>
            </a:r>
            <a:endParaRPr sz="3600">
              <a:latin typeface="Meiryo UI"/>
              <a:cs typeface="Meiryo U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653" y="4777435"/>
            <a:ext cx="2537460" cy="940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90525" marR="5080" indent="-378460">
              <a:lnSpc>
                <a:spcPct val="125000"/>
              </a:lnSpc>
              <a:spcBef>
                <a:spcPts val="100"/>
              </a:spcBef>
            </a:pPr>
            <a:r>
              <a:rPr dirty="0" sz="2400">
                <a:latin typeface="Meiryo UI"/>
                <a:cs typeface="Meiryo UI"/>
              </a:rPr>
              <a:t>令和３年６月</a:t>
            </a:r>
            <a:r>
              <a:rPr dirty="0" sz="2400" spc="-5">
                <a:latin typeface="Meiryo UI"/>
                <a:cs typeface="Meiryo UI"/>
              </a:rPr>
              <a:t>30</a:t>
            </a:r>
            <a:r>
              <a:rPr dirty="0" sz="2400">
                <a:latin typeface="Meiryo UI"/>
                <a:cs typeface="Meiryo UI"/>
              </a:rPr>
              <a:t>日 地域教育振興課</a:t>
            </a:r>
            <a:endParaRPr sz="2400">
              <a:latin typeface="Meiryo UI"/>
              <a:cs typeface="Meiryo U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493008"/>
            <a:ext cx="9144000" cy="33655"/>
          </a:xfrm>
          <a:custGeom>
            <a:avLst/>
            <a:gdLst/>
            <a:ahLst/>
            <a:cxnLst/>
            <a:rect l="l" t="t" r="r" b="b"/>
            <a:pathLst>
              <a:path w="9144000" h="33654">
                <a:moveTo>
                  <a:pt x="0" y="33527"/>
                </a:moveTo>
                <a:lnTo>
                  <a:pt x="9144000" y="33527"/>
                </a:lnTo>
                <a:lnTo>
                  <a:pt x="9144000" y="0"/>
                </a:lnTo>
                <a:lnTo>
                  <a:pt x="0" y="0"/>
                </a:lnTo>
                <a:lnTo>
                  <a:pt x="0" y="33527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3493008"/>
            <a:ext cx="9144000" cy="33655"/>
          </a:xfrm>
          <a:custGeom>
            <a:avLst/>
            <a:gdLst/>
            <a:ahLst/>
            <a:cxnLst/>
            <a:rect l="l" t="t" r="r" b="b"/>
            <a:pathLst>
              <a:path w="9144000" h="33654">
                <a:moveTo>
                  <a:pt x="0" y="33527"/>
                </a:moveTo>
                <a:lnTo>
                  <a:pt x="9144000" y="33527"/>
                </a:lnTo>
                <a:lnTo>
                  <a:pt x="9144000" y="0"/>
                </a:lnTo>
                <a:lnTo>
                  <a:pt x="0" y="0"/>
                </a:lnTo>
                <a:lnTo>
                  <a:pt x="0" y="3352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8961881" y="656366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978140" y="126492"/>
            <a:ext cx="960119" cy="37084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65"/>
              </a:spcBef>
            </a:pPr>
            <a:r>
              <a:rPr dirty="0" sz="1800">
                <a:latin typeface="Meiryo UI"/>
                <a:cs typeface="Meiryo UI"/>
              </a:rPr>
              <a:t>資料５</a:t>
            </a:r>
            <a:endParaRPr sz="180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446468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事業内容（４）事業報告会議の開催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07543" y="2478277"/>
          <a:ext cx="4429125" cy="10896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9145"/>
                <a:gridCol w="3630929"/>
              </a:tblGrid>
              <a:tr h="3352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時期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内容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12月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事業の成果と課題を整理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2月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15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事業報告会議の開催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6540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78739" y="2111502"/>
            <a:ext cx="15513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Meiryo UI"/>
                <a:cs typeface="Meiryo UI"/>
              </a:rPr>
              <a:t>（スケ</a:t>
            </a:r>
            <a:r>
              <a:rPr dirty="0" sz="1800" spc="5">
                <a:latin typeface="Meiryo UI"/>
                <a:cs typeface="Meiryo UI"/>
              </a:rPr>
              <a:t>ジ</a:t>
            </a:r>
            <a:r>
              <a:rPr dirty="0" sz="1800" spc="-5">
                <a:latin typeface="Meiryo UI"/>
                <a:cs typeface="Meiryo UI"/>
              </a:rPr>
              <a:t>ュー</a:t>
            </a:r>
            <a:r>
              <a:rPr dirty="0" sz="1800" spc="-10">
                <a:latin typeface="Meiryo UI"/>
                <a:cs typeface="Meiryo UI"/>
              </a:rPr>
              <a:t>ル</a:t>
            </a:r>
            <a:r>
              <a:rPr dirty="0" sz="1800">
                <a:latin typeface="Meiryo UI"/>
                <a:cs typeface="Meiryo UI"/>
              </a:rPr>
              <a:t>）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296924" y="492251"/>
            <a:ext cx="7668895" cy="1487805"/>
          </a:xfrm>
          <a:custGeom>
            <a:avLst/>
            <a:gdLst/>
            <a:ahLst/>
            <a:cxnLst/>
            <a:rect l="l" t="t" r="r" b="b"/>
            <a:pathLst>
              <a:path w="7668895" h="1487805">
                <a:moveTo>
                  <a:pt x="0" y="1487424"/>
                </a:moveTo>
                <a:lnTo>
                  <a:pt x="7668768" y="1487424"/>
                </a:lnTo>
                <a:lnTo>
                  <a:pt x="7668768" y="0"/>
                </a:lnTo>
                <a:lnTo>
                  <a:pt x="0" y="0"/>
                </a:lnTo>
                <a:lnTo>
                  <a:pt x="0" y="1487424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611883" y="902970"/>
            <a:ext cx="703199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 indent="11557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Meiryo UI"/>
                <a:cs typeface="Meiryo UI"/>
              </a:rPr>
              <a:t>（１）～（３）</a:t>
            </a:r>
            <a:r>
              <a:rPr dirty="0" sz="1400" spc="5">
                <a:latin typeface="Meiryo UI"/>
                <a:cs typeface="Meiryo UI"/>
              </a:rPr>
              <a:t>の</a:t>
            </a:r>
            <a:r>
              <a:rPr dirty="0" sz="1400" spc="-15">
                <a:latin typeface="Meiryo UI"/>
                <a:cs typeface="Meiryo UI"/>
              </a:rPr>
              <a:t>事</a:t>
            </a:r>
            <a:r>
              <a:rPr dirty="0" sz="1400">
                <a:latin typeface="Meiryo UI"/>
                <a:cs typeface="Meiryo UI"/>
              </a:rPr>
              <a:t>業に</a:t>
            </a:r>
            <a:r>
              <a:rPr dirty="0" sz="1400" spc="-10">
                <a:latin typeface="Meiryo UI"/>
                <a:cs typeface="Meiryo UI"/>
              </a:rPr>
              <a:t>つい</a:t>
            </a:r>
            <a:r>
              <a:rPr dirty="0" sz="1400" spc="-5">
                <a:latin typeface="Meiryo UI"/>
                <a:cs typeface="Meiryo UI"/>
              </a:rPr>
              <a:t>て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矯</a:t>
            </a:r>
            <a:r>
              <a:rPr dirty="0" sz="1400" spc="-15">
                <a:latin typeface="Meiryo UI"/>
                <a:cs typeface="Meiryo UI"/>
              </a:rPr>
              <a:t>正</a:t>
            </a:r>
            <a:r>
              <a:rPr dirty="0" sz="1400">
                <a:latin typeface="Meiryo UI"/>
                <a:cs typeface="Meiryo UI"/>
              </a:rPr>
              <a:t>施設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 spc="-15">
                <a:latin typeface="Meiryo UI"/>
                <a:cs typeface="Meiryo UI"/>
              </a:rPr>
              <a:t>児</a:t>
            </a:r>
            <a:r>
              <a:rPr dirty="0" sz="1400">
                <a:latin typeface="Meiryo UI"/>
                <a:cs typeface="Meiryo UI"/>
              </a:rPr>
              <a:t>童自</a:t>
            </a:r>
            <a:r>
              <a:rPr dirty="0" sz="1400" spc="-15">
                <a:latin typeface="Meiryo UI"/>
                <a:cs typeface="Meiryo UI"/>
              </a:rPr>
              <a:t>立</a:t>
            </a:r>
            <a:r>
              <a:rPr dirty="0" sz="1400">
                <a:latin typeface="Meiryo UI"/>
                <a:cs typeface="Meiryo UI"/>
              </a:rPr>
              <a:t>支援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設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フリー</a:t>
            </a:r>
            <a:r>
              <a:rPr dirty="0" sz="1400" spc="-10">
                <a:latin typeface="Meiryo UI"/>
                <a:cs typeface="Meiryo UI"/>
              </a:rPr>
              <a:t>ス</a:t>
            </a:r>
            <a:r>
              <a:rPr dirty="0" sz="1400" spc="-15">
                <a:latin typeface="Meiryo UI"/>
                <a:cs typeface="Meiryo UI"/>
              </a:rPr>
              <a:t>ク</a:t>
            </a:r>
            <a:r>
              <a:rPr dirty="0" sz="1400" spc="-10">
                <a:latin typeface="Meiryo UI"/>
                <a:cs typeface="Meiryo UI"/>
              </a:rPr>
              <a:t>ールの</a:t>
            </a:r>
            <a:r>
              <a:rPr dirty="0" sz="1400">
                <a:latin typeface="Meiryo UI"/>
                <a:cs typeface="Meiryo UI"/>
              </a:rPr>
              <a:t>職</a:t>
            </a:r>
            <a:r>
              <a:rPr dirty="0" sz="1400" spc="-15">
                <a:latin typeface="Meiryo UI"/>
                <a:cs typeface="Meiryo UI"/>
              </a:rPr>
              <a:t>員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図書館 職員、読書ボ</a:t>
            </a:r>
            <a:r>
              <a:rPr dirty="0" sz="1400" spc="-15">
                <a:latin typeface="Meiryo UI"/>
                <a:cs typeface="Meiryo UI"/>
              </a:rPr>
              <a:t>ラ</a:t>
            </a:r>
            <a:r>
              <a:rPr dirty="0" sz="1400" spc="-5">
                <a:latin typeface="Meiryo UI"/>
                <a:cs typeface="Meiryo UI"/>
              </a:rPr>
              <a:t>ンティ</a:t>
            </a:r>
            <a:r>
              <a:rPr dirty="0" sz="1400" spc="-20">
                <a:latin typeface="Meiryo UI"/>
                <a:cs typeface="Meiryo UI"/>
              </a:rPr>
              <a:t>ア</a:t>
            </a:r>
            <a:r>
              <a:rPr dirty="0" sz="1400">
                <a:latin typeface="Meiryo UI"/>
                <a:cs typeface="Meiryo UI"/>
              </a:rPr>
              <a:t>等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対象</a:t>
            </a:r>
            <a:r>
              <a:rPr dirty="0" sz="1400" spc="-10">
                <a:latin typeface="Meiryo UI"/>
                <a:cs typeface="Meiryo UI"/>
              </a:rPr>
              <a:t>に、</a:t>
            </a:r>
            <a:r>
              <a:rPr dirty="0" sz="1400">
                <a:latin typeface="Meiryo UI"/>
                <a:cs typeface="Meiryo UI"/>
              </a:rPr>
              <a:t>成果</a:t>
            </a:r>
            <a:r>
              <a:rPr dirty="0" sz="1400" spc="-10">
                <a:latin typeface="Meiryo UI"/>
                <a:cs typeface="Meiryo UI"/>
              </a:rPr>
              <a:t>と</a:t>
            </a:r>
            <a:r>
              <a:rPr dirty="0" sz="1400" spc="-15">
                <a:latin typeface="Meiryo UI"/>
                <a:cs typeface="Meiryo UI"/>
              </a:rPr>
              <a:t>課</a:t>
            </a:r>
            <a:r>
              <a:rPr dirty="0" sz="1400">
                <a:latin typeface="Meiryo UI"/>
                <a:cs typeface="Meiryo UI"/>
              </a:rPr>
              <a:t>題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共有す</a:t>
            </a:r>
            <a:r>
              <a:rPr dirty="0" sz="1400" spc="-20">
                <a:latin typeface="Meiryo UI"/>
                <a:cs typeface="Meiryo UI"/>
              </a:rPr>
              <a:t>る</a:t>
            </a:r>
            <a:r>
              <a:rPr dirty="0" sz="1400" spc="-10">
                <a:latin typeface="Meiryo UI"/>
                <a:cs typeface="Meiryo UI"/>
              </a:rPr>
              <a:t>とと</a:t>
            </a:r>
            <a:r>
              <a:rPr dirty="0" sz="1400">
                <a:latin typeface="Meiryo UI"/>
                <a:cs typeface="Meiryo UI"/>
              </a:rPr>
              <a:t>も</a:t>
            </a:r>
            <a:r>
              <a:rPr dirty="0" sz="1400" spc="-15">
                <a:latin typeface="Meiryo UI"/>
                <a:cs typeface="Meiryo UI"/>
              </a:rPr>
              <a:t>に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会議</a:t>
            </a:r>
            <a:r>
              <a:rPr dirty="0" sz="1400" spc="-10">
                <a:latin typeface="Meiryo UI"/>
                <a:cs typeface="Meiryo UI"/>
              </a:rPr>
              <a:t>におい</a:t>
            </a:r>
            <a:r>
              <a:rPr dirty="0" sz="1400" spc="-5">
                <a:latin typeface="Meiryo UI"/>
                <a:cs typeface="Meiryo UI"/>
              </a:rPr>
              <a:t>て</a:t>
            </a:r>
            <a:r>
              <a:rPr dirty="0" sz="1400" spc="-10">
                <a:latin typeface="Meiryo UI"/>
                <a:cs typeface="Meiryo UI"/>
              </a:rPr>
              <a:t>課</a:t>
            </a:r>
            <a:r>
              <a:rPr dirty="0" sz="1400">
                <a:latin typeface="Meiryo UI"/>
                <a:cs typeface="Meiryo UI"/>
              </a:rPr>
              <a:t>題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 spc="-15">
                <a:latin typeface="Meiryo UI"/>
                <a:cs typeface="Meiryo UI"/>
              </a:rPr>
              <a:t>解</a:t>
            </a:r>
            <a:r>
              <a:rPr dirty="0" sz="1400">
                <a:latin typeface="Meiryo UI"/>
                <a:cs typeface="Meiryo UI"/>
              </a:rPr>
              <a:t>決策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検 討</a:t>
            </a:r>
            <a:r>
              <a:rPr dirty="0" sz="1400" spc="5">
                <a:latin typeface="Meiryo UI"/>
                <a:cs typeface="Meiryo UI"/>
              </a:rPr>
              <a:t>し</a:t>
            </a:r>
            <a:r>
              <a:rPr dirty="0" sz="1400" spc="-5">
                <a:latin typeface="Meiryo UI"/>
                <a:cs typeface="Meiryo UI"/>
              </a:rPr>
              <a:t>、次年</a:t>
            </a:r>
            <a:r>
              <a:rPr dirty="0" sz="1400" spc="-10">
                <a:latin typeface="Meiryo UI"/>
                <a:cs typeface="Meiryo UI"/>
              </a:rPr>
              <a:t>度</a:t>
            </a:r>
            <a:r>
              <a:rPr dirty="0" sz="1400">
                <a:latin typeface="Meiryo UI"/>
                <a:cs typeface="Meiryo UI"/>
              </a:rPr>
              <a:t>以</a:t>
            </a:r>
            <a:r>
              <a:rPr dirty="0" sz="1400" spc="-15">
                <a:latin typeface="Meiryo UI"/>
                <a:cs typeface="Meiryo UI"/>
              </a:rPr>
              <a:t>降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>
                <a:latin typeface="Meiryo UI"/>
                <a:cs typeface="Meiryo UI"/>
              </a:rPr>
              <a:t>本事</a:t>
            </a:r>
            <a:r>
              <a:rPr dirty="0" sz="1400" spc="-15">
                <a:latin typeface="Meiryo UI"/>
                <a:cs typeface="Meiryo UI"/>
              </a:rPr>
              <a:t>業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>
                <a:latin typeface="Meiryo UI"/>
                <a:cs typeface="Meiryo UI"/>
              </a:rPr>
              <a:t>有効な</a:t>
            </a:r>
            <a:r>
              <a:rPr dirty="0" sz="1400" spc="-15">
                <a:latin typeface="Meiryo UI"/>
                <a:cs typeface="Meiryo UI"/>
              </a:rPr>
              <a:t>活</a:t>
            </a:r>
            <a:r>
              <a:rPr dirty="0" sz="1400">
                <a:latin typeface="Meiryo UI"/>
                <a:cs typeface="Meiryo UI"/>
              </a:rPr>
              <a:t>用方</a:t>
            </a:r>
            <a:r>
              <a:rPr dirty="0" sz="1400" spc="-15">
                <a:latin typeface="Meiryo UI"/>
                <a:cs typeface="Meiryo UI"/>
              </a:rPr>
              <a:t>法</a:t>
            </a:r>
            <a:r>
              <a:rPr dirty="0" sz="1400">
                <a:latin typeface="Meiryo UI"/>
                <a:cs typeface="Meiryo UI"/>
              </a:rPr>
              <a:t>を</a:t>
            </a:r>
            <a:r>
              <a:rPr dirty="0" sz="1400" spc="-15">
                <a:latin typeface="Meiryo UI"/>
                <a:cs typeface="Meiryo UI"/>
              </a:rPr>
              <a:t>発</a:t>
            </a:r>
            <a:r>
              <a:rPr dirty="0" sz="1400">
                <a:latin typeface="Meiryo UI"/>
                <a:cs typeface="Meiryo UI"/>
              </a:rPr>
              <a:t>信す</a:t>
            </a:r>
            <a:r>
              <a:rPr dirty="0" sz="1400" spc="-5">
                <a:latin typeface="Meiryo UI"/>
                <a:cs typeface="Meiryo UI"/>
              </a:rPr>
              <a:t>る</a:t>
            </a:r>
            <a:r>
              <a:rPr dirty="0" sz="1400">
                <a:latin typeface="Meiryo UI"/>
                <a:cs typeface="Meiryo UI"/>
              </a:rPr>
              <a:t>。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007" y="492251"/>
            <a:ext cx="1392936" cy="14874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4007" y="492251"/>
            <a:ext cx="1393190" cy="1487805"/>
          </a:xfrm>
          <a:custGeom>
            <a:avLst/>
            <a:gdLst/>
            <a:ahLst/>
            <a:cxnLst/>
            <a:rect l="l" t="t" r="r" b="b"/>
            <a:pathLst>
              <a:path w="1393190" h="1487805">
                <a:moveTo>
                  <a:pt x="0" y="232156"/>
                </a:moveTo>
                <a:lnTo>
                  <a:pt x="4716" y="185353"/>
                </a:lnTo>
                <a:lnTo>
                  <a:pt x="18243" y="141767"/>
                </a:lnTo>
                <a:lnTo>
                  <a:pt x="39647" y="102331"/>
                </a:lnTo>
                <a:lnTo>
                  <a:pt x="67995" y="67976"/>
                </a:lnTo>
                <a:lnTo>
                  <a:pt x="102354" y="39634"/>
                </a:lnTo>
                <a:lnTo>
                  <a:pt x="141789" y="18236"/>
                </a:lnTo>
                <a:lnTo>
                  <a:pt x="185367" y="4714"/>
                </a:lnTo>
                <a:lnTo>
                  <a:pt x="232156" y="0"/>
                </a:lnTo>
                <a:lnTo>
                  <a:pt x="1160780" y="0"/>
                </a:lnTo>
                <a:lnTo>
                  <a:pt x="1207582" y="4714"/>
                </a:lnTo>
                <a:lnTo>
                  <a:pt x="1251168" y="18236"/>
                </a:lnTo>
                <a:lnTo>
                  <a:pt x="1290604" y="39634"/>
                </a:lnTo>
                <a:lnTo>
                  <a:pt x="1324959" y="67976"/>
                </a:lnTo>
                <a:lnTo>
                  <a:pt x="1353301" y="102331"/>
                </a:lnTo>
                <a:lnTo>
                  <a:pt x="1374699" y="141767"/>
                </a:lnTo>
                <a:lnTo>
                  <a:pt x="1388221" y="185353"/>
                </a:lnTo>
                <a:lnTo>
                  <a:pt x="1392936" y="232156"/>
                </a:lnTo>
                <a:lnTo>
                  <a:pt x="1392936" y="1255268"/>
                </a:lnTo>
                <a:lnTo>
                  <a:pt x="1388221" y="1302070"/>
                </a:lnTo>
                <a:lnTo>
                  <a:pt x="1374699" y="1345656"/>
                </a:lnTo>
                <a:lnTo>
                  <a:pt x="1353301" y="1385092"/>
                </a:lnTo>
                <a:lnTo>
                  <a:pt x="1324959" y="1419447"/>
                </a:lnTo>
                <a:lnTo>
                  <a:pt x="1290604" y="1447789"/>
                </a:lnTo>
                <a:lnTo>
                  <a:pt x="1251168" y="1469187"/>
                </a:lnTo>
                <a:lnTo>
                  <a:pt x="1207582" y="1482709"/>
                </a:lnTo>
                <a:lnTo>
                  <a:pt x="1160780" y="1487424"/>
                </a:lnTo>
                <a:lnTo>
                  <a:pt x="232156" y="1487424"/>
                </a:lnTo>
                <a:lnTo>
                  <a:pt x="185367" y="1482709"/>
                </a:lnTo>
                <a:lnTo>
                  <a:pt x="141789" y="1469187"/>
                </a:lnTo>
                <a:lnTo>
                  <a:pt x="102354" y="1447789"/>
                </a:lnTo>
                <a:lnTo>
                  <a:pt x="67995" y="1419447"/>
                </a:lnTo>
                <a:lnTo>
                  <a:pt x="39647" y="1385092"/>
                </a:lnTo>
                <a:lnTo>
                  <a:pt x="18243" y="1345656"/>
                </a:lnTo>
                <a:lnTo>
                  <a:pt x="4716" y="1302070"/>
                </a:lnTo>
                <a:lnTo>
                  <a:pt x="0" y="1255268"/>
                </a:lnTo>
                <a:lnTo>
                  <a:pt x="0" y="232156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90271" y="1085850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Meiryo UI"/>
                <a:cs typeface="Meiryo UI"/>
              </a:rPr>
              <a:t>事業内容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59079" y="3663696"/>
            <a:ext cx="8625840" cy="2693035"/>
          </a:xfrm>
          <a:custGeom>
            <a:avLst/>
            <a:gdLst/>
            <a:ahLst/>
            <a:cxnLst/>
            <a:rect l="l" t="t" r="r" b="b"/>
            <a:pathLst>
              <a:path w="8625840" h="2693035">
                <a:moveTo>
                  <a:pt x="8451342" y="0"/>
                </a:moveTo>
                <a:lnTo>
                  <a:pt x="174548" y="0"/>
                </a:lnTo>
                <a:lnTo>
                  <a:pt x="128149" y="6231"/>
                </a:lnTo>
                <a:lnTo>
                  <a:pt x="86454" y="23819"/>
                </a:lnTo>
                <a:lnTo>
                  <a:pt x="51127" y="51101"/>
                </a:lnTo>
                <a:lnTo>
                  <a:pt x="23832" y="86416"/>
                </a:lnTo>
                <a:lnTo>
                  <a:pt x="6235" y="128102"/>
                </a:lnTo>
                <a:lnTo>
                  <a:pt x="0" y="174497"/>
                </a:lnTo>
                <a:lnTo>
                  <a:pt x="0" y="2518359"/>
                </a:lnTo>
                <a:lnTo>
                  <a:pt x="6235" y="2564758"/>
                </a:lnTo>
                <a:lnTo>
                  <a:pt x="23832" y="2606453"/>
                </a:lnTo>
                <a:lnTo>
                  <a:pt x="51127" y="2641780"/>
                </a:lnTo>
                <a:lnTo>
                  <a:pt x="86454" y="2669075"/>
                </a:lnTo>
                <a:lnTo>
                  <a:pt x="128149" y="2686672"/>
                </a:lnTo>
                <a:lnTo>
                  <a:pt x="174548" y="2692908"/>
                </a:lnTo>
                <a:lnTo>
                  <a:pt x="8451342" y="2692908"/>
                </a:lnTo>
                <a:lnTo>
                  <a:pt x="8497737" y="2686672"/>
                </a:lnTo>
                <a:lnTo>
                  <a:pt x="8539423" y="2669075"/>
                </a:lnTo>
                <a:lnTo>
                  <a:pt x="8574738" y="2641780"/>
                </a:lnTo>
                <a:lnTo>
                  <a:pt x="8602020" y="2606453"/>
                </a:lnTo>
                <a:lnTo>
                  <a:pt x="8619608" y="2564758"/>
                </a:lnTo>
                <a:lnTo>
                  <a:pt x="8625840" y="2518359"/>
                </a:lnTo>
                <a:lnTo>
                  <a:pt x="8625840" y="174497"/>
                </a:lnTo>
                <a:lnTo>
                  <a:pt x="8619608" y="128102"/>
                </a:lnTo>
                <a:lnTo>
                  <a:pt x="8602020" y="86416"/>
                </a:lnTo>
                <a:lnTo>
                  <a:pt x="8574738" y="51101"/>
                </a:lnTo>
                <a:lnTo>
                  <a:pt x="8539423" y="23819"/>
                </a:lnTo>
                <a:lnTo>
                  <a:pt x="8497737" y="6231"/>
                </a:lnTo>
                <a:lnTo>
                  <a:pt x="8451342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9079" y="3663696"/>
            <a:ext cx="8625840" cy="2693035"/>
          </a:xfrm>
          <a:custGeom>
            <a:avLst/>
            <a:gdLst/>
            <a:ahLst/>
            <a:cxnLst/>
            <a:rect l="l" t="t" r="r" b="b"/>
            <a:pathLst>
              <a:path w="8625840" h="2693035">
                <a:moveTo>
                  <a:pt x="0" y="174497"/>
                </a:moveTo>
                <a:lnTo>
                  <a:pt x="6235" y="128102"/>
                </a:lnTo>
                <a:lnTo>
                  <a:pt x="23832" y="86416"/>
                </a:lnTo>
                <a:lnTo>
                  <a:pt x="51127" y="51101"/>
                </a:lnTo>
                <a:lnTo>
                  <a:pt x="86454" y="23819"/>
                </a:lnTo>
                <a:lnTo>
                  <a:pt x="128149" y="6231"/>
                </a:lnTo>
                <a:lnTo>
                  <a:pt x="174548" y="0"/>
                </a:lnTo>
                <a:lnTo>
                  <a:pt x="8451342" y="0"/>
                </a:lnTo>
                <a:lnTo>
                  <a:pt x="8497737" y="6231"/>
                </a:lnTo>
                <a:lnTo>
                  <a:pt x="8539423" y="23819"/>
                </a:lnTo>
                <a:lnTo>
                  <a:pt x="8574738" y="51101"/>
                </a:lnTo>
                <a:lnTo>
                  <a:pt x="8602020" y="86416"/>
                </a:lnTo>
                <a:lnTo>
                  <a:pt x="8619608" y="128102"/>
                </a:lnTo>
                <a:lnTo>
                  <a:pt x="8625840" y="174497"/>
                </a:lnTo>
                <a:lnTo>
                  <a:pt x="8625840" y="2518359"/>
                </a:lnTo>
                <a:lnTo>
                  <a:pt x="8619608" y="2564758"/>
                </a:lnTo>
                <a:lnTo>
                  <a:pt x="8602020" y="2606453"/>
                </a:lnTo>
                <a:lnTo>
                  <a:pt x="8574738" y="2641780"/>
                </a:lnTo>
                <a:lnTo>
                  <a:pt x="8539423" y="2669075"/>
                </a:lnTo>
                <a:lnTo>
                  <a:pt x="8497737" y="2686672"/>
                </a:lnTo>
                <a:lnTo>
                  <a:pt x="8451342" y="2692908"/>
                </a:lnTo>
                <a:lnTo>
                  <a:pt x="174548" y="2692908"/>
                </a:lnTo>
                <a:lnTo>
                  <a:pt x="128149" y="2686672"/>
                </a:lnTo>
                <a:lnTo>
                  <a:pt x="86454" y="2669075"/>
                </a:lnTo>
                <a:lnTo>
                  <a:pt x="51127" y="2641780"/>
                </a:lnTo>
                <a:lnTo>
                  <a:pt x="23832" y="2606453"/>
                </a:lnTo>
                <a:lnTo>
                  <a:pt x="6235" y="2564758"/>
                </a:lnTo>
                <a:lnTo>
                  <a:pt x="0" y="2518359"/>
                </a:lnTo>
                <a:lnTo>
                  <a:pt x="0" y="17449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821842" y="4815967"/>
            <a:ext cx="75012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Meiryo UI"/>
                <a:cs typeface="Meiryo UI"/>
              </a:rPr>
              <a:t>第２回の社会教育委員会議にて、具体的内容をお諮りする。</a:t>
            </a:r>
            <a:endParaRPr sz="2400">
              <a:latin typeface="Meiryo UI"/>
              <a:cs typeface="Meiryo UI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206692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成果指標につ</a:t>
            </a:r>
            <a:r>
              <a:rPr dirty="0"/>
              <a:t>い</a:t>
            </a:r>
            <a:r>
              <a:rPr dirty="0" spc="-5"/>
              <a:t>て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1501139"/>
            <a:ext cx="9144000" cy="5356860"/>
          </a:xfrm>
          <a:custGeom>
            <a:avLst/>
            <a:gdLst/>
            <a:ahLst/>
            <a:cxnLst/>
            <a:rect l="l" t="t" r="r" b="b"/>
            <a:pathLst>
              <a:path w="9144000" h="5356859">
                <a:moveTo>
                  <a:pt x="0" y="5356860"/>
                </a:moveTo>
                <a:lnTo>
                  <a:pt x="9144000" y="5356860"/>
                </a:lnTo>
                <a:lnTo>
                  <a:pt x="9144000" y="0"/>
                </a:lnTo>
                <a:lnTo>
                  <a:pt x="0" y="0"/>
                </a:lnTo>
                <a:lnTo>
                  <a:pt x="0" y="535686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1196352"/>
            <a:ext cx="1842515" cy="582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1225257"/>
            <a:ext cx="1885188" cy="59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1235963"/>
            <a:ext cx="1787652" cy="469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80264" y="483488"/>
            <a:ext cx="8726805" cy="112014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74625" marR="5080">
              <a:lnSpc>
                <a:spcPct val="100600"/>
              </a:lnSpc>
              <a:spcBef>
                <a:spcPts val="85"/>
              </a:spcBef>
            </a:pPr>
            <a:r>
              <a:rPr dirty="0" sz="1600" spc="-5">
                <a:latin typeface="游ゴシック"/>
                <a:cs typeface="游ゴシック"/>
              </a:rPr>
              <a:t>各施設によって、普段の子ども読</a:t>
            </a:r>
            <a:r>
              <a:rPr dirty="0" sz="1600" spc="5">
                <a:latin typeface="游ゴシック"/>
                <a:cs typeface="游ゴシック"/>
              </a:rPr>
              <a:t>書</a:t>
            </a:r>
            <a:r>
              <a:rPr dirty="0" sz="1600" spc="-5">
                <a:latin typeface="游ゴシック"/>
                <a:cs typeface="游ゴシック"/>
              </a:rPr>
              <a:t>活動</a:t>
            </a:r>
            <a:r>
              <a:rPr dirty="0" sz="1600" spc="5">
                <a:latin typeface="游ゴシック"/>
                <a:cs typeface="游ゴシック"/>
              </a:rPr>
              <a:t>の</a:t>
            </a:r>
            <a:r>
              <a:rPr dirty="0" sz="1600" spc="-5">
                <a:latin typeface="游ゴシック"/>
                <a:cs typeface="游ゴシック"/>
              </a:rPr>
              <a:t>取組</a:t>
            </a:r>
            <a:r>
              <a:rPr dirty="0" sz="1600" spc="5">
                <a:latin typeface="游ゴシック"/>
                <a:cs typeface="游ゴシック"/>
              </a:rPr>
              <a:t>や</a:t>
            </a:r>
            <a:r>
              <a:rPr dirty="0" sz="1600" spc="-5">
                <a:latin typeface="游ゴシック"/>
                <a:cs typeface="游ゴシック"/>
              </a:rPr>
              <a:t>当該</a:t>
            </a:r>
            <a:r>
              <a:rPr dirty="0" sz="1600" spc="5">
                <a:latin typeface="游ゴシック"/>
                <a:cs typeface="游ゴシック"/>
              </a:rPr>
              <a:t>事</a:t>
            </a:r>
            <a:r>
              <a:rPr dirty="0" sz="1600" spc="-5">
                <a:latin typeface="游ゴシック"/>
                <a:cs typeface="游ゴシック"/>
              </a:rPr>
              <a:t>業の</a:t>
            </a:r>
            <a:r>
              <a:rPr dirty="0" sz="1600" spc="5">
                <a:latin typeface="游ゴシック"/>
                <a:cs typeface="游ゴシック"/>
              </a:rPr>
              <a:t>実</a:t>
            </a:r>
            <a:r>
              <a:rPr dirty="0" sz="1600" spc="-5">
                <a:latin typeface="游ゴシック"/>
                <a:cs typeface="游ゴシック"/>
              </a:rPr>
              <a:t>施内</a:t>
            </a:r>
            <a:r>
              <a:rPr dirty="0" sz="1600" spc="5">
                <a:latin typeface="游ゴシック"/>
                <a:cs typeface="游ゴシック"/>
              </a:rPr>
              <a:t>容</a:t>
            </a:r>
            <a:r>
              <a:rPr dirty="0" sz="1600" spc="-5">
                <a:latin typeface="游ゴシック"/>
                <a:cs typeface="游ゴシック"/>
              </a:rPr>
              <a:t>が異</a:t>
            </a:r>
            <a:r>
              <a:rPr dirty="0" sz="1600" spc="5">
                <a:latin typeface="游ゴシック"/>
                <a:cs typeface="游ゴシック"/>
              </a:rPr>
              <a:t>な</a:t>
            </a:r>
            <a:r>
              <a:rPr dirty="0" sz="1600" spc="-5">
                <a:latin typeface="游ゴシック"/>
                <a:cs typeface="游ゴシック"/>
              </a:rPr>
              <a:t>るた</a:t>
            </a:r>
            <a:r>
              <a:rPr dirty="0" sz="1600" spc="5">
                <a:latin typeface="游ゴシック"/>
                <a:cs typeface="游ゴシック"/>
              </a:rPr>
              <a:t>め</a:t>
            </a:r>
            <a:r>
              <a:rPr dirty="0" sz="1600" spc="-5">
                <a:latin typeface="游ゴシック"/>
                <a:cs typeface="游ゴシック"/>
              </a:rPr>
              <a:t>、施</a:t>
            </a:r>
            <a:r>
              <a:rPr dirty="0" sz="1600" spc="5">
                <a:latin typeface="游ゴシック"/>
                <a:cs typeface="游ゴシック"/>
              </a:rPr>
              <a:t>設</a:t>
            </a:r>
            <a:r>
              <a:rPr dirty="0" sz="1600" spc="-5">
                <a:latin typeface="游ゴシック"/>
                <a:cs typeface="游ゴシック"/>
              </a:rPr>
              <a:t>に応 じたアンケートを行う。</a:t>
            </a:r>
            <a:endParaRPr sz="1600">
              <a:latin typeface="游ゴシック"/>
              <a:cs typeface="游ゴシック"/>
            </a:endParaRPr>
          </a:p>
          <a:p>
            <a:pPr marL="174625">
              <a:lnSpc>
                <a:spcPct val="100000"/>
              </a:lnSpc>
              <a:spcBef>
                <a:spcPts val="50"/>
              </a:spcBef>
            </a:pPr>
            <a:r>
              <a:rPr dirty="0" sz="1200">
                <a:latin typeface="ＭＳ ゴシック"/>
                <a:cs typeface="ＭＳ ゴシック"/>
              </a:rPr>
              <a:t>※</a:t>
            </a:r>
            <a:r>
              <a:rPr dirty="0" sz="1200" spc="-5">
                <a:latin typeface="游ゴシック"/>
                <a:cs typeface="游ゴシック"/>
              </a:rPr>
              <a:t>子どもや施設への負担を減らすため、必要最低限の項目とします。</a:t>
            </a:r>
            <a:endParaRPr sz="1200">
              <a:latin typeface="游ゴシック"/>
              <a:cs typeface="游ゴシック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dirty="0" sz="1800">
                <a:solidFill>
                  <a:srgbClr val="FFFFFF"/>
                </a:solidFill>
                <a:latin typeface="游ゴシック"/>
                <a:cs typeface="游ゴシック"/>
              </a:rPr>
              <a:t>フリースクール</a:t>
            </a:r>
            <a:endParaRPr sz="1800">
              <a:latin typeface="游ゴシック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0629" y="1742058"/>
            <a:ext cx="12420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40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対象：子ど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も</a:t>
            </a:r>
            <a:endParaRPr sz="1600">
              <a:latin typeface="游ゴシック"/>
              <a:cs typeface="游ゴシック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572000" y="1501139"/>
            <a:ext cx="0" cy="5356860"/>
          </a:xfrm>
          <a:custGeom>
            <a:avLst/>
            <a:gdLst/>
            <a:ahLst/>
            <a:cxnLst/>
            <a:rect l="l" t="t" r="r" b="b"/>
            <a:pathLst>
              <a:path w="0" h="5356859">
                <a:moveTo>
                  <a:pt x="0" y="0"/>
                </a:moveTo>
                <a:lnTo>
                  <a:pt x="0" y="5356745"/>
                </a:lnTo>
              </a:path>
            </a:pathLst>
          </a:custGeom>
          <a:ln w="6096">
            <a:solidFill>
              <a:srgbClr val="5B9BD4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773548" y="1688337"/>
            <a:ext cx="144462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u="sng" sz="1600" spc="-4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600" spc="-5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対象：施設職</a:t>
            </a:r>
            <a:r>
              <a:rPr dirty="0" u="sng" sz="1600" spc="-10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員</a:t>
            </a:r>
            <a:endParaRPr sz="1600">
              <a:latin typeface="游ゴシック"/>
              <a:cs typeface="游ゴシック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63068" y="2049779"/>
            <a:ext cx="4246245" cy="1923414"/>
          </a:xfrm>
          <a:custGeom>
            <a:avLst/>
            <a:gdLst/>
            <a:ahLst/>
            <a:cxnLst/>
            <a:rect l="l" t="t" r="r" b="b"/>
            <a:pathLst>
              <a:path w="4246245" h="1923414">
                <a:moveTo>
                  <a:pt x="0" y="1923288"/>
                </a:moveTo>
                <a:lnTo>
                  <a:pt x="4245864" y="1923288"/>
                </a:lnTo>
                <a:lnTo>
                  <a:pt x="4245864" y="0"/>
                </a:lnTo>
                <a:lnTo>
                  <a:pt x="0" y="0"/>
                </a:lnTo>
                <a:lnTo>
                  <a:pt x="0" y="1923288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9079" y="3389376"/>
            <a:ext cx="4053840" cy="490855"/>
          </a:xfrm>
          <a:custGeom>
            <a:avLst/>
            <a:gdLst/>
            <a:ahLst/>
            <a:cxnLst/>
            <a:rect l="l" t="t" r="r" b="b"/>
            <a:pathLst>
              <a:path w="4053840" h="490854">
                <a:moveTo>
                  <a:pt x="3985641" y="0"/>
                </a:moveTo>
                <a:lnTo>
                  <a:pt x="68160" y="0"/>
                </a:lnTo>
                <a:lnTo>
                  <a:pt x="41630" y="5351"/>
                </a:lnTo>
                <a:lnTo>
                  <a:pt x="19964" y="19954"/>
                </a:lnTo>
                <a:lnTo>
                  <a:pt x="5356" y="41630"/>
                </a:lnTo>
                <a:lnTo>
                  <a:pt x="0" y="68199"/>
                </a:lnTo>
                <a:lnTo>
                  <a:pt x="0" y="422529"/>
                </a:lnTo>
                <a:lnTo>
                  <a:pt x="5356" y="449097"/>
                </a:lnTo>
                <a:lnTo>
                  <a:pt x="19964" y="470773"/>
                </a:lnTo>
                <a:lnTo>
                  <a:pt x="41630" y="485376"/>
                </a:lnTo>
                <a:lnTo>
                  <a:pt x="68160" y="490728"/>
                </a:lnTo>
                <a:lnTo>
                  <a:pt x="3985641" y="490728"/>
                </a:lnTo>
                <a:lnTo>
                  <a:pt x="4012209" y="485376"/>
                </a:lnTo>
                <a:lnTo>
                  <a:pt x="4033885" y="470773"/>
                </a:lnTo>
                <a:lnTo>
                  <a:pt x="4048488" y="449097"/>
                </a:lnTo>
                <a:lnTo>
                  <a:pt x="4053840" y="422529"/>
                </a:lnTo>
                <a:lnTo>
                  <a:pt x="4053840" y="68199"/>
                </a:lnTo>
                <a:lnTo>
                  <a:pt x="4048488" y="41630"/>
                </a:lnTo>
                <a:lnTo>
                  <a:pt x="4033885" y="19954"/>
                </a:lnTo>
                <a:lnTo>
                  <a:pt x="4012209" y="5351"/>
                </a:lnTo>
                <a:lnTo>
                  <a:pt x="3985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9079" y="3389376"/>
            <a:ext cx="4053840" cy="490855"/>
          </a:xfrm>
          <a:custGeom>
            <a:avLst/>
            <a:gdLst/>
            <a:ahLst/>
            <a:cxnLst/>
            <a:rect l="l" t="t" r="r" b="b"/>
            <a:pathLst>
              <a:path w="4053840" h="490854">
                <a:moveTo>
                  <a:pt x="0" y="68199"/>
                </a:moveTo>
                <a:lnTo>
                  <a:pt x="5356" y="41630"/>
                </a:lnTo>
                <a:lnTo>
                  <a:pt x="19964" y="19954"/>
                </a:lnTo>
                <a:lnTo>
                  <a:pt x="41630" y="5351"/>
                </a:lnTo>
                <a:lnTo>
                  <a:pt x="68160" y="0"/>
                </a:lnTo>
                <a:lnTo>
                  <a:pt x="3985641" y="0"/>
                </a:lnTo>
                <a:lnTo>
                  <a:pt x="4012209" y="5351"/>
                </a:lnTo>
                <a:lnTo>
                  <a:pt x="4033885" y="19954"/>
                </a:lnTo>
                <a:lnTo>
                  <a:pt x="4048488" y="41630"/>
                </a:lnTo>
                <a:lnTo>
                  <a:pt x="4053840" y="68199"/>
                </a:lnTo>
                <a:lnTo>
                  <a:pt x="4053840" y="422529"/>
                </a:lnTo>
                <a:lnTo>
                  <a:pt x="4048488" y="449097"/>
                </a:lnTo>
                <a:lnTo>
                  <a:pt x="4033885" y="470773"/>
                </a:lnTo>
                <a:lnTo>
                  <a:pt x="4012209" y="485376"/>
                </a:lnTo>
                <a:lnTo>
                  <a:pt x="3985641" y="490728"/>
                </a:lnTo>
                <a:lnTo>
                  <a:pt x="68160" y="490728"/>
                </a:lnTo>
                <a:lnTo>
                  <a:pt x="41630" y="485376"/>
                </a:lnTo>
                <a:lnTo>
                  <a:pt x="19964" y="470773"/>
                </a:lnTo>
                <a:lnTo>
                  <a:pt x="5356" y="449097"/>
                </a:lnTo>
                <a:lnTo>
                  <a:pt x="0" y="422529"/>
                </a:lnTo>
                <a:lnTo>
                  <a:pt x="0" y="68199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3068" y="2049779"/>
            <a:ext cx="4246245" cy="1923414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wrap="square" lIns="0" tIns="46355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65"/>
              </a:spcBef>
            </a:pPr>
            <a:r>
              <a:rPr dirty="0" sz="1200">
                <a:latin typeface="Meiryo UI"/>
                <a:cs typeface="Meiryo UI"/>
              </a:rPr>
              <a:t>成果指</a:t>
            </a:r>
            <a:r>
              <a:rPr dirty="0" sz="1200" spc="-10">
                <a:latin typeface="Meiryo UI"/>
                <a:cs typeface="Meiryo UI"/>
              </a:rPr>
              <a:t>標</a:t>
            </a:r>
            <a:r>
              <a:rPr dirty="0" sz="1200" spc="-5">
                <a:latin typeface="Meiryo UI"/>
                <a:cs typeface="Meiryo UI"/>
              </a:rPr>
              <a:t>（</a:t>
            </a:r>
            <a:r>
              <a:rPr dirty="0" sz="1200">
                <a:latin typeface="Meiryo UI"/>
                <a:cs typeface="Meiryo UI"/>
              </a:rPr>
              <a:t>事</a:t>
            </a:r>
            <a:r>
              <a:rPr dirty="0" sz="1200" spc="-5">
                <a:latin typeface="Meiryo UI"/>
                <a:cs typeface="Meiryo UI"/>
              </a:rPr>
              <a:t>業</a:t>
            </a:r>
            <a:r>
              <a:rPr dirty="0" sz="1200">
                <a:latin typeface="Meiryo UI"/>
                <a:cs typeface="Meiryo UI"/>
              </a:rPr>
              <a:t>実</a:t>
            </a:r>
            <a:r>
              <a:rPr dirty="0" sz="1200" spc="-5">
                <a:latin typeface="Meiryo UI"/>
                <a:cs typeface="Meiryo UI"/>
              </a:rPr>
              <a:t>施</a:t>
            </a:r>
            <a:r>
              <a:rPr dirty="0" sz="1200">
                <a:latin typeface="Meiryo UI"/>
                <a:cs typeface="Meiryo UI"/>
              </a:rPr>
              <a:t>前と</a:t>
            </a:r>
            <a:r>
              <a:rPr dirty="0" sz="1200" spc="-5">
                <a:latin typeface="Meiryo UI"/>
                <a:cs typeface="Meiryo UI"/>
              </a:rPr>
              <a:t>後でアン</a:t>
            </a:r>
            <a:r>
              <a:rPr dirty="0" sz="1200" spc="5">
                <a:latin typeface="Meiryo UI"/>
                <a:cs typeface="Meiryo UI"/>
              </a:rPr>
              <a:t>ケ</a:t>
            </a:r>
            <a:r>
              <a:rPr dirty="0" sz="1200" spc="-5">
                <a:latin typeface="Meiryo UI"/>
                <a:cs typeface="Meiryo UI"/>
              </a:rPr>
              <a:t>ー</a:t>
            </a:r>
            <a:r>
              <a:rPr dirty="0" sz="1200">
                <a:latin typeface="Meiryo UI"/>
                <a:cs typeface="Meiryo UI"/>
              </a:rPr>
              <a:t>ト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行う）</a:t>
            </a:r>
            <a:endParaRPr sz="12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eiryo UI"/>
              <a:cs typeface="Meiryo UI"/>
            </a:endParaRPr>
          </a:p>
          <a:p>
            <a:pPr marL="1006475" marR="370205" indent="-91503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質問項目①：「</a:t>
            </a:r>
            <a:r>
              <a:rPr dirty="0" sz="1200" spc="5">
                <a:latin typeface="Meiryo UI"/>
                <a:cs typeface="Meiryo UI"/>
              </a:rPr>
              <a:t>あなたは</a:t>
            </a:r>
            <a:r>
              <a:rPr dirty="0" sz="1200">
                <a:latin typeface="Meiryo UI"/>
                <a:cs typeface="Meiryo UI"/>
              </a:rPr>
              <a:t>普段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１日当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り</a:t>
            </a:r>
            <a:r>
              <a:rPr dirty="0" sz="1200" spc="-10">
                <a:latin typeface="Meiryo UI"/>
                <a:cs typeface="Meiryo UI"/>
              </a:rPr>
              <a:t>ど</a:t>
            </a:r>
            <a:r>
              <a:rPr dirty="0" sz="1200">
                <a:latin typeface="Meiryo UI"/>
                <a:cs typeface="Meiryo UI"/>
              </a:rPr>
              <a:t>れ</a:t>
            </a:r>
            <a:r>
              <a:rPr dirty="0" sz="1200" spc="-5">
                <a:latin typeface="Meiryo UI"/>
                <a:cs typeface="Meiryo UI"/>
              </a:rPr>
              <a:t>ぐ</a:t>
            </a:r>
            <a:r>
              <a:rPr dirty="0" sz="1200">
                <a:latin typeface="Meiryo UI"/>
                <a:cs typeface="Meiryo UI"/>
              </a:rPr>
              <a:t>ら</a:t>
            </a:r>
            <a:r>
              <a:rPr dirty="0" sz="1200" spc="-10">
                <a:latin typeface="Meiryo UI"/>
                <a:cs typeface="Meiryo UI"/>
              </a:rPr>
              <a:t>いの</a:t>
            </a:r>
            <a:r>
              <a:rPr dirty="0" sz="1200">
                <a:latin typeface="Meiryo UI"/>
                <a:cs typeface="Meiryo UI"/>
              </a:rPr>
              <a:t>時間、 読書</a:t>
            </a:r>
            <a:r>
              <a:rPr dirty="0" sz="1200" spc="-5">
                <a:latin typeface="Meiryo UI"/>
                <a:cs typeface="Meiryo UI"/>
              </a:rPr>
              <a:t>をしま</a:t>
            </a:r>
            <a:r>
              <a:rPr dirty="0" sz="1200">
                <a:latin typeface="Meiryo UI"/>
                <a:cs typeface="Meiryo UI"/>
              </a:rPr>
              <a:t>す</a:t>
            </a:r>
            <a:r>
              <a:rPr dirty="0" sz="1200" spc="5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r>
              <a:rPr dirty="0" sz="1200" spc="305">
                <a:latin typeface="Meiryo UI"/>
                <a:cs typeface="Meiryo UI"/>
              </a:rPr>
              <a:t> </a:t>
            </a:r>
            <a:r>
              <a:rPr dirty="0" sz="1000" spc="-5">
                <a:latin typeface="Meiryo UI"/>
                <a:cs typeface="Meiryo UI"/>
              </a:rPr>
              <a:t>※</a:t>
            </a:r>
            <a:r>
              <a:rPr dirty="0" sz="1000" spc="-15">
                <a:latin typeface="Meiryo UI"/>
                <a:cs typeface="Meiryo UI"/>
              </a:rPr>
              <a:t>全国学力</a:t>
            </a:r>
            <a:r>
              <a:rPr dirty="0" sz="1000" spc="-5">
                <a:latin typeface="Meiryo UI"/>
                <a:cs typeface="Meiryo UI"/>
              </a:rPr>
              <a:t>・学習状況調査と同様</a:t>
            </a:r>
            <a:endParaRPr sz="1000">
              <a:latin typeface="Meiryo UI"/>
              <a:cs typeface="Meiryo UI"/>
            </a:endParaRPr>
          </a:p>
          <a:p>
            <a:pPr marL="957580" marR="320040" indent="-866140">
              <a:lnSpc>
                <a:spcPct val="100000"/>
              </a:lnSpc>
              <a:tabLst>
                <a:tab pos="805180" algn="l"/>
                <a:tab pos="2176780" algn="l"/>
              </a:tabLst>
            </a:pPr>
            <a:r>
              <a:rPr dirty="0" sz="1200">
                <a:latin typeface="Meiryo UI"/>
                <a:cs typeface="Meiryo UI"/>
              </a:rPr>
              <a:t>選択肢	：ア</a:t>
            </a:r>
            <a:r>
              <a:rPr dirty="0" sz="1200" spc="375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2</a:t>
            </a:r>
            <a:r>
              <a:rPr dirty="0" sz="1200">
                <a:latin typeface="Meiryo UI"/>
                <a:cs typeface="Meiryo UI"/>
              </a:rPr>
              <a:t>時間以上	イ</a:t>
            </a:r>
            <a:r>
              <a:rPr dirty="0" sz="1200" spc="2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１時間以上２時間未満 ウ</a:t>
            </a:r>
            <a:r>
              <a:rPr dirty="0" sz="1200" spc="375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30</a:t>
            </a:r>
            <a:r>
              <a:rPr dirty="0" sz="1200">
                <a:latin typeface="Meiryo UI"/>
                <a:cs typeface="Meiryo UI"/>
              </a:rPr>
              <a:t>分以上	エ</a:t>
            </a:r>
            <a:r>
              <a:rPr dirty="0" sz="1200" spc="350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10</a:t>
            </a:r>
            <a:r>
              <a:rPr dirty="0" sz="1200">
                <a:latin typeface="Meiryo UI"/>
                <a:cs typeface="Meiryo UI"/>
              </a:rPr>
              <a:t>分以上</a:t>
            </a:r>
            <a:r>
              <a:rPr dirty="0" sz="1200" spc="-5">
                <a:latin typeface="Meiryo UI"/>
                <a:cs typeface="Meiryo UI"/>
              </a:rPr>
              <a:t>30</a:t>
            </a:r>
            <a:r>
              <a:rPr dirty="0" sz="1200">
                <a:latin typeface="Meiryo UI"/>
                <a:cs typeface="Meiryo UI"/>
              </a:rPr>
              <a:t>分未満</a:t>
            </a:r>
            <a:endParaRPr sz="1200">
              <a:latin typeface="Meiryo UI"/>
              <a:cs typeface="Meiryo UI"/>
            </a:endParaRPr>
          </a:p>
          <a:p>
            <a:pPr marL="957580">
              <a:lnSpc>
                <a:spcPct val="100000"/>
              </a:lnSpc>
              <a:tabLst>
                <a:tab pos="2181225" algn="l"/>
              </a:tabLst>
            </a:pPr>
            <a:r>
              <a:rPr dirty="0" sz="1200">
                <a:latin typeface="Meiryo UI"/>
                <a:cs typeface="Meiryo UI"/>
              </a:rPr>
              <a:t>オ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10</a:t>
            </a:r>
            <a:r>
              <a:rPr dirty="0" sz="1200">
                <a:latin typeface="Meiryo UI"/>
                <a:cs typeface="Meiryo UI"/>
              </a:rPr>
              <a:t>分未満	カ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-5">
                <a:latin typeface="Meiryo UI"/>
                <a:cs typeface="Meiryo UI"/>
              </a:rPr>
              <a:t>くし</a:t>
            </a:r>
            <a:r>
              <a:rPr dirty="0" sz="1200">
                <a:latin typeface="Meiryo UI"/>
                <a:cs typeface="Meiryo UI"/>
              </a:rPr>
              <a:t>ない</a:t>
            </a:r>
            <a:endParaRPr sz="1200">
              <a:latin typeface="Meiryo UI"/>
              <a:cs typeface="Meiryo UI"/>
            </a:endParaRPr>
          </a:p>
          <a:p>
            <a:pPr marL="207645" marR="489584">
              <a:lnSpc>
                <a:spcPct val="100000"/>
              </a:lnSpc>
              <a:spcBef>
                <a:spcPts val="595"/>
              </a:spcBef>
            </a:pPr>
            <a:r>
              <a:rPr dirty="0" sz="1200">
                <a:latin typeface="Meiryo UI"/>
                <a:cs typeface="Meiryo UI"/>
              </a:rPr>
              <a:t>「カ</a:t>
            </a:r>
            <a:r>
              <a:rPr dirty="0" sz="1200" spc="30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-5">
                <a:latin typeface="Meiryo UI"/>
                <a:cs typeface="Meiryo UI"/>
              </a:rPr>
              <a:t>くし</a:t>
            </a:r>
            <a:r>
              <a:rPr dirty="0" sz="1200">
                <a:latin typeface="Meiryo UI"/>
                <a:cs typeface="Meiryo UI"/>
              </a:rPr>
              <a:t>ない」子どもの割合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比較</a:t>
            </a:r>
            <a:r>
              <a:rPr dirty="0" sz="1200" spc="-5">
                <a:latin typeface="Meiryo UI"/>
                <a:cs typeface="Meiryo UI"/>
              </a:rPr>
              <a:t>し、</a:t>
            </a:r>
            <a:r>
              <a:rPr dirty="0" sz="1200">
                <a:latin typeface="Meiryo UI"/>
                <a:cs typeface="Meiryo UI"/>
              </a:rPr>
              <a:t>読書習慣の形成に ついて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成果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図る。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42417" y="4029582"/>
            <a:ext cx="3727450" cy="1854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5">
                <a:latin typeface="Meiryo UI"/>
                <a:cs typeface="Meiryo UI"/>
              </a:rPr>
              <a:t>その</a:t>
            </a:r>
            <a:r>
              <a:rPr dirty="0" sz="1200">
                <a:latin typeface="Meiryo UI"/>
                <a:cs typeface="Meiryo UI"/>
              </a:rPr>
              <a:t>他（事業実施後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アン</a:t>
            </a:r>
            <a:r>
              <a:rPr dirty="0" sz="1200" spc="5">
                <a:latin typeface="Meiryo UI"/>
                <a:cs typeface="Meiryo UI"/>
              </a:rPr>
              <a:t>ケー</a:t>
            </a:r>
            <a:r>
              <a:rPr dirty="0" sz="1200">
                <a:latin typeface="Meiryo UI"/>
                <a:cs typeface="Meiryo UI"/>
              </a:rPr>
              <a:t>トを行</a:t>
            </a:r>
            <a:r>
              <a:rPr dirty="0" sz="1200" spc="-10">
                <a:latin typeface="Meiryo UI"/>
                <a:cs typeface="Meiryo UI"/>
              </a:rPr>
              <a:t>う</a:t>
            </a:r>
            <a:r>
              <a:rPr dirty="0" sz="1200">
                <a:latin typeface="Meiryo UI"/>
                <a:cs typeface="Meiryo UI"/>
              </a:rPr>
              <a:t>）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（１）貸出サービス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実施した施設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 spc="-20">
                <a:latin typeface="Meiryo UI"/>
                <a:cs typeface="Meiryo UI"/>
              </a:rPr>
              <a:t>・「</a:t>
            </a:r>
            <a:r>
              <a:rPr dirty="0" sz="1200">
                <a:latin typeface="Meiryo UI"/>
                <a:cs typeface="Meiryo UI"/>
              </a:rPr>
              <a:t>貸出</a:t>
            </a:r>
            <a:r>
              <a:rPr dirty="0" sz="1200" spc="5">
                <a:latin typeface="Meiryo UI"/>
                <a:cs typeface="Meiryo UI"/>
              </a:rPr>
              <a:t>セ</a:t>
            </a:r>
            <a:r>
              <a:rPr dirty="0" sz="1200">
                <a:latin typeface="Meiryo UI"/>
                <a:cs typeface="Meiryo UI"/>
              </a:rPr>
              <a:t>ット</a:t>
            </a:r>
            <a:r>
              <a:rPr dirty="0" sz="1200" spc="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ど</a:t>
            </a:r>
            <a:r>
              <a:rPr dirty="0" sz="1200" spc="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本</a:t>
            </a:r>
            <a:r>
              <a:rPr dirty="0" sz="1200" spc="5">
                <a:latin typeface="Meiryo UI"/>
                <a:cs typeface="Meiryo UI"/>
              </a:rPr>
              <a:t>が</a:t>
            </a:r>
            <a:r>
              <a:rPr dirty="0" sz="1200">
                <a:latin typeface="Meiryo UI"/>
                <a:cs typeface="Meiryo UI"/>
              </a:rPr>
              <a:t>よ</a:t>
            </a:r>
            <a:r>
              <a:rPr dirty="0" sz="1200" spc="-10">
                <a:latin typeface="Meiryo UI"/>
                <a:cs typeface="Meiryo UI"/>
              </a:rPr>
              <a:t>かっ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14935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子どもの好む本のジャン</a:t>
            </a:r>
            <a:r>
              <a:rPr dirty="0" sz="1200" spc="-5">
                <a:latin typeface="Meiryo UI"/>
                <a:cs typeface="Meiryo UI"/>
              </a:rPr>
              <a:t>ル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検証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 spc="-20">
                <a:latin typeface="Meiryo UI"/>
                <a:cs typeface="Meiryo UI"/>
              </a:rPr>
              <a:t>・「</a:t>
            </a:r>
            <a:r>
              <a:rPr dirty="0" sz="1200">
                <a:latin typeface="Meiryo UI"/>
                <a:cs typeface="Meiryo UI"/>
              </a:rPr>
              <a:t>本</a:t>
            </a:r>
            <a:r>
              <a:rPr dirty="0" sz="1200" spc="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帯</a:t>
            </a:r>
            <a:r>
              <a:rPr dirty="0" sz="1200" spc="-5">
                <a:latin typeface="Meiryo UI"/>
                <a:cs typeface="Meiryo UI"/>
              </a:rPr>
              <a:t>やPOPを</a:t>
            </a:r>
            <a:r>
              <a:rPr dirty="0" sz="1200">
                <a:latin typeface="Meiryo UI"/>
                <a:cs typeface="Meiryo UI"/>
              </a:rPr>
              <a:t>見て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読みた</a:t>
            </a:r>
            <a:r>
              <a:rPr dirty="0" sz="1200" spc="-10">
                <a:latin typeface="Meiryo UI"/>
                <a:cs typeface="Meiryo UI"/>
              </a:rPr>
              <a:t>くな</a:t>
            </a:r>
            <a:r>
              <a:rPr dirty="0" sz="1200">
                <a:latin typeface="Meiryo UI"/>
                <a:cs typeface="Meiryo UI"/>
              </a:rPr>
              <a:t>っ</a:t>
            </a:r>
            <a:r>
              <a:rPr dirty="0" sz="1200" spc="-5">
                <a:latin typeface="Meiryo UI"/>
                <a:cs typeface="Meiryo UI"/>
              </a:rPr>
              <a:t>た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14935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 spc="730">
                <a:latin typeface="Meiryo UI"/>
                <a:cs typeface="Meiryo UI"/>
              </a:rPr>
              <a:t>本の帯やP</a:t>
            </a:r>
            <a:r>
              <a:rPr dirty="0" sz="1200" spc="-5">
                <a:latin typeface="Meiryo UI"/>
                <a:cs typeface="Meiryo UI"/>
              </a:rPr>
              <a:t>O</a:t>
            </a:r>
            <a:r>
              <a:rPr dirty="0" sz="1200">
                <a:latin typeface="Meiryo UI"/>
                <a:cs typeface="Meiryo UI"/>
              </a:rPr>
              <a:t>P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同世代の子ども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本紹介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効果検</a:t>
            </a:r>
            <a:r>
              <a:rPr dirty="0" sz="1200" spc="-650">
                <a:latin typeface="Meiryo UI"/>
                <a:cs typeface="Meiryo UI"/>
              </a:rPr>
              <a:t>証</a:t>
            </a:r>
            <a:endParaRPr sz="12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（２）</a:t>
            </a:r>
            <a:r>
              <a:rPr dirty="0" sz="1200" spc="5">
                <a:latin typeface="Meiryo UI"/>
                <a:cs typeface="Meiryo UI"/>
              </a:rPr>
              <a:t>オーサー</a:t>
            </a:r>
            <a:r>
              <a:rPr dirty="0" sz="1200">
                <a:latin typeface="Meiryo UI"/>
                <a:cs typeface="Meiryo UI"/>
              </a:rPr>
              <a:t>ビジットを実施し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施設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 spc="-10">
                <a:latin typeface="Meiryo UI"/>
                <a:cs typeface="Meiryo UI"/>
              </a:rPr>
              <a:t>・「</a:t>
            </a:r>
            <a:r>
              <a:rPr dirty="0" sz="1200" spc="-15">
                <a:latin typeface="Meiryo UI"/>
                <a:cs typeface="Meiryo UI"/>
              </a:rPr>
              <a:t>本</a:t>
            </a:r>
            <a:r>
              <a:rPr dirty="0" sz="1200" spc="-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著者が来て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読みた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った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14935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オーサービジッ</a:t>
            </a:r>
            <a:r>
              <a:rPr dirty="0" sz="1200" spc="5">
                <a:latin typeface="Meiryo UI"/>
                <a:cs typeface="Meiryo UI"/>
              </a:rPr>
              <a:t>ト</a:t>
            </a:r>
            <a:r>
              <a:rPr dirty="0" sz="1200">
                <a:latin typeface="Meiryo UI"/>
                <a:cs typeface="Meiryo UI"/>
              </a:rPr>
              <a:t>の効果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2417" y="6041847"/>
            <a:ext cx="395605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※実施事業に関わらず、実施する質問</a:t>
            </a:r>
            <a:endParaRPr sz="1200">
              <a:latin typeface="Meiryo UI"/>
              <a:cs typeface="Meiryo UI"/>
            </a:endParaRPr>
          </a:p>
          <a:p>
            <a:pPr marL="114935">
              <a:lnSpc>
                <a:spcPct val="100000"/>
              </a:lnSpc>
            </a:pPr>
            <a:r>
              <a:rPr dirty="0" sz="1200" spc="-10">
                <a:latin typeface="Meiryo UI"/>
                <a:cs typeface="Meiryo UI"/>
              </a:rPr>
              <a:t>・「</a:t>
            </a:r>
            <a:r>
              <a:rPr dirty="0" sz="1200" spc="-15">
                <a:latin typeface="Meiryo UI"/>
                <a:cs typeface="Meiryo UI"/>
              </a:rPr>
              <a:t>この</a:t>
            </a:r>
            <a:r>
              <a:rPr dirty="0" sz="1200">
                <a:latin typeface="Meiryo UI"/>
                <a:cs typeface="Meiryo UI"/>
              </a:rPr>
              <a:t>間で本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読む</a:t>
            </a:r>
            <a:r>
              <a:rPr dirty="0" sz="1200" spc="-5">
                <a:latin typeface="Meiryo UI"/>
                <a:cs typeface="Meiryo UI"/>
              </a:rPr>
              <a:t>ように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り</a:t>
            </a:r>
            <a:r>
              <a:rPr dirty="0" sz="1200" spc="-5">
                <a:latin typeface="Meiryo UI"/>
                <a:cs typeface="Meiryo UI"/>
              </a:rPr>
              <a:t>まし</a:t>
            </a:r>
            <a:r>
              <a:rPr dirty="0" sz="1200" spc="-10">
                <a:latin typeface="Meiryo UI"/>
                <a:cs typeface="Meiryo UI"/>
              </a:rPr>
              <a:t>たか</a:t>
            </a:r>
            <a:r>
              <a:rPr dirty="0" sz="1200" spc="-5">
                <a:latin typeface="Meiryo UI"/>
                <a:cs typeface="Meiryo UI"/>
              </a:rPr>
              <a:t>。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419734" marR="5080" indent="-204470">
              <a:lnSpc>
                <a:spcPct val="100000"/>
              </a:lnSpc>
            </a:pPr>
            <a:r>
              <a:rPr dirty="0" sz="1200" spc="450">
                <a:latin typeface="Meiryo UI"/>
                <a:cs typeface="Meiryo UI"/>
              </a:rPr>
              <a:t>*</a:t>
            </a:r>
            <a:r>
              <a:rPr dirty="0" sz="1200" spc="30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読書習慣の形成の成果（成果指標だけ</a:t>
            </a:r>
            <a:r>
              <a:rPr dirty="0" sz="1200" spc="-10">
                <a:latin typeface="Meiryo UI"/>
                <a:cs typeface="Meiryo UI"/>
              </a:rPr>
              <a:t>で</a:t>
            </a:r>
            <a:r>
              <a:rPr dirty="0" sz="1200">
                <a:latin typeface="Meiryo UI"/>
                <a:cs typeface="Meiryo UI"/>
              </a:rPr>
              <a:t>は答</a:t>
            </a:r>
            <a:r>
              <a:rPr dirty="0" sz="1200" spc="-10">
                <a:latin typeface="Meiryo UI"/>
                <a:cs typeface="Meiryo UI"/>
              </a:rPr>
              <a:t>えに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子 どもがいる可能性が</a:t>
            </a:r>
            <a:r>
              <a:rPr dirty="0" sz="1200" spc="-5">
                <a:latin typeface="Meiryo UI"/>
                <a:cs typeface="Meiryo UI"/>
              </a:rPr>
              <a:t>あ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め）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815332" y="2343353"/>
            <a:ext cx="3018155" cy="3924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Meiryo UI"/>
                <a:cs typeface="Meiryo UI"/>
              </a:rPr>
              <a:t>①</a:t>
            </a:r>
            <a:r>
              <a:rPr dirty="0" sz="1200">
                <a:latin typeface="Meiryo UI"/>
                <a:cs typeface="Meiryo UI"/>
              </a:rPr>
              <a:t>「普</a:t>
            </a:r>
            <a:r>
              <a:rPr dirty="0" sz="1200" spc="-10">
                <a:latin typeface="Meiryo UI"/>
                <a:cs typeface="Meiryo UI"/>
              </a:rPr>
              <a:t>段、</a:t>
            </a:r>
            <a:r>
              <a:rPr dirty="0" sz="1200">
                <a:latin typeface="Meiryo UI"/>
                <a:cs typeface="Meiryo UI"/>
              </a:rPr>
              <a:t>どの</a:t>
            </a:r>
            <a:r>
              <a:rPr dirty="0" sz="1200" spc="-5">
                <a:latin typeface="Meiryo UI"/>
                <a:cs typeface="Meiryo UI"/>
              </a:rPr>
              <a:t>よう</a:t>
            </a:r>
            <a:r>
              <a:rPr dirty="0" sz="1200">
                <a:latin typeface="Meiryo UI"/>
                <a:cs typeface="Meiryo UI"/>
              </a:rPr>
              <a:t>な読</a:t>
            </a:r>
            <a:r>
              <a:rPr dirty="0" sz="1200" spc="-5">
                <a:latin typeface="Meiryo UI"/>
                <a:cs typeface="Meiryo UI"/>
              </a:rPr>
              <a:t>書</a:t>
            </a:r>
            <a:r>
              <a:rPr dirty="0" sz="1200">
                <a:latin typeface="Meiryo UI"/>
                <a:cs typeface="Meiryo UI"/>
              </a:rPr>
              <a:t>活</a:t>
            </a:r>
            <a:r>
              <a:rPr dirty="0" sz="1200" spc="-5">
                <a:latin typeface="Meiryo UI"/>
                <a:cs typeface="Meiryo UI"/>
              </a:rPr>
              <a:t>動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実</a:t>
            </a:r>
            <a:r>
              <a:rPr dirty="0" sz="1200" spc="-5">
                <a:latin typeface="Meiryo UI"/>
                <a:cs typeface="Meiryo UI"/>
              </a:rPr>
              <a:t>施し</a:t>
            </a:r>
            <a:r>
              <a:rPr dirty="0" sz="1200">
                <a:latin typeface="Meiryo UI"/>
                <a:cs typeface="Meiryo UI"/>
              </a:rPr>
              <a:t>て</a:t>
            </a:r>
            <a:r>
              <a:rPr dirty="0" sz="1200" spc="-5">
                <a:latin typeface="Meiryo UI"/>
                <a:cs typeface="Meiryo UI"/>
              </a:rPr>
              <a:t>いる</a:t>
            </a:r>
            <a:r>
              <a:rPr dirty="0" sz="1200" spc="-15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14300">
              <a:lnSpc>
                <a:spcPct val="100000"/>
              </a:lnSpc>
              <a:spcBef>
                <a:spcPts val="5"/>
              </a:spcBef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 spc="730">
                <a:latin typeface="Meiryo UI"/>
                <a:cs typeface="Meiryo UI"/>
              </a:rPr>
              <a:t>フリース</a:t>
            </a:r>
            <a:r>
              <a:rPr dirty="0" sz="1200" spc="-5">
                <a:latin typeface="Meiryo UI"/>
                <a:cs typeface="Meiryo UI"/>
              </a:rPr>
              <a:t>ク</a:t>
            </a:r>
            <a:r>
              <a:rPr dirty="0" sz="1200">
                <a:latin typeface="Meiryo UI"/>
                <a:cs typeface="Meiryo UI"/>
              </a:rPr>
              <a:t>ー</a:t>
            </a:r>
            <a:r>
              <a:rPr dirty="0" sz="1200" spc="-10">
                <a:latin typeface="Meiryo UI"/>
                <a:cs typeface="Meiryo UI"/>
              </a:rPr>
              <a:t>ルに</a:t>
            </a:r>
            <a:r>
              <a:rPr dirty="0" sz="1200">
                <a:latin typeface="Meiryo UI"/>
                <a:cs typeface="Meiryo UI"/>
              </a:rPr>
              <a:t>お</a:t>
            </a:r>
            <a:r>
              <a:rPr dirty="0" sz="1200" spc="-10">
                <a:latin typeface="Meiryo UI"/>
                <a:cs typeface="Meiryo UI"/>
              </a:rPr>
              <a:t>け</a:t>
            </a:r>
            <a:r>
              <a:rPr dirty="0" sz="1200">
                <a:latin typeface="Meiryo UI"/>
                <a:cs typeface="Meiryo UI"/>
              </a:rPr>
              <a:t>る読書活動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現状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把</a:t>
            </a:r>
            <a:r>
              <a:rPr dirty="0" sz="1200" spc="-645">
                <a:latin typeface="Meiryo UI"/>
                <a:cs typeface="Meiryo UI"/>
              </a:rPr>
              <a:t>握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815332" y="2892678"/>
            <a:ext cx="385699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265" marR="5080" indent="-2032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②「①で実施で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てい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い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回答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施設</a:t>
            </a:r>
            <a:r>
              <a:rPr dirty="0" sz="1200" spc="-10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取組む</a:t>
            </a:r>
            <a:r>
              <a:rPr dirty="0" sz="1200" spc="-10">
                <a:latin typeface="Meiryo UI"/>
                <a:cs typeface="Meiryo UI"/>
              </a:rPr>
              <a:t>にあ</a:t>
            </a:r>
            <a:r>
              <a:rPr dirty="0" sz="1200">
                <a:latin typeface="Meiryo UI"/>
                <a:cs typeface="Meiryo UI"/>
              </a:rPr>
              <a:t>た</a:t>
            </a:r>
            <a:r>
              <a:rPr dirty="0" sz="1200" spc="-15">
                <a:latin typeface="Meiryo UI"/>
                <a:cs typeface="Meiryo UI"/>
              </a:rPr>
              <a:t>っ</a:t>
            </a:r>
            <a:r>
              <a:rPr dirty="0" sz="1200" spc="-10">
                <a:latin typeface="Meiryo UI"/>
                <a:cs typeface="Meiryo UI"/>
              </a:rPr>
              <a:t>て</a:t>
            </a:r>
            <a:r>
              <a:rPr dirty="0" sz="1200">
                <a:latin typeface="Meiryo UI"/>
                <a:cs typeface="Meiryo UI"/>
              </a:rPr>
              <a:t>の 課題はなにか」</a:t>
            </a:r>
            <a:endParaRPr sz="1200">
              <a:latin typeface="Meiryo UI"/>
              <a:cs typeface="Meiryo UI"/>
            </a:endParaRPr>
          </a:p>
          <a:p>
            <a:pPr marL="114300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フリース</a:t>
            </a:r>
            <a:r>
              <a:rPr dirty="0" sz="1200" spc="-5">
                <a:latin typeface="Meiryo UI"/>
                <a:cs typeface="Meiryo UI"/>
              </a:rPr>
              <a:t>ク</a:t>
            </a:r>
            <a:r>
              <a:rPr dirty="0" sz="1200">
                <a:latin typeface="Meiryo UI"/>
                <a:cs typeface="Meiryo UI"/>
              </a:rPr>
              <a:t>ー</a:t>
            </a:r>
            <a:r>
              <a:rPr dirty="0" sz="1200" spc="-10">
                <a:latin typeface="Meiryo UI"/>
                <a:cs typeface="Meiryo UI"/>
              </a:rPr>
              <a:t>ルに</a:t>
            </a:r>
            <a:r>
              <a:rPr dirty="0" sz="1200">
                <a:latin typeface="Meiryo UI"/>
                <a:cs typeface="Meiryo UI"/>
              </a:rPr>
              <a:t>お</a:t>
            </a:r>
            <a:r>
              <a:rPr dirty="0" sz="1200" spc="-10">
                <a:latin typeface="Meiryo UI"/>
                <a:cs typeface="Meiryo UI"/>
              </a:rPr>
              <a:t>け</a:t>
            </a:r>
            <a:r>
              <a:rPr dirty="0" sz="1200">
                <a:latin typeface="Meiryo UI"/>
                <a:cs typeface="Meiryo UI"/>
              </a:rPr>
              <a:t>る読書活動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課題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把握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815332" y="3624198"/>
            <a:ext cx="259842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③「各事業ごとの効果と課題</a:t>
            </a:r>
            <a:r>
              <a:rPr dirty="0" sz="1200" spc="5">
                <a:latin typeface="Meiryo UI"/>
                <a:cs typeface="Meiryo UI"/>
              </a:rPr>
              <a:t>は</a:t>
            </a:r>
            <a:r>
              <a:rPr dirty="0" sz="1200">
                <a:latin typeface="Meiryo UI"/>
                <a:cs typeface="Meiryo UI"/>
              </a:rPr>
              <a:t>な</a:t>
            </a:r>
            <a:r>
              <a:rPr dirty="0" sz="1200" spc="-10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か」</a:t>
            </a:r>
            <a:endParaRPr sz="1200">
              <a:latin typeface="Meiryo UI"/>
              <a:cs typeface="Meiryo UI"/>
            </a:endParaRPr>
          </a:p>
          <a:p>
            <a:pPr marL="114300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次</a:t>
            </a:r>
            <a:r>
              <a:rPr dirty="0" sz="1200" spc="-5">
                <a:latin typeface="Meiryo UI"/>
                <a:cs typeface="Meiryo UI"/>
              </a:rPr>
              <a:t>年</a:t>
            </a:r>
            <a:r>
              <a:rPr dirty="0" sz="1200">
                <a:latin typeface="Meiryo UI"/>
                <a:cs typeface="Meiryo UI"/>
              </a:rPr>
              <a:t>度</a:t>
            </a:r>
            <a:r>
              <a:rPr dirty="0" sz="1200" spc="-5">
                <a:latin typeface="Meiryo UI"/>
                <a:cs typeface="Meiryo UI"/>
              </a:rPr>
              <a:t>以</a:t>
            </a:r>
            <a:r>
              <a:rPr dirty="0" sz="1200">
                <a:latin typeface="Meiryo UI"/>
                <a:cs typeface="Meiryo UI"/>
              </a:rPr>
              <a:t>降の事</a:t>
            </a:r>
            <a:r>
              <a:rPr dirty="0" sz="1200" spc="-5">
                <a:latin typeface="Meiryo UI"/>
                <a:cs typeface="Meiryo UI"/>
              </a:rPr>
              <a:t>業</a:t>
            </a:r>
            <a:r>
              <a:rPr dirty="0" sz="1200">
                <a:latin typeface="Meiryo UI"/>
                <a:cs typeface="Meiryo UI"/>
              </a:rPr>
              <a:t>実</a:t>
            </a:r>
            <a:r>
              <a:rPr dirty="0" sz="1200" spc="-5">
                <a:latin typeface="Meiryo UI"/>
                <a:cs typeface="Meiryo UI"/>
              </a:rPr>
              <a:t>施</a:t>
            </a:r>
            <a:r>
              <a:rPr dirty="0" sz="1200">
                <a:latin typeface="Meiryo UI"/>
                <a:cs typeface="Meiryo UI"/>
              </a:rPr>
              <a:t>に向け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検</a:t>
            </a:r>
            <a:r>
              <a:rPr dirty="0" sz="1200" spc="-675">
                <a:latin typeface="Meiryo UI"/>
                <a:cs typeface="Meiryo UI"/>
              </a:rPr>
              <a:t>証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884157" y="6420408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206692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成果指標につ</a:t>
            </a:r>
            <a:r>
              <a:rPr dirty="0"/>
              <a:t>い</a:t>
            </a:r>
            <a:r>
              <a:rPr dirty="0" spc="-5"/>
              <a:t>て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713231"/>
            <a:ext cx="9144000" cy="6144895"/>
          </a:xfrm>
          <a:custGeom>
            <a:avLst/>
            <a:gdLst/>
            <a:ahLst/>
            <a:cxnLst/>
            <a:rect l="l" t="t" r="r" b="b"/>
            <a:pathLst>
              <a:path w="9144000" h="6144895">
                <a:moveTo>
                  <a:pt x="0" y="6144768"/>
                </a:moveTo>
                <a:lnTo>
                  <a:pt x="9144000" y="6144768"/>
                </a:lnTo>
                <a:lnTo>
                  <a:pt x="9144000" y="0"/>
                </a:lnTo>
                <a:lnTo>
                  <a:pt x="0" y="0"/>
                </a:lnTo>
                <a:lnTo>
                  <a:pt x="0" y="6144768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394728"/>
            <a:ext cx="3249167" cy="5821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423633"/>
            <a:ext cx="3273552" cy="5943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434340"/>
            <a:ext cx="3194304" cy="4693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97332" y="501777"/>
            <a:ext cx="30016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游ゴシック"/>
                <a:cs typeface="游ゴシック"/>
              </a:rPr>
              <a:t>矯正施設、児童自立支援施設</a:t>
            </a:r>
            <a:endParaRPr sz="1800">
              <a:latin typeface="游ゴシック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739" y="970534"/>
            <a:ext cx="13970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800" spc="-45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対象：子ども</a:t>
            </a:r>
            <a:endParaRPr sz="1800">
              <a:latin typeface="游ゴシック"/>
              <a:cs typeface="游ゴシック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4404" y="1324355"/>
            <a:ext cx="4244340" cy="5433060"/>
          </a:xfrm>
          <a:custGeom>
            <a:avLst/>
            <a:gdLst/>
            <a:ahLst/>
            <a:cxnLst/>
            <a:rect l="l" t="t" r="r" b="b"/>
            <a:pathLst>
              <a:path w="4244340" h="5433059">
                <a:moveTo>
                  <a:pt x="0" y="5433060"/>
                </a:moveTo>
                <a:lnTo>
                  <a:pt x="4244340" y="5433060"/>
                </a:lnTo>
                <a:lnTo>
                  <a:pt x="4244340" y="0"/>
                </a:lnTo>
                <a:lnTo>
                  <a:pt x="0" y="0"/>
                </a:lnTo>
                <a:lnTo>
                  <a:pt x="0" y="5433060"/>
                </a:lnTo>
                <a:close/>
              </a:path>
            </a:pathLst>
          </a:custGeom>
          <a:solidFill>
            <a:srgbClr val="E7E6E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84404" y="1324355"/>
            <a:ext cx="4244340" cy="5433060"/>
          </a:xfrm>
          <a:custGeom>
            <a:avLst/>
            <a:gdLst/>
            <a:ahLst/>
            <a:cxnLst/>
            <a:rect l="l" t="t" r="r" b="b"/>
            <a:pathLst>
              <a:path w="4244340" h="5433059">
                <a:moveTo>
                  <a:pt x="0" y="5433060"/>
                </a:moveTo>
                <a:lnTo>
                  <a:pt x="4244340" y="5433060"/>
                </a:lnTo>
                <a:lnTo>
                  <a:pt x="4244340" y="0"/>
                </a:lnTo>
                <a:lnTo>
                  <a:pt x="0" y="0"/>
                </a:lnTo>
                <a:lnTo>
                  <a:pt x="0" y="543306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3143" y="1358265"/>
            <a:ext cx="302196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成果指標（事業実施前と後で</a:t>
            </a:r>
            <a:r>
              <a:rPr dirty="0" sz="1200" spc="-5">
                <a:latin typeface="Meiryo UI"/>
                <a:cs typeface="Meiryo UI"/>
              </a:rPr>
              <a:t>ア</a:t>
            </a:r>
            <a:r>
              <a:rPr dirty="0" sz="1200">
                <a:latin typeface="Meiryo UI"/>
                <a:cs typeface="Meiryo UI"/>
              </a:rPr>
              <a:t>ンケートを行</a:t>
            </a:r>
            <a:r>
              <a:rPr dirty="0" sz="1200" spc="5">
                <a:latin typeface="Meiryo UI"/>
                <a:cs typeface="Meiryo UI"/>
              </a:rPr>
              <a:t>う</a:t>
            </a:r>
            <a:r>
              <a:rPr dirty="0" sz="1200">
                <a:latin typeface="Meiryo UI"/>
                <a:cs typeface="Meiryo UI"/>
              </a:rPr>
              <a:t>）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63143" y="1724025"/>
            <a:ext cx="3891915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質問項目①：「あなたは普段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１日当たり</a:t>
            </a:r>
            <a:r>
              <a:rPr dirty="0" sz="1200" spc="-10">
                <a:latin typeface="Meiryo UI"/>
                <a:cs typeface="Meiryo UI"/>
              </a:rPr>
              <a:t>ど</a:t>
            </a:r>
            <a:r>
              <a:rPr dirty="0" sz="1200">
                <a:latin typeface="Meiryo UI"/>
                <a:cs typeface="Meiryo UI"/>
              </a:rPr>
              <a:t>れ</a:t>
            </a:r>
            <a:r>
              <a:rPr dirty="0" sz="1200" spc="-10">
                <a:latin typeface="Meiryo UI"/>
                <a:cs typeface="Meiryo UI"/>
              </a:rPr>
              <a:t>ぐ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 spc="-10">
                <a:latin typeface="Meiryo UI"/>
                <a:cs typeface="Meiryo UI"/>
              </a:rPr>
              <a:t>いの</a:t>
            </a:r>
            <a:r>
              <a:rPr dirty="0" sz="1200">
                <a:latin typeface="Meiryo UI"/>
                <a:cs typeface="Meiryo UI"/>
              </a:rPr>
              <a:t>時間、</a:t>
            </a:r>
            <a:endParaRPr sz="1200">
              <a:latin typeface="Meiryo UI"/>
              <a:cs typeface="Meiryo UI"/>
            </a:endParaRPr>
          </a:p>
          <a:p>
            <a:pPr marL="82486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読</a:t>
            </a:r>
            <a:r>
              <a:rPr dirty="0" sz="1200" spc="-5">
                <a:latin typeface="Meiryo UI"/>
                <a:cs typeface="Meiryo UI"/>
              </a:rPr>
              <a:t>書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 spc="-10">
                <a:latin typeface="Meiryo UI"/>
                <a:cs typeface="Meiryo UI"/>
              </a:rPr>
              <a:t>ま</a:t>
            </a:r>
            <a:r>
              <a:rPr dirty="0" sz="1200">
                <a:latin typeface="Meiryo UI"/>
                <a:cs typeface="Meiryo UI"/>
              </a:rPr>
              <a:t>すか」</a:t>
            </a:r>
            <a:r>
              <a:rPr dirty="0" sz="1200" spc="335">
                <a:latin typeface="Meiryo UI"/>
                <a:cs typeface="Meiryo UI"/>
              </a:rPr>
              <a:t> </a:t>
            </a:r>
            <a:r>
              <a:rPr dirty="0" sz="1100">
                <a:latin typeface="Meiryo UI"/>
                <a:cs typeface="Meiryo UI"/>
              </a:rPr>
              <a:t>※</a:t>
            </a:r>
            <a:r>
              <a:rPr dirty="0" sz="1100" spc="5">
                <a:latin typeface="Meiryo UI"/>
                <a:cs typeface="Meiryo UI"/>
              </a:rPr>
              <a:t>全</a:t>
            </a:r>
            <a:r>
              <a:rPr dirty="0" sz="1100">
                <a:latin typeface="Meiryo UI"/>
                <a:cs typeface="Meiryo UI"/>
              </a:rPr>
              <a:t>国</a:t>
            </a:r>
            <a:r>
              <a:rPr dirty="0" sz="1100" spc="5">
                <a:latin typeface="Meiryo UI"/>
                <a:cs typeface="Meiryo UI"/>
              </a:rPr>
              <a:t>学</a:t>
            </a:r>
            <a:r>
              <a:rPr dirty="0" sz="1100">
                <a:latin typeface="Meiryo UI"/>
                <a:cs typeface="Meiryo UI"/>
              </a:rPr>
              <a:t>力</a:t>
            </a:r>
            <a:r>
              <a:rPr dirty="0" sz="1100" spc="-10">
                <a:latin typeface="Meiryo UI"/>
                <a:cs typeface="Meiryo UI"/>
              </a:rPr>
              <a:t>・</a:t>
            </a:r>
            <a:r>
              <a:rPr dirty="0" sz="1100" spc="-25">
                <a:latin typeface="Meiryo UI"/>
                <a:cs typeface="Meiryo UI"/>
              </a:rPr>
              <a:t>学</a:t>
            </a:r>
            <a:r>
              <a:rPr dirty="0" sz="1100" spc="5">
                <a:latin typeface="Meiryo UI"/>
                <a:cs typeface="Meiryo UI"/>
              </a:rPr>
              <a:t>習</a:t>
            </a:r>
            <a:r>
              <a:rPr dirty="0" sz="1100">
                <a:latin typeface="Meiryo UI"/>
                <a:cs typeface="Meiryo UI"/>
              </a:rPr>
              <a:t>状</a:t>
            </a:r>
            <a:r>
              <a:rPr dirty="0" sz="1100" spc="-10">
                <a:latin typeface="Meiryo UI"/>
                <a:cs typeface="Meiryo UI"/>
              </a:rPr>
              <a:t>況</a:t>
            </a:r>
            <a:r>
              <a:rPr dirty="0" sz="1100" spc="5">
                <a:latin typeface="Meiryo UI"/>
                <a:cs typeface="Meiryo UI"/>
              </a:rPr>
              <a:t>調</a:t>
            </a:r>
            <a:r>
              <a:rPr dirty="0" sz="1100">
                <a:latin typeface="Meiryo UI"/>
                <a:cs typeface="Meiryo UI"/>
              </a:rPr>
              <a:t>査</a:t>
            </a:r>
            <a:r>
              <a:rPr dirty="0" sz="1100" spc="-15">
                <a:latin typeface="Meiryo UI"/>
                <a:cs typeface="Meiryo UI"/>
              </a:rPr>
              <a:t>と</a:t>
            </a:r>
            <a:r>
              <a:rPr dirty="0" sz="1100" spc="5">
                <a:latin typeface="Meiryo UI"/>
                <a:cs typeface="Meiryo UI"/>
              </a:rPr>
              <a:t>同様</a:t>
            </a:r>
            <a:endParaRPr sz="11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tabLst>
                <a:tab pos="623570" algn="l"/>
                <a:tab pos="2001520" algn="l"/>
              </a:tabLst>
            </a:pPr>
            <a:r>
              <a:rPr dirty="0" sz="1200">
                <a:latin typeface="Meiryo UI"/>
                <a:cs typeface="Meiryo UI"/>
              </a:rPr>
              <a:t>選択肢	：ア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2</a:t>
            </a:r>
            <a:r>
              <a:rPr dirty="0" sz="1200">
                <a:latin typeface="Meiryo UI"/>
                <a:cs typeface="Meiryo UI"/>
              </a:rPr>
              <a:t>時間以上	イ</a:t>
            </a:r>
            <a:r>
              <a:rPr dirty="0" sz="1200" spc="35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１時間以上２時間未満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26667" y="2273046"/>
            <a:ext cx="89154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ウ</a:t>
            </a:r>
            <a:r>
              <a:rPr dirty="0" sz="1200" spc="295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30</a:t>
            </a:r>
            <a:r>
              <a:rPr dirty="0" sz="1200">
                <a:latin typeface="Meiryo UI"/>
                <a:cs typeface="Meiryo UI"/>
              </a:rPr>
              <a:t>分以上 オ</a:t>
            </a:r>
            <a:r>
              <a:rPr dirty="0" sz="1200" spc="300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10</a:t>
            </a:r>
            <a:r>
              <a:rPr dirty="0" sz="1200">
                <a:latin typeface="Meiryo UI"/>
                <a:cs typeface="Meiryo UI"/>
              </a:rPr>
              <a:t>分未満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46122" y="2273046"/>
            <a:ext cx="153416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7145" marR="5080" indent="-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エ</a:t>
            </a:r>
            <a:r>
              <a:rPr dirty="0" sz="1200" spc="290">
                <a:latin typeface="Meiryo UI"/>
                <a:cs typeface="Meiryo UI"/>
              </a:rPr>
              <a:t> </a:t>
            </a:r>
            <a:r>
              <a:rPr dirty="0" sz="1200" spc="-5">
                <a:latin typeface="Meiryo UI"/>
                <a:cs typeface="Meiryo UI"/>
              </a:rPr>
              <a:t>10</a:t>
            </a:r>
            <a:r>
              <a:rPr dirty="0" sz="1200">
                <a:latin typeface="Meiryo UI"/>
                <a:cs typeface="Meiryo UI"/>
              </a:rPr>
              <a:t>分以上</a:t>
            </a:r>
            <a:r>
              <a:rPr dirty="0" sz="1200" spc="-5">
                <a:latin typeface="Meiryo UI"/>
                <a:cs typeface="Meiryo UI"/>
              </a:rPr>
              <a:t>30</a:t>
            </a:r>
            <a:r>
              <a:rPr dirty="0" sz="1200">
                <a:latin typeface="Meiryo UI"/>
                <a:cs typeface="Meiryo UI"/>
              </a:rPr>
              <a:t>分未満 カ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-5">
                <a:latin typeface="Meiryo UI"/>
                <a:cs typeface="Meiryo UI"/>
              </a:rPr>
              <a:t>くし</a:t>
            </a:r>
            <a:r>
              <a:rPr dirty="0" sz="1200">
                <a:latin typeface="Meiryo UI"/>
                <a:cs typeface="Meiryo UI"/>
              </a:rPr>
              <a:t>ない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3143" y="3370579"/>
            <a:ext cx="4059554" cy="130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質問項目②（①で</a:t>
            </a:r>
            <a:r>
              <a:rPr dirty="0" sz="1200" spc="-5">
                <a:latin typeface="Meiryo UI"/>
                <a:cs typeface="Meiryo UI"/>
              </a:rPr>
              <a:t>ア</a:t>
            </a:r>
            <a:r>
              <a:rPr dirty="0" sz="1200">
                <a:latin typeface="Meiryo UI"/>
                <a:cs typeface="Meiryo UI"/>
              </a:rPr>
              <a:t>～オ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選んだ子ども）</a:t>
            </a:r>
            <a:endParaRPr sz="1200">
              <a:latin typeface="Meiryo UI"/>
              <a:cs typeface="Meiryo UI"/>
            </a:endParaRPr>
          </a:p>
          <a:p>
            <a:pPr marL="82486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「読書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する理由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教えて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>
                <a:latin typeface="Meiryo UI"/>
                <a:cs typeface="Meiryo UI"/>
              </a:rPr>
              <a:t>だ</a:t>
            </a:r>
            <a:r>
              <a:rPr dirty="0" sz="1200" spc="-5">
                <a:latin typeface="Meiryo UI"/>
                <a:cs typeface="Meiryo UI"/>
              </a:rPr>
              <a:t>さ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 spc="-5">
                <a:latin typeface="Meiryo UI"/>
                <a:cs typeface="Meiryo UI"/>
              </a:rPr>
              <a:t>。</a:t>
            </a:r>
            <a:r>
              <a:rPr dirty="0" sz="1200">
                <a:latin typeface="Meiryo UI"/>
                <a:cs typeface="Meiryo UI"/>
              </a:rPr>
              <a:t>」（複数回答可）</a:t>
            </a:r>
            <a:endParaRPr sz="1200">
              <a:latin typeface="Meiryo UI"/>
              <a:cs typeface="Meiryo UI"/>
            </a:endParaRPr>
          </a:p>
          <a:p>
            <a:pPr marL="824865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Meiryo UI"/>
                <a:cs typeface="Meiryo UI"/>
              </a:rPr>
              <a:t>※令和元年度読書調査と同様</a:t>
            </a:r>
            <a:endParaRPr sz="1000">
              <a:latin typeface="Meiryo UI"/>
              <a:cs typeface="Meiryo UI"/>
            </a:endParaRPr>
          </a:p>
          <a:p>
            <a:pPr marL="824865" marR="252729" indent="-812800">
              <a:lnSpc>
                <a:spcPct val="100000"/>
              </a:lnSpc>
              <a:spcBef>
                <a:spcPts val="40"/>
              </a:spcBef>
              <a:tabLst>
                <a:tab pos="672465" algn="l"/>
                <a:tab pos="2219325" algn="l"/>
              </a:tabLst>
            </a:pPr>
            <a:r>
              <a:rPr dirty="0" sz="1200">
                <a:latin typeface="Meiryo UI"/>
                <a:cs typeface="Meiryo UI"/>
              </a:rPr>
              <a:t>選択肢	：ア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気分転換になる	イ</a:t>
            </a:r>
            <a:r>
              <a:rPr dirty="0" sz="1200" spc="28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感動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得る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とがで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 ウ</a:t>
            </a:r>
            <a:r>
              <a:rPr dirty="0" sz="1200" spc="38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本の内容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楽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む</a:t>
            </a:r>
            <a:r>
              <a:rPr dirty="0" sz="1200" spc="-5">
                <a:latin typeface="Meiryo UI"/>
                <a:cs typeface="Meiryo UI"/>
              </a:rPr>
              <a:t>こと</a:t>
            </a:r>
            <a:r>
              <a:rPr dirty="0" sz="1200">
                <a:latin typeface="Meiryo UI"/>
                <a:cs typeface="Meiryo UI"/>
              </a:rPr>
              <a:t>が</a:t>
            </a:r>
            <a:r>
              <a:rPr dirty="0" sz="1200" spc="-10">
                <a:latin typeface="Meiryo UI"/>
                <a:cs typeface="Meiryo UI"/>
              </a:rPr>
              <a:t>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</a:t>
            </a:r>
            <a:endParaRPr sz="1200">
              <a:latin typeface="Meiryo UI"/>
              <a:cs typeface="Meiryo UI"/>
            </a:endParaRPr>
          </a:p>
          <a:p>
            <a:pPr marL="82486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エ</a:t>
            </a:r>
            <a:r>
              <a:rPr dirty="0" sz="1200" spc="37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いろいろ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人の考</a:t>
            </a:r>
            <a:r>
              <a:rPr dirty="0" sz="1200" spc="-10">
                <a:latin typeface="Meiryo UI"/>
                <a:cs typeface="Meiryo UI"/>
              </a:rPr>
              <a:t>え</a:t>
            </a:r>
            <a:r>
              <a:rPr dirty="0" sz="1200">
                <a:latin typeface="Meiryo UI"/>
                <a:cs typeface="Meiryo UI"/>
              </a:rPr>
              <a:t>方に触</a:t>
            </a:r>
            <a:r>
              <a:rPr dirty="0" sz="1200" spc="-10">
                <a:latin typeface="Meiryo UI"/>
                <a:cs typeface="Meiryo UI"/>
              </a:rPr>
              <a:t>れ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が</a:t>
            </a:r>
            <a:r>
              <a:rPr dirty="0" sz="1200" spc="-10">
                <a:latin typeface="Meiryo UI"/>
                <a:cs typeface="Meiryo UI"/>
              </a:rPr>
              <a:t>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</a:t>
            </a:r>
            <a:endParaRPr sz="1200">
              <a:latin typeface="Meiryo UI"/>
              <a:cs typeface="Meiryo UI"/>
            </a:endParaRPr>
          </a:p>
          <a:p>
            <a:pPr marL="82486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オ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空</a:t>
            </a:r>
            <a:r>
              <a:rPr dirty="0" sz="1200" spc="-5">
                <a:latin typeface="Meiryo UI"/>
                <a:cs typeface="Meiryo UI"/>
              </a:rPr>
              <a:t>想し</a:t>
            </a:r>
            <a:r>
              <a:rPr dirty="0" sz="1200">
                <a:latin typeface="Meiryo UI"/>
                <a:cs typeface="Meiryo UI"/>
              </a:rPr>
              <a:t>たり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夢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得</a:t>
            </a:r>
            <a:r>
              <a:rPr dirty="0" sz="1200" spc="-5">
                <a:latin typeface="Meiryo UI"/>
                <a:cs typeface="Meiryo UI"/>
              </a:rPr>
              <a:t>語</a:t>
            </a:r>
            <a:r>
              <a:rPr dirty="0" sz="1200">
                <a:latin typeface="Meiryo UI"/>
                <a:cs typeface="Meiryo UI"/>
              </a:rPr>
              <a:t>りす</a:t>
            </a:r>
            <a:r>
              <a:rPr dirty="0" sz="1200" spc="-5">
                <a:latin typeface="Meiryo UI"/>
                <a:cs typeface="Meiryo UI"/>
              </a:rPr>
              <a:t>ることが</a:t>
            </a:r>
            <a:r>
              <a:rPr dirty="0" sz="1200" spc="-15">
                <a:latin typeface="Meiryo UI"/>
                <a:cs typeface="Meiryo UI"/>
              </a:rPr>
              <a:t>で</a:t>
            </a:r>
            <a:r>
              <a:rPr dirty="0" sz="1200" spc="-10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22504" y="2753867"/>
            <a:ext cx="4052570" cy="490855"/>
          </a:xfrm>
          <a:custGeom>
            <a:avLst/>
            <a:gdLst/>
            <a:ahLst/>
            <a:cxnLst/>
            <a:rect l="l" t="t" r="r" b="b"/>
            <a:pathLst>
              <a:path w="4052570" h="490855">
                <a:moveTo>
                  <a:pt x="3984117" y="0"/>
                </a:moveTo>
                <a:lnTo>
                  <a:pt x="68160" y="0"/>
                </a:lnTo>
                <a:lnTo>
                  <a:pt x="41630" y="5351"/>
                </a:lnTo>
                <a:lnTo>
                  <a:pt x="19964" y="19954"/>
                </a:lnTo>
                <a:lnTo>
                  <a:pt x="5356" y="41630"/>
                </a:lnTo>
                <a:lnTo>
                  <a:pt x="0" y="68199"/>
                </a:lnTo>
                <a:lnTo>
                  <a:pt x="0" y="422529"/>
                </a:lnTo>
                <a:lnTo>
                  <a:pt x="5356" y="449097"/>
                </a:lnTo>
                <a:lnTo>
                  <a:pt x="19964" y="470773"/>
                </a:lnTo>
                <a:lnTo>
                  <a:pt x="41630" y="485376"/>
                </a:lnTo>
                <a:lnTo>
                  <a:pt x="68160" y="490728"/>
                </a:lnTo>
                <a:lnTo>
                  <a:pt x="3984117" y="490728"/>
                </a:lnTo>
                <a:lnTo>
                  <a:pt x="4010685" y="485376"/>
                </a:lnTo>
                <a:lnTo>
                  <a:pt x="4032361" y="470773"/>
                </a:lnTo>
                <a:lnTo>
                  <a:pt x="4046964" y="449097"/>
                </a:lnTo>
                <a:lnTo>
                  <a:pt x="4052316" y="422529"/>
                </a:lnTo>
                <a:lnTo>
                  <a:pt x="4052316" y="68199"/>
                </a:lnTo>
                <a:lnTo>
                  <a:pt x="4046964" y="41630"/>
                </a:lnTo>
                <a:lnTo>
                  <a:pt x="4032361" y="19954"/>
                </a:lnTo>
                <a:lnTo>
                  <a:pt x="4010685" y="5351"/>
                </a:lnTo>
                <a:lnTo>
                  <a:pt x="3984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22504" y="2753867"/>
            <a:ext cx="4052570" cy="490855"/>
          </a:xfrm>
          <a:custGeom>
            <a:avLst/>
            <a:gdLst/>
            <a:ahLst/>
            <a:cxnLst/>
            <a:rect l="l" t="t" r="r" b="b"/>
            <a:pathLst>
              <a:path w="4052570" h="490855">
                <a:moveTo>
                  <a:pt x="0" y="68199"/>
                </a:moveTo>
                <a:lnTo>
                  <a:pt x="5356" y="41630"/>
                </a:lnTo>
                <a:lnTo>
                  <a:pt x="19964" y="19954"/>
                </a:lnTo>
                <a:lnTo>
                  <a:pt x="41630" y="5351"/>
                </a:lnTo>
                <a:lnTo>
                  <a:pt x="68160" y="0"/>
                </a:lnTo>
                <a:lnTo>
                  <a:pt x="3984117" y="0"/>
                </a:lnTo>
                <a:lnTo>
                  <a:pt x="4010685" y="5351"/>
                </a:lnTo>
                <a:lnTo>
                  <a:pt x="4032361" y="19954"/>
                </a:lnTo>
                <a:lnTo>
                  <a:pt x="4046964" y="41630"/>
                </a:lnTo>
                <a:lnTo>
                  <a:pt x="4052316" y="68199"/>
                </a:lnTo>
                <a:lnTo>
                  <a:pt x="4052316" y="422529"/>
                </a:lnTo>
                <a:lnTo>
                  <a:pt x="4046964" y="449097"/>
                </a:lnTo>
                <a:lnTo>
                  <a:pt x="4032361" y="470773"/>
                </a:lnTo>
                <a:lnTo>
                  <a:pt x="4010685" y="485376"/>
                </a:lnTo>
                <a:lnTo>
                  <a:pt x="3984117" y="490728"/>
                </a:lnTo>
                <a:lnTo>
                  <a:pt x="68160" y="490728"/>
                </a:lnTo>
                <a:lnTo>
                  <a:pt x="41630" y="485376"/>
                </a:lnTo>
                <a:lnTo>
                  <a:pt x="19964" y="470773"/>
                </a:lnTo>
                <a:lnTo>
                  <a:pt x="5356" y="449097"/>
                </a:lnTo>
                <a:lnTo>
                  <a:pt x="0" y="422529"/>
                </a:lnTo>
                <a:lnTo>
                  <a:pt x="0" y="68199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320446" y="2804286"/>
            <a:ext cx="356616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「カ</a:t>
            </a:r>
            <a:r>
              <a:rPr dirty="0" sz="1200" spc="31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-5">
                <a:latin typeface="Meiryo UI"/>
                <a:cs typeface="Meiryo UI"/>
              </a:rPr>
              <a:t>くし</a:t>
            </a:r>
            <a:r>
              <a:rPr dirty="0" sz="1200">
                <a:latin typeface="Meiryo UI"/>
                <a:cs typeface="Meiryo UI"/>
              </a:rPr>
              <a:t>ない」子どもの割合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比較</a:t>
            </a:r>
            <a:r>
              <a:rPr dirty="0" sz="1200" spc="-5">
                <a:latin typeface="Meiryo UI"/>
                <a:cs typeface="Meiryo UI"/>
              </a:rPr>
              <a:t>し、</a:t>
            </a:r>
            <a:r>
              <a:rPr dirty="0" sz="1200">
                <a:latin typeface="Meiryo UI"/>
                <a:cs typeface="Meiryo UI"/>
              </a:rPr>
              <a:t>読書習慣の形成に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つ</a:t>
            </a:r>
            <a:r>
              <a:rPr dirty="0" sz="1200" spc="-5">
                <a:latin typeface="Meiryo UI"/>
                <a:cs typeface="Meiryo UI"/>
              </a:rPr>
              <a:t>い</a:t>
            </a:r>
            <a:r>
              <a:rPr dirty="0" sz="1200" spc="5">
                <a:latin typeface="Meiryo UI"/>
                <a:cs typeface="Meiryo UI"/>
              </a:rPr>
              <a:t>て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成</a:t>
            </a:r>
            <a:r>
              <a:rPr dirty="0" sz="1200" spc="-5">
                <a:latin typeface="Meiryo UI"/>
                <a:cs typeface="Meiryo UI"/>
              </a:rPr>
              <a:t>果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図</a:t>
            </a:r>
            <a:r>
              <a:rPr dirty="0" sz="1200" spc="-10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766690" y="4711636"/>
            <a:ext cx="3058795" cy="888365"/>
          </a:xfrm>
          <a:prstGeom prst="rect">
            <a:avLst/>
          </a:prstGeom>
        </p:spPr>
        <p:txBody>
          <a:bodyPr wrap="square" lIns="0" tIns="1460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0"/>
              </a:spcBef>
            </a:pPr>
            <a:r>
              <a:rPr dirty="0" u="sng" sz="1800" spc="-44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sng" sz="1800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対象：施設職</a:t>
            </a:r>
            <a:r>
              <a:rPr dirty="0" u="sng" sz="1800" spc="-10">
                <a:uFill>
                  <a:solidFill>
                    <a:srgbClr val="000000"/>
                  </a:solidFill>
                </a:uFill>
                <a:latin typeface="游ゴシック"/>
                <a:cs typeface="游ゴシック"/>
              </a:rPr>
              <a:t>員</a:t>
            </a:r>
            <a:endParaRPr sz="1800">
              <a:latin typeface="游ゴシック"/>
              <a:cs typeface="游ゴシック"/>
            </a:endParaRPr>
          </a:p>
          <a:p>
            <a:pPr marL="142875">
              <a:lnSpc>
                <a:spcPct val="100000"/>
              </a:lnSpc>
              <a:spcBef>
                <a:spcPts val="700"/>
              </a:spcBef>
            </a:pPr>
            <a:r>
              <a:rPr dirty="0" sz="1200">
                <a:latin typeface="Meiryo UI"/>
                <a:cs typeface="Meiryo UI"/>
              </a:rPr>
              <a:t>①「普段、ど</a:t>
            </a:r>
            <a:r>
              <a:rPr dirty="0" sz="1200" spc="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よう</a:t>
            </a:r>
            <a:r>
              <a:rPr dirty="0" sz="1200" spc="5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読書活動を実施し</a:t>
            </a:r>
            <a:r>
              <a:rPr dirty="0" sz="1200" spc="5">
                <a:latin typeface="Meiryo UI"/>
                <a:cs typeface="Meiryo UI"/>
              </a:rPr>
              <a:t>てい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5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245110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各施設における読書活動の現状</a:t>
            </a:r>
            <a:r>
              <a:rPr dirty="0" sz="1200" spc="-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把握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96992" y="5757164"/>
            <a:ext cx="296672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②「①の活動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取組むにあ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っ</a:t>
            </a:r>
            <a:r>
              <a:rPr dirty="0" sz="1200" spc="-5">
                <a:latin typeface="Meiryo UI"/>
                <a:cs typeface="Meiryo UI"/>
              </a:rPr>
              <a:t>て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課題</a:t>
            </a:r>
            <a:r>
              <a:rPr dirty="0" sz="1200" spc="-10">
                <a:latin typeface="Meiryo UI"/>
                <a:cs typeface="Meiryo UI"/>
              </a:rPr>
              <a:t>は</a:t>
            </a:r>
            <a:r>
              <a:rPr dirty="0" sz="1200">
                <a:latin typeface="Meiryo UI"/>
                <a:cs typeface="Meiryo UI"/>
              </a:rPr>
              <a:t>な</a:t>
            </a:r>
            <a:r>
              <a:rPr dirty="0" sz="1200" spc="-10">
                <a:latin typeface="Meiryo UI"/>
                <a:cs typeface="Meiryo UI"/>
              </a:rPr>
              <a:t>にか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14300">
              <a:lnSpc>
                <a:spcPct val="100000"/>
              </a:lnSpc>
            </a:pPr>
            <a:r>
              <a:rPr dirty="0" sz="1200" spc="735">
                <a:latin typeface="Meiryo UI"/>
                <a:cs typeface="Meiryo UI"/>
              </a:rPr>
              <a:t>⇒</a:t>
            </a:r>
            <a:r>
              <a:rPr dirty="0" sz="1200" spc="-5">
                <a:latin typeface="Meiryo UI"/>
                <a:cs typeface="Meiryo UI"/>
              </a:rPr>
              <a:t>各</a:t>
            </a:r>
            <a:r>
              <a:rPr dirty="0" sz="1200">
                <a:latin typeface="Meiryo UI"/>
                <a:cs typeface="Meiryo UI"/>
              </a:rPr>
              <a:t>施</a:t>
            </a:r>
            <a:r>
              <a:rPr dirty="0" sz="1200" spc="-5">
                <a:latin typeface="Meiryo UI"/>
                <a:cs typeface="Meiryo UI"/>
              </a:rPr>
              <a:t>設</a:t>
            </a:r>
            <a:r>
              <a:rPr dirty="0" sz="1200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お</a:t>
            </a:r>
            <a:r>
              <a:rPr dirty="0" sz="1200">
                <a:latin typeface="Meiryo UI"/>
                <a:cs typeface="Meiryo UI"/>
              </a:rPr>
              <a:t>け</a:t>
            </a:r>
            <a:r>
              <a:rPr dirty="0" sz="1200" spc="-5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読</a:t>
            </a:r>
            <a:r>
              <a:rPr dirty="0" sz="1200" spc="-5">
                <a:latin typeface="Meiryo UI"/>
                <a:cs typeface="Meiryo UI"/>
              </a:rPr>
              <a:t>書</a:t>
            </a:r>
            <a:r>
              <a:rPr dirty="0" sz="1200">
                <a:latin typeface="Meiryo UI"/>
                <a:cs typeface="Meiryo UI"/>
              </a:rPr>
              <a:t>活</a:t>
            </a:r>
            <a:r>
              <a:rPr dirty="0" sz="1200" spc="-5">
                <a:latin typeface="Meiryo UI"/>
                <a:cs typeface="Meiryo UI"/>
              </a:rPr>
              <a:t>動の課題</a:t>
            </a:r>
            <a:r>
              <a:rPr dirty="0" sz="1200" spc="-15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把握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96992" y="6306108"/>
            <a:ext cx="25984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③「各事業ごとの効果と課題</a:t>
            </a:r>
            <a:r>
              <a:rPr dirty="0" sz="1200" spc="5">
                <a:latin typeface="Meiryo UI"/>
                <a:cs typeface="Meiryo UI"/>
              </a:rPr>
              <a:t>は</a:t>
            </a:r>
            <a:r>
              <a:rPr dirty="0" sz="1200">
                <a:latin typeface="Meiryo UI"/>
                <a:cs typeface="Meiryo UI"/>
              </a:rPr>
              <a:t>な</a:t>
            </a:r>
            <a:r>
              <a:rPr dirty="0" sz="1200" spc="-10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か」</a:t>
            </a:r>
            <a:endParaRPr sz="1200">
              <a:latin typeface="Meiryo UI"/>
              <a:cs typeface="Meiryo UI"/>
            </a:endParaRPr>
          </a:p>
          <a:p>
            <a:pPr marL="114300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 spc="730">
                <a:latin typeface="Meiryo UI"/>
                <a:cs typeface="Meiryo UI"/>
              </a:rPr>
              <a:t>次年度以降の事業実施に向け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検</a:t>
            </a:r>
            <a:r>
              <a:rPr dirty="0" sz="1200" spc="-660">
                <a:latin typeface="Meiryo UI"/>
                <a:cs typeface="Meiryo UI"/>
              </a:rPr>
              <a:t>証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22504" y="6172200"/>
            <a:ext cx="4052570" cy="490855"/>
          </a:xfrm>
          <a:custGeom>
            <a:avLst/>
            <a:gdLst/>
            <a:ahLst/>
            <a:cxnLst/>
            <a:rect l="l" t="t" r="r" b="b"/>
            <a:pathLst>
              <a:path w="4052570" h="490854">
                <a:moveTo>
                  <a:pt x="3984117" y="0"/>
                </a:moveTo>
                <a:lnTo>
                  <a:pt x="68160" y="0"/>
                </a:lnTo>
                <a:lnTo>
                  <a:pt x="41630" y="5356"/>
                </a:lnTo>
                <a:lnTo>
                  <a:pt x="19964" y="19964"/>
                </a:lnTo>
                <a:lnTo>
                  <a:pt x="5356" y="41630"/>
                </a:lnTo>
                <a:lnTo>
                  <a:pt x="0" y="68160"/>
                </a:lnTo>
                <a:lnTo>
                  <a:pt x="0" y="422567"/>
                </a:lnTo>
                <a:lnTo>
                  <a:pt x="5356" y="449097"/>
                </a:lnTo>
                <a:lnTo>
                  <a:pt x="19964" y="470763"/>
                </a:lnTo>
                <a:lnTo>
                  <a:pt x="41630" y="485371"/>
                </a:lnTo>
                <a:lnTo>
                  <a:pt x="68160" y="490728"/>
                </a:lnTo>
                <a:lnTo>
                  <a:pt x="3984117" y="490728"/>
                </a:lnTo>
                <a:lnTo>
                  <a:pt x="4010685" y="485371"/>
                </a:lnTo>
                <a:lnTo>
                  <a:pt x="4032361" y="470763"/>
                </a:lnTo>
                <a:lnTo>
                  <a:pt x="4046964" y="449097"/>
                </a:lnTo>
                <a:lnTo>
                  <a:pt x="4052316" y="422567"/>
                </a:lnTo>
                <a:lnTo>
                  <a:pt x="4052316" y="68160"/>
                </a:lnTo>
                <a:lnTo>
                  <a:pt x="4046964" y="41630"/>
                </a:lnTo>
                <a:lnTo>
                  <a:pt x="4032361" y="19964"/>
                </a:lnTo>
                <a:lnTo>
                  <a:pt x="4010685" y="5356"/>
                </a:lnTo>
                <a:lnTo>
                  <a:pt x="39841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2504" y="6172200"/>
            <a:ext cx="4052570" cy="490855"/>
          </a:xfrm>
          <a:custGeom>
            <a:avLst/>
            <a:gdLst/>
            <a:ahLst/>
            <a:cxnLst/>
            <a:rect l="l" t="t" r="r" b="b"/>
            <a:pathLst>
              <a:path w="4052570" h="490854">
                <a:moveTo>
                  <a:pt x="0" y="68160"/>
                </a:moveTo>
                <a:lnTo>
                  <a:pt x="5356" y="41630"/>
                </a:lnTo>
                <a:lnTo>
                  <a:pt x="19964" y="19964"/>
                </a:lnTo>
                <a:lnTo>
                  <a:pt x="41630" y="5356"/>
                </a:lnTo>
                <a:lnTo>
                  <a:pt x="68160" y="0"/>
                </a:lnTo>
                <a:lnTo>
                  <a:pt x="3984117" y="0"/>
                </a:lnTo>
                <a:lnTo>
                  <a:pt x="4010685" y="5356"/>
                </a:lnTo>
                <a:lnTo>
                  <a:pt x="4032361" y="19964"/>
                </a:lnTo>
                <a:lnTo>
                  <a:pt x="4046964" y="41630"/>
                </a:lnTo>
                <a:lnTo>
                  <a:pt x="4052316" y="68160"/>
                </a:lnTo>
                <a:lnTo>
                  <a:pt x="4052316" y="422567"/>
                </a:lnTo>
                <a:lnTo>
                  <a:pt x="4046964" y="449097"/>
                </a:lnTo>
                <a:lnTo>
                  <a:pt x="4032361" y="470763"/>
                </a:lnTo>
                <a:lnTo>
                  <a:pt x="4010685" y="485371"/>
                </a:lnTo>
                <a:lnTo>
                  <a:pt x="3984117" y="490728"/>
                </a:lnTo>
                <a:lnTo>
                  <a:pt x="68160" y="490728"/>
                </a:lnTo>
                <a:lnTo>
                  <a:pt x="41630" y="485371"/>
                </a:lnTo>
                <a:lnTo>
                  <a:pt x="19964" y="470763"/>
                </a:lnTo>
                <a:lnTo>
                  <a:pt x="5356" y="449097"/>
                </a:lnTo>
                <a:lnTo>
                  <a:pt x="0" y="422567"/>
                </a:lnTo>
                <a:lnTo>
                  <a:pt x="0" y="6816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20446" y="4650994"/>
            <a:ext cx="3837940" cy="1963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7080" marR="135699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カ</a:t>
            </a:r>
            <a:r>
              <a:rPr dirty="0" sz="1200" spc="30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趣味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深める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とがで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 キ</a:t>
            </a:r>
            <a:r>
              <a:rPr dirty="0" sz="1200" spc="36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文章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読む力がつく</a:t>
            </a:r>
            <a:endParaRPr sz="1200">
              <a:latin typeface="Meiryo UI"/>
              <a:cs typeface="Meiryo UI"/>
            </a:endParaRPr>
          </a:p>
          <a:p>
            <a:pPr marL="767080" marR="814069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ク</a:t>
            </a:r>
            <a:r>
              <a:rPr dirty="0" sz="1200" spc="29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言葉の表現力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つける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</a:t>
            </a:r>
            <a:r>
              <a:rPr dirty="0" sz="1200" spc="-10">
                <a:latin typeface="Meiryo UI"/>
                <a:cs typeface="Meiryo UI"/>
              </a:rPr>
              <a:t>がで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 ケ</a:t>
            </a:r>
            <a:r>
              <a:rPr dirty="0" sz="1200" spc="35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物事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深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>
                <a:latin typeface="Meiryo UI"/>
                <a:cs typeface="Meiryo UI"/>
              </a:rPr>
              <a:t>考え</a:t>
            </a:r>
            <a:r>
              <a:rPr dirty="0" sz="1200" spc="-5">
                <a:latin typeface="Meiryo UI"/>
                <a:cs typeface="Meiryo UI"/>
              </a:rPr>
              <a:t>られる</a:t>
            </a:r>
            <a:r>
              <a:rPr dirty="0" sz="1200" spc="-10">
                <a:latin typeface="Meiryo UI"/>
                <a:cs typeface="Meiryo UI"/>
              </a:rPr>
              <a:t>よ</a:t>
            </a:r>
            <a:r>
              <a:rPr dirty="0" sz="1200" spc="-5">
                <a:latin typeface="Meiryo UI"/>
                <a:cs typeface="Meiryo UI"/>
              </a:rPr>
              <a:t>う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なる</a:t>
            </a:r>
            <a:endParaRPr sz="1200">
              <a:latin typeface="Meiryo UI"/>
              <a:cs typeface="Meiryo UI"/>
            </a:endParaRPr>
          </a:p>
          <a:p>
            <a:pPr marL="76708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コ</a:t>
            </a:r>
            <a:r>
              <a:rPr dirty="0" sz="1200" spc="385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勉強の役に立つ</a:t>
            </a:r>
            <a:endParaRPr sz="1200">
              <a:latin typeface="Meiryo UI"/>
              <a:cs typeface="Meiryo UI"/>
            </a:endParaRPr>
          </a:p>
          <a:p>
            <a:pPr marL="767080" marR="846455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サ</a:t>
            </a:r>
            <a:r>
              <a:rPr dirty="0" sz="1200" spc="29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知らなかっ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 spc="-5">
                <a:latin typeface="Meiryo UI"/>
                <a:cs typeface="Meiryo UI"/>
              </a:rPr>
              <a:t>こと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知る</a:t>
            </a:r>
            <a:r>
              <a:rPr dirty="0" sz="1200" spc="-20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</a:t>
            </a:r>
            <a:r>
              <a:rPr dirty="0" sz="1200" spc="-10">
                <a:latin typeface="Meiryo UI"/>
                <a:cs typeface="Meiryo UI"/>
              </a:rPr>
              <a:t>がで</a:t>
            </a:r>
            <a:r>
              <a:rPr dirty="0" sz="1200" spc="-5">
                <a:latin typeface="Meiryo UI"/>
                <a:cs typeface="Meiryo UI"/>
              </a:rPr>
              <a:t>き</a:t>
            </a:r>
            <a:r>
              <a:rPr dirty="0" sz="1200">
                <a:latin typeface="Meiryo UI"/>
                <a:cs typeface="Meiryo UI"/>
              </a:rPr>
              <a:t>る シ</a:t>
            </a:r>
            <a:r>
              <a:rPr dirty="0" sz="1200" spc="38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わ</a:t>
            </a:r>
            <a:r>
              <a:rPr dirty="0" sz="1200" spc="5">
                <a:latin typeface="Meiryo UI"/>
                <a:cs typeface="Meiryo UI"/>
              </a:rPr>
              <a:t>か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>
                <a:latin typeface="Meiryo UI"/>
                <a:cs typeface="Meiryo UI"/>
              </a:rPr>
              <a:t>ない</a:t>
            </a:r>
            <a:endParaRPr sz="1200">
              <a:latin typeface="Meiryo UI"/>
              <a:cs typeface="Meiryo UI"/>
            </a:endParaRPr>
          </a:p>
          <a:p>
            <a:pPr marL="76708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ス</a:t>
            </a:r>
            <a:r>
              <a:rPr dirty="0" sz="1200" spc="39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その他</a:t>
            </a:r>
            <a:endParaRPr sz="1200">
              <a:latin typeface="Meiryo UI"/>
              <a:cs typeface="Meiryo UI"/>
            </a:endParaRPr>
          </a:p>
          <a:p>
            <a:pPr marL="12700" marR="5080">
              <a:lnSpc>
                <a:spcPct val="100000"/>
              </a:lnSpc>
              <a:spcBef>
                <a:spcPts val="860"/>
              </a:spcBef>
            </a:pPr>
            <a:r>
              <a:rPr dirty="0" sz="1200">
                <a:latin typeface="Meiryo UI"/>
                <a:cs typeface="Meiryo UI"/>
              </a:rPr>
              <a:t>各選択肢の割合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比較</a:t>
            </a:r>
            <a:r>
              <a:rPr dirty="0" sz="1200" spc="-5">
                <a:latin typeface="Meiryo UI"/>
                <a:cs typeface="Meiryo UI"/>
              </a:rPr>
              <a:t>し、</a:t>
            </a:r>
            <a:r>
              <a:rPr dirty="0" sz="1200">
                <a:latin typeface="Meiryo UI"/>
                <a:cs typeface="Meiryo UI"/>
              </a:rPr>
              <a:t>読書の必要性や興味関心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対する 効果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図る。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185920" y="853439"/>
            <a:ext cx="4719320" cy="1299210"/>
          </a:xfrm>
          <a:custGeom>
            <a:avLst/>
            <a:gdLst/>
            <a:ahLst/>
            <a:cxnLst/>
            <a:rect l="l" t="t" r="r" b="b"/>
            <a:pathLst>
              <a:path w="4719320" h="1299210">
                <a:moveTo>
                  <a:pt x="4718811" y="0"/>
                </a:moveTo>
                <a:lnTo>
                  <a:pt x="529335" y="0"/>
                </a:lnTo>
                <a:lnTo>
                  <a:pt x="529335" y="732536"/>
                </a:lnTo>
                <a:lnTo>
                  <a:pt x="0" y="1298829"/>
                </a:lnTo>
                <a:lnTo>
                  <a:pt x="529335" y="1046480"/>
                </a:lnTo>
                <a:lnTo>
                  <a:pt x="4718811" y="1046480"/>
                </a:lnTo>
                <a:lnTo>
                  <a:pt x="4718811" y="0"/>
                </a:lnTo>
                <a:close/>
              </a:path>
              <a:path w="4719320" h="1299210">
                <a:moveTo>
                  <a:pt x="4718811" y="1046480"/>
                </a:moveTo>
                <a:lnTo>
                  <a:pt x="529335" y="1046480"/>
                </a:lnTo>
                <a:lnTo>
                  <a:pt x="529335" y="1255776"/>
                </a:lnTo>
                <a:lnTo>
                  <a:pt x="4718811" y="1255776"/>
                </a:lnTo>
                <a:lnTo>
                  <a:pt x="4718811" y="10464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185920" y="853439"/>
            <a:ext cx="4719320" cy="1299210"/>
          </a:xfrm>
          <a:custGeom>
            <a:avLst/>
            <a:gdLst/>
            <a:ahLst/>
            <a:cxnLst/>
            <a:rect l="l" t="t" r="r" b="b"/>
            <a:pathLst>
              <a:path w="4719320" h="1299210">
                <a:moveTo>
                  <a:pt x="529335" y="0"/>
                </a:moveTo>
                <a:lnTo>
                  <a:pt x="1227581" y="0"/>
                </a:lnTo>
                <a:lnTo>
                  <a:pt x="2274951" y="0"/>
                </a:lnTo>
                <a:lnTo>
                  <a:pt x="4718811" y="0"/>
                </a:lnTo>
                <a:lnTo>
                  <a:pt x="4718811" y="732536"/>
                </a:lnTo>
                <a:lnTo>
                  <a:pt x="4718811" y="1046480"/>
                </a:lnTo>
                <a:lnTo>
                  <a:pt x="4718811" y="1255776"/>
                </a:lnTo>
                <a:lnTo>
                  <a:pt x="2274951" y="1255776"/>
                </a:lnTo>
                <a:lnTo>
                  <a:pt x="1227581" y="1255776"/>
                </a:lnTo>
                <a:lnTo>
                  <a:pt x="529335" y="1255776"/>
                </a:lnTo>
                <a:lnTo>
                  <a:pt x="529335" y="1046480"/>
                </a:lnTo>
                <a:lnTo>
                  <a:pt x="0" y="1298829"/>
                </a:lnTo>
                <a:lnTo>
                  <a:pt x="529335" y="732536"/>
                </a:lnTo>
                <a:lnTo>
                  <a:pt x="529335" y="0"/>
                </a:lnTo>
                <a:close/>
              </a:path>
            </a:pathLst>
          </a:custGeom>
          <a:ln w="12192">
            <a:solidFill>
              <a:srgbClr val="41709C"/>
            </a:solidFill>
            <a:prstDash val="sysDot"/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794884" y="886714"/>
            <a:ext cx="402971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6032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当該施設の職員に</a:t>
            </a:r>
            <a:r>
              <a:rPr dirty="0" sz="1200" spc="-5">
                <a:latin typeface="Meiryo UI"/>
                <a:cs typeface="Meiryo UI"/>
              </a:rPr>
              <a:t>ヒ</a:t>
            </a:r>
            <a:r>
              <a:rPr dirty="0" sz="1200" spc="-10">
                <a:latin typeface="Meiryo UI"/>
                <a:cs typeface="Meiryo UI"/>
              </a:rPr>
              <a:t>ア</a:t>
            </a:r>
            <a:r>
              <a:rPr dirty="0" sz="1200">
                <a:latin typeface="Meiryo UI"/>
                <a:cs typeface="Meiryo UI"/>
              </a:rPr>
              <a:t>リング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たところ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施設に</a:t>
            </a:r>
            <a:r>
              <a:rPr dirty="0" sz="1200" spc="-10">
                <a:latin typeface="Meiryo UI"/>
                <a:cs typeface="Meiryo UI"/>
              </a:rPr>
              <a:t>おけ</a:t>
            </a:r>
            <a:r>
              <a:rPr dirty="0" sz="1200">
                <a:latin typeface="Meiryo UI"/>
                <a:cs typeface="Meiryo UI"/>
              </a:rPr>
              <a:t>る主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娯楽は、 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読む</a:t>
            </a:r>
            <a:r>
              <a:rPr dirty="0" sz="1200" spc="-5">
                <a:latin typeface="Meiryo UI"/>
                <a:cs typeface="Meiryo UI"/>
              </a:rPr>
              <a:t>ことと</a:t>
            </a:r>
            <a:r>
              <a:rPr dirty="0" sz="1200">
                <a:latin typeface="Meiryo UI"/>
                <a:cs typeface="Meiryo UI"/>
              </a:rPr>
              <a:t>い</a:t>
            </a:r>
            <a:r>
              <a:rPr dirty="0" sz="1200" spc="-5">
                <a:latin typeface="Meiryo UI"/>
                <a:cs typeface="Meiryo UI"/>
              </a:rPr>
              <a:t>う情報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質問項目①で事業実施前</a:t>
            </a:r>
            <a:r>
              <a:rPr dirty="0" sz="1200" spc="-10">
                <a:latin typeface="Meiryo UI"/>
                <a:cs typeface="Meiryo UI"/>
              </a:rPr>
              <a:t>に</a:t>
            </a:r>
            <a:r>
              <a:rPr dirty="0" sz="1200" spc="-5">
                <a:latin typeface="Meiryo UI"/>
                <a:cs typeface="Meiryo UI"/>
              </a:rPr>
              <a:t>ア</a:t>
            </a:r>
            <a:r>
              <a:rPr dirty="0" sz="1200">
                <a:latin typeface="Meiryo UI"/>
                <a:cs typeface="Meiryo UI"/>
              </a:rPr>
              <a:t>ン</a:t>
            </a:r>
            <a:r>
              <a:rPr dirty="0" sz="1200" spc="-10">
                <a:latin typeface="Meiryo UI"/>
                <a:cs typeface="Meiryo UI"/>
              </a:rPr>
              <a:t>ケ</a:t>
            </a:r>
            <a:r>
              <a:rPr dirty="0" sz="1200">
                <a:latin typeface="Meiryo UI"/>
                <a:cs typeface="Meiryo UI"/>
              </a:rPr>
              <a:t>ー トした際に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「カ</a:t>
            </a:r>
            <a:r>
              <a:rPr dirty="0" sz="1200" spc="32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全</a:t>
            </a:r>
            <a:r>
              <a:rPr dirty="0" sz="1200" spc="-5">
                <a:latin typeface="Meiryo UI"/>
                <a:cs typeface="Meiryo UI"/>
              </a:rPr>
              <a:t>くし</a:t>
            </a:r>
            <a:r>
              <a:rPr dirty="0" sz="1200">
                <a:latin typeface="Meiryo UI"/>
                <a:cs typeface="Meiryo UI"/>
              </a:rPr>
              <a:t>ない」とい</a:t>
            </a:r>
            <a:r>
              <a:rPr dirty="0" sz="1200" spc="-5">
                <a:latin typeface="Meiryo UI"/>
                <a:cs typeface="Meiryo UI"/>
              </a:rPr>
              <a:t>う子ども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割合</a:t>
            </a:r>
            <a:r>
              <a:rPr dirty="0" sz="1200" spc="-10">
                <a:latin typeface="Meiryo UI"/>
                <a:cs typeface="Meiryo UI"/>
              </a:rPr>
              <a:t>が</a:t>
            </a:r>
            <a:r>
              <a:rPr dirty="0" sz="1200">
                <a:latin typeface="Meiryo UI"/>
                <a:cs typeface="Meiryo UI"/>
              </a:rPr>
              <a:t>極端</a:t>
            </a:r>
            <a:r>
              <a:rPr dirty="0" sz="1200" spc="-10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少な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可 能性がある。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そのため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①に加え②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質問</a:t>
            </a:r>
            <a:r>
              <a:rPr dirty="0" sz="1200" spc="-10">
                <a:latin typeface="Meiryo UI"/>
                <a:cs typeface="Meiryo UI"/>
              </a:rPr>
              <a:t>す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で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読書の必要性</a:t>
            </a:r>
            <a:r>
              <a:rPr dirty="0" sz="1200" spc="-10">
                <a:latin typeface="Meiryo UI"/>
                <a:cs typeface="Meiryo UI"/>
              </a:rPr>
              <a:t>や</a:t>
            </a:r>
            <a:r>
              <a:rPr dirty="0" sz="1200">
                <a:latin typeface="Meiryo UI"/>
                <a:cs typeface="Meiryo UI"/>
              </a:rPr>
              <a:t>興味関心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に関す</a:t>
            </a:r>
            <a:r>
              <a:rPr dirty="0" sz="1200" spc="-10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意</a:t>
            </a:r>
            <a:r>
              <a:rPr dirty="0" sz="1200" spc="-5">
                <a:latin typeface="Meiryo UI"/>
                <a:cs typeface="Meiryo UI"/>
              </a:rPr>
              <a:t>識</a:t>
            </a:r>
            <a:r>
              <a:rPr dirty="0" sz="1200">
                <a:latin typeface="Meiryo UI"/>
                <a:cs typeface="Meiryo UI"/>
              </a:rPr>
              <a:t>につ</a:t>
            </a:r>
            <a:r>
              <a:rPr dirty="0" sz="1200" spc="-15">
                <a:latin typeface="Meiryo UI"/>
                <a:cs typeface="Meiryo UI"/>
              </a:rPr>
              <a:t>い</a:t>
            </a:r>
            <a:r>
              <a:rPr dirty="0" sz="1200" spc="-10">
                <a:latin typeface="Meiryo UI"/>
                <a:cs typeface="Meiryo UI"/>
              </a:rPr>
              <a:t>て</a:t>
            </a:r>
            <a:r>
              <a:rPr dirty="0" sz="1200" spc="-5">
                <a:latin typeface="Meiryo UI"/>
                <a:cs typeface="Meiryo UI"/>
              </a:rPr>
              <a:t>も</a:t>
            </a:r>
            <a:r>
              <a:rPr dirty="0" sz="1200">
                <a:latin typeface="Meiryo UI"/>
                <a:cs typeface="Meiryo UI"/>
              </a:rPr>
              <a:t>調</a:t>
            </a:r>
            <a:r>
              <a:rPr dirty="0" sz="1200" spc="-5">
                <a:latin typeface="Meiryo UI"/>
                <a:cs typeface="Meiryo UI"/>
              </a:rPr>
              <a:t>査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行</a:t>
            </a:r>
            <a:r>
              <a:rPr dirty="0" sz="1200" spc="-15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た</a:t>
            </a:r>
            <a:r>
              <a:rPr dirty="0" sz="1200" spc="-15">
                <a:latin typeface="Meiryo UI"/>
                <a:cs typeface="Meiryo UI"/>
              </a:rPr>
              <a:t>いと</a:t>
            </a:r>
            <a:r>
              <a:rPr dirty="0" sz="1200">
                <a:latin typeface="Meiryo UI"/>
                <a:cs typeface="Meiryo UI"/>
              </a:rPr>
              <a:t>考</a:t>
            </a:r>
            <a:r>
              <a:rPr dirty="0" sz="1200" spc="-15">
                <a:latin typeface="Meiryo UI"/>
                <a:cs typeface="Meiryo UI"/>
              </a:rPr>
              <a:t>え</a:t>
            </a:r>
            <a:r>
              <a:rPr dirty="0" sz="1200" spc="-5">
                <a:latin typeface="Meiryo UI"/>
                <a:cs typeface="Meiryo UI"/>
              </a:rPr>
              <a:t>る</a:t>
            </a:r>
            <a:r>
              <a:rPr dirty="0" sz="1200">
                <a:latin typeface="Meiryo UI"/>
                <a:cs typeface="Meiryo UI"/>
              </a:rPr>
              <a:t>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884157" y="6406692"/>
            <a:ext cx="1809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12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804917" y="2193747"/>
            <a:ext cx="3955415" cy="1209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86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Meiryo UI"/>
                <a:cs typeface="Meiryo UI"/>
              </a:rPr>
              <a:t>そ</a:t>
            </a:r>
            <a:r>
              <a:rPr dirty="0" sz="1200">
                <a:latin typeface="Meiryo UI"/>
                <a:cs typeface="Meiryo UI"/>
              </a:rPr>
              <a:t>の他</a:t>
            </a:r>
            <a:r>
              <a:rPr dirty="0" sz="1200" spc="-5">
                <a:latin typeface="Meiryo UI"/>
                <a:cs typeface="Meiryo UI"/>
              </a:rPr>
              <a:t>（</a:t>
            </a:r>
            <a:r>
              <a:rPr dirty="0" sz="1200">
                <a:latin typeface="Meiryo UI"/>
                <a:cs typeface="Meiryo UI"/>
              </a:rPr>
              <a:t>事</a:t>
            </a:r>
            <a:r>
              <a:rPr dirty="0" sz="1200" spc="-5">
                <a:latin typeface="Meiryo UI"/>
                <a:cs typeface="Meiryo UI"/>
              </a:rPr>
              <a:t>業</a:t>
            </a:r>
            <a:r>
              <a:rPr dirty="0" sz="1200">
                <a:latin typeface="Meiryo UI"/>
                <a:cs typeface="Meiryo UI"/>
              </a:rPr>
              <a:t>実</a:t>
            </a:r>
            <a:r>
              <a:rPr dirty="0" sz="1200" spc="-5">
                <a:latin typeface="Meiryo UI"/>
                <a:cs typeface="Meiryo UI"/>
              </a:rPr>
              <a:t>施</a:t>
            </a:r>
            <a:r>
              <a:rPr dirty="0" sz="1200">
                <a:latin typeface="Meiryo UI"/>
                <a:cs typeface="Meiryo UI"/>
              </a:rPr>
              <a:t>後に</a:t>
            </a:r>
            <a:r>
              <a:rPr dirty="0" sz="1200" spc="-5">
                <a:latin typeface="Meiryo UI"/>
                <a:cs typeface="Meiryo UI"/>
              </a:rPr>
              <a:t>アン</a:t>
            </a:r>
            <a:r>
              <a:rPr dirty="0" sz="1200" spc="5">
                <a:latin typeface="Meiryo UI"/>
                <a:cs typeface="Meiryo UI"/>
              </a:rPr>
              <a:t>ケ</a:t>
            </a:r>
            <a:r>
              <a:rPr dirty="0" sz="1200" spc="-5">
                <a:latin typeface="Meiryo UI"/>
                <a:cs typeface="Meiryo UI"/>
              </a:rPr>
              <a:t>ー</a:t>
            </a:r>
            <a:r>
              <a:rPr dirty="0" sz="1200">
                <a:latin typeface="Meiryo UI"/>
                <a:cs typeface="Meiryo UI"/>
              </a:rPr>
              <a:t>ト</a:t>
            </a:r>
            <a:r>
              <a:rPr dirty="0" sz="1200" spc="-10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行</a:t>
            </a:r>
            <a:r>
              <a:rPr dirty="0" sz="1200" spc="-15">
                <a:latin typeface="Meiryo UI"/>
                <a:cs typeface="Meiryo UI"/>
              </a:rPr>
              <a:t>う</a:t>
            </a:r>
            <a:r>
              <a:rPr dirty="0" sz="1200">
                <a:latin typeface="Meiryo UI"/>
                <a:cs typeface="Meiryo UI"/>
              </a:rPr>
              <a:t>）</a:t>
            </a:r>
            <a:endParaRPr sz="1200">
              <a:latin typeface="Meiryo UI"/>
              <a:cs typeface="Meiryo UI"/>
            </a:endParaRPr>
          </a:p>
          <a:p>
            <a:pPr marL="22860">
              <a:lnSpc>
                <a:spcPct val="100000"/>
              </a:lnSpc>
              <a:spcBef>
                <a:spcPts val="5"/>
              </a:spcBef>
            </a:pPr>
            <a:r>
              <a:rPr dirty="0" sz="1200" spc="-10">
                <a:latin typeface="Meiryo UI"/>
                <a:cs typeface="Meiryo UI"/>
              </a:rPr>
              <a:t>・「本の</a:t>
            </a:r>
            <a:r>
              <a:rPr dirty="0" sz="1200" spc="-10">
                <a:latin typeface="Meiryo UI"/>
                <a:cs typeface="Meiryo UI"/>
              </a:rPr>
              <a:t>著者が来て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読み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 spc="-10">
                <a:latin typeface="Meiryo UI"/>
                <a:cs typeface="Meiryo UI"/>
              </a:rPr>
              <a:t>な</a:t>
            </a:r>
            <a:r>
              <a:rPr dirty="0" sz="1200">
                <a:latin typeface="Meiryo UI"/>
                <a:cs typeface="Meiryo UI"/>
              </a:rPr>
              <a:t>っ</a:t>
            </a:r>
            <a:r>
              <a:rPr dirty="0" sz="1200" spc="-5">
                <a:latin typeface="Meiryo UI"/>
                <a:cs typeface="Meiryo UI"/>
              </a:rPr>
              <a:t>た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125095">
              <a:lnSpc>
                <a:spcPct val="100000"/>
              </a:lnSpc>
            </a:pPr>
            <a:r>
              <a:rPr dirty="0" sz="1200" spc="730">
                <a:latin typeface="Meiryo UI"/>
                <a:cs typeface="Meiryo UI"/>
              </a:rPr>
              <a:t>⇒</a:t>
            </a:r>
            <a:r>
              <a:rPr dirty="0" sz="1200">
                <a:latin typeface="Meiryo UI"/>
                <a:cs typeface="Meiryo UI"/>
              </a:rPr>
              <a:t>オーサービジッ</a:t>
            </a:r>
            <a:r>
              <a:rPr dirty="0" sz="1200" spc="5">
                <a:latin typeface="Meiryo UI"/>
                <a:cs typeface="Meiryo UI"/>
              </a:rPr>
              <a:t>ト</a:t>
            </a:r>
            <a:r>
              <a:rPr dirty="0" sz="1200">
                <a:latin typeface="Meiryo UI"/>
                <a:cs typeface="Meiryo UI"/>
              </a:rPr>
              <a:t>の効果</a:t>
            </a:r>
            <a:endParaRPr sz="12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200" spc="-35">
                <a:latin typeface="Meiryo UI"/>
                <a:cs typeface="Meiryo UI"/>
              </a:rPr>
              <a:t>・</a:t>
            </a:r>
            <a:r>
              <a:rPr dirty="0" sz="1200">
                <a:latin typeface="Meiryo UI"/>
                <a:cs typeface="Meiryo UI"/>
              </a:rPr>
              <a:t>「この間で本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読む</a:t>
            </a:r>
            <a:r>
              <a:rPr dirty="0" sz="1200" spc="-5">
                <a:latin typeface="Meiryo UI"/>
                <a:cs typeface="Meiryo UI"/>
              </a:rPr>
              <a:t>ように</a:t>
            </a:r>
            <a:r>
              <a:rPr dirty="0" sz="1200">
                <a:latin typeface="Meiryo UI"/>
                <a:cs typeface="Meiryo UI"/>
              </a:rPr>
              <a:t>な</a:t>
            </a:r>
            <a:r>
              <a:rPr dirty="0" sz="1200" spc="-15">
                <a:latin typeface="Meiryo UI"/>
                <a:cs typeface="Meiryo UI"/>
              </a:rPr>
              <a:t>り</a:t>
            </a:r>
            <a:r>
              <a:rPr dirty="0" sz="1200" spc="-5">
                <a:latin typeface="Meiryo UI"/>
                <a:cs typeface="Meiryo UI"/>
              </a:rPr>
              <a:t>まし</a:t>
            </a:r>
            <a:r>
              <a:rPr dirty="0" sz="1200" spc="-10">
                <a:latin typeface="Meiryo UI"/>
                <a:cs typeface="Meiryo UI"/>
              </a:rPr>
              <a:t>たか</a:t>
            </a:r>
            <a:r>
              <a:rPr dirty="0" sz="1200" spc="-5">
                <a:latin typeface="Meiryo UI"/>
                <a:cs typeface="Meiryo UI"/>
              </a:rPr>
              <a:t>。</a:t>
            </a:r>
            <a:r>
              <a:rPr dirty="0" sz="1200">
                <a:latin typeface="Meiryo UI"/>
                <a:cs typeface="Meiryo UI"/>
              </a:rPr>
              <a:t>」</a:t>
            </a:r>
            <a:endParaRPr sz="1200">
              <a:latin typeface="Meiryo UI"/>
              <a:cs typeface="Meiryo UI"/>
            </a:endParaRPr>
          </a:p>
          <a:p>
            <a:pPr marL="419100" marR="5080" indent="-204470">
              <a:lnSpc>
                <a:spcPct val="100000"/>
              </a:lnSpc>
            </a:pPr>
            <a:r>
              <a:rPr dirty="0" sz="1200" spc="450">
                <a:latin typeface="Meiryo UI"/>
                <a:cs typeface="Meiryo UI"/>
              </a:rPr>
              <a:t>*</a:t>
            </a:r>
            <a:r>
              <a:rPr dirty="0" sz="1200" spc="30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読書習慣の形成の成果（成果指標だけ</a:t>
            </a:r>
            <a:r>
              <a:rPr dirty="0" sz="1200" spc="-10">
                <a:latin typeface="Meiryo UI"/>
                <a:cs typeface="Meiryo UI"/>
              </a:rPr>
              <a:t>で</a:t>
            </a:r>
            <a:r>
              <a:rPr dirty="0" sz="1200">
                <a:latin typeface="Meiryo UI"/>
                <a:cs typeface="Meiryo UI"/>
              </a:rPr>
              <a:t>は答</a:t>
            </a:r>
            <a:r>
              <a:rPr dirty="0" sz="1200" spc="-10">
                <a:latin typeface="Meiryo UI"/>
                <a:cs typeface="Meiryo UI"/>
              </a:rPr>
              <a:t>えに</a:t>
            </a:r>
            <a:r>
              <a:rPr dirty="0" sz="1200" spc="-5">
                <a:latin typeface="Meiryo UI"/>
                <a:cs typeface="Meiryo UI"/>
              </a:rPr>
              <a:t>く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子 どもがいる可能性が</a:t>
            </a:r>
            <a:r>
              <a:rPr dirty="0" sz="1200" spc="-5">
                <a:latin typeface="Meiryo UI"/>
                <a:cs typeface="Meiryo UI"/>
              </a:rPr>
              <a:t>あ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10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め）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572000" y="4558284"/>
            <a:ext cx="4572000" cy="2299970"/>
          </a:xfrm>
          <a:custGeom>
            <a:avLst/>
            <a:gdLst/>
            <a:ahLst/>
            <a:cxnLst/>
            <a:rect l="l" t="t" r="r" b="b"/>
            <a:pathLst>
              <a:path w="4572000" h="2299970">
                <a:moveTo>
                  <a:pt x="0" y="2299716"/>
                </a:moveTo>
                <a:lnTo>
                  <a:pt x="4572000" y="2299716"/>
                </a:lnTo>
                <a:lnTo>
                  <a:pt x="4572000" y="0"/>
                </a:lnTo>
                <a:lnTo>
                  <a:pt x="0" y="0"/>
                </a:lnTo>
                <a:lnTo>
                  <a:pt x="0" y="229971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451167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大阪府の子ども読書活動の現状と課題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71620" y="588817"/>
            <a:ext cx="4475323" cy="27263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3920" y="656616"/>
            <a:ext cx="4106622" cy="15617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40073" y="1142238"/>
            <a:ext cx="390525" cy="262255"/>
          </a:xfrm>
          <a:custGeom>
            <a:avLst/>
            <a:gdLst/>
            <a:ahLst/>
            <a:cxnLst/>
            <a:rect l="l" t="t" r="r" b="b"/>
            <a:pathLst>
              <a:path w="390525" h="262255">
                <a:moveTo>
                  <a:pt x="0" y="262127"/>
                </a:moveTo>
                <a:lnTo>
                  <a:pt x="390144" y="262127"/>
                </a:lnTo>
                <a:lnTo>
                  <a:pt x="390144" y="0"/>
                </a:lnTo>
                <a:lnTo>
                  <a:pt x="0" y="0"/>
                </a:lnTo>
                <a:lnTo>
                  <a:pt x="0" y="262127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201161" y="1480566"/>
            <a:ext cx="878205" cy="253365"/>
          </a:xfrm>
          <a:custGeom>
            <a:avLst/>
            <a:gdLst/>
            <a:ahLst/>
            <a:cxnLst/>
            <a:rect l="l" t="t" r="r" b="b"/>
            <a:pathLst>
              <a:path w="878204" h="253364">
                <a:moveTo>
                  <a:pt x="0" y="252984"/>
                </a:moveTo>
                <a:lnTo>
                  <a:pt x="877824" y="252984"/>
                </a:lnTo>
                <a:lnTo>
                  <a:pt x="877824" y="0"/>
                </a:lnTo>
                <a:lnTo>
                  <a:pt x="0" y="0"/>
                </a:lnTo>
                <a:lnTo>
                  <a:pt x="0" y="252984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84882" y="1826514"/>
            <a:ext cx="1600200" cy="254635"/>
          </a:xfrm>
          <a:custGeom>
            <a:avLst/>
            <a:gdLst/>
            <a:ahLst/>
            <a:cxnLst/>
            <a:rect l="l" t="t" r="r" b="b"/>
            <a:pathLst>
              <a:path w="1600200" h="254635">
                <a:moveTo>
                  <a:pt x="0" y="254508"/>
                </a:moveTo>
                <a:lnTo>
                  <a:pt x="1600199" y="254508"/>
                </a:lnTo>
                <a:lnTo>
                  <a:pt x="1600199" y="0"/>
                </a:lnTo>
                <a:lnTo>
                  <a:pt x="0" y="0"/>
                </a:lnTo>
                <a:lnTo>
                  <a:pt x="0" y="254508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858761" y="1946910"/>
            <a:ext cx="257810" cy="1370330"/>
          </a:xfrm>
          <a:custGeom>
            <a:avLst/>
            <a:gdLst/>
            <a:ahLst/>
            <a:cxnLst/>
            <a:rect l="l" t="t" r="r" b="b"/>
            <a:pathLst>
              <a:path w="257809" h="1370329">
                <a:moveTo>
                  <a:pt x="0" y="1370076"/>
                </a:moveTo>
                <a:lnTo>
                  <a:pt x="257555" y="1370076"/>
                </a:lnTo>
                <a:lnTo>
                  <a:pt x="257555" y="0"/>
                </a:lnTo>
                <a:lnTo>
                  <a:pt x="0" y="0"/>
                </a:lnTo>
                <a:lnTo>
                  <a:pt x="0" y="1370076"/>
                </a:lnTo>
                <a:close/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1752" y="2461260"/>
            <a:ext cx="4431665" cy="664845"/>
          </a:xfrm>
          <a:custGeom>
            <a:avLst/>
            <a:gdLst/>
            <a:ahLst/>
            <a:cxnLst/>
            <a:rect l="l" t="t" r="r" b="b"/>
            <a:pathLst>
              <a:path w="4431665" h="664844">
                <a:moveTo>
                  <a:pt x="0" y="110743"/>
                </a:moveTo>
                <a:lnTo>
                  <a:pt x="8702" y="67615"/>
                </a:lnTo>
                <a:lnTo>
                  <a:pt x="32435" y="32416"/>
                </a:lnTo>
                <a:lnTo>
                  <a:pt x="67637" y="8695"/>
                </a:lnTo>
                <a:lnTo>
                  <a:pt x="110743" y="0"/>
                </a:lnTo>
                <a:lnTo>
                  <a:pt x="2422525" y="0"/>
                </a:lnTo>
                <a:lnTo>
                  <a:pt x="3460750" y="0"/>
                </a:lnTo>
                <a:lnTo>
                  <a:pt x="4042156" y="0"/>
                </a:lnTo>
                <a:lnTo>
                  <a:pt x="4085284" y="8695"/>
                </a:lnTo>
                <a:lnTo>
                  <a:pt x="4120483" y="32416"/>
                </a:lnTo>
                <a:lnTo>
                  <a:pt x="4144204" y="67615"/>
                </a:lnTo>
                <a:lnTo>
                  <a:pt x="4152900" y="110743"/>
                </a:lnTo>
                <a:lnTo>
                  <a:pt x="4431284" y="125856"/>
                </a:lnTo>
                <a:lnTo>
                  <a:pt x="4152900" y="276860"/>
                </a:lnTo>
                <a:lnTo>
                  <a:pt x="4152900" y="553719"/>
                </a:lnTo>
                <a:lnTo>
                  <a:pt x="4144204" y="596848"/>
                </a:lnTo>
                <a:lnTo>
                  <a:pt x="4120483" y="632047"/>
                </a:lnTo>
                <a:lnTo>
                  <a:pt x="4085284" y="655768"/>
                </a:lnTo>
                <a:lnTo>
                  <a:pt x="4042156" y="664463"/>
                </a:lnTo>
                <a:lnTo>
                  <a:pt x="3460750" y="664463"/>
                </a:lnTo>
                <a:lnTo>
                  <a:pt x="2422525" y="664463"/>
                </a:lnTo>
                <a:lnTo>
                  <a:pt x="110743" y="664463"/>
                </a:lnTo>
                <a:lnTo>
                  <a:pt x="67637" y="655768"/>
                </a:lnTo>
                <a:lnTo>
                  <a:pt x="32435" y="632047"/>
                </a:lnTo>
                <a:lnTo>
                  <a:pt x="8702" y="596848"/>
                </a:lnTo>
                <a:lnTo>
                  <a:pt x="0" y="553719"/>
                </a:lnTo>
                <a:lnTo>
                  <a:pt x="0" y="276860"/>
                </a:lnTo>
                <a:lnTo>
                  <a:pt x="0" y="110743"/>
                </a:lnTo>
                <a:close/>
              </a:path>
            </a:pathLst>
          </a:custGeom>
          <a:ln w="12191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12800" y="2254758"/>
            <a:ext cx="4070350" cy="779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99515">
              <a:lnSpc>
                <a:spcPct val="100000"/>
              </a:lnSpc>
              <a:spcBef>
                <a:spcPts val="100"/>
              </a:spcBef>
            </a:pPr>
            <a:r>
              <a:rPr dirty="0" sz="900">
                <a:latin typeface="游ゴシック"/>
                <a:cs typeface="游ゴシック"/>
              </a:rPr>
              <a:t>大阪府教育庁「令和元年度大阪府子ども読書活動調査」</a:t>
            </a:r>
            <a:endParaRPr sz="900">
              <a:latin typeface="游ゴシック"/>
              <a:cs typeface="游ゴシック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550">
              <a:latin typeface="游ゴシック"/>
              <a:cs typeface="游ゴシック"/>
            </a:endParaRPr>
          </a:p>
          <a:p>
            <a:pPr marL="12700" marR="189865">
              <a:lnSpc>
                <a:spcPct val="100000"/>
              </a:lnSpc>
            </a:pPr>
            <a:r>
              <a:rPr dirty="0" sz="1050" spc="5">
                <a:latin typeface="Meiryo UI"/>
                <a:cs typeface="Meiryo UI"/>
              </a:rPr>
              <a:t>読書環境</a:t>
            </a:r>
            <a:r>
              <a:rPr dirty="0" sz="1050">
                <a:latin typeface="Meiryo UI"/>
                <a:cs typeface="Meiryo UI"/>
              </a:rPr>
              <a:t>の</a:t>
            </a:r>
            <a:r>
              <a:rPr dirty="0" sz="1050" spc="5">
                <a:latin typeface="Meiryo UI"/>
                <a:cs typeface="Meiryo UI"/>
              </a:rPr>
              <a:t>整備</a:t>
            </a:r>
            <a:r>
              <a:rPr dirty="0" sz="1050">
                <a:latin typeface="Meiryo UI"/>
                <a:cs typeface="Meiryo UI"/>
              </a:rPr>
              <a:t>という</a:t>
            </a:r>
            <a:r>
              <a:rPr dirty="0" sz="1050" spc="5">
                <a:latin typeface="Meiryo UI"/>
                <a:cs typeface="Meiryo UI"/>
              </a:rPr>
              <a:t>観</a:t>
            </a:r>
            <a:r>
              <a:rPr dirty="0" sz="1050" spc="-10">
                <a:latin typeface="Meiryo UI"/>
                <a:cs typeface="Meiryo UI"/>
              </a:rPr>
              <a:t>点</a:t>
            </a:r>
            <a:r>
              <a:rPr dirty="0" sz="1050" spc="-5">
                <a:latin typeface="Meiryo UI"/>
                <a:cs typeface="Meiryo UI"/>
              </a:rPr>
              <a:t>にお</a:t>
            </a:r>
            <a:r>
              <a:rPr dirty="0" sz="1050">
                <a:latin typeface="Meiryo UI"/>
                <a:cs typeface="Meiryo UI"/>
              </a:rPr>
              <a:t>い</a:t>
            </a:r>
            <a:r>
              <a:rPr dirty="0" sz="1050" spc="-15">
                <a:latin typeface="Meiryo UI"/>
                <a:cs typeface="Meiryo UI"/>
              </a:rPr>
              <a:t>て</a:t>
            </a:r>
            <a:r>
              <a:rPr dirty="0" sz="1050" spc="-10">
                <a:latin typeface="Meiryo UI"/>
                <a:cs typeface="Meiryo UI"/>
              </a:rPr>
              <a:t>、</a:t>
            </a:r>
            <a:r>
              <a:rPr dirty="0" sz="1050">
                <a:latin typeface="Meiryo UI"/>
                <a:cs typeface="Meiryo UI"/>
              </a:rPr>
              <a:t>ほ</a:t>
            </a:r>
            <a:r>
              <a:rPr dirty="0" sz="1050" spc="-10">
                <a:latin typeface="Meiryo UI"/>
                <a:cs typeface="Meiryo UI"/>
              </a:rPr>
              <a:t>と</a:t>
            </a:r>
            <a:r>
              <a:rPr dirty="0" sz="1050" spc="-5">
                <a:latin typeface="Meiryo UI"/>
                <a:cs typeface="Meiryo UI"/>
              </a:rPr>
              <a:t>んどの</a:t>
            </a:r>
            <a:r>
              <a:rPr dirty="0" sz="1050">
                <a:latin typeface="Meiryo UI"/>
                <a:cs typeface="Meiryo UI"/>
              </a:rPr>
              <a:t>学校は</a:t>
            </a:r>
            <a:r>
              <a:rPr dirty="0" sz="1050" spc="-10">
                <a:latin typeface="Meiryo UI"/>
                <a:cs typeface="Meiryo UI"/>
              </a:rPr>
              <a:t>、</a:t>
            </a:r>
            <a:r>
              <a:rPr dirty="0" sz="1050" spc="5">
                <a:latin typeface="Meiryo UI"/>
                <a:cs typeface="Meiryo UI"/>
              </a:rPr>
              <a:t>学</a:t>
            </a:r>
            <a:r>
              <a:rPr dirty="0" sz="1050" spc="-10">
                <a:latin typeface="Meiryo UI"/>
                <a:cs typeface="Meiryo UI"/>
              </a:rPr>
              <a:t>校</a:t>
            </a:r>
            <a:r>
              <a:rPr dirty="0" sz="1050" spc="5">
                <a:latin typeface="Meiryo UI"/>
                <a:cs typeface="Meiryo UI"/>
              </a:rPr>
              <a:t>図</a:t>
            </a:r>
            <a:r>
              <a:rPr dirty="0" sz="1050" spc="-10">
                <a:latin typeface="Meiryo UI"/>
                <a:cs typeface="Meiryo UI"/>
              </a:rPr>
              <a:t>書</a:t>
            </a:r>
            <a:r>
              <a:rPr dirty="0" sz="1050" spc="5">
                <a:latin typeface="Meiryo UI"/>
                <a:cs typeface="Meiryo UI"/>
              </a:rPr>
              <a:t>館</a:t>
            </a:r>
            <a:r>
              <a:rPr dirty="0" sz="1050">
                <a:latin typeface="Meiryo UI"/>
                <a:cs typeface="Meiryo UI"/>
              </a:rPr>
              <a:t>が</a:t>
            </a:r>
            <a:r>
              <a:rPr dirty="0" sz="1050" spc="5">
                <a:latin typeface="Meiryo UI"/>
                <a:cs typeface="Meiryo UI"/>
              </a:rPr>
              <a:t>開 </a:t>
            </a:r>
            <a:r>
              <a:rPr dirty="0" sz="1050" spc="-5">
                <a:latin typeface="Meiryo UI"/>
                <a:cs typeface="Meiryo UI"/>
              </a:rPr>
              <a:t>いて</a:t>
            </a:r>
            <a:r>
              <a:rPr dirty="0" sz="1050">
                <a:latin typeface="Meiryo UI"/>
                <a:cs typeface="Meiryo UI"/>
              </a:rPr>
              <a:t>お</a:t>
            </a:r>
            <a:r>
              <a:rPr dirty="0" sz="1050" spc="-5">
                <a:latin typeface="Meiryo UI"/>
                <a:cs typeface="Meiryo UI"/>
              </a:rPr>
              <a:t>り</a:t>
            </a:r>
            <a:r>
              <a:rPr dirty="0" sz="1050" spc="-10">
                <a:latin typeface="Meiryo UI"/>
                <a:cs typeface="Meiryo UI"/>
              </a:rPr>
              <a:t>、</a:t>
            </a:r>
            <a:r>
              <a:rPr dirty="0" sz="1050" spc="5">
                <a:latin typeface="Meiryo UI"/>
                <a:cs typeface="Meiryo UI"/>
              </a:rPr>
              <a:t>公立図書館</a:t>
            </a:r>
            <a:r>
              <a:rPr dirty="0" sz="1050" spc="-5">
                <a:latin typeface="Meiryo UI"/>
                <a:cs typeface="Meiryo UI"/>
              </a:rPr>
              <a:t>と</a:t>
            </a:r>
            <a:r>
              <a:rPr dirty="0" sz="1050">
                <a:latin typeface="Meiryo UI"/>
                <a:cs typeface="Meiryo UI"/>
              </a:rPr>
              <a:t>も</a:t>
            </a:r>
            <a:r>
              <a:rPr dirty="0" sz="1050" spc="5">
                <a:latin typeface="Meiryo UI"/>
                <a:cs typeface="Meiryo UI"/>
              </a:rPr>
              <a:t>連</a:t>
            </a:r>
            <a:r>
              <a:rPr dirty="0" sz="1050" spc="-10">
                <a:latin typeface="Meiryo UI"/>
                <a:cs typeface="Meiryo UI"/>
              </a:rPr>
              <a:t>携</a:t>
            </a:r>
            <a:r>
              <a:rPr dirty="0" sz="1050">
                <a:latin typeface="Meiryo UI"/>
                <a:cs typeface="Meiryo UI"/>
              </a:rPr>
              <a:t>し</a:t>
            </a:r>
            <a:r>
              <a:rPr dirty="0" sz="1050" spc="-5">
                <a:latin typeface="Meiryo UI"/>
                <a:cs typeface="Meiryo UI"/>
              </a:rPr>
              <a:t>てい</a:t>
            </a:r>
            <a:r>
              <a:rPr dirty="0" sz="1050" spc="-15">
                <a:latin typeface="Meiryo UI"/>
                <a:cs typeface="Meiryo UI"/>
              </a:rPr>
              <a:t>る</a:t>
            </a:r>
            <a:r>
              <a:rPr dirty="0" sz="1050" spc="-5">
                <a:latin typeface="Meiryo UI"/>
                <a:cs typeface="Meiryo UI"/>
              </a:rPr>
              <a:t>ことか</a:t>
            </a:r>
            <a:r>
              <a:rPr dirty="0" sz="1050" spc="-10">
                <a:latin typeface="Meiryo UI"/>
                <a:cs typeface="Meiryo UI"/>
              </a:rPr>
              <a:t>ら、</a:t>
            </a:r>
            <a:r>
              <a:rPr dirty="0" sz="1050" spc="5">
                <a:latin typeface="Meiryo UI"/>
                <a:cs typeface="Meiryo UI"/>
              </a:rPr>
              <a:t>学校</a:t>
            </a:r>
            <a:r>
              <a:rPr dirty="0" sz="1050" spc="-15">
                <a:latin typeface="Meiryo UI"/>
                <a:cs typeface="Meiryo UI"/>
              </a:rPr>
              <a:t>に</a:t>
            </a:r>
            <a:r>
              <a:rPr dirty="0" sz="1050" spc="5">
                <a:latin typeface="Meiryo UI"/>
                <a:cs typeface="Meiryo UI"/>
              </a:rPr>
              <a:t>通</a:t>
            </a:r>
            <a:r>
              <a:rPr dirty="0" sz="1050" spc="-5">
                <a:latin typeface="Meiryo UI"/>
                <a:cs typeface="Meiryo UI"/>
              </a:rPr>
              <a:t>ってい</a:t>
            </a:r>
            <a:r>
              <a:rPr dirty="0" sz="1050" spc="-15">
                <a:latin typeface="Meiryo UI"/>
                <a:cs typeface="Meiryo UI"/>
              </a:rPr>
              <a:t>る</a:t>
            </a:r>
            <a:r>
              <a:rPr dirty="0" sz="1050" spc="5">
                <a:latin typeface="Meiryo UI"/>
                <a:cs typeface="Meiryo UI"/>
              </a:rPr>
              <a:t>子</a:t>
            </a:r>
            <a:r>
              <a:rPr dirty="0" sz="1050" spc="-5">
                <a:latin typeface="Meiryo UI"/>
                <a:cs typeface="Meiryo UI"/>
              </a:rPr>
              <a:t>ど</a:t>
            </a:r>
            <a:r>
              <a:rPr dirty="0" sz="1050">
                <a:latin typeface="Meiryo UI"/>
                <a:cs typeface="Meiryo UI"/>
              </a:rPr>
              <a:t>も は</a:t>
            </a:r>
            <a:r>
              <a:rPr dirty="0" sz="1050" spc="-10">
                <a:latin typeface="Meiryo UI"/>
                <a:cs typeface="Meiryo UI"/>
              </a:rPr>
              <a:t>、</a:t>
            </a:r>
            <a:r>
              <a:rPr dirty="0" sz="1050" spc="5">
                <a:latin typeface="Meiryo UI"/>
                <a:cs typeface="Meiryo UI"/>
              </a:rPr>
              <a:t>十分</a:t>
            </a:r>
            <a:r>
              <a:rPr dirty="0" sz="1050" spc="-5">
                <a:latin typeface="Meiryo UI"/>
                <a:cs typeface="Meiryo UI"/>
              </a:rPr>
              <a:t>とまで</a:t>
            </a:r>
            <a:r>
              <a:rPr dirty="0" sz="1050">
                <a:latin typeface="Meiryo UI"/>
                <a:cs typeface="Meiryo UI"/>
              </a:rPr>
              <a:t>は言</a:t>
            </a:r>
            <a:r>
              <a:rPr dirty="0" sz="1050" spc="-5">
                <a:latin typeface="Meiryo UI"/>
                <a:cs typeface="Meiryo UI"/>
              </a:rPr>
              <a:t>え</a:t>
            </a:r>
            <a:r>
              <a:rPr dirty="0" sz="1050">
                <a:latin typeface="Meiryo UI"/>
                <a:cs typeface="Meiryo UI"/>
              </a:rPr>
              <a:t>な</a:t>
            </a:r>
            <a:r>
              <a:rPr dirty="0" sz="1050" spc="-5">
                <a:latin typeface="Meiryo UI"/>
                <a:cs typeface="Meiryo UI"/>
              </a:rPr>
              <a:t>い</a:t>
            </a:r>
            <a:r>
              <a:rPr dirty="0" sz="1050">
                <a:latin typeface="Meiryo UI"/>
                <a:cs typeface="Meiryo UI"/>
              </a:rPr>
              <a:t>が</a:t>
            </a:r>
            <a:r>
              <a:rPr dirty="0" sz="1050" spc="5">
                <a:latin typeface="Meiryo UI"/>
                <a:cs typeface="Meiryo UI"/>
              </a:rPr>
              <a:t>本</a:t>
            </a:r>
            <a:r>
              <a:rPr dirty="0" sz="1050" spc="-5">
                <a:latin typeface="Meiryo UI"/>
                <a:cs typeface="Meiryo UI"/>
              </a:rPr>
              <a:t>を</a:t>
            </a:r>
            <a:r>
              <a:rPr dirty="0" sz="1050" spc="5">
                <a:latin typeface="Meiryo UI"/>
                <a:cs typeface="Meiryo UI"/>
              </a:rPr>
              <a:t>手</a:t>
            </a:r>
            <a:r>
              <a:rPr dirty="0" sz="1050" spc="-15">
                <a:latin typeface="Meiryo UI"/>
                <a:cs typeface="Meiryo UI"/>
              </a:rPr>
              <a:t>に</a:t>
            </a:r>
            <a:r>
              <a:rPr dirty="0" sz="1050" spc="5">
                <a:latin typeface="Meiryo UI"/>
                <a:cs typeface="Meiryo UI"/>
              </a:rPr>
              <a:t>取</a:t>
            </a:r>
            <a:r>
              <a:rPr dirty="0" sz="1050">
                <a:latin typeface="Meiryo UI"/>
                <a:cs typeface="Meiryo UI"/>
              </a:rPr>
              <a:t>る</a:t>
            </a:r>
            <a:r>
              <a:rPr dirty="0" sz="1050" spc="-15">
                <a:latin typeface="Meiryo UI"/>
                <a:cs typeface="Meiryo UI"/>
              </a:rPr>
              <a:t>こ</a:t>
            </a:r>
            <a:r>
              <a:rPr dirty="0" sz="1050" spc="-5">
                <a:latin typeface="Meiryo UI"/>
                <a:cs typeface="Meiryo UI"/>
              </a:rPr>
              <a:t>とが</a:t>
            </a:r>
            <a:r>
              <a:rPr dirty="0" sz="1050">
                <a:latin typeface="Meiryo UI"/>
                <a:cs typeface="Meiryo UI"/>
              </a:rPr>
              <a:t>で</a:t>
            </a:r>
            <a:r>
              <a:rPr dirty="0" sz="1050" spc="-5">
                <a:latin typeface="Meiryo UI"/>
                <a:cs typeface="Meiryo UI"/>
              </a:rPr>
              <a:t>き</a:t>
            </a:r>
            <a:r>
              <a:rPr dirty="0" sz="1050" spc="-15">
                <a:latin typeface="Meiryo UI"/>
                <a:cs typeface="Meiryo UI"/>
              </a:rPr>
              <a:t>る</a:t>
            </a:r>
            <a:r>
              <a:rPr dirty="0" sz="1050" spc="-5">
                <a:latin typeface="Meiryo UI"/>
                <a:cs typeface="Meiryo UI"/>
              </a:rPr>
              <a:t>と</a:t>
            </a:r>
            <a:r>
              <a:rPr dirty="0" sz="1050" spc="5">
                <a:latin typeface="Meiryo UI"/>
                <a:cs typeface="Meiryo UI"/>
              </a:rPr>
              <a:t>想</a:t>
            </a:r>
            <a:r>
              <a:rPr dirty="0" sz="1050" spc="-10">
                <a:latin typeface="Meiryo UI"/>
                <a:cs typeface="Meiryo UI"/>
              </a:rPr>
              <a:t>定</a:t>
            </a:r>
            <a:r>
              <a:rPr dirty="0" sz="1050" spc="-5">
                <a:latin typeface="Meiryo UI"/>
                <a:cs typeface="Meiryo UI"/>
              </a:rPr>
              <a:t>さ</a:t>
            </a:r>
            <a:r>
              <a:rPr dirty="0" sz="1050" spc="-10">
                <a:latin typeface="Meiryo UI"/>
                <a:cs typeface="Meiryo UI"/>
              </a:rPr>
              <a:t>れ</a:t>
            </a:r>
            <a:r>
              <a:rPr dirty="0" sz="1050">
                <a:latin typeface="Meiryo UI"/>
                <a:cs typeface="Meiryo UI"/>
              </a:rPr>
              <a:t>る。</a:t>
            </a:r>
            <a:endParaRPr sz="1050">
              <a:latin typeface="Meiryo UI"/>
              <a:cs typeface="Meiryo U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444753"/>
            <a:ext cx="2463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Char char="●"/>
              <a:tabLst>
                <a:tab pos="316865" algn="l"/>
                <a:tab pos="317500" algn="l"/>
              </a:tabLst>
            </a:pPr>
            <a:r>
              <a:rPr dirty="0" sz="1200" b="1">
                <a:latin typeface="游ゴシック"/>
                <a:cs typeface="游ゴシック"/>
              </a:rPr>
              <a:t>大阪府の子ども読書活動の現状</a:t>
            </a:r>
            <a:endParaRPr sz="1200">
              <a:latin typeface="游ゴシック"/>
              <a:cs typeface="游ゴシック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739" y="3229736"/>
            <a:ext cx="33788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17500" indent="-304800">
              <a:lnSpc>
                <a:spcPct val="100000"/>
              </a:lnSpc>
              <a:spcBef>
                <a:spcPts val="100"/>
              </a:spcBef>
              <a:buChar char="●"/>
              <a:tabLst>
                <a:tab pos="316865" algn="l"/>
                <a:tab pos="317500" algn="l"/>
              </a:tabLst>
            </a:pPr>
            <a:r>
              <a:rPr dirty="0" sz="1200" b="1">
                <a:latin typeface="游ゴシック"/>
                <a:cs typeface="游ゴシック"/>
              </a:rPr>
              <a:t>大阪府の長期欠席児童生徒の読書活動の現状</a:t>
            </a:r>
            <a:endParaRPr sz="1200">
              <a:latin typeface="游ゴシック"/>
              <a:cs typeface="游ゴシック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705612" y="5760720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05612" y="5489447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705612" y="5216652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5612" y="4945379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5612" y="4672584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025144" y="4401311"/>
            <a:ext cx="2324735" cy="0"/>
          </a:xfrm>
          <a:custGeom>
            <a:avLst/>
            <a:gdLst/>
            <a:ahLst/>
            <a:cxnLst/>
            <a:rect l="l" t="t" r="r" b="b"/>
            <a:pathLst>
              <a:path w="2324735" h="0">
                <a:moveTo>
                  <a:pt x="0" y="0"/>
                </a:moveTo>
                <a:lnTo>
                  <a:pt x="23246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05612" y="4401311"/>
            <a:ext cx="205740" cy="0"/>
          </a:xfrm>
          <a:custGeom>
            <a:avLst/>
            <a:gdLst/>
            <a:ahLst/>
            <a:cxnLst/>
            <a:rect l="l" t="t" r="r" b="b"/>
            <a:pathLst>
              <a:path w="205740" h="0">
                <a:moveTo>
                  <a:pt x="0" y="0"/>
                </a:moveTo>
                <a:lnTo>
                  <a:pt x="205231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13151" y="4128515"/>
            <a:ext cx="736600" cy="0"/>
          </a:xfrm>
          <a:custGeom>
            <a:avLst/>
            <a:gdLst/>
            <a:ahLst/>
            <a:cxnLst/>
            <a:rect l="l" t="t" r="r" b="b"/>
            <a:pathLst>
              <a:path w="736600" h="0">
                <a:moveTo>
                  <a:pt x="0" y="0"/>
                </a:moveTo>
                <a:lnTo>
                  <a:pt x="73660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05612" y="4128515"/>
            <a:ext cx="1793239" cy="0"/>
          </a:xfrm>
          <a:custGeom>
            <a:avLst/>
            <a:gdLst/>
            <a:ahLst/>
            <a:cxnLst/>
            <a:rect l="l" t="t" r="r" b="b"/>
            <a:pathLst>
              <a:path w="1793239" h="0">
                <a:moveTo>
                  <a:pt x="0" y="0"/>
                </a:moveTo>
                <a:lnTo>
                  <a:pt x="1793239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05612" y="3857244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5612" y="6033515"/>
            <a:ext cx="2644140" cy="0"/>
          </a:xfrm>
          <a:custGeom>
            <a:avLst/>
            <a:gdLst/>
            <a:ahLst/>
            <a:cxnLst/>
            <a:rect l="l" t="t" r="r" b="b"/>
            <a:pathLst>
              <a:path w="2644140" h="0">
                <a:moveTo>
                  <a:pt x="0" y="0"/>
                </a:moveTo>
                <a:lnTo>
                  <a:pt x="264414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970025" y="5520690"/>
            <a:ext cx="2115820" cy="464820"/>
          </a:xfrm>
          <a:custGeom>
            <a:avLst/>
            <a:gdLst/>
            <a:ahLst/>
            <a:cxnLst/>
            <a:rect l="l" t="t" r="r" b="b"/>
            <a:pathLst>
              <a:path w="2115820" h="464820">
                <a:moveTo>
                  <a:pt x="0" y="464820"/>
                </a:moveTo>
                <a:lnTo>
                  <a:pt x="528828" y="390144"/>
                </a:lnTo>
                <a:lnTo>
                  <a:pt x="1057656" y="190500"/>
                </a:lnTo>
                <a:lnTo>
                  <a:pt x="1586484" y="0"/>
                </a:lnTo>
                <a:lnTo>
                  <a:pt x="2115312" y="50292"/>
                </a:lnTo>
              </a:path>
            </a:pathLst>
          </a:custGeom>
          <a:ln w="2895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913891" y="5931992"/>
            <a:ext cx="111252" cy="1112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444244" y="5857316"/>
            <a:ext cx="111252" cy="1112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973072" y="5657672"/>
            <a:ext cx="111252" cy="1112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501900" y="5465698"/>
            <a:ext cx="111252" cy="1112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030727" y="5515990"/>
            <a:ext cx="111252" cy="11120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970025" y="4021073"/>
            <a:ext cx="2115820" cy="424180"/>
          </a:xfrm>
          <a:custGeom>
            <a:avLst/>
            <a:gdLst/>
            <a:ahLst/>
            <a:cxnLst/>
            <a:rect l="l" t="t" r="r" b="b"/>
            <a:pathLst>
              <a:path w="2115820" h="424179">
                <a:moveTo>
                  <a:pt x="0" y="423671"/>
                </a:moveTo>
                <a:lnTo>
                  <a:pt x="528828" y="272795"/>
                </a:lnTo>
                <a:lnTo>
                  <a:pt x="1057656" y="220980"/>
                </a:lnTo>
                <a:lnTo>
                  <a:pt x="1586484" y="92963"/>
                </a:lnTo>
                <a:lnTo>
                  <a:pt x="2115312" y="0"/>
                </a:lnTo>
              </a:path>
            </a:pathLst>
          </a:custGeom>
          <a:ln w="28956">
            <a:solidFill>
              <a:srgbClr val="EC7C3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910844" y="438670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910844" y="4386707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441196" y="42358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441196" y="4235830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70023" y="418401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970023" y="4184015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498851" y="40559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498851" y="4055998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027679" y="396303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027679" y="3963034"/>
            <a:ext cx="114300" cy="114300"/>
          </a:xfrm>
          <a:custGeom>
            <a:avLst/>
            <a:gdLst/>
            <a:ahLst/>
            <a:cxnLst/>
            <a:rect l="l" t="t" r="r" b="b"/>
            <a:pathLst>
              <a:path w="114300" h="114300">
                <a:moveTo>
                  <a:pt x="0" y="114300"/>
                </a:moveTo>
                <a:lnTo>
                  <a:pt x="114300" y="114300"/>
                </a:lnTo>
                <a:lnTo>
                  <a:pt x="11430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322884" y="5149088"/>
            <a:ext cx="277495" cy="948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9,000</a:t>
            </a:r>
            <a:endParaRPr sz="7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8,000</a:t>
            </a:r>
            <a:endParaRPr sz="7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7,000</a:t>
            </a:r>
            <a:endParaRPr sz="7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6,000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7411" y="4876927"/>
            <a:ext cx="3321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5">
                <a:solidFill>
                  <a:srgbClr val="585858"/>
                </a:solidFill>
                <a:latin typeface="Meiryo UI"/>
                <a:cs typeface="Meiryo UI"/>
              </a:rPr>
              <a:t>0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67411" y="4604765"/>
            <a:ext cx="3321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5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67411" y="4332859"/>
            <a:ext cx="3321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5">
                <a:solidFill>
                  <a:srgbClr val="585858"/>
                </a:solidFill>
                <a:latin typeface="Meiryo UI"/>
                <a:cs typeface="Meiryo UI"/>
              </a:rPr>
              <a:t>2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67411" y="4060697"/>
            <a:ext cx="3321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5">
                <a:solidFill>
                  <a:srgbClr val="585858"/>
                </a:solidFill>
                <a:latin typeface="Meiryo UI"/>
                <a:cs typeface="Meiryo UI"/>
              </a:rPr>
              <a:t>3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7411" y="3788409"/>
            <a:ext cx="33210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1</a:t>
            </a:r>
            <a:r>
              <a:rPr dirty="0" sz="700" spc="5">
                <a:solidFill>
                  <a:srgbClr val="585858"/>
                </a:solidFill>
                <a:latin typeface="Meiryo UI"/>
                <a:cs typeface="Meiryo UI"/>
              </a:rPr>
              <a:t>4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,000</a:t>
            </a:r>
            <a:endParaRPr sz="700">
              <a:latin typeface="Meiryo UI"/>
              <a:cs typeface="Meiryo U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23215" y="3514725"/>
            <a:ext cx="1376045" cy="15367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850" spc="-10">
                <a:solidFill>
                  <a:srgbClr val="585858"/>
                </a:solidFill>
                <a:latin typeface="Meiryo UI"/>
                <a:cs typeface="Meiryo UI"/>
              </a:rPr>
              <a:t>大阪府</a:t>
            </a:r>
            <a:r>
              <a:rPr dirty="0" sz="850" spc="175">
                <a:solidFill>
                  <a:srgbClr val="585858"/>
                </a:solidFill>
                <a:latin typeface="Meiryo UI"/>
                <a:cs typeface="Meiryo UI"/>
              </a:rPr>
              <a:t> </a:t>
            </a:r>
            <a:r>
              <a:rPr dirty="0" sz="850" spc="-10">
                <a:solidFill>
                  <a:srgbClr val="585858"/>
                </a:solidFill>
                <a:latin typeface="Meiryo UI"/>
                <a:cs typeface="Meiryo UI"/>
              </a:rPr>
              <a:t>長期欠席児童生徒数</a:t>
            </a:r>
            <a:endParaRPr sz="850">
              <a:latin typeface="Meiryo UI"/>
              <a:cs typeface="Meiryo U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1181861" y="6419850"/>
            <a:ext cx="320040" cy="0"/>
          </a:xfrm>
          <a:custGeom>
            <a:avLst/>
            <a:gdLst/>
            <a:ahLst/>
            <a:cxnLst/>
            <a:rect l="l" t="t" r="r" b="b"/>
            <a:pathLst>
              <a:path w="320040" h="0">
                <a:moveTo>
                  <a:pt x="0" y="0"/>
                </a:moveTo>
                <a:lnTo>
                  <a:pt x="320040" y="0"/>
                </a:lnTo>
              </a:path>
            </a:pathLst>
          </a:custGeom>
          <a:ln w="28956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315211" y="639317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25146" y="0"/>
                </a:moveTo>
                <a:lnTo>
                  <a:pt x="15376" y="1975"/>
                </a:lnTo>
                <a:lnTo>
                  <a:pt x="7381" y="7362"/>
                </a:lnTo>
                <a:lnTo>
                  <a:pt x="1982" y="15355"/>
                </a:lnTo>
                <a:lnTo>
                  <a:pt x="0" y="25146"/>
                </a:lnTo>
                <a:lnTo>
                  <a:pt x="1982" y="34931"/>
                </a:lnTo>
                <a:lnTo>
                  <a:pt x="7381" y="42924"/>
                </a:lnTo>
                <a:lnTo>
                  <a:pt x="15376" y="48314"/>
                </a:lnTo>
                <a:lnTo>
                  <a:pt x="25146" y="50292"/>
                </a:lnTo>
                <a:lnTo>
                  <a:pt x="34915" y="48314"/>
                </a:lnTo>
                <a:lnTo>
                  <a:pt x="42910" y="42924"/>
                </a:lnTo>
                <a:lnTo>
                  <a:pt x="48309" y="34931"/>
                </a:lnTo>
                <a:lnTo>
                  <a:pt x="50291" y="25146"/>
                </a:lnTo>
                <a:lnTo>
                  <a:pt x="48309" y="15355"/>
                </a:lnTo>
                <a:lnTo>
                  <a:pt x="42910" y="7362"/>
                </a:lnTo>
                <a:lnTo>
                  <a:pt x="34915" y="1975"/>
                </a:lnTo>
                <a:lnTo>
                  <a:pt x="2514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315211" y="639317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50291" y="25146"/>
                </a:moveTo>
                <a:lnTo>
                  <a:pt x="48309" y="34931"/>
                </a:lnTo>
                <a:lnTo>
                  <a:pt x="42910" y="42924"/>
                </a:lnTo>
                <a:lnTo>
                  <a:pt x="34915" y="48314"/>
                </a:lnTo>
                <a:lnTo>
                  <a:pt x="25146" y="50292"/>
                </a:lnTo>
                <a:lnTo>
                  <a:pt x="15376" y="48314"/>
                </a:lnTo>
                <a:lnTo>
                  <a:pt x="7381" y="42924"/>
                </a:lnTo>
                <a:lnTo>
                  <a:pt x="1982" y="34931"/>
                </a:lnTo>
                <a:lnTo>
                  <a:pt x="0" y="25146"/>
                </a:lnTo>
                <a:lnTo>
                  <a:pt x="1982" y="15355"/>
                </a:lnTo>
                <a:lnTo>
                  <a:pt x="7381" y="7362"/>
                </a:lnTo>
                <a:lnTo>
                  <a:pt x="15376" y="1975"/>
                </a:lnTo>
                <a:lnTo>
                  <a:pt x="25146" y="0"/>
                </a:lnTo>
                <a:lnTo>
                  <a:pt x="34915" y="1975"/>
                </a:lnTo>
                <a:lnTo>
                  <a:pt x="42910" y="7362"/>
                </a:lnTo>
                <a:lnTo>
                  <a:pt x="48309" y="15355"/>
                </a:lnTo>
                <a:lnTo>
                  <a:pt x="50291" y="25146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937766" y="6419850"/>
            <a:ext cx="320040" cy="0"/>
          </a:xfrm>
          <a:custGeom>
            <a:avLst/>
            <a:gdLst/>
            <a:ahLst/>
            <a:cxnLst/>
            <a:rect l="l" t="t" r="r" b="b"/>
            <a:pathLst>
              <a:path w="320039" h="0">
                <a:moveTo>
                  <a:pt x="0" y="0"/>
                </a:moveTo>
                <a:lnTo>
                  <a:pt x="320039" y="0"/>
                </a:lnTo>
              </a:path>
            </a:pathLst>
          </a:custGeom>
          <a:ln w="28956">
            <a:solidFill>
              <a:srgbClr val="EC7C3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071116" y="639317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50292"/>
                </a:moveTo>
                <a:lnTo>
                  <a:pt x="50292" y="50292"/>
                </a:lnTo>
                <a:lnTo>
                  <a:pt x="50292" y="0"/>
                </a:lnTo>
                <a:lnTo>
                  <a:pt x="0" y="0"/>
                </a:lnTo>
                <a:lnTo>
                  <a:pt x="0" y="50292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071116" y="6393179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50292"/>
                </a:moveTo>
                <a:lnTo>
                  <a:pt x="50292" y="50292"/>
                </a:lnTo>
                <a:lnTo>
                  <a:pt x="50292" y="0"/>
                </a:lnTo>
                <a:lnTo>
                  <a:pt x="0" y="0"/>
                </a:lnTo>
                <a:lnTo>
                  <a:pt x="0" y="50292"/>
                </a:lnTo>
                <a:close/>
              </a:path>
            </a:pathLst>
          </a:custGeom>
          <a:ln w="9144">
            <a:solidFill>
              <a:srgbClr val="EC7C3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98120" y="3425952"/>
            <a:ext cx="3291840" cy="3164205"/>
          </a:xfrm>
          <a:custGeom>
            <a:avLst/>
            <a:gdLst/>
            <a:ahLst/>
            <a:cxnLst/>
            <a:rect l="l" t="t" r="r" b="b"/>
            <a:pathLst>
              <a:path w="3291840" h="3164204">
                <a:moveTo>
                  <a:pt x="0" y="3163824"/>
                </a:moveTo>
                <a:lnTo>
                  <a:pt x="3291840" y="3163824"/>
                </a:lnTo>
                <a:lnTo>
                  <a:pt x="3291840" y="0"/>
                </a:lnTo>
                <a:lnTo>
                  <a:pt x="0" y="0"/>
                </a:lnTo>
                <a:lnTo>
                  <a:pt x="0" y="3163824"/>
                </a:lnTo>
                <a:close/>
              </a:path>
            </a:pathLst>
          </a:custGeom>
          <a:ln w="9143">
            <a:solidFill>
              <a:srgbClr val="BCD6ED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211327" y="6107379"/>
            <a:ext cx="4140200" cy="6705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11175">
              <a:lnSpc>
                <a:spcPct val="100000"/>
              </a:lnSpc>
              <a:spcBef>
                <a:spcPts val="95"/>
              </a:spcBef>
            </a:pP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平成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27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年度</a:t>
            </a:r>
            <a:r>
              <a:rPr dirty="0" sz="700" spc="40">
                <a:solidFill>
                  <a:srgbClr val="585858"/>
                </a:solidFill>
                <a:latin typeface="Meiryo UI"/>
                <a:cs typeface="Meiryo UI"/>
              </a:rPr>
              <a:t> 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平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成28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年度</a:t>
            </a:r>
            <a:r>
              <a:rPr dirty="0" sz="700" spc="40">
                <a:solidFill>
                  <a:srgbClr val="585858"/>
                </a:solidFill>
                <a:latin typeface="Meiryo UI"/>
                <a:cs typeface="Meiryo UI"/>
              </a:rPr>
              <a:t> 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平成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29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年度</a:t>
            </a:r>
            <a:r>
              <a:rPr dirty="0" sz="700" spc="40">
                <a:solidFill>
                  <a:srgbClr val="585858"/>
                </a:solidFill>
                <a:latin typeface="Meiryo UI"/>
                <a:cs typeface="Meiryo UI"/>
              </a:rPr>
              <a:t> 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平成</a:t>
            </a:r>
            <a:r>
              <a:rPr dirty="0" sz="700" spc="-10">
                <a:solidFill>
                  <a:srgbClr val="585858"/>
                </a:solidFill>
                <a:latin typeface="Meiryo UI"/>
                <a:cs typeface="Meiryo UI"/>
              </a:rPr>
              <a:t>30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年度</a:t>
            </a:r>
            <a:r>
              <a:rPr dirty="0" sz="700" spc="120">
                <a:solidFill>
                  <a:srgbClr val="585858"/>
                </a:solidFill>
                <a:latin typeface="Meiryo UI"/>
                <a:cs typeface="Meiryo UI"/>
              </a:rPr>
              <a:t> </a:t>
            </a: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令和元年度</a:t>
            </a:r>
            <a:endParaRPr sz="7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600">
              <a:latin typeface="Meiryo UI"/>
              <a:cs typeface="Meiryo UI"/>
            </a:endParaRPr>
          </a:p>
          <a:p>
            <a:pPr algn="ctr" marR="458470">
              <a:lnSpc>
                <a:spcPct val="100000"/>
              </a:lnSpc>
              <a:spcBef>
                <a:spcPts val="5"/>
              </a:spcBef>
              <a:tabLst>
                <a:tab pos="755650" algn="l"/>
              </a:tabLst>
            </a:pPr>
            <a:r>
              <a:rPr dirty="0" sz="700" spc="-5">
                <a:solidFill>
                  <a:srgbClr val="585858"/>
                </a:solidFill>
                <a:latin typeface="Meiryo UI"/>
                <a:cs typeface="Meiryo UI"/>
              </a:rPr>
              <a:t>小学校	中学校</a:t>
            </a:r>
            <a:endParaRPr sz="7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7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900">
                <a:latin typeface="游ゴシック"/>
                <a:cs typeface="游ゴシック"/>
              </a:rPr>
              <a:t>文部科学省「児童生徒の問題行動・不登校等生徒指導上の諸課題に関する調査」</a:t>
            </a:r>
            <a:endParaRPr sz="900">
              <a:latin typeface="游ゴシック"/>
              <a:cs typeface="游ゴシック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3355213" y="3465576"/>
            <a:ext cx="5717540" cy="1874520"/>
          </a:xfrm>
          <a:custGeom>
            <a:avLst/>
            <a:gdLst/>
            <a:ahLst/>
            <a:cxnLst/>
            <a:rect l="l" t="t" r="r" b="b"/>
            <a:pathLst>
              <a:path w="5717540" h="1874520">
                <a:moveTo>
                  <a:pt x="5717159" y="0"/>
                </a:moveTo>
                <a:lnTo>
                  <a:pt x="520319" y="0"/>
                </a:lnTo>
                <a:lnTo>
                  <a:pt x="520319" y="312419"/>
                </a:lnTo>
                <a:lnTo>
                  <a:pt x="0" y="771779"/>
                </a:lnTo>
                <a:lnTo>
                  <a:pt x="520319" y="781050"/>
                </a:lnTo>
                <a:lnTo>
                  <a:pt x="520319" y="1874520"/>
                </a:lnTo>
                <a:lnTo>
                  <a:pt x="5717159" y="1874520"/>
                </a:lnTo>
                <a:lnTo>
                  <a:pt x="57171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355213" y="3465576"/>
            <a:ext cx="5717540" cy="1874520"/>
          </a:xfrm>
          <a:custGeom>
            <a:avLst/>
            <a:gdLst/>
            <a:ahLst/>
            <a:cxnLst/>
            <a:rect l="l" t="t" r="r" b="b"/>
            <a:pathLst>
              <a:path w="5717540" h="1874520">
                <a:moveTo>
                  <a:pt x="520319" y="0"/>
                </a:moveTo>
                <a:lnTo>
                  <a:pt x="1386459" y="0"/>
                </a:lnTo>
                <a:lnTo>
                  <a:pt x="2685669" y="0"/>
                </a:lnTo>
                <a:lnTo>
                  <a:pt x="5717159" y="0"/>
                </a:lnTo>
                <a:lnTo>
                  <a:pt x="5717159" y="312419"/>
                </a:lnTo>
                <a:lnTo>
                  <a:pt x="5717159" y="781050"/>
                </a:lnTo>
                <a:lnTo>
                  <a:pt x="5717159" y="1874520"/>
                </a:lnTo>
                <a:lnTo>
                  <a:pt x="2685669" y="1874520"/>
                </a:lnTo>
                <a:lnTo>
                  <a:pt x="1386459" y="1874520"/>
                </a:lnTo>
                <a:lnTo>
                  <a:pt x="520319" y="1874520"/>
                </a:lnTo>
                <a:lnTo>
                  <a:pt x="520319" y="781050"/>
                </a:lnTo>
                <a:lnTo>
                  <a:pt x="0" y="771779"/>
                </a:lnTo>
                <a:lnTo>
                  <a:pt x="520319" y="312419"/>
                </a:lnTo>
                <a:lnTo>
                  <a:pt x="520319" y="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955160" y="3214116"/>
            <a:ext cx="5142230" cy="67627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2271395">
              <a:lnSpc>
                <a:spcPct val="100000"/>
              </a:lnSpc>
              <a:spcBef>
                <a:spcPts val="595"/>
              </a:spcBef>
            </a:pPr>
            <a:r>
              <a:rPr dirty="0" sz="900">
                <a:latin typeface="游ゴシック"/>
                <a:cs typeface="游ゴシック"/>
              </a:rPr>
              <a:t>大阪府教育庁「令和元年度大阪府子ども読書活動調査」</a:t>
            </a:r>
            <a:endParaRPr sz="900">
              <a:latin typeface="游ゴシック"/>
              <a:cs typeface="游ゴシック"/>
            </a:endParaRPr>
          </a:p>
          <a:p>
            <a:pPr marL="12700" marR="218440" indent="101600">
              <a:lnSpc>
                <a:spcPct val="100000"/>
              </a:lnSpc>
              <a:spcBef>
                <a:spcPts val="665"/>
              </a:spcBef>
            </a:pPr>
            <a:r>
              <a:rPr dirty="0" sz="1200">
                <a:latin typeface="Meiryo UI"/>
                <a:cs typeface="Meiryo UI"/>
              </a:rPr>
              <a:t>大阪府内</a:t>
            </a:r>
            <a:r>
              <a:rPr dirty="0" sz="1200" spc="5">
                <a:latin typeface="Meiryo UI"/>
                <a:cs typeface="Meiryo UI"/>
              </a:rPr>
              <a:t>におい</a:t>
            </a:r>
            <a:r>
              <a:rPr dirty="0" sz="1200" spc="-5">
                <a:latin typeface="Meiryo UI"/>
                <a:cs typeface="Meiryo UI"/>
              </a:rPr>
              <a:t>て、不登</a:t>
            </a:r>
            <a:r>
              <a:rPr dirty="0" sz="1200">
                <a:latin typeface="Meiryo UI"/>
                <a:cs typeface="Meiryo UI"/>
              </a:rPr>
              <a:t>校を含</a:t>
            </a:r>
            <a:r>
              <a:rPr dirty="0" sz="1200" spc="5">
                <a:latin typeface="Meiryo UI"/>
                <a:cs typeface="Meiryo UI"/>
              </a:rPr>
              <a:t>む</a:t>
            </a:r>
            <a:r>
              <a:rPr dirty="0" sz="1200">
                <a:latin typeface="Meiryo UI"/>
                <a:cs typeface="Meiryo UI"/>
              </a:rPr>
              <a:t>長期欠席（年</a:t>
            </a:r>
            <a:r>
              <a:rPr dirty="0" sz="1200" spc="-35">
                <a:latin typeface="Meiryo UI"/>
                <a:cs typeface="Meiryo UI"/>
              </a:rPr>
              <a:t>間</a:t>
            </a:r>
            <a:r>
              <a:rPr dirty="0" sz="1200" spc="-5">
                <a:latin typeface="Meiryo UI"/>
                <a:cs typeface="Meiryo UI"/>
              </a:rPr>
              <a:t>30</a:t>
            </a:r>
            <a:r>
              <a:rPr dirty="0" sz="1200">
                <a:latin typeface="Meiryo UI"/>
                <a:cs typeface="Meiryo UI"/>
              </a:rPr>
              <a:t>日以上欠席）の児童生 徒は年々増加傾向にある。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955160" y="4047870"/>
            <a:ext cx="503618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73660" indent="1016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うし</a:t>
            </a:r>
            <a:r>
              <a:rPr dirty="0" sz="1200" spc="5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学校</a:t>
            </a:r>
            <a:r>
              <a:rPr dirty="0" sz="1200" spc="5">
                <a:latin typeface="Meiryo UI"/>
                <a:cs typeface="Meiryo UI"/>
              </a:rPr>
              <a:t>に</a:t>
            </a:r>
            <a:r>
              <a:rPr dirty="0" sz="1200">
                <a:latin typeface="Meiryo UI"/>
                <a:cs typeface="Meiryo UI"/>
              </a:rPr>
              <a:t>通え</a:t>
            </a:r>
            <a:r>
              <a:rPr dirty="0" sz="1200" spc="-5">
                <a:latin typeface="Meiryo UI"/>
                <a:cs typeface="Meiryo UI"/>
              </a:rPr>
              <a:t>て</a:t>
            </a:r>
            <a:r>
              <a:rPr dirty="0" sz="1200" spc="5">
                <a:latin typeface="Meiryo UI"/>
                <a:cs typeface="Meiryo UI"/>
              </a:rPr>
              <a:t>い</a:t>
            </a:r>
            <a:r>
              <a:rPr dirty="0" sz="1200" spc="-5">
                <a:latin typeface="Meiryo UI"/>
                <a:cs typeface="Meiryo UI"/>
              </a:rPr>
              <a:t>な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子ども</a:t>
            </a:r>
            <a:r>
              <a:rPr dirty="0" sz="1200" spc="-5">
                <a:latin typeface="Meiryo UI"/>
                <a:cs typeface="Meiryo UI"/>
              </a:rPr>
              <a:t>は、学校</a:t>
            </a:r>
            <a:r>
              <a:rPr dirty="0" sz="1200">
                <a:latin typeface="Meiryo UI"/>
                <a:cs typeface="Meiryo UI"/>
              </a:rPr>
              <a:t>図書館を利用</a:t>
            </a:r>
            <a:r>
              <a:rPr dirty="0" sz="1200" spc="5">
                <a:latin typeface="Meiryo UI"/>
                <a:cs typeface="Meiryo UI"/>
              </a:rPr>
              <a:t>す</a:t>
            </a:r>
            <a:r>
              <a:rPr dirty="0" sz="1200">
                <a:latin typeface="Meiryo UI"/>
                <a:cs typeface="Meiryo UI"/>
              </a:rPr>
              <a:t>ること</a:t>
            </a:r>
            <a:r>
              <a:rPr dirty="0" sz="1200" spc="-10">
                <a:latin typeface="Meiryo UI"/>
                <a:cs typeface="Meiryo UI"/>
              </a:rPr>
              <a:t>が</a:t>
            </a:r>
            <a:r>
              <a:rPr dirty="0" sz="1200">
                <a:latin typeface="Meiryo UI"/>
                <a:cs typeface="Meiryo UI"/>
              </a:rPr>
              <a:t>難し</a:t>
            </a:r>
            <a:r>
              <a:rPr dirty="0" sz="1200" spc="-5">
                <a:latin typeface="Meiryo UI"/>
                <a:cs typeface="Meiryo UI"/>
              </a:rPr>
              <a:t>い</a:t>
            </a:r>
            <a:r>
              <a:rPr dirty="0" sz="1200" spc="-10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考</a:t>
            </a:r>
            <a:r>
              <a:rPr dirty="0" sz="1200" spc="5">
                <a:latin typeface="Meiryo UI"/>
                <a:cs typeface="Meiryo UI"/>
              </a:rPr>
              <a:t>え</a:t>
            </a:r>
            <a:r>
              <a:rPr dirty="0" sz="1200">
                <a:latin typeface="Meiryo UI"/>
                <a:cs typeface="Meiryo UI"/>
              </a:rPr>
              <a:t>ら れる。</a:t>
            </a:r>
            <a:endParaRPr sz="1200">
              <a:latin typeface="Meiryo UI"/>
              <a:cs typeface="Meiryo UI"/>
            </a:endParaRPr>
          </a:p>
          <a:p>
            <a:pPr marL="12700" marR="70485" indent="101600">
              <a:lnSpc>
                <a:spcPct val="100000"/>
              </a:lnSpc>
            </a:pPr>
            <a:r>
              <a:rPr dirty="0" sz="1200">
                <a:latin typeface="Meiryo UI"/>
                <a:cs typeface="Meiryo UI"/>
              </a:rPr>
              <a:t>市町村立図書館</a:t>
            </a:r>
            <a:r>
              <a:rPr dirty="0" sz="1200" spc="5">
                <a:latin typeface="Meiryo UI"/>
                <a:cs typeface="Meiryo UI"/>
              </a:rPr>
              <a:t>へ</a:t>
            </a:r>
            <a:r>
              <a:rPr dirty="0" sz="1200">
                <a:latin typeface="Meiryo UI"/>
                <a:cs typeface="Meiryo UI"/>
              </a:rPr>
              <a:t>「不登校児童生徒</a:t>
            </a:r>
            <a:r>
              <a:rPr dirty="0" sz="1200" spc="5">
                <a:latin typeface="Meiryo UI"/>
                <a:cs typeface="Meiryo UI"/>
              </a:rPr>
              <a:t>へのサ</a:t>
            </a:r>
            <a:r>
              <a:rPr dirty="0" sz="1200" spc="-10">
                <a:latin typeface="Meiryo UI"/>
                <a:cs typeface="Meiryo UI"/>
              </a:rPr>
              <a:t>ー</a:t>
            </a:r>
            <a:r>
              <a:rPr dirty="0" sz="1200">
                <a:latin typeface="Meiryo UI"/>
                <a:cs typeface="Meiryo UI"/>
              </a:rPr>
              <a:t>ビ</a:t>
            </a:r>
            <a:r>
              <a:rPr dirty="0" sz="1200" spc="5">
                <a:latin typeface="Meiryo UI"/>
                <a:cs typeface="Meiryo UI"/>
              </a:rPr>
              <a:t>ス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実施</a:t>
            </a:r>
            <a:r>
              <a:rPr dirty="0" sz="1200" spc="-5">
                <a:latin typeface="Meiryo UI"/>
                <a:cs typeface="Meiryo UI"/>
              </a:rPr>
              <a:t>して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>
                <a:latin typeface="Meiryo UI"/>
                <a:cs typeface="Meiryo UI"/>
              </a:rPr>
              <a:t>」と</a:t>
            </a:r>
            <a:r>
              <a:rPr dirty="0" sz="1200" spc="-5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う</a:t>
            </a:r>
            <a:r>
              <a:rPr dirty="0" sz="1200" spc="-5">
                <a:latin typeface="Meiryo UI"/>
                <a:cs typeface="Meiryo UI"/>
              </a:rPr>
              <a:t>ア</a:t>
            </a:r>
            <a:r>
              <a:rPr dirty="0" sz="1200">
                <a:latin typeface="Meiryo UI"/>
                <a:cs typeface="Meiryo UI"/>
              </a:rPr>
              <a:t>ン ケートを実施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たと</a:t>
            </a:r>
            <a:r>
              <a:rPr dirty="0" sz="1200" spc="-1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ろ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実施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て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る市町村</a:t>
            </a:r>
            <a:r>
              <a:rPr dirty="0" sz="1200" spc="10">
                <a:latin typeface="Meiryo UI"/>
                <a:cs typeface="Meiryo UI"/>
              </a:rPr>
              <a:t>は</a:t>
            </a:r>
            <a:r>
              <a:rPr dirty="0" sz="1200" spc="-5">
                <a:latin typeface="Meiryo UI"/>
                <a:cs typeface="Meiryo UI"/>
              </a:rPr>
              <a:t>10</a:t>
            </a:r>
            <a:r>
              <a:rPr dirty="0" sz="1200">
                <a:latin typeface="Meiryo UI"/>
                <a:cs typeface="Meiryo UI"/>
              </a:rPr>
              <a:t>市（全</a:t>
            </a:r>
            <a:r>
              <a:rPr dirty="0" sz="1200" spc="-5">
                <a:latin typeface="Meiryo UI"/>
                <a:cs typeface="Meiryo UI"/>
              </a:rPr>
              <a:t>43</a:t>
            </a:r>
            <a:r>
              <a:rPr dirty="0" sz="1200">
                <a:latin typeface="Meiryo UI"/>
                <a:cs typeface="Meiryo UI"/>
              </a:rPr>
              <a:t>市町村中）であっ</a:t>
            </a:r>
            <a:r>
              <a:rPr dirty="0" sz="1200" spc="-5">
                <a:latin typeface="Meiryo UI"/>
                <a:cs typeface="Meiryo UI"/>
              </a:rPr>
              <a:t>た</a:t>
            </a:r>
            <a:r>
              <a:rPr dirty="0" sz="1200">
                <a:latin typeface="Meiryo UI"/>
                <a:cs typeface="Meiryo UI"/>
              </a:rPr>
              <a:t>。</a:t>
            </a:r>
            <a:endParaRPr sz="1200">
              <a:latin typeface="Meiryo UI"/>
              <a:cs typeface="Meiryo UI"/>
            </a:endParaRPr>
          </a:p>
          <a:p>
            <a:pPr marL="12700" marR="5080" indent="101600">
              <a:lnSpc>
                <a:spcPct val="100000"/>
              </a:lnSpc>
            </a:pPr>
            <a:r>
              <a:rPr dirty="0" sz="1200" spc="5">
                <a:latin typeface="Meiryo UI"/>
                <a:cs typeface="Meiryo UI"/>
              </a:rPr>
              <a:t>その</a:t>
            </a:r>
            <a:r>
              <a:rPr dirty="0" sz="1200">
                <a:latin typeface="Meiryo UI"/>
                <a:cs typeface="Meiryo UI"/>
              </a:rPr>
              <a:t>うち、教育支援</a:t>
            </a:r>
            <a:r>
              <a:rPr dirty="0" sz="1200" spc="5">
                <a:latin typeface="Meiryo UI"/>
                <a:cs typeface="Meiryo UI"/>
              </a:rPr>
              <a:t>セン</a:t>
            </a:r>
            <a:r>
              <a:rPr dirty="0" sz="1200" spc="-5">
                <a:latin typeface="Meiryo UI"/>
                <a:cs typeface="Meiryo UI"/>
              </a:rPr>
              <a:t>タ</a:t>
            </a:r>
            <a:r>
              <a:rPr dirty="0" sz="1200" spc="5">
                <a:latin typeface="Meiryo UI"/>
                <a:cs typeface="Meiryo UI"/>
              </a:rPr>
              <a:t>ー</a:t>
            </a:r>
            <a:r>
              <a:rPr dirty="0" sz="1200">
                <a:latin typeface="Meiryo UI"/>
                <a:cs typeface="Meiryo UI"/>
              </a:rPr>
              <a:t>（適応指導教室）や地域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 spc="5">
                <a:latin typeface="Meiryo UI"/>
                <a:cs typeface="Meiryo UI"/>
              </a:rPr>
              <a:t>フ</a:t>
            </a:r>
            <a:r>
              <a:rPr dirty="0" sz="1200" spc="-5">
                <a:latin typeface="Meiryo UI"/>
                <a:cs typeface="Meiryo UI"/>
              </a:rPr>
              <a:t>リ</a:t>
            </a:r>
            <a:r>
              <a:rPr dirty="0" sz="1200" spc="-10">
                <a:latin typeface="Meiryo UI"/>
                <a:cs typeface="Meiryo UI"/>
              </a:rPr>
              <a:t>ー</a:t>
            </a:r>
            <a:r>
              <a:rPr dirty="0" sz="1200" spc="5">
                <a:latin typeface="Meiryo UI"/>
                <a:cs typeface="Meiryo UI"/>
              </a:rPr>
              <a:t>ス</a:t>
            </a:r>
            <a:r>
              <a:rPr dirty="0" sz="1200" spc="-5">
                <a:latin typeface="Meiryo UI"/>
                <a:cs typeface="Meiryo UI"/>
              </a:rPr>
              <a:t>クー</a:t>
            </a:r>
            <a:r>
              <a:rPr dirty="0" sz="1200" spc="5">
                <a:latin typeface="Meiryo UI"/>
                <a:cs typeface="Meiryo UI"/>
              </a:rPr>
              <a:t>ル</a:t>
            </a:r>
            <a:r>
              <a:rPr dirty="0" sz="1200" spc="-10">
                <a:latin typeface="Meiryo UI"/>
                <a:cs typeface="Meiryo UI"/>
              </a:rPr>
              <a:t>へ</a:t>
            </a:r>
            <a:r>
              <a:rPr dirty="0" sz="1200">
                <a:latin typeface="Meiryo UI"/>
                <a:cs typeface="Meiryo UI"/>
              </a:rPr>
              <a:t>資料</a:t>
            </a:r>
            <a:r>
              <a:rPr dirty="0" sz="1200" spc="-10">
                <a:latin typeface="Meiryo UI"/>
                <a:cs typeface="Meiryo UI"/>
              </a:rPr>
              <a:t>の</a:t>
            </a:r>
            <a:r>
              <a:rPr dirty="0" sz="1200">
                <a:latin typeface="Meiryo UI"/>
                <a:cs typeface="Meiryo UI"/>
              </a:rPr>
              <a:t>貸 出</a:t>
            </a:r>
            <a:r>
              <a:rPr dirty="0" sz="1200" spc="-5">
                <a:latin typeface="Meiryo UI"/>
                <a:cs typeface="Meiryo UI"/>
              </a:rPr>
              <a:t>を</a:t>
            </a:r>
            <a:r>
              <a:rPr dirty="0" sz="1200">
                <a:latin typeface="Meiryo UI"/>
                <a:cs typeface="Meiryo UI"/>
              </a:rPr>
              <a:t>実施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>
                <a:latin typeface="Meiryo UI"/>
                <a:cs typeface="Meiryo UI"/>
              </a:rPr>
              <a:t>ている市は７市</a:t>
            </a:r>
            <a:r>
              <a:rPr dirty="0" sz="1200" spc="5">
                <a:latin typeface="Meiryo UI"/>
                <a:cs typeface="Meiryo UI"/>
              </a:rPr>
              <a:t>あ</a:t>
            </a:r>
            <a:r>
              <a:rPr dirty="0" sz="1200" spc="-15">
                <a:latin typeface="Meiryo UI"/>
                <a:cs typeface="Meiryo UI"/>
              </a:rPr>
              <a:t>り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そのほ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ん</a:t>
            </a:r>
            <a:r>
              <a:rPr dirty="0" sz="1200" spc="-15">
                <a:latin typeface="Meiryo UI"/>
                <a:cs typeface="Meiryo UI"/>
              </a:rPr>
              <a:t>ど</a:t>
            </a:r>
            <a:r>
              <a:rPr dirty="0" sz="1200" spc="-10">
                <a:latin typeface="Meiryo UI"/>
                <a:cs typeface="Meiryo UI"/>
              </a:rPr>
              <a:t>は</a:t>
            </a:r>
            <a:r>
              <a:rPr dirty="0" sz="1200">
                <a:latin typeface="Meiryo UI"/>
                <a:cs typeface="Meiryo UI"/>
              </a:rPr>
              <a:t>来館に</a:t>
            </a:r>
            <a:r>
              <a:rPr dirty="0" sz="1200" spc="-5">
                <a:latin typeface="Meiryo UI"/>
                <a:cs typeface="Meiryo UI"/>
              </a:rPr>
              <a:t>よ</a:t>
            </a:r>
            <a:r>
              <a:rPr dirty="0" sz="1200">
                <a:latin typeface="Meiryo UI"/>
                <a:cs typeface="Meiryo UI"/>
              </a:rPr>
              <a:t>る貸出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>
                <a:latin typeface="Meiryo UI"/>
                <a:cs typeface="Meiryo UI"/>
              </a:rPr>
              <a:t>な</a:t>
            </a:r>
            <a:r>
              <a:rPr dirty="0" sz="1200" spc="-15">
                <a:latin typeface="Meiryo UI"/>
                <a:cs typeface="Meiryo UI"/>
              </a:rPr>
              <a:t>っ</a:t>
            </a:r>
            <a:r>
              <a:rPr dirty="0" sz="1200" spc="-10">
                <a:latin typeface="Meiryo UI"/>
                <a:cs typeface="Meiryo UI"/>
              </a:rPr>
              <a:t>てい</a:t>
            </a:r>
            <a:r>
              <a:rPr dirty="0" sz="1200">
                <a:latin typeface="Meiryo UI"/>
                <a:cs typeface="Meiryo UI"/>
              </a:rPr>
              <a:t>る。</a:t>
            </a:r>
            <a:endParaRPr sz="1200">
              <a:latin typeface="Meiryo UI"/>
              <a:cs typeface="Meiryo UI"/>
            </a:endParaRPr>
          </a:p>
        </p:txBody>
      </p:sp>
      <p:graphicFrame>
        <p:nvGraphicFramePr>
          <p:cNvPr id="62" name="object 62"/>
          <p:cNvGraphicFramePr>
            <a:graphicFrameLocks noGrp="1"/>
          </p:cNvGraphicFramePr>
          <p:nvPr/>
        </p:nvGraphicFramePr>
        <p:xfrm>
          <a:off x="3673252" y="5481828"/>
          <a:ext cx="5248910" cy="9283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9345"/>
                <a:gridCol w="4123689"/>
              </a:tblGrid>
              <a:tr h="260603">
                <a:tc>
                  <a:txBody>
                    <a:bodyPr/>
                    <a:lstStyle/>
                    <a:p>
                      <a:pPr marL="325755">
                        <a:lnSpc>
                          <a:spcPts val="1730"/>
                        </a:lnSpc>
                        <a:spcBef>
                          <a:spcPts val="220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課題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12700">
                      <a:solidFill>
                        <a:srgbClr val="41709C"/>
                      </a:solidFill>
                      <a:prstDash val="solid"/>
                    </a:lnT>
                    <a:lnB w="28575">
                      <a:solidFill>
                        <a:srgbClr val="41709C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41709C"/>
                      </a:solidFill>
                      <a:prstDash val="solid"/>
                    </a:lnL>
                    <a:lnB w="28575">
                      <a:solidFill>
                        <a:srgbClr val="41709C"/>
                      </a:solidFill>
                      <a:prstDash val="solid"/>
                    </a:lnB>
                  </a:tcPr>
                </a:tc>
              </a:tr>
              <a:tr h="670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381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28575">
                      <a:solidFill>
                        <a:srgbClr val="41709C"/>
                      </a:solidFill>
                      <a:prstDash val="solid"/>
                    </a:lnT>
                    <a:lnB w="12700">
                      <a:solidFill>
                        <a:srgbClr val="41709C"/>
                      </a:solidFill>
                      <a:prstDash val="solid"/>
                    </a:lnB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41709C"/>
                      </a:solidFill>
                      <a:prstDash val="solid"/>
                    </a:lnL>
                    <a:lnT w="28575">
                      <a:solidFill>
                        <a:srgbClr val="41709C"/>
                      </a:solidFill>
                      <a:prstDash val="solid"/>
                    </a:lnT>
                  </a:tcPr>
                </a:tc>
              </a:tr>
              <a:tr h="594481">
                <a:tc gridSpan="2">
                  <a:txBody>
                    <a:bodyPr/>
                    <a:lstStyle/>
                    <a:p>
                      <a:pPr marL="108585" marR="98425"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学校に通えてい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ない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子ども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は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通え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てい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る子ど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比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べ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身近に本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手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とるこ</a:t>
                      </a:r>
                      <a:r>
                        <a:rPr dirty="0" sz="1200" spc="-1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でき る環境が不十分</a:t>
                      </a:r>
                      <a:r>
                        <a:rPr dirty="0" sz="1200" spc="5">
                          <a:latin typeface="Meiryo UI"/>
                          <a:cs typeface="Meiryo UI"/>
                        </a:rPr>
                        <a:t>な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可能性がある。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134620">
                    <a:lnL w="38100">
                      <a:solidFill>
                        <a:srgbClr val="41709C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63" name="object 63"/>
          <p:cNvSpPr/>
          <p:nvPr/>
        </p:nvSpPr>
        <p:spPr>
          <a:xfrm>
            <a:off x="198120" y="621791"/>
            <a:ext cx="222503" cy="17678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390388" y="691895"/>
            <a:ext cx="204215" cy="14020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4495800" y="541019"/>
            <a:ext cx="301751" cy="18135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8935339" y="6563664"/>
            <a:ext cx="1028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616196" y="1069847"/>
            <a:ext cx="4480560" cy="5287010"/>
          </a:xfrm>
          <a:custGeom>
            <a:avLst/>
            <a:gdLst/>
            <a:ahLst/>
            <a:cxnLst/>
            <a:rect l="l" t="t" r="r" b="b"/>
            <a:pathLst>
              <a:path w="4480559" h="5287010">
                <a:moveTo>
                  <a:pt x="0" y="5286756"/>
                </a:moveTo>
                <a:lnTo>
                  <a:pt x="4480559" y="5286756"/>
                </a:lnTo>
                <a:lnTo>
                  <a:pt x="4480559" y="0"/>
                </a:lnTo>
                <a:lnTo>
                  <a:pt x="0" y="0"/>
                </a:lnTo>
                <a:lnTo>
                  <a:pt x="0" y="5286756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23444" y="1068324"/>
            <a:ext cx="4434840" cy="5287010"/>
          </a:xfrm>
          <a:custGeom>
            <a:avLst/>
            <a:gdLst/>
            <a:ahLst/>
            <a:cxnLst/>
            <a:rect l="l" t="t" r="r" b="b"/>
            <a:pathLst>
              <a:path w="4434840" h="5287010">
                <a:moveTo>
                  <a:pt x="0" y="5286756"/>
                </a:moveTo>
                <a:lnTo>
                  <a:pt x="4434840" y="5286756"/>
                </a:lnTo>
                <a:lnTo>
                  <a:pt x="4434840" y="0"/>
                </a:lnTo>
                <a:lnTo>
                  <a:pt x="0" y="0"/>
                </a:lnTo>
                <a:lnTo>
                  <a:pt x="0" y="5286756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0"/>
            <a:ext cx="9144000" cy="393700"/>
          </a:xfrm>
          <a:custGeom>
            <a:avLst/>
            <a:gdLst/>
            <a:ahLst/>
            <a:cxnLst/>
            <a:rect l="l" t="t" r="r" b="b"/>
            <a:pathLst>
              <a:path w="9144000" h="393700">
                <a:moveTo>
                  <a:pt x="0" y="393191"/>
                </a:moveTo>
                <a:lnTo>
                  <a:pt x="9144000" y="393191"/>
                </a:lnTo>
                <a:lnTo>
                  <a:pt x="9144000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34809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様々な居場所にお</a:t>
            </a:r>
            <a:r>
              <a:rPr dirty="0"/>
              <a:t>け</a:t>
            </a:r>
            <a:r>
              <a:rPr dirty="0" spc="-10"/>
              <a:t>る子どもの読書活動習慣</a:t>
            </a:r>
            <a:r>
              <a:rPr dirty="0" spc="5"/>
              <a:t>形</a:t>
            </a:r>
            <a:r>
              <a:rPr dirty="0" spc="-5"/>
              <a:t>成事業</a:t>
            </a:r>
          </a:p>
        </p:txBody>
      </p:sp>
      <p:sp>
        <p:nvSpPr>
          <p:cNvPr id="6" name="object 6"/>
          <p:cNvSpPr/>
          <p:nvPr/>
        </p:nvSpPr>
        <p:spPr>
          <a:xfrm>
            <a:off x="123444" y="1333500"/>
            <a:ext cx="4434840" cy="5003800"/>
          </a:xfrm>
          <a:custGeom>
            <a:avLst/>
            <a:gdLst/>
            <a:ahLst/>
            <a:cxnLst/>
            <a:rect l="l" t="t" r="r" b="b"/>
            <a:pathLst>
              <a:path w="4434840" h="5003800">
                <a:moveTo>
                  <a:pt x="4340479" y="0"/>
                </a:moveTo>
                <a:lnTo>
                  <a:pt x="94424" y="0"/>
                </a:lnTo>
                <a:lnTo>
                  <a:pt x="57671" y="7421"/>
                </a:lnTo>
                <a:lnTo>
                  <a:pt x="27657" y="27654"/>
                </a:lnTo>
                <a:lnTo>
                  <a:pt x="7420" y="57650"/>
                </a:lnTo>
                <a:lnTo>
                  <a:pt x="0" y="94361"/>
                </a:lnTo>
                <a:lnTo>
                  <a:pt x="0" y="4908867"/>
                </a:lnTo>
                <a:lnTo>
                  <a:pt x="7420" y="4945620"/>
                </a:lnTo>
                <a:lnTo>
                  <a:pt x="27657" y="4975634"/>
                </a:lnTo>
                <a:lnTo>
                  <a:pt x="57671" y="4995871"/>
                </a:lnTo>
                <a:lnTo>
                  <a:pt x="94424" y="5003292"/>
                </a:lnTo>
                <a:lnTo>
                  <a:pt x="4340479" y="5003292"/>
                </a:lnTo>
                <a:lnTo>
                  <a:pt x="4377189" y="4995871"/>
                </a:lnTo>
                <a:lnTo>
                  <a:pt x="4407185" y="4975634"/>
                </a:lnTo>
                <a:lnTo>
                  <a:pt x="4427418" y="4945620"/>
                </a:lnTo>
                <a:lnTo>
                  <a:pt x="4434840" y="4908867"/>
                </a:lnTo>
                <a:lnTo>
                  <a:pt x="4434840" y="94361"/>
                </a:lnTo>
                <a:lnTo>
                  <a:pt x="4427418" y="57650"/>
                </a:lnTo>
                <a:lnTo>
                  <a:pt x="4407185" y="27654"/>
                </a:lnTo>
                <a:lnTo>
                  <a:pt x="4377189" y="7421"/>
                </a:lnTo>
                <a:lnTo>
                  <a:pt x="43404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78739" y="374745"/>
            <a:ext cx="3676015" cy="690245"/>
          </a:xfrm>
          <a:prstGeom prst="rect">
            <a:avLst/>
          </a:prstGeom>
        </p:spPr>
        <p:txBody>
          <a:bodyPr wrap="square" lIns="0" tIns="122555" rIns="0" bIns="0" rtlCol="0" vert="horz">
            <a:spAutoFit/>
          </a:bodyPr>
          <a:lstStyle/>
          <a:p>
            <a:pPr marL="419100" indent="-407034">
              <a:lnSpc>
                <a:spcPct val="100000"/>
              </a:lnSpc>
              <a:spcBef>
                <a:spcPts val="965"/>
              </a:spcBef>
              <a:buChar char="●"/>
              <a:tabLst>
                <a:tab pos="419100" algn="l"/>
                <a:tab pos="419734" algn="l"/>
              </a:tabLst>
            </a:pPr>
            <a:r>
              <a:rPr dirty="0" sz="1600" spc="-5" b="1">
                <a:latin typeface="游ゴシック"/>
                <a:cs typeface="游ゴシック"/>
              </a:rPr>
              <a:t>学校に通えていない子どもへ</a:t>
            </a:r>
            <a:r>
              <a:rPr dirty="0" sz="1600" b="1">
                <a:latin typeface="游ゴシック"/>
                <a:cs typeface="游ゴシック"/>
              </a:rPr>
              <a:t>の</a:t>
            </a:r>
            <a:r>
              <a:rPr dirty="0" sz="1600" spc="-5" b="1">
                <a:latin typeface="游ゴシック"/>
                <a:cs typeface="游ゴシック"/>
              </a:rPr>
              <a:t>支援</a:t>
            </a:r>
            <a:endParaRPr sz="1600">
              <a:latin typeface="游ゴシック"/>
              <a:cs typeface="游ゴシック"/>
            </a:endParaRPr>
          </a:p>
          <a:p>
            <a:pPr marL="27305">
              <a:lnSpc>
                <a:spcPct val="100000"/>
              </a:lnSpc>
              <a:spcBef>
                <a:spcPts val="765"/>
              </a:spcBef>
            </a:pPr>
            <a:r>
              <a:rPr dirty="0" sz="1400" b="1">
                <a:latin typeface="游ゴシック"/>
                <a:cs typeface="游ゴシック"/>
              </a:rPr>
              <a:t>（様々な居場所）</a:t>
            </a:r>
            <a:endParaRPr sz="1400">
              <a:latin typeface="游ゴシック"/>
              <a:cs typeface="游ゴシック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6133" y="6389014"/>
            <a:ext cx="80213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4300" marR="5080" indent="-1022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Meiryo UI"/>
                <a:cs typeface="Meiryo UI"/>
              </a:rPr>
              <a:t>※なお、</a:t>
            </a:r>
            <a:r>
              <a:rPr dirty="0" sz="1200" spc="290">
                <a:latin typeface="Meiryo UI"/>
                <a:cs typeface="Meiryo UI"/>
              </a:rPr>
              <a:t> </a:t>
            </a:r>
            <a:r>
              <a:rPr dirty="0" sz="1200">
                <a:latin typeface="Meiryo UI"/>
                <a:cs typeface="Meiryo UI"/>
              </a:rPr>
              <a:t>不登校の子どもが在籍する市町村等の教育委員会</a:t>
            </a:r>
            <a:r>
              <a:rPr dirty="0" sz="1200" spc="-10">
                <a:latin typeface="Meiryo UI"/>
                <a:cs typeface="Meiryo UI"/>
              </a:rPr>
              <a:t>が</a:t>
            </a:r>
            <a:r>
              <a:rPr dirty="0" sz="1200">
                <a:latin typeface="Meiryo UI"/>
                <a:cs typeface="Meiryo UI"/>
              </a:rPr>
              <a:t>設置</a:t>
            </a:r>
            <a:r>
              <a:rPr dirty="0" sz="1200" spc="-5">
                <a:latin typeface="Meiryo UI"/>
                <a:cs typeface="Meiryo UI"/>
              </a:rPr>
              <a:t>し</a:t>
            </a:r>
            <a:r>
              <a:rPr dirty="0" sz="1200" spc="-10">
                <a:latin typeface="Meiryo UI"/>
                <a:cs typeface="Meiryo UI"/>
              </a:rPr>
              <a:t>てい</a:t>
            </a:r>
            <a:r>
              <a:rPr dirty="0" sz="1200">
                <a:latin typeface="Meiryo UI"/>
                <a:cs typeface="Meiryo UI"/>
              </a:rPr>
              <a:t>る教育支援セ</a:t>
            </a:r>
            <a:r>
              <a:rPr dirty="0" sz="1200" spc="5">
                <a:latin typeface="Meiryo UI"/>
                <a:cs typeface="Meiryo UI"/>
              </a:rPr>
              <a:t>ン</a:t>
            </a:r>
            <a:r>
              <a:rPr dirty="0" sz="1200" spc="-15">
                <a:latin typeface="Meiryo UI"/>
                <a:cs typeface="Meiryo UI"/>
              </a:rPr>
              <a:t>タ</a:t>
            </a:r>
            <a:r>
              <a:rPr dirty="0" sz="1200">
                <a:latin typeface="Meiryo UI"/>
                <a:cs typeface="Meiryo UI"/>
              </a:rPr>
              <a:t>ー（</a:t>
            </a:r>
            <a:r>
              <a:rPr dirty="0" sz="1200" spc="-5">
                <a:latin typeface="Meiryo UI"/>
                <a:cs typeface="Meiryo UI"/>
              </a:rPr>
              <a:t>ま</a:t>
            </a:r>
            <a:r>
              <a:rPr dirty="0" sz="1200" spc="-10">
                <a:latin typeface="Meiryo UI"/>
                <a:cs typeface="Meiryo UI"/>
              </a:rPr>
              <a:t>たは</a:t>
            </a:r>
            <a:r>
              <a:rPr dirty="0" sz="1200">
                <a:latin typeface="Meiryo UI"/>
                <a:cs typeface="Meiryo UI"/>
              </a:rPr>
              <a:t>適応指導教室）</a:t>
            </a:r>
            <a:r>
              <a:rPr dirty="0" sz="1200" spc="-10">
                <a:latin typeface="Meiryo UI"/>
                <a:cs typeface="Meiryo UI"/>
              </a:rPr>
              <a:t>につ</a:t>
            </a:r>
            <a:r>
              <a:rPr dirty="0" sz="1200">
                <a:latin typeface="Meiryo UI"/>
                <a:cs typeface="Meiryo UI"/>
              </a:rPr>
              <a:t>い</a:t>
            </a:r>
            <a:r>
              <a:rPr dirty="0" sz="1200" spc="-10">
                <a:latin typeface="Meiryo UI"/>
                <a:cs typeface="Meiryo UI"/>
              </a:rPr>
              <a:t>ては</a:t>
            </a:r>
            <a:r>
              <a:rPr dirty="0" sz="1200">
                <a:latin typeface="Meiryo UI"/>
                <a:cs typeface="Meiryo UI"/>
              </a:rPr>
              <a:t>、 各市町村におい</a:t>
            </a:r>
            <a:r>
              <a:rPr dirty="0" sz="1200" spc="-10">
                <a:latin typeface="Meiryo UI"/>
                <a:cs typeface="Meiryo UI"/>
              </a:rPr>
              <a:t>て</a:t>
            </a:r>
            <a:r>
              <a:rPr dirty="0" sz="1200" spc="-5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公的なサ</a:t>
            </a:r>
            <a:r>
              <a:rPr dirty="0" sz="1200" spc="-10">
                <a:latin typeface="Meiryo UI"/>
                <a:cs typeface="Meiryo UI"/>
              </a:rPr>
              <a:t>ー</a:t>
            </a:r>
            <a:r>
              <a:rPr dirty="0" sz="1200">
                <a:latin typeface="Meiryo UI"/>
                <a:cs typeface="Meiryo UI"/>
              </a:rPr>
              <a:t>ビ</a:t>
            </a:r>
            <a:r>
              <a:rPr dirty="0" sz="1200" spc="5">
                <a:latin typeface="Meiryo UI"/>
                <a:cs typeface="Meiryo UI"/>
              </a:rPr>
              <a:t>ス</a:t>
            </a:r>
            <a:r>
              <a:rPr dirty="0" sz="1200">
                <a:latin typeface="Meiryo UI"/>
                <a:cs typeface="Meiryo UI"/>
              </a:rPr>
              <a:t>提供</a:t>
            </a:r>
            <a:r>
              <a:rPr dirty="0" sz="1200" spc="-10">
                <a:latin typeface="Meiryo UI"/>
                <a:cs typeface="Meiryo UI"/>
              </a:rPr>
              <a:t>があ</a:t>
            </a:r>
            <a:r>
              <a:rPr dirty="0" sz="1200">
                <a:latin typeface="Meiryo UI"/>
                <a:cs typeface="Meiryo UI"/>
              </a:rPr>
              <a:t>る</a:t>
            </a:r>
            <a:r>
              <a:rPr dirty="0" sz="1200" spc="-5">
                <a:latin typeface="Meiryo UI"/>
                <a:cs typeface="Meiryo UI"/>
              </a:rPr>
              <a:t>こ</a:t>
            </a:r>
            <a:r>
              <a:rPr dirty="0" sz="1200">
                <a:latin typeface="Meiryo UI"/>
                <a:cs typeface="Meiryo UI"/>
              </a:rPr>
              <a:t>と</a:t>
            </a:r>
            <a:r>
              <a:rPr dirty="0" sz="1200" spc="-10">
                <a:latin typeface="Meiryo UI"/>
                <a:cs typeface="Meiryo UI"/>
              </a:rPr>
              <a:t>か</a:t>
            </a:r>
            <a:r>
              <a:rPr dirty="0" sz="1200" spc="-5">
                <a:latin typeface="Meiryo UI"/>
                <a:cs typeface="Meiryo UI"/>
              </a:rPr>
              <a:t>ら</a:t>
            </a:r>
            <a:r>
              <a:rPr dirty="0" sz="1200" spc="-10">
                <a:latin typeface="Meiryo UI"/>
                <a:cs typeface="Meiryo UI"/>
              </a:rPr>
              <a:t>、</a:t>
            </a:r>
            <a:r>
              <a:rPr dirty="0" sz="1200">
                <a:latin typeface="Meiryo UI"/>
                <a:cs typeface="Meiryo UI"/>
              </a:rPr>
              <a:t>本事業の対象</a:t>
            </a:r>
            <a:r>
              <a:rPr dirty="0" sz="1200" spc="-15">
                <a:latin typeface="Meiryo UI"/>
                <a:cs typeface="Meiryo UI"/>
              </a:rPr>
              <a:t>と</a:t>
            </a:r>
            <a:r>
              <a:rPr dirty="0" sz="1200" spc="-10">
                <a:latin typeface="Meiryo UI"/>
                <a:cs typeface="Meiryo UI"/>
              </a:rPr>
              <a:t>い</a:t>
            </a:r>
            <a:r>
              <a:rPr dirty="0" sz="1200">
                <a:latin typeface="Meiryo UI"/>
                <a:cs typeface="Meiryo UI"/>
              </a:rPr>
              <a:t>た</a:t>
            </a:r>
            <a:r>
              <a:rPr dirty="0" sz="1200" spc="-20">
                <a:latin typeface="Meiryo UI"/>
                <a:cs typeface="Meiryo UI"/>
              </a:rPr>
              <a:t>し</a:t>
            </a:r>
            <a:r>
              <a:rPr dirty="0" sz="1200" spc="-5">
                <a:latin typeface="Meiryo UI"/>
                <a:cs typeface="Meiryo UI"/>
              </a:rPr>
              <a:t>ま</a:t>
            </a:r>
            <a:r>
              <a:rPr dirty="0" sz="1200">
                <a:latin typeface="Meiryo UI"/>
                <a:cs typeface="Meiryo UI"/>
              </a:rPr>
              <a:t>せ</a:t>
            </a:r>
            <a:r>
              <a:rPr dirty="0" sz="1200" spc="-5">
                <a:latin typeface="Meiryo UI"/>
                <a:cs typeface="Meiryo UI"/>
              </a:rPr>
              <a:t>ん</a:t>
            </a:r>
            <a:r>
              <a:rPr dirty="0" sz="1200">
                <a:latin typeface="Meiryo UI"/>
                <a:cs typeface="Meiryo UI"/>
              </a:rPr>
              <a:t>。</a:t>
            </a:r>
            <a:endParaRPr sz="1200">
              <a:latin typeface="Meiryo UI"/>
              <a:cs typeface="Meiryo U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3068" y="3125723"/>
            <a:ext cx="2790444" cy="30769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04003" y="1379219"/>
            <a:ext cx="4478020" cy="2251075"/>
          </a:xfrm>
          <a:custGeom>
            <a:avLst/>
            <a:gdLst/>
            <a:ahLst/>
            <a:cxnLst/>
            <a:rect l="l" t="t" r="r" b="b"/>
            <a:pathLst>
              <a:path w="4478020" h="2251075">
                <a:moveTo>
                  <a:pt x="4429633" y="0"/>
                </a:moveTo>
                <a:lnTo>
                  <a:pt x="47879" y="0"/>
                </a:lnTo>
                <a:lnTo>
                  <a:pt x="29253" y="3766"/>
                </a:lnTo>
                <a:lnTo>
                  <a:pt x="14033" y="14033"/>
                </a:lnTo>
                <a:lnTo>
                  <a:pt x="3766" y="29253"/>
                </a:lnTo>
                <a:lnTo>
                  <a:pt x="0" y="47878"/>
                </a:lnTo>
                <a:lnTo>
                  <a:pt x="0" y="2203068"/>
                </a:lnTo>
                <a:lnTo>
                  <a:pt x="3766" y="2221694"/>
                </a:lnTo>
                <a:lnTo>
                  <a:pt x="14033" y="2236914"/>
                </a:lnTo>
                <a:lnTo>
                  <a:pt x="29253" y="2247181"/>
                </a:lnTo>
                <a:lnTo>
                  <a:pt x="47879" y="2250947"/>
                </a:lnTo>
                <a:lnTo>
                  <a:pt x="4429633" y="2250947"/>
                </a:lnTo>
                <a:lnTo>
                  <a:pt x="4448258" y="2247181"/>
                </a:lnTo>
                <a:lnTo>
                  <a:pt x="4463478" y="2236914"/>
                </a:lnTo>
                <a:lnTo>
                  <a:pt x="4473745" y="2221694"/>
                </a:lnTo>
                <a:lnTo>
                  <a:pt x="4477512" y="2203068"/>
                </a:lnTo>
                <a:lnTo>
                  <a:pt x="4477512" y="47878"/>
                </a:lnTo>
                <a:lnTo>
                  <a:pt x="4473745" y="29253"/>
                </a:lnTo>
                <a:lnTo>
                  <a:pt x="4463478" y="14033"/>
                </a:lnTo>
                <a:lnTo>
                  <a:pt x="4448258" y="3766"/>
                </a:lnTo>
                <a:lnTo>
                  <a:pt x="44296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625340" y="3681984"/>
            <a:ext cx="4434840" cy="2673350"/>
          </a:xfrm>
          <a:custGeom>
            <a:avLst/>
            <a:gdLst/>
            <a:ahLst/>
            <a:cxnLst/>
            <a:rect l="l" t="t" r="r" b="b"/>
            <a:pathLst>
              <a:path w="4434840" h="2673350">
                <a:moveTo>
                  <a:pt x="4377944" y="0"/>
                </a:moveTo>
                <a:lnTo>
                  <a:pt x="56896" y="0"/>
                </a:lnTo>
                <a:lnTo>
                  <a:pt x="34772" y="4478"/>
                </a:lnTo>
                <a:lnTo>
                  <a:pt x="16684" y="16684"/>
                </a:lnTo>
                <a:lnTo>
                  <a:pt x="4478" y="34772"/>
                </a:lnTo>
                <a:lnTo>
                  <a:pt x="0" y="56896"/>
                </a:lnTo>
                <a:lnTo>
                  <a:pt x="0" y="2616187"/>
                </a:lnTo>
                <a:lnTo>
                  <a:pt x="4478" y="2638339"/>
                </a:lnTo>
                <a:lnTo>
                  <a:pt x="16684" y="2656428"/>
                </a:lnTo>
                <a:lnTo>
                  <a:pt x="34772" y="2668624"/>
                </a:lnTo>
                <a:lnTo>
                  <a:pt x="56896" y="2673096"/>
                </a:lnTo>
                <a:lnTo>
                  <a:pt x="4377944" y="2673096"/>
                </a:lnTo>
                <a:lnTo>
                  <a:pt x="4400067" y="2668624"/>
                </a:lnTo>
                <a:lnTo>
                  <a:pt x="4418155" y="2656428"/>
                </a:lnTo>
                <a:lnTo>
                  <a:pt x="4430361" y="2638339"/>
                </a:lnTo>
                <a:lnTo>
                  <a:pt x="4434840" y="2616187"/>
                </a:lnTo>
                <a:lnTo>
                  <a:pt x="4434840" y="56896"/>
                </a:lnTo>
                <a:lnTo>
                  <a:pt x="4430361" y="34772"/>
                </a:lnTo>
                <a:lnTo>
                  <a:pt x="4418155" y="16684"/>
                </a:lnTo>
                <a:lnTo>
                  <a:pt x="4400067" y="4478"/>
                </a:lnTo>
                <a:lnTo>
                  <a:pt x="437794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6772350" y="4544527"/>
            <a:ext cx="118745" cy="22669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85"/>
              </a:spcBef>
            </a:pPr>
            <a:r>
              <a:rPr dirty="0" sz="1400">
                <a:latin typeface="Meiryo UI"/>
                <a:cs typeface="Meiryo UI"/>
              </a:rPr>
              <a:t>、</a:t>
            </a:r>
            <a:endParaRPr sz="1400">
              <a:latin typeface="Meiryo UI"/>
              <a:cs typeface="Meiryo UI"/>
            </a:endParaRPr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13637" y="1058517"/>
          <a:ext cx="8995410" cy="53098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34840"/>
                <a:gridCol w="57785"/>
                <a:gridCol w="4480559"/>
              </a:tblGrid>
              <a:tr h="310134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280"/>
                        </a:spcBef>
                        <a:tabLst>
                          <a:tab pos="803275" algn="l"/>
                          <a:tab pos="4377055" algn="l"/>
                        </a:tabLst>
                      </a:pPr>
                      <a:r>
                        <a:rPr dirty="0" u="sng" sz="1400" spc="-85">
                          <a:uFill>
                            <a:solidFill>
                              <a:srgbClr val="41709C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400">
                          <a:uFill>
                            <a:solidFill>
                              <a:srgbClr val="41709C"/>
                            </a:solidFill>
                          </a:uFill>
                          <a:latin typeface="游ゴシック"/>
                          <a:cs typeface="游ゴシック"/>
                        </a:rPr>
                        <a:t>不登校	</a:t>
                      </a:r>
                      <a:r>
                        <a:rPr dirty="0" u="sng" sz="1400">
                          <a:uFill>
                            <a:solidFill>
                              <a:srgbClr val="41709C"/>
                            </a:solidFill>
                          </a:uFill>
                          <a:latin typeface="ＭＳ ゴシック"/>
                          <a:cs typeface="ＭＳ ゴシック"/>
                        </a:rPr>
                        <a:t>※	</a:t>
                      </a:r>
                      <a:endParaRPr sz="1400">
                        <a:latin typeface="ＭＳ ゴシック"/>
                        <a:cs typeface="ＭＳ ゴシック"/>
                      </a:endParaRPr>
                    </a:p>
                  </a:txBody>
                  <a:tcPr marL="0" marR="0" marB="0" marT="35560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  <a:lnT w="12700">
                      <a:solidFill>
                        <a:srgbClr val="41709C"/>
                      </a:solidFill>
                      <a:prstDash val="solid"/>
                    </a:lnT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dirty="0" sz="1400">
                          <a:latin typeface="游ゴシック"/>
                          <a:cs typeface="游ゴシック"/>
                        </a:rPr>
                        <a:t>その他の理由</a:t>
                      </a:r>
                      <a:endParaRPr sz="1400">
                        <a:latin typeface="游ゴシック"/>
                        <a:cs typeface="游ゴシック"/>
                      </a:endParaRPr>
                    </a:p>
                  </a:txBody>
                  <a:tcPr marL="0" marR="0" marB="0" marT="33655">
                    <a:lnL w="127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12700">
                      <a:solidFill>
                        <a:srgbClr val="41709C"/>
                      </a:solidFill>
                      <a:prstDash val="solid"/>
                    </a:lnT>
                    <a:lnB w="28575">
                      <a:solidFill>
                        <a:srgbClr val="41709C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</a:tr>
              <a:tr h="364519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400" b="1">
                          <a:latin typeface="Meiryo UI"/>
                          <a:cs typeface="Meiryo UI"/>
                        </a:rPr>
                        <a:t>①</a:t>
                      </a:r>
                      <a:r>
                        <a:rPr dirty="0" sz="1400" spc="45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400" b="1">
                          <a:latin typeface="Meiryo UI"/>
                          <a:cs typeface="Meiryo UI"/>
                        </a:rPr>
                        <a:t>フリ</a:t>
                      </a:r>
                      <a:r>
                        <a:rPr dirty="0" sz="1400" spc="-5" b="1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400" spc="5" b="1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400" b="1">
                          <a:latin typeface="Meiryo UI"/>
                          <a:cs typeface="Meiryo UI"/>
                        </a:rPr>
                        <a:t>クール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34290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400" b="1">
                          <a:latin typeface="Meiryo UI"/>
                          <a:cs typeface="Meiryo UI"/>
                        </a:rPr>
                        <a:t>②</a:t>
                      </a:r>
                      <a:r>
                        <a:rPr dirty="0" sz="1400" spc="45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400" b="1">
                          <a:latin typeface="Meiryo UI"/>
                          <a:cs typeface="Meiryo UI"/>
                        </a:rPr>
                        <a:t>児童自立支援施設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50165">
                    <a:lnL w="53975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28575">
                      <a:solidFill>
                        <a:srgbClr val="41709C"/>
                      </a:solidFill>
                      <a:prstDash val="solid"/>
                    </a:lnT>
                  </a:tcPr>
                </a:tc>
              </a:tr>
              <a:tr h="1886428">
                <a:tc>
                  <a:txBody>
                    <a:bodyPr/>
                    <a:lstStyle/>
                    <a:p>
                      <a:pPr marL="238125" marR="130810" indent="118745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一般に、不登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校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に対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学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習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活動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教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育相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談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、 体験活動など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活動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行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ってい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る民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間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施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設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。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35750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Meiryo UI"/>
                          <a:cs typeface="Meiryo UI"/>
                        </a:rPr>
                        <a:t>その規模や活動内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容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は多種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多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様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であり、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民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間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自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主性・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dirty="0" sz="1400" spc="5">
                          <a:latin typeface="Meiryo UI"/>
                          <a:cs typeface="Meiryo UI"/>
                        </a:rPr>
                        <a:t>主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体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性の下に設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置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運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営さ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れ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い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る。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23812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（文部科学省ＨＰよ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144780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200">
                          <a:latin typeface="游ゴシック"/>
                          <a:cs typeface="游ゴシック"/>
                        </a:rPr>
                        <a:t>【活動内容】</a:t>
                      </a:r>
                      <a:endParaRPr sz="1200">
                        <a:latin typeface="游ゴシック"/>
                        <a:cs typeface="游ゴシック"/>
                      </a:endParaRPr>
                    </a:p>
                  </a:txBody>
                  <a:tcPr marL="0" marR="0" marB="0" marT="109220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51130" marR="425450" indent="11874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不良行為をなし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又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はなす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お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それ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 spc="-20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る児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童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及び家庭 環境その他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環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境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上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理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由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よ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生活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指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導等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要する 児童を入所させ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又は保護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者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下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通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わ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せ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個々 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児童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状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況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に応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じ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必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要な指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導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行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い、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その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自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立を 支援し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あ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わ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せて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退所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者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つい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て相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談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その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他の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援助 を行うこ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を目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的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す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施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設。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151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（児童福祉法よ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113030">
                    <a:lnL w="53975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B w="28575">
                      <a:solidFill>
                        <a:srgbClr val="41709C"/>
                      </a:solidFill>
                      <a:prstDash val="solid"/>
                    </a:lnB>
                  </a:tcPr>
                </a:tc>
              </a:tr>
              <a:tr h="518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28575">
                      <a:solidFill>
                        <a:srgbClr val="41709C"/>
                      </a:solidFill>
                      <a:prstDash val="solid"/>
                    </a:lnT>
                    <a:lnB w="28575">
                      <a:solidFill>
                        <a:srgbClr val="41709C"/>
                      </a:solidFill>
                      <a:prstDash val="solid"/>
                    </a:lnB>
                    <a:solidFill>
                      <a:srgbClr val="DEEBF7"/>
                    </a:solidFill>
                  </a:tcPr>
                </a:tc>
              </a:tr>
              <a:tr h="549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Meiryo UI"/>
                          <a:cs typeface="Meiryo UI"/>
                        </a:rPr>
                        <a:t>③</a:t>
                      </a:r>
                      <a:r>
                        <a:rPr dirty="0" sz="1400" spc="450" b="1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400" b="1">
                          <a:latin typeface="Meiryo UI"/>
                          <a:cs typeface="Meiryo UI"/>
                        </a:rPr>
                        <a:t>矯正施設（少年院）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6985">
                    <a:lnL w="28575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28575">
                      <a:solidFill>
                        <a:srgbClr val="41709C"/>
                      </a:solidFill>
                      <a:prstDash val="solid"/>
                    </a:lnT>
                  </a:tcPr>
                </a:tc>
              </a:tr>
              <a:tr h="21150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2960370" marR="349250">
                        <a:lnSpc>
                          <a:spcPct val="100000"/>
                        </a:lnSpc>
                      </a:pPr>
                      <a:r>
                        <a:rPr dirty="0" sz="900">
                          <a:latin typeface="Meiryo UI"/>
                          <a:cs typeface="Meiryo UI"/>
                        </a:rPr>
                        <a:t>文部科学省</a:t>
                      </a:r>
                      <a:r>
                        <a:rPr dirty="0" sz="900" spc="5">
                          <a:latin typeface="Meiryo UI"/>
                          <a:cs typeface="Meiryo UI"/>
                        </a:rPr>
                        <a:t>「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平成</a:t>
                      </a:r>
                      <a:r>
                        <a:rPr dirty="0" sz="900" spc="5">
                          <a:latin typeface="Meiryo UI"/>
                          <a:cs typeface="Meiryo UI"/>
                        </a:rPr>
                        <a:t>27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年 度</a:t>
                      </a:r>
                      <a:r>
                        <a:rPr dirty="0" sz="900" spc="225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小</a:t>
                      </a:r>
                      <a:r>
                        <a:rPr dirty="0" sz="900" spc="5">
                          <a:latin typeface="Meiryo UI"/>
                          <a:cs typeface="Meiryo UI"/>
                        </a:rPr>
                        <a:t>・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中学校に通って </a:t>
                      </a:r>
                      <a:r>
                        <a:rPr dirty="0" sz="900" spc="-5">
                          <a:latin typeface="Meiryo UI"/>
                          <a:cs typeface="Meiryo UI"/>
                        </a:rPr>
                        <a:t>いない義務教育段階の 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子供が通う民間</a:t>
                      </a:r>
                      <a:r>
                        <a:rPr dirty="0" sz="900" spc="-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団体・ 施設に関</a:t>
                      </a:r>
                      <a:r>
                        <a:rPr dirty="0" sz="900" spc="5">
                          <a:latin typeface="Meiryo UI"/>
                          <a:cs typeface="Meiryo UI"/>
                        </a:rPr>
                        <a:t>す</a:t>
                      </a:r>
                      <a:r>
                        <a:rPr dirty="0" sz="900">
                          <a:latin typeface="Meiryo UI"/>
                          <a:cs typeface="Meiryo UI"/>
                        </a:rPr>
                        <a:t>る調査」</a:t>
                      </a:r>
                      <a:endParaRPr sz="900">
                        <a:latin typeface="Meiryo UI"/>
                        <a:cs typeface="Meiryo UI"/>
                      </a:endParaRPr>
                    </a:p>
                  </a:txBody>
                  <a:tcPr marL="0" marR="0" marB="0" marT="6985">
                    <a:lnL w="28575">
                      <a:solidFill>
                        <a:srgbClr val="41709C"/>
                      </a:solidFill>
                      <a:prstDash val="solid"/>
                    </a:lnL>
                    <a:lnR w="28575">
                      <a:solidFill>
                        <a:srgbClr val="41709C"/>
                      </a:solidFill>
                      <a:prstDash val="solid"/>
                    </a:lnR>
                    <a:lnB w="19050">
                      <a:solidFill>
                        <a:srgbClr val="41709C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41709C"/>
                      </a:solidFill>
                      <a:prstDash val="solid"/>
                    </a:lnL>
                    <a:lnR w="53975">
                      <a:solidFill>
                        <a:srgbClr val="41709C"/>
                      </a:solidFill>
                      <a:prstDash val="solid"/>
                    </a:lnR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marL="196850" marR="2244090" indent="118745">
                        <a:lnSpc>
                          <a:spcPct val="100000"/>
                        </a:lnSpc>
                        <a:spcBef>
                          <a:spcPts val="875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家庭裁判所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か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保護処分 とし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て送致さ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れた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少年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対し 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その健全な育成を図る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こ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を 目的とし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て矯正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教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育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社会 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復帰支援等を行う法務省所 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管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施設。</a:t>
                      </a:r>
                      <a:endParaRPr sz="1400">
                        <a:latin typeface="Meiryo UI"/>
                        <a:cs typeface="Meiryo UI"/>
                      </a:endParaRPr>
                    </a:p>
                    <a:p>
                      <a:pPr marL="793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（法務省ＨＰよ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り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111125">
                    <a:lnL w="28575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B w="53975">
                      <a:solidFill>
                        <a:srgbClr val="41709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6842759" y="4184903"/>
            <a:ext cx="2199131" cy="16626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8873617" y="6601764"/>
            <a:ext cx="216535" cy="26860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9"/>
              </a:spcBef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9456" y="3616452"/>
            <a:ext cx="8482965" cy="1325880"/>
          </a:xfrm>
          <a:custGeom>
            <a:avLst/>
            <a:gdLst/>
            <a:ahLst/>
            <a:cxnLst/>
            <a:rect l="l" t="t" r="r" b="b"/>
            <a:pathLst>
              <a:path w="8482965" h="1325879">
                <a:moveTo>
                  <a:pt x="8447532" y="0"/>
                </a:moveTo>
                <a:lnTo>
                  <a:pt x="35051" y="0"/>
                </a:lnTo>
                <a:lnTo>
                  <a:pt x="21409" y="2762"/>
                </a:lnTo>
                <a:lnTo>
                  <a:pt x="10267" y="10287"/>
                </a:lnTo>
                <a:lnTo>
                  <a:pt x="2755" y="21431"/>
                </a:lnTo>
                <a:lnTo>
                  <a:pt x="0" y="35052"/>
                </a:lnTo>
                <a:lnTo>
                  <a:pt x="0" y="1290828"/>
                </a:lnTo>
                <a:lnTo>
                  <a:pt x="2755" y="1304448"/>
                </a:lnTo>
                <a:lnTo>
                  <a:pt x="10267" y="1315593"/>
                </a:lnTo>
                <a:lnTo>
                  <a:pt x="21409" y="1323117"/>
                </a:lnTo>
                <a:lnTo>
                  <a:pt x="35051" y="1325880"/>
                </a:lnTo>
                <a:lnTo>
                  <a:pt x="8447532" y="1325880"/>
                </a:lnTo>
                <a:lnTo>
                  <a:pt x="8461152" y="1323117"/>
                </a:lnTo>
                <a:lnTo>
                  <a:pt x="8472297" y="1315593"/>
                </a:lnTo>
                <a:lnTo>
                  <a:pt x="8474783" y="1311910"/>
                </a:lnTo>
                <a:lnTo>
                  <a:pt x="35051" y="1311910"/>
                </a:lnTo>
                <a:lnTo>
                  <a:pt x="26863" y="1310241"/>
                </a:lnTo>
                <a:lnTo>
                  <a:pt x="20178" y="1305702"/>
                </a:lnTo>
                <a:lnTo>
                  <a:pt x="15672" y="1298997"/>
                </a:lnTo>
                <a:lnTo>
                  <a:pt x="14020" y="1290828"/>
                </a:lnTo>
                <a:lnTo>
                  <a:pt x="14020" y="35052"/>
                </a:lnTo>
                <a:lnTo>
                  <a:pt x="15672" y="26882"/>
                </a:lnTo>
                <a:lnTo>
                  <a:pt x="20178" y="20177"/>
                </a:lnTo>
                <a:lnTo>
                  <a:pt x="26863" y="15638"/>
                </a:lnTo>
                <a:lnTo>
                  <a:pt x="35051" y="13970"/>
                </a:lnTo>
                <a:lnTo>
                  <a:pt x="8474783" y="13970"/>
                </a:lnTo>
                <a:lnTo>
                  <a:pt x="8472297" y="10287"/>
                </a:lnTo>
                <a:lnTo>
                  <a:pt x="8461152" y="2762"/>
                </a:lnTo>
                <a:lnTo>
                  <a:pt x="8447532" y="0"/>
                </a:lnTo>
                <a:close/>
              </a:path>
              <a:path w="8482965" h="1325879">
                <a:moveTo>
                  <a:pt x="8474783" y="13970"/>
                </a:moveTo>
                <a:lnTo>
                  <a:pt x="8447532" y="13970"/>
                </a:lnTo>
                <a:lnTo>
                  <a:pt x="8455701" y="15638"/>
                </a:lnTo>
                <a:lnTo>
                  <a:pt x="8462406" y="20177"/>
                </a:lnTo>
                <a:lnTo>
                  <a:pt x="8466945" y="26882"/>
                </a:lnTo>
                <a:lnTo>
                  <a:pt x="8468614" y="35052"/>
                </a:lnTo>
                <a:lnTo>
                  <a:pt x="8468614" y="1290828"/>
                </a:lnTo>
                <a:lnTo>
                  <a:pt x="8466945" y="1298997"/>
                </a:lnTo>
                <a:lnTo>
                  <a:pt x="8462406" y="1305702"/>
                </a:lnTo>
                <a:lnTo>
                  <a:pt x="8455701" y="1310241"/>
                </a:lnTo>
                <a:lnTo>
                  <a:pt x="8447532" y="1311910"/>
                </a:lnTo>
                <a:lnTo>
                  <a:pt x="8474783" y="1311910"/>
                </a:lnTo>
                <a:lnTo>
                  <a:pt x="8479821" y="1304448"/>
                </a:lnTo>
                <a:lnTo>
                  <a:pt x="8482584" y="1290828"/>
                </a:lnTo>
                <a:lnTo>
                  <a:pt x="8482584" y="35052"/>
                </a:lnTo>
                <a:lnTo>
                  <a:pt x="8479821" y="21431"/>
                </a:lnTo>
                <a:lnTo>
                  <a:pt x="8474783" y="13970"/>
                </a:lnTo>
                <a:close/>
              </a:path>
              <a:path w="8482965" h="1325879">
                <a:moveTo>
                  <a:pt x="8451342" y="28067"/>
                </a:moveTo>
                <a:lnTo>
                  <a:pt x="31178" y="28067"/>
                </a:lnTo>
                <a:lnTo>
                  <a:pt x="28041" y="31242"/>
                </a:lnTo>
                <a:lnTo>
                  <a:pt x="28041" y="1294638"/>
                </a:lnTo>
                <a:lnTo>
                  <a:pt x="31178" y="1297813"/>
                </a:lnTo>
                <a:lnTo>
                  <a:pt x="8451342" y="1297813"/>
                </a:lnTo>
                <a:lnTo>
                  <a:pt x="8454517" y="1294638"/>
                </a:lnTo>
                <a:lnTo>
                  <a:pt x="8454517" y="1255776"/>
                </a:lnTo>
                <a:lnTo>
                  <a:pt x="70104" y="1255776"/>
                </a:lnTo>
                <a:lnTo>
                  <a:pt x="70104" y="70104"/>
                </a:lnTo>
                <a:lnTo>
                  <a:pt x="8454517" y="70104"/>
                </a:lnTo>
                <a:lnTo>
                  <a:pt x="8454517" y="31242"/>
                </a:lnTo>
                <a:lnTo>
                  <a:pt x="8451342" y="28067"/>
                </a:lnTo>
                <a:close/>
              </a:path>
              <a:path w="8482965" h="1325879">
                <a:moveTo>
                  <a:pt x="8454517" y="70104"/>
                </a:moveTo>
                <a:lnTo>
                  <a:pt x="8412480" y="70104"/>
                </a:lnTo>
                <a:lnTo>
                  <a:pt x="8412480" y="1255776"/>
                </a:lnTo>
                <a:lnTo>
                  <a:pt x="8454517" y="1255776"/>
                </a:lnTo>
                <a:lnTo>
                  <a:pt x="8454517" y="70104"/>
                </a:lnTo>
                <a:close/>
              </a:path>
            </a:pathLst>
          </a:custGeom>
          <a:solidFill>
            <a:srgbClr val="94B3D6">
              <a:alpha val="85881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393700"/>
          </a:xfrm>
          <a:custGeom>
            <a:avLst/>
            <a:gdLst/>
            <a:ahLst/>
            <a:cxnLst/>
            <a:rect l="l" t="t" r="r" b="b"/>
            <a:pathLst>
              <a:path w="9144000" h="393700">
                <a:moveTo>
                  <a:pt x="0" y="393191"/>
                </a:moveTo>
                <a:lnTo>
                  <a:pt x="9144000" y="393191"/>
                </a:lnTo>
                <a:lnTo>
                  <a:pt x="9144000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34809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様々な居場所にお</a:t>
            </a:r>
            <a:r>
              <a:rPr dirty="0"/>
              <a:t>け</a:t>
            </a:r>
            <a:r>
              <a:rPr dirty="0" spc="-10"/>
              <a:t>る子どもの読書活動習慣</a:t>
            </a:r>
            <a:r>
              <a:rPr dirty="0" spc="5"/>
              <a:t>形</a:t>
            </a:r>
            <a:r>
              <a:rPr dirty="0" spc="-5"/>
              <a:t>成事業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4508" y="5067300"/>
            <a:ext cx="1392936" cy="6019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4508" y="5067300"/>
            <a:ext cx="1393190" cy="601980"/>
          </a:xfrm>
          <a:custGeom>
            <a:avLst/>
            <a:gdLst/>
            <a:ahLst/>
            <a:cxnLst/>
            <a:rect l="l" t="t" r="r" b="b"/>
            <a:pathLst>
              <a:path w="1393189" h="601979">
                <a:moveTo>
                  <a:pt x="0" y="100330"/>
                </a:moveTo>
                <a:lnTo>
                  <a:pt x="7884" y="61293"/>
                </a:lnTo>
                <a:lnTo>
                  <a:pt x="29386" y="29400"/>
                </a:lnTo>
                <a:lnTo>
                  <a:pt x="61277" y="7889"/>
                </a:lnTo>
                <a:lnTo>
                  <a:pt x="100330" y="0"/>
                </a:lnTo>
                <a:lnTo>
                  <a:pt x="1292606" y="0"/>
                </a:lnTo>
                <a:lnTo>
                  <a:pt x="1331642" y="7889"/>
                </a:lnTo>
                <a:lnTo>
                  <a:pt x="1363535" y="29400"/>
                </a:lnTo>
                <a:lnTo>
                  <a:pt x="1385046" y="61293"/>
                </a:lnTo>
                <a:lnTo>
                  <a:pt x="1392936" y="100330"/>
                </a:lnTo>
                <a:lnTo>
                  <a:pt x="1392936" y="501650"/>
                </a:lnTo>
                <a:lnTo>
                  <a:pt x="1385046" y="540702"/>
                </a:lnTo>
                <a:lnTo>
                  <a:pt x="1363535" y="572593"/>
                </a:lnTo>
                <a:lnTo>
                  <a:pt x="1331642" y="594095"/>
                </a:lnTo>
                <a:lnTo>
                  <a:pt x="1292606" y="601980"/>
                </a:lnTo>
                <a:lnTo>
                  <a:pt x="100330" y="601980"/>
                </a:lnTo>
                <a:lnTo>
                  <a:pt x="61277" y="594095"/>
                </a:lnTo>
                <a:lnTo>
                  <a:pt x="29386" y="572593"/>
                </a:lnTo>
                <a:lnTo>
                  <a:pt x="7884" y="540702"/>
                </a:lnTo>
                <a:lnTo>
                  <a:pt x="0" y="501650"/>
                </a:lnTo>
                <a:lnTo>
                  <a:pt x="0" y="100330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847088" y="5015484"/>
            <a:ext cx="1542415" cy="309880"/>
          </a:xfrm>
          <a:custGeom>
            <a:avLst/>
            <a:gdLst/>
            <a:ahLst/>
            <a:cxnLst/>
            <a:rect l="l" t="t" r="r" b="b"/>
            <a:pathLst>
              <a:path w="1542414" h="309879">
                <a:moveTo>
                  <a:pt x="1542288" y="154686"/>
                </a:moveTo>
                <a:lnTo>
                  <a:pt x="0" y="154686"/>
                </a:lnTo>
                <a:lnTo>
                  <a:pt x="771144" y="309372"/>
                </a:lnTo>
                <a:lnTo>
                  <a:pt x="1542288" y="154686"/>
                </a:lnTo>
                <a:close/>
              </a:path>
              <a:path w="1542414" h="309879">
                <a:moveTo>
                  <a:pt x="1156716" y="0"/>
                </a:moveTo>
                <a:lnTo>
                  <a:pt x="385572" y="0"/>
                </a:lnTo>
                <a:lnTo>
                  <a:pt x="385572" y="154686"/>
                </a:lnTo>
                <a:lnTo>
                  <a:pt x="1156716" y="154686"/>
                </a:lnTo>
                <a:lnTo>
                  <a:pt x="1156716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47088" y="5015484"/>
            <a:ext cx="1542415" cy="309880"/>
          </a:xfrm>
          <a:custGeom>
            <a:avLst/>
            <a:gdLst/>
            <a:ahLst/>
            <a:cxnLst/>
            <a:rect l="l" t="t" r="r" b="b"/>
            <a:pathLst>
              <a:path w="1542414" h="309879">
                <a:moveTo>
                  <a:pt x="0" y="154686"/>
                </a:moveTo>
                <a:lnTo>
                  <a:pt x="385572" y="154686"/>
                </a:lnTo>
                <a:lnTo>
                  <a:pt x="385572" y="0"/>
                </a:lnTo>
                <a:lnTo>
                  <a:pt x="1156716" y="0"/>
                </a:lnTo>
                <a:lnTo>
                  <a:pt x="1156716" y="154686"/>
                </a:lnTo>
                <a:lnTo>
                  <a:pt x="1542288" y="154686"/>
                </a:lnTo>
                <a:lnTo>
                  <a:pt x="771144" y="309372"/>
                </a:lnTo>
                <a:lnTo>
                  <a:pt x="0" y="15468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28320" y="659597"/>
            <a:ext cx="8835390" cy="440055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indent="116839">
              <a:lnSpc>
                <a:spcPct val="100000"/>
              </a:lnSpc>
              <a:spcBef>
                <a:spcPts val="85"/>
              </a:spcBef>
            </a:pPr>
            <a:r>
              <a:rPr dirty="0" sz="1400">
                <a:latin typeface="Meiryo UI"/>
                <a:cs typeface="Meiryo UI"/>
              </a:rPr>
              <a:t>様々な居場所の中</a:t>
            </a:r>
            <a:r>
              <a:rPr dirty="0" sz="1400" spc="-10">
                <a:latin typeface="Meiryo UI"/>
                <a:cs typeface="Meiryo UI"/>
              </a:rPr>
              <a:t>で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特に</a:t>
            </a:r>
            <a:r>
              <a:rPr dirty="0" sz="1400" spc="-10">
                <a:latin typeface="Meiryo UI"/>
                <a:cs typeface="Meiryo UI"/>
              </a:rPr>
              <a:t>不</a:t>
            </a:r>
            <a:r>
              <a:rPr dirty="0" sz="1400">
                <a:latin typeface="Meiryo UI"/>
                <a:cs typeface="Meiryo UI"/>
              </a:rPr>
              <a:t>登校</a:t>
            </a:r>
            <a:r>
              <a:rPr dirty="0" sz="1400" spc="-15">
                <a:latin typeface="Meiryo UI"/>
                <a:cs typeface="Meiryo UI"/>
              </a:rPr>
              <a:t>児</a:t>
            </a:r>
            <a:r>
              <a:rPr dirty="0" sz="1400">
                <a:latin typeface="Meiryo UI"/>
                <a:cs typeface="Meiryo UI"/>
              </a:rPr>
              <a:t>童生</a:t>
            </a:r>
            <a:r>
              <a:rPr dirty="0" sz="1400" spc="-15">
                <a:latin typeface="Meiryo UI"/>
                <a:cs typeface="Meiryo UI"/>
              </a:rPr>
              <a:t>徒</a:t>
            </a:r>
            <a:r>
              <a:rPr dirty="0" sz="1400" spc="-10">
                <a:latin typeface="Meiryo UI"/>
                <a:cs typeface="Meiryo UI"/>
              </a:rPr>
              <a:t>が</a:t>
            </a:r>
            <a:r>
              <a:rPr dirty="0" sz="1400">
                <a:latin typeface="Meiryo UI"/>
                <a:cs typeface="Meiryo UI"/>
              </a:rPr>
              <a:t>在</a:t>
            </a:r>
            <a:r>
              <a:rPr dirty="0" sz="1400" spc="-15">
                <a:latin typeface="Meiryo UI"/>
                <a:cs typeface="Meiryo UI"/>
              </a:rPr>
              <a:t>籍</a:t>
            </a:r>
            <a:r>
              <a:rPr dirty="0" sz="1400">
                <a:latin typeface="Meiryo UI"/>
                <a:cs typeface="Meiryo UI"/>
              </a:rPr>
              <a:t>す</a:t>
            </a:r>
            <a:r>
              <a:rPr dirty="0" sz="1400" spc="-5">
                <a:latin typeface="Meiryo UI"/>
                <a:cs typeface="Meiryo UI"/>
              </a:rPr>
              <a:t>る</a:t>
            </a:r>
            <a:r>
              <a:rPr dirty="0" sz="1400">
                <a:latin typeface="Meiryo UI"/>
                <a:cs typeface="Meiryo UI"/>
              </a:rPr>
              <a:t>フリー</a:t>
            </a:r>
            <a:r>
              <a:rPr dirty="0" sz="1400" spc="-10">
                <a:latin typeface="Meiryo UI"/>
                <a:cs typeface="Meiryo UI"/>
              </a:rPr>
              <a:t>ス</a:t>
            </a:r>
            <a:r>
              <a:rPr dirty="0" sz="1400" spc="-15">
                <a:latin typeface="Meiryo UI"/>
                <a:cs typeface="Meiryo UI"/>
              </a:rPr>
              <a:t>ク</a:t>
            </a:r>
            <a:r>
              <a:rPr dirty="0" sz="1400" spc="-10">
                <a:latin typeface="Meiryo UI"/>
                <a:cs typeface="Meiryo UI"/>
              </a:rPr>
              <a:t>ール、</a:t>
            </a:r>
            <a:r>
              <a:rPr dirty="0" sz="1400">
                <a:latin typeface="Meiryo UI"/>
                <a:cs typeface="Meiryo UI"/>
              </a:rPr>
              <a:t>矯</a:t>
            </a:r>
            <a:r>
              <a:rPr dirty="0" sz="1400" spc="-15">
                <a:latin typeface="Meiryo UI"/>
                <a:cs typeface="Meiryo UI"/>
              </a:rPr>
              <a:t>正</a:t>
            </a:r>
            <a:r>
              <a:rPr dirty="0" sz="1400">
                <a:latin typeface="Meiryo UI"/>
                <a:cs typeface="Meiryo UI"/>
              </a:rPr>
              <a:t>施設</a:t>
            </a:r>
            <a:r>
              <a:rPr dirty="0" sz="1400" spc="-15">
                <a:latin typeface="Meiryo UI"/>
                <a:cs typeface="Meiryo UI"/>
              </a:rPr>
              <a:t>（</a:t>
            </a:r>
            <a:r>
              <a:rPr dirty="0" sz="1400">
                <a:latin typeface="Meiryo UI"/>
                <a:cs typeface="Meiryo UI"/>
              </a:rPr>
              <a:t>少年</a:t>
            </a:r>
            <a:r>
              <a:rPr dirty="0" sz="1400" spc="-15">
                <a:latin typeface="Meiryo UI"/>
                <a:cs typeface="Meiryo UI"/>
              </a:rPr>
              <a:t>院</a:t>
            </a:r>
            <a:r>
              <a:rPr dirty="0" sz="1400">
                <a:latin typeface="Meiryo UI"/>
                <a:cs typeface="Meiryo UI"/>
              </a:rPr>
              <a:t>）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児童</a:t>
            </a:r>
            <a:r>
              <a:rPr dirty="0" sz="1400" spc="-15">
                <a:latin typeface="Meiryo UI"/>
                <a:cs typeface="Meiryo UI"/>
              </a:rPr>
              <a:t>自</a:t>
            </a:r>
            <a:r>
              <a:rPr dirty="0" sz="1400">
                <a:latin typeface="Meiryo UI"/>
                <a:cs typeface="Meiryo UI"/>
              </a:rPr>
              <a:t>立支</a:t>
            </a:r>
            <a:r>
              <a:rPr dirty="0" sz="1400" spc="-15">
                <a:latin typeface="Meiryo UI"/>
                <a:cs typeface="Meiryo UI"/>
              </a:rPr>
              <a:t>援</a:t>
            </a:r>
            <a:r>
              <a:rPr dirty="0" sz="1400">
                <a:latin typeface="Meiryo UI"/>
                <a:cs typeface="Meiryo UI"/>
              </a:rPr>
              <a:t>施設</a:t>
            </a:r>
            <a:r>
              <a:rPr dirty="0" sz="1400" spc="-10">
                <a:latin typeface="Meiryo UI"/>
                <a:cs typeface="Meiryo UI"/>
              </a:rPr>
              <a:t>にお</a:t>
            </a:r>
            <a:r>
              <a:rPr dirty="0" sz="1400">
                <a:latin typeface="Meiryo UI"/>
                <a:cs typeface="Meiryo UI"/>
              </a:rPr>
              <a:t>い </a:t>
            </a:r>
            <a:r>
              <a:rPr dirty="0" sz="1400" spc="-5">
                <a:latin typeface="Meiryo UI"/>
                <a:cs typeface="Meiryo UI"/>
              </a:rPr>
              <a:t>て</a:t>
            </a:r>
            <a:r>
              <a:rPr dirty="0" sz="1400">
                <a:latin typeface="Meiryo UI"/>
                <a:cs typeface="Meiryo UI"/>
              </a:rPr>
              <a:t>、身近に本を手</a:t>
            </a:r>
            <a:r>
              <a:rPr dirty="0" sz="1400" spc="-15">
                <a:latin typeface="Meiryo UI"/>
                <a:cs typeface="Meiryo UI"/>
              </a:rPr>
              <a:t>に</a:t>
            </a:r>
            <a:r>
              <a:rPr dirty="0" sz="1400" spc="-10">
                <a:latin typeface="Meiryo UI"/>
                <a:cs typeface="Meiryo UI"/>
              </a:rPr>
              <a:t>と</a:t>
            </a:r>
            <a:r>
              <a:rPr dirty="0" sz="1400">
                <a:latin typeface="Meiryo UI"/>
                <a:cs typeface="Meiryo UI"/>
              </a:rPr>
              <a:t>る</a:t>
            </a:r>
            <a:r>
              <a:rPr dirty="0" sz="1400" spc="-15">
                <a:latin typeface="Meiryo UI"/>
                <a:cs typeface="Meiryo UI"/>
              </a:rPr>
              <a:t>こ</a:t>
            </a:r>
            <a:r>
              <a:rPr dirty="0" sz="1400" spc="-10">
                <a:latin typeface="Meiryo UI"/>
                <a:cs typeface="Meiryo UI"/>
              </a:rPr>
              <a:t>とが</a:t>
            </a:r>
            <a:r>
              <a:rPr dirty="0" sz="1400" spc="-20">
                <a:latin typeface="Meiryo UI"/>
                <a:cs typeface="Meiryo UI"/>
              </a:rPr>
              <a:t>で</a:t>
            </a:r>
            <a:r>
              <a:rPr dirty="0" sz="1400">
                <a:latin typeface="Meiryo UI"/>
                <a:cs typeface="Meiryo UI"/>
              </a:rPr>
              <a:t>きな</a:t>
            </a:r>
            <a:r>
              <a:rPr dirty="0" sz="1400" spc="-10">
                <a:latin typeface="Meiryo UI"/>
                <a:cs typeface="Meiryo UI"/>
              </a:rPr>
              <a:t>い</a:t>
            </a:r>
            <a:r>
              <a:rPr dirty="0" sz="1400" spc="-15">
                <a:latin typeface="Meiryo UI"/>
                <a:cs typeface="Meiryo UI"/>
              </a:rPr>
              <a:t>環</a:t>
            </a:r>
            <a:r>
              <a:rPr dirty="0" sz="1400">
                <a:latin typeface="Meiryo UI"/>
                <a:cs typeface="Meiryo UI"/>
              </a:rPr>
              <a:t>境にあ</a:t>
            </a:r>
            <a:r>
              <a:rPr dirty="0" sz="1400" spc="-20">
                <a:latin typeface="Meiryo UI"/>
                <a:cs typeface="Meiryo UI"/>
              </a:rPr>
              <a:t>る</a:t>
            </a:r>
            <a:r>
              <a:rPr dirty="0" sz="1400">
                <a:latin typeface="Meiryo UI"/>
                <a:cs typeface="Meiryo UI"/>
              </a:rPr>
              <a:t>。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70737" y="4092702"/>
            <a:ext cx="4097654" cy="24130"/>
          </a:xfrm>
          <a:custGeom>
            <a:avLst/>
            <a:gdLst/>
            <a:ahLst/>
            <a:cxnLst/>
            <a:rect l="l" t="t" r="r" b="b"/>
            <a:pathLst>
              <a:path w="4097654" h="24129">
                <a:moveTo>
                  <a:pt x="0" y="23749"/>
                </a:moveTo>
                <a:lnTo>
                  <a:pt x="4097654" y="0"/>
                </a:lnTo>
              </a:path>
            </a:pathLst>
          </a:custGeom>
          <a:ln w="28956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5270" y="3246882"/>
            <a:ext cx="1859280" cy="574675"/>
          </a:xfrm>
          <a:custGeom>
            <a:avLst/>
            <a:gdLst/>
            <a:ahLst/>
            <a:cxnLst/>
            <a:rect l="l" t="t" r="r" b="b"/>
            <a:pathLst>
              <a:path w="1859280" h="574675">
                <a:moveTo>
                  <a:pt x="1763522" y="0"/>
                </a:moveTo>
                <a:lnTo>
                  <a:pt x="95757" y="0"/>
                </a:lnTo>
                <a:lnTo>
                  <a:pt x="58485" y="7532"/>
                </a:lnTo>
                <a:lnTo>
                  <a:pt x="28047" y="28067"/>
                </a:lnTo>
                <a:lnTo>
                  <a:pt x="7525" y="58507"/>
                </a:lnTo>
                <a:lnTo>
                  <a:pt x="0" y="95757"/>
                </a:lnTo>
                <a:lnTo>
                  <a:pt x="0" y="478789"/>
                </a:lnTo>
                <a:lnTo>
                  <a:pt x="7525" y="516040"/>
                </a:lnTo>
                <a:lnTo>
                  <a:pt x="28047" y="546481"/>
                </a:lnTo>
                <a:lnTo>
                  <a:pt x="58485" y="567015"/>
                </a:lnTo>
                <a:lnTo>
                  <a:pt x="95757" y="574547"/>
                </a:lnTo>
                <a:lnTo>
                  <a:pt x="1763522" y="574547"/>
                </a:lnTo>
                <a:lnTo>
                  <a:pt x="1800772" y="567015"/>
                </a:lnTo>
                <a:lnTo>
                  <a:pt x="1831213" y="546481"/>
                </a:lnTo>
                <a:lnTo>
                  <a:pt x="1851747" y="516040"/>
                </a:lnTo>
                <a:lnTo>
                  <a:pt x="1859280" y="478789"/>
                </a:lnTo>
                <a:lnTo>
                  <a:pt x="1859280" y="95757"/>
                </a:lnTo>
                <a:lnTo>
                  <a:pt x="1851747" y="58507"/>
                </a:lnTo>
                <a:lnTo>
                  <a:pt x="1831213" y="28067"/>
                </a:lnTo>
                <a:lnTo>
                  <a:pt x="1800772" y="7532"/>
                </a:lnTo>
                <a:lnTo>
                  <a:pt x="1763522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5270" y="3246882"/>
            <a:ext cx="1859280" cy="574675"/>
          </a:xfrm>
          <a:custGeom>
            <a:avLst/>
            <a:gdLst/>
            <a:ahLst/>
            <a:cxnLst/>
            <a:rect l="l" t="t" r="r" b="b"/>
            <a:pathLst>
              <a:path w="1859280" h="574675">
                <a:moveTo>
                  <a:pt x="0" y="95757"/>
                </a:moveTo>
                <a:lnTo>
                  <a:pt x="7525" y="58507"/>
                </a:lnTo>
                <a:lnTo>
                  <a:pt x="28047" y="28067"/>
                </a:lnTo>
                <a:lnTo>
                  <a:pt x="58485" y="7532"/>
                </a:lnTo>
                <a:lnTo>
                  <a:pt x="95757" y="0"/>
                </a:lnTo>
                <a:lnTo>
                  <a:pt x="1763522" y="0"/>
                </a:lnTo>
                <a:lnTo>
                  <a:pt x="1800772" y="7532"/>
                </a:lnTo>
                <a:lnTo>
                  <a:pt x="1831213" y="28066"/>
                </a:lnTo>
                <a:lnTo>
                  <a:pt x="1851747" y="58507"/>
                </a:lnTo>
                <a:lnTo>
                  <a:pt x="1859280" y="95757"/>
                </a:lnTo>
                <a:lnTo>
                  <a:pt x="1859280" y="478789"/>
                </a:lnTo>
                <a:lnTo>
                  <a:pt x="1851747" y="516040"/>
                </a:lnTo>
                <a:lnTo>
                  <a:pt x="1831213" y="546480"/>
                </a:lnTo>
                <a:lnTo>
                  <a:pt x="1800772" y="567015"/>
                </a:lnTo>
                <a:lnTo>
                  <a:pt x="1763522" y="574547"/>
                </a:lnTo>
                <a:lnTo>
                  <a:pt x="95757" y="574547"/>
                </a:lnTo>
                <a:lnTo>
                  <a:pt x="58485" y="567015"/>
                </a:lnTo>
                <a:lnTo>
                  <a:pt x="28047" y="546481"/>
                </a:lnTo>
                <a:lnTo>
                  <a:pt x="7525" y="516040"/>
                </a:lnTo>
                <a:lnTo>
                  <a:pt x="0" y="478789"/>
                </a:lnTo>
                <a:lnTo>
                  <a:pt x="0" y="95757"/>
                </a:lnTo>
                <a:close/>
              </a:path>
            </a:pathLst>
          </a:custGeom>
          <a:ln w="25908">
            <a:solidFill>
              <a:srgbClr val="B8CDE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93484" y="3369690"/>
            <a:ext cx="8335009" cy="316928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380365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Meiryo UI"/>
                <a:cs typeface="Meiryo UI"/>
              </a:rPr>
              <a:t>基本方針</a:t>
            </a:r>
            <a:endParaRPr sz="2000">
              <a:latin typeface="Meiryo UI"/>
              <a:cs typeface="Meiryo UI"/>
            </a:endParaRPr>
          </a:p>
          <a:p>
            <a:pPr marL="205104" marR="131445" indent="152400">
              <a:lnSpc>
                <a:spcPct val="100000"/>
              </a:lnSpc>
              <a:spcBef>
                <a:spcPts val="1430"/>
              </a:spcBef>
            </a:pPr>
            <a:r>
              <a:rPr dirty="0" sz="1800">
                <a:latin typeface="Meiryo UI"/>
                <a:cs typeface="Meiryo UI"/>
              </a:rPr>
              <a:t>発達段階や生活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場に応じて、全</a:t>
            </a:r>
            <a:r>
              <a:rPr dirty="0" sz="1800" spc="5">
                <a:latin typeface="Meiryo UI"/>
                <a:cs typeface="Meiryo UI"/>
              </a:rPr>
              <a:t>て</a:t>
            </a:r>
            <a:r>
              <a:rPr dirty="0" sz="1800" spc="-5">
                <a:latin typeface="Meiryo UI"/>
                <a:cs typeface="Meiryo UI"/>
              </a:rPr>
              <a:t>の子</a:t>
            </a:r>
            <a:r>
              <a:rPr dirty="0" sz="1800" spc="-10">
                <a:latin typeface="Meiryo UI"/>
                <a:cs typeface="Meiryo UI"/>
              </a:rPr>
              <a:t>ど</a:t>
            </a:r>
            <a:r>
              <a:rPr dirty="0" sz="1800">
                <a:latin typeface="Meiryo UI"/>
                <a:cs typeface="Meiryo UI"/>
              </a:rPr>
              <a:t>も</a:t>
            </a:r>
            <a:r>
              <a:rPr dirty="0" sz="1800" spc="-10">
                <a:latin typeface="Meiryo UI"/>
                <a:cs typeface="Meiryo UI"/>
              </a:rPr>
              <a:t>が</a:t>
            </a:r>
            <a:r>
              <a:rPr dirty="0" sz="1800">
                <a:latin typeface="Meiryo UI"/>
                <a:cs typeface="Meiryo UI"/>
              </a:rPr>
              <a:t>読書</a:t>
            </a:r>
            <a:r>
              <a:rPr dirty="0" sz="1800" spc="5">
                <a:latin typeface="Meiryo UI"/>
                <a:cs typeface="Meiryo UI"/>
              </a:rPr>
              <a:t>へ</a:t>
            </a:r>
            <a:r>
              <a:rPr dirty="0" sz="1800" spc="-5">
                <a:latin typeface="Meiryo UI"/>
                <a:cs typeface="Meiryo UI"/>
              </a:rPr>
              <a:t>の興味・関心</a:t>
            </a:r>
            <a:r>
              <a:rPr dirty="0" sz="1800" spc="-10">
                <a:latin typeface="Meiryo UI"/>
                <a:cs typeface="Meiryo UI"/>
              </a:rPr>
              <a:t>を</a:t>
            </a:r>
            <a:r>
              <a:rPr dirty="0" sz="1800" spc="10">
                <a:latin typeface="Meiryo UI"/>
                <a:cs typeface="Meiryo UI"/>
              </a:rPr>
              <a:t>高</a:t>
            </a:r>
            <a:r>
              <a:rPr dirty="0" sz="1800" spc="-5">
                <a:latin typeface="Meiryo UI"/>
                <a:cs typeface="Meiryo UI"/>
              </a:rPr>
              <a:t>め、必要</a:t>
            </a:r>
            <a:r>
              <a:rPr dirty="0" sz="1800" spc="10">
                <a:latin typeface="Meiryo UI"/>
                <a:cs typeface="Meiryo UI"/>
              </a:rPr>
              <a:t>な</a:t>
            </a:r>
            <a:r>
              <a:rPr dirty="0" sz="1800">
                <a:latin typeface="Meiryo UI"/>
                <a:cs typeface="Meiryo UI"/>
              </a:rPr>
              <a:t>知 識を得る</a:t>
            </a:r>
            <a:r>
              <a:rPr dirty="0" sz="1800" spc="-10">
                <a:latin typeface="Meiryo UI"/>
                <a:cs typeface="Meiryo UI"/>
              </a:rPr>
              <a:t>と</a:t>
            </a:r>
            <a:r>
              <a:rPr dirty="0" sz="1800">
                <a:latin typeface="Meiryo UI"/>
                <a:cs typeface="Meiryo UI"/>
              </a:rPr>
              <a:t>と</a:t>
            </a:r>
            <a:r>
              <a:rPr dirty="0" sz="1800" spc="-10">
                <a:latin typeface="Meiryo UI"/>
                <a:cs typeface="Meiryo UI"/>
              </a:rPr>
              <a:t>も</a:t>
            </a:r>
            <a:r>
              <a:rPr dirty="0" sz="1800">
                <a:latin typeface="Meiryo UI"/>
                <a:cs typeface="Meiryo UI"/>
              </a:rPr>
              <a:t>に</a:t>
            </a:r>
            <a:r>
              <a:rPr dirty="0" sz="1800" spc="-5">
                <a:latin typeface="Meiryo UI"/>
                <a:cs typeface="Meiryo UI"/>
              </a:rPr>
              <a:t>、自</a:t>
            </a:r>
            <a:r>
              <a:rPr dirty="0" sz="1800" spc="5">
                <a:latin typeface="Meiryo UI"/>
                <a:cs typeface="Meiryo UI"/>
              </a:rPr>
              <a:t>ら</a:t>
            </a:r>
            <a:r>
              <a:rPr dirty="0" sz="1800">
                <a:latin typeface="Meiryo UI"/>
                <a:cs typeface="Meiryo UI"/>
              </a:rPr>
              <a:t>楽</a:t>
            </a:r>
            <a:r>
              <a:rPr dirty="0" sz="1800" spc="-10">
                <a:latin typeface="Meiryo UI"/>
                <a:cs typeface="Meiryo UI"/>
              </a:rPr>
              <a:t>し</a:t>
            </a:r>
            <a:r>
              <a:rPr dirty="0" sz="1800">
                <a:latin typeface="Meiryo UI"/>
                <a:cs typeface="Meiryo UI"/>
              </a:rPr>
              <a:t>みな</a:t>
            </a:r>
            <a:r>
              <a:rPr dirty="0" sz="1800" spc="-10">
                <a:latin typeface="Meiryo UI"/>
                <a:cs typeface="Meiryo UI"/>
              </a:rPr>
              <a:t>が</a:t>
            </a:r>
            <a:r>
              <a:rPr dirty="0" sz="1800" spc="5">
                <a:latin typeface="Meiryo UI"/>
                <a:cs typeface="Meiryo UI"/>
              </a:rPr>
              <a:t>ら</a:t>
            </a:r>
            <a:r>
              <a:rPr dirty="0" sz="1800">
                <a:latin typeface="Meiryo UI"/>
                <a:cs typeface="Meiryo UI"/>
              </a:rPr>
              <a:t>読書活</a:t>
            </a:r>
            <a:r>
              <a:rPr dirty="0" sz="1800" spc="10">
                <a:latin typeface="Meiryo UI"/>
                <a:cs typeface="Meiryo UI"/>
              </a:rPr>
              <a:t>動</a:t>
            </a:r>
            <a:r>
              <a:rPr dirty="0" sz="1800">
                <a:latin typeface="Meiryo UI"/>
                <a:cs typeface="Meiryo UI"/>
              </a:rPr>
              <a:t>を行うこ</a:t>
            </a:r>
            <a:r>
              <a:rPr dirty="0" sz="1800" spc="10">
                <a:latin typeface="Meiryo UI"/>
                <a:cs typeface="Meiryo UI"/>
              </a:rPr>
              <a:t>と</a:t>
            </a:r>
            <a:r>
              <a:rPr dirty="0" sz="1800">
                <a:latin typeface="Meiryo UI"/>
                <a:cs typeface="Meiryo UI"/>
              </a:rPr>
              <a:t>ができる環境整</a:t>
            </a:r>
            <a:r>
              <a:rPr dirty="0" sz="1800" spc="5">
                <a:latin typeface="Meiryo UI"/>
                <a:cs typeface="Meiryo UI"/>
              </a:rPr>
              <a:t>備</a:t>
            </a:r>
            <a:r>
              <a:rPr dirty="0" sz="1800">
                <a:latin typeface="Meiryo UI"/>
                <a:cs typeface="Meiryo UI"/>
              </a:rPr>
              <a:t>を</a:t>
            </a:r>
            <a:r>
              <a:rPr dirty="0" sz="1800" spc="5">
                <a:latin typeface="Meiryo UI"/>
                <a:cs typeface="Meiryo UI"/>
              </a:rPr>
              <a:t>す</a:t>
            </a:r>
            <a:r>
              <a:rPr dirty="0" sz="1800">
                <a:latin typeface="Meiryo UI"/>
                <a:cs typeface="Meiryo UI"/>
              </a:rPr>
              <a:t>るた</a:t>
            </a:r>
            <a:r>
              <a:rPr dirty="0" sz="1800" spc="-5">
                <a:latin typeface="Meiryo UI"/>
                <a:cs typeface="Meiryo UI"/>
              </a:rPr>
              <a:t>めに</a:t>
            </a:r>
            <a:r>
              <a:rPr dirty="0" sz="1800" spc="1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大 阪全体で取組み</a:t>
            </a:r>
            <a:r>
              <a:rPr dirty="0" sz="1800" spc="-10">
                <a:latin typeface="Meiryo UI"/>
                <a:cs typeface="Meiryo UI"/>
              </a:rPr>
              <a:t>ま</a:t>
            </a:r>
            <a:r>
              <a:rPr dirty="0" sz="1800">
                <a:latin typeface="Meiryo UI"/>
                <a:cs typeface="Meiryo UI"/>
              </a:rPr>
              <a:t>す。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Meiryo UI"/>
              <a:cs typeface="Meiryo UI"/>
            </a:endParaRPr>
          </a:p>
          <a:p>
            <a:pPr marL="3187700">
              <a:lnSpc>
                <a:spcPts val="1950"/>
              </a:lnSpc>
            </a:pPr>
            <a:r>
              <a:rPr dirty="0" sz="1800">
                <a:latin typeface="Meiryo UI"/>
                <a:cs typeface="Meiryo UI"/>
              </a:rPr>
              <a:t>「第</a:t>
            </a:r>
            <a:r>
              <a:rPr dirty="0" sz="1800" spc="-10">
                <a:latin typeface="Meiryo UI"/>
                <a:cs typeface="Meiryo UI"/>
              </a:rPr>
              <a:t>４</a:t>
            </a:r>
            <a:r>
              <a:rPr dirty="0" sz="1800">
                <a:latin typeface="Meiryo UI"/>
                <a:cs typeface="Meiryo UI"/>
              </a:rPr>
              <a:t>次大</a:t>
            </a:r>
            <a:r>
              <a:rPr dirty="0" sz="1800" spc="-10">
                <a:latin typeface="Meiryo UI"/>
                <a:cs typeface="Meiryo UI"/>
              </a:rPr>
              <a:t>阪</a:t>
            </a:r>
            <a:r>
              <a:rPr dirty="0" sz="1800">
                <a:latin typeface="Meiryo UI"/>
                <a:cs typeface="Meiryo UI"/>
              </a:rPr>
              <a:t>府子</a:t>
            </a:r>
            <a:r>
              <a:rPr dirty="0" sz="1800" spc="-15">
                <a:latin typeface="Meiryo UI"/>
                <a:cs typeface="Meiryo UI"/>
              </a:rPr>
              <a:t>ど</a:t>
            </a:r>
            <a:r>
              <a:rPr dirty="0" sz="1800" spc="-5">
                <a:latin typeface="Meiryo UI"/>
                <a:cs typeface="Meiryo UI"/>
              </a:rPr>
              <a:t>も</a:t>
            </a:r>
            <a:r>
              <a:rPr dirty="0" sz="1800">
                <a:latin typeface="Meiryo UI"/>
                <a:cs typeface="Meiryo UI"/>
              </a:rPr>
              <a:t>読書</a:t>
            </a:r>
            <a:r>
              <a:rPr dirty="0" sz="1800" spc="-10">
                <a:latin typeface="Meiryo UI"/>
                <a:cs typeface="Meiryo UI"/>
              </a:rPr>
              <a:t>活</a:t>
            </a:r>
            <a:r>
              <a:rPr dirty="0" sz="1800">
                <a:latin typeface="Meiryo UI"/>
                <a:cs typeface="Meiryo UI"/>
              </a:rPr>
              <a:t>動推</a:t>
            </a:r>
            <a:r>
              <a:rPr dirty="0" sz="1800" spc="-10">
                <a:latin typeface="Meiryo UI"/>
                <a:cs typeface="Meiryo UI"/>
              </a:rPr>
              <a:t>進</a:t>
            </a:r>
            <a:r>
              <a:rPr dirty="0" sz="1800">
                <a:latin typeface="Meiryo UI"/>
                <a:cs typeface="Meiryo UI"/>
              </a:rPr>
              <a:t>計画</a:t>
            </a:r>
            <a:r>
              <a:rPr dirty="0" sz="1800" spc="-10">
                <a:latin typeface="Meiryo UI"/>
                <a:cs typeface="Meiryo UI"/>
              </a:rPr>
              <a:t>」</a:t>
            </a:r>
            <a:r>
              <a:rPr dirty="0" sz="1800" spc="-5">
                <a:latin typeface="Meiryo UI"/>
                <a:cs typeface="Meiryo UI"/>
              </a:rPr>
              <a:t>に基</a:t>
            </a:r>
            <a:r>
              <a:rPr dirty="0" sz="1800" spc="-10">
                <a:latin typeface="Meiryo UI"/>
                <a:cs typeface="Meiryo UI"/>
              </a:rPr>
              <a:t>づ</a:t>
            </a:r>
            <a:r>
              <a:rPr dirty="0" sz="1800">
                <a:latin typeface="Meiryo UI"/>
                <a:cs typeface="Meiryo UI"/>
              </a:rPr>
              <a:t>き</a:t>
            </a:r>
            <a:endParaRPr sz="1800">
              <a:latin typeface="Meiryo UI"/>
              <a:cs typeface="Meiryo UI"/>
            </a:endParaRPr>
          </a:p>
          <a:p>
            <a:pPr marL="12700">
              <a:lnSpc>
                <a:spcPts val="1950"/>
              </a:lnSpc>
              <a:tabLst>
                <a:tab pos="200025" algn="l"/>
                <a:tab pos="8321675" algn="l"/>
              </a:tabLst>
            </a:pPr>
            <a:r>
              <a:rPr dirty="0" sz="1800" strike="sngStrike">
                <a:solidFill>
                  <a:srgbClr val="FFFFFF"/>
                </a:solidFill>
                <a:latin typeface="Times New Roman"/>
                <a:cs typeface="Times New Roman"/>
              </a:rPr>
              <a:t> 	</a:t>
            </a:r>
            <a:r>
              <a:rPr dirty="0" sz="1800" strike="sngStrike">
                <a:solidFill>
                  <a:srgbClr val="FFFFFF"/>
                </a:solidFill>
                <a:latin typeface="Meiryo UI"/>
                <a:cs typeface="Meiryo UI"/>
              </a:rPr>
              <a:t>事業目的	</a:t>
            </a:r>
            <a:endParaRPr sz="1800">
              <a:latin typeface="Meiryo UI"/>
              <a:cs typeface="Meiryo UI"/>
            </a:endParaRPr>
          </a:p>
          <a:p>
            <a:pPr marL="77470" marR="95885" indent="152400">
              <a:lnSpc>
                <a:spcPct val="100000"/>
              </a:lnSpc>
              <a:spcBef>
                <a:spcPts val="1550"/>
              </a:spcBef>
            </a:pPr>
            <a:r>
              <a:rPr dirty="0" sz="1800">
                <a:latin typeface="Meiryo UI"/>
                <a:cs typeface="Meiryo UI"/>
              </a:rPr>
              <a:t>大阪府内にある不登校児童生徒</a:t>
            </a:r>
            <a:r>
              <a:rPr dirty="0" sz="1800" spc="-15">
                <a:latin typeface="Meiryo UI"/>
                <a:cs typeface="Meiryo UI"/>
              </a:rPr>
              <a:t>が</a:t>
            </a:r>
            <a:r>
              <a:rPr dirty="0" sz="1800">
                <a:latin typeface="Meiryo UI"/>
                <a:cs typeface="Meiryo UI"/>
              </a:rPr>
              <a:t>在籍す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フリ</a:t>
            </a:r>
            <a:r>
              <a:rPr dirty="0" sz="1800" spc="-10">
                <a:latin typeface="Meiryo UI"/>
                <a:cs typeface="Meiryo UI"/>
              </a:rPr>
              <a:t>ー</a:t>
            </a:r>
            <a:r>
              <a:rPr dirty="0" sz="1800">
                <a:latin typeface="Meiryo UI"/>
                <a:cs typeface="Meiryo UI"/>
              </a:rPr>
              <a:t>スク</a:t>
            </a:r>
            <a:r>
              <a:rPr dirty="0" sz="1800" spc="-5">
                <a:latin typeface="Meiryo UI"/>
                <a:cs typeface="Meiryo UI"/>
              </a:rPr>
              <a:t>ー</a:t>
            </a:r>
            <a:r>
              <a:rPr dirty="0" sz="1800" spc="-10">
                <a:latin typeface="Meiryo UI"/>
                <a:cs typeface="Meiryo UI"/>
              </a:rPr>
              <a:t>ル</a:t>
            </a:r>
            <a:r>
              <a:rPr dirty="0" sz="1800" spc="-5">
                <a:latin typeface="Meiryo UI"/>
                <a:cs typeface="Meiryo UI"/>
              </a:rPr>
              <a:t>、矯正施設（少年院）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児 童自立支援施設等にお</a:t>
            </a:r>
            <a:r>
              <a:rPr dirty="0" sz="1800" spc="-5">
                <a:latin typeface="Meiryo UI"/>
                <a:cs typeface="Meiryo UI"/>
              </a:rPr>
              <a:t>い</a:t>
            </a:r>
            <a:r>
              <a:rPr dirty="0" sz="1800">
                <a:latin typeface="Meiryo UI"/>
                <a:cs typeface="Meiryo UI"/>
              </a:rPr>
              <a:t>て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子ど</a:t>
            </a:r>
            <a:r>
              <a:rPr dirty="0" sz="1800" spc="-5">
                <a:latin typeface="Meiryo UI"/>
                <a:cs typeface="Meiryo UI"/>
              </a:rPr>
              <a:t>も</a:t>
            </a:r>
            <a:r>
              <a:rPr dirty="0" sz="1800">
                <a:latin typeface="Meiryo UI"/>
                <a:cs typeface="Meiryo UI"/>
              </a:rPr>
              <a:t>が自ら楽</a:t>
            </a:r>
            <a:r>
              <a:rPr dirty="0" sz="1800" spc="-5">
                <a:latin typeface="Meiryo UI"/>
                <a:cs typeface="Meiryo UI"/>
              </a:rPr>
              <a:t>し</a:t>
            </a:r>
            <a:r>
              <a:rPr dirty="0" sz="1800">
                <a:latin typeface="Meiryo UI"/>
                <a:cs typeface="Meiryo UI"/>
              </a:rPr>
              <a:t>みなが</a:t>
            </a:r>
            <a:r>
              <a:rPr dirty="0" sz="1800" spc="5">
                <a:latin typeface="Meiryo UI"/>
                <a:cs typeface="Meiryo UI"/>
              </a:rPr>
              <a:t>ら</a:t>
            </a:r>
            <a:r>
              <a:rPr dirty="0" sz="1800">
                <a:latin typeface="Meiryo UI"/>
                <a:cs typeface="Meiryo UI"/>
              </a:rPr>
              <a:t>読書活動を行う</a:t>
            </a:r>
            <a:r>
              <a:rPr dirty="0" sz="1800" spc="15">
                <a:latin typeface="Meiryo UI"/>
                <a:cs typeface="Meiryo UI"/>
              </a:rPr>
              <a:t>こ</a:t>
            </a:r>
            <a:r>
              <a:rPr dirty="0" sz="1800" spc="5">
                <a:latin typeface="Meiryo UI"/>
                <a:cs typeface="Meiryo UI"/>
              </a:rPr>
              <a:t>とが</a:t>
            </a:r>
            <a:r>
              <a:rPr dirty="0" sz="1800">
                <a:latin typeface="Meiryo UI"/>
                <a:cs typeface="Meiryo UI"/>
              </a:rPr>
              <a:t>で</a:t>
            </a:r>
            <a:r>
              <a:rPr dirty="0" sz="1800" spc="5">
                <a:latin typeface="Meiryo UI"/>
                <a:cs typeface="Meiryo UI"/>
              </a:rPr>
              <a:t>き</a:t>
            </a:r>
            <a:r>
              <a:rPr dirty="0" sz="1800">
                <a:latin typeface="Meiryo UI"/>
                <a:cs typeface="Meiryo UI"/>
              </a:rPr>
              <a:t>る環境整 備を行</a:t>
            </a:r>
            <a:r>
              <a:rPr dirty="0" sz="1800" spc="-5">
                <a:latin typeface="Meiryo UI"/>
                <a:cs typeface="Meiryo UI"/>
              </a:rPr>
              <a:t>う</a:t>
            </a:r>
            <a:r>
              <a:rPr dirty="0" sz="1800" spc="5">
                <a:latin typeface="Meiryo UI"/>
                <a:cs typeface="Meiryo UI"/>
              </a:rPr>
              <a:t>こ</a:t>
            </a:r>
            <a:r>
              <a:rPr dirty="0" sz="1800">
                <a:latin typeface="Meiryo UI"/>
                <a:cs typeface="Meiryo UI"/>
              </a:rPr>
              <a:t>とにより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読書への興味</a:t>
            </a:r>
            <a:r>
              <a:rPr dirty="0" sz="1800" spc="5">
                <a:latin typeface="Meiryo UI"/>
                <a:cs typeface="Meiryo UI"/>
              </a:rPr>
              <a:t>・</a:t>
            </a:r>
            <a:r>
              <a:rPr dirty="0" sz="1800">
                <a:latin typeface="Meiryo UI"/>
                <a:cs typeface="Meiryo UI"/>
              </a:rPr>
              <a:t>関心を</a:t>
            </a:r>
            <a:r>
              <a:rPr dirty="0" sz="1800" spc="10">
                <a:latin typeface="Meiryo UI"/>
                <a:cs typeface="Meiryo UI"/>
              </a:rPr>
              <a:t>高</a:t>
            </a:r>
            <a:r>
              <a:rPr dirty="0" sz="1800" spc="-5">
                <a:latin typeface="Meiryo UI"/>
                <a:cs typeface="Meiryo UI"/>
              </a:rPr>
              <a:t>め、</a:t>
            </a:r>
            <a:r>
              <a:rPr dirty="0" sz="1800">
                <a:latin typeface="Meiryo UI"/>
                <a:cs typeface="Meiryo UI"/>
              </a:rPr>
              <a:t>読書習</a:t>
            </a:r>
            <a:r>
              <a:rPr dirty="0" sz="1800" spc="5">
                <a:latin typeface="Meiryo UI"/>
                <a:cs typeface="Meiryo UI"/>
              </a:rPr>
              <a:t>慣</a:t>
            </a:r>
            <a:r>
              <a:rPr dirty="0" sz="1800">
                <a:latin typeface="Meiryo UI"/>
                <a:cs typeface="Meiryo UI"/>
              </a:rPr>
              <a:t>を形成</a:t>
            </a:r>
            <a:r>
              <a:rPr dirty="0" sz="1800" spc="10">
                <a:latin typeface="Meiryo UI"/>
                <a:cs typeface="Meiryo UI"/>
              </a:rPr>
              <a:t>す</a:t>
            </a:r>
            <a:r>
              <a:rPr dirty="0" sz="1800">
                <a:latin typeface="Meiryo UI"/>
                <a:cs typeface="Meiryo UI"/>
              </a:rPr>
              <a:t>る</a:t>
            </a:r>
            <a:r>
              <a:rPr dirty="0" sz="1800" spc="15">
                <a:latin typeface="Meiryo UI"/>
                <a:cs typeface="Meiryo UI"/>
              </a:rPr>
              <a:t>こ</a:t>
            </a:r>
            <a:r>
              <a:rPr dirty="0" sz="1800">
                <a:latin typeface="Meiryo UI"/>
                <a:cs typeface="Meiryo UI"/>
              </a:rPr>
              <a:t>とを目</a:t>
            </a:r>
            <a:r>
              <a:rPr dirty="0" sz="1800" spc="10">
                <a:latin typeface="Meiryo UI"/>
                <a:cs typeface="Meiryo UI"/>
              </a:rPr>
              <a:t>的</a:t>
            </a:r>
            <a:r>
              <a:rPr dirty="0" sz="1800">
                <a:latin typeface="Meiryo UI"/>
                <a:cs typeface="Meiryo UI"/>
              </a:rPr>
              <a:t>と</a:t>
            </a:r>
            <a:r>
              <a:rPr dirty="0" sz="1800" spc="5">
                <a:latin typeface="Meiryo UI"/>
                <a:cs typeface="Meiryo UI"/>
              </a:rPr>
              <a:t>す</a:t>
            </a:r>
            <a:r>
              <a:rPr dirty="0" sz="1800">
                <a:latin typeface="Meiryo UI"/>
                <a:cs typeface="Meiryo UI"/>
              </a:rPr>
              <a:t>る。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0772" y="2706623"/>
            <a:ext cx="5267325" cy="46228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wrap="square" lIns="0" tIns="4572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360"/>
              </a:spcBef>
            </a:pPr>
            <a:r>
              <a:rPr dirty="0" sz="2400" spc="-5">
                <a:latin typeface="Meiryo UI"/>
                <a:cs typeface="Meiryo UI"/>
              </a:rPr>
              <a:t>第４次大阪府子ども読書活動推進計画</a:t>
            </a:r>
            <a:endParaRPr sz="2400">
              <a:latin typeface="Meiryo UI"/>
              <a:cs typeface="Meiryo U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0772" y="498348"/>
            <a:ext cx="9063355" cy="2156460"/>
          </a:xfrm>
          <a:custGeom>
            <a:avLst/>
            <a:gdLst/>
            <a:ahLst/>
            <a:cxnLst/>
            <a:rect l="l" t="t" r="r" b="b"/>
            <a:pathLst>
              <a:path w="9063355" h="2156460">
                <a:moveTo>
                  <a:pt x="0" y="2156460"/>
                </a:moveTo>
                <a:lnTo>
                  <a:pt x="9063228" y="2156460"/>
                </a:lnTo>
                <a:lnTo>
                  <a:pt x="9063228" y="0"/>
                </a:lnTo>
                <a:lnTo>
                  <a:pt x="0" y="0"/>
                </a:lnTo>
                <a:lnTo>
                  <a:pt x="0" y="2156460"/>
                </a:lnTo>
                <a:close/>
              </a:path>
            </a:pathLst>
          </a:custGeom>
          <a:solidFill>
            <a:srgbClr val="D5DCE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0772" y="498348"/>
            <a:ext cx="9063355" cy="2156460"/>
          </a:xfrm>
          <a:custGeom>
            <a:avLst/>
            <a:gdLst/>
            <a:ahLst/>
            <a:cxnLst/>
            <a:rect l="l" t="t" r="r" b="b"/>
            <a:pathLst>
              <a:path w="9063355" h="2156460">
                <a:moveTo>
                  <a:pt x="0" y="2156460"/>
                </a:moveTo>
                <a:lnTo>
                  <a:pt x="9063228" y="2156460"/>
                </a:lnTo>
                <a:lnTo>
                  <a:pt x="9063228" y="0"/>
                </a:lnTo>
                <a:lnTo>
                  <a:pt x="0" y="0"/>
                </a:lnTo>
                <a:lnTo>
                  <a:pt x="0" y="215646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9816" y="532637"/>
            <a:ext cx="8825230" cy="19761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Meiryo UI"/>
                <a:cs typeface="Meiryo UI"/>
              </a:rPr>
              <a:t>【</a:t>
            </a:r>
            <a:r>
              <a:rPr dirty="0" sz="1600" spc="-5">
                <a:latin typeface="Meiryo UI"/>
                <a:cs typeface="Meiryo UI"/>
              </a:rPr>
              <a:t>背景】</a:t>
            </a:r>
            <a:endParaRPr sz="1600">
              <a:latin typeface="Meiryo UI"/>
              <a:cs typeface="Meiryo UI"/>
            </a:endParaRPr>
          </a:p>
          <a:p>
            <a:pPr marL="417830" marR="157480" indent="-269875">
              <a:lnSpc>
                <a:spcPct val="100000"/>
              </a:lnSpc>
              <a:buFont typeface="Meiryo UI"/>
              <a:buChar char="●"/>
              <a:tabLst>
                <a:tab pos="484505" algn="l"/>
                <a:tab pos="485140" algn="l"/>
              </a:tabLst>
            </a:pPr>
            <a:r>
              <a:rPr dirty="0"/>
              <a:t>	</a:t>
            </a:r>
            <a:r>
              <a:rPr dirty="0" sz="1600" spc="-5" b="1">
                <a:latin typeface="Meiryo UI"/>
                <a:cs typeface="Meiryo UI"/>
              </a:rPr>
              <a:t>フ</a:t>
            </a:r>
            <a:r>
              <a:rPr dirty="0" sz="1600" spc="-10" b="1">
                <a:latin typeface="Meiryo UI"/>
                <a:cs typeface="Meiryo UI"/>
              </a:rPr>
              <a:t>リ</a:t>
            </a:r>
            <a:r>
              <a:rPr dirty="0" sz="1600" spc="-15" b="1">
                <a:latin typeface="Meiryo UI"/>
                <a:cs typeface="Meiryo UI"/>
              </a:rPr>
              <a:t>ー</a:t>
            </a:r>
            <a:r>
              <a:rPr dirty="0" sz="1600" spc="-5" b="1">
                <a:latin typeface="Meiryo UI"/>
                <a:cs typeface="Meiryo UI"/>
              </a:rPr>
              <a:t>ス</a:t>
            </a:r>
            <a:r>
              <a:rPr dirty="0" sz="1600" spc="-10" b="1">
                <a:latin typeface="Meiryo UI"/>
                <a:cs typeface="Meiryo UI"/>
              </a:rPr>
              <a:t>ク</a:t>
            </a:r>
            <a:r>
              <a:rPr dirty="0" sz="1600" spc="-5" b="1">
                <a:latin typeface="Meiryo UI"/>
                <a:cs typeface="Meiryo UI"/>
              </a:rPr>
              <a:t>ー</a:t>
            </a:r>
            <a:r>
              <a:rPr dirty="0" sz="1600" spc="-10" b="1">
                <a:latin typeface="Meiryo UI"/>
                <a:cs typeface="Meiryo UI"/>
              </a:rPr>
              <a:t>ル</a:t>
            </a:r>
            <a:r>
              <a:rPr dirty="0" sz="1600" spc="-5">
                <a:latin typeface="Meiryo UI"/>
                <a:cs typeface="Meiryo UI"/>
              </a:rPr>
              <a:t>の職</a:t>
            </a:r>
            <a:r>
              <a:rPr dirty="0" sz="1600" spc="5">
                <a:latin typeface="Meiryo UI"/>
                <a:cs typeface="Meiryo UI"/>
              </a:rPr>
              <a:t>員</a:t>
            </a:r>
            <a:r>
              <a:rPr dirty="0" sz="1600" spc="-10">
                <a:latin typeface="Meiryo UI"/>
                <a:cs typeface="Meiryo UI"/>
              </a:rPr>
              <a:t>に</a:t>
            </a:r>
            <a:r>
              <a:rPr dirty="0" sz="1600" spc="5">
                <a:latin typeface="Meiryo UI"/>
                <a:cs typeface="Meiryo UI"/>
              </a:rPr>
              <a:t>ヒ</a:t>
            </a:r>
            <a:r>
              <a:rPr dirty="0" sz="1600" spc="-5">
                <a:latin typeface="Meiryo UI"/>
                <a:cs typeface="Meiryo UI"/>
              </a:rPr>
              <a:t>ア</a:t>
            </a:r>
            <a:r>
              <a:rPr dirty="0" sz="1600">
                <a:latin typeface="Meiryo UI"/>
                <a:cs typeface="Meiryo UI"/>
              </a:rPr>
              <a:t>リン</a:t>
            </a:r>
            <a:r>
              <a:rPr dirty="0" sz="1600" spc="10">
                <a:latin typeface="Meiryo UI"/>
                <a:cs typeface="Meiryo UI"/>
              </a:rPr>
              <a:t>グ</a:t>
            </a:r>
            <a:r>
              <a:rPr dirty="0" sz="1600" spc="-5">
                <a:latin typeface="Meiryo UI"/>
                <a:cs typeface="Meiryo UI"/>
              </a:rPr>
              <a:t>を行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5">
                <a:latin typeface="Meiryo UI"/>
                <a:cs typeface="Meiryo UI"/>
              </a:rPr>
              <a:t>た</a:t>
            </a:r>
            <a:r>
              <a:rPr dirty="0" sz="1600" spc="5">
                <a:latin typeface="Meiryo UI"/>
                <a:cs typeface="Meiryo UI"/>
              </a:rPr>
              <a:t>とこ</a:t>
            </a:r>
            <a:r>
              <a:rPr dirty="0" sz="1600" spc="-5">
                <a:latin typeface="Meiryo UI"/>
                <a:cs typeface="Meiryo UI"/>
              </a:rPr>
              <a:t>ろ、多</a:t>
            </a:r>
            <a:r>
              <a:rPr dirty="0" sz="1600" spc="5">
                <a:latin typeface="Meiryo UI"/>
                <a:cs typeface="Meiryo UI"/>
              </a:rPr>
              <a:t>く</a:t>
            </a:r>
            <a:r>
              <a:rPr dirty="0" sz="1600" spc="-5">
                <a:latin typeface="Meiryo UI"/>
                <a:cs typeface="Meiryo UI"/>
              </a:rPr>
              <a:t>のフ</a:t>
            </a:r>
            <a:r>
              <a:rPr dirty="0" sz="1600" spc="5">
                <a:latin typeface="Meiryo UI"/>
                <a:cs typeface="Meiryo UI"/>
              </a:rPr>
              <a:t>リ</a:t>
            </a:r>
            <a:r>
              <a:rPr dirty="0" sz="1600" spc="-5">
                <a:latin typeface="Meiryo UI"/>
                <a:cs typeface="Meiryo UI"/>
              </a:rPr>
              <a:t>ー</a:t>
            </a:r>
            <a:r>
              <a:rPr dirty="0" sz="1600" spc="5">
                <a:latin typeface="Meiryo UI"/>
                <a:cs typeface="Meiryo UI"/>
              </a:rPr>
              <a:t>ス</a:t>
            </a:r>
            <a:r>
              <a:rPr dirty="0" sz="1600" spc="-10">
                <a:latin typeface="Meiryo UI"/>
                <a:cs typeface="Meiryo UI"/>
              </a:rPr>
              <a:t>ク</a:t>
            </a:r>
            <a:r>
              <a:rPr dirty="0" sz="1600" spc="-5">
                <a:latin typeface="Meiryo UI"/>
                <a:cs typeface="Meiryo UI"/>
              </a:rPr>
              <a:t>ー</a:t>
            </a:r>
            <a:r>
              <a:rPr dirty="0" sz="1600" spc="10">
                <a:latin typeface="Meiryo UI"/>
                <a:cs typeface="Meiryo UI"/>
              </a:rPr>
              <a:t>ル</a:t>
            </a:r>
            <a:r>
              <a:rPr dirty="0" sz="1600" spc="-5">
                <a:latin typeface="Meiryo UI"/>
                <a:cs typeface="Meiryo UI"/>
              </a:rPr>
              <a:t>で</a:t>
            </a:r>
            <a:r>
              <a:rPr dirty="0" sz="1600" spc="5">
                <a:latin typeface="Meiryo UI"/>
                <a:cs typeface="Meiryo UI"/>
              </a:rPr>
              <a:t>は</a:t>
            </a:r>
            <a:r>
              <a:rPr dirty="0" sz="1600" spc="-10">
                <a:latin typeface="Meiryo UI"/>
                <a:cs typeface="Meiryo UI"/>
              </a:rPr>
              <a:t>、身</a:t>
            </a:r>
            <a:r>
              <a:rPr dirty="0" sz="1600">
                <a:latin typeface="Meiryo UI"/>
                <a:cs typeface="Meiryo UI"/>
              </a:rPr>
              <a:t>近</a:t>
            </a:r>
            <a:r>
              <a:rPr dirty="0" sz="1600" spc="-10">
                <a:latin typeface="Meiryo UI"/>
                <a:cs typeface="Meiryo UI"/>
              </a:rPr>
              <a:t>な</a:t>
            </a:r>
            <a:r>
              <a:rPr dirty="0" sz="1600" spc="5">
                <a:latin typeface="Meiryo UI"/>
                <a:cs typeface="Meiryo UI"/>
              </a:rPr>
              <a:t>場所</a:t>
            </a:r>
            <a:r>
              <a:rPr dirty="0" sz="1600" spc="-10">
                <a:latin typeface="Meiryo UI"/>
                <a:cs typeface="Meiryo UI"/>
              </a:rPr>
              <a:t>に</a:t>
            </a:r>
            <a:r>
              <a:rPr dirty="0" sz="1600" spc="5">
                <a:latin typeface="Meiryo UI"/>
                <a:cs typeface="Meiryo UI"/>
              </a:rPr>
              <a:t>本</a:t>
            </a:r>
            <a:r>
              <a:rPr dirty="0" sz="1600" spc="-5">
                <a:latin typeface="Meiryo UI"/>
                <a:cs typeface="Meiryo UI"/>
              </a:rPr>
              <a:t>が</a:t>
            </a:r>
            <a:r>
              <a:rPr dirty="0" sz="1600" spc="10">
                <a:latin typeface="Meiryo UI"/>
                <a:cs typeface="Meiryo UI"/>
              </a:rPr>
              <a:t>あ</a:t>
            </a:r>
            <a:r>
              <a:rPr dirty="0" sz="1600" spc="-5">
                <a:latin typeface="Meiryo UI"/>
                <a:cs typeface="Meiryo UI"/>
              </a:rPr>
              <a:t>ま</a:t>
            </a:r>
            <a:r>
              <a:rPr dirty="0" sz="1600" spc="5">
                <a:latin typeface="Meiryo UI"/>
                <a:cs typeface="Meiryo UI"/>
              </a:rPr>
              <a:t>りな</a:t>
            </a:r>
            <a:r>
              <a:rPr dirty="0" sz="1600" spc="-5">
                <a:latin typeface="Meiryo UI"/>
                <a:cs typeface="Meiryo UI"/>
              </a:rPr>
              <a:t>く、 読書活動を行ってい</a:t>
            </a:r>
            <a:r>
              <a:rPr dirty="0" sz="1600">
                <a:latin typeface="Meiryo UI"/>
                <a:cs typeface="Meiryo UI"/>
              </a:rPr>
              <a:t>る</a:t>
            </a:r>
            <a:r>
              <a:rPr dirty="0" sz="1600" spc="-5">
                <a:latin typeface="Meiryo UI"/>
                <a:cs typeface="Meiryo UI"/>
              </a:rPr>
              <a:t>施</a:t>
            </a:r>
            <a:r>
              <a:rPr dirty="0" sz="1600" spc="5">
                <a:latin typeface="Meiryo UI"/>
                <a:cs typeface="Meiryo UI"/>
              </a:rPr>
              <a:t>設</a:t>
            </a:r>
            <a:r>
              <a:rPr dirty="0" sz="1600" spc="-5">
                <a:latin typeface="Meiryo UI"/>
                <a:cs typeface="Meiryo UI"/>
              </a:rPr>
              <a:t>も</a:t>
            </a:r>
            <a:r>
              <a:rPr dirty="0" sz="1600">
                <a:latin typeface="Meiryo UI"/>
                <a:cs typeface="Meiryo UI"/>
              </a:rPr>
              <a:t>多く</a:t>
            </a:r>
            <a:r>
              <a:rPr dirty="0" sz="1600" spc="-10">
                <a:latin typeface="Meiryo UI"/>
                <a:cs typeface="Meiryo UI"/>
              </a:rPr>
              <a:t>な</a:t>
            </a:r>
            <a:r>
              <a:rPr dirty="0" sz="1600" spc="10">
                <a:latin typeface="Meiryo UI"/>
                <a:cs typeface="Meiryo UI"/>
              </a:rPr>
              <a:t>い</a:t>
            </a:r>
            <a:r>
              <a:rPr dirty="0" sz="1600" spc="-5">
                <a:latin typeface="Meiryo UI"/>
                <a:cs typeface="Meiryo UI"/>
              </a:rPr>
              <a:t>と</a:t>
            </a:r>
            <a:r>
              <a:rPr dirty="0" sz="1600">
                <a:latin typeface="Meiryo UI"/>
                <a:cs typeface="Meiryo UI"/>
              </a:rPr>
              <a:t>い</a:t>
            </a:r>
            <a:r>
              <a:rPr dirty="0" sz="1600" spc="5">
                <a:latin typeface="Meiryo UI"/>
                <a:cs typeface="Meiryo UI"/>
              </a:rPr>
              <a:t>う</a:t>
            </a:r>
            <a:r>
              <a:rPr dirty="0" sz="1600" spc="-5">
                <a:latin typeface="Meiryo UI"/>
                <a:cs typeface="Meiryo UI"/>
              </a:rPr>
              <a:t>状況</a:t>
            </a:r>
            <a:r>
              <a:rPr dirty="0" sz="1600" spc="10">
                <a:latin typeface="Meiryo UI"/>
                <a:cs typeface="Meiryo UI"/>
              </a:rPr>
              <a:t>で</a:t>
            </a:r>
            <a:r>
              <a:rPr dirty="0" sz="1600" spc="-5">
                <a:latin typeface="Meiryo UI"/>
                <a:cs typeface="Meiryo UI"/>
              </a:rPr>
              <a:t>あ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5">
                <a:latin typeface="Meiryo UI"/>
                <a:cs typeface="Meiryo UI"/>
              </a:rPr>
              <a:t>た。</a:t>
            </a:r>
            <a:endParaRPr sz="1600">
              <a:latin typeface="Meiryo UI"/>
              <a:cs typeface="Meiryo UI"/>
            </a:endParaRPr>
          </a:p>
          <a:p>
            <a:pPr marL="485140" indent="-337185">
              <a:lnSpc>
                <a:spcPct val="100000"/>
              </a:lnSpc>
              <a:buFont typeface="Meiryo UI"/>
              <a:buChar char="●"/>
              <a:tabLst>
                <a:tab pos="484505" algn="l"/>
                <a:tab pos="485140" algn="l"/>
              </a:tabLst>
            </a:pPr>
            <a:r>
              <a:rPr dirty="0" sz="1600" spc="-5" b="1">
                <a:latin typeface="Meiryo UI"/>
                <a:cs typeface="Meiryo UI"/>
              </a:rPr>
              <a:t>児童自立支援施</a:t>
            </a:r>
            <a:r>
              <a:rPr dirty="0" sz="1600" spc="-20" b="1">
                <a:latin typeface="Meiryo UI"/>
                <a:cs typeface="Meiryo UI"/>
              </a:rPr>
              <a:t>設</a:t>
            </a:r>
            <a:r>
              <a:rPr dirty="0" sz="1600" spc="-5">
                <a:latin typeface="Meiryo UI"/>
                <a:cs typeface="Meiryo UI"/>
              </a:rPr>
              <a:t>の職員に</a:t>
            </a:r>
            <a:r>
              <a:rPr dirty="0" sz="1600" spc="5">
                <a:latin typeface="Meiryo UI"/>
                <a:cs typeface="Meiryo UI"/>
              </a:rPr>
              <a:t>ヒ</a:t>
            </a:r>
            <a:r>
              <a:rPr dirty="0" sz="1600" spc="-5">
                <a:latin typeface="Meiryo UI"/>
                <a:cs typeface="Meiryo UI"/>
              </a:rPr>
              <a:t>ア</a:t>
            </a:r>
            <a:r>
              <a:rPr dirty="0" sz="1600">
                <a:latin typeface="Meiryo UI"/>
                <a:cs typeface="Meiryo UI"/>
              </a:rPr>
              <a:t>リングを</a:t>
            </a:r>
            <a:r>
              <a:rPr dirty="0" sz="1600" spc="-5">
                <a:latin typeface="Meiryo UI"/>
                <a:cs typeface="Meiryo UI"/>
              </a:rPr>
              <a:t>行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10">
                <a:latin typeface="Meiryo UI"/>
                <a:cs typeface="Meiryo UI"/>
              </a:rPr>
              <a:t>た</a:t>
            </a:r>
            <a:r>
              <a:rPr dirty="0" sz="1600" spc="5">
                <a:latin typeface="Meiryo UI"/>
                <a:cs typeface="Meiryo UI"/>
              </a:rPr>
              <a:t>とこ</a:t>
            </a:r>
            <a:r>
              <a:rPr dirty="0" sz="1600">
                <a:latin typeface="Meiryo UI"/>
                <a:cs typeface="Meiryo UI"/>
              </a:rPr>
              <a:t>ろ</a:t>
            </a:r>
            <a:r>
              <a:rPr dirty="0" sz="1600" spc="-10">
                <a:latin typeface="Meiryo UI"/>
                <a:cs typeface="Meiryo UI"/>
              </a:rPr>
              <a:t>、施</a:t>
            </a:r>
            <a:r>
              <a:rPr dirty="0" sz="1600">
                <a:latin typeface="Meiryo UI"/>
                <a:cs typeface="Meiryo UI"/>
              </a:rPr>
              <a:t>設</a:t>
            </a:r>
            <a:r>
              <a:rPr dirty="0" sz="1600" spc="-5">
                <a:latin typeface="Meiryo UI"/>
                <a:cs typeface="Meiryo UI"/>
              </a:rPr>
              <a:t>で</a:t>
            </a:r>
            <a:r>
              <a:rPr dirty="0" sz="1600" spc="10">
                <a:latin typeface="Meiryo UI"/>
                <a:cs typeface="Meiryo UI"/>
              </a:rPr>
              <a:t>の</a:t>
            </a:r>
            <a:r>
              <a:rPr dirty="0" sz="1600" spc="-5">
                <a:latin typeface="Meiryo UI"/>
                <a:cs typeface="Meiryo UI"/>
              </a:rPr>
              <a:t>娯楽</a:t>
            </a:r>
            <a:r>
              <a:rPr dirty="0" sz="1600" spc="5">
                <a:latin typeface="Meiryo UI"/>
                <a:cs typeface="Meiryo UI"/>
              </a:rPr>
              <a:t>は</a:t>
            </a:r>
            <a:r>
              <a:rPr dirty="0" sz="1600" spc="-5">
                <a:latin typeface="Meiryo UI"/>
                <a:cs typeface="Meiryo UI"/>
              </a:rPr>
              <a:t>本</a:t>
            </a:r>
            <a:r>
              <a:rPr dirty="0" sz="1600" spc="10">
                <a:latin typeface="Meiryo UI"/>
                <a:cs typeface="Meiryo UI"/>
              </a:rPr>
              <a:t>が</a:t>
            </a:r>
            <a:r>
              <a:rPr dirty="0" sz="1600" spc="-5">
                <a:latin typeface="Meiryo UI"/>
                <a:cs typeface="Meiryo UI"/>
              </a:rPr>
              <a:t>主で</a:t>
            </a:r>
            <a:r>
              <a:rPr dirty="0" sz="1600" spc="10">
                <a:latin typeface="Meiryo UI"/>
                <a:cs typeface="Meiryo UI"/>
              </a:rPr>
              <a:t>あ</a:t>
            </a:r>
            <a:r>
              <a:rPr dirty="0" sz="1600">
                <a:latin typeface="Meiryo UI"/>
                <a:cs typeface="Meiryo UI"/>
              </a:rPr>
              <a:t>る</a:t>
            </a:r>
            <a:r>
              <a:rPr dirty="0" sz="1600" spc="-5">
                <a:latin typeface="Meiryo UI"/>
                <a:cs typeface="Meiryo UI"/>
              </a:rPr>
              <a:t>ため</a:t>
            </a:r>
            <a:r>
              <a:rPr dirty="0" sz="1600">
                <a:latin typeface="Meiryo UI"/>
                <a:cs typeface="Meiryo UI"/>
              </a:rPr>
              <a:t>、</a:t>
            </a:r>
            <a:r>
              <a:rPr dirty="0" sz="1600" spc="-5">
                <a:latin typeface="Meiryo UI"/>
                <a:cs typeface="Meiryo UI"/>
              </a:rPr>
              <a:t>読</a:t>
            </a:r>
            <a:r>
              <a:rPr dirty="0" sz="1600" spc="5">
                <a:latin typeface="Meiryo UI"/>
                <a:cs typeface="Meiryo UI"/>
              </a:rPr>
              <a:t>書</a:t>
            </a:r>
            <a:r>
              <a:rPr dirty="0" sz="1600">
                <a:latin typeface="Meiryo UI"/>
                <a:cs typeface="Meiryo UI"/>
              </a:rPr>
              <a:t>をし</a:t>
            </a:r>
            <a:r>
              <a:rPr dirty="0" sz="1600" spc="-5">
                <a:latin typeface="Meiryo UI"/>
                <a:cs typeface="Meiryo UI"/>
              </a:rPr>
              <a:t>て</a:t>
            </a:r>
            <a:endParaRPr sz="1600">
              <a:latin typeface="Meiryo UI"/>
              <a:cs typeface="Meiryo UI"/>
            </a:endParaRPr>
          </a:p>
          <a:p>
            <a:pPr marL="417830" marR="5080">
              <a:lnSpc>
                <a:spcPct val="100000"/>
              </a:lnSpc>
            </a:pPr>
            <a:r>
              <a:rPr dirty="0" sz="1600" spc="-5">
                <a:latin typeface="Meiryo UI"/>
                <a:cs typeface="Meiryo UI"/>
              </a:rPr>
              <a:t>いる子どもが多</a:t>
            </a:r>
            <a:r>
              <a:rPr dirty="0" sz="1600">
                <a:latin typeface="Meiryo UI"/>
                <a:cs typeface="Meiryo UI"/>
              </a:rPr>
              <a:t>い</a:t>
            </a:r>
            <a:r>
              <a:rPr dirty="0" sz="1600" spc="-5">
                <a:latin typeface="Meiryo UI"/>
                <a:cs typeface="Meiryo UI"/>
              </a:rPr>
              <a:t>も</a:t>
            </a:r>
            <a:r>
              <a:rPr dirty="0" sz="1600" spc="5">
                <a:latin typeface="Meiryo UI"/>
                <a:cs typeface="Meiryo UI"/>
              </a:rPr>
              <a:t>の</a:t>
            </a:r>
            <a:r>
              <a:rPr dirty="0" sz="1600" spc="-5">
                <a:latin typeface="Meiryo UI"/>
                <a:cs typeface="Meiryo UI"/>
              </a:rPr>
              <a:t>の</a:t>
            </a:r>
            <a:r>
              <a:rPr dirty="0" sz="1600">
                <a:latin typeface="Meiryo UI"/>
                <a:cs typeface="Meiryo UI"/>
              </a:rPr>
              <a:t>、</a:t>
            </a:r>
            <a:r>
              <a:rPr dirty="0" sz="1600" spc="-5">
                <a:latin typeface="Meiryo UI"/>
                <a:cs typeface="Meiryo UI"/>
              </a:rPr>
              <a:t>施</a:t>
            </a:r>
            <a:r>
              <a:rPr dirty="0" sz="1600" spc="5">
                <a:latin typeface="Meiryo UI"/>
                <a:cs typeface="Meiryo UI"/>
              </a:rPr>
              <a:t>設</a:t>
            </a:r>
            <a:r>
              <a:rPr dirty="0" sz="1600" spc="-5">
                <a:latin typeface="Meiryo UI"/>
                <a:cs typeface="Meiryo UI"/>
              </a:rPr>
              <a:t>に</a:t>
            </a:r>
            <a:r>
              <a:rPr dirty="0" sz="1600" spc="5">
                <a:latin typeface="Meiryo UI"/>
                <a:cs typeface="Meiryo UI"/>
              </a:rPr>
              <a:t>入</a:t>
            </a:r>
            <a:r>
              <a:rPr dirty="0" sz="1600" spc="-5">
                <a:latin typeface="Meiryo UI"/>
                <a:cs typeface="Meiryo UI"/>
              </a:rPr>
              <a:t>る</a:t>
            </a:r>
            <a:r>
              <a:rPr dirty="0" sz="1600">
                <a:latin typeface="Meiryo UI"/>
                <a:cs typeface="Meiryo UI"/>
              </a:rPr>
              <a:t>前</a:t>
            </a:r>
            <a:r>
              <a:rPr dirty="0" sz="1600" spc="-10">
                <a:latin typeface="Meiryo UI"/>
                <a:cs typeface="Meiryo UI"/>
              </a:rPr>
              <a:t>は、</a:t>
            </a:r>
            <a:r>
              <a:rPr dirty="0" sz="1600">
                <a:latin typeface="Meiryo UI"/>
                <a:cs typeface="Meiryo UI"/>
              </a:rPr>
              <a:t>本を</a:t>
            </a:r>
            <a:r>
              <a:rPr dirty="0" sz="1600" spc="-5">
                <a:latin typeface="Meiryo UI"/>
                <a:cs typeface="Meiryo UI"/>
              </a:rPr>
              <a:t>読</a:t>
            </a:r>
            <a:r>
              <a:rPr dirty="0" sz="1600" spc="10">
                <a:latin typeface="Meiryo UI"/>
                <a:cs typeface="Meiryo UI"/>
              </a:rPr>
              <a:t>ん</a:t>
            </a:r>
            <a:r>
              <a:rPr dirty="0" sz="1600" spc="-5">
                <a:latin typeface="Meiryo UI"/>
                <a:cs typeface="Meiryo UI"/>
              </a:rPr>
              <a:t>だり</a:t>
            </a:r>
            <a:r>
              <a:rPr dirty="0" sz="1600" spc="5">
                <a:latin typeface="Meiryo UI"/>
                <a:cs typeface="Meiryo UI"/>
              </a:rPr>
              <a:t>、</a:t>
            </a:r>
            <a:r>
              <a:rPr dirty="0" sz="1600" spc="-5">
                <a:latin typeface="Meiryo UI"/>
                <a:cs typeface="Meiryo UI"/>
              </a:rPr>
              <a:t>読ん</a:t>
            </a:r>
            <a:r>
              <a:rPr dirty="0" sz="1600" spc="10">
                <a:latin typeface="Meiryo UI"/>
                <a:cs typeface="Meiryo UI"/>
              </a:rPr>
              <a:t>で</a:t>
            </a:r>
            <a:r>
              <a:rPr dirty="0" sz="1600">
                <a:latin typeface="Meiryo UI"/>
                <a:cs typeface="Meiryo UI"/>
              </a:rPr>
              <a:t>も</a:t>
            </a:r>
            <a:r>
              <a:rPr dirty="0" sz="1600" spc="5">
                <a:latin typeface="Meiryo UI"/>
                <a:cs typeface="Meiryo UI"/>
              </a:rPr>
              <a:t>らっ</a:t>
            </a:r>
            <a:r>
              <a:rPr dirty="0" sz="1600" spc="-10">
                <a:latin typeface="Meiryo UI"/>
                <a:cs typeface="Meiryo UI"/>
              </a:rPr>
              <a:t>た</a:t>
            </a:r>
            <a:r>
              <a:rPr dirty="0" sz="1600" spc="5">
                <a:latin typeface="Meiryo UI"/>
                <a:cs typeface="Meiryo UI"/>
              </a:rPr>
              <a:t>りす</a:t>
            </a:r>
            <a:r>
              <a:rPr dirty="0" sz="1600" spc="-5">
                <a:latin typeface="Meiryo UI"/>
                <a:cs typeface="Meiryo UI"/>
              </a:rPr>
              <a:t>る経</a:t>
            </a:r>
            <a:r>
              <a:rPr dirty="0" sz="1600">
                <a:latin typeface="Meiryo UI"/>
                <a:cs typeface="Meiryo UI"/>
              </a:rPr>
              <a:t>験</a:t>
            </a:r>
            <a:r>
              <a:rPr dirty="0" sz="1600" spc="-5">
                <a:latin typeface="Meiryo UI"/>
                <a:cs typeface="Meiryo UI"/>
              </a:rPr>
              <a:t>が</a:t>
            </a:r>
            <a:r>
              <a:rPr dirty="0" sz="1600" spc="5">
                <a:latin typeface="Meiryo UI"/>
                <a:cs typeface="Meiryo UI"/>
              </a:rPr>
              <a:t>少</a:t>
            </a:r>
            <a:r>
              <a:rPr dirty="0" sz="1600" spc="-10">
                <a:latin typeface="Meiryo UI"/>
                <a:cs typeface="Meiryo UI"/>
              </a:rPr>
              <a:t>な</a:t>
            </a:r>
            <a:r>
              <a:rPr dirty="0" sz="1600">
                <a:latin typeface="Meiryo UI"/>
                <a:cs typeface="Meiryo UI"/>
              </a:rPr>
              <a:t>い</a:t>
            </a:r>
            <a:r>
              <a:rPr dirty="0" sz="1600" spc="5">
                <a:latin typeface="Meiryo UI"/>
                <a:cs typeface="Meiryo UI"/>
              </a:rPr>
              <a:t>傾向</a:t>
            </a:r>
            <a:r>
              <a:rPr dirty="0" sz="1600" spc="30">
                <a:latin typeface="Meiryo UI"/>
                <a:cs typeface="Meiryo UI"/>
              </a:rPr>
              <a:t>に</a:t>
            </a:r>
            <a:r>
              <a:rPr dirty="0" sz="1600" spc="10">
                <a:latin typeface="Meiryo UI"/>
                <a:cs typeface="Meiryo UI"/>
              </a:rPr>
              <a:t>あ</a:t>
            </a:r>
            <a:r>
              <a:rPr dirty="0" sz="1600">
                <a:latin typeface="Meiryo UI"/>
                <a:cs typeface="Meiryo UI"/>
              </a:rPr>
              <a:t>る</a:t>
            </a:r>
            <a:r>
              <a:rPr dirty="0" sz="1600" spc="-5">
                <a:latin typeface="Meiryo UI"/>
                <a:cs typeface="Meiryo UI"/>
              </a:rPr>
              <a:t>とと も</a:t>
            </a:r>
            <a:r>
              <a:rPr dirty="0" sz="1600" spc="-15">
                <a:latin typeface="Meiryo UI"/>
                <a:cs typeface="Meiryo UI"/>
              </a:rPr>
              <a:t>に</a:t>
            </a:r>
            <a:r>
              <a:rPr dirty="0" sz="1600" spc="-10">
                <a:latin typeface="Meiryo UI"/>
                <a:cs typeface="Meiryo UI"/>
              </a:rPr>
              <a:t>、施設</a:t>
            </a:r>
            <a:r>
              <a:rPr dirty="0" sz="1600" spc="-15">
                <a:latin typeface="Meiryo UI"/>
                <a:cs typeface="Meiryo UI"/>
              </a:rPr>
              <a:t>を</a:t>
            </a:r>
            <a:r>
              <a:rPr dirty="0" sz="1600" spc="5">
                <a:latin typeface="Meiryo UI"/>
                <a:cs typeface="Meiryo UI"/>
              </a:rPr>
              <a:t>出</a:t>
            </a:r>
            <a:r>
              <a:rPr dirty="0" sz="1600" spc="-10">
                <a:latin typeface="Meiryo UI"/>
                <a:cs typeface="Meiryo UI"/>
              </a:rPr>
              <a:t>た</a:t>
            </a:r>
            <a:r>
              <a:rPr dirty="0" sz="1600" spc="5">
                <a:latin typeface="Meiryo UI"/>
                <a:cs typeface="Meiryo UI"/>
              </a:rPr>
              <a:t>後</a:t>
            </a:r>
            <a:r>
              <a:rPr dirty="0" sz="1600" spc="-10">
                <a:latin typeface="Meiryo UI"/>
                <a:cs typeface="Meiryo UI"/>
              </a:rPr>
              <a:t>は</a:t>
            </a:r>
            <a:r>
              <a:rPr dirty="0" sz="1600" spc="5">
                <a:latin typeface="Meiryo UI"/>
                <a:cs typeface="Meiryo UI"/>
              </a:rPr>
              <a:t>本</a:t>
            </a:r>
            <a:r>
              <a:rPr dirty="0" sz="1600" spc="-5">
                <a:latin typeface="Meiryo UI"/>
                <a:cs typeface="Meiryo UI"/>
              </a:rPr>
              <a:t>を</a:t>
            </a:r>
            <a:r>
              <a:rPr dirty="0" sz="1600">
                <a:latin typeface="Meiryo UI"/>
                <a:cs typeface="Meiryo UI"/>
              </a:rPr>
              <a:t>読</a:t>
            </a:r>
            <a:r>
              <a:rPr dirty="0" sz="1600" spc="-5">
                <a:latin typeface="Meiryo UI"/>
                <a:cs typeface="Meiryo UI"/>
              </a:rPr>
              <a:t>む機</a:t>
            </a:r>
            <a:r>
              <a:rPr dirty="0" sz="1600" spc="5">
                <a:latin typeface="Meiryo UI"/>
                <a:cs typeface="Meiryo UI"/>
              </a:rPr>
              <a:t>会</a:t>
            </a:r>
            <a:r>
              <a:rPr dirty="0" sz="1600" spc="-5">
                <a:latin typeface="Meiryo UI"/>
                <a:cs typeface="Meiryo UI"/>
              </a:rPr>
              <a:t>が減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5">
                <a:latin typeface="Meiryo UI"/>
                <a:cs typeface="Meiryo UI"/>
              </a:rPr>
              <a:t>て</a:t>
            </a:r>
            <a:r>
              <a:rPr dirty="0" sz="1600" spc="10">
                <a:latin typeface="Meiryo UI"/>
                <a:cs typeface="Meiryo UI"/>
              </a:rPr>
              <a:t>い</a:t>
            </a:r>
            <a:r>
              <a:rPr dirty="0" sz="1600">
                <a:latin typeface="Meiryo UI"/>
                <a:cs typeface="Meiryo UI"/>
              </a:rPr>
              <a:t>る</a:t>
            </a:r>
            <a:r>
              <a:rPr dirty="0" sz="1600" spc="10">
                <a:latin typeface="Meiryo UI"/>
                <a:cs typeface="Meiryo UI"/>
              </a:rPr>
              <a:t>か</a:t>
            </a:r>
            <a:r>
              <a:rPr dirty="0" sz="1600" spc="-5">
                <a:latin typeface="Meiryo UI"/>
                <a:cs typeface="Meiryo UI"/>
              </a:rPr>
              <a:t>も</a:t>
            </a:r>
            <a:r>
              <a:rPr dirty="0" sz="1600">
                <a:latin typeface="Meiryo UI"/>
                <a:cs typeface="Meiryo UI"/>
              </a:rPr>
              <a:t>し</a:t>
            </a:r>
            <a:r>
              <a:rPr dirty="0" sz="1600" spc="5">
                <a:latin typeface="Meiryo UI"/>
                <a:cs typeface="Meiryo UI"/>
              </a:rPr>
              <a:t>れ</a:t>
            </a:r>
            <a:r>
              <a:rPr dirty="0" sz="1600" spc="-10">
                <a:latin typeface="Meiryo UI"/>
                <a:cs typeface="Meiryo UI"/>
              </a:rPr>
              <a:t>な</a:t>
            </a:r>
            <a:r>
              <a:rPr dirty="0" sz="1600" spc="10">
                <a:latin typeface="Meiryo UI"/>
                <a:cs typeface="Meiryo UI"/>
              </a:rPr>
              <a:t>い</a:t>
            </a:r>
            <a:r>
              <a:rPr dirty="0" sz="1600" spc="-5">
                <a:latin typeface="Meiryo UI"/>
                <a:cs typeface="Meiryo UI"/>
              </a:rPr>
              <a:t>と</a:t>
            </a:r>
            <a:r>
              <a:rPr dirty="0" sz="1600">
                <a:latin typeface="Meiryo UI"/>
                <a:cs typeface="Meiryo UI"/>
              </a:rPr>
              <a:t>い</a:t>
            </a:r>
            <a:r>
              <a:rPr dirty="0" sz="1600" spc="5">
                <a:latin typeface="Meiryo UI"/>
                <a:cs typeface="Meiryo UI"/>
              </a:rPr>
              <a:t>う</a:t>
            </a:r>
            <a:r>
              <a:rPr dirty="0" sz="1600" spc="-5">
                <a:latin typeface="Meiryo UI"/>
                <a:cs typeface="Meiryo UI"/>
              </a:rPr>
              <a:t>状況</a:t>
            </a:r>
            <a:r>
              <a:rPr dirty="0" sz="1600" spc="10">
                <a:latin typeface="Meiryo UI"/>
                <a:cs typeface="Meiryo UI"/>
              </a:rPr>
              <a:t>で</a:t>
            </a:r>
            <a:r>
              <a:rPr dirty="0" sz="1600" spc="-5">
                <a:latin typeface="Meiryo UI"/>
                <a:cs typeface="Meiryo UI"/>
              </a:rPr>
              <a:t>あ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5">
                <a:latin typeface="Meiryo UI"/>
                <a:cs typeface="Meiryo UI"/>
              </a:rPr>
              <a:t>た。</a:t>
            </a:r>
            <a:endParaRPr sz="1600">
              <a:latin typeface="Meiryo UI"/>
              <a:cs typeface="Meiryo UI"/>
            </a:endParaRPr>
          </a:p>
          <a:p>
            <a:pPr marL="417830" marR="356870" indent="-269875">
              <a:lnSpc>
                <a:spcPct val="100000"/>
              </a:lnSpc>
              <a:buFont typeface="Meiryo UI"/>
              <a:buChar char="●"/>
              <a:tabLst>
                <a:tab pos="484505" algn="l"/>
                <a:tab pos="485140" algn="l"/>
              </a:tabLst>
            </a:pPr>
            <a:r>
              <a:rPr dirty="0"/>
              <a:t>	</a:t>
            </a:r>
            <a:r>
              <a:rPr dirty="0" sz="1600" spc="-5" b="1">
                <a:latin typeface="Meiryo UI"/>
                <a:cs typeface="Meiryo UI"/>
              </a:rPr>
              <a:t>矯正施</a:t>
            </a:r>
            <a:r>
              <a:rPr dirty="0" sz="1600" spc="-10" b="1">
                <a:latin typeface="Meiryo UI"/>
                <a:cs typeface="Meiryo UI"/>
              </a:rPr>
              <a:t>設</a:t>
            </a:r>
            <a:r>
              <a:rPr dirty="0" sz="1600" spc="-5">
                <a:latin typeface="Meiryo UI"/>
                <a:cs typeface="Meiryo UI"/>
              </a:rPr>
              <a:t>の職員</a:t>
            </a:r>
            <a:r>
              <a:rPr dirty="0" sz="1600" spc="-10">
                <a:latin typeface="Meiryo UI"/>
                <a:cs typeface="Meiryo UI"/>
              </a:rPr>
              <a:t>に</a:t>
            </a:r>
            <a:r>
              <a:rPr dirty="0" sz="1600" spc="5">
                <a:latin typeface="Meiryo UI"/>
                <a:cs typeface="Meiryo UI"/>
              </a:rPr>
              <a:t>ヒ</a:t>
            </a:r>
            <a:r>
              <a:rPr dirty="0" sz="1600" spc="-5">
                <a:latin typeface="Meiryo UI"/>
                <a:cs typeface="Meiryo UI"/>
              </a:rPr>
              <a:t>ア</a:t>
            </a:r>
            <a:r>
              <a:rPr dirty="0" sz="1600">
                <a:latin typeface="Meiryo UI"/>
                <a:cs typeface="Meiryo UI"/>
              </a:rPr>
              <a:t>リング</a:t>
            </a:r>
            <a:r>
              <a:rPr dirty="0" sz="1600" spc="-5">
                <a:latin typeface="Meiryo UI"/>
                <a:cs typeface="Meiryo UI"/>
              </a:rPr>
              <a:t>を</a:t>
            </a:r>
            <a:r>
              <a:rPr dirty="0" sz="1600">
                <a:latin typeface="Meiryo UI"/>
                <a:cs typeface="Meiryo UI"/>
              </a:rPr>
              <a:t>行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10">
                <a:latin typeface="Meiryo UI"/>
                <a:cs typeface="Meiryo UI"/>
              </a:rPr>
              <a:t>た</a:t>
            </a:r>
            <a:r>
              <a:rPr dirty="0" sz="1600" spc="5">
                <a:latin typeface="Meiryo UI"/>
                <a:cs typeface="Meiryo UI"/>
              </a:rPr>
              <a:t>とこ</a:t>
            </a:r>
            <a:r>
              <a:rPr dirty="0" sz="1600" spc="-5">
                <a:latin typeface="Meiryo UI"/>
                <a:cs typeface="Meiryo UI"/>
              </a:rPr>
              <a:t>ろ、子</a:t>
            </a:r>
            <a:r>
              <a:rPr dirty="0" sz="1600" spc="10">
                <a:latin typeface="Meiryo UI"/>
                <a:cs typeface="Meiryo UI"/>
              </a:rPr>
              <a:t>ど</a:t>
            </a:r>
            <a:r>
              <a:rPr dirty="0" sz="1600">
                <a:latin typeface="Meiryo UI"/>
                <a:cs typeface="Meiryo UI"/>
              </a:rPr>
              <a:t>も</a:t>
            </a:r>
            <a:r>
              <a:rPr dirty="0" sz="1600" spc="-5">
                <a:latin typeface="Meiryo UI"/>
                <a:cs typeface="Meiryo UI"/>
              </a:rPr>
              <a:t>の</a:t>
            </a:r>
            <a:r>
              <a:rPr dirty="0" sz="1600" spc="5">
                <a:latin typeface="Meiryo UI"/>
                <a:cs typeface="Meiryo UI"/>
              </a:rPr>
              <a:t>中</a:t>
            </a:r>
            <a:r>
              <a:rPr dirty="0" sz="1600" spc="-5">
                <a:latin typeface="Meiryo UI"/>
                <a:cs typeface="Meiryo UI"/>
              </a:rPr>
              <a:t>に</a:t>
            </a:r>
            <a:r>
              <a:rPr dirty="0" sz="1600" spc="-10">
                <a:latin typeface="Meiryo UI"/>
                <a:cs typeface="Meiryo UI"/>
              </a:rPr>
              <a:t>は</a:t>
            </a:r>
            <a:r>
              <a:rPr dirty="0" sz="1600">
                <a:latin typeface="Meiryo UI"/>
                <a:cs typeface="Meiryo UI"/>
              </a:rPr>
              <a:t>、</a:t>
            </a:r>
            <a:r>
              <a:rPr dirty="0" sz="1600" spc="-5">
                <a:latin typeface="Meiryo UI"/>
                <a:cs typeface="Meiryo UI"/>
              </a:rPr>
              <a:t>公立</a:t>
            </a:r>
            <a:r>
              <a:rPr dirty="0" sz="1600" spc="5">
                <a:latin typeface="Meiryo UI"/>
                <a:cs typeface="Meiryo UI"/>
              </a:rPr>
              <a:t>図</a:t>
            </a:r>
            <a:r>
              <a:rPr dirty="0" sz="1600" spc="-5">
                <a:latin typeface="Meiryo UI"/>
                <a:cs typeface="Meiryo UI"/>
              </a:rPr>
              <a:t>書館</a:t>
            </a:r>
            <a:r>
              <a:rPr dirty="0" sz="1600" spc="10">
                <a:latin typeface="Meiryo UI"/>
                <a:cs typeface="Meiryo UI"/>
              </a:rPr>
              <a:t>の</a:t>
            </a:r>
            <a:r>
              <a:rPr dirty="0" sz="1600" spc="-5">
                <a:latin typeface="Meiryo UI"/>
                <a:cs typeface="Meiryo UI"/>
              </a:rPr>
              <a:t>存</a:t>
            </a:r>
            <a:r>
              <a:rPr dirty="0" sz="1600" spc="5">
                <a:latin typeface="Meiryo UI"/>
                <a:cs typeface="Meiryo UI"/>
              </a:rPr>
              <a:t>在</a:t>
            </a:r>
            <a:r>
              <a:rPr dirty="0" sz="1600" spc="-5">
                <a:latin typeface="Meiryo UI"/>
                <a:cs typeface="Meiryo UI"/>
              </a:rPr>
              <a:t>や利</a:t>
            </a:r>
            <a:r>
              <a:rPr dirty="0" sz="1600" spc="5">
                <a:latin typeface="Meiryo UI"/>
                <a:cs typeface="Meiryo UI"/>
              </a:rPr>
              <a:t>用</a:t>
            </a:r>
            <a:r>
              <a:rPr dirty="0" sz="1600" spc="-5">
                <a:latin typeface="Meiryo UI"/>
                <a:cs typeface="Meiryo UI"/>
              </a:rPr>
              <a:t>方</a:t>
            </a:r>
            <a:r>
              <a:rPr dirty="0" sz="1600" spc="5">
                <a:latin typeface="Meiryo UI"/>
                <a:cs typeface="Meiryo UI"/>
              </a:rPr>
              <a:t>法</a:t>
            </a:r>
            <a:r>
              <a:rPr dirty="0" sz="1600">
                <a:latin typeface="Meiryo UI"/>
                <a:cs typeface="Meiryo UI"/>
              </a:rPr>
              <a:t>をよ</a:t>
            </a:r>
            <a:r>
              <a:rPr dirty="0" sz="1600" spc="-5">
                <a:latin typeface="Meiryo UI"/>
                <a:cs typeface="Meiryo UI"/>
              </a:rPr>
              <a:t>く知 </a:t>
            </a:r>
            <a:r>
              <a:rPr dirty="0" sz="1600" spc="-10">
                <a:latin typeface="Meiryo UI"/>
                <a:cs typeface="Meiryo UI"/>
              </a:rPr>
              <a:t>らな</a:t>
            </a:r>
            <a:r>
              <a:rPr dirty="0" sz="1600">
                <a:latin typeface="Meiryo UI"/>
                <a:cs typeface="Meiryo UI"/>
              </a:rPr>
              <a:t>い</a:t>
            </a:r>
            <a:r>
              <a:rPr dirty="0" sz="1600" spc="-5">
                <a:latin typeface="Meiryo UI"/>
                <a:cs typeface="Meiryo UI"/>
              </a:rPr>
              <a:t>者もいるとい</a:t>
            </a:r>
            <a:r>
              <a:rPr dirty="0" sz="1600" spc="5">
                <a:latin typeface="Meiryo UI"/>
                <a:cs typeface="Meiryo UI"/>
              </a:rPr>
              <a:t>う</a:t>
            </a:r>
            <a:r>
              <a:rPr dirty="0" sz="1600" spc="-5">
                <a:latin typeface="Meiryo UI"/>
                <a:cs typeface="Meiryo UI"/>
              </a:rPr>
              <a:t>状況</a:t>
            </a:r>
            <a:r>
              <a:rPr dirty="0" sz="1600" spc="10">
                <a:latin typeface="Meiryo UI"/>
                <a:cs typeface="Meiryo UI"/>
              </a:rPr>
              <a:t>で</a:t>
            </a:r>
            <a:r>
              <a:rPr dirty="0" sz="1600" spc="-5">
                <a:latin typeface="Meiryo UI"/>
                <a:cs typeface="Meiryo UI"/>
              </a:rPr>
              <a:t>あ</a:t>
            </a:r>
            <a:r>
              <a:rPr dirty="0" sz="1600" spc="5">
                <a:latin typeface="Meiryo UI"/>
                <a:cs typeface="Meiryo UI"/>
              </a:rPr>
              <a:t>っ</a:t>
            </a:r>
            <a:r>
              <a:rPr dirty="0" sz="1600" spc="-5">
                <a:latin typeface="Meiryo UI"/>
                <a:cs typeface="Meiryo UI"/>
              </a:rPr>
              <a:t>た。</a:t>
            </a:r>
            <a:endParaRPr sz="1600">
              <a:latin typeface="Meiryo UI"/>
              <a:cs typeface="Meiryo U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873617" y="6601764"/>
            <a:ext cx="216535" cy="268605"/>
          </a:xfrm>
          <a:prstGeom prst="rect">
            <a:avLst/>
          </a:prstGeom>
        </p:spPr>
        <p:txBody>
          <a:bodyPr wrap="square" lIns="0" tIns="64769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509"/>
              </a:spcBef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3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2791460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企画運営委員会の設置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229006" y="565530"/>
            <a:ext cx="8637270" cy="46901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524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Meiryo UI"/>
                <a:cs typeface="Meiryo UI"/>
              </a:rPr>
              <a:t>当該事業は文部科学省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委託を受</a:t>
            </a:r>
            <a:r>
              <a:rPr dirty="0" sz="1800" spc="-10">
                <a:latin typeface="Meiryo UI"/>
                <a:cs typeface="Meiryo UI"/>
              </a:rPr>
              <a:t>け</a:t>
            </a:r>
            <a:r>
              <a:rPr dirty="0" sz="1800">
                <a:latin typeface="Meiryo UI"/>
                <a:cs typeface="Meiryo UI"/>
              </a:rPr>
              <a:t>実施す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もの</a:t>
            </a:r>
            <a:r>
              <a:rPr dirty="0" sz="1800" spc="5">
                <a:latin typeface="Meiryo UI"/>
                <a:cs typeface="Meiryo UI"/>
              </a:rPr>
              <a:t>で</a:t>
            </a:r>
            <a:r>
              <a:rPr dirty="0" sz="1800" spc="-5">
                <a:latin typeface="Meiryo UI"/>
                <a:cs typeface="Meiryo UI"/>
              </a:rPr>
              <a:t>あ</a:t>
            </a:r>
            <a:r>
              <a:rPr dirty="0" sz="1800" spc="-10">
                <a:latin typeface="Meiryo UI"/>
                <a:cs typeface="Meiryo UI"/>
              </a:rPr>
              <a:t>り</a:t>
            </a:r>
            <a:r>
              <a:rPr dirty="0" sz="1800" spc="-5">
                <a:latin typeface="Meiryo UI"/>
                <a:cs typeface="Meiryo UI"/>
              </a:rPr>
              <a:t>、下</a:t>
            </a:r>
            <a:r>
              <a:rPr dirty="0" sz="1800" spc="10">
                <a:latin typeface="Meiryo UI"/>
                <a:cs typeface="Meiryo UI"/>
              </a:rPr>
              <a:t>記</a:t>
            </a:r>
            <a:r>
              <a:rPr dirty="0" sz="1800" spc="-5">
                <a:latin typeface="Meiryo UI"/>
                <a:cs typeface="Meiryo UI"/>
              </a:rPr>
              <a:t>の委員</a:t>
            </a:r>
            <a:r>
              <a:rPr dirty="0" sz="1800">
                <a:latin typeface="Meiryo UI"/>
                <a:cs typeface="Meiryo UI"/>
              </a:rPr>
              <a:t>会を設置する</a:t>
            </a:r>
            <a:r>
              <a:rPr dirty="0" sz="1800" spc="5">
                <a:latin typeface="Meiryo UI"/>
                <a:cs typeface="Meiryo UI"/>
              </a:rPr>
              <a:t>ことと</a:t>
            </a:r>
            <a:r>
              <a:rPr dirty="0" sz="1800">
                <a:latin typeface="Meiryo UI"/>
                <a:cs typeface="Meiryo UI"/>
              </a:rPr>
              <a:t>して </a:t>
            </a:r>
            <a:r>
              <a:rPr dirty="0" sz="1800" spc="-5">
                <a:latin typeface="Meiryo UI"/>
                <a:cs typeface="Meiryo UI"/>
              </a:rPr>
              <a:t>い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。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Meiryo UI"/>
                <a:cs typeface="Meiryo UI"/>
              </a:rPr>
              <a:t>（１）企画運営委員会の設置</a:t>
            </a:r>
            <a:endParaRPr sz="1800">
              <a:latin typeface="Meiryo UI"/>
              <a:cs typeface="Meiryo UI"/>
            </a:endParaRPr>
          </a:p>
          <a:p>
            <a:pPr marL="165100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【構成】</a:t>
            </a:r>
            <a:endParaRPr sz="1800">
              <a:latin typeface="Meiryo UI"/>
              <a:cs typeface="Meiryo UI"/>
            </a:endParaRPr>
          </a:p>
          <a:p>
            <a:pPr marL="316865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行政、学校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図書館、子ども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読書活動に携わる団体等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関係者より構成する。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Meiryo UI"/>
              <a:cs typeface="Meiryo UI"/>
            </a:endParaRPr>
          </a:p>
          <a:p>
            <a:pPr marL="242570">
              <a:lnSpc>
                <a:spcPct val="100000"/>
              </a:lnSpc>
            </a:pPr>
            <a:r>
              <a:rPr dirty="0" sz="1800" spc="-5">
                <a:latin typeface="Meiryo UI"/>
                <a:cs typeface="Meiryo UI"/>
              </a:rPr>
              <a:t>【役割</a:t>
            </a:r>
            <a:r>
              <a:rPr dirty="0" sz="1800">
                <a:latin typeface="Meiryo UI"/>
                <a:cs typeface="Meiryo UI"/>
              </a:rPr>
              <a:t>】</a:t>
            </a:r>
            <a:endParaRPr sz="1800">
              <a:latin typeface="Meiryo UI"/>
              <a:cs typeface="Meiryo UI"/>
            </a:endParaRPr>
          </a:p>
          <a:p>
            <a:pPr marL="475615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Meiryo UI"/>
                <a:cs typeface="Meiryo UI"/>
              </a:rPr>
              <a:t>・事業の在</a:t>
            </a:r>
            <a:r>
              <a:rPr dirty="0" sz="1800" spc="-10">
                <a:latin typeface="Meiryo UI"/>
                <a:cs typeface="Meiryo UI"/>
              </a:rPr>
              <a:t>り</a:t>
            </a:r>
            <a:r>
              <a:rPr dirty="0" sz="1800">
                <a:latin typeface="Meiryo UI"/>
                <a:cs typeface="Meiryo UI"/>
              </a:rPr>
              <a:t>方や効果的な実施方法等</a:t>
            </a:r>
            <a:r>
              <a:rPr dirty="0" sz="1800" spc="-15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検討</a:t>
            </a:r>
            <a:endParaRPr sz="1800">
              <a:latin typeface="Meiryo UI"/>
              <a:cs typeface="Meiryo UI"/>
            </a:endParaRPr>
          </a:p>
          <a:p>
            <a:pPr marL="469900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・事業の成果指標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妥当性等の検討</a:t>
            </a:r>
            <a:endParaRPr sz="1800">
              <a:latin typeface="Meiryo UI"/>
              <a:cs typeface="Meiryo UI"/>
            </a:endParaRPr>
          </a:p>
          <a:p>
            <a:pPr marL="469900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・取組の効果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検証、課題の分析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Meiryo UI"/>
                <a:cs typeface="Meiryo UI"/>
              </a:rPr>
              <a:t>（２）読書活動のモ</a:t>
            </a:r>
            <a:r>
              <a:rPr dirty="0" sz="1800" spc="-15">
                <a:latin typeface="Meiryo UI"/>
                <a:cs typeface="Meiryo UI"/>
              </a:rPr>
              <a:t>デ</a:t>
            </a:r>
            <a:r>
              <a:rPr dirty="0" sz="1800" spc="-5">
                <a:latin typeface="Meiryo UI"/>
                <a:cs typeface="Meiryo UI"/>
              </a:rPr>
              <a:t>ル</a:t>
            </a:r>
            <a:r>
              <a:rPr dirty="0" sz="1800" spc="-15">
                <a:latin typeface="Meiryo UI"/>
                <a:cs typeface="Meiryo UI"/>
              </a:rPr>
              <a:t>の</a:t>
            </a:r>
            <a:r>
              <a:rPr dirty="0" sz="1800" spc="-5">
                <a:latin typeface="Meiryo UI"/>
                <a:cs typeface="Meiryo UI"/>
              </a:rPr>
              <a:t>構築に向けた取組の実施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（３）取組の効果に対す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検証、分析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Meiryo UI"/>
                <a:cs typeface="Meiryo UI"/>
              </a:rPr>
              <a:t>（４）取組の成果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普及、啓発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5363" y="1200911"/>
            <a:ext cx="8571230" cy="2491740"/>
          </a:xfrm>
          <a:custGeom>
            <a:avLst/>
            <a:gdLst/>
            <a:ahLst/>
            <a:cxnLst/>
            <a:rect l="l" t="t" r="r" b="b"/>
            <a:pathLst>
              <a:path w="8571230" h="2491740">
                <a:moveTo>
                  <a:pt x="0" y="2491740"/>
                </a:moveTo>
                <a:lnTo>
                  <a:pt x="8570976" y="2491740"/>
                </a:lnTo>
                <a:lnTo>
                  <a:pt x="8570976" y="0"/>
                </a:lnTo>
                <a:lnTo>
                  <a:pt x="0" y="0"/>
                </a:lnTo>
                <a:lnTo>
                  <a:pt x="0" y="249174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7659" y="5472684"/>
            <a:ext cx="8488680" cy="11094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27659" y="5472684"/>
            <a:ext cx="8488680" cy="1109980"/>
          </a:xfrm>
          <a:prstGeom prst="rect">
            <a:avLst/>
          </a:prstGeom>
          <a:ln w="6096">
            <a:solidFill>
              <a:srgbClr val="4471C4"/>
            </a:solidFill>
          </a:ln>
        </p:spPr>
        <p:txBody>
          <a:bodyPr wrap="square" lIns="0" tIns="14478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1140"/>
              </a:spcBef>
            </a:pPr>
            <a:r>
              <a:rPr dirty="0" sz="1800" b="1">
                <a:latin typeface="Meiryo UI"/>
                <a:cs typeface="Meiryo UI"/>
              </a:rPr>
              <a:t>大阪府社会教育委員会議に</a:t>
            </a:r>
            <a:r>
              <a:rPr dirty="0" sz="1800" spc="-10" b="1">
                <a:latin typeface="Meiryo UI"/>
                <a:cs typeface="Meiryo UI"/>
              </a:rPr>
              <a:t>お</a:t>
            </a:r>
            <a:r>
              <a:rPr dirty="0" sz="1800" spc="-5" b="1">
                <a:latin typeface="Meiryo UI"/>
                <a:cs typeface="Meiryo UI"/>
              </a:rPr>
              <a:t>いて</a:t>
            </a:r>
            <a:endParaRPr sz="1800">
              <a:latin typeface="Meiryo UI"/>
              <a:cs typeface="Meiryo UI"/>
            </a:endParaRPr>
          </a:p>
          <a:p>
            <a:pPr marL="90805" marR="271780" indent="152400">
              <a:lnSpc>
                <a:spcPct val="100000"/>
              </a:lnSpc>
            </a:pPr>
            <a:r>
              <a:rPr dirty="0" sz="1800" b="1">
                <a:latin typeface="Meiryo UI"/>
                <a:cs typeface="Meiryo UI"/>
              </a:rPr>
              <a:t>学校教育、社会教育</a:t>
            </a:r>
            <a:r>
              <a:rPr dirty="0" sz="1800" spc="5" b="1">
                <a:latin typeface="Meiryo UI"/>
                <a:cs typeface="Meiryo UI"/>
              </a:rPr>
              <a:t>、</a:t>
            </a:r>
            <a:r>
              <a:rPr dirty="0" sz="1800" b="1">
                <a:latin typeface="Meiryo UI"/>
                <a:cs typeface="Meiryo UI"/>
              </a:rPr>
              <a:t>家庭教育等の様々な専門的視点から、上記役割</a:t>
            </a:r>
            <a:r>
              <a:rPr dirty="0" sz="1800" spc="5" b="1">
                <a:latin typeface="Meiryo UI"/>
                <a:cs typeface="Meiryo UI"/>
              </a:rPr>
              <a:t>の</a:t>
            </a:r>
            <a:r>
              <a:rPr dirty="0" sz="1800" b="1">
                <a:latin typeface="Meiryo UI"/>
                <a:cs typeface="Meiryo UI"/>
              </a:rPr>
              <a:t>内容、特に 事業内容に</a:t>
            </a:r>
            <a:r>
              <a:rPr dirty="0" sz="1800" spc="-10" b="1">
                <a:latin typeface="Meiryo UI"/>
                <a:cs typeface="Meiryo UI"/>
              </a:rPr>
              <a:t>つ</a:t>
            </a:r>
            <a:r>
              <a:rPr dirty="0" sz="1800" spc="-5" b="1">
                <a:latin typeface="Meiryo UI"/>
                <a:cs typeface="Meiryo UI"/>
              </a:rPr>
              <a:t>い</a:t>
            </a:r>
            <a:r>
              <a:rPr dirty="0" sz="1800" b="1">
                <a:latin typeface="Meiryo UI"/>
                <a:cs typeface="Meiryo UI"/>
              </a:rPr>
              <a:t>て</a:t>
            </a:r>
            <a:r>
              <a:rPr dirty="0" sz="1800" spc="-5" b="1">
                <a:latin typeface="Meiryo UI"/>
                <a:cs typeface="Meiryo UI"/>
              </a:rPr>
              <a:t>ご助言</a:t>
            </a:r>
            <a:r>
              <a:rPr dirty="0" sz="1800" spc="-10" b="1">
                <a:latin typeface="Meiryo UI"/>
                <a:cs typeface="Meiryo UI"/>
              </a:rPr>
              <a:t>を</a:t>
            </a:r>
            <a:r>
              <a:rPr dirty="0" sz="1800" spc="-5" b="1">
                <a:latin typeface="Meiryo UI"/>
                <a:cs typeface="Meiryo UI"/>
              </a:rPr>
              <a:t>いただ</a:t>
            </a:r>
            <a:r>
              <a:rPr dirty="0" sz="1800" spc="-10" b="1">
                <a:latin typeface="Meiryo UI"/>
                <a:cs typeface="Meiryo UI"/>
              </a:rPr>
              <a:t>き</a:t>
            </a:r>
            <a:r>
              <a:rPr dirty="0" sz="1800" b="1">
                <a:latin typeface="Meiryo UI"/>
                <a:cs typeface="Meiryo UI"/>
              </a:rPr>
              <a:t>たい。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595871" y="3831335"/>
            <a:ext cx="970915" cy="1530350"/>
          </a:xfrm>
          <a:custGeom>
            <a:avLst/>
            <a:gdLst/>
            <a:ahLst/>
            <a:cxnLst/>
            <a:rect l="l" t="t" r="r" b="b"/>
            <a:pathLst>
              <a:path w="970915" h="1530350">
                <a:moveTo>
                  <a:pt x="970787" y="1044701"/>
                </a:moveTo>
                <a:lnTo>
                  <a:pt x="0" y="1044701"/>
                </a:lnTo>
                <a:lnTo>
                  <a:pt x="485394" y="1530095"/>
                </a:lnTo>
                <a:lnTo>
                  <a:pt x="970787" y="1044701"/>
                </a:lnTo>
                <a:close/>
              </a:path>
              <a:path w="970915" h="1530350">
                <a:moveTo>
                  <a:pt x="728091" y="0"/>
                </a:moveTo>
                <a:lnTo>
                  <a:pt x="242697" y="0"/>
                </a:lnTo>
                <a:lnTo>
                  <a:pt x="242697" y="1044701"/>
                </a:lnTo>
                <a:lnTo>
                  <a:pt x="728091" y="1044701"/>
                </a:lnTo>
                <a:lnTo>
                  <a:pt x="72809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95871" y="3831335"/>
            <a:ext cx="970915" cy="1530350"/>
          </a:xfrm>
          <a:custGeom>
            <a:avLst/>
            <a:gdLst/>
            <a:ahLst/>
            <a:cxnLst/>
            <a:rect l="l" t="t" r="r" b="b"/>
            <a:pathLst>
              <a:path w="970915" h="1530350">
                <a:moveTo>
                  <a:pt x="0" y="1044701"/>
                </a:moveTo>
                <a:lnTo>
                  <a:pt x="242697" y="1044701"/>
                </a:lnTo>
                <a:lnTo>
                  <a:pt x="242697" y="0"/>
                </a:lnTo>
                <a:lnTo>
                  <a:pt x="728091" y="0"/>
                </a:lnTo>
                <a:lnTo>
                  <a:pt x="728091" y="1044701"/>
                </a:lnTo>
                <a:lnTo>
                  <a:pt x="970787" y="1044701"/>
                </a:lnTo>
                <a:lnTo>
                  <a:pt x="485394" y="1530095"/>
                </a:lnTo>
                <a:lnTo>
                  <a:pt x="0" y="104470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8930893" y="6601764"/>
            <a:ext cx="1593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34809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様々な居場所にお</a:t>
            </a:r>
            <a:r>
              <a:rPr dirty="0"/>
              <a:t>け</a:t>
            </a:r>
            <a:r>
              <a:rPr dirty="0" spc="-10"/>
              <a:t>る子どもの読書活動習慣</a:t>
            </a:r>
            <a:r>
              <a:rPr dirty="0" spc="5"/>
              <a:t>形</a:t>
            </a:r>
            <a:r>
              <a:rPr dirty="0" spc="-5"/>
              <a:t>成事業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217931" y="1052830"/>
          <a:ext cx="8623300" cy="2339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3720"/>
                <a:gridCol w="1618615"/>
                <a:gridCol w="1721485"/>
                <a:gridCol w="1721485"/>
                <a:gridCol w="1721484"/>
              </a:tblGrid>
              <a:tr h="1214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（１）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貸出サ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ビスの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1800" spc="-5">
                          <a:latin typeface="Meiryo UI"/>
                          <a:cs typeface="Meiryo UI"/>
                        </a:rPr>
                        <a:t>実施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（２）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オー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サ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ジ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ット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実施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（３）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図書館案内リー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Meiryo UI"/>
                          <a:cs typeface="Meiryo UI"/>
                        </a:rPr>
                        <a:t>フ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レット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配付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（４）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事業報告会議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8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開催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フリ</a:t>
                      </a:r>
                      <a:r>
                        <a:rPr dirty="0" sz="160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600" spc="-5">
                          <a:latin typeface="Meiryo UI"/>
                          <a:cs typeface="Meiryo UI"/>
                        </a:rPr>
                        <a:t>スク</a:t>
                      </a:r>
                      <a:r>
                        <a:rPr dirty="0" sz="160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600" spc="-5">
                          <a:latin typeface="Meiryo UI"/>
                          <a:cs typeface="Meiryo UI"/>
                        </a:rPr>
                        <a:t>ル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algn="ctr" marL="19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※対象：各施設職員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児童自立支援施設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5"/>
                        </a:spcBef>
                      </a:pPr>
                      <a:r>
                        <a:rPr dirty="0" sz="1600" spc="-5">
                          <a:latin typeface="Meiryo UI"/>
                          <a:cs typeface="Meiryo UI"/>
                        </a:rPr>
                        <a:t>矯正施設</a:t>
                      </a:r>
                      <a:endParaRPr sz="1600">
                        <a:latin typeface="Meiryo UI"/>
                        <a:cs typeface="Meiryo UI"/>
                      </a:endParaRPr>
                    </a:p>
                  </a:txBody>
                  <a:tcPr marL="0" marR="0" marB="0" marT="4762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○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63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238759" y="563626"/>
            <a:ext cx="57404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游ゴシック"/>
                <a:cs typeface="游ゴシック"/>
              </a:rPr>
              <a:t>以下の施設を対象に、４つの事業実施を予定している。</a:t>
            </a:r>
            <a:endParaRPr sz="1800">
              <a:latin typeface="游ゴシック"/>
              <a:cs typeface="游ゴシック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24027" y="3316351"/>
            <a:ext cx="8448040" cy="3052445"/>
          </a:xfrm>
          <a:custGeom>
            <a:avLst/>
            <a:gdLst/>
            <a:ahLst/>
            <a:cxnLst/>
            <a:rect l="l" t="t" r="r" b="b"/>
            <a:pathLst>
              <a:path w="8448040" h="3052445">
                <a:moveTo>
                  <a:pt x="8447532" y="720725"/>
                </a:moveTo>
                <a:lnTo>
                  <a:pt x="0" y="720725"/>
                </a:lnTo>
                <a:lnTo>
                  <a:pt x="0" y="3052445"/>
                </a:lnTo>
                <a:lnTo>
                  <a:pt x="8447532" y="3052445"/>
                </a:lnTo>
                <a:lnTo>
                  <a:pt x="8447532" y="720725"/>
                </a:lnTo>
                <a:close/>
              </a:path>
              <a:path w="8448040" h="3052445">
                <a:moveTo>
                  <a:pt x="2658999" y="0"/>
                </a:moveTo>
                <a:lnTo>
                  <a:pt x="1407922" y="720725"/>
                </a:lnTo>
                <a:lnTo>
                  <a:pt x="3519805" y="720725"/>
                </a:lnTo>
                <a:lnTo>
                  <a:pt x="26589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4027" y="3316351"/>
            <a:ext cx="8448040" cy="3052445"/>
          </a:xfrm>
          <a:custGeom>
            <a:avLst/>
            <a:gdLst/>
            <a:ahLst/>
            <a:cxnLst/>
            <a:rect l="l" t="t" r="r" b="b"/>
            <a:pathLst>
              <a:path w="8448040" h="3052445">
                <a:moveTo>
                  <a:pt x="0" y="720725"/>
                </a:moveTo>
                <a:lnTo>
                  <a:pt x="1407922" y="720725"/>
                </a:lnTo>
                <a:lnTo>
                  <a:pt x="2658999" y="0"/>
                </a:lnTo>
                <a:lnTo>
                  <a:pt x="3519805" y="720725"/>
                </a:lnTo>
                <a:lnTo>
                  <a:pt x="8447532" y="720725"/>
                </a:lnTo>
                <a:lnTo>
                  <a:pt x="8447532" y="1109345"/>
                </a:lnTo>
                <a:lnTo>
                  <a:pt x="8447532" y="1692275"/>
                </a:lnTo>
                <a:lnTo>
                  <a:pt x="8447532" y="3052445"/>
                </a:lnTo>
                <a:lnTo>
                  <a:pt x="3519805" y="3052445"/>
                </a:lnTo>
                <a:lnTo>
                  <a:pt x="1407922" y="3052445"/>
                </a:lnTo>
                <a:lnTo>
                  <a:pt x="0" y="3052445"/>
                </a:lnTo>
                <a:lnTo>
                  <a:pt x="0" y="1692275"/>
                </a:lnTo>
                <a:lnTo>
                  <a:pt x="0" y="1109345"/>
                </a:lnTo>
                <a:lnTo>
                  <a:pt x="0" y="720725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03072" y="4071620"/>
            <a:ext cx="8243570" cy="194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Meiryo UI"/>
                <a:cs typeface="Meiryo UI"/>
              </a:rPr>
              <a:t>【（１）貸出サ</a:t>
            </a:r>
            <a:r>
              <a:rPr dirty="0" sz="1800" spc="-10">
                <a:latin typeface="Meiryo UI"/>
                <a:cs typeface="Meiryo UI"/>
              </a:rPr>
              <a:t>ー</a:t>
            </a:r>
            <a:r>
              <a:rPr dirty="0" sz="1800" spc="-5">
                <a:latin typeface="Meiryo UI"/>
                <a:cs typeface="Meiryo UI"/>
              </a:rPr>
              <a:t>ビスの実施につい</a:t>
            </a:r>
            <a:r>
              <a:rPr dirty="0" sz="1800">
                <a:latin typeface="Meiryo UI"/>
                <a:cs typeface="Meiryo UI"/>
              </a:rPr>
              <a:t>て】</a:t>
            </a:r>
            <a:endParaRPr sz="18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Meiryo UI"/>
              <a:cs typeface="Meiryo UI"/>
            </a:endParaRPr>
          </a:p>
          <a:p>
            <a:pPr marL="12700" marR="5080" indent="152400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児童自立支援施設は、施設内に学校図書館が設置され</a:t>
            </a:r>
            <a:r>
              <a:rPr dirty="0" sz="1800" spc="5">
                <a:latin typeface="Meiryo UI"/>
                <a:cs typeface="Meiryo UI"/>
              </a:rPr>
              <a:t>て</a:t>
            </a:r>
            <a:r>
              <a:rPr dirty="0" sz="1800" spc="-5">
                <a:latin typeface="Meiryo UI"/>
                <a:cs typeface="Meiryo UI"/>
              </a:rPr>
              <a:t>い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 spc="-5">
                <a:latin typeface="Meiryo UI"/>
                <a:cs typeface="Meiryo UI"/>
              </a:rPr>
              <a:t>ことや、普段生活する寮に </a:t>
            </a:r>
            <a:r>
              <a:rPr dirty="0" sz="1800">
                <a:latin typeface="Meiryo UI"/>
                <a:cs typeface="Meiryo UI"/>
              </a:rPr>
              <a:t>も本棚</a:t>
            </a:r>
            <a:r>
              <a:rPr dirty="0" sz="1800" spc="-10">
                <a:latin typeface="Meiryo UI"/>
                <a:cs typeface="Meiryo UI"/>
              </a:rPr>
              <a:t>が</a:t>
            </a:r>
            <a:r>
              <a:rPr dirty="0" sz="1800" spc="-5">
                <a:latin typeface="Meiryo UI"/>
                <a:cs typeface="Meiryo UI"/>
              </a:rPr>
              <a:t>あ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 spc="-5">
                <a:latin typeface="Meiryo UI"/>
                <a:cs typeface="Meiryo UI"/>
              </a:rPr>
              <a:t>な</a:t>
            </a:r>
            <a:r>
              <a:rPr dirty="0" sz="1800" spc="-10">
                <a:latin typeface="Meiryo UI"/>
                <a:cs typeface="Meiryo UI"/>
              </a:rPr>
              <a:t>ど</a:t>
            </a:r>
            <a:r>
              <a:rPr dirty="0" sz="1800" spc="-5">
                <a:latin typeface="Meiryo UI"/>
                <a:cs typeface="Meiryo UI"/>
              </a:rPr>
              <a:t>、本を手</a:t>
            </a:r>
            <a:r>
              <a:rPr dirty="0" sz="1800" spc="5">
                <a:latin typeface="Meiryo UI"/>
                <a:cs typeface="Meiryo UI"/>
              </a:rPr>
              <a:t>にと</a:t>
            </a:r>
            <a:r>
              <a:rPr dirty="0" sz="1800">
                <a:latin typeface="Meiryo UI"/>
                <a:cs typeface="Meiryo UI"/>
              </a:rPr>
              <a:t>る</a:t>
            </a:r>
            <a:r>
              <a:rPr dirty="0" sz="1800" spc="10">
                <a:latin typeface="Meiryo UI"/>
                <a:cs typeface="Meiryo UI"/>
              </a:rPr>
              <a:t>こ</a:t>
            </a:r>
            <a:r>
              <a:rPr dirty="0" sz="1800">
                <a:latin typeface="Meiryo UI"/>
                <a:cs typeface="Meiryo UI"/>
              </a:rPr>
              <a:t>とが</a:t>
            </a:r>
            <a:r>
              <a:rPr dirty="0" sz="1800" spc="5">
                <a:latin typeface="Meiryo UI"/>
                <a:cs typeface="Meiryo UI"/>
              </a:rPr>
              <a:t>で</a:t>
            </a:r>
            <a:r>
              <a:rPr dirty="0" sz="1800">
                <a:latin typeface="Meiryo UI"/>
                <a:cs typeface="Meiryo UI"/>
              </a:rPr>
              <a:t>きる環境</a:t>
            </a:r>
            <a:r>
              <a:rPr dirty="0" sz="1800" spc="5">
                <a:latin typeface="Meiryo UI"/>
                <a:cs typeface="Meiryo UI"/>
              </a:rPr>
              <a:t>に</a:t>
            </a:r>
            <a:r>
              <a:rPr dirty="0" sz="1800">
                <a:latin typeface="Meiryo UI"/>
                <a:cs typeface="Meiryo UI"/>
              </a:rPr>
              <a:t>ある。</a:t>
            </a:r>
            <a:endParaRPr sz="1800">
              <a:latin typeface="Meiryo UI"/>
              <a:cs typeface="Meiryo UI"/>
            </a:endParaRPr>
          </a:p>
          <a:p>
            <a:pPr marL="164465">
              <a:lnSpc>
                <a:spcPct val="100000"/>
              </a:lnSpc>
            </a:pPr>
            <a:r>
              <a:rPr dirty="0" sz="1800">
                <a:latin typeface="Meiryo UI"/>
                <a:cs typeface="Meiryo UI"/>
              </a:rPr>
              <a:t>矯正</a:t>
            </a:r>
            <a:r>
              <a:rPr dirty="0" sz="1800" spc="-10">
                <a:latin typeface="Meiryo UI"/>
                <a:cs typeface="Meiryo UI"/>
              </a:rPr>
              <a:t>施</a:t>
            </a:r>
            <a:r>
              <a:rPr dirty="0" sz="1800">
                <a:latin typeface="Meiryo UI"/>
                <a:cs typeface="Meiryo UI"/>
              </a:rPr>
              <a:t>設</a:t>
            </a:r>
            <a:r>
              <a:rPr dirty="0" sz="1800" spc="-10">
                <a:latin typeface="Meiryo UI"/>
                <a:cs typeface="Meiryo UI"/>
              </a:rPr>
              <a:t>は</a:t>
            </a:r>
            <a:r>
              <a:rPr dirty="0" sz="1800" spc="-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これ</a:t>
            </a:r>
            <a:r>
              <a:rPr dirty="0" sz="1800" spc="-5">
                <a:latin typeface="Meiryo UI"/>
                <a:cs typeface="Meiryo UI"/>
              </a:rPr>
              <a:t>ま</a:t>
            </a:r>
            <a:r>
              <a:rPr dirty="0" sz="1800" spc="-10">
                <a:latin typeface="Meiryo UI"/>
                <a:cs typeface="Meiryo UI"/>
              </a:rPr>
              <a:t>で</a:t>
            </a:r>
            <a:r>
              <a:rPr dirty="0" sz="1800" spc="-5">
                <a:latin typeface="Meiryo UI"/>
                <a:cs typeface="Meiryo UI"/>
              </a:rPr>
              <a:t>も</a:t>
            </a:r>
            <a:r>
              <a:rPr dirty="0" sz="1800">
                <a:latin typeface="Meiryo UI"/>
                <a:cs typeface="Meiryo UI"/>
              </a:rPr>
              <a:t>府立</a:t>
            </a:r>
            <a:r>
              <a:rPr dirty="0" sz="1800" spc="-10">
                <a:latin typeface="Meiryo UI"/>
                <a:cs typeface="Meiryo UI"/>
              </a:rPr>
              <a:t>中</a:t>
            </a:r>
            <a:r>
              <a:rPr dirty="0" sz="1800">
                <a:latin typeface="Meiryo UI"/>
                <a:cs typeface="Meiryo UI"/>
              </a:rPr>
              <a:t>央図</a:t>
            </a:r>
            <a:r>
              <a:rPr dirty="0" sz="1800" spc="-10">
                <a:latin typeface="Meiryo UI"/>
                <a:cs typeface="Meiryo UI"/>
              </a:rPr>
              <a:t>書</a:t>
            </a:r>
            <a:r>
              <a:rPr dirty="0" sz="1800">
                <a:latin typeface="Meiryo UI"/>
                <a:cs typeface="Meiryo UI"/>
              </a:rPr>
              <a:t>館</a:t>
            </a:r>
            <a:r>
              <a:rPr dirty="0" sz="1800" spc="-10">
                <a:latin typeface="Meiryo UI"/>
                <a:cs typeface="Meiryo UI"/>
              </a:rPr>
              <a:t>が</a:t>
            </a:r>
            <a:r>
              <a:rPr dirty="0" sz="1800" spc="-5">
                <a:latin typeface="Meiryo UI"/>
                <a:cs typeface="Meiryo UI"/>
              </a:rPr>
              <a:t>、年２回</a:t>
            </a:r>
            <a:r>
              <a:rPr dirty="0" sz="1800" spc="-10">
                <a:latin typeface="Meiryo UI"/>
                <a:cs typeface="Meiryo UI"/>
              </a:rPr>
              <a:t>貸</a:t>
            </a:r>
            <a:r>
              <a:rPr dirty="0" sz="1800">
                <a:latin typeface="Meiryo UI"/>
                <a:cs typeface="Meiryo UI"/>
              </a:rPr>
              <a:t>出</a:t>
            </a:r>
            <a:r>
              <a:rPr dirty="0" sz="1800" spc="-10">
                <a:latin typeface="Meiryo UI"/>
                <a:cs typeface="Meiryo UI"/>
              </a:rPr>
              <a:t>サ</a:t>
            </a:r>
            <a:r>
              <a:rPr dirty="0" sz="1800" spc="-5">
                <a:latin typeface="Meiryo UI"/>
                <a:cs typeface="Meiryo UI"/>
              </a:rPr>
              <a:t>ービスを実</a:t>
            </a:r>
            <a:r>
              <a:rPr dirty="0" sz="1800" spc="-10">
                <a:latin typeface="Meiryo UI"/>
                <a:cs typeface="Meiryo UI"/>
              </a:rPr>
              <a:t>施し</a:t>
            </a:r>
            <a:r>
              <a:rPr dirty="0" sz="1800" spc="10">
                <a:latin typeface="Meiryo UI"/>
                <a:cs typeface="Meiryo UI"/>
              </a:rPr>
              <a:t>て</a:t>
            </a:r>
            <a:r>
              <a:rPr dirty="0" sz="1800" spc="-10">
                <a:latin typeface="Meiryo UI"/>
                <a:cs typeface="Meiryo UI"/>
              </a:rPr>
              <a:t>い</a:t>
            </a:r>
            <a:r>
              <a:rPr dirty="0" sz="1800" spc="-5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。</a:t>
            </a:r>
            <a:endParaRPr sz="1800">
              <a:latin typeface="Meiryo UI"/>
              <a:cs typeface="Meiryo UI"/>
            </a:endParaRPr>
          </a:p>
          <a:p>
            <a:pPr marL="12700" marR="269875" indent="1524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Meiryo UI"/>
                <a:cs typeface="Meiryo UI"/>
              </a:rPr>
              <a:t>上記のこと</a:t>
            </a:r>
            <a:r>
              <a:rPr dirty="0" sz="1800" spc="-10">
                <a:latin typeface="Meiryo UI"/>
                <a:cs typeface="Meiryo UI"/>
              </a:rPr>
              <a:t>か</a:t>
            </a:r>
            <a:r>
              <a:rPr dirty="0" sz="1800" spc="-5">
                <a:latin typeface="Meiryo UI"/>
                <a:cs typeface="Meiryo UI"/>
              </a:rPr>
              <a:t>ら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本が身近にな</a:t>
            </a:r>
            <a:r>
              <a:rPr dirty="0" sz="1800" spc="-10">
                <a:latin typeface="Meiryo UI"/>
                <a:cs typeface="Meiryo UI"/>
              </a:rPr>
              <a:t>い</a:t>
            </a:r>
            <a:r>
              <a:rPr dirty="0" sz="1800">
                <a:latin typeface="Meiryo UI"/>
                <a:cs typeface="Meiryo UI"/>
              </a:rPr>
              <a:t>可能</a:t>
            </a:r>
            <a:r>
              <a:rPr dirty="0" sz="1800" spc="10">
                <a:latin typeface="Meiryo UI"/>
                <a:cs typeface="Meiryo UI"/>
              </a:rPr>
              <a:t>性</a:t>
            </a:r>
            <a:r>
              <a:rPr dirty="0" sz="1800" spc="-5">
                <a:latin typeface="Meiryo UI"/>
                <a:cs typeface="Meiryo UI"/>
              </a:rPr>
              <a:t>が高</a:t>
            </a:r>
            <a:r>
              <a:rPr dirty="0" sz="1800" spc="-10">
                <a:latin typeface="Meiryo UI"/>
                <a:cs typeface="Meiryo UI"/>
              </a:rPr>
              <a:t>い</a:t>
            </a:r>
            <a:r>
              <a:rPr dirty="0" sz="1800" spc="10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フリ</a:t>
            </a:r>
            <a:r>
              <a:rPr dirty="0" sz="1800" spc="-10">
                <a:latin typeface="Meiryo UI"/>
                <a:cs typeface="Meiryo UI"/>
              </a:rPr>
              <a:t>ー</a:t>
            </a:r>
            <a:r>
              <a:rPr dirty="0" sz="1800">
                <a:latin typeface="Meiryo UI"/>
                <a:cs typeface="Meiryo UI"/>
              </a:rPr>
              <a:t>ス</a:t>
            </a:r>
            <a:r>
              <a:rPr dirty="0" sz="1800" spc="15">
                <a:latin typeface="Meiryo UI"/>
                <a:cs typeface="Meiryo UI"/>
              </a:rPr>
              <a:t>ク</a:t>
            </a:r>
            <a:r>
              <a:rPr dirty="0" sz="1800">
                <a:latin typeface="Meiryo UI"/>
                <a:cs typeface="Meiryo UI"/>
              </a:rPr>
              <a:t>ー</a:t>
            </a:r>
            <a:r>
              <a:rPr dirty="0" sz="1800" spc="-5">
                <a:latin typeface="Meiryo UI"/>
                <a:cs typeface="Meiryo UI"/>
              </a:rPr>
              <a:t>ル</a:t>
            </a:r>
            <a:r>
              <a:rPr dirty="0" sz="1800" spc="-10">
                <a:latin typeface="Meiryo UI"/>
                <a:cs typeface="Meiryo UI"/>
              </a:rPr>
              <a:t>を</a:t>
            </a:r>
            <a:r>
              <a:rPr dirty="0" sz="1800">
                <a:latin typeface="Meiryo UI"/>
                <a:cs typeface="Meiryo UI"/>
              </a:rPr>
              <a:t>対象に</a:t>
            </a:r>
            <a:r>
              <a:rPr dirty="0" sz="1800" spc="5">
                <a:latin typeface="Meiryo UI"/>
                <a:cs typeface="Meiryo UI"/>
              </a:rPr>
              <a:t>、</a:t>
            </a:r>
            <a:r>
              <a:rPr dirty="0" sz="1800">
                <a:latin typeface="Meiryo UI"/>
                <a:cs typeface="Meiryo UI"/>
              </a:rPr>
              <a:t>貸</a:t>
            </a:r>
            <a:r>
              <a:rPr dirty="0" sz="1800" spc="10">
                <a:latin typeface="Meiryo UI"/>
                <a:cs typeface="Meiryo UI"/>
              </a:rPr>
              <a:t>出</a:t>
            </a:r>
            <a:r>
              <a:rPr dirty="0" sz="1800">
                <a:latin typeface="Meiryo UI"/>
                <a:cs typeface="Meiryo UI"/>
              </a:rPr>
              <a:t>サ</a:t>
            </a:r>
            <a:r>
              <a:rPr dirty="0" sz="1800" spc="-5">
                <a:latin typeface="Meiryo UI"/>
                <a:cs typeface="Meiryo UI"/>
              </a:rPr>
              <a:t>ー</a:t>
            </a:r>
            <a:r>
              <a:rPr dirty="0" sz="1800" spc="-10">
                <a:latin typeface="Meiryo UI"/>
                <a:cs typeface="Meiryo UI"/>
              </a:rPr>
              <a:t>ビ</a:t>
            </a:r>
            <a:r>
              <a:rPr dirty="0" sz="1800">
                <a:latin typeface="Meiryo UI"/>
                <a:cs typeface="Meiryo UI"/>
              </a:rPr>
              <a:t>スを 実施す</a:t>
            </a:r>
            <a:r>
              <a:rPr dirty="0" sz="1800" spc="-10">
                <a:latin typeface="Meiryo UI"/>
                <a:cs typeface="Meiryo UI"/>
              </a:rPr>
              <a:t>る</a:t>
            </a:r>
            <a:r>
              <a:rPr dirty="0" sz="1800">
                <a:latin typeface="Meiryo UI"/>
                <a:cs typeface="Meiryo UI"/>
              </a:rPr>
              <a:t>。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30893" y="6601764"/>
            <a:ext cx="1593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z="1200">
                <a:solidFill>
                  <a:srgbClr val="888888"/>
                </a:solidFill>
                <a:latin typeface="Calibri"/>
                <a:cs typeface="Calibri"/>
              </a:rPr>
              <a:t>5</a:t>
            </a:fld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576008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事業（１）フリ</a:t>
            </a:r>
            <a:r>
              <a:rPr dirty="0" spc="-15"/>
              <a:t>ー</a:t>
            </a:r>
            <a:r>
              <a:rPr dirty="0" spc="-10"/>
              <a:t>スク</a:t>
            </a:r>
            <a:r>
              <a:rPr dirty="0" spc="-15"/>
              <a:t>ー</a:t>
            </a:r>
            <a:r>
              <a:rPr dirty="0" spc="-5"/>
              <a:t>ル</a:t>
            </a:r>
            <a:r>
              <a:rPr dirty="0" spc="-15"/>
              <a:t>へ</a:t>
            </a:r>
            <a:r>
              <a:rPr dirty="0" spc="-10"/>
              <a:t>の貸</a:t>
            </a:r>
            <a:r>
              <a:rPr dirty="0"/>
              <a:t>出</a:t>
            </a:r>
            <a:r>
              <a:rPr dirty="0" spc="10"/>
              <a:t>サ</a:t>
            </a:r>
            <a:r>
              <a:rPr dirty="0" spc="-5"/>
              <a:t>ービスの</a:t>
            </a:r>
            <a:r>
              <a:rPr dirty="0"/>
              <a:t>実</a:t>
            </a:r>
            <a:r>
              <a:rPr dirty="0" spc="-5"/>
              <a:t>施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71342" y="2377185"/>
            <a:ext cx="515620" cy="132080"/>
          </a:xfrm>
          <a:custGeom>
            <a:avLst/>
            <a:gdLst/>
            <a:ahLst/>
            <a:cxnLst/>
            <a:rect l="l" t="t" r="r" b="b"/>
            <a:pathLst>
              <a:path w="515620" h="132080">
                <a:moveTo>
                  <a:pt x="482937" y="98933"/>
                </a:moveTo>
                <a:lnTo>
                  <a:pt x="452119" y="98933"/>
                </a:lnTo>
                <a:lnTo>
                  <a:pt x="454532" y="131825"/>
                </a:lnTo>
                <a:lnTo>
                  <a:pt x="482937" y="98933"/>
                </a:lnTo>
                <a:close/>
              </a:path>
              <a:path w="515620" h="132080">
                <a:moveTo>
                  <a:pt x="444881" y="0"/>
                </a:moveTo>
                <a:lnTo>
                  <a:pt x="447294" y="33019"/>
                </a:lnTo>
                <a:lnTo>
                  <a:pt x="0" y="65531"/>
                </a:lnTo>
                <a:lnTo>
                  <a:pt x="4699" y="131444"/>
                </a:lnTo>
                <a:lnTo>
                  <a:pt x="452119" y="98933"/>
                </a:lnTo>
                <a:lnTo>
                  <a:pt x="482937" y="98933"/>
                </a:lnTo>
                <a:lnTo>
                  <a:pt x="515619" y="61087"/>
                </a:lnTo>
                <a:lnTo>
                  <a:pt x="444881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871342" y="2377185"/>
            <a:ext cx="515620" cy="132080"/>
          </a:xfrm>
          <a:custGeom>
            <a:avLst/>
            <a:gdLst/>
            <a:ahLst/>
            <a:cxnLst/>
            <a:rect l="l" t="t" r="r" b="b"/>
            <a:pathLst>
              <a:path w="515620" h="132080">
                <a:moveTo>
                  <a:pt x="0" y="65531"/>
                </a:moveTo>
                <a:lnTo>
                  <a:pt x="447294" y="33019"/>
                </a:lnTo>
                <a:lnTo>
                  <a:pt x="444881" y="0"/>
                </a:lnTo>
                <a:lnTo>
                  <a:pt x="515619" y="61087"/>
                </a:lnTo>
                <a:lnTo>
                  <a:pt x="454532" y="131825"/>
                </a:lnTo>
                <a:lnTo>
                  <a:pt x="452119" y="98933"/>
                </a:lnTo>
                <a:lnTo>
                  <a:pt x="4699" y="131444"/>
                </a:lnTo>
                <a:lnTo>
                  <a:pt x="0" y="65531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900426" y="2708910"/>
            <a:ext cx="415925" cy="205104"/>
          </a:xfrm>
          <a:custGeom>
            <a:avLst/>
            <a:gdLst/>
            <a:ahLst/>
            <a:cxnLst/>
            <a:rect l="l" t="t" r="r" b="b"/>
            <a:pathLst>
              <a:path w="415925" h="205105">
                <a:moveTo>
                  <a:pt x="11811" y="0"/>
                </a:moveTo>
                <a:lnTo>
                  <a:pt x="0" y="27812"/>
                </a:lnTo>
                <a:lnTo>
                  <a:pt x="381888" y="190753"/>
                </a:lnTo>
                <a:lnTo>
                  <a:pt x="376047" y="204724"/>
                </a:lnTo>
                <a:lnTo>
                  <a:pt x="415798" y="188722"/>
                </a:lnTo>
                <a:lnTo>
                  <a:pt x="405368" y="162813"/>
                </a:lnTo>
                <a:lnTo>
                  <a:pt x="393826" y="162813"/>
                </a:lnTo>
                <a:lnTo>
                  <a:pt x="11811" y="0"/>
                </a:lnTo>
                <a:close/>
              </a:path>
              <a:path w="415925" h="205105">
                <a:moveTo>
                  <a:pt x="399796" y="148970"/>
                </a:moveTo>
                <a:lnTo>
                  <a:pt x="393826" y="162813"/>
                </a:lnTo>
                <a:lnTo>
                  <a:pt x="405368" y="162813"/>
                </a:lnTo>
                <a:lnTo>
                  <a:pt x="399796" y="14897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00426" y="2708910"/>
            <a:ext cx="415925" cy="205104"/>
          </a:xfrm>
          <a:custGeom>
            <a:avLst/>
            <a:gdLst/>
            <a:ahLst/>
            <a:cxnLst/>
            <a:rect l="l" t="t" r="r" b="b"/>
            <a:pathLst>
              <a:path w="415925" h="205105">
                <a:moveTo>
                  <a:pt x="11811" y="0"/>
                </a:moveTo>
                <a:lnTo>
                  <a:pt x="393826" y="162813"/>
                </a:lnTo>
                <a:lnTo>
                  <a:pt x="399796" y="148970"/>
                </a:lnTo>
                <a:lnTo>
                  <a:pt x="415798" y="188722"/>
                </a:lnTo>
                <a:lnTo>
                  <a:pt x="376047" y="204724"/>
                </a:lnTo>
                <a:lnTo>
                  <a:pt x="381888" y="190753"/>
                </a:lnTo>
                <a:lnTo>
                  <a:pt x="0" y="27812"/>
                </a:lnTo>
                <a:lnTo>
                  <a:pt x="11811" y="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124200" y="2769107"/>
            <a:ext cx="1036320" cy="5257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48633" y="3328415"/>
            <a:ext cx="912546" cy="4907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20060" y="2853817"/>
            <a:ext cx="232410" cy="412750"/>
          </a:xfrm>
          <a:custGeom>
            <a:avLst/>
            <a:gdLst/>
            <a:ahLst/>
            <a:cxnLst/>
            <a:rect l="l" t="t" r="r" b="b"/>
            <a:pathLst>
              <a:path w="232410" h="412750">
                <a:moveTo>
                  <a:pt x="61975" y="0"/>
                </a:moveTo>
                <a:lnTo>
                  <a:pt x="0" y="25527"/>
                </a:lnTo>
                <a:lnTo>
                  <a:pt x="139319" y="362966"/>
                </a:lnTo>
                <a:lnTo>
                  <a:pt x="108203" y="375793"/>
                </a:lnTo>
                <a:lnTo>
                  <a:pt x="195961" y="412242"/>
                </a:lnTo>
                <a:lnTo>
                  <a:pt x="227082" y="337312"/>
                </a:lnTo>
                <a:lnTo>
                  <a:pt x="201294" y="337312"/>
                </a:lnTo>
                <a:lnTo>
                  <a:pt x="61975" y="0"/>
                </a:lnTo>
                <a:close/>
              </a:path>
              <a:path w="232410" h="412750">
                <a:moveTo>
                  <a:pt x="232409" y="324485"/>
                </a:moveTo>
                <a:lnTo>
                  <a:pt x="201294" y="337312"/>
                </a:lnTo>
                <a:lnTo>
                  <a:pt x="227082" y="337312"/>
                </a:lnTo>
                <a:lnTo>
                  <a:pt x="232409" y="324485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20060" y="2853817"/>
            <a:ext cx="232410" cy="412750"/>
          </a:xfrm>
          <a:custGeom>
            <a:avLst/>
            <a:gdLst/>
            <a:ahLst/>
            <a:cxnLst/>
            <a:rect l="l" t="t" r="r" b="b"/>
            <a:pathLst>
              <a:path w="232410" h="412750">
                <a:moveTo>
                  <a:pt x="61975" y="0"/>
                </a:moveTo>
                <a:lnTo>
                  <a:pt x="201294" y="337312"/>
                </a:lnTo>
                <a:lnTo>
                  <a:pt x="232409" y="324485"/>
                </a:lnTo>
                <a:lnTo>
                  <a:pt x="195961" y="412242"/>
                </a:lnTo>
                <a:lnTo>
                  <a:pt x="108203" y="375793"/>
                </a:lnTo>
                <a:lnTo>
                  <a:pt x="139319" y="362966"/>
                </a:lnTo>
                <a:lnTo>
                  <a:pt x="0" y="25527"/>
                </a:lnTo>
                <a:lnTo>
                  <a:pt x="61975" y="0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27148" y="2807207"/>
            <a:ext cx="614172" cy="374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82296" y="1760220"/>
            <a:ext cx="4386580" cy="2447925"/>
          </a:xfrm>
          <a:custGeom>
            <a:avLst/>
            <a:gdLst/>
            <a:ahLst/>
            <a:cxnLst/>
            <a:rect l="l" t="t" r="r" b="b"/>
            <a:pathLst>
              <a:path w="4386580" h="2447925">
                <a:moveTo>
                  <a:pt x="0" y="97916"/>
                </a:moveTo>
                <a:lnTo>
                  <a:pt x="7699" y="59793"/>
                </a:lnTo>
                <a:lnTo>
                  <a:pt x="28697" y="28670"/>
                </a:lnTo>
                <a:lnTo>
                  <a:pt x="59841" y="7691"/>
                </a:lnTo>
                <a:lnTo>
                  <a:pt x="97980" y="0"/>
                </a:lnTo>
                <a:lnTo>
                  <a:pt x="4288155" y="0"/>
                </a:lnTo>
                <a:lnTo>
                  <a:pt x="4326278" y="7691"/>
                </a:lnTo>
                <a:lnTo>
                  <a:pt x="4357401" y="28670"/>
                </a:lnTo>
                <a:lnTo>
                  <a:pt x="4378380" y="59793"/>
                </a:lnTo>
                <a:lnTo>
                  <a:pt x="4386071" y="97916"/>
                </a:lnTo>
                <a:lnTo>
                  <a:pt x="4386071" y="2349627"/>
                </a:lnTo>
                <a:lnTo>
                  <a:pt x="4378380" y="2387750"/>
                </a:lnTo>
                <a:lnTo>
                  <a:pt x="4357401" y="2418873"/>
                </a:lnTo>
                <a:lnTo>
                  <a:pt x="4326278" y="2439852"/>
                </a:lnTo>
                <a:lnTo>
                  <a:pt x="4288155" y="2447543"/>
                </a:lnTo>
                <a:lnTo>
                  <a:pt x="97980" y="2447543"/>
                </a:lnTo>
                <a:lnTo>
                  <a:pt x="59841" y="2439852"/>
                </a:lnTo>
                <a:lnTo>
                  <a:pt x="28697" y="2418873"/>
                </a:lnTo>
                <a:lnTo>
                  <a:pt x="7699" y="2387750"/>
                </a:lnTo>
                <a:lnTo>
                  <a:pt x="0" y="2349627"/>
                </a:lnTo>
                <a:lnTo>
                  <a:pt x="0" y="9791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80048" y="2423938"/>
            <a:ext cx="801581" cy="36040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68421" y="3404565"/>
            <a:ext cx="912012" cy="43484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0010" y="3277870"/>
            <a:ext cx="979729" cy="4673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029967" y="2872739"/>
            <a:ext cx="149860" cy="494030"/>
          </a:xfrm>
          <a:custGeom>
            <a:avLst/>
            <a:gdLst/>
            <a:ahLst/>
            <a:cxnLst/>
            <a:rect l="l" t="t" r="r" b="b"/>
            <a:pathLst>
              <a:path w="149860" h="494029">
                <a:moveTo>
                  <a:pt x="149351" y="419100"/>
                </a:moveTo>
                <a:lnTo>
                  <a:pt x="0" y="419100"/>
                </a:lnTo>
                <a:lnTo>
                  <a:pt x="74675" y="493775"/>
                </a:lnTo>
                <a:lnTo>
                  <a:pt x="149351" y="419100"/>
                </a:lnTo>
                <a:close/>
              </a:path>
              <a:path w="149860" h="494029">
                <a:moveTo>
                  <a:pt x="112013" y="0"/>
                </a:moveTo>
                <a:lnTo>
                  <a:pt x="37337" y="0"/>
                </a:lnTo>
                <a:lnTo>
                  <a:pt x="37337" y="419100"/>
                </a:lnTo>
                <a:lnTo>
                  <a:pt x="112013" y="419100"/>
                </a:lnTo>
                <a:lnTo>
                  <a:pt x="112013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029967" y="2872739"/>
            <a:ext cx="149860" cy="494030"/>
          </a:xfrm>
          <a:custGeom>
            <a:avLst/>
            <a:gdLst/>
            <a:ahLst/>
            <a:cxnLst/>
            <a:rect l="l" t="t" r="r" b="b"/>
            <a:pathLst>
              <a:path w="149860" h="494029">
                <a:moveTo>
                  <a:pt x="112013" y="0"/>
                </a:moveTo>
                <a:lnTo>
                  <a:pt x="112013" y="419100"/>
                </a:lnTo>
                <a:lnTo>
                  <a:pt x="149351" y="419100"/>
                </a:lnTo>
                <a:lnTo>
                  <a:pt x="74675" y="493775"/>
                </a:lnTo>
                <a:lnTo>
                  <a:pt x="0" y="419100"/>
                </a:lnTo>
                <a:lnTo>
                  <a:pt x="37337" y="419100"/>
                </a:lnTo>
                <a:lnTo>
                  <a:pt x="37337" y="0"/>
                </a:lnTo>
                <a:lnTo>
                  <a:pt x="112013" y="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61300" y="2808477"/>
            <a:ext cx="306070" cy="346075"/>
          </a:xfrm>
          <a:custGeom>
            <a:avLst/>
            <a:gdLst/>
            <a:ahLst/>
            <a:cxnLst/>
            <a:rect l="l" t="t" r="r" b="b"/>
            <a:pathLst>
              <a:path w="306069" h="346075">
                <a:moveTo>
                  <a:pt x="0" y="255905"/>
                </a:moveTo>
                <a:lnTo>
                  <a:pt x="7759" y="345694"/>
                </a:lnTo>
                <a:lnTo>
                  <a:pt x="97599" y="337947"/>
                </a:lnTo>
                <a:lnTo>
                  <a:pt x="73215" y="317500"/>
                </a:lnTo>
                <a:lnTo>
                  <a:pt x="107698" y="276479"/>
                </a:lnTo>
                <a:lnTo>
                  <a:pt x="24447" y="276479"/>
                </a:lnTo>
                <a:lnTo>
                  <a:pt x="0" y="255905"/>
                </a:lnTo>
                <a:close/>
              </a:path>
              <a:path w="306069" h="346075">
                <a:moveTo>
                  <a:pt x="256857" y="0"/>
                </a:moveTo>
                <a:lnTo>
                  <a:pt x="24447" y="276479"/>
                </a:lnTo>
                <a:lnTo>
                  <a:pt x="107698" y="276479"/>
                </a:lnTo>
                <a:lnTo>
                  <a:pt x="305625" y="41021"/>
                </a:lnTo>
                <a:lnTo>
                  <a:pt x="256857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61300" y="2808477"/>
            <a:ext cx="306070" cy="346075"/>
          </a:xfrm>
          <a:custGeom>
            <a:avLst/>
            <a:gdLst/>
            <a:ahLst/>
            <a:cxnLst/>
            <a:rect l="l" t="t" r="r" b="b"/>
            <a:pathLst>
              <a:path w="306069" h="346075">
                <a:moveTo>
                  <a:pt x="305625" y="41021"/>
                </a:moveTo>
                <a:lnTo>
                  <a:pt x="73215" y="317500"/>
                </a:lnTo>
                <a:lnTo>
                  <a:pt x="97599" y="337947"/>
                </a:lnTo>
                <a:lnTo>
                  <a:pt x="7759" y="345694"/>
                </a:lnTo>
                <a:lnTo>
                  <a:pt x="0" y="255905"/>
                </a:lnTo>
                <a:lnTo>
                  <a:pt x="24447" y="276479"/>
                </a:lnTo>
                <a:lnTo>
                  <a:pt x="256857" y="0"/>
                </a:lnTo>
                <a:lnTo>
                  <a:pt x="305625" y="41021"/>
                </a:lnTo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07106" y="2542032"/>
            <a:ext cx="780644" cy="420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031976" y="2538095"/>
            <a:ext cx="626110" cy="207010"/>
          </a:xfrm>
          <a:custGeom>
            <a:avLst/>
            <a:gdLst/>
            <a:ahLst/>
            <a:cxnLst/>
            <a:rect l="l" t="t" r="r" b="b"/>
            <a:pathLst>
              <a:path w="626110" h="207010">
                <a:moveTo>
                  <a:pt x="48856" y="84074"/>
                </a:moveTo>
                <a:lnTo>
                  <a:pt x="0" y="158241"/>
                </a:lnTo>
                <a:lnTo>
                  <a:pt x="74155" y="207009"/>
                </a:lnTo>
                <a:lnTo>
                  <a:pt x="67830" y="176275"/>
                </a:lnTo>
                <a:lnTo>
                  <a:pt x="366474" y="114807"/>
                </a:lnTo>
                <a:lnTo>
                  <a:pt x="55181" y="114807"/>
                </a:lnTo>
                <a:lnTo>
                  <a:pt x="48856" y="84074"/>
                </a:lnTo>
                <a:close/>
              </a:path>
              <a:path w="626110" h="207010">
                <a:moveTo>
                  <a:pt x="613054" y="0"/>
                </a:moveTo>
                <a:lnTo>
                  <a:pt x="55181" y="114807"/>
                </a:lnTo>
                <a:lnTo>
                  <a:pt x="366474" y="114807"/>
                </a:lnTo>
                <a:lnTo>
                  <a:pt x="625627" y="61467"/>
                </a:lnTo>
                <a:lnTo>
                  <a:pt x="61305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031976" y="2538095"/>
            <a:ext cx="626110" cy="207010"/>
          </a:xfrm>
          <a:custGeom>
            <a:avLst/>
            <a:gdLst/>
            <a:ahLst/>
            <a:cxnLst/>
            <a:rect l="l" t="t" r="r" b="b"/>
            <a:pathLst>
              <a:path w="626110" h="207010">
                <a:moveTo>
                  <a:pt x="625627" y="61467"/>
                </a:moveTo>
                <a:lnTo>
                  <a:pt x="67830" y="176275"/>
                </a:lnTo>
                <a:lnTo>
                  <a:pt x="74155" y="207009"/>
                </a:lnTo>
                <a:lnTo>
                  <a:pt x="0" y="158241"/>
                </a:lnTo>
                <a:lnTo>
                  <a:pt x="48856" y="84074"/>
                </a:lnTo>
                <a:lnTo>
                  <a:pt x="55181" y="114807"/>
                </a:lnTo>
                <a:lnTo>
                  <a:pt x="613054" y="0"/>
                </a:lnTo>
                <a:lnTo>
                  <a:pt x="625627" y="61467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503695" y="2296667"/>
            <a:ext cx="714736" cy="39623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013460" y="2307335"/>
            <a:ext cx="614172" cy="374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098803" y="2688335"/>
            <a:ext cx="612647" cy="374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790700" y="2872739"/>
            <a:ext cx="614172" cy="374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03576" y="2356104"/>
            <a:ext cx="614172" cy="37490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60426" y="1803653"/>
            <a:ext cx="3964304" cy="61404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dirty="0" sz="1350" spc="5" b="1">
                <a:latin typeface="Meiryo UI"/>
                <a:cs typeface="Meiryo UI"/>
              </a:rPr>
              <a:t>①</a:t>
            </a:r>
            <a:r>
              <a:rPr dirty="0" sz="1350" spc="-25" b="1">
                <a:latin typeface="Meiryo UI"/>
                <a:cs typeface="Meiryo UI"/>
              </a:rPr>
              <a:t> </a:t>
            </a:r>
            <a:r>
              <a:rPr dirty="0" sz="1350" spc="5">
                <a:latin typeface="Meiryo UI"/>
                <a:cs typeface="Meiryo UI"/>
              </a:rPr>
              <a:t>不登校児童生徒</a:t>
            </a:r>
            <a:r>
              <a:rPr dirty="0" sz="1350" spc="-15">
                <a:latin typeface="Meiryo UI"/>
                <a:cs typeface="Meiryo UI"/>
              </a:rPr>
              <a:t>が</a:t>
            </a:r>
            <a:r>
              <a:rPr dirty="0" sz="1350" spc="5">
                <a:latin typeface="Meiryo UI"/>
                <a:cs typeface="Meiryo UI"/>
              </a:rPr>
              <a:t>在</a:t>
            </a:r>
            <a:r>
              <a:rPr dirty="0" sz="1350" spc="-10">
                <a:latin typeface="Meiryo UI"/>
                <a:cs typeface="Meiryo UI"/>
              </a:rPr>
              <a:t>籍</a:t>
            </a:r>
            <a:r>
              <a:rPr dirty="0" sz="1350" spc="5">
                <a:latin typeface="Meiryo UI"/>
                <a:cs typeface="Meiryo UI"/>
              </a:rPr>
              <a:t>す</a:t>
            </a:r>
            <a:r>
              <a:rPr dirty="0" sz="1350" spc="-15">
                <a:latin typeface="Meiryo UI"/>
                <a:cs typeface="Meiryo UI"/>
              </a:rPr>
              <a:t>る</a:t>
            </a:r>
            <a:r>
              <a:rPr dirty="0" sz="1350" spc="-5">
                <a:latin typeface="Meiryo UI"/>
                <a:cs typeface="Meiryo UI"/>
              </a:rPr>
              <a:t>フ</a:t>
            </a:r>
            <a:r>
              <a:rPr dirty="0" sz="1350">
                <a:latin typeface="Meiryo UI"/>
                <a:cs typeface="Meiryo UI"/>
              </a:rPr>
              <a:t>リ</a:t>
            </a:r>
            <a:r>
              <a:rPr dirty="0" sz="1350" spc="-10">
                <a:latin typeface="Meiryo UI"/>
                <a:cs typeface="Meiryo UI"/>
              </a:rPr>
              <a:t>ース</a:t>
            </a:r>
            <a:r>
              <a:rPr dirty="0" sz="1350" spc="-5">
                <a:latin typeface="Meiryo UI"/>
                <a:cs typeface="Meiryo UI"/>
              </a:rPr>
              <a:t>クー</a:t>
            </a:r>
            <a:r>
              <a:rPr dirty="0" sz="1350" spc="-10">
                <a:latin typeface="Meiryo UI"/>
                <a:cs typeface="Meiryo UI"/>
              </a:rPr>
              <a:t>ル</a:t>
            </a:r>
            <a:r>
              <a:rPr dirty="0" sz="1350" spc="-5">
                <a:latin typeface="Meiryo UI"/>
                <a:cs typeface="Meiryo UI"/>
              </a:rPr>
              <a:t>（６</a:t>
            </a:r>
            <a:r>
              <a:rPr dirty="0" sz="1350" spc="-10">
                <a:latin typeface="Meiryo UI"/>
                <a:cs typeface="Meiryo UI"/>
              </a:rPr>
              <a:t>施</a:t>
            </a:r>
            <a:r>
              <a:rPr dirty="0" sz="1350" spc="5">
                <a:latin typeface="Meiryo UI"/>
                <a:cs typeface="Meiryo UI"/>
              </a:rPr>
              <a:t>設）</a:t>
            </a:r>
            <a:endParaRPr sz="1350">
              <a:latin typeface="Meiryo UI"/>
              <a:cs typeface="Meiryo UI"/>
            </a:endParaRPr>
          </a:p>
          <a:p>
            <a:pPr marL="127000">
              <a:lnSpc>
                <a:spcPct val="100000"/>
              </a:lnSpc>
            </a:pPr>
            <a:r>
              <a:rPr dirty="0" sz="1350">
                <a:latin typeface="Meiryo UI"/>
                <a:cs typeface="Meiryo UI"/>
              </a:rPr>
              <a:t>に対して、図書</a:t>
            </a:r>
            <a:r>
              <a:rPr dirty="0" sz="1350" spc="-20">
                <a:latin typeface="Meiryo UI"/>
                <a:cs typeface="Meiryo UI"/>
              </a:rPr>
              <a:t>セ</a:t>
            </a:r>
            <a:r>
              <a:rPr dirty="0" sz="1350" spc="-10">
                <a:latin typeface="Meiryo UI"/>
                <a:cs typeface="Meiryo UI"/>
              </a:rPr>
              <a:t>ット</a:t>
            </a:r>
            <a:r>
              <a:rPr dirty="0" sz="1350">
                <a:latin typeface="Meiryo UI"/>
                <a:cs typeface="Meiryo UI"/>
              </a:rPr>
              <a:t>の</a:t>
            </a:r>
            <a:r>
              <a:rPr dirty="0" sz="1350" spc="-10">
                <a:latin typeface="Meiryo UI"/>
                <a:cs typeface="Meiryo UI"/>
              </a:rPr>
              <a:t>貸</a:t>
            </a:r>
            <a:r>
              <a:rPr dirty="0" sz="1350" spc="5">
                <a:latin typeface="Meiryo UI"/>
                <a:cs typeface="Meiryo UI"/>
              </a:rPr>
              <a:t>出。</a:t>
            </a:r>
            <a:endParaRPr sz="1350">
              <a:latin typeface="Meiryo UI"/>
              <a:cs typeface="Meiryo UI"/>
            </a:endParaRPr>
          </a:p>
          <a:p>
            <a:pPr algn="ctr" marL="31115">
              <a:lnSpc>
                <a:spcPct val="100000"/>
              </a:lnSpc>
              <a:spcBef>
                <a:spcPts val="65"/>
              </a:spcBef>
            </a:pPr>
            <a:r>
              <a:rPr dirty="0" sz="1100">
                <a:latin typeface="Meiryo UI"/>
                <a:cs typeface="Meiryo UI"/>
              </a:rPr>
              <a:t>大阪府</a:t>
            </a:r>
            <a:endParaRPr sz="1100">
              <a:latin typeface="Meiryo UI"/>
              <a:cs typeface="Meiryo U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897123" y="2660904"/>
            <a:ext cx="411479" cy="3032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568952" y="1775460"/>
            <a:ext cx="4386580" cy="2446020"/>
          </a:xfrm>
          <a:custGeom>
            <a:avLst/>
            <a:gdLst/>
            <a:ahLst/>
            <a:cxnLst/>
            <a:rect l="l" t="t" r="r" b="b"/>
            <a:pathLst>
              <a:path w="4386580" h="2446020">
                <a:moveTo>
                  <a:pt x="0" y="97916"/>
                </a:moveTo>
                <a:lnTo>
                  <a:pt x="7691" y="59793"/>
                </a:lnTo>
                <a:lnTo>
                  <a:pt x="28670" y="28670"/>
                </a:lnTo>
                <a:lnTo>
                  <a:pt x="59793" y="7691"/>
                </a:lnTo>
                <a:lnTo>
                  <a:pt x="97917" y="0"/>
                </a:lnTo>
                <a:lnTo>
                  <a:pt x="4288155" y="0"/>
                </a:lnTo>
                <a:lnTo>
                  <a:pt x="4326278" y="7691"/>
                </a:lnTo>
                <a:lnTo>
                  <a:pt x="4357401" y="28670"/>
                </a:lnTo>
                <a:lnTo>
                  <a:pt x="4378380" y="59793"/>
                </a:lnTo>
                <a:lnTo>
                  <a:pt x="4386072" y="97916"/>
                </a:lnTo>
                <a:lnTo>
                  <a:pt x="4386072" y="2348103"/>
                </a:lnTo>
                <a:lnTo>
                  <a:pt x="4378380" y="2386226"/>
                </a:lnTo>
                <a:lnTo>
                  <a:pt x="4357401" y="2417349"/>
                </a:lnTo>
                <a:lnTo>
                  <a:pt x="4326278" y="2438328"/>
                </a:lnTo>
                <a:lnTo>
                  <a:pt x="4288155" y="2446020"/>
                </a:lnTo>
                <a:lnTo>
                  <a:pt x="97917" y="2446020"/>
                </a:lnTo>
                <a:lnTo>
                  <a:pt x="59793" y="2438328"/>
                </a:lnTo>
                <a:lnTo>
                  <a:pt x="28670" y="2417349"/>
                </a:lnTo>
                <a:lnTo>
                  <a:pt x="7691" y="2386226"/>
                </a:lnTo>
                <a:lnTo>
                  <a:pt x="0" y="2348103"/>
                </a:lnTo>
                <a:lnTo>
                  <a:pt x="0" y="9791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850158" y="2645728"/>
            <a:ext cx="803063" cy="41293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843443" y="3375778"/>
            <a:ext cx="1270766" cy="73287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822315" y="2680842"/>
            <a:ext cx="1892935" cy="695325"/>
          </a:xfrm>
          <a:custGeom>
            <a:avLst/>
            <a:gdLst/>
            <a:ahLst/>
            <a:cxnLst/>
            <a:rect l="l" t="t" r="r" b="b"/>
            <a:pathLst>
              <a:path w="1892934" h="695325">
                <a:moveTo>
                  <a:pt x="1703069" y="0"/>
                </a:moveTo>
                <a:lnTo>
                  <a:pt x="1723389" y="74422"/>
                </a:lnTo>
                <a:lnTo>
                  <a:pt x="0" y="546354"/>
                </a:lnTo>
                <a:lnTo>
                  <a:pt x="40767" y="695325"/>
                </a:lnTo>
                <a:lnTo>
                  <a:pt x="1764157" y="223393"/>
                </a:lnTo>
                <a:lnTo>
                  <a:pt x="1827045" y="223393"/>
                </a:lnTo>
                <a:lnTo>
                  <a:pt x="1892808" y="108077"/>
                </a:lnTo>
                <a:lnTo>
                  <a:pt x="1703069" y="0"/>
                </a:lnTo>
                <a:close/>
              </a:path>
              <a:path w="1892934" h="695325">
                <a:moveTo>
                  <a:pt x="1827045" y="223393"/>
                </a:moveTo>
                <a:lnTo>
                  <a:pt x="1764157" y="223393"/>
                </a:lnTo>
                <a:lnTo>
                  <a:pt x="1784604" y="297815"/>
                </a:lnTo>
                <a:lnTo>
                  <a:pt x="1827045" y="223393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22315" y="2680842"/>
            <a:ext cx="1892935" cy="695325"/>
          </a:xfrm>
          <a:custGeom>
            <a:avLst/>
            <a:gdLst/>
            <a:ahLst/>
            <a:cxnLst/>
            <a:rect l="l" t="t" r="r" b="b"/>
            <a:pathLst>
              <a:path w="1892934" h="695325">
                <a:moveTo>
                  <a:pt x="0" y="546354"/>
                </a:moveTo>
                <a:lnTo>
                  <a:pt x="1723389" y="74422"/>
                </a:lnTo>
                <a:lnTo>
                  <a:pt x="1703069" y="0"/>
                </a:lnTo>
                <a:lnTo>
                  <a:pt x="1892808" y="108077"/>
                </a:lnTo>
                <a:lnTo>
                  <a:pt x="1784604" y="297815"/>
                </a:lnTo>
                <a:lnTo>
                  <a:pt x="1764157" y="223393"/>
                </a:lnTo>
                <a:lnTo>
                  <a:pt x="40767" y="695325"/>
                </a:lnTo>
                <a:lnTo>
                  <a:pt x="0" y="546354"/>
                </a:lnTo>
                <a:close/>
              </a:path>
            </a:pathLst>
          </a:custGeom>
          <a:ln w="12700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827519" y="2685288"/>
            <a:ext cx="594359" cy="43891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4647691" y="1818894"/>
            <a:ext cx="4244975" cy="7042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0" marR="5080" indent="-114300">
              <a:lnSpc>
                <a:spcPct val="100000"/>
              </a:lnSpc>
              <a:spcBef>
                <a:spcPts val="105"/>
              </a:spcBef>
            </a:pPr>
            <a:r>
              <a:rPr dirty="0" sz="1350" spc="5" b="1">
                <a:latin typeface="Meiryo UI"/>
                <a:cs typeface="Meiryo UI"/>
              </a:rPr>
              <a:t>②</a:t>
            </a:r>
            <a:r>
              <a:rPr dirty="0" sz="1350" spc="-15" b="1">
                <a:latin typeface="Meiryo UI"/>
                <a:cs typeface="Meiryo UI"/>
              </a:rPr>
              <a:t> </a:t>
            </a:r>
            <a:r>
              <a:rPr dirty="0" sz="1350" spc="5">
                <a:latin typeface="Meiryo UI"/>
                <a:cs typeface="Meiryo UI"/>
              </a:rPr>
              <a:t>本</a:t>
            </a:r>
            <a:r>
              <a:rPr dirty="0" sz="1350">
                <a:latin typeface="Meiryo UI"/>
                <a:cs typeface="Meiryo UI"/>
              </a:rPr>
              <a:t>を</a:t>
            </a:r>
            <a:r>
              <a:rPr dirty="0" sz="1350" spc="5">
                <a:latin typeface="Meiryo UI"/>
                <a:cs typeface="Meiryo UI"/>
              </a:rPr>
              <a:t>読</a:t>
            </a:r>
            <a:r>
              <a:rPr dirty="0" sz="1350" spc="-10">
                <a:latin typeface="Meiryo UI"/>
                <a:cs typeface="Meiryo UI"/>
              </a:rPr>
              <a:t>ん</a:t>
            </a:r>
            <a:r>
              <a:rPr dirty="0" sz="1350" spc="-5">
                <a:latin typeface="Meiryo UI"/>
                <a:cs typeface="Meiryo UI"/>
              </a:rPr>
              <a:t>だ</a:t>
            </a:r>
            <a:r>
              <a:rPr dirty="0" sz="1350">
                <a:latin typeface="Meiryo UI"/>
                <a:cs typeface="Meiryo UI"/>
              </a:rPr>
              <a:t>子</a:t>
            </a:r>
            <a:r>
              <a:rPr dirty="0" sz="1350" spc="-5">
                <a:latin typeface="Meiryo UI"/>
                <a:cs typeface="Meiryo UI"/>
              </a:rPr>
              <a:t>ど</a:t>
            </a:r>
            <a:r>
              <a:rPr dirty="0" sz="1350" spc="-15">
                <a:latin typeface="Meiryo UI"/>
                <a:cs typeface="Meiryo UI"/>
              </a:rPr>
              <a:t>も</a:t>
            </a:r>
            <a:r>
              <a:rPr dirty="0" sz="1350" spc="-5">
                <a:latin typeface="Meiryo UI"/>
                <a:cs typeface="Meiryo UI"/>
              </a:rPr>
              <a:t>が</a:t>
            </a:r>
            <a:r>
              <a:rPr dirty="0" sz="1350">
                <a:latin typeface="Meiryo UI"/>
                <a:cs typeface="Meiryo UI"/>
              </a:rPr>
              <a:t>本</a:t>
            </a:r>
            <a:r>
              <a:rPr dirty="0" sz="1350" spc="-20">
                <a:latin typeface="Meiryo UI"/>
                <a:cs typeface="Meiryo UI"/>
              </a:rPr>
              <a:t>の</a:t>
            </a:r>
            <a:r>
              <a:rPr dirty="0" sz="1350" spc="5">
                <a:latin typeface="Meiryo UI"/>
                <a:cs typeface="Meiryo UI"/>
              </a:rPr>
              <a:t>帯や</a:t>
            </a:r>
            <a:r>
              <a:rPr dirty="0" sz="1350" spc="-5">
                <a:latin typeface="Meiryo UI"/>
                <a:cs typeface="Meiryo UI"/>
              </a:rPr>
              <a:t>ＰＯＰ</a:t>
            </a:r>
            <a:r>
              <a:rPr dirty="0" sz="1350" spc="-15">
                <a:latin typeface="Meiryo UI"/>
                <a:cs typeface="Meiryo UI"/>
              </a:rPr>
              <a:t>を</a:t>
            </a:r>
            <a:r>
              <a:rPr dirty="0" sz="1350" spc="5">
                <a:latin typeface="Meiryo UI"/>
                <a:cs typeface="Meiryo UI"/>
              </a:rPr>
              <a:t>作</a:t>
            </a:r>
            <a:r>
              <a:rPr dirty="0" sz="1350" spc="-10">
                <a:latin typeface="Meiryo UI"/>
                <a:cs typeface="Meiryo UI"/>
              </a:rPr>
              <a:t>成</a:t>
            </a:r>
            <a:r>
              <a:rPr dirty="0" sz="1350">
                <a:latin typeface="Meiryo UI"/>
                <a:cs typeface="Meiryo UI"/>
              </a:rPr>
              <a:t>し、</a:t>
            </a:r>
            <a:r>
              <a:rPr dirty="0" sz="1350" spc="-5">
                <a:latin typeface="Meiryo UI"/>
                <a:cs typeface="Meiryo UI"/>
              </a:rPr>
              <a:t>図</a:t>
            </a:r>
            <a:r>
              <a:rPr dirty="0" sz="1350" spc="5">
                <a:latin typeface="Meiryo UI"/>
                <a:cs typeface="Meiryo UI"/>
              </a:rPr>
              <a:t>書</a:t>
            </a:r>
            <a:r>
              <a:rPr dirty="0" sz="1350" spc="-15">
                <a:latin typeface="Meiryo UI"/>
                <a:cs typeface="Meiryo UI"/>
              </a:rPr>
              <a:t>セ</a:t>
            </a:r>
            <a:r>
              <a:rPr dirty="0" sz="1350" spc="-5">
                <a:latin typeface="Meiryo UI"/>
                <a:cs typeface="Meiryo UI"/>
              </a:rPr>
              <a:t>ッ</a:t>
            </a:r>
            <a:r>
              <a:rPr dirty="0" sz="1350" spc="-20">
                <a:latin typeface="Meiryo UI"/>
                <a:cs typeface="Meiryo UI"/>
              </a:rPr>
              <a:t>ト</a:t>
            </a:r>
            <a:r>
              <a:rPr dirty="0" sz="1350">
                <a:latin typeface="Meiryo UI"/>
                <a:cs typeface="Meiryo UI"/>
              </a:rPr>
              <a:t>に </a:t>
            </a:r>
            <a:r>
              <a:rPr dirty="0" sz="1350" spc="5">
                <a:latin typeface="Meiryo UI"/>
                <a:cs typeface="Meiryo UI"/>
              </a:rPr>
              <a:t>添付</a:t>
            </a:r>
            <a:r>
              <a:rPr dirty="0" sz="1350">
                <a:latin typeface="Meiryo UI"/>
                <a:cs typeface="Meiryo UI"/>
              </a:rPr>
              <a:t>し、</a:t>
            </a:r>
            <a:r>
              <a:rPr dirty="0" sz="1350" spc="5">
                <a:latin typeface="Meiryo UI"/>
                <a:cs typeface="Meiryo UI"/>
              </a:rPr>
              <a:t>大阪府</a:t>
            </a:r>
            <a:r>
              <a:rPr dirty="0" sz="1350" spc="-10">
                <a:latin typeface="Meiryo UI"/>
                <a:cs typeface="Meiryo UI"/>
              </a:rPr>
              <a:t>に</a:t>
            </a:r>
            <a:r>
              <a:rPr dirty="0" sz="1350" spc="5">
                <a:latin typeface="Meiryo UI"/>
                <a:cs typeface="Meiryo UI"/>
              </a:rPr>
              <a:t>返</a:t>
            </a:r>
            <a:r>
              <a:rPr dirty="0" sz="1350" spc="-10">
                <a:latin typeface="Meiryo UI"/>
                <a:cs typeface="Meiryo UI"/>
              </a:rPr>
              <a:t>送</a:t>
            </a:r>
            <a:r>
              <a:rPr dirty="0" sz="1350">
                <a:latin typeface="Meiryo UI"/>
                <a:cs typeface="Meiryo UI"/>
              </a:rPr>
              <a:t>。</a:t>
            </a:r>
            <a:endParaRPr sz="1350">
              <a:latin typeface="Meiryo UI"/>
              <a:cs typeface="Meiryo UI"/>
            </a:endParaRPr>
          </a:p>
          <a:p>
            <a:pPr algn="r" marR="447040">
              <a:lnSpc>
                <a:spcPct val="100000"/>
              </a:lnSpc>
              <a:spcBef>
                <a:spcPts val="775"/>
              </a:spcBef>
            </a:pPr>
            <a:r>
              <a:rPr dirty="0" sz="1100">
                <a:latin typeface="Meiryo UI"/>
                <a:cs typeface="Meiryo UI"/>
              </a:rPr>
              <a:t>大阪府</a:t>
            </a:r>
            <a:endParaRPr sz="1100">
              <a:latin typeface="Meiryo UI"/>
              <a:cs typeface="Meiryo U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843271" y="2337816"/>
            <a:ext cx="2051303" cy="131978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153415" y="3845814"/>
            <a:ext cx="7676515" cy="627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9075" marR="3537585" indent="-92075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Meiryo UI"/>
                <a:cs typeface="Meiryo UI"/>
              </a:rPr>
              <a:t>※図書セッ</a:t>
            </a:r>
            <a:r>
              <a:rPr dirty="0" sz="1100" spc="-5">
                <a:latin typeface="Meiryo UI"/>
                <a:cs typeface="Meiryo UI"/>
              </a:rPr>
              <a:t>ト</a:t>
            </a:r>
            <a:r>
              <a:rPr dirty="0" sz="1100">
                <a:latin typeface="Meiryo UI"/>
                <a:cs typeface="Meiryo UI"/>
              </a:rPr>
              <a:t>は</a:t>
            </a:r>
            <a:r>
              <a:rPr dirty="0" sz="1100" spc="-5">
                <a:latin typeface="Meiryo UI"/>
                <a:cs typeface="Meiryo UI"/>
              </a:rPr>
              <a:t>、府立</a:t>
            </a:r>
            <a:r>
              <a:rPr dirty="0" sz="1100" spc="-15">
                <a:latin typeface="Meiryo UI"/>
                <a:cs typeface="Meiryo UI"/>
              </a:rPr>
              <a:t>図</a:t>
            </a:r>
            <a:r>
              <a:rPr dirty="0" sz="1100">
                <a:latin typeface="Meiryo UI"/>
                <a:cs typeface="Meiryo UI"/>
              </a:rPr>
              <a:t>書館</a:t>
            </a:r>
            <a:r>
              <a:rPr dirty="0" sz="1100" spc="-15">
                <a:latin typeface="Meiryo UI"/>
                <a:cs typeface="Meiryo UI"/>
              </a:rPr>
              <a:t>子</a:t>
            </a:r>
            <a:r>
              <a:rPr dirty="0" sz="1100">
                <a:latin typeface="Meiryo UI"/>
                <a:cs typeface="Meiryo UI"/>
              </a:rPr>
              <a:t>ど</a:t>
            </a:r>
            <a:r>
              <a:rPr dirty="0" sz="1100" spc="-15">
                <a:latin typeface="Meiryo UI"/>
                <a:cs typeface="Meiryo UI"/>
              </a:rPr>
              <a:t>も</a:t>
            </a:r>
            <a:r>
              <a:rPr dirty="0" sz="1100">
                <a:latin typeface="Meiryo UI"/>
                <a:cs typeface="Meiryo UI"/>
              </a:rPr>
              <a:t>読書</a:t>
            </a:r>
            <a:r>
              <a:rPr dirty="0" sz="1100" spc="-15">
                <a:latin typeface="Meiryo UI"/>
                <a:cs typeface="Meiryo UI"/>
              </a:rPr>
              <a:t>担</a:t>
            </a:r>
            <a:r>
              <a:rPr dirty="0" sz="1100">
                <a:latin typeface="Meiryo UI"/>
                <a:cs typeface="Meiryo UI"/>
              </a:rPr>
              <a:t>当課に</a:t>
            </a:r>
            <a:r>
              <a:rPr dirty="0" sz="1100" spc="-20">
                <a:latin typeface="Meiryo UI"/>
                <a:cs typeface="Meiryo UI"/>
              </a:rPr>
              <a:t>て</a:t>
            </a:r>
            <a:r>
              <a:rPr dirty="0" sz="1100" spc="-5">
                <a:latin typeface="Meiryo UI"/>
                <a:cs typeface="Meiryo UI"/>
              </a:rPr>
              <a:t>、幅</a:t>
            </a:r>
            <a:r>
              <a:rPr dirty="0" sz="1100" spc="-15">
                <a:latin typeface="Meiryo UI"/>
                <a:cs typeface="Meiryo UI"/>
              </a:rPr>
              <a:t>広</a:t>
            </a:r>
            <a:r>
              <a:rPr dirty="0" sz="1100" spc="-5">
                <a:latin typeface="Meiryo UI"/>
                <a:cs typeface="Meiryo UI"/>
              </a:rPr>
              <a:t>い種類の</a:t>
            </a:r>
            <a:r>
              <a:rPr dirty="0" sz="1100" spc="-15">
                <a:latin typeface="Meiryo UI"/>
                <a:cs typeface="Meiryo UI"/>
              </a:rPr>
              <a:t>本</a:t>
            </a:r>
            <a:r>
              <a:rPr dirty="0" sz="1100">
                <a:latin typeface="Meiryo UI"/>
                <a:cs typeface="Meiryo UI"/>
              </a:rPr>
              <a:t>を 選書</a:t>
            </a:r>
            <a:r>
              <a:rPr dirty="0" sz="1100" spc="-10">
                <a:latin typeface="Meiryo UI"/>
                <a:cs typeface="Meiryo UI"/>
              </a:rPr>
              <a:t>し</a:t>
            </a:r>
            <a:r>
              <a:rPr dirty="0" sz="1100" spc="-5">
                <a:latin typeface="Meiryo UI"/>
                <a:cs typeface="Meiryo UI"/>
              </a:rPr>
              <a:t>、６種類用意する。</a:t>
            </a:r>
            <a:endParaRPr sz="11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420"/>
              </a:spcBef>
            </a:pPr>
            <a:r>
              <a:rPr dirty="0" sz="1400">
                <a:latin typeface="Meiryo UI"/>
                <a:cs typeface="Meiryo UI"/>
              </a:rPr>
              <a:t>②</a:t>
            </a:r>
            <a:r>
              <a:rPr dirty="0" sz="1400" spc="5">
                <a:latin typeface="Meiryo UI"/>
                <a:cs typeface="Meiryo UI"/>
              </a:rPr>
              <a:t>で</a:t>
            </a:r>
            <a:r>
              <a:rPr dirty="0" sz="1400">
                <a:latin typeface="Meiryo UI"/>
                <a:cs typeface="Meiryo UI"/>
              </a:rPr>
              <a:t>作成さ</a:t>
            </a:r>
            <a:r>
              <a:rPr dirty="0" sz="1400" spc="-10">
                <a:latin typeface="Meiryo UI"/>
                <a:cs typeface="Meiryo UI"/>
              </a:rPr>
              <a:t>れ</a:t>
            </a:r>
            <a:r>
              <a:rPr dirty="0" sz="1400" spc="-5">
                <a:latin typeface="Meiryo UI"/>
                <a:cs typeface="Meiryo UI"/>
              </a:rPr>
              <a:t>た</a:t>
            </a:r>
            <a:r>
              <a:rPr dirty="0" sz="1400" spc="-10">
                <a:latin typeface="Meiryo UI"/>
                <a:cs typeface="Meiryo UI"/>
              </a:rPr>
              <a:t>本の</a:t>
            </a:r>
            <a:r>
              <a:rPr dirty="0" sz="1400">
                <a:latin typeface="Meiryo UI"/>
                <a:cs typeface="Meiryo UI"/>
              </a:rPr>
              <a:t>帯や</a:t>
            </a:r>
            <a:r>
              <a:rPr dirty="0" sz="1400" spc="-5">
                <a:latin typeface="Meiryo UI"/>
                <a:cs typeface="Meiryo UI"/>
              </a:rPr>
              <a:t>ＰＯＰ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図書</a:t>
            </a:r>
            <a:r>
              <a:rPr dirty="0" sz="1400" spc="-10">
                <a:latin typeface="Meiryo UI"/>
                <a:cs typeface="Meiryo UI"/>
              </a:rPr>
              <a:t>セッ</a:t>
            </a:r>
            <a:r>
              <a:rPr dirty="0" sz="1400">
                <a:latin typeface="Meiryo UI"/>
                <a:cs typeface="Meiryo UI"/>
              </a:rPr>
              <a:t>ト</a:t>
            </a:r>
            <a:r>
              <a:rPr dirty="0" sz="1400" spc="-10">
                <a:latin typeface="Meiryo UI"/>
                <a:cs typeface="Meiryo UI"/>
              </a:rPr>
              <a:t>に</a:t>
            </a:r>
            <a:r>
              <a:rPr dirty="0" sz="1400">
                <a:latin typeface="Meiryo UI"/>
                <a:cs typeface="Meiryo UI"/>
              </a:rPr>
              <a:t>添付</a:t>
            </a:r>
            <a:r>
              <a:rPr dirty="0" sz="1400" spc="-10">
                <a:latin typeface="Meiryo UI"/>
                <a:cs typeface="Meiryo UI"/>
              </a:rPr>
              <a:t>し</a:t>
            </a:r>
            <a:r>
              <a:rPr dirty="0" sz="1400" spc="-5">
                <a:latin typeface="Meiryo UI"/>
                <a:cs typeface="Meiryo UI"/>
              </a:rPr>
              <a:t>た</a:t>
            </a:r>
            <a:r>
              <a:rPr dirty="0" sz="1400" spc="-10">
                <a:latin typeface="Meiryo UI"/>
                <a:cs typeface="Meiryo UI"/>
              </a:rPr>
              <a:t>状</a:t>
            </a:r>
            <a:r>
              <a:rPr dirty="0" sz="1400">
                <a:latin typeface="Meiryo UI"/>
                <a:cs typeface="Meiryo UI"/>
              </a:rPr>
              <a:t>態</a:t>
            </a:r>
            <a:r>
              <a:rPr dirty="0" sz="1400" spc="-10">
                <a:latin typeface="Meiryo UI"/>
                <a:cs typeface="Meiryo UI"/>
              </a:rPr>
              <a:t>で、</a:t>
            </a:r>
            <a:r>
              <a:rPr dirty="0" sz="1400">
                <a:latin typeface="Meiryo UI"/>
                <a:cs typeface="Meiryo UI"/>
              </a:rPr>
              <a:t>①</a:t>
            </a:r>
            <a:r>
              <a:rPr dirty="0" sz="1400" spc="-15">
                <a:latin typeface="Meiryo UI"/>
                <a:cs typeface="Meiryo UI"/>
              </a:rPr>
              <a:t>同</a:t>
            </a:r>
            <a:r>
              <a:rPr dirty="0" sz="1400">
                <a:latin typeface="Meiryo UI"/>
                <a:cs typeface="Meiryo UI"/>
              </a:rPr>
              <a:t>様に</a:t>
            </a:r>
            <a:r>
              <a:rPr dirty="0" sz="1400" spc="-10">
                <a:latin typeface="Meiryo UI"/>
                <a:cs typeface="Meiryo UI"/>
              </a:rPr>
              <a:t>次の</a:t>
            </a:r>
            <a:r>
              <a:rPr dirty="0" sz="1400">
                <a:latin typeface="Meiryo UI"/>
                <a:cs typeface="Meiryo UI"/>
              </a:rPr>
              <a:t>施</a:t>
            </a:r>
            <a:r>
              <a:rPr dirty="0" sz="1400" spc="-15">
                <a:latin typeface="Meiryo UI"/>
                <a:cs typeface="Meiryo UI"/>
              </a:rPr>
              <a:t>設</a:t>
            </a:r>
            <a:r>
              <a:rPr dirty="0" sz="1400" spc="-5">
                <a:latin typeface="Meiryo UI"/>
                <a:cs typeface="Meiryo UI"/>
              </a:rPr>
              <a:t>に貸</a:t>
            </a:r>
            <a:r>
              <a:rPr dirty="0" sz="1400" spc="-10">
                <a:latin typeface="Meiryo UI"/>
                <a:cs typeface="Meiryo UI"/>
              </a:rPr>
              <a:t>出</a:t>
            </a:r>
            <a:r>
              <a:rPr dirty="0" sz="1400">
                <a:latin typeface="Meiryo UI"/>
                <a:cs typeface="Meiryo UI"/>
              </a:rPr>
              <a:t>す</a:t>
            </a:r>
            <a:r>
              <a:rPr dirty="0" sz="1400" spc="-15">
                <a:latin typeface="Meiryo UI"/>
                <a:cs typeface="Meiryo UI"/>
              </a:rPr>
              <a:t>。</a:t>
            </a:r>
            <a:r>
              <a:rPr dirty="0" sz="1400">
                <a:latin typeface="Meiryo UI"/>
                <a:cs typeface="Meiryo UI"/>
              </a:rPr>
              <a:t>（計</a:t>
            </a:r>
            <a:r>
              <a:rPr dirty="0" sz="1400" spc="-15">
                <a:latin typeface="Meiryo UI"/>
                <a:cs typeface="Meiryo UI"/>
              </a:rPr>
              <a:t>３</a:t>
            </a:r>
            <a:r>
              <a:rPr dirty="0" sz="1400">
                <a:latin typeface="Meiryo UI"/>
                <a:cs typeface="Meiryo UI"/>
              </a:rPr>
              <a:t>回）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5491" y="4610861"/>
            <a:ext cx="3977004" cy="43815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0" marR="5080" indent="-114300">
              <a:lnSpc>
                <a:spcPct val="100000"/>
              </a:lnSpc>
              <a:spcBef>
                <a:spcPts val="105"/>
              </a:spcBef>
            </a:pPr>
            <a:r>
              <a:rPr dirty="0" sz="1350" spc="5" b="1">
                <a:latin typeface="Meiryo UI"/>
                <a:cs typeface="Meiryo UI"/>
              </a:rPr>
              <a:t>③</a:t>
            </a:r>
            <a:r>
              <a:rPr dirty="0" sz="1350" spc="-35" b="1">
                <a:latin typeface="Meiryo UI"/>
                <a:cs typeface="Meiryo UI"/>
              </a:rPr>
              <a:t> </a:t>
            </a:r>
            <a:r>
              <a:rPr dirty="0" sz="1350" spc="5">
                <a:latin typeface="Meiryo UI"/>
                <a:cs typeface="Meiryo UI"/>
              </a:rPr>
              <a:t>貸出</a:t>
            </a:r>
            <a:r>
              <a:rPr dirty="0" sz="1350">
                <a:latin typeface="Meiryo UI"/>
                <a:cs typeface="Meiryo UI"/>
              </a:rPr>
              <a:t>サ</a:t>
            </a:r>
            <a:r>
              <a:rPr dirty="0" sz="1350" spc="-10">
                <a:latin typeface="Meiryo UI"/>
                <a:cs typeface="Meiryo UI"/>
              </a:rPr>
              <a:t>ー</a:t>
            </a:r>
            <a:r>
              <a:rPr dirty="0" sz="1350">
                <a:latin typeface="Meiryo UI"/>
                <a:cs typeface="Meiryo UI"/>
              </a:rPr>
              <a:t>ビ</a:t>
            </a:r>
            <a:r>
              <a:rPr dirty="0" sz="1350" spc="5">
                <a:latin typeface="Meiryo UI"/>
                <a:cs typeface="Meiryo UI"/>
              </a:rPr>
              <a:t>ス</a:t>
            </a:r>
            <a:r>
              <a:rPr dirty="0" sz="1350" spc="-10">
                <a:latin typeface="Meiryo UI"/>
                <a:cs typeface="Meiryo UI"/>
              </a:rPr>
              <a:t>終</a:t>
            </a:r>
            <a:r>
              <a:rPr dirty="0" sz="1350" spc="5">
                <a:latin typeface="Meiryo UI"/>
                <a:cs typeface="Meiryo UI"/>
              </a:rPr>
              <a:t>了後</a:t>
            </a:r>
            <a:r>
              <a:rPr dirty="0" sz="1350">
                <a:latin typeface="Meiryo UI"/>
                <a:cs typeface="Meiryo UI"/>
              </a:rPr>
              <a:t>、</a:t>
            </a:r>
            <a:r>
              <a:rPr dirty="0" sz="1350" spc="-10">
                <a:latin typeface="Meiryo UI"/>
                <a:cs typeface="Meiryo UI"/>
              </a:rPr>
              <a:t>府</a:t>
            </a:r>
            <a:r>
              <a:rPr dirty="0" sz="1350" spc="5">
                <a:latin typeface="Meiryo UI"/>
                <a:cs typeface="Meiryo UI"/>
              </a:rPr>
              <a:t>立</a:t>
            </a:r>
            <a:r>
              <a:rPr dirty="0" sz="1350" spc="-10">
                <a:latin typeface="Meiryo UI"/>
                <a:cs typeface="Meiryo UI"/>
              </a:rPr>
              <a:t>中</a:t>
            </a:r>
            <a:r>
              <a:rPr dirty="0" sz="1350" spc="5">
                <a:latin typeface="Meiryo UI"/>
                <a:cs typeface="Meiryo UI"/>
              </a:rPr>
              <a:t>央</a:t>
            </a:r>
            <a:r>
              <a:rPr dirty="0" sz="1350" spc="-10">
                <a:latin typeface="Meiryo UI"/>
                <a:cs typeface="Meiryo UI"/>
              </a:rPr>
              <a:t>図</a:t>
            </a:r>
            <a:r>
              <a:rPr dirty="0" sz="1350" spc="5">
                <a:latin typeface="Meiryo UI"/>
                <a:cs typeface="Meiryo UI"/>
              </a:rPr>
              <a:t>書</a:t>
            </a:r>
            <a:r>
              <a:rPr dirty="0" sz="1350" spc="-10">
                <a:latin typeface="Meiryo UI"/>
                <a:cs typeface="Meiryo UI"/>
              </a:rPr>
              <a:t>館</a:t>
            </a:r>
            <a:r>
              <a:rPr dirty="0" sz="1350" spc="-5">
                <a:latin typeface="Meiryo UI"/>
                <a:cs typeface="Meiryo UI"/>
              </a:rPr>
              <a:t>に</a:t>
            </a:r>
            <a:r>
              <a:rPr dirty="0" sz="1350" spc="-10">
                <a:latin typeface="Meiryo UI"/>
                <a:cs typeface="Meiryo UI"/>
              </a:rPr>
              <a:t>て</a:t>
            </a:r>
            <a:r>
              <a:rPr dirty="0" sz="1350" spc="-5">
                <a:latin typeface="Meiryo UI"/>
                <a:cs typeface="Meiryo UI"/>
              </a:rPr>
              <a:t>、</a:t>
            </a:r>
            <a:r>
              <a:rPr dirty="0" sz="1350">
                <a:latin typeface="Meiryo UI"/>
                <a:cs typeface="Meiryo UI"/>
              </a:rPr>
              <a:t>本</a:t>
            </a:r>
            <a:r>
              <a:rPr dirty="0" sz="1350" spc="-15">
                <a:latin typeface="Meiryo UI"/>
                <a:cs typeface="Meiryo UI"/>
              </a:rPr>
              <a:t>の</a:t>
            </a:r>
            <a:r>
              <a:rPr dirty="0" sz="1350" spc="5">
                <a:latin typeface="Meiryo UI"/>
                <a:cs typeface="Meiryo UI"/>
              </a:rPr>
              <a:t>帯や ＰＯＰ</a:t>
            </a:r>
            <a:r>
              <a:rPr dirty="0" sz="1350">
                <a:latin typeface="Meiryo UI"/>
                <a:cs typeface="Meiryo UI"/>
              </a:rPr>
              <a:t>を</a:t>
            </a:r>
            <a:r>
              <a:rPr dirty="0" sz="1350" spc="5">
                <a:latin typeface="Meiryo UI"/>
                <a:cs typeface="Meiryo UI"/>
              </a:rPr>
              <a:t>展示す</a:t>
            </a:r>
            <a:r>
              <a:rPr dirty="0" sz="1350" spc="-15">
                <a:latin typeface="Meiryo UI"/>
                <a:cs typeface="Meiryo UI"/>
              </a:rPr>
              <a:t>る</a:t>
            </a:r>
            <a:r>
              <a:rPr dirty="0" sz="1350">
                <a:latin typeface="Meiryo UI"/>
                <a:cs typeface="Meiryo UI"/>
              </a:rPr>
              <a:t>。</a:t>
            </a:r>
            <a:endParaRPr sz="1350">
              <a:latin typeface="Meiryo UI"/>
              <a:cs typeface="Meiryo UI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67056" y="4562855"/>
            <a:ext cx="4386580" cy="2169160"/>
          </a:xfrm>
          <a:custGeom>
            <a:avLst/>
            <a:gdLst/>
            <a:ahLst/>
            <a:cxnLst/>
            <a:rect l="l" t="t" r="r" b="b"/>
            <a:pathLst>
              <a:path w="4386580" h="2169159">
                <a:moveTo>
                  <a:pt x="0" y="86868"/>
                </a:moveTo>
                <a:lnTo>
                  <a:pt x="6821" y="53042"/>
                </a:lnTo>
                <a:lnTo>
                  <a:pt x="25425" y="25431"/>
                </a:lnTo>
                <a:lnTo>
                  <a:pt x="53017" y="6822"/>
                </a:lnTo>
                <a:lnTo>
                  <a:pt x="86804" y="0"/>
                </a:lnTo>
                <a:lnTo>
                  <a:pt x="4299204" y="0"/>
                </a:lnTo>
                <a:lnTo>
                  <a:pt x="4333029" y="6822"/>
                </a:lnTo>
                <a:lnTo>
                  <a:pt x="4360640" y="25431"/>
                </a:lnTo>
                <a:lnTo>
                  <a:pt x="4379249" y="53042"/>
                </a:lnTo>
                <a:lnTo>
                  <a:pt x="4386072" y="86868"/>
                </a:lnTo>
                <a:lnTo>
                  <a:pt x="4386072" y="2081847"/>
                </a:lnTo>
                <a:lnTo>
                  <a:pt x="4379249" y="2115636"/>
                </a:lnTo>
                <a:lnTo>
                  <a:pt x="4360640" y="2143227"/>
                </a:lnTo>
                <a:lnTo>
                  <a:pt x="4333029" y="2161829"/>
                </a:lnTo>
                <a:lnTo>
                  <a:pt x="4299204" y="2168650"/>
                </a:lnTo>
                <a:lnTo>
                  <a:pt x="86804" y="2168650"/>
                </a:lnTo>
                <a:lnTo>
                  <a:pt x="53017" y="2161829"/>
                </a:lnTo>
                <a:lnTo>
                  <a:pt x="25425" y="2143227"/>
                </a:lnTo>
                <a:lnTo>
                  <a:pt x="6821" y="2115636"/>
                </a:lnTo>
                <a:lnTo>
                  <a:pt x="0" y="2081847"/>
                </a:lnTo>
                <a:lnTo>
                  <a:pt x="0" y="86868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71272" y="5486400"/>
            <a:ext cx="2238755" cy="11689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54451" y="5597652"/>
            <a:ext cx="1514855" cy="1124712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978151" y="5167884"/>
            <a:ext cx="1470660" cy="1117091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46" name="object 46"/>
          <p:cNvGraphicFramePr>
            <a:graphicFrameLocks noGrp="1"/>
          </p:cNvGraphicFramePr>
          <p:nvPr/>
        </p:nvGraphicFramePr>
        <p:xfrm>
          <a:off x="4561840" y="4741164"/>
          <a:ext cx="4207510" cy="2039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5025"/>
                <a:gridCol w="3353435"/>
              </a:tblGrid>
              <a:tr h="274319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時期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内容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６月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貸出図書セ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トの作成（別紙１）参照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01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７月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貸出図書セ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ト希望フリース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ル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募集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92075" marR="27749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８月～  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12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6756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貸出前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事前に子どもへアンケートを実施 フリース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ール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への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貸出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サ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ビ</a:t>
                      </a:r>
                      <a:r>
                        <a:rPr dirty="0" sz="1200" spc="15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（計３回）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貸出終了後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施設職員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子どもへアンケート</a:t>
                      </a:r>
                      <a:r>
                        <a:rPr dirty="0" sz="1200" spc="5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実施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843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１月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府立中央図書館にて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展示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7" name="object 47"/>
          <p:cNvSpPr txBox="1"/>
          <p:nvPr/>
        </p:nvSpPr>
        <p:spPr>
          <a:xfrm>
            <a:off x="4449317" y="4484623"/>
            <a:ext cx="12153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Meiryo UI"/>
                <a:cs typeface="Meiryo UI"/>
              </a:rPr>
              <a:t>（ス</a:t>
            </a:r>
            <a:r>
              <a:rPr dirty="0" sz="1400" spc="-5">
                <a:latin typeface="Meiryo UI"/>
                <a:cs typeface="Meiryo UI"/>
              </a:rPr>
              <a:t>ケジュ</a:t>
            </a:r>
            <a:r>
              <a:rPr dirty="0" sz="1400" spc="5">
                <a:latin typeface="Meiryo UI"/>
                <a:cs typeface="Meiryo UI"/>
              </a:rPr>
              <a:t>ー</a:t>
            </a:r>
            <a:r>
              <a:rPr dirty="0" sz="1400" spc="-10">
                <a:latin typeface="Meiryo UI"/>
                <a:cs typeface="Meiryo UI"/>
              </a:rPr>
              <a:t>ル</a:t>
            </a:r>
            <a:r>
              <a:rPr dirty="0" sz="1400">
                <a:latin typeface="Meiryo UI"/>
                <a:cs typeface="Meiryo UI"/>
              </a:rPr>
              <a:t>）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1296924" y="492251"/>
            <a:ext cx="7668895" cy="600710"/>
          </a:xfrm>
          <a:custGeom>
            <a:avLst/>
            <a:gdLst/>
            <a:ahLst/>
            <a:cxnLst/>
            <a:rect l="l" t="t" r="r" b="b"/>
            <a:pathLst>
              <a:path w="7668895" h="600710">
                <a:moveTo>
                  <a:pt x="0" y="600456"/>
                </a:moveTo>
                <a:lnTo>
                  <a:pt x="7668768" y="600456"/>
                </a:lnTo>
                <a:lnTo>
                  <a:pt x="7668768" y="0"/>
                </a:lnTo>
                <a:lnTo>
                  <a:pt x="0" y="0"/>
                </a:lnTo>
                <a:lnTo>
                  <a:pt x="0" y="60045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1611883" y="566674"/>
            <a:ext cx="6929755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Meiryo UI"/>
                <a:cs typeface="Meiryo UI"/>
              </a:rPr>
              <a:t>フリ</a:t>
            </a:r>
            <a:r>
              <a:rPr dirty="0" sz="1400" spc="5">
                <a:latin typeface="Meiryo UI"/>
                <a:cs typeface="Meiryo UI"/>
              </a:rPr>
              <a:t>ー</a:t>
            </a:r>
            <a:r>
              <a:rPr dirty="0" sz="1400">
                <a:latin typeface="Meiryo UI"/>
                <a:cs typeface="Meiryo UI"/>
              </a:rPr>
              <a:t>ス</a:t>
            </a:r>
            <a:r>
              <a:rPr dirty="0" sz="1400" spc="-15">
                <a:latin typeface="Meiryo UI"/>
                <a:cs typeface="Meiryo UI"/>
              </a:rPr>
              <a:t>ク</a:t>
            </a:r>
            <a:r>
              <a:rPr dirty="0" sz="1400" spc="-10">
                <a:latin typeface="Meiryo UI"/>
                <a:cs typeface="Meiryo UI"/>
              </a:rPr>
              <a:t>ールへの</a:t>
            </a:r>
            <a:r>
              <a:rPr dirty="0" sz="1400">
                <a:latin typeface="Meiryo UI"/>
                <a:cs typeface="Meiryo UI"/>
              </a:rPr>
              <a:t>貸</a:t>
            </a:r>
            <a:r>
              <a:rPr dirty="0" sz="1400" spc="-15">
                <a:latin typeface="Meiryo UI"/>
                <a:cs typeface="Meiryo UI"/>
              </a:rPr>
              <a:t>出</a:t>
            </a:r>
            <a:r>
              <a:rPr dirty="0" sz="1400" spc="-10">
                <a:latin typeface="Meiryo UI"/>
                <a:cs typeface="Meiryo UI"/>
              </a:rPr>
              <a:t>サービ</a:t>
            </a:r>
            <a:r>
              <a:rPr dirty="0" sz="1400">
                <a:latin typeface="Meiryo UI"/>
                <a:cs typeface="Meiryo UI"/>
              </a:rPr>
              <a:t>ス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実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す</a:t>
            </a:r>
            <a:r>
              <a:rPr dirty="0" sz="1400" spc="-5">
                <a:latin typeface="Meiryo UI"/>
                <a:cs typeface="Meiryo UI"/>
              </a:rPr>
              <a:t>る</a:t>
            </a:r>
            <a:r>
              <a:rPr dirty="0" sz="1400" spc="-10">
                <a:latin typeface="Meiryo UI"/>
                <a:cs typeface="Meiryo UI"/>
              </a:rPr>
              <a:t>とと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5">
                <a:latin typeface="Meiryo UI"/>
                <a:cs typeface="Meiryo UI"/>
              </a:rPr>
              <a:t>に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子</a:t>
            </a:r>
            <a:r>
              <a:rPr dirty="0" sz="1400" spc="-10">
                <a:latin typeface="Meiryo UI"/>
                <a:cs typeface="Meiryo UI"/>
              </a:rPr>
              <a:t>ど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10">
                <a:latin typeface="Meiryo UI"/>
                <a:cs typeface="Meiryo UI"/>
              </a:rPr>
              <a:t>が</a:t>
            </a:r>
            <a:r>
              <a:rPr dirty="0" sz="1400">
                <a:latin typeface="Meiryo UI"/>
                <a:cs typeface="Meiryo UI"/>
              </a:rPr>
              <a:t>本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読</a:t>
            </a:r>
            <a:r>
              <a:rPr dirty="0" sz="1400" spc="-10">
                <a:latin typeface="Meiryo UI"/>
                <a:cs typeface="Meiryo UI"/>
              </a:rPr>
              <a:t>んだ</a:t>
            </a:r>
            <a:r>
              <a:rPr dirty="0" sz="1400">
                <a:latin typeface="Meiryo UI"/>
                <a:cs typeface="Meiryo UI"/>
              </a:rPr>
              <a:t>感想や</a:t>
            </a:r>
            <a:r>
              <a:rPr dirty="0" sz="1400" spc="-15">
                <a:latin typeface="Meiryo UI"/>
                <a:cs typeface="Meiryo UI"/>
              </a:rPr>
              <a:t>コメ</a:t>
            </a:r>
            <a:r>
              <a:rPr dirty="0" sz="1400" spc="-5">
                <a:latin typeface="Meiryo UI"/>
                <a:cs typeface="Meiryo UI"/>
              </a:rPr>
              <a:t>ントな</a:t>
            </a:r>
            <a:r>
              <a:rPr dirty="0" sz="1400" spc="-10">
                <a:latin typeface="Meiryo UI"/>
                <a:cs typeface="Meiryo UI"/>
              </a:rPr>
              <a:t>ど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本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 spc="-15">
                <a:latin typeface="Meiryo UI"/>
                <a:cs typeface="Meiryo UI"/>
              </a:rPr>
              <a:t>帯</a:t>
            </a:r>
            <a:r>
              <a:rPr dirty="0" sz="1400">
                <a:latin typeface="Meiryo UI"/>
                <a:cs typeface="Meiryo UI"/>
              </a:rPr>
              <a:t>や ＰＯＰに表現</a:t>
            </a:r>
            <a:r>
              <a:rPr dirty="0" sz="1400" spc="5">
                <a:latin typeface="Meiryo UI"/>
                <a:cs typeface="Meiryo UI"/>
              </a:rPr>
              <a:t>し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 spc="-15">
                <a:latin typeface="Meiryo UI"/>
                <a:cs typeface="Meiryo UI"/>
              </a:rPr>
              <a:t>作</a:t>
            </a:r>
            <a:r>
              <a:rPr dirty="0" sz="1400">
                <a:latin typeface="Meiryo UI"/>
                <a:cs typeface="Meiryo UI"/>
              </a:rPr>
              <a:t>成</a:t>
            </a:r>
            <a:r>
              <a:rPr dirty="0" sz="1400" spc="-10">
                <a:latin typeface="Meiryo UI"/>
                <a:cs typeface="Meiryo UI"/>
              </a:rPr>
              <a:t>し</a:t>
            </a:r>
            <a:r>
              <a:rPr dirty="0" sz="1400" spc="-5">
                <a:latin typeface="Meiryo UI"/>
                <a:cs typeface="Meiryo UI"/>
              </a:rPr>
              <a:t>た</a:t>
            </a:r>
            <a:r>
              <a:rPr dirty="0" sz="1400" spc="-10">
                <a:latin typeface="Meiryo UI"/>
                <a:cs typeface="Meiryo UI"/>
              </a:rPr>
              <a:t>本の</a:t>
            </a:r>
            <a:r>
              <a:rPr dirty="0" sz="1400">
                <a:latin typeface="Meiryo UI"/>
                <a:cs typeface="Meiryo UI"/>
              </a:rPr>
              <a:t>帯や</a:t>
            </a:r>
            <a:r>
              <a:rPr dirty="0" sz="1400" spc="-5">
                <a:latin typeface="Meiryo UI"/>
                <a:cs typeface="Meiryo UI"/>
              </a:rPr>
              <a:t>ＰＯＰ</a:t>
            </a:r>
            <a:r>
              <a:rPr dirty="0" sz="1400">
                <a:latin typeface="Meiryo UI"/>
                <a:cs typeface="Meiryo UI"/>
              </a:rPr>
              <a:t>を</a:t>
            </a:r>
            <a:r>
              <a:rPr dirty="0" sz="1400" spc="-15">
                <a:latin typeface="Meiryo UI"/>
                <a:cs typeface="Meiryo UI"/>
              </a:rPr>
              <a:t>本</a:t>
            </a:r>
            <a:r>
              <a:rPr dirty="0" sz="1400" spc="-5">
                <a:latin typeface="Meiryo UI"/>
                <a:cs typeface="Meiryo UI"/>
              </a:rPr>
              <a:t>に添</a:t>
            </a:r>
            <a:r>
              <a:rPr dirty="0" sz="1400" spc="-10">
                <a:latin typeface="Meiryo UI"/>
                <a:cs typeface="Meiryo UI"/>
              </a:rPr>
              <a:t>付</a:t>
            </a:r>
            <a:r>
              <a:rPr dirty="0" sz="1400">
                <a:latin typeface="Meiryo UI"/>
                <a:cs typeface="Meiryo UI"/>
              </a:rPr>
              <a:t>し</a:t>
            </a:r>
            <a:r>
              <a:rPr dirty="0" sz="1400" spc="-10">
                <a:latin typeface="Meiryo UI"/>
                <a:cs typeface="Meiryo UI"/>
              </a:rPr>
              <a:t>て</a:t>
            </a:r>
            <a:r>
              <a:rPr dirty="0" sz="1400">
                <a:latin typeface="Meiryo UI"/>
                <a:cs typeface="Meiryo UI"/>
              </a:rPr>
              <a:t>次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設に</a:t>
            </a:r>
            <a:r>
              <a:rPr dirty="0" sz="1400" spc="-10">
                <a:latin typeface="Meiryo UI"/>
                <a:cs typeface="Meiryo UI"/>
              </a:rPr>
              <a:t>貸</a:t>
            </a:r>
            <a:r>
              <a:rPr dirty="0" sz="1400">
                <a:latin typeface="Meiryo UI"/>
                <a:cs typeface="Meiryo UI"/>
              </a:rPr>
              <a:t>出を</a:t>
            </a:r>
            <a:r>
              <a:rPr dirty="0" sz="1400" spc="-15">
                <a:latin typeface="Meiryo UI"/>
                <a:cs typeface="Meiryo UI"/>
              </a:rPr>
              <a:t>行</a:t>
            </a:r>
            <a:r>
              <a:rPr dirty="0" sz="1400" spc="-5">
                <a:latin typeface="Meiryo UI"/>
                <a:cs typeface="Meiryo UI"/>
              </a:rPr>
              <a:t>う。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007" y="492251"/>
            <a:ext cx="1392936" cy="60045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64007" y="492251"/>
            <a:ext cx="1393190" cy="600710"/>
          </a:xfrm>
          <a:custGeom>
            <a:avLst/>
            <a:gdLst/>
            <a:ahLst/>
            <a:cxnLst/>
            <a:rect l="l" t="t" r="r" b="b"/>
            <a:pathLst>
              <a:path w="1393190" h="600710">
                <a:moveTo>
                  <a:pt x="0" y="100075"/>
                </a:moveTo>
                <a:lnTo>
                  <a:pt x="7864" y="61132"/>
                </a:lnTo>
                <a:lnTo>
                  <a:pt x="29312" y="29321"/>
                </a:lnTo>
                <a:lnTo>
                  <a:pt x="61122" y="7868"/>
                </a:lnTo>
                <a:lnTo>
                  <a:pt x="100076" y="0"/>
                </a:lnTo>
                <a:lnTo>
                  <a:pt x="1292860" y="0"/>
                </a:lnTo>
                <a:lnTo>
                  <a:pt x="1331803" y="7868"/>
                </a:lnTo>
                <a:lnTo>
                  <a:pt x="1363614" y="29321"/>
                </a:lnTo>
                <a:lnTo>
                  <a:pt x="1385067" y="61132"/>
                </a:lnTo>
                <a:lnTo>
                  <a:pt x="1392936" y="100075"/>
                </a:lnTo>
                <a:lnTo>
                  <a:pt x="1392936" y="500380"/>
                </a:lnTo>
                <a:lnTo>
                  <a:pt x="1385067" y="539323"/>
                </a:lnTo>
                <a:lnTo>
                  <a:pt x="1363614" y="571134"/>
                </a:lnTo>
                <a:lnTo>
                  <a:pt x="1331803" y="592587"/>
                </a:lnTo>
                <a:lnTo>
                  <a:pt x="1292860" y="600456"/>
                </a:lnTo>
                <a:lnTo>
                  <a:pt x="100076" y="600456"/>
                </a:lnTo>
                <a:lnTo>
                  <a:pt x="61122" y="592587"/>
                </a:lnTo>
                <a:lnTo>
                  <a:pt x="29312" y="571134"/>
                </a:lnTo>
                <a:lnTo>
                  <a:pt x="7864" y="539323"/>
                </a:lnTo>
                <a:lnTo>
                  <a:pt x="0" y="500380"/>
                </a:lnTo>
                <a:lnTo>
                  <a:pt x="0" y="1000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290271" y="642873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Meiryo UI"/>
                <a:cs typeface="Meiryo UI"/>
              </a:rPr>
              <a:t>事業内容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</a:p>
        </p:txBody>
      </p:sp>
      <p:sp>
        <p:nvSpPr>
          <p:cNvPr id="53" name="object 53"/>
          <p:cNvSpPr txBox="1"/>
          <p:nvPr/>
        </p:nvSpPr>
        <p:spPr>
          <a:xfrm>
            <a:off x="271272" y="1191767"/>
            <a:ext cx="452755" cy="283845"/>
          </a:xfrm>
          <a:prstGeom prst="rect">
            <a:avLst/>
          </a:prstGeom>
          <a:ln w="12191">
            <a:solidFill>
              <a:srgbClr val="41709C"/>
            </a:solidFill>
          </a:ln>
        </p:spPr>
        <p:txBody>
          <a:bodyPr wrap="square" lIns="0" tIns="30480" rIns="0" bIns="0" rtlCol="0" vert="horz">
            <a:spAutoFit/>
          </a:bodyPr>
          <a:lstStyle/>
          <a:p>
            <a:pPr marL="34925">
              <a:lnSpc>
                <a:spcPct val="100000"/>
              </a:lnSpc>
              <a:spcBef>
                <a:spcPts val="240"/>
              </a:spcBef>
            </a:pPr>
            <a:r>
              <a:rPr dirty="0" sz="1400">
                <a:latin typeface="Meiryo UI"/>
                <a:cs typeface="Meiryo UI"/>
              </a:rPr>
              <a:t>目的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97535" y="1133855"/>
            <a:ext cx="8880475" cy="601980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marL="678180" marR="234315" indent="254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Meiryo UI"/>
                <a:cs typeface="Meiryo UI"/>
              </a:rPr>
              <a:t>子どもの身近な</a:t>
            </a:r>
            <a:r>
              <a:rPr dirty="0" sz="1400" spc="-15">
                <a:latin typeface="Meiryo UI"/>
                <a:cs typeface="Meiryo UI"/>
              </a:rPr>
              <a:t>場</a:t>
            </a:r>
            <a:r>
              <a:rPr dirty="0" sz="1400">
                <a:latin typeface="Meiryo UI"/>
                <a:cs typeface="Meiryo UI"/>
              </a:rPr>
              <a:t>所にあ</a:t>
            </a:r>
            <a:r>
              <a:rPr dirty="0" sz="1400" spc="-20">
                <a:latin typeface="Meiryo UI"/>
                <a:cs typeface="Meiryo UI"/>
              </a:rPr>
              <a:t>ま</a:t>
            </a:r>
            <a:r>
              <a:rPr dirty="0" sz="1400" spc="-10">
                <a:latin typeface="Meiryo UI"/>
                <a:cs typeface="Meiryo UI"/>
              </a:rPr>
              <a:t>り</a:t>
            </a:r>
            <a:r>
              <a:rPr dirty="0" sz="1400" spc="-15">
                <a:latin typeface="Meiryo UI"/>
                <a:cs typeface="Meiryo UI"/>
              </a:rPr>
              <a:t>本</a:t>
            </a:r>
            <a:r>
              <a:rPr dirty="0" sz="1400" spc="-10">
                <a:latin typeface="Meiryo UI"/>
                <a:cs typeface="Meiryo UI"/>
              </a:rPr>
              <a:t>が</a:t>
            </a:r>
            <a:r>
              <a:rPr dirty="0" sz="1400" spc="-5">
                <a:latin typeface="Meiryo UI"/>
                <a:cs typeface="Meiryo UI"/>
              </a:rPr>
              <a:t>な</a:t>
            </a:r>
            <a:r>
              <a:rPr dirty="0" sz="1400" spc="-10">
                <a:latin typeface="Meiryo UI"/>
                <a:cs typeface="Meiryo UI"/>
              </a:rPr>
              <a:t>い</a:t>
            </a:r>
            <a:r>
              <a:rPr dirty="0" sz="1400" spc="-15">
                <a:latin typeface="Meiryo UI"/>
                <a:cs typeface="Meiryo UI"/>
              </a:rPr>
              <a:t>こ</a:t>
            </a:r>
            <a:r>
              <a:rPr dirty="0" sz="1400" spc="-10">
                <a:latin typeface="Meiryo UI"/>
                <a:cs typeface="Meiryo UI"/>
              </a:rPr>
              <a:t>とが</a:t>
            </a:r>
            <a:r>
              <a:rPr dirty="0" sz="1400">
                <a:latin typeface="Meiryo UI"/>
                <a:cs typeface="Meiryo UI"/>
              </a:rPr>
              <a:t>想</a:t>
            </a:r>
            <a:r>
              <a:rPr dirty="0" sz="1400" spc="-15">
                <a:latin typeface="Meiryo UI"/>
                <a:cs typeface="Meiryo UI"/>
              </a:rPr>
              <a:t>定</a:t>
            </a:r>
            <a:r>
              <a:rPr dirty="0" sz="1400" spc="-5">
                <a:latin typeface="Meiryo UI"/>
                <a:cs typeface="Meiryo UI"/>
              </a:rPr>
              <a:t>さ</a:t>
            </a:r>
            <a:r>
              <a:rPr dirty="0" sz="1400" spc="-10">
                <a:latin typeface="Meiryo UI"/>
                <a:cs typeface="Meiryo UI"/>
              </a:rPr>
              <a:t>れ</a:t>
            </a:r>
            <a:r>
              <a:rPr dirty="0" sz="1400" spc="-15">
                <a:latin typeface="Meiryo UI"/>
                <a:cs typeface="Meiryo UI"/>
              </a:rPr>
              <a:t>る</a:t>
            </a:r>
            <a:r>
              <a:rPr dirty="0" sz="1400">
                <a:latin typeface="Meiryo UI"/>
                <a:cs typeface="Meiryo UI"/>
              </a:rPr>
              <a:t>フリース</a:t>
            </a:r>
            <a:r>
              <a:rPr dirty="0" sz="1400" spc="-10">
                <a:latin typeface="Meiryo UI"/>
                <a:cs typeface="Meiryo UI"/>
              </a:rPr>
              <a:t>クー</a:t>
            </a:r>
            <a:r>
              <a:rPr dirty="0" sz="1400" spc="-20">
                <a:latin typeface="Meiryo UI"/>
                <a:cs typeface="Meiryo UI"/>
              </a:rPr>
              <a:t>ル</a:t>
            </a:r>
            <a:r>
              <a:rPr dirty="0" sz="1400" spc="-5">
                <a:latin typeface="Meiryo UI"/>
                <a:cs typeface="Meiryo UI"/>
              </a:rPr>
              <a:t>に対</a:t>
            </a:r>
            <a:r>
              <a:rPr dirty="0" sz="1400" spc="-10">
                <a:latin typeface="Meiryo UI"/>
                <a:cs typeface="Meiryo UI"/>
              </a:rPr>
              <a:t>し、</a:t>
            </a:r>
            <a:r>
              <a:rPr dirty="0" sz="1400">
                <a:latin typeface="Meiryo UI"/>
                <a:cs typeface="Meiryo UI"/>
              </a:rPr>
              <a:t>「</a:t>
            </a:r>
            <a:r>
              <a:rPr dirty="0" sz="1400" spc="-15">
                <a:latin typeface="Meiryo UI"/>
                <a:cs typeface="Meiryo UI"/>
              </a:rPr>
              <a:t>読</a:t>
            </a:r>
            <a:r>
              <a:rPr dirty="0" sz="1400" spc="-10">
                <a:latin typeface="Meiryo UI"/>
                <a:cs typeface="Meiryo UI"/>
              </a:rPr>
              <a:t>み</a:t>
            </a:r>
            <a:r>
              <a:rPr dirty="0" sz="1400" spc="-5">
                <a:latin typeface="Meiryo UI"/>
                <a:cs typeface="Meiryo UI"/>
              </a:rPr>
              <a:t>たい</a:t>
            </a:r>
            <a:r>
              <a:rPr dirty="0" sz="1400" spc="-15">
                <a:latin typeface="Meiryo UI"/>
                <a:cs typeface="Meiryo UI"/>
              </a:rPr>
              <a:t>と思</a:t>
            </a:r>
            <a:r>
              <a:rPr dirty="0" sz="1400" spc="-5">
                <a:latin typeface="Meiryo UI"/>
                <a:cs typeface="Meiryo UI"/>
              </a:rPr>
              <a:t>える</a:t>
            </a:r>
            <a:r>
              <a:rPr dirty="0" sz="1400" spc="-15">
                <a:latin typeface="Meiryo UI"/>
                <a:cs typeface="Meiryo UI"/>
              </a:rPr>
              <a:t>本</a:t>
            </a:r>
            <a:r>
              <a:rPr dirty="0" sz="1400">
                <a:latin typeface="Meiryo UI"/>
                <a:cs typeface="Meiryo UI"/>
              </a:rPr>
              <a:t>」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届</a:t>
            </a:r>
            <a:r>
              <a:rPr dirty="0" sz="1400" spc="-10">
                <a:latin typeface="Meiryo UI"/>
                <a:cs typeface="Meiryo UI"/>
              </a:rPr>
              <a:t>け</a:t>
            </a:r>
            <a:r>
              <a:rPr dirty="0" sz="1400" spc="-15">
                <a:latin typeface="Meiryo UI"/>
                <a:cs typeface="Meiryo UI"/>
              </a:rPr>
              <a:t>る</a:t>
            </a:r>
            <a:r>
              <a:rPr dirty="0" sz="1400" spc="-10">
                <a:latin typeface="Meiryo UI"/>
                <a:cs typeface="Meiryo UI"/>
              </a:rPr>
              <a:t>とと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5">
                <a:latin typeface="Meiryo UI"/>
                <a:cs typeface="Meiryo UI"/>
              </a:rPr>
              <a:t>に、 </a:t>
            </a:r>
            <a:r>
              <a:rPr dirty="0" sz="1400">
                <a:latin typeface="Meiryo UI"/>
                <a:cs typeface="Meiryo UI"/>
              </a:rPr>
              <a:t>同世代</a:t>
            </a:r>
            <a:r>
              <a:rPr dirty="0" sz="1400" spc="5">
                <a:latin typeface="Meiryo UI"/>
                <a:cs typeface="Meiryo UI"/>
              </a:rPr>
              <a:t>の</a:t>
            </a:r>
            <a:r>
              <a:rPr dirty="0" sz="1400">
                <a:latin typeface="Meiryo UI"/>
                <a:cs typeface="Meiryo UI"/>
              </a:rPr>
              <a:t>子ど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10">
                <a:latin typeface="Meiryo UI"/>
                <a:cs typeface="Meiryo UI"/>
              </a:rPr>
              <a:t>か</a:t>
            </a:r>
            <a:r>
              <a:rPr dirty="0" sz="1400" spc="-15">
                <a:latin typeface="Meiryo UI"/>
                <a:cs typeface="Meiryo UI"/>
              </a:rPr>
              <a:t>ら</a:t>
            </a:r>
            <a:r>
              <a:rPr dirty="0" sz="1400">
                <a:latin typeface="Meiryo UI"/>
                <a:cs typeface="Meiryo UI"/>
              </a:rPr>
              <a:t>本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 spc="-15">
                <a:latin typeface="Meiryo UI"/>
                <a:cs typeface="Meiryo UI"/>
              </a:rPr>
              <a:t>紹</a:t>
            </a:r>
            <a:r>
              <a:rPr dirty="0" sz="1400">
                <a:latin typeface="Meiryo UI"/>
                <a:cs typeface="Meiryo UI"/>
              </a:rPr>
              <a:t>介を</a:t>
            </a:r>
            <a:r>
              <a:rPr dirty="0" sz="1400" spc="-15">
                <a:latin typeface="Meiryo UI"/>
                <a:cs typeface="Meiryo UI"/>
              </a:rPr>
              <a:t>さ</a:t>
            </a:r>
            <a:r>
              <a:rPr dirty="0" sz="1400" spc="-10">
                <a:latin typeface="Meiryo UI"/>
                <a:cs typeface="Meiryo UI"/>
              </a:rPr>
              <a:t>れ</a:t>
            </a:r>
            <a:r>
              <a:rPr dirty="0" sz="1400">
                <a:latin typeface="Meiryo UI"/>
                <a:cs typeface="Meiryo UI"/>
              </a:rPr>
              <a:t>る</a:t>
            </a:r>
            <a:r>
              <a:rPr dirty="0" sz="1400" spc="-15">
                <a:latin typeface="Meiryo UI"/>
                <a:cs typeface="Meiryo UI"/>
              </a:rPr>
              <a:t>こ</a:t>
            </a:r>
            <a:r>
              <a:rPr dirty="0" sz="1400" spc="-10">
                <a:latin typeface="Meiryo UI"/>
                <a:cs typeface="Meiryo UI"/>
              </a:rPr>
              <a:t>と</a:t>
            </a:r>
            <a:r>
              <a:rPr dirty="0" sz="1400" spc="-20">
                <a:latin typeface="Meiryo UI"/>
                <a:cs typeface="Meiryo UI"/>
              </a:rPr>
              <a:t>で</a:t>
            </a:r>
            <a:r>
              <a:rPr dirty="0" sz="1400" spc="-5">
                <a:latin typeface="Meiryo UI"/>
                <a:cs typeface="Meiryo UI"/>
              </a:rPr>
              <a:t>、</a:t>
            </a:r>
            <a:r>
              <a:rPr dirty="0" sz="1400" spc="-15">
                <a:latin typeface="Meiryo UI"/>
                <a:cs typeface="Meiryo UI"/>
              </a:rPr>
              <a:t>よ</a:t>
            </a:r>
            <a:r>
              <a:rPr dirty="0" sz="1400" spc="-10">
                <a:latin typeface="Meiryo UI"/>
                <a:cs typeface="Meiryo UI"/>
              </a:rPr>
              <a:t>り</a:t>
            </a:r>
            <a:r>
              <a:rPr dirty="0" sz="1400">
                <a:latin typeface="Meiryo UI"/>
                <a:cs typeface="Meiryo UI"/>
              </a:rPr>
              <a:t>読</a:t>
            </a:r>
            <a:r>
              <a:rPr dirty="0" sz="1400" spc="-15">
                <a:latin typeface="Meiryo UI"/>
                <a:cs typeface="Meiryo UI"/>
              </a:rPr>
              <a:t>書</a:t>
            </a:r>
            <a:r>
              <a:rPr dirty="0" sz="1400" spc="-10">
                <a:latin typeface="Meiryo UI"/>
                <a:cs typeface="Meiryo UI"/>
              </a:rPr>
              <a:t>への</a:t>
            </a:r>
            <a:r>
              <a:rPr dirty="0" sz="1400">
                <a:latin typeface="Meiryo UI"/>
                <a:cs typeface="Meiryo UI"/>
              </a:rPr>
              <a:t>興</a:t>
            </a:r>
            <a:r>
              <a:rPr dirty="0" sz="1400" spc="-15">
                <a:latin typeface="Meiryo UI"/>
                <a:cs typeface="Meiryo UI"/>
              </a:rPr>
              <a:t>味</a:t>
            </a:r>
            <a:r>
              <a:rPr dirty="0" sz="1400">
                <a:latin typeface="Meiryo UI"/>
                <a:cs typeface="Meiryo UI"/>
              </a:rPr>
              <a:t>関心</a:t>
            </a:r>
            <a:r>
              <a:rPr dirty="0" sz="1400" spc="-15">
                <a:latin typeface="Meiryo UI"/>
                <a:cs typeface="Meiryo UI"/>
              </a:rPr>
              <a:t>を高</a:t>
            </a:r>
            <a:r>
              <a:rPr dirty="0" sz="1400" spc="-10">
                <a:latin typeface="Meiryo UI"/>
                <a:cs typeface="Meiryo UI"/>
              </a:rPr>
              <a:t>め</a:t>
            </a:r>
            <a:r>
              <a:rPr dirty="0" sz="1400">
                <a:latin typeface="Meiryo UI"/>
                <a:cs typeface="Meiryo UI"/>
              </a:rPr>
              <a:t>る。</a:t>
            </a:r>
            <a:endParaRPr sz="1400">
              <a:latin typeface="Meiryo UI"/>
              <a:cs typeface="Meiryo U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401002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事業（２）オーサービジ</a:t>
            </a:r>
            <a:r>
              <a:rPr dirty="0" spc="-15"/>
              <a:t>ッ</a:t>
            </a:r>
            <a:r>
              <a:rPr dirty="0" spc="-10"/>
              <a:t>トの実施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007" y="492251"/>
            <a:ext cx="1392936" cy="6004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007" y="492251"/>
            <a:ext cx="1393190" cy="600710"/>
          </a:xfrm>
          <a:custGeom>
            <a:avLst/>
            <a:gdLst/>
            <a:ahLst/>
            <a:cxnLst/>
            <a:rect l="l" t="t" r="r" b="b"/>
            <a:pathLst>
              <a:path w="1393190" h="600710">
                <a:moveTo>
                  <a:pt x="0" y="100075"/>
                </a:moveTo>
                <a:lnTo>
                  <a:pt x="7864" y="61132"/>
                </a:lnTo>
                <a:lnTo>
                  <a:pt x="29312" y="29321"/>
                </a:lnTo>
                <a:lnTo>
                  <a:pt x="61122" y="7868"/>
                </a:lnTo>
                <a:lnTo>
                  <a:pt x="100076" y="0"/>
                </a:lnTo>
                <a:lnTo>
                  <a:pt x="1292860" y="0"/>
                </a:lnTo>
                <a:lnTo>
                  <a:pt x="1331803" y="7868"/>
                </a:lnTo>
                <a:lnTo>
                  <a:pt x="1363614" y="29321"/>
                </a:lnTo>
                <a:lnTo>
                  <a:pt x="1385067" y="61132"/>
                </a:lnTo>
                <a:lnTo>
                  <a:pt x="1392936" y="100075"/>
                </a:lnTo>
                <a:lnTo>
                  <a:pt x="1392936" y="500380"/>
                </a:lnTo>
                <a:lnTo>
                  <a:pt x="1385067" y="539323"/>
                </a:lnTo>
                <a:lnTo>
                  <a:pt x="1363614" y="571134"/>
                </a:lnTo>
                <a:lnTo>
                  <a:pt x="1331803" y="592587"/>
                </a:lnTo>
                <a:lnTo>
                  <a:pt x="1292860" y="600456"/>
                </a:lnTo>
                <a:lnTo>
                  <a:pt x="100076" y="600456"/>
                </a:lnTo>
                <a:lnTo>
                  <a:pt x="61122" y="592587"/>
                </a:lnTo>
                <a:lnTo>
                  <a:pt x="29312" y="571134"/>
                </a:lnTo>
                <a:lnTo>
                  <a:pt x="7864" y="539323"/>
                </a:lnTo>
                <a:lnTo>
                  <a:pt x="0" y="500380"/>
                </a:lnTo>
                <a:lnTo>
                  <a:pt x="0" y="1000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78739" y="1945894"/>
            <a:ext cx="2994660" cy="18592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98120">
              <a:lnSpc>
                <a:spcPct val="100000"/>
              </a:lnSpc>
              <a:spcBef>
                <a:spcPts val="105"/>
              </a:spcBef>
            </a:pPr>
            <a:r>
              <a:rPr dirty="0" sz="1400" spc="5">
                <a:latin typeface="Meiryo UI"/>
                <a:cs typeface="Meiryo UI"/>
              </a:rPr>
              <a:t>〈</a:t>
            </a:r>
            <a:r>
              <a:rPr dirty="0" sz="1400">
                <a:latin typeface="Meiryo UI"/>
                <a:cs typeface="Meiryo UI"/>
              </a:rPr>
              <a:t>既存事業〉</a:t>
            </a:r>
            <a:endParaRPr sz="1400">
              <a:latin typeface="Meiryo UI"/>
              <a:cs typeface="Meiryo UI"/>
            </a:endParaRPr>
          </a:p>
          <a:p>
            <a:pPr marL="198120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平成29</a:t>
            </a:r>
            <a:r>
              <a:rPr dirty="0" sz="1400" spc="5">
                <a:latin typeface="Meiryo UI"/>
                <a:cs typeface="Meiryo UI"/>
              </a:rPr>
              <a:t>年</a:t>
            </a:r>
            <a:r>
              <a:rPr dirty="0" sz="1400">
                <a:latin typeface="Meiryo UI"/>
                <a:cs typeface="Meiryo UI"/>
              </a:rPr>
              <a:t>度</a:t>
            </a:r>
            <a:r>
              <a:rPr dirty="0" sz="1400" spc="-5">
                <a:latin typeface="Meiryo UI"/>
                <a:cs typeface="Meiryo UI"/>
              </a:rPr>
              <a:t>よ</a:t>
            </a:r>
            <a:r>
              <a:rPr dirty="0" sz="1400">
                <a:latin typeface="Meiryo UI"/>
                <a:cs typeface="Meiryo UI"/>
              </a:rPr>
              <a:t>り</a:t>
            </a:r>
            <a:r>
              <a:rPr dirty="0" sz="1400" spc="5">
                <a:latin typeface="Meiryo UI"/>
                <a:cs typeface="Meiryo UI"/>
              </a:rPr>
              <a:t>大</a:t>
            </a:r>
            <a:r>
              <a:rPr dirty="0" sz="1400" spc="-10">
                <a:latin typeface="Meiryo UI"/>
                <a:cs typeface="Meiryo UI"/>
              </a:rPr>
              <a:t>阪</a:t>
            </a:r>
            <a:r>
              <a:rPr dirty="0" sz="1400" spc="5">
                <a:latin typeface="Meiryo UI"/>
                <a:cs typeface="Meiryo UI"/>
              </a:rPr>
              <a:t>府</a:t>
            </a:r>
            <a:r>
              <a:rPr dirty="0" sz="1400" spc="-5">
                <a:latin typeface="Meiryo UI"/>
                <a:cs typeface="Meiryo UI"/>
              </a:rPr>
              <a:t>で</a:t>
            </a:r>
            <a:r>
              <a:rPr dirty="0" sz="1400">
                <a:latin typeface="Meiryo UI"/>
                <a:cs typeface="Meiryo UI"/>
              </a:rPr>
              <a:t>は</a:t>
            </a:r>
            <a:r>
              <a:rPr dirty="0" sz="1400" spc="-15">
                <a:latin typeface="Meiryo UI"/>
                <a:cs typeface="Meiryo UI"/>
              </a:rPr>
              <a:t>、</a:t>
            </a:r>
            <a:r>
              <a:rPr dirty="0" sz="1400" spc="-10">
                <a:latin typeface="Meiryo UI"/>
                <a:cs typeface="Meiryo UI"/>
              </a:rPr>
              <a:t>小</a:t>
            </a:r>
            <a:r>
              <a:rPr dirty="0" sz="1400" spc="5">
                <a:latin typeface="Meiryo UI"/>
                <a:cs typeface="Meiryo UI"/>
              </a:rPr>
              <a:t>学</a:t>
            </a:r>
            <a:r>
              <a:rPr dirty="0" sz="1400">
                <a:latin typeface="Meiryo UI"/>
                <a:cs typeface="Meiryo UI"/>
              </a:rPr>
              <a:t>校、</a:t>
            </a:r>
            <a:endParaRPr sz="1400">
              <a:latin typeface="Meiryo UI"/>
              <a:cs typeface="Meiryo UI"/>
            </a:endParaRPr>
          </a:p>
          <a:p>
            <a:pPr marL="198120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教育保育施設を対象に、</a:t>
            </a:r>
            <a:endParaRPr sz="1400">
              <a:latin typeface="Meiryo UI"/>
              <a:cs typeface="Meiryo UI"/>
            </a:endParaRPr>
          </a:p>
          <a:p>
            <a:pPr marL="198120" marR="225425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オ</a:t>
            </a:r>
            <a:r>
              <a:rPr dirty="0" sz="1400" spc="5">
                <a:latin typeface="Meiryo UI"/>
                <a:cs typeface="Meiryo UI"/>
              </a:rPr>
              <a:t>ーサ</a:t>
            </a:r>
            <a:r>
              <a:rPr dirty="0" sz="1400" spc="-10">
                <a:latin typeface="Meiryo UI"/>
                <a:cs typeface="Meiryo UI"/>
              </a:rPr>
              <a:t>ービ</a:t>
            </a:r>
            <a:r>
              <a:rPr dirty="0" sz="1400">
                <a:latin typeface="Meiryo UI"/>
                <a:cs typeface="Meiryo UI"/>
              </a:rPr>
              <a:t>ジッ</a:t>
            </a:r>
            <a:r>
              <a:rPr dirty="0" sz="1400" spc="-10">
                <a:latin typeface="Meiryo UI"/>
                <a:cs typeface="Meiryo UI"/>
              </a:rPr>
              <a:t>ト</a:t>
            </a:r>
            <a:r>
              <a:rPr dirty="0" sz="1400">
                <a:latin typeface="Meiryo UI"/>
                <a:cs typeface="Meiryo UI"/>
              </a:rPr>
              <a:t>事</a:t>
            </a:r>
            <a:r>
              <a:rPr dirty="0" sz="1400" spc="-15">
                <a:latin typeface="Meiryo UI"/>
                <a:cs typeface="Meiryo UI"/>
              </a:rPr>
              <a:t>業</a:t>
            </a:r>
            <a:r>
              <a:rPr dirty="0" sz="1400">
                <a:latin typeface="Meiryo UI"/>
                <a:cs typeface="Meiryo UI"/>
              </a:rPr>
              <a:t>を実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し</a:t>
            </a:r>
            <a:r>
              <a:rPr dirty="0" sz="1400" spc="-10">
                <a:latin typeface="Meiryo UI"/>
                <a:cs typeface="Meiryo UI"/>
              </a:rPr>
              <a:t>ており</a:t>
            </a:r>
            <a:r>
              <a:rPr dirty="0" sz="1400">
                <a:latin typeface="Meiryo UI"/>
                <a:cs typeface="Meiryo UI"/>
              </a:rPr>
              <a:t>、 </a:t>
            </a:r>
            <a:r>
              <a:rPr dirty="0" sz="1400">
                <a:latin typeface="Meiryo UI"/>
                <a:cs typeface="Meiryo UI"/>
              </a:rPr>
              <a:t>令和３年度より</a:t>
            </a:r>
            <a:r>
              <a:rPr dirty="0" sz="1400" spc="-10">
                <a:latin typeface="Meiryo UI"/>
                <a:cs typeface="Meiryo UI"/>
              </a:rPr>
              <a:t>対</a:t>
            </a:r>
            <a:r>
              <a:rPr dirty="0" sz="1400">
                <a:latin typeface="Meiryo UI"/>
                <a:cs typeface="Meiryo UI"/>
              </a:rPr>
              <a:t>象を</a:t>
            </a:r>
            <a:r>
              <a:rPr dirty="0" sz="1400" spc="-15">
                <a:latin typeface="Meiryo UI"/>
                <a:cs typeface="Meiryo UI"/>
              </a:rPr>
              <a:t>拡</a:t>
            </a:r>
            <a:r>
              <a:rPr dirty="0" sz="1400">
                <a:latin typeface="Meiryo UI"/>
                <a:cs typeface="Meiryo UI"/>
              </a:rPr>
              <a:t>充</a:t>
            </a:r>
            <a:r>
              <a:rPr dirty="0" sz="1400" spc="-10">
                <a:latin typeface="Meiryo UI"/>
                <a:cs typeface="Meiryo UI"/>
              </a:rPr>
              <a:t>し</a:t>
            </a:r>
            <a:r>
              <a:rPr dirty="0" sz="1400">
                <a:latin typeface="Meiryo UI"/>
                <a:cs typeface="Meiryo UI"/>
              </a:rPr>
              <a:t>、</a:t>
            </a:r>
            <a:endParaRPr sz="1400">
              <a:latin typeface="Meiryo UI"/>
              <a:cs typeface="Meiryo UI"/>
            </a:endParaRPr>
          </a:p>
          <a:p>
            <a:pPr marL="198120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中学高校</a:t>
            </a:r>
            <a:r>
              <a:rPr dirty="0" sz="1400" spc="5">
                <a:latin typeface="Meiryo UI"/>
                <a:cs typeface="Meiryo UI"/>
              </a:rPr>
              <a:t>で</a:t>
            </a:r>
            <a:r>
              <a:rPr dirty="0" sz="1400">
                <a:latin typeface="Meiryo UI"/>
                <a:cs typeface="Meiryo UI"/>
              </a:rPr>
              <a:t>も実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を予</a:t>
            </a:r>
            <a:r>
              <a:rPr dirty="0" sz="1400" spc="-15">
                <a:latin typeface="Meiryo UI"/>
                <a:cs typeface="Meiryo UI"/>
              </a:rPr>
              <a:t>定</a:t>
            </a:r>
            <a:r>
              <a:rPr dirty="0" sz="1400">
                <a:latin typeface="Meiryo UI"/>
                <a:cs typeface="Meiryo UI"/>
              </a:rPr>
              <a:t>し</a:t>
            </a:r>
            <a:r>
              <a:rPr dirty="0" sz="1400" spc="-10">
                <a:latin typeface="Meiryo UI"/>
                <a:cs typeface="Meiryo UI"/>
              </a:rPr>
              <a:t>てい</a:t>
            </a:r>
            <a:r>
              <a:rPr dirty="0" sz="1400">
                <a:latin typeface="Meiryo UI"/>
                <a:cs typeface="Meiryo UI"/>
              </a:rPr>
              <a:t>る。</a:t>
            </a:r>
            <a:endParaRPr sz="1400">
              <a:latin typeface="Meiryo UI"/>
              <a:cs typeface="Meiryo UI"/>
            </a:endParaRPr>
          </a:p>
          <a:p>
            <a:pPr>
              <a:lnSpc>
                <a:spcPct val="100000"/>
              </a:lnSpc>
              <a:spcBef>
                <a:spcPts val="65"/>
              </a:spcBef>
            </a:pPr>
            <a:endParaRPr sz="1400">
              <a:latin typeface="Meiryo UI"/>
              <a:cs typeface="Meiryo U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Meiryo UI"/>
                <a:cs typeface="Meiryo UI"/>
              </a:rPr>
              <a:t>（実施方法及び</a:t>
            </a:r>
            <a:r>
              <a:rPr dirty="0" sz="1600" b="1">
                <a:latin typeface="Meiryo UI"/>
                <a:cs typeface="Meiryo UI"/>
              </a:rPr>
              <a:t>ス</a:t>
            </a:r>
            <a:r>
              <a:rPr dirty="0" sz="1600" spc="-5" b="1">
                <a:latin typeface="Meiryo UI"/>
                <a:cs typeface="Meiryo UI"/>
              </a:rPr>
              <a:t>ケジュ</a:t>
            </a:r>
            <a:r>
              <a:rPr dirty="0" sz="1600" spc="-15" b="1">
                <a:latin typeface="Meiryo UI"/>
                <a:cs typeface="Meiryo UI"/>
              </a:rPr>
              <a:t>ー</a:t>
            </a:r>
            <a:r>
              <a:rPr dirty="0" sz="1600" b="1">
                <a:latin typeface="Meiryo UI"/>
                <a:cs typeface="Meiryo UI"/>
              </a:rPr>
              <a:t>ル</a:t>
            </a:r>
            <a:r>
              <a:rPr dirty="0" sz="1600" spc="-5" b="1">
                <a:latin typeface="Meiryo UI"/>
                <a:cs typeface="Meiryo UI"/>
              </a:rPr>
              <a:t>）</a:t>
            </a:r>
            <a:endParaRPr sz="1600">
              <a:latin typeface="Meiryo UI"/>
              <a:cs typeface="Meiryo U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86728" y="1901951"/>
            <a:ext cx="2051747" cy="15605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0772" y="1828800"/>
            <a:ext cx="8884920" cy="1666239"/>
          </a:xfrm>
          <a:custGeom>
            <a:avLst/>
            <a:gdLst/>
            <a:ahLst/>
            <a:cxnLst/>
            <a:rect l="l" t="t" r="r" b="b"/>
            <a:pathLst>
              <a:path w="8884920" h="1666239">
                <a:moveTo>
                  <a:pt x="0" y="95376"/>
                </a:moveTo>
                <a:lnTo>
                  <a:pt x="7496" y="58239"/>
                </a:lnTo>
                <a:lnTo>
                  <a:pt x="27942" y="27924"/>
                </a:lnTo>
                <a:lnTo>
                  <a:pt x="58266" y="7491"/>
                </a:lnTo>
                <a:lnTo>
                  <a:pt x="95402" y="0"/>
                </a:lnTo>
                <a:lnTo>
                  <a:pt x="8789543" y="0"/>
                </a:lnTo>
                <a:lnTo>
                  <a:pt x="8826680" y="7491"/>
                </a:lnTo>
                <a:lnTo>
                  <a:pt x="8856995" y="27924"/>
                </a:lnTo>
                <a:lnTo>
                  <a:pt x="8877428" y="58239"/>
                </a:lnTo>
                <a:lnTo>
                  <a:pt x="8884920" y="95376"/>
                </a:lnTo>
                <a:lnTo>
                  <a:pt x="8884920" y="1570354"/>
                </a:lnTo>
                <a:lnTo>
                  <a:pt x="8877428" y="1607492"/>
                </a:lnTo>
                <a:lnTo>
                  <a:pt x="8856995" y="1637807"/>
                </a:lnTo>
                <a:lnTo>
                  <a:pt x="8826680" y="1658240"/>
                </a:lnTo>
                <a:lnTo>
                  <a:pt x="8789543" y="1665732"/>
                </a:lnTo>
                <a:lnTo>
                  <a:pt x="95402" y="1665732"/>
                </a:lnTo>
                <a:lnTo>
                  <a:pt x="58266" y="1658240"/>
                </a:lnTo>
                <a:lnTo>
                  <a:pt x="27942" y="1637807"/>
                </a:lnTo>
                <a:lnTo>
                  <a:pt x="7496" y="1607492"/>
                </a:lnTo>
                <a:lnTo>
                  <a:pt x="0" y="1570354"/>
                </a:lnTo>
                <a:lnTo>
                  <a:pt x="0" y="9537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139439" y="1870290"/>
            <a:ext cx="3052572" cy="14409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148071" y="5850635"/>
            <a:ext cx="2676525" cy="696595"/>
          </a:xfrm>
          <a:custGeom>
            <a:avLst/>
            <a:gdLst/>
            <a:ahLst/>
            <a:cxnLst/>
            <a:rect l="l" t="t" r="r" b="b"/>
            <a:pathLst>
              <a:path w="2676525" h="696595">
                <a:moveTo>
                  <a:pt x="0" y="696467"/>
                </a:moveTo>
                <a:lnTo>
                  <a:pt x="2676144" y="696467"/>
                </a:lnTo>
                <a:lnTo>
                  <a:pt x="2676144" y="0"/>
                </a:lnTo>
                <a:lnTo>
                  <a:pt x="0" y="0"/>
                </a:lnTo>
                <a:lnTo>
                  <a:pt x="0" y="696467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179400" y="3814445"/>
          <a:ext cx="7804150" cy="3030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9020"/>
                <a:gridCol w="6736080"/>
              </a:tblGrid>
              <a:tr h="27431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時期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内容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31991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６月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3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協力いただける著者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調整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７月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訪問施設等の調整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698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10312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８月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～12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【事業実施前】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346075" indent="-255270">
                        <a:lnSpc>
                          <a:spcPct val="100000"/>
                        </a:lnSpc>
                        <a:buChar char="●"/>
                        <a:tabLst>
                          <a:tab pos="346710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子どもに対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しア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ンケー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実施する。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193675" marR="483870" indent="-102235">
                        <a:lnSpc>
                          <a:spcPct val="100000"/>
                        </a:lnSpc>
                        <a:buChar char="●"/>
                        <a:tabLst>
                          <a:tab pos="346710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施設におい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て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訪問する本の著者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著作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読み、本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著者に宛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てた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作品（形式自由）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作成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、 府教育庁へ送付する。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346075" indent="-255270">
                        <a:lnSpc>
                          <a:spcPct val="100000"/>
                        </a:lnSpc>
                        <a:buChar char="●"/>
                        <a:tabLst>
                          <a:tab pos="346710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府教育庁は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施設及び本の著者と実施内容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日程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調整する。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>
                        <a:lnSpc>
                          <a:spcPct val="100000"/>
                        </a:lnSpc>
                        <a:buFont typeface="Meiryo UI"/>
                        <a:buChar char="●"/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3941445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【事業実施】	</a:t>
                      </a:r>
                      <a:r>
                        <a:rPr dirty="0" baseline="-9259" sz="1800">
                          <a:latin typeface="Meiryo UI"/>
                          <a:cs typeface="Meiryo UI"/>
                        </a:rPr>
                        <a:t>（作品例）</a:t>
                      </a:r>
                      <a:endParaRPr baseline="-9259" sz="1800">
                        <a:latin typeface="Meiryo UI"/>
                        <a:cs typeface="Meiryo UI"/>
                      </a:endParaRPr>
                    </a:p>
                    <a:p>
                      <a:pPr marL="346075" indent="-255270">
                        <a:lnSpc>
                          <a:spcPct val="100000"/>
                        </a:lnSpc>
                        <a:buChar char="●"/>
                        <a:tabLst>
                          <a:tab pos="346710" algn="l"/>
                          <a:tab pos="4043045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お話やワークシ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ョップ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実施する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。（45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分程度／１回）	</a:t>
                      </a:r>
                      <a:r>
                        <a:rPr dirty="0" baseline="-9259" sz="1800">
                          <a:latin typeface="Meiryo UI"/>
                          <a:cs typeface="Meiryo UI"/>
                        </a:rPr>
                        <a:t>子どもの感想や本</a:t>
                      </a:r>
                      <a:r>
                        <a:rPr dirty="0" baseline="-9259" sz="1800" spc="7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baseline="-9259" sz="1800">
                          <a:latin typeface="Meiryo UI"/>
                          <a:cs typeface="Meiryo UI"/>
                        </a:rPr>
                        <a:t>著者</a:t>
                      </a:r>
                      <a:r>
                        <a:rPr dirty="0" baseline="-9259" sz="1800" spc="-15">
                          <a:latin typeface="Meiryo UI"/>
                          <a:cs typeface="Meiryo UI"/>
                        </a:rPr>
                        <a:t>へ</a:t>
                      </a:r>
                      <a:r>
                        <a:rPr dirty="0" baseline="-9259" sz="180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baseline="-9259" sz="1800" spc="-22">
                          <a:latin typeface="Meiryo UI"/>
                          <a:cs typeface="Meiryo UI"/>
                        </a:rPr>
                        <a:t>メ</a:t>
                      </a:r>
                      <a:r>
                        <a:rPr dirty="0" baseline="-9259" sz="1800" spc="-7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baseline="-9259" sz="1800" spc="7">
                          <a:latin typeface="Meiryo UI"/>
                          <a:cs typeface="Meiryo UI"/>
                        </a:rPr>
                        <a:t>セ</a:t>
                      </a:r>
                      <a:r>
                        <a:rPr dirty="0" baseline="-9259" sz="1800" spc="-1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baseline="-9259" sz="1800">
                          <a:latin typeface="Meiryo UI"/>
                          <a:cs typeface="Meiryo UI"/>
                        </a:rPr>
                        <a:t>ジ等</a:t>
                      </a:r>
                      <a:endParaRPr baseline="-9259" sz="1800">
                        <a:latin typeface="Meiryo UI"/>
                        <a:cs typeface="Meiryo UI"/>
                      </a:endParaRPr>
                    </a:p>
                    <a:p>
                      <a:pPr marL="4043679">
                        <a:lnSpc>
                          <a:spcPts val="1340"/>
                        </a:lnSpc>
                        <a:spcBef>
                          <a:spcPts val="200"/>
                        </a:spcBef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描いた画用紙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色紙など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91440">
                        <a:lnSpc>
                          <a:spcPts val="1340"/>
                        </a:lnSpc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【事業実施後】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346075" indent="-255270">
                        <a:lnSpc>
                          <a:spcPct val="100000"/>
                        </a:lnSpc>
                        <a:buChar char="●"/>
                        <a:tabLst>
                          <a:tab pos="346710" algn="l"/>
                        </a:tabLst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子ども</a:t>
                      </a:r>
                      <a:r>
                        <a:rPr dirty="0" sz="12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施設職員に対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しア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ンケートを実施</a:t>
                      </a:r>
                      <a:r>
                        <a:rPr dirty="0" sz="1200" spc="-15">
                          <a:latin typeface="Meiryo UI"/>
                          <a:cs typeface="Meiryo UI"/>
                        </a:rPr>
                        <a:t>す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る。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91439" y="486155"/>
          <a:ext cx="8892540" cy="12560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9515"/>
                <a:gridCol w="7675245"/>
              </a:tblGrid>
              <a:tr h="621030"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800">
                          <a:solidFill>
                            <a:srgbClr val="FFFFFF"/>
                          </a:solidFill>
                          <a:latin typeface="Meiryo UI"/>
                          <a:cs typeface="Meiryo UI"/>
                        </a:rPr>
                        <a:t>事業内容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163195">
                    <a:lnR w="12700">
                      <a:solidFill>
                        <a:srgbClr val="41709C"/>
                      </a:solidFill>
                      <a:prstDash val="solid"/>
                    </a:lnR>
                    <a:lnB w="12700">
                      <a:solidFill>
                        <a:srgbClr val="41709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7025" marR="1149985" indent="115570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矯正施設（少年院）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児童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自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立支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援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施設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フ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リー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ス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ールへ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著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者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（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オーサー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）が 訪問（ビジッ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ト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し、お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話や</a:t>
                      </a:r>
                      <a:r>
                        <a:rPr dirty="0" sz="1400" spc="-20">
                          <a:latin typeface="Meiryo UI"/>
                          <a:cs typeface="Meiryo UI"/>
                        </a:rPr>
                        <a:t>ワ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シ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ョ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プな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実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施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す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。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87630">
                    <a:lnL w="127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12700">
                      <a:solidFill>
                        <a:srgbClr val="41709C"/>
                      </a:solidFill>
                      <a:prstDash val="solid"/>
                    </a:lnT>
                    <a:lnB w="12700">
                      <a:solidFill>
                        <a:srgbClr val="41709C"/>
                      </a:solidFill>
                      <a:prstDash val="solid"/>
                    </a:lnB>
                  </a:tcPr>
                </a:tc>
              </a:tr>
              <a:tr h="622553">
                <a:tc gridSpan="2">
                  <a:txBody>
                    <a:bodyPr/>
                    <a:lstStyle/>
                    <a:p>
                      <a:pPr marL="678180" marR="248920" indent="-469900">
                        <a:lnSpc>
                          <a:spcPct val="100000"/>
                        </a:lnSpc>
                        <a:spcBef>
                          <a:spcPts val="860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目的</a:t>
                      </a:r>
                      <a:r>
                        <a:rPr dirty="0" sz="1400" spc="35">
                          <a:latin typeface="Meiryo UI"/>
                          <a:cs typeface="Meiryo UI"/>
                        </a:rPr>
                        <a:t> 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への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興味関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心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のあ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るな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関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わ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ず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子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ど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も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が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実際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に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本を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制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作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た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人か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ら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直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接話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聞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く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こ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や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、ワ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ク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シ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ョ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ッ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プ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を体 験す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るこ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本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読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む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楽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し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さ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や興味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関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心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を</a:t>
                      </a:r>
                      <a:r>
                        <a:rPr dirty="0" sz="1400" spc="-15">
                          <a:latin typeface="Meiryo UI"/>
                          <a:cs typeface="Meiryo UI"/>
                        </a:rPr>
                        <a:t>高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め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る。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109220">
                    <a:lnL w="12700">
                      <a:solidFill>
                        <a:srgbClr val="41709C"/>
                      </a:solidFill>
                      <a:prstDash val="solid"/>
                    </a:lnL>
                    <a:lnR w="12700">
                      <a:solidFill>
                        <a:srgbClr val="41709C"/>
                      </a:solidFill>
                      <a:prstDash val="solid"/>
                    </a:lnR>
                    <a:lnT w="12700">
                      <a:solidFill>
                        <a:srgbClr val="41709C"/>
                      </a:solidFill>
                      <a:prstDash val="solid"/>
                    </a:lnT>
                    <a:lnB w="12700">
                      <a:solidFill>
                        <a:srgbClr val="41709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4" name="object 14"/>
          <p:cNvSpPr/>
          <p:nvPr/>
        </p:nvSpPr>
        <p:spPr>
          <a:xfrm>
            <a:off x="271272" y="1187196"/>
            <a:ext cx="398145" cy="288290"/>
          </a:xfrm>
          <a:custGeom>
            <a:avLst/>
            <a:gdLst/>
            <a:ahLst/>
            <a:cxnLst/>
            <a:rect l="l" t="t" r="r" b="b"/>
            <a:pathLst>
              <a:path w="398145" h="288290">
                <a:moveTo>
                  <a:pt x="0" y="288036"/>
                </a:moveTo>
                <a:lnTo>
                  <a:pt x="397764" y="288036"/>
                </a:lnTo>
                <a:lnTo>
                  <a:pt x="397764" y="0"/>
                </a:lnTo>
                <a:lnTo>
                  <a:pt x="0" y="0"/>
                </a:lnTo>
                <a:lnTo>
                  <a:pt x="0" y="28803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8684" y="2316479"/>
            <a:ext cx="8886825" cy="4343400"/>
          </a:xfrm>
          <a:custGeom>
            <a:avLst/>
            <a:gdLst/>
            <a:ahLst/>
            <a:cxnLst/>
            <a:rect l="l" t="t" r="r" b="b"/>
            <a:pathLst>
              <a:path w="8886825" h="4343400">
                <a:moveTo>
                  <a:pt x="0" y="4343400"/>
                </a:moveTo>
                <a:lnTo>
                  <a:pt x="8886444" y="4343400"/>
                </a:lnTo>
                <a:lnTo>
                  <a:pt x="8886444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7424" y="2349830"/>
            <a:ext cx="1837689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Meiryo UI"/>
                <a:cs typeface="Meiryo UI"/>
              </a:rPr>
              <a:t>【</a:t>
            </a:r>
            <a:r>
              <a:rPr dirty="0" sz="1800">
                <a:latin typeface="Meiryo UI"/>
                <a:cs typeface="Meiryo UI"/>
              </a:rPr>
              <a:t>リ</a:t>
            </a:r>
            <a:r>
              <a:rPr dirty="0" sz="1800" spc="-10">
                <a:latin typeface="Meiryo UI"/>
                <a:cs typeface="Meiryo UI"/>
              </a:rPr>
              <a:t>ーフ</a:t>
            </a:r>
            <a:r>
              <a:rPr dirty="0" sz="1800">
                <a:latin typeface="Meiryo UI"/>
                <a:cs typeface="Meiryo UI"/>
              </a:rPr>
              <a:t>レット</a:t>
            </a:r>
            <a:r>
              <a:rPr dirty="0" sz="1800" spc="-10">
                <a:latin typeface="Meiryo UI"/>
                <a:cs typeface="Meiryo UI"/>
              </a:rPr>
              <a:t>の</a:t>
            </a:r>
            <a:r>
              <a:rPr dirty="0" sz="1800">
                <a:latin typeface="Meiryo UI"/>
                <a:cs typeface="Meiryo UI"/>
              </a:rPr>
              <a:t>内</a:t>
            </a:r>
            <a:r>
              <a:rPr dirty="0" sz="1800" spc="-10">
                <a:latin typeface="Meiryo UI"/>
                <a:cs typeface="Meiryo UI"/>
              </a:rPr>
              <a:t>容</a:t>
            </a:r>
            <a:r>
              <a:rPr dirty="0" sz="1800">
                <a:latin typeface="Meiryo UI"/>
                <a:cs typeface="Meiryo UI"/>
              </a:rPr>
              <a:t>】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85161" y="2400122"/>
            <a:ext cx="1273810" cy="24002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Meiryo UI"/>
                <a:cs typeface="Meiryo UI"/>
              </a:rPr>
              <a:t>（別紙２）参照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9144000" cy="393700"/>
          </a:xfrm>
          <a:custGeom>
            <a:avLst/>
            <a:gdLst/>
            <a:ahLst/>
            <a:cxnLst/>
            <a:rect l="l" t="t" r="r" b="b"/>
            <a:pathLst>
              <a:path w="9144000" h="393700">
                <a:moveTo>
                  <a:pt x="0" y="393191"/>
                </a:moveTo>
                <a:lnTo>
                  <a:pt x="9144000" y="393191"/>
                </a:lnTo>
                <a:lnTo>
                  <a:pt x="9144000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DEEB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8739" y="0"/>
            <a:ext cx="6657975" cy="36068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事業内容（３）子ども向け図</a:t>
            </a:r>
            <a:r>
              <a:rPr dirty="0" spc="10"/>
              <a:t>書</a:t>
            </a:r>
            <a:r>
              <a:rPr dirty="0" spc="-5"/>
              <a:t>館案内</a:t>
            </a:r>
            <a:r>
              <a:rPr dirty="0"/>
              <a:t>リ</a:t>
            </a:r>
            <a:r>
              <a:rPr dirty="0" spc="-5"/>
              <a:t>ーフレット</a:t>
            </a:r>
            <a:r>
              <a:rPr dirty="0"/>
              <a:t>の</a:t>
            </a:r>
            <a:r>
              <a:rPr dirty="0" spc="-5"/>
              <a:t>作成</a:t>
            </a:r>
          </a:p>
        </p:txBody>
      </p:sp>
      <p:sp>
        <p:nvSpPr>
          <p:cNvPr id="7" name="object 7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0" y="358140"/>
            <a:ext cx="9144000" cy="35560"/>
          </a:xfrm>
          <a:custGeom>
            <a:avLst/>
            <a:gdLst/>
            <a:ahLst/>
            <a:cxnLst/>
            <a:rect l="l" t="t" r="r" b="b"/>
            <a:pathLst>
              <a:path w="9144000" h="35560">
                <a:moveTo>
                  <a:pt x="0" y="35051"/>
                </a:moveTo>
                <a:lnTo>
                  <a:pt x="9144000" y="35051"/>
                </a:lnTo>
                <a:lnTo>
                  <a:pt x="9144000" y="0"/>
                </a:lnTo>
                <a:lnTo>
                  <a:pt x="0" y="0"/>
                </a:lnTo>
                <a:lnTo>
                  <a:pt x="0" y="35051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596129" y="5339207"/>
          <a:ext cx="4007485" cy="12020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4380"/>
                <a:gridCol w="3233420"/>
              </a:tblGrid>
              <a:tr h="274345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時期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内容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7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月～</a:t>
                      </a:r>
                      <a:endParaRPr sz="1200">
                        <a:latin typeface="Meiryo UI"/>
                        <a:cs typeface="Meiryo UI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12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リーフレット作成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138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92075" marR="160655"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r>
                        <a:rPr dirty="0" sz="1200" spc="-5">
                          <a:latin typeface="Meiryo UI"/>
                          <a:cs typeface="Meiryo UI"/>
                        </a:rPr>
                        <a:t>1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月～2 月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469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0CECE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dirty="0" sz="1200">
                          <a:latin typeface="Meiryo UI"/>
                          <a:cs typeface="Meiryo UI"/>
                        </a:rPr>
                        <a:t>リーフ</a:t>
                      </a:r>
                      <a:r>
                        <a:rPr dirty="0" sz="1200" spc="-5">
                          <a:latin typeface="Meiryo UI"/>
                          <a:cs typeface="Meiryo UI"/>
                        </a:rPr>
                        <a:t>レッ</a:t>
                      </a:r>
                      <a:r>
                        <a:rPr dirty="0" sz="1200">
                          <a:latin typeface="Meiryo UI"/>
                          <a:cs typeface="Meiryo UI"/>
                        </a:rPr>
                        <a:t>トの印刷・配付</a:t>
                      </a:r>
                      <a:endParaRPr sz="1200">
                        <a:latin typeface="Meiryo UI"/>
                        <a:cs typeface="Meiryo UI"/>
                      </a:endParaRPr>
                    </a:p>
                  </a:txBody>
                  <a:tcPr marL="0" marR="0" marB="0" marT="138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98373" y="2623679"/>
          <a:ext cx="7392670" cy="2562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87495"/>
                <a:gridCol w="1432560"/>
                <a:gridCol w="1871344"/>
              </a:tblGrid>
              <a:tr h="282323">
                <a:tc>
                  <a:txBody>
                    <a:bodyPr/>
                    <a:lstStyle/>
                    <a:p>
                      <a:pPr marL="31750">
                        <a:lnSpc>
                          <a:spcPts val="2014"/>
                        </a:lnSpc>
                        <a:spcBef>
                          <a:spcPts val="105"/>
                        </a:spcBef>
                        <a:tabLst>
                          <a:tab pos="412115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①	図書館の説明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と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サ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ビス内容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algn="r" marR="91440">
                        <a:lnSpc>
                          <a:spcPts val="2014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②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13335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2014"/>
                        </a:lnSpc>
                        <a:spcBef>
                          <a:spcPts val="10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図書館の利用方法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13335"/>
                </a:tc>
              </a:tr>
              <a:tr h="274319">
                <a:tc>
                  <a:txBody>
                    <a:bodyPr/>
                    <a:lstStyle/>
                    <a:p>
                      <a:pPr marL="450850" indent="-266700">
                        <a:lnSpc>
                          <a:spcPts val="2014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本を借り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る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。（漫画や雑誌</a:t>
                      </a:r>
                      <a:r>
                        <a:rPr dirty="0" sz="1800" spc="5">
                          <a:latin typeface="Meiryo UI"/>
                          <a:cs typeface="Meiryo UI"/>
                        </a:rPr>
                        <a:t>、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新聞も）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ts val="2014"/>
                        </a:lnSpc>
                        <a:spcBef>
                          <a:spcPts val="4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③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63500">
                        <a:lnSpc>
                          <a:spcPts val="2014"/>
                        </a:lnSpc>
                        <a:spcBef>
                          <a:spcPts val="4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府内図書館一覧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</a:tr>
              <a:tr h="274320">
                <a:tc>
                  <a:txBody>
                    <a:bodyPr/>
                    <a:lstStyle/>
                    <a:p>
                      <a:pPr marL="450850" indent="-266700">
                        <a:lnSpc>
                          <a:spcPts val="2014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ＣＤやＤＶＤ等を利用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きる。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ts val="2014"/>
                        </a:lnSpc>
                        <a:spcBef>
                          <a:spcPts val="45"/>
                        </a:spcBef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場所等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</a:tr>
              <a:tr h="274158">
                <a:tc>
                  <a:txBody>
                    <a:bodyPr/>
                    <a:lstStyle/>
                    <a:p>
                      <a:pPr marL="450850" indent="-266700">
                        <a:lnSpc>
                          <a:spcPts val="2014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ＷｉＦｉが利用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で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きる。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74704">
                <a:tc>
                  <a:txBody>
                    <a:bodyPr/>
                    <a:lstStyle/>
                    <a:p>
                      <a:pPr marL="450850" indent="-266700">
                        <a:lnSpc>
                          <a:spcPts val="2014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レ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フ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ァレンス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74478">
                <a:tc>
                  <a:txBody>
                    <a:bodyPr/>
                    <a:lstStyle/>
                    <a:p>
                      <a:pPr marL="450850" indent="-266700">
                        <a:lnSpc>
                          <a:spcPts val="2014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リサ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クル図書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907779">
                <a:tc>
                  <a:txBody>
                    <a:bodyPr/>
                    <a:lstStyle/>
                    <a:p>
                      <a:pPr marL="450850" indent="-266700">
                        <a:lnSpc>
                          <a:spcPct val="100000"/>
                        </a:lnSpc>
                        <a:spcBef>
                          <a:spcPts val="45"/>
                        </a:spcBef>
                        <a:buChar char="•"/>
                        <a:tabLst>
                          <a:tab pos="450215" algn="l"/>
                          <a:tab pos="450850" algn="l"/>
                          <a:tab pos="2825115" algn="l"/>
                        </a:tabLst>
                      </a:pPr>
                      <a:r>
                        <a:rPr dirty="0" sz="1800">
                          <a:latin typeface="Meiryo UI"/>
                          <a:cs typeface="Meiryo UI"/>
                        </a:rPr>
                        <a:t>読書に関する</a:t>
                      </a:r>
                      <a:r>
                        <a:rPr dirty="0" sz="1800" spc="-10">
                          <a:latin typeface="Meiryo UI"/>
                          <a:cs typeface="Meiryo UI"/>
                        </a:rPr>
                        <a:t>イ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ベン</a:t>
                      </a:r>
                      <a:r>
                        <a:rPr dirty="0" sz="1800">
                          <a:latin typeface="Meiryo UI"/>
                          <a:cs typeface="Meiryo UI"/>
                        </a:rPr>
                        <a:t>ト	</a:t>
                      </a:r>
                      <a:r>
                        <a:rPr dirty="0" sz="1800" spc="-5">
                          <a:latin typeface="Meiryo UI"/>
                          <a:cs typeface="Meiryo UI"/>
                        </a:rPr>
                        <a:t>など</a:t>
                      </a:r>
                      <a:endParaRPr sz="1800">
                        <a:latin typeface="Meiryo UI"/>
                        <a:cs typeface="Meiryo UI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r" marR="45085">
                        <a:lnSpc>
                          <a:spcPts val="1595"/>
                        </a:lnSpc>
                        <a:spcBef>
                          <a:spcPts val="1310"/>
                        </a:spcBef>
                      </a:pPr>
                      <a:r>
                        <a:rPr dirty="0" sz="1400">
                          <a:latin typeface="Meiryo UI"/>
                          <a:cs typeface="Meiryo UI"/>
                        </a:rPr>
                        <a:t>（ス</a:t>
                      </a:r>
                      <a:r>
                        <a:rPr dirty="0" sz="1400" spc="-5">
                          <a:latin typeface="Meiryo UI"/>
                          <a:cs typeface="Meiryo UI"/>
                        </a:rPr>
                        <a:t>ケジュ</a:t>
                      </a:r>
                      <a:r>
                        <a:rPr dirty="0" sz="1400" spc="5">
                          <a:latin typeface="Meiryo UI"/>
                          <a:cs typeface="Meiryo UI"/>
                        </a:rPr>
                        <a:t>ー</a:t>
                      </a:r>
                      <a:r>
                        <a:rPr dirty="0" sz="1400" spc="-10">
                          <a:latin typeface="Meiryo UI"/>
                          <a:cs typeface="Meiryo UI"/>
                        </a:rPr>
                        <a:t>ル</a:t>
                      </a:r>
                      <a:r>
                        <a:rPr dirty="0" sz="1400">
                          <a:latin typeface="Meiryo UI"/>
                          <a:cs typeface="Meiryo UI"/>
                        </a:rPr>
                        <a:t>）</a:t>
                      </a:r>
                      <a:endParaRPr sz="1400">
                        <a:latin typeface="Meiryo UI"/>
                        <a:cs typeface="Meiryo U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1348739" y="568451"/>
            <a:ext cx="7670800" cy="753110"/>
          </a:xfrm>
          <a:custGeom>
            <a:avLst/>
            <a:gdLst/>
            <a:ahLst/>
            <a:cxnLst/>
            <a:rect l="l" t="t" r="r" b="b"/>
            <a:pathLst>
              <a:path w="7670800" h="753110">
                <a:moveTo>
                  <a:pt x="0" y="752856"/>
                </a:moveTo>
                <a:lnTo>
                  <a:pt x="7670292" y="752856"/>
                </a:lnTo>
                <a:lnTo>
                  <a:pt x="7670292" y="0"/>
                </a:lnTo>
                <a:lnTo>
                  <a:pt x="0" y="0"/>
                </a:lnTo>
                <a:lnTo>
                  <a:pt x="0" y="752856"/>
                </a:lnTo>
                <a:close/>
              </a:path>
            </a:pathLst>
          </a:custGeom>
          <a:ln w="12192">
            <a:solidFill>
              <a:srgbClr val="41709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545463" y="719074"/>
            <a:ext cx="7207884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118745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Meiryo UI"/>
                <a:cs typeface="Meiryo UI"/>
              </a:rPr>
              <a:t>子ども向</a:t>
            </a:r>
            <a:r>
              <a:rPr dirty="0" sz="1400" spc="-10">
                <a:latin typeface="Meiryo UI"/>
                <a:cs typeface="Meiryo UI"/>
              </a:rPr>
              <a:t>けの</a:t>
            </a:r>
            <a:r>
              <a:rPr dirty="0" sz="1400" spc="-15">
                <a:latin typeface="Meiryo UI"/>
                <a:cs typeface="Meiryo UI"/>
              </a:rPr>
              <a:t>図</a:t>
            </a:r>
            <a:r>
              <a:rPr dirty="0" sz="1400">
                <a:latin typeface="Meiryo UI"/>
                <a:cs typeface="Meiryo UI"/>
              </a:rPr>
              <a:t>書館</a:t>
            </a:r>
            <a:r>
              <a:rPr dirty="0" sz="1400" spc="-15">
                <a:latin typeface="Meiryo UI"/>
                <a:cs typeface="Meiryo UI"/>
              </a:rPr>
              <a:t>案</a:t>
            </a:r>
            <a:r>
              <a:rPr dirty="0" sz="1400">
                <a:latin typeface="Meiryo UI"/>
                <a:cs typeface="Meiryo UI"/>
              </a:rPr>
              <a:t>内</a:t>
            </a:r>
            <a:r>
              <a:rPr dirty="0" sz="1400" spc="-10">
                <a:latin typeface="Meiryo UI"/>
                <a:cs typeface="Meiryo UI"/>
              </a:rPr>
              <a:t>リー</a:t>
            </a:r>
            <a:r>
              <a:rPr dirty="0" sz="1400">
                <a:latin typeface="Meiryo UI"/>
                <a:cs typeface="Meiryo UI"/>
              </a:rPr>
              <a:t>フレッ</a:t>
            </a:r>
            <a:r>
              <a:rPr dirty="0" sz="1400" spc="-10">
                <a:latin typeface="Meiryo UI"/>
                <a:cs typeface="Meiryo UI"/>
              </a:rPr>
              <a:t>ト</a:t>
            </a:r>
            <a:r>
              <a:rPr dirty="0" sz="1400">
                <a:latin typeface="Meiryo UI"/>
                <a:cs typeface="Meiryo UI"/>
              </a:rPr>
              <a:t>を</a:t>
            </a:r>
            <a:r>
              <a:rPr dirty="0" sz="1400" spc="-15">
                <a:latin typeface="Meiryo UI"/>
                <a:cs typeface="Meiryo UI"/>
              </a:rPr>
              <a:t>作</a:t>
            </a:r>
            <a:r>
              <a:rPr dirty="0" sz="1400" spc="-5">
                <a:latin typeface="Meiryo UI"/>
                <a:cs typeface="Meiryo UI"/>
              </a:rPr>
              <a:t>成</a:t>
            </a:r>
            <a:r>
              <a:rPr dirty="0" sz="1400" spc="-10">
                <a:latin typeface="Meiryo UI"/>
                <a:cs typeface="Meiryo UI"/>
              </a:rPr>
              <a:t>し、</a:t>
            </a:r>
            <a:r>
              <a:rPr dirty="0" sz="1400">
                <a:latin typeface="Meiryo UI"/>
                <a:cs typeface="Meiryo UI"/>
              </a:rPr>
              <a:t>矯正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設（</a:t>
            </a:r>
            <a:r>
              <a:rPr dirty="0" sz="1400" spc="-15">
                <a:latin typeface="Meiryo UI"/>
                <a:cs typeface="Meiryo UI"/>
              </a:rPr>
              <a:t>少</a:t>
            </a:r>
            <a:r>
              <a:rPr dirty="0" sz="1400">
                <a:latin typeface="Meiryo UI"/>
                <a:cs typeface="Meiryo UI"/>
              </a:rPr>
              <a:t>年院</a:t>
            </a:r>
            <a:r>
              <a:rPr dirty="0" sz="1400" spc="-15">
                <a:latin typeface="Meiryo UI"/>
                <a:cs typeface="Meiryo UI"/>
              </a:rPr>
              <a:t>）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児童</a:t>
            </a:r>
            <a:r>
              <a:rPr dirty="0" sz="1400" spc="-15">
                <a:latin typeface="Meiryo UI"/>
                <a:cs typeface="Meiryo UI"/>
              </a:rPr>
              <a:t>自</a:t>
            </a:r>
            <a:r>
              <a:rPr dirty="0" sz="1400">
                <a:latin typeface="Meiryo UI"/>
                <a:cs typeface="Meiryo UI"/>
              </a:rPr>
              <a:t>立支</a:t>
            </a:r>
            <a:r>
              <a:rPr dirty="0" sz="1400" spc="-15">
                <a:latin typeface="Meiryo UI"/>
                <a:cs typeface="Meiryo UI"/>
              </a:rPr>
              <a:t>援</a:t>
            </a:r>
            <a:r>
              <a:rPr dirty="0" sz="1400">
                <a:latin typeface="Meiryo UI"/>
                <a:cs typeface="Meiryo UI"/>
              </a:rPr>
              <a:t>施設</a:t>
            </a:r>
            <a:r>
              <a:rPr dirty="0" sz="1400" spc="-15">
                <a:latin typeface="Meiryo UI"/>
                <a:cs typeface="Meiryo UI"/>
              </a:rPr>
              <a:t>等</a:t>
            </a:r>
            <a:r>
              <a:rPr dirty="0" sz="1400">
                <a:latin typeface="Meiryo UI"/>
                <a:cs typeface="Meiryo UI"/>
              </a:rPr>
              <a:t>職員に 周知し</a:t>
            </a:r>
            <a:r>
              <a:rPr dirty="0" sz="1400" spc="-5">
                <a:latin typeface="Meiryo UI"/>
                <a:cs typeface="Meiryo UI"/>
              </a:rPr>
              <a:t>、子ど</a:t>
            </a:r>
            <a:r>
              <a:rPr dirty="0" sz="1400" spc="-10">
                <a:latin typeface="Meiryo UI"/>
                <a:cs typeface="Meiryo UI"/>
              </a:rPr>
              <a:t>もが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設を</a:t>
            </a:r>
            <a:r>
              <a:rPr dirty="0" sz="1400" spc="-15">
                <a:latin typeface="Meiryo UI"/>
                <a:cs typeface="Meiryo UI"/>
              </a:rPr>
              <a:t>出</a:t>
            </a:r>
            <a:r>
              <a:rPr dirty="0" sz="1400">
                <a:latin typeface="Meiryo UI"/>
                <a:cs typeface="Meiryo UI"/>
              </a:rPr>
              <a:t>る時</a:t>
            </a:r>
            <a:r>
              <a:rPr dirty="0" sz="1400" spc="-15">
                <a:latin typeface="Meiryo UI"/>
                <a:cs typeface="Meiryo UI"/>
              </a:rPr>
              <a:t>に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子</a:t>
            </a:r>
            <a:r>
              <a:rPr dirty="0" sz="1400" spc="-10">
                <a:latin typeface="Meiryo UI"/>
                <a:cs typeface="Meiryo UI"/>
              </a:rPr>
              <a:t>ど</a:t>
            </a:r>
            <a:r>
              <a:rPr dirty="0" sz="1400" spc="-15">
                <a:latin typeface="Meiryo UI"/>
                <a:cs typeface="Meiryo UI"/>
              </a:rPr>
              <a:t>も</a:t>
            </a:r>
            <a:r>
              <a:rPr dirty="0" sz="1400" spc="-5">
                <a:latin typeface="Meiryo UI"/>
                <a:cs typeface="Meiryo UI"/>
              </a:rPr>
              <a:t>に配</a:t>
            </a:r>
            <a:r>
              <a:rPr dirty="0" sz="1400" spc="-10">
                <a:latin typeface="Meiryo UI"/>
                <a:cs typeface="Meiryo UI"/>
              </a:rPr>
              <a:t>布</a:t>
            </a:r>
            <a:r>
              <a:rPr dirty="0" sz="1400">
                <a:latin typeface="Meiryo UI"/>
                <a:cs typeface="Meiryo UI"/>
              </a:rPr>
              <a:t>する。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5051" y="568451"/>
            <a:ext cx="1392936" cy="752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5051" y="568451"/>
            <a:ext cx="1393190" cy="753110"/>
          </a:xfrm>
          <a:custGeom>
            <a:avLst/>
            <a:gdLst/>
            <a:ahLst/>
            <a:cxnLst/>
            <a:rect l="l" t="t" r="r" b="b"/>
            <a:pathLst>
              <a:path w="1393190" h="753110">
                <a:moveTo>
                  <a:pt x="0" y="125475"/>
                </a:moveTo>
                <a:lnTo>
                  <a:pt x="9860" y="76616"/>
                </a:lnTo>
                <a:lnTo>
                  <a:pt x="36751" y="36734"/>
                </a:lnTo>
                <a:lnTo>
                  <a:pt x="76635" y="9854"/>
                </a:lnTo>
                <a:lnTo>
                  <a:pt x="125476" y="0"/>
                </a:lnTo>
                <a:lnTo>
                  <a:pt x="1267460" y="0"/>
                </a:lnTo>
                <a:lnTo>
                  <a:pt x="1316319" y="9854"/>
                </a:lnTo>
                <a:lnTo>
                  <a:pt x="1356201" y="36734"/>
                </a:lnTo>
                <a:lnTo>
                  <a:pt x="1383081" y="76616"/>
                </a:lnTo>
                <a:lnTo>
                  <a:pt x="1392936" y="125475"/>
                </a:lnTo>
                <a:lnTo>
                  <a:pt x="1392936" y="627380"/>
                </a:lnTo>
                <a:lnTo>
                  <a:pt x="1383081" y="676239"/>
                </a:lnTo>
                <a:lnTo>
                  <a:pt x="1356201" y="716121"/>
                </a:lnTo>
                <a:lnTo>
                  <a:pt x="1316319" y="743001"/>
                </a:lnTo>
                <a:lnTo>
                  <a:pt x="1267460" y="752856"/>
                </a:lnTo>
                <a:lnTo>
                  <a:pt x="125476" y="752856"/>
                </a:lnTo>
                <a:lnTo>
                  <a:pt x="76635" y="743001"/>
                </a:lnTo>
                <a:lnTo>
                  <a:pt x="36751" y="716121"/>
                </a:lnTo>
                <a:lnTo>
                  <a:pt x="9860" y="676239"/>
                </a:lnTo>
                <a:lnTo>
                  <a:pt x="0" y="627380"/>
                </a:lnTo>
                <a:lnTo>
                  <a:pt x="0" y="125475"/>
                </a:lnTo>
                <a:close/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61315" y="795273"/>
            <a:ext cx="93980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solidFill>
                  <a:srgbClr val="FFFFFF"/>
                </a:solidFill>
                <a:latin typeface="Meiryo UI"/>
                <a:cs typeface="Meiryo UI"/>
              </a:rPr>
              <a:t>事業内容</a:t>
            </a:r>
            <a:endParaRPr sz="1800">
              <a:latin typeface="Meiryo UI"/>
              <a:cs typeface="Meiryo U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3756" y="1496567"/>
            <a:ext cx="398145" cy="288290"/>
          </a:xfrm>
          <a:prstGeom prst="rect">
            <a:avLst/>
          </a:prstGeom>
          <a:ln w="12191">
            <a:solidFill>
              <a:srgbClr val="41709C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3335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目的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8684" y="1408175"/>
            <a:ext cx="8880475" cy="601980"/>
          </a:xfrm>
          <a:prstGeom prst="rect">
            <a:avLst/>
          </a:prstGeom>
          <a:ln w="12192">
            <a:solidFill>
              <a:srgbClr val="41709C"/>
            </a:solidFill>
          </a:ln>
        </p:spPr>
        <p:txBody>
          <a:bodyPr wrap="square" lIns="0" tIns="88265" rIns="0" bIns="0" rtlCol="0" vert="horz">
            <a:spAutoFit/>
          </a:bodyPr>
          <a:lstStyle/>
          <a:p>
            <a:pPr marL="800100">
              <a:lnSpc>
                <a:spcPct val="100000"/>
              </a:lnSpc>
              <a:spcBef>
                <a:spcPts val="695"/>
              </a:spcBef>
            </a:pPr>
            <a:r>
              <a:rPr dirty="0" sz="1400">
                <a:latin typeface="Meiryo UI"/>
                <a:cs typeface="Meiryo UI"/>
              </a:rPr>
              <a:t>子どもに対</a:t>
            </a:r>
            <a:r>
              <a:rPr dirty="0" sz="1400" spc="-10">
                <a:latin typeface="Meiryo UI"/>
                <a:cs typeface="Meiryo UI"/>
              </a:rPr>
              <a:t>し</a:t>
            </a:r>
            <a:r>
              <a:rPr dirty="0" sz="1400" spc="-5">
                <a:latin typeface="Meiryo UI"/>
                <a:cs typeface="Meiryo UI"/>
              </a:rPr>
              <a:t>、</a:t>
            </a:r>
            <a:r>
              <a:rPr dirty="0" sz="1400" spc="-10">
                <a:latin typeface="Meiryo UI"/>
                <a:cs typeface="Meiryo UI"/>
              </a:rPr>
              <a:t>図</a:t>
            </a:r>
            <a:r>
              <a:rPr dirty="0" sz="1400">
                <a:latin typeface="Meiryo UI"/>
                <a:cs typeface="Meiryo UI"/>
              </a:rPr>
              <a:t>書館</a:t>
            </a:r>
            <a:r>
              <a:rPr dirty="0" sz="1400" spc="-10">
                <a:latin typeface="Meiryo UI"/>
                <a:cs typeface="Meiryo UI"/>
              </a:rPr>
              <a:t>に</a:t>
            </a:r>
            <a:r>
              <a:rPr dirty="0" sz="1400" spc="-5">
                <a:latin typeface="Meiryo UI"/>
                <a:cs typeface="Meiryo UI"/>
              </a:rPr>
              <a:t>つい</a:t>
            </a:r>
            <a:r>
              <a:rPr dirty="0" sz="1400" spc="-15">
                <a:latin typeface="Meiryo UI"/>
                <a:cs typeface="Meiryo UI"/>
              </a:rPr>
              <a:t>て</a:t>
            </a:r>
            <a:r>
              <a:rPr dirty="0" sz="1400" spc="-10">
                <a:latin typeface="Meiryo UI"/>
                <a:cs typeface="Meiryo UI"/>
              </a:rPr>
              <a:t>の</a:t>
            </a:r>
            <a:r>
              <a:rPr dirty="0" sz="1400">
                <a:latin typeface="Meiryo UI"/>
                <a:cs typeface="Meiryo UI"/>
              </a:rPr>
              <a:t>情</a:t>
            </a:r>
            <a:r>
              <a:rPr dirty="0" sz="1400" spc="-15">
                <a:latin typeface="Meiryo UI"/>
                <a:cs typeface="Meiryo UI"/>
              </a:rPr>
              <a:t>報</a:t>
            </a:r>
            <a:r>
              <a:rPr dirty="0" sz="1400">
                <a:latin typeface="Meiryo UI"/>
                <a:cs typeface="Meiryo UI"/>
              </a:rPr>
              <a:t>提供</a:t>
            </a:r>
            <a:r>
              <a:rPr dirty="0" sz="1400" spc="-15">
                <a:latin typeface="Meiryo UI"/>
                <a:cs typeface="Meiryo UI"/>
              </a:rPr>
              <a:t>を</a:t>
            </a:r>
            <a:r>
              <a:rPr dirty="0" sz="1400">
                <a:latin typeface="Meiryo UI"/>
                <a:cs typeface="Meiryo UI"/>
              </a:rPr>
              <a:t>行</a:t>
            </a:r>
            <a:r>
              <a:rPr dirty="0" sz="1400" spc="-10">
                <a:latin typeface="Meiryo UI"/>
                <a:cs typeface="Meiryo UI"/>
              </a:rPr>
              <a:t>い、</a:t>
            </a:r>
            <a:r>
              <a:rPr dirty="0" sz="1400" spc="-15">
                <a:latin typeface="Meiryo UI"/>
                <a:cs typeface="Meiryo UI"/>
              </a:rPr>
              <a:t>施</a:t>
            </a:r>
            <a:r>
              <a:rPr dirty="0" sz="1400">
                <a:latin typeface="Meiryo UI"/>
                <a:cs typeface="Meiryo UI"/>
              </a:rPr>
              <a:t>設退</a:t>
            </a:r>
            <a:r>
              <a:rPr dirty="0" sz="1400" spc="-15">
                <a:latin typeface="Meiryo UI"/>
                <a:cs typeface="Meiryo UI"/>
              </a:rPr>
              <a:t>所</a:t>
            </a:r>
            <a:r>
              <a:rPr dirty="0" sz="1400">
                <a:latin typeface="Meiryo UI"/>
                <a:cs typeface="Meiryo UI"/>
              </a:rPr>
              <a:t>後に</a:t>
            </a:r>
            <a:r>
              <a:rPr dirty="0" sz="1400" spc="-10">
                <a:latin typeface="Meiryo UI"/>
                <a:cs typeface="Meiryo UI"/>
              </a:rPr>
              <a:t>、</a:t>
            </a:r>
            <a:r>
              <a:rPr dirty="0" sz="1400" spc="-15">
                <a:latin typeface="Meiryo UI"/>
                <a:cs typeface="Meiryo UI"/>
              </a:rPr>
              <a:t>子</a:t>
            </a:r>
            <a:r>
              <a:rPr dirty="0" sz="1400" spc="-10">
                <a:latin typeface="Meiryo UI"/>
                <a:cs typeface="Meiryo UI"/>
              </a:rPr>
              <a:t>ど</a:t>
            </a:r>
            <a:r>
              <a:rPr dirty="0" sz="1400">
                <a:latin typeface="Meiryo UI"/>
                <a:cs typeface="Meiryo UI"/>
              </a:rPr>
              <a:t>も</a:t>
            </a:r>
            <a:r>
              <a:rPr dirty="0" sz="1400" spc="-10">
                <a:latin typeface="Meiryo UI"/>
                <a:cs typeface="Meiryo UI"/>
              </a:rPr>
              <a:t>が</a:t>
            </a:r>
            <a:r>
              <a:rPr dirty="0" sz="1400" spc="-15">
                <a:latin typeface="Meiryo UI"/>
                <a:cs typeface="Meiryo UI"/>
              </a:rPr>
              <a:t>必</a:t>
            </a:r>
            <a:r>
              <a:rPr dirty="0" sz="1400">
                <a:latin typeface="Meiryo UI"/>
                <a:cs typeface="Meiryo UI"/>
              </a:rPr>
              <a:t>要な知</a:t>
            </a:r>
            <a:r>
              <a:rPr dirty="0" sz="1400" spc="-15">
                <a:latin typeface="Meiryo UI"/>
                <a:cs typeface="Meiryo UI"/>
              </a:rPr>
              <a:t>識</a:t>
            </a:r>
            <a:r>
              <a:rPr dirty="0" sz="1400">
                <a:latin typeface="Meiryo UI"/>
                <a:cs typeface="Meiryo UI"/>
              </a:rPr>
              <a:t>を得</a:t>
            </a:r>
            <a:r>
              <a:rPr dirty="0" sz="1400" spc="-15">
                <a:latin typeface="Meiryo UI"/>
                <a:cs typeface="Meiryo UI"/>
              </a:rPr>
              <a:t>た</a:t>
            </a:r>
            <a:r>
              <a:rPr dirty="0" sz="1400" spc="-10">
                <a:latin typeface="Meiryo UI"/>
                <a:cs typeface="Meiryo UI"/>
              </a:rPr>
              <a:t>い</a:t>
            </a:r>
            <a:r>
              <a:rPr dirty="0" sz="1400">
                <a:latin typeface="Meiryo UI"/>
                <a:cs typeface="Meiryo UI"/>
              </a:rPr>
              <a:t>時や</a:t>
            </a:r>
            <a:r>
              <a:rPr dirty="0" sz="1400" spc="-15">
                <a:latin typeface="Meiryo UI"/>
                <a:cs typeface="Meiryo UI"/>
              </a:rPr>
              <a:t>、悩</a:t>
            </a:r>
            <a:r>
              <a:rPr dirty="0" sz="1400" spc="-10">
                <a:latin typeface="Meiryo UI"/>
                <a:cs typeface="Meiryo UI"/>
              </a:rPr>
              <a:t>ん</a:t>
            </a:r>
            <a:r>
              <a:rPr dirty="0" sz="1400" spc="-5">
                <a:latin typeface="Meiryo UI"/>
                <a:cs typeface="Meiryo UI"/>
              </a:rPr>
              <a:t>だ</a:t>
            </a:r>
            <a:r>
              <a:rPr dirty="0" sz="1400" spc="-10">
                <a:latin typeface="Meiryo UI"/>
                <a:cs typeface="Meiryo UI"/>
              </a:rPr>
              <a:t>と</a:t>
            </a:r>
            <a:r>
              <a:rPr dirty="0" sz="1400">
                <a:latin typeface="Meiryo UI"/>
                <a:cs typeface="Meiryo UI"/>
              </a:rPr>
              <a:t>き</a:t>
            </a:r>
            <a:endParaRPr sz="1400">
              <a:latin typeface="Meiryo UI"/>
              <a:cs typeface="Meiryo UI"/>
            </a:endParaRPr>
          </a:p>
          <a:p>
            <a:pPr marL="796925">
              <a:lnSpc>
                <a:spcPct val="100000"/>
              </a:lnSpc>
            </a:pPr>
            <a:r>
              <a:rPr dirty="0" sz="1400">
                <a:latin typeface="Meiryo UI"/>
                <a:cs typeface="Meiryo UI"/>
              </a:rPr>
              <a:t>な</a:t>
            </a:r>
            <a:r>
              <a:rPr dirty="0" sz="1400" spc="-5">
                <a:latin typeface="Meiryo UI"/>
                <a:cs typeface="Meiryo UI"/>
              </a:rPr>
              <a:t>ど</a:t>
            </a:r>
            <a:r>
              <a:rPr dirty="0" sz="1400" spc="5">
                <a:latin typeface="Meiryo UI"/>
                <a:cs typeface="Meiryo UI"/>
              </a:rPr>
              <a:t>に</a:t>
            </a:r>
            <a:r>
              <a:rPr dirty="0" sz="1400" spc="-5">
                <a:latin typeface="Meiryo UI"/>
                <a:cs typeface="Meiryo UI"/>
              </a:rPr>
              <a:t>、</a:t>
            </a:r>
            <a:r>
              <a:rPr dirty="0" sz="1400">
                <a:latin typeface="Meiryo UI"/>
                <a:cs typeface="Meiryo UI"/>
              </a:rPr>
              <a:t>図書</a:t>
            </a:r>
            <a:r>
              <a:rPr dirty="0" sz="1400" spc="-15">
                <a:latin typeface="Meiryo UI"/>
                <a:cs typeface="Meiryo UI"/>
              </a:rPr>
              <a:t>館</a:t>
            </a:r>
            <a:r>
              <a:rPr dirty="0" sz="1400" spc="-5">
                <a:latin typeface="Meiryo UI"/>
                <a:cs typeface="Meiryo UI"/>
              </a:rPr>
              <a:t>を</a:t>
            </a:r>
            <a:r>
              <a:rPr dirty="0" sz="1400" spc="-10">
                <a:latin typeface="Meiryo UI"/>
                <a:cs typeface="Meiryo UI"/>
              </a:rPr>
              <a:t>利</a:t>
            </a:r>
            <a:r>
              <a:rPr dirty="0" sz="1400">
                <a:latin typeface="Meiryo UI"/>
                <a:cs typeface="Meiryo UI"/>
              </a:rPr>
              <a:t>用</a:t>
            </a:r>
            <a:r>
              <a:rPr dirty="0" sz="1400" spc="-5">
                <a:latin typeface="Meiryo UI"/>
                <a:cs typeface="Meiryo UI"/>
              </a:rPr>
              <a:t>で</a:t>
            </a:r>
            <a:r>
              <a:rPr dirty="0" sz="1400" spc="-20">
                <a:latin typeface="Meiryo UI"/>
                <a:cs typeface="Meiryo UI"/>
              </a:rPr>
              <a:t>き</a:t>
            </a:r>
            <a:r>
              <a:rPr dirty="0" sz="1400">
                <a:latin typeface="Meiryo UI"/>
                <a:cs typeface="Meiryo UI"/>
              </a:rPr>
              <a:t>る</a:t>
            </a:r>
            <a:r>
              <a:rPr dirty="0" sz="1400" spc="-20">
                <a:latin typeface="Meiryo UI"/>
                <a:cs typeface="Meiryo UI"/>
              </a:rPr>
              <a:t>よ</a:t>
            </a:r>
            <a:r>
              <a:rPr dirty="0" sz="1400" spc="-5">
                <a:latin typeface="Meiryo UI"/>
                <a:cs typeface="Meiryo UI"/>
              </a:rPr>
              <a:t>う</a:t>
            </a:r>
            <a:r>
              <a:rPr dirty="0" sz="1400">
                <a:latin typeface="Meiryo UI"/>
                <a:cs typeface="Meiryo UI"/>
              </a:rPr>
              <a:t>にす</a:t>
            </a:r>
            <a:r>
              <a:rPr dirty="0" sz="1400" spc="-10">
                <a:latin typeface="Meiryo UI"/>
                <a:cs typeface="Meiryo UI"/>
              </a:rPr>
              <a:t>る</a:t>
            </a:r>
            <a:r>
              <a:rPr dirty="0" sz="1400">
                <a:latin typeface="Meiryo UI"/>
                <a:cs typeface="Meiryo UI"/>
              </a:rPr>
              <a:t>。</a:t>
            </a:r>
            <a:endParaRPr sz="1400">
              <a:latin typeface="Meiryo UI"/>
              <a:cs typeface="Meiryo U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634606" y="4109084"/>
            <a:ext cx="3033953" cy="27489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榊　由美子</dc:creator>
  <dcterms:created xsi:type="dcterms:W3CDTF">2021-10-19T05:59:02Z</dcterms:created>
  <dcterms:modified xsi:type="dcterms:W3CDTF">2021-10-19T05:59:02Z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2021-10-01T00:00:00Z</vt:filetime>
  </property>
  <property fmtid="{D5CDD505-2E9C-101B-9397-08002B2CF9AE}" pid="3" name="Creator">
    <vt:lpwstr>Adobe Acrobat Pro 2017 17.11.30202</vt:lpwstr>
  </property>
  <property fmtid="{D5CDD505-2E9C-101B-9397-08002B2CF9AE}" pid="4" name="LastSaved">
    <vt:filetime>2021-10-19T00:00:00Z</vt:filetime>
  </property>
</Properties>
</file>