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20104100" cy="14217650"/>
  <p:notesSz cx="20104100" cy="142176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407471"/>
            <a:ext cx="17088486" cy="29857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961884"/>
            <a:ext cx="14072870" cy="35544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270059"/>
            <a:ext cx="8745284" cy="93836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270059"/>
            <a:ext cx="8745284" cy="93836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68706"/>
            <a:ext cx="18093690" cy="22748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270059"/>
            <a:ext cx="18093690" cy="93836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3222415"/>
            <a:ext cx="6433312" cy="710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3222415"/>
            <a:ext cx="4623943" cy="710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3222415"/>
            <a:ext cx="4623943" cy="710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95680" y="1558426"/>
          <a:ext cx="13625830" cy="1336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89000"/>
              </a:tblGrid>
              <a:tr h="484311"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350" spc="5" b="1">
                          <a:latin typeface="Meiryo UI"/>
                          <a:cs typeface="Meiryo UI"/>
                        </a:rPr>
                        <a:t>令和３年度</a:t>
                      </a:r>
                      <a:r>
                        <a:rPr dirty="0" sz="1350" spc="-10" b="1">
                          <a:latin typeface="Meiryo UI"/>
                          <a:cs typeface="Meiryo UI"/>
                        </a:rPr>
                        <a:t> </a:t>
                      </a:r>
                      <a:r>
                        <a:rPr dirty="0" sz="1350" spc="5" b="1">
                          <a:latin typeface="Meiryo UI"/>
                          <a:cs typeface="Meiryo UI"/>
                        </a:rPr>
                        <a:t>事業実施計画</a:t>
                      </a:r>
                      <a:r>
                        <a:rPr dirty="0" sz="1350" spc="-10" b="1">
                          <a:latin typeface="Meiryo UI"/>
                          <a:cs typeface="Meiryo UI"/>
                        </a:rPr>
                        <a:t>コ</a:t>
                      </a:r>
                      <a:r>
                        <a:rPr dirty="0" sz="1350" spc="-5" b="1">
                          <a:latin typeface="Meiryo UI"/>
                          <a:cs typeface="Meiryo UI"/>
                        </a:rPr>
                        <a:t>ン</a:t>
                      </a:r>
                      <a:r>
                        <a:rPr dirty="0" sz="1350" spc="10" b="1">
                          <a:latin typeface="Meiryo UI"/>
                          <a:cs typeface="Meiryo UI"/>
                        </a:rPr>
                        <a:t>セ</a:t>
                      </a:r>
                      <a:r>
                        <a:rPr dirty="0" sz="1350" spc="-5" b="1">
                          <a:latin typeface="Meiryo UI"/>
                          <a:cs typeface="Meiryo UI"/>
                        </a:rPr>
                        <a:t>プ</a:t>
                      </a:r>
                      <a:r>
                        <a:rPr dirty="0" sz="1350" b="1">
                          <a:latin typeface="Meiryo UI"/>
                          <a:cs typeface="Meiryo UI"/>
                        </a:rPr>
                        <a:t>ト</a:t>
                      </a:r>
                      <a:endParaRPr sz="1350">
                        <a:latin typeface="Meiryo UI"/>
                        <a:cs typeface="Meiryo UI"/>
                      </a:endParaRPr>
                    </a:p>
                  </a:txBody>
                  <a:tcPr marL="0" marR="0" marB="0" marT="13208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</a:tr>
              <a:tr h="8267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350" spc="-10" b="1">
                          <a:latin typeface="Meiryo UI"/>
                          <a:cs typeface="Meiryo UI"/>
                        </a:rPr>
                        <a:t>そ</a:t>
                      </a:r>
                      <a:r>
                        <a:rPr dirty="0" sz="1350" b="1">
                          <a:latin typeface="Meiryo UI"/>
                          <a:cs typeface="Meiryo UI"/>
                        </a:rPr>
                        <a:t>れ</a:t>
                      </a:r>
                      <a:r>
                        <a:rPr dirty="0" sz="1350" spc="-5" b="1">
                          <a:latin typeface="Meiryo UI"/>
                          <a:cs typeface="Meiryo UI"/>
                        </a:rPr>
                        <a:t>ぞ</a:t>
                      </a:r>
                      <a:r>
                        <a:rPr dirty="0" sz="1350" b="1">
                          <a:latin typeface="Meiryo UI"/>
                          <a:cs typeface="Meiryo UI"/>
                        </a:rPr>
                        <a:t>れ</a:t>
                      </a:r>
                      <a:r>
                        <a:rPr dirty="0" sz="1350" spc="5" b="1">
                          <a:latin typeface="Meiryo UI"/>
                          <a:cs typeface="Meiryo UI"/>
                        </a:rPr>
                        <a:t>の子</a:t>
                      </a:r>
                      <a:r>
                        <a:rPr dirty="0" sz="1350" b="1">
                          <a:latin typeface="Meiryo UI"/>
                          <a:cs typeface="Meiryo UI"/>
                        </a:rPr>
                        <a:t>ど</a:t>
                      </a:r>
                      <a:r>
                        <a:rPr dirty="0" sz="1350" spc="5" b="1">
                          <a:latin typeface="Meiryo UI"/>
                          <a:cs typeface="Meiryo UI"/>
                        </a:rPr>
                        <a:t>もの生活の場</a:t>
                      </a:r>
                      <a:r>
                        <a:rPr dirty="0" sz="1350" b="1">
                          <a:latin typeface="Meiryo UI"/>
                          <a:cs typeface="Meiryo UI"/>
                        </a:rPr>
                        <a:t>におい</a:t>
                      </a:r>
                      <a:r>
                        <a:rPr dirty="0" sz="1350" spc="-5" b="1">
                          <a:latin typeface="Meiryo UI"/>
                          <a:cs typeface="Meiryo UI"/>
                        </a:rPr>
                        <a:t>て</a:t>
                      </a:r>
                      <a:r>
                        <a:rPr dirty="0" sz="1350" spc="-10" b="1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350" spc="5" b="1">
                          <a:latin typeface="Meiryo UI"/>
                          <a:cs typeface="Meiryo UI"/>
                        </a:rPr>
                        <a:t>子</a:t>
                      </a:r>
                      <a:r>
                        <a:rPr dirty="0" sz="1350" b="1">
                          <a:latin typeface="Meiryo UI"/>
                          <a:cs typeface="Meiryo UI"/>
                        </a:rPr>
                        <a:t>ど</a:t>
                      </a:r>
                      <a:r>
                        <a:rPr dirty="0" sz="1350" spc="5" b="1">
                          <a:latin typeface="Meiryo UI"/>
                          <a:cs typeface="Meiryo UI"/>
                        </a:rPr>
                        <a:t>もの読書活動の環境整備が主体的</a:t>
                      </a:r>
                      <a:r>
                        <a:rPr dirty="0" sz="1350" b="1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350" spc="5" b="1">
                          <a:latin typeface="Meiryo UI"/>
                          <a:cs typeface="Meiryo UI"/>
                        </a:rPr>
                        <a:t>進</a:t>
                      </a:r>
                      <a:r>
                        <a:rPr dirty="0" sz="1350" spc="-5" b="1">
                          <a:latin typeface="Meiryo UI"/>
                          <a:cs typeface="Meiryo UI"/>
                        </a:rPr>
                        <a:t>め</a:t>
                      </a:r>
                      <a:r>
                        <a:rPr dirty="0" sz="1350" b="1">
                          <a:latin typeface="Meiryo UI"/>
                          <a:cs typeface="Meiryo UI"/>
                        </a:rPr>
                        <a:t>られる</a:t>
                      </a:r>
                      <a:r>
                        <a:rPr dirty="0" sz="1350" spc="5" b="1">
                          <a:latin typeface="Meiryo UI"/>
                          <a:cs typeface="Meiryo UI"/>
                        </a:rPr>
                        <a:t>よう</a:t>
                      </a:r>
                      <a:r>
                        <a:rPr dirty="0" sz="1350" spc="-10" b="1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350" spc="5" b="1">
                          <a:latin typeface="Meiryo UI"/>
                          <a:cs typeface="Meiryo UI"/>
                        </a:rPr>
                        <a:t>府が広域的</a:t>
                      </a:r>
                      <a:r>
                        <a:rPr dirty="0" sz="1350" spc="10" b="1">
                          <a:latin typeface="Meiryo UI"/>
                          <a:cs typeface="Meiryo UI"/>
                        </a:rPr>
                        <a:t>な</a:t>
                      </a:r>
                      <a:r>
                        <a:rPr dirty="0" sz="1350" spc="5" b="1">
                          <a:latin typeface="Meiryo UI"/>
                          <a:cs typeface="Meiryo UI"/>
                        </a:rPr>
                        <a:t>取組の実施や</a:t>
                      </a:r>
                      <a:r>
                        <a:rPr dirty="0" sz="1350" spc="-10" b="1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350" spc="5" b="1">
                          <a:latin typeface="Meiryo UI"/>
                          <a:cs typeface="Meiryo UI"/>
                        </a:rPr>
                        <a:t>ネ</a:t>
                      </a:r>
                      <a:r>
                        <a:rPr dirty="0" sz="1350" spc="-10" b="1">
                          <a:latin typeface="Meiryo UI"/>
                          <a:cs typeface="Meiryo UI"/>
                        </a:rPr>
                        <a:t>ッ</a:t>
                      </a:r>
                      <a:r>
                        <a:rPr dirty="0" sz="1350" spc="-5" b="1">
                          <a:latin typeface="Meiryo UI"/>
                          <a:cs typeface="Meiryo UI"/>
                        </a:rPr>
                        <a:t>ト</a:t>
                      </a:r>
                      <a:r>
                        <a:rPr dirty="0" sz="1350" b="1">
                          <a:latin typeface="Meiryo UI"/>
                          <a:cs typeface="Meiryo UI"/>
                        </a:rPr>
                        <a:t>ワー</a:t>
                      </a:r>
                      <a:r>
                        <a:rPr dirty="0" sz="1350" spc="5" b="1">
                          <a:latin typeface="Meiryo UI"/>
                          <a:cs typeface="Meiryo UI"/>
                        </a:rPr>
                        <a:t>クの構築</a:t>
                      </a:r>
                      <a:r>
                        <a:rPr dirty="0" sz="1350" b="1">
                          <a:latin typeface="Meiryo UI"/>
                          <a:cs typeface="Meiryo UI"/>
                        </a:rPr>
                        <a:t>を</a:t>
                      </a:r>
                      <a:r>
                        <a:rPr dirty="0" sz="1350" spc="5" b="1">
                          <a:latin typeface="Meiryo UI"/>
                          <a:cs typeface="Meiryo UI"/>
                        </a:rPr>
                        <a:t>図る</a:t>
                      </a:r>
                      <a:endParaRPr sz="1350">
                        <a:latin typeface="Meiryo UI"/>
                        <a:cs typeface="Meiryo UI"/>
                      </a:endParaRPr>
                    </a:p>
                  </a:txBody>
                  <a:tcPr marL="0" marR="0" marB="0" marT="317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95680" y="3191716"/>
          <a:ext cx="19127470" cy="79032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995"/>
                <a:gridCol w="1411605"/>
                <a:gridCol w="628650"/>
                <a:gridCol w="3863975"/>
                <a:gridCol w="7215505"/>
                <a:gridCol w="2763519"/>
                <a:gridCol w="2737484"/>
              </a:tblGrid>
              <a:tr h="358683">
                <a:tc gridSpan="2"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504190">
                        <a:lnSpc>
                          <a:spcPct val="100000"/>
                        </a:lnSpc>
                      </a:pPr>
                      <a:r>
                        <a:rPr dirty="0" sz="1150" spc="10">
                          <a:latin typeface="Meiryo UI"/>
                          <a:cs typeface="Meiryo UI"/>
                        </a:rPr>
                        <a:t>重点的</a:t>
                      </a:r>
                      <a:r>
                        <a:rPr dirty="0" sz="1150">
                          <a:latin typeface="Meiryo UI"/>
                          <a:cs typeface="Meiryo UI"/>
                        </a:rPr>
                        <a:t>な</a:t>
                      </a:r>
                      <a:r>
                        <a:rPr dirty="0" sz="1150" spc="10">
                          <a:latin typeface="Meiryo UI"/>
                          <a:cs typeface="Meiryo UI"/>
                        </a:rPr>
                        <a:t>施策</a:t>
                      </a:r>
                      <a:endParaRPr sz="1150">
                        <a:latin typeface="Meiryo UI"/>
                        <a:cs typeface="Meiryo UI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50" spc="10">
                          <a:latin typeface="Meiryo UI"/>
                          <a:cs typeface="Meiryo UI"/>
                        </a:rPr>
                        <a:t>具体的方策</a:t>
                      </a:r>
                      <a:endParaRPr sz="1150">
                        <a:latin typeface="Meiryo UI"/>
                        <a:cs typeface="Meiryo UI"/>
                      </a:endParaRPr>
                    </a:p>
                  </a:txBody>
                  <a:tcPr marL="0" marR="0" marB="0" marT="850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dirty="0" sz="1150" spc="10">
                          <a:latin typeface="Meiryo UI"/>
                          <a:cs typeface="Meiryo UI"/>
                        </a:rPr>
                        <a:t>令和３年度</a:t>
                      </a:r>
                      <a:r>
                        <a:rPr dirty="0" sz="1150">
                          <a:latin typeface="Meiryo UI"/>
                          <a:cs typeface="Meiryo UI"/>
                        </a:rPr>
                        <a:t> </a:t>
                      </a:r>
                      <a:r>
                        <a:rPr dirty="0" sz="1150" spc="10">
                          <a:latin typeface="Meiryo UI"/>
                          <a:cs typeface="Meiryo UI"/>
                        </a:rPr>
                        <a:t>第１回社会教育委員会議</a:t>
                      </a:r>
                      <a:endParaRPr sz="1150">
                        <a:latin typeface="Meiryo UI"/>
                        <a:cs typeface="Meiryo UI"/>
                      </a:endParaRPr>
                    </a:p>
                  </a:txBody>
                  <a:tcPr marL="0" marR="0" marB="0" marT="908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50" spc="10">
                          <a:latin typeface="Meiryo UI"/>
                          <a:cs typeface="Meiryo UI"/>
                        </a:rPr>
                        <a:t>令和３年度</a:t>
                      </a:r>
                      <a:r>
                        <a:rPr dirty="0" sz="1150">
                          <a:latin typeface="Meiryo UI"/>
                          <a:cs typeface="Meiryo UI"/>
                        </a:rPr>
                        <a:t> </a:t>
                      </a:r>
                      <a:r>
                        <a:rPr dirty="0" sz="1150" spc="10">
                          <a:latin typeface="Meiryo UI"/>
                          <a:cs typeface="Meiryo UI"/>
                        </a:rPr>
                        <a:t>第２回社会教育委員会議</a:t>
                      </a:r>
                      <a:endParaRPr sz="1150">
                        <a:latin typeface="Meiryo UI"/>
                        <a:cs typeface="Meiryo UI"/>
                      </a:endParaRPr>
                    </a:p>
                  </a:txBody>
                  <a:tcPr marL="0" marR="0" marB="0" marT="8509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65224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165735" marR="158115" indent="-635">
                        <a:lnSpc>
                          <a:spcPct val="118000"/>
                        </a:lnSpc>
                        <a:spcBef>
                          <a:spcPts val="720"/>
                        </a:spcBef>
                      </a:pPr>
                      <a:r>
                        <a:rPr dirty="0" sz="1150">
                          <a:latin typeface="Meiryo UI"/>
                          <a:cs typeface="Meiryo UI"/>
                        </a:rPr>
                        <a:t>発達 段階</a:t>
                      </a:r>
                      <a:endParaRPr sz="1150">
                        <a:latin typeface="Meiryo UI"/>
                        <a:cs typeface="Meiryo UI"/>
                      </a:endParaRPr>
                    </a:p>
                  </a:txBody>
                  <a:tcPr marL="0" marR="0" marB="0" marT="914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150" spc="10">
                          <a:latin typeface="Meiryo UI"/>
                          <a:cs typeface="Meiryo UI"/>
                        </a:rPr>
                        <a:t>主</a:t>
                      </a:r>
                      <a:r>
                        <a:rPr dirty="0" sz="1150">
                          <a:latin typeface="Meiryo UI"/>
                          <a:cs typeface="Meiryo UI"/>
                        </a:rPr>
                        <a:t>な</a:t>
                      </a:r>
                      <a:r>
                        <a:rPr dirty="0" sz="1150" spc="10">
                          <a:latin typeface="Meiryo UI"/>
                          <a:cs typeface="Meiryo UI"/>
                        </a:rPr>
                        <a:t>内容</a:t>
                      </a:r>
                      <a:endParaRPr sz="1150">
                        <a:latin typeface="Meiryo UI"/>
                        <a:cs typeface="Meiryo U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1350" spc="5" b="1">
                          <a:latin typeface="Meiryo UI"/>
                          <a:cs typeface="Meiryo UI"/>
                        </a:rPr>
                        <a:t>令和３年度</a:t>
                      </a:r>
                      <a:r>
                        <a:rPr dirty="0" sz="1350" spc="-10" b="1">
                          <a:latin typeface="Meiryo UI"/>
                          <a:cs typeface="Meiryo UI"/>
                        </a:rPr>
                        <a:t> </a:t>
                      </a:r>
                      <a:r>
                        <a:rPr dirty="0" sz="1350" spc="5" b="1">
                          <a:latin typeface="Meiryo UI"/>
                          <a:cs typeface="Meiryo UI"/>
                        </a:rPr>
                        <a:t>事業実施計画</a:t>
                      </a:r>
                      <a:r>
                        <a:rPr dirty="0" sz="1350" spc="-5" b="1">
                          <a:latin typeface="Meiryo UI"/>
                          <a:cs typeface="Meiryo UI"/>
                        </a:rPr>
                        <a:t> </a:t>
                      </a:r>
                      <a:r>
                        <a:rPr dirty="0" sz="1350" spc="5" b="1">
                          <a:latin typeface="Meiryo UI"/>
                          <a:cs typeface="Meiryo UI"/>
                        </a:rPr>
                        <a:t>【</a:t>
                      </a:r>
                      <a:r>
                        <a:rPr dirty="0" sz="1350" spc="10" b="1">
                          <a:latin typeface="Meiryo UI"/>
                          <a:cs typeface="Meiryo UI"/>
                        </a:rPr>
                        <a:t>Plan/Do</a:t>
                      </a:r>
                      <a:r>
                        <a:rPr dirty="0" sz="1350" b="1">
                          <a:latin typeface="Meiryo UI"/>
                          <a:cs typeface="Meiryo UI"/>
                        </a:rPr>
                        <a:t>】</a:t>
                      </a:r>
                      <a:endParaRPr sz="1350">
                        <a:latin typeface="Meiryo UI"/>
                        <a:cs typeface="Meiryo UI"/>
                      </a:endParaRPr>
                    </a:p>
                  </a:txBody>
                  <a:tcPr marL="0" marR="0" marB="0" marT="977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734695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1350" spc="-5" b="1">
                          <a:latin typeface="Meiryo UI"/>
                          <a:cs typeface="Meiryo UI"/>
                        </a:rPr>
                        <a:t>ご</a:t>
                      </a:r>
                      <a:r>
                        <a:rPr dirty="0" sz="1350" spc="5" b="1">
                          <a:latin typeface="Meiryo UI"/>
                          <a:cs typeface="Meiryo UI"/>
                        </a:rPr>
                        <a:t>意見</a:t>
                      </a:r>
                      <a:r>
                        <a:rPr dirty="0" sz="1350" spc="-80" b="1">
                          <a:latin typeface="Meiryo UI"/>
                          <a:cs typeface="Meiryo UI"/>
                        </a:rPr>
                        <a:t> </a:t>
                      </a:r>
                      <a:r>
                        <a:rPr dirty="0" sz="1350" spc="5" b="1">
                          <a:latin typeface="Meiryo UI"/>
                          <a:cs typeface="Meiryo UI"/>
                        </a:rPr>
                        <a:t>【</a:t>
                      </a:r>
                      <a:r>
                        <a:rPr dirty="0" sz="1350" spc="-5" b="1">
                          <a:latin typeface="Meiryo UI"/>
                          <a:cs typeface="Meiryo UI"/>
                        </a:rPr>
                        <a:t>Check</a:t>
                      </a:r>
                      <a:r>
                        <a:rPr dirty="0" sz="1350" b="1">
                          <a:latin typeface="Meiryo UI"/>
                          <a:cs typeface="Meiryo UI"/>
                        </a:rPr>
                        <a:t>】</a:t>
                      </a:r>
                      <a:endParaRPr sz="1350">
                        <a:latin typeface="Meiryo UI"/>
                        <a:cs typeface="Meiryo UI"/>
                      </a:endParaRPr>
                    </a:p>
                  </a:txBody>
                  <a:tcPr marL="0" marR="0" marB="0" marT="977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1350" spc="5" b="1">
                          <a:latin typeface="Meiryo UI"/>
                          <a:cs typeface="Meiryo UI"/>
                        </a:rPr>
                        <a:t>改善</a:t>
                      </a:r>
                      <a:r>
                        <a:rPr dirty="0" sz="1350" spc="-10" b="1">
                          <a:latin typeface="Meiryo UI"/>
                          <a:cs typeface="Meiryo UI"/>
                        </a:rPr>
                        <a:t> </a:t>
                      </a:r>
                      <a:r>
                        <a:rPr dirty="0" sz="1350" spc="5" b="1">
                          <a:latin typeface="Meiryo UI"/>
                          <a:cs typeface="Meiryo UI"/>
                        </a:rPr>
                        <a:t>【</a:t>
                      </a:r>
                      <a:r>
                        <a:rPr dirty="0" sz="1350" spc="-5" b="1">
                          <a:latin typeface="Meiryo UI"/>
                          <a:cs typeface="Meiryo UI"/>
                        </a:rPr>
                        <a:t>Action</a:t>
                      </a:r>
                      <a:r>
                        <a:rPr dirty="0" sz="1350" b="1">
                          <a:latin typeface="Meiryo UI"/>
                          <a:cs typeface="Meiryo UI"/>
                        </a:rPr>
                        <a:t>】</a:t>
                      </a:r>
                      <a:endParaRPr sz="1350">
                        <a:latin typeface="Meiryo UI"/>
                        <a:cs typeface="Meiryo UI"/>
                      </a:endParaRPr>
                    </a:p>
                  </a:txBody>
                  <a:tcPr marL="0" marR="0" marB="0" marT="9779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F1CC"/>
                    </a:solidFill>
                  </a:tcPr>
                </a:tc>
              </a:tr>
              <a:tr h="277142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14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150" spc="10">
                          <a:latin typeface="Meiryo UI"/>
                          <a:cs typeface="Meiryo UI"/>
                        </a:rPr>
                        <a:t>子</a:t>
                      </a:r>
                      <a:r>
                        <a:rPr dirty="0" sz="1150" spc="5">
                          <a:latin typeface="Meiryo UI"/>
                          <a:cs typeface="Meiryo UI"/>
                        </a:rPr>
                        <a:t>ど</a:t>
                      </a:r>
                      <a:r>
                        <a:rPr dirty="0" sz="1150" spc="15">
                          <a:latin typeface="Meiryo UI"/>
                          <a:cs typeface="Meiryo UI"/>
                        </a:rPr>
                        <a:t>も</a:t>
                      </a:r>
                      <a:r>
                        <a:rPr dirty="0" sz="1150" spc="10">
                          <a:latin typeface="Meiryo UI"/>
                          <a:cs typeface="Meiryo UI"/>
                        </a:rPr>
                        <a:t>読書活動推進会議</a:t>
                      </a:r>
                      <a:endParaRPr sz="1150">
                        <a:latin typeface="Meiryo UI"/>
                        <a:cs typeface="Meiryo UI"/>
                      </a:endParaRPr>
                    </a:p>
                  </a:txBody>
                  <a:tcPr marL="0" marR="0" marB="0" marT="698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77597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150">
                          <a:latin typeface="Meiryo UI"/>
                          <a:cs typeface="Meiryo UI"/>
                        </a:rPr>
                        <a:t>社会教育委員会議</a:t>
                      </a:r>
                      <a:endParaRPr sz="1150">
                        <a:latin typeface="Meiryo UI"/>
                        <a:cs typeface="Meiryo UI"/>
                      </a:endParaRPr>
                    </a:p>
                  </a:txBody>
                  <a:tcPr marL="0" marR="0" marB="0" marT="698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150" spc="10">
                          <a:latin typeface="Meiryo UI"/>
                          <a:cs typeface="Meiryo UI"/>
                        </a:rPr>
                        <a:t>子</a:t>
                      </a:r>
                      <a:r>
                        <a:rPr dirty="0" sz="1150" spc="5">
                          <a:latin typeface="Meiryo UI"/>
                          <a:cs typeface="Meiryo UI"/>
                        </a:rPr>
                        <a:t>ど</a:t>
                      </a:r>
                      <a:r>
                        <a:rPr dirty="0" sz="1150" spc="15">
                          <a:latin typeface="Meiryo UI"/>
                          <a:cs typeface="Meiryo UI"/>
                        </a:rPr>
                        <a:t>も</a:t>
                      </a:r>
                      <a:r>
                        <a:rPr dirty="0" sz="1150" spc="10">
                          <a:latin typeface="Meiryo UI"/>
                          <a:cs typeface="Meiryo UI"/>
                        </a:rPr>
                        <a:t>読書活動推進会議</a:t>
                      </a:r>
                      <a:endParaRPr sz="1150">
                        <a:latin typeface="Meiryo UI"/>
                        <a:cs typeface="Meiryo UI"/>
                      </a:endParaRPr>
                    </a:p>
                  </a:txBody>
                  <a:tcPr marL="0" marR="0" marB="0" marT="6985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</a:tr>
              <a:tr h="540055"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050">
                          <a:latin typeface="Meiryo UI"/>
                          <a:cs typeface="Meiryo UI"/>
                        </a:rPr>
                        <a:t>1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</a:pPr>
                      <a:r>
                        <a:rPr dirty="0" sz="1050" spc="15">
                          <a:latin typeface="Meiryo UI"/>
                          <a:cs typeface="Meiryo UI"/>
                        </a:rPr>
                        <a:t>読書活動普及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啓発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111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15">
                          <a:latin typeface="Meiryo UI"/>
                          <a:cs typeface="Meiryo UI"/>
                        </a:rPr>
                        <a:t>乳幼児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え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んのひ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ろ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ば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団体への</a:t>
                      </a:r>
                      <a:r>
                        <a:rPr dirty="0" u="sng" sz="1050" spc="2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え</a:t>
                      </a:r>
                      <a:r>
                        <a:rPr dirty="0" u="sng" sz="1050" spc="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ほ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んのひ</a:t>
                      </a:r>
                      <a:r>
                        <a:rPr dirty="0" u="sng" sz="1050" spc="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ろ</a:t>
                      </a:r>
                      <a:r>
                        <a:rPr dirty="0" u="sng" sz="1050" spc="1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ば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セ</a:t>
                      </a:r>
                      <a:r>
                        <a:rPr dirty="0" u="sng" sz="1050" spc="1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ッ</a:t>
                      </a:r>
                      <a:r>
                        <a:rPr dirty="0" u="sng" sz="105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ト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u="sng" sz="1050" spc="1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貸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出</a:t>
                      </a:r>
                      <a:endParaRPr sz="1050">
                        <a:latin typeface="Meiryo UI"/>
                        <a:cs typeface="Meiryo UI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商業施設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にて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市町村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と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の共催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よ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る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え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んのひ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ろ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ば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を開催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933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236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お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は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な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し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会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1250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府立中央図書館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にて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お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は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な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し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会を開催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1250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39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111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15">
                          <a:latin typeface="Meiryo UI"/>
                          <a:cs typeface="Meiryo UI"/>
                        </a:rPr>
                        <a:t>小中高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読書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イ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ベ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ント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作家</a:t>
                      </a:r>
                      <a:r>
                        <a:rPr dirty="0" u="sng" sz="1050" spc="2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が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学校を訪問す</a:t>
                      </a:r>
                      <a:r>
                        <a:rPr dirty="0" u="sng" sz="1050" spc="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るオ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ーサー</a:t>
                      </a:r>
                      <a:r>
                        <a:rPr dirty="0" u="sng" sz="105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ビ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ジ</a:t>
                      </a:r>
                      <a:r>
                        <a:rPr dirty="0" u="sng" sz="1050" spc="1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ッ</a:t>
                      </a:r>
                      <a:r>
                        <a:rPr dirty="0" u="sng" sz="105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ト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事業を開催（府費開催（幼保</a:t>
                      </a:r>
                      <a:r>
                        <a:rPr dirty="0" u="sng" sz="1050" spc="1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小</a:t>
                      </a:r>
                      <a:r>
                        <a:rPr dirty="0" u="sng" sz="1050" spc="1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中</a:t>
                      </a:r>
                      <a:r>
                        <a:rPr dirty="0" u="sng" sz="1050" spc="1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高）計12回）</a:t>
                      </a:r>
                      <a:endParaRPr sz="1050">
                        <a:latin typeface="Meiryo UI"/>
                        <a:cs typeface="Meiryo UI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本</a:t>
                      </a:r>
                      <a:r>
                        <a:rPr dirty="0" u="sng" sz="1050" spc="2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u="sng" sz="1050" spc="1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POP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づ</a:t>
                      </a:r>
                      <a:r>
                        <a:rPr dirty="0" u="sng" sz="1050" spc="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くり</a:t>
                      </a:r>
                      <a:r>
                        <a:rPr dirty="0" u="sng" sz="105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コ</a:t>
                      </a:r>
                      <a:r>
                        <a:rPr dirty="0" u="sng" sz="1050" spc="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ンク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ールの開催（中</a:t>
                      </a:r>
                      <a:r>
                        <a:rPr dirty="0" u="sng" sz="1050" spc="1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高）（7月~9月）</a:t>
                      </a:r>
                      <a:endParaRPr sz="1050">
                        <a:latin typeface="Meiryo UI"/>
                        <a:cs typeface="Meiryo UI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府立中央図書館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にて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学校等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か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ら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の見学受入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ス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ク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ールサー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ビ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ス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デ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イ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の実施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692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7379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SNSや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ミニコミ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誌等を活用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し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た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読書活動啓発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小学生保護者向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け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読書啓発プ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リン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ト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を長期休暇前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府内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公立小学校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へ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配布（夏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冬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春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 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計３回）</a:t>
                      </a:r>
                      <a:endParaRPr sz="1050">
                        <a:latin typeface="Meiryo UI"/>
                        <a:cs typeface="Meiryo UI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サ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ン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ケ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イ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リ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ビ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ン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グ小学生新聞（公立小４~６年生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配布）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にて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読書手法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な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ど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の紹介記事を掲載（夏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春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 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計２回）</a:t>
                      </a:r>
                      <a:endParaRPr sz="1050">
                        <a:latin typeface="Meiryo UI"/>
                        <a:cs typeface="Meiryo UI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テ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ィ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ー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ン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ズ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ア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スリ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ー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ト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プレ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ス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（中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高校生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配布）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にて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ス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ポー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ツ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選手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よ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る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本紹介を掲載（夏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冬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春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 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計３回）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641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439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77800">
                        <a:lnSpc>
                          <a:spcPct val="100000"/>
                        </a:lnSpc>
                      </a:pPr>
                      <a:r>
                        <a:rPr dirty="0" sz="1050" spc="15">
                          <a:latin typeface="Meiryo UI"/>
                          <a:cs typeface="Meiryo UI"/>
                        </a:rPr>
                        <a:t>全体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・「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子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ども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読書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日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」「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こ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ども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の読書週間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」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おけ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る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イ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ベ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ント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民間企業広報媒体を活用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し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た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子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ども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読書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日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周知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啓発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実施（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コ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ロ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ナに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よ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り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イ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ベ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ン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ト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は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中止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）（4/23-5/12）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325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・OSAKA</a:t>
                      </a:r>
                      <a:r>
                        <a:rPr dirty="0" sz="1050" spc="-5">
                          <a:latin typeface="Meiryo UI"/>
                          <a:cs typeface="Meiryo UI"/>
                        </a:rPr>
                        <a:t> 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PAGE 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ONE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1206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公民連携</a:t>
                      </a:r>
                      <a:r>
                        <a:rPr dirty="0" u="sng" sz="1050" spc="2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よ</a:t>
                      </a:r>
                      <a:r>
                        <a:rPr dirty="0" u="sng" sz="1050" spc="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る</a:t>
                      </a:r>
                      <a:r>
                        <a:rPr dirty="0" u="sng" sz="1050" spc="1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「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お菓子</a:t>
                      </a:r>
                      <a:r>
                        <a:rPr dirty="0" u="sng" sz="1050" spc="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と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一緒</a:t>
                      </a:r>
                      <a:r>
                        <a:rPr dirty="0" u="sng" sz="1050" spc="2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絵本を楽</a:t>
                      </a:r>
                      <a:r>
                        <a:rPr dirty="0" u="sng" sz="105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し</a:t>
                      </a:r>
                      <a:r>
                        <a:rPr dirty="0" u="sng" sz="1050" spc="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も</a:t>
                      </a:r>
                      <a:r>
                        <a:rPr dirty="0" u="sng" sz="1050" spc="1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う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事業</a:t>
                      </a:r>
                      <a:r>
                        <a:rPr dirty="0" u="sng" sz="1050" spc="1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」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の実施</a:t>
                      </a:r>
                      <a:endParaRPr sz="1050">
                        <a:latin typeface="Meiryo UI"/>
                        <a:cs typeface="Meiryo UI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・OSAKA</a:t>
                      </a:r>
                      <a:r>
                        <a:rPr dirty="0" sz="1050" spc="-5">
                          <a:latin typeface="Meiryo UI"/>
                          <a:cs typeface="Meiryo UI"/>
                        </a:rPr>
                        <a:t> 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PAGE 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ONE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 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バ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ナ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ーの市町村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民間事業者等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へ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HP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掲載依頼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867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読書活動普及啓発広報物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作成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984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073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・「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ここ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ろ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の再生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」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府民運動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と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連携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し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た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読書活動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普及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啓発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1390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・「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ここ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ろ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の再生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」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府民運動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HP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への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OSAKA</a:t>
                      </a:r>
                      <a:r>
                        <a:rPr dirty="0" sz="1050" spc="-5">
                          <a:latin typeface="Meiryo UI"/>
                          <a:cs typeface="Meiryo UI"/>
                        </a:rPr>
                        <a:t> 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PAGE 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ONE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の掲載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1390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277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050">
                          <a:latin typeface="Meiryo UI"/>
                          <a:cs typeface="Meiryo UI"/>
                        </a:rPr>
                        <a:t>2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 marL="27940" marR="18415">
                        <a:lnSpc>
                          <a:spcPct val="120300"/>
                        </a:lnSpc>
                        <a:spcBef>
                          <a:spcPts val="1019"/>
                        </a:spcBef>
                      </a:pPr>
                      <a:r>
                        <a:rPr dirty="0" sz="1050" spc="30">
                          <a:latin typeface="Meiryo UI"/>
                          <a:cs typeface="Meiryo UI"/>
                        </a:rPr>
                        <a:t>乳幼児</a:t>
                      </a:r>
                      <a:r>
                        <a:rPr dirty="0" sz="1050" spc="5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30">
                          <a:latin typeface="Meiryo UI"/>
                          <a:cs typeface="Meiryo UI"/>
                        </a:rPr>
                        <a:t>時</a:t>
                      </a:r>
                      <a:r>
                        <a:rPr dirty="0" sz="1050" spc="45">
                          <a:latin typeface="Meiryo UI"/>
                          <a:cs typeface="Meiryo UI"/>
                        </a:rPr>
                        <a:t>期</a:t>
                      </a:r>
                      <a:r>
                        <a:rPr dirty="0" sz="1050" spc="35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45">
                          <a:latin typeface="Meiryo UI"/>
                          <a:cs typeface="Meiryo UI"/>
                        </a:rPr>
                        <a:t>保</a:t>
                      </a:r>
                      <a:r>
                        <a:rPr dirty="0" sz="1050" spc="30">
                          <a:latin typeface="Meiryo UI"/>
                          <a:cs typeface="Meiryo UI"/>
                        </a:rPr>
                        <a:t>護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者 </a:t>
                      </a:r>
                      <a:r>
                        <a:rPr dirty="0" sz="1050" spc="50">
                          <a:latin typeface="Meiryo UI"/>
                          <a:cs typeface="Meiryo UI"/>
                        </a:rPr>
                        <a:t>や</a:t>
                      </a:r>
                      <a:r>
                        <a:rPr dirty="0" sz="1050" spc="60">
                          <a:latin typeface="Meiryo UI"/>
                          <a:cs typeface="Meiryo UI"/>
                        </a:rPr>
                        <a:t>教</a:t>
                      </a:r>
                      <a:r>
                        <a:rPr dirty="0" sz="1050" spc="45">
                          <a:latin typeface="Meiryo UI"/>
                          <a:cs typeface="Meiryo UI"/>
                        </a:rPr>
                        <a:t>育</a:t>
                      </a:r>
                      <a:r>
                        <a:rPr dirty="0" sz="1050" spc="60">
                          <a:latin typeface="Meiryo UI"/>
                          <a:cs typeface="Meiryo UI"/>
                        </a:rPr>
                        <a:t>保</a:t>
                      </a:r>
                      <a:r>
                        <a:rPr dirty="0" sz="1050" spc="45">
                          <a:latin typeface="Meiryo UI"/>
                          <a:cs typeface="Meiryo UI"/>
                        </a:rPr>
                        <a:t>育</a:t>
                      </a:r>
                      <a:r>
                        <a:rPr dirty="0" sz="1050" spc="60">
                          <a:latin typeface="Meiryo UI"/>
                          <a:cs typeface="Meiryo UI"/>
                        </a:rPr>
                        <a:t>施</a:t>
                      </a:r>
                      <a:r>
                        <a:rPr dirty="0" sz="1050" spc="45">
                          <a:latin typeface="Meiryo UI"/>
                          <a:cs typeface="Meiryo UI"/>
                        </a:rPr>
                        <a:t>設</a:t>
                      </a:r>
                      <a:r>
                        <a:rPr dirty="0" sz="1050" spc="65">
                          <a:latin typeface="Meiryo UI"/>
                          <a:cs typeface="Meiryo UI"/>
                        </a:rPr>
                        <a:t>へ</a:t>
                      </a:r>
                      <a:r>
                        <a:rPr dirty="0" sz="1050" spc="5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読 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書活動支援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12953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11125">
                        <a:lnSpc>
                          <a:spcPct val="100000"/>
                        </a:lnSpc>
                      </a:pPr>
                      <a:r>
                        <a:rPr dirty="0" sz="1050" spc="15">
                          <a:latin typeface="Meiryo UI"/>
                          <a:cs typeface="Meiryo UI"/>
                        </a:rPr>
                        <a:t>乳幼児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教育保育施設職員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へ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の子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ども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読書活動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関す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る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研修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140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教育保育施設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職員等を対象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と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し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た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読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み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聞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か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せ講座等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研修を実施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140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074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953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ブ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ッ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ク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ス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タ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ー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ト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など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家庭や地域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おけ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る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読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み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聞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か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せ活動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支援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1390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民間事業者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協力を得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て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乳幼児期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おすすめ本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リ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ー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フ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レ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ッ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ト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を作成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し、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市町村立図書館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保健所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へ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配布（5万部）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1390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2514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050">
                          <a:latin typeface="Meiryo UI"/>
                          <a:cs typeface="Meiryo UI"/>
                        </a:rPr>
                        <a:t>3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just" marL="27940" marR="18415">
                        <a:lnSpc>
                          <a:spcPct val="120300"/>
                        </a:lnSpc>
                      </a:pPr>
                      <a:r>
                        <a:rPr dirty="0" sz="1050" spc="204">
                          <a:latin typeface="Meiryo UI"/>
                          <a:cs typeface="Meiryo UI"/>
                        </a:rPr>
                        <a:t>中</a:t>
                      </a:r>
                      <a:r>
                        <a:rPr dirty="0" sz="1050" spc="190">
                          <a:latin typeface="Meiryo UI"/>
                          <a:cs typeface="Meiryo UI"/>
                        </a:rPr>
                        <a:t>高</a:t>
                      </a:r>
                      <a:r>
                        <a:rPr dirty="0" sz="1050" spc="204">
                          <a:latin typeface="Meiryo UI"/>
                          <a:cs typeface="Meiryo UI"/>
                        </a:rPr>
                        <a:t>生</a:t>
                      </a:r>
                      <a:r>
                        <a:rPr dirty="0" sz="1050" spc="195">
                          <a:latin typeface="Meiryo UI"/>
                          <a:cs typeface="Meiryo UI"/>
                        </a:rPr>
                        <a:t>が</a:t>
                      </a:r>
                      <a:r>
                        <a:rPr dirty="0" sz="1050" spc="204">
                          <a:latin typeface="Meiryo UI"/>
                          <a:cs typeface="Meiryo UI"/>
                        </a:rPr>
                        <a:t>読</a:t>
                      </a:r>
                      <a:r>
                        <a:rPr dirty="0" sz="1050" spc="190">
                          <a:latin typeface="Meiryo UI"/>
                          <a:cs typeface="Meiryo UI"/>
                        </a:rPr>
                        <a:t>書</a:t>
                      </a:r>
                      <a:r>
                        <a:rPr dirty="0" sz="1050" spc="210">
                          <a:latin typeface="Meiryo UI"/>
                          <a:cs typeface="Meiryo UI"/>
                        </a:rPr>
                        <a:t>へ</a:t>
                      </a:r>
                      <a:r>
                        <a:rPr dirty="0" sz="1050" spc="195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興 </a:t>
                      </a:r>
                      <a:r>
                        <a:rPr dirty="0" sz="1050" spc="75">
                          <a:latin typeface="Meiryo UI"/>
                          <a:cs typeface="Meiryo UI"/>
                        </a:rPr>
                        <a:t>味</a:t>
                      </a:r>
                      <a:r>
                        <a:rPr dirty="0" sz="1050" spc="7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75">
                          <a:latin typeface="Meiryo UI"/>
                          <a:cs typeface="Meiryo UI"/>
                        </a:rPr>
                        <a:t>関</a:t>
                      </a:r>
                      <a:r>
                        <a:rPr dirty="0" sz="1050" spc="60">
                          <a:latin typeface="Meiryo UI"/>
                          <a:cs typeface="Meiryo UI"/>
                        </a:rPr>
                        <a:t>心</a:t>
                      </a:r>
                      <a:r>
                        <a:rPr dirty="0" sz="1050" spc="85">
                          <a:latin typeface="Meiryo UI"/>
                          <a:cs typeface="Meiryo UI"/>
                        </a:rPr>
                        <a:t>を</a:t>
                      </a:r>
                      <a:r>
                        <a:rPr dirty="0" sz="1050" spc="60">
                          <a:latin typeface="Meiryo UI"/>
                          <a:cs typeface="Meiryo UI"/>
                        </a:rPr>
                        <a:t>高</a:t>
                      </a:r>
                      <a:r>
                        <a:rPr dirty="0" sz="1050" spc="80">
                          <a:latin typeface="Meiryo UI"/>
                          <a:cs typeface="Meiryo UI"/>
                        </a:rPr>
                        <a:t>め</a:t>
                      </a:r>
                      <a:r>
                        <a:rPr dirty="0" sz="1050" spc="60">
                          <a:latin typeface="Meiryo UI"/>
                          <a:cs typeface="Meiryo UI"/>
                        </a:rPr>
                        <a:t>る</a:t>
                      </a:r>
                      <a:r>
                        <a:rPr dirty="0" sz="1050" spc="85">
                          <a:latin typeface="Meiryo UI"/>
                          <a:cs typeface="Meiryo UI"/>
                        </a:rPr>
                        <a:t>た</a:t>
                      </a:r>
                      <a:r>
                        <a:rPr dirty="0" sz="1050" spc="65">
                          <a:latin typeface="Meiryo UI"/>
                          <a:cs typeface="Meiryo UI"/>
                        </a:rPr>
                        <a:t>め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の </a:t>
                      </a:r>
                      <a:r>
                        <a:rPr dirty="0" sz="1050" spc="55">
                          <a:latin typeface="Meiryo UI"/>
                          <a:cs typeface="Meiryo UI"/>
                        </a:rPr>
                        <a:t>イ</a:t>
                      </a:r>
                      <a:r>
                        <a:rPr dirty="0" sz="1050" spc="60">
                          <a:latin typeface="Meiryo UI"/>
                          <a:cs typeface="Meiryo UI"/>
                        </a:rPr>
                        <a:t>ン</a:t>
                      </a:r>
                      <a:r>
                        <a:rPr dirty="0" sz="1050" spc="55">
                          <a:latin typeface="Meiryo UI"/>
                          <a:cs typeface="Meiryo UI"/>
                        </a:rPr>
                        <a:t>タ</a:t>
                      </a:r>
                      <a:r>
                        <a:rPr dirty="0" sz="1050" spc="65">
                          <a:latin typeface="Meiryo UI"/>
                          <a:cs typeface="Meiryo UI"/>
                        </a:rPr>
                        <a:t>ーネッ</a:t>
                      </a:r>
                      <a:r>
                        <a:rPr dirty="0" sz="1050" spc="40">
                          <a:latin typeface="Meiryo UI"/>
                          <a:cs typeface="Meiryo UI"/>
                        </a:rPr>
                        <a:t>ト</a:t>
                      </a:r>
                      <a:r>
                        <a:rPr dirty="0" sz="1050" spc="70">
                          <a:latin typeface="Meiryo UI"/>
                          <a:cs typeface="Meiryo UI"/>
                        </a:rPr>
                        <a:t>を</a:t>
                      </a:r>
                      <a:r>
                        <a:rPr dirty="0" sz="1050" spc="45">
                          <a:latin typeface="Meiryo UI"/>
                          <a:cs typeface="Meiryo UI"/>
                        </a:rPr>
                        <a:t>活</a:t>
                      </a:r>
                      <a:r>
                        <a:rPr dirty="0" sz="1050" spc="60">
                          <a:latin typeface="Meiryo UI"/>
                          <a:cs typeface="Meiryo UI"/>
                        </a:rPr>
                        <a:t>用</a:t>
                      </a:r>
                      <a:r>
                        <a:rPr dirty="0" sz="1050" spc="40">
                          <a:latin typeface="Meiryo UI"/>
                          <a:cs typeface="Meiryo UI"/>
                        </a:rPr>
                        <a:t>し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た 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取組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11125">
                        <a:lnSpc>
                          <a:spcPct val="100000"/>
                        </a:lnSpc>
                      </a:pPr>
                      <a:r>
                        <a:rPr dirty="0" sz="1050" spc="15">
                          <a:latin typeface="Meiryo UI"/>
                          <a:cs typeface="Meiryo UI"/>
                        </a:rPr>
                        <a:t>中高生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府公式</a:t>
                      </a:r>
                      <a:r>
                        <a:rPr dirty="0" sz="1050" spc="-5">
                          <a:latin typeface="Meiryo UI"/>
                          <a:cs typeface="Meiryo UI"/>
                        </a:rPr>
                        <a:t>Twitter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「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さ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あ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本を読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も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う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！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」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130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毎週金曜日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府公式</a:t>
                      </a:r>
                      <a:r>
                        <a:rPr dirty="0" sz="1050" spc="-5">
                          <a:latin typeface="Meiryo UI"/>
                          <a:cs typeface="Meiryo UI"/>
                        </a:rPr>
                        <a:t>Twitter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にて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主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中高生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向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けた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本を紹介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130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704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・「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さ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あ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本を読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も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う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！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」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への中高生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か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ら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の投稿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1123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u="sng" sz="1050" spc="1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「</a:t>
                      </a:r>
                      <a:r>
                        <a:rPr dirty="0" u="sng" sz="105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さ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あ</a:t>
                      </a:r>
                      <a:r>
                        <a:rPr dirty="0" u="sng" sz="105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本を読</a:t>
                      </a:r>
                      <a:r>
                        <a:rPr dirty="0" u="sng" sz="1050" spc="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も</a:t>
                      </a:r>
                      <a:r>
                        <a:rPr dirty="0" u="sng" sz="1050" spc="1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う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！</a:t>
                      </a:r>
                      <a:r>
                        <a:rPr dirty="0" u="sng" sz="1050" spc="1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」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を活用</a:t>
                      </a:r>
                      <a:r>
                        <a:rPr dirty="0" u="sng" sz="105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し、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中高生参加型</a:t>
                      </a:r>
                      <a:r>
                        <a:rPr dirty="0" u="sng" sz="1050" spc="1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「</a:t>
                      </a:r>
                      <a:r>
                        <a:rPr dirty="0" u="sng" sz="1050" spc="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も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ずやん</a:t>
                      </a:r>
                      <a:r>
                        <a:rPr dirty="0" u="sng" sz="1050" spc="2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おすすめ本を紹介</a:t>
                      </a:r>
                      <a:r>
                        <a:rPr dirty="0" u="sng" sz="105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し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よ</a:t>
                      </a:r>
                      <a:r>
                        <a:rPr dirty="0" u="sng" sz="1050" spc="1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う」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事業を実施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1123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514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大阪府中高生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ビ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ブ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リオ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バ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ト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ル大会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動画配信等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大阪府中高生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ビ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ブ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リオ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バ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ト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ル大会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動画配信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実施（11月以降）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514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オ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ーサー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ビ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ジ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ッ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ト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事業（中高生向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け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）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動画配信等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オ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ーサー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ビ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ジ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ッ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ト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事業（中高生向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け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）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動画配信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実施（2月以降）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09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・「</a:t>
                      </a:r>
                      <a:r>
                        <a:rPr dirty="0" sz="1050" spc="-10">
                          <a:latin typeface="Meiryo UI"/>
                          <a:cs typeface="Meiryo UI"/>
                        </a:rPr>
                        <a:t>YA！YA！YA！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べ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ん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り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やん図書館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」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の活用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イ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ン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スタ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グ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ラ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ムを活用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し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た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本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紹介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情報発信（4月よ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り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開始）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39717" y="1004681"/>
            <a:ext cx="4603750" cy="2933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750" spc="5" b="1">
                <a:latin typeface="Meiryo UI"/>
                <a:cs typeface="Meiryo UI"/>
              </a:rPr>
              <a:t>令和３年度大阪府子</a:t>
            </a:r>
            <a:r>
              <a:rPr dirty="0" sz="1750" spc="-5" b="1">
                <a:latin typeface="Meiryo UI"/>
                <a:cs typeface="Meiryo UI"/>
              </a:rPr>
              <a:t>ど</a:t>
            </a:r>
            <a:r>
              <a:rPr dirty="0" sz="1750" spc="5" b="1">
                <a:latin typeface="Meiryo UI"/>
                <a:cs typeface="Meiryo UI"/>
              </a:rPr>
              <a:t>も読書活動推進事業計画</a:t>
            </a:r>
            <a:endParaRPr sz="1750">
              <a:latin typeface="Meiryo UI"/>
              <a:cs typeface="Meiryo U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088328" y="1013236"/>
            <a:ext cx="1151890" cy="458470"/>
          </a:xfrm>
          <a:prstGeom prst="rect">
            <a:avLst/>
          </a:prstGeom>
          <a:ln w="12327">
            <a:solidFill>
              <a:srgbClr val="000000"/>
            </a:solidFill>
          </a:ln>
        </p:spPr>
        <p:txBody>
          <a:bodyPr wrap="square" lIns="0" tIns="129539" rIns="0" bIns="0" rtlCol="0" vert="horz">
            <a:spAutoFit/>
          </a:bodyPr>
          <a:lstStyle/>
          <a:p>
            <a:pPr marL="319405">
              <a:lnSpc>
                <a:spcPct val="100000"/>
              </a:lnSpc>
              <a:spcBef>
                <a:spcPts val="1019"/>
              </a:spcBef>
            </a:pPr>
            <a:r>
              <a:rPr dirty="0" sz="1350" spc="5">
                <a:latin typeface="Meiryo UI"/>
                <a:cs typeface="Meiryo UI"/>
              </a:rPr>
              <a:t>資料</a:t>
            </a:r>
            <a:r>
              <a:rPr dirty="0" sz="1350" spc="-15">
                <a:latin typeface="Meiryo UI"/>
                <a:cs typeface="Meiryo UI"/>
              </a:rPr>
              <a:t> </a:t>
            </a:r>
            <a:r>
              <a:rPr dirty="0" sz="1350">
                <a:latin typeface="Meiryo UI"/>
                <a:cs typeface="Meiryo UI"/>
              </a:rPr>
              <a:t>4</a:t>
            </a:r>
            <a:endParaRPr sz="1350">
              <a:latin typeface="Meiryo UI"/>
              <a:cs typeface="Meiryo U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95680" y="903892"/>
          <a:ext cx="19127470" cy="11645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995"/>
                <a:gridCol w="1411605"/>
                <a:gridCol w="628650"/>
                <a:gridCol w="3863975"/>
                <a:gridCol w="7215505"/>
                <a:gridCol w="2763519"/>
                <a:gridCol w="2737484"/>
              </a:tblGrid>
              <a:tr h="358683">
                <a:tc gridSpan="2"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504190">
                        <a:lnSpc>
                          <a:spcPct val="100000"/>
                        </a:lnSpc>
                      </a:pPr>
                      <a:r>
                        <a:rPr dirty="0" sz="1150" spc="10">
                          <a:latin typeface="Meiryo UI"/>
                          <a:cs typeface="Meiryo UI"/>
                        </a:rPr>
                        <a:t>重点的</a:t>
                      </a:r>
                      <a:r>
                        <a:rPr dirty="0" sz="1150">
                          <a:latin typeface="Meiryo UI"/>
                          <a:cs typeface="Meiryo UI"/>
                        </a:rPr>
                        <a:t>な</a:t>
                      </a:r>
                      <a:r>
                        <a:rPr dirty="0" sz="1150" spc="10">
                          <a:latin typeface="Meiryo UI"/>
                          <a:cs typeface="Meiryo UI"/>
                        </a:rPr>
                        <a:t>施策</a:t>
                      </a:r>
                      <a:endParaRPr sz="1150">
                        <a:latin typeface="Meiryo UI"/>
                        <a:cs typeface="Meiryo UI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50" spc="10">
                          <a:latin typeface="Meiryo UI"/>
                          <a:cs typeface="Meiryo UI"/>
                        </a:rPr>
                        <a:t>具体的方策</a:t>
                      </a:r>
                      <a:endParaRPr sz="1150">
                        <a:latin typeface="Meiryo UI"/>
                        <a:cs typeface="Meiryo UI"/>
                      </a:endParaRPr>
                    </a:p>
                  </a:txBody>
                  <a:tcPr marL="0" marR="0" marB="0" marT="850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dirty="0" sz="1150" spc="10">
                          <a:latin typeface="Meiryo UI"/>
                          <a:cs typeface="Meiryo UI"/>
                        </a:rPr>
                        <a:t>令和３年度</a:t>
                      </a:r>
                      <a:r>
                        <a:rPr dirty="0" sz="1150">
                          <a:latin typeface="Meiryo UI"/>
                          <a:cs typeface="Meiryo UI"/>
                        </a:rPr>
                        <a:t> </a:t>
                      </a:r>
                      <a:r>
                        <a:rPr dirty="0" sz="1150" spc="10">
                          <a:latin typeface="Meiryo UI"/>
                          <a:cs typeface="Meiryo UI"/>
                        </a:rPr>
                        <a:t>第１回社会教育委員会議</a:t>
                      </a:r>
                      <a:endParaRPr sz="1150">
                        <a:latin typeface="Meiryo UI"/>
                        <a:cs typeface="Meiryo UI"/>
                      </a:endParaRPr>
                    </a:p>
                  </a:txBody>
                  <a:tcPr marL="0" marR="0" marB="0" marT="908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50" spc="10">
                          <a:latin typeface="Meiryo UI"/>
                          <a:cs typeface="Meiryo UI"/>
                        </a:rPr>
                        <a:t>令和３年度</a:t>
                      </a:r>
                      <a:r>
                        <a:rPr dirty="0" sz="1150">
                          <a:latin typeface="Meiryo UI"/>
                          <a:cs typeface="Meiryo UI"/>
                        </a:rPr>
                        <a:t> </a:t>
                      </a:r>
                      <a:r>
                        <a:rPr dirty="0" sz="1150" spc="10">
                          <a:latin typeface="Meiryo UI"/>
                          <a:cs typeface="Meiryo UI"/>
                        </a:rPr>
                        <a:t>第２回社会教育委員会議</a:t>
                      </a:r>
                      <a:endParaRPr sz="1150">
                        <a:latin typeface="Meiryo UI"/>
                        <a:cs typeface="Meiryo UI"/>
                      </a:endParaRPr>
                    </a:p>
                  </a:txBody>
                  <a:tcPr marL="0" marR="0" marB="0" marT="8509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65223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165735" marR="158115">
                        <a:lnSpc>
                          <a:spcPct val="117900"/>
                        </a:lnSpc>
                        <a:spcBef>
                          <a:spcPts val="725"/>
                        </a:spcBef>
                      </a:pPr>
                      <a:r>
                        <a:rPr dirty="0" sz="1150">
                          <a:latin typeface="Meiryo UI"/>
                          <a:cs typeface="Meiryo UI"/>
                        </a:rPr>
                        <a:t>発達 段階</a:t>
                      </a:r>
                      <a:endParaRPr sz="1150">
                        <a:latin typeface="Meiryo UI"/>
                        <a:cs typeface="Meiryo UI"/>
                      </a:endParaRPr>
                    </a:p>
                  </a:txBody>
                  <a:tcPr marL="0" marR="0" marB="0" marT="920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150" spc="10">
                          <a:latin typeface="Meiryo UI"/>
                          <a:cs typeface="Meiryo UI"/>
                        </a:rPr>
                        <a:t>主</a:t>
                      </a:r>
                      <a:r>
                        <a:rPr dirty="0" sz="1150">
                          <a:latin typeface="Meiryo UI"/>
                          <a:cs typeface="Meiryo UI"/>
                        </a:rPr>
                        <a:t>な</a:t>
                      </a:r>
                      <a:r>
                        <a:rPr dirty="0" sz="1150" spc="10">
                          <a:latin typeface="Meiryo UI"/>
                          <a:cs typeface="Meiryo UI"/>
                        </a:rPr>
                        <a:t>内容</a:t>
                      </a:r>
                      <a:endParaRPr sz="1150">
                        <a:latin typeface="Meiryo UI"/>
                        <a:cs typeface="Meiryo U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1350" spc="5" b="1">
                          <a:latin typeface="Meiryo UI"/>
                          <a:cs typeface="Meiryo UI"/>
                        </a:rPr>
                        <a:t>令和３年度</a:t>
                      </a:r>
                      <a:r>
                        <a:rPr dirty="0" sz="1350" spc="-10" b="1">
                          <a:latin typeface="Meiryo UI"/>
                          <a:cs typeface="Meiryo UI"/>
                        </a:rPr>
                        <a:t> </a:t>
                      </a:r>
                      <a:r>
                        <a:rPr dirty="0" sz="1350" spc="5" b="1">
                          <a:latin typeface="Meiryo UI"/>
                          <a:cs typeface="Meiryo UI"/>
                        </a:rPr>
                        <a:t>事業実施計画</a:t>
                      </a:r>
                      <a:r>
                        <a:rPr dirty="0" sz="1350" spc="-5" b="1">
                          <a:latin typeface="Meiryo UI"/>
                          <a:cs typeface="Meiryo UI"/>
                        </a:rPr>
                        <a:t> </a:t>
                      </a:r>
                      <a:r>
                        <a:rPr dirty="0" sz="1350" spc="5" b="1">
                          <a:latin typeface="Meiryo UI"/>
                          <a:cs typeface="Meiryo UI"/>
                        </a:rPr>
                        <a:t>【</a:t>
                      </a:r>
                      <a:r>
                        <a:rPr dirty="0" sz="1350" spc="10" b="1">
                          <a:latin typeface="Meiryo UI"/>
                          <a:cs typeface="Meiryo UI"/>
                        </a:rPr>
                        <a:t>Plan/Do</a:t>
                      </a:r>
                      <a:r>
                        <a:rPr dirty="0" sz="1350" b="1">
                          <a:latin typeface="Meiryo UI"/>
                          <a:cs typeface="Meiryo UI"/>
                        </a:rPr>
                        <a:t>】</a:t>
                      </a:r>
                      <a:endParaRPr sz="1350">
                        <a:latin typeface="Meiryo UI"/>
                        <a:cs typeface="Meiryo UI"/>
                      </a:endParaRPr>
                    </a:p>
                  </a:txBody>
                  <a:tcPr marL="0" marR="0" marB="0" marT="977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734695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1350" spc="-5" b="1">
                          <a:latin typeface="Meiryo UI"/>
                          <a:cs typeface="Meiryo UI"/>
                        </a:rPr>
                        <a:t>ご</a:t>
                      </a:r>
                      <a:r>
                        <a:rPr dirty="0" sz="1350" spc="5" b="1">
                          <a:latin typeface="Meiryo UI"/>
                          <a:cs typeface="Meiryo UI"/>
                        </a:rPr>
                        <a:t>意見</a:t>
                      </a:r>
                      <a:r>
                        <a:rPr dirty="0" sz="1350" spc="-80" b="1">
                          <a:latin typeface="Meiryo UI"/>
                          <a:cs typeface="Meiryo UI"/>
                        </a:rPr>
                        <a:t> </a:t>
                      </a:r>
                      <a:r>
                        <a:rPr dirty="0" sz="1350" spc="5" b="1">
                          <a:latin typeface="Meiryo UI"/>
                          <a:cs typeface="Meiryo UI"/>
                        </a:rPr>
                        <a:t>【</a:t>
                      </a:r>
                      <a:r>
                        <a:rPr dirty="0" sz="1350" spc="-5" b="1">
                          <a:latin typeface="Meiryo UI"/>
                          <a:cs typeface="Meiryo UI"/>
                        </a:rPr>
                        <a:t>Check</a:t>
                      </a:r>
                      <a:r>
                        <a:rPr dirty="0" sz="1350" b="1">
                          <a:latin typeface="Meiryo UI"/>
                          <a:cs typeface="Meiryo UI"/>
                        </a:rPr>
                        <a:t>】</a:t>
                      </a:r>
                      <a:endParaRPr sz="1350">
                        <a:latin typeface="Meiryo UI"/>
                        <a:cs typeface="Meiryo UI"/>
                      </a:endParaRPr>
                    </a:p>
                  </a:txBody>
                  <a:tcPr marL="0" marR="0" marB="0" marT="977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1350" spc="5" b="1">
                          <a:latin typeface="Meiryo UI"/>
                          <a:cs typeface="Meiryo UI"/>
                        </a:rPr>
                        <a:t>改善</a:t>
                      </a:r>
                      <a:r>
                        <a:rPr dirty="0" sz="1350" spc="-10" b="1">
                          <a:latin typeface="Meiryo UI"/>
                          <a:cs typeface="Meiryo UI"/>
                        </a:rPr>
                        <a:t> </a:t>
                      </a:r>
                      <a:r>
                        <a:rPr dirty="0" sz="1350" spc="5" b="1">
                          <a:latin typeface="Meiryo UI"/>
                          <a:cs typeface="Meiryo UI"/>
                        </a:rPr>
                        <a:t>【</a:t>
                      </a:r>
                      <a:r>
                        <a:rPr dirty="0" sz="1350" spc="-5" b="1">
                          <a:latin typeface="Meiryo UI"/>
                          <a:cs typeface="Meiryo UI"/>
                        </a:rPr>
                        <a:t>Action</a:t>
                      </a:r>
                      <a:r>
                        <a:rPr dirty="0" sz="1350" b="1">
                          <a:latin typeface="Meiryo UI"/>
                          <a:cs typeface="Meiryo UI"/>
                        </a:rPr>
                        <a:t>】</a:t>
                      </a:r>
                      <a:endParaRPr sz="1350">
                        <a:latin typeface="Meiryo UI"/>
                        <a:cs typeface="Meiryo UI"/>
                      </a:endParaRPr>
                    </a:p>
                  </a:txBody>
                  <a:tcPr marL="0" marR="0" marB="0" marT="9779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F1CC"/>
                    </a:solidFill>
                  </a:tcPr>
                </a:tc>
              </a:tr>
              <a:tr h="277149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20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150" spc="10">
                          <a:latin typeface="Meiryo UI"/>
                          <a:cs typeface="Meiryo UI"/>
                        </a:rPr>
                        <a:t>子</a:t>
                      </a:r>
                      <a:r>
                        <a:rPr dirty="0" sz="1150" spc="5">
                          <a:latin typeface="Meiryo UI"/>
                          <a:cs typeface="Meiryo UI"/>
                        </a:rPr>
                        <a:t>ど</a:t>
                      </a:r>
                      <a:r>
                        <a:rPr dirty="0" sz="1150" spc="15">
                          <a:latin typeface="Meiryo UI"/>
                          <a:cs typeface="Meiryo UI"/>
                        </a:rPr>
                        <a:t>も</a:t>
                      </a:r>
                      <a:r>
                        <a:rPr dirty="0" sz="1150" spc="10">
                          <a:latin typeface="Meiryo UI"/>
                          <a:cs typeface="Meiryo UI"/>
                        </a:rPr>
                        <a:t>読書活動推進会議</a:t>
                      </a:r>
                      <a:endParaRPr sz="1150">
                        <a:latin typeface="Meiryo UI"/>
                        <a:cs typeface="Meiryo UI"/>
                      </a:endParaRPr>
                    </a:p>
                  </a:txBody>
                  <a:tcPr marL="0" marR="0" marB="0" marT="698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77597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150">
                          <a:latin typeface="Meiryo UI"/>
                          <a:cs typeface="Meiryo UI"/>
                        </a:rPr>
                        <a:t>社会教育委員会議</a:t>
                      </a:r>
                      <a:endParaRPr sz="1150">
                        <a:latin typeface="Meiryo UI"/>
                        <a:cs typeface="Meiryo UI"/>
                      </a:endParaRPr>
                    </a:p>
                  </a:txBody>
                  <a:tcPr marL="0" marR="0" marB="0" marT="698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150" spc="10">
                          <a:latin typeface="Meiryo UI"/>
                          <a:cs typeface="Meiryo UI"/>
                        </a:rPr>
                        <a:t>子</a:t>
                      </a:r>
                      <a:r>
                        <a:rPr dirty="0" sz="1150" spc="5">
                          <a:latin typeface="Meiryo UI"/>
                          <a:cs typeface="Meiryo UI"/>
                        </a:rPr>
                        <a:t>ど</a:t>
                      </a:r>
                      <a:r>
                        <a:rPr dirty="0" sz="1150" spc="15">
                          <a:latin typeface="Meiryo UI"/>
                          <a:cs typeface="Meiryo UI"/>
                        </a:rPr>
                        <a:t>も</a:t>
                      </a:r>
                      <a:r>
                        <a:rPr dirty="0" sz="1150" spc="10">
                          <a:latin typeface="Meiryo UI"/>
                          <a:cs typeface="Meiryo UI"/>
                        </a:rPr>
                        <a:t>読書活動推進会議</a:t>
                      </a:r>
                      <a:endParaRPr sz="1150">
                        <a:latin typeface="Meiryo UI"/>
                        <a:cs typeface="Meiryo UI"/>
                      </a:endParaRPr>
                    </a:p>
                  </a:txBody>
                  <a:tcPr marL="0" marR="0" marB="0" marT="6985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</a:tr>
              <a:tr h="440752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050">
                          <a:latin typeface="Meiryo UI"/>
                          <a:cs typeface="Meiryo UI"/>
                        </a:rPr>
                        <a:t>4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7940" marR="19050">
                        <a:lnSpc>
                          <a:spcPct val="120300"/>
                        </a:lnSpc>
                      </a:pPr>
                      <a:r>
                        <a:rPr dirty="0" sz="1050" spc="30">
                          <a:latin typeface="Meiryo UI"/>
                          <a:cs typeface="Meiryo UI"/>
                        </a:rPr>
                        <a:t>支援</a:t>
                      </a:r>
                      <a:r>
                        <a:rPr dirty="0" sz="1050" spc="35">
                          <a:latin typeface="Meiryo UI"/>
                          <a:cs typeface="Meiryo UI"/>
                        </a:rPr>
                        <a:t>が</a:t>
                      </a:r>
                      <a:r>
                        <a:rPr dirty="0" sz="1050" spc="30">
                          <a:latin typeface="Meiryo UI"/>
                          <a:cs typeface="Meiryo UI"/>
                        </a:rPr>
                        <a:t>必要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な</a:t>
                      </a:r>
                      <a:r>
                        <a:rPr dirty="0" sz="1050" spc="30">
                          <a:latin typeface="Meiryo UI"/>
                          <a:cs typeface="Meiryo UI"/>
                        </a:rPr>
                        <a:t>子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ど</a:t>
                      </a:r>
                      <a:r>
                        <a:rPr dirty="0" sz="1050" spc="30">
                          <a:latin typeface="Meiryo UI"/>
                          <a:cs typeface="Meiryo UI"/>
                        </a:rPr>
                        <a:t>も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へ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の 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読書環境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づ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く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り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77800">
                        <a:lnSpc>
                          <a:spcPct val="100000"/>
                        </a:lnSpc>
                      </a:pPr>
                      <a:r>
                        <a:rPr dirty="0" sz="1050" spc="15">
                          <a:latin typeface="Meiryo UI"/>
                          <a:cs typeface="Meiryo UI"/>
                        </a:rPr>
                        <a:t>全体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 marR="871219" indent="-89535">
                        <a:lnSpc>
                          <a:spcPct val="120300"/>
                        </a:lnSpc>
                        <a:spcBef>
                          <a:spcPts val="80"/>
                        </a:spcBef>
                      </a:pPr>
                      <a:r>
                        <a:rPr dirty="0" sz="1050" spc="5">
                          <a:latin typeface="Meiryo UI"/>
                          <a:cs typeface="Meiryo UI"/>
                        </a:rPr>
                        <a:t>・え</a:t>
                      </a:r>
                      <a:r>
                        <a:rPr dirty="0" sz="1050" spc="-10">
                          <a:latin typeface="Meiryo UI"/>
                          <a:cs typeface="Meiryo UI"/>
                        </a:rPr>
                        <a:t>ほ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んのひ</a:t>
                      </a:r>
                      <a:r>
                        <a:rPr dirty="0" sz="1050" spc="-5">
                          <a:latin typeface="Meiryo UI"/>
                          <a:cs typeface="Meiryo UI"/>
                        </a:rPr>
                        <a:t>ろば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や読</a:t>
                      </a:r>
                      <a:r>
                        <a:rPr dirty="0" sz="1050" spc="-10">
                          <a:latin typeface="Meiryo UI"/>
                          <a:cs typeface="Meiryo UI"/>
                        </a:rPr>
                        <a:t>み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聞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か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せ</a:t>
                      </a:r>
                      <a:r>
                        <a:rPr dirty="0" sz="1050" spc="-10">
                          <a:latin typeface="Meiryo UI"/>
                          <a:cs typeface="Meiryo UI"/>
                        </a:rPr>
                        <a:t>な</a:t>
                      </a:r>
                      <a:r>
                        <a:rPr dirty="0" sz="1050" spc="-5">
                          <a:latin typeface="Meiryo UI"/>
                          <a:cs typeface="Meiryo UI"/>
                        </a:rPr>
                        <a:t>ど</a:t>
                      </a:r>
                      <a:r>
                        <a:rPr dirty="0" sz="1050" spc="-10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支援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が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必要</a:t>
                      </a:r>
                      <a:r>
                        <a:rPr dirty="0" sz="1050" spc="-5">
                          <a:latin typeface="Meiryo UI"/>
                          <a:cs typeface="Meiryo UI"/>
                        </a:rPr>
                        <a:t>な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子</a:t>
                      </a:r>
                      <a:r>
                        <a:rPr dirty="0" sz="1050" spc="-5">
                          <a:latin typeface="Meiryo UI"/>
                          <a:cs typeface="Meiryo UI"/>
                        </a:rPr>
                        <a:t>ど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も 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の状況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応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じ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た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本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と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の出合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い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を提供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・「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共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生き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る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障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が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い者展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」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おけ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る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「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え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んのひ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ろば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」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にて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点字絵本等を配架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読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み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聞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か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せを実施（11月）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140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808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 marR="1032510" indent="-89535">
                        <a:lnSpc>
                          <a:spcPct val="120300"/>
                        </a:lnSpc>
                        <a:spcBef>
                          <a:spcPts val="185"/>
                        </a:spcBef>
                      </a:pPr>
                      <a:r>
                        <a:rPr dirty="0" sz="1050" spc="5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障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が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いのあ</a:t>
                      </a:r>
                      <a:r>
                        <a:rPr dirty="0" sz="1050" spc="-5">
                          <a:latin typeface="Meiryo UI"/>
                          <a:cs typeface="Meiryo UI"/>
                        </a:rPr>
                        <a:t>る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子</a:t>
                      </a:r>
                      <a:r>
                        <a:rPr dirty="0" sz="1050" spc="-5">
                          <a:latin typeface="Meiryo UI"/>
                          <a:cs typeface="Meiryo UI"/>
                        </a:rPr>
                        <a:t>ども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や日本語指導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が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必要</a:t>
                      </a:r>
                      <a:r>
                        <a:rPr dirty="0" sz="1050" spc="-5">
                          <a:latin typeface="Meiryo UI"/>
                          <a:cs typeface="Meiryo UI"/>
                        </a:rPr>
                        <a:t>な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子</a:t>
                      </a:r>
                      <a:r>
                        <a:rPr dirty="0" sz="1050" spc="-5">
                          <a:latin typeface="Meiryo UI"/>
                          <a:cs typeface="Meiryo UI"/>
                        </a:rPr>
                        <a:t>ども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に 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対す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る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読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み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聞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か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せ活動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支援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府立中央図書館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おい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て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手話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で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のお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は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な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し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会を実施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63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子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ども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の読書活動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関わ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る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支援者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対す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る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研修や講演等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134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 marR="2250440" indent="-89535">
                        <a:lnSpc>
                          <a:spcPct val="120300"/>
                        </a:lnSpc>
                        <a:spcBef>
                          <a:spcPts val="40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府立中央図書館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おい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て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支援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が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必要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な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子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ども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の読書活動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現状や課題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方策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につ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い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て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、 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子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ども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の読書活動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関わ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る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支援者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対す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る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研修や講演等を実施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924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特別貸出用図書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セ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ッ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ト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の充実及び協力貸出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 marR="466725" indent="-93345">
                        <a:lnSpc>
                          <a:spcPct val="120300"/>
                        </a:lnSpc>
                        <a:spcBef>
                          <a:spcPts val="1140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多言語</a:t>
                      </a:r>
                      <a:r>
                        <a:rPr dirty="0" u="sng" sz="1050" spc="2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で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書</a:t>
                      </a:r>
                      <a:r>
                        <a:rPr dirty="0" u="sng" sz="1050" spc="2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か</a:t>
                      </a:r>
                      <a:r>
                        <a:rPr dirty="0" u="sng" sz="1050" spc="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れ</a:t>
                      </a:r>
                      <a:r>
                        <a:rPr dirty="0" u="sng" sz="1050" spc="2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た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本</a:t>
                      </a:r>
                      <a:r>
                        <a:rPr dirty="0" u="sng" sz="105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誰</a:t>
                      </a:r>
                      <a:r>
                        <a:rPr dirty="0" u="sng" sz="1050" spc="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も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が楽</a:t>
                      </a:r>
                      <a:r>
                        <a:rPr dirty="0" u="sng" sz="105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し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め</a:t>
                      </a:r>
                      <a:r>
                        <a:rPr dirty="0" u="sng" sz="1050" spc="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る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文字</a:t>
                      </a:r>
                      <a:r>
                        <a:rPr dirty="0" u="sng" sz="1050" spc="1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な</a:t>
                      </a:r>
                      <a:r>
                        <a:rPr dirty="0" u="sng" sz="105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し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絵本等</a:t>
                      </a:r>
                      <a:r>
                        <a:rPr dirty="0" u="sng" sz="1050" spc="2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貸出</a:t>
                      </a:r>
                      <a:r>
                        <a:rPr dirty="0" u="sng" sz="1050" spc="2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セ</a:t>
                      </a:r>
                      <a:r>
                        <a:rPr dirty="0" u="sng" sz="1050" spc="1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ッ</a:t>
                      </a:r>
                      <a:r>
                        <a:rPr dirty="0" u="sng" sz="105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ト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を充実</a:t>
                      </a:r>
                      <a:r>
                        <a:rPr dirty="0" u="sng" sz="105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し、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学校や教育保育施設</a:t>
                      </a:r>
                      <a:r>
                        <a:rPr dirty="0" u="sng" sz="105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ボ</a:t>
                      </a:r>
                      <a:r>
                        <a:rPr dirty="0" u="sng" sz="105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ラ</a:t>
                      </a:r>
                      <a:r>
                        <a:rPr dirty="0" u="sng" sz="1050" spc="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ン</a:t>
                      </a:r>
                      <a:r>
                        <a:rPr dirty="0" u="sng" sz="105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テ</a:t>
                      </a:r>
                      <a:r>
                        <a:rPr dirty="0" u="sng" sz="1050" spc="1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ィ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ア等</a:t>
                      </a:r>
                      <a:r>
                        <a:rPr dirty="0" u="sng" sz="1050" spc="2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団体に 貸出を実施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1447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823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 marR="1214755" indent="-89535">
                        <a:lnSpc>
                          <a:spcPct val="120300"/>
                        </a:lnSpc>
                        <a:spcBef>
                          <a:spcPts val="1140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図書館利用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困難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が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あ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る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子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ども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や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そ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保護者 に対す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る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サー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ビ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ス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1447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 marR="1115060" indent="-93345">
                        <a:lnSpc>
                          <a:spcPct val="120300"/>
                        </a:lnSpc>
                        <a:spcBef>
                          <a:spcPts val="1140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図書館利用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困難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が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あ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る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子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ども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や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そ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保護者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対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し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て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郵送貸出や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アプ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リ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ケ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ーシ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ョン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ソ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フ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ト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を利用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し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た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対面朗読 サー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ビ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ス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等を実施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1447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0399">
                <a:tc row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>
                          <a:latin typeface="Meiryo UI"/>
                          <a:cs typeface="Meiryo UI"/>
                        </a:rPr>
                        <a:t>5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row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27940" marR="17780">
                        <a:lnSpc>
                          <a:spcPct val="120300"/>
                        </a:lnSpc>
                      </a:pPr>
                      <a:r>
                        <a:rPr dirty="0" sz="1050" spc="30">
                          <a:latin typeface="Meiryo UI"/>
                          <a:cs typeface="Meiryo UI"/>
                        </a:rPr>
                        <a:t>子</a:t>
                      </a:r>
                      <a:r>
                        <a:rPr dirty="0" sz="1050" spc="25">
                          <a:latin typeface="Meiryo UI"/>
                          <a:cs typeface="Meiryo UI"/>
                        </a:rPr>
                        <a:t>ど</a:t>
                      </a:r>
                      <a:r>
                        <a:rPr dirty="0" sz="1050" spc="30">
                          <a:latin typeface="Meiryo UI"/>
                          <a:cs typeface="Meiryo UI"/>
                        </a:rPr>
                        <a:t>も</a:t>
                      </a:r>
                      <a:r>
                        <a:rPr dirty="0" sz="1050" spc="35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050" spc="30">
                          <a:latin typeface="Meiryo UI"/>
                          <a:cs typeface="Meiryo UI"/>
                        </a:rPr>
                        <a:t>本</a:t>
                      </a:r>
                      <a:r>
                        <a:rPr dirty="0" sz="1050" spc="35">
                          <a:latin typeface="Meiryo UI"/>
                          <a:cs typeface="Meiryo UI"/>
                        </a:rPr>
                        <a:t>を</a:t>
                      </a:r>
                      <a:r>
                        <a:rPr dirty="0" sz="1050" spc="30">
                          <a:latin typeface="Meiryo UI"/>
                          <a:cs typeface="Meiryo UI"/>
                        </a:rPr>
                        <a:t>届</a:t>
                      </a:r>
                      <a:r>
                        <a:rPr dirty="0" sz="1050" spc="35">
                          <a:latin typeface="Meiryo UI"/>
                          <a:cs typeface="Meiryo UI"/>
                        </a:rPr>
                        <a:t>け</a:t>
                      </a:r>
                      <a:r>
                        <a:rPr dirty="0" sz="1050" spc="30">
                          <a:latin typeface="Meiryo UI"/>
                          <a:cs typeface="Meiryo UI"/>
                        </a:rPr>
                        <a:t>る</a:t>
                      </a:r>
                      <a:r>
                        <a:rPr dirty="0" sz="1050" spc="35">
                          <a:latin typeface="Meiryo UI"/>
                          <a:cs typeface="Meiryo UI"/>
                        </a:rPr>
                        <a:t>ネッ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ト 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ワー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ク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整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備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11125">
                        <a:lnSpc>
                          <a:spcPct val="100000"/>
                        </a:lnSpc>
                      </a:pPr>
                      <a:r>
                        <a:rPr dirty="0" sz="1050" spc="15">
                          <a:latin typeface="Meiryo UI"/>
                          <a:cs typeface="Meiryo UI"/>
                        </a:rPr>
                        <a:t>乳幼児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ボ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ラ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ン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テ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ィ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ア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と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の連携支援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府内</a:t>
                      </a:r>
                      <a:r>
                        <a:rPr dirty="0" u="sng" sz="1050" spc="2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で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活動</a:t>
                      </a:r>
                      <a:r>
                        <a:rPr dirty="0" u="sng" sz="1050" spc="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され</a:t>
                      </a:r>
                      <a:r>
                        <a:rPr dirty="0" u="sng" sz="1050" spc="2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て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い</a:t>
                      </a:r>
                      <a:r>
                        <a:rPr dirty="0" u="sng" sz="1050" spc="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る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読書</a:t>
                      </a:r>
                      <a:r>
                        <a:rPr dirty="0" u="sng" sz="1050" spc="2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ボ</a:t>
                      </a:r>
                      <a:r>
                        <a:rPr dirty="0" u="sng" sz="105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ラ</a:t>
                      </a:r>
                      <a:r>
                        <a:rPr dirty="0" u="sng" sz="1050" spc="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ン</a:t>
                      </a:r>
                      <a:r>
                        <a:rPr dirty="0" u="sng" sz="105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テ</a:t>
                      </a:r>
                      <a:r>
                        <a:rPr dirty="0" u="sng" sz="1050" spc="1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ィ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アの情報収集</a:t>
                      </a:r>
                      <a:r>
                        <a:rPr dirty="0" u="sng" sz="1050" spc="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と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提供</a:t>
                      </a:r>
                      <a:endParaRPr sz="1050">
                        <a:latin typeface="Meiryo UI"/>
                        <a:cs typeface="Meiryo UI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教育保育施設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対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し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て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読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み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聞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か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せボ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ラ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ン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テ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ィ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ア一覧紹介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周知</a:t>
                      </a:r>
                      <a:endParaRPr sz="1050">
                        <a:latin typeface="Meiryo UI"/>
                        <a:cs typeface="Meiryo UI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教育保育施設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おけ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る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ボ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ラ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ン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テ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ィ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ア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よ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る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読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み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聞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か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せ等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取組支援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876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99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特別貸出用図書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セ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ッ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ト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（絵本）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貸出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特別貸出用図書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セ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ッ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ト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（絵本）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貸出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531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11125">
                        <a:lnSpc>
                          <a:spcPct val="100000"/>
                        </a:lnSpc>
                      </a:pPr>
                      <a:r>
                        <a:rPr dirty="0" sz="1050" spc="15">
                          <a:latin typeface="Meiryo UI"/>
                          <a:cs typeface="Meiryo UI"/>
                        </a:rPr>
                        <a:t>小中高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ボ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ラ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ン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テ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ィ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ア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と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学校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連携支援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1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府内市町村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対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し、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状況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応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じ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て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ボ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ラ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ン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テ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ィ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ア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と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の連携を進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め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る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よ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う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研修等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で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周知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1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96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1160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特別貸出用図書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セ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ッ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ト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（朝読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調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べ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学習等）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貸出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1473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1160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特別貸出用図書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セ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ッ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ト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（朝読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調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べ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学習等）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貸出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1473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1766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17475" marR="897890" indent="-89535">
                        <a:lnSpc>
                          <a:spcPct val="120300"/>
                        </a:lnSpc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学校図書館（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「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学習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」「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情報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」「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読書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」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セ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ンタ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ー機能） 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の活用促進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読書活動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フォ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ー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ラ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ム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学校図書館担当指導主事会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実施</a:t>
                      </a:r>
                      <a:endParaRPr sz="1050">
                        <a:latin typeface="Meiryo UI"/>
                        <a:cs typeface="Meiryo UI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学校図書館を活用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し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た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授業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づ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くり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モデル校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対す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る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研修支援</a:t>
                      </a:r>
                      <a:endParaRPr sz="1050">
                        <a:latin typeface="Meiryo UI"/>
                        <a:cs typeface="Meiryo UI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学校図書館を活用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し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た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授業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づ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くり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モデル校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取組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み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の普及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発信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137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647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77800">
                        <a:lnSpc>
                          <a:spcPct val="100000"/>
                        </a:lnSpc>
                      </a:pPr>
                      <a:r>
                        <a:rPr dirty="0" sz="1050" spc="15">
                          <a:latin typeface="Meiryo UI"/>
                          <a:cs typeface="Meiryo UI"/>
                        </a:rPr>
                        <a:t>全体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人材育成</a:t>
                      </a:r>
                      <a:endParaRPr sz="1050">
                        <a:latin typeface="Meiryo UI"/>
                        <a:cs typeface="Meiryo UI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読書活動支援者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対す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る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読書関連講演や好事例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紹介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大阪府子</a:t>
                      </a:r>
                      <a:r>
                        <a:rPr dirty="0" u="sng" sz="1050" spc="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ども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読書活動</a:t>
                      </a:r>
                      <a:r>
                        <a:rPr dirty="0" u="sng" sz="1050" spc="2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ネ</a:t>
                      </a:r>
                      <a:r>
                        <a:rPr dirty="0" u="sng" sz="1050" spc="1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ッ</a:t>
                      </a:r>
                      <a:r>
                        <a:rPr dirty="0" u="sng" sz="105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ト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ワー</a:t>
                      </a:r>
                      <a:r>
                        <a:rPr dirty="0" u="sng" sz="105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ク</a:t>
                      </a:r>
                      <a:r>
                        <a:rPr dirty="0" u="sng" sz="1050" spc="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フォ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ー</a:t>
                      </a:r>
                      <a:r>
                        <a:rPr dirty="0" u="sng" sz="105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ラ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ム</a:t>
                      </a:r>
                      <a:endParaRPr sz="1050">
                        <a:latin typeface="Meiryo UI"/>
                        <a:cs typeface="Meiryo UI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小学校読書活動推進研修</a:t>
                      </a:r>
                      <a:endParaRPr sz="1050">
                        <a:latin typeface="Meiryo UI"/>
                        <a:cs typeface="Meiryo UI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学校図書館担当指導主事会</a:t>
                      </a:r>
                      <a:endParaRPr sz="1050">
                        <a:latin typeface="Meiryo UI"/>
                        <a:cs typeface="Meiryo UI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児童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サ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ー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ビ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ス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担当者連絡会</a:t>
                      </a:r>
                      <a:endParaRPr sz="1050">
                        <a:latin typeface="Meiryo UI"/>
                        <a:cs typeface="Meiryo UI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司書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セ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ミ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ナ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ー</a:t>
                      </a:r>
                      <a:endParaRPr sz="1050">
                        <a:latin typeface="Meiryo UI"/>
                        <a:cs typeface="Meiryo UI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ボ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ラ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ン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テ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ィ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ア養成講座等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実施</a:t>
                      </a:r>
                      <a:endParaRPr sz="1050">
                        <a:latin typeface="Meiryo UI"/>
                        <a:cs typeface="Meiryo UI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府内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図書館職員等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ス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キルア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ッ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プ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役立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つ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講座等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実施</a:t>
                      </a:r>
                      <a:endParaRPr sz="1050">
                        <a:latin typeface="Meiryo UI"/>
                        <a:cs typeface="Meiryo UI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府立中央図書館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にて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「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新刊紹介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」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講座を実施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774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430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おすすめ本紹介冊子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作成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・「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だ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っ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こ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でよんで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」「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よんでよんで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」「ほ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ん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だ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な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」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等の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作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成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903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特別貸出用図書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セ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ッ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ト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の貸出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 marR="1548130" indent="-89535">
                        <a:lnSpc>
                          <a:spcPct val="120300"/>
                        </a:lnSpc>
                        <a:spcBef>
                          <a:spcPts val="470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図書館未設置自治体公民館図書室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地域型保育病院内患者図書室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児童福祉施設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矯正施設等 への貸出支援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実施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596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338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様々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な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居場所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おけ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る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子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ども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の読書活動習慣形成事業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1250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矯正施設や</a:t>
                      </a:r>
                      <a:r>
                        <a:rPr dirty="0" u="sng" sz="1050" spc="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フリ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ー</a:t>
                      </a:r>
                      <a:r>
                        <a:rPr dirty="0" u="sng" sz="1050" spc="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ス</a:t>
                      </a:r>
                      <a:r>
                        <a:rPr dirty="0" u="sng" sz="105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ク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ールへの読書活動推進事業を実施（文部科学省委託事業）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1250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977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ネ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ッ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ト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ワー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ク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づ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くり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強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化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学校</a:t>
                      </a:r>
                      <a:r>
                        <a:rPr dirty="0" u="sng" sz="105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公立図書館</a:t>
                      </a:r>
                      <a:r>
                        <a:rPr dirty="0" u="sng" sz="105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地域等</a:t>
                      </a:r>
                      <a:r>
                        <a:rPr dirty="0" u="sng" sz="1050" spc="2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おけ</a:t>
                      </a:r>
                      <a:r>
                        <a:rPr dirty="0" u="sng" sz="1050" spc="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る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子</a:t>
                      </a:r>
                      <a:r>
                        <a:rPr dirty="0" u="sng" sz="1050" spc="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ども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読書活動支援者</a:t>
                      </a:r>
                      <a:r>
                        <a:rPr dirty="0" u="sng" sz="1050" spc="2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へ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の情報提供等</a:t>
                      </a:r>
                      <a:r>
                        <a:rPr dirty="0" u="sng" sz="105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体制</a:t>
                      </a:r>
                      <a:r>
                        <a:rPr dirty="0" u="sng" sz="1050" spc="2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強化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25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183515">
                        <a:lnSpc>
                          <a:spcPct val="100000"/>
                        </a:lnSpc>
                      </a:pPr>
                      <a:r>
                        <a:rPr dirty="0" sz="1050">
                          <a:latin typeface="Meiryo UI"/>
                          <a:cs typeface="Meiryo UI"/>
                        </a:rPr>
                        <a:t>6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254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19050">
                        <a:lnSpc>
                          <a:spcPct val="120300"/>
                        </a:lnSpc>
                        <a:spcBef>
                          <a:spcPts val="335"/>
                        </a:spcBef>
                      </a:pPr>
                      <a:r>
                        <a:rPr dirty="0" sz="1050" spc="15">
                          <a:latin typeface="Meiryo UI"/>
                          <a:cs typeface="Meiryo UI"/>
                        </a:rPr>
                        <a:t>子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ど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も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読書活動</a:t>
                      </a:r>
                      <a:r>
                        <a:rPr dirty="0" sz="1050" spc="35">
                          <a:latin typeface="Meiryo UI"/>
                          <a:cs typeface="Meiryo UI"/>
                        </a:rPr>
                        <a:t>を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進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め 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る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た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めの組織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設置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050">
                          <a:latin typeface="Meiryo UI"/>
                          <a:cs typeface="Meiryo UI"/>
                        </a:rPr>
                        <a:t>―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 marR="774065" indent="-93345">
                        <a:lnSpc>
                          <a:spcPct val="120300"/>
                        </a:lnSpc>
                        <a:spcBef>
                          <a:spcPts val="335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子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ども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の読書活動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推進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取組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む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関係各課（小中学校課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高等学校課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支援教育課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中央図書館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地域教育振興 課）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よ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る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子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ども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読書活動推進会議を設置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74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r" marR="183515">
                        <a:lnSpc>
                          <a:spcPct val="100000"/>
                        </a:lnSpc>
                      </a:pPr>
                      <a:r>
                        <a:rPr dirty="0" sz="1050">
                          <a:latin typeface="Meiryo UI"/>
                          <a:cs typeface="Meiryo UI"/>
                        </a:rPr>
                        <a:t>7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635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</a:pPr>
                      <a:r>
                        <a:rPr dirty="0" sz="1050" spc="15">
                          <a:latin typeface="Meiryo UI"/>
                          <a:cs typeface="Meiryo UI"/>
                        </a:rPr>
                        <a:t>電子書籍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活用検討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050">
                          <a:latin typeface="Meiryo UI"/>
                          <a:cs typeface="Meiryo UI"/>
                        </a:rPr>
                        <a:t>―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電子書籍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活用検討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公民連携</a:t>
                      </a:r>
                      <a:r>
                        <a:rPr dirty="0" u="sng" sz="1050" spc="2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よ</a:t>
                      </a:r>
                      <a:r>
                        <a:rPr dirty="0" u="sng" sz="1050" spc="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る</a:t>
                      </a:r>
                      <a:r>
                        <a:rPr dirty="0" u="sng" sz="1050" spc="1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「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お菓子</a:t>
                      </a:r>
                      <a:r>
                        <a:rPr dirty="0" u="sng" sz="1050" spc="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と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一緒</a:t>
                      </a:r>
                      <a:r>
                        <a:rPr dirty="0" u="sng" sz="1050" spc="2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絵本を楽</a:t>
                      </a:r>
                      <a:r>
                        <a:rPr dirty="0" u="sng" sz="105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し</a:t>
                      </a:r>
                      <a:r>
                        <a:rPr dirty="0" u="sng" sz="1050" spc="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も</a:t>
                      </a:r>
                      <a:r>
                        <a:rPr dirty="0" u="sng" sz="1050" spc="1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う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事業</a:t>
                      </a:r>
                      <a:r>
                        <a:rPr dirty="0" u="sng" sz="1050" spc="1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」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の実施</a:t>
                      </a:r>
                      <a:r>
                        <a:rPr dirty="0" u="sng" sz="1050" spc="10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《</a:t>
                      </a:r>
                      <a:r>
                        <a:rPr dirty="0" u="sng" sz="1050" spc="1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再掲</a:t>
                      </a:r>
                      <a:r>
                        <a:rPr dirty="0" u="sng" sz="1050" spc="5">
                          <a:uFill>
                            <a:solidFill>
                              <a:srgbClr val="000000"/>
                            </a:solidFill>
                          </a:uFill>
                          <a:latin typeface="Meiryo UI"/>
                          <a:cs typeface="Meiryo UI"/>
                        </a:rPr>
                        <a:t>》</a:t>
                      </a:r>
                      <a:endParaRPr sz="1050">
                        <a:latin typeface="Meiryo UI"/>
                        <a:cs typeface="Meiryo UI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府立中央図書館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おい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て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電子書籍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の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活用</a:t>
                      </a:r>
                      <a:r>
                        <a:rPr dirty="0" sz="1050" spc="20">
                          <a:latin typeface="Meiryo UI"/>
                          <a:cs typeface="Meiryo UI"/>
                        </a:rPr>
                        <a:t>に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関す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る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調査</a:t>
                      </a:r>
                      <a:r>
                        <a:rPr dirty="0" sz="1050" spc="10">
                          <a:latin typeface="Meiryo UI"/>
                          <a:cs typeface="Meiryo UI"/>
                        </a:rPr>
                        <a:t>・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検討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、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無料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コン</a:t>
                      </a:r>
                      <a:r>
                        <a:rPr dirty="0" sz="1050">
                          <a:latin typeface="Meiryo UI"/>
                          <a:cs typeface="Meiryo UI"/>
                        </a:rPr>
                        <a:t>テ</a:t>
                      </a:r>
                      <a:r>
                        <a:rPr dirty="0" sz="1050" spc="5">
                          <a:latin typeface="Meiryo UI"/>
                          <a:cs typeface="Meiryo UI"/>
                        </a:rPr>
                        <a:t>ンツ</a:t>
                      </a:r>
                      <a:r>
                        <a:rPr dirty="0" sz="1050" spc="15">
                          <a:latin typeface="Meiryo UI"/>
                          <a:cs typeface="Meiryo UI"/>
                        </a:rPr>
                        <a:t>の紹介</a:t>
                      </a:r>
                      <a:endParaRPr sz="1050">
                        <a:latin typeface="Meiryo UI"/>
                        <a:cs typeface="Meiryo UI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2810465" y="11319685"/>
            <a:ext cx="3858895" cy="478790"/>
          </a:xfrm>
          <a:custGeom>
            <a:avLst/>
            <a:gdLst/>
            <a:ahLst/>
            <a:cxnLst/>
            <a:rect l="l" t="t" r="r" b="b"/>
            <a:pathLst>
              <a:path w="3858895" h="478790">
                <a:moveTo>
                  <a:pt x="3858294" y="0"/>
                </a:moveTo>
                <a:lnTo>
                  <a:pt x="3809662" y="0"/>
                </a:lnTo>
                <a:lnTo>
                  <a:pt x="0" y="472150"/>
                </a:lnTo>
                <a:lnTo>
                  <a:pt x="0" y="478227"/>
                </a:lnTo>
                <a:lnTo>
                  <a:pt x="48631" y="478227"/>
                </a:lnTo>
                <a:lnTo>
                  <a:pt x="3858294" y="6077"/>
                </a:lnTo>
                <a:lnTo>
                  <a:pt x="38582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810465" y="11319685"/>
            <a:ext cx="3858895" cy="478790"/>
          </a:xfrm>
          <a:custGeom>
            <a:avLst/>
            <a:gdLst/>
            <a:ahLst/>
            <a:cxnLst/>
            <a:rect l="l" t="t" r="r" b="b"/>
            <a:pathLst>
              <a:path w="3858895" h="478790">
                <a:moveTo>
                  <a:pt x="3858294" y="0"/>
                </a:moveTo>
                <a:lnTo>
                  <a:pt x="3809662" y="0"/>
                </a:lnTo>
                <a:lnTo>
                  <a:pt x="0" y="472150"/>
                </a:lnTo>
                <a:lnTo>
                  <a:pt x="0" y="478227"/>
                </a:lnTo>
                <a:lnTo>
                  <a:pt x="48631" y="478227"/>
                </a:lnTo>
                <a:lnTo>
                  <a:pt x="3858294" y="6077"/>
                </a:lnTo>
                <a:lnTo>
                  <a:pt x="3858294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榊　由美子</dc:creator>
  <dcterms:created xsi:type="dcterms:W3CDTF">2021-10-19T05:54:57Z</dcterms:created>
  <dcterms:modified xsi:type="dcterms:W3CDTF">2021-10-19T05:54:57Z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2021-10-01T00:00:00Z</vt:filetime>
  </property>
  <property fmtid="{D5CDD505-2E9C-101B-9397-08002B2CF9AE}" pid="3" name="Creator">
    <vt:lpwstr>Adobe Acrobat Pro 2017 17.11.30202</vt:lpwstr>
  </property>
  <property fmtid="{D5CDD505-2E9C-101B-9397-08002B2CF9AE}" pid="4" name="LastSaved">
    <vt:filetime>2021-10-19T00:00:00Z</vt:filetime>
  </property>
</Properties>
</file>