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0" r:id="rId2"/>
  </p:sldIdLst>
  <p:sldSz cx="10691813" cy="151193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60"/>
  </p:normalViewPr>
  <p:slideViewPr>
    <p:cSldViewPr snapToGrid="0" showGuides="1">
      <p:cViewPr varScale="1">
        <p:scale>
          <a:sx n="37" d="100"/>
          <a:sy n="37" d="100"/>
        </p:scale>
        <p:origin x="1924" y="32"/>
      </p:cViewPr>
      <p:guideLst>
        <p:guide orient="horz" pos="476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45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99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46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80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45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30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29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128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88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24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38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48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E44540-90EF-458D-BA84-DE2A6C49202B}"/>
              </a:ext>
            </a:extLst>
          </p:cNvPr>
          <p:cNvSpPr txBox="1"/>
          <p:nvPr/>
        </p:nvSpPr>
        <p:spPr>
          <a:xfrm>
            <a:off x="125127" y="77002"/>
            <a:ext cx="971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おおさかカーボンニュートラルビジネスネットワーク会員企業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15B290-6D51-40E9-9512-39B20C627EA0}"/>
              </a:ext>
            </a:extLst>
          </p:cNvPr>
          <p:cNvSpPr/>
          <p:nvPr/>
        </p:nvSpPr>
        <p:spPr>
          <a:xfrm>
            <a:off x="241300" y="601133"/>
            <a:ext cx="1412400" cy="178215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水素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63834D-B00F-43C8-985D-1A1C2D0BFB8E}"/>
              </a:ext>
            </a:extLst>
          </p:cNvPr>
          <p:cNvSpPr txBox="1"/>
          <p:nvPr/>
        </p:nvSpPr>
        <p:spPr>
          <a:xfrm>
            <a:off x="1728005" y="721510"/>
            <a:ext cx="870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>
                <a:latin typeface="Meiryo UI" panose="020B0604030504040204" pitchFamily="50" charset="-128"/>
                <a:ea typeface="Meiryo UI" panose="020B0604030504040204" pitchFamily="50" charset="-128"/>
              </a:rPr>
              <a:t>分散型・随時利用型</a:t>
            </a:r>
            <a:endParaRPr kumimoji="1" lang="en-US" altLang="ja-JP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4800" b="1">
                <a:latin typeface="Meiryo UI" panose="020B0604030504040204" pitchFamily="50" charset="-128"/>
                <a:ea typeface="Meiryo UI" panose="020B0604030504040204" pitchFamily="50" charset="-128"/>
              </a:rPr>
              <a:t>再エネ活用</a:t>
            </a:r>
            <a:r>
              <a:rPr kumimoji="1" lang="en-US" altLang="ja-JP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SOEC</a:t>
            </a:r>
            <a:r>
              <a:rPr kumimoji="1" lang="ja-JP" altLang="en-US" sz="4800" b="1">
                <a:latin typeface="Meiryo UI" panose="020B0604030504040204" pitchFamily="50" charset="-128"/>
                <a:ea typeface="Meiryo UI" panose="020B0604030504040204" pitchFamily="50" charset="-128"/>
              </a:rPr>
              <a:t>水素製造装置</a:t>
            </a:r>
            <a:endParaRPr kumimoji="1"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F636FCA-5910-4E7F-BED1-902ED327F9CC}"/>
              </a:ext>
            </a:extLst>
          </p:cNvPr>
          <p:cNvSpPr/>
          <p:nvPr/>
        </p:nvSpPr>
        <p:spPr>
          <a:xfrm>
            <a:off x="260273" y="4126596"/>
            <a:ext cx="1066800" cy="180727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紹介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365A124-1A3E-40E1-BF72-B2E415DBDBB7}"/>
              </a:ext>
            </a:extLst>
          </p:cNvPr>
          <p:cNvSpPr/>
          <p:nvPr/>
        </p:nvSpPr>
        <p:spPr>
          <a:xfrm>
            <a:off x="241300" y="4100994"/>
            <a:ext cx="10337800" cy="1832877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27461AB-D926-48BE-91A7-118A36BD532B}"/>
              </a:ext>
            </a:extLst>
          </p:cNvPr>
          <p:cNvSpPr/>
          <p:nvPr/>
        </p:nvSpPr>
        <p:spPr>
          <a:xfrm>
            <a:off x="1621017" y="635620"/>
            <a:ext cx="8909989" cy="1717288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97FC27A-9BEF-4B35-A57D-7C75726647C4}"/>
              </a:ext>
            </a:extLst>
          </p:cNvPr>
          <p:cNvSpPr txBox="1"/>
          <p:nvPr/>
        </p:nvSpPr>
        <p:spPr>
          <a:xfrm>
            <a:off x="1339551" y="4241333"/>
            <a:ext cx="92297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>
                <a:latin typeface="+mn-ea"/>
              </a:rPr>
              <a:t>弊社</a:t>
            </a:r>
            <a:r>
              <a:rPr lang="ja-JP" altLang="en-US" sz="2400" b="1">
                <a:effectLst/>
                <a:latin typeface="+mn-ea"/>
              </a:rPr>
              <a:t>は「いつでも、どこでも、誰でも、好きな時に、好きな量だけ水素が使える、分散型水素社会の実現」をスローガンとし、ユーザー目線の水素社会の実現に寄与するために、 </a:t>
            </a:r>
            <a:r>
              <a:rPr lang="en" altLang="ja-JP" sz="2400" b="1" dirty="0">
                <a:effectLst/>
                <a:latin typeface="+mn-ea"/>
              </a:rPr>
              <a:t>SOEC(</a:t>
            </a:r>
            <a:r>
              <a:rPr lang="ja-JP" altLang="en-US" sz="2400" b="1">
                <a:effectLst/>
                <a:latin typeface="+mn-ea"/>
              </a:rPr>
              <a:t>固体酸化物形電解セル</a:t>
            </a:r>
            <a:r>
              <a:rPr lang="en-US" altLang="ja-JP" sz="2400" b="1" dirty="0">
                <a:effectLst/>
                <a:latin typeface="+mn-ea"/>
              </a:rPr>
              <a:t>)</a:t>
            </a:r>
            <a:r>
              <a:rPr lang="ja-JP" altLang="en-US" sz="2400" b="1">
                <a:effectLst/>
                <a:latin typeface="+mn-ea"/>
              </a:rPr>
              <a:t>水素製造装置の開発実証に取り組んでます。 </a:t>
            </a:r>
            <a:endParaRPr kumimoji="1" lang="en-US" altLang="ja-JP" sz="2400" b="1" dirty="0">
              <a:latin typeface="+mn-ea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459186A-78F0-4F10-8F81-744BCCAA2BB4}"/>
              </a:ext>
            </a:extLst>
          </p:cNvPr>
          <p:cNvSpPr/>
          <p:nvPr/>
        </p:nvSpPr>
        <p:spPr>
          <a:xfrm>
            <a:off x="241299" y="6067331"/>
            <a:ext cx="1085773" cy="612575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技術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詳細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9279C9B2-87B9-4ADB-A815-A22ECABFDB52}"/>
              </a:ext>
            </a:extLst>
          </p:cNvPr>
          <p:cNvSpPr/>
          <p:nvPr/>
        </p:nvSpPr>
        <p:spPr>
          <a:xfrm>
            <a:off x="241300" y="6041730"/>
            <a:ext cx="10337800" cy="6152658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4C0BF7AA-2167-4541-87A6-607C263639BE}"/>
              </a:ext>
            </a:extLst>
          </p:cNvPr>
          <p:cNvSpPr/>
          <p:nvPr/>
        </p:nvSpPr>
        <p:spPr>
          <a:xfrm>
            <a:off x="231143" y="2467407"/>
            <a:ext cx="1412400" cy="92150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会社名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2C934109-4DC7-4C1B-BBE4-2B7B6D93D14B}"/>
              </a:ext>
            </a:extLst>
          </p:cNvPr>
          <p:cNvSpPr/>
          <p:nvPr/>
        </p:nvSpPr>
        <p:spPr>
          <a:xfrm>
            <a:off x="1621017" y="2495659"/>
            <a:ext cx="8909988" cy="856392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A129DB4-7048-4CFE-8CC3-895E3271CC26}"/>
              </a:ext>
            </a:extLst>
          </p:cNvPr>
          <p:cNvSpPr txBox="1"/>
          <p:nvPr/>
        </p:nvSpPr>
        <p:spPr>
          <a:xfrm>
            <a:off x="1586794" y="2625499"/>
            <a:ext cx="8887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/>
              <a:t>株式会社グリーン・メタネーション研究所</a:t>
            </a:r>
            <a:endParaRPr kumimoji="1" lang="en-US" altLang="ja-JP" sz="3600" b="1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039EEE3-35F8-4B71-8962-E642A02257D2}"/>
              </a:ext>
            </a:extLst>
          </p:cNvPr>
          <p:cNvSpPr/>
          <p:nvPr/>
        </p:nvSpPr>
        <p:spPr>
          <a:xfrm>
            <a:off x="231143" y="3442182"/>
            <a:ext cx="3290858" cy="5847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本社・大阪の拠点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63592EF-D567-488F-A146-CD9C2C4AD6C6}"/>
              </a:ext>
            </a:extLst>
          </p:cNvPr>
          <p:cNvSpPr/>
          <p:nvPr/>
        </p:nvSpPr>
        <p:spPr>
          <a:xfrm>
            <a:off x="3522001" y="3477566"/>
            <a:ext cx="7009004" cy="52379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1EC5251-42A1-497F-AA9C-C80FBB0B566E}"/>
              </a:ext>
            </a:extLst>
          </p:cNvPr>
          <p:cNvSpPr txBox="1"/>
          <p:nvPr/>
        </p:nvSpPr>
        <p:spPr>
          <a:xfrm>
            <a:off x="3537958" y="3510095"/>
            <a:ext cx="6997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/>
              <a:t>大阪市</a:t>
            </a:r>
            <a:endParaRPr kumimoji="1" lang="en-US" altLang="ja-JP" sz="2400" b="1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5DB722F-FF24-443B-B6AB-FD787D3915D6}"/>
              </a:ext>
            </a:extLst>
          </p:cNvPr>
          <p:cNvSpPr/>
          <p:nvPr/>
        </p:nvSpPr>
        <p:spPr>
          <a:xfrm>
            <a:off x="231142" y="12301835"/>
            <a:ext cx="5732873" cy="52924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期待する技術の活用方法・連携先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9ADCB95-D10C-4CAA-8E72-EAD2E2809CC7}"/>
              </a:ext>
            </a:extLst>
          </p:cNvPr>
          <p:cNvSpPr/>
          <p:nvPr/>
        </p:nvSpPr>
        <p:spPr>
          <a:xfrm>
            <a:off x="241299" y="12307041"/>
            <a:ext cx="5722716" cy="2735307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515E507-29CF-46C9-A3F9-2FA025DD86CB}"/>
              </a:ext>
            </a:extLst>
          </p:cNvPr>
          <p:cNvSpPr txBox="1"/>
          <p:nvPr/>
        </p:nvSpPr>
        <p:spPr>
          <a:xfrm>
            <a:off x="6848269" y="14744925"/>
            <a:ext cx="3843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/>
              <a:t>令和７年５月１日</a:t>
            </a:r>
            <a:r>
              <a:rPr kumimoji="1" lang="ja-JP" altLang="en-US" sz="2000" dirty="0"/>
              <a:t>時点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317C07BB-3F7F-4F91-9F34-638CB1CB0095}"/>
              </a:ext>
            </a:extLst>
          </p:cNvPr>
          <p:cNvSpPr/>
          <p:nvPr/>
        </p:nvSpPr>
        <p:spPr>
          <a:xfrm>
            <a:off x="6076729" y="12333317"/>
            <a:ext cx="4520286" cy="55972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問い合わせ先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E8C738BC-C855-4226-BE06-7A889DD9448B}"/>
              </a:ext>
            </a:extLst>
          </p:cNvPr>
          <p:cNvSpPr/>
          <p:nvPr/>
        </p:nvSpPr>
        <p:spPr>
          <a:xfrm>
            <a:off x="6076729" y="12301835"/>
            <a:ext cx="4502371" cy="244309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9B5C7E81-478E-4B49-AF72-329C887E5BF7}"/>
              </a:ext>
            </a:extLst>
          </p:cNvPr>
          <p:cNvSpPr txBox="1"/>
          <p:nvPr/>
        </p:nvSpPr>
        <p:spPr>
          <a:xfrm>
            <a:off x="293057" y="12987655"/>
            <a:ext cx="55350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/>
              <a:t>・脱炭素エネルギーのマルチ化を目指す企業や自治体との連携</a:t>
            </a:r>
            <a:endParaRPr kumimoji="1" lang="en-US" altLang="ja-JP" sz="2800" b="1" dirty="0"/>
          </a:p>
          <a:p>
            <a:r>
              <a:rPr kumimoji="1" lang="ja-JP" altLang="en-US" sz="2800" b="1"/>
              <a:t>・建設業における</a:t>
            </a:r>
            <a:r>
              <a:rPr kumimoji="1" lang="en-US" altLang="ja-JP" sz="2800" b="1" dirty="0"/>
              <a:t>ZEB/ZEH</a:t>
            </a:r>
            <a:r>
              <a:rPr kumimoji="1" lang="ja-JP" altLang="en-US" sz="2800" b="1"/>
              <a:t>のエネルギー供給システムへの組み込み</a:t>
            </a:r>
            <a:endParaRPr kumimoji="1" lang="en-US" altLang="ja-JP" sz="28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94DCDAA-71A5-4A58-B9B5-6BCEB2DA03DD}"/>
              </a:ext>
            </a:extLst>
          </p:cNvPr>
          <p:cNvSpPr txBox="1"/>
          <p:nvPr/>
        </p:nvSpPr>
        <p:spPr>
          <a:xfrm>
            <a:off x="6076729" y="12969964"/>
            <a:ext cx="412540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b="1" dirty="0"/>
              <a:t>大阪府商工労働部成長産業振興室</a:t>
            </a:r>
            <a:endParaRPr kumimoji="1" lang="en-US" altLang="ja-JP" sz="1500" b="1" dirty="0"/>
          </a:p>
          <a:p>
            <a:r>
              <a:rPr kumimoji="1" lang="ja-JP" altLang="en-US" sz="1500" b="1" dirty="0"/>
              <a:t>産業創造課グリーンビジネス</a:t>
            </a:r>
            <a:r>
              <a:rPr kumimoji="1" lang="en-US" altLang="ja-JP" sz="1500" b="1" dirty="0"/>
              <a:t>G</a:t>
            </a:r>
          </a:p>
          <a:p>
            <a:r>
              <a:rPr kumimoji="1" lang="ja-JP" altLang="en-US" sz="1500" b="1" dirty="0"/>
              <a:t>〒</a:t>
            </a:r>
            <a:r>
              <a:rPr kumimoji="1" lang="en-US" altLang="ja-JP" sz="1500" b="1" dirty="0"/>
              <a:t>559-0855 </a:t>
            </a:r>
          </a:p>
          <a:p>
            <a:r>
              <a:rPr kumimoji="1" lang="ja-JP" altLang="en-US" sz="1500" b="1" dirty="0"/>
              <a:t>大阪市住之江区南港北</a:t>
            </a:r>
            <a:r>
              <a:rPr kumimoji="1" lang="en-US" altLang="ja-JP" sz="1500" b="1" dirty="0"/>
              <a:t>1-14-16</a:t>
            </a:r>
          </a:p>
          <a:p>
            <a:r>
              <a:rPr kumimoji="1" lang="ja-JP" altLang="en-US" sz="1500" b="1" dirty="0"/>
              <a:t>大阪府咲洲庁舎</a:t>
            </a:r>
            <a:r>
              <a:rPr kumimoji="1" lang="en-US" altLang="ja-JP" sz="1500" b="1" dirty="0"/>
              <a:t>25</a:t>
            </a:r>
            <a:r>
              <a:rPr kumimoji="1" lang="ja-JP" altLang="en-US" sz="1500" b="1" dirty="0"/>
              <a:t>階</a:t>
            </a:r>
            <a:endParaRPr kumimoji="1" lang="en-US" altLang="ja-JP" sz="1500" b="1" dirty="0"/>
          </a:p>
          <a:p>
            <a:r>
              <a:rPr kumimoji="1" lang="en-US" altLang="ja-JP" sz="1500" b="1" dirty="0"/>
              <a:t>TEL</a:t>
            </a:r>
            <a:r>
              <a:rPr kumimoji="1" lang="ja-JP" altLang="en-US" sz="1500" b="1" dirty="0"/>
              <a:t>：</a:t>
            </a:r>
            <a:r>
              <a:rPr kumimoji="1" lang="en-US" altLang="ja-JP" sz="1500" b="1" dirty="0"/>
              <a:t>06-6210-9484</a:t>
            </a:r>
          </a:p>
          <a:p>
            <a:r>
              <a:rPr kumimoji="1" lang="ja-JP" altLang="en-US" sz="1500" b="1" dirty="0"/>
              <a:t>メールアドレス：</a:t>
            </a:r>
            <a:r>
              <a:rPr kumimoji="1" lang="en-US" altLang="ja-JP" sz="1500" b="1" dirty="0"/>
              <a:t>green@gbox.pref.osaka.lg.jp</a:t>
            </a:r>
            <a:endParaRPr kumimoji="1" lang="ja-JP" altLang="en-US" sz="1500" b="1" dirty="0"/>
          </a:p>
        </p:txBody>
      </p:sp>
      <p:pic>
        <p:nvPicPr>
          <p:cNvPr id="58" name="図 57">
            <a:extLst>
              <a:ext uri="{FF2B5EF4-FFF2-40B4-BE49-F238E27FC236}">
                <a16:creationId xmlns:a16="http://schemas.microsoft.com/office/drawing/2014/main" id="{1CBE5F86-7816-48E8-8BEF-61233B92A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367" y="12929318"/>
            <a:ext cx="1470638" cy="1470638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502FA40C-A628-A982-E5D7-5297D0BBBA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4622" y="6231413"/>
            <a:ext cx="2527237" cy="2400047"/>
          </a:xfrm>
          <a:prstGeom prst="rect">
            <a:avLst/>
          </a:prstGeom>
          <a:ln>
            <a:solidFill>
              <a:schemeClr val="accent5"/>
            </a:solidFill>
          </a:ln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858674F-BE4B-5A47-0407-F72023D0776D}"/>
              </a:ext>
            </a:extLst>
          </p:cNvPr>
          <p:cNvSpPr txBox="1"/>
          <p:nvPr/>
        </p:nvSpPr>
        <p:spPr>
          <a:xfrm>
            <a:off x="4158608" y="6133660"/>
            <a:ext cx="637239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/>
              <a:t>装置概要</a:t>
            </a:r>
            <a:endParaRPr kumimoji="1" lang="en-US" altLang="ja-JP" sz="2800" b="1" dirty="0"/>
          </a:p>
          <a:p>
            <a:r>
              <a:rPr kumimoji="1" lang="ja-JP" altLang="en-US" sz="2800" b="1"/>
              <a:t>●</a:t>
            </a:r>
            <a:r>
              <a:rPr kumimoji="1" lang="en-US" altLang="ja-JP" sz="2800" dirty="0">
                <a:solidFill>
                  <a:schemeClr val="accent6">
                    <a:lumMod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kumimoji="1" lang="en-US" altLang="ja-JP" sz="2800" b="1" dirty="0" err="1">
                <a:latin typeface="+mn-ea"/>
              </a:rPr>
              <a:t>elcogen</a:t>
            </a:r>
            <a:r>
              <a:rPr kumimoji="1" lang="ja-JP" altLang="en-US" sz="2800" b="1">
                <a:latin typeface="+mn-ea"/>
              </a:rPr>
              <a:t>社製</a:t>
            </a:r>
            <a:r>
              <a:rPr kumimoji="1" lang="en-US" altLang="ja-JP" sz="2800" b="1" dirty="0">
                <a:latin typeface="+mn-ea"/>
              </a:rPr>
              <a:t> E3000</a:t>
            </a:r>
            <a:r>
              <a:rPr kumimoji="1" lang="ja-JP" altLang="en-US" sz="2800" b="1">
                <a:latin typeface="+mn-ea"/>
              </a:rPr>
              <a:t>スタック使用</a:t>
            </a:r>
            <a:endParaRPr kumimoji="1" lang="en-US" altLang="ja-JP" sz="2800" b="1" dirty="0">
              <a:latin typeface="+mn-ea"/>
            </a:endParaRPr>
          </a:p>
          <a:p>
            <a:r>
              <a:rPr kumimoji="1" lang="ja-JP" altLang="en-US" sz="2800" b="1"/>
              <a:t>●</a:t>
            </a:r>
            <a:r>
              <a:rPr kumimoji="1" lang="en-US" altLang="ja-JP" sz="2800" b="1" dirty="0"/>
              <a:t> </a:t>
            </a:r>
            <a:r>
              <a:rPr kumimoji="1" lang="en-US" altLang="ja-JP" sz="2800" b="1" dirty="0">
                <a:latin typeface="+mn-ea"/>
              </a:rPr>
              <a:t>SOEC/SOFC</a:t>
            </a:r>
            <a:r>
              <a:rPr kumimoji="1" lang="ja-JP" altLang="en-US" sz="2800" b="1">
                <a:latin typeface="+mn-ea"/>
              </a:rPr>
              <a:t>両用型システム</a:t>
            </a:r>
            <a:endParaRPr kumimoji="1" lang="en-US" altLang="ja-JP" sz="2800" b="1" dirty="0">
              <a:latin typeface="+mn-ea"/>
            </a:endParaRPr>
          </a:p>
          <a:p>
            <a:r>
              <a:rPr kumimoji="1" lang="ja-JP" altLang="en-US" sz="2800" b="1">
                <a:latin typeface="+mn-ea"/>
              </a:rPr>
              <a:t>　（水素生成</a:t>
            </a:r>
            <a:r>
              <a:rPr kumimoji="1" lang="en-US" altLang="ja-JP" sz="2800" b="1" dirty="0">
                <a:latin typeface="+mn-ea"/>
              </a:rPr>
              <a:t>3N</a:t>
            </a:r>
            <a:r>
              <a:rPr kumimoji="1" lang="ja-JP" altLang="en-US" sz="2800" b="1">
                <a:latin typeface="+mn-ea"/>
              </a:rPr>
              <a:t>㎥</a:t>
            </a:r>
            <a:r>
              <a:rPr kumimoji="1" lang="en-US" altLang="ja-JP" sz="2800" b="1" dirty="0">
                <a:latin typeface="+mn-ea"/>
              </a:rPr>
              <a:t>/h,</a:t>
            </a:r>
            <a:r>
              <a:rPr kumimoji="1" lang="ja-JP" altLang="en-US" sz="2800" b="1">
                <a:latin typeface="+mn-ea"/>
              </a:rPr>
              <a:t>電力供給</a:t>
            </a:r>
            <a:r>
              <a:rPr kumimoji="1" lang="en-US" altLang="ja-JP" sz="2800" b="1" dirty="0">
                <a:latin typeface="+mn-ea"/>
              </a:rPr>
              <a:t>3kW)</a:t>
            </a:r>
            <a:endParaRPr kumimoji="1" lang="en-US" altLang="ja-JP" sz="2800" b="1" dirty="0"/>
          </a:p>
          <a:p>
            <a:r>
              <a:rPr kumimoji="1" lang="ja-JP" altLang="en-US" sz="2800" b="1"/>
              <a:t>●</a:t>
            </a:r>
            <a:r>
              <a:rPr kumimoji="1" lang="en-US" altLang="ja-JP" sz="2800" b="1" dirty="0"/>
              <a:t> </a:t>
            </a:r>
            <a:r>
              <a:rPr kumimoji="1" lang="ja-JP" altLang="en-US" sz="2800" b="1">
                <a:latin typeface="+mn-ea"/>
              </a:rPr>
              <a:t>装置サイズ</a:t>
            </a:r>
            <a:endParaRPr kumimoji="1" lang="en-US" altLang="ja-JP" sz="2800" b="1" dirty="0">
              <a:latin typeface="+mn-ea"/>
            </a:endParaRPr>
          </a:p>
          <a:p>
            <a:r>
              <a:rPr kumimoji="1" lang="ja-JP" altLang="en-US" sz="2800" b="1">
                <a:latin typeface="+mn-ea"/>
              </a:rPr>
              <a:t>　</a:t>
            </a:r>
            <a:r>
              <a:rPr kumimoji="1" lang="en-US" altLang="ja-JP" sz="2800" b="1" dirty="0">
                <a:latin typeface="+mn-ea"/>
              </a:rPr>
              <a:t>   L )800㎜ , W)1800㎜ , H)1900</a:t>
            </a:r>
            <a:r>
              <a:rPr kumimoji="1" lang="ja-JP" altLang="en-US" sz="2800" b="1">
                <a:latin typeface="+mn-ea"/>
              </a:rPr>
              <a:t>㎜</a:t>
            </a:r>
            <a:endParaRPr kumimoji="1" lang="en-US" altLang="ja-JP" sz="2800" b="1" dirty="0">
              <a:latin typeface="+mn-ea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54E290F-B532-ECF6-21B3-9B61ED094C04}"/>
              </a:ext>
            </a:extLst>
          </p:cNvPr>
          <p:cNvSpPr txBox="1"/>
          <p:nvPr/>
        </p:nvSpPr>
        <p:spPr>
          <a:xfrm>
            <a:off x="1404263" y="9914063"/>
            <a:ext cx="921326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2100" indent="-292100" algn="l"/>
            <a:r>
              <a:rPr lang="ja-JP" altLang="en-US" sz="2800" b="1" kern="100" spc="5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●</a:t>
            </a:r>
            <a:r>
              <a:rPr lang="en-US" altLang="ja-JP" sz="2800" b="1" kern="100" spc="50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ja-JP" sz="2800" b="1" kern="100" spc="5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個産個消を可能にするコンパクトな水素製造装置</a:t>
            </a:r>
            <a:endParaRPr lang="ja-JP" altLang="ja-JP" sz="2800" b="1" kern="100">
              <a:effectLst>
                <a:glow rad="228600">
                  <a:schemeClr val="bg1">
                    <a:alpha val="40000"/>
                  </a:schemeClr>
                </a:glow>
              </a:effectLst>
              <a:latin typeface="+mn-ea"/>
              <a:cs typeface="Times New Roman" panose="02020603050405020304" pitchFamily="18" charset="0"/>
            </a:endParaRPr>
          </a:p>
          <a:p>
            <a:pPr algn="l"/>
            <a:r>
              <a:rPr lang="ja-JP" altLang="en-US" sz="2800" b="1" kern="100" spc="5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●</a:t>
            </a:r>
            <a:r>
              <a:rPr lang="en-US" altLang="ja-JP" sz="2800" b="1" kern="100" spc="50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ja-JP" sz="2800" b="1" kern="100" spc="5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高効率な</a:t>
            </a:r>
            <a:r>
              <a:rPr lang="en-US" altLang="ja-JP" sz="2800" b="1" kern="100" spc="50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SOEC</a:t>
            </a:r>
            <a:r>
              <a:rPr lang="ja-JP" altLang="ja-JP" sz="2800" b="1" kern="100" spc="5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による水素製造装置</a:t>
            </a:r>
            <a:r>
              <a:rPr lang="en-US" altLang="ja-JP" sz="2800" b="1" kern="100" spc="50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(SOFC</a:t>
            </a:r>
            <a:r>
              <a:rPr lang="ja-JP" altLang="en-US" sz="2800" b="1" kern="100" spc="5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両用型</a:t>
            </a:r>
            <a:r>
              <a:rPr lang="en-US" altLang="ja-JP" sz="2800" b="1" kern="100" spc="50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)</a:t>
            </a:r>
            <a:endParaRPr lang="ja-JP" altLang="ja-JP" sz="2800" b="1" kern="100">
              <a:effectLst>
                <a:glow rad="228600">
                  <a:schemeClr val="bg1">
                    <a:alpha val="40000"/>
                  </a:schemeClr>
                </a:glow>
              </a:effectLst>
              <a:latin typeface="+mn-ea"/>
              <a:cs typeface="Times New Roman" panose="02020603050405020304" pitchFamily="18" charset="0"/>
            </a:endParaRPr>
          </a:p>
          <a:p>
            <a:pPr algn="l"/>
            <a:r>
              <a:rPr lang="ja-JP" altLang="en-US" sz="2800" b="1" kern="100" spc="5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●</a:t>
            </a:r>
            <a:r>
              <a:rPr lang="en-US" altLang="ja-JP" sz="2800" b="1" kern="100" spc="50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ja-JP" sz="2800" b="1" kern="100" spc="5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再エネ電源も利用できるグリーン水素製造装置</a:t>
            </a:r>
            <a:endParaRPr lang="ja-JP" altLang="ja-JP" sz="2800" b="1" kern="100">
              <a:effectLst>
                <a:glow rad="228600">
                  <a:schemeClr val="bg1">
                    <a:alpha val="40000"/>
                  </a:schemeClr>
                </a:glow>
              </a:effectLst>
              <a:latin typeface="+mn-ea"/>
              <a:cs typeface="Times New Roman" panose="02020603050405020304" pitchFamily="18" charset="0"/>
            </a:endParaRPr>
          </a:p>
          <a:p>
            <a:pPr marL="292100" indent="-292100" algn="l"/>
            <a:r>
              <a:rPr lang="ja-JP" altLang="en-US" sz="2800" b="1" kern="100" spc="5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●</a:t>
            </a:r>
            <a:r>
              <a:rPr lang="en-US" altLang="ja-JP" sz="2800" b="1" kern="100" spc="50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ja-JP" sz="2800" b="1" kern="100" spc="5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水素だけでなく、メタンやアンモニアも製造できる</a:t>
            </a:r>
            <a:r>
              <a:rPr lang="ja-JP" altLang="en-US" sz="2800" b="1" kern="100" spc="5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　</a:t>
            </a:r>
            <a:endParaRPr lang="en-US" altLang="ja-JP" sz="2800" b="1" kern="100" spc="50" dirty="0">
              <a:effectLst>
                <a:glow rad="228600">
                  <a:schemeClr val="bg1">
                    <a:alpha val="40000"/>
                  </a:schemeClr>
                </a:glow>
              </a:effectLst>
              <a:latin typeface="+mn-ea"/>
              <a:cs typeface="Times New Roman" panose="02020603050405020304" pitchFamily="18" charset="0"/>
            </a:endParaRPr>
          </a:p>
          <a:p>
            <a:pPr marL="292100" indent="-292100" algn="l"/>
            <a:r>
              <a:rPr lang="en-US" altLang="ja-JP" sz="2800" b="1" kern="100" spc="50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    </a:t>
            </a:r>
            <a:r>
              <a:rPr lang="ja-JP" altLang="ja-JP" sz="2800" b="1" kern="100" spc="5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マルチなエネルギー供給装置への発展性</a:t>
            </a:r>
            <a:endParaRPr lang="ja-JP" altLang="ja-JP" sz="2800" b="1" kern="100">
              <a:effectLst>
                <a:glow rad="228600">
                  <a:schemeClr val="bg1">
                    <a:alpha val="40000"/>
                  </a:schemeClr>
                </a:glow>
              </a:effectLst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AFEC95E-E2D5-A155-B393-B9EA4416C650}"/>
              </a:ext>
            </a:extLst>
          </p:cNvPr>
          <p:cNvSpPr txBox="1"/>
          <p:nvPr/>
        </p:nvSpPr>
        <p:spPr>
          <a:xfrm>
            <a:off x="1240893" y="8963603"/>
            <a:ext cx="89880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46050" algn="l"/>
            <a:r>
              <a:rPr lang="en-US" altLang="ja-JP" sz="2800" b="1" kern="100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SOEC</a:t>
            </a:r>
            <a:r>
              <a:rPr lang="ja-JP" altLang="ja-JP" sz="2800" b="1" kern="100" spc="5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によるコンパクトで高効率</a:t>
            </a:r>
            <a:r>
              <a:rPr lang="ja-JP" altLang="en-US" sz="2800" b="1" kern="100" spc="5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な</a:t>
            </a:r>
            <a:r>
              <a:rPr lang="ja-JP" altLang="ja-JP" sz="2800" b="1" kern="100" spc="5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水素製造装置</a:t>
            </a:r>
            <a:r>
              <a:rPr lang="ja-JP" altLang="en-US" sz="2800" b="1" kern="100" spc="5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で</a:t>
            </a:r>
            <a:r>
              <a:rPr lang="ja-JP" altLang="ja-JP" sz="2800" b="1" kern="100" spc="5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、</a:t>
            </a:r>
            <a:r>
              <a:rPr lang="en-US" altLang="ja-JP" sz="2800" b="1" kern="100" spc="50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  </a:t>
            </a:r>
          </a:p>
          <a:p>
            <a:pPr indent="146050" algn="l"/>
            <a:r>
              <a:rPr lang="ja-JP" altLang="ja-JP" sz="2800" b="1" kern="100" spc="5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以下の新規性及び優位性を有</a:t>
            </a:r>
            <a:r>
              <a:rPr lang="ja-JP" altLang="en-US" sz="2800" b="1" kern="100" spc="5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n-ea"/>
                <a:cs typeface="Times New Roman" panose="02020603050405020304" pitchFamily="18" charset="0"/>
              </a:rPr>
              <a:t>します。</a:t>
            </a:r>
            <a:endParaRPr lang="en-US" altLang="ja-JP" sz="2800" b="1" kern="100" spc="50" dirty="0">
              <a:effectLst>
                <a:glow rad="228600">
                  <a:schemeClr val="bg1">
                    <a:alpha val="40000"/>
                  </a:schemeClr>
                </a:glo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348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301</Words>
  <Application>Microsoft Office PowerPoint</Application>
  <PresentationFormat>ユーザー設定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Meiryo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2025-06-26T09:55:09Z</dcterms:created>
  <dcterms:modified xsi:type="dcterms:W3CDTF">2025-07-03T08:18:41Z</dcterms:modified>
</cp:coreProperties>
</file>