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1"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CC"/>
    <a:srgbClr val="99FF99"/>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24047" y="601133"/>
            <a:ext cx="1412400" cy="178215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再生</a:t>
            </a:r>
            <a:endParaRPr kumimoji="1" lang="en-US" altLang="ja-JP" sz="2800" b="1" dirty="0"/>
          </a:p>
          <a:p>
            <a:pPr algn="ctr"/>
            <a:r>
              <a:rPr kumimoji="1" lang="ja-JP" altLang="en-US" sz="2800" b="1" dirty="0"/>
              <a:t>可能</a:t>
            </a:r>
            <a:endParaRPr kumimoji="1" lang="en-US" altLang="ja-JP" sz="2800" b="1" dirty="0"/>
          </a:p>
          <a:p>
            <a:pPr algn="ctr"/>
            <a:r>
              <a:rPr kumimoji="1" lang="ja-JP" altLang="en-US" sz="2800" b="1" dirty="0"/>
              <a:t>エネ</a:t>
            </a:r>
            <a:endParaRPr kumimoji="1" lang="en-US" altLang="ja-JP" sz="2800" b="1" dirty="0"/>
          </a:p>
          <a:p>
            <a:pPr algn="ctr"/>
            <a:r>
              <a:rPr kumimoji="1" lang="ja-JP" altLang="en-US" sz="2800" b="1" dirty="0"/>
              <a:t>ルギー</a:t>
            </a:r>
            <a:endParaRPr kumimoji="1" lang="en-US" altLang="ja-JP" sz="2800" b="1" dirty="0"/>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653700" y="676906"/>
            <a:ext cx="8866041"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リチウムイオン電池の高性能化と</a:t>
            </a:r>
            <a:br>
              <a:rPr kumimoji="1" lang="en-US" altLang="ja-JP" sz="4800" b="1" dirty="0">
                <a:latin typeface="Meiryo UI" panose="020B0604030504040204" pitchFamily="50" charset="-128"/>
                <a:ea typeface="Meiryo UI" panose="020B0604030504040204" pitchFamily="50" charset="-128"/>
              </a:rPr>
            </a:br>
            <a:r>
              <a:rPr kumimoji="1" lang="ja-JP" altLang="en-US" sz="4800" b="1" dirty="0">
                <a:latin typeface="Meiryo UI" panose="020B0604030504040204" pitchFamily="50" charset="-128"/>
                <a:ea typeface="Meiryo UI" panose="020B0604030504040204" pitchFamily="50" charset="-128"/>
              </a:rPr>
              <a:t>環境性を両立するスラリー添加剤</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33355" y="4148131"/>
            <a:ext cx="9229796" cy="1785104"/>
          </a:xfrm>
          <a:prstGeom prst="rect">
            <a:avLst/>
          </a:prstGeom>
          <a:noFill/>
        </p:spPr>
        <p:txBody>
          <a:bodyPr wrap="square" rtlCol="0">
            <a:spAutoFit/>
          </a:bodyPr>
          <a:lstStyle/>
          <a:p>
            <a:r>
              <a:rPr kumimoji="1" lang="ja-JP" altLang="en-US" sz="2200" b="1" dirty="0"/>
              <a:t>  </a:t>
            </a:r>
            <a:r>
              <a:rPr kumimoji="1" lang="en-US" altLang="ja-JP" sz="2200" b="1" dirty="0"/>
              <a:t>ATTACCATO</a:t>
            </a:r>
            <a:r>
              <a:rPr kumimoji="1" lang="ja-JP" altLang="en-US" sz="2200" b="1" dirty="0"/>
              <a:t>合同会社は、</a:t>
            </a:r>
            <a:r>
              <a:rPr kumimoji="1" lang="ja-JP" altLang="en-US" sz="2200" b="1" dirty="0">
                <a:solidFill>
                  <a:srgbClr val="333333"/>
                </a:solidFill>
                <a:latin typeface="Montserrat" panose="00000500000000000000" pitchFamily="2" charset="0"/>
              </a:rPr>
              <a:t>材料開発から電極化技術、電池評価に至るまで、電池に関する技術領域に取り組み、ニーズに応じた高付加価値な専用蓄電池の早期実用化を目指しています。その一環として、リチウムイオン電池の正極用水系スラリーにおいて課題となるアルミニウム箔の腐食に着眼し、新たなスラリー用添加剤を開発したのでご紹介いたします。</a:t>
            </a:r>
            <a:endParaRPr kumimoji="1" lang="en-US" altLang="ja-JP" sz="22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327072" y="8728830"/>
            <a:ext cx="5696238" cy="3416320"/>
          </a:xfrm>
          <a:prstGeom prst="rect">
            <a:avLst/>
          </a:prstGeom>
          <a:noFill/>
        </p:spPr>
        <p:txBody>
          <a:bodyPr wrap="square" rtlCol="0">
            <a:spAutoFit/>
          </a:bodyPr>
          <a:lstStyle/>
          <a:p>
            <a:r>
              <a:rPr kumimoji="1" lang="ja-JP" altLang="en-US" sz="2400" b="1" dirty="0"/>
              <a:t>本添加剤は、正極の水系プロセス適用を可能にするだけでなく、電池の出力特性と低温環境下でのサイクル特性を向上させる効果も併せ持ちます。従来の</a:t>
            </a:r>
            <a:r>
              <a:rPr kumimoji="1" lang="en-US" altLang="ja-JP" sz="2400" b="1" dirty="0"/>
              <a:t>NMP</a:t>
            </a:r>
            <a:r>
              <a:rPr kumimoji="1" lang="ja-JP" altLang="en-US" sz="2400" b="1" dirty="0"/>
              <a:t>溶媒を使用しないことで環境負荷を低減し、カーボンニュートラルの実現にも貢献します。環境配慮と高性能化を両立した次世代二次電池の一材料として、本添加剤の製品展開を進めていきます。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691943"/>
            <a:ext cx="8887462" cy="646331"/>
          </a:xfrm>
          <a:prstGeom prst="rect">
            <a:avLst/>
          </a:prstGeom>
          <a:noFill/>
        </p:spPr>
        <p:txBody>
          <a:bodyPr wrap="square" rtlCol="0">
            <a:spAutoFit/>
          </a:bodyPr>
          <a:lstStyle/>
          <a:p>
            <a:pPr algn="ctr"/>
            <a:r>
              <a:rPr kumimoji="1" lang="ja-JP" altLang="en-US" sz="3600" b="1" dirty="0"/>
              <a:t>ＡＴＴＡＣＣＡＴＯ合同会社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63627"/>
            <a:ext cx="7009004" cy="536791"/>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p:spPr>
        <p:txBody>
          <a:bodyPr wrap="square" rtlCol="0">
            <a:spAutoFit/>
          </a:bodyPr>
          <a:lstStyle/>
          <a:p>
            <a:pPr algn="ctr"/>
            <a:r>
              <a:rPr kumimoji="1" lang="ja-JP" altLang="en-US" sz="2400" b="1" dirty="0"/>
              <a:t>和泉市</a:t>
            </a:r>
            <a:r>
              <a:rPr kumimoji="1" lang="ja-JP" altLang="en-US" dirty="0"/>
              <a:t>（大阪産業技術研究所内）</a:t>
            </a:r>
            <a:endParaRPr kumimoji="1" lang="en-US" altLang="ja-JP" sz="2400"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令和７年４月２１日時点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73048" y="12845078"/>
            <a:ext cx="5710017" cy="2092881"/>
          </a:xfrm>
          <a:prstGeom prst="rect">
            <a:avLst/>
          </a:prstGeom>
          <a:noFill/>
        </p:spPr>
        <p:txBody>
          <a:bodyPr wrap="square" rtlCol="0">
            <a:spAutoFit/>
          </a:bodyPr>
          <a:lstStyle/>
          <a:p>
            <a:r>
              <a:rPr kumimoji="1" lang="ja-JP" altLang="en-US" sz="2600" b="1" dirty="0"/>
              <a:t>水系プロセスによる正極スラリーの実用化／バッテリーパスポートを見据えたサステナブル電池の開発</a:t>
            </a:r>
            <a:endParaRPr kumimoji="1" lang="en-US" altLang="ja-JP" sz="2600" b="1" dirty="0"/>
          </a:p>
          <a:p>
            <a:r>
              <a:rPr kumimoji="1" lang="ja-JP" altLang="en-US" sz="2600" b="1" dirty="0"/>
              <a:t>／低温特性を重視する電池製造</a:t>
            </a:r>
            <a:endParaRPr kumimoji="1" lang="en-US" altLang="ja-JP" sz="2600" b="1" dirty="0"/>
          </a:p>
          <a:p>
            <a:r>
              <a:rPr kumimoji="1" lang="ja-JP" altLang="en-US" sz="2600" b="1" dirty="0"/>
              <a:t>／正極材料の新たな適用展開　など</a:t>
            </a:r>
            <a:endParaRPr kumimoji="1" lang="en-US" altLang="ja-JP" sz="26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11" name="テキスト ボックス 10">
            <a:extLst>
              <a:ext uri="{FF2B5EF4-FFF2-40B4-BE49-F238E27FC236}">
                <a16:creationId xmlns:a16="http://schemas.microsoft.com/office/drawing/2014/main" id="{8EEC8ABE-656F-43FD-B0D4-4BA45372F870}"/>
              </a:ext>
            </a:extLst>
          </p:cNvPr>
          <p:cNvSpPr txBox="1"/>
          <p:nvPr/>
        </p:nvSpPr>
        <p:spPr>
          <a:xfrm>
            <a:off x="3265268" y="8347278"/>
            <a:ext cx="4040146" cy="338554"/>
          </a:xfrm>
          <a:prstGeom prst="rect">
            <a:avLst/>
          </a:prstGeom>
          <a:solidFill>
            <a:srgbClr val="CCFFCC"/>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添加剤の適用プロセス</a:t>
            </a:r>
          </a:p>
        </p:txBody>
      </p:sp>
      <p:sp>
        <p:nvSpPr>
          <p:cNvPr id="2" name="テキスト ボックス 1">
            <a:extLst>
              <a:ext uri="{FF2B5EF4-FFF2-40B4-BE49-F238E27FC236}">
                <a16:creationId xmlns:a16="http://schemas.microsoft.com/office/drawing/2014/main" id="{B7AD8A44-CD01-9E41-4F89-4BB81F70357E}"/>
              </a:ext>
            </a:extLst>
          </p:cNvPr>
          <p:cNvSpPr txBox="1"/>
          <p:nvPr/>
        </p:nvSpPr>
        <p:spPr>
          <a:xfrm>
            <a:off x="3091858" y="2524921"/>
            <a:ext cx="1543002" cy="307777"/>
          </a:xfrm>
          <a:prstGeom prst="rect">
            <a:avLst/>
          </a:prstGeom>
          <a:noFill/>
        </p:spPr>
        <p:txBody>
          <a:bodyPr wrap="square" rtlCol="0">
            <a:spAutoFit/>
          </a:bodyPr>
          <a:lstStyle/>
          <a:p>
            <a:r>
              <a:rPr kumimoji="1" lang="ja-JP" altLang="en-US" sz="1400" dirty="0"/>
              <a:t>アタッカート</a:t>
            </a:r>
          </a:p>
        </p:txBody>
      </p:sp>
      <p:sp>
        <p:nvSpPr>
          <p:cNvPr id="29" name="テキスト ボックス 28">
            <a:extLst>
              <a:ext uri="{FF2B5EF4-FFF2-40B4-BE49-F238E27FC236}">
                <a16:creationId xmlns:a16="http://schemas.microsoft.com/office/drawing/2014/main" id="{1DFC565C-2833-55AA-FAF6-548736044909}"/>
              </a:ext>
            </a:extLst>
          </p:cNvPr>
          <p:cNvSpPr txBox="1"/>
          <p:nvPr/>
        </p:nvSpPr>
        <p:spPr>
          <a:xfrm rot="16200000">
            <a:off x="6419849" y="10028757"/>
            <a:ext cx="1455738" cy="294529"/>
          </a:xfrm>
          <a:prstGeom prst="rect">
            <a:avLst/>
          </a:prstGeom>
          <a:noFill/>
        </p:spPr>
        <p:txBody>
          <a:bodyPr wrap="none" rtlCol="0">
            <a:spAutoFit/>
          </a:bodyPr>
          <a:lstStyle/>
          <a:p>
            <a:r>
              <a:rPr kumimoji="1" lang="ja-JP" altLang="en-US" sz="1200"/>
              <a:t>放電容量 </a:t>
            </a:r>
            <a:r>
              <a:rPr kumimoji="1" lang="en-US" altLang="ja-JP" sz="1200"/>
              <a:t>(mAh/g)</a:t>
            </a:r>
            <a:endParaRPr kumimoji="1" lang="ja-JP" altLang="en-US" sz="1200"/>
          </a:p>
        </p:txBody>
      </p:sp>
      <p:sp>
        <p:nvSpPr>
          <p:cNvPr id="30" name="テキスト ボックス 29">
            <a:extLst>
              <a:ext uri="{FF2B5EF4-FFF2-40B4-BE49-F238E27FC236}">
                <a16:creationId xmlns:a16="http://schemas.microsoft.com/office/drawing/2014/main" id="{8B6D19A1-180E-4C85-B483-23149AE05C19}"/>
              </a:ext>
            </a:extLst>
          </p:cNvPr>
          <p:cNvSpPr txBox="1"/>
          <p:nvPr/>
        </p:nvSpPr>
        <p:spPr>
          <a:xfrm>
            <a:off x="8389495" y="11524366"/>
            <a:ext cx="1341744" cy="294529"/>
          </a:xfrm>
          <a:prstGeom prst="rect">
            <a:avLst/>
          </a:prstGeom>
          <a:noFill/>
        </p:spPr>
        <p:txBody>
          <a:bodyPr wrap="none" rtlCol="0">
            <a:spAutoFit/>
          </a:bodyPr>
          <a:lstStyle/>
          <a:p>
            <a:r>
              <a:rPr kumimoji="1" lang="ja-JP" altLang="en-US" sz="1200" dirty="0"/>
              <a:t>充放電サイクル</a:t>
            </a:r>
          </a:p>
        </p:txBody>
      </p:sp>
      <p:pic>
        <p:nvPicPr>
          <p:cNvPr id="62" name="図 61">
            <a:extLst>
              <a:ext uri="{FF2B5EF4-FFF2-40B4-BE49-F238E27FC236}">
                <a16:creationId xmlns:a16="http://schemas.microsoft.com/office/drawing/2014/main" id="{0066F24D-10BF-DBAB-4665-6A7632A0329F}"/>
              </a:ext>
            </a:extLst>
          </p:cNvPr>
          <p:cNvPicPr>
            <a:picLocks noChangeAspect="1"/>
          </p:cNvPicPr>
          <p:nvPr/>
        </p:nvPicPr>
        <p:blipFill>
          <a:blip r:embed="rId3" cstate="email">
            <a:extLst>
              <a:ext uri="{28A0092B-C50C-407E-A947-70E740481C1C}">
                <a14:useLocalDpi xmlns:a14="http://schemas.microsoft.com/office/drawing/2010/main"/>
              </a:ext>
            </a:extLst>
          </a:blip>
          <a:srcRect l="4003" r="5978"/>
          <a:stretch/>
        </p:blipFill>
        <p:spPr>
          <a:xfrm>
            <a:off x="1403695" y="6144134"/>
            <a:ext cx="1758253" cy="2205952"/>
          </a:xfrm>
          <a:prstGeom prst="rect">
            <a:avLst/>
          </a:prstGeom>
        </p:spPr>
      </p:pic>
      <p:sp>
        <p:nvSpPr>
          <p:cNvPr id="63" name="テキスト ボックス 62">
            <a:extLst>
              <a:ext uri="{FF2B5EF4-FFF2-40B4-BE49-F238E27FC236}">
                <a16:creationId xmlns:a16="http://schemas.microsoft.com/office/drawing/2014/main" id="{8B68209C-CBC4-D781-030D-8B6DD77D40E0}"/>
              </a:ext>
            </a:extLst>
          </p:cNvPr>
          <p:cNvSpPr txBox="1"/>
          <p:nvPr/>
        </p:nvSpPr>
        <p:spPr>
          <a:xfrm>
            <a:off x="1401724" y="8334742"/>
            <a:ext cx="1758253" cy="338554"/>
          </a:xfrm>
          <a:prstGeom prst="rect">
            <a:avLst/>
          </a:prstGeom>
          <a:solidFill>
            <a:srgbClr val="CCFFCC"/>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添加剤の外観</a:t>
            </a:r>
          </a:p>
        </p:txBody>
      </p:sp>
      <p:sp>
        <p:nvSpPr>
          <p:cNvPr id="64" name="テキスト ボックス 63">
            <a:extLst>
              <a:ext uri="{FF2B5EF4-FFF2-40B4-BE49-F238E27FC236}">
                <a16:creationId xmlns:a16="http://schemas.microsoft.com/office/drawing/2014/main" id="{3D45A812-21C7-8E71-6676-AD479239F857}"/>
              </a:ext>
            </a:extLst>
          </p:cNvPr>
          <p:cNvSpPr txBox="1"/>
          <p:nvPr/>
        </p:nvSpPr>
        <p:spPr>
          <a:xfrm>
            <a:off x="7452919" y="8603963"/>
            <a:ext cx="3032098" cy="338554"/>
          </a:xfrm>
          <a:prstGeom prst="rect">
            <a:avLst/>
          </a:prstGeom>
          <a:solidFill>
            <a:srgbClr val="CCFFCC"/>
          </a:solid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水系正極</a:t>
            </a:r>
            <a:r>
              <a:rPr kumimoji="1" lang="en-US" altLang="ja-JP" sz="1600" dirty="0">
                <a:latin typeface="メイリオ" panose="020B0604030504040204" pitchFamily="50" charset="-128"/>
                <a:ea typeface="メイリオ" panose="020B0604030504040204" pitchFamily="50" charset="-128"/>
              </a:rPr>
              <a:t>(NMC811)</a:t>
            </a:r>
            <a:r>
              <a:rPr kumimoji="1" lang="ja-JP" altLang="en-US" sz="1600" dirty="0">
                <a:latin typeface="メイリオ" panose="020B0604030504040204" pitchFamily="50" charset="-128"/>
                <a:ea typeface="メイリオ" panose="020B0604030504040204" pitchFamily="50" charset="-128"/>
              </a:rPr>
              <a:t>の外観</a:t>
            </a:r>
          </a:p>
        </p:txBody>
      </p:sp>
      <p:sp>
        <p:nvSpPr>
          <p:cNvPr id="65" name="テキスト ボックス 64">
            <a:extLst>
              <a:ext uri="{FF2B5EF4-FFF2-40B4-BE49-F238E27FC236}">
                <a16:creationId xmlns:a16="http://schemas.microsoft.com/office/drawing/2014/main" id="{83BEAFEA-713D-DDDC-23C4-892EB2C7FB17}"/>
              </a:ext>
            </a:extLst>
          </p:cNvPr>
          <p:cNvSpPr txBox="1"/>
          <p:nvPr/>
        </p:nvSpPr>
        <p:spPr>
          <a:xfrm>
            <a:off x="7086600" y="11777693"/>
            <a:ext cx="3390686" cy="338554"/>
          </a:xfrm>
          <a:prstGeom prst="rect">
            <a:avLst/>
          </a:prstGeom>
          <a:solidFill>
            <a:srgbClr val="CCFFCC"/>
          </a:solidFill>
        </p:spPr>
        <p:txBody>
          <a:bodyPr wrap="square" rtlCol="0">
            <a:spAutoFit/>
          </a:bodyPr>
          <a:lstStyle/>
          <a:p>
            <a:pPr algn="ctr"/>
            <a:r>
              <a:rPr kumimoji="1" lang="en-US" altLang="ja-JP" sz="1600" dirty="0">
                <a:latin typeface="メイリオ" panose="020B0604030504040204" pitchFamily="50" charset="-128"/>
                <a:ea typeface="メイリオ" panose="020B0604030504040204" pitchFamily="50" charset="-128"/>
              </a:rPr>
              <a:t>NCA</a:t>
            </a:r>
            <a:r>
              <a:rPr kumimoji="1" lang="ja-JP" altLang="en-US" sz="1600" dirty="0">
                <a:latin typeface="メイリオ" panose="020B0604030504040204" pitchFamily="50" charset="-128"/>
                <a:ea typeface="メイリオ" panose="020B0604030504040204" pitchFamily="50" charset="-128"/>
              </a:rPr>
              <a:t> </a:t>
            </a:r>
            <a:r>
              <a:rPr kumimoji="1" lang="en-US" altLang="ja-JP" sz="1600" dirty="0">
                <a:latin typeface="メイリオ" panose="020B0604030504040204" pitchFamily="50" charset="-128"/>
                <a:ea typeface="メイリオ" panose="020B0604030504040204" pitchFamily="50" charset="-128"/>
              </a:rPr>
              <a:t>vs.</a:t>
            </a:r>
            <a:r>
              <a:rPr kumimoji="1" lang="ja-JP" altLang="en-US" sz="1600" dirty="0">
                <a:latin typeface="メイリオ" panose="020B0604030504040204" pitchFamily="50" charset="-128"/>
                <a:ea typeface="メイリオ" panose="020B0604030504040204" pitchFamily="50" charset="-128"/>
              </a:rPr>
              <a:t> </a:t>
            </a:r>
            <a:r>
              <a:rPr kumimoji="1" lang="en-US" altLang="ja-JP" sz="1600" dirty="0" err="1">
                <a:latin typeface="メイリオ" panose="020B0604030504040204" pitchFamily="50" charset="-128"/>
                <a:ea typeface="メイリオ" panose="020B0604030504040204" pitchFamily="50" charset="-128"/>
              </a:rPr>
              <a:t>SiO</a:t>
            </a:r>
            <a:r>
              <a:rPr kumimoji="1" lang="ja-JP" altLang="en-US" sz="1600" dirty="0">
                <a:latin typeface="メイリオ" panose="020B0604030504040204" pitchFamily="50" charset="-128"/>
                <a:ea typeface="メイリオ" panose="020B0604030504040204" pitchFamily="50" charset="-128"/>
              </a:rPr>
              <a:t>セルのサイクル特性</a:t>
            </a:r>
            <a:endParaRPr kumimoji="1" lang="en-US" altLang="ja-JP" sz="1600" dirty="0">
              <a:latin typeface="メイリオ" panose="020B0604030504040204" pitchFamily="50" charset="-128"/>
              <a:ea typeface="メイリオ" panose="020B0604030504040204" pitchFamily="50" charset="-128"/>
            </a:endParaRPr>
          </a:p>
        </p:txBody>
      </p:sp>
      <p:pic>
        <p:nvPicPr>
          <p:cNvPr id="13" name="図 12">
            <a:extLst>
              <a:ext uri="{FF2B5EF4-FFF2-40B4-BE49-F238E27FC236}">
                <a16:creationId xmlns:a16="http://schemas.microsoft.com/office/drawing/2014/main" id="{423EC1C6-9A66-184A-6945-8984EA59A0C8}"/>
              </a:ext>
            </a:extLst>
          </p:cNvPr>
          <p:cNvPicPr>
            <a:picLocks noChangeAspect="1"/>
          </p:cNvPicPr>
          <p:nvPr/>
        </p:nvPicPr>
        <p:blipFill>
          <a:blip r:embed="rId4"/>
          <a:srcRect l="6586" r="16585"/>
          <a:stretch/>
        </p:blipFill>
        <p:spPr>
          <a:xfrm>
            <a:off x="7305414" y="9126955"/>
            <a:ext cx="2991581" cy="2397411"/>
          </a:xfrm>
          <a:prstGeom prst="rect">
            <a:avLst/>
          </a:prstGeom>
        </p:spPr>
      </p:pic>
      <p:sp>
        <p:nvSpPr>
          <p:cNvPr id="14" name="テキスト ボックス 13">
            <a:extLst>
              <a:ext uri="{FF2B5EF4-FFF2-40B4-BE49-F238E27FC236}">
                <a16:creationId xmlns:a16="http://schemas.microsoft.com/office/drawing/2014/main" id="{DEE3992D-E618-5B65-6AEC-48E012DBD906}"/>
              </a:ext>
            </a:extLst>
          </p:cNvPr>
          <p:cNvSpPr txBox="1"/>
          <p:nvPr/>
        </p:nvSpPr>
        <p:spPr>
          <a:xfrm>
            <a:off x="7670661" y="10216762"/>
            <a:ext cx="2531471" cy="278166"/>
          </a:xfrm>
          <a:prstGeom prst="rect">
            <a:avLst/>
          </a:prstGeom>
          <a:noFill/>
        </p:spPr>
        <p:txBody>
          <a:bodyPr wrap="square" rtlCol="0">
            <a:spAutoFit/>
          </a:bodyPr>
          <a:lstStyle/>
          <a:p>
            <a:r>
              <a:rPr kumimoji="1" lang="ja-JP" altLang="en-US" sz="1100" dirty="0"/>
              <a:t>カットオフ電圧</a:t>
            </a:r>
            <a:r>
              <a:rPr kumimoji="1" lang="en-US" altLang="ja-JP" sz="1100" dirty="0"/>
              <a:t>4.45-2.20</a:t>
            </a:r>
            <a:r>
              <a:rPr kumimoji="1" lang="ja-JP" altLang="en-US" sz="1100" dirty="0"/>
              <a:t> </a:t>
            </a:r>
            <a:r>
              <a:rPr kumimoji="1" lang="en-US" altLang="ja-JP" sz="1100" dirty="0"/>
              <a:t>V</a:t>
            </a:r>
          </a:p>
        </p:txBody>
      </p:sp>
      <p:sp>
        <p:nvSpPr>
          <p:cNvPr id="44" name="テキスト ボックス 43">
            <a:extLst>
              <a:ext uri="{FF2B5EF4-FFF2-40B4-BE49-F238E27FC236}">
                <a16:creationId xmlns:a16="http://schemas.microsoft.com/office/drawing/2014/main" id="{6779BF96-5EF1-DEA6-D1DC-45032852889C}"/>
              </a:ext>
            </a:extLst>
          </p:cNvPr>
          <p:cNvSpPr txBox="1"/>
          <p:nvPr/>
        </p:nvSpPr>
        <p:spPr>
          <a:xfrm>
            <a:off x="9078417" y="10472063"/>
            <a:ext cx="1253031" cy="338554"/>
          </a:xfrm>
          <a:prstGeom prst="rect">
            <a:avLst/>
          </a:prstGeom>
          <a:noFill/>
        </p:spPr>
        <p:txBody>
          <a:bodyPr wrap="square">
            <a:spAutoFit/>
          </a:bodyPr>
          <a:lstStyle/>
          <a:p>
            <a:r>
              <a:rPr kumimoji="1" lang="en-US" altLang="ja-JP" sz="800" dirty="0">
                <a:solidFill>
                  <a:srgbClr val="0000FF"/>
                </a:solidFill>
              </a:rPr>
              <a:t>1M</a:t>
            </a:r>
            <a:r>
              <a:rPr kumimoji="1" lang="ja-JP" altLang="en-US" sz="800" dirty="0">
                <a:solidFill>
                  <a:srgbClr val="0000FF"/>
                </a:solidFill>
              </a:rPr>
              <a:t> </a:t>
            </a:r>
            <a:r>
              <a:rPr kumimoji="1" lang="en-US" altLang="ja-JP" sz="800" dirty="0">
                <a:solidFill>
                  <a:srgbClr val="0000FF"/>
                </a:solidFill>
              </a:rPr>
              <a:t>LiPF</a:t>
            </a:r>
            <a:r>
              <a:rPr kumimoji="1" lang="en-US" altLang="ja-JP" sz="800" baseline="-25000" dirty="0">
                <a:solidFill>
                  <a:srgbClr val="0000FF"/>
                </a:solidFill>
              </a:rPr>
              <a:t>6</a:t>
            </a:r>
          </a:p>
          <a:p>
            <a:r>
              <a:rPr kumimoji="1" lang="en-US" altLang="ja-JP" sz="800" dirty="0">
                <a:solidFill>
                  <a:srgbClr val="0000FF"/>
                </a:solidFill>
              </a:rPr>
              <a:t>/EC:</a:t>
            </a:r>
            <a:r>
              <a:rPr kumimoji="1" lang="ja-JP" altLang="en-US" sz="800" dirty="0">
                <a:solidFill>
                  <a:srgbClr val="0000FF"/>
                </a:solidFill>
              </a:rPr>
              <a:t> </a:t>
            </a:r>
            <a:r>
              <a:rPr kumimoji="1" lang="en-US" altLang="ja-JP" sz="800" dirty="0">
                <a:solidFill>
                  <a:srgbClr val="0000FF"/>
                </a:solidFill>
              </a:rPr>
              <a:t>DEC=</a:t>
            </a:r>
            <a:r>
              <a:rPr kumimoji="1" lang="ja-JP" altLang="en-US" sz="800" dirty="0">
                <a:solidFill>
                  <a:srgbClr val="0000FF"/>
                </a:solidFill>
              </a:rPr>
              <a:t> </a:t>
            </a:r>
            <a:r>
              <a:rPr kumimoji="1" lang="en-US" altLang="ja-JP" sz="800" dirty="0">
                <a:solidFill>
                  <a:srgbClr val="0000FF"/>
                </a:solidFill>
              </a:rPr>
              <a:t>1:</a:t>
            </a:r>
            <a:r>
              <a:rPr kumimoji="1" lang="ja-JP" altLang="en-US" sz="800" dirty="0">
                <a:solidFill>
                  <a:srgbClr val="0000FF"/>
                </a:solidFill>
              </a:rPr>
              <a:t> </a:t>
            </a:r>
            <a:r>
              <a:rPr kumimoji="1" lang="en-US" altLang="ja-JP" sz="800" dirty="0">
                <a:solidFill>
                  <a:srgbClr val="0000FF"/>
                </a:solidFill>
              </a:rPr>
              <a:t>1</a:t>
            </a:r>
            <a:r>
              <a:rPr kumimoji="1" lang="ja-JP" altLang="en-US" sz="800" dirty="0">
                <a:solidFill>
                  <a:srgbClr val="0000FF"/>
                </a:solidFill>
              </a:rPr>
              <a:t> </a:t>
            </a:r>
            <a:r>
              <a:rPr kumimoji="1" lang="en-US" altLang="ja-JP" sz="800" dirty="0">
                <a:solidFill>
                  <a:srgbClr val="0000FF"/>
                </a:solidFill>
              </a:rPr>
              <a:t>vol.</a:t>
            </a:r>
            <a:endParaRPr kumimoji="1" lang="ja-JP" altLang="en-US" sz="800" dirty="0">
              <a:solidFill>
                <a:srgbClr val="0000FF"/>
              </a:solidFill>
            </a:endParaRPr>
          </a:p>
        </p:txBody>
      </p:sp>
      <p:sp>
        <p:nvSpPr>
          <p:cNvPr id="59" name="テキスト ボックス 58">
            <a:extLst>
              <a:ext uri="{FF2B5EF4-FFF2-40B4-BE49-F238E27FC236}">
                <a16:creationId xmlns:a16="http://schemas.microsoft.com/office/drawing/2014/main" id="{D9C8962E-C4AB-CB42-9696-EB7C56F4BD6D}"/>
              </a:ext>
            </a:extLst>
          </p:cNvPr>
          <p:cNvSpPr txBox="1"/>
          <p:nvPr/>
        </p:nvSpPr>
        <p:spPr>
          <a:xfrm>
            <a:off x="9216106" y="10877418"/>
            <a:ext cx="1033257" cy="338554"/>
          </a:xfrm>
          <a:prstGeom prst="rect">
            <a:avLst/>
          </a:prstGeom>
          <a:noFill/>
        </p:spPr>
        <p:txBody>
          <a:bodyPr wrap="square">
            <a:spAutoFit/>
          </a:bodyPr>
          <a:lstStyle/>
          <a:p>
            <a:r>
              <a:rPr kumimoji="1" lang="en-US" altLang="ja-JP" sz="800" dirty="0">
                <a:solidFill>
                  <a:srgbClr val="9900CC"/>
                </a:solidFill>
              </a:rPr>
              <a:t>1M</a:t>
            </a:r>
            <a:r>
              <a:rPr kumimoji="1" lang="ja-JP" altLang="en-US" sz="800" dirty="0">
                <a:solidFill>
                  <a:srgbClr val="9900CC"/>
                </a:solidFill>
              </a:rPr>
              <a:t> </a:t>
            </a:r>
            <a:r>
              <a:rPr kumimoji="1" lang="en-US" altLang="ja-JP" sz="800" dirty="0">
                <a:solidFill>
                  <a:srgbClr val="9900CC"/>
                </a:solidFill>
              </a:rPr>
              <a:t>LiPF</a:t>
            </a:r>
            <a:r>
              <a:rPr kumimoji="1" lang="en-US" altLang="ja-JP" sz="800" baseline="-25000" dirty="0">
                <a:solidFill>
                  <a:srgbClr val="9900CC"/>
                </a:solidFill>
              </a:rPr>
              <a:t>6</a:t>
            </a:r>
          </a:p>
          <a:p>
            <a:r>
              <a:rPr kumimoji="1" lang="en-US" altLang="ja-JP" sz="800" dirty="0">
                <a:solidFill>
                  <a:srgbClr val="9900CC"/>
                </a:solidFill>
              </a:rPr>
              <a:t>/EC:</a:t>
            </a:r>
            <a:r>
              <a:rPr kumimoji="1" lang="ja-JP" altLang="en-US" sz="800" dirty="0">
                <a:solidFill>
                  <a:srgbClr val="9900CC"/>
                </a:solidFill>
              </a:rPr>
              <a:t> </a:t>
            </a:r>
            <a:r>
              <a:rPr kumimoji="1" lang="en-US" altLang="ja-JP" sz="800" dirty="0">
                <a:solidFill>
                  <a:srgbClr val="9900CC"/>
                </a:solidFill>
              </a:rPr>
              <a:t>EMC=</a:t>
            </a:r>
            <a:r>
              <a:rPr kumimoji="1" lang="ja-JP" altLang="en-US" sz="800" dirty="0">
                <a:solidFill>
                  <a:srgbClr val="9900CC"/>
                </a:solidFill>
              </a:rPr>
              <a:t> </a:t>
            </a:r>
            <a:r>
              <a:rPr kumimoji="1" lang="en-US" altLang="ja-JP" sz="800" dirty="0">
                <a:solidFill>
                  <a:srgbClr val="9900CC"/>
                </a:solidFill>
              </a:rPr>
              <a:t>3:</a:t>
            </a:r>
            <a:r>
              <a:rPr kumimoji="1" lang="ja-JP" altLang="en-US" sz="800" dirty="0">
                <a:solidFill>
                  <a:srgbClr val="9900CC"/>
                </a:solidFill>
              </a:rPr>
              <a:t> </a:t>
            </a:r>
            <a:r>
              <a:rPr kumimoji="1" lang="en-US" altLang="ja-JP" sz="800" dirty="0">
                <a:solidFill>
                  <a:srgbClr val="9900CC"/>
                </a:solidFill>
              </a:rPr>
              <a:t>7</a:t>
            </a:r>
            <a:r>
              <a:rPr kumimoji="1" lang="ja-JP" altLang="en-US" sz="800" dirty="0">
                <a:solidFill>
                  <a:srgbClr val="9900CC"/>
                </a:solidFill>
              </a:rPr>
              <a:t> </a:t>
            </a:r>
            <a:r>
              <a:rPr kumimoji="1" lang="en-US" altLang="ja-JP" sz="800" dirty="0">
                <a:solidFill>
                  <a:srgbClr val="9900CC"/>
                </a:solidFill>
              </a:rPr>
              <a:t>vol.</a:t>
            </a:r>
            <a:endParaRPr kumimoji="1" lang="ja-JP" altLang="en-US" sz="800" dirty="0">
              <a:solidFill>
                <a:srgbClr val="9900CC"/>
              </a:solidFill>
            </a:endParaRPr>
          </a:p>
        </p:txBody>
      </p:sp>
      <p:sp>
        <p:nvSpPr>
          <p:cNvPr id="60" name="右中かっこ 59">
            <a:extLst>
              <a:ext uri="{FF2B5EF4-FFF2-40B4-BE49-F238E27FC236}">
                <a16:creationId xmlns:a16="http://schemas.microsoft.com/office/drawing/2014/main" id="{53B0CAEE-70FB-197E-37C9-4B5F29459334}"/>
              </a:ext>
            </a:extLst>
          </p:cNvPr>
          <p:cNvSpPr/>
          <p:nvPr/>
        </p:nvSpPr>
        <p:spPr>
          <a:xfrm>
            <a:off x="9089842" y="10523035"/>
            <a:ext cx="62894" cy="316708"/>
          </a:xfrm>
          <a:prstGeom prst="rightBrace">
            <a:avLst/>
          </a:pr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右中かっこ 60">
            <a:extLst>
              <a:ext uri="{FF2B5EF4-FFF2-40B4-BE49-F238E27FC236}">
                <a16:creationId xmlns:a16="http://schemas.microsoft.com/office/drawing/2014/main" id="{997E2735-F559-F533-887E-DFC72F923490}"/>
              </a:ext>
            </a:extLst>
          </p:cNvPr>
          <p:cNvSpPr/>
          <p:nvPr/>
        </p:nvSpPr>
        <p:spPr>
          <a:xfrm>
            <a:off x="9205675" y="10902825"/>
            <a:ext cx="62894" cy="294529"/>
          </a:xfrm>
          <a:prstGeom prst="rightBrace">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円弧 32">
            <a:extLst>
              <a:ext uri="{FF2B5EF4-FFF2-40B4-BE49-F238E27FC236}">
                <a16:creationId xmlns:a16="http://schemas.microsoft.com/office/drawing/2014/main" id="{755DF1FA-1E6D-9B6C-1F1D-AC3DA05F6D67}"/>
              </a:ext>
            </a:extLst>
          </p:cNvPr>
          <p:cNvSpPr/>
          <p:nvPr/>
        </p:nvSpPr>
        <p:spPr>
          <a:xfrm rot="1177182">
            <a:off x="9199829" y="9553651"/>
            <a:ext cx="103810" cy="496592"/>
          </a:xfrm>
          <a:prstGeom prst="arc">
            <a:avLst>
              <a:gd name="adj1" fmla="val 15271229"/>
              <a:gd name="adj2" fmla="val 6466437"/>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7" name="円弧 36">
            <a:extLst>
              <a:ext uri="{FF2B5EF4-FFF2-40B4-BE49-F238E27FC236}">
                <a16:creationId xmlns:a16="http://schemas.microsoft.com/office/drawing/2014/main" id="{E027960B-7B89-4D1B-0823-B8892FA8E0E8}"/>
              </a:ext>
            </a:extLst>
          </p:cNvPr>
          <p:cNvSpPr/>
          <p:nvPr/>
        </p:nvSpPr>
        <p:spPr>
          <a:xfrm rot="1177182">
            <a:off x="7864598" y="9652093"/>
            <a:ext cx="75941" cy="267739"/>
          </a:xfrm>
          <a:prstGeom prst="arc">
            <a:avLst>
              <a:gd name="adj1" fmla="val 14708258"/>
              <a:gd name="adj2" fmla="val 6876023"/>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A777A6F-5AA2-C606-90A2-AFAB81DFA775}"/>
              </a:ext>
            </a:extLst>
          </p:cNvPr>
          <p:cNvSpPr txBox="1"/>
          <p:nvPr/>
        </p:nvSpPr>
        <p:spPr>
          <a:xfrm>
            <a:off x="9119470" y="9309269"/>
            <a:ext cx="493745" cy="276999"/>
          </a:xfrm>
          <a:prstGeom prst="rect">
            <a:avLst/>
          </a:prstGeom>
          <a:noFill/>
        </p:spPr>
        <p:txBody>
          <a:bodyPr wrap="square">
            <a:spAutoFit/>
          </a:bodyPr>
          <a:lstStyle/>
          <a:p>
            <a:pPr algn="ctr"/>
            <a:r>
              <a:rPr kumimoji="1" lang="en-US" altLang="ja-JP" sz="1200" dirty="0">
                <a:solidFill>
                  <a:srgbClr val="0000FF"/>
                </a:solidFill>
                <a:latin typeface="Arial" panose="020B0604020202020204" pitchFamily="34" charset="0"/>
                <a:cs typeface="Arial" panose="020B0604020202020204" pitchFamily="34" charset="0"/>
              </a:rPr>
              <a:t>0</a:t>
            </a:r>
            <a:r>
              <a:rPr kumimoji="1" lang="ja-JP" altLang="en-US" sz="1200" dirty="0">
                <a:solidFill>
                  <a:srgbClr val="0000FF"/>
                </a:solidFill>
                <a:latin typeface="Arial" panose="020B0604020202020204" pitchFamily="34" charset="0"/>
                <a:cs typeface="Arial" panose="020B0604020202020204" pitchFamily="34" charset="0"/>
              </a:rPr>
              <a:t>℃</a:t>
            </a:r>
          </a:p>
        </p:txBody>
      </p:sp>
      <p:sp>
        <p:nvSpPr>
          <p:cNvPr id="16" name="テキスト ボックス 15">
            <a:extLst>
              <a:ext uri="{FF2B5EF4-FFF2-40B4-BE49-F238E27FC236}">
                <a16:creationId xmlns:a16="http://schemas.microsoft.com/office/drawing/2014/main" id="{E1D8E3AA-3F77-E948-705B-92D0C3D9593E}"/>
              </a:ext>
            </a:extLst>
          </p:cNvPr>
          <p:cNvSpPr txBox="1"/>
          <p:nvPr/>
        </p:nvSpPr>
        <p:spPr>
          <a:xfrm>
            <a:off x="7589938" y="9889944"/>
            <a:ext cx="669296" cy="276999"/>
          </a:xfrm>
          <a:prstGeom prst="rect">
            <a:avLst/>
          </a:prstGeom>
          <a:noFill/>
        </p:spPr>
        <p:txBody>
          <a:bodyPr wrap="square">
            <a:spAutoFit/>
          </a:bodyPr>
          <a:lstStyle/>
          <a:p>
            <a:pPr algn="ctr"/>
            <a:r>
              <a:rPr kumimoji="1" lang="en-US" altLang="ja-JP" sz="1200">
                <a:solidFill>
                  <a:srgbClr val="9900CC"/>
                </a:solidFill>
                <a:latin typeface="Arial" panose="020B0604020202020204" pitchFamily="34" charset="0"/>
                <a:cs typeface="Arial" panose="020B0604020202020204" pitchFamily="34" charset="0"/>
              </a:rPr>
              <a:t>-20</a:t>
            </a:r>
            <a:r>
              <a:rPr kumimoji="1" lang="ja-JP" altLang="en-US" sz="1200" dirty="0">
                <a:solidFill>
                  <a:srgbClr val="9900CC"/>
                </a:solidFill>
                <a:latin typeface="Arial" panose="020B0604020202020204" pitchFamily="34" charset="0"/>
                <a:cs typeface="Arial" panose="020B0604020202020204" pitchFamily="34" charset="0"/>
              </a:rPr>
              <a:t>℃</a:t>
            </a:r>
          </a:p>
        </p:txBody>
      </p:sp>
      <p:grpSp>
        <p:nvGrpSpPr>
          <p:cNvPr id="105" name="グループ化 104">
            <a:extLst>
              <a:ext uri="{FF2B5EF4-FFF2-40B4-BE49-F238E27FC236}">
                <a16:creationId xmlns:a16="http://schemas.microsoft.com/office/drawing/2014/main" id="{433A7BD3-16CA-4C83-1F37-8AA3F169AD87}"/>
              </a:ext>
            </a:extLst>
          </p:cNvPr>
          <p:cNvGrpSpPr/>
          <p:nvPr/>
        </p:nvGrpSpPr>
        <p:grpSpPr>
          <a:xfrm>
            <a:off x="3194121" y="6291212"/>
            <a:ext cx="4154752" cy="1896395"/>
            <a:chOff x="3438895" y="6312377"/>
            <a:chExt cx="4154752" cy="1896395"/>
          </a:xfrm>
        </p:grpSpPr>
        <p:sp>
          <p:nvSpPr>
            <p:cNvPr id="95" name="四角形: 角を丸くする 94">
              <a:extLst>
                <a:ext uri="{FF2B5EF4-FFF2-40B4-BE49-F238E27FC236}">
                  <a16:creationId xmlns:a16="http://schemas.microsoft.com/office/drawing/2014/main" id="{2F0E3641-32D5-F012-B4A5-29BFE390C00D}"/>
                </a:ext>
              </a:extLst>
            </p:cNvPr>
            <p:cNvSpPr/>
            <p:nvPr/>
          </p:nvSpPr>
          <p:spPr>
            <a:xfrm>
              <a:off x="3615635" y="7848017"/>
              <a:ext cx="848714" cy="330398"/>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四角形: 角を丸くする 91">
              <a:extLst>
                <a:ext uri="{FF2B5EF4-FFF2-40B4-BE49-F238E27FC236}">
                  <a16:creationId xmlns:a16="http://schemas.microsoft.com/office/drawing/2014/main" id="{CA27EEAF-EFD4-73DC-09E2-F7A433D77195}"/>
                </a:ext>
              </a:extLst>
            </p:cNvPr>
            <p:cNvSpPr/>
            <p:nvPr/>
          </p:nvSpPr>
          <p:spPr>
            <a:xfrm>
              <a:off x="3547839" y="6824711"/>
              <a:ext cx="941909" cy="330398"/>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四角形: 角を丸くする 90">
              <a:extLst>
                <a:ext uri="{FF2B5EF4-FFF2-40B4-BE49-F238E27FC236}">
                  <a16:creationId xmlns:a16="http://schemas.microsoft.com/office/drawing/2014/main" id="{F1FFCE18-05C1-38F1-11F6-14278D6B52F3}"/>
                </a:ext>
              </a:extLst>
            </p:cNvPr>
            <p:cNvSpPr/>
            <p:nvPr/>
          </p:nvSpPr>
          <p:spPr>
            <a:xfrm>
              <a:off x="3483344" y="6312377"/>
              <a:ext cx="1098479" cy="330398"/>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四角形: 角を丸くする 85">
              <a:extLst>
                <a:ext uri="{FF2B5EF4-FFF2-40B4-BE49-F238E27FC236}">
                  <a16:creationId xmlns:a16="http://schemas.microsoft.com/office/drawing/2014/main" id="{CF661658-5EA6-C745-72FC-E836942E67C3}"/>
                </a:ext>
              </a:extLst>
            </p:cNvPr>
            <p:cNvSpPr/>
            <p:nvPr/>
          </p:nvSpPr>
          <p:spPr>
            <a:xfrm>
              <a:off x="4828623" y="6341660"/>
              <a:ext cx="356948" cy="1867112"/>
            </a:xfrm>
            <a:prstGeom prst="round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四角形: 角を丸くする 84">
              <a:extLst>
                <a:ext uri="{FF2B5EF4-FFF2-40B4-BE49-F238E27FC236}">
                  <a16:creationId xmlns:a16="http://schemas.microsoft.com/office/drawing/2014/main" id="{205525F7-7884-2078-1198-E326087F5F3E}"/>
                </a:ext>
              </a:extLst>
            </p:cNvPr>
            <p:cNvSpPr/>
            <p:nvPr/>
          </p:nvSpPr>
          <p:spPr>
            <a:xfrm>
              <a:off x="5418476" y="6340335"/>
              <a:ext cx="356948" cy="1867112"/>
            </a:xfrm>
            <a:prstGeom prst="round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四角形: 角を丸くする 83">
              <a:extLst>
                <a:ext uri="{FF2B5EF4-FFF2-40B4-BE49-F238E27FC236}">
                  <a16:creationId xmlns:a16="http://schemas.microsoft.com/office/drawing/2014/main" id="{AEFCF833-D03A-75C6-2749-7E8C6162792B}"/>
                </a:ext>
              </a:extLst>
            </p:cNvPr>
            <p:cNvSpPr/>
            <p:nvPr/>
          </p:nvSpPr>
          <p:spPr>
            <a:xfrm>
              <a:off x="6019265" y="6341237"/>
              <a:ext cx="356948" cy="1867112"/>
            </a:xfrm>
            <a:prstGeom prst="round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四角形: 角を丸くする 82">
              <a:extLst>
                <a:ext uri="{FF2B5EF4-FFF2-40B4-BE49-F238E27FC236}">
                  <a16:creationId xmlns:a16="http://schemas.microsoft.com/office/drawing/2014/main" id="{7D3C0400-913F-97C1-EF59-D04D2BDA0CBF}"/>
                </a:ext>
              </a:extLst>
            </p:cNvPr>
            <p:cNvSpPr/>
            <p:nvPr/>
          </p:nvSpPr>
          <p:spPr>
            <a:xfrm>
              <a:off x="6611416" y="6555206"/>
              <a:ext cx="356948" cy="1299687"/>
            </a:xfrm>
            <a:prstGeom prst="round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四角形: 角を丸くする 81">
              <a:extLst>
                <a:ext uri="{FF2B5EF4-FFF2-40B4-BE49-F238E27FC236}">
                  <a16:creationId xmlns:a16="http://schemas.microsoft.com/office/drawing/2014/main" id="{5ED6A5AA-CB14-A729-8F11-E1A49E940C12}"/>
                </a:ext>
              </a:extLst>
            </p:cNvPr>
            <p:cNvSpPr/>
            <p:nvPr/>
          </p:nvSpPr>
          <p:spPr>
            <a:xfrm>
              <a:off x="7202954" y="6557078"/>
              <a:ext cx="356948" cy="1299687"/>
            </a:xfrm>
            <a:prstGeom prst="round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B19001A8-6431-EE77-B1DB-37AE59805B9B}"/>
                </a:ext>
              </a:extLst>
            </p:cNvPr>
            <p:cNvSpPr txBox="1"/>
            <p:nvPr/>
          </p:nvSpPr>
          <p:spPr>
            <a:xfrm>
              <a:off x="5378344" y="6343305"/>
              <a:ext cx="430887" cy="1853485"/>
            </a:xfrm>
            <a:prstGeom prst="rect">
              <a:avLst/>
            </a:prstGeom>
            <a:noFill/>
          </p:spPr>
          <p:txBody>
            <a:bodyPr vert="eaVert" wrap="square" rtlCol="0">
              <a:spAutoFit/>
            </a:bodyPr>
            <a:lstStyle/>
            <a:p>
              <a:pPr algn="ctr"/>
              <a:r>
                <a:rPr kumimoji="1" lang="ja-JP" altLang="en-US" sz="1600" dirty="0"/>
                <a:t>水系スラリー完成</a:t>
              </a:r>
            </a:p>
          </p:txBody>
        </p:sp>
        <p:sp>
          <p:nvSpPr>
            <p:cNvPr id="68" name="テキスト ボックス 67">
              <a:extLst>
                <a:ext uri="{FF2B5EF4-FFF2-40B4-BE49-F238E27FC236}">
                  <a16:creationId xmlns:a16="http://schemas.microsoft.com/office/drawing/2014/main" id="{B39BE66C-D680-9C5C-CDA5-DC4611216850}"/>
                </a:ext>
              </a:extLst>
            </p:cNvPr>
            <p:cNvSpPr txBox="1"/>
            <p:nvPr/>
          </p:nvSpPr>
          <p:spPr>
            <a:xfrm>
              <a:off x="4786375" y="6353887"/>
              <a:ext cx="430887" cy="1853560"/>
            </a:xfrm>
            <a:prstGeom prst="rect">
              <a:avLst/>
            </a:prstGeom>
            <a:noFill/>
          </p:spPr>
          <p:txBody>
            <a:bodyPr vert="eaVert" wrap="square" rtlCol="0">
              <a:spAutoFit/>
            </a:bodyPr>
            <a:lstStyle/>
            <a:p>
              <a:pPr algn="ctr"/>
              <a:r>
                <a:rPr kumimoji="1" lang="ja-JP" altLang="en-US" sz="1600" dirty="0"/>
                <a:t>混練・混合・脱泡</a:t>
              </a:r>
            </a:p>
          </p:txBody>
        </p:sp>
        <p:sp>
          <p:nvSpPr>
            <p:cNvPr id="77" name="テキスト ボックス 76">
              <a:extLst>
                <a:ext uri="{FF2B5EF4-FFF2-40B4-BE49-F238E27FC236}">
                  <a16:creationId xmlns:a16="http://schemas.microsoft.com/office/drawing/2014/main" id="{E54E720D-3AAA-44BD-9E1E-B7AAEBD17FCC}"/>
                </a:ext>
              </a:extLst>
            </p:cNvPr>
            <p:cNvSpPr txBox="1"/>
            <p:nvPr/>
          </p:nvSpPr>
          <p:spPr>
            <a:xfrm>
              <a:off x="5977216" y="6378717"/>
              <a:ext cx="430887" cy="1805373"/>
            </a:xfrm>
            <a:prstGeom prst="rect">
              <a:avLst/>
            </a:prstGeom>
            <a:noFill/>
          </p:spPr>
          <p:txBody>
            <a:bodyPr vert="eaVert" wrap="square" rtlCol="0">
              <a:spAutoFit/>
            </a:bodyPr>
            <a:lstStyle/>
            <a:p>
              <a:pPr algn="ctr"/>
              <a:r>
                <a:rPr kumimoji="1" lang="ja-JP" altLang="en-US" sz="1600" dirty="0"/>
                <a:t>アルミ箔に塗工</a:t>
              </a:r>
            </a:p>
          </p:txBody>
        </p:sp>
        <p:sp>
          <p:nvSpPr>
            <p:cNvPr id="78" name="テキスト ボックス 77">
              <a:extLst>
                <a:ext uri="{FF2B5EF4-FFF2-40B4-BE49-F238E27FC236}">
                  <a16:creationId xmlns:a16="http://schemas.microsoft.com/office/drawing/2014/main" id="{4263B81F-EC13-F830-D9C0-9ED4CCF5659E}"/>
                </a:ext>
              </a:extLst>
            </p:cNvPr>
            <p:cNvSpPr txBox="1"/>
            <p:nvPr/>
          </p:nvSpPr>
          <p:spPr>
            <a:xfrm>
              <a:off x="6568133" y="6581085"/>
              <a:ext cx="430887" cy="1231530"/>
            </a:xfrm>
            <a:prstGeom prst="rect">
              <a:avLst/>
            </a:prstGeom>
            <a:noFill/>
          </p:spPr>
          <p:txBody>
            <a:bodyPr vert="eaVert" wrap="square" rtlCol="0">
              <a:spAutoFit/>
            </a:bodyPr>
            <a:lstStyle/>
            <a:p>
              <a:pPr algn="ctr"/>
              <a:r>
                <a:rPr kumimoji="1" lang="ja-JP" altLang="en-US" sz="1600" dirty="0"/>
                <a:t>乾 燥</a:t>
              </a:r>
            </a:p>
          </p:txBody>
        </p:sp>
        <p:sp>
          <p:nvSpPr>
            <p:cNvPr id="79" name="テキスト ボックス 78">
              <a:extLst>
                <a:ext uri="{FF2B5EF4-FFF2-40B4-BE49-F238E27FC236}">
                  <a16:creationId xmlns:a16="http://schemas.microsoft.com/office/drawing/2014/main" id="{C9792459-3FF7-9D11-C216-A3AB51B33043}"/>
                </a:ext>
              </a:extLst>
            </p:cNvPr>
            <p:cNvSpPr txBox="1"/>
            <p:nvPr/>
          </p:nvSpPr>
          <p:spPr>
            <a:xfrm>
              <a:off x="7162760" y="6580715"/>
              <a:ext cx="430887" cy="1225569"/>
            </a:xfrm>
            <a:prstGeom prst="rect">
              <a:avLst/>
            </a:prstGeom>
            <a:noFill/>
          </p:spPr>
          <p:txBody>
            <a:bodyPr vert="eaVert" wrap="square" rtlCol="0">
              <a:spAutoFit/>
            </a:bodyPr>
            <a:lstStyle/>
            <a:p>
              <a:pPr algn="ctr"/>
              <a:r>
                <a:rPr kumimoji="1" lang="ja-JP" altLang="en-US" sz="1600" dirty="0"/>
                <a:t>正極完成</a:t>
              </a:r>
            </a:p>
          </p:txBody>
        </p:sp>
        <p:sp>
          <p:nvSpPr>
            <p:cNvPr id="87" name="テキスト ボックス 86">
              <a:extLst>
                <a:ext uri="{FF2B5EF4-FFF2-40B4-BE49-F238E27FC236}">
                  <a16:creationId xmlns:a16="http://schemas.microsoft.com/office/drawing/2014/main" id="{A9352B6E-A98D-A541-0CAB-F487F7979AC3}"/>
                </a:ext>
              </a:extLst>
            </p:cNvPr>
            <p:cNvSpPr txBox="1"/>
            <p:nvPr/>
          </p:nvSpPr>
          <p:spPr>
            <a:xfrm>
              <a:off x="3438895" y="6330966"/>
              <a:ext cx="1165154" cy="292388"/>
            </a:xfrm>
            <a:prstGeom prst="rect">
              <a:avLst/>
            </a:prstGeom>
            <a:noFill/>
          </p:spPr>
          <p:txBody>
            <a:bodyPr wrap="square" rtlCol="0">
              <a:spAutoFit/>
            </a:bodyPr>
            <a:lstStyle/>
            <a:p>
              <a:pPr algn="ctr"/>
              <a:r>
                <a:rPr kumimoji="1" lang="ja-JP" altLang="en-US" sz="1300" dirty="0"/>
                <a:t>正極活物質</a:t>
              </a:r>
            </a:p>
          </p:txBody>
        </p:sp>
        <p:sp>
          <p:nvSpPr>
            <p:cNvPr id="88" name="テキスト ボックス 87">
              <a:extLst>
                <a:ext uri="{FF2B5EF4-FFF2-40B4-BE49-F238E27FC236}">
                  <a16:creationId xmlns:a16="http://schemas.microsoft.com/office/drawing/2014/main" id="{9DCE90D2-356D-0ADA-5407-CA9AFF79B752}"/>
                </a:ext>
              </a:extLst>
            </p:cNvPr>
            <p:cNvSpPr txBox="1"/>
            <p:nvPr/>
          </p:nvSpPr>
          <p:spPr>
            <a:xfrm>
              <a:off x="3541580" y="6847958"/>
              <a:ext cx="949294" cy="292388"/>
            </a:xfrm>
            <a:prstGeom prst="rect">
              <a:avLst/>
            </a:prstGeom>
            <a:noFill/>
          </p:spPr>
          <p:txBody>
            <a:bodyPr wrap="square" rtlCol="0">
              <a:spAutoFit/>
            </a:bodyPr>
            <a:lstStyle/>
            <a:p>
              <a:pPr algn="ctr"/>
              <a:r>
                <a:rPr kumimoji="1" lang="ja-JP" altLang="en-US" sz="1300" dirty="0"/>
                <a:t>導電助剤</a:t>
              </a:r>
            </a:p>
          </p:txBody>
        </p:sp>
        <p:sp>
          <p:nvSpPr>
            <p:cNvPr id="90" name="テキスト ボックス 89">
              <a:extLst>
                <a:ext uri="{FF2B5EF4-FFF2-40B4-BE49-F238E27FC236}">
                  <a16:creationId xmlns:a16="http://schemas.microsoft.com/office/drawing/2014/main" id="{05ED7761-0086-09EA-B13E-E86A30024BB3}"/>
                </a:ext>
              </a:extLst>
            </p:cNvPr>
            <p:cNvSpPr txBox="1"/>
            <p:nvPr/>
          </p:nvSpPr>
          <p:spPr>
            <a:xfrm>
              <a:off x="3649439" y="7867039"/>
              <a:ext cx="760514" cy="307777"/>
            </a:xfrm>
            <a:prstGeom prst="rect">
              <a:avLst/>
            </a:prstGeom>
            <a:noFill/>
          </p:spPr>
          <p:txBody>
            <a:bodyPr wrap="square" rtlCol="0">
              <a:spAutoFit/>
            </a:bodyPr>
            <a:lstStyle/>
            <a:p>
              <a:pPr algn="ctr"/>
              <a:r>
                <a:rPr kumimoji="1" lang="ja-JP" altLang="en-US" sz="1400" b="1" dirty="0">
                  <a:solidFill>
                    <a:srgbClr val="FF0000"/>
                  </a:solidFill>
                </a:rPr>
                <a:t>添加剤</a:t>
              </a:r>
            </a:p>
          </p:txBody>
        </p:sp>
        <p:sp>
          <p:nvSpPr>
            <p:cNvPr id="94" name="四角形: 角を丸くする 93">
              <a:extLst>
                <a:ext uri="{FF2B5EF4-FFF2-40B4-BE49-F238E27FC236}">
                  <a16:creationId xmlns:a16="http://schemas.microsoft.com/office/drawing/2014/main" id="{58EE1496-43EE-CD07-D8BE-6C2C39E08FAC}"/>
                </a:ext>
              </a:extLst>
            </p:cNvPr>
            <p:cNvSpPr/>
            <p:nvPr/>
          </p:nvSpPr>
          <p:spPr>
            <a:xfrm>
              <a:off x="3490768" y="7339957"/>
              <a:ext cx="1088932" cy="330398"/>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F280F291-71AE-4187-6563-6C643500BA17}"/>
                </a:ext>
              </a:extLst>
            </p:cNvPr>
            <p:cNvSpPr txBox="1"/>
            <p:nvPr/>
          </p:nvSpPr>
          <p:spPr>
            <a:xfrm>
              <a:off x="3453431" y="7369982"/>
              <a:ext cx="1138551" cy="276999"/>
            </a:xfrm>
            <a:prstGeom prst="rect">
              <a:avLst/>
            </a:prstGeom>
            <a:noFill/>
          </p:spPr>
          <p:txBody>
            <a:bodyPr wrap="square" rtlCol="0">
              <a:spAutoFit/>
            </a:bodyPr>
            <a:lstStyle/>
            <a:p>
              <a:pPr algn="ctr"/>
              <a:r>
                <a:rPr kumimoji="1" lang="ja-JP" altLang="en-US" sz="1200" dirty="0"/>
                <a:t>水系バインダ</a:t>
              </a:r>
            </a:p>
          </p:txBody>
        </p:sp>
        <p:sp>
          <p:nvSpPr>
            <p:cNvPr id="97" name="矢印: 右 96">
              <a:extLst>
                <a:ext uri="{FF2B5EF4-FFF2-40B4-BE49-F238E27FC236}">
                  <a16:creationId xmlns:a16="http://schemas.microsoft.com/office/drawing/2014/main" id="{D28BC4C7-D5FE-AD51-306A-1845D3E080BE}"/>
                </a:ext>
              </a:extLst>
            </p:cNvPr>
            <p:cNvSpPr/>
            <p:nvPr/>
          </p:nvSpPr>
          <p:spPr>
            <a:xfrm>
              <a:off x="4618632" y="6895080"/>
              <a:ext cx="254072" cy="61697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5B3631BF-B7ED-AA08-41F9-F9AE13BCCCBE}"/>
                </a:ext>
              </a:extLst>
            </p:cNvPr>
            <p:cNvSpPr txBox="1"/>
            <p:nvPr/>
          </p:nvSpPr>
          <p:spPr>
            <a:xfrm>
              <a:off x="3865595" y="6556526"/>
              <a:ext cx="287258" cy="338554"/>
            </a:xfrm>
            <a:prstGeom prst="rect">
              <a:avLst/>
            </a:prstGeom>
            <a:noFill/>
          </p:spPr>
          <p:txBody>
            <a:bodyPr wrap="none" rtlCol="0">
              <a:spAutoFit/>
            </a:bodyPr>
            <a:lstStyle/>
            <a:p>
              <a:r>
                <a:rPr kumimoji="1" lang="en-US" altLang="ja-JP" sz="1600" dirty="0"/>
                <a:t>+</a:t>
              </a:r>
              <a:endParaRPr kumimoji="1" lang="ja-JP" altLang="en-US" sz="1600" dirty="0"/>
            </a:p>
          </p:txBody>
        </p:sp>
        <p:sp>
          <p:nvSpPr>
            <p:cNvPr id="99" name="テキスト ボックス 98">
              <a:extLst>
                <a:ext uri="{FF2B5EF4-FFF2-40B4-BE49-F238E27FC236}">
                  <a16:creationId xmlns:a16="http://schemas.microsoft.com/office/drawing/2014/main" id="{C807CF96-AEAA-29A9-661D-5DE117ED57C6}"/>
                </a:ext>
              </a:extLst>
            </p:cNvPr>
            <p:cNvSpPr txBox="1"/>
            <p:nvPr/>
          </p:nvSpPr>
          <p:spPr>
            <a:xfrm>
              <a:off x="3872598" y="7066650"/>
              <a:ext cx="287258" cy="338554"/>
            </a:xfrm>
            <a:prstGeom prst="rect">
              <a:avLst/>
            </a:prstGeom>
            <a:noFill/>
          </p:spPr>
          <p:txBody>
            <a:bodyPr wrap="none" rtlCol="0">
              <a:spAutoFit/>
            </a:bodyPr>
            <a:lstStyle/>
            <a:p>
              <a:r>
                <a:rPr kumimoji="1" lang="en-US" altLang="ja-JP" sz="1600" dirty="0"/>
                <a:t>+</a:t>
              </a:r>
              <a:endParaRPr kumimoji="1" lang="ja-JP" altLang="en-US" sz="1600" dirty="0"/>
            </a:p>
          </p:txBody>
        </p:sp>
        <p:sp>
          <p:nvSpPr>
            <p:cNvPr id="100" name="テキスト ボックス 99">
              <a:extLst>
                <a:ext uri="{FF2B5EF4-FFF2-40B4-BE49-F238E27FC236}">
                  <a16:creationId xmlns:a16="http://schemas.microsoft.com/office/drawing/2014/main" id="{1577B85A-EC19-1F1D-F849-466ECDCBB826}"/>
                </a:ext>
              </a:extLst>
            </p:cNvPr>
            <p:cNvSpPr txBox="1"/>
            <p:nvPr/>
          </p:nvSpPr>
          <p:spPr>
            <a:xfrm>
              <a:off x="3875980" y="7576251"/>
              <a:ext cx="287258" cy="338554"/>
            </a:xfrm>
            <a:prstGeom prst="rect">
              <a:avLst/>
            </a:prstGeom>
            <a:noFill/>
          </p:spPr>
          <p:txBody>
            <a:bodyPr wrap="none" rtlCol="0">
              <a:spAutoFit/>
            </a:bodyPr>
            <a:lstStyle/>
            <a:p>
              <a:r>
                <a:rPr kumimoji="1" lang="en-US" altLang="ja-JP" sz="1600" dirty="0"/>
                <a:t>+</a:t>
              </a:r>
              <a:endParaRPr kumimoji="1" lang="ja-JP" altLang="en-US" sz="1600" dirty="0"/>
            </a:p>
          </p:txBody>
        </p:sp>
        <p:sp>
          <p:nvSpPr>
            <p:cNvPr id="101" name="矢印: 右 100">
              <a:extLst>
                <a:ext uri="{FF2B5EF4-FFF2-40B4-BE49-F238E27FC236}">
                  <a16:creationId xmlns:a16="http://schemas.microsoft.com/office/drawing/2014/main" id="{D0E90F91-015C-6F0B-BE8C-508CECC4E707}"/>
                </a:ext>
              </a:extLst>
            </p:cNvPr>
            <p:cNvSpPr/>
            <p:nvPr/>
          </p:nvSpPr>
          <p:spPr>
            <a:xfrm>
              <a:off x="5211447" y="6895079"/>
              <a:ext cx="254072" cy="61697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矢印: 右 101">
              <a:extLst>
                <a:ext uri="{FF2B5EF4-FFF2-40B4-BE49-F238E27FC236}">
                  <a16:creationId xmlns:a16="http://schemas.microsoft.com/office/drawing/2014/main" id="{CC7E45F4-AB20-DB5D-BBE7-CEBDEBC4E506}"/>
                </a:ext>
              </a:extLst>
            </p:cNvPr>
            <p:cNvSpPr/>
            <p:nvPr/>
          </p:nvSpPr>
          <p:spPr>
            <a:xfrm>
              <a:off x="5796093" y="6895078"/>
              <a:ext cx="254072" cy="61697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矢印: 右 102">
              <a:extLst>
                <a:ext uri="{FF2B5EF4-FFF2-40B4-BE49-F238E27FC236}">
                  <a16:creationId xmlns:a16="http://schemas.microsoft.com/office/drawing/2014/main" id="{402D3383-B840-03FD-75D8-75F054CC9891}"/>
                </a:ext>
              </a:extLst>
            </p:cNvPr>
            <p:cNvSpPr/>
            <p:nvPr/>
          </p:nvSpPr>
          <p:spPr>
            <a:xfrm>
              <a:off x="6398781" y="6906922"/>
              <a:ext cx="254072" cy="61697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矢印: 右 103">
              <a:extLst>
                <a:ext uri="{FF2B5EF4-FFF2-40B4-BE49-F238E27FC236}">
                  <a16:creationId xmlns:a16="http://schemas.microsoft.com/office/drawing/2014/main" id="{4DE50420-77A0-FCEC-2EEF-90C97FBA4E48}"/>
                </a:ext>
              </a:extLst>
            </p:cNvPr>
            <p:cNvSpPr/>
            <p:nvPr/>
          </p:nvSpPr>
          <p:spPr>
            <a:xfrm>
              <a:off x="6989320" y="6909842"/>
              <a:ext cx="254072" cy="61697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6" name="図 105">
            <a:extLst>
              <a:ext uri="{FF2B5EF4-FFF2-40B4-BE49-F238E27FC236}">
                <a16:creationId xmlns:a16="http://schemas.microsoft.com/office/drawing/2014/main" id="{AF7C45B3-B18E-E285-5BA7-92617B858047}"/>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9035697" y="7123761"/>
            <a:ext cx="1449320" cy="1258553"/>
          </a:xfrm>
          <a:prstGeom prst="rect">
            <a:avLst/>
          </a:prstGeom>
        </p:spPr>
      </p:pic>
      <p:pic>
        <p:nvPicPr>
          <p:cNvPr id="107" name="図 106">
            <a:extLst>
              <a:ext uri="{FF2B5EF4-FFF2-40B4-BE49-F238E27FC236}">
                <a16:creationId xmlns:a16="http://schemas.microsoft.com/office/drawing/2014/main" id="{85D84359-4E51-9DBE-2400-0B571B83A3F4}"/>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b="10930"/>
          <a:stretch/>
        </p:blipFill>
        <p:spPr>
          <a:xfrm>
            <a:off x="7459244" y="7127883"/>
            <a:ext cx="1449321" cy="1254431"/>
          </a:xfrm>
          <a:prstGeom prst="rect">
            <a:avLst/>
          </a:prstGeom>
        </p:spPr>
      </p:pic>
      <p:pic>
        <p:nvPicPr>
          <p:cNvPr id="109" name="図 108">
            <a:extLst>
              <a:ext uri="{FF2B5EF4-FFF2-40B4-BE49-F238E27FC236}">
                <a16:creationId xmlns:a16="http://schemas.microsoft.com/office/drawing/2014/main" id="{FAB291AB-4343-21E8-4B78-02F43389B02E}"/>
              </a:ext>
            </a:extLst>
          </p:cNvPr>
          <p:cNvPicPr>
            <a:picLocks noChangeAspect="1"/>
          </p:cNvPicPr>
          <p:nvPr/>
        </p:nvPicPr>
        <p:blipFill>
          <a:blip r:embed="rId7" cstate="email">
            <a:extLst>
              <a:ext uri="{28A0092B-C50C-407E-A947-70E740481C1C}">
                <a14:useLocalDpi xmlns:a14="http://schemas.microsoft.com/office/drawing/2010/main"/>
              </a:ext>
            </a:extLst>
          </a:blip>
          <a:srcRect t="8064" b="10272"/>
          <a:stretch/>
        </p:blipFill>
        <p:spPr>
          <a:xfrm>
            <a:off x="7468496" y="6155269"/>
            <a:ext cx="1441272" cy="882765"/>
          </a:xfrm>
          <a:prstGeom prst="rect">
            <a:avLst/>
          </a:prstGeom>
        </p:spPr>
      </p:pic>
      <p:grpSp>
        <p:nvGrpSpPr>
          <p:cNvPr id="132" name="グループ化 131">
            <a:extLst>
              <a:ext uri="{FF2B5EF4-FFF2-40B4-BE49-F238E27FC236}">
                <a16:creationId xmlns:a16="http://schemas.microsoft.com/office/drawing/2014/main" id="{BDE8C376-772B-4F34-634B-5D5E76E72379}"/>
              </a:ext>
            </a:extLst>
          </p:cNvPr>
          <p:cNvGrpSpPr/>
          <p:nvPr/>
        </p:nvGrpSpPr>
        <p:grpSpPr>
          <a:xfrm>
            <a:off x="8387934" y="6771411"/>
            <a:ext cx="516653" cy="240851"/>
            <a:chOff x="8784084" y="5669311"/>
            <a:chExt cx="516653" cy="240851"/>
          </a:xfrm>
        </p:grpSpPr>
        <p:sp>
          <p:nvSpPr>
            <p:cNvPr id="131" name="正方形/長方形 130">
              <a:extLst>
                <a:ext uri="{FF2B5EF4-FFF2-40B4-BE49-F238E27FC236}">
                  <a16:creationId xmlns:a16="http://schemas.microsoft.com/office/drawing/2014/main" id="{61682183-A179-ABBA-D12E-ED4FAD6CF67E}"/>
                </a:ext>
              </a:extLst>
            </p:cNvPr>
            <p:cNvSpPr/>
            <p:nvPr/>
          </p:nvSpPr>
          <p:spPr>
            <a:xfrm>
              <a:off x="8864600" y="5714717"/>
              <a:ext cx="351506" cy="1954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 name="直線コネクタ 113">
              <a:extLst>
                <a:ext uri="{FF2B5EF4-FFF2-40B4-BE49-F238E27FC236}">
                  <a16:creationId xmlns:a16="http://schemas.microsoft.com/office/drawing/2014/main" id="{B07837B2-1D63-F0C8-C188-E270FBF88280}"/>
                </a:ext>
              </a:extLst>
            </p:cNvPr>
            <p:cNvCxnSpPr>
              <a:cxnSpLocks/>
            </p:cNvCxnSpPr>
            <p:nvPr/>
          </p:nvCxnSpPr>
          <p:spPr>
            <a:xfrm>
              <a:off x="8908038" y="5867847"/>
              <a:ext cx="25700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5" name="テキスト ボックス 114">
              <a:extLst>
                <a:ext uri="{FF2B5EF4-FFF2-40B4-BE49-F238E27FC236}">
                  <a16:creationId xmlns:a16="http://schemas.microsoft.com/office/drawing/2014/main" id="{29D23761-3DB6-051A-6ACA-859CCDAEB012}"/>
                </a:ext>
              </a:extLst>
            </p:cNvPr>
            <p:cNvSpPr txBox="1"/>
            <p:nvPr/>
          </p:nvSpPr>
          <p:spPr>
            <a:xfrm>
              <a:off x="8784084" y="5669311"/>
              <a:ext cx="516653" cy="215444"/>
            </a:xfrm>
            <a:prstGeom prst="rect">
              <a:avLst/>
            </a:prstGeom>
            <a:noFill/>
          </p:spPr>
          <p:txBody>
            <a:bodyPr wrap="square" rtlCol="0">
              <a:spAutoFit/>
            </a:bodyPr>
            <a:lstStyle/>
            <a:p>
              <a:pPr algn="ctr"/>
              <a:r>
                <a:rPr kumimoji="1" lang="en-US" altLang="ja-JP" sz="800" dirty="0"/>
                <a:t>50µm</a:t>
              </a:r>
              <a:endParaRPr kumimoji="1" lang="ja-JP" altLang="en-US" sz="800" dirty="0"/>
            </a:p>
          </p:txBody>
        </p:sp>
      </p:grpSp>
      <p:pic>
        <p:nvPicPr>
          <p:cNvPr id="110" name="図 109">
            <a:extLst>
              <a:ext uri="{FF2B5EF4-FFF2-40B4-BE49-F238E27FC236}">
                <a16:creationId xmlns:a16="http://schemas.microsoft.com/office/drawing/2014/main" id="{C1A018A9-13E9-7EB4-50AD-55D056C6F719}"/>
              </a:ext>
            </a:extLst>
          </p:cNvPr>
          <p:cNvPicPr>
            <a:picLocks noChangeAspect="1"/>
          </p:cNvPicPr>
          <p:nvPr/>
        </p:nvPicPr>
        <p:blipFill>
          <a:blip r:embed="rId8" cstate="email">
            <a:extLst>
              <a:ext uri="{28A0092B-C50C-407E-A947-70E740481C1C}">
                <a14:useLocalDpi xmlns:a14="http://schemas.microsoft.com/office/drawing/2010/main"/>
              </a:ext>
            </a:extLst>
          </a:blip>
          <a:srcRect l="-221" t="-7517" r="221" b="17881"/>
          <a:stretch/>
        </p:blipFill>
        <p:spPr>
          <a:xfrm>
            <a:off x="9032487" y="6061543"/>
            <a:ext cx="1452530" cy="976492"/>
          </a:xfrm>
          <a:prstGeom prst="rect">
            <a:avLst/>
          </a:prstGeom>
        </p:spPr>
      </p:pic>
      <p:grpSp>
        <p:nvGrpSpPr>
          <p:cNvPr id="133" name="グループ化 132">
            <a:extLst>
              <a:ext uri="{FF2B5EF4-FFF2-40B4-BE49-F238E27FC236}">
                <a16:creationId xmlns:a16="http://schemas.microsoft.com/office/drawing/2014/main" id="{180D798A-4757-3A75-D290-16E5DED27578}"/>
              </a:ext>
            </a:extLst>
          </p:cNvPr>
          <p:cNvGrpSpPr/>
          <p:nvPr/>
        </p:nvGrpSpPr>
        <p:grpSpPr>
          <a:xfrm>
            <a:off x="9974710" y="6767289"/>
            <a:ext cx="516653" cy="240851"/>
            <a:chOff x="8784084" y="5669311"/>
            <a:chExt cx="516653" cy="240851"/>
          </a:xfrm>
        </p:grpSpPr>
        <p:sp>
          <p:nvSpPr>
            <p:cNvPr id="134" name="正方形/長方形 133">
              <a:extLst>
                <a:ext uri="{FF2B5EF4-FFF2-40B4-BE49-F238E27FC236}">
                  <a16:creationId xmlns:a16="http://schemas.microsoft.com/office/drawing/2014/main" id="{5C45C484-73D9-04FE-1681-5BCA0A5873E0}"/>
                </a:ext>
              </a:extLst>
            </p:cNvPr>
            <p:cNvSpPr/>
            <p:nvPr/>
          </p:nvSpPr>
          <p:spPr>
            <a:xfrm>
              <a:off x="8864600" y="5714717"/>
              <a:ext cx="351506" cy="1954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5" name="直線コネクタ 134">
              <a:extLst>
                <a:ext uri="{FF2B5EF4-FFF2-40B4-BE49-F238E27FC236}">
                  <a16:creationId xmlns:a16="http://schemas.microsoft.com/office/drawing/2014/main" id="{53150D62-6D89-0AB0-7ACD-5F1B6D54DB6D}"/>
                </a:ext>
              </a:extLst>
            </p:cNvPr>
            <p:cNvCxnSpPr>
              <a:cxnSpLocks/>
            </p:cNvCxnSpPr>
            <p:nvPr/>
          </p:nvCxnSpPr>
          <p:spPr>
            <a:xfrm>
              <a:off x="8908038" y="5867847"/>
              <a:ext cx="25700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36" name="テキスト ボックス 135">
              <a:extLst>
                <a:ext uri="{FF2B5EF4-FFF2-40B4-BE49-F238E27FC236}">
                  <a16:creationId xmlns:a16="http://schemas.microsoft.com/office/drawing/2014/main" id="{CD042C1F-E7FA-E5D9-A0FA-D891FB784C5B}"/>
                </a:ext>
              </a:extLst>
            </p:cNvPr>
            <p:cNvSpPr txBox="1"/>
            <p:nvPr/>
          </p:nvSpPr>
          <p:spPr>
            <a:xfrm>
              <a:off x="8784084" y="5669311"/>
              <a:ext cx="516653" cy="215444"/>
            </a:xfrm>
            <a:prstGeom prst="rect">
              <a:avLst/>
            </a:prstGeom>
            <a:noFill/>
          </p:spPr>
          <p:txBody>
            <a:bodyPr wrap="square" rtlCol="0">
              <a:spAutoFit/>
            </a:bodyPr>
            <a:lstStyle/>
            <a:p>
              <a:pPr algn="ctr"/>
              <a:r>
                <a:rPr kumimoji="1" lang="en-US" altLang="ja-JP" sz="800" dirty="0"/>
                <a:t>50µm</a:t>
              </a:r>
              <a:endParaRPr kumimoji="1" lang="ja-JP" altLang="en-US" sz="800" dirty="0"/>
            </a:p>
          </p:txBody>
        </p:sp>
      </p:grpSp>
      <p:sp>
        <p:nvSpPr>
          <p:cNvPr id="137" name="テキスト ボックス 136">
            <a:extLst>
              <a:ext uri="{FF2B5EF4-FFF2-40B4-BE49-F238E27FC236}">
                <a16:creationId xmlns:a16="http://schemas.microsoft.com/office/drawing/2014/main" id="{31123423-EBF0-A50F-3D93-8BD2670E9B29}"/>
              </a:ext>
            </a:extLst>
          </p:cNvPr>
          <p:cNvSpPr txBox="1"/>
          <p:nvPr/>
        </p:nvSpPr>
        <p:spPr>
          <a:xfrm>
            <a:off x="7595018" y="8358217"/>
            <a:ext cx="1151895" cy="276999"/>
          </a:xfrm>
          <a:prstGeom prst="rect">
            <a:avLst/>
          </a:prstGeom>
          <a:noFill/>
        </p:spPr>
        <p:txBody>
          <a:bodyPr wrap="square" rtlCol="0">
            <a:spAutoFit/>
          </a:bodyPr>
          <a:lstStyle/>
          <a:p>
            <a:pPr algn="ctr"/>
            <a:r>
              <a:rPr kumimoji="1" lang="ja-JP" altLang="en-US" sz="1200" b="1" dirty="0">
                <a:solidFill>
                  <a:srgbClr val="0000FF"/>
                </a:solidFill>
              </a:rPr>
              <a:t>添加なし</a:t>
            </a:r>
          </a:p>
        </p:txBody>
      </p:sp>
      <p:sp>
        <p:nvSpPr>
          <p:cNvPr id="138" name="テキスト ボックス 137">
            <a:extLst>
              <a:ext uri="{FF2B5EF4-FFF2-40B4-BE49-F238E27FC236}">
                <a16:creationId xmlns:a16="http://schemas.microsoft.com/office/drawing/2014/main" id="{90399FF4-EA84-DFFA-B598-D3B9B28E8040}"/>
              </a:ext>
            </a:extLst>
          </p:cNvPr>
          <p:cNvSpPr txBox="1"/>
          <p:nvPr/>
        </p:nvSpPr>
        <p:spPr>
          <a:xfrm>
            <a:off x="9065447" y="8339005"/>
            <a:ext cx="1411839" cy="276999"/>
          </a:xfrm>
          <a:prstGeom prst="rect">
            <a:avLst/>
          </a:prstGeom>
          <a:noFill/>
        </p:spPr>
        <p:txBody>
          <a:bodyPr wrap="square" rtlCol="0">
            <a:spAutoFit/>
          </a:bodyPr>
          <a:lstStyle/>
          <a:p>
            <a:pPr algn="ctr"/>
            <a:r>
              <a:rPr kumimoji="1" lang="ja-JP" altLang="en-US" sz="1200" b="1" dirty="0">
                <a:solidFill>
                  <a:srgbClr val="FF0000"/>
                </a:solidFill>
              </a:rPr>
              <a:t>添加あり</a:t>
            </a:r>
            <a:r>
              <a:rPr kumimoji="1" lang="en-US" altLang="ja-JP" sz="1200" b="1" dirty="0">
                <a:solidFill>
                  <a:srgbClr val="FF0000"/>
                </a:solidFill>
              </a:rPr>
              <a:t>(1wt%)</a:t>
            </a:r>
            <a:endParaRPr kumimoji="1" lang="ja-JP" altLang="en-US" sz="1200" b="1" dirty="0">
              <a:solidFill>
                <a:srgbClr val="FF0000"/>
              </a:solidFill>
            </a:endParaRPr>
          </a:p>
        </p:txBody>
      </p:sp>
      <p:sp>
        <p:nvSpPr>
          <p:cNvPr id="139" name="テキスト ボックス 138">
            <a:extLst>
              <a:ext uri="{FF2B5EF4-FFF2-40B4-BE49-F238E27FC236}">
                <a16:creationId xmlns:a16="http://schemas.microsoft.com/office/drawing/2014/main" id="{8FE1CE8A-0C33-DCA1-8CB2-26167240FDF1}"/>
              </a:ext>
            </a:extLst>
          </p:cNvPr>
          <p:cNvSpPr txBox="1"/>
          <p:nvPr/>
        </p:nvSpPr>
        <p:spPr>
          <a:xfrm>
            <a:off x="7452919" y="6142108"/>
            <a:ext cx="574196" cy="215444"/>
          </a:xfrm>
          <a:prstGeom prst="rect">
            <a:avLst/>
          </a:prstGeom>
          <a:noFill/>
        </p:spPr>
        <p:txBody>
          <a:bodyPr wrap="none" rtlCol="0">
            <a:spAutoFit/>
          </a:bodyPr>
          <a:lstStyle/>
          <a:p>
            <a:r>
              <a:rPr kumimoji="1" lang="ja-JP" altLang="en-US" sz="800" b="1" dirty="0">
                <a:solidFill>
                  <a:srgbClr val="FFFF00"/>
                </a:solidFill>
              </a:rPr>
              <a:t>断面</a:t>
            </a:r>
            <a:r>
              <a:rPr kumimoji="1" lang="en-US" altLang="ja-JP" sz="800" b="1" dirty="0">
                <a:solidFill>
                  <a:srgbClr val="FFFF00"/>
                </a:solidFill>
              </a:rPr>
              <a:t>SEM</a:t>
            </a:r>
            <a:endParaRPr kumimoji="1" lang="ja-JP" altLang="en-US" sz="800" b="1" dirty="0">
              <a:solidFill>
                <a:srgbClr val="FFFF00"/>
              </a:solidFill>
            </a:endParaRPr>
          </a:p>
        </p:txBody>
      </p:sp>
      <p:sp>
        <p:nvSpPr>
          <p:cNvPr id="140" name="テキスト ボックス 139">
            <a:extLst>
              <a:ext uri="{FF2B5EF4-FFF2-40B4-BE49-F238E27FC236}">
                <a16:creationId xmlns:a16="http://schemas.microsoft.com/office/drawing/2014/main" id="{69D19FB9-E95E-15B8-73E8-95A80DF9EB4A}"/>
              </a:ext>
            </a:extLst>
          </p:cNvPr>
          <p:cNvSpPr txBox="1"/>
          <p:nvPr/>
        </p:nvSpPr>
        <p:spPr>
          <a:xfrm>
            <a:off x="9024019" y="6142108"/>
            <a:ext cx="574196" cy="215444"/>
          </a:xfrm>
          <a:prstGeom prst="rect">
            <a:avLst/>
          </a:prstGeom>
          <a:noFill/>
        </p:spPr>
        <p:txBody>
          <a:bodyPr wrap="none" rtlCol="0">
            <a:spAutoFit/>
          </a:bodyPr>
          <a:lstStyle/>
          <a:p>
            <a:r>
              <a:rPr kumimoji="1" lang="ja-JP" altLang="en-US" sz="800" b="1" dirty="0">
                <a:solidFill>
                  <a:srgbClr val="FFFF00"/>
                </a:solidFill>
              </a:rPr>
              <a:t>断面</a:t>
            </a:r>
            <a:r>
              <a:rPr kumimoji="1" lang="en-US" altLang="ja-JP" sz="800" b="1" dirty="0">
                <a:solidFill>
                  <a:srgbClr val="FFFF00"/>
                </a:solidFill>
              </a:rPr>
              <a:t>SEM</a:t>
            </a:r>
            <a:endParaRPr kumimoji="1" lang="ja-JP" altLang="en-US" sz="800" b="1" dirty="0">
              <a:solidFill>
                <a:srgbClr val="FFFF00"/>
              </a:solidFill>
            </a:endParaRPr>
          </a:p>
        </p:txBody>
      </p:sp>
    </p:spTree>
    <p:extLst>
      <p:ext uri="{BB962C8B-B14F-4D97-AF65-F5344CB8AC3E}">
        <p14:creationId xmlns:p14="http://schemas.microsoft.com/office/powerpoint/2010/main" val="1982437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391</Words>
  <Application>Microsoft Office PowerPoint</Application>
  <PresentationFormat>ユーザー設定</PresentationFormat>
  <Paragraphs>61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2025-06-26T09:12:10Z</dcterms:created>
  <dcterms:modified xsi:type="dcterms:W3CDTF">2025-07-03T05:41:27Z</dcterms:modified>
</cp:coreProperties>
</file>