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4"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showGuides="1">
      <p:cViewPr varScale="1">
        <p:scale>
          <a:sx n="37" d="100"/>
          <a:sy n="37" d="100"/>
        </p:scale>
        <p:origin x="1924" y="20"/>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10702-F3EE-9756-C0C5-18ABF73667B8}"/>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C6BD7A6-5CAA-633A-69B5-664850D176EC}"/>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F2DF2BEB-DCB1-4B02-2498-F57124235536}"/>
              </a:ext>
            </a:extLst>
          </p:cNvPr>
          <p:cNvSpPr/>
          <p:nvPr/>
        </p:nvSpPr>
        <p:spPr>
          <a:xfrm>
            <a:off x="241300" y="601133"/>
            <a:ext cx="1412400" cy="17821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次世代</a:t>
            </a:r>
            <a:endParaRPr kumimoji="1" lang="en-US" altLang="ja-JP" sz="2800" b="1" dirty="0"/>
          </a:p>
          <a:p>
            <a:pPr algn="ctr"/>
            <a:r>
              <a:rPr kumimoji="1" lang="ja-JP" altLang="en-US" sz="2800" b="1" dirty="0"/>
              <a:t>燃料</a:t>
            </a:r>
          </a:p>
        </p:txBody>
      </p:sp>
      <p:sp>
        <p:nvSpPr>
          <p:cNvPr id="6" name="テキスト ボックス 5">
            <a:extLst>
              <a:ext uri="{FF2B5EF4-FFF2-40B4-BE49-F238E27FC236}">
                <a16:creationId xmlns:a16="http://schemas.microsoft.com/office/drawing/2014/main" id="{A73C25C4-1F64-D475-6F89-982DEA118E57}"/>
              </a:ext>
            </a:extLst>
          </p:cNvPr>
          <p:cNvSpPr txBox="1"/>
          <p:nvPr/>
        </p:nvSpPr>
        <p:spPr>
          <a:xfrm>
            <a:off x="1713695" y="728665"/>
            <a:ext cx="8702528" cy="1569660"/>
          </a:xfrm>
          <a:prstGeom prst="rect">
            <a:avLst/>
          </a:prstGeom>
          <a:noFill/>
        </p:spPr>
        <p:txBody>
          <a:bodyPr wrap="square" rtlCol="0">
            <a:spAutoFit/>
          </a:bodyPr>
          <a:lstStyle/>
          <a:p>
            <a:pPr algn="ctr"/>
            <a:r>
              <a:rPr kumimoji="1" lang="ja-JP" altLang="en-US" sz="4800" b="1">
                <a:latin typeface="Meiryo UI" panose="020B0604030504040204" pitchFamily="50" charset="-128"/>
                <a:ea typeface="Meiryo UI" panose="020B0604030504040204" pitchFamily="50" charset="-128"/>
              </a:rPr>
              <a:t>水と大気中の</a:t>
            </a:r>
            <a:r>
              <a:rPr kumimoji="1" lang="en-US" altLang="ja-JP" sz="4800" b="1" dirty="0">
                <a:latin typeface="Meiryo UI" panose="020B0604030504040204" pitchFamily="50" charset="-128"/>
                <a:ea typeface="Meiryo UI" panose="020B0604030504040204" pitchFamily="50" charset="-128"/>
              </a:rPr>
              <a:t>CO2</a:t>
            </a:r>
            <a:r>
              <a:rPr kumimoji="1" lang="ja-JP" altLang="en-US" sz="4800" b="1">
                <a:latin typeface="Meiryo UI" panose="020B0604030504040204" pitchFamily="50" charset="-128"/>
                <a:ea typeface="Meiryo UI" panose="020B0604030504040204" pitchFamily="50" charset="-128"/>
              </a:rPr>
              <a:t>を原料とした</a:t>
            </a:r>
            <a:endParaRPr kumimoji="1" lang="en-US" altLang="ja-JP" sz="4800" b="1" dirty="0">
              <a:latin typeface="Meiryo UI" panose="020B0604030504040204" pitchFamily="50" charset="-128"/>
              <a:ea typeface="Meiryo UI" panose="020B0604030504040204" pitchFamily="50" charset="-128"/>
            </a:endParaRPr>
          </a:p>
          <a:p>
            <a:pPr algn="ctr"/>
            <a:r>
              <a:rPr kumimoji="1" lang="ja-JP" altLang="en-US" sz="4800" b="1">
                <a:latin typeface="Meiryo UI" panose="020B0604030504040204" pitchFamily="50" charset="-128"/>
                <a:ea typeface="Meiryo UI" panose="020B0604030504040204" pitchFamily="50" charset="-128"/>
              </a:rPr>
              <a:t>カーボンニュートラルな合成燃料</a:t>
            </a:r>
            <a:endParaRPr kumimoji="1" lang="ja-JP" altLang="en-US" sz="4800" b="1"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C626BC65-DA23-DEDF-1A41-5E407B397CFF}"/>
              </a:ext>
            </a:extLst>
          </p:cNvPr>
          <p:cNvSpPr/>
          <p:nvPr/>
        </p:nvSpPr>
        <p:spPr>
          <a:xfrm>
            <a:off x="260273" y="4126596"/>
            <a:ext cx="1066800" cy="18072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83C05BD8-C0A9-7DFA-8A3E-A1B80AFDE0C1}"/>
              </a:ext>
            </a:extLst>
          </p:cNvPr>
          <p:cNvSpPr/>
          <p:nvPr/>
        </p:nvSpPr>
        <p:spPr>
          <a:xfrm>
            <a:off x="241300" y="4100994"/>
            <a:ext cx="10337800" cy="183287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120DDEF5-1F10-48D7-1D37-EF3D2ADF9F73}"/>
              </a:ext>
            </a:extLst>
          </p:cNvPr>
          <p:cNvSpPr/>
          <p:nvPr/>
        </p:nvSpPr>
        <p:spPr>
          <a:xfrm>
            <a:off x="1621017" y="635620"/>
            <a:ext cx="8909989" cy="171728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E2DAE910-F08C-4C12-9DDF-3D7C73A85449}"/>
              </a:ext>
            </a:extLst>
          </p:cNvPr>
          <p:cNvSpPr txBox="1"/>
          <p:nvPr/>
        </p:nvSpPr>
        <p:spPr>
          <a:xfrm>
            <a:off x="1384155" y="4263635"/>
            <a:ext cx="9229796" cy="1569660"/>
          </a:xfrm>
          <a:prstGeom prst="rect">
            <a:avLst/>
          </a:prstGeom>
          <a:noFill/>
        </p:spPr>
        <p:txBody>
          <a:bodyPr wrap="square" rtlCol="0">
            <a:spAutoFit/>
          </a:bodyPr>
          <a:lstStyle/>
          <a:p>
            <a:r>
              <a:rPr kumimoji="1" lang="ja-JP" altLang="en-US" sz="2400" b="1">
                <a:solidFill>
                  <a:srgbClr val="333333"/>
                </a:solidFill>
                <a:latin typeface="Montserrat" panose="00000500000000000000" pitchFamily="2" charset="0"/>
              </a:rPr>
              <a:t>弊社は、再エネ等脱炭素エネルギーによる発電事業をおこなうとともに、脱炭素エネルギーに関する技術開発支援及び脱炭素社会や循環社会の実現に向けたプロジェクトを地域の自治体や事業者と連携して展開しております。</a:t>
            </a:r>
            <a:endParaRPr lang="en-US" altLang="ja-JP" sz="2400" b="1" dirty="0">
              <a:solidFill>
                <a:srgbClr val="333333"/>
              </a:solidFill>
              <a:latin typeface="Montserrat" panose="00000500000000000000" pitchFamily="2" charset="0"/>
            </a:endParaRPr>
          </a:p>
        </p:txBody>
      </p:sp>
      <p:sp>
        <p:nvSpPr>
          <p:cNvPr id="42" name="正方形/長方形 41">
            <a:extLst>
              <a:ext uri="{FF2B5EF4-FFF2-40B4-BE49-F238E27FC236}">
                <a16:creationId xmlns:a16="http://schemas.microsoft.com/office/drawing/2014/main" id="{2EC2DC92-5F27-D8EF-BF93-AA34EC45E84B}"/>
              </a:ext>
            </a:extLst>
          </p:cNvPr>
          <p:cNvSpPr/>
          <p:nvPr/>
        </p:nvSpPr>
        <p:spPr>
          <a:xfrm>
            <a:off x="241299" y="6067331"/>
            <a:ext cx="1085773" cy="612575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A32D3F36-CF83-BA32-2FDE-9D89C62EB9D5}"/>
              </a:ext>
            </a:extLst>
          </p:cNvPr>
          <p:cNvSpPr/>
          <p:nvPr/>
        </p:nvSpPr>
        <p:spPr>
          <a:xfrm>
            <a:off x="241300" y="6041730"/>
            <a:ext cx="10337800" cy="615265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78426FAE-BAF4-DC54-1411-49EE21607D04}"/>
              </a:ext>
            </a:extLst>
          </p:cNvPr>
          <p:cNvSpPr txBox="1"/>
          <p:nvPr/>
        </p:nvSpPr>
        <p:spPr>
          <a:xfrm>
            <a:off x="1384155" y="6146604"/>
            <a:ext cx="9307658" cy="3108543"/>
          </a:xfrm>
          <a:prstGeom prst="rect">
            <a:avLst/>
          </a:prstGeom>
          <a:noFill/>
        </p:spPr>
        <p:txBody>
          <a:bodyPr wrap="square" rtlCol="0">
            <a:spAutoFit/>
          </a:bodyPr>
          <a:lstStyle/>
          <a:p>
            <a:r>
              <a:rPr lang="ja-JP" altLang="ja-JP" sz="2800" b="1">
                <a:effectLst/>
                <a:latin typeface="+mn-ea"/>
                <a:cs typeface="游明朝" panose="02020400000000000000" pitchFamily="18" charset="-128"/>
              </a:rPr>
              <a:t>光触媒を活用し</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大気中の二酸化炭素と水から人工的に石油同等燃料を生み出す合成燃料製造装置</a:t>
            </a:r>
            <a:r>
              <a:rPr lang="ja-JP" altLang="en-US" sz="2800" b="1">
                <a:latin typeface="+mn-ea"/>
                <a:cs typeface="游明朝" panose="02020400000000000000" pitchFamily="18" charset="-128"/>
              </a:rPr>
              <a:t>と、</a:t>
            </a:r>
            <a:r>
              <a:rPr lang="ja-JP" altLang="en-US" sz="2800" b="1">
                <a:effectLst/>
                <a:latin typeface="+mn-ea"/>
                <a:cs typeface="游明朝" panose="02020400000000000000" pitchFamily="18" charset="-128"/>
              </a:rPr>
              <a:t>この製造燃料を活用した発電システム</a:t>
            </a:r>
            <a:r>
              <a:rPr lang="ja-JP" altLang="ja-JP" sz="2800" b="1">
                <a:effectLst/>
                <a:latin typeface="+mn-ea"/>
                <a:cs typeface="游明朝" panose="02020400000000000000" pitchFamily="18" charset="-128"/>
              </a:rPr>
              <a:t>を開発。</a:t>
            </a:r>
            <a:endParaRPr lang="en-US" altLang="ja-JP" sz="2800" b="1" dirty="0">
              <a:effectLst/>
              <a:latin typeface="+mn-ea"/>
              <a:cs typeface="游明朝" panose="02020400000000000000" pitchFamily="18" charset="-128"/>
            </a:endParaRPr>
          </a:p>
          <a:p>
            <a:r>
              <a:rPr lang="ja-JP" altLang="ja-JP" sz="2800" b="1">
                <a:effectLst/>
                <a:latin typeface="+mn-ea"/>
                <a:cs typeface="游明朝" panose="02020400000000000000" pitchFamily="18" charset="-128"/>
              </a:rPr>
              <a:t>こ</a:t>
            </a:r>
            <a:r>
              <a:rPr lang="ja-JP" altLang="en-US" sz="2800" b="1">
                <a:effectLst/>
                <a:latin typeface="+mn-ea"/>
                <a:cs typeface="游明朝" panose="02020400000000000000" pitchFamily="18" charset="-128"/>
              </a:rPr>
              <a:t>の</a:t>
            </a:r>
            <a:r>
              <a:rPr lang="ja-JP" altLang="ja-JP" sz="2800" b="1">
                <a:effectLst/>
                <a:latin typeface="+mn-ea"/>
                <a:cs typeface="游明朝" panose="02020400000000000000" pitchFamily="18" charset="-128"/>
              </a:rPr>
              <a:t>装置により</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カーボンニュートラルなエネルギーの利用促進</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エネルギーの地産地消</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災害に備えた地域自主電源確保</a:t>
            </a:r>
            <a:r>
              <a:rPr lang="ja-JP" altLang="en-US" sz="2800" b="1">
                <a:effectLst/>
                <a:latin typeface="+mn-ea"/>
                <a:cs typeface="游明朝" panose="02020400000000000000" pitchFamily="18" charset="-128"/>
              </a:rPr>
              <a:t>、</a:t>
            </a:r>
            <a:r>
              <a:rPr lang="ja-JP" altLang="ja-JP" sz="2800" b="1">
                <a:effectLst/>
                <a:latin typeface="+mn-ea"/>
                <a:cs typeface="游明朝" panose="02020400000000000000" pitchFamily="18" charset="-128"/>
              </a:rPr>
              <a:t>エネルギー価格高騰への対応を図ることで、サスティナブルな社会の実現を目指します。</a:t>
            </a:r>
          </a:p>
        </p:txBody>
      </p:sp>
      <p:sp>
        <p:nvSpPr>
          <p:cNvPr id="53" name="正方形/長方形 52">
            <a:extLst>
              <a:ext uri="{FF2B5EF4-FFF2-40B4-BE49-F238E27FC236}">
                <a16:creationId xmlns:a16="http://schemas.microsoft.com/office/drawing/2014/main" id="{B8A8A5D4-8585-F96C-F106-4FFBFFE6514E}"/>
              </a:ext>
            </a:extLst>
          </p:cNvPr>
          <p:cNvSpPr/>
          <p:nvPr/>
        </p:nvSpPr>
        <p:spPr>
          <a:xfrm>
            <a:off x="231143" y="2467407"/>
            <a:ext cx="1412400" cy="92150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9940C582-567D-C6BF-18D8-108B98A9C6C0}"/>
              </a:ext>
            </a:extLst>
          </p:cNvPr>
          <p:cNvSpPr/>
          <p:nvPr/>
        </p:nvSpPr>
        <p:spPr>
          <a:xfrm>
            <a:off x="1621017" y="2495659"/>
            <a:ext cx="8909988" cy="85639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8F71D9C5-F289-5565-C1E0-66C23FAD2BFA}"/>
              </a:ext>
            </a:extLst>
          </p:cNvPr>
          <p:cNvSpPr txBox="1"/>
          <p:nvPr/>
        </p:nvSpPr>
        <p:spPr>
          <a:xfrm>
            <a:off x="1636447" y="2610352"/>
            <a:ext cx="8887462" cy="646331"/>
          </a:xfrm>
          <a:prstGeom prst="rect">
            <a:avLst/>
          </a:prstGeom>
          <a:noFill/>
        </p:spPr>
        <p:txBody>
          <a:bodyPr wrap="square" rtlCol="0">
            <a:spAutoFit/>
          </a:bodyPr>
          <a:lstStyle/>
          <a:p>
            <a:pPr algn="ctr"/>
            <a:r>
              <a:rPr kumimoji="1" lang="ja-JP" altLang="en-US" sz="3600" b="1"/>
              <a:t>有限会社ティー・エヌ・プラン</a:t>
            </a:r>
            <a:endParaRPr kumimoji="1" lang="en-US" altLang="ja-JP" sz="3600" b="1" dirty="0"/>
          </a:p>
        </p:txBody>
      </p:sp>
      <p:sp>
        <p:nvSpPr>
          <p:cNvPr id="34" name="正方形/長方形 33">
            <a:extLst>
              <a:ext uri="{FF2B5EF4-FFF2-40B4-BE49-F238E27FC236}">
                <a16:creationId xmlns:a16="http://schemas.microsoft.com/office/drawing/2014/main" id="{D0B97525-8D62-787C-31A0-A7C97C4AA97C}"/>
              </a:ext>
            </a:extLst>
          </p:cNvPr>
          <p:cNvSpPr/>
          <p:nvPr/>
        </p:nvSpPr>
        <p:spPr>
          <a:xfrm>
            <a:off x="231143" y="3442182"/>
            <a:ext cx="3290858" cy="5847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4992334D-B4E6-1CAE-709E-642B094ACCDF}"/>
              </a:ext>
            </a:extLst>
          </p:cNvPr>
          <p:cNvSpPr/>
          <p:nvPr/>
        </p:nvSpPr>
        <p:spPr>
          <a:xfrm>
            <a:off x="3522001" y="3477566"/>
            <a:ext cx="7009004" cy="52379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11B96D52-992E-713F-98D9-E51378FD2DE6}"/>
              </a:ext>
            </a:extLst>
          </p:cNvPr>
          <p:cNvSpPr txBox="1"/>
          <p:nvPr/>
        </p:nvSpPr>
        <p:spPr>
          <a:xfrm>
            <a:off x="3521542" y="3544601"/>
            <a:ext cx="6997741" cy="461665"/>
          </a:xfrm>
          <a:prstGeom prst="rect">
            <a:avLst/>
          </a:prstGeom>
          <a:noFill/>
          <a:ln>
            <a:noFill/>
          </a:ln>
        </p:spPr>
        <p:txBody>
          <a:bodyPr wrap="square" rtlCol="0">
            <a:spAutoFit/>
          </a:bodyPr>
          <a:lstStyle/>
          <a:p>
            <a:pPr algn="ctr"/>
            <a:r>
              <a:rPr kumimoji="1" lang="ja-JP" altLang="en-US" sz="2400" b="1"/>
              <a:t>和泉市</a:t>
            </a:r>
            <a:endParaRPr kumimoji="1" lang="en-US" altLang="ja-JP" sz="2400" b="1" dirty="0"/>
          </a:p>
        </p:txBody>
      </p:sp>
      <p:sp>
        <p:nvSpPr>
          <p:cNvPr id="32" name="正方形/長方形 31">
            <a:extLst>
              <a:ext uri="{FF2B5EF4-FFF2-40B4-BE49-F238E27FC236}">
                <a16:creationId xmlns:a16="http://schemas.microsoft.com/office/drawing/2014/main" id="{EF975CC3-B524-04FE-DD1E-7D59FEA315C6}"/>
              </a:ext>
            </a:extLst>
          </p:cNvPr>
          <p:cNvSpPr/>
          <p:nvPr/>
        </p:nvSpPr>
        <p:spPr>
          <a:xfrm>
            <a:off x="231142" y="12301835"/>
            <a:ext cx="5732873" cy="52924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E92D90F7-136B-D17E-91B3-E1ECEF581596}"/>
              </a:ext>
            </a:extLst>
          </p:cNvPr>
          <p:cNvSpPr/>
          <p:nvPr/>
        </p:nvSpPr>
        <p:spPr>
          <a:xfrm>
            <a:off x="241299" y="12307041"/>
            <a:ext cx="5722716" cy="273530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4F9E5800-48B1-0D98-886E-4ED3BDB50F69}"/>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a:t>令和７年５月２日</a:t>
            </a:r>
            <a:r>
              <a:rPr kumimoji="1" lang="ja-JP" altLang="en-US" sz="2000" dirty="0"/>
              <a:t>時点</a:t>
            </a:r>
          </a:p>
        </p:txBody>
      </p:sp>
      <p:sp>
        <p:nvSpPr>
          <p:cNvPr id="48" name="正方形/長方形 47">
            <a:extLst>
              <a:ext uri="{FF2B5EF4-FFF2-40B4-BE49-F238E27FC236}">
                <a16:creationId xmlns:a16="http://schemas.microsoft.com/office/drawing/2014/main" id="{BC62D4C2-81F9-0937-F15C-DC9566359CCD}"/>
              </a:ext>
            </a:extLst>
          </p:cNvPr>
          <p:cNvSpPr/>
          <p:nvPr/>
        </p:nvSpPr>
        <p:spPr>
          <a:xfrm>
            <a:off x="6076729" y="12333317"/>
            <a:ext cx="4520286" cy="55972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D9DA2FE2-35AD-F00F-B2BE-271F7DAC492C}"/>
              </a:ext>
            </a:extLst>
          </p:cNvPr>
          <p:cNvSpPr/>
          <p:nvPr/>
        </p:nvSpPr>
        <p:spPr>
          <a:xfrm>
            <a:off x="6076729" y="12301835"/>
            <a:ext cx="4502371" cy="244309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FCA9CC8-687D-E6EC-4FF7-BAF9AA4A17FC}"/>
              </a:ext>
            </a:extLst>
          </p:cNvPr>
          <p:cNvSpPr txBox="1"/>
          <p:nvPr/>
        </p:nvSpPr>
        <p:spPr>
          <a:xfrm>
            <a:off x="342898" y="12832378"/>
            <a:ext cx="5722716" cy="2246769"/>
          </a:xfrm>
          <a:prstGeom prst="rect">
            <a:avLst/>
          </a:prstGeom>
          <a:noFill/>
        </p:spPr>
        <p:txBody>
          <a:bodyPr wrap="square" rtlCol="0">
            <a:spAutoFit/>
          </a:bodyPr>
          <a:lstStyle/>
          <a:p>
            <a:r>
              <a:rPr kumimoji="1" lang="ja-JP" altLang="en-US" sz="2800" b="1"/>
              <a:t>・エネルギーコストの低減や</a:t>
            </a:r>
            <a:r>
              <a:rPr kumimoji="1" lang="en-US" altLang="ja-JP" sz="2800" b="1" dirty="0"/>
              <a:t>CO2</a:t>
            </a:r>
          </a:p>
          <a:p>
            <a:r>
              <a:rPr kumimoji="1" lang="ja-JP" altLang="en-US" sz="2800" b="1"/>
              <a:t>　排出量削減に取り組まれる団体、　</a:t>
            </a:r>
            <a:endParaRPr kumimoji="1" lang="en-US" altLang="ja-JP" sz="2800" b="1" dirty="0"/>
          </a:p>
          <a:p>
            <a:r>
              <a:rPr kumimoji="1" lang="ja-JP" altLang="en-US" sz="2800" b="1"/>
              <a:t>　企業との連携</a:t>
            </a:r>
            <a:endParaRPr kumimoji="1" lang="en-US" altLang="ja-JP" sz="2800" b="1" dirty="0"/>
          </a:p>
          <a:p>
            <a:r>
              <a:rPr kumimoji="1" lang="ja-JP" altLang="en-US" sz="2800" b="1"/>
              <a:t>・災害対策、</a:t>
            </a:r>
            <a:r>
              <a:rPr kumimoji="1" lang="en-US" altLang="ja-JP" sz="2800" b="1" dirty="0"/>
              <a:t>BCP</a:t>
            </a:r>
            <a:r>
              <a:rPr kumimoji="1" lang="ja-JP" altLang="en-US" sz="2800" b="1"/>
              <a:t>対策に取り組ま　</a:t>
            </a:r>
            <a:endParaRPr kumimoji="1" lang="en-US" altLang="ja-JP" sz="2800" b="1" dirty="0"/>
          </a:p>
          <a:p>
            <a:r>
              <a:rPr kumimoji="1" lang="ja-JP" altLang="en-US" sz="2800" b="1"/>
              <a:t>　れる自治体及び企業との連携</a:t>
            </a:r>
            <a:endParaRPr kumimoji="1" lang="en-US" altLang="ja-JP" sz="2800" b="1" dirty="0"/>
          </a:p>
        </p:txBody>
      </p:sp>
      <p:sp>
        <p:nvSpPr>
          <p:cNvPr id="57" name="テキスト ボックス 56">
            <a:extLst>
              <a:ext uri="{FF2B5EF4-FFF2-40B4-BE49-F238E27FC236}">
                <a16:creationId xmlns:a16="http://schemas.microsoft.com/office/drawing/2014/main" id="{876FD388-6B3B-6607-26DA-0AFFB0305916}"/>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7FA7614E-53AE-8FF9-BF1F-4D9C3B54E3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pic>
        <p:nvPicPr>
          <p:cNvPr id="12" name="図 11" descr="駐車場, 車, 束, メーター が含まれている画像&#10;&#10;AI によって生成されたコンテンツは間違っている可能性があります。">
            <a:extLst>
              <a:ext uri="{FF2B5EF4-FFF2-40B4-BE49-F238E27FC236}">
                <a16:creationId xmlns:a16="http://schemas.microsoft.com/office/drawing/2014/main" id="{BFD83BE6-7D7D-62F6-6349-B7BD6CED9D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3695" y="9183944"/>
            <a:ext cx="8306605" cy="2905315"/>
          </a:xfrm>
          <a:prstGeom prst="rect">
            <a:avLst/>
          </a:prstGeom>
        </p:spPr>
      </p:pic>
    </p:spTree>
    <p:extLst>
      <p:ext uri="{BB962C8B-B14F-4D97-AF65-F5344CB8AC3E}">
        <p14:creationId xmlns:p14="http://schemas.microsoft.com/office/powerpoint/2010/main" val="37441285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254</Words>
  <Application>Microsoft Office PowerPoint</Application>
  <PresentationFormat>ユーザー設定</PresentationFormat>
  <Paragraphs>31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Arial</vt:lpstr>
      <vt:lpstr>Calibri</vt:lpstr>
      <vt:lpstr>Calibri Light</vt:lpstr>
      <vt:lpstr>Montserrat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2025-06-26T10:16:06Z</dcterms:created>
  <dcterms:modified xsi:type="dcterms:W3CDTF">2025-07-03T06:34:52Z</dcterms:modified>
</cp:coreProperties>
</file>