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4"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7" d="100"/>
          <a:sy n="37" d="100"/>
        </p:scale>
        <p:origin x="1924" y="20"/>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省エネ</a:t>
            </a:r>
            <a:endParaRPr kumimoji="1" lang="en-US" altLang="ja-JP" sz="2800" b="1" dirty="0"/>
          </a:p>
          <a:p>
            <a:pPr algn="ctr"/>
            <a:r>
              <a:rPr kumimoji="1" lang="ja-JP" altLang="en-US" sz="2800" b="1" dirty="0"/>
              <a:t>ルギー</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高断熱・長寿命・不燃・省スペース</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dirty="0">
                <a:latin typeface="Meiryo UI" panose="020B0604030504040204" pitchFamily="50" charset="-128"/>
                <a:ea typeface="Meiryo UI" panose="020B0604030504040204" pitchFamily="50" charset="-128"/>
              </a:rPr>
              <a:t>ステンレス密封真空断熱パネル</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84155" y="4263635"/>
            <a:ext cx="9229796" cy="1938992"/>
          </a:xfrm>
          <a:prstGeom prst="rect">
            <a:avLst/>
          </a:prstGeom>
          <a:noFill/>
        </p:spPr>
        <p:txBody>
          <a:bodyPr wrap="square" rtlCol="0">
            <a:spAutoFit/>
          </a:bodyPr>
          <a:lstStyle/>
          <a:p>
            <a:r>
              <a:rPr kumimoji="1" lang="ja-JP" altLang="en-US" sz="2400" b="1" dirty="0"/>
              <a:t>当社は</a:t>
            </a:r>
            <a:r>
              <a:rPr kumimoji="1" lang="en-US" altLang="ja-JP" sz="2400" b="1" dirty="0"/>
              <a:t>2023</a:t>
            </a:r>
            <a:r>
              <a:rPr kumimoji="1" lang="ja-JP" altLang="en-US" sz="2400" b="1" dirty="0"/>
              <a:t>年に創立</a:t>
            </a:r>
            <a:r>
              <a:rPr kumimoji="1" lang="en-US" altLang="ja-JP" sz="2400" b="1" dirty="0"/>
              <a:t>100</a:t>
            </a:r>
            <a:r>
              <a:rPr kumimoji="1" lang="ja-JP" altLang="en-US" sz="2400" b="1" dirty="0"/>
              <a:t>周年を迎え、祖業の「真空断熱技術」は宇宙分野にも挑戦するなど進化を遂げております。磨き続けた「真空断熱技術」で次の</a:t>
            </a:r>
            <a:r>
              <a:rPr kumimoji="1" lang="en-US" altLang="ja-JP" sz="2400" b="1" dirty="0"/>
              <a:t>100</a:t>
            </a:r>
            <a:r>
              <a:rPr kumimoji="1" lang="ja-JP" altLang="en-US" sz="2400" b="1" dirty="0"/>
              <a:t>年は世界のカーボンニュートラルに貢献してまいります。</a:t>
            </a:r>
            <a:endParaRPr kumimoji="1" lang="en-US" altLang="ja-JP" sz="2400" b="1" dirty="0">
              <a:solidFill>
                <a:srgbClr val="333333"/>
              </a:solidFill>
              <a:latin typeface="Montserrat" panose="00000500000000000000" pitchFamily="2" charset="0"/>
            </a:endParaRPr>
          </a:p>
          <a:p>
            <a:endParaRPr kumimoji="1" lang="en-US" altLang="ja-JP" sz="2400" b="1" dirty="0"/>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463117" y="8954843"/>
            <a:ext cx="4946232" cy="3108543"/>
          </a:xfrm>
          <a:prstGeom prst="rect">
            <a:avLst/>
          </a:prstGeom>
          <a:noFill/>
        </p:spPr>
        <p:txBody>
          <a:bodyPr wrap="square" rtlCol="0">
            <a:spAutoFit/>
          </a:bodyPr>
          <a:lstStyle/>
          <a:p>
            <a:r>
              <a:rPr kumimoji="1" lang="ja-JP" altLang="en-US" sz="2800" b="1" dirty="0"/>
              <a:t>真空断熱技術とステンレス加工技術により生まれたステンレス密封真空断熱パネルは、温度維持に必要な電気エネルギーの使用を抑え、</a:t>
            </a:r>
            <a:r>
              <a:rPr kumimoji="1" lang="en-US" altLang="ja-JP" sz="2800" b="1" dirty="0"/>
              <a:t>CO₂</a:t>
            </a:r>
            <a:r>
              <a:rPr kumimoji="1" lang="ja-JP" altLang="en-US" sz="2800" b="1" dirty="0"/>
              <a:t>削減に貢献する持続可能な断熱材です。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dirty="0"/>
              <a:t>タイガー魔法瓶株式会社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a:ln>
            <a:noFill/>
          </a:ln>
        </p:spPr>
        <p:txBody>
          <a:bodyPr wrap="square" rtlCol="0">
            <a:spAutoFit/>
          </a:bodyPr>
          <a:lstStyle/>
          <a:p>
            <a:pPr algn="ctr"/>
            <a:r>
              <a:rPr kumimoji="1" lang="ja-JP" altLang="en-US" sz="2400" b="1" dirty="0"/>
              <a:t>門真市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令和７年４月１８日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1384995"/>
          </a:xfrm>
          <a:prstGeom prst="rect">
            <a:avLst/>
          </a:prstGeom>
          <a:noFill/>
        </p:spPr>
        <p:txBody>
          <a:bodyPr wrap="square" rtlCol="0">
            <a:spAutoFit/>
          </a:bodyPr>
          <a:lstStyle/>
          <a:p>
            <a:r>
              <a:rPr kumimoji="1" lang="ja-JP" altLang="en-US" sz="2800" b="1" dirty="0"/>
              <a:t>＜活用が期待される分野＞</a:t>
            </a:r>
            <a:endParaRPr kumimoji="1" lang="en-US" altLang="ja-JP" sz="2800" b="1" dirty="0"/>
          </a:p>
          <a:p>
            <a:r>
              <a:rPr kumimoji="1" lang="ja-JP" altLang="en-US" sz="2800" b="1" dirty="0"/>
              <a:t>輸送、建築建材、医療、工業、環境エネルギー分野での活用</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3" name="テキスト ボックス 2">
            <a:extLst>
              <a:ext uri="{FF2B5EF4-FFF2-40B4-BE49-F238E27FC236}">
                <a16:creationId xmlns:a16="http://schemas.microsoft.com/office/drawing/2014/main" id="{83D42FA4-3F19-46ED-B8FE-2F6D6816BBDA}"/>
              </a:ext>
            </a:extLst>
          </p:cNvPr>
          <p:cNvSpPr txBox="1"/>
          <p:nvPr/>
        </p:nvSpPr>
        <p:spPr>
          <a:xfrm>
            <a:off x="1653700" y="6650519"/>
            <a:ext cx="282108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en-US" altLang="ja-JP" dirty="0">
              <a:solidFill>
                <a:schemeClr val="tx1"/>
              </a:solidFill>
            </a:endParaRPr>
          </a:p>
          <a:p>
            <a:r>
              <a:rPr kumimoji="1" lang="ja-JP" altLang="en-US" dirty="0">
                <a:solidFill>
                  <a:schemeClr val="tx1"/>
                </a:solidFill>
              </a:rPr>
              <a:t>製品の画像</a:t>
            </a:r>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
        <p:nvSpPr>
          <p:cNvPr id="46" name="テキスト ボックス 45">
            <a:extLst>
              <a:ext uri="{FF2B5EF4-FFF2-40B4-BE49-F238E27FC236}">
                <a16:creationId xmlns:a16="http://schemas.microsoft.com/office/drawing/2014/main" id="{471E3C58-C76D-4653-8865-E5FDE9437B94}"/>
              </a:ext>
            </a:extLst>
          </p:cNvPr>
          <p:cNvSpPr txBox="1"/>
          <p:nvPr/>
        </p:nvSpPr>
        <p:spPr>
          <a:xfrm>
            <a:off x="6675963" y="6650519"/>
            <a:ext cx="1408919"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p:txBody>
      </p:sp>
      <p:sp>
        <p:nvSpPr>
          <p:cNvPr id="49" name="テキスト ボックス 48">
            <a:extLst>
              <a:ext uri="{FF2B5EF4-FFF2-40B4-BE49-F238E27FC236}">
                <a16:creationId xmlns:a16="http://schemas.microsoft.com/office/drawing/2014/main" id="{4C397AE4-238D-4CB1-BA6D-0D708B74FDA4}"/>
              </a:ext>
            </a:extLst>
          </p:cNvPr>
          <p:cNvSpPr txBox="1"/>
          <p:nvPr/>
        </p:nvSpPr>
        <p:spPr>
          <a:xfrm>
            <a:off x="8547276" y="6650519"/>
            <a:ext cx="1408919"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p:txBody>
      </p:sp>
      <p:sp>
        <p:nvSpPr>
          <p:cNvPr id="7" name="矢印: 下 6">
            <a:extLst>
              <a:ext uri="{FF2B5EF4-FFF2-40B4-BE49-F238E27FC236}">
                <a16:creationId xmlns:a16="http://schemas.microsoft.com/office/drawing/2014/main" id="{66D3082B-E7BD-4183-979C-66FF88D474DE}"/>
              </a:ext>
            </a:extLst>
          </p:cNvPr>
          <p:cNvSpPr/>
          <p:nvPr/>
        </p:nvSpPr>
        <p:spPr>
          <a:xfrm rot="16200000">
            <a:off x="6197080" y="6933426"/>
            <a:ext cx="716034" cy="4837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矢印: 下 49">
            <a:extLst>
              <a:ext uri="{FF2B5EF4-FFF2-40B4-BE49-F238E27FC236}">
                <a16:creationId xmlns:a16="http://schemas.microsoft.com/office/drawing/2014/main" id="{BBF29C8E-BEC8-4893-A3BD-74D2267F7AA3}"/>
              </a:ext>
            </a:extLst>
          </p:cNvPr>
          <p:cNvSpPr/>
          <p:nvPr/>
        </p:nvSpPr>
        <p:spPr>
          <a:xfrm rot="16200000">
            <a:off x="7958063" y="6923321"/>
            <a:ext cx="716034" cy="4837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8EEC8ABE-656F-43FD-B0D4-4BA45372F870}"/>
              </a:ext>
            </a:extLst>
          </p:cNvPr>
          <p:cNvSpPr txBox="1"/>
          <p:nvPr/>
        </p:nvSpPr>
        <p:spPr>
          <a:xfrm>
            <a:off x="6780293" y="7699364"/>
            <a:ext cx="2821080" cy="369332"/>
          </a:xfrm>
          <a:prstGeom prst="rect">
            <a:avLst/>
          </a:prstGeom>
          <a:noFill/>
        </p:spPr>
        <p:txBody>
          <a:bodyPr wrap="square" rtlCol="0">
            <a:spAutoFit/>
          </a:bodyPr>
          <a:lstStyle/>
          <a:p>
            <a:r>
              <a:rPr kumimoji="1" lang="ja-JP" altLang="en-US" dirty="0"/>
              <a:t>製造フロー</a:t>
            </a:r>
          </a:p>
        </p:txBody>
      </p:sp>
      <p:sp>
        <p:nvSpPr>
          <p:cNvPr id="52" name="テキスト ボックス 51">
            <a:extLst>
              <a:ext uri="{FF2B5EF4-FFF2-40B4-BE49-F238E27FC236}">
                <a16:creationId xmlns:a16="http://schemas.microsoft.com/office/drawing/2014/main" id="{BF6EBB16-872C-4AF3-8A02-F40EAD622307}"/>
              </a:ext>
            </a:extLst>
          </p:cNvPr>
          <p:cNvSpPr txBox="1"/>
          <p:nvPr/>
        </p:nvSpPr>
        <p:spPr>
          <a:xfrm>
            <a:off x="7023310" y="9109579"/>
            <a:ext cx="3199681" cy="25853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solidFill>
                  <a:schemeClr val="tx1"/>
                </a:solidFill>
              </a:rPr>
              <a:t>保冷輸送などで、高断熱効果により</a:t>
            </a:r>
            <a:r>
              <a:rPr kumimoji="1" lang="en-US" altLang="ja-JP" dirty="0">
                <a:solidFill>
                  <a:schemeClr val="tx1"/>
                </a:solidFill>
              </a:rPr>
              <a:t>CO2</a:t>
            </a:r>
            <a:r>
              <a:rPr kumimoji="1" lang="ja-JP" altLang="en-US" dirty="0">
                <a:solidFill>
                  <a:schemeClr val="tx1"/>
                </a:solidFill>
              </a:rPr>
              <a:t>排出量削減に貢献</a:t>
            </a:r>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pic>
        <p:nvPicPr>
          <p:cNvPr id="12" name="図 11" descr="コンピューターの画面&#10;&#10;AI によって生成されたコンテンツは間違っている可能性があります。">
            <a:extLst>
              <a:ext uri="{FF2B5EF4-FFF2-40B4-BE49-F238E27FC236}">
                <a16:creationId xmlns:a16="http://schemas.microsoft.com/office/drawing/2014/main" id="{BF12F300-0A1C-2A0A-31D9-1BF611370A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4630" y="6964899"/>
            <a:ext cx="2751489" cy="1375745"/>
          </a:xfrm>
          <a:prstGeom prst="rect">
            <a:avLst/>
          </a:prstGeom>
        </p:spPr>
      </p:pic>
      <p:sp>
        <p:nvSpPr>
          <p:cNvPr id="13" name="テキスト ボックス 12" descr="①芯材をステンレス箔でラミネート加工">
            <a:extLst>
              <a:ext uri="{FF2B5EF4-FFF2-40B4-BE49-F238E27FC236}">
                <a16:creationId xmlns:a16="http://schemas.microsoft.com/office/drawing/2014/main" id="{33E84ABC-ADA6-5BDC-384F-B46F30A1AA86}"/>
              </a:ext>
              <a:ext uri="{C183D7F6-B498-43B3-948B-1728B52AA6E4}">
                <adec:decorative xmlns:adec="http://schemas.microsoft.com/office/drawing/2017/decorative" val="0"/>
              </a:ext>
            </a:extLst>
          </p:cNvPr>
          <p:cNvSpPr txBox="1"/>
          <p:nvPr/>
        </p:nvSpPr>
        <p:spPr>
          <a:xfrm>
            <a:off x="4937174" y="6634778"/>
            <a:ext cx="1408919"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p:txBody>
      </p:sp>
      <p:sp>
        <p:nvSpPr>
          <p:cNvPr id="16" name="テキスト ボックス 15">
            <a:extLst>
              <a:ext uri="{FF2B5EF4-FFF2-40B4-BE49-F238E27FC236}">
                <a16:creationId xmlns:a16="http://schemas.microsoft.com/office/drawing/2014/main" id="{D9F59331-AE65-BF8B-F252-1D9A86F8779F}"/>
              </a:ext>
            </a:extLst>
          </p:cNvPr>
          <p:cNvSpPr txBox="1"/>
          <p:nvPr/>
        </p:nvSpPr>
        <p:spPr>
          <a:xfrm>
            <a:off x="4937174" y="6701114"/>
            <a:ext cx="1463045" cy="738664"/>
          </a:xfrm>
          <a:prstGeom prst="rect">
            <a:avLst/>
          </a:prstGeom>
          <a:noFill/>
        </p:spPr>
        <p:txBody>
          <a:bodyPr wrap="square">
            <a:spAutoFit/>
          </a:bodyPr>
          <a:lstStyle/>
          <a:p>
            <a:r>
              <a:rPr lang="ja-JP" altLang="en-US" sz="1400" dirty="0"/>
              <a:t>二重にしたステンレス箔の間に芯材セット</a:t>
            </a:r>
          </a:p>
        </p:txBody>
      </p:sp>
      <p:sp>
        <p:nvSpPr>
          <p:cNvPr id="17" name="テキスト ボックス 16">
            <a:extLst>
              <a:ext uri="{FF2B5EF4-FFF2-40B4-BE49-F238E27FC236}">
                <a16:creationId xmlns:a16="http://schemas.microsoft.com/office/drawing/2014/main" id="{F7DB2319-1E42-7B7A-6984-D43E9320A304}"/>
              </a:ext>
            </a:extLst>
          </p:cNvPr>
          <p:cNvSpPr txBox="1"/>
          <p:nvPr/>
        </p:nvSpPr>
        <p:spPr>
          <a:xfrm>
            <a:off x="6738767" y="6701114"/>
            <a:ext cx="1429059" cy="523220"/>
          </a:xfrm>
          <a:prstGeom prst="rect">
            <a:avLst/>
          </a:prstGeom>
          <a:noFill/>
        </p:spPr>
        <p:txBody>
          <a:bodyPr wrap="square">
            <a:spAutoFit/>
          </a:bodyPr>
          <a:lstStyle/>
          <a:p>
            <a:r>
              <a:rPr lang="ja-JP" altLang="en-US" sz="1400" dirty="0"/>
              <a:t>真空排気及び　</a:t>
            </a:r>
            <a:endParaRPr lang="en-US" altLang="ja-JP" sz="1400" dirty="0"/>
          </a:p>
          <a:p>
            <a:r>
              <a:rPr lang="ja-JP" altLang="en-US" sz="1400" dirty="0"/>
              <a:t>封止加工</a:t>
            </a:r>
          </a:p>
        </p:txBody>
      </p:sp>
      <p:sp>
        <p:nvSpPr>
          <p:cNvPr id="18" name="テキスト ボックス 17">
            <a:extLst>
              <a:ext uri="{FF2B5EF4-FFF2-40B4-BE49-F238E27FC236}">
                <a16:creationId xmlns:a16="http://schemas.microsoft.com/office/drawing/2014/main" id="{B6587A55-4C4C-218C-4263-8AAE9424B119}"/>
              </a:ext>
            </a:extLst>
          </p:cNvPr>
          <p:cNvSpPr txBox="1"/>
          <p:nvPr/>
        </p:nvSpPr>
        <p:spPr>
          <a:xfrm>
            <a:off x="8569755" y="6701114"/>
            <a:ext cx="1429059" cy="523220"/>
          </a:xfrm>
          <a:prstGeom prst="rect">
            <a:avLst/>
          </a:prstGeom>
          <a:noFill/>
        </p:spPr>
        <p:txBody>
          <a:bodyPr wrap="square">
            <a:spAutoFit/>
          </a:bodyPr>
          <a:lstStyle/>
          <a:p>
            <a:r>
              <a:rPr lang="ja-JP" altLang="en-US" sz="1400" dirty="0"/>
              <a:t>施工性を高めるためユニット化</a:t>
            </a:r>
          </a:p>
        </p:txBody>
      </p:sp>
      <p:pic>
        <p:nvPicPr>
          <p:cNvPr id="14" name="図 13" descr="タイムライン&#10;&#10;AI によって生成されたコンテンツは間違っている可能性があります。">
            <a:extLst>
              <a:ext uri="{FF2B5EF4-FFF2-40B4-BE49-F238E27FC236}">
                <a16:creationId xmlns:a16="http://schemas.microsoft.com/office/drawing/2014/main" id="{14F69F67-A21A-9A62-2A0E-62CAA5B546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90240" y="9726832"/>
            <a:ext cx="2927428" cy="1952341"/>
          </a:xfrm>
          <a:prstGeom prst="rect">
            <a:avLst/>
          </a:prstGeom>
        </p:spPr>
      </p:pic>
    </p:spTree>
    <p:extLst>
      <p:ext uri="{BB962C8B-B14F-4D97-AF65-F5344CB8AC3E}">
        <p14:creationId xmlns:p14="http://schemas.microsoft.com/office/powerpoint/2010/main" val="10324298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241</Words>
  <Application>Microsoft Office PowerPoint</Application>
  <PresentationFormat>ユーザー設定</PresentationFormat>
  <Paragraphs>46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2025-06-26T09:56:46Z</dcterms:created>
  <dcterms:modified xsi:type="dcterms:W3CDTF">2025-07-03T06:07:54Z</dcterms:modified>
</cp:coreProperties>
</file>