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65" r:id="rId2"/>
  </p:sldIdLst>
  <p:sldSz cx="10691813" cy="151193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964" y="68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45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9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469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8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45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30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29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1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8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624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38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F748-EFF0-4734-9030-9BE5DC16CAB2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36F32-286C-4693-906A-7189E1F584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48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タイムライン&#10;&#10;自動的に生成された説明">
            <a:extLst>
              <a:ext uri="{FF2B5EF4-FFF2-40B4-BE49-F238E27FC236}">
                <a16:creationId xmlns:a16="http://schemas.microsoft.com/office/drawing/2014/main" id="{942C495F-84A8-4D63-9FB6-E0B767F8EE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69" y="6085670"/>
            <a:ext cx="8579986" cy="443610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EE44540-90EF-458D-BA84-DE2A6C49202B}"/>
              </a:ext>
            </a:extLst>
          </p:cNvPr>
          <p:cNvSpPr txBox="1"/>
          <p:nvPr/>
        </p:nvSpPr>
        <p:spPr>
          <a:xfrm>
            <a:off x="125127" y="77002"/>
            <a:ext cx="971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おおさかカーボンニュートラルビジネスネットワーク会員企業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115B290-6D51-40E9-9512-39B20C627EA0}"/>
              </a:ext>
            </a:extLst>
          </p:cNvPr>
          <p:cNvSpPr/>
          <p:nvPr/>
        </p:nvSpPr>
        <p:spPr>
          <a:xfrm>
            <a:off x="241300" y="601133"/>
            <a:ext cx="1412400" cy="17821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/>
              <a:t>省エネ</a:t>
            </a:r>
            <a:endParaRPr kumimoji="1" lang="en-US" altLang="ja-JP" sz="2800" b="1" dirty="0"/>
          </a:p>
          <a:p>
            <a:pPr algn="ctr"/>
            <a:r>
              <a:rPr kumimoji="1" lang="ja-JP" altLang="en-US" sz="2800" b="1" dirty="0"/>
              <a:t>ルギー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63834D-B00F-43C8-985D-1A1C2D0BFB8E}"/>
              </a:ext>
            </a:extLst>
          </p:cNvPr>
          <p:cNvSpPr txBox="1"/>
          <p:nvPr/>
        </p:nvSpPr>
        <p:spPr>
          <a:xfrm>
            <a:off x="1817213" y="676906"/>
            <a:ext cx="870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まるごとメンテナンスサービスによる</a:t>
            </a:r>
            <a:endParaRPr kumimoji="1" lang="en-US" altLang="ja-JP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4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エネルギー</a:t>
            </a:r>
            <a:r>
              <a:rPr kumimoji="1" lang="ja-JP" altLang="en-US" sz="4800" b="1">
                <a:latin typeface="Meiryo UI" panose="020B0604030504040204" pitchFamily="50" charset="-128"/>
                <a:ea typeface="Meiryo UI" panose="020B0604030504040204" pitchFamily="50" charset="-128"/>
              </a:rPr>
              <a:t>効率改善</a:t>
            </a:r>
            <a:endParaRPr kumimoji="1" lang="ja-JP" altLang="en-US" sz="4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F636FCA-5910-4E7F-BED1-902ED327F9CC}"/>
              </a:ext>
            </a:extLst>
          </p:cNvPr>
          <p:cNvSpPr/>
          <p:nvPr/>
        </p:nvSpPr>
        <p:spPr>
          <a:xfrm>
            <a:off x="260273" y="4126596"/>
            <a:ext cx="1066800" cy="180727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紹介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365A124-1A3E-40E1-BF72-B2E415DBDBB7}"/>
              </a:ext>
            </a:extLst>
          </p:cNvPr>
          <p:cNvSpPr/>
          <p:nvPr/>
        </p:nvSpPr>
        <p:spPr>
          <a:xfrm>
            <a:off x="241300" y="4100994"/>
            <a:ext cx="10337800" cy="183287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27461AB-D926-48BE-91A7-118A36BD532B}"/>
              </a:ext>
            </a:extLst>
          </p:cNvPr>
          <p:cNvSpPr/>
          <p:nvPr/>
        </p:nvSpPr>
        <p:spPr>
          <a:xfrm>
            <a:off x="1621017" y="635620"/>
            <a:ext cx="8909989" cy="171728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97FC27A-9BEF-4B35-A57D-7C75726647C4}"/>
              </a:ext>
            </a:extLst>
          </p:cNvPr>
          <p:cNvSpPr txBox="1"/>
          <p:nvPr/>
        </p:nvSpPr>
        <p:spPr>
          <a:xfrm>
            <a:off x="1384155" y="4263635"/>
            <a:ext cx="9229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i="0" dirty="0">
                <a:solidFill>
                  <a:srgbClr val="000000"/>
                </a:solidFill>
                <a:effectLst/>
                <a:latin typeface="+mn-ea"/>
              </a:rPr>
              <a:t>小型貫流ボイラ・舶用補助ボイラ・排ガス（廃熱）ボイラ・水処理機器・食品機器・滅菌器・薬品等の製造販売、メンテナンス、環境計量証明業 等</a:t>
            </a:r>
            <a:endParaRPr kumimoji="1" lang="en-US" altLang="ja-JP" sz="2400" b="1" dirty="0">
              <a:solidFill>
                <a:srgbClr val="FF0000"/>
              </a:solidFill>
              <a:latin typeface="+mn-ea"/>
            </a:endParaRPr>
          </a:p>
          <a:p>
            <a:endParaRPr kumimoji="1" lang="en-US" altLang="ja-JP" sz="2400" b="1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A459186A-78F0-4F10-8F81-744BCCAA2BB4}"/>
              </a:ext>
            </a:extLst>
          </p:cNvPr>
          <p:cNvSpPr/>
          <p:nvPr/>
        </p:nvSpPr>
        <p:spPr>
          <a:xfrm>
            <a:off x="241299" y="6067331"/>
            <a:ext cx="1085773" cy="61257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技術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詳細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279C9B2-87B9-4ADB-A815-A22ECABFDB52}"/>
              </a:ext>
            </a:extLst>
          </p:cNvPr>
          <p:cNvSpPr/>
          <p:nvPr/>
        </p:nvSpPr>
        <p:spPr>
          <a:xfrm>
            <a:off x="241300" y="6041730"/>
            <a:ext cx="10337800" cy="615265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8ADCD66-071B-4168-8336-81C001AD3B40}"/>
              </a:ext>
            </a:extLst>
          </p:cNvPr>
          <p:cNvSpPr txBox="1"/>
          <p:nvPr/>
        </p:nvSpPr>
        <p:spPr>
          <a:xfrm>
            <a:off x="1678769" y="10409734"/>
            <a:ext cx="88409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工場のエネルギーの見える化を実施し、ミウラの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熱ソムリエ</a:t>
            </a:r>
            <a:r>
              <a:rPr kumimoji="1" lang="en-US" altLang="ja-JP" sz="3000" b="1" dirty="0"/>
              <a:t>*</a:t>
            </a:r>
            <a:r>
              <a:rPr kumimoji="1" lang="ja-JP" altLang="en-US" sz="2800" b="1" dirty="0"/>
              <a:t>ノウハウによりエネルギー効率の向上につながる改善をご提案します。</a:t>
            </a:r>
            <a:r>
              <a:rPr kumimoji="1" lang="en-US" altLang="ja-JP" sz="2800" b="1" dirty="0"/>
              <a:t> </a:t>
            </a:r>
          </a:p>
          <a:p>
            <a:pPr algn="r"/>
            <a:r>
              <a:rPr kumimoji="1" lang="en-US" altLang="ja-JP" sz="2800" b="1" dirty="0"/>
              <a:t>* </a:t>
            </a:r>
            <a:r>
              <a:rPr kumimoji="1" lang="ja-JP" altLang="en-US" sz="2000" b="1" dirty="0"/>
              <a:t>熱ソムリエは、三浦工業の登録商標です。</a:t>
            </a:r>
            <a:endParaRPr kumimoji="1" lang="en-US" altLang="ja-JP" sz="2000" b="1" dirty="0"/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4C0BF7AA-2167-4541-87A6-607C263639BE}"/>
              </a:ext>
            </a:extLst>
          </p:cNvPr>
          <p:cNvSpPr/>
          <p:nvPr/>
        </p:nvSpPr>
        <p:spPr>
          <a:xfrm>
            <a:off x="231143" y="2467407"/>
            <a:ext cx="1412400" cy="92150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会社名</a:t>
            </a: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2C934109-4DC7-4C1B-BBE4-2B7B6D93D14B}"/>
              </a:ext>
            </a:extLst>
          </p:cNvPr>
          <p:cNvSpPr/>
          <p:nvPr/>
        </p:nvSpPr>
        <p:spPr>
          <a:xfrm>
            <a:off x="1621017" y="2495659"/>
            <a:ext cx="8909988" cy="8563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A129DB4-7048-4CFE-8CC3-895E3271CC26}"/>
              </a:ext>
            </a:extLst>
          </p:cNvPr>
          <p:cNvSpPr txBox="1"/>
          <p:nvPr/>
        </p:nvSpPr>
        <p:spPr>
          <a:xfrm>
            <a:off x="1653700" y="2558593"/>
            <a:ext cx="888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/>
              <a:t>三浦工業株式会社</a:t>
            </a:r>
            <a:endParaRPr kumimoji="1" lang="en-US" altLang="ja-JP" sz="3600" b="1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2039EEE3-35F8-4B71-8962-E642A02257D2}"/>
              </a:ext>
            </a:extLst>
          </p:cNvPr>
          <p:cNvSpPr/>
          <p:nvPr/>
        </p:nvSpPr>
        <p:spPr>
          <a:xfrm>
            <a:off x="231143" y="3442182"/>
            <a:ext cx="3290858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本社・大阪の拠点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63592EF-D567-488F-A146-CD9C2C4AD6C6}"/>
              </a:ext>
            </a:extLst>
          </p:cNvPr>
          <p:cNvSpPr/>
          <p:nvPr/>
        </p:nvSpPr>
        <p:spPr>
          <a:xfrm>
            <a:off x="3522001" y="3477566"/>
            <a:ext cx="7009004" cy="5237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1EC5251-42A1-497F-AA9C-C80FBB0B566E}"/>
              </a:ext>
            </a:extLst>
          </p:cNvPr>
          <p:cNvSpPr txBox="1"/>
          <p:nvPr/>
        </p:nvSpPr>
        <p:spPr>
          <a:xfrm>
            <a:off x="3581359" y="3509531"/>
            <a:ext cx="699774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東京本社・松山本社　／　大阪支店（東大阪市）</a:t>
            </a:r>
            <a:endParaRPr kumimoji="1" lang="en-US" altLang="ja-JP" sz="24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5DB722F-FF24-443B-B6AB-FD787D3915D6}"/>
              </a:ext>
            </a:extLst>
          </p:cNvPr>
          <p:cNvSpPr/>
          <p:nvPr/>
        </p:nvSpPr>
        <p:spPr>
          <a:xfrm>
            <a:off x="231142" y="12301835"/>
            <a:ext cx="5732873" cy="529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期待する技術の活用方法・連携先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9ADCB95-D10C-4CAA-8E72-EAD2E2809CC7}"/>
              </a:ext>
            </a:extLst>
          </p:cNvPr>
          <p:cNvSpPr/>
          <p:nvPr/>
        </p:nvSpPr>
        <p:spPr>
          <a:xfrm>
            <a:off x="241299" y="12307041"/>
            <a:ext cx="5722716" cy="273530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515E507-29CF-46C9-A3F9-2FA025DD86CB}"/>
              </a:ext>
            </a:extLst>
          </p:cNvPr>
          <p:cNvSpPr txBox="1"/>
          <p:nvPr/>
        </p:nvSpPr>
        <p:spPr>
          <a:xfrm>
            <a:off x="6848269" y="14744925"/>
            <a:ext cx="3843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/>
              <a:t>令和７年７月１５日</a:t>
            </a:r>
            <a:r>
              <a:rPr kumimoji="1" lang="ja-JP" altLang="en-US" sz="2000" dirty="0"/>
              <a:t>時点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17C07BB-3F7F-4F91-9F34-638CB1CB0095}"/>
              </a:ext>
            </a:extLst>
          </p:cNvPr>
          <p:cNvSpPr/>
          <p:nvPr/>
        </p:nvSpPr>
        <p:spPr>
          <a:xfrm>
            <a:off x="6076729" y="12333317"/>
            <a:ext cx="4520286" cy="55972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/>
              <a:t>問い合わせ先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E8C738BC-C855-4226-BE06-7A889DD9448B}"/>
              </a:ext>
            </a:extLst>
          </p:cNvPr>
          <p:cNvSpPr/>
          <p:nvPr/>
        </p:nvSpPr>
        <p:spPr>
          <a:xfrm>
            <a:off x="6076729" y="12301835"/>
            <a:ext cx="4502371" cy="244309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B5C7E81-478E-4B49-AF72-329C887E5BF7}"/>
              </a:ext>
            </a:extLst>
          </p:cNvPr>
          <p:cNvSpPr txBox="1"/>
          <p:nvPr/>
        </p:nvSpPr>
        <p:spPr>
          <a:xfrm>
            <a:off x="241298" y="12832378"/>
            <a:ext cx="5535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/>
              <a:t>・省力化、省人化をご提案し人材不足を改善します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・空調診断で、工場のさまざまな空調改善をご提案します</a:t>
            </a:r>
            <a:endParaRPr kumimoji="1" lang="en-US" altLang="ja-JP" sz="2800" b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B94DCDAA-71A5-4A58-B9B5-6BCEB2DA03DD}"/>
              </a:ext>
            </a:extLst>
          </p:cNvPr>
          <p:cNvSpPr txBox="1"/>
          <p:nvPr/>
        </p:nvSpPr>
        <p:spPr>
          <a:xfrm>
            <a:off x="6076729" y="12969964"/>
            <a:ext cx="41254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500" b="1" dirty="0"/>
              <a:t>大阪府商工労働部成長産業振興室</a:t>
            </a:r>
            <a:endParaRPr kumimoji="1" lang="en-US" altLang="ja-JP" sz="1500" b="1" dirty="0"/>
          </a:p>
          <a:p>
            <a:r>
              <a:rPr kumimoji="1" lang="ja-JP" altLang="en-US" sz="1500" b="1" dirty="0"/>
              <a:t>産業創造課グリーンビジネス</a:t>
            </a:r>
            <a:r>
              <a:rPr kumimoji="1" lang="en-US" altLang="ja-JP" sz="1500" b="1" dirty="0"/>
              <a:t>G</a:t>
            </a:r>
          </a:p>
          <a:p>
            <a:r>
              <a:rPr kumimoji="1" lang="ja-JP" altLang="en-US" sz="1500" b="1" dirty="0"/>
              <a:t>〒</a:t>
            </a:r>
            <a:r>
              <a:rPr kumimoji="1" lang="en-US" altLang="ja-JP" sz="1500" b="1" dirty="0"/>
              <a:t>559-0855 </a:t>
            </a:r>
          </a:p>
          <a:p>
            <a:r>
              <a:rPr kumimoji="1" lang="ja-JP" altLang="en-US" sz="1500" b="1" dirty="0"/>
              <a:t>大阪市住之江区南港北</a:t>
            </a:r>
            <a:r>
              <a:rPr kumimoji="1" lang="en-US" altLang="ja-JP" sz="1500" b="1" dirty="0"/>
              <a:t>1-14-16</a:t>
            </a:r>
          </a:p>
          <a:p>
            <a:r>
              <a:rPr kumimoji="1" lang="ja-JP" altLang="en-US" sz="1500" b="1" dirty="0"/>
              <a:t>大阪府咲洲庁舎</a:t>
            </a:r>
            <a:r>
              <a:rPr kumimoji="1" lang="en-US" altLang="ja-JP" sz="1500" b="1" dirty="0"/>
              <a:t>25</a:t>
            </a:r>
            <a:r>
              <a:rPr kumimoji="1" lang="ja-JP" altLang="en-US" sz="1500" b="1" dirty="0"/>
              <a:t>階</a:t>
            </a:r>
            <a:endParaRPr kumimoji="1" lang="en-US" altLang="ja-JP" sz="1500" b="1" dirty="0"/>
          </a:p>
          <a:p>
            <a:r>
              <a:rPr kumimoji="1" lang="en-US" altLang="ja-JP" sz="1500" b="1" dirty="0"/>
              <a:t>TEL</a:t>
            </a:r>
            <a:r>
              <a:rPr kumimoji="1" lang="ja-JP" altLang="en-US" sz="1500" b="1" dirty="0"/>
              <a:t>：</a:t>
            </a:r>
            <a:r>
              <a:rPr kumimoji="1" lang="en-US" altLang="ja-JP" sz="1500" b="1" dirty="0"/>
              <a:t>06-6210-9484</a:t>
            </a:r>
          </a:p>
          <a:p>
            <a:r>
              <a:rPr kumimoji="1" lang="ja-JP" altLang="en-US" sz="1500" b="1" dirty="0"/>
              <a:t>メールアドレス：</a:t>
            </a:r>
            <a:r>
              <a:rPr kumimoji="1" lang="en-US" altLang="ja-JP" sz="1500" b="1" dirty="0"/>
              <a:t>green@gbox.pref.osaka.lg.jp</a:t>
            </a:r>
            <a:endParaRPr kumimoji="1" lang="ja-JP" altLang="en-US" sz="1500" b="1" dirty="0"/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1CBE5F86-7816-48E8-8BEF-61233B92A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524" y="12977558"/>
            <a:ext cx="1470638" cy="14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15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</Words>
  <Application>Microsoft Office PowerPoint</Application>
  <PresentationFormat>ユーザー設定</PresentationFormat>
  <Paragraphs>29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2025-07-24T10:43:24Z</dcterms:created>
  <dcterms:modified xsi:type="dcterms:W3CDTF">2025-07-25T03:37:01Z</dcterms:modified>
</cp:coreProperties>
</file>