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sldIdLst>
    <p:sldId id="267" r:id="rId2"/>
  </p:sldIdLst>
  <p:sldSz cx="10691813" cy="15119350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762" userDrawn="1">
          <p15:clr>
            <a:srgbClr val="A4A3A4"/>
          </p15:clr>
        </p15:guide>
        <p15:guide id="2" pos="3368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成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9FF"/>
    <a:srgbClr val="FBA3FF"/>
    <a:srgbClr val="B70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457" autoAdjust="0"/>
    <p:restoredTop sz="94660"/>
  </p:normalViewPr>
  <p:slideViewPr>
    <p:cSldViewPr snapToGrid="0" showGuides="1">
      <p:cViewPr>
        <p:scale>
          <a:sx n="66" d="100"/>
          <a:sy n="66" d="100"/>
        </p:scale>
        <p:origin x="1192" y="32"/>
      </p:cViewPr>
      <p:guideLst>
        <p:guide orient="horz" pos="4762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2474395"/>
            <a:ext cx="9088041" cy="5263774"/>
          </a:xfrm>
        </p:spPr>
        <p:txBody>
          <a:bodyPr anchor="b"/>
          <a:lstStyle>
            <a:lvl1pPr algn="ctr">
              <a:defRPr sz="7016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7941160"/>
            <a:ext cx="8018860" cy="3650342"/>
          </a:xfrm>
        </p:spPr>
        <p:txBody>
          <a:bodyPr/>
          <a:lstStyle>
            <a:lvl1pPr marL="0" indent="0" algn="ctr">
              <a:buNone/>
              <a:defRPr sz="2806"/>
            </a:lvl1pPr>
            <a:lvl2pPr marL="534604" indent="0" algn="ctr">
              <a:buNone/>
              <a:defRPr sz="2339"/>
            </a:lvl2pPr>
            <a:lvl3pPr marL="1069208" indent="0" algn="ctr">
              <a:buNone/>
              <a:defRPr sz="2105"/>
            </a:lvl3pPr>
            <a:lvl4pPr marL="1603812" indent="0" algn="ctr">
              <a:buNone/>
              <a:defRPr sz="1871"/>
            </a:lvl4pPr>
            <a:lvl5pPr marL="2138416" indent="0" algn="ctr">
              <a:buNone/>
              <a:defRPr sz="1871"/>
            </a:lvl5pPr>
            <a:lvl6pPr marL="2673020" indent="0" algn="ctr">
              <a:buNone/>
              <a:defRPr sz="1871"/>
            </a:lvl6pPr>
            <a:lvl7pPr marL="3207624" indent="0" algn="ctr">
              <a:buNone/>
              <a:defRPr sz="1871"/>
            </a:lvl7pPr>
            <a:lvl8pPr marL="3742228" indent="0" algn="ctr">
              <a:buNone/>
              <a:defRPr sz="1871"/>
            </a:lvl8pPr>
            <a:lvl9pPr marL="4276832" indent="0" algn="ctr">
              <a:buNone/>
              <a:defRPr sz="1871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2026/7/6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964576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2026/7/6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959904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804966"/>
            <a:ext cx="2305422" cy="12812950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804966"/>
            <a:ext cx="6782619" cy="12812950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2026/7/6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974691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2026/7/6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488093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3769342"/>
            <a:ext cx="9221689" cy="6289229"/>
          </a:xfrm>
        </p:spPr>
        <p:txBody>
          <a:bodyPr anchor="b"/>
          <a:lstStyle>
            <a:lvl1pPr>
              <a:defRPr sz="7016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10118069"/>
            <a:ext cx="9221689" cy="3307357"/>
          </a:xfrm>
        </p:spPr>
        <p:txBody>
          <a:bodyPr/>
          <a:lstStyle>
            <a:lvl1pPr marL="0" indent="0">
              <a:buNone/>
              <a:defRPr sz="2806">
                <a:solidFill>
                  <a:schemeClr val="tx1"/>
                </a:solidFill>
              </a:defRPr>
            </a:lvl1pPr>
            <a:lvl2pPr marL="534604" indent="0">
              <a:buNone/>
              <a:defRPr sz="2339">
                <a:solidFill>
                  <a:schemeClr val="tx1">
                    <a:tint val="75000"/>
                  </a:schemeClr>
                </a:solidFill>
              </a:defRPr>
            </a:lvl2pPr>
            <a:lvl3pPr marL="1069208" indent="0">
              <a:buNone/>
              <a:defRPr sz="2105">
                <a:solidFill>
                  <a:schemeClr val="tx1">
                    <a:tint val="75000"/>
                  </a:schemeClr>
                </a:solidFill>
              </a:defRPr>
            </a:lvl3pPr>
            <a:lvl4pPr marL="1603812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4pPr>
            <a:lvl5pPr marL="2138416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5pPr>
            <a:lvl6pPr marL="2673020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6pPr>
            <a:lvl7pPr marL="3207624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7pPr>
            <a:lvl8pPr marL="3742228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8pPr>
            <a:lvl9pPr marL="4276832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2026/7/6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634538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4024827"/>
            <a:ext cx="4544021" cy="9593089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4024827"/>
            <a:ext cx="4544021" cy="9593089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2026/7/6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13006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804969"/>
            <a:ext cx="9221689" cy="2922375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3706342"/>
            <a:ext cx="4523137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5522763"/>
            <a:ext cx="4523137" cy="812315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3706342"/>
            <a:ext cx="4545413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5522763"/>
            <a:ext cx="4545413" cy="812315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2026/7/6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02900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2026/7/6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091280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2026/7/6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298898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2176910"/>
            <a:ext cx="5412730" cy="10744538"/>
          </a:xfrm>
        </p:spPr>
        <p:txBody>
          <a:bodyPr/>
          <a:lstStyle>
            <a:lvl1pPr>
              <a:defRPr sz="3742"/>
            </a:lvl1pPr>
            <a:lvl2pPr>
              <a:defRPr sz="3274"/>
            </a:lvl2pPr>
            <a:lvl3pPr>
              <a:defRPr sz="2806"/>
            </a:lvl3pPr>
            <a:lvl4pPr>
              <a:defRPr sz="2339"/>
            </a:lvl4pPr>
            <a:lvl5pPr>
              <a:defRPr sz="2339"/>
            </a:lvl5pPr>
            <a:lvl6pPr>
              <a:defRPr sz="2339"/>
            </a:lvl6pPr>
            <a:lvl7pPr>
              <a:defRPr sz="2339"/>
            </a:lvl7pPr>
            <a:lvl8pPr>
              <a:defRPr sz="2339"/>
            </a:lvl8pPr>
            <a:lvl9pPr>
              <a:defRPr sz="2339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2026/7/6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26241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2176910"/>
            <a:ext cx="5412730" cy="10744538"/>
          </a:xfrm>
        </p:spPr>
        <p:txBody>
          <a:bodyPr anchor="t"/>
          <a:lstStyle>
            <a:lvl1pPr marL="0" indent="0">
              <a:buNone/>
              <a:defRPr sz="3742"/>
            </a:lvl1pPr>
            <a:lvl2pPr marL="534604" indent="0">
              <a:buNone/>
              <a:defRPr sz="3274"/>
            </a:lvl2pPr>
            <a:lvl3pPr marL="1069208" indent="0">
              <a:buNone/>
              <a:defRPr sz="2806"/>
            </a:lvl3pPr>
            <a:lvl4pPr marL="1603812" indent="0">
              <a:buNone/>
              <a:defRPr sz="2339"/>
            </a:lvl4pPr>
            <a:lvl5pPr marL="2138416" indent="0">
              <a:buNone/>
              <a:defRPr sz="2339"/>
            </a:lvl5pPr>
            <a:lvl6pPr marL="2673020" indent="0">
              <a:buNone/>
              <a:defRPr sz="2339"/>
            </a:lvl6pPr>
            <a:lvl7pPr marL="3207624" indent="0">
              <a:buNone/>
              <a:defRPr sz="2339"/>
            </a:lvl7pPr>
            <a:lvl8pPr marL="3742228" indent="0">
              <a:buNone/>
              <a:defRPr sz="2339"/>
            </a:lvl8pPr>
            <a:lvl9pPr marL="4276832" indent="0">
              <a:buNone/>
              <a:defRPr sz="2339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2026/7/6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83855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804969"/>
            <a:ext cx="9221689" cy="29223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4024827"/>
            <a:ext cx="9221689" cy="95930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7F748-EFF0-4734-9030-9BE5DC16CAB2}" type="datetimeFigureOut">
              <a:rPr kumimoji="1" lang="ja-JP" altLang="en-US" smtClean="0"/>
              <a:t>2026/7/6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14013401"/>
            <a:ext cx="3608487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084864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69208" rtl="0" eaLnBrk="1" latinLnBrk="0" hangingPunct="1">
        <a:lnSpc>
          <a:spcPct val="90000"/>
        </a:lnSpc>
        <a:spcBef>
          <a:spcPct val="0"/>
        </a:spcBef>
        <a:buNone/>
        <a:defRPr kumimoji="1" sz="514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7302" indent="-267302" algn="l" defTabSz="1069208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kumimoji="1" sz="3274" kern="1200">
          <a:solidFill>
            <a:schemeClr val="tx1"/>
          </a:solidFill>
          <a:latin typeface="+mn-lt"/>
          <a:ea typeface="+mn-ea"/>
          <a:cs typeface="+mn-cs"/>
        </a:defRPr>
      </a:lvl1pPr>
      <a:lvl2pPr marL="80190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33651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339" kern="1200">
          <a:solidFill>
            <a:schemeClr val="tx1"/>
          </a:solidFill>
          <a:latin typeface="+mn-lt"/>
          <a:ea typeface="+mn-ea"/>
          <a:cs typeface="+mn-cs"/>
        </a:defRPr>
      </a:lvl3pPr>
      <a:lvl4pPr marL="187111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405718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940322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47492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400953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54413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1pPr>
      <a:lvl2pPr marL="534604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2pPr>
      <a:lvl3pPr marL="1069208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3pPr>
      <a:lvl4pPr marL="1603812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138416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673020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207624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3742228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276832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EE44540-90EF-458D-BA84-DE2A6C49202B}"/>
              </a:ext>
            </a:extLst>
          </p:cNvPr>
          <p:cNvSpPr txBox="1"/>
          <p:nvPr/>
        </p:nvSpPr>
        <p:spPr>
          <a:xfrm>
            <a:off x="125127" y="77002"/>
            <a:ext cx="9719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dirty="0"/>
              <a:t>おおさかカーボンニュートラルビジネスネットワーク会員企業</a:t>
            </a: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A115B290-6D51-40E9-9512-39B20C627EA0}"/>
              </a:ext>
            </a:extLst>
          </p:cNvPr>
          <p:cNvSpPr/>
          <p:nvPr/>
        </p:nvSpPr>
        <p:spPr>
          <a:xfrm>
            <a:off x="241300" y="601133"/>
            <a:ext cx="1412400" cy="1782154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b="1" dirty="0"/>
              <a:t>その他</a:t>
            </a:r>
            <a:endParaRPr kumimoji="1" lang="en-US" altLang="ja-JP" sz="2800" b="1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063834D-B00F-43C8-985D-1A1C2D0BFB8E}"/>
              </a:ext>
            </a:extLst>
          </p:cNvPr>
          <p:cNvSpPr txBox="1"/>
          <p:nvPr/>
        </p:nvSpPr>
        <p:spPr>
          <a:xfrm>
            <a:off x="1817213" y="676906"/>
            <a:ext cx="87025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4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熱転写箔技術による</a:t>
            </a:r>
            <a:endParaRPr kumimoji="1" lang="en-US" altLang="ja-JP" sz="48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kumimoji="1" lang="ja-JP" altLang="en-US" sz="4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デザイン表現の限界突破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DF636FCA-5910-4E7F-BED1-902ED327F9CC}"/>
              </a:ext>
            </a:extLst>
          </p:cNvPr>
          <p:cNvSpPr/>
          <p:nvPr/>
        </p:nvSpPr>
        <p:spPr>
          <a:xfrm>
            <a:off x="260273" y="4126596"/>
            <a:ext cx="1066800" cy="1807276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 dirty="0"/>
              <a:t>会社</a:t>
            </a:r>
            <a:endParaRPr kumimoji="1" lang="en-US" altLang="ja-JP" sz="2400" b="1" dirty="0"/>
          </a:p>
          <a:p>
            <a:pPr algn="ctr"/>
            <a:r>
              <a:rPr kumimoji="1" lang="ja-JP" altLang="en-US" sz="2400" b="1" dirty="0"/>
              <a:t>紹介</a:t>
            </a: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D365A124-1A3E-40E1-BF72-B2E415DBDBB7}"/>
              </a:ext>
            </a:extLst>
          </p:cNvPr>
          <p:cNvSpPr/>
          <p:nvPr/>
        </p:nvSpPr>
        <p:spPr>
          <a:xfrm>
            <a:off x="241300" y="4100994"/>
            <a:ext cx="10337800" cy="1832877"/>
          </a:xfrm>
          <a:prstGeom prst="rect">
            <a:avLst/>
          </a:prstGeom>
          <a:noFill/>
          <a:ln w="571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800" b="1" dirty="0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B27461AB-D926-48BE-91A7-118A36BD532B}"/>
              </a:ext>
            </a:extLst>
          </p:cNvPr>
          <p:cNvSpPr/>
          <p:nvPr/>
        </p:nvSpPr>
        <p:spPr>
          <a:xfrm>
            <a:off x="1621017" y="635620"/>
            <a:ext cx="8909989" cy="1717288"/>
          </a:xfrm>
          <a:prstGeom prst="rect">
            <a:avLst/>
          </a:prstGeom>
          <a:noFill/>
          <a:ln w="571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800" b="1" dirty="0"/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D97FC27A-9BEF-4B35-A57D-7C75726647C4}"/>
              </a:ext>
            </a:extLst>
          </p:cNvPr>
          <p:cNvSpPr txBox="1"/>
          <p:nvPr/>
        </p:nvSpPr>
        <p:spPr>
          <a:xfrm>
            <a:off x="1384155" y="4263635"/>
            <a:ext cx="922979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b="1" dirty="0"/>
              <a:t>1946</a:t>
            </a:r>
            <a:r>
              <a:rPr lang="ja-JP" altLang="en-US" sz="2400" b="1" dirty="0">
                <a:solidFill>
                  <a:srgbClr val="333333"/>
                </a:solidFill>
                <a:latin typeface="Montserrat" panose="00000500000000000000" pitchFamily="2" charset="0"/>
              </a:rPr>
              <a:t>年、ラベル印刷・カタログ印刷の事業化を目的として設立。現在は、包材・販促・転写・</a:t>
            </a:r>
            <a:r>
              <a:rPr lang="en-US" altLang="ja-JP" sz="2400" b="1" dirty="0">
                <a:solidFill>
                  <a:srgbClr val="333333"/>
                </a:solidFill>
                <a:latin typeface="Montserrat" panose="00000500000000000000" pitchFamily="2" charset="0"/>
              </a:rPr>
              <a:t>IT</a:t>
            </a:r>
            <a:r>
              <a:rPr lang="ja-JP" altLang="en-US" sz="2400" b="1" dirty="0">
                <a:solidFill>
                  <a:srgbClr val="333333"/>
                </a:solidFill>
                <a:latin typeface="Montserrat" panose="00000500000000000000" pitchFamily="2" charset="0"/>
              </a:rPr>
              <a:t>の</a:t>
            </a:r>
            <a:r>
              <a:rPr lang="en-US" altLang="ja-JP" sz="2400" b="1" dirty="0">
                <a:solidFill>
                  <a:srgbClr val="333333"/>
                </a:solidFill>
                <a:latin typeface="Montserrat" panose="00000500000000000000" pitchFamily="2" charset="0"/>
              </a:rPr>
              <a:t>4</a:t>
            </a:r>
            <a:r>
              <a:rPr lang="ja-JP" altLang="en-US" sz="2400" b="1" dirty="0">
                <a:solidFill>
                  <a:srgbClr val="333333"/>
                </a:solidFill>
                <a:latin typeface="Montserrat" panose="00000500000000000000" pitchFamily="2" charset="0"/>
              </a:rPr>
              <a:t>つの事業部で構成され、国内外各拠点と連携したマーケティングサポート、価値を具現化することで、お客様に画期的な、これまでになかった体験を提供します。</a:t>
            </a:r>
            <a:endParaRPr kumimoji="1" lang="en-US" altLang="ja-JP" sz="2400" b="1" dirty="0">
              <a:solidFill>
                <a:srgbClr val="333333"/>
              </a:solidFill>
              <a:latin typeface="Montserrat" panose="00000500000000000000" pitchFamily="2" charset="0"/>
            </a:endParaRPr>
          </a:p>
          <a:p>
            <a:endParaRPr kumimoji="1" lang="en-US" altLang="ja-JP" sz="2400" b="1" dirty="0"/>
          </a:p>
        </p:txBody>
      </p:sp>
      <p:sp>
        <p:nvSpPr>
          <p:cNvPr id="42" name="正方形/長方形 41">
            <a:extLst>
              <a:ext uri="{FF2B5EF4-FFF2-40B4-BE49-F238E27FC236}">
                <a16:creationId xmlns:a16="http://schemas.microsoft.com/office/drawing/2014/main" id="{A459186A-78F0-4F10-8F81-744BCCAA2BB4}"/>
              </a:ext>
            </a:extLst>
          </p:cNvPr>
          <p:cNvSpPr/>
          <p:nvPr/>
        </p:nvSpPr>
        <p:spPr>
          <a:xfrm>
            <a:off x="241299" y="6067331"/>
            <a:ext cx="1085773" cy="6125759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 dirty="0"/>
              <a:t>技術</a:t>
            </a:r>
            <a:endParaRPr kumimoji="1" lang="en-US" altLang="ja-JP" sz="2400" b="1" dirty="0"/>
          </a:p>
          <a:p>
            <a:pPr algn="ctr"/>
            <a:r>
              <a:rPr kumimoji="1" lang="ja-JP" altLang="en-US" sz="2400" b="1" dirty="0"/>
              <a:t>詳細</a:t>
            </a:r>
          </a:p>
        </p:txBody>
      </p:sp>
      <p:sp>
        <p:nvSpPr>
          <p:cNvPr id="43" name="正方形/長方形 42">
            <a:extLst>
              <a:ext uri="{FF2B5EF4-FFF2-40B4-BE49-F238E27FC236}">
                <a16:creationId xmlns:a16="http://schemas.microsoft.com/office/drawing/2014/main" id="{9279C9B2-87B9-4ADB-A815-A22ECABFDB52}"/>
              </a:ext>
            </a:extLst>
          </p:cNvPr>
          <p:cNvSpPr/>
          <p:nvPr/>
        </p:nvSpPr>
        <p:spPr>
          <a:xfrm>
            <a:off x="241300" y="6041730"/>
            <a:ext cx="10337800" cy="6152658"/>
          </a:xfrm>
          <a:prstGeom prst="rect">
            <a:avLst/>
          </a:prstGeom>
          <a:noFill/>
          <a:ln w="571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800" b="1" dirty="0"/>
          </a:p>
        </p:txBody>
      </p:sp>
      <p:sp>
        <p:nvSpPr>
          <p:cNvPr id="53" name="正方形/長方形 52">
            <a:extLst>
              <a:ext uri="{FF2B5EF4-FFF2-40B4-BE49-F238E27FC236}">
                <a16:creationId xmlns:a16="http://schemas.microsoft.com/office/drawing/2014/main" id="{4C0BF7AA-2167-4541-87A6-607C263639BE}"/>
              </a:ext>
            </a:extLst>
          </p:cNvPr>
          <p:cNvSpPr/>
          <p:nvPr/>
        </p:nvSpPr>
        <p:spPr>
          <a:xfrm>
            <a:off x="231143" y="2467407"/>
            <a:ext cx="1412400" cy="921505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 dirty="0"/>
              <a:t>会社名</a:t>
            </a:r>
          </a:p>
        </p:txBody>
      </p:sp>
      <p:sp>
        <p:nvSpPr>
          <p:cNvPr id="54" name="正方形/長方形 53">
            <a:extLst>
              <a:ext uri="{FF2B5EF4-FFF2-40B4-BE49-F238E27FC236}">
                <a16:creationId xmlns:a16="http://schemas.microsoft.com/office/drawing/2014/main" id="{2C934109-4DC7-4C1B-BBE4-2B7B6D93D14B}"/>
              </a:ext>
            </a:extLst>
          </p:cNvPr>
          <p:cNvSpPr/>
          <p:nvPr/>
        </p:nvSpPr>
        <p:spPr>
          <a:xfrm>
            <a:off x="1621017" y="2495659"/>
            <a:ext cx="8909988" cy="856392"/>
          </a:xfrm>
          <a:prstGeom prst="rect">
            <a:avLst/>
          </a:prstGeom>
          <a:noFill/>
          <a:ln w="571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800" b="1" dirty="0"/>
          </a:p>
        </p:txBody>
      </p: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BA129DB4-7048-4CFE-8CC3-895E3271CC26}"/>
              </a:ext>
            </a:extLst>
          </p:cNvPr>
          <p:cNvSpPr txBox="1"/>
          <p:nvPr/>
        </p:nvSpPr>
        <p:spPr>
          <a:xfrm>
            <a:off x="1653700" y="2558593"/>
            <a:ext cx="88874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3600" b="1" dirty="0"/>
              <a:t>寿精版印刷株式会社</a:t>
            </a:r>
            <a:endParaRPr kumimoji="1" lang="en-US" altLang="ja-JP" sz="3600" b="1" dirty="0"/>
          </a:p>
        </p:txBody>
      </p:sp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2039EEE3-35F8-4B71-8962-E642A02257D2}"/>
              </a:ext>
            </a:extLst>
          </p:cNvPr>
          <p:cNvSpPr/>
          <p:nvPr/>
        </p:nvSpPr>
        <p:spPr>
          <a:xfrm>
            <a:off x="231143" y="3432557"/>
            <a:ext cx="3290858" cy="584775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 dirty="0"/>
              <a:t>本社・大阪の拠点</a:t>
            </a:r>
          </a:p>
        </p:txBody>
      </p:sp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163592EF-D567-488F-A146-CD9C2C4AD6C6}"/>
              </a:ext>
            </a:extLst>
          </p:cNvPr>
          <p:cNvSpPr/>
          <p:nvPr/>
        </p:nvSpPr>
        <p:spPr>
          <a:xfrm>
            <a:off x="3522001" y="3465926"/>
            <a:ext cx="7009004" cy="523790"/>
          </a:xfrm>
          <a:prstGeom prst="rect">
            <a:avLst/>
          </a:prstGeom>
          <a:noFill/>
          <a:ln w="571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800" b="1" dirty="0"/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C1EC5251-42A1-497F-AA9C-C80FBB0B566E}"/>
              </a:ext>
            </a:extLst>
          </p:cNvPr>
          <p:cNvSpPr txBox="1"/>
          <p:nvPr/>
        </p:nvSpPr>
        <p:spPr>
          <a:xfrm>
            <a:off x="3522000" y="3478897"/>
            <a:ext cx="6997741" cy="461665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400" b="1" dirty="0"/>
              <a:t>大阪市</a:t>
            </a:r>
            <a:endParaRPr kumimoji="1" lang="en-US" altLang="ja-JP" sz="2400" b="1" dirty="0"/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35DB722F-FF24-443B-B6AB-FD787D3915D6}"/>
              </a:ext>
            </a:extLst>
          </p:cNvPr>
          <p:cNvSpPr/>
          <p:nvPr/>
        </p:nvSpPr>
        <p:spPr>
          <a:xfrm>
            <a:off x="231142" y="12301835"/>
            <a:ext cx="5732873" cy="529245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 dirty="0"/>
              <a:t>期待する技術の活用方法・連携先</a:t>
            </a:r>
          </a:p>
        </p:txBody>
      </p: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79ADCB95-D10C-4CAA-8E72-EAD2E2809CC7}"/>
              </a:ext>
            </a:extLst>
          </p:cNvPr>
          <p:cNvSpPr/>
          <p:nvPr/>
        </p:nvSpPr>
        <p:spPr>
          <a:xfrm>
            <a:off x="241299" y="12307041"/>
            <a:ext cx="5722716" cy="2735307"/>
          </a:xfrm>
          <a:prstGeom prst="rect">
            <a:avLst/>
          </a:prstGeom>
          <a:noFill/>
          <a:ln w="571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800" b="1" dirty="0"/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0515E507-29CF-46C9-A3F9-2FA025DD86CB}"/>
              </a:ext>
            </a:extLst>
          </p:cNvPr>
          <p:cNvSpPr txBox="1"/>
          <p:nvPr/>
        </p:nvSpPr>
        <p:spPr>
          <a:xfrm>
            <a:off x="6848269" y="14744925"/>
            <a:ext cx="38435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ja-JP" altLang="en-US" sz="2000" dirty="0"/>
              <a:t>令和８年７月６日時点</a:t>
            </a:r>
          </a:p>
        </p:txBody>
      </p:sp>
      <p:sp>
        <p:nvSpPr>
          <p:cNvPr id="48" name="正方形/長方形 47">
            <a:extLst>
              <a:ext uri="{FF2B5EF4-FFF2-40B4-BE49-F238E27FC236}">
                <a16:creationId xmlns:a16="http://schemas.microsoft.com/office/drawing/2014/main" id="{317C07BB-3F7F-4F91-9F34-638CB1CB0095}"/>
              </a:ext>
            </a:extLst>
          </p:cNvPr>
          <p:cNvSpPr/>
          <p:nvPr/>
        </p:nvSpPr>
        <p:spPr>
          <a:xfrm>
            <a:off x="6076729" y="12333317"/>
            <a:ext cx="4520286" cy="559723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000" b="1" dirty="0"/>
              <a:t>問い合わせ先</a:t>
            </a:r>
          </a:p>
        </p:txBody>
      </p:sp>
      <p:sp>
        <p:nvSpPr>
          <p:cNvPr id="51" name="正方形/長方形 50">
            <a:extLst>
              <a:ext uri="{FF2B5EF4-FFF2-40B4-BE49-F238E27FC236}">
                <a16:creationId xmlns:a16="http://schemas.microsoft.com/office/drawing/2014/main" id="{E8C738BC-C855-4226-BE06-7A889DD9448B}"/>
              </a:ext>
            </a:extLst>
          </p:cNvPr>
          <p:cNvSpPr/>
          <p:nvPr/>
        </p:nvSpPr>
        <p:spPr>
          <a:xfrm>
            <a:off x="6076729" y="12301834"/>
            <a:ext cx="4502371" cy="2443090"/>
          </a:xfrm>
          <a:prstGeom prst="rect">
            <a:avLst/>
          </a:prstGeom>
          <a:noFill/>
          <a:ln w="571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800" b="1" dirty="0"/>
          </a:p>
        </p:txBody>
      </p:sp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9B5C7E81-478E-4B49-AF72-329C887E5BF7}"/>
              </a:ext>
            </a:extLst>
          </p:cNvPr>
          <p:cNvSpPr txBox="1"/>
          <p:nvPr/>
        </p:nvSpPr>
        <p:spPr>
          <a:xfrm>
            <a:off x="241298" y="12832378"/>
            <a:ext cx="583543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/>
              <a:t>・化粧品</a:t>
            </a:r>
            <a:r>
              <a:rPr kumimoji="1" lang="en-US" altLang="ja-JP" sz="2800" b="1" dirty="0"/>
              <a:t>,</a:t>
            </a:r>
            <a:r>
              <a:rPr kumimoji="1" lang="ja-JP" altLang="en-US" sz="2800" b="1" dirty="0"/>
              <a:t>スポーツ用品</a:t>
            </a:r>
            <a:r>
              <a:rPr kumimoji="1" lang="en-US" altLang="ja-JP" sz="2800" b="1" dirty="0"/>
              <a:t>,</a:t>
            </a:r>
            <a:r>
              <a:rPr kumimoji="1" lang="ja-JP" altLang="en-US" sz="2800" b="1" dirty="0"/>
              <a:t>家庭用品</a:t>
            </a:r>
            <a:r>
              <a:rPr kumimoji="1" lang="en-US" altLang="ja-JP" sz="2800" b="1" dirty="0"/>
              <a:t>,</a:t>
            </a:r>
          </a:p>
          <a:p>
            <a:r>
              <a:rPr kumimoji="1" lang="ja-JP" altLang="en-US" sz="2800" b="1" dirty="0"/>
              <a:t>　家電・その他様々な業界に展開。</a:t>
            </a:r>
            <a:endParaRPr kumimoji="1" lang="en-US" altLang="ja-JP" sz="2800" b="1" dirty="0"/>
          </a:p>
          <a:p>
            <a:r>
              <a:rPr kumimoji="1" lang="ja-JP" altLang="en-US" sz="2800" b="1" dirty="0"/>
              <a:t>・メタリック</a:t>
            </a:r>
            <a:r>
              <a:rPr kumimoji="1" lang="en-US" altLang="ja-JP" sz="2800" b="1" dirty="0"/>
              <a:t>,</a:t>
            </a:r>
            <a:r>
              <a:rPr kumimoji="1" lang="ja-JP" altLang="en-US" sz="2800" b="1" dirty="0"/>
              <a:t>ガラス・金属用</a:t>
            </a:r>
            <a:r>
              <a:rPr kumimoji="1" lang="en-US" altLang="ja-JP" sz="2800" b="1" dirty="0"/>
              <a:t>,IMD</a:t>
            </a:r>
          </a:p>
          <a:p>
            <a:r>
              <a:rPr kumimoji="1" lang="ja-JP" altLang="en-US" sz="2800" b="1" dirty="0"/>
              <a:t>　用 など豊富な箔のラインナップ</a:t>
            </a:r>
            <a:endParaRPr kumimoji="1" lang="en-US" altLang="ja-JP" sz="2800" b="1" dirty="0"/>
          </a:p>
        </p:txBody>
      </p: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B94DCDAA-71A5-4A58-B9B5-6BCEB2DA03DD}"/>
              </a:ext>
            </a:extLst>
          </p:cNvPr>
          <p:cNvSpPr txBox="1"/>
          <p:nvPr/>
        </p:nvSpPr>
        <p:spPr>
          <a:xfrm>
            <a:off x="6076729" y="12969964"/>
            <a:ext cx="4125403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500" b="1" dirty="0"/>
              <a:t>大阪府商工労働部成長産業振興室</a:t>
            </a:r>
            <a:endParaRPr kumimoji="1" lang="en-US" altLang="ja-JP" sz="1500" b="1" dirty="0"/>
          </a:p>
          <a:p>
            <a:r>
              <a:rPr kumimoji="1" lang="ja-JP" altLang="en-US" sz="1500" b="1" dirty="0"/>
              <a:t>産業創造課グリーンビジネス</a:t>
            </a:r>
            <a:r>
              <a:rPr kumimoji="1" lang="en-US" altLang="ja-JP" sz="1500" b="1" dirty="0"/>
              <a:t>G</a:t>
            </a:r>
          </a:p>
          <a:p>
            <a:r>
              <a:rPr kumimoji="1" lang="ja-JP" altLang="en-US" sz="1500" b="1" dirty="0"/>
              <a:t>〒</a:t>
            </a:r>
            <a:r>
              <a:rPr kumimoji="1" lang="en-US" altLang="ja-JP" sz="1500" b="1" dirty="0"/>
              <a:t>559-0855 </a:t>
            </a:r>
          </a:p>
          <a:p>
            <a:r>
              <a:rPr kumimoji="1" lang="ja-JP" altLang="en-US" sz="1500" b="1" dirty="0"/>
              <a:t>大阪市住之江区南港北</a:t>
            </a:r>
            <a:r>
              <a:rPr kumimoji="1" lang="en-US" altLang="ja-JP" sz="1500" b="1" dirty="0"/>
              <a:t>1-14-16</a:t>
            </a:r>
          </a:p>
          <a:p>
            <a:r>
              <a:rPr kumimoji="1" lang="ja-JP" altLang="en-US" sz="1500" b="1" dirty="0"/>
              <a:t>大阪府咲洲庁舎</a:t>
            </a:r>
            <a:r>
              <a:rPr kumimoji="1" lang="en-US" altLang="ja-JP" sz="1500" b="1" dirty="0"/>
              <a:t>25</a:t>
            </a:r>
            <a:r>
              <a:rPr kumimoji="1" lang="ja-JP" altLang="en-US" sz="1500" b="1" dirty="0"/>
              <a:t>階</a:t>
            </a:r>
            <a:endParaRPr kumimoji="1" lang="en-US" altLang="ja-JP" sz="1500" b="1" dirty="0"/>
          </a:p>
          <a:p>
            <a:r>
              <a:rPr kumimoji="1" lang="en-US" altLang="ja-JP" sz="1500" b="1" dirty="0"/>
              <a:t>TEL</a:t>
            </a:r>
            <a:r>
              <a:rPr kumimoji="1" lang="ja-JP" altLang="en-US" sz="1500" b="1" dirty="0"/>
              <a:t>：</a:t>
            </a:r>
            <a:r>
              <a:rPr kumimoji="1" lang="en-US" altLang="ja-JP" sz="1500" b="1" dirty="0"/>
              <a:t>06-6210-9484</a:t>
            </a:r>
          </a:p>
          <a:p>
            <a:r>
              <a:rPr kumimoji="1" lang="ja-JP" altLang="en-US" sz="1500" b="1" dirty="0"/>
              <a:t>メールアドレス：</a:t>
            </a:r>
            <a:r>
              <a:rPr kumimoji="1" lang="en-US" altLang="ja-JP" sz="1500" b="1" dirty="0"/>
              <a:t>green@gbox.pref.osaka.lg.jp</a:t>
            </a:r>
            <a:endParaRPr kumimoji="1" lang="ja-JP" altLang="en-US" sz="1500" b="1" dirty="0"/>
          </a:p>
        </p:txBody>
      </p:sp>
      <p:pic>
        <p:nvPicPr>
          <p:cNvPr id="58" name="図 57">
            <a:extLst>
              <a:ext uri="{FF2B5EF4-FFF2-40B4-BE49-F238E27FC236}">
                <a16:creationId xmlns:a16="http://schemas.microsoft.com/office/drawing/2014/main" id="{1CBE5F86-7816-48E8-8BEF-61233B92A7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0367" y="12929318"/>
            <a:ext cx="1470638" cy="1470638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344C5BD-2BC1-17C6-DCF3-0DDBBF366B62}"/>
              </a:ext>
            </a:extLst>
          </p:cNvPr>
          <p:cNvSpPr txBox="1"/>
          <p:nvPr/>
        </p:nvSpPr>
        <p:spPr>
          <a:xfrm>
            <a:off x="1463118" y="7077920"/>
            <a:ext cx="3687854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/>
              <a:t>　耐熱性フィルムに絵柄と接着剤を印刷し、熱と圧を加えて絵柄と接着層を製品に加飾する技法。</a:t>
            </a:r>
            <a:endParaRPr kumimoji="1" lang="en-US" altLang="ja-JP" sz="2800" b="1" dirty="0"/>
          </a:p>
          <a:p>
            <a:r>
              <a:rPr kumimoji="1" lang="ja-JP" altLang="en-US" sz="2800" b="1" dirty="0"/>
              <a:t>多色・複雑な絵柄でも、転写作業</a:t>
            </a:r>
            <a:r>
              <a:rPr kumimoji="1" lang="en-US" altLang="ja-JP" sz="2800" b="1" dirty="0"/>
              <a:t>1</a:t>
            </a:r>
            <a:r>
              <a:rPr kumimoji="1" lang="ja-JP" altLang="en-US" sz="2800" b="1" dirty="0"/>
              <a:t>工程のみのため、絵付け作業の短縮・印刷ミスによる製品のロスを減らすことが可能。</a:t>
            </a:r>
          </a:p>
        </p:txBody>
      </p:sp>
      <p:pic>
        <p:nvPicPr>
          <p:cNvPr id="12" name="図 11">
            <a:extLst>
              <a:ext uri="{FF2B5EF4-FFF2-40B4-BE49-F238E27FC236}">
                <a16:creationId xmlns:a16="http://schemas.microsoft.com/office/drawing/2014/main" id="{34E6EC24-E13F-29EA-2BDF-55274E3655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9558" y="6144613"/>
            <a:ext cx="5170955" cy="5934599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734EC276-5225-AE2F-3BBE-508B5D6066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0092" y="6136532"/>
            <a:ext cx="3315703" cy="770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63262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241</Words>
  <Application>Microsoft Office PowerPoint</Application>
  <PresentationFormat>ユーザー設定</PresentationFormat>
  <Paragraphs>29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Meiryo UI</vt:lpstr>
      <vt:lpstr>Arial</vt:lpstr>
      <vt:lpstr>Calibri</vt:lpstr>
      <vt:lpstr>Calibri Light</vt:lpstr>
      <vt:lpstr>Montserrat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2026-07-06T00:37:07Z</dcterms:created>
  <dcterms:modified xsi:type="dcterms:W3CDTF">2026-07-06T00:37:33Z</dcterms:modified>
</cp:coreProperties>
</file>