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sldIdLst>
    <p:sldId id="264" r:id="rId2"/>
  </p:sldIdLst>
  <p:sldSz cx="10691813" cy="15119350"/>
  <p:notesSz cx="6735763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62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成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35" d="100"/>
          <a:sy n="35" d="100"/>
        </p:scale>
        <p:origin x="1996" y="52"/>
      </p:cViewPr>
      <p:guideLst>
        <p:guide orient="horz" pos="4762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6457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5990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7469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8809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3453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1300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0290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9128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9889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6241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8385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7F748-EFF0-4734-9030-9BE5DC16CAB2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8486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kumimoji="1"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kumimoji="1"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EE44540-90EF-458D-BA84-DE2A6C49202B}"/>
              </a:ext>
            </a:extLst>
          </p:cNvPr>
          <p:cNvSpPr txBox="1"/>
          <p:nvPr/>
        </p:nvSpPr>
        <p:spPr>
          <a:xfrm>
            <a:off x="125127" y="77002"/>
            <a:ext cx="9719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/>
              <a:t>おおさかカーボンニュートラルビジネスネットワーク会員企業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115B290-6D51-40E9-9512-39B20C627EA0}"/>
              </a:ext>
            </a:extLst>
          </p:cNvPr>
          <p:cNvSpPr/>
          <p:nvPr/>
        </p:nvSpPr>
        <p:spPr>
          <a:xfrm>
            <a:off x="241300" y="601133"/>
            <a:ext cx="1412400" cy="178215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/>
              <a:t>省エネ</a:t>
            </a:r>
            <a:endParaRPr kumimoji="1" lang="en-US" altLang="ja-JP" sz="2800" b="1" dirty="0"/>
          </a:p>
          <a:p>
            <a:pPr algn="ctr"/>
            <a:r>
              <a:rPr kumimoji="1" lang="ja-JP" altLang="en-US" sz="2800" b="1" dirty="0"/>
              <a:t>ルギー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063834D-B00F-43C8-985D-1A1C2D0BFB8E}"/>
              </a:ext>
            </a:extLst>
          </p:cNvPr>
          <p:cNvSpPr txBox="1"/>
          <p:nvPr/>
        </p:nvSpPr>
        <p:spPr>
          <a:xfrm>
            <a:off x="1733283" y="1079888"/>
            <a:ext cx="81111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b="1" dirty="0"/>
              <a:t>　　　　真空断熱技術</a:t>
            </a:r>
            <a:endParaRPr kumimoji="1" lang="ja-JP" altLang="en-US" sz="48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F636FCA-5910-4E7F-BED1-902ED327F9CC}"/>
              </a:ext>
            </a:extLst>
          </p:cNvPr>
          <p:cNvSpPr/>
          <p:nvPr/>
        </p:nvSpPr>
        <p:spPr>
          <a:xfrm>
            <a:off x="260273" y="4126596"/>
            <a:ext cx="1066800" cy="180727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会社</a:t>
            </a:r>
            <a:endParaRPr kumimoji="1" lang="en-US" altLang="ja-JP" sz="2400" b="1" dirty="0"/>
          </a:p>
          <a:p>
            <a:pPr algn="ctr"/>
            <a:r>
              <a:rPr kumimoji="1" lang="ja-JP" altLang="en-US" sz="2400" b="1" dirty="0"/>
              <a:t>紹介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D365A124-1A3E-40E1-BF72-B2E415DBDBB7}"/>
              </a:ext>
            </a:extLst>
          </p:cNvPr>
          <p:cNvSpPr/>
          <p:nvPr/>
        </p:nvSpPr>
        <p:spPr>
          <a:xfrm>
            <a:off x="241300" y="4100994"/>
            <a:ext cx="10337800" cy="1832877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27461AB-D926-48BE-91A7-118A36BD532B}"/>
              </a:ext>
            </a:extLst>
          </p:cNvPr>
          <p:cNvSpPr/>
          <p:nvPr/>
        </p:nvSpPr>
        <p:spPr>
          <a:xfrm>
            <a:off x="1621017" y="635620"/>
            <a:ext cx="8909989" cy="1717288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97FC27A-9BEF-4B35-A57D-7C75726647C4}"/>
              </a:ext>
            </a:extLst>
          </p:cNvPr>
          <p:cNvSpPr txBox="1"/>
          <p:nvPr/>
        </p:nvSpPr>
        <p:spPr>
          <a:xfrm>
            <a:off x="1384155" y="4263635"/>
            <a:ext cx="92297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>
                <a:latin typeface="+mn-ea"/>
              </a:rPr>
              <a:t>当社は</a:t>
            </a:r>
            <a:r>
              <a:rPr kumimoji="1" lang="en-US" altLang="ja-JP" sz="2400" b="1" dirty="0">
                <a:latin typeface="+mn-ea"/>
              </a:rPr>
              <a:t>2023</a:t>
            </a:r>
            <a:r>
              <a:rPr kumimoji="1" lang="ja-JP" altLang="en-US" sz="2400" b="1" dirty="0">
                <a:latin typeface="+mn-ea"/>
              </a:rPr>
              <a:t>年に創立</a:t>
            </a:r>
            <a:r>
              <a:rPr kumimoji="1" lang="en-US" altLang="ja-JP" sz="2400" b="1" dirty="0">
                <a:latin typeface="+mn-ea"/>
              </a:rPr>
              <a:t>100</a:t>
            </a:r>
            <a:r>
              <a:rPr kumimoji="1" lang="ja-JP" altLang="en-US" sz="2400" b="1" dirty="0">
                <a:latin typeface="+mn-ea"/>
              </a:rPr>
              <a:t>周年を迎え、祖業の「真空断熱技術」は宇宙分野にも挑戦するなど進化を遂げております。磨き続けた「真空断熱技術」で次の</a:t>
            </a:r>
            <a:r>
              <a:rPr kumimoji="1" lang="en-US" altLang="ja-JP" sz="2400" b="1" dirty="0">
                <a:latin typeface="+mn-ea"/>
              </a:rPr>
              <a:t>100</a:t>
            </a:r>
            <a:r>
              <a:rPr kumimoji="1" lang="ja-JP" altLang="en-US" sz="2400" b="1" dirty="0">
                <a:latin typeface="+mn-ea"/>
              </a:rPr>
              <a:t>年は省エネ・世界のカーボンニュートラルに貢献してまいります。</a:t>
            </a:r>
            <a:endParaRPr kumimoji="1" lang="en-US" altLang="ja-JP" sz="2400" b="1" dirty="0">
              <a:solidFill>
                <a:srgbClr val="333333"/>
              </a:solidFill>
              <a:latin typeface="+mn-ea"/>
            </a:endParaRPr>
          </a:p>
          <a:p>
            <a:endParaRPr kumimoji="1" lang="en-US" altLang="ja-JP" sz="2400" b="1" dirty="0">
              <a:latin typeface="+mn-ea"/>
            </a:endParaRPr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A459186A-78F0-4F10-8F81-744BCCAA2BB4}"/>
              </a:ext>
            </a:extLst>
          </p:cNvPr>
          <p:cNvSpPr/>
          <p:nvPr/>
        </p:nvSpPr>
        <p:spPr>
          <a:xfrm>
            <a:off x="241299" y="6067331"/>
            <a:ext cx="1085773" cy="612575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技術</a:t>
            </a:r>
            <a:endParaRPr kumimoji="1" lang="en-US" altLang="ja-JP" sz="2400" b="1" dirty="0"/>
          </a:p>
          <a:p>
            <a:pPr algn="ctr"/>
            <a:r>
              <a:rPr kumimoji="1" lang="ja-JP" altLang="en-US" sz="2400" b="1" dirty="0"/>
              <a:t>詳細</a:t>
            </a: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9279C9B2-87B9-4ADB-A815-A22ECABFDB52}"/>
              </a:ext>
            </a:extLst>
          </p:cNvPr>
          <p:cNvSpPr/>
          <p:nvPr/>
        </p:nvSpPr>
        <p:spPr>
          <a:xfrm>
            <a:off x="241300" y="6041730"/>
            <a:ext cx="10337800" cy="6152658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58ADCD66-071B-4168-8336-81C001AD3B40}"/>
              </a:ext>
            </a:extLst>
          </p:cNvPr>
          <p:cNvSpPr txBox="1"/>
          <p:nvPr/>
        </p:nvSpPr>
        <p:spPr>
          <a:xfrm>
            <a:off x="1454649" y="9984716"/>
            <a:ext cx="441020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latin typeface="+mn-ea"/>
              </a:rPr>
              <a:t>当社真空断熱パネル</a:t>
            </a:r>
            <a:r>
              <a:rPr kumimoji="1" lang="en-US" altLang="ja-JP" sz="2800" b="1" dirty="0">
                <a:latin typeface="+mn-ea"/>
              </a:rPr>
              <a:t>TIVIP</a:t>
            </a:r>
            <a:r>
              <a:rPr kumimoji="1" lang="ja-JP" altLang="en-US" sz="2800" b="1" dirty="0">
                <a:latin typeface="+mn-ea"/>
              </a:rPr>
              <a:t>は、外装に他社とは異なるステンレスを使用することで、長寿命を実現しています</a:t>
            </a:r>
          </a:p>
        </p:txBody>
      </p:sp>
      <p:sp>
        <p:nvSpPr>
          <p:cNvPr id="53" name="正方形/長方形 52">
            <a:extLst>
              <a:ext uri="{FF2B5EF4-FFF2-40B4-BE49-F238E27FC236}">
                <a16:creationId xmlns:a16="http://schemas.microsoft.com/office/drawing/2014/main" id="{4C0BF7AA-2167-4541-87A6-607C263639BE}"/>
              </a:ext>
            </a:extLst>
          </p:cNvPr>
          <p:cNvSpPr/>
          <p:nvPr/>
        </p:nvSpPr>
        <p:spPr>
          <a:xfrm>
            <a:off x="231143" y="2467407"/>
            <a:ext cx="1412400" cy="92150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会社名</a:t>
            </a: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2C934109-4DC7-4C1B-BBE4-2B7B6D93D14B}"/>
              </a:ext>
            </a:extLst>
          </p:cNvPr>
          <p:cNvSpPr/>
          <p:nvPr/>
        </p:nvSpPr>
        <p:spPr>
          <a:xfrm>
            <a:off x="1621017" y="2495659"/>
            <a:ext cx="8909988" cy="856392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BA129DB4-7048-4CFE-8CC3-895E3271CC26}"/>
              </a:ext>
            </a:extLst>
          </p:cNvPr>
          <p:cNvSpPr txBox="1"/>
          <p:nvPr/>
        </p:nvSpPr>
        <p:spPr>
          <a:xfrm>
            <a:off x="1653700" y="2597503"/>
            <a:ext cx="8887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 dirty="0"/>
              <a:t>タイガー魔法瓶株式会社</a:t>
            </a:r>
            <a:endParaRPr kumimoji="1" lang="en-US" altLang="ja-JP" sz="3600" b="1" dirty="0"/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2039EEE3-35F8-4B71-8962-E642A02257D2}"/>
              </a:ext>
            </a:extLst>
          </p:cNvPr>
          <p:cNvSpPr/>
          <p:nvPr/>
        </p:nvSpPr>
        <p:spPr>
          <a:xfrm>
            <a:off x="231143" y="3442182"/>
            <a:ext cx="3290858" cy="5847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本社・大阪の拠点</a:t>
            </a: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163592EF-D567-488F-A146-CD9C2C4AD6C6}"/>
              </a:ext>
            </a:extLst>
          </p:cNvPr>
          <p:cNvSpPr/>
          <p:nvPr/>
        </p:nvSpPr>
        <p:spPr>
          <a:xfrm>
            <a:off x="3522001" y="3477566"/>
            <a:ext cx="7009004" cy="52379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C1EC5251-42A1-497F-AA9C-C80FBB0B566E}"/>
              </a:ext>
            </a:extLst>
          </p:cNvPr>
          <p:cNvSpPr txBox="1"/>
          <p:nvPr/>
        </p:nvSpPr>
        <p:spPr>
          <a:xfrm>
            <a:off x="3694072" y="3551207"/>
            <a:ext cx="699774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 dirty="0"/>
              <a:t>門真市</a:t>
            </a:r>
            <a:endParaRPr kumimoji="1" lang="en-US" altLang="ja-JP" sz="2400" b="1" dirty="0"/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35DB722F-FF24-443B-B6AB-FD787D3915D6}"/>
              </a:ext>
            </a:extLst>
          </p:cNvPr>
          <p:cNvSpPr/>
          <p:nvPr/>
        </p:nvSpPr>
        <p:spPr>
          <a:xfrm>
            <a:off x="231142" y="12301835"/>
            <a:ext cx="5732873" cy="52924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期待する技術の活用方法・連携先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79ADCB95-D10C-4CAA-8E72-EAD2E2809CC7}"/>
              </a:ext>
            </a:extLst>
          </p:cNvPr>
          <p:cNvSpPr/>
          <p:nvPr/>
        </p:nvSpPr>
        <p:spPr>
          <a:xfrm>
            <a:off x="241299" y="12307041"/>
            <a:ext cx="5722716" cy="2735307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0515E507-29CF-46C9-A3F9-2FA025DD86CB}"/>
              </a:ext>
            </a:extLst>
          </p:cNvPr>
          <p:cNvSpPr txBox="1"/>
          <p:nvPr/>
        </p:nvSpPr>
        <p:spPr>
          <a:xfrm>
            <a:off x="6848269" y="14744925"/>
            <a:ext cx="3843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sz="2000" dirty="0"/>
              <a:t>令和８年７月２０日時点</a:t>
            </a:r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317C07BB-3F7F-4F91-9F34-638CB1CB0095}"/>
              </a:ext>
            </a:extLst>
          </p:cNvPr>
          <p:cNvSpPr/>
          <p:nvPr/>
        </p:nvSpPr>
        <p:spPr>
          <a:xfrm>
            <a:off x="6076729" y="12333317"/>
            <a:ext cx="4520286" cy="55972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b="1" dirty="0"/>
              <a:t>問い合わせ先</a:t>
            </a:r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E8C738BC-C855-4226-BE06-7A889DD9448B}"/>
              </a:ext>
            </a:extLst>
          </p:cNvPr>
          <p:cNvSpPr/>
          <p:nvPr/>
        </p:nvSpPr>
        <p:spPr>
          <a:xfrm>
            <a:off x="6076729" y="12301835"/>
            <a:ext cx="4502371" cy="244309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9B5C7E81-478E-4B49-AF72-329C887E5BF7}"/>
              </a:ext>
            </a:extLst>
          </p:cNvPr>
          <p:cNvSpPr txBox="1"/>
          <p:nvPr/>
        </p:nvSpPr>
        <p:spPr>
          <a:xfrm>
            <a:off x="358029" y="12890743"/>
            <a:ext cx="54966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/>
              <a:t>＜活用が期待される分野＞</a:t>
            </a:r>
            <a:endParaRPr kumimoji="1" lang="en-US" altLang="ja-JP" sz="2800" b="1" dirty="0"/>
          </a:p>
          <a:p>
            <a:r>
              <a:rPr kumimoji="1" lang="ja-JP" altLang="en-US" sz="2800" b="1" dirty="0"/>
              <a:t>輸送、建築建材、医療、工業、</a:t>
            </a:r>
            <a:endParaRPr kumimoji="1" lang="en-US" altLang="ja-JP" sz="2800" b="1" dirty="0"/>
          </a:p>
          <a:p>
            <a:r>
              <a:rPr kumimoji="1" lang="ja-JP" altLang="en-US" sz="2800" b="1" dirty="0"/>
              <a:t>環境エネルギーなど</a:t>
            </a:r>
            <a:endParaRPr kumimoji="1" lang="en-US" altLang="ja-JP" sz="2800" b="1" dirty="0"/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B94DCDAA-71A5-4A58-B9B5-6BCEB2DA03DD}"/>
              </a:ext>
            </a:extLst>
          </p:cNvPr>
          <p:cNvSpPr txBox="1"/>
          <p:nvPr/>
        </p:nvSpPr>
        <p:spPr>
          <a:xfrm>
            <a:off x="6076729" y="12969964"/>
            <a:ext cx="4125403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500" b="1" dirty="0"/>
              <a:t>大阪府商工労働部成長産業振興室</a:t>
            </a:r>
            <a:endParaRPr kumimoji="1" lang="en-US" altLang="ja-JP" sz="1500" b="1" dirty="0"/>
          </a:p>
          <a:p>
            <a:r>
              <a:rPr kumimoji="1" lang="ja-JP" altLang="en-US" sz="1500" b="1" dirty="0"/>
              <a:t>産業創造課グリーンビジネス</a:t>
            </a:r>
            <a:r>
              <a:rPr kumimoji="1" lang="en-US" altLang="ja-JP" sz="1500" b="1" dirty="0"/>
              <a:t>G</a:t>
            </a:r>
          </a:p>
          <a:p>
            <a:r>
              <a:rPr kumimoji="1" lang="ja-JP" altLang="en-US" sz="1500" b="1" dirty="0"/>
              <a:t>〒</a:t>
            </a:r>
            <a:r>
              <a:rPr kumimoji="1" lang="en-US" altLang="ja-JP" sz="1500" b="1" dirty="0"/>
              <a:t>559-0855 </a:t>
            </a:r>
          </a:p>
          <a:p>
            <a:r>
              <a:rPr kumimoji="1" lang="ja-JP" altLang="en-US" sz="1500" b="1" dirty="0"/>
              <a:t>大阪市住之江区南港北</a:t>
            </a:r>
            <a:r>
              <a:rPr kumimoji="1" lang="en-US" altLang="ja-JP" sz="1500" b="1" dirty="0"/>
              <a:t>1-14-16</a:t>
            </a:r>
          </a:p>
          <a:p>
            <a:r>
              <a:rPr kumimoji="1" lang="ja-JP" altLang="en-US" sz="1500" b="1" dirty="0"/>
              <a:t>大阪府咲洲庁舎</a:t>
            </a:r>
            <a:r>
              <a:rPr kumimoji="1" lang="en-US" altLang="ja-JP" sz="1500" b="1" dirty="0"/>
              <a:t>25</a:t>
            </a:r>
            <a:r>
              <a:rPr kumimoji="1" lang="ja-JP" altLang="en-US" sz="1500" b="1" dirty="0"/>
              <a:t>階</a:t>
            </a:r>
            <a:endParaRPr kumimoji="1" lang="en-US" altLang="ja-JP" sz="1500" b="1" dirty="0"/>
          </a:p>
          <a:p>
            <a:r>
              <a:rPr kumimoji="1" lang="en-US" altLang="ja-JP" sz="1500" b="1" dirty="0"/>
              <a:t>TEL</a:t>
            </a:r>
            <a:r>
              <a:rPr kumimoji="1" lang="ja-JP" altLang="en-US" sz="1500" b="1" dirty="0"/>
              <a:t>：</a:t>
            </a:r>
            <a:r>
              <a:rPr kumimoji="1" lang="en-US" altLang="ja-JP" sz="1500" b="1" dirty="0"/>
              <a:t>06-6210-9484</a:t>
            </a:r>
          </a:p>
          <a:p>
            <a:r>
              <a:rPr kumimoji="1" lang="ja-JP" altLang="en-US" sz="1500" b="1" dirty="0"/>
              <a:t>メールアドレス：</a:t>
            </a:r>
            <a:r>
              <a:rPr kumimoji="1" lang="en-US" altLang="ja-JP" sz="1500" b="1" dirty="0"/>
              <a:t>green@gbox.pref.osaka.lg.jp</a:t>
            </a:r>
            <a:endParaRPr kumimoji="1" lang="ja-JP" altLang="en-US" sz="1500" b="1" dirty="0"/>
          </a:p>
        </p:txBody>
      </p:sp>
      <p:pic>
        <p:nvPicPr>
          <p:cNvPr id="58" name="図 57">
            <a:extLst>
              <a:ext uri="{FF2B5EF4-FFF2-40B4-BE49-F238E27FC236}">
                <a16:creationId xmlns:a16="http://schemas.microsoft.com/office/drawing/2014/main" id="{1CBE5F86-7816-48E8-8BEF-61233B92A7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367" y="12929318"/>
            <a:ext cx="1470638" cy="1470638"/>
          </a:xfrm>
          <a:prstGeom prst="rect">
            <a:avLst/>
          </a:prstGeom>
        </p:spPr>
      </p:pic>
      <p:pic>
        <p:nvPicPr>
          <p:cNvPr id="19" name="図 18" descr="アイコン&#10;&#10;AI 生成コンテンツは誤りを含む可能性があります。">
            <a:extLst>
              <a:ext uri="{FF2B5EF4-FFF2-40B4-BE49-F238E27FC236}">
                <a16:creationId xmlns:a16="http://schemas.microsoft.com/office/drawing/2014/main" id="{510F7E42-F151-5070-6C94-72D224CA19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007" y="6145583"/>
            <a:ext cx="1262930" cy="257778"/>
          </a:xfrm>
          <a:prstGeom prst="rect">
            <a:avLst/>
          </a:prstGeom>
        </p:spPr>
      </p:pic>
      <p:sp>
        <p:nvSpPr>
          <p:cNvPr id="29" name="四角形: 角を丸くする 28">
            <a:extLst>
              <a:ext uri="{FF2B5EF4-FFF2-40B4-BE49-F238E27FC236}">
                <a16:creationId xmlns:a16="http://schemas.microsoft.com/office/drawing/2014/main" id="{56C9D744-BF58-0652-1DD3-1893D2E877F2}"/>
              </a:ext>
            </a:extLst>
          </p:cNvPr>
          <p:cNvSpPr/>
          <p:nvPr/>
        </p:nvSpPr>
        <p:spPr>
          <a:xfrm>
            <a:off x="1493256" y="8817734"/>
            <a:ext cx="1998984" cy="528464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/>
              <a:t>高断熱</a:t>
            </a:r>
            <a:endParaRPr kumimoji="1" lang="en-US" altLang="ja-JP" b="1" dirty="0"/>
          </a:p>
          <a:p>
            <a:pPr algn="ctr"/>
            <a:r>
              <a:rPr kumimoji="1" lang="ja-JP" altLang="en-US" sz="1100" dirty="0"/>
              <a:t>保温・保冷・省エネ</a:t>
            </a:r>
          </a:p>
        </p:txBody>
      </p:sp>
      <p:sp>
        <p:nvSpPr>
          <p:cNvPr id="30" name="四角形: 角を丸くする 29">
            <a:extLst>
              <a:ext uri="{FF2B5EF4-FFF2-40B4-BE49-F238E27FC236}">
                <a16:creationId xmlns:a16="http://schemas.microsoft.com/office/drawing/2014/main" id="{8685FD52-9154-4F59-8108-25D1020F9118}"/>
              </a:ext>
            </a:extLst>
          </p:cNvPr>
          <p:cNvSpPr/>
          <p:nvPr/>
        </p:nvSpPr>
        <p:spPr>
          <a:xfrm>
            <a:off x="3583253" y="8817734"/>
            <a:ext cx="1998984" cy="528464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/>
              <a:t>長寿命</a:t>
            </a:r>
            <a:endParaRPr kumimoji="1" lang="en-US" altLang="ja-JP" b="1" dirty="0"/>
          </a:p>
          <a:p>
            <a:pPr algn="ctr"/>
            <a:r>
              <a:rPr kumimoji="1" lang="ja-JP" altLang="en-US" sz="1100" dirty="0"/>
              <a:t>ライフサイクルコスト削減</a:t>
            </a:r>
          </a:p>
        </p:txBody>
      </p:sp>
      <p:sp>
        <p:nvSpPr>
          <p:cNvPr id="31" name="四角形: 角を丸くする 30">
            <a:extLst>
              <a:ext uri="{FF2B5EF4-FFF2-40B4-BE49-F238E27FC236}">
                <a16:creationId xmlns:a16="http://schemas.microsoft.com/office/drawing/2014/main" id="{02A0B0BC-2981-244E-3E01-3ABF769D5223}"/>
              </a:ext>
            </a:extLst>
          </p:cNvPr>
          <p:cNvSpPr/>
          <p:nvPr/>
        </p:nvSpPr>
        <p:spPr>
          <a:xfrm>
            <a:off x="1493256" y="9401225"/>
            <a:ext cx="1998984" cy="528464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/>
              <a:t>不燃</a:t>
            </a:r>
            <a:endParaRPr kumimoji="1" lang="en-US" altLang="ja-JP" b="1" dirty="0"/>
          </a:p>
          <a:p>
            <a:pPr algn="ctr"/>
            <a:r>
              <a:rPr kumimoji="1" lang="ja-JP" altLang="en-US" sz="1100" dirty="0"/>
              <a:t>高い安全性</a:t>
            </a:r>
          </a:p>
        </p:txBody>
      </p:sp>
      <p:sp>
        <p:nvSpPr>
          <p:cNvPr id="33" name="四角形: 角を丸くする 32">
            <a:extLst>
              <a:ext uri="{FF2B5EF4-FFF2-40B4-BE49-F238E27FC236}">
                <a16:creationId xmlns:a16="http://schemas.microsoft.com/office/drawing/2014/main" id="{6123B56B-9AC4-089E-2714-449070A47722}"/>
              </a:ext>
            </a:extLst>
          </p:cNvPr>
          <p:cNvSpPr/>
          <p:nvPr/>
        </p:nvSpPr>
        <p:spPr>
          <a:xfrm>
            <a:off x="3583253" y="9401225"/>
            <a:ext cx="1998984" cy="528464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/>
              <a:t>薄型</a:t>
            </a:r>
            <a:endParaRPr kumimoji="1" lang="en-US" altLang="ja-JP" b="1" dirty="0"/>
          </a:p>
          <a:p>
            <a:pPr algn="ctr"/>
            <a:r>
              <a:rPr kumimoji="1" lang="ja-JP" altLang="en-US" sz="1100" dirty="0"/>
              <a:t>スペース有効活用</a:t>
            </a: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50D8CE83-CCFF-2B9D-FDE4-8516ACCDF925}"/>
              </a:ext>
            </a:extLst>
          </p:cNvPr>
          <p:cNvSpPr txBox="1"/>
          <p:nvPr/>
        </p:nvSpPr>
        <p:spPr>
          <a:xfrm>
            <a:off x="4718458" y="6382730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b="1" dirty="0">
                <a:solidFill>
                  <a:schemeClr val="accent1"/>
                </a:solidFill>
              </a:rPr>
              <a:t>ティビップ</a:t>
            </a: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251DA34B-7261-884C-3E04-3DC6D725FE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3410" y="6692732"/>
            <a:ext cx="3290334" cy="2036603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AEEF28E4-D6F2-039E-4C9C-A3447A8E9A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8085" y="6692732"/>
            <a:ext cx="3290336" cy="2036605"/>
          </a:xfrm>
          <a:prstGeom prst="rect">
            <a:avLst/>
          </a:prstGeom>
        </p:spPr>
      </p:pic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C745032B-0112-D8D3-72FF-8172C8957495}"/>
              </a:ext>
            </a:extLst>
          </p:cNvPr>
          <p:cNvSpPr/>
          <p:nvPr/>
        </p:nvSpPr>
        <p:spPr>
          <a:xfrm>
            <a:off x="6353425" y="8817735"/>
            <a:ext cx="1975282" cy="528464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/>
              <a:t>圧倒的高断熱</a:t>
            </a:r>
            <a:endParaRPr kumimoji="1" lang="en-US" altLang="ja-JP" b="1" dirty="0"/>
          </a:p>
          <a:p>
            <a:pPr algn="ctr"/>
            <a:r>
              <a:rPr kumimoji="1" lang="ja-JP" altLang="en-US" sz="1100" dirty="0"/>
              <a:t>保温・保冷・省エネ</a:t>
            </a:r>
          </a:p>
        </p:txBody>
      </p: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80E446BB-7E73-9E2E-E4C7-DE5FF5082E4F}"/>
              </a:ext>
            </a:extLst>
          </p:cNvPr>
          <p:cNvSpPr/>
          <p:nvPr/>
        </p:nvSpPr>
        <p:spPr>
          <a:xfrm>
            <a:off x="6353425" y="9401225"/>
            <a:ext cx="1975284" cy="528142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/>
              <a:t>耐久性</a:t>
            </a:r>
            <a:endParaRPr kumimoji="1" lang="en-US" altLang="ja-JP" b="1" dirty="0"/>
          </a:p>
          <a:p>
            <a:pPr algn="ctr"/>
            <a:r>
              <a:rPr kumimoji="1" lang="ja-JP" altLang="en-US" sz="1100" dirty="0"/>
              <a:t>ライフサイクルコスト削減</a:t>
            </a:r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FD9DB260-EE4A-8C74-EC2C-39C175AF48AC}"/>
              </a:ext>
            </a:extLst>
          </p:cNvPr>
          <p:cNvSpPr/>
          <p:nvPr/>
        </p:nvSpPr>
        <p:spPr>
          <a:xfrm>
            <a:off x="8415382" y="8817735"/>
            <a:ext cx="1873103" cy="528463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/>
              <a:t>軽量コンパクト</a:t>
            </a:r>
            <a:endParaRPr kumimoji="1" lang="en-US" altLang="ja-JP" b="1" dirty="0"/>
          </a:p>
          <a:p>
            <a:pPr algn="ctr"/>
            <a:r>
              <a:rPr kumimoji="1" lang="ja-JP" altLang="en-US" sz="1100" dirty="0"/>
              <a:t>スペース有効活用</a:t>
            </a:r>
          </a:p>
        </p:txBody>
      </p: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069D0B0D-0F6C-1398-E607-A84ADA07E09E}"/>
              </a:ext>
            </a:extLst>
          </p:cNvPr>
          <p:cNvCxnSpPr>
            <a:cxnSpLocks/>
          </p:cNvCxnSpPr>
          <p:nvPr/>
        </p:nvCxnSpPr>
        <p:spPr>
          <a:xfrm>
            <a:off x="5925915" y="6112089"/>
            <a:ext cx="0" cy="551793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131BF187-80A7-5BE9-EE10-D9BD48D3C113}"/>
              </a:ext>
            </a:extLst>
          </p:cNvPr>
          <p:cNvSpPr txBox="1"/>
          <p:nvPr/>
        </p:nvSpPr>
        <p:spPr>
          <a:xfrm>
            <a:off x="6317263" y="9984716"/>
            <a:ext cx="441020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latin typeface="+mn-ea"/>
              </a:rPr>
              <a:t>当社真空断熱容器は水筒用途のみならず、宇宙分野から自動車産業・医療分野まで幅広く活用されています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10FB2C64-2BF2-8891-776C-3564A75CEC1C}"/>
              </a:ext>
            </a:extLst>
          </p:cNvPr>
          <p:cNvSpPr txBox="1"/>
          <p:nvPr/>
        </p:nvSpPr>
        <p:spPr>
          <a:xfrm>
            <a:off x="1301558" y="6072153"/>
            <a:ext cx="32548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latin typeface="+mn-ea"/>
              </a:rPr>
              <a:t>①真空断熱パネル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4DF62F1-3EF8-8862-89C1-F7150F8D9705}"/>
              </a:ext>
            </a:extLst>
          </p:cNvPr>
          <p:cNvSpPr txBox="1"/>
          <p:nvPr/>
        </p:nvSpPr>
        <p:spPr>
          <a:xfrm>
            <a:off x="5999053" y="6072153"/>
            <a:ext cx="2989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latin typeface="+mn-ea"/>
              </a:rPr>
              <a:t>②真空断熱容器</a:t>
            </a:r>
          </a:p>
        </p:txBody>
      </p:sp>
    </p:spTree>
    <p:extLst>
      <p:ext uri="{BB962C8B-B14F-4D97-AF65-F5344CB8AC3E}">
        <p14:creationId xmlns:p14="http://schemas.microsoft.com/office/powerpoint/2010/main" val="10324298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241</Words>
  <Application>Microsoft Office PowerPoint</Application>
  <PresentationFormat>ユーザー設定</PresentationFormat>
  <Paragraphs>45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 UI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2026-08-17T07:30:21Z</dcterms:created>
  <dcterms:modified xsi:type="dcterms:W3CDTF">2026-08-17T07:31:04Z</dcterms:modified>
</cp:coreProperties>
</file>