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4" r:id="rId2"/>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85"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FF"/>
    <a:srgbClr val="FBA3FF"/>
    <a:srgbClr val="B70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57" autoAdjust="0"/>
    <p:restoredTop sz="94660"/>
  </p:normalViewPr>
  <p:slideViewPr>
    <p:cSldViewPr snapToGrid="0" showGuides="1">
      <p:cViewPr>
        <p:scale>
          <a:sx n="75" d="100"/>
          <a:sy n="75" d="100"/>
        </p:scale>
        <p:origin x="888" y="-2836"/>
      </p:cViewPr>
      <p:guideLst>
        <p:guide orient="horz" pos="4785"/>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21017" y="676906"/>
            <a:ext cx="8975998" cy="1569660"/>
          </a:xfrm>
          <a:prstGeom prst="rect">
            <a:avLst/>
          </a:prstGeom>
          <a:noFill/>
        </p:spPr>
        <p:txBody>
          <a:bodyPr wrap="square" rtlCol="0">
            <a:spAutoFit/>
          </a:bodyPr>
          <a:lstStyle/>
          <a:p>
            <a:pPr algn="ctr"/>
            <a:r>
              <a:rPr lang="ja-JP" altLang="ja-JP" sz="4800" b="1" dirty="0">
                <a:latin typeface="+mn-ea"/>
              </a:rPr>
              <a:t>蓄電池の寿命</a:t>
            </a:r>
            <a:r>
              <a:rPr lang="ja-JP" altLang="en-US" sz="4800" b="1" dirty="0">
                <a:latin typeface="+mn-ea"/>
              </a:rPr>
              <a:t>が</a:t>
            </a:r>
            <a:r>
              <a:rPr lang="ja-JP" altLang="ja-JP" sz="4800" b="1" dirty="0">
                <a:latin typeface="+mn-ea"/>
              </a:rPr>
              <a:t>２〜３倍に</a:t>
            </a:r>
            <a:endParaRPr lang="en-US" altLang="ja-JP" sz="4800" b="1" dirty="0">
              <a:latin typeface="+mn-ea"/>
            </a:endParaRPr>
          </a:p>
          <a:p>
            <a:pPr algn="ctr"/>
            <a:r>
              <a:rPr lang="ja-JP" altLang="ja-JP" sz="4800" b="1" dirty="0">
                <a:latin typeface="+mn-ea"/>
              </a:rPr>
              <a:t>サイクルエクステンダー</a:t>
            </a:r>
            <a:endParaRPr kumimoji="1" lang="ja-JP" altLang="en-US" sz="4800" b="1" dirty="0">
              <a:latin typeface="+mn-ea"/>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lang="ja-JP" altLang="ja-JP" sz="2400" b="1" dirty="0"/>
              <a:t>株式会社 </a:t>
            </a:r>
            <a:r>
              <a:rPr lang="ja-JP" altLang="ja-JP" sz="2400" b="1" dirty="0">
                <a:latin typeface="+mn-ea"/>
              </a:rPr>
              <a:t>Plan Be</a:t>
            </a:r>
            <a:r>
              <a:rPr lang="ja-JP" altLang="ja-JP" sz="2400" b="1" dirty="0"/>
              <a:t>は、蓄電池開発の豊富な経験を軸に</a:t>
            </a:r>
            <a:r>
              <a:rPr lang="ja-JP" altLang="en-US" sz="2400" b="1" dirty="0"/>
              <a:t>クライアントの開発を強力に促進する</a:t>
            </a:r>
            <a:r>
              <a:rPr lang="ja-JP" altLang="ja-JP" sz="2400" b="1" dirty="0"/>
              <a:t>コンサルティング</a:t>
            </a:r>
            <a:r>
              <a:rPr lang="ja-JP" altLang="en-US" sz="2400" b="1" dirty="0"/>
              <a:t>を提供</a:t>
            </a:r>
            <a:r>
              <a:rPr lang="ja-JP" altLang="ja-JP" sz="2400" b="1" dirty="0"/>
              <a:t>。</a:t>
            </a:r>
            <a:r>
              <a:rPr lang="ja-JP" altLang="en-US" sz="2400" b="1" dirty="0"/>
              <a:t>また</a:t>
            </a:r>
            <a:r>
              <a:rPr lang="ja-JP" altLang="ja-JP" sz="2400" b="1" dirty="0">
                <a:latin typeface="+mn-ea"/>
              </a:rPr>
              <a:t>AGV</a:t>
            </a:r>
            <a:r>
              <a:rPr lang="ja-JP" altLang="ja-JP" sz="2400" b="1" dirty="0"/>
              <a:t>や</a:t>
            </a:r>
            <a:r>
              <a:rPr lang="ja-JP" altLang="en-US" sz="2400" b="1" dirty="0"/>
              <a:t>小型</a:t>
            </a:r>
            <a:r>
              <a:rPr lang="en-US" altLang="ja-JP" sz="2400" b="1" dirty="0">
                <a:latin typeface="+mn-ea"/>
              </a:rPr>
              <a:t>EV</a:t>
            </a:r>
            <a:r>
              <a:rPr lang="ja-JP" altLang="en-US" sz="2400" b="1" dirty="0"/>
              <a:t>の</a:t>
            </a:r>
            <a:r>
              <a:rPr lang="ja-JP" altLang="ja-JP" sz="2400" b="1" dirty="0"/>
              <a:t>蓄電池</a:t>
            </a:r>
            <a:r>
              <a:rPr lang="ja-JP" altLang="en-US" sz="2400" b="1" dirty="0"/>
              <a:t>を長寿命化</a:t>
            </a:r>
            <a:r>
              <a:rPr lang="ja-JP" altLang="ja-JP" sz="2400" b="1" dirty="0"/>
              <a:t>する</a:t>
            </a:r>
            <a:r>
              <a:rPr lang="ja-JP" altLang="en-US" sz="2400" b="1" dirty="0"/>
              <a:t>制御</a:t>
            </a:r>
            <a:r>
              <a:rPr lang="ja-JP" altLang="ja-JP" sz="2400" b="1" dirty="0"/>
              <a:t>技術の開発を進めています。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a:t>
            </a:r>
            <a:r>
              <a:rPr kumimoji="1" lang="en-US" altLang="ja-JP" sz="3600" b="1" dirty="0">
                <a:latin typeface="+mn-ea"/>
              </a:rPr>
              <a:t>Plan Be</a:t>
            </a: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京都市北区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125127" y="12832378"/>
            <a:ext cx="5951601" cy="1815882"/>
          </a:xfrm>
          <a:prstGeom prst="rect">
            <a:avLst/>
          </a:prstGeom>
          <a:noFill/>
        </p:spPr>
        <p:txBody>
          <a:bodyPr wrap="square" rtlCol="0">
            <a:spAutoFit/>
          </a:bodyPr>
          <a:lstStyle/>
          <a:p>
            <a:r>
              <a:rPr kumimoji="1" lang="ja-JP" altLang="en-US" sz="2800" b="1" dirty="0"/>
              <a:t>・</a:t>
            </a:r>
            <a:r>
              <a:rPr lang="ja-JP" altLang="ja-JP" sz="2800" b="1" dirty="0"/>
              <a:t>AGVなどの電動モビリティ</a:t>
            </a:r>
            <a:r>
              <a:rPr lang="ja-JP" altLang="en-US" sz="2800" b="1" dirty="0"/>
              <a:t>向け</a:t>
            </a:r>
            <a:endParaRPr lang="en-US" altLang="ja-JP" sz="2800" b="1" dirty="0"/>
          </a:p>
          <a:p>
            <a:r>
              <a:rPr lang="ja-JP" altLang="en-US" sz="2800" b="1" dirty="0"/>
              <a:t>　電池</a:t>
            </a:r>
            <a:r>
              <a:rPr lang="ja-JP" altLang="ja-JP" sz="2800" b="1" dirty="0"/>
              <a:t>長寿命化</a:t>
            </a:r>
            <a:r>
              <a:rPr lang="ja-JP" altLang="en-US" sz="2800" b="1" dirty="0"/>
              <a:t>と交換頻度削減</a:t>
            </a:r>
            <a:endParaRPr lang="en-US" altLang="ja-JP" sz="2800" b="1" dirty="0"/>
          </a:p>
          <a:p>
            <a:r>
              <a:rPr lang="ja-JP" altLang="en-US" sz="2800" b="1" dirty="0"/>
              <a:t>・最適な電池選定で導入コスト低減</a:t>
            </a:r>
            <a:endParaRPr lang="en-US" altLang="ja-JP" sz="2800" b="1" dirty="0"/>
          </a:p>
          <a:p>
            <a:r>
              <a:rPr lang="ja-JP" altLang="en-US" sz="2800" b="1" dirty="0"/>
              <a:t>・小型</a:t>
            </a:r>
            <a:r>
              <a:rPr lang="en-US" altLang="ja-JP" sz="2800" b="1" dirty="0"/>
              <a:t>EV</a:t>
            </a:r>
            <a:r>
              <a:rPr lang="ja-JP" altLang="en-US" sz="2800" b="1" dirty="0"/>
              <a:t>の利用拡大</a:t>
            </a:r>
            <a:r>
              <a:rPr lang="en-US" altLang="ja-JP" sz="2800" b="1" dirty="0"/>
              <a:t>,MaaS</a:t>
            </a:r>
            <a:r>
              <a:rPr lang="ja-JP" altLang="en-US" sz="2800" b="1" dirty="0"/>
              <a:t>との融合</a:t>
            </a:r>
            <a:endParaRPr lang="ja-JP" altLang="ja-JP" sz="2800"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a:off x="8015960" y="8483618"/>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a:off x="8015960" y="7030713"/>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descr="image.png">
            <a:extLst>
              <a:ext uri="{FF2B5EF4-FFF2-40B4-BE49-F238E27FC236}">
                <a16:creationId xmlns:a16="http://schemas.microsoft.com/office/drawing/2014/main" id="{81D2DB8C-DEA8-FB17-9CBD-FE6C238B4AA9}"/>
              </a:ext>
            </a:extLst>
          </p:cNvPr>
          <p:cNvPicPr>
            <a:picLocks noChangeAspect="1"/>
          </p:cNvPicPr>
          <p:nvPr/>
        </p:nvPicPr>
        <p:blipFill>
          <a:blip r:embed="rId3"/>
          <a:stretch>
            <a:fillRect/>
          </a:stretch>
        </p:blipFill>
        <p:spPr>
          <a:xfrm>
            <a:off x="1473086" y="6177010"/>
            <a:ext cx="2484586" cy="1372438"/>
          </a:xfrm>
          <a:prstGeom prst="rect">
            <a:avLst/>
          </a:prstGeom>
        </p:spPr>
      </p:pic>
      <p:pic>
        <p:nvPicPr>
          <p:cNvPr id="21" name="図 20">
            <a:extLst>
              <a:ext uri="{FF2B5EF4-FFF2-40B4-BE49-F238E27FC236}">
                <a16:creationId xmlns:a16="http://schemas.microsoft.com/office/drawing/2014/main" id="{A07755EF-E610-3852-5C1C-FA2F2AAB3B58}"/>
              </a:ext>
            </a:extLst>
          </p:cNvPr>
          <p:cNvPicPr>
            <a:picLocks noChangeAspect="1"/>
          </p:cNvPicPr>
          <p:nvPr/>
        </p:nvPicPr>
        <p:blipFill>
          <a:blip r:embed="rId4"/>
          <a:stretch>
            <a:fillRect/>
          </a:stretch>
        </p:blipFill>
        <p:spPr>
          <a:xfrm>
            <a:off x="6365173" y="6117052"/>
            <a:ext cx="4153072" cy="1101835"/>
          </a:xfrm>
          <a:prstGeom prst="rect">
            <a:avLst/>
          </a:prstGeom>
        </p:spPr>
      </p:pic>
      <p:pic>
        <p:nvPicPr>
          <p:cNvPr id="23" name="図 22">
            <a:extLst>
              <a:ext uri="{FF2B5EF4-FFF2-40B4-BE49-F238E27FC236}">
                <a16:creationId xmlns:a16="http://schemas.microsoft.com/office/drawing/2014/main" id="{421A6AAB-3935-9192-DEBE-74677CF871E9}"/>
              </a:ext>
            </a:extLst>
          </p:cNvPr>
          <p:cNvPicPr>
            <a:picLocks noChangeAspect="1"/>
          </p:cNvPicPr>
          <p:nvPr/>
        </p:nvPicPr>
        <p:blipFill>
          <a:blip r:embed="rId5"/>
          <a:stretch>
            <a:fillRect/>
          </a:stretch>
        </p:blipFill>
        <p:spPr>
          <a:xfrm>
            <a:off x="6374684" y="7540729"/>
            <a:ext cx="4134050" cy="1096789"/>
          </a:xfrm>
          <a:prstGeom prst="rect">
            <a:avLst/>
          </a:prstGeom>
        </p:spPr>
      </p:pic>
      <p:pic>
        <p:nvPicPr>
          <p:cNvPr id="25" name="図 24">
            <a:extLst>
              <a:ext uri="{FF2B5EF4-FFF2-40B4-BE49-F238E27FC236}">
                <a16:creationId xmlns:a16="http://schemas.microsoft.com/office/drawing/2014/main" id="{80904467-30BF-81C4-E91C-33EC2160772F}"/>
              </a:ext>
            </a:extLst>
          </p:cNvPr>
          <p:cNvPicPr>
            <a:picLocks noChangeAspect="1"/>
          </p:cNvPicPr>
          <p:nvPr/>
        </p:nvPicPr>
        <p:blipFill>
          <a:blip r:embed="rId6"/>
          <a:stretch>
            <a:fillRect/>
          </a:stretch>
        </p:blipFill>
        <p:spPr>
          <a:xfrm>
            <a:off x="6387893" y="8973560"/>
            <a:ext cx="4136761" cy="1100717"/>
          </a:xfrm>
          <a:prstGeom prst="rect">
            <a:avLst/>
          </a:prstGeom>
        </p:spPr>
      </p:pic>
      <p:sp>
        <p:nvSpPr>
          <p:cNvPr id="37" name="Google Shape;123;p13">
            <a:extLst>
              <a:ext uri="{FF2B5EF4-FFF2-40B4-BE49-F238E27FC236}">
                <a16:creationId xmlns:a16="http://schemas.microsoft.com/office/drawing/2014/main" id="{DDA0F810-F106-8986-E190-046E5E2DB08D}"/>
              </a:ext>
            </a:extLst>
          </p:cNvPr>
          <p:cNvSpPr txBox="1"/>
          <p:nvPr/>
        </p:nvSpPr>
        <p:spPr>
          <a:xfrm>
            <a:off x="1331015" y="9589821"/>
            <a:ext cx="4982932" cy="738664"/>
          </a:xfrm>
          <a:prstGeom prst="rect">
            <a:avLst/>
          </a:prstGeom>
          <a:solidFill>
            <a:schemeClr val="accent2">
              <a:lumMod val="50000"/>
            </a:schemeClr>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i="0" u="none" strike="noStrike" cap="none" dirty="0" err="1">
                <a:solidFill>
                  <a:schemeClr val="bg1"/>
                </a:solidFill>
                <a:latin typeface="Noto Sans JP"/>
                <a:ea typeface="Noto Sans JP"/>
                <a:cs typeface="Noto Sans JP"/>
                <a:sym typeface="Noto Sans JP"/>
              </a:rPr>
              <a:t>劣化を予防し本来の性能を極限まで引き出す「予防医学」型アプローチ</a:t>
            </a:r>
            <a:endParaRPr sz="2400" dirty="0">
              <a:solidFill>
                <a:schemeClr val="bg1"/>
              </a:solidFill>
            </a:endParaRPr>
          </a:p>
        </p:txBody>
      </p:sp>
      <p:sp>
        <p:nvSpPr>
          <p:cNvPr id="59" name="Google Shape;124;p13">
            <a:extLst>
              <a:ext uri="{FF2B5EF4-FFF2-40B4-BE49-F238E27FC236}">
                <a16:creationId xmlns:a16="http://schemas.microsoft.com/office/drawing/2014/main" id="{DC2BF1F8-FAB2-6C39-767B-B817C0F50F10}"/>
              </a:ext>
            </a:extLst>
          </p:cNvPr>
          <p:cNvSpPr txBox="1"/>
          <p:nvPr/>
        </p:nvSpPr>
        <p:spPr>
          <a:xfrm>
            <a:off x="1464238" y="10455156"/>
            <a:ext cx="8977695" cy="1538883"/>
          </a:xfrm>
          <a:prstGeom prst="rect">
            <a:avLst/>
          </a:prstGeom>
          <a:noFill/>
          <a:ln>
            <a:noFill/>
          </a:ln>
        </p:spPr>
        <p:txBody>
          <a:bodyPr spcFirstLastPara="1" wrap="square" lIns="0" tIns="0" rIns="0" bIns="0" anchor="t" anchorCtr="0">
            <a:spAutoFit/>
          </a:bodyPr>
          <a:lstStyle/>
          <a:p>
            <a:pPr marL="0" marR="0" lvl="0" indent="0" algn="l" rtl="0">
              <a:lnSpc>
                <a:spcPts val="3000"/>
              </a:lnSpc>
              <a:spcBef>
                <a:spcPts val="0"/>
              </a:spcBef>
              <a:spcAft>
                <a:spcPts val="0"/>
              </a:spcAft>
              <a:buNone/>
            </a:pPr>
            <a:r>
              <a:rPr lang="ja-JP" altLang="en-US" sz="2400" b="1" i="0" u="none" strike="noStrike" cap="none" dirty="0">
                <a:latin typeface="+mn-ea"/>
                <a:cs typeface="Noto Sans JP"/>
                <a:sym typeface="Noto Sans JP"/>
              </a:rPr>
              <a:t>本技術は、劣化を「復活」させるのではなく、</a:t>
            </a:r>
            <a:r>
              <a:rPr lang="en-US" altLang="ja-JP" sz="2400" b="1" i="0" u="none" strike="noStrike" cap="none" dirty="0">
                <a:latin typeface="+mn-ea"/>
                <a:cs typeface="Noto Sans JP"/>
                <a:sym typeface="Noto Sans JP"/>
              </a:rPr>
              <a:t>P-CHG</a:t>
            </a:r>
            <a:r>
              <a:rPr lang="ja-JP" altLang="en-US" sz="2400" b="1" i="0" u="none" strike="noStrike" cap="none" dirty="0">
                <a:latin typeface="+mn-ea"/>
                <a:cs typeface="Noto Sans JP"/>
                <a:sym typeface="Noto Sans JP"/>
              </a:rPr>
              <a:t>制御によって劣化を未然に防ぎます。</a:t>
            </a:r>
            <a:r>
              <a:rPr lang="en-US" altLang="ja-JP" sz="2400" b="1" i="0" u="none" strike="noStrike" cap="none" dirty="0">
                <a:latin typeface="+mn-ea"/>
                <a:cs typeface="Noto Sans JP"/>
                <a:sym typeface="Noto Sans JP"/>
              </a:rPr>
              <a:t>AGV</a:t>
            </a:r>
            <a:r>
              <a:rPr lang="ja-JP" altLang="en-US" sz="2400" b="1" i="0" u="none" strike="noStrike" cap="none" dirty="0">
                <a:latin typeface="+mn-ea"/>
                <a:cs typeface="Noto Sans JP"/>
                <a:sym typeface="Noto Sans JP"/>
              </a:rPr>
              <a:t>や低速走行車など、日々充放電を繰り返す過酷な実使用環境での耐久性を圧倒的に高めることで、企業の事業継続性とサステナビリティを大きく前進させます。</a:t>
            </a:r>
            <a:endParaRPr sz="2400" b="1" dirty="0">
              <a:latin typeface="+mn-ea"/>
            </a:endParaRPr>
          </a:p>
        </p:txBody>
      </p:sp>
      <p:pic>
        <p:nvPicPr>
          <p:cNvPr id="61" name="図 60">
            <a:extLst>
              <a:ext uri="{FF2B5EF4-FFF2-40B4-BE49-F238E27FC236}">
                <a16:creationId xmlns:a16="http://schemas.microsoft.com/office/drawing/2014/main" id="{0E739670-1554-E1E8-5889-73630C57E368}"/>
              </a:ext>
            </a:extLst>
          </p:cNvPr>
          <p:cNvPicPr>
            <a:picLocks noChangeAspect="1"/>
          </p:cNvPicPr>
          <p:nvPr/>
        </p:nvPicPr>
        <p:blipFill>
          <a:blip r:embed="rId7"/>
          <a:stretch>
            <a:fillRect/>
          </a:stretch>
        </p:blipFill>
        <p:spPr>
          <a:xfrm>
            <a:off x="1653700" y="7751509"/>
            <a:ext cx="4182409" cy="1601411"/>
          </a:xfrm>
          <a:prstGeom prst="rect">
            <a:avLst/>
          </a:prstGeom>
        </p:spPr>
      </p:pic>
    </p:spTree>
    <p:extLst>
      <p:ext uri="{BB962C8B-B14F-4D97-AF65-F5344CB8AC3E}">
        <p14:creationId xmlns:p14="http://schemas.microsoft.com/office/powerpoint/2010/main" val="103242980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228</Words>
  <Application>Microsoft Office PowerPoint</Application>
  <PresentationFormat>ユーザー設定</PresentationFormat>
  <Paragraphs>30</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Noto Sans JP</vt:lpstr>
      <vt:lpstr>游ゴシック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2026-07-09T00:18:32Z</dcterms:created>
  <dcterms:modified xsi:type="dcterms:W3CDTF">2026-07-09T00:20:27Z</dcterms:modified>
</cp:coreProperties>
</file>