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64" r:id="rId2"/>
  </p:sldIdLst>
  <p:sldSz cx="10691813" cy="1511935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FF"/>
    <a:srgbClr val="FBA3FF"/>
    <a:srgbClr val="B70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57" autoAdjust="0"/>
    <p:restoredTop sz="94660"/>
  </p:normalViewPr>
  <p:slideViewPr>
    <p:cSldViewPr snapToGrid="0" showGuides="1">
      <p:cViewPr varScale="1">
        <p:scale>
          <a:sx n="35" d="100"/>
          <a:sy n="35" d="100"/>
        </p:scale>
        <p:origin x="2244" y="52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457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99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7469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80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345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1300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290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9128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889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24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838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7F748-EFF0-4734-9030-9BE5DC16CAB2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848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kumimoji="1"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EE44540-90EF-458D-BA84-DE2A6C49202B}"/>
              </a:ext>
            </a:extLst>
          </p:cNvPr>
          <p:cNvSpPr txBox="1"/>
          <p:nvPr/>
        </p:nvSpPr>
        <p:spPr>
          <a:xfrm>
            <a:off x="125127" y="77002"/>
            <a:ext cx="9719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おおさかカーボンニュートラルビジネスネットワーク会員企業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115B290-6D51-40E9-9512-39B20C627EA0}"/>
              </a:ext>
            </a:extLst>
          </p:cNvPr>
          <p:cNvSpPr/>
          <p:nvPr/>
        </p:nvSpPr>
        <p:spPr>
          <a:xfrm>
            <a:off x="241300" y="601133"/>
            <a:ext cx="1412400" cy="178215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省エネ</a:t>
            </a:r>
            <a:endParaRPr kumimoji="1" lang="en-US" altLang="ja-JP" sz="2800" b="1" dirty="0"/>
          </a:p>
          <a:p>
            <a:pPr algn="ctr"/>
            <a:r>
              <a:rPr kumimoji="1" lang="ja-JP" altLang="en-US" sz="2800" b="1" dirty="0"/>
              <a:t>ルギー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063834D-B00F-43C8-985D-1A1C2D0BFB8E}"/>
              </a:ext>
            </a:extLst>
          </p:cNvPr>
          <p:cNvSpPr txBox="1"/>
          <p:nvPr/>
        </p:nvSpPr>
        <p:spPr>
          <a:xfrm>
            <a:off x="1817213" y="676906"/>
            <a:ext cx="870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太陽光発電所のソーラーパネルを</a:t>
            </a:r>
          </a:p>
          <a:p>
            <a:pPr algn="ctr"/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カラス被害</a:t>
            </a:r>
            <a:r>
              <a:rPr kumimoji="1" lang="en-US" altLang="ja-JP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破損・糞害</a:t>
            </a:r>
            <a:r>
              <a:rPr kumimoji="1" lang="en-US" altLang="ja-JP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から守る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F636FCA-5910-4E7F-BED1-902ED327F9CC}"/>
              </a:ext>
            </a:extLst>
          </p:cNvPr>
          <p:cNvSpPr/>
          <p:nvPr/>
        </p:nvSpPr>
        <p:spPr>
          <a:xfrm>
            <a:off x="260273" y="4126596"/>
            <a:ext cx="1066800" cy="180727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紹介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365A124-1A3E-40E1-BF72-B2E415DBDBB7}"/>
              </a:ext>
            </a:extLst>
          </p:cNvPr>
          <p:cNvSpPr/>
          <p:nvPr/>
        </p:nvSpPr>
        <p:spPr>
          <a:xfrm>
            <a:off x="241300" y="4100994"/>
            <a:ext cx="10337800" cy="1832877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7461AB-D926-48BE-91A7-118A36BD532B}"/>
              </a:ext>
            </a:extLst>
          </p:cNvPr>
          <p:cNvSpPr/>
          <p:nvPr/>
        </p:nvSpPr>
        <p:spPr>
          <a:xfrm>
            <a:off x="1661657" y="635620"/>
            <a:ext cx="8909989" cy="1717288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97FC27A-9BEF-4B35-A57D-7C75726647C4}"/>
              </a:ext>
            </a:extLst>
          </p:cNvPr>
          <p:cNvSpPr txBox="1"/>
          <p:nvPr/>
        </p:nvSpPr>
        <p:spPr>
          <a:xfrm>
            <a:off x="1384155" y="4263635"/>
            <a:ext cx="92297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/>
              <a:t>当社は創業</a:t>
            </a:r>
            <a:r>
              <a:rPr kumimoji="1" lang="en-US" altLang="ja-JP" sz="2400" b="1" dirty="0"/>
              <a:t>60</a:t>
            </a:r>
            <a:r>
              <a:rPr kumimoji="1" lang="ja-JP" altLang="en-US" sz="2400" b="1" dirty="0"/>
              <a:t>年以上、</a:t>
            </a:r>
            <a:r>
              <a:rPr kumimoji="1" lang="en-US" altLang="ja-JP" sz="2400" b="1" dirty="0"/>
              <a:t>2020</a:t>
            </a:r>
            <a:r>
              <a:rPr kumimoji="1" lang="ja-JP" altLang="en-US" sz="2400" b="1" dirty="0"/>
              <a:t>年新たに鳥害対策事業を立上げました。</a:t>
            </a:r>
            <a:endParaRPr kumimoji="1" lang="en-US" altLang="ja-JP" sz="2400" b="1" dirty="0"/>
          </a:p>
          <a:p>
            <a:r>
              <a:rPr kumimoji="1" lang="ja-JP" altLang="en-US" sz="2400" b="1" dirty="0"/>
              <a:t>鳥害対策のゼロバードは鳥類の習性を知り尽くし、磁気</a:t>
            </a:r>
            <a:r>
              <a:rPr kumimoji="1" lang="en-US" altLang="ja-JP" sz="2400" b="1" dirty="0"/>
              <a:t>/</a:t>
            </a:r>
            <a:r>
              <a:rPr kumimoji="1" lang="ja-JP" altLang="en-US" sz="2400" b="1" dirty="0"/>
              <a:t>光</a:t>
            </a:r>
            <a:r>
              <a:rPr kumimoji="1" lang="en-US" altLang="ja-JP" sz="2400" b="1" dirty="0"/>
              <a:t>/</a:t>
            </a:r>
            <a:r>
              <a:rPr kumimoji="1" lang="ja-JP" altLang="en-US" sz="2400" b="1" dirty="0"/>
              <a:t>擬音などを活用した鳥害対策装置を複数開発しました。ブランド名は</a:t>
            </a:r>
            <a:r>
              <a:rPr kumimoji="1" lang="en-US" altLang="ja-JP" sz="2400" b="1" dirty="0"/>
              <a:t>『</a:t>
            </a:r>
            <a:r>
              <a:rPr kumimoji="1" lang="ja-JP" altLang="en-US" sz="2400" b="1" dirty="0"/>
              <a:t>鳥害対策をゼロにしたい</a:t>
            </a:r>
            <a:r>
              <a:rPr kumimoji="1" lang="en-US" altLang="ja-JP" sz="2400" b="1" dirty="0"/>
              <a:t>』</a:t>
            </a:r>
            <a:r>
              <a:rPr kumimoji="1" lang="ja-JP" altLang="en-US" sz="2400" b="1" dirty="0"/>
              <a:t>という思いが込められています。</a:t>
            </a:r>
            <a:endParaRPr lang="en-US" altLang="ja-JP" sz="2400" b="1" dirty="0">
              <a:solidFill>
                <a:srgbClr val="333333"/>
              </a:solidFill>
              <a:latin typeface="Montserrat" panose="00000500000000000000" pitchFamily="2" charset="0"/>
            </a:endParaRPr>
          </a:p>
          <a:p>
            <a:endParaRPr kumimoji="1" lang="en-US" altLang="ja-JP" sz="2400" b="1" dirty="0">
              <a:solidFill>
                <a:srgbClr val="333333"/>
              </a:solidFill>
              <a:latin typeface="Montserrat" panose="00000500000000000000" pitchFamily="2" charset="0"/>
            </a:endParaRPr>
          </a:p>
          <a:p>
            <a:endParaRPr kumimoji="1" lang="en-US" altLang="ja-JP" sz="2400" b="1" dirty="0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A459186A-78F0-4F10-8F81-744BCCAA2BB4}"/>
              </a:ext>
            </a:extLst>
          </p:cNvPr>
          <p:cNvSpPr/>
          <p:nvPr/>
        </p:nvSpPr>
        <p:spPr>
          <a:xfrm>
            <a:off x="241299" y="6067331"/>
            <a:ext cx="1085773" cy="612575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技術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詳細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9279C9B2-87B9-4ADB-A815-A22ECABFDB52}"/>
              </a:ext>
            </a:extLst>
          </p:cNvPr>
          <p:cNvSpPr/>
          <p:nvPr/>
        </p:nvSpPr>
        <p:spPr>
          <a:xfrm>
            <a:off x="241300" y="6041730"/>
            <a:ext cx="10337800" cy="6152658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58ADCD66-071B-4168-8336-81C001AD3B40}"/>
              </a:ext>
            </a:extLst>
          </p:cNvPr>
          <p:cNvSpPr txBox="1"/>
          <p:nvPr/>
        </p:nvSpPr>
        <p:spPr>
          <a:xfrm>
            <a:off x="1476766" y="8832165"/>
            <a:ext cx="397915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【</a:t>
            </a:r>
            <a:r>
              <a:rPr kumimoji="1" lang="ja-JP" altLang="en-US" b="1" dirty="0"/>
              <a:t>対策前</a:t>
            </a:r>
            <a:r>
              <a:rPr kumimoji="1" lang="en-US" altLang="ja-JP" b="1" dirty="0"/>
              <a:t>】</a:t>
            </a:r>
            <a:endParaRPr kumimoji="1" lang="ja-JP" altLang="en-US" b="1" dirty="0"/>
          </a:p>
          <a:p>
            <a:r>
              <a:rPr kumimoji="1" lang="ja-JP" altLang="en-US" b="1" dirty="0"/>
              <a:t>太陽光発電効率低下の要因は</a:t>
            </a:r>
          </a:p>
          <a:p>
            <a:r>
              <a:rPr kumimoji="1" lang="ja-JP" altLang="en-US" b="1" dirty="0"/>
              <a:t>カラスによる小石投下など悪戯に</a:t>
            </a:r>
            <a:endParaRPr kumimoji="1" lang="en-US" altLang="ja-JP" b="1" dirty="0"/>
          </a:p>
          <a:p>
            <a:r>
              <a:rPr kumimoji="1" lang="ja-JP" altLang="en-US" b="1" dirty="0"/>
              <a:t>よる破損やフン害が主な要因。</a:t>
            </a:r>
          </a:p>
          <a:p>
            <a:r>
              <a:rPr kumimoji="1" lang="ja-JP" altLang="en-US" b="1" dirty="0"/>
              <a:t>月にソーラーパネル数十枚以上の</a:t>
            </a:r>
            <a:endParaRPr kumimoji="1" lang="en-US" altLang="ja-JP" b="1" dirty="0"/>
          </a:p>
          <a:p>
            <a:r>
              <a:rPr kumimoji="1" lang="ja-JP" altLang="en-US" b="1" dirty="0"/>
              <a:t>破損被害報告もあります。</a:t>
            </a:r>
          </a:p>
          <a:p>
            <a:r>
              <a:rPr kumimoji="1" lang="en-US" altLang="ja-JP" b="1" dirty="0">
                <a:solidFill>
                  <a:srgbClr val="FF0000"/>
                </a:solidFill>
              </a:rPr>
              <a:t>※</a:t>
            </a:r>
            <a:r>
              <a:rPr kumimoji="1" lang="ja-JP" altLang="en-US" b="1" dirty="0">
                <a:solidFill>
                  <a:srgbClr val="FF0000"/>
                </a:solidFill>
              </a:rPr>
              <a:t>野鳥による被害は損害保険の</a:t>
            </a:r>
            <a:endParaRPr kumimoji="1" lang="en-US" altLang="ja-JP" b="1" dirty="0">
              <a:solidFill>
                <a:srgbClr val="FF0000"/>
              </a:solidFill>
            </a:endParaRPr>
          </a:p>
          <a:p>
            <a:r>
              <a:rPr kumimoji="1" lang="ja-JP" altLang="en-US" b="1" dirty="0">
                <a:solidFill>
                  <a:srgbClr val="FF0000"/>
                </a:solidFill>
              </a:rPr>
              <a:t>対象外で事業者負担となります。</a:t>
            </a:r>
          </a:p>
          <a:p>
            <a:endParaRPr kumimoji="1" lang="ja-JP" altLang="en-US" sz="2000" b="1" dirty="0"/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4C0BF7AA-2167-4541-87A6-607C263639BE}"/>
              </a:ext>
            </a:extLst>
          </p:cNvPr>
          <p:cNvSpPr/>
          <p:nvPr/>
        </p:nvSpPr>
        <p:spPr>
          <a:xfrm>
            <a:off x="231143" y="2467407"/>
            <a:ext cx="1412400" cy="92150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会社名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2C934109-4DC7-4C1B-BBE4-2B7B6D93D14B}"/>
              </a:ext>
            </a:extLst>
          </p:cNvPr>
          <p:cNvSpPr/>
          <p:nvPr/>
        </p:nvSpPr>
        <p:spPr>
          <a:xfrm>
            <a:off x="1621017" y="2495659"/>
            <a:ext cx="8909988" cy="856392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BA129DB4-7048-4CFE-8CC3-895E3271CC26}"/>
              </a:ext>
            </a:extLst>
          </p:cNvPr>
          <p:cNvSpPr txBox="1"/>
          <p:nvPr/>
        </p:nvSpPr>
        <p:spPr>
          <a:xfrm>
            <a:off x="1653700" y="2558593"/>
            <a:ext cx="888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コスモテック株式会社 ゼロバード事業部</a:t>
            </a:r>
            <a:endParaRPr kumimoji="1" lang="en-US" altLang="ja-JP" sz="3600" b="1" dirty="0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2039EEE3-35F8-4B71-8962-E642A02257D2}"/>
              </a:ext>
            </a:extLst>
          </p:cNvPr>
          <p:cNvSpPr/>
          <p:nvPr/>
        </p:nvSpPr>
        <p:spPr>
          <a:xfrm>
            <a:off x="231143" y="3442182"/>
            <a:ext cx="3290858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本社・大阪の拠点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163592EF-D567-488F-A146-CD9C2C4AD6C6}"/>
              </a:ext>
            </a:extLst>
          </p:cNvPr>
          <p:cNvSpPr/>
          <p:nvPr/>
        </p:nvSpPr>
        <p:spPr>
          <a:xfrm>
            <a:off x="3522001" y="3477566"/>
            <a:ext cx="7009004" cy="52379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1EC5251-42A1-497F-AA9C-C80FBB0B566E}"/>
              </a:ext>
            </a:extLst>
          </p:cNvPr>
          <p:cNvSpPr txBox="1"/>
          <p:nvPr/>
        </p:nvSpPr>
        <p:spPr>
          <a:xfrm>
            <a:off x="3694072" y="3492842"/>
            <a:ext cx="699774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/>
              <a:t>吹田市</a:t>
            </a:r>
            <a:endParaRPr kumimoji="1" lang="en-US" altLang="ja-JP" sz="2400" b="1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5DB722F-FF24-443B-B6AB-FD787D3915D6}"/>
              </a:ext>
            </a:extLst>
          </p:cNvPr>
          <p:cNvSpPr/>
          <p:nvPr/>
        </p:nvSpPr>
        <p:spPr>
          <a:xfrm>
            <a:off x="231142" y="12301835"/>
            <a:ext cx="5732873" cy="52924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期待する技術の活用方法・連携先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79ADCB95-D10C-4CAA-8E72-EAD2E2809CC7}"/>
              </a:ext>
            </a:extLst>
          </p:cNvPr>
          <p:cNvSpPr/>
          <p:nvPr/>
        </p:nvSpPr>
        <p:spPr>
          <a:xfrm>
            <a:off x="241299" y="12307041"/>
            <a:ext cx="5722716" cy="2735307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515E507-29CF-46C9-A3F9-2FA025DD86CB}"/>
              </a:ext>
            </a:extLst>
          </p:cNvPr>
          <p:cNvSpPr txBox="1"/>
          <p:nvPr/>
        </p:nvSpPr>
        <p:spPr>
          <a:xfrm>
            <a:off x="6848269" y="14744925"/>
            <a:ext cx="3843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2000" dirty="0"/>
              <a:t>令和８年７月２４日時点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317C07BB-3F7F-4F91-9F34-638CB1CB0095}"/>
              </a:ext>
            </a:extLst>
          </p:cNvPr>
          <p:cNvSpPr/>
          <p:nvPr/>
        </p:nvSpPr>
        <p:spPr>
          <a:xfrm>
            <a:off x="6076729" y="12333317"/>
            <a:ext cx="4520286" cy="55972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/>
              <a:t>問い合わせ先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E8C738BC-C855-4226-BE06-7A889DD9448B}"/>
              </a:ext>
            </a:extLst>
          </p:cNvPr>
          <p:cNvSpPr/>
          <p:nvPr/>
        </p:nvSpPr>
        <p:spPr>
          <a:xfrm>
            <a:off x="6076729" y="12301835"/>
            <a:ext cx="4502371" cy="244309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9B5C7E81-478E-4B49-AF72-329C887E5BF7}"/>
              </a:ext>
            </a:extLst>
          </p:cNvPr>
          <p:cNvSpPr txBox="1"/>
          <p:nvPr/>
        </p:nvSpPr>
        <p:spPr>
          <a:xfrm>
            <a:off x="241298" y="12832378"/>
            <a:ext cx="553503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/>
              <a:t>●太陽光発電所などの事業者や太陽光発電を</a:t>
            </a:r>
            <a:endParaRPr kumimoji="1" lang="en-US" altLang="ja-JP" sz="2000" b="1" dirty="0"/>
          </a:p>
          <a:p>
            <a:r>
              <a:rPr kumimoji="1" lang="ja-JP" altLang="en-US" sz="2000" b="1" dirty="0"/>
              <a:t>　導入している工場などの企業向け</a:t>
            </a:r>
            <a:endParaRPr kumimoji="1" lang="en-US" altLang="ja-JP" sz="2000" b="1" dirty="0"/>
          </a:p>
          <a:p>
            <a:r>
              <a:rPr kumimoji="1" lang="ja-JP" altLang="en-US" sz="2000" b="1" dirty="0"/>
              <a:t>●太陽光発電のカラス被害</a:t>
            </a:r>
            <a:r>
              <a:rPr kumimoji="1" lang="en-US" altLang="ja-JP" sz="2000" b="1" dirty="0"/>
              <a:t>(</a:t>
            </a:r>
            <a:r>
              <a:rPr kumimoji="1" lang="ja-JP" altLang="en-US" sz="2000" b="1" dirty="0"/>
              <a:t>糞害など</a:t>
            </a:r>
            <a:r>
              <a:rPr kumimoji="1" lang="en-US" altLang="ja-JP" sz="2000" b="1" dirty="0"/>
              <a:t>)</a:t>
            </a:r>
            <a:r>
              <a:rPr kumimoji="1" lang="ja-JP" altLang="en-US" sz="2000" b="1" dirty="0"/>
              <a:t>による</a:t>
            </a:r>
          </a:p>
          <a:p>
            <a:r>
              <a:rPr kumimoji="1" lang="ja-JP" altLang="en-US" sz="2000" b="1" dirty="0"/>
              <a:t>　発電量低下のリスク低減やパネル破損対策</a:t>
            </a:r>
          </a:p>
          <a:p>
            <a:r>
              <a:rPr kumimoji="1" lang="ja-JP" altLang="en-US" sz="2000" b="1" dirty="0"/>
              <a:t>●カラス糞害によるウィルス感染の防止。</a:t>
            </a:r>
            <a:endParaRPr kumimoji="1" lang="en-US" altLang="ja-JP" sz="2000" b="1" dirty="0"/>
          </a:p>
          <a:p>
            <a:r>
              <a:rPr kumimoji="1" lang="ja-JP" altLang="en-US" sz="2000" b="1" dirty="0"/>
              <a:t>●太陽光パネルの維持</a:t>
            </a:r>
            <a:r>
              <a:rPr kumimoji="1" lang="en-US" altLang="ja-JP" sz="2000" b="1" dirty="0"/>
              <a:t>/</a:t>
            </a:r>
            <a:r>
              <a:rPr kumimoji="1" lang="ja-JP" altLang="en-US" sz="2000" b="1" dirty="0"/>
              <a:t>清掃の管理費低減</a:t>
            </a:r>
            <a:endParaRPr kumimoji="1" lang="en-US" altLang="ja-JP" sz="2000" b="1" dirty="0"/>
          </a:p>
          <a:p>
            <a:endParaRPr kumimoji="1" lang="en-US" altLang="ja-JP" sz="2000" b="1" dirty="0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B94DCDAA-71A5-4A58-B9B5-6BCEB2DA03DD}"/>
              </a:ext>
            </a:extLst>
          </p:cNvPr>
          <p:cNvSpPr txBox="1"/>
          <p:nvPr/>
        </p:nvSpPr>
        <p:spPr>
          <a:xfrm>
            <a:off x="6076729" y="12969964"/>
            <a:ext cx="412540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500" b="1" dirty="0"/>
              <a:t>大阪府商工労働部成長産業振興室</a:t>
            </a:r>
            <a:endParaRPr kumimoji="1" lang="en-US" altLang="ja-JP" sz="1500" b="1" dirty="0"/>
          </a:p>
          <a:p>
            <a:r>
              <a:rPr kumimoji="1" lang="ja-JP" altLang="en-US" sz="1500" b="1" dirty="0"/>
              <a:t>産業創造課グリーンビジネス</a:t>
            </a:r>
            <a:r>
              <a:rPr kumimoji="1" lang="en-US" altLang="ja-JP" sz="1500" b="1" dirty="0"/>
              <a:t>G</a:t>
            </a:r>
          </a:p>
          <a:p>
            <a:r>
              <a:rPr kumimoji="1" lang="ja-JP" altLang="en-US" sz="1500" b="1" dirty="0"/>
              <a:t>〒</a:t>
            </a:r>
            <a:r>
              <a:rPr kumimoji="1" lang="en-US" altLang="ja-JP" sz="1500" b="1" dirty="0"/>
              <a:t>559-0855 </a:t>
            </a:r>
          </a:p>
          <a:p>
            <a:r>
              <a:rPr kumimoji="1" lang="ja-JP" altLang="en-US" sz="1500" b="1" dirty="0"/>
              <a:t>大阪市住之江区南港北</a:t>
            </a:r>
            <a:r>
              <a:rPr kumimoji="1" lang="en-US" altLang="ja-JP" sz="1500" b="1" dirty="0"/>
              <a:t>1-14-16</a:t>
            </a:r>
          </a:p>
          <a:p>
            <a:r>
              <a:rPr kumimoji="1" lang="ja-JP" altLang="en-US" sz="1500" b="1" dirty="0"/>
              <a:t>大阪府咲洲庁舎</a:t>
            </a:r>
            <a:r>
              <a:rPr kumimoji="1" lang="en-US" altLang="ja-JP" sz="1500" b="1" dirty="0"/>
              <a:t>25</a:t>
            </a:r>
            <a:r>
              <a:rPr kumimoji="1" lang="ja-JP" altLang="en-US" sz="1500" b="1" dirty="0"/>
              <a:t>階</a:t>
            </a:r>
            <a:endParaRPr kumimoji="1" lang="en-US" altLang="ja-JP" sz="1500" b="1" dirty="0"/>
          </a:p>
          <a:p>
            <a:r>
              <a:rPr kumimoji="1" lang="en-US" altLang="ja-JP" sz="1500" b="1" dirty="0"/>
              <a:t>TEL</a:t>
            </a:r>
            <a:r>
              <a:rPr kumimoji="1" lang="ja-JP" altLang="en-US" sz="1500" b="1" dirty="0"/>
              <a:t>：</a:t>
            </a:r>
            <a:r>
              <a:rPr kumimoji="1" lang="en-US" altLang="ja-JP" sz="1500" b="1" dirty="0"/>
              <a:t>06-6210-9484</a:t>
            </a:r>
          </a:p>
          <a:p>
            <a:r>
              <a:rPr kumimoji="1" lang="ja-JP" altLang="en-US" sz="1500" b="1" dirty="0"/>
              <a:t>メールアドレス：</a:t>
            </a:r>
            <a:r>
              <a:rPr kumimoji="1" lang="en-US" altLang="ja-JP" sz="1500" b="1" dirty="0"/>
              <a:t>green@gbox.pref.osaka.lg.jp</a:t>
            </a:r>
            <a:endParaRPr kumimoji="1" lang="ja-JP" altLang="en-US" sz="1500" b="1" dirty="0"/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1CBE5F86-7816-48E8-8BEF-61233B92A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367" y="12929318"/>
            <a:ext cx="1470638" cy="1470638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927A5E4-FC65-018D-1BD8-EB18F2A3DF8E}"/>
              </a:ext>
            </a:extLst>
          </p:cNvPr>
          <p:cNvSpPr txBox="1"/>
          <p:nvPr/>
        </p:nvSpPr>
        <p:spPr>
          <a:xfrm>
            <a:off x="1448681" y="6144076"/>
            <a:ext cx="3654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広範囲鳥類飛来防止装置</a:t>
            </a:r>
          </a:p>
          <a:p>
            <a:r>
              <a:rPr kumimoji="1" lang="ja-JP" altLang="en-US" b="1" dirty="0"/>
              <a:t>ゼロ・ファルコン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EE717AD2-EBEC-54D6-A1D3-F7043ACAB84E}"/>
              </a:ext>
            </a:extLst>
          </p:cNvPr>
          <p:cNvSpPr txBox="1"/>
          <p:nvPr/>
        </p:nvSpPr>
        <p:spPr>
          <a:xfrm>
            <a:off x="5253214" y="6134070"/>
            <a:ext cx="4706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太陽光発電所の発電効率低下の要因</a:t>
            </a: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D410184A-2CD3-861D-B281-CAF7FB3E8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551" y="6856052"/>
            <a:ext cx="2394596" cy="1639486"/>
          </a:xfrm>
          <a:prstGeom prst="rect">
            <a:avLst/>
          </a:prstGeom>
        </p:spPr>
      </p:pic>
      <p:sp>
        <p:nvSpPr>
          <p:cNvPr id="26" name="楕円 25">
            <a:extLst>
              <a:ext uri="{FF2B5EF4-FFF2-40B4-BE49-F238E27FC236}">
                <a16:creationId xmlns:a16="http://schemas.microsoft.com/office/drawing/2014/main" id="{5DED5B1A-0D02-170F-4483-C48C338E2F25}"/>
              </a:ext>
            </a:extLst>
          </p:cNvPr>
          <p:cNvSpPr/>
          <p:nvPr/>
        </p:nvSpPr>
        <p:spPr>
          <a:xfrm>
            <a:off x="5903125" y="7556498"/>
            <a:ext cx="1249680" cy="337752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C573B106-2CD8-B1B0-54C3-CB2EAADA79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45" y="7136702"/>
            <a:ext cx="2492165" cy="1639486"/>
          </a:xfrm>
          <a:prstGeom prst="rect">
            <a:avLst/>
          </a:prstGeom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23D2F73E-C5AD-E247-4577-B7E8CC227C36}"/>
              </a:ext>
            </a:extLst>
          </p:cNvPr>
          <p:cNvSpPr txBox="1"/>
          <p:nvPr/>
        </p:nvSpPr>
        <p:spPr>
          <a:xfrm>
            <a:off x="5726864" y="6501662"/>
            <a:ext cx="1532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カラス糞害</a:t>
            </a:r>
            <a:endParaRPr kumimoji="1" lang="en-US" altLang="ja-JP" b="1" dirty="0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D5131AA-5B26-4CEB-3628-F16976835715}"/>
              </a:ext>
            </a:extLst>
          </p:cNvPr>
          <p:cNvSpPr txBox="1"/>
          <p:nvPr/>
        </p:nvSpPr>
        <p:spPr>
          <a:xfrm>
            <a:off x="7726262" y="6467432"/>
            <a:ext cx="281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カラスの悪戯による破損</a:t>
            </a:r>
            <a:endParaRPr kumimoji="1" lang="en-US" altLang="ja-JP" b="1" dirty="0"/>
          </a:p>
          <a:p>
            <a:r>
              <a:rPr kumimoji="1" lang="en-US" altLang="ja-JP" b="1" dirty="0"/>
              <a:t>(</a:t>
            </a:r>
            <a:r>
              <a:rPr kumimoji="1" lang="ja-JP" altLang="en-US" b="1" dirty="0"/>
              <a:t>小石投下など</a:t>
            </a:r>
            <a:r>
              <a:rPr kumimoji="1" lang="en-US" altLang="ja-JP" b="1" dirty="0"/>
              <a:t>)</a:t>
            </a:r>
          </a:p>
        </p:txBody>
      </p:sp>
      <p:sp>
        <p:nvSpPr>
          <p:cNvPr id="38" name="楕円 37">
            <a:extLst>
              <a:ext uri="{FF2B5EF4-FFF2-40B4-BE49-F238E27FC236}">
                <a16:creationId xmlns:a16="http://schemas.microsoft.com/office/drawing/2014/main" id="{EA7653B2-AEF0-4EC3-E769-47B077BFD8A8}"/>
              </a:ext>
            </a:extLst>
          </p:cNvPr>
          <p:cNvSpPr/>
          <p:nvPr/>
        </p:nvSpPr>
        <p:spPr>
          <a:xfrm>
            <a:off x="7541745" y="8081457"/>
            <a:ext cx="392390" cy="349013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楕円 43">
            <a:extLst>
              <a:ext uri="{FF2B5EF4-FFF2-40B4-BE49-F238E27FC236}">
                <a16:creationId xmlns:a16="http://schemas.microsoft.com/office/drawing/2014/main" id="{B12F6DB2-1628-0AE1-91C2-524D568AD2CC}"/>
              </a:ext>
            </a:extLst>
          </p:cNvPr>
          <p:cNvSpPr/>
          <p:nvPr/>
        </p:nvSpPr>
        <p:spPr>
          <a:xfrm>
            <a:off x="8730465" y="7860477"/>
            <a:ext cx="392390" cy="349013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楕円 59">
            <a:extLst>
              <a:ext uri="{FF2B5EF4-FFF2-40B4-BE49-F238E27FC236}">
                <a16:creationId xmlns:a16="http://schemas.microsoft.com/office/drawing/2014/main" id="{79F68575-18CA-9421-30AC-7F712D98FAB6}"/>
              </a:ext>
            </a:extLst>
          </p:cNvPr>
          <p:cNvSpPr/>
          <p:nvPr/>
        </p:nvSpPr>
        <p:spPr>
          <a:xfrm>
            <a:off x="8768565" y="7151817"/>
            <a:ext cx="392390" cy="349013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F65BB126-C048-9156-29CB-62C6F0587D29}"/>
              </a:ext>
            </a:extLst>
          </p:cNvPr>
          <p:cNvSpPr txBox="1"/>
          <p:nvPr/>
        </p:nvSpPr>
        <p:spPr>
          <a:xfrm>
            <a:off x="5934466" y="8824545"/>
            <a:ext cx="426766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【</a:t>
            </a:r>
            <a:r>
              <a:rPr kumimoji="1" lang="ja-JP" altLang="en-US" b="1" dirty="0"/>
              <a:t>対策後</a:t>
            </a:r>
            <a:r>
              <a:rPr kumimoji="1" lang="en-US" altLang="ja-JP" b="1" dirty="0"/>
              <a:t>】</a:t>
            </a:r>
            <a:endParaRPr kumimoji="1" lang="ja-JP" altLang="en-US" b="1" dirty="0"/>
          </a:p>
          <a:p>
            <a:r>
              <a:rPr kumimoji="1" lang="ja-JP" altLang="en-US" b="1" dirty="0"/>
              <a:t>他の対策機器や鷹匠による対策では</a:t>
            </a:r>
            <a:endParaRPr kumimoji="1" lang="en-US" altLang="ja-JP" b="1" dirty="0"/>
          </a:p>
          <a:p>
            <a:r>
              <a:rPr kumimoji="1" lang="ja-JP" altLang="en-US" b="1" dirty="0"/>
              <a:t>継続的効果がなかったが</a:t>
            </a:r>
          </a:p>
          <a:p>
            <a:r>
              <a:rPr kumimoji="1" lang="ja-JP" altLang="en-US" b="1" dirty="0">
                <a:solidFill>
                  <a:schemeClr val="accent1"/>
                </a:solidFill>
              </a:rPr>
              <a:t>ゼロ・ファルコン設置にて複数年以上の継続的効果</a:t>
            </a:r>
            <a:r>
              <a:rPr kumimoji="1" lang="ja-JP" altLang="en-US" b="1" dirty="0"/>
              <a:t>を発揮しています。</a:t>
            </a:r>
          </a:p>
          <a:p>
            <a:r>
              <a:rPr kumimoji="1" lang="ja-JP" altLang="en-US" b="1" dirty="0"/>
              <a:t>その他の被害現場でも活躍しています。</a:t>
            </a:r>
          </a:p>
          <a:p>
            <a:r>
              <a:rPr kumimoji="1" lang="ja-JP" altLang="en-US" b="1" dirty="0"/>
              <a:t>また某太陽光発電事業者様では全国の</a:t>
            </a:r>
          </a:p>
          <a:p>
            <a:r>
              <a:rPr kumimoji="1" lang="ja-JP" altLang="en-US" b="1" dirty="0"/>
              <a:t>発電所への導入を検討頂いています。</a:t>
            </a:r>
          </a:p>
          <a:p>
            <a:endParaRPr kumimoji="1" lang="ja-JP" altLang="en-US" sz="2000" b="1" dirty="0"/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AD259AB9-19FF-40F7-32B7-0E37CE54C9DC}"/>
              </a:ext>
            </a:extLst>
          </p:cNvPr>
          <p:cNvSpPr txBox="1"/>
          <p:nvPr/>
        </p:nvSpPr>
        <p:spPr>
          <a:xfrm>
            <a:off x="1442212" y="11171898"/>
            <a:ext cx="92494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【</a:t>
            </a:r>
            <a:r>
              <a:rPr kumimoji="1" lang="ja-JP" altLang="en-US" b="1" dirty="0"/>
              <a:t>他の導入事例</a:t>
            </a:r>
            <a:r>
              <a:rPr kumimoji="1" lang="en-US" altLang="ja-JP" b="1" dirty="0"/>
              <a:t>】</a:t>
            </a:r>
            <a:endParaRPr kumimoji="1" lang="ja-JP" altLang="en-US" b="1" dirty="0"/>
          </a:p>
          <a:p>
            <a:r>
              <a:rPr kumimoji="1" lang="ja-JP" altLang="en-US" b="1" dirty="0"/>
              <a:t>変電所、送電鉄塔、飼料工場、堆肥工場、物流センター、陸上競技場、牧場、養鶏場</a:t>
            </a:r>
            <a:endParaRPr kumimoji="1" lang="en-US" altLang="ja-JP" b="1" dirty="0"/>
          </a:p>
          <a:p>
            <a:r>
              <a:rPr kumimoji="1" lang="ja-JP" altLang="en-US" b="1" dirty="0"/>
              <a:t>養豚場、化学工場、放送局など多数の対策実績があります。</a:t>
            </a: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855884CD-AE38-D5CF-DA3D-862236A6DD98}"/>
              </a:ext>
            </a:extLst>
          </p:cNvPr>
          <p:cNvSpPr/>
          <p:nvPr/>
        </p:nvSpPr>
        <p:spPr>
          <a:xfrm>
            <a:off x="5295900" y="9403080"/>
            <a:ext cx="497035" cy="1418198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DB994E9-3F7A-570D-3778-BD360A7E2A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170" y="6822127"/>
            <a:ext cx="1222022" cy="1944043"/>
          </a:xfrm>
          <a:prstGeom prst="rect">
            <a:avLst/>
          </a:prstGeom>
        </p:spPr>
      </p:pic>
      <p:pic>
        <p:nvPicPr>
          <p:cNvPr id="14" name="Picture 12" descr="ソーラータイプ">
            <a:extLst>
              <a:ext uri="{FF2B5EF4-FFF2-40B4-BE49-F238E27FC236}">
                <a16:creationId xmlns:a16="http://schemas.microsoft.com/office/drawing/2014/main" id="{3809C49A-A717-BA0A-8565-A8C500DA4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699" y="6880918"/>
            <a:ext cx="2689735" cy="1932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429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399</Words>
  <Application>Microsoft Office PowerPoint</Application>
  <PresentationFormat>ユーザー設定</PresentationFormat>
  <Paragraphs>55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Arial</vt:lpstr>
      <vt:lpstr>Calibri</vt:lpstr>
      <vt:lpstr>Calibri Light</vt:lpstr>
      <vt:lpstr>Montserrat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2026-07-27T00:36:12Z</dcterms:created>
  <dcterms:modified xsi:type="dcterms:W3CDTF">2026-07-27T00:36:16Z</dcterms:modified>
</cp:coreProperties>
</file>