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4" r:id="rId2"/>
  </p:sldIdLst>
  <p:sldSz cx="10691813" cy="1511935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0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35" d="100"/>
          <a:sy n="35" d="100"/>
        </p:scale>
        <p:origin x="1152" y="32"/>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17" Type="http://schemas.openxmlformats.org/officeDocument/2006/relationships/image" Target="../media/image13.svg"/><Relationship Id="rId2" Type="http://schemas.openxmlformats.org/officeDocument/2006/relationships/image" Target="../media/image1.jpeg"/><Relationship Id="rId16"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1.png"/><Relationship Id="rId10" Type="http://schemas.microsoft.com/office/2007/relationships/hdphoto" Target="../media/hdphoto2.wdp"/><Relationship Id="rId19" Type="http://schemas.openxmlformats.org/officeDocument/2006/relationships/image" Target="../media/image15.sv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descr="アイコン&#10;&#10;AI 生成コンテンツは誤りを含む可能性があります。">
            <a:extLst>
              <a:ext uri="{FF2B5EF4-FFF2-40B4-BE49-F238E27FC236}">
                <a16:creationId xmlns:a16="http://schemas.microsoft.com/office/drawing/2014/main" id="{BD30F94C-6C5F-4044-AE19-F86DCB3CBC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7071" y="9314701"/>
            <a:ext cx="9214091" cy="2884893"/>
          </a:xfrm>
          <a:prstGeom prst="rect">
            <a:avLst/>
          </a:prstGeom>
        </p:spPr>
      </p:pic>
      <p:sp>
        <p:nvSpPr>
          <p:cNvPr id="62" name="二等辺三角形 61">
            <a:extLst>
              <a:ext uri="{FF2B5EF4-FFF2-40B4-BE49-F238E27FC236}">
                <a16:creationId xmlns:a16="http://schemas.microsoft.com/office/drawing/2014/main" id="{6E4D9208-D8EB-C2A3-D854-EFEB37EA51FA}"/>
              </a:ext>
            </a:extLst>
          </p:cNvPr>
          <p:cNvSpPr/>
          <p:nvPr/>
        </p:nvSpPr>
        <p:spPr>
          <a:xfrm rot="13809507">
            <a:off x="4570393" y="9532695"/>
            <a:ext cx="298142" cy="801315"/>
          </a:xfrm>
          <a:prstGeom prst="triangle">
            <a:avLst/>
          </a:prstGeom>
          <a:solidFill>
            <a:srgbClr val="0070C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7150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低温排熱を電気エネルギーに</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変える独自熱電発電技術</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株式会社Ｅサーモジェンテックは、</a:t>
            </a:r>
            <a:r>
              <a:rPr kumimoji="1" lang="en-US" altLang="ja-JP" sz="2400" b="1" dirty="0"/>
              <a:t>300℃</a:t>
            </a:r>
            <a:r>
              <a:rPr kumimoji="1" lang="ja-JP" altLang="en-US" sz="2400" b="1" dirty="0"/>
              <a:t>以下の低温排熱から優れたコスト性能比で電力回収できる世界最先端の独自熱電発電技術により、エネルギーの効率的な利用を促進し持続可能な社会の構築を目指しています。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株式会社Ｅサーモジェンテック</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京都市</a:t>
            </a:r>
            <a:r>
              <a:rPr kumimoji="1" lang="en-US" altLang="ja-JP" sz="2400" b="1" dirty="0"/>
              <a:t>/</a:t>
            </a:r>
            <a:r>
              <a:rPr kumimoji="1" lang="ja-JP" altLang="en-US" sz="2400" b="1" dirty="0"/>
              <a:t>吹田市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令和７年７月１０日時点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24" name="テキスト ボックス 23">
            <a:extLst>
              <a:ext uri="{FF2B5EF4-FFF2-40B4-BE49-F238E27FC236}">
                <a16:creationId xmlns:a16="http://schemas.microsoft.com/office/drawing/2014/main" id="{8EF7D807-30E4-E955-52DA-6A3A21ADBADB}"/>
              </a:ext>
            </a:extLst>
          </p:cNvPr>
          <p:cNvSpPr txBox="1"/>
          <p:nvPr/>
        </p:nvSpPr>
        <p:spPr>
          <a:xfrm>
            <a:off x="1349396" y="6181770"/>
            <a:ext cx="9342417" cy="954107"/>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パイプ構造をうまく使って、</a:t>
            </a:r>
            <a:endParaRPr kumimoji="1" lang="en-US" altLang="ja-JP"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従来できなかった高い熱回収効率を実現！！</a:t>
            </a:r>
            <a:endParaRPr lang="ja-JP" altLang="en-US" sz="2400" dirty="0"/>
          </a:p>
        </p:txBody>
      </p:sp>
      <p:pic>
        <p:nvPicPr>
          <p:cNvPr id="25" name="図 24" descr="ロゴ, 会社名&#10;&#10;自動的に生成された説明">
            <a:extLst>
              <a:ext uri="{FF2B5EF4-FFF2-40B4-BE49-F238E27FC236}">
                <a16:creationId xmlns:a16="http://schemas.microsoft.com/office/drawing/2014/main" id="{8544B8F2-06B6-9CB5-FBBD-72C284AB699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35138" y="5990690"/>
            <a:ext cx="2256362" cy="639329"/>
          </a:xfrm>
          <a:prstGeom prst="rect">
            <a:avLst/>
          </a:prstGeom>
        </p:spPr>
      </p:pic>
      <p:pic>
        <p:nvPicPr>
          <p:cNvPr id="26" name="図 25" descr="ブラシ が含まれている画像&#10;&#10;自動的に生成された説明">
            <a:extLst>
              <a:ext uri="{FF2B5EF4-FFF2-40B4-BE49-F238E27FC236}">
                <a16:creationId xmlns:a16="http://schemas.microsoft.com/office/drawing/2014/main" id="{3AD4678B-33DB-3622-6B96-7A840500FF23}"/>
              </a:ext>
            </a:extLst>
          </p:cNvPr>
          <p:cNvPicPr>
            <a:picLocks noChangeAspect="1"/>
          </p:cNvPicPr>
          <p:nvPr/>
        </p:nvPicPr>
        <p:blipFill rotWithShape="1">
          <a:blip r:embed="rId5" cstate="print">
            <a:alphaModFix/>
            <a:extLst>
              <a:ext uri="{BEBA8EAE-BF5A-486C-A8C5-ECC9F3942E4B}">
                <a14:imgProps xmlns:a14="http://schemas.microsoft.com/office/drawing/2010/main">
                  <a14:imgLayer r:embed="rId6">
                    <a14:imgEffect>
                      <a14:backgroundRemoval t="0" b="100000" l="0" r="100000">
                        <a14:foregroundMark x1="12054" y1="62590" x2="4464" y2="67626"/>
                        <a14:foregroundMark x1="4464" y1="67626" x2="2679" y2="73381"/>
                        <a14:foregroundMark x1="89286" y1="7914" x2="93304" y2="7914"/>
                        <a14:foregroundMark x1="93304" y1="7914" x2="95982" y2="8633"/>
                        <a14:foregroundMark x1="95982" y1="8633" x2="97768" y2="11511"/>
                        <a14:foregroundMark x1="98087" y1="15108" x2="98214" y2="16547"/>
                        <a14:foregroundMark x1="97832" y1="12230" x2="98087" y2="15108"/>
                        <a14:foregroundMark x1="97768" y1="11511" x2="97832" y2="12230"/>
                        <a14:foregroundMark x1="98214" y1="16547" x2="95089" y2="23741"/>
                        <a14:foregroundMark x1="95089" y1="23741" x2="92857" y2="25899"/>
                        <a14:foregroundMark x1="18304" y1="88489" x2="13839" y2="89928"/>
                        <a14:foregroundMark x1="13839" y1="89928" x2="11161" y2="92806"/>
                        <a14:foregroundMark x1="6696" y1="92806" x2="3125" y2="71223"/>
                        <a14:foregroundMark x1="3125" y1="71223" x2="10714" y2="65468"/>
                        <a14:foregroundMark x1="10714" y1="65468" x2="12054" y2="62590"/>
                        <a14:foregroundMark x1="4911" y1="82734" x2="6696" y2="92806"/>
                        <a14:foregroundMark x1="6696" y1="92806" x2="9375" y2="94964"/>
                        <a14:foregroundMark x1="9375" y1="94964" x2="12054" y2="93525"/>
                        <a14:foregroundMark x1="12054" y1="93525" x2="12054" y2="92806"/>
                        <a14:foregroundMark x1="12054" y1="93525" x2="17857" y2="89209"/>
                        <a14:foregroundMark x1="17857" y1="89209" x2="14286" y2="89209"/>
                        <a14:foregroundMark x1="14286" y1="89209" x2="12054" y2="91367"/>
                        <a14:foregroundMark x1="12054" y1="91367" x2="12054" y2="93525"/>
                        <a14:backgroundMark x1="8482" y1="94964" x2="5804" y2="89209"/>
                        <a14:backgroundMark x1="4464" y1="82734" x2="2679" y2="75540"/>
                        <a14:backgroundMark x1="2679" y1="75540" x2="893" y2="87770"/>
                        <a14:backgroundMark x1="893" y1="87770" x2="5804" y2="99281"/>
                        <a14:backgroundMark x1="18304" y1="90647" x2="17411" y2="99281"/>
                        <a14:backgroundMark x1="18750" y1="90647" x2="18750" y2="90647"/>
                        <a14:backgroundMark x1="4464" y1="89209" x2="4464" y2="89209"/>
                        <a14:backgroundMark x1="12500" y1="96403" x2="12500" y2="96403"/>
                        <a14:backgroundMark x1="12500" y1="96403" x2="10268" y2="97122"/>
                        <a14:backgroundMark x1="16071" y1="94245" x2="11161" y2="97122"/>
                        <a14:backgroundMark x1="14286" y1="94964" x2="14286" y2="94964"/>
                        <a14:backgroundMark x1="8482" y1="96403" x2="8482" y2="96403"/>
                        <a14:backgroundMark x1="4018" y1="86331" x2="4018" y2="86331"/>
                        <a14:backgroundMark x1="4018" y1="86331" x2="4018" y2="86331"/>
                        <a14:backgroundMark x1="3571" y1="84173" x2="3571" y2="84173"/>
                        <a14:backgroundMark x1="3571" y1="82734" x2="3571" y2="82734"/>
                        <a14:backgroundMark x1="2679" y1="80576" x2="2679" y2="80576"/>
                        <a14:backgroundMark x1="2679" y1="80576" x2="4018" y2="85612"/>
                        <a14:backgroundMark x1="4018" y1="85612" x2="2679" y2="80576"/>
                        <a14:backgroundMark x1="2679" y1="80576" x2="2679" y2="80576"/>
                        <a14:backgroundMark x1="4464" y1="89209" x2="5357" y2="90647"/>
                        <a14:backgroundMark x1="5804" y1="91367" x2="4911" y2="89928"/>
                        <a14:backgroundMark x1="4911" y1="89928" x2="4464" y2="88489"/>
                        <a14:backgroundMark x1="8929" y1="97122" x2="8929" y2="97122"/>
                        <a14:backgroundMark x1="8929" y1="97122" x2="8929" y2="97122"/>
                        <a14:backgroundMark x1="8482" y1="97122" x2="8482" y2="97122"/>
                        <a14:backgroundMark x1="8482" y1="97122" x2="8036" y2="97122"/>
                        <a14:backgroundMark x1="2679" y1="73381" x2="2232" y2="72662"/>
                        <a14:backgroundMark x1="94643" y1="41727" x2="94643" y2="41727"/>
                        <a14:backgroundMark x1="94643" y1="41727" x2="94643" y2="41727"/>
                        <a14:backgroundMark x1="97768" y1="25899" x2="89732" y2="37410"/>
                        <a14:backgroundMark x1="89732" y1="37410" x2="89286" y2="44604"/>
                        <a14:backgroundMark x1="89286" y1="44604" x2="93750" y2="56835"/>
                        <a14:backgroundMark x1="93750" y1="56835" x2="98661" y2="63309"/>
                        <a14:backgroundMark x1="98661" y1="62590" x2="99554" y2="62590"/>
                        <a14:backgroundMark x1="98214" y1="8633" x2="98214" y2="8633"/>
                        <a14:backgroundMark x1="99554" y1="15108" x2="99554" y2="15108"/>
                        <a14:backgroundMark x1="99107" y1="12230" x2="99107" y2="12230"/>
                      </a14:backgroundRemoval>
                    </a14:imgEffect>
                  </a14:imgLayer>
                </a14:imgProps>
              </a:ext>
              <a:ext uri="{28A0092B-C50C-407E-A947-70E740481C1C}">
                <a14:useLocalDpi xmlns:a14="http://schemas.microsoft.com/office/drawing/2010/main" val="0"/>
              </a:ext>
            </a:extLst>
          </a:blip>
          <a:srcRect/>
          <a:stretch/>
        </p:blipFill>
        <p:spPr>
          <a:xfrm>
            <a:off x="5532763" y="10850646"/>
            <a:ext cx="1564554" cy="973004"/>
          </a:xfrm>
          <a:prstGeom prst="rect">
            <a:avLst/>
          </a:prstGeom>
        </p:spPr>
      </p:pic>
      <p:pic>
        <p:nvPicPr>
          <p:cNvPr id="27" name="図 26">
            <a:extLst>
              <a:ext uri="{FF2B5EF4-FFF2-40B4-BE49-F238E27FC236}">
                <a16:creationId xmlns:a16="http://schemas.microsoft.com/office/drawing/2014/main" id="{3323AEC8-08A6-9F38-2E04-EAA15361C7B5}"/>
              </a:ext>
            </a:extLst>
          </p:cNvPr>
          <p:cNvPicPr>
            <a:picLocks noChangeAspect="1"/>
          </p:cNvPicPr>
          <p:nvPr/>
        </p:nvPicPr>
        <p:blipFill rotWithShape="1">
          <a:blip r:embed="rId7"/>
          <a:srcRect l="743" r="-132" b="2775"/>
          <a:stretch/>
        </p:blipFill>
        <p:spPr>
          <a:xfrm>
            <a:off x="8889473" y="10704412"/>
            <a:ext cx="1361029" cy="1075617"/>
          </a:xfrm>
          <a:prstGeom prst="rect">
            <a:avLst/>
          </a:prstGeom>
          <a:effectLst>
            <a:softEdge rad="63500"/>
          </a:effectLst>
        </p:spPr>
      </p:pic>
      <p:pic>
        <p:nvPicPr>
          <p:cNvPr id="28" name="図 27">
            <a:extLst>
              <a:ext uri="{FF2B5EF4-FFF2-40B4-BE49-F238E27FC236}">
                <a16:creationId xmlns:a16="http://schemas.microsoft.com/office/drawing/2014/main" id="{93750047-2FBE-E80B-6B3A-183F9A9BEFE8}"/>
              </a:ext>
            </a:extLst>
          </p:cNvPr>
          <p:cNvPicPr>
            <a:picLocks noChangeAspect="1"/>
          </p:cNvPicPr>
          <p:nvPr/>
        </p:nvPicPr>
        <p:blipFill rotWithShape="1">
          <a:blip r:embed="rId8"/>
          <a:srcRect l="-142" r="-1272"/>
          <a:stretch/>
        </p:blipFill>
        <p:spPr>
          <a:xfrm>
            <a:off x="8860589" y="8963868"/>
            <a:ext cx="1545360" cy="1231093"/>
          </a:xfrm>
          <a:prstGeom prst="rect">
            <a:avLst/>
          </a:prstGeom>
          <a:effectLst>
            <a:softEdge rad="63500"/>
          </a:effectLst>
        </p:spPr>
      </p:pic>
      <p:sp>
        <p:nvSpPr>
          <p:cNvPr id="29" name="テキスト ボックス 28">
            <a:extLst>
              <a:ext uri="{FF2B5EF4-FFF2-40B4-BE49-F238E27FC236}">
                <a16:creationId xmlns:a16="http://schemas.microsoft.com/office/drawing/2014/main" id="{B9EB8805-137C-243C-AFD2-DDE4F0E49336}"/>
              </a:ext>
            </a:extLst>
          </p:cNvPr>
          <p:cNvSpPr txBox="1"/>
          <p:nvPr/>
        </p:nvSpPr>
        <p:spPr>
          <a:xfrm>
            <a:off x="8651540" y="10182168"/>
            <a:ext cx="1980029"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n-ea"/>
              </a:rPr>
              <a:t>ガス排熱利用ユニット</a:t>
            </a:r>
          </a:p>
        </p:txBody>
      </p:sp>
      <p:sp>
        <p:nvSpPr>
          <p:cNvPr id="30" name="テキスト ボックス 29">
            <a:extLst>
              <a:ext uri="{FF2B5EF4-FFF2-40B4-BE49-F238E27FC236}">
                <a16:creationId xmlns:a16="http://schemas.microsoft.com/office/drawing/2014/main" id="{8D908173-4B11-3BFC-D775-E16CC50AF8B7}"/>
              </a:ext>
            </a:extLst>
          </p:cNvPr>
          <p:cNvSpPr txBox="1"/>
          <p:nvPr/>
        </p:nvSpPr>
        <p:spPr>
          <a:xfrm>
            <a:off x="8633922" y="11779590"/>
            <a:ext cx="1980029"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n-ea"/>
              </a:rPr>
              <a:t>温水排熱利用ユニット</a:t>
            </a:r>
          </a:p>
        </p:txBody>
      </p:sp>
      <p:sp>
        <p:nvSpPr>
          <p:cNvPr id="31" name="テキスト ボックス 30">
            <a:extLst>
              <a:ext uri="{FF2B5EF4-FFF2-40B4-BE49-F238E27FC236}">
                <a16:creationId xmlns:a16="http://schemas.microsoft.com/office/drawing/2014/main" id="{94628A78-6900-A2B8-DAB5-86CF495A85A8}"/>
              </a:ext>
            </a:extLst>
          </p:cNvPr>
          <p:cNvSpPr txBox="1"/>
          <p:nvPr/>
        </p:nvSpPr>
        <p:spPr>
          <a:xfrm>
            <a:off x="6537285" y="11779590"/>
            <a:ext cx="1184940" cy="307777"/>
          </a:xfrm>
          <a:prstGeom prst="rect">
            <a:avLst/>
          </a:prstGeom>
          <a:noFill/>
        </p:spPr>
        <p:txBody>
          <a:bodyPr wrap="none" rtlCol="0">
            <a:spAutoFit/>
          </a:bodyPr>
          <a:lstStyle/>
          <a:p>
            <a:r>
              <a:rPr kumimoji="1" lang="en-US" altLang="ja-JP" sz="1400" b="1" dirty="0">
                <a:solidFill>
                  <a:schemeClr val="tx1">
                    <a:lumMod val="75000"/>
                    <a:lumOff val="25000"/>
                  </a:schemeClr>
                </a:solidFill>
                <a:latin typeface="+mn-ea"/>
              </a:rPr>
              <a:t>IoT</a:t>
            </a:r>
            <a:r>
              <a:rPr kumimoji="1" lang="ja-JP" altLang="en-US" sz="1400" b="1" dirty="0">
                <a:solidFill>
                  <a:schemeClr val="tx1">
                    <a:lumMod val="75000"/>
                    <a:lumOff val="25000"/>
                  </a:schemeClr>
                </a:solidFill>
                <a:latin typeface="+mn-ea"/>
              </a:rPr>
              <a:t>自立電源</a:t>
            </a:r>
          </a:p>
        </p:txBody>
      </p:sp>
      <p:sp>
        <p:nvSpPr>
          <p:cNvPr id="33" name="テキスト ボックス 32">
            <a:extLst>
              <a:ext uri="{FF2B5EF4-FFF2-40B4-BE49-F238E27FC236}">
                <a16:creationId xmlns:a16="http://schemas.microsoft.com/office/drawing/2014/main" id="{41CA6F5D-F53C-068F-BE62-95C61327BF27}"/>
              </a:ext>
            </a:extLst>
          </p:cNvPr>
          <p:cNvSpPr txBox="1"/>
          <p:nvPr/>
        </p:nvSpPr>
        <p:spPr>
          <a:xfrm>
            <a:off x="1215880" y="7112621"/>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37" name="テキスト ボックス 36">
            <a:extLst>
              <a:ext uri="{FF2B5EF4-FFF2-40B4-BE49-F238E27FC236}">
                <a16:creationId xmlns:a16="http://schemas.microsoft.com/office/drawing/2014/main" id="{1D1B9E87-58CD-FB4D-C148-6E9C0A248D43}"/>
              </a:ext>
            </a:extLst>
          </p:cNvPr>
          <p:cNvSpPr txBox="1"/>
          <p:nvPr/>
        </p:nvSpPr>
        <p:spPr>
          <a:xfrm>
            <a:off x="1215880" y="7611680"/>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38" name="テキスト ボックス 37">
            <a:extLst>
              <a:ext uri="{FF2B5EF4-FFF2-40B4-BE49-F238E27FC236}">
                <a16:creationId xmlns:a16="http://schemas.microsoft.com/office/drawing/2014/main" id="{5B145EFC-9236-8C7B-E3FC-82EBA5154206}"/>
              </a:ext>
            </a:extLst>
          </p:cNvPr>
          <p:cNvSpPr txBox="1"/>
          <p:nvPr/>
        </p:nvSpPr>
        <p:spPr>
          <a:xfrm>
            <a:off x="1675243" y="7717574"/>
            <a:ext cx="7611679" cy="461665"/>
          </a:xfrm>
          <a:prstGeom prst="rect">
            <a:avLst/>
          </a:prstGeom>
          <a:noFill/>
        </p:spPr>
        <p:txBody>
          <a:bodyPr wrap="square">
            <a:spAutoFit/>
          </a:bodyPr>
          <a:lstStyle/>
          <a:p>
            <a:pPr>
              <a:spcBef>
                <a:spcPts val="600"/>
              </a:spcBef>
            </a:pPr>
            <a:r>
              <a:rPr lang="ja-JP" altLang="en-US" sz="2300" dirty="0">
                <a:latin typeface="Meiryo UI" panose="020B0604030504040204" pitchFamily="50" charset="-128"/>
                <a:ea typeface="Meiryo UI" panose="020B0604030504040204" pitchFamily="50" charset="-128"/>
                <a:cs typeface="Arial" panose="020B0604020202020204" pitchFamily="34" charset="0"/>
              </a:rPr>
              <a:t>電池交換が不要な</a:t>
            </a:r>
            <a:r>
              <a:rPr lang="en-US" altLang="ja-JP" sz="2300" dirty="0">
                <a:latin typeface="Meiryo UI" panose="020B0604030504040204" pitchFamily="50" charset="-128"/>
                <a:ea typeface="Meiryo UI" panose="020B0604030504040204" pitchFamily="50" charset="-128"/>
                <a:cs typeface="Arial" panose="020B0604020202020204" pitchFamily="34" charset="0"/>
              </a:rPr>
              <a:t>IoT</a:t>
            </a:r>
            <a:r>
              <a:rPr lang="ja-JP" altLang="en-US" sz="2300" dirty="0">
                <a:latin typeface="Meiryo UI" panose="020B0604030504040204" pitchFamily="50" charset="-128"/>
                <a:ea typeface="Meiryo UI" panose="020B0604030504040204" pitchFamily="50" charset="-128"/>
                <a:cs typeface="Arial" panose="020B0604020202020204" pitchFamily="34" charset="0"/>
              </a:rPr>
              <a:t>用無線センサが可能に！</a:t>
            </a:r>
            <a:endParaRPr kumimoji="0" lang="ja-JP" altLang="en-US" sz="2300" kern="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E4DE22FA-62D3-D16B-CEDE-DBBFA62C0028}"/>
              </a:ext>
            </a:extLst>
          </p:cNvPr>
          <p:cNvSpPr txBox="1"/>
          <p:nvPr/>
        </p:nvSpPr>
        <p:spPr>
          <a:xfrm>
            <a:off x="1675243" y="7216963"/>
            <a:ext cx="9214091" cy="461665"/>
          </a:xfrm>
          <a:prstGeom prst="rect">
            <a:avLst/>
          </a:prstGeom>
          <a:noFill/>
        </p:spPr>
        <p:txBody>
          <a:bodyPr wrap="square">
            <a:spAutoFit/>
          </a:bodyPr>
          <a:lstStyle/>
          <a:p>
            <a:pPr>
              <a:spcBef>
                <a:spcPts val="600"/>
              </a:spcBef>
            </a:pPr>
            <a:r>
              <a:rPr lang="ja-JP" altLang="en-US" sz="2300" dirty="0">
                <a:solidFill>
                  <a:prstClr val="black"/>
                </a:solidFill>
                <a:latin typeface="Meiryo UI" panose="020B0604030504040204" pitchFamily="50" charset="-128"/>
                <a:ea typeface="Meiryo UI" panose="020B0604030504040204" pitchFamily="50" charset="-128"/>
              </a:rPr>
              <a:t>湾曲自在！排熱パイプに密着装着できるため</a:t>
            </a:r>
            <a:r>
              <a:rPr lang="ja-JP" altLang="en-US" sz="2300" dirty="0">
                <a:latin typeface="Meiryo UI" panose="020B0604030504040204" pitchFamily="50" charset="-128"/>
                <a:ea typeface="Meiryo UI" panose="020B0604030504040204" pitchFamily="50" charset="-128"/>
              </a:rPr>
              <a:t>高い熱回収効率が可能に！</a:t>
            </a:r>
            <a:r>
              <a:rPr lang="ja-JP" altLang="en-US" sz="2300" dirty="0">
                <a:solidFill>
                  <a:prstClr val="black"/>
                </a:solidFill>
                <a:latin typeface="Meiryo UI" panose="020B0604030504040204" pitchFamily="50" charset="-128"/>
                <a:ea typeface="Meiryo UI" panose="020B0604030504040204" pitchFamily="50" charset="-128"/>
              </a:rPr>
              <a:t>　</a:t>
            </a:r>
            <a:endParaRPr lang="ja-JP" altLang="en-US" sz="2300" dirty="0">
              <a:latin typeface="Meiryo UI" panose="020B0604030504040204" pitchFamily="50" charset="-128"/>
              <a:ea typeface="Meiryo UI" panose="020B0604030504040204" pitchFamily="50" charset="-128"/>
              <a:cs typeface="Arial" panose="020B0604020202020204" pitchFamily="34" charset="0"/>
            </a:endParaRPr>
          </a:p>
        </p:txBody>
      </p:sp>
      <p:sp>
        <p:nvSpPr>
          <p:cNvPr id="59" name="四角形: 角を丸くする 58">
            <a:extLst>
              <a:ext uri="{FF2B5EF4-FFF2-40B4-BE49-F238E27FC236}">
                <a16:creationId xmlns:a16="http://schemas.microsoft.com/office/drawing/2014/main" id="{66BED43C-A821-DD2F-C30F-31675A60E252}"/>
              </a:ext>
            </a:extLst>
          </p:cNvPr>
          <p:cNvSpPr/>
          <p:nvPr/>
        </p:nvSpPr>
        <p:spPr>
          <a:xfrm>
            <a:off x="3516390" y="9009614"/>
            <a:ext cx="4801314" cy="996439"/>
          </a:xfrm>
          <a:prstGeom prst="roundRect">
            <a:avLst>
              <a:gd name="adj" fmla="val 10164"/>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フレキシブル熱電発電モジュール</a:t>
            </a:r>
            <a:endParaRPr kumimoji="1" lang="en-US" altLang="ja-JP"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「フレキーナ</a:t>
            </a:r>
            <a:r>
              <a:rPr kumimoji="1" lang="ja-JP" altLang="en-US" sz="2400" b="1" i="0" u="none" strike="noStrike" kern="1200" cap="none" spc="0" normalizeH="0" baseline="30000" noProof="0" dirty="0">
                <a:ln>
                  <a:noFill/>
                </a:ln>
                <a:solidFill>
                  <a:schemeClr val="bg1"/>
                </a:solidFill>
                <a:effectLst/>
                <a:uLnTx/>
                <a:uFillTx/>
                <a:latin typeface="Aptos" panose="02110004020202020204"/>
                <a:ea typeface="游ゴシック" panose="020B0400000000000000" pitchFamily="50" charset="-128"/>
                <a:cs typeface="+mn-cs"/>
              </a:rPr>
              <a:t>🄬</a:t>
            </a: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a:t>
            </a:r>
            <a:endParaRPr kumimoji="1" lang="en-US" altLang="ja-JP"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2743CB68-C4C8-710C-34AC-F59EDC3A91F5}"/>
              </a:ext>
            </a:extLst>
          </p:cNvPr>
          <p:cNvSpPr txBox="1"/>
          <p:nvPr/>
        </p:nvSpPr>
        <p:spPr>
          <a:xfrm>
            <a:off x="1215880" y="8110738"/>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64" name="テキスト ボックス 63">
            <a:extLst>
              <a:ext uri="{FF2B5EF4-FFF2-40B4-BE49-F238E27FC236}">
                <a16:creationId xmlns:a16="http://schemas.microsoft.com/office/drawing/2014/main" id="{0B9360D9-EFC5-8882-50B9-ECCBDD41AC73}"/>
              </a:ext>
            </a:extLst>
          </p:cNvPr>
          <p:cNvSpPr txBox="1"/>
          <p:nvPr/>
        </p:nvSpPr>
        <p:spPr>
          <a:xfrm>
            <a:off x="1675243" y="8218185"/>
            <a:ext cx="8497439" cy="461665"/>
          </a:xfrm>
          <a:prstGeom prst="rect">
            <a:avLst/>
          </a:prstGeom>
          <a:noFill/>
        </p:spPr>
        <p:txBody>
          <a:bodyPr wrap="square">
            <a:spAutoFit/>
          </a:bodyPr>
          <a:lstStyle/>
          <a:p>
            <a:pPr>
              <a:spcBef>
                <a:spcPts val="600"/>
              </a:spcBef>
            </a:pPr>
            <a:r>
              <a:rPr lang="ja-JP" altLang="en-US" sz="2300" dirty="0">
                <a:latin typeface="Meiryo UI" panose="020B0604030504040204" pitchFamily="50" charset="-128"/>
                <a:ea typeface="Meiryo UI" panose="020B0604030504040204" pitchFamily="50" charset="-128"/>
                <a:cs typeface="Arial" panose="020B0604020202020204" pitchFamily="34" charset="0"/>
              </a:rPr>
              <a:t>温水排熱、ガス排熱、蒸気排熱から高効率の熱電発電が可能に！</a:t>
            </a:r>
            <a:endParaRPr kumimoji="0" lang="ja-JP" altLang="en-US" sz="2300" kern="0" dirty="0">
              <a:latin typeface="Meiryo UI" panose="020B0604030504040204" pitchFamily="50" charset="-128"/>
              <a:ea typeface="Meiryo UI" panose="020B0604030504040204" pitchFamily="50" charset="-128"/>
            </a:endParaRPr>
          </a:p>
        </p:txBody>
      </p:sp>
      <p:grpSp>
        <p:nvGrpSpPr>
          <p:cNvPr id="72" name="グループ化 71">
            <a:extLst>
              <a:ext uri="{FF2B5EF4-FFF2-40B4-BE49-F238E27FC236}">
                <a16:creationId xmlns:a16="http://schemas.microsoft.com/office/drawing/2014/main" id="{C646FB63-383D-F303-93CE-22B4F1F4ED81}"/>
              </a:ext>
            </a:extLst>
          </p:cNvPr>
          <p:cNvGrpSpPr/>
          <p:nvPr/>
        </p:nvGrpSpPr>
        <p:grpSpPr>
          <a:xfrm>
            <a:off x="7238218" y="10738780"/>
            <a:ext cx="1085773" cy="957069"/>
            <a:chOff x="6997811" y="10273303"/>
            <a:chExt cx="1237327" cy="1171958"/>
          </a:xfrm>
        </p:grpSpPr>
        <p:pic>
          <p:nvPicPr>
            <p:cNvPr id="66" name="図 65" descr="ブラシ が含まれている画像&#10;&#10;自動的に生成された説明">
              <a:extLst>
                <a:ext uri="{FF2B5EF4-FFF2-40B4-BE49-F238E27FC236}">
                  <a16:creationId xmlns:a16="http://schemas.microsoft.com/office/drawing/2014/main" id="{6AE8A0C2-5FE5-E6C4-1171-D83680E7E4C9}"/>
                </a:ext>
              </a:extLst>
            </p:cNvPr>
            <p:cNvPicPr>
              <a:picLocks noChangeAspect="1"/>
            </p:cNvPicPr>
            <p:nvPr/>
          </p:nvPicPr>
          <p:blipFill rotWithShape="1">
            <a:blip r:embed="rId9" cstate="screen">
              <a:alphaModFix/>
              <a:extLst>
                <a:ext uri="{BEBA8EAE-BF5A-486C-A8C5-ECC9F3942E4B}">
                  <a14:imgProps xmlns:a14="http://schemas.microsoft.com/office/drawing/2010/main">
                    <a14:imgLayer r:embed="rId10">
                      <a14:imgEffect>
                        <a14:backgroundRemoval t="4688" b="96875" l="2143" r="97143">
                          <a14:foregroundMark x1="5714" y1="60938" x2="57857" y2="91406"/>
                          <a14:foregroundMark x1="57857" y1="91406" x2="75714" y2="92188"/>
                          <a14:foregroundMark x1="3571" y1="39063" x2="7143" y2="48438"/>
                          <a14:foregroundMark x1="9286" y1="85938" x2="75714" y2="96875"/>
                          <a14:foregroundMark x1="87143" y1="19531" x2="90000" y2="46875"/>
                          <a14:foregroundMark x1="90714" y1="17969" x2="77857" y2="96875"/>
                          <a14:foregroundMark x1="44286" y1="4688" x2="44286" y2="4688"/>
                          <a14:foregroundMark x1="86429" y1="77344" x2="80000" y2="97656"/>
                          <a14:foregroundMark x1="95000" y1="41406" x2="89286" y2="73438"/>
                          <a14:foregroundMark x1="97143" y1="42969" x2="80000" y2="75781"/>
                        </a14:backgroundRemoval>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997811" y="10627790"/>
              <a:ext cx="850114" cy="781402"/>
            </a:xfrm>
            <a:prstGeom prst="rect">
              <a:avLst/>
            </a:prstGeom>
            <a:effectLst>
              <a:softEdge rad="12700"/>
            </a:effectLst>
          </p:spPr>
        </p:pic>
        <p:sp>
          <p:nvSpPr>
            <p:cNvPr id="67" name="正方形/長方形 66">
              <a:extLst>
                <a:ext uri="{FF2B5EF4-FFF2-40B4-BE49-F238E27FC236}">
                  <a16:creationId xmlns:a16="http://schemas.microsoft.com/office/drawing/2014/main" id="{740B2B25-5221-532E-1828-32133A8C2FE8}"/>
                </a:ext>
              </a:extLst>
            </p:cNvPr>
            <p:cNvSpPr/>
            <p:nvPr/>
          </p:nvSpPr>
          <p:spPr bwMode="auto">
            <a:xfrm rot="707263" flipV="1">
              <a:off x="7017822" y="11365176"/>
              <a:ext cx="647120" cy="80085"/>
            </a:xfrm>
            <a:prstGeom prst="rect">
              <a:avLst/>
            </a:prstGeom>
            <a:solidFill>
              <a:srgbClr val="68C0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68" name="正方形/長方形 67">
              <a:extLst>
                <a:ext uri="{FF2B5EF4-FFF2-40B4-BE49-F238E27FC236}">
                  <a16:creationId xmlns:a16="http://schemas.microsoft.com/office/drawing/2014/main" id="{6E883C57-B41C-10B3-D679-E1593B6DDE7A}"/>
                </a:ext>
              </a:extLst>
            </p:cNvPr>
            <p:cNvSpPr/>
            <p:nvPr/>
          </p:nvSpPr>
          <p:spPr bwMode="auto">
            <a:xfrm rot="17266895" flipV="1">
              <a:off x="7561837" y="11140214"/>
              <a:ext cx="500751" cy="90450"/>
            </a:xfrm>
            <a:prstGeom prst="rect">
              <a:avLst/>
            </a:prstGeom>
            <a:solidFill>
              <a:srgbClr val="68C0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pic>
          <p:nvPicPr>
            <p:cNvPr id="69" name="図 68" descr="水, ボート, 体 が含まれている画像&#10;&#10;自動的に生成された説明">
              <a:extLst>
                <a:ext uri="{FF2B5EF4-FFF2-40B4-BE49-F238E27FC236}">
                  <a16:creationId xmlns:a16="http://schemas.microsoft.com/office/drawing/2014/main" id="{43B4E188-2146-ED08-2DA2-2D87A84EC579}"/>
                </a:ext>
              </a:extLst>
            </p:cNvPr>
            <p:cNvPicPr>
              <a:picLocks noChangeAspect="1"/>
            </p:cNvPicPr>
            <p:nvPr/>
          </p:nvPicPr>
          <p:blipFill rotWithShape="1">
            <a:blip r:embed="rId11">
              <a:alphaModFix/>
              <a:extLst>
                <a:ext uri="{BEBA8EAE-BF5A-486C-A8C5-ECC9F3942E4B}">
                  <a14:imgProps xmlns:a14="http://schemas.microsoft.com/office/drawing/2010/main">
                    <a14:imgLayer r:embed="rId12">
                      <a14:imgEffect>
                        <a14:backgroundRemoval t="9984" b="89976" l="10000" r="96364">
                          <a14:foregroundMark x1="96238" y1="80073" x2="90909" y2="79588"/>
                          <a14:foregroundMark x1="90909" y1="79588" x2="90784" y2="79466"/>
                          <a14:foregroundMark x1="90690" y1="79466" x2="90690" y2="79466"/>
                          <a14:foregroundMark x1="96364" y1="79588" x2="93981" y2="79305"/>
                          <a14:foregroundMark x1="94232" y1="79588" x2="94232" y2="78213"/>
                        </a14:backgroundRemoval>
                      </a14:imgEffect>
                    </a14:imgLayer>
                  </a14:imgProps>
                </a:ext>
                <a:ext uri="{28A0092B-C50C-407E-A947-70E740481C1C}">
                  <a14:useLocalDpi xmlns:a14="http://schemas.microsoft.com/office/drawing/2010/main"/>
                </a:ext>
              </a:extLst>
            </a:blip>
            <a:srcRect l="9432" t="59725" r="2034" b="11407"/>
            <a:stretch/>
          </p:blipFill>
          <p:spPr>
            <a:xfrm>
              <a:off x="7061324" y="10273303"/>
              <a:ext cx="1000952" cy="253164"/>
            </a:xfrm>
            <a:prstGeom prst="rect">
              <a:avLst/>
            </a:prstGeom>
          </p:spPr>
        </p:pic>
        <p:sp>
          <p:nvSpPr>
            <p:cNvPr id="70" name="フリーフォーム: 図形 69">
              <a:extLst>
                <a:ext uri="{FF2B5EF4-FFF2-40B4-BE49-F238E27FC236}">
                  <a16:creationId xmlns:a16="http://schemas.microsoft.com/office/drawing/2014/main" id="{9782DCEB-FFB5-639B-CC2B-3AFC150E3360}"/>
                </a:ext>
              </a:extLst>
            </p:cNvPr>
            <p:cNvSpPr/>
            <p:nvPr/>
          </p:nvSpPr>
          <p:spPr bwMode="auto">
            <a:xfrm>
              <a:off x="7813427" y="10446428"/>
              <a:ext cx="421711" cy="581025"/>
            </a:xfrm>
            <a:custGeom>
              <a:avLst/>
              <a:gdLst>
                <a:gd name="connsiteX0" fmla="*/ 242887 w 421711"/>
                <a:gd name="connsiteY0" fmla="*/ 0 h 581025"/>
                <a:gd name="connsiteX1" fmla="*/ 416719 w 421711"/>
                <a:gd name="connsiteY1" fmla="*/ 166688 h 581025"/>
                <a:gd name="connsiteX2" fmla="*/ 361950 w 421711"/>
                <a:gd name="connsiteY2" fmla="*/ 354806 h 581025"/>
                <a:gd name="connsiteX3" fmla="*/ 230981 w 421711"/>
                <a:gd name="connsiteY3" fmla="*/ 483394 h 581025"/>
                <a:gd name="connsiteX4" fmla="*/ 0 w 421711"/>
                <a:gd name="connsiteY4" fmla="*/ 581025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11" h="581025">
                  <a:moveTo>
                    <a:pt x="242887" y="0"/>
                  </a:moveTo>
                  <a:cubicBezTo>
                    <a:pt x="319881" y="53777"/>
                    <a:pt x="396875" y="107554"/>
                    <a:pt x="416719" y="166688"/>
                  </a:cubicBezTo>
                  <a:cubicBezTo>
                    <a:pt x="436563" y="225822"/>
                    <a:pt x="392906" y="302022"/>
                    <a:pt x="361950" y="354806"/>
                  </a:cubicBezTo>
                  <a:cubicBezTo>
                    <a:pt x="330994" y="407590"/>
                    <a:pt x="291306" y="445691"/>
                    <a:pt x="230981" y="483394"/>
                  </a:cubicBezTo>
                  <a:cubicBezTo>
                    <a:pt x="170656" y="521097"/>
                    <a:pt x="85328" y="551061"/>
                    <a:pt x="0" y="581025"/>
                  </a:cubicBezTo>
                </a:path>
              </a:pathLst>
            </a:cu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71" name="フリーフォーム: 図形 70">
              <a:extLst>
                <a:ext uri="{FF2B5EF4-FFF2-40B4-BE49-F238E27FC236}">
                  <a16:creationId xmlns:a16="http://schemas.microsoft.com/office/drawing/2014/main" id="{3CFC7EBC-2A82-A970-D635-6910F0011B4E}"/>
                </a:ext>
              </a:extLst>
            </p:cNvPr>
            <p:cNvSpPr/>
            <p:nvPr/>
          </p:nvSpPr>
          <p:spPr bwMode="auto">
            <a:xfrm>
              <a:off x="7818189" y="10455953"/>
              <a:ext cx="404655" cy="550069"/>
            </a:xfrm>
            <a:custGeom>
              <a:avLst/>
              <a:gdLst>
                <a:gd name="connsiteX0" fmla="*/ 235744 w 404655"/>
                <a:gd name="connsiteY0" fmla="*/ 0 h 550069"/>
                <a:gd name="connsiteX1" fmla="*/ 378619 w 404655"/>
                <a:gd name="connsiteY1" fmla="*/ 119063 h 550069"/>
                <a:gd name="connsiteX2" fmla="*/ 402432 w 404655"/>
                <a:gd name="connsiteY2" fmla="*/ 211931 h 550069"/>
                <a:gd name="connsiteX3" fmla="*/ 350044 w 404655"/>
                <a:gd name="connsiteY3" fmla="*/ 326231 h 550069"/>
                <a:gd name="connsiteX4" fmla="*/ 290513 w 404655"/>
                <a:gd name="connsiteY4" fmla="*/ 409575 h 550069"/>
                <a:gd name="connsiteX5" fmla="*/ 209550 w 404655"/>
                <a:gd name="connsiteY5" fmla="*/ 469106 h 550069"/>
                <a:gd name="connsiteX6" fmla="*/ 109538 w 404655"/>
                <a:gd name="connsiteY6" fmla="*/ 516731 h 550069"/>
                <a:gd name="connsiteX7" fmla="*/ 0 w 404655"/>
                <a:gd name="connsiteY7" fmla="*/ 550069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655" h="550069">
                  <a:moveTo>
                    <a:pt x="235744" y="0"/>
                  </a:moveTo>
                  <a:cubicBezTo>
                    <a:pt x="293291" y="41870"/>
                    <a:pt x="350838" y="83741"/>
                    <a:pt x="378619" y="119063"/>
                  </a:cubicBezTo>
                  <a:cubicBezTo>
                    <a:pt x="406400" y="154385"/>
                    <a:pt x="407195" y="177403"/>
                    <a:pt x="402432" y="211931"/>
                  </a:cubicBezTo>
                  <a:cubicBezTo>
                    <a:pt x="397670" y="246459"/>
                    <a:pt x="368697" y="293290"/>
                    <a:pt x="350044" y="326231"/>
                  </a:cubicBezTo>
                  <a:cubicBezTo>
                    <a:pt x="331391" y="359172"/>
                    <a:pt x="313929" y="385763"/>
                    <a:pt x="290513" y="409575"/>
                  </a:cubicBezTo>
                  <a:cubicBezTo>
                    <a:pt x="267097" y="433388"/>
                    <a:pt x="239712" y="451247"/>
                    <a:pt x="209550" y="469106"/>
                  </a:cubicBezTo>
                  <a:cubicBezTo>
                    <a:pt x="179388" y="486965"/>
                    <a:pt x="144463" y="503237"/>
                    <a:pt x="109538" y="516731"/>
                  </a:cubicBezTo>
                  <a:cubicBezTo>
                    <a:pt x="74613" y="530225"/>
                    <a:pt x="37306" y="540147"/>
                    <a:pt x="0" y="550069"/>
                  </a:cubicBezTo>
                </a:path>
              </a:pathLst>
            </a:custGeom>
            <a:noFill/>
            <a:ln w="9525" cap="flat" cmpd="sng" algn="ctr">
              <a:solidFill>
                <a:srgbClr val="FF5B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101" name="テキスト ボックス 100">
            <a:extLst>
              <a:ext uri="{FF2B5EF4-FFF2-40B4-BE49-F238E27FC236}">
                <a16:creationId xmlns:a16="http://schemas.microsoft.com/office/drawing/2014/main" id="{71934AD9-61CF-32F1-B93C-EED32736EC97}"/>
              </a:ext>
            </a:extLst>
          </p:cNvPr>
          <p:cNvSpPr txBox="1"/>
          <p:nvPr/>
        </p:nvSpPr>
        <p:spPr>
          <a:xfrm>
            <a:off x="467327" y="14032100"/>
            <a:ext cx="2302379" cy="923330"/>
          </a:xfrm>
          <a:prstGeom prst="rect">
            <a:avLst/>
          </a:prstGeom>
          <a:noFill/>
          <a:ln>
            <a:noFill/>
          </a:ln>
        </p:spPr>
        <p:txBody>
          <a:bodyPr wrap="square">
            <a:spAutoFit/>
          </a:bodyPr>
          <a:lstStyle/>
          <a:p>
            <a:pPr algn="ctr"/>
            <a:r>
              <a:rPr lang="ja-JP" altLang="en-US" b="1" dirty="0">
                <a:solidFill>
                  <a:prstClr val="black"/>
                </a:solidFill>
                <a:latin typeface="+mn-ea"/>
              </a:rPr>
              <a:t>余剰蒸気・温排水</a:t>
            </a:r>
            <a:endParaRPr lang="en-US" altLang="ja-JP" b="1" dirty="0">
              <a:solidFill>
                <a:prstClr val="black"/>
              </a:solidFill>
              <a:latin typeface="+mn-ea"/>
            </a:endParaRPr>
          </a:p>
          <a:p>
            <a:pPr algn="ctr"/>
            <a:r>
              <a:rPr lang="ja-JP" altLang="en-US" b="1" dirty="0">
                <a:solidFill>
                  <a:prstClr val="black"/>
                </a:solidFill>
                <a:latin typeface="+mn-ea"/>
              </a:rPr>
              <a:t>排気ガス・輻射熱　</a:t>
            </a:r>
            <a:endParaRPr lang="en-US" altLang="ja-JP" b="1" dirty="0">
              <a:solidFill>
                <a:prstClr val="black"/>
              </a:solidFill>
              <a:latin typeface="+mn-ea"/>
            </a:endParaRPr>
          </a:p>
          <a:p>
            <a:pPr algn="ctr"/>
            <a:r>
              <a:rPr lang="ja-JP" altLang="en-US" b="1" dirty="0">
                <a:solidFill>
                  <a:prstClr val="black"/>
                </a:solidFill>
                <a:latin typeface="+mn-ea"/>
              </a:rPr>
              <a:t>　　　　　　　など</a:t>
            </a:r>
            <a:endParaRPr lang="en-US" altLang="ja-JP" b="1" dirty="0">
              <a:solidFill>
                <a:prstClr val="black"/>
              </a:solidFill>
              <a:latin typeface="+mn-ea"/>
            </a:endParaRPr>
          </a:p>
        </p:txBody>
      </p:sp>
      <p:sp>
        <p:nvSpPr>
          <p:cNvPr id="104" name="テキスト ボックス 103">
            <a:extLst>
              <a:ext uri="{FF2B5EF4-FFF2-40B4-BE49-F238E27FC236}">
                <a16:creationId xmlns:a16="http://schemas.microsoft.com/office/drawing/2014/main" id="{CB297594-3F6F-C8D4-B681-00C9CB86471B}"/>
              </a:ext>
            </a:extLst>
          </p:cNvPr>
          <p:cNvSpPr txBox="1"/>
          <p:nvPr/>
        </p:nvSpPr>
        <p:spPr>
          <a:xfrm>
            <a:off x="3229562" y="14032100"/>
            <a:ext cx="2596672" cy="923330"/>
          </a:xfrm>
          <a:prstGeom prst="rect">
            <a:avLst/>
          </a:prstGeom>
          <a:noFill/>
          <a:ln>
            <a:noFill/>
          </a:ln>
        </p:spPr>
        <p:txBody>
          <a:bodyPr wrap="square">
            <a:spAutoFit/>
          </a:bodyPr>
          <a:lstStyle/>
          <a:p>
            <a:pPr algn="ctr"/>
            <a:r>
              <a:rPr lang="ja-JP" altLang="en-US" b="1" dirty="0">
                <a:solidFill>
                  <a:prstClr val="black"/>
                </a:solidFill>
                <a:latin typeface="+mn-ea"/>
              </a:rPr>
              <a:t>工場内電気設備・照明</a:t>
            </a:r>
            <a:endParaRPr lang="en-US" altLang="ja-JP" b="1" dirty="0">
              <a:solidFill>
                <a:prstClr val="black"/>
              </a:solidFill>
              <a:latin typeface="+mn-ea"/>
            </a:endParaRPr>
          </a:p>
          <a:p>
            <a:pPr algn="ctr"/>
            <a:r>
              <a:rPr lang="ja-JP" altLang="en-US" b="1" dirty="0">
                <a:solidFill>
                  <a:prstClr val="black"/>
                </a:solidFill>
                <a:latin typeface="+mn-ea"/>
              </a:rPr>
              <a:t>各種センサ・無停電源</a:t>
            </a:r>
            <a:endParaRPr lang="en-US" altLang="ja-JP" b="1" dirty="0">
              <a:solidFill>
                <a:prstClr val="black"/>
              </a:solidFill>
              <a:latin typeface="+mn-ea"/>
            </a:endParaRPr>
          </a:p>
          <a:p>
            <a:r>
              <a:rPr lang="ja-JP" altLang="en-US" b="1" dirty="0">
                <a:solidFill>
                  <a:prstClr val="black"/>
                </a:solidFill>
                <a:latin typeface="+mn-ea"/>
              </a:rPr>
              <a:t> カメラ　　　　など</a:t>
            </a:r>
            <a:endParaRPr lang="en-US" altLang="ja-JP" b="1" dirty="0">
              <a:solidFill>
                <a:prstClr val="black"/>
              </a:solidFill>
              <a:latin typeface="+mn-ea"/>
            </a:endParaRPr>
          </a:p>
        </p:txBody>
      </p:sp>
      <p:sp>
        <p:nvSpPr>
          <p:cNvPr id="114" name="矢印: 右 113">
            <a:extLst>
              <a:ext uri="{FF2B5EF4-FFF2-40B4-BE49-F238E27FC236}">
                <a16:creationId xmlns:a16="http://schemas.microsoft.com/office/drawing/2014/main" id="{57937CF1-5616-B178-2723-E9CA73C8D8B4}"/>
              </a:ext>
            </a:extLst>
          </p:cNvPr>
          <p:cNvSpPr/>
          <p:nvPr/>
        </p:nvSpPr>
        <p:spPr>
          <a:xfrm>
            <a:off x="2913210" y="13748375"/>
            <a:ext cx="158583" cy="460374"/>
          </a:xfrm>
          <a:prstGeom prst="rightArrow">
            <a:avLst>
              <a:gd name="adj1" fmla="val 50000"/>
              <a:gd name="adj2" fmla="val 100000"/>
            </a:avLst>
          </a:prstGeom>
          <a:solidFill>
            <a:srgbClr val="EBEBEB">
              <a:lumMod val="5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5" b="0" i="0" u="none" strike="noStrike" kern="0" cap="none" spc="0" normalizeH="0" baseline="0" noProof="0">
              <a:ln>
                <a:noFill/>
              </a:ln>
              <a:solidFill>
                <a:prstClr val="white"/>
              </a:solidFill>
              <a:effectLst/>
              <a:uLnTx/>
              <a:uFillTx/>
              <a:latin typeface="+mn-ea"/>
              <a:cs typeface="+mn-cs"/>
            </a:endParaRPr>
          </a:p>
        </p:txBody>
      </p:sp>
      <p:pic>
        <p:nvPicPr>
          <p:cNvPr id="115" name="グラフィックス 376" descr="工場 単色塗りつぶし">
            <a:extLst>
              <a:ext uri="{FF2B5EF4-FFF2-40B4-BE49-F238E27FC236}">
                <a16:creationId xmlns:a16="http://schemas.microsoft.com/office/drawing/2014/main" id="{3558C1A0-F393-C938-D43D-25BD67C9BC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71647" y="13317305"/>
            <a:ext cx="690558" cy="705423"/>
          </a:xfrm>
          <a:prstGeom prst="rect">
            <a:avLst/>
          </a:prstGeom>
        </p:spPr>
      </p:pic>
      <p:pic>
        <p:nvPicPr>
          <p:cNvPr id="116" name="Picture 72">
            <a:extLst>
              <a:ext uri="{FF2B5EF4-FFF2-40B4-BE49-F238E27FC236}">
                <a16:creationId xmlns:a16="http://schemas.microsoft.com/office/drawing/2014/main" id="{66B84677-3BB4-5F4C-780F-CEB720B95217}"/>
              </a:ext>
            </a:extLst>
          </p:cNvPr>
          <p:cNvPicPr>
            <a:picLocks noChangeAspect="1"/>
          </p:cNvPicPr>
          <p:nvPr/>
        </p:nvPicPr>
        <p:blipFill>
          <a:blip r:embed="rId15"/>
          <a:stretch>
            <a:fillRect/>
          </a:stretch>
        </p:blipFill>
        <p:spPr>
          <a:xfrm flipH="1">
            <a:off x="4303380" y="13470480"/>
            <a:ext cx="562201" cy="562201"/>
          </a:xfrm>
          <a:prstGeom prst="rect">
            <a:avLst/>
          </a:prstGeom>
        </p:spPr>
      </p:pic>
      <p:pic>
        <p:nvPicPr>
          <p:cNvPr id="117" name="グラフィックス 618" descr="無線ルーター 単色塗りつぶし">
            <a:extLst>
              <a:ext uri="{FF2B5EF4-FFF2-40B4-BE49-F238E27FC236}">
                <a16:creationId xmlns:a16="http://schemas.microsoft.com/office/drawing/2014/main" id="{52647394-A6AB-C648-1524-AEE0DE330DB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634797" y="13477261"/>
            <a:ext cx="491443" cy="494106"/>
          </a:xfrm>
          <a:prstGeom prst="rect">
            <a:avLst/>
          </a:prstGeom>
        </p:spPr>
      </p:pic>
      <p:pic>
        <p:nvPicPr>
          <p:cNvPr id="118" name="グラフィックス 610" descr="ラジオ 単色塗りつぶし">
            <a:extLst>
              <a:ext uri="{FF2B5EF4-FFF2-40B4-BE49-F238E27FC236}">
                <a16:creationId xmlns:a16="http://schemas.microsoft.com/office/drawing/2014/main" id="{DFEDCFA2-7309-9DF5-F473-C253FDF7C7A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134508" y="13502892"/>
            <a:ext cx="442844" cy="442844"/>
          </a:xfrm>
          <a:prstGeom prst="rect">
            <a:avLst/>
          </a:prstGeom>
        </p:spPr>
      </p:pic>
      <p:sp>
        <p:nvSpPr>
          <p:cNvPr id="119" name="テキスト ボックス 118">
            <a:extLst>
              <a:ext uri="{FF2B5EF4-FFF2-40B4-BE49-F238E27FC236}">
                <a16:creationId xmlns:a16="http://schemas.microsoft.com/office/drawing/2014/main" id="{6095E01C-6EF3-E598-D79B-DB7DDEFA1DD6}"/>
              </a:ext>
            </a:extLst>
          </p:cNvPr>
          <p:cNvSpPr txBox="1"/>
          <p:nvPr/>
        </p:nvSpPr>
        <p:spPr>
          <a:xfrm>
            <a:off x="514227" y="12964364"/>
            <a:ext cx="2302379" cy="400110"/>
          </a:xfrm>
          <a:prstGeom prst="rect">
            <a:avLst/>
          </a:prstGeom>
          <a:noFill/>
          <a:ln>
            <a:noFill/>
          </a:ln>
        </p:spPr>
        <p:txBody>
          <a:bodyPr wrap="square">
            <a:spAutoFit/>
          </a:bodyPr>
          <a:lstStyle/>
          <a:p>
            <a:pPr algn="ctr"/>
            <a:r>
              <a:rPr lang="ja-JP" altLang="en-US" sz="2000" b="1" dirty="0">
                <a:solidFill>
                  <a:prstClr val="black"/>
                </a:solidFill>
                <a:latin typeface="+mn-ea"/>
              </a:rPr>
              <a:t>熱源（各種排熱）</a:t>
            </a:r>
            <a:endParaRPr lang="en-US" altLang="ja-JP" sz="2000" b="1" dirty="0">
              <a:solidFill>
                <a:prstClr val="black"/>
              </a:solidFill>
              <a:latin typeface="+mn-ea"/>
            </a:endParaRPr>
          </a:p>
        </p:txBody>
      </p:sp>
      <p:sp>
        <p:nvSpPr>
          <p:cNvPr id="120" name="テキスト ボックス 119">
            <a:extLst>
              <a:ext uri="{FF2B5EF4-FFF2-40B4-BE49-F238E27FC236}">
                <a16:creationId xmlns:a16="http://schemas.microsoft.com/office/drawing/2014/main" id="{BCC9D72E-879E-6B84-64FE-881B5DF9E6FD}"/>
              </a:ext>
            </a:extLst>
          </p:cNvPr>
          <p:cNvSpPr txBox="1"/>
          <p:nvPr/>
        </p:nvSpPr>
        <p:spPr>
          <a:xfrm>
            <a:off x="3146993" y="12964364"/>
            <a:ext cx="2713605" cy="400110"/>
          </a:xfrm>
          <a:prstGeom prst="rect">
            <a:avLst/>
          </a:prstGeom>
          <a:noFill/>
          <a:ln>
            <a:noFill/>
          </a:ln>
        </p:spPr>
        <p:txBody>
          <a:bodyPr wrap="square">
            <a:spAutoFit/>
          </a:bodyPr>
          <a:lstStyle/>
          <a:p>
            <a:pPr algn="ctr"/>
            <a:r>
              <a:rPr lang="ja-JP" altLang="en-US" sz="2000" b="1" dirty="0">
                <a:solidFill>
                  <a:prstClr val="black"/>
                </a:solidFill>
                <a:latin typeface="+mn-ea"/>
              </a:rPr>
              <a:t>給電先</a:t>
            </a:r>
            <a:endParaRPr lang="en-US" altLang="ja-JP" sz="2000" b="1" dirty="0">
              <a:solidFill>
                <a:prstClr val="black"/>
              </a:solidFill>
              <a:latin typeface="+mn-ea"/>
            </a:endParaRPr>
          </a:p>
        </p:txBody>
      </p:sp>
      <p:sp>
        <p:nvSpPr>
          <p:cNvPr id="121" name="四角形: 角を丸くする 120">
            <a:extLst>
              <a:ext uri="{FF2B5EF4-FFF2-40B4-BE49-F238E27FC236}">
                <a16:creationId xmlns:a16="http://schemas.microsoft.com/office/drawing/2014/main" id="{ECB3B0A6-A9E2-B462-6400-30B42D98ADB9}"/>
              </a:ext>
            </a:extLst>
          </p:cNvPr>
          <p:cNvSpPr/>
          <p:nvPr/>
        </p:nvSpPr>
        <p:spPr>
          <a:xfrm>
            <a:off x="400051" y="12925818"/>
            <a:ext cx="2416556" cy="2042274"/>
          </a:xfrm>
          <a:prstGeom prst="roundRect">
            <a:avLst>
              <a:gd name="adj" fmla="val 13396"/>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四角形: 角を丸くする 121">
            <a:extLst>
              <a:ext uri="{FF2B5EF4-FFF2-40B4-BE49-F238E27FC236}">
                <a16:creationId xmlns:a16="http://schemas.microsoft.com/office/drawing/2014/main" id="{10F06629-9E1F-8730-C881-CD851B5C8AE0}"/>
              </a:ext>
            </a:extLst>
          </p:cNvPr>
          <p:cNvSpPr/>
          <p:nvPr/>
        </p:nvSpPr>
        <p:spPr>
          <a:xfrm>
            <a:off x="3146993" y="12885874"/>
            <a:ext cx="2713605" cy="2042274"/>
          </a:xfrm>
          <a:prstGeom prst="roundRect">
            <a:avLst>
              <a:gd name="adj" fmla="val 13396"/>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324298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249</Words>
  <Application>Microsoft Office PowerPoint</Application>
  <PresentationFormat>ユーザー設定</PresentationFormat>
  <Paragraphs>45</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Aptos</vt:lpstr>
      <vt:lpstr>Meiryo UI</vt:lpstr>
      <vt:lpstr>游ゴシック</vt:lpstr>
      <vt:lpstr>Arial</vt:lpstr>
      <vt:lpstr>Calibri</vt:lpstr>
      <vt:lpstr>Calibri Light</vt:lpstr>
      <vt:lpstr>Times New Roman</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2025-07-24T10:47:57Z</dcterms:created>
  <dcterms:modified xsi:type="dcterms:W3CDTF">2025-07-24T10:48:02Z</dcterms:modified>
</cp:coreProperties>
</file>