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1" r:id="rId2"/>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35" d="100"/>
          <a:sy n="35" d="100"/>
        </p:scale>
        <p:origin x="1152" y="32"/>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2025/7/24</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再生</a:t>
            </a:r>
            <a:endParaRPr kumimoji="1" lang="en-US" altLang="ja-JP" sz="2800" b="1" dirty="0"/>
          </a:p>
          <a:p>
            <a:pPr algn="ctr"/>
            <a:r>
              <a:rPr kumimoji="1" lang="ja-JP" altLang="en-US" sz="2800" b="1" dirty="0"/>
              <a:t>可能</a:t>
            </a:r>
            <a:endParaRPr kumimoji="1" lang="en-US" altLang="ja-JP" sz="2800" b="1" dirty="0"/>
          </a:p>
          <a:p>
            <a:pPr algn="ctr"/>
            <a:r>
              <a:rPr kumimoji="1" lang="ja-JP" altLang="en-US" sz="2800" b="1" dirty="0"/>
              <a:t>エネ</a:t>
            </a:r>
            <a:endParaRPr kumimoji="1" lang="en-US" altLang="ja-JP" sz="2800" b="1" dirty="0"/>
          </a:p>
          <a:p>
            <a:pPr algn="ctr"/>
            <a:r>
              <a:rPr kumimoji="1" lang="ja-JP" altLang="en-US" sz="2800" b="1" dirty="0"/>
              <a:t>ルギー</a:t>
            </a:r>
            <a:endParaRPr kumimoji="1" lang="en-US" altLang="ja-JP" sz="2800" b="1" dirty="0"/>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27063"/>
            <a:ext cx="8909989" cy="172769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6739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64148"/>
            <a:ext cx="7009004" cy="5299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令和７年７月１４日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2" name="テキスト ボックス 1">
            <a:extLst>
              <a:ext uri="{FF2B5EF4-FFF2-40B4-BE49-F238E27FC236}">
                <a16:creationId xmlns:a16="http://schemas.microsoft.com/office/drawing/2014/main" id="{BD01EC96-4D49-DA2E-09FD-529A712FBBD2}"/>
              </a:ext>
            </a:extLst>
          </p:cNvPr>
          <p:cNvSpPr txBox="1"/>
          <p:nvPr/>
        </p:nvSpPr>
        <p:spPr>
          <a:xfrm>
            <a:off x="1653700" y="706661"/>
            <a:ext cx="8869396" cy="1569660"/>
          </a:xfrm>
          <a:prstGeom prst="rect">
            <a:avLst/>
          </a:prstGeom>
          <a:noFill/>
        </p:spPr>
        <p:txBody>
          <a:bodyPr wrap="square" rtlCol="0">
            <a:spAutoFit/>
          </a:bodyPr>
          <a:lstStyle/>
          <a:p>
            <a:r>
              <a:rPr kumimoji="1" lang="ja-JP" altLang="en-US" sz="4800" b="1" dirty="0">
                <a:latin typeface="Meiryo UI" panose="020B0604030504040204" pitchFamily="50" charset="-128"/>
                <a:ea typeface="Meiryo UI" panose="020B0604030504040204" pitchFamily="50" charset="-128"/>
              </a:rPr>
              <a:t>  牛ふんのみを原料とした</a:t>
            </a:r>
            <a:endParaRPr kumimoji="1" lang="en-US" altLang="ja-JP" sz="4800" b="1" dirty="0">
              <a:latin typeface="Meiryo UI" panose="020B0604030504040204" pitchFamily="50" charset="-128"/>
              <a:ea typeface="Meiryo UI" panose="020B0604030504040204" pitchFamily="50" charset="-128"/>
            </a:endParaRPr>
          </a:p>
          <a:p>
            <a:pPr algn="ctr"/>
            <a:r>
              <a:rPr kumimoji="1" lang="en-US" altLang="ja-JP" sz="4800" b="1" dirty="0">
                <a:latin typeface="Meiryo UI" panose="020B0604030504040204" pitchFamily="50" charset="-128"/>
                <a:ea typeface="Meiryo UI" panose="020B0604030504040204" pitchFamily="50" charset="-128"/>
              </a:rPr>
              <a:t>              </a:t>
            </a:r>
            <a:r>
              <a:rPr kumimoji="1" lang="ja-JP" altLang="en-US" sz="4800" b="1" dirty="0">
                <a:latin typeface="Meiryo UI" panose="020B0604030504040204" pitchFamily="50" charset="-128"/>
                <a:ea typeface="Meiryo UI" panose="020B0604030504040204" pitchFamily="50" charset="-128"/>
              </a:rPr>
              <a:t>バイオガス発電所</a:t>
            </a:r>
          </a:p>
        </p:txBody>
      </p:sp>
      <p:sp>
        <p:nvSpPr>
          <p:cNvPr id="12" name="テキスト ボックス 11">
            <a:extLst>
              <a:ext uri="{FF2B5EF4-FFF2-40B4-BE49-F238E27FC236}">
                <a16:creationId xmlns:a16="http://schemas.microsoft.com/office/drawing/2014/main" id="{7E3953F6-5263-A787-36B6-D96974F0A9D9}"/>
              </a:ext>
            </a:extLst>
          </p:cNvPr>
          <p:cNvSpPr txBox="1"/>
          <p:nvPr/>
        </p:nvSpPr>
        <p:spPr>
          <a:xfrm>
            <a:off x="1327072" y="4202985"/>
            <a:ext cx="9229796" cy="1631216"/>
          </a:xfrm>
          <a:prstGeom prst="rect">
            <a:avLst/>
          </a:prstGeom>
          <a:noFill/>
        </p:spPr>
        <p:txBody>
          <a:bodyPr wrap="square" rtlCol="0">
            <a:spAutoFit/>
          </a:bodyPr>
          <a:lstStyle/>
          <a:p>
            <a:r>
              <a:rPr kumimoji="1" lang="ja-JP" altLang="en-US" sz="2000" b="1" dirty="0"/>
              <a:t>三和電気土木工事株式会社は、</a:t>
            </a:r>
            <a:r>
              <a:rPr kumimoji="1" lang="en-US" altLang="ja-JP" sz="2000" b="1" dirty="0">
                <a:solidFill>
                  <a:srgbClr val="333333"/>
                </a:solidFill>
                <a:latin typeface="Montserrat" panose="00000500000000000000" pitchFamily="2" charset="0"/>
              </a:rPr>
              <a:t>1928</a:t>
            </a:r>
            <a:r>
              <a:rPr kumimoji="1" lang="ja-JP" altLang="en-US" sz="2000" b="1" dirty="0">
                <a:solidFill>
                  <a:srgbClr val="333333"/>
                </a:solidFill>
                <a:latin typeface="Montserrat" panose="00000500000000000000" pitchFamily="2" charset="0"/>
              </a:rPr>
              <a:t>年の設立以来、電気工事を核として日本のインフラを支え続けてまいりました。</a:t>
            </a:r>
            <a:r>
              <a:rPr lang="ja-JP" altLang="en-US" sz="2000" b="1" i="0" dirty="0">
                <a:solidFill>
                  <a:srgbClr val="333333"/>
                </a:solidFill>
                <a:effectLst/>
                <a:latin typeface="Montserrat" panose="00000500000000000000" pitchFamily="2" charset="0"/>
              </a:rPr>
              <a:t>そして、</a:t>
            </a:r>
            <a:r>
              <a:rPr lang="en-US" altLang="ja-JP" sz="2000" b="1" i="0" dirty="0">
                <a:solidFill>
                  <a:srgbClr val="333333"/>
                </a:solidFill>
                <a:effectLst/>
                <a:latin typeface="Montserrat" panose="00000500000000000000" pitchFamily="2" charset="0"/>
              </a:rPr>
              <a:t>2017</a:t>
            </a:r>
            <a:r>
              <a:rPr lang="ja-JP" altLang="en-US" sz="2000" b="1" i="0" dirty="0">
                <a:solidFill>
                  <a:srgbClr val="333333"/>
                </a:solidFill>
                <a:effectLst/>
                <a:latin typeface="Montserrat" panose="00000500000000000000" pitchFamily="2" charset="0"/>
              </a:rPr>
              <a:t>年からは、持続可能な社会の実現に貢献するため、再生可能エネルギー施設の建設工事に本格的に参入し、バイオガス発電設備の開発を進めてきました。世代のエネルギーインフラ構築の一翼を担い、地球環境に配慮した社会づくりに貢献していきます。</a:t>
            </a:r>
            <a:endParaRPr kumimoji="1" lang="en-US" altLang="ja-JP" sz="2000" b="1" dirty="0"/>
          </a:p>
        </p:txBody>
      </p:sp>
      <p:sp>
        <p:nvSpPr>
          <p:cNvPr id="13" name="テキスト ボックス 12">
            <a:extLst>
              <a:ext uri="{FF2B5EF4-FFF2-40B4-BE49-F238E27FC236}">
                <a16:creationId xmlns:a16="http://schemas.microsoft.com/office/drawing/2014/main" id="{3E74BE81-32BA-AD67-9992-97068D475C07}"/>
              </a:ext>
            </a:extLst>
          </p:cNvPr>
          <p:cNvSpPr txBox="1"/>
          <p:nvPr/>
        </p:nvSpPr>
        <p:spPr>
          <a:xfrm>
            <a:off x="1542466" y="9550569"/>
            <a:ext cx="5419468" cy="2462213"/>
          </a:xfrm>
          <a:prstGeom prst="rect">
            <a:avLst/>
          </a:prstGeom>
          <a:noFill/>
        </p:spPr>
        <p:txBody>
          <a:bodyPr wrap="square" rtlCol="0">
            <a:spAutoFit/>
          </a:bodyPr>
          <a:lstStyle/>
          <a:p>
            <a:r>
              <a:rPr kumimoji="1" lang="ja-JP" altLang="en-US" sz="2200" b="1" dirty="0"/>
              <a:t>廃棄物系バイオマス（家畜ふん）を利用することで、</a:t>
            </a:r>
            <a:r>
              <a:rPr kumimoji="1" lang="en-US" altLang="ja-JP" sz="2200" b="1" dirty="0"/>
              <a:t>CO2</a:t>
            </a:r>
            <a:r>
              <a:rPr kumimoji="1" lang="ja-JP" altLang="en-US" sz="2200" b="1" dirty="0"/>
              <a:t>排出量を年間</a:t>
            </a:r>
            <a:r>
              <a:rPr kumimoji="1" lang="en-US" altLang="ja-JP" sz="2200" b="1" dirty="0"/>
              <a:t>6,000</a:t>
            </a:r>
            <a:r>
              <a:rPr kumimoji="1" lang="ja-JP" altLang="en-US" sz="2200" b="1" dirty="0"/>
              <a:t>ｔ削減。家畜ふんによる臭気をふんの受け入れから密封された状態で処理するため牧場近くの臭気問題に対し地域貢献。これからも地球環境にやさしいクリーンエネルギーの推進を行ってまいります。</a:t>
            </a:r>
          </a:p>
        </p:txBody>
      </p:sp>
      <p:sp>
        <p:nvSpPr>
          <p:cNvPr id="14" name="テキスト ボックス 13">
            <a:extLst>
              <a:ext uri="{FF2B5EF4-FFF2-40B4-BE49-F238E27FC236}">
                <a16:creationId xmlns:a16="http://schemas.microsoft.com/office/drawing/2014/main" id="{F44918D2-A620-1094-FBC8-E66B8AA676E9}"/>
              </a:ext>
            </a:extLst>
          </p:cNvPr>
          <p:cNvSpPr txBox="1"/>
          <p:nvPr/>
        </p:nvSpPr>
        <p:spPr>
          <a:xfrm>
            <a:off x="1653700" y="2604313"/>
            <a:ext cx="8887462" cy="646331"/>
          </a:xfrm>
          <a:prstGeom prst="rect">
            <a:avLst/>
          </a:prstGeom>
          <a:noFill/>
        </p:spPr>
        <p:txBody>
          <a:bodyPr wrap="square" rtlCol="0">
            <a:spAutoFit/>
          </a:bodyPr>
          <a:lstStyle/>
          <a:p>
            <a:pPr algn="ctr"/>
            <a:r>
              <a:rPr kumimoji="1" lang="ja-JP" altLang="en-US" sz="3600" b="1" dirty="0"/>
              <a:t>三和電気土木工事株式会社</a:t>
            </a:r>
            <a:endParaRPr kumimoji="1" lang="en-US" altLang="ja-JP" sz="3600" b="1" dirty="0"/>
          </a:p>
        </p:txBody>
      </p:sp>
      <p:sp>
        <p:nvSpPr>
          <p:cNvPr id="15" name="テキスト ボックス 14">
            <a:extLst>
              <a:ext uri="{FF2B5EF4-FFF2-40B4-BE49-F238E27FC236}">
                <a16:creationId xmlns:a16="http://schemas.microsoft.com/office/drawing/2014/main" id="{4EAC094F-E7DD-7B5A-89C5-953FD91D4223}"/>
              </a:ext>
            </a:extLst>
          </p:cNvPr>
          <p:cNvSpPr txBox="1"/>
          <p:nvPr/>
        </p:nvSpPr>
        <p:spPr>
          <a:xfrm>
            <a:off x="3526432" y="3492842"/>
            <a:ext cx="6997741" cy="461665"/>
          </a:xfrm>
          <a:prstGeom prst="rect">
            <a:avLst/>
          </a:prstGeom>
          <a:noFill/>
        </p:spPr>
        <p:txBody>
          <a:bodyPr wrap="square" rtlCol="0">
            <a:spAutoFit/>
          </a:bodyPr>
          <a:lstStyle/>
          <a:p>
            <a:pPr algn="ctr"/>
            <a:r>
              <a:rPr kumimoji="1" lang="ja-JP" altLang="en-US" sz="2400" b="1" dirty="0"/>
              <a:t>大阪市北区</a:t>
            </a:r>
            <a:endParaRPr kumimoji="1" lang="en-US" altLang="ja-JP" sz="2400" b="1" dirty="0"/>
          </a:p>
        </p:txBody>
      </p:sp>
      <p:sp>
        <p:nvSpPr>
          <p:cNvPr id="16" name="テキスト ボックス 15">
            <a:extLst>
              <a:ext uri="{FF2B5EF4-FFF2-40B4-BE49-F238E27FC236}">
                <a16:creationId xmlns:a16="http://schemas.microsoft.com/office/drawing/2014/main" id="{6E84226F-497B-5EDF-611A-6D1DC97E24FC}"/>
              </a:ext>
            </a:extLst>
          </p:cNvPr>
          <p:cNvSpPr txBox="1"/>
          <p:nvPr/>
        </p:nvSpPr>
        <p:spPr>
          <a:xfrm>
            <a:off x="241298" y="13118128"/>
            <a:ext cx="5671822" cy="1446550"/>
          </a:xfrm>
          <a:prstGeom prst="rect">
            <a:avLst/>
          </a:prstGeom>
          <a:noFill/>
        </p:spPr>
        <p:txBody>
          <a:bodyPr wrap="square" rtlCol="0">
            <a:spAutoFit/>
          </a:bodyPr>
          <a:lstStyle/>
          <a:p>
            <a:r>
              <a:rPr kumimoji="1" lang="ja-JP" altLang="en-US" sz="2200" b="1" dirty="0"/>
              <a:t>・臭気問題を抱える牧場や自治体における</a:t>
            </a:r>
            <a:endParaRPr kumimoji="1" lang="en-US" altLang="ja-JP" sz="2200" b="1" dirty="0"/>
          </a:p>
          <a:p>
            <a:r>
              <a:rPr kumimoji="1" lang="ja-JP" altLang="en-US" sz="2200" b="1" dirty="0"/>
              <a:t>　牧場のふん尿対応。</a:t>
            </a:r>
            <a:endParaRPr kumimoji="1" lang="en-US" altLang="ja-JP" sz="2200" b="1" dirty="0"/>
          </a:p>
          <a:p>
            <a:r>
              <a:rPr kumimoji="1" lang="ja-JP" altLang="en-US" sz="2200" b="1" dirty="0"/>
              <a:t>・バイオガスを利用するメーカー・工場の</a:t>
            </a:r>
            <a:endParaRPr kumimoji="1" lang="en-US" altLang="ja-JP" sz="2200" b="1" dirty="0"/>
          </a:p>
          <a:p>
            <a:r>
              <a:rPr kumimoji="1" lang="ja-JP" altLang="en-US" sz="2200" b="1" dirty="0"/>
              <a:t>　燃料プラント利用。</a:t>
            </a:r>
            <a:endParaRPr kumimoji="1" lang="en-US" altLang="ja-JP" sz="2200" b="1" dirty="0"/>
          </a:p>
        </p:txBody>
      </p:sp>
      <p:sp>
        <p:nvSpPr>
          <p:cNvPr id="17" name="テキスト ボックス 16">
            <a:extLst>
              <a:ext uri="{FF2B5EF4-FFF2-40B4-BE49-F238E27FC236}">
                <a16:creationId xmlns:a16="http://schemas.microsoft.com/office/drawing/2014/main" id="{F01A0197-7A2B-BB75-E9E2-8B51A9D94F33}"/>
              </a:ext>
            </a:extLst>
          </p:cNvPr>
          <p:cNvSpPr txBox="1"/>
          <p:nvPr/>
        </p:nvSpPr>
        <p:spPr>
          <a:xfrm>
            <a:off x="7009688" y="6215983"/>
            <a:ext cx="3319306" cy="369332"/>
          </a:xfrm>
          <a:prstGeom prst="rect">
            <a:avLst/>
          </a:prstGeom>
          <a:noFill/>
        </p:spPr>
        <p:txBody>
          <a:bodyPr wrap="square" rtlCol="0">
            <a:spAutoFit/>
          </a:bodyPr>
          <a:lstStyle/>
          <a:p>
            <a:pPr algn="ctr"/>
            <a:r>
              <a:rPr kumimoji="1" lang="ja-JP" altLang="en-US" dirty="0"/>
              <a:t>資源循環フロー</a:t>
            </a:r>
            <a:endParaRPr kumimoji="1" lang="en-US" altLang="ja-JP" dirty="0"/>
          </a:p>
        </p:txBody>
      </p:sp>
      <p:sp>
        <p:nvSpPr>
          <p:cNvPr id="18" name="テキスト ボックス 17">
            <a:extLst>
              <a:ext uri="{FF2B5EF4-FFF2-40B4-BE49-F238E27FC236}">
                <a16:creationId xmlns:a16="http://schemas.microsoft.com/office/drawing/2014/main" id="{C8FD84B3-290B-2782-F334-FE4F3E9A2C6F}"/>
              </a:ext>
            </a:extLst>
          </p:cNvPr>
          <p:cNvSpPr txBox="1"/>
          <p:nvPr/>
        </p:nvSpPr>
        <p:spPr>
          <a:xfrm>
            <a:off x="7026340" y="10291945"/>
            <a:ext cx="330265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kumimoji="1" lang="en-US" altLang="ja-JP" dirty="0">
              <a:solidFill>
                <a:schemeClr val="tx1"/>
              </a:solidFill>
            </a:endParaRPr>
          </a:p>
          <a:p>
            <a:r>
              <a:rPr kumimoji="1" lang="ja-JP" altLang="en-US" dirty="0">
                <a:solidFill>
                  <a:schemeClr val="tx1"/>
                </a:solidFill>
              </a:rPr>
              <a:t> カーボンニュートラルへの</a:t>
            </a:r>
            <a:endParaRPr kumimoji="1" lang="en-US" altLang="ja-JP" dirty="0">
              <a:solidFill>
                <a:schemeClr val="tx1"/>
              </a:solidFill>
            </a:endParaRPr>
          </a:p>
          <a:p>
            <a:r>
              <a:rPr kumimoji="1" lang="ja-JP" altLang="en-US" dirty="0">
                <a:solidFill>
                  <a:schemeClr val="tx1"/>
                </a:solidFill>
              </a:rPr>
              <a:t>  貢献効果</a:t>
            </a:r>
            <a:endParaRPr kumimoji="1" lang="en-US" altLang="ja-JP" dirty="0">
              <a:solidFill>
                <a:schemeClr val="tx1"/>
              </a:solidFill>
            </a:endParaRPr>
          </a:p>
          <a:p>
            <a:pPr algn="ctr"/>
            <a:r>
              <a:rPr kumimoji="1" lang="en-US" altLang="ja-JP" dirty="0">
                <a:solidFill>
                  <a:schemeClr val="tx1"/>
                </a:solidFill>
              </a:rPr>
              <a:t> CO2</a:t>
            </a:r>
            <a:r>
              <a:rPr kumimoji="1" lang="ja-JP" altLang="en-US" dirty="0">
                <a:solidFill>
                  <a:schemeClr val="tx1"/>
                </a:solidFill>
              </a:rPr>
              <a:t>削減量　</a:t>
            </a:r>
            <a:r>
              <a:rPr kumimoji="1" lang="en-US" altLang="ja-JP" dirty="0">
                <a:solidFill>
                  <a:schemeClr val="tx1"/>
                </a:solidFill>
              </a:rPr>
              <a:t>6,000t/</a:t>
            </a:r>
            <a:r>
              <a:rPr kumimoji="1" lang="ja-JP" altLang="en-US" dirty="0">
                <a:solidFill>
                  <a:schemeClr val="tx1"/>
                </a:solidFill>
              </a:rPr>
              <a:t>年間</a:t>
            </a:r>
            <a:endParaRPr kumimoji="1" lang="en-US" altLang="ja-JP" dirty="0">
              <a:solidFill>
                <a:schemeClr val="tx1"/>
              </a:solidFill>
            </a:endParaRPr>
          </a:p>
          <a:p>
            <a:endParaRPr kumimoji="1" lang="en-US" altLang="ja-JP" dirty="0">
              <a:solidFill>
                <a:schemeClr val="tx1"/>
              </a:solidFill>
            </a:endParaRPr>
          </a:p>
        </p:txBody>
      </p:sp>
      <p:pic>
        <p:nvPicPr>
          <p:cNvPr id="19" name="図 18" descr="草, 屋外, 建物, 小さい が含まれている画像&#10;&#10;AI 生成コンテンツは誤りを含む可能性があります。">
            <a:extLst>
              <a:ext uri="{FF2B5EF4-FFF2-40B4-BE49-F238E27FC236}">
                <a16:creationId xmlns:a16="http://schemas.microsoft.com/office/drawing/2014/main" id="{18AFE981-77F7-B3D6-6268-F7B06B53D8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42466" y="6299722"/>
            <a:ext cx="5257362" cy="3155537"/>
          </a:xfrm>
          <a:prstGeom prst="rect">
            <a:avLst/>
          </a:prstGeom>
        </p:spPr>
      </p:pic>
      <p:pic>
        <p:nvPicPr>
          <p:cNvPr id="21" name="図 20">
            <a:extLst>
              <a:ext uri="{FF2B5EF4-FFF2-40B4-BE49-F238E27FC236}">
                <a16:creationId xmlns:a16="http://schemas.microsoft.com/office/drawing/2014/main" id="{1F4B9CBB-F138-1872-1905-CFD29820DA81}"/>
              </a:ext>
            </a:extLst>
          </p:cNvPr>
          <p:cNvPicPr>
            <a:picLocks noChangeAspect="1"/>
          </p:cNvPicPr>
          <p:nvPr/>
        </p:nvPicPr>
        <p:blipFill>
          <a:blip r:embed="rId4"/>
          <a:stretch>
            <a:fillRect/>
          </a:stretch>
        </p:blipFill>
        <p:spPr>
          <a:xfrm>
            <a:off x="7009688" y="6596495"/>
            <a:ext cx="3319306" cy="3341889"/>
          </a:xfrm>
          <a:prstGeom prst="rect">
            <a:avLst/>
          </a:prstGeom>
        </p:spPr>
      </p:pic>
    </p:spTree>
    <p:extLst>
      <p:ext uri="{BB962C8B-B14F-4D97-AF65-F5344CB8AC3E}">
        <p14:creationId xmlns:p14="http://schemas.microsoft.com/office/powerpoint/2010/main" val="1982437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282</Words>
  <Application>Microsoft Office PowerPoint</Application>
  <PresentationFormat>ユーザー設定</PresentationFormat>
  <Paragraphs>36</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Arial</vt:lpstr>
      <vt:lpstr>Calibri</vt:lpstr>
      <vt:lpstr>Calibri Light</vt:lpstr>
      <vt:lpstr>Montserrat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2025-07-24T10:26:21Z</dcterms:created>
  <dcterms:modified xsi:type="dcterms:W3CDTF">2025-07-24T10:26:26Z</dcterms:modified>
</cp:coreProperties>
</file>