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91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CC"/>
    <a:srgbClr val="99FF99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7932C7-0C65-4649-836C-CFFC71999769}" v="21" dt="2026-08-18T00:23:06.324"/>
    <p1510:client id="{F3394EA4-C6B3-45BD-BAD0-D62FDA2558B1}" v="3" dt="2026-08-18T00:10:07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2080" y="1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C72C0-770F-4D2B-A1D7-F4EE32F26EEC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D49C9-D987-4E82-B2F7-676C59756B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40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24047" y="601133"/>
            <a:ext cx="1412400" cy="17821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/>
              <a:t>再生</a:t>
            </a:r>
            <a:endParaRPr kumimoji="1" lang="en-US" altLang="ja-JP" sz="2800" b="1"/>
          </a:p>
          <a:p>
            <a:pPr algn="ctr"/>
            <a:r>
              <a:rPr kumimoji="1" lang="ja-JP" altLang="en-US" sz="2800" b="1"/>
              <a:t>可能</a:t>
            </a:r>
            <a:endParaRPr kumimoji="1" lang="en-US" altLang="ja-JP" sz="2800" b="1"/>
          </a:p>
          <a:p>
            <a:pPr algn="ctr"/>
            <a:r>
              <a:rPr kumimoji="1" lang="ja-JP" altLang="en-US" sz="2800" b="1"/>
              <a:t>エネ</a:t>
            </a:r>
            <a:endParaRPr kumimoji="1" lang="en-US" altLang="ja-JP" sz="2800" b="1"/>
          </a:p>
          <a:p>
            <a:pPr algn="ctr"/>
            <a:r>
              <a:rPr kumimoji="1" lang="ja-JP" altLang="en-US" sz="2800" b="1"/>
              <a:t>ルギー</a:t>
            </a:r>
            <a:endParaRPr kumimoji="1" lang="en-US" altLang="ja-JP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073063" y="705051"/>
            <a:ext cx="10028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日本の脱炭素化に貢献する</a:t>
            </a:r>
            <a:endParaRPr kumimoji="1" lang="en-US" altLang="ja-JP" sz="4800" b="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風力発電技術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/>
              <a:t>会社</a:t>
            </a:r>
            <a:endParaRPr kumimoji="1" lang="en-US" altLang="ja-JP" sz="2400" b="1"/>
          </a:p>
          <a:p>
            <a:pPr algn="ctr"/>
            <a:r>
              <a:rPr kumimoji="1" lang="ja-JP" altLang="en-US" sz="2400" b="1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6"/>
            <a:ext cx="10337800" cy="18328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/>
              <a:t>株式会社駒井ハルテックは、橋梁および鉄構事業で培った鋼構造物の設計・製造に関する知見と技術力を活かし、陸上風力発電機の開発を行なっています。設計・製造・建設・保守など風車に関わるトータルソリューションを提供します。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301" y="6067333"/>
            <a:ext cx="1085773" cy="61257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/>
              <a:t>技術</a:t>
            </a:r>
            <a:endParaRPr kumimoji="1" lang="en-US" altLang="ja-JP" sz="2400" b="1"/>
          </a:p>
          <a:p>
            <a:pPr algn="ctr"/>
            <a:r>
              <a:rPr kumimoji="1" lang="ja-JP" altLang="en-US" sz="2400" b="1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384154" y="6242999"/>
            <a:ext cx="9066357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 dirty="0"/>
              <a:t>日本の地形、台風・寒冷地に適した設計で認証取得。</a:t>
            </a:r>
            <a:endParaRPr kumimoji="1" lang="en-US" altLang="ja-JP" sz="2800" b="1" dirty="0"/>
          </a:p>
          <a:p>
            <a:r>
              <a:rPr lang="ja-JP" altLang="en-US" sz="2800" b="1" dirty="0"/>
              <a:t>フルコンバータ制御で電力系統へのスムーズな接続を実現。地産地消の再エネモデルを構築し持続可能な</a:t>
            </a:r>
            <a:endParaRPr lang="en-US" altLang="ja-JP" sz="2800" b="1" dirty="0"/>
          </a:p>
          <a:p>
            <a:r>
              <a:rPr lang="ja-JP" altLang="en-US" sz="2800" b="1" dirty="0"/>
              <a:t>まちづくりを支援。台風仕様や寒冷地仕様は海外にも適応可能でグローバルな</a:t>
            </a:r>
            <a:r>
              <a:rPr lang="en-US" altLang="ja-JP" sz="2800" b="1" dirty="0"/>
              <a:t>CO</a:t>
            </a:r>
            <a:r>
              <a:rPr lang="ja-JP" altLang="en-US" sz="2800" b="1" dirty="0"/>
              <a:t>₂削減に貢献。</a:t>
            </a:r>
            <a:endParaRPr lang="en-US" altLang="ja-JP" sz="2800" b="1" dirty="0"/>
          </a:p>
          <a:p>
            <a:r>
              <a:rPr lang="ja-JP" altLang="en-US" sz="2800" b="1" dirty="0">
                <a:ea typeface="游ゴシック"/>
              </a:rPr>
              <a:t>日本型台風仕様の</a:t>
            </a:r>
            <a:r>
              <a:rPr lang="en-US" altLang="ja-JP" sz="2800" b="1" dirty="0">
                <a:ea typeface="游ゴシック"/>
              </a:rPr>
              <a:t>1MW</a:t>
            </a:r>
            <a:r>
              <a:rPr lang="ja-JP" altLang="en-US" sz="2800" b="1" dirty="0">
                <a:ea typeface="游ゴシック"/>
              </a:rPr>
              <a:t>風力発電機を開発中。</a:t>
            </a:r>
            <a:endParaRPr lang="en-US" altLang="ja-JP" sz="2800" b="1" dirty="0">
              <a:ea typeface="游ゴシック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9"/>
            <a:ext cx="1412400" cy="92150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43543" y="2656924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/>
              <a:t>株式会社駒井ハルテック</a:t>
            </a:r>
            <a:endParaRPr kumimoji="1" lang="en-US" altLang="ja-JP" sz="3600" b="1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4"/>
            <a:ext cx="3290858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63629"/>
            <a:ext cx="7009004" cy="53679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4" y="3492844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/>
              <a:t>大阪市</a:t>
            </a:r>
            <a:endParaRPr kumimoji="1" lang="en-US" altLang="ja-JP" sz="2400" b="1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4" y="12301837"/>
            <a:ext cx="5732873" cy="52924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3"/>
            <a:ext cx="5722716" cy="273530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/>
              <a:t>令和８年８月１８日時点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9"/>
            <a:ext cx="4520286" cy="55972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31" y="12301835"/>
            <a:ext cx="4502371" cy="244309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300" y="12832380"/>
            <a:ext cx="55350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/>
              <a:t>・官公庁</a:t>
            </a:r>
            <a:r>
              <a:rPr kumimoji="1" lang="en-US" altLang="ja-JP" sz="2800" b="1"/>
              <a:t>/</a:t>
            </a:r>
            <a:r>
              <a:rPr kumimoji="1" lang="ja-JP" altLang="en-US" sz="2800" b="1"/>
              <a:t>自治体とのインフラ</a:t>
            </a:r>
            <a:endParaRPr kumimoji="1" lang="en-US" altLang="ja-JP" sz="2800" b="1"/>
          </a:p>
          <a:p>
            <a:r>
              <a:rPr kumimoji="1" lang="ja-JP" altLang="en-US" sz="2800" b="1"/>
              <a:t>　整備を目指した連携</a:t>
            </a:r>
            <a:endParaRPr kumimoji="1" lang="en-US" altLang="ja-JP" sz="2800" b="1"/>
          </a:p>
          <a:p>
            <a:r>
              <a:rPr kumimoji="1" lang="ja-JP" altLang="en-US" sz="2800" b="1"/>
              <a:t>・再エネ事業者との共同開発</a:t>
            </a:r>
            <a:endParaRPr kumimoji="1" lang="en-US" altLang="ja-JP" sz="2800" b="1"/>
          </a:p>
          <a:p>
            <a:r>
              <a:rPr kumimoji="1" lang="ja-JP" altLang="en-US" sz="2800" b="1"/>
              <a:t>・国内サプライチェーン構築に</a:t>
            </a:r>
            <a:endParaRPr kumimoji="1" lang="en-US" altLang="ja-JP" sz="2800" b="1"/>
          </a:p>
          <a:p>
            <a:r>
              <a:rPr kumimoji="1" lang="ja-JP" altLang="en-US" sz="2800" b="1"/>
              <a:t>　向けた協働</a:t>
            </a:r>
            <a:endParaRPr kumimoji="1" lang="en-US" altLang="ja-JP" sz="2800" b="1"/>
          </a:p>
          <a:p>
            <a:r>
              <a:rPr kumimoji="1" lang="ja-JP" altLang="en-US" sz="2800" b="1"/>
              <a:t>　</a:t>
            </a:r>
            <a:endParaRPr kumimoji="1" lang="en-US" altLang="ja-JP" sz="2800" b="1"/>
          </a:p>
          <a:p>
            <a:r>
              <a:rPr kumimoji="1" lang="ja-JP" altLang="en-US" sz="2800" b="1"/>
              <a:t>・</a:t>
            </a:r>
            <a:endParaRPr kumimoji="1" lang="en-US" altLang="ja-JP" sz="2800" b="1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/>
              <a:t>大阪府商工労働部成長産業振興室</a:t>
            </a:r>
            <a:endParaRPr kumimoji="1" lang="en-US" altLang="ja-JP" sz="1500" b="1"/>
          </a:p>
          <a:p>
            <a:r>
              <a:rPr kumimoji="1" lang="ja-JP" altLang="en-US" sz="1500" b="1"/>
              <a:t>産業創造課グリーンビジネス</a:t>
            </a:r>
            <a:r>
              <a:rPr kumimoji="1" lang="en-US" altLang="ja-JP" sz="1500" b="1"/>
              <a:t>G</a:t>
            </a:r>
          </a:p>
          <a:p>
            <a:r>
              <a:rPr kumimoji="1" lang="ja-JP" altLang="en-US" sz="1500" b="1"/>
              <a:t>〒</a:t>
            </a:r>
            <a:r>
              <a:rPr kumimoji="1" lang="en-US" altLang="ja-JP" sz="1500" b="1"/>
              <a:t>559-0855 </a:t>
            </a:r>
          </a:p>
          <a:p>
            <a:r>
              <a:rPr kumimoji="1" lang="ja-JP" altLang="en-US" sz="1500" b="1"/>
              <a:t>大阪市住之江区南港北</a:t>
            </a:r>
            <a:r>
              <a:rPr kumimoji="1" lang="en-US" altLang="ja-JP" sz="1500" b="1"/>
              <a:t>1-14-16</a:t>
            </a:r>
          </a:p>
          <a:p>
            <a:r>
              <a:rPr kumimoji="1" lang="ja-JP" altLang="en-US" sz="1500" b="1"/>
              <a:t>大阪府咲洲庁舎</a:t>
            </a:r>
            <a:r>
              <a:rPr kumimoji="1" lang="en-US" altLang="ja-JP" sz="1500" b="1"/>
              <a:t>25</a:t>
            </a:r>
            <a:r>
              <a:rPr kumimoji="1" lang="ja-JP" altLang="en-US" sz="1500" b="1"/>
              <a:t>階</a:t>
            </a:r>
            <a:endParaRPr kumimoji="1" lang="en-US" altLang="ja-JP" sz="1500" b="1"/>
          </a:p>
          <a:p>
            <a:r>
              <a:rPr kumimoji="1" lang="en-US" altLang="ja-JP" sz="1500" b="1"/>
              <a:t>TEL</a:t>
            </a:r>
            <a:r>
              <a:rPr kumimoji="1" lang="ja-JP" altLang="en-US" sz="1500" b="1"/>
              <a:t>：</a:t>
            </a:r>
            <a:r>
              <a:rPr kumimoji="1" lang="en-US" altLang="ja-JP" sz="1500" b="1"/>
              <a:t>06-6210-9484</a:t>
            </a:r>
          </a:p>
          <a:p>
            <a:r>
              <a:rPr kumimoji="1" lang="ja-JP" altLang="en-US" sz="1500" b="1"/>
              <a:t>メールアドレス：</a:t>
            </a:r>
            <a:r>
              <a:rPr kumimoji="1" lang="en-US" altLang="ja-JP" sz="1500" b="1"/>
              <a:t>green@gbox.pref.osaka.lg.jp</a:t>
            </a:r>
            <a:endParaRPr kumimoji="1" lang="ja-JP" altLang="en-US" sz="1500" b="1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08F6F6-D7BA-B076-B334-C7B797706AD7}"/>
              </a:ext>
            </a:extLst>
          </p:cNvPr>
          <p:cNvSpPr txBox="1"/>
          <p:nvPr/>
        </p:nvSpPr>
        <p:spPr>
          <a:xfrm>
            <a:off x="1396455" y="11298118"/>
            <a:ext cx="2864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/>
              <a:t>工場への</a:t>
            </a:r>
            <a:endParaRPr lang="en-US" altLang="ja-JP"/>
          </a:p>
          <a:p>
            <a:pPr algn="ctr"/>
            <a:r>
              <a:rPr lang="ja-JP" altLang="en-US"/>
              <a:t>自家発電型システム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27AFFAE-8E6B-D1FC-75EC-C84A060CD92B}"/>
              </a:ext>
            </a:extLst>
          </p:cNvPr>
          <p:cNvSpPr txBox="1"/>
          <p:nvPr/>
        </p:nvSpPr>
        <p:spPr>
          <a:xfrm>
            <a:off x="4856030" y="11298118"/>
            <a:ext cx="2111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/>
              <a:t>地域公園への</a:t>
            </a:r>
            <a:endParaRPr lang="en-US" altLang="ja-JP"/>
          </a:p>
          <a:p>
            <a:pPr algn="ctr"/>
            <a:r>
              <a:rPr lang="ja-JP" altLang="en-US"/>
              <a:t>電力供給システム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751CB0A-4ECE-F076-DE0F-C3E69D29FA65}"/>
              </a:ext>
            </a:extLst>
          </p:cNvPr>
          <p:cNvSpPr txBox="1"/>
          <p:nvPr/>
        </p:nvSpPr>
        <p:spPr>
          <a:xfrm>
            <a:off x="7610771" y="11298118"/>
            <a:ext cx="2642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/>
              <a:t>1MW</a:t>
            </a:r>
            <a:r>
              <a:rPr kumimoji="1" lang="ja-JP" altLang="en-US"/>
              <a:t>風車イメージ図</a:t>
            </a:r>
            <a:endParaRPr kumimoji="1" lang="en-US" altLang="ja-JP"/>
          </a:p>
          <a:p>
            <a:pPr algn="ctr"/>
            <a:r>
              <a:rPr kumimoji="1" lang="ja-JP" altLang="en-US"/>
              <a:t>（開発中）</a:t>
            </a:r>
          </a:p>
        </p:txBody>
      </p:sp>
      <p:pic>
        <p:nvPicPr>
          <p:cNvPr id="12" name="図 3">
            <a:extLst>
              <a:ext uri="{FF2B5EF4-FFF2-40B4-BE49-F238E27FC236}">
                <a16:creationId xmlns:a16="http://schemas.microsoft.com/office/drawing/2014/main" id="{F64EB596-32DD-DD4E-21D1-F28DE5359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5434" y="9159351"/>
            <a:ext cx="2639999" cy="19800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A2F61BB-E6BC-A5FE-67E2-63956ABA2F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62132" y="9159351"/>
            <a:ext cx="2640000" cy="198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3DEC32F-13D8-88F2-4111-208269D365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8736" y="9159351"/>
            <a:ext cx="2640000" cy="198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74718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254</Words>
  <Application>Microsoft Office PowerPoint</Application>
  <PresentationFormat>ユーザー設定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2026-08-20T01:01:33Z</dcterms:created>
  <dcterms:modified xsi:type="dcterms:W3CDTF">2026-08-20T01:01:39Z</dcterms:modified>
</cp:coreProperties>
</file>