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6" r:id="rId2"/>
  </p:sldIdLst>
  <p:sldSz cx="10691813" cy="151193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9FF"/>
    <a:srgbClr val="FBA3FF"/>
    <a:srgbClr val="FFCCFF"/>
    <a:srgbClr val="FFCCCC"/>
    <a:srgbClr val="B70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57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1192" y="32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おおさかカーボンニュートラルビジネスネットワーク会員企業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41300" y="601133"/>
            <a:ext cx="1412400" cy="178556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再生</a:t>
            </a:r>
            <a:endParaRPr kumimoji="1" lang="en-US" altLang="ja-JP" sz="2800" b="1" dirty="0"/>
          </a:p>
          <a:p>
            <a:pPr algn="ctr"/>
            <a:r>
              <a:rPr kumimoji="1" lang="ja-JP" altLang="en-US" sz="2800" b="1" dirty="0"/>
              <a:t>可能</a:t>
            </a:r>
            <a:endParaRPr kumimoji="1" lang="en-US" altLang="ja-JP" sz="2800" b="1" dirty="0"/>
          </a:p>
          <a:p>
            <a:pPr algn="ctr"/>
            <a:r>
              <a:rPr kumimoji="1" lang="ja-JP" altLang="en-US" sz="2800" b="1" dirty="0"/>
              <a:t>エネ</a:t>
            </a:r>
            <a:endParaRPr kumimoji="1" lang="en-US" altLang="ja-JP" sz="2800" b="1" dirty="0"/>
          </a:p>
          <a:p>
            <a:pPr algn="ctr"/>
            <a:r>
              <a:rPr kumimoji="1" lang="ja-JP" altLang="en-US" sz="2800" b="1" dirty="0"/>
              <a:t>ルギー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653700" y="1096239"/>
            <a:ext cx="88660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北海道産・林地残材ペレット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83287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84155" y="4263635"/>
            <a:ext cx="92297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当社は</a:t>
            </a:r>
            <a:r>
              <a:rPr kumimoji="1" lang="en-US" altLang="ja-JP" sz="2400" b="1" dirty="0">
                <a:latin typeface="+mn-ea"/>
              </a:rPr>
              <a:t>2025</a:t>
            </a:r>
            <a:r>
              <a:rPr kumimoji="1" lang="ja-JP" altLang="en-US" sz="2400" b="1" dirty="0">
                <a:latin typeface="+mn-ea"/>
              </a:rPr>
              <a:t>年</a:t>
            </a:r>
            <a:r>
              <a:rPr kumimoji="1" lang="en-US" altLang="ja-JP" sz="2400" b="1" dirty="0">
                <a:latin typeface="+mn-ea"/>
              </a:rPr>
              <a:t>10</a:t>
            </a:r>
            <a:r>
              <a:rPr kumimoji="1" lang="ja-JP" altLang="en-US" sz="2400" b="1" dirty="0">
                <a:latin typeface="+mn-ea"/>
              </a:rPr>
              <a:t>月、</a:t>
            </a:r>
            <a:r>
              <a:rPr kumimoji="1" lang="ja-JP" altLang="en-US" sz="2400" b="1" dirty="0"/>
              <a:t>北海道上ノ国町にバイオマスペレット工場を竣工しました。森林で立木伐採・搬出の後に発生する林地残材（曲がり材などの低質材、枝条、根元など）を原料としてペレットを製造し、燃料および素材として活用する計画です。</a:t>
            </a:r>
            <a:endParaRPr kumimoji="1" lang="en-US" altLang="ja-JP" sz="2400" b="1" dirty="0">
              <a:solidFill>
                <a:srgbClr val="333333"/>
              </a:solidFill>
              <a:latin typeface="Montserrat" panose="00000500000000000000" pitchFamily="2" charset="0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067331"/>
            <a:ext cx="1085773" cy="612575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7"/>
            <a:ext cx="1412400" cy="92150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856392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442182"/>
            <a:ext cx="3290858" cy="58477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77566"/>
            <a:ext cx="7009004" cy="52379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1"/>
            <a:ext cx="5722716" cy="273530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>
                <a:latin typeface="+mn-ea"/>
              </a:rPr>
              <a:t>令和</a:t>
            </a:r>
            <a:r>
              <a:rPr kumimoji="1" lang="ja-JP" altLang="en-US" sz="2000">
                <a:latin typeface="+mn-ea"/>
              </a:rPr>
              <a:t>８年１月２２日</a:t>
            </a:r>
            <a:r>
              <a:rPr kumimoji="1" lang="ja-JP" altLang="en-US" sz="2000" dirty="0">
                <a:latin typeface="+mn-ea"/>
              </a:rPr>
              <a:t>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5"/>
            <a:ext cx="4502371" cy="244309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429979" y="12987888"/>
            <a:ext cx="54651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林業関連企業、バイオマスボイラーおよびペレットストーブ等のサプライヤー、ペレット需要企業等との連携。</a:t>
            </a:r>
            <a:endParaRPr kumimoji="1" lang="en-US" altLang="ja-JP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D9EB6D6-E775-210E-DF88-0E9A35CDED37}"/>
              </a:ext>
            </a:extLst>
          </p:cNvPr>
          <p:cNvSpPr txBox="1"/>
          <p:nvPr/>
        </p:nvSpPr>
        <p:spPr>
          <a:xfrm>
            <a:off x="1465836" y="2703721"/>
            <a:ext cx="9162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700" b="1" dirty="0"/>
              <a:t>株式会社グリーンエコエナジー・アセットマネジメント</a:t>
            </a:r>
            <a:endParaRPr kumimoji="1" lang="en-US" altLang="ja-JP" sz="2700" b="1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8356038-82C6-3F23-EA80-24A08BB9C21A}"/>
              </a:ext>
            </a:extLst>
          </p:cNvPr>
          <p:cNvSpPr txBox="1"/>
          <p:nvPr/>
        </p:nvSpPr>
        <p:spPr>
          <a:xfrm>
            <a:off x="3564016" y="3548065"/>
            <a:ext cx="6955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本社：東京都千代田区、大阪の拠点：大阪市</a:t>
            </a:r>
            <a:endParaRPr kumimoji="1" lang="en-US" altLang="ja-JP" sz="2400" b="1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A45532C-132C-2D83-A586-A7735D4C1B0F}"/>
              </a:ext>
            </a:extLst>
          </p:cNvPr>
          <p:cNvSpPr txBox="1"/>
          <p:nvPr/>
        </p:nvSpPr>
        <p:spPr>
          <a:xfrm>
            <a:off x="1417740" y="6089191"/>
            <a:ext cx="4946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>
                <a:latin typeface="+mn-ea"/>
              </a:rPr>
              <a:t>1</a:t>
            </a:r>
            <a:r>
              <a:rPr kumimoji="1" lang="ja-JP" altLang="en-US" sz="2800" b="1" dirty="0">
                <a:latin typeface="+mn-ea"/>
              </a:rPr>
              <a:t>．ペレット製造フロー</a:t>
            </a: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37B96980-2551-E3E5-220C-58FE505822E8}"/>
              </a:ext>
            </a:extLst>
          </p:cNvPr>
          <p:cNvGrpSpPr/>
          <p:nvPr/>
        </p:nvGrpSpPr>
        <p:grpSpPr>
          <a:xfrm>
            <a:off x="1534818" y="6609601"/>
            <a:ext cx="5794220" cy="893285"/>
            <a:chOff x="1449546" y="6609601"/>
            <a:chExt cx="5794220" cy="893285"/>
          </a:xfrm>
        </p:grpSpPr>
        <p:sp>
          <p:nvSpPr>
            <p:cNvPr id="23" name="四角形: 角を丸くする 22">
              <a:extLst>
                <a:ext uri="{FF2B5EF4-FFF2-40B4-BE49-F238E27FC236}">
                  <a16:creationId xmlns:a16="http://schemas.microsoft.com/office/drawing/2014/main" id="{9B61BBA8-2B8A-316F-7A7F-07DB8A9D197D}"/>
                </a:ext>
              </a:extLst>
            </p:cNvPr>
            <p:cNvSpPr/>
            <p:nvPr/>
          </p:nvSpPr>
          <p:spPr>
            <a:xfrm>
              <a:off x="1449546" y="6629146"/>
              <a:ext cx="1325307" cy="85468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四角形: 角を丸くする 24">
              <a:extLst>
                <a:ext uri="{FF2B5EF4-FFF2-40B4-BE49-F238E27FC236}">
                  <a16:creationId xmlns:a16="http://schemas.microsoft.com/office/drawing/2014/main" id="{844D511C-E1D5-0F3A-2D77-A4418D2BFD70}"/>
                </a:ext>
              </a:extLst>
            </p:cNvPr>
            <p:cNvSpPr/>
            <p:nvPr/>
          </p:nvSpPr>
          <p:spPr>
            <a:xfrm>
              <a:off x="2924729" y="6626615"/>
              <a:ext cx="1325307" cy="85468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四角形: 角を丸くする 25">
              <a:extLst>
                <a:ext uri="{FF2B5EF4-FFF2-40B4-BE49-F238E27FC236}">
                  <a16:creationId xmlns:a16="http://schemas.microsoft.com/office/drawing/2014/main" id="{1FB64066-6D99-E9D7-82BA-9246026E6A54}"/>
                </a:ext>
              </a:extLst>
            </p:cNvPr>
            <p:cNvSpPr/>
            <p:nvPr/>
          </p:nvSpPr>
          <p:spPr>
            <a:xfrm>
              <a:off x="4403775" y="6623094"/>
              <a:ext cx="1325307" cy="869011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四角形: 角を丸くする 26">
              <a:extLst>
                <a:ext uri="{FF2B5EF4-FFF2-40B4-BE49-F238E27FC236}">
                  <a16:creationId xmlns:a16="http://schemas.microsoft.com/office/drawing/2014/main" id="{925BC1EB-9E2E-7FB0-C2B3-B6AE6FCF13F0}"/>
                </a:ext>
              </a:extLst>
            </p:cNvPr>
            <p:cNvSpPr/>
            <p:nvPr/>
          </p:nvSpPr>
          <p:spPr>
            <a:xfrm>
              <a:off x="5887900" y="6609601"/>
              <a:ext cx="1325307" cy="893285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AEA8930B-F7A4-712B-591B-EC452EBE4306}"/>
                </a:ext>
              </a:extLst>
            </p:cNvPr>
            <p:cNvSpPr txBox="1"/>
            <p:nvPr/>
          </p:nvSpPr>
          <p:spPr>
            <a:xfrm>
              <a:off x="1580248" y="6793877"/>
              <a:ext cx="1066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800" dirty="0"/>
                <a:t>切削</a:t>
              </a:r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FB8FDE79-8DBA-5A97-20C5-4087E7E3CC1A}"/>
                </a:ext>
              </a:extLst>
            </p:cNvPr>
            <p:cNvSpPr txBox="1"/>
            <p:nvPr/>
          </p:nvSpPr>
          <p:spPr>
            <a:xfrm>
              <a:off x="3054085" y="6793719"/>
              <a:ext cx="1066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800" dirty="0"/>
                <a:t>破砕</a:t>
              </a:r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BA125D62-4161-0666-7B5F-102CA59DEB16}"/>
                </a:ext>
              </a:extLst>
            </p:cNvPr>
            <p:cNvSpPr txBox="1"/>
            <p:nvPr/>
          </p:nvSpPr>
          <p:spPr>
            <a:xfrm>
              <a:off x="4535009" y="6795386"/>
              <a:ext cx="1066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800" dirty="0"/>
                <a:t>乾燥</a:t>
              </a:r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7D267401-D583-4B9D-7684-6E0E6C6CF159}"/>
                </a:ext>
              </a:extLst>
            </p:cNvPr>
            <p:cNvSpPr txBox="1"/>
            <p:nvPr/>
          </p:nvSpPr>
          <p:spPr>
            <a:xfrm>
              <a:off x="6071692" y="6714510"/>
              <a:ext cx="95681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800" dirty="0"/>
                <a:t>造粒</a:t>
              </a:r>
              <a:endParaRPr kumimoji="1" lang="ja-JP" altLang="en-US" sz="1400" dirty="0"/>
            </a:p>
          </p:txBody>
        </p:sp>
        <p:sp>
          <p:nvSpPr>
            <p:cNvPr id="38" name="テキスト ボックス 37">
              <a:extLst>
                <a:ext uri="{FF2B5EF4-FFF2-40B4-BE49-F238E27FC236}">
                  <a16:creationId xmlns:a16="http://schemas.microsoft.com/office/drawing/2014/main" id="{B9E8A2D9-8260-CAB1-82C0-EA97C341F67D}"/>
                </a:ext>
              </a:extLst>
            </p:cNvPr>
            <p:cNvSpPr txBox="1"/>
            <p:nvPr/>
          </p:nvSpPr>
          <p:spPr>
            <a:xfrm>
              <a:off x="5855044" y="7053044"/>
              <a:ext cx="13887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pc="-150" dirty="0"/>
                <a:t>(</a:t>
              </a:r>
              <a:r>
                <a:rPr kumimoji="1" lang="ja-JP" altLang="en-US" spc="-150" dirty="0"/>
                <a:t>ペレット化</a:t>
              </a:r>
              <a:r>
                <a:rPr kumimoji="1" lang="en-US" altLang="ja-JP" spc="-150" dirty="0"/>
                <a:t>)</a:t>
              </a:r>
              <a:endParaRPr kumimoji="1" lang="ja-JP" altLang="en-US" sz="1050" spc="-150" dirty="0"/>
            </a:p>
          </p:txBody>
        </p:sp>
        <p:sp>
          <p:nvSpPr>
            <p:cNvPr id="60" name="二等辺三角形 59">
              <a:extLst>
                <a:ext uri="{FF2B5EF4-FFF2-40B4-BE49-F238E27FC236}">
                  <a16:creationId xmlns:a16="http://schemas.microsoft.com/office/drawing/2014/main" id="{D5FACE46-8FA4-60E6-5A21-2BCC73A55EA2}"/>
                </a:ext>
              </a:extLst>
            </p:cNvPr>
            <p:cNvSpPr/>
            <p:nvPr/>
          </p:nvSpPr>
          <p:spPr>
            <a:xfrm rot="5400000">
              <a:off x="2639640" y="6987775"/>
              <a:ext cx="421300" cy="129255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2" name="二等辺三角形 61">
              <a:extLst>
                <a:ext uri="{FF2B5EF4-FFF2-40B4-BE49-F238E27FC236}">
                  <a16:creationId xmlns:a16="http://schemas.microsoft.com/office/drawing/2014/main" id="{1E0D8A97-5776-7BCB-CECF-7E0CE8B089E5}"/>
                </a:ext>
              </a:extLst>
            </p:cNvPr>
            <p:cNvSpPr/>
            <p:nvPr/>
          </p:nvSpPr>
          <p:spPr>
            <a:xfrm rot="5400000">
              <a:off x="4115912" y="6993390"/>
              <a:ext cx="421300" cy="129255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二等辺三角形 62">
              <a:extLst>
                <a:ext uri="{FF2B5EF4-FFF2-40B4-BE49-F238E27FC236}">
                  <a16:creationId xmlns:a16="http://schemas.microsoft.com/office/drawing/2014/main" id="{7571756C-7151-583E-CB44-F5EBB688B0EF}"/>
                </a:ext>
              </a:extLst>
            </p:cNvPr>
            <p:cNvSpPr/>
            <p:nvPr/>
          </p:nvSpPr>
          <p:spPr>
            <a:xfrm rot="5400000">
              <a:off x="5595160" y="6993390"/>
              <a:ext cx="421300" cy="129255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66" name="object 2">
            <a:extLst>
              <a:ext uri="{FF2B5EF4-FFF2-40B4-BE49-F238E27FC236}">
                <a16:creationId xmlns:a16="http://schemas.microsoft.com/office/drawing/2014/main" id="{8BB32CC2-FDDE-087C-61D0-E91131FAE048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17943" y="7714600"/>
            <a:ext cx="1802096" cy="1778568"/>
          </a:xfrm>
          <a:prstGeom prst="rect">
            <a:avLst/>
          </a:prstGeom>
        </p:spPr>
      </p:pic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A1E1934-9F9D-F37E-8D9E-08108F1D11DF}"/>
              </a:ext>
            </a:extLst>
          </p:cNvPr>
          <p:cNvSpPr txBox="1"/>
          <p:nvPr/>
        </p:nvSpPr>
        <p:spPr>
          <a:xfrm>
            <a:off x="2015472" y="9547870"/>
            <a:ext cx="2027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切削機</a:t>
            </a: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D795F354-DCE8-6C4C-2839-3E436725C48C}"/>
              </a:ext>
            </a:extLst>
          </p:cNvPr>
          <p:cNvSpPr txBox="1"/>
          <p:nvPr/>
        </p:nvSpPr>
        <p:spPr>
          <a:xfrm>
            <a:off x="5663227" y="9556305"/>
            <a:ext cx="151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造粒機</a:t>
            </a: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350E310F-7CF5-BCD4-69F8-B53F9276AE87}"/>
              </a:ext>
            </a:extLst>
          </p:cNvPr>
          <p:cNvSpPr txBox="1"/>
          <p:nvPr/>
        </p:nvSpPr>
        <p:spPr>
          <a:xfrm>
            <a:off x="1455124" y="9968282"/>
            <a:ext cx="8736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>
                <a:latin typeface="+mn-ea"/>
              </a:rPr>
              <a:t>2</a:t>
            </a:r>
            <a:r>
              <a:rPr kumimoji="1" lang="ja-JP" altLang="en-US" sz="2800" b="1" dirty="0">
                <a:latin typeface="+mn-ea"/>
              </a:rPr>
              <a:t>．地域バイオマスの循環利用モデルの構築</a:t>
            </a: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EDA97354-C82E-3DE6-DCA9-35419EBDD925}"/>
              </a:ext>
            </a:extLst>
          </p:cNvPr>
          <p:cNvSpPr txBox="1"/>
          <p:nvPr/>
        </p:nvSpPr>
        <p:spPr>
          <a:xfrm>
            <a:off x="1384155" y="10474531"/>
            <a:ext cx="9046405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>
              <a:spcAft>
                <a:spcPts val="600"/>
              </a:spcAft>
            </a:pPr>
            <a:r>
              <a:rPr kumimoji="1" lang="ja-JP" altLang="en-US" sz="2400" dirty="0"/>
              <a:t>・養殖・農業施設へのバイオマスボイラー導入と木質ペレットの安定供給</a:t>
            </a:r>
          </a:p>
          <a:p>
            <a:pPr marL="266700" indent="-266700">
              <a:spcAft>
                <a:spcPts val="600"/>
              </a:spcAft>
            </a:pPr>
            <a:r>
              <a:rPr kumimoji="1" lang="ja-JP" altLang="en-US" sz="2400" dirty="0"/>
              <a:t>・地域避難所へのペレットストーブ導入と燃料供給体制の構築</a:t>
            </a:r>
          </a:p>
          <a:p>
            <a:pPr marL="266700" indent="-266700">
              <a:spcAft>
                <a:spcPts val="600"/>
              </a:spcAft>
            </a:pPr>
            <a:r>
              <a:rPr kumimoji="1" lang="ja-JP" altLang="en-US" sz="2400" dirty="0"/>
              <a:t>・木質ペレット焼却灰の肥料としての有効活用</a:t>
            </a: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DA6EEB4A-D542-C554-FDD5-D5BD5F89C0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27072" y="7728041"/>
            <a:ext cx="4169675" cy="1722925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0F59AFA3-860A-5152-7CE5-8B994ECAE4F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96236" y="6111462"/>
            <a:ext cx="2645462" cy="1751247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47AAAF1A-3C3F-DDB5-AE5A-E38D2A706B5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96236" y="7894191"/>
            <a:ext cx="2645462" cy="1688142"/>
          </a:xfrm>
          <a:prstGeom prst="rect">
            <a:avLst/>
          </a:prstGeom>
        </p:spPr>
      </p:pic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D7A12AA9-E429-A6B5-E441-303432F7F5E6}"/>
              </a:ext>
            </a:extLst>
          </p:cNvPr>
          <p:cNvSpPr txBox="1"/>
          <p:nvPr/>
        </p:nvSpPr>
        <p:spPr>
          <a:xfrm>
            <a:off x="7298786" y="9593744"/>
            <a:ext cx="3336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写真 ペレット工場</a:t>
            </a:r>
            <a:r>
              <a: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(</a:t>
            </a:r>
            <a:r>
              <a:rPr kumimoji="1" lang="ja-JP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上ノ国町</a:t>
            </a:r>
            <a:r>
              <a: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)</a:t>
            </a:r>
            <a:endParaRPr kumimoji="1" lang="ja-JP" altLang="en-US" dirty="0">
              <a:solidFill>
                <a:schemeClr val="tx1">
                  <a:lumMod val="65000"/>
                  <a:lumOff val="35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25398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239</Words>
  <Application>Microsoft Office PowerPoint</Application>
  <PresentationFormat>ユーザー設定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Arial</vt:lpstr>
      <vt:lpstr>Calibri</vt:lpstr>
      <vt:lpstr>Calibri Light</vt:lpstr>
      <vt:lpstr>Montserrat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2026-01-26T07:05:46Z</dcterms:created>
  <dcterms:modified xsi:type="dcterms:W3CDTF">2026-01-26T07:18:07Z</dcterms:modified>
</cp:coreProperties>
</file>